
<file path=[Content_Types].xml><?xml version="1.0" encoding="utf-8"?>
<Types xmlns="http://schemas.openxmlformats.org/package/2006/content-types">
  <Default Extension="xml" ContentType="application/xml"/>
  <Default Extension="jpeg" ContentType="image/jpeg"/>
  <Default Extension="tiff" ContentType="image/tiff"/>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omments/comment1.xml" ContentType="application/vnd.openxmlformats-officedocument.presentationml.comments+xml"/>
  <Override PartName="/ppt/charts/chart4.xml" ContentType="application/vnd.openxmlformats-officedocument.drawingml.chart+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5.xml" ContentType="application/vnd.openxmlformats-officedocument.drawingml.chart+xml"/>
  <Override PartName="/ppt/comments/comment2.xml" ContentType="application/vnd.openxmlformats-officedocument.presentationml.comments+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4.xml" ContentType="application/vnd.openxmlformats-officedocument.presentationml.comments+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handoutMasterIdLst>
    <p:handoutMasterId r:id="rId46"/>
  </p:handoutMasterIdLst>
  <p:sldIdLst>
    <p:sldId id="308" r:id="rId2"/>
    <p:sldId id="523" r:id="rId3"/>
    <p:sldId id="524" r:id="rId4"/>
    <p:sldId id="529" r:id="rId5"/>
    <p:sldId id="476" r:id="rId6"/>
    <p:sldId id="473" r:id="rId7"/>
    <p:sldId id="474" r:id="rId8"/>
    <p:sldId id="475" r:id="rId9"/>
    <p:sldId id="466" r:id="rId10"/>
    <p:sldId id="497" r:id="rId11"/>
    <p:sldId id="498" r:id="rId12"/>
    <p:sldId id="499" r:id="rId13"/>
    <p:sldId id="500" r:id="rId14"/>
    <p:sldId id="501" r:id="rId15"/>
    <p:sldId id="539" r:id="rId16"/>
    <p:sldId id="469" r:id="rId17"/>
    <p:sldId id="472" r:id="rId18"/>
    <p:sldId id="534" r:id="rId19"/>
    <p:sldId id="535" r:id="rId20"/>
    <p:sldId id="522" r:id="rId21"/>
    <p:sldId id="531" r:id="rId22"/>
    <p:sldId id="559" r:id="rId23"/>
    <p:sldId id="503" r:id="rId24"/>
    <p:sldId id="504" r:id="rId25"/>
    <p:sldId id="540" r:id="rId26"/>
    <p:sldId id="541" r:id="rId27"/>
    <p:sldId id="542" r:id="rId28"/>
    <p:sldId id="543" r:id="rId29"/>
    <p:sldId id="544" r:id="rId30"/>
    <p:sldId id="545" r:id="rId31"/>
    <p:sldId id="546" r:id="rId32"/>
    <p:sldId id="547" r:id="rId33"/>
    <p:sldId id="548" r:id="rId34"/>
    <p:sldId id="549" r:id="rId35"/>
    <p:sldId id="550" r:id="rId36"/>
    <p:sldId id="551" r:id="rId37"/>
    <p:sldId id="552" r:id="rId38"/>
    <p:sldId id="553" r:id="rId39"/>
    <p:sldId id="554" r:id="rId40"/>
    <p:sldId id="555" r:id="rId41"/>
    <p:sldId id="556" r:id="rId42"/>
    <p:sldId id="557" r:id="rId43"/>
    <p:sldId id="558" r:id="rId44"/>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u" initials="" lastIdx="41" clrIdx="0"/>
  <p:cmAuthor id="1" name="akikeisuke" initials="a" lastIdx="10"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BCF3"/>
    <a:srgbClr val="005A00"/>
    <a:srgbClr val="71AE1F"/>
    <a:srgbClr val="F7BE25"/>
    <a:srgbClr val="FF3781"/>
    <a:srgbClr val="FFE2E0"/>
    <a:srgbClr val="FFD6DC"/>
    <a:srgbClr val="FFC8DE"/>
    <a:srgbClr val="FF7297"/>
    <a:srgbClr val="FF56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46F890A9-2807-4EBB-B81D-B2AA78EC7F39}" styleName="濃色 2 - アクセント 5/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淡色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淡色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淡色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間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306799F8-075E-4A3A-A7F6-7FBC6576F1A4}" styleName="テーマ 2 - アクセント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61" autoAdjust="0"/>
    <p:restoredTop sz="96718" autoAdjust="0"/>
  </p:normalViewPr>
  <p:slideViewPr>
    <p:cSldViewPr snapToGrid="0" snapToObjects="1">
      <p:cViewPr>
        <p:scale>
          <a:sx n="94" d="100"/>
          <a:sy n="94" d="100"/>
        </p:scale>
        <p:origin x="-824" y="-12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commentAuthors" Target="commentAuthors.xml"/><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12502;&#12483;&#12463;2"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lang="ja-JP" sz="3200"/>
            </a:pPr>
            <a:r>
              <a:rPr lang="en-US" altLang="ja-JP" sz="3200" dirty="0" smtClean="0"/>
              <a:t>H27</a:t>
            </a:r>
            <a:r>
              <a:rPr lang="ja-JP" altLang="en-US" sz="3200" dirty="0" smtClean="0"/>
              <a:t>つくば</a:t>
            </a:r>
            <a:endParaRPr lang="ja-JP" altLang="en-US" sz="3200" dirty="0"/>
          </a:p>
        </c:rich>
      </c:tx>
      <c:layout>
        <c:manualLayout>
          <c:xMode val="edge"/>
          <c:yMode val="edge"/>
          <c:x val="0.302800358018883"/>
          <c:y val="0.0"/>
        </c:manualLayout>
      </c:layout>
      <c:overlay val="0"/>
    </c:title>
    <c:autoTitleDeleted val="0"/>
    <c:plotArea>
      <c:layout>
        <c:manualLayout>
          <c:layoutTarget val="inner"/>
          <c:xMode val="edge"/>
          <c:yMode val="edge"/>
          <c:x val="0.0646922777354222"/>
          <c:y val="0.285193288543389"/>
          <c:w val="0.492416554561863"/>
          <c:h val="0.639039009462169"/>
        </c:manualLayout>
      </c:layout>
      <c:pieChart>
        <c:varyColors val="1"/>
        <c:ser>
          <c:idx val="0"/>
          <c:order val="0"/>
          <c:tx>
            <c:strRef>
              <c:f>Sheet1!$A$9</c:f>
              <c:strCache>
                <c:ptCount val="1"/>
                <c:pt idx="0">
                  <c:v>H２７つくば</c:v>
                </c:pt>
              </c:strCache>
            </c:strRef>
          </c:tx>
          <c:dPt>
            <c:idx val="0"/>
            <c:bubble3D val="0"/>
            <c:spPr>
              <a:solidFill>
                <a:srgbClr val="C0504D"/>
              </a:solidFill>
              <a:ln w="76200" cmpd="sng">
                <a:solidFill>
                  <a:srgbClr val="800000"/>
                </a:solidFill>
              </a:ln>
            </c:spPr>
          </c:dPt>
          <c:dPt>
            <c:idx val="1"/>
            <c:bubble3D val="0"/>
            <c:spPr>
              <a:solidFill>
                <a:schemeClr val="accent1"/>
              </a:solidFill>
            </c:spPr>
          </c:dPt>
          <c:dLbls>
            <c:dLbl>
              <c:idx val="0"/>
              <c:layout>
                <c:manualLayout>
                  <c:x val="-0.104770453532106"/>
                  <c:y val="-0.234560202610011"/>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00980063623203242"/>
                  <c:y val="0.0382372929051321"/>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068824966074649"/>
                  <c:y val="0.0369706989341869"/>
                </c:manualLayout>
              </c:layou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0734270096329908"/>
                  <c:y val="0.0028227514158078"/>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lang="ja-JP" sz="2800"/>
                </a:pPr>
                <a:endParaRPr lang="ja-JP"/>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Sheet1!$B$8:$E$8</c:f>
              <c:strCache>
                <c:ptCount val="4"/>
                <c:pt idx="0">
                  <c:v>愛着がある</c:v>
                </c:pt>
                <c:pt idx="1">
                  <c:v>愛着がない</c:v>
                </c:pt>
                <c:pt idx="2">
                  <c:v>わからない</c:v>
                </c:pt>
                <c:pt idx="3">
                  <c:v>無回答</c:v>
                </c:pt>
              </c:strCache>
            </c:strRef>
          </c:cat>
          <c:val>
            <c:numRef>
              <c:f>Sheet1!$B$9:$E$9</c:f>
              <c:numCache>
                <c:formatCode>General</c:formatCode>
                <c:ptCount val="4"/>
                <c:pt idx="0">
                  <c:v>80.0</c:v>
                </c:pt>
                <c:pt idx="1">
                  <c:v>7.3</c:v>
                </c:pt>
                <c:pt idx="2">
                  <c:v>10.8</c:v>
                </c:pt>
                <c:pt idx="3">
                  <c:v>1.9</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590733181053869"/>
          <c:y val="0.190121924379358"/>
          <c:w val="0.406273630496471"/>
          <c:h val="0.759749566683564"/>
        </c:manualLayout>
      </c:layout>
      <c:overlay val="0"/>
      <c:txPr>
        <a:bodyPr/>
        <a:lstStyle/>
        <a:p>
          <a:pPr>
            <a:defRPr lang="ja-JP" sz="2400"/>
          </a:pPr>
          <a:endParaRPr lang="ja-JP"/>
        </a:p>
      </c:txPr>
    </c:legend>
    <c:plotVisOnly val="1"/>
    <c:dispBlanksAs val="gap"/>
    <c:showDLblsOverMax val="0"/>
  </c:chart>
  <c:txPr>
    <a:bodyPr/>
    <a:lstStyle/>
    <a:p>
      <a:pPr>
        <a:defRPr sz="20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lang="ja-JP" sz="3200"/>
            </a:pPr>
            <a:r>
              <a:rPr lang="en-US" altLang="ja-JP" sz="3200" dirty="0" smtClean="0"/>
              <a:t>H27</a:t>
            </a:r>
            <a:r>
              <a:rPr lang="ja-JP" altLang="en-US" sz="3200" dirty="0" smtClean="0"/>
              <a:t>土浦</a:t>
            </a:r>
            <a:endParaRPr lang="ja-JP" altLang="en-US" sz="3200" dirty="0"/>
          </a:p>
        </c:rich>
      </c:tx>
      <c:layout>
        <c:manualLayout>
          <c:xMode val="edge"/>
          <c:yMode val="edge"/>
          <c:x val="0.217039017962614"/>
          <c:y val="0.0"/>
        </c:manualLayout>
      </c:layout>
      <c:overlay val="0"/>
    </c:title>
    <c:autoTitleDeleted val="0"/>
    <c:plotArea>
      <c:layout>
        <c:manualLayout>
          <c:layoutTarget val="inner"/>
          <c:xMode val="edge"/>
          <c:yMode val="edge"/>
          <c:x val="0.120650777174604"/>
          <c:y val="0.292067958774491"/>
          <c:w val="0.68218887261638"/>
          <c:h val="0.637310352105245"/>
        </c:manualLayout>
      </c:layout>
      <c:pieChart>
        <c:varyColors val="1"/>
        <c:ser>
          <c:idx val="0"/>
          <c:order val="0"/>
          <c:tx>
            <c:strRef>
              <c:f>Sheet1!$A$7</c:f>
              <c:strCache>
                <c:ptCount val="1"/>
                <c:pt idx="0">
                  <c:v>H２７土浦</c:v>
                </c:pt>
              </c:strCache>
            </c:strRef>
          </c:tx>
          <c:dPt>
            <c:idx val="0"/>
            <c:bubble3D val="0"/>
            <c:spPr>
              <a:solidFill>
                <a:schemeClr val="accent2"/>
              </a:solidFill>
              <a:ln w="76200" cmpd="sng">
                <a:solidFill>
                  <a:srgbClr val="800000"/>
                </a:solidFill>
              </a:ln>
            </c:spPr>
          </c:dPt>
          <c:dPt>
            <c:idx val="1"/>
            <c:bubble3D val="0"/>
            <c:spPr>
              <a:solidFill>
                <a:schemeClr val="accent1"/>
              </a:solidFill>
            </c:spPr>
          </c:dPt>
          <c:dLbls>
            <c:dLbl>
              <c:idx val="0"/>
              <c:layout>
                <c:manualLayout>
                  <c:x val="-0.241707296061323"/>
                  <c:y val="-0.140814238981322"/>
                </c:manualLayout>
              </c:layout>
              <c:spPr>
                <a:noFill/>
                <a:ln>
                  <a:noFill/>
                </a:ln>
                <a:effectLst/>
              </c:spPr>
              <c:txPr>
                <a:bodyPr wrap="square" lIns="38100" tIns="19050" rIns="38100" bIns="19050" anchor="ctr" anchorCtr="1">
                  <a:spAutoFit/>
                </a:bodyPr>
                <a:lstStyle/>
                <a:p>
                  <a:pPr>
                    <a:defRPr lang="ja-JP" sz="2400"/>
                  </a:pPr>
                  <a:endParaRPr lang="ja-JP"/>
                </a:p>
              </c:txPr>
              <c:showLegendKey val="0"/>
              <c:showVal val="0"/>
              <c:showCatName val="0"/>
              <c:showSerName val="0"/>
              <c:showPercent val="1"/>
              <c:showBubbleSize val="0"/>
              <c:extLst>
                <c:ext xmlns:c15="http://schemas.microsoft.com/office/drawing/2012/chart" uri="{CE6537A1-D6FC-4f65-9D91-7224C49458BB}">
                  <c15:layout>
                    <c:manualLayout>
                      <c:w val="0.215680486384007"/>
                      <c:h val="0.255027471947659"/>
                    </c:manualLayout>
                  </c15:layout>
                </c:ext>
              </c:extLst>
            </c:dLbl>
            <c:dLbl>
              <c:idx val="1"/>
              <c:layout>
                <c:manualLayout>
                  <c:x val="0.175972017979147"/>
                  <c:y val="0.0547469133631151"/>
                </c:manualLayout>
              </c:layout>
              <c:spPr>
                <a:noFill/>
                <a:ln>
                  <a:noFill/>
                </a:ln>
                <a:effectLst/>
              </c:spPr>
              <c:txPr>
                <a:bodyPr wrap="square" lIns="38100" tIns="19050" rIns="38100" bIns="19050" anchor="ctr">
                  <a:noAutofit/>
                </a:bodyPr>
                <a:lstStyle/>
                <a:p>
                  <a:pPr>
                    <a:defRPr lang="ja-JP" sz="2400"/>
                  </a:pPr>
                  <a:endParaRPr lang="ja-JP"/>
                </a:p>
              </c:txPr>
              <c:showLegendKey val="0"/>
              <c:showVal val="0"/>
              <c:showCatName val="0"/>
              <c:showSerName val="0"/>
              <c:showPercent val="1"/>
              <c:showBubbleSize val="0"/>
              <c:extLst>
                <c:ext xmlns:c15="http://schemas.microsoft.com/office/drawing/2012/chart" uri="{CE6537A1-D6FC-4f65-9D91-7224C49458BB}">
                  <c15:layout>
                    <c:manualLayout>
                      <c:w val="0.218052283148074"/>
                      <c:h val="0.153674065215097"/>
                    </c:manualLayout>
                  </c15:layout>
                </c:ext>
              </c:extLst>
            </c:dLbl>
            <c:dLbl>
              <c:idx val="2"/>
              <c:layout>
                <c:manualLayout>
                  <c:x val="-0.0421352375983705"/>
                  <c:y val="0.0278360828731225"/>
                </c:manualLayout>
              </c:layou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139325438589621"/>
                  <c:y val="-0.00431587463505577"/>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lang="ja-JP" sz="2800"/>
                </a:pPr>
                <a:endParaRPr lang="ja-JP"/>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Sheet1!$B$6:$E$6</c:f>
              <c:strCache>
                <c:ptCount val="4"/>
                <c:pt idx="0">
                  <c:v>愛着がある</c:v>
                </c:pt>
                <c:pt idx="1">
                  <c:v>愛着がない</c:v>
                </c:pt>
                <c:pt idx="2">
                  <c:v>わからない</c:v>
                </c:pt>
                <c:pt idx="3">
                  <c:v>無回答</c:v>
                </c:pt>
              </c:strCache>
            </c:strRef>
          </c:cat>
          <c:val>
            <c:numRef>
              <c:f>Sheet1!$B$7:$E$7</c:f>
              <c:numCache>
                <c:formatCode>General</c:formatCode>
                <c:ptCount val="4"/>
                <c:pt idx="0">
                  <c:v>64.2</c:v>
                </c:pt>
                <c:pt idx="1">
                  <c:v>29.7</c:v>
                </c:pt>
                <c:pt idx="2">
                  <c:v>5.2</c:v>
                </c:pt>
                <c:pt idx="3">
                  <c:v>0.9</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txPr>
    <a:bodyPr/>
    <a:lstStyle/>
    <a:p>
      <a:pPr>
        <a:defRPr sz="2000"/>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lang="ja-JP" sz="2800"/>
            </a:pPr>
            <a:r>
              <a:rPr lang="ja-JP" sz="2800" dirty="0" smtClean="0"/>
              <a:t>地域活動</a:t>
            </a:r>
            <a:r>
              <a:rPr lang="ja-JP" sz="2800" dirty="0"/>
              <a:t>に参加しない理由</a:t>
            </a:r>
          </a:p>
        </c:rich>
      </c:tx>
      <c:layout>
        <c:manualLayout>
          <c:xMode val="edge"/>
          <c:yMode val="edge"/>
          <c:x val="0.254219946350229"/>
          <c:y val="0.0412407661545728"/>
        </c:manualLayout>
      </c:layout>
      <c:overlay val="0"/>
    </c:title>
    <c:autoTitleDeleted val="0"/>
    <c:plotArea>
      <c:layout>
        <c:manualLayout>
          <c:layoutTarget val="inner"/>
          <c:xMode val="edge"/>
          <c:yMode val="edge"/>
          <c:x val="0.31012748957637"/>
          <c:y val="0.166767844253507"/>
          <c:w val="0.471912645923575"/>
          <c:h val="0.557661572788599"/>
        </c:manualLayout>
      </c:layout>
      <c:pieChart>
        <c:varyColors val="1"/>
        <c:ser>
          <c:idx val="0"/>
          <c:order val="0"/>
          <c:spPr>
            <a:ln>
              <a:solidFill>
                <a:srgbClr val="003300"/>
              </a:solidFill>
            </a:ln>
          </c:spPr>
          <c:dPt>
            <c:idx val="0"/>
            <c:bubble3D val="0"/>
            <c:spPr>
              <a:solidFill>
                <a:schemeClr val="accent1">
                  <a:lumMod val="20000"/>
                  <a:lumOff val="80000"/>
                </a:schemeClr>
              </a:solidFill>
              <a:ln>
                <a:solidFill>
                  <a:schemeClr val="tx1"/>
                </a:solidFill>
              </a:ln>
              <a:effectLst/>
            </c:spPr>
          </c:dPt>
          <c:dPt>
            <c:idx val="1"/>
            <c:bubble3D val="0"/>
            <c:spPr>
              <a:solidFill>
                <a:schemeClr val="accent4">
                  <a:lumMod val="40000"/>
                  <a:lumOff val="60000"/>
                </a:schemeClr>
              </a:solidFill>
              <a:ln>
                <a:solidFill>
                  <a:srgbClr val="000000"/>
                </a:solidFill>
              </a:ln>
            </c:spPr>
          </c:dPt>
          <c:dPt>
            <c:idx val="2"/>
            <c:bubble3D val="0"/>
            <c:spPr>
              <a:solidFill>
                <a:srgbClr val="FFFF00"/>
              </a:solidFill>
              <a:ln>
                <a:solidFill>
                  <a:srgbClr val="003300"/>
                </a:solidFill>
              </a:ln>
            </c:spPr>
          </c:dPt>
          <c:dPt>
            <c:idx val="3"/>
            <c:bubble3D val="0"/>
            <c:spPr>
              <a:solidFill>
                <a:srgbClr val="C9A124"/>
              </a:solidFill>
              <a:ln>
                <a:solidFill>
                  <a:srgbClr val="003300"/>
                </a:solidFill>
              </a:ln>
            </c:spPr>
          </c:dPt>
          <c:dPt>
            <c:idx val="4"/>
            <c:bubble3D val="0"/>
            <c:spPr>
              <a:solidFill>
                <a:srgbClr val="B7DEE8"/>
              </a:solidFill>
              <a:ln>
                <a:solidFill>
                  <a:srgbClr val="003300"/>
                </a:solidFill>
              </a:ln>
            </c:spPr>
          </c:dPt>
          <c:dPt>
            <c:idx val="5"/>
            <c:bubble3D val="0"/>
            <c:spPr>
              <a:solidFill>
                <a:schemeClr val="accent3">
                  <a:lumMod val="40000"/>
                  <a:lumOff val="60000"/>
                </a:schemeClr>
              </a:solidFill>
              <a:ln>
                <a:solidFill>
                  <a:srgbClr val="000000"/>
                </a:solidFill>
              </a:ln>
            </c:spPr>
          </c:dPt>
          <c:dLbls>
            <c:dLbl>
              <c:idx val="0"/>
              <c:spPr>
                <a:noFill/>
                <a:ln>
                  <a:noFill/>
                </a:ln>
                <a:effectLst/>
              </c:spPr>
              <c:txPr>
                <a:bodyPr/>
                <a:lstStyle/>
                <a:p>
                  <a:pPr>
                    <a:defRPr lang="ja-JP" sz="1800"/>
                  </a:pPr>
                  <a:endParaRPr lang="ja-JP"/>
                </a:p>
              </c:txPr>
              <c:showLegendKey val="0"/>
              <c:showVal val="0"/>
              <c:showCatName val="1"/>
              <c:showSerName val="0"/>
              <c:showPercent val="1"/>
              <c:showBubbleSize val="0"/>
            </c:dLbl>
            <c:dLbl>
              <c:idx val="4"/>
              <c:layout>
                <c:manualLayout>
                  <c:x val="0.0163631647654956"/>
                  <c:y val="0.0320803007869842"/>
                </c:manualLayout>
              </c:layout>
              <c:spPr>
                <a:noFill/>
                <a:ln>
                  <a:noFill/>
                </a:ln>
                <a:effectLst/>
              </c:spPr>
              <c:txPr>
                <a:bodyPr/>
                <a:lstStyle/>
                <a:p>
                  <a:pPr>
                    <a:defRPr lang="ja-JP" sz="2000" u="none">
                      <a:solidFill>
                        <a:schemeClr val="tx1"/>
                      </a:solidFill>
                    </a:defRPr>
                  </a:pPr>
                  <a:endParaRPr lang="ja-JP"/>
                </a:p>
              </c:txPr>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lang="ja-JP" sz="2000"/>
                </a:pPr>
                <a:endParaRPr lang="ja-JP"/>
              </a:p>
            </c:txPr>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Sheet1!$C$4:$C$9</c:f>
              <c:strCache>
                <c:ptCount val="6"/>
                <c:pt idx="0">
                  <c:v>時間がない</c:v>
                </c:pt>
                <c:pt idx="1">
                  <c:v>興味がない</c:v>
                </c:pt>
                <c:pt idx="2">
                  <c:v>きっかけがない</c:v>
                </c:pt>
                <c:pt idx="3">
                  <c:v>情報がない</c:v>
                </c:pt>
                <c:pt idx="4">
                  <c:v>共感する団体がない</c:v>
                </c:pt>
                <c:pt idx="5">
                  <c:v>その他</c:v>
                </c:pt>
              </c:strCache>
            </c:strRef>
          </c:cat>
          <c:val>
            <c:numRef>
              <c:f>Sheet1!$D$4:$D$9</c:f>
              <c:numCache>
                <c:formatCode>0.0%</c:formatCode>
                <c:ptCount val="6"/>
                <c:pt idx="0">
                  <c:v>0.359</c:v>
                </c:pt>
                <c:pt idx="1">
                  <c:v>0.151</c:v>
                </c:pt>
                <c:pt idx="2">
                  <c:v>0.142</c:v>
                </c:pt>
                <c:pt idx="3">
                  <c:v>0.111</c:v>
                </c:pt>
                <c:pt idx="4">
                  <c:v>0.066</c:v>
                </c:pt>
                <c:pt idx="5">
                  <c:v>0.171</c:v>
                </c:pt>
              </c:numCache>
            </c:numRef>
          </c:val>
        </c:ser>
        <c:dLbls>
          <c:showLegendKey val="0"/>
          <c:showVal val="0"/>
          <c:showCatName val="1"/>
          <c:showSerName val="0"/>
          <c:showPercent val="0"/>
          <c:showBubbleSize val="0"/>
          <c:showLeaderLines val="1"/>
        </c:dLbls>
        <c:firstSliceAng val="0"/>
      </c:pieChart>
    </c:plotArea>
    <c:plotVisOnly val="1"/>
    <c:dispBlanksAs val="gap"/>
    <c:showDLblsOverMax val="0"/>
  </c:chart>
  <c:txPr>
    <a:bodyPr/>
    <a:lstStyle/>
    <a:p>
      <a:pPr>
        <a:defRPr sz="1800"/>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lang="ja-JP" sz="2800"/>
            </a:pPr>
            <a:r>
              <a:rPr lang="ja-JP" altLang="en-US" sz="2800" dirty="0"/>
              <a:t>地域のつながりが良好で</a:t>
            </a:r>
            <a:r>
              <a:rPr lang="ja-JP" altLang="en-US" sz="2800" dirty="0" smtClean="0"/>
              <a:t>あるか？</a:t>
            </a:r>
            <a:endParaRPr lang="ja-JP" altLang="en-US" sz="2800" dirty="0"/>
          </a:p>
        </c:rich>
      </c:tx>
      <c:layout>
        <c:manualLayout>
          <c:xMode val="edge"/>
          <c:yMode val="edge"/>
          <c:x val="0.207059032273142"/>
          <c:y val="0.0"/>
        </c:manualLayout>
      </c:layout>
      <c:overlay val="0"/>
    </c:title>
    <c:autoTitleDeleted val="0"/>
    <c:plotArea>
      <c:layout>
        <c:manualLayout>
          <c:layoutTarget val="inner"/>
          <c:xMode val="edge"/>
          <c:yMode val="edge"/>
          <c:x val="0.139903905277541"/>
          <c:y val="0.160185271424933"/>
          <c:w val="0.805717218498869"/>
          <c:h val="0.62290078761985"/>
        </c:manualLayout>
      </c:layout>
      <c:barChart>
        <c:barDir val="bar"/>
        <c:grouping val="stacked"/>
        <c:varyColors val="0"/>
        <c:ser>
          <c:idx val="0"/>
          <c:order val="0"/>
          <c:tx>
            <c:strRef>
              <c:f>Sheet1!$C$7</c:f>
              <c:strCache>
                <c:ptCount val="1"/>
                <c:pt idx="0">
                  <c:v>そう思う</c:v>
                </c:pt>
              </c:strCache>
            </c:strRef>
          </c:tx>
          <c:spPr>
            <a:solidFill>
              <a:schemeClr val="accent2">
                <a:lumMod val="60000"/>
                <a:lumOff val="40000"/>
              </a:schemeClr>
            </a:solidFill>
          </c:spPr>
          <c:invertIfNegative val="0"/>
          <c:dLbls>
            <c:spPr>
              <a:noFill/>
              <a:ln>
                <a:noFill/>
              </a:ln>
              <a:effectLst/>
            </c:spPr>
            <c:txPr>
              <a:bodyPr/>
              <a:lstStyle/>
              <a:p>
                <a:pPr>
                  <a:defRPr lang="ja-JP" sz="2000"/>
                </a:pPr>
                <a:endParaRPr lang="ja-JP"/>
              </a:p>
            </c:tx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0"/>
              </c:ext>
            </c:extLst>
          </c:dLbls>
          <c:val>
            <c:numRef>
              <c:f>Sheet1!$D$7</c:f>
              <c:numCache>
                <c:formatCode>0.0%</c:formatCode>
                <c:ptCount val="1"/>
                <c:pt idx="0">
                  <c:v>0.288</c:v>
                </c:pt>
              </c:numCache>
            </c:numRef>
          </c:val>
        </c:ser>
        <c:ser>
          <c:idx val="1"/>
          <c:order val="1"/>
          <c:tx>
            <c:strRef>
              <c:f>Sheet1!$C$8</c:f>
              <c:strCache>
                <c:ptCount val="1"/>
                <c:pt idx="0">
                  <c:v>どちらとも言えない</c:v>
                </c:pt>
              </c:strCache>
            </c:strRef>
          </c:tx>
          <c:spPr>
            <a:solidFill>
              <a:schemeClr val="accent3">
                <a:lumMod val="60000"/>
                <a:lumOff val="40000"/>
              </a:schemeClr>
            </a:solidFill>
          </c:spPr>
          <c:invertIfNegative val="0"/>
          <c:dLbls>
            <c:dLbl>
              <c:idx val="0"/>
              <c:layout/>
              <c:tx>
                <c:rich>
                  <a:bodyPr/>
                  <a:lstStyle/>
                  <a:p>
                    <a:r>
                      <a:rPr lang="ja-JP" altLang="en-US" sz="2000" dirty="0"/>
                      <a:t>どちら</a:t>
                    </a:r>
                    <a:r>
                      <a:rPr lang="ja-JP" altLang="en-US" sz="2000" dirty="0" smtClean="0"/>
                      <a:t>とも</a:t>
                    </a:r>
                  </a:p>
                  <a:p>
                    <a:r>
                      <a:rPr lang="ja-JP" altLang="en-US" sz="2000" dirty="0" smtClean="0"/>
                      <a:t>言えない</a:t>
                    </a:r>
                    <a:r>
                      <a:rPr lang="ja-JP" altLang="en-US" sz="2000" dirty="0"/>
                      <a:t>
</a:t>
                    </a:r>
                    <a:r>
                      <a:rPr lang="en-US" altLang="ja-JP" sz="2000" dirty="0"/>
                      <a:t>42.2%</a:t>
                    </a:r>
                    <a:endParaRPr lang="ja-JP" altLang="en-US" dirty="0"/>
                  </a:p>
                </c:rich>
              </c:tx>
              <c:showLegendKey val="0"/>
              <c:showVal val="1"/>
              <c:showCatName val="0"/>
              <c:showSerName val="1"/>
              <c:showPercent val="0"/>
              <c:showBubbleSize val="0"/>
              <c:separator>
</c:separator>
              <c:extLst>
                <c:ext xmlns:c15="http://schemas.microsoft.com/office/drawing/2012/chart" uri="{CE6537A1-D6FC-4f65-9D91-7224C49458BB}">
                  <c15:layout/>
                </c:ext>
              </c:extLst>
            </c:dLbl>
            <c:spPr>
              <a:noFill/>
              <a:ln>
                <a:noFill/>
              </a:ln>
              <a:effectLst/>
            </c:spPr>
            <c:txPr>
              <a:bodyPr/>
              <a:lstStyle/>
              <a:p>
                <a:pPr>
                  <a:defRPr lang="ja-JP" sz="2000"/>
                </a:pPr>
                <a:endParaRPr lang="ja-JP"/>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val>
            <c:numRef>
              <c:f>Sheet1!$D$8</c:f>
              <c:numCache>
                <c:formatCode>0.0%</c:formatCode>
                <c:ptCount val="1"/>
                <c:pt idx="0">
                  <c:v>0.422</c:v>
                </c:pt>
              </c:numCache>
            </c:numRef>
          </c:val>
        </c:ser>
        <c:ser>
          <c:idx val="2"/>
          <c:order val="2"/>
          <c:tx>
            <c:strRef>
              <c:f>Sheet1!$C$9</c:f>
              <c:strCache>
                <c:ptCount val="1"/>
                <c:pt idx="0">
                  <c:v>そう思わない</c:v>
                </c:pt>
              </c:strCache>
            </c:strRef>
          </c:tx>
          <c:spPr>
            <a:solidFill>
              <a:schemeClr val="accent5">
                <a:lumMod val="60000"/>
                <a:lumOff val="40000"/>
              </a:schemeClr>
            </a:solidFill>
          </c:spPr>
          <c:invertIfNegative val="0"/>
          <c:dLbls>
            <c:spPr>
              <a:noFill/>
              <a:ln>
                <a:noFill/>
              </a:ln>
              <a:effectLst/>
            </c:spPr>
            <c:txPr>
              <a:bodyPr/>
              <a:lstStyle/>
              <a:p>
                <a:pPr>
                  <a:defRPr lang="ja-JP" sz="2000"/>
                </a:pPr>
                <a:endParaRPr lang="ja-JP"/>
              </a:p>
            </c:tx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0"/>
              </c:ext>
            </c:extLst>
          </c:dLbls>
          <c:val>
            <c:numRef>
              <c:f>Sheet1!$D$9</c:f>
              <c:numCache>
                <c:formatCode>0.0%</c:formatCode>
                <c:ptCount val="1"/>
                <c:pt idx="0">
                  <c:v>0.225</c:v>
                </c:pt>
              </c:numCache>
            </c:numRef>
          </c:val>
        </c:ser>
        <c:ser>
          <c:idx val="3"/>
          <c:order val="3"/>
          <c:tx>
            <c:strRef>
              <c:f>Sheet1!$C$10</c:f>
              <c:strCache>
                <c:ptCount val="1"/>
                <c:pt idx="0">
                  <c:v>よくわからない</c:v>
                </c:pt>
              </c:strCache>
            </c:strRef>
          </c:tx>
          <c:spPr>
            <a:solidFill>
              <a:schemeClr val="accent4">
                <a:lumMod val="60000"/>
                <a:lumOff val="40000"/>
              </a:schemeClr>
            </a:solidFill>
          </c:spPr>
          <c:invertIfNegative val="0"/>
          <c:dLbls>
            <c:dLbl>
              <c:idx val="0"/>
              <c:layout>
                <c:manualLayout>
                  <c:x val="-0.0141921912600815"/>
                  <c:y val="-0.277305927829249"/>
                </c:manualLayout>
              </c:layout>
              <c:dLblPos val="ctr"/>
              <c:showLegendKey val="0"/>
              <c:showVal val="1"/>
              <c:showCatName val="0"/>
              <c:showSerName val="1"/>
              <c:showPercent val="0"/>
              <c:showBubbleSize val="0"/>
              <c:separator>
</c:separator>
              <c:extLst>
                <c:ext xmlns:c15="http://schemas.microsoft.com/office/drawing/2012/chart" uri="{CE6537A1-D6FC-4f65-9D91-7224C49458BB}">
                  <c15:layout/>
                </c:ext>
              </c:extLst>
            </c:dLbl>
            <c:spPr>
              <a:noFill/>
              <a:ln>
                <a:noFill/>
              </a:ln>
              <a:effectLst/>
            </c:spPr>
            <c:txPr>
              <a:bodyPr/>
              <a:lstStyle/>
              <a:p>
                <a:pPr>
                  <a:defRPr lang="ja-JP" sz="1600"/>
                </a:pPr>
                <a:endParaRPr lang="ja-JP"/>
              </a:p>
            </c:txPr>
            <c:dLblPos val="ct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val>
            <c:numRef>
              <c:f>Sheet1!$D$10</c:f>
              <c:numCache>
                <c:formatCode>0.0%</c:formatCode>
                <c:ptCount val="1"/>
                <c:pt idx="0">
                  <c:v>0.05</c:v>
                </c:pt>
              </c:numCache>
            </c:numRef>
          </c:val>
        </c:ser>
        <c:ser>
          <c:idx val="4"/>
          <c:order val="4"/>
          <c:tx>
            <c:strRef>
              <c:f>Sheet1!$C$11</c:f>
              <c:strCache>
                <c:ptCount val="1"/>
                <c:pt idx="0">
                  <c:v>無回答</c:v>
                </c:pt>
              </c:strCache>
            </c:strRef>
          </c:tx>
          <c:spPr>
            <a:solidFill>
              <a:schemeClr val="accent5"/>
            </a:solidFill>
          </c:spPr>
          <c:invertIfNegative val="0"/>
          <c:dLbls>
            <c:dLbl>
              <c:idx val="0"/>
              <c:layout>
                <c:manualLayout>
                  <c:x val="0.00371836114389759"/>
                  <c:y val="0.280959092588481"/>
                </c:manualLayout>
              </c:layout>
              <c:showLegendKey val="0"/>
              <c:showVal val="1"/>
              <c:showCatName val="0"/>
              <c:showSerName val="1"/>
              <c:showPercent val="0"/>
              <c:showBubbleSize val="0"/>
              <c:separator>
</c:separator>
              <c:extLst>
                <c:ext xmlns:c15="http://schemas.microsoft.com/office/drawing/2012/chart" uri="{CE6537A1-D6FC-4f65-9D91-7224C49458BB}">
                  <c15:layout/>
                </c:ext>
              </c:extLst>
            </c:dLbl>
            <c:spPr>
              <a:noFill/>
              <a:ln>
                <a:noFill/>
              </a:ln>
              <a:effectLst/>
            </c:spPr>
            <c:txPr>
              <a:bodyPr/>
              <a:lstStyle/>
              <a:p>
                <a:pPr>
                  <a:defRPr lang="ja-JP" sz="1600"/>
                </a:pPr>
                <a:endParaRPr lang="ja-JP"/>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val>
            <c:numRef>
              <c:f>Sheet1!$D$11</c:f>
              <c:numCache>
                <c:formatCode>0.0%</c:formatCode>
                <c:ptCount val="1"/>
                <c:pt idx="0">
                  <c:v>0.015</c:v>
                </c:pt>
              </c:numCache>
            </c:numRef>
          </c:val>
        </c:ser>
        <c:dLbls>
          <c:showLegendKey val="0"/>
          <c:showVal val="1"/>
          <c:showCatName val="0"/>
          <c:showSerName val="0"/>
          <c:showPercent val="0"/>
          <c:showBubbleSize val="0"/>
        </c:dLbls>
        <c:gapWidth val="75"/>
        <c:overlap val="100"/>
        <c:axId val="-2141370328"/>
        <c:axId val="-2141367256"/>
      </c:barChart>
      <c:catAx>
        <c:axId val="-2141370328"/>
        <c:scaling>
          <c:orientation val="minMax"/>
        </c:scaling>
        <c:delete val="0"/>
        <c:axPos val="l"/>
        <c:numFmt formatCode="General" sourceLinked="1"/>
        <c:majorTickMark val="none"/>
        <c:minorTickMark val="none"/>
        <c:tickLblPos val="none"/>
        <c:txPr>
          <a:bodyPr/>
          <a:lstStyle/>
          <a:p>
            <a:pPr>
              <a:defRPr lang="ja-JP"/>
            </a:pPr>
            <a:endParaRPr lang="ja-JP"/>
          </a:p>
        </c:txPr>
        <c:crossAx val="-2141367256"/>
        <c:crossesAt val="0.0"/>
        <c:auto val="1"/>
        <c:lblAlgn val="ctr"/>
        <c:lblOffset val="100"/>
        <c:noMultiLvlLbl val="0"/>
      </c:catAx>
      <c:valAx>
        <c:axId val="-2141367256"/>
        <c:scaling>
          <c:orientation val="minMax"/>
          <c:max val="1.0"/>
          <c:min val="0.0"/>
        </c:scaling>
        <c:delete val="0"/>
        <c:axPos val="b"/>
        <c:numFmt formatCode="0.0%" sourceLinked="1"/>
        <c:majorTickMark val="none"/>
        <c:minorTickMark val="none"/>
        <c:tickLblPos val="nextTo"/>
        <c:txPr>
          <a:bodyPr/>
          <a:lstStyle/>
          <a:p>
            <a:pPr>
              <a:defRPr lang="ja-JP" sz="2000"/>
            </a:pPr>
            <a:endParaRPr lang="ja-JP"/>
          </a:p>
        </c:txPr>
        <c:crossAx val="-2141370328"/>
        <c:crossesAt val="1.0"/>
        <c:crossBetween val="between"/>
        <c:majorUnit val="1.0"/>
        <c:minorUnit val="0.2"/>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Sheet1!$C$3</c:f>
              <c:strCache>
                <c:ptCount val="1"/>
                <c:pt idx="0">
                  <c:v>意欲・関心が高い</c:v>
                </c:pt>
              </c:strCache>
            </c:strRef>
          </c:tx>
          <c:spPr>
            <a:solidFill>
              <a:srgbClr val="C0504D"/>
            </a:solidFill>
          </c:spPr>
          <c:invertIfNegative val="0"/>
          <c:dLbls>
            <c:txPr>
              <a:bodyPr/>
              <a:lstStyle/>
              <a:p>
                <a:pPr>
                  <a:defRPr sz="2400"/>
                </a:pPr>
                <a:endParaRPr lang="ja-JP"/>
              </a:p>
            </c:txPr>
            <c:showLegendKey val="0"/>
            <c:showVal val="1"/>
            <c:showCatName val="0"/>
            <c:showSerName val="0"/>
            <c:showPercent val="0"/>
            <c:showBubbleSize val="0"/>
            <c:showLeaderLines val="0"/>
          </c:dLbls>
          <c:cat>
            <c:strRef>
              <c:f>Sheet1!$B$4:$B$6</c:f>
              <c:strCache>
                <c:ptCount val="3"/>
                <c:pt idx="0">
                  <c:v>多</c:v>
                </c:pt>
                <c:pt idx="1">
                  <c:v>中</c:v>
                </c:pt>
                <c:pt idx="2">
                  <c:v>少</c:v>
                </c:pt>
              </c:strCache>
            </c:strRef>
          </c:cat>
          <c:val>
            <c:numRef>
              <c:f>Sheet1!$C$4:$C$6</c:f>
              <c:numCache>
                <c:formatCode>0.0%</c:formatCode>
                <c:ptCount val="3"/>
                <c:pt idx="0">
                  <c:v>0.425</c:v>
                </c:pt>
                <c:pt idx="1">
                  <c:v>0.274</c:v>
                </c:pt>
                <c:pt idx="2">
                  <c:v>0.195</c:v>
                </c:pt>
              </c:numCache>
            </c:numRef>
          </c:val>
        </c:ser>
        <c:dLbls>
          <c:showLegendKey val="0"/>
          <c:showVal val="1"/>
          <c:showCatName val="0"/>
          <c:showSerName val="0"/>
          <c:showPercent val="0"/>
          <c:showBubbleSize val="0"/>
        </c:dLbls>
        <c:gapWidth val="150"/>
        <c:axId val="2108150136"/>
        <c:axId val="2108139672"/>
      </c:barChart>
      <c:catAx>
        <c:axId val="2108150136"/>
        <c:scaling>
          <c:orientation val="maxMin"/>
        </c:scaling>
        <c:delete val="0"/>
        <c:axPos val="b"/>
        <c:title>
          <c:tx>
            <c:rich>
              <a:bodyPr/>
              <a:lstStyle/>
              <a:p>
                <a:pPr>
                  <a:defRPr sz="2000"/>
                </a:pPr>
                <a:r>
                  <a:rPr lang="ja-JP" altLang="en-US" sz="2000" dirty="0"/>
                  <a:t>地域活動</a:t>
                </a:r>
                <a:r>
                  <a:rPr lang="ja-JP" altLang="en-US" sz="2000" dirty="0" smtClean="0"/>
                  <a:t>（子供の</a:t>
                </a:r>
                <a:r>
                  <a:rPr lang="ja-JP" altLang="en-US" sz="2000" dirty="0"/>
                  <a:t>頃）</a:t>
                </a:r>
              </a:p>
            </c:rich>
          </c:tx>
          <c:layout>
            <c:manualLayout>
              <c:xMode val="edge"/>
              <c:yMode val="edge"/>
              <c:x val="0.164207286149748"/>
              <c:y val="0.840945299279725"/>
            </c:manualLayout>
          </c:layout>
          <c:overlay val="0"/>
        </c:title>
        <c:majorTickMark val="out"/>
        <c:minorTickMark val="none"/>
        <c:tickLblPos val="nextTo"/>
        <c:txPr>
          <a:bodyPr/>
          <a:lstStyle/>
          <a:p>
            <a:pPr>
              <a:defRPr sz="1800"/>
            </a:pPr>
            <a:endParaRPr lang="ja-JP"/>
          </a:p>
        </c:txPr>
        <c:crossAx val="2108139672"/>
        <c:crosses val="autoZero"/>
        <c:auto val="1"/>
        <c:lblAlgn val="ctr"/>
        <c:lblOffset val="100"/>
        <c:noMultiLvlLbl val="0"/>
      </c:catAx>
      <c:valAx>
        <c:axId val="2108139672"/>
        <c:scaling>
          <c:orientation val="minMax"/>
          <c:max val="1.0"/>
        </c:scaling>
        <c:delete val="0"/>
        <c:axPos val="r"/>
        <c:title>
          <c:tx>
            <c:rich>
              <a:bodyPr rot="0" vert="wordArtVertRtl"/>
              <a:lstStyle/>
              <a:p>
                <a:pPr>
                  <a:defRPr sz="2000"/>
                </a:pPr>
                <a:r>
                  <a:rPr lang="ja-JP" altLang="en-US" sz="2000" dirty="0"/>
                  <a:t>高い意欲・</a:t>
                </a:r>
                <a:r>
                  <a:rPr lang="ja-JP" altLang="en-US" sz="2000" dirty="0" smtClean="0"/>
                  <a:t>関心（成人）</a:t>
                </a:r>
                <a:endParaRPr lang="ja-JP" altLang="en-US" sz="2000" dirty="0"/>
              </a:p>
            </c:rich>
          </c:tx>
          <c:layout/>
          <c:overlay val="0"/>
        </c:title>
        <c:numFmt formatCode="0.0%" sourceLinked="1"/>
        <c:majorTickMark val="out"/>
        <c:minorTickMark val="none"/>
        <c:tickLblPos val="nextTo"/>
        <c:txPr>
          <a:bodyPr/>
          <a:lstStyle/>
          <a:p>
            <a:pPr>
              <a:defRPr sz="1800"/>
            </a:pPr>
            <a:endParaRPr lang="ja-JP"/>
          </a:p>
        </c:txPr>
        <c:crossAx val="2108150136"/>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a:pPr>
            <a:r>
              <a:rPr lang="en-US" altLang="ja-JP" sz="2000"/>
              <a:t>H26</a:t>
            </a:r>
            <a:r>
              <a:rPr lang="ja-JP" altLang="en-US" sz="2000"/>
              <a:t>所沢市</a:t>
            </a:r>
          </a:p>
        </c:rich>
      </c:tx>
      <c:overlay val="0"/>
    </c:title>
    <c:autoTitleDeleted val="0"/>
    <c:plotArea>
      <c:layout/>
      <c:pieChart>
        <c:varyColors val="1"/>
        <c:ser>
          <c:idx val="0"/>
          <c:order val="0"/>
          <c:dPt>
            <c:idx val="0"/>
            <c:bubble3D val="0"/>
            <c:spPr>
              <a:solidFill>
                <a:schemeClr val="accent2"/>
              </a:solidFill>
            </c:spPr>
          </c:dPt>
          <c:dPt>
            <c:idx val="1"/>
            <c:bubble3D val="0"/>
            <c:spPr>
              <a:solidFill>
                <a:schemeClr val="accent1"/>
              </a:solidFill>
            </c:spPr>
          </c:dPt>
          <c:dLbls>
            <c:txPr>
              <a:bodyPr/>
              <a:lstStyle/>
              <a:p>
                <a:pPr>
                  <a:defRPr sz="1800"/>
                </a:pPr>
                <a:endParaRPr lang="ja-JP"/>
              </a:p>
            </c:txPr>
            <c:showLegendKey val="0"/>
            <c:showVal val="0"/>
            <c:showCatName val="0"/>
            <c:showSerName val="0"/>
            <c:showPercent val="1"/>
            <c:showBubbleSize val="0"/>
            <c:showLeaderLines val="1"/>
          </c:dLbls>
          <c:cat>
            <c:strRef>
              <c:f>Sheet1!$A$1:$A$4</c:f>
              <c:strCache>
                <c:ptCount val="4"/>
                <c:pt idx="0">
                  <c:v>愛着がある</c:v>
                </c:pt>
                <c:pt idx="1">
                  <c:v>愛着がない</c:v>
                </c:pt>
                <c:pt idx="2">
                  <c:v>わからない</c:v>
                </c:pt>
                <c:pt idx="3">
                  <c:v>無回答</c:v>
                </c:pt>
              </c:strCache>
            </c:strRef>
          </c:cat>
          <c:val>
            <c:numRef>
              <c:f>Sheet1!$B$1:$B$4</c:f>
              <c:numCache>
                <c:formatCode>0%</c:formatCode>
                <c:ptCount val="4"/>
                <c:pt idx="0">
                  <c:v>0.83</c:v>
                </c:pt>
                <c:pt idx="1">
                  <c:v>0.1</c:v>
                </c:pt>
                <c:pt idx="2">
                  <c:v>0.06</c:v>
                </c:pt>
                <c:pt idx="3">
                  <c:v>0.01</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a:pPr>
            <a:r>
              <a:rPr lang="en-US" altLang="ja-JP" sz="2000"/>
              <a:t>H25</a:t>
            </a:r>
            <a:r>
              <a:rPr lang="ja-JP" altLang="en-US" sz="2000"/>
              <a:t>　松本市</a:t>
            </a:r>
          </a:p>
        </c:rich>
      </c:tx>
      <c:layout>
        <c:manualLayout>
          <c:xMode val="edge"/>
          <c:yMode val="edge"/>
          <c:x val="0.276827451617058"/>
          <c:y val="0.0534335434328106"/>
        </c:manualLayout>
      </c:layout>
      <c:overlay val="0"/>
    </c:title>
    <c:autoTitleDeleted val="0"/>
    <c:plotArea>
      <c:layout/>
      <c:pieChart>
        <c:varyColors val="1"/>
        <c:ser>
          <c:idx val="0"/>
          <c:order val="0"/>
          <c:dPt>
            <c:idx val="0"/>
            <c:bubble3D val="0"/>
            <c:spPr>
              <a:solidFill>
                <a:schemeClr val="accent2"/>
              </a:solidFill>
            </c:spPr>
          </c:dPt>
          <c:dPt>
            <c:idx val="1"/>
            <c:bubble3D val="0"/>
            <c:spPr>
              <a:solidFill>
                <a:schemeClr val="accent1"/>
              </a:solidFill>
            </c:spPr>
          </c:dPt>
          <c:dLbls>
            <c:txPr>
              <a:bodyPr/>
              <a:lstStyle/>
              <a:p>
                <a:pPr>
                  <a:defRPr sz="1800"/>
                </a:pPr>
                <a:endParaRPr lang="ja-JP"/>
              </a:p>
            </c:txPr>
            <c:showLegendKey val="0"/>
            <c:showVal val="0"/>
            <c:showCatName val="0"/>
            <c:showSerName val="0"/>
            <c:showPercent val="1"/>
            <c:showBubbleSize val="0"/>
            <c:showLeaderLines val="1"/>
          </c:dLbls>
          <c:cat>
            <c:strRef>
              <c:f>Sheet1!$A$14:$A$17</c:f>
              <c:strCache>
                <c:ptCount val="4"/>
                <c:pt idx="0">
                  <c:v>愛着がある</c:v>
                </c:pt>
                <c:pt idx="1">
                  <c:v>愛着がない</c:v>
                </c:pt>
                <c:pt idx="2">
                  <c:v>わからない</c:v>
                </c:pt>
                <c:pt idx="3">
                  <c:v>無回答</c:v>
                </c:pt>
              </c:strCache>
            </c:strRef>
          </c:cat>
          <c:val>
            <c:numRef>
              <c:f>Sheet1!$B$14:$B$17</c:f>
              <c:numCache>
                <c:formatCode>0%</c:formatCode>
                <c:ptCount val="4"/>
                <c:pt idx="0">
                  <c:v>0.78</c:v>
                </c:pt>
                <c:pt idx="1">
                  <c:v>0.07</c:v>
                </c:pt>
                <c:pt idx="2">
                  <c:v>0.12</c:v>
                </c:pt>
                <c:pt idx="3">
                  <c:v>0.03</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000"/>
            </a:pPr>
            <a:r>
              <a:rPr lang="en-US" altLang="ja-JP" sz="2000"/>
              <a:t>H27</a:t>
            </a:r>
            <a:r>
              <a:rPr lang="ja-JP" altLang="en-US" sz="2000"/>
              <a:t>　横浜市</a:t>
            </a:r>
          </a:p>
        </c:rich>
      </c:tx>
      <c:overlay val="0"/>
    </c:title>
    <c:autoTitleDeleted val="0"/>
    <c:plotArea>
      <c:layout/>
      <c:pieChart>
        <c:varyColors val="1"/>
        <c:ser>
          <c:idx val="0"/>
          <c:order val="0"/>
          <c:dPt>
            <c:idx val="0"/>
            <c:bubble3D val="0"/>
            <c:spPr>
              <a:solidFill>
                <a:srgbClr val="C0504D"/>
              </a:solidFill>
            </c:spPr>
          </c:dPt>
          <c:dPt>
            <c:idx val="1"/>
            <c:bubble3D val="0"/>
            <c:spPr>
              <a:solidFill>
                <a:schemeClr val="accent1"/>
              </a:solidFill>
            </c:spPr>
          </c:dPt>
          <c:dLbls>
            <c:txPr>
              <a:bodyPr/>
              <a:lstStyle/>
              <a:p>
                <a:pPr>
                  <a:defRPr sz="1800"/>
                </a:pPr>
                <a:endParaRPr lang="ja-JP"/>
              </a:p>
            </c:txPr>
            <c:showLegendKey val="0"/>
            <c:showVal val="0"/>
            <c:showCatName val="0"/>
            <c:showSerName val="0"/>
            <c:showPercent val="1"/>
            <c:showBubbleSize val="0"/>
            <c:showLeaderLines val="1"/>
          </c:dLbls>
          <c:cat>
            <c:strRef>
              <c:f>Sheet1!$A$7:$A$10</c:f>
              <c:strCache>
                <c:ptCount val="4"/>
                <c:pt idx="0">
                  <c:v>愛着がある</c:v>
                </c:pt>
                <c:pt idx="1">
                  <c:v>愛着がない</c:v>
                </c:pt>
                <c:pt idx="2">
                  <c:v>わからない</c:v>
                </c:pt>
                <c:pt idx="3">
                  <c:v>無回答</c:v>
                </c:pt>
              </c:strCache>
            </c:strRef>
          </c:cat>
          <c:val>
            <c:numRef>
              <c:f>Sheet1!$B$7:$B$10</c:f>
              <c:numCache>
                <c:formatCode>0%</c:formatCode>
                <c:ptCount val="4"/>
                <c:pt idx="0">
                  <c:v>0.79</c:v>
                </c:pt>
                <c:pt idx="1">
                  <c:v>0.06</c:v>
                </c:pt>
                <c:pt idx="2">
                  <c:v>0.14</c:v>
                </c:pt>
                <c:pt idx="3">
                  <c:v>0.01</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400"/>
            </a:pPr>
            <a:r>
              <a:rPr lang="en-US" altLang="ja-JP" sz="2400"/>
              <a:t>H</a:t>
            </a:r>
            <a:r>
              <a:rPr lang="ja-JP" altLang="en-US" sz="2400"/>
              <a:t>２７土浦</a:t>
            </a:r>
          </a:p>
        </c:rich>
      </c:tx>
      <c:overlay val="0"/>
    </c:title>
    <c:autoTitleDeleted val="0"/>
    <c:plotArea>
      <c:layout/>
      <c:pieChart>
        <c:varyColors val="1"/>
        <c:ser>
          <c:idx val="0"/>
          <c:order val="0"/>
          <c:dPt>
            <c:idx val="0"/>
            <c:bubble3D val="0"/>
            <c:spPr>
              <a:solidFill>
                <a:schemeClr val="accent2"/>
              </a:solidFill>
            </c:spPr>
          </c:dPt>
          <c:dPt>
            <c:idx val="1"/>
            <c:bubble3D val="0"/>
            <c:spPr>
              <a:solidFill>
                <a:schemeClr val="accent1"/>
              </a:solidFill>
            </c:spPr>
          </c:dPt>
          <c:dLbls>
            <c:txPr>
              <a:bodyPr/>
              <a:lstStyle/>
              <a:p>
                <a:pPr>
                  <a:defRPr sz="1800"/>
                </a:pPr>
                <a:endParaRPr lang="ja-JP"/>
              </a:p>
            </c:txPr>
            <c:showLegendKey val="0"/>
            <c:showVal val="0"/>
            <c:showCatName val="0"/>
            <c:showSerName val="0"/>
            <c:showPercent val="1"/>
            <c:showBubbleSize val="0"/>
            <c:showLeaderLines val="1"/>
          </c:dLbls>
          <c:cat>
            <c:strRef>
              <c:f>Sheet1!$A$24:$A$27</c:f>
              <c:strCache>
                <c:ptCount val="4"/>
                <c:pt idx="0">
                  <c:v>愛着がある</c:v>
                </c:pt>
                <c:pt idx="1">
                  <c:v>愛着がない</c:v>
                </c:pt>
                <c:pt idx="2">
                  <c:v>わからない</c:v>
                </c:pt>
                <c:pt idx="3">
                  <c:v>無回答</c:v>
                </c:pt>
              </c:strCache>
            </c:strRef>
          </c:cat>
          <c:val>
            <c:numRef>
              <c:f>Sheet1!$B$24:$B$27</c:f>
              <c:numCache>
                <c:formatCode>0%</c:formatCode>
                <c:ptCount val="4"/>
                <c:pt idx="0">
                  <c:v>0.64</c:v>
                </c:pt>
                <c:pt idx="1">
                  <c:v>0.3</c:v>
                </c:pt>
                <c:pt idx="2">
                  <c:v>0.05</c:v>
                </c:pt>
                <c:pt idx="3">
                  <c:v>0.01</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3205271216098"/>
          <c:y val="0.356273592373381"/>
          <c:w val="0.354058398950131"/>
          <c:h val="0.47155639566711"/>
        </c:manualLayout>
      </c:layout>
      <c:overlay val="0"/>
      <c:txPr>
        <a:bodyPr/>
        <a:lstStyle/>
        <a:p>
          <a:pPr>
            <a:defRPr sz="1800"/>
          </a:pPr>
          <a:endParaRPr lang="ja-JP"/>
        </a:p>
      </c:txPr>
    </c:legend>
    <c:plotVisOnly val="1"/>
    <c:dispBlanksAs val="gap"/>
    <c:showDLblsOverMax val="0"/>
  </c:chart>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7-02-06T16:02:05.775" idx="33">
    <p:pos x="10" y="10"/>
    <p:text>日本語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7-02-06T16:04:55.381" idx="36">
    <p:pos x="10" y="10"/>
    <p:text>日本語</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7-02-06T16:10:38.297" idx="39">
    <p:pos x="10" y="10"/>
    <p:text>わかりにくい</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7-01-24T17:51:13.145" idx="41">
    <p:pos x="10" y="10"/>
    <p:text>時間の下りいる？</p:text>
  </p:cm>
</p:cmLst>
</file>

<file path=ppt/diagrams/_rels/data1.xml.rels><?xml version="1.0" encoding="UTF-8" standalone="yes"?>
<Relationships xmlns="http://schemas.openxmlformats.org/package/2006/relationships"><Relationship Id="rId1" Type="http://schemas.openxmlformats.org/officeDocument/2006/relationships/image" Target="../media/image54.jpeg"/><Relationship Id="rId2" Type="http://schemas.openxmlformats.org/officeDocument/2006/relationships/image" Target="../media/image55.png"/><Relationship Id="rId3" Type="http://schemas.openxmlformats.org/officeDocument/2006/relationships/image" Target="../media/image56.png"/></Relationships>
</file>

<file path=ppt/diagrams/_rels/data2.xml.rels><?xml version="1.0" encoding="UTF-8" standalone="yes"?>
<Relationships xmlns="http://schemas.openxmlformats.org/package/2006/relationships"><Relationship Id="rId1" Type="http://schemas.openxmlformats.org/officeDocument/2006/relationships/image" Target="../media/image87.png"/></Relationships>
</file>

<file path=ppt/diagrams/_rels/data3.xml.rels><?xml version="1.0" encoding="UTF-8" standalone="yes"?>
<Relationships xmlns="http://schemas.openxmlformats.org/package/2006/relationships"><Relationship Id="rId1" Type="http://schemas.openxmlformats.org/officeDocument/2006/relationships/image" Target="../media/image124.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54.jpeg"/><Relationship Id="rId2" Type="http://schemas.openxmlformats.org/officeDocument/2006/relationships/image" Target="../media/image55.png"/><Relationship Id="rId3" Type="http://schemas.openxmlformats.org/officeDocument/2006/relationships/image" Target="../media/image56.png"/></Relationships>
</file>

<file path=ppt/diagrams/_rels/drawing2.xml.rels><?xml version="1.0" encoding="UTF-8" standalone="yes"?>
<Relationships xmlns="http://schemas.openxmlformats.org/package/2006/relationships"><Relationship Id="rId1" Type="http://schemas.openxmlformats.org/officeDocument/2006/relationships/image" Target="../media/image87.pn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1" qsCatId="simple" csTypeId="urn:microsoft.com/office/officeart/2005/8/colors/accent6_2" csCatId="accent6" phldr="1"/>
      <dgm:spPr/>
      <dgm:t>
        <a:bodyPr/>
        <a:lstStyle/>
        <a:p>
          <a:endParaRPr kumimoji="1" lang="ja-JP" altLang="en-US"/>
        </a:p>
      </dgm:t>
    </dgm:pt>
    <dgm:pt modelId="{EFA948B2-12BA-1349-A038-AD38195973CC}">
      <dgm:prSet phldrT="[テキスト]"/>
      <dgm:spPr/>
      <dgm:t>
        <a:bodyPr/>
        <a:lstStyle/>
        <a:p>
          <a:r>
            <a:rPr kumimoji="1" lang="ja-JP" altLang="en-US" dirty="0" smtClean="0"/>
            <a:t>教育</a:t>
          </a:r>
        </a:p>
        <a:p>
          <a:r>
            <a:rPr kumimoji="1" lang="ja-JP" altLang="en-US" dirty="0" smtClean="0"/>
            <a:t>カリキュラム</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DA599178-791C-BC49-A985-A718E56B0306}">
      <dgm:prSet phldrT="[テキスト]"/>
      <dgm:spPr/>
      <dgm:t>
        <a:bodyPr/>
        <a:lstStyle/>
        <a:p>
          <a:r>
            <a:rPr kumimoji="1" lang="ja-JP" altLang="en-US" dirty="0" smtClean="0"/>
            <a:t>マスタープラン</a:t>
          </a:r>
        </a:p>
        <a:p>
          <a:r>
            <a:rPr kumimoji="1" lang="ja-JP" altLang="en-US" dirty="0" smtClean="0"/>
            <a:t>ハイスクール</a:t>
          </a:r>
          <a:endParaRPr kumimoji="1" lang="ja-JP" altLang="en-US" dirty="0"/>
        </a:p>
      </dgm:t>
    </dgm:pt>
    <dgm:pt modelId="{8562F243-7DE6-4F40-9D80-0C8C7A43A014}" type="parTrans" cxnId="{15B41A7A-F795-324D-8A08-92BD0D3BA426}">
      <dgm:prSet/>
      <dgm:spPr/>
      <dgm:t>
        <a:bodyPr/>
        <a:lstStyle/>
        <a:p>
          <a:endParaRPr kumimoji="1" lang="ja-JP" altLang="en-US"/>
        </a:p>
      </dgm:t>
    </dgm:pt>
    <dgm:pt modelId="{52DE9DD8-1D6F-F743-89B2-AFA896B91755}" type="sibTrans" cxnId="{15B41A7A-F795-324D-8A08-92BD0D3BA426}">
      <dgm:prSet/>
      <dgm:spPr/>
      <dgm:t>
        <a:bodyPr/>
        <a:lstStyle/>
        <a:p>
          <a:endParaRPr kumimoji="1" lang="ja-JP" altLang="en-US"/>
        </a:p>
      </dgm:t>
    </dgm:pt>
    <dgm:pt modelId="{66ED81C1-4D29-B642-B79C-5FD831997FBC}">
      <dgm:prSet phldrT="[テキスト]"/>
      <dgm:spPr/>
      <dgm:t>
        <a:bodyPr/>
        <a:lstStyle/>
        <a:p>
          <a:r>
            <a:rPr kumimoji="1" lang="ja-JP" altLang="en-US" dirty="0" smtClean="0"/>
            <a:t>土浦検定</a:t>
          </a:r>
          <a:endParaRPr kumimoji="1" lang="ja-JP" altLang="en-US" dirty="0"/>
        </a:p>
      </dgm:t>
    </dgm:pt>
    <dgm:pt modelId="{58C7F2ED-7389-574F-8BD6-513EB131E977}" type="parTrans" cxnId="{783506EF-F8F4-DA46-89AB-7D52B6682261}">
      <dgm:prSet/>
      <dgm:spPr/>
      <dgm:t>
        <a:bodyPr/>
        <a:lstStyle/>
        <a:p>
          <a:endParaRPr kumimoji="1" lang="ja-JP" altLang="en-US"/>
        </a:p>
      </dgm:t>
    </dgm:pt>
    <dgm:pt modelId="{E6FD3661-33D8-3A4E-BB44-8073CF4F77F7}" type="sibTrans" cxnId="{783506EF-F8F4-DA46-89AB-7D52B6682261}">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3" custScaleY="88853" custLinFactNeighborY="-227"/>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3" custScaleY="141486" custLinFactNeighborX="-4514" custLinFactNeighborY="6560">
        <dgm:presLayoutVars>
          <dgm:bulletEnabled val="1"/>
        </dgm:presLayoutVars>
      </dgm:prSet>
      <dgm:spPr/>
      <dgm:t>
        <a:bodyPr/>
        <a:lstStyle/>
        <a:p>
          <a:endParaRPr kumimoji="1" lang="ja-JP" altLang="en-US"/>
        </a:p>
      </dgm:t>
    </dgm:pt>
    <dgm:pt modelId="{6F0B98CA-7D65-4A48-8B59-775EF40B8810}" type="pres">
      <dgm:prSet presAssocID="{5280A940-D33B-8046-8F22-CA523DE73FAB}" presName="sibTrans" presStyleCnt="0"/>
      <dgm:spPr/>
      <dgm:t>
        <a:bodyPr/>
        <a:lstStyle/>
        <a:p>
          <a:endParaRPr kumimoji="1" lang="ja-JP" altLang="en-US"/>
        </a:p>
      </dgm:t>
    </dgm:pt>
    <dgm:pt modelId="{7D046FB0-F2F9-4D41-89B0-D2C354C2F645}" type="pres">
      <dgm:prSet presAssocID="{66ED81C1-4D29-B642-B79C-5FD831997FBC}" presName="composite" presStyleCnt="0"/>
      <dgm:spPr/>
      <dgm:t>
        <a:bodyPr/>
        <a:lstStyle/>
        <a:p>
          <a:endParaRPr kumimoji="1" lang="ja-JP" altLang="en-US"/>
        </a:p>
      </dgm:t>
    </dgm:pt>
    <dgm:pt modelId="{33C4F353-5BC5-0848-B746-AF0837AEF189}" type="pres">
      <dgm:prSet presAssocID="{66ED81C1-4D29-B642-B79C-5FD831997FBC}" presName="rect1" presStyleLbl="bgImgPlace1" presStyleIdx="1" presStyleCnt="3" custScaleX="103824" custScaleY="101898" custLinFactNeighborX="-1200" custLinFactNeighborY="1265"/>
      <dgm:spPr>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dgm:spPr>
      <dgm:t>
        <a:bodyPr/>
        <a:lstStyle/>
        <a:p>
          <a:endParaRPr kumimoji="1" lang="ja-JP" altLang="en-US"/>
        </a:p>
      </dgm:t>
    </dgm:pt>
    <dgm:pt modelId="{258ED03D-3BC2-0640-9DD4-2F810FF27151}" type="pres">
      <dgm:prSet presAssocID="{66ED81C1-4D29-B642-B79C-5FD831997FBC}" presName="wedgeRectCallout1" presStyleLbl="node1" presStyleIdx="1" presStyleCnt="3" custScaleX="102551" custScaleY="147841" custLinFactNeighborX="-3944" custLinFactNeighborY="21188">
        <dgm:presLayoutVars>
          <dgm:bulletEnabled val="1"/>
        </dgm:presLayoutVars>
      </dgm:prSet>
      <dgm:spPr/>
      <dgm:t>
        <a:bodyPr/>
        <a:lstStyle/>
        <a:p>
          <a:endParaRPr kumimoji="1" lang="ja-JP" altLang="en-US"/>
        </a:p>
      </dgm:t>
    </dgm:pt>
    <dgm:pt modelId="{BDDF7973-077D-C649-A823-E66E11046281}" type="pres">
      <dgm:prSet presAssocID="{E6FD3661-33D8-3A4E-BB44-8073CF4F77F7}" presName="sibTrans" presStyleCnt="0"/>
      <dgm:spPr/>
      <dgm:t>
        <a:bodyPr/>
        <a:lstStyle/>
        <a:p>
          <a:endParaRPr kumimoji="1" lang="ja-JP" altLang="en-US"/>
        </a:p>
      </dgm:t>
    </dgm:pt>
    <dgm:pt modelId="{66BEC0E0-E455-BF40-80BB-9396FA92452C}" type="pres">
      <dgm:prSet presAssocID="{DA599178-791C-BC49-A985-A718E56B0306}" presName="composite" presStyleCnt="0"/>
      <dgm:spPr/>
      <dgm:t>
        <a:bodyPr/>
        <a:lstStyle/>
        <a:p>
          <a:endParaRPr kumimoji="1" lang="ja-JP" altLang="en-US"/>
        </a:p>
      </dgm:t>
    </dgm:pt>
    <dgm:pt modelId="{84D1D6E6-6D23-1B4C-9CE3-AE1AD83F4651}" type="pres">
      <dgm:prSet presAssocID="{DA599178-791C-BC49-A985-A718E56B0306}" presName="rect1" presStyleLbl="bgImgPlace1" presStyleIdx="2" presStyleCnt="3"/>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t>
        <a:bodyPr/>
        <a:lstStyle/>
        <a:p>
          <a:endParaRPr kumimoji="1" lang="ja-JP" altLang="en-US"/>
        </a:p>
      </dgm:t>
    </dgm:pt>
    <dgm:pt modelId="{6CD8C4C2-9434-0B40-9E09-2E721C46426A}" type="pres">
      <dgm:prSet presAssocID="{DA599178-791C-BC49-A985-A718E56B0306}" presName="wedgeRectCallout1" presStyleLbl="node1" presStyleIdx="2" presStyleCnt="3" custScaleX="97454" custScaleY="145154" custLinFactNeighborX="-2729">
        <dgm:presLayoutVars>
          <dgm:bulletEnabled val="1"/>
        </dgm:presLayoutVars>
      </dgm:prSet>
      <dgm:spPr/>
      <dgm:t>
        <a:bodyPr/>
        <a:lstStyle/>
        <a:p>
          <a:endParaRPr kumimoji="1" lang="ja-JP" altLang="en-US"/>
        </a:p>
      </dgm:t>
    </dgm:pt>
  </dgm:ptLst>
  <dgm:cxnLst>
    <dgm:cxn modelId="{C8EAFAB8-831C-8241-B402-EFDF67F20396}" type="presOf" srcId="{945CB918-5DD3-1B40-A74B-A5DD937D16D0}" destId="{C58FD914-0675-4F49-B605-B25BF5929340}" srcOrd="0" destOrd="0" presId="urn:microsoft.com/office/officeart/2008/layout/BendingPictureCaptionList"/>
    <dgm:cxn modelId="{15B41A7A-F795-324D-8A08-92BD0D3BA426}" srcId="{945CB918-5DD3-1B40-A74B-A5DD937D16D0}" destId="{DA599178-791C-BC49-A985-A718E56B0306}" srcOrd="2" destOrd="0" parTransId="{8562F243-7DE6-4F40-9D80-0C8C7A43A014}" sibTransId="{52DE9DD8-1D6F-F743-89B2-AFA896B91755}"/>
    <dgm:cxn modelId="{A9882960-C95C-BA45-A757-6D8A3D67D01C}" srcId="{945CB918-5DD3-1B40-A74B-A5DD937D16D0}" destId="{EFA948B2-12BA-1349-A038-AD38195973CC}" srcOrd="0" destOrd="0" parTransId="{1372F699-009C-1449-B5BD-8BF2A7B393F2}" sibTransId="{5280A940-D33B-8046-8F22-CA523DE73FAB}"/>
    <dgm:cxn modelId="{61D9A60A-721B-0E4E-82B2-C67DAFFD7BD4}" type="presOf" srcId="{66ED81C1-4D29-B642-B79C-5FD831997FBC}" destId="{258ED03D-3BC2-0640-9DD4-2F810FF27151}" srcOrd="0" destOrd="0" presId="urn:microsoft.com/office/officeart/2008/layout/BendingPictureCaptionList"/>
    <dgm:cxn modelId="{3371CE8A-8D0D-1344-86C1-B9EAFD3F001E}" type="presOf" srcId="{DA599178-791C-BC49-A985-A718E56B0306}" destId="{6CD8C4C2-9434-0B40-9E09-2E721C46426A}" srcOrd="0" destOrd="0" presId="urn:microsoft.com/office/officeart/2008/layout/BendingPictureCaptionList"/>
    <dgm:cxn modelId="{783506EF-F8F4-DA46-89AB-7D52B6682261}" srcId="{945CB918-5DD3-1B40-A74B-A5DD937D16D0}" destId="{66ED81C1-4D29-B642-B79C-5FD831997FBC}" srcOrd="1" destOrd="0" parTransId="{58C7F2ED-7389-574F-8BD6-513EB131E977}" sibTransId="{E6FD3661-33D8-3A4E-BB44-8073CF4F77F7}"/>
    <dgm:cxn modelId="{B954A93A-9797-B546-BE93-5D7F6D584ED3}" type="presOf" srcId="{EFA948B2-12BA-1349-A038-AD38195973CC}" destId="{D4274EF6-22F9-844D-A5B0-2A5E6DC62ECB}" srcOrd="0" destOrd="0" presId="urn:microsoft.com/office/officeart/2008/layout/BendingPictureCaptionList"/>
    <dgm:cxn modelId="{A59B3880-51BE-CB40-A4D9-39C2D895DF21}" type="presParOf" srcId="{C58FD914-0675-4F49-B605-B25BF5929340}" destId="{9B391C3F-03DB-744A-9BD3-A4E30E6E2783}" srcOrd="0" destOrd="0" presId="urn:microsoft.com/office/officeart/2008/layout/BendingPictureCaptionList"/>
    <dgm:cxn modelId="{B49C74FE-6941-DB43-9356-01899E5144C9}" type="presParOf" srcId="{9B391C3F-03DB-744A-9BD3-A4E30E6E2783}" destId="{3127AA12-A68C-B448-9F81-B1BAD2D8FAE9}" srcOrd="0" destOrd="0" presId="urn:microsoft.com/office/officeart/2008/layout/BendingPictureCaptionList"/>
    <dgm:cxn modelId="{F86A4380-2047-3E42-82D0-71C30C5C71D7}" type="presParOf" srcId="{9B391C3F-03DB-744A-9BD3-A4E30E6E2783}" destId="{D4274EF6-22F9-844D-A5B0-2A5E6DC62ECB}" srcOrd="1" destOrd="0" presId="urn:microsoft.com/office/officeart/2008/layout/BendingPictureCaptionList"/>
    <dgm:cxn modelId="{550BF99A-67A8-EC4A-B7B7-BB45EF05AA7C}" type="presParOf" srcId="{C58FD914-0675-4F49-B605-B25BF5929340}" destId="{6F0B98CA-7D65-4A48-8B59-775EF40B8810}" srcOrd="1" destOrd="0" presId="urn:microsoft.com/office/officeart/2008/layout/BendingPictureCaptionList"/>
    <dgm:cxn modelId="{5117B1EC-A321-764E-9E78-72AE0859DB6A}" type="presParOf" srcId="{C58FD914-0675-4F49-B605-B25BF5929340}" destId="{7D046FB0-F2F9-4D41-89B0-D2C354C2F645}" srcOrd="2" destOrd="0" presId="urn:microsoft.com/office/officeart/2008/layout/BendingPictureCaptionList"/>
    <dgm:cxn modelId="{4FC63514-B53C-564A-8595-283D296DEF76}" type="presParOf" srcId="{7D046FB0-F2F9-4D41-89B0-D2C354C2F645}" destId="{33C4F353-5BC5-0848-B746-AF0837AEF189}" srcOrd="0" destOrd="0" presId="urn:microsoft.com/office/officeart/2008/layout/BendingPictureCaptionList"/>
    <dgm:cxn modelId="{EBCE95DF-9D34-DF46-B7D5-D3CD00077CFF}" type="presParOf" srcId="{7D046FB0-F2F9-4D41-89B0-D2C354C2F645}" destId="{258ED03D-3BC2-0640-9DD4-2F810FF27151}" srcOrd="1" destOrd="0" presId="urn:microsoft.com/office/officeart/2008/layout/BendingPictureCaptionList"/>
    <dgm:cxn modelId="{F2FB7338-B982-8547-A5CB-1634C84EBBE1}" type="presParOf" srcId="{C58FD914-0675-4F49-B605-B25BF5929340}" destId="{BDDF7973-077D-C649-A823-E66E11046281}" srcOrd="3" destOrd="0" presId="urn:microsoft.com/office/officeart/2008/layout/BendingPictureCaptionList"/>
    <dgm:cxn modelId="{56B32400-5834-2A47-BCF2-C817B5491635}" type="presParOf" srcId="{C58FD914-0675-4F49-B605-B25BF5929340}" destId="{66BEC0E0-E455-BF40-80BB-9396FA92452C}" srcOrd="4" destOrd="0" presId="urn:microsoft.com/office/officeart/2008/layout/BendingPictureCaptionList"/>
    <dgm:cxn modelId="{B541993A-B417-8E41-9586-ACC44E1C15F7}" type="presParOf" srcId="{66BEC0E0-E455-BF40-80BB-9396FA92452C}" destId="{84D1D6E6-6D23-1B4C-9CE3-AE1AD83F4651}" srcOrd="0" destOrd="0" presId="urn:microsoft.com/office/officeart/2008/layout/BendingPictureCaptionList"/>
    <dgm:cxn modelId="{B9602957-CBE1-5746-985A-2D00C0904993}" type="presParOf" srcId="{66BEC0E0-E455-BF40-80BB-9396FA92452C}" destId="{6CD8C4C2-9434-0B40-9E09-2E721C46426A}"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2" qsCatId="simple" csTypeId="urn:microsoft.com/office/officeart/2005/8/colors/accent3_2" csCatId="accent3" phldr="1"/>
      <dgm:spPr/>
      <dgm:t>
        <a:bodyPr/>
        <a:lstStyle/>
        <a:p>
          <a:endParaRPr kumimoji="1" lang="ja-JP" altLang="en-US"/>
        </a:p>
      </dgm:t>
    </dgm:pt>
    <dgm:pt modelId="{EFA948B2-12BA-1349-A038-AD38195973CC}">
      <dgm:prSet phldrT="[テキスト]"/>
      <dgm:spPr/>
      <dgm:t>
        <a:bodyPr/>
        <a:lstStyle/>
        <a:p>
          <a:r>
            <a:rPr kumimoji="1" lang="en-US" altLang="ja-JP" dirty="0" smtClean="0"/>
            <a:t>505</a:t>
          </a:r>
          <a:endParaRPr kumimoji="1" lang="ja-JP" altLang="en-US" dirty="0" smtClean="0"/>
        </a:p>
        <a:p>
          <a:r>
            <a:rPr kumimoji="1" lang="ja-JP" altLang="en-US" dirty="0" smtClean="0"/>
            <a:t>サポートセンター</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1" custLinFactNeighborX="-2707" custLinFactNeighborY="-5737"/>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1">
        <dgm:presLayoutVars>
          <dgm:bulletEnabled val="1"/>
        </dgm:presLayoutVars>
      </dgm:prSet>
      <dgm:spPr/>
      <dgm:t>
        <a:bodyPr/>
        <a:lstStyle/>
        <a:p>
          <a:endParaRPr kumimoji="1" lang="ja-JP" altLang="en-US"/>
        </a:p>
      </dgm:t>
    </dgm:pt>
  </dgm:ptLst>
  <dgm:cxnLst>
    <dgm:cxn modelId="{A9882960-C95C-BA45-A757-6D8A3D67D01C}" srcId="{945CB918-5DD3-1B40-A74B-A5DD937D16D0}" destId="{EFA948B2-12BA-1349-A038-AD38195973CC}" srcOrd="0" destOrd="0" parTransId="{1372F699-009C-1449-B5BD-8BF2A7B393F2}" sibTransId="{5280A940-D33B-8046-8F22-CA523DE73FAB}"/>
    <dgm:cxn modelId="{5722CDF0-0D1F-3C40-A6A2-0DB363BDC1C7}" type="presOf" srcId="{945CB918-5DD3-1B40-A74B-A5DD937D16D0}" destId="{C58FD914-0675-4F49-B605-B25BF5929340}" srcOrd="0" destOrd="0" presId="urn:microsoft.com/office/officeart/2008/layout/BendingPictureCaptionList"/>
    <dgm:cxn modelId="{985703C8-F402-7F43-9920-C83CAF13ACB8}" type="presOf" srcId="{EFA948B2-12BA-1349-A038-AD38195973CC}" destId="{D4274EF6-22F9-844D-A5B0-2A5E6DC62ECB}" srcOrd="0" destOrd="0" presId="urn:microsoft.com/office/officeart/2008/layout/BendingPictureCaptionList"/>
    <dgm:cxn modelId="{DF173D1B-A508-8548-9403-EFD7FD7542D5}" type="presParOf" srcId="{C58FD914-0675-4F49-B605-B25BF5929340}" destId="{9B391C3F-03DB-744A-9BD3-A4E30E6E2783}" srcOrd="0" destOrd="0" presId="urn:microsoft.com/office/officeart/2008/layout/BendingPictureCaptionList"/>
    <dgm:cxn modelId="{41E571F1-0775-2F4C-878B-67FDCF4E563C}" type="presParOf" srcId="{9B391C3F-03DB-744A-9BD3-A4E30E6E2783}" destId="{3127AA12-A68C-B448-9F81-B1BAD2D8FAE9}" srcOrd="0" destOrd="0" presId="urn:microsoft.com/office/officeart/2008/layout/BendingPictureCaptionList"/>
    <dgm:cxn modelId="{8C823A99-14CB-3749-8B01-E18D51EBF6EA}" type="presParOf" srcId="{9B391C3F-03DB-744A-9BD3-A4E30E6E2783}" destId="{D4274EF6-22F9-844D-A5B0-2A5E6DC62ECB}"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5CB918-5DD3-1B40-A74B-A5DD937D16D0}" type="doc">
      <dgm:prSet loTypeId="urn:microsoft.com/office/officeart/2008/layout/BendingPictureCaptionList" loCatId="" qsTypeId="urn:microsoft.com/office/officeart/2005/8/quickstyle/simple2" qsCatId="simple" csTypeId="urn:microsoft.com/office/officeart/2005/8/colors/accent2_2" csCatId="accent2" phldr="1"/>
      <dgm:spPr/>
      <dgm:t>
        <a:bodyPr/>
        <a:lstStyle/>
        <a:p>
          <a:endParaRPr kumimoji="1" lang="ja-JP" altLang="en-US"/>
        </a:p>
      </dgm:t>
    </dgm:pt>
    <dgm:pt modelId="{EFA948B2-12BA-1349-A038-AD38195973CC}">
      <dgm:prSet phldrT="[テキスト]"/>
      <dgm:spPr/>
      <dgm:t>
        <a:bodyPr/>
        <a:lstStyle/>
        <a:p>
          <a:r>
            <a:rPr kumimoji="1" lang="en-US" altLang="ja-JP" dirty="0" smtClean="0"/>
            <a:t>SNS</a:t>
          </a:r>
          <a:r>
            <a:rPr kumimoji="1" lang="ja-JP" altLang="en-US" dirty="0" smtClean="0"/>
            <a:t>広報</a:t>
          </a:r>
          <a:endParaRPr kumimoji="1" lang="ja-JP" altLang="en-US" dirty="0"/>
        </a:p>
      </dgm:t>
    </dgm:pt>
    <dgm:pt modelId="{1372F699-009C-1449-B5BD-8BF2A7B393F2}" type="parTrans" cxnId="{A9882960-C95C-BA45-A757-6D8A3D67D01C}">
      <dgm:prSet/>
      <dgm:spPr/>
      <dgm:t>
        <a:bodyPr/>
        <a:lstStyle/>
        <a:p>
          <a:endParaRPr kumimoji="1" lang="ja-JP" altLang="en-US"/>
        </a:p>
      </dgm:t>
    </dgm:pt>
    <dgm:pt modelId="{5280A940-D33B-8046-8F22-CA523DE73FAB}" type="sibTrans" cxnId="{A9882960-C95C-BA45-A757-6D8A3D67D01C}">
      <dgm:prSet/>
      <dgm:spPr/>
      <dgm:t>
        <a:bodyPr/>
        <a:lstStyle/>
        <a:p>
          <a:endParaRPr kumimoji="1" lang="ja-JP" altLang="en-US"/>
        </a:p>
      </dgm:t>
    </dgm:pt>
    <dgm:pt modelId="{C58FD914-0675-4F49-B605-B25BF5929340}" type="pres">
      <dgm:prSet presAssocID="{945CB918-5DD3-1B40-A74B-A5DD937D16D0}" presName="Name0" presStyleCnt="0">
        <dgm:presLayoutVars>
          <dgm:dir/>
          <dgm:resizeHandles val="exact"/>
        </dgm:presLayoutVars>
      </dgm:prSet>
      <dgm:spPr/>
      <dgm:t>
        <a:bodyPr/>
        <a:lstStyle/>
        <a:p>
          <a:endParaRPr kumimoji="1" lang="ja-JP" altLang="en-US"/>
        </a:p>
      </dgm:t>
    </dgm:pt>
    <dgm:pt modelId="{9B391C3F-03DB-744A-9BD3-A4E30E6E2783}" type="pres">
      <dgm:prSet presAssocID="{EFA948B2-12BA-1349-A038-AD38195973CC}" presName="composite" presStyleCnt="0"/>
      <dgm:spPr/>
      <dgm:t>
        <a:bodyPr/>
        <a:lstStyle/>
        <a:p>
          <a:endParaRPr kumimoji="1" lang="ja-JP" altLang="en-US"/>
        </a:p>
      </dgm:t>
    </dgm:pt>
    <dgm:pt modelId="{3127AA12-A68C-B448-9F81-B1BAD2D8FAE9}" type="pres">
      <dgm:prSet presAssocID="{EFA948B2-12BA-1349-A038-AD38195973CC}" presName="rect1" presStyleLbl="bgImgPlace1" presStyleIdx="0" presStyleCnt="1" custLinFactNeighborX="-2707" custLinFactNeighborY="-5737"/>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kumimoji="1" lang="ja-JP" altLang="en-US"/>
        </a:p>
      </dgm:t>
    </dgm:pt>
    <dgm:pt modelId="{D4274EF6-22F9-844D-A5B0-2A5E6DC62ECB}" type="pres">
      <dgm:prSet presAssocID="{EFA948B2-12BA-1349-A038-AD38195973CC}" presName="wedgeRectCallout1" presStyleLbl="node1" presStyleIdx="0" presStyleCnt="1">
        <dgm:presLayoutVars>
          <dgm:bulletEnabled val="1"/>
        </dgm:presLayoutVars>
      </dgm:prSet>
      <dgm:spPr/>
      <dgm:t>
        <a:bodyPr/>
        <a:lstStyle/>
        <a:p>
          <a:endParaRPr kumimoji="1" lang="ja-JP" altLang="en-US"/>
        </a:p>
      </dgm:t>
    </dgm:pt>
  </dgm:ptLst>
  <dgm:cxnLst>
    <dgm:cxn modelId="{A9882960-C95C-BA45-A757-6D8A3D67D01C}" srcId="{945CB918-5DD3-1B40-A74B-A5DD937D16D0}" destId="{EFA948B2-12BA-1349-A038-AD38195973CC}" srcOrd="0" destOrd="0" parTransId="{1372F699-009C-1449-B5BD-8BF2A7B393F2}" sibTransId="{5280A940-D33B-8046-8F22-CA523DE73FAB}"/>
    <dgm:cxn modelId="{5DBB30F0-88DE-0D4D-A4DB-3F0AF292D74E}" type="presOf" srcId="{945CB918-5DD3-1B40-A74B-A5DD937D16D0}" destId="{C58FD914-0675-4F49-B605-B25BF5929340}" srcOrd="0" destOrd="0" presId="urn:microsoft.com/office/officeart/2008/layout/BendingPictureCaptionList"/>
    <dgm:cxn modelId="{53C41DB1-5CBB-CC45-BFE7-6FA7195F3664}" type="presOf" srcId="{EFA948B2-12BA-1349-A038-AD38195973CC}" destId="{D4274EF6-22F9-844D-A5B0-2A5E6DC62ECB}" srcOrd="0" destOrd="0" presId="urn:microsoft.com/office/officeart/2008/layout/BendingPictureCaptionList"/>
    <dgm:cxn modelId="{602F5C17-2FAE-3B4D-B7F2-540F51BD760B}" type="presParOf" srcId="{C58FD914-0675-4F49-B605-B25BF5929340}" destId="{9B391C3F-03DB-744A-9BD3-A4E30E6E2783}" srcOrd="0" destOrd="0" presId="urn:microsoft.com/office/officeart/2008/layout/BendingPictureCaptionList"/>
    <dgm:cxn modelId="{DE232CBE-C39B-544C-AD48-813837F0AF0F}" type="presParOf" srcId="{9B391C3F-03DB-744A-9BD3-A4E30E6E2783}" destId="{3127AA12-A68C-B448-9F81-B1BAD2D8FAE9}" srcOrd="0" destOrd="0" presId="urn:microsoft.com/office/officeart/2008/layout/BendingPictureCaptionList"/>
    <dgm:cxn modelId="{D626C7DB-9786-B347-BC61-90D3BE99CE06}" type="presParOf" srcId="{9B391C3F-03DB-744A-9BD3-A4E30E6E2783}" destId="{D4274EF6-22F9-844D-A5B0-2A5E6DC62ECB}"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7AA12-A68C-B448-9F81-B1BAD2D8FAE9}">
      <dsp:nvSpPr>
        <dsp:cNvPr id="0" name=""/>
        <dsp:cNvSpPr/>
      </dsp:nvSpPr>
      <dsp:spPr>
        <a:xfrm>
          <a:off x="2705" y="513000"/>
          <a:ext cx="2387204" cy="1696882"/>
        </a:xfrm>
        <a:prstGeom prst="rect">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274EF6-22F9-844D-A5B0-2A5E6DC62ECB}">
      <dsp:nvSpPr>
        <dsp:cNvPr id="0" name=""/>
        <dsp:cNvSpPr/>
      </dsp:nvSpPr>
      <dsp:spPr>
        <a:xfrm>
          <a:off x="121648" y="2034881"/>
          <a:ext cx="2124612" cy="945716"/>
        </a:xfrm>
        <a:prstGeom prst="wedgeRectCallout">
          <a:avLst>
            <a:gd name="adj1" fmla="val 20250"/>
            <a:gd name="adj2" fmla="val -607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教育</a:t>
          </a:r>
        </a:p>
        <a:p>
          <a:pPr lvl="0" algn="ctr" defTabSz="1022350">
            <a:lnSpc>
              <a:spcPct val="90000"/>
            </a:lnSpc>
            <a:spcBef>
              <a:spcPct val="0"/>
            </a:spcBef>
            <a:spcAft>
              <a:spcPct val="35000"/>
            </a:spcAft>
          </a:pPr>
          <a:r>
            <a:rPr kumimoji="1" lang="ja-JP" altLang="en-US" sz="2300" kern="1200" dirty="0" smtClean="0"/>
            <a:t>カリキュラム</a:t>
          </a:r>
          <a:endParaRPr kumimoji="1" lang="ja-JP" altLang="en-US" sz="2300" kern="1200" dirty="0"/>
        </a:p>
      </dsp:txBody>
      <dsp:txXfrm>
        <a:off x="121648" y="2034881"/>
        <a:ext cx="2124612" cy="945716"/>
      </dsp:txXfrm>
    </dsp:sp>
    <dsp:sp modelId="{33C4F353-5BC5-0848-B746-AF0837AEF189}">
      <dsp:nvSpPr>
        <dsp:cNvPr id="0" name=""/>
        <dsp:cNvSpPr/>
      </dsp:nvSpPr>
      <dsp:spPr>
        <a:xfrm>
          <a:off x="2599983" y="468592"/>
          <a:ext cx="2478491" cy="1946011"/>
        </a:xfrm>
        <a:prstGeom prst="rect">
          <a:avLst/>
        </a:prstGeom>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8ED03D-3BC2-0640-9DD4-2F810FF27151}">
      <dsp:nvSpPr>
        <dsp:cNvPr id="0" name=""/>
        <dsp:cNvSpPr/>
      </dsp:nvSpPr>
      <dsp:spPr>
        <a:xfrm>
          <a:off x="2778227" y="2163080"/>
          <a:ext cx="2178811" cy="988194"/>
        </a:xfrm>
        <a:prstGeom prst="wedgeRectCallout">
          <a:avLst>
            <a:gd name="adj1" fmla="val 20250"/>
            <a:gd name="adj2" fmla="val -607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土浦検定</a:t>
          </a:r>
          <a:endParaRPr kumimoji="1" lang="ja-JP" altLang="en-US" sz="2300" kern="1200" dirty="0"/>
        </a:p>
      </dsp:txBody>
      <dsp:txXfrm>
        <a:off x="2778227" y="2163080"/>
        <a:ext cx="2178811" cy="988194"/>
      </dsp:txXfrm>
    </dsp:sp>
    <dsp:sp modelId="{84D1D6E6-6D23-1B4C-9CE3-AE1AD83F4651}">
      <dsp:nvSpPr>
        <dsp:cNvPr id="0" name=""/>
        <dsp:cNvSpPr/>
      </dsp:nvSpPr>
      <dsp:spPr>
        <a:xfrm>
          <a:off x="5345842" y="457986"/>
          <a:ext cx="2387204" cy="1909763"/>
        </a:xfrm>
        <a:prstGeom prst="rect">
          <a:avLst/>
        </a:prstGeom>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D8C4C2-9434-0B40-9E09-2E721C46426A}">
      <dsp:nvSpPr>
        <dsp:cNvPr id="0" name=""/>
        <dsp:cNvSpPr/>
      </dsp:nvSpPr>
      <dsp:spPr>
        <a:xfrm>
          <a:off x="5529756" y="2025865"/>
          <a:ext cx="2070519" cy="970234"/>
        </a:xfrm>
        <a:prstGeom prst="wedgeRectCallout">
          <a:avLst>
            <a:gd name="adj1" fmla="val 20250"/>
            <a:gd name="adj2" fmla="val -607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kumimoji="1" lang="ja-JP" altLang="en-US" sz="2300" kern="1200" dirty="0" smtClean="0"/>
            <a:t>マスタープラン</a:t>
          </a:r>
        </a:p>
        <a:p>
          <a:pPr lvl="0" algn="ctr" defTabSz="1022350">
            <a:lnSpc>
              <a:spcPct val="90000"/>
            </a:lnSpc>
            <a:spcBef>
              <a:spcPct val="0"/>
            </a:spcBef>
            <a:spcAft>
              <a:spcPct val="35000"/>
            </a:spcAft>
          </a:pPr>
          <a:r>
            <a:rPr kumimoji="1" lang="ja-JP" altLang="en-US" sz="2300" kern="1200" dirty="0" smtClean="0"/>
            <a:t>ハイスクール</a:t>
          </a:r>
          <a:endParaRPr kumimoji="1" lang="ja-JP" altLang="en-US" sz="2300" kern="1200" dirty="0"/>
        </a:p>
      </dsp:txBody>
      <dsp:txXfrm>
        <a:off x="5529756" y="2025865"/>
        <a:ext cx="2070519" cy="9702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7AA12-A68C-B448-9F81-B1BAD2D8FAE9}">
      <dsp:nvSpPr>
        <dsp:cNvPr id="0" name=""/>
        <dsp:cNvSpPr/>
      </dsp:nvSpPr>
      <dsp:spPr>
        <a:xfrm>
          <a:off x="789605" y="0"/>
          <a:ext cx="2814984" cy="2251987"/>
        </a:xfrm>
        <a:prstGeom prst="rect">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D4274EF6-22F9-844D-A5B0-2A5E6DC62ECB}">
      <dsp:nvSpPr>
        <dsp:cNvPr id="0" name=""/>
        <dsp:cNvSpPr/>
      </dsp:nvSpPr>
      <dsp:spPr>
        <a:xfrm>
          <a:off x="1119156" y="2028996"/>
          <a:ext cx="2505336" cy="788195"/>
        </a:xfrm>
        <a:prstGeom prst="wedgeRectCallout">
          <a:avLst>
            <a:gd name="adj1" fmla="val 20250"/>
            <a:gd name="adj2" fmla="val -607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kumimoji="1" lang="en-US" altLang="ja-JP" sz="1900" kern="1200" dirty="0" smtClean="0"/>
            <a:t>505</a:t>
          </a:r>
          <a:endParaRPr kumimoji="1" lang="ja-JP" altLang="en-US" sz="1900" kern="1200" dirty="0" smtClean="0"/>
        </a:p>
        <a:p>
          <a:pPr lvl="0" algn="ctr" defTabSz="844550">
            <a:lnSpc>
              <a:spcPct val="90000"/>
            </a:lnSpc>
            <a:spcBef>
              <a:spcPct val="0"/>
            </a:spcBef>
            <a:spcAft>
              <a:spcPct val="35000"/>
            </a:spcAft>
          </a:pPr>
          <a:r>
            <a:rPr kumimoji="1" lang="ja-JP" altLang="en-US" sz="1900" kern="1200" dirty="0" smtClean="0"/>
            <a:t>サポートセンター</a:t>
          </a:r>
          <a:endParaRPr kumimoji="1" lang="ja-JP" altLang="en-US" sz="1900" kern="1200" dirty="0"/>
        </a:p>
      </dsp:txBody>
      <dsp:txXfrm>
        <a:off x="1119156" y="2028996"/>
        <a:ext cx="2505336" cy="7881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5021B3-3CF7-854E-9831-551AE3F90321}" type="datetimeFigureOut">
              <a:rPr kumimoji="1" lang="ja-JP" altLang="en-US" smtClean="0"/>
              <a:t>2017/02/14</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222998A-B19A-4A43-AF82-537894026049}" type="slidenum">
              <a:rPr kumimoji="1" lang="ja-JP" altLang="en-US" smtClean="0"/>
              <a:t>‹#›</a:t>
            </a:fld>
            <a:endParaRPr kumimoji="1" lang="ja-JP" altLang="en-US"/>
          </a:p>
        </p:txBody>
      </p:sp>
    </p:spTree>
    <p:extLst>
      <p:ext uri="{BB962C8B-B14F-4D97-AF65-F5344CB8AC3E}">
        <p14:creationId xmlns:p14="http://schemas.microsoft.com/office/powerpoint/2010/main" val="157297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723648-526F-C948-99A5-93F2265DFA6C}" type="datetimeFigureOut">
              <a:rPr kumimoji="1" lang="ja-JP" altLang="en-US" smtClean="0"/>
              <a:t>2017/02/14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85F021-6297-7149-966E-2D4A36B39DBB}" type="slidenum">
              <a:rPr kumimoji="1" lang="ja-JP" altLang="en-US" smtClean="0"/>
              <a:t>‹#›</a:t>
            </a:fld>
            <a:endParaRPr kumimoji="1" lang="ja-JP" altLang="en-US"/>
          </a:p>
        </p:txBody>
      </p:sp>
    </p:spTree>
    <p:extLst>
      <p:ext uri="{BB962C8B-B14F-4D97-AF65-F5344CB8AC3E}">
        <p14:creationId xmlns:p14="http://schemas.microsoft.com/office/powerpoint/2010/main" val="82975696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10</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17</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何気ない会話から新たな発想が生まれるのでは</a:t>
            </a:r>
            <a:endParaRPr kumimoji="1" lang="en-US" altLang="ja-JP" dirty="0" smtClean="0"/>
          </a:p>
          <a:p>
            <a:r>
              <a:rPr kumimoji="1" lang="ja-JP" altLang="en-US" dirty="0" smtClean="0"/>
              <a:t>活動するにはコネクションが必要</a:t>
            </a:r>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18</a:t>
            </a:fld>
            <a:endParaRPr kumimoji="1" lang="ja-JP" altLang="en-US"/>
          </a:p>
        </p:txBody>
      </p:sp>
    </p:spTree>
    <p:extLst>
      <p:ext uri="{BB962C8B-B14F-4D97-AF65-F5344CB8AC3E}">
        <p14:creationId xmlns:p14="http://schemas.microsoft.com/office/powerpoint/2010/main" val="2250624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21</a:t>
            </a:fld>
            <a:endParaRPr kumimoji="1" lang="ja-JP" altLang="en-US"/>
          </a:p>
        </p:txBody>
      </p:sp>
    </p:spTree>
    <p:extLst>
      <p:ext uri="{BB962C8B-B14F-4D97-AF65-F5344CB8AC3E}">
        <p14:creationId xmlns:p14="http://schemas.microsoft.com/office/powerpoint/2010/main" val="4272514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24</a:t>
            </a:fld>
            <a:endParaRPr kumimoji="1" lang="ja-JP" altLang="en-US"/>
          </a:p>
        </p:txBody>
      </p:sp>
    </p:spTree>
    <p:extLst>
      <p:ext uri="{BB962C8B-B14F-4D97-AF65-F5344CB8AC3E}">
        <p14:creationId xmlns:p14="http://schemas.microsoft.com/office/powerpoint/2010/main" val="1894086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25</a:t>
            </a:fld>
            <a:endParaRPr kumimoji="1" lang="ja-JP" altLang="en-US"/>
          </a:p>
        </p:txBody>
      </p:sp>
    </p:spTree>
    <p:extLst>
      <p:ext uri="{BB962C8B-B14F-4D97-AF65-F5344CB8AC3E}">
        <p14:creationId xmlns:p14="http://schemas.microsoft.com/office/powerpoint/2010/main" val="173063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185F021-6297-7149-966E-2D4A36B39DBB}" type="slidenum">
              <a:rPr kumimoji="1" lang="ja-JP" altLang="en-US" smtClean="0"/>
              <a:t>26</a:t>
            </a:fld>
            <a:endParaRPr kumimoji="1" lang="ja-JP" altLang="en-US"/>
          </a:p>
        </p:txBody>
      </p:sp>
    </p:spTree>
    <p:extLst>
      <p:ext uri="{BB962C8B-B14F-4D97-AF65-F5344CB8AC3E}">
        <p14:creationId xmlns:p14="http://schemas.microsoft.com/office/powerpoint/2010/main" val="501226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E8676759-6109-1746-8CC4-BB7CE0270703}" type="datetime1">
              <a:rPr kumimoji="1" lang="ja-JP" altLang="en-US" smtClean="0"/>
              <a:t>2017/02/14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588462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0B33E32-C56D-6C47-B4FD-6FF0B6826B11}" type="datetime1">
              <a:rPr kumimoji="1" lang="ja-JP" altLang="en-US" smtClean="0"/>
              <a:t>2017/02/14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248000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1498F5E-6362-3942-A9BE-1E60B0883744}" type="datetime1">
              <a:rPr kumimoji="1" lang="ja-JP" altLang="en-US" smtClean="0"/>
              <a:t>2017/02/14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715868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52A066BC-48B6-774E-AEA2-F557C027B0F9}" type="datetime1">
              <a:rPr kumimoji="1" lang="ja-JP" altLang="en-US" smtClean="0"/>
              <a:t>2017/02/14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r>
              <a:rPr lang="en-US" altLang="ja-JP" smtClean="0"/>
              <a:t>1</a:t>
            </a:r>
            <a:endParaRPr lang="ja-JP" altLang="en-US" dirty="0"/>
          </a:p>
        </p:txBody>
      </p:sp>
    </p:spTree>
    <p:extLst>
      <p:ext uri="{BB962C8B-B14F-4D97-AF65-F5344CB8AC3E}">
        <p14:creationId xmlns:p14="http://schemas.microsoft.com/office/powerpoint/2010/main" val="158815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26A694D-3B14-8544-A4A4-163BCA113A6A}" type="datetime1">
              <a:rPr kumimoji="1" lang="ja-JP" altLang="en-US" smtClean="0"/>
              <a:t>2017/02/14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3540736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1EBAE6AF-BF5C-C143-BDCF-8F02375FE788}" type="datetime1">
              <a:rPr kumimoji="1" lang="ja-JP" altLang="en-US" smtClean="0"/>
              <a:t>2017/02/14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2604202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2755092-59D2-4241-8046-89BBCDD34BC2}" type="datetime1">
              <a:rPr kumimoji="1" lang="ja-JP" altLang="en-US" smtClean="0"/>
              <a:t>2017/02/14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028198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7A1BBCEB-C551-B743-9CCA-0D60E2958B05}" type="datetime1">
              <a:rPr kumimoji="1" lang="ja-JP" altLang="en-US" smtClean="0"/>
              <a:t>2017/02/14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55317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FC8F700B-1BE8-0443-993C-835C9F1D014E}" type="datetime1">
              <a:rPr kumimoji="1" lang="ja-JP" altLang="en-US" smtClean="0"/>
              <a:t>2017/02/14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795330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C09C9D5-E9ED-2744-BC3A-BC7E27B06F55}" type="datetime1">
              <a:rPr kumimoji="1" lang="ja-JP" altLang="en-US" smtClean="0"/>
              <a:t>2017/02/14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3404860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1D69816-7965-2841-B617-D753F66C4AD7}" type="datetime1">
              <a:rPr kumimoji="1" lang="ja-JP" altLang="en-US" smtClean="0"/>
              <a:t>2017/02/14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722720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ADF16BD-EC08-0948-A1FE-45AA5FD387AD}" type="datetime1">
              <a:rPr kumimoji="1" lang="ja-JP" altLang="en-US" smtClean="0"/>
              <a:t>2017/02/14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F972EC5-33EC-864F-89EA-822F249CB8ED}" type="slidenum">
              <a:rPr kumimoji="1" lang="ja-JP" altLang="en-US" smtClean="0"/>
              <a:t>‹#›</a:t>
            </a:fld>
            <a:endParaRPr kumimoji="1" lang="ja-JP" altLang="en-US"/>
          </a:p>
        </p:txBody>
      </p:sp>
    </p:spTree>
    <p:extLst>
      <p:ext uri="{BB962C8B-B14F-4D97-AF65-F5344CB8AC3E}">
        <p14:creationId xmlns:p14="http://schemas.microsoft.com/office/powerpoint/2010/main" val="1452236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1697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75F0F-C7FE-4648-9764-65CE274FA110}" type="datetime1">
              <a:rPr kumimoji="1" lang="ja-JP" altLang="en-US" smtClean="0"/>
              <a:t>2017/02/14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890934" y="6433143"/>
            <a:ext cx="2133600" cy="365125"/>
          </a:xfrm>
          <a:prstGeom prst="rect">
            <a:avLst/>
          </a:prstGeom>
        </p:spPr>
        <p:txBody>
          <a:bodyPr vert="horz" lIns="91440" tIns="45720" rIns="91440" bIns="45720" rtlCol="0" anchor="ctr"/>
          <a:lstStyle>
            <a:lvl1pPr algn="r">
              <a:defRPr sz="1600">
                <a:solidFill>
                  <a:srgbClr val="7F7F7F"/>
                </a:solidFill>
              </a:defRPr>
            </a:lvl1pPr>
          </a:lstStyle>
          <a:p>
            <a:r>
              <a:rPr lang="en-US" altLang="ja-JP" smtClean="0"/>
              <a:t>1</a:t>
            </a:r>
            <a:endParaRPr lang="ja-JP" altLang="en-US" dirty="0"/>
          </a:p>
        </p:txBody>
      </p:sp>
    </p:spTree>
    <p:extLst>
      <p:ext uri="{BB962C8B-B14F-4D97-AF65-F5344CB8AC3E}">
        <p14:creationId xmlns:p14="http://schemas.microsoft.com/office/powerpoint/2010/main" val="3913431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microsoft.com/office/2007/relationships/hdphoto" Target="../media/hdphoto21.wdp"/><Relationship Id="rId6" Type="http://schemas.openxmlformats.org/officeDocument/2006/relationships/diagramData" Target="../diagrams/data1.xml"/><Relationship Id="rId7" Type="http://schemas.openxmlformats.org/officeDocument/2006/relationships/diagramLayout" Target="../diagrams/layout1.xml"/><Relationship Id="rId8" Type="http://schemas.openxmlformats.org/officeDocument/2006/relationships/diagramQuickStyle" Target="../diagrams/quickStyle1.xml"/><Relationship Id="rId9" Type="http://schemas.openxmlformats.org/officeDocument/2006/relationships/diagramColors" Target="../diagrams/colors1.xml"/><Relationship Id="rId10"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4" Type="http://schemas.microsoft.com/office/2007/relationships/hdphoto" Target="../media/hdphoto13.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4.wdp"/><Relationship Id="rId8" Type="http://schemas.openxmlformats.org/officeDocument/2006/relationships/chart" Target="../charts/chart5.xml"/><Relationship Id="rId9" Type="http://schemas.openxmlformats.org/officeDocument/2006/relationships/image" Target="../media/image58.png"/><Relationship Id="rId10"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12.xml.rels><?xml version="1.0" encoding="UTF-8" standalone="yes"?>
<Relationships xmlns="http://schemas.openxmlformats.org/package/2006/relationships"><Relationship Id="rId11" Type="http://schemas.openxmlformats.org/officeDocument/2006/relationships/image" Target="../media/image63.png"/><Relationship Id="rId12" Type="http://schemas.openxmlformats.org/officeDocument/2006/relationships/image" Target="../media/image64.png"/><Relationship Id="rId13" Type="http://schemas.openxmlformats.org/officeDocument/2006/relationships/image" Target="../media/image65.png"/><Relationship Id="rId14" Type="http://schemas.openxmlformats.org/officeDocument/2006/relationships/image" Target="../media/image66.png"/><Relationship Id="rId15"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40.png"/><Relationship Id="rId4" Type="http://schemas.microsoft.com/office/2007/relationships/hdphoto" Target="../media/hdphoto13.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22.wdp"/><Relationship Id="rId8" Type="http://schemas.openxmlformats.org/officeDocument/2006/relationships/image" Target="../media/image60.png"/><Relationship Id="rId9" Type="http://schemas.openxmlformats.org/officeDocument/2006/relationships/image" Target="../media/image61.png"/><Relationship Id="rId10" Type="http://schemas.openxmlformats.org/officeDocument/2006/relationships/image" Target="../media/image62.png"/></Relationships>
</file>

<file path=ppt/slides/_rels/slide13.xml.rels><?xml version="1.0" encoding="UTF-8" standalone="yes"?>
<Relationships xmlns="http://schemas.openxmlformats.org/package/2006/relationships"><Relationship Id="rId11" Type="http://schemas.openxmlformats.org/officeDocument/2006/relationships/image" Target="../media/image70.png"/><Relationship Id="rId12" Type="http://schemas.openxmlformats.org/officeDocument/2006/relationships/comments" Target="../comments/comment2.xml"/><Relationship Id="rId1" Type="http://schemas.openxmlformats.org/officeDocument/2006/relationships/slideLayout" Target="../slideLayouts/slideLayout7.xml"/><Relationship Id="rId2" Type="http://schemas.openxmlformats.org/officeDocument/2006/relationships/image" Target="../media/image68.png"/><Relationship Id="rId3" Type="http://schemas.microsoft.com/office/2007/relationships/hdphoto" Target="../media/hdphoto23.wdp"/><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13.wdp"/><Relationship Id="rId7" Type="http://schemas.openxmlformats.org/officeDocument/2006/relationships/image" Target="../media/image41.png"/><Relationship Id="rId8" Type="http://schemas.openxmlformats.org/officeDocument/2006/relationships/image" Target="../media/image42.png"/><Relationship Id="rId9" Type="http://schemas.microsoft.com/office/2007/relationships/hdphoto" Target="../media/hdphoto24.wdp"/><Relationship Id="rId10" Type="http://schemas.openxmlformats.org/officeDocument/2006/relationships/image" Target="../media/image69.png"/></Relationships>
</file>

<file path=ppt/slides/_rels/slide14.xml.rels><?xml version="1.0" encoding="UTF-8" standalone="yes"?>
<Relationships xmlns="http://schemas.openxmlformats.org/package/2006/relationships"><Relationship Id="rId11" Type="http://schemas.openxmlformats.org/officeDocument/2006/relationships/image" Target="../media/image71.png"/><Relationship Id="rId12" Type="http://schemas.openxmlformats.org/officeDocument/2006/relationships/image" Target="../media/image72.png"/><Relationship Id="rId13" Type="http://schemas.openxmlformats.org/officeDocument/2006/relationships/image" Target="../media/image73.png"/><Relationship Id="rId14" Type="http://schemas.openxmlformats.org/officeDocument/2006/relationships/image" Target="../media/image74.png"/><Relationship Id="rId1" Type="http://schemas.openxmlformats.org/officeDocument/2006/relationships/slideLayout" Target="../slideLayouts/slideLayout7.xml"/><Relationship Id="rId2" Type="http://schemas.openxmlformats.org/officeDocument/2006/relationships/image" Target="../media/image68.png"/><Relationship Id="rId3" Type="http://schemas.microsoft.com/office/2007/relationships/hdphoto" Target="../media/hdphoto23.wdp"/><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13.wdp"/><Relationship Id="rId7" Type="http://schemas.openxmlformats.org/officeDocument/2006/relationships/image" Target="../media/image41.png"/><Relationship Id="rId8" Type="http://schemas.openxmlformats.org/officeDocument/2006/relationships/image" Target="../media/image42.png"/><Relationship Id="rId9" Type="http://schemas.microsoft.com/office/2007/relationships/hdphoto" Target="../media/hdphoto25.wdp"/><Relationship Id="rId10" Type="http://schemas.openxmlformats.org/officeDocument/2006/relationships/image" Target="../media/image69.png"/></Relationships>
</file>

<file path=ppt/slides/_rels/slide15.xml.rels><?xml version="1.0" encoding="UTF-8" standalone="yes"?>
<Relationships xmlns="http://schemas.openxmlformats.org/package/2006/relationships"><Relationship Id="rId11" Type="http://schemas.openxmlformats.org/officeDocument/2006/relationships/image" Target="../media/image78.png"/><Relationship Id="rId12" Type="http://schemas.openxmlformats.org/officeDocument/2006/relationships/image" Target="../media/image79.tiff"/><Relationship Id="rId13" Type="http://schemas.openxmlformats.org/officeDocument/2006/relationships/image" Target="../media/image80.png"/><Relationship Id="rId14"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40.png"/><Relationship Id="rId4" Type="http://schemas.microsoft.com/office/2007/relationships/hdphoto" Target="../media/hdphoto13.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8.wdp"/><Relationship Id="rId8" Type="http://schemas.openxmlformats.org/officeDocument/2006/relationships/image" Target="../media/image75.png"/><Relationship Id="rId9" Type="http://schemas.openxmlformats.org/officeDocument/2006/relationships/image" Target="../media/image76.png"/><Relationship Id="rId10" Type="http://schemas.openxmlformats.org/officeDocument/2006/relationships/image" Target="../media/image77.png"/></Relationships>
</file>

<file path=ppt/slides/_rels/slide16.xml.rels><?xml version="1.0" encoding="UTF-8" standalone="yes"?>
<Relationships xmlns="http://schemas.openxmlformats.org/package/2006/relationships"><Relationship Id="rId9" Type="http://schemas.microsoft.com/office/2007/relationships/hdphoto" Target="../media/hdphoto19.wdp"/><Relationship Id="rId20" Type="http://schemas.microsoft.com/office/2007/relationships/hdphoto" Target="../media/hdphoto33.wdp"/><Relationship Id="rId10" Type="http://schemas.openxmlformats.org/officeDocument/2006/relationships/image" Target="../media/image82.png"/><Relationship Id="rId11" Type="http://schemas.openxmlformats.org/officeDocument/2006/relationships/image" Target="../media/image83.png"/><Relationship Id="rId12" Type="http://schemas.openxmlformats.org/officeDocument/2006/relationships/image" Target="../media/image84.png"/><Relationship Id="rId13" Type="http://schemas.microsoft.com/office/2007/relationships/hdphoto" Target="../media/hdphoto31.wdp"/><Relationship Id="rId14" Type="http://schemas.openxmlformats.org/officeDocument/2006/relationships/image" Target="../media/image85.png"/><Relationship Id="rId15" Type="http://schemas.openxmlformats.org/officeDocument/2006/relationships/image" Target="../media/image57.png"/><Relationship Id="rId16" Type="http://schemas.openxmlformats.org/officeDocument/2006/relationships/image" Target="../media/image40.png"/><Relationship Id="rId17" Type="http://schemas.microsoft.com/office/2007/relationships/hdphoto" Target="../media/hdphoto32.wdp"/><Relationship Id="rId18" Type="http://schemas.openxmlformats.org/officeDocument/2006/relationships/image" Target="../media/image41.png"/><Relationship Id="rId19" Type="http://schemas.openxmlformats.org/officeDocument/2006/relationships/image" Target="../media/image42.png"/><Relationship Id="rId1" Type="http://schemas.openxmlformats.org/officeDocument/2006/relationships/slideLayout" Target="../slideLayouts/slideLayout6.xml"/><Relationship Id="rId2" Type="http://schemas.openxmlformats.org/officeDocument/2006/relationships/image" Target="../media/image47.png"/><Relationship Id="rId3" Type="http://schemas.openxmlformats.org/officeDocument/2006/relationships/image" Target="../media/image48.png"/><Relationship Id="rId4" Type="http://schemas.microsoft.com/office/2007/relationships/hdphoto" Target="../media/hdphoto26.wdp"/><Relationship Id="rId5" Type="http://schemas.microsoft.com/office/2007/relationships/hdphoto" Target="../media/hdphoto27.wdp"/><Relationship Id="rId6" Type="http://schemas.microsoft.com/office/2007/relationships/hdphoto" Target="../media/hdphoto28.wdp"/><Relationship Id="rId7" Type="http://schemas.microsoft.com/office/2007/relationships/hdphoto" Target="../media/hdphoto29.wdp"/><Relationship Id="rId8" Type="http://schemas.microsoft.com/office/2007/relationships/hdphoto" Target="../media/hdphoto30.wdp"/></Relationships>
</file>

<file path=ppt/slides/_rels/slide17.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53.png"/><Relationship Id="rId5" Type="http://schemas.microsoft.com/office/2007/relationships/hdphoto" Target="../media/hdphoto34.wdp"/><Relationship Id="rId6" Type="http://schemas.openxmlformats.org/officeDocument/2006/relationships/diagramData" Target="../diagrams/data2.xml"/><Relationship Id="rId7" Type="http://schemas.openxmlformats.org/officeDocument/2006/relationships/diagramLayout" Target="../diagrams/layout2.xml"/><Relationship Id="rId8" Type="http://schemas.openxmlformats.org/officeDocument/2006/relationships/diagramQuickStyle" Target="../diagrams/quickStyle2.xml"/><Relationship Id="rId9" Type="http://schemas.openxmlformats.org/officeDocument/2006/relationships/diagramColors" Target="../diagrams/colors2.xml"/><Relationship Id="rId10"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8.xml.rels><?xml version="1.0" encoding="UTF-8" standalone="yes"?>
<Relationships xmlns="http://schemas.openxmlformats.org/package/2006/relationships"><Relationship Id="rId11" Type="http://schemas.openxmlformats.org/officeDocument/2006/relationships/image" Target="../media/image90.png"/><Relationship Id="rId12" Type="http://schemas.openxmlformats.org/officeDocument/2006/relationships/comments" Target="../comments/comment3.xm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8.png"/><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13.wdp"/><Relationship Id="rId7" Type="http://schemas.openxmlformats.org/officeDocument/2006/relationships/image" Target="../media/image41.png"/><Relationship Id="rId8" Type="http://schemas.openxmlformats.org/officeDocument/2006/relationships/image" Target="../media/image42.png"/><Relationship Id="rId9" Type="http://schemas.microsoft.com/office/2007/relationships/hdphoto" Target="../media/hdphoto35.wdp"/><Relationship Id="rId10" Type="http://schemas.openxmlformats.org/officeDocument/2006/relationships/image" Target="../media/image89.png"/></Relationships>
</file>

<file path=ppt/slides/_rels/slide19.xml.rels><?xml version="1.0" encoding="UTF-8" standalone="yes"?>
<Relationships xmlns="http://schemas.openxmlformats.org/package/2006/relationships"><Relationship Id="rId9" Type="http://schemas.openxmlformats.org/officeDocument/2006/relationships/image" Target="../media/image92.png"/><Relationship Id="rId20" Type="http://schemas.openxmlformats.org/officeDocument/2006/relationships/image" Target="../media/image99.png"/><Relationship Id="rId10" Type="http://schemas.openxmlformats.org/officeDocument/2006/relationships/image" Target="../media/image93.png"/><Relationship Id="rId11" Type="http://schemas.openxmlformats.org/officeDocument/2006/relationships/image" Target="../media/image94.png"/><Relationship Id="rId12" Type="http://schemas.openxmlformats.org/officeDocument/2006/relationships/image" Target="../media/image95.png"/><Relationship Id="rId13" Type="http://schemas.microsoft.com/office/2007/relationships/hdphoto" Target="../media/hdphoto36.wdp"/><Relationship Id="rId14" Type="http://schemas.openxmlformats.org/officeDocument/2006/relationships/image" Target="../media/image96.png"/><Relationship Id="rId15" Type="http://schemas.openxmlformats.org/officeDocument/2006/relationships/image" Target="../media/image37.png"/><Relationship Id="rId16" Type="http://schemas.openxmlformats.org/officeDocument/2006/relationships/image" Target="../media/image97.png"/><Relationship Id="rId17" Type="http://schemas.microsoft.com/office/2007/relationships/hdphoto" Target="../media/hdphoto37.wdp"/><Relationship Id="rId18" Type="http://schemas.openxmlformats.org/officeDocument/2006/relationships/image" Target="../media/image5.png"/><Relationship Id="rId19"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40.png"/><Relationship Id="rId4" Type="http://schemas.microsoft.com/office/2007/relationships/hdphoto" Target="../media/hdphoto13.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4.wdp"/><Relationship Id="rId8" Type="http://schemas.openxmlformats.org/officeDocument/2006/relationships/image" Target="../media/image91.png"/></Relationships>
</file>

<file path=ppt/slides/_rels/slide2.xml.rels><?xml version="1.0" encoding="UTF-8" standalone="yes"?>
<Relationships xmlns="http://schemas.openxmlformats.org/package/2006/relationships"><Relationship Id="rId9" Type="http://schemas.openxmlformats.org/officeDocument/2006/relationships/image" Target="../media/image21.png"/><Relationship Id="rId20" Type="http://schemas.openxmlformats.org/officeDocument/2006/relationships/image" Target="../media/image30.png"/><Relationship Id="rId21" Type="http://schemas.openxmlformats.org/officeDocument/2006/relationships/image" Target="../media/image31.png"/><Relationship Id="rId22" Type="http://schemas.openxmlformats.org/officeDocument/2006/relationships/image" Target="../media/image32.png"/><Relationship Id="rId23" Type="http://schemas.microsoft.com/office/2007/relationships/hdphoto" Target="../media/hdphoto3.wdp"/><Relationship Id="rId10" Type="http://schemas.openxmlformats.org/officeDocument/2006/relationships/image" Target="../media/image22.png"/><Relationship Id="rId11" Type="http://schemas.microsoft.com/office/2007/relationships/hdphoto" Target="../media/hdphoto1.wdp"/><Relationship Id="rId12" Type="http://schemas.openxmlformats.org/officeDocument/2006/relationships/image" Target="../media/image23.png"/><Relationship Id="rId13" Type="http://schemas.microsoft.com/office/2007/relationships/hdphoto" Target="../media/hdphoto2.wdp"/><Relationship Id="rId14" Type="http://schemas.openxmlformats.org/officeDocument/2006/relationships/image" Target="../media/image24.png"/><Relationship Id="rId15" Type="http://schemas.openxmlformats.org/officeDocument/2006/relationships/image" Target="../media/image25.png"/><Relationship Id="rId16" Type="http://schemas.openxmlformats.org/officeDocument/2006/relationships/image" Target="../media/image26.png"/><Relationship Id="rId17" Type="http://schemas.openxmlformats.org/officeDocument/2006/relationships/image" Target="../media/image27.png"/><Relationship Id="rId18" Type="http://schemas.openxmlformats.org/officeDocument/2006/relationships/image" Target="../media/image28.png"/><Relationship Id="rId19"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4" Type="http://schemas.microsoft.com/office/2007/relationships/hdphoto" Target="../media/hdphoto13.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8.wdp"/><Relationship Id="rId8" Type="http://schemas.openxmlformats.org/officeDocument/2006/relationships/image" Target="../media/image100.png"/><Relationship Id="rId9" Type="http://schemas.microsoft.com/office/2007/relationships/hdphoto" Target="../media/hdphoto38.wdp"/><Relationship Id="rId10" Type="http://schemas.openxmlformats.org/officeDocument/2006/relationships/image" Target="../media/image101.png"/><Relationship Id="rId11" Type="http://schemas.openxmlformats.org/officeDocument/2006/relationships/image" Target="../media/image102.png"/><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21.xml.rels><?xml version="1.0" encoding="UTF-8" standalone="yes"?>
<Relationships xmlns="http://schemas.openxmlformats.org/package/2006/relationships"><Relationship Id="rId9" Type="http://schemas.microsoft.com/office/2007/relationships/hdphoto" Target="../media/hdphoto18.wdp"/><Relationship Id="rId20" Type="http://schemas.openxmlformats.org/officeDocument/2006/relationships/image" Target="../media/image111.png"/><Relationship Id="rId21" Type="http://schemas.openxmlformats.org/officeDocument/2006/relationships/image" Target="../media/image112.png"/><Relationship Id="rId22" Type="http://schemas.openxmlformats.org/officeDocument/2006/relationships/image" Target="../media/image113.png"/><Relationship Id="rId23" Type="http://schemas.openxmlformats.org/officeDocument/2006/relationships/image" Target="../media/image114.png"/><Relationship Id="rId24" Type="http://schemas.openxmlformats.org/officeDocument/2006/relationships/image" Target="../media/image115.png"/><Relationship Id="rId10" Type="http://schemas.openxmlformats.org/officeDocument/2006/relationships/image" Target="../media/image104.jpg"/><Relationship Id="rId11" Type="http://schemas.openxmlformats.org/officeDocument/2006/relationships/image" Target="../media/image105.png"/><Relationship Id="rId12" Type="http://schemas.microsoft.com/office/2007/relationships/hdphoto" Target="../media/hdphoto39.wdp"/><Relationship Id="rId13" Type="http://schemas.openxmlformats.org/officeDocument/2006/relationships/image" Target="../media/image106.png"/><Relationship Id="rId14" Type="http://schemas.openxmlformats.org/officeDocument/2006/relationships/image" Target="../media/image107.png"/><Relationship Id="rId15" Type="http://schemas.openxmlformats.org/officeDocument/2006/relationships/image" Target="../media/image108.png"/><Relationship Id="rId16" Type="http://schemas.openxmlformats.org/officeDocument/2006/relationships/image" Target="../media/image109.png"/><Relationship Id="rId17" Type="http://schemas.openxmlformats.org/officeDocument/2006/relationships/image" Target="../media/image110.png"/><Relationship Id="rId18" Type="http://schemas.microsoft.com/office/2007/relationships/hdphoto" Target="../media/hdphoto40.wdp"/><Relationship Id="rId19" Type="http://schemas.microsoft.com/office/2007/relationships/hdphoto" Target="../media/hdphoto41.wdp"/><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3.png"/><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13.wdp"/><Relationship Id="rId7" Type="http://schemas.openxmlformats.org/officeDocument/2006/relationships/image" Target="../media/image41.png"/><Relationship Id="rId8"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13.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6.wdp"/><Relationship Id="rId9" Type="http://schemas.openxmlformats.org/officeDocument/2006/relationships/image" Target="../media/image117.png"/><Relationship Id="rId10" Type="http://schemas.openxmlformats.org/officeDocument/2006/relationships/image" Target="../media/image118.png"/><Relationship Id="rId11"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16.jpeg"/></Relationships>
</file>

<file path=ppt/slides/_rels/slide23.xml.rels><?xml version="1.0" encoding="UTF-8" standalone="yes"?>
<Relationships xmlns="http://schemas.openxmlformats.org/package/2006/relationships"><Relationship Id="rId11" Type="http://schemas.openxmlformats.org/officeDocument/2006/relationships/image" Target="../media/image122.png"/><Relationship Id="rId12" Type="http://schemas.microsoft.com/office/2007/relationships/hdphoto" Target="../media/hdphoto42.wdp"/><Relationship Id="rId13" Type="http://schemas.openxmlformats.org/officeDocument/2006/relationships/image" Target="../media/image57.png"/><Relationship Id="rId14" Type="http://schemas.openxmlformats.org/officeDocument/2006/relationships/image" Target="../media/image40.png"/><Relationship Id="rId15" Type="http://schemas.microsoft.com/office/2007/relationships/hdphoto" Target="../media/hdphoto13.wdp"/><Relationship Id="rId16" Type="http://schemas.openxmlformats.org/officeDocument/2006/relationships/image" Target="../media/image41.png"/><Relationship Id="rId17" Type="http://schemas.openxmlformats.org/officeDocument/2006/relationships/image" Target="../media/image42.png"/><Relationship Id="rId18" Type="http://schemas.microsoft.com/office/2007/relationships/hdphoto" Target="../media/hdphoto6.wdp"/><Relationship Id="rId1" Type="http://schemas.openxmlformats.org/officeDocument/2006/relationships/slideLayout" Target="../slideLayouts/slideLayout6.xml"/><Relationship Id="rId2" Type="http://schemas.openxmlformats.org/officeDocument/2006/relationships/image" Target="../media/image47.png"/><Relationship Id="rId3" Type="http://schemas.openxmlformats.org/officeDocument/2006/relationships/image" Target="../media/image48.png"/><Relationship Id="rId4" Type="http://schemas.microsoft.com/office/2007/relationships/hdphoto" Target="../media/hdphoto19.wdp"/><Relationship Id="rId5" Type="http://schemas.microsoft.com/office/2007/relationships/hdphoto" Target="../media/hdphoto28.wdp"/><Relationship Id="rId6" Type="http://schemas.openxmlformats.org/officeDocument/2006/relationships/image" Target="../media/image49.png"/><Relationship Id="rId7" Type="http://schemas.microsoft.com/office/2007/relationships/hdphoto" Target="../media/hdphoto20.wdp"/><Relationship Id="rId8" Type="http://schemas.openxmlformats.org/officeDocument/2006/relationships/image" Target="../media/image120.png"/><Relationship Id="rId9" Type="http://schemas.openxmlformats.org/officeDocument/2006/relationships/image" Target="../media/image121.jpeg"/><Relationship Id="rId10" Type="http://schemas.openxmlformats.org/officeDocument/2006/relationships/image" Target="../media/image82.png"/></Relationships>
</file>

<file path=ppt/slides/_rels/slide24.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53.png"/><Relationship Id="rId5" Type="http://schemas.microsoft.com/office/2007/relationships/hdphoto" Target="../media/hdphoto43.wdp"/><Relationship Id="rId6" Type="http://schemas.openxmlformats.org/officeDocument/2006/relationships/diagramData" Target="../diagrams/data3.xml"/><Relationship Id="rId7" Type="http://schemas.openxmlformats.org/officeDocument/2006/relationships/diagramLayout" Target="../diagrams/layout3.xml"/><Relationship Id="rId8" Type="http://schemas.openxmlformats.org/officeDocument/2006/relationships/diagramQuickStyle" Target="../diagrams/quickStyle3.xml"/><Relationship Id="rId9" Type="http://schemas.openxmlformats.org/officeDocument/2006/relationships/diagramColors" Target="../diagrams/colors3.xml"/><Relationship Id="rId10"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4" Type="http://schemas.openxmlformats.org/officeDocument/2006/relationships/image" Target="../media/image126.png"/><Relationship Id="rId5" Type="http://schemas.openxmlformats.org/officeDocument/2006/relationships/image" Target="../media/image127.png"/><Relationship Id="rId6" Type="http://schemas.openxmlformats.org/officeDocument/2006/relationships/image" Target="../media/image49.png"/><Relationship Id="rId7" Type="http://schemas.microsoft.com/office/2007/relationships/hdphoto" Target="../media/hdphoto20.wdp"/><Relationship Id="rId8" Type="http://schemas.openxmlformats.org/officeDocument/2006/relationships/image" Target="../media/image12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9" Type="http://schemas.microsoft.com/office/2007/relationships/hdphoto" Target="../media/hdphoto24.wdp"/><Relationship Id="rId20" Type="http://schemas.openxmlformats.org/officeDocument/2006/relationships/comments" Target="../comments/comment4.xml"/><Relationship Id="rId10" Type="http://schemas.openxmlformats.org/officeDocument/2006/relationships/image" Target="../media/image130.png"/><Relationship Id="rId11" Type="http://schemas.openxmlformats.org/officeDocument/2006/relationships/image" Target="../media/image131.png"/><Relationship Id="rId12" Type="http://schemas.openxmlformats.org/officeDocument/2006/relationships/image" Target="../media/image132.png"/><Relationship Id="rId13" Type="http://schemas.openxmlformats.org/officeDocument/2006/relationships/image" Target="../media/image133.png"/><Relationship Id="rId14" Type="http://schemas.openxmlformats.org/officeDocument/2006/relationships/image" Target="../media/image134.png"/><Relationship Id="rId15" Type="http://schemas.openxmlformats.org/officeDocument/2006/relationships/image" Target="../media/image135.png"/><Relationship Id="rId16" Type="http://schemas.openxmlformats.org/officeDocument/2006/relationships/image" Target="../media/image136.png"/><Relationship Id="rId17" Type="http://schemas.openxmlformats.org/officeDocument/2006/relationships/image" Target="../media/image137.png"/><Relationship Id="rId18" Type="http://schemas.openxmlformats.org/officeDocument/2006/relationships/image" Target="../media/image138.png"/><Relationship Id="rId19" Type="http://schemas.openxmlformats.org/officeDocument/2006/relationships/image" Target="../media/image139.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9.png"/><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44.wdp"/><Relationship Id="rId7" Type="http://schemas.openxmlformats.org/officeDocument/2006/relationships/image" Target="../media/image41.png"/><Relationship Id="rId8" Type="http://schemas.openxmlformats.org/officeDocument/2006/relationships/image" Target="../media/image42.png"/></Relationships>
</file>

<file path=ppt/slides/_rels/slide27.xml.rels><?xml version="1.0" encoding="UTF-8" standalone="yes"?>
<Relationships xmlns="http://schemas.openxmlformats.org/package/2006/relationships"><Relationship Id="rId11" Type="http://schemas.microsoft.com/office/2007/relationships/hdphoto" Target="../media/hdphoto46.wdp"/><Relationship Id="rId12"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0.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45.wdp"/><Relationship Id="rId9" Type="http://schemas.openxmlformats.org/officeDocument/2006/relationships/image" Target="../media/image141.jpeg"/><Relationship Id="rId10" Type="http://schemas.openxmlformats.org/officeDocument/2006/relationships/image" Target="../media/image142.pn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14.wdp"/><Relationship Id="rId9" Type="http://schemas.openxmlformats.org/officeDocument/2006/relationships/image" Target="../media/image144.tiff"/><Relationship Id="rId10" Type="http://schemas.openxmlformats.org/officeDocument/2006/relationships/image" Target="../media/image145.png"/><Relationship Id="rId11" Type="http://schemas.openxmlformats.org/officeDocument/2006/relationships/image" Target="../media/image146.png"/><Relationship Id="rId1" Type="http://schemas.openxmlformats.org/officeDocument/2006/relationships/slideLayout" Target="../slideLayouts/slideLayout2.xml"/><Relationship Id="rId2" Type="http://schemas.openxmlformats.org/officeDocument/2006/relationships/image" Target="../media/image140.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4" Type="http://schemas.microsoft.com/office/2007/relationships/hdphoto" Target="../media/hdphoto44.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4.wdp"/><Relationship Id="rId8" Type="http://schemas.openxmlformats.org/officeDocument/2006/relationships/image" Target="../media/image147.png"/><Relationship Id="rId9" Type="http://schemas.openxmlformats.org/officeDocument/2006/relationships/image" Target="../media/image148.png"/><Relationship Id="rId10" Type="http://schemas.openxmlformats.org/officeDocument/2006/relationships/image" Target="../media/image149.png"/><Relationship Id="rId11"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4" Type="http://schemas.microsoft.com/office/2007/relationships/hdphoto" Target="../media/hdphoto44.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4.wdp"/><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microsoft.com/office/2007/relationships/hdphoto" Target="../media/hdphoto47.wdp"/><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44.wdp"/><Relationship Id="rId7" Type="http://schemas.openxmlformats.org/officeDocument/2006/relationships/image" Target="../media/image41.png"/><Relationship Id="rId8" Type="http://schemas.openxmlformats.org/officeDocument/2006/relationships/image" Target="../media/image42.png"/><Relationship Id="rId9" Type="http://schemas.microsoft.com/office/2007/relationships/hdphoto" Target="../media/hdphoto6.wdp"/><Relationship Id="rId10" Type="http://schemas.openxmlformats.org/officeDocument/2006/relationships/image" Target="../media/image152.png"/><Relationship Id="rId11" Type="http://schemas.openxmlformats.org/officeDocument/2006/relationships/image" Target="../media/image153.png"/><Relationship Id="rId1" Type="http://schemas.openxmlformats.org/officeDocument/2006/relationships/slideLayout" Target="../slideLayouts/slideLayout2.xml"/><Relationship Id="rId2" Type="http://schemas.openxmlformats.org/officeDocument/2006/relationships/image" Target="../media/image151.png"/></Relationships>
</file>

<file path=ppt/slides/_rels/slide32.xml.rels><?xml version="1.0" encoding="UTF-8" standalone="yes"?>
<Relationships xmlns="http://schemas.openxmlformats.org/package/2006/relationships"><Relationship Id="rId11" Type="http://schemas.openxmlformats.org/officeDocument/2006/relationships/image" Target="../media/image42.png"/><Relationship Id="rId12" Type="http://schemas.microsoft.com/office/2007/relationships/hdphoto" Target="../media/hdphoto14.wdp"/><Relationship Id="rId13" Type="http://schemas.openxmlformats.org/officeDocument/2006/relationships/image" Target="../media/image140.png"/><Relationship Id="rId14" Type="http://schemas.openxmlformats.org/officeDocument/2006/relationships/image" Target="../media/image158.png"/><Relationship Id="rId15" Type="http://schemas.openxmlformats.org/officeDocument/2006/relationships/image" Target="../media/image149.png"/><Relationship Id="rId1" Type="http://schemas.openxmlformats.org/officeDocument/2006/relationships/slideLayout" Target="../slideLayouts/slideLayout2.xml"/><Relationship Id="rId2" Type="http://schemas.openxmlformats.org/officeDocument/2006/relationships/image" Target="../media/image154.png"/><Relationship Id="rId3" Type="http://schemas.openxmlformats.org/officeDocument/2006/relationships/image" Target="../media/image155.png"/><Relationship Id="rId4" Type="http://schemas.openxmlformats.org/officeDocument/2006/relationships/image" Target="../media/image156.png"/><Relationship Id="rId5" Type="http://schemas.microsoft.com/office/2007/relationships/hdphoto" Target="../media/hdphoto48.wdp"/><Relationship Id="rId6" Type="http://schemas.openxmlformats.org/officeDocument/2006/relationships/image" Target="../media/image157.png"/><Relationship Id="rId7" Type="http://schemas.openxmlformats.org/officeDocument/2006/relationships/image" Target="../media/image57.png"/><Relationship Id="rId8" Type="http://schemas.openxmlformats.org/officeDocument/2006/relationships/image" Target="../media/image40.png"/><Relationship Id="rId9" Type="http://schemas.microsoft.com/office/2007/relationships/hdphoto" Target="../media/hdphoto44.wdp"/><Relationship Id="rId10" Type="http://schemas.openxmlformats.org/officeDocument/2006/relationships/image" Target="../media/image41.png"/></Relationships>
</file>

<file path=ppt/slides/_rels/slide33.xml.rels><?xml version="1.0" encoding="UTF-8" standalone="yes"?>
<Relationships xmlns="http://schemas.openxmlformats.org/package/2006/relationships"><Relationship Id="rId11" Type="http://schemas.openxmlformats.org/officeDocument/2006/relationships/image" Target="../media/image160.png"/><Relationship Id="rId12" Type="http://schemas.openxmlformats.org/officeDocument/2006/relationships/image" Target="../media/image158.png"/><Relationship Id="rId1" Type="http://schemas.openxmlformats.org/officeDocument/2006/relationships/slideLayout" Target="../slideLayouts/slideLayout2.xml"/><Relationship Id="rId2" Type="http://schemas.openxmlformats.org/officeDocument/2006/relationships/image" Target="../media/image140.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6.wdp"/><Relationship Id="rId9" Type="http://schemas.openxmlformats.org/officeDocument/2006/relationships/image" Target="../media/image159.png"/><Relationship Id="rId10" Type="http://schemas.microsoft.com/office/2007/relationships/hdphoto" Target="../media/hdphoto49.wdp"/></Relationships>
</file>

<file path=ppt/slides/_rels/slide34.xml.rels><?xml version="1.0" encoding="UTF-8" standalone="yes"?>
<Relationships xmlns="http://schemas.openxmlformats.org/package/2006/relationships"><Relationship Id="rId11" Type="http://schemas.openxmlformats.org/officeDocument/2006/relationships/image" Target="../media/image162.png"/><Relationship Id="rId12" Type="http://schemas.microsoft.com/office/2007/relationships/hdphoto" Target="../media/hdphoto51.wdp"/><Relationship Id="rId13" Type="http://schemas.openxmlformats.org/officeDocument/2006/relationships/image" Target="../media/image163.png"/><Relationship Id="rId14" Type="http://schemas.openxmlformats.org/officeDocument/2006/relationships/image" Target="../media/image164.png"/><Relationship Id="rId15" Type="http://schemas.openxmlformats.org/officeDocument/2006/relationships/image" Target="../media/image165.png"/><Relationship Id="rId1" Type="http://schemas.openxmlformats.org/officeDocument/2006/relationships/slideLayout" Target="../slideLayouts/slideLayout2.xml"/><Relationship Id="rId2" Type="http://schemas.openxmlformats.org/officeDocument/2006/relationships/image" Target="../media/image161.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50.wdp"/><Relationship Id="rId9" Type="http://schemas.openxmlformats.org/officeDocument/2006/relationships/image" Target="../media/image140.png"/><Relationship Id="rId10" Type="http://schemas.openxmlformats.org/officeDocument/2006/relationships/image" Target="../media/image158.png"/></Relationships>
</file>

<file path=ppt/slides/_rels/slide35.xml.rels><?xml version="1.0" encoding="UTF-8" standalone="yes"?>
<Relationships xmlns="http://schemas.openxmlformats.org/package/2006/relationships"><Relationship Id="rId11" Type="http://schemas.openxmlformats.org/officeDocument/2006/relationships/image" Target="../media/image140.png"/><Relationship Id="rId12" Type="http://schemas.openxmlformats.org/officeDocument/2006/relationships/image" Target="../media/image158.png"/><Relationship Id="rId13" Type="http://schemas.openxmlformats.org/officeDocument/2006/relationships/image" Target="../media/image169.png"/><Relationship Id="rId14" Type="http://schemas.openxmlformats.org/officeDocument/2006/relationships/image" Target="../media/image163.png"/><Relationship Id="rId15" Type="http://schemas.openxmlformats.org/officeDocument/2006/relationships/image" Target="../media/image164.png"/><Relationship Id="rId16" Type="http://schemas.openxmlformats.org/officeDocument/2006/relationships/image" Target="../media/image170.png"/><Relationship Id="rId17" Type="http://schemas.openxmlformats.org/officeDocument/2006/relationships/image" Target="../media/image162.png"/><Relationship Id="rId18" Type="http://schemas.microsoft.com/office/2007/relationships/hdphoto" Target="../media/hdphoto53.wdp"/><Relationship Id="rId1" Type="http://schemas.openxmlformats.org/officeDocument/2006/relationships/slideLayout" Target="../slideLayouts/slideLayout2.xml"/><Relationship Id="rId2" Type="http://schemas.openxmlformats.org/officeDocument/2006/relationships/image" Target="../media/image166.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52.wdp"/><Relationship Id="rId9" Type="http://schemas.openxmlformats.org/officeDocument/2006/relationships/image" Target="../media/image167.png"/><Relationship Id="rId10" Type="http://schemas.openxmlformats.org/officeDocument/2006/relationships/image" Target="../media/image168.png"/></Relationships>
</file>

<file path=ppt/slides/_rels/slide36.xml.rels><?xml version="1.0" encoding="UTF-8" standalone="yes"?>
<Relationships xmlns="http://schemas.openxmlformats.org/package/2006/relationships"><Relationship Id="rId11" Type="http://schemas.openxmlformats.org/officeDocument/2006/relationships/image" Target="../media/image172.png"/><Relationship Id="rId12" Type="http://schemas.openxmlformats.org/officeDocument/2006/relationships/image" Target="../media/image163.png"/><Relationship Id="rId13" Type="http://schemas.openxmlformats.org/officeDocument/2006/relationships/image" Target="../media/image164.png"/><Relationship Id="rId14" Type="http://schemas.openxmlformats.org/officeDocument/2006/relationships/image" Target="../media/image162.png"/><Relationship Id="rId15" Type="http://schemas.microsoft.com/office/2007/relationships/hdphoto" Target="../media/hdphoto54.wdp"/><Relationship Id="rId16" Type="http://schemas.openxmlformats.org/officeDocument/2006/relationships/image" Target="../media/image173.png"/><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40.png"/><Relationship Id="rId4" Type="http://schemas.microsoft.com/office/2007/relationships/hdphoto" Target="../media/hdphoto44.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14.wdp"/><Relationship Id="rId8" Type="http://schemas.openxmlformats.org/officeDocument/2006/relationships/image" Target="../media/image171.png"/><Relationship Id="rId9" Type="http://schemas.openxmlformats.org/officeDocument/2006/relationships/image" Target="../media/image168.png"/><Relationship Id="rId10" Type="http://schemas.openxmlformats.org/officeDocument/2006/relationships/image" Target="../media/image140.png"/></Relationships>
</file>

<file path=ppt/slides/_rels/slide37.xml.rels><?xml version="1.0" encoding="UTF-8" standalone="yes"?>
<Relationships xmlns="http://schemas.openxmlformats.org/package/2006/relationships"><Relationship Id="rId11" Type="http://schemas.openxmlformats.org/officeDocument/2006/relationships/image" Target="../media/image176.png"/><Relationship Id="rId12" Type="http://schemas.openxmlformats.org/officeDocument/2006/relationships/image" Target="../media/image177.png"/><Relationship Id="rId13" Type="http://schemas.openxmlformats.org/officeDocument/2006/relationships/image" Target="../media/image178.png"/><Relationship Id="rId14" Type="http://schemas.openxmlformats.org/officeDocument/2006/relationships/image" Target="../media/image163.png"/><Relationship Id="rId15" Type="http://schemas.openxmlformats.org/officeDocument/2006/relationships/image" Target="../media/image164.png"/><Relationship Id="rId16" Type="http://schemas.openxmlformats.org/officeDocument/2006/relationships/image" Target="../media/image162.png"/><Relationship Id="rId17" Type="http://schemas.microsoft.com/office/2007/relationships/hdphoto" Target="../media/hdphoto56.wdp"/><Relationship Id="rId18" Type="http://schemas.openxmlformats.org/officeDocument/2006/relationships/image" Target="../media/image173.png"/><Relationship Id="rId1" Type="http://schemas.openxmlformats.org/officeDocument/2006/relationships/slideLayout" Target="../slideLayouts/slideLayout2.xml"/><Relationship Id="rId2" Type="http://schemas.openxmlformats.org/officeDocument/2006/relationships/image" Target="../media/image140.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44.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55.wdp"/><Relationship Id="rId9" Type="http://schemas.openxmlformats.org/officeDocument/2006/relationships/image" Target="../media/image174.png"/><Relationship Id="rId10" Type="http://schemas.openxmlformats.org/officeDocument/2006/relationships/image" Target="../media/image175.png"/></Relationships>
</file>

<file path=ppt/slides/_rels/slide38.xml.rels><?xml version="1.0" encoding="UTF-8" standalone="yes"?>
<Relationships xmlns="http://schemas.openxmlformats.org/package/2006/relationships"><Relationship Id="rId11" Type="http://schemas.microsoft.com/office/2007/relationships/hdphoto" Target="../media/hdphoto57.wdp"/><Relationship Id="rId12" Type="http://schemas.openxmlformats.org/officeDocument/2006/relationships/image" Target="../media/image140.png"/><Relationship Id="rId13" Type="http://schemas.openxmlformats.org/officeDocument/2006/relationships/image" Target="../media/image151.png"/><Relationship Id="rId14" Type="http://schemas.microsoft.com/office/2007/relationships/hdphoto" Target="../media/hdphoto47.wdp"/><Relationship Id="rId15" Type="http://schemas.openxmlformats.org/officeDocument/2006/relationships/image" Target="../media/image181.png"/><Relationship Id="rId16"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40.png"/><Relationship Id="rId4" Type="http://schemas.microsoft.com/office/2007/relationships/hdphoto" Target="../media/hdphoto44.wdp"/><Relationship Id="rId5" Type="http://schemas.openxmlformats.org/officeDocument/2006/relationships/image" Target="../media/image41.png"/><Relationship Id="rId6" Type="http://schemas.openxmlformats.org/officeDocument/2006/relationships/image" Target="../media/image42.png"/><Relationship Id="rId7" Type="http://schemas.microsoft.com/office/2007/relationships/hdphoto" Target="../media/hdphoto24.wdp"/><Relationship Id="rId8" Type="http://schemas.openxmlformats.org/officeDocument/2006/relationships/image" Target="../media/image179.png"/><Relationship Id="rId9" Type="http://schemas.openxmlformats.org/officeDocument/2006/relationships/image" Target="../media/image153.png"/><Relationship Id="rId10" Type="http://schemas.openxmlformats.org/officeDocument/2006/relationships/image" Target="../media/image180.png"/></Relationships>
</file>

<file path=ppt/slides/_rels/slide39.xml.rels><?xml version="1.0" encoding="UTF-8" standalone="yes"?>
<Relationships xmlns="http://schemas.openxmlformats.org/package/2006/relationships"><Relationship Id="rId9" Type="http://schemas.microsoft.com/office/2007/relationships/hdphoto" Target="../media/hdphoto27.wdp"/><Relationship Id="rId20" Type="http://schemas.openxmlformats.org/officeDocument/2006/relationships/image" Target="../media/image120.png"/><Relationship Id="rId21" Type="http://schemas.openxmlformats.org/officeDocument/2006/relationships/image" Target="../media/image185.png"/><Relationship Id="rId10" Type="http://schemas.openxmlformats.org/officeDocument/2006/relationships/image" Target="../media/image49.png"/><Relationship Id="rId11" Type="http://schemas.microsoft.com/office/2007/relationships/hdphoto" Target="../media/hdphoto20.wdp"/><Relationship Id="rId12" Type="http://schemas.openxmlformats.org/officeDocument/2006/relationships/image" Target="../media/image40.png"/><Relationship Id="rId13" Type="http://schemas.microsoft.com/office/2007/relationships/hdphoto" Target="../media/hdphoto5.wdp"/><Relationship Id="rId14" Type="http://schemas.openxmlformats.org/officeDocument/2006/relationships/image" Target="../media/image41.png"/><Relationship Id="rId15" Type="http://schemas.openxmlformats.org/officeDocument/2006/relationships/image" Target="../media/image42.png"/><Relationship Id="rId16" Type="http://schemas.microsoft.com/office/2007/relationships/hdphoto" Target="../media/hdphoto55.wdp"/><Relationship Id="rId17" Type="http://schemas.openxmlformats.org/officeDocument/2006/relationships/image" Target="../media/image183.png"/><Relationship Id="rId18" Type="http://schemas.microsoft.com/office/2007/relationships/hdphoto" Target="../media/hdphoto61.wdp"/><Relationship Id="rId19" Type="http://schemas.openxmlformats.org/officeDocument/2006/relationships/image" Target="../media/image184.jpeg"/><Relationship Id="rId1" Type="http://schemas.openxmlformats.org/officeDocument/2006/relationships/slideLayout" Target="../slideLayouts/slideLayout6.xml"/><Relationship Id="rId2" Type="http://schemas.openxmlformats.org/officeDocument/2006/relationships/image" Target="../media/image47.png"/><Relationship Id="rId3" Type="http://schemas.openxmlformats.org/officeDocument/2006/relationships/image" Target="../media/image48.png"/><Relationship Id="rId4" Type="http://schemas.microsoft.com/office/2007/relationships/hdphoto" Target="../media/hdphoto58.wdp"/><Relationship Id="rId5" Type="http://schemas.microsoft.com/office/2007/relationships/hdphoto" Target="../media/hdphoto19.wdp"/><Relationship Id="rId6" Type="http://schemas.microsoft.com/office/2007/relationships/hdphoto" Target="../media/hdphoto59.wdp"/><Relationship Id="rId7" Type="http://schemas.microsoft.com/office/2007/relationships/hdphoto" Target="../media/hdphoto60.wdp"/><Relationship Id="rId8" Type="http://schemas.microsoft.com/office/2007/relationships/hdphoto" Target="../media/hdphoto28.wdp"/></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microsoft.com/office/2007/relationships/hdphoto" Target="../media/hdphoto4.wdp"/><Relationship Id="rId8"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40.xml.rels><?xml version="1.0" encoding="UTF-8" standalone="yes"?>
<Relationships xmlns="http://schemas.openxmlformats.org/package/2006/relationships"><Relationship Id="rId9" Type="http://schemas.openxmlformats.org/officeDocument/2006/relationships/image" Target="../media/image187.png"/><Relationship Id="rId20" Type="http://schemas.microsoft.com/office/2007/relationships/hdphoto" Target="../media/hdphoto68.wdp"/><Relationship Id="rId21" Type="http://schemas.openxmlformats.org/officeDocument/2006/relationships/image" Target="../media/image193.png"/><Relationship Id="rId22" Type="http://schemas.openxmlformats.org/officeDocument/2006/relationships/image" Target="../media/image194.png"/><Relationship Id="rId23" Type="http://schemas.openxmlformats.org/officeDocument/2006/relationships/image" Target="../media/image195.png"/><Relationship Id="rId24" Type="http://schemas.openxmlformats.org/officeDocument/2006/relationships/image" Target="../media/image196.png"/><Relationship Id="rId25" Type="http://schemas.openxmlformats.org/officeDocument/2006/relationships/image" Target="../media/image197.png"/><Relationship Id="rId26" Type="http://schemas.openxmlformats.org/officeDocument/2006/relationships/image" Target="../media/image198.png"/><Relationship Id="rId10" Type="http://schemas.microsoft.com/office/2007/relationships/hdphoto" Target="../media/hdphoto63.wdp"/><Relationship Id="rId11" Type="http://schemas.openxmlformats.org/officeDocument/2006/relationships/image" Target="../media/image188.png"/><Relationship Id="rId12" Type="http://schemas.microsoft.com/office/2007/relationships/hdphoto" Target="../media/hdphoto64.wdp"/><Relationship Id="rId13" Type="http://schemas.openxmlformats.org/officeDocument/2006/relationships/image" Target="../media/image189.png"/><Relationship Id="rId14" Type="http://schemas.microsoft.com/office/2007/relationships/hdphoto" Target="../media/hdphoto65.wdp"/><Relationship Id="rId15" Type="http://schemas.openxmlformats.org/officeDocument/2006/relationships/image" Target="../media/image190.png"/><Relationship Id="rId16" Type="http://schemas.microsoft.com/office/2007/relationships/hdphoto" Target="../media/hdphoto66.wdp"/><Relationship Id="rId17" Type="http://schemas.openxmlformats.org/officeDocument/2006/relationships/image" Target="../media/image191.png"/><Relationship Id="rId18" Type="http://schemas.microsoft.com/office/2007/relationships/hdphoto" Target="../media/hdphoto67.wdp"/><Relationship Id="rId19" Type="http://schemas.openxmlformats.org/officeDocument/2006/relationships/image" Target="../media/image192.png"/><Relationship Id="rId1" Type="http://schemas.openxmlformats.org/officeDocument/2006/relationships/slideLayout" Target="../slideLayouts/slideLayout2.xml"/><Relationship Id="rId2" Type="http://schemas.openxmlformats.org/officeDocument/2006/relationships/image" Target="../media/image186.png"/><Relationship Id="rId3" Type="http://schemas.openxmlformats.org/officeDocument/2006/relationships/image" Target="../media/image57.png"/><Relationship Id="rId4" Type="http://schemas.openxmlformats.org/officeDocument/2006/relationships/image" Target="../media/image40.png"/><Relationship Id="rId5" Type="http://schemas.microsoft.com/office/2007/relationships/hdphoto" Target="../media/hdphoto62.wdp"/><Relationship Id="rId6" Type="http://schemas.openxmlformats.org/officeDocument/2006/relationships/image" Target="../media/image41.png"/><Relationship Id="rId7" Type="http://schemas.openxmlformats.org/officeDocument/2006/relationships/image" Target="../media/image42.png"/><Relationship Id="rId8" Type="http://schemas.microsoft.com/office/2007/relationships/hdphoto" Target="../media/hdphoto14.wdp"/></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4" Type="http://schemas.microsoft.com/office/2007/relationships/hdphoto" Target="../media/hdphoto23.wdp"/><Relationship Id="rId5" Type="http://schemas.openxmlformats.org/officeDocument/2006/relationships/image" Target="../media/image200.png"/><Relationship Id="rId6" Type="http://schemas.microsoft.com/office/2007/relationships/hdphoto" Target="../media/hdphoto69.wdp"/><Relationship Id="rId7" Type="http://schemas.openxmlformats.org/officeDocument/2006/relationships/image" Target="../media/image197.png"/><Relationship Id="rId8" Type="http://schemas.openxmlformats.org/officeDocument/2006/relationships/image" Target="../media/image198.png"/><Relationship Id="rId1" Type="http://schemas.openxmlformats.org/officeDocument/2006/relationships/slideLayout" Target="../slideLayouts/slideLayout6.xml"/><Relationship Id="rId2" Type="http://schemas.openxmlformats.org/officeDocument/2006/relationships/image" Target="../media/image199.jpeg"/></Relationships>
</file>

<file path=ppt/slides/_rels/slide42.xml.rels><?xml version="1.0" encoding="UTF-8" standalone="yes"?>
<Relationships xmlns="http://schemas.openxmlformats.org/package/2006/relationships"><Relationship Id="rId3" Type="http://schemas.microsoft.com/office/2007/relationships/hdphoto" Target="../media/hdphoto70.wdp"/><Relationship Id="rId4" Type="http://schemas.openxmlformats.org/officeDocument/2006/relationships/chart" Target="../charts/chart6.xml"/><Relationship Id="rId5" Type="http://schemas.openxmlformats.org/officeDocument/2006/relationships/chart" Target="../charts/chart7.xml"/><Relationship Id="rId6" Type="http://schemas.openxmlformats.org/officeDocument/2006/relationships/chart" Target="../charts/chart8.xml"/><Relationship Id="rId7" Type="http://schemas.openxmlformats.org/officeDocument/2006/relationships/chart" Target="../charts/chart9.xml"/><Relationship Id="rId1" Type="http://schemas.openxmlformats.org/officeDocument/2006/relationships/slideLayout" Target="../slideLayouts/slideLayout2.xml"/><Relationship Id="rId2" Type="http://schemas.openxmlformats.org/officeDocument/2006/relationships/image" Target="../media/image201.png"/></Relationships>
</file>

<file path=ppt/slides/_rels/slide43.xml.rels><?xml version="1.0" encoding="UTF-8" standalone="yes"?>
<Relationships xmlns="http://schemas.openxmlformats.org/package/2006/relationships"><Relationship Id="rId9" Type="http://schemas.microsoft.com/office/2007/relationships/hdphoto" Target="../media/hdphoto71.wdp"/><Relationship Id="rId20" Type="http://schemas.openxmlformats.org/officeDocument/2006/relationships/image" Target="../media/image113.png"/><Relationship Id="rId21" Type="http://schemas.openxmlformats.org/officeDocument/2006/relationships/image" Target="../media/image114.png"/><Relationship Id="rId22" Type="http://schemas.openxmlformats.org/officeDocument/2006/relationships/image" Target="../media/image115.png"/><Relationship Id="rId23" Type="http://schemas.openxmlformats.org/officeDocument/2006/relationships/image" Target="../media/image108.png"/><Relationship Id="rId10" Type="http://schemas.openxmlformats.org/officeDocument/2006/relationships/image" Target="../media/image105.png"/><Relationship Id="rId11" Type="http://schemas.microsoft.com/office/2007/relationships/hdphoto" Target="../media/hdphoto39.wdp"/><Relationship Id="rId12" Type="http://schemas.openxmlformats.org/officeDocument/2006/relationships/image" Target="../media/image106.png"/><Relationship Id="rId13" Type="http://schemas.openxmlformats.org/officeDocument/2006/relationships/image" Target="../media/image107.png"/><Relationship Id="rId14" Type="http://schemas.openxmlformats.org/officeDocument/2006/relationships/image" Target="../media/image109.png"/><Relationship Id="rId15" Type="http://schemas.openxmlformats.org/officeDocument/2006/relationships/image" Target="../media/image110.png"/><Relationship Id="rId16" Type="http://schemas.microsoft.com/office/2007/relationships/hdphoto" Target="../media/hdphoto72.wdp"/><Relationship Id="rId17" Type="http://schemas.microsoft.com/office/2007/relationships/hdphoto" Target="../media/hdphoto41.wdp"/><Relationship Id="rId18" Type="http://schemas.openxmlformats.org/officeDocument/2006/relationships/image" Target="../media/image111.png"/><Relationship Id="rId19"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image" Target="../media/image104.jpg"/><Relationship Id="rId3" Type="http://schemas.openxmlformats.org/officeDocument/2006/relationships/image" Target="../media/image202.jpg"/><Relationship Id="rId4" Type="http://schemas.openxmlformats.org/officeDocument/2006/relationships/image" Target="../media/image57.png"/><Relationship Id="rId5" Type="http://schemas.openxmlformats.org/officeDocument/2006/relationships/image" Target="../media/image40.png"/><Relationship Id="rId6" Type="http://schemas.microsoft.com/office/2007/relationships/hdphoto" Target="../media/hdphoto13.wdp"/><Relationship Id="rId7" Type="http://schemas.openxmlformats.org/officeDocument/2006/relationships/image" Target="../media/image41.png"/><Relationship Id="rId8" Type="http://schemas.openxmlformats.org/officeDocument/2006/relationships/image" Target="../media/image42.png"/></Relationships>
</file>

<file path=ppt/slides/_rels/slide5.xml.rels><?xml version="1.0" encoding="UTF-8" standalone="yes"?>
<Relationships xmlns="http://schemas.openxmlformats.org/package/2006/relationships"><Relationship Id="rId11" Type="http://schemas.microsoft.com/office/2007/relationships/hdphoto" Target="../media/hdphoto9.wdp"/><Relationship Id="rId12" Type="http://schemas.microsoft.com/office/2007/relationships/hdphoto" Target="../media/hdphoto10.wdp"/><Relationship Id="rId13" Type="http://schemas.microsoft.com/office/2007/relationships/hdphoto" Target="../media/hdphoto11.wdp"/><Relationship Id="rId14" Type="http://schemas.microsoft.com/office/2007/relationships/hdphoto" Target="../media/hdphoto12.wdp"/><Relationship Id="rId1" Type="http://schemas.openxmlformats.org/officeDocument/2006/relationships/slideLayout" Target="../slideLayouts/slideLayout2.xml"/><Relationship Id="rId2" Type="http://schemas.openxmlformats.org/officeDocument/2006/relationships/image" Target="../media/image40.png"/><Relationship Id="rId3" Type="http://schemas.microsoft.com/office/2007/relationships/hdphoto" Target="../media/hdphoto5.wdp"/><Relationship Id="rId4" Type="http://schemas.openxmlformats.org/officeDocument/2006/relationships/image" Target="../media/image41.png"/><Relationship Id="rId5" Type="http://schemas.openxmlformats.org/officeDocument/2006/relationships/image" Target="../media/image42.png"/><Relationship Id="rId6" Type="http://schemas.microsoft.com/office/2007/relationships/hdphoto" Target="../media/hdphoto6.wdp"/><Relationship Id="rId7" Type="http://schemas.openxmlformats.org/officeDocument/2006/relationships/image" Target="../media/image43.png"/><Relationship Id="rId8" Type="http://schemas.microsoft.com/office/2007/relationships/hdphoto" Target="../media/hdphoto7.wdp"/><Relationship Id="rId9" Type="http://schemas.openxmlformats.org/officeDocument/2006/relationships/image" Target="../media/image44.png"/><Relationship Id="rId10" Type="http://schemas.microsoft.com/office/2007/relationships/hdphoto" Target="../media/hdphoto8.wdp"/></Relationships>
</file>

<file path=ppt/slides/_rels/slide6.xml.rels><?xml version="1.0" encoding="UTF-8" standalone="yes"?>
<Relationships xmlns="http://schemas.openxmlformats.org/package/2006/relationships"><Relationship Id="rId3" Type="http://schemas.microsoft.com/office/2007/relationships/hdphoto" Target="../media/hdphoto13.wdp"/><Relationship Id="rId4" Type="http://schemas.openxmlformats.org/officeDocument/2006/relationships/image" Target="../media/image41.png"/><Relationship Id="rId5" Type="http://schemas.openxmlformats.org/officeDocument/2006/relationships/image" Target="../media/image42.png"/><Relationship Id="rId6" Type="http://schemas.microsoft.com/office/2007/relationships/hdphoto" Target="../media/hdphoto14.wdp"/><Relationship Id="rId7" Type="http://schemas.openxmlformats.org/officeDocument/2006/relationships/chart" Target="../charts/chart1.xml"/><Relationship Id="rId8" Type="http://schemas.openxmlformats.org/officeDocument/2006/relationships/chart" Target="../charts/chart2.xml"/><Relationship Id="rId9" Type="http://schemas.openxmlformats.org/officeDocument/2006/relationships/image" Target="../media/image45.png"/><Relationship Id="rId10" Type="http://schemas.microsoft.com/office/2007/relationships/hdphoto" Target="../media/hdphoto15.wdp"/><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microsoft.com/office/2007/relationships/hdphoto" Target="../media/hdphoto16.wdp"/><Relationship Id="rId4" Type="http://schemas.openxmlformats.org/officeDocument/2006/relationships/image" Target="../media/image41.png"/><Relationship Id="rId5" Type="http://schemas.openxmlformats.org/officeDocument/2006/relationships/image" Target="../media/image42.png"/><Relationship Id="rId6" Type="http://schemas.microsoft.com/office/2007/relationships/hdphoto" Target="../media/hdphoto6.wdp"/><Relationship Id="rId7" Type="http://schemas.openxmlformats.org/officeDocument/2006/relationships/chart" Target="../charts/chart3.xml"/><Relationship Id="rId8" Type="http://schemas.openxmlformats.org/officeDocument/2006/relationships/image" Target="../media/image46.jpeg"/><Relationship Id="rId9" Type="http://schemas.openxmlformats.org/officeDocument/2006/relationships/image" Target="../media/image45.png"/><Relationship Id="rId10" Type="http://schemas.microsoft.com/office/2007/relationships/hdphoto" Target="../media/hdphoto17.wdp"/><Relationship Id="rId11"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4" Type="http://schemas.openxmlformats.org/officeDocument/2006/relationships/image" Target="../media/image41.png"/><Relationship Id="rId5" Type="http://schemas.openxmlformats.org/officeDocument/2006/relationships/image" Target="../media/image42.png"/><Relationship Id="rId6" Type="http://schemas.microsoft.com/office/2007/relationships/hdphoto" Target="../media/hdphoto18.wdp"/><Relationship Id="rId7" Type="http://schemas.openxmlformats.org/officeDocument/2006/relationships/chart" Target="../charts/chart4.xml"/><Relationship Id="rId8" Type="http://schemas.openxmlformats.org/officeDocument/2006/relationships/image" Target="../media/image45.png"/><Relationship Id="rId9" Type="http://schemas.microsoft.com/office/2007/relationships/hdphoto" Target="../media/hdphoto17.wdp"/><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9.xml.rels><?xml version="1.0" encoding="UTF-8" standalone="yes"?>
<Relationships xmlns="http://schemas.openxmlformats.org/package/2006/relationships"><Relationship Id="rId11" Type="http://schemas.microsoft.com/office/2007/relationships/hdphoto" Target="../media/hdphoto6.wdp"/><Relationship Id="rId12" Type="http://schemas.openxmlformats.org/officeDocument/2006/relationships/image" Target="../media/image50.png"/><Relationship Id="rId13"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image" Target="../media/image47.png"/><Relationship Id="rId3" Type="http://schemas.openxmlformats.org/officeDocument/2006/relationships/image" Target="../media/image48.png"/><Relationship Id="rId4" Type="http://schemas.microsoft.com/office/2007/relationships/hdphoto" Target="../media/hdphoto19.wdp"/><Relationship Id="rId5" Type="http://schemas.openxmlformats.org/officeDocument/2006/relationships/image" Target="../media/image49.png"/><Relationship Id="rId6" Type="http://schemas.microsoft.com/office/2007/relationships/hdphoto" Target="../media/hdphoto20.wdp"/><Relationship Id="rId7" Type="http://schemas.openxmlformats.org/officeDocument/2006/relationships/image" Target="../media/image40.png"/><Relationship Id="rId8" Type="http://schemas.microsoft.com/office/2007/relationships/hdphoto" Target="../media/hdphoto5.wdp"/><Relationship Id="rId9" Type="http://schemas.openxmlformats.org/officeDocument/2006/relationships/image" Target="../media/image41.png"/><Relationship Id="rId10"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1071" y="884709"/>
            <a:ext cx="8906770" cy="6073560"/>
          </a:xfrm>
          <a:prstGeom prst="rect">
            <a:avLst/>
          </a:prstGeom>
        </p:spPr>
      </p:pic>
      <p:pic>
        <p:nvPicPr>
          <p:cNvPr id="6" name="図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9462824">
            <a:off x="2879345" y="1042101"/>
            <a:ext cx="2577346" cy="2877045"/>
          </a:xfrm>
          <a:prstGeom prst="rect">
            <a:avLst/>
          </a:prstGeom>
          <a:effectLst/>
        </p:spPr>
      </p:pic>
      <p:pic>
        <p:nvPicPr>
          <p:cNvPr id="9" name="図 8" descr="土浦だお"/>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158753" y="1774633"/>
            <a:ext cx="3031878" cy="5024877"/>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sp>
        <p:nvSpPr>
          <p:cNvPr id="18" name="フリーフォーム 17"/>
          <p:cNvSpPr/>
          <p:nvPr/>
        </p:nvSpPr>
        <p:spPr>
          <a:xfrm>
            <a:off x="2009041" y="3347800"/>
            <a:ext cx="325488" cy="1375090"/>
          </a:xfrm>
          <a:custGeom>
            <a:avLst/>
            <a:gdLst>
              <a:gd name="connsiteX0" fmla="*/ 91535 w 325488"/>
              <a:gd name="connsiteY0" fmla="*/ 1281145 h 1394513"/>
              <a:gd name="connsiteX1" fmla="*/ 7981 w 325488"/>
              <a:gd name="connsiteY1" fmla="*/ 1281145 h 1394513"/>
              <a:gd name="connsiteX2" fmla="*/ 267000 w 325488"/>
              <a:gd name="connsiteY2" fmla="*/ 102981 h 1394513"/>
              <a:gd name="connsiteX3" fmla="*/ 325488 w 325488"/>
              <a:gd name="connsiteY3" fmla="*/ 136404 h 1394513"/>
            </a:gdLst>
            <a:ahLst/>
            <a:cxnLst>
              <a:cxn ang="0">
                <a:pos x="connsiteX0" y="connsiteY0"/>
              </a:cxn>
              <a:cxn ang="0">
                <a:pos x="connsiteX1" y="connsiteY1"/>
              </a:cxn>
              <a:cxn ang="0">
                <a:pos x="connsiteX2" y="connsiteY2"/>
              </a:cxn>
              <a:cxn ang="0">
                <a:pos x="connsiteX3" y="connsiteY3"/>
              </a:cxn>
            </a:cxnLst>
            <a:rect l="l" t="t" r="r" b="b"/>
            <a:pathLst>
              <a:path w="325488" h="1394513">
                <a:moveTo>
                  <a:pt x="91535" y="1281145"/>
                </a:moveTo>
                <a:cubicBezTo>
                  <a:pt x="35136" y="1379325"/>
                  <a:pt x="-21263" y="1477506"/>
                  <a:pt x="7981" y="1281145"/>
                </a:cubicBezTo>
                <a:cubicBezTo>
                  <a:pt x="37225" y="1084784"/>
                  <a:pt x="214082" y="293771"/>
                  <a:pt x="267000" y="102981"/>
                </a:cubicBezTo>
                <a:cubicBezTo>
                  <a:pt x="319918" y="-87809"/>
                  <a:pt x="322703" y="24297"/>
                  <a:pt x="325488" y="136404"/>
                </a:cubicBezTo>
              </a:path>
            </a:pathLst>
          </a:custGeom>
          <a:ln w="76200" cmpd="sng">
            <a:solidFill>
              <a:srgbClr val="C81E1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pic>
        <p:nvPicPr>
          <p:cNvPr id="22" name="図 21"/>
          <p:cNvPicPr>
            <a:picLocks noChangeAspect="1"/>
          </p:cNvPicPr>
          <p:nvPr/>
        </p:nvPicPr>
        <p:blipFill>
          <a:blip r:embed="rId5" cstate="email">
            <a:lum bright="70000" contrast="-70000"/>
            <a:extLst>
              <a:ext uri="{28A0092B-C50C-407E-A947-70E740481C1C}">
                <a14:useLocalDpi xmlns:a14="http://schemas.microsoft.com/office/drawing/2010/main"/>
              </a:ext>
            </a:extLst>
          </a:blip>
          <a:stretch>
            <a:fillRect/>
          </a:stretch>
        </p:blipFill>
        <p:spPr>
          <a:xfrm rot="423502">
            <a:off x="4799493" y="3553248"/>
            <a:ext cx="1098755" cy="1125977"/>
          </a:xfrm>
          <a:prstGeom prst="rect">
            <a:avLst/>
          </a:prstGeom>
          <a:effectLst/>
        </p:spPr>
      </p:pic>
      <p:pic>
        <p:nvPicPr>
          <p:cNvPr id="25" name="図 2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208315">
            <a:off x="6610082" y="384957"/>
            <a:ext cx="858735" cy="880010"/>
          </a:xfrm>
          <a:prstGeom prst="rect">
            <a:avLst/>
          </a:prstGeom>
          <a:noFill/>
          <a:ln>
            <a:noFill/>
          </a:ln>
        </p:spPr>
      </p:pic>
      <p:pic>
        <p:nvPicPr>
          <p:cNvPr id="27" name="図 2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172802">
            <a:off x="479392" y="69637"/>
            <a:ext cx="1704001" cy="1746219"/>
          </a:xfrm>
          <a:prstGeom prst="rect">
            <a:avLst/>
          </a:prstGeom>
          <a:noFill/>
          <a:ln>
            <a:noFill/>
          </a:ln>
        </p:spPr>
      </p:pic>
      <p:pic>
        <p:nvPicPr>
          <p:cNvPr id="29" name="図 28"/>
          <p:cNvPicPr>
            <a:picLocks noChangeAspect="1"/>
          </p:cNvPicPr>
          <p:nvPr/>
        </p:nvPicPr>
        <p:blipFill>
          <a:blip r:embed="rId8" cstate="email">
            <a:lum bright="70000" contrast="-70000"/>
            <a:extLst>
              <a:ext uri="{28A0092B-C50C-407E-A947-70E740481C1C}">
                <a14:useLocalDpi xmlns:a14="http://schemas.microsoft.com/office/drawing/2010/main"/>
              </a:ext>
            </a:extLst>
          </a:blip>
          <a:stretch>
            <a:fillRect/>
          </a:stretch>
        </p:blipFill>
        <p:spPr>
          <a:xfrm rot="18828590">
            <a:off x="7987614" y="1241824"/>
            <a:ext cx="620296" cy="572565"/>
          </a:xfrm>
          <a:prstGeom prst="rect">
            <a:avLst/>
          </a:prstGeom>
          <a:effectLst/>
        </p:spPr>
      </p:pic>
      <p:pic>
        <p:nvPicPr>
          <p:cNvPr id="28" name="図 27"/>
          <p:cNvPicPr>
            <a:picLocks noChangeAspect="1"/>
          </p:cNvPicPr>
          <p:nvPr/>
        </p:nvPicPr>
        <p:blipFill>
          <a:blip r:embed="rId9" cstate="email">
            <a:lum bright="70000" contrast="-70000"/>
            <a:extLst>
              <a:ext uri="{28A0092B-C50C-407E-A947-70E740481C1C}">
                <a14:useLocalDpi xmlns:a14="http://schemas.microsoft.com/office/drawing/2010/main"/>
              </a:ext>
            </a:extLst>
          </a:blip>
          <a:stretch>
            <a:fillRect/>
          </a:stretch>
        </p:blipFill>
        <p:spPr>
          <a:xfrm rot="19710220">
            <a:off x="2044456" y="1253257"/>
            <a:ext cx="642530" cy="658449"/>
          </a:xfrm>
          <a:prstGeom prst="rect">
            <a:avLst/>
          </a:prstGeom>
          <a:effectLst/>
        </p:spPr>
      </p:pic>
      <p:pic>
        <p:nvPicPr>
          <p:cNvPr id="30" name="図 29"/>
          <p:cNvPicPr>
            <a:picLocks noChangeAspect="1"/>
          </p:cNvPicPr>
          <p:nvPr/>
        </p:nvPicPr>
        <p:blipFill>
          <a:blip r:embed="rId10" cstate="email">
            <a:lum bright="70000" contrast="-70000"/>
            <a:extLst>
              <a:ext uri="{28A0092B-C50C-407E-A947-70E740481C1C}">
                <a14:useLocalDpi xmlns:a14="http://schemas.microsoft.com/office/drawing/2010/main"/>
              </a:ext>
            </a:extLst>
          </a:blip>
          <a:stretch>
            <a:fillRect/>
          </a:stretch>
        </p:blipFill>
        <p:spPr>
          <a:xfrm rot="1365378">
            <a:off x="4305834" y="152144"/>
            <a:ext cx="1429710" cy="1465131"/>
          </a:xfrm>
          <a:prstGeom prst="rect">
            <a:avLst/>
          </a:prstGeom>
          <a:effectLst/>
        </p:spPr>
      </p:pic>
      <p:pic>
        <p:nvPicPr>
          <p:cNvPr id="31" name="図 30"/>
          <p:cNvPicPr>
            <a:picLocks noChangeAspect="1"/>
          </p:cNvPicPr>
          <p:nvPr/>
        </p:nvPicPr>
        <p:blipFill>
          <a:blip r:embed="rId11" cstate="email">
            <a:lum bright="70000" contrast="-70000"/>
            <a:extLst>
              <a:ext uri="{28A0092B-C50C-407E-A947-70E740481C1C}">
                <a14:useLocalDpi xmlns:a14="http://schemas.microsoft.com/office/drawing/2010/main"/>
              </a:ext>
            </a:extLst>
          </a:blip>
          <a:stretch>
            <a:fillRect/>
          </a:stretch>
        </p:blipFill>
        <p:spPr>
          <a:xfrm rot="21040732">
            <a:off x="3480882" y="4516612"/>
            <a:ext cx="607967" cy="623030"/>
          </a:xfrm>
          <a:prstGeom prst="rect">
            <a:avLst/>
          </a:prstGeom>
          <a:effectLst/>
        </p:spPr>
      </p:pic>
      <p:pic>
        <p:nvPicPr>
          <p:cNvPr id="32" name="図 31"/>
          <p:cNvPicPr>
            <a:picLocks noChangeAspect="1"/>
          </p:cNvPicPr>
          <p:nvPr/>
        </p:nvPicPr>
        <p:blipFill>
          <a:blip r:embed="rId12" cstate="email">
            <a:lum bright="70000" contrast="-70000"/>
            <a:extLst>
              <a:ext uri="{28A0092B-C50C-407E-A947-70E740481C1C}">
                <a14:useLocalDpi xmlns:a14="http://schemas.microsoft.com/office/drawing/2010/main"/>
              </a:ext>
            </a:extLst>
          </a:blip>
          <a:stretch>
            <a:fillRect/>
          </a:stretch>
        </p:blipFill>
        <p:spPr>
          <a:xfrm rot="21315615">
            <a:off x="6905558" y="4061521"/>
            <a:ext cx="661619" cy="678010"/>
          </a:xfrm>
          <a:prstGeom prst="rect">
            <a:avLst/>
          </a:prstGeom>
          <a:effectLst/>
        </p:spPr>
      </p:pic>
      <p:pic>
        <p:nvPicPr>
          <p:cNvPr id="38" name="図 37"/>
          <p:cNvPicPr>
            <a:picLocks noChangeAspect="1"/>
          </p:cNvPicPr>
          <p:nvPr/>
        </p:nvPicPr>
        <p:blipFill>
          <a:blip r:embed="rId13" cstate="email">
            <a:lum bright="70000" contrast="-70000"/>
            <a:extLst>
              <a:ext uri="{28A0092B-C50C-407E-A947-70E740481C1C}">
                <a14:useLocalDpi xmlns:a14="http://schemas.microsoft.com/office/drawing/2010/main"/>
              </a:ext>
            </a:extLst>
          </a:blip>
          <a:stretch>
            <a:fillRect/>
          </a:stretch>
        </p:blipFill>
        <p:spPr>
          <a:xfrm rot="20759044">
            <a:off x="4386101" y="5597865"/>
            <a:ext cx="1060356" cy="1086625"/>
          </a:xfrm>
          <a:prstGeom prst="rect">
            <a:avLst/>
          </a:prstGeom>
          <a:effectLst/>
        </p:spPr>
      </p:pic>
      <p:sp>
        <p:nvSpPr>
          <p:cNvPr id="19" name="テキスト ボックス 18"/>
          <p:cNvSpPr txBox="1"/>
          <p:nvPr/>
        </p:nvSpPr>
        <p:spPr>
          <a:xfrm>
            <a:off x="552814" y="1904113"/>
            <a:ext cx="8987737" cy="1938992"/>
          </a:xfrm>
          <a:prstGeom prst="rect">
            <a:avLst/>
          </a:prstGeom>
          <a:noFill/>
          <a:ln>
            <a:noFill/>
          </a:ln>
        </p:spPr>
        <p:txBody>
          <a:bodyPr wrap="square" rtlCol="0">
            <a:spAutoFit/>
          </a:bodyPr>
          <a:lstStyle/>
          <a:p>
            <a:r>
              <a:rPr lang="ja-JP" altLang="en-US" sz="4800" b="1" dirty="0" smtClean="0">
                <a:ln w="12700" cmpd="sng">
                  <a:noFill/>
                </a:ln>
                <a:latin typeface="ヒラギノ丸ゴ Pro W4"/>
                <a:ea typeface="ヒラギノ丸ゴ Pro W4"/>
                <a:cs typeface="ヒラギノ丸ゴ Pro W4"/>
              </a:rPr>
              <a:t>つちうら　</a:t>
            </a:r>
            <a:r>
              <a:rPr lang="ja-JP" altLang="en-US" sz="7200" b="1" dirty="0" smtClean="0">
                <a:ln w="12700" cmpd="sng">
                  <a:noFill/>
                </a:ln>
                <a:solidFill>
                  <a:schemeClr val="bg1"/>
                </a:solidFill>
                <a:latin typeface="ヒラギノ丸ゴ Pro W4"/>
                <a:ea typeface="ヒラギノ丸ゴ Pro W4"/>
                <a:cs typeface="ヒラギノ丸ゴ Pro W4"/>
              </a:rPr>
              <a:t>恋</a:t>
            </a:r>
            <a:r>
              <a:rPr lang="ja-JP" altLang="en-US" sz="4800" b="1" dirty="0" smtClean="0">
                <a:ln w="12700" cmpd="sng">
                  <a:noFill/>
                </a:ln>
                <a:latin typeface="ヒラギノ丸ゴ Pro W4"/>
                <a:ea typeface="ヒラギノ丸ゴ Pro W4"/>
                <a:cs typeface="ヒラギノ丸ゴ Pro W4"/>
              </a:rPr>
              <a:t>　物語</a:t>
            </a:r>
            <a:endParaRPr lang="en-US" altLang="ja-JP" sz="4800" b="1" dirty="0" smtClean="0">
              <a:ln w="12700" cmpd="sng">
                <a:noFill/>
              </a:ln>
              <a:latin typeface="ヒラギノ丸ゴ Pro W4"/>
              <a:ea typeface="ヒラギノ丸ゴ Pro W4"/>
              <a:cs typeface="ヒラギノ丸ゴ Pro W4"/>
            </a:endParaRPr>
          </a:p>
          <a:p>
            <a:r>
              <a:rPr lang="ja-JP" altLang="ja-JP" sz="4800" b="1" dirty="0">
                <a:ln w="12700" cmpd="sng">
                  <a:solidFill>
                    <a:schemeClr val="bg1"/>
                  </a:solidFill>
                </a:ln>
                <a:latin typeface="ヒラギノ丸ゴ Pro W4"/>
                <a:ea typeface="ヒラギノ丸ゴ Pro W4"/>
                <a:cs typeface="ヒラギノ丸ゴ Pro W4"/>
              </a:rPr>
              <a:t>　</a:t>
            </a:r>
            <a:r>
              <a:rPr lang="ja-JP" altLang="en-US" sz="4800" b="1" dirty="0" smtClean="0">
                <a:ln w="12700" cmpd="sng">
                  <a:solidFill>
                    <a:schemeClr val="bg1"/>
                  </a:solidFill>
                </a:ln>
                <a:latin typeface="ヒラギノ丸ゴ Pro W4"/>
                <a:ea typeface="ヒラギノ丸ゴ Pro W4"/>
                <a:cs typeface="ヒラギノ丸ゴ Pro W4"/>
              </a:rPr>
              <a:t>　　</a:t>
            </a:r>
            <a:r>
              <a:rPr lang="ja-JP" altLang="en-US" sz="4800" b="1" dirty="0">
                <a:ln w="12700" cmpd="sng">
                  <a:solidFill>
                    <a:schemeClr val="bg1"/>
                  </a:solidFill>
                </a:ln>
                <a:latin typeface="ヒラギノ丸ゴ Pro W4"/>
                <a:ea typeface="ヒラギノ丸ゴ Pro W4"/>
                <a:cs typeface="ヒラギノ丸ゴ Pro W4"/>
              </a:rPr>
              <a:t>　</a:t>
            </a:r>
            <a:r>
              <a:rPr lang="en-US" altLang="ja-JP" sz="4800" b="1" dirty="0" smtClean="0">
                <a:ln w="12700" cmpd="sng">
                  <a:solidFill>
                    <a:schemeClr val="bg1"/>
                  </a:solidFill>
                </a:ln>
                <a:latin typeface="ヒラギノ丸ゴ Pro W4"/>
                <a:ea typeface="ヒラギノ丸ゴ Pro W4"/>
                <a:cs typeface="ヒラギノ丸ゴ Pro W4"/>
              </a:rPr>
              <a:t>		</a:t>
            </a:r>
            <a:r>
              <a:rPr lang="ja-JP" altLang="en-US" sz="4800" b="1" dirty="0" smtClean="0">
                <a:ln w="12700" cmpd="sng">
                  <a:solidFill>
                    <a:schemeClr val="bg1"/>
                  </a:solidFill>
                </a:ln>
                <a:latin typeface="ヒラギノ丸ゴ Pro W4"/>
                <a:ea typeface="ヒラギノ丸ゴ Pro W4"/>
                <a:cs typeface="ヒラギノ丸ゴ Pro W4"/>
              </a:rPr>
              <a:t>　</a:t>
            </a:r>
            <a:r>
              <a:rPr lang="en-US" altLang="ja-JP" sz="3600" b="1" dirty="0" smtClean="0">
                <a:ln w="12700" cmpd="sng">
                  <a:solidFill>
                    <a:schemeClr val="bg1"/>
                  </a:solidFill>
                </a:ln>
                <a:latin typeface="ヒラギノ丸ゴ Pro W4"/>
                <a:ea typeface="ヒラギノ丸ゴ Pro W4"/>
                <a:cs typeface="ヒラギノ丸ゴ Pro W4"/>
              </a:rPr>
              <a:t>〜</a:t>
            </a:r>
            <a:r>
              <a:rPr lang="ja-JP" altLang="en-US" sz="3600" b="1" dirty="0" smtClean="0">
                <a:ln w="12700" cmpd="sng">
                  <a:solidFill>
                    <a:schemeClr val="bg1"/>
                  </a:solidFill>
                </a:ln>
                <a:latin typeface="ヒラギノ丸ゴ Pro W4"/>
                <a:ea typeface="ヒラギノ丸ゴ Pro W4"/>
                <a:cs typeface="ヒラギノ丸ゴ Pro W4"/>
              </a:rPr>
              <a:t>寄り添いあうまち</a:t>
            </a:r>
            <a:r>
              <a:rPr lang="en-US" altLang="ja-JP" sz="3600" b="1" dirty="0" smtClean="0">
                <a:ln w="12700" cmpd="sng">
                  <a:solidFill>
                    <a:schemeClr val="bg1"/>
                  </a:solidFill>
                </a:ln>
                <a:latin typeface="ヒラギノ丸ゴ Pro W4"/>
                <a:ea typeface="ヒラギノ丸ゴ Pro W4"/>
                <a:cs typeface="ヒラギノ丸ゴ Pro W4"/>
              </a:rPr>
              <a:t>〜</a:t>
            </a:r>
            <a:endParaRPr kumimoji="1" lang="ja-JP" altLang="en-US" sz="3600" b="1" dirty="0">
              <a:ln w="12700" cmpd="sng">
                <a:solidFill>
                  <a:schemeClr val="bg1"/>
                </a:solidFill>
              </a:ln>
              <a:latin typeface="ヒラギノ丸ゴ Pro W4"/>
              <a:ea typeface="ヒラギノ丸ゴ Pro W4"/>
              <a:cs typeface="ヒラギノ丸ゴ Pro W4"/>
            </a:endParaRPr>
          </a:p>
        </p:txBody>
      </p:sp>
      <p:pic>
        <p:nvPicPr>
          <p:cNvPr id="23" name="図 22"/>
          <p:cNvPicPr>
            <a:picLocks noChangeAspect="1"/>
          </p:cNvPicPr>
          <p:nvPr/>
        </p:nvPicPr>
        <p:blipFill>
          <a:blip r:embed="rId14" cstate="email">
            <a:biLevel thresh="25000"/>
            <a:extLst>
              <a:ext uri="{28A0092B-C50C-407E-A947-70E740481C1C}">
                <a14:useLocalDpi xmlns:a14="http://schemas.microsoft.com/office/drawing/2010/main"/>
              </a:ext>
            </a:extLst>
          </a:blip>
          <a:stretch>
            <a:fillRect/>
          </a:stretch>
        </p:blipFill>
        <p:spPr>
          <a:xfrm rot="1472999">
            <a:off x="5374219" y="4324165"/>
            <a:ext cx="2947677" cy="3008013"/>
          </a:xfrm>
          <a:prstGeom prst="rect">
            <a:avLst/>
          </a:prstGeom>
          <a:noFill/>
          <a:ln>
            <a:noFill/>
          </a:ln>
          <a:effectLst>
            <a:glow rad="431800">
              <a:schemeClr val="accent2">
                <a:satMod val="175000"/>
                <a:alpha val="12000"/>
              </a:schemeClr>
            </a:glow>
          </a:effectLst>
        </p:spPr>
      </p:pic>
      <p:sp>
        <p:nvSpPr>
          <p:cNvPr id="36" name="テキスト ボックス 35"/>
          <p:cNvSpPr txBox="1"/>
          <p:nvPr/>
        </p:nvSpPr>
        <p:spPr>
          <a:xfrm>
            <a:off x="5256102" y="4877309"/>
            <a:ext cx="3462959" cy="1631216"/>
          </a:xfrm>
          <a:prstGeom prst="rect">
            <a:avLst/>
          </a:prstGeom>
          <a:noFill/>
        </p:spPr>
        <p:txBody>
          <a:bodyPr wrap="square" rtlCol="0">
            <a:spAutoFit/>
          </a:bodyPr>
          <a:lstStyle/>
          <a:p>
            <a:r>
              <a:rPr kumimoji="1" lang="ja-JP" altLang="en-US" sz="2800" dirty="0" smtClean="0"/>
              <a:t>　</a:t>
            </a:r>
            <a:r>
              <a:rPr kumimoji="1" lang="ja-JP" altLang="en-US" sz="2800" dirty="0" smtClean="0">
                <a:latin typeface="ヒラギノ丸ゴ Pro W4"/>
                <a:ea typeface="ヒラギノ丸ゴ Pro W4"/>
                <a:cs typeface="ヒラギノ丸ゴ Pro W4"/>
              </a:rPr>
              <a:t>　１班</a:t>
            </a:r>
            <a:endParaRPr kumimoji="1" lang="en-US" altLang="ja-JP" sz="2800"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メルリーニ愛乃</a:t>
            </a:r>
            <a:endParaRPr lang="en-US" altLang="ja-JP" dirty="0" smtClean="0">
              <a:latin typeface="ヒラギノ丸ゴ Pro W4"/>
              <a:ea typeface="ヒラギノ丸ゴ Pro W4"/>
              <a:cs typeface="ヒラギノ丸ゴ Pro W4"/>
            </a:endParaRPr>
          </a:p>
          <a:p>
            <a:pPr algn="ctr"/>
            <a:r>
              <a:rPr kumimoji="1" lang="ja-JP" altLang="en-US" dirty="0" smtClean="0">
                <a:latin typeface="ヒラギノ丸ゴ Pro W4"/>
                <a:ea typeface="ヒラギノ丸ゴ Pro W4"/>
                <a:cs typeface="ヒラギノ丸ゴ Pro W4"/>
              </a:rPr>
              <a:t>江端杏奈</a:t>
            </a:r>
            <a:endParaRPr kumimoji="1" lang="en-US" altLang="ja-JP"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芦田佳樹　</a:t>
            </a:r>
            <a:endParaRPr lang="en-US" altLang="ja-JP" dirty="0" smtClean="0">
              <a:latin typeface="ヒラギノ丸ゴ Pro W4"/>
              <a:ea typeface="ヒラギノ丸ゴ Pro W4"/>
              <a:cs typeface="ヒラギノ丸ゴ Pro W4"/>
            </a:endParaRPr>
          </a:p>
          <a:p>
            <a:pPr algn="ctr"/>
            <a:r>
              <a:rPr lang="ja-JP" altLang="en-US" dirty="0" smtClean="0">
                <a:latin typeface="ヒラギノ丸ゴ Pro W4"/>
                <a:ea typeface="ヒラギノ丸ゴ Pro W4"/>
                <a:cs typeface="ヒラギノ丸ゴ Pro W4"/>
              </a:rPr>
              <a:t>高木力貴也</a:t>
            </a:r>
            <a:endParaRPr kumimoji="1" lang="ja-JP" altLang="en-US" dirty="0">
              <a:latin typeface="ヒラギノ丸ゴ Pro W4"/>
              <a:ea typeface="ヒラギノ丸ゴ Pro W4"/>
              <a:cs typeface="ヒラギノ丸ゴ Pro W4"/>
            </a:endParaRPr>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1</a:t>
            </a:fld>
            <a:endParaRPr kumimoji="1" lang="ja-JP" altLang="en-US"/>
          </a:p>
        </p:txBody>
      </p:sp>
    </p:spTree>
    <p:extLst>
      <p:ext uri="{BB962C8B-B14F-4D97-AF65-F5344CB8AC3E}">
        <p14:creationId xmlns:p14="http://schemas.microsoft.com/office/powerpoint/2010/main" val="278674857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shutterstock_151703984.png"/>
          <p:cNvPicPr>
            <a:picLocks noChangeAspect="1"/>
          </p:cNvPicPr>
          <p:nvPr/>
        </p:nvPicPr>
        <p:blipFill>
          <a:blip r:embed="rId3">
            <a:alphaModFix amt="41000"/>
            <a:extLst>
              <a:ext uri="{28A0092B-C50C-407E-A947-70E740481C1C}">
                <a14:useLocalDpi xmlns:a14="http://schemas.microsoft.com/office/drawing/2010/main"/>
              </a:ext>
            </a:extLst>
          </a:blip>
          <a:stretch>
            <a:fillRect/>
          </a:stretch>
        </p:blipFill>
        <p:spPr>
          <a:xfrm>
            <a:off x="-776412" y="0"/>
            <a:ext cx="11177712" cy="7235028"/>
          </a:xfrm>
          <a:prstGeom prst="rect">
            <a:avLst/>
          </a:prstGeom>
        </p:spPr>
      </p:pic>
      <p:pic>
        <p:nvPicPr>
          <p:cNvPr id="6" name="図 5" descr="8682.jpg"/>
          <p:cNvPicPr>
            <a:picLocks noChangeAspect="1"/>
          </p:cNvPicPr>
          <p:nvPr/>
        </p:nvPicPr>
        <p:blipFill>
          <a:blip r:embed="rId4" cstate="email">
            <a:duotone>
              <a:schemeClr val="accent6">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386917" y="2426519"/>
            <a:ext cx="4383129" cy="1440267"/>
          </a:xfrm>
          <a:prstGeom prst="rect">
            <a:avLst/>
          </a:prstGeom>
        </p:spPr>
      </p:pic>
      <p:grpSp>
        <p:nvGrpSpPr>
          <p:cNvPr id="7" name="図形グループ 6"/>
          <p:cNvGrpSpPr/>
          <p:nvPr/>
        </p:nvGrpSpPr>
        <p:grpSpPr>
          <a:xfrm>
            <a:off x="3306076" y="674171"/>
            <a:ext cx="2432172" cy="2275289"/>
            <a:chOff x="1763751" y="387439"/>
            <a:chExt cx="830226" cy="830226"/>
          </a:xfrm>
        </p:grpSpPr>
        <p:sp>
          <p:nvSpPr>
            <p:cNvPr id="8" name="円/楕円 7"/>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10"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6600" kern="1200" dirty="0" smtClean="0"/>
                <a:t>教育</a:t>
              </a:r>
              <a:endParaRPr kumimoji="1" lang="ja-JP" altLang="en-US" sz="6600" kern="1200" dirty="0"/>
            </a:p>
          </p:txBody>
        </p:sp>
      </p:grpSp>
      <p:graphicFrame>
        <p:nvGraphicFramePr>
          <p:cNvPr id="5" name="図表 4"/>
          <p:cNvGraphicFramePr/>
          <p:nvPr>
            <p:extLst>
              <p:ext uri="{D42A27DB-BD31-4B8C-83A1-F6EECF244321}">
                <p14:modId xmlns:p14="http://schemas.microsoft.com/office/powerpoint/2010/main" val="937795108"/>
              </p:ext>
            </p:extLst>
          </p:nvPr>
        </p:nvGraphicFramePr>
        <p:xfrm>
          <a:off x="710079" y="3534362"/>
          <a:ext cx="7735752" cy="3454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10</a:t>
            </a:fld>
            <a:endParaRPr kumimoji="1" lang="ja-JP" altLang="en-US"/>
          </a:p>
        </p:txBody>
      </p:sp>
    </p:spTree>
    <p:extLst>
      <p:ext uri="{BB962C8B-B14F-4D97-AF65-F5344CB8AC3E}">
        <p14:creationId xmlns:p14="http://schemas.microsoft.com/office/powerpoint/2010/main" val="309657779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p:cNvSpPr/>
          <p:nvPr/>
        </p:nvSpPr>
        <p:spPr>
          <a:xfrm>
            <a:off x="0" y="0"/>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grpSp>
        <p:nvGrpSpPr>
          <p:cNvPr id="28" name="図形グループ 27"/>
          <p:cNvGrpSpPr/>
          <p:nvPr/>
        </p:nvGrpSpPr>
        <p:grpSpPr>
          <a:xfrm>
            <a:off x="107596" y="-81071"/>
            <a:ext cx="10030318" cy="1469647"/>
            <a:chOff x="107596" y="-81071"/>
            <a:chExt cx="10030318" cy="1469647"/>
          </a:xfrm>
        </p:grpSpPr>
        <p:pic>
          <p:nvPicPr>
            <p:cNvPr id="29" name="図 28"/>
            <p:cNvPicPr>
              <a:picLocks noChangeAspect="1"/>
            </p:cNvPicPr>
            <p:nvPr/>
          </p:nvPicPr>
          <p:blipFill>
            <a:blip r:embed="rId2"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30" name="図 29"/>
            <p:cNvPicPr>
              <a:picLocks noChangeAspect="1"/>
            </p:cNvPicPr>
            <p:nvPr/>
          </p:nvPicPr>
          <p:blipFill rotWithShape="1">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p:spPr>
        </p:pic>
        <p:sp>
          <p:nvSpPr>
            <p:cNvPr id="31"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2"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3" name="図形グループ 32"/>
            <p:cNvGrpSpPr/>
            <p:nvPr/>
          </p:nvGrpSpPr>
          <p:grpSpPr>
            <a:xfrm>
              <a:off x="215192" y="0"/>
              <a:ext cx="2341441" cy="1246985"/>
              <a:chOff x="215192" y="1199258"/>
              <a:chExt cx="2341441" cy="1246985"/>
            </a:xfrm>
          </p:grpSpPr>
          <p:pic>
            <p:nvPicPr>
              <p:cNvPr id="39" name="図 38"/>
              <p:cNvPicPr>
                <a:picLocks noChangeAspect="1"/>
              </p:cNvPicPr>
              <p:nvPr/>
            </p:nvPicPr>
            <p:blipFill>
              <a:blip r:embed="rId5"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40" name="図 39" descr="8682.jpg"/>
              <p:cNvPicPr>
                <a:picLocks noChangeAspect="1"/>
              </p:cNvPicPr>
              <p:nvPr/>
            </p:nvPicPr>
            <p:blipFill>
              <a:blip r:embed="rId6" cstate="email">
                <a:duotone>
                  <a:schemeClr val="accent6">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34"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5"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6"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7"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8" name="テキスト ボックス 37"/>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教育・背景</a:t>
              </a:r>
              <a:endParaRPr kumimoji="1" lang="en-US" altLang="ja-JP" sz="3200" b="1" kern="1200" dirty="0" smtClean="0">
                <a:latin typeface="ヒラギノ丸ゴ ProN W4"/>
                <a:ea typeface="ヒラギノ丸ゴ ProN W4"/>
                <a:cs typeface="ヒラギノ丸ゴ ProN W4"/>
              </a:endParaRPr>
            </a:p>
          </p:txBody>
        </p:sp>
      </p:grpSp>
      <p:sp>
        <p:nvSpPr>
          <p:cNvPr id="13" name="テキスト ボックス 12"/>
          <p:cNvSpPr txBox="1"/>
          <p:nvPr/>
        </p:nvSpPr>
        <p:spPr>
          <a:xfrm>
            <a:off x="3630684" y="7415431"/>
            <a:ext cx="4889500" cy="646331"/>
          </a:xfrm>
          <a:prstGeom prst="rect">
            <a:avLst/>
          </a:prstGeom>
          <a:noFill/>
        </p:spPr>
        <p:txBody>
          <a:bodyPr wrap="square" rtlCol="0">
            <a:spAutoFit/>
          </a:bodyPr>
          <a:lstStyle/>
          <a:p>
            <a:r>
              <a:rPr lang="en-US" altLang="ja-JP" dirty="0"/>
              <a:t>http://</a:t>
            </a:r>
            <a:r>
              <a:rPr lang="en-US" altLang="ja-JP" dirty="0" err="1"/>
              <a:t>www.niye.go.jp</a:t>
            </a:r>
            <a:r>
              <a:rPr lang="en-US" altLang="ja-JP" dirty="0"/>
              <a:t>/</a:t>
            </a:r>
            <a:r>
              <a:rPr lang="en-US" altLang="ja-JP" dirty="0" err="1"/>
              <a:t>kanri</a:t>
            </a:r>
            <a:r>
              <a:rPr lang="en-US" altLang="ja-JP" dirty="0"/>
              <a:t>/upload/editor/59/File/10tyukanhokoku.press.pdf</a:t>
            </a:r>
            <a:endParaRPr kumimoji="1" lang="ja-JP" altLang="en-US" dirty="0"/>
          </a:p>
        </p:txBody>
      </p:sp>
      <p:sp>
        <p:nvSpPr>
          <p:cNvPr id="4" name="テキスト ボックス 3"/>
          <p:cNvSpPr txBox="1"/>
          <p:nvPr/>
        </p:nvSpPr>
        <p:spPr>
          <a:xfrm>
            <a:off x="5331096" y="-494937"/>
            <a:ext cx="4091685" cy="276999"/>
          </a:xfrm>
          <a:prstGeom prst="rect">
            <a:avLst/>
          </a:prstGeom>
          <a:noFill/>
        </p:spPr>
        <p:txBody>
          <a:bodyPr wrap="none" rtlCol="0">
            <a:spAutoFit/>
          </a:bodyPr>
          <a:lstStyle/>
          <a:p>
            <a:r>
              <a:rPr kumimoji="1" lang="ja-JP" altLang="en-US" sz="1200" dirty="0" smtClean="0"/>
              <a:t>「子供の体験活動の実態に関する調査研究」（平成</a:t>
            </a:r>
            <a:r>
              <a:rPr kumimoji="1" lang="en-US" altLang="ja-JP" sz="1200" dirty="0" smtClean="0"/>
              <a:t>22</a:t>
            </a:r>
            <a:r>
              <a:rPr kumimoji="1" lang="ja-JP" altLang="en-US" sz="1200" dirty="0" smtClean="0"/>
              <a:t>年）より</a:t>
            </a:r>
            <a:endParaRPr kumimoji="1" lang="ja-JP" altLang="en-US" sz="1200" dirty="0"/>
          </a:p>
        </p:txBody>
      </p:sp>
      <p:graphicFrame>
        <p:nvGraphicFramePr>
          <p:cNvPr id="22" name="グラフ 21"/>
          <p:cNvGraphicFramePr>
            <a:graphicFrameLocks/>
          </p:cNvGraphicFramePr>
          <p:nvPr>
            <p:extLst>
              <p:ext uri="{D42A27DB-BD31-4B8C-83A1-F6EECF244321}">
                <p14:modId xmlns:p14="http://schemas.microsoft.com/office/powerpoint/2010/main" val="2236174675"/>
              </p:ext>
            </p:extLst>
          </p:nvPr>
        </p:nvGraphicFramePr>
        <p:xfrm>
          <a:off x="1806275" y="2612661"/>
          <a:ext cx="5213508" cy="3433410"/>
        </p:xfrm>
        <a:graphic>
          <a:graphicData uri="http://schemas.openxmlformats.org/drawingml/2006/chart">
            <c:chart xmlns:c="http://schemas.openxmlformats.org/drawingml/2006/chart" xmlns:r="http://schemas.openxmlformats.org/officeDocument/2006/relationships" r:id="rId8"/>
          </a:graphicData>
        </a:graphic>
      </p:graphicFrame>
      <p:sp>
        <p:nvSpPr>
          <p:cNvPr id="2" name="正方形/長方形 1"/>
          <p:cNvSpPr/>
          <p:nvPr/>
        </p:nvSpPr>
        <p:spPr>
          <a:xfrm>
            <a:off x="1" y="1258444"/>
            <a:ext cx="9143999" cy="707886"/>
          </a:xfrm>
          <a:prstGeom prst="rect">
            <a:avLst/>
          </a:prstGeom>
          <a:solidFill>
            <a:schemeClr val="accent6">
              <a:lumMod val="40000"/>
              <a:lumOff val="60000"/>
            </a:schemeClr>
          </a:solidFill>
        </p:spPr>
        <p:txBody>
          <a:bodyPr wrap="square">
            <a:spAutoFit/>
          </a:bodyPr>
          <a:lstStyle/>
          <a:p>
            <a:pPr algn="ctr">
              <a:defRPr sz="3200" b="1" i="0" u="none" strike="noStrike" kern="1200" baseline="0">
                <a:solidFill>
                  <a:prstClr val="black"/>
                </a:solidFill>
                <a:latin typeface="+mn-lt"/>
                <a:ea typeface="+mn-ea"/>
                <a:cs typeface="+mn-cs"/>
              </a:defRPr>
            </a:pPr>
            <a:r>
              <a:rPr lang="ja-JP" altLang="en-US" sz="4000" dirty="0" smtClean="0">
                <a:solidFill>
                  <a:srgbClr val="FF6600"/>
                </a:solidFill>
              </a:rPr>
              <a:t>子供の頃の地域活動</a:t>
            </a:r>
            <a:r>
              <a:rPr lang="ja-JP" altLang="en-US" dirty="0" smtClean="0"/>
              <a:t>による効果</a:t>
            </a:r>
            <a:endParaRPr lang="ja-JP" altLang="en-US" dirty="0"/>
          </a:p>
        </p:txBody>
      </p:sp>
      <p:sp>
        <p:nvSpPr>
          <p:cNvPr id="8" name="右矢印 7"/>
          <p:cNvSpPr/>
          <p:nvPr/>
        </p:nvSpPr>
        <p:spPr>
          <a:xfrm rot="20532263">
            <a:off x="-388620" y="2560206"/>
            <a:ext cx="5533049" cy="1930025"/>
          </a:xfrm>
          <a:prstGeom prst="rightArrow">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600" dirty="0" smtClean="0"/>
              <a:t>　地域活動経験</a:t>
            </a:r>
            <a:r>
              <a:rPr kumimoji="1" lang="ja-JP" altLang="en-US" sz="2400" dirty="0" smtClean="0"/>
              <a:t>が</a:t>
            </a:r>
            <a:r>
              <a:rPr kumimoji="1" lang="ja-JP" altLang="en-US" sz="3600" dirty="0" smtClean="0"/>
              <a:t>多い</a:t>
            </a:r>
            <a:endParaRPr kumimoji="1" lang="en-US" altLang="ja-JP" sz="3600" dirty="0" smtClean="0"/>
          </a:p>
          <a:p>
            <a:pPr algn="ctr"/>
            <a:r>
              <a:rPr kumimoji="1" lang="ja-JP" altLang="en-US" sz="2400" dirty="0" smtClean="0"/>
              <a:t>ほど</a:t>
            </a:r>
            <a:endParaRPr kumimoji="1" lang="ja-JP" altLang="en-US" sz="2400" dirty="0"/>
          </a:p>
        </p:txBody>
      </p:sp>
      <p:pic>
        <p:nvPicPr>
          <p:cNvPr id="12" name="図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15192" y="1910708"/>
            <a:ext cx="1893970" cy="1403906"/>
          </a:xfrm>
          <a:prstGeom prst="rect">
            <a:avLst/>
          </a:prstGeom>
        </p:spPr>
      </p:pic>
      <p:pic>
        <p:nvPicPr>
          <p:cNvPr id="15" name="図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019783" y="3252691"/>
            <a:ext cx="1813809" cy="2231096"/>
          </a:xfrm>
          <a:prstGeom prst="rect">
            <a:avLst/>
          </a:prstGeom>
        </p:spPr>
      </p:pic>
      <p:sp>
        <p:nvSpPr>
          <p:cNvPr id="26" name="正方形/長方形 25"/>
          <p:cNvSpPr/>
          <p:nvPr/>
        </p:nvSpPr>
        <p:spPr>
          <a:xfrm>
            <a:off x="0" y="5906997"/>
            <a:ext cx="9144000" cy="994097"/>
          </a:xfrm>
          <a:prstGeom prst="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400" dirty="0" smtClean="0">
                <a:solidFill>
                  <a:srgbClr val="FF6600"/>
                </a:solidFill>
              </a:rPr>
              <a:t>成人後</a:t>
            </a:r>
            <a:r>
              <a:rPr lang="ja-JP" altLang="en-US" sz="3600" dirty="0" smtClean="0">
                <a:solidFill>
                  <a:schemeClr val="tx1"/>
                </a:solidFill>
              </a:rPr>
              <a:t>のまちづくりの</a:t>
            </a:r>
            <a:r>
              <a:rPr lang="ja-JP" altLang="en-US" sz="4400" dirty="0" smtClean="0">
                <a:solidFill>
                  <a:srgbClr val="FF6600"/>
                </a:solidFill>
              </a:rPr>
              <a:t>意欲が向上</a:t>
            </a:r>
            <a:endParaRPr lang="en-US" altLang="ja-JP" sz="3600" dirty="0" smtClean="0">
              <a:solidFill>
                <a:srgbClr val="FF6600"/>
              </a:solidFill>
            </a:endParaRPr>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11</a:t>
            </a:fld>
            <a:endParaRPr kumimoji="1" lang="ja-JP" altLang="en-US"/>
          </a:p>
        </p:txBody>
      </p:sp>
    </p:spTree>
    <p:extLst>
      <p:ext uri="{BB962C8B-B14F-4D97-AF65-F5344CB8AC3E}">
        <p14:creationId xmlns:p14="http://schemas.microsoft.com/office/powerpoint/2010/main" val="2462923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正方形/長方形 52"/>
          <p:cNvSpPr/>
          <p:nvPr/>
        </p:nvSpPr>
        <p:spPr>
          <a:xfrm>
            <a:off x="0" y="0"/>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grpSp>
        <p:nvGrpSpPr>
          <p:cNvPr id="24" name="図形グループ 27"/>
          <p:cNvGrpSpPr/>
          <p:nvPr/>
        </p:nvGrpSpPr>
        <p:grpSpPr>
          <a:xfrm>
            <a:off x="107596" y="-81071"/>
            <a:ext cx="10030318" cy="1469647"/>
            <a:chOff x="107596" y="-81071"/>
            <a:chExt cx="10030318" cy="1469647"/>
          </a:xfrm>
        </p:grpSpPr>
        <p:pic>
          <p:nvPicPr>
            <p:cNvPr id="30" name="図 28"/>
            <p:cNvPicPr>
              <a:picLocks noChangeAspect="1"/>
            </p:cNvPicPr>
            <p:nvPr/>
          </p:nvPicPr>
          <p:blipFill>
            <a:blip r:embed="rId2"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ln>
              <a:noFill/>
            </a:ln>
            <a:effectLst/>
          </p:spPr>
        </p:pic>
        <p:pic>
          <p:nvPicPr>
            <p:cNvPr id="31" name="図 29"/>
            <p:cNvPicPr>
              <a:picLocks noChangeAspect="1"/>
            </p:cNvPicPr>
            <p:nvPr/>
          </p:nvPicPr>
          <p:blipFill rotWithShape="1">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a:ln>
              <a:noFill/>
            </a:ln>
          </p:spPr>
        </p:pic>
        <p:sp>
          <p:nvSpPr>
            <p:cNvPr id="32" name="テキスト ボックス 30"/>
            <p:cNvSpPr txBox="1"/>
            <p:nvPr/>
          </p:nvSpPr>
          <p:spPr>
            <a:xfrm>
              <a:off x="2556633" y="281642"/>
              <a:ext cx="1074051" cy="646331"/>
            </a:xfrm>
            <a:prstGeom prst="rect">
              <a:avLst/>
            </a:prstGeom>
            <a:noFill/>
            <a:ln>
              <a:noFill/>
            </a:ln>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3" name="テキスト ボックス 31"/>
            <p:cNvSpPr txBox="1"/>
            <p:nvPr/>
          </p:nvSpPr>
          <p:spPr>
            <a:xfrm>
              <a:off x="3643076" y="395142"/>
              <a:ext cx="1074051" cy="369332"/>
            </a:xfrm>
            <a:prstGeom prst="rect">
              <a:avLst/>
            </a:prstGeom>
            <a:noFill/>
            <a:ln>
              <a:noFill/>
            </a:ln>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4" name="図形グループ 32"/>
            <p:cNvGrpSpPr/>
            <p:nvPr/>
          </p:nvGrpSpPr>
          <p:grpSpPr>
            <a:xfrm>
              <a:off x="215192" y="0"/>
              <a:ext cx="2341441" cy="1246985"/>
              <a:chOff x="215192" y="1199258"/>
              <a:chExt cx="2341441" cy="1246985"/>
            </a:xfrm>
          </p:grpSpPr>
          <p:pic>
            <p:nvPicPr>
              <p:cNvPr id="40" name="図 38"/>
              <p:cNvPicPr>
                <a:picLocks noChangeAspect="1"/>
              </p:cNvPicPr>
              <p:nvPr/>
            </p:nvPicPr>
            <p:blipFill>
              <a:blip r:embed="rId5"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ln>
                <a:noFill/>
              </a:ln>
              <a:effectLst/>
            </p:spPr>
          </p:pic>
          <p:pic>
            <p:nvPicPr>
              <p:cNvPr id="41" name="図 39" descr="8682.jpg"/>
              <p:cNvPicPr>
                <a:picLocks noChangeAspect="1"/>
              </p:cNvPicPr>
              <p:nvPr/>
            </p:nvPicPr>
            <p:blipFill>
              <a:blip r:embed="rId6" cstate="email">
                <a:duotone>
                  <a:schemeClr val="accent6">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a:ln>
                <a:noFill/>
              </a:ln>
            </p:spPr>
          </p:pic>
        </p:grpSp>
        <p:sp>
          <p:nvSpPr>
            <p:cNvPr id="35" name="テキスト ボックス 33"/>
            <p:cNvSpPr txBox="1"/>
            <p:nvPr/>
          </p:nvSpPr>
          <p:spPr>
            <a:xfrm>
              <a:off x="4717127" y="395142"/>
              <a:ext cx="1074051" cy="369332"/>
            </a:xfrm>
            <a:prstGeom prst="rect">
              <a:avLst/>
            </a:prstGeom>
            <a:noFill/>
            <a:ln>
              <a:noFill/>
            </a:ln>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6" name="テキスト ボックス 34"/>
            <p:cNvSpPr txBox="1"/>
            <p:nvPr/>
          </p:nvSpPr>
          <p:spPr>
            <a:xfrm>
              <a:off x="5724157" y="395142"/>
              <a:ext cx="1229279" cy="369332"/>
            </a:xfrm>
            <a:prstGeom prst="rect">
              <a:avLst/>
            </a:prstGeom>
            <a:noFill/>
            <a:ln>
              <a:noFill/>
            </a:ln>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7" name="テキスト ボックス 35"/>
            <p:cNvSpPr txBox="1"/>
            <p:nvPr/>
          </p:nvSpPr>
          <p:spPr>
            <a:xfrm>
              <a:off x="6657856" y="281642"/>
              <a:ext cx="1448337" cy="646331"/>
            </a:xfrm>
            <a:prstGeom prst="rect">
              <a:avLst/>
            </a:prstGeom>
            <a:noFill/>
            <a:ln>
              <a:noFill/>
            </a:ln>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8" name="テキスト ボックス 36"/>
            <p:cNvSpPr txBox="1"/>
            <p:nvPr/>
          </p:nvSpPr>
          <p:spPr>
            <a:xfrm>
              <a:off x="7939280" y="395142"/>
              <a:ext cx="1074051" cy="369332"/>
            </a:xfrm>
            <a:prstGeom prst="rect">
              <a:avLst/>
            </a:prstGeom>
            <a:noFill/>
            <a:ln>
              <a:noFill/>
            </a:ln>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9" name="テキスト ボックス 37"/>
            <p:cNvSpPr txBox="1"/>
            <p:nvPr/>
          </p:nvSpPr>
          <p:spPr>
            <a:xfrm>
              <a:off x="107596" y="36935"/>
              <a:ext cx="2449037" cy="830997"/>
            </a:xfrm>
            <a:prstGeom prst="rect">
              <a:avLst/>
            </a:prstGeom>
            <a:noFill/>
            <a:ln>
              <a:noFill/>
            </a:ln>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教育</a:t>
              </a:r>
              <a:endParaRPr kumimoji="1" lang="en-US" altLang="ja-JP" sz="2400" b="1" kern="1200"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カリキュラム</a:t>
              </a:r>
              <a:endParaRPr kumimoji="1" lang="en-US" altLang="ja-JP" sz="2400" b="1" kern="1200" dirty="0" smtClean="0">
                <a:latin typeface="ヒラギノ丸ゴ ProN W4"/>
                <a:ea typeface="ヒラギノ丸ゴ ProN W4"/>
                <a:cs typeface="ヒラギノ丸ゴ ProN W4"/>
              </a:endParaRPr>
            </a:p>
          </p:txBody>
        </p:sp>
      </p:grpSp>
      <p:grpSp>
        <p:nvGrpSpPr>
          <p:cNvPr id="73" name="図形グループ 72"/>
          <p:cNvGrpSpPr/>
          <p:nvPr/>
        </p:nvGrpSpPr>
        <p:grpSpPr>
          <a:xfrm>
            <a:off x="733262" y="967050"/>
            <a:ext cx="7903548" cy="3289271"/>
            <a:chOff x="714383" y="714499"/>
            <a:chExt cx="7903548" cy="3289271"/>
          </a:xfrm>
        </p:grpSpPr>
        <p:cxnSp>
          <p:nvCxnSpPr>
            <p:cNvPr id="74" name="直線コネクタ 73"/>
            <p:cNvCxnSpPr/>
            <p:nvPr/>
          </p:nvCxnSpPr>
          <p:spPr>
            <a:xfrm flipV="1">
              <a:off x="5563647" y="1336296"/>
              <a:ext cx="2170485" cy="398047"/>
            </a:xfrm>
            <a:prstGeom prst="line">
              <a:avLst/>
            </a:prstGeom>
            <a:ln w="152400" cmpd="sng">
              <a:solidFill>
                <a:srgbClr val="99CC33"/>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flipV="1">
              <a:off x="3497420" y="1734343"/>
              <a:ext cx="2066227" cy="577889"/>
            </a:xfrm>
            <a:prstGeom prst="line">
              <a:avLst/>
            </a:prstGeom>
            <a:ln w="152400" cmpd="sng">
              <a:solidFill>
                <a:srgbClr val="99CC33"/>
              </a:solidFill>
            </a:ln>
          </p:spPr>
          <p:style>
            <a:lnRef idx="2">
              <a:schemeClr val="accent1"/>
            </a:lnRef>
            <a:fillRef idx="0">
              <a:schemeClr val="accent1"/>
            </a:fillRef>
            <a:effectRef idx="1">
              <a:schemeClr val="accent1"/>
            </a:effectRef>
            <a:fontRef idx="minor">
              <a:schemeClr val="tx1"/>
            </a:fontRef>
          </p:style>
        </p:cxnSp>
        <p:sp>
          <p:nvSpPr>
            <p:cNvPr id="76" name="円/楕円 75"/>
            <p:cNvSpPr/>
            <p:nvPr/>
          </p:nvSpPr>
          <p:spPr>
            <a:xfrm>
              <a:off x="5098102" y="1260479"/>
              <a:ext cx="931089" cy="934189"/>
            </a:xfrm>
            <a:prstGeom prst="ellipse">
              <a:avLst/>
            </a:prstGeom>
            <a:solidFill>
              <a:srgbClr val="99CC33"/>
            </a:solidFill>
            <a:ln>
              <a:solidFill>
                <a:srgbClr val="99CC3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7" name="円/楕円 76"/>
            <p:cNvSpPr/>
            <p:nvPr/>
          </p:nvSpPr>
          <p:spPr>
            <a:xfrm>
              <a:off x="7253335" y="869201"/>
              <a:ext cx="931089" cy="934189"/>
            </a:xfrm>
            <a:prstGeom prst="ellipse">
              <a:avLst/>
            </a:prstGeom>
            <a:solidFill>
              <a:srgbClr val="99CC33"/>
            </a:solidFill>
            <a:ln>
              <a:solidFill>
                <a:srgbClr val="99CC3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78" name="直線コネクタ 77"/>
            <p:cNvCxnSpPr/>
            <p:nvPr/>
          </p:nvCxnSpPr>
          <p:spPr>
            <a:xfrm flipV="1">
              <a:off x="1406285" y="2312231"/>
              <a:ext cx="2091135" cy="740865"/>
            </a:xfrm>
            <a:prstGeom prst="line">
              <a:avLst/>
            </a:prstGeom>
            <a:ln w="152400" cmpd="sng">
              <a:solidFill>
                <a:srgbClr val="99CC33"/>
              </a:solidFill>
            </a:ln>
          </p:spPr>
          <p:style>
            <a:lnRef idx="2">
              <a:schemeClr val="accent1"/>
            </a:lnRef>
            <a:fillRef idx="0">
              <a:schemeClr val="accent1"/>
            </a:fillRef>
            <a:effectRef idx="1">
              <a:schemeClr val="accent1"/>
            </a:effectRef>
            <a:fontRef idx="minor">
              <a:schemeClr val="tx1"/>
            </a:fontRef>
          </p:style>
        </p:cxnSp>
        <p:sp>
          <p:nvSpPr>
            <p:cNvPr id="79" name="円/楕円 78"/>
            <p:cNvSpPr/>
            <p:nvPr/>
          </p:nvSpPr>
          <p:spPr>
            <a:xfrm>
              <a:off x="940740" y="2586001"/>
              <a:ext cx="931089" cy="934189"/>
            </a:xfrm>
            <a:prstGeom prst="ellipse">
              <a:avLst/>
            </a:prstGeom>
            <a:solidFill>
              <a:srgbClr val="99CC33"/>
            </a:solidFill>
            <a:ln>
              <a:solidFill>
                <a:srgbClr val="99CC3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0" name="円/楕円 79"/>
            <p:cNvSpPr/>
            <p:nvPr/>
          </p:nvSpPr>
          <p:spPr>
            <a:xfrm>
              <a:off x="3031875" y="1845135"/>
              <a:ext cx="931089" cy="934189"/>
            </a:xfrm>
            <a:prstGeom prst="ellipse">
              <a:avLst/>
            </a:prstGeom>
            <a:solidFill>
              <a:srgbClr val="99CC33"/>
            </a:solidFill>
            <a:ln>
              <a:solidFill>
                <a:srgbClr val="99CC3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1" name="図 8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752652" y="714499"/>
              <a:ext cx="1300032" cy="2397600"/>
            </a:xfrm>
            <a:prstGeom prst="rect">
              <a:avLst/>
            </a:prstGeom>
          </p:spPr>
        </p:pic>
        <p:pic>
          <p:nvPicPr>
            <p:cNvPr id="82" name="図 8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75194" y="1004592"/>
              <a:ext cx="1142737" cy="2107507"/>
            </a:xfrm>
            <a:prstGeom prst="rect">
              <a:avLst/>
            </a:prstGeom>
          </p:spPr>
        </p:pic>
        <p:pic>
          <p:nvPicPr>
            <p:cNvPr id="83" name="図 8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352037" y="1563752"/>
              <a:ext cx="1020093" cy="1881320"/>
            </a:xfrm>
            <a:prstGeom prst="rect">
              <a:avLst/>
            </a:prstGeom>
          </p:spPr>
        </p:pic>
        <p:pic>
          <p:nvPicPr>
            <p:cNvPr id="84" name="図 8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flipH="1">
              <a:off x="714383" y="3053096"/>
              <a:ext cx="786683" cy="950674"/>
            </a:xfrm>
            <a:prstGeom prst="rect">
              <a:avLst/>
            </a:prstGeom>
          </p:spPr>
        </p:pic>
        <p:pic>
          <p:nvPicPr>
            <p:cNvPr id="85" name="図 84"/>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flipH="1">
              <a:off x="1406285" y="3112099"/>
              <a:ext cx="726288" cy="877690"/>
            </a:xfrm>
            <a:prstGeom prst="rect">
              <a:avLst/>
            </a:prstGeom>
          </p:spPr>
        </p:pic>
        <p:pic>
          <p:nvPicPr>
            <p:cNvPr id="86" name="図 8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flipH="1">
              <a:off x="2592776" y="2200249"/>
              <a:ext cx="1054195" cy="1532282"/>
            </a:xfrm>
            <a:prstGeom prst="rect">
              <a:avLst/>
            </a:prstGeom>
          </p:spPr>
        </p:pic>
        <p:pic>
          <p:nvPicPr>
            <p:cNvPr id="87" name="図 8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flipH="1">
              <a:off x="3277531" y="2312230"/>
              <a:ext cx="1094517" cy="1412652"/>
            </a:xfrm>
            <a:prstGeom prst="rect">
              <a:avLst/>
            </a:prstGeom>
          </p:spPr>
        </p:pic>
        <p:pic>
          <p:nvPicPr>
            <p:cNvPr id="88" name="図 8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757233" y="1336296"/>
              <a:ext cx="1128008" cy="2080343"/>
            </a:xfrm>
            <a:prstGeom prst="rect">
              <a:avLst/>
            </a:prstGeom>
          </p:spPr>
        </p:pic>
      </p:grpSp>
      <p:sp>
        <p:nvSpPr>
          <p:cNvPr id="44" name="正方形/長方形 43"/>
          <p:cNvSpPr/>
          <p:nvPr/>
        </p:nvSpPr>
        <p:spPr>
          <a:xfrm>
            <a:off x="2834607" y="1998331"/>
            <a:ext cx="3771104" cy="3771195"/>
          </a:xfrm>
          <a:prstGeom prst="rect">
            <a:avLst/>
          </a:prstGeom>
          <a:solidFill>
            <a:srgbClr val="BDE7B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3200" dirty="0" smtClean="0">
              <a:solidFill>
                <a:schemeClr val="tx1"/>
              </a:solidFill>
            </a:endParaRPr>
          </a:p>
          <a:p>
            <a:pPr algn="ctr"/>
            <a:endParaRPr kumimoji="1" lang="en-US" altLang="ja-JP" dirty="0" smtClean="0">
              <a:solidFill>
                <a:schemeClr val="tx1"/>
              </a:solidFill>
            </a:endParaRPr>
          </a:p>
          <a:p>
            <a:pPr algn="ctr"/>
            <a:endParaRPr kumimoji="1" lang="en-US" altLang="ja-JP" sz="2800" dirty="0" smtClean="0">
              <a:solidFill>
                <a:schemeClr val="tx1"/>
              </a:solidFill>
            </a:endParaRPr>
          </a:p>
          <a:p>
            <a:pPr algn="ctr"/>
            <a:r>
              <a:rPr kumimoji="1" lang="ja-JP" altLang="en-US" sz="3600" dirty="0" smtClean="0">
                <a:solidFill>
                  <a:schemeClr val="tx1"/>
                </a:solidFill>
              </a:rPr>
              <a:t>フィールドワークで地域学習</a:t>
            </a:r>
            <a:endParaRPr kumimoji="1" lang="en-US" altLang="ja-JP" sz="3600" dirty="0" smtClean="0">
              <a:solidFill>
                <a:schemeClr val="tx1"/>
              </a:solidFill>
            </a:endParaRPr>
          </a:p>
          <a:p>
            <a:pPr marL="285750" indent="-285750" algn="ctr">
              <a:buFont typeface="Arial" panose="020B0604020202020204" pitchFamily="34" charset="0"/>
              <a:buChar char="•"/>
            </a:pPr>
            <a:endParaRPr kumimoji="1" lang="ja-JP" altLang="en-US" sz="3200" dirty="0">
              <a:solidFill>
                <a:schemeClr val="tx1"/>
              </a:solidFill>
            </a:endParaRPr>
          </a:p>
        </p:txBody>
      </p:sp>
      <p:sp>
        <p:nvSpPr>
          <p:cNvPr id="45" name="正方形/長方形 44"/>
          <p:cNvSpPr/>
          <p:nvPr/>
        </p:nvSpPr>
        <p:spPr>
          <a:xfrm>
            <a:off x="2834606" y="4908886"/>
            <a:ext cx="3771103" cy="860640"/>
          </a:xfrm>
          <a:prstGeom prst="rect">
            <a:avLst/>
          </a:prstGeom>
          <a:solidFill>
            <a:srgbClr val="92D05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小学校（高学年）</a:t>
            </a:r>
            <a:endParaRPr kumimoji="1" lang="ja-JP" altLang="en-US" sz="2800" dirty="0">
              <a:solidFill>
                <a:schemeClr val="tx1"/>
              </a:solidFill>
            </a:endParaRPr>
          </a:p>
        </p:txBody>
      </p:sp>
      <p:sp>
        <p:nvSpPr>
          <p:cNvPr id="46" name="角丸四角形 45"/>
          <p:cNvSpPr/>
          <p:nvPr/>
        </p:nvSpPr>
        <p:spPr>
          <a:xfrm>
            <a:off x="2996299" y="1998332"/>
            <a:ext cx="3435195" cy="804783"/>
          </a:xfrm>
          <a:prstGeom prst="roundRect">
            <a:avLst/>
          </a:prstGeom>
          <a:solidFill>
            <a:srgbClr val="92D050"/>
          </a:solidFill>
          <a:ln>
            <a:solidFill>
              <a:srgbClr val="99FF6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土浦を学ぶ</a:t>
            </a:r>
            <a:endParaRPr lang="en-US" altLang="ja-JP" sz="3200" dirty="0">
              <a:solidFill>
                <a:schemeClr val="tx1"/>
              </a:solidFill>
            </a:endParaRPr>
          </a:p>
        </p:txBody>
      </p:sp>
      <p:sp>
        <p:nvSpPr>
          <p:cNvPr id="47" name="正方形/長方形 46"/>
          <p:cNvSpPr/>
          <p:nvPr/>
        </p:nvSpPr>
        <p:spPr>
          <a:xfrm>
            <a:off x="2835537" y="1771459"/>
            <a:ext cx="3738631" cy="3970758"/>
          </a:xfrm>
          <a:prstGeom prst="rect">
            <a:avLst/>
          </a:prstGeom>
          <a:solidFill>
            <a:srgbClr val="FECF9C"/>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ltLang="ja-JP" sz="2000" dirty="0" smtClean="0">
              <a:solidFill>
                <a:schemeClr val="tx1"/>
              </a:solidFill>
            </a:endParaRPr>
          </a:p>
          <a:p>
            <a:pPr algn="ctr"/>
            <a:endParaRPr lang="en-US" altLang="ja-JP" sz="2000" dirty="0" smtClean="0">
              <a:solidFill>
                <a:schemeClr val="tx1"/>
              </a:solidFill>
            </a:endParaRPr>
          </a:p>
          <a:p>
            <a:pPr algn="ctr"/>
            <a:endParaRPr lang="en-US" altLang="ja-JP" sz="2000" dirty="0">
              <a:solidFill>
                <a:schemeClr val="tx1"/>
              </a:solidFill>
            </a:endParaRPr>
          </a:p>
          <a:p>
            <a:pPr algn="ctr"/>
            <a:endParaRPr lang="en-US" altLang="ja-JP" sz="2400" dirty="0" smtClean="0">
              <a:solidFill>
                <a:schemeClr val="tx1"/>
              </a:solidFill>
            </a:endParaRPr>
          </a:p>
          <a:p>
            <a:pPr algn="ctr"/>
            <a:endParaRPr lang="en-US" altLang="ja-JP" sz="2000" dirty="0" smtClean="0">
              <a:solidFill>
                <a:schemeClr val="tx1"/>
              </a:solidFill>
            </a:endParaRPr>
          </a:p>
          <a:p>
            <a:pPr algn="ctr"/>
            <a:r>
              <a:rPr lang="ja-JP" altLang="en-US" sz="3600" dirty="0" smtClean="0">
                <a:solidFill>
                  <a:schemeClr val="tx1"/>
                </a:solidFill>
              </a:rPr>
              <a:t>市内の</a:t>
            </a:r>
            <a:r>
              <a:rPr lang="en-US" altLang="ja-JP" sz="3600" dirty="0" smtClean="0">
                <a:solidFill>
                  <a:schemeClr val="tx1"/>
                </a:solidFill>
              </a:rPr>
              <a:t>NPO</a:t>
            </a:r>
            <a:r>
              <a:rPr lang="ja-JP" altLang="en-US" sz="3600" dirty="0" smtClean="0">
                <a:solidFill>
                  <a:schemeClr val="tx1"/>
                </a:solidFill>
              </a:rPr>
              <a:t>活動の参加</a:t>
            </a:r>
            <a:endParaRPr lang="en-US" altLang="ja-JP" sz="3600" dirty="0">
              <a:solidFill>
                <a:schemeClr val="tx1"/>
              </a:solidFill>
            </a:endParaRPr>
          </a:p>
        </p:txBody>
      </p:sp>
      <p:sp>
        <p:nvSpPr>
          <p:cNvPr id="48" name="正方形/長方形 47"/>
          <p:cNvSpPr/>
          <p:nvPr/>
        </p:nvSpPr>
        <p:spPr>
          <a:xfrm>
            <a:off x="2835520" y="4886915"/>
            <a:ext cx="3738648" cy="855303"/>
          </a:xfrm>
          <a:prstGeom prst="rect">
            <a:avLst/>
          </a:prstGeom>
          <a:solidFill>
            <a:srgbClr val="FFC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中学校</a:t>
            </a:r>
            <a:endParaRPr kumimoji="1" lang="ja-JP" altLang="en-US" sz="2800" dirty="0">
              <a:solidFill>
                <a:schemeClr val="tx1"/>
              </a:solidFill>
            </a:endParaRPr>
          </a:p>
        </p:txBody>
      </p:sp>
      <p:sp>
        <p:nvSpPr>
          <p:cNvPr id="49" name="角丸四角形 48"/>
          <p:cNvSpPr/>
          <p:nvPr/>
        </p:nvSpPr>
        <p:spPr>
          <a:xfrm>
            <a:off x="3040792" y="1863117"/>
            <a:ext cx="3410779" cy="1115297"/>
          </a:xfrm>
          <a:prstGeom prst="roundRect">
            <a:avLst/>
          </a:prstGeom>
          <a:solidFill>
            <a:srgbClr val="FFC000"/>
          </a:solidFill>
          <a:ln>
            <a:solidFill>
              <a:srgbClr val="FFFF99"/>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まちづくりに</a:t>
            </a:r>
            <a:endParaRPr lang="en-US" altLang="ja-JP" sz="3200" dirty="0" smtClean="0">
              <a:solidFill>
                <a:schemeClr val="tx1"/>
              </a:solidFill>
            </a:endParaRPr>
          </a:p>
          <a:p>
            <a:pPr algn="ctr"/>
            <a:r>
              <a:rPr lang="ja-JP" altLang="en-US" sz="3200" dirty="0" smtClean="0">
                <a:solidFill>
                  <a:schemeClr val="tx1"/>
                </a:solidFill>
              </a:rPr>
              <a:t>参加する</a:t>
            </a:r>
            <a:endParaRPr lang="ja-JP" altLang="en-US" sz="3200" dirty="0">
              <a:solidFill>
                <a:schemeClr val="tx1"/>
              </a:solidFill>
            </a:endParaRPr>
          </a:p>
        </p:txBody>
      </p:sp>
      <p:sp>
        <p:nvSpPr>
          <p:cNvPr id="50" name="正方形/長方形 49"/>
          <p:cNvSpPr/>
          <p:nvPr/>
        </p:nvSpPr>
        <p:spPr>
          <a:xfrm>
            <a:off x="2764012" y="1588847"/>
            <a:ext cx="3918643" cy="4826520"/>
          </a:xfrm>
          <a:prstGeom prst="rect">
            <a:avLst/>
          </a:prstGeom>
          <a:solidFill>
            <a:srgbClr val="FEDCD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3200" dirty="0" smtClean="0">
              <a:solidFill>
                <a:schemeClr val="tx1"/>
              </a:solidFill>
            </a:endParaRPr>
          </a:p>
          <a:p>
            <a:pPr algn="ctr"/>
            <a:endParaRPr lang="en-US" altLang="ja-JP" sz="3200" dirty="0">
              <a:solidFill>
                <a:schemeClr val="tx1"/>
              </a:solidFill>
            </a:endParaRPr>
          </a:p>
          <a:p>
            <a:pPr algn="ctr"/>
            <a:endParaRPr lang="en-US" altLang="ja-JP" sz="3200" dirty="0" smtClean="0">
              <a:solidFill>
                <a:schemeClr val="tx1"/>
              </a:solidFill>
            </a:endParaRPr>
          </a:p>
          <a:p>
            <a:pPr algn="ctr"/>
            <a:endParaRPr lang="en-US" altLang="ja-JP" sz="3200" dirty="0">
              <a:solidFill>
                <a:schemeClr val="tx1"/>
              </a:solidFill>
            </a:endParaRPr>
          </a:p>
          <a:p>
            <a:pPr algn="ctr"/>
            <a:r>
              <a:rPr kumimoji="1" lang="ja-JP" altLang="en-US" sz="3600" dirty="0" smtClean="0">
                <a:solidFill>
                  <a:schemeClr val="tx1"/>
                </a:solidFill>
              </a:rPr>
              <a:t>高校周辺の</a:t>
            </a:r>
            <a:endParaRPr kumimoji="1" lang="en-US" altLang="ja-JP" sz="3600" dirty="0" smtClean="0">
              <a:solidFill>
                <a:schemeClr val="tx1"/>
              </a:solidFill>
            </a:endParaRPr>
          </a:p>
          <a:p>
            <a:pPr algn="ctr"/>
            <a:r>
              <a:rPr kumimoji="1" lang="ja-JP" altLang="en-US" sz="3600" dirty="0" smtClean="0">
                <a:solidFill>
                  <a:schemeClr val="tx1"/>
                </a:solidFill>
              </a:rPr>
              <a:t>マスタープラン</a:t>
            </a:r>
            <a:r>
              <a:rPr lang="ja-JP" altLang="en-US" sz="3600" dirty="0" smtClean="0">
                <a:solidFill>
                  <a:schemeClr val="tx1"/>
                </a:solidFill>
              </a:rPr>
              <a:t>実習</a:t>
            </a:r>
            <a:endParaRPr kumimoji="1" lang="ja-JP" altLang="en-US" sz="3600" dirty="0">
              <a:solidFill>
                <a:schemeClr val="tx1"/>
              </a:solidFill>
            </a:endParaRPr>
          </a:p>
        </p:txBody>
      </p:sp>
      <p:sp>
        <p:nvSpPr>
          <p:cNvPr id="51" name="正方形/長方形 50"/>
          <p:cNvSpPr/>
          <p:nvPr/>
        </p:nvSpPr>
        <p:spPr>
          <a:xfrm>
            <a:off x="2764012" y="5450882"/>
            <a:ext cx="3918643" cy="851112"/>
          </a:xfrm>
          <a:prstGeom prst="rect">
            <a:avLst/>
          </a:prstGeom>
          <a:solidFill>
            <a:srgbClr val="FFBCF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高校</a:t>
            </a:r>
            <a:endParaRPr kumimoji="1" lang="ja-JP" altLang="en-US" sz="2800" dirty="0">
              <a:solidFill>
                <a:schemeClr val="tx1"/>
              </a:solidFill>
            </a:endParaRPr>
          </a:p>
        </p:txBody>
      </p:sp>
      <p:sp>
        <p:nvSpPr>
          <p:cNvPr id="52" name="角丸四角形 51"/>
          <p:cNvSpPr/>
          <p:nvPr/>
        </p:nvSpPr>
        <p:spPr>
          <a:xfrm>
            <a:off x="2851529" y="1673447"/>
            <a:ext cx="3738631" cy="1059614"/>
          </a:xfrm>
          <a:prstGeom prst="roundRect">
            <a:avLst/>
          </a:prstGeom>
          <a:solidFill>
            <a:srgbClr val="FFBCF3"/>
          </a:solidFill>
          <a:ln>
            <a:solidFill>
              <a:srgbClr val="F4D8E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solidFill>
                  <a:sysClr val="windowText" lastClr="000000"/>
                </a:solidFill>
              </a:rPr>
              <a:t>まちづくりを</a:t>
            </a:r>
            <a:endParaRPr kumimoji="1" lang="en-US" altLang="ja-JP" sz="3200" dirty="0" smtClean="0">
              <a:solidFill>
                <a:sysClr val="windowText" lastClr="000000"/>
              </a:solidFill>
            </a:endParaRPr>
          </a:p>
          <a:p>
            <a:pPr algn="ctr"/>
            <a:r>
              <a:rPr kumimoji="1" lang="ja-JP" altLang="en-US" sz="3200" dirty="0" smtClean="0">
                <a:solidFill>
                  <a:sysClr val="windowText" lastClr="000000"/>
                </a:solidFill>
              </a:rPr>
              <a:t>考える</a:t>
            </a:r>
            <a:endParaRPr kumimoji="1" lang="ja-JP" altLang="en-US" sz="3200" dirty="0">
              <a:solidFill>
                <a:sysClr val="windowText" lastClr="000000"/>
              </a:solidFill>
            </a:endParaRPr>
          </a:p>
        </p:txBody>
      </p:sp>
      <p:sp>
        <p:nvSpPr>
          <p:cNvPr id="42" name="タイトル 1"/>
          <p:cNvSpPr>
            <a:spLocks noGrp="1"/>
          </p:cNvSpPr>
          <p:nvPr>
            <p:ph type="title"/>
          </p:nvPr>
        </p:nvSpPr>
        <p:spPr>
          <a:xfrm>
            <a:off x="0" y="6154195"/>
            <a:ext cx="9511446" cy="590153"/>
          </a:xfrm>
          <a:solidFill>
            <a:schemeClr val="accent6">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a:noAutofit/>
          </a:bodyPr>
          <a:lstStyle/>
          <a:p>
            <a:pPr algn="l"/>
            <a:r>
              <a:rPr kumimoji="1" lang="ja-JP" altLang="en-US" sz="3600" dirty="0" smtClean="0">
                <a:solidFill>
                  <a:schemeClr val="tx1"/>
                </a:solidFill>
              </a:rPr>
              <a:t>子ども教育カリキュラム</a:t>
            </a:r>
            <a:endParaRPr kumimoji="1" lang="ja-JP" altLang="en-US" sz="3600" dirty="0">
              <a:solidFill>
                <a:schemeClr val="tx1"/>
              </a:solidFill>
            </a:endParaRPr>
          </a:p>
        </p:txBody>
      </p:sp>
      <p:sp>
        <p:nvSpPr>
          <p:cNvPr id="43" name="正方形/長方形 42"/>
          <p:cNvSpPr/>
          <p:nvPr/>
        </p:nvSpPr>
        <p:spPr>
          <a:xfrm>
            <a:off x="0" y="6065384"/>
            <a:ext cx="9144000" cy="835710"/>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600" dirty="0">
                <a:solidFill>
                  <a:schemeClr val="tx1"/>
                </a:solidFill>
              </a:rPr>
              <a:t>将来</a:t>
            </a:r>
            <a:r>
              <a:rPr lang="ja-JP" altLang="en-US" sz="3600" dirty="0" smtClean="0">
                <a:solidFill>
                  <a:schemeClr val="tx1"/>
                </a:solidFill>
              </a:rPr>
              <a:t>のまちづくりの</a:t>
            </a:r>
            <a:r>
              <a:rPr lang="ja-JP" altLang="en-US" sz="4400" dirty="0" smtClean="0">
                <a:solidFill>
                  <a:srgbClr val="FF6600"/>
                </a:solidFill>
              </a:rPr>
              <a:t>リーダー育成</a:t>
            </a:r>
            <a:endParaRPr lang="en-US" altLang="ja-JP" sz="3600" dirty="0" smtClean="0">
              <a:solidFill>
                <a:srgbClr val="FF6600"/>
              </a:solidFill>
            </a:endParaRPr>
          </a:p>
        </p:txBody>
      </p:sp>
      <p:sp>
        <p:nvSpPr>
          <p:cNvPr id="8" name="正方形/長方形 7"/>
          <p:cNvSpPr/>
          <p:nvPr/>
        </p:nvSpPr>
        <p:spPr>
          <a:xfrm>
            <a:off x="3040792" y="2481808"/>
            <a:ext cx="3380295" cy="3295418"/>
          </a:xfrm>
          <a:prstGeom prst="rect">
            <a:avLst/>
          </a:prstGeom>
          <a:solidFill>
            <a:srgbClr val="D7E7F5"/>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ltLang="ja-JP" sz="2000" dirty="0" smtClean="0">
              <a:solidFill>
                <a:schemeClr val="tx1"/>
              </a:solidFill>
            </a:endParaRPr>
          </a:p>
          <a:p>
            <a:pPr algn="ctr"/>
            <a:endParaRPr lang="en-US" altLang="ja-JP" sz="2000" dirty="0">
              <a:solidFill>
                <a:schemeClr val="tx1"/>
              </a:solidFill>
            </a:endParaRPr>
          </a:p>
          <a:p>
            <a:pPr algn="ctr"/>
            <a:endParaRPr lang="en-US" altLang="ja-JP" sz="2000" dirty="0">
              <a:solidFill>
                <a:schemeClr val="tx1"/>
              </a:solidFill>
            </a:endParaRPr>
          </a:p>
          <a:p>
            <a:pPr algn="ctr"/>
            <a:endParaRPr lang="en-US" altLang="ja-JP" dirty="0" smtClean="0">
              <a:solidFill>
                <a:schemeClr val="tx1"/>
              </a:solidFill>
            </a:endParaRPr>
          </a:p>
          <a:p>
            <a:pPr algn="ctr"/>
            <a:r>
              <a:rPr lang="ja-JP" altLang="en-US" sz="3200" dirty="0" smtClean="0">
                <a:solidFill>
                  <a:schemeClr val="tx1"/>
                </a:solidFill>
              </a:rPr>
              <a:t>土浦に関する</a:t>
            </a:r>
            <a:endParaRPr lang="en-US" altLang="ja-JP" sz="3200" dirty="0">
              <a:solidFill>
                <a:schemeClr val="tx1"/>
              </a:solidFill>
            </a:endParaRPr>
          </a:p>
          <a:p>
            <a:pPr algn="ctr"/>
            <a:r>
              <a:rPr lang="ja-JP" altLang="en-US" sz="3200" dirty="0" smtClean="0">
                <a:solidFill>
                  <a:schemeClr val="tx1"/>
                </a:solidFill>
              </a:rPr>
              <a:t>クイズ学習</a:t>
            </a:r>
            <a:endParaRPr lang="en-US" altLang="ja-JP" sz="3200" dirty="0" smtClean="0">
              <a:solidFill>
                <a:schemeClr val="tx1"/>
              </a:solidFill>
            </a:endParaRPr>
          </a:p>
        </p:txBody>
      </p:sp>
      <p:sp>
        <p:nvSpPr>
          <p:cNvPr id="19" name="正方形/長方形 18"/>
          <p:cNvSpPr/>
          <p:nvPr/>
        </p:nvSpPr>
        <p:spPr>
          <a:xfrm>
            <a:off x="3057024" y="4982877"/>
            <a:ext cx="3364063" cy="794349"/>
          </a:xfrm>
          <a:prstGeom prst="rect">
            <a:avLst/>
          </a:prstGeom>
          <a:solidFill>
            <a:schemeClr val="accent5">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solidFill>
                  <a:schemeClr val="tx1"/>
                </a:solidFill>
              </a:rPr>
              <a:t>小学校（低学年）</a:t>
            </a:r>
            <a:endParaRPr kumimoji="1" lang="ja-JP" altLang="en-US" sz="2800" dirty="0">
              <a:solidFill>
                <a:schemeClr val="tx1"/>
              </a:solidFill>
            </a:endParaRPr>
          </a:p>
        </p:txBody>
      </p:sp>
      <p:sp>
        <p:nvSpPr>
          <p:cNvPr id="4" name="角丸四角形吹き出し 3"/>
          <p:cNvSpPr/>
          <p:nvPr/>
        </p:nvSpPr>
        <p:spPr>
          <a:xfrm>
            <a:off x="40165" y="1304191"/>
            <a:ext cx="3459508" cy="1024223"/>
          </a:xfrm>
          <a:prstGeom prst="wedgeRoundRectCallout">
            <a:avLst>
              <a:gd name="adj1" fmla="val 30274"/>
              <a:gd name="adj2" fmla="val 66055"/>
              <a:gd name="adj3" fmla="val 16667"/>
            </a:avLst>
          </a:prstGeom>
          <a:solidFill>
            <a:schemeClr val="tx2">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sz="2800" dirty="0" smtClean="0"/>
              <a:t>年齢に応じて</a:t>
            </a:r>
            <a:endParaRPr lang="en-US" altLang="ja-JP" sz="2800" dirty="0" smtClean="0"/>
          </a:p>
          <a:p>
            <a:pPr algn="ctr"/>
            <a:r>
              <a:rPr lang="ja-JP" altLang="en-US" sz="2800" dirty="0" smtClean="0"/>
              <a:t>レベルアップ！</a:t>
            </a:r>
            <a:endParaRPr kumimoji="1" lang="ja-JP" altLang="en-US" sz="2800" dirty="0"/>
          </a:p>
        </p:txBody>
      </p:sp>
      <p:sp>
        <p:nvSpPr>
          <p:cNvPr id="7" name="角丸四角形 6"/>
          <p:cNvSpPr/>
          <p:nvPr/>
        </p:nvSpPr>
        <p:spPr>
          <a:xfrm>
            <a:off x="3225415" y="2582490"/>
            <a:ext cx="2999666" cy="896840"/>
          </a:xfrm>
          <a:prstGeom prst="roundRect">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土浦に触れる</a:t>
            </a:r>
            <a:endParaRPr lang="ja-JP" altLang="en-US" sz="3200" dirty="0">
              <a:solidFill>
                <a:schemeClr val="tx1"/>
              </a:solidFill>
            </a:endParaRPr>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12</a:t>
            </a:fld>
            <a:endParaRPr kumimoji="1" lang="ja-JP" altLang="en-US"/>
          </a:p>
        </p:txBody>
      </p:sp>
    </p:spTree>
    <p:extLst>
      <p:ext uri="{BB962C8B-B14F-4D97-AF65-F5344CB8AC3E}">
        <p14:creationId xmlns:p14="http://schemas.microsoft.com/office/powerpoint/2010/main" val="37056324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1" nodeType="clickEffect">
                                  <p:stCondLst>
                                    <p:cond delay="0"/>
                                  </p:stCondLst>
                                  <p:childTnLst>
                                    <p:animScale>
                                      <p:cBhvr>
                                        <p:cTn id="20" dur="1000" fill="hold"/>
                                        <p:tgtEl>
                                          <p:spTgt spid="8"/>
                                        </p:tgtEl>
                                      </p:cBhvr>
                                      <p:by x="50000" y="50000"/>
                                    </p:animScale>
                                  </p:childTnLst>
                                </p:cTn>
                              </p:par>
                              <p:par>
                                <p:cTn id="21" presetID="6" presetClass="emph" presetSubtype="0" fill="hold" grpId="1" nodeType="withEffect">
                                  <p:stCondLst>
                                    <p:cond delay="0"/>
                                  </p:stCondLst>
                                  <p:childTnLst>
                                    <p:animScale>
                                      <p:cBhvr>
                                        <p:cTn id="22" dur="1000" fill="hold"/>
                                        <p:tgtEl>
                                          <p:spTgt spid="19"/>
                                        </p:tgtEl>
                                      </p:cBhvr>
                                      <p:by x="50000" y="50000"/>
                                    </p:animScale>
                                  </p:childTnLst>
                                </p:cTn>
                              </p:par>
                              <p:par>
                                <p:cTn id="23" presetID="6" presetClass="emph" presetSubtype="0" fill="hold" grpId="0" nodeType="withEffect">
                                  <p:stCondLst>
                                    <p:cond delay="0"/>
                                  </p:stCondLst>
                                  <p:childTnLst>
                                    <p:animScale>
                                      <p:cBhvr>
                                        <p:cTn id="24" dur="1000" fill="hold"/>
                                        <p:tgtEl>
                                          <p:spTgt spid="7"/>
                                        </p:tgtEl>
                                      </p:cBhvr>
                                      <p:by x="50000" y="50000"/>
                                    </p:animScale>
                                  </p:childTnLst>
                                </p:cTn>
                              </p:par>
                              <p:par>
                                <p:cTn id="25" presetID="0" presetClass="path" presetSubtype="0" accel="50000" decel="50000" fill="hold" grpId="2" nodeType="withEffect">
                                  <p:stCondLst>
                                    <p:cond delay="0"/>
                                  </p:stCondLst>
                                  <p:childTnLst>
                                    <p:animMotion origin="layout" path="M -1.48515E-6 4.86349E-6 L -0.37155 0.21124 " pathEditMode="relative" rAng="0" ptsTypes="AA">
                                      <p:cBhvr>
                                        <p:cTn id="26" dur="1000" fill="hold"/>
                                        <p:tgtEl>
                                          <p:spTgt spid="7"/>
                                        </p:tgtEl>
                                        <p:attrNameLst>
                                          <p:attrName>ppt_x</p:attrName>
                                          <p:attrName>ppt_y</p:attrName>
                                        </p:attrNameLst>
                                      </p:cBhvr>
                                      <p:rCtr x="-18586" y="10551"/>
                                    </p:animMotion>
                                  </p:childTnLst>
                                </p:cTn>
                              </p:par>
                              <p:par>
                                <p:cTn id="27" presetID="0" presetClass="path" presetSubtype="0" accel="50000" decel="50000" fill="hold" grpId="2" nodeType="withEffect">
                                  <p:stCondLst>
                                    <p:cond delay="0"/>
                                  </p:stCondLst>
                                  <p:childTnLst>
                                    <p:animMotion origin="layout" path="M 3.70853E-6 3.80379E-6 L -0.37225 0.13188 " pathEditMode="relative" rAng="0" ptsTypes="AA">
                                      <p:cBhvr>
                                        <p:cTn id="28" dur="1000" fill="hold"/>
                                        <p:tgtEl>
                                          <p:spTgt spid="8"/>
                                        </p:tgtEl>
                                        <p:attrNameLst>
                                          <p:attrName>ppt_x</p:attrName>
                                          <p:attrName>ppt_y</p:attrName>
                                        </p:attrNameLst>
                                      </p:cBhvr>
                                      <p:rCtr x="-18621" y="6594"/>
                                    </p:animMotion>
                                  </p:childTnLst>
                                </p:cTn>
                              </p:par>
                              <p:par>
                                <p:cTn id="29" presetID="0" presetClass="path" presetSubtype="0" accel="50000" decel="50000" fill="hold" grpId="2" nodeType="withEffect">
                                  <p:stCondLst>
                                    <p:cond delay="0"/>
                                  </p:stCondLst>
                                  <p:childTnLst>
                                    <p:animMotion origin="layout" path="M -4.79937E-6 8.05183E-7 L -0.37311 0.03841 " pathEditMode="relative" rAng="0" ptsTypes="AA">
                                      <p:cBhvr>
                                        <p:cTn id="30" dur="1000" fill="hold"/>
                                        <p:tgtEl>
                                          <p:spTgt spid="19"/>
                                        </p:tgtEl>
                                        <p:attrNameLst>
                                          <p:attrName>ppt_x</p:attrName>
                                          <p:attrName>ppt_y</p:attrName>
                                        </p:attrNameLst>
                                      </p:cBhvr>
                                      <p:rCtr x="-18656" y="1920"/>
                                    </p:animMotion>
                                  </p:childTnLst>
                                </p:cTn>
                              </p:par>
                              <p:par>
                                <p:cTn id="31" presetID="2" presetClass="entr" presetSubtype="4"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ppt_x"/>
                                          </p:val>
                                        </p:tav>
                                        <p:tav tm="100000">
                                          <p:val>
                                            <p:strVal val="#ppt_x"/>
                                          </p:val>
                                        </p:tav>
                                      </p:tavLst>
                                    </p:anim>
                                    <p:anim calcmode="lin" valueType="num">
                                      <p:cBhvr additive="base">
                                        <p:cTn id="38" dur="500" fill="hold"/>
                                        <p:tgtEl>
                                          <p:spTgt spid="4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mph" presetSubtype="0" fill="hold" grpId="1" nodeType="clickEffect">
                                  <p:stCondLst>
                                    <p:cond delay="0"/>
                                  </p:stCondLst>
                                  <p:childTnLst>
                                    <p:animScale>
                                      <p:cBhvr>
                                        <p:cTn id="46" dur="1000" fill="hold"/>
                                        <p:tgtEl>
                                          <p:spTgt spid="44"/>
                                        </p:tgtEl>
                                      </p:cBhvr>
                                      <p:by x="50000" y="50000"/>
                                    </p:animScale>
                                  </p:childTnLst>
                                </p:cTn>
                              </p:par>
                              <p:par>
                                <p:cTn id="47" presetID="6" presetClass="emph" presetSubtype="0" fill="hold" grpId="1" nodeType="withEffect">
                                  <p:stCondLst>
                                    <p:cond delay="0"/>
                                  </p:stCondLst>
                                  <p:childTnLst>
                                    <p:animScale>
                                      <p:cBhvr>
                                        <p:cTn id="48" dur="1000" fill="hold"/>
                                        <p:tgtEl>
                                          <p:spTgt spid="45"/>
                                        </p:tgtEl>
                                      </p:cBhvr>
                                      <p:by x="50000" y="50000"/>
                                    </p:animScale>
                                  </p:childTnLst>
                                </p:cTn>
                              </p:par>
                              <p:par>
                                <p:cTn id="49" presetID="6" presetClass="emph" presetSubtype="0" fill="hold" grpId="1" nodeType="withEffect">
                                  <p:stCondLst>
                                    <p:cond delay="0"/>
                                  </p:stCondLst>
                                  <p:childTnLst>
                                    <p:animScale>
                                      <p:cBhvr>
                                        <p:cTn id="50" dur="1000" fill="hold"/>
                                        <p:tgtEl>
                                          <p:spTgt spid="46"/>
                                        </p:tgtEl>
                                      </p:cBhvr>
                                      <p:by x="50000" y="50000"/>
                                    </p:animScale>
                                  </p:childTnLst>
                                </p:cTn>
                              </p:par>
                              <p:par>
                                <p:cTn id="51" presetID="0" presetClass="path" presetSubtype="0" accel="50000" decel="50000" fill="hold" grpId="2" nodeType="withEffect">
                                  <p:stCondLst>
                                    <p:cond delay="0"/>
                                  </p:stCondLst>
                                  <p:childTnLst>
                                    <p:animMotion origin="layout" path="M 4.42592E-6 4.85886E-7 L -0.13897 0.25197 " pathEditMode="relative" rAng="0" ptsTypes="AA">
                                      <p:cBhvr>
                                        <p:cTn id="52" dur="1000" fill="hold"/>
                                        <p:tgtEl>
                                          <p:spTgt spid="46"/>
                                        </p:tgtEl>
                                        <p:attrNameLst>
                                          <p:attrName>ppt_x</p:attrName>
                                          <p:attrName>ppt_y</p:attrName>
                                        </p:attrNameLst>
                                      </p:cBhvr>
                                      <p:rCtr x="-6948" y="12587"/>
                                    </p:animMotion>
                                  </p:childTnLst>
                                </p:cTn>
                              </p:par>
                              <p:par>
                                <p:cTn id="53" presetID="0" presetClass="path" presetSubtype="0" accel="50000" decel="50000" fill="hold" grpId="2" nodeType="withEffect">
                                  <p:stCondLst>
                                    <p:cond delay="0"/>
                                  </p:stCondLst>
                                  <p:childTnLst>
                                    <p:animMotion origin="layout" path="M -3.80406E-7 -0.00092 L -0.13966 0.14253 " pathEditMode="relative" rAng="0" ptsTypes="AA">
                                      <p:cBhvr>
                                        <p:cTn id="54" dur="1000" fill="hold"/>
                                        <p:tgtEl>
                                          <p:spTgt spid="44"/>
                                        </p:tgtEl>
                                        <p:attrNameLst>
                                          <p:attrName>ppt_x</p:attrName>
                                          <p:attrName>ppt_y</p:attrName>
                                        </p:attrNameLst>
                                      </p:cBhvr>
                                      <p:rCtr x="-6983" y="7173"/>
                                    </p:animMotion>
                                  </p:childTnLst>
                                </p:cTn>
                              </p:par>
                              <p:par>
                                <p:cTn id="55" presetID="0" presetClass="path" presetSubtype="0" accel="50000" decel="50000" fill="hold" grpId="2" nodeType="withEffect">
                                  <p:stCondLst>
                                    <p:cond delay="0"/>
                                  </p:stCondLst>
                                  <p:childTnLst>
                                    <p:animMotion origin="layout" path="M -3.80406E-7 -3.46136E-6 L -0.13966 0.04466 " pathEditMode="relative" rAng="0" ptsTypes="AA">
                                      <p:cBhvr>
                                        <p:cTn id="56" dur="1000" fill="hold"/>
                                        <p:tgtEl>
                                          <p:spTgt spid="45"/>
                                        </p:tgtEl>
                                        <p:attrNameLst>
                                          <p:attrName>ppt_x</p:attrName>
                                          <p:attrName>ppt_y</p:attrName>
                                        </p:attrNameLst>
                                      </p:cBhvr>
                                      <p:rCtr x="-6983" y="2221"/>
                                    </p:animMotion>
                                  </p:childTnLst>
                                </p:cTn>
                              </p:par>
                              <p:par>
                                <p:cTn id="57" presetID="2" presetClass="entr" presetSubtype="4"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500" fill="hold"/>
                                        <p:tgtEl>
                                          <p:spTgt spid="48"/>
                                        </p:tgtEl>
                                        <p:attrNameLst>
                                          <p:attrName>ppt_x</p:attrName>
                                        </p:attrNameLst>
                                      </p:cBhvr>
                                      <p:tavLst>
                                        <p:tav tm="0">
                                          <p:val>
                                            <p:strVal val="#ppt_x"/>
                                          </p:val>
                                        </p:tav>
                                        <p:tav tm="100000">
                                          <p:val>
                                            <p:strVal val="#ppt_x"/>
                                          </p:val>
                                        </p:tav>
                                      </p:tavLst>
                                    </p:anim>
                                    <p:anim calcmode="lin" valueType="num">
                                      <p:cBhvr additive="base">
                                        <p:cTn id="64" dur="50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500" fill="hold"/>
                                        <p:tgtEl>
                                          <p:spTgt spid="49"/>
                                        </p:tgtEl>
                                        <p:attrNameLst>
                                          <p:attrName>ppt_x</p:attrName>
                                        </p:attrNameLst>
                                      </p:cBhvr>
                                      <p:tavLst>
                                        <p:tav tm="0">
                                          <p:val>
                                            <p:strVal val="#ppt_x"/>
                                          </p:val>
                                        </p:tav>
                                        <p:tav tm="100000">
                                          <p:val>
                                            <p:strVal val="#ppt_x"/>
                                          </p:val>
                                        </p:tav>
                                      </p:tavLst>
                                    </p:anim>
                                    <p:anim calcmode="lin" valueType="num">
                                      <p:cBhvr additive="base">
                                        <p:cTn id="6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6" presetClass="emph" presetSubtype="0" fill="hold" grpId="1" nodeType="clickEffect">
                                  <p:stCondLst>
                                    <p:cond delay="0"/>
                                  </p:stCondLst>
                                  <p:childTnLst>
                                    <p:animScale>
                                      <p:cBhvr>
                                        <p:cTn id="72" dur="1000" fill="hold"/>
                                        <p:tgtEl>
                                          <p:spTgt spid="48"/>
                                        </p:tgtEl>
                                      </p:cBhvr>
                                      <p:by x="50000" y="50000"/>
                                    </p:animScale>
                                  </p:childTnLst>
                                </p:cTn>
                              </p:par>
                              <p:par>
                                <p:cTn id="73" presetID="6" presetClass="emph" presetSubtype="0" fill="hold" grpId="1" nodeType="withEffect">
                                  <p:stCondLst>
                                    <p:cond delay="0"/>
                                  </p:stCondLst>
                                  <p:childTnLst>
                                    <p:animScale>
                                      <p:cBhvr>
                                        <p:cTn id="74" dur="1000" fill="hold"/>
                                        <p:tgtEl>
                                          <p:spTgt spid="47"/>
                                        </p:tgtEl>
                                      </p:cBhvr>
                                      <p:by x="50000" y="50000"/>
                                    </p:animScale>
                                  </p:childTnLst>
                                </p:cTn>
                              </p:par>
                              <p:par>
                                <p:cTn id="75" presetID="6" presetClass="emph" presetSubtype="0" fill="hold" grpId="1" nodeType="withEffect">
                                  <p:stCondLst>
                                    <p:cond delay="0"/>
                                  </p:stCondLst>
                                  <p:childTnLst>
                                    <p:animScale>
                                      <p:cBhvr>
                                        <p:cTn id="76" dur="1000" fill="hold"/>
                                        <p:tgtEl>
                                          <p:spTgt spid="49"/>
                                        </p:tgtEl>
                                      </p:cBhvr>
                                      <p:by x="50000" y="50000"/>
                                    </p:animScale>
                                  </p:childTnLst>
                                </p:cTn>
                              </p:par>
                              <p:par>
                                <p:cTn id="77" presetID="0" presetClass="path" presetSubtype="0" accel="50000" decel="50000" fill="hold" grpId="2" nodeType="withEffect">
                                  <p:stCondLst>
                                    <p:cond delay="0"/>
                                  </p:stCondLst>
                                  <p:childTnLst>
                                    <p:animMotion origin="layout" path="M 1.49904E-6 4.85886E-7 L 0.09501 0.21518 " pathEditMode="relative" rAng="0" ptsTypes="AA">
                                      <p:cBhvr>
                                        <p:cTn id="78" dur="1000" fill="hold"/>
                                        <p:tgtEl>
                                          <p:spTgt spid="49"/>
                                        </p:tgtEl>
                                        <p:attrNameLst>
                                          <p:attrName>ppt_x</p:attrName>
                                          <p:attrName>ppt_y</p:attrName>
                                        </p:attrNameLst>
                                      </p:cBhvr>
                                      <p:rCtr x="4742" y="10759"/>
                                    </p:animMotion>
                                  </p:childTnLst>
                                </p:cTn>
                              </p:par>
                              <p:par>
                                <p:cTn id="79" presetID="0" presetClass="path" presetSubtype="0" accel="50000" decel="50000" fill="hold" grpId="2" nodeType="withEffect">
                                  <p:stCondLst>
                                    <p:cond delay="0"/>
                                  </p:stCondLst>
                                  <p:childTnLst>
                                    <p:animMotion origin="layout" path="M -3.3646E-6 -3.22073E-6 L 0.09901 0.12055 " pathEditMode="relative" rAng="0" ptsTypes="AA">
                                      <p:cBhvr>
                                        <p:cTn id="80" dur="1000" fill="hold"/>
                                        <p:tgtEl>
                                          <p:spTgt spid="47"/>
                                        </p:tgtEl>
                                        <p:attrNameLst>
                                          <p:attrName>ppt_x</p:attrName>
                                          <p:attrName>ppt_y</p:attrName>
                                        </p:attrNameLst>
                                      </p:cBhvr>
                                      <p:rCtr x="4950" y="6016"/>
                                    </p:animMotion>
                                  </p:childTnLst>
                                </p:cTn>
                              </p:par>
                              <p:par>
                                <p:cTn id="81" presetID="0" presetClass="path" presetSubtype="0" accel="50000" decel="50000" fill="hold" grpId="2" nodeType="withEffect">
                                  <p:stCondLst>
                                    <p:cond delay="0"/>
                                  </p:stCondLst>
                                  <p:childTnLst>
                                    <p:animMotion origin="layout" path="M -3.3646E-6 -1.47154E-6 L 0.09884 0.04836 " pathEditMode="relative" rAng="0" ptsTypes="AA">
                                      <p:cBhvr>
                                        <p:cTn id="82" dur="1000" fill="hold"/>
                                        <p:tgtEl>
                                          <p:spTgt spid="48"/>
                                        </p:tgtEl>
                                        <p:attrNameLst>
                                          <p:attrName>ppt_x</p:attrName>
                                          <p:attrName>ppt_y</p:attrName>
                                        </p:attrNameLst>
                                      </p:cBhvr>
                                      <p:rCtr x="4933" y="2406"/>
                                    </p:animMotion>
                                  </p:childTnLst>
                                </p:cTn>
                              </p:par>
                              <p:par>
                                <p:cTn id="83" presetID="2" presetClass="entr" presetSubtype="4"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500" fill="hold"/>
                                        <p:tgtEl>
                                          <p:spTgt spid="50"/>
                                        </p:tgtEl>
                                        <p:attrNameLst>
                                          <p:attrName>ppt_x</p:attrName>
                                        </p:attrNameLst>
                                      </p:cBhvr>
                                      <p:tavLst>
                                        <p:tav tm="0">
                                          <p:val>
                                            <p:strVal val="#ppt_x"/>
                                          </p:val>
                                        </p:tav>
                                        <p:tav tm="100000">
                                          <p:val>
                                            <p:strVal val="#ppt_x"/>
                                          </p:val>
                                        </p:tav>
                                      </p:tavLst>
                                    </p:anim>
                                    <p:anim calcmode="lin" valueType="num">
                                      <p:cBhvr additive="base">
                                        <p:cTn id="86" dur="500" fill="hold"/>
                                        <p:tgtEl>
                                          <p:spTgt spid="5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 calcmode="lin" valueType="num">
                                      <p:cBhvr additive="base">
                                        <p:cTn id="89" dur="500" fill="hold"/>
                                        <p:tgtEl>
                                          <p:spTgt spid="51"/>
                                        </p:tgtEl>
                                        <p:attrNameLst>
                                          <p:attrName>ppt_x</p:attrName>
                                        </p:attrNameLst>
                                      </p:cBhvr>
                                      <p:tavLst>
                                        <p:tav tm="0">
                                          <p:val>
                                            <p:strVal val="#ppt_x"/>
                                          </p:val>
                                        </p:tav>
                                        <p:tav tm="100000">
                                          <p:val>
                                            <p:strVal val="#ppt_x"/>
                                          </p:val>
                                        </p:tav>
                                      </p:tavLst>
                                    </p:anim>
                                    <p:anim calcmode="lin" valueType="num">
                                      <p:cBhvr additive="base">
                                        <p:cTn id="90" dur="500" fill="hold"/>
                                        <p:tgtEl>
                                          <p:spTgt spid="5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additive="base">
                                        <p:cTn id="93" dur="500" fill="hold"/>
                                        <p:tgtEl>
                                          <p:spTgt spid="52"/>
                                        </p:tgtEl>
                                        <p:attrNameLst>
                                          <p:attrName>ppt_x</p:attrName>
                                        </p:attrNameLst>
                                      </p:cBhvr>
                                      <p:tavLst>
                                        <p:tav tm="0">
                                          <p:val>
                                            <p:strVal val="#ppt_x"/>
                                          </p:val>
                                        </p:tav>
                                        <p:tav tm="100000">
                                          <p:val>
                                            <p:strVal val="#ppt_x"/>
                                          </p:val>
                                        </p:tav>
                                      </p:tavLst>
                                    </p:anim>
                                    <p:anim calcmode="lin" valueType="num">
                                      <p:cBhvr additive="base">
                                        <p:cTn id="9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6" presetClass="emph" presetSubtype="0" fill="hold" grpId="1" nodeType="clickEffect">
                                  <p:stCondLst>
                                    <p:cond delay="0"/>
                                  </p:stCondLst>
                                  <p:childTnLst>
                                    <p:animScale>
                                      <p:cBhvr>
                                        <p:cTn id="98" dur="1000" fill="hold"/>
                                        <p:tgtEl>
                                          <p:spTgt spid="50"/>
                                        </p:tgtEl>
                                      </p:cBhvr>
                                      <p:by x="50000" y="50000"/>
                                    </p:animScale>
                                  </p:childTnLst>
                                </p:cTn>
                              </p:par>
                              <p:par>
                                <p:cTn id="99" presetID="6" presetClass="emph" presetSubtype="0" fill="hold" grpId="1" nodeType="withEffect">
                                  <p:stCondLst>
                                    <p:cond delay="0"/>
                                  </p:stCondLst>
                                  <p:childTnLst>
                                    <p:animScale>
                                      <p:cBhvr>
                                        <p:cTn id="100" dur="1000" fill="hold"/>
                                        <p:tgtEl>
                                          <p:spTgt spid="51"/>
                                        </p:tgtEl>
                                      </p:cBhvr>
                                      <p:by x="50000" y="50000"/>
                                    </p:animScale>
                                  </p:childTnLst>
                                </p:cTn>
                              </p:par>
                              <p:par>
                                <p:cTn id="101" presetID="6" presetClass="emph" presetSubtype="0" fill="hold" grpId="1" nodeType="withEffect">
                                  <p:stCondLst>
                                    <p:cond delay="0"/>
                                  </p:stCondLst>
                                  <p:childTnLst>
                                    <p:animScale>
                                      <p:cBhvr>
                                        <p:cTn id="102" dur="1000" fill="hold"/>
                                        <p:tgtEl>
                                          <p:spTgt spid="52"/>
                                        </p:tgtEl>
                                      </p:cBhvr>
                                      <p:by x="50000" y="50000"/>
                                    </p:animScale>
                                  </p:childTnLst>
                                </p:cTn>
                              </p:par>
                              <p:par>
                                <p:cTn id="103" presetID="0" presetClass="path" presetSubtype="0" accel="50000" decel="50000" fill="hold" grpId="2" nodeType="withEffect">
                                  <p:stCondLst>
                                    <p:cond delay="0"/>
                                  </p:stCondLst>
                                  <p:childTnLst>
                                    <p:animMotion origin="layout" path="M 2.60379E-6 -2.31374E-7 L 0.33142 0.2006 " pathEditMode="relative" rAng="0" ptsTypes="AA">
                                      <p:cBhvr>
                                        <p:cTn id="104" dur="1000" fill="hold"/>
                                        <p:tgtEl>
                                          <p:spTgt spid="52"/>
                                        </p:tgtEl>
                                        <p:attrNameLst>
                                          <p:attrName>ppt_x</p:attrName>
                                          <p:attrName>ppt_y</p:attrName>
                                        </p:attrNameLst>
                                      </p:cBhvr>
                                      <p:rCtr x="16571" y="10019"/>
                                    </p:animMotion>
                                  </p:childTnLst>
                                </p:cTn>
                              </p:par>
                              <p:par>
                                <p:cTn id="105" presetID="0" presetClass="path" presetSubtype="0" accel="50000" decel="50000" fill="hold" grpId="2" nodeType="withEffect">
                                  <p:stCondLst>
                                    <p:cond delay="0"/>
                                  </p:stCondLst>
                                  <p:childTnLst>
                                    <p:animMotion origin="layout" path="M 1.11169E-6 6.29338E-7 L 0.33246 -0.03355 " pathEditMode="relative" rAng="0" ptsTypes="AA">
                                      <p:cBhvr>
                                        <p:cTn id="106" dur="1000" fill="hold"/>
                                        <p:tgtEl>
                                          <p:spTgt spid="51"/>
                                        </p:tgtEl>
                                        <p:attrNameLst>
                                          <p:attrName>ppt_x</p:attrName>
                                          <p:attrName>ppt_y</p:attrName>
                                        </p:attrNameLst>
                                      </p:cBhvr>
                                      <p:rCtr x="16623" y="-1689"/>
                                    </p:animMotion>
                                  </p:childTnLst>
                                </p:cTn>
                              </p:par>
                              <p:par>
                                <p:cTn id="107" presetID="0" presetClass="path" presetSubtype="0" accel="50000" decel="50000" fill="hold" grpId="2" nodeType="withEffect">
                                  <p:stCondLst>
                                    <p:cond delay="0"/>
                                  </p:stCondLst>
                                  <p:childTnLst>
                                    <p:animMotion origin="layout" path="M 7.24336E-7 -6.06201E-7 L 0.33212 0.07913 " pathEditMode="relative" rAng="0" ptsTypes="AA">
                                      <p:cBhvr>
                                        <p:cTn id="108" dur="1000" fill="hold"/>
                                        <p:tgtEl>
                                          <p:spTgt spid="50"/>
                                        </p:tgtEl>
                                        <p:attrNameLst>
                                          <p:attrName>ppt_x</p:attrName>
                                          <p:attrName>ppt_y</p:attrName>
                                        </p:attrNameLst>
                                      </p:cBhvr>
                                      <p:rCtr x="16606" y="3957"/>
                                    </p:animMotion>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nodeType="clickEffect">
                                  <p:stCondLst>
                                    <p:cond delay="0"/>
                                  </p:stCondLst>
                                  <p:childTnLst>
                                    <p:set>
                                      <p:cBhvr>
                                        <p:cTn id="112" dur="1" fill="hold">
                                          <p:stCondLst>
                                            <p:cond delay="0"/>
                                          </p:stCondLst>
                                        </p:cTn>
                                        <p:tgtEl>
                                          <p:spTgt spid="73"/>
                                        </p:tgtEl>
                                        <p:attrNameLst>
                                          <p:attrName>style.visibility</p:attrName>
                                        </p:attrNameLst>
                                      </p:cBhvr>
                                      <p:to>
                                        <p:strVal val="visible"/>
                                      </p:to>
                                    </p:set>
                                    <p:animEffect transition="in" filter="wipe(down)">
                                      <p:cBhvr>
                                        <p:cTn id="113" dur="500"/>
                                        <p:tgtEl>
                                          <p:spTgt spid="73"/>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4"/>
                                        </p:tgtEl>
                                        <p:attrNameLst>
                                          <p:attrName>style.visibility</p:attrName>
                                        </p:attrNameLst>
                                      </p:cBhvr>
                                      <p:to>
                                        <p:strVal val="visible"/>
                                      </p:to>
                                    </p:set>
                                    <p:animEffect transition="in" filter="wipe(down)">
                                      <p:cBhvr>
                                        <p:cTn id="116" dur="500"/>
                                        <p:tgtEl>
                                          <p:spTgt spid="4"/>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P spid="48" grpId="0" animBg="1"/>
      <p:bldP spid="48" grpId="1" animBg="1"/>
      <p:bldP spid="48" grpId="2" animBg="1"/>
      <p:bldP spid="49" grpId="0" animBg="1"/>
      <p:bldP spid="49" grpId="1" animBg="1"/>
      <p:bldP spid="49" grpId="2" animBg="1"/>
      <p:bldP spid="50" grpId="0" animBg="1"/>
      <p:bldP spid="50" grpId="1" animBg="1"/>
      <p:bldP spid="50" grpId="2" animBg="1"/>
      <p:bldP spid="51" grpId="0" animBg="1"/>
      <p:bldP spid="51" grpId="1" animBg="1"/>
      <p:bldP spid="51" grpId="2" animBg="1"/>
      <p:bldP spid="52" grpId="0" animBg="1"/>
      <p:bldP spid="52" grpId="1" animBg="1"/>
      <p:bldP spid="52" grpId="2" animBg="1"/>
      <p:bldP spid="43" grpId="0" animBg="1"/>
      <p:bldP spid="8" grpId="0" animBg="1"/>
      <p:bldP spid="8" grpId="1" animBg="1"/>
      <p:bldP spid="8" grpId="2" animBg="1"/>
      <p:bldP spid="19" grpId="0" animBg="1"/>
      <p:bldP spid="19" grpId="1" animBg="1"/>
      <p:bldP spid="19" grpId="2" animBg="1"/>
      <p:bldP spid="4" grpId="0" animBg="1"/>
      <p:bldP spid="7" grpId="0" animBg="1"/>
      <p:bldP spid="7" grpId="1" animBg="1"/>
      <p:bldP spid="7"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p:cNvSpPr/>
          <p:nvPr/>
        </p:nvSpPr>
        <p:spPr>
          <a:xfrm>
            <a:off x="0" y="-60251"/>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sp>
        <p:nvSpPr>
          <p:cNvPr id="3" name="角丸四角形 2"/>
          <p:cNvSpPr/>
          <p:nvPr/>
        </p:nvSpPr>
        <p:spPr>
          <a:xfrm>
            <a:off x="-1" y="1807487"/>
            <a:ext cx="9144001" cy="1280545"/>
          </a:xfrm>
          <a:prstGeom prst="round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latin typeface="ヒラギノ明朝 Pro W3"/>
                <a:ea typeface="ヒラギノ明朝 Pro W3"/>
                <a:cs typeface="ヒラギノ明朝 Pro W3"/>
              </a:rPr>
              <a:t>　　　　　　　楽しみながら土浦を学ぶ　　</a:t>
            </a:r>
            <a:endParaRPr kumimoji="1" lang="ja-JP" altLang="en-US" sz="2800" dirty="0">
              <a:solidFill>
                <a:schemeClr val="tx1"/>
              </a:solidFill>
              <a:latin typeface="ヒラギノ明朝 Pro W3"/>
              <a:ea typeface="ヒラギノ明朝 Pro W3"/>
              <a:cs typeface="ヒラギノ明朝 Pro W3"/>
            </a:endParaRPr>
          </a:p>
        </p:txBody>
      </p:sp>
      <p:pic>
        <p:nvPicPr>
          <p:cNvPr id="2" name="図 1"/>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foregroundMark x1="81458" y1="50343" x2="81458" y2="50343"/>
                        <a14:foregroundMark x1="68750" y1="61327" x2="68750" y2="61327"/>
                        <a14:foregroundMark x1="61250" y1="67277" x2="61250" y2="67277"/>
                        <a14:foregroundMark x1="57708" y1="74371" x2="57708" y2="74371"/>
                        <a14:foregroundMark x1="55417" y1="66362" x2="55417" y2="66362"/>
                        <a14:foregroundMark x1="47708" y1="69794" x2="47708" y2="69794"/>
                        <a14:foregroundMark x1="42500" y1="64531" x2="42500" y2="64531"/>
                        <a14:foregroundMark x1="40208" y1="73913" x2="40208" y2="73913"/>
                        <a14:foregroundMark x1="30000" y1="52632" x2="30000" y2="52632"/>
                        <a14:foregroundMark x1="22917" y1="54005" x2="22917" y2="54005"/>
                        <a14:foregroundMark x1="25417" y1="34096" x2="25417" y2="34096"/>
                        <a14:foregroundMark x1="38542" y1="15789" x2="38542" y2="15789"/>
                        <a14:foregroundMark x1="41458" y1="25400" x2="41458" y2="25400"/>
                        <a14:foregroundMark x1="53958" y1="24714" x2="53958" y2="24714"/>
                        <a14:foregroundMark x1="57708" y1="25858" x2="57708" y2="25858"/>
                        <a14:foregroundMark x1="71250" y1="33181" x2="71250" y2="33181"/>
                        <a14:foregroundMark x1="72292" y1="27460" x2="72292" y2="27460"/>
                        <a14:foregroundMark x1="71250" y1="22654" x2="71250" y2="22654"/>
                        <a14:foregroundMark x1="76458" y1="29748" x2="76458" y2="29748"/>
                        <a14:foregroundMark x1="88958" y1="83982" x2="88958" y2="83982"/>
                        <a14:foregroundMark x1="89167" y1="90618" x2="89167" y2="90618"/>
                        <a14:foregroundMark x1="88333" y1="92677" x2="88333" y2="92677"/>
                        <a14:foregroundMark x1="85208" y1="88787" x2="85208" y2="88787"/>
                        <a14:foregroundMark x1="81042" y1="92449" x2="81042" y2="92449"/>
                        <a14:foregroundMark x1="77917" y1="92906" x2="77917" y2="92906"/>
                        <a14:foregroundMark x1="77500" y1="82380" x2="77500" y2="82380"/>
                        <a14:foregroundMark x1="72083" y1="87643" x2="72083" y2="87643"/>
                        <a14:foregroundMark x1="77083" y1="87414" x2="77083" y2="87414"/>
                        <a14:foregroundMark x1="68958" y1="92906" x2="68958" y2="92906"/>
                        <a14:foregroundMark x1="58542" y1="90160" x2="58542" y2="90160"/>
                        <a14:foregroundMark x1="54792" y1="91533" x2="54792" y2="91533"/>
                        <a14:foregroundMark x1="54375" y1="16705" x2="54375" y2="16705"/>
                        <a14:foregroundMark x1="36667" y1="89016" x2="36667" y2="89016"/>
                        <a14:foregroundMark x1="33333" y1="90389" x2="33333" y2="90389"/>
                        <a14:foregroundMark x1="23333" y1="89245" x2="23333" y2="89245"/>
                        <a14:foregroundMark x1="14583" y1="82151" x2="14583" y2="82151"/>
                        <a14:backgroundMark x1="63958" y1="83753" x2="63958" y2="83753"/>
                        <a14:backgroundMark x1="51458" y1="86041" x2="51458" y2="86041"/>
                      </a14:backgroundRemoval>
                    </a14:imgEffect>
                  </a14:imgLayer>
                </a14:imgProps>
              </a:ext>
              <a:ext uri="{28A0092B-C50C-407E-A947-70E740481C1C}">
                <a14:useLocalDpi xmlns:a14="http://schemas.microsoft.com/office/drawing/2010/main"/>
              </a:ext>
            </a:extLst>
          </a:blip>
          <a:stretch>
            <a:fillRect/>
          </a:stretch>
        </p:blipFill>
        <p:spPr>
          <a:xfrm>
            <a:off x="152007" y="1466194"/>
            <a:ext cx="2113430" cy="1924102"/>
          </a:xfrm>
          <a:prstGeom prst="rect">
            <a:avLst/>
          </a:prstGeom>
          <a:effectLst>
            <a:glow rad="292100">
              <a:schemeClr val="bg1">
                <a:alpha val="75000"/>
              </a:schemeClr>
            </a:glow>
          </a:effectLst>
        </p:spPr>
      </p:pic>
      <p:grpSp>
        <p:nvGrpSpPr>
          <p:cNvPr id="4" name="図形グループ 27"/>
          <p:cNvGrpSpPr/>
          <p:nvPr/>
        </p:nvGrpSpPr>
        <p:grpSpPr>
          <a:xfrm>
            <a:off x="107596" y="-81071"/>
            <a:ext cx="10030318" cy="1469647"/>
            <a:chOff x="107596" y="-81071"/>
            <a:chExt cx="10030318" cy="1469647"/>
          </a:xfrm>
        </p:grpSpPr>
        <p:pic>
          <p:nvPicPr>
            <p:cNvPr id="5" name="図 28"/>
            <p:cNvPicPr>
              <a:picLocks noChangeAspect="1"/>
            </p:cNvPicPr>
            <p:nvPr/>
          </p:nvPicPr>
          <p:blipFill>
            <a:blip r:embed="rId4"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6" name="図 29"/>
            <p:cNvPicPr>
              <a:picLocks noChangeAspect="1"/>
            </p:cNvPicPr>
            <p:nvPr/>
          </p:nvPicPr>
          <p:blipFill rotWithShape="1">
            <a:blip r:embed="rId5" cstate="email">
              <a:duotone>
                <a:schemeClr val="accent6">
                  <a:shade val="45000"/>
                  <a:satMod val="135000"/>
                </a:schemeClr>
                <a:prstClr val="white"/>
              </a:duotone>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p:spPr>
        </p:pic>
        <p:sp>
          <p:nvSpPr>
            <p:cNvPr id="7"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8"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9" name="図形グループ 32"/>
            <p:cNvGrpSpPr/>
            <p:nvPr/>
          </p:nvGrpSpPr>
          <p:grpSpPr>
            <a:xfrm>
              <a:off x="215192" y="0"/>
              <a:ext cx="2341441" cy="1246985"/>
              <a:chOff x="215192" y="1199258"/>
              <a:chExt cx="2341441" cy="1246985"/>
            </a:xfrm>
          </p:grpSpPr>
          <p:pic>
            <p:nvPicPr>
              <p:cNvPr id="15" name="図 38"/>
              <p:cNvPicPr>
                <a:picLocks noChangeAspect="1"/>
              </p:cNvPicPr>
              <p:nvPr/>
            </p:nvPicPr>
            <p:blipFill>
              <a:blip r:embed="rId7"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6" name="図 39" descr="8682.jpg"/>
              <p:cNvPicPr>
                <a:picLocks noChangeAspect="1"/>
              </p:cNvPicPr>
              <p:nvPr/>
            </p:nvPicPr>
            <p:blipFill>
              <a:blip r:embed="rId8" cstate="email">
                <a:duotone>
                  <a:schemeClr val="accent6">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0"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1"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2"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3"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4" name="テキスト ボックス 37"/>
            <p:cNvSpPr txBox="1"/>
            <p:nvPr/>
          </p:nvSpPr>
          <p:spPr>
            <a:xfrm>
              <a:off x="107596" y="-4315"/>
              <a:ext cx="2449037" cy="1077218"/>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小学生対象</a:t>
              </a:r>
              <a:endParaRPr kumimoji="1" lang="en-US" altLang="ja-JP" sz="3200" b="1" kern="1200" dirty="0" smtClean="0">
                <a:latin typeface="ヒラギノ丸ゴ ProN W4"/>
                <a:ea typeface="ヒラギノ丸ゴ ProN W4"/>
                <a:cs typeface="ヒラギノ丸ゴ ProN W4"/>
              </a:endParaRPr>
            </a:p>
            <a:p>
              <a:pPr algn="ctr"/>
              <a:r>
                <a:rPr lang="ja-JP" altLang="en-US" sz="3200" b="1" dirty="0" smtClean="0">
                  <a:latin typeface="ヒラギノ丸ゴ ProN W4"/>
                  <a:ea typeface="ヒラギノ丸ゴ ProN W4"/>
                  <a:cs typeface="ヒラギノ丸ゴ ProN W4"/>
                </a:rPr>
                <a:t>授業</a:t>
              </a:r>
              <a:endParaRPr kumimoji="1" lang="en-US" altLang="ja-JP" sz="3200" b="1" kern="1200" dirty="0" smtClean="0">
                <a:latin typeface="ヒラギノ丸ゴ ProN W4"/>
                <a:ea typeface="ヒラギノ丸ゴ ProN W4"/>
                <a:cs typeface="ヒラギノ丸ゴ ProN W4"/>
              </a:endParaRPr>
            </a:p>
          </p:txBody>
        </p:sp>
      </p:grpSp>
      <p:sp>
        <p:nvSpPr>
          <p:cNvPr id="21" name="テキスト ボックス 20"/>
          <p:cNvSpPr txBox="1"/>
          <p:nvPr/>
        </p:nvSpPr>
        <p:spPr>
          <a:xfrm>
            <a:off x="8553322" y="3960833"/>
            <a:ext cx="646331" cy="369332"/>
          </a:xfrm>
          <a:prstGeom prst="rect">
            <a:avLst/>
          </a:prstGeom>
          <a:noFill/>
        </p:spPr>
        <p:txBody>
          <a:bodyPr wrap="none" rtlCol="0">
            <a:spAutoFit/>
          </a:bodyPr>
          <a:lstStyle/>
          <a:p>
            <a:r>
              <a:rPr kumimoji="1" lang="ja-JP" altLang="en-US" dirty="0" smtClean="0">
                <a:solidFill>
                  <a:srgbClr val="FFFFFF"/>
                </a:solidFill>
              </a:rPr>
              <a:t>地理</a:t>
            </a:r>
            <a:endParaRPr kumimoji="1" lang="ja-JP" altLang="en-US" dirty="0">
              <a:solidFill>
                <a:srgbClr val="FFFFFF"/>
              </a:solidFill>
            </a:endParaRPr>
          </a:p>
        </p:txBody>
      </p:sp>
      <p:pic>
        <p:nvPicPr>
          <p:cNvPr id="31" name="図 30"/>
          <p:cNvPicPr>
            <a:picLocks noChangeAspect="1"/>
          </p:cNvPicPr>
          <p:nvPr/>
        </p:nvPicPr>
        <p:blipFill>
          <a:blip r:embed="rId10"/>
          <a:stretch>
            <a:fillRect/>
          </a:stretch>
        </p:blipFill>
        <p:spPr>
          <a:xfrm>
            <a:off x="-650706" y="3180370"/>
            <a:ext cx="10348331" cy="3902602"/>
          </a:xfrm>
          <a:prstGeom prst="rect">
            <a:avLst/>
          </a:prstGeom>
        </p:spPr>
      </p:pic>
      <p:pic>
        <p:nvPicPr>
          <p:cNvPr id="30" name="図 2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264297">
            <a:off x="6771396" y="5112174"/>
            <a:ext cx="2231021" cy="1484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2" name="テキスト ボックス 31"/>
          <p:cNvSpPr txBox="1"/>
          <p:nvPr/>
        </p:nvSpPr>
        <p:spPr>
          <a:xfrm>
            <a:off x="152007" y="4323863"/>
            <a:ext cx="6957353" cy="584776"/>
          </a:xfrm>
          <a:prstGeom prst="rect">
            <a:avLst/>
          </a:prstGeom>
          <a:noFill/>
        </p:spPr>
        <p:txBody>
          <a:bodyPr wrap="none" rtlCol="0">
            <a:spAutoFit/>
          </a:bodyPr>
          <a:lstStyle/>
          <a:p>
            <a:r>
              <a:rPr kumimoji="1" lang="en-US" altLang="ja-JP" sz="3200" dirty="0" smtClean="0">
                <a:solidFill>
                  <a:schemeClr val="bg1"/>
                </a:solidFill>
              </a:rPr>
              <a:t>①</a:t>
            </a:r>
            <a:r>
              <a:rPr kumimoji="1" lang="ja-JP" altLang="en-US" sz="3200" u="sng" dirty="0" smtClean="0">
                <a:solidFill>
                  <a:schemeClr val="bg1"/>
                </a:solidFill>
              </a:rPr>
              <a:t>教科と関連させて土浦について勉強</a:t>
            </a:r>
            <a:endParaRPr kumimoji="1" lang="ja-JP" altLang="en-US" sz="3200" u="sng" dirty="0">
              <a:solidFill>
                <a:schemeClr val="bg1"/>
              </a:solidFill>
            </a:endParaRPr>
          </a:p>
        </p:txBody>
      </p:sp>
      <p:sp>
        <p:nvSpPr>
          <p:cNvPr id="33" name="テキスト ボックス 32"/>
          <p:cNvSpPr txBox="1"/>
          <p:nvPr/>
        </p:nvSpPr>
        <p:spPr>
          <a:xfrm>
            <a:off x="215192" y="5034210"/>
            <a:ext cx="6354474" cy="1384995"/>
          </a:xfrm>
          <a:prstGeom prst="rect">
            <a:avLst/>
          </a:prstGeom>
          <a:noFill/>
        </p:spPr>
        <p:txBody>
          <a:bodyPr wrap="none" rtlCol="0">
            <a:spAutoFit/>
          </a:bodyPr>
          <a:lstStyle/>
          <a:p>
            <a:r>
              <a:rPr kumimoji="1" lang="ja-JP" altLang="en-US" sz="2800" dirty="0" smtClean="0">
                <a:solidFill>
                  <a:srgbClr val="FFFFFF"/>
                </a:solidFill>
              </a:rPr>
              <a:t>（例）</a:t>
            </a:r>
            <a:r>
              <a:rPr lang="ja-JP" altLang="en-US" sz="2800" dirty="0" smtClean="0">
                <a:solidFill>
                  <a:srgbClr val="FFFFFF"/>
                </a:solidFill>
              </a:rPr>
              <a:t>社会</a:t>
            </a:r>
            <a:r>
              <a:rPr lang="en-US" altLang="ja-JP" sz="2800" dirty="0" smtClean="0">
                <a:solidFill>
                  <a:srgbClr val="FFFFFF"/>
                </a:solidFill>
              </a:rPr>
              <a:t>→</a:t>
            </a:r>
            <a:r>
              <a:rPr lang="ja-JP" altLang="en-US" sz="2800" dirty="0" smtClean="0">
                <a:solidFill>
                  <a:srgbClr val="FFFFFF"/>
                </a:solidFill>
              </a:rPr>
              <a:t>土浦の歴史と観光</a:t>
            </a:r>
            <a:endParaRPr lang="en-US" altLang="ja-JP" sz="2800" dirty="0" smtClean="0">
              <a:solidFill>
                <a:srgbClr val="FFFFFF"/>
              </a:solidFill>
            </a:endParaRPr>
          </a:p>
          <a:p>
            <a:r>
              <a:rPr lang="ja-JP" altLang="en-US" sz="2800" dirty="0" smtClean="0">
                <a:solidFill>
                  <a:srgbClr val="FFFFFF"/>
                </a:solidFill>
              </a:rPr>
              <a:t>　　　国語</a:t>
            </a:r>
            <a:r>
              <a:rPr lang="en-US" altLang="ja-JP" sz="2800" dirty="0" smtClean="0">
                <a:solidFill>
                  <a:srgbClr val="FFFFFF"/>
                </a:solidFill>
              </a:rPr>
              <a:t>→</a:t>
            </a:r>
            <a:r>
              <a:rPr lang="ja-JP" altLang="en-US" sz="2800" dirty="0" smtClean="0">
                <a:solidFill>
                  <a:srgbClr val="FFFFFF"/>
                </a:solidFill>
              </a:rPr>
              <a:t>土浦の昔話（小野小町など）</a:t>
            </a:r>
            <a:endParaRPr lang="en-US" altLang="ja-JP" sz="2800" dirty="0" smtClean="0">
              <a:solidFill>
                <a:srgbClr val="FFFFFF"/>
              </a:solidFill>
            </a:endParaRPr>
          </a:p>
          <a:p>
            <a:r>
              <a:rPr kumimoji="1" lang="ja-JP" altLang="en-US" sz="2800" dirty="0" smtClean="0">
                <a:solidFill>
                  <a:srgbClr val="FFFFFF"/>
                </a:solidFill>
              </a:rPr>
              <a:t>　　　理科</a:t>
            </a:r>
            <a:r>
              <a:rPr kumimoji="1" lang="en-US" altLang="ja-JP" sz="2800" dirty="0" smtClean="0">
                <a:solidFill>
                  <a:srgbClr val="FFFFFF"/>
                </a:solidFill>
              </a:rPr>
              <a:t>→</a:t>
            </a:r>
            <a:r>
              <a:rPr kumimoji="1" lang="ja-JP" altLang="en-US" sz="2800" dirty="0" smtClean="0">
                <a:solidFill>
                  <a:srgbClr val="FFFFFF"/>
                </a:solidFill>
              </a:rPr>
              <a:t>土浦の農業、霞ヶ浦の生き物</a:t>
            </a:r>
            <a:endParaRPr kumimoji="1" lang="ja-JP" altLang="en-US" sz="2800" dirty="0">
              <a:solidFill>
                <a:srgbClr val="FFFFFF"/>
              </a:solidFill>
            </a:endParaRPr>
          </a:p>
        </p:txBody>
      </p:sp>
      <p:sp>
        <p:nvSpPr>
          <p:cNvPr id="29" name="テキスト ボックス 28"/>
          <p:cNvSpPr txBox="1"/>
          <p:nvPr/>
        </p:nvSpPr>
        <p:spPr>
          <a:xfrm>
            <a:off x="215192" y="3668445"/>
            <a:ext cx="3993086" cy="584776"/>
          </a:xfrm>
          <a:prstGeom prst="rect">
            <a:avLst/>
          </a:prstGeom>
          <a:solidFill>
            <a:srgbClr val="FFFFFF"/>
          </a:solidFill>
          <a:ln>
            <a:solidFill>
              <a:srgbClr val="948A54"/>
            </a:solidFill>
          </a:ln>
        </p:spPr>
        <p:txBody>
          <a:bodyPr wrap="square" rtlCol="0">
            <a:spAutoFit/>
          </a:bodyPr>
          <a:lstStyle/>
          <a:p>
            <a:pPr algn="ctr"/>
            <a:r>
              <a:rPr kumimoji="1" lang="ja-JP" altLang="en-US" sz="3200" dirty="0" smtClean="0"/>
              <a:t>土浦検定の流れ</a:t>
            </a:r>
            <a:endParaRPr kumimoji="1" lang="ja-JP" altLang="en-US" sz="3200" dirty="0"/>
          </a:p>
        </p:txBody>
      </p:sp>
      <p:sp>
        <p:nvSpPr>
          <p:cNvPr id="17" name="正方形/長方形 16"/>
          <p:cNvSpPr/>
          <p:nvPr/>
        </p:nvSpPr>
        <p:spPr>
          <a:xfrm>
            <a:off x="2265437" y="1246985"/>
            <a:ext cx="4843922" cy="671761"/>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latin typeface="+mn-ea"/>
              </a:rPr>
              <a:t>土浦に関わる</a:t>
            </a:r>
            <a:r>
              <a:rPr lang="ja-JP" altLang="en-US" sz="2400" dirty="0" smtClean="0">
                <a:latin typeface="+mn-ea"/>
                <a:cs typeface="ヒラギノ明朝 Pro W3"/>
              </a:rPr>
              <a:t>（小学校低学年）</a:t>
            </a:r>
            <a:endParaRPr lang="ja-JP" altLang="en-US" sz="2400" dirty="0">
              <a:latin typeface="+mn-ea"/>
            </a:endParaRPr>
          </a:p>
        </p:txBody>
      </p:sp>
      <p:sp>
        <p:nvSpPr>
          <p:cNvPr id="18" name="スライド番号プレースホルダー 17"/>
          <p:cNvSpPr>
            <a:spLocks noGrp="1"/>
          </p:cNvSpPr>
          <p:nvPr>
            <p:ph type="sldNum" sz="quarter" idx="12"/>
          </p:nvPr>
        </p:nvSpPr>
        <p:spPr/>
        <p:txBody>
          <a:bodyPr/>
          <a:lstStyle/>
          <a:p>
            <a:fld id="{4F972EC5-33EC-864F-89EA-822F249CB8ED}" type="slidenum">
              <a:rPr kumimoji="1" lang="ja-JP" altLang="en-US" smtClean="0"/>
              <a:t>13</a:t>
            </a:fld>
            <a:endParaRPr kumimoji="1" lang="ja-JP" altLang="en-US"/>
          </a:p>
        </p:txBody>
      </p:sp>
    </p:spTree>
    <p:extLst>
      <p:ext uri="{BB962C8B-B14F-4D97-AF65-F5344CB8AC3E}">
        <p14:creationId xmlns:p14="http://schemas.microsoft.com/office/powerpoint/2010/main" val="2218455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900" decel="100000" fill="hold"/>
                                        <p:tgtEl>
                                          <p:spTgt spid="3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900" decel="100000" fill="hold"/>
                                        <p:tgtEl>
                                          <p:spTgt spid="3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900" decel="100000" fill="hold"/>
                                        <p:tgtEl>
                                          <p:spTgt spid="3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900" decel="100000" fill="hold"/>
                                        <p:tgtEl>
                                          <p:spTgt spid="2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P spid="33" grpId="0"/>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p:cNvSpPr/>
          <p:nvPr/>
        </p:nvSpPr>
        <p:spPr>
          <a:xfrm>
            <a:off x="0" y="0"/>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sp>
        <p:nvSpPr>
          <p:cNvPr id="35" name="角丸四角形 34"/>
          <p:cNvSpPr/>
          <p:nvPr/>
        </p:nvSpPr>
        <p:spPr>
          <a:xfrm>
            <a:off x="-1" y="1807487"/>
            <a:ext cx="9144001" cy="1280545"/>
          </a:xfrm>
          <a:prstGeom prst="round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r>
              <a:rPr kumimoji="1" lang="ja-JP" altLang="en-US" sz="2800" dirty="0" smtClean="0">
                <a:solidFill>
                  <a:schemeClr val="tx1"/>
                </a:solidFill>
                <a:latin typeface="ヒラギノ明朝 Pro W3"/>
                <a:ea typeface="ヒラギノ明朝 Pro W3"/>
                <a:cs typeface="ヒラギノ明朝 Pro W3"/>
              </a:rPr>
              <a:t>まちあるきしながら</a:t>
            </a:r>
            <a:endParaRPr kumimoji="1" lang="en-US" altLang="ja-JP" sz="2800" dirty="0" smtClean="0">
              <a:solidFill>
                <a:schemeClr val="tx1"/>
              </a:solidFill>
              <a:latin typeface="ヒラギノ明朝 Pro W3"/>
              <a:ea typeface="ヒラギノ明朝 Pro W3"/>
              <a:cs typeface="ヒラギノ明朝 Pro W3"/>
            </a:endParaRPr>
          </a:p>
          <a:p>
            <a:pPr algn="r"/>
            <a:r>
              <a:rPr lang="ja-JP" altLang="en-US" sz="2800" dirty="0" smtClean="0">
                <a:solidFill>
                  <a:schemeClr val="tx1"/>
                </a:solidFill>
                <a:latin typeface="ヒラギノ明朝 Pro W3"/>
                <a:ea typeface="ヒラギノ明朝 Pro W3"/>
                <a:cs typeface="ヒラギノ明朝 Pro W3"/>
              </a:rPr>
              <a:t>地域にちりばめられた土浦問題を解く　　</a:t>
            </a:r>
            <a:endParaRPr kumimoji="1" lang="ja-JP" altLang="en-US" sz="2800" dirty="0">
              <a:solidFill>
                <a:schemeClr val="tx1"/>
              </a:solidFill>
              <a:latin typeface="ヒラギノ明朝 Pro W3"/>
              <a:ea typeface="ヒラギノ明朝 Pro W3"/>
              <a:cs typeface="ヒラギノ明朝 Pro W3"/>
            </a:endParaRPr>
          </a:p>
        </p:txBody>
      </p:sp>
      <p:pic>
        <p:nvPicPr>
          <p:cNvPr id="37" name="図 36"/>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foregroundMark x1="81458" y1="50343" x2="81458" y2="50343"/>
                        <a14:foregroundMark x1="68750" y1="61327" x2="68750" y2="61327"/>
                        <a14:foregroundMark x1="61250" y1="67277" x2="61250" y2="67277"/>
                        <a14:foregroundMark x1="57708" y1="74371" x2="57708" y2="74371"/>
                        <a14:foregroundMark x1="55417" y1="66362" x2="55417" y2="66362"/>
                        <a14:foregroundMark x1="47708" y1="69794" x2="47708" y2="69794"/>
                        <a14:foregroundMark x1="42500" y1="64531" x2="42500" y2="64531"/>
                        <a14:foregroundMark x1="40208" y1="73913" x2="40208" y2="73913"/>
                        <a14:foregroundMark x1="30000" y1="52632" x2="30000" y2="52632"/>
                        <a14:foregroundMark x1="22917" y1="54005" x2="22917" y2="54005"/>
                        <a14:foregroundMark x1="25417" y1="34096" x2="25417" y2="34096"/>
                        <a14:foregroundMark x1="38542" y1="15789" x2="38542" y2="15789"/>
                        <a14:foregroundMark x1="41458" y1="25400" x2="41458" y2="25400"/>
                        <a14:foregroundMark x1="53958" y1="24714" x2="53958" y2="24714"/>
                        <a14:foregroundMark x1="57708" y1="25858" x2="57708" y2="25858"/>
                        <a14:foregroundMark x1="71250" y1="33181" x2="71250" y2="33181"/>
                        <a14:foregroundMark x1="72292" y1="27460" x2="72292" y2="27460"/>
                        <a14:foregroundMark x1="71250" y1="22654" x2="71250" y2="22654"/>
                        <a14:foregroundMark x1="76458" y1="29748" x2="76458" y2="29748"/>
                        <a14:foregroundMark x1="88958" y1="83982" x2="88958" y2="83982"/>
                        <a14:foregroundMark x1="89167" y1="90618" x2="89167" y2="90618"/>
                        <a14:foregroundMark x1="88333" y1="92677" x2="88333" y2="92677"/>
                        <a14:foregroundMark x1="85208" y1="88787" x2="85208" y2="88787"/>
                        <a14:foregroundMark x1="81042" y1="92449" x2="81042" y2="92449"/>
                        <a14:foregroundMark x1="77917" y1="92906" x2="77917" y2="92906"/>
                        <a14:foregroundMark x1="77500" y1="82380" x2="77500" y2="82380"/>
                        <a14:foregroundMark x1="72083" y1="87643" x2="72083" y2="87643"/>
                        <a14:foregroundMark x1="77083" y1="87414" x2="77083" y2="87414"/>
                        <a14:foregroundMark x1="68958" y1="92906" x2="68958" y2="92906"/>
                        <a14:foregroundMark x1="58542" y1="90160" x2="58542" y2="90160"/>
                        <a14:foregroundMark x1="54792" y1="91533" x2="54792" y2="91533"/>
                        <a14:foregroundMark x1="54375" y1="16705" x2="54375" y2="16705"/>
                        <a14:foregroundMark x1="36667" y1="89016" x2="36667" y2="89016"/>
                        <a14:foregroundMark x1="33333" y1="90389" x2="33333" y2="90389"/>
                        <a14:foregroundMark x1="23333" y1="89245" x2="23333" y2="89245"/>
                        <a14:foregroundMark x1="14583" y1="82151" x2="14583" y2="82151"/>
                        <a14:backgroundMark x1="63958" y1="83753" x2="63958" y2="83753"/>
                        <a14:backgroundMark x1="51458" y1="86041" x2="51458" y2="86041"/>
                      </a14:backgroundRemoval>
                    </a14:imgEffect>
                  </a14:imgLayer>
                </a14:imgProps>
              </a:ext>
              <a:ext uri="{28A0092B-C50C-407E-A947-70E740481C1C}">
                <a14:useLocalDpi xmlns:a14="http://schemas.microsoft.com/office/drawing/2010/main"/>
              </a:ext>
            </a:extLst>
          </a:blip>
          <a:stretch>
            <a:fillRect/>
          </a:stretch>
        </p:blipFill>
        <p:spPr>
          <a:xfrm>
            <a:off x="152007" y="1466194"/>
            <a:ext cx="2113430" cy="1924102"/>
          </a:xfrm>
          <a:prstGeom prst="rect">
            <a:avLst/>
          </a:prstGeom>
          <a:effectLst>
            <a:glow rad="292100">
              <a:schemeClr val="bg1">
                <a:alpha val="75000"/>
              </a:schemeClr>
            </a:glow>
          </a:effectLst>
        </p:spPr>
      </p:pic>
      <p:sp>
        <p:nvSpPr>
          <p:cNvPr id="38" name="正方形/長方形 37"/>
          <p:cNvSpPr/>
          <p:nvPr/>
        </p:nvSpPr>
        <p:spPr>
          <a:xfrm>
            <a:off x="2265437" y="1246985"/>
            <a:ext cx="4843922" cy="671761"/>
          </a:xfrm>
          <a:prstGeom prst="rect">
            <a:avLst/>
          </a:prstGeom>
          <a:solidFill>
            <a:srgbClr val="558ED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latin typeface="+mn-ea"/>
              </a:rPr>
              <a:t>土浦に関わる</a:t>
            </a:r>
            <a:r>
              <a:rPr lang="ja-JP" altLang="en-US" sz="2400" dirty="0" smtClean="0">
                <a:latin typeface="+mn-ea"/>
                <a:cs typeface="ヒラギノ明朝 Pro W3"/>
              </a:rPr>
              <a:t>（小学校低学年）</a:t>
            </a:r>
            <a:endParaRPr lang="ja-JP" altLang="en-US" sz="2400" dirty="0">
              <a:latin typeface="+mn-ea"/>
            </a:endParaRPr>
          </a:p>
        </p:txBody>
      </p:sp>
      <p:grpSp>
        <p:nvGrpSpPr>
          <p:cNvPr id="4" name="図形グループ 27"/>
          <p:cNvGrpSpPr/>
          <p:nvPr/>
        </p:nvGrpSpPr>
        <p:grpSpPr>
          <a:xfrm>
            <a:off x="107596" y="-81071"/>
            <a:ext cx="10030318" cy="1469647"/>
            <a:chOff x="107596" y="-81071"/>
            <a:chExt cx="10030318" cy="1469647"/>
          </a:xfrm>
        </p:grpSpPr>
        <p:pic>
          <p:nvPicPr>
            <p:cNvPr id="5" name="図 28"/>
            <p:cNvPicPr>
              <a:picLocks noChangeAspect="1"/>
            </p:cNvPicPr>
            <p:nvPr/>
          </p:nvPicPr>
          <p:blipFill>
            <a:blip r:embed="rId4"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6" name="図 29"/>
            <p:cNvPicPr>
              <a:picLocks noChangeAspect="1"/>
            </p:cNvPicPr>
            <p:nvPr/>
          </p:nvPicPr>
          <p:blipFill rotWithShape="1">
            <a:blip r:embed="rId5" cstate="email">
              <a:duotone>
                <a:schemeClr val="accent6">
                  <a:shade val="45000"/>
                  <a:satMod val="135000"/>
                </a:schemeClr>
                <a:prstClr val="white"/>
              </a:duotone>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p:spPr>
        </p:pic>
        <p:sp>
          <p:nvSpPr>
            <p:cNvPr id="7"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8"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9" name="図形グループ 32"/>
            <p:cNvGrpSpPr/>
            <p:nvPr/>
          </p:nvGrpSpPr>
          <p:grpSpPr>
            <a:xfrm>
              <a:off x="215192" y="0"/>
              <a:ext cx="2341441" cy="1246985"/>
              <a:chOff x="215192" y="1199258"/>
              <a:chExt cx="2341441" cy="1246985"/>
            </a:xfrm>
          </p:grpSpPr>
          <p:pic>
            <p:nvPicPr>
              <p:cNvPr id="15" name="図 38"/>
              <p:cNvPicPr>
                <a:picLocks noChangeAspect="1"/>
              </p:cNvPicPr>
              <p:nvPr/>
            </p:nvPicPr>
            <p:blipFill>
              <a:blip r:embed="rId7"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6" name="図 39" descr="8682.jpg"/>
              <p:cNvPicPr>
                <a:picLocks noChangeAspect="1"/>
              </p:cNvPicPr>
              <p:nvPr/>
            </p:nvPicPr>
            <p:blipFill>
              <a:blip r:embed="rId8" cstate="email">
                <a:duotone>
                  <a:schemeClr val="accent6">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0"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1"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2"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3"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4" name="テキスト ボックス 37"/>
            <p:cNvSpPr txBox="1"/>
            <p:nvPr/>
          </p:nvSpPr>
          <p:spPr>
            <a:xfrm>
              <a:off x="107596" y="166276"/>
              <a:ext cx="2449037" cy="461665"/>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土浦検定</a:t>
              </a:r>
              <a:endParaRPr kumimoji="1" lang="en-US" altLang="ja-JP" sz="2400" b="1" kern="1200" dirty="0" smtClean="0">
                <a:latin typeface="ヒラギノ丸ゴ ProN W4"/>
                <a:ea typeface="ヒラギノ丸ゴ ProN W4"/>
                <a:cs typeface="ヒラギノ丸ゴ ProN W4"/>
              </a:endParaRPr>
            </a:p>
          </p:txBody>
        </p:sp>
      </p:grpSp>
      <p:sp>
        <p:nvSpPr>
          <p:cNvPr id="21" name="テキスト ボックス 20"/>
          <p:cNvSpPr txBox="1"/>
          <p:nvPr/>
        </p:nvSpPr>
        <p:spPr>
          <a:xfrm>
            <a:off x="8553322" y="3654684"/>
            <a:ext cx="646331" cy="369332"/>
          </a:xfrm>
          <a:prstGeom prst="rect">
            <a:avLst/>
          </a:prstGeom>
          <a:noFill/>
        </p:spPr>
        <p:txBody>
          <a:bodyPr wrap="none" rtlCol="0">
            <a:spAutoFit/>
          </a:bodyPr>
          <a:lstStyle/>
          <a:p>
            <a:r>
              <a:rPr kumimoji="1" lang="ja-JP" altLang="en-US" dirty="0" smtClean="0">
                <a:solidFill>
                  <a:srgbClr val="FFFFFF"/>
                </a:solidFill>
              </a:rPr>
              <a:t>地理</a:t>
            </a:r>
            <a:endParaRPr kumimoji="1" lang="ja-JP" altLang="en-US" dirty="0">
              <a:solidFill>
                <a:srgbClr val="FFFFFF"/>
              </a:solidFill>
            </a:endParaRPr>
          </a:p>
        </p:txBody>
      </p:sp>
      <p:pic>
        <p:nvPicPr>
          <p:cNvPr id="31" name="図 30"/>
          <p:cNvPicPr>
            <a:picLocks noChangeAspect="1"/>
          </p:cNvPicPr>
          <p:nvPr/>
        </p:nvPicPr>
        <p:blipFill>
          <a:blip r:embed="rId10"/>
          <a:stretch>
            <a:fillRect/>
          </a:stretch>
        </p:blipFill>
        <p:spPr>
          <a:xfrm>
            <a:off x="-650706" y="3220598"/>
            <a:ext cx="10348331" cy="3810836"/>
          </a:xfrm>
          <a:prstGeom prst="rect">
            <a:avLst/>
          </a:prstGeom>
        </p:spPr>
      </p:pic>
      <p:sp>
        <p:nvSpPr>
          <p:cNvPr id="32" name="テキスト ボックス 31"/>
          <p:cNvSpPr txBox="1"/>
          <p:nvPr/>
        </p:nvSpPr>
        <p:spPr>
          <a:xfrm>
            <a:off x="292636" y="4370393"/>
            <a:ext cx="7334059" cy="1077218"/>
          </a:xfrm>
          <a:prstGeom prst="rect">
            <a:avLst/>
          </a:prstGeom>
          <a:noFill/>
        </p:spPr>
        <p:txBody>
          <a:bodyPr wrap="none" rtlCol="0">
            <a:spAutoFit/>
          </a:bodyPr>
          <a:lstStyle/>
          <a:p>
            <a:r>
              <a:rPr lang="en-US" altLang="ja-JP" sz="3200" dirty="0" smtClean="0">
                <a:solidFill>
                  <a:schemeClr val="bg1"/>
                </a:solidFill>
              </a:rPr>
              <a:t>②</a:t>
            </a:r>
            <a:r>
              <a:rPr lang="ja-JP" altLang="en-US" sz="3200" dirty="0" smtClean="0">
                <a:solidFill>
                  <a:schemeClr val="bg1"/>
                </a:solidFill>
              </a:rPr>
              <a:t>実際に</a:t>
            </a:r>
            <a:r>
              <a:rPr lang="ja-JP" altLang="en-US" sz="3200" u="sng" dirty="0" smtClean="0">
                <a:solidFill>
                  <a:schemeClr val="bg1"/>
                </a:solidFill>
              </a:rPr>
              <a:t>まちをあるきながら</a:t>
            </a:r>
            <a:r>
              <a:rPr lang="ja-JP" altLang="en-US" sz="3200" dirty="0" smtClean="0">
                <a:solidFill>
                  <a:schemeClr val="bg1"/>
                </a:solidFill>
              </a:rPr>
              <a:t>勉強した</a:t>
            </a:r>
            <a:endParaRPr lang="en-US" altLang="ja-JP" sz="3200" dirty="0" smtClean="0">
              <a:solidFill>
                <a:schemeClr val="bg1"/>
              </a:solidFill>
            </a:endParaRPr>
          </a:p>
          <a:p>
            <a:r>
              <a:rPr lang="ja-JP" altLang="en-US" sz="3200" dirty="0" smtClean="0">
                <a:solidFill>
                  <a:schemeClr val="bg1"/>
                </a:solidFill>
              </a:rPr>
              <a:t>　　内容について問題を</a:t>
            </a:r>
            <a:r>
              <a:rPr kumimoji="1" lang="ja-JP" altLang="en-US" sz="3200" u="sng" dirty="0" smtClean="0">
                <a:solidFill>
                  <a:schemeClr val="bg1"/>
                </a:solidFill>
              </a:rPr>
              <a:t>クイズ形式</a:t>
            </a:r>
            <a:r>
              <a:rPr kumimoji="1" lang="ja-JP" altLang="en-US" sz="3200" dirty="0" smtClean="0">
                <a:solidFill>
                  <a:schemeClr val="bg1"/>
                </a:solidFill>
              </a:rPr>
              <a:t>で出題</a:t>
            </a:r>
            <a:endParaRPr kumimoji="1" lang="ja-JP" altLang="en-US" sz="3200" dirty="0">
              <a:solidFill>
                <a:schemeClr val="bg1"/>
              </a:solidFill>
            </a:endParaRPr>
          </a:p>
        </p:txBody>
      </p:sp>
      <p:sp>
        <p:nvSpPr>
          <p:cNvPr id="33" name="テキスト ボックス 32"/>
          <p:cNvSpPr txBox="1"/>
          <p:nvPr/>
        </p:nvSpPr>
        <p:spPr>
          <a:xfrm>
            <a:off x="892378" y="5576952"/>
            <a:ext cx="4134465" cy="954107"/>
          </a:xfrm>
          <a:prstGeom prst="rect">
            <a:avLst/>
          </a:prstGeom>
          <a:noFill/>
        </p:spPr>
        <p:txBody>
          <a:bodyPr wrap="none" rtlCol="0">
            <a:spAutoFit/>
          </a:bodyPr>
          <a:lstStyle/>
          <a:p>
            <a:r>
              <a:rPr kumimoji="1" lang="ja-JP" altLang="en-US" sz="2800" dirty="0" smtClean="0">
                <a:solidFill>
                  <a:srgbClr val="FFFFFF"/>
                </a:solidFill>
              </a:rPr>
              <a:t>頑張って高い点数をとった</a:t>
            </a:r>
            <a:endParaRPr kumimoji="1" lang="en-US" altLang="ja-JP" sz="2800" dirty="0" smtClean="0">
              <a:solidFill>
                <a:srgbClr val="FFFFFF"/>
              </a:solidFill>
            </a:endParaRPr>
          </a:p>
          <a:p>
            <a:r>
              <a:rPr kumimoji="1" lang="ja-JP" altLang="en-US" sz="2800" dirty="0" smtClean="0">
                <a:solidFill>
                  <a:srgbClr val="FFFFFF"/>
                </a:solidFill>
              </a:rPr>
              <a:t>生徒には市長から表彰！</a:t>
            </a:r>
            <a:endParaRPr kumimoji="1" lang="en-US" altLang="ja-JP" sz="2800" dirty="0" smtClean="0">
              <a:solidFill>
                <a:srgbClr val="FFFFFF"/>
              </a:solidFill>
            </a:endParaRPr>
          </a:p>
        </p:txBody>
      </p:sp>
      <p:pic>
        <p:nvPicPr>
          <p:cNvPr id="19" name="図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145852" y="3298600"/>
            <a:ext cx="1867479" cy="12430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テキスト ボックス 35"/>
          <p:cNvSpPr txBox="1"/>
          <p:nvPr/>
        </p:nvSpPr>
        <p:spPr>
          <a:xfrm>
            <a:off x="288659" y="3654684"/>
            <a:ext cx="5962712" cy="584776"/>
          </a:xfrm>
          <a:prstGeom prst="rect">
            <a:avLst/>
          </a:prstGeom>
          <a:solidFill>
            <a:srgbClr val="FFFFFF"/>
          </a:solidFill>
          <a:ln>
            <a:solidFill>
              <a:srgbClr val="948A54"/>
            </a:solidFill>
          </a:ln>
        </p:spPr>
        <p:txBody>
          <a:bodyPr wrap="square" rtlCol="0">
            <a:spAutoFit/>
          </a:bodyPr>
          <a:lstStyle/>
          <a:p>
            <a:pPr algn="ctr"/>
            <a:r>
              <a:rPr kumimoji="1" lang="ja-JP" altLang="en-US" sz="3200" dirty="0" smtClean="0"/>
              <a:t>土浦検定の流れ</a:t>
            </a:r>
            <a:r>
              <a:rPr lang="ja-JP" altLang="en-US" sz="3200" dirty="0">
                <a:latin typeface="ヒラギノ明朝 Pro W3"/>
                <a:ea typeface="ヒラギノ明朝 Pro W3"/>
                <a:cs typeface="ヒラギノ明朝 Pro W3"/>
              </a:rPr>
              <a:t>（小学生対象）</a:t>
            </a:r>
            <a:endParaRPr kumimoji="1" lang="ja-JP" altLang="en-US" sz="3200" dirty="0"/>
          </a:p>
        </p:txBody>
      </p:sp>
      <p:pic>
        <p:nvPicPr>
          <p:cNvPr id="3" name="図 2"/>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594871" y="5488115"/>
            <a:ext cx="1796720" cy="1796720"/>
          </a:xfrm>
          <a:prstGeom prst="rect">
            <a:avLst/>
          </a:prstGeom>
        </p:spPr>
      </p:pic>
      <p:pic>
        <p:nvPicPr>
          <p:cNvPr id="2" name="図 1"/>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rot="401277">
            <a:off x="7112905" y="5494468"/>
            <a:ext cx="874641" cy="1198138"/>
          </a:xfrm>
          <a:prstGeom prst="rect">
            <a:avLst/>
          </a:prstGeom>
        </p:spPr>
      </p:pic>
      <p:grpSp>
        <p:nvGrpSpPr>
          <p:cNvPr id="29" name="図形グループ 28"/>
          <p:cNvGrpSpPr/>
          <p:nvPr/>
        </p:nvGrpSpPr>
        <p:grpSpPr>
          <a:xfrm>
            <a:off x="-1" y="0"/>
            <a:ext cx="9144000" cy="6768820"/>
            <a:chOff x="894083" y="507605"/>
            <a:chExt cx="6652013" cy="5418314"/>
          </a:xfrm>
        </p:grpSpPr>
        <p:pic>
          <p:nvPicPr>
            <p:cNvPr id="30" name="図 2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94083" y="507605"/>
              <a:ext cx="6652013" cy="4989009"/>
            </a:xfrm>
            <a:prstGeom prst="rect">
              <a:avLst/>
            </a:prstGeom>
            <a:noFill/>
            <a:ln>
              <a:noFill/>
            </a:ln>
            <a:effectLst>
              <a:glow rad="1270000">
                <a:schemeClr val="bg1"/>
              </a:glow>
            </a:effectLst>
          </p:spPr>
        </p:pic>
        <p:sp>
          <p:nvSpPr>
            <p:cNvPr id="34" name="テキスト ボックス 33"/>
            <p:cNvSpPr txBox="1"/>
            <p:nvPr/>
          </p:nvSpPr>
          <p:spPr>
            <a:xfrm>
              <a:off x="901838" y="4965078"/>
              <a:ext cx="6643291" cy="960841"/>
            </a:xfrm>
            <a:prstGeom prst="rect">
              <a:avLst/>
            </a:prstGeom>
            <a:solidFill>
              <a:srgbClr val="FFFFFF"/>
            </a:solidFill>
          </p:spPr>
          <p:txBody>
            <a:bodyPr wrap="square" rtlCol="0">
              <a:spAutoFit/>
            </a:bodyPr>
            <a:lstStyle/>
            <a:p>
              <a:pPr algn="ctr"/>
              <a:r>
                <a:rPr kumimoji="1" lang="ja-JP" altLang="en-US" sz="3600" dirty="0" smtClean="0">
                  <a:solidFill>
                    <a:srgbClr val="FF7297"/>
                  </a:solidFill>
                </a:rPr>
                <a:t>身近な</a:t>
              </a:r>
              <a:r>
                <a:rPr lang="ja-JP" altLang="en-US" sz="3600" dirty="0" smtClean="0">
                  <a:solidFill>
                    <a:srgbClr val="FF7297"/>
                  </a:solidFill>
                </a:rPr>
                <a:t>題材を用いることで</a:t>
              </a:r>
              <a:endParaRPr lang="en-US" altLang="ja-JP" sz="3600" dirty="0" smtClean="0">
                <a:solidFill>
                  <a:srgbClr val="FF7297"/>
                </a:solidFill>
              </a:endParaRPr>
            </a:p>
            <a:p>
              <a:pPr algn="ctr"/>
              <a:r>
                <a:rPr lang="ja-JP" altLang="en-US" sz="3600" dirty="0" smtClean="0">
                  <a:solidFill>
                    <a:srgbClr val="FF7297"/>
                  </a:solidFill>
                </a:rPr>
                <a:t>まちへの関心がわく</a:t>
              </a:r>
              <a:endParaRPr kumimoji="1" lang="ja-JP" altLang="en-US" sz="3600" dirty="0">
                <a:solidFill>
                  <a:srgbClr val="FF7297"/>
                </a:solidFill>
              </a:endParaRPr>
            </a:p>
          </p:txBody>
        </p:sp>
      </p:grpSp>
      <p:sp>
        <p:nvSpPr>
          <p:cNvPr id="17" name="スライド番号プレースホルダー 16"/>
          <p:cNvSpPr>
            <a:spLocks noGrp="1"/>
          </p:cNvSpPr>
          <p:nvPr>
            <p:ph type="sldNum" sz="quarter" idx="12"/>
          </p:nvPr>
        </p:nvSpPr>
        <p:spPr/>
        <p:txBody>
          <a:bodyPr/>
          <a:lstStyle/>
          <a:p>
            <a:fld id="{4F972EC5-33EC-864F-89EA-822F249CB8ED}" type="slidenum">
              <a:rPr kumimoji="1" lang="ja-JP" altLang="en-US" smtClean="0"/>
              <a:t>14</a:t>
            </a:fld>
            <a:endParaRPr kumimoji="1" lang="ja-JP" altLang="en-US"/>
          </a:p>
        </p:txBody>
      </p:sp>
    </p:spTree>
    <p:extLst>
      <p:ext uri="{BB962C8B-B14F-4D97-AF65-F5344CB8AC3E}">
        <p14:creationId xmlns:p14="http://schemas.microsoft.com/office/powerpoint/2010/main" val="35618868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900" decel="100000" fill="hold"/>
                                        <p:tgtEl>
                                          <p:spTgt spid="3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900" decel="100000" fill="hold"/>
                                        <p:tgtEl>
                                          <p:spTgt spid="3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900" decel="100000" fill="hold"/>
                                        <p:tgtEl>
                                          <p:spTgt spid="3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900" decel="100000" fill="hold"/>
                                        <p:tgtEl>
                                          <p:spTgt spid="1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par>
                                <p:cTn id="40" presetID="10"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par>
                                <p:cTn id="43" presetID="10"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P spid="33" grpId="0"/>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0" y="0"/>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sp>
        <p:nvSpPr>
          <p:cNvPr id="42" name="角丸四角形 41"/>
          <p:cNvSpPr/>
          <p:nvPr/>
        </p:nvSpPr>
        <p:spPr>
          <a:xfrm>
            <a:off x="-1" y="1807487"/>
            <a:ext cx="9144001" cy="1280545"/>
          </a:xfrm>
          <a:prstGeom prst="roundRect">
            <a:avLst/>
          </a:prstGeom>
          <a:solidFill>
            <a:srgbClr val="FFD6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r>
              <a:rPr lang="ja-JP" altLang="en-US" sz="2800" dirty="0" smtClean="0">
                <a:solidFill>
                  <a:schemeClr val="tx1"/>
                </a:solidFill>
                <a:latin typeface="ヒラギノ明朝 Pro W3"/>
                <a:ea typeface="ヒラギノ明朝 Pro W3"/>
                <a:cs typeface="ヒラギノ明朝 Pro W3"/>
              </a:rPr>
              <a:t>　　</a:t>
            </a:r>
            <a:r>
              <a:rPr lang="ja-JP" altLang="en-US" sz="2800" dirty="0">
                <a:solidFill>
                  <a:schemeClr val="tx1"/>
                </a:solidFill>
                <a:latin typeface="+mn-ea"/>
                <a:cs typeface="ヒラギノ明朝 Pro W3"/>
              </a:rPr>
              <a:t>高校生</a:t>
            </a:r>
            <a:r>
              <a:rPr lang="en-US" altLang="ja-JP" sz="2800" dirty="0">
                <a:solidFill>
                  <a:schemeClr val="tx1"/>
                </a:solidFill>
                <a:latin typeface="+mn-ea"/>
                <a:cs typeface="ヒラギノ明朝 Pro W3"/>
              </a:rPr>
              <a:t>×</a:t>
            </a:r>
            <a:r>
              <a:rPr lang="ja-JP" altLang="en-US" sz="2800" dirty="0">
                <a:solidFill>
                  <a:schemeClr val="tx1"/>
                </a:solidFill>
                <a:latin typeface="+mn-ea"/>
                <a:cs typeface="ヒラギノ明朝 Pro W3"/>
              </a:rPr>
              <a:t>筑波大学</a:t>
            </a:r>
            <a:endParaRPr lang="en-US" altLang="ja-JP" sz="2800" dirty="0">
              <a:solidFill>
                <a:schemeClr val="tx1"/>
              </a:solidFill>
              <a:latin typeface="+mn-ea"/>
              <a:cs typeface="ヒラギノ明朝 Pro W3"/>
            </a:endParaRPr>
          </a:p>
          <a:p>
            <a:pPr algn="r"/>
            <a:r>
              <a:rPr lang="ja-JP" altLang="en-US" sz="2800" dirty="0">
                <a:solidFill>
                  <a:schemeClr val="tx1"/>
                </a:solidFill>
                <a:latin typeface="+mn-ea"/>
                <a:cs typeface="ヒラギノ明朝 Pro W3"/>
              </a:rPr>
              <a:t>マスタープラン策定実習を高校生が体験</a:t>
            </a:r>
            <a:r>
              <a:rPr lang="ja-JP" altLang="en-US" sz="2800" dirty="0">
                <a:solidFill>
                  <a:schemeClr val="tx1"/>
                </a:solidFill>
                <a:latin typeface="ヒラギノ明朝 Pro W3"/>
                <a:ea typeface="ヒラギノ明朝 Pro W3"/>
                <a:cs typeface="ヒラギノ明朝 Pro W3"/>
              </a:rPr>
              <a:t>　　</a:t>
            </a:r>
          </a:p>
        </p:txBody>
      </p:sp>
      <p:sp>
        <p:nvSpPr>
          <p:cNvPr id="43" name="正方形/長方形 42"/>
          <p:cNvSpPr/>
          <p:nvPr/>
        </p:nvSpPr>
        <p:spPr>
          <a:xfrm>
            <a:off x="2265437" y="1246985"/>
            <a:ext cx="4843922" cy="671761"/>
          </a:xfrm>
          <a:prstGeom prst="rect">
            <a:avLst/>
          </a:prstGeom>
          <a:solidFill>
            <a:srgbClr val="FFD6DC"/>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smtClean="0">
                <a:latin typeface="+mn-ea"/>
              </a:rPr>
              <a:t>まちづくりを考える</a:t>
            </a:r>
            <a:r>
              <a:rPr lang="ja-JP" altLang="en-US" sz="2400" dirty="0" smtClean="0">
                <a:latin typeface="+mn-ea"/>
                <a:cs typeface="ヒラギノ明朝 Pro W3"/>
              </a:rPr>
              <a:t>（高校生）</a:t>
            </a:r>
            <a:endParaRPr lang="ja-JP" altLang="en-US" sz="2400" dirty="0">
              <a:latin typeface="+mn-ea"/>
            </a:endParaRPr>
          </a:p>
        </p:txBody>
      </p:sp>
      <p:grpSp>
        <p:nvGrpSpPr>
          <p:cNvPr id="6" name="図形グループ 27"/>
          <p:cNvGrpSpPr/>
          <p:nvPr/>
        </p:nvGrpSpPr>
        <p:grpSpPr>
          <a:xfrm>
            <a:off x="169129" y="-81071"/>
            <a:ext cx="9968785" cy="1469647"/>
            <a:chOff x="169129" y="-81071"/>
            <a:chExt cx="9968785" cy="1469647"/>
          </a:xfrm>
        </p:grpSpPr>
        <p:pic>
          <p:nvPicPr>
            <p:cNvPr id="7" name="図 28"/>
            <p:cNvPicPr>
              <a:picLocks noChangeAspect="1"/>
            </p:cNvPicPr>
            <p:nvPr/>
          </p:nvPicPr>
          <p:blipFill>
            <a:blip r:embed="rId2"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29"/>
            <p:cNvPicPr>
              <a:picLocks noChangeAspect="1"/>
            </p:cNvPicPr>
            <p:nvPr/>
          </p:nvPicPr>
          <p:blipFill rotWithShape="1">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p:spPr>
        </p:pic>
        <p:sp>
          <p:nvSpPr>
            <p:cNvPr id="9" name="テキスト ボックス 3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3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32"/>
            <p:cNvGrpSpPr/>
            <p:nvPr/>
          </p:nvGrpSpPr>
          <p:grpSpPr>
            <a:xfrm>
              <a:off x="215192" y="0"/>
              <a:ext cx="2341441" cy="1246985"/>
              <a:chOff x="215192" y="1199258"/>
              <a:chExt cx="2341441" cy="1246985"/>
            </a:xfrm>
          </p:grpSpPr>
          <p:pic>
            <p:nvPicPr>
              <p:cNvPr id="17" name="図 38"/>
              <p:cNvPicPr>
                <a:picLocks noChangeAspect="1"/>
              </p:cNvPicPr>
              <p:nvPr/>
            </p:nvPicPr>
            <p:blipFill>
              <a:blip r:embed="rId5"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39" descr="8682.jpg"/>
              <p:cNvPicPr>
                <a:picLocks noChangeAspect="1"/>
              </p:cNvPicPr>
              <p:nvPr/>
            </p:nvPicPr>
            <p:blipFill>
              <a:blip r:embed="rId6" cstate="email">
                <a:duotone>
                  <a:schemeClr val="accent6">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3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3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3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3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37"/>
            <p:cNvSpPr txBox="1"/>
            <p:nvPr/>
          </p:nvSpPr>
          <p:spPr>
            <a:xfrm>
              <a:off x="169129" y="0"/>
              <a:ext cx="2449037" cy="830997"/>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マスタープラン</a:t>
              </a:r>
              <a:endParaRPr lang="en-US" altLang="ja-JP" sz="2400" b="1"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ハイスクール</a:t>
              </a:r>
              <a:endParaRPr kumimoji="1" lang="en-US" altLang="ja-JP" sz="2400" b="1" kern="1200" dirty="0" smtClean="0">
                <a:latin typeface="ヒラギノ丸ゴ ProN W4"/>
                <a:ea typeface="ヒラギノ丸ゴ ProN W4"/>
                <a:cs typeface="ヒラギノ丸ゴ ProN W4"/>
              </a:endParaRPr>
            </a:p>
          </p:txBody>
        </p:sp>
      </p:grpSp>
      <p:pic>
        <p:nvPicPr>
          <p:cNvPr id="21" name="図 20"/>
          <p:cNvPicPr>
            <a:picLocks noChangeAspect="1"/>
          </p:cNvPicPr>
          <p:nvPr/>
        </p:nvPicPr>
        <p:blipFill>
          <a:blip r:embed="rId8"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391575" y="1558063"/>
            <a:ext cx="1764987" cy="1657847"/>
          </a:xfrm>
          <a:prstGeom prst="rect">
            <a:avLst/>
          </a:prstGeom>
          <a:ln>
            <a:noFill/>
          </a:ln>
          <a:effectLst/>
        </p:spPr>
      </p:pic>
      <p:pic>
        <p:nvPicPr>
          <p:cNvPr id="33" name="図 3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7597" y="3215910"/>
            <a:ext cx="8905734" cy="3574374"/>
          </a:xfrm>
          <a:prstGeom prst="rect">
            <a:avLst/>
          </a:prstGeom>
        </p:spPr>
      </p:pic>
      <p:pic>
        <p:nvPicPr>
          <p:cNvPr id="37" name="図 36"/>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06783" y="3874072"/>
            <a:ext cx="3113494" cy="2298533"/>
          </a:xfrm>
          <a:prstGeom prst="rect">
            <a:avLst/>
          </a:prstGeom>
        </p:spPr>
      </p:pic>
      <p:sp>
        <p:nvSpPr>
          <p:cNvPr id="26" name="角丸四角形吹き出し 25"/>
          <p:cNvSpPr/>
          <p:nvPr/>
        </p:nvSpPr>
        <p:spPr>
          <a:xfrm>
            <a:off x="2388840" y="5364669"/>
            <a:ext cx="6232725" cy="1133597"/>
          </a:xfrm>
          <a:prstGeom prst="wedgeRoundRectCallout">
            <a:avLst>
              <a:gd name="adj1" fmla="val -25079"/>
              <a:gd name="adj2" fmla="val -70587"/>
              <a:gd name="adj3" fmla="val 16667"/>
            </a:avLst>
          </a:prstGeom>
          <a:solidFill>
            <a:schemeClr val="accent5">
              <a:lumMod val="40000"/>
              <a:lumOff val="6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Font typeface="+mj-lt"/>
              <a:buAutoNum type="arabicPeriod"/>
            </a:pPr>
            <a:r>
              <a:rPr lang="ja-JP" altLang="en-US" sz="2800" dirty="0" smtClean="0">
                <a:solidFill>
                  <a:schemeClr val="tx1"/>
                </a:solidFill>
              </a:rPr>
              <a:t>実習</a:t>
            </a:r>
            <a:r>
              <a:rPr lang="ja-JP" altLang="en-US" sz="2800" dirty="0">
                <a:solidFill>
                  <a:schemeClr val="tx1"/>
                </a:solidFill>
              </a:rPr>
              <a:t>の一環</a:t>
            </a:r>
            <a:r>
              <a:rPr lang="ja-JP" altLang="en-US" sz="2800" dirty="0" smtClean="0">
                <a:solidFill>
                  <a:schemeClr val="tx1"/>
                </a:solidFill>
              </a:rPr>
              <a:t>で高校生にプラン発表</a:t>
            </a:r>
            <a:endParaRPr lang="en-US" altLang="ja-JP" sz="2800" dirty="0">
              <a:solidFill>
                <a:schemeClr val="tx1"/>
              </a:solidFill>
            </a:endParaRPr>
          </a:p>
          <a:p>
            <a:pPr marL="342900" indent="-342900">
              <a:buFont typeface="+mj-lt"/>
              <a:buAutoNum type="arabicPeriod"/>
            </a:pPr>
            <a:r>
              <a:rPr lang="ja-JP" altLang="en-US" sz="2800" dirty="0">
                <a:solidFill>
                  <a:schemeClr val="tx1"/>
                </a:solidFill>
              </a:rPr>
              <a:t>実習での経験を生かしアドバイス</a:t>
            </a:r>
            <a:endParaRPr lang="en-US" altLang="ja-JP" sz="2800" dirty="0">
              <a:solidFill>
                <a:schemeClr val="tx1"/>
              </a:solidFill>
            </a:endParaRPr>
          </a:p>
        </p:txBody>
      </p:sp>
      <p:sp>
        <p:nvSpPr>
          <p:cNvPr id="38" name="テキスト ボックス 37"/>
          <p:cNvSpPr txBox="1"/>
          <p:nvPr/>
        </p:nvSpPr>
        <p:spPr>
          <a:xfrm>
            <a:off x="622821" y="3412407"/>
            <a:ext cx="4212211" cy="461665"/>
          </a:xfrm>
          <a:prstGeom prst="rect">
            <a:avLst/>
          </a:prstGeom>
          <a:noFill/>
        </p:spPr>
        <p:txBody>
          <a:bodyPr wrap="none" rtlCol="0">
            <a:spAutoFit/>
          </a:bodyPr>
          <a:lstStyle/>
          <a:p>
            <a:r>
              <a:rPr lang="ja-JP" altLang="en-US" sz="2400" dirty="0" smtClean="0"/>
              <a:t>マスタープラン策定実習履修者</a:t>
            </a:r>
            <a:endParaRPr kumimoji="1" lang="ja-JP" altLang="en-US" sz="2400" dirty="0"/>
          </a:p>
        </p:txBody>
      </p:sp>
      <p:sp>
        <p:nvSpPr>
          <p:cNvPr id="39" name="円形吹き出し 38"/>
          <p:cNvSpPr/>
          <p:nvPr/>
        </p:nvSpPr>
        <p:spPr>
          <a:xfrm>
            <a:off x="4524593" y="3739124"/>
            <a:ext cx="3835631" cy="1389195"/>
          </a:xfrm>
          <a:prstGeom prst="wedgeEllipseCallout">
            <a:avLst>
              <a:gd name="adj1" fmla="val -49564"/>
              <a:gd name="adj2" fmla="val 35702"/>
            </a:avLst>
          </a:prstGeom>
          <a:solidFill>
            <a:schemeClr val="accent6">
              <a:lumMod val="60000"/>
              <a:lumOff val="40000"/>
            </a:schemeClr>
          </a:solidFill>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sz="2400" dirty="0" smtClean="0">
                <a:solidFill>
                  <a:schemeClr val="tx1"/>
                </a:solidFill>
              </a:rPr>
              <a:t>私たちも</a:t>
            </a:r>
            <a:endParaRPr lang="en-US" altLang="ja-JP" sz="2400" dirty="0" smtClean="0">
              <a:solidFill>
                <a:schemeClr val="tx1"/>
              </a:solidFill>
            </a:endParaRPr>
          </a:p>
          <a:p>
            <a:pPr algn="ctr"/>
            <a:r>
              <a:rPr lang="ja-JP" altLang="en-US" sz="2400" dirty="0" smtClean="0">
                <a:solidFill>
                  <a:schemeClr val="tx1"/>
                </a:solidFill>
              </a:rPr>
              <a:t>土浦のまちづくりに協力します！</a:t>
            </a:r>
            <a:endParaRPr lang="en-US" altLang="ja-JP" sz="2400" dirty="0" smtClean="0">
              <a:solidFill>
                <a:schemeClr val="tx1"/>
              </a:solidFill>
            </a:endParaRPr>
          </a:p>
        </p:txBody>
      </p:sp>
      <p:sp>
        <p:nvSpPr>
          <p:cNvPr id="34" name="右矢印吹き出し 33"/>
          <p:cNvSpPr/>
          <p:nvPr/>
        </p:nvSpPr>
        <p:spPr>
          <a:xfrm>
            <a:off x="1170265" y="3412407"/>
            <a:ext cx="1779588" cy="1413954"/>
          </a:xfrm>
          <a:prstGeom prst="rightArrowCallout">
            <a:avLst>
              <a:gd name="adj1" fmla="val 25000"/>
              <a:gd name="adj2" fmla="val 25000"/>
              <a:gd name="adj3" fmla="val 18750"/>
              <a:gd name="adj4" fmla="val 76709"/>
            </a:avLst>
          </a:prstGeom>
          <a:solidFill>
            <a:schemeClr val="accent1">
              <a:lumMod val="40000"/>
              <a:lumOff val="60000"/>
            </a:schemeClr>
          </a:solidFill>
          <a:ln>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000" dirty="0" smtClean="0">
                <a:solidFill>
                  <a:schemeClr val="tx1"/>
                </a:solidFill>
              </a:rPr>
              <a:t>高校周辺を調査</a:t>
            </a:r>
            <a:endParaRPr kumimoji="1" lang="ja-JP" altLang="en-US" sz="2000" dirty="0">
              <a:solidFill>
                <a:schemeClr val="tx1"/>
              </a:solidFill>
            </a:endParaRPr>
          </a:p>
        </p:txBody>
      </p:sp>
      <p:sp>
        <p:nvSpPr>
          <p:cNvPr id="35" name="右矢印吹き出し 34"/>
          <p:cNvSpPr/>
          <p:nvPr/>
        </p:nvSpPr>
        <p:spPr>
          <a:xfrm>
            <a:off x="2949652" y="3418074"/>
            <a:ext cx="1792118" cy="1413954"/>
          </a:xfrm>
          <a:prstGeom prst="rightArrowCallout">
            <a:avLst>
              <a:gd name="adj1" fmla="val 25000"/>
              <a:gd name="adj2" fmla="val 25000"/>
              <a:gd name="adj3" fmla="val 18750"/>
              <a:gd name="adj4" fmla="val 76709"/>
            </a:avLst>
          </a:pr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000" dirty="0" smtClean="0">
                <a:solidFill>
                  <a:schemeClr val="tx1"/>
                </a:solidFill>
              </a:rPr>
              <a:t>地域の</a:t>
            </a:r>
            <a:endParaRPr kumimoji="1" lang="en-US" altLang="ja-JP" sz="2000" dirty="0" smtClean="0">
              <a:solidFill>
                <a:schemeClr val="tx1"/>
              </a:solidFill>
            </a:endParaRPr>
          </a:p>
          <a:p>
            <a:pPr algn="ctr"/>
            <a:r>
              <a:rPr kumimoji="1" lang="ja-JP" altLang="en-US" sz="2000" dirty="0" smtClean="0">
                <a:solidFill>
                  <a:schemeClr val="tx1"/>
                </a:solidFill>
              </a:rPr>
              <a:t>課題発見</a:t>
            </a:r>
            <a:endParaRPr kumimoji="1" lang="ja-JP" altLang="en-US" sz="2000" dirty="0">
              <a:solidFill>
                <a:schemeClr val="tx1"/>
              </a:solidFill>
            </a:endParaRPr>
          </a:p>
        </p:txBody>
      </p:sp>
      <p:sp>
        <p:nvSpPr>
          <p:cNvPr id="36" name="右矢印吹き出し 35"/>
          <p:cNvSpPr/>
          <p:nvPr/>
        </p:nvSpPr>
        <p:spPr>
          <a:xfrm>
            <a:off x="4749766" y="3418074"/>
            <a:ext cx="1772435" cy="1413954"/>
          </a:xfrm>
          <a:prstGeom prst="rightArrowCallout">
            <a:avLst>
              <a:gd name="adj1" fmla="val 25000"/>
              <a:gd name="adj2" fmla="val 25000"/>
              <a:gd name="adj3" fmla="val 18750"/>
              <a:gd name="adj4" fmla="val 76709"/>
            </a:avLst>
          </a:prstGeom>
          <a:solidFill>
            <a:schemeClr val="accent3">
              <a:lumMod val="40000"/>
              <a:lumOff val="60000"/>
            </a:schemeClr>
          </a:solidFill>
          <a:ln>
            <a:solidFill>
              <a:schemeClr val="accent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000" dirty="0" smtClean="0">
                <a:solidFill>
                  <a:schemeClr val="tx1"/>
                </a:solidFill>
              </a:rPr>
              <a:t>課題解決アイデア</a:t>
            </a:r>
            <a:endParaRPr kumimoji="1" lang="en-US" altLang="ja-JP" sz="2000" dirty="0" smtClean="0">
              <a:solidFill>
                <a:schemeClr val="tx1"/>
              </a:solidFill>
            </a:endParaRPr>
          </a:p>
          <a:p>
            <a:pPr algn="ctr"/>
            <a:r>
              <a:rPr kumimoji="1" lang="ja-JP" altLang="en-US" sz="2000" dirty="0" smtClean="0">
                <a:solidFill>
                  <a:schemeClr val="tx1"/>
                </a:solidFill>
              </a:rPr>
              <a:t>考案</a:t>
            </a:r>
            <a:endParaRPr kumimoji="1" lang="ja-JP" altLang="en-US" sz="2000" dirty="0">
              <a:solidFill>
                <a:schemeClr val="tx1"/>
              </a:solidFill>
            </a:endParaRPr>
          </a:p>
        </p:txBody>
      </p:sp>
      <p:sp>
        <p:nvSpPr>
          <p:cNvPr id="46" name="正方形/長方形 45"/>
          <p:cNvSpPr/>
          <p:nvPr/>
        </p:nvSpPr>
        <p:spPr>
          <a:xfrm>
            <a:off x="6522264" y="3412407"/>
            <a:ext cx="1356656" cy="1411121"/>
          </a:xfrm>
          <a:prstGeom prst="rect">
            <a:avLst/>
          </a:prstGeom>
          <a:solidFill>
            <a:srgbClr val="FFC8DE"/>
          </a:solidFill>
          <a:ln>
            <a:solidFill>
              <a:srgbClr val="FF5699"/>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000" dirty="0" smtClean="0">
                <a:solidFill>
                  <a:schemeClr val="tx1"/>
                </a:solidFill>
              </a:rPr>
              <a:t>保護者や近隣住民に発表</a:t>
            </a:r>
            <a:endParaRPr kumimoji="1" lang="ja-JP" altLang="en-US" sz="2000" dirty="0">
              <a:solidFill>
                <a:schemeClr val="tx1"/>
              </a:solidFill>
            </a:endParaRPr>
          </a:p>
        </p:txBody>
      </p:sp>
      <p:pic>
        <p:nvPicPr>
          <p:cNvPr id="47" name="図 4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524356" y="4955091"/>
            <a:ext cx="2385542" cy="1594905"/>
          </a:xfrm>
          <a:prstGeom prst="rect">
            <a:avLst/>
          </a:prstGeom>
        </p:spPr>
      </p:pic>
      <p:pic>
        <p:nvPicPr>
          <p:cNvPr id="48" name="Picture 1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200444" y="4930163"/>
            <a:ext cx="2159780" cy="1619833"/>
          </a:xfrm>
          <a:prstGeom prst="rect">
            <a:avLst/>
          </a:prstGeom>
          <a:noFill/>
          <a:ln>
            <a:noFill/>
          </a:ln>
        </p:spPr>
      </p:pic>
      <p:pic>
        <p:nvPicPr>
          <p:cNvPr id="49" name="図 4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06783" y="4970390"/>
            <a:ext cx="2524901" cy="1579606"/>
          </a:xfrm>
          <a:prstGeom prst="rect">
            <a:avLst/>
          </a:prstGeom>
        </p:spPr>
      </p:pic>
      <p:pic>
        <p:nvPicPr>
          <p:cNvPr id="19" name="図 1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 y="1246985"/>
            <a:ext cx="9246665" cy="5611013"/>
          </a:xfrm>
          <a:prstGeom prst="rect">
            <a:avLst/>
          </a:prstGeom>
        </p:spPr>
      </p:pic>
      <p:sp>
        <p:nvSpPr>
          <p:cNvPr id="2" name="正方形/長方形 1"/>
          <p:cNvSpPr/>
          <p:nvPr/>
        </p:nvSpPr>
        <p:spPr>
          <a:xfrm>
            <a:off x="-2" y="5709886"/>
            <a:ext cx="9246665" cy="1148114"/>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solidFill>
                  <a:srgbClr val="FF5699"/>
                </a:solidFill>
              </a:rPr>
              <a:t>土浦の課題を身近なものとして捉えるように</a:t>
            </a:r>
            <a:endParaRPr kumimoji="1" lang="ja-JP" altLang="en-US" sz="3200" dirty="0">
              <a:solidFill>
                <a:srgbClr val="FF5699"/>
              </a:solidFill>
            </a:endParaRPr>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15</a:t>
            </a:fld>
            <a:endParaRPr kumimoji="1" lang="ja-JP" altLang="en-US"/>
          </a:p>
        </p:txBody>
      </p:sp>
    </p:spTree>
    <p:extLst>
      <p:ext uri="{BB962C8B-B14F-4D97-AF65-F5344CB8AC3E}">
        <p14:creationId xmlns:p14="http://schemas.microsoft.com/office/powerpoint/2010/main" val="29753406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par>
                                <p:cTn id="11" presetID="22" presetClass="entr" presetSubtype="4"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down)">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par>
                                <p:cTn id="22" presetID="22" presetClass="entr" presetSubtype="4"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down)">
                                      <p:cBhvr>
                                        <p:cTn id="29" dur="500"/>
                                        <p:tgtEl>
                                          <p:spTgt spid="46"/>
                                        </p:tgtEl>
                                      </p:cBhvr>
                                    </p:animEffect>
                                  </p:childTnLst>
                                </p:cTn>
                              </p:par>
                              <p:par>
                                <p:cTn id="30" presetID="22" presetClass="entr" presetSubtype="4" fill="hold"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5"/>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6"/>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46"/>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49"/>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47"/>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48"/>
                                        </p:tgtEl>
                                        <p:attrNameLst>
                                          <p:attrName>style.visibility</p:attrName>
                                        </p:attrNameLst>
                                      </p:cBhvr>
                                      <p:to>
                                        <p:strVal val="hidden"/>
                                      </p:to>
                                    </p:set>
                                  </p:childTnLst>
                                </p:cTn>
                              </p:par>
                              <p:par>
                                <p:cTn id="49" presetID="37"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900" decel="100000" fill="hold"/>
                                        <p:tgtEl>
                                          <p:spTgt spid="39"/>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900" decel="100000" fill="hold"/>
                                        <p:tgtEl>
                                          <p:spTgt spid="26"/>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900" decel="100000" fill="hold"/>
                                        <p:tgtEl>
                                          <p:spTgt spid="37"/>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1000"/>
                                        <p:tgtEl>
                                          <p:spTgt spid="38"/>
                                        </p:tgtEl>
                                      </p:cBhvr>
                                    </p:animEffect>
                                    <p:anim calcmode="lin" valueType="num">
                                      <p:cBhvr>
                                        <p:cTn id="70" dur="1000" fill="hold"/>
                                        <p:tgtEl>
                                          <p:spTgt spid="38"/>
                                        </p:tgtEl>
                                        <p:attrNameLst>
                                          <p:attrName>ppt_x</p:attrName>
                                        </p:attrNameLst>
                                      </p:cBhvr>
                                      <p:tavLst>
                                        <p:tav tm="0">
                                          <p:val>
                                            <p:strVal val="#ppt_x"/>
                                          </p:val>
                                        </p:tav>
                                        <p:tav tm="100000">
                                          <p:val>
                                            <p:strVal val="#ppt_x"/>
                                          </p:val>
                                        </p:tav>
                                      </p:tavLst>
                                    </p:anim>
                                    <p:anim calcmode="lin" valueType="num">
                                      <p:cBhvr>
                                        <p:cTn id="71" dur="900" decel="100000" fill="hold"/>
                                        <p:tgtEl>
                                          <p:spTgt spid="38"/>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fade">
                                      <p:cBhvr>
                                        <p:cTn id="8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8" grpId="0"/>
      <p:bldP spid="39" grpId="0" animBg="1"/>
      <p:bldP spid="34" grpId="0" animBg="1"/>
      <p:bldP spid="34" grpId="1" animBg="1"/>
      <p:bldP spid="35" grpId="0" animBg="1"/>
      <p:bldP spid="35" grpId="1" animBg="1"/>
      <p:bldP spid="36" grpId="0" animBg="1"/>
      <p:bldP spid="36" grpId="1" animBg="1"/>
      <p:bldP spid="46" grpId="0" animBg="1"/>
      <p:bldP spid="46" grpId="1"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正方形/長方形 36"/>
          <p:cNvSpPr/>
          <p:nvPr/>
        </p:nvSpPr>
        <p:spPr>
          <a:xfrm>
            <a:off x="0" y="0"/>
            <a:ext cx="9144000" cy="6901093"/>
          </a:xfrm>
          <a:prstGeom prst="rect">
            <a:avLst/>
          </a:prstGeom>
          <a:solidFill>
            <a:srgbClr val="FDEA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smtClean="0">
              <a:solidFill>
                <a:srgbClr val="FF6600"/>
              </a:solidFill>
            </a:endParaRPr>
          </a:p>
        </p:txBody>
      </p:sp>
      <p:sp>
        <p:nvSpPr>
          <p:cNvPr id="4" name="正方形/長方形 3"/>
          <p:cNvSpPr/>
          <p:nvPr/>
        </p:nvSpPr>
        <p:spPr>
          <a:xfrm>
            <a:off x="1" y="1814367"/>
            <a:ext cx="9144000" cy="1390650"/>
          </a:xfrm>
          <a:prstGeom prst="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64" name="図形グループ 63"/>
          <p:cNvGrpSpPr/>
          <p:nvPr/>
        </p:nvGrpSpPr>
        <p:grpSpPr>
          <a:xfrm>
            <a:off x="166579" y="1486388"/>
            <a:ext cx="1994608" cy="2013499"/>
            <a:chOff x="1763751" y="387439"/>
            <a:chExt cx="830226" cy="830226"/>
          </a:xfrm>
        </p:grpSpPr>
        <p:sp>
          <p:nvSpPr>
            <p:cNvPr id="65" name="円/楕円 6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教育</a:t>
              </a:r>
              <a:endParaRPr kumimoji="1" lang="ja-JP" altLang="en-US" sz="4800" kern="1200" dirty="0"/>
            </a:p>
          </p:txBody>
        </p:sp>
      </p:grpSp>
      <p:pic>
        <p:nvPicPr>
          <p:cNvPr id="51" name="図 50" descr="土浦だお"/>
          <p:cNvPicPr>
            <a:picLocks noChangeAspect="1"/>
          </p:cNvPicPr>
          <p:nvPr/>
        </p:nvPicPr>
        <p:blipFill>
          <a:blip r:embed="rId2" cstate="email">
            <a:alphaModFix/>
            <a:lum bright="70000" contrast="-70000"/>
            <a:extLst>
              <a:ext uri="{28A0092B-C50C-407E-A947-70E740481C1C}">
                <a14:useLocalDpi xmlns:a14="http://schemas.microsoft.com/office/drawing/2010/main"/>
              </a:ext>
            </a:extLst>
          </a:blip>
          <a:stretch>
            <a:fillRect/>
          </a:stretch>
        </p:blipFill>
        <p:spPr>
          <a:xfrm>
            <a:off x="5686719" y="1202998"/>
            <a:ext cx="3326612" cy="5513354"/>
          </a:xfrm>
          <a:prstGeom prst="rect">
            <a:avLst/>
          </a:prstGeom>
          <a:ln>
            <a:noFill/>
          </a:ln>
          <a:effectLst>
            <a:glow rad="12700">
              <a:srgbClr val="F73F7E"/>
            </a:glow>
          </a:effectLst>
        </p:spPr>
      </p:pic>
      <p:pic>
        <p:nvPicPr>
          <p:cNvPr id="53" name="図 5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632891" y="1289678"/>
            <a:ext cx="927100" cy="927100"/>
          </a:xfrm>
          <a:prstGeom prst="rect">
            <a:avLst/>
          </a:prstGeom>
          <a:effectLst>
            <a:glow rad="228600">
              <a:schemeClr val="accent6">
                <a:satMod val="175000"/>
                <a:alpha val="40000"/>
              </a:schemeClr>
            </a:glow>
          </a:effectLst>
        </p:spPr>
      </p:pic>
      <p:pic>
        <p:nvPicPr>
          <p:cNvPr id="54" name="図 53"/>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705791" y="1753228"/>
            <a:ext cx="927100" cy="927100"/>
          </a:xfrm>
          <a:prstGeom prst="rect">
            <a:avLst/>
          </a:prstGeom>
          <a:effectLst>
            <a:glow rad="228600">
              <a:schemeClr val="accent6">
                <a:satMod val="175000"/>
                <a:alpha val="40000"/>
              </a:schemeClr>
            </a:glow>
          </a:effectLst>
        </p:spPr>
      </p:pic>
      <p:pic>
        <p:nvPicPr>
          <p:cNvPr id="55" name="図 54"/>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493569" y="2369178"/>
            <a:ext cx="927100" cy="927100"/>
          </a:xfrm>
          <a:prstGeom prst="rect">
            <a:avLst/>
          </a:prstGeom>
          <a:effectLst>
            <a:glow rad="228600">
              <a:schemeClr val="accent6">
                <a:satMod val="175000"/>
                <a:alpha val="40000"/>
              </a:schemeClr>
            </a:glow>
          </a:effectLst>
        </p:spPr>
      </p:pic>
      <p:pic>
        <p:nvPicPr>
          <p:cNvPr id="56" name="図 55"/>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502819" y="2680328"/>
            <a:ext cx="927100" cy="927100"/>
          </a:xfrm>
          <a:prstGeom prst="rect">
            <a:avLst/>
          </a:prstGeom>
          <a:effectLst>
            <a:glow rad="139700">
              <a:schemeClr val="accent6">
                <a:satMod val="175000"/>
                <a:alpha val="40000"/>
              </a:schemeClr>
            </a:glow>
          </a:effectLst>
        </p:spPr>
      </p:pic>
      <p:pic>
        <p:nvPicPr>
          <p:cNvPr id="57" name="図 56"/>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3296278"/>
            <a:ext cx="927100" cy="927100"/>
          </a:xfrm>
          <a:prstGeom prst="rect">
            <a:avLst/>
          </a:prstGeom>
          <a:effectLst>
            <a:glow rad="228600">
              <a:schemeClr val="accent6">
                <a:satMod val="175000"/>
                <a:alpha val="40000"/>
              </a:schemeClr>
            </a:glow>
          </a:effectLst>
        </p:spPr>
      </p:pic>
      <p:pic>
        <p:nvPicPr>
          <p:cNvPr id="58" name="図 57"/>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362898" y="3032575"/>
            <a:ext cx="927100" cy="927100"/>
          </a:xfrm>
          <a:prstGeom prst="rect">
            <a:avLst/>
          </a:prstGeom>
          <a:effectLst>
            <a:glow rad="228600">
              <a:schemeClr val="accent6">
                <a:satMod val="175000"/>
                <a:alpha val="40000"/>
              </a:schemeClr>
            </a:glow>
          </a:effectLst>
        </p:spPr>
      </p:pic>
      <p:pic>
        <p:nvPicPr>
          <p:cNvPr id="59" name="図 58"/>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039269" y="3143878"/>
            <a:ext cx="927100" cy="927100"/>
          </a:xfrm>
          <a:prstGeom prst="rect">
            <a:avLst/>
          </a:prstGeom>
          <a:effectLst>
            <a:glow rad="228600">
              <a:schemeClr val="accent6">
                <a:satMod val="175000"/>
                <a:alpha val="40000"/>
              </a:schemeClr>
            </a:glow>
          </a:effectLst>
        </p:spPr>
      </p:pic>
      <p:pic>
        <p:nvPicPr>
          <p:cNvPr id="60" name="図 59"/>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7">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009896" y="4070978"/>
            <a:ext cx="927100" cy="927100"/>
          </a:xfrm>
          <a:prstGeom prst="rect">
            <a:avLst/>
          </a:prstGeom>
          <a:effectLst>
            <a:glow rad="228600">
              <a:schemeClr val="accent6">
                <a:satMod val="175000"/>
                <a:alpha val="40000"/>
              </a:schemeClr>
            </a:glow>
          </a:effectLst>
        </p:spPr>
      </p:pic>
      <p:pic>
        <p:nvPicPr>
          <p:cNvPr id="61" name="図 60"/>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8">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4534528"/>
            <a:ext cx="927100" cy="927100"/>
          </a:xfrm>
          <a:prstGeom prst="rect">
            <a:avLst/>
          </a:prstGeom>
          <a:effectLst>
            <a:glow rad="228600">
              <a:schemeClr val="accent6">
                <a:satMod val="175000"/>
                <a:alpha val="40000"/>
              </a:schemeClr>
            </a:glow>
          </a:effectLst>
        </p:spPr>
      </p:pic>
      <p:pic>
        <p:nvPicPr>
          <p:cNvPr id="62" name="図 61"/>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892318" y="4895647"/>
            <a:ext cx="927100" cy="927100"/>
          </a:xfrm>
          <a:prstGeom prst="rect">
            <a:avLst/>
          </a:prstGeom>
          <a:effectLst>
            <a:glow rad="228600">
              <a:schemeClr val="accent6">
                <a:satMod val="175000"/>
                <a:alpha val="40000"/>
              </a:schemeClr>
            </a:glow>
          </a:effectLst>
        </p:spPr>
      </p:pic>
      <p:pic>
        <p:nvPicPr>
          <p:cNvPr id="63" name="図 6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9">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933846" y="5461628"/>
            <a:ext cx="927100" cy="927100"/>
          </a:xfrm>
          <a:prstGeom prst="rect">
            <a:avLst/>
          </a:prstGeom>
          <a:effectLst>
            <a:glow rad="228600">
              <a:schemeClr val="accent6">
                <a:satMod val="175000"/>
                <a:alpha val="40000"/>
              </a:schemeClr>
            </a:glow>
          </a:effectLst>
        </p:spPr>
      </p:pic>
      <p:sp>
        <p:nvSpPr>
          <p:cNvPr id="2" name="テキスト ボックス 1"/>
          <p:cNvSpPr txBox="1"/>
          <p:nvPr/>
        </p:nvSpPr>
        <p:spPr>
          <a:xfrm>
            <a:off x="2161187" y="1955357"/>
            <a:ext cx="4577121" cy="1077218"/>
          </a:xfrm>
          <a:prstGeom prst="rect">
            <a:avLst/>
          </a:prstGeom>
          <a:noFill/>
        </p:spPr>
        <p:txBody>
          <a:bodyPr wrap="square" rtlCol="0">
            <a:spAutoFit/>
          </a:bodyPr>
          <a:lstStyle/>
          <a:p>
            <a:r>
              <a:rPr lang="en-US" altLang="ja-JP" sz="3200" i="1" dirty="0" smtClean="0"/>
              <a:t>STEP1.</a:t>
            </a:r>
          </a:p>
          <a:p>
            <a:r>
              <a:rPr lang="ja-JP" altLang="en-US" sz="3200" i="1" dirty="0" smtClean="0"/>
              <a:t>地域教育の充実</a:t>
            </a:r>
            <a:endParaRPr lang="en-US" altLang="ja-JP" sz="3200" i="1" dirty="0" smtClean="0"/>
          </a:p>
        </p:txBody>
      </p:sp>
      <p:pic>
        <p:nvPicPr>
          <p:cNvPr id="98" name="図 97"/>
          <p:cNvPicPr>
            <a:picLocks noChangeAspect="1"/>
          </p:cNvPicPr>
          <p:nvPr/>
        </p:nvPicPr>
        <p:blipFill>
          <a:blip r:embed="rId10"/>
          <a:stretch>
            <a:fillRect/>
          </a:stretch>
        </p:blipFill>
        <p:spPr>
          <a:xfrm>
            <a:off x="9506162" y="4534528"/>
            <a:ext cx="2124927" cy="2124927"/>
          </a:xfrm>
          <a:prstGeom prst="rect">
            <a:avLst/>
          </a:prstGeom>
          <a:noFill/>
          <a:ln>
            <a:noFill/>
          </a:ln>
        </p:spPr>
      </p:pic>
      <p:sp>
        <p:nvSpPr>
          <p:cNvPr id="6" name="正方形/長方形 5"/>
          <p:cNvSpPr/>
          <p:nvPr/>
        </p:nvSpPr>
        <p:spPr>
          <a:xfrm rot="494800">
            <a:off x="5440253" y="3371621"/>
            <a:ext cx="3496743" cy="1200329"/>
          </a:xfrm>
          <a:prstGeom prst="rect">
            <a:avLst/>
          </a:prstGeom>
          <a:solidFill>
            <a:schemeClr val="accent6">
              <a:lumMod val="60000"/>
              <a:lumOff val="40000"/>
            </a:schemeClr>
          </a:solidFill>
          <a:ln w="38100" cmpd="sng">
            <a:solidFill>
              <a:schemeClr val="bg1"/>
            </a:solidFill>
          </a:ln>
        </p:spPr>
        <p:style>
          <a:lnRef idx="1">
            <a:schemeClr val="accent6"/>
          </a:lnRef>
          <a:fillRef idx="2">
            <a:schemeClr val="accent6"/>
          </a:fillRef>
          <a:effectRef idx="1">
            <a:schemeClr val="accent6"/>
          </a:effectRef>
          <a:fontRef idx="minor">
            <a:schemeClr val="dk1"/>
          </a:fontRef>
        </p:style>
        <p:txBody>
          <a:bodyPr wrap="square">
            <a:spAutoFit/>
          </a:bodyPr>
          <a:lstStyle/>
          <a:p>
            <a:pPr lvl="0" algn="ctr"/>
            <a:r>
              <a:rPr lang="ja-JP" altLang="en-US" sz="3600" i="1" dirty="0">
                <a:solidFill>
                  <a:prstClr val="black"/>
                </a:solidFill>
              </a:rPr>
              <a:t>活動に意欲的な</a:t>
            </a:r>
            <a:r>
              <a:rPr lang="ja-JP" altLang="en-US" sz="3600" i="1" dirty="0" smtClean="0">
                <a:solidFill>
                  <a:prstClr val="black"/>
                </a:solidFill>
              </a:rPr>
              <a:t>市民が増加！</a:t>
            </a:r>
            <a:endParaRPr lang="ja-JP" altLang="en-US" sz="3600" i="1" dirty="0">
              <a:solidFill>
                <a:prstClr val="black"/>
              </a:solidFill>
            </a:endParaRPr>
          </a:p>
        </p:txBody>
      </p:sp>
      <p:pic>
        <p:nvPicPr>
          <p:cNvPr id="100" name="図 9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384388" y="4998079"/>
            <a:ext cx="3272903" cy="1718274"/>
          </a:xfrm>
          <a:prstGeom prst="rect">
            <a:avLst/>
          </a:prstGeom>
          <a:noFill/>
          <a:ln>
            <a:noFill/>
          </a:ln>
        </p:spPr>
      </p:pic>
      <p:pic>
        <p:nvPicPr>
          <p:cNvPr id="104" name="図 103"/>
          <p:cNvPicPr>
            <a:picLocks noChangeAspect="1"/>
          </p:cNvPicPr>
          <p:nvPr/>
        </p:nvPicPr>
        <p:blipFill>
          <a:blip r:embed="rId12" cstate="email">
            <a:extLst>
              <a:ext uri="{BEBA8EAE-BF5A-486C-A8C5-ECC9F3942E4B}">
                <a14:imgProps xmlns:a14="http://schemas.microsoft.com/office/drawing/2010/main">
                  <a14:imgLayer r:embed="rId13">
                    <a14:imgEffect>
                      <a14:backgroundRemoval t="0" b="100000" l="0" r="100000">
                        <a14:foregroundMark x1="81458" y1="50343" x2="81458" y2="50343"/>
                        <a14:foregroundMark x1="68750" y1="61327" x2="68750" y2="61327"/>
                        <a14:foregroundMark x1="61250" y1="67277" x2="61250" y2="67277"/>
                        <a14:foregroundMark x1="57708" y1="74371" x2="57708" y2="74371"/>
                        <a14:foregroundMark x1="55417" y1="66362" x2="55417" y2="66362"/>
                        <a14:foregroundMark x1="47708" y1="69794" x2="47708" y2="69794"/>
                        <a14:foregroundMark x1="42500" y1="64531" x2="42500" y2="64531"/>
                        <a14:foregroundMark x1="40208" y1="73913" x2="40208" y2="73913"/>
                        <a14:foregroundMark x1="30000" y1="52632" x2="30000" y2="52632"/>
                        <a14:foregroundMark x1="22917" y1="54005" x2="22917" y2="54005"/>
                        <a14:foregroundMark x1="25417" y1="34096" x2="25417" y2="34096"/>
                        <a14:foregroundMark x1="38542" y1="15789" x2="38542" y2="15789"/>
                        <a14:foregroundMark x1="41458" y1="25400" x2="41458" y2="25400"/>
                        <a14:foregroundMark x1="53958" y1="24714" x2="53958" y2="24714"/>
                        <a14:foregroundMark x1="57708" y1="25858" x2="57708" y2="25858"/>
                        <a14:foregroundMark x1="71250" y1="33181" x2="71250" y2="33181"/>
                        <a14:foregroundMark x1="72292" y1="27460" x2="72292" y2="27460"/>
                        <a14:foregroundMark x1="71250" y1="22654" x2="71250" y2="22654"/>
                        <a14:foregroundMark x1="76458" y1="29748" x2="76458" y2="29748"/>
                        <a14:foregroundMark x1="88958" y1="83982" x2="88958" y2="83982"/>
                        <a14:foregroundMark x1="89167" y1="90618" x2="89167" y2="90618"/>
                        <a14:foregroundMark x1="88333" y1="92677" x2="88333" y2="92677"/>
                        <a14:foregroundMark x1="85208" y1="88787" x2="85208" y2="88787"/>
                        <a14:foregroundMark x1="81042" y1="92449" x2="81042" y2="92449"/>
                        <a14:foregroundMark x1="77917" y1="92906" x2="77917" y2="92906"/>
                        <a14:foregroundMark x1="77500" y1="82380" x2="77500" y2="82380"/>
                        <a14:foregroundMark x1="72083" y1="87643" x2="72083" y2="87643"/>
                        <a14:foregroundMark x1="77083" y1="87414" x2="77083" y2="87414"/>
                        <a14:foregroundMark x1="68958" y1="92906" x2="68958" y2="92906"/>
                        <a14:foregroundMark x1="58542" y1="90160" x2="58542" y2="90160"/>
                        <a14:foregroundMark x1="54792" y1="91533" x2="54792" y2="91533"/>
                        <a14:foregroundMark x1="54375" y1="16705" x2="54375" y2="16705"/>
                        <a14:foregroundMark x1="36667" y1="89016" x2="36667" y2="89016"/>
                        <a14:foregroundMark x1="33333" y1="90389" x2="33333" y2="90389"/>
                        <a14:foregroundMark x1="23333" y1="89245" x2="23333" y2="89245"/>
                        <a14:foregroundMark x1="14583" y1="82151" x2="14583" y2="82151"/>
                        <a14:backgroundMark x1="63958" y1="83753" x2="63958" y2="83753"/>
                        <a14:backgroundMark x1="51458" y1="86041" x2="51458" y2="86041"/>
                      </a14:backgroundRemoval>
                    </a14:imgEffect>
                  </a14:imgLayer>
                </a14:imgProps>
              </a:ext>
              <a:ext uri="{28A0092B-C50C-407E-A947-70E740481C1C}">
                <a14:useLocalDpi xmlns:a14="http://schemas.microsoft.com/office/drawing/2010/main"/>
              </a:ext>
            </a:extLst>
          </a:blip>
          <a:stretch>
            <a:fillRect/>
          </a:stretch>
        </p:blipFill>
        <p:spPr>
          <a:xfrm>
            <a:off x="1241017" y="3376275"/>
            <a:ext cx="1581965" cy="1440247"/>
          </a:xfrm>
          <a:prstGeom prst="rect">
            <a:avLst/>
          </a:prstGeom>
          <a:effectLst>
            <a:glow rad="292100">
              <a:schemeClr val="bg1">
                <a:alpha val="75000"/>
              </a:schemeClr>
            </a:glow>
          </a:effectLst>
        </p:spPr>
      </p:pic>
      <p:pic>
        <p:nvPicPr>
          <p:cNvPr id="105" name="図 104"/>
          <p:cNvPicPr>
            <a:picLocks noChangeAspect="1"/>
          </p:cNvPicPr>
          <p:nvPr/>
        </p:nvPicPr>
        <p:blipFill>
          <a:blip r:embed="rId14"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3123772" y="3376092"/>
            <a:ext cx="1533519" cy="1440430"/>
          </a:xfrm>
          <a:prstGeom prst="rect">
            <a:avLst/>
          </a:prstGeom>
          <a:ln>
            <a:noFill/>
          </a:ln>
          <a:effectLst/>
        </p:spPr>
      </p:pic>
      <p:grpSp>
        <p:nvGrpSpPr>
          <p:cNvPr id="106" name="図形グループ 105"/>
          <p:cNvGrpSpPr/>
          <p:nvPr/>
        </p:nvGrpSpPr>
        <p:grpSpPr>
          <a:xfrm>
            <a:off x="107596" y="-81071"/>
            <a:ext cx="10030318" cy="1469647"/>
            <a:chOff x="107596" y="-81071"/>
            <a:chExt cx="10030318" cy="1469647"/>
          </a:xfrm>
        </p:grpSpPr>
        <p:pic>
          <p:nvPicPr>
            <p:cNvPr id="107" name="図 106"/>
            <p:cNvPicPr>
              <a:picLocks noChangeAspect="1"/>
            </p:cNvPicPr>
            <p:nvPr/>
          </p:nvPicPr>
          <p:blipFill>
            <a:blip r:embed="rId15"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108" name="図 107"/>
            <p:cNvPicPr>
              <a:picLocks noChangeAspect="1"/>
            </p:cNvPicPr>
            <p:nvPr/>
          </p:nvPicPr>
          <p:blipFill rotWithShape="1">
            <a:blip r:embed="rId16" cstate="email">
              <a:duotone>
                <a:schemeClr val="accent6">
                  <a:shade val="45000"/>
                  <a:satMod val="135000"/>
                </a:schemeClr>
                <a:prstClr val="white"/>
              </a:duotone>
              <a:extLst>
                <a:ext uri="{BEBA8EAE-BF5A-486C-A8C5-ECC9F3942E4B}">
                  <a14:imgProps xmlns:a14="http://schemas.microsoft.com/office/drawing/2010/main">
                    <a14:imgLayer r:embed="rId17">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3485548" y="-81071"/>
              <a:ext cx="6652366" cy="1469647"/>
            </a:xfrm>
            <a:prstGeom prst="rect">
              <a:avLst/>
            </a:prstGeom>
          </p:spPr>
        </p:pic>
        <p:sp>
          <p:nvSpPr>
            <p:cNvPr id="109" name="テキスト ボックス 10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10" name="テキスト ボックス 10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1" name="図形グループ 110"/>
            <p:cNvGrpSpPr/>
            <p:nvPr/>
          </p:nvGrpSpPr>
          <p:grpSpPr>
            <a:xfrm>
              <a:off x="215192" y="0"/>
              <a:ext cx="2341441" cy="1246985"/>
              <a:chOff x="215192" y="1199258"/>
              <a:chExt cx="2341441" cy="1246985"/>
            </a:xfrm>
          </p:grpSpPr>
          <p:pic>
            <p:nvPicPr>
              <p:cNvPr id="117" name="図 116"/>
              <p:cNvPicPr>
                <a:picLocks noChangeAspect="1"/>
              </p:cNvPicPr>
              <p:nvPr/>
            </p:nvPicPr>
            <p:blipFill>
              <a:blip r:embed="rId18"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18" name="図 117" descr="8682.jpg"/>
              <p:cNvPicPr>
                <a:picLocks noChangeAspect="1"/>
              </p:cNvPicPr>
              <p:nvPr/>
            </p:nvPicPr>
            <p:blipFill>
              <a:blip r:embed="rId19" cstate="email">
                <a:duotone>
                  <a:schemeClr val="accent6">
                    <a:shade val="45000"/>
                    <a:satMod val="135000"/>
                  </a:schemeClr>
                  <a:prstClr val="white"/>
                </a:duotone>
                <a:extLst>
                  <a:ext uri="{BEBA8EAE-BF5A-486C-A8C5-ECC9F3942E4B}">
                    <a14:imgProps xmlns:a14="http://schemas.microsoft.com/office/drawing/2010/main">
                      <a14:imgLayer r:embed="rId20">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12" name="テキスト ボックス 1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13" name="テキスト ボックス 1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14" name="テキスト ボックス 1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5" name="テキスト ボックス 1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16" name="テキスト ボックス 11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教育</a:t>
              </a:r>
              <a:r>
                <a:rPr lang="ja-JP" altLang="en-US" sz="3200" b="1" dirty="0" smtClean="0">
                  <a:latin typeface="ヒラギノ丸ゴ ProN W4"/>
                  <a:ea typeface="ヒラギノ丸ゴ ProN W4"/>
                  <a:cs typeface="ヒラギノ丸ゴ ProN W4"/>
                </a:rPr>
                <a:t>まとめ</a:t>
              </a:r>
              <a:endParaRPr kumimoji="1" lang="en-US" altLang="ja-JP" sz="3200" b="1" kern="1200" dirty="0" smtClean="0">
                <a:latin typeface="ヒラギノ丸ゴ ProN W4"/>
                <a:ea typeface="ヒラギノ丸ゴ ProN W4"/>
                <a:cs typeface="ヒラギノ丸ゴ ProN W4"/>
              </a:endParaRPr>
            </a:p>
          </p:txBody>
        </p:sp>
      </p:gr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16</a:t>
            </a:fld>
            <a:endParaRPr kumimoji="1" lang="ja-JP" altLang="en-US"/>
          </a:p>
        </p:txBody>
      </p:sp>
    </p:spTree>
    <p:extLst>
      <p:ext uri="{BB962C8B-B14F-4D97-AF65-F5344CB8AC3E}">
        <p14:creationId xmlns:p14="http://schemas.microsoft.com/office/powerpoint/2010/main" val="303860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par>
                                <p:cTn id="17" presetID="10" presetClass="entr" presetSubtype="0" fill="hold" nodeType="with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par>
                                <p:cTn id="20" presetID="10" presetClass="entr" presetSubtype="0" fill="hold" nodeType="with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500"/>
                                        <p:tgtEl>
                                          <p:spTgt spid="10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par>
                                <p:cTn id="28" presetID="22" presetClass="entr" presetSubtype="4"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down)">
                                      <p:cBhvr>
                                        <p:cTn id="30" dur="500"/>
                                        <p:tgtEl>
                                          <p:spTgt spid="53"/>
                                        </p:tgtEl>
                                      </p:cBhvr>
                                    </p:animEffect>
                                  </p:childTnLst>
                                </p:cTn>
                              </p:par>
                              <p:par>
                                <p:cTn id="31" presetID="22" presetClass="entr" presetSubtype="4"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down)">
                                      <p:cBhvr>
                                        <p:cTn id="33" dur="500"/>
                                        <p:tgtEl>
                                          <p:spTgt spid="55"/>
                                        </p:tgtEl>
                                      </p:cBhvr>
                                    </p:animEffect>
                                  </p:childTnLst>
                                </p:cTn>
                              </p:par>
                              <p:par>
                                <p:cTn id="34" presetID="22" presetClass="entr" presetSubtype="4"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down)">
                                      <p:cBhvr>
                                        <p:cTn id="36" dur="500"/>
                                        <p:tgtEl>
                                          <p:spTgt spid="57"/>
                                        </p:tgtEl>
                                      </p:cBhvr>
                                    </p:animEffect>
                                  </p:childTnLst>
                                </p:cTn>
                              </p:par>
                              <p:par>
                                <p:cTn id="37" presetID="22" presetClass="entr" presetSubtype="4"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00"/>
                                        <p:tgtEl>
                                          <p:spTgt spid="59"/>
                                        </p:tgtEl>
                                      </p:cBhvr>
                                    </p:animEffect>
                                  </p:childTnLst>
                                </p:cTn>
                              </p:par>
                              <p:par>
                                <p:cTn id="40" presetID="22" presetClass="entr" presetSubtype="4"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down)">
                                      <p:cBhvr>
                                        <p:cTn id="42" dur="500"/>
                                        <p:tgtEl>
                                          <p:spTgt spid="56"/>
                                        </p:tgtEl>
                                      </p:cBhvr>
                                    </p:animEffect>
                                  </p:childTnLst>
                                </p:cTn>
                              </p:par>
                              <p:par>
                                <p:cTn id="43" presetID="22" presetClass="entr" presetSubtype="4" fill="hold"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down)">
                                      <p:cBhvr>
                                        <p:cTn id="48" dur="500"/>
                                        <p:tgtEl>
                                          <p:spTgt spid="61"/>
                                        </p:tgtEl>
                                      </p:cBhvr>
                                    </p:animEffect>
                                  </p:childTnLst>
                                </p:cTn>
                              </p:par>
                              <p:par>
                                <p:cTn id="49" presetID="22" presetClass="entr" presetSubtype="4"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down)">
                                      <p:cBhvr>
                                        <p:cTn id="51" dur="500"/>
                                        <p:tgtEl>
                                          <p:spTgt spid="62"/>
                                        </p:tgtEl>
                                      </p:cBhvr>
                                    </p:animEffect>
                                  </p:childTnLst>
                                </p:cTn>
                              </p:par>
                              <p:par>
                                <p:cTn id="52" presetID="22" presetClass="entr" presetSubtype="4"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par>
                                <p:cTn id="55" presetID="22" presetClass="entr" presetSubtype="4"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down)">
                                      <p:cBhvr>
                                        <p:cTn id="57" dur="500"/>
                                        <p:tgtEl>
                                          <p:spTgt spid="63"/>
                                        </p:tgtEl>
                                      </p:cBhvr>
                                    </p:animEffect>
                                  </p:childTnLst>
                                </p:cTn>
                              </p:par>
                              <p:par>
                                <p:cTn id="58" presetID="1" presetClass="entr" presetSubtype="0" fill="hold" nodeType="withEffect">
                                  <p:stCondLst>
                                    <p:cond delay="0"/>
                                  </p:stCondLst>
                                  <p:childTnLst>
                                    <p:set>
                                      <p:cBhvr>
                                        <p:cTn id="59" dur="1" fill="hold">
                                          <p:stCondLst>
                                            <p:cond delay="0"/>
                                          </p:stCondLst>
                                        </p:cTn>
                                        <p:tgtEl>
                                          <p:spTgt spid="98"/>
                                        </p:tgtEl>
                                        <p:attrNameLst>
                                          <p:attrName>style.visibility</p:attrName>
                                        </p:attrNameLst>
                                      </p:cBhvr>
                                      <p:to>
                                        <p:strVal val="visible"/>
                                      </p:to>
                                    </p:set>
                                  </p:childTnLst>
                                </p:cTn>
                              </p:par>
                            </p:childTnLst>
                          </p:cTn>
                        </p:par>
                        <p:par>
                          <p:cTn id="60" fill="hold">
                            <p:stCondLst>
                              <p:cond delay="500"/>
                            </p:stCondLst>
                            <p:childTnLst>
                              <p:par>
                                <p:cTn id="61" presetID="53" presetClass="entr" presetSubtype="16"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alphaModFix amt="38000"/>
          </a:blip>
          <a:stretch>
            <a:fillRect/>
          </a:stretch>
        </p:blipFill>
        <p:spPr>
          <a:xfrm>
            <a:off x="-139700" y="-343322"/>
            <a:ext cx="9588500" cy="7201322"/>
          </a:xfrm>
          <a:prstGeom prst="rect">
            <a:avLst/>
          </a:prstGeom>
        </p:spPr>
      </p:pic>
      <p:pic>
        <p:nvPicPr>
          <p:cNvPr id="6" name="図 5" descr="8682.jpg"/>
          <p:cNvPicPr>
            <a:picLocks noChangeAspect="1"/>
          </p:cNvPicPr>
          <p:nvPr/>
        </p:nvPicPr>
        <p:blipFill>
          <a:blip r:embed="rId4" cstate="email">
            <a:duotone>
              <a:schemeClr val="accent3">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386917" y="2426519"/>
            <a:ext cx="4383129" cy="1440267"/>
          </a:xfrm>
          <a:prstGeom prst="rect">
            <a:avLst/>
          </a:prstGeom>
        </p:spPr>
      </p:pic>
      <p:grpSp>
        <p:nvGrpSpPr>
          <p:cNvPr id="9" name="図形グループ 8"/>
          <p:cNvGrpSpPr/>
          <p:nvPr/>
        </p:nvGrpSpPr>
        <p:grpSpPr>
          <a:xfrm>
            <a:off x="3306076" y="674171"/>
            <a:ext cx="2432172" cy="2275289"/>
            <a:chOff x="3306076" y="674171"/>
            <a:chExt cx="2432172" cy="2275289"/>
          </a:xfrm>
        </p:grpSpPr>
        <p:sp>
          <p:nvSpPr>
            <p:cNvPr id="8" name="円/楕円 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10"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6600" dirty="0" smtClean="0"/>
                <a:t>環境</a:t>
              </a:r>
              <a:endParaRPr kumimoji="1" lang="ja-JP" altLang="en-US" sz="6600" kern="1200" dirty="0"/>
            </a:p>
          </p:txBody>
        </p:sp>
      </p:grpSp>
      <p:graphicFrame>
        <p:nvGraphicFramePr>
          <p:cNvPr id="12" name="図表 11"/>
          <p:cNvGraphicFramePr/>
          <p:nvPr>
            <p:extLst>
              <p:ext uri="{D42A27DB-BD31-4B8C-83A1-F6EECF244321}">
                <p14:modId xmlns:p14="http://schemas.microsoft.com/office/powerpoint/2010/main" val="2223062099"/>
              </p:ext>
            </p:extLst>
          </p:nvPr>
        </p:nvGraphicFramePr>
        <p:xfrm>
          <a:off x="2386917" y="4000500"/>
          <a:ext cx="4546600" cy="2819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17</a:t>
            </a:fld>
            <a:endParaRPr kumimoji="1" lang="ja-JP" altLang="en-US"/>
          </a:p>
        </p:txBody>
      </p:sp>
    </p:spTree>
    <p:extLst>
      <p:ext uri="{BB962C8B-B14F-4D97-AF65-F5344CB8AC3E}">
        <p14:creationId xmlns:p14="http://schemas.microsoft.com/office/powerpoint/2010/main" val="411697000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39" name="図 38" descr="スクリーンショット 2017-01-23 2.29.34.png"/>
          <p:cNvPicPr>
            <a:picLocks noChangeAspect="1"/>
          </p:cNvPicPr>
          <p:nvPr/>
        </p:nvPicPr>
        <p:blipFill>
          <a:blip r:embed="rId3">
            <a:alphaModFix amt="78000"/>
            <a:extLst>
              <a:ext uri="{28A0092B-C50C-407E-A947-70E740481C1C}">
                <a14:useLocalDpi xmlns:a14="http://schemas.microsoft.com/office/drawing/2010/main"/>
              </a:ext>
            </a:extLst>
          </a:blip>
          <a:stretch>
            <a:fillRect/>
          </a:stretch>
        </p:blipFill>
        <p:spPr>
          <a:xfrm>
            <a:off x="0" y="1255034"/>
            <a:ext cx="9133323" cy="5480641"/>
          </a:xfrm>
          <a:prstGeom prst="rect">
            <a:avLst/>
          </a:prstGeom>
          <a:ln>
            <a:noFill/>
          </a:ln>
          <a:effectLst>
            <a:softEdge rad="112500"/>
          </a:effectLst>
        </p:spPr>
      </p:pic>
      <p:grpSp>
        <p:nvGrpSpPr>
          <p:cNvPr id="25" name="図形グループ 24"/>
          <p:cNvGrpSpPr/>
          <p:nvPr/>
        </p:nvGrpSpPr>
        <p:grpSpPr>
          <a:xfrm>
            <a:off x="119990" y="-81071"/>
            <a:ext cx="11145475" cy="1469647"/>
            <a:chOff x="119988" y="-81071"/>
            <a:chExt cx="11145475" cy="1469647"/>
          </a:xfrm>
        </p:grpSpPr>
        <p:pic>
          <p:nvPicPr>
            <p:cNvPr id="26" name="図 25"/>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27" name="図 26"/>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8" name="図 27"/>
            <p:cNvPicPr>
              <a:picLocks noChangeAspect="1"/>
            </p:cNvPicPr>
            <p:nvPr/>
          </p:nvPicPr>
          <p:blipFill rotWithShape="1">
            <a:blip r:embed="rId5" cstate="email">
              <a:duotone>
                <a:schemeClr val="accent3">
                  <a:shade val="45000"/>
                  <a:satMod val="135000"/>
                </a:schemeClr>
                <a:prstClr val="white"/>
              </a:duotone>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4613097" y="-81071"/>
              <a:ext cx="6652366" cy="1469647"/>
            </a:xfrm>
            <a:prstGeom prst="rect">
              <a:avLst/>
            </a:prstGeom>
          </p:spPr>
        </p:pic>
        <p:sp>
          <p:nvSpPr>
            <p:cNvPr id="29" name="テキスト ボックス 28"/>
            <p:cNvSpPr txBox="1"/>
            <p:nvPr/>
          </p:nvSpPr>
          <p:spPr>
            <a:xfrm>
              <a:off x="2556633" y="281642"/>
              <a:ext cx="1074051"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目標</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都市像</a:t>
              </a:r>
              <a:endParaRPr lang="en-US" altLang="ja-JP" b="1" dirty="0">
                <a:latin typeface="ヒラギノ丸ゴ Pro W4"/>
                <a:ea typeface="ヒラギノ丸ゴ Pro W4"/>
                <a:cs typeface="ヒラギノ丸ゴ Pro W4"/>
              </a:endParaRPr>
            </a:p>
          </p:txBody>
        </p:sp>
        <p:sp>
          <p:nvSpPr>
            <p:cNvPr id="30" name="テキスト ボックス 29"/>
            <p:cNvSpPr txBox="1"/>
            <p:nvPr/>
          </p:nvSpPr>
          <p:spPr>
            <a:xfrm>
              <a:off x="3643076"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教育</a:t>
              </a:r>
              <a:endParaRPr lang="en-US" altLang="ja-JP" b="1" dirty="0">
                <a:latin typeface="ヒラギノ丸ゴ Pro W4"/>
                <a:ea typeface="ヒラギノ丸ゴ Pro W4"/>
                <a:cs typeface="ヒラギノ丸ゴ Pro W4"/>
              </a:endParaRPr>
            </a:p>
          </p:txBody>
        </p:sp>
        <p:grpSp>
          <p:nvGrpSpPr>
            <p:cNvPr id="31" name="図形グループ 30"/>
            <p:cNvGrpSpPr/>
            <p:nvPr/>
          </p:nvGrpSpPr>
          <p:grpSpPr>
            <a:xfrm>
              <a:off x="215192" y="0"/>
              <a:ext cx="2341441" cy="1246985"/>
              <a:chOff x="215192" y="1199258"/>
              <a:chExt cx="2341441" cy="1246985"/>
            </a:xfrm>
          </p:grpSpPr>
          <p:pic>
            <p:nvPicPr>
              <p:cNvPr id="37" name="図 36"/>
              <p:cNvPicPr>
                <a:picLocks noChangeAspect="1"/>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8" name="図 37" descr="8682.jpg"/>
              <p:cNvPicPr>
                <a:picLocks noChangeAspect="1"/>
              </p:cNvPicPr>
              <p:nvPr/>
            </p:nvPicPr>
            <p:blipFill>
              <a:blip r:embed="rId8" cstate="email">
                <a:duotone>
                  <a:schemeClr val="accent3">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32" name="テキスト ボックス 31"/>
            <p:cNvSpPr txBox="1"/>
            <p:nvPr/>
          </p:nvSpPr>
          <p:spPr>
            <a:xfrm>
              <a:off x="4717127"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環境</a:t>
              </a:r>
              <a:endParaRPr lang="en-US" altLang="ja-JP" b="1" dirty="0">
                <a:latin typeface="ヒラギノ丸ゴ Pro W4"/>
                <a:ea typeface="ヒラギノ丸ゴ Pro W4"/>
                <a:cs typeface="ヒラギノ丸ゴ Pro W4"/>
              </a:endParaRPr>
            </a:p>
          </p:txBody>
        </p:sp>
        <p:sp>
          <p:nvSpPr>
            <p:cNvPr id="33" name="テキスト ボックス 32"/>
            <p:cNvSpPr txBox="1"/>
            <p:nvPr/>
          </p:nvSpPr>
          <p:spPr>
            <a:xfrm>
              <a:off x="5724157" y="395142"/>
              <a:ext cx="1229279"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つながり</a:t>
              </a:r>
              <a:endParaRPr lang="en-US" altLang="ja-JP" b="1" dirty="0">
                <a:latin typeface="ヒラギノ丸ゴ Pro W4"/>
                <a:ea typeface="ヒラギノ丸ゴ Pro W4"/>
                <a:cs typeface="ヒラギノ丸ゴ Pro W4"/>
              </a:endParaRPr>
            </a:p>
          </p:txBody>
        </p:sp>
        <p:sp>
          <p:nvSpPr>
            <p:cNvPr id="34" name="テキスト ボックス 33"/>
            <p:cNvSpPr txBox="1"/>
            <p:nvPr/>
          </p:nvSpPr>
          <p:spPr>
            <a:xfrm>
              <a:off x="6657856" y="281642"/>
              <a:ext cx="1448337"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都市の</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将来像</a:t>
              </a:r>
              <a:endParaRPr lang="en-US" altLang="ja-JP" b="1" dirty="0">
                <a:latin typeface="ヒラギノ丸ゴ Pro W4"/>
                <a:ea typeface="ヒラギノ丸ゴ Pro W4"/>
                <a:cs typeface="ヒラギノ丸ゴ Pro W4"/>
              </a:endParaRPr>
            </a:p>
          </p:txBody>
        </p:sp>
        <p:sp>
          <p:nvSpPr>
            <p:cNvPr id="35" name="テキスト ボックス 34"/>
            <p:cNvSpPr txBox="1"/>
            <p:nvPr/>
          </p:nvSpPr>
          <p:spPr>
            <a:xfrm>
              <a:off x="7939280"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まとめ</a:t>
              </a:r>
              <a:endParaRPr lang="en-US" altLang="ja-JP" b="1" dirty="0">
                <a:latin typeface="ヒラギノ丸ゴ Pro W4"/>
                <a:ea typeface="ヒラギノ丸ゴ Pro W4"/>
                <a:cs typeface="ヒラギノ丸ゴ Pro W4"/>
              </a:endParaRPr>
            </a:p>
          </p:txBody>
        </p:sp>
        <p:sp>
          <p:nvSpPr>
            <p:cNvPr id="36" name="テキスト ボックス 35"/>
            <p:cNvSpPr txBox="1"/>
            <p:nvPr/>
          </p:nvSpPr>
          <p:spPr>
            <a:xfrm>
              <a:off x="119988" y="224413"/>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現状調査</a:t>
              </a:r>
              <a:endParaRPr lang="en-US" altLang="ja-JP" sz="3200" b="1" dirty="0">
                <a:latin typeface="ヒラギノ丸ゴ ProN W4"/>
                <a:ea typeface="ヒラギノ丸ゴ ProN W4"/>
                <a:cs typeface="ヒラギノ丸ゴ ProN W4"/>
              </a:endParaRPr>
            </a:p>
          </p:txBody>
        </p:sp>
      </p:grpSp>
      <p:sp>
        <p:nvSpPr>
          <p:cNvPr id="4" name="角丸四角形 3"/>
          <p:cNvSpPr/>
          <p:nvPr/>
        </p:nvSpPr>
        <p:spPr>
          <a:xfrm rot="21264189">
            <a:off x="240284" y="1675711"/>
            <a:ext cx="6318250" cy="823341"/>
          </a:xfrm>
          <a:prstGeom prst="roundRect">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dirty="0" smtClean="0"/>
              <a:t>実際に現場で活躍されている方の状況とは？</a:t>
            </a:r>
            <a:endParaRPr kumimoji="1" lang="ja-JP" altLang="en-US" sz="2400" dirty="0"/>
          </a:p>
        </p:txBody>
      </p:sp>
      <p:pic>
        <p:nvPicPr>
          <p:cNvPr id="5" name="図 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793332" y="3733541"/>
            <a:ext cx="1211934" cy="1071047"/>
          </a:xfrm>
          <a:prstGeom prst="rect">
            <a:avLst/>
          </a:prstGeom>
        </p:spPr>
      </p:pic>
      <p:sp>
        <p:nvSpPr>
          <p:cNvPr id="43" name="角丸四角形吹き出し 42"/>
          <p:cNvSpPr/>
          <p:nvPr/>
        </p:nvSpPr>
        <p:spPr>
          <a:xfrm>
            <a:off x="3841708" y="4980363"/>
            <a:ext cx="4883016" cy="1417142"/>
          </a:xfrm>
          <a:prstGeom prst="wedgeRoundRectCallout">
            <a:avLst>
              <a:gd name="adj1" fmla="val -63648"/>
              <a:gd name="adj2" fmla="val -35728"/>
              <a:gd name="adj3" fmla="val 16667"/>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400" dirty="0" smtClean="0">
                <a:solidFill>
                  <a:srgbClr val="000000"/>
                </a:solidFill>
              </a:rPr>
              <a:t>Q:</a:t>
            </a:r>
            <a:r>
              <a:rPr kumimoji="1" lang="ja-JP" altLang="en-US" sz="2400" dirty="0" smtClean="0">
                <a:solidFill>
                  <a:srgbClr val="000000"/>
                </a:solidFill>
              </a:rPr>
              <a:t>活動するなかで困ったことは？</a:t>
            </a:r>
            <a:endParaRPr kumimoji="1" lang="en-US" altLang="ja-JP" sz="2400" dirty="0" smtClean="0">
              <a:solidFill>
                <a:srgbClr val="000000"/>
              </a:solidFill>
            </a:endParaRPr>
          </a:p>
          <a:p>
            <a:pPr algn="ctr"/>
            <a:r>
              <a:rPr lang="en-US" altLang="ja-JP" sz="2400" dirty="0" smtClean="0">
                <a:solidFill>
                  <a:srgbClr val="000000"/>
                </a:solidFill>
              </a:rPr>
              <a:t>A:</a:t>
            </a:r>
            <a:r>
              <a:rPr kumimoji="1" lang="ja-JP" altLang="en-US" sz="2400" dirty="0" smtClean="0">
                <a:solidFill>
                  <a:srgbClr val="000000"/>
                </a:solidFill>
              </a:rPr>
              <a:t>周囲に顔が利く人がいな</a:t>
            </a:r>
            <a:r>
              <a:rPr lang="ja-JP" altLang="en-US" sz="2400" dirty="0" smtClean="0">
                <a:solidFill>
                  <a:srgbClr val="000000"/>
                </a:solidFill>
              </a:rPr>
              <a:t>かった事</a:t>
            </a:r>
            <a:endParaRPr kumimoji="1" lang="ja-JP" altLang="en-US" sz="2400" dirty="0">
              <a:solidFill>
                <a:srgbClr val="000000"/>
              </a:solidFill>
            </a:endParaRPr>
          </a:p>
        </p:txBody>
      </p:sp>
      <p:graphicFrame>
        <p:nvGraphicFramePr>
          <p:cNvPr id="41" name="表 40"/>
          <p:cNvGraphicFramePr>
            <a:graphicFrameLocks noGrp="1"/>
          </p:cNvGraphicFramePr>
          <p:nvPr>
            <p:extLst>
              <p:ext uri="{D42A27DB-BD31-4B8C-83A1-F6EECF244321}">
                <p14:modId xmlns:p14="http://schemas.microsoft.com/office/powerpoint/2010/main" val="3432232939"/>
              </p:ext>
            </p:extLst>
          </p:nvPr>
        </p:nvGraphicFramePr>
        <p:xfrm>
          <a:off x="41099" y="5810425"/>
          <a:ext cx="3408127" cy="803735"/>
        </p:xfrm>
        <a:graphic>
          <a:graphicData uri="http://schemas.openxmlformats.org/drawingml/2006/table">
            <a:tbl>
              <a:tblPr firstRow="1" bandRow="1">
                <a:tableStyleId>{C083E6E3-FA7D-4D7B-A595-EF9225AFEA82}</a:tableStyleId>
              </a:tblPr>
              <a:tblGrid>
                <a:gridCol w="1108763">
                  <a:extLst>
                    <a:ext uri="{9D8B030D-6E8A-4147-A177-3AD203B41FA5}">
                      <a16:colId xmlns:a16="http://schemas.microsoft.com/office/drawing/2014/main" xmlns="" val="20000"/>
                    </a:ext>
                  </a:extLst>
                </a:gridCol>
                <a:gridCol w="2299364">
                  <a:extLst>
                    <a:ext uri="{9D8B030D-6E8A-4147-A177-3AD203B41FA5}">
                      <a16:colId xmlns:a16="http://schemas.microsoft.com/office/drawing/2014/main" xmlns="" val="20001"/>
                    </a:ext>
                  </a:extLst>
                </a:gridCol>
              </a:tblGrid>
              <a:tr h="326401">
                <a:tc>
                  <a:txBody>
                    <a:bodyPr/>
                    <a:lstStyle/>
                    <a:p>
                      <a:r>
                        <a:rPr kumimoji="1" lang="ja-JP" altLang="en-US" dirty="0"/>
                        <a:t>調査日時</a:t>
                      </a:r>
                    </a:p>
                  </a:txBody>
                  <a:tcPr>
                    <a:solidFill>
                      <a:schemeClr val="bg1"/>
                    </a:solidFill>
                  </a:tcPr>
                </a:tc>
                <a:tc>
                  <a:txBody>
                    <a:bodyPr/>
                    <a:lstStyle/>
                    <a:p>
                      <a:r>
                        <a:rPr kumimoji="1" lang="en-US" altLang="ja-JP" dirty="0"/>
                        <a:t>2017</a:t>
                      </a:r>
                      <a:r>
                        <a:rPr kumimoji="1" lang="ja-JP" altLang="en-US" dirty="0"/>
                        <a:t>年</a:t>
                      </a:r>
                      <a:r>
                        <a:rPr kumimoji="1" lang="en-US" altLang="ja-JP" dirty="0"/>
                        <a:t>1</a:t>
                      </a:r>
                      <a:r>
                        <a:rPr kumimoji="1" lang="ja-JP" altLang="en-US" dirty="0"/>
                        <a:t>月</a:t>
                      </a:r>
                      <a:r>
                        <a:rPr kumimoji="1" lang="en-US" altLang="ja-JP" dirty="0"/>
                        <a:t>13</a:t>
                      </a:r>
                      <a:r>
                        <a:rPr kumimoji="1" lang="ja-JP" altLang="en-US" dirty="0"/>
                        <a:t>日</a:t>
                      </a:r>
                    </a:p>
                  </a:txBody>
                  <a:tcPr>
                    <a:solidFill>
                      <a:schemeClr val="bg1"/>
                    </a:solidFill>
                  </a:tcPr>
                </a:tc>
                <a:extLst>
                  <a:ext uri="{0D108BD9-81ED-4DB2-BD59-A6C34878D82A}">
                    <a16:rowId xmlns:a16="http://schemas.microsoft.com/office/drawing/2014/main" xmlns="" val="10000"/>
                  </a:ext>
                </a:extLst>
              </a:tr>
              <a:tr h="437975">
                <a:tc>
                  <a:txBody>
                    <a:bodyPr/>
                    <a:lstStyle/>
                    <a:p>
                      <a:r>
                        <a:rPr kumimoji="1" lang="ja-JP" altLang="en-US" dirty="0"/>
                        <a:t>　　　対象</a:t>
                      </a:r>
                    </a:p>
                  </a:txBody>
                  <a:tcPr>
                    <a:solidFill>
                      <a:schemeClr val="bg1"/>
                    </a:solidFill>
                  </a:tcPr>
                </a:tc>
                <a:tc>
                  <a:txBody>
                    <a:bodyPr/>
                    <a:lstStyle/>
                    <a:p>
                      <a:r>
                        <a:rPr kumimoji="1" lang="ja-JP" altLang="en-US" dirty="0"/>
                        <a:t>まちづくり活性化土浦</a:t>
                      </a:r>
                    </a:p>
                  </a:txBody>
                  <a:tcPr>
                    <a:solidFill>
                      <a:schemeClr val="bg1"/>
                    </a:solidFill>
                  </a:tcPr>
                </a:tc>
                <a:extLst>
                  <a:ext uri="{0D108BD9-81ED-4DB2-BD59-A6C34878D82A}">
                    <a16:rowId xmlns:a16="http://schemas.microsoft.com/office/drawing/2014/main" xmlns="" val="10001"/>
                  </a:ext>
                </a:extLst>
              </a:tr>
            </a:tbl>
          </a:graphicData>
        </a:graphic>
      </p:graphicFrame>
      <p:sp>
        <p:nvSpPr>
          <p:cNvPr id="40" name="テキスト ボックス 39"/>
          <p:cNvSpPr txBox="1"/>
          <p:nvPr/>
        </p:nvSpPr>
        <p:spPr>
          <a:xfrm>
            <a:off x="0" y="4669588"/>
            <a:ext cx="9144000" cy="1323439"/>
          </a:xfrm>
          <a:prstGeom prst="rect">
            <a:avLst/>
          </a:prstGeom>
          <a:solidFill>
            <a:srgbClr val="D7E4BD"/>
          </a:solidFill>
          <a:ln w="38100" cmpd="sng">
            <a:solidFill>
              <a:schemeClr val="accent3">
                <a:lumMod val="50000"/>
              </a:schemeClr>
            </a:solidFill>
          </a:ln>
        </p:spPr>
        <p:txBody>
          <a:bodyPr wrap="square" rtlCol="0">
            <a:spAutoFit/>
          </a:bodyPr>
          <a:lstStyle/>
          <a:p>
            <a:pPr algn="ctr"/>
            <a:r>
              <a:rPr lang="ja-JP" altLang="en-US" sz="3600" dirty="0" smtClean="0"/>
              <a:t>直接会って話し合える</a:t>
            </a:r>
            <a:endParaRPr lang="en-US" altLang="ja-JP" sz="3600" dirty="0" smtClean="0"/>
          </a:p>
          <a:p>
            <a:pPr algn="ctr"/>
            <a:r>
              <a:rPr lang="ja-JP" altLang="en-US" sz="4400" dirty="0" smtClean="0">
                <a:solidFill>
                  <a:srgbClr val="008000"/>
                </a:solidFill>
              </a:rPr>
              <a:t>コミュニティ環境</a:t>
            </a:r>
            <a:r>
              <a:rPr lang="ja-JP" altLang="en-US" sz="3600" dirty="0" smtClean="0"/>
              <a:t>が必要</a:t>
            </a:r>
            <a:endParaRPr lang="en-US" altLang="ja-JP" sz="2800" dirty="0"/>
          </a:p>
        </p:txBody>
      </p:sp>
      <p:grpSp>
        <p:nvGrpSpPr>
          <p:cNvPr id="9" name="図形グループ 8"/>
          <p:cNvGrpSpPr/>
          <p:nvPr/>
        </p:nvGrpSpPr>
        <p:grpSpPr>
          <a:xfrm>
            <a:off x="971410" y="1839579"/>
            <a:ext cx="7753313" cy="1077218"/>
            <a:chOff x="1283715" y="916480"/>
            <a:chExt cx="7672646" cy="1077218"/>
          </a:xfrm>
          <a:solidFill>
            <a:schemeClr val="accent5">
              <a:lumMod val="20000"/>
              <a:lumOff val="80000"/>
            </a:schemeClr>
          </a:solidFill>
        </p:grpSpPr>
        <p:sp>
          <p:nvSpPr>
            <p:cNvPr id="2" name="角丸四角形 1"/>
            <p:cNvSpPr/>
            <p:nvPr/>
          </p:nvSpPr>
          <p:spPr>
            <a:xfrm>
              <a:off x="1283715" y="916480"/>
              <a:ext cx="7672646" cy="1077218"/>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400" dirty="0" smtClean="0">
                  <a:solidFill>
                    <a:schemeClr val="tx1"/>
                  </a:solidFill>
                </a:rPr>
                <a:t>　　　　　　　　　　　　　　</a:t>
              </a:r>
              <a:r>
                <a:rPr lang="ja-JP" altLang="en-US" sz="2800" dirty="0" smtClean="0">
                  <a:solidFill>
                    <a:schemeClr val="tx1"/>
                  </a:solidFill>
                </a:rPr>
                <a:t>市民活動の</a:t>
              </a:r>
              <a:r>
                <a:rPr lang="ja-JP" altLang="en-US" sz="3600" dirty="0" smtClean="0">
                  <a:solidFill>
                    <a:schemeClr val="tx1"/>
                  </a:solidFill>
                </a:rPr>
                <a:t>情報発信のみ</a:t>
              </a:r>
              <a:endParaRPr lang="en-US" altLang="ja-JP" sz="3200" dirty="0" smtClean="0">
                <a:solidFill>
                  <a:schemeClr val="tx1"/>
                </a:solidFill>
              </a:endParaRPr>
            </a:p>
          </p:txBody>
        </p:sp>
        <p:pic>
          <p:nvPicPr>
            <p:cNvPr id="18" name="図 1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800693" y="1093426"/>
              <a:ext cx="2161276" cy="751459"/>
            </a:xfrm>
            <a:prstGeom prst="rect">
              <a:avLst/>
            </a:prstGeom>
            <a:grpFill/>
          </p:spPr>
        </p:pic>
      </p:grpSp>
      <p:sp>
        <p:nvSpPr>
          <p:cNvPr id="7" name="角丸四角形吹き出し 6"/>
          <p:cNvSpPr/>
          <p:nvPr/>
        </p:nvSpPr>
        <p:spPr>
          <a:xfrm>
            <a:off x="2916563" y="3560259"/>
            <a:ext cx="3876769" cy="1109329"/>
          </a:xfrm>
          <a:prstGeom prst="wedgeRoundRectCallout">
            <a:avLst>
              <a:gd name="adj1" fmla="val -59994"/>
              <a:gd name="adj2" fmla="val 1451"/>
              <a:gd name="adj3" fmla="val 16667"/>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400" dirty="0" smtClean="0">
                <a:solidFill>
                  <a:srgbClr val="000000"/>
                </a:solidFill>
              </a:rPr>
              <a:t>Q:</a:t>
            </a:r>
            <a:r>
              <a:rPr kumimoji="1" lang="ja-JP" altLang="en-US" sz="2400" dirty="0" smtClean="0">
                <a:solidFill>
                  <a:srgbClr val="000000"/>
                </a:solidFill>
              </a:rPr>
              <a:t>活動のきっかけは？</a:t>
            </a:r>
            <a:endParaRPr kumimoji="1" lang="en-US" altLang="ja-JP" sz="2400" dirty="0" smtClean="0">
              <a:solidFill>
                <a:srgbClr val="000000"/>
              </a:solidFill>
            </a:endParaRPr>
          </a:p>
          <a:p>
            <a:pPr algn="ctr"/>
            <a:r>
              <a:rPr kumimoji="1" lang="en-US" altLang="ja-JP" sz="2400" dirty="0" smtClean="0">
                <a:solidFill>
                  <a:srgbClr val="000000"/>
                </a:solidFill>
              </a:rPr>
              <a:t>A:</a:t>
            </a:r>
            <a:r>
              <a:rPr kumimoji="1" lang="ja-JP" altLang="en-US" sz="2400" dirty="0" smtClean="0">
                <a:solidFill>
                  <a:srgbClr val="000000"/>
                </a:solidFill>
              </a:rPr>
              <a:t>近所の人との井戸端会議</a:t>
            </a:r>
            <a:endParaRPr kumimoji="1" lang="ja-JP" altLang="en-US" sz="2400" dirty="0">
              <a:solidFill>
                <a:srgbClr val="000000"/>
              </a:solidFill>
            </a:endParaRPr>
          </a:p>
        </p:txBody>
      </p:sp>
      <p:sp>
        <p:nvSpPr>
          <p:cNvPr id="6" name="右矢印 5"/>
          <p:cNvSpPr/>
          <p:nvPr/>
        </p:nvSpPr>
        <p:spPr>
          <a:xfrm>
            <a:off x="971411" y="3266033"/>
            <a:ext cx="2477815" cy="815771"/>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角丸四角形 7"/>
          <p:cNvSpPr/>
          <p:nvPr/>
        </p:nvSpPr>
        <p:spPr>
          <a:xfrm>
            <a:off x="3449226" y="3266033"/>
            <a:ext cx="5275497" cy="815771"/>
          </a:xfrm>
          <a:prstGeom prst="roundRect">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新たな活動が生まれにくい</a:t>
            </a:r>
            <a:r>
              <a:rPr lang="ja-JP" altLang="en-US" sz="2800" dirty="0" smtClean="0">
                <a:solidFill>
                  <a:schemeClr val="tx1"/>
                </a:solidFill>
              </a:rPr>
              <a:t>！</a:t>
            </a:r>
            <a:endParaRPr kumimoji="1" lang="ja-JP" altLang="en-US" sz="2800" dirty="0">
              <a:solidFill>
                <a:schemeClr val="tx1"/>
              </a:solidFill>
            </a:endParaRPr>
          </a:p>
        </p:txBody>
      </p:sp>
      <p:sp>
        <p:nvSpPr>
          <p:cNvPr id="10" name="スライド番号プレースホルダー 9"/>
          <p:cNvSpPr>
            <a:spLocks noGrp="1"/>
          </p:cNvSpPr>
          <p:nvPr>
            <p:ph type="sldNum" sz="quarter" idx="12"/>
          </p:nvPr>
        </p:nvSpPr>
        <p:spPr/>
        <p:txBody>
          <a:bodyPr/>
          <a:lstStyle/>
          <a:p>
            <a:fld id="{4F972EC5-33EC-864F-89EA-822F249CB8ED}" type="slidenum">
              <a:rPr kumimoji="1" lang="ja-JP" altLang="en-US" smtClean="0"/>
              <a:t>18</a:t>
            </a:fld>
            <a:endParaRPr kumimoji="1" lang="ja-JP" altLang="en-US"/>
          </a:p>
        </p:txBody>
      </p:sp>
    </p:spTree>
    <p:extLst>
      <p:ext uri="{BB962C8B-B14F-4D97-AF65-F5344CB8AC3E}">
        <p14:creationId xmlns:p14="http://schemas.microsoft.com/office/powerpoint/2010/main" val="21396532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3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300"/>
                                        <p:tgtEl>
                                          <p:spTgt spid="4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childTnLst>
                          </p:cTn>
                        </p:par>
                        <p:par>
                          <p:cTn id="22" fill="hold">
                            <p:stCondLst>
                              <p:cond delay="0"/>
                            </p:stCondLst>
                            <p:childTnLst>
                              <p:par>
                                <p:cTn id="23" presetID="1" presetClass="exit" presetSubtype="0" fill="hold" nodeType="after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43"/>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animBg="1"/>
      <p:bldP spid="43" grpId="1" animBg="1"/>
      <p:bldP spid="40" grpId="0" animBg="1"/>
      <p:bldP spid="7" grpId="0" animBg="1"/>
      <p:bldP spid="7" grpId="1" animBg="1"/>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正方形/長方形 62"/>
          <p:cNvSpPr/>
          <p:nvPr/>
        </p:nvSpPr>
        <p:spPr>
          <a:xfrm>
            <a:off x="0" y="0"/>
            <a:ext cx="9144000" cy="5272674"/>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11" name="直線矢印コネクタ 10"/>
          <p:cNvCxnSpPr/>
          <p:nvPr/>
        </p:nvCxnSpPr>
        <p:spPr>
          <a:xfrm flipH="1">
            <a:off x="2492297" y="4885127"/>
            <a:ext cx="1351340" cy="300297"/>
          </a:xfrm>
          <a:prstGeom prst="straightConnector1">
            <a:avLst/>
          </a:prstGeom>
          <a:ln w="57150" cmpd="sng">
            <a:solidFill>
              <a:srgbClr val="FF5699"/>
            </a:solidFill>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flipH="1">
            <a:off x="3843637" y="4549018"/>
            <a:ext cx="461069" cy="1336376"/>
          </a:xfrm>
          <a:prstGeom prst="straightConnector1">
            <a:avLst/>
          </a:prstGeom>
          <a:ln w="57150" cmpd="sng">
            <a:solidFill>
              <a:srgbClr val="FF5699"/>
            </a:solidFill>
            <a:tailEnd type="arrow"/>
          </a:ln>
        </p:spPr>
        <p:style>
          <a:lnRef idx="2">
            <a:schemeClr val="accent1"/>
          </a:lnRef>
          <a:fillRef idx="0">
            <a:schemeClr val="accent1"/>
          </a:fillRef>
          <a:effectRef idx="1">
            <a:schemeClr val="accent1"/>
          </a:effectRef>
          <a:fontRef idx="minor">
            <a:schemeClr val="tx1"/>
          </a:fontRef>
        </p:style>
      </p:cxnSp>
      <p:cxnSp>
        <p:nvCxnSpPr>
          <p:cNvPr id="15" name="直線矢印コネクタ 14"/>
          <p:cNvCxnSpPr/>
          <p:nvPr/>
        </p:nvCxnSpPr>
        <p:spPr>
          <a:xfrm>
            <a:off x="4879998" y="4549018"/>
            <a:ext cx="723115" cy="1336376"/>
          </a:xfrm>
          <a:prstGeom prst="straightConnector1">
            <a:avLst/>
          </a:prstGeom>
          <a:ln w="57150" cmpd="sng">
            <a:solidFill>
              <a:srgbClr val="FF5699"/>
            </a:solidFill>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5203479" y="4795621"/>
            <a:ext cx="1557068" cy="389257"/>
          </a:xfrm>
          <a:prstGeom prst="straightConnector1">
            <a:avLst/>
          </a:prstGeom>
          <a:ln w="57150" cmpd="sng">
            <a:solidFill>
              <a:srgbClr val="FF5699"/>
            </a:solidFill>
            <a:tailEnd type="arrow"/>
          </a:ln>
        </p:spPr>
        <p:style>
          <a:lnRef idx="2">
            <a:schemeClr val="accent1"/>
          </a:lnRef>
          <a:fillRef idx="0">
            <a:schemeClr val="accent1"/>
          </a:fillRef>
          <a:effectRef idx="1">
            <a:schemeClr val="accent1"/>
          </a:effectRef>
          <a:fontRef idx="minor">
            <a:schemeClr val="tx1"/>
          </a:fontRef>
        </p:style>
      </p:cxnSp>
      <p:grpSp>
        <p:nvGrpSpPr>
          <p:cNvPr id="39" name="図形グループ 38"/>
          <p:cNvGrpSpPr/>
          <p:nvPr/>
        </p:nvGrpSpPr>
        <p:grpSpPr>
          <a:xfrm>
            <a:off x="107598" y="-81071"/>
            <a:ext cx="9036402" cy="1469647"/>
            <a:chOff x="107596" y="-81071"/>
            <a:chExt cx="9036402" cy="1469647"/>
          </a:xfrm>
        </p:grpSpPr>
        <p:pic>
          <p:nvPicPr>
            <p:cNvPr id="40" name="図 39"/>
            <p:cNvPicPr>
              <a:picLocks noChangeAspect="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41" name="図 40"/>
            <p:cNvPicPr>
              <a:picLocks noChangeAspect="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42" name="図 41"/>
            <p:cNvPicPr>
              <a:picLocks noChangeAspect="1"/>
            </p:cNvPicPr>
            <p:nvPr/>
          </p:nvPicPr>
          <p:blipFill rotWithShape="1">
            <a:blip r:embed="rId3" cstate="email">
              <a:duotone>
                <a:schemeClr val="accent3">
                  <a:shade val="45000"/>
                  <a:satMod val="135000"/>
                </a:schemeClr>
                <a:prstClr val="white"/>
              </a:duotone>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r="23460"/>
            <a:stretch/>
          </p:blipFill>
          <p:spPr>
            <a:xfrm>
              <a:off x="4613097" y="-81071"/>
              <a:ext cx="4530901" cy="1469647"/>
            </a:xfrm>
            <a:prstGeom prst="rect">
              <a:avLst/>
            </a:prstGeom>
          </p:spPr>
        </p:pic>
        <p:sp>
          <p:nvSpPr>
            <p:cNvPr id="43" name="テキスト ボックス 42"/>
            <p:cNvSpPr txBox="1"/>
            <p:nvPr/>
          </p:nvSpPr>
          <p:spPr>
            <a:xfrm>
              <a:off x="2556633" y="281642"/>
              <a:ext cx="1074051"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目標</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都市像</a:t>
              </a:r>
              <a:endParaRPr lang="en-US" altLang="ja-JP" b="1" dirty="0">
                <a:latin typeface="ヒラギノ丸ゴ Pro W4"/>
                <a:ea typeface="ヒラギノ丸ゴ Pro W4"/>
                <a:cs typeface="ヒラギノ丸ゴ Pro W4"/>
              </a:endParaRPr>
            </a:p>
          </p:txBody>
        </p:sp>
        <p:sp>
          <p:nvSpPr>
            <p:cNvPr id="44" name="テキスト ボックス 43"/>
            <p:cNvSpPr txBox="1"/>
            <p:nvPr/>
          </p:nvSpPr>
          <p:spPr>
            <a:xfrm>
              <a:off x="3643076"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教育</a:t>
              </a:r>
              <a:endParaRPr lang="en-US" altLang="ja-JP" b="1" dirty="0">
                <a:latin typeface="ヒラギノ丸ゴ Pro W4"/>
                <a:ea typeface="ヒラギノ丸ゴ Pro W4"/>
                <a:cs typeface="ヒラギノ丸ゴ Pro W4"/>
              </a:endParaRPr>
            </a:p>
          </p:txBody>
        </p:sp>
        <p:grpSp>
          <p:nvGrpSpPr>
            <p:cNvPr id="45" name="図形グループ 44"/>
            <p:cNvGrpSpPr/>
            <p:nvPr/>
          </p:nvGrpSpPr>
          <p:grpSpPr>
            <a:xfrm>
              <a:off x="215192" y="0"/>
              <a:ext cx="2341441" cy="1246985"/>
              <a:chOff x="215192" y="1199258"/>
              <a:chExt cx="2341441" cy="1246985"/>
            </a:xfrm>
          </p:grpSpPr>
          <p:pic>
            <p:nvPicPr>
              <p:cNvPr id="51" name="図 50"/>
              <p:cNvPicPr>
                <a:picLocks noChangeAspect="1"/>
              </p:cNvPicPr>
              <p:nvPr/>
            </p:nvPicPr>
            <p:blipFill>
              <a:blip r:embed="rId5"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52" name="図 51" descr="8682.jpg"/>
              <p:cNvPicPr>
                <a:picLocks noChangeAspect="1"/>
              </p:cNvPicPr>
              <p:nvPr/>
            </p:nvPicPr>
            <p:blipFill>
              <a:blip r:embed="rId6" cstate="email">
                <a:duotone>
                  <a:schemeClr val="accent3">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46" name="テキスト ボックス 45"/>
            <p:cNvSpPr txBox="1"/>
            <p:nvPr/>
          </p:nvSpPr>
          <p:spPr>
            <a:xfrm>
              <a:off x="4717127"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環境</a:t>
              </a:r>
              <a:endParaRPr lang="en-US" altLang="ja-JP" b="1" dirty="0">
                <a:latin typeface="ヒラギノ丸ゴ Pro W4"/>
                <a:ea typeface="ヒラギノ丸ゴ Pro W4"/>
                <a:cs typeface="ヒラギノ丸ゴ Pro W4"/>
              </a:endParaRPr>
            </a:p>
          </p:txBody>
        </p:sp>
        <p:sp>
          <p:nvSpPr>
            <p:cNvPr id="47" name="テキスト ボックス 46"/>
            <p:cNvSpPr txBox="1"/>
            <p:nvPr/>
          </p:nvSpPr>
          <p:spPr>
            <a:xfrm>
              <a:off x="5724157" y="395142"/>
              <a:ext cx="1229279"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つながり</a:t>
              </a:r>
              <a:endParaRPr lang="en-US" altLang="ja-JP" b="1" dirty="0">
                <a:latin typeface="ヒラギノ丸ゴ Pro W4"/>
                <a:ea typeface="ヒラギノ丸ゴ Pro W4"/>
                <a:cs typeface="ヒラギノ丸ゴ Pro W4"/>
              </a:endParaRPr>
            </a:p>
          </p:txBody>
        </p:sp>
        <p:sp>
          <p:nvSpPr>
            <p:cNvPr id="48" name="テキスト ボックス 47"/>
            <p:cNvSpPr txBox="1"/>
            <p:nvPr/>
          </p:nvSpPr>
          <p:spPr>
            <a:xfrm>
              <a:off x="6657856" y="281642"/>
              <a:ext cx="1448337"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都市の</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将来像</a:t>
              </a:r>
              <a:endParaRPr lang="en-US" altLang="ja-JP" b="1" dirty="0">
                <a:latin typeface="ヒラギノ丸ゴ Pro W4"/>
                <a:ea typeface="ヒラギノ丸ゴ Pro W4"/>
                <a:cs typeface="ヒラギノ丸ゴ Pro W4"/>
              </a:endParaRPr>
            </a:p>
          </p:txBody>
        </p:sp>
        <p:sp>
          <p:nvSpPr>
            <p:cNvPr id="49" name="テキスト ボックス 48"/>
            <p:cNvSpPr txBox="1"/>
            <p:nvPr/>
          </p:nvSpPr>
          <p:spPr>
            <a:xfrm>
              <a:off x="7939280"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まとめ</a:t>
              </a:r>
              <a:endParaRPr lang="en-US" altLang="ja-JP" b="1" dirty="0">
                <a:latin typeface="ヒラギノ丸ゴ Pro W4"/>
                <a:ea typeface="ヒラギノ丸ゴ Pro W4"/>
                <a:cs typeface="ヒラギノ丸ゴ Pro W4"/>
              </a:endParaRPr>
            </a:p>
          </p:txBody>
        </p:sp>
        <p:sp>
          <p:nvSpPr>
            <p:cNvPr id="50" name="テキスト ボックス 49"/>
            <p:cNvSpPr txBox="1"/>
            <p:nvPr/>
          </p:nvSpPr>
          <p:spPr>
            <a:xfrm>
              <a:off x="107596" y="166276"/>
              <a:ext cx="2449037" cy="584776"/>
            </a:xfrm>
            <a:prstGeom prst="rect">
              <a:avLst/>
            </a:prstGeom>
            <a:noFill/>
          </p:spPr>
          <p:txBody>
            <a:bodyPr wrap="square" rtlCol="0">
              <a:spAutoFit/>
            </a:bodyPr>
            <a:lstStyle/>
            <a:p>
              <a:pPr algn="ctr"/>
              <a:r>
                <a:rPr lang="ja-JP" altLang="en-US" sz="3200" b="1" dirty="0">
                  <a:latin typeface="ヒラギノ丸ゴ ProN W4"/>
                  <a:ea typeface="ヒラギノ丸ゴ ProN W4"/>
                  <a:cs typeface="ヒラギノ丸ゴ ProN W4"/>
                </a:rPr>
                <a:t>環境整備</a:t>
              </a:r>
              <a:endParaRPr lang="en-US" altLang="ja-JP" sz="3200" b="1" dirty="0">
                <a:latin typeface="ヒラギノ丸ゴ ProN W4"/>
                <a:ea typeface="ヒラギノ丸ゴ ProN W4"/>
                <a:cs typeface="ヒラギノ丸ゴ ProN W4"/>
              </a:endParaRPr>
            </a:p>
          </p:txBody>
        </p:sp>
      </p:grpSp>
      <p:pic>
        <p:nvPicPr>
          <p:cNvPr id="53" name="図 52"/>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05090" y="2138067"/>
            <a:ext cx="1405090" cy="1405090"/>
          </a:xfrm>
          <a:prstGeom prst="rect">
            <a:avLst/>
          </a:prstGeom>
        </p:spPr>
      </p:pic>
      <p:grpSp>
        <p:nvGrpSpPr>
          <p:cNvPr id="20" name="図形グループ 19"/>
          <p:cNvGrpSpPr/>
          <p:nvPr/>
        </p:nvGrpSpPr>
        <p:grpSpPr>
          <a:xfrm>
            <a:off x="5935382" y="2334290"/>
            <a:ext cx="2177303" cy="1393691"/>
            <a:chOff x="5270761" y="2628121"/>
            <a:chExt cx="2177303" cy="1393691"/>
          </a:xfrm>
          <a:solidFill>
            <a:srgbClr val="008000"/>
          </a:solidFill>
        </p:grpSpPr>
        <p:sp>
          <p:nvSpPr>
            <p:cNvPr id="3" name="右矢印 2"/>
            <p:cNvSpPr/>
            <p:nvPr/>
          </p:nvSpPr>
          <p:spPr>
            <a:xfrm>
              <a:off x="5270761" y="2628121"/>
              <a:ext cx="2177303" cy="1393691"/>
            </a:xfrm>
            <a:prstGeom prst="rightArrow">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5424626" y="3094134"/>
              <a:ext cx="1673054" cy="461665"/>
            </a:xfrm>
            <a:prstGeom prst="rect">
              <a:avLst/>
            </a:prstGeom>
            <a:grpFill/>
          </p:spPr>
          <p:txBody>
            <a:bodyPr wrap="none" rtlCol="0">
              <a:spAutoFit/>
            </a:bodyPr>
            <a:lstStyle/>
            <a:p>
              <a:r>
                <a:rPr kumimoji="1" lang="ja-JP" altLang="en-US" sz="2400" dirty="0" smtClean="0">
                  <a:solidFill>
                    <a:srgbClr val="FFFFFF"/>
                  </a:solidFill>
                </a:rPr>
                <a:t>市民ニーズ</a:t>
              </a:r>
              <a:endParaRPr kumimoji="1" lang="ja-JP" altLang="en-US" sz="2400" dirty="0">
                <a:solidFill>
                  <a:srgbClr val="FFFFFF"/>
                </a:solidFill>
              </a:endParaRPr>
            </a:p>
          </p:txBody>
        </p:sp>
      </p:grpSp>
      <p:grpSp>
        <p:nvGrpSpPr>
          <p:cNvPr id="19" name="図形グループ 18"/>
          <p:cNvGrpSpPr/>
          <p:nvPr/>
        </p:nvGrpSpPr>
        <p:grpSpPr>
          <a:xfrm>
            <a:off x="5891482" y="3460832"/>
            <a:ext cx="2216194" cy="1424295"/>
            <a:chOff x="5347106" y="3803091"/>
            <a:chExt cx="2216194" cy="1424295"/>
          </a:xfrm>
        </p:grpSpPr>
        <p:sp>
          <p:nvSpPr>
            <p:cNvPr id="54" name="右矢印 53"/>
            <p:cNvSpPr/>
            <p:nvPr/>
          </p:nvSpPr>
          <p:spPr>
            <a:xfrm rot="10800000">
              <a:off x="5347106" y="3803091"/>
              <a:ext cx="2177302" cy="1424295"/>
            </a:xfrm>
            <a:prstGeom prst="rightArrow">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5" name="テキスト ボックス 54"/>
            <p:cNvSpPr txBox="1"/>
            <p:nvPr/>
          </p:nvSpPr>
          <p:spPr>
            <a:xfrm>
              <a:off x="5666627" y="4099482"/>
              <a:ext cx="1896673" cy="830997"/>
            </a:xfrm>
            <a:prstGeom prst="rect">
              <a:avLst/>
            </a:prstGeom>
            <a:noFill/>
          </p:spPr>
          <p:txBody>
            <a:bodyPr wrap="none" rtlCol="0">
              <a:spAutoFit/>
            </a:bodyPr>
            <a:lstStyle/>
            <a:p>
              <a:pPr algn="ctr"/>
              <a:r>
                <a:rPr lang="ja-JP" altLang="en-US" sz="2400" dirty="0" smtClean="0">
                  <a:solidFill>
                    <a:srgbClr val="FFFFFF"/>
                  </a:solidFill>
                </a:rPr>
                <a:t>運営サポート</a:t>
              </a:r>
              <a:endParaRPr lang="en-US" altLang="ja-JP" sz="2400" dirty="0" smtClean="0">
                <a:solidFill>
                  <a:srgbClr val="FFFFFF"/>
                </a:solidFill>
              </a:endParaRPr>
            </a:p>
            <a:p>
              <a:pPr algn="ctr"/>
              <a:r>
                <a:rPr lang="ja-JP" altLang="en-US" sz="2400" dirty="0" smtClean="0">
                  <a:solidFill>
                    <a:srgbClr val="FFFFFF"/>
                  </a:solidFill>
                </a:rPr>
                <a:t>補助金</a:t>
              </a:r>
              <a:endParaRPr kumimoji="1" lang="ja-JP" altLang="en-US" sz="2400" dirty="0">
                <a:solidFill>
                  <a:srgbClr val="FFFFFF"/>
                </a:solidFill>
              </a:endParaRPr>
            </a:p>
          </p:txBody>
        </p:sp>
      </p:grpSp>
      <p:sp>
        <p:nvSpPr>
          <p:cNvPr id="56" name="角丸四角形 55"/>
          <p:cNvSpPr/>
          <p:nvPr/>
        </p:nvSpPr>
        <p:spPr>
          <a:xfrm>
            <a:off x="323666" y="1431640"/>
            <a:ext cx="3082931" cy="775041"/>
          </a:xfrm>
          <a:prstGeom prst="round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400" u="sng" dirty="0" smtClean="0">
                <a:solidFill>
                  <a:schemeClr val="tx1"/>
                </a:solidFill>
              </a:rPr>
              <a:t>活動を行っている</a:t>
            </a:r>
            <a:endParaRPr kumimoji="1" lang="en-US" altLang="ja-JP" sz="2400" u="sng" dirty="0" smtClean="0">
              <a:solidFill>
                <a:schemeClr val="tx1"/>
              </a:solidFill>
            </a:endParaRPr>
          </a:p>
          <a:p>
            <a:pPr algn="ctr"/>
            <a:r>
              <a:rPr kumimoji="1" lang="ja-JP" altLang="en-US" sz="2400" dirty="0" smtClean="0">
                <a:solidFill>
                  <a:schemeClr val="tx1"/>
                </a:solidFill>
              </a:rPr>
              <a:t>市民・団体</a:t>
            </a:r>
            <a:endParaRPr kumimoji="1" lang="ja-JP" altLang="en-US" sz="2400" dirty="0">
              <a:solidFill>
                <a:schemeClr val="tx1"/>
              </a:solidFill>
            </a:endParaRPr>
          </a:p>
        </p:txBody>
      </p:sp>
      <p:pic>
        <p:nvPicPr>
          <p:cNvPr id="59" name="図 58" descr="スクリーンショット 2017-01-23 2.29.34.png"/>
          <p:cNvPicPr>
            <a:picLocks noChangeAspect="1"/>
          </p:cNvPicPr>
          <p:nvPr/>
        </p:nvPicPr>
        <p:blipFill>
          <a:blip r:embed="rId9" cstate="email">
            <a:alphaModFix/>
            <a:extLst>
              <a:ext uri="{28A0092B-C50C-407E-A947-70E740481C1C}">
                <a14:useLocalDpi xmlns:a14="http://schemas.microsoft.com/office/drawing/2010/main"/>
              </a:ext>
            </a:extLst>
          </a:blip>
          <a:stretch>
            <a:fillRect/>
          </a:stretch>
        </p:blipFill>
        <p:spPr>
          <a:xfrm>
            <a:off x="7939282" y="-500088"/>
            <a:ext cx="1808570" cy="1332728"/>
          </a:xfrm>
          <a:prstGeom prst="rect">
            <a:avLst/>
          </a:prstGeom>
          <a:ln>
            <a:noFill/>
          </a:ln>
          <a:effectLst>
            <a:softEdge rad="112500"/>
          </a:effectLst>
        </p:spPr>
      </p:pic>
      <p:pic>
        <p:nvPicPr>
          <p:cNvPr id="31" name="図 30"/>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878276" y="4651635"/>
            <a:ext cx="1389149" cy="2018221"/>
          </a:xfrm>
          <a:prstGeom prst="rect">
            <a:avLst/>
          </a:prstGeom>
        </p:spPr>
      </p:pic>
      <p:pic>
        <p:nvPicPr>
          <p:cNvPr id="60" name="図 59"/>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2355848" y="5572644"/>
            <a:ext cx="1540185" cy="1330110"/>
          </a:xfrm>
          <a:prstGeom prst="rect">
            <a:avLst/>
          </a:prstGeom>
        </p:spPr>
      </p:pic>
      <p:pic>
        <p:nvPicPr>
          <p:cNvPr id="61" name="図 60"/>
          <p:cNvPicPr>
            <a:picLocks noChangeAspect="1"/>
          </p:cNvPicPr>
          <p:nvPr/>
        </p:nvPicPr>
        <p:blipFill>
          <a:blip r:embed="rId12" cstate="email">
            <a:extLst>
              <a:ext uri="{BEBA8EAE-BF5A-486C-A8C5-ECC9F3942E4B}">
                <a14:imgProps xmlns:a14="http://schemas.microsoft.com/office/drawing/2010/main">
                  <a14:imgLayer r:embed="rId13">
                    <a14:imgEffect>
                      <a14:backgroundRemoval t="9792" b="98042" l="0" r="100000"/>
                    </a14:imgEffect>
                  </a14:imgLayer>
                </a14:imgProps>
              </a:ext>
              <a:ext uri="{28A0092B-C50C-407E-A947-70E740481C1C}">
                <a14:useLocalDpi xmlns:a14="http://schemas.microsoft.com/office/drawing/2010/main"/>
              </a:ext>
            </a:extLst>
          </a:blip>
          <a:stretch>
            <a:fillRect/>
          </a:stretch>
        </p:blipFill>
        <p:spPr>
          <a:xfrm>
            <a:off x="1108338" y="5209315"/>
            <a:ext cx="1448297" cy="1865865"/>
          </a:xfrm>
          <a:prstGeom prst="rect">
            <a:avLst/>
          </a:prstGeom>
        </p:spPr>
      </p:pic>
      <p:pic>
        <p:nvPicPr>
          <p:cNvPr id="62" name="図 6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393687" y="5567070"/>
            <a:ext cx="1620221" cy="1946211"/>
          </a:xfrm>
          <a:prstGeom prst="rect">
            <a:avLst/>
          </a:prstGeom>
        </p:spPr>
      </p:pic>
      <p:sp>
        <p:nvSpPr>
          <p:cNvPr id="2" name="円/楕円 1"/>
          <p:cNvSpPr/>
          <p:nvPr/>
        </p:nvSpPr>
        <p:spPr>
          <a:xfrm>
            <a:off x="3250587" y="2334290"/>
            <a:ext cx="2640894" cy="2253930"/>
          </a:xfrm>
          <a:prstGeom prst="ellipse">
            <a:avLst/>
          </a:prstGeom>
          <a:solidFill>
            <a:srgbClr val="008000"/>
          </a:solid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i="1" dirty="0"/>
          </a:p>
        </p:txBody>
      </p:sp>
      <p:grpSp>
        <p:nvGrpSpPr>
          <p:cNvPr id="64" name="図形グループ 63"/>
          <p:cNvGrpSpPr/>
          <p:nvPr/>
        </p:nvGrpSpPr>
        <p:grpSpPr>
          <a:xfrm>
            <a:off x="8177307" y="2178366"/>
            <a:ext cx="934734" cy="2617255"/>
            <a:chOff x="7425663" y="0"/>
            <a:chExt cx="934734" cy="2617255"/>
          </a:xfrm>
        </p:grpSpPr>
        <p:pic>
          <p:nvPicPr>
            <p:cNvPr id="65" name="図 64"/>
            <p:cNvPicPr>
              <a:picLocks noChangeAspect="1"/>
            </p:cNvPicPr>
            <p:nvPr/>
          </p:nvPicPr>
          <p:blipFill>
            <a:blip r:embed="rId15" cstate="email">
              <a:duotone>
                <a:schemeClr val="accent1">
                  <a:shade val="45000"/>
                  <a:satMod val="135000"/>
                </a:schemeClr>
                <a:prstClr val="white"/>
              </a:duotone>
              <a:alphaModFix amt="87000"/>
              <a:extLst>
                <a:ext uri="{28A0092B-C50C-407E-A947-70E740481C1C}">
                  <a14:useLocalDpi xmlns:a14="http://schemas.microsoft.com/office/drawing/2010/main"/>
                </a:ext>
              </a:extLst>
            </a:blip>
            <a:stretch>
              <a:fillRect/>
            </a:stretch>
          </p:blipFill>
          <p:spPr>
            <a:xfrm>
              <a:off x="7425663" y="0"/>
              <a:ext cx="934734" cy="2617255"/>
            </a:xfrm>
            <a:prstGeom prst="rect">
              <a:avLst/>
            </a:prstGeom>
            <a:ln>
              <a:noFill/>
            </a:ln>
          </p:spPr>
        </p:pic>
        <p:sp>
          <p:nvSpPr>
            <p:cNvPr id="66" name="テキスト ボックス 65"/>
            <p:cNvSpPr txBox="1"/>
            <p:nvPr/>
          </p:nvSpPr>
          <p:spPr>
            <a:xfrm>
              <a:off x="7621187" y="548920"/>
              <a:ext cx="492443" cy="912143"/>
            </a:xfrm>
            <a:prstGeom prst="rect">
              <a:avLst/>
            </a:prstGeom>
            <a:noFill/>
          </p:spPr>
          <p:txBody>
            <a:bodyPr vert="eaVert" wrap="square" rtlCol="0">
              <a:spAutoFit/>
            </a:bodyPr>
            <a:lstStyle/>
            <a:p>
              <a:r>
                <a:rPr kumimoji="1" lang="ja-JP" altLang="en-US" sz="2000" dirty="0" smtClean="0">
                  <a:solidFill>
                    <a:schemeClr val="bg1"/>
                  </a:solidFill>
                </a:rPr>
                <a:t>土浦市</a:t>
              </a:r>
              <a:endParaRPr kumimoji="1" lang="ja-JP" altLang="en-US" sz="2000" dirty="0">
                <a:solidFill>
                  <a:schemeClr val="bg1"/>
                </a:solidFill>
              </a:endParaRPr>
            </a:p>
          </p:txBody>
        </p:sp>
      </p:grpSp>
      <p:grpSp>
        <p:nvGrpSpPr>
          <p:cNvPr id="67" name="図形グループ 66"/>
          <p:cNvGrpSpPr/>
          <p:nvPr/>
        </p:nvGrpSpPr>
        <p:grpSpPr>
          <a:xfrm>
            <a:off x="-111053" y="2276690"/>
            <a:ext cx="1030920" cy="3095787"/>
            <a:chOff x="7243804" y="2813778"/>
            <a:chExt cx="1030920" cy="3095787"/>
          </a:xfrm>
        </p:grpSpPr>
        <p:pic>
          <p:nvPicPr>
            <p:cNvPr id="69" name="図 68"/>
            <p:cNvPicPr>
              <a:picLocks noChangeAspect="1"/>
            </p:cNvPicPr>
            <p:nvPr/>
          </p:nvPicPr>
          <p:blipFill>
            <a:blip r:embed="rId16" cstate="email">
              <a:duotone>
                <a:schemeClr val="accent2">
                  <a:shade val="45000"/>
                  <a:satMod val="135000"/>
                </a:schemeClr>
                <a:prstClr val="white"/>
              </a:duotone>
              <a:alphaModFix amt="72000"/>
              <a:extLst>
                <a:ext uri="{BEBA8EAE-BF5A-486C-A8C5-ECC9F3942E4B}">
                  <a14:imgProps xmlns:a14="http://schemas.microsoft.com/office/drawing/2010/main">
                    <a14:imgLayer r:embed="rId17">
                      <a14:imgEffect>
                        <a14:backgroundRemoval t="0" b="100000" l="0" r="100000"/>
                      </a14:imgEffect>
                      <a14:imgEffect>
                        <a14:colorTemperature colorTemp="11200"/>
                      </a14:imgEffect>
                    </a14:imgLayer>
                  </a14:imgProps>
                </a:ext>
                <a:ext uri="{28A0092B-C50C-407E-A947-70E740481C1C}">
                  <a14:useLocalDpi xmlns:a14="http://schemas.microsoft.com/office/drawing/2010/main"/>
                </a:ext>
              </a:extLst>
            </a:blip>
            <a:stretch>
              <a:fillRect/>
            </a:stretch>
          </p:blipFill>
          <p:spPr>
            <a:xfrm>
              <a:off x="7243804" y="2813778"/>
              <a:ext cx="1030920" cy="3095787"/>
            </a:xfrm>
            <a:prstGeom prst="rect">
              <a:avLst/>
            </a:prstGeom>
          </p:spPr>
        </p:pic>
        <p:sp>
          <p:nvSpPr>
            <p:cNvPr id="70" name="テキスト ボックス 69"/>
            <p:cNvSpPr txBox="1"/>
            <p:nvPr/>
          </p:nvSpPr>
          <p:spPr>
            <a:xfrm>
              <a:off x="7621189" y="2971767"/>
              <a:ext cx="492443" cy="2216956"/>
            </a:xfrm>
            <a:prstGeom prst="rect">
              <a:avLst/>
            </a:prstGeom>
            <a:noFill/>
          </p:spPr>
          <p:txBody>
            <a:bodyPr vert="eaVert" wrap="square" rtlCol="0">
              <a:spAutoFit/>
            </a:bodyPr>
            <a:lstStyle/>
            <a:p>
              <a:r>
                <a:rPr kumimoji="1" lang="ja-JP" altLang="en-US" sz="2000" dirty="0" smtClean="0">
                  <a:solidFill>
                    <a:schemeClr val="bg1"/>
                  </a:solidFill>
                </a:rPr>
                <a:t>活動する土浦市民</a:t>
              </a:r>
              <a:endParaRPr kumimoji="1" lang="ja-JP" altLang="en-US" sz="2000" dirty="0">
                <a:solidFill>
                  <a:schemeClr val="bg1"/>
                </a:solidFill>
              </a:endParaRPr>
            </a:p>
          </p:txBody>
        </p:sp>
      </p:grpSp>
      <p:grpSp>
        <p:nvGrpSpPr>
          <p:cNvPr id="71" name="図形グループ 70"/>
          <p:cNvGrpSpPr/>
          <p:nvPr/>
        </p:nvGrpSpPr>
        <p:grpSpPr>
          <a:xfrm>
            <a:off x="895132" y="2334290"/>
            <a:ext cx="2288242" cy="1393691"/>
            <a:chOff x="5270761" y="2628121"/>
            <a:chExt cx="2124847" cy="1393691"/>
          </a:xfrm>
          <a:solidFill>
            <a:schemeClr val="accent2"/>
          </a:solidFill>
        </p:grpSpPr>
        <p:sp>
          <p:nvSpPr>
            <p:cNvPr id="72" name="右矢印 71"/>
            <p:cNvSpPr/>
            <p:nvPr/>
          </p:nvSpPr>
          <p:spPr>
            <a:xfrm>
              <a:off x="5270761" y="2628121"/>
              <a:ext cx="2078386" cy="1393691"/>
            </a:xfrm>
            <a:prstGeom prst="rightArrow">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5270761" y="3089161"/>
              <a:ext cx="2124847" cy="461665"/>
            </a:xfrm>
            <a:prstGeom prst="rect">
              <a:avLst/>
            </a:prstGeom>
            <a:noFill/>
            <a:ln>
              <a:noFill/>
            </a:ln>
          </p:spPr>
          <p:txBody>
            <a:bodyPr wrap="square" rtlCol="0">
              <a:spAutoFit/>
            </a:bodyPr>
            <a:lstStyle/>
            <a:p>
              <a:r>
                <a:rPr kumimoji="1" lang="ja-JP" altLang="en-US" sz="2400" dirty="0" smtClean="0">
                  <a:solidFill>
                    <a:srgbClr val="FFFFFF"/>
                  </a:solidFill>
                </a:rPr>
                <a:t>活動のノウハウ</a:t>
              </a:r>
              <a:endParaRPr kumimoji="1" lang="ja-JP" altLang="en-US" sz="2400" dirty="0">
                <a:solidFill>
                  <a:srgbClr val="FFFFFF"/>
                </a:solidFill>
              </a:endParaRPr>
            </a:p>
          </p:txBody>
        </p:sp>
      </p:grpSp>
      <p:grpSp>
        <p:nvGrpSpPr>
          <p:cNvPr id="74" name="図形グループ 73"/>
          <p:cNvGrpSpPr/>
          <p:nvPr/>
        </p:nvGrpSpPr>
        <p:grpSpPr>
          <a:xfrm>
            <a:off x="895129" y="3460827"/>
            <a:ext cx="2238211" cy="1424295"/>
            <a:chOff x="5217107" y="3803086"/>
            <a:chExt cx="2455408" cy="1424295"/>
          </a:xfrm>
          <a:solidFill>
            <a:srgbClr val="008000"/>
          </a:solidFill>
        </p:grpSpPr>
        <p:sp>
          <p:nvSpPr>
            <p:cNvPr id="75" name="右矢印 74"/>
            <p:cNvSpPr/>
            <p:nvPr/>
          </p:nvSpPr>
          <p:spPr>
            <a:xfrm rot="10800000">
              <a:off x="5217107" y="3803086"/>
              <a:ext cx="2455407" cy="1424295"/>
            </a:xfrm>
            <a:prstGeom prst="rightArrow">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6" name="テキスト ボックス 75"/>
            <p:cNvSpPr txBox="1"/>
            <p:nvPr/>
          </p:nvSpPr>
          <p:spPr>
            <a:xfrm>
              <a:off x="5477042" y="4291823"/>
              <a:ext cx="2195473" cy="461665"/>
            </a:xfrm>
            <a:prstGeom prst="rect">
              <a:avLst/>
            </a:prstGeom>
            <a:noFill/>
            <a:ln>
              <a:noFill/>
            </a:ln>
          </p:spPr>
          <p:txBody>
            <a:bodyPr wrap="none" rtlCol="0">
              <a:spAutoFit/>
            </a:bodyPr>
            <a:lstStyle/>
            <a:p>
              <a:pPr algn="ctr"/>
              <a:r>
                <a:rPr lang="ja-JP" altLang="en-US" sz="2400" dirty="0" smtClean="0">
                  <a:solidFill>
                    <a:srgbClr val="FFFFFF"/>
                  </a:solidFill>
                </a:rPr>
                <a:t>継続的な支援</a:t>
              </a:r>
              <a:endParaRPr kumimoji="1" lang="ja-JP" altLang="en-US" sz="2400" dirty="0">
                <a:solidFill>
                  <a:srgbClr val="FFFFFF"/>
                </a:solidFill>
              </a:endParaRPr>
            </a:p>
          </p:txBody>
        </p:sp>
      </p:grpSp>
      <p:sp>
        <p:nvSpPr>
          <p:cNvPr id="30" name="正方形/長方形 29"/>
          <p:cNvSpPr/>
          <p:nvPr/>
        </p:nvSpPr>
        <p:spPr>
          <a:xfrm>
            <a:off x="2951648" y="2917433"/>
            <a:ext cx="3259355" cy="954107"/>
          </a:xfrm>
          <a:prstGeom prst="rect">
            <a:avLst/>
          </a:prstGeom>
        </p:spPr>
        <p:txBody>
          <a:bodyPr wrap="square">
            <a:spAutoFit/>
          </a:bodyPr>
          <a:lstStyle/>
          <a:p>
            <a:pPr lvl="0" algn="ctr"/>
            <a:r>
              <a:rPr lang="ja-JP" altLang="en-US" sz="2800" i="1" dirty="0">
                <a:solidFill>
                  <a:prstClr val="white"/>
                </a:solidFill>
              </a:rPr>
              <a:t>地域活動</a:t>
            </a:r>
            <a:endParaRPr lang="en-US" altLang="ja-JP" sz="2800" i="1" dirty="0">
              <a:solidFill>
                <a:prstClr val="white"/>
              </a:solidFill>
            </a:endParaRPr>
          </a:p>
          <a:p>
            <a:pPr lvl="0" algn="ctr"/>
            <a:r>
              <a:rPr lang="ja-JP" altLang="en-US" sz="2800" i="1" dirty="0">
                <a:solidFill>
                  <a:prstClr val="white"/>
                </a:solidFill>
              </a:rPr>
              <a:t>サポートセンター</a:t>
            </a:r>
          </a:p>
        </p:txBody>
      </p:sp>
      <p:sp>
        <p:nvSpPr>
          <p:cNvPr id="24" name="テキスト ボックス 23"/>
          <p:cNvSpPr txBox="1"/>
          <p:nvPr/>
        </p:nvSpPr>
        <p:spPr>
          <a:xfrm>
            <a:off x="3772730" y="4318567"/>
            <a:ext cx="1620957" cy="954107"/>
          </a:xfrm>
          <a:prstGeom prst="rect">
            <a:avLst/>
          </a:prstGeom>
          <a:ln/>
        </p:spPr>
        <p:style>
          <a:lnRef idx="2">
            <a:schemeClr val="accent3"/>
          </a:lnRef>
          <a:fillRef idx="1">
            <a:schemeClr val="lt1"/>
          </a:fillRef>
          <a:effectRef idx="0">
            <a:schemeClr val="accent3"/>
          </a:effectRef>
          <a:fontRef idx="minor">
            <a:schemeClr val="dk1"/>
          </a:fontRef>
        </p:style>
        <p:txBody>
          <a:bodyPr wrap="none" rtlCol="0">
            <a:spAutoFit/>
          </a:bodyPr>
          <a:lstStyle/>
          <a:p>
            <a:pPr algn="ctr"/>
            <a:r>
              <a:rPr kumimoji="1" lang="ja-JP" altLang="en-US" sz="2800" dirty="0" smtClean="0"/>
              <a:t>活動の場</a:t>
            </a:r>
            <a:endParaRPr kumimoji="1" lang="en-US" altLang="ja-JP" sz="2800" dirty="0" smtClean="0"/>
          </a:p>
          <a:p>
            <a:pPr algn="ctr"/>
            <a:r>
              <a:rPr kumimoji="1" lang="ja-JP" altLang="en-US" sz="2800" dirty="0" smtClean="0"/>
              <a:t>情報</a:t>
            </a:r>
            <a:endParaRPr kumimoji="1" lang="ja-JP" altLang="en-US" sz="2800" dirty="0"/>
          </a:p>
        </p:txBody>
      </p:sp>
      <p:pic>
        <p:nvPicPr>
          <p:cNvPr id="81" name="図 80"/>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rot="20416975">
            <a:off x="230871" y="5295676"/>
            <a:ext cx="858735" cy="880010"/>
          </a:xfrm>
          <a:prstGeom prst="rect">
            <a:avLst/>
          </a:prstGeom>
          <a:noFill/>
          <a:ln>
            <a:noFill/>
          </a:ln>
        </p:spPr>
      </p:pic>
      <p:pic>
        <p:nvPicPr>
          <p:cNvPr id="82" name="図 81"/>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rot="2932400">
            <a:off x="6561121" y="5449502"/>
            <a:ext cx="328301" cy="336434"/>
          </a:xfrm>
          <a:prstGeom prst="rect">
            <a:avLst/>
          </a:prstGeom>
          <a:noFill/>
          <a:ln>
            <a:noFill/>
          </a:ln>
        </p:spPr>
      </p:pic>
      <p:pic>
        <p:nvPicPr>
          <p:cNvPr id="84" name="図 83"/>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rot="19108094">
            <a:off x="937247" y="5848370"/>
            <a:ext cx="342181" cy="350658"/>
          </a:xfrm>
          <a:prstGeom prst="rect">
            <a:avLst/>
          </a:prstGeom>
          <a:noFill/>
          <a:ln>
            <a:noFill/>
          </a:ln>
        </p:spPr>
      </p:pic>
      <p:sp>
        <p:nvSpPr>
          <p:cNvPr id="85" name="角丸四角形 84"/>
          <p:cNvSpPr/>
          <p:nvPr/>
        </p:nvSpPr>
        <p:spPr>
          <a:xfrm>
            <a:off x="5782343" y="1431640"/>
            <a:ext cx="3082931" cy="775041"/>
          </a:xfrm>
          <a:prstGeom prst="roundRect">
            <a:avLst/>
          </a:prstGeom>
          <a:solidFill>
            <a:schemeClr val="tx2">
              <a:lumMod val="20000"/>
              <a:lumOff val="80000"/>
            </a:schemeClr>
          </a:solid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400" dirty="0" smtClean="0">
                <a:solidFill>
                  <a:schemeClr val="tx1"/>
                </a:solidFill>
              </a:rPr>
              <a:t>市役所など行政</a:t>
            </a:r>
            <a:endParaRPr kumimoji="1" lang="ja-JP" altLang="en-US" sz="2400" dirty="0">
              <a:solidFill>
                <a:schemeClr val="tx1"/>
              </a:solidFill>
            </a:endParaRPr>
          </a:p>
        </p:txBody>
      </p:sp>
      <p:sp>
        <p:nvSpPr>
          <p:cNvPr id="86" name="正方形/長方形 85"/>
          <p:cNvSpPr/>
          <p:nvPr/>
        </p:nvSpPr>
        <p:spPr>
          <a:xfrm>
            <a:off x="3906650" y="6023700"/>
            <a:ext cx="1620957"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ja-JP" altLang="en-US" sz="2800" dirty="0" smtClean="0"/>
              <a:t>土浦市民</a:t>
            </a:r>
            <a:endParaRPr lang="ja-JP" altLang="en-US" sz="2800" dirty="0"/>
          </a:p>
        </p:txBody>
      </p:sp>
      <p:grpSp>
        <p:nvGrpSpPr>
          <p:cNvPr id="91" name="図形グループ 90"/>
          <p:cNvGrpSpPr/>
          <p:nvPr/>
        </p:nvGrpSpPr>
        <p:grpSpPr>
          <a:xfrm>
            <a:off x="6725273" y="5467248"/>
            <a:ext cx="2386768" cy="1297379"/>
            <a:chOff x="7074443" y="5467248"/>
            <a:chExt cx="2386768" cy="1297379"/>
          </a:xfrm>
        </p:grpSpPr>
        <p:sp>
          <p:nvSpPr>
            <p:cNvPr id="89" name="円形吹き出し 88"/>
            <p:cNvSpPr/>
            <p:nvPr/>
          </p:nvSpPr>
          <p:spPr>
            <a:xfrm>
              <a:off x="7074443" y="5467248"/>
              <a:ext cx="2386768" cy="1297379"/>
            </a:xfrm>
            <a:prstGeom prst="wedgeEllipseCallout">
              <a:avLst>
                <a:gd name="adj1" fmla="val -43468"/>
                <a:gd name="adj2" fmla="val 42777"/>
              </a:avLst>
            </a:prstGeom>
            <a:ln>
              <a:solidFill>
                <a:srgbClr val="FF5699"/>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90" name="テキスト ボックス 89"/>
            <p:cNvSpPr txBox="1"/>
            <p:nvPr/>
          </p:nvSpPr>
          <p:spPr>
            <a:xfrm>
              <a:off x="7171225" y="5687585"/>
              <a:ext cx="2223686" cy="954107"/>
            </a:xfrm>
            <a:prstGeom prst="rect">
              <a:avLst/>
            </a:prstGeom>
            <a:noFill/>
          </p:spPr>
          <p:txBody>
            <a:bodyPr wrap="none" rtlCol="0">
              <a:spAutoFit/>
            </a:bodyPr>
            <a:lstStyle/>
            <a:p>
              <a:pPr algn="ctr"/>
              <a:r>
                <a:rPr kumimoji="1" lang="ja-JP" altLang="en-US" sz="2400" dirty="0" smtClean="0"/>
                <a:t>やりたい活動が</a:t>
              </a:r>
              <a:endParaRPr kumimoji="1" lang="en-US" altLang="ja-JP" sz="2400" dirty="0" smtClean="0"/>
            </a:p>
            <a:p>
              <a:pPr algn="ctr"/>
              <a:r>
                <a:rPr lang="ja-JP" altLang="en-US" sz="3200" dirty="0" smtClean="0">
                  <a:solidFill>
                    <a:srgbClr val="FF3781"/>
                  </a:solidFill>
                </a:rPr>
                <a:t>できる</a:t>
              </a:r>
              <a:r>
                <a:rPr lang="ja-JP" altLang="en-US" sz="2400" dirty="0" smtClean="0"/>
                <a:t>わ！</a:t>
              </a:r>
              <a:endParaRPr kumimoji="1" lang="ja-JP" altLang="en-US" sz="2400" dirty="0"/>
            </a:p>
          </p:txBody>
        </p:sp>
      </p:grpSp>
      <p:pic>
        <p:nvPicPr>
          <p:cNvPr id="83" name="図 82"/>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rot="2264933">
            <a:off x="6724058" y="4800014"/>
            <a:ext cx="858735" cy="880010"/>
          </a:xfrm>
          <a:prstGeom prst="rect">
            <a:avLst/>
          </a:prstGeom>
          <a:noFill/>
          <a:ln>
            <a:noFill/>
          </a:ln>
        </p:spPr>
      </p:pic>
      <p:sp>
        <p:nvSpPr>
          <p:cNvPr id="4" name="スライド番号プレースホルダー 3"/>
          <p:cNvSpPr>
            <a:spLocks noGrp="1"/>
          </p:cNvSpPr>
          <p:nvPr>
            <p:ph type="sldNum" sz="quarter" idx="12"/>
          </p:nvPr>
        </p:nvSpPr>
        <p:spPr/>
        <p:txBody>
          <a:bodyPr/>
          <a:lstStyle/>
          <a:p>
            <a:fld id="{4F972EC5-33EC-864F-89EA-822F249CB8ED}" type="slidenum">
              <a:rPr kumimoji="1" lang="ja-JP" altLang="en-US" smtClean="0"/>
              <a:t>19</a:t>
            </a:fld>
            <a:endParaRPr kumimoji="1" lang="ja-JP" altLang="en-US"/>
          </a:p>
        </p:txBody>
      </p:sp>
    </p:spTree>
    <p:extLst>
      <p:ext uri="{BB962C8B-B14F-4D97-AF65-F5344CB8AC3E}">
        <p14:creationId xmlns:p14="http://schemas.microsoft.com/office/powerpoint/2010/main" val="1548569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0-#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par>
                                <p:cTn id="28" presetID="22" presetClass="entr" presetSubtype="1"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par>
                                <p:cTn id="31" presetID="22" presetClass="entr" presetSubtype="1"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22" presetClass="entr" presetSubtype="1"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par>
                                <p:cTn id="44" presetID="10" presetClass="entr" presetSubtype="0" fill="hold"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par>
                                <p:cTn id="47" presetID="10" presetClass="entr" presetSubtype="0" fill="hold"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nodeType="with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fade">
                                      <p:cBhvr>
                                        <p:cTn id="55"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0" y="0"/>
            <a:ext cx="9144000" cy="6858000"/>
          </a:xfrm>
          <a:prstGeom prst="rect">
            <a:avLst/>
          </a:prstGeom>
          <a:solidFill>
            <a:schemeClr val="accent1">
              <a:lumMod val="20000"/>
              <a:lumOff val="80000"/>
            </a:schemeClr>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土浦だお"/>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688157" y="3869300"/>
            <a:ext cx="1689504" cy="2800096"/>
          </a:xfrm>
          <a:prstGeom prst="rect">
            <a:avLst/>
          </a:prstGeom>
          <a:effectLst>
            <a:outerShdw blurRad="50800" dist="38100" dir="2700000" algn="tl" rotWithShape="0">
              <a:prstClr val="black">
                <a:alpha val="40000"/>
              </a:prstClr>
            </a:outerShdw>
          </a:effectLst>
        </p:spPr>
      </p:pic>
      <p:sp>
        <p:nvSpPr>
          <p:cNvPr id="19" name="テキスト ボックス 18"/>
          <p:cNvSpPr txBox="1"/>
          <p:nvPr/>
        </p:nvSpPr>
        <p:spPr>
          <a:xfrm>
            <a:off x="652302" y="3869300"/>
            <a:ext cx="902811" cy="523220"/>
          </a:xfrm>
          <a:prstGeom prst="rect">
            <a:avLst/>
          </a:prstGeom>
          <a:noFill/>
        </p:spPr>
        <p:txBody>
          <a:bodyPr wrap="none" rtlCol="0">
            <a:spAutoFit/>
          </a:bodyPr>
          <a:lstStyle/>
          <a:p>
            <a:r>
              <a:rPr kumimoji="1" lang="ja-JP" altLang="en-US" sz="2800" dirty="0" smtClean="0">
                <a:latin typeface="HG丸ｺﾞｼｯｸM-PRO"/>
                <a:ea typeface="HG丸ｺﾞｼｯｸM-PRO"/>
                <a:cs typeface="HG丸ｺﾞｼｯｸM-PRO"/>
              </a:rPr>
              <a:t>土浦</a:t>
            </a:r>
            <a:endParaRPr kumimoji="1" lang="ja-JP" altLang="en-US" sz="2800" dirty="0">
              <a:latin typeface="HG丸ｺﾞｼｯｸM-PRO"/>
              <a:ea typeface="HG丸ｺﾞｼｯｸM-PRO"/>
              <a:cs typeface="HG丸ｺﾞｼｯｸM-PRO"/>
            </a:endParaRPr>
          </a:p>
        </p:txBody>
      </p:sp>
      <p:sp>
        <p:nvSpPr>
          <p:cNvPr id="34" name="正方形/長方形 33"/>
          <p:cNvSpPr/>
          <p:nvPr/>
        </p:nvSpPr>
        <p:spPr>
          <a:xfrm>
            <a:off x="0" y="1117804"/>
            <a:ext cx="9144004" cy="856449"/>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lvl="0" algn="ctr"/>
            <a:r>
              <a:rPr lang="ja-JP" altLang="en-US" sz="3200" dirty="0" smtClean="0">
                <a:solidFill>
                  <a:prstClr val="black"/>
                </a:solidFill>
                <a:latin typeface="HG丸ｺﾞｼｯｸM-PRO"/>
                <a:ea typeface="HG丸ｺﾞｼｯｸM-PRO"/>
                <a:cs typeface="HG丸ｺﾞｼｯｸM-PRO"/>
              </a:rPr>
              <a:t>お互いに不満を抱えていませんか？</a:t>
            </a:r>
            <a:endParaRPr lang="en-US" altLang="ja-JP" sz="3200" dirty="0">
              <a:solidFill>
                <a:prstClr val="black"/>
              </a:solidFill>
              <a:latin typeface="HG丸ｺﾞｼｯｸM-PRO"/>
              <a:ea typeface="HG丸ｺﾞｼｯｸM-PRO"/>
              <a:cs typeface="HG丸ｺﾞｼｯｸM-PRO"/>
            </a:endParaRPr>
          </a:p>
        </p:txBody>
      </p:sp>
      <p:sp>
        <p:nvSpPr>
          <p:cNvPr id="18" name="テキスト ボックス 17"/>
          <p:cNvSpPr txBox="1"/>
          <p:nvPr/>
        </p:nvSpPr>
        <p:spPr>
          <a:xfrm>
            <a:off x="7527224" y="3869300"/>
            <a:ext cx="902811" cy="523220"/>
          </a:xfrm>
          <a:prstGeom prst="rect">
            <a:avLst/>
          </a:prstGeom>
          <a:noFill/>
        </p:spPr>
        <p:txBody>
          <a:bodyPr wrap="none" rtlCol="0">
            <a:spAutoFit/>
          </a:bodyPr>
          <a:lstStyle/>
          <a:p>
            <a:r>
              <a:rPr kumimoji="1" lang="ja-JP" altLang="en-US" sz="2800" dirty="0" smtClean="0">
                <a:latin typeface="HG丸ｺﾞｼｯｸM-PRO"/>
                <a:ea typeface="HG丸ｺﾞｼｯｸM-PRO"/>
                <a:cs typeface="HG丸ｺﾞｼｯｸM-PRO"/>
              </a:rPr>
              <a:t>市民</a:t>
            </a:r>
            <a:endParaRPr kumimoji="1" lang="ja-JP" altLang="en-US" sz="2800" dirty="0">
              <a:latin typeface="HG丸ｺﾞｼｯｸM-PRO"/>
              <a:ea typeface="HG丸ｺﾞｼｯｸM-PRO"/>
              <a:cs typeface="HG丸ｺﾞｼｯｸM-PRO"/>
            </a:endParaRPr>
          </a:p>
        </p:txBody>
      </p:sp>
      <p:grpSp>
        <p:nvGrpSpPr>
          <p:cNvPr id="6" name="図形グループ 5"/>
          <p:cNvGrpSpPr/>
          <p:nvPr/>
        </p:nvGrpSpPr>
        <p:grpSpPr>
          <a:xfrm>
            <a:off x="4885821" y="4550656"/>
            <a:ext cx="3298033" cy="1799870"/>
            <a:chOff x="4885821" y="4550656"/>
            <a:chExt cx="3298033" cy="1799870"/>
          </a:xfrm>
        </p:grpSpPr>
        <p:pic>
          <p:nvPicPr>
            <p:cNvPr id="32" name="図 3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85821" y="4550656"/>
              <a:ext cx="894858" cy="1063302"/>
            </a:xfrm>
            <a:prstGeom prst="rect">
              <a:avLst/>
            </a:prstGeom>
          </p:spPr>
        </p:pic>
        <p:pic>
          <p:nvPicPr>
            <p:cNvPr id="11" name="図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8672" y="4550656"/>
              <a:ext cx="715182" cy="1126695"/>
            </a:xfrm>
            <a:prstGeom prst="rect">
              <a:avLst/>
            </a:prstGeom>
          </p:spPr>
        </p:pic>
        <p:pic>
          <p:nvPicPr>
            <p:cNvPr id="27" name="図 2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43237" y="4742690"/>
              <a:ext cx="699945" cy="1038942"/>
            </a:xfrm>
            <a:prstGeom prst="rect">
              <a:avLst/>
            </a:prstGeom>
          </p:spPr>
        </p:pic>
        <p:pic>
          <p:nvPicPr>
            <p:cNvPr id="28" name="図 2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48641" y="4682963"/>
              <a:ext cx="842918" cy="1201301"/>
            </a:xfrm>
            <a:prstGeom prst="rect">
              <a:avLst/>
            </a:prstGeom>
          </p:spPr>
        </p:pic>
        <p:pic>
          <p:nvPicPr>
            <p:cNvPr id="26" name="図 2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82572" y="4825983"/>
              <a:ext cx="799568" cy="1333608"/>
            </a:xfrm>
            <a:prstGeom prst="rect">
              <a:avLst/>
            </a:prstGeom>
          </p:spPr>
        </p:pic>
        <p:pic>
          <p:nvPicPr>
            <p:cNvPr id="30" name="図 2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7256772" y="5613958"/>
              <a:ext cx="453107" cy="736568"/>
            </a:xfrm>
            <a:prstGeom prst="rect">
              <a:avLst/>
            </a:prstGeom>
          </p:spPr>
        </p:pic>
        <p:pic>
          <p:nvPicPr>
            <p:cNvPr id="29" name="図 2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383370" y="5526794"/>
              <a:ext cx="567915" cy="823732"/>
            </a:xfrm>
            <a:prstGeom prst="rect">
              <a:avLst/>
            </a:prstGeom>
          </p:spPr>
        </p:pic>
      </p:grpSp>
      <p:pic>
        <p:nvPicPr>
          <p:cNvPr id="50" name="図 49"/>
          <p:cNvPicPr>
            <a:picLocks noChangeAspect="1"/>
          </p:cNvPicPr>
          <p:nvPr/>
        </p:nvPicPr>
        <p:blipFill rotWithShape="1">
          <a:blip r:embed="rId10" cstate="email">
            <a:extLst>
              <a:ext uri="{BEBA8EAE-BF5A-486C-A8C5-ECC9F3942E4B}">
                <a14:imgProps xmlns:a14="http://schemas.microsoft.com/office/drawing/2010/main">
                  <a14:imgLayer r:embed="rId11">
                    <a14:imgEffect>
                      <a14:backgroundRemoval t="0" b="100000" l="0" r="100000">
                        <a14:foregroundMark x1="85083" y1="64607" x2="85083" y2="64607"/>
                        <a14:foregroundMark x1="67956" y1="16854" x2="67956" y2="16854"/>
                        <a14:foregroundMark x1="52486" y1="87360" x2="52486" y2="87360"/>
                      </a14:backgroundRemoval>
                    </a14:imgEffect>
                  </a14:imgLayer>
                </a14:imgProps>
              </a:ext>
              <a:ext uri="{28A0092B-C50C-407E-A947-70E740481C1C}">
                <a14:useLocalDpi xmlns:a14="http://schemas.microsoft.com/office/drawing/2010/main"/>
              </a:ext>
            </a:extLst>
          </a:blip>
          <a:srcRect/>
          <a:stretch/>
        </p:blipFill>
        <p:spPr>
          <a:xfrm>
            <a:off x="5325874" y="4736164"/>
            <a:ext cx="2333223" cy="2296200"/>
          </a:xfrm>
          <a:prstGeom prst="rect">
            <a:avLst/>
          </a:prstGeom>
        </p:spPr>
      </p:pic>
      <p:pic>
        <p:nvPicPr>
          <p:cNvPr id="49" name="図 48"/>
          <p:cNvPicPr>
            <a:picLocks noChangeAspect="1"/>
          </p:cNvPicPr>
          <p:nvPr/>
        </p:nvPicPr>
        <p:blipFill rotWithShape="1">
          <a:blip r:embed="rId12" cstate="email">
            <a:extLst>
              <a:ext uri="{BEBA8EAE-BF5A-486C-A8C5-ECC9F3942E4B}">
                <a14:imgProps xmlns:a14="http://schemas.microsoft.com/office/drawing/2010/main">
                  <a14:imgLayer r:embed="rId13">
                    <a14:imgEffect>
                      <a14:backgroundRemoval t="0" b="100000" l="0" r="100000">
                        <a14:foregroundMark x1="82500" y1="80000" x2="82500" y2="80000"/>
                        <a14:foregroundMark x1="77333" y1="53016" x2="77333" y2="53016"/>
                        <a14:foregroundMark x1="72667" y1="92857" x2="72667" y2="92857"/>
                      </a14:backgroundRemoval>
                    </a14:imgEffect>
                  </a14:imgLayer>
                </a14:imgProps>
              </a:ext>
              <a:ext uri="{28A0092B-C50C-407E-A947-70E740481C1C}">
                <a14:useLocalDpi xmlns:a14="http://schemas.microsoft.com/office/drawing/2010/main"/>
              </a:ext>
            </a:extLst>
          </a:blip>
          <a:srcRect l="13449" t="35364" r="49753"/>
          <a:stretch/>
        </p:blipFill>
        <p:spPr>
          <a:xfrm>
            <a:off x="959594" y="4528075"/>
            <a:ext cx="2718640" cy="2507114"/>
          </a:xfrm>
          <a:prstGeom prst="rect">
            <a:avLst/>
          </a:prstGeom>
        </p:spPr>
      </p:pic>
      <p:sp>
        <p:nvSpPr>
          <p:cNvPr id="57" name="テキスト ボックス 56"/>
          <p:cNvSpPr txBox="1"/>
          <p:nvPr/>
        </p:nvSpPr>
        <p:spPr>
          <a:xfrm>
            <a:off x="-2397960" y="-227455"/>
            <a:ext cx="2114281" cy="369332"/>
          </a:xfrm>
          <a:prstGeom prst="rect">
            <a:avLst/>
          </a:prstGeom>
          <a:noFill/>
        </p:spPr>
        <p:txBody>
          <a:bodyPr wrap="none" rtlCol="0">
            <a:spAutoFit/>
          </a:bodyPr>
          <a:lstStyle/>
          <a:p>
            <a:r>
              <a:rPr kumimoji="1" lang="ja-JP" altLang="en-US" dirty="0" smtClean="0"/>
              <a:t>促進しきれてない市</a:t>
            </a:r>
            <a:endParaRPr kumimoji="1" lang="ja-JP" altLang="en-US" dirty="0"/>
          </a:p>
        </p:txBody>
      </p:sp>
      <p:grpSp>
        <p:nvGrpSpPr>
          <p:cNvPr id="5" name="図形グループ 4"/>
          <p:cNvGrpSpPr/>
          <p:nvPr/>
        </p:nvGrpSpPr>
        <p:grpSpPr>
          <a:xfrm>
            <a:off x="1850164" y="1974253"/>
            <a:ext cx="6000572" cy="2418267"/>
            <a:chOff x="1850164" y="1974253"/>
            <a:chExt cx="6000572" cy="2418267"/>
          </a:xfrm>
        </p:grpSpPr>
        <p:sp>
          <p:nvSpPr>
            <p:cNvPr id="35" name="雲形吹き出し 34"/>
            <p:cNvSpPr/>
            <p:nvPr/>
          </p:nvSpPr>
          <p:spPr>
            <a:xfrm flipH="1">
              <a:off x="3896897" y="2243590"/>
              <a:ext cx="1883782" cy="2148930"/>
            </a:xfrm>
            <a:prstGeom prst="cloudCallout">
              <a:avLst>
                <a:gd name="adj1" fmla="val -42468"/>
                <a:gd name="adj2" fmla="val 92249"/>
              </a:avLst>
            </a:prstGeom>
            <a:solidFill>
              <a:srgbClr val="FFF5EE"/>
            </a:solidFill>
            <a:ln>
              <a:solidFill>
                <a:srgbClr val="FFF5E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雲形吹き出し 1"/>
            <p:cNvSpPr/>
            <p:nvPr/>
          </p:nvSpPr>
          <p:spPr>
            <a:xfrm>
              <a:off x="1850164" y="1974253"/>
              <a:ext cx="6000572" cy="2418267"/>
            </a:xfrm>
            <a:prstGeom prst="cloudCallout">
              <a:avLst>
                <a:gd name="adj1" fmla="val -22557"/>
                <a:gd name="adj2" fmla="val 86798"/>
              </a:avLst>
            </a:prstGeom>
            <a:solidFill>
              <a:srgbClr val="FFF5EE"/>
            </a:solidFill>
            <a:ln>
              <a:solidFill>
                <a:srgbClr val="FFF5E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4" name="テキスト ボックス 3"/>
            <p:cNvSpPr txBox="1"/>
            <p:nvPr/>
          </p:nvSpPr>
          <p:spPr>
            <a:xfrm>
              <a:off x="1920908" y="2920878"/>
              <a:ext cx="5929828" cy="523220"/>
            </a:xfrm>
            <a:prstGeom prst="rect">
              <a:avLst/>
            </a:prstGeom>
            <a:noFill/>
          </p:spPr>
          <p:txBody>
            <a:bodyPr wrap="none" rtlCol="0">
              <a:spAutoFit/>
            </a:bodyPr>
            <a:lstStyle/>
            <a:p>
              <a:pPr algn="ctr"/>
              <a:r>
                <a:rPr lang="ja-JP" altLang="en-US" sz="2800" dirty="0" smtClean="0">
                  <a:latin typeface="HG丸ｺﾞｼｯｸM-PRO"/>
                  <a:ea typeface="HG丸ｺﾞｼｯｸM-PRO"/>
                  <a:cs typeface="HG丸ｺﾞｼｯｸM-PRO"/>
                </a:rPr>
                <a:t>どうして上手く行かないのだろう</a:t>
              </a:r>
              <a:r>
                <a:rPr lang="en-US" altLang="ja-JP" sz="2800" dirty="0" smtClean="0">
                  <a:latin typeface="HG丸ｺﾞｼｯｸM-PRO"/>
                  <a:ea typeface="HG丸ｺﾞｼｯｸM-PRO"/>
                  <a:cs typeface="HG丸ｺﾞｼｯｸM-PRO"/>
                </a:rPr>
                <a:t>…</a:t>
              </a:r>
              <a:endParaRPr lang="ja-JP" altLang="en-US" sz="2800" dirty="0">
                <a:latin typeface="HG丸ｺﾞｼｯｸM-PRO"/>
                <a:ea typeface="HG丸ｺﾞｼｯｸM-PRO"/>
                <a:cs typeface="HG丸ｺﾞｼｯｸM-PRO"/>
              </a:endParaRPr>
            </a:p>
          </p:txBody>
        </p:sp>
      </p:grpSp>
      <p:sp>
        <p:nvSpPr>
          <p:cNvPr id="58" name="テキスト ボックス 57"/>
          <p:cNvSpPr txBox="1"/>
          <p:nvPr/>
        </p:nvSpPr>
        <p:spPr>
          <a:xfrm>
            <a:off x="-2397960" y="293514"/>
            <a:ext cx="1902384" cy="369332"/>
          </a:xfrm>
          <a:prstGeom prst="rect">
            <a:avLst/>
          </a:prstGeom>
          <a:noFill/>
        </p:spPr>
        <p:txBody>
          <a:bodyPr wrap="none" rtlCol="0">
            <a:spAutoFit/>
          </a:bodyPr>
          <a:lstStyle/>
          <a:p>
            <a:r>
              <a:rPr kumimoji="1" lang="ja-JP" altLang="en-US" dirty="0" smtClean="0"/>
              <a:t>かみあっていない</a:t>
            </a:r>
            <a:endParaRPr kumimoji="1" lang="ja-JP" altLang="en-US" dirty="0"/>
          </a:p>
        </p:txBody>
      </p:sp>
      <p:sp>
        <p:nvSpPr>
          <p:cNvPr id="37" name="正方形/長方形 36"/>
          <p:cNvSpPr/>
          <p:nvPr/>
        </p:nvSpPr>
        <p:spPr>
          <a:xfrm>
            <a:off x="2140231" y="293514"/>
            <a:ext cx="5015593" cy="76944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ja-JP" altLang="en-US" sz="4400" dirty="0" smtClean="0">
                <a:latin typeface="HG丸ｺﾞｼｯｸM-PRO"/>
                <a:ea typeface="HG丸ｺﾞｼｯｸM-PRO"/>
                <a:cs typeface="HG丸ｺﾞｼｯｸM-PRO"/>
              </a:rPr>
              <a:t>恋人同士だけど</a:t>
            </a:r>
            <a:r>
              <a:rPr lang="en-US" altLang="ja-JP" sz="4400" dirty="0" smtClean="0">
                <a:latin typeface="HG丸ｺﾞｼｯｸM-PRO"/>
                <a:ea typeface="HG丸ｺﾞｼｯｸM-PRO"/>
                <a:cs typeface="HG丸ｺﾞｼｯｸM-PRO"/>
              </a:rPr>
              <a:t>…</a:t>
            </a:r>
          </a:p>
        </p:txBody>
      </p:sp>
      <p:sp>
        <p:nvSpPr>
          <p:cNvPr id="40" name="正方形/長方形 39"/>
          <p:cNvSpPr/>
          <p:nvPr/>
        </p:nvSpPr>
        <p:spPr>
          <a:xfrm>
            <a:off x="19924" y="9222"/>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3288527" y="5443917"/>
            <a:ext cx="2954655" cy="923330"/>
          </a:xfrm>
          <a:prstGeom prst="rect">
            <a:avLst/>
          </a:prstGeom>
          <a:noFill/>
        </p:spPr>
        <p:txBody>
          <a:bodyPr wrap="none" rtlCol="0">
            <a:spAutoFit/>
          </a:bodyPr>
          <a:lstStyle/>
          <a:p>
            <a:r>
              <a:rPr lang="ja-JP" altLang="en-US" sz="5400" dirty="0">
                <a:solidFill>
                  <a:srgbClr val="FF3781"/>
                </a:solidFill>
                <a:latin typeface="HG丸ｺﾞｼｯｸM-PRO"/>
                <a:ea typeface="HG丸ｺﾞｼｯｸM-PRO"/>
                <a:cs typeface="HG丸ｺﾞｼｯｸM-PRO"/>
              </a:rPr>
              <a:t>恋人同士</a:t>
            </a:r>
          </a:p>
        </p:txBody>
      </p:sp>
      <p:pic>
        <p:nvPicPr>
          <p:cNvPr id="41" name="図 40"/>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2788846" y="1767594"/>
            <a:ext cx="3800556" cy="3759200"/>
          </a:xfrm>
          <a:prstGeom prst="ellipse">
            <a:avLst/>
          </a:prstGeom>
          <a:ln>
            <a:noFill/>
          </a:ln>
          <a:effectLst>
            <a:softEdge rad="112500"/>
          </a:effectLst>
        </p:spPr>
      </p:pic>
      <p:pic>
        <p:nvPicPr>
          <p:cNvPr id="36" name="図 35"/>
          <p:cNvPicPr>
            <a:picLocks noChangeAspect="1"/>
          </p:cNvPicPr>
          <p:nvPr/>
        </p:nvPicPr>
        <p:blipFill>
          <a:blip r:embed="rId15" cstate="email">
            <a:lum bright="70000" contrast="-70000"/>
            <a:extLst>
              <a:ext uri="{28A0092B-C50C-407E-A947-70E740481C1C}">
                <a14:useLocalDpi xmlns:a14="http://schemas.microsoft.com/office/drawing/2010/main"/>
              </a:ext>
            </a:extLst>
          </a:blip>
          <a:stretch>
            <a:fillRect/>
          </a:stretch>
        </p:blipFill>
        <p:spPr>
          <a:xfrm rot="1508196">
            <a:off x="6388272" y="4788808"/>
            <a:ext cx="1937644" cy="1985649"/>
          </a:xfrm>
          <a:prstGeom prst="rect">
            <a:avLst/>
          </a:prstGeom>
          <a:effectLst/>
        </p:spPr>
      </p:pic>
      <p:pic>
        <p:nvPicPr>
          <p:cNvPr id="38" name="図 37"/>
          <p:cNvPicPr>
            <a:picLocks noChangeAspect="1"/>
          </p:cNvPicPr>
          <p:nvPr/>
        </p:nvPicPr>
        <p:blipFill>
          <a:blip r:embed="rId16" cstate="email">
            <a:lum bright="70000" contrast="-70000"/>
            <a:extLst>
              <a:ext uri="{28A0092B-C50C-407E-A947-70E740481C1C}">
                <a14:useLocalDpi xmlns:a14="http://schemas.microsoft.com/office/drawing/2010/main"/>
              </a:ext>
            </a:extLst>
          </a:blip>
          <a:stretch>
            <a:fillRect/>
          </a:stretch>
        </p:blipFill>
        <p:spPr>
          <a:xfrm rot="1365378">
            <a:off x="305786" y="457736"/>
            <a:ext cx="1794746" cy="1839211"/>
          </a:xfrm>
          <a:prstGeom prst="rect">
            <a:avLst/>
          </a:prstGeom>
          <a:effectLst/>
        </p:spPr>
      </p:pic>
      <p:pic>
        <p:nvPicPr>
          <p:cNvPr id="43" name="図 42"/>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rot="20600897">
            <a:off x="1697" y="3646959"/>
            <a:ext cx="1397138" cy="1431751"/>
          </a:xfrm>
          <a:prstGeom prst="rect">
            <a:avLst/>
          </a:prstGeom>
          <a:effectLst/>
        </p:spPr>
      </p:pic>
      <p:pic>
        <p:nvPicPr>
          <p:cNvPr id="45" name="図 44"/>
          <p:cNvPicPr>
            <a:picLocks noChangeAspect="1"/>
          </p:cNvPicPr>
          <p:nvPr/>
        </p:nvPicPr>
        <p:blipFill>
          <a:blip r:embed="rId18" cstate="email">
            <a:lum bright="70000" contrast="-70000"/>
            <a:extLst>
              <a:ext uri="{28A0092B-C50C-407E-A947-70E740481C1C}">
                <a14:useLocalDpi xmlns:a14="http://schemas.microsoft.com/office/drawing/2010/main"/>
              </a:ext>
            </a:extLst>
          </a:blip>
          <a:stretch>
            <a:fillRect/>
          </a:stretch>
        </p:blipFill>
        <p:spPr>
          <a:xfrm rot="20063672">
            <a:off x="7353032" y="453203"/>
            <a:ext cx="1498208" cy="1535325"/>
          </a:xfrm>
          <a:prstGeom prst="rect">
            <a:avLst/>
          </a:prstGeom>
          <a:effectLst/>
        </p:spPr>
      </p:pic>
      <p:pic>
        <p:nvPicPr>
          <p:cNvPr id="46" name="図 45"/>
          <p:cNvPicPr>
            <a:picLocks noChangeAspect="1"/>
          </p:cNvPicPr>
          <p:nvPr/>
        </p:nvPicPr>
        <p:blipFill>
          <a:blip r:embed="rId19" cstate="email">
            <a:lum bright="70000" contrast="-70000"/>
            <a:extLst>
              <a:ext uri="{28A0092B-C50C-407E-A947-70E740481C1C}">
                <a14:useLocalDpi xmlns:a14="http://schemas.microsoft.com/office/drawing/2010/main"/>
              </a:ext>
            </a:extLst>
          </a:blip>
          <a:stretch>
            <a:fillRect/>
          </a:stretch>
        </p:blipFill>
        <p:spPr>
          <a:xfrm rot="20130406">
            <a:off x="1176152" y="4854508"/>
            <a:ext cx="1809418" cy="1854246"/>
          </a:xfrm>
          <a:prstGeom prst="rect">
            <a:avLst/>
          </a:prstGeom>
          <a:effectLst/>
        </p:spPr>
      </p:pic>
      <p:pic>
        <p:nvPicPr>
          <p:cNvPr id="47" name="図 46"/>
          <p:cNvPicPr>
            <a:picLocks noChangeAspect="1"/>
          </p:cNvPicPr>
          <p:nvPr/>
        </p:nvPicPr>
        <p:blipFill>
          <a:blip r:embed="rId20" cstate="email">
            <a:lum bright="70000" contrast="-70000"/>
            <a:extLst>
              <a:ext uri="{28A0092B-C50C-407E-A947-70E740481C1C}">
                <a14:useLocalDpi xmlns:a14="http://schemas.microsoft.com/office/drawing/2010/main"/>
              </a:ext>
            </a:extLst>
          </a:blip>
          <a:stretch>
            <a:fillRect/>
          </a:stretch>
        </p:blipFill>
        <p:spPr>
          <a:xfrm rot="1153540">
            <a:off x="1250419" y="2579304"/>
            <a:ext cx="1196838" cy="1226489"/>
          </a:xfrm>
          <a:prstGeom prst="rect">
            <a:avLst/>
          </a:prstGeom>
          <a:effectLst/>
        </p:spPr>
      </p:pic>
      <p:pic>
        <p:nvPicPr>
          <p:cNvPr id="48" name="図 47"/>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rot="20600897">
            <a:off x="7703066" y="3646959"/>
            <a:ext cx="1397138" cy="1431751"/>
          </a:xfrm>
          <a:prstGeom prst="rect">
            <a:avLst/>
          </a:prstGeom>
          <a:effectLst/>
        </p:spPr>
      </p:pic>
      <p:pic>
        <p:nvPicPr>
          <p:cNvPr id="51" name="図 50"/>
          <p:cNvPicPr>
            <a:picLocks noChangeAspect="1"/>
          </p:cNvPicPr>
          <p:nvPr/>
        </p:nvPicPr>
        <p:blipFill>
          <a:blip r:embed="rId20" cstate="email">
            <a:lum bright="70000" contrast="-70000"/>
            <a:extLst>
              <a:ext uri="{28A0092B-C50C-407E-A947-70E740481C1C}">
                <a14:useLocalDpi xmlns:a14="http://schemas.microsoft.com/office/drawing/2010/main"/>
              </a:ext>
            </a:extLst>
          </a:blip>
          <a:stretch>
            <a:fillRect/>
          </a:stretch>
        </p:blipFill>
        <p:spPr>
          <a:xfrm rot="1153540">
            <a:off x="6711024" y="2307633"/>
            <a:ext cx="1196838" cy="1226489"/>
          </a:xfrm>
          <a:prstGeom prst="rect">
            <a:avLst/>
          </a:prstGeom>
          <a:effectLst/>
        </p:spPr>
      </p:pic>
      <p:pic>
        <p:nvPicPr>
          <p:cNvPr id="61" name="図 60" descr="土浦だお"/>
          <p:cNvPicPr>
            <a:picLocks noChangeAspect="1"/>
          </p:cNvPicPr>
          <p:nvPr/>
        </p:nvPicPr>
        <p:blipFill>
          <a:blip r:embed="rId21" cstate="email">
            <a:alphaModFix/>
            <a:extLst>
              <a:ext uri="{28A0092B-C50C-407E-A947-70E740481C1C}">
                <a14:useLocalDpi xmlns:a14="http://schemas.microsoft.com/office/drawing/2010/main"/>
              </a:ext>
            </a:extLst>
          </a:blip>
          <a:stretch>
            <a:fillRect/>
          </a:stretch>
        </p:blipFill>
        <p:spPr>
          <a:xfrm>
            <a:off x="2762592" y="1349289"/>
            <a:ext cx="2268609" cy="3759876"/>
          </a:xfrm>
          <a:prstGeom prst="rect">
            <a:avLst/>
          </a:prstGeom>
          <a:effectLst>
            <a:outerShdw blurRad="50800" dist="38100" dir="2700000" algn="tl" rotWithShape="0">
              <a:prstClr val="black">
                <a:alpha val="40000"/>
              </a:prstClr>
            </a:outerShdw>
          </a:effectLst>
        </p:spPr>
      </p:pic>
      <p:pic>
        <p:nvPicPr>
          <p:cNvPr id="60" name="図 59"/>
          <p:cNvPicPr>
            <a:picLocks noChangeAspect="1"/>
          </p:cNvPicPr>
          <p:nvPr/>
        </p:nvPicPr>
        <p:blipFill>
          <a:blip r:embed="rId22">
            <a:extLst>
              <a:ext uri="{BEBA8EAE-BF5A-486C-A8C5-ECC9F3942E4B}">
                <a14:imgProps xmlns:a14="http://schemas.microsoft.com/office/drawing/2010/main">
                  <a14:imgLayer r:embed="rId23">
                    <a14:imgEffect>
                      <a14:backgroundRemoval t="0" b="100000" l="0" r="100000">
                        <a14:foregroundMark x1="22667" y1="11556" x2="17333" y2="12000"/>
                        <a14:foregroundMark x1="79333" y1="95556" x2="81333" y2="94222"/>
                        <a14:foregroundMark x1="72000" y1="96444" x2="80333" y2="97778"/>
                        <a14:foregroundMark x1="93333" y1="88444" x2="93333" y2="88444"/>
                        <a14:foregroundMark x1="92000" y1="80000" x2="94000" y2="89778"/>
                        <a14:foregroundMark x1="97000" y1="79556" x2="95667" y2="79111"/>
                        <a14:foregroundMark x1="91000" y1="75556" x2="93000" y2="77778"/>
                        <a14:foregroundMark x1="41333" y1="89778" x2="41333" y2="97778"/>
                        <a14:foregroundMark x1="37667" y1="62222" x2="48333" y2="60444"/>
                        <a14:foregroundMark x1="80333" y1="57778" x2="84333" y2="63111"/>
                        <a14:foregroundMark x1="80000" y1="5778" x2="73000" y2="2667"/>
                        <a14:backgroundMark x1="32000" y1="34222" x2="32000" y2="34222"/>
                        <a14:backgroundMark x1="65667" y1="33333" x2="65667" y2="33333"/>
                      </a14:backgroundRemoval>
                    </a14:imgEffect>
                  </a14:imgLayer>
                </a14:imgProps>
              </a:ext>
            </a:extLst>
          </a:blip>
          <a:stretch>
            <a:fillRect/>
          </a:stretch>
        </p:blipFill>
        <p:spPr>
          <a:xfrm>
            <a:off x="3853642" y="2660567"/>
            <a:ext cx="3379189" cy="2534394"/>
          </a:xfrm>
          <a:prstGeom prst="rect">
            <a:avLst/>
          </a:prstGeom>
        </p:spPr>
      </p:pic>
      <p:sp>
        <p:nvSpPr>
          <p:cNvPr id="42" name="テキスト ボックス 41"/>
          <p:cNvSpPr txBox="1"/>
          <p:nvPr/>
        </p:nvSpPr>
        <p:spPr>
          <a:xfrm>
            <a:off x="1505250" y="651745"/>
            <a:ext cx="6186309" cy="646331"/>
          </a:xfrm>
          <a:prstGeom prst="rect">
            <a:avLst/>
          </a:prstGeom>
          <a:noFill/>
        </p:spPr>
        <p:txBody>
          <a:bodyPr wrap="none" rtlCol="0">
            <a:spAutoFit/>
          </a:bodyPr>
          <a:lstStyle/>
          <a:p>
            <a:r>
              <a:rPr kumimoji="1" lang="ja-JP" altLang="en-US" sz="3600" dirty="0" smtClean="0">
                <a:latin typeface="HGS明朝E"/>
                <a:ea typeface="HGS明朝E"/>
                <a:cs typeface="HGS明朝E"/>
              </a:rPr>
              <a:t>市と市民は人生のパートナー</a:t>
            </a:r>
            <a:endParaRPr kumimoji="1" lang="ja-JP" altLang="en-US" sz="3600" dirty="0">
              <a:latin typeface="HGS明朝E"/>
              <a:ea typeface="HGS明朝E"/>
              <a:cs typeface="HGS明朝E"/>
            </a:endParaRPr>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2</a:t>
            </a:fld>
            <a:endParaRPr kumimoji="1" lang="ja-JP" altLang="en-US"/>
          </a:p>
        </p:txBody>
      </p:sp>
    </p:spTree>
    <p:extLst>
      <p:ext uri="{BB962C8B-B14F-4D97-AF65-F5344CB8AC3E}">
        <p14:creationId xmlns:p14="http://schemas.microsoft.com/office/powerpoint/2010/main" val="8492303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0"/>
                                        </p:tgtEl>
                                      </p:cBhvr>
                                    </p:animEffect>
                                    <p:set>
                                      <p:cBhvr>
                                        <p:cTn id="7" dur="1" fill="hold">
                                          <p:stCondLst>
                                            <p:cond delay="499"/>
                                          </p:stCondLst>
                                        </p:cTn>
                                        <p:tgtEl>
                                          <p:spTgt spid="6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1"/>
                                        </p:tgtEl>
                                      </p:cBhvr>
                                    </p:animEffect>
                                    <p:set>
                                      <p:cBhvr>
                                        <p:cTn id="10" dur="1" fill="hold">
                                          <p:stCondLst>
                                            <p:cond delay="499"/>
                                          </p:stCondLst>
                                        </p:cTn>
                                        <p:tgtEl>
                                          <p:spTgt spid="61"/>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0"/>
                                        </p:tgtEl>
                                      </p:cBhvr>
                                    </p:animEffect>
                                    <p:set>
                                      <p:cBhvr>
                                        <p:cTn id="21" dur="1" fill="hold">
                                          <p:stCondLst>
                                            <p:cond delay="499"/>
                                          </p:stCondLst>
                                        </p:cTn>
                                        <p:tgtEl>
                                          <p:spTgt spid="40"/>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42"/>
                                        </p:tgtEl>
                                      </p:cBhvr>
                                    </p:animEffect>
                                    <p:set>
                                      <p:cBhvr>
                                        <p:cTn id="24" dur="1" fill="hold">
                                          <p:stCondLst>
                                            <p:cond delay="499"/>
                                          </p:stCondLst>
                                        </p:cTn>
                                        <p:tgtEl>
                                          <p:spTgt spid="4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1"/>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8"/>
                                        </p:tgtEl>
                                      </p:cBhvr>
                                    </p:animEffect>
                                    <p:set>
                                      <p:cBhvr>
                                        <p:cTn id="29" dur="1" fill="hold">
                                          <p:stCondLst>
                                            <p:cond delay="499"/>
                                          </p:stCondLst>
                                        </p:cTn>
                                        <p:tgtEl>
                                          <p:spTgt spid="38"/>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7"/>
                                        </p:tgtEl>
                                      </p:cBhvr>
                                    </p:animEffect>
                                    <p:set>
                                      <p:cBhvr>
                                        <p:cTn id="32" dur="1" fill="hold">
                                          <p:stCondLst>
                                            <p:cond delay="499"/>
                                          </p:stCondLst>
                                        </p:cTn>
                                        <p:tgtEl>
                                          <p:spTgt spid="47"/>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3"/>
                                        </p:tgtEl>
                                      </p:cBhvr>
                                    </p:animEffect>
                                    <p:set>
                                      <p:cBhvr>
                                        <p:cTn id="35" dur="1" fill="hold">
                                          <p:stCondLst>
                                            <p:cond delay="499"/>
                                          </p:stCondLst>
                                        </p:cTn>
                                        <p:tgtEl>
                                          <p:spTgt spid="4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6"/>
                                        </p:tgtEl>
                                      </p:cBhvr>
                                    </p:animEffect>
                                    <p:set>
                                      <p:cBhvr>
                                        <p:cTn id="38" dur="1" fill="hold">
                                          <p:stCondLst>
                                            <p:cond delay="499"/>
                                          </p:stCondLst>
                                        </p:cTn>
                                        <p:tgtEl>
                                          <p:spTgt spid="46"/>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44"/>
                                        </p:tgtEl>
                                      </p:cBhvr>
                                    </p:animEffect>
                                    <p:set>
                                      <p:cBhvr>
                                        <p:cTn id="41" dur="1" fill="hold">
                                          <p:stCondLst>
                                            <p:cond delay="499"/>
                                          </p:stCondLst>
                                        </p:cTn>
                                        <p:tgtEl>
                                          <p:spTgt spid="4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36"/>
                                        </p:tgtEl>
                                      </p:cBhvr>
                                    </p:animEffect>
                                    <p:set>
                                      <p:cBhvr>
                                        <p:cTn id="44" dur="1" fill="hold">
                                          <p:stCondLst>
                                            <p:cond delay="499"/>
                                          </p:stCondLst>
                                        </p:cTn>
                                        <p:tgtEl>
                                          <p:spTgt spid="36"/>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48"/>
                                        </p:tgtEl>
                                      </p:cBhvr>
                                    </p:animEffect>
                                    <p:set>
                                      <p:cBhvr>
                                        <p:cTn id="47" dur="1" fill="hold">
                                          <p:stCondLst>
                                            <p:cond delay="499"/>
                                          </p:stCondLst>
                                        </p:cTn>
                                        <p:tgtEl>
                                          <p:spTgt spid="48"/>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51"/>
                                        </p:tgtEl>
                                      </p:cBhvr>
                                    </p:animEffect>
                                    <p:set>
                                      <p:cBhvr>
                                        <p:cTn id="50" dur="1" fill="hold">
                                          <p:stCondLst>
                                            <p:cond delay="499"/>
                                          </p:stCondLst>
                                        </p:cTn>
                                        <p:tgtEl>
                                          <p:spTgt spid="51"/>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5"/>
                                        </p:tgtEl>
                                      </p:cBhvr>
                                    </p:animEffect>
                                    <p:set>
                                      <p:cBhvr>
                                        <p:cTn id="53" dur="1" fill="hold">
                                          <p:stCondLst>
                                            <p:cond delay="499"/>
                                          </p:stCondLst>
                                        </p:cTn>
                                        <p:tgtEl>
                                          <p:spTgt spid="45"/>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61"/>
                                        </p:tgtEl>
                                      </p:cBhvr>
                                    </p:animEffect>
                                    <p:set>
                                      <p:cBhvr>
                                        <p:cTn id="56" dur="1" fill="hold">
                                          <p:stCondLst>
                                            <p:cond delay="499"/>
                                          </p:stCondLst>
                                        </p:cTn>
                                        <p:tgtEl>
                                          <p:spTgt spid="61"/>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60"/>
                                        </p:tgtEl>
                                      </p:cBhvr>
                                    </p:animEffect>
                                    <p:set>
                                      <p:cBhvr>
                                        <p:cTn id="59" dur="1" fill="hold">
                                          <p:stCondLst>
                                            <p:cond delay="499"/>
                                          </p:stCondLst>
                                        </p:cTn>
                                        <p:tgtEl>
                                          <p:spTgt spid="60"/>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61"/>
                                        </p:tgtEl>
                                      </p:cBhvr>
                                    </p:animEffect>
                                    <p:set>
                                      <p:cBhvr>
                                        <p:cTn id="62" dur="1" fill="hold">
                                          <p:stCondLst>
                                            <p:cond delay="499"/>
                                          </p:stCondLst>
                                        </p:cTn>
                                        <p:tgtEl>
                                          <p:spTgt spid="6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500"/>
                                        <p:tgtEl>
                                          <p:spTgt spid="49"/>
                                        </p:tgtEl>
                                      </p:cBhvr>
                                    </p:animEffect>
                                  </p:childTnLst>
                                </p:cTn>
                              </p:par>
                            </p:childTnLst>
                          </p:cTn>
                        </p:par>
                        <p:par>
                          <p:cTn id="72" fill="hold">
                            <p:stCondLst>
                              <p:cond delay="1000"/>
                            </p:stCondLst>
                            <p:childTnLst>
                              <p:par>
                                <p:cTn id="73" presetID="10" presetClass="entr" presetSubtype="0"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nodeType="withEffect">
                                  <p:stCondLst>
                                    <p:cond delay="10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animBg="1"/>
      <p:bldP spid="44" grpId="0"/>
      <p:bldP spid="44" grpId="1"/>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正方形/長方形 25"/>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5" name="図形グループ 4"/>
          <p:cNvGrpSpPr/>
          <p:nvPr/>
        </p:nvGrpSpPr>
        <p:grpSpPr>
          <a:xfrm>
            <a:off x="107598" y="-81071"/>
            <a:ext cx="9036402" cy="1469647"/>
            <a:chOff x="107596" y="-81071"/>
            <a:chExt cx="9036402" cy="1469647"/>
          </a:xfrm>
        </p:grpSpPr>
        <p:pic>
          <p:nvPicPr>
            <p:cNvPr id="6" name="図 5"/>
            <p:cNvPicPr>
              <a:picLocks noChangeAspect="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3" cstate="email">
              <a:duotone>
                <a:schemeClr val="accent3">
                  <a:shade val="45000"/>
                  <a:satMod val="135000"/>
                </a:schemeClr>
                <a:prstClr val="white"/>
              </a:duotone>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r="23460"/>
            <a:stretch/>
          </p:blipFill>
          <p:spPr>
            <a:xfrm>
              <a:off x="4613097" y="-81071"/>
              <a:ext cx="4530901"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目標</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都市像</a:t>
              </a:r>
              <a:endParaRPr lang="en-US" altLang="ja-JP" b="1" dirty="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教育</a:t>
              </a:r>
              <a:endParaRPr lang="en-US" altLang="ja-JP" b="1" dirty="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5"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6" cstate="email">
                <a:duotone>
                  <a:schemeClr val="accent3">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環境</a:t>
              </a:r>
              <a:endParaRPr lang="en-US" altLang="ja-JP" b="1" dirty="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つながり</a:t>
              </a:r>
              <a:endParaRPr lang="en-US" altLang="ja-JP" b="1" dirty="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都市の</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将来像</a:t>
              </a:r>
              <a:endParaRPr lang="en-US" altLang="ja-JP" b="1" dirty="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まとめ</a:t>
              </a:r>
              <a:endParaRPr lang="en-US" altLang="ja-JP" b="1" dirty="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候補地</a:t>
              </a:r>
              <a:endParaRPr lang="en-US" altLang="ja-JP" sz="3200" b="1" dirty="0">
                <a:latin typeface="ヒラギノ丸ゴ ProN W4"/>
                <a:ea typeface="ヒラギノ丸ゴ ProN W4"/>
                <a:cs typeface="ヒラギノ丸ゴ ProN W4"/>
              </a:endParaRPr>
            </a:p>
          </p:txBody>
        </p:sp>
      </p:grpSp>
      <p:pic>
        <p:nvPicPr>
          <p:cNvPr id="2" name="図 1" descr="スクリーンショット 2017-02-06 16.14.37.png"/>
          <p:cNvPicPr>
            <a:picLocks noChangeAspect="1"/>
          </p:cNvPicPr>
          <p:nvPr/>
        </p:nvPicPr>
        <p:blipFill rotWithShape="1">
          <a:blip r:embed="rId8" cstate="email">
            <a:extLst>
              <a:ext uri="{BEBA8EAE-BF5A-486C-A8C5-ECC9F3942E4B}">
                <a14:imgProps xmlns:a14="http://schemas.microsoft.com/office/drawing/2010/main">
                  <a14:imgLayer r:embed="rId9">
                    <a14:imgEffect>
                      <a14:colorTemperature colorTemp="7200"/>
                    </a14:imgEffect>
                    <a14:imgEffect>
                      <a14:saturation sat="400000"/>
                    </a14:imgEffect>
                  </a14:imgLayer>
                </a14:imgProps>
              </a:ext>
              <a:ext uri="{28A0092B-C50C-407E-A947-70E740481C1C}">
                <a14:useLocalDpi xmlns:a14="http://schemas.microsoft.com/office/drawing/2010/main"/>
              </a:ext>
            </a:extLst>
          </a:blip>
          <a:srcRect l="11885" t="18183" r="11540" b="15702"/>
          <a:stretch/>
        </p:blipFill>
        <p:spPr>
          <a:xfrm>
            <a:off x="1212274" y="1388576"/>
            <a:ext cx="6801649" cy="4839585"/>
          </a:xfrm>
          <a:prstGeom prst="rect">
            <a:avLst/>
          </a:prstGeom>
          <a:noFill/>
          <a:ln>
            <a:noFill/>
          </a:ln>
          <a:effectLst>
            <a:glow rad="38100">
              <a:srgbClr val="008000">
                <a:alpha val="75000"/>
              </a:srgbClr>
            </a:glow>
          </a:effectLst>
        </p:spPr>
      </p:pic>
      <p:pic>
        <p:nvPicPr>
          <p:cNvPr id="40" name="図 39"/>
          <p:cNvPicPr>
            <a:picLocks noChangeAspect="1"/>
          </p:cNvPicPr>
          <p:nvPr/>
        </p:nvPicPr>
        <p:blipFill rotWithShape="1">
          <a:blip r:embed="rId10" cstate="email">
            <a:extLst>
              <a:ext uri="{28A0092B-C50C-407E-A947-70E740481C1C}">
                <a14:useLocalDpi xmlns:a14="http://schemas.microsoft.com/office/drawing/2010/main"/>
              </a:ext>
            </a:extLst>
          </a:blip>
          <a:srcRect t="861" b="-861"/>
          <a:stretch/>
        </p:blipFill>
        <p:spPr>
          <a:xfrm>
            <a:off x="107598" y="1246985"/>
            <a:ext cx="3693854" cy="2749738"/>
          </a:xfrm>
          <a:prstGeom prst="wedgeRectCallout">
            <a:avLst>
              <a:gd name="adj1" fmla="val 64028"/>
              <a:gd name="adj2" fmla="val 12396"/>
            </a:avLst>
          </a:prstGeom>
          <a:ln>
            <a:noFill/>
          </a:ln>
          <a:effectLst>
            <a:outerShdw blurRad="292100" dist="139700" dir="2700000" algn="tl" rotWithShape="0">
              <a:srgbClr val="333333">
                <a:alpha val="65000"/>
              </a:srgbClr>
            </a:outerShdw>
          </a:effectLst>
        </p:spPr>
      </p:pic>
      <p:sp>
        <p:nvSpPr>
          <p:cNvPr id="41" name="円形吹き出し 40"/>
          <p:cNvSpPr/>
          <p:nvPr/>
        </p:nvSpPr>
        <p:spPr>
          <a:xfrm>
            <a:off x="929750" y="3834883"/>
            <a:ext cx="3278553" cy="1500022"/>
          </a:xfrm>
          <a:prstGeom prst="wedgeEllipseCallout">
            <a:avLst>
              <a:gd name="adj1" fmla="val -16490"/>
              <a:gd name="adj2" fmla="val -79887"/>
            </a:avLst>
          </a:prstGeom>
          <a:solidFill>
            <a:srgbClr val="A6D67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solidFill>
                  <a:srgbClr val="000000"/>
                </a:solidFill>
              </a:rPr>
              <a:t>空き店舗を</a:t>
            </a:r>
            <a:endParaRPr kumimoji="1" lang="en-US" altLang="ja-JP" sz="3200" dirty="0" smtClean="0">
              <a:solidFill>
                <a:srgbClr val="000000"/>
              </a:solidFill>
            </a:endParaRPr>
          </a:p>
          <a:p>
            <a:pPr algn="ctr"/>
            <a:r>
              <a:rPr kumimoji="1" lang="ja-JP" altLang="en-US" sz="3200" dirty="0" smtClean="0">
                <a:solidFill>
                  <a:srgbClr val="000000"/>
                </a:solidFill>
              </a:rPr>
              <a:t>利用可能！</a:t>
            </a:r>
            <a:endParaRPr kumimoji="1" lang="ja-JP" altLang="en-US" sz="3200" dirty="0">
              <a:solidFill>
                <a:srgbClr val="000000"/>
              </a:solidFill>
            </a:endParaRPr>
          </a:p>
        </p:txBody>
      </p:sp>
      <p:pic>
        <p:nvPicPr>
          <p:cNvPr id="3" name="図 2"/>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348939" y="5178277"/>
            <a:ext cx="3329967" cy="1808071"/>
          </a:xfrm>
          <a:prstGeom prst="rect">
            <a:avLst/>
          </a:prstGeom>
          <a:ln>
            <a:noFill/>
          </a:ln>
          <a:effectLst>
            <a:softEdge rad="112500"/>
          </a:effectLst>
        </p:spPr>
      </p:pic>
      <p:sp>
        <p:nvSpPr>
          <p:cNvPr id="23" name="正方形/長方形 22"/>
          <p:cNvSpPr/>
          <p:nvPr/>
        </p:nvSpPr>
        <p:spPr>
          <a:xfrm rot="1371692">
            <a:off x="6411078" y="1181588"/>
            <a:ext cx="312103" cy="5174133"/>
          </a:xfrm>
          <a:prstGeom prst="rect">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rot="17565857">
            <a:off x="5462039" y="4932978"/>
            <a:ext cx="1048644" cy="441706"/>
          </a:xfrm>
          <a:prstGeom prst="rect">
            <a:avLst/>
          </a:prstGeom>
          <a:solidFill>
            <a:srgbClr val="93CDDD"/>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solidFill>
                  <a:srgbClr val="000000"/>
                </a:solidFill>
              </a:rPr>
              <a:t>土浦駅</a:t>
            </a:r>
            <a:endParaRPr kumimoji="1" lang="ja-JP" altLang="en-US" dirty="0">
              <a:solidFill>
                <a:srgbClr val="000000"/>
              </a:solidFill>
            </a:endParaRPr>
          </a:p>
        </p:txBody>
      </p:sp>
      <p:sp>
        <p:nvSpPr>
          <p:cNvPr id="38" name="円/楕円 37"/>
          <p:cNvSpPr/>
          <p:nvPr/>
        </p:nvSpPr>
        <p:spPr>
          <a:xfrm>
            <a:off x="6119787" y="2681966"/>
            <a:ext cx="2978459" cy="1679513"/>
          </a:xfrm>
          <a:prstGeom prst="ellipse">
            <a:avLst/>
          </a:prstGeom>
          <a:solidFill>
            <a:srgbClr val="FFC8D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chemeClr val="tx1"/>
                </a:solidFill>
              </a:rPr>
              <a:t>駅からの</a:t>
            </a:r>
            <a:endParaRPr kumimoji="1" lang="en-US" altLang="ja-JP" sz="2800" dirty="0" smtClean="0">
              <a:solidFill>
                <a:schemeClr val="tx1"/>
              </a:solidFill>
            </a:endParaRPr>
          </a:p>
          <a:p>
            <a:pPr algn="ctr"/>
            <a:r>
              <a:rPr kumimoji="1" lang="ja-JP" altLang="en-US" sz="2800" dirty="0" smtClean="0">
                <a:solidFill>
                  <a:schemeClr val="tx1"/>
                </a:solidFill>
              </a:rPr>
              <a:t>アクセス</a:t>
            </a:r>
            <a:r>
              <a:rPr kumimoji="1" lang="en-US" altLang="ja-JP" sz="2800" dirty="0" smtClean="0">
                <a:solidFill>
                  <a:schemeClr val="tx1"/>
                </a:solidFill>
              </a:rPr>
              <a:t>◎</a:t>
            </a:r>
            <a:endParaRPr kumimoji="1" lang="ja-JP" altLang="en-US" sz="2800" dirty="0">
              <a:solidFill>
                <a:schemeClr val="tx1"/>
              </a:solidFill>
            </a:endParaRPr>
          </a:p>
        </p:txBody>
      </p:sp>
      <p:sp>
        <p:nvSpPr>
          <p:cNvPr id="39" name="円/楕円 38"/>
          <p:cNvSpPr/>
          <p:nvPr/>
        </p:nvSpPr>
        <p:spPr>
          <a:xfrm>
            <a:off x="5717098" y="1388576"/>
            <a:ext cx="2978459" cy="1525843"/>
          </a:xfrm>
          <a:prstGeom prst="ellipse">
            <a:avLst/>
          </a:prstGeom>
          <a:solidFill>
            <a:srgbClr val="FFC8D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市民からの認知度</a:t>
            </a:r>
            <a:r>
              <a:rPr kumimoji="1" lang="en-US" altLang="ja-JP" sz="2800" dirty="0" smtClean="0">
                <a:solidFill>
                  <a:srgbClr val="000000"/>
                </a:solidFill>
              </a:rPr>
              <a:t>◎</a:t>
            </a:r>
            <a:endParaRPr kumimoji="1" lang="ja-JP" altLang="en-US" sz="2800" dirty="0">
              <a:solidFill>
                <a:srgbClr val="000000"/>
              </a:solidFill>
            </a:endParaRPr>
          </a:p>
        </p:txBody>
      </p:sp>
      <p:sp>
        <p:nvSpPr>
          <p:cNvPr id="71" name="正方形/長方形 70"/>
          <p:cNvSpPr/>
          <p:nvPr/>
        </p:nvSpPr>
        <p:spPr>
          <a:xfrm rot="20295118">
            <a:off x="4392276" y="2259672"/>
            <a:ext cx="1323264" cy="47833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smtClean="0">
                <a:solidFill>
                  <a:srgbClr val="000000"/>
                </a:solidFill>
              </a:rPr>
              <a:t>モール</a:t>
            </a:r>
            <a:r>
              <a:rPr lang="en-US" altLang="ja-JP" sz="2000" dirty="0" smtClean="0">
                <a:solidFill>
                  <a:srgbClr val="000000"/>
                </a:solidFill>
              </a:rPr>
              <a:t>505</a:t>
            </a:r>
            <a:endParaRPr kumimoji="1" lang="ja-JP" altLang="en-US" sz="2000" dirty="0">
              <a:solidFill>
                <a:srgbClr val="000000"/>
              </a:solidFill>
            </a:endParaRPr>
          </a:p>
        </p:txBody>
      </p:sp>
      <p:sp>
        <p:nvSpPr>
          <p:cNvPr id="81" name="フリーフォーム 80"/>
          <p:cNvSpPr/>
          <p:nvPr/>
        </p:nvSpPr>
        <p:spPr>
          <a:xfrm>
            <a:off x="5261736" y="2710651"/>
            <a:ext cx="565663" cy="2145042"/>
          </a:xfrm>
          <a:custGeom>
            <a:avLst/>
            <a:gdLst>
              <a:gd name="connsiteX0" fmla="*/ 565663 w 565663"/>
              <a:gd name="connsiteY0" fmla="*/ 2145042 h 2145042"/>
              <a:gd name="connsiteX1" fmla="*/ 0 w 565663"/>
              <a:gd name="connsiteY1" fmla="*/ 1856902 h 2145042"/>
              <a:gd name="connsiteX2" fmla="*/ 0 w 565663"/>
              <a:gd name="connsiteY2" fmla="*/ 1856902 h 2145042"/>
              <a:gd name="connsiteX3" fmla="*/ 458934 w 565663"/>
              <a:gd name="connsiteY3" fmla="*/ 1003154 h 2145042"/>
              <a:gd name="connsiteX4" fmla="*/ 480280 w 565663"/>
              <a:gd name="connsiteY4" fmla="*/ 928451 h 2145042"/>
              <a:gd name="connsiteX5" fmla="*/ 53364 w 565663"/>
              <a:gd name="connsiteY5" fmla="*/ 0 h 2145042"/>
              <a:gd name="connsiteX6" fmla="*/ 53364 w 565663"/>
              <a:gd name="connsiteY6" fmla="*/ 0 h 2145042"/>
              <a:gd name="connsiteX7" fmla="*/ 53364 w 565663"/>
              <a:gd name="connsiteY7" fmla="*/ 0 h 214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663" h="2145042">
                <a:moveTo>
                  <a:pt x="565663" y="2145042"/>
                </a:moveTo>
                <a:lnTo>
                  <a:pt x="0" y="1856902"/>
                </a:lnTo>
                <a:lnTo>
                  <a:pt x="0" y="1856902"/>
                </a:lnTo>
                <a:cubicBezTo>
                  <a:pt x="76489" y="1714611"/>
                  <a:pt x="378887" y="1157896"/>
                  <a:pt x="458934" y="1003154"/>
                </a:cubicBezTo>
                <a:cubicBezTo>
                  <a:pt x="538981" y="848412"/>
                  <a:pt x="547875" y="1095643"/>
                  <a:pt x="480280" y="928451"/>
                </a:cubicBezTo>
                <a:cubicBezTo>
                  <a:pt x="412685" y="761259"/>
                  <a:pt x="53364" y="0"/>
                  <a:pt x="53364" y="0"/>
                </a:cubicBezTo>
                <a:lnTo>
                  <a:pt x="53364" y="0"/>
                </a:lnTo>
                <a:lnTo>
                  <a:pt x="53364" y="0"/>
                </a:lnTo>
              </a:path>
            </a:pathLst>
          </a:custGeom>
          <a:ln w="1270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fld id="{4F972EC5-33EC-864F-89EA-822F249CB8ED}" type="slidenum">
              <a:rPr kumimoji="1" lang="ja-JP" altLang="en-US" smtClean="0"/>
              <a:t>20</a:t>
            </a:fld>
            <a:endParaRPr kumimoji="1" lang="ja-JP" altLang="en-US"/>
          </a:p>
        </p:txBody>
      </p:sp>
    </p:spTree>
    <p:extLst>
      <p:ext uri="{BB962C8B-B14F-4D97-AF65-F5344CB8AC3E}">
        <p14:creationId xmlns:p14="http://schemas.microsoft.com/office/powerpoint/2010/main" val="11419253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down)">
                                      <p:cBhvr>
                                        <p:cTn id="1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8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正方形/長方形 36"/>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26" name="図 25"/>
          <p:cNvPicPr>
            <a:picLocks noChangeAspect="1"/>
          </p:cNvPicPr>
          <p:nvPr/>
        </p:nvPicPr>
        <p:blipFill>
          <a:blip r:embed="rId3"/>
          <a:stretch>
            <a:fillRect/>
          </a:stretch>
        </p:blipFill>
        <p:spPr>
          <a:xfrm>
            <a:off x="613365" y="1290688"/>
            <a:ext cx="7994060" cy="5329373"/>
          </a:xfrm>
          <a:prstGeom prst="rect">
            <a:avLst/>
          </a:prstGeom>
        </p:spPr>
      </p:pic>
      <p:grpSp>
        <p:nvGrpSpPr>
          <p:cNvPr id="12" name="図形グループ 11"/>
          <p:cNvGrpSpPr/>
          <p:nvPr/>
        </p:nvGrpSpPr>
        <p:grpSpPr>
          <a:xfrm>
            <a:off x="107598" y="-81071"/>
            <a:ext cx="11157867" cy="1469647"/>
            <a:chOff x="107596" y="-81071"/>
            <a:chExt cx="11157867" cy="1469647"/>
          </a:xfrm>
        </p:grpSpPr>
        <p:pic>
          <p:nvPicPr>
            <p:cNvPr id="13" name="図 12"/>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4" name="図 13"/>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15" name="図 14"/>
            <p:cNvPicPr>
              <a:picLocks noChangeAspect="1"/>
            </p:cNvPicPr>
            <p:nvPr/>
          </p:nvPicPr>
          <p:blipFill rotWithShape="1">
            <a:blip r:embed="rId5" cstate="email">
              <a:duotone>
                <a:schemeClr val="accent3">
                  <a:shade val="45000"/>
                  <a:satMod val="135000"/>
                </a:schemeClr>
                <a:prstClr val="white"/>
              </a:duotone>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4613097" y="-81071"/>
              <a:ext cx="6652366" cy="1469647"/>
            </a:xfrm>
            <a:prstGeom prst="rect">
              <a:avLst/>
            </a:prstGeom>
          </p:spPr>
        </p:pic>
        <p:sp>
          <p:nvSpPr>
            <p:cNvPr id="16" name="テキスト ボックス 15"/>
            <p:cNvSpPr txBox="1"/>
            <p:nvPr/>
          </p:nvSpPr>
          <p:spPr>
            <a:xfrm>
              <a:off x="2556633" y="281642"/>
              <a:ext cx="1074051"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目標</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都市像</a:t>
              </a:r>
              <a:endParaRPr lang="en-US" altLang="ja-JP" b="1" dirty="0">
                <a:latin typeface="ヒラギノ丸ゴ Pro W4"/>
                <a:ea typeface="ヒラギノ丸ゴ Pro W4"/>
                <a:cs typeface="ヒラギノ丸ゴ Pro W4"/>
              </a:endParaRPr>
            </a:p>
          </p:txBody>
        </p:sp>
        <p:sp>
          <p:nvSpPr>
            <p:cNvPr id="17" name="テキスト ボックス 16"/>
            <p:cNvSpPr txBox="1"/>
            <p:nvPr/>
          </p:nvSpPr>
          <p:spPr>
            <a:xfrm>
              <a:off x="3643076"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教育</a:t>
              </a:r>
              <a:endParaRPr lang="en-US" altLang="ja-JP" b="1" dirty="0">
                <a:latin typeface="ヒラギノ丸ゴ Pro W4"/>
                <a:ea typeface="ヒラギノ丸ゴ Pro W4"/>
                <a:cs typeface="ヒラギノ丸ゴ Pro W4"/>
              </a:endParaRPr>
            </a:p>
          </p:txBody>
        </p:sp>
        <p:grpSp>
          <p:nvGrpSpPr>
            <p:cNvPr id="18" name="図形グループ 17"/>
            <p:cNvGrpSpPr/>
            <p:nvPr/>
          </p:nvGrpSpPr>
          <p:grpSpPr>
            <a:xfrm>
              <a:off x="215192" y="0"/>
              <a:ext cx="2341441" cy="1246985"/>
              <a:chOff x="215192" y="1199258"/>
              <a:chExt cx="2341441" cy="1246985"/>
            </a:xfrm>
          </p:grpSpPr>
          <p:pic>
            <p:nvPicPr>
              <p:cNvPr id="24" name="図 23"/>
              <p:cNvPicPr>
                <a:picLocks noChangeAspect="1"/>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25" name="図 24" descr="8682.jpg"/>
              <p:cNvPicPr>
                <a:picLocks noChangeAspect="1"/>
              </p:cNvPicPr>
              <p:nvPr/>
            </p:nvPicPr>
            <p:blipFill>
              <a:blip r:embed="rId8" cstate="email">
                <a:duotone>
                  <a:schemeClr val="accent3">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9" name="テキスト ボックス 18"/>
            <p:cNvSpPr txBox="1"/>
            <p:nvPr/>
          </p:nvSpPr>
          <p:spPr>
            <a:xfrm>
              <a:off x="4717127"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環境</a:t>
              </a:r>
              <a:endParaRPr lang="en-US" altLang="ja-JP" b="1" dirty="0">
                <a:latin typeface="ヒラギノ丸ゴ Pro W4"/>
                <a:ea typeface="ヒラギノ丸ゴ Pro W4"/>
                <a:cs typeface="ヒラギノ丸ゴ Pro W4"/>
              </a:endParaRPr>
            </a:p>
          </p:txBody>
        </p:sp>
        <p:sp>
          <p:nvSpPr>
            <p:cNvPr id="20" name="テキスト ボックス 19"/>
            <p:cNvSpPr txBox="1"/>
            <p:nvPr/>
          </p:nvSpPr>
          <p:spPr>
            <a:xfrm>
              <a:off x="5724157" y="395142"/>
              <a:ext cx="1229279"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つながり</a:t>
              </a:r>
              <a:endParaRPr lang="en-US" altLang="ja-JP" b="1" dirty="0">
                <a:latin typeface="ヒラギノ丸ゴ Pro W4"/>
                <a:ea typeface="ヒラギノ丸ゴ Pro W4"/>
                <a:cs typeface="ヒラギノ丸ゴ Pro W4"/>
              </a:endParaRPr>
            </a:p>
          </p:txBody>
        </p:sp>
        <p:sp>
          <p:nvSpPr>
            <p:cNvPr id="21" name="テキスト ボックス 20"/>
            <p:cNvSpPr txBox="1"/>
            <p:nvPr/>
          </p:nvSpPr>
          <p:spPr>
            <a:xfrm>
              <a:off x="6657856" y="281642"/>
              <a:ext cx="1448337"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都市の</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将来像</a:t>
              </a:r>
              <a:endParaRPr lang="en-US" altLang="ja-JP" b="1" dirty="0">
                <a:latin typeface="ヒラギノ丸ゴ Pro W4"/>
                <a:ea typeface="ヒラギノ丸ゴ Pro W4"/>
                <a:cs typeface="ヒラギノ丸ゴ Pro W4"/>
              </a:endParaRPr>
            </a:p>
          </p:txBody>
        </p:sp>
        <p:sp>
          <p:nvSpPr>
            <p:cNvPr id="22" name="テキスト ボックス 21"/>
            <p:cNvSpPr txBox="1"/>
            <p:nvPr/>
          </p:nvSpPr>
          <p:spPr>
            <a:xfrm>
              <a:off x="7939280"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まとめ</a:t>
              </a:r>
              <a:endParaRPr lang="en-US" altLang="ja-JP" b="1" dirty="0">
                <a:latin typeface="ヒラギノ丸ゴ Pro W4"/>
                <a:ea typeface="ヒラギノ丸ゴ Pro W4"/>
                <a:cs typeface="ヒラギノ丸ゴ Pro W4"/>
              </a:endParaRPr>
            </a:p>
          </p:txBody>
        </p:sp>
        <p:sp>
          <p:nvSpPr>
            <p:cNvPr id="23" name="テキスト ボックス 22"/>
            <p:cNvSpPr txBox="1"/>
            <p:nvPr/>
          </p:nvSpPr>
          <p:spPr>
            <a:xfrm>
              <a:off x="107596" y="166276"/>
              <a:ext cx="2449037" cy="584775"/>
            </a:xfrm>
            <a:prstGeom prst="rect">
              <a:avLst/>
            </a:prstGeom>
            <a:noFill/>
          </p:spPr>
          <p:txBody>
            <a:bodyPr wrap="square" rtlCol="0">
              <a:spAutoFit/>
            </a:bodyPr>
            <a:lstStyle/>
            <a:p>
              <a:pPr algn="ctr"/>
              <a:r>
                <a:rPr lang="ja-JP" altLang="en-US" sz="3200" b="1" dirty="0">
                  <a:latin typeface="ヒラギノ丸ゴ ProN W4"/>
                  <a:ea typeface="ヒラギノ丸ゴ ProN W4"/>
                  <a:cs typeface="ヒラギノ丸ゴ ProN W4"/>
                </a:rPr>
                <a:t>外観整備</a:t>
              </a:r>
              <a:endParaRPr lang="en-US" altLang="ja-JP" sz="3200" b="1" dirty="0">
                <a:latin typeface="ヒラギノ丸ゴ ProN W4"/>
                <a:ea typeface="ヒラギノ丸ゴ ProN W4"/>
                <a:cs typeface="ヒラギノ丸ゴ ProN W4"/>
              </a:endParaRPr>
            </a:p>
          </p:txBody>
        </p:sp>
      </p:grpSp>
      <p:pic>
        <p:nvPicPr>
          <p:cNvPr id="3" name="Picture 2"/>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13365" y="1290688"/>
            <a:ext cx="7999464" cy="5329373"/>
          </a:xfrm>
          <a:prstGeom prst="rect">
            <a:avLst/>
          </a:prstGeom>
        </p:spPr>
      </p:pic>
      <p:pic>
        <p:nvPicPr>
          <p:cNvPr id="27" name="図 26"/>
          <p:cNvPicPr>
            <a:picLocks noChangeAspect="1"/>
          </p:cNvPicPr>
          <p:nvPr/>
        </p:nvPicPr>
        <p:blipFill>
          <a:blip r:embed="rId11" cstate="email">
            <a:duotone>
              <a:schemeClr val="accent1">
                <a:shade val="45000"/>
                <a:satMod val="135000"/>
              </a:schemeClr>
              <a:prstClr val="white"/>
            </a:duotone>
            <a:extLst>
              <a:ext uri="{BEBA8EAE-BF5A-486C-A8C5-ECC9F3942E4B}">
                <a14:imgProps xmlns:a14="http://schemas.microsoft.com/office/drawing/2010/main">
                  <a14:imgLayer r:embed="rId12">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flipH="1">
            <a:off x="3630069" y="5333195"/>
            <a:ext cx="798084" cy="796393"/>
          </a:xfrm>
          <a:prstGeom prst="rect">
            <a:avLst/>
          </a:prstGeom>
        </p:spPr>
      </p:pic>
      <p:pic>
        <p:nvPicPr>
          <p:cNvPr id="6" name="図 5"/>
          <p:cNvPicPr>
            <a:picLocks noChangeAspect="1"/>
          </p:cNvPicPr>
          <p:nvPr/>
        </p:nvPicPr>
        <p:blipFill>
          <a:blip r:embed="rId1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737370" y="5488953"/>
            <a:ext cx="432135" cy="1131106"/>
          </a:xfrm>
          <a:prstGeom prst="rect">
            <a:avLst/>
          </a:prstGeom>
        </p:spPr>
      </p:pic>
      <p:pic>
        <p:nvPicPr>
          <p:cNvPr id="7" name="図 6"/>
          <p:cNvPicPr>
            <a:picLocks noChangeAspect="1"/>
          </p:cNvPicPr>
          <p:nvPr/>
        </p:nvPicPr>
        <p:blipFill>
          <a:blip r:embed="rId1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34697" y="5302996"/>
            <a:ext cx="436598" cy="727663"/>
          </a:xfrm>
          <a:prstGeom prst="rect">
            <a:avLst/>
          </a:prstGeom>
        </p:spPr>
      </p:pic>
      <p:pic>
        <p:nvPicPr>
          <p:cNvPr id="8" name="図 7"/>
          <p:cNvPicPr>
            <a:picLocks noChangeAspect="1"/>
          </p:cNvPicPr>
          <p:nvPr/>
        </p:nvPicPr>
        <p:blipFill>
          <a:blip r:embed="rId15"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671295" y="5897638"/>
            <a:ext cx="674948" cy="1820876"/>
          </a:xfrm>
          <a:prstGeom prst="rect">
            <a:avLst/>
          </a:prstGeom>
        </p:spPr>
      </p:pic>
      <p:pic>
        <p:nvPicPr>
          <p:cNvPr id="9" name="図 8"/>
          <p:cNvPicPr>
            <a:picLocks noChangeAspect="1"/>
          </p:cNvPicPr>
          <p:nvPr/>
        </p:nvPicPr>
        <p:blipFill>
          <a:blip r:embed="rId16"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477872" y="5238492"/>
            <a:ext cx="330788" cy="679297"/>
          </a:xfrm>
          <a:prstGeom prst="rect">
            <a:avLst/>
          </a:prstGeom>
        </p:spPr>
      </p:pic>
      <p:pic>
        <p:nvPicPr>
          <p:cNvPr id="10" name="図 9"/>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a:off x="6326576" y="5333193"/>
            <a:ext cx="329038" cy="967758"/>
          </a:xfrm>
          <a:prstGeom prst="rect">
            <a:avLst/>
          </a:prstGeom>
        </p:spPr>
      </p:pic>
      <p:pic>
        <p:nvPicPr>
          <p:cNvPr id="28" name="図 27"/>
          <p:cNvPicPr>
            <a:picLocks noChangeAspect="1"/>
          </p:cNvPicPr>
          <p:nvPr/>
        </p:nvPicPr>
        <p:blipFill>
          <a:blip r:embed="rId14"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08594" y="5288237"/>
            <a:ext cx="436598" cy="727663"/>
          </a:xfrm>
          <a:prstGeom prst="rect">
            <a:avLst/>
          </a:prstGeom>
        </p:spPr>
      </p:pic>
      <p:pic>
        <p:nvPicPr>
          <p:cNvPr id="4" name="図 3"/>
          <p:cNvPicPr>
            <a:picLocks noChangeAspect="1"/>
          </p:cNvPicPr>
          <p:nvPr/>
        </p:nvPicPr>
        <p:blipFill>
          <a:blip r:embed="rId11" cstate="email">
            <a:duotone>
              <a:schemeClr val="accent4">
                <a:shade val="45000"/>
                <a:satMod val="135000"/>
              </a:schemeClr>
              <a:prstClr val="white"/>
            </a:duotone>
            <a:extLst>
              <a:ext uri="{BEBA8EAE-BF5A-486C-A8C5-ECC9F3942E4B}">
                <a14:imgProps xmlns:a14="http://schemas.microsoft.com/office/drawing/2010/main">
                  <a14:imgLayer r:embed="rId18">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a:off x="735478" y="5666828"/>
            <a:ext cx="1296522" cy="1302135"/>
          </a:xfrm>
          <a:prstGeom prst="rect">
            <a:avLst/>
          </a:prstGeom>
        </p:spPr>
      </p:pic>
      <p:pic>
        <p:nvPicPr>
          <p:cNvPr id="29" name="図 28"/>
          <p:cNvPicPr>
            <a:picLocks noChangeAspect="1"/>
          </p:cNvPicPr>
          <p:nvPr/>
        </p:nvPicPr>
        <p:blipFill>
          <a:blip r:embed="rId11" cstate="email">
            <a:duotone>
              <a:schemeClr val="accent2">
                <a:shade val="45000"/>
                <a:satMod val="135000"/>
              </a:schemeClr>
              <a:prstClr val="white"/>
            </a:duotone>
            <a:extLst>
              <a:ext uri="{BEBA8EAE-BF5A-486C-A8C5-ECC9F3942E4B}">
                <a14:imgProps xmlns:a14="http://schemas.microsoft.com/office/drawing/2010/main">
                  <a14:imgLayer r:embed="rId19">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a:off x="2556633" y="5328684"/>
            <a:ext cx="809308" cy="812812"/>
          </a:xfrm>
          <a:prstGeom prst="rect">
            <a:avLst/>
          </a:prstGeom>
        </p:spPr>
      </p:pic>
      <p:pic>
        <p:nvPicPr>
          <p:cNvPr id="31" name="図 30"/>
          <p:cNvPicPr>
            <a:picLocks noChangeAspect="1"/>
          </p:cNvPicPr>
          <p:nvPr/>
        </p:nvPicPr>
        <p:blipFill>
          <a:blip r:embed="rId20"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956263" y="5666826"/>
            <a:ext cx="496714" cy="1020038"/>
          </a:xfrm>
          <a:prstGeom prst="rect">
            <a:avLst/>
          </a:prstGeom>
        </p:spPr>
      </p:pic>
      <p:pic>
        <p:nvPicPr>
          <p:cNvPr id="32" name="図 31"/>
          <p:cNvPicPr>
            <a:picLocks noChangeAspect="1"/>
          </p:cNvPicPr>
          <p:nvPr/>
        </p:nvPicPr>
        <p:blipFill>
          <a:blip r:embed="rId21"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flipH="1">
            <a:off x="7560190" y="5852874"/>
            <a:ext cx="1092009" cy="1663884"/>
          </a:xfrm>
          <a:prstGeom prst="rect">
            <a:avLst/>
          </a:prstGeom>
        </p:spPr>
      </p:pic>
      <p:pic>
        <p:nvPicPr>
          <p:cNvPr id="33" name="図 32"/>
          <p:cNvPicPr>
            <a:picLocks noChangeAspect="1"/>
          </p:cNvPicPr>
          <p:nvPr/>
        </p:nvPicPr>
        <p:blipFill>
          <a:blip r:embed="rId2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flipH="1">
            <a:off x="1982619" y="5302995"/>
            <a:ext cx="242148" cy="663501"/>
          </a:xfrm>
          <a:prstGeom prst="rect">
            <a:avLst/>
          </a:prstGeom>
        </p:spPr>
      </p:pic>
      <p:pic>
        <p:nvPicPr>
          <p:cNvPr id="34" name="図 33"/>
          <p:cNvPicPr>
            <a:picLocks noChangeAspect="1"/>
          </p:cNvPicPr>
          <p:nvPr/>
        </p:nvPicPr>
        <p:blipFill>
          <a:blip r:embed="rId23"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4723443" y="5221332"/>
            <a:ext cx="232820" cy="609402"/>
          </a:xfrm>
          <a:prstGeom prst="rect">
            <a:avLst/>
          </a:prstGeom>
        </p:spPr>
      </p:pic>
      <p:pic>
        <p:nvPicPr>
          <p:cNvPr id="2" name="図 1"/>
          <p:cNvPicPr>
            <a:picLocks noChangeAspect="1"/>
          </p:cNvPicPr>
          <p:nvPr/>
        </p:nvPicPr>
        <p:blipFill>
          <a:blip r:embed="rId24" cstate="email">
            <a:lum bright="70000" contrast="-70000"/>
            <a:extLst>
              <a:ext uri="{28A0092B-C50C-407E-A947-70E740481C1C}">
                <a14:useLocalDpi xmlns:a14="http://schemas.microsoft.com/office/drawing/2010/main"/>
              </a:ext>
            </a:extLst>
          </a:blip>
          <a:stretch>
            <a:fillRect/>
          </a:stretch>
        </p:blipFill>
        <p:spPr>
          <a:xfrm>
            <a:off x="4428153" y="5666826"/>
            <a:ext cx="416638" cy="792956"/>
          </a:xfrm>
          <a:prstGeom prst="rect">
            <a:avLst/>
          </a:prstGeom>
        </p:spPr>
      </p:pic>
      <p:sp>
        <p:nvSpPr>
          <p:cNvPr id="41" name="円/楕円 40"/>
          <p:cNvSpPr/>
          <p:nvPr/>
        </p:nvSpPr>
        <p:spPr>
          <a:xfrm>
            <a:off x="7646458" y="1388578"/>
            <a:ext cx="870328" cy="884843"/>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ja-JP" altLang="en-US" sz="3600" dirty="0"/>
              <a:t>昼</a:t>
            </a:r>
          </a:p>
        </p:txBody>
      </p:sp>
      <p:sp>
        <p:nvSpPr>
          <p:cNvPr id="36" name="正方形/長方形 35"/>
          <p:cNvSpPr/>
          <p:nvPr/>
        </p:nvSpPr>
        <p:spPr>
          <a:xfrm>
            <a:off x="0" y="1246986"/>
            <a:ext cx="9144000" cy="1026436"/>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rgbClr val="008000"/>
                </a:solidFill>
              </a:rPr>
              <a:t>話題性</a:t>
            </a:r>
            <a:r>
              <a:rPr lang="ja-JP" altLang="en-US" sz="2800" dirty="0" smtClean="0">
                <a:solidFill>
                  <a:schemeClr val="tx1"/>
                </a:solidFill>
              </a:rPr>
              <a:t>を持たせる</a:t>
            </a:r>
            <a:endParaRPr lang="en-US" altLang="ja-JP" sz="2800" dirty="0" smtClean="0">
              <a:solidFill>
                <a:schemeClr val="tx1"/>
              </a:solidFill>
            </a:endParaRPr>
          </a:p>
          <a:p>
            <a:pPr algn="ctr"/>
            <a:r>
              <a:rPr lang="ja-JP" altLang="en-US" sz="3600" dirty="0" smtClean="0">
                <a:solidFill>
                  <a:srgbClr val="008000"/>
                </a:solidFill>
              </a:rPr>
              <a:t>利用</a:t>
            </a:r>
            <a:r>
              <a:rPr lang="ja-JP" altLang="en-US" sz="3600" dirty="0">
                <a:solidFill>
                  <a:srgbClr val="008000"/>
                </a:solidFill>
              </a:rPr>
              <a:t>したくなるような</a:t>
            </a:r>
            <a:r>
              <a:rPr lang="ja-JP" altLang="en-US" sz="3600" dirty="0" smtClean="0">
                <a:solidFill>
                  <a:srgbClr val="008000"/>
                </a:solidFill>
              </a:rPr>
              <a:t>雰囲気づくり</a:t>
            </a:r>
            <a:endParaRPr lang="ja-JP" altLang="en-US" sz="3600" dirty="0">
              <a:solidFill>
                <a:srgbClr val="008000"/>
              </a:solidFill>
            </a:endParaRPr>
          </a:p>
        </p:txBody>
      </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21</a:t>
            </a:fld>
            <a:endParaRPr kumimoji="1" lang="ja-JP" altLang="en-US"/>
          </a:p>
        </p:txBody>
      </p:sp>
    </p:spTree>
    <p:extLst>
      <p:ext uri="{BB962C8B-B14F-4D97-AF65-F5344CB8AC3E}">
        <p14:creationId xmlns:p14="http://schemas.microsoft.com/office/powerpoint/2010/main" val="2096915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正方形/長方形 36"/>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38" name="図 37" descr="名称未設定 1.3.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0963364">
            <a:off x="-710883" y="1589800"/>
            <a:ext cx="10647964" cy="3936755"/>
          </a:xfrm>
          <a:prstGeom prst="rect">
            <a:avLst/>
          </a:prstGeom>
        </p:spPr>
      </p:pic>
      <p:grpSp>
        <p:nvGrpSpPr>
          <p:cNvPr id="5" name="図形グループ 4"/>
          <p:cNvGrpSpPr/>
          <p:nvPr/>
        </p:nvGrpSpPr>
        <p:grpSpPr>
          <a:xfrm>
            <a:off x="107598" y="-81071"/>
            <a:ext cx="9036402" cy="1469647"/>
            <a:chOff x="107596" y="-81071"/>
            <a:chExt cx="9036402" cy="1469647"/>
          </a:xfrm>
        </p:grpSpPr>
        <p:pic>
          <p:nvPicPr>
            <p:cNvPr id="6" name="図 5"/>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4" cstate="email">
              <a:duotone>
                <a:schemeClr val="accent3">
                  <a:shade val="45000"/>
                  <a:satMod val="135000"/>
                </a:schemeClr>
                <a:prstClr val="white"/>
              </a:duotone>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r="23460"/>
            <a:stretch/>
          </p:blipFill>
          <p:spPr>
            <a:xfrm>
              <a:off x="4613097" y="-81071"/>
              <a:ext cx="4530901"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目標</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都市像</a:t>
              </a:r>
              <a:endParaRPr lang="en-US" altLang="ja-JP" b="1" dirty="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教育</a:t>
              </a:r>
              <a:endParaRPr lang="en-US" altLang="ja-JP" b="1" dirty="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6"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7" cstate="email">
                <a:duotone>
                  <a:schemeClr val="accent3">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環境</a:t>
              </a:r>
              <a:endParaRPr lang="en-US" altLang="ja-JP" b="1" dirty="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つながり</a:t>
              </a:r>
              <a:endParaRPr lang="en-US" altLang="ja-JP" b="1" dirty="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a:latin typeface="ヒラギノ丸ゴ Pro W4"/>
                  <a:ea typeface="ヒラギノ丸ゴ Pro W4"/>
                  <a:cs typeface="ヒラギノ丸ゴ Pro W4"/>
                </a:rPr>
                <a:t>都市の</a:t>
              </a:r>
              <a:endParaRPr lang="en-US" altLang="ja-JP" b="1" dirty="0">
                <a:latin typeface="ヒラギノ丸ゴ Pro W4"/>
                <a:ea typeface="ヒラギノ丸ゴ Pro W4"/>
                <a:cs typeface="ヒラギノ丸ゴ Pro W4"/>
              </a:endParaRPr>
            </a:p>
            <a:p>
              <a:pPr algn="ctr"/>
              <a:r>
                <a:rPr lang="ja-JP" altLang="en-US" b="1" dirty="0">
                  <a:latin typeface="ヒラギノ丸ゴ Pro W4"/>
                  <a:ea typeface="ヒラギノ丸ゴ Pro W4"/>
                  <a:cs typeface="ヒラギノ丸ゴ Pro W4"/>
                </a:rPr>
                <a:t>将来像</a:t>
              </a:r>
              <a:endParaRPr lang="en-US" altLang="ja-JP" b="1" dirty="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まとめ</a:t>
              </a:r>
              <a:endParaRPr lang="en-US" altLang="ja-JP" b="1" dirty="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584776"/>
            </a:xfrm>
            <a:prstGeom prst="rect">
              <a:avLst/>
            </a:prstGeom>
            <a:noFill/>
          </p:spPr>
          <p:txBody>
            <a:bodyPr wrap="square" rtlCol="0">
              <a:spAutoFit/>
            </a:bodyPr>
            <a:lstStyle/>
            <a:p>
              <a:pPr algn="ctr"/>
              <a:r>
                <a:rPr lang="ja-JP" altLang="en-US" sz="3200" b="1" dirty="0">
                  <a:latin typeface="ヒラギノ丸ゴ ProN W4"/>
                  <a:ea typeface="ヒラギノ丸ゴ ProN W4"/>
                  <a:cs typeface="ヒラギノ丸ゴ ProN W4"/>
                </a:rPr>
                <a:t>環境整備</a:t>
              </a:r>
              <a:endParaRPr lang="en-US" altLang="ja-JP" sz="3200" b="1" dirty="0">
                <a:latin typeface="ヒラギノ丸ゴ ProN W4"/>
                <a:ea typeface="ヒラギノ丸ゴ ProN W4"/>
                <a:cs typeface="ヒラギノ丸ゴ ProN W4"/>
              </a:endParaRPr>
            </a:p>
          </p:txBody>
        </p:sp>
      </p:grpSp>
      <p:sp>
        <p:nvSpPr>
          <p:cNvPr id="29" name="正方形/長方形 28"/>
          <p:cNvSpPr/>
          <p:nvPr/>
        </p:nvSpPr>
        <p:spPr>
          <a:xfrm>
            <a:off x="-130668" y="5814995"/>
            <a:ext cx="9274667" cy="1043008"/>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rgbClr val="008000"/>
                </a:solidFill>
              </a:rPr>
              <a:t>あらゆる世代が利用でき、</a:t>
            </a:r>
            <a:endParaRPr lang="en-US" altLang="ja-JP" sz="2800" dirty="0" smtClean="0">
              <a:solidFill>
                <a:srgbClr val="008000"/>
              </a:solidFill>
            </a:endParaRPr>
          </a:p>
          <a:p>
            <a:pPr algn="ctr"/>
            <a:r>
              <a:rPr lang="ja-JP" altLang="en-US" sz="3600" dirty="0" smtClean="0">
                <a:solidFill>
                  <a:schemeClr val="tx1"/>
                </a:solidFill>
              </a:rPr>
              <a:t>地域活動に興味を持つ</a:t>
            </a:r>
            <a:r>
              <a:rPr lang="ja-JP" altLang="en-US" sz="4000" dirty="0" smtClean="0">
                <a:solidFill>
                  <a:srgbClr val="008000"/>
                </a:solidFill>
              </a:rPr>
              <a:t>きっかけに</a:t>
            </a:r>
            <a:endParaRPr lang="ja-JP" altLang="en-US" sz="4000" dirty="0">
              <a:solidFill>
                <a:srgbClr val="008000"/>
              </a:solidFill>
            </a:endParaRPr>
          </a:p>
        </p:txBody>
      </p:sp>
      <p:sp>
        <p:nvSpPr>
          <p:cNvPr id="34" name="線吹き出し 1 (枠付き) 33"/>
          <p:cNvSpPr/>
          <p:nvPr/>
        </p:nvSpPr>
        <p:spPr>
          <a:xfrm>
            <a:off x="3630686" y="1458855"/>
            <a:ext cx="2822143" cy="565141"/>
          </a:xfrm>
          <a:prstGeom prst="borderCallout1">
            <a:avLst>
              <a:gd name="adj1" fmla="val 238209"/>
              <a:gd name="adj2" fmla="val 34133"/>
              <a:gd name="adj3" fmla="val 100819"/>
              <a:gd name="adj4" fmla="val 60552"/>
            </a:avLst>
          </a:prstGeom>
          <a:solidFill>
            <a:srgbClr val="C3D69B"/>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dirty="0" smtClean="0">
                <a:solidFill>
                  <a:srgbClr val="000000"/>
                </a:solidFill>
              </a:rPr>
              <a:t>パソコンスペース</a:t>
            </a:r>
            <a:endParaRPr lang="en-US" altLang="ja-JP" sz="2800" dirty="0" smtClean="0">
              <a:solidFill>
                <a:srgbClr val="000000"/>
              </a:solidFill>
            </a:endParaRPr>
          </a:p>
        </p:txBody>
      </p:sp>
      <p:sp>
        <p:nvSpPr>
          <p:cNvPr id="36" name="線吹き出し 1 (枠付き) 35"/>
          <p:cNvSpPr/>
          <p:nvPr/>
        </p:nvSpPr>
        <p:spPr>
          <a:xfrm>
            <a:off x="41194" y="5271195"/>
            <a:ext cx="2997280" cy="523220"/>
          </a:xfrm>
          <a:prstGeom prst="borderCallout1">
            <a:avLst>
              <a:gd name="adj1" fmla="val -293"/>
              <a:gd name="adj2" fmla="val 38401"/>
              <a:gd name="adj3" fmla="val -153612"/>
              <a:gd name="adj4" fmla="val 93994"/>
            </a:avLst>
          </a:prstGeom>
          <a:solidFill>
            <a:schemeClr val="bg2">
              <a:lumMod val="90000"/>
            </a:schemeClr>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dirty="0" smtClean="0">
                <a:solidFill>
                  <a:srgbClr val="000000"/>
                </a:solidFill>
              </a:rPr>
              <a:t>事務作業スペース</a:t>
            </a:r>
            <a:endParaRPr lang="ja-JP" altLang="en-US" sz="2800" dirty="0">
              <a:solidFill>
                <a:srgbClr val="000000"/>
              </a:solidFill>
            </a:endParaRPr>
          </a:p>
        </p:txBody>
      </p:sp>
      <p:sp>
        <p:nvSpPr>
          <p:cNvPr id="30" name="線吹き出し 1 (枠付き) 29"/>
          <p:cNvSpPr/>
          <p:nvPr/>
        </p:nvSpPr>
        <p:spPr>
          <a:xfrm>
            <a:off x="7088465" y="5304801"/>
            <a:ext cx="1347385" cy="523220"/>
          </a:xfrm>
          <a:prstGeom prst="borderCallout1">
            <a:avLst>
              <a:gd name="adj1" fmla="val -4177"/>
              <a:gd name="adj2" fmla="val 38401"/>
              <a:gd name="adj3" fmla="val -228809"/>
              <a:gd name="adj4" fmla="val 25349"/>
            </a:avLst>
          </a:prstGeom>
          <a:solidFill>
            <a:schemeClr val="accent1">
              <a:lumMod val="20000"/>
              <a:lumOff val="80000"/>
            </a:schemeClr>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dirty="0" smtClean="0">
                <a:solidFill>
                  <a:srgbClr val="000000"/>
                </a:solidFill>
              </a:rPr>
              <a:t>自習室</a:t>
            </a:r>
            <a:endParaRPr lang="ja-JP" altLang="en-US" sz="2800" dirty="0">
              <a:solidFill>
                <a:srgbClr val="000000"/>
              </a:solidFill>
            </a:endParaRPr>
          </a:p>
        </p:txBody>
      </p:sp>
      <p:pic>
        <p:nvPicPr>
          <p:cNvPr id="21" name="図 20"/>
          <p:cNvPicPr>
            <a:picLocks noChangeAspect="1"/>
          </p:cNvPicPr>
          <p:nvPr/>
        </p:nvPicPr>
        <p:blipFill>
          <a:blip r:embed="rId9">
            <a:alphaModFix amt="90000"/>
          </a:blip>
          <a:stretch>
            <a:fillRect/>
          </a:stretch>
        </p:blipFill>
        <p:spPr>
          <a:xfrm>
            <a:off x="2845311" y="2456042"/>
            <a:ext cx="3743636" cy="24857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2" name="線吹き出し 1 (枠付き) 31"/>
          <p:cNvSpPr/>
          <p:nvPr/>
        </p:nvSpPr>
        <p:spPr>
          <a:xfrm>
            <a:off x="356309" y="1458855"/>
            <a:ext cx="2787788" cy="601989"/>
          </a:xfrm>
          <a:prstGeom prst="borderCallout1">
            <a:avLst>
              <a:gd name="adj1" fmla="val 106528"/>
              <a:gd name="adj2" fmla="val 39572"/>
              <a:gd name="adj3" fmla="val 275502"/>
              <a:gd name="adj4" fmla="val 46049"/>
            </a:avLst>
          </a:prstGeom>
          <a:solidFill>
            <a:schemeClr val="accent4">
              <a:lumMod val="60000"/>
              <a:lumOff val="4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dirty="0" smtClean="0">
                <a:solidFill>
                  <a:srgbClr val="000000"/>
                </a:solidFill>
              </a:rPr>
              <a:t>ラウンジスペース</a:t>
            </a:r>
            <a:endParaRPr lang="en-US" altLang="ja-JP" sz="2800" dirty="0" smtClean="0">
              <a:solidFill>
                <a:srgbClr val="000000"/>
              </a:solidFill>
            </a:endParaRPr>
          </a:p>
        </p:txBody>
      </p:sp>
      <p:sp>
        <p:nvSpPr>
          <p:cNvPr id="2" name="フレーム 1"/>
          <p:cNvSpPr/>
          <p:nvPr/>
        </p:nvSpPr>
        <p:spPr>
          <a:xfrm>
            <a:off x="0" y="2548146"/>
            <a:ext cx="2664449" cy="2393671"/>
          </a:xfrm>
          <a:prstGeom prst="frame">
            <a:avLst>
              <a:gd name="adj1" fmla="val 2097"/>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フレーム 40"/>
          <p:cNvSpPr/>
          <p:nvPr/>
        </p:nvSpPr>
        <p:spPr>
          <a:xfrm>
            <a:off x="4615564" y="2465886"/>
            <a:ext cx="1697148" cy="2482182"/>
          </a:xfrm>
          <a:prstGeom prst="frame">
            <a:avLst>
              <a:gd name="adj1" fmla="val 3075"/>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5" name="図 44"/>
          <p:cNvPicPr>
            <a:picLocks noChangeAspect="1"/>
          </p:cNvPicPr>
          <p:nvPr/>
        </p:nvPicPr>
        <p:blipFill rotWithShape="1">
          <a:blip r:embed="rId10" cstate="email">
            <a:alphaModFix amt="95000"/>
            <a:extLst>
              <a:ext uri="{28A0092B-C50C-407E-A947-70E740481C1C}">
                <a14:useLocalDpi xmlns:a14="http://schemas.microsoft.com/office/drawing/2010/main"/>
              </a:ext>
            </a:extLst>
          </a:blip>
          <a:srcRect/>
          <a:stretch/>
        </p:blipFill>
        <p:spPr>
          <a:xfrm>
            <a:off x="1258917" y="2532724"/>
            <a:ext cx="3175481" cy="208787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6" name="角丸四角形吹き出し 45"/>
          <p:cNvSpPr/>
          <p:nvPr/>
        </p:nvSpPr>
        <p:spPr>
          <a:xfrm>
            <a:off x="119963" y="4690918"/>
            <a:ext cx="2804209" cy="1052990"/>
          </a:xfrm>
          <a:prstGeom prst="wedgeRoundRectCallout">
            <a:avLst>
              <a:gd name="adj1" fmla="val 64207"/>
              <a:gd name="adj2" fmla="val -108324"/>
              <a:gd name="adj3" fmla="val 16667"/>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集まる場がない人々の</a:t>
            </a:r>
            <a:endParaRPr kumimoji="1" lang="en-US" altLang="ja-JP" sz="2000" dirty="0" smtClean="0">
              <a:solidFill>
                <a:srgbClr val="000000"/>
              </a:solidFill>
            </a:endParaRPr>
          </a:p>
          <a:p>
            <a:pPr algn="ctr"/>
            <a:r>
              <a:rPr kumimoji="1" lang="ja-JP" altLang="en-US" sz="2000" dirty="0" smtClean="0">
                <a:solidFill>
                  <a:srgbClr val="000000"/>
                </a:solidFill>
              </a:rPr>
              <a:t>拠点の場となる</a:t>
            </a:r>
            <a:endParaRPr kumimoji="1" lang="ja-JP" altLang="en-US" sz="2000" dirty="0">
              <a:solidFill>
                <a:srgbClr val="000000"/>
              </a:solidFill>
            </a:endParaRPr>
          </a:p>
        </p:txBody>
      </p:sp>
      <p:sp>
        <p:nvSpPr>
          <p:cNvPr id="31" name="線吹き出し 1 (枠付き) 30"/>
          <p:cNvSpPr/>
          <p:nvPr/>
        </p:nvSpPr>
        <p:spPr>
          <a:xfrm>
            <a:off x="7015250" y="1458855"/>
            <a:ext cx="1493815" cy="601989"/>
          </a:xfrm>
          <a:prstGeom prst="borderCallout1">
            <a:avLst>
              <a:gd name="adj1" fmla="val 249792"/>
              <a:gd name="adj2" fmla="val -72054"/>
              <a:gd name="adj3" fmla="val 102451"/>
              <a:gd name="adj4" fmla="val 41881"/>
            </a:avLst>
          </a:prstGeom>
          <a:solidFill>
            <a:schemeClr val="accent6">
              <a:lumMod val="40000"/>
              <a:lumOff val="60000"/>
            </a:schemeClr>
          </a:solidFill>
          <a:ln>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dirty="0" smtClean="0">
                <a:solidFill>
                  <a:srgbClr val="000000"/>
                </a:solidFill>
              </a:rPr>
              <a:t>会議室</a:t>
            </a:r>
            <a:endParaRPr lang="en-US" altLang="ja-JP" sz="2800" dirty="0" smtClean="0">
              <a:solidFill>
                <a:srgbClr val="000000"/>
              </a:solidFill>
            </a:endParaRPr>
          </a:p>
        </p:txBody>
      </p:sp>
      <p:sp>
        <p:nvSpPr>
          <p:cNvPr id="47" name="フレーム 46"/>
          <p:cNvSpPr/>
          <p:nvPr/>
        </p:nvSpPr>
        <p:spPr>
          <a:xfrm>
            <a:off x="3278683" y="3751667"/>
            <a:ext cx="1591909" cy="1345803"/>
          </a:xfrm>
          <a:prstGeom prst="frame">
            <a:avLst>
              <a:gd name="adj1" fmla="val 3331"/>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8" name="図 47"/>
          <p:cNvPicPr>
            <a:picLocks noChangeAspect="1"/>
          </p:cNvPicPr>
          <p:nvPr/>
        </p:nvPicPr>
        <p:blipFill>
          <a:blip r:embed="rId11"/>
          <a:stretch>
            <a:fillRect/>
          </a:stretch>
        </p:blipFill>
        <p:spPr>
          <a:xfrm>
            <a:off x="5432967" y="3285099"/>
            <a:ext cx="3636117" cy="241195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9" name="角丸四角形吹き出し 48"/>
          <p:cNvSpPr/>
          <p:nvPr/>
        </p:nvSpPr>
        <p:spPr>
          <a:xfrm>
            <a:off x="4340014" y="2115004"/>
            <a:ext cx="3670820" cy="1121389"/>
          </a:xfrm>
          <a:prstGeom prst="wedgeRoundRectCallout">
            <a:avLst>
              <a:gd name="adj1" fmla="val 31158"/>
              <a:gd name="adj2" fmla="val 84279"/>
              <a:gd name="adj3" fmla="val 16667"/>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rPr>
              <a:t>自分がやりたい活動を実現するための相談ができる</a:t>
            </a:r>
            <a:endParaRPr kumimoji="1" lang="ja-JP" altLang="en-US" sz="2000" dirty="0">
              <a:solidFill>
                <a:srgbClr val="000000"/>
              </a:solidFill>
            </a:endParaRPr>
          </a:p>
        </p:txBody>
      </p:sp>
      <p:grpSp>
        <p:nvGrpSpPr>
          <p:cNvPr id="22" name="図形グループ 21"/>
          <p:cNvGrpSpPr/>
          <p:nvPr/>
        </p:nvGrpSpPr>
        <p:grpSpPr>
          <a:xfrm>
            <a:off x="3630686" y="4669223"/>
            <a:ext cx="2274774" cy="1145771"/>
            <a:chOff x="3475712" y="4753134"/>
            <a:chExt cx="2274774" cy="1145771"/>
          </a:xfrm>
        </p:grpSpPr>
        <p:sp>
          <p:nvSpPr>
            <p:cNvPr id="27" name="テキスト ボックス 26"/>
            <p:cNvSpPr txBox="1"/>
            <p:nvPr/>
          </p:nvSpPr>
          <p:spPr>
            <a:xfrm>
              <a:off x="3475712" y="5375685"/>
              <a:ext cx="2274774" cy="523220"/>
            </a:xfrm>
            <a:prstGeom prst="rect">
              <a:avLst/>
            </a:prstGeom>
            <a:solidFill>
              <a:schemeClr val="accent2">
                <a:lumMod val="60000"/>
                <a:lumOff val="40000"/>
              </a:schemeClr>
            </a:solidFill>
            <a:ln>
              <a:solidFill>
                <a:schemeClr val="tx1"/>
              </a:solidFill>
            </a:ln>
          </p:spPr>
          <p:txBody>
            <a:bodyPr wrap="square" rtlCol="0">
              <a:spAutoFit/>
            </a:bodyPr>
            <a:lstStyle/>
            <a:p>
              <a:pPr algn="ctr"/>
              <a:r>
                <a:rPr lang="ja-JP" altLang="en-US" sz="2800" dirty="0" smtClean="0"/>
                <a:t>相談コーナー</a:t>
              </a:r>
              <a:endParaRPr lang="en-US" altLang="ja-JP" sz="2800" dirty="0" smtClean="0"/>
            </a:p>
          </p:txBody>
        </p:sp>
        <p:cxnSp>
          <p:nvCxnSpPr>
            <p:cNvPr id="35" name="直線コネクタ 34"/>
            <p:cNvCxnSpPr/>
            <p:nvPr/>
          </p:nvCxnSpPr>
          <p:spPr>
            <a:xfrm>
              <a:off x="4058908" y="4753134"/>
              <a:ext cx="554191" cy="622551"/>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5" name="角丸四角形吹き出し 24"/>
          <p:cNvSpPr/>
          <p:nvPr/>
        </p:nvSpPr>
        <p:spPr>
          <a:xfrm>
            <a:off x="5858664" y="4575321"/>
            <a:ext cx="3173847" cy="1194397"/>
          </a:xfrm>
          <a:prstGeom prst="wedgeRoundRectCallout">
            <a:avLst>
              <a:gd name="adj1" fmla="val -64934"/>
              <a:gd name="adj2" fmla="val -60384"/>
              <a:gd name="adj3" fmla="val 16667"/>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smtClean="0">
                <a:solidFill>
                  <a:srgbClr val="000000"/>
                </a:solidFill>
              </a:rPr>
              <a:t>気軽に話し合える</a:t>
            </a:r>
            <a:endParaRPr lang="en-US" altLang="ja-JP" sz="2000" dirty="0" smtClean="0">
              <a:solidFill>
                <a:srgbClr val="000000"/>
              </a:solidFill>
            </a:endParaRPr>
          </a:p>
          <a:p>
            <a:pPr algn="ctr"/>
            <a:r>
              <a:rPr lang="ja-JP" altLang="en-US" sz="2000" dirty="0" smtClean="0">
                <a:solidFill>
                  <a:srgbClr val="000000"/>
                </a:solidFill>
              </a:rPr>
              <a:t>コミュニティづくりの場</a:t>
            </a:r>
            <a:endParaRPr lang="en-US" altLang="ja-JP" sz="2000" dirty="0" smtClean="0">
              <a:solidFill>
                <a:srgbClr val="000000"/>
              </a:solidFill>
            </a:endParaRPr>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22</a:t>
            </a:fld>
            <a:endParaRPr kumimoji="1" lang="ja-JP" altLang="en-US"/>
          </a:p>
        </p:txBody>
      </p:sp>
    </p:spTree>
    <p:extLst>
      <p:ext uri="{BB962C8B-B14F-4D97-AF65-F5344CB8AC3E}">
        <p14:creationId xmlns:p14="http://schemas.microsoft.com/office/powerpoint/2010/main" val="31828685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1"/>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5"/>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41"/>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47"/>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9"/>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4" grpId="0" animBg="1"/>
      <p:bldP spid="36" grpId="0" animBg="1"/>
      <p:bldP spid="30" grpId="0" animBg="1"/>
      <p:bldP spid="32" grpId="0" animBg="1"/>
      <p:bldP spid="2" grpId="0" animBg="1"/>
      <p:bldP spid="2" grpId="1" animBg="1"/>
      <p:bldP spid="41" grpId="0" animBg="1"/>
      <p:bldP spid="41" grpId="1" animBg="1"/>
      <p:bldP spid="46" grpId="0" animBg="1"/>
      <p:bldP spid="46" grpId="1" animBg="1"/>
      <p:bldP spid="31" grpId="0" animBg="1"/>
      <p:bldP spid="47" grpId="0" animBg="1"/>
      <p:bldP spid="47" grpId="1" animBg="1"/>
      <p:bldP spid="49" grpId="0" animBg="1"/>
      <p:bldP spid="49" grpId="1" animBg="1"/>
      <p:bldP spid="25" grpId="0" animBg="1"/>
      <p:bldP spid="2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正方形/長方形 73"/>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0" y="3378237"/>
            <a:ext cx="9144001" cy="1390650"/>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 y="1814367"/>
            <a:ext cx="9144000" cy="1390650"/>
          </a:xfrm>
          <a:prstGeom prst="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64" name="図形グループ 63"/>
          <p:cNvGrpSpPr/>
          <p:nvPr/>
        </p:nvGrpSpPr>
        <p:grpSpPr>
          <a:xfrm>
            <a:off x="166579" y="1486388"/>
            <a:ext cx="1994608" cy="2013499"/>
            <a:chOff x="1763751" y="387439"/>
            <a:chExt cx="830226" cy="830226"/>
          </a:xfrm>
        </p:grpSpPr>
        <p:sp>
          <p:nvSpPr>
            <p:cNvPr id="65" name="円/楕円 6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教育</a:t>
              </a:r>
              <a:endParaRPr kumimoji="1" lang="ja-JP" altLang="en-US" sz="4800" kern="1200" dirty="0"/>
            </a:p>
          </p:txBody>
        </p:sp>
      </p:grpSp>
      <p:grpSp>
        <p:nvGrpSpPr>
          <p:cNvPr id="67" name="図形グループ 66"/>
          <p:cNvGrpSpPr/>
          <p:nvPr/>
        </p:nvGrpSpPr>
        <p:grpSpPr>
          <a:xfrm>
            <a:off x="458683" y="2995727"/>
            <a:ext cx="1994608" cy="2006191"/>
            <a:chOff x="3306076" y="674171"/>
            <a:chExt cx="2432172" cy="2275289"/>
          </a:xfrm>
        </p:grpSpPr>
        <p:sp>
          <p:nvSpPr>
            <p:cNvPr id="68" name="円/楕円 6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69"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800" dirty="0" smtClean="0"/>
                <a:t>環境</a:t>
              </a:r>
              <a:endParaRPr kumimoji="1" lang="ja-JP" altLang="en-US" sz="4800" kern="1200" dirty="0"/>
            </a:p>
          </p:txBody>
        </p:sp>
      </p:grpSp>
      <p:pic>
        <p:nvPicPr>
          <p:cNvPr id="51" name="図 50" descr="土浦だお"/>
          <p:cNvPicPr>
            <a:picLocks noChangeAspect="1"/>
          </p:cNvPicPr>
          <p:nvPr/>
        </p:nvPicPr>
        <p:blipFill>
          <a:blip r:embed="rId2" cstate="email">
            <a:alphaModFix/>
            <a:lum bright="70000" contrast="-70000"/>
            <a:extLst>
              <a:ext uri="{28A0092B-C50C-407E-A947-70E740481C1C}">
                <a14:useLocalDpi xmlns:a14="http://schemas.microsoft.com/office/drawing/2010/main"/>
              </a:ext>
            </a:extLst>
          </a:blip>
          <a:stretch>
            <a:fillRect/>
          </a:stretch>
        </p:blipFill>
        <p:spPr>
          <a:xfrm>
            <a:off x="5686719" y="1202998"/>
            <a:ext cx="3326612" cy="5513354"/>
          </a:xfrm>
          <a:prstGeom prst="rect">
            <a:avLst/>
          </a:prstGeom>
          <a:ln>
            <a:noFill/>
          </a:ln>
          <a:effectLst>
            <a:glow rad="12700">
              <a:srgbClr val="F73F7E"/>
            </a:glow>
          </a:effectLst>
        </p:spPr>
      </p:pic>
      <p:pic>
        <p:nvPicPr>
          <p:cNvPr id="53" name="図 5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632891" y="1289678"/>
            <a:ext cx="927100" cy="927100"/>
          </a:xfrm>
          <a:prstGeom prst="rect">
            <a:avLst/>
          </a:prstGeom>
          <a:effectLst>
            <a:glow rad="228600">
              <a:schemeClr val="accent6">
                <a:satMod val="175000"/>
                <a:alpha val="40000"/>
              </a:schemeClr>
            </a:glow>
          </a:effectLst>
        </p:spPr>
      </p:pic>
      <p:pic>
        <p:nvPicPr>
          <p:cNvPr id="54" name="図 53"/>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705791" y="1753228"/>
            <a:ext cx="927100" cy="927100"/>
          </a:xfrm>
          <a:prstGeom prst="rect">
            <a:avLst/>
          </a:prstGeom>
          <a:effectLst>
            <a:glow rad="228600">
              <a:schemeClr val="accent6">
                <a:satMod val="175000"/>
                <a:alpha val="40000"/>
              </a:schemeClr>
            </a:glow>
          </a:effectLst>
        </p:spPr>
      </p:pic>
      <p:pic>
        <p:nvPicPr>
          <p:cNvPr id="55" name="図 54"/>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493569" y="2369178"/>
            <a:ext cx="927100" cy="927100"/>
          </a:xfrm>
          <a:prstGeom prst="rect">
            <a:avLst/>
          </a:prstGeom>
          <a:effectLst>
            <a:glow rad="228600">
              <a:schemeClr val="accent6">
                <a:satMod val="175000"/>
                <a:alpha val="40000"/>
              </a:schemeClr>
            </a:glow>
          </a:effectLst>
        </p:spPr>
      </p:pic>
      <p:pic>
        <p:nvPicPr>
          <p:cNvPr id="56" name="図 55"/>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502819" y="2680328"/>
            <a:ext cx="927100" cy="927100"/>
          </a:xfrm>
          <a:prstGeom prst="rect">
            <a:avLst/>
          </a:prstGeom>
          <a:effectLst>
            <a:glow rad="139700">
              <a:schemeClr val="accent6">
                <a:satMod val="175000"/>
                <a:alpha val="40000"/>
              </a:schemeClr>
            </a:glow>
          </a:effectLst>
        </p:spPr>
      </p:pic>
      <p:pic>
        <p:nvPicPr>
          <p:cNvPr id="57" name="図 56"/>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3296278"/>
            <a:ext cx="927100" cy="927100"/>
          </a:xfrm>
          <a:prstGeom prst="rect">
            <a:avLst/>
          </a:prstGeom>
          <a:effectLst>
            <a:glow rad="228600">
              <a:schemeClr val="accent6">
                <a:satMod val="175000"/>
                <a:alpha val="40000"/>
              </a:schemeClr>
            </a:glow>
          </a:effectLst>
        </p:spPr>
      </p:pic>
      <p:pic>
        <p:nvPicPr>
          <p:cNvPr id="58" name="図 57"/>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362898" y="3032575"/>
            <a:ext cx="927100" cy="927100"/>
          </a:xfrm>
          <a:prstGeom prst="rect">
            <a:avLst/>
          </a:prstGeom>
          <a:effectLst>
            <a:glow rad="228600">
              <a:schemeClr val="accent6">
                <a:satMod val="175000"/>
                <a:alpha val="40000"/>
              </a:schemeClr>
            </a:glow>
          </a:effectLst>
        </p:spPr>
      </p:pic>
      <p:pic>
        <p:nvPicPr>
          <p:cNvPr id="59" name="図 58"/>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039269" y="3143878"/>
            <a:ext cx="927100" cy="927100"/>
          </a:xfrm>
          <a:prstGeom prst="rect">
            <a:avLst/>
          </a:prstGeom>
          <a:effectLst>
            <a:glow rad="228600">
              <a:schemeClr val="accent6">
                <a:satMod val="175000"/>
                <a:alpha val="40000"/>
              </a:schemeClr>
            </a:glow>
          </a:effectLst>
        </p:spPr>
      </p:pic>
      <p:pic>
        <p:nvPicPr>
          <p:cNvPr id="60" name="図 59"/>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009896" y="4070978"/>
            <a:ext cx="927100" cy="927100"/>
          </a:xfrm>
          <a:prstGeom prst="rect">
            <a:avLst/>
          </a:prstGeom>
          <a:effectLst>
            <a:glow rad="228600">
              <a:schemeClr val="accent6">
                <a:satMod val="175000"/>
                <a:alpha val="40000"/>
              </a:schemeClr>
            </a:glow>
          </a:effectLst>
        </p:spPr>
      </p:pic>
      <p:pic>
        <p:nvPicPr>
          <p:cNvPr id="61" name="図 60"/>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4534528"/>
            <a:ext cx="927100" cy="927100"/>
          </a:xfrm>
          <a:prstGeom prst="rect">
            <a:avLst/>
          </a:prstGeom>
          <a:effectLst>
            <a:glow rad="228600">
              <a:schemeClr val="accent6">
                <a:satMod val="175000"/>
                <a:alpha val="40000"/>
              </a:schemeClr>
            </a:glow>
          </a:effectLst>
        </p:spPr>
      </p:pic>
      <p:pic>
        <p:nvPicPr>
          <p:cNvPr id="62" name="図 61"/>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892318" y="4895647"/>
            <a:ext cx="927100" cy="927100"/>
          </a:xfrm>
          <a:prstGeom prst="rect">
            <a:avLst/>
          </a:prstGeom>
          <a:effectLst>
            <a:glow rad="228600">
              <a:schemeClr val="accent6">
                <a:satMod val="175000"/>
                <a:alpha val="40000"/>
              </a:schemeClr>
            </a:glow>
          </a:effectLst>
        </p:spPr>
      </p:pic>
      <p:pic>
        <p:nvPicPr>
          <p:cNvPr id="63" name="図 6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933846" y="5461628"/>
            <a:ext cx="927100" cy="927100"/>
          </a:xfrm>
          <a:prstGeom prst="rect">
            <a:avLst/>
          </a:prstGeom>
          <a:effectLst>
            <a:glow rad="228600">
              <a:schemeClr val="accent6">
                <a:satMod val="175000"/>
                <a:alpha val="40000"/>
              </a:schemeClr>
            </a:glow>
          </a:effectLst>
        </p:spPr>
      </p:pic>
      <p:pic>
        <p:nvPicPr>
          <p:cNvPr id="52" name="図 51"/>
          <p:cNvPicPr>
            <a:picLocks noChangeAspect="1"/>
          </p:cNvPicPr>
          <p:nvPr/>
        </p:nvPicPr>
        <p:blipFill>
          <a:blip r:embed="rId6" cstate="email">
            <a:duotone>
              <a:prstClr val="black"/>
              <a:schemeClr val="accent3">
                <a:tint val="45000"/>
                <a:satMod val="400000"/>
              </a:schemeClr>
            </a:duotone>
            <a:extLst>
              <a:ext uri="{BEBA8EAE-BF5A-486C-A8C5-ECC9F3942E4B}">
                <a14:imgProps xmlns:a14="http://schemas.microsoft.com/office/drawing/2010/main">
                  <a14:imgLayer r:embed="rId7">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 uri="{28A0092B-C50C-407E-A947-70E740481C1C}">
                <a14:useLocalDpi xmlns:a14="http://schemas.microsoft.com/office/drawing/2010/main"/>
              </a:ext>
            </a:extLst>
          </a:blip>
          <a:stretch>
            <a:fillRect/>
          </a:stretch>
        </p:blipFill>
        <p:spPr>
          <a:xfrm>
            <a:off x="6420198" y="3607428"/>
            <a:ext cx="1942700" cy="1404079"/>
          </a:xfrm>
          <a:prstGeom prst="rect">
            <a:avLst/>
          </a:prstGeom>
          <a:effectLst>
            <a:glow rad="228600">
              <a:schemeClr val="accent3">
                <a:satMod val="175000"/>
                <a:alpha val="40000"/>
              </a:schemeClr>
            </a:glow>
          </a:effectLst>
        </p:spPr>
      </p:pic>
      <p:sp>
        <p:nvSpPr>
          <p:cNvPr id="2" name="テキスト ボックス 1"/>
          <p:cNvSpPr txBox="1"/>
          <p:nvPr/>
        </p:nvSpPr>
        <p:spPr>
          <a:xfrm>
            <a:off x="2201177" y="2855074"/>
            <a:ext cx="2883798" cy="338554"/>
          </a:xfrm>
          <a:prstGeom prst="rect">
            <a:avLst/>
          </a:prstGeom>
          <a:noFill/>
        </p:spPr>
        <p:txBody>
          <a:bodyPr wrap="square" rtlCol="0">
            <a:spAutoFit/>
          </a:bodyPr>
          <a:lstStyle/>
          <a:p>
            <a:r>
              <a:rPr lang="ja-JP" altLang="en-US" sz="1600" i="1" dirty="0" smtClean="0"/>
              <a:t>たくさんの活動に意欲的な市民</a:t>
            </a:r>
            <a:endParaRPr kumimoji="1" lang="ja-JP" altLang="en-US" sz="1600" i="1" dirty="0"/>
          </a:p>
        </p:txBody>
      </p:sp>
      <p:sp>
        <p:nvSpPr>
          <p:cNvPr id="3" name="テキスト ボックス 2"/>
          <p:cNvSpPr txBox="1"/>
          <p:nvPr/>
        </p:nvSpPr>
        <p:spPr>
          <a:xfrm>
            <a:off x="2446729" y="3532369"/>
            <a:ext cx="4186162" cy="1077218"/>
          </a:xfrm>
          <a:prstGeom prst="rect">
            <a:avLst/>
          </a:prstGeom>
          <a:noFill/>
        </p:spPr>
        <p:txBody>
          <a:bodyPr wrap="square" rtlCol="0">
            <a:spAutoFit/>
          </a:bodyPr>
          <a:lstStyle/>
          <a:p>
            <a:r>
              <a:rPr lang="en-US" altLang="ja-JP" sz="3200" i="1" dirty="0" smtClean="0"/>
              <a:t>STEP2.</a:t>
            </a:r>
          </a:p>
          <a:p>
            <a:r>
              <a:rPr lang="ja-JP" altLang="en-US" sz="3200" i="1" dirty="0" smtClean="0"/>
              <a:t>サポートセンター設立</a:t>
            </a:r>
            <a:endParaRPr lang="en-US" altLang="ja-JP" sz="3200" i="1" dirty="0" smtClean="0"/>
          </a:p>
        </p:txBody>
      </p:sp>
      <p:pic>
        <p:nvPicPr>
          <p:cNvPr id="98" name="図 9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18611" y="1814367"/>
            <a:ext cx="1077220" cy="1077220"/>
          </a:xfrm>
          <a:prstGeom prst="rect">
            <a:avLst/>
          </a:prstGeom>
          <a:effectLst>
            <a:glow rad="228600">
              <a:schemeClr val="accent6">
                <a:lumMod val="60000"/>
                <a:lumOff val="40000"/>
                <a:alpha val="93000"/>
              </a:schemeClr>
            </a:glow>
          </a:effectLst>
        </p:spPr>
      </p:pic>
      <p:pic>
        <p:nvPicPr>
          <p:cNvPr id="103" name="Picture 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402364" y="4534528"/>
            <a:ext cx="3531482" cy="2352731"/>
          </a:xfrm>
          <a:prstGeom prst="rect">
            <a:avLst/>
          </a:prstGeom>
        </p:spPr>
      </p:pic>
      <p:sp>
        <p:nvSpPr>
          <p:cNvPr id="6" name="正方形/長方形 5"/>
          <p:cNvSpPr/>
          <p:nvPr/>
        </p:nvSpPr>
        <p:spPr>
          <a:xfrm rot="492509">
            <a:off x="4704070" y="3631858"/>
            <a:ext cx="4313751" cy="1077218"/>
          </a:xfrm>
          <a:prstGeom prst="rect">
            <a:avLst/>
          </a:prstGeom>
          <a:solidFill>
            <a:srgbClr val="CCFFCC"/>
          </a:solidFill>
          <a:ln w="38100" cmpd="sng">
            <a:solidFill>
              <a:srgbClr val="FFFFFF"/>
            </a:solidFill>
          </a:ln>
        </p:spPr>
        <p:txBody>
          <a:bodyPr wrap="none">
            <a:spAutoFit/>
          </a:bodyPr>
          <a:lstStyle/>
          <a:p>
            <a:pPr algn="ctr"/>
            <a:r>
              <a:rPr lang="ja-JP" altLang="en-US" sz="3200" i="1" dirty="0" smtClean="0"/>
              <a:t>市民が集う</a:t>
            </a:r>
            <a:endParaRPr lang="en-US" altLang="ja-JP" sz="3200" i="1" dirty="0" smtClean="0"/>
          </a:p>
          <a:p>
            <a:pPr algn="ctr"/>
            <a:r>
              <a:rPr lang="ja-JP" altLang="en-US" sz="3200" i="1" dirty="0" smtClean="0"/>
              <a:t>地域活動の拠点を提供</a:t>
            </a:r>
            <a:endParaRPr lang="en-US" altLang="ja-JP" sz="3200" i="1" dirty="0" smtClean="0"/>
          </a:p>
        </p:txBody>
      </p:sp>
      <p:pic>
        <p:nvPicPr>
          <p:cNvPr id="100" name="図 9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933846" y="1327533"/>
            <a:ext cx="1705042" cy="1705042"/>
          </a:xfrm>
          <a:prstGeom prst="rect">
            <a:avLst/>
          </a:prstGeom>
          <a:effectLst>
            <a:glow rad="228600">
              <a:schemeClr val="bg1">
                <a:alpha val="93000"/>
              </a:schemeClr>
            </a:glow>
          </a:effectLst>
        </p:spPr>
      </p:pic>
      <p:pic>
        <p:nvPicPr>
          <p:cNvPr id="99" name="図 98" descr="8682.jpg"/>
          <p:cNvPicPr>
            <a:picLocks noChangeAspect="1"/>
          </p:cNvPicPr>
          <p:nvPr/>
        </p:nvPicPr>
        <p:blipFill>
          <a:blip r:embed="rId11" cstate="email">
            <a:duotone>
              <a:schemeClr val="accent3">
                <a:shade val="45000"/>
                <a:satMod val="135000"/>
              </a:schemeClr>
              <a:prstClr val="white"/>
            </a:duotone>
            <a:extLst>
              <a:ext uri="{BEBA8EAE-BF5A-486C-A8C5-ECC9F3942E4B}">
                <a14:imgProps xmlns:a14="http://schemas.microsoft.com/office/drawing/2010/main">
                  <a14:imgLayer r:embed="rId12">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5651170" y="2437998"/>
            <a:ext cx="2341441" cy="1115458"/>
          </a:xfrm>
          <a:prstGeom prst="rect">
            <a:avLst/>
          </a:prstGeom>
        </p:spPr>
      </p:pic>
      <p:grpSp>
        <p:nvGrpSpPr>
          <p:cNvPr id="42" name="図形グループ 41"/>
          <p:cNvGrpSpPr/>
          <p:nvPr/>
        </p:nvGrpSpPr>
        <p:grpSpPr>
          <a:xfrm>
            <a:off x="107596" y="-81071"/>
            <a:ext cx="11157867" cy="1469647"/>
            <a:chOff x="107596" y="-81071"/>
            <a:chExt cx="11157867" cy="1469647"/>
          </a:xfrm>
        </p:grpSpPr>
        <p:pic>
          <p:nvPicPr>
            <p:cNvPr id="43" name="図 42"/>
            <p:cNvPicPr>
              <a:picLocks noChangeAspect="1"/>
            </p:cNvPicPr>
            <p:nvPr/>
          </p:nvPicPr>
          <p:blipFill>
            <a:blip r:embed="rId1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44" name="図 43"/>
            <p:cNvPicPr>
              <a:picLocks noChangeAspect="1"/>
            </p:cNvPicPr>
            <p:nvPr/>
          </p:nvPicPr>
          <p:blipFill>
            <a:blip r:embed="rId1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45" name="図 44"/>
            <p:cNvPicPr>
              <a:picLocks noChangeAspect="1"/>
            </p:cNvPicPr>
            <p:nvPr/>
          </p:nvPicPr>
          <p:blipFill rotWithShape="1">
            <a:blip r:embed="rId14" cstate="email">
              <a:duotone>
                <a:schemeClr val="accent3">
                  <a:shade val="45000"/>
                  <a:satMod val="135000"/>
                </a:schemeClr>
                <a:prstClr val="white"/>
              </a:duotone>
              <a:extLst>
                <a:ext uri="{BEBA8EAE-BF5A-486C-A8C5-ECC9F3942E4B}">
                  <a14:imgProps xmlns:a14="http://schemas.microsoft.com/office/drawing/2010/main">
                    <a14:imgLayer r:embed="rId1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4613097" y="-81071"/>
              <a:ext cx="6652366" cy="1469647"/>
            </a:xfrm>
            <a:prstGeom prst="rect">
              <a:avLst/>
            </a:prstGeom>
          </p:spPr>
        </p:pic>
        <p:sp>
          <p:nvSpPr>
            <p:cNvPr id="46" name="テキスト ボックス 45"/>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47" name="テキスト ボックス 4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48" name="図形グループ 47"/>
            <p:cNvGrpSpPr/>
            <p:nvPr/>
          </p:nvGrpSpPr>
          <p:grpSpPr>
            <a:xfrm>
              <a:off x="215192" y="0"/>
              <a:ext cx="2341441" cy="1246985"/>
              <a:chOff x="215192" y="1199258"/>
              <a:chExt cx="2341441" cy="1246985"/>
            </a:xfrm>
          </p:grpSpPr>
          <p:pic>
            <p:nvPicPr>
              <p:cNvPr id="76" name="図 75"/>
              <p:cNvPicPr>
                <a:picLocks noChangeAspect="1"/>
              </p:cNvPicPr>
              <p:nvPr/>
            </p:nvPicPr>
            <p:blipFill>
              <a:blip r:embed="rId16"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77" name="図 76" descr="8682.jpg"/>
              <p:cNvPicPr>
                <a:picLocks noChangeAspect="1"/>
              </p:cNvPicPr>
              <p:nvPr/>
            </p:nvPicPr>
            <p:blipFill>
              <a:blip r:embed="rId17" cstate="email">
                <a:duotone>
                  <a:schemeClr val="accent3">
                    <a:shade val="45000"/>
                    <a:satMod val="135000"/>
                  </a:schemeClr>
                  <a:prstClr val="white"/>
                </a:duotone>
                <a:extLst>
                  <a:ext uri="{BEBA8EAE-BF5A-486C-A8C5-ECC9F3942E4B}">
                    <a14:imgProps xmlns:a14="http://schemas.microsoft.com/office/drawing/2010/main">
                      <a14:imgLayer r:embed="rId1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49" name="テキスト ボックス 4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50" name="テキスト ボックス 4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70" name="テキスト ボックス 6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71" name="テキスト ボックス 7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72" name="テキスト ボックス 7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r>
                <a:rPr lang="ja-JP" altLang="en-US" sz="3200" b="1" dirty="0" smtClean="0">
                  <a:latin typeface="ヒラギノ丸ゴ ProN W4"/>
                  <a:ea typeface="ヒラギノ丸ゴ ProN W4"/>
                  <a:cs typeface="ヒラギノ丸ゴ ProN W4"/>
                </a:rPr>
                <a:t>まとめ</a:t>
              </a:r>
              <a:endParaRPr kumimoji="1" lang="en-US" altLang="ja-JP" sz="3200" b="1" kern="1200" dirty="0" smtClean="0">
                <a:latin typeface="ヒラギノ丸ゴ ProN W4"/>
                <a:ea typeface="ヒラギノ丸ゴ ProN W4"/>
                <a:cs typeface="ヒラギノ丸ゴ ProN W4"/>
              </a:endParaRPr>
            </a:p>
          </p:txBody>
        </p:sp>
      </p:gr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23</a:t>
            </a:fld>
            <a:endParaRPr kumimoji="1" lang="ja-JP" altLang="en-US"/>
          </a:p>
        </p:txBody>
      </p:sp>
    </p:spTree>
    <p:extLst>
      <p:ext uri="{BB962C8B-B14F-4D97-AF65-F5344CB8AC3E}">
        <p14:creationId xmlns:p14="http://schemas.microsoft.com/office/powerpoint/2010/main" val="3363058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par>
                                <p:cTn id="8" presetID="22" presetClass="entr" presetSubtype="4"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down)">
                                      <p:cBhvr>
                                        <p:cTn id="10" dur="500"/>
                                        <p:tgtEl>
                                          <p:spTgt spid="6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500" fill="hold"/>
                                        <p:tgtEl>
                                          <p:spTgt spid="52"/>
                                        </p:tgtEl>
                                        <p:attrNameLst>
                                          <p:attrName>ppt_w</p:attrName>
                                        </p:attrNameLst>
                                      </p:cBhvr>
                                      <p:tavLst>
                                        <p:tav tm="0">
                                          <p:val>
                                            <p:fltVal val="0"/>
                                          </p:val>
                                        </p:tav>
                                        <p:tav tm="100000">
                                          <p:val>
                                            <p:strVal val="#ppt_w"/>
                                          </p:val>
                                        </p:tav>
                                      </p:tavLst>
                                    </p:anim>
                                    <p:anim calcmode="lin" valueType="num">
                                      <p:cBhvr>
                                        <p:cTn id="21" dur="500" fill="hold"/>
                                        <p:tgtEl>
                                          <p:spTgt spid="52"/>
                                        </p:tgtEl>
                                        <p:attrNameLst>
                                          <p:attrName>ppt_h</p:attrName>
                                        </p:attrNameLst>
                                      </p:cBhvr>
                                      <p:tavLst>
                                        <p:tav tm="0">
                                          <p:val>
                                            <p:fltVal val="0"/>
                                          </p:val>
                                        </p:tav>
                                        <p:tav tm="100000">
                                          <p:val>
                                            <p:strVal val="#ppt_h"/>
                                          </p:val>
                                        </p:tav>
                                      </p:tavLst>
                                    </p:anim>
                                    <p:animEffect transition="in" filter="fade">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1000"/>
                                        <p:tgtEl>
                                          <p:spTgt spid="99"/>
                                        </p:tgtEl>
                                      </p:cBhvr>
                                    </p:animEffect>
                                    <p:anim calcmode="lin" valueType="num">
                                      <p:cBhvr>
                                        <p:cTn id="33" dur="1000" fill="hold"/>
                                        <p:tgtEl>
                                          <p:spTgt spid="99"/>
                                        </p:tgtEl>
                                        <p:attrNameLst>
                                          <p:attrName>ppt_x</p:attrName>
                                        </p:attrNameLst>
                                      </p:cBhvr>
                                      <p:tavLst>
                                        <p:tav tm="0">
                                          <p:val>
                                            <p:strVal val="#ppt_x"/>
                                          </p:val>
                                        </p:tav>
                                        <p:tav tm="100000">
                                          <p:val>
                                            <p:strVal val="#ppt_x"/>
                                          </p:val>
                                        </p:tav>
                                      </p:tavLst>
                                    </p:anim>
                                    <p:anim calcmode="lin" valueType="num">
                                      <p:cBhvr>
                                        <p:cTn id="34" dur="1000" fill="hold"/>
                                        <p:tgtEl>
                                          <p:spTgt spid="9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1000"/>
                                        <p:tgtEl>
                                          <p:spTgt spid="100"/>
                                        </p:tgtEl>
                                      </p:cBhvr>
                                    </p:animEffect>
                                    <p:anim calcmode="lin" valueType="num">
                                      <p:cBhvr>
                                        <p:cTn id="38" dur="1000" fill="hold"/>
                                        <p:tgtEl>
                                          <p:spTgt spid="100"/>
                                        </p:tgtEl>
                                        <p:attrNameLst>
                                          <p:attrName>ppt_x</p:attrName>
                                        </p:attrNameLst>
                                      </p:cBhvr>
                                      <p:tavLst>
                                        <p:tav tm="0">
                                          <p:val>
                                            <p:strVal val="#ppt_x"/>
                                          </p:val>
                                        </p:tav>
                                        <p:tav tm="100000">
                                          <p:val>
                                            <p:strVal val="#ppt_x"/>
                                          </p:val>
                                        </p:tav>
                                      </p:tavLst>
                                    </p:anim>
                                    <p:anim calcmode="lin" valueType="num">
                                      <p:cBhvr>
                                        <p:cTn id="3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3"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alphaModFix amt="42000"/>
            <a:duotone>
              <a:schemeClr val="accent2">
                <a:shade val="45000"/>
                <a:satMod val="135000"/>
              </a:schemeClr>
              <a:prstClr val="white"/>
            </a:duotone>
          </a:blip>
          <a:stretch>
            <a:fillRect/>
          </a:stretch>
        </p:blipFill>
        <p:spPr>
          <a:xfrm>
            <a:off x="-757924" y="-330200"/>
            <a:ext cx="10844818" cy="7188200"/>
          </a:xfrm>
          <a:prstGeom prst="rect">
            <a:avLst/>
          </a:prstGeom>
        </p:spPr>
      </p:pic>
      <p:pic>
        <p:nvPicPr>
          <p:cNvPr id="6" name="図 5" descr="8682.jpg"/>
          <p:cNvPicPr>
            <a:picLocks noChangeAspect="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386917" y="2426519"/>
            <a:ext cx="4383129" cy="1440267"/>
          </a:xfrm>
          <a:prstGeom prst="rect">
            <a:avLst/>
          </a:prstGeom>
        </p:spPr>
      </p:pic>
      <p:grpSp>
        <p:nvGrpSpPr>
          <p:cNvPr id="2" name="図形グループ 1"/>
          <p:cNvGrpSpPr/>
          <p:nvPr/>
        </p:nvGrpSpPr>
        <p:grpSpPr>
          <a:xfrm>
            <a:off x="3306076" y="674171"/>
            <a:ext cx="2432172" cy="2275289"/>
            <a:chOff x="3306076" y="674171"/>
            <a:chExt cx="2432172" cy="2275289"/>
          </a:xfrm>
        </p:grpSpPr>
        <p:sp>
          <p:nvSpPr>
            <p:cNvPr id="8" name="円/楕円 7"/>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10"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つながり</a:t>
              </a:r>
              <a:endParaRPr kumimoji="1" lang="ja-JP" altLang="en-US" sz="4800" kern="1200" dirty="0"/>
            </a:p>
          </p:txBody>
        </p:sp>
      </p:grpSp>
      <p:graphicFrame>
        <p:nvGraphicFramePr>
          <p:cNvPr id="9" name="図表 8"/>
          <p:cNvGraphicFramePr/>
          <p:nvPr>
            <p:extLst>
              <p:ext uri="{D42A27DB-BD31-4B8C-83A1-F6EECF244321}">
                <p14:modId xmlns:p14="http://schemas.microsoft.com/office/powerpoint/2010/main" val="4291648406"/>
              </p:ext>
            </p:extLst>
          </p:nvPr>
        </p:nvGraphicFramePr>
        <p:xfrm>
          <a:off x="2386917" y="4000500"/>
          <a:ext cx="4546600" cy="2819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24</a:t>
            </a:fld>
            <a:endParaRPr kumimoji="1" lang="ja-JP" altLang="en-US"/>
          </a:p>
        </p:txBody>
      </p:sp>
    </p:spTree>
    <p:extLst>
      <p:ext uri="{BB962C8B-B14F-4D97-AF65-F5344CB8AC3E}">
        <p14:creationId xmlns:p14="http://schemas.microsoft.com/office/powerpoint/2010/main" val="111559705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4559300" y="-70123"/>
            <a:ext cx="4711700" cy="4368800"/>
          </a:xfrm>
          <a:prstGeom prst="rect">
            <a:avLst/>
          </a:prstGeom>
          <a:gradFill flip="none" rotWithShape="1">
            <a:gsLst>
              <a:gs pos="0">
                <a:schemeClr val="accent3">
                  <a:tint val="100000"/>
                  <a:shade val="100000"/>
                  <a:satMod val="130000"/>
                  <a:alpha val="16000"/>
                </a:schemeClr>
              </a:gs>
              <a:gs pos="100000">
                <a:schemeClr val="accent3">
                  <a:tint val="50000"/>
                  <a:shade val="100000"/>
                  <a:satMod val="350000"/>
                  <a:alpha val="16000"/>
                </a:schemeClr>
              </a:gs>
            </a:gsLst>
            <a:lin ang="16200000" scaled="0"/>
            <a:tileRect/>
          </a:gra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ja-JP" altLang="en-US"/>
          </a:p>
        </p:txBody>
      </p:sp>
      <p:sp>
        <p:nvSpPr>
          <p:cNvPr id="53" name="正方形/長方形 52"/>
          <p:cNvSpPr/>
          <p:nvPr/>
        </p:nvSpPr>
        <p:spPr>
          <a:xfrm>
            <a:off x="-152400" y="-70123"/>
            <a:ext cx="4711700" cy="4368800"/>
          </a:xfrm>
          <a:prstGeom prst="rect">
            <a:avLst/>
          </a:prstGeom>
          <a:gradFill flip="none" rotWithShape="1">
            <a:gsLst>
              <a:gs pos="0">
                <a:schemeClr val="accent6">
                  <a:tint val="100000"/>
                  <a:shade val="100000"/>
                  <a:satMod val="130000"/>
                  <a:alpha val="16000"/>
                </a:schemeClr>
              </a:gs>
              <a:gs pos="100000">
                <a:schemeClr val="accent6">
                  <a:tint val="50000"/>
                  <a:shade val="100000"/>
                  <a:satMod val="350000"/>
                  <a:alpha val="16000"/>
                </a:schemeClr>
              </a:gs>
            </a:gsLst>
            <a:lin ang="16200000" scaled="0"/>
            <a:tileRect/>
          </a:gra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kumimoji="1" lang="ja-JP" altLang="en-US"/>
          </a:p>
        </p:txBody>
      </p:sp>
      <p:cxnSp>
        <p:nvCxnSpPr>
          <p:cNvPr id="32" name="直線コネクタ 31"/>
          <p:cNvCxnSpPr/>
          <p:nvPr/>
        </p:nvCxnSpPr>
        <p:spPr>
          <a:xfrm>
            <a:off x="3108562" y="3445148"/>
            <a:ext cx="4296620"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5" name="直線コネクタ 24"/>
          <p:cNvCxnSpPr/>
          <p:nvPr/>
        </p:nvCxnSpPr>
        <p:spPr>
          <a:xfrm>
            <a:off x="1070378" y="3445148"/>
            <a:ext cx="2727552"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nvGrpSpPr>
          <p:cNvPr id="4" name="図形グループ 3"/>
          <p:cNvGrpSpPr/>
          <p:nvPr/>
        </p:nvGrpSpPr>
        <p:grpSpPr>
          <a:xfrm>
            <a:off x="1281472" y="267310"/>
            <a:ext cx="2210384" cy="2163857"/>
            <a:chOff x="1763751" y="387439"/>
            <a:chExt cx="830226" cy="830226"/>
          </a:xfrm>
        </p:grpSpPr>
        <p:sp>
          <p:nvSpPr>
            <p:cNvPr id="5" name="円/楕円 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5400" kern="1200" dirty="0" smtClean="0"/>
                <a:t>教育</a:t>
              </a:r>
              <a:endParaRPr kumimoji="1" lang="ja-JP" altLang="en-US" sz="5400" kern="1200" dirty="0"/>
            </a:p>
          </p:txBody>
        </p:sp>
      </p:grpSp>
      <p:grpSp>
        <p:nvGrpSpPr>
          <p:cNvPr id="8" name="図形グループ 7"/>
          <p:cNvGrpSpPr/>
          <p:nvPr/>
        </p:nvGrpSpPr>
        <p:grpSpPr>
          <a:xfrm>
            <a:off x="5881068" y="267310"/>
            <a:ext cx="2184022" cy="2163857"/>
            <a:chOff x="3306076" y="674171"/>
            <a:chExt cx="2432172" cy="2275289"/>
          </a:xfrm>
        </p:grpSpPr>
        <p:sp>
          <p:nvSpPr>
            <p:cNvPr id="9" name="円/楕円 8"/>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10"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5400" dirty="0" smtClean="0"/>
                <a:t>環境</a:t>
              </a:r>
              <a:endParaRPr kumimoji="1" lang="ja-JP" altLang="en-US" sz="5400" kern="1200" dirty="0"/>
            </a:p>
          </p:txBody>
        </p:sp>
      </p:grpSp>
      <p:pic>
        <p:nvPicPr>
          <p:cNvPr id="12" name="図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19876" y="844983"/>
            <a:ext cx="2103374" cy="2146300"/>
          </a:xfrm>
          <a:prstGeom prst="rect">
            <a:avLst/>
          </a:prstGeom>
        </p:spPr>
      </p:pic>
      <p:pic>
        <p:nvPicPr>
          <p:cNvPr id="13" name="図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088" y="2396540"/>
            <a:ext cx="1333500" cy="1677358"/>
          </a:xfrm>
          <a:prstGeom prst="rect">
            <a:avLst/>
          </a:prstGeom>
        </p:spPr>
      </p:pic>
      <p:pic>
        <p:nvPicPr>
          <p:cNvPr id="14" name="図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08562" y="2431167"/>
            <a:ext cx="1336236" cy="1680799"/>
          </a:xfrm>
          <a:prstGeom prst="rect">
            <a:avLst/>
          </a:prstGeom>
        </p:spPr>
      </p:pic>
      <p:pic>
        <p:nvPicPr>
          <p:cNvPr id="15" name="図 14"/>
          <p:cNvPicPr>
            <a:picLocks noChangeAspect="1"/>
          </p:cNvPicPr>
          <p:nvPr/>
        </p:nvPicPr>
        <p:blipFill>
          <a:blip r:embed="rId6" cstate="email">
            <a:extLst>
              <a:ext uri="{BEBA8EAE-BF5A-486C-A8C5-ECC9F3942E4B}">
                <a14:imgProps xmlns:a14="http://schemas.microsoft.com/office/drawing/2010/main">
                  <a14:imgLayer r:embed="rId7">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 uri="{28A0092B-C50C-407E-A947-70E740481C1C}">
                <a14:useLocalDpi xmlns:a14="http://schemas.microsoft.com/office/drawing/2010/main"/>
              </a:ext>
            </a:extLst>
          </a:blip>
          <a:stretch>
            <a:fillRect/>
          </a:stretch>
        </p:blipFill>
        <p:spPr>
          <a:xfrm>
            <a:off x="5601078" y="2361888"/>
            <a:ext cx="2876372" cy="2078887"/>
          </a:xfrm>
          <a:prstGeom prst="rect">
            <a:avLst/>
          </a:prstGeom>
        </p:spPr>
      </p:pic>
      <p:sp>
        <p:nvSpPr>
          <p:cNvPr id="44" name="正方形/長方形 43"/>
          <p:cNvSpPr/>
          <p:nvPr/>
        </p:nvSpPr>
        <p:spPr>
          <a:xfrm>
            <a:off x="1831916" y="3102248"/>
            <a:ext cx="1336236" cy="685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en-US" altLang="ja-JP" sz="4000" dirty="0" smtClean="0"/>
              <a:t>SNS</a:t>
            </a:r>
            <a:endParaRPr kumimoji="1" lang="ja-JP" altLang="en-US" sz="4000" dirty="0"/>
          </a:p>
        </p:txBody>
      </p:sp>
      <p:sp>
        <p:nvSpPr>
          <p:cNvPr id="45" name="正方形/長方形 44"/>
          <p:cNvSpPr/>
          <p:nvPr/>
        </p:nvSpPr>
        <p:spPr>
          <a:xfrm>
            <a:off x="4344302" y="3102248"/>
            <a:ext cx="1336236" cy="685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ja-JP" sz="4000" dirty="0"/>
              <a:t>SNS</a:t>
            </a:r>
            <a:endParaRPr lang="ja-JP" altLang="en-US" sz="4000" dirty="0"/>
          </a:p>
        </p:txBody>
      </p:sp>
      <p:sp>
        <p:nvSpPr>
          <p:cNvPr id="57" name="テキスト ボックス 56"/>
          <p:cNvSpPr txBox="1"/>
          <p:nvPr/>
        </p:nvSpPr>
        <p:spPr>
          <a:xfrm>
            <a:off x="1706996" y="2466539"/>
            <a:ext cx="1547118" cy="369332"/>
          </a:xfrm>
          <a:prstGeom prst="rect">
            <a:avLst/>
          </a:prstGeom>
          <a:noFill/>
        </p:spPr>
        <p:txBody>
          <a:bodyPr wrap="none" rtlCol="0">
            <a:spAutoFit/>
          </a:bodyPr>
          <a:lstStyle/>
          <a:p>
            <a:r>
              <a:rPr kumimoji="1" lang="ja-JP" altLang="en-US" dirty="0" smtClean="0"/>
              <a:t>意欲的な市民</a:t>
            </a:r>
            <a:endParaRPr kumimoji="1" lang="ja-JP" altLang="en-US" dirty="0"/>
          </a:p>
        </p:txBody>
      </p:sp>
      <p:sp>
        <p:nvSpPr>
          <p:cNvPr id="58" name="テキスト ボックス 57"/>
          <p:cNvSpPr txBox="1"/>
          <p:nvPr/>
        </p:nvSpPr>
        <p:spPr>
          <a:xfrm>
            <a:off x="6329837" y="2466539"/>
            <a:ext cx="1275710" cy="369332"/>
          </a:xfrm>
          <a:prstGeom prst="rect">
            <a:avLst/>
          </a:prstGeom>
          <a:noFill/>
        </p:spPr>
        <p:txBody>
          <a:bodyPr wrap="none" rtlCol="0">
            <a:spAutoFit/>
          </a:bodyPr>
          <a:lstStyle/>
          <a:p>
            <a:r>
              <a:rPr kumimoji="1" lang="ja-JP" altLang="en-US" dirty="0" smtClean="0"/>
              <a:t>整った環境</a:t>
            </a:r>
            <a:endParaRPr kumimoji="1" lang="ja-JP" altLang="en-US" dirty="0"/>
          </a:p>
        </p:txBody>
      </p:sp>
      <p:sp>
        <p:nvSpPr>
          <p:cNvPr id="59" name="正方形/長方形 58"/>
          <p:cNvSpPr/>
          <p:nvPr/>
        </p:nvSpPr>
        <p:spPr>
          <a:xfrm>
            <a:off x="1650748" y="5245100"/>
            <a:ext cx="3950330" cy="83820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4400" dirty="0">
                <a:solidFill>
                  <a:srgbClr val="F79646"/>
                </a:solidFill>
              </a:rPr>
              <a:t>　</a:t>
            </a:r>
            <a:r>
              <a:rPr kumimoji="1" lang="ja-JP" altLang="en-US" sz="3200" dirty="0" smtClean="0">
                <a:solidFill>
                  <a:schemeClr val="tx1"/>
                </a:solidFill>
              </a:rPr>
              <a:t>で</a:t>
            </a:r>
            <a:r>
              <a:rPr kumimoji="1" lang="ja-JP" altLang="en-US" sz="3600" dirty="0" smtClean="0">
                <a:solidFill>
                  <a:srgbClr val="F79646"/>
                </a:solidFill>
              </a:rPr>
              <a:t>人</a:t>
            </a:r>
            <a:r>
              <a:rPr kumimoji="1" lang="ja-JP" altLang="en-US" sz="3200" dirty="0" smtClean="0"/>
              <a:t>と</a:t>
            </a:r>
            <a:r>
              <a:rPr kumimoji="1" lang="ja-JP" altLang="en-US" sz="3600" dirty="0" smtClean="0">
                <a:solidFill>
                  <a:srgbClr val="F79646"/>
                </a:solidFill>
              </a:rPr>
              <a:t>人</a:t>
            </a:r>
            <a:endParaRPr kumimoji="1" lang="en-US" altLang="ja-JP" sz="3600" dirty="0" smtClean="0">
              <a:solidFill>
                <a:srgbClr val="F79646"/>
              </a:solidFill>
            </a:endParaRPr>
          </a:p>
          <a:p>
            <a:pPr algn="ctr"/>
            <a:r>
              <a:rPr lang="ja-JP" altLang="ja-JP" sz="3200" dirty="0"/>
              <a:t>　</a:t>
            </a:r>
            <a:r>
              <a:rPr lang="ja-JP" altLang="en-US" sz="3200" dirty="0" smtClean="0"/>
              <a:t>　　　　　</a:t>
            </a:r>
            <a:r>
              <a:rPr lang="ja-JP" altLang="en-US" sz="3600" dirty="0" smtClean="0">
                <a:solidFill>
                  <a:schemeClr val="accent6"/>
                </a:solidFill>
              </a:rPr>
              <a:t>人</a:t>
            </a:r>
            <a:r>
              <a:rPr lang="ja-JP" altLang="en-US" sz="3200" dirty="0" smtClean="0"/>
              <a:t>と</a:t>
            </a:r>
            <a:r>
              <a:rPr lang="ja-JP" altLang="en-US" sz="3600" dirty="0" smtClean="0">
                <a:solidFill>
                  <a:schemeClr val="accent3"/>
                </a:solidFill>
              </a:rPr>
              <a:t>環境</a:t>
            </a:r>
            <a:r>
              <a:rPr lang="ja-JP" altLang="en-US" sz="3200" dirty="0" smtClean="0"/>
              <a:t>を</a:t>
            </a:r>
            <a:endParaRPr kumimoji="1" lang="ja-JP" altLang="en-US" sz="3200" dirty="0"/>
          </a:p>
        </p:txBody>
      </p:sp>
      <p:grpSp>
        <p:nvGrpSpPr>
          <p:cNvPr id="49" name="図形グループ 48"/>
          <p:cNvGrpSpPr/>
          <p:nvPr/>
        </p:nvGrpSpPr>
        <p:grpSpPr>
          <a:xfrm>
            <a:off x="5881068" y="4418552"/>
            <a:ext cx="2335832" cy="2261881"/>
            <a:chOff x="3306076" y="674171"/>
            <a:chExt cx="2432172" cy="2275289"/>
          </a:xfrm>
        </p:grpSpPr>
        <p:sp>
          <p:nvSpPr>
            <p:cNvPr id="50" name="円/楕円 49"/>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51"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400" dirty="0" smtClean="0"/>
                <a:t>つなぐ</a:t>
              </a:r>
              <a:endParaRPr kumimoji="1" lang="ja-JP" altLang="en-US" sz="4400" kern="1200" dirty="0"/>
            </a:p>
          </p:txBody>
        </p:sp>
      </p:grpSp>
      <p:pic>
        <p:nvPicPr>
          <p:cNvPr id="2" name="図 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6929" y="5048133"/>
            <a:ext cx="1740133" cy="1740133"/>
          </a:xfrm>
          <a:prstGeom prst="rect">
            <a:avLst/>
          </a:prstGeom>
        </p:spPr>
      </p:pic>
      <p:sp>
        <p:nvSpPr>
          <p:cNvPr id="29" name="正方形/長方形 28"/>
          <p:cNvSpPr/>
          <p:nvPr/>
        </p:nvSpPr>
        <p:spPr>
          <a:xfrm>
            <a:off x="1011325" y="4298677"/>
            <a:ext cx="4961061" cy="68580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r>
              <a:rPr kumimoji="1" lang="en-US" altLang="ja-JP" sz="6000" b="1" dirty="0" smtClean="0">
                <a:solidFill>
                  <a:schemeClr val="accent5"/>
                </a:solidFill>
              </a:rPr>
              <a:t>SNS</a:t>
            </a:r>
            <a:r>
              <a:rPr lang="en-US" altLang="ja-JP" sz="2000" b="1" dirty="0" smtClean="0">
                <a:solidFill>
                  <a:schemeClr val="accent5"/>
                </a:solidFill>
              </a:rPr>
              <a:t>(S</a:t>
            </a:r>
            <a:r>
              <a:rPr kumimoji="1" lang="en-US" altLang="ja-JP" sz="2000" b="1" dirty="0" smtClean="0">
                <a:solidFill>
                  <a:schemeClr val="accent5"/>
                </a:solidFill>
              </a:rPr>
              <a:t>ocial Network Service)</a:t>
            </a:r>
            <a:endParaRPr kumimoji="1" lang="ja-JP" altLang="en-US" sz="2000" b="1" dirty="0">
              <a:solidFill>
                <a:schemeClr val="accent5"/>
              </a:solidFill>
            </a:endParaRPr>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25</a:t>
            </a:fld>
            <a:endParaRPr kumimoji="1" lang="ja-JP" altLang="en-US"/>
          </a:p>
        </p:txBody>
      </p:sp>
    </p:spTree>
    <p:extLst>
      <p:ext uri="{BB962C8B-B14F-4D97-AF65-F5344CB8AC3E}">
        <p14:creationId xmlns:p14="http://schemas.microsoft.com/office/powerpoint/2010/main" val="46850855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正方形/長方形 46"/>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3" name="図 5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89181" y="2619338"/>
            <a:ext cx="2455892" cy="1841919"/>
          </a:xfrm>
          <a:prstGeom prst="rect">
            <a:avLst/>
          </a:prstGeom>
        </p:spPr>
      </p:pic>
      <p:sp>
        <p:nvSpPr>
          <p:cNvPr id="21" name="テキスト ボックス 20"/>
          <p:cNvSpPr txBox="1"/>
          <p:nvPr/>
        </p:nvSpPr>
        <p:spPr>
          <a:xfrm>
            <a:off x="2624" y="1101620"/>
            <a:ext cx="9144000" cy="1077218"/>
          </a:xfrm>
          <a:prstGeom prst="rect">
            <a:avLst/>
          </a:prstGeom>
          <a:solidFill>
            <a:srgbClr val="FFC8DE"/>
          </a:solidFill>
          <a:ln>
            <a:solidFill>
              <a:srgbClr val="F4D8E2"/>
            </a:solidFill>
          </a:ln>
        </p:spPr>
        <p:txBody>
          <a:bodyPr wrap="square" rtlCol="0">
            <a:spAutoFit/>
          </a:bodyPr>
          <a:lstStyle/>
          <a:p>
            <a:r>
              <a:rPr kumimoji="1" lang="ja-JP" altLang="en-US" sz="2800" dirty="0" smtClean="0">
                <a:latin typeface="ＤＦＰ太丸ゴシック体"/>
                <a:ea typeface="ＤＦＰ太丸ゴシック体"/>
                <a:cs typeface="ＤＦＰ太丸ゴシック体"/>
              </a:rPr>
              <a:t>地域貢献活動の</a:t>
            </a:r>
            <a:r>
              <a:rPr kumimoji="1" lang="ja-JP" altLang="en-US" sz="3600" dirty="0" smtClean="0">
                <a:solidFill>
                  <a:srgbClr val="FF0000"/>
                </a:solidFill>
                <a:latin typeface="ＤＦＰ太丸ゴシック体"/>
                <a:ea typeface="ＤＦＰ太丸ゴシック体"/>
                <a:cs typeface="ＤＦＰ太丸ゴシック体"/>
              </a:rPr>
              <a:t>情報配信</a:t>
            </a:r>
            <a:r>
              <a:rPr lang="ja-JP" altLang="en-US" sz="2800" dirty="0" smtClean="0">
                <a:latin typeface="ＤＦＰ太丸ゴシック体"/>
                <a:ea typeface="ＤＦＰ太丸ゴシック体"/>
                <a:cs typeface="ＤＦＰ太丸ゴシック体"/>
              </a:rPr>
              <a:t>によるつながり効果</a:t>
            </a:r>
            <a:endParaRPr lang="en-US" altLang="ja-JP" sz="2800" dirty="0" smtClean="0">
              <a:latin typeface="ＤＦＰ太丸ゴシック体"/>
              <a:ea typeface="ＤＦＰ太丸ゴシック体"/>
              <a:cs typeface="ＤＦＰ太丸ゴシック体"/>
            </a:endParaRPr>
          </a:p>
          <a:p>
            <a:pPr algn="r"/>
            <a:r>
              <a:rPr lang="ja-JP" altLang="en-US" sz="2800" dirty="0" smtClean="0"/>
              <a:t>（今城ら　２０１６）</a:t>
            </a:r>
            <a:endParaRPr lang="en-US" altLang="ja-JP" sz="2800" dirty="0"/>
          </a:p>
        </p:txBody>
      </p:sp>
      <p:pic>
        <p:nvPicPr>
          <p:cNvPr id="28" name="図 27"/>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29" name="図 28"/>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31" name="図 30"/>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32" name="図 31"/>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33" name="テキスト ボックス 3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34" name="テキスト ボックス 3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35" name="図形グループ 34"/>
          <p:cNvGrpSpPr/>
          <p:nvPr/>
        </p:nvGrpSpPr>
        <p:grpSpPr>
          <a:xfrm>
            <a:off x="215192" y="0"/>
            <a:ext cx="2341441" cy="1246985"/>
            <a:chOff x="215192" y="1199258"/>
            <a:chExt cx="2341441" cy="1246985"/>
          </a:xfrm>
        </p:grpSpPr>
        <p:pic>
          <p:nvPicPr>
            <p:cNvPr id="41" name="図 40"/>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42" name="図 41" descr="8682.jpg"/>
            <p:cNvPicPr>
              <a:picLocks noChangeAspect="1"/>
            </p:cNvPicPr>
            <p:nvPr/>
          </p:nvPicPr>
          <p:blipFill>
            <a:blip r:embed="rId8" cstate="email">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36" name="テキスト ボックス 3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37" name="テキスト ボックス 3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38" name="テキスト ボックス 3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39" name="テキスト ボックス 3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40" name="テキスト ボックス 39"/>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つながり</a:t>
            </a:r>
            <a:endParaRPr kumimoji="1" lang="en-US" altLang="ja-JP" sz="3200" b="1" kern="1200" dirty="0" smtClean="0">
              <a:latin typeface="ヒラギノ丸ゴ ProN W4"/>
              <a:ea typeface="ヒラギノ丸ゴ ProN W4"/>
              <a:cs typeface="ヒラギノ丸ゴ ProN W4"/>
            </a:endParaRPr>
          </a:p>
        </p:txBody>
      </p:sp>
      <p:pic>
        <p:nvPicPr>
          <p:cNvPr id="6" name="図 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193785" y="4684111"/>
            <a:ext cx="989051" cy="1184492"/>
          </a:xfrm>
          <a:prstGeom prst="rect">
            <a:avLst/>
          </a:prstGeom>
          <a:effectLst/>
        </p:spPr>
      </p:pic>
      <p:sp>
        <p:nvSpPr>
          <p:cNvPr id="13" name="太陽 12"/>
          <p:cNvSpPr/>
          <p:nvPr/>
        </p:nvSpPr>
        <p:spPr>
          <a:xfrm>
            <a:off x="6507640" y="2215444"/>
            <a:ext cx="2458939" cy="2468667"/>
          </a:xfrm>
          <a:prstGeom prst="sun">
            <a:avLst>
              <a:gd name="adj" fmla="val 14911"/>
            </a:avLst>
          </a:prstGeom>
          <a:solidFill>
            <a:schemeClr val="accent6"/>
          </a:solidFill>
          <a:effectLst>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ltLang="ja-JP" sz="1400" dirty="0" smtClean="0">
              <a:latin typeface="HG丸ｺﾞｼｯｸM-PRO"/>
              <a:ea typeface="HG丸ｺﾞｼｯｸM-PRO"/>
              <a:cs typeface="HG丸ｺﾞｼｯｸM-PRO"/>
            </a:endParaRPr>
          </a:p>
          <a:p>
            <a:pPr algn="ctr"/>
            <a:r>
              <a:rPr lang="ja-JP" altLang="en-US" sz="1200" dirty="0" smtClean="0">
                <a:latin typeface="HG丸ｺﾞｼｯｸM-PRO"/>
                <a:ea typeface="HG丸ｺﾞｼｯｸM-PRO"/>
                <a:cs typeface="HG丸ｺﾞｼｯｸM-PRO"/>
              </a:rPr>
              <a:t>地域活動への</a:t>
            </a:r>
            <a:endParaRPr lang="en-US" altLang="ja-JP" sz="1200" dirty="0" smtClean="0">
              <a:latin typeface="HG丸ｺﾞｼｯｸM-PRO"/>
              <a:ea typeface="HG丸ｺﾞｼｯｸM-PRO"/>
              <a:cs typeface="HG丸ｺﾞｼｯｸM-PRO"/>
            </a:endParaRPr>
          </a:p>
          <a:p>
            <a:pPr algn="ctr"/>
            <a:r>
              <a:rPr lang="ja-JP" altLang="en-US" sz="4000" dirty="0" smtClean="0">
                <a:latin typeface="HG丸ｺﾞｼｯｸM-PRO"/>
                <a:ea typeface="HG丸ｺﾞｼｯｸM-PRO"/>
                <a:cs typeface="HG丸ｺﾞｼｯｸM-PRO"/>
              </a:rPr>
              <a:t>意欲</a:t>
            </a:r>
            <a:endParaRPr lang="en-US" altLang="ja-JP" sz="4000" dirty="0">
              <a:latin typeface="HG丸ｺﾞｼｯｸM-PRO"/>
              <a:ea typeface="HG丸ｺﾞｼｯｸM-PRO"/>
              <a:cs typeface="HG丸ｺﾞｼｯｸM-PRO"/>
            </a:endParaRPr>
          </a:p>
          <a:p>
            <a:pPr algn="ctr"/>
            <a:r>
              <a:rPr lang="en-US" altLang="ja-JP" sz="2800" dirty="0">
                <a:latin typeface="HG丸ｺﾞｼｯｸM-PRO"/>
                <a:ea typeface="HG丸ｺﾞｼｯｸM-PRO"/>
                <a:cs typeface="HG丸ｺﾞｼｯｸM-PRO"/>
              </a:rPr>
              <a:t>UP</a:t>
            </a:r>
            <a:endParaRPr lang="ja-JP" altLang="en-US" sz="2800" dirty="0">
              <a:latin typeface="HG丸ｺﾞｼｯｸM-PRO"/>
              <a:ea typeface="HG丸ｺﾞｼｯｸM-PRO"/>
              <a:cs typeface="HG丸ｺﾞｼｯｸM-PRO"/>
            </a:endParaRPr>
          </a:p>
          <a:p>
            <a:pPr algn="ctr"/>
            <a:endParaRPr kumimoji="1" lang="ja-JP" altLang="en-US" dirty="0"/>
          </a:p>
        </p:txBody>
      </p:sp>
      <p:grpSp>
        <p:nvGrpSpPr>
          <p:cNvPr id="15" name="図形グループ 14"/>
          <p:cNvGrpSpPr/>
          <p:nvPr/>
        </p:nvGrpSpPr>
        <p:grpSpPr>
          <a:xfrm>
            <a:off x="531849" y="2498112"/>
            <a:ext cx="2135010" cy="1889533"/>
            <a:chOff x="2063927" y="4257397"/>
            <a:chExt cx="2653200" cy="2477459"/>
          </a:xfrm>
          <a:solidFill>
            <a:srgbClr val="F47B98"/>
          </a:solidFill>
          <a:effectLst/>
        </p:grpSpPr>
        <p:sp>
          <p:nvSpPr>
            <p:cNvPr id="11" name="ハート 10"/>
            <p:cNvSpPr/>
            <p:nvPr/>
          </p:nvSpPr>
          <p:spPr>
            <a:xfrm>
              <a:off x="2063927" y="4257397"/>
              <a:ext cx="2653200" cy="2477459"/>
            </a:xfrm>
            <a:prstGeom prst="heart">
              <a:avLst/>
            </a:prstGeom>
            <a:grp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ltLang="ja-JP" sz="1600" dirty="0" smtClean="0">
                <a:latin typeface="HG丸ｺﾞｼｯｸM-PRO"/>
                <a:ea typeface="HG丸ｺﾞｼｯｸM-PRO"/>
                <a:cs typeface="HG丸ｺﾞｼｯｸM-PRO"/>
              </a:endParaRPr>
            </a:p>
            <a:p>
              <a:pPr algn="ctr"/>
              <a:r>
                <a:rPr lang="ja-JP" altLang="en-US" sz="4000" dirty="0" smtClean="0">
                  <a:latin typeface="HG丸ｺﾞｼｯｸM-PRO"/>
                  <a:ea typeface="HG丸ｺﾞｼｯｸM-PRO"/>
                  <a:cs typeface="HG丸ｺﾞｼｯｸM-PRO"/>
                </a:rPr>
                <a:t>愛着</a:t>
              </a:r>
              <a:endParaRPr lang="en-US" altLang="ja-JP" sz="4000" dirty="0">
                <a:latin typeface="HG丸ｺﾞｼｯｸM-PRO"/>
                <a:ea typeface="HG丸ｺﾞｼｯｸM-PRO"/>
                <a:cs typeface="HG丸ｺﾞｼｯｸM-PRO"/>
              </a:endParaRPr>
            </a:p>
            <a:p>
              <a:pPr algn="ctr"/>
              <a:r>
                <a:rPr lang="en-US" altLang="ja-JP" sz="2800" dirty="0">
                  <a:latin typeface="HG丸ｺﾞｼｯｸM-PRO"/>
                  <a:ea typeface="HG丸ｺﾞｼｯｸM-PRO"/>
                  <a:cs typeface="HG丸ｺﾞｼｯｸM-PRO"/>
                </a:rPr>
                <a:t>UP</a:t>
              </a:r>
              <a:endParaRPr lang="ja-JP" altLang="en-US" sz="2800" dirty="0">
                <a:latin typeface="HG丸ｺﾞｼｯｸM-PRO"/>
                <a:ea typeface="HG丸ｺﾞｼｯｸM-PRO"/>
                <a:cs typeface="HG丸ｺﾞｼｯｸM-PRO"/>
              </a:endParaRPr>
            </a:p>
          </p:txBody>
        </p:sp>
        <p:sp>
          <p:nvSpPr>
            <p:cNvPr id="14" name="正方形/長方形 13"/>
            <p:cNvSpPr/>
            <p:nvPr/>
          </p:nvSpPr>
          <p:spPr>
            <a:xfrm>
              <a:off x="2200906" y="4586271"/>
              <a:ext cx="1253005" cy="403541"/>
            </a:xfrm>
            <a:prstGeom prst="rect">
              <a:avLst/>
            </a:prstGeom>
            <a:noFill/>
            <a:ln>
              <a:noFill/>
            </a:ln>
          </p:spPr>
          <p:txBody>
            <a:bodyPr wrap="square">
              <a:spAutoFit/>
            </a:bodyPr>
            <a:lstStyle/>
            <a:p>
              <a:pPr lvl="0" algn="ctr"/>
              <a:r>
                <a:rPr lang="ja-JP" altLang="en-US" sz="1400" dirty="0">
                  <a:solidFill>
                    <a:prstClr val="white"/>
                  </a:solidFill>
                  <a:latin typeface="HG丸ｺﾞｼｯｸM-PRO"/>
                  <a:ea typeface="HG丸ｺﾞｼｯｸM-PRO"/>
                  <a:cs typeface="HG丸ｺﾞｼｯｸM-PRO"/>
                </a:rPr>
                <a:t>地域への</a:t>
              </a:r>
              <a:endParaRPr lang="en-US" altLang="ja-JP" sz="1400" dirty="0">
                <a:solidFill>
                  <a:prstClr val="white"/>
                </a:solidFill>
                <a:latin typeface="HG丸ｺﾞｼｯｸM-PRO"/>
                <a:ea typeface="HG丸ｺﾞｼｯｸM-PRO"/>
                <a:cs typeface="HG丸ｺﾞｼｯｸM-PRO"/>
              </a:endParaRPr>
            </a:p>
          </p:txBody>
        </p:sp>
      </p:grpSp>
      <p:pic>
        <p:nvPicPr>
          <p:cNvPr id="16" name="図 1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0910" y="4681216"/>
            <a:ext cx="1373995" cy="1727778"/>
          </a:xfrm>
          <a:prstGeom prst="rect">
            <a:avLst/>
          </a:prstGeom>
          <a:effectLst>
            <a:glow rad="139700">
              <a:schemeClr val="accent2">
                <a:satMod val="175000"/>
                <a:alpha val="40000"/>
              </a:schemeClr>
            </a:glow>
          </a:effectLst>
        </p:spPr>
      </p:pic>
      <p:pic>
        <p:nvPicPr>
          <p:cNvPr id="45" name="図 44" descr="土浦だお"/>
          <p:cNvPicPr>
            <a:picLocks noChangeAspect="1"/>
          </p:cNvPicPr>
          <p:nvPr/>
        </p:nvPicPr>
        <p:blipFill>
          <a:blip r:embed="rId12" cstate="email">
            <a:alphaModFix/>
            <a:extLst>
              <a:ext uri="{28A0092B-C50C-407E-A947-70E740481C1C}">
                <a14:useLocalDpi xmlns:a14="http://schemas.microsoft.com/office/drawing/2010/main"/>
              </a:ext>
            </a:extLst>
          </a:blip>
          <a:stretch>
            <a:fillRect/>
          </a:stretch>
        </p:blipFill>
        <p:spPr>
          <a:xfrm>
            <a:off x="2032000" y="4664131"/>
            <a:ext cx="1007402" cy="1669615"/>
          </a:xfrm>
          <a:prstGeom prst="rect">
            <a:avLst/>
          </a:prstGeom>
          <a:effectLst>
            <a:glow rad="139700">
              <a:schemeClr val="accent2">
                <a:satMod val="175000"/>
                <a:alpha val="40000"/>
              </a:schemeClr>
            </a:glow>
          </a:effectLst>
        </p:spPr>
      </p:pic>
      <p:pic>
        <p:nvPicPr>
          <p:cNvPr id="44" name="図 43"/>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434905" y="5114016"/>
            <a:ext cx="637889" cy="740597"/>
          </a:xfrm>
          <a:prstGeom prst="rect">
            <a:avLst/>
          </a:prstGeom>
          <a:effectLst/>
        </p:spPr>
      </p:pic>
      <p:pic>
        <p:nvPicPr>
          <p:cNvPr id="46" name="図 45"/>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358127" y="5684970"/>
            <a:ext cx="292232" cy="339285"/>
          </a:xfrm>
          <a:prstGeom prst="rect">
            <a:avLst/>
          </a:prstGeom>
          <a:effectLst/>
        </p:spPr>
      </p:pic>
      <p:sp>
        <p:nvSpPr>
          <p:cNvPr id="19" name="正方形/長方形 18"/>
          <p:cNvSpPr/>
          <p:nvPr/>
        </p:nvSpPr>
        <p:spPr>
          <a:xfrm>
            <a:off x="3040225" y="6396335"/>
            <a:ext cx="3353803" cy="461665"/>
          </a:xfrm>
          <a:prstGeom prst="rect">
            <a:avLst/>
          </a:prstGeom>
        </p:spPr>
        <p:txBody>
          <a:bodyPr wrap="none">
            <a:spAutoFit/>
          </a:bodyPr>
          <a:lstStyle/>
          <a:p>
            <a:r>
              <a:rPr lang="en-US" altLang="ja-JP" sz="2400" dirty="0" smtClean="0">
                <a:latin typeface="+mn-ea"/>
                <a:cs typeface="ＤＦＰ太丸ゴシック体"/>
              </a:rPr>
              <a:t>SNS</a:t>
            </a:r>
            <a:r>
              <a:rPr lang="ja-JP" altLang="en-US" sz="2400" dirty="0" smtClean="0">
                <a:latin typeface="+mn-ea"/>
                <a:cs typeface="ＤＦＰ太丸ゴシック体"/>
              </a:rPr>
              <a:t>などによる情報</a:t>
            </a:r>
            <a:r>
              <a:rPr lang="ja-JP" altLang="en-US" sz="2400" dirty="0">
                <a:latin typeface="+mn-ea"/>
                <a:cs typeface="ＤＦＰ太丸ゴシック体"/>
              </a:rPr>
              <a:t>配信</a:t>
            </a:r>
            <a:endParaRPr lang="ja-JP" altLang="en-US" sz="1200" dirty="0">
              <a:latin typeface="+mn-ea"/>
            </a:endParaRPr>
          </a:p>
        </p:txBody>
      </p:sp>
      <p:sp>
        <p:nvSpPr>
          <p:cNvPr id="24" name="正方形/長方形 23"/>
          <p:cNvSpPr/>
          <p:nvPr/>
        </p:nvSpPr>
        <p:spPr>
          <a:xfrm>
            <a:off x="3321549" y="2157673"/>
            <a:ext cx="2791155" cy="46166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ja-JP" altLang="en-US" sz="2400" dirty="0" smtClean="0">
                <a:solidFill>
                  <a:prstClr val="black"/>
                </a:solidFill>
                <a:latin typeface="+mn-ea"/>
                <a:cs typeface="ＤＦＰ太丸ゴシック体"/>
              </a:rPr>
              <a:t>地域活動</a:t>
            </a:r>
            <a:endParaRPr lang="ja-JP" altLang="en-US" sz="1600" dirty="0">
              <a:latin typeface="+mn-ea"/>
            </a:endParaRPr>
          </a:p>
        </p:txBody>
      </p:sp>
      <p:pic>
        <p:nvPicPr>
          <p:cNvPr id="49" name="図 4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970097" y="4927874"/>
            <a:ext cx="1173903" cy="1405872"/>
          </a:xfrm>
          <a:prstGeom prst="rect">
            <a:avLst/>
          </a:prstGeom>
        </p:spPr>
      </p:pic>
      <p:pic>
        <p:nvPicPr>
          <p:cNvPr id="51" name="図 50"/>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768590" y="4758041"/>
            <a:ext cx="1669252" cy="1663687"/>
          </a:xfrm>
          <a:prstGeom prst="rect">
            <a:avLst/>
          </a:prstGeom>
        </p:spPr>
      </p:pic>
      <p:pic>
        <p:nvPicPr>
          <p:cNvPr id="18" name="図 17"/>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rot="18864098">
            <a:off x="3118962" y="4852587"/>
            <a:ext cx="894112" cy="885596"/>
          </a:xfrm>
          <a:prstGeom prst="rect">
            <a:avLst/>
          </a:prstGeom>
        </p:spPr>
      </p:pic>
      <p:pic>
        <p:nvPicPr>
          <p:cNvPr id="48" name="図 47"/>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rot="8335777">
            <a:off x="5345224" y="4941593"/>
            <a:ext cx="894112" cy="885596"/>
          </a:xfrm>
          <a:prstGeom prst="rect">
            <a:avLst/>
          </a:prstGeom>
        </p:spPr>
      </p:pic>
      <p:sp>
        <p:nvSpPr>
          <p:cNvPr id="52" name="下矢印 51"/>
          <p:cNvSpPr/>
          <p:nvPr/>
        </p:nvSpPr>
        <p:spPr>
          <a:xfrm>
            <a:off x="4095793" y="4198509"/>
            <a:ext cx="1242667" cy="580730"/>
          </a:xfrm>
          <a:prstGeom prst="downArrow">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図 4"/>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375463" y="5292350"/>
            <a:ext cx="1461459" cy="1750251"/>
          </a:xfrm>
          <a:prstGeom prst="rect">
            <a:avLst/>
          </a:prstGeom>
          <a:effectLst/>
        </p:spPr>
      </p:pic>
      <p:pic>
        <p:nvPicPr>
          <p:cNvPr id="50" name="図 49"/>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6507640" y="5114016"/>
            <a:ext cx="1336316" cy="1460454"/>
          </a:xfrm>
          <a:prstGeom prst="rect">
            <a:avLst/>
          </a:prstGeom>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26</a:t>
            </a:fld>
            <a:endParaRPr kumimoji="1" lang="ja-JP" altLang="en-US"/>
          </a:p>
        </p:txBody>
      </p:sp>
    </p:spTree>
    <p:extLst>
      <p:ext uri="{BB962C8B-B14F-4D97-AF65-F5344CB8AC3E}">
        <p14:creationId xmlns:p14="http://schemas.microsoft.com/office/powerpoint/2010/main" val="127381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p:bldP spid="5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34" name="図 33"/>
          <p:cNvPicPr>
            <a:picLocks noChangeAspect="1"/>
          </p:cNvPicPr>
          <p:nvPr/>
        </p:nvPicPr>
        <p:blipFill>
          <a:blip r:embed="rId2">
            <a:alphaModFix amt="30000"/>
          </a:blip>
          <a:stretch>
            <a:fillRect/>
          </a:stretch>
        </p:blipFill>
        <p:spPr>
          <a:xfrm>
            <a:off x="6657856" y="2038405"/>
            <a:ext cx="3294959" cy="6075081"/>
          </a:xfrm>
          <a:prstGeom prst="rect">
            <a:avLst/>
          </a:prstGeom>
        </p:spPr>
      </p:pic>
      <p:grpSp>
        <p:nvGrpSpPr>
          <p:cNvPr id="4" name="図形グループ 3"/>
          <p:cNvGrpSpPr/>
          <p:nvPr/>
        </p:nvGrpSpPr>
        <p:grpSpPr>
          <a:xfrm>
            <a:off x="107596" y="-81071"/>
            <a:ext cx="12231918" cy="1469647"/>
            <a:chOff x="107596" y="-81071"/>
            <a:chExt cx="12231918" cy="1469647"/>
          </a:xfrm>
        </p:grpSpPr>
        <p:pic>
          <p:nvPicPr>
            <p:cNvPr id="5" name="図 4"/>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6" name="図 5"/>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830997"/>
            </a:xfrm>
            <a:prstGeom prst="rect">
              <a:avLst/>
            </a:prstGeom>
            <a:noFill/>
          </p:spPr>
          <p:txBody>
            <a:bodyPr wrap="square" rtlCol="0">
              <a:spAutoFit/>
            </a:bodyPr>
            <a:lstStyle/>
            <a:p>
              <a:pPr algn="ctr"/>
              <a:r>
                <a:rPr lang="ja-JP" altLang="en-US" sz="2400" b="1" dirty="0" smtClean="0">
                  <a:latin typeface="ヒラギノ丸ゴ ProN W4"/>
                  <a:ea typeface="ヒラギノ丸ゴ ProN W4"/>
                  <a:cs typeface="ヒラギノ丸ゴ ProN W4"/>
                </a:rPr>
                <a:t>ヒアリング</a:t>
              </a:r>
              <a:endParaRPr lang="en-US" altLang="ja-JP" sz="2400" b="1" dirty="0" smtClean="0">
                <a:latin typeface="ヒラギノ丸ゴ ProN W4"/>
                <a:ea typeface="ヒラギノ丸ゴ ProN W4"/>
                <a:cs typeface="ヒラギノ丸ゴ ProN W4"/>
              </a:endParaRPr>
            </a:p>
            <a:p>
              <a:pPr algn="ctr"/>
              <a:r>
                <a:rPr kumimoji="1" lang="ja-JP" altLang="en-US" sz="2400" b="1" kern="1200" dirty="0" smtClean="0">
                  <a:latin typeface="ヒラギノ丸ゴ ProN W4"/>
                  <a:ea typeface="ヒラギノ丸ゴ ProN W4"/>
                  <a:cs typeface="ヒラギノ丸ゴ ProN W4"/>
                </a:rPr>
                <a:t>調査</a:t>
              </a:r>
              <a:endParaRPr kumimoji="1" lang="en-US" altLang="ja-JP" sz="2400" b="1" kern="1200" dirty="0" smtClean="0">
                <a:latin typeface="ヒラギノ丸ゴ ProN W4"/>
                <a:ea typeface="ヒラギノ丸ゴ ProN W4"/>
                <a:cs typeface="ヒラギノ丸ゴ ProN W4"/>
              </a:endParaRPr>
            </a:p>
          </p:txBody>
        </p:sp>
      </p:grpSp>
      <p:pic>
        <p:nvPicPr>
          <p:cNvPr id="23" name="図 22" descr="P1110005-2.JPG"/>
          <p:cNvPicPr>
            <a:picLocks noChangeAspect="1"/>
          </p:cNvPicPr>
          <p:nvPr/>
        </p:nvPicPr>
        <p:blipFill>
          <a:blip r:embed="rId9" cstate="email">
            <a:alphaModFix amt="70000"/>
            <a:extLst>
              <a:ext uri="{28A0092B-C50C-407E-A947-70E740481C1C}">
                <a14:useLocalDpi xmlns:a14="http://schemas.microsoft.com/office/drawing/2010/main"/>
              </a:ext>
            </a:extLst>
          </a:blip>
          <a:stretch>
            <a:fillRect/>
          </a:stretch>
        </p:blipFill>
        <p:spPr>
          <a:xfrm>
            <a:off x="374151" y="2712288"/>
            <a:ext cx="3190589" cy="2392941"/>
          </a:xfrm>
          <a:prstGeom prst="rect">
            <a:avLst/>
          </a:prstGeom>
          <a:ln>
            <a:noFill/>
          </a:ln>
          <a:effectLst>
            <a:softEdge rad="112500"/>
          </a:effectLst>
        </p:spPr>
      </p:pic>
      <p:graphicFrame>
        <p:nvGraphicFramePr>
          <p:cNvPr id="24" name="表 23"/>
          <p:cNvGraphicFramePr>
            <a:graphicFrameLocks noGrp="1"/>
          </p:cNvGraphicFramePr>
          <p:nvPr>
            <p:extLst>
              <p:ext uri="{D42A27DB-BD31-4B8C-83A1-F6EECF244321}">
                <p14:modId xmlns:p14="http://schemas.microsoft.com/office/powerpoint/2010/main" val="4269223925"/>
              </p:ext>
            </p:extLst>
          </p:nvPr>
        </p:nvGraphicFramePr>
        <p:xfrm>
          <a:off x="374151" y="5361970"/>
          <a:ext cx="3031630" cy="1015998"/>
        </p:xfrm>
        <a:graphic>
          <a:graphicData uri="http://schemas.openxmlformats.org/drawingml/2006/table">
            <a:tbl>
              <a:tblPr firstRow="1" bandRow="1">
                <a:tableStyleId>{0E3FDE45-AF77-4B5C-9715-49D594BDF05E}</a:tableStyleId>
              </a:tblPr>
              <a:tblGrid>
                <a:gridCol w="1168400"/>
                <a:gridCol w="1863230"/>
              </a:tblGrid>
              <a:tr h="507999">
                <a:tc>
                  <a:txBody>
                    <a:bodyPr/>
                    <a:lstStyle/>
                    <a:p>
                      <a:r>
                        <a:rPr kumimoji="1" lang="ja-JP" altLang="en-US" dirty="0" smtClean="0"/>
                        <a:t>調査日時</a:t>
                      </a:r>
                      <a:endParaRPr kumimoji="1" lang="ja-JP" altLang="en-US" dirty="0"/>
                    </a:p>
                  </a:txBody>
                  <a:tcPr/>
                </a:tc>
                <a:tc>
                  <a:txBody>
                    <a:bodyPr/>
                    <a:lstStyle/>
                    <a:p>
                      <a:r>
                        <a:rPr kumimoji="1" lang="en-US" altLang="ja-JP" dirty="0" smtClean="0"/>
                        <a:t>2017</a:t>
                      </a:r>
                      <a:r>
                        <a:rPr kumimoji="1" lang="ja-JP" altLang="en-US" dirty="0" smtClean="0"/>
                        <a:t>年</a:t>
                      </a:r>
                      <a:r>
                        <a:rPr kumimoji="1" lang="en-US" altLang="ja-JP" dirty="0" smtClean="0"/>
                        <a:t>1</a:t>
                      </a:r>
                      <a:r>
                        <a:rPr kumimoji="1" lang="ja-JP" altLang="en-US" dirty="0" smtClean="0"/>
                        <a:t>月</a:t>
                      </a:r>
                      <a:r>
                        <a:rPr kumimoji="1" lang="en-US" altLang="ja-JP" dirty="0" smtClean="0"/>
                        <a:t>11</a:t>
                      </a:r>
                      <a:r>
                        <a:rPr kumimoji="1" lang="ja-JP" altLang="en-US" dirty="0" smtClean="0"/>
                        <a:t>日</a:t>
                      </a:r>
                      <a:endParaRPr kumimoji="1" lang="ja-JP" altLang="en-US" dirty="0"/>
                    </a:p>
                  </a:txBody>
                  <a:tcPr/>
                </a:tc>
              </a:tr>
              <a:tr h="507999">
                <a:tc>
                  <a:txBody>
                    <a:bodyPr/>
                    <a:lstStyle/>
                    <a:p>
                      <a:r>
                        <a:rPr kumimoji="1" lang="ja-JP" altLang="en-US" dirty="0" smtClean="0"/>
                        <a:t>　　　対象</a:t>
                      </a:r>
                      <a:endParaRPr kumimoji="1" lang="ja-JP" altLang="en-US" dirty="0"/>
                    </a:p>
                  </a:txBody>
                  <a:tcPr/>
                </a:tc>
                <a:tc>
                  <a:txBody>
                    <a:bodyPr/>
                    <a:lstStyle/>
                    <a:p>
                      <a:r>
                        <a:rPr kumimoji="1" lang="ja-JP" altLang="en-US" dirty="0" smtClean="0"/>
                        <a:t>城藤茶店</a:t>
                      </a:r>
                      <a:endParaRPr kumimoji="1" lang="ja-JP" altLang="en-US" dirty="0"/>
                    </a:p>
                  </a:txBody>
                  <a:tcPr/>
                </a:tc>
              </a:tr>
            </a:tbl>
          </a:graphicData>
        </a:graphic>
      </p:graphicFrame>
      <p:sp>
        <p:nvSpPr>
          <p:cNvPr id="26" name="テキスト ボックス 25"/>
          <p:cNvSpPr txBox="1"/>
          <p:nvPr/>
        </p:nvSpPr>
        <p:spPr>
          <a:xfrm>
            <a:off x="386543" y="1732086"/>
            <a:ext cx="3256533" cy="966418"/>
          </a:xfrm>
          <a:prstGeom prst="rect">
            <a:avLst/>
          </a:prstGeom>
          <a:noFill/>
          <a:ln w="76200" cmpd="sng">
            <a:solidFill>
              <a:schemeClr val="accent5">
                <a:lumMod val="40000"/>
                <a:lumOff val="60000"/>
              </a:schemeClr>
            </a:solidFill>
          </a:ln>
        </p:spPr>
        <p:txBody>
          <a:bodyPr wrap="square" rtlCol="0">
            <a:spAutoFit/>
          </a:bodyPr>
          <a:lstStyle/>
          <a:p>
            <a:pPr algn="ctr">
              <a:lnSpc>
                <a:spcPct val="120000"/>
              </a:lnSpc>
            </a:pPr>
            <a:r>
              <a:rPr lang="ja-JP" altLang="en-US" sz="2400" dirty="0" smtClean="0"/>
              <a:t>地域活動における</a:t>
            </a:r>
            <a:endParaRPr lang="en-US" altLang="ja-JP" sz="2400" dirty="0" smtClean="0"/>
          </a:p>
          <a:p>
            <a:pPr algn="ctr">
              <a:lnSpc>
                <a:spcPct val="120000"/>
              </a:lnSpc>
            </a:pPr>
            <a:r>
              <a:rPr lang="ja-JP" altLang="en-US" sz="2400" dirty="0" smtClean="0"/>
              <a:t>ＳＮＳの重要性</a:t>
            </a:r>
            <a:endParaRPr lang="en-US" altLang="ja-JP" sz="2400" dirty="0" smtClean="0"/>
          </a:p>
        </p:txBody>
      </p:sp>
      <p:sp>
        <p:nvSpPr>
          <p:cNvPr id="27" name="テキスト ボックス 26"/>
          <p:cNvSpPr txBox="1"/>
          <p:nvPr/>
        </p:nvSpPr>
        <p:spPr>
          <a:xfrm>
            <a:off x="1129349" y="1147310"/>
            <a:ext cx="1805302" cy="584776"/>
          </a:xfrm>
          <a:prstGeom prst="rect">
            <a:avLst/>
          </a:prstGeom>
          <a:noFill/>
        </p:spPr>
        <p:txBody>
          <a:bodyPr wrap="none" rtlCol="0">
            <a:spAutoFit/>
          </a:bodyPr>
          <a:lstStyle/>
          <a:p>
            <a:r>
              <a:rPr kumimoji="1" lang="en-US" altLang="ja-JP" sz="3200" dirty="0" smtClean="0">
                <a:solidFill>
                  <a:schemeClr val="accent1"/>
                </a:solidFill>
              </a:rPr>
              <a:t>Question.</a:t>
            </a:r>
            <a:endParaRPr kumimoji="1" lang="ja-JP" altLang="en-US" sz="3200" dirty="0">
              <a:solidFill>
                <a:schemeClr val="accent1"/>
              </a:solidFill>
            </a:endParaRPr>
          </a:p>
        </p:txBody>
      </p:sp>
      <p:sp>
        <p:nvSpPr>
          <p:cNvPr id="28" name="テキスト ボックス 27"/>
          <p:cNvSpPr txBox="1"/>
          <p:nvPr/>
        </p:nvSpPr>
        <p:spPr>
          <a:xfrm>
            <a:off x="5687148" y="1147310"/>
            <a:ext cx="1598314" cy="584776"/>
          </a:xfrm>
          <a:prstGeom prst="rect">
            <a:avLst/>
          </a:prstGeom>
          <a:noFill/>
        </p:spPr>
        <p:txBody>
          <a:bodyPr wrap="square" rtlCol="0">
            <a:spAutoFit/>
          </a:bodyPr>
          <a:lstStyle/>
          <a:p>
            <a:r>
              <a:rPr kumimoji="1" lang="ja-JP" altLang="en-US" sz="3200" dirty="0" smtClean="0">
                <a:solidFill>
                  <a:schemeClr val="accent2"/>
                </a:solidFill>
              </a:rPr>
              <a:t>Ａ</a:t>
            </a:r>
            <a:r>
              <a:rPr lang="en-US" altLang="ja-JP" sz="3200" dirty="0" err="1" smtClean="0">
                <a:solidFill>
                  <a:schemeClr val="accent2"/>
                </a:solidFill>
              </a:rPr>
              <a:t>nswer</a:t>
            </a:r>
            <a:r>
              <a:rPr kumimoji="1" lang="en-US" altLang="ja-JP" sz="3200" dirty="0" smtClean="0">
                <a:solidFill>
                  <a:schemeClr val="accent2"/>
                </a:solidFill>
              </a:rPr>
              <a:t>.</a:t>
            </a:r>
            <a:endParaRPr kumimoji="1" lang="ja-JP" altLang="en-US" sz="3200" dirty="0">
              <a:solidFill>
                <a:schemeClr val="accent2"/>
              </a:solidFill>
            </a:endParaRPr>
          </a:p>
        </p:txBody>
      </p:sp>
      <p:sp>
        <p:nvSpPr>
          <p:cNvPr id="30" name="円形吹き出し 29"/>
          <p:cNvSpPr/>
          <p:nvPr/>
        </p:nvSpPr>
        <p:spPr>
          <a:xfrm>
            <a:off x="4065509" y="1778489"/>
            <a:ext cx="5078491" cy="2341686"/>
          </a:xfrm>
          <a:prstGeom prst="wedgeEllipseCallout">
            <a:avLst>
              <a:gd name="adj1" fmla="val -52249"/>
              <a:gd name="adj2" fmla="val 30675"/>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30000"/>
              </a:lnSpc>
            </a:pPr>
            <a:r>
              <a:rPr lang="en-US" altLang="ja-JP" sz="5400" b="1" i="1" dirty="0" smtClean="0">
                <a:solidFill>
                  <a:srgbClr val="FF0000"/>
                </a:solidFill>
              </a:rPr>
              <a:t>SNS</a:t>
            </a:r>
            <a:r>
              <a:rPr lang="ja-JP" altLang="en-US" sz="2800" dirty="0" smtClean="0">
                <a:solidFill>
                  <a:srgbClr val="000000"/>
                </a:solidFill>
              </a:rPr>
              <a:t>によって市民が</a:t>
            </a:r>
            <a:endParaRPr lang="en-US" altLang="ja-JP" sz="2800" dirty="0" smtClean="0">
              <a:solidFill>
                <a:srgbClr val="000000"/>
              </a:solidFill>
            </a:endParaRPr>
          </a:p>
          <a:p>
            <a:pPr algn="ctr">
              <a:lnSpc>
                <a:spcPct val="130000"/>
              </a:lnSpc>
            </a:pPr>
            <a:r>
              <a:rPr lang="ja-JP" altLang="en-US" sz="2800" u="sng" dirty="0" smtClean="0">
                <a:solidFill>
                  <a:srgbClr val="000000"/>
                </a:solidFill>
              </a:rPr>
              <a:t>集まる</a:t>
            </a:r>
            <a:r>
              <a:rPr lang="ja-JP" altLang="en-US" sz="2800" u="sng" dirty="0" smtClean="0">
                <a:solidFill>
                  <a:prstClr val="black"/>
                </a:solidFill>
              </a:rPr>
              <a:t>ことができる</a:t>
            </a:r>
            <a:endParaRPr lang="en-US" altLang="ja-JP" sz="2800" u="sng" dirty="0" smtClean="0">
              <a:solidFill>
                <a:srgbClr val="FF0000"/>
              </a:solidFill>
            </a:endParaRPr>
          </a:p>
          <a:p>
            <a:pPr lvl="0" algn="ctr">
              <a:lnSpc>
                <a:spcPct val="130000"/>
              </a:lnSpc>
            </a:pPr>
            <a:r>
              <a:rPr lang="ja-JP" altLang="en-US" sz="2000" dirty="0" smtClean="0">
                <a:solidFill>
                  <a:prstClr val="black"/>
                </a:solidFill>
              </a:rPr>
              <a:t>（</a:t>
            </a:r>
            <a:r>
              <a:rPr lang="ja-JP" altLang="en-US" sz="2000" dirty="0">
                <a:solidFill>
                  <a:prstClr val="black"/>
                </a:solidFill>
              </a:rPr>
              <a:t>災害ボランティア活動など）</a:t>
            </a:r>
            <a:endParaRPr lang="en-US" altLang="ja-JP" sz="2000" dirty="0">
              <a:solidFill>
                <a:prstClr val="black"/>
              </a:solidFill>
            </a:endParaRPr>
          </a:p>
          <a:p>
            <a:pPr algn="ctr"/>
            <a:endParaRPr kumimoji="1" lang="ja-JP" altLang="en-US" dirty="0"/>
          </a:p>
        </p:txBody>
      </p:sp>
      <p:pic>
        <p:nvPicPr>
          <p:cNvPr id="32" name="図 31"/>
          <p:cNvPicPr>
            <a:picLocks noChangeAspect="1"/>
          </p:cNvPicPr>
          <p:nvPr/>
        </p:nvPicPr>
        <p:blipFill>
          <a:blip r:embed="rId10" cstate="email">
            <a:extLst>
              <a:ext uri="{BEBA8EAE-BF5A-486C-A8C5-ECC9F3942E4B}">
                <a14:imgProps xmlns:a14="http://schemas.microsoft.com/office/drawing/2010/main">
                  <a14:imgLayer r:embed="rId11">
                    <a14:imgEffect>
                      <a14:backgroundRemoval t="500" b="100000" l="0" r="100000">
                        <a14:foregroundMark x1="39502" y1="44875" x2="39502" y2="44875"/>
                        <a14:foregroundMark x1="35303" y1="41875" x2="35303" y2="41875"/>
                        <a14:foregroundMark x1="43390" y1="46625" x2="43390" y2="46625"/>
                        <a14:foregroundMark x1="45723" y1="47625" x2="45723" y2="47625"/>
                        <a14:foregroundMark x1="36236" y1="46125" x2="36236" y2="46125"/>
                        <a14:foregroundMark x1="47278" y1="35375" x2="47278" y2="35375"/>
                        <a14:foregroundMark x1="17107" y1="36375" x2="17107" y2="36375"/>
                        <a14:foregroundMark x1="14152" y1="40000" x2="14152" y2="40000"/>
                        <a14:foregroundMark x1="64541" y1="52625" x2="64541" y2="52625"/>
                      </a14:backgroundRemoval>
                    </a14:imgEffect>
                  </a14:imgLayer>
                </a14:imgProps>
              </a:ext>
              <a:ext uri="{28A0092B-C50C-407E-A947-70E740481C1C}">
                <a14:useLocalDpi xmlns:a14="http://schemas.microsoft.com/office/drawing/2010/main"/>
              </a:ext>
            </a:extLst>
          </a:blip>
          <a:stretch>
            <a:fillRect/>
          </a:stretch>
        </p:blipFill>
        <p:spPr>
          <a:xfrm>
            <a:off x="3668819" y="997266"/>
            <a:ext cx="1568974" cy="1952066"/>
          </a:xfrm>
          <a:prstGeom prst="rect">
            <a:avLst/>
          </a:prstGeom>
        </p:spPr>
      </p:pic>
      <p:sp>
        <p:nvSpPr>
          <p:cNvPr id="29" name="円形吹き出し 28"/>
          <p:cNvSpPr/>
          <p:nvPr/>
        </p:nvSpPr>
        <p:spPr>
          <a:xfrm>
            <a:off x="3630684" y="3934387"/>
            <a:ext cx="5078489" cy="2341684"/>
          </a:xfrm>
          <a:prstGeom prst="wedgeEllipseCallout">
            <a:avLst>
              <a:gd name="adj1" fmla="val -48943"/>
              <a:gd name="adj2" fmla="val -37008"/>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en-US" altLang="ja-JP" sz="5400" b="1" i="1" dirty="0" smtClean="0">
                <a:solidFill>
                  <a:srgbClr val="FF0000"/>
                </a:solidFill>
              </a:rPr>
              <a:t>SNS</a:t>
            </a:r>
            <a:r>
              <a:rPr lang="ja-JP" altLang="en-US" sz="2800" dirty="0" smtClean="0">
                <a:solidFill>
                  <a:prstClr val="black"/>
                </a:solidFill>
              </a:rPr>
              <a:t>によって</a:t>
            </a:r>
            <a:endParaRPr lang="en-US" altLang="ja-JP" sz="2800" dirty="0" smtClean="0">
              <a:solidFill>
                <a:prstClr val="black"/>
              </a:solidFill>
            </a:endParaRPr>
          </a:p>
          <a:p>
            <a:pPr lvl="0" algn="ctr"/>
            <a:r>
              <a:rPr lang="ja-JP" altLang="en-US" sz="2800" dirty="0" smtClean="0">
                <a:solidFill>
                  <a:srgbClr val="000000"/>
                </a:solidFill>
              </a:rPr>
              <a:t>地域活動についての</a:t>
            </a:r>
            <a:endParaRPr lang="en-US" altLang="ja-JP" sz="2800" dirty="0" smtClean="0">
              <a:solidFill>
                <a:srgbClr val="000000"/>
              </a:solidFill>
            </a:endParaRPr>
          </a:p>
          <a:p>
            <a:pPr lvl="0" algn="ctr"/>
            <a:r>
              <a:rPr lang="ja-JP" altLang="en-US" sz="2800" u="sng" dirty="0" smtClean="0">
                <a:solidFill>
                  <a:srgbClr val="000000"/>
                </a:solidFill>
              </a:rPr>
              <a:t>情報を広められる</a:t>
            </a:r>
            <a:endParaRPr lang="en-US" altLang="ja-JP" sz="2800" u="sng" dirty="0">
              <a:solidFill>
                <a:srgbClr val="000000"/>
              </a:solidFill>
            </a:endParaRPr>
          </a:p>
          <a:p>
            <a:pPr algn="ctr"/>
            <a:endParaRPr kumimoji="1" lang="ja-JP" altLang="en-US" dirty="0"/>
          </a:p>
        </p:txBody>
      </p:sp>
      <p:pic>
        <p:nvPicPr>
          <p:cNvPr id="33" name="図 32"/>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956281" y="5751956"/>
            <a:ext cx="1965998" cy="1457225"/>
          </a:xfrm>
          <a:prstGeom prst="rect">
            <a:avLst/>
          </a:prstGeom>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27</a:t>
            </a:fld>
            <a:endParaRPr kumimoji="1" lang="ja-JP" altLang="en-US"/>
          </a:p>
        </p:txBody>
      </p:sp>
    </p:spTree>
    <p:extLst>
      <p:ext uri="{BB962C8B-B14F-4D97-AF65-F5344CB8AC3E}">
        <p14:creationId xmlns:p14="http://schemas.microsoft.com/office/powerpoint/2010/main" val="1584744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正方形/長方形 32"/>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5" name="図 44"/>
          <p:cNvPicPr>
            <a:picLocks noChangeAspect="1"/>
          </p:cNvPicPr>
          <p:nvPr/>
        </p:nvPicPr>
        <p:blipFill>
          <a:blip r:embed="rId2">
            <a:alphaModFix amt="30000"/>
          </a:blip>
          <a:stretch>
            <a:fillRect/>
          </a:stretch>
        </p:blipFill>
        <p:spPr>
          <a:xfrm>
            <a:off x="6657856" y="2038405"/>
            <a:ext cx="3294959" cy="6075081"/>
          </a:xfrm>
          <a:prstGeom prst="rect">
            <a:avLst/>
          </a:prstGeom>
        </p:spPr>
      </p:pic>
      <p:sp>
        <p:nvSpPr>
          <p:cNvPr id="15" name="正方形/長方形 14"/>
          <p:cNvSpPr/>
          <p:nvPr/>
        </p:nvSpPr>
        <p:spPr>
          <a:xfrm>
            <a:off x="0" y="2141239"/>
            <a:ext cx="10033722" cy="3250253"/>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8" name="図形グループ 17"/>
          <p:cNvGrpSpPr/>
          <p:nvPr/>
        </p:nvGrpSpPr>
        <p:grpSpPr>
          <a:xfrm>
            <a:off x="107596" y="-81071"/>
            <a:ext cx="12231918" cy="1469647"/>
            <a:chOff x="107596" y="-81071"/>
            <a:chExt cx="12231918" cy="1469647"/>
          </a:xfrm>
        </p:grpSpPr>
        <p:pic>
          <p:nvPicPr>
            <p:cNvPr id="19" name="図 18"/>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20" name="図 19"/>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21" name="図 20"/>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2" name="図 21"/>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3" name="テキスト ボックス 2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5" name="図形グループ 24"/>
            <p:cNvGrpSpPr/>
            <p:nvPr/>
          </p:nvGrpSpPr>
          <p:grpSpPr>
            <a:xfrm>
              <a:off x="215192" y="0"/>
              <a:ext cx="2341441" cy="1246985"/>
              <a:chOff x="215192" y="1199258"/>
              <a:chExt cx="2341441" cy="1246985"/>
            </a:xfrm>
          </p:grpSpPr>
          <p:pic>
            <p:nvPicPr>
              <p:cNvPr id="31" name="図 30"/>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2" name="図 31"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6" name="テキスト ボックス 2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9" name="テキスト ボックス 28"/>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30" name="テキスト ボックス 29"/>
            <p:cNvSpPr txBox="1"/>
            <p:nvPr/>
          </p:nvSpPr>
          <p:spPr>
            <a:xfrm>
              <a:off x="107596" y="166276"/>
              <a:ext cx="2449037" cy="584776"/>
            </a:xfrm>
            <a:prstGeom prst="rect">
              <a:avLst/>
            </a:prstGeom>
            <a:noFill/>
          </p:spPr>
          <p:txBody>
            <a:bodyPr wrap="square" rtlCol="0">
              <a:spAutoFit/>
            </a:bodyPr>
            <a:lstStyle/>
            <a:p>
              <a:pPr algn="ctr"/>
              <a:r>
                <a:rPr lang="en-US" altLang="ja-JP" sz="3200" b="1" dirty="0" smtClean="0">
                  <a:latin typeface="ヒラギノ丸ゴ ProN W4"/>
                  <a:ea typeface="ヒラギノ丸ゴ ProN W4"/>
                  <a:cs typeface="ヒラギノ丸ゴ ProN W4"/>
                </a:rPr>
                <a:t>SNS</a:t>
              </a:r>
              <a:r>
                <a:rPr lang="ja-JP" altLang="en-US" sz="3200" b="1" dirty="0" smtClean="0">
                  <a:latin typeface="ヒラギノ丸ゴ ProN W4"/>
                  <a:ea typeface="ヒラギノ丸ゴ ProN W4"/>
                  <a:cs typeface="ヒラギノ丸ゴ ProN W4"/>
                </a:rPr>
                <a:t>現状</a:t>
              </a:r>
              <a:endParaRPr kumimoji="1" lang="en-US" altLang="ja-JP" sz="3200" b="1" kern="1200" dirty="0" smtClean="0">
                <a:latin typeface="ヒラギノ丸ゴ ProN W4"/>
                <a:ea typeface="ヒラギノ丸ゴ ProN W4"/>
                <a:cs typeface="ヒラギノ丸ゴ ProN W4"/>
              </a:endParaRPr>
            </a:p>
          </p:txBody>
        </p:sp>
      </p:grpSp>
      <p:pic>
        <p:nvPicPr>
          <p:cNvPr id="8" name="Picture 7"/>
          <p:cNvPicPr>
            <a:picLocks noChangeAspect="1"/>
          </p:cNvPicPr>
          <p:nvPr/>
        </p:nvPicPr>
        <p:blipFill rotWithShape="1">
          <a:blip r:embed="rId9" cstate="email">
            <a:extLst>
              <a:ext uri="{28A0092B-C50C-407E-A947-70E740481C1C}">
                <a14:useLocalDpi xmlns:a14="http://schemas.microsoft.com/office/drawing/2010/main"/>
              </a:ext>
            </a:extLst>
          </a:blip>
          <a:srcRect l="11915" r="11615"/>
          <a:stretch/>
        </p:blipFill>
        <p:spPr>
          <a:xfrm>
            <a:off x="325353" y="1388576"/>
            <a:ext cx="2899521" cy="1668356"/>
          </a:xfrm>
          <a:prstGeom prst="rect">
            <a:avLst/>
          </a:prstGeom>
          <a:ln>
            <a:solidFill>
              <a:schemeClr val="tx1"/>
            </a:solidFill>
          </a:ln>
        </p:spPr>
      </p:pic>
      <p:sp>
        <p:nvSpPr>
          <p:cNvPr id="14" name="角丸四角形吹き出し 13"/>
          <p:cNvSpPr/>
          <p:nvPr/>
        </p:nvSpPr>
        <p:spPr>
          <a:xfrm>
            <a:off x="4605680" y="3309769"/>
            <a:ext cx="4104351" cy="527947"/>
          </a:xfrm>
          <a:prstGeom prst="wedgeRoundRectCallout">
            <a:avLst>
              <a:gd name="adj1" fmla="val 56594"/>
              <a:gd name="adj2" fmla="val -37698"/>
              <a:gd name="adj3" fmla="val 16667"/>
            </a:avLst>
          </a:prstGeom>
          <a:solidFill>
            <a:srgbClr val="7CE9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chemeClr val="tx1"/>
                </a:solidFill>
                <a:latin typeface="ヒラギノ丸ゴ Pro W4"/>
                <a:ea typeface="ヒラギノ丸ゴ Pro W4"/>
                <a:cs typeface="ヒラギノ丸ゴ Pro W4"/>
              </a:rPr>
              <a:t>利用者</a:t>
            </a:r>
            <a:r>
              <a:rPr lang="ja-JP" altLang="en-US" sz="2800" dirty="0" smtClean="0">
                <a:solidFill>
                  <a:schemeClr val="tx1"/>
                </a:solidFill>
                <a:latin typeface="ヒラギノ丸ゴ Pro W4"/>
                <a:ea typeface="ヒラギノ丸ゴ Pro W4"/>
                <a:cs typeface="ヒラギノ丸ゴ Pro W4"/>
              </a:rPr>
              <a:t>が少ない！</a:t>
            </a:r>
            <a:endParaRPr lang="en-US" altLang="ja-JP" sz="2800" dirty="0">
              <a:solidFill>
                <a:schemeClr val="tx1"/>
              </a:solidFill>
              <a:latin typeface="ヒラギノ丸ゴ Pro W4"/>
              <a:ea typeface="ヒラギノ丸ゴ Pro W4"/>
              <a:cs typeface="ヒラギノ丸ゴ Pro W4"/>
            </a:endParaRPr>
          </a:p>
        </p:txBody>
      </p:sp>
      <p:sp>
        <p:nvSpPr>
          <p:cNvPr id="40" name="角丸四角形吹き出し 39"/>
          <p:cNvSpPr/>
          <p:nvPr/>
        </p:nvSpPr>
        <p:spPr>
          <a:xfrm>
            <a:off x="4605680" y="2349826"/>
            <a:ext cx="4113629" cy="527947"/>
          </a:xfrm>
          <a:prstGeom prst="wedgeRoundRectCallout">
            <a:avLst>
              <a:gd name="adj1" fmla="val 56594"/>
              <a:gd name="adj2" fmla="val -37698"/>
              <a:gd name="adj3" fmla="val 16667"/>
            </a:avLst>
          </a:prstGeom>
          <a:solidFill>
            <a:srgbClr val="7CE9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a:solidFill>
                  <a:schemeClr val="tx1"/>
                </a:solidFill>
                <a:latin typeface="ヒラギノ丸ゴ Pro W4"/>
                <a:ea typeface="ヒラギノ丸ゴ Pro W4"/>
                <a:cs typeface="ヒラギノ丸ゴ Pro W4"/>
              </a:rPr>
              <a:t>気軽</a:t>
            </a:r>
            <a:r>
              <a:rPr lang="ja-JP" altLang="en-US" sz="2800" dirty="0" smtClean="0">
                <a:solidFill>
                  <a:schemeClr val="tx1"/>
                </a:solidFill>
                <a:latin typeface="ヒラギノ丸ゴ Pro W4"/>
                <a:ea typeface="ヒラギノ丸ゴ Pro W4"/>
                <a:cs typeface="ヒラギノ丸ゴ Pro W4"/>
              </a:rPr>
              <a:t>に利用しにくい！</a:t>
            </a:r>
            <a:endParaRPr lang="en-US" altLang="ja-JP" sz="2800" dirty="0">
              <a:solidFill>
                <a:schemeClr val="tx1"/>
              </a:solidFill>
              <a:latin typeface="ヒラギノ丸ゴ Pro W4"/>
              <a:ea typeface="ヒラギノ丸ゴ Pro W4"/>
              <a:cs typeface="ヒラギノ丸ゴ Pro W4"/>
            </a:endParaRPr>
          </a:p>
        </p:txBody>
      </p:sp>
      <p:sp>
        <p:nvSpPr>
          <p:cNvPr id="42" name="角丸四角形吹き出し 41"/>
          <p:cNvSpPr/>
          <p:nvPr/>
        </p:nvSpPr>
        <p:spPr>
          <a:xfrm>
            <a:off x="249753" y="4303470"/>
            <a:ext cx="8506108" cy="932623"/>
          </a:xfrm>
          <a:prstGeom prst="wedgeRoundRectCallout">
            <a:avLst>
              <a:gd name="adj1" fmla="val 52769"/>
              <a:gd name="adj2" fmla="val -30353"/>
              <a:gd name="adj3" fmla="val 16667"/>
            </a:avLst>
          </a:prstGeom>
          <a:solidFill>
            <a:srgbClr val="7CE9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000" b="1" dirty="0" smtClean="0">
                <a:solidFill>
                  <a:schemeClr val="tx1"/>
                </a:solidFill>
                <a:latin typeface="ヒラギノ丸ゴ Pro W4"/>
                <a:ea typeface="ヒラギノ丸ゴ Pro W4"/>
                <a:cs typeface="ヒラギノ丸ゴ Pro W4"/>
              </a:rPr>
              <a:t>エンターテインメント性が少ない！</a:t>
            </a:r>
            <a:endParaRPr lang="en-US" altLang="ja-JP" sz="4000" b="1" dirty="0">
              <a:solidFill>
                <a:schemeClr val="tx1"/>
              </a:solidFill>
              <a:latin typeface="ヒラギノ丸ゴ Pro W4"/>
              <a:ea typeface="ヒラギノ丸ゴ Pro W4"/>
              <a:cs typeface="ヒラギノ丸ゴ Pro W4"/>
            </a:endParaRPr>
          </a:p>
        </p:txBody>
      </p:sp>
      <p:sp>
        <p:nvSpPr>
          <p:cNvPr id="16" name="下矢印 15"/>
          <p:cNvSpPr/>
          <p:nvPr/>
        </p:nvSpPr>
        <p:spPr>
          <a:xfrm>
            <a:off x="1356539" y="5510541"/>
            <a:ext cx="6721175" cy="1347459"/>
          </a:xfrm>
          <a:prstGeom prst="downArrow">
            <a:avLst>
              <a:gd name="adj1" fmla="val 66982"/>
              <a:gd name="adj2" fmla="val 73369"/>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ja-JP" sz="2400" dirty="0" smtClean="0">
              <a:solidFill>
                <a:schemeClr val="tx1"/>
              </a:solidFill>
            </a:endParaRPr>
          </a:p>
          <a:p>
            <a:pPr algn="ctr"/>
            <a:endParaRPr lang="en-US" altLang="ja-JP" sz="2400" dirty="0" smtClean="0">
              <a:solidFill>
                <a:schemeClr val="tx1"/>
              </a:solidFill>
            </a:endParaRPr>
          </a:p>
          <a:p>
            <a:pPr algn="ctr"/>
            <a:r>
              <a:rPr lang="ja-JP" altLang="en-US" sz="2800" dirty="0">
                <a:solidFill>
                  <a:schemeClr val="tx1"/>
                </a:solidFill>
                <a:latin typeface="ＤＦＰ太丸ゴシック体"/>
                <a:ea typeface="ＤＦＰ太丸ゴシック体"/>
                <a:cs typeface="ＤＦＰ太丸ゴシック体"/>
              </a:rPr>
              <a:t>市民が</a:t>
            </a:r>
            <a:r>
              <a:rPr lang="ja-JP" altLang="en-US" sz="3200" dirty="0" smtClean="0">
                <a:solidFill>
                  <a:srgbClr val="FF0000"/>
                </a:solidFill>
                <a:latin typeface="ＤＦＰ太丸ゴシック体"/>
                <a:ea typeface="ＤＦＰ太丸ゴシック体"/>
                <a:cs typeface="ＤＦＰ太丸ゴシック体"/>
              </a:rPr>
              <a:t>使いたいと感じる</a:t>
            </a:r>
            <a:endParaRPr lang="en-US" altLang="ja-JP" sz="3200" dirty="0" smtClean="0">
              <a:solidFill>
                <a:srgbClr val="FF0000"/>
              </a:solidFill>
              <a:latin typeface="ＤＦＰ太丸ゴシック体"/>
              <a:ea typeface="ＤＦＰ太丸ゴシック体"/>
              <a:cs typeface="ＤＦＰ太丸ゴシック体"/>
            </a:endParaRPr>
          </a:p>
          <a:p>
            <a:pPr algn="ctr"/>
            <a:r>
              <a:rPr lang="ja-JP" altLang="en-US" sz="4400" dirty="0" smtClean="0">
                <a:solidFill>
                  <a:srgbClr val="FF0000"/>
                </a:solidFill>
                <a:latin typeface="ＤＦＰ太丸ゴシック体"/>
                <a:ea typeface="ＤＦＰ太丸ゴシック体"/>
                <a:cs typeface="ＤＦＰ太丸ゴシック体"/>
              </a:rPr>
              <a:t>地域</a:t>
            </a:r>
            <a:r>
              <a:rPr lang="en-US" altLang="ja-JP" sz="4800" dirty="0">
                <a:solidFill>
                  <a:srgbClr val="FF0000"/>
                </a:solidFill>
                <a:latin typeface="ＤＦＰ太丸ゴシック体"/>
                <a:ea typeface="ＤＦＰ太丸ゴシック体"/>
                <a:cs typeface="ＤＦＰ太丸ゴシック体"/>
              </a:rPr>
              <a:t>SNS</a:t>
            </a:r>
            <a:r>
              <a:rPr lang="ja-JP" altLang="en-US" sz="3200" dirty="0">
                <a:solidFill>
                  <a:schemeClr val="tx1"/>
                </a:solidFill>
                <a:latin typeface="ＤＦＰ太丸ゴシック体"/>
                <a:ea typeface="ＤＦＰ太丸ゴシック体"/>
                <a:cs typeface="ＤＦＰ太丸ゴシック体"/>
              </a:rPr>
              <a:t>が</a:t>
            </a:r>
            <a:r>
              <a:rPr lang="ja-JP" altLang="en-US" sz="3200" dirty="0" smtClean="0">
                <a:solidFill>
                  <a:schemeClr val="tx1"/>
                </a:solidFill>
                <a:latin typeface="ＤＦＰ太丸ゴシック体"/>
                <a:ea typeface="ＤＦＰ太丸ゴシック体"/>
                <a:cs typeface="ＤＦＰ太丸ゴシック体"/>
              </a:rPr>
              <a:t>必要</a:t>
            </a:r>
            <a:endParaRPr lang="ja-JP" altLang="en-US" sz="3200" dirty="0">
              <a:solidFill>
                <a:schemeClr val="tx1"/>
              </a:solidFill>
              <a:latin typeface="ＤＦＰ太丸ゴシック体"/>
              <a:ea typeface="ＤＦＰ太丸ゴシック体"/>
              <a:cs typeface="ＤＦＰ太丸ゴシック体"/>
            </a:endParaRPr>
          </a:p>
        </p:txBody>
      </p:sp>
      <p:sp>
        <p:nvSpPr>
          <p:cNvPr id="43" name="角丸四角形吹き出し 42"/>
          <p:cNvSpPr/>
          <p:nvPr/>
        </p:nvSpPr>
        <p:spPr>
          <a:xfrm>
            <a:off x="257464" y="3269394"/>
            <a:ext cx="3885382" cy="807181"/>
          </a:xfrm>
          <a:prstGeom prst="wedgeRoundRectCallout">
            <a:avLst>
              <a:gd name="adj1" fmla="val -56650"/>
              <a:gd name="adj2" fmla="val -28596"/>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chemeClr val="tx1"/>
                </a:solidFill>
                <a:latin typeface="ヒラギノ丸ゴ Pro W4"/>
                <a:ea typeface="ヒラギノ丸ゴ Pro W4"/>
                <a:cs typeface="ヒラギノ丸ゴ Pro W4"/>
              </a:rPr>
              <a:t>なぜ機能しないのか？</a:t>
            </a:r>
            <a:endParaRPr lang="en-US" altLang="ja-JP" sz="2800" dirty="0">
              <a:solidFill>
                <a:schemeClr val="tx1"/>
              </a:solidFill>
              <a:latin typeface="ヒラギノ丸ゴ Pro W4"/>
              <a:ea typeface="ヒラギノ丸ゴ Pro W4"/>
              <a:cs typeface="ヒラギノ丸ゴ Pro W4"/>
            </a:endParaRPr>
          </a:p>
        </p:txBody>
      </p:sp>
      <p:pic>
        <p:nvPicPr>
          <p:cNvPr id="17" name="図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084105" y="5026072"/>
            <a:ext cx="2059895" cy="1905403"/>
          </a:xfrm>
          <a:prstGeom prst="rect">
            <a:avLst/>
          </a:prstGeom>
        </p:spPr>
      </p:pic>
      <p:pic>
        <p:nvPicPr>
          <p:cNvPr id="44" name="図 4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5236093"/>
            <a:ext cx="2109548" cy="1764109"/>
          </a:xfrm>
          <a:prstGeom prst="rect">
            <a:avLst/>
          </a:prstGeom>
        </p:spPr>
      </p:pic>
      <p:sp>
        <p:nvSpPr>
          <p:cNvPr id="6" name="TextBox 5"/>
          <p:cNvSpPr txBox="1"/>
          <p:nvPr/>
        </p:nvSpPr>
        <p:spPr>
          <a:xfrm>
            <a:off x="3103814" y="1388576"/>
            <a:ext cx="4835466" cy="64633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ja-JP" sz="3600" dirty="0" smtClean="0">
                <a:solidFill>
                  <a:srgbClr val="000000"/>
                </a:solidFill>
              </a:rPr>
              <a:t>→</a:t>
            </a:r>
            <a:r>
              <a:rPr lang="ja-JP" altLang="en-US" sz="3600" dirty="0" smtClean="0">
                <a:solidFill>
                  <a:srgbClr val="000000"/>
                </a:solidFill>
              </a:rPr>
              <a:t>現在機能していない　</a:t>
            </a:r>
            <a:endParaRPr lang="en-US" altLang="ja-JP" sz="3600" dirty="0" smtClean="0">
              <a:solidFill>
                <a:srgbClr val="000000"/>
              </a:solidFill>
            </a:endParaRPr>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28</a:t>
            </a:fld>
            <a:endParaRPr kumimoji="1" lang="ja-JP" altLang="en-US"/>
          </a:p>
        </p:txBody>
      </p:sp>
    </p:spTree>
    <p:extLst>
      <p:ext uri="{BB962C8B-B14F-4D97-AF65-F5344CB8AC3E}">
        <p14:creationId xmlns:p14="http://schemas.microsoft.com/office/powerpoint/2010/main" val="13246211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p:tgtEl>
                                          <p:spTgt spid="43"/>
                                        </p:tgtEl>
                                        <p:attrNameLst>
                                          <p:attrName>ppt_y</p:attrName>
                                        </p:attrNameLst>
                                      </p:cBhvr>
                                      <p:tavLst>
                                        <p:tav tm="0">
                                          <p:val>
                                            <p:strVal val="#ppt_y+#ppt_h*1.125000"/>
                                          </p:val>
                                        </p:tav>
                                        <p:tav tm="100000">
                                          <p:val>
                                            <p:strVal val="#ppt_y"/>
                                          </p:val>
                                        </p:tav>
                                      </p:tavLst>
                                    </p:anim>
                                    <p:animEffect transition="in" filter="wipe(up)">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up)">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p:tgtEl>
                                          <p:spTgt spid="42"/>
                                        </p:tgtEl>
                                        <p:attrNameLst>
                                          <p:attrName>ppt_y</p:attrName>
                                        </p:attrNameLst>
                                      </p:cBhvr>
                                      <p:tavLst>
                                        <p:tav tm="0">
                                          <p:val>
                                            <p:strVal val="#ppt_y+#ppt_h*1.125000"/>
                                          </p:val>
                                        </p:tav>
                                        <p:tav tm="100000">
                                          <p:val>
                                            <p:strVal val="#ppt_y"/>
                                          </p:val>
                                        </p:tav>
                                      </p:tavLst>
                                    </p:anim>
                                    <p:animEffect transition="in" filter="wipe(up)">
                                      <p:cBhvr>
                                        <p:cTn id="34" dur="500"/>
                                        <p:tgtEl>
                                          <p:spTgt spid="4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40" grpId="0" animBg="1"/>
      <p:bldP spid="42" grpId="0" animBg="1"/>
      <p:bldP spid="16" grpId="0" animBg="1"/>
      <p:bldP spid="43"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33"/>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4" name="図形グループ 3"/>
          <p:cNvGrpSpPr/>
          <p:nvPr/>
        </p:nvGrpSpPr>
        <p:grpSpPr>
          <a:xfrm>
            <a:off x="107596" y="-81071"/>
            <a:ext cx="12231918" cy="1469647"/>
            <a:chOff x="107596" y="-81071"/>
            <a:chExt cx="12231918" cy="1469647"/>
          </a:xfrm>
        </p:grpSpPr>
        <p:pic>
          <p:nvPicPr>
            <p:cNvPr id="5" name="図 4"/>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6" name="図 5"/>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5"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6" cstate="email">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アプリ化</a:t>
              </a:r>
              <a:endParaRPr kumimoji="1" lang="en-US" altLang="ja-JP" sz="2400" b="1" kern="1200" dirty="0" smtClean="0">
                <a:latin typeface="ヒラギノ丸ゴ ProN W4"/>
                <a:ea typeface="ヒラギノ丸ゴ ProN W4"/>
                <a:cs typeface="ヒラギノ丸ゴ ProN W4"/>
              </a:endParaRPr>
            </a:p>
          </p:txBody>
        </p:sp>
      </p:grpSp>
      <p:sp>
        <p:nvSpPr>
          <p:cNvPr id="19" name="正方形/長方形 18"/>
          <p:cNvSpPr/>
          <p:nvPr/>
        </p:nvSpPr>
        <p:spPr>
          <a:xfrm>
            <a:off x="3115817" y="1940834"/>
            <a:ext cx="3202620" cy="369332"/>
          </a:xfrm>
          <a:prstGeom prst="rect">
            <a:avLst/>
          </a:prstGeom>
        </p:spPr>
        <p:txBody>
          <a:bodyPr wrap="none">
            <a:spAutoFit/>
          </a:bodyPr>
          <a:lstStyle/>
          <a:p>
            <a:r>
              <a:rPr lang="ja-JP" altLang="en-US" dirty="0"/>
              <a:t>市民活動情報サイト「こらぼの」</a:t>
            </a:r>
          </a:p>
        </p:txBody>
      </p:sp>
      <p:pic>
        <p:nvPicPr>
          <p:cNvPr id="20" name="図 19" descr="スクリーンショット 2017-02-05 5.03.29.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068506" y="3083958"/>
            <a:ext cx="5297242" cy="3764625"/>
          </a:xfrm>
          <a:prstGeom prst="rect">
            <a:avLst/>
          </a:prstGeom>
        </p:spPr>
      </p:pic>
      <p:sp>
        <p:nvSpPr>
          <p:cNvPr id="21" name="下矢印 20"/>
          <p:cNvSpPr/>
          <p:nvPr/>
        </p:nvSpPr>
        <p:spPr>
          <a:xfrm>
            <a:off x="1404764" y="1663024"/>
            <a:ext cx="6721175" cy="1347459"/>
          </a:xfrm>
          <a:prstGeom prst="downArrow">
            <a:avLst>
              <a:gd name="adj1" fmla="val 66982"/>
              <a:gd name="adj2" fmla="val 73369"/>
            </a:avLst>
          </a:prstGeom>
          <a:solidFill>
            <a:srgbClr val="FFFFFF"/>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ja-JP" sz="2400" dirty="0" smtClean="0">
              <a:solidFill>
                <a:schemeClr val="tx1"/>
              </a:solidFill>
            </a:endParaRPr>
          </a:p>
          <a:p>
            <a:pPr algn="ctr"/>
            <a:endParaRPr lang="en-US" altLang="ja-JP" sz="2400" dirty="0" smtClean="0">
              <a:solidFill>
                <a:schemeClr val="tx1"/>
              </a:solidFill>
            </a:endParaRPr>
          </a:p>
          <a:p>
            <a:pPr algn="ctr"/>
            <a:r>
              <a:rPr lang="ja-JP" altLang="en-US" sz="2800" dirty="0">
                <a:solidFill>
                  <a:schemeClr val="tx1"/>
                </a:solidFill>
                <a:latin typeface="ＤＦＰ太丸ゴシック体"/>
                <a:ea typeface="ＤＦＰ太丸ゴシック体"/>
                <a:cs typeface="ＤＦＰ太丸ゴシック体"/>
              </a:rPr>
              <a:t>市民が</a:t>
            </a:r>
            <a:r>
              <a:rPr lang="ja-JP" altLang="en-US" sz="3200" dirty="0" smtClean="0">
                <a:solidFill>
                  <a:srgbClr val="FF0000"/>
                </a:solidFill>
                <a:latin typeface="ＤＦＰ太丸ゴシック体"/>
                <a:ea typeface="ＤＦＰ太丸ゴシック体"/>
                <a:cs typeface="ＤＦＰ太丸ゴシック体"/>
              </a:rPr>
              <a:t>使いたいと感じる</a:t>
            </a:r>
            <a:endParaRPr lang="en-US" altLang="ja-JP" sz="3200" dirty="0" smtClean="0">
              <a:solidFill>
                <a:srgbClr val="FF0000"/>
              </a:solidFill>
              <a:latin typeface="ＤＦＰ太丸ゴシック体"/>
              <a:ea typeface="ＤＦＰ太丸ゴシック体"/>
              <a:cs typeface="ＤＦＰ太丸ゴシック体"/>
            </a:endParaRPr>
          </a:p>
          <a:p>
            <a:pPr algn="ctr"/>
            <a:r>
              <a:rPr lang="ja-JP" altLang="en-US" sz="4400" dirty="0" smtClean="0">
                <a:solidFill>
                  <a:srgbClr val="FF0000"/>
                </a:solidFill>
                <a:latin typeface="ＤＦＰ太丸ゴシック体"/>
                <a:ea typeface="ＤＦＰ太丸ゴシック体"/>
                <a:cs typeface="ＤＦＰ太丸ゴシック体"/>
              </a:rPr>
              <a:t>地域</a:t>
            </a:r>
            <a:r>
              <a:rPr lang="en-US" altLang="ja-JP" sz="4800" dirty="0" smtClean="0">
                <a:solidFill>
                  <a:srgbClr val="FF0000"/>
                </a:solidFill>
                <a:latin typeface="ＤＦＰ太丸ゴシック体"/>
                <a:ea typeface="ＤＦＰ太丸ゴシック体"/>
                <a:cs typeface="ＤＦＰ太丸ゴシック体"/>
              </a:rPr>
              <a:t>SNS</a:t>
            </a:r>
            <a:endParaRPr lang="ja-JP" altLang="en-US" sz="3200" dirty="0">
              <a:solidFill>
                <a:schemeClr val="tx1"/>
              </a:solidFill>
              <a:latin typeface="ＤＦＰ太丸ゴシック体"/>
              <a:ea typeface="ＤＦＰ太丸ゴシック体"/>
              <a:cs typeface="ＤＦＰ太丸ゴシック体"/>
            </a:endParaRPr>
          </a:p>
        </p:txBody>
      </p:sp>
      <p:pic>
        <p:nvPicPr>
          <p:cNvPr id="23" name="図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74242" y="1425302"/>
            <a:ext cx="1694263" cy="1416827"/>
          </a:xfrm>
          <a:prstGeom prst="rect">
            <a:avLst/>
          </a:prstGeom>
        </p:spPr>
      </p:pic>
      <p:grpSp>
        <p:nvGrpSpPr>
          <p:cNvPr id="24" name="Group 2"/>
          <p:cNvGrpSpPr/>
          <p:nvPr/>
        </p:nvGrpSpPr>
        <p:grpSpPr>
          <a:xfrm>
            <a:off x="1420225" y="3186729"/>
            <a:ext cx="3296902" cy="3293329"/>
            <a:chOff x="559022" y="3401194"/>
            <a:chExt cx="1131892" cy="1114581"/>
          </a:xfrm>
        </p:grpSpPr>
        <p:sp>
          <p:nvSpPr>
            <p:cNvPr id="25" name="Rounded Rectangle 1"/>
            <p:cNvSpPr/>
            <p:nvPr/>
          </p:nvSpPr>
          <p:spPr>
            <a:xfrm>
              <a:off x="559022" y="3401194"/>
              <a:ext cx="1117378" cy="1114581"/>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6" name="図 17"/>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575423" y="3437785"/>
              <a:ext cx="1115491" cy="1041400"/>
            </a:xfrm>
            <a:prstGeom prst="rect">
              <a:avLst/>
            </a:prstGeom>
          </p:spPr>
        </p:pic>
      </p:grpSp>
      <p:sp>
        <p:nvSpPr>
          <p:cNvPr id="29" name="正方形/長方形 28"/>
          <p:cNvSpPr/>
          <p:nvPr/>
        </p:nvSpPr>
        <p:spPr>
          <a:xfrm>
            <a:off x="237716" y="4309054"/>
            <a:ext cx="3661579" cy="1077218"/>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ja-JP" altLang="en-US" sz="3200" dirty="0"/>
              <a:t>市民活動情報</a:t>
            </a:r>
            <a:r>
              <a:rPr lang="ja-JP" altLang="en-US" sz="3200" dirty="0" smtClean="0"/>
              <a:t>サイト</a:t>
            </a:r>
            <a:endParaRPr lang="en-US" altLang="ja-JP" sz="3200" dirty="0" smtClean="0"/>
          </a:p>
          <a:p>
            <a:pPr algn="ctr"/>
            <a:r>
              <a:rPr lang="ja-JP" altLang="en-US" sz="3200" dirty="0" smtClean="0"/>
              <a:t>「</a:t>
            </a:r>
            <a:r>
              <a:rPr lang="ja-JP" altLang="en-US" sz="3200" dirty="0"/>
              <a:t>こらぼの」</a:t>
            </a:r>
          </a:p>
        </p:txBody>
      </p:sp>
      <p:sp>
        <p:nvSpPr>
          <p:cNvPr id="30" name="正方形/長方形 29"/>
          <p:cNvSpPr/>
          <p:nvPr/>
        </p:nvSpPr>
        <p:spPr>
          <a:xfrm>
            <a:off x="5240475" y="4180137"/>
            <a:ext cx="3309520" cy="1323439"/>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ctr"/>
            <a:r>
              <a:rPr lang="ja-JP" altLang="en-US" sz="4000" dirty="0" smtClean="0"/>
              <a:t>地域</a:t>
            </a:r>
            <a:r>
              <a:rPr lang="en-US" altLang="ja-JP" sz="4000" dirty="0" smtClean="0"/>
              <a:t>SNS</a:t>
            </a:r>
            <a:r>
              <a:rPr lang="ja-JP" altLang="en-US" sz="4000" dirty="0" smtClean="0"/>
              <a:t>アプリ</a:t>
            </a:r>
            <a:endParaRPr lang="en-US" altLang="ja-JP" sz="4000" dirty="0" smtClean="0"/>
          </a:p>
          <a:p>
            <a:pPr algn="ctr"/>
            <a:r>
              <a:rPr lang="en-US" altLang="ja-JP" sz="4000" b="1" i="1" dirty="0"/>
              <a:t>C</a:t>
            </a:r>
            <a:r>
              <a:rPr lang="en-US" altLang="ja-JP" sz="4000" b="1" i="1" dirty="0" smtClean="0"/>
              <a:t>ORABONO</a:t>
            </a:r>
          </a:p>
        </p:txBody>
      </p:sp>
      <p:sp>
        <p:nvSpPr>
          <p:cNvPr id="32" name="テキスト ボックス 31"/>
          <p:cNvSpPr txBox="1"/>
          <p:nvPr/>
        </p:nvSpPr>
        <p:spPr>
          <a:xfrm>
            <a:off x="6018415" y="5503576"/>
            <a:ext cx="1795884" cy="769441"/>
          </a:xfrm>
          <a:prstGeom prst="rect">
            <a:avLst/>
          </a:prstGeom>
          <a:noFill/>
        </p:spPr>
        <p:txBody>
          <a:bodyPr wrap="none" rtlCol="0">
            <a:spAutoFit/>
          </a:bodyPr>
          <a:lstStyle/>
          <a:p>
            <a:r>
              <a:rPr kumimoji="1" lang="ja-JP" altLang="en-US" sz="4400" dirty="0" smtClean="0"/>
              <a:t>を開発</a:t>
            </a:r>
            <a:endParaRPr kumimoji="1" lang="ja-JP" altLang="en-US" sz="4400" dirty="0"/>
          </a:p>
        </p:txBody>
      </p:sp>
      <p:sp>
        <p:nvSpPr>
          <p:cNvPr id="33" name="テキスト ボックス 32"/>
          <p:cNvSpPr txBox="1"/>
          <p:nvPr/>
        </p:nvSpPr>
        <p:spPr>
          <a:xfrm rot="20880115">
            <a:off x="834892" y="3199894"/>
            <a:ext cx="2924214" cy="584776"/>
          </a:xfrm>
          <a:prstGeom prst="rect">
            <a:avLst/>
          </a:prstGeom>
          <a:solidFill>
            <a:srgbClr val="FF7297"/>
          </a:solidFill>
          <a:ln>
            <a:noFill/>
          </a:ln>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kumimoji="1" lang="en-US" altLang="ja-JP" sz="3200" dirty="0" smtClean="0">
                <a:solidFill>
                  <a:schemeClr val="bg1"/>
                </a:solidFill>
              </a:rPr>
              <a:t>SNS</a:t>
            </a:r>
            <a:r>
              <a:rPr kumimoji="1" lang="ja-JP" altLang="en-US" sz="3200" dirty="0" smtClean="0">
                <a:solidFill>
                  <a:schemeClr val="bg1"/>
                </a:solidFill>
              </a:rPr>
              <a:t>アプリ化！</a:t>
            </a:r>
            <a:endParaRPr kumimoji="1" lang="ja-JP" altLang="en-US" sz="3200" dirty="0">
              <a:solidFill>
                <a:schemeClr val="bg1"/>
              </a:solidFill>
            </a:endParaRPr>
          </a:p>
        </p:txBody>
      </p:sp>
      <p:sp>
        <p:nvSpPr>
          <p:cNvPr id="35" name="正方形/長方形 34"/>
          <p:cNvSpPr/>
          <p:nvPr/>
        </p:nvSpPr>
        <p:spPr>
          <a:xfrm>
            <a:off x="-2233613" y="1348935"/>
            <a:ext cx="5613088" cy="369332"/>
          </a:xfrm>
          <a:prstGeom prst="rect">
            <a:avLst/>
          </a:prstGeom>
        </p:spPr>
        <p:txBody>
          <a:bodyPr wrap="square">
            <a:spAutoFit/>
          </a:bodyPr>
          <a:lstStyle/>
          <a:p>
            <a:pPr lvl="0"/>
            <a:r>
              <a:rPr lang="en-US" altLang="ja-JP" dirty="0">
                <a:solidFill>
                  <a:prstClr val="black"/>
                </a:solidFill>
              </a:rPr>
              <a:t>	</a:t>
            </a:r>
          </a:p>
        </p:txBody>
      </p:sp>
      <p:sp>
        <p:nvSpPr>
          <p:cNvPr id="37" name="円/楕円 36"/>
          <p:cNvSpPr/>
          <p:nvPr/>
        </p:nvSpPr>
        <p:spPr>
          <a:xfrm>
            <a:off x="473505" y="4975503"/>
            <a:ext cx="4467647" cy="1416827"/>
          </a:xfrm>
          <a:prstGeom prst="ellipse">
            <a:avLst/>
          </a:prstGeom>
          <a:solidFill>
            <a:srgbClr val="CCFFCC"/>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ja-JP" altLang="en-US" sz="2800" dirty="0">
                <a:solidFill>
                  <a:prstClr val="black"/>
                </a:solidFill>
                <a:latin typeface="ヒラギノ角ゴ Std W8"/>
                <a:ea typeface="ヒラギノ角ゴ Std W8"/>
                <a:cs typeface="ヒラギノ角ゴ Std W8"/>
              </a:rPr>
              <a:t>地域の細か</a:t>
            </a:r>
            <a:r>
              <a:rPr lang="ja-JP" altLang="en-US" sz="2800" dirty="0" smtClean="0">
                <a:solidFill>
                  <a:prstClr val="black"/>
                </a:solidFill>
                <a:latin typeface="ヒラギノ角ゴ Std W8"/>
                <a:ea typeface="ヒラギノ角ゴ Std W8"/>
                <a:cs typeface="ヒラギノ角ゴ Std W8"/>
              </a:rPr>
              <a:t>な</a:t>
            </a:r>
            <a:endParaRPr lang="en-US" altLang="ja-JP" sz="2800" dirty="0" smtClean="0">
              <a:solidFill>
                <a:prstClr val="black"/>
              </a:solidFill>
              <a:latin typeface="ヒラギノ角ゴ Std W8"/>
              <a:ea typeface="ヒラギノ角ゴ Std W8"/>
              <a:cs typeface="ヒラギノ角ゴ Std W8"/>
            </a:endParaRPr>
          </a:p>
          <a:p>
            <a:pPr lvl="0" algn="ctr"/>
            <a:r>
              <a:rPr lang="ja-JP" altLang="en-US" sz="2800" dirty="0" smtClean="0">
                <a:solidFill>
                  <a:prstClr val="black"/>
                </a:solidFill>
                <a:latin typeface="ヒラギノ角ゴ Std W8"/>
                <a:ea typeface="ヒラギノ角ゴ Std W8"/>
                <a:cs typeface="ヒラギノ角ゴ Std W8"/>
              </a:rPr>
              <a:t>情報の入手・発信</a:t>
            </a:r>
            <a:endParaRPr kumimoji="1" lang="ja-JP" altLang="en-US" sz="2800" dirty="0">
              <a:latin typeface="ヒラギノ角ゴ Std W8"/>
              <a:ea typeface="ヒラギノ角ゴ Std W8"/>
              <a:cs typeface="ヒラギノ角ゴ Std W8"/>
            </a:endParaRPr>
          </a:p>
        </p:txBody>
      </p:sp>
      <p:sp>
        <p:nvSpPr>
          <p:cNvPr id="38" name="円/楕円 37"/>
          <p:cNvSpPr/>
          <p:nvPr/>
        </p:nvSpPr>
        <p:spPr>
          <a:xfrm>
            <a:off x="4086878" y="3600640"/>
            <a:ext cx="4463117" cy="1416827"/>
          </a:xfrm>
          <a:prstGeom prst="ellipse">
            <a:avLst/>
          </a:prstGeom>
          <a:solidFill>
            <a:schemeClr val="accent5">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ja-JP" altLang="en-US" sz="3600" dirty="0" smtClean="0">
                <a:solidFill>
                  <a:prstClr val="black"/>
                </a:solidFill>
                <a:latin typeface="ヒラギノ角ゴ Std W8"/>
                <a:ea typeface="ヒラギノ角ゴ Std W8"/>
                <a:cs typeface="ヒラギノ角ゴ Std W8"/>
              </a:rPr>
              <a:t>コミュニティ形成</a:t>
            </a:r>
            <a:endParaRPr lang="en-US" altLang="ja-JP" sz="3600" dirty="0" smtClean="0">
              <a:solidFill>
                <a:prstClr val="black"/>
              </a:solidFill>
              <a:latin typeface="ヒラギノ角ゴ Std W8"/>
              <a:ea typeface="ヒラギノ角ゴ Std W8"/>
              <a:cs typeface="ヒラギノ角ゴ Std W8"/>
            </a:endParaRPr>
          </a:p>
        </p:txBody>
      </p:sp>
      <p:sp>
        <p:nvSpPr>
          <p:cNvPr id="39" name="円/楕円 38"/>
          <p:cNvSpPr/>
          <p:nvPr/>
        </p:nvSpPr>
        <p:spPr>
          <a:xfrm>
            <a:off x="473505" y="3600640"/>
            <a:ext cx="4463116" cy="1416827"/>
          </a:xfrm>
          <a:prstGeom prst="ellipse">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5400" dirty="0">
                <a:solidFill>
                  <a:prstClr val="black"/>
                </a:solidFill>
                <a:latin typeface="ヒラギノ角ゴ Std W8"/>
                <a:ea typeface="ヒラギノ角ゴ Std W8"/>
                <a:cs typeface="ヒラギノ角ゴ Std W8"/>
              </a:rPr>
              <a:t>気軽</a:t>
            </a:r>
            <a:r>
              <a:rPr lang="ja-JP" altLang="en-US" sz="5400" dirty="0" smtClean="0">
                <a:solidFill>
                  <a:prstClr val="black"/>
                </a:solidFill>
                <a:latin typeface="ヒラギノ角ゴ Std W8"/>
                <a:ea typeface="ヒラギノ角ゴ Std W8"/>
                <a:cs typeface="ヒラギノ角ゴ Std W8"/>
              </a:rPr>
              <a:t>さ</a:t>
            </a:r>
            <a:endParaRPr lang="en-US" altLang="ja-JP" sz="5400" dirty="0">
              <a:solidFill>
                <a:prstClr val="black"/>
              </a:solidFill>
              <a:latin typeface="ヒラギノ角ゴ Std W8"/>
              <a:ea typeface="ヒラギノ角ゴ Std W8"/>
              <a:cs typeface="ヒラギノ角ゴ Std W8"/>
            </a:endParaRPr>
          </a:p>
        </p:txBody>
      </p:sp>
      <p:sp>
        <p:nvSpPr>
          <p:cNvPr id="40" name="円/楕円 39"/>
          <p:cNvSpPr/>
          <p:nvPr/>
        </p:nvSpPr>
        <p:spPr>
          <a:xfrm>
            <a:off x="4086879" y="4965007"/>
            <a:ext cx="4463117" cy="1416827"/>
          </a:xfrm>
          <a:prstGeom prst="ellipse">
            <a:avLst/>
          </a:prstGeom>
          <a:solidFill>
            <a:schemeClr val="accent4">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lgn="ctr"/>
            <a:r>
              <a:rPr kumimoji="1" lang="ja-JP" altLang="en-US" sz="3200" dirty="0" smtClean="0">
                <a:solidFill>
                  <a:srgbClr val="000000"/>
                </a:solidFill>
                <a:latin typeface="ヒラギノ角ゴ Std W8"/>
                <a:ea typeface="ヒラギノ角ゴ Std W8"/>
                <a:cs typeface="ヒラギノ角ゴ Std W8"/>
              </a:rPr>
              <a:t>エンター</a:t>
            </a:r>
            <a:endParaRPr kumimoji="1" lang="en-US" altLang="ja-JP" sz="3200" dirty="0" smtClean="0">
              <a:solidFill>
                <a:srgbClr val="000000"/>
              </a:solidFill>
              <a:latin typeface="ヒラギノ角ゴ Std W8"/>
              <a:ea typeface="ヒラギノ角ゴ Std W8"/>
              <a:cs typeface="ヒラギノ角ゴ Std W8"/>
            </a:endParaRPr>
          </a:p>
          <a:p>
            <a:pPr lvl="0" algn="ctr"/>
            <a:r>
              <a:rPr kumimoji="1" lang="ja-JP" altLang="en-US" sz="3200" dirty="0" smtClean="0">
                <a:solidFill>
                  <a:srgbClr val="000000"/>
                </a:solidFill>
                <a:latin typeface="ヒラギノ角ゴ Std W8"/>
                <a:ea typeface="ヒラギノ角ゴ Std W8"/>
                <a:cs typeface="ヒラギノ角ゴ Std W8"/>
              </a:rPr>
              <a:t>テインメント性</a:t>
            </a:r>
            <a:endParaRPr kumimoji="1" lang="ja-JP" altLang="en-US" sz="3200" dirty="0">
              <a:solidFill>
                <a:srgbClr val="000000"/>
              </a:solidFill>
              <a:latin typeface="ヒラギノ角ゴ Std W8"/>
              <a:ea typeface="ヒラギノ角ゴ Std W8"/>
              <a:cs typeface="ヒラギノ角ゴ Std W8"/>
            </a:endParaRPr>
          </a:p>
        </p:txBody>
      </p:sp>
      <p:pic>
        <p:nvPicPr>
          <p:cNvPr id="36" name="図 3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174924" y="1288372"/>
            <a:ext cx="1679737" cy="1553757"/>
          </a:xfrm>
          <a:prstGeom prst="rect">
            <a:avLst/>
          </a:prstGeom>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29</a:t>
            </a:fld>
            <a:endParaRPr kumimoji="1" lang="ja-JP" altLang="en-US"/>
          </a:p>
        </p:txBody>
      </p:sp>
    </p:spTree>
    <p:extLst>
      <p:ext uri="{BB962C8B-B14F-4D97-AF65-F5344CB8AC3E}">
        <p14:creationId xmlns:p14="http://schemas.microsoft.com/office/powerpoint/2010/main" val="39126527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1" presetID="37" presetClass="entr" presetSubtype="0" fill="hold" grpId="1"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900" decel="100000" fill="hold"/>
                                        <p:tgtEl>
                                          <p:spTgt spid="2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Scale>
                                      <p:cBhvr>
                                        <p:cTn id="2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9"/>
                                        </p:tgtEl>
                                        <p:attrNameLst>
                                          <p:attrName>ppt_x</p:attrName>
                                          <p:attrName>ppt_y</p:attrName>
                                        </p:attrNameLst>
                                      </p:cBhvr>
                                    </p:animMotion>
                                    <p:animEffect transition="in" filter="fade">
                                      <p:cBhvr>
                                        <p:cTn id="23" dur="1000"/>
                                        <p:tgtEl>
                                          <p:spTgt spid="39"/>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Scale>
                                      <p:cBhvr>
                                        <p:cTn id="26"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7"/>
                                        </p:tgtEl>
                                        <p:attrNameLst>
                                          <p:attrName>ppt_x</p:attrName>
                                          <p:attrName>ppt_y</p:attrName>
                                        </p:attrNameLst>
                                      </p:cBhvr>
                                    </p:animMotion>
                                    <p:animEffect transition="in" filter="fade">
                                      <p:cBhvr>
                                        <p:cTn id="28" dur="1000"/>
                                        <p:tgtEl>
                                          <p:spTgt spid="3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Scale>
                                      <p:cBhvr>
                                        <p:cTn id="31"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8"/>
                                        </p:tgtEl>
                                        <p:attrNameLst>
                                          <p:attrName>ppt_x</p:attrName>
                                          <p:attrName>ppt_y</p:attrName>
                                        </p:attrNameLst>
                                      </p:cBhvr>
                                    </p:animMotion>
                                    <p:animEffect transition="in" filter="fade">
                                      <p:cBhvr>
                                        <p:cTn id="33" dur="1000"/>
                                        <p:tgtEl>
                                          <p:spTgt spid="38"/>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Scale>
                                      <p:cBhvr>
                                        <p:cTn id="36"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0"/>
                                        </p:tgtEl>
                                        <p:attrNameLst>
                                          <p:attrName>ppt_x</p:attrName>
                                          <p:attrName>ppt_y</p:attrName>
                                        </p:attrNameLst>
                                      </p:cBhvr>
                                    </p:animMotion>
                                    <p:animEffect transition="in" filter="fade">
                                      <p:cBhvr>
                                        <p:cTn id="38" dur="10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xit" presetSubtype="32" fill="hold" grpId="1" nodeType="clickEffect">
                                  <p:stCondLst>
                                    <p:cond delay="0"/>
                                  </p:stCondLst>
                                  <p:childTnLst>
                                    <p:anim calcmode="lin" valueType="num">
                                      <p:cBhvr>
                                        <p:cTn id="42" dur="500"/>
                                        <p:tgtEl>
                                          <p:spTgt spid="39"/>
                                        </p:tgtEl>
                                        <p:attrNameLst>
                                          <p:attrName>ppt_w</p:attrName>
                                        </p:attrNameLst>
                                      </p:cBhvr>
                                      <p:tavLst>
                                        <p:tav tm="0">
                                          <p:val>
                                            <p:strVal val="ppt_w"/>
                                          </p:val>
                                        </p:tav>
                                        <p:tav tm="100000">
                                          <p:val>
                                            <p:fltVal val="0"/>
                                          </p:val>
                                        </p:tav>
                                      </p:tavLst>
                                    </p:anim>
                                    <p:anim calcmode="lin" valueType="num">
                                      <p:cBhvr>
                                        <p:cTn id="43" dur="500"/>
                                        <p:tgtEl>
                                          <p:spTgt spid="39"/>
                                        </p:tgtEl>
                                        <p:attrNameLst>
                                          <p:attrName>ppt_h</p:attrName>
                                        </p:attrNameLst>
                                      </p:cBhvr>
                                      <p:tavLst>
                                        <p:tav tm="0">
                                          <p:val>
                                            <p:strVal val="ppt_h"/>
                                          </p:val>
                                        </p:tav>
                                        <p:tav tm="100000">
                                          <p:val>
                                            <p:fltVal val="0"/>
                                          </p:val>
                                        </p:tav>
                                      </p:tavLst>
                                    </p:anim>
                                    <p:animEffect transition="out" filter="fade">
                                      <p:cBhvr>
                                        <p:cTn id="44" dur="500"/>
                                        <p:tgtEl>
                                          <p:spTgt spid="39"/>
                                        </p:tgtEl>
                                      </p:cBhvr>
                                    </p:animEffect>
                                    <p:set>
                                      <p:cBhvr>
                                        <p:cTn id="45" dur="1" fill="hold">
                                          <p:stCondLst>
                                            <p:cond delay="499"/>
                                          </p:stCondLst>
                                        </p:cTn>
                                        <p:tgtEl>
                                          <p:spTgt spid="39"/>
                                        </p:tgtEl>
                                        <p:attrNameLst>
                                          <p:attrName>style.visibility</p:attrName>
                                        </p:attrNameLst>
                                      </p:cBhvr>
                                      <p:to>
                                        <p:strVal val="hidden"/>
                                      </p:to>
                                    </p:set>
                                  </p:childTnLst>
                                </p:cTn>
                              </p:par>
                              <p:par>
                                <p:cTn id="46" presetID="53" presetClass="exit" presetSubtype="32" fill="hold" grpId="1" nodeType="withEffect">
                                  <p:stCondLst>
                                    <p:cond delay="0"/>
                                  </p:stCondLst>
                                  <p:childTnLst>
                                    <p:anim calcmode="lin" valueType="num">
                                      <p:cBhvr>
                                        <p:cTn id="47" dur="500"/>
                                        <p:tgtEl>
                                          <p:spTgt spid="37"/>
                                        </p:tgtEl>
                                        <p:attrNameLst>
                                          <p:attrName>ppt_w</p:attrName>
                                        </p:attrNameLst>
                                      </p:cBhvr>
                                      <p:tavLst>
                                        <p:tav tm="0">
                                          <p:val>
                                            <p:strVal val="ppt_w"/>
                                          </p:val>
                                        </p:tav>
                                        <p:tav tm="100000">
                                          <p:val>
                                            <p:fltVal val="0"/>
                                          </p:val>
                                        </p:tav>
                                      </p:tavLst>
                                    </p:anim>
                                    <p:anim calcmode="lin" valueType="num">
                                      <p:cBhvr>
                                        <p:cTn id="48" dur="500"/>
                                        <p:tgtEl>
                                          <p:spTgt spid="37"/>
                                        </p:tgtEl>
                                        <p:attrNameLst>
                                          <p:attrName>ppt_h</p:attrName>
                                        </p:attrNameLst>
                                      </p:cBhvr>
                                      <p:tavLst>
                                        <p:tav tm="0">
                                          <p:val>
                                            <p:strVal val="ppt_h"/>
                                          </p:val>
                                        </p:tav>
                                        <p:tav tm="100000">
                                          <p:val>
                                            <p:fltVal val="0"/>
                                          </p:val>
                                        </p:tav>
                                      </p:tavLst>
                                    </p:anim>
                                    <p:animEffect transition="out" filter="fade">
                                      <p:cBhvr>
                                        <p:cTn id="49" dur="500"/>
                                        <p:tgtEl>
                                          <p:spTgt spid="37"/>
                                        </p:tgtEl>
                                      </p:cBhvr>
                                    </p:animEffect>
                                    <p:set>
                                      <p:cBhvr>
                                        <p:cTn id="50" dur="1" fill="hold">
                                          <p:stCondLst>
                                            <p:cond delay="499"/>
                                          </p:stCondLst>
                                        </p:cTn>
                                        <p:tgtEl>
                                          <p:spTgt spid="37"/>
                                        </p:tgtEl>
                                        <p:attrNameLst>
                                          <p:attrName>style.visibility</p:attrName>
                                        </p:attrNameLst>
                                      </p:cBhvr>
                                      <p:to>
                                        <p:strVal val="hidden"/>
                                      </p:to>
                                    </p:set>
                                  </p:childTnLst>
                                </p:cTn>
                              </p:par>
                              <p:par>
                                <p:cTn id="51" presetID="53" presetClass="exit" presetSubtype="32" fill="hold" grpId="1" nodeType="withEffect">
                                  <p:stCondLst>
                                    <p:cond delay="0"/>
                                  </p:stCondLst>
                                  <p:childTnLst>
                                    <p:anim calcmode="lin" valueType="num">
                                      <p:cBhvr>
                                        <p:cTn id="52" dur="500"/>
                                        <p:tgtEl>
                                          <p:spTgt spid="38"/>
                                        </p:tgtEl>
                                        <p:attrNameLst>
                                          <p:attrName>ppt_w</p:attrName>
                                        </p:attrNameLst>
                                      </p:cBhvr>
                                      <p:tavLst>
                                        <p:tav tm="0">
                                          <p:val>
                                            <p:strVal val="ppt_w"/>
                                          </p:val>
                                        </p:tav>
                                        <p:tav tm="100000">
                                          <p:val>
                                            <p:fltVal val="0"/>
                                          </p:val>
                                        </p:tav>
                                      </p:tavLst>
                                    </p:anim>
                                    <p:anim calcmode="lin" valueType="num">
                                      <p:cBhvr>
                                        <p:cTn id="53" dur="500"/>
                                        <p:tgtEl>
                                          <p:spTgt spid="38"/>
                                        </p:tgtEl>
                                        <p:attrNameLst>
                                          <p:attrName>ppt_h</p:attrName>
                                        </p:attrNameLst>
                                      </p:cBhvr>
                                      <p:tavLst>
                                        <p:tav tm="0">
                                          <p:val>
                                            <p:strVal val="ppt_h"/>
                                          </p:val>
                                        </p:tav>
                                        <p:tav tm="100000">
                                          <p:val>
                                            <p:fltVal val="0"/>
                                          </p:val>
                                        </p:tav>
                                      </p:tavLst>
                                    </p:anim>
                                    <p:animEffect transition="out" filter="fade">
                                      <p:cBhvr>
                                        <p:cTn id="54" dur="500"/>
                                        <p:tgtEl>
                                          <p:spTgt spid="38"/>
                                        </p:tgtEl>
                                      </p:cBhvr>
                                    </p:animEffect>
                                    <p:set>
                                      <p:cBhvr>
                                        <p:cTn id="55" dur="1" fill="hold">
                                          <p:stCondLst>
                                            <p:cond delay="499"/>
                                          </p:stCondLst>
                                        </p:cTn>
                                        <p:tgtEl>
                                          <p:spTgt spid="38"/>
                                        </p:tgtEl>
                                        <p:attrNameLst>
                                          <p:attrName>style.visibility</p:attrName>
                                        </p:attrNameLst>
                                      </p:cBhvr>
                                      <p:to>
                                        <p:strVal val="hidden"/>
                                      </p:to>
                                    </p:set>
                                  </p:childTnLst>
                                </p:cTn>
                              </p:par>
                              <p:par>
                                <p:cTn id="56" presetID="53" presetClass="exit" presetSubtype="32" fill="hold" grpId="1" nodeType="withEffect">
                                  <p:stCondLst>
                                    <p:cond delay="0"/>
                                  </p:stCondLst>
                                  <p:childTnLst>
                                    <p:anim calcmode="lin" valueType="num">
                                      <p:cBhvr>
                                        <p:cTn id="57" dur="500"/>
                                        <p:tgtEl>
                                          <p:spTgt spid="40"/>
                                        </p:tgtEl>
                                        <p:attrNameLst>
                                          <p:attrName>ppt_w</p:attrName>
                                        </p:attrNameLst>
                                      </p:cBhvr>
                                      <p:tavLst>
                                        <p:tav tm="0">
                                          <p:val>
                                            <p:strVal val="ppt_w"/>
                                          </p:val>
                                        </p:tav>
                                        <p:tav tm="100000">
                                          <p:val>
                                            <p:fltVal val="0"/>
                                          </p:val>
                                        </p:tav>
                                      </p:tavLst>
                                    </p:anim>
                                    <p:anim calcmode="lin" valueType="num">
                                      <p:cBhvr>
                                        <p:cTn id="58" dur="500"/>
                                        <p:tgtEl>
                                          <p:spTgt spid="40"/>
                                        </p:tgtEl>
                                        <p:attrNameLst>
                                          <p:attrName>ppt_h</p:attrName>
                                        </p:attrNameLst>
                                      </p:cBhvr>
                                      <p:tavLst>
                                        <p:tav tm="0">
                                          <p:val>
                                            <p:strVal val="ppt_h"/>
                                          </p:val>
                                        </p:tav>
                                        <p:tav tm="100000">
                                          <p:val>
                                            <p:fltVal val="0"/>
                                          </p:val>
                                        </p:tav>
                                      </p:tavLst>
                                    </p:anim>
                                    <p:animEffect transition="out" filter="fade">
                                      <p:cBhvr>
                                        <p:cTn id="59" dur="500"/>
                                        <p:tgtEl>
                                          <p:spTgt spid="40"/>
                                        </p:tgtEl>
                                      </p:cBhvr>
                                    </p:animEffect>
                                    <p:set>
                                      <p:cBhvr>
                                        <p:cTn id="60" dur="1" fill="hold">
                                          <p:stCondLst>
                                            <p:cond delay="499"/>
                                          </p:stCondLst>
                                        </p:cTn>
                                        <p:tgtEl>
                                          <p:spTgt spid="40"/>
                                        </p:tgtEl>
                                        <p:attrNameLst>
                                          <p:attrName>style.visibility</p:attrName>
                                        </p:attrNameLst>
                                      </p:cBhvr>
                                      <p:to>
                                        <p:strVal val="hidden"/>
                                      </p:to>
                                    </p:set>
                                  </p:childTnLst>
                                </p:cTn>
                              </p:par>
                            </p:childTnLst>
                          </p:cTn>
                        </p:par>
                        <p:par>
                          <p:cTn id="61" fill="hold">
                            <p:stCondLst>
                              <p:cond delay="500"/>
                            </p:stCondLst>
                            <p:childTnLst>
                              <p:par>
                                <p:cTn id="62" presetID="49" presetClass="exit" presetSubtype="0" accel="100000" fill="hold" nodeType="afterEffect">
                                  <p:stCondLst>
                                    <p:cond delay="0"/>
                                  </p:stCondLst>
                                  <p:childTnLst>
                                    <p:anim calcmode="lin" valueType="num">
                                      <p:cBhvr>
                                        <p:cTn id="63" dur="500"/>
                                        <p:tgtEl>
                                          <p:spTgt spid="20"/>
                                        </p:tgtEl>
                                        <p:attrNameLst>
                                          <p:attrName>ppt_w</p:attrName>
                                        </p:attrNameLst>
                                      </p:cBhvr>
                                      <p:tavLst>
                                        <p:tav tm="0">
                                          <p:val>
                                            <p:strVal val="ppt_w"/>
                                          </p:val>
                                        </p:tav>
                                        <p:tav tm="100000">
                                          <p:val>
                                            <p:fltVal val="0"/>
                                          </p:val>
                                        </p:tav>
                                      </p:tavLst>
                                    </p:anim>
                                    <p:anim calcmode="lin" valueType="num">
                                      <p:cBhvr>
                                        <p:cTn id="64" dur="500"/>
                                        <p:tgtEl>
                                          <p:spTgt spid="20"/>
                                        </p:tgtEl>
                                        <p:attrNameLst>
                                          <p:attrName>ppt_h</p:attrName>
                                        </p:attrNameLst>
                                      </p:cBhvr>
                                      <p:tavLst>
                                        <p:tav tm="0">
                                          <p:val>
                                            <p:strVal val="ppt_h"/>
                                          </p:val>
                                        </p:tav>
                                        <p:tav tm="100000">
                                          <p:val>
                                            <p:fltVal val="0"/>
                                          </p:val>
                                        </p:tav>
                                      </p:tavLst>
                                    </p:anim>
                                    <p:anim calcmode="lin" valueType="num">
                                      <p:cBhvr>
                                        <p:cTn id="65" dur="500"/>
                                        <p:tgtEl>
                                          <p:spTgt spid="20"/>
                                        </p:tgtEl>
                                        <p:attrNameLst>
                                          <p:attrName>style.rotation</p:attrName>
                                        </p:attrNameLst>
                                      </p:cBhvr>
                                      <p:tavLst>
                                        <p:tav tm="0">
                                          <p:val>
                                            <p:fltVal val="0"/>
                                          </p:val>
                                        </p:tav>
                                        <p:tav tm="100000">
                                          <p:val>
                                            <p:fltVal val="360"/>
                                          </p:val>
                                        </p:tav>
                                      </p:tavLst>
                                    </p:anim>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par>
                                <p:cTn id="68" presetID="49" presetClass="exit" presetSubtype="0" accel="100000" fill="hold" grpId="0" nodeType="withEffect">
                                  <p:stCondLst>
                                    <p:cond delay="0"/>
                                  </p:stCondLst>
                                  <p:childTnLst>
                                    <p:anim calcmode="lin" valueType="num">
                                      <p:cBhvr>
                                        <p:cTn id="69" dur="500"/>
                                        <p:tgtEl>
                                          <p:spTgt spid="29"/>
                                        </p:tgtEl>
                                        <p:attrNameLst>
                                          <p:attrName>ppt_w</p:attrName>
                                        </p:attrNameLst>
                                      </p:cBhvr>
                                      <p:tavLst>
                                        <p:tav tm="0">
                                          <p:val>
                                            <p:strVal val="ppt_w"/>
                                          </p:val>
                                        </p:tav>
                                        <p:tav tm="100000">
                                          <p:val>
                                            <p:fltVal val="0"/>
                                          </p:val>
                                        </p:tav>
                                      </p:tavLst>
                                    </p:anim>
                                    <p:anim calcmode="lin" valueType="num">
                                      <p:cBhvr>
                                        <p:cTn id="70" dur="500"/>
                                        <p:tgtEl>
                                          <p:spTgt spid="29"/>
                                        </p:tgtEl>
                                        <p:attrNameLst>
                                          <p:attrName>ppt_h</p:attrName>
                                        </p:attrNameLst>
                                      </p:cBhvr>
                                      <p:tavLst>
                                        <p:tav tm="0">
                                          <p:val>
                                            <p:strVal val="ppt_h"/>
                                          </p:val>
                                        </p:tav>
                                        <p:tav tm="100000">
                                          <p:val>
                                            <p:fltVal val="0"/>
                                          </p:val>
                                        </p:tav>
                                      </p:tavLst>
                                    </p:anim>
                                    <p:anim calcmode="lin" valueType="num">
                                      <p:cBhvr>
                                        <p:cTn id="71" dur="500"/>
                                        <p:tgtEl>
                                          <p:spTgt spid="29"/>
                                        </p:tgtEl>
                                        <p:attrNameLst>
                                          <p:attrName>style.rotation</p:attrName>
                                        </p:attrNameLst>
                                      </p:cBhvr>
                                      <p:tavLst>
                                        <p:tav tm="0">
                                          <p:val>
                                            <p:fltVal val="0"/>
                                          </p:val>
                                        </p:tav>
                                        <p:tav tm="100000">
                                          <p:val>
                                            <p:fltVal val="360"/>
                                          </p:val>
                                        </p:tav>
                                      </p:tavLst>
                                    </p:anim>
                                    <p:animEffect transition="out" filter="fade">
                                      <p:cBhvr>
                                        <p:cTn id="72" dur="500"/>
                                        <p:tgtEl>
                                          <p:spTgt spid="29"/>
                                        </p:tgtEl>
                                      </p:cBhvr>
                                    </p:animEffect>
                                    <p:set>
                                      <p:cBhvr>
                                        <p:cTn id="73" dur="1" fill="hold">
                                          <p:stCondLst>
                                            <p:cond delay="499"/>
                                          </p:stCondLst>
                                        </p:cTn>
                                        <p:tgtEl>
                                          <p:spTgt spid="29"/>
                                        </p:tgtEl>
                                        <p:attrNameLst>
                                          <p:attrName>style.visibility</p:attrName>
                                        </p:attrNameLst>
                                      </p:cBhvr>
                                      <p:to>
                                        <p:strVal val="hidden"/>
                                      </p:to>
                                    </p:set>
                                  </p:childTnLst>
                                </p:cTn>
                              </p:par>
                            </p:childTnLst>
                          </p:cTn>
                        </p:par>
                        <p:par>
                          <p:cTn id="74" fill="hold">
                            <p:stCondLst>
                              <p:cond delay="1000"/>
                            </p:stCondLst>
                            <p:childTnLst>
                              <p:par>
                                <p:cTn id="75" presetID="49" presetClass="entr" presetSubtype="0" decel="10000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 calcmode="lin" valueType="num">
                                      <p:cBhvr>
                                        <p:cTn id="79" dur="500" fill="hold"/>
                                        <p:tgtEl>
                                          <p:spTgt spid="24"/>
                                        </p:tgtEl>
                                        <p:attrNameLst>
                                          <p:attrName>style.rotation</p:attrName>
                                        </p:attrNameLst>
                                      </p:cBhvr>
                                      <p:tavLst>
                                        <p:tav tm="0">
                                          <p:val>
                                            <p:fltVal val="360"/>
                                          </p:val>
                                        </p:tav>
                                        <p:tav tm="100000">
                                          <p:val>
                                            <p:fltVal val="0"/>
                                          </p:val>
                                        </p:tav>
                                      </p:tavLst>
                                    </p:anim>
                                    <p:animEffect transition="in" filter="fade">
                                      <p:cBhvr>
                                        <p:cTn id="80" dur="500"/>
                                        <p:tgtEl>
                                          <p:spTgt spid="24"/>
                                        </p:tgtEl>
                                      </p:cBhvr>
                                    </p:animEffect>
                                  </p:childTnLst>
                                </p:cTn>
                              </p:par>
                              <p:par>
                                <p:cTn id="81" presetID="23" presetClass="entr" presetSubtype="16"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childTnLst>
                                </p:cTn>
                              </p:par>
                            </p:childTnLst>
                          </p:cTn>
                        </p:par>
                        <p:par>
                          <p:cTn id="85" fill="hold">
                            <p:stCondLst>
                              <p:cond delay="1500"/>
                            </p:stCondLst>
                            <p:childTnLst>
                              <p:par>
                                <p:cTn id="86" presetID="49" presetClass="entr" presetSubtype="0" decel="100000"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300" fill="hold"/>
                                        <p:tgtEl>
                                          <p:spTgt spid="30"/>
                                        </p:tgtEl>
                                        <p:attrNameLst>
                                          <p:attrName>ppt_w</p:attrName>
                                        </p:attrNameLst>
                                      </p:cBhvr>
                                      <p:tavLst>
                                        <p:tav tm="0">
                                          <p:val>
                                            <p:fltVal val="0"/>
                                          </p:val>
                                        </p:tav>
                                        <p:tav tm="100000">
                                          <p:val>
                                            <p:strVal val="#ppt_w"/>
                                          </p:val>
                                        </p:tav>
                                      </p:tavLst>
                                    </p:anim>
                                    <p:anim calcmode="lin" valueType="num">
                                      <p:cBhvr>
                                        <p:cTn id="89" dur="300" fill="hold"/>
                                        <p:tgtEl>
                                          <p:spTgt spid="30"/>
                                        </p:tgtEl>
                                        <p:attrNameLst>
                                          <p:attrName>ppt_h</p:attrName>
                                        </p:attrNameLst>
                                      </p:cBhvr>
                                      <p:tavLst>
                                        <p:tav tm="0">
                                          <p:val>
                                            <p:fltVal val="0"/>
                                          </p:val>
                                        </p:tav>
                                        <p:tav tm="100000">
                                          <p:val>
                                            <p:strVal val="#ppt_h"/>
                                          </p:val>
                                        </p:tav>
                                      </p:tavLst>
                                    </p:anim>
                                    <p:anim calcmode="lin" valueType="num">
                                      <p:cBhvr>
                                        <p:cTn id="90" dur="300" fill="hold"/>
                                        <p:tgtEl>
                                          <p:spTgt spid="30"/>
                                        </p:tgtEl>
                                        <p:attrNameLst>
                                          <p:attrName>style.rotation</p:attrName>
                                        </p:attrNameLst>
                                      </p:cBhvr>
                                      <p:tavLst>
                                        <p:tav tm="0">
                                          <p:val>
                                            <p:fltVal val="360"/>
                                          </p:val>
                                        </p:tav>
                                        <p:tav tm="100000">
                                          <p:val>
                                            <p:fltVal val="0"/>
                                          </p:val>
                                        </p:tav>
                                      </p:tavLst>
                                    </p:anim>
                                    <p:animEffect transition="in" filter="fade">
                                      <p:cBhvr>
                                        <p:cTn id="91" dur="300"/>
                                        <p:tgtEl>
                                          <p:spTgt spid="30"/>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fltVal val="0"/>
                                          </p:val>
                                        </p:tav>
                                        <p:tav tm="100000">
                                          <p:val>
                                            <p:strVal val="#ppt_h"/>
                                          </p:val>
                                        </p:tav>
                                      </p:tavLst>
                                    </p:anim>
                                    <p:anim calcmode="lin" valueType="num">
                                      <p:cBhvr>
                                        <p:cTn id="96" dur="500" fill="hold"/>
                                        <p:tgtEl>
                                          <p:spTgt spid="32"/>
                                        </p:tgtEl>
                                        <p:attrNameLst>
                                          <p:attrName>style.rotation</p:attrName>
                                        </p:attrNameLst>
                                      </p:cBhvr>
                                      <p:tavLst>
                                        <p:tav tm="0">
                                          <p:val>
                                            <p:fltVal val="360"/>
                                          </p:val>
                                        </p:tav>
                                        <p:tav tm="100000">
                                          <p:val>
                                            <p:fltVal val="0"/>
                                          </p:val>
                                        </p:tav>
                                      </p:tavLst>
                                    </p:anim>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2" grpId="0"/>
      <p:bldP spid="33" grpId="0" animBg="1"/>
      <p:bldP spid="37" grpId="0" animBg="1"/>
      <p:bldP spid="37" grpId="1" animBg="1"/>
      <p:bldP spid="38" grpId="0" animBg="1"/>
      <p:bldP spid="38" grpId="1" animBg="1"/>
      <p:bldP spid="39" grpId="0" animBg="1"/>
      <p:bldP spid="39" grpId="1" animBg="1"/>
      <p:bldP spid="40" grpId="0" animBg="1"/>
      <p:bldP spid="4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0" y="0"/>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1369919" y="80552"/>
            <a:ext cx="6340197" cy="830997"/>
          </a:xfrm>
          <a:prstGeom prst="rect">
            <a:avLst/>
          </a:prstGeom>
          <a:noFill/>
        </p:spPr>
        <p:txBody>
          <a:bodyPr wrap="none" rtlCol="0">
            <a:spAutoFit/>
          </a:bodyPr>
          <a:lstStyle/>
          <a:p>
            <a:pPr algn="ctr"/>
            <a:r>
              <a:rPr lang="ja-JP" altLang="en-US" sz="4800" b="1" dirty="0" smtClean="0">
                <a:latin typeface="HG丸ｺﾞｼｯｸM-PRO"/>
                <a:ea typeface="HG丸ｺﾞｼｯｸM-PRO"/>
                <a:cs typeface="HG丸ｺﾞｼｯｸM-PRO"/>
              </a:rPr>
              <a:t>市と</a:t>
            </a:r>
            <a:r>
              <a:rPr kumimoji="1" lang="ja-JP" altLang="en-US" sz="4800" b="1" dirty="0" smtClean="0">
                <a:latin typeface="HG丸ｺﾞｼｯｸM-PRO"/>
                <a:ea typeface="HG丸ｺﾞｼｯｸM-PRO"/>
                <a:cs typeface="HG丸ｺﾞｼｯｸM-PRO"/>
              </a:rPr>
              <a:t>市民の理想</a:t>
            </a:r>
            <a:r>
              <a:rPr lang="en-US" altLang="en-US" sz="4800" b="1" dirty="0" smtClean="0">
                <a:latin typeface="HG丸ｺﾞｼｯｸM-PRO"/>
                <a:ea typeface="HG丸ｺﾞｼｯｸM-PRO"/>
                <a:cs typeface="HG丸ｺﾞｼｯｸM-PRO"/>
              </a:rPr>
              <a:t>の関係</a:t>
            </a:r>
            <a:endParaRPr kumimoji="1" lang="ja-JP" altLang="en-US" sz="4800" b="1" dirty="0">
              <a:latin typeface="HG丸ｺﾞｼｯｸM-PRO"/>
              <a:ea typeface="HG丸ｺﾞｼｯｸM-PRO"/>
              <a:cs typeface="HG丸ｺﾞｼｯｸM-PRO"/>
            </a:endParaRPr>
          </a:p>
        </p:txBody>
      </p:sp>
      <p:pic>
        <p:nvPicPr>
          <p:cNvPr id="15" name="図 1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04956" y="995114"/>
            <a:ext cx="4572000" cy="5896745"/>
          </a:xfrm>
          <a:prstGeom prst="rect">
            <a:avLst/>
          </a:prstGeom>
          <a:ln>
            <a:noFill/>
          </a:ln>
          <a:effectLst>
            <a:softEdge rad="112500"/>
          </a:effectLst>
        </p:spPr>
      </p:pic>
      <p:grpSp>
        <p:nvGrpSpPr>
          <p:cNvPr id="12" name="図形グループ 11"/>
          <p:cNvGrpSpPr/>
          <p:nvPr/>
        </p:nvGrpSpPr>
        <p:grpSpPr>
          <a:xfrm>
            <a:off x="-235190" y="2330532"/>
            <a:ext cx="3875655" cy="1903043"/>
            <a:chOff x="274863" y="4258265"/>
            <a:chExt cx="4010413" cy="1784985"/>
          </a:xfrm>
          <a:solidFill>
            <a:schemeClr val="accent5">
              <a:lumMod val="40000"/>
              <a:lumOff val="60000"/>
            </a:schemeClr>
          </a:solidFill>
        </p:grpSpPr>
        <p:sp>
          <p:nvSpPr>
            <p:cNvPr id="7" name="円形吹き出し 6"/>
            <p:cNvSpPr/>
            <p:nvPr/>
          </p:nvSpPr>
          <p:spPr>
            <a:xfrm>
              <a:off x="552657" y="4258265"/>
              <a:ext cx="3484498" cy="1784985"/>
            </a:xfrm>
            <a:prstGeom prst="wedgeEllipseCallout">
              <a:avLst>
                <a:gd name="adj1" fmla="val 48366"/>
                <a:gd name="adj2" fmla="val -42642"/>
              </a:avLst>
            </a:prstGeom>
            <a:grpFill/>
            <a:ln w="28575" cmpd="sng">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600" dirty="0">
                <a:solidFill>
                  <a:schemeClr val="tx1"/>
                </a:solidFill>
              </a:endParaRPr>
            </a:p>
          </p:txBody>
        </p:sp>
        <p:sp>
          <p:nvSpPr>
            <p:cNvPr id="8" name="正方形/長方形 7"/>
            <p:cNvSpPr/>
            <p:nvPr/>
          </p:nvSpPr>
          <p:spPr>
            <a:xfrm>
              <a:off x="274863" y="4674646"/>
              <a:ext cx="4010413" cy="894918"/>
            </a:xfrm>
            <a:prstGeom prst="rect">
              <a:avLst/>
            </a:prstGeom>
            <a:noFill/>
            <a:ln>
              <a:noFill/>
            </a:ln>
          </p:spPr>
          <p:txBody>
            <a:bodyPr wrap="square">
              <a:spAutoFit/>
            </a:bodyPr>
            <a:lstStyle/>
            <a:p>
              <a:pPr lvl="0" algn="ctr"/>
              <a:r>
                <a:rPr lang="ja-JP" altLang="en-US" sz="2800" dirty="0" smtClean="0">
                  <a:solidFill>
                    <a:prstClr val="black"/>
                  </a:solidFill>
                  <a:latin typeface="HGS明朝E"/>
                  <a:ea typeface="HGS明朝E"/>
                  <a:cs typeface="HGS明朝E"/>
                </a:rPr>
                <a:t>君のことは</a:t>
              </a:r>
              <a:endParaRPr lang="en-US" altLang="ja-JP" sz="2800" dirty="0" smtClean="0">
                <a:solidFill>
                  <a:prstClr val="black"/>
                </a:solidFill>
                <a:latin typeface="HGS明朝E"/>
                <a:ea typeface="HGS明朝E"/>
                <a:cs typeface="HGS明朝E"/>
              </a:endParaRPr>
            </a:p>
            <a:p>
              <a:pPr lvl="0" algn="ctr"/>
              <a:r>
                <a:rPr lang="ja-JP" altLang="en-US" sz="2800" dirty="0" smtClean="0">
                  <a:solidFill>
                    <a:prstClr val="black"/>
                  </a:solidFill>
                  <a:latin typeface="HGS明朝E"/>
                  <a:ea typeface="HGS明朝E"/>
                  <a:cs typeface="HGS明朝E"/>
                </a:rPr>
                <a:t>僕が支えるよ</a:t>
              </a:r>
              <a:endParaRPr lang="ja-JP" altLang="en-US" sz="2800" dirty="0">
                <a:solidFill>
                  <a:prstClr val="black"/>
                </a:solidFill>
                <a:latin typeface="HGS明朝E"/>
                <a:ea typeface="HGS明朝E"/>
                <a:cs typeface="HGS明朝E"/>
              </a:endParaRPr>
            </a:p>
          </p:txBody>
        </p:sp>
      </p:grpSp>
      <p:grpSp>
        <p:nvGrpSpPr>
          <p:cNvPr id="17" name="図形グループ 16"/>
          <p:cNvGrpSpPr/>
          <p:nvPr/>
        </p:nvGrpSpPr>
        <p:grpSpPr>
          <a:xfrm>
            <a:off x="5589688" y="2330532"/>
            <a:ext cx="3750662" cy="1763785"/>
            <a:chOff x="5760318" y="1203615"/>
            <a:chExt cx="3336292" cy="1506888"/>
          </a:xfrm>
          <a:solidFill>
            <a:srgbClr val="FFD6DC"/>
          </a:solidFill>
          <a:effectLst>
            <a:outerShdw blurRad="50800" dist="38100" dir="2700000" algn="tl" rotWithShape="0">
              <a:prstClr val="black">
                <a:alpha val="40000"/>
              </a:prstClr>
            </a:outerShdw>
          </a:effectLst>
        </p:grpSpPr>
        <p:sp>
          <p:nvSpPr>
            <p:cNvPr id="9" name="円形吹き出し 8"/>
            <p:cNvSpPr/>
            <p:nvPr/>
          </p:nvSpPr>
          <p:spPr>
            <a:xfrm>
              <a:off x="5999639" y="1203615"/>
              <a:ext cx="2852910" cy="1506888"/>
            </a:xfrm>
            <a:prstGeom prst="wedgeEllipseCallout">
              <a:avLst>
                <a:gd name="adj1" fmla="val -49123"/>
                <a:gd name="adj2" fmla="val 39128"/>
              </a:avLst>
            </a:prstGeom>
            <a:grp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800" dirty="0">
                <a:solidFill>
                  <a:schemeClr val="tx1"/>
                </a:solidFill>
                <a:latin typeface="HGS明朝E"/>
                <a:ea typeface="HGS明朝E"/>
                <a:cs typeface="HGS明朝E"/>
              </a:endParaRPr>
            </a:p>
          </p:txBody>
        </p:sp>
        <p:sp>
          <p:nvSpPr>
            <p:cNvPr id="16" name="正方形/長方形 15"/>
            <p:cNvSpPr/>
            <p:nvPr/>
          </p:nvSpPr>
          <p:spPr>
            <a:xfrm>
              <a:off x="5760318" y="1544281"/>
              <a:ext cx="3336292" cy="954107"/>
            </a:xfrm>
            <a:prstGeom prst="rect">
              <a:avLst/>
            </a:prstGeom>
            <a:noFill/>
            <a:ln>
              <a:noFill/>
            </a:ln>
          </p:spPr>
          <p:txBody>
            <a:bodyPr wrap="square">
              <a:spAutoFit/>
            </a:bodyPr>
            <a:lstStyle/>
            <a:p>
              <a:pPr lvl="0" algn="ctr"/>
              <a:r>
                <a:rPr lang="ja-JP" altLang="en-US" sz="2800" dirty="0" smtClean="0">
                  <a:solidFill>
                    <a:prstClr val="black"/>
                  </a:solidFill>
                  <a:latin typeface="HGS明朝E"/>
                  <a:ea typeface="HGS明朝E"/>
                  <a:cs typeface="HGS明朝E"/>
                </a:rPr>
                <a:t>ずっと土浦を</a:t>
              </a:r>
              <a:endParaRPr lang="en-US" altLang="ja-JP" sz="2800" dirty="0" smtClean="0">
                <a:solidFill>
                  <a:prstClr val="black"/>
                </a:solidFill>
                <a:latin typeface="HGS明朝E"/>
                <a:ea typeface="HGS明朝E"/>
                <a:cs typeface="HGS明朝E"/>
              </a:endParaRPr>
            </a:p>
            <a:p>
              <a:pPr lvl="0" algn="ctr"/>
              <a:r>
                <a:rPr lang="ja-JP" altLang="en-US" sz="2800" dirty="0" smtClean="0">
                  <a:solidFill>
                    <a:prstClr val="black"/>
                  </a:solidFill>
                  <a:latin typeface="HGS明朝E"/>
                  <a:ea typeface="HGS明朝E"/>
                  <a:cs typeface="HGS明朝E"/>
                </a:rPr>
                <a:t>大好きでいるね</a:t>
              </a:r>
              <a:endParaRPr lang="ja-JP" altLang="en-US" sz="2800" dirty="0">
                <a:solidFill>
                  <a:prstClr val="black"/>
                </a:solidFill>
                <a:latin typeface="HGS明朝E"/>
                <a:ea typeface="HGS明朝E"/>
                <a:cs typeface="HGS明朝E"/>
              </a:endParaRPr>
            </a:p>
          </p:txBody>
        </p:sp>
      </p:grpSp>
      <p:sp>
        <p:nvSpPr>
          <p:cNvPr id="3" name="テキスト ボックス 2"/>
          <p:cNvSpPr txBox="1"/>
          <p:nvPr/>
        </p:nvSpPr>
        <p:spPr>
          <a:xfrm>
            <a:off x="1166128" y="1807313"/>
            <a:ext cx="902811" cy="523220"/>
          </a:xfrm>
          <a:prstGeom prst="rect">
            <a:avLst/>
          </a:prstGeom>
          <a:noFill/>
        </p:spPr>
        <p:txBody>
          <a:bodyPr wrap="none" rtlCol="0">
            <a:spAutoFit/>
          </a:bodyPr>
          <a:lstStyle/>
          <a:p>
            <a:r>
              <a:rPr kumimoji="1" lang="ja-JP" altLang="en-US" sz="2800" dirty="0" smtClean="0">
                <a:latin typeface="HG丸ｺﾞｼｯｸM-PRO"/>
                <a:ea typeface="HG丸ｺﾞｼｯｸM-PRO"/>
                <a:cs typeface="HG丸ｺﾞｼｯｸM-PRO"/>
              </a:rPr>
              <a:t>土浦</a:t>
            </a:r>
            <a:endParaRPr kumimoji="1" lang="ja-JP" altLang="en-US" sz="2800" dirty="0">
              <a:latin typeface="HG丸ｺﾞｼｯｸM-PRO"/>
              <a:ea typeface="HG丸ｺﾞｼｯｸM-PRO"/>
              <a:cs typeface="HG丸ｺﾞｼｯｸM-PRO"/>
            </a:endParaRPr>
          </a:p>
        </p:txBody>
      </p:sp>
      <p:sp>
        <p:nvSpPr>
          <p:cNvPr id="2" name="正方形/長方形 1"/>
          <p:cNvSpPr/>
          <p:nvPr/>
        </p:nvSpPr>
        <p:spPr>
          <a:xfrm rot="161890">
            <a:off x="-62623" y="4988306"/>
            <a:ext cx="9405444" cy="1676346"/>
          </a:xfrm>
          <a:prstGeom prst="rect">
            <a:avLst/>
          </a:prstGeom>
          <a:solidFill>
            <a:srgbClr val="FFD6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dirty="0">
              <a:solidFill>
                <a:srgbClr val="000000"/>
              </a:solidFill>
            </a:endParaRPr>
          </a:p>
          <a:p>
            <a:pPr algn="ctr"/>
            <a:r>
              <a:rPr lang="ja-JP" altLang="en-US" sz="2800" dirty="0">
                <a:solidFill>
                  <a:srgbClr val="000000"/>
                </a:solidFill>
                <a:latin typeface="HG丸ｺﾞｼｯｸM-PRO"/>
                <a:ea typeface="HG丸ｺﾞｼｯｸM-PRO"/>
                <a:cs typeface="HG丸ｺﾞｼｯｸM-PRO"/>
              </a:rPr>
              <a:t>気持ちが通いあった関係</a:t>
            </a:r>
            <a:endParaRPr lang="en-US" altLang="ja-JP" sz="2800" dirty="0">
              <a:solidFill>
                <a:srgbClr val="000000"/>
              </a:solidFill>
              <a:latin typeface="HG丸ｺﾞｼｯｸM-PRO"/>
              <a:ea typeface="HG丸ｺﾞｼｯｸM-PRO"/>
              <a:cs typeface="HG丸ｺﾞｼｯｸM-PRO"/>
            </a:endParaRPr>
          </a:p>
          <a:p>
            <a:pPr algn="ctr"/>
            <a:r>
              <a:rPr lang="ja-JP" altLang="en-US" sz="4800" dirty="0">
                <a:solidFill>
                  <a:srgbClr val="FF5699"/>
                </a:solidFill>
                <a:latin typeface="HG丸ｺﾞｼｯｸM-PRO"/>
                <a:ea typeface="HG丸ｺﾞｼｯｸM-PRO"/>
                <a:cs typeface="HG丸ｺﾞｼｯｸM-PRO"/>
              </a:rPr>
              <a:t>寄り添いあうまち</a:t>
            </a:r>
            <a:endParaRPr lang="en-US" altLang="ja-JP" sz="4800" dirty="0">
              <a:solidFill>
                <a:srgbClr val="FF5699"/>
              </a:solidFill>
              <a:latin typeface="HG丸ｺﾞｼｯｸM-PRO"/>
              <a:ea typeface="HG丸ｺﾞｼｯｸM-PRO"/>
              <a:cs typeface="HG丸ｺﾞｼｯｸM-PRO"/>
            </a:endParaRPr>
          </a:p>
          <a:p>
            <a:pPr algn="ctr"/>
            <a:endParaRPr kumimoji="1" lang="ja-JP" altLang="en-US" dirty="0"/>
          </a:p>
        </p:txBody>
      </p:sp>
      <p:sp>
        <p:nvSpPr>
          <p:cNvPr id="4" name="テキスト ボックス 3"/>
          <p:cNvSpPr txBox="1"/>
          <p:nvPr/>
        </p:nvSpPr>
        <p:spPr>
          <a:xfrm>
            <a:off x="7258710" y="1807312"/>
            <a:ext cx="902811" cy="523220"/>
          </a:xfrm>
          <a:prstGeom prst="rect">
            <a:avLst/>
          </a:prstGeom>
          <a:noFill/>
        </p:spPr>
        <p:txBody>
          <a:bodyPr wrap="none" rtlCol="0">
            <a:spAutoFit/>
          </a:bodyPr>
          <a:lstStyle/>
          <a:p>
            <a:r>
              <a:rPr kumimoji="1" lang="ja-JP" altLang="en-US" sz="2800" dirty="0" smtClean="0">
                <a:latin typeface="HG丸ｺﾞｼｯｸM-PRO"/>
                <a:ea typeface="HG丸ｺﾞｼｯｸM-PRO"/>
                <a:cs typeface="HG丸ｺﾞｼｯｸM-PRO"/>
              </a:rPr>
              <a:t>市民</a:t>
            </a:r>
            <a:endParaRPr kumimoji="1" lang="ja-JP" altLang="en-US" sz="2800" dirty="0">
              <a:latin typeface="HG丸ｺﾞｼｯｸM-PRO"/>
              <a:ea typeface="HG丸ｺﾞｼｯｸM-PRO"/>
              <a:cs typeface="HG丸ｺﾞｼｯｸM-PRO"/>
            </a:endParaRPr>
          </a:p>
        </p:txBody>
      </p:sp>
      <p:pic>
        <p:nvPicPr>
          <p:cNvPr id="21" name="図 20"/>
          <p:cNvPicPr>
            <a:picLocks noChangeAspect="1"/>
          </p:cNvPicPr>
          <p:nvPr/>
        </p:nvPicPr>
        <p:blipFill>
          <a:blip r:embed="rId3" cstate="email">
            <a:alphaModFix amt="82000"/>
            <a:extLst>
              <a:ext uri="{28A0092B-C50C-407E-A947-70E740481C1C}">
                <a14:useLocalDpi xmlns:a14="http://schemas.microsoft.com/office/drawing/2010/main"/>
              </a:ext>
            </a:extLst>
          </a:blip>
          <a:stretch>
            <a:fillRect/>
          </a:stretch>
        </p:blipFill>
        <p:spPr>
          <a:xfrm rot="20341520">
            <a:off x="664883" y="5178700"/>
            <a:ext cx="1025313" cy="1050716"/>
          </a:xfrm>
          <a:prstGeom prst="rect">
            <a:avLst/>
          </a:prstGeom>
          <a:noFill/>
          <a:ln>
            <a:noFill/>
          </a:ln>
        </p:spPr>
      </p:pic>
      <p:pic>
        <p:nvPicPr>
          <p:cNvPr id="22" name="図 21"/>
          <p:cNvPicPr>
            <a:picLocks noChangeAspect="1"/>
          </p:cNvPicPr>
          <p:nvPr/>
        </p:nvPicPr>
        <p:blipFill>
          <a:blip r:embed="rId4" cstate="email">
            <a:alphaModFix amt="82000"/>
            <a:extLst>
              <a:ext uri="{28A0092B-C50C-407E-A947-70E740481C1C}">
                <a14:useLocalDpi xmlns:a14="http://schemas.microsoft.com/office/drawing/2010/main"/>
              </a:ext>
            </a:extLst>
          </a:blip>
          <a:stretch>
            <a:fillRect/>
          </a:stretch>
        </p:blipFill>
        <p:spPr>
          <a:xfrm rot="1691280">
            <a:off x="7566400" y="5545013"/>
            <a:ext cx="1011814" cy="1036882"/>
          </a:xfrm>
          <a:prstGeom prst="rect">
            <a:avLst/>
          </a:prstGeom>
          <a:noFill/>
          <a:ln>
            <a:noFill/>
          </a:ln>
        </p:spPr>
      </p:pic>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3</a:t>
            </a:fld>
            <a:endParaRPr kumimoji="1" lang="ja-JP" altLang="en-US"/>
          </a:p>
        </p:txBody>
      </p:sp>
    </p:spTree>
    <p:extLst>
      <p:ext uri="{BB962C8B-B14F-4D97-AF65-F5344CB8AC3E}">
        <p14:creationId xmlns:p14="http://schemas.microsoft.com/office/powerpoint/2010/main" val="39138397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53" presetClass="entr" presetSubtype="16"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正方形/長方形 32"/>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9" name="図形グループ 8"/>
          <p:cNvGrpSpPr/>
          <p:nvPr/>
        </p:nvGrpSpPr>
        <p:grpSpPr>
          <a:xfrm>
            <a:off x="107596" y="-81071"/>
            <a:ext cx="12231918" cy="1469647"/>
            <a:chOff x="107596" y="-81071"/>
            <a:chExt cx="12231918" cy="1469647"/>
          </a:xfrm>
        </p:grpSpPr>
        <p:pic>
          <p:nvPicPr>
            <p:cNvPr id="10" name="図 9"/>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1" name="図 10"/>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2" name="図 11"/>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13" name="図 12"/>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14" name="テキスト ボックス 1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6" name="図形グループ 15"/>
            <p:cNvGrpSpPr/>
            <p:nvPr/>
          </p:nvGrpSpPr>
          <p:grpSpPr>
            <a:xfrm>
              <a:off x="215192" y="0"/>
              <a:ext cx="2341441" cy="1246985"/>
              <a:chOff x="215192" y="1199258"/>
              <a:chExt cx="2341441" cy="1246985"/>
            </a:xfrm>
          </p:grpSpPr>
          <p:pic>
            <p:nvPicPr>
              <p:cNvPr id="22" name="図 21"/>
              <p:cNvPicPr>
                <a:picLocks noChangeAspect="1"/>
              </p:cNvPicPr>
              <p:nvPr/>
            </p:nvPicPr>
            <p:blipFill>
              <a:blip r:embed="rId5"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23" name="図 22" descr="8682.jpg"/>
              <p:cNvPicPr>
                <a:picLocks noChangeAspect="1"/>
              </p:cNvPicPr>
              <p:nvPr/>
            </p:nvPicPr>
            <p:blipFill>
              <a:blip r:embed="rId6" cstate="email">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7" name="テキスト ボックス 16"/>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8" name="テキスト ボックス 17"/>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9" name="テキスト ボックス 18"/>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27" name="円/楕円 26"/>
          <p:cNvSpPr/>
          <p:nvPr/>
        </p:nvSpPr>
        <p:spPr>
          <a:xfrm>
            <a:off x="112127" y="2067379"/>
            <a:ext cx="4463116" cy="2587894"/>
          </a:xfrm>
          <a:prstGeom prst="ellipse">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5400" dirty="0">
                <a:solidFill>
                  <a:prstClr val="black"/>
                </a:solidFill>
                <a:latin typeface="ヒラギノ角ゴ Std W8"/>
                <a:ea typeface="ヒラギノ角ゴ Std W8"/>
                <a:cs typeface="ヒラギノ角ゴ Std W8"/>
              </a:rPr>
              <a:t>気軽</a:t>
            </a:r>
            <a:r>
              <a:rPr lang="ja-JP" altLang="en-US" sz="5400" dirty="0" smtClean="0">
                <a:solidFill>
                  <a:prstClr val="black"/>
                </a:solidFill>
                <a:latin typeface="ヒラギノ角ゴ Std W8"/>
                <a:ea typeface="ヒラギノ角ゴ Std W8"/>
                <a:cs typeface="ヒラギノ角ゴ Std W8"/>
              </a:rPr>
              <a:t>さ</a:t>
            </a:r>
            <a:endParaRPr lang="en-US" altLang="ja-JP" sz="5400" dirty="0" smtClean="0">
              <a:solidFill>
                <a:prstClr val="black"/>
              </a:solidFill>
              <a:latin typeface="ヒラギノ角ゴ Std W8"/>
              <a:ea typeface="ヒラギノ角ゴ Std W8"/>
              <a:cs typeface="ヒラギノ角ゴ Std W8"/>
            </a:endParaRPr>
          </a:p>
          <a:p>
            <a:pPr algn="ctr"/>
            <a:endParaRPr lang="en-US" altLang="ja-JP" sz="5400" dirty="0">
              <a:solidFill>
                <a:prstClr val="black"/>
              </a:solidFill>
              <a:latin typeface="ヒラギノ角ゴ Std W8"/>
              <a:ea typeface="ヒラギノ角ゴ Std W8"/>
              <a:cs typeface="ヒラギノ角ゴ Std W8"/>
            </a:endParaRPr>
          </a:p>
        </p:txBody>
      </p:sp>
      <p:sp>
        <p:nvSpPr>
          <p:cNvPr id="28" name="円/楕円 27"/>
          <p:cNvSpPr/>
          <p:nvPr/>
        </p:nvSpPr>
        <p:spPr>
          <a:xfrm>
            <a:off x="4595624" y="2067379"/>
            <a:ext cx="4463117" cy="2587894"/>
          </a:xfrm>
          <a:prstGeom prst="ellipse">
            <a:avLst/>
          </a:prstGeom>
          <a:solidFill>
            <a:schemeClr val="accent5">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ja-JP" altLang="en-US" sz="3600" dirty="0" smtClean="0">
                <a:solidFill>
                  <a:prstClr val="black"/>
                </a:solidFill>
                <a:latin typeface="ヒラギノ角ゴ Std W8"/>
                <a:ea typeface="ヒラギノ角ゴ Std W8"/>
                <a:cs typeface="ヒラギノ角ゴ Std W8"/>
              </a:rPr>
              <a:t>コミュニティ形成</a:t>
            </a:r>
            <a:endParaRPr lang="en-US" altLang="ja-JP" sz="3600" dirty="0" smtClean="0">
              <a:solidFill>
                <a:prstClr val="black"/>
              </a:solidFill>
              <a:latin typeface="ヒラギノ角ゴ Std W8"/>
              <a:ea typeface="ヒラギノ角ゴ Std W8"/>
              <a:cs typeface="ヒラギノ角ゴ Std W8"/>
            </a:endParaRPr>
          </a:p>
          <a:p>
            <a:pPr lvl="0" algn="ctr"/>
            <a:endParaRPr lang="en-US" altLang="ja-JP" sz="3600" dirty="0" smtClean="0">
              <a:solidFill>
                <a:prstClr val="black"/>
              </a:solidFill>
              <a:latin typeface="ヒラギノ角ゴ Std W8"/>
              <a:ea typeface="ヒラギノ角ゴ Std W8"/>
              <a:cs typeface="ヒラギノ角ゴ Std W8"/>
            </a:endParaRPr>
          </a:p>
          <a:p>
            <a:pPr lvl="0" algn="ctr"/>
            <a:endParaRPr lang="en-US" altLang="ja-JP" sz="3600" dirty="0" smtClean="0">
              <a:solidFill>
                <a:prstClr val="black"/>
              </a:solidFill>
              <a:latin typeface="ヒラギノ角ゴ Std W8"/>
              <a:ea typeface="ヒラギノ角ゴ Std W8"/>
              <a:cs typeface="ヒラギノ角ゴ Std W8"/>
            </a:endParaRPr>
          </a:p>
        </p:txBody>
      </p:sp>
      <p:sp>
        <p:nvSpPr>
          <p:cNvPr id="29" name="円/楕円 28"/>
          <p:cNvSpPr/>
          <p:nvPr/>
        </p:nvSpPr>
        <p:spPr>
          <a:xfrm>
            <a:off x="107596" y="4175057"/>
            <a:ext cx="4467647" cy="2587894"/>
          </a:xfrm>
          <a:prstGeom prst="ellipse">
            <a:avLst/>
          </a:prstGeom>
          <a:solidFill>
            <a:srgbClr val="CCFFCC"/>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ja-JP" altLang="en-US" sz="2800" dirty="0">
                <a:solidFill>
                  <a:prstClr val="black"/>
                </a:solidFill>
                <a:latin typeface="ヒラギノ角ゴ Std W8"/>
                <a:ea typeface="ヒラギノ角ゴ Std W8"/>
                <a:cs typeface="ヒラギノ角ゴ Std W8"/>
              </a:rPr>
              <a:t>地域の細か</a:t>
            </a:r>
            <a:r>
              <a:rPr lang="ja-JP" altLang="en-US" sz="2800" dirty="0" smtClean="0">
                <a:solidFill>
                  <a:prstClr val="black"/>
                </a:solidFill>
                <a:latin typeface="ヒラギノ角ゴ Std W8"/>
                <a:ea typeface="ヒラギノ角ゴ Std W8"/>
                <a:cs typeface="ヒラギノ角ゴ Std W8"/>
              </a:rPr>
              <a:t>な</a:t>
            </a:r>
            <a:endParaRPr lang="en-US" altLang="ja-JP" sz="2800" dirty="0" smtClean="0">
              <a:solidFill>
                <a:prstClr val="black"/>
              </a:solidFill>
              <a:latin typeface="ヒラギノ角ゴ Std W8"/>
              <a:ea typeface="ヒラギノ角ゴ Std W8"/>
              <a:cs typeface="ヒラギノ角ゴ Std W8"/>
            </a:endParaRPr>
          </a:p>
          <a:p>
            <a:pPr lvl="0" algn="ctr"/>
            <a:r>
              <a:rPr lang="ja-JP" altLang="en-US" sz="2800" dirty="0" smtClean="0">
                <a:solidFill>
                  <a:prstClr val="black"/>
                </a:solidFill>
                <a:latin typeface="ヒラギノ角ゴ Std W8"/>
                <a:ea typeface="ヒラギノ角ゴ Std W8"/>
                <a:cs typeface="ヒラギノ角ゴ Std W8"/>
              </a:rPr>
              <a:t>情報の入手・発信</a:t>
            </a:r>
            <a:endParaRPr lang="en-US" altLang="ja-JP" sz="2800" dirty="0" smtClean="0">
              <a:solidFill>
                <a:prstClr val="black"/>
              </a:solidFill>
              <a:latin typeface="ヒラギノ角ゴ Std W8"/>
              <a:ea typeface="ヒラギノ角ゴ Std W8"/>
              <a:cs typeface="ヒラギノ角ゴ Std W8"/>
            </a:endParaRPr>
          </a:p>
          <a:p>
            <a:pPr lvl="0" algn="ctr"/>
            <a:endParaRPr kumimoji="1" lang="en-US" altLang="ja-JP" sz="2800" dirty="0">
              <a:solidFill>
                <a:prstClr val="black"/>
              </a:solidFill>
              <a:latin typeface="ヒラギノ角ゴ Std W8"/>
              <a:ea typeface="ヒラギノ角ゴ Std W8"/>
              <a:cs typeface="ヒラギノ角ゴ Std W8"/>
            </a:endParaRPr>
          </a:p>
          <a:p>
            <a:pPr lvl="0" algn="ctr"/>
            <a:endParaRPr kumimoji="1" lang="ja-JP" altLang="en-US" sz="2800" dirty="0">
              <a:latin typeface="ヒラギノ角ゴ Std W8"/>
              <a:ea typeface="ヒラギノ角ゴ Std W8"/>
              <a:cs typeface="ヒラギノ角ゴ Std W8"/>
            </a:endParaRPr>
          </a:p>
        </p:txBody>
      </p:sp>
      <p:sp>
        <p:nvSpPr>
          <p:cNvPr id="30" name="円/楕円 29"/>
          <p:cNvSpPr/>
          <p:nvPr/>
        </p:nvSpPr>
        <p:spPr>
          <a:xfrm>
            <a:off x="4591093" y="4175057"/>
            <a:ext cx="4463117" cy="2587894"/>
          </a:xfrm>
          <a:prstGeom prst="ellipse">
            <a:avLst/>
          </a:prstGeom>
          <a:solidFill>
            <a:schemeClr val="accent4">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lgn="ctr"/>
            <a:r>
              <a:rPr kumimoji="1" lang="ja-JP" altLang="en-US" sz="3200" dirty="0" smtClean="0">
                <a:solidFill>
                  <a:srgbClr val="000000"/>
                </a:solidFill>
                <a:latin typeface="ヒラギノ角ゴ Std W8"/>
                <a:ea typeface="ヒラギノ角ゴ Std W8"/>
                <a:cs typeface="ヒラギノ角ゴ Std W8"/>
              </a:rPr>
              <a:t>エンター</a:t>
            </a:r>
            <a:endParaRPr kumimoji="1" lang="en-US" altLang="ja-JP" sz="3200" dirty="0" smtClean="0">
              <a:solidFill>
                <a:srgbClr val="000000"/>
              </a:solidFill>
              <a:latin typeface="ヒラギノ角ゴ Std W8"/>
              <a:ea typeface="ヒラギノ角ゴ Std W8"/>
              <a:cs typeface="ヒラギノ角ゴ Std W8"/>
            </a:endParaRPr>
          </a:p>
          <a:p>
            <a:pPr lvl="0" algn="ctr"/>
            <a:r>
              <a:rPr kumimoji="1" lang="ja-JP" altLang="en-US" sz="3200" dirty="0" smtClean="0">
                <a:solidFill>
                  <a:srgbClr val="000000"/>
                </a:solidFill>
                <a:latin typeface="ヒラギノ角ゴ Std W8"/>
                <a:ea typeface="ヒラギノ角ゴ Std W8"/>
                <a:cs typeface="ヒラギノ角ゴ Std W8"/>
              </a:rPr>
              <a:t>テインメント性</a:t>
            </a:r>
            <a:endParaRPr kumimoji="1" lang="en-US" altLang="ja-JP" sz="3200" dirty="0" smtClean="0">
              <a:solidFill>
                <a:srgbClr val="000000"/>
              </a:solidFill>
              <a:latin typeface="ヒラギノ角ゴ Std W8"/>
              <a:ea typeface="ヒラギノ角ゴ Std W8"/>
              <a:cs typeface="ヒラギノ角ゴ Std W8"/>
            </a:endParaRPr>
          </a:p>
          <a:p>
            <a:pPr lvl="0" algn="ctr"/>
            <a:endParaRPr lang="en-US" altLang="ja-JP" sz="3200" dirty="0">
              <a:solidFill>
                <a:srgbClr val="000000"/>
              </a:solidFill>
              <a:latin typeface="ヒラギノ角ゴ Std W8"/>
              <a:ea typeface="ヒラギノ角ゴ Std W8"/>
              <a:cs typeface="ヒラギノ角ゴ Std W8"/>
            </a:endParaRPr>
          </a:p>
          <a:p>
            <a:pPr lvl="0" algn="ctr"/>
            <a:endParaRPr kumimoji="1" lang="ja-JP" altLang="en-US" sz="3200" dirty="0">
              <a:solidFill>
                <a:srgbClr val="000000"/>
              </a:solidFill>
              <a:latin typeface="ヒラギノ角ゴ Std W8"/>
              <a:ea typeface="ヒラギノ角ゴ Std W8"/>
              <a:cs typeface="ヒラギノ角ゴ Std W8"/>
            </a:endParaRPr>
          </a:p>
        </p:txBody>
      </p:sp>
      <p:sp>
        <p:nvSpPr>
          <p:cNvPr id="4" name="正方形/長方形 3"/>
          <p:cNvSpPr/>
          <p:nvPr/>
        </p:nvSpPr>
        <p:spPr>
          <a:xfrm>
            <a:off x="107596" y="5559477"/>
            <a:ext cx="2210643" cy="57729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つち</a:t>
            </a:r>
            <a:r>
              <a:rPr kumimoji="1" lang="en-US" altLang="ja-JP" sz="2400" dirty="0" smtClean="0">
                <a:latin typeface="ヒラギノ丸ゴ Pro W4"/>
                <a:ea typeface="ヒラギノ丸ゴ Pro W4"/>
                <a:cs typeface="ヒラギノ丸ゴ Pro W4"/>
              </a:rPr>
              <a:t>NEWS</a:t>
            </a:r>
            <a:endParaRPr kumimoji="1" lang="ja-JP" altLang="en-US" sz="2400" dirty="0">
              <a:latin typeface="ヒラギノ丸ゴ Pro W4"/>
              <a:ea typeface="ヒラギノ丸ゴ Pro W4"/>
              <a:cs typeface="ヒラギノ丸ゴ Pro W4"/>
            </a:endParaRPr>
          </a:p>
        </p:txBody>
      </p:sp>
      <p:sp>
        <p:nvSpPr>
          <p:cNvPr id="5" name="正方形/長方形 4"/>
          <p:cNvSpPr/>
          <p:nvPr/>
        </p:nvSpPr>
        <p:spPr>
          <a:xfrm>
            <a:off x="2364600" y="5559477"/>
            <a:ext cx="2210643" cy="5772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イベント情報</a:t>
            </a:r>
            <a:endParaRPr kumimoji="1" lang="ja-JP" altLang="en-US" sz="2400" dirty="0">
              <a:latin typeface="ヒラギノ丸ゴ Pro W4"/>
              <a:ea typeface="ヒラギノ丸ゴ Pro W4"/>
              <a:cs typeface="ヒラギノ丸ゴ Pro W4"/>
            </a:endParaRPr>
          </a:p>
        </p:txBody>
      </p:sp>
      <p:sp>
        <p:nvSpPr>
          <p:cNvPr id="6" name="正方形/長方形 5"/>
          <p:cNvSpPr/>
          <p:nvPr/>
        </p:nvSpPr>
        <p:spPr>
          <a:xfrm>
            <a:off x="1212917" y="6191765"/>
            <a:ext cx="2210643" cy="5772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市民</a:t>
            </a:r>
            <a:r>
              <a:rPr kumimoji="1" lang="ja-JP" altLang="en-US" sz="2400" dirty="0" smtClean="0">
                <a:latin typeface="ヒラギノ丸ゴ Pro W4"/>
                <a:ea typeface="ヒラギノ丸ゴ Pro W4"/>
                <a:cs typeface="ヒラギノ丸ゴ Pro W4"/>
              </a:rPr>
              <a:t>ブログ</a:t>
            </a:r>
            <a:endParaRPr kumimoji="1" lang="ja-JP" altLang="en-US" sz="2400" dirty="0">
              <a:latin typeface="ヒラギノ丸ゴ Pro W4"/>
              <a:ea typeface="ヒラギノ丸ゴ Pro W4"/>
              <a:cs typeface="ヒラギノ丸ゴ Pro W4"/>
            </a:endParaRPr>
          </a:p>
        </p:txBody>
      </p:sp>
      <p:sp>
        <p:nvSpPr>
          <p:cNvPr id="7" name="正方形/長方形 6"/>
          <p:cNvSpPr/>
          <p:nvPr/>
        </p:nvSpPr>
        <p:spPr>
          <a:xfrm>
            <a:off x="5741940" y="3450815"/>
            <a:ext cx="2210643" cy="57729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つちチャット</a:t>
            </a:r>
            <a:endParaRPr kumimoji="1" lang="ja-JP" altLang="en-US" sz="2400" dirty="0">
              <a:latin typeface="ヒラギノ丸ゴ Pro W4"/>
              <a:ea typeface="ヒラギノ丸ゴ Pro W4"/>
              <a:cs typeface="ヒラギノ丸ゴ Pro W4"/>
            </a:endParaRPr>
          </a:p>
        </p:txBody>
      </p:sp>
      <p:sp>
        <p:nvSpPr>
          <p:cNvPr id="8" name="正方形/長方形 7"/>
          <p:cNvSpPr/>
          <p:nvPr/>
        </p:nvSpPr>
        <p:spPr>
          <a:xfrm>
            <a:off x="5737409" y="5559477"/>
            <a:ext cx="2210643" cy="5772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お楽しみ</a:t>
            </a:r>
            <a:endParaRPr kumimoji="1" lang="ja-JP" altLang="en-US" sz="2400" dirty="0">
              <a:latin typeface="ヒラギノ丸ゴ Pro W4"/>
              <a:ea typeface="ヒラギノ丸ゴ Pro W4"/>
              <a:cs typeface="ヒラギノ丸ゴ Pro W4"/>
            </a:endParaRPr>
          </a:p>
        </p:txBody>
      </p:sp>
      <p:sp>
        <p:nvSpPr>
          <p:cNvPr id="31" name="テキスト ボックス 30"/>
          <p:cNvSpPr txBox="1"/>
          <p:nvPr/>
        </p:nvSpPr>
        <p:spPr>
          <a:xfrm>
            <a:off x="3243" y="1229061"/>
            <a:ext cx="9143999" cy="707886"/>
          </a:xfrm>
          <a:prstGeom prst="rect">
            <a:avLst/>
          </a:prstGeom>
          <a:solidFill>
            <a:srgbClr val="F47B98"/>
          </a:solidFill>
        </p:spPr>
        <p:txBody>
          <a:bodyPr wrap="square" rtlCol="0">
            <a:spAutoFit/>
          </a:bodyPr>
          <a:lstStyle/>
          <a:p>
            <a:pPr algn="ctr"/>
            <a:r>
              <a:rPr kumimoji="1" lang="ja-JP" altLang="en-US" sz="4000" dirty="0" smtClean="0"/>
              <a:t>アプリ</a:t>
            </a:r>
            <a:r>
              <a:rPr lang="en-US" altLang="ja-JP" sz="4000" b="1" i="1" dirty="0" smtClean="0"/>
              <a:t>C</a:t>
            </a:r>
            <a:r>
              <a:rPr kumimoji="1" lang="en-US" altLang="ja-JP" sz="4000" b="1" i="1" dirty="0" smtClean="0"/>
              <a:t>ORABONO</a:t>
            </a:r>
            <a:r>
              <a:rPr lang="ja-JP" altLang="en-US" sz="4000" dirty="0" smtClean="0"/>
              <a:t>の</a:t>
            </a:r>
            <a:r>
              <a:rPr kumimoji="1" lang="ja-JP" altLang="en-US" sz="4000" dirty="0" smtClean="0"/>
              <a:t>機能</a:t>
            </a:r>
            <a:endParaRPr kumimoji="1" lang="ja-JP" altLang="en-US" sz="4000" dirty="0"/>
          </a:p>
        </p:txBody>
      </p:sp>
      <p:sp>
        <p:nvSpPr>
          <p:cNvPr id="32" name="正方形/長方形 31"/>
          <p:cNvSpPr/>
          <p:nvPr/>
        </p:nvSpPr>
        <p:spPr>
          <a:xfrm>
            <a:off x="1212917" y="3450815"/>
            <a:ext cx="2210643" cy="5772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dirty="0" smtClean="0">
                <a:latin typeface="ヒラギノ丸ゴ Pro W4"/>
                <a:ea typeface="ヒラギノ丸ゴ Pro W4"/>
                <a:cs typeface="ヒラギノ丸ゴ Pro W4"/>
              </a:rPr>
              <a:t>→</a:t>
            </a:r>
            <a:r>
              <a:rPr kumimoji="1" lang="ja-JP" altLang="en-US" sz="2400" dirty="0" smtClean="0">
                <a:latin typeface="ヒラギノ丸ゴ Pro W4"/>
                <a:ea typeface="ヒラギノ丸ゴ Pro W4"/>
                <a:cs typeface="ヒラギノ丸ゴ Pro W4"/>
              </a:rPr>
              <a:t>アプリ化</a:t>
            </a:r>
            <a:endParaRPr kumimoji="1" lang="ja-JP" altLang="en-US" sz="2400" dirty="0">
              <a:latin typeface="ヒラギノ丸ゴ Pro W4"/>
              <a:ea typeface="ヒラギノ丸ゴ Pro W4"/>
              <a:cs typeface="ヒラギノ丸ゴ Pro W4"/>
            </a:endParaRPr>
          </a:p>
        </p:txBody>
      </p:sp>
      <p:sp>
        <p:nvSpPr>
          <p:cNvPr id="2" name="テキスト ボックス 1"/>
          <p:cNvSpPr txBox="1"/>
          <p:nvPr/>
        </p:nvSpPr>
        <p:spPr>
          <a:xfrm>
            <a:off x="-1616500" y="3158541"/>
            <a:ext cx="1405553" cy="369332"/>
          </a:xfrm>
          <a:prstGeom prst="rect">
            <a:avLst/>
          </a:prstGeom>
          <a:noFill/>
        </p:spPr>
        <p:txBody>
          <a:bodyPr wrap="none" rtlCol="0">
            <a:spAutoFit/>
          </a:bodyPr>
          <a:lstStyle/>
          <a:p>
            <a:r>
              <a:rPr kumimoji="1" lang="ja-JP" altLang="en-US" dirty="0" smtClean="0"/>
              <a:t>ポイント説明</a:t>
            </a:r>
            <a:endParaRPr kumimoji="1" lang="ja-JP" altLang="en-US" dirty="0"/>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30</a:t>
            </a:fld>
            <a:endParaRPr kumimoji="1" lang="ja-JP" altLang="en-US"/>
          </a:p>
        </p:txBody>
      </p:sp>
    </p:spTree>
    <p:extLst>
      <p:ext uri="{BB962C8B-B14F-4D97-AF65-F5344CB8AC3E}">
        <p14:creationId xmlns:p14="http://schemas.microsoft.com/office/powerpoint/2010/main" val="777857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style.rotation</p:attrName>
                                        </p:attrNameLst>
                                      </p:cBhvr>
                                      <p:tavLst>
                                        <p:tav tm="0">
                                          <p:val>
                                            <p:fltVal val="360"/>
                                          </p:val>
                                        </p:tav>
                                        <p:tav tm="100000">
                                          <p:val>
                                            <p:fltVal val="0"/>
                                          </p:val>
                                        </p:tav>
                                      </p:tavLst>
                                    </p:anim>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円形吹き出し 3"/>
          <p:cNvSpPr/>
          <p:nvPr/>
        </p:nvSpPr>
        <p:spPr>
          <a:xfrm>
            <a:off x="2420031" y="3363343"/>
            <a:ext cx="6723970" cy="3494657"/>
          </a:xfrm>
          <a:prstGeom prst="wedgeEllipseCallout">
            <a:avLst>
              <a:gd name="adj1" fmla="val -57149"/>
              <a:gd name="adj2" fmla="val -14633"/>
            </a:avLst>
          </a:prstGeom>
          <a:solidFill>
            <a:schemeClr val="bg1"/>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sz="3600" dirty="0">
              <a:solidFill>
                <a:srgbClr val="FCF17F"/>
              </a:solidFill>
            </a:endParaRPr>
          </a:p>
        </p:txBody>
      </p:sp>
      <p:pic>
        <p:nvPicPr>
          <p:cNvPr id="5" name="図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68919" y1="58621" x2="68919" y2="58621"/>
                        <a14:foregroundMark x1="30405" y1="60345" x2="30405" y2="60345"/>
                      </a14:backgroundRemoval>
                    </a14:imgEffect>
                  </a14:imgLayer>
                </a14:imgProps>
              </a:ext>
            </a:extLst>
          </a:blip>
          <a:stretch>
            <a:fillRect/>
          </a:stretch>
        </p:blipFill>
        <p:spPr>
          <a:xfrm>
            <a:off x="215191" y="3894461"/>
            <a:ext cx="2341441" cy="2752777"/>
          </a:xfrm>
          <a:prstGeom prst="rect">
            <a:avLst/>
          </a:prstGeom>
        </p:spPr>
      </p:pic>
      <p:sp>
        <p:nvSpPr>
          <p:cNvPr id="6" name="正方形/長方形 5"/>
          <p:cNvSpPr/>
          <p:nvPr/>
        </p:nvSpPr>
        <p:spPr>
          <a:xfrm>
            <a:off x="0" y="2039904"/>
            <a:ext cx="9147242" cy="1323439"/>
          </a:xfrm>
          <a:prstGeom prst="rect">
            <a:avLst/>
          </a:prstGeom>
          <a:solidFill>
            <a:srgbClr val="FCF17F"/>
          </a:solidFill>
        </p:spPr>
        <p:txBody>
          <a:bodyPr wrap="square">
            <a:spAutoFit/>
          </a:bodyPr>
          <a:lstStyle/>
          <a:p>
            <a:pPr lvl="0" algn="ctr"/>
            <a:r>
              <a:rPr lang="ja-JP" altLang="en-US" sz="3600" dirty="0" smtClean="0">
                <a:solidFill>
                  <a:prstClr val="black"/>
                </a:solidFill>
              </a:rPr>
              <a:t>利用すればするほど</a:t>
            </a:r>
            <a:endParaRPr lang="en-US" altLang="ja-JP" sz="3600" dirty="0" smtClean="0">
              <a:solidFill>
                <a:prstClr val="black"/>
              </a:solidFill>
            </a:endParaRPr>
          </a:p>
          <a:p>
            <a:pPr lvl="0" algn="ctr"/>
            <a:r>
              <a:rPr lang="ja-JP" altLang="en-US" sz="4400" b="1" i="1" dirty="0" smtClean="0">
                <a:latin typeface="HGP明朝E"/>
                <a:ea typeface="HGP明朝E"/>
                <a:cs typeface="HGP明朝E"/>
              </a:rPr>
              <a:t>キララポイント</a:t>
            </a:r>
            <a:r>
              <a:rPr lang="ja-JP" altLang="en-US" sz="3600" dirty="0" smtClean="0">
                <a:solidFill>
                  <a:prstClr val="black"/>
                </a:solidFill>
              </a:rPr>
              <a:t>が溜まる！！！</a:t>
            </a:r>
            <a:r>
              <a:rPr lang="ja-JP" altLang="en-US" sz="3600" dirty="0">
                <a:solidFill>
                  <a:prstClr val="black"/>
                </a:solidFill>
              </a:rPr>
              <a:t>（１</a:t>
            </a:r>
            <a:r>
              <a:rPr lang="en-US" altLang="ja-JP" sz="3600" dirty="0" err="1">
                <a:solidFill>
                  <a:prstClr val="black"/>
                </a:solidFill>
              </a:rPr>
              <a:t>pt</a:t>
            </a:r>
            <a:r>
              <a:rPr lang="ja-JP" altLang="en-US" sz="3600" dirty="0">
                <a:solidFill>
                  <a:prstClr val="black"/>
                </a:solidFill>
              </a:rPr>
              <a:t>１円分）</a:t>
            </a:r>
          </a:p>
        </p:txBody>
      </p:sp>
      <p:sp>
        <p:nvSpPr>
          <p:cNvPr id="9" name="テキスト ボックス 8"/>
          <p:cNvSpPr txBox="1"/>
          <p:nvPr/>
        </p:nvSpPr>
        <p:spPr>
          <a:xfrm>
            <a:off x="3243" y="1229061"/>
            <a:ext cx="9143999" cy="707886"/>
          </a:xfrm>
          <a:prstGeom prst="rect">
            <a:avLst/>
          </a:prstGeom>
          <a:solidFill>
            <a:srgbClr val="F47B98"/>
          </a:solidFill>
        </p:spPr>
        <p:txBody>
          <a:bodyPr wrap="square" rtlCol="0">
            <a:spAutoFit/>
          </a:bodyPr>
          <a:lstStyle/>
          <a:p>
            <a:pPr algn="ctr"/>
            <a:r>
              <a:rPr kumimoji="1" lang="ja-JP" altLang="en-US" sz="4000" dirty="0" smtClean="0"/>
              <a:t>アプリ</a:t>
            </a:r>
            <a:r>
              <a:rPr lang="en-US" altLang="ja-JP" sz="4000" b="1" i="1" dirty="0"/>
              <a:t>C</a:t>
            </a:r>
            <a:r>
              <a:rPr kumimoji="1" lang="en-US" altLang="ja-JP" sz="4000" b="1" i="1" dirty="0" smtClean="0"/>
              <a:t>ORABONO</a:t>
            </a:r>
            <a:r>
              <a:rPr lang="ja-JP" altLang="en-US" sz="4000" dirty="0" smtClean="0"/>
              <a:t>の特徴</a:t>
            </a:r>
            <a:endParaRPr kumimoji="1" lang="ja-JP" altLang="en-US" sz="4000" dirty="0"/>
          </a:p>
        </p:txBody>
      </p:sp>
      <p:grpSp>
        <p:nvGrpSpPr>
          <p:cNvPr id="10" name="図形グループ 9"/>
          <p:cNvGrpSpPr/>
          <p:nvPr/>
        </p:nvGrpSpPr>
        <p:grpSpPr>
          <a:xfrm>
            <a:off x="107596" y="-81071"/>
            <a:ext cx="12231918" cy="1469647"/>
            <a:chOff x="107596" y="-81071"/>
            <a:chExt cx="12231918" cy="1469647"/>
          </a:xfrm>
        </p:grpSpPr>
        <p:pic>
          <p:nvPicPr>
            <p:cNvPr id="11" name="図 10"/>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2" name="図 11"/>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3" name="図 12"/>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14" name="図 13"/>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15" name="テキスト ボックス 14"/>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7" name="図形グループ 16"/>
            <p:cNvGrpSpPr/>
            <p:nvPr/>
          </p:nvGrpSpPr>
          <p:grpSpPr>
            <a:xfrm>
              <a:off x="215192" y="0"/>
              <a:ext cx="2341441" cy="1246985"/>
              <a:chOff x="215192" y="1199258"/>
              <a:chExt cx="2341441" cy="1246985"/>
            </a:xfrm>
          </p:grpSpPr>
          <p:pic>
            <p:nvPicPr>
              <p:cNvPr id="23" name="図 22"/>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24" name="図 23" descr="8682.jpg"/>
              <p:cNvPicPr>
                <a:picLocks noChangeAspect="1"/>
              </p:cNvPicPr>
              <p:nvPr/>
            </p:nvPicPr>
            <p:blipFill>
              <a:blip r:embed="rId8" cstate="email">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8" name="テキスト ボックス 1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9" name="テキスト ボックス 1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26" name="正方形/長方形 25"/>
          <p:cNvSpPr/>
          <p:nvPr/>
        </p:nvSpPr>
        <p:spPr>
          <a:xfrm>
            <a:off x="2936274" y="3730964"/>
            <a:ext cx="5709807" cy="1877437"/>
          </a:xfrm>
          <a:prstGeom prst="rect">
            <a:avLst/>
          </a:prstGeom>
        </p:spPr>
        <p:txBody>
          <a:bodyPr wrap="square">
            <a:spAutoFit/>
          </a:bodyPr>
          <a:lstStyle/>
          <a:p>
            <a:pPr algn="ctr"/>
            <a:r>
              <a:rPr lang="ja-JP" altLang="en-US" sz="3600" dirty="0"/>
              <a:t>キララポイントは</a:t>
            </a:r>
            <a:endParaRPr lang="en-US" altLang="ja-JP" sz="3600" dirty="0"/>
          </a:p>
          <a:p>
            <a:pPr algn="ctr"/>
            <a:r>
              <a:rPr lang="ja-JP" altLang="en-US" sz="3600" dirty="0" smtClean="0"/>
              <a:t>土浦の商店街</a:t>
            </a:r>
            <a:r>
              <a:rPr lang="ja-JP" altLang="en-US" sz="3600" dirty="0"/>
              <a:t>など</a:t>
            </a:r>
            <a:r>
              <a:rPr lang="ja-JP" altLang="en-US" sz="3600" dirty="0" smtClean="0"/>
              <a:t>で使える</a:t>
            </a:r>
            <a:endParaRPr lang="en-US" altLang="ja-JP" sz="3600" dirty="0" smtClean="0"/>
          </a:p>
          <a:p>
            <a:pPr algn="ctr"/>
            <a:r>
              <a:rPr lang="ja-JP" altLang="en-US" sz="4400" dirty="0" smtClean="0">
                <a:solidFill>
                  <a:srgbClr val="F47B98"/>
                </a:solidFill>
              </a:rPr>
              <a:t>商品券</a:t>
            </a:r>
            <a:r>
              <a:rPr lang="ja-JP" altLang="en-US" sz="3600" dirty="0" smtClean="0"/>
              <a:t>と</a:t>
            </a:r>
            <a:r>
              <a:rPr lang="ja-JP" altLang="en-US" sz="4400" dirty="0" smtClean="0">
                <a:solidFill>
                  <a:srgbClr val="F47B98"/>
                </a:solidFill>
              </a:rPr>
              <a:t>交換</a:t>
            </a:r>
            <a:r>
              <a:rPr lang="ja-JP" altLang="en-US" sz="3600" dirty="0" smtClean="0">
                <a:solidFill>
                  <a:srgbClr val="000000"/>
                </a:solidFill>
              </a:rPr>
              <a:t>できる！！</a:t>
            </a:r>
            <a:endParaRPr lang="en-US" altLang="ja-JP" sz="3600" dirty="0">
              <a:solidFill>
                <a:srgbClr val="000000"/>
              </a:solidFill>
            </a:endParaRPr>
          </a:p>
        </p:txBody>
      </p:sp>
      <p:pic>
        <p:nvPicPr>
          <p:cNvPr id="7" name="図 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460000">
            <a:off x="7350951" y="1484279"/>
            <a:ext cx="1510483" cy="1130572"/>
          </a:xfrm>
          <a:prstGeom prst="rect">
            <a:avLst/>
          </a:prstGeom>
        </p:spPr>
      </p:pic>
      <p:pic>
        <p:nvPicPr>
          <p:cNvPr id="28" name="図 2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017399" y="5704254"/>
            <a:ext cx="1547557" cy="785646"/>
          </a:xfrm>
          <a:prstGeom prst="rect">
            <a:avLst/>
          </a:prstGeom>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31</a:t>
            </a:fld>
            <a:endParaRPr kumimoji="1" lang="ja-JP" altLang="en-US"/>
          </a:p>
        </p:txBody>
      </p:sp>
    </p:spTree>
    <p:extLst>
      <p:ext uri="{BB962C8B-B14F-4D97-AF65-F5344CB8AC3E}">
        <p14:creationId xmlns:p14="http://schemas.microsoft.com/office/powerpoint/2010/main" val="148454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3" name="正方形/長方形 62"/>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46029" y="1752009"/>
            <a:ext cx="2737451" cy="4235619"/>
          </a:xfrm>
          <a:prstGeom prst="rect">
            <a:avLst/>
          </a:prstGeom>
        </p:spPr>
      </p:pic>
      <p:pic>
        <p:nvPicPr>
          <p:cNvPr id="8" name="図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0058" y="1896364"/>
            <a:ext cx="625976" cy="625976"/>
          </a:xfrm>
          <a:prstGeom prst="rect">
            <a:avLst/>
          </a:prstGeom>
        </p:spPr>
      </p:pic>
      <p:pic>
        <p:nvPicPr>
          <p:cNvPr id="12" name="図 11"/>
          <p:cNvPicPr>
            <a:picLocks noChangeAspect="1"/>
          </p:cNvPicPr>
          <p:nvPr/>
        </p:nvPicPr>
        <p:blipFill>
          <a:blip r:embed="rId4" cstate="email">
            <a:extLst>
              <a:ext uri="{BEBA8EAE-BF5A-486C-A8C5-ECC9F3942E4B}">
                <a14:imgProps xmlns:a14="http://schemas.microsoft.com/office/drawing/2010/main">
                  <a14:imgLayer r:embed="rId5">
                    <a14:imgEffect>
                      <a14:backgroundRemoval t="0" b="100000" l="0" r="100000">
                        <a14:foregroundMark x1="20253" y1="15854" x2="20253" y2="15854"/>
                      </a14:backgroundRemoval>
                    </a14:imgEffect>
                  </a14:imgLayer>
                </a14:imgProps>
              </a:ext>
              <a:ext uri="{28A0092B-C50C-407E-A947-70E740481C1C}">
                <a14:useLocalDpi xmlns:a14="http://schemas.microsoft.com/office/drawing/2010/main"/>
              </a:ext>
            </a:extLst>
          </a:blip>
          <a:stretch>
            <a:fillRect/>
          </a:stretch>
        </p:blipFill>
        <p:spPr>
          <a:xfrm>
            <a:off x="4192012" y="1896363"/>
            <a:ext cx="606193" cy="629213"/>
          </a:xfrm>
          <a:prstGeom prst="rect">
            <a:avLst/>
          </a:prstGeom>
        </p:spPr>
      </p:pic>
      <p:pic>
        <p:nvPicPr>
          <p:cNvPr id="13" name="図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66034" y="1896364"/>
            <a:ext cx="625978" cy="625978"/>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8" cstate="email">
              <a:extLst>
                <a:ext uri="{BEBA8EAE-BF5A-486C-A8C5-ECC9F3942E4B}">
                  <a14:imgProps xmlns:a14="http://schemas.microsoft.com/office/drawing/2010/main">
                    <a14:imgLayer r:embed="rId9">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10"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11" cstate="email">
                <a:duotone>
                  <a:schemeClr val="accent2">
                    <a:shade val="45000"/>
                    <a:satMod val="135000"/>
                  </a:schemeClr>
                  <a:prstClr val="white"/>
                </a:duotone>
                <a:extLst>
                  <a:ext uri="{BEBA8EAE-BF5A-486C-A8C5-ECC9F3942E4B}">
                    <a14:imgProps xmlns:a14="http://schemas.microsoft.com/office/drawing/2010/main">
                      <a14:imgLayer r:embed="rId12">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pic>
        <p:nvPicPr>
          <p:cNvPr id="52" name="図 51"/>
          <p:cNvPicPr>
            <a:picLocks noChangeAspect="1"/>
          </p:cNvPicPr>
          <p:nvPr/>
        </p:nvPicPr>
        <p:blipFill>
          <a:blip r:embed="rId13"/>
          <a:stretch>
            <a:fillRect/>
          </a:stretch>
        </p:blipFill>
        <p:spPr>
          <a:xfrm>
            <a:off x="2573693" y="1022205"/>
            <a:ext cx="3217485" cy="5932239"/>
          </a:xfrm>
          <a:prstGeom prst="rect">
            <a:avLst/>
          </a:prstGeom>
        </p:spPr>
      </p:pic>
      <p:pic>
        <p:nvPicPr>
          <p:cNvPr id="32" name="図 31"/>
          <p:cNvPicPr>
            <a:picLocks noChangeAspect="1"/>
          </p:cNvPicPr>
          <p:nvPr/>
        </p:nvPicPr>
        <p:blipFill>
          <a:blip r:embed="rId14"/>
          <a:stretch>
            <a:fillRect/>
          </a:stretch>
        </p:blipFill>
        <p:spPr>
          <a:xfrm rot="14776702">
            <a:off x="3953063" y="1883584"/>
            <a:ext cx="2540000" cy="2540000"/>
          </a:xfrm>
          <a:prstGeom prst="rect">
            <a:avLst/>
          </a:prstGeom>
        </p:spPr>
      </p:pic>
      <p:sp>
        <p:nvSpPr>
          <p:cNvPr id="61" name="角丸四角形吹き出し 60"/>
          <p:cNvSpPr/>
          <p:nvPr/>
        </p:nvSpPr>
        <p:spPr>
          <a:xfrm>
            <a:off x="107596" y="1479971"/>
            <a:ext cx="2277473" cy="1983797"/>
          </a:xfrm>
          <a:prstGeom prst="wedgeRoundRectCallout">
            <a:avLst>
              <a:gd name="adj1" fmla="val 57969"/>
              <a:gd name="adj2" fmla="val -13785"/>
              <a:gd name="adj3" fmla="val 16667"/>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4800" dirty="0" smtClean="0"/>
              <a:t>使い方</a:t>
            </a:r>
            <a:endParaRPr lang="en-US" altLang="ja-JP" sz="4800" dirty="0" smtClean="0"/>
          </a:p>
          <a:p>
            <a:pPr algn="ctr"/>
            <a:r>
              <a:rPr lang="en-US" altLang="ja-JP" sz="6000" dirty="0" smtClean="0"/>
              <a:t>STEP1</a:t>
            </a:r>
            <a:endParaRPr lang="en-US" altLang="ja-JP" sz="6000" dirty="0"/>
          </a:p>
        </p:txBody>
      </p:sp>
      <p:sp>
        <p:nvSpPr>
          <p:cNvPr id="3" name="角丸四角形吹き出し 2"/>
          <p:cNvSpPr/>
          <p:nvPr/>
        </p:nvSpPr>
        <p:spPr>
          <a:xfrm>
            <a:off x="6092541" y="1479972"/>
            <a:ext cx="2784352" cy="1133764"/>
          </a:xfrm>
          <a:prstGeom prst="wedgeRoundRectCallout">
            <a:avLst>
              <a:gd name="adj1" fmla="val -57019"/>
              <a:gd name="adj2" fmla="val -18044"/>
              <a:gd name="adj3" fmla="val 16667"/>
            </a:avLst>
          </a:prstGeom>
          <a:solidFill>
            <a:srgbClr val="FFC8DE"/>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800" dirty="0"/>
              <a:t>ホーム画面から</a:t>
            </a:r>
            <a:endParaRPr lang="en-US" altLang="ja-JP" sz="2800" dirty="0"/>
          </a:p>
          <a:p>
            <a:pPr algn="ctr"/>
            <a:r>
              <a:rPr lang="ja-JP" altLang="en-US" sz="2800" dirty="0"/>
              <a:t>こらぼのを</a:t>
            </a:r>
            <a:r>
              <a:rPr lang="ja-JP" altLang="en-US" sz="2800" dirty="0" smtClean="0"/>
              <a:t>起動</a:t>
            </a:r>
            <a:endParaRPr lang="en-US" altLang="ja-JP" sz="2800" dirty="0"/>
          </a:p>
        </p:txBody>
      </p:sp>
      <p:sp>
        <p:nvSpPr>
          <p:cNvPr id="62" name="角丸四角形吹き出し 61"/>
          <p:cNvSpPr/>
          <p:nvPr/>
        </p:nvSpPr>
        <p:spPr>
          <a:xfrm>
            <a:off x="6657856" y="3136682"/>
            <a:ext cx="2158167" cy="1019840"/>
          </a:xfrm>
          <a:prstGeom prst="wedgeRoundRectCallout">
            <a:avLst>
              <a:gd name="adj1" fmla="val -57019"/>
              <a:gd name="adj2" fmla="val -18044"/>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ja-JP" sz="2800" dirty="0"/>
              <a:t>C</a:t>
            </a:r>
            <a:r>
              <a:rPr lang="en-US" altLang="ja-JP" sz="2800" dirty="0" smtClean="0"/>
              <a:t>ORABONO</a:t>
            </a:r>
          </a:p>
          <a:p>
            <a:pPr algn="ctr"/>
            <a:r>
              <a:rPr lang="ja-JP" altLang="en-US" sz="2800" dirty="0" smtClean="0"/>
              <a:t>をタップ！</a:t>
            </a:r>
            <a:endParaRPr lang="en-US" altLang="ja-JP" sz="2800" dirty="0" smtClean="0"/>
          </a:p>
        </p:txBody>
      </p:sp>
      <p:grpSp>
        <p:nvGrpSpPr>
          <p:cNvPr id="64" name="Group 2"/>
          <p:cNvGrpSpPr/>
          <p:nvPr/>
        </p:nvGrpSpPr>
        <p:grpSpPr>
          <a:xfrm>
            <a:off x="589857" y="4004264"/>
            <a:ext cx="1296561" cy="1243772"/>
            <a:chOff x="559022" y="3401194"/>
            <a:chExt cx="1131892" cy="1114581"/>
          </a:xfrm>
        </p:grpSpPr>
        <p:sp>
          <p:nvSpPr>
            <p:cNvPr id="65" name="Rounded Rectangle 1"/>
            <p:cNvSpPr/>
            <p:nvPr/>
          </p:nvSpPr>
          <p:spPr>
            <a:xfrm>
              <a:off x="559022" y="3401194"/>
              <a:ext cx="1117378" cy="1114581"/>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66" name="図 17"/>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575423" y="3437785"/>
              <a:ext cx="1115491" cy="1041400"/>
            </a:xfrm>
            <a:prstGeom prst="rect">
              <a:avLst/>
            </a:prstGeom>
          </p:spPr>
        </p:pic>
      </p:grpSp>
      <p:sp>
        <p:nvSpPr>
          <p:cNvPr id="5" name="テキスト ボックス 4"/>
          <p:cNvSpPr txBox="1"/>
          <p:nvPr/>
        </p:nvSpPr>
        <p:spPr>
          <a:xfrm>
            <a:off x="589858" y="5260604"/>
            <a:ext cx="1391852" cy="369332"/>
          </a:xfrm>
          <a:prstGeom prst="rect">
            <a:avLst/>
          </a:prstGeom>
          <a:noFill/>
        </p:spPr>
        <p:txBody>
          <a:bodyPr wrap="none" rtlCol="0">
            <a:spAutoFit/>
          </a:bodyPr>
          <a:lstStyle/>
          <a:p>
            <a:r>
              <a:rPr kumimoji="1" lang="en-US" altLang="ja-JP" b="1" i="1" dirty="0" smtClean="0"/>
              <a:t>KORABONO</a:t>
            </a:r>
            <a:endParaRPr kumimoji="1" lang="ja-JP" altLang="en-US" b="1" i="1" dirty="0"/>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32</a:t>
            </a:fld>
            <a:endParaRPr kumimoji="1" lang="ja-JP" altLang="en-US"/>
          </a:p>
        </p:txBody>
      </p:sp>
    </p:spTree>
    <p:extLst>
      <p:ext uri="{BB962C8B-B14F-4D97-AF65-F5344CB8AC3E}">
        <p14:creationId xmlns:p14="http://schemas.microsoft.com/office/powerpoint/2010/main" val="634592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正方形/長方形 36"/>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2"/>
          <a:stretch>
            <a:fillRect/>
          </a:stretch>
        </p:blipFill>
        <p:spPr>
          <a:xfrm>
            <a:off x="2573693" y="1022205"/>
            <a:ext cx="3217485" cy="5932239"/>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pic>
        <p:nvPicPr>
          <p:cNvPr id="6" name="図 5"/>
          <p:cNvPicPr>
            <a:picLocks noChangeAspect="1"/>
          </p:cNvPicPr>
          <p:nvPr/>
        </p:nvPicPr>
        <p:blipFill>
          <a:blip r:embed="rId9" cstate="email">
            <a:extLst>
              <a:ext uri="{BEBA8EAE-BF5A-486C-A8C5-ECC9F3942E4B}">
                <a14:imgProps xmlns:a14="http://schemas.microsoft.com/office/drawing/2010/main">
                  <a14:imgLayer r:embed="rId10">
                    <a14:imgEffect>
                      <a14:backgroundRemoval t="2000" b="94333" l="893" r="97321">
                        <a14:foregroundMark x1="65714" y1="42833" x2="65714" y2="42833"/>
                        <a14:foregroundMark x1="35536" y1="43667" x2="35536" y2="43667"/>
                      </a14:backgroundRemoval>
                    </a14:imgEffect>
                  </a14:imgLayer>
                </a14:imgProps>
              </a:ext>
              <a:ext uri="{28A0092B-C50C-407E-A947-70E740481C1C}">
                <a14:useLocalDpi xmlns:a14="http://schemas.microsoft.com/office/drawing/2010/main"/>
              </a:ext>
            </a:extLst>
          </a:blip>
          <a:stretch>
            <a:fillRect/>
          </a:stretch>
        </p:blipFill>
        <p:spPr>
          <a:xfrm>
            <a:off x="4718969" y="1847099"/>
            <a:ext cx="696373" cy="746113"/>
          </a:xfrm>
          <a:prstGeom prst="rect">
            <a:avLst/>
          </a:prstGeom>
        </p:spPr>
      </p:pic>
      <p:sp>
        <p:nvSpPr>
          <p:cNvPr id="33" name="正方形/長方形 32"/>
          <p:cNvSpPr/>
          <p:nvPr/>
        </p:nvSpPr>
        <p:spPr>
          <a:xfrm>
            <a:off x="3075113" y="2616915"/>
            <a:ext cx="2210643" cy="57729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つち</a:t>
            </a:r>
            <a:r>
              <a:rPr kumimoji="1" lang="en-US" altLang="ja-JP" sz="2400" dirty="0" smtClean="0">
                <a:latin typeface="ヒラギノ丸ゴ Pro W4"/>
                <a:ea typeface="ヒラギノ丸ゴ Pro W4"/>
                <a:cs typeface="ヒラギノ丸ゴ Pro W4"/>
              </a:rPr>
              <a:t>NEWS</a:t>
            </a:r>
            <a:endParaRPr kumimoji="1" lang="ja-JP" altLang="en-US" sz="2400" dirty="0">
              <a:latin typeface="ヒラギノ丸ゴ Pro W4"/>
              <a:ea typeface="ヒラギノ丸ゴ Pro W4"/>
              <a:cs typeface="ヒラギノ丸ゴ Pro W4"/>
            </a:endParaRPr>
          </a:p>
        </p:txBody>
      </p:sp>
      <p:sp>
        <p:nvSpPr>
          <p:cNvPr id="34" name="正方形/長方形 33"/>
          <p:cNvSpPr/>
          <p:nvPr/>
        </p:nvSpPr>
        <p:spPr>
          <a:xfrm>
            <a:off x="3075113" y="3299173"/>
            <a:ext cx="2210643" cy="5772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イベント情報</a:t>
            </a:r>
            <a:endParaRPr kumimoji="1" lang="ja-JP" altLang="en-US" sz="2400" dirty="0">
              <a:latin typeface="ヒラギノ丸ゴ Pro W4"/>
              <a:ea typeface="ヒラギノ丸ゴ Pro W4"/>
              <a:cs typeface="ヒラギノ丸ゴ Pro W4"/>
            </a:endParaRPr>
          </a:p>
        </p:txBody>
      </p:sp>
      <p:sp>
        <p:nvSpPr>
          <p:cNvPr id="35" name="正方形/長方形 34"/>
          <p:cNvSpPr/>
          <p:nvPr/>
        </p:nvSpPr>
        <p:spPr>
          <a:xfrm>
            <a:off x="3075113" y="3976386"/>
            <a:ext cx="2210643" cy="5772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市民</a:t>
            </a:r>
            <a:r>
              <a:rPr kumimoji="1" lang="ja-JP" altLang="en-US" sz="2400" dirty="0" smtClean="0">
                <a:latin typeface="ヒラギノ丸ゴ Pro W4"/>
                <a:ea typeface="ヒラギノ丸ゴ Pro W4"/>
                <a:cs typeface="ヒラギノ丸ゴ Pro W4"/>
              </a:rPr>
              <a:t>ブログ</a:t>
            </a:r>
            <a:endParaRPr kumimoji="1" lang="ja-JP" altLang="en-US" sz="2400" dirty="0">
              <a:latin typeface="ヒラギノ丸ゴ Pro W4"/>
              <a:ea typeface="ヒラギノ丸ゴ Pro W4"/>
              <a:cs typeface="ヒラギノ丸ゴ Pro W4"/>
            </a:endParaRPr>
          </a:p>
        </p:txBody>
      </p:sp>
      <p:sp>
        <p:nvSpPr>
          <p:cNvPr id="36" name="正方形/長方形 35"/>
          <p:cNvSpPr/>
          <p:nvPr/>
        </p:nvSpPr>
        <p:spPr>
          <a:xfrm>
            <a:off x="3075113" y="4648147"/>
            <a:ext cx="2210643" cy="57729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つちチャット</a:t>
            </a:r>
            <a:endParaRPr kumimoji="1" lang="ja-JP" altLang="en-US" sz="2400" dirty="0">
              <a:latin typeface="ヒラギノ丸ゴ Pro W4"/>
              <a:ea typeface="ヒラギノ丸ゴ Pro W4"/>
              <a:cs typeface="ヒラギノ丸ゴ Pro W4"/>
            </a:endParaRPr>
          </a:p>
        </p:txBody>
      </p:sp>
      <p:sp>
        <p:nvSpPr>
          <p:cNvPr id="2" name="正方形/長方形 1"/>
          <p:cNvSpPr/>
          <p:nvPr/>
        </p:nvSpPr>
        <p:spPr>
          <a:xfrm>
            <a:off x="3296732" y="2069992"/>
            <a:ext cx="1770424" cy="523220"/>
          </a:xfrm>
          <a:prstGeom prst="rect">
            <a:avLst/>
          </a:prstGeom>
        </p:spPr>
        <p:txBody>
          <a:bodyPr wrap="square">
            <a:spAutoFit/>
          </a:bodyPr>
          <a:lstStyle/>
          <a:p>
            <a:pPr lvl="0" algn="ctr"/>
            <a:r>
              <a:rPr lang="en-US" altLang="ja-JP" sz="2800" dirty="0" smtClean="0">
                <a:solidFill>
                  <a:srgbClr val="000000"/>
                </a:solidFill>
                <a:latin typeface="ＤＦＰ太丸ゴシック体"/>
                <a:ea typeface="ＤＦＰ太丸ゴシック体"/>
                <a:cs typeface="ＤＦＰ太丸ゴシック体"/>
              </a:rPr>
              <a:t>MENU</a:t>
            </a:r>
          </a:p>
        </p:txBody>
      </p:sp>
      <p:pic>
        <p:nvPicPr>
          <p:cNvPr id="7" name="図 6"/>
          <p:cNvPicPr>
            <a:picLocks noChangeAspect="1"/>
          </p:cNvPicPr>
          <p:nvPr/>
        </p:nvPicPr>
        <p:blipFill>
          <a:blip r:embed="rId11"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991151" y="2045748"/>
            <a:ext cx="547464" cy="547464"/>
          </a:xfrm>
          <a:prstGeom prst="rect">
            <a:avLst/>
          </a:prstGeom>
        </p:spPr>
      </p:pic>
      <p:sp>
        <p:nvSpPr>
          <p:cNvPr id="39" name="正方形/長方形 38"/>
          <p:cNvSpPr/>
          <p:nvPr/>
        </p:nvSpPr>
        <p:spPr>
          <a:xfrm>
            <a:off x="3073056" y="5318060"/>
            <a:ext cx="2210643" cy="5772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お楽しみ</a:t>
            </a:r>
            <a:endParaRPr kumimoji="1" lang="ja-JP" altLang="en-US" sz="2400" dirty="0">
              <a:latin typeface="ヒラギノ丸ゴ Pro W4"/>
              <a:ea typeface="ヒラギノ丸ゴ Pro W4"/>
              <a:cs typeface="ヒラギノ丸ゴ Pro W4"/>
            </a:endParaRPr>
          </a:p>
        </p:txBody>
      </p:sp>
      <p:pic>
        <p:nvPicPr>
          <p:cNvPr id="32" name="図 31"/>
          <p:cNvPicPr>
            <a:picLocks noChangeAspect="1"/>
          </p:cNvPicPr>
          <p:nvPr/>
        </p:nvPicPr>
        <p:blipFill>
          <a:blip r:embed="rId12"/>
          <a:stretch>
            <a:fillRect/>
          </a:stretch>
        </p:blipFill>
        <p:spPr>
          <a:xfrm rot="14776702">
            <a:off x="4009824" y="2706387"/>
            <a:ext cx="2540000" cy="2540000"/>
          </a:xfrm>
          <a:prstGeom prst="rect">
            <a:avLst/>
          </a:prstGeom>
        </p:spPr>
      </p:pic>
      <p:sp>
        <p:nvSpPr>
          <p:cNvPr id="38" name="角丸四角形吹き出し 37"/>
          <p:cNvSpPr/>
          <p:nvPr/>
        </p:nvSpPr>
        <p:spPr>
          <a:xfrm>
            <a:off x="6001189" y="5225442"/>
            <a:ext cx="3012142" cy="1322532"/>
          </a:xfrm>
          <a:prstGeom prst="wedgeRoundRectCallout">
            <a:avLst>
              <a:gd name="adj1" fmla="val -31932"/>
              <a:gd name="adj2" fmla="val -72012"/>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800" dirty="0" smtClean="0"/>
              <a:t>まずは</a:t>
            </a:r>
            <a:endParaRPr lang="en-US" altLang="ja-JP" sz="2800" dirty="0" smtClean="0"/>
          </a:p>
          <a:p>
            <a:pPr algn="ctr"/>
            <a:r>
              <a:rPr lang="ja-JP" altLang="en-US" sz="2800" dirty="0" smtClean="0"/>
              <a:t>つち</a:t>
            </a:r>
            <a:r>
              <a:rPr lang="en-US" altLang="ja-JP" sz="2800" dirty="0" smtClean="0"/>
              <a:t>NEWS</a:t>
            </a:r>
            <a:r>
              <a:rPr lang="ja-JP" altLang="en-US" sz="2800" dirty="0" smtClean="0"/>
              <a:t>から！</a:t>
            </a:r>
            <a:endParaRPr lang="en-US" altLang="ja-JP" sz="2800" dirty="0"/>
          </a:p>
        </p:txBody>
      </p:sp>
      <p:sp>
        <p:nvSpPr>
          <p:cNvPr id="40" name="角丸四角形吹き出し 39"/>
          <p:cNvSpPr/>
          <p:nvPr/>
        </p:nvSpPr>
        <p:spPr>
          <a:xfrm>
            <a:off x="6092541" y="1479972"/>
            <a:ext cx="2784352" cy="1416998"/>
          </a:xfrm>
          <a:prstGeom prst="wedgeRoundRectCallout">
            <a:avLst>
              <a:gd name="adj1" fmla="val -57019"/>
              <a:gd name="adj2" fmla="val -18044"/>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ja-JP" sz="2800" dirty="0" smtClean="0"/>
              <a:t>MENU</a:t>
            </a:r>
            <a:r>
              <a:rPr lang="ja-JP" altLang="en-US" sz="2800" dirty="0" smtClean="0"/>
              <a:t>画面から</a:t>
            </a:r>
            <a:endParaRPr lang="en-US" altLang="ja-JP" sz="2800" dirty="0" smtClean="0"/>
          </a:p>
          <a:p>
            <a:pPr algn="ctr"/>
            <a:r>
              <a:rPr lang="ja-JP" altLang="en-US" sz="2800" dirty="0" smtClean="0"/>
              <a:t>使いたい</a:t>
            </a:r>
            <a:endParaRPr lang="en-US" altLang="ja-JP" sz="2800" dirty="0" smtClean="0"/>
          </a:p>
          <a:p>
            <a:pPr algn="ctr"/>
            <a:r>
              <a:rPr lang="ja-JP" altLang="en-US" sz="2800" dirty="0" smtClean="0"/>
              <a:t>機能を選択</a:t>
            </a:r>
            <a:endParaRPr lang="en-US" altLang="ja-JP" sz="2800" dirty="0"/>
          </a:p>
        </p:txBody>
      </p:sp>
      <p:sp>
        <p:nvSpPr>
          <p:cNvPr id="31" name="角丸四角形吹き出し 30"/>
          <p:cNvSpPr/>
          <p:nvPr/>
        </p:nvSpPr>
        <p:spPr>
          <a:xfrm>
            <a:off x="107596" y="1479972"/>
            <a:ext cx="2277473" cy="1819202"/>
          </a:xfrm>
          <a:prstGeom prst="wedgeRoundRectCallout">
            <a:avLst>
              <a:gd name="adj1" fmla="val 57969"/>
              <a:gd name="adj2" fmla="val -13785"/>
              <a:gd name="adj3" fmla="val 16667"/>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4800" dirty="0" smtClean="0"/>
              <a:t>使い方</a:t>
            </a:r>
            <a:endParaRPr lang="en-US" altLang="ja-JP" sz="4800" dirty="0" smtClean="0"/>
          </a:p>
          <a:p>
            <a:pPr algn="ctr"/>
            <a:r>
              <a:rPr lang="en-US" altLang="ja-JP" sz="6000" dirty="0" smtClean="0"/>
              <a:t>STEP2</a:t>
            </a:r>
            <a:endParaRPr lang="en-US" altLang="ja-JP" sz="6000" dirty="0"/>
          </a:p>
        </p:txBody>
      </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33</a:t>
            </a:fld>
            <a:endParaRPr kumimoji="1" lang="ja-JP" altLang="en-US"/>
          </a:p>
        </p:txBody>
      </p:sp>
    </p:spTree>
    <p:extLst>
      <p:ext uri="{BB962C8B-B14F-4D97-AF65-F5344CB8AC3E}">
        <p14:creationId xmlns:p14="http://schemas.microsoft.com/office/powerpoint/2010/main" val="2220725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図 4" descr="スクリーンショット 2017-02-03 0.31.19.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31821" y="2655555"/>
            <a:ext cx="2483521" cy="4125033"/>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31" name="正方形/長方形 30"/>
          <p:cNvSpPr/>
          <p:nvPr/>
        </p:nvSpPr>
        <p:spPr>
          <a:xfrm>
            <a:off x="2682225" y="1998189"/>
            <a:ext cx="2954411"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lvl="0" algn="ctr"/>
            <a:r>
              <a:rPr lang="ja-JP" altLang="en-US" sz="2800" dirty="0" smtClean="0">
                <a:solidFill>
                  <a:schemeClr val="bg1"/>
                </a:solidFill>
                <a:latin typeface="ＤＦＰ太丸ゴシック体"/>
                <a:ea typeface="ＤＦＰ太丸ゴシック体"/>
                <a:cs typeface="ＤＦＰ太丸ゴシック体"/>
              </a:rPr>
              <a:t>つち</a:t>
            </a:r>
            <a:r>
              <a:rPr lang="en-US" altLang="ja-JP" sz="2800" dirty="0" smtClean="0">
                <a:solidFill>
                  <a:schemeClr val="bg1"/>
                </a:solidFill>
                <a:latin typeface="ＤＦＰ太丸ゴシック体"/>
                <a:ea typeface="ＤＦＰ太丸ゴシック体"/>
                <a:cs typeface="ＤＦＰ太丸ゴシック体"/>
              </a:rPr>
              <a:t>NEWS</a:t>
            </a:r>
          </a:p>
        </p:txBody>
      </p:sp>
      <p:sp>
        <p:nvSpPr>
          <p:cNvPr id="32" name="正方形/長方形 31"/>
          <p:cNvSpPr/>
          <p:nvPr/>
        </p:nvSpPr>
        <p:spPr>
          <a:xfrm>
            <a:off x="215192" y="1709541"/>
            <a:ext cx="2210643" cy="57729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つち</a:t>
            </a:r>
            <a:r>
              <a:rPr kumimoji="1" lang="en-US" altLang="ja-JP" sz="2400" dirty="0" smtClean="0">
                <a:latin typeface="ヒラギノ丸ゴ Pro W4"/>
                <a:ea typeface="ヒラギノ丸ゴ Pro W4"/>
                <a:cs typeface="ヒラギノ丸ゴ Pro W4"/>
              </a:rPr>
              <a:t>NEWS</a:t>
            </a:r>
            <a:endParaRPr kumimoji="1" lang="ja-JP" altLang="en-US" sz="2400" dirty="0">
              <a:latin typeface="ヒラギノ丸ゴ Pro W4"/>
              <a:ea typeface="ヒラギノ丸ゴ Pro W4"/>
              <a:cs typeface="ヒラギノ丸ゴ Pro W4"/>
            </a:endParaRPr>
          </a:p>
        </p:txBody>
      </p:sp>
      <p:pic>
        <p:nvPicPr>
          <p:cNvPr id="4" name="図 3"/>
          <p:cNvPicPr>
            <a:picLocks noChangeAspect="1"/>
          </p:cNvPicPr>
          <p:nvPr/>
        </p:nvPicPr>
        <p:blipFill>
          <a:blip r:embed="rId9"/>
          <a:stretch>
            <a:fillRect/>
          </a:stretch>
        </p:blipFill>
        <p:spPr>
          <a:xfrm>
            <a:off x="2573693" y="1022205"/>
            <a:ext cx="3217485" cy="5932239"/>
          </a:xfrm>
          <a:prstGeom prst="rect">
            <a:avLst/>
          </a:prstGeom>
        </p:spPr>
      </p:pic>
      <p:pic>
        <p:nvPicPr>
          <p:cNvPr id="33" name="図 3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4776702">
            <a:off x="3860019" y="4894098"/>
            <a:ext cx="1884822" cy="1884822"/>
          </a:xfrm>
          <a:prstGeom prst="rect">
            <a:avLst/>
          </a:prstGeom>
        </p:spPr>
      </p:pic>
      <p:sp>
        <p:nvSpPr>
          <p:cNvPr id="34" name="角丸四角形吹き出し 33"/>
          <p:cNvSpPr/>
          <p:nvPr/>
        </p:nvSpPr>
        <p:spPr>
          <a:xfrm>
            <a:off x="107596" y="2521409"/>
            <a:ext cx="2573693" cy="1971595"/>
          </a:xfrm>
          <a:prstGeom prst="wedgeRoundRectCallout">
            <a:avLst>
              <a:gd name="adj1" fmla="val 61450"/>
              <a:gd name="adj2" fmla="val -26030"/>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800" dirty="0" smtClean="0"/>
              <a:t>土浦に関する</a:t>
            </a:r>
            <a:endParaRPr lang="en-US" altLang="ja-JP" sz="2800" dirty="0" smtClean="0"/>
          </a:p>
          <a:p>
            <a:pPr algn="ctr"/>
            <a:r>
              <a:rPr lang="ja-JP" altLang="en-US" sz="2800" dirty="0" smtClean="0"/>
              <a:t>リアルタイムで</a:t>
            </a:r>
            <a:endParaRPr lang="en-US" altLang="ja-JP" sz="2800" dirty="0" smtClean="0"/>
          </a:p>
          <a:p>
            <a:pPr algn="ctr"/>
            <a:r>
              <a:rPr lang="ja-JP" altLang="en-US" sz="2800" dirty="0" smtClean="0"/>
              <a:t>役立つ情報</a:t>
            </a:r>
            <a:endParaRPr lang="en-US" altLang="ja-JP" sz="2800" dirty="0"/>
          </a:p>
        </p:txBody>
      </p:sp>
      <p:sp>
        <p:nvSpPr>
          <p:cNvPr id="35" name="角丸四角形吹き出し 34"/>
          <p:cNvSpPr/>
          <p:nvPr/>
        </p:nvSpPr>
        <p:spPr>
          <a:xfrm>
            <a:off x="5824777" y="2521409"/>
            <a:ext cx="3219403" cy="2047092"/>
          </a:xfrm>
          <a:prstGeom prst="wedgeRoundRectCallout">
            <a:avLst>
              <a:gd name="adj1" fmla="val -60810"/>
              <a:gd name="adj2" fmla="val -22440"/>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smtClean="0"/>
              <a:t>市側も情報を</a:t>
            </a:r>
            <a:endParaRPr lang="en-US" altLang="ja-JP" sz="3200" dirty="0" smtClean="0"/>
          </a:p>
          <a:p>
            <a:pPr algn="ctr"/>
            <a:r>
              <a:rPr lang="ja-JP" altLang="en-US" sz="4400" dirty="0" smtClean="0"/>
              <a:t>早く</a:t>
            </a:r>
            <a:endParaRPr lang="en-US" altLang="ja-JP" sz="4400" dirty="0" smtClean="0"/>
          </a:p>
          <a:p>
            <a:pPr algn="ctr"/>
            <a:r>
              <a:rPr lang="ja-JP" altLang="en-US" sz="3200" dirty="0" smtClean="0"/>
              <a:t>伝えやすい！</a:t>
            </a:r>
            <a:endParaRPr lang="en-US" altLang="ja-JP" sz="3200" dirty="0" smtClean="0"/>
          </a:p>
        </p:txBody>
      </p:sp>
      <p:pic>
        <p:nvPicPr>
          <p:cNvPr id="2" name="図 1"/>
          <p:cNvPicPr>
            <a:picLocks noChangeAspect="1"/>
          </p:cNvPicPr>
          <p:nvPr/>
        </p:nvPicPr>
        <p:blipFill>
          <a:blip r:embed="rId11" cstate="email">
            <a:extLst>
              <a:ext uri="{BEBA8EAE-BF5A-486C-A8C5-ECC9F3942E4B}">
                <a14:imgProps xmlns:a14="http://schemas.microsoft.com/office/drawing/2010/main">
                  <a14:imgLayer r:embed="rId12">
                    <a14:imgEffect>
                      <a14:backgroundRemoval t="0" b="100000" l="0" r="100000">
                        <a14:foregroundMark x1="67708" y1="53763" x2="67708" y2="53763"/>
                        <a14:foregroundMark x1="71354" y1="56452" x2="71354" y2="56452"/>
                        <a14:foregroundMark x1="71354" y1="41398" x2="71354" y2="41398"/>
                        <a14:foregroundMark x1="48438" y1="44086" x2="48438" y2="44086"/>
                        <a14:foregroundMark x1="44271" y1="44624" x2="44271" y2="44624"/>
                        <a14:foregroundMark x1="44792" y1="51075" x2="44792" y2="51075"/>
                        <a14:foregroundMark x1="52604" y1="58065" x2="52604" y2="58065"/>
                        <a14:foregroundMark x1="55208" y1="54301" x2="55208" y2="54301"/>
                        <a14:foregroundMark x1="59375" y1="44624" x2="59375" y2="44624"/>
                        <a14:foregroundMark x1="29688" y1="44086" x2="29688" y2="44086"/>
                        <a14:foregroundMark x1="36458" y1="45161" x2="36458" y2="45161"/>
                        <a14:foregroundMark x1="37500" y1="52151" x2="37500" y2="52151"/>
                      </a14:backgroundRemoval>
                    </a14:imgEffect>
                  </a14:imgLayer>
                </a14:imgProps>
              </a:ext>
              <a:ext uri="{28A0092B-C50C-407E-A947-70E740481C1C}">
                <a14:useLocalDpi xmlns:a14="http://schemas.microsoft.com/office/drawing/2010/main"/>
              </a:ext>
            </a:extLst>
          </a:blip>
          <a:stretch>
            <a:fillRect/>
          </a:stretch>
        </p:blipFill>
        <p:spPr>
          <a:xfrm>
            <a:off x="6766272" y="4826538"/>
            <a:ext cx="1173008" cy="1136352"/>
          </a:xfrm>
          <a:prstGeom prst="rect">
            <a:avLst/>
          </a:prstGeom>
        </p:spPr>
      </p:pic>
      <p:pic>
        <p:nvPicPr>
          <p:cNvPr id="42" name="図 41"/>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822638" y="5962890"/>
            <a:ext cx="1155750" cy="734080"/>
          </a:xfrm>
          <a:prstGeom prst="rect">
            <a:avLst/>
          </a:prstGeom>
        </p:spPr>
      </p:pic>
      <p:pic>
        <p:nvPicPr>
          <p:cNvPr id="43" name="図 42"/>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24777" y="4732537"/>
            <a:ext cx="997861" cy="1255171"/>
          </a:xfrm>
          <a:prstGeom prst="rect">
            <a:avLst/>
          </a:prstGeom>
        </p:spPr>
      </p:pic>
      <p:pic>
        <p:nvPicPr>
          <p:cNvPr id="45" name="図 44" descr="土浦だお"/>
          <p:cNvPicPr>
            <a:picLocks noChangeAspect="1"/>
          </p:cNvPicPr>
          <p:nvPr/>
        </p:nvPicPr>
        <p:blipFill>
          <a:blip r:embed="rId15" cstate="email">
            <a:alphaModFix/>
            <a:extLst>
              <a:ext uri="{28A0092B-C50C-407E-A947-70E740481C1C}">
                <a14:useLocalDpi xmlns:a14="http://schemas.microsoft.com/office/drawing/2010/main"/>
              </a:ext>
            </a:extLst>
          </a:blip>
          <a:stretch>
            <a:fillRect/>
          </a:stretch>
        </p:blipFill>
        <p:spPr>
          <a:xfrm>
            <a:off x="7990395" y="4732537"/>
            <a:ext cx="890945" cy="1476606"/>
          </a:xfrm>
          <a:prstGeom prst="rect">
            <a:avLst/>
          </a:prstGeom>
          <a:effectLst>
            <a:glow rad="12700">
              <a:schemeClr val="tx1">
                <a:alpha val="75000"/>
              </a:schemeClr>
            </a:glow>
            <a:outerShdw blurRad="76200" dir="18900000" sy="23000" kx="-1200000" algn="bl" rotWithShape="0">
              <a:prstClr val="black">
                <a:alpha val="20000"/>
              </a:prstClr>
            </a:outerShdw>
          </a:effectLst>
        </p:spPr>
      </p:pic>
      <p:sp>
        <p:nvSpPr>
          <p:cNvPr id="6" name="テキスト ボックス 5"/>
          <p:cNvSpPr txBox="1"/>
          <p:nvPr/>
        </p:nvSpPr>
        <p:spPr>
          <a:xfrm>
            <a:off x="7879673" y="6187000"/>
            <a:ext cx="1107996" cy="461665"/>
          </a:xfrm>
          <a:prstGeom prst="rect">
            <a:avLst/>
          </a:prstGeom>
          <a:noFill/>
        </p:spPr>
        <p:txBody>
          <a:bodyPr wrap="none" rtlCol="0">
            <a:spAutoFit/>
          </a:bodyPr>
          <a:lstStyle/>
          <a:p>
            <a:r>
              <a:rPr kumimoji="1" lang="ja-JP" altLang="en-US" sz="2400" dirty="0" smtClean="0"/>
              <a:t>土浦市</a:t>
            </a:r>
            <a:endParaRPr kumimoji="1" lang="ja-JP" altLang="en-US" sz="2400" dirty="0"/>
          </a:p>
        </p:txBody>
      </p:sp>
      <p:sp>
        <p:nvSpPr>
          <p:cNvPr id="7" name="テキスト ボックス 6"/>
          <p:cNvSpPr txBox="1"/>
          <p:nvPr/>
        </p:nvSpPr>
        <p:spPr>
          <a:xfrm>
            <a:off x="5966053" y="6187000"/>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8" name="スライド番号プレースホルダー 7"/>
          <p:cNvSpPr>
            <a:spLocks noGrp="1"/>
          </p:cNvSpPr>
          <p:nvPr>
            <p:ph type="sldNum" sz="quarter" idx="12"/>
          </p:nvPr>
        </p:nvSpPr>
        <p:spPr/>
        <p:txBody>
          <a:bodyPr/>
          <a:lstStyle/>
          <a:p>
            <a:fld id="{4F972EC5-33EC-864F-89EA-822F249CB8ED}" type="slidenum">
              <a:rPr kumimoji="1" lang="ja-JP" altLang="en-US" smtClean="0"/>
              <a:t>34</a:t>
            </a:fld>
            <a:endParaRPr kumimoji="1" lang="ja-JP" altLang="en-US"/>
          </a:p>
        </p:txBody>
      </p:sp>
    </p:spTree>
    <p:extLst>
      <p:ext uri="{BB962C8B-B14F-4D97-AF65-F5344CB8AC3E}">
        <p14:creationId xmlns:p14="http://schemas.microsoft.com/office/powerpoint/2010/main" val="26585346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900" decel="100000" fill="hold"/>
                                        <p:tgtEl>
                                          <p:spTgt spid="3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900" decel="100000" fill="hold"/>
                                        <p:tgtEl>
                                          <p:spTgt spid="3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7" presetID="0" presetClass="path" presetSubtype="0" accel="50000" decel="50000" fill="hold" nodeType="withEffect">
                                  <p:stCondLst>
                                    <p:cond delay="0"/>
                                  </p:stCondLst>
                                  <p:childTnLst>
                                    <p:animMotion origin="layout" path="M -2.14658E-6 -3.29782E-6 L -2.14658E-6 -0.10259 " pathEditMode="relative" rAng="0" ptsTypes="AA">
                                      <p:cBhvr>
                                        <p:cTn id="18" dur="2000" fill="hold"/>
                                        <p:tgtEl>
                                          <p:spTgt spid="5"/>
                                        </p:tgtEl>
                                        <p:attrNameLst>
                                          <p:attrName>ppt_x</p:attrName>
                                          <p:attrName>ppt_y</p:attrName>
                                        </p:attrNameLst>
                                      </p:cBhvr>
                                      <p:rCtr x="0" y="-5141"/>
                                    </p:animMotion>
                                  </p:childTnLst>
                                </p:cTn>
                              </p:par>
                              <p:par>
                                <p:cTn id="19" presetID="0" presetClass="path" presetSubtype="0" accel="50000" decel="50000" fill="hold" nodeType="withEffect">
                                  <p:stCondLst>
                                    <p:cond delay="0"/>
                                  </p:stCondLst>
                                  <p:childTnLst>
                                    <p:animMotion origin="layout" path="M -3.88677E-6 4.81704E-7 L -3.88677E-6 -0.11001 " pathEditMode="relative" rAng="0" ptsTypes="AA">
                                      <p:cBhvr>
                                        <p:cTn id="20" dur="2000" fill="hold"/>
                                        <p:tgtEl>
                                          <p:spTgt spid="33"/>
                                        </p:tgtEl>
                                        <p:attrNameLst>
                                          <p:attrName>ppt_x</p:attrName>
                                          <p:attrName>ppt_y</p:attrName>
                                        </p:attrNameLst>
                                      </p:cBhvr>
                                      <p:rCtr x="0" y="-55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2682225" y="1998189"/>
            <a:ext cx="2954411"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lvl="0" algn="ctr"/>
            <a:r>
              <a:rPr lang="ja-JP" altLang="en-US" sz="2800" dirty="0" smtClean="0">
                <a:solidFill>
                  <a:schemeClr val="bg1"/>
                </a:solidFill>
                <a:latin typeface="ＤＦＰ太丸ゴシック体"/>
                <a:ea typeface="ＤＦＰ太丸ゴシック体"/>
                <a:cs typeface="ＤＦＰ太丸ゴシック体"/>
              </a:rPr>
              <a:t>イベント情報</a:t>
            </a:r>
            <a:endParaRPr lang="en-US" altLang="ja-JP" sz="2800" dirty="0" smtClean="0">
              <a:solidFill>
                <a:schemeClr val="bg1"/>
              </a:solidFill>
              <a:latin typeface="ＤＦＰ太丸ゴシック体"/>
              <a:ea typeface="ＤＦＰ太丸ゴシック体"/>
              <a:cs typeface="ＤＦＰ太丸ゴシック体"/>
            </a:endParaRPr>
          </a:p>
        </p:txBody>
      </p:sp>
      <p:sp>
        <p:nvSpPr>
          <p:cNvPr id="34" name="角丸四角形 33"/>
          <p:cNvSpPr/>
          <p:nvPr/>
        </p:nvSpPr>
        <p:spPr>
          <a:xfrm>
            <a:off x="4376311" y="5077688"/>
            <a:ext cx="1039031" cy="553947"/>
          </a:xfrm>
          <a:prstGeom prst="roundRect">
            <a:avLst/>
          </a:prstGeom>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800" dirty="0" smtClean="0"/>
              <a:t>参加</a:t>
            </a:r>
            <a:endParaRPr kumimoji="1" lang="ja-JP" altLang="en-US" sz="2800" dirty="0"/>
          </a:p>
        </p:txBody>
      </p:sp>
      <p:pic>
        <p:nvPicPr>
          <p:cNvPr id="15" name="図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02570" y="5077688"/>
            <a:ext cx="1140910" cy="758931"/>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8" name="テキスト ボックス 7"/>
          <p:cNvSpPr txBox="1"/>
          <p:nvPr/>
        </p:nvSpPr>
        <p:spPr>
          <a:xfrm>
            <a:off x="3075113" y="3043819"/>
            <a:ext cx="1887957" cy="369332"/>
          </a:xfrm>
          <a:prstGeom prst="rect">
            <a:avLst/>
          </a:prstGeom>
          <a:noFill/>
        </p:spPr>
        <p:txBody>
          <a:bodyPr wrap="none" rtlCol="0">
            <a:spAutoFit/>
          </a:bodyPr>
          <a:lstStyle/>
          <a:p>
            <a:r>
              <a:rPr kumimoji="1" lang="ja-JP" altLang="en-US" u="sng" dirty="0" smtClean="0"/>
              <a:t>土浦マラソン大会</a:t>
            </a:r>
            <a:endParaRPr kumimoji="1" lang="en-US" altLang="ja-JP" u="sng" dirty="0" smtClean="0"/>
          </a:p>
        </p:txBody>
      </p:sp>
      <p:sp>
        <p:nvSpPr>
          <p:cNvPr id="10" name="正方形/長方形 9"/>
          <p:cNvSpPr/>
          <p:nvPr/>
        </p:nvSpPr>
        <p:spPr>
          <a:xfrm>
            <a:off x="3102570" y="4708356"/>
            <a:ext cx="1474983" cy="369332"/>
          </a:xfrm>
          <a:prstGeom prst="rect">
            <a:avLst/>
          </a:prstGeom>
        </p:spPr>
        <p:txBody>
          <a:bodyPr wrap="none">
            <a:spAutoFit/>
          </a:bodyPr>
          <a:lstStyle/>
          <a:p>
            <a:r>
              <a:rPr lang="ja-JP" altLang="en-US" u="sng" dirty="0"/>
              <a:t>土浦桜まつり</a:t>
            </a:r>
          </a:p>
        </p:txBody>
      </p:sp>
      <p:pic>
        <p:nvPicPr>
          <p:cNvPr id="13" name="図 1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102570" y="3413151"/>
            <a:ext cx="1081012" cy="719087"/>
          </a:xfrm>
          <a:prstGeom prst="rect">
            <a:avLst/>
          </a:prstGeom>
        </p:spPr>
      </p:pic>
      <p:sp>
        <p:nvSpPr>
          <p:cNvPr id="14" name="正方形/長方形 13"/>
          <p:cNvSpPr/>
          <p:nvPr/>
        </p:nvSpPr>
        <p:spPr>
          <a:xfrm>
            <a:off x="2991151" y="4098799"/>
            <a:ext cx="2174488" cy="577081"/>
          </a:xfrm>
          <a:prstGeom prst="rect">
            <a:avLst/>
          </a:prstGeom>
        </p:spPr>
        <p:txBody>
          <a:bodyPr wrap="square">
            <a:spAutoFit/>
          </a:bodyPr>
          <a:lstStyle/>
          <a:p>
            <a:r>
              <a:rPr lang="ja-JP" altLang="en-US" sz="1050" dirty="0"/>
              <a:t>紅葉の筑波山麓をバックに、小学</a:t>
            </a:r>
            <a:r>
              <a:rPr lang="en-US" altLang="ja-JP" sz="1050" dirty="0"/>
              <a:t>1</a:t>
            </a:r>
            <a:r>
              <a:rPr lang="ja-JP" altLang="en-US" sz="1050" dirty="0"/>
              <a:t>年生から一般の部までの</a:t>
            </a:r>
            <a:r>
              <a:rPr lang="en-US" altLang="ja-JP" sz="1050" dirty="0"/>
              <a:t>16</a:t>
            </a:r>
            <a:r>
              <a:rPr lang="ja-JP" altLang="en-US" sz="1050" dirty="0"/>
              <a:t>種目が行われます。</a:t>
            </a:r>
          </a:p>
        </p:txBody>
      </p:sp>
      <p:sp>
        <p:nvSpPr>
          <p:cNvPr id="31" name="テキスト ボックス 30"/>
          <p:cNvSpPr txBox="1"/>
          <p:nvPr/>
        </p:nvSpPr>
        <p:spPr>
          <a:xfrm>
            <a:off x="3075113" y="2674487"/>
            <a:ext cx="1634582"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dirty="0" smtClean="0"/>
              <a:t>今月のイベント</a:t>
            </a:r>
            <a:endParaRPr kumimoji="1" lang="ja-JP" altLang="en-US" dirty="0"/>
          </a:p>
        </p:txBody>
      </p:sp>
      <p:sp>
        <p:nvSpPr>
          <p:cNvPr id="32" name="角丸四角形 31"/>
          <p:cNvSpPr/>
          <p:nvPr/>
        </p:nvSpPr>
        <p:spPr>
          <a:xfrm>
            <a:off x="4376311" y="3444639"/>
            <a:ext cx="1039031" cy="553947"/>
          </a:xfrm>
          <a:prstGeom prst="roundRect">
            <a:avLst/>
          </a:prstGeom>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800" dirty="0" smtClean="0"/>
              <a:t>参加</a:t>
            </a:r>
            <a:endParaRPr kumimoji="1" lang="ja-JP" altLang="en-US" sz="2800" dirty="0"/>
          </a:p>
        </p:txBody>
      </p:sp>
      <p:sp>
        <p:nvSpPr>
          <p:cNvPr id="33" name="正方形/長方形 32"/>
          <p:cNvSpPr/>
          <p:nvPr/>
        </p:nvSpPr>
        <p:spPr>
          <a:xfrm>
            <a:off x="215192" y="1709541"/>
            <a:ext cx="2210643" cy="5772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イベント情報</a:t>
            </a:r>
            <a:endParaRPr kumimoji="1" lang="ja-JP" altLang="en-US" sz="2400" dirty="0">
              <a:latin typeface="ヒラギノ丸ゴ Pro W4"/>
              <a:ea typeface="ヒラギノ丸ゴ Pro W4"/>
              <a:cs typeface="ヒラギノ丸ゴ Pro W4"/>
            </a:endParaRPr>
          </a:p>
        </p:txBody>
      </p:sp>
      <p:pic>
        <p:nvPicPr>
          <p:cNvPr id="11" name="図 10"/>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788596" y="2711230"/>
            <a:ext cx="2789972" cy="2088251"/>
          </a:xfrm>
          <a:prstGeom prst="rect">
            <a:avLst/>
          </a:prstGeom>
        </p:spPr>
      </p:pic>
      <p:pic>
        <p:nvPicPr>
          <p:cNvPr id="4" name="図 3"/>
          <p:cNvPicPr>
            <a:picLocks noChangeAspect="1"/>
          </p:cNvPicPr>
          <p:nvPr/>
        </p:nvPicPr>
        <p:blipFill>
          <a:blip r:embed="rId11"/>
          <a:stretch>
            <a:fillRect/>
          </a:stretch>
        </p:blipFill>
        <p:spPr>
          <a:xfrm>
            <a:off x="2573693" y="1022205"/>
            <a:ext cx="3217485" cy="5932239"/>
          </a:xfrm>
          <a:prstGeom prst="rect">
            <a:avLst/>
          </a:prstGeom>
        </p:spPr>
      </p:pic>
      <p:sp>
        <p:nvSpPr>
          <p:cNvPr id="36" name="角丸四角形吹き出し 35"/>
          <p:cNvSpPr/>
          <p:nvPr/>
        </p:nvSpPr>
        <p:spPr>
          <a:xfrm>
            <a:off x="13638" y="2552804"/>
            <a:ext cx="2904045" cy="1971595"/>
          </a:xfrm>
          <a:prstGeom prst="wedgeRoundRectCallout">
            <a:avLst>
              <a:gd name="adj1" fmla="val 61450"/>
              <a:gd name="adj2" fmla="val -26030"/>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600" dirty="0" smtClean="0"/>
              <a:t>イベント</a:t>
            </a:r>
            <a:endParaRPr lang="en-US" altLang="ja-JP" sz="3600" dirty="0" smtClean="0"/>
          </a:p>
          <a:p>
            <a:pPr algn="ctr"/>
            <a:r>
              <a:rPr lang="ja-JP" altLang="en-US" sz="3600" dirty="0" smtClean="0"/>
              <a:t>活動情報</a:t>
            </a:r>
            <a:endParaRPr lang="en-US" altLang="ja-JP" sz="3600" dirty="0" smtClean="0"/>
          </a:p>
          <a:p>
            <a:pPr algn="ctr"/>
            <a:r>
              <a:rPr lang="ja-JP" altLang="en-US" sz="3600" dirty="0" smtClean="0"/>
              <a:t>掲載</a:t>
            </a:r>
            <a:endParaRPr lang="en-US" altLang="ja-JP" sz="3600" dirty="0"/>
          </a:p>
        </p:txBody>
      </p:sp>
      <p:sp>
        <p:nvSpPr>
          <p:cNvPr id="37" name="角丸四角形吹き出し 36"/>
          <p:cNvSpPr/>
          <p:nvPr/>
        </p:nvSpPr>
        <p:spPr>
          <a:xfrm>
            <a:off x="5791178" y="1771677"/>
            <a:ext cx="3219403" cy="1403214"/>
          </a:xfrm>
          <a:prstGeom prst="wedgeRoundRectCallout">
            <a:avLst>
              <a:gd name="adj1" fmla="val -57876"/>
              <a:gd name="adj2" fmla="val 21665"/>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600" dirty="0" smtClean="0"/>
              <a:t>ワンクリックで</a:t>
            </a:r>
            <a:endParaRPr lang="en-US" altLang="ja-JP" sz="3600" dirty="0" smtClean="0"/>
          </a:p>
          <a:p>
            <a:pPr algn="ctr"/>
            <a:r>
              <a:rPr lang="ja-JP" altLang="en-US" sz="3600" dirty="0" smtClean="0"/>
              <a:t>エントリー可！</a:t>
            </a:r>
            <a:endParaRPr lang="en-US" altLang="ja-JP" sz="3600" dirty="0" smtClean="0"/>
          </a:p>
        </p:txBody>
      </p:sp>
      <p:pic>
        <p:nvPicPr>
          <p:cNvPr id="38" name="図 3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14776702">
            <a:off x="4314492" y="5142639"/>
            <a:ext cx="1702295" cy="1702295"/>
          </a:xfrm>
          <a:prstGeom prst="rect">
            <a:avLst/>
          </a:prstGeom>
        </p:spPr>
      </p:pic>
      <p:sp>
        <p:nvSpPr>
          <p:cNvPr id="45" name="角丸四角形吹き出し 44"/>
          <p:cNvSpPr/>
          <p:nvPr/>
        </p:nvSpPr>
        <p:spPr>
          <a:xfrm rot="282428">
            <a:off x="5639321" y="3199195"/>
            <a:ext cx="3455641" cy="1337150"/>
          </a:xfrm>
          <a:prstGeom prst="wedgeRoundRectCallout">
            <a:avLst>
              <a:gd name="adj1" fmla="val -57550"/>
              <a:gd name="adj2" fmla="val -28733"/>
              <a:gd name="adj3" fmla="val 16667"/>
            </a:avLst>
          </a:prstGeom>
          <a:solidFill>
            <a:srgbClr val="FFFF00"/>
          </a:solidFill>
          <a:ln>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800" dirty="0" smtClean="0"/>
              <a:t>エントリー・参加で</a:t>
            </a:r>
            <a:endParaRPr lang="en-US" altLang="ja-JP" sz="2800" dirty="0" smtClean="0"/>
          </a:p>
          <a:p>
            <a:pPr algn="ctr"/>
            <a:r>
              <a:rPr lang="ja-JP" altLang="en-US" sz="3600" dirty="0" smtClean="0"/>
              <a:t>ポイント</a:t>
            </a:r>
            <a:r>
              <a:rPr lang="en-US" altLang="ja-JP" sz="3600" dirty="0" smtClean="0"/>
              <a:t>GET</a:t>
            </a:r>
            <a:r>
              <a:rPr lang="ja-JP" altLang="en-US" sz="3600" dirty="0" smtClean="0"/>
              <a:t>！</a:t>
            </a:r>
            <a:endParaRPr lang="en-US" altLang="ja-JP" sz="3600" dirty="0" smtClean="0"/>
          </a:p>
        </p:txBody>
      </p:sp>
      <p:pic>
        <p:nvPicPr>
          <p:cNvPr id="47" name="図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8633244" y="4179689"/>
            <a:ext cx="496191" cy="496191"/>
          </a:xfrm>
          <a:prstGeom prst="rect">
            <a:avLst/>
          </a:prstGeom>
        </p:spPr>
      </p:pic>
      <p:pic>
        <p:nvPicPr>
          <p:cNvPr id="41" name="図 40"/>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657856" y="5788051"/>
            <a:ext cx="1155750" cy="734080"/>
          </a:xfrm>
          <a:prstGeom prst="rect">
            <a:avLst/>
          </a:prstGeom>
        </p:spPr>
      </p:pic>
      <p:pic>
        <p:nvPicPr>
          <p:cNvPr id="42" name="図 41"/>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687148" y="4780378"/>
            <a:ext cx="997861" cy="1255171"/>
          </a:xfrm>
          <a:prstGeom prst="rect">
            <a:avLst/>
          </a:prstGeom>
        </p:spPr>
      </p:pic>
      <p:pic>
        <p:nvPicPr>
          <p:cNvPr id="2" name="図 1"/>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667118" y="4872140"/>
            <a:ext cx="1593711" cy="1163409"/>
          </a:xfrm>
          <a:prstGeom prst="rect">
            <a:avLst/>
          </a:prstGeom>
        </p:spPr>
      </p:pic>
      <p:pic>
        <p:nvPicPr>
          <p:cNvPr id="40" name="図 39"/>
          <p:cNvPicPr>
            <a:picLocks noChangeAspect="1"/>
          </p:cNvPicPr>
          <p:nvPr/>
        </p:nvPicPr>
        <p:blipFill>
          <a:blip r:embed="rId17" cstate="email">
            <a:extLst>
              <a:ext uri="{BEBA8EAE-BF5A-486C-A8C5-ECC9F3942E4B}">
                <a14:imgProps xmlns:a14="http://schemas.microsoft.com/office/drawing/2010/main">
                  <a14:imgLayer r:embed="rId18">
                    <a14:imgEffect>
                      <a14:backgroundRemoval t="0" b="100000" l="0" r="100000">
                        <a14:foregroundMark x1="67708" y1="53763" x2="67708" y2="53763"/>
                        <a14:foregroundMark x1="71354" y1="56452" x2="71354" y2="56452"/>
                        <a14:foregroundMark x1="71354" y1="41398" x2="71354" y2="41398"/>
                        <a14:foregroundMark x1="48438" y1="44086" x2="48438" y2="44086"/>
                        <a14:foregroundMark x1="44271" y1="44624" x2="44271" y2="44624"/>
                        <a14:foregroundMark x1="44792" y1="51075" x2="44792" y2="51075"/>
                        <a14:foregroundMark x1="52604" y1="58065" x2="52604" y2="58065"/>
                        <a14:foregroundMark x1="55208" y1="54301" x2="55208" y2="54301"/>
                        <a14:foregroundMark x1="59375" y1="44624" x2="59375" y2="44624"/>
                        <a14:foregroundMark x1="29688" y1="44086" x2="29688" y2="44086"/>
                        <a14:foregroundMark x1="36458" y1="45161" x2="36458" y2="45161"/>
                        <a14:foregroundMark x1="37500" y1="52151" x2="37500" y2="52151"/>
                      </a14:backgroundRemoval>
                    </a14:imgEffect>
                  </a14:imgLayer>
                </a14:imgProps>
              </a:ext>
              <a:ext uri="{28A0092B-C50C-407E-A947-70E740481C1C}">
                <a14:useLocalDpi xmlns:a14="http://schemas.microsoft.com/office/drawing/2010/main"/>
              </a:ext>
            </a:extLst>
          </a:blip>
          <a:stretch>
            <a:fillRect/>
          </a:stretch>
        </p:blipFill>
        <p:spPr>
          <a:xfrm>
            <a:off x="6628643" y="4651699"/>
            <a:ext cx="1173008" cy="1136352"/>
          </a:xfrm>
          <a:prstGeom prst="rect">
            <a:avLst/>
          </a:prstGeom>
        </p:spPr>
      </p:pic>
      <p:sp>
        <p:nvSpPr>
          <p:cNvPr id="49" name="テキスト ボックス 48"/>
          <p:cNvSpPr txBox="1"/>
          <p:nvPr/>
        </p:nvSpPr>
        <p:spPr>
          <a:xfrm>
            <a:off x="7879673" y="6187000"/>
            <a:ext cx="1194558" cy="461665"/>
          </a:xfrm>
          <a:prstGeom prst="rect">
            <a:avLst/>
          </a:prstGeom>
          <a:noFill/>
        </p:spPr>
        <p:txBody>
          <a:bodyPr wrap="none" rtlCol="0">
            <a:spAutoFit/>
          </a:bodyPr>
          <a:lstStyle/>
          <a:p>
            <a:r>
              <a:rPr lang="ja-JP" altLang="en-US" sz="2400" dirty="0" smtClean="0"/>
              <a:t>イベント</a:t>
            </a:r>
            <a:endParaRPr kumimoji="1" lang="ja-JP" altLang="en-US" sz="2400" dirty="0"/>
          </a:p>
        </p:txBody>
      </p:sp>
      <p:sp>
        <p:nvSpPr>
          <p:cNvPr id="50" name="テキスト ボックス 49"/>
          <p:cNvSpPr txBox="1"/>
          <p:nvPr/>
        </p:nvSpPr>
        <p:spPr>
          <a:xfrm>
            <a:off x="5966053" y="6187000"/>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5" name="スライド番号プレースホルダー 4"/>
          <p:cNvSpPr>
            <a:spLocks noGrp="1"/>
          </p:cNvSpPr>
          <p:nvPr>
            <p:ph type="sldNum" sz="quarter" idx="12"/>
          </p:nvPr>
        </p:nvSpPr>
        <p:spPr/>
        <p:txBody>
          <a:bodyPr/>
          <a:lstStyle/>
          <a:p>
            <a:fld id="{4F972EC5-33EC-864F-89EA-822F249CB8ED}" type="slidenum">
              <a:rPr kumimoji="1" lang="ja-JP" altLang="en-US" smtClean="0"/>
              <a:t>35</a:t>
            </a:fld>
            <a:endParaRPr kumimoji="1" lang="ja-JP" altLang="en-US"/>
          </a:p>
        </p:txBody>
      </p:sp>
    </p:spTree>
    <p:extLst>
      <p:ext uri="{BB962C8B-B14F-4D97-AF65-F5344CB8AC3E}">
        <p14:creationId xmlns:p14="http://schemas.microsoft.com/office/powerpoint/2010/main" val="2378819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900" decel="100000" fill="hold"/>
                                        <p:tgtEl>
                                          <p:spTgt spid="3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900" decel="100000" fill="hold"/>
                                        <p:tgtEl>
                                          <p:spTgt spid="3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25" fill="hold">
                            <p:stCondLst>
                              <p:cond delay="1000"/>
                            </p:stCondLst>
                            <p:childTnLst>
                              <p:par>
                                <p:cTn id="26" presetID="2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900" decel="100000" fill="hold"/>
                                        <p:tgtEl>
                                          <p:spTgt spid="4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4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33"/>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5"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6" cstate="email">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5" name="正方形/長方形 4"/>
          <p:cNvSpPr/>
          <p:nvPr/>
        </p:nvSpPr>
        <p:spPr>
          <a:xfrm>
            <a:off x="2802235" y="2653200"/>
            <a:ext cx="2802238" cy="314888"/>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400" dirty="0" smtClean="0">
                <a:solidFill>
                  <a:srgbClr val="000000"/>
                </a:solidFill>
              </a:rPr>
              <a:t>○○</a:t>
            </a:r>
            <a:r>
              <a:rPr lang="ja-JP" altLang="en-US" sz="1400" dirty="0" smtClean="0">
                <a:solidFill>
                  <a:srgbClr val="000000"/>
                </a:solidFill>
              </a:rPr>
              <a:t>運動に参加してきました！</a:t>
            </a:r>
            <a:endParaRPr kumimoji="1" lang="ja-JP" altLang="en-US" sz="1400" dirty="0">
              <a:solidFill>
                <a:srgbClr val="000000"/>
              </a:solidFill>
            </a:endParaRPr>
          </a:p>
        </p:txBody>
      </p:sp>
      <p:pic>
        <p:nvPicPr>
          <p:cNvPr id="35" name="図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91151" y="3113884"/>
            <a:ext cx="1757677" cy="1318258"/>
          </a:xfrm>
          <a:prstGeom prst="rect">
            <a:avLst/>
          </a:prstGeom>
        </p:spPr>
      </p:pic>
      <p:sp>
        <p:nvSpPr>
          <p:cNvPr id="9" name="正方形/長方形 8"/>
          <p:cNvSpPr/>
          <p:nvPr/>
        </p:nvSpPr>
        <p:spPr>
          <a:xfrm>
            <a:off x="2991152" y="4432142"/>
            <a:ext cx="2403414" cy="1631216"/>
          </a:xfrm>
          <a:prstGeom prst="rect">
            <a:avLst/>
          </a:prstGeom>
        </p:spPr>
        <p:txBody>
          <a:bodyPr wrap="square">
            <a:spAutoFit/>
          </a:bodyPr>
          <a:lstStyle/>
          <a:p>
            <a:r>
              <a:rPr lang="ja-JP" altLang="en-US" sz="1000" dirty="0" smtClean="0"/>
              <a:t>今回は初めて土浦市の市民活動に参加してきました！</a:t>
            </a:r>
            <a:endParaRPr lang="en-US" altLang="ja-JP" sz="1000" dirty="0" smtClean="0"/>
          </a:p>
          <a:p>
            <a:r>
              <a:rPr lang="ja-JP" altLang="en-US" sz="1000" dirty="0" smtClean="0"/>
              <a:t>このアプリ、活用しまくってます！笑</a:t>
            </a:r>
            <a:endParaRPr lang="en-US" altLang="ja-JP" sz="1000" dirty="0" smtClean="0"/>
          </a:p>
          <a:p>
            <a:r>
              <a:rPr lang="ja-JP" altLang="en-US" sz="1000" dirty="0" smtClean="0"/>
              <a:t>このような活動</a:t>
            </a:r>
            <a:r>
              <a:rPr lang="ja-JP" altLang="en-US" sz="1000" dirty="0"/>
              <a:t>を継続</a:t>
            </a:r>
            <a:r>
              <a:rPr lang="ja-JP" altLang="en-US" sz="1000" dirty="0" smtClean="0"/>
              <a:t>していきたいと思いました！自分</a:t>
            </a:r>
            <a:r>
              <a:rPr lang="ja-JP" altLang="en-US" sz="1000" dirty="0"/>
              <a:t>が</a:t>
            </a:r>
            <a:r>
              <a:rPr lang="ja-JP" altLang="en-US" sz="1000" dirty="0" smtClean="0"/>
              <a:t>楽しみ、そして地域のコミュニティを広げて</a:t>
            </a:r>
            <a:r>
              <a:rPr lang="ja-JP" altLang="en-US" sz="1000" dirty="0"/>
              <a:t>いく</a:t>
            </a:r>
            <a:r>
              <a:rPr lang="ja-JP" altLang="en-US" sz="1000" dirty="0" smtClean="0"/>
              <a:t>ことはすばらしいことだと思いました！</a:t>
            </a:r>
            <a:endParaRPr lang="en-US" altLang="ja-JP" sz="1000" dirty="0" smtClean="0"/>
          </a:p>
          <a:p>
            <a:r>
              <a:rPr lang="ja-JP" altLang="en-US" sz="1000" dirty="0" smtClean="0"/>
              <a:t>うちの子供が楽しめそうなイベントや地域活動があるみたいなので参加させてみようかと思います！</a:t>
            </a:r>
            <a:endParaRPr lang="en-US" altLang="ja-JP" sz="1000" dirty="0" smtClean="0"/>
          </a:p>
        </p:txBody>
      </p:sp>
      <p:sp>
        <p:nvSpPr>
          <p:cNvPr id="36" name="正方形/長方形 35"/>
          <p:cNvSpPr/>
          <p:nvPr/>
        </p:nvSpPr>
        <p:spPr>
          <a:xfrm>
            <a:off x="2682225" y="1998189"/>
            <a:ext cx="2954411" cy="5232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lgn="ctr"/>
            <a:r>
              <a:rPr lang="ja-JP" altLang="en-US" sz="2800" dirty="0" smtClean="0">
                <a:solidFill>
                  <a:schemeClr val="bg1"/>
                </a:solidFill>
                <a:latin typeface="ＤＦＰ太丸ゴシック体"/>
                <a:ea typeface="ＤＦＰ太丸ゴシック体"/>
                <a:cs typeface="ＤＦＰ太丸ゴシック体"/>
              </a:rPr>
              <a:t>市民ブログ</a:t>
            </a:r>
            <a:endParaRPr lang="en-US" altLang="ja-JP" sz="2800" dirty="0" smtClean="0">
              <a:solidFill>
                <a:schemeClr val="bg1"/>
              </a:solidFill>
              <a:latin typeface="ＤＦＰ太丸ゴシック体"/>
              <a:ea typeface="ＤＦＰ太丸ゴシック体"/>
              <a:cs typeface="ＤＦＰ太丸ゴシック体"/>
            </a:endParaRPr>
          </a:p>
        </p:txBody>
      </p:sp>
      <p:pic>
        <p:nvPicPr>
          <p:cNvPr id="37" name="図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88596" y="2711230"/>
            <a:ext cx="2789972" cy="2088251"/>
          </a:xfrm>
          <a:prstGeom prst="rect">
            <a:avLst/>
          </a:prstGeom>
        </p:spPr>
      </p:pic>
      <p:sp>
        <p:nvSpPr>
          <p:cNvPr id="31" name="正方形/長方形 30"/>
          <p:cNvSpPr/>
          <p:nvPr/>
        </p:nvSpPr>
        <p:spPr>
          <a:xfrm>
            <a:off x="215192" y="1709541"/>
            <a:ext cx="2210643" cy="5772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市民ブログ</a:t>
            </a:r>
            <a:endParaRPr kumimoji="1" lang="ja-JP" altLang="en-US" sz="2400" dirty="0">
              <a:latin typeface="ヒラギノ丸ゴ Pro W4"/>
              <a:ea typeface="ヒラギノ丸ゴ Pro W4"/>
              <a:cs typeface="ヒラギノ丸ゴ Pro W4"/>
            </a:endParaRPr>
          </a:p>
        </p:txBody>
      </p:sp>
      <p:pic>
        <p:nvPicPr>
          <p:cNvPr id="4" name="図 3"/>
          <p:cNvPicPr>
            <a:picLocks noChangeAspect="1"/>
          </p:cNvPicPr>
          <p:nvPr/>
        </p:nvPicPr>
        <p:blipFill>
          <a:blip r:embed="rId10"/>
          <a:stretch>
            <a:fillRect/>
          </a:stretch>
        </p:blipFill>
        <p:spPr>
          <a:xfrm>
            <a:off x="2573693" y="1022205"/>
            <a:ext cx="3217485" cy="5932239"/>
          </a:xfrm>
          <a:prstGeom prst="rect">
            <a:avLst/>
          </a:prstGeom>
        </p:spPr>
      </p:pic>
      <p:sp>
        <p:nvSpPr>
          <p:cNvPr id="32" name="角丸四角形吹き出し 31"/>
          <p:cNvSpPr/>
          <p:nvPr/>
        </p:nvSpPr>
        <p:spPr>
          <a:xfrm>
            <a:off x="107596" y="2572934"/>
            <a:ext cx="2904545" cy="2399627"/>
          </a:xfrm>
          <a:prstGeom prst="wedgeRoundRectCallout">
            <a:avLst>
              <a:gd name="adj1" fmla="val 61450"/>
              <a:gd name="adj2" fmla="val -26030"/>
              <a:gd name="adj3" fmla="val 16667"/>
            </a:avLst>
          </a:prstGeom>
          <a:solidFill>
            <a:srgbClr val="FFC8DE"/>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smtClean="0"/>
              <a:t>イベントや</a:t>
            </a:r>
            <a:endParaRPr lang="en-US" altLang="ja-JP" sz="3200" dirty="0" smtClean="0"/>
          </a:p>
          <a:p>
            <a:pPr algn="ctr"/>
            <a:r>
              <a:rPr lang="ja-JP" altLang="en-US" sz="3200" dirty="0" smtClean="0"/>
              <a:t>活動の様子の</a:t>
            </a:r>
            <a:endParaRPr lang="en-US" altLang="ja-JP" sz="3200" dirty="0" smtClean="0"/>
          </a:p>
          <a:p>
            <a:pPr algn="ctr"/>
            <a:r>
              <a:rPr lang="ja-JP" altLang="en-US" sz="3200" dirty="0" smtClean="0"/>
              <a:t>認知・拡散</a:t>
            </a:r>
            <a:endParaRPr lang="en-US" altLang="ja-JP" sz="3200" dirty="0"/>
          </a:p>
        </p:txBody>
      </p:sp>
      <p:sp>
        <p:nvSpPr>
          <p:cNvPr id="38" name="角丸四角形吹き出し 37"/>
          <p:cNvSpPr/>
          <p:nvPr/>
        </p:nvSpPr>
        <p:spPr>
          <a:xfrm rot="309033">
            <a:off x="5466742" y="2253894"/>
            <a:ext cx="3728291" cy="1428388"/>
          </a:xfrm>
          <a:prstGeom prst="wedgeRoundRectCallout">
            <a:avLst>
              <a:gd name="adj1" fmla="val -58736"/>
              <a:gd name="adj2" fmla="val 39720"/>
              <a:gd name="adj3" fmla="val 16667"/>
            </a:avLst>
          </a:prstGeom>
          <a:solidFill>
            <a:srgbClr val="FFFF00"/>
          </a:solidFill>
          <a:ln>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600" dirty="0" smtClean="0"/>
              <a:t>定期更新で</a:t>
            </a:r>
            <a:endParaRPr lang="en-US" altLang="ja-JP" sz="3600" dirty="0" smtClean="0"/>
          </a:p>
          <a:p>
            <a:pPr algn="ctr"/>
            <a:r>
              <a:rPr lang="ja-JP" altLang="en-US" sz="3600" dirty="0" smtClean="0"/>
              <a:t>ポイント</a:t>
            </a:r>
            <a:r>
              <a:rPr lang="en-US" altLang="ja-JP" sz="3600" dirty="0" smtClean="0"/>
              <a:t>GET</a:t>
            </a:r>
            <a:r>
              <a:rPr lang="ja-JP" altLang="en-US" sz="3600" dirty="0" smtClean="0"/>
              <a:t>！</a:t>
            </a:r>
            <a:endParaRPr lang="en-US" altLang="ja-JP" sz="3600" dirty="0" smtClean="0"/>
          </a:p>
        </p:txBody>
      </p:sp>
      <p:pic>
        <p:nvPicPr>
          <p:cNvPr id="39" name="図 3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733681" y="3480293"/>
            <a:ext cx="876031" cy="876031"/>
          </a:xfrm>
          <a:prstGeom prst="rect">
            <a:avLst/>
          </a:prstGeom>
        </p:spPr>
      </p:pic>
      <p:pic>
        <p:nvPicPr>
          <p:cNvPr id="40" name="図 3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85009" y="5766992"/>
            <a:ext cx="1155750" cy="734080"/>
          </a:xfrm>
          <a:prstGeom prst="rect">
            <a:avLst/>
          </a:prstGeom>
        </p:spPr>
      </p:pic>
      <p:pic>
        <p:nvPicPr>
          <p:cNvPr id="41" name="図 4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687148" y="4708356"/>
            <a:ext cx="997861" cy="1255171"/>
          </a:xfrm>
          <a:prstGeom prst="rect">
            <a:avLst/>
          </a:prstGeom>
        </p:spPr>
      </p:pic>
      <p:pic>
        <p:nvPicPr>
          <p:cNvPr id="45" name="図 44"/>
          <p:cNvPicPr>
            <a:picLocks noChangeAspect="1"/>
          </p:cNvPicPr>
          <p:nvPr/>
        </p:nvPicPr>
        <p:blipFill>
          <a:blip r:embed="rId14" cstate="email">
            <a:extLst>
              <a:ext uri="{BEBA8EAE-BF5A-486C-A8C5-ECC9F3942E4B}">
                <a14:imgProps xmlns:a14="http://schemas.microsoft.com/office/drawing/2010/main">
                  <a14:imgLayer r:embed="rId15">
                    <a14:imgEffect>
                      <a14:backgroundRemoval t="0" b="100000" l="0" r="100000">
                        <a14:foregroundMark x1="67708" y1="53763" x2="67708" y2="53763"/>
                        <a14:foregroundMark x1="71354" y1="56452" x2="71354" y2="56452"/>
                        <a14:foregroundMark x1="71354" y1="41398" x2="71354" y2="41398"/>
                        <a14:foregroundMark x1="48438" y1="44086" x2="48438" y2="44086"/>
                        <a14:foregroundMark x1="44271" y1="44624" x2="44271" y2="44624"/>
                        <a14:foregroundMark x1="44792" y1="51075" x2="44792" y2="51075"/>
                        <a14:foregroundMark x1="52604" y1="58065" x2="52604" y2="58065"/>
                        <a14:foregroundMark x1="55208" y1="54301" x2="55208" y2="54301"/>
                        <a14:foregroundMark x1="59375" y1="44624" x2="59375" y2="44624"/>
                        <a14:foregroundMark x1="29688" y1="44086" x2="29688" y2="44086"/>
                        <a14:foregroundMark x1="36458" y1="45161" x2="36458" y2="45161"/>
                        <a14:foregroundMark x1="37500" y1="52151" x2="37500" y2="52151"/>
                      </a14:backgroundRemoval>
                    </a14:imgEffect>
                  </a14:imgLayer>
                </a14:imgProps>
              </a:ext>
              <a:ext uri="{28A0092B-C50C-407E-A947-70E740481C1C}">
                <a14:useLocalDpi xmlns:a14="http://schemas.microsoft.com/office/drawing/2010/main"/>
              </a:ext>
            </a:extLst>
          </a:blip>
          <a:stretch>
            <a:fillRect/>
          </a:stretch>
        </p:blipFill>
        <p:spPr>
          <a:xfrm>
            <a:off x="6628643" y="4651699"/>
            <a:ext cx="1173008" cy="1136352"/>
          </a:xfrm>
          <a:prstGeom prst="rect">
            <a:avLst/>
          </a:prstGeom>
        </p:spPr>
      </p:pic>
      <p:pic>
        <p:nvPicPr>
          <p:cNvPr id="46" name="図 45"/>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901903" y="4707163"/>
            <a:ext cx="979080" cy="1231546"/>
          </a:xfrm>
          <a:prstGeom prst="rect">
            <a:avLst/>
          </a:prstGeom>
        </p:spPr>
      </p:pic>
      <p:sp>
        <p:nvSpPr>
          <p:cNvPr id="47" name="テキスト ボックス 46"/>
          <p:cNvSpPr txBox="1"/>
          <p:nvPr/>
        </p:nvSpPr>
        <p:spPr>
          <a:xfrm>
            <a:off x="8080764" y="6063358"/>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48" name="テキスト ボックス 47"/>
          <p:cNvSpPr txBox="1"/>
          <p:nvPr/>
        </p:nvSpPr>
        <p:spPr>
          <a:xfrm>
            <a:off x="5828424" y="6063358"/>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36</a:t>
            </a:fld>
            <a:endParaRPr kumimoji="1" lang="ja-JP" altLang="en-US"/>
          </a:p>
        </p:txBody>
      </p:sp>
    </p:spTree>
    <p:extLst>
      <p:ext uri="{BB962C8B-B14F-4D97-AF65-F5344CB8AC3E}">
        <p14:creationId xmlns:p14="http://schemas.microsoft.com/office/powerpoint/2010/main" val="811330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900" decel="100000" fill="hold"/>
                                        <p:tgtEl>
                                          <p:spTgt spid="38"/>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23" presetClass="entr" presetSubtype="16"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childTnLst>
                                </p:cTn>
                              </p:par>
                              <p:par>
                                <p:cTn id="24" presetID="53" presetClass="entr" presetSubtype="16"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animEffect transition="in" filter="fad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33"/>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4" name="正方形/長方形 53"/>
          <p:cNvSpPr/>
          <p:nvPr/>
        </p:nvSpPr>
        <p:spPr>
          <a:xfrm>
            <a:off x="2682225" y="1998189"/>
            <a:ext cx="2954411" cy="52322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ja-JP" altLang="en-US" sz="2800" dirty="0" smtClean="0">
                <a:solidFill>
                  <a:schemeClr val="bg1"/>
                </a:solidFill>
                <a:latin typeface="ＤＦＰ太丸ゴシック体"/>
                <a:ea typeface="ＤＦＰ太丸ゴシック体"/>
                <a:cs typeface="ＤＦＰ太丸ゴシック体"/>
              </a:rPr>
              <a:t>つちチャット</a:t>
            </a:r>
            <a:endParaRPr lang="en-US" altLang="ja-JP" sz="2800" dirty="0" smtClean="0">
              <a:solidFill>
                <a:schemeClr val="bg1"/>
              </a:solidFill>
              <a:latin typeface="ＤＦＰ太丸ゴシック体"/>
              <a:ea typeface="ＤＦＰ太丸ゴシック体"/>
              <a:cs typeface="ＤＦＰ太丸ゴシック体"/>
            </a:endParaRPr>
          </a:p>
        </p:txBody>
      </p:sp>
      <p:pic>
        <p:nvPicPr>
          <p:cNvPr id="59" name="図 58"/>
          <p:cNvPicPr>
            <a:picLocks noChangeAspect="1"/>
          </p:cNvPicPr>
          <p:nvPr/>
        </p:nvPicPr>
        <p:blipFill>
          <a:blip r:embed="rId2"/>
          <a:stretch>
            <a:fillRect/>
          </a:stretch>
        </p:blipFill>
        <p:spPr>
          <a:xfrm>
            <a:off x="2573693" y="1022205"/>
            <a:ext cx="3217485" cy="5932239"/>
          </a:xfrm>
          <a:prstGeom prst="rect">
            <a:avLst/>
          </a:prstGeom>
        </p:spPr>
      </p:pic>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pic>
        <p:nvPicPr>
          <p:cNvPr id="38" name="図 3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58649" y="3255855"/>
            <a:ext cx="457025" cy="457025"/>
          </a:xfrm>
          <a:prstGeom prst="rect">
            <a:avLst/>
          </a:prstGeom>
        </p:spPr>
      </p:pic>
      <p:pic>
        <p:nvPicPr>
          <p:cNvPr id="39" name="図 3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958650" y="3813888"/>
            <a:ext cx="453279" cy="453279"/>
          </a:xfrm>
          <a:prstGeom prst="rect">
            <a:avLst/>
          </a:prstGeom>
        </p:spPr>
      </p:pic>
      <p:pic>
        <p:nvPicPr>
          <p:cNvPr id="40" name="図 39"/>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958649" y="5278845"/>
            <a:ext cx="457025" cy="457025"/>
          </a:xfrm>
          <a:prstGeom prst="rect">
            <a:avLst/>
          </a:prstGeom>
        </p:spPr>
      </p:pic>
      <p:pic>
        <p:nvPicPr>
          <p:cNvPr id="41" name="図 40"/>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958649" y="2732635"/>
            <a:ext cx="453279" cy="453279"/>
          </a:xfrm>
          <a:prstGeom prst="rect">
            <a:avLst/>
          </a:prstGeom>
        </p:spPr>
      </p:pic>
      <p:sp>
        <p:nvSpPr>
          <p:cNvPr id="42" name="角丸四角形吹き出し 41"/>
          <p:cNvSpPr/>
          <p:nvPr/>
        </p:nvSpPr>
        <p:spPr>
          <a:xfrm>
            <a:off x="3534869" y="3255855"/>
            <a:ext cx="1810418"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1100" dirty="0" smtClean="0"/>
              <a:t>5</a:t>
            </a:r>
            <a:r>
              <a:rPr lang="en-US" altLang="ja-JP" sz="1100" dirty="0" smtClean="0"/>
              <a:t>05</a:t>
            </a:r>
            <a:r>
              <a:rPr lang="ja-JP" altLang="en-US" sz="1100" dirty="0" smtClean="0"/>
              <a:t>のカフェなう！</a:t>
            </a:r>
            <a:endParaRPr kumimoji="1" lang="ja-JP" altLang="en-US" sz="1100" dirty="0"/>
          </a:p>
        </p:txBody>
      </p:sp>
      <p:sp>
        <p:nvSpPr>
          <p:cNvPr id="43" name="角丸四角形吹き出し 42"/>
          <p:cNvSpPr/>
          <p:nvPr/>
        </p:nvSpPr>
        <p:spPr>
          <a:xfrm>
            <a:off x="3534869" y="3810142"/>
            <a:ext cx="1810419" cy="138306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t"/>
          <a:lstStyle/>
          <a:p>
            <a:pPr algn="ctr"/>
            <a:r>
              <a:rPr kumimoji="1" lang="ja-JP" altLang="en-US" sz="1100" dirty="0" smtClean="0"/>
              <a:t>ゴミ清掃活動に参加して</a:t>
            </a:r>
            <a:endParaRPr kumimoji="1" lang="en-US" altLang="ja-JP" sz="1100" dirty="0" smtClean="0"/>
          </a:p>
          <a:p>
            <a:pPr algn="ctr"/>
            <a:r>
              <a:rPr lang="ja-JP" altLang="en-US" sz="1100" dirty="0" smtClean="0"/>
              <a:t>交流が深まったぞい</a:t>
            </a:r>
            <a:endParaRPr kumimoji="1" lang="ja-JP" altLang="en-US" sz="1100" dirty="0"/>
          </a:p>
        </p:txBody>
      </p:sp>
      <p:sp>
        <p:nvSpPr>
          <p:cNvPr id="44" name="角丸四角形吹き出し 43"/>
          <p:cNvSpPr/>
          <p:nvPr/>
        </p:nvSpPr>
        <p:spPr>
          <a:xfrm>
            <a:off x="3534868" y="5278845"/>
            <a:ext cx="1810419"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100" dirty="0" smtClean="0"/>
              <a:t>だれか</a:t>
            </a:r>
            <a:r>
              <a:rPr kumimoji="1" lang="en-US" altLang="ja-JP" sz="1100" dirty="0" smtClean="0"/>
              <a:t>505</a:t>
            </a:r>
            <a:r>
              <a:rPr kumimoji="1" lang="ja-JP" altLang="en-US" sz="1100" dirty="0" smtClean="0"/>
              <a:t>であそぼーぜ</a:t>
            </a:r>
            <a:endParaRPr kumimoji="1" lang="ja-JP" altLang="en-US" sz="1100" dirty="0"/>
          </a:p>
        </p:txBody>
      </p:sp>
      <p:sp>
        <p:nvSpPr>
          <p:cNvPr id="45" name="角丸四角形吹き出し 44"/>
          <p:cNvSpPr/>
          <p:nvPr/>
        </p:nvSpPr>
        <p:spPr>
          <a:xfrm>
            <a:off x="3531122" y="2732635"/>
            <a:ext cx="1810419" cy="457025"/>
          </a:xfrm>
          <a:prstGeom prst="wedgeRoundRectCallout">
            <a:avLst>
              <a:gd name="adj1" fmla="val -55832"/>
              <a:gd name="adj2" fmla="val -22476"/>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100" dirty="0" smtClean="0"/>
              <a:t>今日土浦午後雨らしい</a:t>
            </a:r>
            <a:r>
              <a:rPr kumimoji="1" lang="en-US" altLang="ja-JP" sz="1100" dirty="0" smtClean="0"/>
              <a:t>w</a:t>
            </a:r>
            <a:endParaRPr kumimoji="1" lang="ja-JP" altLang="en-US" sz="1100" dirty="0"/>
          </a:p>
        </p:txBody>
      </p:sp>
      <p:pic>
        <p:nvPicPr>
          <p:cNvPr id="47" name="図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909542" y="4319475"/>
            <a:ext cx="1007641" cy="755731"/>
          </a:xfrm>
          <a:prstGeom prst="rect">
            <a:avLst/>
          </a:prstGeom>
        </p:spPr>
      </p:pic>
      <p:sp>
        <p:nvSpPr>
          <p:cNvPr id="31" name="正方形/長方形 30"/>
          <p:cNvSpPr/>
          <p:nvPr/>
        </p:nvSpPr>
        <p:spPr>
          <a:xfrm>
            <a:off x="215192" y="1709541"/>
            <a:ext cx="2210643" cy="57729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sz="2400" dirty="0" smtClean="0">
                <a:latin typeface="ヒラギノ丸ゴ Pro W4"/>
                <a:ea typeface="ヒラギノ丸ゴ Pro W4"/>
                <a:cs typeface="ヒラギノ丸ゴ Pro W4"/>
              </a:rPr>
              <a:t>つちチャット</a:t>
            </a:r>
            <a:endParaRPr kumimoji="1" lang="ja-JP" altLang="en-US" sz="2400" dirty="0">
              <a:latin typeface="ヒラギノ丸ゴ Pro W4"/>
              <a:ea typeface="ヒラギノ丸ゴ Pro W4"/>
              <a:cs typeface="ヒラギノ丸ゴ Pro W4"/>
            </a:endParaRPr>
          </a:p>
        </p:txBody>
      </p:sp>
      <p:sp>
        <p:nvSpPr>
          <p:cNvPr id="32" name="角丸四角形吹き出し 31"/>
          <p:cNvSpPr/>
          <p:nvPr/>
        </p:nvSpPr>
        <p:spPr>
          <a:xfrm>
            <a:off x="107596" y="3002905"/>
            <a:ext cx="3135440" cy="1941679"/>
          </a:xfrm>
          <a:prstGeom prst="wedgeRoundRectCallout">
            <a:avLst>
              <a:gd name="adj1" fmla="val 61450"/>
              <a:gd name="adj2" fmla="val -26030"/>
              <a:gd name="adj3" fmla="val 16667"/>
            </a:avLst>
          </a:prstGeom>
          <a:solidFill>
            <a:srgbClr val="FFC8DE"/>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smtClean="0"/>
              <a:t>気軽で</a:t>
            </a:r>
            <a:endParaRPr lang="en-US" altLang="ja-JP" sz="3200" dirty="0" smtClean="0"/>
          </a:p>
          <a:p>
            <a:pPr algn="ctr"/>
            <a:r>
              <a:rPr lang="ja-JP" altLang="en-US" sz="3200" dirty="0" smtClean="0"/>
              <a:t>リアルタイムな</a:t>
            </a:r>
            <a:endParaRPr lang="en-US" altLang="ja-JP" sz="3200" dirty="0" smtClean="0"/>
          </a:p>
          <a:p>
            <a:pPr algn="ctr"/>
            <a:r>
              <a:rPr lang="ja-JP" altLang="en-US" sz="3200" dirty="0" smtClean="0"/>
              <a:t>投稿・閲覧</a:t>
            </a:r>
            <a:endParaRPr lang="en-US" altLang="ja-JP" sz="3200" dirty="0" smtClean="0"/>
          </a:p>
        </p:txBody>
      </p:sp>
      <p:sp>
        <p:nvSpPr>
          <p:cNvPr id="33" name="角丸四角形吹き出し 32"/>
          <p:cNvSpPr/>
          <p:nvPr/>
        </p:nvSpPr>
        <p:spPr>
          <a:xfrm>
            <a:off x="5581922" y="2532509"/>
            <a:ext cx="3431409" cy="1656451"/>
          </a:xfrm>
          <a:prstGeom prst="wedgeRoundRectCallout">
            <a:avLst>
              <a:gd name="adj1" fmla="val -59388"/>
              <a:gd name="adj2" fmla="val -11434"/>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3200" dirty="0" smtClean="0"/>
              <a:t>市民間での</a:t>
            </a:r>
            <a:endParaRPr lang="en-US" altLang="ja-JP" sz="3200" dirty="0" smtClean="0"/>
          </a:p>
          <a:p>
            <a:pPr algn="ctr"/>
            <a:r>
              <a:rPr lang="ja-JP" altLang="en-US" sz="3200" dirty="0" smtClean="0"/>
              <a:t>コミュニケーション</a:t>
            </a:r>
            <a:endParaRPr lang="en-US" altLang="ja-JP" sz="3200" dirty="0" smtClean="0"/>
          </a:p>
          <a:p>
            <a:pPr algn="ctr"/>
            <a:r>
              <a:rPr lang="ja-JP" altLang="en-US" sz="3200" dirty="0" smtClean="0"/>
              <a:t>・情報交換</a:t>
            </a:r>
            <a:endParaRPr lang="en-US" altLang="ja-JP" sz="3200" dirty="0" smtClean="0"/>
          </a:p>
        </p:txBody>
      </p:sp>
      <p:pic>
        <p:nvPicPr>
          <p:cNvPr id="35" name="図 3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702267" y="5788051"/>
            <a:ext cx="1155750" cy="734080"/>
          </a:xfrm>
          <a:prstGeom prst="rect">
            <a:avLst/>
          </a:prstGeom>
        </p:spPr>
      </p:pic>
      <p:pic>
        <p:nvPicPr>
          <p:cNvPr id="36" name="図 35"/>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687148" y="4708356"/>
            <a:ext cx="997861" cy="1255171"/>
          </a:xfrm>
          <a:prstGeom prst="rect">
            <a:avLst/>
          </a:prstGeom>
        </p:spPr>
      </p:pic>
      <p:pic>
        <p:nvPicPr>
          <p:cNvPr id="37" name="図 36"/>
          <p:cNvPicPr>
            <a:picLocks noChangeAspect="1"/>
          </p:cNvPicPr>
          <p:nvPr/>
        </p:nvPicPr>
        <p:blipFill>
          <a:blip r:embed="rId16" cstate="email">
            <a:extLst>
              <a:ext uri="{BEBA8EAE-BF5A-486C-A8C5-ECC9F3942E4B}">
                <a14:imgProps xmlns:a14="http://schemas.microsoft.com/office/drawing/2010/main">
                  <a14:imgLayer r:embed="rId17">
                    <a14:imgEffect>
                      <a14:backgroundRemoval t="0" b="100000" l="0" r="100000">
                        <a14:foregroundMark x1="67708" y1="53763" x2="67708" y2="53763"/>
                        <a14:foregroundMark x1="71354" y1="56452" x2="71354" y2="56452"/>
                        <a14:foregroundMark x1="71354" y1="41398" x2="71354" y2="41398"/>
                        <a14:foregroundMark x1="48438" y1="44086" x2="48438" y2="44086"/>
                        <a14:foregroundMark x1="44271" y1="44624" x2="44271" y2="44624"/>
                        <a14:foregroundMark x1="44792" y1="51075" x2="44792" y2="51075"/>
                        <a14:foregroundMark x1="52604" y1="58065" x2="52604" y2="58065"/>
                        <a14:foregroundMark x1="55208" y1="54301" x2="55208" y2="54301"/>
                        <a14:foregroundMark x1="59375" y1="44624" x2="59375" y2="44624"/>
                        <a14:foregroundMark x1="29688" y1="44086" x2="29688" y2="44086"/>
                        <a14:foregroundMark x1="36458" y1="45161" x2="36458" y2="45161"/>
                        <a14:foregroundMark x1="37500" y1="52151" x2="37500" y2="52151"/>
                      </a14:backgroundRemoval>
                    </a14:imgEffect>
                  </a14:imgLayer>
                </a14:imgProps>
              </a:ext>
              <a:ext uri="{28A0092B-C50C-407E-A947-70E740481C1C}">
                <a14:useLocalDpi xmlns:a14="http://schemas.microsoft.com/office/drawing/2010/main"/>
              </a:ext>
            </a:extLst>
          </a:blip>
          <a:stretch>
            <a:fillRect/>
          </a:stretch>
        </p:blipFill>
        <p:spPr>
          <a:xfrm>
            <a:off x="6685009" y="4651699"/>
            <a:ext cx="1173008" cy="1136352"/>
          </a:xfrm>
          <a:prstGeom prst="rect">
            <a:avLst/>
          </a:prstGeom>
        </p:spPr>
      </p:pic>
      <p:pic>
        <p:nvPicPr>
          <p:cNvPr id="46" name="図 45"/>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901903" y="4707163"/>
            <a:ext cx="979080" cy="1231546"/>
          </a:xfrm>
          <a:prstGeom prst="rect">
            <a:avLst/>
          </a:prstGeom>
        </p:spPr>
      </p:pic>
      <p:sp>
        <p:nvSpPr>
          <p:cNvPr id="48" name="テキスト ボックス 47"/>
          <p:cNvSpPr txBox="1"/>
          <p:nvPr/>
        </p:nvSpPr>
        <p:spPr>
          <a:xfrm>
            <a:off x="8080764" y="6063358"/>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50" name="テキスト ボックス 49"/>
          <p:cNvSpPr txBox="1"/>
          <p:nvPr/>
        </p:nvSpPr>
        <p:spPr>
          <a:xfrm>
            <a:off x="5828424" y="6063358"/>
            <a:ext cx="800219" cy="461665"/>
          </a:xfrm>
          <a:prstGeom prst="rect">
            <a:avLst/>
          </a:prstGeom>
          <a:noFill/>
        </p:spPr>
        <p:txBody>
          <a:bodyPr wrap="none" rtlCol="0">
            <a:spAutoFit/>
          </a:bodyPr>
          <a:lstStyle/>
          <a:p>
            <a:r>
              <a:rPr kumimoji="1" lang="ja-JP" altLang="en-US" sz="2400" dirty="0" smtClean="0"/>
              <a:t>市民</a:t>
            </a:r>
            <a:endParaRPr kumimoji="1" lang="ja-JP" altLang="en-US" sz="2400" dirty="0"/>
          </a:p>
        </p:txBody>
      </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37</a:t>
            </a:fld>
            <a:endParaRPr kumimoji="1" lang="ja-JP" altLang="en-US"/>
          </a:p>
        </p:txBody>
      </p:sp>
    </p:spTree>
    <p:extLst>
      <p:ext uri="{BB962C8B-B14F-4D97-AF65-F5344CB8AC3E}">
        <p14:creationId xmlns:p14="http://schemas.microsoft.com/office/powerpoint/2010/main" val="275173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900" decel="100000" fill="hold"/>
                                        <p:tgtEl>
                                          <p:spTgt spid="3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2802235" y="1771676"/>
            <a:ext cx="2707779" cy="4481907"/>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6" name="図形グループ 15"/>
          <p:cNvGrpSpPr/>
          <p:nvPr/>
        </p:nvGrpSpPr>
        <p:grpSpPr>
          <a:xfrm>
            <a:off x="107596" y="-81071"/>
            <a:ext cx="12231918" cy="1469647"/>
            <a:chOff x="107596" y="-81071"/>
            <a:chExt cx="12231918" cy="1469647"/>
          </a:xfrm>
        </p:grpSpPr>
        <p:pic>
          <p:nvPicPr>
            <p:cNvPr id="17" name="図 16"/>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4717127" y="0"/>
              <a:ext cx="1074051" cy="1246985"/>
            </a:xfrm>
            <a:prstGeom prst="rect">
              <a:avLst/>
            </a:prstGeom>
            <a:effectLst/>
          </p:spPr>
        </p:pic>
        <p:pic>
          <p:nvPicPr>
            <p:cNvPr id="18" name="図 17"/>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19" name="図 18"/>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20" name="図 19"/>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5687148" y="-81071"/>
              <a:ext cx="6652366" cy="1469647"/>
            </a:xfrm>
            <a:prstGeom prst="rect">
              <a:avLst/>
            </a:prstGeom>
          </p:spPr>
        </p:pic>
        <p:sp>
          <p:nvSpPr>
            <p:cNvPr id="21" name="テキスト ボックス 20"/>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3" name="図形グループ 22"/>
            <p:cNvGrpSpPr/>
            <p:nvPr/>
          </p:nvGrpSpPr>
          <p:grpSpPr>
            <a:xfrm>
              <a:off x="215192" y="0"/>
              <a:ext cx="2341441" cy="1246985"/>
              <a:chOff x="215192" y="1199258"/>
              <a:chExt cx="2341441" cy="1246985"/>
            </a:xfrm>
          </p:grpSpPr>
          <p:pic>
            <p:nvPicPr>
              <p:cNvPr id="29" name="図 28"/>
              <p:cNvPicPr>
                <a:picLocks noChangeAspect="1"/>
              </p:cNvPicPr>
              <p:nvPr/>
            </p:nvPicPr>
            <p:blipFill>
              <a:blip r:embed="rId5"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30" name="図 29" descr="8682.jpg"/>
              <p:cNvPicPr>
                <a:picLocks noChangeAspect="1"/>
              </p:cNvPicPr>
              <p:nvPr/>
            </p:nvPicPr>
            <p:blipFill>
              <a:blip r:embed="rId6" cstate="email">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4" name="テキスト ボックス 23"/>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5" name="テキスト ボックス 24"/>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7" name="テキスト ボックス 26"/>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8" name="テキスト ボックス 27"/>
            <p:cNvSpPr txBox="1"/>
            <p:nvPr/>
          </p:nvSpPr>
          <p:spPr>
            <a:xfrm>
              <a:off x="107596" y="166276"/>
              <a:ext cx="2449037" cy="830997"/>
            </a:xfrm>
            <a:prstGeom prst="rect">
              <a:avLst/>
            </a:prstGeom>
            <a:noFill/>
          </p:spPr>
          <p:txBody>
            <a:bodyPr wrap="square" rtlCol="0">
              <a:spAutoFit/>
            </a:bodyPr>
            <a:lstStyle/>
            <a:p>
              <a:pPr algn="ctr"/>
              <a:r>
                <a:rPr kumimoji="1" lang="ja-JP" altLang="en-US" sz="2400" b="1" kern="1200" dirty="0" smtClean="0">
                  <a:latin typeface="ヒラギノ丸ゴ ProN W4"/>
                  <a:ea typeface="ヒラギノ丸ゴ ProN W4"/>
                  <a:cs typeface="ヒラギノ丸ゴ ProN W4"/>
                </a:rPr>
                <a:t>こらぼの</a:t>
              </a:r>
              <a:endParaRPr kumimoji="1" lang="en-US" altLang="ja-JP" sz="2400" b="1" kern="1200" dirty="0" smtClean="0">
                <a:latin typeface="ヒラギノ丸ゴ ProN W4"/>
                <a:ea typeface="ヒラギノ丸ゴ ProN W4"/>
                <a:cs typeface="ヒラギノ丸ゴ ProN W4"/>
              </a:endParaRPr>
            </a:p>
            <a:p>
              <a:pPr algn="ctr"/>
              <a:r>
                <a:rPr lang="ja-JP" altLang="en-US" sz="2400" b="1" dirty="0" smtClean="0">
                  <a:latin typeface="ヒラギノ丸ゴ ProN W4"/>
                  <a:ea typeface="ヒラギノ丸ゴ ProN W4"/>
                  <a:cs typeface="ヒラギノ丸ゴ ProN W4"/>
                </a:rPr>
                <a:t>アプリ</a:t>
              </a:r>
              <a:endParaRPr kumimoji="1" lang="en-US" altLang="ja-JP" sz="2400" b="1" kern="1200" dirty="0" smtClean="0">
                <a:latin typeface="ヒラギノ丸ゴ ProN W4"/>
                <a:ea typeface="ヒラギノ丸ゴ ProN W4"/>
                <a:cs typeface="ヒラギノ丸ゴ ProN W4"/>
              </a:endParaRPr>
            </a:p>
          </p:txBody>
        </p:sp>
      </p:grpSp>
      <p:sp>
        <p:nvSpPr>
          <p:cNvPr id="54" name="正方形/長方形 53"/>
          <p:cNvSpPr/>
          <p:nvPr/>
        </p:nvSpPr>
        <p:spPr>
          <a:xfrm>
            <a:off x="2682225" y="1998189"/>
            <a:ext cx="2954411"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lvl="0" algn="ctr"/>
            <a:r>
              <a:rPr lang="ja-JP" altLang="en-US" sz="2800" dirty="0" smtClean="0">
                <a:solidFill>
                  <a:schemeClr val="bg1"/>
                </a:solidFill>
                <a:latin typeface="ＤＦＰ太丸ゴシック体"/>
                <a:ea typeface="ＤＦＰ太丸ゴシック体"/>
                <a:cs typeface="ＤＦＰ太丸ゴシック体"/>
              </a:rPr>
              <a:t>お楽しみ</a:t>
            </a:r>
            <a:endParaRPr lang="en-US" altLang="ja-JP" sz="2800" dirty="0" smtClean="0">
              <a:solidFill>
                <a:schemeClr val="bg1"/>
              </a:solidFill>
              <a:latin typeface="ＤＦＰ太丸ゴシック体"/>
              <a:ea typeface="ＤＦＰ太丸ゴシック体"/>
              <a:cs typeface="ＤＦＰ太丸ゴシック体"/>
            </a:endParaRPr>
          </a:p>
        </p:txBody>
      </p:sp>
      <p:sp>
        <p:nvSpPr>
          <p:cNvPr id="3" name="テキスト ボックス 2"/>
          <p:cNvSpPr txBox="1"/>
          <p:nvPr/>
        </p:nvSpPr>
        <p:spPr>
          <a:xfrm>
            <a:off x="2974630" y="4603172"/>
            <a:ext cx="2426265" cy="369332"/>
          </a:xfrm>
          <a:prstGeom prst="rect">
            <a:avLst/>
          </a:prstGeom>
          <a:noFill/>
        </p:spPr>
        <p:txBody>
          <a:bodyPr wrap="none" rtlCol="0">
            <a:spAutoFit/>
          </a:bodyPr>
          <a:lstStyle/>
          <a:p>
            <a:r>
              <a:rPr lang="ja-JP" altLang="en-US" dirty="0" smtClean="0"/>
              <a:t>溜まったキララ</a:t>
            </a:r>
            <a:r>
              <a:rPr kumimoji="1" lang="ja-JP" altLang="en-US" dirty="0" smtClean="0"/>
              <a:t>ポイント</a:t>
            </a:r>
            <a:endParaRPr kumimoji="1" lang="ja-JP" altLang="en-US" dirty="0"/>
          </a:p>
        </p:txBody>
      </p:sp>
      <p:sp>
        <p:nvSpPr>
          <p:cNvPr id="4" name="テキスト ボックス 3"/>
          <p:cNvSpPr txBox="1"/>
          <p:nvPr/>
        </p:nvSpPr>
        <p:spPr>
          <a:xfrm>
            <a:off x="2835487" y="4908268"/>
            <a:ext cx="2578939" cy="830997"/>
          </a:xfrm>
          <a:prstGeom prst="rect">
            <a:avLst/>
          </a:prstGeom>
          <a:noFill/>
        </p:spPr>
        <p:txBody>
          <a:bodyPr wrap="none" rtlCol="0">
            <a:spAutoFit/>
          </a:bodyPr>
          <a:lstStyle/>
          <a:p>
            <a:r>
              <a:rPr kumimoji="1" lang="ja-JP" altLang="en-US" sz="4800" dirty="0" smtClean="0"/>
              <a:t>　</a:t>
            </a:r>
            <a:r>
              <a:rPr lang="en-US" altLang="ja-JP" sz="4800" dirty="0" smtClean="0">
                <a:latin typeface="ヒラギノ角ゴ StdN W8"/>
                <a:ea typeface="ヒラギノ角ゴ StdN W8"/>
                <a:cs typeface="ヒラギノ角ゴ StdN W8"/>
              </a:rPr>
              <a:t>123</a:t>
            </a:r>
            <a:r>
              <a:rPr kumimoji="1" lang="en-US" altLang="ja-JP" sz="4800" dirty="0" smtClean="0">
                <a:latin typeface="ヒラギノ角ゴ StdN W8"/>
                <a:ea typeface="ヒラギノ角ゴ StdN W8"/>
                <a:cs typeface="ヒラギノ角ゴ StdN W8"/>
              </a:rPr>
              <a:t> </a:t>
            </a:r>
            <a:r>
              <a:rPr kumimoji="1" lang="en-US" altLang="ja-JP" sz="3200" dirty="0" err="1" smtClean="0"/>
              <a:t>pt</a:t>
            </a:r>
            <a:endParaRPr kumimoji="1" lang="ja-JP" altLang="en-US" sz="3200" dirty="0"/>
          </a:p>
        </p:txBody>
      </p:sp>
      <p:pic>
        <p:nvPicPr>
          <p:cNvPr id="5" name="図 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421918" y="2912075"/>
            <a:ext cx="1547557" cy="687803"/>
          </a:xfrm>
          <a:prstGeom prst="rect">
            <a:avLst/>
          </a:prstGeom>
        </p:spPr>
      </p:pic>
      <p:sp>
        <p:nvSpPr>
          <p:cNvPr id="8" name="テキスト ボックス 7"/>
          <p:cNvSpPr txBox="1"/>
          <p:nvPr/>
        </p:nvSpPr>
        <p:spPr>
          <a:xfrm>
            <a:off x="2740069" y="2542743"/>
            <a:ext cx="2921922" cy="369332"/>
          </a:xfrm>
          <a:prstGeom prst="rect">
            <a:avLst/>
          </a:prstGeom>
          <a:solidFill>
            <a:schemeClr val="bg1"/>
          </a:solidFill>
          <a:ln>
            <a:solidFill>
              <a:srgbClr val="FFFFFF"/>
            </a:solidFill>
          </a:ln>
        </p:spPr>
        <p:txBody>
          <a:bodyPr wrap="square" rtlCol="0">
            <a:spAutoFit/>
          </a:bodyPr>
          <a:lstStyle/>
          <a:p>
            <a:pPr algn="ctr"/>
            <a:r>
              <a:rPr kumimoji="1" lang="ja-JP" altLang="en-US" dirty="0" smtClean="0"/>
              <a:t>期間限定クーポン</a:t>
            </a:r>
            <a:endParaRPr kumimoji="1" lang="ja-JP" altLang="en-US" dirty="0"/>
          </a:p>
        </p:txBody>
      </p:sp>
      <p:sp>
        <p:nvSpPr>
          <p:cNvPr id="31" name="正方形/長方形 30"/>
          <p:cNvSpPr/>
          <p:nvPr/>
        </p:nvSpPr>
        <p:spPr>
          <a:xfrm>
            <a:off x="215192" y="1709541"/>
            <a:ext cx="2210643" cy="5772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2400" dirty="0" smtClean="0">
                <a:latin typeface="ヒラギノ丸ゴ Pro W4"/>
                <a:ea typeface="ヒラギノ丸ゴ Pro W4"/>
                <a:cs typeface="ヒラギノ丸ゴ Pro W4"/>
              </a:rPr>
              <a:t>お楽しみ</a:t>
            </a:r>
            <a:endParaRPr kumimoji="1" lang="ja-JP" altLang="en-US" sz="2400" dirty="0">
              <a:latin typeface="ヒラギノ丸ゴ Pro W4"/>
              <a:ea typeface="ヒラギノ丸ゴ Pro W4"/>
              <a:cs typeface="ヒラギノ丸ゴ Pro W4"/>
            </a:endParaRPr>
          </a:p>
        </p:txBody>
      </p:sp>
      <p:pic>
        <p:nvPicPr>
          <p:cNvPr id="2" name="図 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421918" y="3691572"/>
            <a:ext cx="1547557" cy="785646"/>
          </a:xfrm>
          <a:prstGeom prst="rect">
            <a:avLst/>
          </a:prstGeom>
        </p:spPr>
      </p:pic>
      <p:pic>
        <p:nvPicPr>
          <p:cNvPr id="32" name="図 31"/>
          <p:cNvPicPr>
            <a:picLocks noChangeAspect="1"/>
          </p:cNvPicPr>
          <p:nvPr/>
        </p:nvPicPr>
        <p:blipFill>
          <a:blip r:embed="rId10" cstate="email">
            <a:extLst>
              <a:ext uri="{BEBA8EAE-BF5A-486C-A8C5-ECC9F3942E4B}">
                <a14:imgProps xmlns:a14="http://schemas.microsoft.com/office/drawing/2010/main">
                  <a14:imgLayer r:embed="rId11">
                    <a14:imgEffect>
                      <a14:backgroundRemoval t="0" b="100000" l="0" r="100000">
                        <a14:foregroundMark x1="68919" y1="58621" x2="68919" y2="58621"/>
                        <a14:foregroundMark x1="30405" y1="60345" x2="30405" y2="60345"/>
                      </a14:backgroundRemoval>
                    </a14:imgEffect>
                  </a14:imgLayer>
                </a14:imgProps>
              </a:ext>
              <a:ext uri="{28A0092B-C50C-407E-A947-70E740481C1C}">
                <a14:useLocalDpi xmlns:a14="http://schemas.microsoft.com/office/drawing/2010/main"/>
              </a:ext>
            </a:extLst>
          </a:blip>
          <a:stretch>
            <a:fillRect/>
          </a:stretch>
        </p:blipFill>
        <p:spPr>
          <a:xfrm>
            <a:off x="2802235" y="4972504"/>
            <a:ext cx="567579" cy="667289"/>
          </a:xfrm>
          <a:prstGeom prst="rect">
            <a:avLst/>
          </a:prstGeom>
        </p:spPr>
      </p:pic>
      <p:pic>
        <p:nvPicPr>
          <p:cNvPr id="59" name="図 58"/>
          <p:cNvPicPr>
            <a:picLocks noChangeAspect="1"/>
          </p:cNvPicPr>
          <p:nvPr/>
        </p:nvPicPr>
        <p:blipFill>
          <a:blip r:embed="rId12"/>
          <a:stretch>
            <a:fillRect/>
          </a:stretch>
        </p:blipFill>
        <p:spPr>
          <a:xfrm>
            <a:off x="2573693" y="1022205"/>
            <a:ext cx="3217485" cy="5932239"/>
          </a:xfrm>
          <a:prstGeom prst="rect">
            <a:avLst/>
          </a:prstGeom>
        </p:spPr>
      </p:pic>
      <p:pic>
        <p:nvPicPr>
          <p:cNvPr id="33" name="図 32"/>
          <p:cNvPicPr>
            <a:picLocks noChangeAspect="1"/>
          </p:cNvPicPr>
          <p:nvPr/>
        </p:nvPicPr>
        <p:blipFill>
          <a:blip r:embed="rId13">
            <a:extLst>
              <a:ext uri="{BEBA8EAE-BF5A-486C-A8C5-ECC9F3942E4B}">
                <a14:imgProps xmlns:a14="http://schemas.microsoft.com/office/drawing/2010/main">
                  <a14:imgLayer r:embed="rId14">
                    <a14:imgEffect>
                      <a14:backgroundRemoval t="0" b="100000" l="0" r="100000">
                        <a14:foregroundMark x1="68919" y1="58621" x2="68919" y2="58621"/>
                        <a14:foregroundMark x1="30405" y1="60345" x2="30405" y2="60345"/>
                      </a14:backgroundRemoval>
                    </a14:imgEffect>
                  </a14:imgLayer>
                </a14:imgProps>
              </a:ext>
            </a:extLst>
          </a:blip>
          <a:stretch>
            <a:fillRect/>
          </a:stretch>
        </p:blipFill>
        <p:spPr>
          <a:xfrm>
            <a:off x="5791178" y="4521536"/>
            <a:ext cx="1906664" cy="2241619"/>
          </a:xfrm>
          <a:prstGeom prst="rect">
            <a:avLst/>
          </a:prstGeom>
        </p:spPr>
      </p:pic>
      <p:sp>
        <p:nvSpPr>
          <p:cNvPr id="34" name="角丸四角形吹き出し 33"/>
          <p:cNvSpPr/>
          <p:nvPr/>
        </p:nvSpPr>
        <p:spPr>
          <a:xfrm>
            <a:off x="12178" y="2637812"/>
            <a:ext cx="3135440" cy="1839406"/>
          </a:xfrm>
          <a:prstGeom prst="wedgeRoundRectCallout">
            <a:avLst>
              <a:gd name="adj1" fmla="val 61450"/>
              <a:gd name="adj2" fmla="val -26030"/>
              <a:gd name="adj3" fmla="val 16667"/>
            </a:avLst>
          </a:prstGeom>
          <a:solidFill>
            <a:srgbClr val="FFC8DE"/>
          </a:solidFill>
          <a:ln>
            <a:solidFill>
              <a:srgbClr val="C0504D"/>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ja-JP" sz="3600" dirty="0"/>
              <a:t>C</a:t>
            </a:r>
            <a:r>
              <a:rPr lang="en-US" altLang="ja-JP" sz="3600" dirty="0" smtClean="0"/>
              <a:t>ORABONO</a:t>
            </a:r>
          </a:p>
          <a:p>
            <a:pPr algn="ctr"/>
            <a:r>
              <a:rPr lang="ja-JP" altLang="en-US" sz="3600" dirty="0" smtClean="0"/>
              <a:t>利用者限定</a:t>
            </a:r>
            <a:endParaRPr lang="en-US" altLang="ja-JP" sz="3600" dirty="0" smtClean="0"/>
          </a:p>
          <a:p>
            <a:pPr algn="ctr"/>
            <a:r>
              <a:rPr lang="ja-JP" altLang="en-US" sz="3600" dirty="0" smtClean="0"/>
              <a:t>クーポン券</a:t>
            </a:r>
            <a:endParaRPr lang="en-US" altLang="ja-JP" sz="3600" dirty="0" smtClean="0"/>
          </a:p>
        </p:txBody>
      </p:sp>
      <p:sp>
        <p:nvSpPr>
          <p:cNvPr id="35" name="角丸四角形吹き出し 34"/>
          <p:cNvSpPr/>
          <p:nvPr/>
        </p:nvSpPr>
        <p:spPr>
          <a:xfrm>
            <a:off x="12178" y="4739172"/>
            <a:ext cx="2727891" cy="1428934"/>
          </a:xfrm>
          <a:prstGeom prst="wedgeRoundRectCallout">
            <a:avLst>
              <a:gd name="adj1" fmla="val 57538"/>
              <a:gd name="adj2" fmla="val 13635"/>
              <a:gd name="adj3" fmla="val 16667"/>
            </a:avLst>
          </a:prstGeom>
          <a:solidFill>
            <a:srgbClr val="FFFF00"/>
          </a:solidFill>
          <a:ln>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800" dirty="0" smtClean="0"/>
              <a:t>溜まった</a:t>
            </a:r>
            <a:endParaRPr lang="en-US" altLang="ja-JP" sz="2800" dirty="0"/>
          </a:p>
          <a:p>
            <a:pPr algn="ctr"/>
            <a:r>
              <a:rPr lang="ja-JP" altLang="en-US" sz="2800" dirty="0" smtClean="0"/>
              <a:t>ポイントの確認</a:t>
            </a:r>
            <a:endParaRPr lang="en-US" altLang="ja-JP" sz="2800" dirty="0" smtClean="0"/>
          </a:p>
        </p:txBody>
      </p:sp>
      <p:pic>
        <p:nvPicPr>
          <p:cNvPr id="36" name="図 35"/>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87577" y="5943102"/>
            <a:ext cx="745163" cy="745163"/>
          </a:xfrm>
          <a:prstGeom prst="rect">
            <a:avLst/>
          </a:prstGeom>
        </p:spPr>
      </p:pic>
      <p:pic>
        <p:nvPicPr>
          <p:cNvPr id="37" name="図 36"/>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960159" y="5943102"/>
            <a:ext cx="745163" cy="745163"/>
          </a:xfrm>
          <a:prstGeom prst="rect">
            <a:avLst/>
          </a:prstGeom>
        </p:spPr>
      </p:pic>
      <p:pic>
        <p:nvPicPr>
          <p:cNvPr id="38" name="図 3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332740" y="5965115"/>
            <a:ext cx="745163" cy="745163"/>
          </a:xfrm>
          <a:prstGeom prst="rect">
            <a:avLst/>
          </a:prstGeom>
        </p:spPr>
      </p:pic>
      <p:sp>
        <p:nvSpPr>
          <p:cNvPr id="7" name="円形吹き出し 6"/>
          <p:cNvSpPr/>
          <p:nvPr/>
        </p:nvSpPr>
        <p:spPr>
          <a:xfrm>
            <a:off x="5510014" y="1771676"/>
            <a:ext cx="3633985" cy="2505540"/>
          </a:xfrm>
          <a:prstGeom prst="wedgeEllipseCallout">
            <a:avLst>
              <a:gd name="adj1" fmla="val -13695"/>
              <a:gd name="adj2" fmla="val 52804"/>
            </a:avLst>
          </a:prstGeom>
          <a:ln>
            <a:solidFill>
              <a:srgbClr val="C0504D"/>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smtClean="0"/>
              <a:t>キララポイントは</a:t>
            </a:r>
            <a:endParaRPr lang="en-US" altLang="ja-JP" sz="2400" dirty="0" smtClean="0"/>
          </a:p>
          <a:p>
            <a:pPr algn="ctr"/>
            <a:r>
              <a:rPr kumimoji="1" lang="ja-JP" altLang="en-US" sz="2400" dirty="0" smtClean="0"/>
              <a:t>商店街などで</a:t>
            </a:r>
            <a:endParaRPr kumimoji="1" lang="en-US" altLang="ja-JP" sz="2400" dirty="0" smtClean="0"/>
          </a:p>
          <a:p>
            <a:pPr algn="ctr"/>
            <a:r>
              <a:rPr kumimoji="1" lang="ja-JP" altLang="en-US" sz="2400" dirty="0" smtClean="0"/>
              <a:t>使える</a:t>
            </a:r>
            <a:r>
              <a:rPr kumimoji="1" lang="ja-JP" altLang="en-US" sz="3200" dirty="0" smtClean="0">
                <a:solidFill>
                  <a:srgbClr val="F47B98"/>
                </a:solidFill>
              </a:rPr>
              <a:t>商品券</a:t>
            </a:r>
            <a:r>
              <a:rPr kumimoji="1" lang="ja-JP" altLang="en-US" sz="2400" dirty="0" smtClean="0"/>
              <a:t>と</a:t>
            </a:r>
            <a:endParaRPr kumimoji="1" lang="en-US" altLang="ja-JP" sz="2400" dirty="0" smtClean="0"/>
          </a:p>
          <a:p>
            <a:pPr algn="ctr"/>
            <a:r>
              <a:rPr kumimoji="1" lang="ja-JP" altLang="en-US" sz="3200" dirty="0" smtClean="0">
                <a:solidFill>
                  <a:srgbClr val="F47B98"/>
                </a:solidFill>
              </a:rPr>
              <a:t>交換</a:t>
            </a:r>
            <a:r>
              <a:rPr kumimoji="1" lang="ja-JP" altLang="en-US" sz="2400" dirty="0" smtClean="0">
                <a:solidFill>
                  <a:srgbClr val="F47B98"/>
                </a:solidFill>
              </a:rPr>
              <a:t>できる</a:t>
            </a:r>
            <a:r>
              <a:rPr kumimoji="1" lang="ja-JP" altLang="en-US" sz="2400" dirty="0" smtClean="0"/>
              <a:t>よ！</a:t>
            </a:r>
            <a:endParaRPr kumimoji="1" lang="en-US" altLang="ja-JP" sz="2400" dirty="0" smtClean="0"/>
          </a:p>
        </p:txBody>
      </p:sp>
      <p:sp>
        <p:nvSpPr>
          <p:cNvPr id="6" name="テキスト ボックス 5"/>
          <p:cNvSpPr txBox="1"/>
          <p:nvPr/>
        </p:nvSpPr>
        <p:spPr>
          <a:xfrm>
            <a:off x="7556918" y="6337697"/>
            <a:ext cx="1395634" cy="369332"/>
          </a:xfrm>
          <a:prstGeom prst="rect">
            <a:avLst/>
          </a:prstGeom>
          <a:noFill/>
        </p:spPr>
        <p:txBody>
          <a:bodyPr wrap="none" rtlCol="0">
            <a:spAutoFit/>
          </a:bodyPr>
          <a:lstStyle/>
          <a:p>
            <a:r>
              <a:rPr kumimoji="1" lang="ja-JP" altLang="en-US" dirty="0" smtClean="0"/>
              <a:t>キララちゃん</a:t>
            </a:r>
            <a:endParaRPr kumimoji="1" lang="ja-JP" altLang="en-US" dirty="0"/>
          </a:p>
        </p:txBody>
      </p:sp>
      <p:pic>
        <p:nvPicPr>
          <p:cNvPr id="39" name="図 38"/>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1283706">
            <a:off x="7428968" y="4593697"/>
            <a:ext cx="1486647" cy="754724"/>
          </a:xfrm>
          <a:prstGeom prst="rect">
            <a:avLst/>
          </a:prstGeom>
        </p:spPr>
      </p:pic>
      <p:sp>
        <p:nvSpPr>
          <p:cNvPr id="9" name="スライド番号プレースホルダー 8"/>
          <p:cNvSpPr>
            <a:spLocks noGrp="1"/>
          </p:cNvSpPr>
          <p:nvPr>
            <p:ph type="sldNum" sz="quarter" idx="12"/>
          </p:nvPr>
        </p:nvSpPr>
        <p:spPr/>
        <p:txBody>
          <a:bodyPr/>
          <a:lstStyle/>
          <a:p>
            <a:fld id="{4F972EC5-33EC-864F-89EA-822F249CB8ED}" type="slidenum">
              <a:rPr kumimoji="1" lang="ja-JP" altLang="en-US" smtClean="0"/>
              <a:t>38</a:t>
            </a:fld>
            <a:endParaRPr kumimoji="1" lang="ja-JP" altLang="en-US"/>
          </a:p>
        </p:txBody>
      </p:sp>
    </p:spTree>
    <p:extLst>
      <p:ext uri="{BB962C8B-B14F-4D97-AF65-F5344CB8AC3E}">
        <p14:creationId xmlns:p14="http://schemas.microsoft.com/office/powerpoint/2010/main" val="3430379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900" decel="100000" fill="hold"/>
                                        <p:tgtEl>
                                          <p:spTgt spid="3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900" decel="100000" fill="hold"/>
                                        <p:tgtEl>
                                          <p:spTgt spid="3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10"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正方形/長方形 97"/>
          <p:cNvSpPr/>
          <p:nvPr/>
        </p:nvSpPr>
        <p:spPr>
          <a:xfrm>
            <a:off x="0" y="0"/>
            <a:ext cx="9144000" cy="6858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7" name="正方形/長方形 96"/>
          <p:cNvSpPr/>
          <p:nvPr/>
        </p:nvSpPr>
        <p:spPr>
          <a:xfrm>
            <a:off x="1" y="4944893"/>
            <a:ext cx="9144000" cy="1390650"/>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0" y="3378237"/>
            <a:ext cx="9144001" cy="1390650"/>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 y="1814367"/>
            <a:ext cx="9144000" cy="1390650"/>
          </a:xfrm>
          <a:prstGeom prst="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64" name="図形グループ 63"/>
          <p:cNvGrpSpPr/>
          <p:nvPr/>
        </p:nvGrpSpPr>
        <p:grpSpPr>
          <a:xfrm>
            <a:off x="166579" y="1486388"/>
            <a:ext cx="1994608" cy="2013499"/>
            <a:chOff x="1763751" y="387439"/>
            <a:chExt cx="830226" cy="830226"/>
          </a:xfrm>
        </p:grpSpPr>
        <p:sp>
          <p:nvSpPr>
            <p:cNvPr id="65" name="円/楕円 6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教育</a:t>
              </a:r>
              <a:endParaRPr kumimoji="1" lang="ja-JP" altLang="en-US" sz="4800" kern="1200" dirty="0"/>
            </a:p>
          </p:txBody>
        </p:sp>
      </p:grpSp>
      <p:grpSp>
        <p:nvGrpSpPr>
          <p:cNvPr id="67" name="図形グループ 66"/>
          <p:cNvGrpSpPr/>
          <p:nvPr/>
        </p:nvGrpSpPr>
        <p:grpSpPr>
          <a:xfrm>
            <a:off x="458683" y="2995727"/>
            <a:ext cx="1994608" cy="2006191"/>
            <a:chOff x="3306076" y="674171"/>
            <a:chExt cx="2432172" cy="2275289"/>
          </a:xfrm>
        </p:grpSpPr>
        <p:sp>
          <p:nvSpPr>
            <p:cNvPr id="68" name="円/楕円 6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69"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800" dirty="0" smtClean="0"/>
                <a:t>環境</a:t>
              </a:r>
              <a:endParaRPr kumimoji="1" lang="ja-JP" altLang="en-US" sz="4800" kern="1200" dirty="0"/>
            </a:p>
          </p:txBody>
        </p:sp>
      </p:grpSp>
      <p:grpSp>
        <p:nvGrpSpPr>
          <p:cNvPr id="70" name="図形グループ 69"/>
          <p:cNvGrpSpPr/>
          <p:nvPr/>
        </p:nvGrpSpPr>
        <p:grpSpPr>
          <a:xfrm>
            <a:off x="835970" y="4545746"/>
            <a:ext cx="1994608" cy="2006191"/>
            <a:chOff x="3306076" y="674171"/>
            <a:chExt cx="2432172" cy="2275289"/>
          </a:xfrm>
        </p:grpSpPr>
        <p:sp>
          <p:nvSpPr>
            <p:cNvPr id="71" name="円/楕円 70"/>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72"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000" dirty="0" smtClean="0"/>
                <a:t>つながり</a:t>
              </a:r>
              <a:endParaRPr lang="en-US" altLang="ja-JP" sz="4000" dirty="0" smtClean="0"/>
            </a:p>
          </p:txBody>
        </p:sp>
      </p:grpSp>
      <p:pic>
        <p:nvPicPr>
          <p:cNvPr id="51" name="図 50" descr="土浦だお"/>
          <p:cNvPicPr>
            <a:picLocks noChangeAspect="1"/>
          </p:cNvPicPr>
          <p:nvPr/>
        </p:nvPicPr>
        <p:blipFill>
          <a:blip r:embed="rId2" cstate="email">
            <a:alphaModFix/>
            <a:lum bright="70000" contrast="-70000"/>
            <a:extLst>
              <a:ext uri="{28A0092B-C50C-407E-A947-70E740481C1C}">
                <a14:useLocalDpi xmlns:a14="http://schemas.microsoft.com/office/drawing/2010/main"/>
              </a:ext>
            </a:extLst>
          </a:blip>
          <a:stretch>
            <a:fillRect/>
          </a:stretch>
        </p:blipFill>
        <p:spPr>
          <a:xfrm>
            <a:off x="5686719" y="1202998"/>
            <a:ext cx="3326612" cy="5513354"/>
          </a:xfrm>
          <a:prstGeom prst="rect">
            <a:avLst/>
          </a:prstGeom>
          <a:ln>
            <a:noFill/>
          </a:ln>
          <a:effectLst>
            <a:glow rad="12700">
              <a:srgbClr val="F73F7E"/>
            </a:glow>
          </a:effectLst>
        </p:spPr>
      </p:pic>
      <p:pic>
        <p:nvPicPr>
          <p:cNvPr id="53" name="図 5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632891" y="1289678"/>
            <a:ext cx="927100" cy="927100"/>
          </a:xfrm>
          <a:prstGeom prst="rect">
            <a:avLst/>
          </a:prstGeom>
          <a:effectLst>
            <a:glow rad="228600">
              <a:schemeClr val="accent6">
                <a:satMod val="175000"/>
                <a:alpha val="40000"/>
              </a:schemeClr>
            </a:glow>
          </a:effectLst>
        </p:spPr>
      </p:pic>
      <p:pic>
        <p:nvPicPr>
          <p:cNvPr id="54" name="図 53"/>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705791" y="1753228"/>
            <a:ext cx="927100" cy="927100"/>
          </a:xfrm>
          <a:prstGeom prst="rect">
            <a:avLst/>
          </a:prstGeom>
          <a:effectLst>
            <a:glow rad="228600">
              <a:schemeClr val="accent6">
                <a:satMod val="175000"/>
                <a:alpha val="40000"/>
              </a:schemeClr>
            </a:glow>
          </a:effectLst>
        </p:spPr>
      </p:pic>
      <p:pic>
        <p:nvPicPr>
          <p:cNvPr id="55" name="図 54"/>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493569" y="2369178"/>
            <a:ext cx="927100" cy="927100"/>
          </a:xfrm>
          <a:prstGeom prst="rect">
            <a:avLst/>
          </a:prstGeom>
          <a:effectLst>
            <a:glow rad="228600">
              <a:schemeClr val="accent6">
                <a:satMod val="175000"/>
                <a:alpha val="40000"/>
              </a:schemeClr>
            </a:glow>
          </a:effectLst>
        </p:spPr>
      </p:pic>
      <p:pic>
        <p:nvPicPr>
          <p:cNvPr id="56" name="図 55"/>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502819" y="2680328"/>
            <a:ext cx="927100" cy="927100"/>
          </a:xfrm>
          <a:prstGeom prst="rect">
            <a:avLst/>
          </a:prstGeom>
          <a:effectLst>
            <a:glow rad="139700">
              <a:schemeClr val="accent6">
                <a:satMod val="175000"/>
                <a:alpha val="40000"/>
              </a:schemeClr>
            </a:glow>
          </a:effectLst>
        </p:spPr>
      </p:pic>
      <p:pic>
        <p:nvPicPr>
          <p:cNvPr id="57" name="図 56"/>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3296278"/>
            <a:ext cx="927100" cy="927100"/>
          </a:xfrm>
          <a:prstGeom prst="rect">
            <a:avLst/>
          </a:prstGeom>
          <a:effectLst>
            <a:glow rad="228600">
              <a:schemeClr val="accent6">
                <a:satMod val="175000"/>
                <a:alpha val="40000"/>
              </a:schemeClr>
            </a:glow>
          </a:effectLst>
        </p:spPr>
      </p:pic>
      <p:pic>
        <p:nvPicPr>
          <p:cNvPr id="58" name="図 57"/>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362898" y="3032575"/>
            <a:ext cx="927100" cy="927100"/>
          </a:xfrm>
          <a:prstGeom prst="rect">
            <a:avLst/>
          </a:prstGeom>
          <a:effectLst>
            <a:glow rad="228600">
              <a:schemeClr val="accent6">
                <a:satMod val="175000"/>
                <a:alpha val="40000"/>
              </a:schemeClr>
            </a:glow>
          </a:effectLst>
        </p:spPr>
      </p:pic>
      <p:pic>
        <p:nvPicPr>
          <p:cNvPr id="59" name="図 58"/>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7">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039269" y="3143878"/>
            <a:ext cx="927100" cy="927100"/>
          </a:xfrm>
          <a:prstGeom prst="rect">
            <a:avLst/>
          </a:prstGeom>
          <a:effectLst>
            <a:glow rad="228600">
              <a:schemeClr val="accent6">
                <a:satMod val="175000"/>
                <a:alpha val="40000"/>
              </a:schemeClr>
            </a:glow>
          </a:effectLst>
        </p:spPr>
      </p:pic>
      <p:pic>
        <p:nvPicPr>
          <p:cNvPr id="60" name="図 59"/>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8009896" y="4070978"/>
            <a:ext cx="927100" cy="927100"/>
          </a:xfrm>
          <a:prstGeom prst="rect">
            <a:avLst/>
          </a:prstGeom>
          <a:effectLst>
            <a:glow rad="228600">
              <a:schemeClr val="accent6">
                <a:satMod val="175000"/>
                <a:alpha val="40000"/>
              </a:schemeClr>
            </a:glow>
          </a:effectLst>
        </p:spPr>
      </p:pic>
      <p:pic>
        <p:nvPicPr>
          <p:cNvPr id="61" name="図 60"/>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169341" y="4534528"/>
            <a:ext cx="927100" cy="927100"/>
          </a:xfrm>
          <a:prstGeom prst="rect">
            <a:avLst/>
          </a:prstGeom>
          <a:effectLst>
            <a:glow rad="228600">
              <a:schemeClr val="accent6">
                <a:satMod val="175000"/>
                <a:alpha val="40000"/>
              </a:schemeClr>
            </a:glow>
          </a:effectLst>
        </p:spPr>
      </p:pic>
      <p:pic>
        <p:nvPicPr>
          <p:cNvPr id="62" name="図 61"/>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8">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892318" y="4895647"/>
            <a:ext cx="927100" cy="927100"/>
          </a:xfrm>
          <a:prstGeom prst="rect">
            <a:avLst/>
          </a:prstGeom>
          <a:effectLst>
            <a:glow rad="228600">
              <a:schemeClr val="accent6">
                <a:satMod val="175000"/>
                <a:alpha val="40000"/>
              </a:schemeClr>
            </a:glow>
          </a:effectLst>
        </p:spPr>
      </p:pic>
      <p:pic>
        <p:nvPicPr>
          <p:cNvPr id="63" name="図 6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9">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933846" y="5461628"/>
            <a:ext cx="927100" cy="927100"/>
          </a:xfrm>
          <a:prstGeom prst="rect">
            <a:avLst/>
          </a:prstGeom>
          <a:effectLst>
            <a:glow rad="228600">
              <a:schemeClr val="accent6">
                <a:satMod val="175000"/>
                <a:alpha val="40000"/>
              </a:schemeClr>
            </a:glow>
          </a:effectLst>
        </p:spPr>
      </p:pic>
      <p:pic>
        <p:nvPicPr>
          <p:cNvPr id="52" name="図 51"/>
          <p:cNvPicPr>
            <a:picLocks noChangeAspect="1"/>
          </p:cNvPicPr>
          <p:nvPr/>
        </p:nvPicPr>
        <p:blipFill>
          <a:blip r:embed="rId10" cstate="email">
            <a:duotone>
              <a:prstClr val="black"/>
              <a:schemeClr val="accent3">
                <a:tint val="45000"/>
                <a:satMod val="400000"/>
              </a:schemeClr>
            </a:duotone>
            <a:extLst>
              <a:ext uri="{BEBA8EAE-BF5A-486C-A8C5-ECC9F3942E4B}">
                <a14:imgProps xmlns:a14="http://schemas.microsoft.com/office/drawing/2010/main">
                  <a14:imgLayer r:embed="rId11">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 uri="{28A0092B-C50C-407E-A947-70E740481C1C}">
                <a14:useLocalDpi xmlns:a14="http://schemas.microsoft.com/office/drawing/2010/main"/>
              </a:ext>
            </a:extLst>
          </a:blip>
          <a:stretch>
            <a:fillRect/>
          </a:stretch>
        </p:blipFill>
        <p:spPr>
          <a:xfrm>
            <a:off x="6420198" y="3607428"/>
            <a:ext cx="1942700" cy="1404079"/>
          </a:xfrm>
          <a:prstGeom prst="rect">
            <a:avLst/>
          </a:prstGeom>
          <a:effectLst>
            <a:glow rad="228600">
              <a:schemeClr val="accent3">
                <a:satMod val="175000"/>
                <a:alpha val="40000"/>
              </a:schemeClr>
            </a:glow>
          </a:effectLst>
        </p:spPr>
      </p:pic>
      <p:sp>
        <p:nvSpPr>
          <p:cNvPr id="76" name="フリーフォーム 75"/>
          <p:cNvSpPr/>
          <p:nvPr/>
        </p:nvSpPr>
        <p:spPr>
          <a:xfrm>
            <a:off x="7116230" y="1769893"/>
            <a:ext cx="526434" cy="2540000"/>
          </a:xfrm>
          <a:custGeom>
            <a:avLst/>
            <a:gdLst>
              <a:gd name="connsiteX0" fmla="*/ 0 w 526434"/>
              <a:gd name="connsiteY0" fmla="*/ 0 h 2540000"/>
              <a:gd name="connsiteX1" fmla="*/ 520700 w 526434"/>
              <a:gd name="connsiteY1" fmla="*/ 711200 h 2540000"/>
              <a:gd name="connsiteX2" fmla="*/ 292100 w 526434"/>
              <a:gd name="connsiteY2" fmla="*/ 2540000 h 2540000"/>
            </a:gdLst>
            <a:ahLst/>
            <a:cxnLst>
              <a:cxn ang="0">
                <a:pos x="connsiteX0" y="connsiteY0"/>
              </a:cxn>
              <a:cxn ang="0">
                <a:pos x="connsiteX1" y="connsiteY1"/>
              </a:cxn>
              <a:cxn ang="0">
                <a:pos x="connsiteX2" y="connsiteY2"/>
              </a:cxn>
            </a:cxnLst>
            <a:rect l="l" t="t" r="r" b="b"/>
            <a:pathLst>
              <a:path w="526434" h="2540000">
                <a:moveTo>
                  <a:pt x="0" y="0"/>
                </a:moveTo>
                <a:cubicBezTo>
                  <a:pt x="236008" y="143933"/>
                  <a:pt x="472017" y="287867"/>
                  <a:pt x="520700" y="711200"/>
                </a:cubicBezTo>
                <a:cubicBezTo>
                  <a:pt x="569383" y="1134533"/>
                  <a:pt x="292100" y="2540000"/>
                  <a:pt x="292100" y="25400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7" name="フリーフォーム 76"/>
          <p:cNvSpPr/>
          <p:nvPr/>
        </p:nvSpPr>
        <p:spPr>
          <a:xfrm>
            <a:off x="6189130" y="2201693"/>
            <a:ext cx="1193800" cy="2082800"/>
          </a:xfrm>
          <a:custGeom>
            <a:avLst/>
            <a:gdLst>
              <a:gd name="connsiteX0" fmla="*/ 0 w 1193800"/>
              <a:gd name="connsiteY0" fmla="*/ 0 h 2082800"/>
              <a:gd name="connsiteX1" fmla="*/ 609600 w 1193800"/>
              <a:gd name="connsiteY1" fmla="*/ 533400 h 2082800"/>
              <a:gd name="connsiteX2" fmla="*/ 1193800 w 1193800"/>
              <a:gd name="connsiteY2" fmla="*/ 2082800 h 2082800"/>
            </a:gdLst>
            <a:ahLst/>
            <a:cxnLst>
              <a:cxn ang="0">
                <a:pos x="connsiteX0" y="connsiteY0"/>
              </a:cxn>
              <a:cxn ang="0">
                <a:pos x="connsiteX1" y="connsiteY1"/>
              </a:cxn>
              <a:cxn ang="0">
                <a:pos x="connsiteX2" y="connsiteY2"/>
              </a:cxn>
            </a:cxnLst>
            <a:rect l="l" t="t" r="r" b="b"/>
            <a:pathLst>
              <a:path w="1193800" h="2082800">
                <a:moveTo>
                  <a:pt x="0" y="0"/>
                </a:moveTo>
                <a:cubicBezTo>
                  <a:pt x="205316" y="93133"/>
                  <a:pt x="410633" y="186267"/>
                  <a:pt x="609600" y="533400"/>
                </a:cubicBezTo>
                <a:cubicBezTo>
                  <a:pt x="808567" y="880533"/>
                  <a:pt x="1096433" y="1826683"/>
                  <a:pt x="1193800" y="20828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9" name="フリーフォーム 78"/>
          <p:cNvSpPr/>
          <p:nvPr/>
        </p:nvSpPr>
        <p:spPr>
          <a:xfrm>
            <a:off x="7433730" y="3090693"/>
            <a:ext cx="520700" cy="1206500"/>
          </a:xfrm>
          <a:custGeom>
            <a:avLst/>
            <a:gdLst>
              <a:gd name="connsiteX0" fmla="*/ 520700 w 520700"/>
              <a:gd name="connsiteY0" fmla="*/ 0 h 1206500"/>
              <a:gd name="connsiteX1" fmla="*/ 254000 w 520700"/>
              <a:gd name="connsiteY1" fmla="*/ 520700 h 1206500"/>
              <a:gd name="connsiteX2" fmla="*/ 0 w 520700"/>
              <a:gd name="connsiteY2" fmla="*/ 1206500 h 1206500"/>
            </a:gdLst>
            <a:ahLst/>
            <a:cxnLst>
              <a:cxn ang="0">
                <a:pos x="connsiteX0" y="connsiteY0"/>
              </a:cxn>
              <a:cxn ang="0">
                <a:pos x="connsiteX1" y="connsiteY1"/>
              </a:cxn>
              <a:cxn ang="0">
                <a:pos x="connsiteX2" y="connsiteY2"/>
              </a:cxn>
            </a:cxnLst>
            <a:rect l="l" t="t" r="r" b="b"/>
            <a:pathLst>
              <a:path w="520700" h="1206500">
                <a:moveTo>
                  <a:pt x="520700" y="0"/>
                </a:moveTo>
                <a:cubicBezTo>
                  <a:pt x="430741" y="159808"/>
                  <a:pt x="340783" y="319617"/>
                  <a:pt x="254000" y="520700"/>
                </a:cubicBezTo>
                <a:cubicBezTo>
                  <a:pt x="167217" y="721783"/>
                  <a:pt x="0" y="1206500"/>
                  <a:pt x="0" y="12065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0" name="フリーフォーム 79"/>
          <p:cNvSpPr/>
          <p:nvPr/>
        </p:nvSpPr>
        <p:spPr>
          <a:xfrm>
            <a:off x="6951130" y="2760493"/>
            <a:ext cx="457200" cy="1511300"/>
          </a:xfrm>
          <a:custGeom>
            <a:avLst/>
            <a:gdLst>
              <a:gd name="connsiteX0" fmla="*/ 0 w 457200"/>
              <a:gd name="connsiteY0" fmla="*/ 0 h 1511300"/>
              <a:gd name="connsiteX1" fmla="*/ 292100 w 457200"/>
              <a:gd name="connsiteY1" fmla="*/ 571500 h 1511300"/>
              <a:gd name="connsiteX2" fmla="*/ 457200 w 457200"/>
              <a:gd name="connsiteY2" fmla="*/ 1511300 h 1511300"/>
            </a:gdLst>
            <a:ahLst/>
            <a:cxnLst>
              <a:cxn ang="0">
                <a:pos x="connsiteX0" y="connsiteY0"/>
              </a:cxn>
              <a:cxn ang="0">
                <a:pos x="connsiteX1" y="connsiteY1"/>
              </a:cxn>
              <a:cxn ang="0">
                <a:pos x="connsiteX2" y="connsiteY2"/>
              </a:cxn>
            </a:cxnLst>
            <a:rect l="l" t="t" r="r" b="b"/>
            <a:pathLst>
              <a:path w="457200" h="1511300">
                <a:moveTo>
                  <a:pt x="0" y="0"/>
                </a:moveTo>
                <a:cubicBezTo>
                  <a:pt x="107950" y="159808"/>
                  <a:pt x="215900" y="319617"/>
                  <a:pt x="292100" y="571500"/>
                </a:cubicBezTo>
                <a:cubicBezTo>
                  <a:pt x="368300" y="823383"/>
                  <a:pt x="457200" y="1511300"/>
                  <a:pt x="457200" y="15113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1" name="フリーフォーム 80"/>
          <p:cNvSpPr/>
          <p:nvPr/>
        </p:nvSpPr>
        <p:spPr>
          <a:xfrm>
            <a:off x="7421030" y="2879204"/>
            <a:ext cx="1409700" cy="1405289"/>
          </a:xfrm>
          <a:custGeom>
            <a:avLst/>
            <a:gdLst>
              <a:gd name="connsiteX0" fmla="*/ 1409700 w 1409700"/>
              <a:gd name="connsiteY0" fmla="*/ 554389 h 1405289"/>
              <a:gd name="connsiteX1" fmla="*/ 787400 w 1409700"/>
              <a:gd name="connsiteY1" fmla="*/ 33689 h 1405289"/>
              <a:gd name="connsiteX2" fmla="*/ 0 w 1409700"/>
              <a:gd name="connsiteY2" fmla="*/ 1405289 h 1405289"/>
            </a:gdLst>
            <a:ahLst/>
            <a:cxnLst>
              <a:cxn ang="0">
                <a:pos x="connsiteX0" y="connsiteY0"/>
              </a:cxn>
              <a:cxn ang="0">
                <a:pos x="connsiteX1" y="connsiteY1"/>
              </a:cxn>
              <a:cxn ang="0">
                <a:pos x="connsiteX2" y="connsiteY2"/>
              </a:cxn>
            </a:cxnLst>
            <a:rect l="l" t="t" r="r" b="b"/>
            <a:pathLst>
              <a:path w="1409700" h="1405289">
                <a:moveTo>
                  <a:pt x="1409700" y="554389"/>
                </a:moveTo>
                <a:cubicBezTo>
                  <a:pt x="1216025" y="223130"/>
                  <a:pt x="1022350" y="-108128"/>
                  <a:pt x="787400" y="33689"/>
                </a:cubicBezTo>
                <a:cubicBezTo>
                  <a:pt x="552450" y="175506"/>
                  <a:pt x="0" y="1405289"/>
                  <a:pt x="0" y="140528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2" name="フリーフォーム 81"/>
          <p:cNvSpPr/>
          <p:nvPr/>
        </p:nvSpPr>
        <p:spPr>
          <a:xfrm>
            <a:off x="7433730" y="3913857"/>
            <a:ext cx="1016000" cy="573836"/>
          </a:xfrm>
          <a:custGeom>
            <a:avLst/>
            <a:gdLst>
              <a:gd name="connsiteX0" fmla="*/ 1016000 w 1016000"/>
              <a:gd name="connsiteY0" fmla="*/ 573836 h 573836"/>
              <a:gd name="connsiteX1" fmla="*/ 495300 w 1016000"/>
              <a:gd name="connsiteY1" fmla="*/ 2336 h 573836"/>
              <a:gd name="connsiteX2" fmla="*/ 0 w 1016000"/>
              <a:gd name="connsiteY2" fmla="*/ 357936 h 573836"/>
            </a:gdLst>
            <a:ahLst/>
            <a:cxnLst>
              <a:cxn ang="0">
                <a:pos x="connsiteX0" y="connsiteY0"/>
              </a:cxn>
              <a:cxn ang="0">
                <a:pos x="connsiteX1" y="connsiteY1"/>
              </a:cxn>
              <a:cxn ang="0">
                <a:pos x="connsiteX2" y="connsiteY2"/>
              </a:cxn>
            </a:cxnLst>
            <a:rect l="l" t="t" r="r" b="b"/>
            <a:pathLst>
              <a:path w="1016000" h="573836">
                <a:moveTo>
                  <a:pt x="1016000" y="573836"/>
                </a:moveTo>
                <a:cubicBezTo>
                  <a:pt x="840316" y="306077"/>
                  <a:pt x="664633" y="38319"/>
                  <a:pt x="495300" y="2336"/>
                </a:cubicBezTo>
                <a:cubicBezTo>
                  <a:pt x="325967" y="-33647"/>
                  <a:pt x="0" y="357936"/>
                  <a:pt x="0" y="357936"/>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3" name="フリーフォーム 82"/>
          <p:cNvSpPr/>
          <p:nvPr/>
        </p:nvSpPr>
        <p:spPr>
          <a:xfrm>
            <a:off x="6620930" y="3582294"/>
            <a:ext cx="774700" cy="689499"/>
          </a:xfrm>
          <a:custGeom>
            <a:avLst/>
            <a:gdLst>
              <a:gd name="connsiteX0" fmla="*/ 0 w 774700"/>
              <a:gd name="connsiteY0" fmla="*/ 117999 h 689499"/>
              <a:gd name="connsiteX1" fmla="*/ 393700 w 774700"/>
              <a:gd name="connsiteY1" fmla="*/ 41799 h 689499"/>
              <a:gd name="connsiteX2" fmla="*/ 774700 w 774700"/>
              <a:gd name="connsiteY2" fmla="*/ 689499 h 689499"/>
            </a:gdLst>
            <a:ahLst/>
            <a:cxnLst>
              <a:cxn ang="0">
                <a:pos x="connsiteX0" y="connsiteY0"/>
              </a:cxn>
              <a:cxn ang="0">
                <a:pos x="connsiteX1" y="connsiteY1"/>
              </a:cxn>
              <a:cxn ang="0">
                <a:pos x="connsiteX2" y="connsiteY2"/>
              </a:cxn>
            </a:cxnLst>
            <a:rect l="l" t="t" r="r" b="b"/>
            <a:pathLst>
              <a:path w="774700" h="689499">
                <a:moveTo>
                  <a:pt x="0" y="117999"/>
                </a:moveTo>
                <a:cubicBezTo>
                  <a:pt x="132291" y="32274"/>
                  <a:pt x="264583" y="-53451"/>
                  <a:pt x="393700" y="41799"/>
                </a:cubicBezTo>
                <a:cubicBezTo>
                  <a:pt x="522817" y="137049"/>
                  <a:pt x="648758" y="413274"/>
                  <a:pt x="774700" y="68949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4" name="フリーフォーム 83"/>
          <p:cNvSpPr/>
          <p:nvPr/>
        </p:nvSpPr>
        <p:spPr>
          <a:xfrm>
            <a:off x="6595530" y="3971003"/>
            <a:ext cx="787400" cy="973890"/>
          </a:xfrm>
          <a:custGeom>
            <a:avLst/>
            <a:gdLst>
              <a:gd name="connsiteX0" fmla="*/ 0 w 787400"/>
              <a:gd name="connsiteY0" fmla="*/ 973890 h 973890"/>
              <a:gd name="connsiteX1" fmla="*/ 317500 w 787400"/>
              <a:gd name="connsiteY1" fmla="*/ 21390 h 973890"/>
              <a:gd name="connsiteX2" fmla="*/ 787400 w 787400"/>
              <a:gd name="connsiteY2" fmla="*/ 288090 h 973890"/>
            </a:gdLst>
            <a:ahLst/>
            <a:cxnLst>
              <a:cxn ang="0">
                <a:pos x="connsiteX0" y="connsiteY0"/>
              </a:cxn>
              <a:cxn ang="0">
                <a:pos x="connsiteX1" y="connsiteY1"/>
              </a:cxn>
              <a:cxn ang="0">
                <a:pos x="connsiteX2" y="connsiteY2"/>
              </a:cxn>
            </a:cxnLst>
            <a:rect l="l" t="t" r="r" b="b"/>
            <a:pathLst>
              <a:path w="787400" h="973890">
                <a:moveTo>
                  <a:pt x="0" y="973890"/>
                </a:moveTo>
                <a:cubicBezTo>
                  <a:pt x="93133" y="554790"/>
                  <a:pt x="186267" y="135690"/>
                  <a:pt x="317500" y="21390"/>
                </a:cubicBezTo>
                <a:cubicBezTo>
                  <a:pt x="448733" y="-92910"/>
                  <a:pt x="787400" y="288090"/>
                  <a:pt x="787400" y="28809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7" name="フリーフォーム 86"/>
          <p:cNvSpPr/>
          <p:nvPr/>
        </p:nvSpPr>
        <p:spPr>
          <a:xfrm>
            <a:off x="6354230" y="4150816"/>
            <a:ext cx="1028700" cy="1695777"/>
          </a:xfrm>
          <a:custGeom>
            <a:avLst/>
            <a:gdLst>
              <a:gd name="connsiteX0" fmla="*/ 0 w 1028700"/>
              <a:gd name="connsiteY0" fmla="*/ 1695777 h 1695777"/>
              <a:gd name="connsiteX1" fmla="*/ 558800 w 1028700"/>
              <a:gd name="connsiteY1" fmla="*/ 120977 h 1695777"/>
              <a:gd name="connsiteX2" fmla="*/ 1028700 w 1028700"/>
              <a:gd name="connsiteY2" fmla="*/ 108277 h 1695777"/>
            </a:gdLst>
            <a:ahLst/>
            <a:cxnLst>
              <a:cxn ang="0">
                <a:pos x="connsiteX0" y="connsiteY0"/>
              </a:cxn>
              <a:cxn ang="0">
                <a:pos x="connsiteX1" y="connsiteY1"/>
              </a:cxn>
              <a:cxn ang="0">
                <a:pos x="connsiteX2" y="connsiteY2"/>
              </a:cxn>
            </a:cxnLst>
            <a:rect l="l" t="t" r="r" b="b"/>
            <a:pathLst>
              <a:path w="1028700" h="1695777">
                <a:moveTo>
                  <a:pt x="0" y="1695777"/>
                </a:moveTo>
                <a:cubicBezTo>
                  <a:pt x="193675" y="1040668"/>
                  <a:pt x="387350" y="385560"/>
                  <a:pt x="558800" y="120977"/>
                </a:cubicBezTo>
                <a:cubicBezTo>
                  <a:pt x="730250" y="-143606"/>
                  <a:pt x="1028700" y="108277"/>
                  <a:pt x="1028700" y="108277"/>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8" name="フリーフォーム 87"/>
          <p:cNvSpPr/>
          <p:nvPr/>
        </p:nvSpPr>
        <p:spPr>
          <a:xfrm>
            <a:off x="7240377" y="4234368"/>
            <a:ext cx="167953" cy="1028025"/>
          </a:xfrm>
          <a:custGeom>
            <a:avLst/>
            <a:gdLst>
              <a:gd name="connsiteX0" fmla="*/ 79053 w 167953"/>
              <a:gd name="connsiteY0" fmla="*/ 1028025 h 1028025"/>
              <a:gd name="connsiteX1" fmla="*/ 2853 w 167953"/>
              <a:gd name="connsiteY1" fmla="*/ 100925 h 1028025"/>
              <a:gd name="connsiteX2" fmla="*/ 167953 w 167953"/>
              <a:gd name="connsiteY2" fmla="*/ 24725 h 1028025"/>
            </a:gdLst>
            <a:ahLst/>
            <a:cxnLst>
              <a:cxn ang="0">
                <a:pos x="connsiteX0" y="connsiteY0"/>
              </a:cxn>
              <a:cxn ang="0">
                <a:pos x="connsiteX1" y="connsiteY1"/>
              </a:cxn>
              <a:cxn ang="0">
                <a:pos x="connsiteX2" y="connsiteY2"/>
              </a:cxn>
            </a:cxnLst>
            <a:rect l="l" t="t" r="r" b="b"/>
            <a:pathLst>
              <a:path w="167953" h="1028025">
                <a:moveTo>
                  <a:pt x="79053" y="1028025"/>
                </a:moveTo>
                <a:cubicBezTo>
                  <a:pt x="33544" y="648083"/>
                  <a:pt x="-11964" y="268142"/>
                  <a:pt x="2853" y="100925"/>
                </a:cubicBezTo>
                <a:cubicBezTo>
                  <a:pt x="17670" y="-66292"/>
                  <a:pt x="167953" y="24725"/>
                  <a:pt x="167953" y="24725"/>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9" name="フリーフォーム 88"/>
          <p:cNvSpPr/>
          <p:nvPr/>
        </p:nvSpPr>
        <p:spPr>
          <a:xfrm>
            <a:off x="7381572" y="3535193"/>
            <a:ext cx="77558" cy="711200"/>
          </a:xfrm>
          <a:custGeom>
            <a:avLst/>
            <a:gdLst>
              <a:gd name="connsiteX0" fmla="*/ 77558 w 77558"/>
              <a:gd name="connsiteY0" fmla="*/ 0 h 711200"/>
              <a:gd name="connsiteX1" fmla="*/ 1358 w 77558"/>
              <a:gd name="connsiteY1" fmla="*/ 177800 h 711200"/>
              <a:gd name="connsiteX2" fmla="*/ 26758 w 77558"/>
              <a:gd name="connsiteY2" fmla="*/ 711200 h 711200"/>
            </a:gdLst>
            <a:ahLst/>
            <a:cxnLst>
              <a:cxn ang="0">
                <a:pos x="connsiteX0" y="connsiteY0"/>
              </a:cxn>
              <a:cxn ang="0">
                <a:pos x="connsiteX1" y="connsiteY1"/>
              </a:cxn>
              <a:cxn ang="0">
                <a:pos x="connsiteX2" y="connsiteY2"/>
              </a:cxn>
            </a:cxnLst>
            <a:rect l="l" t="t" r="r" b="b"/>
            <a:pathLst>
              <a:path w="77558" h="711200">
                <a:moveTo>
                  <a:pt x="77558" y="0"/>
                </a:moveTo>
                <a:cubicBezTo>
                  <a:pt x="43691" y="29633"/>
                  <a:pt x="9825" y="59267"/>
                  <a:pt x="1358" y="177800"/>
                </a:cubicBezTo>
                <a:cubicBezTo>
                  <a:pt x="-7109" y="296333"/>
                  <a:pt x="26758" y="711200"/>
                  <a:pt x="26758" y="7112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nvGrpSpPr>
          <p:cNvPr id="74" name="図形グループ 73"/>
          <p:cNvGrpSpPr/>
          <p:nvPr/>
        </p:nvGrpSpPr>
        <p:grpSpPr>
          <a:xfrm>
            <a:off x="107596" y="-81071"/>
            <a:ext cx="8942744" cy="1469647"/>
            <a:chOff x="107596" y="-81071"/>
            <a:chExt cx="8942744" cy="1469647"/>
          </a:xfrm>
        </p:grpSpPr>
        <p:pic>
          <p:nvPicPr>
            <p:cNvPr id="75" name="図 74"/>
            <p:cNvPicPr>
              <a:picLocks noChangeAspect="1"/>
            </p:cNvPicPr>
            <p:nvPr/>
          </p:nvPicPr>
          <p:blipFill rotWithShape="1">
            <a:blip r:embed="rId12" cstate="email">
              <a:extLst>
                <a:ext uri="{BEBA8EAE-BF5A-486C-A8C5-ECC9F3942E4B}">
                  <a14:imgProps xmlns:a14="http://schemas.microsoft.com/office/drawing/2010/main">
                    <a14:imgLayer r:embed="rId13">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78" name="テキスト ボックス 77"/>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85" name="図形グループ 84"/>
            <p:cNvGrpSpPr/>
            <p:nvPr/>
          </p:nvGrpSpPr>
          <p:grpSpPr>
            <a:xfrm>
              <a:off x="215192" y="0"/>
              <a:ext cx="2341441" cy="1368945"/>
              <a:chOff x="215192" y="1199258"/>
              <a:chExt cx="2341441" cy="1368945"/>
            </a:xfrm>
          </p:grpSpPr>
          <p:pic>
            <p:nvPicPr>
              <p:cNvPr id="95" name="図 94"/>
              <p:cNvPicPr>
                <a:picLocks noChangeAspect="1"/>
              </p:cNvPicPr>
              <p:nvPr/>
            </p:nvPicPr>
            <p:blipFill>
              <a:blip r:embed="rId14"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96" name="図 95" descr="8682.jpg"/>
              <p:cNvPicPr>
                <a:picLocks noChangeAspect="1"/>
              </p:cNvPicPr>
              <p:nvPr/>
            </p:nvPicPr>
            <p:blipFill>
              <a:blip r:embed="rId15" cstate="email">
                <a:duotone>
                  <a:schemeClr val="accent2">
                    <a:shade val="45000"/>
                    <a:satMod val="135000"/>
                  </a:schemeClr>
                  <a:prstClr val="white"/>
                </a:duotone>
                <a:extLst>
                  <a:ext uri="{BEBA8EAE-BF5A-486C-A8C5-ECC9F3942E4B}">
                    <a14:imgProps xmlns:a14="http://schemas.microsoft.com/office/drawing/2010/main">
                      <a14:imgLayer r:embed="rId1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798821"/>
                <a:ext cx="2341441" cy="769382"/>
              </a:xfrm>
              <a:prstGeom prst="rect">
                <a:avLst/>
              </a:prstGeom>
            </p:spPr>
          </p:pic>
        </p:grpSp>
        <p:sp>
          <p:nvSpPr>
            <p:cNvPr id="86" name="テキスト ボックス 8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0" name="テキスト ボックス 8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91" name="テキスト ボックス 9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92" name="テキスト ボックス 9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93" name="テキスト ボックス 92"/>
            <p:cNvSpPr txBox="1"/>
            <p:nvPr/>
          </p:nvSpPr>
          <p:spPr>
            <a:xfrm>
              <a:off x="107596" y="-38853"/>
              <a:ext cx="2449037" cy="1077218"/>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つながり</a:t>
              </a:r>
              <a:endParaRPr lang="en-US" altLang="ja-JP" sz="3200" b="1" dirty="0" smtClean="0">
                <a:latin typeface="ヒラギノ丸ゴ ProN W4"/>
                <a:ea typeface="ヒラギノ丸ゴ ProN W4"/>
                <a:cs typeface="ヒラギノ丸ゴ ProN W4"/>
              </a:endParaRPr>
            </a:p>
            <a:p>
              <a:pPr algn="ctr"/>
              <a:r>
                <a:rPr lang="ja-JP" altLang="en-US" sz="3200" b="1" dirty="0" smtClean="0">
                  <a:latin typeface="ヒラギノ丸ゴ ProN W4"/>
                  <a:ea typeface="ヒラギノ丸ゴ ProN W4"/>
                  <a:cs typeface="ヒラギノ丸ゴ ProN W4"/>
                </a:rPr>
                <a:t>まとめ</a:t>
              </a:r>
              <a:endParaRPr kumimoji="1" lang="en-US" altLang="ja-JP" sz="3200" b="1" kern="1200" dirty="0" smtClean="0">
                <a:latin typeface="ヒラギノ丸ゴ ProN W4"/>
                <a:ea typeface="ヒラギノ丸ゴ ProN W4"/>
                <a:cs typeface="ヒラギノ丸ゴ ProN W4"/>
              </a:endParaRPr>
            </a:p>
          </p:txBody>
        </p:sp>
        <p:sp>
          <p:nvSpPr>
            <p:cNvPr id="94" name="テキスト ボックス 9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5" name="テキスト ボックス 4"/>
          <p:cNvSpPr txBox="1"/>
          <p:nvPr/>
        </p:nvSpPr>
        <p:spPr>
          <a:xfrm>
            <a:off x="2826007" y="4839546"/>
            <a:ext cx="2668794" cy="1569660"/>
          </a:xfrm>
          <a:prstGeom prst="rect">
            <a:avLst/>
          </a:prstGeom>
          <a:noFill/>
        </p:spPr>
        <p:txBody>
          <a:bodyPr wrap="none" rtlCol="0">
            <a:spAutoFit/>
          </a:bodyPr>
          <a:lstStyle/>
          <a:p>
            <a:r>
              <a:rPr kumimoji="1" lang="en-US" altLang="ja-JP" sz="3200" i="1" dirty="0" smtClean="0"/>
              <a:t>STEP3.</a:t>
            </a:r>
          </a:p>
          <a:p>
            <a:r>
              <a:rPr kumimoji="1" lang="ja-JP" altLang="en-US" sz="3200" i="1" dirty="0" smtClean="0"/>
              <a:t>地域</a:t>
            </a:r>
            <a:r>
              <a:rPr kumimoji="1" lang="en-US" altLang="ja-JP" sz="3200" i="1" dirty="0" smtClean="0"/>
              <a:t>SNS</a:t>
            </a:r>
          </a:p>
          <a:p>
            <a:r>
              <a:rPr lang="ja-JP" altLang="en-US" sz="3200" i="1" dirty="0" smtClean="0"/>
              <a:t>「</a:t>
            </a:r>
            <a:r>
              <a:rPr lang="en-US" altLang="ja-JP" sz="3200" i="1" dirty="0" smtClean="0"/>
              <a:t>CORABONO</a:t>
            </a:r>
            <a:r>
              <a:rPr lang="ja-JP" altLang="en-US" sz="3200" i="1" dirty="0" smtClean="0"/>
              <a:t>」</a:t>
            </a:r>
            <a:endParaRPr lang="en-US" altLang="ja-JP" sz="3200" i="1" dirty="0" smtClean="0"/>
          </a:p>
        </p:txBody>
      </p:sp>
      <p:pic>
        <p:nvPicPr>
          <p:cNvPr id="101" name="図 100"/>
          <p:cNvPicPr>
            <a:picLocks noChangeAspect="1"/>
          </p:cNvPicPr>
          <p:nvPr/>
        </p:nvPicPr>
        <p:blipFill>
          <a:blip r:embed="rId17" cstate="email">
            <a:extLst>
              <a:ext uri="{BEBA8EAE-BF5A-486C-A8C5-ECC9F3942E4B}">
                <a14:imgProps xmlns:a14="http://schemas.microsoft.com/office/drawing/2010/main">
                  <a14:imgLayer r:embed="rId18">
                    <a14:imgEffect>
                      <a14:backgroundRemoval t="0" b="100000" l="0" r="100000">
                        <a14:foregroundMark x1="4724" y1="11752" x2="92913" y2="6410"/>
                        <a14:foregroundMark x1="96457" y1="12821" x2="92520" y2="27564"/>
                        <a14:foregroundMark x1="96063" y1="24786" x2="94094" y2="55556"/>
                        <a14:foregroundMark x1="96457" y1="46795" x2="93701" y2="88675"/>
                        <a14:foregroundMark x1="96457" y1="80983" x2="92913" y2="95085"/>
                        <a14:foregroundMark x1="91732" y1="96154" x2="26772" y2="88675"/>
                        <a14:foregroundMark x1="7087" y1="80769" x2="4724" y2="72436"/>
                        <a14:foregroundMark x1="7087" y1="67949" x2="4724" y2="51709"/>
                        <a14:foregroundMark x1="7874" y1="48504" x2="4331" y2="26496"/>
                      </a14:backgroundRemoval>
                    </a14:imgEffect>
                  </a14:imgLayer>
                </a14:imgProps>
              </a:ext>
              <a:ext uri="{28A0092B-C50C-407E-A947-70E740481C1C}">
                <a14:useLocalDpi xmlns:a14="http://schemas.microsoft.com/office/drawing/2010/main"/>
              </a:ext>
            </a:extLst>
          </a:blip>
          <a:stretch>
            <a:fillRect/>
          </a:stretch>
        </p:blipFill>
        <p:spPr>
          <a:xfrm>
            <a:off x="7753071" y="4994641"/>
            <a:ext cx="1011312" cy="1863360"/>
          </a:xfrm>
          <a:prstGeom prst="rect">
            <a:avLst/>
          </a:prstGeom>
        </p:spPr>
      </p:pic>
      <p:pic>
        <p:nvPicPr>
          <p:cNvPr id="103" name="Picture 2"/>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127288" y="3384268"/>
            <a:ext cx="1589839" cy="1059177"/>
          </a:xfrm>
          <a:prstGeom prst="rect">
            <a:avLst/>
          </a:prstGeom>
        </p:spPr>
      </p:pic>
      <p:sp>
        <p:nvSpPr>
          <p:cNvPr id="104" name="テキスト ボックス 103"/>
          <p:cNvSpPr txBox="1"/>
          <p:nvPr/>
        </p:nvSpPr>
        <p:spPr>
          <a:xfrm>
            <a:off x="2201177" y="2855074"/>
            <a:ext cx="2883798" cy="338554"/>
          </a:xfrm>
          <a:prstGeom prst="rect">
            <a:avLst/>
          </a:prstGeom>
          <a:noFill/>
        </p:spPr>
        <p:txBody>
          <a:bodyPr wrap="square" rtlCol="0">
            <a:spAutoFit/>
          </a:bodyPr>
          <a:lstStyle/>
          <a:p>
            <a:r>
              <a:rPr lang="ja-JP" altLang="en-US" sz="1600" i="1" dirty="0" smtClean="0"/>
              <a:t>たくさんの活動に意欲的な市民</a:t>
            </a:r>
            <a:endParaRPr kumimoji="1" lang="ja-JP" altLang="en-US" sz="1600" i="1" dirty="0"/>
          </a:p>
        </p:txBody>
      </p:sp>
      <p:pic>
        <p:nvPicPr>
          <p:cNvPr id="105" name="図 104"/>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218611" y="1814367"/>
            <a:ext cx="1077220" cy="1077220"/>
          </a:xfrm>
          <a:prstGeom prst="rect">
            <a:avLst/>
          </a:prstGeom>
          <a:effectLst>
            <a:glow rad="228600">
              <a:schemeClr val="accent6">
                <a:lumMod val="60000"/>
                <a:lumOff val="40000"/>
                <a:alpha val="93000"/>
              </a:schemeClr>
            </a:glow>
          </a:effectLst>
        </p:spPr>
      </p:pic>
      <p:sp>
        <p:nvSpPr>
          <p:cNvPr id="106" name="テキスト ボックス 105"/>
          <p:cNvSpPr txBox="1"/>
          <p:nvPr/>
        </p:nvSpPr>
        <p:spPr>
          <a:xfrm>
            <a:off x="2453291" y="4440357"/>
            <a:ext cx="2883798" cy="338554"/>
          </a:xfrm>
          <a:prstGeom prst="rect">
            <a:avLst/>
          </a:prstGeom>
          <a:noFill/>
        </p:spPr>
        <p:txBody>
          <a:bodyPr wrap="square" rtlCol="0">
            <a:spAutoFit/>
          </a:bodyPr>
          <a:lstStyle/>
          <a:p>
            <a:pPr algn="ctr"/>
            <a:r>
              <a:rPr kumimoji="1" lang="en-US" altLang="ja-JP" sz="1600" i="1" dirty="0" smtClean="0"/>
              <a:t>505</a:t>
            </a:r>
            <a:r>
              <a:rPr kumimoji="1" lang="ja-JP" altLang="en-US" sz="1600" i="1" dirty="0" smtClean="0"/>
              <a:t>サポートセンター</a:t>
            </a:r>
            <a:endParaRPr kumimoji="1" lang="ja-JP" altLang="en-US" sz="1600" i="1" dirty="0"/>
          </a:p>
        </p:txBody>
      </p:sp>
      <p:sp>
        <p:nvSpPr>
          <p:cNvPr id="111" name="正方形/長方形 110"/>
          <p:cNvSpPr/>
          <p:nvPr/>
        </p:nvSpPr>
        <p:spPr>
          <a:xfrm rot="492509">
            <a:off x="5417445" y="3400242"/>
            <a:ext cx="3668447" cy="1077218"/>
          </a:xfrm>
          <a:prstGeom prst="rect">
            <a:avLst/>
          </a:prstGeom>
          <a:solidFill>
            <a:srgbClr val="FF5699"/>
          </a:solidFill>
          <a:ln w="28575" cmpd="sng">
            <a:solidFill>
              <a:srgbClr val="FFFFFF"/>
            </a:solid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ja-JP" altLang="en-US" sz="3200" i="1" dirty="0"/>
              <a:t>地域</a:t>
            </a:r>
            <a:r>
              <a:rPr lang="ja-JP" altLang="en-US" sz="3200" i="1" dirty="0" smtClean="0"/>
              <a:t>活動の</a:t>
            </a:r>
            <a:endParaRPr lang="en-US" altLang="ja-JP" sz="3200" i="1" dirty="0" smtClean="0"/>
          </a:p>
          <a:p>
            <a:pPr algn="ctr"/>
            <a:r>
              <a:rPr lang="ja-JP" altLang="en-US" sz="3200" i="1" dirty="0" smtClean="0"/>
              <a:t>更なる拡散！</a:t>
            </a:r>
            <a:endParaRPr lang="en-US" altLang="ja-JP" sz="3200" i="1" dirty="0" smtClean="0"/>
          </a:p>
        </p:txBody>
      </p:sp>
      <p:pic>
        <p:nvPicPr>
          <p:cNvPr id="112" name="図 111"/>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rot="21021098">
            <a:off x="6603976" y="4670930"/>
            <a:ext cx="977732" cy="968420"/>
          </a:xfrm>
          <a:prstGeom prst="rect">
            <a:avLst/>
          </a:prstGeom>
          <a:effectLst>
            <a:glow rad="381000">
              <a:schemeClr val="bg1"/>
            </a:glow>
          </a:effectLst>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39</a:t>
            </a:fld>
            <a:endParaRPr kumimoji="1" lang="ja-JP" altLang="en-US"/>
          </a:p>
        </p:txBody>
      </p:sp>
    </p:spTree>
    <p:extLst>
      <p:ext uri="{BB962C8B-B14F-4D97-AF65-F5344CB8AC3E}">
        <p14:creationId xmlns:p14="http://schemas.microsoft.com/office/powerpoint/2010/main" val="37771579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500"/>
                                        <p:tgtEl>
                                          <p:spTgt spid="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down)">
                                      <p:cBhvr>
                                        <p:cTn id="10" dur="500"/>
                                        <p:tgtEl>
                                          <p:spTgt spid="9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wipe(down)">
                                      <p:cBhvr>
                                        <p:cTn id="17" dur="500"/>
                                        <p:tgtEl>
                                          <p:spTgt spid="112"/>
                                        </p:tgtEl>
                                      </p:cBhvr>
                                    </p:animEffect>
                                  </p:childTnLst>
                                </p:cTn>
                              </p:par>
                              <p:par>
                                <p:cTn id="18" presetID="22" presetClass="entr" presetSubtype="4" fill="hold" nodeType="with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wipe(down)">
                                      <p:cBhvr>
                                        <p:cTn id="20" dur="500"/>
                                        <p:tgtEl>
                                          <p:spTgt spid="10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down)">
                                      <p:cBhvr>
                                        <p:cTn id="25" dur="500"/>
                                        <p:tgtEl>
                                          <p:spTgt spid="8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down)">
                                      <p:cBhvr>
                                        <p:cTn id="28" dur="500"/>
                                        <p:tgtEl>
                                          <p:spTgt spid="8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wipe(down)">
                                      <p:cBhvr>
                                        <p:cTn id="31" dur="500"/>
                                        <p:tgtEl>
                                          <p:spTgt spid="7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wipe(down)">
                                      <p:cBhvr>
                                        <p:cTn id="34" dur="500"/>
                                        <p:tgtEl>
                                          <p:spTgt spid="7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down)">
                                      <p:cBhvr>
                                        <p:cTn id="37" dur="500"/>
                                        <p:tgtEl>
                                          <p:spTgt spid="8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wipe(down)">
                                      <p:cBhvr>
                                        <p:cTn id="40" dur="500"/>
                                        <p:tgtEl>
                                          <p:spTgt spid="8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wipe(down)">
                                      <p:cBhvr>
                                        <p:cTn id="43" dur="500"/>
                                        <p:tgtEl>
                                          <p:spTgt spid="8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wipe(down)">
                                      <p:cBhvr>
                                        <p:cTn id="46" dur="500"/>
                                        <p:tgtEl>
                                          <p:spTgt spid="8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down)">
                                      <p:cBhvr>
                                        <p:cTn id="49" dur="500"/>
                                        <p:tgtEl>
                                          <p:spTgt spid="7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down)">
                                      <p:cBhvr>
                                        <p:cTn id="52" dur="500"/>
                                        <p:tgtEl>
                                          <p:spTgt spid="8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500"/>
                            </p:stCondLst>
                            <p:childTnLst>
                              <p:par>
                                <p:cTn id="57" presetID="53" presetClass="entr" presetSubtype="16"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anim calcmode="lin" valueType="num">
                                      <p:cBhvr>
                                        <p:cTn id="59" dur="500" fill="hold"/>
                                        <p:tgtEl>
                                          <p:spTgt spid="111"/>
                                        </p:tgtEl>
                                        <p:attrNameLst>
                                          <p:attrName>ppt_w</p:attrName>
                                        </p:attrNameLst>
                                      </p:cBhvr>
                                      <p:tavLst>
                                        <p:tav tm="0">
                                          <p:val>
                                            <p:fltVal val="0"/>
                                          </p:val>
                                        </p:tav>
                                        <p:tav tm="100000">
                                          <p:val>
                                            <p:strVal val="#ppt_w"/>
                                          </p:val>
                                        </p:tav>
                                      </p:tavLst>
                                    </p:anim>
                                    <p:anim calcmode="lin" valueType="num">
                                      <p:cBhvr>
                                        <p:cTn id="60" dur="500" fill="hold"/>
                                        <p:tgtEl>
                                          <p:spTgt spid="111"/>
                                        </p:tgtEl>
                                        <p:attrNameLst>
                                          <p:attrName>ppt_h</p:attrName>
                                        </p:attrNameLst>
                                      </p:cBhvr>
                                      <p:tavLst>
                                        <p:tav tm="0">
                                          <p:val>
                                            <p:fltVal val="0"/>
                                          </p:val>
                                        </p:tav>
                                        <p:tav tm="100000">
                                          <p:val>
                                            <p:strVal val="#ppt_h"/>
                                          </p:val>
                                        </p:tav>
                                      </p:tavLst>
                                    </p:anim>
                                    <p:animEffect transition="in" filter="fade">
                                      <p:cBhvr>
                                        <p:cTn id="61"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76" grpId="0" animBg="1"/>
      <p:bldP spid="77" grpId="0" animBg="1"/>
      <p:bldP spid="79" grpId="0" animBg="1"/>
      <p:bldP spid="80" grpId="0" animBg="1"/>
      <p:bldP spid="81" grpId="0" animBg="1"/>
      <p:bldP spid="82" grpId="0" animBg="1"/>
      <p:bldP spid="83" grpId="0" animBg="1"/>
      <p:bldP spid="84" grpId="0" animBg="1"/>
      <p:bldP spid="87" grpId="0" animBg="1"/>
      <p:bldP spid="88" grpId="0" animBg="1"/>
      <p:bldP spid="89" grpId="0" animBg="1"/>
      <p:bldP spid="5" grpId="0"/>
      <p:bldP spid="1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0" y="0"/>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0" y="-1"/>
            <a:ext cx="9144000" cy="1450393"/>
          </a:xfrm>
          <a:prstGeom prst="rect">
            <a:avLst/>
          </a:prstGeom>
          <a:solidFill>
            <a:srgbClr val="FFD6DC"/>
          </a:solidFill>
          <a:ln>
            <a:solidFill>
              <a:srgbClr val="FFD6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892647" y="64920"/>
            <a:ext cx="7366119" cy="1323439"/>
          </a:xfrm>
          <a:prstGeom prst="rect">
            <a:avLst/>
          </a:prstGeom>
          <a:noFill/>
        </p:spPr>
        <p:txBody>
          <a:bodyPr wrap="none" rtlCol="0">
            <a:spAutoFit/>
          </a:bodyPr>
          <a:lstStyle/>
          <a:p>
            <a:pPr algn="ctr"/>
            <a:r>
              <a:rPr kumimoji="1" lang="ja-JP" altLang="en-US" sz="4000" b="1" dirty="0" smtClean="0">
                <a:solidFill>
                  <a:srgbClr val="FF5699"/>
                </a:solidFill>
                <a:latin typeface="HG丸ｺﾞｼｯｸM-PRO"/>
                <a:ea typeface="HG丸ｺﾞｼｯｸM-PRO"/>
                <a:cs typeface="HG丸ｺﾞｼｯｸM-PRO"/>
              </a:rPr>
              <a:t>目指せ！</a:t>
            </a:r>
            <a:endParaRPr kumimoji="1" lang="en-US" altLang="ja-JP" sz="4000" b="1" dirty="0" smtClean="0">
              <a:solidFill>
                <a:srgbClr val="FF5699"/>
              </a:solidFill>
              <a:latin typeface="HG丸ｺﾞｼｯｸM-PRO"/>
              <a:ea typeface="HG丸ｺﾞｼｯｸM-PRO"/>
              <a:cs typeface="HG丸ｺﾞｼｯｸM-PRO"/>
            </a:endParaRPr>
          </a:p>
          <a:p>
            <a:pPr algn="ctr"/>
            <a:r>
              <a:rPr kumimoji="1" lang="en-US" altLang="ja-JP" sz="4000" b="1" dirty="0" smtClean="0">
                <a:solidFill>
                  <a:srgbClr val="FF5699"/>
                </a:solidFill>
                <a:latin typeface="HG丸ｺﾞｼｯｸM-PRO"/>
                <a:ea typeface="HG丸ｺﾞｼｯｸM-PRO"/>
                <a:cs typeface="HG丸ｺﾞｼｯｸM-PRO"/>
              </a:rPr>
              <a:t>〜</a:t>
            </a:r>
            <a:r>
              <a:rPr kumimoji="1" lang="ja-JP" altLang="en-US" sz="4000" b="1" dirty="0" smtClean="0">
                <a:solidFill>
                  <a:srgbClr val="FF5699"/>
                </a:solidFill>
                <a:latin typeface="HG丸ｺﾞｼｯｸM-PRO"/>
                <a:ea typeface="HG丸ｺﾞｼｯｸM-PRO"/>
                <a:cs typeface="HG丸ｺﾞｼｯｸM-PRO"/>
              </a:rPr>
              <a:t>理想の素敵カップル</a:t>
            </a:r>
            <a:r>
              <a:rPr lang="ja-JP" altLang="en-US" sz="4000" b="1" dirty="0" smtClean="0">
                <a:solidFill>
                  <a:srgbClr val="FF5699"/>
                </a:solidFill>
                <a:latin typeface="HG丸ｺﾞｼｯｸM-PRO"/>
                <a:ea typeface="HG丸ｺﾞｼｯｸM-PRO"/>
                <a:cs typeface="HG丸ｺﾞｼｯｸM-PRO"/>
              </a:rPr>
              <a:t>への道</a:t>
            </a:r>
            <a:r>
              <a:rPr lang="en-US" altLang="ja-JP" sz="4000" b="1" dirty="0" smtClean="0">
                <a:solidFill>
                  <a:srgbClr val="FF5699"/>
                </a:solidFill>
                <a:latin typeface="HG丸ｺﾞｼｯｸM-PRO"/>
                <a:ea typeface="HG丸ｺﾞｼｯｸM-PRO"/>
                <a:cs typeface="HG丸ｺﾞｼｯｸM-PRO"/>
              </a:rPr>
              <a:t>〜</a:t>
            </a:r>
            <a:endParaRPr kumimoji="1" lang="ja-JP" altLang="en-US" sz="4000" b="1" dirty="0">
              <a:solidFill>
                <a:srgbClr val="FF5699"/>
              </a:solidFill>
              <a:latin typeface="HG丸ｺﾞｼｯｸM-PRO"/>
              <a:ea typeface="HG丸ｺﾞｼｯｸM-PRO"/>
              <a:cs typeface="HG丸ｺﾞｼｯｸM-PRO"/>
            </a:endParaRPr>
          </a:p>
        </p:txBody>
      </p:sp>
      <p:pic>
        <p:nvPicPr>
          <p:cNvPr id="16" name="図 15"/>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foregroundMark x1="22667" y1="11556" x2="17333" y2="12000"/>
                        <a14:foregroundMark x1="79333" y1="95556" x2="81333" y2="94222"/>
                        <a14:foregroundMark x1="72000" y1="96444" x2="80333" y2="97778"/>
                        <a14:foregroundMark x1="93333" y1="88444" x2="93333" y2="88444"/>
                        <a14:foregroundMark x1="92000" y1="80000" x2="94000" y2="89778"/>
                        <a14:foregroundMark x1="97000" y1="79556" x2="95667" y2="79111"/>
                        <a14:foregroundMark x1="91000" y1="75556" x2="93000" y2="77778"/>
                        <a14:foregroundMark x1="41333" y1="89778" x2="41333" y2="97778"/>
                        <a14:foregroundMark x1="37667" y1="62222" x2="48333" y2="60444"/>
                        <a14:foregroundMark x1="80333" y1="57778" x2="84333" y2="63111"/>
                        <a14:foregroundMark x1="80000" y1="5778" x2="73000" y2="2667"/>
                        <a14:backgroundMark x1="32000" y1="34222" x2="32000" y2="34222"/>
                        <a14:backgroundMark x1="65667" y1="33333" x2="65667" y2="33333"/>
                      </a14:backgroundRemoval>
                    </a14:imgEffect>
                  </a14:imgLayer>
                </a14:imgProps>
              </a:ext>
              <a:ext uri="{28A0092B-C50C-407E-A947-70E740481C1C}">
                <a14:useLocalDpi xmlns:a14="http://schemas.microsoft.com/office/drawing/2010/main"/>
              </a:ext>
            </a:extLst>
          </a:blip>
          <a:stretch>
            <a:fillRect/>
          </a:stretch>
        </p:blipFill>
        <p:spPr>
          <a:xfrm>
            <a:off x="0" y="3342682"/>
            <a:ext cx="2453818" cy="1840365"/>
          </a:xfrm>
          <a:prstGeom prst="rect">
            <a:avLst/>
          </a:prstGeom>
        </p:spPr>
      </p:pic>
      <p:pic>
        <p:nvPicPr>
          <p:cNvPr id="17" name="図 16" descr="土浦だお"/>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7211609" y="2415635"/>
            <a:ext cx="1493960" cy="2476012"/>
          </a:xfrm>
          <a:prstGeom prst="rect">
            <a:avLst/>
          </a:prstGeom>
          <a:effectLst>
            <a:outerShdw blurRad="50800" dist="38100" dir="2700000" algn="tl" rotWithShape="0">
              <a:prstClr val="black">
                <a:alpha val="40000"/>
              </a:prstClr>
            </a:outerShdw>
          </a:effectLst>
        </p:spPr>
      </p:pic>
      <p:grpSp>
        <p:nvGrpSpPr>
          <p:cNvPr id="20" name="図形グループ 19"/>
          <p:cNvGrpSpPr/>
          <p:nvPr/>
        </p:nvGrpSpPr>
        <p:grpSpPr>
          <a:xfrm>
            <a:off x="2542446" y="1620519"/>
            <a:ext cx="4115856" cy="1531583"/>
            <a:chOff x="2221973" y="1261623"/>
            <a:chExt cx="3872047" cy="857384"/>
          </a:xfrm>
        </p:grpSpPr>
        <p:sp>
          <p:nvSpPr>
            <p:cNvPr id="19" name="角丸四角形吹き出し 18"/>
            <p:cNvSpPr/>
            <p:nvPr/>
          </p:nvSpPr>
          <p:spPr>
            <a:xfrm>
              <a:off x="2221973" y="1261623"/>
              <a:ext cx="3872047" cy="857384"/>
            </a:xfrm>
            <a:prstGeom prst="wedgeRoundRectCallout">
              <a:avLst>
                <a:gd name="adj1" fmla="val -59666"/>
                <a:gd name="adj2" fmla="val -4079"/>
                <a:gd name="adj3" fmla="val 16667"/>
              </a:avLst>
            </a:prstGeom>
            <a:solidFill>
              <a:srgbClr val="FFD6DC"/>
            </a:solidFill>
            <a:ln>
              <a:solidFill>
                <a:srgbClr val="FFD6D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920126" y="1339439"/>
              <a:ext cx="2490086" cy="740864"/>
            </a:xfrm>
            <a:prstGeom prst="rect">
              <a:avLst/>
            </a:prstGeom>
            <a:noFill/>
          </p:spPr>
          <p:txBody>
            <a:bodyPr wrap="none" rtlCol="0">
              <a:spAutoFit/>
            </a:bodyPr>
            <a:lstStyle/>
            <a:p>
              <a:pPr algn="ctr"/>
              <a:r>
                <a:rPr lang="ja-JP" altLang="en-US" sz="2400" dirty="0" smtClean="0">
                  <a:latin typeface="HG丸ｺﾞｼｯｸM-PRO"/>
                  <a:ea typeface="HG丸ｺﾞｼｯｸM-PRO"/>
                  <a:cs typeface="HG丸ｺﾞｼｯｸM-PRO"/>
                </a:rPr>
                <a:t>もっと</a:t>
              </a:r>
              <a:r>
                <a:rPr kumimoji="1" lang="ja-JP" altLang="en-US" sz="2400" dirty="0" smtClean="0">
                  <a:latin typeface="HG丸ｺﾞｼｯｸM-PRO"/>
                  <a:ea typeface="HG丸ｺﾞｼｯｸM-PRO"/>
                  <a:cs typeface="HG丸ｺﾞｼｯｸM-PRO"/>
                </a:rPr>
                <a:t>住みやすい</a:t>
              </a:r>
              <a:endParaRPr kumimoji="1" lang="en-US" altLang="ja-JP" sz="2400" dirty="0" smtClean="0">
                <a:latin typeface="HG丸ｺﾞｼｯｸM-PRO"/>
                <a:ea typeface="HG丸ｺﾞｼｯｸM-PRO"/>
                <a:cs typeface="HG丸ｺﾞｼｯｸM-PRO"/>
              </a:endParaRPr>
            </a:p>
            <a:p>
              <a:pPr algn="ctr"/>
              <a:r>
                <a:rPr kumimoji="1" lang="ja-JP" altLang="en-US" sz="2400" dirty="0" smtClean="0">
                  <a:latin typeface="HG丸ｺﾞｼｯｸM-PRO"/>
                  <a:ea typeface="HG丸ｺﾞｼｯｸM-PRO"/>
                  <a:cs typeface="HG丸ｺﾞｼｯｸM-PRO"/>
                </a:rPr>
                <a:t>まちにするために</a:t>
              </a:r>
              <a:endParaRPr kumimoji="1" lang="en-US" altLang="ja-JP" sz="2400" dirty="0" smtClean="0">
                <a:latin typeface="HG丸ｺﾞｼｯｸM-PRO"/>
                <a:ea typeface="HG丸ｺﾞｼｯｸM-PRO"/>
                <a:cs typeface="HG丸ｺﾞｼｯｸM-PRO"/>
              </a:endParaRPr>
            </a:p>
            <a:p>
              <a:r>
                <a:rPr kumimoji="1" lang="ja-JP" altLang="en-US" sz="3200" dirty="0" smtClean="0">
                  <a:solidFill>
                    <a:srgbClr val="FF5699"/>
                  </a:solidFill>
                  <a:latin typeface="HG丸ｺﾞｼｯｸM-PRO"/>
                  <a:ea typeface="HG丸ｺﾞｼｯｸM-PRO"/>
                  <a:cs typeface="HG丸ｺﾞｼｯｸM-PRO"/>
                </a:rPr>
                <a:t>行動</a:t>
              </a:r>
              <a:r>
                <a:rPr kumimoji="1" lang="ja-JP" altLang="en-US" sz="2400" dirty="0" smtClean="0">
                  <a:latin typeface="HG丸ｺﾞｼｯｸM-PRO"/>
                  <a:ea typeface="HG丸ｺﾞｼｯｸM-PRO"/>
                  <a:cs typeface="HG丸ｺﾞｼｯｸM-PRO"/>
                </a:rPr>
                <a:t>しよう</a:t>
              </a:r>
              <a:r>
                <a:rPr lang="ja-JP" altLang="en-US" sz="2400" dirty="0" smtClean="0">
                  <a:latin typeface="HG丸ｺﾞｼｯｸM-PRO"/>
                  <a:ea typeface="HG丸ｺﾞｼｯｸM-PRO"/>
                  <a:cs typeface="HG丸ｺﾞｼｯｸM-PRO"/>
                </a:rPr>
                <a:t>！</a:t>
              </a:r>
              <a:endParaRPr kumimoji="1" lang="ja-JP" altLang="en-US" sz="2400" dirty="0">
                <a:latin typeface="HG丸ｺﾞｼｯｸM-PRO"/>
                <a:ea typeface="HG丸ｺﾞｼｯｸM-PRO"/>
                <a:cs typeface="HG丸ｺﾞｼｯｸM-PRO"/>
              </a:endParaRPr>
            </a:p>
          </p:txBody>
        </p:sp>
      </p:grpSp>
      <p:sp>
        <p:nvSpPr>
          <p:cNvPr id="5" name="テキスト ボックス 4"/>
          <p:cNvSpPr txBox="1"/>
          <p:nvPr/>
        </p:nvSpPr>
        <p:spPr>
          <a:xfrm>
            <a:off x="1507018" y="3362502"/>
            <a:ext cx="184666" cy="369332"/>
          </a:xfrm>
          <a:prstGeom prst="rect">
            <a:avLst/>
          </a:prstGeom>
          <a:noFill/>
        </p:spPr>
        <p:txBody>
          <a:bodyPr wrap="none" rtlCol="0">
            <a:spAutoFit/>
          </a:bodyPr>
          <a:lstStyle/>
          <a:p>
            <a:endParaRPr kumimoji="1" lang="ja-JP" altLang="en-US" dirty="0"/>
          </a:p>
        </p:txBody>
      </p:sp>
      <p:grpSp>
        <p:nvGrpSpPr>
          <p:cNvPr id="3" name="図形グループ 2"/>
          <p:cNvGrpSpPr/>
          <p:nvPr/>
        </p:nvGrpSpPr>
        <p:grpSpPr>
          <a:xfrm>
            <a:off x="2542446" y="3653641"/>
            <a:ext cx="4115856" cy="1529406"/>
            <a:chOff x="2542446" y="3530498"/>
            <a:chExt cx="4115856" cy="1529406"/>
          </a:xfrm>
        </p:grpSpPr>
        <p:sp>
          <p:nvSpPr>
            <p:cNvPr id="22" name="角丸四角形吹き出し 21"/>
            <p:cNvSpPr/>
            <p:nvPr/>
          </p:nvSpPr>
          <p:spPr>
            <a:xfrm>
              <a:off x="2542446" y="3530498"/>
              <a:ext cx="4059999" cy="1529406"/>
            </a:xfrm>
            <a:prstGeom prst="wedgeRoundRectCallout">
              <a:avLst>
                <a:gd name="adj1" fmla="val 57346"/>
                <a:gd name="adj2" fmla="val -34817"/>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000"/>
            </a:p>
          </p:txBody>
        </p:sp>
        <p:sp>
          <p:nvSpPr>
            <p:cNvPr id="23" name="テキスト ボックス 22"/>
            <p:cNvSpPr txBox="1"/>
            <p:nvPr/>
          </p:nvSpPr>
          <p:spPr>
            <a:xfrm>
              <a:off x="2542446" y="3653641"/>
              <a:ext cx="4115856" cy="1323439"/>
            </a:xfrm>
            <a:prstGeom prst="rect">
              <a:avLst/>
            </a:prstGeom>
            <a:noFill/>
          </p:spPr>
          <p:txBody>
            <a:bodyPr wrap="square" rtlCol="0">
              <a:spAutoFit/>
            </a:bodyPr>
            <a:lstStyle/>
            <a:p>
              <a:pPr algn="ctr"/>
              <a:r>
                <a:rPr kumimoji="1" lang="ja-JP" altLang="en-US" sz="2400" dirty="0" smtClean="0">
                  <a:latin typeface="HG丸ｺﾞｼｯｸM-PRO"/>
                  <a:ea typeface="HG丸ｺﾞｼｯｸM-PRO"/>
                  <a:cs typeface="HG丸ｺﾞｼｯｸM-PRO"/>
                </a:rPr>
                <a:t>土浦にずっと</a:t>
              </a:r>
              <a:endParaRPr kumimoji="1" lang="en-US" altLang="ja-JP" sz="2400" dirty="0" smtClean="0">
                <a:latin typeface="HG丸ｺﾞｼｯｸM-PRO"/>
                <a:ea typeface="HG丸ｺﾞｼｯｸM-PRO"/>
                <a:cs typeface="HG丸ｺﾞｼｯｸM-PRO"/>
              </a:endParaRPr>
            </a:p>
            <a:p>
              <a:pPr algn="ctr"/>
              <a:r>
                <a:rPr kumimoji="1" lang="ja-JP" altLang="en-US" sz="2400" dirty="0" smtClean="0">
                  <a:latin typeface="HG丸ｺﾞｼｯｸM-PRO"/>
                  <a:ea typeface="HG丸ｺﾞｼｯｸM-PRO"/>
                  <a:cs typeface="HG丸ｺﾞｼｯｸM-PRO"/>
                </a:rPr>
                <a:t>住んでもらうために</a:t>
              </a:r>
              <a:endParaRPr kumimoji="1" lang="en-US" altLang="ja-JP" sz="2400" dirty="0" smtClean="0">
                <a:latin typeface="HG丸ｺﾞｼｯｸM-PRO"/>
                <a:ea typeface="HG丸ｺﾞｼｯｸM-PRO"/>
                <a:cs typeface="HG丸ｺﾞｼｯｸM-PRO"/>
              </a:endParaRPr>
            </a:p>
            <a:p>
              <a:pPr algn="ctr"/>
              <a:r>
                <a:rPr lang="ja-JP" altLang="en-US" sz="2400" dirty="0" smtClean="0">
                  <a:latin typeface="HG丸ｺﾞｼｯｸM-PRO"/>
                  <a:ea typeface="HG丸ｺﾞｼｯｸM-PRO"/>
                  <a:cs typeface="HG丸ｺﾞｼｯｸM-PRO"/>
                </a:rPr>
                <a:t>できる限り</a:t>
              </a:r>
              <a:r>
                <a:rPr lang="ja-JP" altLang="en-US" sz="3200" dirty="0" smtClean="0">
                  <a:solidFill>
                    <a:schemeClr val="accent1"/>
                  </a:solidFill>
                  <a:latin typeface="HG丸ｺﾞｼｯｸM-PRO"/>
                  <a:ea typeface="HG丸ｺﾞｼｯｸM-PRO"/>
                  <a:cs typeface="HG丸ｺﾞｼｯｸM-PRO"/>
                </a:rPr>
                <a:t>サポート</a:t>
              </a:r>
              <a:r>
                <a:rPr lang="ja-JP" altLang="en-US" sz="2400" dirty="0" smtClean="0">
                  <a:latin typeface="HG丸ｺﾞｼｯｸM-PRO"/>
                  <a:ea typeface="HG丸ｺﾞｼｯｸM-PRO"/>
                  <a:cs typeface="HG丸ｺﾞｼｯｸM-PRO"/>
                </a:rPr>
                <a:t>を！</a:t>
              </a:r>
              <a:endParaRPr kumimoji="1" lang="ja-JP" altLang="en-US" sz="2400" dirty="0">
                <a:latin typeface="HG丸ｺﾞｼｯｸM-PRO"/>
                <a:ea typeface="HG丸ｺﾞｼｯｸM-PRO"/>
                <a:cs typeface="HG丸ｺﾞｼｯｸM-PRO"/>
              </a:endParaRPr>
            </a:p>
          </p:txBody>
        </p:sp>
      </p:grpSp>
      <p:sp>
        <p:nvSpPr>
          <p:cNvPr id="29" name="テキスト ボックス 28"/>
          <p:cNvSpPr txBox="1"/>
          <p:nvPr/>
        </p:nvSpPr>
        <p:spPr>
          <a:xfrm>
            <a:off x="786877" y="1880110"/>
            <a:ext cx="902811" cy="523220"/>
          </a:xfrm>
          <a:prstGeom prst="rect">
            <a:avLst/>
          </a:prstGeom>
          <a:noFill/>
        </p:spPr>
        <p:txBody>
          <a:bodyPr wrap="none" rtlCol="0">
            <a:spAutoFit/>
          </a:bodyPr>
          <a:lstStyle/>
          <a:p>
            <a:r>
              <a:rPr kumimoji="1" lang="ja-JP" altLang="en-US" sz="2800" dirty="0" smtClean="0"/>
              <a:t>市民</a:t>
            </a:r>
            <a:endParaRPr kumimoji="1" lang="ja-JP" altLang="en-US" sz="2800" dirty="0"/>
          </a:p>
        </p:txBody>
      </p:sp>
      <p:sp>
        <p:nvSpPr>
          <p:cNvPr id="30" name="テキスト ボックス 29"/>
          <p:cNvSpPr txBox="1"/>
          <p:nvPr/>
        </p:nvSpPr>
        <p:spPr>
          <a:xfrm>
            <a:off x="7506091" y="1882528"/>
            <a:ext cx="902811" cy="523220"/>
          </a:xfrm>
          <a:prstGeom prst="rect">
            <a:avLst/>
          </a:prstGeom>
          <a:noFill/>
        </p:spPr>
        <p:txBody>
          <a:bodyPr wrap="none" rtlCol="0">
            <a:spAutoFit/>
          </a:bodyPr>
          <a:lstStyle/>
          <a:p>
            <a:r>
              <a:rPr kumimoji="1" lang="ja-JP" altLang="en-US" sz="2800" dirty="0" smtClean="0"/>
              <a:t>土浦</a:t>
            </a:r>
            <a:endParaRPr kumimoji="1" lang="ja-JP" altLang="en-US" sz="2800" dirty="0"/>
          </a:p>
        </p:txBody>
      </p:sp>
      <p:grpSp>
        <p:nvGrpSpPr>
          <p:cNvPr id="25" name="図形グループ 24"/>
          <p:cNvGrpSpPr/>
          <p:nvPr/>
        </p:nvGrpSpPr>
        <p:grpSpPr>
          <a:xfrm>
            <a:off x="7506091" y="2482968"/>
            <a:ext cx="934734" cy="2617255"/>
            <a:chOff x="7425663" y="0"/>
            <a:chExt cx="934734" cy="2617255"/>
          </a:xfrm>
        </p:grpSpPr>
        <p:pic>
          <p:nvPicPr>
            <p:cNvPr id="26" name="図 25"/>
            <p:cNvPicPr>
              <a:picLocks noChangeAspect="1"/>
            </p:cNvPicPr>
            <p:nvPr/>
          </p:nvPicPr>
          <p:blipFill>
            <a:blip r:embed="rId5" cstate="email">
              <a:duotone>
                <a:schemeClr val="accent1">
                  <a:shade val="45000"/>
                  <a:satMod val="135000"/>
                </a:schemeClr>
                <a:prstClr val="white"/>
              </a:duotone>
              <a:alphaModFix amt="87000"/>
              <a:extLst>
                <a:ext uri="{28A0092B-C50C-407E-A947-70E740481C1C}">
                  <a14:useLocalDpi xmlns:a14="http://schemas.microsoft.com/office/drawing/2010/main"/>
                </a:ext>
              </a:extLst>
            </a:blip>
            <a:stretch>
              <a:fillRect/>
            </a:stretch>
          </p:blipFill>
          <p:spPr>
            <a:xfrm>
              <a:off x="7425663" y="0"/>
              <a:ext cx="934734" cy="2617255"/>
            </a:xfrm>
            <a:prstGeom prst="rect">
              <a:avLst/>
            </a:prstGeom>
            <a:ln>
              <a:noFill/>
            </a:ln>
          </p:spPr>
        </p:pic>
        <p:sp>
          <p:nvSpPr>
            <p:cNvPr id="27" name="テキスト ボックス 26"/>
            <p:cNvSpPr txBox="1"/>
            <p:nvPr/>
          </p:nvSpPr>
          <p:spPr>
            <a:xfrm>
              <a:off x="7621187" y="548920"/>
              <a:ext cx="492443" cy="912143"/>
            </a:xfrm>
            <a:prstGeom prst="rect">
              <a:avLst/>
            </a:prstGeom>
            <a:noFill/>
          </p:spPr>
          <p:txBody>
            <a:bodyPr vert="eaVert" wrap="square" rtlCol="0">
              <a:spAutoFit/>
            </a:bodyPr>
            <a:lstStyle/>
            <a:p>
              <a:r>
                <a:rPr kumimoji="1" lang="ja-JP" altLang="en-US" sz="2000" dirty="0" smtClean="0">
                  <a:solidFill>
                    <a:schemeClr val="bg1"/>
                  </a:solidFill>
                </a:rPr>
                <a:t>土浦市</a:t>
              </a:r>
              <a:endParaRPr kumimoji="1" lang="ja-JP" altLang="en-US" sz="2000" dirty="0">
                <a:solidFill>
                  <a:schemeClr val="bg1"/>
                </a:solidFill>
              </a:endParaRPr>
            </a:p>
          </p:txBody>
        </p:sp>
      </p:grpSp>
      <p:grpSp>
        <p:nvGrpSpPr>
          <p:cNvPr id="32" name="図形グループ 31"/>
          <p:cNvGrpSpPr/>
          <p:nvPr/>
        </p:nvGrpSpPr>
        <p:grpSpPr>
          <a:xfrm>
            <a:off x="786877" y="2629167"/>
            <a:ext cx="822880" cy="2471056"/>
            <a:chOff x="7366528" y="2861653"/>
            <a:chExt cx="822880" cy="2471056"/>
          </a:xfrm>
        </p:grpSpPr>
        <p:pic>
          <p:nvPicPr>
            <p:cNvPr id="33" name="図 32"/>
            <p:cNvPicPr>
              <a:picLocks noChangeAspect="1"/>
            </p:cNvPicPr>
            <p:nvPr/>
          </p:nvPicPr>
          <p:blipFill>
            <a:blip r:embed="rId6" cstate="email">
              <a:duotone>
                <a:schemeClr val="accent2">
                  <a:shade val="45000"/>
                  <a:satMod val="135000"/>
                </a:schemeClr>
                <a:prstClr val="white"/>
              </a:duotone>
              <a:alphaModFix amt="72000"/>
              <a:extLst>
                <a:ext uri="{BEBA8EAE-BF5A-486C-A8C5-ECC9F3942E4B}">
                  <a14:imgProps xmlns:a14="http://schemas.microsoft.com/office/drawing/2010/main">
                    <a14:imgLayer r:embed="rId7">
                      <a14:imgEffect>
                        <a14:backgroundRemoval t="0" b="100000" l="0" r="100000"/>
                      </a14:imgEffect>
                      <a14:imgEffect>
                        <a14:colorTemperature colorTemp="11200"/>
                      </a14:imgEffect>
                    </a14:imgLayer>
                  </a14:imgProps>
                </a:ext>
                <a:ext uri="{28A0092B-C50C-407E-A947-70E740481C1C}">
                  <a14:useLocalDpi xmlns:a14="http://schemas.microsoft.com/office/drawing/2010/main"/>
                </a:ext>
              </a:extLst>
            </a:blip>
            <a:stretch>
              <a:fillRect/>
            </a:stretch>
          </p:blipFill>
          <p:spPr>
            <a:xfrm>
              <a:off x="7366528" y="2861653"/>
              <a:ext cx="822880" cy="2471056"/>
            </a:xfrm>
            <a:prstGeom prst="rect">
              <a:avLst/>
            </a:prstGeom>
          </p:spPr>
        </p:pic>
        <p:sp>
          <p:nvSpPr>
            <p:cNvPr id="34" name="テキスト ボックス 33"/>
            <p:cNvSpPr txBox="1"/>
            <p:nvPr/>
          </p:nvSpPr>
          <p:spPr>
            <a:xfrm>
              <a:off x="7621187" y="3314662"/>
              <a:ext cx="492443" cy="1296144"/>
            </a:xfrm>
            <a:prstGeom prst="rect">
              <a:avLst/>
            </a:prstGeom>
            <a:noFill/>
          </p:spPr>
          <p:txBody>
            <a:bodyPr vert="eaVert" wrap="square" rtlCol="0">
              <a:spAutoFit/>
            </a:bodyPr>
            <a:lstStyle/>
            <a:p>
              <a:r>
                <a:rPr kumimoji="1" lang="ja-JP" altLang="en-US" sz="2000" dirty="0" smtClean="0">
                  <a:solidFill>
                    <a:schemeClr val="bg1"/>
                  </a:solidFill>
                </a:rPr>
                <a:t>土浦市民</a:t>
              </a:r>
              <a:endParaRPr kumimoji="1" lang="ja-JP" altLang="en-US" sz="2000" dirty="0">
                <a:solidFill>
                  <a:schemeClr val="bg1"/>
                </a:solidFill>
              </a:endParaRPr>
            </a:p>
          </p:txBody>
        </p:sp>
      </p:grpSp>
      <p:grpSp>
        <p:nvGrpSpPr>
          <p:cNvPr id="35" name="図形グループ 34"/>
          <p:cNvGrpSpPr/>
          <p:nvPr/>
        </p:nvGrpSpPr>
        <p:grpSpPr>
          <a:xfrm>
            <a:off x="-399822" y="2007357"/>
            <a:ext cx="10041390" cy="2710289"/>
            <a:chOff x="151117" y="3213628"/>
            <a:chExt cx="10041390" cy="2710289"/>
          </a:xfrm>
          <a:solidFill>
            <a:srgbClr val="FFC8DE"/>
          </a:solidFill>
        </p:grpSpPr>
        <p:sp>
          <p:nvSpPr>
            <p:cNvPr id="36" name="角丸四角形 35"/>
            <p:cNvSpPr/>
            <p:nvPr/>
          </p:nvSpPr>
          <p:spPr>
            <a:xfrm>
              <a:off x="151117" y="3213628"/>
              <a:ext cx="10041390" cy="2710289"/>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1507018" y="3658232"/>
              <a:ext cx="184666" cy="369332"/>
            </a:xfrm>
            <a:prstGeom prst="rect">
              <a:avLst/>
            </a:prstGeom>
            <a:grpFill/>
            <a:ln>
              <a:noFill/>
            </a:ln>
          </p:spPr>
          <p:txBody>
            <a:bodyPr wrap="none" rtlCol="0">
              <a:spAutoFit/>
            </a:bodyPr>
            <a:lstStyle/>
            <a:p>
              <a:endParaRPr kumimoji="1" lang="ja-JP" altLang="en-US" dirty="0"/>
            </a:p>
          </p:txBody>
        </p:sp>
        <p:sp>
          <p:nvSpPr>
            <p:cNvPr id="38" name="テキスト ボックス 37"/>
            <p:cNvSpPr txBox="1"/>
            <p:nvPr/>
          </p:nvSpPr>
          <p:spPr>
            <a:xfrm>
              <a:off x="3763229" y="4884199"/>
              <a:ext cx="5673348" cy="707886"/>
            </a:xfrm>
            <a:prstGeom prst="rect">
              <a:avLst/>
            </a:prstGeom>
            <a:grpFill/>
            <a:ln>
              <a:noFill/>
            </a:ln>
          </p:spPr>
          <p:txBody>
            <a:bodyPr wrap="none" rtlCol="0">
              <a:spAutoFit/>
            </a:bodyPr>
            <a:lstStyle/>
            <a:p>
              <a:r>
                <a:rPr kumimoji="1" lang="ja-JP" altLang="en-US" sz="3600" b="1" dirty="0" smtClean="0">
                  <a:solidFill>
                    <a:srgbClr val="000000"/>
                  </a:solidFill>
                </a:rPr>
                <a:t>＝</a:t>
              </a:r>
              <a:r>
                <a:rPr kumimoji="1" lang="ja-JP" altLang="en-US" sz="4000" b="1" dirty="0" smtClean="0">
                  <a:solidFill>
                    <a:srgbClr val="FF3781"/>
                  </a:solidFill>
                  <a:latin typeface="HG丸ｺﾞｼｯｸM-PRO"/>
                  <a:ea typeface="HG丸ｺﾞｼｯｸM-PRO"/>
                  <a:cs typeface="HG丸ｺﾞｼｯｸM-PRO"/>
                </a:rPr>
                <a:t>寄り添いあうまち</a:t>
              </a:r>
              <a:r>
                <a:rPr kumimoji="1" lang="ja-JP" altLang="en-US" sz="2400" b="1" dirty="0" smtClean="0">
                  <a:solidFill>
                    <a:srgbClr val="000000"/>
                  </a:solidFill>
                  <a:latin typeface="HGP明朝E"/>
                  <a:ea typeface="HGP明朝E"/>
                  <a:cs typeface="HGP明朝E"/>
                </a:rPr>
                <a:t>の実現</a:t>
              </a:r>
              <a:endParaRPr kumimoji="1" lang="ja-JP" altLang="en-US" sz="2400" b="1" dirty="0">
                <a:solidFill>
                  <a:srgbClr val="000000"/>
                </a:solidFill>
                <a:latin typeface="HGP明朝E"/>
                <a:ea typeface="HGP明朝E"/>
                <a:cs typeface="HGP明朝E"/>
              </a:endParaRPr>
            </a:p>
          </p:txBody>
        </p:sp>
        <p:sp>
          <p:nvSpPr>
            <p:cNvPr id="39" name="テキスト ボックス 38"/>
            <p:cNvSpPr txBox="1"/>
            <p:nvPr/>
          </p:nvSpPr>
          <p:spPr>
            <a:xfrm>
              <a:off x="1306263" y="3365844"/>
              <a:ext cx="6340197" cy="584776"/>
            </a:xfrm>
            <a:prstGeom prst="rect">
              <a:avLst/>
            </a:prstGeom>
            <a:grpFill/>
            <a:ln>
              <a:noFill/>
            </a:ln>
          </p:spPr>
          <p:txBody>
            <a:bodyPr wrap="none" rtlCol="0">
              <a:spAutoFit/>
            </a:bodyPr>
            <a:lstStyle/>
            <a:p>
              <a:r>
                <a:rPr kumimoji="1" lang="ja-JP" altLang="en-US" sz="3200" dirty="0" smtClean="0">
                  <a:latin typeface="HG丸ｺﾞｼｯｸM-PRO"/>
                  <a:ea typeface="HG丸ｺﾞｼｯｸM-PRO"/>
                  <a:cs typeface="HG丸ｺﾞｼｯｸM-PRO"/>
                </a:rPr>
                <a:t>地域活動を行う市民</a:t>
              </a:r>
              <a:r>
                <a:rPr lang="ja-JP" altLang="en-US" sz="3200" dirty="0" smtClean="0">
                  <a:latin typeface="HG丸ｺﾞｼｯｸM-PRO"/>
                  <a:ea typeface="HG丸ｺﾞｼｯｸM-PRO"/>
                  <a:cs typeface="HG丸ｺﾞｼｯｸM-PRO"/>
                </a:rPr>
                <a:t>が</a:t>
              </a:r>
              <a:r>
                <a:rPr kumimoji="1" lang="ja-JP" altLang="en-US" sz="3200" dirty="0" smtClean="0">
                  <a:latin typeface="HG丸ｺﾞｼｯｸM-PRO"/>
                  <a:ea typeface="HG丸ｺﾞｼｯｸM-PRO"/>
                  <a:cs typeface="HG丸ｺﾞｼｯｸM-PRO"/>
                </a:rPr>
                <a:t>増えれば</a:t>
              </a:r>
              <a:r>
                <a:rPr kumimoji="1" lang="en-US" altLang="ja-JP" sz="3200" dirty="0" smtClean="0">
                  <a:latin typeface="HG丸ｺﾞｼｯｸM-PRO"/>
                  <a:ea typeface="HG丸ｺﾞｼｯｸM-PRO"/>
                  <a:cs typeface="HG丸ｺﾞｼｯｸM-PRO"/>
                </a:rPr>
                <a:t>…</a:t>
              </a:r>
            </a:p>
          </p:txBody>
        </p:sp>
        <p:sp>
          <p:nvSpPr>
            <p:cNvPr id="40" name="テキスト ボックス 39"/>
            <p:cNvSpPr txBox="1"/>
            <p:nvPr/>
          </p:nvSpPr>
          <p:spPr>
            <a:xfrm>
              <a:off x="5278721" y="4234709"/>
              <a:ext cx="2562520" cy="646331"/>
            </a:xfrm>
            <a:prstGeom prst="rect">
              <a:avLst/>
            </a:prstGeom>
            <a:grpFill/>
            <a:ln>
              <a:noFill/>
            </a:ln>
          </p:spPr>
          <p:txBody>
            <a:bodyPr wrap="none" rtlCol="0">
              <a:spAutoFit/>
            </a:bodyPr>
            <a:lstStyle/>
            <a:p>
              <a:r>
                <a:rPr kumimoji="1" lang="ja-JP" altLang="en-US" sz="2800" dirty="0" smtClean="0">
                  <a:solidFill>
                    <a:srgbClr val="000000"/>
                  </a:solidFill>
                  <a:latin typeface="HGP明朝E"/>
                  <a:ea typeface="HGP明朝E"/>
                  <a:cs typeface="HGP明朝E"/>
                </a:rPr>
                <a:t>よりよい</a:t>
              </a:r>
              <a:r>
                <a:rPr kumimoji="1" lang="ja-JP" altLang="en-US" sz="3600" dirty="0" smtClean="0">
                  <a:solidFill>
                    <a:schemeClr val="accent1"/>
                  </a:solidFill>
                  <a:latin typeface="HGP明朝E"/>
                  <a:ea typeface="HGP明朝E"/>
                  <a:cs typeface="HGP明朝E"/>
                </a:rPr>
                <a:t>土浦</a:t>
              </a:r>
              <a:r>
                <a:rPr kumimoji="1" lang="ja-JP" altLang="en-US" sz="2800" dirty="0" smtClean="0">
                  <a:latin typeface="HGP明朝E"/>
                  <a:ea typeface="HGP明朝E"/>
                  <a:cs typeface="HGP明朝E"/>
                </a:rPr>
                <a:t>へ</a:t>
              </a:r>
              <a:endParaRPr kumimoji="1" lang="ja-JP" altLang="en-US" sz="2800" dirty="0">
                <a:latin typeface="HGP明朝E"/>
                <a:ea typeface="HGP明朝E"/>
                <a:cs typeface="HGP明朝E"/>
              </a:endParaRPr>
            </a:p>
          </p:txBody>
        </p:sp>
        <p:pic>
          <p:nvPicPr>
            <p:cNvPr id="41" name="図 40"/>
            <p:cNvPicPr>
              <a:picLocks noChangeAspect="1"/>
            </p:cNvPicPr>
            <p:nvPr/>
          </p:nvPicPr>
          <p:blipFill>
            <a:blip r:embed="rId8"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1279507" y="4161625"/>
              <a:ext cx="2659660" cy="1627055"/>
            </a:xfrm>
            <a:prstGeom prst="rect">
              <a:avLst/>
            </a:prstGeom>
            <a:grpFill/>
            <a:ln>
              <a:noFill/>
            </a:ln>
            <a:effectLst>
              <a:softEdge rad="112500"/>
            </a:effectLst>
          </p:spPr>
        </p:pic>
      </p:grpSp>
      <p:sp>
        <p:nvSpPr>
          <p:cNvPr id="31" name="正方形/長方形 30"/>
          <p:cNvSpPr/>
          <p:nvPr/>
        </p:nvSpPr>
        <p:spPr>
          <a:xfrm rot="21326856">
            <a:off x="-354848" y="4873976"/>
            <a:ext cx="9795587" cy="1522603"/>
          </a:xfrm>
          <a:prstGeom prst="rect">
            <a:avLst/>
          </a:prstGeom>
          <a:solidFill>
            <a:schemeClr val="accent6">
              <a:lumMod val="40000"/>
              <a:lumOff val="60000"/>
            </a:schemeClr>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solidFill>
                  <a:srgbClr val="000000"/>
                </a:solidFill>
                <a:latin typeface="HG丸ｺﾞｼｯｸM-PRO"/>
                <a:ea typeface="HG丸ｺﾞｼｯｸM-PRO"/>
                <a:cs typeface="HG丸ｺﾞｼｯｸM-PRO"/>
              </a:rPr>
              <a:t>まずは地域活動の</a:t>
            </a:r>
            <a:endParaRPr kumimoji="1" lang="en-US" altLang="ja-JP" sz="3200" dirty="0" smtClean="0">
              <a:solidFill>
                <a:srgbClr val="000000"/>
              </a:solidFill>
              <a:latin typeface="HG丸ｺﾞｼｯｸM-PRO"/>
              <a:ea typeface="HG丸ｺﾞｼｯｸM-PRO"/>
              <a:cs typeface="HG丸ｺﾞｼｯｸM-PRO"/>
            </a:endParaRPr>
          </a:p>
          <a:p>
            <a:pPr algn="ctr"/>
            <a:r>
              <a:rPr kumimoji="1" lang="ja-JP" altLang="en-US" sz="4000" dirty="0" smtClean="0">
                <a:solidFill>
                  <a:srgbClr val="FF5699"/>
                </a:solidFill>
                <a:latin typeface="HG丸ｺﾞｼｯｸM-PRO"/>
                <a:ea typeface="HG丸ｺﾞｼｯｸM-PRO"/>
                <a:cs typeface="HG丸ｺﾞｼｯｸM-PRO"/>
              </a:rPr>
              <a:t>ベースづくり</a:t>
            </a:r>
            <a:r>
              <a:rPr kumimoji="1" lang="ja-JP" altLang="en-US" sz="3200" dirty="0" smtClean="0">
                <a:solidFill>
                  <a:srgbClr val="000000"/>
                </a:solidFill>
                <a:latin typeface="HG丸ｺﾞｼｯｸM-PRO"/>
                <a:ea typeface="HG丸ｺﾞｼｯｸM-PRO"/>
                <a:cs typeface="HG丸ｺﾞｼｯｸM-PRO"/>
              </a:rPr>
              <a:t>を行う必要がある！</a:t>
            </a:r>
            <a:endParaRPr kumimoji="1" lang="ja-JP" altLang="en-US" sz="3200" dirty="0">
              <a:solidFill>
                <a:srgbClr val="000000"/>
              </a:solidFill>
              <a:latin typeface="HG丸ｺﾞｼｯｸM-PRO"/>
              <a:ea typeface="HG丸ｺﾞｼｯｸM-PRO"/>
              <a:cs typeface="HG丸ｺﾞｼｯｸM-PRO"/>
            </a:endParaRPr>
          </a:p>
        </p:txBody>
      </p:sp>
      <p:sp>
        <p:nvSpPr>
          <p:cNvPr id="4" name="スライド番号プレースホルダー 3"/>
          <p:cNvSpPr>
            <a:spLocks noGrp="1"/>
          </p:cNvSpPr>
          <p:nvPr>
            <p:ph type="sldNum" sz="quarter" idx="12"/>
          </p:nvPr>
        </p:nvSpPr>
        <p:spPr/>
        <p:txBody>
          <a:bodyPr/>
          <a:lstStyle/>
          <a:p>
            <a:fld id="{4F972EC5-33EC-864F-89EA-822F249CB8ED}" type="slidenum">
              <a:rPr kumimoji="1" lang="ja-JP" altLang="en-US" smtClean="0"/>
              <a:t>4</a:t>
            </a:fld>
            <a:endParaRPr kumimoji="1" lang="ja-JP" altLang="en-US"/>
          </a:p>
        </p:txBody>
      </p:sp>
    </p:spTree>
    <p:extLst>
      <p:ext uri="{BB962C8B-B14F-4D97-AF65-F5344CB8AC3E}">
        <p14:creationId xmlns:p14="http://schemas.microsoft.com/office/powerpoint/2010/main" val="3483951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1" fill="hold" nodeType="clickEffect">
                                  <p:stCondLst>
                                    <p:cond delay="0"/>
                                  </p:stCondLst>
                                  <p:childTnLst>
                                    <p:anim calcmode="lin" valueType="num">
                                      <p:cBhvr additive="base">
                                        <p:cTn id="24" dur="500"/>
                                        <p:tgtEl>
                                          <p:spTgt spid="16"/>
                                        </p:tgtEl>
                                        <p:attrNameLst>
                                          <p:attrName>ppt_x</p:attrName>
                                        </p:attrNameLst>
                                      </p:cBhvr>
                                      <p:tavLst>
                                        <p:tav tm="0">
                                          <p:val>
                                            <p:strVal val="ppt_x"/>
                                          </p:val>
                                        </p:tav>
                                        <p:tav tm="100000">
                                          <p:val>
                                            <p:strVal val="ppt_x"/>
                                          </p:val>
                                        </p:tav>
                                      </p:tavLst>
                                    </p:anim>
                                    <p:anim calcmode="lin" valueType="num">
                                      <p:cBhvr additive="base">
                                        <p:cTn id="25" dur="500"/>
                                        <p:tgtEl>
                                          <p:spTgt spid="16"/>
                                        </p:tgtEl>
                                        <p:attrNameLst>
                                          <p:attrName>ppt_y</p:attrName>
                                        </p:attrNameLst>
                                      </p:cBhvr>
                                      <p:tavLst>
                                        <p:tav tm="0">
                                          <p:val>
                                            <p:strVal val="ppt_y"/>
                                          </p:val>
                                        </p:tav>
                                        <p:tav tm="100000">
                                          <p:val>
                                            <p:strVal val="0-ppt_h/2"/>
                                          </p:val>
                                        </p:tav>
                                      </p:tavLst>
                                    </p:anim>
                                    <p:set>
                                      <p:cBhvr>
                                        <p:cTn id="26" dur="1" fill="hold">
                                          <p:stCondLst>
                                            <p:cond delay="499"/>
                                          </p:stCondLst>
                                        </p:cTn>
                                        <p:tgtEl>
                                          <p:spTgt spid="16"/>
                                        </p:tgtEl>
                                        <p:attrNameLst>
                                          <p:attrName>style.visibility</p:attrName>
                                        </p:attrNameLst>
                                      </p:cBhvr>
                                      <p:to>
                                        <p:strVal val="hidden"/>
                                      </p:to>
                                    </p:set>
                                  </p:childTnLst>
                                </p:cTn>
                              </p:par>
                              <p:par>
                                <p:cTn id="27" presetID="2" presetClass="exit" presetSubtype="1" fill="hold" nodeType="withEffect">
                                  <p:stCondLst>
                                    <p:cond delay="0"/>
                                  </p:stCondLst>
                                  <p:childTnLst>
                                    <p:anim calcmode="lin" valueType="num">
                                      <p:cBhvr additive="base">
                                        <p:cTn id="28" dur="500"/>
                                        <p:tgtEl>
                                          <p:spTgt spid="17"/>
                                        </p:tgtEl>
                                        <p:attrNameLst>
                                          <p:attrName>ppt_x</p:attrName>
                                        </p:attrNameLst>
                                      </p:cBhvr>
                                      <p:tavLst>
                                        <p:tav tm="0">
                                          <p:val>
                                            <p:strVal val="ppt_x"/>
                                          </p:val>
                                        </p:tav>
                                        <p:tav tm="100000">
                                          <p:val>
                                            <p:strVal val="ppt_x"/>
                                          </p:val>
                                        </p:tav>
                                      </p:tavLst>
                                    </p:anim>
                                    <p:anim calcmode="lin" valueType="num">
                                      <p:cBhvr additive="base">
                                        <p:cTn id="29" dur="500"/>
                                        <p:tgtEl>
                                          <p:spTgt spid="17"/>
                                        </p:tgtEl>
                                        <p:attrNameLst>
                                          <p:attrName>ppt_y</p:attrName>
                                        </p:attrNameLst>
                                      </p:cBhvr>
                                      <p:tavLst>
                                        <p:tav tm="0">
                                          <p:val>
                                            <p:strVal val="ppt_y"/>
                                          </p:val>
                                        </p:tav>
                                        <p:tav tm="100000">
                                          <p:val>
                                            <p:strVal val="0-ppt_h/2"/>
                                          </p:val>
                                        </p:tav>
                                      </p:tavLst>
                                    </p:anim>
                                    <p:set>
                                      <p:cBhvr>
                                        <p:cTn id="30" dur="1" fill="hold">
                                          <p:stCondLst>
                                            <p:cond delay="499"/>
                                          </p:stCondLst>
                                        </p:cTn>
                                        <p:tgtEl>
                                          <p:spTgt spid="17"/>
                                        </p:tgtEl>
                                        <p:attrNameLst>
                                          <p:attrName>style.visibility</p:attrName>
                                        </p:attrNameLst>
                                      </p:cBhvr>
                                      <p:to>
                                        <p:strVal val="hidden"/>
                                      </p:to>
                                    </p:set>
                                  </p:childTnLst>
                                </p:cTn>
                              </p:par>
                              <p:par>
                                <p:cTn id="31" presetID="2" presetClass="exit" presetSubtype="1" fill="hold" nodeType="withEffect">
                                  <p:stCondLst>
                                    <p:cond delay="0"/>
                                  </p:stCondLst>
                                  <p:childTnLst>
                                    <p:anim calcmode="lin" valueType="num">
                                      <p:cBhvr additive="base">
                                        <p:cTn id="32" dur="500"/>
                                        <p:tgtEl>
                                          <p:spTgt spid="20"/>
                                        </p:tgtEl>
                                        <p:attrNameLst>
                                          <p:attrName>ppt_x</p:attrName>
                                        </p:attrNameLst>
                                      </p:cBhvr>
                                      <p:tavLst>
                                        <p:tav tm="0">
                                          <p:val>
                                            <p:strVal val="ppt_x"/>
                                          </p:val>
                                        </p:tav>
                                        <p:tav tm="100000">
                                          <p:val>
                                            <p:strVal val="ppt_x"/>
                                          </p:val>
                                        </p:tav>
                                      </p:tavLst>
                                    </p:anim>
                                    <p:anim calcmode="lin" valueType="num">
                                      <p:cBhvr additive="base">
                                        <p:cTn id="33" dur="500"/>
                                        <p:tgtEl>
                                          <p:spTgt spid="20"/>
                                        </p:tgtEl>
                                        <p:attrNameLst>
                                          <p:attrName>ppt_y</p:attrName>
                                        </p:attrNameLst>
                                      </p:cBhvr>
                                      <p:tavLst>
                                        <p:tav tm="0">
                                          <p:val>
                                            <p:strVal val="ppt_y"/>
                                          </p:val>
                                        </p:tav>
                                        <p:tav tm="100000">
                                          <p:val>
                                            <p:strVal val="0-ppt_h/2"/>
                                          </p:val>
                                        </p:tav>
                                      </p:tavLst>
                                    </p:anim>
                                    <p:set>
                                      <p:cBhvr>
                                        <p:cTn id="34" dur="1" fill="hold">
                                          <p:stCondLst>
                                            <p:cond delay="499"/>
                                          </p:stCondLst>
                                        </p:cTn>
                                        <p:tgtEl>
                                          <p:spTgt spid="20"/>
                                        </p:tgtEl>
                                        <p:attrNameLst>
                                          <p:attrName>style.visibility</p:attrName>
                                        </p:attrNameLst>
                                      </p:cBhvr>
                                      <p:to>
                                        <p:strVal val="hidden"/>
                                      </p:to>
                                    </p:set>
                                  </p:childTnLst>
                                </p:cTn>
                              </p:par>
                              <p:par>
                                <p:cTn id="35" presetID="2" presetClass="exit" presetSubtype="1" fill="hold" grpId="0" nodeType="withEffect" nodePh="1">
                                  <p:stCondLst>
                                    <p:cond delay="0"/>
                                  </p:stCondLst>
                                  <p:endCondLst>
                                    <p:cond evt="begin" delay="0">
                                      <p:tn val="35"/>
                                    </p:cond>
                                  </p:end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0-ppt_h/2"/>
                                          </p:val>
                                        </p:tav>
                                      </p:tavLst>
                                    </p:anim>
                                    <p:set>
                                      <p:cBhvr>
                                        <p:cTn id="38" dur="1" fill="hold">
                                          <p:stCondLst>
                                            <p:cond delay="499"/>
                                          </p:stCondLst>
                                        </p:cTn>
                                        <p:tgtEl>
                                          <p:spTgt spid="5"/>
                                        </p:tgtEl>
                                        <p:attrNameLst>
                                          <p:attrName>style.visibility</p:attrName>
                                        </p:attrNameLst>
                                      </p:cBhvr>
                                      <p:to>
                                        <p:strVal val="hidden"/>
                                      </p:to>
                                    </p:set>
                                  </p:childTnLst>
                                </p:cTn>
                              </p:par>
                              <p:par>
                                <p:cTn id="39" presetID="2" presetClass="exit" presetSubtype="1" fill="hold" nodeType="withEffect">
                                  <p:stCondLst>
                                    <p:cond delay="0"/>
                                  </p:stCondLst>
                                  <p:childTnLst>
                                    <p:anim calcmode="lin" valueType="num">
                                      <p:cBhvr additive="base">
                                        <p:cTn id="40" dur="500"/>
                                        <p:tgtEl>
                                          <p:spTgt spid="3"/>
                                        </p:tgtEl>
                                        <p:attrNameLst>
                                          <p:attrName>ppt_x</p:attrName>
                                        </p:attrNameLst>
                                      </p:cBhvr>
                                      <p:tavLst>
                                        <p:tav tm="0">
                                          <p:val>
                                            <p:strVal val="ppt_x"/>
                                          </p:val>
                                        </p:tav>
                                        <p:tav tm="100000">
                                          <p:val>
                                            <p:strVal val="ppt_x"/>
                                          </p:val>
                                        </p:tav>
                                      </p:tavLst>
                                    </p:anim>
                                    <p:anim calcmode="lin" valueType="num">
                                      <p:cBhvr additive="base">
                                        <p:cTn id="41" dur="500"/>
                                        <p:tgtEl>
                                          <p:spTgt spid="3"/>
                                        </p:tgtEl>
                                        <p:attrNameLst>
                                          <p:attrName>ppt_y</p:attrName>
                                        </p:attrNameLst>
                                      </p:cBhvr>
                                      <p:tavLst>
                                        <p:tav tm="0">
                                          <p:val>
                                            <p:strVal val="ppt_y"/>
                                          </p:val>
                                        </p:tav>
                                        <p:tav tm="100000">
                                          <p:val>
                                            <p:strVal val="0-ppt_h/2"/>
                                          </p:val>
                                        </p:tav>
                                      </p:tavLst>
                                    </p:anim>
                                    <p:set>
                                      <p:cBhvr>
                                        <p:cTn id="42" dur="1" fill="hold">
                                          <p:stCondLst>
                                            <p:cond delay="499"/>
                                          </p:stCondLst>
                                        </p:cTn>
                                        <p:tgtEl>
                                          <p:spTgt spid="3"/>
                                        </p:tgtEl>
                                        <p:attrNameLst>
                                          <p:attrName>style.visibility</p:attrName>
                                        </p:attrNameLst>
                                      </p:cBhvr>
                                      <p:to>
                                        <p:strVal val="hidden"/>
                                      </p:to>
                                    </p:set>
                                  </p:childTnLst>
                                </p:cTn>
                              </p:par>
                              <p:par>
                                <p:cTn id="43" presetID="2" presetClass="exit" presetSubtype="1" fill="hold" grpId="0" nodeType="withEffect">
                                  <p:stCondLst>
                                    <p:cond delay="0"/>
                                  </p:stCondLst>
                                  <p:childTnLst>
                                    <p:anim calcmode="lin" valueType="num">
                                      <p:cBhvr additive="base">
                                        <p:cTn id="44" dur="500"/>
                                        <p:tgtEl>
                                          <p:spTgt spid="29"/>
                                        </p:tgtEl>
                                        <p:attrNameLst>
                                          <p:attrName>ppt_x</p:attrName>
                                        </p:attrNameLst>
                                      </p:cBhvr>
                                      <p:tavLst>
                                        <p:tav tm="0">
                                          <p:val>
                                            <p:strVal val="ppt_x"/>
                                          </p:val>
                                        </p:tav>
                                        <p:tav tm="100000">
                                          <p:val>
                                            <p:strVal val="ppt_x"/>
                                          </p:val>
                                        </p:tav>
                                      </p:tavLst>
                                    </p:anim>
                                    <p:anim calcmode="lin" valueType="num">
                                      <p:cBhvr additive="base">
                                        <p:cTn id="45" dur="500"/>
                                        <p:tgtEl>
                                          <p:spTgt spid="29"/>
                                        </p:tgtEl>
                                        <p:attrNameLst>
                                          <p:attrName>ppt_y</p:attrName>
                                        </p:attrNameLst>
                                      </p:cBhvr>
                                      <p:tavLst>
                                        <p:tav tm="0">
                                          <p:val>
                                            <p:strVal val="ppt_y"/>
                                          </p:val>
                                        </p:tav>
                                        <p:tav tm="100000">
                                          <p:val>
                                            <p:strVal val="0-ppt_h/2"/>
                                          </p:val>
                                        </p:tav>
                                      </p:tavLst>
                                    </p:anim>
                                    <p:set>
                                      <p:cBhvr>
                                        <p:cTn id="46" dur="1" fill="hold">
                                          <p:stCondLst>
                                            <p:cond delay="499"/>
                                          </p:stCondLst>
                                        </p:cTn>
                                        <p:tgtEl>
                                          <p:spTgt spid="29"/>
                                        </p:tgtEl>
                                        <p:attrNameLst>
                                          <p:attrName>style.visibility</p:attrName>
                                        </p:attrNameLst>
                                      </p:cBhvr>
                                      <p:to>
                                        <p:strVal val="hidden"/>
                                      </p:to>
                                    </p:set>
                                  </p:childTnLst>
                                </p:cTn>
                              </p:par>
                              <p:par>
                                <p:cTn id="47" presetID="2" presetClass="exit" presetSubtype="1" fill="hold" grpId="0" nodeType="withEffect">
                                  <p:stCondLst>
                                    <p:cond delay="0"/>
                                  </p:stCondLst>
                                  <p:childTnLst>
                                    <p:anim calcmode="lin" valueType="num">
                                      <p:cBhvr additive="base">
                                        <p:cTn id="48" dur="500"/>
                                        <p:tgtEl>
                                          <p:spTgt spid="30"/>
                                        </p:tgtEl>
                                        <p:attrNameLst>
                                          <p:attrName>ppt_x</p:attrName>
                                        </p:attrNameLst>
                                      </p:cBhvr>
                                      <p:tavLst>
                                        <p:tav tm="0">
                                          <p:val>
                                            <p:strVal val="ppt_x"/>
                                          </p:val>
                                        </p:tav>
                                        <p:tav tm="100000">
                                          <p:val>
                                            <p:strVal val="ppt_x"/>
                                          </p:val>
                                        </p:tav>
                                      </p:tavLst>
                                    </p:anim>
                                    <p:anim calcmode="lin" valueType="num">
                                      <p:cBhvr additive="base">
                                        <p:cTn id="49" dur="500"/>
                                        <p:tgtEl>
                                          <p:spTgt spid="30"/>
                                        </p:tgtEl>
                                        <p:attrNameLst>
                                          <p:attrName>ppt_y</p:attrName>
                                        </p:attrNameLst>
                                      </p:cBhvr>
                                      <p:tavLst>
                                        <p:tav tm="0">
                                          <p:val>
                                            <p:strVal val="ppt_y"/>
                                          </p:val>
                                        </p:tav>
                                        <p:tav tm="100000">
                                          <p:val>
                                            <p:strVal val="0-ppt_h/2"/>
                                          </p:val>
                                        </p:tav>
                                      </p:tavLst>
                                    </p:anim>
                                    <p:set>
                                      <p:cBhvr>
                                        <p:cTn id="50" dur="1" fill="hold">
                                          <p:stCondLst>
                                            <p:cond delay="499"/>
                                          </p:stCondLst>
                                        </p:cTn>
                                        <p:tgtEl>
                                          <p:spTgt spid="30"/>
                                        </p:tgtEl>
                                        <p:attrNameLst>
                                          <p:attrName>style.visibility</p:attrName>
                                        </p:attrNameLst>
                                      </p:cBhvr>
                                      <p:to>
                                        <p:strVal val="hidden"/>
                                      </p:to>
                                    </p:set>
                                  </p:childTnLst>
                                </p:cTn>
                              </p:par>
                              <p:par>
                                <p:cTn id="51" presetID="2" presetClass="exit" presetSubtype="1" fill="hold" nodeType="withEffect">
                                  <p:stCondLst>
                                    <p:cond delay="0"/>
                                  </p:stCondLst>
                                  <p:childTnLst>
                                    <p:anim calcmode="lin" valueType="num">
                                      <p:cBhvr additive="base">
                                        <p:cTn id="52" dur="500"/>
                                        <p:tgtEl>
                                          <p:spTgt spid="25"/>
                                        </p:tgtEl>
                                        <p:attrNameLst>
                                          <p:attrName>ppt_x</p:attrName>
                                        </p:attrNameLst>
                                      </p:cBhvr>
                                      <p:tavLst>
                                        <p:tav tm="0">
                                          <p:val>
                                            <p:strVal val="ppt_x"/>
                                          </p:val>
                                        </p:tav>
                                        <p:tav tm="100000">
                                          <p:val>
                                            <p:strVal val="ppt_x"/>
                                          </p:val>
                                        </p:tav>
                                      </p:tavLst>
                                    </p:anim>
                                    <p:anim calcmode="lin" valueType="num">
                                      <p:cBhvr additive="base">
                                        <p:cTn id="53" dur="500"/>
                                        <p:tgtEl>
                                          <p:spTgt spid="25"/>
                                        </p:tgtEl>
                                        <p:attrNameLst>
                                          <p:attrName>ppt_y</p:attrName>
                                        </p:attrNameLst>
                                      </p:cBhvr>
                                      <p:tavLst>
                                        <p:tav tm="0">
                                          <p:val>
                                            <p:strVal val="ppt_y"/>
                                          </p:val>
                                        </p:tav>
                                        <p:tav tm="100000">
                                          <p:val>
                                            <p:strVal val="0-ppt_h/2"/>
                                          </p:val>
                                        </p:tav>
                                      </p:tavLst>
                                    </p:anim>
                                    <p:set>
                                      <p:cBhvr>
                                        <p:cTn id="54" dur="1" fill="hold">
                                          <p:stCondLst>
                                            <p:cond delay="499"/>
                                          </p:stCondLst>
                                        </p:cTn>
                                        <p:tgtEl>
                                          <p:spTgt spid="25"/>
                                        </p:tgtEl>
                                        <p:attrNameLst>
                                          <p:attrName>style.visibility</p:attrName>
                                        </p:attrNameLst>
                                      </p:cBhvr>
                                      <p:to>
                                        <p:strVal val="hidden"/>
                                      </p:to>
                                    </p:set>
                                  </p:childTnLst>
                                </p:cTn>
                              </p:par>
                              <p:par>
                                <p:cTn id="55" presetID="2" presetClass="exit" presetSubtype="1" fill="hold" nodeType="withEffect">
                                  <p:stCondLst>
                                    <p:cond delay="0"/>
                                  </p:stCondLst>
                                  <p:childTnLst>
                                    <p:anim calcmode="lin" valueType="num">
                                      <p:cBhvr additive="base">
                                        <p:cTn id="56" dur="500"/>
                                        <p:tgtEl>
                                          <p:spTgt spid="32"/>
                                        </p:tgtEl>
                                        <p:attrNameLst>
                                          <p:attrName>ppt_x</p:attrName>
                                        </p:attrNameLst>
                                      </p:cBhvr>
                                      <p:tavLst>
                                        <p:tav tm="0">
                                          <p:val>
                                            <p:strVal val="ppt_x"/>
                                          </p:val>
                                        </p:tav>
                                        <p:tav tm="100000">
                                          <p:val>
                                            <p:strVal val="ppt_x"/>
                                          </p:val>
                                        </p:tav>
                                      </p:tavLst>
                                    </p:anim>
                                    <p:anim calcmode="lin" valueType="num">
                                      <p:cBhvr additive="base">
                                        <p:cTn id="57" dur="500"/>
                                        <p:tgtEl>
                                          <p:spTgt spid="32"/>
                                        </p:tgtEl>
                                        <p:attrNameLst>
                                          <p:attrName>ppt_y</p:attrName>
                                        </p:attrNameLst>
                                      </p:cBhvr>
                                      <p:tavLst>
                                        <p:tav tm="0">
                                          <p:val>
                                            <p:strVal val="ppt_y"/>
                                          </p:val>
                                        </p:tav>
                                        <p:tav tm="100000">
                                          <p:val>
                                            <p:strVal val="0-ppt_h/2"/>
                                          </p:val>
                                        </p:tav>
                                      </p:tavLst>
                                    </p:anim>
                                    <p:set>
                                      <p:cBhvr>
                                        <p:cTn id="58" dur="1" fill="hold">
                                          <p:stCondLst>
                                            <p:cond delay="499"/>
                                          </p:stCondLst>
                                        </p:cTn>
                                        <p:tgtEl>
                                          <p:spTgt spid="32"/>
                                        </p:tgtEl>
                                        <p:attrNameLst>
                                          <p:attrName>style.visibility</p:attrName>
                                        </p:attrNameLst>
                                      </p:cBhvr>
                                      <p:to>
                                        <p:strVal val="hidden"/>
                                      </p:to>
                                    </p:set>
                                  </p:childTnLst>
                                </p:cTn>
                              </p:par>
                              <p:par>
                                <p:cTn id="59" presetID="2" presetClass="entr" presetSubtype="4"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9" grpId="0"/>
      <p:bldP spid="30" grpId="0"/>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a:blip r:embed="rId2"/>
          <a:stretch>
            <a:fillRect/>
          </a:stretch>
        </p:blipFill>
        <p:spPr>
          <a:xfrm>
            <a:off x="9497880" y="792818"/>
            <a:ext cx="3089086" cy="2864425"/>
          </a:xfrm>
          <a:prstGeom prst="rect">
            <a:avLst/>
          </a:prstGeom>
          <a:effectLst/>
        </p:spPr>
      </p:pic>
      <p:sp>
        <p:nvSpPr>
          <p:cNvPr id="35" name="正方形/長方形 34"/>
          <p:cNvSpPr/>
          <p:nvPr/>
        </p:nvSpPr>
        <p:spPr>
          <a:xfrm>
            <a:off x="5523602" y="3660215"/>
            <a:ext cx="9017898" cy="3219613"/>
          </a:xfrm>
          <a:prstGeom prst="rect">
            <a:avLst/>
          </a:prstGeom>
          <a:solidFill>
            <a:srgbClr val="FF8DAF"/>
          </a:solidFill>
          <a:ln>
            <a:solidFill>
              <a:srgbClr val="FFC8DE"/>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sz="4000" dirty="0">
              <a:solidFill>
                <a:schemeClr val="tx1"/>
              </a:solidFill>
            </a:endParaRPr>
          </a:p>
        </p:txBody>
      </p:sp>
      <p:pic>
        <p:nvPicPr>
          <p:cNvPr id="43" name="図 42"/>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5934083" y="51083"/>
            <a:ext cx="1074051" cy="1246985"/>
          </a:xfrm>
          <a:prstGeom prst="rect">
            <a:avLst/>
          </a:prstGeom>
          <a:effectLst/>
        </p:spPr>
      </p:pic>
      <p:pic>
        <p:nvPicPr>
          <p:cNvPr id="44" name="図 43"/>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4860032" y="51083"/>
            <a:ext cx="1074051" cy="1246985"/>
          </a:xfrm>
          <a:prstGeom prst="rect">
            <a:avLst/>
          </a:prstGeom>
          <a:effectLst/>
        </p:spPr>
      </p:pic>
      <p:pic>
        <p:nvPicPr>
          <p:cNvPr id="45" name="図 44"/>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785981" y="51083"/>
            <a:ext cx="1074051" cy="1246985"/>
          </a:xfrm>
          <a:prstGeom prst="rect">
            <a:avLst/>
          </a:prstGeom>
          <a:effectLst/>
        </p:spPr>
      </p:pic>
      <p:pic>
        <p:nvPicPr>
          <p:cNvPr id="46" name="図 45"/>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2711930" y="51083"/>
            <a:ext cx="1074051" cy="1246985"/>
          </a:xfrm>
          <a:prstGeom prst="rect">
            <a:avLst/>
          </a:prstGeom>
          <a:effectLst/>
        </p:spPr>
      </p:pic>
      <p:pic>
        <p:nvPicPr>
          <p:cNvPr id="47" name="図 46"/>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6850749" y="-29988"/>
            <a:ext cx="6652366" cy="1469647"/>
          </a:xfrm>
          <a:prstGeom prst="rect">
            <a:avLst/>
          </a:prstGeom>
        </p:spPr>
      </p:pic>
      <p:sp>
        <p:nvSpPr>
          <p:cNvPr id="48" name="テキスト ボックス 47"/>
          <p:cNvSpPr txBox="1"/>
          <p:nvPr/>
        </p:nvSpPr>
        <p:spPr>
          <a:xfrm>
            <a:off x="2699538" y="332725"/>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49" name="テキスト ボックス 48"/>
          <p:cNvSpPr txBox="1"/>
          <p:nvPr/>
        </p:nvSpPr>
        <p:spPr>
          <a:xfrm>
            <a:off x="3785981" y="446225"/>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50" name="図形グループ 49"/>
          <p:cNvGrpSpPr/>
          <p:nvPr/>
        </p:nvGrpSpPr>
        <p:grpSpPr>
          <a:xfrm>
            <a:off x="358097" y="51083"/>
            <a:ext cx="2341441" cy="1246985"/>
            <a:chOff x="215192" y="1199258"/>
            <a:chExt cx="2341441" cy="1246985"/>
          </a:xfrm>
        </p:grpSpPr>
        <p:pic>
          <p:nvPicPr>
            <p:cNvPr id="56" name="図 55"/>
            <p:cNvPicPr>
              <a:picLocks noChangeAspect="1"/>
            </p:cNvPicPr>
            <p:nvPr/>
          </p:nvPicPr>
          <p:blipFill>
            <a:blip r:embed="rId6"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57" name="図 56" descr="8682.jpg"/>
            <p:cNvPicPr>
              <a:picLocks noChangeAspect="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51" name="テキスト ボックス 50"/>
          <p:cNvSpPr txBox="1"/>
          <p:nvPr/>
        </p:nvSpPr>
        <p:spPr>
          <a:xfrm>
            <a:off x="4860032" y="446225"/>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52" name="テキスト ボックス 51"/>
          <p:cNvSpPr txBox="1"/>
          <p:nvPr/>
        </p:nvSpPr>
        <p:spPr>
          <a:xfrm>
            <a:off x="5867062" y="446225"/>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53" name="テキスト ボックス 52"/>
          <p:cNvSpPr txBox="1"/>
          <p:nvPr/>
        </p:nvSpPr>
        <p:spPr>
          <a:xfrm>
            <a:off x="6800761" y="332725"/>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54" name="テキスト ボックス 53"/>
          <p:cNvSpPr txBox="1"/>
          <p:nvPr/>
        </p:nvSpPr>
        <p:spPr>
          <a:xfrm>
            <a:off x="8082185" y="446225"/>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55" name="テキスト ボックス 54"/>
          <p:cNvSpPr txBox="1"/>
          <p:nvPr/>
        </p:nvSpPr>
        <p:spPr>
          <a:xfrm>
            <a:off x="65600" y="208186"/>
            <a:ext cx="2876894"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都市の将来像</a:t>
            </a:r>
            <a:endParaRPr kumimoji="1" lang="en-US" altLang="ja-JP" sz="3200" b="1" kern="1200" dirty="0" smtClean="0">
              <a:latin typeface="ヒラギノ丸ゴ ProN W4"/>
              <a:ea typeface="ヒラギノ丸ゴ ProN W4"/>
              <a:cs typeface="ヒラギノ丸ゴ ProN W4"/>
            </a:endParaRPr>
          </a:p>
        </p:txBody>
      </p:sp>
      <p:pic>
        <p:nvPicPr>
          <p:cNvPr id="3" name="図 2"/>
          <p:cNvPicPr>
            <a:picLocks noChangeAspect="1"/>
          </p:cNvPicPr>
          <p:nvPr/>
        </p:nvPicPr>
        <p:blipFill rotWithShape="1">
          <a:blip r:embed="rId9" cstate="email">
            <a:duotone>
              <a:schemeClr val="accent2">
                <a:shade val="45000"/>
                <a:satMod val="135000"/>
              </a:schemeClr>
              <a:prstClr val="white"/>
            </a:duotone>
            <a:extLst>
              <a:ext uri="{BEBA8EAE-BF5A-486C-A8C5-ECC9F3942E4B}">
                <a14:imgProps xmlns:a14="http://schemas.microsoft.com/office/drawing/2010/main">
                  <a14:imgLayer r:embed="rId10">
                    <a14:imgEffect>
                      <a14:backgroundRemoval t="0" b="98133" l="5400" r="95800"/>
                    </a14:imgEffect>
                  </a14:imgLayer>
                </a14:imgProps>
              </a:ext>
              <a:ext uri="{28A0092B-C50C-407E-A947-70E740481C1C}">
                <a14:useLocalDpi xmlns:a14="http://schemas.microsoft.com/office/drawing/2010/main"/>
              </a:ext>
            </a:extLst>
          </a:blip>
          <a:srcRect b="2050"/>
          <a:stretch/>
        </p:blipFill>
        <p:spPr>
          <a:xfrm>
            <a:off x="5402519" y="1533585"/>
            <a:ext cx="4021354" cy="2126630"/>
          </a:xfrm>
          <a:prstGeom prst="rect">
            <a:avLst/>
          </a:prstGeom>
        </p:spPr>
      </p:pic>
      <p:sp>
        <p:nvSpPr>
          <p:cNvPr id="9" name="テキスト ボックス 8"/>
          <p:cNvSpPr txBox="1"/>
          <p:nvPr/>
        </p:nvSpPr>
        <p:spPr>
          <a:xfrm rot="21206070">
            <a:off x="6114772" y="1896771"/>
            <a:ext cx="2898750" cy="954107"/>
          </a:xfrm>
          <a:prstGeom prst="rect">
            <a:avLst/>
          </a:prstGeom>
          <a:noFill/>
        </p:spPr>
        <p:txBody>
          <a:bodyPr wrap="none" rtlCol="0">
            <a:spAutoFit/>
          </a:bodyPr>
          <a:lstStyle/>
          <a:p>
            <a:pPr algn="ctr"/>
            <a:r>
              <a:rPr lang="ja-JP" altLang="en-US" sz="2800" dirty="0" smtClean="0">
                <a:solidFill>
                  <a:srgbClr val="FF3781"/>
                </a:solidFill>
                <a:latin typeface="HGP明朝E"/>
                <a:ea typeface="HGP明朝E"/>
                <a:cs typeface="HGP明朝E"/>
              </a:rPr>
              <a:t>市民の活躍できる</a:t>
            </a:r>
            <a:endParaRPr lang="en-US" altLang="ja-JP" sz="2800" dirty="0" smtClean="0">
              <a:solidFill>
                <a:srgbClr val="FF3781"/>
              </a:solidFill>
              <a:latin typeface="HGP明朝E"/>
              <a:ea typeface="HGP明朝E"/>
              <a:cs typeface="HGP明朝E"/>
            </a:endParaRPr>
          </a:p>
          <a:p>
            <a:pPr algn="ctr"/>
            <a:r>
              <a:rPr lang="ja-JP" altLang="en-US" sz="2800" dirty="0" smtClean="0">
                <a:solidFill>
                  <a:srgbClr val="FF3781"/>
                </a:solidFill>
                <a:latin typeface="HGP明朝E"/>
                <a:ea typeface="HGP明朝E"/>
                <a:cs typeface="HGP明朝E"/>
              </a:rPr>
              <a:t>土浦へ</a:t>
            </a:r>
            <a:endParaRPr kumimoji="1" lang="en-US" altLang="ja-JP" sz="2800" dirty="0" smtClean="0">
              <a:solidFill>
                <a:srgbClr val="FF3781"/>
              </a:solidFill>
              <a:latin typeface="HGP明朝E"/>
              <a:ea typeface="HGP明朝E"/>
              <a:cs typeface="HGP明朝E"/>
            </a:endParaRPr>
          </a:p>
        </p:txBody>
      </p:sp>
      <p:pic>
        <p:nvPicPr>
          <p:cNvPr id="16" name="図 15"/>
          <p:cNvPicPr>
            <a:picLocks noChangeAspect="1"/>
          </p:cNvPicPr>
          <p:nvPr/>
        </p:nvPicPr>
        <p:blipFill>
          <a:blip r:embed="rId11" cstate="email">
            <a:duotone>
              <a:schemeClr val="accent2">
                <a:shade val="45000"/>
                <a:satMod val="135000"/>
              </a:schemeClr>
              <a:prstClr val="white"/>
            </a:duotone>
            <a:extLst>
              <a:ext uri="{BEBA8EAE-BF5A-486C-A8C5-ECC9F3942E4B}">
                <a14:imgProps xmlns:a14="http://schemas.microsoft.com/office/drawing/2010/main">
                  <a14:imgLayer r:embed="rId12">
                    <a14:imgEffect>
                      <a14:backgroundRemoval t="98" b="100000" l="231" r="10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flipH="1">
            <a:off x="9700401" y="1255964"/>
            <a:ext cx="1914746" cy="2264087"/>
          </a:xfrm>
          <a:prstGeom prst="rect">
            <a:avLst/>
          </a:prstGeom>
          <a:effectLst>
            <a:glow rad="101600">
              <a:schemeClr val="bg1">
                <a:alpha val="75000"/>
              </a:schemeClr>
            </a:glow>
          </a:effectLst>
        </p:spPr>
      </p:pic>
      <p:pic>
        <p:nvPicPr>
          <p:cNvPr id="17" name="図 16"/>
          <p:cNvPicPr>
            <a:picLocks noChangeAspect="1"/>
          </p:cNvPicPr>
          <p:nvPr/>
        </p:nvPicPr>
        <p:blipFill>
          <a:blip r:embed="rId13" cstate="email">
            <a:duotone>
              <a:schemeClr val="accent1">
                <a:shade val="45000"/>
                <a:satMod val="135000"/>
              </a:schemeClr>
              <a:prstClr val="white"/>
            </a:duotone>
            <a:extLst>
              <a:ext uri="{BEBA8EAE-BF5A-486C-A8C5-ECC9F3942E4B}">
                <a14:imgProps xmlns:a14="http://schemas.microsoft.com/office/drawing/2010/main">
                  <a14:imgLayer r:embed="rId14">
                    <a14:imgEffect>
                      <a14:backgroundRemoval t="0" b="99805" l="0" r="100000"/>
                    </a14:imgEffect>
                  </a14:imgLayer>
                </a14:imgProps>
              </a:ext>
              <a:ext uri="{28A0092B-C50C-407E-A947-70E740481C1C}">
                <a14:useLocalDpi xmlns:a14="http://schemas.microsoft.com/office/drawing/2010/main"/>
              </a:ext>
            </a:extLst>
          </a:blip>
          <a:stretch>
            <a:fillRect/>
          </a:stretch>
        </p:blipFill>
        <p:spPr>
          <a:xfrm>
            <a:off x="10776677" y="1251384"/>
            <a:ext cx="1398585" cy="1986339"/>
          </a:xfrm>
          <a:prstGeom prst="rect">
            <a:avLst/>
          </a:prstGeom>
          <a:effectLst>
            <a:glow rad="101600">
              <a:schemeClr val="bg1">
                <a:alpha val="75000"/>
              </a:schemeClr>
            </a:glow>
          </a:effectLst>
        </p:spPr>
      </p:pic>
      <p:sp>
        <p:nvSpPr>
          <p:cNvPr id="10" name="四角形吹き出し 9"/>
          <p:cNvSpPr/>
          <p:nvPr/>
        </p:nvSpPr>
        <p:spPr>
          <a:xfrm>
            <a:off x="46644" y="1470884"/>
            <a:ext cx="1763674" cy="1394555"/>
          </a:xfrm>
          <a:prstGeom prst="wedgeRectCallout">
            <a:avLst/>
          </a:prstGeom>
          <a:solidFill>
            <a:schemeClr val="accent6">
              <a:lumMod val="40000"/>
              <a:lumOff val="60000"/>
            </a:schemeClr>
          </a:solidFill>
          <a:ln w="38100" cmpd="sng">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smtClean="0">
                <a:solidFill>
                  <a:schemeClr val="tx1"/>
                </a:solidFill>
                <a:latin typeface="HGP明朝E"/>
                <a:ea typeface="HGP明朝E"/>
                <a:cs typeface="HGP明朝E"/>
              </a:rPr>
              <a:t>市民の主体性</a:t>
            </a:r>
            <a:endParaRPr lang="en-US" altLang="ja-JP" sz="2000" dirty="0" smtClean="0">
              <a:solidFill>
                <a:schemeClr val="tx1"/>
              </a:solidFill>
              <a:latin typeface="HGP明朝E"/>
              <a:ea typeface="HGP明朝E"/>
              <a:cs typeface="HGP明朝E"/>
            </a:endParaRPr>
          </a:p>
          <a:p>
            <a:pPr algn="ctr"/>
            <a:r>
              <a:rPr lang="ja-JP" altLang="en-US" sz="2000" dirty="0" smtClean="0">
                <a:solidFill>
                  <a:schemeClr val="tx1"/>
                </a:solidFill>
                <a:latin typeface="HGP明朝E"/>
                <a:ea typeface="HGP明朝E"/>
                <a:cs typeface="HGP明朝E"/>
              </a:rPr>
              <a:t>を</a:t>
            </a:r>
            <a:endParaRPr lang="en-US" altLang="ja-JP" sz="2000" dirty="0" smtClean="0">
              <a:solidFill>
                <a:schemeClr val="tx1"/>
              </a:solidFill>
              <a:latin typeface="HGP明朝E"/>
              <a:ea typeface="HGP明朝E"/>
              <a:cs typeface="HGP明朝E"/>
            </a:endParaRPr>
          </a:p>
          <a:p>
            <a:pPr algn="ctr"/>
            <a:r>
              <a:rPr lang="ja-JP" altLang="en-US" sz="2800" dirty="0" smtClean="0">
                <a:solidFill>
                  <a:schemeClr val="tx1"/>
                </a:solidFill>
                <a:latin typeface="HGP明朝E"/>
                <a:ea typeface="HGP明朝E"/>
                <a:cs typeface="HGP明朝E"/>
              </a:rPr>
              <a:t>そだてる</a:t>
            </a:r>
            <a:endParaRPr kumimoji="1" lang="ja-JP" altLang="en-US" sz="2800" dirty="0">
              <a:solidFill>
                <a:schemeClr val="tx1"/>
              </a:solidFill>
              <a:latin typeface="HGP明朝E"/>
              <a:ea typeface="HGP明朝E"/>
              <a:cs typeface="HGP明朝E"/>
            </a:endParaRPr>
          </a:p>
        </p:txBody>
      </p:sp>
      <p:sp>
        <p:nvSpPr>
          <p:cNvPr id="61" name="四角形吹き出し 60"/>
          <p:cNvSpPr/>
          <p:nvPr/>
        </p:nvSpPr>
        <p:spPr>
          <a:xfrm>
            <a:off x="1892535" y="1470884"/>
            <a:ext cx="1728100" cy="1394555"/>
          </a:xfrm>
          <a:prstGeom prst="wedgeRectCallout">
            <a:avLst/>
          </a:prstGeom>
          <a:solidFill>
            <a:schemeClr val="accent3">
              <a:lumMod val="40000"/>
              <a:lumOff val="60000"/>
            </a:schemeClr>
          </a:solidFill>
          <a:ln w="38100" cmpd="sng">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000000"/>
                </a:solidFill>
                <a:latin typeface="HGP明朝E"/>
                <a:ea typeface="HGP明朝E"/>
                <a:cs typeface="HGP明朝E"/>
              </a:rPr>
              <a:t>活動の</a:t>
            </a:r>
            <a:r>
              <a:rPr lang="ja-JP" altLang="en-US" sz="2000" dirty="0" smtClean="0">
                <a:solidFill>
                  <a:srgbClr val="000000"/>
                </a:solidFill>
                <a:latin typeface="HGP明朝E"/>
                <a:ea typeface="HGP明朝E"/>
                <a:cs typeface="HGP明朝E"/>
              </a:rPr>
              <a:t>拠点</a:t>
            </a:r>
            <a:endParaRPr lang="en-US" altLang="ja-JP" sz="2000" dirty="0" smtClean="0">
              <a:solidFill>
                <a:srgbClr val="000000"/>
              </a:solidFill>
              <a:latin typeface="HGP明朝E"/>
              <a:ea typeface="HGP明朝E"/>
              <a:cs typeface="HGP明朝E"/>
            </a:endParaRPr>
          </a:p>
          <a:p>
            <a:pPr algn="ctr"/>
            <a:r>
              <a:rPr lang="ja-JP" altLang="en-US" sz="2000" dirty="0" smtClean="0">
                <a:solidFill>
                  <a:srgbClr val="000000"/>
                </a:solidFill>
                <a:latin typeface="HGP明朝E"/>
                <a:ea typeface="HGP明朝E"/>
                <a:cs typeface="HGP明朝E"/>
              </a:rPr>
              <a:t>を</a:t>
            </a:r>
            <a:endParaRPr lang="en-US" altLang="ja-JP" sz="2000" dirty="0" smtClean="0">
              <a:solidFill>
                <a:srgbClr val="000000"/>
              </a:solidFill>
              <a:latin typeface="HGP明朝E"/>
              <a:ea typeface="HGP明朝E"/>
              <a:cs typeface="HGP明朝E"/>
            </a:endParaRPr>
          </a:p>
          <a:p>
            <a:pPr algn="ctr"/>
            <a:r>
              <a:rPr lang="ja-JP" altLang="en-US" sz="2800" dirty="0" smtClean="0">
                <a:solidFill>
                  <a:srgbClr val="000000"/>
                </a:solidFill>
                <a:latin typeface="HGP明朝E"/>
                <a:ea typeface="HGP明朝E"/>
                <a:cs typeface="HGP明朝E"/>
              </a:rPr>
              <a:t>つくる</a:t>
            </a:r>
            <a:endParaRPr kumimoji="1" lang="ja-JP" altLang="en-US" sz="2800" dirty="0">
              <a:solidFill>
                <a:srgbClr val="000000"/>
              </a:solidFill>
              <a:latin typeface="HGP明朝E"/>
              <a:ea typeface="HGP明朝E"/>
              <a:cs typeface="HGP明朝E"/>
            </a:endParaRPr>
          </a:p>
        </p:txBody>
      </p:sp>
      <p:sp>
        <p:nvSpPr>
          <p:cNvPr id="62" name="四角形吹き出し 61"/>
          <p:cNvSpPr/>
          <p:nvPr/>
        </p:nvSpPr>
        <p:spPr>
          <a:xfrm>
            <a:off x="3695604" y="1471390"/>
            <a:ext cx="1706915" cy="1394049"/>
          </a:xfrm>
          <a:prstGeom prst="wedgeRectCallout">
            <a:avLst/>
          </a:prstGeom>
          <a:solidFill>
            <a:schemeClr val="accent2">
              <a:lumMod val="40000"/>
              <a:lumOff val="60000"/>
            </a:schemeClr>
          </a:solidFill>
          <a:ln w="38100"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000" dirty="0">
                <a:solidFill>
                  <a:srgbClr val="000000"/>
                </a:solidFill>
                <a:latin typeface="HGS明朝E"/>
                <a:ea typeface="HGS明朝E"/>
                <a:cs typeface="HGS明朝E"/>
              </a:rPr>
              <a:t>全体</a:t>
            </a:r>
            <a:r>
              <a:rPr lang="ja-JP" altLang="en-US" sz="2000" dirty="0" smtClean="0">
                <a:solidFill>
                  <a:srgbClr val="000000"/>
                </a:solidFill>
                <a:latin typeface="HGS明朝E"/>
                <a:ea typeface="HGS明朝E"/>
                <a:cs typeface="HGS明朝E"/>
              </a:rPr>
              <a:t>に</a:t>
            </a:r>
            <a:r>
              <a:rPr kumimoji="1" lang="ja-JP" altLang="en-US" sz="2000" dirty="0" smtClean="0">
                <a:solidFill>
                  <a:srgbClr val="000000"/>
                </a:solidFill>
                <a:latin typeface="HGS明朝E"/>
                <a:ea typeface="HGS明朝E"/>
                <a:cs typeface="HGS明朝E"/>
              </a:rPr>
              <a:t>活動</a:t>
            </a:r>
            <a:endParaRPr kumimoji="1" lang="en-US" altLang="ja-JP" sz="2000" dirty="0" smtClean="0">
              <a:solidFill>
                <a:srgbClr val="000000"/>
              </a:solidFill>
              <a:latin typeface="HGS明朝E"/>
              <a:ea typeface="HGS明朝E"/>
              <a:cs typeface="HGS明朝E"/>
            </a:endParaRPr>
          </a:p>
          <a:p>
            <a:pPr algn="ctr"/>
            <a:r>
              <a:rPr kumimoji="1" lang="ja-JP" altLang="en-US" sz="2000" dirty="0" smtClean="0">
                <a:solidFill>
                  <a:srgbClr val="000000"/>
                </a:solidFill>
                <a:latin typeface="HGS明朝E"/>
                <a:ea typeface="HGS明朝E"/>
                <a:cs typeface="HGS明朝E"/>
              </a:rPr>
              <a:t>を</a:t>
            </a:r>
            <a:endParaRPr kumimoji="1" lang="en-US" altLang="ja-JP" sz="2000" dirty="0" smtClean="0">
              <a:solidFill>
                <a:srgbClr val="000000"/>
              </a:solidFill>
              <a:latin typeface="HGS明朝E"/>
              <a:ea typeface="HGS明朝E"/>
              <a:cs typeface="HGS明朝E"/>
            </a:endParaRPr>
          </a:p>
          <a:p>
            <a:pPr algn="ctr"/>
            <a:r>
              <a:rPr lang="ja-JP" altLang="en-US" sz="2800" dirty="0" smtClean="0">
                <a:solidFill>
                  <a:srgbClr val="000000"/>
                </a:solidFill>
                <a:latin typeface="HGS明朝E"/>
                <a:ea typeface="HGS明朝E"/>
                <a:cs typeface="HGS明朝E"/>
              </a:rPr>
              <a:t>ひろめる</a:t>
            </a:r>
            <a:endParaRPr kumimoji="1" lang="en-US" altLang="ja-JP" sz="2800" dirty="0" smtClean="0">
              <a:solidFill>
                <a:srgbClr val="000000"/>
              </a:solidFill>
              <a:latin typeface="HGS明朝E"/>
              <a:ea typeface="HGS明朝E"/>
              <a:cs typeface="HGS明朝E"/>
            </a:endParaRPr>
          </a:p>
        </p:txBody>
      </p:sp>
      <p:grpSp>
        <p:nvGrpSpPr>
          <p:cNvPr id="21" name="図形グループ 20"/>
          <p:cNvGrpSpPr/>
          <p:nvPr/>
        </p:nvGrpSpPr>
        <p:grpSpPr>
          <a:xfrm>
            <a:off x="0" y="2437662"/>
            <a:ext cx="5517799" cy="4423797"/>
            <a:chOff x="-376994" y="2164283"/>
            <a:chExt cx="5517799" cy="4423797"/>
          </a:xfrm>
        </p:grpSpPr>
        <p:grpSp>
          <p:nvGrpSpPr>
            <p:cNvPr id="8" name="図形グループ 7"/>
            <p:cNvGrpSpPr/>
            <p:nvPr/>
          </p:nvGrpSpPr>
          <p:grpSpPr>
            <a:xfrm>
              <a:off x="-376994" y="2295188"/>
              <a:ext cx="5517799" cy="4292892"/>
              <a:chOff x="476035" y="2124597"/>
              <a:chExt cx="5517799" cy="4292892"/>
            </a:xfrm>
          </p:grpSpPr>
          <p:sp>
            <p:nvSpPr>
              <p:cNvPr id="4" name="正方形/長方形 3"/>
              <p:cNvSpPr/>
              <p:nvPr/>
            </p:nvSpPr>
            <p:spPr>
              <a:xfrm>
                <a:off x="476035" y="4614548"/>
                <a:ext cx="1878706" cy="1799482"/>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4000" dirty="0" smtClean="0">
                    <a:solidFill>
                      <a:schemeClr val="tx1"/>
                    </a:solidFill>
                    <a:latin typeface="HGS明朝E"/>
                    <a:ea typeface="HGS明朝E"/>
                    <a:cs typeface="HGS明朝E"/>
                  </a:rPr>
                  <a:t>教育</a:t>
                </a:r>
                <a:endParaRPr kumimoji="1" lang="ja-JP" altLang="en-US" sz="4000" dirty="0">
                  <a:solidFill>
                    <a:schemeClr val="tx1"/>
                  </a:solidFill>
                  <a:latin typeface="HGS明朝E"/>
                  <a:ea typeface="HGS明朝E"/>
                  <a:cs typeface="HGS明朝E"/>
                </a:endParaRPr>
              </a:p>
            </p:txBody>
          </p:sp>
          <p:sp>
            <p:nvSpPr>
              <p:cNvPr id="5" name="正方形/長方形 4"/>
              <p:cNvSpPr/>
              <p:nvPr/>
            </p:nvSpPr>
            <p:spPr>
              <a:xfrm>
                <a:off x="2354741" y="4273365"/>
                <a:ext cx="1816898" cy="214066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4000" dirty="0" smtClean="0">
                    <a:solidFill>
                      <a:schemeClr val="tx1"/>
                    </a:solidFill>
                    <a:latin typeface="HGS明朝E"/>
                    <a:ea typeface="HGS明朝E"/>
                    <a:cs typeface="HGS明朝E"/>
                  </a:rPr>
                  <a:t>環境</a:t>
                </a:r>
                <a:endParaRPr kumimoji="1" lang="ja-JP" altLang="en-US" sz="4000" dirty="0">
                  <a:solidFill>
                    <a:schemeClr val="tx1"/>
                  </a:solidFill>
                  <a:latin typeface="HGS明朝E"/>
                  <a:ea typeface="HGS明朝E"/>
                  <a:cs typeface="HGS明朝E"/>
                </a:endParaRPr>
              </a:p>
            </p:txBody>
          </p:sp>
          <p:sp>
            <p:nvSpPr>
              <p:cNvPr id="6" name="正方形/長方形 5"/>
              <p:cNvSpPr/>
              <p:nvPr/>
            </p:nvSpPr>
            <p:spPr>
              <a:xfrm>
                <a:off x="4189286" y="3897733"/>
                <a:ext cx="1804548" cy="251975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4000" dirty="0" smtClean="0">
                    <a:solidFill>
                      <a:schemeClr val="tx1"/>
                    </a:solidFill>
                    <a:latin typeface="HGS明朝E"/>
                    <a:ea typeface="HGS明朝E"/>
                    <a:cs typeface="HGS明朝E"/>
                  </a:rPr>
                  <a:t>つながり</a:t>
                </a:r>
                <a:endParaRPr kumimoji="1" lang="ja-JP" altLang="en-US" sz="4000" dirty="0">
                  <a:solidFill>
                    <a:schemeClr val="tx1"/>
                  </a:solidFill>
                  <a:latin typeface="HGS明朝E"/>
                  <a:ea typeface="HGS明朝E"/>
                  <a:cs typeface="HGS明朝E"/>
                </a:endParaRPr>
              </a:p>
            </p:txBody>
          </p:sp>
          <p:pic>
            <p:nvPicPr>
              <p:cNvPr id="7" name="図 6"/>
              <p:cNvPicPr>
                <a:picLocks noChangeAspect="1"/>
              </p:cNvPicPr>
              <p:nvPr/>
            </p:nvPicPr>
            <p:blipFill>
              <a:blip r:embed="rId15" cstate="email">
                <a:duotone>
                  <a:schemeClr val="accent1">
                    <a:shade val="45000"/>
                    <a:satMod val="135000"/>
                  </a:schemeClr>
                  <a:prstClr val="white"/>
                </a:duotone>
                <a:extLst>
                  <a:ext uri="{BEBA8EAE-BF5A-486C-A8C5-ECC9F3942E4B}">
                    <a14:imgProps xmlns:a14="http://schemas.microsoft.com/office/drawing/2010/main">
                      <a14:imgLayer r:embed="rId16">
                        <a14:imgEffect>
                          <a14:backgroundRemoval t="10000" b="91778" l="9816" r="89571"/>
                        </a14:imgEffect>
                      </a14:imgLayer>
                    </a14:imgProps>
                  </a:ext>
                  <a:ext uri="{28A0092B-C50C-407E-A947-70E740481C1C}">
                    <a14:useLocalDpi xmlns:a14="http://schemas.microsoft.com/office/drawing/2010/main"/>
                  </a:ext>
                </a:extLst>
              </a:blip>
              <a:stretch>
                <a:fillRect/>
              </a:stretch>
            </p:blipFill>
            <p:spPr>
              <a:xfrm flipH="1">
                <a:off x="1300552" y="2124597"/>
                <a:ext cx="1981002" cy="2734513"/>
              </a:xfrm>
              <a:prstGeom prst="rect">
                <a:avLst/>
              </a:prstGeom>
            </p:spPr>
          </p:pic>
        </p:grpSp>
        <p:grpSp>
          <p:nvGrpSpPr>
            <p:cNvPr id="20" name="図形グループ 19"/>
            <p:cNvGrpSpPr/>
            <p:nvPr/>
          </p:nvGrpSpPr>
          <p:grpSpPr>
            <a:xfrm>
              <a:off x="2627850" y="2164283"/>
              <a:ext cx="1479587" cy="1912464"/>
              <a:chOff x="2845881" y="2140431"/>
              <a:chExt cx="1479587" cy="1912464"/>
            </a:xfrm>
          </p:grpSpPr>
          <p:pic>
            <p:nvPicPr>
              <p:cNvPr id="19" name="図 18"/>
              <p:cNvPicPr>
                <a:picLocks noChangeAspect="1"/>
              </p:cNvPicPr>
              <p:nvPr/>
            </p:nvPicPr>
            <p:blipFill rotWithShape="1">
              <a:blip r:embed="rId17" cstate="email">
                <a:duotone>
                  <a:schemeClr val="accent2">
                    <a:shade val="45000"/>
                    <a:satMod val="135000"/>
                  </a:schemeClr>
                  <a:prstClr val="white"/>
                </a:duotone>
                <a:extLst>
                  <a:ext uri="{BEBA8EAE-BF5A-486C-A8C5-ECC9F3942E4B}">
                    <a14:imgProps xmlns:a14="http://schemas.microsoft.com/office/drawing/2010/main">
                      <a14:imgLayer r:embed="rId18">
                        <a14:imgEffect>
                          <a14:backgroundRemoval t="0" b="99496" l="0" r="100000"/>
                        </a14:imgEffect>
                      </a14:imgLayer>
                    </a14:imgProps>
                  </a:ext>
                  <a:ext uri="{28A0092B-C50C-407E-A947-70E740481C1C}">
                    <a14:useLocalDpi xmlns:a14="http://schemas.microsoft.com/office/drawing/2010/main"/>
                  </a:ext>
                </a:extLst>
              </a:blip>
              <a:srcRect/>
              <a:stretch/>
            </p:blipFill>
            <p:spPr>
              <a:xfrm>
                <a:off x="3308917" y="2140431"/>
                <a:ext cx="1016551" cy="1912464"/>
              </a:xfrm>
              <a:prstGeom prst="rect">
                <a:avLst/>
              </a:prstGeom>
            </p:spPr>
          </p:pic>
          <p:pic>
            <p:nvPicPr>
              <p:cNvPr id="18" name="図 17"/>
              <p:cNvPicPr>
                <a:picLocks noChangeAspect="1"/>
              </p:cNvPicPr>
              <p:nvPr/>
            </p:nvPicPr>
            <p:blipFill rotWithShape="1">
              <a:blip r:embed="rId19" cstate="email">
                <a:duotone>
                  <a:schemeClr val="accent2">
                    <a:shade val="45000"/>
                    <a:satMod val="135000"/>
                  </a:schemeClr>
                  <a:prstClr val="white"/>
                </a:duotone>
                <a:extLst>
                  <a:ext uri="{BEBA8EAE-BF5A-486C-A8C5-ECC9F3942E4B}">
                    <a14:imgProps xmlns:a14="http://schemas.microsoft.com/office/drawing/2010/main">
                      <a14:imgLayer r:embed="rId20">
                        <a14:imgEffect>
                          <a14:backgroundRemoval t="0" b="100000" l="0" r="100000"/>
                        </a14:imgEffect>
                      </a14:imgLayer>
                    </a14:imgProps>
                  </a:ext>
                  <a:ext uri="{28A0092B-C50C-407E-A947-70E740481C1C}">
                    <a14:useLocalDpi xmlns:a14="http://schemas.microsoft.com/office/drawing/2010/main"/>
                  </a:ext>
                </a:extLst>
              </a:blip>
              <a:srcRect l="-83" b="-2856"/>
              <a:stretch/>
            </p:blipFill>
            <p:spPr>
              <a:xfrm rot="12226244">
                <a:off x="2845881" y="2488021"/>
                <a:ext cx="632998" cy="588643"/>
              </a:xfrm>
              <a:prstGeom prst="rect">
                <a:avLst/>
              </a:prstGeom>
            </p:spPr>
          </p:pic>
        </p:grpSp>
      </p:grpSp>
      <p:sp>
        <p:nvSpPr>
          <p:cNvPr id="2" name="テキスト ボックス 1"/>
          <p:cNvSpPr txBox="1"/>
          <p:nvPr/>
        </p:nvSpPr>
        <p:spPr>
          <a:xfrm>
            <a:off x="-14874" y="3796634"/>
            <a:ext cx="9201985" cy="1261884"/>
          </a:xfrm>
          <a:prstGeom prst="rect">
            <a:avLst/>
          </a:prstGeom>
          <a:solidFill>
            <a:srgbClr val="FF5699"/>
          </a:solidFill>
        </p:spPr>
        <p:txBody>
          <a:bodyPr wrap="square" rtlCol="0">
            <a:spAutoFit/>
          </a:bodyPr>
          <a:lstStyle/>
          <a:p>
            <a:pPr algn="ctr"/>
            <a:r>
              <a:rPr kumimoji="1" lang="ja-JP" altLang="en-US" sz="3200" dirty="0" smtClean="0">
                <a:solidFill>
                  <a:schemeClr val="bg1"/>
                </a:solidFill>
                <a:latin typeface="HGP明朝E"/>
                <a:ea typeface="HGP明朝E"/>
                <a:cs typeface="HGP明朝E"/>
              </a:rPr>
              <a:t>土浦市と市民が心を通いあわせて</a:t>
            </a:r>
            <a:endParaRPr kumimoji="1" lang="en-US" altLang="ja-JP" sz="3200" dirty="0" smtClean="0">
              <a:solidFill>
                <a:schemeClr val="bg1"/>
              </a:solidFill>
              <a:latin typeface="HGP明朝E"/>
              <a:ea typeface="HGP明朝E"/>
              <a:cs typeface="HGP明朝E"/>
            </a:endParaRPr>
          </a:p>
          <a:p>
            <a:pPr algn="ctr"/>
            <a:r>
              <a:rPr kumimoji="1" lang="ja-JP" altLang="en-US" sz="4400" dirty="0" smtClean="0">
                <a:solidFill>
                  <a:schemeClr val="bg1"/>
                </a:solidFill>
                <a:latin typeface="HGP明朝E"/>
                <a:ea typeface="HGP明朝E"/>
                <a:cs typeface="HGP明朝E"/>
              </a:rPr>
              <a:t>寄り添いあうまち</a:t>
            </a:r>
            <a:r>
              <a:rPr lang="ja-JP" altLang="en-US" sz="3200" dirty="0" smtClean="0">
                <a:solidFill>
                  <a:schemeClr val="bg1"/>
                </a:solidFill>
                <a:latin typeface="HGP明朝E"/>
                <a:ea typeface="HGP明朝E"/>
                <a:cs typeface="HGP明朝E"/>
              </a:rPr>
              <a:t>へ！</a:t>
            </a:r>
            <a:endParaRPr kumimoji="1" lang="ja-JP" altLang="en-US" sz="3200" dirty="0">
              <a:solidFill>
                <a:schemeClr val="bg1"/>
              </a:solidFill>
              <a:latin typeface="HGP明朝E"/>
              <a:ea typeface="HGP明朝E"/>
              <a:cs typeface="HGP明朝E"/>
            </a:endParaRPr>
          </a:p>
        </p:txBody>
      </p:sp>
      <p:pic>
        <p:nvPicPr>
          <p:cNvPr id="39" name="図 38"/>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rot="4249828">
            <a:off x="12009712" y="2890910"/>
            <a:ext cx="667270" cy="683802"/>
          </a:xfrm>
          <a:prstGeom prst="rect">
            <a:avLst/>
          </a:prstGeom>
          <a:noFill/>
          <a:ln>
            <a:noFill/>
          </a:ln>
        </p:spPr>
      </p:pic>
      <p:pic>
        <p:nvPicPr>
          <p:cNvPr id="40" name="図 39"/>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rot="3223109">
            <a:off x="12724476" y="1786243"/>
            <a:ext cx="1303175" cy="1335462"/>
          </a:xfrm>
          <a:prstGeom prst="rect">
            <a:avLst/>
          </a:prstGeom>
          <a:noFill/>
          <a:ln>
            <a:noFill/>
          </a:ln>
        </p:spPr>
      </p:pic>
      <p:pic>
        <p:nvPicPr>
          <p:cNvPr id="41" name="図 40"/>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rot="1172802">
            <a:off x="13303992" y="10368"/>
            <a:ext cx="2087934" cy="2139664"/>
          </a:xfrm>
          <a:prstGeom prst="rect">
            <a:avLst/>
          </a:prstGeom>
          <a:noFill/>
          <a:ln>
            <a:noFill/>
          </a:ln>
        </p:spPr>
      </p:pic>
      <p:pic>
        <p:nvPicPr>
          <p:cNvPr id="11" name="図 10"/>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rot="1703234">
            <a:off x="9400291" y="-157318"/>
            <a:ext cx="4686445" cy="2082084"/>
          </a:xfrm>
          <a:prstGeom prst="rect">
            <a:avLst/>
          </a:prstGeom>
        </p:spPr>
      </p:pic>
      <p:grpSp>
        <p:nvGrpSpPr>
          <p:cNvPr id="42" name="図形グループ 41"/>
          <p:cNvGrpSpPr/>
          <p:nvPr/>
        </p:nvGrpSpPr>
        <p:grpSpPr>
          <a:xfrm>
            <a:off x="3649664" y="4994280"/>
            <a:ext cx="1873938" cy="1863720"/>
            <a:chOff x="2741717" y="3402956"/>
            <a:chExt cx="3665016" cy="3517990"/>
          </a:xfrm>
        </p:grpSpPr>
        <p:pic>
          <p:nvPicPr>
            <p:cNvPr id="58" name="図 57"/>
            <p:cNvPicPr>
              <a:picLocks noChangeAspect="1"/>
            </p:cNvPicPr>
            <p:nvPr/>
          </p:nvPicPr>
          <p:blipFill>
            <a:blip r:embed="rId25" cstate="email">
              <a:lum bright="70000" contrast="-70000"/>
              <a:extLst>
                <a:ext uri="{28A0092B-C50C-407E-A947-70E740481C1C}">
                  <a14:useLocalDpi xmlns:a14="http://schemas.microsoft.com/office/drawing/2010/main"/>
                </a:ext>
              </a:extLst>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59" name="図 58"/>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2873600" y="4037210"/>
              <a:ext cx="3401249" cy="2060445"/>
            </a:xfrm>
            <a:prstGeom prst="rect">
              <a:avLst/>
            </a:prstGeom>
          </p:spPr>
        </p:pic>
      </p:grpSp>
      <p:sp>
        <p:nvSpPr>
          <p:cNvPr id="12" name="スライド番号プレースホルダー 11"/>
          <p:cNvSpPr>
            <a:spLocks noGrp="1"/>
          </p:cNvSpPr>
          <p:nvPr>
            <p:ph type="sldNum" sz="quarter" idx="12"/>
          </p:nvPr>
        </p:nvSpPr>
        <p:spPr/>
        <p:txBody>
          <a:bodyPr/>
          <a:lstStyle/>
          <a:p>
            <a:fld id="{4F972EC5-33EC-864F-89EA-822F249CB8ED}" type="slidenum">
              <a:rPr kumimoji="1" lang="ja-JP" altLang="en-US" smtClean="0"/>
              <a:t>40</a:t>
            </a:fld>
            <a:endParaRPr kumimoji="1" lang="ja-JP" altLang="en-US"/>
          </a:p>
        </p:txBody>
      </p:sp>
    </p:spTree>
    <p:extLst>
      <p:ext uri="{BB962C8B-B14F-4D97-AF65-F5344CB8AC3E}">
        <p14:creationId xmlns:p14="http://schemas.microsoft.com/office/powerpoint/2010/main" val="123641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p:tgtEl>
                                          <p:spTgt spid="61"/>
                                        </p:tgtEl>
                                        <p:attrNameLst>
                                          <p:attrName>ppt_y</p:attrName>
                                        </p:attrNameLst>
                                      </p:cBhvr>
                                      <p:tavLst>
                                        <p:tav tm="0">
                                          <p:val>
                                            <p:strVal val="#ppt_y+#ppt_h*1.125000"/>
                                          </p:val>
                                        </p:tav>
                                        <p:tav tm="100000">
                                          <p:val>
                                            <p:strVal val="#ppt_y"/>
                                          </p:val>
                                        </p:tav>
                                      </p:tavLst>
                                    </p:anim>
                                    <p:animEffect transition="in" filter="wipe(up)">
                                      <p:cBhvr>
                                        <p:cTn id="14" dur="500"/>
                                        <p:tgtEl>
                                          <p:spTgt spid="6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1"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 0 L -0.57639 0 " pathEditMode="relative" ptsTypes="AA">
                                      <p:cBhvr>
                                        <p:cTn id="38" dur="2000" fill="hold"/>
                                        <p:tgtEl>
                                          <p:spTgt spid="21"/>
                                        </p:tgtEl>
                                        <p:attrNameLst>
                                          <p:attrName>ppt_x</p:attrName>
                                          <p:attrName>ppt_y</p:attrName>
                                        </p:attrNameLst>
                                      </p:cBhvr>
                                    </p:animMotion>
                                  </p:childTnLst>
                                </p:cTn>
                              </p:par>
                              <p:par>
                                <p:cTn id="39" presetID="0" presetClass="path" presetSubtype="0" accel="50000" decel="50000" fill="hold" grpId="0" nodeType="withEffect">
                                  <p:stCondLst>
                                    <p:cond delay="0"/>
                                  </p:stCondLst>
                                  <p:childTnLst>
                                    <p:animMotion origin="layout" path="M 1.81566E-6 -2.88755E-6 L -0.60337 -2.88755E-6 " pathEditMode="relative" rAng="0" ptsTypes="AA">
                                      <p:cBhvr>
                                        <p:cTn id="40" dur="2000" fill="hold"/>
                                        <p:tgtEl>
                                          <p:spTgt spid="35"/>
                                        </p:tgtEl>
                                        <p:attrNameLst>
                                          <p:attrName>ppt_x</p:attrName>
                                          <p:attrName>ppt_y</p:attrName>
                                        </p:attrNameLst>
                                      </p:cBhvr>
                                      <p:rCtr x="-30168" y="0"/>
                                    </p:animMotion>
                                  </p:childTnLst>
                                </p:cTn>
                              </p:par>
                              <p:par>
                                <p:cTn id="41" presetID="0" presetClass="path" presetSubtype="0" accel="50000" decel="50000" fill="hold" nodeType="withEffect">
                                  <p:stCondLst>
                                    <p:cond delay="0"/>
                                  </p:stCondLst>
                                  <p:childTnLst>
                                    <p:animMotion origin="layout" path="M 0 0 L -0.57639 0 " pathEditMode="relative" ptsTypes="AA">
                                      <p:cBhvr>
                                        <p:cTn id="42" dur="2000" fill="hold"/>
                                        <p:tgtEl>
                                          <p:spTgt spid="3"/>
                                        </p:tgtEl>
                                        <p:attrNameLst>
                                          <p:attrName>ppt_x</p:attrName>
                                          <p:attrName>ppt_y</p:attrName>
                                        </p:attrNameLst>
                                      </p:cBhvr>
                                    </p:animMotion>
                                  </p:childTnLst>
                                </p:cTn>
                              </p:par>
                              <p:par>
                                <p:cTn id="43" presetID="0" presetClass="path" presetSubtype="0" accel="50000" decel="50000" fill="hold" grpId="1" nodeType="withEffect">
                                  <p:stCondLst>
                                    <p:cond delay="0"/>
                                  </p:stCondLst>
                                  <p:childTnLst>
                                    <p:animMotion origin="layout" path="M 0 0 L -0.57639 0 " pathEditMode="relative" ptsTypes="AA">
                                      <p:cBhvr>
                                        <p:cTn id="44" dur="2000" fill="hold"/>
                                        <p:tgtEl>
                                          <p:spTgt spid="9"/>
                                        </p:tgtEl>
                                        <p:attrNameLst>
                                          <p:attrName>ppt_x</p:attrName>
                                          <p:attrName>ppt_y</p:attrName>
                                        </p:attrNameLst>
                                      </p:cBhvr>
                                    </p:animMotion>
                                  </p:childTnLst>
                                </p:cTn>
                              </p:par>
                              <p:par>
                                <p:cTn id="45" presetID="0" presetClass="path" presetSubtype="0" accel="50000" decel="50000" fill="hold" nodeType="withEffect">
                                  <p:stCondLst>
                                    <p:cond delay="0"/>
                                  </p:stCondLst>
                                  <p:childTnLst>
                                    <p:animMotion origin="layout" path="M 0 0 L -0.57639 0 " pathEditMode="relative" ptsTypes="AA">
                                      <p:cBhvr>
                                        <p:cTn id="46" dur="2000" fill="hold"/>
                                        <p:tgtEl>
                                          <p:spTgt spid="16"/>
                                        </p:tgtEl>
                                        <p:attrNameLst>
                                          <p:attrName>ppt_x</p:attrName>
                                          <p:attrName>ppt_y</p:attrName>
                                        </p:attrNameLst>
                                      </p:cBhvr>
                                    </p:animMotion>
                                  </p:childTnLst>
                                </p:cTn>
                              </p:par>
                              <p:par>
                                <p:cTn id="47" presetID="0" presetClass="path" presetSubtype="0" accel="50000" decel="50000" fill="hold" grpId="0" nodeType="withEffect">
                                  <p:stCondLst>
                                    <p:cond delay="0"/>
                                  </p:stCondLst>
                                  <p:childTnLst>
                                    <p:animMotion origin="layout" path="M 0 0 L -0.57281 0 " pathEditMode="relative" ptsTypes="AA">
                                      <p:cBhvr>
                                        <p:cTn id="48" dur="2000" fill="hold"/>
                                        <p:tgtEl>
                                          <p:spTgt spid="62"/>
                                        </p:tgtEl>
                                        <p:attrNameLst>
                                          <p:attrName>ppt_x</p:attrName>
                                          <p:attrName>ppt_y</p:attrName>
                                        </p:attrNameLst>
                                      </p:cBhvr>
                                    </p:animMotion>
                                  </p:childTnLst>
                                </p:cTn>
                              </p:par>
                              <p:par>
                                <p:cTn id="49" presetID="0" presetClass="path" presetSubtype="0" accel="50000" decel="50000" fill="hold" grpId="0" nodeType="withEffect">
                                  <p:stCondLst>
                                    <p:cond delay="0"/>
                                  </p:stCondLst>
                                  <p:childTnLst>
                                    <p:animMotion origin="layout" path="M 0 0 L -0.57281 0 " pathEditMode="relative" ptsTypes="AA">
                                      <p:cBhvr>
                                        <p:cTn id="50" dur="2000" fill="hold"/>
                                        <p:tgtEl>
                                          <p:spTgt spid="61"/>
                                        </p:tgtEl>
                                        <p:attrNameLst>
                                          <p:attrName>ppt_x</p:attrName>
                                          <p:attrName>ppt_y</p:attrName>
                                        </p:attrNameLst>
                                      </p:cBhvr>
                                    </p:animMotion>
                                  </p:childTnLst>
                                </p:cTn>
                              </p:par>
                              <p:par>
                                <p:cTn id="51" presetID="0" presetClass="path" presetSubtype="0" accel="50000" decel="50000" fill="hold" grpId="0" nodeType="withEffect">
                                  <p:stCondLst>
                                    <p:cond delay="0"/>
                                  </p:stCondLst>
                                  <p:childTnLst>
                                    <p:animMotion origin="layout" path="M 0 0 L -0.57281 0 " pathEditMode="relative" ptsTypes="AA">
                                      <p:cBhvr>
                                        <p:cTn id="52" dur="2000" fill="hold"/>
                                        <p:tgtEl>
                                          <p:spTgt spid="10"/>
                                        </p:tgtEl>
                                        <p:attrNameLst>
                                          <p:attrName>ppt_x</p:attrName>
                                          <p:attrName>ppt_y</p:attrName>
                                        </p:attrNameLst>
                                      </p:cBhvr>
                                    </p:animMotion>
                                  </p:childTnLst>
                                </p:cTn>
                              </p:par>
                              <p:par>
                                <p:cTn id="53" presetID="0" presetClass="path" presetSubtype="0" accel="50000" decel="50000" fill="hold" nodeType="withEffect">
                                  <p:stCondLst>
                                    <p:cond delay="0"/>
                                  </p:stCondLst>
                                  <p:childTnLst>
                                    <p:animMotion origin="layout" path="M 3.33623E-6 -3.2994E-6 L -0.57664 -0.00023 " pathEditMode="relative" rAng="0" ptsTypes="AA">
                                      <p:cBhvr>
                                        <p:cTn id="54" dur="2000" fill="hold"/>
                                        <p:tgtEl>
                                          <p:spTgt spid="17"/>
                                        </p:tgtEl>
                                        <p:attrNameLst>
                                          <p:attrName>ppt_x</p:attrName>
                                          <p:attrName>ppt_y</p:attrName>
                                        </p:attrNameLst>
                                      </p:cBhvr>
                                      <p:rCtr x="-28832" y="-23"/>
                                    </p:animMotion>
                                  </p:childTnLst>
                                </p:cTn>
                              </p:par>
                              <p:par>
                                <p:cTn id="55" presetID="0" presetClass="path" presetSubtype="0" accel="50000" decel="50000" fill="hold" nodeType="withEffect">
                                  <p:stCondLst>
                                    <p:cond delay="0"/>
                                  </p:stCondLst>
                                  <p:childTnLst>
                                    <p:animMotion origin="layout" path="M 0 0 L -0.57663 0.00139 " pathEditMode="relative" ptsTypes="AA">
                                      <p:cBhvr>
                                        <p:cTn id="56" dur="2000" fill="hold"/>
                                        <p:tgtEl>
                                          <p:spTgt spid="41"/>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 0 L -0.57663 0.00139 " pathEditMode="relative" ptsTypes="AA">
                                      <p:cBhvr>
                                        <p:cTn id="58" dur="2000" fill="hold"/>
                                        <p:tgtEl>
                                          <p:spTgt spid="40"/>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 0 L -0.57663 0.00139 " pathEditMode="relative" ptsTypes="AA">
                                      <p:cBhvr>
                                        <p:cTn id="60" dur="2000" fill="hold"/>
                                        <p:tgtEl>
                                          <p:spTgt spid="39"/>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 0 L -0.57663 0.00139 " pathEditMode="relative" ptsTypes="AA">
                                      <p:cBhvr>
                                        <p:cTn id="62" dur="2000" fill="hold"/>
                                        <p:tgtEl>
                                          <p:spTgt spid="11"/>
                                        </p:tgtEl>
                                        <p:attrNameLst>
                                          <p:attrName>ppt_x</p:attrName>
                                          <p:attrName>ppt_y</p:attrName>
                                        </p:attrNameLst>
                                      </p:cBhvr>
                                    </p:animMotion>
                                  </p:childTnLst>
                                </p:cTn>
                              </p:par>
                              <p:par>
                                <p:cTn id="63" presetID="0" presetClass="path" presetSubtype="0" accel="50000" decel="50000" fill="hold" nodeType="withEffect">
                                  <p:stCondLst>
                                    <p:cond delay="0"/>
                                  </p:stCondLst>
                                  <p:childTnLst>
                                    <p:animMotion origin="layout" path="M 0 0 L -0.57663 0.00139 " pathEditMode="relative" ptsTypes="AA">
                                      <p:cBhvr>
                                        <p:cTn id="64" dur="2000" fill="hold"/>
                                        <p:tgtEl>
                                          <p:spTgt spid="13"/>
                                        </p:tgtEl>
                                        <p:attrNameLst>
                                          <p:attrName>ppt_x</p:attrName>
                                          <p:attrName>ppt_y</p:attrName>
                                        </p:attrNameLst>
                                      </p:cBhvr>
                                    </p:animMotion>
                                  </p:childTnLst>
                                </p:cTn>
                              </p:par>
                              <p:par>
                                <p:cTn id="65" presetID="10" presetClass="exit" presetSubtype="0" fill="hold" grpId="0" nodeType="withEffect">
                                  <p:stCondLst>
                                    <p:cond delay="0"/>
                                  </p:stCondLst>
                                  <p:childTnLst>
                                    <p:animEffect transition="out" filter="fade">
                                      <p:cBhvr>
                                        <p:cTn id="66" dur="500"/>
                                        <p:tgtEl>
                                          <p:spTgt spid="48"/>
                                        </p:tgtEl>
                                      </p:cBhvr>
                                    </p:animEffect>
                                    <p:set>
                                      <p:cBhvr>
                                        <p:cTn id="67" dur="1" fill="hold">
                                          <p:stCondLst>
                                            <p:cond delay="499"/>
                                          </p:stCondLst>
                                        </p:cTn>
                                        <p:tgtEl>
                                          <p:spTgt spid="48"/>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46"/>
                                        </p:tgtEl>
                                      </p:cBhvr>
                                    </p:animEffect>
                                    <p:set>
                                      <p:cBhvr>
                                        <p:cTn id="70" dur="1" fill="hold">
                                          <p:stCondLst>
                                            <p:cond delay="499"/>
                                          </p:stCondLst>
                                        </p:cTn>
                                        <p:tgtEl>
                                          <p:spTgt spid="46"/>
                                        </p:tgtEl>
                                        <p:attrNameLst>
                                          <p:attrName>style.visibility</p:attrName>
                                        </p:attrNameLst>
                                      </p:cBhvr>
                                      <p:to>
                                        <p:strVal val="hidden"/>
                                      </p:to>
                                    </p:set>
                                  </p:childTnLst>
                                </p:cTn>
                              </p:par>
                              <p:par>
                                <p:cTn id="71" presetID="10" presetClass="exit" presetSubtype="0" fill="hold" grpId="0" nodeType="withEffect">
                                  <p:stCondLst>
                                    <p:cond delay="0"/>
                                  </p:stCondLst>
                                  <p:childTnLst>
                                    <p:animEffect transition="out" filter="fade">
                                      <p:cBhvr>
                                        <p:cTn id="72" dur="500"/>
                                        <p:tgtEl>
                                          <p:spTgt spid="49"/>
                                        </p:tgtEl>
                                      </p:cBhvr>
                                    </p:animEffect>
                                    <p:set>
                                      <p:cBhvr>
                                        <p:cTn id="73" dur="1" fill="hold">
                                          <p:stCondLst>
                                            <p:cond delay="499"/>
                                          </p:stCondLst>
                                        </p:cTn>
                                        <p:tgtEl>
                                          <p:spTgt spid="49"/>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45"/>
                                        </p:tgtEl>
                                      </p:cBhvr>
                                    </p:animEffect>
                                    <p:set>
                                      <p:cBhvr>
                                        <p:cTn id="76" dur="1" fill="hold">
                                          <p:stCondLst>
                                            <p:cond delay="499"/>
                                          </p:stCondLst>
                                        </p:cTn>
                                        <p:tgtEl>
                                          <p:spTgt spid="45"/>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44"/>
                                        </p:tgtEl>
                                      </p:cBhvr>
                                    </p:animEffect>
                                    <p:set>
                                      <p:cBhvr>
                                        <p:cTn id="79" dur="1" fill="hold">
                                          <p:stCondLst>
                                            <p:cond delay="499"/>
                                          </p:stCondLst>
                                        </p:cTn>
                                        <p:tgtEl>
                                          <p:spTgt spid="44"/>
                                        </p:tgtEl>
                                        <p:attrNameLst>
                                          <p:attrName>style.visibility</p:attrName>
                                        </p:attrNameLst>
                                      </p:cBhvr>
                                      <p:to>
                                        <p:strVal val="hidden"/>
                                      </p:to>
                                    </p:set>
                                  </p:childTnLst>
                                </p:cTn>
                              </p:par>
                              <p:par>
                                <p:cTn id="80" presetID="10" presetClass="exit" presetSubtype="0" fill="hold" grpId="0" nodeType="withEffect">
                                  <p:stCondLst>
                                    <p:cond delay="0"/>
                                  </p:stCondLst>
                                  <p:childTnLst>
                                    <p:animEffect transition="out" filter="fade">
                                      <p:cBhvr>
                                        <p:cTn id="81" dur="500"/>
                                        <p:tgtEl>
                                          <p:spTgt spid="51"/>
                                        </p:tgtEl>
                                      </p:cBhvr>
                                    </p:animEffect>
                                    <p:set>
                                      <p:cBhvr>
                                        <p:cTn id="82" dur="1" fill="hold">
                                          <p:stCondLst>
                                            <p:cond delay="499"/>
                                          </p:stCondLst>
                                        </p:cTn>
                                        <p:tgtEl>
                                          <p:spTgt spid="51"/>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43"/>
                                        </p:tgtEl>
                                      </p:cBhvr>
                                    </p:animEffect>
                                    <p:set>
                                      <p:cBhvr>
                                        <p:cTn id="85" dur="1" fill="hold">
                                          <p:stCondLst>
                                            <p:cond delay="499"/>
                                          </p:stCondLst>
                                        </p:cTn>
                                        <p:tgtEl>
                                          <p:spTgt spid="43"/>
                                        </p:tgtEl>
                                        <p:attrNameLst>
                                          <p:attrName>style.visibility</p:attrName>
                                        </p:attrNameLst>
                                      </p:cBhvr>
                                      <p:to>
                                        <p:strVal val="hidden"/>
                                      </p:to>
                                    </p:set>
                                  </p:childTnLst>
                                </p:cTn>
                              </p:par>
                              <p:par>
                                <p:cTn id="86" presetID="10" presetClass="exit" presetSubtype="0" fill="hold" grpId="0" nodeType="withEffect">
                                  <p:stCondLst>
                                    <p:cond delay="0"/>
                                  </p:stCondLst>
                                  <p:childTnLst>
                                    <p:animEffect transition="out" filter="fade">
                                      <p:cBhvr>
                                        <p:cTn id="87" dur="500"/>
                                        <p:tgtEl>
                                          <p:spTgt spid="52"/>
                                        </p:tgtEl>
                                      </p:cBhvr>
                                    </p:animEffect>
                                    <p:set>
                                      <p:cBhvr>
                                        <p:cTn id="88" dur="1" fill="hold">
                                          <p:stCondLst>
                                            <p:cond delay="499"/>
                                          </p:stCondLst>
                                        </p:cTn>
                                        <p:tgtEl>
                                          <p:spTgt spid="5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47"/>
                                        </p:tgtEl>
                                      </p:cBhvr>
                                    </p:animEffect>
                                    <p:set>
                                      <p:cBhvr>
                                        <p:cTn id="91" dur="1" fill="hold">
                                          <p:stCondLst>
                                            <p:cond delay="499"/>
                                          </p:stCondLst>
                                        </p:cTn>
                                        <p:tgtEl>
                                          <p:spTgt spid="47"/>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53"/>
                                        </p:tgtEl>
                                      </p:cBhvr>
                                    </p:animEffect>
                                    <p:set>
                                      <p:cBhvr>
                                        <p:cTn id="94" dur="1" fill="hold">
                                          <p:stCondLst>
                                            <p:cond delay="499"/>
                                          </p:stCondLst>
                                        </p:cTn>
                                        <p:tgtEl>
                                          <p:spTgt spid="53"/>
                                        </p:tgtEl>
                                        <p:attrNameLst>
                                          <p:attrName>style.visibility</p:attrName>
                                        </p:attrNameLst>
                                      </p:cBhvr>
                                      <p:to>
                                        <p:strVal val="hidden"/>
                                      </p:to>
                                    </p:set>
                                  </p:childTnLst>
                                </p:cTn>
                              </p:par>
                              <p:par>
                                <p:cTn id="95" presetID="10" presetClass="exit" presetSubtype="0" fill="hold" grpId="0" nodeType="withEffect">
                                  <p:stCondLst>
                                    <p:cond delay="0"/>
                                  </p:stCondLst>
                                  <p:childTnLst>
                                    <p:animEffect transition="out" filter="fade">
                                      <p:cBhvr>
                                        <p:cTn id="96" dur="500"/>
                                        <p:tgtEl>
                                          <p:spTgt spid="54"/>
                                        </p:tgtEl>
                                      </p:cBhvr>
                                    </p:animEffect>
                                    <p:set>
                                      <p:cBhvr>
                                        <p:cTn id="97" dur="1" fill="hold">
                                          <p:stCondLst>
                                            <p:cond delay="499"/>
                                          </p:stCondLst>
                                        </p:cTn>
                                        <p:tgtEl>
                                          <p:spTgt spid="54"/>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500"/>
                                        <p:tgtEl>
                                          <p:spTgt spid="2"/>
                                        </p:tgtEl>
                                      </p:cBhvr>
                                    </p:animEffect>
                                  </p:childTnLst>
                                </p:cTn>
                              </p:par>
                              <p:par>
                                <p:cTn id="103" presetID="10" presetClass="entr" presetSubtype="0" fill="hold"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8" grpId="0"/>
      <p:bldP spid="49" grpId="0"/>
      <p:bldP spid="51" grpId="0"/>
      <p:bldP spid="52" grpId="0"/>
      <p:bldP spid="53" grpId="0"/>
      <p:bldP spid="54" grpId="0"/>
      <p:bldP spid="9" grpId="0"/>
      <p:bldP spid="9" grpId="1"/>
      <p:bldP spid="10" grpId="0" animBg="1"/>
      <p:bldP spid="10" grpId="1" animBg="1"/>
      <p:bldP spid="61" grpId="0" animBg="1"/>
      <p:bldP spid="61" grpId="1" animBg="1"/>
      <p:bldP spid="62" grpId="0" animBg="1"/>
      <p:bldP spid="62" grpId="1" animBg="1"/>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p:cNvSpPr/>
          <p:nvPr/>
        </p:nvSpPr>
        <p:spPr>
          <a:xfrm>
            <a:off x="0" y="0"/>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5"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2302" y="230623"/>
            <a:ext cx="4037672" cy="2689963"/>
          </a:xfrm>
          <a:prstGeom prst="ellipse">
            <a:avLst/>
          </a:prstGeom>
          <a:ln>
            <a:noFill/>
          </a:ln>
          <a:effectLst>
            <a:glow rad="1905000">
              <a:schemeClr val="accent3">
                <a:satMod val="175000"/>
                <a:alpha val="40000"/>
              </a:schemeClr>
            </a:glow>
            <a:softEdge rad="112500"/>
          </a:effectLst>
        </p:spPr>
      </p:pic>
      <p:pic>
        <p:nvPicPr>
          <p:cNvPr id="16" name="図 15"/>
          <p:cNvPicPr>
            <a:picLocks noChangeAspect="1"/>
          </p:cNvPicPr>
          <p:nvPr/>
        </p:nvPicPr>
        <p:blipFill>
          <a:blip r:embed="rId3" cstate="email">
            <a:extLst>
              <a:ext uri="{BEBA8EAE-BF5A-486C-A8C5-ECC9F3942E4B}">
                <a14:imgProps xmlns:a14="http://schemas.microsoft.com/office/drawing/2010/main">
                  <a14:imgLayer r:embed="rId4">
                    <a14:imgEffect>
                      <a14:backgroundRemoval t="0" b="100000" l="0" r="100000">
                        <a14:foregroundMark x1="81458" y1="50343" x2="81458" y2="50343"/>
                        <a14:foregroundMark x1="68750" y1="61327" x2="68750" y2="61327"/>
                        <a14:foregroundMark x1="61250" y1="67277" x2="61250" y2="67277"/>
                        <a14:foregroundMark x1="57708" y1="74371" x2="57708" y2="74371"/>
                        <a14:foregroundMark x1="55417" y1="66362" x2="55417" y2="66362"/>
                        <a14:foregroundMark x1="47708" y1="69794" x2="47708" y2="69794"/>
                        <a14:foregroundMark x1="42500" y1="64531" x2="42500" y2="64531"/>
                        <a14:foregroundMark x1="40208" y1="73913" x2="40208" y2="73913"/>
                        <a14:foregroundMark x1="30000" y1="52632" x2="30000" y2="52632"/>
                        <a14:foregroundMark x1="22917" y1="54005" x2="22917" y2="54005"/>
                        <a14:foregroundMark x1="25417" y1="34096" x2="25417" y2="34096"/>
                        <a14:foregroundMark x1="38542" y1="15789" x2="38542" y2="15789"/>
                        <a14:foregroundMark x1="41458" y1="25400" x2="41458" y2="25400"/>
                        <a14:foregroundMark x1="53958" y1="24714" x2="53958" y2="24714"/>
                        <a14:foregroundMark x1="57708" y1="25858" x2="57708" y2="25858"/>
                        <a14:foregroundMark x1="71250" y1="33181" x2="71250" y2="33181"/>
                        <a14:foregroundMark x1="72292" y1="27460" x2="72292" y2="27460"/>
                        <a14:foregroundMark x1="71250" y1="22654" x2="71250" y2="22654"/>
                        <a14:foregroundMark x1="76458" y1="29748" x2="76458" y2="29748"/>
                        <a14:foregroundMark x1="88958" y1="83982" x2="88958" y2="83982"/>
                        <a14:foregroundMark x1="89167" y1="90618" x2="89167" y2="90618"/>
                        <a14:foregroundMark x1="88333" y1="92677" x2="88333" y2="92677"/>
                        <a14:foregroundMark x1="85208" y1="88787" x2="85208" y2="88787"/>
                        <a14:foregroundMark x1="81042" y1="92449" x2="81042" y2="92449"/>
                        <a14:foregroundMark x1="77917" y1="92906" x2="77917" y2="92906"/>
                        <a14:foregroundMark x1="77500" y1="82380" x2="77500" y2="82380"/>
                        <a14:foregroundMark x1="72083" y1="87643" x2="72083" y2="87643"/>
                        <a14:foregroundMark x1="77083" y1="87414" x2="77083" y2="87414"/>
                        <a14:foregroundMark x1="68958" y1="92906" x2="68958" y2="92906"/>
                        <a14:foregroundMark x1="58542" y1="90160" x2="58542" y2="90160"/>
                        <a14:foregroundMark x1="54792" y1="91533" x2="54792" y2="91533"/>
                        <a14:foregroundMark x1="54375" y1="16705" x2="54375" y2="16705"/>
                        <a14:foregroundMark x1="36667" y1="89016" x2="36667" y2="89016"/>
                        <a14:foregroundMark x1="33333" y1="90389" x2="33333" y2="90389"/>
                        <a14:foregroundMark x1="23333" y1="89245" x2="23333" y2="89245"/>
                        <a14:foregroundMark x1="14583" y1="82151" x2="14583" y2="82151"/>
                        <a14:backgroundMark x1="63958" y1="83753" x2="63958" y2="83753"/>
                        <a14:backgroundMark x1="51458" y1="86041" x2="51458" y2="86041"/>
                      </a14:backgroundRemoval>
                    </a14:imgEffect>
                  </a14:imgLayer>
                </a14:imgProps>
              </a:ext>
              <a:ext uri="{28A0092B-C50C-407E-A947-70E740481C1C}">
                <a14:useLocalDpi xmlns:a14="http://schemas.microsoft.com/office/drawing/2010/main"/>
              </a:ext>
            </a:extLst>
          </a:blip>
          <a:stretch>
            <a:fillRect/>
          </a:stretch>
        </p:blipFill>
        <p:spPr>
          <a:xfrm>
            <a:off x="477990" y="4234344"/>
            <a:ext cx="2878656" cy="2620778"/>
          </a:xfrm>
          <a:prstGeom prst="rect">
            <a:avLst/>
          </a:prstGeom>
          <a:effectLst>
            <a:glow rad="1905000">
              <a:schemeClr val="accent6">
                <a:satMod val="175000"/>
                <a:alpha val="40000"/>
              </a:schemeClr>
            </a:glow>
          </a:effectLst>
        </p:spPr>
      </p:pic>
      <p:pic>
        <p:nvPicPr>
          <p:cNvPr id="18" name="図 17"/>
          <p:cNvPicPr>
            <a:picLocks noChangeAspect="1"/>
          </p:cNvPicPr>
          <p:nvPr/>
        </p:nvPicPr>
        <p:blipFill>
          <a:blip r:embed="rId5" cstate="email">
            <a:extLst>
              <a:ext uri="{BEBA8EAE-BF5A-486C-A8C5-ECC9F3942E4B}">
                <a14:imgProps xmlns:a14="http://schemas.microsoft.com/office/drawing/2010/main">
                  <a14:imgLayer r:embed="rId6">
                    <a14:imgEffect>
                      <a14:backgroundRemoval t="0" b="100000" l="0" r="100000">
                        <a14:foregroundMark x1="4724" y1="11752" x2="92913" y2="6410"/>
                        <a14:foregroundMark x1="96457" y1="12821" x2="92520" y2="27564"/>
                        <a14:foregroundMark x1="96063" y1="24786" x2="94094" y2="55556"/>
                        <a14:foregroundMark x1="96457" y1="46795" x2="93701" y2="88675"/>
                        <a14:foregroundMark x1="96457" y1="80983" x2="92913" y2="95085"/>
                        <a14:foregroundMark x1="91732" y1="96154" x2="26772" y2="88675"/>
                        <a14:foregroundMark x1="7087" y1="80769" x2="4724" y2="72436"/>
                        <a14:foregroundMark x1="7087" y1="67949" x2="4724" y2="51709"/>
                        <a14:foregroundMark x1="7874" y1="48504" x2="4331" y2="26496"/>
                      </a14:backgroundRemoval>
                    </a14:imgEffect>
                  </a14:imgLayer>
                </a14:imgProps>
              </a:ext>
              <a:ext uri="{28A0092B-C50C-407E-A947-70E740481C1C}">
                <a14:useLocalDpi xmlns:a14="http://schemas.microsoft.com/office/drawing/2010/main"/>
              </a:ext>
            </a:extLst>
          </a:blip>
          <a:stretch>
            <a:fillRect/>
          </a:stretch>
        </p:blipFill>
        <p:spPr>
          <a:xfrm rot="557318">
            <a:off x="6739236" y="4097089"/>
            <a:ext cx="1402485" cy="2584103"/>
          </a:xfrm>
          <a:prstGeom prst="rect">
            <a:avLst/>
          </a:prstGeom>
          <a:effectLst>
            <a:glow rad="1905000">
              <a:schemeClr val="accent2">
                <a:satMod val="175000"/>
                <a:alpha val="40000"/>
              </a:schemeClr>
            </a:glow>
          </a:effectLst>
        </p:spPr>
      </p:pic>
      <p:sp>
        <p:nvSpPr>
          <p:cNvPr id="2" name="正方形/長方形 1"/>
          <p:cNvSpPr/>
          <p:nvPr/>
        </p:nvSpPr>
        <p:spPr>
          <a:xfrm>
            <a:off x="0" y="3100279"/>
            <a:ext cx="9144000" cy="707886"/>
          </a:xfrm>
          <a:prstGeom prst="rect">
            <a:avLst/>
          </a:prstGeom>
        </p:spPr>
        <p:txBody>
          <a:bodyPr wrap="square">
            <a:spAutoFit/>
          </a:bodyPr>
          <a:lstStyle/>
          <a:p>
            <a:pPr algn="ctr"/>
            <a:r>
              <a:rPr lang="en-US" altLang="ja-JP" sz="4000" dirty="0" smtClean="0">
                <a:solidFill>
                  <a:srgbClr val="000000"/>
                </a:solidFill>
                <a:latin typeface="HGP明朝E"/>
                <a:ea typeface="HGP明朝E"/>
                <a:cs typeface="HGP明朝E"/>
              </a:rPr>
              <a:t>10</a:t>
            </a:r>
            <a:r>
              <a:rPr lang="ja-JP" altLang="en-US" sz="4000" dirty="0" smtClean="0">
                <a:solidFill>
                  <a:srgbClr val="000000"/>
                </a:solidFill>
                <a:latin typeface="HGP明朝E"/>
                <a:ea typeface="HGP明朝E"/>
                <a:cs typeface="HGP明朝E"/>
              </a:rPr>
              <a:t>年経っても、２０年経っても</a:t>
            </a:r>
            <a:endParaRPr lang="ja-JP" altLang="en-US" sz="2000" dirty="0"/>
          </a:p>
        </p:txBody>
      </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41</a:t>
            </a:fld>
            <a:endParaRPr kumimoji="1" lang="ja-JP" altLang="en-US"/>
          </a:p>
        </p:txBody>
      </p:sp>
      <p:sp>
        <p:nvSpPr>
          <p:cNvPr id="6" name="正方形/長方形 5"/>
          <p:cNvSpPr/>
          <p:nvPr/>
        </p:nvSpPr>
        <p:spPr>
          <a:xfrm>
            <a:off x="1" y="3100279"/>
            <a:ext cx="9144000" cy="830997"/>
          </a:xfrm>
          <a:prstGeom prst="rect">
            <a:avLst/>
          </a:prstGeom>
        </p:spPr>
        <p:txBody>
          <a:bodyPr wrap="square">
            <a:spAutoFit/>
          </a:bodyPr>
          <a:lstStyle/>
          <a:p>
            <a:pPr lvl="0" algn="ctr"/>
            <a:r>
              <a:rPr lang="ja-JP" altLang="en-US" sz="4800" dirty="0" smtClean="0">
                <a:solidFill>
                  <a:srgbClr val="FF3781"/>
                </a:solidFill>
                <a:latin typeface="HGP明朝E"/>
                <a:ea typeface="HGP明朝E"/>
                <a:cs typeface="HGP明朝E"/>
              </a:rPr>
              <a:t>恋人</a:t>
            </a:r>
            <a:r>
              <a:rPr lang="ja-JP" altLang="en-US" sz="4000" dirty="0" smtClean="0">
                <a:solidFill>
                  <a:srgbClr val="000000"/>
                </a:solidFill>
                <a:latin typeface="HGP明朝E"/>
                <a:ea typeface="HGP明朝E"/>
                <a:cs typeface="HGP明朝E"/>
              </a:rPr>
              <a:t>のような関係でありたい。</a:t>
            </a:r>
            <a:endParaRPr lang="ja-JP" altLang="en-US" sz="2000" dirty="0">
              <a:solidFill>
                <a:prstClr val="black"/>
              </a:solidFill>
            </a:endParaRPr>
          </a:p>
        </p:txBody>
      </p:sp>
      <p:grpSp>
        <p:nvGrpSpPr>
          <p:cNvPr id="10" name="図形グループ 9"/>
          <p:cNvGrpSpPr/>
          <p:nvPr/>
        </p:nvGrpSpPr>
        <p:grpSpPr>
          <a:xfrm>
            <a:off x="3726014" y="3590356"/>
            <a:ext cx="1873938" cy="1863720"/>
            <a:chOff x="2741717" y="3402956"/>
            <a:chExt cx="3665016" cy="3517990"/>
          </a:xfrm>
        </p:grpSpPr>
        <p:pic>
          <p:nvPicPr>
            <p:cNvPr id="11" name="図 10"/>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12" name="図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873600" y="4037210"/>
              <a:ext cx="3401249" cy="2060445"/>
            </a:xfrm>
            <a:prstGeom prst="rect">
              <a:avLst/>
            </a:prstGeom>
          </p:spPr>
        </p:pic>
      </p:grpSp>
    </p:spTree>
    <p:extLst>
      <p:ext uri="{BB962C8B-B14F-4D97-AF65-F5344CB8AC3E}">
        <p14:creationId xmlns:p14="http://schemas.microsoft.com/office/powerpoint/2010/main" val="307861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角丸四角形 14"/>
          <p:cNvSpPr/>
          <p:nvPr/>
        </p:nvSpPr>
        <p:spPr>
          <a:xfrm>
            <a:off x="366841" y="1099365"/>
            <a:ext cx="8457273" cy="2263695"/>
          </a:xfrm>
          <a:prstGeom prst="roundRect">
            <a:avLst/>
          </a:prstGeom>
          <a:solidFill>
            <a:srgbClr val="FFD6D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　　　　　　　　　　　　　　　　　　　　　　　　　　　　　　　　</a:t>
            </a:r>
            <a:r>
              <a:rPr kumimoji="1" lang="ja-JP" altLang="en-US" sz="3600" dirty="0" smtClean="0">
                <a:solidFill>
                  <a:schemeClr val="tx1"/>
                </a:solidFill>
              </a:rPr>
              <a:t>と比べて・・</a:t>
            </a:r>
            <a:endParaRPr kumimoji="1" lang="ja-JP" altLang="en-US" sz="3600" dirty="0">
              <a:solidFill>
                <a:schemeClr val="tx1"/>
              </a:solidFill>
            </a:endParaRPr>
          </a:p>
        </p:txBody>
      </p:sp>
      <p:pic>
        <p:nvPicPr>
          <p:cNvPr id="4" name="図 3" descr="8682.jpg"/>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val="0"/>
              </a:ext>
            </a:extLst>
          </a:blip>
          <a:stretch>
            <a:fillRect/>
          </a:stretch>
        </p:blipFill>
        <p:spPr>
          <a:xfrm>
            <a:off x="215192" y="477603"/>
            <a:ext cx="2341441" cy="769382"/>
          </a:xfrm>
          <a:prstGeom prst="rect">
            <a:avLst/>
          </a:prstGeom>
        </p:spPr>
      </p:pic>
      <p:sp>
        <p:nvSpPr>
          <p:cNvPr id="5" name="テキスト ボックス 4"/>
          <p:cNvSpPr txBox="1"/>
          <p:nvPr/>
        </p:nvSpPr>
        <p:spPr>
          <a:xfrm>
            <a:off x="107596" y="166276"/>
            <a:ext cx="2449037" cy="584776"/>
          </a:xfrm>
          <a:prstGeom prst="rect">
            <a:avLst/>
          </a:prstGeom>
          <a:noFill/>
        </p:spPr>
        <p:txBody>
          <a:bodyPr wrap="square" rtlCol="0">
            <a:spAutoFit/>
          </a:bodyPr>
          <a:lstStyle/>
          <a:p>
            <a:pPr algn="ctr"/>
            <a:r>
              <a:rPr lang="ja-JP" altLang="en-US" sz="3200" b="1" dirty="0" smtClean="0">
                <a:latin typeface="ヒラギノ丸ゴ ProN W4"/>
                <a:ea typeface="ヒラギノ丸ゴ ProN W4"/>
                <a:cs typeface="ヒラギノ丸ゴ ProN W4"/>
              </a:rPr>
              <a:t>他市</a:t>
            </a:r>
            <a:r>
              <a:rPr kumimoji="1" lang="ja-JP" altLang="en-US" sz="3200" b="1" kern="1200" dirty="0" smtClean="0">
                <a:latin typeface="ヒラギノ丸ゴ ProN W4"/>
                <a:ea typeface="ヒラギノ丸ゴ ProN W4"/>
                <a:cs typeface="ヒラギノ丸ゴ ProN W4"/>
              </a:rPr>
              <a:t>の現状</a:t>
            </a:r>
            <a:endParaRPr kumimoji="1" lang="en-US" altLang="ja-JP" sz="3200" b="1" kern="1200" dirty="0" smtClean="0">
              <a:latin typeface="ヒラギノ丸ゴ ProN W4"/>
              <a:ea typeface="ヒラギノ丸ゴ ProN W4"/>
              <a:cs typeface="ヒラギノ丸ゴ ProN W4"/>
            </a:endParaRPr>
          </a:p>
        </p:txBody>
      </p:sp>
      <p:graphicFrame>
        <p:nvGraphicFramePr>
          <p:cNvPr id="8" name="グラフ 7"/>
          <p:cNvGraphicFramePr>
            <a:graphicFrameLocks/>
          </p:cNvGraphicFramePr>
          <p:nvPr>
            <p:extLst>
              <p:ext uri="{D42A27DB-BD31-4B8C-83A1-F6EECF244321}">
                <p14:modId xmlns:p14="http://schemas.microsoft.com/office/powerpoint/2010/main" val="1718396950"/>
              </p:ext>
            </p:extLst>
          </p:nvPr>
        </p:nvGraphicFramePr>
        <p:xfrm>
          <a:off x="1899766" y="3723530"/>
          <a:ext cx="4900011" cy="28726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グラフ 8"/>
          <p:cNvGraphicFramePr>
            <a:graphicFrameLocks/>
          </p:cNvGraphicFramePr>
          <p:nvPr>
            <p:extLst>
              <p:ext uri="{D42A27DB-BD31-4B8C-83A1-F6EECF244321}">
                <p14:modId xmlns:p14="http://schemas.microsoft.com/office/powerpoint/2010/main" val="2272403923"/>
              </p:ext>
            </p:extLst>
          </p:nvPr>
        </p:nvGraphicFramePr>
        <p:xfrm>
          <a:off x="4890701" y="3670530"/>
          <a:ext cx="4767486" cy="285214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グラフ 10"/>
          <p:cNvGraphicFramePr>
            <a:graphicFrameLocks/>
          </p:cNvGraphicFramePr>
          <p:nvPr>
            <p:extLst>
              <p:ext uri="{D42A27DB-BD31-4B8C-83A1-F6EECF244321}">
                <p14:modId xmlns:p14="http://schemas.microsoft.com/office/powerpoint/2010/main" val="514407311"/>
              </p:ext>
            </p:extLst>
          </p:nvPr>
        </p:nvGraphicFramePr>
        <p:xfrm>
          <a:off x="-392834" y="3779471"/>
          <a:ext cx="457200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グラフ 13"/>
          <p:cNvGraphicFramePr>
            <a:graphicFrameLocks/>
          </p:cNvGraphicFramePr>
          <p:nvPr>
            <p:extLst>
              <p:ext uri="{D42A27DB-BD31-4B8C-83A1-F6EECF244321}">
                <p14:modId xmlns:p14="http://schemas.microsoft.com/office/powerpoint/2010/main" val="2126841505"/>
              </p:ext>
            </p:extLst>
          </p:nvPr>
        </p:nvGraphicFramePr>
        <p:xfrm>
          <a:off x="327091" y="1023546"/>
          <a:ext cx="4572000" cy="2621345"/>
        </p:xfrm>
        <a:graphic>
          <a:graphicData uri="http://schemas.openxmlformats.org/drawingml/2006/chart">
            <c:chart xmlns:c="http://schemas.openxmlformats.org/drawingml/2006/chart" xmlns:r="http://schemas.openxmlformats.org/officeDocument/2006/relationships" r:id="rId7"/>
          </a:graphicData>
        </a:graphic>
      </p:graphicFrame>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42</a:t>
            </a:fld>
            <a:endParaRPr kumimoji="1" lang="ja-JP" altLang="en-US"/>
          </a:p>
        </p:txBody>
      </p:sp>
    </p:spTree>
    <p:extLst>
      <p:ext uri="{BB962C8B-B14F-4D97-AF65-F5344CB8AC3E}">
        <p14:creationId xmlns:p14="http://schemas.microsoft.com/office/powerpoint/2010/main" val="29718003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 name="正方形/長方形 37"/>
          <p:cNvSpPr/>
          <p:nvPr/>
        </p:nvSpPr>
        <p:spPr>
          <a:xfrm>
            <a:off x="0" y="0"/>
            <a:ext cx="9144000" cy="68580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35"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3365" y="1290686"/>
            <a:ext cx="7999464" cy="5329373"/>
          </a:xfrm>
          <a:prstGeom prst="rect">
            <a:avLst/>
          </a:prstGeom>
        </p:spPr>
      </p:pic>
      <p:pic>
        <p:nvPicPr>
          <p:cNvPr id="32" name="図 31" descr="505よる.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1711" y="1290685"/>
            <a:ext cx="7991118" cy="5323813"/>
          </a:xfrm>
          <a:prstGeom prst="rect">
            <a:avLst/>
          </a:prstGeom>
        </p:spPr>
      </p:pic>
      <p:grpSp>
        <p:nvGrpSpPr>
          <p:cNvPr id="5" name="図形グループ 4"/>
          <p:cNvGrpSpPr/>
          <p:nvPr/>
        </p:nvGrpSpPr>
        <p:grpSpPr>
          <a:xfrm>
            <a:off x="107596" y="-81071"/>
            <a:ext cx="11157867" cy="1469647"/>
            <a:chOff x="107596" y="-81071"/>
            <a:chExt cx="11157867" cy="1469647"/>
          </a:xfrm>
        </p:grpSpPr>
        <p:pic>
          <p:nvPicPr>
            <p:cNvPr id="6" name="図 5"/>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43076" y="0"/>
              <a:ext cx="1074051" cy="1246985"/>
            </a:xfrm>
            <a:prstGeom prst="rect">
              <a:avLst/>
            </a:prstGeom>
            <a:effectLst/>
          </p:spPr>
        </p:pic>
        <p:pic>
          <p:nvPicPr>
            <p:cNvPr id="7" name="図 6"/>
            <p:cNvPicPr>
              <a:picLocks noChangeAspect="1"/>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569025" y="0"/>
              <a:ext cx="1074051" cy="1246985"/>
            </a:xfrm>
            <a:prstGeom prst="rect">
              <a:avLst/>
            </a:prstGeom>
            <a:effectLst/>
          </p:spPr>
        </p:pic>
        <p:pic>
          <p:nvPicPr>
            <p:cNvPr id="8" name="図 7"/>
            <p:cNvPicPr>
              <a:picLocks noChangeAspect="1"/>
            </p:cNvPicPr>
            <p:nvPr/>
          </p:nvPicPr>
          <p:blipFill rotWithShape="1">
            <a:blip r:embed="rId5" cstate="email">
              <a:duotone>
                <a:schemeClr val="accent3">
                  <a:shade val="45000"/>
                  <a:satMod val="135000"/>
                </a:schemeClr>
                <a:prstClr val="white"/>
              </a:duotone>
              <a:extLst>
                <a:ext uri="{BEBA8EAE-BF5A-486C-A8C5-ECC9F3942E4B}">
                  <a14:imgProps xmlns:a14="http://schemas.microsoft.com/office/drawing/2010/main">
                    <a14:imgLayer r:embed="rId6">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4613097" y="-81071"/>
              <a:ext cx="6652366" cy="1469647"/>
            </a:xfrm>
            <a:prstGeom prst="rect">
              <a:avLst/>
            </a:prstGeom>
          </p:spPr>
        </p:pic>
        <p:sp>
          <p:nvSpPr>
            <p:cNvPr id="9" name="テキスト ボックス 8"/>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1" name="図形グループ 10"/>
            <p:cNvGrpSpPr/>
            <p:nvPr/>
          </p:nvGrpSpPr>
          <p:grpSpPr>
            <a:xfrm>
              <a:off x="215192" y="0"/>
              <a:ext cx="2341441" cy="1246985"/>
              <a:chOff x="215192" y="1199258"/>
              <a:chExt cx="2341441" cy="1246985"/>
            </a:xfrm>
          </p:grpSpPr>
          <p:pic>
            <p:nvPicPr>
              <p:cNvPr id="17" name="図 16"/>
              <p:cNvPicPr>
                <a:picLocks noChangeAspect="1"/>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8" name="図 17" descr="8682.jpg"/>
              <p:cNvPicPr>
                <a:picLocks noChangeAspect="1"/>
              </p:cNvPicPr>
              <p:nvPr/>
            </p:nvPicPr>
            <p:blipFill>
              <a:blip r:embed="rId8" cstate="email">
                <a:duotone>
                  <a:schemeClr val="accent3">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2" name="テキスト ボックス 11"/>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13" name="テキスト ボックス 12"/>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4" name="テキスト ボックス 13"/>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5" name="テキスト ボックス 14"/>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6" name="テキスト ボックス 15"/>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環境</a:t>
              </a:r>
              <a:r>
                <a:rPr lang="ja-JP" altLang="en-US" sz="3200" b="1" dirty="0" smtClean="0">
                  <a:latin typeface="ヒラギノ丸ゴ ProN W4"/>
                  <a:ea typeface="ヒラギノ丸ゴ ProN W4"/>
                  <a:cs typeface="ヒラギノ丸ゴ ProN W4"/>
                </a:rPr>
                <a:t>整備</a:t>
              </a:r>
              <a:endParaRPr kumimoji="1" lang="en-US" altLang="ja-JP" sz="3200" b="1" kern="1200" dirty="0" smtClean="0">
                <a:latin typeface="ヒラギノ丸ゴ ProN W4"/>
                <a:ea typeface="ヒラギノ丸ゴ ProN W4"/>
                <a:cs typeface="ヒラギノ丸ゴ ProN W4"/>
              </a:endParaRPr>
            </a:p>
          </p:txBody>
        </p:sp>
      </p:grpSp>
      <p:pic>
        <p:nvPicPr>
          <p:cNvPr id="19" name="図 18"/>
          <p:cNvPicPr>
            <a:picLocks noChangeAspect="1"/>
          </p:cNvPicPr>
          <p:nvPr/>
        </p:nvPicPr>
        <p:blipFill>
          <a:blip r:embed="rId10" cstate="email">
            <a:duotone>
              <a:schemeClr val="accent1">
                <a:shade val="45000"/>
                <a:satMod val="135000"/>
              </a:schemeClr>
              <a:prstClr val="white"/>
            </a:duotone>
            <a:extLst>
              <a:ext uri="{BEBA8EAE-BF5A-486C-A8C5-ECC9F3942E4B}">
                <a14:imgProps xmlns:a14="http://schemas.microsoft.com/office/drawing/2010/main">
                  <a14:imgLayer r:embed="rId11">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flipH="1">
            <a:off x="3630069" y="5333193"/>
            <a:ext cx="798084" cy="796393"/>
          </a:xfrm>
          <a:prstGeom prst="rect">
            <a:avLst/>
          </a:prstGeom>
        </p:spPr>
      </p:pic>
      <p:pic>
        <p:nvPicPr>
          <p:cNvPr id="20" name="図 19"/>
          <p:cNvPicPr>
            <a:picLocks noChangeAspect="1"/>
          </p:cNvPicPr>
          <p:nvPr/>
        </p:nvPicPr>
        <p:blipFill>
          <a:blip r:embed="rId1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737368" y="5488953"/>
            <a:ext cx="432135" cy="1131106"/>
          </a:xfrm>
          <a:prstGeom prst="rect">
            <a:avLst/>
          </a:prstGeom>
        </p:spPr>
      </p:pic>
      <p:pic>
        <p:nvPicPr>
          <p:cNvPr id="21" name="図 20"/>
          <p:cNvPicPr>
            <a:picLocks noChangeAspect="1"/>
          </p:cNvPicPr>
          <p:nvPr/>
        </p:nvPicPr>
        <p:blipFill>
          <a:blip r:embed="rId13"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34697" y="5302994"/>
            <a:ext cx="436598" cy="727663"/>
          </a:xfrm>
          <a:prstGeom prst="rect">
            <a:avLst/>
          </a:prstGeom>
        </p:spPr>
      </p:pic>
      <p:pic>
        <p:nvPicPr>
          <p:cNvPr id="22" name="図 21"/>
          <p:cNvPicPr>
            <a:picLocks noChangeAspect="1"/>
          </p:cNvPicPr>
          <p:nvPr/>
        </p:nvPicPr>
        <p:blipFill>
          <a:blip r:embed="rId14"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477872" y="5238490"/>
            <a:ext cx="330788" cy="679297"/>
          </a:xfrm>
          <a:prstGeom prst="rect">
            <a:avLst/>
          </a:prstGeom>
        </p:spPr>
      </p:pic>
      <p:pic>
        <p:nvPicPr>
          <p:cNvPr id="23" name="図 22"/>
          <p:cNvPicPr>
            <a:picLocks noChangeAspect="1"/>
          </p:cNvPicPr>
          <p:nvPr/>
        </p:nvPicPr>
        <p:blipFill>
          <a:blip r:embed="rId15" cstate="email">
            <a:lum bright="70000" contrast="-70000"/>
            <a:extLst>
              <a:ext uri="{28A0092B-C50C-407E-A947-70E740481C1C}">
                <a14:useLocalDpi xmlns:a14="http://schemas.microsoft.com/office/drawing/2010/main"/>
              </a:ext>
            </a:extLst>
          </a:blip>
          <a:stretch>
            <a:fillRect/>
          </a:stretch>
        </p:blipFill>
        <p:spPr>
          <a:xfrm>
            <a:off x="6326576" y="5333193"/>
            <a:ext cx="329038" cy="967758"/>
          </a:xfrm>
          <a:prstGeom prst="rect">
            <a:avLst/>
          </a:prstGeom>
        </p:spPr>
      </p:pic>
      <p:pic>
        <p:nvPicPr>
          <p:cNvPr id="24" name="図 23"/>
          <p:cNvPicPr>
            <a:picLocks noChangeAspect="1"/>
          </p:cNvPicPr>
          <p:nvPr/>
        </p:nvPicPr>
        <p:blipFill>
          <a:blip r:embed="rId1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08594" y="5288235"/>
            <a:ext cx="436598" cy="727663"/>
          </a:xfrm>
          <a:prstGeom prst="rect">
            <a:avLst/>
          </a:prstGeom>
        </p:spPr>
      </p:pic>
      <p:pic>
        <p:nvPicPr>
          <p:cNvPr id="25" name="図 24"/>
          <p:cNvPicPr>
            <a:picLocks noChangeAspect="1"/>
          </p:cNvPicPr>
          <p:nvPr/>
        </p:nvPicPr>
        <p:blipFill>
          <a:blip r:embed="rId10" cstate="email">
            <a:duotone>
              <a:schemeClr val="accent4">
                <a:shade val="45000"/>
                <a:satMod val="135000"/>
              </a:schemeClr>
              <a:prstClr val="white"/>
            </a:duotone>
            <a:extLst>
              <a:ext uri="{BEBA8EAE-BF5A-486C-A8C5-ECC9F3942E4B}">
                <a14:imgProps xmlns:a14="http://schemas.microsoft.com/office/drawing/2010/main">
                  <a14:imgLayer r:embed="rId16">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a:off x="735478" y="5666826"/>
            <a:ext cx="1296522" cy="1302135"/>
          </a:xfrm>
          <a:prstGeom prst="rect">
            <a:avLst/>
          </a:prstGeom>
        </p:spPr>
      </p:pic>
      <p:pic>
        <p:nvPicPr>
          <p:cNvPr id="26" name="図 25"/>
          <p:cNvPicPr>
            <a:picLocks noChangeAspect="1"/>
          </p:cNvPicPr>
          <p:nvPr/>
        </p:nvPicPr>
        <p:blipFill>
          <a:blip r:embed="rId10" cstate="email">
            <a:duotone>
              <a:schemeClr val="accent2">
                <a:shade val="45000"/>
                <a:satMod val="135000"/>
              </a:schemeClr>
              <a:prstClr val="white"/>
            </a:duotone>
            <a:extLst>
              <a:ext uri="{BEBA8EAE-BF5A-486C-A8C5-ECC9F3942E4B}">
                <a14:imgProps xmlns:a14="http://schemas.microsoft.com/office/drawing/2010/main">
                  <a14:imgLayer r:embed="rId17">
                    <a14:imgEffect>
                      <a14:backgroundRemoval t="862" b="96552" l="8225" r="90909"/>
                    </a14:imgEffect>
                  </a14:imgLayer>
                </a14:imgProps>
              </a:ext>
              <a:ext uri="{28A0092B-C50C-407E-A947-70E740481C1C}">
                <a14:useLocalDpi xmlns:a14="http://schemas.microsoft.com/office/drawing/2010/main"/>
              </a:ext>
            </a:extLst>
          </a:blip>
          <a:stretch>
            <a:fillRect/>
          </a:stretch>
        </p:blipFill>
        <p:spPr>
          <a:xfrm>
            <a:off x="2556633" y="5328684"/>
            <a:ext cx="809308" cy="812812"/>
          </a:xfrm>
          <a:prstGeom prst="rect">
            <a:avLst/>
          </a:prstGeom>
        </p:spPr>
      </p:pic>
      <p:pic>
        <p:nvPicPr>
          <p:cNvPr id="27" name="図 26"/>
          <p:cNvPicPr>
            <a:picLocks noChangeAspect="1"/>
          </p:cNvPicPr>
          <p:nvPr/>
        </p:nvPicPr>
        <p:blipFill>
          <a:blip r:embed="rId18"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956263" y="5666826"/>
            <a:ext cx="496714" cy="1020038"/>
          </a:xfrm>
          <a:prstGeom prst="rect">
            <a:avLst/>
          </a:prstGeom>
        </p:spPr>
      </p:pic>
      <p:pic>
        <p:nvPicPr>
          <p:cNvPr id="28" name="図 27"/>
          <p:cNvPicPr>
            <a:picLocks noChangeAspect="1"/>
          </p:cNvPicPr>
          <p:nvPr/>
        </p:nvPicPr>
        <p:blipFill>
          <a:blip r:embed="rId19"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flipH="1">
            <a:off x="7560188" y="5852874"/>
            <a:ext cx="1092009" cy="1663884"/>
          </a:xfrm>
          <a:prstGeom prst="rect">
            <a:avLst/>
          </a:prstGeom>
        </p:spPr>
      </p:pic>
      <p:pic>
        <p:nvPicPr>
          <p:cNvPr id="29" name="図 28"/>
          <p:cNvPicPr>
            <a:picLocks noChangeAspect="1"/>
          </p:cNvPicPr>
          <p:nvPr/>
        </p:nvPicPr>
        <p:blipFill>
          <a:blip r:embed="rId20"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flipH="1">
            <a:off x="1982619" y="5302993"/>
            <a:ext cx="242148" cy="663501"/>
          </a:xfrm>
          <a:prstGeom prst="rect">
            <a:avLst/>
          </a:prstGeom>
        </p:spPr>
      </p:pic>
      <p:pic>
        <p:nvPicPr>
          <p:cNvPr id="30" name="図 29"/>
          <p:cNvPicPr>
            <a:picLocks noChangeAspect="1"/>
          </p:cNvPicPr>
          <p:nvPr/>
        </p:nvPicPr>
        <p:blipFill>
          <a:blip r:embed="rId21"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4723443" y="5221332"/>
            <a:ext cx="232820" cy="609402"/>
          </a:xfrm>
          <a:prstGeom prst="rect">
            <a:avLst/>
          </a:prstGeom>
        </p:spPr>
      </p:pic>
      <p:pic>
        <p:nvPicPr>
          <p:cNvPr id="31" name="図 30"/>
          <p:cNvPicPr>
            <a:picLocks noChangeAspect="1"/>
          </p:cNvPicPr>
          <p:nvPr/>
        </p:nvPicPr>
        <p:blipFill>
          <a:blip r:embed="rId22" cstate="email">
            <a:lum bright="70000" contrast="-70000"/>
            <a:extLst>
              <a:ext uri="{28A0092B-C50C-407E-A947-70E740481C1C}">
                <a14:useLocalDpi xmlns:a14="http://schemas.microsoft.com/office/drawing/2010/main"/>
              </a:ext>
            </a:extLst>
          </a:blip>
          <a:stretch>
            <a:fillRect/>
          </a:stretch>
        </p:blipFill>
        <p:spPr>
          <a:xfrm>
            <a:off x="4428153" y="5666826"/>
            <a:ext cx="416638" cy="792956"/>
          </a:xfrm>
          <a:prstGeom prst="rect">
            <a:avLst/>
          </a:prstGeom>
        </p:spPr>
      </p:pic>
      <p:sp>
        <p:nvSpPr>
          <p:cNvPr id="33" name="正方形/長方形 32"/>
          <p:cNvSpPr/>
          <p:nvPr/>
        </p:nvSpPr>
        <p:spPr>
          <a:xfrm>
            <a:off x="1158670" y="1598498"/>
            <a:ext cx="2820710" cy="790368"/>
          </a:xfrm>
          <a:prstGeom prst="rect">
            <a:avLst/>
          </a:prstGeom>
          <a:solidFill>
            <a:srgbClr val="FF6600"/>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sz="2400" dirty="0" smtClean="0"/>
              <a:t>夜でも見栄えの良い</a:t>
            </a:r>
            <a:endParaRPr lang="en-US" altLang="ja-JP" sz="2400" dirty="0" smtClean="0"/>
          </a:p>
          <a:p>
            <a:pPr algn="ctr"/>
            <a:r>
              <a:rPr lang="ja-JP" altLang="en-US" sz="2400" dirty="0" smtClean="0"/>
              <a:t>レンガ調</a:t>
            </a:r>
            <a:endParaRPr kumimoji="1" lang="ja-JP" altLang="en-US" sz="2400" dirty="0"/>
          </a:p>
        </p:txBody>
      </p:sp>
      <p:sp>
        <p:nvSpPr>
          <p:cNvPr id="34" name="正方形/長方形 33"/>
          <p:cNvSpPr/>
          <p:nvPr/>
        </p:nvSpPr>
        <p:spPr>
          <a:xfrm>
            <a:off x="2744740" y="2923130"/>
            <a:ext cx="2820710" cy="790368"/>
          </a:xfrm>
          <a:prstGeom prst="rect">
            <a:avLst/>
          </a:prstGeom>
          <a:solidFill>
            <a:schemeClr val="accent1">
              <a:lumMod val="75000"/>
            </a:schemeClr>
          </a:solidFill>
          <a:ln>
            <a:solidFill>
              <a:srgbClr val="FFFFFF"/>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ja-JP" altLang="en-US" sz="2400" dirty="0" smtClean="0">
                <a:solidFill>
                  <a:srgbClr val="FFFF00"/>
                </a:solidFill>
              </a:rPr>
              <a:t>夜でも明るく</a:t>
            </a:r>
            <a:r>
              <a:rPr kumimoji="1" lang="ja-JP" altLang="en-US" sz="2400" dirty="0" smtClean="0">
                <a:solidFill>
                  <a:srgbClr val="FFFF00"/>
                </a:solidFill>
              </a:rPr>
              <a:t>安全な</a:t>
            </a:r>
            <a:endParaRPr kumimoji="1" lang="en-US" altLang="ja-JP" sz="2400" dirty="0" smtClean="0">
              <a:solidFill>
                <a:srgbClr val="FFFF00"/>
              </a:solidFill>
            </a:endParaRPr>
          </a:p>
          <a:p>
            <a:pPr algn="ctr"/>
            <a:r>
              <a:rPr lang="ja-JP" altLang="en-US" sz="2400" dirty="0" smtClean="0">
                <a:solidFill>
                  <a:srgbClr val="FFFF00"/>
                </a:solidFill>
              </a:rPr>
              <a:t>電灯の整備</a:t>
            </a:r>
            <a:endParaRPr kumimoji="1" lang="ja-JP" altLang="en-US" sz="2400" dirty="0">
              <a:solidFill>
                <a:srgbClr val="FFFF00"/>
              </a:solidFill>
            </a:endParaRPr>
          </a:p>
        </p:txBody>
      </p:sp>
      <p:sp>
        <p:nvSpPr>
          <p:cNvPr id="36" name="円/楕円 35"/>
          <p:cNvSpPr/>
          <p:nvPr/>
        </p:nvSpPr>
        <p:spPr>
          <a:xfrm>
            <a:off x="7646458" y="1388576"/>
            <a:ext cx="870328" cy="884843"/>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kumimoji="1" lang="ja-JP" altLang="en-US" sz="3600" dirty="0" smtClean="0"/>
              <a:t>夜</a:t>
            </a:r>
            <a:endParaRPr kumimoji="1" lang="ja-JP" altLang="en-US" sz="3600" dirty="0"/>
          </a:p>
        </p:txBody>
      </p:sp>
      <p:pic>
        <p:nvPicPr>
          <p:cNvPr id="37" name="図 36"/>
          <p:cNvPicPr>
            <a:picLocks noChangeAspect="1"/>
          </p:cNvPicPr>
          <p:nvPr/>
        </p:nvPicPr>
        <p:blipFill>
          <a:blip r:embed="rId2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5671295" y="5897638"/>
            <a:ext cx="674948" cy="1820876"/>
          </a:xfrm>
          <a:prstGeom prst="rect">
            <a:avLst/>
          </a:prstGeom>
        </p:spPr>
      </p:pic>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43</a:t>
            </a:fld>
            <a:endParaRPr kumimoji="1" lang="ja-JP" altLang="en-US"/>
          </a:p>
        </p:txBody>
      </p:sp>
    </p:spTree>
    <p:extLst>
      <p:ext uri="{BB962C8B-B14F-4D97-AF65-F5344CB8AC3E}">
        <p14:creationId xmlns:p14="http://schemas.microsoft.com/office/powerpoint/2010/main" val="533217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edge">
                                      <p:cBhvr>
                                        <p:cTn id="7" dur="2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正方形/長方形 45"/>
          <p:cNvSpPr/>
          <p:nvPr/>
        </p:nvSpPr>
        <p:spPr>
          <a:xfrm>
            <a:off x="19924" y="9222"/>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2" cstate="email">
              <a:extLst>
                <a:ext uri="{BEBA8EAE-BF5A-486C-A8C5-ECC9F3942E4B}">
                  <a14:imgProps xmlns:a14="http://schemas.microsoft.com/office/drawing/2010/main">
                    <a14:imgLayer r:embed="rId3">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16" name="正方形/長方形 15"/>
          <p:cNvSpPr/>
          <p:nvPr/>
        </p:nvSpPr>
        <p:spPr>
          <a:xfrm>
            <a:off x="4717127" y="-727402"/>
            <a:ext cx="4572000" cy="646331"/>
          </a:xfrm>
          <a:prstGeom prst="rect">
            <a:avLst/>
          </a:prstGeom>
        </p:spPr>
        <p:txBody>
          <a:bodyPr>
            <a:spAutoFit/>
          </a:bodyPr>
          <a:lstStyle/>
          <a:p>
            <a:r>
              <a:rPr lang="ja-JP" altLang="en-US" u="sng" dirty="0"/>
              <a:t>地域</a:t>
            </a:r>
            <a:r>
              <a:rPr lang="en-US" altLang="ja-JP" u="sng" dirty="0"/>
              <a:t>SNS</a:t>
            </a:r>
            <a:r>
              <a:rPr lang="ja-JP" altLang="en-US" u="sng" dirty="0"/>
              <a:t>の活用による地域活動活性化に関する研究</a:t>
            </a:r>
            <a:r>
              <a:rPr lang="ja-JP" altLang="en-US" dirty="0"/>
              <a:t>（吉田・浅野ら）</a:t>
            </a:r>
            <a:endParaRPr lang="en-US" altLang="ja-JP" dirty="0"/>
          </a:p>
        </p:txBody>
      </p:sp>
      <p:grpSp>
        <p:nvGrpSpPr>
          <p:cNvPr id="43" name="図形グループ 42"/>
          <p:cNvGrpSpPr/>
          <p:nvPr/>
        </p:nvGrpSpPr>
        <p:grpSpPr>
          <a:xfrm>
            <a:off x="0" y="1222439"/>
            <a:ext cx="9144000" cy="2011787"/>
            <a:chOff x="0" y="1222439"/>
            <a:chExt cx="9144000" cy="2011787"/>
          </a:xfrm>
        </p:grpSpPr>
        <p:pic>
          <p:nvPicPr>
            <p:cNvPr id="35" name="図 34"/>
            <p:cNvPicPr>
              <a:picLocks noChangeAspect="1"/>
            </p:cNvPicPr>
            <p:nvPr/>
          </p:nvPicPr>
          <p:blipFill rotWithShape="1">
            <a:blip r:embed="rId7" cstate="email">
              <a:duotone>
                <a:prstClr val="black"/>
                <a:schemeClr val="accent6">
                  <a:tint val="45000"/>
                  <a:satMod val="400000"/>
                </a:schemeClr>
              </a:duotone>
              <a:extLst>
                <a:ext uri="{BEBA8EAE-BF5A-486C-A8C5-ECC9F3942E4B}">
                  <a14:imgProps xmlns:a14="http://schemas.microsoft.com/office/drawing/2010/main">
                    <a14:imgLayer r:embed="rId8">
                      <a14:imgEffect>
                        <a14:backgroundRemoval t="4015" b="94891" l="14316" r="86842"/>
                      </a14:imgEffect>
                      <a14:imgEffect>
                        <a14:sharpenSoften amount="50000"/>
                      </a14:imgEffect>
                      <a14:imgEffect>
                        <a14:colorTemperature colorTemp="4700"/>
                      </a14:imgEffect>
                      <a14:imgEffect>
                        <a14:saturation sat="0"/>
                      </a14:imgEffect>
                      <a14:imgEffect>
                        <a14:brightnessContrast bright="20000" contrast="-40000"/>
                      </a14:imgEffect>
                    </a14:imgLayer>
                  </a14:imgProps>
                </a:ext>
                <a:ext uri="{28A0092B-C50C-407E-A947-70E740481C1C}">
                  <a14:useLocalDpi xmlns:a14="http://schemas.microsoft.com/office/drawing/2010/main"/>
                </a:ext>
              </a:extLst>
            </a:blip>
            <a:srcRect l="14462" r="13174"/>
            <a:stretch/>
          </p:blipFill>
          <p:spPr>
            <a:xfrm>
              <a:off x="0" y="1222439"/>
              <a:ext cx="9144000" cy="2011787"/>
            </a:xfrm>
            <a:prstGeom prst="rect">
              <a:avLst/>
            </a:prstGeom>
          </p:spPr>
        </p:pic>
        <p:sp>
          <p:nvSpPr>
            <p:cNvPr id="2" name="Right Arrow 1"/>
            <p:cNvSpPr/>
            <p:nvPr/>
          </p:nvSpPr>
          <p:spPr>
            <a:xfrm>
              <a:off x="5045739" y="1858409"/>
              <a:ext cx="1312612" cy="755374"/>
            </a:xfrm>
            <a:prstGeom prst="rightArrow">
              <a:avLst/>
            </a:prstGeom>
            <a:solidFill>
              <a:schemeClr val="bg1"/>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6" name="TextBox 25"/>
            <p:cNvSpPr txBox="1"/>
            <p:nvPr/>
          </p:nvSpPr>
          <p:spPr>
            <a:xfrm>
              <a:off x="706783" y="1900781"/>
              <a:ext cx="3232375" cy="830997"/>
            </a:xfrm>
            <a:prstGeom prst="rect">
              <a:avLst/>
            </a:prstGeom>
            <a:noFill/>
          </p:spPr>
          <p:txBody>
            <a:bodyPr wrap="none" rtlCol="0">
              <a:spAutoFit/>
            </a:bodyPr>
            <a:lstStyle/>
            <a:p>
              <a:r>
                <a:rPr lang="ja-JP" altLang="en-US" sz="2400" dirty="0" smtClean="0"/>
                <a:t>地域への愛着を持たせ</a:t>
              </a:r>
              <a:endParaRPr lang="en-US" altLang="ja-JP" sz="2400" dirty="0" smtClean="0"/>
            </a:p>
            <a:p>
              <a:r>
                <a:rPr lang="ja-JP" altLang="en-US" sz="2400" dirty="0" smtClean="0"/>
                <a:t>活動熱心な人材の育成</a:t>
              </a:r>
              <a:endParaRPr lang="en-US" sz="2400" dirty="0"/>
            </a:p>
          </p:txBody>
        </p:sp>
        <p:grpSp>
          <p:nvGrpSpPr>
            <p:cNvPr id="23" name="図形グループ 22"/>
            <p:cNvGrpSpPr/>
            <p:nvPr/>
          </p:nvGrpSpPr>
          <p:grpSpPr>
            <a:xfrm>
              <a:off x="6657856" y="1533783"/>
              <a:ext cx="1989389" cy="1436197"/>
              <a:chOff x="6657856" y="1964104"/>
              <a:chExt cx="1989389" cy="1436197"/>
            </a:xfrm>
          </p:grpSpPr>
          <p:pic>
            <p:nvPicPr>
              <p:cNvPr id="24" name="図 23" descr="8682.jpg"/>
              <p:cNvPicPr>
                <a:picLocks noChangeAspect="1"/>
              </p:cNvPicPr>
              <p:nvPr/>
            </p:nvPicPr>
            <p:blipFill>
              <a:blip r:embed="rId9" cstate="email">
                <a:duotone>
                  <a:schemeClr val="accent6">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6657856" y="2746601"/>
                <a:ext cx="1989389" cy="653700"/>
              </a:xfrm>
              <a:prstGeom prst="rect">
                <a:avLst/>
              </a:prstGeom>
            </p:spPr>
          </p:pic>
          <p:grpSp>
            <p:nvGrpSpPr>
              <p:cNvPr id="25" name="図形グループ 24"/>
              <p:cNvGrpSpPr/>
              <p:nvPr/>
            </p:nvGrpSpPr>
            <p:grpSpPr>
              <a:xfrm>
                <a:off x="7122164" y="1964104"/>
                <a:ext cx="1054212" cy="1080000"/>
                <a:chOff x="1763751" y="387439"/>
                <a:chExt cx="830226" cy="830226"/>
              </a:xfrm>
            </p:grpSpPr>
            <p:sp>
              <p:nvSpPr>
                <p:cNvPr id="29" name="円/楕円 28"/>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30"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3600" kern="1200" dirty="0" smtClean="0">
                      <a:effectLst>
                        <a:outerShdw blurRad="50800" dist="38100" dir="2700000" algn="tl" rotWithShape="0">
                          <a:prstClr val="black">
                            <a:alpha val="40000"/>
                          </a:prstClr>
                        </a:outerShdw>
                      </a:effectLst>
                    </a:rPr>
                    <a:t>教育</a:t>
                  </a:r>
                  <a:endParaRPr kumimoji="1" lang="ja-JP" altLang="en-US" sz="3600" kern="1200" dirty="0">
                    <a:effectLst>
                      <a:outerShdw blurRad="50800" dist="38100" dir="2700000" algn="tl" rotWithShape="0">
                        <a:prstClr val="black">
                          <a:alpha val="40000"/>
                        </a:prstClr>
                      </a:outerShdw>
                    </a:effectLst>
                  </a:endParaRPr>
                </a:p>
              </p:txBody>
            </p:sp>
          </p:grpSp>
        </p:grpSp>
      </p:grpSp>
      <p:grpSp>
        <p:nvGrpSpPr>
          <p:cNvPr id="44" name="図形グループ 43"/>
          <p:cNvGrpSpPr/>
          <p:nvPr/>
        </p:nvGrpSpPr>
        <p:grpSpPr>
          <a:xfrm>
            <a:off x="0" y="3120097"/>
            <a:ext cx="9144000" cy="1986576"/>
            <a:chOff x="0" y="3120097"/>
            <a:chExt cx="9144000" cy="1986576"/>
          </a:xfrm>
        </p:grpSpPr>
        <p:pic>
          <p:nvPicPr>
            <p:cNvPr id="17" name="図 16"/>
            <p:cNvPicPr>
              <a:picLocks noChangeAspect="1"/>
            </p:cNvPicPr>
            <p:nvPr/>
          </p:nvPicPr>
          <p:blipFill rotWithShape="1">
            <a:blip r:embed="rId7" cstate="email">
              <a:duotone>
                <a:prstClr val="black"/>
                <a:srgbClr val="669966">
                  <a:tint val="45000"/>
                  <a:satMod val="400000"/>
                </a:srgbClr>
              </a:duotone>
              <a:extLst>
                <a:ext uri="{BEBA8EAE-BF5A-486C-A8C5-ECC9F3942E4B}">
                  <a14:imgProps xmlns:a14="http://schemas.microsoft.com/office/drawing/2010/main">
                    <a14:imgLayer r:embed="rId11">
                      <a14:imgEffect>
                        <a14:backgroundRemoval t="4015" b="94891" l="14316" r="86842"/>
                      </a14:imgEffect>
                      <a14:imgEffect>
                        <a14:sharpenSoften amount="50000"/>
                      </a14:imgEffect>
                      <a14:imgEffect>
                        <a14:colorTemperature colorTemp="4700"/>
                      </a14:imgEffect>
                      <a14:imgEffect>
                        <a14:saturation sat="0"/>
                      </a14:imgEffect>
                      <a14:imgEffect>
                        <a14:brightnessContrast bright="20000" contrast="-40000"/>
                      </a14:imgEffect>
                    </a14:imgLayer>
                  </a14:imgProps>
                </a:ext>
                <a:ext uri="{28A0092B-C50C-407E-A947-70E740481C1C}">
                  <a14:useLocalDpi xmlns:a14="http://schemas.microsoft.com/office/drawing/2010/main"/>
                </a:ext>
              </a:extLst>
            </a:blip>
            <a:srcRect l="14462" r="13174"/>
            <a:stretch/>
          </p:blipFill>
          <p:spPr>
            <a:xfrm>
              <a:off x="0" y="3120097"/>
              <a:ext cx="9144000" cy="1986576"/>
            </a:xfrm>
            <a:prstGeom prst="rect">
              <a:avLst/>
            </a:prstGeom>
          </p:spPr>
        </p:pic>
        <p:sp>
          <p:nvSpPr>
            <p:cNvPr id="18" name="Right Arrow 17"/>
            <p:cNvSpPr/>
            <p:nvPr/>
          </p:nvSpPr>
          <p:spPr>
            <a:xfrm>
              <a:off x="5045739" y="3734633"/>
              <a:ext cx="1312612" cy="755374"/>
            </a:xfrm>
            <a:prstGeom prst="rightArrow">
              <a:avLst/>
            </a:prstGeom>
            <a:solidFill>
              <a:srgbClr val="FFFFFF"/>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7" name="TextBox 26"/>
            <p:cNvSpPr txBox="1"/>
            <p:nvPr/>
          </p:nvSpPr>
          <p:spPr>
            <a:xfrm>
              <a:off x="706783" y="3773125"/>
              <a:ext cx="3702456" cy="830997"/>
            </a:xfrm>
            <a:prstGeom prst="rect">
              <a:avLst/>
            </a:prstGeom>
            <a:noFill/>
          </p:spPr>
          <p:txBody>
            <a:bodyPr wrap="none" rtlCol="0">
              <a:spAutoFit/>
            </a:bodyPr>
            <a:lstStyle/>
            <a:p>
              <a:r>
                <a:rPr lang="ja-JP" altLang="en-US" sz="2400" dirty="0" smtClean="0"/>
                <a:t>地域活動に参加したい人を</a:t>
              </a:r>
              <a:endParaRPr lang="en-US" altLang="ja-JP" sz="2400" dirty="0" smtClean="0"/>
            </a:p>
            <a:p>
              <a:r>
                <a:rPr lang="ja-JP" altLang="en-US" sz="2400" dirty="0" smtClean="0"/>
                <a:t>サポートする施設を整備</a:t>
              </a:r>
              <a:endParaRPr lang="en-US" sz="2400" dirty="0"/>
            </a:p>
          </p:txBody>
        </p:sp>
        <p:grpSp>
          <p:nvGrpSpPr>
            <p:cNvPr id="37" name="図形グループ 36"/>
            <p:cNvGrpSpPr/>
            <p:nvPr/>
          </p:nvGrpSpPr>
          <p:grpSpPr>
            <a:xfrm>
              <a:off x="6657856" y="3439583"/>
              <a:ext cx="1989389" cy="1399617"/>
              <a:chOff x="6657856" y="3465771"/>
              <a:chExt cx="1989389" cy="1399617"/>
            </a:xfrm>
            <a:effectLst>
              <a:reflection blurRad="6350" stA="50000" endA="295" endPos="92000" dist="101600" dir="5400000" sy="-100000" algn="bl" rotWithShape="0"/>
            </a:effectLst>
          </p:grpSpPr>
          <p:pic>
            <p:nvPicPr>
              <p:cNvPr id="31" name="図 30" descr="8682.jpg"/>
              <p:cNvPicPr>
                <a:picLocks noChangeAspect="1"/>
              </p:cNvPicPr>
              <p:nvPr/>
            </p:nvPicPr>
            <p:blipFill>
              <a:blip r:embed="rId9" cstate="email">
                <a:duotone>
                  <a:schemeClr val="accent3">
                    <a:shade val="45000"/>
                    <a:satMod val="135000"/>
                  </a:schemeClr>
                  <a:prstClr val="white"/>
                </a:duotone>
                <a:extLst>
                  <a:ext uri="{BEBA8EAE-BF5A-486C-A8C5-ECC9F3942E4B}">
                    <a14:imgProps xmlns:a14="http://schemas.microsoft.com/office/drawing/2010/main">
                      <a14:imgLayer r:embed="rId12">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6657856" y="4211687"/>
                <a:ext cx="1989389" cy="653701"/>
              </a:xfrm>
              <a:prstGeom prst="rect">
                <a:avLst/>
              </a:prstGeom>
            </p:spPr>
          </p:pic>
          <p:grpSp>
            <p:nvGrpSpPr>
              <p:cNvPr id="32" name="図形グループ 31"/>
              <p:cNvGrpSpPr/>
              <p:nvPr/>
            </p:nvGrpSpPr>
            <p:grpSpPr>
              <a:xfrm>
                <a:off x="7120694" y="3465771"/>
                <a:ext cx="1054212" cy="1082151"/>
                <a:chOff x="3306076" y="674171"/>
                <a:chExt cx="2432172" cy="2275289"/>
              </a:xfrm>
            </p:grpSpPr>
            <p:sp>
              <p:nvSpPr>
                <p:cNvPr id="33" name="円/楕円 32"/>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34"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3600" dirty="0" smtClean="0"/>
                    <a:t>環境</a:t>
                  </a:r>
                  <a:endParaRPr kumimoji="1" lang="ja-JP" altLang="en-US" sz="3600" kern="1200" dirty="0"/>
                </a:p>
              </p:txBody>
            </p:sp>
          </p:grpSp>
        </p:grpSp>
      </p:grpSp>
      <p:grpSp>
        <p:nvGrpSpPr>
          <p:cNvPr id="45" name="図形グループ 44"/>
          <p:cNvGrpSpPr/>
          <p:nvPr/>
        </p:nvGrpSpPr>
        <p:grpSpPr>
          <a:xfrm>
            <a:off x="0" y="4962639"/>
            <a:ext cx="9144000" cy="1985950"/>
            <a:chOff x="0" y="4962639"/>
            <a:chExt cx="9144000" cy="1985950"/>
          </a:xfrm>
        </p:grpSpPr>
        <p:pic>
          <p:nvPicPr>
            <p:cNvPr id="36" name="図 35"/>
            <p:cNvPicPr>
              <a:picLocks noChangeAspect="1"/>
            </p:cNvPicPr>
            <p:nvPr/>
          </p:nvPicPr>
          <p:blipFill rotWithShape="1">
            <a:blip r:embed="rId7" cstate="email">
              <a:duotone>
                <a:prstClr val="black"/>
                <a:srgbClr val="993333">
                  <a:tint val="45000"/>
                  <a:satMod val="400000"/>
                </a:srgbClr>
              </a:duotone>
              <a:extLst>
                <a:ext uri="{BEBA8EAE-BF5A-486C-A8C5-ECC9F3942E4B}">
                  <a14:imgProps xmlns:a14="http://schemas.microsoft.com/office/drawing/2010/main">
                    <a14:imgLayer r:embed="rId13">
                      <a14:imgEffect>
                        <a14:backgroundRemoval t="4015" b="94891" l="14316" r="86842"/>
                      </a14:imgEffect>
                      <a14:imgEffect>
                        <a14:sharpenSoften amount="50000"/>
                      </a14:imgEffect>
                      <a14:imgEffect>
                        <a14:colorTemperature colorTemp="4700"/>
                      </a14:imgEffect>
                      <a14:imgEffect>
                        <a14:saturation sat="0"/>
                      </a14:imgEffect>
                      <a14:imgEffect>
                        <a14:brightnessContrast bright="20000" contrast="-40000"/>
                      </a14:imgEffect>
                    </a14:imgLayer>
                  </a14:imgProps>
                </a:ext>
                <a:ext uri="{28A0092B-C50C-407E-A947-70E740481C1C}">
                  <a14:useLocalDpi xmlns:a14="http://schemas.microsoft.com/office/drawing/2010/main"/>
                </a:ext>
              </a:extLst>
            </a:blip>
            <a:srcRect l="14462" r="13174"/>
            <a:stretch/>
          </p:blipFill>
          <p:spPr>
            <a:xfrm>
              <a:off x="0" y="4962639"/>
              <a:ext cx="9144000" cy="1985950"/>
            </a:xfrm>
            <a:prstGeom prst="rect">
              <a:avLst/>
            </a:prstGeom>
          </p:spPr>
        </p:pic>
        <p:sp>
          <p:nvSpPr>
            <p:cNvPr id="19" name="Right Arrow 18"/>
            <p:cNvSpPr/>
            <p:nvPr/>
          </p:nvSpPr>
          <p:spPr>
            <a:xfrm>
              <a:off x="5045739" y="5578048"/>
              <a:ext cx="1312612" cy="755374"/>
            </a:xfrm>
            <a:prstGeom prst="rightArrow">
              <a:avLst/>
            </a:prstGeom>
            <a:solidFill>
              <a:srgbClr val="FFFFFF"/>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28" name="TextBox 27"/>
            <p:cNvSpPr txBox="1"/>
            <p:nvPr/>
          </p:nvSpPr>
          <p:spPr>
            <a:xfrm>
              <a:off x="706783" y="5616249"/>
              <a:ext cx="4149694" cy="830997"/>
            </a:xfrm>
            <a:prstGeom prst="rect">
              <a:avLst/>
            </a:prstGeom>
            <a:noFill/>
          </p:spPr>
          <p:txBody>
            <a:bodyPr wrap="none" rtlCol="0">
              <a:spAutoFit/>
            </a:bodyPr>
            <a:lstStyle/>
            <a:p>
              <a:r>
                <a:rPr lang="ja-JP" altLang="en-US" sz="2400" dirty="0" smtClean="0"/>
                <a:t>地域コミュニティの再構築を</a:t>
              </a:r>
              <a:endParaRPr lang="en-US" altLang="ja-JP" sz="2400" dirty="0" smtClean="0"/>
            </a:p>
            <a:p>
              <a:r>
                <a:rPr lang="ja-JP" altLang="en-US" sz="2400" dirty="0" smtClean="0"/>
                <a:t>図る次世代ネットワークの設立</a:t>
              </a:r>
              <a:endParaRPr lang="en-US" sz="2400" dirty="0"/>
            </a:p>
          </p:txBody>
        </p:sp>
        <p:grpSp>
          <p:nvGrpSpPr>
            <p:cNvPr id="38" name="図形グループ 37"/>
            <p:cNvGrpSpPr/>
            <p:nvPr/>
          </p:nvGrpSpPr>
          <p:grpSpPr>
            <a:xfrm>
              <a:off x="6657856" y="5285832"/>
              <a:ext cx="1989389" cy="1399617"/>
              <a:chOff x="6657856" y="3465771"/>
              <a:chExt cx="1989389" cy="1399617"/>
            </a:xfrm>
          </p:grpSpPr>
          <p:pic>
            <p:nvPicPr>
              <p:cNvPr id="39" name="図 38" descr="8682.jpg"/>
              <p:cNvPicPr>
                <a:picLocks noChangeAspect="1"/>
              </p:cNvPicPr>
              <p:nvPr/>
            </p:nvPicPr>
            <p:blipFill>
              <a:blip r:embed="rId9" cstate="email">
                <a:duotone>
                  <a:schemeClr val="accent2">
                    <a:shade val="45000"/>
                    <a:satMod val="135000"/>
                  </a:schemeClr>
                  <a:prstClr val="white"/>
                </a:duotone>
                <a:extLst>
                  <a:ext uri="{BEBA8EAE-BF5A-486C-A8C5-ECC9F3942E4B}">
                    <a14:imgProps xmlns:a14="http://schemas.microsoft.com/office/drawing/2010/main">
                      <a14:imgLayer r:embed="rId14">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6657856" y="4211687"/>
                <a:ext cx="1989389" cy="653701"/>
              </a:xfrm>
              <a:prstGeom prst="rect">
                <a:avLst/>
              </a:prstGeom>
            </p:spPr>
          </p:pic>
          <p:grpSp>
            <p:nvGrpSpPr>
              <p:cNvPr id="40" name="図形グループ 39"/>
              <p:cNvGrpSpPr/>
              <p:nvPr/>
            </p:nvGrpSpPr>
            <p:grpSpPr>
              <a:xfrm>
                <a:off x="7120694" y="3465771"/>
                <a:ext cx="1054212" cy="1082151"/>
                <a:chOff x="3306076" y="674171"/>
                <a:chExt cx="2432172" cy="2275289"/>
              </a:xfrm>
            </p:grpSpPr>
            <p:sp>
              <p:nvSpPr>
                <p:cNvPr id="41" name="円/楕円 40"/>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42"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2800" kern="1200" dirty="0" smtClean="0"/>
                    <a:t>つながり</a:t>
                  </a:r>
                  <a:endParaRPr kumimoji="1" lang="ja-JP" altLang="en-US" sz="2800" kern="1200" dirty="0"/>
                </a:p>
              </p:txBody>
            </p:sp>
          </p:grpSp>
        </p:grpSp>
      </p:grpSp>
      <p:sp>
        <p:nvSpPr>
          <p:cNvPr id="3" name="スライド番号プレースホルダー 2"/>
          <p:cNvSpPr>
            <a:spLocks noGrp="1"/>
          </p:cNvSpPr>
          <p:nvPr>
            <p:ph type="sldNum" sz="quarter" idx="12"/>
          </p:nvPr>
        </p:nvSpPr>
        <p:spPr/>
        <p:txBody>
          <a:bodyPr/>
          <a:lstStyle/>
          <a:p>
            <a:fld id="{4F972EC5-33EC-864F-89EA-822F249CB8ED}" type="slidenum">
              <a:rPr kumimoji="1" lang="ja-JP" altLang="en-US" smtClean="0"/>
              <a:t>5</a:t>
            </a:fld>
            <a:endParaRPr kumimoji="1" lang="ja-JP" altLang="en-US"/>
          </a:p>
        </p:txBody>
      </p:sp>
    </p:spTree>
    <p:extLst>
      <p:ext uri="{BB962C8B-B14F-4D97-AF65-F5344CB8AC3E}">
        <p14:creationId xmlns:p14="http://schemas.microsoft.com/office/powerpoint/2010/main" val="9991464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a:xfrm>
            <a:off x="19924" y="9222"/>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5" name="図形グループ 14"/>
          <p:cNvGrpSpPr/>
          <p:nvPr/>
        </p:nvGrpSpPr>
        <p:grpSpPr>
          <a:xfrm>
            <a:off x="107596" y="-81071"/>
            <a:ext cx="8942744" cy="1469647"/>
            <a:chOff x="107596" y="-81071"/>
            <a:chExt cx="8942744" cy="1469647"/>
          </a:xfrm>
        </p:grpSpPr>
        <p:pic>
          <p:nvPicPr>
            <p:cNvPr id="16" name="図 15"/>
            <p:cNvPicPr>
              <a:picLocks noChangeAspect="1"/>
            </p:cNvPicPr>
            <p:nvPr/>
          </p:nvPicPr>
          <p:blipFill rotWithShape="1">
            <a:blip r:embed="rId2" cstate="email">
              <a:extLst>
                <a:ext uri="{BEBA8EAE-BF5A-486C-A8C5-ECC9F3942E4B}">
                  <a14:imgProps xmlns:a14="http://schemas.microsoft.com/office/drawing/2010/main">
                    <a14:imgLayer r:embed="rId3">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17" name="テキスト ボックス 16"/>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18" name="図形グループ 17"/>
            <p:cNvGrpSpPr/>
            <p:nvPr/>
          </p:nvGrpSpPr>
          <p:grpSpPr>
            <a:xfrm>
              <a:off x="215192" y="0"/>
              <a:ext cx="2341441" cy="1246985"/>
              <a:chOff x="215192" y="1199258"/>
              <a:chExt cx="2341441" cy="1246985"/>
            </a:xfrm>
          </p:grpSpPr>
          <p:pic>
            <p:nvPicPr>
              <p:cNvPr id="25" name="図 24"/>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26" name="図 25" descr="8682.jpg"/>
              <p:cNvPicPr>
                <a:picLocks noChangeAspect="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19" name="テキスト ボックス 18"/>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0" name="テキスト ボックス 1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1" name="テキスト ボックス 2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24" name="テキスト ボックス 2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2" name="正方形/長方形 1"/>
          <p:cNvSpPr/>
          <p:nvPr/>
        </p:nvSpPr>
        <p:spPr>
          <a:xfrm>
            <a:off x="6185647" y="-727402"/>
            <a:ext cx="4572000" cy="646331"/>
          </a:xfrm>
          <a:prstGeom prst="rect">
            <a:avLst/>
          </a:prstGeom>
        </p:spPr>
        <p:txBody>
          <a:bodyPr>
            <a:spAutoFit/>
          </a:bodyPr>
          <a:lstStyle/>
          <a:p>
            <a:r>
              <a:rPr lang="ja-JP" altLang="en-US" dirty="0"/>
              <a:t>既存研究より（＊地域愛着が地域への協力行動に及ぼす影響に関する研究）</a:t>
            </a:r>
            <a:endParaRPr lang="en-US" altLang="ja-JP" dirty="0"/>
          </a:p>
        </p:txBody>
      </p:sp>
      <p:sp>
        <p:nvSpPr>
          <p:cNvPr id="5" name="TextBox 4"/>
          <p:cNvSpPr txBox="1"/>
          <p:nvPr/>
        </p:nvSpPr>
        <p:spPr>
          <a:xfrm>
            <a:off x="1453776" y="1246985"/>
            <a:ext cx="7559555" cy="1046440"/>
          </a:xfrm>
          <a:prstGeom prst="rect">
            <a:avLst/>
          </a:prstGeom>
          <a:noFill/>
          <a:ln>
            <a:solidFill>
              <a:srgbClr val="C0504D"/>
            </a:solidFill>
          </a:ln>
        </p:spPr>
        <p:txBody>
          <a:bodyPr wrap="square" rtlCol="0" anchor="ctr">
            <a:spAutoFit/>
          </a:bodyPr>
          <a:lstStyle/>
          <a:p>
            <a:pPr algn="ctr"/>
            <a:r>
              <a:rPr lang="ja-JP" altLang="en-US" sz="3200" dirty="0" smtClean="0"/>
              <a:t>地域への愛着</a:t>
            </a:r>
            <a:r>
              <a:rPr lang="ja-JP" altLang="en-US" sz="4400" dirty="0" smtClean="0">
                <a:solidFill>
                  <a:srgbClr val="FF7297"/>
                </a:solidFill>
              </a:rPr>
              <a:t>強</a:t>
            </a:r>
            <a:r>
              <a:rPr lang="ja-JP" altLang="en-US" sz="3200" dirty="0" smtClean="0"/>
              <a:t>＝まちづくり活動</a:t>
            </a:r>
            <a:r>
              <a:rPr lang="ja-JP" altLang="en-US" sz="4400" dirty="0" smtClean="0">
                <a:solidFill>
                  <a:srgbClr val="FF7297"/>
                </a:solidFill>
              </a:rPr>
              <a:t>熱心</a:t>
            </a:r>
            <a:endParaRPr lang="en-US" altLang="ja-JP" sz="4400" dirty="0" smtClean="0">
              <a:solidFill>
                <a:srgbClr val="FF7297"/>
              </a:solidFill>
            </a:endParaRPr>
          </a:p>
          <a:p>
            <a:pPr algn="r"/>
            <a:r>
              <a:rPr lang="ja-JP" altLang="en-US" dirty="0"/>
              <a:t>＊地域愛着が地域への協力行動に及ぼす影響に関する研究</a:t>
            </a:r>
            <a:endParaRPr lang="en-US" dirty="0">
              <a:solidFill>
                <a:srgbClr val="FF0000"/>
              </a:solidFill>
            </a:endParaRPr>
          </a:p>
        </p:txBody>
      </p:sp>
      <p:grpSp>
        <p:nvGrpSpPr>
          <p:cNvPr id="7" name="Group 6"/>
          <p:cNvGrpSpPr/>
          <p:nvPr/>
        </p:nvGrpSpPr>
        <p:grpSpPr>
          <a:xfrm>
            <a:off x="391575" y="2341458"/>
            <a:ext cx="8752425" cy="3146458"/>
            <a:chOff x="-226188" y="2312551"/>
            <a:chExt cx="9325788" cy="3553625"/>
          </a:xfrm>
        </p:grpSpPr>
        <p:sp>
          <p:nvSpPr>
            <p:cNvPr id="33" name="テキスト ボックス 15"/>
            <p:cNvSpPr txBox="1"/>
            <p:nvPr/>
          </p:nvSpPr>
          <p:spPr>
            <a:xfrm>
              <a:off x="4253190" y="5516797"/>
              <a:ext cx="4846410" cy="338554"/>
            </a:xfrm>
            <a:prstGeom prst="rect">
              <a:avLst/>
            </a:prstGeom>
            <a:noFill/>
          </p:spPr>
          <p:txBody>
            <a:bodyPr wrap="square" rtlCol="0">
              <a:spAutoFit/>
            </a:bodyPr>
            <a:lstStyle/>
            <a:p>
              <a:pPr algn="ctr"/>
              <a:r>
                <a:rPr kumimoji="1" lang="ja-JP" altLang="en-US" sz="1600" dirty="0" smtClean="0"/>
                <a:t>平成</a:t>
              </a:r>
              <a:r>
                <a:rPr kumimoji="1" lang="en-US" altLang="ja-JP" sz="1600" dirty="0" smtClean="0"/>
                <a:t>27</a:t>
              </a:r>
              <a:r>
                <a:rPr kumimoji="1" lang="ja-JP" altLang="en-US" sz="1600" dirty="0" smtClean="0"/>
                <a:t>年度市民満足度調査より</a:t>
              </a:r>
              <a:endParaRPr kumimoji="1" lang="ja-JP" altLang="en-US" sz="1600" dirty="0"/>
            </a:p>
          </p:txBody>
        </p:sp>
        <p:graphicFrame>
          <p:nvGraphicFramePr>
            <p:cNvPr id="34" name="グラフ 16"/>
            <p:cNvGraphicFramePr/>
            <p:nvPr>
              <p:extLst>
                <p:ext uri="{D42A27DB-BD31-4B8C-83A1-F6EECF244321}">
                  <p14:modId xmlns:p14="http://schemas.microsoft.com/office/powerpoint/2010/main" val="1974531250"/>
                </p:ext>
              </p:extLst>
            </p:nvPr>
          </p:nvGraphicFramePr>
          <p:xfrm>
            <a:off x="2770267" y="2312551"/>
            <a:ext cx="5362509" cy="35536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5" name="グラフ 17"/>
            <p:cNvGraphicFramePr/>
            <p:nvPr>
              <p:extLst>
                <p:ext uri="{D42A27DB-BD31-4B8C-83A1-F6EECF244321}">
                  <p14:modId xmlns:p14="http://schemas.microsoft.com/office/powerpoint/2010/main" val="1782088246"/>
                </p:ext>
              </p:extLst>
            </p:nvPr>
          </p:nvGraphicFramePr>
          <p:xfrm>
            <a:off x="-226188" y="2312551"/>
            <a:ext cx="3319846" cy="3553625"/>
          </p:xfrm>
          <a:graphic>
            <a:graphicData uri="http://schemas.openxmlformats.org/drawingml/2006/chart">
              <c:chart xmlns:c="http://schemas.openxmlformats.org/drawingml/2006/chart" xmlns:r="http://schemas.openxmlformats.org/officeDocument/2006/relationships" r:id="rId8"/>
            </a:graphicData>
          </a:graphic>
        </p:graphicFrame>
      </p:grpSp>
      <p:sp>
        <p:nvSpPr>
          <p:cNvPr id="27" name="正方形/長方形 24"/>
          <p:cNvSpPr/>
          <p:nvPr/>
        </p:nvSpPr>
        <p:spPr>
          <a:xfrm>
            <a:off x="23554" y="5487916"/>
            <a:ext cx="9144000" cy="1379306"/>
          </a:xfrm>
          <a:prstGeom prst="rect">
            <a:avLst/>
          </a:prstGeom>
          <a:solidFill>
            <a:srgbClr val="FFE2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4400" dirty="0" smtClean="0">
                <a:solidFill>
                  <a:srgbClr val="FF5699"/>
                </a:solidFill>
              </a:rPr>
              <a:t>愛着</a:t>
            </a:r>
            <a:r>
              <a:rPr lang="ja-JP" altLang="en-US" sz="3600" dirty="0" smtClean="0">
                <a:solidFill>
                  <a:schemeClr val="tx1"/>
                </a:solidFill>
              </a:rPr>
              <a:t>を増やし</a:t>
            </a:r>
            <a:endParaRPr lang="en-US" altLang="ja-JP" sz="3600" dirty="0" smtClean="0">
              <a:solidFill>
                <a:schemeClr val="tx1"/>
              </a:solidFill>
            </a:endParaRPr>
          </a:p>
          <a:p>
            <a:pPr algn="ctr"/>
            <a:r>
              <a:rPr lang="ja-JP" altLang="en-US" sz="4400" dirty="0" smtClean="0">
                <a:solidFill>
                  <a:srgbClr val="FF5699"/>
                </a:solidFill>
              </a:rPr>
              <a:t>活動的な市民</a:t>
            </a:r>
            <a:r>
              <a:rPr lang="ja-JP" altLang="en-US" sz="3600" dirty="0" smtClean="0">
                <a:solidFill>
                  <a:schemeClr val="tx1"/>
                </a:solidFill>
              </a:rPr>
              <a:t>を増やしたい！</a:t>
            </a:r>
            <a:endParaRPr lang="en-US" altLang="ja-JP" sz="3600" dirty="0" smtClean="0">
              <a:solidFill>
                <a:schemeClr val="tx1"/>
              </a:solidFill>
            </a:endParaRPr>
          </a:p>
        </p:txBody>
      </p:sp>
      <p:sp>
        <p:nvSpPr>
          <p:cNvPr id="3" name="テキスト ボックス 2"/>
          <p:cNvSpPr txBox="1"/>
          <p:nvPr/>
        </p:nvSpPr>
        <p:spPr>
          <a:xfrm>
            <a:off x="-1339511" y="7279425"/>
            <a:ext cx="4092587" cy="646331"/>
          </a:xfrm>
          <a:prstGeom prst="rect">
            <a:avLst/>
          </a:prstGeom>
          <a:noFill/>
        </p:spPr>
        <p:txBody>
          <a:bodyPr wrap="none" rtlCol="0">
            <a:spAutoFit/>
          </a:bodyPr>
          <a:lstStyle/>
          <a:p>
            <a:r>
              <a:rPr kumimoji="1" lang="ja-JP" altLang="en-US" sz="3600" b="1" i="1" u="sng" dirty="0" smtClean="0">
                <a:solidFill>
                  <a:srgbClr val="FF7297"/>
                </a:solidFill>
              </a:rPr>
              <a:t>６４％は少ない口頭</a:t>
            </a:r>
            <a:endParaRPr kumimoji="1" lang="ja-JP" altLang="en-US" sz="3600" b="1" i="1" u="sng" dirty="0">
              <a:solidFill>
                <a:srgbClr val="FF7297"/>
              </a:solidFill>
            </a:endParaRPr>
          </a:p>
        </p:txBody>
      </p:sp>
      <p:grpSp>
        <p:nvGrpSpPr>
          <p:cNvPr id="32" name="図形グループ 31"/>
          <p:cNvGrpSpPr/>
          <p:nvPr/>
        </p:nvGrpSpPr>
        <p:grpSpPr>
          <a:xfrm>
            <a:off x="7842254" y="5836031"/>
            <a:ext cx="1301746" cy="1015889"/>
            <a:chOff x="7758975" y="5651306"/>
            <a:chExt cx="1301746" cy="1015889"/>
          </a:xfrm>
        </p:grpSpPr>
        <p:pic>
          <p:nvPicPr>
            <p:cNvPr id="36" name="図 35" descr="8682.jpg"/>
            <p:cNvPicPr>
              <a:picLocks noChangeAspect="1"/>
            </p:cNvPicPr>
            <p:nvPr/>
          </p:nvPicPr>
          <p:blipFill>
            <a:blip r:embed="rId9" cstate="email">
              <a:duotone>
                <a:schemeClr val="accent6">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7758975" y="6239450"/>
              <a:ext cx="1301746" cy="427745"/>
            </a:xfrm>
            <a:prstGeom prst="rect">
              <a:avLst/>
            </a:prstGeom>
          </p:spPr>
        </p:pic>
        <p:sp>
          <p:nvSpPr>
            <p:cNvPr id="37" name="円/楕円 36"/>
            <p:cNvSpPr/>
            <p:nvPr/>
          </p:nvSpPr>
          <p:spPr>
            <a:xfrm>
              <a:off x="7998224" y="5651306"/>
              <a:ext cx="779794" cy="761291"/>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38" name="円/楕円 4"/>
            <p:cNvSpPr/>
            <p:nvPr/>
          </p:nvSpPr>
          <p:spPr>
            <a:xfrm>
              <a:off x="8023100" y="5651767"/>
              <a:ext cx="745440" cy="763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2800" kern="1200" dirty="0" smtClean="0">
                  <a:effectLst>
                    <a:outerShdw blurRad="50800" dist="38100" dir="2700000" algn="tl" rotWithShape="0">
                      <a:prstClr val="black">
                        <a:alpha val="40000"/>
                      </a:prstClr>
                    </a:outerShdw>
                  </a:effectLst>
                </a:rPr>
                <a:t>教育</a:t>
              </a:r>
              <a:endParaRPr kumimoji="1" lang="ja-JP" altLang="en-US" sz="2800" kern="1200" dirty="0">
                <a:effectLst>
                  <a:outerShdw blurRad="50800" dist="38100" dir="2700000" algn="tl" rotWithShape="0">
                    <a:prstClr val="black">
                      <a:alpha val="40000"/>
                    </a:prstClr>
                  </a:outerShdw>
                </a:effectLst>
              </a:endParaRPr>
            </a:p>
          </p:txBody>
        </p:sp>
      </p:grpSp>
      <p:grpSp>
        <p:nvGrpSpPr>
          <p:cNvPr id="4" name="図形グループ 3"/>
          <p:cNvGrpSpPr/>
          <p:nvPr/>
        </p:nvGrpSpPr>
        <p:grpSpPr>
          <a:xfrm>
            <a:off x="107596" y="1212945"/>
            <a:ext cx="1176009" cy="1187999"/>
            <a:chOff x="107596" y="1212945"/>
            <a:chExt cx="1176009" cy="1187999"/>
          </a:xfrm>
        </p:grpSpPr>
        <p:sp>
          <p:nvSpPr>
            <p:cNvPr id="39" name="円/楕円 38"/>
            <p:cNvSpPr/>
            <p:nvPr/>
          </p:nvSpPr>
          <p:spPr>
            <a:xfrm>
              <a:off x="107596" y="1212945"/>
              <a:ext cx="1176009" cy="1187999"/>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31" name="円/楕円 4"/>
            <p:cNvSpPr/>
            <p:nvPr/>
          </p:nvSpPr>
          <p:spPr>
            <a:xfrm>
              <a:off x="130821" y="1274670"/>
              <a:ext cx="1124200" cy="11030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3600" dirty="0" smtClean="0">
                  <a:effectLst>
                    <a:outerShdw blurRad="50800" dist="38100" dir="2700000" algn="tl" rotWithShape="0">
                      <a:prstClr val="black">
                        <a:alpha val="40000"/>
                      </a:prstClr>
                    </a:outerShdw>
                  </a:effectLst>
                </a:rPr>
                <a:t>教育</a:t>
              </a:r>
              <a:endParaRPr kumimoji="1" lang="ja-JP" altLang="en-US" sz="3600" kern="1200" dirty="0">
                <a:effectLst>
                  <a:outerShdw blurRad="50800" dist="38100" dir="2700000" algn="tl" rotWithShape="0">
                    <a:prstClr val="black">
                      <a:alpha val="40000"/>
                    </a:prstClr>
                  </a:outerShdw>
                </a:effectLst>
              </a:endParaRPr>
            </a:p>
          </p:txBody>
        </p:sp>
      </p:gr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6</a:t>
            </a:fld>
            <a:endParaRPr kumimoji="1" lang="ja-JP" altLang="en-US"/>
          </a:p>
        </p:txBody>
      </p:sp>
    </p:spTree>
    <p:extLst>
      <p:ext uri="{BB962C8B-B14F-4D97-AF65-F5344CB8AC3E}">
        <p14:creationId xmlns:p14="http://schemas.microsoft.com/office/powerpoint/2010/main" val="32406216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19924" y="9222"/>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7" name="図形グループ 16"/>
          <p:cNvGrpSpPr/>
          <p:nvPr/>
        </p:nvGrpSpPr>
        <p:grpSpPr>
          <a:xfrm>
            <a:off x="215192" y="-81071"/>
            <a:ext cx="8835148" cy="1469647"/>
            <a:chOff x="215192" y="-81071"/>
            <a:chExt cx="8835148" cy="1469647"/>
          </a:xfrm>
        </p:grpSpPr>
        <p:pic>
          <p:nvPicPr>
            <p:cNvPr id="18" name="図 17"/>
            <p:cNvPicPr>
              <a:picLocks noChangeAspect="1"/>
            </p:cNvPicPr>
            <p:nvPr/>
          </p:nvPicPr>
          <p:blipFill rotWithShape="1">
            <a:blip r:embed="rId2" cstate="email">
              <a:extLst>
                <a:ext uri="{BEBA8EAE-BF5A-486C-A8C5-ECC9F3942E4B}">
                  <a14:imgProps xmlns:a14="http://schemas.microsoft.com/office/drawing/2010/main">
                    <a14:imgLayer r:embed="rId3">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19" name="テキスト ボックス 18"/>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20" name="図形グループ 19"/>
            <p:cNvGrpSpPr/>
            <p:nvPr/>
          </p:nvGrpSpPr>
          <p:grpSpPr>
            <a:xfrm>
              <a:off x="215192" y="0"/>
              <a:ext cx="2341441" cy="1246985"/>
              <a:chOff x="215192" y="1199258"/>
              <a:chExt cx="2341441" cy="1246985"/>
            </a:xfrm>
          </p:grpSpPr>
          <p:pic>
            <p:nvPicPr>
              <p:cNvPr id="27" name="図 26"/>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28" name="図 27" descr="8682.jpg"/>
              <p:cNvPicPr>
                <a:picLocks noChangeAspect="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21" name="テキスト ボックス 20"/>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22" name="テキスト ボックス 21"/>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23" name="テキスト ボックス 22"/>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24" name="テキスト ボックス 23"/>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26" name="テキスト ボックス 25"/>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graphicFrame>
        <p:nvGraphicFramePr>
          <p:cNvPr id="29" name="グラフ 28"/>
          <p:cNvGraphicFramePr>
            <a:graphicFrameLocks/>
          </p:cNvGraphicFramePr>
          <p:nvPr>
            <p:extLst>
              <p:ext uri="{D42A27DB-BD31-4B8C-83A1-F6EECF244321}">
                <p14:modId xmlns:p14="http://schemas.microsoft.com/office/powerpoint/2010/main" val="1620598031"/>
              </p:ext>
            </p:extLst>
          </p:nvPr>
        </p:nvGraphicFramePr>
        <p:xfrm>
          <a:off x="-167230" y="1156766"/>
          <a:ext cx="6550261" cy="5543059"/>
        </p:xfrm>
        <a:graphic>
          <a:graphicData uri="http://schemas.openxmlformats.org/drawingml/2006/chart">
            <c:chart xmlns:c="http://schemas.openxmlformats.org/drawingml/2006/chart" xmlns:r="http://schemas.openxmlformats.org/officeDocument/2006/relationships" r:id="rId7"/>
          </a:graphicData>
        </a:graphic>
      </p:graphicFrame>
      <p:sp>
        <p:nvSpPr>
          <p:cNvPr id="3" name="コンテンツ プレースホルダー 2"/>
          <p:cNvSpPr>
            <a:spLocks noGrp="1"/>
          </p:cNvSpPr>
          <p:nvPr>
            <p:ph idx="1"/>
          </p:nvPr>
        </p:nvSpPr>
        <p:spPr>
          <a:xfrm>
            <a:off x="2427076" y="5740528"/>
            <a:ext cx="2431999" cy="289209"/>
          </a:xfrm>
        </p:spPr>
        <p:txBody>
          <a:bodyPr>
            <a:normAutofit/>
          </a:bodyPr>
          <a:lstStyle/>
          <a:p>
            <a:pPr marL="0" indent="0">
              <a:buNone/>
            </a:pPr>
            <a:r>
              <a:rPr kumimoji="1" lang="ja-JP" altLang="en-US" sz="1200" dirty="0" smtClean="0"/>
              <a:t>内閣府「国民生活選好度調査」より</a:t>
            </a:r>
            <a:endParaRPr kumimoji="1" lang="en-US" altLang="ja-JP" sz="1200" dirty="0" smtClean="0"/>
          </a:p>
        </p:txBody>
      </p:sp>
      <p:sp>
        <p:nvSpPr>
          <p:cNvPr id="30" name="正方形/長方形 24"/>
          <p:cNvSpPr/>
          <p:nvPr/>
        </p:nvSpPr>
        <p:spPr>
          <a:xfrm>
            <a:off x="0" y="6055498"/>
            <a:ext cx="9163924" cy="845595"/>
          </a:xfrm>
          <a:prstGeom prst="rect">
            <a:avLst/>
          </a:prstGeom>
          <a:solidFill>
            <a:srgbClr val="FFE2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意欲的な市民への</a:t>
            </a:r>
            <a:r>
              <a:rPr lang="ja-JP" altLang="en-US" sz="4400" dirty="0" smtClean="0">
                <a:solidFill>
                  <a:srgbClr val="FF5699"/>
                </a:solidFill>
              </a:rPr>
              <a:t>サポート</a:t>
            </a:r>
            <a:r>
              <a:rPr lang="ja-JP" altLang="en-US" sz="3200" dirty="0" smtClean="0">
                <a:solidFill>
                  <a:schemeClr val="tx1"/>
                </a:solidFill>
              </a:rPr>
              <a:t>が必要</a:t>
            </a:r>
            <a:endParaRPr lang="en-US" altLang="ja-JP" sz="3200" dirty="0" smtClean="0">
              <a:solidFill>
                <a:schemeClr val="tx1"/>
              </a:solidFill>
            </a:endParaRPr>
          </a:p>
        </p:txBody>
      </p:sp>
      <p:sp>
        <p:nvSpPr>
          <p:cNvPr id="37" name="パイ 36"/>
          <p:cNvSpPr/>
          <p:nvPr/>
        </p:nvSpPr>
        <p:spPr>
          <a:xfrm>
            <a:off x="1851008" y="2037878"/>
            <a:ext cx="3149863" cy="3166043"/>
          </a:xfrm>
          <a:prstGeom prst="pie">
            <a:avLst>
              <a:gd name="adj1" fmla="val 5672112"/>
              <a:gd name="adj2" fmla="val 12421106"/>
            </a:avLst>
          </a:prstGeom>
          <a:solidFill>
            <a:srgbClr val="FF0000">
              <a:alpha val="68000"/>
            </a:srgbClr>
          </a:solid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dirty="0"/>
          </a:p>
        </p:txBody>
      </p:sp>
      <p:grpSp>
        <p:nvGrpSpPr>
          <p:cNvPr id="5" name="図形グループ 4"/>
          <p:cNvGrpSpPr/>
          <p:nvPr/>
        </p:nvGrpSpPr>
        <p:grpSpPr>
          <a:xfrm>
            <a:off x="5211114" y="1564596"/>
            <a:ext cx="3802217" cy="4175933"/>
            <a:chOff x="5211114" y="1564596"/>
            <a:chExt cx="3802217" cy="4175933"/>
          </a:xfrm>
        </p:grpSpPr>
        <p:sp>
          <p:nvSpPr>
            <p:cNvPr id="34" name="TextBox 8"/>
            <p:cNvSpPr txBox="1"/>
            <p:nvPr/>
          </p:nvSpPr>
          <p:spPr>
            <a:xfrm>
              <a:off x="6054203" y="1564596"/>
              <a:ext cx="2713002" cy="461665"/>
            </a:xfrm>
            <a:prstGeom prst="rect">
              <a:avLst/>
            </a:prstGeom>
            <a:noFill/>
          </p:spPr>
          <p:txBody>
            <a:bodyPr wrap="none" rtlCol="0">
              <a:spAutoFit/>
            </a:bodyPr>
            <a:lstStyle/>
            <a:p>
              <a:r>
                <a:rPr lang="ja-JP" altLang="en-US" sz="2400" u="sng" dirty="0" smtClean="0"/>
                <a:t>市民ヒアリング調査</a:t>
              </a:r>
              <a:endParaRPr lang="en-US" sz="2400" u="sng" dirty="0"/>
            </a:p>
          </p:txBody>
        </p:sp>
        <p:pic>
          <p:nvPicPr>
            <p:cNvPr id="35" name="図 2" descr="PB230919.JPG"/>
            <p:cNvPicPr>
              <a:picLocks noChangeAspect="1"/>
            </p:cNvPicPr>
            <p:nvPr/>
          </p:nvPicPr>
          <p:blipFill rotWithShape="1">
            <a:blip r:embed="rId8" cstate="email">
              <a:alphaModFix amt="68000"/>
              <a:extLst>
                <a:ext uri="{28A0092B-C50C-407E-A947-70E740481C1C}">
                  <a14:useLocalDpi xmlns:a14="http://schemas.microsoft.com/office/drawing/2010/main"/>
                </a:ext>
              </a:extLst>
            </a:blip>
            <a:srcRect r="-45"/>
            <a:stretch/>
          </p:blipFill>
          <p:spPr>
            <a:xfrm>
              <a:off x="5895922" y="4034751"/>
              <a:ext cx="2784902" cy="1705778"/>
            </a:xfrm>
            <a:prstGeom prst="rect">
              <a:avLst/>
            </a:prstGeom>
            <a:ln>
              <a:noFill/>
            </a:ln>
            <a:effectLst>
              <a:softEdge rad="112500"/>
            </a:effectLst>
          </p:spPr>
        </p:pic>
        <p:sp>
          <p:nvSpPr>
            <p:cNvPr id="4" name="角丸四角形吹き出し 3"/>
            <p:cNvSpPr/>
            <p:nvPr/>
          </p:nvSpPr>
          <p:spPr>
            <a:xfrm>
              <a:off x="5211114" y="2165406"/>
              <a:ext cx="3802217" cy="1518907"/>
            </a:xfrm>
            <a:prstGeom prst="wedgeRoundRectCallout">
              <a:avLst>
                <a:gd name="adj1" fmla="val 23768"/>
                <a:gd name="adj2" fmla="val 82934"/>
                <a:gd name="adj3" fmla="val 16667"/>
              </a:avLst>
            </a:prstGeom>
            <a:solidFill>
              <a:srgbClr val="FFE2E0"/>
            </a:solidFill>
            <a:ln w="38100" cmpd="sng">
              <a:solidFill>
                <a:srgbClr val="FF7297"/>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800" dirty="0" smtClean="0">
                  <a:solidFill>
                    <a:srgbClr val="FF5699"/>
                  </a:solidFill>
                </a:rPr>
                <a:t>やりたい気持ちはあ</a:t>
              </a:r>
              <a:r>
                <a:rPr lang="ja-JP" altLang="en-US" sz="2800" dirty="0">
                  <a:solidFill>
                    <a:srgbClr val="FF5699"/>
                  </a:solidFill>
                </a:rPr>
                <a:t>る</a:t>
              </a:r>
              <a:r>
                <a:rPr kumimoji="1" lang="ja-JP" altLang="en-US" sz="2400" dirty="0" smtClean="0"/>
                <a:t>けど行動に移せない</a:t>
              </a:r>
              <a:endParaRPr kumimoji="1" lang="ja-JP" altLang="en-US" sz="2400" dirty="0"/>
            </a:p>
          </p:txBody>
        </p:sp>
      </p:grpSp>
      <p:grpSp>
        <p:nvGrpSpPr>
          <p:cNvPr id="32" name="図形グループ 31"/>
          <p:cNvGrpSpPr/>
          <p:nvPr/>
        </p:nvGrpSpPr>
        <p:grpSpPr>
          <a:xfrm>
            <a:off x="107596" y="1246976"/>
            <a:ext cx="1176009" cy="1187996"/>
            <a:chOff x="7998224" y="5651305"/>
            <a:chExt cx="779794" cy="822461"/>
          </a:xfrm>
        </p:grpSpPr>
        <p:sp>
          <p:nvSpPr>
            <p:cNvPr id="36" name="円/楕円 35"/>
            <p:cNvSpPr/>
            <p:nvPr/>
          </p:nvSpPr>
          <p:spPr>
            <a:xfrm>
              <a:off x="7998224" y="5651305"/>
              <a:ext cx="779794" cy="822461"/>
            </a:xfrm>
            <a:prstGeom prst="ellipse">
              <a:avLst/>
            </a:prstGeom>
          </p:spPr>
          <p:style>
            <a:lnRef idx="1">
              <a:schemeClr val="accent3"/>
            </a:lnRef>
            <a:fillRef idx="3">
              <a:schemeClr val="accent3"/>
            </a:fillRef>
            <a:effectRef idx="2">
              <a:schemeClr val="accent3"/>
            </a:effectRef>
            <a:fontRef idx="minor">
              <a:schemeClr val="lt1"/>
            </a:fontRef>
          </p:style>
        </p:sp>
        <p:sp>
          <p:nvSpPr>
            <p:cNvPr id="38" name="円/楕円 4"/>
            <p:cNvSpPr/>
            <p:nvPr/>
          </p:nvSpPr>
          <p:spPr>
            <a:xfrm>
              <a:off x="8013622" y="5679826"/>
              <a:ext cx="745440" cy="763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3600" dirty="0" smtClean="0">
                  <a:effectLst>
                    <a:outerShdw blurRad="50800" dist="38100" dir="2700000" algn="tl" rotWithShape="0">
                      <a:prstClr val="black">
                        <a:alpha val="40000"/>
                      </a:prstClr>
                    </a:outerShdw>
                  </a:effectLst>
                </a:rPr>
                <a:t>環境</a:t>
              </a:r>
              <a:endParaRPr kumimoji="1" lang="ja-JP" altLang="en-US" sz="3600" kern="1200" dirty="0">
                <a:effectLst>
                  <a:outerShdw blurRad="50800" dist="38100" dir="2700000" algn="tl" rotWithShape="0">
                    <a:prstClr val="black">
                      <a:alpha val="40000"/>
                    </a:prstClr>
                  </a:outerShdw>
                </a:effectLst>
              </a:endParaRPr>
            </a:p>
          </p:txBody>
        </p:sp>
      </p:grpSp>
      <p:sp>
        <p:nvSpPr>
          <p:cNvPr id="39" name="テキスト ボックス 38"/>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grpSp>
        <p:nvGrpSpPr>
          <p:cNvPr id="40" name="図形グループ 39"/>
          <p:cNvGrpSpPr/>
          <p:nvPr/>
        </p:nvGrpSpPr>
        <p:grpSpPr>
          <a:xfrm>
            <a:off x="7842254" y="5836031"/>
            <a:ext cx="1301746" cy="1015889"/>
            <a:chOff x="7758975" y="5651306"/>
            <a:chExt cx="1301746" cy="1015889"/>
          </a:xfrm>
        </p:grpSpPr>
        <p:pic>
          <p:nvPicPr>
            <p:cNvPr id="41" name="図 40" descr="8682.jpg"/>
            <p:cNvPicPr>
              <a:picLocks noChangeAspect="1"/>
            </p:cNvPicPr>
            <p:nvPr/>
          </p:nvPicPr>
          <p:blipFill>
            <a:blip r:embed="rId9" cstate="email">
              <a:duotone>
                <a:schemeClr val="accent3">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7758975" y="6239450"/>
              <a:ext cx="1301746" cy="427745"/>
            </a:xfrm>
            <a:prstGeom prst="rect">
              <a:avLst/>
            </a:prstGeom>
          </p:spPr>
        </p:pic>
        <p:sp>
          <p:nvSpPr>
            <p:cNvPr id="42" name="円/楕円 41"/>
            <p:cNvSpPr/>
            <p:nvPr/>
          </p:nvSpPr>
          <p:spPr>
            <a:xfrm>
              <a:off x="7998224" y="5651306"/>
              <a:ext cx="779794" cy="761291"/>
            </a:xfrm>
            <a:prstGeom prst="ellipse">
              <a:avLst/>
            </a:prstGeom>
          </p:spPr>
          <p:style>
            <a:lnRef idx="1">
              <a:schemeClr val="accent3"/>
            </a:lnRef>
            <a:fillRef idx="3">
              <a:schemeClr val="accent3"/>
            </a:fillRef>
            <a:effectRef idx="2">
              <a:schemeClr val="accent3"/>
            </a:effectRef>
            <a:fontRef idx="minor">
              <a:schemeClr val="lt1"/>
            </a:fontRef>
          </p:style>
        </p:sp>
        <p:sp>
          <p:nvSpPr>
            <p:cNvPr id="43" name="円/楕円 4"/>
            <p:cNvSpPr/>
            <p:nvPr/>
          </p:nvSpPr>
          <p:spPr>
            <a:xfrm>
              <a:off x="8013622" y="5651767"/>
              <a:ext cx="745440" cy="763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2800" dirty="0" smtClean="0">
                  <a:effectLst>
                    <a:outerShdw blurRad="50800" dist="38100" dir="2700000" algn="tl" rotWithShape="0">
                      <a:prstClr val="black">
                        <a:alpha val="40000"/>
                      </a:prstClr>
                    </a:outerShdw>
                  </a:effectLst>
                </a:rPr>
                <a:t>環境</a:t>
              </a:r>
              <a:endParaRPr kumimoji="1" lang="ja-JP" altLang="en-US" sz="2800" kern="1200" dirty="0">
                <a:effectLst>
                  <a:outerShdw blurRad="50800" dist="38100" dir="2700000" algn="tl" rotWithShape="0">
                    <a:prstClr val="black">
                      <a:alpha val="40000"/>
                    </a:prstClr>
                  </a:outerShdw>
                </a:effectLst>
              </a:endParaRPr>
            </a:p>
          </p:txBody>
        </p:sp>
      </p:grpSp>
      <p:sp>
        <p:nvSpPr>
          <p:cNvPr id="2" name="スライド番号プレースホルダー 1"/>
          <p:cNvSpPr>
            <a:spLocks noGrp="1"/>
          </p:cNvSpPr>
          <p:nvPr>
            <p:ph type="sldNum" sz="quarter" idx="12"/>
          </p:nvPr>
        </p:nvSpPr>
        <p:spPr/>
        <p:txBody>
          <a:bodyPr/>
          <a:lstStyle/>
          <a:p>
            <a:fld id="{4F972EC5-33EC-864F-89EA-822F249CB8ED}" type="slidenum">
              <a:rPr kumimoji="1" lang="ja-JP" altLang="en-US" smtClean="0"/>
              <a:t>7</a:t>
            </a:fld>
            <a:endParaRPr kumimoji="1" lang="ja-JP" altLang="en-US"/>
          </a:p>
        </p:txBody>
      </p:sp>
    </p:spTree>
    <p:extLst>
      <p:ext uri="{BB962C8B-B14F-4D97-AF65-F5344CB8AC3E}">
        <p14:creationId xmlns:p14="http://schemas.microsoft.com/office/powerpoint/2010/main" val="1001096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19924" y="9222"/>
            <a:ext cx="9144000" cy="6858000"/>
          </a:xfrm>
          <a:prstGeom prst="rect">
            <a:avLst/>
          </a:prstGeom>
          <a:solidFill>
            <a:srgbClr val="FFF0F5"/>
          </a:solidFill>
          <a:ln>
            <a:solidFill>
              <a:srgbClr val="FFF0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4" name="図形グループ 3"/>
          <p:cNvGrpSpPr/>
          <p:nvPr/>
        </p:nvGrpSpPr>
        <p:grpSpPr>
          <a:xfrm>
            <a:off x="107596" y="-81071"/>
            <a:ext cx="8942744" cy="1469647"/>
            <a:chOff x="107596" y="-81071"/>
            <a:chExt cx="8942744" cy="1469647"/>
          </a:xfrm>
        </p:grpSpPr>
        <p:pic>
          <p:nvPicPr>
            <p:cNvPr id="5" name="図 4"/>
            <p:cNvPicPr>
              <a:picLocks noChangeAspect="1"/>
            </p:cNvPicPr>
            <p:nvPr/>
          </p:nvPicPr>
          <p:blipFill rotWithShape="1">
            <a:blip r:embed="rId2" cstate="email">
              <a:extLst>
                <a:ext uri="{BEBA8EAE-BF5A-486C-A8C5-ECC9F3942E4B}">
                  <a14:imgProps xmlns:a14="http://schemas.microsoft.com/office/drawing/2010/main">
                    <a14:imgLayer r:embed="rId3">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6" name="テキスト ボックス 5"/>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7" name="図形グループ 6"/>
            <p:cNvGrpSpPr/>
            <p:nvPr/>
          </p:nvGrpSpPr>
          <p:grpSpPr>
            <a:xfrm>
              <a:off x="215192" y="0"/>
              <a:ext cx="2341441" cy="1246985"/>
              <a:chOff x="215192" y="1199258"/>
              <a:chExt cx="2341441" cy="1246985"/>
            </a:xfrm>
          </p:grpSpPr>
          <p:pic>
            <p:nvPicPr>
              <p:cNvPr id="14" name="図 13"/>
              <p:cNvPicPr>
                <a:picLocks noChangeAspect="1"/>
              </p:cNvPicPr>
              <p:nvPr/>
            </p:nvPicPr>
            <p:blipFill>
              <a:blip r:embed="rId4"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15" name="図 14" descr="8682.jpg"/>
              <p:cNvPicPr>
                <a:picLocks noChangeAspect="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8" name="テキスト ボックス 7"/>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 name="テキスト ボックス 8"/>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10" name="テキスト ボックス 9"/>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11" name="テキスト ボックス 10"/>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12" name="テキスト ボックス 11"/>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13" name="テキスト ボックス 12"/>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16" name="正方形/長方形 15"/>
          <p:cNvSpPr/>
          <p:nvPr/>
        </p:nvSpPr>
        <p:spPr>
          <a:xfrm>
            <a:off x="4717127" y="-727402"/>
            <a:ext cx="4572000" cy="646331"/>
          </a:xfrm>
          <a:prstGeom prst="rect">
            <a:avLst/>
          </a:prstGeom>
        </p:spPr>
        <p:txBody>
          <a:bodyPr>
            <a:spAutoFit/>
          </a:bodyPr>
          <a:lstStyle/>
          <a:p>
            <a:r>
              <a:rPr lang="ja-JP" altLang="en-US" u="sng" dirty="0"/>
              <a:t>地域</a:t>
            </a:r>
            <a:r>
              <a:rPr lang="en-US" altLang="ja-JP" u="sng" dirty="0"/>
              <a:t>SNS</a:t>
            </a:r>
            <a:r>
              <a:rPr lang="ja-JP" altLang="en-US" u="sng" dirty="0"/>
              <a:t>の活用による地域活動活性化に関する研究</a:t>
            </a:r>
            <a:r>
              <a:rPr lang="ja-JP" altLang="en-US" dirty="0"/>
              <a:t>（吉田・浅野ら）</a:t>
            </a:r>
            <a:endParaRPr lang="en-US" altLang="ja-JP" dirty="0"/>
          </a:p>
        </p:txBody>
      </p:sp>
      <p:graphicFrame>
        <p:nvGraphicFramePr>
          <p:cNvPr id="17" name="グラフ 16"/>
          <p:cNvGraphicFramePr>
            <a:graphicFrameLocks/>
          </p:cNvGraphicFramePr>
          <p:nvPr>
            <p:extLst>
              <p:ext uri="{D42A27DB-BD31-4B8C-83A1-F6EECF244321}">
                <p14:modId xmlns:p14="http://schemas.microsoft.com/office/powerpoint/2010/main" val="3456647792"/>
              </p:ext>
            </p:extLst>
          </p:nvPr>
        </p:nvGraphicFramePr>
        <p:xfrm>
          <a:off x="198695" y="1375444"/>
          <a:ext cx="8814636" cy="2265433"/>
        </p:xfrm>
        <a:graphic>
          <a:graphicData uri="http://schemas.openxmlformats.org/drawingml/2006/chart">
            <c:chart xmlns:c="http://schemas.openxmlformats.org/drawingml/2006/chart" xmlns:r="http://schemas.openxmlformats.org/officeDocument/2006/relationships" r:id="rId7"/>
          </a:graphicData>
        </a:graphic>
      </p:graphicFrame>
      <p:sp>
        <p:nvSpPr>
          <p:cNvPr id="19" name="下矢印吹き出し 18"/>
          <p:cNvSpPr/>
          <p:nvPr/>
        </p:nvSpPr>
        <p:spPr>
          <a:xfrm>
            <a:off x="1638030" y="3732822"/>
            <a:ext cx="6096000" cy="670686"/>
          </a:xfrm>
          <a:prstGeom prst="downArrowCallout">
            <a:avLst/>
          </a:prstGeom>
          <a:solidFill>
            <a:schemeClr val="accent2">
              <a:lumMod val="60000"/>
              <a:lumOff val="40000"/>
            </a:schemeClr>
          </a:solidFill>
          <a:ln w="3810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rgbClr val="000000"/>
                </a:solidFill>
              </a:rPr>
              <a:t>地域コミュニティの希薄化</a:t>
            </a:r>
            <a:endParaRPr kumimoji="1" lang="ja-JP" altLang="en-US" sz="2400" dirty="0">
              <a:solidFill>
                <a:srgbClr val="000000"/>
              </a:solidFill>
            </a:endParaRPr>
          </a:p>
        </p:txBody>
      </p:sp>
      <p:sp>
        <p:nvSpPr>
          <p:cNvPr id="20" name="下矢印吹き出し 19"/>
          <p:cNvSpPr/>
          <p:nvPr/>
        </p:nvSpPr>
        <p:spPr>
          <a:xfrm>
            <a:off x="1638030" y="4445328"/>
            <a:ext cx="6096000" cy="682526"/>
          </a:xfrm>
          <a:prstGeom prst="downArrowCallout">
            <a:avLst/>
          </a:prstGeom>
          <a:solidFill>
            <a:srgbClr val="D99694"/>
          </a:solidFill>
          <a:ln w="3810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自治体への加入率</a:t>
            </a:r>
            <a:r>
              <a:rPr kumimoji="1" lang="ja-JP" altLang="en-US" sz="2800" u="sng" dirty="0" smtClean="0">
                <a:solidFill>
                  <a:srgbClr val="000000"/>
                </a:solidFill>
              </a:rPr>
              <a:t>低下</a:t>
            </a:r>
            <a:endParaRPr kumimoji="1" lang="ja-JP" altLang="en-US" sz="2800" u="sng" dirty="0">
              <a:solidFill>
                <a:srgbClr val="000000"/>
              </a:solidFill>
            </a:endParaRPr>
          </a:p>
        </p:txBody>
      </p:sp>
      <p:sp>
        <p:nvSpPr>
          <p:cNvPr id="22" name="正方形/長方形 21"/>
          <p:cNvSpPr/>
          <p:nvPr/>
        </p:nvSpPr>
        <p:spPr>
          <a:xfrm>
            <a:off x="1638030" y="5169674"/>
            <a:ext cx="6096000" cy="434745"/>
          </a:xfrm>
          <a:prstGeom prst="rect">
            <a:avLst/>
          </a:prstGeom>
          <a:solidFill>
            <a:srgbClr val="D99694"/>
          </a:solidFill>
          <a:ln w="38100"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地域活動</a:t>
            </a:r>
            <a:r>
              <a:rPr lang="ja-JP" altLang="en-US" sz="2800" dirty="0" smtClean="0">
                <a:solidFill>
                  <a:srgbClr val="000000"/>
                </a:solidFill>
              </a:rPr>
              <a:t>の</a:t>
            </a:r>
            <a:r>
              <a:rPr kumimoji="1" lang="ja-JP" altLang="en-US" sz="2800" dirty="0" smtClean="0">
                <a:solidFill>
                  <a:srgbClr val="000000"/>
                </a:solidFill>
              </a:rPr>
              <a:t>参加機会</a:t>
            </a:r>
            <a:r>
              <a:rPr kumimoji="1" lang="ja-JP" altLang="en-US" sz="2800" u="sng" dirty="0" smtClean="0">
                <a:solidFill>
                  <a:srgbClr val="000000"/>
                </a:solidFill>
              </a:rPr>
              <a:t>減少</a:t>
            </a:r>
            <a:endParaRPr kumimoji="1" lang="ja-JP" altLang="en-US" sz="2800" u="sng" dirty="0">
              <a:solidFill>
                <a:srgbClr val="000000"/>
              </a:solidFill>
            </a:endParaRPr>
          </a:p>
        </p:txBody>
      </p:sp>
      <p:grpSp>
        <p:nvGrpSpPr>
          <p:cNvPr id="18" name="図形グループ 17"/>
          <p:cNvGrpSpPr/>
          <p:nvPr/>
        </p:nvGrpSpPr>
        <p:grpSpPr>
          <a:xfrm>
            <a:off x="1458383" y="2064674"/>
            <a:ext cx="6275647" cy="2123749"/>
            <a:chOff x="946114" y="1838430"/>
            <a:chExt cx="6275647" cy="2123749"/>
          </a:xfrm>
        </p:grpSpPr>
        <p:sp>
          <p:nvSpPr>
            <p:cNvPr id="2" name="正方形/長方形 1"/>
            <p:cNvSpPr/>
            <p:nvPr/>
          </p:nvSpPr>
          <p:spPr>
            <a:xfrm>
              <a:off x="1125761" y="3512157"/>
              <a:ext cx="6096000" cy="450022"/>
            </a:xfrm>
            <a:prstGeom prst="rect">
              <a:avLst/>
            </a:prstGeom>
            <a:solidFill>
              <a:schemeClr val="accent5"/>
            </a:solidFill>
            <a:ln>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800" dirty="0" smtClean="0"/>
                <a:t>3</a:t>
              </a:r>
              <a:r>
                <a:rPr kumimoji="1" lang="ja-JP" altLang="en-US" sz="2800" dirty="0" smtClean="0"/>
                <a:t>割にも満たない</a:t>
              </a:r>
              <a:r>
                <a:rPr kumimoji="1" lang="en-US" altLang="ja-JP" sz="2800" dirty="0" smtClean="0"/>
                <a:t>…</a:t>
              </a:r>
              <a:r>
                <a:rPr kumimoji="1" lang="ja-JP" altLang="en-US" sz="2800" dirty="0" smtClean="0"/>
                <a:t>！！</a:t>
              </a:r>
              <a:endParaRPr kumimoji="1" lang="ja-JP" altLang="en-US" sz="2800" dirty="0"/>
            </a:p>
          </p:txBody>
        </p:sp>
        <p:sp>
          <p:nvSpPr>
            <p:cNvPr id="3" name="フレーム 2"/>
            <p:cNvSpPr/>
            <p:nvPr/>
          </p:nvSpPr>
          <p:spPr>
            <a:xfrm>
              <a:off x="946114" y="1838430"/>
              <a:ext cx="2041326" cy="746360"/>
            </a:xfrm>
            <a:prstGeom prst="frame">
              <a:avLst>
                <a:gd name="adj1" fmla="val 899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400">
                <a:solidFill>
                  <a:schemeClr val="tx1"/>
                </a:solidFill>
              </a:endParaRPr>
            </a:p>
          </p:txBody>
        </p:sp>
        <p:cxnSp>
          <p:nvCxnSpPr>
            <p:cNvPr id="26" name="直線矢印コネクタ 25"/>
            <p:cNvCxnSpPr>
              <a:endCxn id="3" idx="2"/>
            </p:cNvCxnSpPr>
            <p:nvPr/>
          </p:nvCxnSpPr>
          <p:spPr>
            <a:xfrm flipH="1" flipV="1">
              <a:off x="1966777" y="2584790"/>
              <a:ext cx="670530" cy="927368"/>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23" name="正方形/長方形 24"/>
          <p:cNvSpPr/>
          <p:nvPr/>
        </p:nvSpPr>
        <p:spPr>
          <a:xfrm>
            <a:off x="0" y="5824306"/>
            <a:ext cx="9144000" cy="1033694"/>
          </a:xfrm>
          <a:prstGeom prst="rect">
            <a:avLst/>
          </a:prstGeom>
          <a:solidFill>
            <a:srgbClr val="FFE2E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ja-JP" altLang="en-US" sz="4400" dirty="0" smtClean="0">
                <a:solidFill>
                  <a:srgbClr val="FF5699"/>
                </a:solidFill>
              </a:rPr>
              <a:t>　地域コミュニティの再構築</a:t>
            </a:r>
            <a:r>
              <a:rPr lang="ja-JP" altLang="en-US" sz="3200" dirty="0" smtClean="0">
                <a:solidFill>
                  <a:schemeClr val="tx1"/>
                </a:solidFill>
              </a:rPr>
              <a:t>が必要</a:t>
            </a:r>
            <a:endParaRPr lang="en-US" altLang="ja-JP" sz="3200" dirty="0" smtClean="0">
              <a:solidFill>
                <a:schemeClr val="tx1"/>
              </a:solidFill>
            </a:endParaRPr>
          </a:p>
        </p:txBody>
      </p:sp>
      <p:grpSp>
        <p:nvGrpSpPr>
          <p:cNvPr id="34" name="図形グループ 33"/>
          <p:cNvGrpSpPr/>
          <p:nvPr/>
        </p:nvGrpSpPr>
        <p:grpSpPr>
          <a:xfrm>
            <a:off x="7842254" y="5836031"/>
            <a:ext cx="1301746" cy="1015889"/>
            <a:chOff x="7758975" y="5651306"/>
            <a:chExt cx="1301746" cy="1015889"/>
          </a:xfrm>
        </p:grpSpPr>
        <p:pic>
          <p:nvPicPr>
            <p:cNvPr id="35" name="図 34" descr="8682.jpg"/>
            <p:cNvPicPr>
              <a:picLocks noChangeAspect="1"/>
            </p:cNvPicPr>
            <p:nvPr/>
          </p:nvPicPr>
          <p:blipFill>
            <a:blip r:embed="rId8" cstate="email">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7758975" y="6239450"/>
              <a:ext cx="1301746" cy="427745"/>
            </a:xfrm>
            <a:prstGeom prst="rect">
              <a:avLst/>
            </a:prstGeom>
          </p:spPr>
        </p:pic>
        <p:sp>
          <p:nvSpPr>
            <p:cNvPr id="36" name="円/楕円 35"/>
            <p:cNvSpPr/>
            <p:nvPr/>
          </p:nvSpPr>
          <p:spPr>
            <a:xfrm>
              <a:off x="7998224" y="5651306"/>
              <a:ext cx="779794" cy="761291"/>
            </a:xfrm>
            <a:prstGeom prst="ellipse">
              <a:avLst/>
            </a:prstGeom>
          </p:spPr>
          <p:style>
            <a:lnRef idx="1">
              <a:schemeClr val="accent2"/>
            </a:lnRef>
            <a:fillRef idx="3">
              <a:schemeClr val="accent2"/>
            </a:fillRef>
            <a:effectRef idx="2">
              <a:schemeClr val="accent2"/>
            </a:effectRef>
            <a:fontRef idx="minor">
              <a:schemeClr val="lt1"/>
            </a:fontRef>
          </p:style>
        </p:sp>
        <p:sp>
          <p:nvSpPr>
            <p:cNvPr id="37" name="円/楕円 4"/>
            <p:cNvSpPr/>
            <p:nvPr/>
          </p:nvSpPr>
          <p:spPr>
            <a:xfrm>
              <a:off x="8032578" y="5651767"/>
              <a:ext cx="745440" cy="763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2400" kern="1200" dirty="0" smtClean="0">
                  <a:effectLst>
                    <a:outerShdw blurRad="50800" dist="38100" dir="2700000" algn="tl" rotWithShape="0">
                      <a:prstClr val="black">
                        <a:alpha val="40000"/>
                      </a:prstClr>
                    </a:outerShdw>
                  </a:effectLst>
                </a:rPr>
                <a:t>つながり</a:t>
              </a:r>
              <a:endParaRPr kumimoji="1" lang="ja-JP" altLang="en-US" sz="2400" kern="1200" dirty="0">
                <a:effectLst>
                  <a:outerShdw blurRad="50800" dist="38100" dir="2700000" algn="tl" rotWithShape="0">
                    <a:prstClr val="black">
                      <a:alpha val="40000"/>
                    </a:prstClr>
                  </a:outerShdw>
                </a:effectLst>
              </a:endParaRPr>
            </a:p>
          </p:txBody>
        </p:sp>
      </p:grpSp>
      <p:grpSp>
        <p:nvGrpSpPr>
          <p:cNvPr id="30" name="図形グループ 29"/>
          <p:cNvGrpSpPr/>
          <p:nvPr/>
        </p:nvGrpSpPr>
        <p:grpSpPr>
          <a:xfrm>
            <a:off x="107596" y="1246976"/>
            <a:ext cx="1176009" cy="1187996"/>
            <a:chOff x="7998224" y="5651305"/>
            <a:chExt cx="779794" cy="822461"/>
          </a:xfrm>
        </p:grpSpPr>
        <p:sp>
          <p:nvSpPr>
            <p:cNvPr id="31" name="円/楕円 30"/>
            <p:cNvSpPr/>
            <p:nvPr/>
          </p:nvSpPr>
          <p:spPr>
            <a:xfrm>
              <a:off x="7998224" y="5651305"/>
              <a:ext cx="779794" cy="822461"/>
            </a:xfrm>
            <a:prstGeom prst="ellipse">
              <a:avLst/>
            </a:prstGeom>
          </p:spPr>
          <p:style>
            <a:lnRef idx="1">
              <a:schemeClr val="accent2"/>
            </a:lnRef>
            <a:fillRef idx="3">
              <a:schemeClr val="accent2"/>
            </a:fillRef>
            <a:effectRef idx="2">
              <a:schemeClr val="accent2"/>
            </a:effectRef>
            <a:fontRef idx="minor">
              <a:schemeClr val="lt1"/>
            </a:fontRef>
          </p:style>
        </p:sp>
        <p:sp>
          <p:nvSpPr>
            <p:cNvPr id="32" name="円/楕円 4"/>
            <p:cNvSpPr/>
            <p:nvPr/>
          </p:nvSpPr>
          <p:spPr>
            <a:xfrm>
              <a:off x="8013622" y="5679826"/>
              <a:ext cx="745440" cy="763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3600" dirty="0" smtClean="0">
                  <a:effectLst>
                    <a:outerShdw blurRad="50800" dist="38100" dir="2700000" algn="tl" rotWithShape="0">
                      <a:prstClr val="black">
                        <a:alpha val="40000"/>
                      </a:prstClr>
                    </a:outerShdw>
                  </a:effectLst>
                </a:rPr>
                <a:t>つながり</a:t>
              </a:r>
              <a:endParaRPr kumimoji="1" lang="ja-JP" altLang="en-US" sz="3600" kern="1200" dirty="0">
                <a:effectLst>
                  <a:outerShdw blurRad="50800" dist="38100" dir="2700000" algn="tl" rotWithShape="0">
                    <a:prstClr val="black">
                      <a:alpha val="40000"/>
                    </a:prstClr>
                  </a:outerShdw>
                </a:effectLst>
              </a:endParaRPr>
            </a:p>
          </p:txBody>
        </p:sp>
      </p:grpSp>
      <p:sp>
        <p:nvSpPr>
          <p:cNvPr id="33" name="テキスト ボックス 15"/>
          <p:cNvSpPr txBox="1"/>
          <p:nvPr/>
        </p:nvSpPr>
        <p:spPr>
          <a:xfrm>
            <a:off x="4066415" y="3137767"/>
            <a:ext cx="4548446" cy="299763"/>
          </a:xfrm>
          <a:prstGeom prst="rect">
            <a:avLst/>
          </a:prstGeom>
          <a:noFill/>
        </p:spPr>
        <p:txBody>
          <a:bodyPr wrap="square" rtlCol="0">
            <a:spAutoFit/>
          </a:bodyPr>
          <a:lstStyle/>
          <a:p>
            <a:pPr algn="ctr"/>
            <a:r>
              <a:rPr kumimoji="1" lang="ja-JP" altLang="en-US" sz="1600" dirty="0" smtClean="0"/>
              <a:t>平成</a:t>
            </a:r>
            <a:r>
              <a:rPr kumimoji="1" lang="en-US" altLang="ja-JP" sz="1600" dirty="0" smtClean="0"/>
              <a:t>27</a:t>
            </a:r>
            <a:r>
              <a:rPr kumimoji="1" lang="ja-JP" altLang="en-US" sz="1600" dirty="0" smtClean="0"/>
              <a:t>年度市民満足度調査より</a:t>
            </a:r>
            <a:endParaRPr kumimoji="1" lang="ja-JP" altLang="en-US" sz="1600" dirty="0"/>
          </a:p>
        </p:txBody>
      </p:sp>
      <p:sp>
        <p:nvSpPr>
          <p:cNvPr id="21" name="スライド番号プレースホルダー 20"/>
          <p:cNvSpPr>
            <a:spLocks noGrp="1"/>
          </p:cNvSpPr>
          <p:nvPr>
            <p:ph type="sldNum" sz="quarter" idx="12"/>
          </p:nvPr>
        </p:nvSpPr>
        <p:spPr/>
        <p:txBody>
          <a:bodyPr/>
          <a:lstStyle/>
          <a:p>
            <a:fld id="{4F972EC5-33EC-864F-89EA-822F249CB8ED}" type="slidenum">
              <a:rPr kumimoji="1" lang="ja-JP" altLang="en-US" smtClean="0"/>
              <a:t>8</a:t>
            </a:fld>
            <a:endParaRPr kumimoji="1" lang="ja-JP" altLang="en-US"/>
          </a:p>
        </p:txBody>
      </p:sp>
    </p:spTree>
    <p:extLst>
      <p:ext uri="{BB962C8B-B14F-4D97-AF65-F5344CB8AC3E}">
        <p14:creationId xmlns:p14="http://schemas.microsoft.com/office/powerpoint/2010/main" val="4110063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400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800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正方形/長方形 96"/>
          <p:cNvSpPr/>
          <p:nvPr/>
        </p:nvSpPr>
        <p:spPr>
          <a:xfrm>
            <a:off x="1" y="4944893"/>
            <a:ext cx="9144000" cy="1390650"/>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0" y="3378237"/>
            <a:ext cx="9144001" cy="1390650"/>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 y="1814367"/>
            <a:ext cx="9144000" cy="1390650"/>
          </a:xfrm>
          <a:prstGeom prst="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64" name="図形グループ 63"/>
          <p:cNvGrpSpPr/>
          <p:nvPr/>
        </p:nvGrpSpPr>
        <p:grpSpPr>
          <a:xfrm>
            <a:off x="166579" y="1486388"/>
            <a:ext cx="1994608" cy="2013499"/>
            <a:chOff x="1763751" y="387439"/>
            <a:chExt cx="830226" cy="830226"/>
          </a:xfrm>
        </p:grpSpPr>
        <p:sp>
          <p:nvSpPr>
            <p:cNvPr id="65" name="円/楕円 64"/>
            <p:cNvSpPr/>
            <p:nvPr/>
          </p:nvSpPr>
          <p:spPr>
            <a:xfrm>
              <a:off x="1763751" y="387439"/>
              <a:ext cx="830226" cy="830226"/>
            </a:xfrm>
            <a:prstGeom prst="ellipse">
              <a:avLst/>
            </a:prstGeom>
          </p:spPr>
          <p:style>
            <a:lnRef idx="0">
              <a:schemeClr val="lt1">
                <a:hueOff val="0"/>
                <a:satOff val="0"/>
                <a:lumOff val="0"/>
                <a:alphaOff val="0"/>
              </a:schemeClr>
            </a:lnRef>
            <a:fillRef idx="3">
              <a:schemeClr val="accent2">
                <a:hueOff val="2340760"/>
                <a:satOff val="-2919"/>
                <a:lumOff val="686"/>
                <a:alphaOff val="0"/>
              </a:schemeClr>
            </a:fillRef>
            <a:effectRef idx="2">
              <a:schemeClr val="accent2">
                <a:hueOff val="2340760"/>
                <a:satOff val="-2919"/>
                <a:lumOff val="686"/>
                <a:alphaOff val="0"/>
              </a:schemeClr>
            </a:effectRef>
            <a:fontRef idx="minor">
              <a:schemeClr val="lt1"/>
            </a:fontRef>
          </p:style>
        </p:sp>
        <p:sp>
          <p:nvSpPr>
            <p:cNvPr id="66" name="円/楕円 4"/>
            <p:cNvSpPr/>
            <p:nvPr/>
          </p:nvSpPr>
          <p:spPr>
            <a:xfrm>
              <a:off x="1885335" y="509023"/>
              <a:ext cx="587058" cy="587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kumimoji="1" lang="ja-JP" altLang="en-US" sz="4800" kern="1200" dirty="0" smtClean="0"/>
                <a:t>教育</a:t>
              </a:r>
              <a:endParaRPr kumimoji="1" lang="ja-JP" altLang="en-US" sz="4800" kern="1200" dirty="0"/>
            </a:p>
          </p:txBody>
        </p:sp>
      </p:grpSp>
      <p:grpSp>
        <p:nvGrpSpPr>
          <p:cNvPr id="67" name="図形グループ 66"/>
          <p:cNvGrpSpPr/>
          <p:nvPr/>
        </p:nvGrpSpPr>
        <p:grpSpPr>
          <a:xfrm>
            <a:off x="458683" y="2995727"/>
            <a:ext cx="1994608" cy="2006191"/>
            <a:chOff x="3306076" y="674171"/>
            <a:chExt cx="2432172" cy="2275289"/>
          </a:xfrm>
        </p:grpSpPr>
        <p:sp>
          <p:nvSpPr>
            <p:cNvPr id="68" name="円/楕円 67"/>
            <p:cNvSpPr/>
            <p:nvPr/>
          </p:nvSpPr>
          <p:spPr>
            <a:xfrm>
              <a:off x="3306076" y="674171"/>
              <a:ext cx="2432172" cy="2275289"/>
            </a:xfrm>
            <a:prstGeom prst="ellipse">
              <a:avLst/>
            </a:prstGeom>
          </p:spPr>
          <p:style>
            <a:lnRef idx="1">
              <a:schemeClr val="accent3"/>
            </a:lnRef>
            <a:fillRef idx="3">
              <a:schemeClr val="accent3"/>
            </a:fillRef>
            <a:effectRef idx="2">
              <a:schemeClr val="accent3"/>
            </a:effectRef>
            <a:fontRef idx="minor">
              <a:schemeClr val="lt1"/>
            </a:fontRef>
          </p:style>
        </p:sp>
        <p:sp>
          <p:nvSpPr>
            <p:cNvPr id="69" name="円/楕円 4"/>
            <p:cNvSpPr/>
            <p:nvPr/>
          </p:nvSpPr>
          <p:spPr>
            <a:xfrm>
              <a:off x="3662260" y="1007380"/>
              <a:ext cx="1719804"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800" dirty="0" smtClean="0"/>
                <a:t>環境</a:t>
              </a:r>
              <a:endParaRPr kumimoji="1" lang="ja-JP" altLang="en-US" sz="4800" kern="1200" dirty="0"/>
            </a:p>
          </p:txBody>
        </p:sp>
      </p:grpSp>
      <p:grpSp>
        <p:nvGrpSpPr>
          <p:cNvPr id="70" name="図形グループ 69"/>
          <p:cNvGrpSpPr/>
          <p:nvPr/>
        </p:nvGrpSpPr>
        <p:grpSpPr>
          <a:xfrm>
            <a:off x="835970" y="4545746"/>
            <a:ext cx="1994608" cy="2006191"/>
            <a:chOff x="3306076" y="674171"/>
            <a:chExt cx="2432172" cy="2275289"/>
          </a:xfrm>
        </p:grpSpPr>
        <p:sp>
          <p:nvSpPr>
            <p:cNvPr id="71" name="円/楕円 70"/>
            <p:cNvSpPr/>
            <p:nvPr/>
          </p:nvSpPr>
          <p:spPr>
            <a:xfrm>
              <a:off x="3306076" y="674171"/>
              <a:ext cx="2432172" cy="2275289"/>
            </a:xfrm>
            <a:prstGeom prst="ellipse">
              <a:avLst/>
            </a:prstGeom>
          </p:spPr>
          <p:style>
            <a:lnRef idx="1">
              <a:schemeClr val="accent2"/>
            </a:lnRef>
            <a:fillRef idx="3">
              <a:schemeClr val="accent2"/>
            </a:fillRef>
            <a:effectRef idx="2">
              <a:schemeClr val="accent2"/>
            </a:effectRef>
            <a:fontRef idx="minor">
              <a:schemeClr val="lt1"/>
            </a:fontRef>
          </p:style>
        </p:sp>
        <p:sp>
          <p:nvSpPr>
            <p:cNvPr id="72" name="円/楕円 4"/>
            <p:cNvSpPr/>
            <p:nvPr/>
          </p:nvSpPr>
          <p:spPr>
            <a:xfrm>
              <a:off x="3306076" y="1007380"/>
              <a:ext cx="2432172" cy="1608871"/>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ja-JP" altLang="en-US" sz="4000" dirty="0" smtClean="0"/>
                <a:t>つながり</a:t>
              </a:r>
              <a:endParaRPr lang="en-US" altLang="ja-JP" sz="4000" dirty="0" smtClean="0"/>
            </a:p>
          </p:txBody>
        </p:sp>
      </p:grpSp>
      <p:pic>
        <p:nvPicPr>
          <p:cNvPr id="51" name="図 50" descr="土浦だお"/>
          <p:cNvPicPr>
            <a:picLocks noChangeAspect="1"/>
          </p:cNvPicPr>
          <p:nvPr/>
        </p:nvPicPr>
        <p:blipFill>
          <a:blip r:embed="rId2" cstate="email">
            <a:alphaModFix/>
            <a:lum bright="70000" contrast="-70000"/>
            <a:extLst>
              <a:ext uri="{28A0092B-C50C-407E-A947-70E740481C1C}">
                <a14:useLocalDpi xmlns:a14="http://schemas.microsoft.com/office/drawing/2010/main"/>
              </a:ext>
            </a:extLst>
          </a:blip>
          <a:stretch>
            <a:fillRect/>
          </a:stretch>
        </p:blipFill>
        <p:spPr>
          <a:xfrm>
            <a:off x="5281202" y="1202998"/>
            <a:ext cx="3326612" cy="5513354"/>
          </a:xfrm>
          <a:prstGeom prst="rect">
            <a:avLst/>
          </a:prstGeom>
          <a:ln>
            <a:noFill/>
          </a:ln>
          <a:effectLst>
            <a:glow rad="12700">
              <a:srgbClr val="F73F7E"/>
            </a:glow>
          </a:effectLst>
        </p:spPr>
      </p:pic>
      <p:pic>
        <p:nvPicPr>
          <p:cNvPr id="53" name="図 5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227374" y="1289678"/>
            <a:ext cx="927100" cy="927100"/>
          </a:xfrm>
          <a:prstGeom prst="rect">
            <a:avLst/>
          </a:prstGeom>
          <a:effectLst>
            <a:glow rad="228600">
              <a:schemeClr val="accent6">
                <a:satMod val="175000"/>
                <a:alpha val="40000"/>
              </a:schemeClr>
            </a:glow>
          </a:effectLst>
        </p:spPr>
      </p:pic>
      <p:pic>
        <p:nvPicPr>
          <p:cNvPr id="54" name="図 53"/>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300274" y="1753228"/>
            <a:ext cx="927100" cy="927100"/>
          </a:xfrm>
          <a:prstGeom prst="rect">
            <a:avLst/>
          </a:prstGeom>
          <a:effectLst>
            <a:glow rad="228600">
              <a:schemeClr val="accent6">
                <a:satMod val="175000"/>
                <a:alpha val="40000"/>
              </a:schemeClr>
            </a:glow>
          </a:effectLst>
        </p:spPr>
      </p:pic>
      <p:pic>
        <p:nvPicPr>
          <p:cNvPr id="55" name="図 54"/>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088052" y="2369178"/>
            <a:ext cx="927100" cy="927100"/>
          </a:xfrm>
          <a:prstGeom prst="rect">
            <a:avLst/>
          </a:prstGeom>
          <a:effectLst>
            <a:glow rad="228600">
              <a:schemeClr val="accent6">
                <a:satMod val="175000"/>
                <a:alpha val="40000"/>
              </a:schemeClr>
            </a:glow>
          </a:effectLst>
        </p:spPr>
      </p:pic>
      <p:pic>
        <p:nvPicPr>
          <p:cNvPr id="56" name="図 55"/>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097302" y="2680328"/>
            <a:ext cx="927100" cy="927100"/>
          </a:xfrm>
          <a:prstGeom prst="rect">
            <a:avLst/>
          </a:prstGeom>
          <a:effectLst>
            <a:glow rad="139700">
              <a:schemeClr val="accent6">
                <a:satMod val="175000"/>
                <a:alpha val="40000"/>
              </a:schemeClr>
            </a:glow>
          </a:effectLst>
        </p:spPr>
      </p:pic>
      <p:pic>
        <p:nvPicPr>
          <p:cNvPr id="57" name="図 56"/>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763824" y="3296278"/>
            <a:ext cx="927100" cy="927100"/>
          </a:xfrm>
          <a:prstGeom prst="rect">
            <a:avLst/>
          </a:prstGeom>
          <a:effectLst>
            <a:glow rad="228600">
              <a:schemeClr val="accent6">
                <a:satMod val="175000"/>
                <a:alpha val="40000"/>
              </a:schemeClr>
            </a:glow>
          </a:effectLst>
        </p:spPr>
      </p:pic>
      <p:pic>
        <p:nvPicPr>
          <p:cNvPr id="58" name="図 57"/>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957381" y="3032575"/>
            <a:ext cx="927100" cy="927100"/>
          </a:xfrm>
          <a:prstGeom prst="rect">
            <a:avLst/>
          </a:prstGeom>
          <a:effectLst>
            <a:glow rad="228600">
              <a:schemeClr val="accent6">
                <a:satMod val="175000"/>
                <a:alpha val="40000"/>
              </a:schemeClr>
            </a:glow>
          </a:effectLst>
        </p:spPr>
      </p:pic>
      <p:pic>
        <p:nvPicPr>
          <p:cNvPr id="59" name="図 58"/>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633752" y="3143878"/>
            <a:ext cx="927100" cy="927100"/>
          </a:xfrm>
          <a:prstGeom prst="rect">
            <a:avLst/>
          </a:prstGeom>
          <a:effectLst>
            <a:glow rad="228600">
              <a:schemeClr val="accent6">
                <a:satMod val="175000"/>
                <a:alpha val="40000"/>
              </a:schemeClr>
            </a:glow>
          </a:effectLst>
        </p:spPr>
      </p:pic>
      <p:pic>
        <p:nvPicPr>
          <p:cNvPr id="60" name="図 59"/>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7604379" y="4070978"/>
            <a:ext cx="927100" cy="927100"/>
          </a:xfrm>
          <a:prstGeom prst="rect">
            <a:avLst/>
          </a:prstGeom>
          <a:effectLst>
            <a:glow rad="228600">
              <a:schemeClr val="accent6">
                <a:satMod val="175000"/>
                <a:alpha val="40000"/>
              </a:schemeClr>
            </a:glow>
          </a:effectLst>
        </p:spPr>
      </p:pic>
      <p:pic>
        <p:nvPicPr>
          <p:cNvPr id="61" name="図 60"/>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763824" y="4534528"/>
            <a:ext cx="927100" cy="927100"/>
          </a:xfrm>
          <a:prstGeom prst="rect">
            <a:avLst/>
          </a:prstGeom>
          <a:effectLst>
            <a:glow rad="228600">
              <a:schemeClr val="accent6">
                <a:satMod val="175000"/>
                <a:alpha val="40000"/>
              </a:schemeClr>
            </a:glow>
          </a:effectLst>
        </p:spPr>
      </p:pic>
      <p:pic>
        <p:nvPicPr>
          <p:cNvPr id="62" name="図 61"/>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6486801" y="4895647"/>
            <a:ext cx="927100" cy="927100"/>
          </a:xfrm>
          <a:prstGeom prst="rect">
            <a:avLst/>
          </a:prstGeom>
          <a:effectLst>
            <a:glow rad="228600">
              <a:schemeClr val="accent6">
                <a:satMod val="175000"/>
                <a:alpha val="40000"/>
              </a:schemeClr>
            </a:glow>
          </a:effectLst>
        </p:spPr>
      </p:pic>
      <p:pic>
        <p:nvPicPr>
          <p:cNvPr id="63" name="図 62"/>
          <p:cNvPicPr>
            <a:picLocks noChangeAspect="1"/>
          </p:cNvPicPr>
          <p:nvPr/>
        </p:nvPicPr>
        <p:blipFill>
          <a:blip r:embed="rId3" cstate="email">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a:ext>
            </a:extLst>
          </a:blip>
          <a:stretch>
            <a:fillRect/>
          </a:stretch>
        </p:blipFill>
        <p:spPr>
          <a:xfrm>
            <a:off x="5528329" y="5461628"/>
            <a:ext cx="927100" cy="927100"/>
          </a:xfrm>
          <a:prstGeom prst="rect">
            <a:avLst/>
          </a:prstGeom>
          <a:effectLst>
            <a:glow rad="228600">
              <a:schemeClr val="accent6">
                <a:satMod val="175000"/>
                <a:alpha val="40000"/>
              </a:schemeClr>
            </a:glow>
          </a:effectLst>
        </p:spPr>
      </p:pic>
      <p:pic>
        <p:nvPicPr>
          <p:cNvPr id="52" name="図 51"/>
          <p:cNvPicPr>
            <a:picLocks noChangeAspect="1"/>
          </p:cNvPicPr>
          <p:nvPr/>
        </p:nvPicPr>
        <p:blipFill>
          <a:blip r:embed="rId5" cstate="email">
            <a:duotone>
              <a:prstClr val="black"/>
              <a:schemeClr val="accent3">
                <a:tint val="45000"/>
                <a:satMod val="400000"/>
              </a:schemeClr>
            </a:duotone>
            <a:extLst>
              <a:ext uri="{BEBA8EAE-BF5A-486C-A8C5-ECC9F3942E4B}">
                <a14:imgProps xmlns:a14="http://schemas.microsoft.com/office/drawing/2010/main">
                  <a14:imgLayer r:embed="rId6">
                    <a14:imgEffect>
                      <a14:backgroundRemoval t="6571" b="96000" l="4400" r="97200">
                        <a14:foregroundMark x1="89600" y1="70571" x2="89600" y2="70571"/>
                        <a14:foregroundMark x1="92400" y1="74571" x2="92400" y2="74571"/>
                        <a14:foregroundMark x1="81200" y1="68000" x2="81200" y2="68000"/>
                        <a14:foregroundMark x1="81200" y1="72857" x2="81200" y2="72857"/>
                        <a14:foregroundMark x1="83200" y1="75429" x2="83200" y2="75429"/>
                        <a14:foregroundMark x1="8000" y1="50857" x2="8000" y2="50857"/>
                      </a14:backgroundRemoval>
                    </a14:imgEffect>
                  </a14:imgLayer>
                </a14:imgProps>
              </a:ext>
              <a:ext uri="{28A0092B-C50C-407E-A947-70E740481C1C}">
                <a14:useLocalDpi xmlns:a14="http://schemas.microsoft.com/office/drawing/2010/main"/>
              </a:ext>
            </a:extLst>
          </a:blip>
          <a:stretch>
            <a:fillRect/>
          </a:stretch>
        </p:blipFill>
        <p:spPr>
          <a:xfrm>
            <a:off x="6014681" y="3607428"/>
            <a:ext cx="1942700" cy="1404079"/>
          </a:xfrm>
          <a:prstGeom prst="rect">
            <a:avLst/>
          </a:prstGeom>
          <a:effectLst>
            <a:glow rad="228600">
              <a:schemeClr val="accent3">
                <a:satMod val="175000"/>
                <a:alpha val="40000"/>
              </a:schemeClr>
            </a:glow>
          </a:effectLst>
        </p:spPr>
      </p:pic>
      <p:sp>
        <p:nvSpPr>
          <p:cNvPr id="76" name="フリーフォーム 75"/>
          <p:cNvSpPr/>
          <p:nvPr/>
        </p:nvSpPr>
        <p:spPr>
          <a:xfrm>
            <a:off x="6710713" y="1769893"/>
            <a:ext cx="526434" cy="2540000"/>
          </a:xfrm>
          <a:custGeom>
            <a:avLst/>
            <a:gdLst>
              <a:gd name="connsiteX0" fmla="*/ 0 w 526434"/>
              <a:gd name="connsiteY0" fmla="*/ 0 h 2540000"/>
              <a:gd name="connsiteX1" fmla="*/ 520700 w 526434"/>
              <a:gd name="connsiteY1" fmla="*/ 711200 h 2540000"/>
              <a:gd name="connsiteX2" fmla="*/ 292100 w 526434"/>
              <a:gd name="connsiteY2" fmla="*/ 2540000 h 2540000"/>
            </a:gdLst>
            <a:ahLst/>
            <a:cxnLst>
              <a:cxn ang="0">
                <a:pos x="connsiteX0" y="connsiteY0"/>
              </a:cxn>
              <a:cxn ang="0">
                <a:pos x="connsiteX1" y="connsiteY1"/>
              </a:cxn>
              <a:cxn ang="0">
                <a:pos x="connsiteX2" y="connsiteY2"/>
              </a:cxn>
            </a:cxnLst>
            <a:rect l="l" t="t" r="r" b="b"/>
            <a:pathLst>
              <a:path w="526434" h="2540000">
                <a:moveTo>
                  <a:pt x="0" y="0"/>
                </a:moveTo>
                <a:cubicBezTo>
                  <a:pt x="236008" y="143933"/>
                  <a:pt x="472017" y="287867"/>
                  <a:pt x="520700" y="711200"/>
                </a:cubicBezTo>
                <a:cubicBezTo>
                  <a:pt x="569383" y="1134533"/>
                  <a:pt x="292100" y="2540000"/>
                  <a:pt x="292100" y="25400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7" name="フリーフォーム 76"/>
          <p:cNvSpPr/>
          <p:nvPr/>
        </p:nvSpPr>
        <p:spPr>
          <a:xfrm>
            <a:off x="5783613" y="2201693"/>
            <a:ext cx="1193800" cy="2082800"/>
          </a:xfrm>
          <a:custGeom>
            <a:avLst/>
            <a:gdLst>
              <a:gd name="connsiteX0" fmla="*/ 0 w 1193800"/>
              <a:gd name="connsiteY0" fmla="*/ 0 h 2082800"/>
              <a:gd name="connsiteX1" fmla="*/ 609600 w 1193800"/>
              <a:gd name="connsiteY1" fmla="*/ 533400 h 2082800"/>
              <a:gd name="connsiteX2" fmla="*/ 1193800 w 1193800"/>
              <a:gd name="connsiteY2" fmla="*/ 2082800 h 2082800"/>
            </a:gdLst>
            <a:ahLst/>
            <a:cxnLst>
              <a:cxn ang="0">
                <a:pos x="connsiteX0" y="connsiteY0"/>
              </a:cxn>
              <a:cxn ang="0">
                <a:pos x="connsiteX1" y="connsiteY1"/>
              </a:cxn>
              <a:cxn ang="0">
                <a:pos x="connsiteX2" y="connsiteY2"/>
              </a:cxn>
            </a:cxnLst>
            <a:rect l="l" t="t" r="r" b="b"/>
            <a:pathLst>
              <a:path w="1193800" h="2082800">
                <a:moveTo>
                  <a:pt x="0" y="0"/>
                </a:moveTo>
                <a:cubicBezTo>
                  <a:pt x="205316" y="93133"/>
                  <a:pt x="410633" y="186267"/>
                  <a:pt x="609600" y="533400"/>
                </a:cubicBezTo>
                <a:cubicBezTo>
                  <a:pt x="808567" y="880533"/>
                  <a:pt x="1096433" y="1826683"/>
                  <a:pt x="1193800" y="20828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79" name="フリーフォーム 78"/>
          <p:cNvSpPr/>
          <p:nvPr/>
        </p:nvSpPr>
        <p:spPr>
          <a:xfrm>
            <a:off x="7028213" y="3090693"/>
            <a:ext cx="520700" cy="1206500"/>
          </a:xfrm>
          <a:custGeom>
            <a:avLst/>
            <a:gdLst>
              <a:gd name="connsiteX0" fmla="*/ 520700 w 520700"/>
              <a:gd name="connsiteY0" fmla="*/ 0 h 1206500"/>
              <a:gd name="connsiteX1" fmla="*/ 254000 w 520700"/>
              <a:gd name="connsiteY1" fmla="*/ 520700 h 1206500"/>
              <a:gd name="connsiteX2" fmla="*/ 0 w 520700"/>
              <a:gd name="connsiteY2" fmla="*/ 1206500 h 1206500"/>
            </a:gdLst>
            <a:ahLst/>
            <a:cxnLst>
              <a:cxn ang="0">
                <a:pos x="connsiteX0" y="connsiteY0"/>
              </a:cxn>
              <a:cxn ang="0">
                <a:pos x="connsiteX1" y="connsiteY1"/>
              </a:cxn>
              <a:cxn ang="0">
                <a:pos x="connsiteX2" y="connsiteY2"/>
              </a:cxn>
            </a:cxnLst>
            <a:rect l="l" t="t" r="r" b="b"/>
            <a:pathLst>
              <a:path w="520700" h="1206500">
                <a:moveTo>
                  <a:pt x="520700" y="0"/>
                </a:moveTo>
                <a:cubicBezTo>
                  <a:pt x="430741" y="159808"/>
                  <a:pt x="340783" y="319617"/>
                  <a:pt x="254000" y="520700"/>
                </a:cubicBezTo>
                <a:cubicBezTo>
                  <a:pt x="167217" y="721783"/>
                  <a:pt x="0" y="1206500"/>
                  <a:pt x="0" y="12065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0" name="フリーフォーム 79"/>
          <p:cNvSpPr/>
          <p:nvPr/>
        </p:nvSpPr>
        <p:spPr>
          <a:xfrm>
            <a:off x="6545613" y="2760493"/>
            <a:ext cx="457200" cy="1511300"/>
          </a:xfrm>
          <a:custGeom>
            <a:avLst/>
            <a:gdLst>
              <a:gd name="connsiteX0" fmla="*/ 0 w 457200"/>
              <a:gd name="connsiteY0" fmla="*/ 0 h 1511300"/>
              <a:gd name="connsiteX1" fmla="*/ 292100 w 457200"/>
              <a:gd name="connsiteY1" fmla="*/ 571500 h 1511300"/>
              <a:gd name="connsiteX2" fmla="*/ 457200 w 457200"/>
              <a:gd name="connsiteY2" fmla="*/ 1511300 h 1511300"/>
            </a:gdLst>
            <a:ahLst/>
            <a:cxnLst>
              <a:cxn ang="0">
                <a:pos x="connsiteX0" y="connsiteY0"/>
              </a:cxn>
              <a:cxn ang="0">
                <a:pos x="connsiteX1" y="connsiteY1"/>
              </a:cxn>
              <a:cxn ang="0">
                <a:pos x="connsiteX2" y="connsiteY2"/>
              </a:cxn>
            </a:cxnLst>
            <a:rect l="l" t="t" r="r" b="b"/>
            <a:pathLst>
              <a:path w="457200" h="1511300">
                <a:moveTo>
                  <a:pt x="0" y="0"/>
                </a:moveTo>
                <a:cubicBezTo>
                  <a:pt x="107950" y="159808"/>
                  <a:pt x="215900" y="319617"/>
                  <a:pt x="292100" y="571500"/>
                </a:cubicBezTo>
                <a:cubicBezTo>
                  <a:pt x="368300" y="823383"/>
                  <a:pt x="457200" y="1511300"/>
                  <a:pt x="457200" y="15113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1" name="フリーフォーム 80"/>
          <p:cNvSpPr/>
          <p:nvPr/>
        </p:nvSpPr>
        <p:spPr>
          <a:xfrm>
            <a:off x="7015513" y="2879204"/>
            <a:ext cx="1409700" cy="1405289"/>
          </a:xfrm>
          <a:custGeom>
            <a:avLst/>
            <a:gdLst>
              <a:gd name="connsiteX0" fmla="*/ 1409700 w 1409700"/>
              <a:gd name="connsiteY0" fmla="*/ 554389 h 1405289"/>
              <a:gd name="connsiteX1" fmla="*/ 787400 w 1409700"/>
              <a:gd name="connsiteY1" fmla="*/ 33689 h 1405289"/>
              <a:gd name="connsiteX2" fmla="*/ 0 w 1409700"/>
              <a:gd name="connsiteY2" fmla="*/ 1405289 h 1405289"/>
            </a:gdLst>
            <a:ahLst/>
            <a:cxnLst>
              <a:cxn ang="0">
                <a:pos x="connsiteX0" y="connsiteY0"/>
              </a:cxn>
              <a:cxn ang="0">
                <a:pos x="connsiteX1" y="connsiteY1"/>
              </a:cxn>
              <a:cxn ang="0">
                <a:pos x="connsiteX2" y="connsiteY2"/>
              </a:cxn>
            </a:cxnLst>
            <a:rect l="l" t="t" r="r" b="b"/>
            <a:pathLst>
              <a:path w="1409700" h="1405289">
                <a:moveTo>
                  <a:pt x="1409700" y="554389"/>
                </a:moveTo>
                <a:cubicBezTo>
                  <a:pt x="1216025" y="223130"/>
                  <a:pt x="1022350" y="-108128"/>
                  <a:pt x="787400" y="33689"/>
                </a:cubicBezTo>
                <a:cubicBezTo>
                  <a:pt x="552450" y="175506"/>
                  <a:pt x="0" y="1405289"/>
                  <a:pt x="0" y="140528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2" name="フリーフォーム 81"/>
          <p:cNvSpPr/>
          <p:nvPr/>
        </p:nvSpPr>
        <p:spPr>
          <a:xfrm>
            <a:off x="7028213" y="3913857"/>
            <a:ext cx="1016000" cy="573836"/>
          </a:xfrm>
          <a:custGeom>
            <a:avLst/>
            <a:gdLst>
              <a:gd name="connsiteX0" fmla="*/ 1016000 w 1016000"/>
              <a:gd name="connsiteY0" fmla="*/ 573836 h 573836"/>
              <a:gd name="connsiteX1" fmla="*/ 495300 w 1016000"/>
              <a:gd name="connsiteY1" fmla="*/ 2336 h 573836"/>
              <a:gd name="connsiteX2" fmla="*/ 0 w 1016000"/>
              <a:gd name="connsiteY2" fmla="*/ 357936 h 573836"/>
            </a:gdLst>
            <a:ahLst/>
            <a:cxnLst>
              <a:cxn ang="0">
                <a:pos x="connsiteX0" y="connsiteY0"/>
              </a:cxn>
              <a:cxn ang="0">
                <a:pos x="connsiteX1" y="connsiteY1"/>
              </a:cxn>
              <a:cxn ang="0">
                <a:pos x="connsiteX2" y="connsiteY2"/>
              </a:cxn>
            </a:cxnLst>
            <a:rect l="l" t="t" r="r" b="b"/>
            <a:pathLst>
              <a:path w="1016000" h="573836">
                <a:moveTo>
                  <a:pt x="1016000" y="573836"/>
                </a:moveTo>
                <a:cubicBezTo>
                  <a:pt x="840316" y="306077"/>
                  <a:pt x="664633" y="38319"/>
                  <a:pt x="495300" y="2336"/>
                </a:cubicBezTo>
                <a:cubicBezTo>
                  <a:pt x="325967" y="-33647"/>
                  <a:pt x="0" y="357936"/>
                  <a:pt x="0" y="357936"/>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3" name="フリーフォーム 82"/>
          <p:cNvSpPr/>
          <p:nvPr/>
        </p:nvSpPr>
        <p:spPr>
          <a:xfrm>
            <a:off x="6215413" y="3582294"/>
            <a:ext cx="774700" cy="689499"/>
          </a:xfrm>
          <a:custGeom>
            <a:avLst/>
            <a:gdLst>
              <a:gd name="connsiteX0" fmla="*/ 0 w 774700"/>
              <a:gd name="connsiteY0" fmla="*/ 117999 h 689499"/>
              <a:gd name="connsiteX1" fmla="*/ 393700 w 774700"/>
              <a:gd name="connsiteY1" fmla="*/ 41799 h 689499"/>
              <a:gd name="connsiteX2" fmla="*/ 774700 w 774700"/>
              <a:gd name="connsiteY2" fmla="*/ 689499 h 689499"/>
            </a:gdLst>
            <a:ahLst/>
            <a:cxnLst>
              <a:cxn ang="0">
                <a:pos x="connsiteX0" y="connsiteY0"/>
              </a:cxn>
              <a:cxn ang="0">
                <a:pos x="connsiteX1" y="connsiteY1"/>
              </a:cxn>
              <a:cxn ang="0">
                <a:pos x="connsiteX2" y="connsiteY2"/>
              </a:cxn>
            </a:cxnLst>
            <a:rect l="l" t="t" r="r" b="b"/>
            <a:pathLst>
              <a:path w="774700" h="689499">
                <a:moveTo>
                  <a:pt x="0" y="117999"/>
                </a:moveTo>
                <a:cubicBezTo>
                  <a:pt x="132291" y="32274"/>
                  <a:pt x="264583" y="-53451"/>
                  <a:pt x="393700" y="41799"/>
                </a:cubicBezTo>
                <a:cubicBezTo>
                  <a:pt x="522817" y="137049"/>
                  <a:pt x="648758" y="413274"/>
                  <a:pt x="774700" y="689499"/>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4" name="フリーフォーム 83"/>
          <p:cNvSpPr/>
          <p:nvPr/>
        </p:nvSpPr>
        <p:spPr>
          <a:xfrm>
            <a:off x="6190013" y="3971003"/>
            <a:ext cx="787400" cy="973890"/>
          </a:xfrm>
          <a:custGeom>
            <a:avLst/>
            <a:gdLst>
              <a:gd name="connsiteX0" fmla="*/ 0 w 787400"/>
              <a:gd name="connsiteY0" fmla="*/ 973890 h 973890"/>
              <a:gd name="connsiteX1" fmla="*/ 317500 w 787400"/>
              <a:gd name="connsiteY1" fmla="*/ 21390 h 973890"/>
              <a:gd name="connsiteX2" fmla="*/ 787400 w 787400"/>
              <a:gd name="connsiteY2" fmla="*/ 288090 h 973890"/>
            </a:gdLst>
            <a:ahLst/>
            <a:cxnLst>
              <a:cxn ang="0">
                <a:pos x="connsiteX0" y="connsiteY0"/>
              </a:cxn>
              <a:cxn ang="0">
                <a:pos x="connsiteX1" y="connsiteY1"/>
              </a:cxn>
              <a:cxn ang="0">
                <a:pos x="connsiteX2" y="connsiteY2"/>
              </a:cxn>
            </a:cxnLst>
            <a:rect l="l" t="t" r="r" b="b"/>
            <a:pathLst>
              <a:path w="787400" h="973890">
                <a:moveTo>
                  <a:pt x="0" y="973890"/>
                </a:moveTo>
                <a:cubicBezTo>
                  <a:pt x="93133" y="554790"/>
                  <a:pt x="186267" y="135690"/>
                  <a:pt x="317500" y="21390"/>
                </a:cubicBezTo>
                <a:cubicBezTo>
                  <a:pt x="448733" y="-92910"/>
                  <a:pt x="787400" y="288090"/>
                  <a:pt x="787400" y="28809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7" name="フリーフォーム 86"/>
          <p:cNvSpPr/>
          <p:nvPr/>
        </p:nvSpPr>
        <p:spPr>
          <a:xfrm>
            <a:off x="5948713" y="4150816"/>
            <a:ext cx="1028700" cy="1695777"/>
          </a:xfrm>
          <a:custGeom>
            <a:avLst/>
            <a:gdLst>
              <a:gd name="connsiteX0" fmla="*/ 0 w 1028700"/>
              <a:gd name="connsiteY0" fmla="*/ 1695777 h 1695777"/>
              <a:gd name="connsiteX1" fmla="*/ 558800 w 1028700"/>
              <a:gd name="connsiteY1" fmla="*/ 120977 h 1695777"/>
              <a:gd name="connsiteX2" fmla="*/ 1028700 w 1028700"/>
              <a:gd name="connsiteY2" fmla="*/ 108277 h 1695777"/>
            </a:gdLst>
            <a:ahLst/>
            <a:cxnLst>
              <a:cxn ang="0">
                <a:pos x="connsiteX0" y="connsiteY0"/>
              </a:cxn>
              <a:cxn ang="0">
                <a:pos x="connsiteX1" y="connsiteY1"/>
              </a:cxn>
              <a:cxn ang="0">
                <a:pos x="connsiteX2" y="connsiteY2"/>
              </a:cxn>
            </a:cxnLst>
            <a:rect l="l" t="t" r="r" b="b"/>
            <a:pathLst>
              <a:path w="1028700" h="1695777">
                <a:moveTo>
                  <a:pt x="0" y="1695777"/>
                </a:moveTo>
                <a:cubicBezTo>
                  <a:pt x="193675" y="1040668"/>
                  <a:pt x="387350" y="385560"/>
                  <a:pt x="558800" y="120977"/>
                </a:cubicBezTo>
                <a:cubicBezTo>
                  <a:pt x="730250" y="-143606"/>
                  <a:pt x="1028700" y="108277"/>
                  <a:pt x="1028700" y="108277"/>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8" name="フリーフォーム 87"/>
          <p:cNvSpPr/>
          <p:nvPr/>
        </p:nvSpPr>
        <p:spPr>
          <a:xfrm>
            <a:off x="6834860" y="4234368"/>
            <a:ext cx="167953" cy="1028025"/>
          </a:xfrm>
          <a:custGeom>
            <a:avLst/>
            <a:gdLst>
              <a:gd name="connsiteX0" fmla="*/ 79053 w 167953"/>
              <a:gd name="connsiteY0" fmla="*/ 1028025 h 1028025"/>
              <a:gd name="connsiteX1" fmla="*/ 2853 w 167953"/>
              <a:gd name="connsiteY1" fmla="*/ 100925 h 1028025"/>
              <a:gd name="connsiteX2" fmla="*/ 167953 w 167953"/>
              <a:gd name="connsiteY2" fmla="*/ 24725 h 1028025"/>
            </a:gdLst>
            <a:ahLst/>
            <a:cxnLst>
              <a:cxn ang="0">
                <a:pos x="connsiteX0" y="connsiteY0"/>
              </a:cxn>
              <a:cxn ang="0">
                <a:pos x="connsiteX1" y="connsiteY1"/>
              </a:cxn>
              <a:cxn ang="0">
                <a:pos x="connsiteX2" y="connsiteY2"/>
              </a:cxn>
            </a:cxnLst>
            <a:rect l="l" t="t" r="r" b="b"/>
            <a:pathLst>
              <a:path w="167953" h="1028025">
                <a:moveTo>
                  <a:pt x="79053" y="1028025"/>
                </a:moveTo>
                <a:cubicBezTo>
                  <a:pt x="33544" y="648083"/>
                  <a:pt x="-11964" y="268142"/>
                  <a:pt x="2853" y="100925"/>
                </a:cubicBezTo>
                <a:cubicBezTo>
                  <a:pt x="17670" y="-66292"/>
                  <a:pt x="167953" y="24725"/>
                  <a:pt x="167953" y="24725"/>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89" name="フリーフォーム 88"/>
          <p:cNvSpPr/>
          <p:nvPr/>
        </p:nvSpPr>
        <p:spPr>
          <a:xfrm>
            <a:off x="6976055" y="3535193"/>
            <a:ext cx="77558" cy="711200"/>
          </a:xfrm>
          <a:custGeom>
            <a:avLst/>
            <a:gdLst>
              <a:gd name="connsiteX0" fmla="*/ 77558 w 77558"/>
              <a:gd name="connsiteY0" fmla="*/ 0 h 711200"/>
              <a:gd name="connsiteX1" fmla="*/ 1358 w 77558"/>
              <a:gd name="connsiteY1" fmla="*/ 177800 h 711200"/>
              <a:gd name="connsiteX2" fmla="*/ 26758 w 77558"/>
              <a:gd name="connsiteY2" fmla="*/ 711200 h 711200"/>
            </a:gdLst>
            <a:ahLst/>
            <a:cxnLst>
              <a:cxn ang="0">
                <a:pos x="connsiteX0" y="connsiteY0"/>
              </a:cxn>
              <a:cxn ang="0">
                <a:pos x="connsiteX1" y="connsiteY1"/>
              </a:cxn>
              <a:cxn ang="0">
                <a:pos x="connsiteX2" y="connsiteY2"/>
              </a:cxn>
            </a:cxnLst>
            <a:rect l="l" t="t" r="r" b="b"/>
            <a:pathLst>
              <a:path w="77558" h="711200">
                <a:moveTo>
                  <a:pt x="77558" y="0"/>
                </a:moveTo>
                <a:cubicBezTo>
                  <a:pt x="43691" y="29633"/>
                  <a:pt x="9825" y="59267"/>
                  <a:pt x="1358" y="177800"/>
                </a:cubicBezTo>
                <a:cubicBezTo>
                  <a:pt x="-7109" y="296333"/>
                  <a:pt x="26758" y="711200"/>
                  <a:pt x="26758" y="711200"/>
                </a:cubicBez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nvGrpSpPr>
          <p:cNvPr id="74" name="図形グループ 73"/>
          <p:cNvGrpSpPr/>
          <p:nvPr/>
        </p:nvGrpSpPr>
        <p:grpSpPr>
          <a:xfrm>
            <a:off x="107596" y="-81071"/>
            <a:ext cx="8942744" cy="1469647"/>
            <a:chOff x="107596" y="-81071"/>
            <a:chExt cx="8942744" cy="1469647"/>
          </a:xfrm>
        </p:grpSpPr>
        <p:pic>
          <p:nvPicPr>
            <p:cNvPr id="75" name="図 74"/>
            <p:cNvPicPr>
              <a:picLocks noChangeAspect="1"/>
            </p:cNvPicPr>
            <p:nvPr/>
          </p:nvPicPr>
          <p:blipFill rotWithShape="1">
            <a:blip r:embed="rId7" cstate="email">
              <a:extLst>
                <a:ext uri="{BEBA8EAE-BF5A-486C-A8C5-ECC9F3942E4B}">
                  <a14:imgProps xmlns:a14="http://schemas.microsoft.com/office/drawing/2010/main">
                    <a14:imgLayer r:embed="rId8">
                      <a14:imgEffect>
                        <a14:backgroundRemoval t="47840" b="94136" l="25919" r="100000"/>
                      </a14:imgEffect>
                    </a14:imgLayer>
                  </a14:imgProps>
                </a:ext>
                <a:ext uri="{28A0092B-C50C-407E-A947-70E740481C1C}">
                  <a14:useLocalDpi xmlns:a14="http://schemas.microsoft.com/office/drawing/2010/main"/>
                </a:ext>
              </a:extLst>
            </a:blip>
            <a:srcRect l="26437" t="46781"/>
            <a:stretch/>
          </p:blipFill>
          <p:spPr>
            <a:xfrm>
              <a:off x="2397974" y="-81071"/>
              <a:ext cx="6652366" cy="1469647"/>
            </a:xfrm>
            <a:prstGeom prst="rect">
              <a:avLst/>
            </a:prstGeom>
          </p:spPr>
        </p:pic>
        <p:sp>
          <p:nvSpPr>
            <p:cNvPr id="78" name="テキスト ボックス 77"/>
            <p:cNvSpPr txBox="1"/>
            <p:nvPr/>
          </p:nvSpPr>
          <p:spPr>
            <a:xfrm>
              <a:off x="3643076"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教育</a:t>
              </a:r>
              <a:endParaRPr kumimoji="1" lang="en-US" altLang="ja-JP" b="1" kern="1200" dirty="0" smtClean="0">
                <a:latin typeface="ヒラギノ丸ゴ Pro W4"/>
                <a:ea typeface="ヒラギノ丸ゴ Pro W4"/>
                <a:cs typeface="ヒラギノ丸ゴ Pro W4"/>
              </a:endParaRPr>
            </a:p>
          </p:txBody>
        </p:sp>
        <p:grpSp>
          <p:nvGrpSpPr>
            <p:cNvPr id="85" name="図形グループ 84"/>
            <p:cNvGrpSpPr/>
            <p:nvPr/>
          </p:nvGrpSpPr>
          <p:grpSpPr>
            <a:xfrm>
              <a:off x="215192" y="0"/>
              <a:ext cx="2341441" cy="1246985"/>
              <a:chOff x="215192" y="1199258"/>
              <a:chExt cx="2341441" cy="1246985"/>
            </a:xfrm>
          </p:grpSpPr>
          <p:pic>
            <p:nvPicPr>
              <p:cNvPr id="95" name="図 94"/>
              <p:cNvPicPr>
                <a:picLocks noChangeAspect="1"/>
              </p:cNvPicPr>
              <p:nvPr/>
            </p:nvPicPr>
            <p:blipFill>
              <a:blip r:embed="rId9" cstate="email">
                <a:lum bright="70000" contrast="-70000"/>
                <a:extLst>
                  <a:ext uri="{28A0092B-C50C-407E-A947-70E740481C1C}">
                    <a14:useLocalDpi xmlns:a14="http://schemas.microsoft.com/office/drawing/2010/main"/>
                  </a:ext>
                </a:extLst>
              </a:blip>
              <a:stretch>
                <a:fillRect/>
              </a:stretch>
            </p:blipFill>
            <p:spPr>
              <a:xfrm>
                <a:off x="706783" y="1199258"/>
                <a:ext cx="1325217" cy="955205"/>
              </a:xfrm>
              <a:prstGeom prst="rect">
                <a:avLst/>
              </a:prstGeom>
              <a:effectLst/>
            </p:spPr>
          </p:pic>
          <p:pic>
            <p:nvPicPr>
              <p:cNvPr id="96" name="図 95" descr="8682.jpg"/>
              <p:cNvPicPr>
                <a:picLocks noChangeAspect="1"/>
              </p:cNvPicPr>
              <p:nvPr/>
            </p:nvPicPr>
            <p:blipFill>
              <a:blip r:embed="rId10" cstate="email">
                <a:duotone>
                  <a:schemeClr val="accent2">
                    <a:shade val="45000"/>
                    <a:satMod val="135000"/>
                  </a:schemeClr>
                  <a:prstClr val="white"/>
                </a:duotone>
                <a:extLst>
                  <a:ext uri="{BEBA8EAE-BF5A-486C-A8C5-ECC9F3942E4B}">
                    <a14:imgProps xmlns:a14="http://schemas.microsoft.com/office/drawing/2010/main">
                      <a14:imgLayer r:embed="rId11">
                        <a14:imgEffect>
                          <a14:backgroundRemoval t="0" b="100000" l="0" r="100000">
                            <a14:foregroundMark x1="71646" y1="67932" x2="71646" y2="67932"/>
                            <a14:foregroundMark x1="38662" y1="71184" x2="38662" y2="71184"/>
                            <a14:backgroundMark x1="54213" y1="36906" x2="54213" y2="36906"/>
                            <a14:backgroundMark x1="38156" y1="21685" x2="38156" y2="21685"/>
                            <a14:backgroundMark x1="76383" y1="21143" x2="76383" y2="21143"/>
                            <a14:backgroundMark x1="70741" y1="23353" x2="29222" y2="24354"/>
                          </a14:backgroundRemoval>
                        </a14:imgEffect>
                      </a14:imgLayer>
                    </a14:imgProps>
                  </a:ext>
                  <a:ext uri="{28A0092B-C50C-407E-A947-70E740481C1C}">
                    <a14:useLocalDpi xmlns:a14="http://schemas.microsoft.com/office/drawing/2010/main"/>
                  </a:ext>
                </a:extLst>
              </a:blip>
              <a:stretch>
                <a:fillRect/>
              </a:stretch>
            </p:blipFill>
            <p:spPr>
              <a:xfrm>
                <a:off x="215192" y="1676861"/>
                <a:ext cx="2341441" cy="769382"/>
              </a:xfrm>
              <a:prstGeom prst="rect">
                <a:avLst/>
              </a:prstGeom>
            </p:spPr>
          </p:pic>
        </p:grpSp>
        <p:sp>
          <p:nvSpPr>
            <p:cNvPr id="86" name="テキスト ボックス 85"/>
            <p:cNvSpPr txBox="1"/>
            <p:nvPr/>
          </p:nvSpPr>
          <p:spPr>
            <a:xfrm>
              <a:off x="4717127"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環境</a:t>
              </a:r>
              <a:endParaRPr kumimoji="1" lang="en-US" altLang="ja-JP" b="1" kern="1200" dirty="0" smtClean="0">
                <a:latin typeface="ヒラギノ丸ゴ Pro W4"/>
                <a:ea typeface="ヒラギノ丸ゴ Pro W4"/>
                <a:cs typeface="ヒラギノ丸ゴ Pro W4"/>
              </a:endParaRPr>
            </a:p>
          </p:txBody>
        </p:sp>
        <p:sp>
          <p:nvSpPr>
            <p:cNvPr id="90" name="テキスト ボックス 89"/>
            <p:cNvSpPr txBox="1"/>
            <p:nvPr/>
          </p:nvSpPr>
          <p:spPr>
            <a:xfrm>
              <a:off x="5724157" y="395142"/>
              <a:ext cx="1229279"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つながり</a:t>
              </a:r>
              <a:endParaRPr kumimoji="1" lang="en-US" altLang="ja-JP" b="1" kern="1200" dirty="0" smtClean="0">
                <a:latin typeface="ヒラギノ丸ゴ Pro W4"/>
                <a:ea typeface="ヒラギノ丸ゴ Pro W4"/>
                <a:cs typeface="ヒラギノ丸ゴ Pro W4"/>
              </a:endParaRPr>
            </a:p>
          </p:txBody>
        </p:sp>
        <p:sp>
          <p:nvSpPr>
            <p:cNvPr id="91" name="テキスト ボックス 90"/>
            <p:cNvSpPr txBox="1"/>
            <p:nvPr/>
          </p:nvSpPr>
          <p:spPr>
            <a:xfrm>
              <a:off x="6657856" y="281642"/>
              <a:ext cx="1448337"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都市の</a:t>
              </a:r>
              <a:endParaRPr lang="en-US" altLang="ja-JP" b="1" dirty="0" smtClean="0">
                <a:latin typeface="ヒラギノ丸ゴ Pro W4"/>
                <a:ea typeface="ヒラギノ丸ゴ Pro W4"/>
                <a:cs typeface="ヒラギノ丸ゴ Pro W4"/>
              </a:endParaRPr>
            </a:p>
            <a:p>
              <a:pPr algn="ctr"/>
              <a:r>
                <a:rPr kumimoji="1" lang="ja-JP" altLang="en-US" b="1" kern="1200" dirty="0" smtClean="0">
                  <a:latin typeface="ヒラギノ丸ゴ Pro W4"/>
                  <a:ea typeface="ヒラギノ丸ゴ Pro W4"/>
                  <a:cs typeface="ヒラギノ丸ゴ Pro W4"/>
                </a:rPr>
                <a:t>将来像</a:t>
              </a:r>
              <a:endParaRPr kumimoji="1" lang="en-US" altLang="ja-JP" b="1" kern="1200" dirty="0" smtClean="0">
                <a:latin typeface="ヒラギノ丸ゴ Pro W4"/>
                <a:ea typeface="ヒラギノ丸ゴ Pro W4"/>
                <a:cs typeface="ヒラギノ丸ゴ Pro W4"/>
              </a:endParaRPr>
            </a:p>
          </p:txBody>
        </p:sp>
        <p:sp>
          <p:nvSpPr>
            <p:cNvPr id="92" name="テキスト ボックス 91"/>
            <p:cNvSpPr txBox="1"/>
            <p:nvPr/>
          </p:nvSpPr>
          <p:spPr>
            <a:xfrm>
              <a:off x="7939280" y="395142"/>
              <a:ext cx="1074051" cy="369332"/>
            </a:xfrm>
            <a:prstGeom prst="rect">
              <a:avLst/>
            </a:prstGeom>
            <a:noFill/>
          </p:spPr>
          <p:txBody>
            <a:bodyPr wrap="square" rtlCol="0">
              <a:spAutoFit/>
            </a:bodyPr>
            <a:lstStyle/>
            <a:p>
              <a:pPr algn="ctr"/>
              <a:r>
                <a:rPr kumimoji="1" lang="ja-JP" altLang="en-US" b="1" kern="1200" dirty="0" smtClean="0">
                  <a:latin typeface="ヒラギノ丸ゴ Pro W4"/>
                  <a:ea typeface="ヒラギノ丸ゴ Pro W4"/>
                  <a:cs typeface="ヒラギノ丸ゴ Pro W4"/>
                </a:rPr>
                <a:t>まとめ</a:t>
              </a:r>
              <a:endParaRPr kumimoji="1" lang="en-US" altLang="ja-JP" b="1" kern="1200" dirty="0" smtClean="0">
                <a:latin typeface="ヒラギノ丸ゴ Pro W4"/>
                <a:ea typeface="ヒラギノ丸ゴ Pro W4"/>
                <a:cs typeface="ヒラギノ丸ゴ Pro W4"/>
              </a:endParaRPr>
            </a:p>
          </p:txBody>
        </p:sp>
        <p:sp>
          <p:nvSpPr>
            <p:cNvPr id="93" name="テキスト ボックス 92"/>
            <p:cNvSpPr txBox="1"/>
            <p:nvPr/>
          </p:nvSpPr>
          <p:spPr>
            <a:xfrm>
              <a:off x="107596" y="166276"/>
              <a:ext cx="2449037" cy="584776"/>
            </a:xfrm>
            <a:prstGeom prst="rect">
              <a:avLst/>
            </a:prstGeom>
            <a:noFill/>
          </p:spPr>
          <p:txBody>
            <a:bodyPr wrap="square" rtlCol="0">
              <a:spAutoFit/>
            </a:bodyPr>
            <a:lstStyle/>
            <a:p>
              <a:pPr algn="ctr"/>
              <a:r>
                <a:rPr kumimoji="1" lang="ja-JP" altLang="en-US" sz="3200" b="1" kern="1200" dirty="0" smtClean="0">
                  <a:latin typeface="ヒラギノ丸ゴ ProN W4"/>
                  <a:ea typeface="ヒラギノ丸ゴ ProN W4"/>
                  <a:cs typeface="ヒラギノ丸ゴ ProN W4"/>
                </a:rPr>
                <a:t>土浦の現状</a:t>
              </a:r>
              <a:endParaRPr kumimoji="1" lang="en-US" altLang="ja-JP" sz="3200" b="1" kern="1200" dirty="0" smtClean="0">
                <a:latin typeface="ヒラギノ丸ゴ ProN W4"/>
                <a:ea typeface="ヒラギノ丸ゴ ProN W4"/>
                <a:cs typeface="ヒラギノ丸ゴ ProN W4"/>
              </a:endParaRPr>
            </a:p>
          </p:txBody>
        </p:sp>
        <p:sp>
          <p:nvSpPr>
            <p:cNvPr id="94" name="テキスト ボックス 93"/>
            <p:cNvSpPr txBox="1"/>
            <p:nvPr/>
          </p:nvSpPr>
          <p:spPr>
            <a:xfrm>
              <a:off x="2556633" y="281642"/>
              <a:ext cx="1074051" cy="646331"/>
            </a:xfrm>
            <a:prstGeom prst="rect">
              <a:avLst/>
            </a:prstGeom>
            <a:noFill/>
          </p:spPr>
          <p:txBody>
            <a:bodyPr wrap="square" rtlCol="0">
              <a:spAutoFit/>
            </a:bodyPr>
            <a:lstStyle/>
            <a:p>
              <a:pPr algn="ctr"/>
              <a:r>
                <a:rPr lang="ja-JP" altLang="en-US" b="1" dirty="0" smtClean="0">
                  <a:latin typeface="ヒラギノ丸ゴ Pro W4"/>
                  <a:ea typeface="ヒラギノ丸ゴ Pro W4"/>
                  <a:cs typeface="ヒラギノ丸ゴ Pro W4"/>
                </a:rPr>
                <a:t>目標</a:t>
              </a:r>
              <a:endParaRPr lang="en-US" altLang="ja-JP" b="1" dirty="0" smtClean="0">
                <a:latin typeface="ヒラギノ丸ゴ Pro W4"/>
                <a:ea typeface="ヒラギノ丸ゴ Pro W4"/>
                <a:cs typeface="ヒラギノ丸ゴ Pro W4"/>
              </a:endParaRPr>
            </a:p>
            <a:p>
              <a:pPr algn="ctr"/>
              <a:r>
                <a:rPr lang="ja-JP" altLang="en-US" b="1" dirty="0" smtClean="0">
                  <a:latin typeface="ヒラギノ丸ゴ Pro W4"/>
                  <a:ea typeface="ヒラギノ丸ゴ Pro W4"/>
                  <a:cs typeface="ヒラギノ丸ゴ Pro W4"/>
                </a:rPr>
                <a:t>都市像</a:t>
              </a:r>
              <a:endParaRPr kumimoji="1" lang="en-US" altLang="ja-JP" b="1" kern="1200" dirty="0" smtClean="0">
                <a:latin typeface="ヒラギノ丸ゴ Pro W4"/>
                <a:ea typeface="ヒラギノ丸ゴ Pro W4"/>
                <a:cs typeface="ヒラギノ丸ゴ Pro W4"/>
              </a:endParaRPr>
            </a:p>
          </p:txBody>
        </p:sp>
      </p:grpSp>
      <p:sp>
        <p:nvSpPr>
          <p:cNvPr id="2" name="テキスト ボックス 1"/>
          <p:cNvSpPr txBox="1"/>
          <p:nvPr/>
        </p:nvSpPr>
        <p:spPr>
          <a:xfrm>
            <a:off x="2161187" y="2147986"/>
            <a:ext cx="4577121" cy="830997"/>
          </a:xfrm>
          <a:prstGeom prst="rect">
            <a:avLst/>
          </a:prstGeom>
          <a:noFill/>
        </p:spPr>
        <p:txBody>
          <a:bodyPr wrap="square" rtlCol="0">
            <a:spAutoFit/>
          </a:bodyPr>
          <a:lstStyle/>
          <a:p>
            <a:r>
              <a:rPr lang="ja-JP" altLang="en-US" sz="2400" i="1" dirty="0" smtClean="0"/>
              <a:t>活動に積極的な</a:t>
            </a:r>
            <a:endParaRPr lang="en-US" altLang="ja-JP" sz="2400" i="1" dirty="0" smtClean="0"/>
          </a:p>
          <a:p>
            <a:r>
              <a:rPr lang="ja-JP" altLang="en-US" sz="2400" i="1" dirty="0" smtClean="0"/>
              <a:t>市民を増やす</a:t>
            </a:r>
            <a:endParaRPr kumimoji="1" lang="ja-JP" altLang="en-US" sz="2400" i="1" dirty="0"/>
          </a:p>
        </p:txBody>
      </p:sp>
      <p:sp>
        <p:nvSpPr>
          <p:cNvPr id="3" name="テキスト ボックス 2"/>
          <p:cNvSpPr txBox="1"/>
          <p:nvPr/>
        </p:nvSpPr>
        <p:spPr>
          <a:xfrm>
            <a:off x="2471694" y="3656696"/>
            <a:ext cx="4186162" cy="830997"/>
          </a:xfrm>
          <a:prstGeom prst="rect">
            <a:avLst/>
          </a:prstGeom>
          <a:noFill/>
        </p:spPr>
        <p:txBody>
          <a:bodyPr wrap="square" rtlCol="0">
            <a:spAutoFit/>
          </a:bodyPr>
          <a:lstStyle/>
          <a:p>
            <a:r>
              <a:rPr kumimoji="1" lang="ja-JP" altLang="en-US" sz="2400" i="1" dirty="0" smtClean="0"/>
              <a:t>地域活動を行いやすい</a:t>
            </a:r>
            <a:endParaRPr kumimoji="1" lang="en-US" altLang="ja-JP" sz="2400" i="1" dirty="0" smtClean="0"/>
          </a:p>
          <a:p>
            <a:r>
              <a:rPr kumimoji="1" lang="ja-JP" altLang="en-US" sz="2400" i="1" dirty="0" smtClean="0"/>
              <a:t>環境をつくる</a:t>
            </a:r>
            <a:endParaRPr kumimoji="1" lang="ja-JP" altLang="en-US" sz="2400" i="1" dirty="0"/>
          </a:p>
        </p:txBody>
      </p:sp>
      <p:sp>
        <p:nvSpPr>
          <p:cNvPr id="5" name="テキスト ボックス 4"/>
          <p:cNvSpPr txBox="1"/>
          <p:nvPr/>
        </p:nvSpPr>
        <p:spPr>
          <a:xfrm>
            <a:off x="2830578" y="5213782"/>
            <a:ext cx="2349922" cy="830997"/>
          </a:xfrm>
          <a:prstGeom prst="rect">
            <a:avLst/>
          </a:prstGeom>
          <a:noFill/>
        </p:spPr>
        <p:txBody>
          <a:bodyPr wrap="none" rtlCol="0">
            <a:spAutoFit/>
          </a:bodyPr>
          <a:lstStyle/>
          <a:p>
            <a:r>
              <a:rPr kumimoji="1" lang="ja-JP" altLang="en-US" sz="2400" i="1" dirty="0" smtClean="0"/>
              <a:t>地域活動を</a:t>
            </a:r>
            <a:endParaRPr kumimoji="1" lang="en-US" altLang="ja-JP" sz="2400" i="1" dirty="0" smtClean="0"/>
          </a:p>
          <a:p>
            <a:r>
              <a:rPr kumimoji="1" lang="ja-JP" altLang="en-US" sz="2400" i="1" dirty="0" smtClean="0"/>
              <a:t>市内中に広める</a:t>
            </a:r>
            <a:endParaRPr kumimoji="1" lang="ja-JP" altLang="en-US" sz="2400" i="1" dirty="0"/>
          </a:p>
        </p:txBody>
      </p:sp>
      <p:sp>
        <p:nvSpPr>
          <p:cNvPr id="99" name="正方形/長方形 98"/>
          <p:cNvSpPr/>
          <p:nvPr/>
        </p:nvSpPr>
        <p:spPr>
          <a:xfrm>
            <a:off x="-770849" y="1152762"/>
            <a:ext cx="10718800" cy="5778500"/>
          </a:xfrm>
          <a:prstGeom prst="rect">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ja-JP" dirty="0" smtClean="0"/>
          </a:p>
        </p:txBody>
      </p:sp>
      <p:sp>
        <p:nvSpPr>
          <p:cNvPr id="100" name="テキスト ボックス 99"/>
          <p:cNvSpPr txBox="1"/>
          <p:nvPr/>
        </p:nvSpPr>
        <p:spPr>
          <a:xfrm>
            <a:off x="886962" y="2351922"/>
            <a:ext cx="7660329" cy="923330"/>
          </a:xfrm>
          <a:prstGeom prst="rect">
            <a:avLst/>
          </a:prstGeom>
          <a:noFill/>
        </p:spPr>
        <p:txBody>
          <a:bodyPr wrap="square" rtlCol="0">
            <a:spAutoFit/>
          </a:bodyPr>
          <a:lstStyle/>
          <a:p>
            <a:pPr algn="ctr"/>
            <a:r>
              <a:rPr kumimoji="1" lang="en-US" altLang="ja-JP" sz="5400" dirty="0" smtClean="0">
                <a:solidFill>
                  <a:schemeClr val="accent2"/>
                </a:solidFill>
                <a:latin typeface="ヒラギノ丸ゴ Pro W4"/>
                <a:ea typeface="ヒラギノ丸ゴ Pro W4"/>
                <a:cs typeface="ヒラギノ丸ゴ Pro W4"/>
              </a:rPr>
              <a:t>〜</a:t>
            </a:r>
            <a:r>
              <a:rPr kumimoji="1" lang="ja-JP" altLang="en-US" sz="5400" dirty="0" smtClean="0">
                <a:solidFill>
                  <a:schemeClr val="accent2"/>
                </a:solidFill>
                <a:latin typeface="ヒラギノ丸ゴ Pro W4"/>
                <a:ea typeface="ヒラギノ丸ゴ Pro W4"/>
                <a:cs typeface="ヒラギノ丸ゴ Pro W4"/>
              </a:rPr>
              <a:t>寄り添いあう</a:t>
            </a:r>
            <a:r>
              <a:rPr lang="ja-JP" altLang="en-US" sz="5400" dirty="0" smtClean="0">
                <a:solidFill>
                  <a:schemeClr val="accent2"/>
                </a:solidFill>
                <a:latin typeface="ヒラギノ丸ゴ Pro W4"/>
                <a:ea typeface="ヒラギノ丸ゴ Pro W4"/>
                <a:cs typeface="ヒラギノ丸ゴ Pro W4"/>
              </a:rPr>
              <a:t>まち</a:t>
            </a:r>
            <a:r>
              <a:rPr lang="en-US" altLang="ja-JP" sz="5400" dirty="0" smtClean="0">
                <a:solidFill>
                  <a:schemeClr val="accent2"/>
                </a:solidFill>
                <a:latin typeface="ヒラギノ丸ゴ Pro W4"/>
                <a:ea typeface="ヒラギノ丸ゴ Pro W4"/>
                <a:cs typeface="ヒラギノ丸ゴ Pro W4"/>
              </a:rPr>
              <a:t>〜</a:t>
            </a:r>
            <a:endParaRPr kumimoji="1" lang="en-US" altLang="ja-JP" sz="5400" dirty="0" smtClean="0">
              <a:solidFill>
                <a:schemeClr val="accent2"/>
              </a:solidFill>
              <a:latin typeface="ヒラギノ丸ゴ Pro W4"/>
              <a:ea typeface="ヒラギノ丸ゴ Pro W4"/>
              <a:cs typeface="ヒラギノ丸ゴ Pro W4"/>
            </a:endParaRPr>
          </a:p>
        </p:txBody>
      </p:sp>
      <p:grpSp>
        <p:nvGrpSpPr>
          <p:cNvPr id="107" name="図形グループ 106"/>
          <p:cNvGrpSpPr/>
          <p:nvPr/>
        </p:nvGrpSpPr>
        <p:grpSpPr>
          <a:xfrm>
            <a:off x="3177891" y="2794473"/>
            <a:ext cx="3075532" cy="3095252"/>
            <a:chOff x="2741717" y="3402956"/>
            <a:chExt cx="3665016" cy="3517990"/>
          </a:xfrm>
        </p:grpSpPr>
        <p:pic>
          <p:nvPicPr>
            <p:cNvPr id="108" name="図 107"/>
            <p:cNvPicPr>
              <a:picLocks noChangeAspect="1"/>
            </p:cNvPicPr>
            <p:nvPr/>
          </p:nvPicPr>
          <p:blipFill>
            <a:blip r:embed="rId12" cstate="email">
              <a:lum bright="70000" contrast="-70000"/>
              <a:extLst>
                <a:ext uri="{28A0092B-C50C-407E-A947-70E740481C1C}">
                  <a14:useLocalDpi xmlns:a14="http://schemas.microsoft.com/office/drawing/2010/main"/>
                </a:ext>
              </a:extLst>
            </a:blip>
            <a:stretch>
              <a:fillRect/>
            </a:stretch>
          </p:blipFill>
          <p:spPr>
            <a:xfrm>
              <a:off x="2741717" y="3402956"/>
              <a:ext cx="3665016" cy="3517990"/>
            </a:xfrm>
            <a:prstGeom prst="rect">
              <a:avLst/>
            </a:prstGeom>
            <a:effectLst>
              <a:glow rad="63500">
                <a:schemeClr val="accent2">
                  <a:satMod val="175000"/>
                  <a:alpha val="40000"/>
                </a:schemeClr>
              </a:glow>
            </a:effectLst>
          </p:spPr>
        </p:pic>
        <p:pic>
          <p:nvPicPr>
            <p:cNvPr id="109" name="図 10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873600" y="4037210"/>
              <a:ext cx="3401249" cy="2060445"/>
            </a:xfrm>
            <a:prstGeom prst="rect">
              <a:avLst/>
            </a:prstGeom>
          </p:spPr>
        </p:pic>
      </p:grpSp>
      <p:sp>
        <p:nvSpPr>
          <p:cNvPr id="6" name="スライド番号プレースホルダー 5"/>
          <p:cNvSpPr>
            <a:spLocks noGrp="1"/>
          </p:cNvSpPr>
          <p:nvPr>
            <p:ph type="sldNum" sz="quarter" idx="12"/>
          </p:nvPr>
        </p:nvSpPr>
        <p:spPr/>
        <p:txBody>
          <a:bodyPr/>
          <a:lstStyle/>
          <a:p>
            <a:fld id="{4F972EC5-33EC-864F-89EA-822F249CB8ED}" type="slidenum">
              <a:rPr kumimoji="1" lang="ja-JP" altLang="en-US" smtClean="0"/>
              <a:t>9</a:t>
            </a:fld>
            <a:endParaRPr kumimoji="1" lang="ja-JP" altLang="en-US"/>
          </a:p>
        </p:txBody>
      </p:sp>
    </p:spTree>
    <p:extLst>
      <p:ext uri="{BB962C8B-B14F-4D97-AF65-F5344CB8AC3E}">
        <p14:creationId xmlns:p14="http://schemas.microsoft.com/office/powerpoint/2010/main" val="11548559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par>
                                <p:cTn id="8" presetID="22" presetClass="entr" presetSubtype="4"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down)">
                                      <p:cBhvr>
                                        <p:cTn id="10" dur="500"/>
                                        <p:tgtEl>
                                          <p:spTgt spid="54"/>
                                        </p:tgtEl>
                                      </p:cBhvr>
                                    </p:animEffect>
                                  </p:childTnLst>
                                </p:cTn>
                              </p:par>
                              <p:par>
                                <p:cTn id="11" presetID="22" presetClass="entr" presetSubtype="4"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down)">
                                      <p:cBhvr>
                                        <p:cTn id="13" dur="500"/>
                                        <p:tgtEl>
                                          <p:spTgt spid="53"/>
                                        </p:tgtEl>
                                      </p:cBhvr>
                                    </p:animEffect>
                                  </p:childTnLst>
                                </p:cTn>
                              </p:par>
                              <p:par>
                                <p:cTn id="14" presetID="22" presetClass="entr" presetSubtype="4"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par>
                                <p:cTn id="17" presetID="22" presetClass="entr" presetSubtype="4"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500"/>
                                        <p:tgtEl>
                                          <p:spTgt spid="57"/>
                                        </p:tgtEl>
                                      </p:cBhvr>
                                    </p:animEffect>
                                  </p:childTnLst>
                                </p:cTn>
                              </p:par>
                              <p:par>
                                <p:cTn id="20" presetID="22" presetClass="entr" presetSubtype="4"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par>
                                <p:cTn id="23" presetID="22" presetClass="entr" presetSubtype="4"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down)">
                                      <p:cBhvr>
                                        <p:cTn id="25" dur="500"/>
                                        <p:tgtEl>
                                          <p:spTgt spid="56"/>
                                        </p:tgtEl>
                                      </p:cBhvr>
                                    </p:animEffect>
                                  </p:childTnLst>
                                </p:cTn>
                              </p:par>
                              <p:par>
                                <p:cTn id="26" presetID="22" presetClass="entr" presetSubtype="4"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4" fill="hold"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down)">
                                      <p:cBhvr>
                                        <p:cTn id="31" dur="500"/>
                                        <p:tgtEl>
                                          <p:spTgt spid="61"/>
                                        </p:tgtEl>
                                      </p:cBhvr>
                                    </p:animEffect>
                                  </p:childTnLst>
                                </p:cTn>
                              </p:par>
                              <p:par>
                                <p:cTn id="32" presetID="22" presetClass="entr" presetSubtype="4"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500"/>
                                        <p:tgtEl>
                                          <p:spTgt spid="62"/>
                                        </p:tgtEl>
                                      </p:cBhvr>
                                    </p:animEffect>
                                  </p:childTnLst>
                                </p:cTn>
                              </p:par>
                              <p:par>
                                <p:cTn id="35" presetID="22" presetClass="entr" presetSubtype="4"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par>
                                <p:cTn id="38" presetID="22" presetClass="entr" presetSubtype="4"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down)">
                                      <p:cBhvr>
                                        <p:cTn id="40" dur="500"/>
                                        <p:tgtEl>
                                          <p:spTgt spid="6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wipe(down)">
                                      <p:cBhvr>
                                        <p:cTn id="51" dur="500"/>
                                        <p:tgtEl>
                                          <p:spTgt spid="67"/>
                                        </p:tgtEl>
                                      </p:cBhvr>
                                    </p:animEffect>
                                  </p:childTnLst>
                                </p:cTn>
                              </p:par>
                              <p:par>
                                <p:cTn id="52" presetID="22" presetClass="entr" presetSubtype="4"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wipe(down)">
                                      <p:cBhvr>
                                        <p:cTn id="57" dur="500"/>
                                        <p:tgtEl>
                                          <p:spTgt spid="7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down)">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down)">
                                      <p:cBhvr>
                                        <p:cTn id="65" dur="500"/>
                                        <p:tgtEl>
                                          <p:spTgt spid="7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down)">
                                      <p:cBhvr>
                                        <p:cTn id="68" dur="500"/>
                                        <p:tgtEl>
                                          <p:spTgt spid="80"/>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wipe(down)">
                                      <p:cBhvr>
                                        <p:cTn id="71" dur="500"/>
                                        <p:tgtEl>
                                          <p:spTgt spid="8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down)">
                                      <p:cBhvr>
                                        <p:cTn id="74" dur="500"/>
                                        <p:tgtEl>
                                          <p:spTgt spid="76"/>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wipe(down)">
                                      <p:cBhvr>
                                        <p:cTn id="77" dur="500"/>
                                        <p:tgtEl>
                                          <p:spTgt spid="79"/>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wipe(down)">
                                      <p:cBhvr>
                                        <p:cTn id="80" dur="500"/>
                                        <p:tgtEl>
                                          <p:spTgt spid="8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wipe(down)">
                                      <p:cBhvr>
                                        <p:cTn id="83" dur="500"/>
                                        <p:tgtEl>
                                          <p:spTgt spid="8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wipe(down)">
                                      <p:cBhvr>
                                        <p:cTn id="86" dur="500"/>
                                        <p:tgtEl>
                                          <p:spTgt spid="88"/>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wipe(down)">
                                      <p:cBhvr>
                                        <p:cTn id="89" dur="500"/>
                                        <p:tgtEl>
                                          <p:spTgt spid="87"/>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wipe(down)">
                                      <p:cBhvr>
                                        <p:cTn id="92" dur="500"/>
                                        <p:tgtEl>
                                          <p:spTgt spid="77"/>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wipe(down)">
                                      <p:cBhvr>
                                        <p:cTn id="95" dur="500"/>
                                        <p:tgtEl>
                                          <p:spTgt spid="84"/>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wipe(down)">
                                      <p:cBhvr>
                                        <p:cTn id="98" dur="500"/>
                                        <p:tgtEl>
                                          <p:spTgt spid="83"/>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97"/>
                                        </p:tgtEl>
                                        <p:attrNameLst>
                                          <p:attrName>style.visibility</p:attrName>
                                        </p:attrNameLst>
                                      </p:cBhvr>
                                      <p:to>
                                        <p:strVal val="visible"/>
                                      </p:to>
                                    </p:set>
                                    <p:animEffect transition="in" filter="wipe(down)">
                                      <p:cBhvr>
                                        <p:cTn id="101" dur="500"/>
                                        <p:tgtEl>
                                          <p:spTgt spid="97"/>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down)">
                                      <p:cBhvr>
                                        <p:cTn id="104" dur="500"/>
                                        <p:tgtEl>
                                          <p:spTgt spid="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grpId="0" nodeType="clickEffect">
                                  <p:stCondLst>
                                    <p:cond delay="0"/>
                                  </p:stCondLst>
                                  <p:childTnLst>
                                    <p:set>
                                      <p:cBhvr>
                                        <p:cTn id="108" dur="1" fill="hold">
                                          <p:stCondLst>
                                            <p:cond delay="0"/>
                                          </p:stCondLst>
                                        </p:cTn>
                                        <p:tgtEl>
                                          <p:spTgt spid="99"/>
                                        </p:tgtEl>
                                        <p:attrNameLst>
                                          <p:attrName>style.visibility</p:attrName>
                                        </p:attrNameLst>
                                      </p:cBhvr>
                                      <p:to>
                                        <p:strVal val="visible"/>
                                      </p:to>
                                    </p:set>
                                    <p:animEffect transition="in" filter="wipe(down)">
                                      <p:cBhvr>
                                        <p:cTn id="109" dur="500"/>
                                        <p:tgtEl>
                                          <p:spTgt spid="9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00"/>
                                        </p:tgtEl>
                                        <p:attrNameLst>
                                          <p:attrName>style.visibility</p:attrName>
                                        </p:attrNameLst>
                                      </p:cBhvr>
                                      <p:to>
                                        <p:strVal val="visible"/>
                                      </p:to>
                                    </p:set>
                                    <p:animEffect transition="in" filter="fade">
                                      <p:cBhvr>
                                        <p:cTn id="112" dur="500"/>
                                        <p:tgtEl>
                                          <p:spTgt spid="100"/>
                                        </p:tgtEl>
                                      </p:cBhvr>
                                    </p:animEffect>
                                  </p:childTnLst>
                                </p:cTn>
                              </p:par>
                              <p:par>
                                <p:cTn id="113" presetID="10" presetClass="entr" presetSubtype="0" fill="hold" nodeType="withEffect">
                                  <p:stCondLst>
                                    <p:cond delay="0"/>
                                  </p:stCondLst>
                                  <p:childTnLst>
                                    <p:set>
                                      <p:cBhvr>
                                        <p:cTn id="114" dur="1" fill="hold">
                                          <p:stCondLst>
                                            <p:cond delay="0"/>
                                          </p:stCondLst>
                                        </p:cTn>
                                        <p:tgtEl>
                                          <p:spTgt spid="107"/>
                                        </p:tgtEl>
                                        <p:attrNameLst>
                                          <p:attrName>style.visibility</p:attrName>
                                        </p:attrNameLst>
                                      </p:cBhvr>
                                      <p:to>
                                        <p:strVal val="visible"/>
                                      </p:to>
                                    </p:set>
                                    <p:animEffect transition="in" filter="fade">
                                      <p:cBhvr>
                                        <p:cTn id="115"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73" grpId="0" animBg="1"/>
      <p:bldP spid="4" grpId="0" animBg="1"/>
      <p:bldP spid="76" grpId="0" animBg="1"/>
      <p:bldP spid="77" grpId="0" animBg="1"/>
      <p:bldP spid="79" grpId="0" animBg="1"/>
      <p:bldP spid="80" grpId="0" animBg="1"/>
      <p:bldP spid="81" grpId="0" animBg="1"/>
      <p:bldP spid="82" grpId="0" animBg="1"/>
      <p:bldP spid="83" grpId="0" animBg="1"/>
      <p:bldP spid="84" grpId="0" animBg="1"/>
      <p:bldP spid="87" grpId="0" animBg="1"/>
      <p:bldP spid="88" grpId="0" animBg="1"/>
      <p:bldP spid="89" grpId="0" animBg="1"/>
      <p:bldP spid="2" grpId="0"/>
      <p:bldP spid="3" grpId="0"/>
      <p:bldP spid="5" grpId="0"/>
      <p:bldP spid="99" grpId="0" animBg="1"/>
      <p:bldP spid="100" grpId="0"/>
    </p:bldLst>
  </p:timing>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アート.thmx</Template>
  <TotalTime>6390</TotalTime>
  <Words>2012</Words>
  <Application>Microsoft Macintosh PowerPoint</Application>
  <PresentationFormat>画面に合わせる (4:3)</PresentationFormat>
  <Paragraphs>835</Paragraphs>
  <Slides>43</Slides>
  <Notes>7</Notes>
  <HiddenSlides>2</HiddenSlides>
  <MMClips>0</MMClips>
  <ScaleCrop>false</ScaleCrop>
  <HeadingPairs>
    <vt:vector size="4" baseType="variant">
      <vt:variant>
        <vt:lpstr>テーマ</vt:lpstr>
      </vt:variant>
      <vt:variant>
        <vt:i4>1</vt:i4>
      </vt:variant>
      <vt:variant>
        <vt:lpstr>スライド タイトル</vt:lpstr>
      </vt:variant>
      <vt:variant>
        <vt:i4>43</vt:i4>
      </vt:variant>
    </vt:vector>
  </HeadingPairs>
  <TitlesOfParts>
    <vt:vector size="44" baseType="lpstr">
      <vt:lpstr>ホワイト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子ども教育カリキュラム</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つちうら恋物語</dc:title>
  <dc:creator>melu</dc:creator>
  <cp:lastModifiedBy>melu</cp:lastModifiedBy>
  <cp:revision>431</cp:revision>
  <dcterms:created xsi:type="dcterms:W3CDTF">2017-01-21T07:26:55Z</dcterms:created>
  <dcterms:modified xsi:type="dcterms:W3CDTF">2017-02-14T09:07:14Z</dcterms:modified>
</cp:coreProperties>
</file>