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21388388" cy="30275213"/>
  <p:notesSz cx="6858000" cy="9144000"/>
  <p:defaultTextStyle>
    <a:defPPr>
      <a:defRPr lang="ja-JP"/>
    </a:defPPr>
    <a:lvl1pPr marL="0" algn="l" defTabSz="1476070" rtl="0" eaLnBrk="1" latinLnBrk="0" hangingPunct="1">
      <a:defRPr kumimoji="1" sz="5800" kern="1200">
        <a:solidFill>
          <a:schemeClr val="tx1"/>
        </a:solidFill>
        <a:latin typeface="+mn-lt"/>
        <a:ea typeface="+mn-ea"/>
        <a:cs typeface="+mn-cs"/>
      </a:defRPr>
    </a:lvl1pPr>
    <a:lvl2pPr marL="1476070" algn="l" defTabSz="1476070" rtl="0" eaLnBrk="1" latinLnBrk="0" hangingPunct="1">
      <a:defRPr kumimoji="1" sz="5800" kern="1200">
        <a:solidFill>
          <a:schemeClr val="tx1"/>
        </a:solidFill>
        <a:latin typeface="+mn-lt"/>
        <a:ea typeface="+mn-ea"/>
        <a:cs typeface="+mn-cs"/>
      </a:defRPr>
    </a:lvl2pPr>
    <a:lvl3pPr marL="2952140" algn="l" defTabSz="1476070" rtl="0" eaLnBrk="1" latinLnBrk="0" hangingPunct="1">
      <a:defRPr kumimoji="1" sz="5800" kern="1200">
        <a:solidFill>
          <a:schemeClr val="tx1"/>
        </a:solidFill>
        <a:latin typeface="+mn-lt"/>
        <a:ea typeface="+mn-ea"/>
        <a:cs typeface="+mn-cs"/>
      </a:defRPr>
    </a:lvl3pPr>
    <a:lvl4pPr marL="4428211" algn="l" defTabSz="1476070" rtl="0" eaLnBrk="1" latinLnBrk="0" hangingPunct="1">
      <a:defRPr kumimoji="1" sz="5800" kern="1200">
        <a:solidFill>
          <a:schemeClr val="tx1"/>
        </a:solidFill>
        <a:latin typeface="+mn-lt"/>
        <a:ea typeface="+mn-ea"/>
        <a:cs typeface="+mn-cs"/>
      </a:defRPr>
    </a:lvl4pPr>
    <a:lvl5pPr marL="5904281" algn="l" defTabSz="1476070" rtl="0" eaLnBrk="1" latinLnBrk="0" hangingPunct="1">
      <a:defRPr kumimoji="1" sz="5800" kern="1200">
        <a:solidFill>
          <a:schemeClr val="tx1"/>
        </a:solidFill>
        <a:latin typeface="+mn-lt"/>
        <a:ea typeface="+mn-ea"/>
        <a:cs typeface="+mn-cs"/>
      </a:defRPr>
    </a:lvl5pPr>
    <a:lvl6pPr marL="7380351" algn="l" defTabSz="1476070" rtl="0" eaLnBrk="1" latinLnBrk="0" hangingPunct="1">
      <a:defRPr kumimoji="1" sz="5800" kern="1200">
        <a:solidFill>
          <a:schemeClr val="tx1"/>
        </a:solidFill>
        <a:latin typeface="+mn-lt"/>
        <a:ea typeface="+mn-ea"/>
        <a:cs typeface="+mn-cs"/>
      </a:defRPr>
    </a:lvl6pPr>
    <a:lvl7pPr marL="8856421" algn="l" defTabSz="1476070" rtl="0" eaLnBrk="1" latinLnBrk="0" hangingPunct="1">
      <a:defRPr kumimoji="1" sz="5800" kern="1200">
        <a:solidFill>
          <a:schemeClr val="tx1"/>
        </a:solidFill>
        <a:latin typeface="+mn-lt"/>
        <a:ea typeface="+mn-ea"/>
        <a:cs typeface="+mn-cs"/>
      </a:defRPr>
    </a:lvl7pPr>
    <a:lvl8pPr marL="10332491" algn="l" defTabSz="1476070" rtl="0" eaLnBrk="1" latinLnBrk="0" hangingPunct="1">
      <a:defRPr kumimoji="1" sz="5800" kern="1200">
        <a:solidFill>
          <a:schemeClr val="tx1"/>
        </a:solidFill>
        <a:latin typeface="+mn-lt"/>
        <a:ea typeface="+mn-ea"/>
        <a:cs typeface="+mn-cs"/>
      </a:defRPr>
    </a:lvl8pPr>
    <a:lvl9pPr marL="11808562" algn="l" defTabSz="1476070" rtl="0" eaLnBrk="1" latinLnBrk="0" hangingPunct="1">
      <a:defRPr kumimoji="1" sz="5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BD2003"/>
    <a:srgbClr val="B51A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32" d="100"/>
          <a:sy n="32" d="100"/>
        </p:scale>
        <p:origin x="-1960" y="128"/>
      </p:cViewPr>
      <p:guideLst>
        <p:guide orient="horz" pos="9536"/>
        <p:guide pos="673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DD5081-57A8-9448-A73F-05AE3C958806}"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kumimoji="1" lang="ja-JP" altLang="en-US"/>
        </a:p>
      </dgm:t>
    </dgm:pt>
    <dgm:pt modelId="{07E2FAF6-38B9-D04E-97BE-56D412DF8C4E}">
      <dgm:prSet phldrT="[テキスト]" custT="1"/>
      <dgm:spPr>
        <a:xfrm>
          <a:off x="0" y="0"/>
          <a:ext cx="3379046" cy="978296"/>
        </a:xfrm>
        <a:prstGeom prst="roundRect">
          <a:avLst/>
        </a:prstGeom>
        <a:solidFill>
          <a:srgbClr val="9BB05E"/>
        </a:solidFill>
        <a:ln w="28575" cmpd="sng">
          <a:solidFill>
            <a:srgbClr val="9BB05E">
              <a:lumMod val="50000"/>
            </a:srgbClr>
          </a:solidFill>
          <a:prstDash val="lgDash"/>
        </a:ln>
        <a:effectLst/>
      </dgm:spPr>
      <dgm:t>
        <a:bodyPr/>
        <a:lstStyle/>
        <a:p>
          <a:r>
            <a:rPr kumimoji="1" lang="ja-JP" altLang="en-US" sz="2800" dirty="0" smtClean="0">
              <a:solidFill>
                <a:srgbClr val="000000"/>
              </a:solidFill>
              <a:latin typeface="Calibri"/>
              <a:ea typeface="ＭＳ Ｐゴシック"/>
              <a:cs typeface="+mn-cs"/>
            </a:rPr>
            <a:t>新治地区</a:t>
          </a:r>
        </a:p>
        <a:p>
          <a:r>
            <a:rPr kumimoji="1" lang="ja-JP" altLang="en-US" sz="2300" dirty="0" smtClean="0">
              <a:solidFill>
                <a:sysClr val="window" lastClr="FFFFFF"/>
              </a:solidFill>
              <a:latin typeface="Calibri"/>
              <a:ea typeface="ＭＳ Ｐゴシック"/>
              <a:cs typeface="+mn-cs"/>
            </a:rPr>
            <a:t>自然</a:t>
          </a:r>
          <a:r>
            <a:rPr kumimoji="1" lang="en-US" altLang="ja-JP" sz="2300" dirty="0" smtClean="0">
              <a:solidFill>
                <a:sysClr val="window" lastClr="FFFFFF"/>
              </a:solidFill>
              <a:latin typeface="Calibri"/>
              <a:ea typeface="ＭＳ Ｐゴシック"/>
              <a:cs typeface="+mn-cs"/>
            </a:rPr>
            <a:t>×</a:t>
          </a:r>
          <a:r>
            <a:rPr kumimoji="1" lang="ja-JP" altLang="en-US" sz="2300" dirty="0" smtClean="0">
              <a:solidFill>
                <a:sysClr val="window" lastClr="FFFFFF"/>
              </a:solidFill>
              <a:latin typeface="Calibri"/>
              <a:ea typeface="ＭＳ Ｐゴシック"/>
              <a:cs typeface="+mn-cs"/>
            </a:rPr>
            <a:t>お散歩</a:t>
          </a:r>
          <a:endParaRPr kumimoji="1" lang="ja-JP" altLang="en-US" sz="2300" dirty="0">
            <a:solidFill>
              <a:sysClr val="window" lastClr="FFFFFF"/>
            </a:solidFill>
            <a:latin typeface="Calibri"/>
            <a:ea typeface="ＭＳ Ｐゴシック"/>
            <a:cs typeface="+mn-cs"/>
          </a:endParaRPr>
        </a:p>
      </dgm:t>
    </dgm:pt>
    <dgm:pt modelId="{B2A6C62A-1AB8-4E4B-A845-7A3174F77554}" type="parTrans" cxnId="{4CF06D2D-2C27-F741-8D09-CDC415B5595D}">
      <dgm:prSet/>
      <dgm:spPr/>
      <dgm:t>
        <a:bodyPr/>
        <a:lstStyle/>
        <a:p>
          <a:endParaRPr kumimoji="1" lang="ja-JP" altLang="en-US"/>
        </a:p>
      </dgm:t>
    </dgm:pt>
    <dgm:pt modelId="{C51A2EE1-2FDD-7C40-8C81-F27217D3FD7E}" type="sibTrans" cxnId="{4CF06D2D-2C27-F741-8D09-CDC415B5595D}">
      <dgm:prSet/>
      <dgm:spPr/>
      <dgm:t>
        <a:bodyPr/>
        <a:lstStyle/>
        <a:p>
          <a:endParaRPr kumimoji="1" lang="ja-JP" altLang="en-US"/>
        </a:p>
      </dgm:t>
    </dgm:pt>
    <dgm:pt modelId="{9B9BA48B-19F3-E142-B2BE-E796FE9431BA}">
      <dgm:prSet phldrT="[テキスト]" custT="1"/>
      <dgm:spPr>
        <a:xfrm>
          <a:off x="0" y="1029245"/>
          <a:ext cx="3379046" cy="978296"/>
        </a:xfrm>
        <a:prstGeom prst="roundRect">
          <a:avLst/>
        </a:prstGeom>
        <a:solidFill>
          <a:srgbClr val="6B9BC7"/>
        </a:solidFill>
        <a:ln w="28575" cmpd="sng">
          <a:solidFill>
            <a:srgbClr val="6B9BC7">
              <a:lumMod val="50000"/>
            </a:srgbClr>
          </a:solidFill>
          <a:prstDash val="lgDash"/>
        </a:ln>
        <a:effectLst/>
      </dgm:spPr>
      <dgm:t>
        <a:bodyPr/>
        <a:lstStyle/>
        <a:p>
          <a:r>
            <a:rPr kumimoji="1" lang="ja-JP" altLang="en-US" sz="2800" dirty="0" smtClean="0">
              <a:solidFill>
                <a:sysClr val="windowText" lastClr="000000"/>
              </a:solidFill>
              <a:latin typeface="Calibri"/>
              <a:ea typeface="ＭＳ Ｐゴシック"/>
              <a:cs typeface="+mn-cs"/>
            </a:rPr>
            <a:t>北部地区</a:t>
          </a:r>
        </a:p>
        <a:p>
          <a:r>
            <a:rPr kumimoji="1" lang="ja-JP" altLang="en-US" sz="2300" dirty="0" smtClean="0">
              <a:solidFill>
                <a:sysClr val="window" lastClr="FFFFFF"/>
              </a:solidFill>
              <a:latin typeface="Calibri"/>
              <a:ea typeface="ＭＳ Ｐゴシック"/>
              <a:cs typeface="+mn-cs"/>
            </a:rPr>
            <a:t>医療</a:t>
          </a:r>
          <a:r>
            <a:rPr kumimoji="1" lang="en-US" altLang="ja-JP" sz="2300" dirty="0" smtClean="0">
              <a:solidFill>
                <a:sysClr val="window" lastClr="FFFFFF"/>
              </a:solidFill>
              <a:latin typeface="Calibri"/>
              <a:ea typeface="ＭＳ Ｐゴシック"/>
              <a:cs typeface="+mn-cs"/>
            </a:rPr>
            <a:t>×</a:t>
          </a:r>
          <a:r>
            <a:rPr kumimoji="1" lang="ja-JP" altLang="en-US" sz="2300" dirty="0" smtClean="0">
              <a:solidFill>
                <a:sysClr val="window" lastClr="FFFFFF"/>
              </a:solidFill>
              <a:latin typeface="Calibri"/>
              <a:ea typeface="ＭＳ Ｐゴシック"/>
              <a:cs typeface="+mn-cs"/>
            </a:rPr>
            <a:t>住環境</a:t>
          </a:r>
          <a:r>
            <a:rPr kumimoji="1" lang="en-US" altLang="ja-JP" sz="2300" dirty="0" smtClean="0">
              <a:solidFill>
                <a:sysClr val="window" lastClr="FFFFFF"/>
              </a:solidFill>
              <a:latin typeface="Calibri"/>
              <a:ea typeface="ＭＳ Ｐゴシック"/>
              <a:cs typeface="+mn-cs"/>
            </a:rPr>
            <a:t>×</a:t>
          </a:r>
          <a:r>
            <a:rPr kumimoji="1" lang="ja-JP" altLang="en-US" sz="2300" dirty="0" smtClean="0">
              <a:solidFill>
                <a:sysClr val="window" lastClr="FFFFFF"/>
              </a:solidFill>
              <a:latin typeface="Calibri"/>
              <a:ea typeface="ＭＳ Ｐゴシック"/>
              <a:cs typeface="+mn-cs"/>
            </a:rPr>
            <a:t>お散歩</a:t>
          </a:r>
        </a:p>
      </dgm:t>
    </dgm:pt>
    <dgm:pt modelId="{3FBB3D77-524C-1E4C-A58B-D4A9F436EF8D}" type="parTrans" cxnId="{C172A7A6-CE35-B440-B891-5F2B1A575D23}">
      <dgm:prSet/>
      <dgm:spPr/>
      <dgm:t>
        <a:bodyPr/>
        <a:lstStyle/>
        <a:p>
          <a:endParaRPr kumimoji="1" lang="ja-JP" altLang="en-US"/>
        </a:p>
      </dgm:t>
    </dgm:pt>
    <dgm:pt modelId="{038EF121-C086-B64A-9EAF-7C351CE8D27C}" type="sibTrans" cxnId="{C172A7A6-CE35-B440-B891-5F2B1A575D23}">
      <dgm:prSet/>
      <dgm:spPr/>
      <dgm:t>
        <a:bodyPr/>
        <a:lstStyle/>
        <a:p>
          <a:endParaRPr kumimoji="1" lang="ja-JP" altLang="en-US"/>
        </a:p>
      </dgm:t>
    </dgm:pt>
    <dgm:pt modelId="{68D3F75F-F771-924C-AB13-F4C058665E38}">
      <dgm:prSet phldrT="[テキスト]"/>
      <dgm:spPr>
        <a:xfrm rot="5400000">
          <a:off x="5991325" y="-1485202"/>
          <a:ext cx="782637" cy="6007194"/>
        </a:xfrm>
        <a:prstGeom prst="round2SameRect">
          <a:avLst/>
        </a:prstGeom>
        <a:solidFill>
          <a:srgbClr val="4E66B2">
            <a:lumMod val="40000"/>
            <a:lumOff val="60000"/>
            <a:alpha val="90000"/>
          </a:srgbClr>
        </a:solidFill>
        <a:ln w="9525" cap="flat" cmpd="sng" algn="ctr">
          <a:noFill/>
          <a:prstDash val="solid"/>
        </a:ln>
        <a:effectLst/>
      </dgm:spPr>
      <dgm:t>
        <a:bodyPr/>
        <a:lstStyle/>
        <a:p>
          <a:pPr marL="1886400" algn="l">
            <a:spcBef>
              <a:spcPts val="0"/>
            </a:spcBef>
          </a:pPr>
          <a:endParaRPr kumimoji="1" lang="ja-JP" altLang="en-US" dirty="0">
            <a:solidFill>
              <a:sysClr val="windowText" lastClr="000000">
                <a:hueOff val="0"/>
                <a:satOff val="0"/>
                <a:lumOff val="0"/>
                <a:alphaOff val="0"/>
              </a:sysClr>
            </a:solidFill>
            <a:latin typeface="Calibri"/>
            <a:ea typeface="ＭＳ Ｐゴシック"/>
            <a:cs typeface="+mn-cs"/>
          </a:endParaRPr>
        </a:p>
      </dgm:t>
    </dgm:pt>
    <dgm:pt modelId="{5B3E300B-FCE1-C44E-9AB0-00C5E95CF604}" type="parTrans" cxnId="{3204C742-BD24-AB4A-A8FB-2BC42392FD3B}">
      <dgm:prSet/>
      <dgm:spPr/>
      <dgm:t>
        <a:bodyPr/>
        <a:lstStyle/>
        <a:p>
          <a:endParaRPr kumimoji="1" lang="ja-JP" altLang="en-US"/>
        </a:p>
      </dgm:t>
    </dgm:pt>
    <dgm:pt modelId="{63AA98E7-3958-A241-9C66-48EBA9D23E85}" type="sibTrans" cxnId="{3204C742-BD24-AB4A-A8FB-2BC42392FD3B}">
      <dgm:prSet/>
      <dgm:spPr/>
      <dgm:t>
        <a:bodyPr/>
        <a:lstStyle/>
        <a:p>
          <a:endParaRPr kumimoji="1" lang="ja-JP" altLang="en-US"/>
        </a:p>
      </dgm:t>
    </dgm:pt>
    <dgm:pt modelId="{8C630FA5-5739-3443-800D-BDF9BE73443D}">
      <dgm:prSet phldrT="[テキスト]" custT="1"/>
      <dgm:spPr>
        <a:xfrm>
          <a:off x="0" y="2056457"/>
          <a:ext cx="3379046" cy="978296"/>
        </a:xfrm>
        <a:prstGeom prst="roundRect">
          <a:avLst/>
        </a:prstGeom>
        <a:solidFill>
          <a:srgbClr val="E68230"/>
        </a:solidFill>
        <a:ln w="28575" cmpd="sng">
          <a:solidFill>
            <a:srgbClr val="E68230">
              <a:lumMod val="50000"/>
            </a:srgbClr>
          </a:solidFill>
          <a:prstDash val="lgDash"/>
        </a:ln>
        <a:effectLst/>
      </dgm:spPr>
      <dgm:t>
        <a:bodyPr/>
        <a:lstStyle/>
        <a:p>
          <a:r>
            <a:rPr kumimoji="1" lang="ja-JP" altLang="en-US" sz="2800" dirty="0" smtClean="0">
              <a:solidFill>
                <a:sysClr val="windowText" lastClr="000000"/>
              </a:solidFill>
              <a:latin typeface="Calibri"/>
              <a:ea typeface="ＭＳ Ｐゴシック"/>
              <a:cs typeface="+mn-cs"/>
            </a:rPr>
            <a:t>中央地区</a:t>
          </a:r>
        </a:p>
        <a:p>
          <a:r>
            <a:rPr kumimoji="1" lang="ja-JP" altLang="en-US" sz="2300" dirty="0" smtClean="0">
              <a:solidFill>
                <a:sysClr val="window" lastClr="FFFFFF"/>
              </a:solidFill>
              <a:latin typeface="Calibri"/>
              <a:ea typeface="ＭＳ Ｐゴシック"/>
              <a:cs typeface="+mn-cs"/>
            </a:rPr>
            <a:t>商業</a:t>
          </a:r>
          <a:r>
            <a:rPr kumimoji="1" lang="en-US" altLang="ja-JP" sz="2300" dirty="0" smtClean="0">
              <a:solidFill>
                <a:sysClr val="window" lastClr="FFFFFF"/>
              </a:solidFill>
              <a:latin typeface="Calibri"/>
              <a:ea typeface="ＭＳ Ｐゴシック"/>
              <a:cs typeface="+mn-cs"/>
            </a:rPr>
            <a:t>×</a:t>
          </a:r>
          <a:r>
            <a:rPr kumimoji="1" lang="ja-JP" altLang="en-US" sz="2300" dirty="0" smtClean="0">
              <a:solidFill>
                <a:sysClr val="window" lastClr="FFFFFF"/>
              </a:solidFill>
              <a:latin typeface="Calibri"/>
              <a:ea typeface="ＭＳ Ｐゴシック"/>
              <a:cs typeface="+mn-cs"/>
            </a:rPr>
            <a:t>歴史</a:t>
          </a:r>
          <a:r>
            <a:rPr kumimoji="1" lang="en-US" altLang="ja-JP" sz="2300" dirty="0" smtClean="0">
              <a:solidFill>
                <a:sysClr val="window" lastClr="FFFFFF"/>
              </a:solidFill>
              <a:latin typeface="Calibri"/>
              <a:ea typeface="ＭＳ Ｐゴシック"/>
              <a:cs typeface="+mn-cs"/>
            </a:rPr>
            <a:t>×</a:t>
          </a:r>
          <a:r>
            <a:rPr kumimoji="1" lang="ja-JP" altLang="en-US" sz="2300" dirty="0" smtClean="0">
              <a:solidFill>
                <a:sysClr val="window" lastClr="FFFFFF"/>
              </a:solidFill>
              <a:latin typeface="Calibri"/>
              <a:ea typeface="ＭＳ Ｐゴシック"/>
              <a:cs typeface="+mn-cs"/>
            </a:rPr>
            <a:t>お散歩</a:t>
          </a:r>
          <a:endParaRPr kumimoji="1" lang="ja-JP" altLang="en-US" sz="2300" dirty="0">
            <a:solidFill>
              <a:sysClr val="window" lastClr="FFFFFF"/>
            </a:solidFill>
            <a:latin typeface="Calibri"/>
            <a:ea typeface="ＭＳ Ｐゴシック"/>
            <a:cs typeface="+mn-cs"/>
          </a:endParaRPr>
        </a:p>
      </dgm:t>
    </dgm:pt>
    <dgm:pt modelId="{BFDD4354-229E-8E40-BBD1-B8FCCAF73E76}" type="parTrans" cxnId="{C46206B9-0130-254A-B293-3F26188B5633}">
      <dgm:prSet/>
      <dgm:spPr/>
      <dgm:t>
        <a:bodyPr/>
        <a:lstStyle/>
        <a:p>
          <a:endParaRPr kumimoji="1" lang="ja-JP" altLang="en-US"/>
        </a:p>
      </dgm:t>
    </dgm:pt>
    <dgm:pt modelId="{0AB4CC78-932C-BE4E-A0A4-6B4E3123C762}" type="sibTrans" cxnId="{C46206B9-0130-254A-B293-3F26188B5633}">
      <dgm:prSet/>
      <dgm:spPr/>
      <dgm:t>
        <a:bodyPr/>
        <a:lstStyle/>
        <a:p>
          <a:endParaRPr kumimoji="1" lang="ja-JP" altLang="en-US"/>
        </a:p>
      </dgm:t>
    </dgm:pt>
    <dgm:pt modelId="{82F76B10-445E-B14B-A54F-2E0585256A24}">
      <dgm:prSet phldrT="[テキスト]"/>
      <dgm:spPr>
        <a:xfrm rot="5400000">
          <a:off x="5991325" y="-457991"/>
          <a:ext cx="782637" cy="6007194"/>
        </a:xfrm>
        <a:prstGeom prst="round2SameRect">
          <a:avLst/>
        </a:prstGeom>
        <a:solidFill>
          <a:srgbClr val="E68230">
            <a:lumMod val="40000"/>
            <a:lumOff val="60000"/>
            <a:alpha val="90000"/>
          </a:srgbClr>
        </a:solidFill>
        <a:ln w="9525" cap="flat" cmpd="sng" algn="ctr">
          <a:noFill/>
          <a:prstDash val="solid"/>
        </a:ln>
        <a:effectLst/>
      </dgm:spPr>
      <dgm:t>
        <a:bodyPr/>
        <a:lstStyle/>
        <a:p>
          <a:pPr marL="1886400" algn="l">
            <a:spcBef>
              <a:spcPts val="0"/>
            </a:spcBef>
          </a:pPr>
          <a:endParaRPr kumimoji="1" lang="ja-JP" altLang="en-US" b="0" dirty="0">
            <a:solidFill>
              <a:sysClr val="windowText" lastClr="000000">
                <a:hueOff val="0"/>
                <a:satOff val="0"/>
                <a:lumOff val="0"/>
                <a:alphaOff val="0"/>
              </a:sysClr>
            </a:solidFill>
            <a:latin typeface="Calibri"/>
            <a:ea typeface="ＭＳ Ｐゴシック"/>
            <a:cs typeface="+mn-cs"/>
          </a:endParaRPr>
        </a:p>
      </dgm:t>
    </dgm:pt>
    <dgm:pt modelId="{F4F65258-4861-9A4A-8254-B6AFB2B428E0}" type="parTrans" cxnId="{DCE95416-E9F1-2345-B92C-B6D0888B5294}">
      <dgm:prSet/>
      <dgm:spPr/>
      <dgm:t>
        <a:bodyPr/>
        <a:lstStyle/>
        <a:p>
          <a:endParaRPr kumimoji="1" lang="ja-JP" altLang="en-US"/>
        </a:p>
      </dgm:t>
    </dgm:pt>
    <dgm:pt modelId="{06598BE2-97C9-0040-9A8A-2AB1ADA3D427}" type="sibTrans" cxnId="{DCE95416-E9F1-2345-B92C-B6D0888B5294}">
      <dgm:prSet/>
      <dgm:spPr/>
      <dgm:t>
        <a:bodyPr/>
        <a:lstStyle/>
        <a:p>
          <a:endParaRPr kumimoji="1" lang="ja-JP" altLang="en-US"/>
        </a:p>
      </dgm:t>
    </dgm:pt>
    <dgm:pt modelId="{1B822D09-9344-5448-B172-39760094CF3A}">
      <dgm:prSet phldrT="[テキスト]" custT="1"/>
      <dgm:spPr>
        <a:xfrm>
          <a:off x="0" y="3085703"/>
          <a:ext cx="3379046" cy="978296"/>
        </a:xfrm>
        <a:prstGeom prst="roundRect">
          <a:avLst/>
        </a:prstGeom>
        <a:solidFill>
          <a:srgbClr val="8976AC"/>
        </a:solidFill>
        <a:ln w="28575" cmpd="sng">
          <a:solidFill>
            <a:srgbClr val="8976AC">
              <a:lumMod val="50000"/>
            </a:srgbClr>
          </a:solidFill>
          <a:prstDash val="lgDash"/>
        </a:ln>
        <a:effectLst/>
      </dgm:spPr>
      <dgm:t>
        <a:bodyPr/>
        <a:lstStyle/>
        <a:p>
          <a:r>
            <a:rPr kumimoji="1" lang="ja-JP" altLang="en-US" sz="2800" dirty="0" smtClean="0">
              <a:solidFill>
                <a:srgbClr val="000000"/>
              </a:solidFill>
              <a:latin typeface="Calibri"/>
              <a:ea typeface="ＭＳ Ｐゴシック"/>
              <a:cs typeface="+mn-cs"/>
            </a:rPr>
            <a:t>南部地区</a:t>
          </a:r>
        </a:p>
        <a:p>
          <a:r>
            <a:rPr kumimoji="1" lang="ja-JP" altLang="en-US" sz="2300" dirty="0" smtClean="0">
              <a:solidFill>
                <a:sysClr val="window" lastClr="FFFFFF"/>
              </a:solidFill>
              <a:latin typeface="Calibri"/>
              <a:ea typeface="ＭＳ Ｐゴシック"/>
              <a:cs typeface="+mn-cs"/>
            </a:rPr>
            <a:t>防犯</a:t>
          </a:r>
          <a:r>
            <a:rPr kumimoji="1" lang="en-US" altLang="ja-JP" sz="2300" dirty="0" smtClean="0">
              <a:solidFill>
                <a:sysClr val="window" lastClr="FFFFFF"/>
              </a:solidFill>
              <a:latin typeface="Calibri"/>
              <a:ea typeface="ＭＳ Ｐゴシック"/>
              <a:cs typeface="+mn-cs"/>
            </a:rPr>
            <a:t>×</a:t>
          </a:r>
          <a:r>
            <a:rPr kumimoji="1" lang="ja-JP" altLang="en-US" sz="2300" dirty="0" smtClean="0">
              <a:solidFill>
                <a:sysClr val="window" lastClr="FFFFFF"/>
              </a:solidFill>
              <a:latin typeface="Calibri"/>
              <a:ea typeface="ＭＳ Ｐゴシック"/>
              <a:cs typeface="+mn-cs"/>
            </a:rPr>
            <a:t>住環境</a:t>
          </a:r>
          <a:r>
            <a:rPr kumimoji="1" lang="en-US" altLang="ja-JP" sz="2300" dirty="0" smtClean="0">
              <a:solidFill>
                <a:sysClr val="window" lastClr="FFFFFF"/>
              </a:solidFill>
              <a:latin typeface="Calibri"/>
              <a:ea typeface="ＭＳ Ｐゴシック"/>
              <a:cs typeface="+mn-cs"/>
            </a:rPr>
            <a:t>×</a:t>
          </a:r>
          <a:r>
            <a:rPr kumimoji="1" lang="ja-JP" altLang="en-US" sz="2300" dirty="0" smtClean="0">
              <a:solidFill>
                <a:sysClr val="window" lastClr="FFFFFF"/>
              </a:solidFill>
              <a:latin typeface="Calibri"/>
              <a:ea typeface="ＭＳ Ｐゴシック"/>
              <a:cs typeface="+mn-cs"/>
            </a:rPr>
            <a:t>お散歩</a:t>
          </a:r>
          <a:endParaRPr kumimoji="1" lang="ja-JP" altLang="en-US" sz="2300" dirty="0">
            <a:solidFill>
              <a:sysClr val="window" lastClr="FFFFFF"/>
            </a:solidFill>
            <a:latin typeface="Calibri"/>
            <a:ea typeface="ＭＳ Ｐゴシック"/>
            <a:cs typeface="+mn-cs"/>
          </a:endParaRPr>
        </a:p>
      </dgm:t>
    </dgm:pt>
    <dgm:pt modelId="{029DD792-77CB-8345-815C-1FFA2F5445F7}" type="parTrans" cxnId="{9D1B7308-A45F-DB46-8026-09525A2A1AEC}">
      <dgm:prSet/>
      <dgm:spPr/>
      <dgm:t>
        <a:bodyPr/>
        <a:lstStyle/>
        <a:p>
          <a:endParaRPr kumimoji="1" lang="ja-JP" altLang="en-US"/>
        </a:p>
      </dgm:t>
    </dgm:pt>
    <dgm:pt modelId="{AA1421D3-3867-D741-A350-C08266F642DA}" type="sibTrans" cxnId="{9D1B7308-A45F-DB46-8026-09525A2A1AEC}">
      <dgm:prSet/>
      <dgm:spPr/>
      <dgm:t>
        <a:bodyPr/>
        <a:lstStyle/>
        <a:p>
          <a:endParaRPr kumimoji="1" lang="ja-JP" altLang="en-US"/>
        </a:p>
      </dgm:t>
    </dgm:pt>
    <dgm:pt modelId="{3B94E1CD-2E31-094C-8D97-68A7998A2022}">
      <dgm:prSet phldrT="[テキスト]"/>
      <dgm:spPr>
        <a:xfrm rot="5400000">
          <a:off x="5991325" y="569220"/>
          <a:ext cx="782637" cy="6007194"/>
        </a:xfrm>
        <a:prstGeom prst="round2SameRect">
          <a:avLst/>
        </a:prstGeom>
        <a:solidFill>
          <a:srgbClr val="8976AC">
            <a:lumMod val="40000"/>
            <a:lumOff val="60000"/>
            <a:alpha val="90000"/>
          </a:srgbClr>
        </a:solidFill>
        <a:ln w="9525" cap="flat" cmpd="sng" algn="ctr">
          <a:noFill/>
          <a:prstDash val="solid"/>
        </a:ln>
        <a:effectLst/>
      </dgm:spPr>
      <dgm:t>
        <a:bodyPr/>
        <a:lstStyle/>
        <a:p>
          <a:pPr marL="1886400" algn="l">
            <a:spcBef>
              <a:spcPts val="0"/>
            </a:spcBef>
          </a:pPr>
          <a:endParaRPr kumimoji="1" lang="ja-JP" altLang="en-US" dirty="0">
            <a:solidFill>
              <a:sysClr val="windowText" lastClr="000000">
                <a:hueOff val="0"/>
                <a:satOff val="0"/>
                <a:lumOff val="0"/>
                <a:alphaOff val="0"/>
              </a:sysClr>
            </a:solidFill>
            <a:latin typeface="Calibri"/>
            <a:ea typeface="ＭＳ Ｐゴシック"/>
            <a:cs typeface="+mn-cs"/>
          </a:endParaRPr>
        </a:p>
      </dgm:t>
    </dgm:pt>
    <dgm:pt modelId="{F2E1F3AC-4D10-CA43-BBF6-C8937B1D3A82}" type="parTrans" cxnId="{74081347-80E6-7E41-ACC2-2FAA14EE05E8}">
      <dgm:prSet/>
      <dgm:spPr/>
      <dgm:t>
        <a:bodyPr/>
        <a:lstStyle/>
        <a:p>
          <a:endParaRPr kumimoji="1" lang="ja-JP" altLang="en-US"/>
        </a:p>
      </dgm:t>
    </dgm:pt>
    <dgm:pt modelId="{937FFE88-E134-3E4B-9143-99185B6E6DAC}" type="sibTrans" cxnId="{74081347-80E6-7E41-ACC2-2FAA14EE05E8}">
      <dgm:prSet/>
      <dgm:spPr/>
      <dgm:t>
        <a:bodyPr/>
        <a:lstStyle/>
        <a:p>
          <a:endParaRPr kumimoji="1" lang="ja-JP" altLang="en-US"/>
        </a:p>
      </dgm:t>
    </dgm:pt>
    <dgm:pt modelId="{686F0571-E120-904B-8BD7-4447F661CFF6}">
      <dgm:prSet phldrT="[テキスト]"/>
      <dgm:spPr>
        <a:xfrm rot="5400000">
          <a:off x="5991325" y="-2512414"/>
          <a:ext cx="782637" cy="6007194"/>
        </a:xfrm>
        <a:prstGeom prst="round2SameRect">
          <a:avLst/>
        </a:prstGeom>
        <a:solidFill>
          <a:srgbClr val="9BB05E">
            <a:lumMod val="60000"/>
            <a:lumOff val="40000"/>
            <a:alpha val="90000"/>
          </a:srgbClr>
        </a:solidFill>
        <a:ln w="9525" cap="flat" cmpd="sng" algn="ctr">
          <a:noFill/>
          <a:prstDash val="solid"/>
        </a:ln>
        <a:effectLst/>
      </dgm:spPr>
      <dgm:t>
        <a:bodyPr/>
        <a:lstStyle/>
        <a:p>
          <a:pPr marL="1886400" algn="l" eaLnBrk="0" fontAlgn="b">
            <a:spcBef>
              <a:spcPts val="0"/>
            </a:spcBef>
          </a:pPr>
          <a:endParaRPr kumimoji="1" lang="ja-JP" altLang="en-US" dirty="0">
            <a:solidFill>
              <a:sysClr val="windowText" lastClr="000000">
                <a:hueOff val="0"/>
                <a:satOff val="0"/>
                <a:lumOff val="0"/>
                <a:alphaOff val="0"/>
              </a:sysClr>
            </a:solidFill>
            <a:latin typeface="Calibri"/>
            <a:ea typeface="ＭＳ Ｐゴシック"/>
            <a:cs typeface="+mn-cs"/>
          </a:endParaRPr>
        </a:p>
      </dgm:t>
    </dgm:pt>
    <dgm:pt modelId="{3C020957-587D-0D48-B04E-E2C956040A91}" type="sibTrans" cxnId="{EDE27F25-97D5-C144-9DE3-98C1072A0640}">
      <dgm:prSet/>
      <dgm:spPr/>
      <dgm:t>
        <a:bodyPr/>
        <a:lstStyle/>
        <a:p>
          <a:endParaRPr kumimoji="1" lang="ja-JP" altLang="en-US"/>
        </a:p>
      </dgm:t>
    </dgm:pt>
    <dgm:pt modelId="{99400C55-ED79-0745-B3C0-CF02D7C2661C}" type="parTrans" cxnId="{EDE27F25-97D5-C144-9DE3-98C1072A0640}">
      <dgm:prSet/>
      <dgm:spPr/>
      <dgm:t>
        <a:bodyPr/>
        <a:lstStyle/>
        <a:p>
          <a:endParaRPr kumimoji="1" lang="ja-JP" altLang="en-US"/>
        </a:p>
      </dgm:t>
    </dgm:pt>
    <dgm:pt modelId="{EA89F4BA-D8B9-A945-AD4D-A3F4E54D2589}" type="pres">
      <dgm:prSet presAssocID="{58DD5081-57A8-9448-A73F-05AE3C958806}" presName="Name0" presStyleCnt="0">
        <dgm:presLayoutVars>
          <dgm:dir/>
          <dgm:animLvl val="lvl"/>
          <dgm:resizeHandles val="exact"/>
        </dgm:presLayoutVars>
      </dgm:prSet>
      <dgm:spPr/>
      <dgm:t>
        <a:bodyPr/>
        <a:lstStyle/>
        <a:p>
          <a:endParaRPr kumimoji="1" lang="ja-JP" altLang="en-US"/>
        </a:p>
      </dgm:t>
    </dgm:pt>
    <dgm:pt modelId="{3102EE57-2A86-564E-B38A-F46EFCC07C23}" type="pres">
      <dgm:prSet presAssocID="{07E2FAF6-38B9-D04E-97BE-56D412DF8C4E}" presName="linNode" presStyleCnt="0"/>
      <dgm:spPr/>
    </dgm:pt>
    <dgm:pt modelId="{E1D79751-5F16-654C-A280-EC2C2B2944D6}" type="pres">
      <dgm:prSet presAssocID="{07E2FAF6-38B9-D04E-97BE-56D412DF8C4E}" presName="parentText" presStyleLbl="node1" presStyleIdx="0" presStyleCnt="4" custLinFactNeighborX="-8714" custLinFactNeighborY="-208">
        <dgm:presLayoutVars>
          <dgm:chMax val="1"/>
          <dgm:bulletEnabled val="1"/>
        </dgm:presLayoutVars>
      </dgm:prSet>
      <dgm:spPr/>
      <dgm:t>
        <a:bodyPr/>
        <a:lstStyle/>
        <a:p>
          <a:endParaRPr kumimoji="1" lang="ja-JP" altLang="en-US"/>
        </a:p>
      </dgm:t>
    </dgm:pt>
    <dgm:pt modelId="{12C8ACB3-56BE-CF41-B4E6-C3B702A6C1FA}" type="pres">
      <dgm:prSet presAssocID="{07E2FAF6-38B9-D04E-97BE-56D412DF8C4E}" presName="descendantText" presStyleLbl="alignAccFollowNode1" presStyleIdx="0" presStyleCnt="4">
        <dgm:presLayoutVars>
          <dgm:bulletEnabled val="1"/>
        </dgm:presLayoutVars>
      </dgm:prSet>
      <dgm:spPr/>
      <dgm:t>
        <a:bodyPr/>
        <a:lstStyle/>
        <a:p>
          <a:endParaRPr kumimoji="1" lang="ja-JP" altLang="en-US"/>
        </a:p>
      </dgm:t>
    </dgm:pt>
    <dgm:pt modelId="{EB916C36-F4DF-9245-9F20-14972CF4F4CD}" type="pres">
      <dgm:prSet presAssocID="{C51A2EE1-2FDD-7C40-8C81-F27217D3FD7E}" presName="sp" presStyleCnt="0"/>
      <dgm:spPr/>
    </dgm:pt>
    <dgm:pt modelId="{AA353AD4-CC02-AF4D-A827-D7FF6ED4F317}" type="pres">
      <dgm:prSet presAssocID="{9B9BA48B-19F3-E142-B2BE-E796FE9431BA}" presName="linNode" presStyleCnt="0"/>
      <dgm:spPr/>
    </dgm:pt>
    <dgm:pt modelId="{3AB56195-0CA8-194C-A85F-26D204C943AA}" type="pres">
      <dgm:prSet presAssocID="{9B9BA48B-19F3-E142-B2BE-E796FE9431BA}" presName="parentText" presStyleLbl="node1" presStyleIdx="1" presStyleCnt="4">
        <dgm:presLayoutVars>
          <dgm:chMax val="1"/>
          <dgm:bulletEnabled val="1"/>
        </dgm:presLayoutVars>
      </dgm:prSet>
      <dgm:spPr/>
      <dgm:t>
        <a:bodyPr/>
        <a:lstStyle/>
        <a:p>
          <a:endParaRPr kumimoji="1" lang="ja-JP" altLang="en-US"/>
        </a:p>
      </dgm:t>
    </dgm:pt>
    <dgm:pt modelId="{18C2664C-BA1C-7F40-A5B1-A211D7689173}" type="pres">
      <dgm:prSet presAssocID="{9B9BA48B-19F3-E142-B2BE-E796FE9431BA}" presName="descendantText" presStyleLbl="alignAccFollowNode1" presStyleIdx="1" presStyleCnt="4">
        <dgm:presLayoutVars>
          <dgm:bulletEnabled val="1"/>
        </dgm:presLayoutVars>
      </dgm:prSet>
      <dgm:spPr/>
      <dgm:t>
        <a:bodyPr/>
        <a:lstStyle/>
        <a:p>
          <a:endParaRPr kumimoji="1" lang="ja-JP" altLang="en-US"/>
        </a:p>
      </dgm:t>
    </dgm:pt>
    <dgm:pt modelId="{F1131A98-E706-2548-9D8B-9C869E137F38}" type="pres">
      <dgm:prSet presAssocID="{038EF121-C086-B64A-9EAF-7C351CE8D27C}" presName="sp" presStyleCnt="0"/>
      <dgm:spPr/>
    </dgm:pt>
    <dgm:pt modelId="{9A028954-8A88-C54A-B652-3DEE55D6BC05}" type="pres">
      <dgm:prSet presAssocID="{8C630FA5-5739-3443-800D-BDF9BE73443D}" presName="linNode" presStyleCnt="0"/>
      <dgm:spPr/>
    </dgm:pt>
    <dgm:pt modelId="{A13860A5-4FBF-2B45-BA7A-2EE0DF75DA5E}" type="pres">
      <dgm:prSet presAssocID="{8C630FA5-5739-3443-800D-BDF9BE73443D}" presName="parentText" presStyleLbl="node1" presStyleIdx="2" presStyleCnt="4">
        <dgm:presLayoutVars>
          <dgm:chMax val="1"/>
          <dgm:bulletEnabled val="1"/>
        </dgm:presLayoutVars>
      </dgm:prSet>
      <dgm:spPr/>
      <dgm:t>
        <a:bodyPr/>
        <a:lstStyle/>
        <a:p>
          <a:endParaRPr kumimoji="1" lang="ja-JP" altLang="en-US"/>
        </a:p>
      </dgm:t>
    </dgm:pt>
    <dgm:pt modelId="{7C1ED4B7-0DC9-1144-A123-634F5B0D36E2}" type="pres">
      <dgm:prSet presAssocID="{8C630FA5-5739-3443-800D-BDF9BE73443D}" presName="descendantText" presStyleLbl="alignAccFollowNode1" presStyleIdx="2" presStyleCnt="4">
        <dgm:presLayoutVars>
          <dgm:bulletEnabled val="1"/>
        </dgm:presLayoutVars>
      </dgm:prSet>
      <dgm:spPr/>
      <dgm:t>
        <a:bodyPr/>
        <a:lstStyle/>
        <a:p>
          <a:endParaRPr kumimoji="1" lang="ja-JP" altLang="en-US"/>
        </a:p>
      </dgm:t>
    </dgm:pt>
    <dgm:pt modelId="{E88EFB22-5A00-AC4B-8E72-5C03C544F73B}" type="pres">
      <dgm:prSet presAssocID="{0AB4CC78-932C-BE4E-A0A4-6B4E3123C762}" presName="sp" presStyleCnt="0"/>
      <dgm:spPr/>
    </dgm:pt>
    <dgm:pt modelId="{ACA166A9-C571-8C47-8638-9B5FA96FA555}" type="pres">
      <dgm:prSet presAssocID="{1B822D09-9344-5448-B172-39760094CF3A}" presName="linNode" presStyleCnt="0"/>
      <dgm:spPr/>
    </dgm:pt>
    <dgm:pt modelId="{84335BCC-8EB9-7B4A-830A-3AD78D9B8BA1}" type="pres">
      <dgm:prSet presAssocID="{1B822D09-9344-5448-B172-39760094CF3A}" presName="parentText" presStyleLbl="node1" presStyleIdx="3" presStyleCnt="4" custLinFactNeighborX="-3308" custLinFactNeighborY="208">
        <dgm:presLayoutVars>
          <dgm:chMax val="1"/>
          <dgm:bulletEnabled val="1"/>
        </dgm:presLayoutVars>
      </dgm:prSet>
      <dgm:spPr/>
      <dgm:t>
        <a:bodyPr/>
        <a:lstStyle/>
        <a:p>
          <a:endParaRPr kumimoji="1" lang="ja-JP" altLang="en-US"/>
        </a:p>
      </dgm:t>
    </dgm:pt>
    <dgm:pt modelId="{80E78F8D-3406-3A45-947E-93D8B6749135}" type="pres">
      <dgm:prSet presAssocID="{1B822D09-9344-5448-B172-39760094CF3A}" presName="descendantText" presStyleLbl="alignAccFollowNode1" presStyleIdx="3" presStyleCnt="4">
        <dgm:presLayoutVars>
          <dgm:bulletEnabled val="1"/>
        </dgm:presLayoutVars>
      </dgm:prSet>
      <dgm:spPr/>
      <dgm:t>
        <a:bodyPr/>
        <a:lstStyle/>
        <a:p>
          <a:endParaRPr kumimoji="1" lang="ja-JP" altLang="en-US"/>
        </a:p>
      </dgm:t>
    </dgm:pt>
  </dgm:ptLst>
  <dgm:cxnLst>
    <dgm:cxn modelId="{20F21496-770F-A848-9C90-27EED404A473}" type="presOf" srcId="{07E2FAF6-38B9-D04E-97BE-56D412DF8C4E}" destId="{E1D79751-5F16-654C-A280-EC2C2B2944D6}" srcOrd="0" destOrd="0" presId="urn:microsoft.com/office/officeart/2005/8/layout/vList5"/>
    <dgm:cxn modelId="{DCE95416-E9F1-2345-B92C-B6D0888B5294}" srcId="{8C630FA5-5739-3443-800D-BDF9BE73443D}" destId="{82F76B10-445E-B14B-A54F-2E0585256A24}" srcOrd="0" destOrd="0" parTransId="{F4F65258-4861-9A4A-8254-B6AFB2B428E0}" sibTransId="{06598BE2-97C9-0040-9A8A-2AB1ADA3D427}"/>
    <dgm:cxn modelId="{650927E8-B735-7A46-B264-5AB1F3E2DDCA}" type="presOf" srcId="{686F0571-E120-904B-8BD7-4447F661CFF6}" destId="{12C8ACB3-56BE-CF41-B4E6-C3B702A6C1FA}" srcOrd="0" destOrd="0" presId="urn:microsoft.com/office/officeart/2005/8/layout/vList5"/>
    <dgm:cxn modelId="{C46206B9-0130-254A-B293-3F26188B5633}" srcId="{58DD5081-57A8-9448-A73F-05AE3C958806}" destId="{8C630FA5-5739-3443-800D-BDF9BE73443D}" srcOrd="2" destOrd="0" parTransId="{BFDD4354-229E-8E40-BBD1-B8FCCAF73E76}" sibTransId="{0AB4CC78-932C-BE4E-A0A4-6B4E3123C762}"/>
    <dgm:cxn modelId="{C172A7A6-CE35-B440-B891-5F2B1A575D23}" srcId="{58DD5081-57A8-9448-A73F-05AE3C958806}" destId="{9B9BA48B-19F3-E142-B2BE-E796FE9431BA}" srcOrd="1" destOrd="0" parTransId="{3FBB3D77-524C-1E4C-A58B-D4A9F436EF8D}" sibTransId="{038EF121-C086-B64A-9EAF-7C351CE8D27C}"/>
    <dgm:cxn modelId="{9D1B7308-A45F-DB46-8026-09525A2A1AEC}" srcId="{58DD5081-57A8-9448-A73F-05AE3C958806}" destId="{1B822D09-9344-5448-B172-39760094CF3A}" srcOrd="3" destOrd="0" parTransId="{029DD792-77CB-8345-815C-1FFA2F5445F7}" sibTransId="{AA1421D3-3867-D741-A350-C08266F642DA}"/>
    <dgm:cxn modelId="{2911EF32-52EB-9343-95A8-416FEA20509C}" type="presOf" srcId="{58DD5081-57A8-9448-A73F-05AE3C958806}" destId="{EA89F4BA-D8B9-A945-AD4D-A3F4E54D2589}" srcOrd="0" destOrd="0" presId="urn:microsoft.com/office/officeart/2005/8/layout/vList5"/>
    <dgm:cxn modelId="{06342C33-7FD6-1A41-A4FF-111C64B1D969}" type="presOf" srcId="{8C630FA5-5739-3443-800D-BDF9BE73443D}" destId="{A13860A5-4FBF-2B45-BA7A-2EE0DF75DA5E}" srcOrd="0" destOrd="0" presId="urn:microsoft.com/office/officeart/2005/8/layout/vList5"/>
    <dgm:cxn modelId="{80896E48-FCBF-DA4F-951B-B4E3EFE321BC}" type="presOf" srcId="{1B822D09-9344-5448-B172-39760094CF3A}" destId="{84335BCC-8EB9-7B4A-830A-3AD78D9B8BA1}" srcOrd="0" destOrd="0" presId="urn:microsoft.com/office/officeart/2005/8/layout/vList5"/>
    <dgm:cxn modelId="{24BB11FC-290C-A141-A411-18E8BCB679C8}" type="presOf" srcId="{82F76B10-445E-B14B-A54F-2E0585256A24}" destId="{7C1ED4B7-0DC9-1144-A123-634F5B0D36E2}" srcOrd="0" destOrd="0" presId="urn:microsoft.com/office/officeart/2005/8/layout/vList5"/>
    <dgm:cxn modelId="{0896BB02-7DAE-294B-BBF7-F6EA6D7B1B36}" type="presOf" srcId="{3B94E1CD-2E31-094C-8D97-68A7998A2022}" destId="{80E78F8D-3406-3A45-947E-93D8B6749135}" srcOrd="0" destOrd="0" presId="urn:microsoft.com/office/officeart/2005/8/layout/vList5"/>
    <dgm:cxn modelId="{EDE27F25-97D5-C144-9DE3-98C1072A0640}" srcId="{07E2FAF6-38B9-D04E-97BE-56D412DF8C4E}" destId="{686F0571-E120-904B-8BD7-4447F661CFF6}" srcOrd="0" destOrd="0" parTransId="{99400C55-ED79-0745-B3C0-CF02D7C2661C}" sibTransId="{3C020957-587D-0D48-B04E-E2C956040A91}"/>
    <dgm:cxn modelId="{4CF06D2D-2C27-F741-8D09-CDC415B5595D}" srcId="{58DD5081-57A8-9448-A73F-05AE3C958806}" destId="{07E2FAF6-38B9-D04E-97BE-56D412DF8C4E}" srcOrd="0" destOrd="0" parTransId="{B2A6C62A-1AB8-4E4B-A845-7A3174F77554}" sibTransId="{C51A2EE1-2FDD-7C40-8C81-F27217D3FD7E}"/>
    <dgm:cxn modelId="{4F214A51-5743-144B-AC5E-33CFCCD55773}" type="presOf" srcId="{68D3F75F-F771-924C-AB13-F4C058665E38}" destId="{18C2664C-BA1C-7F40-A5B1-A211D7689173}" srcOrd="0" destOrd="0" presId="urn:microsoft.com/office/officeart/2005/8/layout/vList5"/>
    <dgm:cxn modelId="{74081347-80E6-7E41-ACC2-2FAA14EE05E8}" srcId="{1B822D09-9344-5448-B172-39760094CF3A}" destId="{3B94E1CD-2E31-094C-8D97-68A7998A2022}" srcOrd="0" destOrd="0" parTransId="{F2E1F3AC-4D10-CA43-BBF6-C8937B1D3A82}" sibTransId="{937FFE88-E134-3E4B-9143-99185B6E6DAC}"/>
    <dgm:cxn modelId="{F101A859-8BB6-0E4C-8A3D-A3B8FFB1B95D}" type="presOf" srcId="{9B9BA48B-19F3-E142-B2BE-E796FE9431BA}" destId="{3AB56195-0CA8-194C-A85F-26D204C943AA}" srcOrd="0" destOrd="0" presId="urn:microsoft.com/office/officeart/2005/8/layout/vList5"/>
    <dgm:cxn modelId="{3204C742-BD24-AB4A-A8FB-2BC42392FD3B}" srcId="{9B9BA48B-19F3-E142-B2BE-E796FE9431BA}" destId="{68D3F75F-F771-924C-AB13-F4C058665E38}" srcOrd="0" destOrd="0" parTransId="{5B3E300B-FCE1-C44E-9AB0-00C5E95CF604}" sibTransId="{63AA98E7-3958-A241-9C66-48EBA9D23E85}"/>
    <dgm:cxn modelId="{F5B8A816-A05B-A94E-81E5-E5626372956C}" type="presParOf" srcId="{EA89F4BA-D8B9-A945-AD4D-A3F4E54D2589}" destId="{3102EE57-2A86-564E-B38A-F46EFCC07C23}" srcOrd="0" destOrd="0" presId="urn:microsoft.com/office/officeart/2005/8/layout/vList5"/>
    <dgm:cxn modelId="{8DFD24FF-4E54-D742-92AB-51FD2A88A9E8}" type="presParOf" srcId="{3102EE57-2A86-564E-B38A-F46EFCC07C23}" destId="{E1D79751-5F16-654C-A280-EC2C2B2944D6}" srcOrd="0" destOrd="0" presId="urn:microsoft.com/office/officeart/2005/8/layout/vList5"/>
    <dgm:cxn modelId="{02EF12F2-9756-F94F-8208-50682479E025}" type="presParOf" srcId="{3102EE57-2A86-564E-B38A-F46EFCC07C23}" destId="{12C8ACB3-56BE-CF41-B4E6-C3B702A6C1FA}" srcOrd="1" destOrd="0" presId="urn:microsoft.com/office/officeart/2005/8/layout/vList5"/>
    <dgm:cxn modelId="{F6DDD9DC-F96A-4048-8397-DEABAA0BC3CE}" type="presParOf" srcId="{EA89F4BA-D8B9-A945-AD4D-A3F4E54D2589}" destId="{EB916C36-F4DF-9245-9F20-14972CF4F4CD}" srcOrd="1" destOrd="0" presId="urn:microsoft.com/office/officeart/2005/8/layout/vList5"/>
    <dgm:cxn modelId="{092BAF40-867D-9D43-84D5-7599A9138DEA}" type="presParOf" srcId="{EA89F4BA-D8B9-A945-AD4D-A3F4E54D2589}" destId="{AA353AD4-CC02-AF4D-A827-D7FF6ED4F317}" srcOrd="2" destOrd="0" presId="urn:microsoft.com/office/officeart/2005/8/layout/vList5"/>
    <dgm:cxn modelId="{DE85D28F-DDAC-1A4E-BC8C-489DAFF9C207}" type="presParOf" srcId="{AA353AD4-CC02-AF4D-A827-D7FF6ED4F317}" destId="{3AB56195-0CA8-194C-A85F-26D204C943AA}" srcOrd="0" destOrd="0" presId="urn:microsoft.com/office/officeart/2005/8/layout/vList5"/>
    <dgm:cxn modelId="{395777A0-AFBF-324A-9487-B5A0E87D39E0}" type="presParOf" srcId="{AA353AD4-CC02-AF4D-A827-D7FF6ED4F317}" destId="{18C2664C-BA1C-7F40-A5B1-A211D7689173}" srcOrd="1" destOrd="0" presId="urn:microsoft.com/office/officeart/2005/8/layout/vList5"/>
    <dgm:cxn modelId="{3A89D4FE-A070-944A-8AC2-CAFFE24C85D0}" type="presParOf" srcId="{EA89F4BA-D8B9-A945-AD4D-A3F4E54D2589}" destId="{F1131A98-E706-2548-9D8B-9C869E137F38}" srcOrd="3" destOrd="0" presId="urn:microsoft.com/office/officeart/2005/8/layout/vList5"/>
    <dgm:cxn modelId="{8746AF68-059A-A449-B582-404BF2377907}" type="presParOf" srcId="{EA89F4BA-D8B9-A945-AD4D-A3F4E54D2589}" destId="{9A028954-8A88-C54A-B652-3DEE55D6BC05}" srcOrd="4" destOrd="0" presId="urn:microsoft.com/office/officeart/2005/8/layout/vList5"/>
    <dgm:cxn modelId="{B47A8969-799E-4147-AEAB-FA5AF5629889}" type="presParOf" srcId="{9A028954-8A88-C54A-B652-3DEE55D6BC05}" destId="{A13860A5-4FBF-2B45-BA7A-2EE0DF75DA5E}" srcOrd="0" destOrd="0" presId="urn:microsoft.com/office/officeart/2005/8/layout/vList5"/>
    <dgm:cxn modelId="{558811C2-CD6E-0C44-A7A3-E7272C4390A9}" type="presParOf" srcId="{9A028954-8A88-C54A-B652-3DEE55D6BC05}" destId="{7C1ED4B7-0DC9-1144-A123-634F5B0D36E2}" srcOrd="1" destOrd="0" presId="urn:microsoft.com/office/officeart/2005/8/layout/vList5"/>
    <dgm:cxn modelId="{F8400C49-A895-444D-8498-8A551975181E}" type="presParOf" srcId="{EA89F4BA-D8B9-A945-AD4D-A3F4E54D2589}" destId="{E88EFB22-5A00-AC4B-8E72-5C03C544F73B}" srcOrd="5" destOrd="0" presId="urn:microsoft.com/office/officeart/2005/8/layout/vList5"/>
    <dgm:cxn modelId="{67D801B0-1DA8-9B4B-A31F-DFBA233D3A0D}" type="presParOf" srcId="{EA89F4BA-D8B9-A945-AD4D-A3F4E54D2589}" destId="{ACA166A9-C571-8C47-8638-9B5FA96FA555}" srcOrd="6" destOrd="0" presId="urn:microsoft.com/office/officeart/2005/8/layout/vList5"/>
    <dgm:cxn modelId="{08E54EC4-82B7-F54C-A0E0-CD2BE9C2AC00}" type="presParOf" srcId="{ACA166A9-C571-8C47-8638-9B5FA96FA555}" destId="{84335BCC-8EB9-7B4A-830A-3AD78D9B8BA1}" srcOrd="0" destOrd="0" presId="urn:microsoft.com/office/officeart/2005/8/layout/vList5"/>
    <dgm:cxn modelId="{B3255AAD-B0FB-A545-9AFC-5832C760C30A}" type="presParOf" srcId="{ACA166A9-C571-8C47-8638-9B5FA96FA555}" destId="{80E78F8D-3406-3A45-947E-93D8B6749135}" srcOrd="1" destOrd="0" presId="urn:microsoft.com/office/officeart/2005/8/layout/vList5"/>
  </dgm:cxnLst>
  <dgm:bg/>
  <dgm:whole/>
  <dgm:extLst>
    <a:ext uri="http://schemas.microsoft.com/office/drawing/2008/diagram">
      <dsp:dataModelExt xmlns:dsp="http://schemas.microsoft.com/office/drawing/2008/diagram" relId="rId5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8ACB3-56BE-CF41-B4E6-C3B702A6C1FA}">
      <dsp:nvSpPr>
        <dsp:cNvPr id="0" name=""/>
        <dsp:cNvSpPr/>
      </dsp:nvSpPr>
      <dsp:spPr>
        <a:xfrm rot="5400000">
          <a:off x="5991325" y="-2512414"/>
          <a:ext cx="782637" cy="6007194"/>
        </a:xfrm>
        <a:prstGeom prst="round2SameRect">
          <a:avLst/>
        </a:prstGeom>
        <a:solidFill>
          <a:srgbClr val="9BB05E">
            <a:lumMod val="60000"/>
            <a:lumOff val="40000"/>
            <a:alpha val="9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1886400" lvl="1" indent="-285750" algn="l" defTabSz="1733550" eaLnBrk="0" fontAlgn="b">
            <a:lnSpc>
              <a:spcPct val="90000"/>
            </a:lnSpc>
            <a:spcBef>
              <a:spcPct val="0"/>
            </a:spcBef>
            <a:spcAft>
              <a:spcPct val="15000"/>
            </a:spcAft>
            <a:buChar char="••"/>
          </a:pPr>
          <a:endParaRPr kumimoji="1" lang="ja-JP" altLang="en-US" sz="3900" kern="1200" dirty="0">
            <a:solidFill>
              <a:sysClr val="windowText" lastClr="000000">
                <a:hueOff val="0"/>
                <a:satOff val="0"/>
                <a:lumOff val="0"/>
                <a:alphaOff val="0"/>
              </a:sysClr>
            </a:solidFill>
            <a:latin typeface="Calibri"/>
            <a:ea typeface="ＭＳ Ｐゴシック"/>
            <a:cs typeface="+mn-cs"/>
          </a:endParaRPr>
        </a:p>
      </dsp:txBody>
      <dsp:txXfrm rot="-5400000">
        <a:off x="3379047" y="138069"/>
        <a:ext cx="5968989" cy="706227"/>
      </dsp:txXfrm>
    </dsp:sp>
    <dsp:sp modelId="{E1D79751-5F16-654C-A280-EC2C2B2944D6}">
      <dsp:nvSpPr>
        <dsp:cNvPr id="0" name=""/>
        <dsp:cNvSpPr/>
      </dsp:nvSpPr>
      <dsp:spPr>
        <a:xfrm>
          <a:off x="0" y="0"/>
          <a:ext cx="3379046" cy="978296"/>
        </a:xfrm>
        <a:prstGeom prst="roundRect">
          <a:avLst/>
        </a:prstGeom>
        <a:solidFill>
          <a:srgbClr val="9BB05E"/>
        </a:solidFill>
        <a:ln w="28575" cmpd="sng">
          <a:solidFill>
            <a:srgbClr val="9BB05E">
              <a:lumMod val="50000"/>
            </a:srgbClr>
          </a:solidFill>
          <a:prstDash val="lgDash"/>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kumimoji="1" lang="ja-JP" altLang="en-US" sz="2800" kern="1200" dirty="0" smtClean="0">
              <a:solidFill>
                <a:srgbClr val="000000"/>
              </a:solidFill>
              <a:latin typeface="Calibri"/>
              <a:ea typeface="ＭＳ Ｐゴシック"/>
              <a:cs typeface="+mn-cs"/>
            </a:rPr>
            <a:t>新治地区</a:t>
          </a:r>
        </a:p>
        <a:p>
          <a:pPr lvl="0" algn="ctr" defTabSz="1244600">
            <a:lnSpc>
              <a:spcPct val="90000"/>
            </a:lnSpc>
            <a:spcBef>
              <a:spcPct val="0"/>
            </a:spcBef>
            <a:spcAft>
              <a:spcPct val="35000"/>
            </a:spcAft>
          </a:pPr>
          <a:r>
            <a:rPr kumimoji="1" lang="ja-JP" altLang="en-US" sz="2300" kern="1200" dirty="0" smtClean="0">
              <a:solidFill>
                <a:sysClr val="window" lastClr="FFFFFF"/>
              </a:solidFill>
              <a:latin typeface="Calibri"/>
              <a:ea typeface="ＭＳ Ｐゴシック"/>
              <a:cs typeface="+mn-cs"/>
            </a:rPr>
            <a:t>自然</a:t>
          </a:r>
          <a:r>
            <a:rPr kumimoji="1" lang="en-US" altLang="ja-JP" sz="2300" kern="1200" dirty="0" smtClean="0">
              <a:solidFill>
                <a:sysClr val="window" lastClr="FFFFFF"/>
              </a:solidFill>
              <a:latin typeface="Calibri"/>
              <a:ea typeface="ＭＳ Ｐゴシック"/>
              <a:cs typeface="+mn-cs"/>
            </a:rPr>
            <a:t>×</a:t>
          </a:r>
          <a:r>
            <a:rPr kumimoji="1" lang="ja-JP" altLang="en-US" sz="2300" kern="1200" dirty="0" smtClean="0">
              <a:solidFill>
                <a:sysClr val="window" lastClr="FFFFFF"/>
              </a:solidFill>
              <a:latin typeface="Calibri"/>
              <a:ea typeface="ＭＳ Ｐゴシック"/>
              <a:cs typeface="+mn-cs"/>
            </a:rPr>
            <a:t>お散歩</a:t>
          </a:r>
          <a:endParaRPr kumimoji="1" lang="ja-JP" altLang="en-US" sz="2300" kern="1200" dirty="0">
            <a:solidFill>
              <a:sysClr val="window" lastClr="FFFFFF"/>
            </a:solidFill>
            <a:latin typeface="Calibri"/>
            <a:ea typeface="ＭＳ Ｐゴシック"/>
            <a:cs typeface="+mn-cs"/>
          </a:endParaRPr>
        </a:p>
      </dsp:txBody>
      <dsp:txXfrm>
        <a:off x="47756" y="47756"/>
        <a:ext cx="3283534" cy="882784"/>
      </dsp:txXfrm>
    </dsp:sp>
    <dsp:sp modelId="{18C2664C-BA1C-7F40-A5B1-A211D7689173}">
      <dsp:nvSpPr>
        <dsp:cNvPr id="0" name=""/>
        <dsp:cNvSpPr/>
      </dsp:nvSpPr>
      <dsp:spPr>
        <a:xfrm rot="5400000">
          <a:off x="5991325" y="-1485202"/>
          <a:ext cx="782637" cy="6007194"/>
        </a:xfrm>
        <a:prstGeom prst="round2SameRect">
          <a:avLst/>
        </a:prstGeom>
        <a:solidFill>
          <a:srgbClr val="4E66B2">
            <a:lumMod val="40000"/>
            <a:lumOff val="60000"/>
            <a:alpha val="9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1886400" lvl="1" indent="-285750" algn="l" defTabSz="1733550">
            <a:lnSpc>
              <a:spcPct val="90000"/>
            </a:lnSpc>
            <a:spcBef>
              <a:spcPct val="0"/>
            </a:spcBef>
            <a:spcAft>
              <a:spcPct val="15000"/>
            </a:spcAft>
            <a:buChar char="••"/>
          </a:pPr>
          <a:endParaRPr kumimoji="1" lang="ja-JP" altLang="en-US" sz="3900" kern="1200" dirty="0">
            <a:solidFill>
              <a:sysClr val="windowText" lastClr="000000">
                <a:hueOff val="0"/>
                <a:satOff val="0"/>
                <a:lumOff val="0"/>
                <a:alphaOff val="0"/>
              </a:sysClr>
            </a:solidFill>
            <a:latin typeface="Calibri"/>
            <a:ea typeface="ＭＳ Ｐゴシック"/>
            <a:cs typeface="+mn-cs"/>
          </a:endParaRPr>
        </a:p>
      </dsp:txBody>
      <dsp:txXfrm rot="-5400000">
        <a:off x="3379047" y="1165281"/>
        <a:ext cx="5968989" cy="706227"/>
      </dsp:txXfrm>
    </dsp:sp>
    <dsp:sp modelId="{3AB56195-0CA8-194C-A85F-26D204C943AA}">
      <dsp:nvSpPr>
        <dsp:cNvPr id="0" name=""/>
        <dsp:cNvSpPr/>
      </dsp:nvSpPr>
      <dsp:spPr>
        <a:xfrm>
          <a:off x="0" y="1029245"/>
          <a:ext cx="3379046" cy="978296"/>
        </a:xfrm>
        <a:prstGeom prst="roundRect">
          <a:avLst/>
        </a:prstGeom>
        <a:solidFill>
          <a:srgbClr val="6B9BC7"/>
        </a:solidFill>
        <a:ln w="28575" cmpd="sng">
          <a:solidFill>
            <a:srgbClr val="6B9BC7">
              <a:lumMod val="50000"/>
            </a:srgbClr>
          </a:solidFill>
          <a:prstDash val="lgDash"/>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kumimoji="1" lang="ja-JP" altLang="en-US" sz="2800" kern="1200" dirty="0" smtClean="0">
              <a:solidFill>
                <a:sysClr val="windowText" lastClr="000000"/>
              </a:solidFill>
              <a:latin typeface="Calibri"/>
              <a:ea typeface="ＭＳ Ｐゴシック"/>
              <a:cs typeface="+mn-cs"/>
            </a:rPr>
            <a:t>北部地区</a:t>
          </a:r>
        </a:p>
        <a:p>
          <a:pPr lvl="0" algn="ctr" defTabSz="1244600">
            <a:lnSpc>
              <a:spcPct val="90000"/>
            </a:lnSpc>
            <a:spcBef>
              <a:spcPct val="0"/>
            </a:spcBef>
            <a:spcAft>
              <a:spcPct val="35000"/>
            </a:spcAft>
          </a:pPr>
          <a:r>
            <a:rPr kumimoji="1" lang="ja-JP" altLang="en-US" sz="2300" kern="1200" dirty="0" smtClean="0">
              <a:solidFill>
                <a:sysClr val="window" lastClr="FFFFFF"/>
              </a:solidFill>
              <a:latin typeface="Calibri"/>
              <a:ea typeface="ＭＳ Ｐゴシック"/>
              <a:cs typeface="+mn-cs"/>
            </a:rPr>
            <a:t>医療</a:t>
          </a:r>
          <a:r>
            <a:rPr kumimoji="1" lang="en-US" altLang="ja-JP" sz="2300" kern="1200" dirty="0" smtClean="0">
              <a:solidFill>
                <a:sysClr val="window" lastClr="FFFFFF"/>
              </a:solidFill>
              <a:latin typeface="Calibri"/>
              <a:ea typeface="ＭＳ Ｐゴシック"/>
              <a:cs typeface="+mn-cs"/>
            </a:rPr>
            <a:t>×</a:t>
          </a:r>
          <a:r>
            <a:rPr kumimoji="1" lang="ja-JP" altLang="en-US" sz="2300" kern="1200" dirty="0" smtClean="0">
              <a:solidFill>
                <a:sysClr val="window" lastClr="FFFFFF"/>
              </a:solidFill>
              <a:latin typeface="Calibri"/>
              <a:ea typeface="ＭＳ Ｐゴシック"/>
              <a:cs typeface="+mn-cs"/>
            </a:rPr>
            <a:t>住環境</a:t>
          </a:r>
          <a:r>
            <a:rPr kumimoji="1" lang="en-US" altLang="ja-JP" sz="2300" kern="1200" dirty="0" smtClean="0">
              <a:solidFill>
                <a:sysClr val="window" lastClr="FFFFFF"/>
              </a:solidFill>
              <a:latin typeface="Calibri"/>
              <a:ea typeface="ＭＳ Ｐゴシック"/>
              <a:cs typeface="+mn-cs"/>
            </a:rPr>
            <a:t>×</a:t>
          </a:r>
          <a:r>
            <a:rPr kumimoji="1" lang="ja-JP" altLang="en-US" sz="2300" kern="1200" dirty="0" smtClean="0">
              <a:solidFill>
                <a:sysClr val="window" lastClr="FFFFFF"/>
              </a:solidFill>
              <a:latin typeface="Calibri"/>
              <a:ea typeface="ＭＳ Ｐゴシック"/>
              <a:cs typeface="+mn-cs"/>
            </a:rPr>
            <a:t>お散歩</a:t>
          </a:r>
        </a:p>
      </dsp:txBody>
      <dsp:txXfrm>
        <a:off x="47756" y="1077001"/>
        <a:ext cx="3283534" cy="882784"/>
      </dsp:txXfrm>
    </dsp:sp>
    <dsp:sp modelId="{7C1ED4B7-0DC9-1144-A123-634F5B0D36E2}">
      <dsp:nvSpPr>
        <dsp:cNvPr id="0" name=""/>
        <dsp:cNvSpPr/>
      </dsp:nvSpPr>
      <dsp:spPr>
        <a:xfrm rot="5400000">
          <a:off x="5991325" y="-457991"/>
          <a:ext cx="782637" cy="6007194"/>
        </a:xfrm>
        <a:prstGeom prst="round2SameRect">
          <a:avLst/>
        </a:prstGeom>
        <a:solidFill>
          <a:srgbClr val="E68230">
            <a:lumMod val="40000"/>
            <a:lumOff val="60000"/>
            <a:alpha val="9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1886400" lvl="1" indent="-285750" algn="l" defTabSz="1733550">
            <a:lnSpc>
              <a:spcPct val="90000"/>
            </a:lnSpc>
            <a:spcBef>
              <a:spcPct val="0"/>
            </a:spcBef>
            <a:spcAft>
              <a:spcPct val="15000"/>
            </a:spcAft>
            <a:buChar char="••"/>
          </a:pPr>
          <a:endParaRPr kumimoji="1" lang="ja-JP" altLang="en-US" sz="3900" b="0" kern="1200" dirty="0">
            <a:solidFill>
              <a:sysClr val="windowText" lastClr="000000">
                <a:hueOff val="0"/>
                <a:satOff val="0"/>
                <a:lumOff val="0"/>
                <a:alphaOff val="0"/>
              </a:sysClr>
            </a:solidFill>
            <a:latin typeface="Calibri"/>
            <a:ea typeface="ＭＳ Ｐゴシック"/>
            <a:cs typeface="+mn-cs"/>
          </a:endParaRPr>
        </a:p>
      </dsp:txBody>
      <dsp:txXfrm rot="-5400000">
        <a:off x="3379047" y="2192492"/>
        <a:ext cx="5968989" cy="706227"/>
      </dsp:txXfrm>
    </dsp:sp>
    <dsp:sp modelId="{A13860A5-4FBF-2B45-BA7A-2EE0DF75DA5E}">
      <dsp:nvSpPr>
        <dsp:cNvPr id="0" name=""/>
        <dsp:cNvSpPr/>
      </dsp:nvSpPr>
      <dsp:spPr>
        <a:xfrm>
          <a:off x="0" y="2056457"/>
          <a:ext cx="3379046" cy="978296"/>
        </a:xfrm>
        <a:prstGeom prst="roundRect">
          <a:avLst/>
        </a:prstGeom>
        <a:solidFill>
          <a:srgbClr val="E68230"/>
        </a:solidFill>
        <a:ln w="28575" cmpd="sng">
          <a:solidFill>
            <a:srgbClr val="E68230">
              <a:lumMod val="50000"/>
            </a:srgbClr>
          </a:solidFill>
          <a:prstDash val="lgDash"/>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kumimoji="1" lang="ja-JP" altLang="en-US" sz="2800" kern="1200" dirty="0" smtClean="0">
              <a:solidFill>
                <a:sysClr val="windowText" lastClr="000000"/>
              </a:solidFill>
              <a:latin typeface="Calibri"/>
              <a:ea typeface="ＭＳ Ｐゴシック"/>
              <a:cs typeface="+mn-cs"/>
            </a:rPr>
            <a:t>中央地区</a:t>
          </a:r>
        </a:p>
        <a:p>
          <a:pPr lvl="0" algn="ctr" defTabSz="1244600">
            <a:lnSpc>
              <a:spcPct val="90000"/>
            </a:lnSpc>
            <a:spcBef>
              <a:spcPct val="0"/>
            </a:spcBef>
            <a:spcAft>
              <a:spcPct val="35000"/>
            </a:spcAft>
          </a:pPr>
          <a:r>
            <a:rPr kumimoji="1" lang="ja-JP" altLang="en-US" sz="2300" kern="1200" dirty="0" smtClean="0">
              <a:solidFill>
                <a:sysClr val="window" lastClr="FFFFFF"/>
              </a:solidFill>
              <a:latin typeface="Calibri"/>
              <a:ea typeface="ＭＳ Ｐゴシック"/>
              <a:cs typeface="+mn-cs"/>
            </a:rPr>
            <a:t>商業</a:t>
          </a:r>
          <a:r>
            <a:rPr kumimoji="1" lang="en-US" altLang="ja-JP" sz="2300" kern="1200" dirty="0" smtClean="0">
              <a:solidFill>
                <a:sysClr val="window" lastClr="FFFFFF"/>
              </a:solidFill>
              <a:latin typeface="Calibri"/>
              <a:ea typeface="ＭＳ Ｐゴシック"/>
              <a:cs typeface="+mn-cs"/>
            </a:rPr>
            <a:t>×</a:t>
          </a:r>
          <a:r>
            <a:rPr kumimoji="1" lang="ja-JP" altLang="en-US" sz="2300" kern="1200" dirty="0" smtClean="0">
              <a:solidFill>
                <a:sysClr val="window" lastClr="FFFFFF"/>
              </a:solidFill>
              <a:latin typeface="Calibri"/>
              <a:ea typeface="ＭＳ Ｐゴシック"/>
              <a:cs typeface="+mn-cs"/>
            </a:rPr>
            <a:t>歴史</a:t>
          </a:r>
          <a:r>
            <a:rPr kumimoji="1" lang="en-US" altLang="ja-JP" sz="2300" kern="1200" dirty="0" smtClean="0">
              <a:solidFill>
                <a:sysClr val="window" lastClr="FFFFFF"/>
              </a:solidFill>
              <a:latin typeface="Calibri"/>
              <a:ea typeface="ＭＳ Ｐゴシック"/>
              <a:cs typeface="+mn-cs"/>
            </a:rPr>
            <a:t>×</a:t>
          </a:r>
          <a:r>
            <a:rPr kumimoji="1" lang="ja-JP" altLang="en-US" sz="2300" kern="1200" dirty="0" smtClean="0">
              <a:solidFill>
                <a:sysClr val="window" lastClr="FFFFFF"/>
              </a:solidFill>
              <a:latin typeface="Calibri"/>
              <a:ea typeface="ＭＳ Ｐゴシック"/>
              <a:cs typeface="+mn-cs"/>
            </a:rPr>
            <a:t>お散歩</a:t>
          </a:r>
          <a:endParaRPr kumimoji="1" lang="ja-JP" altLang="en-US" sz="2300" kern="1200" dirty="0">
            <a:solidFill>
              <a:sysClr val="window" lastClr="FFFFFF"/>
            </a:solidFill>
            <a:latin typeface="Calibri"/>
            <a:ea typeface="ＭＳ Ｐゴシック"/>
            <a:cs typeface="+mn-cs"/>
          </a:endParaRPr>
        </a:p>
      </dsp:txBody>
      <dsp:txXfrm>
        <a:off x="47756" y="2104213"/>
        <a:ext cx="3283534" cy="882784"/>
      </dsp:txXfrm>
    </dsp:sp>
    <dsp:sp modelId="{80E78F8D-3406-3A45-947E-93D8B6749135}">
      <dsp:nvSpPr>
        <dsp:cNvPr id="0" name=""/>
        <dsp:cNvSpPr/>
      </dsp:nvSpPr>
      <dsp:spPr>
        <a:xfrm rot="5400000">
          <a:off x="5991325" y="569220"/>
          <a:ext cx="782637" cy="6007194"/>
        </a:xfrm>
        <a:prstGeom prst="round2SameRect">
          <a:avLst/>
        </a:prstGeom>
        <a:solidFill>
          <a:srgbClr val="8976AC">
            <a:lumMod val="40000"/>
            <a:lumOff val="60000"/>
            <a:alpha val="9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1886400" lvl="1" indent="-285750" algn="l" defTabSz="1733550">
            <a:lnSpc>
              <a:spcPct val="90000"/>
            </a:lnSpc>
            <a:spcBef>
              <a:spcPct val="0"/>
            </a:spcBef>
            <a:spcAft>
              <a:spcPct val="15000"/>
            </a:spcAft>
            <a:buChar char="••"/>
          </a:pPr>
          <a:endParaRPr kumimoji="1" lang="ja-JP" altLang="en-US" sz="3900" kern="1200" dirty="0">
            <a:solidFill>
              <a:sysClr val="windowText" lastClr="000000">
                <a:hueOff val="0"/>
                <a:satOff val="0"/>
                <a:lumOff val="0"/>
                <a:alphaOff val="0"/>
              </a:sysClr>
            </a:solidFill>
            <a:latin typeface="Calibri"/>
            <a:ea typeface="ＭＳ Ｐゴシック"/>
            <a:cs typeface="+mn-cs"/>
          </a:endParaRPr>
        </a:p>
      </dsp:txBody>
      <dsp:txXfrm rot="-5400000">
        <a:off x="3379047" y="3219704"/>
        <a:ext cx="5968989" cy="706227"/>
      </dsp:txXfrm>
    </dsp:sp>
    <dsp:sp modelId="{84335BCC-8EB9-7B4A-830A-3AD78D9B8BA1}">
      <dsp:nvSpPr>
        <dsp:cNvPr id="0" name=""/>
        <dsp:cNvSpPr/>
      </dsp:nvSpPr>
      <dsp:spPr>
        <a:xfrm>
          <a:off x="0" y="3085703"/>
          <a:ext cx="3379046" cy="978296"/>
        </a:xfrm>
        <a:prstGeom prst="roundRect">
          <a:avLst/>
        </a:prstGeom>
        <a:solidFill>
          <a:srgbClr val="8976AC"/>
        </a:solidFill>
        <a:ln w="28575" cmpd="sng">
          <a:solidFill>
            <a:srgbClr val="8976AC">
              <a:lumMod val="50000"/>
            </a:srgbClr>
          </a:solidFill>
          <a:prstDash val="lgDash"/>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kumimoji="1" lang="ja-JP" altLang="en-US" sz="2800" kern="1200" dirty="0" smtClean="0">
              <a:solidFill>
                <a:srgbClr val="000000"/>
              </a:solidFill>
              <a:latin typeface="Calibri"/>
              <a:ea typeface="ＭＳ Ｐゴシック"/>
              <a:cs typeface="+mn-cs"/>
            </a:rPr>
            <a:t>南部地区</a:t>
          </a:r>
        </a:p>
        <a:p>
          <a:pPr lvl="0" algn="ctr" defTabSz="1244600">
            <a:lnSpc>
              <a:spcPct val="90000"/>
            </a:lnSpc>
            <a:spcBef>
              <a:spcPct val="0"/>
            </a:spcBef>
            <a:spcAft>
              <a:spcPct val="35000"/>
            </a:spcAft>
          </a:pPr>
          <a:r>
            <a:rPr kumimoji="1" lang="ja-JP" altLang="en-US" sz="2300" kern="1200" dirty="0" smtClean="0">
              <a:solidFill>
                <a:sysClr val="window" lastClr="FFFFFF"/>
              </a:solidFill>
              <a:latin typeface="Calibri"/>
              <a:ea typeface="ＭＳ Ｐゴシック"/>
              <a:cs typeface="+mn-cs"/>
            </a:rPr>
            <a:t>防犯</a:t>
          </a:r>
          <a:r>
            <a:rPr kumimoji="1" lang="en-US" altLang="ja-JP" sz="2300" kern="1200" dirty="0" smtClean="0">
              <a:solidFill>
                <a:sysClr val="window" lastClr="FFFFFF"/>
              </a:solidFill>
              <a:latin typeface="Calibri"/>
              <a:ea typeface="ＭＳ Ｐゴシック"/>
              <a:cs typeface="+mn-cs"/>
            </a:rPr>
            <a:t>×</a:t>
          </a:r>
          <a:r>
            <a:rPr kumimoji="1" lang="ja-JP" altLang="en-US" sz="2300" kern="1200" dirty="0" smtClean="0">
              <a:solidFill>
                <a:sysClr val="window" lastClr="FFFFFF"/>
              </a:solidFill>
              <a:latin typeface="Calibri"/>
              <a:ea typeface="ＭＳ Ｐゴシック"/>
              <a:cs typeface="+mn-cs"/>
            </a:rPr>
            <a:t>住環境</a:t>
          </a:r>
          <a:r>
            <a:rPr kumimoji="1" lang="en-US" altLang="ja-JP" sz="2300" kern="1200" dirty="0" smtClean="0">
              <a:solidFill>
                <a:sysClr val="window" lastClr="FFFFFF"/>
              </a:solidFill>
              <a:latin typeface="Calibri"/>
              <a:ea typeface="ＭＳ Ｐゴシック"/>
              <a:cs typeface="+mn-cs"/>
            </a:rPr>
            <a:t>×</a:t>
          </a:r>
          <a:r>
            <a:rPr kumimoji="1" lang="ja-JP" altLang="en-US" sz="2300" kern="1200" dirty="0" smtClean="0">
              <a:solidFill>
                <a:sysClr val="window" lastClr="FFFFFF"/>
              </a:solidFill>
              <a:latin typeface="Calibri"/>
              <a:ea typeface="ＭＳ Ｐゴシック"/>
              <a:cs typeface="+mn-cs"/>
            </a:rPr>
            <a:t>お散歩</a:t>
          </a:r>
          <a:endParaRPr kumimoji="1" lang="ja-JP" altLang="en-US" sz="2300" kern="1200" dirty="0">
            <a:solidFill>
              <a:sysClr val="window" lastClr="FFFFFF"/>
            </a:solidFill>
            <a:latin typeface="Calibri"/>
            <a:ea typeface="ＭＳ Ｐゴシック"/>
            <a:cs typeface="+mn-cs"/>
          </a:endParaRPr>
        </a:p>
      </dsp:txBody>
      <dsp:txXfrm>
        <a:off x="47756" y="3133459"/>
        <a:ext cx="3283534" cy="88278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04129" y="9404941"/>
            <a:ext cx="18180130" cy="6489548"/>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3208258" y="17155954"/>
            <a:ext cx="14971872" cy="7736999"/>
          </a:xfrm>
        </p:spPr>
        <p:txBody>
          <a:bodyPr/>
          <a:lstStyle>
            <a:lvl1pPr marL="0" indent="0" algn="ctr">
              <a:buNone/>
              <a:defRPr>
                <a:solidFill>
                  <a:schemeClr val="tx1">
                    <a:tint val="75000"/>
                  </a:schemeClr>
                </a:solidFill>
              </a:defRPr>
            </a:lvl1pPr>
            <a:lvl2pPr marL="1476070" indent="0" algn="ctr">
              <a:buNone/>
              <a:defRPr>
                <a:solidFill>
                  <a:schemeClr val="tx1">
                    <a:tint val="75000"/>
                  </a:schemeClr>
                </a:solidFill>
              </a:defRPr>
            </a:lvl2pPr>
            <a:lvl3pPr marL="2952140" indent="0" algn="ctr">
              <a:buNone/>
              <a:defRPr>
                <a:solidFill>
                  <a:schemeClr val="tx1">
                    <a:tint val="75000"/>
                  </a:schemeClr>
                </a:solidFill>
              </a:defRPr>
            </a:lvl3pPr>
            <a:lvl4pPr marL="4428211" indent="0" algn="ctr">
              <a:buNone/>
              <a:defRPr>
                <a:solidFill>
                  <a:schemeClr val="tx1">
                    <a:tint val="75000"/>
                  </a:schemeClr>
                </a:solidFill>
              </a:defRPr>
            </a:lvl4pPr>
            <a:lvl5pPr marL="5904281" indent="0" algn="ctr">
              <a:buNone/>
              <a:defRPr>
                <a:solidFill>
                  <a:schemeClr val="tx1">
                    <a:tint val="75000"/>
                  </a:schemeClr>
                </a:solidFill>
              </a:defRPr>
            </a:lvl5pPr>
            <a:lvl6pPr marL="7380351" indent="0" algn="ctr">
              <a:buNone/>
              <a:defRPr>
                <a:solidFill>
                  <a:schemeClr val="tx1">
                    <a:tint val="75000"/>
                  </a:schemeClr>
                </a:solidFill>
              </a:defRPr>
            </a:lvl6pPr>
            <a:lvl7pPr marL="8856421" indent="0" algn="ctr">
              <a:buNone/>
              <a:defRPr>
                <a:solidFill>
                  <a:schemeClr val="tx1">
                    <a:tint val="75000"/>
                  </a:schemeClr>
                </a:solidFill>
              </a:defRPr>
            </a:lvl7pPr>
            <a:lvl8pPr marL="10332491" indent="0" algn="ctr">
              <a:buNone/>
              <a:defRPr>
                <a:solidFill>
                  <a:schemeClr val="tx1">
                    <a:tint val="75000"/>
                  </a:schemeClr>
                </a:solidFill>
              </a:defRPr>
            </a:lvl8pPr>
            <a:lvl9pPr marL="1180856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228869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368810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6271142" y="5354227"/>
            <a:ext cx="11254898" cy="114036636"/>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2502739" y="5354227"/>
            <a:ext cx="33411930" cy="114036636"/>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274457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235432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689535" y="19454630"/>
            <a:ext cx="18180130" cy="6012994"/>
          </a:xfrm>
        </p:spPr>
        <p:txBody>
          <a:bodyPr anchor="t"/>
          <a:lstStyle>
            <a:lvl1pPr algn="l">
              <a:defRPr sz="129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1689535" y="12831929"/>
            <a:ext cx="18180130" cy="6622701"/>
          </a:xfrm>
        </p:spPr>
        <p:txBody>
          <a:bodyPr anchor="b"/>
          <a:lstStyle>
            <a:lvl1pPr marL="0" indent="0">
              <a:buNone/>
              <a:defRPr sz="6500">
                <a:solidFill>
                  <a:schemeClr val="tx1">
                    <a:tint val="75000"/>
                  </a:schemeClr>
                </a:solidFill>
              </a:defRPr>
            </a:lvl1pPr>
            <a:lvl2pPr marL="1476070" indent="0">
              <a:buNone/>
              <a:defRPr sz="5800">
                <a:solidFill>
                  <a:schemeClr val="tx1">
                    <a:tint val="75000"/>
                  </a:schemeClr>
                </a:solidFill>
              </a:defRPr>
            </a:lvl2pPr>
            <a:lvl3pPr marL="2952140" indent="0">
              <a:buNone/>
              <a:defRPr sz="5200">
                <a:solidFill>
                  <a:schemeClr val="tx1">
                    <a:tint val="75000"/>
                  </a:schemeClr>
                </a:solidFill>
              </a:defRPr>
            </a:lvl3pPr>
            <a:lvl4pPr marL="4428211" indent="0">
              <a:buNone/>
              <a:defRPr sz="4500">
                <a:solidFill>
                  <a:schemeClr val="tx1">
                    <a:tint val="75000"/>
                  </a:schemeClr>
                </a:solidFill>
              </a:defRPr>
            </a:lvl4pPr>
            <a:lvl5pPr marL="5904281" indent="0">
              <a:buNone/>
              <a:defRPr sz="4500">
                <a:solidFill>
                  <a:schemeClr val="tx1">
                    <a:tint val="75000"/>
                  </a:schemeClr>
                </a:solidFill>
              </a:defRPr>
            </a:lvl5pPr>
            <a:lvl6pPr marL="7380351" indent="0">
              <a:buNone/>
              <a:defRPr sz="4500">
                <a:solidFill>
                  <a:schemeClr val="tx1">
                    <a:tint val="75000"/>
                  </a:schemeClr>
                </a:solidFill>
              </a:defRPr>
            </a:lvl6pPr>
            <a:lvl7pPr marL="8856421" indent="0">
              <a:buNone/>
              <a:defRPr sz="4500">
                <a:solidFill>
                  <a:schemeClr val="tx1">
                    <a:tint val="75000"/>
                  </a:schemeClr>
                </a:solidFill>
              </a:defRPr>
            </a:lvl7pPr>
            <a:lvl8pPr marL="10332491" indent="0">
              <a:buNone/>
              <a:defRPr sz="4500">
                <a:solidFill>
                  <a:schemeClr val="tx1">
                    <a:tint val="75000"/>
                  </a:schemeClr>
                </a:solidFill>
              </a:defRPr>
            </a:lvl8pPr>
            <a:lvl9pPr marL="11808562" indent="0">
              <a:buNone/>
              <a:defRPr sz="45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426593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2502740" y="31186275"/>
            <a:ext cx="22331556" cy="88204590"/>
          </a:xfrm>
        </p:spPr>
        <p:txBody>
          <a:bodyPr/>
          <a:lstStyle>
            <a:lvl1pPr>
              <a:defRPr sz="9000"/>
            </a:lvl1pPr>
            <a:lvl2pPr>
              <a:defRPr sz="7700"/>
            </a:lvl2pPr>
            <a:lvl3pPr>
              <a:defRPr sz="6500"/>
            </a:lvl3pPr>
            <a:lvl4pPr>
              <a:defRPr sz="5800"/>
            </a:lvl4pPr>
            <a:lvl5pPr>
              <a:defRPr sz="5800"/>
            </a:lvl5pPr>
            <a:lvl6pPr>
              <a:defRPr sz="5800"/>
            </a:lvl6pPr>
            <a:lvl7pPr>
              <a:defRPr sz="5800"/>
            </a:lvl7pPr>
            <a:lvl8pPr>
              <a:defRPr sz="5800"/>
            </a:lvl8pPr>
            <a:lvl9pPr>
              <a:defRPr sz="5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25190769" y="31186275"/>
            <a:ext cx="22335271" cy="88204590"/>
          </a:xfrm>
        </p:spPr>
        <p:txBody>
          <a:bodyPr/>
          <a:lstStyle>
            <a:lvl1pPr>
              <a:defRPr sz="9000"/>
            </a:lvl1pPr>
            <a:lvl2pPr>
              <a:defRPr sz="7700"/>
            </a:lvl2pPr>
            <a:lvl3pPr>
              <a:defRPr sz="6500"/>
            </a:lvl3pPr>
            <a:lvl4pPr>
              <a:defRPr sz="5800"/>
            </a:lvl4pPr>
            <a:lvl5pPr>
              <a:defRPr sz="5800"/>
            </a:lvl5pPr>
            <a:lvl6pPr>
              <a:defRPr sz="5800"/>
            </a:lvl6pPr>
            <a:lvl7pPr>
              <a:defRPr sz="5800"/>
            </a:lvl7pPr>
            <a:lvl8pPr>
              <a:defRPr sz="5800"/>
            </a:lvl8pPr>
            <a:lvl9pPr>
              <a:defRPr sz="5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929161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069420" y="1212412"/>
            <a:ext cx="19249549" cy="5045869"/>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1069420" y="6776884"/>
            <a:ext cx="9450252" cy="2824283"/>
          </a:xfrm>
        </p:spPr>
        <p:txBody>
          <a:bodyPr anchor="b"/>
          <a:lstStyle>
            <a:lvl1pPr marL="0" indent="0">
              <a:buNone/>
              <a:defRPr sz="7700" b="1"/>
            </a:lvl1pPr>
            <a:lvl2pPr marL="1476070" indent="0">
              <a:buNone/>
              <a:defRPr sz="6500" b="1"/>
            </a:lvl2pPr>
            <a:lvl3pPr marL="2952140" indent="0">
              <a:buNone/>
              <a:defRPr sz="5800" b="1"/>
            </a:lvl3pPr>
            <a:lvl4pPr marL="4428211" indent="0">
              <a:buNone/>
              <a:defRPr sz="5200" b="1"/>
            </a:lvl4pPr>
            <a:lvl5pPr marL="5904281" indent="0">
              <a:buNone/>
              <a:defRPr sz="5200" b="1"/>
            </a:lvl5pPr>
            <a:lvl6pPr marL="7380351" indent="0">
              <a:buNone/>
              <a:defRPr sz="5200" b="1"/>
            </a:lvl6pPr>
            <a:lvl7pPr marL="8856421" indent="0">
              <a:buNone/>
              <a:defRPr sz="5200" b="1"/>
            </a:lvl7pPr>
            <a:lvl8pPr marL="10332491" indent="0">
              <a:buNone/>
              <a:defRPr sz="5200" b="1"/>
            </a:lvl8pPr>
            <a:lvl9pPr marL="11808562" indent="0">
              <a:buNone/>
              <a:defRPr sz="5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1069420" y="9601167"/>
            <a:ext cx="9450252" cy="17443290"/>
          </a:xfrm>
        </p:spPr>
        <p:txBody>
          <a:bodyPr/>
          <a:lstStyle>
            <a:lvl1pPr>
              <a:defRPr sz="7700"/>
            </a:lvl1pPr>
            <a:lvl2pPr>
              <a:defRPr sz="6500"/>
            </a:lvl2pPr>
            <a:lvl3pPr>
              <a:defRPr sz="5800"/>
            </a:lvl3pPr>
            <a:lvl4pPr>
              <a:defRPr sz="5200"/>
            </a:lvl4pPr>
            <a:lvl5pPr>
              <a:defRPr sz="5200"/>
            </a:lvl5pPr>
            <a:lvl6pPr>
              <a:defRPr sz="5200"/>
            </a:lvl6pPr>
            <a:lvl7pPr>
              <a:defRPr sz="5200"/>
            </a:lvl7pPr>
            <a:lvl8pPr>
              <a:defRPr sz="5200"/>
            </a:lvl8pPr>
            <a:lvl9pPr>
              <a:defRPr sz="5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10865005" y="6776884"/>
            <a:ext cx="9453965" cy="2824283"/>
          </a:xfrm>
        </p:spPr>
        <p:txBody>
          <a:bodyPr anchor="b"/>
          <a:lstStyle>
            <a:lvl1pPr marL="0" indent="0">
              <a:buNone/>
              <a:defRPr sz="7700" b="1"/>
            </a:lvl1pPr>
            <a:lvl2pPr marL="1476070" indent="0">
              <a:buNone/>
              <a:defRPr sz="6500" b="1"/>
            </a:lvl2pPr>
            <a:lvl3pPr marL="2952140" indent="0">
              <a:buNone/>
              <a:defRPr sz="5800" b="1"/>
            </a:lvl3pPr>
            <a:lvl4pPr marL="4428211" indent="0">
              <a:buNone/>
              <a:defRPr sz="5200" b="1"/>
            </a:lvl4pPr>
            <a:lvl5pPr marL="5904281" indent="0">
              <a:buNone/>
              <a:defRPr sz="5200" b="1"/>
            </a:lvl5pPr>
            <a:lvl6pPr marL="7380351" indent="0">
              <a:buNone/>
              <a:defRPr sz="5200" b="1"/>
            </a:lvl6pPr>
            <a:lvl7pPr marL="8856421" indent="0">
              <a:buNone/>
              <a:defRPr sz="5200" b="1"/>
            </a:lvl7pPr>
            <a:lvl8pPr marL="10332491" indent="0">
              <a:buNone/>
              <a:defRPr sz="5200" b="1"/>
            </a:lvl8pPr>
            <a:lvl9pPr marL="11808562" indent="0">
              <a:buNone/>
              <a:defRPr sz="5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10865005" y="9601167"/>
            <a:ext cx="9453965" cy="17443290"/>
          </a:xfrm>
        </p:spPr>
        <p:txBody>
          <a:bodyPr/>
          <a:lstStyle>
            <a:lvl1pPr>
              <a:defRPr sz="7700"/>
            </a:lvl1pPr>
            <a:lvl2pPr>
              <a:defRPr sz="6500"/>
            </a:lvl2pPr>
            <a:lvl3pPr>
              <a:defRPr sz="5800"/>
            </a:lvl3pPr>
            <a:lvl4pPr>
              <a:defRPr sz="5200"/>
            </a:lvl4pPr>
            <a:lvl5pPr>
              <a:defRPr sz="5200"/>
            </a:lvl5pPr>
            <a:lvl6pPr>
              <a:defRPr sz="5200"/>
            </a:lvl6pPr>
            <a:lvl7pPr>
              <a:defRPr sz="5200"/>
            </a:lvl7pPr>
            <a:lvl8pPr>
              <a:defRPr sz="5200"/>
            </a:lvl8pPr>
            <a:lvl9pPr>
              <a:defRPr sz="5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300747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151383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77484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69421" y="1205402"/>
            <a:ext cx="7036632" cy="5129967"/>
          </a:xfrm>
        </p:spPr>
        <p:txBody>
          <a:bodyPr anchor="b"/>
          <a:lstStyle>
            <a:lvl1pPr algn="l">
              <a:defRPr sz="65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8362266" y="1205404"/>
            <a:ext cx="11956703" cy="25839056"/>
          </a:xfrm>
        </p:spPr>
        <p:txBody>
          <a:bodyPr/>
          <a:lstStyle>
            <a:lvl1pPr>
              <a:defRPr sz="10300"/>
            </a:lvl1pPr>
            <a:lvl2pPr>
              <a:defRPr sz="9000"/>
            </a:lvl2pPr>
            <a:lvl3pPr>
              <a:defRPr sz="7700"/>
            </a:lvl3pPr>
            <a:lvl4pPr>
              <a:defRPr sz="6500"/>
            </a:lvl4pPr>
            <a:lvl5pPr>
              <a:defRPr sz="6500"/>
            </a:lvl5pPr>
            <a:lvl6pPr>
              <a:defRPr sz="6500"/>
            </a:lvl6pPr>
            <a:lvl7pPr>
              <a:defRPr sz="6500"/>
            </a:lvl7pPr>
            <a:lvl8pPr>
              <a:defRPr sz="6500"/>
            </a:lvl8pPr>
            <a:lvl9pPr>
              <a:defRPr sz="6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1069421" y="6335371"/>
            <a:ext cx="7036632" cy="20709089"/>
          </a:xfrm>
        </p:spPr>
        <p:txBody>
          <a:bodyPr/>
          <a:lstStyle>
            <a:lvl1pPr marL="0" indent="0">
              <a:buNone/>
              <a:defRPr sz="4500"/>
            </a:lvl1pPr>
            <a:lvl2pPr marL="1476070" indent="0">
              <a:buNone/>
              <a:defRPr sz="3900"/>
            </a:lvl2pPr>
            <a:lvl3pPr marL="2952140" indent="0">
              <a:buNone/>
              <a:defRPr sz="3200"/>
            </a:lvl3pPr>
            <a:lvl4pPr marL="4428211" indent="0">
              <a:buNone/>
              <a:defRPr sz="2900"/>
            </a:lvl4pPr>
            <a:lvl5pPr marL="5904281" indent="0">
              <a:buNone/>
              <a:defRPr sz="2900"/>
            </a:lvl5pPr>
            <a:lvl6pPr marL="7380351" indent="0">
              <a:buNone/>
              <a:defRPr sz="2900"/>
            </a:lvl6pPr>
            <a:lvl7pPr marL="8856421" indent="0">
              <a:buNone/>
              <a:defRPr sz="2900"/>
            </a:lvl7pPr>
            <a:lvl8pPr marL="10332491" indent="0">
              <a:buNone/>
              <a:defRPr sz="2900"/>
            </a:lvl8pPr>
            <a:lvl9pPr marL="11808562" indent="0">
              <a:buNone/>
              <a:defRPr sz="2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191125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192274" y="21192649"/>
            <a:ext cx="12833033" cy="2501912"/>
          </a:xfrm>
        </p:spPr>
        <p:txBody>
          <a:bodyPr anchor="b"/>
          <a:lstStyle>
            <a:lvl1pPr algn="l">
              <a:defRPr sz="65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192274" y="2705146"/>
            <a:ext cx="12833033" cy="18165128"/>
          </a:xfrm>
        </p:spPr>
        <p:txBody>
          <a:bodyPr/>
          <a:lstStyle>
            <a:lvl1pPr marL="0" indent="0">
              <a:buNone/>
              <a:defRPr sz="10300"/>
            </a:lvl1pPr>
            <a:lvl2pPr marL="1476070" indent="0">
              <a:buNone/>
              <a:defRPr sz="9000"/>
            </a:lvl2pPr>
            <a:lvl3pPr marL="2952140" indent="0">
              <a:buNone/>
              <a:defRPr sz="7700"/>
            </a:lvl3pPr>
            <a:lvl4pPr marL="4428211" indent="0">
              <a:buNone/>
              <a:defRPr sz="6500"/>
            </a:lvl4pPr>
            <a:lvl5pPr marL="5904281" indent="0">
              <a:buNone/>
              <a:defRPr sz="6500"/>
            </a:lvl5pPr>
            <a:lvl6pPr marL="7380351" indent="0">
              <a:buNone/>
              <a:defRPr sz="6500"/>
            </a:lvl6pPr>
            <a:lvl7pPr marL="8856421" indent="0">
              <a:buNone/>
              <a:defRPr sz="6500"/>
            </a:lvl7pPr>
            <a:lvl8pPr marL="10332491" indent="0">
              <a:buNone/>
              <a:defRPr sz="6500"/>
            </a:lvl8pPr>
            <a:lvl9pPr marL="11808562" indent="0">
              <a:buNone/>
              <a:defRPr sz="6500"/>
            </a:lvl9pPr>
          </a:lstStyle>
          <a:p>
            <a:endParaRPr kumimoji="1" lang="ja-JP" altLang="en-US"/>
          </a:p>
        </p:txBody>
      </p:sp>
      <p:sp>
        <p:nvSpPr>
          <p:cNvPr id="4" name="テキスト プレースホルダー 3"/>
          <p:cNvSpPr>
            <a:spLocks noGrp="1"/>
          </p:cNvSpPr>
          <p:nvPr>
            <p:ph type="body" sz="half" idx="2"/>
          </p:nvPr>
        </p:nvSpPr>
        <p:spPr>
          <a:xfrm>
            <a:off x="4192274" y="23694561"/>
            <a:ext cx="12833033" cy="3553130"/>
          </a:xfrm>
        </p:spPr>
        <p:txBody>
          <a:bodyPr/>
          <a:lstStyle>
            <a:lvl1pPr marL="0" indent="0">
              <a:buNone/>
              <a:defRPr sz="4500"/>
            </a:lvl1pPr>
            <a:lvl2pPr marL="1476070" indent="0">
              <a:buNone/>
              <a:defRPr sz="3900"/>
            </a:lvl2pPr>
            <a:lvl3pPr marL="2952140" indent="0">
              <a:buNone/>
              <a:defRPr sz="3200"/>
            </a:lvl3pPr>
            <a:lvl4pPr marL="4428211" indent="0">
              <a:buNone/>
              <a:defRPr sz="2900"/>
            </a:lvl4pPr>
            <a:lvl5pPr marL="5904281" indent="0">
              <a:buNone/>
              <a:defRPr sz="2900"/>
            </a:lvl5pPr>
            <a:lvl6pPr marL="7380351" indent="0">
              <a:buNone/>
              <a:defRPr sz="2900"/>
            </a:lvl6pPr>
            <a:lvl7pPr marL="8856421" indent="0">
              <a:buNone/>
              <a:defRPr sz="2900"/>
            </a:lvl7pPr>
            <a:lvl8pPr marL="10332491" indent="0">
              <a:buNone/>
              <a:defRPr sz="2900"/>
            </a:lvl8pPr>
            <a:lvl9pPr marL="11808562" indent="0">
              <a:buNone/>
              <a:defRPr sz="2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E682CFD-1B30-A34E-9928-838F2DB1947B}" type="datetimeFigureOut">
              <a:rPr kumimoji="1" lang="ja-JP" altLang="en-US" smtClean="0"/>
              <a:t>2016/02/11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3904416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069420" y="1212412"/>
            <a:ext cx="19249549" cy="5045869"/>
          </a:xfrm>
          <a:prstGeom prst="rect">
            <a:avLst/>
          </a:prstGeom>
        </p:spPr>
        <p:txBody>
          <a:bodyPr vert="horz" lIns="295214" tIns="147607" rIns="295214" bIns="147607"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1069420" y="7064219"/>
            <a:ext cx="19249549" cy="19980241"/>
          </a:xfrm>
          <a:prstGeom prst="rect">
            <a:avLst/>
          </a:prstGeom>
        </p:spPr>
        <p:txBody>
          <a:bodyPr vert="horz" lIns="295214" tIns="147607" rIns="295214" bIns="147607"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1069419" y="28060639"/>
            <a:ext cx="4990624" cy="1611875"/>
          </a:xfrm>
          <a:prstGeom prst="rect">
            <a:avLst/>
          </a:prstGeom>
        </p:spPr>
        <p:txBody>
          <a:bodyPr vert="horz" lIns="295214" tIns="147607" rIns="295214" bIns="147607" rtlCol="0" anchor="ctr"/>
          <a:lstStyle>
            <a:lvl1pPr algn="l">
              <a:defRPr sz="3900">
                <a:solidFill>
                  <a:schemeClr val="tx1">
                    <a:tint val="75000"/>
                  </a:schemeClr>
                </a:solidFill>
              </a:defRPr>
            </a:lvl1pPr>
          </a:lstStyle>
          <a:p>
            <a:fld id="{DE682CFD-1B30-A34E-9928-838F2DB1947B}" type="datetimeFigureOut">
              <a:rPr kumimoji="1" lang="ja-JP" altLang="en-US" smtClean="0"/>
              <a:t>2016/02/11</a:t>
            </a:fld>
            <a:endParaRPr kumimoji="1" lang="ja-JP" altLang="en-US"/>
          </a:p>
        </p:txBody>
      </p:sp>
      <p:sp>
        <p:nvSpPr>
          <p:cNvPr id="5" name="フッター プレースホルダー 4"/>
          <p:cNvSpPr>
            <a:spLocks noGrp="1"/>
          </p:cNvSpPr>
          <p:nvPr>
            <p:ph type="ftr" sz="quarter" idx="3"/>
          </p:nvPr>
        </p:nvSpPr>
        <p:spPr>
          <a:xfrm>
            <a:off x="7307699" y="28060639"/>
            <a:ext cx="6772990" cy="1611875"/>
          </a:xfrm>
          <a:prstGeom prst="rect">
            <a:avLst/>
          </a:prstGeom>
        </p:spPr>
        <p:txBody>
          <a:bodyPr vert="horz" lIns="295214" tIns="147607" rIns="295214" bIns="147607" rtlCol="0" anchor="ctr"/>
          <a:lstStyle>
            <a:lvl1pPr algn="ctr">
              <a:defRPr sz="3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15328345" y="28060639"/>
            <a:ext cx="4990624" cy="1611875"/>
          </a:xfrm>
          <a:prstGeom prst="rect">
            <a:avLst/>
          </a:prstGeom>
        </p:spPr>
        <p:txBody>
          <a:bodyPr vert="horz" lIns="295214" tIns="147607" rIns="295214" bIns="147607" rtlCol="0" anchor="ctr"/>
          <a:lstStyle>
            <a:lvl1pPr algn="r">
              <a:defRPr sz="3900">
                <a:solidFill>
                  <a:schemeClr val="tx1">
                    <a:tint val="75000"/>
                  </a:schemeClr>
                </a:solidFill>
              </a:defRPr>
            </a:lvl1pPr>
          </a:lstStyle>
          <a:p>
            <a:fld id="{3047500B-0634-8E46-B55C-3E871108B734}" type="slidenum">
              <a:rPr kumimoji="1" lang="ja-JP" altLang="en-US" smtClean="0"/>
              <a:t>‹#›</a:t>
            </a:fld>
            <a:endParaRPr kumimoji="1" lang="ja-JP" altLang="en-US"/>
          </a:p>
        </p:txBody>
      </p:sp>
    </p:spTree>
    <p:extLst>
      <p:ext uri="{BB962C8B-B14F-4D97-AF65-F5344CB8AC3E}">
        <p14:creationId xmlns:p14="http://schemas.microsoft.com/office/powerpoint/2010/main" val="797263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76070" rtl="0" eaLnBrk="1" latinLnBrk="0" hangingPunct="1">
        <a:spcBef>
          <a:spcPct val="0"/>
        </a:spcBef>
        <a:buNone/>
        <a:defRPr kumimoji="1" sz="14200" kern="1200">
          <a:solidFill>
            <a:schemeClr val="tx1"/>
          </a:solidFill>
          <a:latin typeface="+mj-lt"/>
          <a:ea typeface="+mj-ea"/>
          <a:cs typeface="+mj-cs"/>
        </a:defRPr>
      </a:lvl1pPr>
    </p:titleStyle>
    <p:bodyStyle>
      <a:lvl1pPr marL="1107053" indent="-1107053" algn="l" defTabSz="1476070" rtl="0" eaLnBrk="1" latinLnBrk="0" hangingPunct="1">
        <a:spcBef>
          <a:spcPct val="20000"/>
        </a:spcBef>
        <a:buFont typeface="Arial"/>
        <a:buChar char="•"/>
        <a:defRPr kumimoji="1" sz="10300" kern="1200">
          <a:solidFill>
            <a:schemeClr val="tx1"/>
          </a:solidFill>
          <a:latin typeface="+mn-lt"/>
          <a:ea typeface="+mn-ea"/>
          <a:cs typeface="+mn-cs"/>
        </a:defRPr>
      </a:lvl1pPr>
      <a:lvl2pPr marL="2398614" indent="-922544" algn="l" defTabSz="1476070" rtl="0" eaLnBrk="1" latinLnBrk="0" hangingPunct="1">
        <a:spcBef>
          <a:spcPct val="20000"/>
        </a:spcBef>
        <a:buFont typeface="Arial"/>
        <a:buChar char="–"/>
        <a:defRPr kumimoji="1" sz="9000" kern="1200">
          <a:solidFill>
            <a:schemeClr val="tx1"/>
          </a:solidFill>
          <a:latin typeface="+mn-lt"/>
          <a:ea typeface="+mn-ea"/>
          <a:cs typeface="+mn-cs"/>
        </a:defRPr>
      </a:lvl2pPr>
      <a:lvl3pPr marL="3690176" indent="-738035" algn="l" defTabSz="1476070" rtl="0" eaLnBrk="1" latinLnBrk="0" hangingPunct="1">
        <a:spcBef>
          <a:spcPct val="20000"/>
        </a:spcBef>
        <a:buFont typeface="Arial"/>
        <a:buChar char="•"/>
        <a:defRPr kumimoji="1" sz="7700" kern="1200">
          <a:solidFill>
            <a:schemeClr val="tx1"/>
          </a:solidFill>
          <a:latin typeface="+mn-lt"/>
          <a:ea typeface="+mn-ea"/>
          <a:cs typeface="+mn-cs"/>
        </a:defRPr>
      </a:lvl3pPr>
      <a:lvl4pPr marL="5166246" indent="-738035" algn="l" defTabSz="1476070" rtl="0" eaLnBrk="1" latinLnBrk="0" hangingPunct="1">
        <a:spcBef>
          <a:spcPct val="20000"/>
        </a:spcBef>
        <a:buFont typeface="Arial"/>
        <a:buChar char="–"/>
        <a:defRPr kumimoji="1" sz="6500" kern="1200">
          <a:solidFill>
            <a:schemeClr val="tx1"/>
          </a:solidFill>
          <a:latin typeface="+mn-lt"/>
          <a:ea typeface="+mn-ea"/>
          <a:cs typeface="+mn-cs"/>
        </a:defRPr>
      </a:lvl4pPr>
      <a:lvl5pPr marL="6642316" indent="-738035" algn="l" defTabSz="1476070" rtl="0" eaLnBrk="1" latinLnBrk="0" hangingPunct="1">
        <a:spcBef>
          <a:spcPct val="20000"/>
        </a:spcBef>
        <a:buFont typeface="Arial"/>
        <a:buChar char="»"/>
        <a:defRPr kumimoji="1" sz="6500" kern="1200">
          <a:solidFill>
            <a:schemeClr val="tx1"/>
          </a:solidFill>
          <a:latin typeface="+mn-lt"/>
          <a:ea typeface="+mn-ea"/>
          <a:cs typeface="+mn-cs"/>
        </a:defRPr>
      </a:lvl5pPr>
      <a:lvl6pPr marL="8118386" indent="-738035" algn="l" defTabSz="1476070" rtl="0" eaLnBrk="1" latinLnBrk="0" hangingPunct="1">
        <a:spcBef>
          <a:spcPct val="20000"/>
        </a:spcBef>
        <a:buFont typeface="Arial"/>
        <a:buChar char="•"/>
        <a:defRPr kumimoji="1" sz="6500" kern="1200">
          <a:solidFill>
            <a:schemeClr val="tx1"/>
          </a:solidFill>
          <a:latin typeface="+mn-lt"/>
          <a:ea typeface="+mn-ea"/>
          <a:cs typeface="+mn-cs"/>
        </a:defRPr>
      </a:lvl6pPr>
      <a:lvl7pPr marL="9594456" indent="-738035" algn="l" defTabSz="1476070" rtl="0" eaLnBrk="1" latinLnBrk="0" hangingPunct="1">
        <a:spcBef>
          <a:spcPct val="20000"/>
        </a:spcBef>
        <a:buFont typeface="Arial"/>
        <a:buChar char="•"/>
        <a:defRPr kumimoji="1" sz="6500" kern="1200">
          <a:solidFill>
            <a:schemeClr val="tx1"/>
          </a:solidFill>
          <a:latin typeface="+mn-lt"/>
          <a:ea typeface="+mn-ea"/>
          <a:cs typeface="+mn-cs"/>
        </a:defRPr>
      </a:lvl7pPr>
      <a:lvl8pPr marL="11070527" indent="-738035" algn="l" defTabSz="1476070" rtl="0" eaLnBrk="1" latinLnBrk="0" hangingPunct="1">
        <a:spcBef>
          <a:spcPct val="20000"/>
        </a:spcBef>
        <a:buFont typeface="Arial"/>
        <a:buChar char="•"/>
        <a:defRPr kumimoji="1" sz="6500" kern="1200">
          <a:solidFill>
            <a:schemeClr val="tx1"/>
          </a:solidFill>
          <a:latin typeface="+mn-lt"/>
          <a:ea typeface="+mn-ea"/>
          <a:cs typeface="+mn-cs"/>
        </a:defRPr>
      </a:lvl8pPr>
      <a:lvl9pPr marL="12546597" indent="-738035" algn="l" defTabSz="1476070" rtl="0" eaLnBrk="1" latinLnBrk="0" hangingPunct="1">
        <a:spcBef>
          <a:spcPct val="20000"/>
        </a:spcBef>
        <a:buFont typeface="Arial"/>
        <a:buChar char="•"/>
        <a:defRPr kumimoji="1" sz="6500" kern="1200">
          <a:solidFill>
            <a:schemeClr val="tx1"/>
          </a:solidFill>
          <a:latin typeface="+mn-lt"/>
          <a:ea typeface="+mn-ea"/>
          <a:cs typeface="+mn-cs"/>
        </a:defRPr>
      </a:lvl9pPr>
    </p:bodyStyle>
    <p:otherStyle>
      <a:defPPr>
        <a:defRPr lang="ja-JP"/>
      </a:defPPr>
      <a:lvl1pPr marL="0" algn="l" defTabSz="1476070" rtl="0" eaLnBrk="1" latinLnBrk="0" hangingPunct="1">
        <a:defRPr kumimoji="1" sz="5800" kern="1200">
          <a:solidFill>
            <a:schemeClr val="tx1"/>
          </a:solidFill>
          <a:latin typeface="+mn-lt"/>
          <a:ea typeface="+mn-ea"/>
          <a:cs typeface="+mn-cs"/>
        </a:defRPr>
      </a:lvl1pPr>
      <a:lvl2pPr marL="1476070" algn="l" defTabSz="1476070" rtl="0" eaLnBrk="1" latinLnBrk="0" hangingPunct="1">
        <a:defRPr kumimoji="1" sz="5800" kern="1200">
          <a:solidFill>
            <a:schemeClr val="tx1"/>
          </a:solidFill>
          <a:latin typeface="+mn-lt"/>
          <a:ea typeface="+mn-ea"/>
          <a:cs typeface="+mn-cs"/>
        </a:defRPr>
      </a:lvl2pPr>
      <a:lvl3pPr marL="2952140" algn="l" defTabSz="1476070" rtl="0" eaLnBrk="1" latinLnBrk="0" hangingPunct="1">
        <a:defRPr kumimoji="1" sz="5800" kern="1200">
          <a:solidFill>
            <a:schemeClr val="tx1"/>
          </a:solidFill>
          <a:latin typeface="+mn-lt"/>
          <a:ea typeface="+mn-ea"/>
          <a:cs typeface="+mn-cs"/>
        </a:defRPr>
      </a:lvl3pPr>
      <a:lvl4pPr marL="4428211" algn="l" defTabSz="1476070" rtl="0" eaLnBrk="1" latinLnBrk="0" hangingPunct="1">
        <a:defRPr kumimoji="1" sz="5800" kern="1200">
          <a:solidFill>
            <a:schemeClr val="tx1"/>
          </a:solidFill>
          <a:latin typeface="+mn-lt"/>
          <a:ea typeface="+mn-ea"/>
          <a:cs typeface="+mn-cs"/>
        </a:defRPr>
      </a:lvl4pPr>
      <a:lvl5pPr marL="5904281" algn="l" defTabSz="1476070" rtl="0" eaLnBrk="1" latinLnBrk="0" hangingPunct="1">
        <a:defRPr kumimoji="1" sz="5800" kern="1200">
          <a:solidFill>
            <a:schemeClr val="tx1"/>
          </a:solidFill>
          <a:latin typeface="+mn-lt"/>
          <a:ea typeface="+mn-ea"/>
          <a:cs typeface="+mn-cs"/>
        </a:defRPr>
      </a:lvl5pPr>
      <a:lvl6pPr marL="7380351" algn="l" defTabSz="1476070" rtl="0" eaLnBrk="1" latinLnBrk="0" hangingPunct="1">
        <a:defRPr kumimoji="1" sz="5800" kern="1200">
          <a:solidFill>
            <a:schemeClr val="tx1"/>
          </a:solidFill>
          <a:latin typeface="+mn-lt"/>
          <a:ea typeface="+mn-ea"/>
          <a:cs typeface="+mn-cs"/>
        </a:defRPr>
      </a:lvl6pPr>
      <a:lvl7pPr marL="8856421" algn="l" defTabSz="1476070" rtl="0" eaLnBrk="1" latinLnBrk="0" hangingPunct="1">
        <a:defRPr kumimoji="1" sz="5800" kern="1200">
          <a:solidFill>
            <a:schemeClr val="tx1"/>
          </a:solidFill>
          <a:latin typeface="+mn-lt"/>
          <a:ea typeface="+mn-ea"/>
          <a:cs typeface="+mn-cs"/>
        </a:defRPr>
      </a:lvl7pPr>
      <a:lvl8pPr marL="10332491" algn="l" defTabSz="1476070" rtl="0" eaLnBrk="1" latinLnBrk="0" hangingPunct="1">
        <a:defRPr kumimoji="1" sz="5800" kern="1200">
          <a:solidFill>
            <a:schemeClr val="tx1"/>
          </a:solidFill>
          <a:latin typeface="+mn-lt"/>
          <a:ea typeface="+mn-ea"/>
          <a:cs typeface="+mn-cs"/>
        </a:defRPr>
      </a:lvl8pPr>
      <a:lvl9pPr marL="11808562" algn="l" defTabSz="1476070" rtl="0" eaLnBrk="1" latinLnBrk="0" hangingPunct="1">
        <a:defRPr kumimoji="1" sz="5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gif"/><Relationship Id="rId16" Type="http://schemas.openxmlformats.org/officeDocument/2006/relationships/image" Target="../media/image15.jpeg"/><Relationship Id="rId17" Type="http://schemas.openxmlformats.org/officeDocument/2006/relationships/image" Target="../media/image16.jpeg"/><Relationship Id="rId18" Type="http://schemas.microsoft.com/office/2007/relationships/hdphoto" Target="../media/hdphoto1.wdp"/><Relationship Id="rId19" Type="http://schemas.openxmlformats.org/officeDocument/2006/relationships/image" Target="../media/image17.jpeg"/><Relationship Id="rId63" Type="http://schemas.openxmlformats.org/officeDocument/2006/relationships/image" Target="../media/image50.png"/><Relationship Id="rId64" Type="http://schemas.openxmlformats.org/officeDocument/2006/relationships/image" Target="../media/image51.png"/><Relationship Id="rId50" Type="http://schemas.microsoft.com/office/2007/relationships/diagramDrawing" Target="../diagrams/drawing1.xml"/><Relationship Id="rId51" Type="http://schemas.openxmlformats.org/officeDocument/2006/relationships/image" Target="../media/image41.png"/><Relationship Id="rId52" Type="http://schemas.openxmlformats.org/officeDocument/2006/relationships/image" Target="../media/image42.png"/><Relationship Id="rId53" Type="http://schemas.openxmlformats.org/officeDocument/2006/relationships/image" Target="../media/image43.png"/><Relationship Id="rId54" Type="http://schemas.microsoft.com/office/2007/relationships/hdphoto" Target="../media/hdphoto5.wdp"/><Relationship Id="rId55" Type="http://schemas.openxmlformats.org/officeDocument/2006/relationships/image" Target="../media/image44.png"/><Relationship Id="rId56" Type="http://schemas.openxmlformats.org/officeDocument/2006/relationships/image" Target="../media/image45.jpg"/><Relationship Id="rId57" Type="http://schemas.openxmlformats.org/officeDocument/2006/relationships/image" Target="../media/image46.png"/><Relationship Id="rId58" Type="http://schemas.microsoft.com/office/2007/relationships/hdphoto" Target="../media/hdphoto6.wdp"/><Relationship Id="rId59" Type="http://schemas.openxmlformats.org/officeDocument/2006/relationships/image" Target="../media/image47.png"/><Relationship Id="rId40" Type="http://schemas.openxmlformats.org/officeDocument/2006/relationships/image" Target="../media/image36.png"/><Relationship Id="rId41" Type="http://schemas.openxmlformats.org/officeDocument/2006/relationships/image" Target="../media/image37.png"/><Relationship Id="rId42" Type="http://schemas.openxmlformats.org/officeDocument/2006/relationships/image" Target="../media/image38.png"/><Relationship Id="rId43" Type="http://schemas.openxmlformats.org/officeDocument/2006/relationships/image" Target="../media/image39.png"/><Relationship Id="rId44" Type="http://schemas.openxmlformats.org/officeDocument/2006/relationships/image" Target="../media/image40.png"/><Relationship Id="rId45" Type="http://schemas.microsoft.com/office/2007/relationships/hdphoto" Target="../media/hdphoto4.wdp"/><Relationship Id="rId46" Type="http://schemas.openxmlformats.org/officeDocument/2006/relationships/diagramData" Target="../diagrams/data1.xml"/><Relationship Id="rId47" Type="http://schemas.openxmlformats.org/officeDocument/2006/relationships/diagramLayout" Target="../diagrams/layout1.xml"/><Relationship Id="rId48" Type="http://schemas.openxmlformats.org/officeDocument/2006/relationships/diagramQuickStyle" Target="../diagrams/quickStyle1.xml"/><Relationship Id="rId49" Type="http://schemas.openxmlformats.org/officeDocument/2006/relationships/diagramColors" Target="../diagrams/colors1.xml"/><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30" Type="http://schemas.openxmlformats.org/officeDocument/2006/relationships/image" Target="../media/image28.jpeg"/><Relationship Id="rId31" Type="http://schemas.microsoft.com/office/2007/relationships/hdphoto" Target="../media/hdphoto2.wdp"/><Relationship Id="rId32" Type="http://schemas.openxmlformats.org/officeDocument/2006/relationships/image" Target="../media/image29.png"/><Relationship Id="rId33" Type="http://schemas.openxmlformats.org/officeDocument/2006/relationships/image" Target="../media/image30.jpeg"/><Relationship Id="rId34" Type="http://schemas.openxmlformats.org/officeDocument/2006/relationships/image" Target="../media/image31.jpeg"/><Relationship Id="rId35" Type="http://schemas.openxmlformats.org/officeDocument/2006/relationships/image" Target="../media/image32.jpeg"/><Relationship Id="rId36" Type="http://schemas.openxmlformats.org/officeDocument/2006/relationships/image" Target="../media/image33.JPG"/><Relationship Id="rId37" Type="http://schemas.openxmlformats.org/officeDocument/2006/relationships/image" Target="../media/image34.png"/><Relationship Id="rId38" Type="http://schemas.microsoft.com/office/2007/relationships/hdphoto" Target="../media/hdphoto3.wdp"/><Relationship Id="rId39" Type="http://schemas.openxmlformats.org/officeDocument/2006/relationships/image" Target="../media/image35.png"/><Relationship Id="rId20" Type="http://schemas.openxmlformats.org/officeDocument/2006/relationships/image" Target="../media/image18.jpeg"/><Relationship Id="rId21" Type="http://schemas.openxmlformats.org/officeDocument/2006/relationships/image" Target="../media/image19.jpe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jpeg"/><Relationship Id="rId28" Type="http://schemas.openxmlformats.org/officeDocument/2006/relationships/image" Target="../media/image26.jpeg"/><Relationship Id="rId29" Type="http://schemas.openxmlformats.org/officeDocument/2006/relationships/image" Target="../media/image27.jpeg"/><Relationship Id="rId60" Type="http://schemas.microsoft.com/office/2007/relationships/hdphoto" Target="../media/hdphoto7.wdp"/><Relationship Id="rId61" Type="http://schemas.openxmlformats.org/officeDocument/2006/relationships/image" Target="../media/image48.gif"/><Relationship Id="rId62" Type="http://schemas.openxmlformats.org/officeDocument/2006/relationships/image" Target="../media/image49.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図 426"/>
          <p:cNvPicPr>
            <a:picLocks noChangeAspect="1"/>
          </p:cNvPicPr>
          <p:nvPr/>
        </p:nvPicPr>
        <p:blipFill rotWithShape="1">
          <a:blip r:embed="rId2">
            <a:alphaModFix amt="45000"/>
            <a:extLst>
              <a:ext uri="{28A0092B-C50C-407E-A947-70E740481C1C}">
                <a14:useLocalDpi xmlns:a14="http://schemas.microsoft.com/office/drawing/2010/main" val="0"/>
              </a:ext>
            </a:extLst>
          </a:blip>
          <a:srcRect/>
          <a:stretch/>
        </p:blipFill>
        <p:spPr>
          <a:xfrm>
            <a:off x="-515981" y="-368393"/>
            <a:ext cx="22385620" cy="31005737"/>
          </a:xfrm>
          <a:prstGeom prst="rect">
            <a:avLst/>
          </a:prstGeom>
        </p:spPr>
      </p:pic>
      <p:pic>
        <p:nvPicPr>
          <p:cNvPr id="4" name="図 3" descr="スケッチブック.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6" y="114090"/>
            <a:ext cx="12338842" cy="4263207"/>
          </a:xfrm>
          <a:prstGeom prst="rect">
            <a:avLst/>
          </a:prstGeom>
        </p:spPr>
      </p:pic>
      <p:sp>
        <p:nvSpPr>
          <p:cNvPr id="5" name="タイトル 1"/>
          <p:cNvSpPr>
            <a:spLocks noGrp="1"/>
          </p:cNvSpPr>
          <p:nvPr>
            <p:ph type="ctrTitle"/>
          </p:nvPr>
        </p:nvSpPr>
        <p:spPr>
          <a:xfrm>
            <a:off x="985677" y="3043095"/>
            <a:ext cx="9906000" cy="1148733"/>
          </a:xfrm>
          <a:noFill/>
        </p:spPr>
        <p:txBody>
          <a:bodyPr>
            <a:noAutofit/>
          </a:bodyPr>
          <a:lstStyle/>
          <a:p>
            <a:r>
              <a:rPr lang="en-US" altLang="ja-JP" sz="4400" b="1" dirty="0" smtClean="0">
                <a:latin typeface="メイリオ"/>
                <a:ea typeface="メイリオ"/>
                <a:cs typeface="メイリオ"/>
              </a:rPr>
              <a:t>〜</a:t>
            </a:r>
            <a:r>
              <a:rPr lang="ja-JP" altLang="en-US" sz="4400" b="1" dirty="0" smtClean="0">
                <a:latin typeface="メイリオ"/>
                <a:ea typeface="メイリオ"/>
                <a:cs typeface="メイリオ"/>
              </a:rPr>
              <a:t>歩けばわかる、好きになる</a:t>
            </a:r>
            <a:r>
              <a:rPr lang="en-US" altLang="ja-JP" sz="4400" b="1" dirty="0" smtClean="0">
                <a:latin typeface="メイリオ"/>
                <a:ea typeface="メイリオ"/>
                <a:cs typeface="メイリオ"/>
              </a:rPr>
              <a:t>〜</a:t>
            </a:r>
            <a:endParaRPr kumimoji="1" lang="ja-JP" altLang="en-US" sz="4400" b="1" dirty="0">
              <a:latin typeface="メイリオ"/>
              <a:ea typeface="メイリオ"/>
              <a:cs typeface="メイリオ"/>
            </a:endParaRPr>
          </a:p>
        </p:txBody>
      </p:sp>
      <p:pic>
        <p:nvPicPr>
          <p:cNvPr id="6" name="図 5" descr="背景透過２.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399" y="485831"/>
            <a:ext cx="5636640" cy="2686822"/>
          </a:xfrm>
          <a:prstGeom prst="rect">
            <a:avLst/>
          </a:prstGeom>
        </p:spPr>
      </p:pic>
      <p:pic>
        <p:nvPicPr>
          <p:cNvPr id="7" name="図 6" descr="うら.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18" y="340871"/>
            <a:ext cx="6443193" cy="2875392"/>
          </a:xfrm>
          <a:prstGeom prst="rect">
            <a:avLst/>
          </a:prstGeom>
        </p:spPr>
      </p:pic>
      <p:sp>
        <p:nvSpPr>
          <p:cNvPr id="9" name="サブタイトル 2"/>
          <p:cNvSpPr>
            <a:spLocks noGrp="1"/>
          </p:cNvSpPr>
          <p:nvPr>
            <p:ph type="subTitle" idx="1"/>
          </p:nvPr>
        </p:nvSpPr>
        <p:spPr>
          <a:xfrm>
            <a:off x="12505445" y="312234"/>
            <a:ext cx="8913450" cy="3891466"/>
          </a:xfrm>
        </p:spPr>
        <p:txBody>
          <a:bodyPr>
            <a:noAutofit/>
          </a:bodyPr>
          <a:lstStyle/>
          <a:p>
            <a:pPr algn="l"/>
            <a:r>
              <a:rPr kumimoji="1" lang="en-US" altLang="ja-JP" sz="3200" dirty="0" smtClean="0">
                <a:solidFill>
                  <a:schemeClr val="tx1"/>
                </a:solidFill>
              </a:rPr>
              <a:t>2015</a:t>
            </a:r>
            <a:r>
              <a:rPr kumimoji="1" lang="ja-JP" altLang="en-US" sz="3200" dirty="0" smtClean="0">
                <a:solidFill>
                  <a:schemeClr val="tx1"/>
                </a:solidFill>
              </a:rPr>
              <a:t>年度　マスタープラン策定実習　６班</a:t>
            </a:r>
            <a:endParaRPr kumimoji="1" lang="en-US" altLang="ja-JP" sz="3200" dirty="0" smtClean="0">
              <a:solidFill>
                <a:schemeClr val="tx1"/>
              </a:solidFill>
            </a:endParaRPr>
          </a:p>
          <a:p>
            <a:pPr algn="l"/>
            <a:endParaRPr lang="en-US" altLang="ja-JP" sz="3200" dirty="0" smtClean="0">
              <a:solidFill>
                <a:schemeClr val="tx1"/>
              </a:solidFill>
            </a:endParaRPr>
          </a:p>
          <a:p>
            <a:pPr algn="l"/>
            <a:r>
              <a:rPr lang="ja-JP" altLang="en-US" sz="3200" dirty="0" smtClean="0">
                <a:solidFill>
                  <a:schemeClr val="tx1"/>
                </a:solidFill>
              </a:rPr>
              <a:t>班長　　　渡辺 雄太</a:t>
            </a:r>
            <a:endParaRPr lang="en-US" altLang="ja-JP" sz="3200" dirty="0" smtClean="0">
              <a:solidFill>
                <a:schemeClr val="tx1"/>
              </a:solidFill>
            </a:endParaRPr>
          </a:p>
          <a:p>
            <a:pPr algn="l"/>
            <a:r>
              <a:rPr lang="ja-JP" altLang="en-US" sz="3200" dirty="0" smtClean="0">
                <a:solidFill>
                  <a:schemeClr val="tx1"/>
                </a:solidFill>
              </a:rPr>
              <a:t>副班長　 藤原真梨子</a:t>
            </a:r>
            <a:r>
              <a:rPr lang="ja-JP" altLang="ja-JP" sz="3200" dirty="0" smtClean="0">
                <a:solidFill>
                  <a:schemeClr val="tx1"/>
                </a:solidFill>
              </a:rPr>
              <a:t>　</a:t>
            </a:r>
            <a:r>
              <a:rPr lang="ja-JP" altLang="en-US" sz="3200" dirty="0" smtClean="0">
                <a:solidFill>
                  <a:schemeClr val="tx1"/>
                </a:solidFill>
              </a:rPr>
              <a:t>　　</a:t>
            </a:r>
            <a:r>
              <a:rPr kumimoji="1" lang="ja-JP" altLang="en-US" sz="3200" dirty="0" smtClean="0">
                <a:solidFill>
                  <a:schemeClr val="tx1"/>
                </a:solidFill>
              </a:rPr>
              <a:t>野口紗英子</a:t>
            </a:r>
            <a:r>
              <a:rPr lang="ja-JP" altLang="ja-JP" sz="3200" dirty="0">
                <a:solidFill>
                  <a:schemeClr val="tx1"/>
                </a:solidFill>
              </a:rPr>
              <a:t>　</a:t>
            </a:r>
            <a:r>
              <a:rPr lang="ja-JP" altLang="en-US" sz="3200" dirty="0" smtClean="0">
                <a:solidFill>
                  <a:schemeClr val="tx1"/>
                </a:solidFill>
              </a:rPr>
              <a:t>　　　　　　　</a:t>
            </a:r>
            <a:endParaRPr lang="en-US" altLang="ja-JP" sz="3200" dirty="0" smtClean="0">
              <a:solidFill>
                <a:schemeClr val="tx1"/>
              </a:solidFill>
            </a:endParaRPr>
          </a:p>
          <a:p>
            <a:pPr algn="l"/>
            <a:r>
              <a:rPr lang="ja-JP" altLang="ja-JP" sz="3200" dirty="0">
                <a:solidFill>
                  <a:schemeClr val="tx1"/>
                </a:solidFill>
              </a:rPr>
              <a:t>　</a:t>
            </a:r>
            <a:r>
              <a:rPr lang="ja-JP" altLang="en-US" sz="3200" dirty="0" smtClean="0">
                <a:solidFill>
                  <a:schemeClr val="tx1"/>
                </a:solidFill>
              </a:rPr>
              <a:t>　　　　　堀口健吾</a:t>
            </a:r>
            <a:r>
              <a:rPr lang="ja-JP" altLang="ja-JP" sz="3200" dirty="0">
                <a:solidFill>
                  <a:schemeClr val="tx1"/>
                </a:solidFill>
              </a:rPr>
              <a:t>　</a:t>
            </a:r>
            <a:r>
              <a:rPr lang="ja-JP" altLang="en-US" sz="3200" dirty="0" smtClean="0">
                <a:solidFill>
                  <a:schemeClr val="tx1"/>
                </a:solidFill>
              </a:rPr>
              <a:t>　　　　</a:t>
            </a:r>
            <a:r>
              <a:rPr kumimoji="1" lang="ja-JP" altLang="en-US" sz="3200" dirty="0" smtClean="0">
                <a:solidFill>
                  <a:schemeClr val="tx1"/>
                </a:solidFill>
              </a:rPr>
              <a:t>本江遼亮</a:t>
            </a:r>
            <a:endParaRPr kumimoji="1" lang="en-US" altLang="ja-JP" sz="3200" dirty="0" smtClean="0">
              <a:solidFill>
                <a:schemeClr val="tx1"/>
              </a:solidFill>
            </a:endParaRPr>
          </a:p>
          <a:p>
            <a:pPr algn="l"/>
            <a:r>
              <a:rPr kumimoji="1" lang="en-US" altLang="ja-JP" sz="3200" dirty="0" smtClean="0">
                <a:solidFill>
                  <a:schemeClr val="tx1"/>
                </a:solidFill>
              </a:rPr>
              <a:t>TA</a:t>
            </a:r>
            <a:r>
              <a:rPr kumimoji="1" lang="ja-JP" altLang="en-US" sz="3200" dirty="0" smtClean="0">
                <a:solidFill>
                  <a:schemeClr val="tx1"/>
                </a:solidFill>
              </a:rPr>
              <a:t>　　　　</a:t>
            </a:r>
            <a:r>
              <a:rPr kumimoji="1" lang="en-US" altLang="ja-JP" sz="3200" dirty="0" smtClean="0">
                <a:solidFill>
                  <a:schemeClr val="tx1"/>
                </a:solidFill>
              </a:rPr>
              <a:t> </a:t>
            </a:r>
            <a:r>
              <a:rPr kumimoji="1" lang="ja-JP" altLang="en-US" sz="3200" dirty="0" smtClean="0">
                <a:solidFill>
                  <a:schemeClr val="tx1"/>
                </a:solidFill>
              </a:rPr>
              <a:t>柳澤</a:t>
            </a:r>
            <a:r>
              <a:rPr lang="ja-JP" altLang="en-US" sz="3200" dirty="0" smtClean="0">
                <a:solidFill>
                  <a:schemeClr val="tx1"/>
                </a:solidFill>
              </a:rPr>
              <a:t>直哉</a:t>
            </a:r>
            <a:endParaRPr kumimoji="1" lang="ja-JP" altLang="en-US" sz="3200" dirty="0">
              <a:solidFill>
                <a:schemeClr val="tx1"/>
              </a:solidFill>
            </a:endParaRPr>
          </a:p>
        </p:txBody>
      </p:sp>
      <p:grpSp>
        <p:nvGrpSpPr>
          <p:cNvPr id="104" name="図形グループ 103"/>
          <p:cNvGrpSpPr/>
          <p:nvPr/>
        </p:nvGrpSpPr>
        <p:grpSpPr>
          <a:xfrm>
            <a:off x="211902" y="14920031"/>
            <a:ext cx="9917264" cy="6941182"/>
            <a:chOff x="-11264" y="11939"/>
            <a:chExt cx="9917264" cy="6941182"/>
          </a:xfrm>
        </p:grpSpPr>
        <p:pic>
          <p:nvPicPr>
            <p:cNvPr id="105" name="図 104" descr="中央"/>
            <p:cNvPicPr>
              <a:picLocks noChangeAspect="1"/>
            </p:cNvPicPr>
            <p:nvPr/>
          </p:nvPicPr>
          <p:blipFill rotWithShape="1">
            <a:blip r:embed="rId6">
              <a:alphaModFix amt="23000"/>
              <a:extLst>
                <a:ext uri="{28A0092B-C50C-407E-A947-70E740481C1C}">
                  <a14:useLocalDpi xmlns:a14="http://schemas.microsoft.com/office/drawing/2010/main" val="0"/>
                </a:ext>
              </a:extLst>
            </a:blip>
            <a:srcRect b="-1"/>
            <a:stretch/>
          </p:blipFill>
          <p:spPr>
            <a:xfrm>
              <a:off x="-1" y="11939"/>
              <a:ext cx="9906001" cy="6876742"/>
            </a:xfrm>
            <a:prstGeom prst="rect">
              <a:avLst/>
            </a:prstGeom>
          </p:spPr>
        </p:pic>
        <p:sp>
          <p:nvSpPr>
            <p:cNvPr id="106" name="角丸四角形 105"/>
            <p:cNvSpPr/>
            <p:nvPr/>
          </p:nvSpPr>
          <p:spPr>
            <a:xfrm>
              <a:off x="0" y="11939"/>
              <a:ext cx="9906000" cy="757722"/>
            </a:xfrm>
            <a:prstGeom prst="roundRect">
              <a:avLst/>
            </a:prstGeom>
            <a:solidFill>
              <a:srgbClr val="E68230"/>
            </a:solidFill>
            <a:ln w="38100" cap="flat" cmpd="sng" algn="ctr">
              <a:solidFill>
                <a:srgbClr val="E68230">
                  <a:lumMod val="50000"/>
                </a:srgbClr>
              </a:solidFill>
              <a:prstDash val="dash"/>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中央</a:t>
              </a:r>
              <a:r>
                <a:rPr kumimoji="1" lang="ja-JP" altLang="en-US" sz="3600" b="0" i="0" u="none" strike="noStrike" kern="1200" cap="none" spc="0" normalizeH="0" baseline="0" noProof="0" dirty="0" smtClean="0">
                  <a:ln>
                    <a:noFill/>
                  </a:ln>
                  <a:solidFill>
                    <a:sysClr val="windowText" lastClr="000000"/>
                  </a:solidFill>
                  <a:effectLst/>
                  <a:uLnTx/>
                  <a:uFillTx/>
                  <a:latin typeface="Calibri"/>
                  <a:ea typeface="ＭＳ Ｐゴシック"/>
                  <a:cs typeface="+mn-cs"/>
                </a:rPr>
                <a:t>地区</a:t>
              </a:r>
              <a:r>
                <a:rPr kumimoji="0" lang="ja-JP" altLang="en-US" sz="2800" b="0" i="0" u="none" strike="noStrike" kern="0" cap="none" spc="0" normalizeH="0" baseline="0" noProof="0" dirty="0" smtClean="0">
                  <a:ln>
                    <a:noFill/>
                  </a:ln>
                  <a:solidFill>
                    <a:srgbClr val="FFFFFF"/>
                  </a:solidFill>
                  <a:effectLst/>
                  <a:uLnTx/>
                  <a:uFillTx/>
                  <a:latin typeface="Calibri"/>
                  <a:ea typeface="ＭＳ Ｐゴシック"/>
                  <a:cs typeface="+mn-cs"/>
                </a:rPr>
                <a:t>商業</a:t>
              </a:r>
              <a:r>
                <a:rPr kumimoji="0" lang="en-US" altLang="ja-JP" sz="2800" b="0" i="0" u="none" strike="noStrike" kern="0" cap="none" spc="0" normalizeH="0" baseline="0" noProof="0" dirty="0" smtClean="0">
                  <a:ln>
                    <a:noFill/>
                  </a:ln>
                  <a:solidFill>
                    <a:srgbClr val="FFFFFF"/>
                  </a:solidFill>
                  <a:effectLst/>
                  <a:uLnTx/>
                  <a:uFillTx/>
                  <a:latin typeface="Calibri"/>
                  <a:ea typeface="ＭＳ Ｐゴシック"/>
                  <a:cs typeface="+mn-cs"/>
                </a:rPr>
                <a:t>×</a:t>
              </a:r>
              <a:r>
                <a:rPr kumimoji="0" lang="ja-JP" altLang="en-US" sz="2800" b="0" i="0" u="none" strike="noStrike" kern="0" cap="none" spc="0" normalizeH="0" baseline="0" noProof="0" dirty="0" smtClean="0">
                  <a:ln>
                    <a:noFill/>
                  </a:ln>
                  <a:solidFill>
                    <a:srgbClr val="FFFFFF"/>
                  </a:solidFill>
                  <a:effectLst/>
                  <a:uLnTx/>
                  <a:uFillTx/>
                  <a:latin typeface="Calibri"/>
                  <a:ea typeface="ＭＳ Ｐゴシック"/>
                  <a:cs typeface="+mn-cs"/>
                </a:rPr>
                <a:t>歴史</a:t>
              </a:r>
              <a:r>
                <a:rPr kumimoji="0" lang="en-US" altLang="ja-JP" sz="2800" b="0" i="0" u="none" strike="noStrike" kern="0" cap="none" spc="0" normalizeH="0" baseline="0" noProof="0" dirty="0" smtClean="0">
                  <a:ln>
                    <a:noFill/>
                  </a:ln>
                  <a:solidFill>
                    <a:srgbClr val="800000"/>
                  </a:solidFill>
                  <a:effectLst/>
                  <a:uLnTx/>
                  <a:uFillTx/>
                  <a:latin typeface="Calibri"/>
                  <a:ea typeface="ＭＳ Ｐゴシック"/>
                  <a:cs typeface="+mn-cs"/>
                </a:rPr>
                <a:t>×</a:t>
              </a:r>
              <a:r>
                <a:rPr kumimoji="0" lang="ja-JP" altLang="en-US" sz="2800" b="0" i="0" u="none" strike="noStrike" kern="0" cap="none" spc="0" normalizeH="0" baseline="0" noProof="0" dirty="0" smtClean="0">
                  <a:ln>
                    <a:noFill/>
                  </a:ln>
                  <a:solidFill>
                    <a:srgbClr val="9F0000"/>
                  </a:solidFill>
                  <a:effectLst/>
                  <a:uLnTx/>
                  <a:uFillTx/>
                  <a:latin typeface="Calibri"/>
                  <a:ea typeface="ＭＳ Ｐゴシック"/>
                  <a:cs typeface="+mn-cs"/>
                </a:rPr>
                <a:t>お散歩</a:t>
              </a:r>
              <a:endParaRPr kumimoji="0" lang="ja-JP" altLang="en-US" sz="2800" b="0" i="0" u="none" strike="noStrike" kern="0" cap="none" spc="0" normalizeH="0" baseline="0" noProof="0" dirty="0">
                <a:ln>
                  <a:noFill/>
                </a:ln>
                <a:solidFill>
                  <a:srgbClr val="9F0000"/>
                </a:solidFill>
                <a:effectLst/>
                <a:uLnTx/>
                <a:uFillTx/>
                <a:latin typeface="Calibri"/>
                <a:ea typeface="ＭＳ Ｐゴシック"/>
                <a:cs typeface="+mn-cs"/>
              </a:endParaRPr>
            </a:p>
          </p:txBody>
        </p:sp>
        <p:sp>
          <p:nvSpPr>
            <p:cNvPr id="107" name="正方形/長方形 106"/>
            <p:cNvSpPr/>
            <p:nvPr/>
          </p:nvSpPr>
          <p:spPr>
            <a:xfrm>
              <a:off x="73069" y="2645940"/>
              <a:ext cx="3581830" cy="523220"/>
            </a:xfrm>
            <a:prstGeom prst="rect">
              <a:avLst/>
            </a:prstGeom>
            <a:solidFill>
              <a:srgbClr val="E68230"/>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ysClr val="windowText" lastClr="000000"/>
                  </a:solidFill>
                  <a:effectLst/>
                  <a:uLnTx/>
                  <a:uFillTx/>
                </a:rPr>
                <a:t>駅前</a:t>
              </a:r>
              <a:r>
                <a:rPr kumimoji="0" lang="ja-JP" altLang="en-US" sz="2800" b="0" i="0" u="none" strike="noStrike" kern="0" cap="none" spc="0" normalizeH="0" baseline="0" noProof="0" dirty="0" smtClean="0">
                  <a:ln>
                    <a:noFill/>
                  </a:ln>
                  <a:solidFill>
                    <a:sysClr val="windowText" lastClr="000000"/>
                  </a:solidFill>
                  <a:effectLst/>
                  <a:uLnTx/>
                  <a:uFillTx/>
                </a:rPr>
                <a:t>トランジットモール</a:t>
              </a:r>
              <a:endParaRPr kumimoji="0" lang="ja-JP" altLang="en-US" sz="2800" b="0" i="0" u="none" strike="noStrike" kern="0" cap="none" spc="0" normalizeH="0" baseline="0" noProof="0" dirty="0">
                <a:ln>
                  <a:noFill/>
                </a:ln>
                <a:solidFill>
                  <a:sysClr val="windowText" lastClr="000000"/>
                </a:solidFill>
                <a:effectLst/>
                <a:uLnTx/>
                <a:uFillTx/>
              </a:endParaRPr>
            </a:p>
          </p:txBody>
        </p:sp>
        <p:sp>
          <p:nvSpPr>
            <p:cNvPr id="108" name="正方形/長方形 107"/>
            <p:cNvSpPr/>
            <p:nvPr/>
          </p:nvSpPr>
          <p:spPr>
            <a:xfrm>
              <a:off x="77290" y="970996"/>
              <a:ext cx="2179202" cy="954107"/>
            </a:xfrm>
            <a:prstGeom prst="rect">
              <a:avLst/>
            </a:prstGeom>
            <a:solidFill>
              <a:srgbClr val="E68230"/>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smtClean="0">
                  <a:ln>
                    <a:noFill/>
                  </a:ln>
                  <a:solidFill>
                    <a:sysClr val="windowText" lastClr="000000"/>
                  </a:solidFill>
                  <a:effectLst/>
                  <a:uLnTx/>
                  <a:uFillTx/>
                </a:rPr>
                <a:t>いがっぺ！</a:t>
              </a:r>
              <a:endParaRPr kumimoji="0" lang="en-US" altLang="ja-JP" sz="28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smtClean="0">
                  <a:ln>
                    <a:noFill/>
                  </a:ln>
                  <a:solidFill>
                    <a:sysClr val="windowText" lastClr="000000"/>
                  </a:solidFill>
                  <a:effectLst/>
                  <a:uLnTx/>
                  <a:uFillTx/>
                </a:rPr>
                <a:t>商店街プラン</a:t>
              </a:r>
              <a:endParaRPr kumimoji="0" lang="ja-JP" altLang="en-US" sz="2800" b="0" i="0" u="none" strike="noStrike" kern="0" cap="none" spc="0" normalizeH="0" baseline="0" noProof="0" dirty="0">
                <a:ln>
                  <a:noFill/>
                </a:ln>
                <a:solidFill>
                  <a:sysClr val="windowText" lastClr="000000"/>
                </a:solidFill>
                <a:effectLst/>
                <a:uLnTx/>
                <a:uFillTx/>
              </a:endParaRPr>
            </a:p>
          </p:txBody>
        </p:sp>
        <p:grpSp>
          <p:nvGrpSpPr>
            <p:cNvPr id="109" name="図形グループ 108"/>
            <p:cNvGrpSpPr/>
            <p:nvPr/>
          </p:nvGrpSpPr>
          <p:grpSpPr>
            <a:xfrm>
              <a:off x="2517194" y="1289397"/>
              <a:ext cx="7260392" cy="947142"/>
              <a:chOff x="1859698" y="2986236"/>
              <a:chExt cx="7260392" cy="947142"/>
            </a:xfrm>
          </p:grpSpPr>
          <p:pic>
            <p:nvPicPr>
              <p:cNvPr id="135" name="図 134"/>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306146" y="3494465"/>
                <a:ext cx="322370" cy="318391"/>
              </a:xfrm>
              <a:prstGeom prst="rect">
                <a:avLst/>
              </a:prstGeom>
            </p:spPr>
          </p:pic>
          <p:pic>
            <p:nvPicPr>
              <p:cNvPr id="136" name="図 1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4928" y="3547440"/>
                <a:ext cx="305639" cy="301867"/>
              </a:xfrm>
              <a:prstGeom prst="rect">
                <a:avLst/>
              </a:prstGeom>
            </p:spPr>
          </p:pic>
          <p:sp>
            <p:nvSpPr>
              <p:cNvPr id="137" name="テキスト ボックス 136"/>
              <p:cNvSpPr txBox="1"/>
              <p:nvPr/>
            </p:nvSpPr>
            <p:spPr>
              <a:xfrm>
                <a:off x="4012401" y="3583963"/>
                <a:ext cx="2070140" cy="29535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ysClr val="windowText" lastClr="000000"/>
                    </a:solidFill>
                    <a:effectLst/>
                    <a:uLnTx/>
                    <a:uFillTx/>
                  </a:rPr>
                  <a:t>土浦市　＆　不動</a:t>
                </a:r>
                <a:r>
                  <a:rPr kumimoji="0" lang="ja-JP" altLang="en-US" sz="1600" b="0" i="0" u="none" strike="noStrike" kern="0" cap="none" spc="0" normalizeH="0" baseline="0" noProof="0" dirty="0" smtClean="0">
                    <a:ln>
                      <a:noFill/>
                    </a:ln>
                    <a:solidFill>
                      <a:sysClr val="windowText" lastClr="000000"/>
                    </a:solidFill>
                    <a:effectLst/>
                    <a:uLnTx/>
                    <a:uFillTx/>
                  </a:rPr>
                  <a:t>産</a:t>
                </a:r>
                <a:r>
                  <a:rPr kumimoji="1" lang="ja-JP" altLang="en-US" sz="1600" b="0" i="0" u="none" strike="noStrike" kern="0" cap="none" spc="0" normalizeH="0" baseline="0" noProof="0" dirty="0" smtClean="0">
                    <a:ln>
                      <a:noFill/>
                    </a:ln>
                    <a:solidFill>
                      <a:sysClr val="windowText" lastClr="000000"/>
                    </a:solidFill>
                    <a:effectLst/>
                    <a:uLnTx/>
                    <a:uFillTx/>
                  </a:rPr>
                  <a:t>会社</a:t>
                </a:r>
                <a:endParaRPr kumimoji="1" lang="ja-JP" altLang="en-US" sz="1600" b="0" i="0" u="none" strike="noStrike" kern="0" cap="none" spc="0" normalizeH="0" baseline="0" noProof="0" dirty="0">
                  <a:ln>
                    <a:noFill/>
                  </a:ln>
                  <a:solidFill>
                    <a:sysClr val="windowText" lastClr="000000"/>
                  </a:solidFill>
                  <a:effectLst/>
                  <a:uLnTx/>
                  <a:uFillTx/>
                </a:endParaRPr>
              </a:p>
            </p:txBody>
          </p:sp>
          <p:sp>
            <p:nvSpPr>
              <p:cNvPr id="138" name="角丸四角形 137"/>
              <p:cNvSpPr/>
              <p:nvPr/>
            </p:nvSpPr>
            <p:spPr>
              <a:xfrm>
                <a:off x="3890183" y="3177828"/>
                <a:ext cx="2150149" cy="444114"/>
              </a:xfrm>
              <a:prstGeom prst="roundRect">
                <a:avLst>
                  <a:gd name="adj" fmla="val 49340"/>
                </a:avLst>
              </a:prstGeom>
              <a:solidFill>
                <a:srgbClr val="9BB05E"/>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空き店舗バンク</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139" name="角丸四角形 138"/>
              <p:cNvSpPr/>
              <p:nvPr/>
            </p:nvSpPr>
            <p:spPr>
              <a:xfrm>
                <a:off x="1944131" y="3214815"/>
                <a:ext cx="912047" cy="400523"/>
              </a:xfrm>
              <a:prstGeom prst="roundRect">
                <a:avLst>
                  <a:gd name="adj" fmla="val 25414"/>
                </a:avLst>
              </a:prstGeom>
              <a:solidFill>
                <a:srgbClr val="9BB05E"/>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持ち主</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140" name="右矢印 139"/>
              <p:cNvSpPr/>
              <p:nvPr/>
            </p:nvSpPr>
            <p:spPr>
              <a:xfrm rot="10800000">
                <a:off x="6112614" y="3421627"/>
                <a:ext cx="709648" cy="214504"/>
              </a:xfrm>
              <a:prstGeom prst="rightArrow">
                <a:avLst>
                  <a:gd name="adj1" fmla="val 6721"/>
                  <a:gd name="adj2" fmla="val 49924"/>
                </a:avLst>
              </a:prstGeom>
              <a:solidFill>
                <a:srgbClr val="6B9BC7"/>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41" name="右矢印 140"/>
              <p:cNvSpPr/>
              <p:nvPr/>
            </p:nvSpPr>
            <p:spPr>
              <a:xfrm>
                <a:off x="6167365" y="3295903"/>
                <a:ext cx="709648" cy="214504"/>
              </a:xfrm>
              <a:prstGeom prst="rightArrow">
                <a:avLst>
                  <a:gd name="adj1" fmla="val 6721"/>
                  <a:gd name="adj2" fmla="val 49924"/>
                </a:avLst>
              </a:prstGeom>
              <a:solidFill>
                <a:srgbClr val="E68230">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42" name="テキスト ボックス 141"/>
              <p:cNvSpPr txBox="1"/>
              <p:nvPr/>
            </p:nvSpPr>
            <p:spPr>
              <a:xfrm>
                <a:off x="3141956" y="3068436"/>
                <a:ext cx="534675" cy="29535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ysClr val="windowText" lastClr="000000"/>
                    </a:solidFill>
                    <a:effectLst/>
                    <a:uLnTx/>
                    <a:uFillTx/>
                  </a:rPr>
                  <a:t>登録</a:t>
                </a:r>
                <a:endParaRPr kumimoji="1" lang="ja-JP" altLang="en-US" sz="1600" b="0" i="0" u="none" strike="noStrike" kern="0" cap="none" spc="0" normalizeH="0" baseline="0" noProof="0" dirty="0">
                  <a:ln>
                    <a:noFill/>
                  </a:ln>
                  <a:solidFill>
                    <a:sysClr val="windowText" lastClr="000000"/>
                  </a:solidFill>
                  <a:effectLst/>
                  <a:uLnTx/>
                  <a:uFillTx/>
                </a:endParaRPr>
              </a:p>
            </p:txBody>
          </p:sp>
          <p:sp>
            <p:nvSpPr>
              <p:cNvPr id="143" name="テキスト ボックス 142"/>
              <p:cNvSpPr txBox="1"/>
              <p:nvPr/>
            </p:nvSpPr>
            <p:spPr>
              <a:xfrm>
                <a:off x="5982746" y="3007902"/>
                <a:ext cx="1041696" cy="32220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ysClr val="windowText" lastClr="000000"/>
                    </a:solidFill>
                    <a:effectLst/>
                    <a:uLnTx/>
                    <a:uFillTx/>
                  </a:rPr>
                  <a:t>貸出・</a:t>
                </a:r>
                <a:r>
                  <a:rPr kumimoji="1" lang="ja-JP" altLang="en-US" sz="1800" b="0" i="0" u="none" strike="noStrike" kern="0" cap="none" spc="0" normalizeH="0" baseline="0" noProof="0" dirty="0" smtClean="0">
                    <a:ln>
                      <a:noFill/>
                    </a:ln>
                    <a:solidFill>
                      <a:srgbClr val="FF0000"/>
                    </a:solidFill>
                    <a:effectLst/>
                    <a:uLnTx/>
                    <a:uFillTx/>
                  </a:rPr>
                  <a:t>補助</a:t>
                </a:r>
                <a:endParaRPr kumimoji="1" lang="ja-JP" altLang="en-US" sz="1800" b="0" i="0" u="none" strike="noStrike" kern="0" cap="none" spc="0" normalizeH="0" baseline="0" noProof="0" dirty="0">
                  <a:ln>
                    <a:noFill/>
                  </a:ln>
                  <a:solidFill>
                    <a:srgbClr val="FF0000"/>
                  </a:solidFill>
                  <a:effectLst/>
                  <a:uLnTx/>
                  <a:uFillTx/>
                </a:endParaRPr>
              </a:p>
            </p:txBody>
          </p:sp>
          <p:sp>
            <p:nvSpPr>
              <p:cNvPr id="144" name="角丸四角形 143"/>
              <p:cNvSpPr/>
              <p:nvPr/>
            </p:nvSpPr>
            <p:spPr>
              <a:xfrm>
                <a:off x="7009659" y="3262067"/>
                <a:ext cx="1982017" cy="364642"/>
              </a:xfrm>
              <a:prstGeom prst="roundRect">
                <a:avLst>
                  <a:gd name="adj" fmla="val 25414"/>
                </a:avLst>
              </a:prstGeom>
              <a:solidFill>
                <a:srgbClr val="9BB05E"/>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ビジネスオーナー</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pic>
            <p:nvPicPr>
              <p:cNvPr id="145" name="Picture 2" descr="C:\Users\PCUser\Desktop\Downloads\土浦市市章.sv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745319" y="3577392"/>
                <a:ext cx="313196" cy="309330"/>
              </a:xfrm>
              <a:prstGeom prst="rect">
                <a:avLst/>
              </a:prstGeom>
              <a:noFill/>
              <a:extLst>
                <a:ext uri="{909E8E84-426E-40dd-AFC4-6F175D3DCCD1}">
                  <a14:hiddenFill xmlns:a14="http://schemas.microsoft.com/office/drawing/2010/main">
                    <a:solidFill>
                      <a:srgbClr val="FFFFFF"/>
                    </a:solidFill>
                  </a14:hiddenFill>
                </a:ext>
              </a:extLst>
            </p:spPr>
          </p:pic>
          <p:sp>
            <p:nvSpPr>
              <p:cNvPr id="146" name="角丸四角形 145"/>
              <p:cNvSpPr/>
              <p:nvPr/>
            </p:nvSpPr>
            <p:spPr>
              <a:xfrm>
                <a:off x="1859698" y="2986236"/>
                <a:ext cx="7260392" cy="947142"/>
              </a:xfrm>
              <a:prstGeom prst="roundRect">
                <a:avLst/>
              </a:prstGeom>
              <a:noFill/>
              <a:ln w="38100" cap="flat" cmpd="sng" algn="ctr">
                <a:solidFill>
                  <a:srgbClr val="9BB05E">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47" name="右矢印 146"/>
              <p:cNvSpPr/>
              <p:nvPr/>
            </p:nvSpPr>
            <p:spPr>
              <a:xfrm rot="10800000">
                <a:off x="3071353" y="3393344"/>
                <a:ext cx="709648" cy="214504"/>
              </a:xfrm>
              <a:prstGeom prst="rightArrow">
                <a:avLst>
                  <a:gd name="adj1" fmla="val 6721"/>
                  <a:gd name="adj2" fmla="val 49924"/>
                </a:avLst>
              </a:prstGeom>
              <a:solidFill>
                <a:srgbClr val="6B9BC7"/>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48" name="右矢印 147"/>
              <p:cNvSpPr/>
              <p:nvPr/>
            </p:nvSpPr>
            <p:spPr>
              <a:xfrm>
                <a:off x="3103980" y="3245619"/>
                <a:ext cx="709648" cy="214504"/>
              </a:xfrm>
              <a:prstGeom prst="rightArrow">
                <a:avLst>
                  <a:gd name="adj1" fmla="val 6721"/>
                  <a:gd name="adj2" fmla="val 49924"/>
                </a:avLst>
              </a:prstGeom>
              <a:solidFill>
                <a:srgbClr val="E68230">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pic>
            <p:nvPicPr>
              <p:cNvPr id="149" name="図 148"/>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721824" y="3090437"/>
                <a:ext cx="398266" cy="734748"/>
              </a:xfrm>
              <a:prstGeom prst="rect">
                <a:avLst/>
              </a:prstGeom>
            </p:spPr>
          </p:pic>
          <p:pic>
            <p:nvPicPr>
              <p:cNvPr id="150" name="図 149"/>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637218" y="3031079"/>
                <a:ext cx="538639" cy="854792"/>
              </a:xfrm>
              <a:prstGeom prst="rect">
                <a:avLst/>
              </a:prstGeom>
            </p:spPr>
          </p:pic>
        </p:grpSp>
        <p:sp>
          <p:nvSpPr>
            <p:cNvPr id="110" name="角丸四角形 109"/>
            <p:cNvSpPr/>
            <p:nvPr/>
          </p:nvSpPr>
          <p:spPr>
            <a:xfrm>
              <a:off x="2504865" y="935402"/>
              <a:ext cx="1223984" cy="362282"/>
            </a:xfrm>
            <a:prstGeom prst="roundRect">
              <a:avLst/>
            </a:prstGeom>
            <a:solidFill>
              <a:srgbClr val="9BB05E"/>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制度</a:t>
              </a:r>
            </a:p>
          </p:txBody>
        </p:sp>
        <p:grpSp>
          <p:nvGrpSpPr>
            <p:cNvPr id="111" name="図形グループ 110"/>
            <p:cNvGrpSpPr/>
            <p:nvPr/>
          </p:nvGrpSpPr>
          <p:grpSpPr>
            <a:xfrm>
              <a:off x="5365068" y="2560689"/>
              <a:ext cx="4456624" cy="2701182"/>
              <a:chOff x="3728849" y="3135800"/>
              <a:chExt cx="4456624" cy="2701182"/>
            </a:xfrm>
          </p:grpSpPr>
          <p:grpSp>
            <p:nvGrpSpPr>
              <p:cNvPr id="120" name="図形グループ 119"/>
              <p:cNvGrpSpPr/>
              <p:nvPr/>
            </p:nvGrpSpPr>
            <p:grpSpPr>
              <a:xfrm>
                <a:off x="3785578" y="3498082"/>
                <a:ext cx="4386680" cy="2237424"/>
                <a:chOff x="1126770" y="3101980"/>
                <a:chExt cx="4816950" cy="2383215"/>
              </a:xfrm>
            </p:grpSpPr>
            <p:sp>
              <p:nvSpPr>
                <p:cNvPr id="125" name="テキスト ボックス 124"/>
                <p:cNvSpPr txBox="1"/>
                <p:nvPr/>
              </p:nvSpPr>
              <p:spPr>
                <a:xfrm>
                  <a:off x="4266277" y="5062680"/>
                  <a:ext cx="980728" cy="393398"/>
                </a:xfrm>
                <a:prstGeom prst="rect">
                  <a:avLst/>
                </a:prstGeom>
                <a:solidFill>
                  <a:srgbClr val="F0B483"/>
                </a:solidFill>
                <a:ln w="9525" cap="flat" cmpd="sng" algn="ctr">
                  <a:solidFill>
                    <a:srgbClr val="FFFFFF"/>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000000"/>
                      </a:solidFill>
                      <a:effectLst/>
                      <a:uLnTx/>
                      <a:uFillTx/>
                      <a:latin typeface="Calibri"/>
                      <a:ea typeface="ＭＳ Ｐゴシック"/>
                      <a:cs typeface="+mn-cs"/>
                    </a:rPr>
                    <a:t>住民</a:t>
                  </a:r>
                  <a:endParaRPr kumimoji="0" lang="en-US" altLang="ja-JP" sz="1800" b="0" i="0" u="none" strike="noStrike" kern="0" cap="none" spc="0" normalizeH="0" baseline="0" noProof="0" dirty="0" smtClean="0">
                    <a:ln>
                      <a:noFill/>
                    </a:ln>
                    <a:solidFill>
                      <a:srgbClr val="000000"/>
                    </a:solidFill>
                    <a:effectLst/>
                    <a:uLnTx/>
                    <a:uFillTx/>
                    <a:latin typeface="Calibri"/>
                    <a:ea typeface="ＭＳ Ｐゴシック"/>
                    <a:cs typeface="+mn-cs"/>
                  </a:endParaRPr>
                </a:p>
              </p:txBody>
            </p:sp>
            <p:sp>
              <p:nvSpPr>
                <p:cNvPr id="126" name="左右矢印 125"/>
                <p:cNvSpPr/>
                <p:nvPr/>
              </p:nvSpPr>
              <p:spPr>
                <a:xfrm>
                  <a:off x="2611140" y="3500851"/>
                  <a:ext cx="973543" cy="249951"/>
                </a:xfrm>
                <a:prstGeom prst="leftRightArrow">
                  <a:avLst>
                    <a:gd name="adj1" fmla="val 11443"/>
                    <a:gd name="adj2" fmla="val 50000"/>
                  </a:avLst>
                </a:prstGeom>
                <a:solidFill>
                  <a:srgbClr val="E6823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rgbClr val="E68230"/>
                    </a:solidFill>
                    <a:effectLst/>
                    <a:uLnTx/>
                    <a:uFillTx/>
                    <a:latin typeface="Calibri"/>
                    <a:ea typeface="ＭＳ Ｐゴシック"/>
                    <a:cs typeface="+mn-cs"/>
                  </a:endParaRPr>
                </a:p>
              </p:txBody>
            </p:sp>
            <p:sp>
              <p:nvSpPr>
                <p:cNvPr id="127" name="テキスト ボックス 126"/>
                <p:cNvSpPr txBox="1"/>
                <p:nvPr/>
              </p:nvSpPr>
              <p:spPr>
                <a:xfrm>
                  <a:off x="2774274" y="3266180"/>
                  <a:ext cx="65339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ysClr val="windowText" lastClr="000000"/>
                      </a:solidFill>
                      <a:effectLst/>
                      <a:uLnTx/>
                      <a:uFillTx/>
                    </a:rPr>
                    <a:t>情報</a:t>
                  </a:r>
                  <a:endParaRPr kumimoji="1" lang="en-US" altLang="ja-JP" sz="1600" b="0" i="0" u="none" strike="noStrike" kern="0" cap="none" spc="0" normalizeH="0" baseline="0" noProof="0" dirty="0" smtClean="0">
                    <a:ln>
                      <a:noFill/>
                    </a:ln>
                    <a:solidFill>
                      <a:sysClr val="windowText" lastClr="000000"/>
                    </a:solidFill>
                    <a:effectLst/>
                    <a:uLnTx/>
                    <a:uFillTx/>
                  </a:endParaRPr>
                </a:p>
              </p:txBody>
            </p:sp>
            <p:sp>
              <p:nvSpPr>
                <p:cNvPr id="128" name="角丸四角形 127"/>
                <p:cNvSpPr/>
                <p:nvPr/>
              </p:nvSpPr>
              <p:spPr>
                <a:xfrm>
                  <a:off x="3960555" y="3183887"/>
                  <a:ext cx="1983165" cy="870336"/>
                </a:xfrm>
                <a:prstGeom prst="roundRect">
                  <a:avLst>
                    <a:gd name="adj" fmla="val 50000"/>
                  </a:avLst>
                </a:prstGeom>
                <a:solidFill>
                  <a:srgbClr val="A63212">
                    <a:lumMod val="40000"/>
                    <a:lumOff val="60000"/>
                  </a:srgbClr>
                </a:solidFill>
                <a:ln w="9525" cap="flat" cmpd="sng" algn="ctr">
                  <a:no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コミュニティ</a:t>
                  </a:r>
                  <a:endParaRPr kumimoji="0" lang="en-US" altLang="ja-JP"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マーケット</a:t>
                  </a:r>
                  <a:endParaRPr kumimoji="0" lang="en-US" altLang="ja-JP" sz="1800" b="0" i="0" u="none" strike="noStrike" kern="0" cap="none" spc="0" normalizeH="0" baseline="0" noProof="0" dirty="0" smtClean="0">
                    <a:ln>
                      <a:noFill/>
                    </a:ln>
                    <a:solidFill>
                      <a:sysClr val="windowText" lastClr="000000"/>
                    </a:solidFill>
                    <a:effectLst/>
                    <a:uLnTx/>
                    <a:uFillTx/>
                    <a:latin typeface="Calibri"/>
                    <a:ea typeface="ＭＳ Ｐゴシック"/>
                    <a:cs typeface="+mn-cs"/>
                  </a:endParaRPr>
                </a:p>
              </p:txBody>
            </p:sp>
            <p:pic>
              <p:nvPicPr>
                <p:cNvPr id="129" name="図 128"/>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616400" y="3296715"/>
                  <a:ext cx="896462" cy="698613"/>
                </a:xfrm>
                <a:prstGeom prst="rect">
                  <a:avLst/>
                </a:prstGeom>
              </p:spPr>
            </p:pic>
            <p:sp>
              <p:nvSpPr>
                <p:cNvPr id="130" name="テキスト ボックス 129"/>
                <p:cNvSpPr txBox="1"/>
                <p:nvPr/>
              </p:nvSpPr>
              <p:spPr>
                <a:xfrm>
                  <a:off x="1183790" y="3472751"/>
                  <a:ext cx="1391927" cy="393398"/>
                </a:xfrm>
                <a:prstGeom prst="rect">
                  <a:avLst/>
                </a:prstGeom>
                <a:solidFill>
                  <a:srgbClr val="F0B483"/>
                </a:solidFill>
                <a:ln w="9525" cap="flat" cmpd="sng" algn="ctr">
                  <a:solidFill>
                    <a:srgbClr val="FFFFFF"/>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000000"/>
                      </a:solidFill>
                      <a:effectLst/>
                      <a:uLnTx/>
                      <a:uFillTx/>
                      <a:latin typeface="Calibri"/>
                      <a:ea typeface="ＭＳ Ｐゴシック"/>
                      <a:cs typeface="+mn-cs"/>
                    </a:rPr>
                    <a:t>亀城プラザ</a:t>
                  </a:r>
                  <a:endParaRPr kumimoji="0" lang="en-US" altLang="ja-JP" sz="1800" b="0" i="0" u="none" strike="noStrike" kern="0" cap="none" spc="0" normalizeH="0" baseline="0" noProof="0" dirty="0" smtClean="0">
                    <a:ln>
                      <a:noFill/>
                    </a:ln>
                    <a:solidFill>
                      <a:srgbClr val="000000"/>
                    </a:solidFill>
                    <a:effectLst/>
                    <a:uLnTx/>
                    <a:uFillTx/>
                    <a:latin typeface="Calibri"/>
                    <a:ea typeface="ＭＳ Ｐゴシック"/>
                    <a:cs typeface="+mn-cs"/>
                  </a:endParaRPr>
                </a:p>
              </p:txBody>
            </p:sp>
            <p:sp>
              <p:nvSpPr>
                <p:cNvPr id="131" name="二等辺三角形 130"/>
                <p:cNvSpPr/>
                <p:nvPr/>
              </p:nvSpPr>
              <p:spPr>
                <a:xfrm>
                  <a:off x="1126770" y="3101980"/>
                  <a:ext cx="1448947" cy="370771"/>
                </a:xfrm>
                <a:prstGeom prst="triangle">
                  <a:avLst/>
                </a:prstGeom>
                <a:solidFill>
                  <a:srgbClr val="E68230">
                    <a:lumMod val="60000"/>
                    <a:lumOff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32" name="左右矢印 131"/>
                <p:cNvSpPr/>
                <p:nvPr/>
              </p:nvSpPr>
              <p:spPr>
                <a:xfrm rot="2039281">
                  <a:off x="2595912" y="4414922"/>
                  <a:ext cx="1765522" cy="193163"/>
                </a:xfrm>
                <a:prstGeom prst="leftRightArrow">
                  <a:avLst>
                    <a:gd name="adj1" fmla="val 11443"/>
                    <a:gd name="adj2" fmla="val 53857"/>
                  </a:avLst>
                </a:prstGeom>
                <a:solidFill>
                  <a:srgbClr val="E6823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E68230"/>
                    </a:solidFill>
                    <a:effectLst/>
                    <a:uLnTx/>
                    <a:uFillTx/>
                    <a:latin typeface="Calibri"/>
                    <a:ea typeface="ＭＳ Ｐゴシック"/>
                    <a:cs typeface="+mn-cs"/>
                  </a:endParaRPr>
                </a:p>
              </p:txBody>
            </p:sp>
            <p:sp>
              <p:nvSpPr>
                <p:cNvPr id="133" name="左右矢印 132"/>
                <p:cNvSpPr/>
                <p:nvPr/>
              </p:nvSpPr>
              <p:spPr>
                <a:xfrm rot="5400000">
                  <a:off x="4542921" y="4394846"/>
                  <a:ext cx="964509" cy="278054"/>
                </a:xfrm>
                <a:prstGeom prst="leftRightArrow">
                  <a:avLst>
                    <a:gd name="adj1" fmla="val 11443"/>
                    <a:gd name="adj2" fmla="val 50000"/>
                  </a:avLst>
                </a:prstGeom>
                <a:solidFill>
                  <a:srgbClr val="E6823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E68230"/>
                    </a:solidFill>
                    <a:effectLst/>
                    <a:uLnTx/>
                    <a:uFillTx/>
                    <a:latin typeface="Calibri"/>
                    <a:ea typeface="ＭＳ Ｐゴシック"/>
                    <a:cs typeface="+mn-cs"/>
                  </a:endParaRPr>
                </a:p>
              </p:txBody>
            </p:sp>
            <p:pic>
              <p:nvPicPr>
                <p:cNvPr id="134" name="図 1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9717" y="4535108"/>
                  <a:ext cx="1045004" cy="950087"/>
                </a:xfrm>
                <a:prstGeom prst="rect">
                  <a:avLst/>
                </a:prstGeom>
              </p:spPr>
            </p:pic>
          </p:grpSp>
          <p:sp>
            <p:nvSpPr>
              <p:cNvPr id="121" name="テキスト ボックス 120"/>
              <p:cNvSpPr txBox="1"/>
              <p:nvPr/>
            </p:nvSpPr>
            <p:spPr>
              <a:xfrm>
                <a:off x="4949939" y="4795132"/>
                <a:ext cx="141595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ysClr val="windowText" lastClr="000000"/>
                    </a:solidFill>
                    <a:effectLst/>
                    <a:uLnTx/>
                    <a:uFillTx/>
                  </a:rPr>
                  <a:t>文化活動</a:t>
                </a:r>
                <a:endParaRPr kumimoji="1" lang="en-US" altLang="ja-JP" sz="16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ysClr val="windowText" lastClr="000000"/>
                    </a:solidFill>
                    <a:effectLst/>
                    <a:uLnTx/>
                    <a:uFillTx/>
                  </a:rPr>
                  <a:t>例：</a:t>
                </a:r>
                <a:r>
                  <a:rPr kumimoji="1" lang="ja-JP" altLang="en-US" sz="1200" b="0" i="0" u="none" strike="noStrike" kern="0" cap="none" spc="0" normalizeH="0" baseline="0" noProof="0" dirty="0" smtClean="0">
                    <a:ln>
                      <a:noFill/>
                    </a:ln>
                    <a:solidFill>
                      <a:sysClr val="windowText" lastClr="000000"/>
                    </a:solidFill>
                    <a:effectLst/>
                    <a:uLnTx/>
                    <a:uFillTx/>
                  </a:rPr>
                  <a:t>ダンス教室など</a:t>
                </a:r>
                <a:r>
                  <a:rPr kumimoji="0" lang="ja-JP" altLang="ja-JP" sz="2000" b="0" i="0" u="none" strike="noStrike" kern="0" cap="none" spc="0" normalizeH="0" baseline="0" noProof="0" dirty="0">
                    <a:ln>
                      <a:noFill/>
                    </a:ln>
                    <a:solidFill>
                      <a:sysClr val="windowText" lastClr="000000"/>
                    </a:solidFill>
                    <a:effectLst/>
                    <a:uLnTx/>
                    <a:uFillTx/>
                  </a:rPr>
                  <a:t>　</a:t>
                </a:r>
                <a:r>
                  <a:rPr kumimoji="0" lang="ja-JP" altLang="en-US" sz="2000" b="0" i="0" u="none" strike="noStrike" kern="0" cap="none" spc="0" normalizeH="0" baseline="0" noProof="0" dirty="0" smtClean="0">
                    <a:ln>
                      <a:noFill/>
                    </a:ln>
                    <a:solidFill>
                      <a:sysClr val="windowText" lastClr="000000"/>
                    </a:solidFill>
                    <a:effectLst/>
                    <a:uLnTx/>
                    <a:uFillTx/>
                  </a:rPr>
                  <a:t>　</a:t>
                </a:r>
                <a:r>
                  <a:rPr kumimoji="0" lang="en-US" altLang="ja-JP" sz="2000" b="0" i="0" u="none" strike="noStrike" kern="0" cap="none" spc="0" normalizeH="0" baseline="0" noProof="0" dirty="0" smtClean="0">
                    <a:ln>
                      <a:noFill/>
                    </a:ln>
                    <a:solidFill>
                      <a:sysClr val="windowText" lastClr="000000"/>
                    </a:solidFill>
                    <a:effectLst/>
                    <a:uLnTx/>
                    <a:uFillTx/>
                  </a:rPr>
                  <a:t>	</a:t>
                </a:r>
                <a:endParaRPr kumimoji="1" lang="ja-JP" altLang="en-US" sz="2000" b="0" i="0" u="none" strike="noStrike" kern="0" cap="none" spc="0" normalizeH="0" baseline="0" noProof="0" dirty="0">
                  <a:ln>
                    <a:noFill/>
                  </a:ln>
                  <a:solidFill>
                    <a:sysClr val="windowText" lastClr="000000"/>
                  </a:solidFill>
                  <a:effectLst/>
                  <a:uLnTx/>
                  <a:uFillTx/>
                </a:endParaRPr>
              </a:p>
            </p:txBody>
          </p:sp>
          <p:grpSp>
            <p:nvGrpSpPr>
              <p:cNvPr id="122" name="図形グループ 121"/>
              <p:cNvGrpSpPr/>
              <p:nvPr/>
            </p:nvGrpSpPr>
            <p:grpSpPr>
              <a:xfrm>
                <a:off x="3728849" y="3135800"/>
                <a:ext cx="4456624" cy="2701182"/>
                <a:chOff x="3728849" y="3135800"/>
                <a:chExt cx="4456624" cy="2701182"/>
              </a:xfrm>
            </p:grpSpPr>
            <p:sp>
              <p:nvSpPr>
                <p:cNvPr id="123" name="角丸四角形 122"/>
                <p:cNvSpPr/>
                <p:nvPr/>
              </p:nvSpPr>
              <p:spPr>
                <a:xfrm>
                  <a:off x="3728849" y="3498082"/>
                  <a:ext cx="4456624" cy="2338900"/>
                </a:xfrm>
                <a:prstGeom prst="roundRect">
                  <a:avLst>
                    <a:gd name="adj" fmla="val 6373"/>
                  </a:avLst>
                </a:prstGeom>
                <a:noFill/>
                <a:ln w="38100" cap="flat" cmpd="sng" algn="ctr">
                  <a:solidFill>
                    <a:srgbClr val="4C1304">
                      <a:lumMod val="50000"/>
                      <a:lumOff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24" name="角丸四角形 123"/>
                <p:cNvSpPr/>
                <p:nvPr/>
              </p:nvSpPr>
              <p:spPr>
                <a:xfrm>
                  <a:off x="3750934" y="3135800"/>
                  <a:ext cx="1112713" cy="362282"/>
                </a:xfrm>
                <a:prstGeom prst="roundRect">
                  <a:avLst/>
                </a:prstGeom>
                <a:solidFill>
                  <a:srgbClr val="4C1304">
                    <a:lumMod val="50000"/>
                    <a:lumOff val="5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実用例</a:t>
                  </a:r>
                </a:p>
              </p:txBody>
            </p:sp>
          </p:grpSp>
        </p:grpSp>
        <p:grpSp>
          <p:nvGrpSpPr>
            <p:cNvPr id="112" name="図形グループ 111"/>
            <p:cNvGrpSpPr/>
            <p:nvPr/>
          </p:nvGrpSpPr>
          <p:grpSpPr>
            <a:xfrm>
              <a:off x="51508" y="4281257"/>
              <a:ext cx="3500647" cy="2671864"/>
              <a:chOff x="4864608" y="1991075"/>
              <a:chExt cx="4279392" cy="3115056"/>
            </a:xfrm>
          </p:grpSpPr>
          <p:pic>
            <p:nvPicPr>
              <p:cNvPr id="118" name="図 117" descr="中央トランジット.psd"/>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864608" y="1991075"/>
                <a:ext cx="4279392" cy="3115056"/>
              </a:xfrm>
              <a:prstGeom prst="rect">
                <a:avLst/>
              </a:prstGeom>
            </p:spPr>
          </p:pic>
          <p:sp>
            <p:nvSpPr>
              <p:cNvPr id="119" name="テキスト ボックス 118"/>
              <p:cNvSpPr txBox="1"/>
              <p:nvPr/>
            </p:nvSpPr>
            <p:spPr>
              <a:xfrm>
                <a:off x="4864608" y="4613974"/>
                <a:ext cx="126195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sysClr val="window" lastClr="FFFFFF"/>
                    </a:solidFill>
                    <a:effectLst/>
                    <a:uLnTx/>
                    <a:uFillTx/>
                  </a:rPr>
                  <a:t>※</a:t>
                </a:r>
                <a:r>
                  <a:rPr kumimoji="0" lang="ja-JP" altLang="en-US" sz="1400" b="0" i="0" u="none" strike="noStrike" kern="0" cap="none" spc="0" normalizeH="0" baseline="0" noProof="0" dirty="0" smtClean="0">
                    <a:ln>
                      <a:noFill/>
                    </a:ln>
                    <a:solidFill>
                      <a:sysClr val="window" lastClr="FFFFFF"/>
                    </a:solidFill>
                    <a:effectLst/>
                    <a:uLnTx/>
                    <a:uFillTx/>
                  </a:rPr>
                  <a:t>修景イメージ</a:t>
                </a:r>
                <a:endParaRPr kumimoji="1" lang="ja-JP" altLang="en-US" sz="1400" b="0" i="0" u="none" strike="noStrike" kern="0" cap="none" spc="0" normalizeH="0" baseline="0" noProof="0" dirty="0">
                  <a:ln>
                    <a:noFill/>
                  </a:ln>
                  <a:solidFill>
                    <a:sysClr val="window" lastClr="FFFFFF"/>
                  </a:solidFill>
                  <a:effectLst/>
                  <a:uLnTx/>
                  <a:uFillTx/>
                </a:endParaRPr>
              </a:p>
            </p:txBody>
          </p:sp>
        </p:grpSp>
        <p:sp>
          <p:nvSpPr>
            <p:cNvPr id="113" name="テキスト ボックス 112"/>
            <p:cNvSpPr txBox="1"/>
            <p:nvPr/>
          </p:nvSpPr>
          <p:spPr>
            <a:xfrm>
              <a:off x="-11264" y="3171748"/>
              <a:ext cx="5745135"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smtClean="0">
                  <a:ln>
                    <a:noFill/>
                  </a:ln>
                  <a:solidFill>
                    <a:sysClr val="windowText" lastClr="000000"/>
                  </a:solidFill>
                  <a:effectLst/>
                  <a:uLnTx/>
                  <a:uFillTx/>
                </a:rPr>
                <a:t>土浦駅西口</a:t>
              </a:r>
              <a:r>
                <a:rPr kumimoji="1" lang="en-US" altLang="ja-JP" sz="1500" b="0" i="0" u="none" strike="noStrike" kern="0" cap="none" spc="0" normalizeH="0" baseline="0" noProof="0" dirty="0" smtClean="0">
                  <a:ln>
                    <a:noFill/>
                  </a:ln>
                  <a:solidFill>
                    <a:sysClr val="windowText" lastClr="000000"/>
                  </a:solidFill>
                  <a:effectLst/>
                  <a:uLnTx/>
                  <a:uFillTx/>
                </a:rPr>
                <a:t>〜</a:t>
              </a:r>
              <a:r>
                <a:rPr kumimoji="1" lang="ja-JP" altLang="en-US" sz="1500" b="0" i="0" u="none" strike="noStrike" kern="0" cap="none" spc="0" normalizeH="0" baseline="0" noProof="0" dirty="0" smtClean="0">
                  <a:ln>
                    <a:noFill/>
                  </a:ln>
                  <a:solidFill>
                    <a:sysClr val="windowText" lastClr="000000"/>
                  </a:solidFill>
                  <a:effectLst/>
                  <a:uLnTx/>
                  <a:uFillTx/>
                </a:rPr>
                <a:t>亀城公園まで約１</a:t>
              </a:r>
              <a:r>
                <a:rPr kumimoji="1" lang="en-US" altLang="ja-JP" sz="1500" b="0" i="0" u="none" strike="noStrike" kern="0" cap="none" spc="0" normalizeH="0" baseline="0" noProof="0" dirty="0" smtClean="0">
                  <a:ln>
                    <a:noFill/>
                  </a:ln>
                  <a:solidFill>
                    <a:sysClr val="windowText" lastClr="000000"/>
                  </a:solidFill>
                  <a:effectLst/>
                  <a:uLnTx/>
                  <a:uFillTx/>
                </a:rPr>
                <a:t>km</a:t>
              </a:r>
              <a:r>
                <a:rPr kumimoji="1" lang="ja-JP" altLang="en-US" sz="1500" b="0" i="0" u="none" strike="noStrike" kern="0" cap="none" spc="0" normalizeH="0" baseline="0" noProof="0" dirty="0" smtClean="0">
                  <a:ln>
                    <a:noFill/>
                  </a:ln>
                  <a:solidFill>
                    <a:sysClr val="windowText" lastClr="000000"/>
                  </a:solidFill>
                  <a:effectLst/>
                  <a:uLnTx/>
                  <a:uFillTx/>
                </a:rPr>
                <a:t>の区間をトランジットモール化</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歩行者と公共交通の通行速度が低い空間</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にすることで安全な歩行空間の実現</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smtClean="0">
                  <a:ln>
                    <a:noFill/>
                  </a:ln>
                  <a:solidFill>
                    <a:sysClr val="windowText" lastClr="000000"/>
                  </a:solidFill>
                  <a:effectLst/>
                  <a:uLnTx/>
                  <a:uFillTx/>
                </a:rPr>
                <a:t>また、うららポイントによりバス利用の促進</a:t>
              </a:r>
            </a:p>
          </p:txBody>
        </p:sp>
        <p:sp>
          <p:nvSpPr>
            <p:cNvPr id="114" name="テキスト ボックス 113"/>
            <p:cNvSpPr txBox="1"/>
            <p:nvPr/>
          </p:nvSpPr>
          <p:spPr>
            <a:xfrm>
              <a:off x="3937946" y="5579462"/>
              <a:ext cx="5745135" cy="12464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smtClean="0">
                  <a:ln>
                    <a:noFill/>
                  </a:ln>
                  <a:solidFill>
                    <a:sysClr val="windowText" lastClr="000000"/>
                  </a:solidFill>
                  <a:effectLst/>
                  <a:uLnTx/>
                  <a:uFillTx/>
                </a:rPr>
                <a:t>市の家賃補助制度を有効活用できる空き店舗バンクを設立し、既存の店舗に負担をかけることなく新規店舗の誘致を実現する</a:t>
              </a:r>
              <a:endParaRPr kumimoji="1"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コミュニティスペースの機能を持ったスーパーが日常の買い物の場、憩いの場、情報拠点として機能しトランジットモールと合わせて</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商店街全体を巻き込んだ活気を生み出す</a:t>
              </a:r>
              <a:endParaRPr kumimoji="1" lang="en-US" altLang="ja-JP" sz="1500" b="0" i="0" u="none" strike="noStrike" kern="0" cap="none" spc="0" normalizeH="0" baseline="0" noProof="0" dirty="0" smtClean="0">
                <a:ln>
                  <a:noFill/>
                </a:ln>
                <a:solidFill>
                  <a:sysClr val="windowText" lastClr="000000"/>
                </a:solidFill>
                <a:effectLst/>
                <a:uLnTx/>
                <a:uFillTx/>
              </a:endParaRPr>
            </a:p>
          </p:txBody>
        </p:sp>
        <p:grpSp>
          <p:nvGrpSpPr>
            <p:cNvPr id="115" name="グループ化 55"/>
            <p:cNvGrpSpPr/>
            <p:nvPr/>
          </p:nvGrpSpPr>
          <p:grpSpPr>
            <a:xfrm>
              <a:off x="3539457" y="3451945"/>
              <a:ext cx="2941502" cy="2217890"/>
              <a:chOff x="2649178" y="1780388"/>
              <a:chExt cx="4975737" cy="3332588"/>
            </a:xfrm>
          </p:grpSpPr>
          <p:pic>
            <p:nvPicPr>
              <p:cNvPr id="116" name="Picture 2" descr="「歩いてしまう、歩き続けてしまう」まちづくり"/>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49178" y="1780388"/>
                <a:ext cx="4975737" cy="33325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7" name="テキスト ボックス 116"/>
              <p:cNvSpPr txBox="1"/>
              <p:nvPr/>
            </p:nvSpPr>
            <p:spPr>
              <a:xfrm>
                <a:off x="3391861" y="4520634"/>
                <a:ext cx="1387342" cy="312274"/>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altLang="ja-JP" sz="500" b="0" i="0" u="none" strike="noStrike" kern="0" cap="none" spc="0" normalizeH="0" baseline="0" noProof="0" dirty="0">
                    <a:ln>
                      <a:noFill/>
                    </a:ln>
                    <a:solidFill>
                      <a:sysClr val="windowText" lastClr="000000"/>
                    </a:solidFill>
                    <a:effectLst/>
                    <a:uLnTx/>
                    <a:uFillTx/>
                  </a:rPr>
                  <a:t>http://www.swc.jp/</a:t>
                </a:r>
                <a:endParaRPr kumimoji="0" lang="en-US" altLang="ja-JP" sz="500" b="0" i="0" u="none" strike="noStrike" kern="0" cap="none" spc="0" normalizeH="0" baseline="0" noProof="0" dirty="0" smtClean="0">
                  <a:ln>
                    <a:noFill/>
                  </a:ln>
                  <a:solidFill>
                    <a:sysClr val="windowText" lastClr="000000"/>
                  </a:solidFill>
                  <a:effectLst/>
                  <a:uLnTx/>
                  <a:uFillTx/>
                </a:endParaRPr>
              </a:p>
            </p:txBody>
          </p:sp>
        </p:grpSp>
      </p:grpSp>
      <p:grpSp>
        <p:nvGrpSpPr>
          <p:cNvPr id="204" name="図形グループ 203"/>
          <p:cNvGrpSpPr/>
          <p:nvPr/>
        </p:nvGrpSpPr>
        <p:grpSpPr>
          <a:xfrm>
            <a:off x="11240409" y="22853366"/>
            <a:ext cx="9906000" cy="6922140"/>
            <a:chOff x="0" y="0"/>
            <a:chExt cx="9906000" cy="6922140"/>
          </a:xfrm>
        </p:grpSpPr>
        <p:pic>
          <p:nvPicPr>
            <p:cNvPr id="205" name="図 204" descr="img_3.jpeg"/>
            <p:cNvPicPr>
              <a:picLocks noChangeAspect="1"/>
            </p:cNvPicPr>
            <p:nvPr/>
          </p:nvPicPr>
          <p:blipFill rotWithShape="1">
            <a:blip r:embed="rId16">
              <a:alphaModFix amt="22000"/>
              <a:extLst>
                <a:ext uri="{28A0092B-C50C-407E-A947-70E740481C1C}">
                  <a14:useLocalDpi xmlns:a14="http://schemas.microsoft.com/office/drawing/2010/main" val="0"/>
                </a:ext>
              </a:extLst>
            </a:blip>
            <a:srcRect/>
            <a:stretch/>
          </p:blipFill>
          <p:spPr>
            <a:xfrm>
              <a:off x="0" y="0"/>
              <a:ext cx="9906000" cy="6922140"/>
            </a:xfrm>
            <a:prstGeom prst="rect">
              <a:avLst/>
            </a:prstGeom>
          </p:spPr>
        </p:pic>
        <p:sp>
          <p:nvSpPr>
            <p:cNvPr id="206" name="角丸四角形 205"/>
            <p:cNvSpPr/>
            <p:nvPr/>
          </p:nvSpPr>
          <p:spPr>
            <a:xfrm>
              <a:off x="0" y="0"/>
              <a:ext cx="9906000" cy="782489"/>
            </a:xfrm>
            <a:prstGeom prst="roundRect">
              <a:avLst/>
            </a:prstGeom>
            <a:solidFill>
              <a:srgbClr val="8976AC"/>
            </a:solidFill>
            <a:ln w="38100" cap="flat" cmpd="sng" algn="ctr">
              <a:solidFill>
                <a:srgbClr val="8976AC">
                  <a:lumMod val="50000"/>
                </a:srgbClr>
              </a:solidFill>
              <a:prstDash val="dash"/>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eaLnBrk="1" fontAlgn="auto" latinLnBrk="0" hangingPunct="1">
                <a:lnSpc>
                  <a:spcPct val="800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sysClr val="windowText" lastClr="000000"/>
                  </a:solidFill>
                  <a:effectLst/>
                  <a:uLnTx/>
                  <a:uFillTx/>
                  <a:latin typeface="Calibri"/>
                  <a:ea typeface="ＭＳ Ｐゴシック"/>
                  <a:cs typeface="+mn-cs"/>
                </a:rPr>
                <a:t>南部地区</a:t>
              </a:r>
              <a:r>
                <a:rPr kumimoji="1" lang="ja-JP" altLang="en-US" sz="2800" b="0" i="0" u="none" strike="noStrike" kern="1200" cap="none" spc="0" normalizeH="0" baseline="0" noProof="0" dirty="0" smtClean="0">
                  <a:ln>
                    <a:noFill/>
                  </a:ln>
                  <a:solidFill>
                    <a:srgbClr val="FFFFFF"/>
                  </a:solidFill>
                  <a:effectLst/>
                  <a:uLnTx/>
                  <a:uFillTx/>
                  <a:latin typeface="Calibri"/>
                  <a:ea typeface="ＭＳ Ｐゴシック"/>
                  <a:cs typeface="+mn-cs"/>
                </a:rPr>
                <a:t>防犯</a:t>
              </a:r>
              <a:r>
                <a:rPr kumimoji="0" lang="en-US" altLang="ja-JP" sz="2800" b="0" i="0" u="none" strike="noStrike" kern="0" cap="none" spc="0" normalizeH="0" baseline="0" noProof="0" dirty="0" smtClean="0">
                  <a:ln>
                    <a:noFill/>
                  </a:ln>
                  <a:solidFill>
                    <a:srgbClr val="FFFFFF"/>
                  </a:solidFill>
                  <a:effectLst/>
                  <a:uLnTx/>
                  <a:uFillTx/>
                  <a:latin typeface="Calibri"/>
                  <a:ea typeface="ＭＳ Ｐゴシック"/>
                  <a:cs typeface="+mn-cs"/>
                </a:rPr>
                <a:t>×</a:t>
              </a:r>
              <a:r>
                <a:rPr kumimoji="0" lang="ja-JP" altLang="en-US" sz="2800" b="0" i="0" u="none" strike="noStrike" kern="0" cap="none" spc="0" normalizeH="0" baseline="0" noProof="0" dirty="0" smtClean="0">
                  <a:ln>
                    <a:noFill/>
                  </a:ln>
                  <a:solidFill>
                    <a:srgbClr val="FFFFFF"/>
                  </a:solidFill>
                  <a:effectLst/>
                  <a:uLnTx/>
                  <a:uFillTx/>
                  <a:latin typeface="Calibri"/>
                  <a:ea typeface="ＭＳ Ｐゴシック"/>
                  <a:cs typeface="+mn-cs"/>
                </a:rPr>
                <a:t>住環境</a:t>
              </a:r>
              <a:r>
                <a:rPr kumimoji="0" lang="en-US" altLang="ja-JP" sz="2800" b="0" i="0" u="none" strike="noStrike" kern="0" cap="none" spc="0" normalizeH="0" baseline="0" noProof="0" dirty="0" smtClean="0">
                  <a:ln>
                    <a:noFill/>
                  </a:ln>
                  <a:solidFill>
                    <a:srgbClr val="9F0000"/>
                  </a:solidFill>
                  <a:effectLst/>
                  <a:uLnTx/>
                  <a:uFillTx/>
                  <a:latin typeface="Calibri"/>
                  <a:ea typeface="ＭＳ Ｐゴシック"/>
                  <a:cs typeface="+mn-cs"/>
                </a:rPr>
                <a:t>×</a:t>
              </a:r>
              <a:r>
                <a:rPr kumimoji="0" lang="ja-JP" altLang="en-US" sz="2800" b="0" i="0" u="none" strike="noStrike" kern="0" cap="none" spc="0" normalizeH="0" baseline="0" noProof="0" dirty="0" smtClean="0">
                  <a:ln>
                    <a:noFill/>
                  </a:ln>
                  <a:solidFill>
                    <a:srgbClr val="9F0000"/>
                  </a:solidFill>
                  <a:effectLst/>
                  <a:uLnTx/>
                  <a:uFillTx/>
                  <a:latin typeface="Calibri"/>
                  <a:ea typeface="ＭＳ Ｐゴシック"/>
                  <a:cs typeface="+mn-cs"/>
                </a:rPr>
                <a:t>お散歩</a:t>
              </a:r>
              <a:endParaRPr kumimoji="1" lang="en-US" altLang="ja-JP" sz="2800" b="0" i="0" u="none" strike="noStrike" kern="1200" cap="none" spc="0" normalizeH="0" baseline="0" noProof="0" dirty="0" smtClean="0">
                <a:ln>
                  <a:noFill/>
                </a:ln>
                <a:solidFill>
                  <a:srgbClr val="FFFFFF"/>
                </a:solidFill>
                <a:effectLst/>
                <a:uLnTx/>
                <a:uFillTx/>
                <a:latin typeface="Calibri"/>
                <a:ea typeface="ＭＳ Ｐゴシック"/>
                <a:cs typeface="+mn-cs"/>
              </a:endParaRPr>
            </a:p>
          </p:txBody>
        </p:sp>
        <p:sp>
          <p:nvSpPr>
            <p:cNvPr id="207" name="正方形/長方形 206"/>
            <p:cNvSpPr/>
            <p:nvPr/>
          </p:nvSpPr>
          <p:spPr>
            <a:xfrm>
              <a:off x="70164" y="869056"/>
              <a:ext cx="3029195" cy="523220"/>
            </a:xfrm>
            <a:prstGeom prst="rect">
              <a:avLst/>
            </a:prstGeom>
            <a:solidFill>
              <a:srgbClr val="8976AC"/>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ysClr val="windowText" lastClr="000000"/>
                  </a:solidFill>
                  <a:effectLst/>
                  <a:uLnTx/>
                  <a:uFillTx/>
                </a:rPr>
                <a:t>のびのび歩道</a:t>
              </a:r>
              <a:r>
                <a:rPr kumimoji="0" lang="ja-JP" altLang="en-US" sz="2800" b="0" i="0" u="none" strike="noStrike" kern="0" cap="none" spc="0" normalizeH="0" baseline="0" noProof="0" dirty="0" smtClean="0">
                  <a:ln>
                    <a:noFill/>
                  </a:ln>
                  <a:solidFill>
                    <a:sysClr val="windowText" lastClr="000000"/>
                  </a:solidFill>
                  <a:effectLst/>
                  <a:uLnTx/>
                  <a:uFillTx/>
                </a:rPr>
                <a:t>計画</a:t>
              </a:r>
              <a:endParaRPr kumimoji="0" lang="en-US" altLang="ja-JP" sz="2800" b="0" i="0" u="none" strike="noStrike" kern="0" cap="none" spc="0" normalizeH="0" baseline="0" noProof="0" dirty="0" smtClean="0">
                <a:ln>
                  <a:noFill/>
                </a:ln>
                <a:solidFill>
                  <a:sysClr val="windowText" lastClr="000000"/>
                </a:solidFill>
                <a:effectLst/>
                <a:uLnTx/>
                <a:uFillTx/>
              </a:endParaRPr>
            </a:p>
          </p:txBody>
        </p:sp>
        <p:sp>
          <p:nvSpPr>
            <p:cNvPr id="208" name="正方形/長方形 207"/>
            <p:cNvSpPr/>
            <p:nvPr/>
          </p:nvSpPr>
          <p:spPr>
            <a:xfrm>
              <a:off x="44510" y="3432509"/>
              <a:ext cx="2879113" cy="523220"/>
            </a:xfrm>
            <a:prstGeom prst="rect">
              <a:avLst/>
            </a:prstGeom>
            <a:solidFill>
              <a:srgbClr val="8976AC"/>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smtClean="0">
                  <a:ln>
                    <a:noFill/>
                  </a:ln>
                  <a:solidFill>
                    <a:sysClr val="windowText" lastClr="000000"/>
                  </a:solidFill>
                  <a:effectLst/>
                  <a:uLnTx/>
                  <a:uFillTx/>
                </a:rPr>
                <a:t>駅前交流センター</a:t>
              </a:r>
              <a:endParaRPr kumimoji="0" lang="ja-JP" altLang="en-US" sz="2800" b="0" i="0" u="none" strike="noStrike" kern="0" cap="none" spc="0" normalizeH="0" baseline="0" noProof="0" dirty="0">
                <a:ln>
                  <a:noFill/>
                </a:ln>
                <a:solidFill>
                  <a:sysClr val="windowText" lastClr="000000"/>
                </a:solidFill>
                <a:effectLst/>
                <a:uLnTx/>
                <a:uFillTx/>
              </a:endParaRPr>
            </a:p>
          </p:txBody>
        </p:sp>
        <p:grpSp>
          <p:nvGrpSpPr>
            <p:cNvPr id="209" name="図形グループ 208"/>
            <p:cNvGrpSpPr/>
            <p:nvPr/>
          </p:nvGrpSpPr>
          <p:grpSpPr>
            <a:xfrm>
              <a:off x="6146412" y="1302891"/>
              <a:ext cx="1504092" cy="1945280"/>
              <a:chOff x="121472" y="1904703"/>
              <a:chExt cx="1504092" cy="1945280"/>
            </a:xfrm>
          </p:grpSpPr>
          <p:pic>
            <p:nvPicPr>
              <p:cNvPr id="246" name="図 245" descr="IMG_0389.JPG"/>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Effect>
                          <a14:brightnessContrast bright="46000" contrast="-4000"/>
                        </a14:imgEffect>
                      </a14:imgLayer>
                    </a14:imgProps>
                  </a:ext>
                  <a:ext uri="{28A0092B-C50C-407E-A947-70E740481C1C}">
                    <a14:useLocalDpi xmlns:a14="http://schemas.microsoft.com/office/drawing/2010/main" val="0"/>
                  </a:ext>
                </a:extLst>
              </a:blip>
              <a:srcRect/>
              <a:stretch/>
            </p:blipFill>
            <p:spPr>
              <a:xfrm rot="5400000">
                <a:off x="-111091" y="2137266"/>
                <a:ext cx="1943563" cy="1478438"/>
              </a:xfrm>
              <a:prstGeom prst="rect">
                <a:avLst/>
              </a:prstGeom>
              <a:ln>
                <a:noFill/>
              </a:ln>
            </p:spPr>
          </p:pic>
          <p:sp>
            <p:nvSpPr>
              <p:cNvPr id="247" name="テキスト ボックス 246"/>
              <p:cNvSpPr txBox="1"/>
              <p:nvPr/>
            </p:nvSpPr>
            <p:spPr>
              <a:xfrm>
                <a:off x="935864" y="3542206"/>
                <a:ext cx="68970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ysClr val="window" lastClr="FFFFFF"/>
                    </a:solidFill>
                    <a:effectLst/>
                    <a:uLnTx/>
                    <a:uFillTx/>
                  </a:rPr>
                  <a:t>B</a:t>
                </a:r>
                <a:r>
                  <a:rPr kumimoji="0" lang="en-US" altLang="ja-JP" sz="1400" b="0" i="0" u="none" strike="noStrike" kern="0" cap="none" spc="0" normalizeH="0" baseline="0" noProof="0" dirty="0" err="1" smtClean="0">
                    <a:ln>
                      <a:noFill/>
                    </a:ln>
                    <a:solidFill>
                      <a:sysClr val="window" lastClr="FFFFFF"/>
                    </a:solidFill>
                    <a:effectLst/>
                    <a:uLnTx/>
                    <a:uFillTx/>
                  </a:rPr>
                  <a:t>efore</a:t>
                </a:r>
                <a:endParaRPr kumimoji="1" lang="ja-JP" altLang="en-US" sz="1400" b="0" i="0" u="none" strike="noStrike" kern="0" cap="none" spc="0" normalizeH="0" baseline="0" noProof="0" dirty="0">
                  <a:ln>
                    <a:noFill/>
                  </a:ln>
                  <a:solidFill>
                    <a:sysClr val="window" lastClr="FFFFFF"/>
                  </a:solidFill>
                  <a:effectLst/>
                  <a:uLnTx/>
                  <a:uFillTx/>
                </a:endParaRPr>
              </a:p>
            </p:txBody>
          </p:sp>
        </p:grpSp>
        <p:grpSp>
          <p:nvGrpSpPr>
            <p:cNvPr id="210" name="図形グループ 209"/>
            <p:cNvGrpSpPr/>
            <p:nvPr/>
          </p:nvGrpSpPr>
          <p:grpSpPr>
            <a:xfrm>
              <a:off x="7926027" y="979213"/>
              <a:ext cx="1736246" cy="2270675"/>
              <a:chOff x="2626350" y="1592136"/>
              <a:chExt cx="1736246" cy="2270675"/>
            </a:xfrm>
          </p:grpSpPr>
          <p:pic>
            <p:nvPicPr>
              <p:cNvPr id="244" name="図 243" descr="荒川沖＿道路.jp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26350" y="1592136"/>
                <a:ext cx="1711620" cy="2256130"/>
              </a:xfrm>
              <a:prstGeom prst="rect">
                <a:avLst/>
              </a:prstGeom>
              <a:ln>
                <a:noFill/>
              </a:ln>
            </p:spPr>
          </p:pic>
          <p:sp>
            <p:nvSpPr>
              <p:cNvPr id="245" name="テキスト ボックス 244"/>
              <p:cNvSpPr txBox="1"/>
              <p:nvPr/>
            </p:nvSpPr>
            <p:spPr>
              <a:xfrm>
                <a:off x="3759246" y="3524257"/>
                <a:ext cx="603350"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smtClean="0">
                    <a:ln>
                      <a:noFill/>
                    </a:ln>
                    <a:solidFill>
                      <a:sysClr val="window" lastClr="FFFFFF"/>
                    </a:solidFill>
                    <a:effectLst/>
                    <a:uLnTx/>
                    <a:uFillTx/>
                  </a:rPr>
                  <a:t>After</a:t>
                </a:r>
                <a:endParaRPr kumimoji="1" lang="ja-JP" altLang="en-US" sz="1600" b="0" i="0" u="none" strike="noStrike" kern="0" cap="none" spc="0" normalizeH="0" baseline="0" noProof="0" dirty="0">
                  <a:ln>
                    <a:noFill/>
                  </a:ln>
                  <a:solidFill>
                    <a:sysClr val="window" lastClr="FFFFFF"/>
                  </a:solidFill>
                  <a:effectLst/>
                  <a:uLnTx/>
                  <a:uFillTx/>
                </a:endParaRPr>
              </a:p>
            </p:txBody>
          </p:sp>
        </p:grpSp>
        <p:grpSp>
          <p:nvGrpSpPr>
            <p:cNvPr id="211" name="図形グループ 210"/>
            <p:cNvGrpSpPr/>
            <p:nvPr/>
          </p:nvGrpSpPr>
          <p:grpSpPr>
            <a:xfrm>
              <a:off x="119225" y="1501879"/>
              <a:ext cx="1804899" cy="1696225"/>
              <a:chOff x="5157210" y="1147442"/>
              <a:chExt cx="1804899" cy="1696225"/>
            </a:xfrm>
          </p:grpSpPr>
          <p:pic>
            <p:nvPicPr>
              <p:cNvPr id="242" name="図 241" descr="IMG_0458.JP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5157210" y="1147442"/>
                <a:ext cx="1769616" cy="1696225"/>
              </a:xfrm>
              <a:prstGeom prst="rect">
                <a:avLst/>
              </a:prstGeom>
              <a:ln>
                <a:noFill/>
              </a:ln>
            </p:spPr>
          </p:pic>
          <p:sp>
            <p:nvSpPr>
              <p:cNvPr id="243" name="テキスト ボックス 242"/>
              <p:cNvSpPr txBox="1"/>
              <p:nvPr/>
            </p:nvSpPr>
            <p:spPr>
              <a:xfrm>
                <a:off x="6272409" y="2525647"/>
                <a:ext cx="68970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ysClr val="window" lastClr="FFFFFF"/>
                    </a:solidFill>
                    <a:effectLst/>
                    <a:uLnTx/>
                    <a:uFillTx/>
                  </a:rPr>
                  <a:t>B</a:t>
                </a:r>
                <a:r>
                  <a:rPr kumimoji="0" lang="en-US" altLang="ja-JP" sz="1400" b="0" i="0" u="none" strike="noStrike" kern="0" cap="none" spc="0" normalizeH="0" baseline="0" noProof="0" dirty="0" err="1" smtClean="0">
                    <a:ln>
                      <a:noFill/>
                    </a:ln>
                    <a:solidFill>
                      <a:sysClr val="window" lastClr="FFFFFF"/>
                    </a:solidFill>
                    <a:effectLst/>
                    <a:uLnTx/>
                    <a:uFillTx/>
                  </a:rPr>
                  <a:t>efore</a:t>
                </a:r>
                <a:endParaRPr kumimoji="1" lang="ja-JP" altLang="en-US" sz="1400" b="0" i="0" u="none" strike="noStrike" kern="0" cap="none" spc="0" normalizeH="0" baseline="0" noProof="0" dirty="0">
                  <a:ln>
                    <a:noFill/>
                  </a:ln>
                  <a:solidFill>
                    <a:sysClr val="window" lastClr="FFFFFF"/>
                  </a:solidFill>
                  <a:effectLst/>
                  <a:uLnTx/>
                  <a:uFillTx/>
                </a:endParaRPr>
              </a:p>
            </p:txBody>
          </p:sp>
        </p:grpSp>
        <p:grpSp>
          <p:nvGrpSpPr>
            <p:cNvPr id="212" name="図形グループ 211"/>
            <p:cNvGrpSpPr/>
            <p:nvPr/>
          </p:nvGrpSpPr>
          <p:grpSpPr>
            <a:xfrm>
              <a:off x="2131174" y="1500899"/>
              <a:ext cx="1808099" cy="1689546"/>
              <a:chOff x="7594424" y="1334317"/>
              <a:chExt cx="1808099" cy="1689546"/>
            </a:xfrm>
          </p:grpSpPr>
          <p:pic>
            <p:nvPicPr>
              <p:cNvPr id="240" name="図 239" descr="PPT荒川沖道路整備後.jp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7594424" y="1334317"/>
                <a:ext cx="1808099" cy="1689546"/>
              </a:xfrm>
              <a:prstGeom prst="rect">
                <a:avLst/>
              </a:prstGeom>
              <a:ln>
                <a:noFill/>
              </a:ln>
            </p:spPr>
          </p:pic>
          <p:sp>
            <p:nvSpPr>
              <p:cNvPr id="241" name="テキスト ボックス 240"/>
              <p:cNvSpPr txBox="1"/>
              <p:nvPr/>
            </p:nvSpPr>
            <p:spPr>
              <a:xfrm>
                <a:off x="8756263" y="2661642"/>
                <a:ext cx="603350"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smtClean="0">
                    <a:ln>
                      <a:noFill/>
                    </a:ln>
                    <a:solidFill>
                      <a:sysClr val="window" lastClr="FFFFFF"/>
                    </a:solidFill>
                    <a:effectLst/>
                    <a:uLnTx/>
                    <a:uFillTx/>
                  </a:rPr>
                  <a:t>After</a:t>
                </a:r>
                <a:endParaRPr kumimoji="1" lang="ja-JP" altLang="en-US" sz="1600" b="0" i="0" u="none" strike="noStrike" kern="0" cap="none" spc="0" normalizeH="0" baseline="0" noProof="0" dirty="0">
                  <a:ln>
                    <a:noFill/>
                  </a:ln>
                  <a:solidFill>
                    <a:sysClr val="window" lastClr="FFFFFF"/>
                  </a:solidFill>
                  <a:effectLst/>
                  <a:uLnTx/>
                  <a:uFillTx/>
                </a:endParaRPr>
              </a:p>
            </p:txBody>
          </p:sp>
        </p:grpSp>
        <p:sp>
          <p:nvSpPr>
            <p:cNvPr id="213" name="テキスト ボックス 212"/>
            <p:cNvSpPr txBox="1"/>
            <p:nvPr/>
          </p:nvSpPr>
          <p:spPr>
            <a:xfrm>
              <a:off x="3939273" y="2212661"/>
              <a:ext cx="2198038" cy="10156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歩道無し片側１車線道路</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で歩道整備事業を行い</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児童、老人等が安全に</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歩ける空間に</a:t>
              </a:r>
              <a:endParaRPr kumimoji="0" lang="en-US" altLang="ja-JP" sz="1500" b="0" i="0" u="none" strike="noStrike" kern="0" cap="none" spc="0" normalizeH="0" baseline="0" noProof="0" dirty="0" smtClean="0">
                <a:ln>
                  <a:noFill/>
                </a:ln>
                <a:solidFill>
                  <a:sysClr val="windowText" lastClr="000000"/>
                </a:solidFill>
                <a:effectLst/>
                <a:uLnTx/>
                <a:uFillTx/>
              </a:endParaRPr>
            </a:p>
          </p:txBody>
        </p:sp>
        <p:sp>
          <p:nvSpPr>
            <p:cNvPr id="214" name="角丸四角形 213"/>
            <p:cNvSpPr/>
            <p:nvPr/>
          </p:nvSpPr>
          <p:spPr>
            <a:xfrm>
              <a:off x="0" y="3329885"/>
              <a:ext cx="9906000" cy="45719"/>
            </a:xfrm>
            <a:prstGeom prst="roundRect">
              <a:avLst/>
            </a:prstGeom>
            <a:solidFill>
              <a:srgbClr val="8976AC"/>
            </a:solidFill>
            <a:ln w="38100" cap="flat" cmpd="sng" algn="ctr">
              <a:solidFill>
                <a:srgbClr val="8976AC">
                  <a:lumMod val="50000"/>
                </a:srgbClr>
              </a:solidFill>
              <a:prstDash val="dash"/>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eaLnBrk="1" fontAlgn="auto" latinLnBrk="0" hangingPunct="1">
                <a:lnSpc>
                  <a:spcPct val="80000"/>
                </a:lnSpc>
                <a:spcBef>
                  <a:spcPts val="0"/>
                </a:spcBef>
                <a:spcAft>
                  <a:spcPts val="0"/>
                </a:spcAft>
                <a:buClrTx/>
                <a:buSzTx/>
                <a:buFontTx/>
                <a:buNone/>
                <a:tabLst/>
                <a:defRPr/>
              </a:pPr>
              <a:endParaRPr kumimoji="1" lang="en-US" altLang="ja-JP" sz="2800" b="0" i="0" u="none" strike="noStrike" kern="1200" cap="none" spc="0" normalizeH="0" baseline="0" noProof="0" dirty="0" smtClean="0">
                <a:ln>
                  <a:noFill/>
                </a:ln>
                <a:solidFill>
                  <a:srgbClr val="FFFFFF"/>
                </a:solidFill>
                <a:effectLst/>
                <a:uLnTx/>
                <a:uFillTx/>
                <a:latin typeface="Calibri"/>
                <a:ea typeface="ＭＳ Ｐゴシック"/>
                <a:cs typeface="+mn-cs"/>
              </a:endParaRPr>
            </a:p>
          </p:txBody>
        </p:sp>
        <p:grpSp>
          <p:nvGrpSpPr>
            <p:cNvPr id="215" name="図形グループ 214"/>
            <p:cNvGrpSpPr/>
            <p:nvPr/>
          </p:nvGrpSpPr>
          <p:grpSpPr>
            <a:xfrm>
              <a:off x="5156633" y="3678943"/>
              <a:ext cx="4736540" cy="3174414"/>
              <a:chOff x="95372" y="2261705"/>
              <a:chExt cx="6504277" cy="3893419"/>
            </a:xfrm>
          </p:grpSpPr>
          <p:pic>
            <p:nvPicPr>
              <p:cNvPr id="231" name="図 230" descr="さんぱるんるん2.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5372" y="2261716"/>
                <a:ext cx="6504277" cy="3893408"/>
              </a:xfrm>
              <a:prstGeom prst="rect">
                <a:avLst/>
              </a:prstGeom>
            </p:spPr>
          </p:pic>
          <p:pic>
            <p:nvPicPr>
              <p:cNvPr id="232" name="図 231" descr="jitensya_osu.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45449" y="5333361"/>
                <a:ext cx="752595" cy="804288"/>
              </a:xfrm>
              <a:prstGeom prst="rect">
                <a:avLst/>
              </a:prstGeom>
            </p:spPr>
          </p:pic>
          <p:pic>
            <p:nvPicPr>
              <p:cNvPr id="233" name="図 232" descr="friends_kids.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986190" y="3502590"/>
                <a:ext cx="1033623" cy="695309"/>
              </a:xfrm>
              <a:prstGeom prst="rect">
                <a:avLst/>
              </a:prstGeom>
            </p:spPr>
          </p:pic>
          <p:sp>
            <p:nvSpPr>
              <p:cNvPr id="234" name="正方形/長方形 233"/>
              <p:cNvSpPr/>
              <p:nvPr/>
            </p:nvSpPr>
            <p:spPr>
              <a:xfrm>
                <a:off x="4755490" y="4828333"/>
                <a:ext cx="1210159" cy="31751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pic>
            <p:nvPicPr>
              <p:cNvPr id="235" name="図 234" descr="man_52.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39029" y="4492352"/>
                <a:ext cx="363979" cy="335981"/>
              </a:xfrm>
              <a:prstGeom prst="rect">
                <a:avLst/>
              </a:prstGeom>
            </p:spPr>
          </p:pic>
          <p:pic>
            <p:nvPicPr>
              <p:cNvPr id="236" name="図 235" descr="kurumaisu_man.pn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14558" y="4318615"/>
                <a:ext cx="761616" cy="845720"/>
              </a:xfrm>
              <a:prstGeom prst="rect">
                <a:avLst/>
              </a:prstGeom>
            </p:spPr>
          </p:pic>
          <p:sp>
            <p:nvSpPr>
              <p:cNvPr id="237" name="正方形/長方形 236"/>
              <p:cNvSpPr/>
              <p:nvPr/>
            </p:nvSpPr>
            <p:spPr>
              <a:xfrm flipH="1">
                <a:off x="4983580" y="2649589"/>
                <a:ext cx="424551" cy="372256"/>
              </a:xfrm>
              <a:prstGeom prst="rect">
                <a:avLst/>
              </a:pr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238" name="正方形/長方形 237"/>
              <p:cNvSpPr/>
              <p:nvPr/>
            </p:nvSpPr>
            <p:spPr>
              <a:xfrm>
                <a:off x="107009" y="2261705"/>
                <a:ext cx="3454870" cy="489962"/>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sp>
            <p:nvSpPr>
              <p:cNvPr id="239" name="テキスト ボックス 238"/>
              <p:cNvSpPr txBox="1"/>
              <p:nvPr/>
            </p:nvSpPr>
            <p:spPr>
              <a:xfrm>
                <a:off x="1040795" y="2328918"/>
                <a:ext cx="4098234" cy="421951"/>
              </a:xfrm>
              <a:prstGeom prst="rect">
                <a:avLst/>
              </a:prstGeom>
              <a:solidFill>
                <a:srgbClr val="FFFFFF"/>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rPr>
                  <a:t>さんぱる リノベーション計画</a:t>
                </a:r>
                <a:endParaRPr kumimoji="1" lang="ja-JP" altLang="en-US" sz="1800" b="0" i="0" u="none" strike="noStrike" kern="0" cap="none" spc="0" normalizeH="0" baseline="0" noProof="0" dirty="0">
                  <a:ln>
                    <a:noFill/>
                  </a:ln>
                  <a:solidFill>
                    <a:sysClr val="windowText" lastClr="000000"/>
                  </a:solidFill>
                  <a:effectLst/>
                  <a:uLnTx/>
                  <a:uFillTx/>
                </a:endParaRPr>
              </a:p>
            </p:txBody>
          </p:sp>
        </p:grpSp>
        <p:sp>
          <p:nvSpPr>
            <p:cNvPr id="216" name="左矢印 215"/>
            <p:cNvSpPr/>
            <p:nvPr/>
          </p:nvSpPr>
          <p:spPr>
            <a:xfrm flipH="1">
              <a:off x="4720502" y="4123720"/>
              <a:ext cx="429712" cy="2196185"/>
            </a:xfrm>
            <a:prstGeom prst="leftArrow">
              <a:avLst>
                <a:gd name="adj1" fmla="val 37150"/>
                <a:gd name="adj2" fmla="val 50000"/>
              </a:avLst>
            </a:prstGeom>
            <a:solidFill>
              <a:srgbClr val="8976AC"/>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smtClean="0">
                  <a:ln>
                    <a:noFill/>
                  </a:ln>
                  <a:solidFill>
                    <a:srgbClr val="000000"/>
                  </a:solidFill>
                  <a:effectLst/>
                  <a:uLnTx/>
                  <a:uFillTx/>
                  <a:latin typeface="Calibri"/>
                  <a:ea typeface="ＭＳ Ｐゴシック"/>
                  <a:cs typeface="+mn-cs"/>
                </a:rPr>
                <a:t>集約</a:t>
              </a:r>
              <a:endParaRPr kumimoji="1" lang="ja-JP" altLang="en-US" sz="1800" b="1" i="0" u="none" strike="noStrike" kern="0" cap="none" spc="0" normalizeH="0" baseline="0" noProof="0" dirty="0">
                <a:ln>
                  <a:noFill/>
                </a:ln>
                <a:solidFill>
                  <a:srgbClr val="000000"/>
                </a:solidFill>
                <a:effectLst/>
                <a:uLnTx/>
                <a:uFillTx/>
                <a:latin typeface="Calibri"/>
                <a:ea typeface="ＭＳ Ｐゴシック"/>
                <a:cs typeface="+mn-cs"/>
              </a:endParaRPr>
            </a:p>
          </p:txBody>
        </p:sp>
        <p:grpSp>
          <p:nvGrpSpPr>
            <p:cNvPr id="217" name="図形グループ 216"/>
            <p:cNvGrpSpPr/>
            <p:nvPr/>
          </p:nvGrpSpPr>
          <p:grpSpPr>
            <a:xfrm>
              <a:off x="40464" y="4084189"/>
              <a:ext cx="2262431" cy="1749392"/>
              <a:chOff x="684597" y="5206636"/>
              <a:chExt cx="2726859" cy="1902172"/>
            </a:xfrm>
          </p:grpSpPr>
          <p:pic>
            <p:nvPicPr>
              <p:cNvPr id="225" name="図 224" descr="IMG_7691.JPG"/>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84598" y="5214868"/>
                <a:ext cx="2726858" cy="1887825"/>
              </a:xfrm>
              <a:prstGeom prst="rect">
                <a:avLst/>
              </a:prstGeom>
              <a:ln>
                <a:solidFill>
                  <a:srgbClr val="000000"/>
                </a:solidFill>
              </a:ln>
            </p:spPr>
          </p:pic>
          <p:sp>
            <p:nvSpPr>
              <p:cNvPr id="226" name="正方形/長方形 225"/>
              <p:cNvSpPr/>
              <p:nvPr/>
            </p:nvSpPr>
            <p:spPr>
              <a:xfrm>
                <a:off x="684597" y="5206636"/>
                <a:ext cx="2084798" cy="25773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三中地区公民館</a:t>
                </a:r>
                <a:endParaRPr kumimoji="1" lang="ja-JP" altLang="en-US" sz="16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27" name="正方形/長方形 226"/>
              <p:cNvSpPr/>
              <p:nvPr/>
            </p:nvSpPr>
            <p:spPr>
              <a:xfrm>
                <a:off x="2403431" y="6705486"/>
                <a:ext cx="935565" cy="38796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図書館</a:t>
                </a:r>
                <a:endPar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28" name="正方形/長方形 227"/>
              <p:cNvSpPr/>
              <p:nvPr/>
            </p:nvSpPr>
            <p:spPr>
              <a:xfrm>
                <a:off x="2403431" y="6203143"/>
                <a:ext cx="935565" cy="38796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集会所</a:t>
                </a:r>
                <a:endPar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29" name="正方形/長方形 228"/>
              <p:cNvSpPr/>
              <p:nvPr/>
            </p:nvSpPr>
            <p:spPr>
              <a:xfrm>
                <a:off x="2403432" y="5663214"/>
                <a:ext cx="935564" cy="38796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学習室</a:t>
                </a:r>
                <a:endPar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30" name="テキスト ボックス 229"/>
              <p:cNvSpPr txBox="1"/>
              <p:nvPr/>
            </p:nvSpPr>
            <p:spPr>
              <a:xfrm>
                <a:off x="701251" y="6908753"/>
                <a:ext cx="736099"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700" b="0" i="0" u="none" strike="noStrike" kern="0" cap="none" spc="0" normalizeH="0" baseline="0" noProof="0" dirty="0" smtClean="0">
                    <a:ln>
                      <a:noFill/>
                    </a:ln>
                    <a:solidFill>
                      <a:srgbClr val="FFFFFF"/>
                    </a:solidFill>
                    <a:effectLst/>
                    <a:uLnTx/>
                    <a:uFillTx/>
                  </a:rPr>
                  <a:t>1/14 </a:t>
                </a:r>
                <a:r>
                  <a:rPr kumimoji="1" lang="ja-JP" altLang="en-US" sz="700" b="0" i="0" u="none" strike="noStrike" kern="0" cap="none" spc="0" normalizeH="0" baseline="0" noProof="0" dirty="0" smtClean="0">
                    <a:ln>
                      <a:noFill/>
                    </a:ln>
                    <a:solidFill>
                      <a:srgbClr val="FFFFFF"/>
                    </a:solidFill>
                    <a:effectLst/>
                    <a:uLnTx/>
                    <a:uFillTx/>
                  </a:rPr>
                  <a:t>班員撮影</a:t>
                </a:r>
                <a:endParaRPr kumimoji="1" lang="ja-JP" altLang="en-US" sz="700" b="0" i="0" u="none" strike="noStrike" kern="0" cap="none" spc="0" normalizeH="0" baseline="0" noProof="0" dirty="0">
                  <a:ln>
                    <a:noFill/>
                  </a:ln>
                  <a:solidFill>
                    <a:srgbClr val="FFFFFF"/>
                  </a:solidFill>
                  <a:effectLst/>
                  <a:uLnTx/>
                  <a:uFillTx/>
                </a:endParaRPr>
              </a:p>
            </p:txBody>
          </p:sp>
        </p:grpSp>
        <p:grpSp>
          <p:nvGrpSpPr>
            <p:cNvPr id="218" name="図形グループ 217"/>
            <p:cNvGrpSpPr/>
            <p:nvPr/>
          </p:nvGrpSpPr>
          <p:grpSpPr>
            <a:xfrm>
              <a:off x="2382632" y="4058533"/>
              <a:ext cx="2262429" cy="1775400"/>
              <a:chOff x="701251" y="2828282"/>
              <a:chExt cx="2710205" cy="1889149"/>
            </a:xfrm>
          </p:grpSpPr>
          <p:pic>
            <p:nvPicPr>
              <p:cNvPr id="220" name="図 219" descr="IMG_7689.JPG"/>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01251" y="2828282"/>
                <a:ext cx="2710205" cy="1876296"/>
              </a:xfrm>
              <a:prstGeom prst="rect">
                <a:avLst/>
              </a:prstGeom>
              <a:ln>
                <a:solidFill>
                  <a:srgbClr val="000000"/>
                </a:solidFill>
              </a:ln>
            </p:spPr>
          </p:pic>
          <p:sp>
            <p:nvSpPr>
              <p:cNvPr id="221" name="正方形/長方形 220"/>
              <p:cNvSpPr/>
              <p:nvPr/>
            </p:nvSpPr>
            <p:spPr>
              <a:xfrm>
                <a:off x="701251" y="2828283"/>
                <a:ext cx="2247390" cy="27951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土浦市役所 南支所</a:t>
                </a:r>
                <a:endParaRPr kumimoji="1" lang="ja-JP" altLang="en-US" sz="16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22" name="正方形/長方形 221"/>
              <p:cNvSpPr/>
              <p:nvPr/>
            </p:nvSpPr>
            <p:spPr>
              <a:xfrm>
                <a:off x="2316056" y="4315617"/>
                <a:ext cx="1043238" cy="38796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3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役所機能</a:t>
                </a:r>
                <a:endParaRPr kumimoji="1" lang="ja-JP" altLang="en-US" sz="13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23" name="正方形/長方形 222"/>
              <p:cNvSpPr/>
              <p:nvPr/>
            </p:nvSpPr>
            <p:spPr>
              <a:xfrm>
                <a:off x="2316057" y="3827354"/>
                <a:ext cx="1043239" cy="38796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会議室</a:t>
                </a:r>
                <a:endPar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24" name="テキスト ボックス 223"/>
              <p:cNvSpPr txBox="1"/>
              <p:nvPr/>
            </p:nvSpPr>
            <p:spPr>
              <a:xfrm>
                <a:off x="701251" y="4517376"/>
                <a:ext cx="736099"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700" b="0" i="0" u="none" strike="noStrike" kern="0" cap="none" spc="0" normalizeH="0" baseline="0" noProof="0" dirty="0" smtClean="0">
                    <a:ln>
                      <a:noFill/>
                    </a:ln>
                    <a:solidFill>
                      <a:srgbClr val="FFFFFF"/>
                    </a:solidFill>
                    <a:effectLst/>
                    <a:uLnTx/>
                    <a:uFillTx/>
                  </a:rPr>
                  <a:t>1/14 </a:t>
                </a:r>
                <a:r>
                  <a:rPr kumimoji="1" lang="ja-JP" altLang="en-US" sz="700" b="0" i="0" u="none" strike="noStrike" kern="0" cap="none" spc="0" normalizeH="0" baseline="0" noProof="0" dirty="0" smtClean="0">
                    <a:ln>
                      <a:noFill/>
                    </a:ln>
                    <a:solidFill>
                      <a:srgbClr val="FFFFFF"/>
                    </a:solidFill>
                    <a:effectLst/>
                    <a:uLnTx/>
                    <a:uFillTx/>
                  </a:rPr>
                  <a:t>班員撮影</a:t>
                </a:r>
                <a:endParaRPr kumimoji="1" lang="ja-JP" altLang="en-US" sz="700" b="0" i="0" u="none" strike="noStrike" kern="0" cap="none" spc="0" normalizeH="0" baseline="0" noProof="0" dirty="0">
                  <a:ln>
                    <a:noFill/>
                  </a:ln>
                  <a:solidFill>
                    <a:srgbClr val="FFFFFF"/>
                  </a:solidFill>
                  <a:effectLst/>
                  <a:uLnTx/>
                  <a:uFillTx/>
                </a:endParaRPr>
              </a:p>
            </p:txBody>
          </p:sp>
        </p:grpSp>
        <p:sp>
          <p:nvSpPr>
            <p:cNvPr id="219" name="テキスト ボックス 218"/>
            <p:cNvSpPr txBox="1"/>
            <p:nvPr/>
          </p:nvSpPr>
          <p:spPr>
            <a:xfrm>
              <a:off x="3423" y="5863350"/>
              <a:ext cx="5301752" cy="10156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市民満足度調査より要望の高かった図書館を持つ</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三中地区公民館と土浦市役所の南支所を駅前に集約</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することでアクセス困難を解決</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これにより駅前に人の流れ、人の目が生まれて防犯問題を解決</a:t>
              </a:r>
              <a:endParaRPr kumimoji="0" lang="en-US" altLang="ja-JP" sz="1500" b="0" i="0" u="none" strike="noStrike" kern="0" cap="none" spc="0" normalizeH="0" baseline="0" noProof="0" dirty="0" smtClean="0">
                <a:ln>
                  <a:noFill/>
                </a:ln>
                <a:solidFill>
                  <a:sysClr val="windowText" lastClr="000000"/>
                </a:solidFill>
                <a:effectLst/>
                <a:uLnTx/>
                <a:uFillTx/>
              </a:endParaRPr>
            </a:p>
          </p:txBody>
        </p:sp>
      </p:grpSp>
      <p:grpSp>
        <p:nvGrpSpPr>
          <p:cNvPr id="291" name="図形グループ 290"/>
          <p:cNvGrpSpPr/>
          <p:nvPr/>
        </p:nvGrpSpPr>
        <p:grpSpPr>
          <a:xfrm>
            <a:off x="11240409" y="14920467"/>
            <a:ext cx="9990986" cy="7039452"/>
            <a:chOff x="0" y="28203"/>
            <a:chExt cx="9990986" cy="7039452"/>
          </a:xfrm>
        </p:grpSpPr>
        <p:pic>
          <p:nvPicPr>
            <p:cNvPr id="292" name="図 291" descr="土浦"/>
            <p:cNvPicPr>
              <a:picLocks noChangeAspect="1"/>
            </p:cNvPicPr>
            <p:nvPr/>
          </p:nvPicPr>
          <p:blipFill rotWithShape="1">
            <a:blip r:embed="rId29">
              <a:alphaModFix amt="20000"/>
              <a:extLst>
                <a:ext uri="{28A0092B-C50C-407E-A947-70E740481C1C}">
                  <a14:useLocalDpi xmlns:a14="http://schemas.microsoft.com/office/drawing/2010/main" val="0"/>
                </a:ext>
              </a:extLst>
            </a:blip>
            <a:srcRect/>
            <a:stretch/>
          </p:blipFill>
          <p:spPr>
            <a:xfrm>
              <a:off x="0" y="78668"/>
              <a:ext cx="9906000" cy="6829797"/>
            </a:xfrm>
            <a:prstGeom prst="rect">
              <a:avLst/>
            </a:prstGeom>
            <a:ln>
              <a:noFill/>
            </a:ln>
            <a:effectLst>
              <a:outerShdw blurRad="292100" dist="139700" dir="2700000" algn="tl" rotWithShape="0">
                <a:srgbClr val="333333">
                  <a:alpha val="65000"/>
                </a:srgbClr>
              </a:outerShdw>
            </a:effectLst>
          </p:spPr>
        </p:pic>
        <p:sp>
          <p:nvSpPr>
            <p:cNvPr id="293" name="角丸四角形 292"/>
            <p:cNvSpPr/>
            <p:nvPr/>
          </p:nvSpPr>
          <p:spPr>
            <a:xfrm>
              <a:off x="0" y="28203"/>
              <a:ext cx="9906000" cy="715804"/>
            </a:xfrm>
            <a:prstGeom prst="roundRect">
              <a:avLst/>
            </a:prstGeom>
            <a:solidFill>
              <a:srgbClr val="9BB05E"/>
            </a:solidFill>
            <a:ln w="38100" cap="flat" cmpd="sng" algn="ctr">
              <a:solidFill>
                <a:srgbClr val="9BB05E">
                  <a:lumMod val="50000"/>
                </a:srgbClr>
              </a:solidFill>
              <a:prstDash val="dash"/>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ja-JP" altLang="en-US" sz="36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新治</a:t>
              </a:r>
              <a:r>
                <a:rPr kumimoji="1" lang="ja-JP" altLang="en-US" sz="3600" b="0" i="0" u="none" strike="noStrike" kern="1200" cap="none" spc="0" normalizeH="0" baseline="0" noProof="0" dirty="0" smtClean="0">
                  <a:ln>
                    <a:noFill/>
                  </a:ln>
                  <a:solidFill>
                    <a:sysClr val="windowText" lastClr="000000"/>
                  </a:solidFill>
                  <a:effectLst/>
                  <a:uLnTx/>
                  <a:uFillTx/>
                  <a:latin typeface="Calibri"/>
                  <a:ea typeface="ＭＳ Ｐゴシック"/>
                  <a:cs typeface="+mn-cs"/>
                </a:rPr>
                <a:t>地区</a:t>
              </a:r>
              <a:r>
                <a:rPr kumimoji="0" lang="ja-JP" altLang="en-US" sz="2800" b="0" i="0" u="none" strike="noStrike" kern="0" cap="none" spc="0" normalizeH="0" baseline="0" noProof="0" dirty="0" smtClean="0">
                  <a:ln>
                    <a:noFill/>
                  </a:ln>
                  <a:solidFill>
                    <a:srgbClr val="FFFFFF"/>
                  </a:solidFill>
                  <a:effectLst/>
                  <a:uLnTx/>
                  <a:uFillTx/>
                  <a:latin typeface="Calibri"/>
                  <a:ea typeface="ＭＳ Ｐゴシック"/>
                  <a:cs typeface="+mn-cs"/>
                </a:rPr>
                <a:t>自然</a:t>
              </a:r>
              <a:r>
                <a:rPr kumimoji="0" lang="en-US" altLang="ja-JP" sz="2800" b="0" i="0" u="none" strike="noStrike" kern="0" cap="none" spc="0" normalizeH="0" baseline="0" noProof="0" dirty="0" smtClean="0">
                  <a:ln>
                    <a:noFill/>
                  </a:ln>
                  <a:solidFill>
                    <a:srgbClr val="9F0000"/>
                  </a:solidFill>
                  <a:effectLst/>
                  <a:uLnTx/>
                  <a:uFillTx/>
                  <a:latin typeface="Calibri"/>
                  <a:ea typeface="ＭＳ Ｐゴシック"/>
                  <a:cs typeface="+mn-cs"/>
                </a:rPr>
                <a:t>×</a:t>
              </a:r>
              <a:r>
                <a:rPr kumimoji="0" lang="ja-JP" altLang="en-US" sz="2800" b="0" i="0" u="none" strike="noStrike" kern="0" cap="none" spc="0" normalizeH="0" baseline="0" noProof="0" dirty="0" smtClean="0">
                  <a:ln>
                    <a:noFill/>
                  </a:ln>
                  <a:solidFill>
                    <a:srgbClr val="9F0000"/>
                  </a:solidFill>
                  <a:effectLst/>
                  <a:uLnTx/>
                  <a:uFillTx/>
                  <a:latin typeface="Calibri"/>
                  <a:ea typeface="ＭＳ Ｐゴシック"/>
                  <a:cs typeface="+mn-cs"/>
                </a:rPr>
                <a:t>お散歩</a:t>
              </a:r>
              <a:endParaRPr kumimoji="0" lang="en-US" altLang="ja-JP" sz="2800" b="0" i="0" u="none" strike="noStrike" kern="0" cap="none" spc="0" normalizeH="0" baseline="0" noProof="0" dirty="0">
                <a:ln>
                  <a:noFill/>
                </a:ln>
                <a:solidFill>
                  <a:srgbClr val="FFFFFF"/>
                </a:solidFill>
                <a:effectLst/>
                <a:uLnTx/>
                <a:uFillTx/>
                <a:latin typeface="Calibri"/>
                <a:ea typeface="ＭＳ Ｐゴシック"/>
                <a:cs typeface="+mn-cs"/>
              </a:endParaRPr>
            </a:p>
          </p:txBody>
        </p:sp>
        <p:sp>
          <p:nvSpPr>
            <p:cNvPr id="294" name="テキスト ボックス 293"/>
            <p:cNvSpPr txBox="1"/>
            <p:nvPr/>
          </p:nvSpPr>
          <p:spPr>
            <a:xfrm>
              <a:off x="4545163" y="1702558"/>
              <a:ext cx="18466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Text" lastClr="000000"/>
                </a:solidFill>
                <a:effectLst/>
                <a:uLnTx/>
                <a:uFillTx/>
              </a:endParaRPr>
            </a:p>
          </p:txBody>
        </p:sp>
        <p:grpSp>
          <p:nvGrpSpPr>
            <p:cNvPr id="295" name="図形グループ 294"/>
            <p:cNvGrpSpPr/>
            <p:nvPr/>
          </p:nvGrpSpPr>
          <p:grpSpPr>
            <a:xfrm>
              <a:off x="6276520" y="1137905"/>
              <a:ext cx="3605639" cy="2526214"/>
              <a:chOff x="-3066886" y="1314993"/>
              <a:chExt cx="4246365" cy="3167404"/>
            </a:xfrm>
          </p:grpSpPr>
          <p:pic>
            <p:nvPicPr>
              <p:cNvPr id="314" name="Picture 2" descr="C:\Users\健吾\Desktop\camp-takahira000.jpg"/>
              <p:cNvPicPr>
                <a:picLocks noChangeAspect="1" noChangeArrowheads="1"/>
              </p:cNvPicPr>
              <p:nvPr/>
            </p:nvPicPr>
            <p:blipFill>
              <a:blip r:embed="rId30">
                <a:extLst>
                  <a:ext uri="{BEBA8EAE-BF5A-486C-A8C5-ECC9F3942E4B}">
                    <a14:imgProps xmlns:a14="http://schemas.microsoft.com/office/drawing/2010/main">
                      <a14:imgLayer r:embed="rId31">
                        <a14:imgEffect>
                          <a14:artisticWatercolorSponge trans="39000" brushSize="6"/>
                        </a14:imgEffect>
                      </a14:imgLayer>
                    </a14:imgProps>
                  </a:ext>
                  <a:ext uri="{28A0092B-C50C-407E-A947-70E740481C1C}">
                    <a14:useLocalDpi xmlns:a14="http://schemas.microsoft.com/office/drawing/2010/main" val="0"/>
                  </a:ext>
                </a:extLst>
              </a:blip>
              <a:srcRect/>
              <a:stretch>
                <a:fillRect/>
              </a:stretch>
            </p:blipFill>
            <p:spPr bwMode="auto">
              <a:xfrm>
                <a:off x="-3066886" y="1314993"/>
                <a:ext cx="4246365" cy="3167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5" name="テキスト ボックス 314"/>
              <p:cNvSpPr txBox="1"/>
              <p:nvPr/>
            </p:nvSpPr>
            <p:spPr>
              <a:xfrm>
                <a:off x="-2892560" y="4153333"/>
                <a:ext cx="1340784" cy="25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700" b="0" i="0" u="none" strike="noStrike" kern="0" cap="none" spc="0" normalizeH="0" baseline="0" noProof="0" dirty="0" smtClean="0">
                    <a:ln>
                      <a:noFill/>
                    </a:ln>
                    <a:solidFill>
                      <a:srgbClr val="FFFEE6"/>
                    </a:solidFill>
                    <a:effectLst/>
                    <a:uLnTx/>
                    <a:uFillTx/>
                  </a:rPr>
                  <a:t>※</a:t>
                </a:r>
                <a:r>
                  <a:rPr kumimoji="1" lang="ja-JP" altLang="en-US" sz="700" b="0" i="0" u="none" strike="noStrike" kern="0" cap="none" spc="0" normalizeH="0" baseline="0" noProof="0" dirty="0" smtClean="0">
                    <a:ln>
                      <a:noFill/>
                    </a:ln>
                    <a:solidFill>
                      <a:srgbClr val="FFFEE6"/>
                    </a:solidFill>
                    <a:effectLst/>
                    <a:uLnTx/>
                    <a:uFillTx/>
                  </a:rPr>
                  <a:t>イメージ</a:t>
                </a:r>
                <a:endParaRPr kumimoji="1" lang="ja-JP" altLang="en-US" sz="700" b="0" i="0" u="none" strike="noStrike" kern="0" cap="none" spc="0" normalizeH="0" baseline="0" noProof="0" dirty="0">
                  <a:ln>
                    <a:noFill/>
                  </a:ln>
                  <a:solidFill>
                    <a:srgbClr val="FFFEE6"/>
                  </a:solidFill>
                  <a:effectLst/>
                  <a:uLnTx/>
                  <a:uFillTx/>
                </a:endParaRPr>
              </a:p>
            </p:txBody>
          </p:sp>
        </p:grpSp>
        <p:sp>
          <p:nvSpPr>
            <p:cNvPr id="296" name="テキスト ボックス 295"/>
            <p:cNvSpPr txBox="1"/>
            <p:nvPr/>
          </p:nvSpPr>
          <p:spPr>
            <a:xfrm>
              <a:off x="3098129" y="4847653"/>
              <a:ext cx="3300996"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smtClean="0">
                  <a:ln>
                    <a:noFill/>
                  </a:ln>
                  <a:solidFill>
                    <a:sysClr val="windowText" lastClr="000000"/>
                  </a:solidFill>
                  <a:effectLst/>
                  <a:uLnTx/>
                  <a:uFillTx/>
                </a:rPr>
                <a:t>試験運行段階で打ち切られ</a:t>
              </a:r>
              <a:endParaRPr kumimoji="1"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smtClean="0">
                  <a:ln>
                    <a:noFill/>
                  </a:ln>
                  <a:solidFill>
                    <a:sysClr val="windowText" lastClr="000000"/>
                  </a:solidFill>
                  <a:effectLst/>
                  <a:uLnTx/>
                  <a:uFillTx/>
                </a:rPr>
                <a:t>てしまった新治バスの失敗を</a:t>
              </a:r>
              <a:endParaRPr kumimoji="1"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smtClean="0">
                  <a:ln>
                    <a:noFill/>
                  </a:ln>
                  <a:solidFill>
                    <a:sysClr val="windowText" lastClr="000000"/>
                  </a:solidFill>
                  <a:effectLst/>
                  <a:uLnTx/>
                  <a:uFillTx/>
                </a:rPr>
                <a:t>分析し</a:t>
              </a:r>
              <a:r>
                <a:rPr kumimoji="0" lang="ja-JP" altLang="en-US" sz="1500" b="0" i="0" u="none" strike="noStrike" kern="0" cap="none" spc="0" normalizeH="0" baseline="0" noProof="0" dirty="0" smtClean="0">
                  <a:ln>
                    <a:noFill/>
                  </a:ln>
                  <a:solidFill>
                    <a:sysClr val="windowText" lastClr="000000"/>
                  </a:solidFill>
                  <a:effectLst/>
                  <a:uLnTx/>
                  <a:uFillTx/>
                </a:rPr>
                <a:t>、</a:t>
              </a:r>
              <a:r>
                <a:rPr kumimoji="1" lang="ja-JP" altLang="en-US" sz="1500" b="0" i="0" u="none" strike="noStrike" kern="0" cap="none" spc="0" normalizeH="0" baseline="0" noProof="0" dirty="0" smtClean="0">
                  <a:ln>
                    <a:noFill/>
                  </a:ln>
                  <a:solidFill>
                    <a:sysClr val="windowText" lastClr="000000"/>
                  </a:solidFill>
                  <a:effectLst/>
                  <a:uLnTx/>
                  <a:uFillTx/>
                </a:rPr>
                <a:t>利用客の都合に合わせて運行するデマンド型交通として新治デマンドを提案</a:t>
              </a:r>
              <a:endParaRPr kumimoji="1"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smtClean="0">
                  <a:ln>
                    <a:noFill/>
                  </a:ln>
                  <a:solidFill>
                    <a:sysClr val="windowText" lastClr="000000"/>
                  </a:solidFill>
                  <a:effectLst/>
                  <a:uLnTx/>
                  <a:uFillTx/>
                </a:rPr>
                <a:t>朝日峠展望公園の魅力</a:t>
              </a:r>
              <a:r>
                <a:rPr kumimoji="0" lang="ja-JP" altLang="en-US" sz="1500" b="0" i="0" u="none" strike="noStrike" kern="0" cap="none" spc="0" normalizeH="0" baseline="0" noProof="0" dirty="0" smtClean="0">
                  <a:ln>
                    <a:noFill/>
                  </a:ln>
                  <a:solidFill>
                    <a:sysClr val="windowText" lastClr="000000"/>
                  </a:solidFill>
                  <a:effectLst/>
                  <a:uLnTx/>
                  <a:uFillTx/>
                </a:rPr>
                <a:t>化計画と合わせて新治の豊かな自然を満喫できる観光地化を目指す</a:t>
              </a:r>
              <a:endParaRPr kumimoji="1" lang="en-US" altLang="ja-JP" sz="1500" b="0" i="0" u="none" strike="noStrike" kern="0" cap="none" spc="0" normalizeH="0" baseline="0" noProof="0" dirty="0" smtClean="0">
                <a:ln>
                  <a:noFill/>
                </a:ln>
                <a:solidFill>
                  <a:sysClr val="windowText" lastClr="000000"/>
                </a:solidFill>
                <a:effectLst/>
                <a:uLnTx/>
                <a:uFillTx/>
              </a:endParaRPr>
            </a:p>
          </p:txBody>
        </p:sp>
        <p:grpSp>
          <p:nvGrpSpPr>
            <p:cNvPr id="297" name="図形グループ 296"/>
            <p:cNvGrpSpPr/>
            <p:nvPr/>
          </p:nvGrpSpPr>
          <p:grpSpPr>
            <a:xfrm>
              <a:off x="6424542" y="5250933"/>
              <a:ext cx="2811243" cy="1816722"/>
              <a:chOff x="4955056" y="3778974"/>
              <a:chExt cx="3066567" cy="1824607"/>
            </a:xfrm>
          </p:grpSpPr>
          <p:pic>
            <p:nvPicPr>
              <p:cNvPr id="312" name="図 31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955056" y="3778974"/>
                <a:ext cx="3066567" cy="1824607"/>
              </a:xfrm>
              <a:prstGeom prst="rect">
                <a:avLst/>
              </a:prstGeom>
            </p:spPr>
          </p:pic>
          <p:sp>
            <p:nvSpPr>
              <p:cNvPr id="313" name="テキスト ボックス 312"/>
              <p:cNvSpPr txBox="1"/>
              <p:nvPr/>
            </p:nvSpPr>
            <p:spPr>
              <a:xfrm>
                <a:off x="6441946" y="4675749"/>
                <a:ext cx="1161154" cy="2647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smtClean="0">
                    <a:ln>
                      <a:noFill/>
                    </a:ln>
                    <a:solidFill>
                      <a:srgbClr val="768843"/>
                    </a:solidFill>
                    <a:effectLst/>
                    <a:uLnTx/>
                    <a:uFillTx/>
                  </a:rPr>
                  <a:t>新治</a:t>
                </a:r>
                <a:r>
                  <a:rPr kumimoji="0" lang="ja-JP" altLang="en-US" sz="1100" b="0" i="0" u="none" strike="noStrike" kern="0" cap="none" spc="0" normalizeH="0" baseline="0" noProof="0" dirty="0" smtClean="0">
                    <a:ln>
                      <a:noFill/>
                    </a:ln>
                    <a:solidFill>
                      <a:srgbClr val="768843"/>
                    </a:solidFill>
                    <a:effectLst/>
                    <a:uLnTx/>
                    <a:uFillTx/>
                  </a:rPr>
                  <a:t>デマンド</a:t>
                </a:r>
                <a:endParaRPr kumimoji="1" lang="ja-JP" altLang="en-US" sz="1100" b="0" i="0" u="none" strike="noStrike" kern="0" cap="none" spc="0" normalizeH="0" baseline="0" noProof="0" dirty="0">
                  <a:ln>
                    <a:noFill/>
                  </a:ln>
                  <a:solidFill>
                    <a:srgbClr val="768843"/>
                  </a:solidFill>
                  <a:effectLst/>
                  <a:uLnTx/>
                  <a:uFillTx/>
                </a:endParaRPr>
              </a:p>
            </p:txBody>
          </p:sp>
        </p:grpSp>
        <p:sp>
          <p:nvSpPr>
            <p:cNvPr id="298" name="テキスト ボックス 297"/>
            <p:cNvSpPr txBox="1"/>
            <p:nvPr/>
          </p:nvSpPr>
          <p:spPr>
            <a:xfrm>
              <a:off x="153931" y="4363616"/>
              <a:ext cx="2638874" cy="1692771"/>
            </a:xfrm>
            <a:prstGeom prst="rect">
              <a:avLst/>
            </a:prstGeom>
            <a:gradFill rotWithShape="1">
              <a:gsLst>
                <a:gs pos="0">
                  <a:srgbClr val="9BB05E">
                    <a:tint val="50000"/>
                    <a:satMod val="300000"/>
                  </a:srgbClr>
                </a:gs>
                <a:gs pos="35000">
                  <a:srgbClr val="9BB05E">
                    <a:tint val="37000"/>
                    <a:satMod val="300000"/>
                  </a:srgbClr>
                </a:gs>
                <a:gs pos="100000">
                  <a:srgbClr val="9BB05E">
                    <a:tint val="15000"/>
                    <a:satMod val="350000"/>
                  </a:srgbClr>
                </a:gs>
              </a:gsLst>
              <a:lin ang="16200000" scaled="1"/>
            </a:gradFill>
            <a:ln w="9525" cap="flat" cmpd="sng" algn="ctr">
              <a:solidFill>
                <a:srgbClr val="9BB05E">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srgbClr val="6B9BC7">
                      <a:lumMod val="50000"/>
                    </a:srgbClr>
                  </a:solidFill>
                  <a:effectLst/>
                  <a:uLnTx/>
                  <a:uFillTx/>
                  <a:latin typeface="Calibri"/>
                  <a:ea typeface="ＭＳ Ｐゴシック"/>
                  <a:cs typeface="+mn-cs"/>
                </a:rPr>
                <a:t>NPO</a:t>
              </a:r>
              <a:r>
                <a:rPr kumimoji="0" lang="ja-JP" altLang="en-US" sz="2400" b="1" i="0" u="none" strike="noStrike" kern="0" cap="none" spc="0" normalizeH="0" baseline="0" noProof="0" dirty="0" smtClean="0">
                  <a:ln>
                    <a:noFill/>
                  </a:ln>
                  <a:solidFill>
                    <a:srgbClr val="6B9BC7">
                      <a:lumMod val="50000"/>
                    </a:srgbClr>
                  </a:solidFill>
                  <a:effectLst/>
                  <a:uLnTx/>
                  <a:uFillTx/>
                  <a:latin typeface="Calibri"/>
                  <a:ea typeface="ＭＳ Ｐゴシック"/>
                  <a:cs typeface="+mn-cs"/>
                </a:rPr>
                <a:t>法人さぁ</a:t>
              </a:r>
              <a:r>
                <a:rPr kumimoji="0" lang="en-US" altLang="ja-JP" sz="2400" b="1" i="0" u="none" strike="noStrike" kern="0" cap="none" spc="0" normalizeH="0" baseline="0" noProof="0" dirty="0" smtClean="0">
                  <a:ln>
                    <a:noFill/>
                  </a:ln>
                  <a:solidFill>
                    <a:srgbClr val="6B9BC7">
                      <a:lumMod val="50000"/>
                    </a:srgbClr>
                  </a:solidFill>
                  <a:effectLst/>
                  <a:uLnTx/>
                  <a:uFillTx/>
                  <a:latin typeface="Calibri"/>
                  <a:ea typeface="ＭＳ Ｐゴシック"/>
                  <a:cs typeface="+mn-cs"/>
                </a:rPr>
                <a:t>NPO!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2000" b="0" i="0" u="none" strike="noStrike" kern="0" cap="none" spc="0" normalizeH="0" baseline="0" noProof="0" dirty="0" smtClean="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・キャンプ場</a:t>
              </a:r>
              <a:r>
                <a:rPr kumimoji="0" lang="ja-JP" altLang="en-US" sz="2000" b="0" i="0" u="none" strike="noStrike" kern="0" cap="none" spc="0" normalizeH="0" baseline="0" noProof="0" dirty="0">
                  <a:ln>
                    <a:noFill/>
                  </a:ln>
                  <a:solidFill>
                    <a:sysClr val="windowText" lastClr="000000"/>
                  </a:solidFill>
                  <a:effectLst/>
                  <a:uLnTx/>
                  <a:uFillTx/>
                  <a:latin typeface="Calibri"/>
                  <a:ea typeface="ＭＳ Ｐゴシック"/>
                  <a:cs typeface="+mn-cs"/>
                </a:rPr>
                <a:t>整備・管理</a:t>
              </a:r>
              <a:endParaRPr kumimoji="0" lang="en-US" altLang="ja-JP" sz="2000" b="0"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・用品貸し出し</a:t>
              </a:r>
              <a:endParaRPr kumimoji="0" lang="en-US" altLang="ja-JP" sz="2000" b="0"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・レストハウス運営</a:t>
              </a:r>
              <a:endParaRPr kumimoji="0" lang="en-US" altLang="ja-JP" sz="2400" b="0" i="0" u="none" strike="noStrike" kern="0" cap="none" spc="0" normalizeH="0" baseline="0" noProof="0" dirty="0" smtClean="0">
                <a:ln>
                  <a:noFill/>
                </a:ln>
                <a:solidFill>
                  <a:sysClr val="windowText" lastClr="000000"/>
                </a:solidFill>
                <a:effectLst/>
                <a:uLnTx/>
                <a:uFillTx/>
                <a:latin typeface="Calibri"/>
                <a:ea typeface="ＭＳ Ｐゴシック"/>
                <a:cs typeface="+mn-cs"/>
              </a:endParaRPr>
            </a:p>
          </p:txBody>
        </p:sp>
        <p:sp>
          <p:nvSpPr>
            <p:cNvPr id="299" name="正方形/長方形 298"/>
            <p:cNvSpPr/>
            <p:nvPr/>
          </p:nvSpPr>
          <p:spPr>
            <a:xfrm>
              <a:off x="3149314" y="4143348"/>
              <a:ext cx="2135721" cy="523220"/>
            </a:xfrm>
            <a:prstGeom prst="rect">
              <a:avLst/>
            </a:prstGeom>
            <a:solidFill>
              <a:srgbClr val="9BB05E"/>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smtClean="0">
                  <a:ln>
                    <a:noFill/>
                  </a:ln>
                  <a:solidFill>
                    <a:sysClr val="windowText" lastClr="000000"/>
                  </a:solidFill>
                  <a:effectLst/>
                  <a:uLnTx/>
                  <a:uFillTx/>
                </a:rPr>
                <a:t>新治デマンド</a:t>
              </a:r>
              <a:endParaRPr kumimoji="0" lang="en-US" altLang="ja-JP" sz="2800" b="0" i="0" u="none" strike="noStrike" kern="0" cap="none" spc="0" normalizeH="0" baseline="0" noProof="0" dirty="0" smtClean="0">
                <a:ln>
                  <a:noFill/>
                </a:ln>
                <a:solidFill>
                  <a:sysClr val="windowText" lastClr="000000"/>
                </a:solidFill>
                <a:effectLst/>
                <a:uLnTx/>
                <a:uFillTx/>
              </a:endParaRPr>
            </a:p>
          </p:txBody>
        </p:sp>
        <p:sp>
          <p:nvSpPr>
            <p:cNvPr id="300" name="正方形/長方形 299"/>
            <p:cNvSpPr/>
            <p:nvPr/>
          </p:nvSpPr>
          <p:spPr>
            <a:xfrm>
              <a:off x="81228" y="801870"/>
              <a:ext cx="4493538" cy="523220"/>
            </a:xfrm>
            <a:prstGeom prst="rect">
              <a:avLst/>
            </a:prstGeom>
            <a:solidFill>
              <a:srgbClr val="9BB05E"/>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ysClr val="windowText" lastClr="000000"/>
                  </a:solidFill>
                  <a:effectLst/>
                  <a:uLnTx/>
                  <a:uFillTx/>
                </a:rPr>
                <a:t>朝日峠展望公園魅力化</a:t>
              </a:r>
              <a:r>
                <a:rPr kumimoji="0" lang="ja-JP" altLang="en-US" sz="2800" b="0" i="0" u="none" strike="noStrike" kern="0" cap="none" spc="0" normalizeH="0" baseline="0" noProof="0" dirty="0" smtClean="0">
                  <a:ln>
                    <a:noFill/>
                  </a:ln>
                  <a:solidFill>
                    <a:sysClr val="windowText" lastClr="000000"/>
                  </a:solidFill>
                  <a:effectLst/>
                  <a:uLnTx/>
                  <a:uFillTx/>
                </a:rPr>
                <a:t>計画</a:t>
              </a:r>
              <a:endParaRPr kumimoji="0" lang="en-US" altLang="ja-JP" sz="2800" b="0" i="0" u="none" strike="noStrike" kern="0" cap="none" spc="0" normalizeH="0" baseline="0" noProof="0" dirty="0" smtClean="0">
                <a:ln>
                  <a:noFill/>
                </a:ln>
                <a:solidFill>
                  <a:sysClr val="windowText" lastClr="000000"/>
                </a:solidFill>
                <a:effectLst/>
                <a:uLnTx/>
                <a:uFillTx/>
              </a:endParaRPr>
            </a:p>
          </p:txBody>
        </p:sp>
        <p:pic>
          <p:nvPicPr>
            <p:cNvPr id="301" name="図 300" descr="S__24911942.jpg"/>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087633" y="1726069"/>
              <a:ext cx="2635162" cy="1824343"/>
            </a:xfrm>
            <a:prstGeom prst="rect">
              <a:avLst/>
            </a:prstGeom>
            <a:ln>
              <a:noFill/>
            </a:ln>
            <a:effectLst>
              <a:outerShdw blurRad="190500" algn="tl" rotWithShape="0">
                <a:srgbClr val="000000">
                  <a:alpha val="70000"/>
                </a:srgbClr>
              </a:outerShdw>
            </a:effectLst>
          </p:spPr>
        </p:pic>
        <p:sp>
          <p:nvSpPr>
            <p:cNvPr id="302" name="下矢印 301"/>
            <p:cNvSpPr/>
            <p:nvPr/>
          </p:nvSpPr>
          <p:spPr>
            <a:xfrm rot="16200000">
              <a:off x="5670838" y="2551371"/>
              <a:ext cx="835247" cy="376125"/>
            </a:xfrm>
            <a:prstGeom prst="downArrow">
              <a:avLst>
                <a:gd name="adj1" fmla="val 34733"/>
                <a:gd name="adj2" fmla="val 60231"/>
              </a:avLst>
            </a:prstGeom>
            <a:solidFill>
              <a:srgbClr val="9BB05E">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9BB05E"/>
                </a:solidFill>
                <a:effectLst/>
                <a:uLnTx/>
                <a:uFillTx/>
                <a:latin typeface="Calibri"/>
                <a:ea typeface="ＭＳ Ｐゴシック"/>
                <a:cs typeface="+mn-cs"/>
              </a:endParaRPr>
            </a:p>
          </p:txBody>
        </p:sp>
        <p:cxnSp>
          <p:nvCxnSpPr>
            <p:cNvPr id="303" name="カギ線コネクタ 302"/>
            <p:cNvCxnSpPr/>
            <p:nvPr/>
          </p:nvCxnSpPr>
          <p:spPr>
            <a:xfrm rot="10800000" flipV="1">
              <a:off x="3087633" y="3835476"/>
              <a:ext cx="6794526" cy="3022524"/>
            </a:xfrm>
            <a:prstGeom prst="bentConnector3">
              <a:avLst>
                <a:gd name="adj1" fmla="val 100218"/>
              </a:avLst>
            </a:prstGeom>
            <a:noFill/>
            <a:ln w="38100" cap="flat" cmpd="sng" algn="ctr">
              <a:solidFill>
                <a:srgbClr val="4F5B2C"/>
              </a:solidFill>
              <a:prstDash val="dash"/>
            </a:ln>
            <a:effectLst/>
          </p:spPr>
        </p:cxnSp>
        <p:grpSp>
          <p:nvGrpSpPr>
            <p:cNvPr id="304" name="図形グループ 303"/>
            <p:cNvGrpSpPr/>
            <p:nvPr/>
          </p:nvGrpSpPr>
          <p:grpSpPr>
            <a:xfrm>
              <a:off x="5455155" y="3839009"/>
              <a:ext cx="4535831" cy="1252829"/>
              <a:chOff x="5339712" y="4018601"/>
              <a:chExt cx="4535831" cy="1252829"/>
            </a:xfrm>
          </p:grpSpPr>
          <p:sp>
            <p:nvSpPr>
              <p:cNvPr id="306" name="テキスト ボックス 305"/>
              <p:cNvSpPr txBox="1"/>
              <p:nvPr/>
            </p:nvSpPr>
            <p:spPr>
              <a:xfrm>
                <a:off x="7078387" y="4317323"/>
                <a:ext cx="2797156"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sysClr val="windowText" lastClr="000000"/>
                    </a:solidFill>
                    <a:effectLst/>
                    <a:uLnTx/>
                    <a:uFillTx/>
                  </a:rPr>
                  <a:t>2014</a:t>
                </a:r>
                <a:r>
                  <a:rPr kumimoji="0" lang="ja-JP" altLang="en-US" sz="1400" b="0" i="0" u="none" strike="noStrike" kern="0" cap="none" spc="0" normalizeH="0" baseline="0" noProof="0" dirty="0" smtClean="0">
                    <a:ln>
                      <a:noFill/>
                    </a:ln>
                    <a:solidFill>
                      <a:sysClr val="windowText" lastClr="000000"/>
                    </a:solidFill>
                    <a:effectLst/>
                    <a:uLnTx/>
                    <a:uFillTx/>
                  </a:rPr>
                  <a:t>年</a:t>
                </a:r>
                <a:r>
                  <a:rPr kumimoji="0" lang="en-US" altLang="ja-JP" sz="1400" b="0" i="0" u="none" strike="noStrike" kern="0" cap="none" spc="0" normalizeH="0" baseline="0" noProof="0" dirty="0" smtClean="0">
                    <a:ln>
                      <a:noFill/>
                    </a:ln>
                    <a:solidFill>
                      <a:sysClr val="windowText" lastClr="000000"/>
                    </a:solidFill>
                    <a:effectLst/>
                    <a:uLnTx/>
                    <a:uFillTx/>
                  </a:rPr>
                  <a:t>3</a:t>
                </a:r>
                <a:r>
                  <a:rPr kumimoji="0" lang="ja-JP" altLang="en-US" sz="1400" b="0" i="0" u="none" strike="noStrike" kern="0" cap="none" spc="0" normalizeH="0" baseline="0" noProof="0" dirty="0" smtClean="0">
                    <a:ln>
                      <a:noFill/>
                    </a:ln>
                    <a:solidFill>
                      <a:sysClr val="windowText" lastClr="000000"/>
                    </a:solidFill>
                    <a:effectLst/>
                    <a:uLnTx/>
                    <a:uFillTx/>
                  </a:rPr>
                  <a:t>月　試験運行</a:t>
                </a:r>
                <a:r>
                  <a:rPr kumimoji="0" lang="ja-JP" altLang="en-US" sz="1400" b="0" i="0" u="none" strike="noStrike" kern="0" cap="none" spc="0" normalizeH="0" baseline="0" noProof="0" dirty="0">
                    <a:ln>
                      <a:noFill/>
                    </a:ln>
                    <a:solidFill>
                      <a:sysClr val="windowText" lastClr="000000"/>
                    </a:solidFill>
                    <a:effectLst/>
                    <a:uLnTx/>
                    <a:uFillTx/>
                  </a:rPr>
                  <a:t>打ち切り</a:t>
                </a:r>
                <a:endParaRPr kumimoji="0" lang="en-US" altLang="ja-JP" sz="14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ysClr val="windowText" lastClr="000000"/>
                    </a:solidFill>
                    <a:effectLst/>
                    <a:uLnTx/>
                    <a:uFillTx/>
                  </a:rPr>
                  <a:t>　</a:t>
                </a:r>
                <a:r>
                  <a:rPr kumimoji="0" lang="en-US" altLang="ja-JP" sz="1400" b="0" i="0" u="none" strike="noStrike" kern="0" cap="none" spc="0" normalizeH="0" baseline="0" noProof="0" dirty="0" smtClean="0">
                    <a:ln>
                      <a:noFill/>
                    </a:ln>
                    <a:solidFill>
                      <a:sysClr val="windowText" lastClr="000000"/>
                    </a:solidFill>
                    <a:effectLst/>
                    <a:uLnTx/>
                    <a:uFillTx/>
                  </a:rPr>
                  <a:t>▶</a:t>
                </a:r>
                <a:r>
                  <a:rPr kumimoji="0" lang="ja-JP" altLang="en-US" sz="1400" b="0" i="0" u="none" strike="noStrike" kern="0" cap="none" spc="0" normalizeH="0" baseline="0" noProof="0" dirty="0" smtClean="0">
                    <a:ln>
                      <a:noFill/>
                    </a:ln>
                    <a:solidFill>
                      <a:sysClr val="windowText" lastClr="000000"/>
                    </a:solidFill>
                    <a:effectLst/>
                    <a:uLnTx/>
                    <a:uFillTx/>
                  </a:rPr>
                  <a:t>平均乗客数</a:t>
                </a:r>
                <a:r>
                  <a:rPr kumimoji="0" lang="en-US" altLang="ja-JP" sz="1400" b="0" i="0" u="none" strike="noStrike" kern="0" cap="none" spc="0" normalizeH="0" baseline="0" noProof="0" dirty="0" smtClean="0">
                    <a:ln>
                      <a:noFill/>
                    </a:ln>
                    <a:solidFill>
                      <a:sysClr val="windowText" lastClr="000000"/>
                    </a:solidFill>
                    <a:effectLst/>
                    <a:uLnTx/>
                    <a:uFillTx/>
                  </a:rPr>
                  <a:t>0.96</a:t>
                </a:r>
                <a:r>
                  <a:rPr kumimoji="0" lang="ja-JP" altLang="en-US" sz="1400" b="0" i="0" u="none" strike="noStrike" kern="0" cap="none" spc="0" normalizeH="0" baseline="0" noProof="0" dirty="0" smtClean="0">
                    <a:ln>
                      <a:noFill/>
                    </a:ln>
                    <a:solidFill>
                      <a:sysClr val="windowText" lastClr="000000"/>
                    </a:solidFill>
                    <a:effectLst/>
                    <a:uLnTx/>
                    <a:uFillTx/>
                  </a:rPr>
                  <a:t>人</a:t>
                </a:r>
                <a:endParaRPr kumimoji="0" lang="en-US" altLang="ja-JP" sz="14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ja-JP" sz="1400" b="0" i="0" u="none" strike="noStrike" kern="0" cap="none" spc="0" normalizeH="0" baseline="0" noProof="0" dirty="0">
                    <a:ln>
                      <a:noFill/>
                    </a:ln>
                    <a:solidFill>
                      <a:sysClr val="windowText" lastClr="000000"/>
                    </a:solidFill>
                    <a:effectLst/>
                    <a:uLnTx/>
                    <a:uFillTx/>
                  </a:rPr>
                  <a:t>　</a:t>
                </a:r>
                <a:r>
                  <a:rPr kumimoji="0" lang="en-US" altLang="ja-JP" sz="1400" b="0" i="0" u="none" strike="noStrike" kern="0" cap="none" spc="0" normalizeH="0" baseline="0" noProof="0" dirty="0" smtClean="0">
                    <a:ln>
                      <a:noFill/>
                    </a:ln>
                    <a:solidFill>
                      <a:sysClr val="windowText" lastClr="000000"/>
                    </a:solidFill>
                    <a:effectLst/>
                    <a:uLnTx/>
                    <a:uFillTx/>
                  </a:rPr>
                  <a:t>▶</a:t>
                </a:r>
                <a:r>
                  <a:rPr kumimoji="0" lang="ja-JP" altLang="en-US" sz="1400" b="0" i="0" u="none" strike="noStrike" kern="0" cap="none" spc="0" normalizeH="0" baseline="0" noProof="0" dirty="0" smtClean="0">
                    <a:ln>
                      <a:noFill/>
                    </a:ln>
                    <a:solidFill>
                      <a:sysClr val="windowText" lastClr="000000"/>
                    </a:solidFill>
                    <a:effectLst/>
                    <a:uLnTx/>
                    <a:uFillTx/>
                  </a:rPr>
                  <a:t>バスが１台のため少ないルート</a:t>
                </a:r>
                <a:endParaRPr kumimoji="0" lang="en-US" altLang="ja-JP" sz="14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ysClr val="windowText" lastClr="000000"/>
                    </a:solidFill>
                    <a:effectLst/>
                    <a:uLnTx/>
                    <a:uFillTx/>
                  </a:rPr>
                  <a:t>　</a:t>
                </a:r>
                <a:r>
                  <a:rPr kumimoji="0" lang="en-US" altLang="ja-JP" sz="1400" b="0" i="0" u="none" strike="noStrike" kern="0" cap="none" spc="0" normalizeH="0" baseline="0" noProof="0" dirty="0" smtClean="0">
                    <a:ln>
                      <a:noFill/>
                    </a:ln>
                    <a:solidFill>
                      <a:sysClr val="windowText" lastClr="000000"/>
                    </a:solidFill>
                    <a:effectLst/>
                    <a:uLnTx/>
                    <a:uFillTx/>
                  </a:rPr>
                  <a:t>▶</a:t>
                </a:r>
                <a:r>
                  <a:rPr kumimoji="0" lang="ja-JP" altLang="en-US" sz="1400" b="0" i="0" u="none" strike="noStrike" kern="0" cap="none" spc="0" normalizeH="0" baseline="0" noProof="0" dirty="0" smtClean="0">
                    <a:ln>
                      <a:noFill/>
                    </a:ln>
                    <a:solidFill>
                      <a:sysClr val="windowText" lastClr="000000"/>
                    </a:solidFill>
                    <a:effectLst/>
                    <a:uLnTx/>
                    <a:uFillTx/>
                  </a:rPr>
                  <a:t>アンケートも効果が見えず</a:t>
                </a:r>
                <a:r>
                  <a:rPr kumimoji="0" lang="ja-JP" altLang="ja-JP" sz="1400" b="0" i="0" u="none" strike="noStrike" kern="0" cap="none" spc="0" normalizeH="0" baseline="0" noProof="0" dirty="0">
                    <a:ln>
                      <a:noFill/>
                    </a:ln>
                    <a:solidFill>
                      <a:sysClr val="windowText" lastClr="000000"/>
                    </a:solidFill>
                    <a:effectLst/>
                    <a:uLnTx/>
                    <a:uFillTx/>
                  </a:rPr>
                  <a:t>　</a:t>
                </a:r>
                <a:endParaRPr kumimoji="0" lang="en-US" altLang="ja-JP" sz="1400" b="0" i="0" u="none" strike="noStrike" kern="0" cap="none" spc="0" normalizeH="0" baseline="0" noProof="0" dirty="0" smtClean="0">
                  <a:ln>
                    <a:noFill/>
                  </a:ln>
                  <a:solidFill>
                    <a:sysClr val="windowText" lastClr="000000"/>
                  </a:solidFill>
                  <a:effectLst/>
                  <a:uLnTx/>
                  <a:uFillTx/>
                </a:endParaRPr>
              </a:p>
            </p:txBody>
          </p:sp>
          <p:grpSp>
            <p:nvGrpSpPr>
              <p:cNvPr id="307" name="図形グループ 306"/>
              <p:cNvGrpSpPr/>
              <p:nvPr/>
            </p:nvGrpSpPr>
            <p:grpSpPr>
              <a:xfrm>
                <a:off x="5457733" y="4057085"/>
                <a:ext cx="1648672" cy="1150205"/>
                <a:chOff x="814518" y="2425175"/>
                <a:chExt cx="3188133" cy="2628215"/>
              </a:xfrm>
            </p:grpSpPr>
            <p:pic>
              <p:nvPicPr>
                <p:cNvPr id="310" name="図 309" descr="3f544b64.jpg"/>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89340" y="2425175"/>
                  <a:ext cx="3113311" cy="2628215"/>
                </a:xfrm>
                <a:prstGeom prst="rect">
                  <a:avLst/>
                </a:prstGeom>
              </p:spPr>
            </p:pic>
            <p:sp>
              <p:nvSpPr>
                <p:cNvPr id="311" name="正方形/長方形 310"/>
                <p:cNvSpPr/>
                <p:nvPr/>
              </p:nvSpPr>
              <p:spPr>
                <a:xfrm>
                  <a:off x="814518" y="4752033"/>
                  <a:ext cx="3109960" cy="2715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500" b="0" i="0" u="none" strike="noStrike" kern="0" cap="none" spc="0" normalizeH="0" baseline="0" noProof="0" dirty="0">
                      <a:ln>
                        <a:noFill/>
                      </a:ln>
                      <a:solidFill>
                        <a:srgbClr val="FFFFFF"/>
                      </a:solidFill>
                      <a:effectLst/>
                      <a:uLnTx/>
                      <a:uFillTx/>
                    </a:rPr>
                    <a:t>http://</a:t>
                  </a:r>
                  <a:r>
                    <a:rPr kumimoji="0" lang="en-US" altLang="ja-JP" sz="500" b="0" i="0" u="none" strike="noStrike" kern="0" cap="none" spc="0" normalizeH="0" baseline="0" noProof="0" dirty="0" err="1">
                      <a:ln>
                        <a:noFill/>
                      </a:ln>
                      <a:solidFill>
                        <a:srgbClr val="FFFFFF"/>
                      </a:solidFill>
                      <a:effectLst/>
                      <a:uLnTx/>
                      <a:uFillTx/>
                    </a:rPr>
                    <a:t>www.yashima-isao.com</a:t>
                  </a:r>
                  <a:r>
                    <a:rPr kumimoji="0" lang="en-US" altLang="ja-JP" sz="500" b="0" i="0" u="none" strike="noStrike" kern="0" cap="none" spc="0" normalizeH="0" baseline="0" noProof="0" dirty="0">
                      <a:ln>
                        <a:noFill/>
                      </a:ln>
                      <a:solidFill>
                        <a:srgbClr val="FFFFFF"/>
                      </a:solidFill>
                      <a:effectLst/>
                      <a:uLnTx/>
                      <a:uFillTx/>
                    </a:rPr>
                    <a:t>/archives/3116898.html</a:t>
                  </a:r>
                  <a:endParaRPr kumimoji="0" lang="ja-JP" altLang="en-US" sz="500" b="0" i="0" u="none" strike="noStrike" kern="0" cap="none" spc="0" normalizeH="0" baseline="0" noProof="0" dirty="0">
                    <a:ln>
                      <a:noFill/>
                    </a:ln>
                    <a:solidFill>
                      <a:srgbClr val="FFFFFF"/>
                    </a:solidFill>
                    <a:effectLst/>
                    <a:uLnTx/>
                    <a:uFillTx/>
                  </a:endParaRPr>
                </a:p>
              </p:txBody>
            </p:sp>
          </p:grpSp>
          <p:sp>
            <p:nvSpPr>
              <p:cNvPr id="308" name="角丸四角形 307"/>
              <p:cNvSpPr/>
              <p:nvPr/>
            </p:nvSpPr>
            <p:spPr>
              <a:xfrm>
                <a:off x="5339712" y="4018601"/>
                <a:ext cx="4383498" cy="1248027"/>
              </a:xfrm>
              <a:prstGeom prst="roundRect">
                <a:avLst/>
              </a:prstGeom>
              <a:noFill/>
              <a:ln w="38100" cap="flat" cmpd="sng" algn="ctr">
                <a:solidFill>
                  <a:srgbClr val="9BB05E">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09" name="テキスト ボックス 308"/>
              <p:cNvSpPr txBox="1"/>
              <p:nvPr/>
            </p:nvSpPr>
            <p:spPr>
              <a:xfrm>
                <a:off x="7175985" y="4082741"/>
                <a:ext cx="1899557" cy="213097"/>
              </a:xfrm>
              <a:prstGeom prst="rect">
                <a:avLst/>
              </a:prstGeom>
              <a:noFill/>
              <a:ln w="19050" cmpd="sng">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sysClr val="windowText" lastClr="000000"/>
                    </a:solidFill>
                    <a:effectLst/>
                    <a:uLnTx/>
                    <a:uFillTx/>
                  </a:rPr>
                  <a:t>〜</a:t>
                </a:r>
                <a:r>
                  <a:rPr kumimoji="0" lang="ja-JP" altLang="en-US" sz="1400" b="0" i="0" u="none" strike="noStrike" kern="0" cap="none" spc="0" normalizeH="0" baseline="0" noProof="0" dirty="0" smtClean="0">
                    <a:ln>
                      <a:noFill/>
                    </a:ln>
                    <a:solidFill>
                      <a:sysClr val="windowText" lastClr="000000"/>
                    </a:solidFill>
                    <a:effectLst/>
                    <a:uLnTx/>
                    <a:uFillTx/>
                  </a:rPr>
                  <a:t>新治バスの失敗</a:t>
                </a:r>
                <a:r>
                  <a:rPr kumimoji="0" lang="en-US" altLang="ja-JP" sz="1400" b="0" i="0" u="none" strike="noStrike" kern="0" cap="none" spc="0" normalizeH="0" baseline="0" noProof="0" dirty="0" smtClean="0">
                    <a:ln>
                      <a:noFill/>
                    </a:ln>
                    <a:solidFill>
                      <a:sysClr val="windowText" lastClr="000000"/>
                    </a:solidFill>
                    <a:effectLst/>
                    <a:uLnTx/>
                    <a:uFillTx/>
                  </a:rPr>
                  <a:t>〜</a:t>
                </a:r>
                <a:endParaRPr kumimoji="1" lang="en-US" altLang="ja-JP" sz="1400" b="0" i="0" u="none" strike="noStrike" kern="0" cap="none" spc="0" normalizeH="0" baseline="0" noProof="0" dirty="0" smtClean="0">
                  <a:ln>
                    <a:noFill/>
                  </a:ln>
                  <a:solidFill>
                    <a:sysClr val="windowText" lastClr="000000"/>
                  </a:solidFill>
                  <a:effectLst/>
                  <a:uLnTx/>
                  <a:uFillTx/>
                </a:endParaRPr>
              </a:p>
            </p:txBody>
          </p:sp>
        </p:grpSp>
        <p:sp>
          <p:nvSpPr>
            <p:cNvPr id="305" name="テキスト ボックス 304"/>
            <p:cNvSpPr txBox="1"/>
            <p:nvPr/>
          </p:nvSpPr>
          <p:spPr>
            <a:xfrm>
              <a:off x="81228" y="1565022"/>
              <a:ext cx="2869567"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ysClr val="windowText" lastClr="000000"/>
                  </a:solidFill>
                  <a:effectLst/>
                  <a:uLnTx/>
                  <a:uFillTx/>
                </a:rPr>
                <a:t>小町の館から延びるハイキングコースの終着点となっている朝日峠展望公園</a:t>
              </a:r>
              <a:r>
                <a:rPr kumimoji="0" lang="ja-JP" altLang="en-US" sz="1600" b="0" i="0" u="none" strike="noStrike" kern="0" cap="none" spc="0" normalizeH="0" baseline="0" noProof="0" dirty="0" smtClean="0">
                  <a:ln>
                    <a:noFill/>
                  </a:ln>
                  <a:solidFill>
                    <a:sysClr val="windowText" lastClr="000000"/>
                  </a:solidFill>
                  <a:effectLst/>
                  <a:uLnTx/>
                  <a:uFillTx/>
                </a:rPr>
                <a:t>にボーイスカウトハイカーの利用を狙ったキャンプ場、筑波山を走るサイクリストたちの休憩所としてレストハウスを整備し、人が心地よく留まれる場所を整備する</a:t>
              </a:r>
              <a:endParaRPr kumimoji="0" lang="en-US" altLang="ja-JP" sz="16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ysClr val="windowText" lastClr="000000"/>
                  </a:solidFill>
                  <a:effectLst/>
                  <a:uLnTx/>
                  <a:uFillTx/>
                </a:rPr>
                <a:t>これらの管理</a:t>
              </a:r>
              <a:r>
                <a:rPr kumimoji="0" lang="ja-JP" altLang="en-US" sz="1600" b="0" i="0" u="none" strike="noStrike" kern="0" cap="none" spc="0" normalizeH="0" baseline="0" noProof="0" dirty="0" smtClean="0">
                  <a:ln>
                    <a:noFill/>
                  </a:ln>
                  <a:solidFill>
                    <a:sysClr val="windowText" lastClr="000000"/>
                  </a:solidFill>
                  <a:effectLst/>
                  <a:uLnTx/>
                  <a:uFillTx/>
                </a:rPr>
                <a:t>は</a:t>
              </a:r>
              <a:r>
                <a:rPr kumimoji="0" lang="en-US" altLang="ja-JP" sz="1600" b="0" i="0" u="none" strike="noStrike" kern="0" cap="none" spc="0" normalizeH="0" baseline="0" noProof="0" dirty="0" smtClean="0">
                  <a:ln>
                    <a:noFill/>
                  </a:ln>
                  <a:solidFill>
                    <a:sysClr val="windowText" lastClr="000000"/>
                  </a:solidFill>
                  <a:effectLst/>
                  <a:uLnTx/>
                  <a:uFillTx/>
                </a:rPr>
                <a:t>NPO</a:t>
              </a:r>
              <a:r>
                <a:rPr kumimoji="0" lang="ja-JP" altLang="en-US" sz="1600" b="0" i="0" u="none" strike="noStrike" kern="0" cap="none" spc="0" normalizeH="0" baseline="0" noProof="0" dirty="0" smtClean="0">
                  <a:ln>
                    <a:noFill/>
                  </a:ln>
                  <a:solidFill>
                    <a:sysClr val="windowText" lastClr="000000"/>
                  </a:solidFill>
                  <a:effectLst/>
                  <a:uLnTx/>
                  <a:uFillTx/>
                </a:rPr>
                <a:t>法人が行う</a:t>
              </a:r>
              <a:endParaRPr kumimoji="1" lang="en-US" altLang="ja-JP" sz="1600" b="0" i="0" u="none" strike="noStrike" kern="0" cap="none" spc="0" normalizeH="0" baseline="0" noProof="0" dirty="0" smtClean="0">
                <a:ln>
                  <a:noFill/>
                </a:ln>
                <a:solidFill>
                  <a:sysClr val="windowText" lastClr="000000"/>
                </a:solidFill>
                <a:effectLst/>
                <a:uLnTx/>
                <a:uFillTx/>
              </a:endParaRPr>
            </a:p>
          </p:txBody>
        </p:sp>
      </p:grpSp>
      <p:grpSp>
        <p:nvGrpSpPr>
          <p:cNvPr id="358" name="図形グループ 357"/>
          <p:cNvGrpSpPr/>
          <p:nvPr/>
        </p:nvGrpSpPr>
        <p:grpSpPr>
          <a:xfrm>
            <a:off x="225423" y="22838050"/>
            <a:ext cx="9906000" cy="6869149"/>
            <a:chOff x="0" y="1"/>
            <a:chExt cx="9906000" cy="6869149"/>
          </a:xfrm>
        </p:grpSpPr>
        <p:pic>
          <p:nvPicPr>
            <p:cNvPr id="359" name="図 358" descr="北部"/>
            <p:cNvPicPr>
              <a:picLocks noChangeAspect="1"/>
            </p:cNvPicPr>
            <p:nvPr/>
          </p:nvPicPr>
          <p:blipFill rotWithShape="1">
            <a:blip r:embed="rId35" cstate="print">
              <a:alphaModFix amt="29000"/>
              <a:extLst>
                <a:ext uri="{28A0092B-C50C-407E-A947-70E740481C1C}">
                  <a14:useLocalDpi xmlns:a14="http://schemas.microsoft.com/office/drawing/2010/main" val="0"/>
                </a:ext>
              </a:extLst>
            </a:blip>
            <a:srcRect/>
            <a:stretch/>
          </p:blipFill>
          <p:spPr>
            <a:xfrm>
              <a:off x="0" y="1"/>
              <a:ext cx="9906000" cy="6857999"/>
            </a:xfrm>
            <a:prstGeom prst="rect">
              <a:avLst/>
            </a:prstGeom>
          </p:spPr>
        </p:pic>
        <p:sp>
          <p:nvSpPr>
            <p:cNvPr id="360" name="角丸四角形 359"/>
            <p:cNvSpPr/>
            <p:nvPr/>
          </p:nvSpPr>
          <p:spPr>
            <a:xfrm>
              <a:off x="0" y="12829"/>
              <a:ext cx="9906000" cy="654211"/>
            </a:xfrm>
            <a:prstGeom prst="roundRect">
              <a:avLst/>
            </a:prstGeom>
            <a:solidFill>
              <a:srgbClr val="6B9BC7"/>
            </a:solidFill>
            <a:ln w="38100" cap="flat" cmpd="sng" algn="ctr">
              <a:solidFill>
                <a:srgbClr val="6B9BC7">
                  <a:lumMod val="50000"/>
                </a:srgbClr>
              </a:solidFill>
              <a:prstDash val="dash"/>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eaLnBrk="1" fontAlgn="auto" latinLnBrk="0" hangingPunct="1">
                <a:lnSpc>
                  <a:spcPct val="80000"/>
                </a:lnSpc>
                <a:spcBef>
                  <a:spcPts val="0"/>
                </a:spcBef>
                <a:spcAft>
                  <a:spcPts val="0"/>
                </a:spcAft>
                <a:buClrTx/>
                <a:buSzTx/>
                <a:buFontTx/>
                <a:buNone/>
                <a:tabLst/>
                <a:defRPr/>
              </a:pPr>
              <a:endParaRPr kumimoji="1" lang="en-US" altLang="ja-JP" sz="3600" b="0" i="0" u="none" strike="noStrike" kern="1200" cap="none" spc="0" normalizeH="0" baseline="0" noProof="0" dirty="0" smtClean="0">
                <a:ln>
                  <a:noFill/>
                </a:ln>
                <a:solidFill>
                  <a:sysClr val="windowText" lastClr="000000"/>
                </a:solidFill>
                <a:effectLst/>
                <a:uLnTx/>
                <a:uFillTx/>
                <a:latin typeface="Calibri"/>
                <a:ea typeface="ＭＳ Ｐゴシック"/>
                <a:cs typeface="+mn-cs"/>
              </a:endParaRPr>
            </a:p>
            <a:p>
              <a:pPr marL="0" marR="0" lvl="0" indent="0" algn="ctr" defTabSz="914400" eaLnBrk="1" fontAlgn="auto" latinLnBrk="0" hangingPunct="1">
                <a:lnSpc>
                  <a:spcPct val="800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sysClr val="windowText" lastClr="000000"/>
                  </a:solidFill>
                  <a:effectLst/>
                  <a:uLnTx/>
                  <a:uFillTx/>
                  <a:latin typeface="Calibri"/>
                  <a:ea typeface="ＭＳ Ｐゴシック"/>
                  <a:cs typeface="+mn-cs"/>
                </a:rPr>
                <a:t>北部地区</a:t>
              </a:r>
              <a:r>
                <a:rPr kumimoji="0" lang="ja-JP" altLang="en-US" sz="2800" b="0" i="0" u="none" strike="noStrike" kern="0" cap="none" spc="0" normalizeH="0" baseline="0" noProof="0" dirty="0" smtClean="0">
                  <a:ln>
                    <a:noFill/>
                  </a:ln>
                  <a:solidFill>
                    <a:srgbClr val="FFFFFF"/>
                  </a:solidFill>
                  <a:effectLst/>
                  <a:uLnTx/>
                  <a:uFillTx/>
                  <a:latin typeface="Calibri"/>
                  <a:ea typeface="ＭＳ Ｐゴシック"/>
                  <a:cs typeface="+mn-cs"/>
                </a:rPr>
                <a:t>医療</a:t>
              </a:r>
              <a:r>
                <a:rPr kumimoji="0" lang="en-US" altLang="ja-JP" sz="2800" b="0" i="0" u="none" strike="noStrike" kern="0" cap="none" spc="0" normalizeH="0" baseline="0" noProof="0" dirty="0" smtClean="0">
                  <a:ln>
                    <a:noFill/>
                  </a:ln>
                  <a:solidFill>
                    <a:srgbClr val="FFFFFF"/>
                  </a:solidFill>
                  <a:effectLst/>
                  <a:uLnTx/>
                  <a:uFillTx/>
                  <a:latin typeface="Calibri"/>
                  <a:ea typeface="ＭＳ Ｐゴシック"/>
                  <a:cs typeface="+mn-cs"/>
                </a:rPr>
                <a:t>×</a:t>
              </a:r>
              <a:r>
                <a:rPr kumimoji="0" lang="ja-JP" altLang="en-US" sz="2800" b="0" i="0" u="none" strike="noStrike" kern="0" cap="none" spc="0" normalizeH="0" baseline="0" noProof="0" dirty="0" smtClean="0">
                  <a:ln>
                    <a:noFill/>
                  </a:ln>
                  <a:solidFill>
                    <a:srgbClr val="FFFFFF"/>
                  </a:solidFill>
                  <a:effectLst/>
                  <a:uLnTx/>
                  <a:uFillTx/>
                  <a:latin typeface="Calibri"/>
                  <a:ea typeface="ＭＳ Ｐゴシック"/>
                  <a:cs typeface="+mn-cs"/>
                </a:rPr>
                <a:t>住環境</a:t>
              </a:r>
              <a:r>
                <a:rPr kumimoji="0" lang="en-US" altLang="ja-JP" sz="2800" b="0" i="0" u="none" strike="noStrike" kern="0" cap="none" spc="0" normalizeH="0" baseline="0" noProof="0" dirty="0" smtClean="0">
                  <a:ln>
                    <a:noFill/>
                  </a:ln>
                  <a:solidFill>
                    <a:srgbClr val="9F0000"/>
                  </a:solidFill>
                  <a:effectLst/>
                  <a:uLnTx/>
                  <a:uFillTx/>
                  <a:latin typeface="Calibri"/>
                  <a:ea typeface="ＭＳ Ｐゴシック"/>
                  <a:cs typeface="+mn-cs"/>
                </a:rPr>
                <a:t>×</a:t>
              </a:r>
              <a:r>
                <a:rPr kumimoji="0" lang="ja-JP" altLang="en-US" sz="2800" b="0" i="0" u="none" strike="noStrike" kern="0" cap="none" spc="0" normalizeH="0" baseline="0" noProof="0" dirty="0" smtClean="0">
                  <a:ln>
                    <a:noFill/>
                  </a:ln>
                  <a:solidFill>
                    <a:srgbClr val="9F0000"/>
                  </a:solidFill>
                  <a:effectLst/>
                  <a:uLnTx/>
                  <a:uFillTx/>
                  <a:latin typeface="Calibri"/>
                  <a:ea typeface="ＭＳ Ｐゴシック"/>
                  <a:cs typeface="+mn-cs"/>
                </a:rPr>
                <a:t>お散歩</a:t>
              </a:r>
              <a:endParaRPr kumimoji="0" lang="ja-JP" altLang="en-US" sz="2800" b="0" i="0" u="none" strike="noStrike" kern="0" cap="none" spc="0" normalizeH="0" baseline="0" noProof="0" dirty="0">
                <a:ln>
                  <a:noFill/>
                </a:ln>
                <a:solidFill>
                  <a:srgbClr val="9F0000"/>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smtClean="0">
                <a:ln>
                  <a:noFill/>
                </a:ln>
                <a:solidFill>
                  <a:srgbClr val="FFFFFF"/>
                </a:solidFill>
                <a:effectLst/>
                <a:uLnTx/>
                <a:uFillTx/>
                <a:latin typeface="Calibri"/>
                <a:ea typeface="ＭＳ Ｐゴシック"/>
                <a:cs typeface="+mn-cs"/>
              </a:endParaRPr>
            </a:p>
          </p:txBody>
        </p:sp>
        <p:sp>
          <p:nvSpPr>
            <p:cNvPr id="361" name="正方形/長方形 360"/>
            <p:cNvSpPr/>
            <p:nvPr/>
          </p:nvSpPr>
          <p:spPr>
            <a:xfrm>
              <a:off x="77203" y="755405"/>
              <a:ext cx="3498073" cy="461665"/>
            </a:xfrm>
            <a:prstGeom prst="rect">
              <a:avLst/>
            </a:prstGeom>
            <a:solidFill>
              <a:srgbClr val="6B9BC7"/>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smtClean="0">
                  <a:ln>
                    <a:noFill/>
                  </a:ln>
                  <a:solidFill>
                    <a:sysClr val="windowText" lastClr="000000"/>
                  </a:solidFill>
                  <a:effectLst/>
                  <a:uLnTx/>
                  <a:uFillTx/>
                </a:rPr>
                <a:t>おおつのメディカルパーク</a:t>
              </a:r>
              <a:endParaRPr kumimoji="0" lang="en-US" altLang="ja-JP" sz="2400" b="0" i="0" u="none" strike="noStrike" kern="0" cap="none" spc="0" normalizeH="0" baseline="0" noProof="0" dirty="0" smtClean="0">
                <a:ln>
                  <a:noFill/>
                </a:ln>
                <a:solidFill>
                  <a:sysClr val="windowText" lastClr="000000"/>
                </a:solidFill>
                <a:effectLst/>
                <a:uLnTx/>
                <a:uFillTx/>
              </a:endParaRPr>
            </a:p>
          </p:txBody>
        </p:sp>
        <p:sp>
          <p:nvSpPr>
            <p:cNvPr id="362" name="正方形/長方形 361"/>
            <p:cNvSpPr/>
            <p:nvPr/>
          </p:nvSpPr>
          <p:spPr>
            <a:xfrm>
              <a:off x="102616" y="3980731"/>
              <a:ext cx="2717811" cy="461665"/>
            </a:xfrm>
            <a:prstGeom prst="rect">
              <a:avLst/>
            </a:prstGeom>
            <a:solidFill>
              <a:srgbClr val="6B9BC7"/>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smtClean="0">
                  <a:ln>
                    <a:noFill/>
                  </a:ln>
                  <a:solidFill>
                    <a:sysClr val="windowText" lastClr="000000"/>
                  </a:solidFill>
                  <a:effectLst/>
                  <a:uLnTx/>
                  <a:uFillTx/>
                </a:rPr>
                <a:t>コミュニティセンター</a:t>
              </a:r>
              <a:endParaRPr kumimoji="0" lang="ja-JP" altLang="en-US" sz="2400" b="0" i="0" u="none" strike="noStrike" kern="0" cap="none" spc="0" normalizeH="0" baseline="0" noProof="0" dirty="0">
                <a:ln>
                  <a:noFill/>
                </a:ln>
                <a:solidFill>
                  <a:sysClr val="windowText" lastClr="000000"/>
                </a:solidFill>
                <a:effectLst/>
                <a:uLnTx/>
                <a:uFillTx/>
              </a:endParaRPr>
            </a:p>
          </p:txBody>
        </p:sp>
        <p:sp>
          <p:nvSpPr>
            <p:cNvPr id="363" name="角丸四角形 362"/>
            <p:cNvSpPr/>
            <p:nvPr/>
          </p:nvSpPr>
          <p:spPr>
            <a:xfrm>
              <a:off x="2593826" y="4634716"/>
              <a:ext cx="4186621" cy="1577276"/>
            </a:xfrm>
            <a:prstGeom prst="roundRect">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150" normalizeH="0" baseline="0" noProof="0" dirty="0" smtClean="0">
                <a:ln>
                  <a:noFill/>
                </a:ln>
                <a:solidFill>
                  <a:srgbClr val="000000"/>
                </a:solidFill>
                <a:effectLst/>
                <a:uLnTx/>
                <a:uFillTx/>
                <a:latin typeface="Calibri"/>
                <a:ea typeface="ＭＳ Ｐゴシック"/>
                <a:cs typeface="+mn-cs"/>
              </a:endParaRPr>
            </a:p>
          </p:txBody>
        </p:sp>
        <p:pic>
          <p:nvPicPr>
            <p:cNvPr id="364" name="図 363" descr="IMG_0417-2.JP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40911" y="1436545"/>
              <a:ext cx="3309129" cy="2233262"/>
            </a:xfrm>
            <a:prstGeom prst="rect">
              <a:avLst/>
            </a:prstGeom>
            <a:ln>
              <a:noFill/>
            </a:ln>
            <a:effectLst>
              <a:softEdge rad="112500"/>
            </a:effectLst>
          </p:spPr>
        </p:pic>
        <p:grpSp>
          <p:nvGrpSpPr>
            <p:cNvPr id="365" name="図形グループ 364"/>
            <p:cNvGrpSpPr/>
            <p:nvPr/>
          </p:nvGrpSpPr>
          <p:grpSpPr>
            <a:xfrm>
              <a:off x="3234556" y="869588"/>
              <a:ext cx="2902966" cy="2908482"/>
              <a:chOff x="9688817" y="3287459"/>
              <a:chExt cx="2902966" cy="2908482"/>
            </a:xfrm>
          </p:grpSpPr>
          <p:grpSp>
            <p:nvGrpSpPr>
              <p:cNvPr id="393" name="図形グループ 392"/>
              <p:cNvGrpSpPr/>
              <p:nvPr/>
            </p:nvGrpSpPr>
            <p:grpSpPr>
              <a:xfrm>
                <a:off x="9688817" y="3287459"/>
                <a:ext cx="2231207" cy="2594971"/>
                <a:chOff x="4899688" y="2339253"/>
                <a:chExt cx="3684799" cy="4206721"/>
              </a:xfrm>
            </p:grpSpPr>
            <p:grpSp>
              <p:nvGrpSpPr>
                <p:cNvPr id="395" name="図形グループ 394"/>
                <p:cNvGrpSpPr/>
                <p:nvPr/>
              </p:nvGrpSpPr>
              <p:grpSpPr>
                <a:xfrm>
                  <a:off x="4899688" y="2339253"/>
                  <a:ext cx="3684799" cy="4206721"/>
                  <a:chOff x="3574111" y="2675733"/>
                  <a:chExt cx="4688363" cy="4466775"/>
                </a:xfrm>
              </p:grpSpPr>
              <p:pic>
                <p:nvPicPr>
                  <p:cNvPr id="397" name="図 396"/>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0" b="98690" l="9639" r="83434"/>
                            </a14:imgEffect>
                          </a14:imgLayer>
                        </a14:imgProps>
                      </a:ext>
                      <a:ext uri="{28A0092B-C50C-407E-A947-70E740481C1C}">
                        <a14:useLocalDpi xmlns:a14="http://schemas.microsoft.com/office/drawing/2010/main" val="0"/>
                      </a:ext>
                    </a:extLst>
                  </a:blip>
                  <a:srcRect l="11068" r="16729"/>
                  <a:stretch/>
                </p:blipFill>
                <p:spPr>
                  <a:xfrm>
                    <a:off x="3574111" y="2675733"/>
                    <a:ext cx="4675724" cy="4466775"/>
                  </a:xfrm>
                  <a:prstGeom prst="rect">
                    <a:avLst/>
                  </a:prstGeom>
                </p:spPr>
              </p:pic>
              <p:sp>
                <p:nvSpPr>
                  <p:cNvPr id="398" name="フリーフォーム 397"/>
                  <p:cNvSpPr/>
                  <p:nvPr/>
                </p:nvSpPr>
                <p:spPr>
                  <a:xfrm>
                    <a:off x="5793155" y="2675734"/>
                    <a:ext cx="1357923" cy="3751384"/>
                  </a:xfrm>
                  <a:custGeom>
                    <a:avLst/>
                    <a:gdLst>
                      <a:gd name="connsiteX0" fmla="*/ 1338384 w 1357923"/>
                      <a:gd name="connsiteY0" fmla="*/ 3751384 h 3751384"/>
                      <a:gd name="connsiteX1" fmla="*/ 820615 w 1357923"/>
                      <a:gd name="connsiteY1" fmla="*/ 3507153 h 3751384"/>
                      <a:gd name="connsiteX2" fmla="*/ 566615 w 1357923"/>
                      <a:gd name="connsiteY2" fmla="*/ 3702538 h 3751384"/>
                      <a:gd name="connsiteX3" fmla="*/ 459154 w 1357923"/>
                      <a:gd name="connsiteY3" fmla="*/ 3702538 h 3751384"/>
                      <a:gd name="connsiteX4" fmla="*/ 195384 w 1357923"/>
                      <a:gd name="connsiteY4" fmla="*/ 3341076 h 3751384"/>
                      <a:gd name="connsiteX5" fmla="*/ 254000 w 1357923"/>
                      <a:gd name="connsiteY5" fmla="*/ 2667000 h 3751384"/>
                      <a:gd name="connsiteX6" fmla="*/ 351692 w 1357923"/>
                      <a:gd name="connsiteY6" fmla="*/ 2637692 h 3751384"/>
                      <a:gd name="connsiteX7" fmla="*/ 468923 w 1357923"/>
                      <a:gd name="connsiteY7" fmla="*/ 2325076 h 3751384"/>
                      <a:gd name="connsiteX8" fmla="*/ 263769 w 1357923"/>
                      <a:gd name="connsiteY8" fmla="*/ 1162538 h 3751384"/>
                      <a:gd name="connsiteX9" fmla="*/ 429846 w 1357923"/>
                      <a:gd name="connsiteY9" fmla="*/ 1025769 h 3751384"/>
                      <a:gd name="connsiteX10" fmla="*/ 478692 w 1357923"/>
                      <a:gd name="connsiteY10" fmla="*/ 1143000 h 3751384"/>
                      <a:gd name="connsiteX11" fmla="*/ 605692 w 1357923"/>
                      <a:gd name="connsiteY11" fmla="*/ 1074615 h 3751384"/>
                      <a:gd name="connsiteX12" fmla="*/ 527538 w 1357923"/>
                      <a:gd name="connsiteY12" fmla="*/ 781538 h 3751384"/>
                      <a:gd name="connsiteX13" fmla="*/ 410308 w 1357923"/>
                      <a:gd name="connsiteY13" fmla="*/ 654538 h 3751384"/>
                      <a:gd name="connsiteX14" fmla="*/ 146538 w 1357923"/>
                      <a:gd name="connsiteY14" fmla="*/ 683846 h 3751384"/>
                      <a:gd name="connsiteX15" fmla="*/ 146538 w 1357923"/>
                      <a:gd name="connsiteY15" fmla="*/ 683846 h 3751384"/>
                      <a:gd name="connsiteX16" fmla="*/ 29308 w 1357923"/>
                      <a:gd name="connsiteY16" fmla="*/ 615461 h 3751384"/>
                      <a:gd name="connsiteX17" fmla="*/ 0 w 1357923"/>
                      <a:gd name="connsiteY17" fmla="*/ 556846 h 3751384"/>
                      <a:gd name="connsiteX18" fmla="*/ 127000 w 1357923"/>
                      <a:gd name="connsiteY18" fmla="*/ 537307 h 3751384"/>
                      <a:gd name="connsiteX19" fmla="*/ 146538 w 1357923"/>
                      <a:gd name="connsiteY19" fmla="*/ 332153 h 3751384"/>
                      <a:gd name="connsiteX20" fmla="*/ 400538 w 1357923"/>
                      <a:gd name="connsiteY20" fmla="*/ 312615 h 3751384"/>
                      <a:gd name="connsiteX21" fmla="*/ 449384 w 1357923"/>
                      <a:gd name="connsiteY21" fmla="*/ 117230 h 3751384"/>
                      <a:gd name="connsiteX22" fmla="*/ 166077 w 1357923"/>
                      <a:gd name="connsiteY22" fmla="*/ 0 h 3751384"/>
                      <a:gd name="connsiteX23" fmla="*/ 762000 w 1357923"/>
                      <a:gd name="connsiteY23" fmla="*/ 97692 h 3751384"/>
                      <a:gd name="connsiteX24" fmla="*/ 683846 w 1357923"/>
                      <a:gd name="connsiteY24" fmla="*/ 556846 h 3751384"/>
                      <a:gd name="connsiteX25" fmla="*/ 498231 w 1357923"/>
                      <a:gd name="connsiteY25" fmla="*/ 576384 h 3751384"/>
                      <a:gd name="connsiteX26" fmla="*/ 1103923 w 1357923"/>
                      <a:gd name="connsiteY26" fmla="*/ 2207846 h 3751384"/>
                      <a:gd name="connsiteX27" fmla="*/ 762000 w 1357923"/>
                      <a:gd name="connsiteY27" fmla="*/ 2295769 h 3751384"/>
                      <a:gd name="connsiteX28" fmla="*/ 869461 w 1357923"/>
                      <a:gd name="connsiteY28" fmla="*/ 2530230 h 3751384"/>
                      <a:gd name="connsiteX29" fmla="*/ 1201615 w 1357923"/>
                      <a:gd name="connsiteY29" fmla="*/ 2500923 h 3751384"/>
                      <a:gd name="connsiteX30" fmla="*/ 1357923 w 1357923"/>
                      <a:gd name="connsiteY30" fmla="*/ 2950307 h 3751384"/>
                      <a:gd name="connsiteX31" fmla="*/ 1338384 w 1357923"/>
                      <a:gd name="connsiteY31" fmla="*/ 3751384 h 375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57923" h="3751384">
                        <a:moveTo>
                          <a:pt x="1338384" y="3751384"/>
                        </a:moveTo>
                        <a:lnTo>
                          <a:pt x="820615" y="3507153"/>
                        </a:lnTo>
                        <a:lnTo>
                          <a:pt x="566615" y="3702538"/>
                        </a:lnTo>
                        <a:lnTo>
                          <a:pt x="459154" y="3702538"/>
                        </a:lnTo>
                        <a:lnTo>
                          <a:pt x="195384" y="3341076"/>
                        </a:lnTo>
                        <a:lnTo>
                          <a:pt x="254000" y="2667000"/>
                        </a:lnTo>
                        <a:lnTo>
                          <a:pt x="351692" y="2637692"/>
                        </a:lnTo>
                        <a:lnTo>
                          <a:pt x="468923" y="2325076"/>
                        </a:lnTo>
                        <a:lnTo>
                          <a:pt x="263769" y="1162538"/>
                        </a:lnTo>
                        <a:lnTo>
                          <a:pt x="429846" y="1025769"/>
                        </a:lnTo>
                        <a:lnTo>
                          <a:pt x="478692" y="1143000"/>
                        </a:lnTo>
                        <a:lnTo>
                          <a:pt x="605692" y="1074615"/>
                        </a:lnTo>
                        <a:lnTo>
                          <a:pt x="527538" y="781538"/>
                        </a:lnTo>
                        <a:lnTo>
                          <a:pt x="410308" y="654538"/>
                        </a:lnTo>
                        <a:lnTo>
                          <a:pt x="146538" y="683846"/>
                        </a:lnTo>
                        <a:lnTo>
                          <a:pt x="146538" y="683846"/>
                        </a:lnTo>
                        <a:lnTo>
                          <a:pt x="29308" y="615461"/>
                        </a:lnTo>
                        <a:lnTo>
                          <a:pt x="0" y="556846"/>
                        </a:lnTo>
                        <a:lnTo>
                          <a:pt x="127000" y="537307"/>
                        </a:lnTo>
                        <a:lnTo>
                          <a:pt x="146538" y="332153"/>
                        </a:lnTo>
                        <a:lnTo>
                          <a:pt x="400538" y="312615"/>
                        </a:lnTo>
                        <a:lnTo>
                          <a:pt x="449384" y="117230"/>
                        </a:lnTo>
                        <a:lnTo>
                          <a:pt x="166077" y="0"/>
                        </a:lnTo>
                        <a:lnTo>
                          <a:pt x="762000" y="97692"/>
                        </a:lnTo>
                        <a:lnTo>
                          <a:pt x="683846" y="556846"/>
                        </a:lnTo>
                        <a:lnTo>
                          <a:pt x="498231" y="576384"/>
                        </a:lnTo>
                        <a:lnTo>
                          <a:pt x="1103923" y="2207846"/>
                        </a:lnTo>
                        <a:lnTo>
                          <a:pt x="762000" y="2295769"/>
                        </a:lnTo>
                        <a:lnTo>
                          <a:pt x="869461" y="2530230"/>
                        </a:lnTo>
                        <a:lnTo>
                          <a:pt x="1201615" y="2500923"/>
                        </a:lnTo>
                        <a:lnTo>
                          <a:pt x="1357923" y="2950307"/>
                        </a:lnTo>
                        <a:lnTo>
                          <a:pt x="1338384" y="3751384"/>
                        </a:lnTo>
                        <a:close/>
                      </a:path>
                    </a:pathLst>
                  </a:custGeom>
                  <a:solidFill>
                    <a:srgbClr val="8976AC">
                      <a:lumMod val="60000"/>
                      <a:lumOff val="40000"/>
                      <a:alpha val="84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99" name="フリーフォーム 398"/>
                  <p:cNvSpPr/>
                  <p:nvPr/>
                </p:nvSpPr>
                <p:spPr>
                  <a:xfrm>
                    <a:off x="6977531" y="4951334"/>
                    <a:ext cx="1284943" cy="1374588"/>
                  </a:xfrm>
                  <a:custGeom>
                    <a:avLst/>
                    <a:gdLst>
                      <a:gd name="connsiteX0" fmla="*/ 0 w 1284942"/>
                      <a:gd name="connsiteY0" fmla="*/ 112059 h 1374588"/>
                      <a:gd name="connsiteX1" fmla="*/ 156883 w 1284942"/>
                      <a:gd name="connsiteY1" fmla="*/ 575235 h 1374588"/>
                      <a:gd name="connsiteX2" fmla="*/ 186765 w 1284942"/>
                      <a:gd name="connsiteY2" fmla="*/ 1210235 h 1374588"/>
                      <a:gd name="connsiteX3" fmla="*/ 291353 w 1284942"/>
                      <a:gd name="connsiteY3" fmla="*/ 1180353 h 1374588"/>
                      <a:gd name="connsiteX4" fmla="*/ 336177 w 1284942"/>
                      <a:gd name="connsiteY4" fmla="*/ 1262529 h 1374588"/>
                      <a:gd name="connsiteX5" fmla="*/ 552824 w 1284942"/>
                      <a:gd name="connsiteY5" fmla="*/ 1374588 h 1374588"/>
                      <a:gd name="connsiteX6" fmla="*/ 806824 w 1284942"/>
                      <a:gd name="connsiteY6" fmla="*/ 1016000 h 1374588"/>
                      <a:gd name="connsiteX7" fmla="*/ 1180353 w 1284942"/>
                      <a:gd name="connsiteY7" fmla="*/ 1090706 h 1374588"/>
                      <a:gd name="connsiteX8" fmla="*/ 1284942 w 1284942"/>
                      <a:gd name="connsiteY8" fmla="*/ 896471 h 1374588"/>
                      <a:gd name="connsiteX9" fmla="*/ 903942 w 1284942"/>
                      <a:gd name="connsiteY9" fmla="*/ 724647 h 1374588"/>
                      <a:gd name="connsiteX10" fmla="*/ 1045883 w 1284942"/>
                      <a:gd name="connsiteY10" fmla="*/ 448235 h 1374588"/>
                      <a:gd name="connsiteX11" fmla="*/ 948765 w 1284942"/>
                      <a:gd name="connsiteY11" fmla="*/ 298824 h 1374588"/>
                      <a:gd name="connsiteX12" fmla="*/ 769471 w 1284942"/>
                      <a:gd name="connsiteY12" fmla="*/ 276412 h 1374588"/>
                      <a:gd name="connsiteX13" fmla="*/ 687295 w 1284942"/>
                      <a:gd name="connsiteY13" fmla="*/ 216647 h 1374588"/>
                      <a:gd name="connsiteX14" fmla="*/ 590177 w 1284942"/>
                      <a:gd name="connsiteY14" fmla="*/ 298824 h 1374588"/>
                      <a:gd name="connsiteX15" fmla="*/ 508000 w 1284942"/>
                      <a:gd name="connsiteY15" fmla="*/ 246529 h 1374588"/>
                      <a:gd name="connsiteX16" fmla="*/ 530412 w 1284942"/>
                      <a:gd name="connsiteY16" fmla="*/ 164353 h 1374588"/>
                      <a:gd name="connsiteX17" fmla="*/ 410883 w 1284942"/>
                      <a:gd name="connsiteY17" fmla="*/ 179294 h 1374588"/>
                      <a:gd name="connsiteX18" fmla="*/ 373530 w 1284942"/>
                      <a:gd name="connsiteY18" fmla="*/ 104588 h 1374588"/>
                      <a:gd name="connsiteX19" fmla="*/ 313765 w 1284942"/>
                      <a:gd name="connsiteY19" fmla="*/ 141941 h 1374588"/>
                      <a:gd name="connsiteX20" fmla="*/ 306295 w 1284942"/>
                      <a:gd name="connsiteY20" fmla="*/ 0 h 1374588"/>
                      <a:gd name="connsiteX21" fmla="*/ 0 w 1284942"/>
                      <a:gd name="connsiteY21" fmla="*/ 112059 h 137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4942" h="1374588">
                        <a:moveTo>
                          <a:pt x="0" y="112059"/>
                        </a:moveTo>
                        <a:lnTo>
                          <a:pt x="156883" y="575235"/>
                        </a:lnTo>
                        <a:lnTo>
                          <a:pt x="186765" y="1210235"/>
                        </a:lnTo>
                        <a:lnTo>
                          <a:pt x="291353" y="1180353"/>
                        </a:lnTo>
                        <a:lnTo>
                          <a:pt x="336177" y="1262529"/>
                        </a:lnTo>
                        <a:lnTo>
                          <a:pt x="552824" y="1374588"/>
                        </a:lnTo>
                        <a:lnTo>
                          <a:pt x="806824" y="1016000"/>
                        </a:lnTo>
                        <a:lnTo>
                          <a:pt x="1180353" y="1090706"/>
                        </a:lnTo>
                        <a:lnTo>
                          <a:pt x="1284942" y="896471"/>
                        </a:lnTo>
                        <a:lnTo>
                          <a:pt x="903942" y="724647"/>
                        </a:lnTo>
                        <a:lnTo>
                          <a:pt x="1045883" y="448235"/>
                        </a:lnTo>
                        <a:lnTo>
                          <a:pt x="948765" y="298824"/>
                        </a:lnTo>
                        <a:lnTo>
                          <a:pt x="769471" y="276412"/>
                        </a:lnTo>
                        <a:lnTo>
                          <a:pt x="687295" y="216647"/>
                        </a:lnTo>
                        <a:lnTo>
                          <a:pt x="590177" y="298824"/>
                        </a:lnTo>
                        <a:lnTo>
                          <a:pt x="508000" y="246529"/>
                        </a:lnTo>
                        <a:lnTo>
                          <a:pt x="530412" y="164353"/>
                        </a:lnTo>
                        <a:lnTo>
                          <a:pt x="410883" y="179294"/>
                        </a:lnTo>
                        <a:lnTo>
                          <a:pt x="373530" y="104588"/>
                        </a:lnTo>
                        <a:lnTo>
                          <a:pt x="313765" y="141941"/>
                        </a:lnTo>
                        <a:lnTo>
                          <a:pt x="306295" y="0"/>
                        </a:lnTo>
                        <a:lnTo>
                          <a:pt x="0" y="112059"/>
                        </a:lnTo>
                        <a:close/>
                      </a:path>
                    </a:pathLst>
                  </a:custGeom>
                  <a:solidFill>
                    <a:srgbClr val="4C1304">
                      <a:lumMod val="60000"/>
                      <a:lumOff val="40000"/>
                      <a:alpha val="76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sp>
              <p:nvSpPr>
                <p:cNvPr id="396" name="フリーフォーム 395"/>
                <p:cNvSpPr/>
                <p:nvPr/>
              </p:nvSpPr>
              <p:spPr>
                <a:xfrm>
                  <a:off x="7523614" y="4650457"/>
                  <a:ext cx="186765" cy="754529"/>
                </a:xfrm>
                <a:custGeom>
                  <a:avLst/>
                  <a:gdLst>
                    <a:gd name="connsiteX0" fmla="*/ 74706 w 186765"/>
                    <a:gd name="connsiteY0" fmla="*/ 0 h 754529"/>
                    <a:gd name="connsiteX1" fmla="*/ 0 w 186765"/>
                    <a:gd name="connsiteY1" fmla="*/ 44823 h 754529"/>
                    <a:gd name="connsiteX2" fmla="*/ 112059 w 186765"/>
                    <a:gd name="connsiteY2" fmla="*/ 351117 h 754529"/>
                    <a:gd name="connsiteX3" fmla="*/ 104588 w 186765"/>
                    <a:gd name="connsiteY3" fmla="*/ 747059 h 754529"/>
                    <a:gd name="connsiteX4" fmla="*/ 186765 w 186765"/>
                    <a:gd name="connsiteY4" fmla="*/ 754529 h 754529"/>
                    <a:gd name="connsiteX5" fmla="*/ 186765 w 186765"/>
                    <a:gd name="connsiteY5" fmla="*/ 321235 h 754529"/>
                    <a:gd name="connsiteX6" fmla="*/ 74706 w 186765"/>
                    <a:gd name="connsiteY6" fmla="*/ 0 h 75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765" h="754529">
                      <a:moveTo>
                        <a:pt x="74706" y="0"/>
                      </a:moveTo>
                      <a:lnTo>
                        <a:pt x="0" y="44823"/>
                      </a:lnTo>
                      <a:lnTo>
                        <a:pt x="112059" y="351117"/>
                      </a:lnTo>
                      <a:lnTo>
                        <a:pt x="104588" y="747059"/>
                      </a:lnTo>
                      <a:lnTo>
                        <a:pt x="186765" y="754529"/>
                      </a:lnTo>
                      <a:lnTo>
                        <a:pt x="186765" y="321235"/>
                      </a:lnTo>
                      <a:lnTo>
                        <a:pt x="74706" y="0"/>
                      </a:lnTo>
                      <a:close/>
                    </a:path>
                  </a:pathLst>
                </a:custGeom>
                <a:solidFill>
                  <a:srgbClr val="008000"/>
                </a:solidFill>
                <a:ln w="9525" cap="flat" cmpd="sng" algn="ctr">
                  <a:solidFill>
                    <a:srgbClr val="A6321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sp>
            <p:nvSpPr>
              <p:cNvPr id="394" name="環状矢印 393"/>
              <p:cNvSpPr/>
              <p:nvPr/>
            </p:nvSpPr>
            <p:spPr>
              <a:xfrm rot="1719298">
                <a:off x="10662047" y="4789022"/>
                <a:ext cx="1929736" cy="1406919"/>
              </a:xfrm>
              <a:prstGeom prst="circularArrow">
                <a:avLst>
                  <a:gd name="adj1" fmla="val 5839"/>
                  <a:gd name="adj2" fmla="val 1413083"/>
                  <a:gd name="adj3" fmla="val 16214557"/>
                  <a:gd name="adj4" fmla="val 13488005"/>
                  <a:gd name="adj5" fmla="val 9318"/>
                </a:avLst>
              </a:prstGeom>
              <a:solidFill>
                <a:srgbClr val="008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grpSp>
        <p:pic>
          <p:nvPicPr>
            <p:cNvPr id="366" name="図 365" descr="修景１.psd"/>
            <p:cNvPicPr>
              <a:picLocks noChangeAspect="1"/>
            </p:cNvPicPr>
            <p:nvPr/>
          </p:nvPicPr>
          <p:blipFill rotWithShape="1">
            <a:blip r:embed="rId39" cstate="print">
              <a:extLst>
                <a:ext uri="{28A0092B-C50C-407E-A947-70E740481C1C}">
                  <a14:useLocalDpi xmlns:a14="http://schemas.microsoft.com/office/drawing/2010/main" val="0"/>
                </a:ext>
              </a:extLst>
            </a:blip>
            <a:srcRect/>
            <a:stretch/>
          </p:blipFill>
          <p:spPr>
            <a:xfrm>
              <a:off x="5585916" y="1951094"/>
              <a:ext cx="4307254" cy="2619581"/>
            </a:xfrm>
            <a:prstGeom prst="rect">
              <a:avLst/>
            </a:prstGeom>
            <a:ln>
              <a:noFill/>
            </a:ln>
            <a:effectLst>
              <a:softEdge rad="112500"/>
            </a:effectLst>
          </p:spPr>
        </p:pic>
        <p:grpSp>
          <p:nvGrpSpPr>
            <p:cNvPr id="367" name="図形グループ 366"/>
            <p:cNvGrpSpPr/>
            <p:nvPr/>
          </p:nvGrpSpPr>
          <p:grpSpPr>
            <a:xfrm>
              <a:off x="6436671" y="827121"/>
              <a:ext cx="3033197" cy="1067049"/>
              <a:chOff x="6446290" y="896865"/>
              <a:chExt cx="3033197" cy="1067049"/>
            </a:xfrm>
          </p:grpSpPr>
          <p:sp>
            <p:nvSpPr>
              <p:cNvPr id="391" name="角丸四角形 390"/>
              <p:cNvSpPr/>
              <p:nvPr/>
            </p:nvSpPr>
            <p:spPr>
              <a:xfrm>
                <a:off x="6446290" y="896865"/>
                <a:ext cx="3033197" cy="1067049"/>
              </a:xfrm>
              <a:prstGeom prst="roundRect">
                <a:avLst/>
              </a:prstGeom>
              <a:solidFill>
                <a:srgbClr val="6B9BC7">
                  <a:lumMod val="40000"/>
                  <a:lumOff val="60000"/>
                </a:srgbClr>
              </a:solidFill>
              <a:ln w="38100" cap="flat" cmpd="sng" algn="ctr">
                <a:solidFill>
                  <a:srgbClr val="6B9BC7"/>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92" name="テキスト ボックス 391"/>
              <p:cNvSpPr txBox="1"/>
              <p:nvPr/>
            </p:nvSpPr>
            <p:spPr>
              <a:xfrm>
                <a:off x="6485102" y="972126"/>
                <a:ext cx="299438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rPr>
                  <a:t>・</a:t>
                </a:r>
                <a:r>
                  <a:rPr kumimoji="0" lang="ja-JP" altLang="en-US" sz="1800" b="0" i="0" u="none" strike="noStrike" kern="0" cap="none" spc="0" normalizeH="0" baseline="0" noProof="0" dirty="0" smtClean="0">
                    <a:ln>
                      <a:noFill/>
                    </a:ln>
                    <a:solidFill>
                      <a:sysClr val="windowText" lastClr="000000"/>
                    </a:solidFill>
                    <a:effectLst/>
                    <a:uLnTx/>
                    <a:uFillTx/>
                  </a:rPr>
                  <a:t>病院の待ち時間に</a:t>
                </a:r>
                <a:endParaRPr kumimoji="0" lang="en-US" altLang="ja-JP" sz="18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rPr>
                  <a:t>・患者さんの気分転換の</a:t>
                </a:r>
                <a:r>
                  <a:rPr kumimoji="0" lang="ja-JP" altLang="en-US" sz="1800" b="0" i="0" u="none" strike="noStrike" kern="0" cap="none" spc="0" normalizeH="0" baseline="0" noProof="0" dirty="0" smtClean="0">
                    <a:ln>
                      <a:noFill/>
                    </a:ln>
                    <a:solidFill>
                      <a:sysClr val="windowText" lastClr="000000"/>
                    </a:solidFill>
                    <a:effectLst/>
                    <a:uLnTx/>
                    <a:uFillTx/>
                  </a:rPr>
                  <a:t>場に</a:t>
                </a:r>
                <a:endParaRPr kumimoji="1" lang="en-US" altLang="ja-JP" sz="18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rPr>
                  <a:t>・散歩できる道の整備</a:t>
                </a:r>
                <a:endParaRPr kumimoji="0" lang="en-US" altLang="ja-JP" sz="1800" b="0" i="0" u="none" strike="noStrike" kern="0" cap="none" spc="0" normalizeH="0" baseline="0" noProof="0" dirty="0" smtClean="0">
                  <a:ln>
                    <a:noFill/>
                  </a:ln>
                  <a:solidFill>
                    <a:sysClr val="windowText" lastClr="000000"/>
                  </a:solidFill>
                  <a:effectLst/>
                  <a:uLnTx/>
                  <a:uFillTx/>
                </a:endParaRPr>
              </a:p>
            </p:txBody>
          </p:sp>
        </p:grpSp>
        <p:grpSp>
          <p:nvGrpSpPr>
            <p:cNvPr id="368" name="図形グループ 367"/>
            <p:cNvGrpSpPr/>
            <p:nvPr/>
          </p:nvGrpSpPr>
          <p:grpSpPr>
            <a:xfrm>
              <a:off x="38725" y="4689388"/>
              <a:ext cx="2531103" cy="2115622"/>
              <a:chOff x="6242043" y="1898627"/>
              <a:chExt cx="3568495" cy="2994986"/>
            </a:xfrm>
          </p:grpSpPr>
          <p:sp>
            <p:nvSpPr>
              <p:cNvPr id="374" name="フローチャート: 結合子 373"/>
              <p:cNvSpPr/>
              <p:nvPr/>
            </p:nvSpPr>
            <p:spPr>
              <a:xfrm>
                <a:off x="7104754" y="2507060"/>
                <a:ext cx="1796288" cy="1784211"/>
              </a:xfrm>
              <a:prstGeom prst="flowChartConnector">
                <a:avLst/>
              </a:prstGeom>
              <a:noFill/>
              <a:ln w="57150" cap="flat" cmpd="sng" algn="ctr">
                <a:solidFill>
                  <a:srgbClr val="660066"/>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grpSp>
            <p:nvGrpSpPr>
              <p:cNvPr id="375" name="図形グループ 374"/>
              <p:cNvGrpSpPr/>
              <p:nvPr/>
            </p:nvGrpSpPr>
            <p:grpSpPr>
              <a:xfrm>
                <a:off x="8331835" y="3386025"/>
                <a:ext cx="1478703" cy="1507588"/>
                <a:chOff x="7356422" y="4825561"/>
                <a:chExt cx="1909080" cy="1975741"/>
              </a:xfrm>
            </p:grpSpPr>
            <p:grpSp>
              <p:nvGrpSpPr>
                <p:cNvPr id="387" name="図形グループ 386"/>
                <p:cNvGrpSpPr/>
                <p:nvPr/>
              </p:nvGrpSpPr>
              <p:grpSpPr>
                <a:xfrm>
                  <a:off x="7549821" y="5235968"/>
                  <a:ext cx="1549316" cy="1565334"/>
                  <a:chOff x="7616380" y="2902709"/>
                  <a:chExt cx="1508454" cy="1497812"/>
                </a:xfrm>
              </p:grpSpPr>
              <p:sp>
                <p:nvSpPr>
                  <p:cNvPr id="389" name="フローチャート: 結合子 388"/>
                  <p:cNvSpPr/>
                  <p:nvPr/>
                </p:nvSpPr>
                <p:spPr>
                  <a:xfrm>
                    <a:off x="7616380" y="2902709"/>
                    <a:ext cx="1348280" cy="1366132"/>
                  </a:xfrm>
                  <a:prstGeom prst="flowChartConnector">
                    <a:avLst/>
                  </a:prstGeom>
                  <a:solidFill>
                    <a:srgbClr val="4E66B2">
                      <a:lumMod val="60000"/>
                      <a:lumOff val="4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90" name="テキスト ボックス 389"/>
                  <p:cNvSpPr txBox="1"/>
                  <p:nvPr/>
                </p:nvSpPr>
                <p:spPr>
                  <a:xfrm>
                    <a:off x="7749911" y="3680858"/>
                    <a:ext cx="1374923" cy="719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rPr>
                      <a:t>病院</a:t>
                    </a:r>
                    <a:endParaRPr kumimoji="1" lang="ja-JP" altLang="en-US" sz="1800" b="0" i="0" u="none" strike="noStrike" kern="0" cap="none" spc="0" normalizeH="0" baseline="0" noProof="0" dirty="0">
                      <a:ln>
                        <a:noFill/>
                      </a:ln>
                      <a:solidFill>
                        <a:sysClr val="windowText" lastClr="000000"/>
                      </a:solidFill>
                      <a:effectLst/>
                      <a:uLnTx/>
                      <a:uFillTx/>
                    </a:endParaRPr>
                  </a:p>
                </p:txBody>
              </p:sp>
            </p:grpSp>
            <p:pic>
              <p:nvPicPr>
                <p:cNvPr id="388" name="図 38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356422" y="4825561"/>
                  <a:ext cx="1909080" cy="1444531"/>
                </a:xfrm>
                <a:prstGeom prst="rect">
                  <a:avLst/>
                </a:prstGeom>
              </p:spPr>
            </p:pic>
          </p:grpSp>
          <p:grpSp>
            <p:nvGrpSpPr>
              <p:cNvPr id="376" name="図形グループ 375"/>
              <p:cNvGrpSpPr/>
              <p:nvPr/>
            </p:nvGrpSpPr>
            <p:grpSpPr>
              <a:xfrm>
                <a:off x="7314747" y="1898627"/>
                <a:ext cx="1461456" cy="1270427"/>
                <a:chOff x="6043316" y="2876282"/>
                <a:chExt cx="1886815" cy="1664936"/>
              </a:xfrm>
            </p:grpSpPr>
            <p:grpSp>
              <p:nvGrpSpPr>
                <p:cNvPr id="383" name="図形グループ 382"/>
                <p:cNvGrpSpPr/>
                <p:nvPr/>
              </p:nvGrpSpPr>
              <p:grpSpPr>
                <a:xfrm>
                  <a:off x="6401191" y="2987434"/>
                  <a:ext cx="1528940" cy="1553784"/>
                  <a:chOff x="6411318" y="1485630"/>
                  <a:chExt cx="1488615" cy="1486760"/>
                </a:xfrm>
              </p:grpSpPr>
              <p:sp>
                <p:nvSpPr>
                  <p:cNvPr id="385" name="フローチャート: 結合子 384"/>
                  <p:cNvSpPr/>
                  <p:nvPr/>
                </p:nvSpPr>
                <p:spPr>
                  <a:xfrm>
                    <a:off x="6411318" y="1485630"/>
                    <a:ext cx="1348279" cy="1366132"/>
                  </a:xfrm>
                  <a:prstGeom prst="flowChartConnector">
                    <a:avLst/>
                  </a:prstGeom>
                  <a:solidFill>
                    <a:srgbClr val="F78F28"/>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sp>
                <p:nvSpPr>
                  <p:cNvPr id="386" name="テキスト ボックス 385"/>
                  <p:cNvSpPr txBox="1"/>
                  <p:nvPr/>
                </p:nvSpPr>
                <p:spPr>
                  <a:xfrm>
                    <a:off x="6501246" y="2252727"/>
                    <a:ext cx="1398687" cy="719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rPr>
                      <a:t>住宅</a:t>
                    </a:r>
                    <a:endParaRPr kumimoji="1" lang="ja-JP" altLang="en-US" sz="1800" b="0" i="0" u="none" strike="noStrike" kern="0" cap="none" spc="0" normalizeH="0" baseline="0" noProof="0" dirty="0">
                      <a:ln>
                        <a:noFill/>
                      </a:ln>
                      <a:solidFill>
                        <a:sysClr val="windowText" lastClr="000000"/>
                      </a:solidFill>
                      <a:effectLst/>
                      <a:uLnTx/>
                      <a:uFillTx/>
                    </a:endParaRPr>
                  </a:p>
                </p:txBody>
              </p:sp>
            </p:grpSp>
            <p:pic>
              <p:nvPicPr>
                <p:cNvPr id="384" name="図 38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043316" y="2876282"/>
                  <a:ext cx="1752404" cy="1090666"/>
                </a:xfrm>
                <a:prstGeom prst="rect">
                  <a:avLst/>
                </a:prstGeom>
              </p:spPr>
            </p:pic>
          </p:grpSp>
          <p:grpSp>
            <p:nvGrpSpPr>
              <p:cNvPr id="377" name="図形グループ 376"/>
              <p:cNvGrpSpPr/>
              <p:nvPr/>
            </p:nvGrpSpPr>
            <p:grpSpPr>
              <a:xfrm>
                <a:off x="6242043" y="3293390"/>
                <a:ext cx="1517664" cy="1516173"/>
                <a:chOff x="4658398" y="4704160"/>
                <a:chExt cx="1959381" cy="1986992"/>
              </a:xfrm>
            </p:grpSpPr>
            <p:grpSp>
              <p:nvGrpSpPr>
                <p:cNvPr id="379" name="図形グループ 378"/>
                <p:cNvGrpSpPr/>
                <p:nvPr/>
              </p:nvGrpSpPr>
              <p:grpSpPr>
                <a:xfrm>
                  <a:off x="5068112" y="5114569"/>
                  <a:ext cx="1397719" cy="1576583"/>
                  <a:chOff x="5331276" y="2902709"/>
                  <a:chExt cx="1360854" cy="1508576"/>
                </a:xfrm>
              </p:grpSpPr>
              <p:sp>
                <p:nvSpPr>
                  <p:cNvPr id="381" name="フローチャート: 結合子 380"/>
                  <p:cNvSpPr/>
                  <p:nvPr/>
                </p:nvSpPr>
                <p:spPr>
                  <a:xfrm>
                    <a:off x="5336481" y="2902709"/>
                    <a:ext cx="1304974" cy="1317166"/>
                  </a:xfrm>
                  <a:prstGeom prst="flowChartConnector">
                    <a:avLst/>
                  </a:prstGeom>
                  <a:solidFill>
                    <a:srgbClr val="94CD3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sp>
                <p:nvSpPr>
                  <p:cNvPr id="382" name="テキスト ボックス 381"/>
                  <p:cNvSpPr txBox="1"/>
                  <p:nvPr/>
                </p:nvSpPr>
                <p:spPr>
                  <a:xfrm>
                    <a:off x="5331276" y="3691623"/>
                    <a:ext cx="1360854" cy="7196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rPr>
                      <a:t>公園</a:t>
                    </a:r>
                    <a:endParaRPr kumimoji="1" lang="ja-JP" altLang="en-US" sz="1800" b="0" i="0" u="none" strike="noStrike" kern="0" cap="none" spc="0" normalizeH="0" baseline="0" noProof="0" dirty="0">
                      <a:ln>
                        <a:noFill/>
                      </a:ln>
                      <a:solidFill>
                        <a:sysClr val="windowText" lastClr="000000"/>
                      </a:solidFill>
                      <a:effectLst/>
                      <a:uLnTx/>
                      <a:uFillTx/>
                    </a:endParaRPr>
                  </a:p>
                </p:txBody>
              </p:sp>
            </p:grpSp>
            <p:pic>
              <p:nvPicPr>
                <p:cNvPr id="380" name="図 379"/>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658398" y="4704160"/>
                  <a:ext cx="1959381" cy="1387620"/>
                </a:xfrm>
                <a:prstGeom prst="rect">
                  <a:avLst/>
                </a:prstGeom>
              </p:spPr>
            </p:pic>
          </p:grpSp>
          <p:sp>
            <p:nvSpPr>
              <p:cNvPr id="378" name="フローチャート: 結合子 377"/>
              <p:cNvSpPr/>
              <p:nvPr/>
            </p:nvSpPr>
            <p:spPr>
              <a:xfrm>
                <a:off x="7601770" y="3078335"/>
                <a:ext cx="911628" cy="884970"/>
              </a:xfrm>
              <a:prstGeom prst="flowChartConnector">
                <a:avLst/>
              </a:prstGeom>
              <a:solidFill>
                <a:srgbClr val="D978B4"/>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散歩</a:t>
                </a:r>
                <a:endParaRPr kumimoji="1" lang="ja-JP" altLang="en-US" sz="20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grpSp>
          <p:nvGrpSpPr>
            <p:cNvPr id="369" name="図形グループ 368"/>
            <p:cNvGrpSpPr/>
            <p:nvPr/>
          </p:nvGrpSpPr>
          <p:grpSpPr>
            <a:xfrm>
              <a:off x="6729185" y="4784054"/>
              <a:ext cx="3163985" cy="2085096"/>
              <a:chOff x="4645625" y="4668202"/>
              <a:chExt cx="3163985" cy="2085096"/>
            </a:xfrm>
          </p:grpSpPr>
          <p:pic>
            <p:nvPicPr>
              <p:cNvPr id="372" name="図 371"/>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645625" y="4668202"/>
                <a:ext cx="3112723" cy="2085096"/>
              </a:xfrm>
              <a:prstGeom prst="rect">
                <a:avLst/>
              </a:prstGeom>
            </p:spPr>
          </p:pic>
          <p:sp>
            <p:nvSpPr>
              <p:cNvPr id="373" name="テキスト ボックス 372"/>
              <p:cNvSpPr txBox="1"/>
              <p:nvPr/>
            </p:nvSpPr>
            <p:spPr>
              <a:xfrm>
                <a:off x="4696887" y="6454780"/>
                <a:ext cx="311272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FFFFFF"/>
                    </a:solidFill>
                    <a:effectLst/>
                    <a:uLnTx/>
                    <a:uFillTx/>
                  </a:rPr>
                  <a:t>八事東コミュニティセンター（名古屋市天白区）</a:t>
                </a:r>
                <a:endParaRPr kumimoji="1" lang="ja-JP" altLang="en-US" sz="1200" b="0" i="0" u="none" strike="noStrike" kern="0" cap="none" spc="0" normalizeH="0" baseline="0" noProof="0" dirty="0">
                  <a:ln>
                    <a:noFill/>
                  </a:ln>
                  <a:solidFill>
                    <a:srgbClr val="FFFFFF"/>
                  </a:solidFill>
                  <a:effectLst/>
                  <a:uLnTx/>
                  <a:uFillTx/>
                </a:endParaRPr>
              </a:p>
            </p:txBody>
          </p:sp>
        </p:grpSp>
        <p:sp>
          <p:nvSpPr>
            <p:cNvPr id="370" name="テキスト ボックス 369"/>
            <p:cNvSpPr txBox="1"/>
            <p:nvPr/>
          </p:nvSpPr>
          <p:spPr>
            <a:xfrm>
              <a:off x="2529028" y="4432836"/>
              <a:ext cx="4322668" cy="240065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500" b="0" i="0" u="none" strike="noStrike" kern="0" cap="none" spc="-15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150" normalizeH="0" baseline="0" noProof="0" dirty="0" smtClean="0">
                  <a:ln>
                    <a:noFill/>
                  </a:ln>
                  <a:solidFill>
                    <a:srgbClr val="000000"/>
                  </a:solidFill>
                  <a:effectLst/>
                  <a:uLnTx/>
                  <a:uFillTx/>
                </a:rPr>
                <a:t>メディカルパークと題して住宅地と病院に挟まれる位置</a:t>
              </a:r>
              <a:endParaRPr kumimoji="0" lang="en-US" altLang="ja-JP" sz="1500" b="0" i="0" u="none" strike="noStrike" kern="0" cap="none" spc="-15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150" normalizeH="0" baseline="0" noProof="0" dirty="0" smtClean="0">
                  <a:ln>
                    <a:noFill/>
                  </a:ln>
                  <a:solidFill>
                    <a:srgbClr val="000000"/>
                  </a:solidFill>
                  <a:effectLst/>
                  <a:uLnTx/>
                  <a:uFillTx/>
                </a:rPr>
                <a:t>に公園を配置</a:t>
              </a:r>
              <a:endParaRPr kumimoji="0" lang="en-US" altLang="ja-JP" sz="1500" b="0" i="0" u="none" strike="noStrike" kern="0" cap="none" spc="-15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150" normalizeH="0" baseline="0" noProof="0" dirty="0" smtClean="0">
                  <a:ln>
                    <a:noFill/>
                  </a:ln>
                  <a:solidFill>
                    <a:srgbClr val="000000"/>
                  </a:solidFill>
                  <a:effectLst/>
                  <a:uLnTx/>
                  <a:uFillTx/>
                </a:rPr>
                <a:t>地域住民のつながりを強めるためにコミュニティセンター</a:t>
              </a:r>
              <a:endParaRPr kumimoji="0" lang="en-US" altLang="ja-JP" sz="1500" b="0" i="0" u="none" strike="noStrike" kern="0" cap="none" spc="-15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150" normalizeH="0" baseline="0" noProof="0" dirty="0" smtClean="0">
                  <a:ln>
                    <a:noFill/>
                  </a:ln>
                  <a:solidFill>
                    <a:srgbClr val="000000"/>
                  </a:solidFill>
                  <a:effectLst/>
                  <a:uLnTx/>
                  <a:uFillTx/>
                </a:rPr>
                <a:t>を計画</a:t>
              </a:r>
              <a:endParaRPr kumimoji="0" lang="en-US" altLang="ja-JP" sz="1500" b="0" i="0" u="none" strike="noStrike" kern="0" cap="none" spc="-15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おおつの地区では病院が地域の再生・活性化と</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地域医療の拠点として、また地域・コミュニティーの</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中心となり機能する医療と地域社会が融合</a:t>
              </a:r>
              <a:endParaRPr kumimoji="0" lang="en-US" altLang="ja-JP" sz="15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した「メディカル・エコタウン」</a:t>
              </a:r>
              <a:r>
                <a:rPr kumimoji="0" lang="en-US" altLang="ja-JP" sz="1500" b="0" i="0" u="none" strike="noStrike" kern="0" cap="none" spc="0" normalizeH="0" baseline="0" noProof="0" dirty="0" smtClean="0">
                  <a:ln>
                    <a:noFill/>
                  </a:ln>
                  <a:solidFill>
                    <a:sysClr val="windowText" lastClr="000000"/>
                  </a:solidFill>
                  <a:effectLst/>
                  <a:uLnTx/>
                  <a:uFillTx/>
                </a:rPr>
                <a:t>(</a:t>
              </a:r>
              <a:r>
                <a:rPr kumimoji="0" lang="ja-JP" altLang="en-US" sz="1500" b="0" i="0" u="none" strike="noStrike" kern="0" cap="none" spc="0" normalizeH="0" baseline="0" noProof="0" dirty="0" smtClean="0">
                  <a:ln>
                    <a:noFill/>
                  </a:ln>
                  <a:solidFill>
                    <a:sysClr val="windowText" lastClr="000000"/>
                  </a:solidFill>
                  <a:effectLst/>
                  <a:uLnTx/>
                  <a:uFillTx/>
                </a:rPr>
                <a:t>医療環境経済都市</a:t>
              </a:r>
              <a:r>
                <a:rPr kumimoji="0" lang="en-US" altLang="ja-JP" sz="1500" b="0" i="0" u="none" strike="noStrike" kern="0" cap="none" spc="0" normalizeH="0" baseline="0" noProof="0" dirty="0" smtClean="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smtClean="0">
                  <a:ln>
                    <a:noFill/>
                  </a:ln>
                  <a:solidFill>
                    <a:sysClr val="windowText" lastClr="000000"/>
                  </a:solidFill>
                  <a:effectLst/>
                  <a:uLnTx/>
                  <a:uFillTx/>
                </a:rPr>
                <a:t>を目標とする</a:t>
              </a:r>
            </a:p>
          </p:txBody>
        </p:sp>
        <p:sp>
          <p:nvSpPr>
            <p:cNvPr id="371" name="テキスト ボックス 370"/>
            <p:cNvSpPr txBox="1"/>
            <p:nvPr/>
          </p:nvSpPr>
          <p:spPr>
            <a:xfrm>
              <a:off x="2861368" y="3991988"/>
              <a:ext cx="2858475"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150" normalizeH="0" baseline="0" noProof="0" dirty="0" smtClean="0">
                  <a:ln>
                    <a:noFill/>
                  </a:ln>
                  <a:solidFill>
                    <a:srgbClr val="000000"/>
                  </a:solidFill>
                  <a:effectLst/>
                  <a:uLnTx/>
                  <a:uFillTx/>
                </a:rPr>
                <a:t>10</a:t>
              </a:r>
              <a:r>
                <a:rPr kumimoji="0" lang="ja-JP" altLang="en-US" sz="1600" b="0" i="0" u="none" strike="noStrike" kern="0" cap="none" spc="-150" normalizeH="0" baseline="0" noProof="0" dirty="0" smtClean="0">
                  <a:ln>
                    <a:noFill/>
                  </a:ln>
                  <a:solidFill>
                    <a:srgbClr val="000000"/>
                  </a:solidFill>
                  <a:effectLst/>
                  <a:uLnTx/>
                  <a:uFillTx/>
                </a:rPr>
                <a:t>年先に住んでよかったと</a:t>
              </a:r>
              <a:endParaRPr kumimoji="0" lang="en-US" altLang="ja-JP" sz="1600" b="0" i="0" u="none" strike="noStrike" kern="0" cap="none" spc="-15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150" normalizeH="0" baseline="0" noProof="0" dirty="0" smtClean="0">
                  <a:ln>
                    <a:noFill/>
                  </a:ln>
                  <a:solidFill>
                    <a:srgbClr val="000000"/>
                  </a:solidFill>
                  <a:effectLst/>
                  <a:uLnTx/>
                  <a:uFillTx/>
                </a:rPr>
                <a:t>言われる住宅街であって欲しい・・・</a:t>
              </a:r>
              <a:endParaRPr kumimoji="0" lang="en-US" altLang="ja-JP" sz="1600" b="0" i="0" u="none" strike="noStrike" kern="0" cap="none" spc="-15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smtClean="0">
                <a:ln>
                  <a:noFill/>
                </a:ln>
                <a:solidFill>
                  <a:sysClr val="windowText" lastClr="000000"/>
                </a:solidFill>
                <a:effectLst/>
                <a:uLnTx/>
                <a:uFillTx/>
              </a:endParaRPr>
            </a:p>
          </p:txBody>
        </p:sp>
      </p:grpSp>
      <p:sp>
        <p:nvSpPr>
          <p:cNvPr id="402" name="左カーブ矢印 401"/>
          <p:cNvSpPr/>
          <p:nvPr/>
        </p:nvSpPr>
        <p:spPr>
          <a:xfrm>
            <a:off x="10565503" y="20912340"/>
            <a:ext cx="1419299" cy="2766724"/>
          </a:xfrm>
          <a:prstGeom prst="curvedLeftArrow">
            <a:avLst>
              <a:gd name="adj1" fmla="val 13205"/>
              <a:gd name="adj2" fmla="val 18840"/>
              <a:gd name="adj3" fmla="val 25000"/>
            </a:avLst>
          </a:prstGeom>
          <a:solidFill>
            <a:srgbClr val="BD20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BD2003"/>
              </a:solidFill>
            </a:endParaRPr>
          </a:p>
        </p:txBody>
      </p:sp>
      <p:sp>
        <p:nvSpPr>
          <p:cNvPr id="405" name="左カーブ矢印 404"/>
          <p:cNvSpPr/>
          <p:nvPr/>
        </p:nvSpPr>
        <p:spPr>
          <a:xfrm rot="10800000">
            <a:off x="9341299" y="20872556"/>
            <a:ext cx="1369608" cy="2766724"/>
          </a:xfrm>
          <a:prstGeom prst="curvedLeftArrow">
            <a:avLst>
              <a:gd name="adj1" fmla="val 13205"/>
              <a:gd name="adj2" fmla="val 18840"/>
              <a:gd name="adj3" fmla="val 25000"/>
            </a:avLst>
          </a:prstGeom>
          <a:solidFill>
            <a:srgbClr val="BD20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BD2003"/>
              </a:solidFill>
            </a:endParaRPr>
          </a:p>
        </p:txBody>
      </p:sp>
      <p:pic>
        <p:nvPicPr>
          <p:cNvPr id="406" name="図 405" descr="うららポイント.jpg"/>
          <p:cNvPicPr>
            <a:picLocks noChangeAspect="1"/>
          </p:cNvPicPr>
          <p:nvPr/>
        </p:nvPicPr>
        <p:blipFill>
          <a:blip r:embed="rId44" cstate="print">
            <a:extLst>
              <a:ext uri="{BEBA8EAE-BF5A-486C-A8C5-ECC9F3942E4B}">
                <a14:imgProps xmlns:a14="http://schemas.microsoft.com/office/drawing/2010/main">
                  <a14:imgLayer r:embed="rId45">
                    <a14:imgEffect>
                      <a14:backgroundRemoval t="0" b="98233" l="9913" r="89796"/>
                    </a14:imgEffect>
                  </a14:imgLayer>
                </a14:imgProps>
              </a:ext>
              <a:ext uri="{28A0092B-C50C-407E-A947-70E740481C1C}">
                <a14:useLocalDpi xmlns:a14="http://schemas.microsoft.com/office/drawing/2010/main" val="0"/>
              </a:ext>
            </a:extLst>
          </a:blip>
          <a:stretch>
            <a:fillRect/>
          </a:stretch>
        </p:blipFill>
        <p:spPr>
          <a:xfrm>
            <a:off x="9502030" y="21377765"/>
            <a:ext cx="2270940" cy="1941542"/>
          </a:xfrm>
          <a:prstGeom prst="rect">
            <a:avLst/>
          </a:prstGeom>
        </p:spPr>
      </p:pic>
      <p:grpSp>
        <p:nvGrpSpPr>
          <p:cNvPr id="2" name="図形グループ 1"/>
          <p:cNvGrpSpPr/>
          <p:nvPr/>
        </p:nvGrpSpPr>
        <p:grpSpPr>
          <a:xfrm>
            <a:off x="11617261" y="5366945"/>
            <a:ext cx="9539117" cy="4151591"/>
            <a:chOff x="5581590" y="7178904"/>
            <a:chExt cx="9539117" cy="4151591"/>
          </a:xfrm>
        </p:grpSpPr>
        <p:graphicFrame>
          <p:nvGraphicFramePr>
            <p:cNvPr id="178" name="図表 177"/>
            <p:cNvGraphicFramePr/>
            <p:nvPr>
              <p:extLst>
                <p:ext uri="{D42A27DB-BD31-4B8C-83A1-F6EECF244321}">
                  <p14:modId xmlns:p14="http://schemas.microsoft.com/office/powerpoint/2010/main" val="1914167789"/>
                </p:ext>
              </p:extLst>
            </p:nvPr>
          </p:nvGraphicFramePr>
          <p:xfrm>
            <a:off x="5581590" y="7266495"/>
            <a:ext cx="9386241" cy="4064000"/>
          </p:xfrm>
          <a:graphic>
            <a:graphicData uri="http://schemas.openxmlformats.org/drawingml/2006/diagram">
              <dgm:relIds xmlns:dgm="http://schemas.openxmlformats.org/drawingml/2006/diagram" xmlns:r="http://schemas.openxmlformats.org/officeDocument/2006/relationships" r:dm="rId46" r:lo="rId47" r:qs="rId48" r:cs="rId49"/>
            </a:graphicData>
          </a:graphic>
        </p:graphicFrame>
        <p:sp>
          <p:nvSpPr>
            <p:cNvPr id="179" name="テキスト ボックス 178"/>
            <p:cNvSpPr txBox="1"/>
            <p:nvPr/>
          </p:nvSpPr>
          <p:spPr>
            <a:xfrm>
              <a:off x="9154808" y="7178904"/>
              <a:ext cx="5406526" cy="461665"/>
            </a:xfrm>
            <a:prstGeom prst="rect">
              <a:avLst/>
            </a:prstGeom>
            <a:solidFill>
              <a:srgbClr val="9BB05E"/>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smtClean="0">
                  <a:ln>
                    <a:noFill/>
                  </a:ln>
                  <a:solidFill>
                    <a:sysClr val="windowText" lastClr="000000"/>
                  </a:solidFill>
                  <a:effectLst/>
                  <a:uLnTx/>
                  <a:uFillTx/>
                </a:rPr>
                <a:t>豊かな自然とのふれあいまちづくり</a:t>
              </a:r>
              <a:endParaRPr kumimoji="1" lang="ja-JP" altLang="en-US" sz="2400" b="0" i="0" u="none" strike="noStrike" kern="0" cap="none" spc="0" normalizeH="0" baseline="0" noProof="0" dirty="0">
                <a:ln>
                  <a:noFill/>
                </a:ln>
                <a:solidFill>
                  <a:sysClr val="windowText" lastClr="000000"/>
                </a:solidFill>
                <a:effectLst/>
                <a:uLnTx/>
                <a:uFillTx/>
              </a:endParaRPr>
            </a:p>
          </p:txBody>
        </p:sp>
        <p:sp>
          <p:nvSpPr>
            <p:cNvPr id="180" name="テキスト ボックス 179"/>
            <p:cNvSpPr txBox="1"/>
            <p:nvPr/>
          </p:nvSpPr>
          <p:spPr>
            <a:xfrm>
              <a:off x="9154809" y="8212773"/>
              <a:ext cx="5406525" cy="461665"/>
            </a:xfrm>
            <a:prstGeom prst="rect">
              <a:avLst/>
            </a:prstGeom>
            <a:solidFill>
              <a:srgbClr val="6B9BC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smtClean="0">
                  <a:ln>
                    <a:noFill/>
                  </a:ln>
                  <a:solidFill>
                    <a:sysClr val="windowText" lastClr="000000"/>
                  </a:solidFill>
                  <a:effectLst/>
                  <a:uLnTx/>
                  <a:uFillTx/>
                </a:rPr>
                <a:t>住まいと医療の健康まちづくり</a:t>
              </a:r>
              <a:endParaRPr kumimoji="1" lang="ja-JP" altLang="en-US" sz="2400" b="0" i="0" u="none" strike="noStrike" kern="0" cap="none" spc="0" normalizeH="0" baseline="0" noProof="0" dirty="0">
                <a:ln>
                  <a:noFill/>
                </a:ln>
                <a:solidFill>
                  <a:sysClr val="windowText" lastClr="000000"/>
                </a:solidFill>
                <a:effectLst/>
                <a:uLnTx/>
                <a:uFillTx/>
              </a:endParaRPr>
            </a:p>
          </p:txBody>
        </p:sp>
        <p:sp>
          <p:nvSpPr>
            <p:cNvPr id="181" name="テキスト ボックス 180"/>
            <p:cNvSpPr txBox="1"/>
            <p:nvPr/>
          </p:nvSpPr>
          <p:spPr>
            <a:xfrm>
              <a:off x="9103335" y="10241231"/>
              <a:ext cx="5458003" cy="461665"/>
            </a:xfrm>
            <a:prstGeom prst="rect">
              <a:avLst/>
            </a:prstGeom>
            <a:solidFill>
              <a:srgbClr val="8976AC"/>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smtClean="0">
                  <a:ln>
                    <a:noFill/>
                  </a:ln>
                  <a:solidFill>
                    <a:sysClr val="windowText" lastClr="000000"/>
                  </a:solidFill>
                  <a:effectLst/>
                  <a:uLnTx/>
                  <a:uFillTx/>
                </a:rPr>
                <a:t>人の目による防犯まちづくり</a:t>
              </a:r>
              <a:endParaRPr kumimoji="1" lang="ja-JP" altLang="en-US" sz="2400" b="0" i="0" u="none" strike="noStrike" kern="0" cap="none" spc="0" normalizeH="0" baseline="0" noProof="0" dirty="0">
                <a:ln>
                  <a:noFill/>
                </a:ln>
                <a:solidFill>
                  <a:sysClr val="windowText" lastClr="000000"/>
                </a:solidFill>
                <a:effectLst/>
                <a:uLnTx/>
                <a:uFillTx/>
              </a:endParaRPr>
            </a:p>
          </p:txBody>
        </p:sp>
        <p:sp>
          <p:nvSpPr>
            <p:cNvPr id="182" name="テキスト ボックス 181"/>
            <p:cNvSpPr txBox="1"/>
            <p:nvPr/>
          </p:nvSpPr>
          <p:spPr>
            <a:xfrm>
              <a:off x="9103335" y="9211160"/>
              <a:ext cx="5458003" cy="461665"/>
            </a:xfrm>
            <a:prstGeom prst="rect">
              <a:avLst/>
            </a:prstGeom>
            <a:solidFill>
              <a:srgbClr val="E6823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smtClean="0">
                  <a:ln>
                    <a:noFill/>
                  </a:ln>
                  <a:solidFill>
                    <a:sysClr val="windowText" lastClr="000000"/>
                  </a:solidFill>
                  <a:effectLst/>
                  <a:uLnTx/>
                  <a:uFillTx/>
                </a:rPr>
                <a:t>歩行空間の充実でわくわくまちづくり</a:t>
              </a:r>
              <a:endParaRPr kumimoji="1" lang="ja-JP" altLang="en-US" sz="2400" b="0" i="0" u="none" strike="noStrike" kern="0" cap="none" spc="0" normalizeH="0" baseline="0" noProof="0" dirty="0">
                <a:ln>
                  <a:noFill/>
                </a:ln>
                <a:solidFill>
                  <a:sysClr val="windowText" lastClr="000000"/>
                </a:solidFill>
                <a:effectLst/>
                <a:uLnTx/>
                <a:uFillTx/>
              </a:endParaRPr>
            </a:p>
          </p:txBody>
        </p:sp>
        <p:sp>
          <p:nvSpPr>
            <p:cNvPr id="183" name="正方形/長方形 182"/>
            <p:cNvSpPr/>
            <p:nvPr/>
          </p:nvSpPr>
          <p:spPr>
            <a:xfrm>
              <a:off x="9012496" y="7678931"/>
              <a:ext cx="5378395" cy="400110"/>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a:buChar char="•"/>
                <a:tabLst/>
                <a:defRPr/>
              </a:pPr>
              <a:r>
                <a:rPr kumimoji="0" lang="ja-JP" altLang="en-US" sz="2000" b="0" i="0" u="none" strike="noStrike" kern="0" cap="none" spc="0" normalizeH="0" baseline="0" noProof="0" dirty="0" smtClean="0">
                  <a:ln>
                    <a:noFill/>
                  </a:ln>
                  <a:solidFill>
                    <a:sysClr val="windowText" lastClr="000000"/>
                  </a:solidFill>
                  <a:effectLst/>
                  <a:uLnTx/>
                  <a:uFillTx/>
                </a:rPr>
                <a:t>朝日</a:t>
              </a:r>
              <a:r>
                <a:rPr kumimoji="0" lang="ja-JP" altLang="en-US" sz="2000" b="0" i="0" u="none" strike="noStrike" kern="0" cap="none" spc="0" normalizeH="0" baseline="0" noProof="0" dirty="0">
                  <a:ln>
                    <a:noFill/>
                  </a:ln>
                  <a:solidFill>
                    <a:sysClr val="windowText" lastClr="000000"/>
                  </a:solidFill>
                  <a:effectLst/>
                  <a:uLnTx/>
                  <a:uFillTx/>
                </a:rPr>
                <a:t>峠展望公園魅力化</a:t>
              </a:r>
              <a:r>
                <a:rPr kumimoji="0" lang="ja-JP" altLang="en-US" sz="2000" b="0" i="0" u="none" strike="noStrike" kern="0" cap="none" spc="0" normalizeH="0" baseline="0" noProof="0" dirty="0" smtClean="0">
                  <a:ln>
                    <a:noFill/>
                  </a:ln>
                  <a:solidFill>
                    <a:sysClr val="windowText" lastClr="000000"/>
                  </a:solidFill>
                  <a:effectLst/>
                  <a:uLnTx/>
                  <a:uFillTx/>
                </a:rPr>
                <a:t>計画　・</a:t>
              </a:r>
              <a:r>
                <a:rPr kumimoji="0" lang="en-US" altLang="ja-JP" sz="2000" b="0" i="0" u="none" strike="noStrike" kern="0" cap="none" spc="0" normalizeH="0" baseline="0" noProof="0" dirty="0">
                  <a:ln>
                    <a:noFill/>
                  </a:ln>
                  <a:solidFill>
                    <a:sysClr val="windowText" lastClr="000000"/>
                  </a:solidFill>
                  <a:effectLst/>
                  <a:uLnTx/>
                  <a:uFillTx/>
                </a:rPr>
                <a:t> </a:t>
              </a:r>
              <a:r>
                <a:rPr kumimoji="0" lang="ja-JP" altLang="en-US" sz="2000" b="0" i="0" u="none" strike="noStrike" kern="0" cap="none" spc="0" normalizeH="0" baseline="0" noProof="0" dirty="0" smtClean="0">
                  <a:ln>
                    <a:noFill/>
                  </a:ln>
                  <a:solidFill>
                    <a:sysClr val="windowText" lastClr="000000"/>
                  </a:solidFill>
                  <a:effectLst/>
                  <a:uLnTx/>
                  <a:uFillTx/>
                </a:rPr>
                <a:t>新治デマンド</a:t>
              </a:r>
              <a:endParaRPr kumimoji="0" lang="ja-JP" altLang="en-US" sz="2000" b="0" i="0" u="none" strike="noStrike" kern="0" cap="none" spc="0" normalizeH="0" baseline="0" noProof="0" dirty="0">
                <a:ln>
                  <a:noFill/>
                </a:ln>
                <a:solidFill>
                  <a:sysClr val="windowText" lastClr="000000"/>
                </a:solidFill>
                <a:effectLst/>
                <a:uLnTx/>
                <a:uFillTx/>
              </a:endParaRPr>
            </a:p>
          </p:txBody>
        </p:sp>
        <p:sp>
          <p:nvSpPr>
            <p:cNvPr id="184" name="正方形/長方形 183"/>
            <p:cNvSpPr/>
            <p:nvPr/>
          </p:nvSpPr>
          <p:spPr>
            <a:xfrm>
              <a:off x="9012499" y="8706521"/>
              <a:ext cx="5352747" cy="400110"/>
            </a:xfrm>
            <a:prstGeom prst="rect">
              <a:avLst/>
            </a:prstGeom>
          </p:spPr>
          <p:txBody>
            <a:bodyPr wrap="none">
              <a:spAutoFit/>
            </a:body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kumimoji="0" lang="ja-JP" altLang="en-US" sz="2000" b="0" i="0" u="none" strike="noStrike" kern="0" cap="none" spc="-150" normalizeH="0" baseline="0" noProof="0" dirty="0">
                  <a:ln>
                    <a:noFill/>
                  </a:ln>
                  <a:solidFill>
                    <a:sysClr val="windowText" lastClr="000000"/>
                  </a:solidFill>
                  <a:effectLst/>
                  <a:uLnTx/>
                  <a:uFillTx/>
                </a:rPr>
                <a:t>おおつの</a:t>
              </a:r>
              <a:r>
                <a:rPr kumimoji="0" lang="ja-JP" altLang="en-US" sz="2000" b="0" i="0" u="none" strike="noStrike" kern="0" cap="none" spc="-150" normalizeH="0" baseline="0" noProof="0" dirty="0" smtClean="0">
                  <a:ln>
                    <a:noFill/>
                  </a:ln>
                  <a:solidFill>
                    <a:sysClr val="windowText" lastClr="000000"/>
                  </a:solidFill>
                  <a:effectLst/>
                  <a:uLnTx/>
                  <a:uFillTx/>
                </a:rPr>
                <a:t>メディカルパーク　・　コミュニティセンター</a:t>
              </a:r>
              <a:endParaRPr kumimoji="0" lang="ja-JP" altLang="en-US" sz="2000" b="0" i="0" u="none" strike="noStrike" kern="0" cap="none" spc="-150" normalizeH="0" baseline="0" noProof="0" dirty="0">
                <a:ln>
                  <a:noFill/>
                </a:ln>
                <a:solidFill>
                  <a:sysClr val="windowText" lastClr="000000"/>
                </a:solidFill>
                <a:effectLst/>
                <a:uLnTx/>
                <a:uFillTx/>
              </a:endParaRPr>
            </a:p>
          </p:txBody>
        </p:sp>
        <p:sp>
          <p:nvSpPr>
            <p:cNvPr id="185" name="正方形/長方形 184"/>
            <p:cNvSpPr/>
            <p:nvPr/>
          </p:nvSpPr>
          <p:spPr>
            <a:xfrm>
              <a:off x="9012496" y="9713376"/>
              <a:ext cx="6108211" cy="400110"/>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kumimoji="0" lang="ja-JP" altLang="en-US" sz="2000" b="0" i="0" u="none" strike="noStrike" kern="0" cap="none" spc="-150" normalizeH="0" baseline="0" noProof="0" dirty="0">
                  <a:ln>
                    <a:noFill/>
                  </a:ln>
                  <a:solidFill>
                    <a:sysClr val="windowText" lastClr="000000"/>
                  </a:solidFill>
                  <a:effectLst/>
                  <a:uLnTx/>
                  <a:uFillTx/>
                </a:rPr>
                <a:t>桜橋てくてく</a:t>
              </a:r>
              <a:r>
                <a:rPr kumimoji="0" lang="ja-JP" altLang="en-US" sz="2000" b="0" i="0" u="none" strike="noStrike" kern="0" cap="none" spc="-150" normalizeH="0" baseline="0" noProof="0" dirty="0" smtClean="0">
                  <a:ln>
                    <a:noFill/>
                  </a:ln>
                  <a:solidFill>
                    <a:sysClr val="windowText" lastClr="000000"/>
                  </a:solidFill>
                  <a:effectLst/>
                  <a:uLnTx/>
                  <a:uFillTx/>
                </a:rPr>
                <a:t>ストリート　・　いがっぺ！商店街プラン</a:t>
              </a:r>
              <a:endParaRPr kumimoji="0" lang="ja-JP" altLang="en-US" sz="2000" b="0" i="0" u="none" strike="noStrike" kern="0" cap="none" spc="-150" normalizeH="0" baseline="0" noProof="0" dirty="0">
                <a:ln>
                  <a:noFill/>
                </a:ln>
                <a:solidFill>
                  <a:sysClr val="windowText" lastClr="000000"/>
                </a:solidFill>
                <a:effectLst/>
                <a:uLnTx/>
                <a:uFillTx/>
              </a:endParaRPr>
            </a:p>
          </p:txBody>
        </p:sp>
        <p:sp>
          <p:nvSpPr>
            <p:cNvPr id="186" name="正方形/長方形 185"/>
            <p:cNvSpPr/>
            <p:nvPr/>
          </p:nvSpPr>
          <p:spPr>
            <a:xfrm>
              <a:off x="9012491" y="10801426"/>
              <a:ext cx="5955340" cy="400110"/>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kumimoji="0" lang="ja-JP" altLang="en-US" sz="2000" b="0" i="0" u="none" strike="noStrike" kern="0" cap="none" spc="-150" normalizeH="0" baseline="0" noProof="0" dirty="0">
                  <a:ln>
                    <a:noFill/>
                  </a:ln>
                  <a:solidFill>
                    <a:sysClr val="windowText" lastClr="000000"/>
                  </a:solidFill>
                  <a:effectLst/>
                  <a:uLnTx/>
                  <a:uFillTx/>
                </a:rPr>
                <a:t>のびのび歩道</a:t>
              </a:r>
              <a:r>
                <a:rPr kumimoji="0" lang="ja-JP" altLang="en-US" sz="2000" b="0" i="0" u="none" strike="noStrike" kern="0" cap="none" spc="-150" normalizeH="0" baseline="0" noProof="0" dirty="0" smtClean="0">
                  <a:ln>
                    <a:noFill/>
                  </a:ln>
                  <a:solidFill>
                    <a:sysClr val="windowText" lastClr="000000"/>
                  </a:solidFill>
                  <a:effectLst/>
                  <a:uLnTx/>
                  <a:uFillTx/>
                </a:rPr>
                <a:t>計画　　　</a:t>
              </a:r>
              <a:r>
                <a:rPr kumimoji="0" lang="ja-JP" altLang="en-US" sz="2000" b="0" i="0" u="none" strike="noStrike" kern="0" cap="none" spc="0" normalizeH="0" baseline="0" noProof="0" dirty="0" smtClean="0">
                  <a:ln>
                    <a:noFill/>
                  </a:ln>
                  <a:solidFill>
                    <a:sysClr val="windowText" lastClr="000000"/>
                  </a:solidFill>
                  <a:effectLst/>
                  <a:uLnTx/>
                  <a:uFillTx/>
                </a:rPr>
                <a:t>　</a:t>
              </a:r>
              <a:r>
                <a:rPr kumimoji="0" lang="ja-JP" altLang="en-US" sz="2000" b="0" i="0" u="none" strike="noStrike" kern="0" cap="none" spc="-150" normalizeH="0" baseline="0" noProof="0" dirty="0" smtClean="0">
                  <a:ln>
                    <a:noFill/>
                  </a:ln>
                  <a:solidFill>
                    <a:sysClr val="windowText" lastClr="000000"/>
                  </a:solidFill>
                  <a:effectLst/>
                  <a:uLnTx/>
                  <a:uFillTx/>
                </a:rPr>
                <a:t>・　駅前交流センター</a:t>
              </a:r>
              <a:endParaRPr kumimoji="0" lang="ja-JP" altLang="en-US" sz="2000" b="0" i="0" u="none" strike="noStrike" kern="0" cap="none" spc="-150" normalizeH="0" baseline="0" noProof="0" dirty="0">
                <a:ln>
                  <a:noFill/>
                </a:ln>
                <a:solidFill>
                  <a:sysClr val="windowText" lastClr="000000"/>
                </a:solidFill>
                <a:effectLst/>
                <a:uLnTx/>
                <a:uFillTx/>
              </a:endParaRPr>
            </a:p>
          </p:txBody>
        </p:sp>
      </p:grpSp>
      <p:sp>
        <p:nvSpPr>
          <p:cNvPr id="269" name="正方形/長方形 268"/>
          <p:cNvSpPr/>
          <p:nvPr/>
        </p:nvSpPr>
        <p:spPr>
          <a:xfrm>
            <a:off x="6911256" y="12831702"/>
            <a:ext cx="8585227" cy="739011"/>
          </a:xfrm>
          <a:prstGeom prst="rect">
            <a:avLst/>
          </a:prstGeom>
          <a:solidFill>
            <a:srgbClr val="920000"/>
          </a:solidFill>
          <a:ln w="9525" cap="flat" cmpd="sng" algn="ctr">
            <a:solidFill>
              <a:srgbClr val="A63212">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4400" b="0" i="0" u="none" strike="noStrike" kern="0" cap="none" spc="0" normalizeH="0" baseline="0" noProof="0" dirty="0" smtClean="0">
                <a:ln>
                  <a:noFill/>
                </a:ln>
                <a:solidFill>
                  <a:sysClr val="window" lastClr="FFFFFF"/>
                </a:solidFill>
                <a:effectLst/>
                <a:uLnTx/>
                <a:uFillTx/>
                <a:latin typeface="Calibri"/>
                <a:ea typeface="ＭＳ Ｐゴシック"/>
                <a:cs typeface="+mn-cs"/>
              </a:rPr>
              <a:t>目標都市像</a:t>
            </a:r>
            <a:endParaRPr kumimoji="1" lang="ja-JP" altLang="en-US" sz="4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270" name="テキスト ボックス 269"/>
          <p:cNvSpPr txBox="1"/>
          <p:nvPr/>
        </p:nvSpPr>
        <p:spPr>
          <a:xfrm>
            <a:off x="6976377" y="13624054"/>
            <a:ext cx="8754320"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4800" b="1" i="0" u="none" strike="noStrike" kern="0" cap="none" spc="50" normalizeH="0" baseline="0" noProof="0" dirty="0" smtClean="0">
                <a:ln w="11430">
                  <a:solidFill>
                    <a:srgbClr val="9F0000"/>
                  </a:solidFill>
                </a:ln>
                <a:solidFill>
                  <a:srgbClr val="A63212"/>
                </a:solidFill>
                <a:effectLst>
                  <a:outerShdw blurRad="76200" dist="50800" dir="5400000" algn="tl" rotWithShape="0">
                    <a:srgbClr val="000000">
                      <a:alpha val="65000"/>
                    </a:srgbClr>
                  </a:outerShdw>
                </a:effectLst>
                <a:uLnTx/>
                <a:uFillTx/>
              </a:rPr>
              <a:t>「歩</a:t>
            </a:r>
            <a:r>
              <a:rPr kumimoji="0" lang="ja-JP" altLang="en-US" sz="4800" b="1" i="0" u="none" strike="noStrike" kern="0" cap="none" spc="50" normalizeH="0" baseline="0" noProof="0" dirty="0" smtClean="0">
                <a:ln w="11430">
                  <a:solidFill>
                    <a:srgbClr val="9F0000"/>
                  </a:solidFill>
                </a:ln>
                <a:solidFill>
                  <a:srgbClr val="A63212"/>
                </a:solidFill>
                <a:effectLst>
                  <a:outerShdw blurRad="76200" dist="50800" dir="5400000" algn="tl" rotWithShape="0">
                    <a:srgbClr val="000000">
                      <a:alpha val="65000"/>
                    </a:srgbClr>
                  </a:outerShdw>
                </a:effectLst>
                <a:uLnTx/>
                <a:uFillTx/>
              </a:rPr>
              <a:t>いて外に出かけたくなる</a:t>
            </a:r>
            <a:r>
              <a:rPr kumimoji="1" lang="ja-JP" altLang="en-US" sz="4800" b="1" i="0" u="none" strike="noStrike" kern="0" cap="none" spc="50" normalizeH="0" baseline="0" noProof="0" dirty="0" smtClean="0">
                <a:ln w="11430">
                  <a:solidFill>
                    <a:srgbClr val="9F0000"/>
                  </a:solidFill>
                </a:ln>
                <a:solidFill>
                  <a:srgbClr val="A63212"/>
                </a:solidFill>
                <a:effectLst>
                  <a:outerShdw blurRad="76200" dist="50800" dir="5400000" algn="tl" rotWithShape="0">
                    <a:srgbClr val="000000">
                      <a:alpha val="65000"/>
                    </a:srgbClr>
                  </a:outerShdw>
                </a:effectLst>
                <a:uLnTx/>
                <a:uFillTx/>
              </a:rPr>
              <a:t>まち」</a:t>
            </a:r>
            <a:endParaRPr kumimoji="1" lang="ja-JP" altLang="en-US" sz="4800" b="1" i="0" u="none" strike="noStrike" kern="0" cap="none" spc="50" normalizeH="0" baseline="0" noProof="0" dirty="0">
              <a:ln w="11430">
                <a:solidFill>
                  <a:srgbClr val="9F0000"/>
                </a:solidFill>
              </a:ln>
              <a:solidFill>
                <a:srgbClr val="A63212"/>
              </a:solidFill>
              <a:effectLst>
                <a:outerShdw blurRad="76200" dist="50800" dir="5400000" algn="tl" rotWithShape="0">
                  <a:srgbClr val="000000">
                    <a:alpha val="65000"/>
                  </a:srgbClr>
                </a:outerShdw>
              </a:effectLst>
              <a:uLnTx/>
              <a:uFillTx/>
            </a:endParaRPr>
          </a:p>
        </p:txBody>
      </p:sp>
      <p:sp>
        <p:nvSpPr>
          <p:cNvPr id="334" name="正方形/長方形 333"/>
          <p:cNvSpPr/>
          <p:nvPr/>
        </p:nvSpPr>
        <p:spPr>
          <a:xfrm>
            <a:off x="125896" y="4536041"/>
            <a:ext cx="11156523" cy="689775"/>
          </a:xfrm>
          <a:prstGeom prst="rect">
            <a:avLst/>
          </a:prstGeom>
          <a:solidFill>
            <a:srgbClr val="92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4400" kern="0" dirty="0" smtClean="0">
                <a:solidFill>
                  <a:sysClr val="window" lastClr="FFFFFF"/>
                </a:solidFill>
                <a:latin typeface="Calibri"/>
                <a:ea typeface="ＭＳ Ｐゴシック"/>
              </a:rPr>
              <a:t>お散歩構想</a:t>
            </a:r>
            <a:r>
              <a:rPr kumimoji="0" lang="en-US" altLang="ja-JP" sz="4400" kern="0" dirty="0" smtClean="0">
                <a:solidFill>
                  <a:sysClr val="window" lastClr="FFFFFF"/>
                </a:solidFill>
                <a:latin typeface="Calibri"/>
                <a:ea typeface="ＭＳ Ｐゴシック"/>
              </a:rPr>
              <a:t>〜</a:t>
            </a:r>
            <a:r>
              <a:rPr kumimoji="0" lang="ja-JP" altLang="en-US" sz="4400" kern="0" dirty="0" smtClean="0">
                <a:solidFill>
                  <a:sysClr val="window" lastClr="FFFFFF"/>
                </a:solidFill>
                <a:latin typeface="Calibri"/>
                <a:ea typeface="ＭＳ Ｐゴシック"/>
              </a:rPr>
              <a:t>うららポイント</a:t>
            </a:r>
            <a:r>
              <a:rPr kumimoji="0" lang="en-US" altLang="ja-JP" sz="4400" kern="0" dirty="0" smtClean="0">
                <a:solidFill>
                  <a:sysClr val="window" lastClr="FFFFFF"/>
                </a:solidFill>
                <a:latin typeface="Calibri"/>
                <a:ea typeface="ＭＳ Ｐゴシック"/>
              </a:rPr>
              <a:t>〜</a:t>
            </a:r>
            <a:endParaRPr kumimoji="0" lang="ja-JP" altLang="en-US" sz="4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336" name="角丸四角形 335"/>
          <p:cNvSpPr/>
          <p:nvPr/>
        </p:nvSpPr>
        <p:spPr>
          <a:xfrm>
            <a:off x="695310" y="6776081"/>
            <a:ext cx="1077917" cy="930570"/>
          </a:xfrm>
          <a:prstGeom prst="roundRect">
            <a:avLst/>
          </a:prstGeom>
          <a:solidFill>
            <a:srgbClr val="9BB05E">
              <a:lumMod val="60000"/>
              <a:lumOff val="40000"/>
            </a:srgbClr>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参加</a:t>
            </a:r>
            <a:endParaRPr kumimoji="1" lang="en-US" altLang="ja-JP" sz="2000" b="0" i="0" u="none" strike="noStrike" kern="0" cap="none" spc="0" normalizeH="0" baseline="0" noProof="0" dirty="0" smtClean="0">
              <a:ln>
                <a:noFill/>
              </a:ln>
              <a:solidFill>
                <a:sysClr val="windowText" lastClr="000000"/>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登録</a:t>
            </a:r>
            <a:endParaRPr kumimoji="1" lang="ja-JP" altLang="en-US" sz="20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37" name="角丸四角形 336"/>
          <p:cNvSpPr/>
          <p:nvPr/>
        </p:nvSpPr>
        <p:spPr>
          <a:xfrm>
            <a:off x="3310039" y="6530309"/>
            <a:ext cx="2126077" cy="1311251"/>
          </a:xfrm>
          <a:prstGeom prst="roundRect">
            <a:avLst/>
          </a:prstGeom>
          <a:solidFill>
            <a:srgbClr val="C3D69B"/>
          </a:solidFill>
          <a:ln w="9525" cap="flat" cmpd="sng" algn="ctr">
            <a:solidFill>
              <a:srgbClr val="0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・歩く</a:t>
            </a:r>
            <a:endParaRPr kumimoji="1" lang="en-US" altLang="ja-JP" sz="2000" b="0" i="0" u="none" strike="noStrike" kern="0" cap="none" spc="0" normalizeH="0" baseline="0" noProof="0" dirty="0" smtClean="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・運動</a:t>
            </a:r>
            <a:r>
              <a:rPr kumimoji="0"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イベント</a:t>
            </a:r>
            <a:endParaRPr kumimoji="0" lang="en-US" altLang="ja-JP" sz="2000" b="0" i="0" u="none" strike="noStrike" kern="0" cap="none" spc="0" normalizeH="0" baseline="0" noProof="0" dirty="0" smtClean="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ja-JP" sz="2000" b="0" i="0" u="none" strike="noStrike" kern="0" cap="none" spc="0" normalizeH="0" baseline="0" noProof="0" dirty="0">
                <a:ln>
                  <a:noFill/>
                </a:ln>
                <a:solidFill>
                  <a:sysClr val="windowText" lastClr="000000"/>
                </a:solidFill>
                <a:effectLst/>
                <a:uLnTx/>
                <a:uFillTx/>
                <a:latin typeface="Calibri"/>
                <a:ea typeface="ＭＳ Ｐゴシック"/>
                <a:cs typeface="+mn-cs"/>
              </a:rPr>
              <a:t>　</a:t>
            </a:r>
            <a:r>
              <a:rPr kumimoji="0"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　に</a:t>
            </a:r>
            <a:r>
              <a:rPr kumimoji="1"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参加</a:t>
            </a:r>
            <a:endParaRPr kumimoji="1" lang="ja-JP" altLang="en-US" sz="20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38" name="角丸四角形 337"/>
          <p:cNvSpPr/>
          <p:nvPr/>
        </p:nvSpPr>
        <p:spPr>
          <a:xfrm>
            <a:off x="8219708" y="6576266"/>
            <a:ext cx="2800350" cy="1265294"/>
          </a:xfrm>
          <a:prstGeom prst="roundRect">
            <a:avLst/>
          </a:prstGeom>
          <a:solidFill>
            <a:srgbClr val="C3D69B"/>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貯まったポイントで</a:t>
            </a:r>
            <a:endParaRPr kumimoji="1" lang="en-US" altLang="ja-JP" sz="2000" b="0" i="0" u="none" strike="noStrike" kern="0" cap="none" spc="0" normalizeH="0" baseline="0" noProof="0" dirty="0" smtClean="0">
              <a:ln>
                <a:noFill/>
              </a:ln>
              <a:solidFill>
                <a:sysClr val="windowText" lastClr="000000"/>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公共交通等</a:t>
            </a:r>
            <a:r>
              <a:rPr kumimoji="0"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を</a:t>
            </a:r>
            <a:endParaRPr kumimoji="0" lang="en-US" altLang="ja-JP" sz="2000" b="0" i="0" u="none" strike="noStrike" kern="0" cap="none" spc="0" normalizeH="0" baseline="0" noProof="0" dirty="0" smtClean="0">
              <a:ln>
                <a:noFill/>
              </a:ln>
              <a:solidFill>
                <a:sysClr val="windowText" lastClr="000000"/>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利用できる</a:t>
            </a:r>
            <a:endParaRPr kumimoji="1" lang="ja-JP" altLang="en-US" sz="20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39" name="右矢印 338"/>
          <p:cNvSpPr/>
          <p:nvPr/>
        </p:nvSpPr>
        <p:spPr>
          <a:xfrm>
            <a:off x="1773227" y="7129681"/>
            <a:ext cx="1563674" cy="434809"/>
          </a:xfrm>
          <a:prstGeom prst="rightArrow">
            <a:avLst/>
          </a:prstGeom>
          <a:solidFill>
            <a:srgbClr val="9BB05E">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pic>
        <p:nvPicPr>
          <p:cNvPr id="340" name="Picture 10" descr="ウォーキングをするおじいさんのイラスト"/>
          <p:cNvPicPr>
            <a:picLocks noChangeAspect="1" noChangeArrowheads="1"/>
          </p:cNvPicPr>
          <p:nvPr/>
        </p:nvPicPr>
        <p:blipFill>
          <a:blip r:embed="rId51" cstate="screen">
            <a:extLst>
              <a:ext uri="{28A0092B-C50C-407E-A947-70E740481C1C}">
                <a14:useLocalDpi xmlns:a14="http://schemas.microsoft.com/office/drawing/2010/main" val="0"/>
              </a:ext>
            </a:extLst>
          </a:blip>
          <a:srcRect/>
          <a:stretch>
            <a:fillRect/>
          </a:stretch>
        </p:blipFill>
        <p:spPr bwMode="auto">
          <a:xfrm>
            <a:off x="4440590" y="6048909"/>
            <a:ext cx="876737" cy="966003"/>
          </a:xfrm>
          <a:prstGeom prst="rect">
            <a:avLst/>
          </a:prstGeom>
          <a:noFill/>
          <a:extLst>
            <a:ext uri="{909E8E84-426E-40dd-AFC4-6F175D3DCCD1}">
              <a14:hiddenFill xmlns:a14="http://schemas.microsoft.com/office/drawing/2010/main">
                <a:solidFill>
                  <a:srgbClr val="FFFFFF"/>
                </a:solidFill>
              </a14:hiddenFill>
            </a:ext>
          </a:extLst>
        </p:spPr>
      </p:pic>
      <p:sp>
        <p:nvSpPr>
          <p:cNvPr id="341" name="右矢印 340"/>
          <p:cNvSpPr/>
          <p:nvPr/>
        </p:nvSpPr>
        <p:spPr>
          <a:xfrm>
            <a:off x="5603432" y="7129681"/>
            <a:ext cx="2466072" cy="434809"/>
          </a:xfrm>
          <a:prstGeom prst="rightArrow">
            <a:avLst/>
          </a:prstGeom>
          <a:solidFill>
            <a:srgbClr val="9BB05E">
              <a:lumMod val="7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pic>
        <p:nvPicPr>
          <p:cNvPr id="342" name="Picture 6" descr="ウォーキングをするおばあさんのイラスト"/>
          <p:cNvPicPr>
            <a:picLocks noChangeAspect="1" noChangeArrowheads="1"/>
          </p:cNvPicPr>
          <p:nvPr/>
        </p:nvPicPr>
        <p:blipFill>
          <a:blip r:embed="rId52" cstate="screen">
            <a:extLst>
              <a:ext uri="{28A0092B-C50C-407E-A947-70E740481C1C}">
                <a14:useLocalDpi xmlns:a14="http://schemas.microsoft.com/office/drawing/2010/main" val="0"/>
              </a:ext>
            </a:extLst>
          </a:blip>
          <a:srcRect/>
          <a:stretch>
            <a:fillRect/>
          </a:stretch>
        </p:blipFill>
        <p:spPr bwMode="auto">
          <a:xfrm>
            <a:off x="3911670" y="6048909"/>
            <a:ext cx="900962" cy="992695"/>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2" descr="http://saj-vc.net/image/event/1030%E3%82%B9%E3%83%86%E3%83%83%E3%83%97%E3%82%A8%E3%82%A2%E3%83%AD%EF%BC%91.gif"/>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11151" y="7284590"/>
            <a:ext cx="1326048" cy="1285246"/>
          </a:xfrm>
          <a:prstGeom prst="rect">
            <a:avLst/>
          </a:prstGeom>
          <a:noFill/>
          <a:extLst>
            <a:ext uri="{909E8E84-426E-40dd-AFC4-6F175D3DCCD1}">
              <a14:hiddenFill xmlns:a14="http://schemas.microsoft.com/office/drawing/2010/main">
                <a:solidFill>
                  <a:srgbClr val="FFFFFF"/>
                </a:solidFill>
              </a14:hiddenFill>
            </a:ext>
          </a:extLst>
        </p:spPr>
      </p:pic>
      <p:pic>
        <p:nvPicPr>
          <p:cNvPr id="347" name="図 346"/>
          <p:cNvPicPr>
            <a:picLocks noChangeAspect="1"/>
          </p:cNvPicPr>
          <p:nvPr/>
        </p:nvPicPr>
        <p:blipFill>
          <a:blip r:embed="rId55" cstate="screen">
            <a:extLst>
              <a:ext uri="{28A0092B-C50C-407E-A947-70E740481C1C}">
                <a14:useLocalDpi xmlns:a14="http://schemas.microsoft.com/office/drawing/2010/main" val="0"/>
              </a:ext>
            </a:extLst>
          </a:blip>
          <a:stretch>
            <a:fillRect/>
          </a:stretch>
        </p:blipFill>
        <p:spPr>
          <a:xfrm>
            <a:off x="194561" y="6908189"/>
            <a:ext cx="764565" cy="752802"/>
          </a:xfrm>
          <a:prstGeom prst="rect">
            <a:avLst/>
          </a:prstGeom>
        </p:spPr>
      </p:pic>
      <p:sp>
        <p:nvSpPr>
          <p:cNvPr id="348" name="テキスト ボックス 347"/>
          <p:cNvSpPr txBox="1"/>
          <p:nvPr/>
        </p:nvSpPr>
        <p:spPr>
          <a:xfrm>
            <a:off x="1954671" y="6961424"/>
            <a:ext cx="989703" cy="646331"/>
          </a:xfrm>
          <a:prstGeom prst="rect">
            <a:avLst/>
          </a:prstGeom>
          <a:solidFill>
            <a:srgbClr val="B9CDE5"/>
          </a:solidFill>
          <a:ln w="28575" cmpd="sng">
            <a:solidFill>
              <a:srgbClr val="31859C"/>
            </a:solidFill>
            <a:prstDash val="sysDash"/>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rPr>
              <a:t>歩数計</a:t>
            </a:r>
            <a:endParaRPr kumimoji="1" lang="en-US" altLang="ja-JP" sz="1800" b="0"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rPr>
              <a:t>が届く</a:t>
            </a:r>
            <a:endParaRPr kumimoji="1" lang="ja-JP" altLang="en-US" sz="1800" b="0" i="0" u="none" strike="noStrike" kern="0" cap="none" spc="0" normalizeH="0" baseline="0" noProof="0" dirty="0">
              <a:ln>
                <a:noFill/>
              </a:ln>
              <a:solidFill>
                <a:sysClr val="windowText" lastClr="000000"/>
              </a:solidFill>
              <a:effectLst/>
              <a:uLnTx/>
              <a:uFillTx/>
            </a:endParaRPr>
          </a:p>
        </p:txBody>
      </p:sp>
      <p:sp>
        <p:nvSpPr>
          <p:cNvPr id="349" name="テキスト ボックス 348"/>
          <p:cNvSpPr txBox="1"/>
          <p:nvPr/>
        </p:nvSpPr>
        <p:spPr>
          <a:xfrm>
            <a:off x="5794129" y="6961424"/>
            <a:ext cx="1847917" cy="677108"/>
          </a:xfrm>
          <a:prstGeom prst="rect">
            <a:avLst/>
          </a:prstGeom>
          <a:solidFill>
            <a:srgbClr val="B9CDE5"/>
          </a:solidFill>
          <a:ln w="28575" cmpd="sng">
            <a:solidFill>
              <a:srgbClr val="31859C"/>
            </a:solidFill>
            <a:prstDash val="sysDash"/>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ysClr val="windowText" lastClr="000000"/>
                </a:solidFill>
                <a:effectLst/>
                <a:uLnTx/>
                <a:uFillTx/>
              </a:rPr>
              <a:t>うららポイント</a:t>
            </a:r>
            <a:r>
              <a:rPr kumimoji="1" lang="ja-JP" altLang="en-US" sz="1800" b="0" i="0" u="none" strike="noStrike" kern="0" cap="none" spc="0" normalizeH="0" baseline="0" noProof="0" dirty="0" smtClean="0">
                <a:ln>
                  <a:noFill/>
                </a:ln>
                <a:solidFill>
                  <a:sysClr val="windowText" lastClr="000000"/>
                </a:solidFill>
                <a:effectLst/>
                <a:uLnTx/>
                <a:uFillTx/>
              </a:rPr>
              <a:t>が</a:t>
            </a:r>
            <a:endParaRPr kumimoji="1" lang="en-US" altLang="ja-JP" sz="1800" b="0"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rPr>
              <a:t>もらえる</a:t>
            </a:r>
            <a:endParaRPr kumimoji="1" lang="ja-JP" altLang="en-US" sz="1800" b="0" i="0" u="none" strike="noStrike" kern="0" cap="none" spc="0" normalizeH="0" baseline="0" noProof="0" dirty="0">
              <a:ln>
                <a:noFill/>
              </a:ln>
              <a:solidFill>
                <a:sysClr val="windowText" lastClr="000000"/>
              </a:solidFill>
              <a:effectLst/>
              <a:uLnTx/>
              <a:uFillTx/>
            </a:endParaRPr>
          </a:p>
        </p:txBody>
      </p:sp>
      <p:sp>
        <p:nvSpPr>
          <p:cNvPr id="350" name="テキスト ボックス 349"/>
          <p:cNvSpPr txBox="1"/>
          <p:nvPr/>
        </p:nvSpPr>
        <p:spPr>
          <a:xfrm>
            <a:off x="233106" y="5525689"/>
            <a:ext cx="1402726" cy="523220"/>
          </a:xfrm>
          <a:prstGeom prst="rect">
            <a:avLst/>
          </a:prstGeom>
          <a:solidFill>
            <a:srgbClr val="A63212">
              <a:lumMod val="60000"/>
              <a:lumOff val="40000"/>
            </a:srgbClr>
          </a:solidFill>
          <a:ln w="28575" cmpd="sng">
            <a:no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smtClean="0">
                <a:ln>
                  <a:noFill/>
                </a:ln>
                <a:solidFill>
                  <a:sysClr val="windowText" lastClr="000000"/>
                </a:solidFill>
                <a:effectLst/>
                <a:uLnTx/>
                <a:uFillTx/>
              </a:rPr>
              <a:t>仕組み</a:t>
            </a:r>
            <a:endParaRPr kumimoji="1" lang="en-US" altLang="ja-JP" sz="2800" b="1" i="0" u="none" strike="noStrike" kern="0" cap="none" spc="0" normalizeH="0" baseline="0" noProof="0" dirty="0" smtClean="0">
              <a:ln>
                <a:noFill/>
              </a:ln>
              <a:solidFill>
                <a:sysClr val="windowText" lastClr="000000"/>
              </a:solidFill>
              <a:effectLst/>
              <a:uLnTx/>
              <a:uFillTx/>
            </a:endParaRPr>
          </a:p>
        </p:txBody>
      </p:sp>
      <p:sp>
        <p:nvSpPr>
          <p:cNvPr id="351" name="角丸四角形吹き出し 350"/>
          <p:cNvSpPr/>
          <p:nvPr/>
        </p:nvSpPr>
        <p:spPr>
          <a:xfrm>
            <a:off x="523000" y="7921287"/>
            <a:ext cx="3524662" cy="1297119"/>
          </a:xfrm>
          <a:prstGeom prst="wedgeRoundRectCallout">
            <a:avLst>
              <a:gd name="adj1" fmla="val 28305"/>
              <a:gd name="adj2" fmla="val -62568"/>
              <a:gd name="adj3" fmla="val 16667"/>
            </a:avLst>
          </a:prstGeom>
          <a:noFill/>
          <a:ln w="38100" cap="flat" cmpd="sng" algn="ctr">
            <a:solidFill>
              <a:srgbClr val="A63212">
                <a:shade val="95000"/>
                <a:satMod val="105000"/>
              </a:srgbClr>
            </a:solidFill>
            <a:prstDash val="solid"/>
          </a:ln>
          <a:effectLst/>
        </p:spPr>
        <p:txBody>
          <a:bodyPr rtlCol="0" anchor="ctr"/>
          <a:lstStyle/>
          <a:p>
            <a:pPr lvl="0" defTabSz="914400">
              <a:defRPr/>
            </a:pPr>
            <a:r>
              <a:rPr kumimoji="0" lang="ja-JP" altLang="en-US" sz="1800" kern="0" dirty="0">
                <a:solidFill>
                  <a:sysClr val="windowText" lastClr="000000"/>
                </a:solidFill>
              </a:rPr>
              <a:t>・１</a:t>
            </a:r>
            <a:r>
              <a:rPr kumimoji="0" lang="en-US" altLang="ja-JP" sz="1800" kern="0" dirty="0">
                <a:solidFill>
                  <a:sysClr val="windowText" lastClr="000000"/>
                </a:solidFill>
              </a:rPr>
              <a:t>00</a:t>
            </a:r>
            <a:r>
              <a:rPr kumimoji="0" lang="ja-JP" altLang="en-US" sz="1800" kern="0" dirty="0">
                <a:solidFill>
                  <a:sysClr val="windowText" lastClr="000000"/>
                </a:solidFill>
              </a:rPr>
              <a:t>歩＝１ポイント</a:t>
            </a:r>
            <a:endParaRPr kumimoji="0" lang="en-US" altLang="ja-JP" sz="1800" kern="0" dirty="0">
              <a:solidFill>
                <a:sysClr val="windowText" lastClr="000000"/>
              </a:solidFill>
            </a:endParaRPr>
          </a:p>
          <a:p>
            <a:pPr lvl="0" defTabSz="914400">
              <a:defRPr/>
            </a:pPr>
            <a:r>
              <a:rPr kumimoji="0" lang="ja-JP" altLang="en-US" sz="1800" kern="0" dirty="0" smtClean="0">
                <a:solidFill>
                  <a:sysClr val="windowText" lastClr="000000"/>
                </a:solidFill>
              </a:rPr>
              <a:t>・</a:t>
            </a:r>
            <a:r>
              <a:rPr kumimoji="0" lang="en-US" altLang="ja-JP" sz="1800" kern="0" dirty="0">
                <a:solidFill>
                  <a:sysClr val="windowText" lastClr="000000"/>
                </a:solidFill>
              </a:rPr>
              <a:t>NPO</a:t>
            </a:r>
            <a:r>
              <a:rPr kumimoji="0" lang="ja-JP" altLang="en-US" sz="1800" kern="0" dirty="0">
                <a:solidFill>
                  <a:sysClr val="windowText" lastClr="000000"/>
                </a:solidFill>
              </a:rPr>
              <a:t>法人スポーツ健康支援</a:t>
            </a:r>
            <a:endParaRPr kumimoji="0" lang="en-US" altLang="ja-JP" sz="1800" kern="0" dirty="0">
              <a:solidFill>
                <a:sysClr val="windowText" lastClr="000000"/>
              </a:solidFill>
            </a:endParaRPr>
          </a:p>
          <a:p>
            <a:pPr lvl="0" defTabSz="914400">
              <a:defRPr/>
            </a:pPr>
            <a:r>
              <a:rPr kumimoji="0" lang="en-US" altLang="ja-JP" sz="1800" kern="0" dirty="0">
                <a:solidFill>
                  <a:sysClr val="windowText" lastClr="000000"/>
                </a:solidFill>
              </a:rPr>
              <a:t> </a:t>
            </a:r>
            <a:r>
              <a:rPr kumimoji="0" lang="ja-JP" altLang="en-US" sz="1800" kern="0" dirty="0">
                <a:solidFill>
                  <a:sysClr val="windowText" lastClr="000000"/>
                </a:solidFill>
              </a:rPr>
              <a:t>センターが運営する運動イベント</a:t>
            </a:r>
            <a:endParaRPr kumimoji="0" lang="en-US" altLang="ja-JP" sz="1800" kern="0" dirty="0">
              <a:solidFill>
                <a:sysClr val="windowText" lastClr="000000"/>
              </a:solidFill>
            </a:endParaRPr>
          </a:p>
          <a:p>
            <a:pPr lvl="0" defTabSz="914400">
              <a:defRPr/>
            </a:pPr>
            <a:r>
              <a:rPr kumimoji="0" lang="ja-JP" altLang="en-US" sz="1800" kern="0" dirty="0">
                <a:solidFill>
                  <a:sysClr val="windowText" lastClr="000000"/>
                </a:solidFill>
              </a:rPr>
              <a:t>例）ウォーキング・ヨガ教室</a:t>
            </a:r>
            <a:endParaRPr kumimoji="0" lang="en-US" altLang="ja-JP" sz="1800" kern="0" dirty="0">
              <a:solidFill>
                <a:sysClr val="windowText" lastClr="000000"/>
              </a:solidFill>
            </a:endParaRPr>
          </a:p>
        </p:txBody>
      </p:sp>
      <p:pic>
        <p:nvPicPr>
          <p:cNvPr id="353" name="図 352" descr="うららポイント.jpg"/>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6256531" y="7921287"/>
            <a:ext cx="1858947" cy="1415785"/>
          </a:xfrm>
          <a:prstGeom prst="rect">
            <a:avLst/>
          </a:prstGeom>
        </p:spPr>
      </p:pic>
      <p:sp>
        <p:nvSpPr>
          <p:cNvPr id="354" name="テキスト ボックス 353"/>
          <p:cNvSpPr txBox="1"/>
          <p:nvPr/>
        </p:nvSpPr>
        <p:spPr>
          <a:xfrm>
            <a:off x="8243276" y="8963545"/>
            <a:ext cx="2420598"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rPr>
              <a:t>うららポイントのマーク</a:t>
            </a:r>
            <a:endParaRPr kumimoji="1" lang="ja-JP" altLang="en-US" sz="1800" b="0" i="0" u="none" strike="noStrike" kern="0" cap="none" spc="0" normalizeH="0" baseline="0" noProof="0" dirty="0">
              <a:ln>
                <a:noFill/>
              </a:ln>
              <a:solidFill>
                <a:sysClr val="windowText" lastClr="000000"/>
              </a:solidFill>
              <a:effectLst/>
              <a:uLnTx/>
              <a:uFillTx/>
            </a:endParaRPr>
          </a:p>
        </p:txBody>
      </p:sp>
      <p:sp>
        <p:nvSpPr>
          <p:cNvPr id="355" name="円形吹き出し 354"/>
          <p:cNvSpPr/>
          <p:nvPr/>
        </p:nvSpPr>
        <p:spPr>
          <a:xfrm>
            <a:off x="5233441" y="5646755"/>
            <a:ext cx="2346115" cy="804308"/>
          </a:xfrm>
          <a:prstGeom prst="wedgeEllipseCallout">
            <a:avLst>
              <a:gd name="adj1" fmla="val -41799"/>
              <a:gd name="adj2" fmla="val 78762"/>
            </a:avLst>
          </a:prstGeom>
          <a:solidFill>
            <a:srgbClr val="A63212">
              <a:lumMod val="40000"/>
              <a:lumOff val="6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健康になる！</a:t>
            </a:r>
            <a:endParaRPr kumimoji="1" lang="ja-JP" altLang="en-US" sz="20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424" name="正方形/長方形 423"/>
          <p:cNvSpPr/>
          <p:nvPr/>
        </p:nvSpPr>
        <p:spPr>
          <a:xfrm>
            <a:off x="11473511" y="4558112"/>
            <a:ext cx="9605551" cy="689775"/>
          </a:xfrm>
          <a:prstGeom prst="rect">
            <a:avLst/>
          </a:prstGeom>
          <a:solidFill>
            <a:srgbClr val="92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4400" kern="0" dirty="0" smtClean="0">
                <a:solidFill>
                  <a:sysClr val="window" lastClr="FFFFFF"/>
                </a:solidFill>
                <a:latin typeface="Calibri"/>
                <a:ea typeface="ＭＳ Ｐゴシック"/>
              </a:rPr>
              <a:t>地区別構想</a:t>
            </a:r>
            <a:endParaRPr kumimoji="0" lang="ja-JP" altLang="en-US" sz="4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25" name="角丸四角形 424"/>
          <p:cNvSpPr/>
          <p:nvPr/>
        </p:nvSpPr>
        <p:spPr>
          <a:xfrm>
            <a:off x="154235" y="5525857"/>
            <a:ext cx="11048803" cy="3898227"/>
          </a:xfrm>
          <a:prstGeom prst="roundRect">
            <a:avLst>
              <a:gd name="adj" fmla="val 4616"/>
            </a:avLst>
          </a:prstGeom>
          <a:noFill/>
          <a:ln w="57150" cap="flat" cmpd="sng" algn="ctr">
            <a:solidFill>
              <a:srgbClr val="A63212"/>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0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nvGrpSpPr>
          <p:cNvPr id="344" name="図形グループ 343"/>
          <p:cNvGrpSpPr/>
          <p:nvPr/>
        </p:nvGrpSpPr>
        <p:grpSpPr>
          <a:xfrm>
            <a:off x="6637537" y="5736660"/>
            <a:ext cx="1961289" cy="1039421"/>
            <a:chOff x="3111048" y="5269607"/>
            <a:chExt cx="2402130" cy="1399410"/>
          </a:xfrm>
        </p:grpSpPr>
        <p:pic>
          <p:nvPicPr>
            <p:cNvPr id="345" name="Picture 4" descr="http://switch-box.net/wp-content/uploads/2014/05/free-illustration-diet-11.jpg?12d82b"/>
            <p:cNvPicPr>
              <a:picLocks noChangeAspect="1" noChangeArrowheads="1"/>
            </p:cNvPicPr>
            <p:nvPr/>
          </p:nvPicPr>
          <p:blipFill>
            <a:blip r:embed="rId57" cstate="screen">
              <a:extLst>
                <a:ext uri="{BEBA8EAE-BF5A-486C-A8C5-ECC9F3942E4B}">
                  <a14:imgProps xmlns:a14="http://schemas.microsoft.com/office/drawing/2010/main">
                    <a14:imgLayer r:embed="rId58">
                      <a14:imgEffect>
                        <a14:backgroundRemoval t="2000" b="100000" l="667" r="100000">
                          <a14:foregroundMark x1="78333" y1="53667" x2="78333" y2="53667"/>
                          <a14:foregroundMark x1="48333" y1="51667" x2="48333" y2="51667"/>
                          <a14:foregroundMark x1="52167" y1="52667" x2="52167" y2="52667"/>
                          <a14:backgroundMark x1="71333" y1="54333" x2="71333" y2="54333"/>
                          <a14:backgroundMark x1="71333" y1="54333" x2="71333" y2="54333"/>
                        </a14:backgroundRemoval>
                      </a14:imgEffect>
                    </a14:imgLayer>
                  </a14:imgProps>
                </a:ext>
                <a:ext uri="{28A0092B-C50C-407E-A947-70E740481C1C}">
                  <a14:useLocalDpi xmlns:a14="http://schemas.microsoft.com/office/drawing/2010/main" val="0"/>
                </a:ext>
              </a:extLst>
            </a:blip>
            <a:srcRect/>
            <a:stretch>
              <a:fillRect/>
            </a:stretch>
          </p:blipFill>
          <p:spPr bwMode="auto">
            <a:xfrm>
              <a:off x="3111048" y="5269607"/>
              <a:ext cx="2402130" cy="1399410"/>
            </a:xfrm>
            <a:prstGeom prst="rect">
              <a:avLst/>
            </a:prstGeom>
            <a:noFill/>
            <a:extLst>
              <a:ext uri="{909E8E84-426E-40dd-AFC4-6F175D3DCCD1}">
                <a14:hiddenFill xmlns:a14="http://schemas.microsoft.com/office/drawing/2010/main">
                  <a:solidFill>
                    <a:srgbClr val="FFFFFF"/>
                  </a:solidFill>
                </a14:hiddenFill>
              </a:ext>
            </a:extLst>
          </p:spPr>
        </p:pic>
        <p:cxnSp>
          <p:nvCxnSpPr>
            <p:cNvPr id="346" name="直線矢印コネクタ 345"/>
            <p:cNvCxnSpPr/>
            <p:nvPr/>
          </p:nvCxnSpPr>
          <p:spPr>
            <a:xfrm>
              <a:off x="4220624" y="5921987"/>
              <a:ext cx="267663" cy="0"/>
            </a:xfrm>
            <a:prstGeom prst="straightConnector1">
              <a:avLst/>
            </a:prstGeom>
            <a:noFill/>
            <a:ln w="25400" cap="flat" cmpd="sng" algn="ctr">
              <a:solidFill>
                <a:srgbClr val="9BB05E">
                  <a:lumMod val="50000"/>
                </a:srgbClr>
              </a:solidFill>
              <a:prstDash val="solid"/>
              <a:tailEnd type="arrow"/>
            </a:ln>
            <a:effectLst/>
          </p:spPr>
        </p:cxnSp>
      </p:grpSp>
      <p:sp>
        <p:nvSpPr>
          <p:cNvPr id="12" name="ストライプ矢印 11"/>
          <p:cNvSpPr/>
          <p:nvPr/>
        </p:nvSpPr>
        <p:spPr>
          <a:xfrm rot="5400000">
            <a:off x="9597069" y="9138041"/>
            <a:ext cx="3119864" cy="4173829"/>
          </a:xfrm>
          <a:prstGeom prst="stripedRigh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 name="図形グループ 10"/>
          <p:cNvGrpSpPr/>
          <p:nvPr/>
        </p:nvGrpSpPr>
        <p:grpSpPr>
          <a:xfrm>
            <a:off x="14790567" y="10088316"/>
            <a:ext cx="6412372" cy="4287806"/>
            <a:chOff x="-9271240" y="13031903"/>
            <a:chExt cx="5836840" cy="3362839"/>
          </a:xfrm>
        </p:grpSpPr>
        <p:pic>
          <p:nvPicPr>
            <p:cNvPr id="286" name="図 285" descr="ちず.png"/>
            <p:cNvPicPr>
              <a:picLocks noChangeAspect="1"/>
            </p:cNvPicPr>
            <p:nvPr/>
          </p:nvPicPr>
          <p:blipFill>
            <a:blip r:embed="rId59" cstate="screen">
              <a:extLst>
                <a:ext uri="{BEBA8EAE-BF5A-486C-A8C5-ECC9F3942E4B}">
                  <a14:imgProps xmlns:a14="http://schemas.microsoft.com/office/drawing/2010/main">
                    <a14:imgLayer r:embed="rId60">
                      <a14:imgEffect>
                        <a14:backgroundRemoval t="4686" b="94782" l="9771" r="89988"/>
                      </a14:imgEffect>
                    </a14:imgLayer>
                  </a14:imgProps>
                </a:ext>
                <a:ext uri="{28A0092B-C50C-407E-A947-70E740481C1C}">
                  <a14:useLocalDpi xmlns:a14="http://schemas.microsoft.com/office/drawing/2010/main" val="0"/>
                </a:ext>
              </a:extLst>
            </a:blip>
            <a:stretch>
              <a:fillRect/>
            </a:stretch>
          </p:blipFill>
          <p:spPr>
            <a:xfrm>
              <a:off x="-7981118" y="13132322"/>
              <a:ext cx="3120261" cy="3262420"/>
            </a:xfrm>
            <a:prstGeom prst="rect">
              <a:avLst/>
            </a:prstGeom>
          </p:spPr>
        </p:pic>
        <p:sp>
          <p:nvSpPr>
            <p:cNvPr id="271" name="テキスト ボックス 270"/>
            <p:cNvSpPr txBox="1"/>
            <p:nvPr/>
          </p:nvSpPr>
          <p:spPr>
            <a:xfrm>
              <a:off x="-9271240" y="13122395"/>
              <a:ext cx="165261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smtClean="0">
                  <a:ln>
                    <a:noFill/>
                  </a:ln>
                  <a:solidFill>
                    <a:sysClr val="windowText" lastClr="000000"/>
                  </a:solidFill>
                  <a:effectLst/>
                  <a:uLnTx/>
                  <a:uFillTx/>
                </a:rPr>
                <a:t>お散歩する</a:t>
              </a:r>
              <a:endParaRPr kumimoji="1" lang="ja-JP" altLang="en-US" sz="2400" b="0" i="0" u="none" strike="noStrike" kern="0" cap="none" spc="0" normalizeH="0" baseline="0" noProof="0" dirty="0">
                <a:ln>
                  <a:noFill/>
                </a:ln>
                <a:solidFill>
                  <a:sysClr val="windowText" lastClr="000000"/>
                </a:solidFill>
                <a:effectLst/>
                <a:uLnTx/>
                <a:uFillTx/>
              </a:endParaRPr>
            </a:p>
          </p:txBody>
        </p:sp>
        <p:sp>
          <p:nvSpPr>
            <p:cNvPr id="272" name="テキスト ボックス 271"/>
            <p:cNvSpPr txBox="1"/>
            <p:nvPr/>
          </p:nvSpPr>
          <p:spPr>
            <a:xfrm>
              <a:off x="-6031078" y="15767689"/>
              <a:ext cx="156124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smtClean="0">
                  <a:ln>
                    <a:noFill/>
                  </a:ln>
                  <a:solidFill>
                    <a:sysClr val="windowText" lastClr="000000"/>
                  </a:solidFill>
                  <a:effectLst/>
                  <a:uLnTx/>
                  <a:uFillTx/>
                </a:rPr>
                <a:t>まちを知る</a:t>
              </a:r>
              <a:endParaRPr kumimoji="1" lang="ja-JP" altLang="en-US" sz="2400" b="0" i="0" u="none" strike="noStrike" kern="0" cap="none" spc="0" normalizeH="0" baseline="0" noProof="0" dirty="0">
                <a:ln>
                  <a:noFill/>
                </a:ln>
                <a:solidFill>
                  <a:sysClr val="windowText" lastClr="000000"/>
                </a:solidFill>
                <a:effectLst/>
                <a:uLnTx/>
                <a:uFillTx/>
              </a:endParaRPr>
            </a:p>
          </p:txBody>
        </p:sp>
        <p:sp>
          <p:nvSpPr>
            <p:cNvPr id="273" name="テキスト ボックス 272"/>
            <p:cNvSpPr txBox="1"/>
            <p:nvPr/>
          </p:nvSpPr>
          <p:spPr>
            <a:xfrm>
              <a:off x="-5822794" y="13031903"/>
              <a:ext cx="238839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smtClean="0">
                  <a:ln>
                    <a:noFill/>
                  </a:ln>
                  <a:solidFill>
                    <a:sysClr val="windowText" lastClr="000000"/>
                  </a:solidFill>
                  <a:effectLst/>
                  <a:uLnTx/>
                  <a:uFillTx/>
                </a:rPr>
                <a:t>まちを好きになる</a:t>
              </a:r>
              <a:endParaRPr kumimoji="1" lang="ja-JP" altLang="en-US" sz="2400" b="0" i="0" u="none" strike="noStrike" kern="0" cap="none" spc="0" normalizeH="0" baseline="0" noProof="0" dirty="0">
                <a:ln>
                  <a:noFill/>
                </a:ln>
                <a:solidFill>
                  <a:sysClr val="windowText" lastClr="000000"/>
                </a:solidFill>
                <a:effectLst/>
                <a:uLnTx/>
                <a:uFillTx/>
              </a:endParaRPr>
            </a:p>
          </p:txBody>
        </p:sp>
        <p:pic>
          <p:nvPicPr>
            <p:cNvPr id="274" name="図 273" descr="illust3344thumb.gif"/>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365550" y="13627471"/>
              <a:ext cx="927628" cy="860533"/>
            </a:xfrm>
            <a:prstGeom prst="rect">
              <a:avLst/>
            </a:prstGeom>
          </p:spPr>
        </p:pic>
        <p:pic>
          <p:nvPicPr>
            <p:cNvPr id="275" name="図 274"/>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7030140" y="15295256"/>
              <a:ext cx="999062" cy="922211"/>
            </a:xfrm>
            <a:prstGeom prst="rect">
              <a:avLst/>
            </a:prstGeom>
          </p:spPr>
        </p:pic>
        <p:sp>
          <p:nvSpPr>
            <p:cNvPr id="276" name="右矢印 275"/>
            <p:cNvSpPr/>
            <p:nvPr/>
          </p:nvSpPr>
          <p:spPr>
            <a:xfrm rot="2465969">
              <a:off x="-7628333" y="14803243"/>
              <a:ext cx="688978" cy="691813"/>
            </a:xfrm>
            <a:prstGeom prst="rightArrow">
              <a:avLst/>
            </a:prstGeom>
            <a:solidFill>
              <a:srgbClr val="9F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277" name="右矢印 276"/>
            <p:cNvSpPr/>
            <p:nvPr/>
          </p:nvSpPr>
          <p:spPr>
            <a:xfrm rot="19437678">
              <a:off x="-5893571" y="14836276"/>
              <a:ext cx="688978" cy="691813"/>
            </a:xfrm>
            <a:prstGeom prst="rightArrow">
              <a:avLst/>
            </a:prstGeom>
            <a:solidFill>
              <a:srgbClr val="9F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nvGrpSpPr>
            <p:cNvPr id="10" name="図形グループ 9"/>
            <p:cNvGrpSpPr/>
            <p:nvPr/>
          </p:nvGrpSpPr>
          <p:grpSpPr>
            <a:xfrm>
              <a:off x="-5878406" y="13627471"/>
              <a:ext cx="1475574" cy="947740"/>
              <a:chOff x="-4505563" y="13211694"/>
              <a:chExt cx="1475574" cy="947740"/>
            </a:xfrm>
          </p:grpSpPr>
          <p:pic>
            <p:nvPicPr>
              <p:cNvPr id="278" name="図 277" descr="おじおば.png"/>
              <p:cNvPicPr>
                <a:picLocks noChangeAspect="1"/>
              </p:cNvPicPr>
              <p:nvPr/>
            </p:nvPicPr>
            <p:blipFill rotWithShape="1">
              <a:blip r:embed="rId63">
                <a:extLst>
                  <a:ext uri="{28A0092B-C50C-407E-A947-70E740481C1C}">
                    <a14:useLocalDpi xmlns:a14="http://schemas.microsoft.com/office/drawing/2010/main" val="0"/>
                  </a:ext>
                </a:extLst>
              </a:blip>
              <a:srcRect/>
              <a:stretch/>
            </p:blipFill>
            <p:spPr>
              <a:xfrm>
                <a:off x="-3793244" y="13211694"/>
                <a:ext cx="763255" cy="947740"/>
              </a:xfrm>
              <a:prstGeom prst="rect">
                <a:avLst/>
              </a:prstGeom>
            </p:spPr>
          </p:pic>
          <p:pic>
            <p:nvPicPr>
              <p:cNvPr id="279" name="図 278" descr="おじおば.png"/>
              <p:cNvPicPr>
                <a:picLocks noChangeAspect="1"/>
              </p:cNvPicPr>
              <p:nvPr/>
            </p:nvPicPr>
            <p:blipFill rotWithShape="1">
              <a:blip r:embed="rId64">
                <a:extLst>
                  <a:ext uri="{28A0092B-C50C-407E-A947-70E740481C1C}">
                    <a14:useLocalDpi xmlns:a14="http://schemas.microsoft.com/office/drawing/2010/main" val="0"/>
                  </a:ext>
                </a:extLst>
              </a:blip>
              <a:srcRect/>
              <a:stretch/>
            </p:blipFill>
            <p:spPr>
              <a:xfrm>
                <a:off x="-4505563" y="13211694"/>
                <a:ext cx="956498" cy="947740"/>
              </a:xfrm>
              <a:prstGeom prst="rect">
                <a:avLst/>
              </a:prstGeom>
            </p:spPr>
          </p:pic>
        </p:grpSp>
        <p:sp>
          <p:nvSpPr>
            <p:cNvPr id="280" name="右矢印 279"/>
            <p:cNvSpPr/>
            <p:nvPr/>
          </p:nvSpPr>
          <p:spPr>
            <a:xfrm rot="10800000">
              <a:off x="-6916586" y="13622594"/>
              <a:ext cx="688978" cy="691813"/>
            </a:xfrm>
            <a:prstGeom prst="rightArrow">
              <a:avLst/>
            </a:prstGeom>
            <a:solidFill>
              <a:srgbClr val="9F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sp>
        <p:nvSpPr>
          <p:cNvPr id="13" name="テキスト ボックス 12"/>
          <p:cNvSpPr txBox="1"/>
          <p:nvPr/>
        </p:nvSpPr>
        <p:spPr>
          <a:xfrm>
            <a:off x="210970" y="9849913"/>
            <a:ext cx="8047985" cy="5016759"/>
          </a:xfrm>
          <a:prstGeom prst="rect">
            <a:avLst/>
          </a:prstGeom>
          <a:noFill/>
        </p:spPr>
        <p:txBody>
          <a:bodyPr wrap="square" rtlCol="0">
            <a:spAutoFit/>
          </a:bodyPr>
          <a:lstStyle/>
          <a:p>
            <a:r>
              <a:rPr lang="ja-JP" altLang="en-US" sz="1600" dirty="0" smtClean="0"/>
              <a:t>平成</a:t>
            </a:r>
            <a:r>
              <a:rPr lang="en-US" altLang="ja-JP" sz="1600" dirty="0" smtClean="0"/>
              <a:t>22</a:t>
            </a:r>
            <a:r>
              <a:rPr lang="ja-JP" altLang="en-US" sz="1600" dirty="0" smtClean="0"/>
              <a:t>年度</a:t>
            </a:r>
            <a:r>
              <a:rPr lang="ja-JP" altLang="en-US" sz="1600" dirty="0"/>
              <a:t>の厚生労働省の試算によると、</a:t>
            </a:r>
            <a:r>
              <a:rPr lang="en-US" altLang="ja-JP" sz="1600" dirty="0"/>
              <a:t>1 </a:t>
            </a:r>
            <a:r>
              <a:rPr lang="ja-JP" altLang="en-US" sz="1600" dirty="0"/>
              <a:t>歩あたりの医療費削減効果は </a:t>
            </a:r>
            <a:r>
              <a:rPr lang="en-US" altLang="ja-JP" sz="1600" dirty="0"/>
              <a:t>0.0014 </a:t>
            </a:r>
            <a:r>
              <a:rPr lang="ja-JP" altLang="en-US" sz="1600" dirty="0" smtClean="0"/>
              <a:t>円</a:t>
            </a:r>
            <a:endParaRPr lang="en-US" altLang="ja-JP" sz="1600" dirty="0" smtClean="0"/>
          </a:p>
          <a:p>
            <a:r>
              <a:rPr lang="ja-JP" altLang="en-US" sz="1600" dirty="0" smtClean="0"/>
              <a:t>となって</a:t>
            </a:r>
            <a:r>
              <a:rPr lang="ja-JP" altLang="en-US" sz="1600" dirty="0"/>
              <a:t>おり、</a:t>
            </a:r>
            <a:r>
              <a:rPr lang="en-US" altLang="ja-JP" sz="1600" dirty="0"/>
              <a:t>1 </a:t>
            </a:r>
            <a:r>
              <a:rPr lang="ja-JP" altLang="en-US" sz="1600" dirty="0"/>
              <a:t>万歩歩けは</a:t>
            </a:r>
            <a:r>
              <a:rPr lang="ja-JP" altLang="en-US" sz="1600" dirty="0" smtClean="0"/>
              <a:t>゙</a:t>
            </a:r>
            <a:r>
              <a:rPr lang="en-US" altLang="ja-JP" sz="1600" dirty="0" smtClean="0"/>
              <a:t>14 </a:t>
            </a:r>
            <a:r>
              <a:rPr lang="ja-JP" altLang="en-US" sz="1600" dirty="0"/>
              <a:t>円、それを毎日続ければ </a:t>
            </a:r>
            <a:r>
              <a:rPr lang="en-US" altLang="ja-JP" sz="1600" dirty="0" smtClean="0"/>
              <a:t>1</a:t>
            </a:r>
            <a:r>
              <a:rPr lang="ja-JP" altLang="en-US" sz="1600" dirty="0" smtClean="0"/>
              <a:t>年</a:t>
            </a:r>
            <a:r>
              <a:rPr lang="ja-JP" altLang="en-US" sz="1600" dirty="0"/>
              <a:t>で</a:t>
            </a:r>
            <a:r>
              <a:rPr lang="ja-JP" altLang="en-US" sz="1600" dirty="0" smtClean="0"/>
              <a:t>約</a:t>
            </a:r>
            <a:r>
              <a:rPr lang="en-US" altLang="ja-JP" sz="1600" dirty="0" smtClean="0"/>
              <a:t>5000 </a:t>
            </a:r>
            <a:r>
              <a:rPr lang="ja-JP" altLang="en-US" sz="1600" dirty="0"/>
              <a:t>円の医療費削減と</a:t>
            </a:r>
            <a:r>
              <a:rPr lang="ja-JP" altLang="en-US" sz="1600" dirty="0" smtClean="0"/>
              <a:t>なる。</a:t>
            </a:r>
            <a:r>
              <a:rPr lang="ja-JP" altLang="en-US" sz="1600" dirty="0" smtClean="0"/>
              <a:t>また、</a:t>
            </a:r>
            <a:r>
              <a:rPr lang="en-US" altLang="ja-JP" sz="1600" dirty="0" smtClean="0"/>
              <a:t>2004 </a:t>
            </a:r>
            <a:r>
              <a:rPr lang="ja-JP" altLang="en-US" sz="1600" dirty="0"/>
              <a:t>年のスウェーデンにおける公衆衛生調査では、通勤手段が</a:t>
            </a:r>
            <a:r>
              <a:rPr lang="ja-JP" altLang="en-US" sz="1600" dirty="0" smtClean="0"/>
              <a:t>自家用車</a:t>
            </a:r>
            <a:r>
              <a:rPr lang="ja-JP" altLang="en-US" sz="1600" dirty="0"/>
              <a:t>である人に比べ、徒歩や公共交通を用いる人は肥満や過体重のリスクが</a:t>
            </a:r>
            <a:r>
              <a:rPr lang="ja-JP" altLang="en-US" sz="1600" dirty="0" smtClean="0"/>
              <a:t>約</a:t>
            </a:r>
            <a:r>
              <a:rPr lang="en-US" altLang="ja-JP" sz="1600" dirty="0" smtClean="0"/>
              <a:t>70</a:t>
            </a:r>
            <a:r>
              <a:rPr lang="en-US" altLang="ja-JP" sz="1600" dirty="0"/>
              <a:t>%</a:t>
            </a:r>
            <a:r>
              <a:rPr lang="ja-JP" altLang="en-US" sz="1600" dirty="0"/>
              <a:t>低い</a:t>
            </a:r>
            <a:r>
              <a:rPr lang="ja-JP" altLang="en-US" sz="1600" dirty="0" smtClean="0"/>
              <a:t>という</a:t>
            </a:r>
            <a:r>
              <a:rPr lang="ja-JP" altLang="en-US" sz="1600" dirty="0"/>
              <a:t>結果が出て</a:t>
            </a:r>
            <a:r>
              <a:rPr lang="ja-JP" altLang="en-US" sz="1600" dirty="0" smtClean="0"/>
              <a:t>いる。</a:t>
            </a:r>
            <a:endParaRPr lang="en-US" altLang="ja-JP" sz="1600" dirty="0" smtClean="0"/>
          </a:p>
          <a:p>
            <a:r>
              <a:rPr lang="ja-JP" altLang="en-US" sz="1600" dirty="0" smtClean="0"/>
              <a:t>これら</a:t>
            </a:r>
            <a:r>
              <a:rPr lang="ja-JP" altLang="en-US" sz="1600" dirty="0"/>
              <a:t>の事実から、歩くことが健康に良く、更に国の予算にも</a:t>
            </a:r>
            <a:r>
              <a:rPr lang="ja-JP" altLang="en-US" sz="1600" dirty="0" smtClean="0"/>
              <a:t>影響</a:t>
            </a:r>
            <a:r>
              <a:rPr lang="ja-JP" altLang="en-US" sz="1600" dirty="0"/>
              <a:t>を与える可能性があることが分かる。 </a:t>
            </a:r>
          </a:p>
          <a:p>
            <a:r>
              <a:rPr lang="ja-JP" altLang="en-US" sz="1600" dirty="0"/>
              <a:t>また、多くの人が歩いて外に出かけるようになることで、自動車の移動と比べて</a:t>
            </a:r>
            <a:r>
              <a:rPr lang="ja-JP" altLang="en-US" sz="1600" dirty="0" smtClean="0"/>
              <a:t>出会いや</a:t>
            </a:r>
            <a:endParaRPr lang="en-US" altLang="ja-JP" sz="1600" dirty="0" smtClean="0"/>
          </a:p>
          <a:p>
            <a:r>
              <a:rPr lang="ja-JP" altLang="en-US" sz="1600" dirty="0" smtClean="0"/>
              <a:t>ふれあい</a:t>
            </a:r>
            <a:r>
              <a:rPr lang="ja-JP" altLang="en-US" sz="1600" dirty="0"/>
              <a:t>の機会が多くなる</a:t>
            </a:r>
            <a:r>
              <a:rPr lang="ja-JP" altLang="en-US" sz="1600" dirty="0" smtClean="0"/>
              <a:t>。</a:t>
            </a:r>
            <a:endParaRPr lang="en-US" altLang="ja-JP" sz="1600" dirty="0" smtClean="0"/>
          </a:p>
          <a:p>
            <a:r>
              <a:rPr lang="ja-JP" altLang="en-US" sz="1600" dirty="0" smtClean="0"/>
              <a:t>その</a:t>
            </a:r>
            <a:r>
              <a:rPr lang="ja-JP" altLang="en-US" sz="1600" dirty="0"/>
              <a:t>結果、人と人との繋がりが生まれ、互いに体調の</a:t>
            </a:r>
            <a:r>
              <a:rPr lang="ja-JP" altLang="en-US" sz="1600" dirty="0" smtClean="0"/>
              <a:t>変化に</a:t>
            </a:r>
            <a:r>
              <a:rPr lang="ja-JP" altLang="en-US" sz="1600" dirty="0"/>
              <a:t>気づきやすくなり、自然</a:t>
            </a:r>
            <a:r>
              <a:rPr lang="ja-JP" altLang="en-US" sz="1600" dirty="0" smtClean="0"/>
              <a:t>と</a:t>
            </a:r>
            <a:endParaRPr lang="en-US" altLang="ja-JP" sz="1600" dirty="0" smtClean="0"/>
          </a:p>
          <a:p>
            <a:r>
              <a:rPr lang="ja-JP" altLang="en-US" sz="1600" dirty="0" smtClean="0"/>
              <a:t>健康</a:t>
            </a:r>
            <a:r>
              <a:rPr lang="ja-JP" altLang="en-US" sz="1600" dirty="0"/>
              <a:t>状態が良くなっていくという効果もある</a:t>
            </a:r>
            <a:r>
              <a:rPr lang="ja-JP" altLang="en-US" sz="1600" dirty="0" smtClean="0"/>
              <a:t>。</a:t>
            </a:r>
            <a:endParaRPr lang="en-US" altLang="ja-JP" sz="1600" dirty="0" smtClean="0"/>
          </a:p>
          <a:p>
            <a:endParaRPr lang="en-US" altLang="ja-JP" sz="1600" dirty="0" smtClean="0"/>
          </a:p>
          <a:p>
            <a:r>
              <a:rPr lang="ja-JP" altLang="en-US" sz="1600" dirty="0" smtClean="0"/>
              <a:t>課題地となる</a:t>
            </a:r>
            <a:r>
              <a:rPr lang="ja-JP" altLang="en-US" sz="1600" dirty="0" smtClean="0"/>
              <a:t>土浦市</a:t>
            </a:r>
            <a:r>
              <a:rPr lang="ja-JP" altLang="en-US" sz="1600" dirty="0"/>
              <a:t>は超高齢社会に対応、且つ狭さく道路や渋滞と</a:t>
            </a:r>
            <a:r>
              <a:rPr lang="ja-JP" altLang="en-US" sz="1600" dirty="0" smtClean="0"/>
              <a:t>いった</a:t>
            </a:r>
            <a:endParaRPr lang="en-US" altLang="ja-JP" sz="1600" dirty="0" smtClean="0"/>
          </a:p>
          <a:p>
            <a:r>
              <a:rPr lang="ja-JP" altLang="en-US" sz="1600" dirty="0" smtClean="0"/>
              <a:t>交通</a:t>
            </a:r>
            <a:r>
              <a:rPr lang="ja-JP" altLang="en-US" sz="1600" dirty="0"/>
              <a:t>諸問題の解決、</a:t>
            </a:r>
            <a:r>
              <a:rPr lang="ja-JP" altLang="en-US" sz="1600" dirty="0" smtClean="0"/>
              <a:t>そして市街地活性化</a:t>
            </a:r>
            <a:r>
              <a:rPr lang="ja-JP" altLang="en-US" sz="1600" dirty="0" smtClean="0"/>
              <a:t>の</a:t>
            </a:r>
            <a:r>
              <a:rPr lang="ja-JP" altLang="en-US" sz="1600" dirty="0" smtClean="0"/>
              <a:t>必要</a:t>
            </a:r>
            <a:r>
              <a:rPr lang="ja-JP" altLang="en-US" sz="1600" dirty="0"/>
              <a:t>がある</a:t>
            </a:r>
            <a:r>
              <a:rPr lang="ja-JP" altLang="en-US" sz="1600" dirty="0" smtClean="0"/>
              <a:t>。</a:t>
            </a:r>
            <a:endParaRPr lang="en-US" altLang="ja-JP" sz="1600" dirty="0" smtClean="0"/>
          </a:p>
          <a:p>
            <a:r>
              <a:rPr lang="ja-JP" altLang="en-US" sz="1600" dirty="0" smtClean="0"/>
              <a:t>これら</a:t>
            </a:r>
            <a:r>
              <a:rPr lang="ja-JP" altLang="en-US" sz="1600" dirty="0"/>
              <a:t>を達成するため</a:t>
            </a:r>
            <a:r>
              <a:rPr lang="ja-JP" altLang="en-US" sz="1600" dirty="0" smtClean="0"/>
              <a:t>に自家用車</a:t>
            </a:r>
            <a:r>
              <a:rPr lang="ja-JP" altLang="en-US" sz="1600" dirty="0"/>
              <a:t>に頼らす</a:t>
            </a:r>
            <a:r>
              <a:rPr lang="ja-JP" altLang="en-US" sz="1600" dirty="0" smtClean="0"/>
              <a:t>゙に</a:t>
            </a:r>
            <a:r>
              <a:rPr lang="ja-JP" altLang="en-US" sz="1600" dirty="0" smtClean="0"/>
              <a:t>公共交通と</a:t>
            </a:r>
            <a:r>
              <a:rPr lang="ja-JP" altLang="en-US" sz="1600" dirty="0" smtClean="0"/>
              <a:t>歩</a:t>
            </a:r>
            <a:r>
              <a:rPr lang="ja-JP" altLang="en-US" sz="1600" dirty="0" smtClean="0"/>
              <a:t>きで</a:t>
            </a:r>
            <a:r>
              <a:rPr lang="ja-JP" altLang="en-US" sz="1600" dirty="0" smtClean="0"/>
              <a:t>暮らせるまち</a:t>
            </a:r>
            <a:endParaRPr lang="en-US" altLang="ja-JP" sz="1600" dirty="0" smtClean="0"/>
          </a:p>
          <a:p>
            <a:r>
              <a:rPr lang="ja-JP" altLang="en-US" sz="1600" dirty="0" smtClean="0"/>
              <a:t>そして</a:t>
            </a:r>
            <a:r>
              <a:rPr lang="ja-JP" altLang="en-US" sz="1600" dirty="0"/>
              <a:t>歩きたくなる魅力のある</a:t>
            </a:r>
            <a:r>
              <a:rPr lang="ja-JP" altLang="en-US" sz="1600" dirty="0" smtClean="0"/>
              <a:t>まち</a:t>
            </a:r>
            <a:r>
              <a:rPr lang="ja-JP" altLang="en-US" sz="1600" dirty="0" smtClean="0"/>
              <a:t>が</a:t>
            </a:r>
            <a:r>
              <a:rPr lang="ja-JP" altLang="en-US" sz="1600" dirty="0" smtClean="0"/>
              <a:t>適</a:t>
            </a:r>
            <a:r>
              <a:rPr lang="ja-JP" altLang="en-US" sz="1600" dirty="0"/>
              <a:t>当であると</a:t>
            </a:r>
            <a:r>
              <a:rPr lang="ja-JP" altLang="en-US" sz="1600" dirty="0" smtClean="0"/>
              <a:t>考えた</a:t>
            </a:r>
            <a:r>
              <a:rPr lang="ja-JP" altLang="en-US" sz="1600" dirty="0" smtClean="0"/>
              <a:t>私たち</a:t>
            </a:r>
            <a:r>
              <a:rPr lang="ja-JP" altLang="en-US" sz="1600" dirty="0" smtClean="0"/>
              <a:t>は</a:t>
            </a:r>
            <a:endParaRPr lang="en-US" altLang="ja-JP" sz="1600" dirty="0" smtClean="0"/>
          </a:p>
          <a:p>
            <a:r>
              <a:rPr lang="ja-JP" altLang="en-US" sz="1600" dirty="0" smtClean="0"/>
              <a:t>目標</a:t>
            </a:r>
            <a:r>
              <a:rPr lang="ja-JP" altLang="en-US" sz="1600" dirty="0"/>
              <a:t>都市像として「歩いて外に出かけたくなる</a:t>
            </a:r>
            <a:r>
              <a:rPr lang="ja-JP" altLang="en-US" sz="1600" dirty="0" smtClean="0"/>
              <a:t>まち」を設定し</a:t>
            </a:r>
            <a:endParaRPr lang="en-US" altLang="ja-JP" sz="1600" dirty="0" smtClean="0"/>
          </a:p>
          <a:p>
            <a:r>
              <a:rPr lang="ja-JP" altLang="en-US" sz="1600" dirty="0" smtClean="0"/>
              <a:t>歩きやすい</a:t>
            </a:r>
            <a:r>
              <a:rPr lang="ja-JP" altLang="en-US" sz="1600" dirty="0"/>
              <a:t>生活道路の整備と市内各地の魅力向上を主軸とした都市</a:t>
            </a:r>
            <a:r>
              <a:rPr lang="ja-JP" altLang="en-US" sz="1600" dirty="0" smtClean="0"/>
              <a:t>計画</a:t>
            </a:r>
            <a:endParaRPr lang="en-US" altLang="ja-JP" sz="1600" dirty="0" smtClean="0"/>
          </a:p>
          <a:p>
            <a:r>
              <a:rPr lang="ja-JP" altLang="en-US" sz="1600" dirty="0" smtClean="0"/>
              <a:t>マスターフ</a:t>
            </a:r>
            <a:r>
              <a:rPr lang="ja-JP" altLang="en-US" sz="1600" dirty="0"/>
              <a:t>゚ラ ンを策定する方針を立てた。 </a:t>
            </a:r>
          </a:p>
          <a:p>
            <a:endParaRPr kumimoji="1" lang="ja-JP" altLang="en-US" sz="1600" dirty="0"/>
          </a:p>
        </p:txBody>
      </p:sp>
    </p:spTree>
    <p:extLst>
      <p:ext uri="{BB962C8B-B14F-4D97-AF65-F5344CB8AC3E}">
        <p14:creationId xmlns:p14="http://schemas.microsoft.com/office/powerpoint/2010/main" val="21594817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TotalTime>
  <Words>1058</Words>
  <Application>Microsoft Macintosh PowerPoint</Application>
  <PresentationFormat>ユーザー設定</PresentationFormat>
  <Paragraphs>164</Paragraphs>
  <Slides>1</Slides>
  <Notes>0</Notes>
  <HiddenSlides>0</HiddenSlides>
  <MMClips>0</MMClips>
  <ScaleCrop>false</ScaleCrop>
  <HeadingPairs>
    <vt:vector size="4" baseType="variant">
      <vt:variant>
        <vt:lpstr>テーマ</vt:lpstr>
      </vt:variant>
      <vt:variant>
        <vt:i4>1</vt:i4>
      </vt:variant>
      <vt:variant>
        <vt:lpstr>スライド タイトル</vt:lpstr>
      </vt:variant>
      <vt:variant>
        <vt:i4>1</vt:i4>
      </vt:variant>
    </vt:vector>
  </HeadingPairs>
  <TitlesOfParts>
    <vt:vector size="2" baseType="lpstr">
      <vt:lpstr>ホワイト</vt:lpstr>
      <vt:lpstr>〜歩けばわかる、好きになる〜</vt:lpstr>
    </vt:vector>
  </TitlesOfParts>
  <Company>Tsukuba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〜歩けばわかる、好きになる〜</dc:title>
  <dc:creator>Watanabe Yuta</dc:creator>
  <cp:lastModifiedBy>Watanabe Yuta</cp:lastModifiedBy>
  <cp:revision>17</cp:revision>
  <cp:lastPrinted>2016-02-11T05:56:04Z</cp:lastPrinted>
  <dcterms:created xsi:type="dcterms:W3CDTF">2016-02-10T09:10:43Z</dcterms:created>
  <dcterms:modified xsi:type="dcterms:W3CDTF">2016-02-11T06:11:55Z</dcterms:modified>
</cp:coreProperties>
</file>