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7.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Lst>
  <p:notesMasterIdLst>
    <p:notesMasterId r:id="rId41"/>
  </p:notesMasterIdLst>
  <p:handoutMasterIdLst>
    <p:handoutMasterId r:id="rId42"/>
  </p:handoutMasterIdLst>
  <p:sldIdLst>
    <p:sldId id="258" r:id="rId3"/>
    <p:sldId id="342" r:id="rId4"/>
    <p:sldId id="343" r:id="rId5"/>
    <p:sldId id="344" r:id="rId6"/>
    <p:sldId id="359" r:id="rId7"/>
    <p:sldId id="360" r:id="rId8"/>
    <p:sldId id="361" r:id="rId9"/>
    <p:sldId id="362" r:id="rId10"/>
    <p:sldId id="363" r:id="rId11"/>
    <p:sldId id="364" r:id="rId12"/>
    <p:sldId id="365" r:id="rId13"/>
    <p:sldId id="353" r:id="rId14"/>
    <p:sldId id="354" r:id="rId15"/>
    <p:sldId id="355" r:id="rId16"/>
    <p:sldId id="356" r:id="rId17"/>
    <p:sldId id="357" r:id="rId18"/>
    <p:sldId id="358" r:id="rId19"/>
    <p:sldId id="366" r:id="rId20"/>
    <p:sldId id="367" r:id="rId21"/>
    <p:sldId id="368" r:id="rId22"/>
    <p:sldId id="369" r:id="rId23"/>
    <p:sldId id="370" r:id="rId24"/>
    <p:sldId id="371" r:id="rId25"/>
    <p:sldId id="325" r:id="rId26"/>
    <p:sldId id="337" r:id="rId27"/>
    <p:sldId id="332" r:id="rId28"/>
    <p:sldId id="331" r:id="rId29"/>
    <p:sldId id="339" r:id="rId30"/>
    <p:sldId id="333" r:id="rId31"/>
    <p:sldId id="334" r:id="rId32"/>
    <p:sldId id="312" r:id="rId33"/>
    <p:sldId id="372" r:id="rId34"/>
    <p:sldId id="373" r:id="rId35"/>
    <p:sldId id="374" r:id="rId36"/>
    <p:sldId id="375" r:id="rId37"/>
    <p:sldId id="348" r:id="rId38"/>
    <p:sldId id="349" r:id="rId39"/>
    <p:sldId id="350" r:id="rId40"/>
  </p:sldIdLst>
  <p:sldSz cx="9144000" cy="6858000" type="screen4x3"/>
  <p:notesSz cx="6794500" cy="99314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金祥生" initials="金祥生" lastIdx="4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429A"/>
    <a:srgbClr val="E9EDF4"/>
    <a:srgbClr val="B9CDE5"/>
    <a:srgbClr val="0000FF"/>
    <a:srgbClr val="DBD4BF"/>
    <a:srgbClr val="2A16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6429" autoAdjust="0"/>
  </p:normalViewPr>
  <p:slideViewPr>
    <p:cSldViewPr>
      <p:cViewPr varScale="1">
        <p:scale>
          <a:sx n="116" d="100"/>
          <a:sy n="116" d="100"/>
        </p:scale>
        <p:origin x="149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65299;&#24180;\&#37117;&#24066;&#35336;&#30011;&#12510;&#12473;&#12479;&#12540;&#12503;&#12521;&#12531;&#23455;&#32722;\&#32153;&#25215;&#12398;&#22833;&#2594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F:\&#65299;&#24180;\&#37117;&#24066;&#35336;&#30011;&#12510;&#12473;&#12479;&#12540;&#12503;&#12521;&#12531;&#23455;&#32722;\&#12487;&#12540;&#12479;\&#31532;6&#34920;&#12288;&#24066;&#30010;&#26449;&#21029;&#20107;&#26989;&#25152;&#25968;,&#24467;&#26989;&#32773;&#25968;,&#35069;&#36896;&#21697;&#20986;&#33655;&#38989;&#31561;,&#20184;&#21152;&#20385;&#20516;&#38989;.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7.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1.xml"/><Relationship Id="rId4"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861833308572277E-2"/>
          <c:y val="1.6383354765218107E-2"/>
          <c:w val="0.90206693641652169"/>
          <c:h val="0.69205271671848301"/>
        </c:manualLayout>
      </c:layout>
      <c:barChart>
        <c:barDir val="col"/>
        <c:grouping val="stacked"/>
        <c:varyColors val="0"/>
        <c:ser>
          <c:idx val="0"/>
          <c:order val="0"/>
          <c:tx>
            <c:strRef>
              <c:f>'土浦市　高齢化'!$M$2</c:f>
              <c:strCache>
                <c:ptCount val="1"/>
                <c:pt idx="0">
                  <c:v>0-14</c:v>
                </c:pt>
              </c:strCache>
            </c:strRef>
          </c:tx>
          <c:spPr>
            <a:solidFill>
              <a:schemeClr val="accent1"/>
            </a:solidFill>
            <a:ln>
              <a:noFill/>
            </a:ln>
            <a:effectLst/>
          </c:spPr>
          <c:invertIfNegative val="0"/>
          <c:cat>
            <c:strRef>
              <c:f>'土浦市　高齢化'!$N$1:$W$1</c:f>
              <c:strCache>
                <c:ptCount val="10"/>
                <c:pt idx="0">
                  <c:v>H18</c:v>
                </c:pt>
                <c:pt idx="1">
                  <c:v>H19</c:v>
                </c:pt>
                <c:pt idx="2">
                  <c:v>H20</c:v>
                </c:pt>
                <c:pt idx="3">
                  <c:v>H21</c:v>
                </c:pt>
                <c:pt idx="4">
                  <c:v>H22</c:v>
                </c:pt>
                <c:pt idx="5">
                  <c:v>H23</c:v>
                </c:pt>
                <c:pt idx="6">
                  <c:v>H24</c:v>
                </c:pt>
                <c:pt idx="7">
                  <c:v>H25</c:v>
                </c:pt>
                <c:pt idx="8">
                  <c:v>H26</c:v>
                </c:pt>
                <c:pt idx="9">
                  <c:v>H27</c:v>
                </c:pt>
              </c:strCache>
            </c:strRef>
          </c:cat>
          <c:val>
            <c:numRef>
              <c:f>'土浦市　高齢化'!$N$2:$W$2</c:f>
              <c:numCache>
                <c:formatCode>General</c:formatCode>
                <c:ptCount val="10"/>
                <c:pt idx="0">
                  <c:v>19871</c:v>
                </c:pt>
                <c:pt idx="1">
                  <c:v>19750</c:v>
                </c:pt>
                <c:pt idx="2">
                  <c:v>19654</c:v>
                </c:pt>
                <c:pt idx="3">
                  <c:v>19598</c:v>
                </c:pt>
                <c:pt idx="4">
                  <c:v>19415</c:v>
                </c:pt>
                <c:pt idx="5">
                  <c:v>19210</c:v>
                </c:pt>
                <c:pt idx="6">
                  <c:v>18885</c:v>
                </c:pt>
                <c:pt idx="7">
                  <c:v>18984</c:v>
                </c:pt>
                <c:pt idx="8">
                  <c:v>18621</c:v>
                </c:pt>
                <c:pt idx="9">
                  <c:v>18308</c:v>
                </c:pt>
              </c:numCache>
            </c:numRef>
          </c:val>
        </c:ser>
        <c:ser>
          <c:idx val="1"/>
          <c:order val="1"/>
          <c:tx>
            <c:strRef>
              <c:f>'土浦市　高齢化'!$M$3</c:f>
              <c:strCache>
                <c:ptCount val="1"/>
                <c:pt idx="0">
                  <c:v>15-64</c:v>
                </c:pt>
              </c:strCache>
            </c:strRef>
          </c:tx>
          <c:spPr>
            <a:solidFill>
              <a:schemeClr val="accent2"/>
            </a:solidFill>
            <a:ln>
              <a:noFill/>
            </a:ln>
            <a:effectLst/>
          </c:spPr>
          <c:invertIfNegative val="0"/>
          <c:cat>
            <c:strRef>
              <c:f>'土浦市　高齢化'!$N$1:$W$1</c:f>
              <c:strCache>
                <c:ptCount val="10"/>
                <c:pt idx="0">
                  <c:v>H18</c:v>
                </c:pt>
                <c:pt idx="1">
                  <c:v>H19</c:v>
                </c:pt>
                <c:pt idx="2">
                  <c:v>H20</c:v>
                </c:pt>
                <c:pt idx="3">
                  <c:v>H21</c:v>
                </c:pt>
                <c:pt idx="4">
                  <c:v>H22</c:v>
                </c:pt>
                <c:pt idx="5">
                  <c:v>H23</c:v>
                </c:pt>
                <c:pt idx="6">
                  <c:v>H24</c:v>
                </c:pt>
                <c:pt idx="7">
                  <c:v>H25</c:v>
                </c:pt>
                <c:pt idx="8">
                  <c:v>H26</c:v>
                </c:pt>
                <c:pt idx="9">
                  <c:v>H27</c:v>
                </c:pt>
              </c:strCache>
            </c:strRef>
          </c:cat>
          <c:val>
            <c:numRef>
              <c:f>'土浦市　高齢化'!$N$3:$W$3</c:f>
              <c:numCache>
                <c:formatCode>General</c:formatCode>
                <c:ptCount val="10"/>
                <c:pt idx="0">
                  <c:v>95721</c:v>
                </c:pt>
                <c:pt idx="1">
                  <c:v>94644</c:v>
                </c:pt>
                <c:pt idx="2">
                  <c:v>93799</c:v>
                </c:pt>
                <c:pt idx="3">
                  <c:v>92928</c:v>
                </c:pt>
                <c:pt idx="4">
                  <c:v>92626</c:v>
                </c:pt>
                <c:pt idx="5">
                  <c:v>92017</c:v>
                </c:pt>
                <c:pt idx="6">
                  <c:v>90894</c:v>
                </c:pt>
                <c:pt idx="7">
                  <c:v>92049</c:v>
                </c:pt>
                <c:pt idx="8">
                  <c:v>90406</c:v>
                </c:pt>
                <c:pt idx="9">
                  <c:v>89009</c:v>
                </c:pt>
              </c:numCache>
            </c:numRef>
          </c:val>
        </c:ser>
        <c:ser>
          <c:idx val="2"/>
          <c:order val="2"/>
          <c:tx>
            <c:strRef>
              <c:f>'土浦市　高齢化'!$M$4</c:f>
              <c:strCache>
                <c:ptCount val="1"/>
                <c:pt idx="0">
                  <c:v>65-</c:v>
                </c:pt>
              </c:strCache>
            </c:strRef>
          </c:tx>
          <c:spPr>
            <a:solidFill>
              <a:schemeClr val="accent3"/>
            </a:solidFill>
            <a:ln>
              <a:noFill/>
            </a:ln>
            <a:effectLst/>
          </c:spPr>
          <c:invertIfNegative val="0"/>
          <c:cat>
            <c:strRef>
              <c:f>'土浦市　高齢化'!$N$1:$W$1</c:f>
              <c:strCache>
                <c:ptCount val="10"/>
                <c:pt idx="0">
                  <c:v>H18</c:v>
                </c:pt>
                <c:pt idx="1">
                  <c:v>H19</c:v>
                </c:pt>
                <c:pt idx="2">
                  <c:v>H20</c:v>
                </c:pt>
                <c:pt idx="3">
                  <c:v>H21</c:v>
                </c:pt>
                <c:pt idx="4">
                  <c:v>H22</c:v>
                </c:pt>
                <c:pt idx="5">
                  <c:v>H23</c:v>
                </c:pt>
                <c:pt idx="6">
                  <c:v>H24</c:v>
                </c:pt>
                <c:pt idx="7">
                  <c:v>H25</c:v>
                </c:pt>
                <c:pt idx="8">
                  <c:v>H26</c:v>
                </c:pt>
                <c:pt idx="9">
                  <c:v>H27</c:v>
                </c:pt>
              </c:strCache>
            </c:strRef>
          </c:cat>
          <c:val>
            <c:numRef>
              <c:f>'土浦市　高齢化'!$N$4:$W$4</c:f>
              <c:numCache>
                <c:formatCode>General</c:formatCode>
                <c:ptCount val="10"/>
                <c:pt idx="0">
                  <c:v>27188</c:v>
                </c:pt>
                <c:pt idx="1">
                  <c:v>28349</c:v>
                </c:pt>
                <c:pt idx="2">
                  <c:v>29341</c:v>
                </c:pt>
                <c:pt idx="3">
                  <c:v>30569</c:v>
                </c:pt>
                <c:pt idx="4">
                  <c:v>31491</c:v>
                </c:pt>
                <c:pt idx="5">
                  <c:v>32024</c:v>
                </c:pt>
                <c:pt idx="6">
                  <c:v>33214</c:v>
                </c:pt>
                <c:pt idx="7">
                  <c:v>34810</c:v>
                </c:pt>
                <c:pt idx="8">
                  <c:v>36098</c:v>
                </c:pt>
                <c:pt idx="9">
                  <c:v>37215</c:v>
                </c:pt>
              </c:numCache>
            </c:numRef>
          </c:val>
        </c:ser>
        <c:dLbls>
          <c:showLegendKey val="0"/>
          <c:showVal val="0"/>
          <c:showCatName val="0"/>
          <c:showSerName val="0"/>
          <c:showPercent val="0"/>
          <c:showBubbleSize val="0"/>
        </c:dLbls>
        <c:gapWidth val="150"/>
        <c:overlap val="100"/>
        <c:axId val="215381920"/>
        <c:axId val="215385056"/>
      </c:barChart>
      <c:lineChart>
        <c:grouping val="stacked"/>
        <c:varyColors val="0"/>
        <c:ser>
          <c:idx val="3"/>
          <c:order val="3"/>
          <c:tx>
            <c:strRef>
              <c:f>'土浦市　高齢化'!$M$5</c:f>
              <c:strCache>
                <c:ptCount val="1"/>
                <c:pt idx="0">
                  <c:v>高齢化率</c:v>
                </c:pt>
              </c:strCache>
            </c:strRef>
          </c:tx>
          <c:spPr>
            <a:ln w="28575" cap="rnd">
              <a:solidFill>
                <a:schemeClr val="accent4"/>
              </a:solidFill>
              <a:round/>
            </a:ln>
            <a:effectLst/>
          </c:spPr>
          <c:marker>
            <c:symbol val="diamond"/>
            <c:size val="10"/>
            <c:spPr>
              <a:solidFill>
                <a:schemeClr val="accent4"/>
              </a:solidFill>
              <a:ln w="9525">
                <a:solidFill>
                  <a:schemeClr val="accent4"/>
                </a:solidFill>
              </a:ln>
              <a:effectLst/>
            </c:spPr>
          </c:marker>
          <c:cat>
            <c:strRef>
              <c:f>'土浦市　高齢化'!$N$1:$W$1</c:f>
              <c:strCache>
                <c:ptCount val="10"/>
                <c:pt idx="0">
                  <c:v>H18</c:v>
                </c:pt>
                <c:pt idx="1">
                  <c:v>H19</c:v>
                </c:pt>
                <c:pt idx="2">
                  <c:v>H20</c:v>
                </c:pt>
                <c:pt idx="3">
                  <c:v>H21</c:v>
                </c:pt>
                <c:pt idx="4">
                  <c:v>H22</c:v>
                </c:pt>
                <c:pt idx="5">
                  <c:v>H23</c:v>
                </c:pt>
                <c:pt idx="6">
                  <c:v>H24</c:v>
                </c:pt>
                <c:pt idx="7">
                  <c:v>H25</c:v>
                </c:pt>
                <c:pt idx="8">
                  <c:v>H26</c:v>
                </c:pt>
                <c:pt idx="9">
                  <c:v>H27</c:v>
                </c:pt>
              </c:strCache>
            </c:strRef>
          </c:cat>
          <c:val>
            <c:numRef>
              <c:f>'土浦市　高齢化'!$N$5:$W$5</c:f>
              <c:numCache>
                <c:formatCode>General</c:formatCode>
                <c:ptCount val="10"/>
                <c:pt idx="0">
                  <c:v>19.04188261661297</c:v>
                </c:pt>
                <c:pt idx="1">
                  <c:v>19.860168274451286</c:v>
                </c:pt>
                <c:pt idx="2">
                  <c:v>20.547782119696905</c:v>
                </c:pt>
                <c:pt idx="3">
                  <c:v>21.362731052797095</c:v>
                </c:pt>
                <c:pt idx="4">
                  <c:v>21.94005517933283</c:v>
                </c:pt>
                <c:pt idx="5">
                  <c:v>22.355166805118291</c:v>
                </c:pt>
                <c:pt idx="6">
                  <c:v>23.227710447364554</c:v>
                </c:pt>
                <c:pt idx="7">
                  <c:v>23.868132169524763</c:v>
                </c:pt>
                <c:pt idx="8">
                  <c:v>24.873729543496985</c:v>
                </c:pt>
                <c:pt idx="9">
                  <c:v>25.748623142279907</c:v>
                </c:pt>
              </c:numCache>
            </c:numRef>
          </c:val>
          <c:smooth val="0"/>
        </c:ser>
        <c:dLbls>
          <c:showLegendKey val="0"/>
          <c:showVal val="0"/>
          <c:showCatName val="0"/>
          <c:showSerName val="0"/>
          <c:showPercent val="0"/>
          <c:showBubbleSize val="0"/>
        </c:dLbls>
        <c:marker val="1"/>
        <c:smooth val="0"/>
        <c:axId val="215385840"/>
        <c:axId val="215385448"/>
      </c:lineChart>
      <c:catAx>
        <c:axId val="21538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215385056"/>
        <c:crosses val="autoZero"/>
        <c:auto val="1"/>
        <c:lblAlgn val="ctr"/>
        <c:lblOffset val="100"/>
        <c:noMultiLvlLbl val="0"/>
      </c:catAx>
      <c:valAx>
        <c:axId val="215385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215381920"/>
        <c:crosses val="autoZero"/>
        <c:crossBetween val="between"/>
      </c:valAx>
      <c:valAx>
        <c:axId val="21538544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215385840"/>
        <c:crosses val="max"/>
        <c:crossBetween val="between"/>
      </c:valAx>
      <c:catAx>
        <c:axId val="215385840"/>
        <c:scaling>
          <c:orientation val="minMax"/>
        </c:scaling>
        <c:delete val="1"/>
        <c:axPos val="b"/>
        <c:numFmt formatCode="General" sourceLinked="1"/>
        <c:majorTickMark val="out"/>
        <c:minorTickMark val="none"/>
        <c:tickLblPos val="nextTo"/>
        <c:crossAx val="2153854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400"/>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農家人口</c:v>
                </c:pt>
              </c:strCache>
            </c:strRef>
          </c:tx>
          <c:spPr>
            <a:ln w="28575" cap="rnd">
              <a:solidFill>
                <a:schemeClr val="accent1"/>
              </a:solidFill>
              <a:round/>
            </a:ln>
            <a:effectLst/>
          </c:spPr>
          <c:marker>
            <c:symbol val="none"/>
          </c:marker>
          <c:cat>
            <c:strRef>
              <c:f>Sheet1!$A$2:$A$8</c:f>
              <c:strCache>
                <c:ptCount val="7"/>
                <c:pt idx="0">
                  <c:v>S61</c:v>
                </c:pt>
                <c:pt idx="1">
                  <c:v>S63</c:v>
                </c:pt>
                <c:pt idx="2">
                  <c:v>H2</c:v>
                </c:pt>
                <c:pt idx="3">
                  <c:v>H7</c:v>
                </c:pt>
                <c:pt idx="4">
                  <c:v>H12</c:v>
                </c:pt>
                <c:pt idx="5">
                  <c:v>H17</c:v>
                </c:pt>
                <c:pt idx="6">
                  <c:v>H22</c:v>
                </c:pt>
              </c:strCache>
            </c:strRef>
          </c:cat>
          <c:val>
            <c:numRef>
              <c:f>Sheet1!$B$2:$B$8</c:f>
              <c:numCache>
                <c:formatCode>General</c:formatCode>
                <c:ptCount val="7"/>
                <c:pt idx="0">
                  <c:v>12446</c:v>
                </c:pt>
                <c:pt idx="1">
                  <c:v>12117</c:v>
                </c:pt>
                <c:pt idx="2">
                  <c:v>11421</c:v>
                </c:pt>
                <c:pt idx="3">
                  <c:v>9999</c:v>
                </c:pt>
                <c:pt idx="4">
                  <c:v>7532</c:v>
                </c:pt>
                <c:pt idx="5">
                  <c:v>5592</c:v>
                </c:pt>
                <c:pt idx="6">
                  <c:v>6086</c:v>
                </c:pt>
              </c:numCache>
            </c:numRef>
          </c:val>
          <c:smooth val="0"/>
        </c:ser>
        <c:dLbls>
          <c:showLegendKey val="0"/>
          <c:showVal val="0"/>
          <c:showCatName val="0"/>
          <c:showSerName val="0"/>
          <c:showPercent val="0"/>
          <c:showBubbleSize val="0"/>
        </c:dLbls>
        <c:marker val="1"/>
        <c:smooth val="0"/>
        <c:axId val="365261064"/>
        <c:axId val="365261456"/>
      </c:lineChart>
      <c:lineChart>
        <c:grouping val="standard"/>
        <c:varyColors val="0"/>
        <c:ser>
          <c:idx val="1"/>
          <c:order val="1"/>
          <c:tx>
            <c:strRef>
              <c:f>Sheet1!$C$1</c:f>
              <c:strCache>
                <c:ptCount val="1"/>
                <c:pt idx="0">
                  <c:v>農家総数</c:v>
                </c:pt>
              </c:strCache>
            </c:strRef>
          </c:tx>
          <c:spPr>
            <a:ln w="28575" cap="rnd">
              <a:solidFill>
                <a:schemeClr val="accent2"/>
              </a:solidFill>
              <a:round/>
            </a:ln>
            <a:effectLst/>
          </c:spPr>
          <c:marker>
            <c:symbol val="none"/>
          </c:marker>
          <c:cat>
            <c:strRef>
              <c:f>Sheet1!$A$2:$A$8</c:f>
              <c:strCache>
                <c:ptCount val="7"/>
                <c:pt idx="0">
                  <c:v>S61</c:v>
                </c:pt>
                <c:pt idx="1">
                  <c:v>S63</c:v>
                </c:pt>
                <c:pt idx="2">
                  <c:v>H2</c:v>
                </c:pt>
                <c:pt idx="3">
                  <c:v>H7</c:v>
                </c:pt>
                <c:pt idx="4">
                  <c:v>H12</c:v>
                </c:pt>
                <c:pt idx="5">
                  <c:v>H17</c:v>
                </c:pt>
                <c:pt idx="6">
                  <c:v>H22</c:v>
                </c:pt>
              </c:strCache>
            </c:strRef>
          </c:cat>
          <c:val>
            <c:numRef>
              <c:f>Sheet1!$C$2:$C$8</c:f>
              <c:numCache>
                <c:formatCode>General</c:formatCode>
                <c:ptCount val="7"/>
                <c:pt idx="0">
                  <c:v>2583</c:v>
                </c:pt>
                <c:pt idx="1">
                  <c:v>2522</c:v>
                </c:pt>
                <c:pt idx="2">
                  <c:v>2388</c:v>
                </c:pt>
                <c:pt idx="3">
                  <c:v>2162</c:v>
                </c:pt>
                <c:pt idx="4">
                  <c:v>1608</c:v>
                </c:pt>
                <c:pt idx="5">
                  <c:v>1251</c:v>
                </c:pt>
                <c:pt idx="6">
                  <c:v>1451</c:v>
                </c:pt>
              </c:numCache>
            </c:numRef>
          </c:val>
          <c:smooth val="0"/>
        </c:ser>
        <c:dLbls>
          <c:showLegendKey val="0"/>
          <c:showVal val="0"/>
          <c:showCatName val="0"/>
          <c:showSerName val="0"/>
          <c:showPercent val="0"/>
          <c:showBubbleSize val="0"/>
        </c:dLbls>
        <c:marker val="1"/>
        <c:smooth val="0"/>
        <c:axId val="365261848"/>
        <c:axId val="365265376"/>
      </c:lineChart>
      <c:catAx>
        <c:axId val="365261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365261456"/>
        <c:crosses val="autoZero"/>
        <c:auto val="1"/>
        <c:lblAlgn val="ctr"/>
        <c:lblOffset val="100"/>
        <c:noMultiLvlLbl val="0"/>
      </c:catAx>
      <c:valAx>
        <c:axId val="365261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365261064"/>
        <c:crosses val="autoZero"/>
        <c:crossBetween val="between"/>
      </c:valAx>
      <c:valAx>
        <c:axId val="36526537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365261848"/>
        <c:crosses val="max"/>
        <c:crossBetween val="between"/>
      </c:valAx>
      <c:catAx>
        <c:axId val="365261848"/>
        <c:scaling>
          <c:orientation val="minMax"/>
        </c:scaling>
        <c:delete val="1"/>
        <c:axPos val="b"/>
        <c:numFmt formatCode="General" sourceLinked="1"/>
        <c:majorTickMark val="out"/>
        <c:minorTickMark val="none"/>
        <c:tickLblPos val="nextTo"/>
        <c:crossAx val="3652653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2000"/>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農家人口</c:v>
                </c:pt>
              </c:strCache>
            </c:strRef>
          </c:tx>
          <c:spPr>
            <a:ln w="28575" cap="rnd">
              <a:solidFill>
                <a:schemeClr val="accent1"/>
              </a:solidFill>
              <a:round/>
            </a:ln>
            <a:effectLst/>
          </c:spPr>
          <c:marker>
            <c:symbol val="none"/>
          </c:marker>
          <c:cat>
            <c:strRef>
              <c:f>Sheet1!$A$2:$A$8</c:f>
              <c:strCache>
                <c:ptCount val="7"/>
                <c:pt idx="0">
                  <c:v>S61</c:v>
                </c:pt>
                <c:pt idx="1">
                  <c:v>S63</c:v>
                </c:pt>
                <c:pt idx="2">
                  <c:v>H2</c:v>
                </c:pt>
                <c:pt idx="3">
                  <c:v>H7</c:v>
                </c:pt>
                <c:pt idx="4">
                  <c:v>H12</c:v>
                </c:pt>
                <c:pt idx="5">
                  <c:v>H17</c:v>
                </c:pt>
                <c:pt idx="6">
                  <c:v>H22</c:v>
                </c:pt>
              </c:strCache>
            </c:strRef>
          </c:cat>
          <c:val>
            <c:numRef>
              <c:f>Sheet1!$B$2:$B$8</c:f>
              <c:numCache>
                <c:formatCode>General</c:formatCode>
                <c:ptCount val="7"/>
                <c:pt idx="0">
                  <c:v>12446</c:v>
                </c:pt>
                <c:pt idx="1">
                  <c:v>12117</c:v>
                </c:pt>
                <c:pt idx="2">
                  <c:v>11421</c:v>
                </c:pt>
                <c:pt idx="3">
                  <c:v>9999</c:v>
                </c:pt>
                <c:pt idx="4">
                  <c:v>7532</c:v>
                </c:pt>
                <c:pt idx="5">
                  <c:v>5592</c:v>
                </c:pt>
                <c:pt idx="6">
                  <c:v>6086</c:v>
                </c:pt>
              </c:numCache>
            </c:numRef>
          </c:val>
          <c:smooth val="0"/>
        </c:ser>
        <c:dLbls>
          <c:showLegendKey val="0"/>
          <c:showVal val="0"/>
          <c:showCatName val="0"/>
          <c:showSerName val="0"/>
          <c:showPercent val="0"/>
          <c:showBubbleSize val="0"/>
        </c:dLbls>
        <c:marker val="1"/>
        <c:smooth val="0"/>
        <c:axId val="366302856"/>
        <c:axId val="366305600"/>
      </c:lineChart>
      <c:lineChart>
        <c:grouping val="standard"/>
        <c:varyColors val="0"/>
        <c:ser>
          <c:idx val="1"/>
          <c:order val="1"/>
          <c:tx>
            <c:strRef>
              <c:f>Sheet1!$C$1</c:f>
              <c:strCache>
                <c:ptCount val="1"/>
                <c:pt idx="0">
                  <c:v>農家総数</c:v>
                </c:pt>
              </c:strCache>
            </c:strRef>
          </c:tx>
          <c:spPr>
            <a:ln w="28575" cap="rnd">
              <a:solidFill>
                <a:schemeClr val="accent2"/>
              </a:solidFill>
              <a:round/>
            </a:ln>
            <a:effectLst/>
          </c:spPr>
          <c:marker>
            <c:symbol val="none"/>
          </c:marker>
          <c:cat>
            <c:strRef>
              <c:f>Sheet1!$A$2:$A$8</c:f>
              <c:strCache>
                <c:ptCount val="7"/>
                <c:pt idx="0">
                  <c:v>S61</c:v>
                </c:pt>
                <c:pt idx="1">
                  <c:v>S63</c:v>
                </c:pt>
                <c:pt idx="2">
                  <c:v>H2</c:v>
                </c:pt>
                <c:pt idx="3">
                  <c:v>H7</c:v>
                </c:pt>
                <c:pt idx="4">
                  <c:v>H12</c:v>
                </c:pt>
                <c:pt idx="5">
                  <c:v>H17</c:v>
                </c:pt>
                <c:pt idx="6">
                  <c:v>H22</c:v>
                </c:pt>
              </c:strCache>
            </c:strRef>
          </c:cat>
          <c:val>
            <c:numRef>
              <c:f>Sheet1!$C$2:$C$8</c:f>
              <c:numCache>
                <c:formatCode>General</c:formatCode>
                <c:ptCount val="7"/>
                <c:pt idx="0">
                  <c:v>2583</c:v>
                </c:pt>
                <c:pt idx="1">
                  <c:v>2522</c:v>
                </c:pt>
                <c:pt idx="2">
                  <c:v>2388</c:v>
                </c:pt>
                <c:pt idx="3">
                  <c:v>2162</c:v>
                </c:pt>
                <c:pt idx="4">
                  <c:v>1608</c:v>
                </c:pt>
                <c:pt idx="5">
                  <c:v>1251</c:v>
                </c:pt>
                <c:pt idx="6">
                  <c:v>1451</c:v>
                </c:pt>
              </c:numCache>
            </c:numRef>
          </c:val>
          <c:smooth val="0"/>
        </c:ser>
        <c:dLbls>
          <c:showLegendKey val="0"/>
          <c:showVal val="0"/>
          <c:showCatName val="0"/>
          <c:showSerName val="0"/>
          <c:showPercent val="0"/>
          <c:showBubbleSize val="0"/>
        </c:dLbls>
        <c:marker val="1"/>
        <c:smooth val="0"/>
        <c:axId val="366304032"/>
        <c:axId val="366303248"/>
      </c:lineChart>
      <c:catAx>
        <c:axId val="366302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366305600"/>
        <c:crosses val="autoZero"/>
        <c:auto val="1"/>
        <c:lblAlgn val="ctr"/>
        <c:lblOffset val="100"/>
        <c:noMultiLvlLbl val="0"/>
      </c:catAx>
      <c:valAx>
        <c:axId val="366305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366302856"/>
        <c:crosses val="autoZero"/>
        <c:crossBetween val="between"/>
      </c:valAx>
      <c:valAx>
        <c:axId val="36630324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366304032"/>
        <c:crosses val="max"/>
        <c:crossBetween val="between"/>
      </c:valAx>
      <c:catAx>
        <c:axId val="366304032"/>
        <c:scaling>
          <c:orientation val="minMax"/>
        </c:scaling>
        <c:delete val="1"/>
        <c:axPos val="b"/>
        <c:numFmt formatCode="General" sourceLinked="1"/>
        <c:majorTickMark val="out"/>
        <c:minorTickMark val="none"/>
        <c:tickLblPos val="nextTo"/>
        <c:crossAx val="3663032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2000"/>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bg1"/>
            </a:solidFill>
            <a:ln>
              <a:solidFill>
                <a:schemeClr val="tx1"/>
              </a:solidFill>
            </a:ln>
          </c:spPr>
          <c:dPt>
            <c:idx val="0"/>
            <c:bubble3D val="0"/>
            <c:spPr>
              <a:solidFill>
                <a:schemeClr val="bg1"/>
              </a:solidFill>
              <a:ln w="19050">
                <a:solidFill>
                  <a:schemeClr val="tx1"/>
                </a:solidFill>
              </a:ln>
              <a:effectLst/>
            </c:spPr>
          </c:dPt>
          <c:dPt>
            <c:idx val="1"/>
            <c:bubble3D val="0"/>
            <c:spPr>
              <a:solidFill>
                <a:schemeClr val="bg1"/>
              </a:solidFill>
              <a:ln w="19050">
                <a:solidFill>
                  <a:schemeClr val="tx1"/>
                </a:solidFill>
              </a:ln>
              <a:effectLst/>
            </c:spPr>
          </c:dPt>
          <c:dPt>
            <c:idx val="2"/>
            <c:bubble3D val="0"/>
            <c:spPr>
              <a:solidFill>
                <a:schemeClr val="bg1"/>
              </a:solidFill>
              <a:ln w="19050">
                <a:solidFill>
                  <a:schemeClr val="tx1"/>
                </a:solidFill>
              </a:ln>
              <a:effectLst/>
            </c:spPr>
          </c:dPt>
          <c:dPt>
            <c:idx val="3"/>
            <c:bubble3D val="0"/>
            <c:spPr>
              <a:solidFill>
                <a:schemeClr val="bg1"/>
              </a:solidFill>
              <a:ln w="19050">
                <a:solidFill>
                  <a:schemeClr val="tx1"/>
                </a:solidFill>
              </a:ln>
              <a:effectLst/>
            </c:spPr>
          </c:dPt>
          <c:dPt>
            <c:idx val="4"/>
            <c:bubble3D val="0"/>
            <c:spPr>
              <a:solidFill>
                <a:schemeClr val="bg1"/>
              </a:solidFill>
              <a:ln w="19050">
                <a:solidFill>
                  <a:schemeClr val="tx1"/>
                </a:solidFill>
              </a:ln>
              <a:effectLst/>
            </c:spPr>
          </c:dPt>
          <c:dPt>
            <c:idx val="5"/>
            <c:bubble3D val="0"/>
            <c:spPr>
              <a:solidFill>
                <a:schemeClr val="bg1"/>
              </a:solidFill>
              <a:ln w="19050">
                <a:solidFill>
                  <a:schemeClr val="tx1"/>
                </a:solidFill>
              </a:ln>
              <a:effectLst/>
            </c:spPr>
          </c:dPt>
          <c:dPt>
            <c:idx val="6"/>
            <c:bubble3D val="0"/>
            <c:spPr>
              <a:solidFill>
                <a:schemeClr val="bg1"/>
              </a:solidFill>
              <a:ln w="19050">
                <a:solidFill>
                  <a:schemeClr val="tx1"/>
                </a:solidFill>
              </a:ln>
              <a:effectLst/>
            </c:spPr>
          </c:dPt>
          <c:dPt>
            <c:idx val="7"/>
            <c:bubble3D val="0"/>
            <c:spPr>
              <a:solidFill>
                <a:schemeClr val="bg1"/>
              </a:solidFill>
              <a:ln w="19050">
                <a:solidFill>
                  <a:schemeClr val="tx1"/>
                </a:solidFill>
              </a:ln>
              <a:effectLst/>
            </c:spPr>
          </c:dPt>
          <c:dPt>
            <c:idx val="8"/>
            <c:bubble3D val="0"/>
            <c:spPr>
              <a:solidFill>
                <a:schemeClr val="bg1"/>
              </a:solidFill>
              <a:ln w="19050">
                <a:solidFill>
                  <a:schemeClr val="tx1"/>
                </a:solidFill>
              </a:ln>
              <a:effectLst/>
            </c:spPr>
          </c:dPt>
          <c:dPt>
            <c:idx val="9"/>
            <c:bubble3D val="0"/>
            <c:spPr>
              <a:solidFill>
                <a:schemeClr val="bg1"/>
              </a:solidFill>
              <a:ln w="19050">
                <a:solidFill>
                  <a:schemeClr val="tx1"/>
                </a:solidFill>
              </a:ln>
              <a:effectLst/>
            </c:spPr>
          </c:dPt>
          <c:dPt>
            <c:idx val="10"/>
            <c:bubble3D val="0"/>
            <c:spPr>
              <a:solidFill>
                <a:schemeClr val="bg1"/>
              </a:solidFill>
              <a:ln w="19050">
                <a:solidFill>
                  <a:schemeClr val="tx1"/>
                </a:solidFill>
              </a:ln>
              <a:effectLst/>
            </c:spPr>
          </c:dPt>
          <c:dPt>
            <c:idx val="11"/>
            <c:bubble3D val="0"/>
            <c:spPr>
              <a:solidFill>
                <a:schemeClr val="bg1"/>
              </a:solidFill>
              <a:ln w="19050">
                <a:solidFill>
                  <a:schemeClr val="tx1"/>
                </a:solidFill>
              </a:ln>
              <a:effectLst/>
            </c:spPr>
          </c:dPt>
          <c:dPt>
            <c:idx val="12"/>
            <c:bubble3D val="0"/>
            <c:spPr>
              <a:solidFill>
                <a:schemeClr val="bg1"/>
              </a:solidFill>
              <a:ln w="19050">
                <a:solidFill>
                  <a:schemeClr val="tx1"/>
                </a:solidFill>
              </a:ln>
              <a:effectLst/>
            </c:spPr>
          </c:dPt>
          <c:dPt>
            <c:idx val="13"/>
            <c:bubble3D val="0"/>
            <c:spPr>
              <a:solidFill>
                <a:schemeClr val="bg1"/>
              </a:solidFill>
              <a:ln w="19050">
                <a:solidFill>
                  <a:schemeClr val="tx1"/>
                </a:solidFill>
              </a:ln>
              <a:effectLst/>
            </c:spPr>
          </c:dPt>
          <c:dLbls>
            <c:dLbl>
              <c:idx val="0"/>
              <c:layout>
                <c:manualLayout>
                  <c:x val="-5.4176072234762996E-3"/>
                  <c:y val="-2.48911014312388E-3"/>
                </c:manualLayout>
              </c:layout>
              <c:tx>
                <c:rich>
                  <a:bodyPr/>
                  <a:lstStyle/>
                  <a:p>
                    <a:fld id="{08B0E07A-C93D-46B4-B062-7AB82F087C81}" type="CATEGORYNAME">
                      <a:rPr lang="ja-JP" altLang="en-US"/>
                      <a:pPr/>
                      <a:t>[分類名]</a:t>
                    </a:fld>
                    <a:endParaRPr lang="ja-JP" altLang="en-US" baseline="0"/>
                  </a:p>
                  <a:p>
                    <a:fld id="{6BAC570D-20FB-4934-B6EF-C727071017E8}" type="VALUE">
                      <a:rPr lang="en-US" altLang="ja-JP" baseline="0"/>
                      <a:pPr/>
                      <a:t>[値]</a:t>
                    </a:fld>
                    <a:endParaRPr lang="ja-JP" alt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Lst>
            </c:dLbl>
            <c:dLbl>
              <c:idx val="1"/>
              <c:layout>
                <c:manualLayout>
                  <c:x val="-7.2234762979684003E-3"/>
                  <c:y val="-9.1266317598251701E-17"/>
                </c:manualLayout>
              </c:layout>
              <c:tx>
                <c:rich>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mn-lt"/>
                        <a:ea typeface="+mn-ea"/>
                        <a:cs typeface="+mn-cs"/>
                      </a:defRPr>
                    </a:pPr>
                    <a:fld id="{F6413BDC-90EB-49A8-940A-218B664B53D8}" type="CATEGORYNAME">
                      <a:rPr lang="ja-JP" altLang="en-US" sz="1000"/>
                      <a:pPr>
                        <a:defRPr sz="1000"/>
                      </a:pPr>
                      <a:t>[分類名]</a:t>
                    </a:fld>
                    <a:endParaRPr lang="ja-JP" altLang="en-US" sz="1000" baseline="0"/>
                  </a:p>
                  <a:p>
                    <a:pPr>
                      <a:defRPr sz="1000"/>
                    </a:pPr>
                    <a:r>
                      <a:rPr lang="ja-JP" altLang="en-US" sz="1000" baseline="0"/>
                      <a:t> </a:t>
                    </a:r>
                    <a:fld id="{3FA725AA-10D2-4987-9294-0178639F1F57}" type="VALUE">
                      <a:rPr lang="en-US" altLang="ja-JP" sz="1000" baseline="0"/>
                      <a:pPr>
                        <a:defRPr sz="1000"/>
                      </a:pPr>
                      <a:t>[値]</a:t>
                    </a:fld>
                    <a:endParaRPr lang="ja-JP" altLang="en-US" sz="1000" baseline="0"/>
                  </a:p>
                </c:rich>
              </c:tx>
              <c:spPr>
                <a:noFill/>
                <a:ln>
                  <a:noFill/>
                </a:ln>
                <a:effectLst/>
              </c:spPr>
              <c:txPr>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8.2549119283340147E-2"/>
                      <c:h val="0.10415318806991068"/>
                    </c:manualLayout>
                  </c15:layout>
                  <c15:dlblFieldTable/>
                  <c15:showDataLabelsRange val="0"/>
                </c:ext>
              </c:extLst>
            </c:dLbl>
            <c:dLbl>
              <c:idx val="2"/>
              <c:layout>
                <c:manualLayout>
                  <c:x val="0.17787817493467944"/>
                  <c:y val="1.7423868998329168E-2"/>
                </c:manualLayout>
              </c:layout>
              <c:tx>
                <c:rich>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mn-lt"/>
                        <a:ea typeface="+mn-ea"/>
                        <a:cs typeface="+mn-cs"/>
                      </a:defRPr>
                    </a:pPr>
                    <a:fld id="{CB85C43F-5167-4DC3-BC17-D52728462408}" type="CATEGORYNAME">
                      <a:rPr lang="ja-JP" altLang="en-US" sz="1000"/>
                      <a:pPr>
                        <a:defRPr sz="1000"/>
                      </a:pPr>
                      <a:t>[分類名]</a:t>
                    </a:fld>
                    <a:endParaRPr lang="ja-JP" altLang="en-US" sz="1000" baseline="0"/>
                  </a:p>
                  <a:p>
                    <a:pPr>
                      <a:defRPr sz="1000"/>
                    </a:pPr>
                    <a:fld id="{1B76CEF7-BB78-4446-9146-A991C9F15984}" type="VALUE">
                      <a:rPr lang="en-US" altLang="ja-JP" sz="1000" baseline="0"/>
                      <a:pPr>
                        <a:defRPr sz="1000"/>
                      </a:pPr>
                      <a:t>[値]</a:t>
                    </a:fld>
                    <a:endParaRPr lang="ja-JP" altLang="en-US"/>
                  </a:p>
                </c:rich>
              </c:tx>
              <c:spPr>
                <a:noFill/>
                <a:ln>
                  <a:noFill/>
                </a:ln>
                <a:effectLst/>
              </c:spPr>
              <c:txPr>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2097275199516538"/>
                      <c:h val="0.10415318806991068"/>
                    </c:manualLayout>
                  </c15:layout>
                  <c15:dlblFieldTable/>
                  <c15:showDataLabelsRange val="0"/>
                </c:ext>
              </c:extLst>
            </c:dLbl>
            <c:dLbl>
              <c:idx val="3"/>
              <c:layout>
                <c:manualLayout>
                  <c:x val="0.16433415687598857"/>
                  <c:y val="0.13067818451753885"/>
                </c:manualLayout>
              </c:layout>
              <c:tx>
                <c:rich>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mn-lt"/>
                        <a:ea typeface="+mn-ea"/>
                        <a:cs typeface="+mn-cs"/>
                      </a:defRPr>
                    </a:pPr>
                    <a:fld id="{DF76352B-9230-409A-A8FB-9EC1A2DB6C21}" type="CATEGORYNAME">
                      <a:rPr lang="ja-JP" altLang="en-US" sz="1000"/>
                      <a:pPr>
                        <a:defRPr sz="1000"/>
                      </a:pPr>
                      <a:t>[分類名]</a:t>
                    </a:fld>
                    <a:endParaRPr lang="ja-JP" altLang="en-US" sz="1000"/>
                  </a:p>
                  <a:p>
                    <a:pPr>
                      <a:defRPr sz="1000"/>
                    </a:pPr>
                    <a:fld id="{D114A28B-575F-443E-9BE7-856DEDCDEBF0}" type="VALUE">
                      <a:rPr lang="en-US" altLang="ja-JP" sz="1000" baseline="0"/>
                      <a:pPr>
                        <a:defRPr sz="1000"/>
                      </a:pPr>
                      <a:t>[値]</a:t>
                    </a:fld>
                    <a:endParaRPr lang="ja-JP" altLang="en-US"/>
                  </a:p>
                </c:rich>
              </c:tx>
              <c:spPr>
                <a:noFill/>
                <a:ln>
                  <a:noFill/>
                </a:ln>
                <a:effectLst/>
              </c:spPr>
              <c:txPr>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0320584419046941"/>
                      <c:h val="0.15665440077613199"/>
                    </c:manualLayout>
                  </c15:layout>
                  <c15:dlblFieldTable/>
                  <c15:showDataLabelsRange val="0"/>
                </c:ext>
              </c:extLst>
            </c:dLbl>
            <c:dLbl>
              <c:idx val="4"/>
              <c:layout>
                <c:manualLayout>
                  <c:x val="-9.0293453724605038E-2"/>
                  <c:y val="-0.134411947728687"/>
                </c:manualLayout>
              </c:layout>
              <c:tx>
                <c:rich>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mn-lt"/>
                        <a:ea typeface="+mn-ea"/>
                        <a:cs typeface="+mn-cs"/>
                      </a:defRPr>
                    </a:pPr>
                    <a:fld id="{CC04BB0E-3D87-4635-9910-0423EB2CF37A}" type="CATEGORYNAME">
                      <a:rPr lang="ja-JP" altLang="en-US" sz="1000"/>
                      <a:pPr>
                        <a:defRPr sz="1000"/>
                      </a:pPr>
                      <a:t>[分類名]</a:t>
                    </a:fld>
                    <a:endParaRPr lang="ja-JP" altLang="en-US" sz="1000" dirty="0"/>
                  </a:p>
                  <a:p>
                    <a:pPr>
                      <a:defRPr sz="1000"/>
                    </a:pPr>
                    <a:fld id="{21AE376A-FEF5-4294-82A3-827846CA5685}" type="VALUE">
                      <a:rPr lang="en-US" altLang="ja-JP" sz="1000" baseline="0"/>
                      <a:pPr>
                        <a:defRPr sz="1000"/>
                      </a:pPr>
                      <a:t>[値]</a:t>
                    </a:fld>
                    <a:endParaRPr lang="ja-JP" altLang="en-US"/>
                  </a:p>
                </c:rich>
              </c:tx>
              <c:spPr>
                <a:noFill/>
                <a:ln>
                  <a:noFill/>
                </a:ln>
                <a:effectLst/>
              </c:spPr>
              <c:txPr>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08795933239722"/>
                      <c:h val="0.1514462807892635"/>
                    </c:manualLayout>
                  </c15:layout>
                  <c15:dlblFieldTable/>
                  <c15:showDataLabelsRange val="0"/>
                </c:ext>
              </c:extLst>
            </c:dLbl>
            <c:dLbl>
              <c:idx val="5"/>
              <c:layout>
                <c:manualLayout>
                  <c:x val="-9.0279234283066915E-4"/>
                  <c:y val="4.9782202862476664E-3"/>
                </c:manualLayout>
              </c:layout>
              <c:tx>
                <c:rich>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mn-lt"/>
                        <a:ea typeface="+mn-ea"/>
                        <a:cs typeface="+mn-cs"/>
                      </a:defRPr>
                    </a:pPr>
                    <a:fld id="{2E1CDB7A-5C69-42FB-822D-52AFCB68FADF}" type="CATEGORYNAME">
                      <a:rPr lang="ja-JP" altLang="en-US" sz="1000"/>
                      <a:pPr>
                        <a:defRPr sz="1000"/>
                      </a:pPr>
                      <a:t>[分類名]</a:t>
                    </a:fld>
                    <a:endParaRPr lang="ja-JP" altLang="en-US" sz="1000"/>
                  </a:p>
                  <a:p>
                    <a:pPr>
                      <a:defRPr sz="1000"/>
                    </a:pPr>
                    <a:fld id="{6D289CFD-A667-4788-BCFA-AF7A6595570F}" type="VALUE">
                      <a:rPr lang="en-US" altLang="ja-JP" sz="1000" baseline="0"/>
                      <a:pPr>
                        <a:defRPr sz="1000"/>
                      </a:pPr>
                      <a:t>[値]</a:t>
                    </a:fld>
                    <a:endParaRPr lang="ja-JP" altLang="en-US"/>
                  </a:p>
                </c:rich>
              </c:tx>
              <c:spPr>
                <a:noFill/>
                <a:ln>
                  <a:noFill/>
                </a:ln>
                <a:effectLst/>
              </c:spPr>
              <c:txPr>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8.1916211940776029E-2"/>
                      <c:h val="0.12429596891552215"/>
                    </c:manualLayout>
                  </c15:layout>
                  <c15:dlblFieldTable/>
                  <c15:showDataLabelsRange val="0"/>
                </c:ext>
              </c:extLst>
            </c:dLbl>
            <c:dLbl>
              <c:idx val="6"/>
              <c:layout>
                <c:manualLayout>
                  <c:x val="0.12189616252821656"/>
                  <c:y val="0.16455350361851917"/>
                </c:manualLayout>
              </c:layout>
              <c:tx>
                <c:rich>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mn-lt"/>
                        <a:ea typeface="+mn-ea"/>
                        <a:cs typeface="+mn-cs"/>
                      </a:defRPr>
                    </a:pPr>
                    <a:fld id="{A9FD92E3-AC52-4F65-A223-F087C5499156}" type="CATEGORYNAME">
                      <a:rPr lang="ja-JP" altLang="en-US" sz="1000"/>
                      <a:pPr>
                        <a:defRPr sz="1000"/>
                      </a:pPr>
                      <a:t>[分類名]</a:t>
                    </a:fld>
                    <a:endParaRPr lang="ja-JP" altLang="en-US" sz="1000"/>
                  </a:p>
                  <a:p>
                    <a:pPr>
                      <a:defRPr sz="1000"/>
                    </a:pPr>
                    <a:fld id="{69B4DEB2-B940-4421-83D9-1AEF724CBEEA}" type="VALUE">
                      <a:rPr lang="en-US" altLang="ja-JP" sz="1000" baseline="0"/>
                      <a:pPr>
                        <a:defRPr sz="1000"/>
                      </a:pPr>
                      <a:t>[値]</a:t>
                    </a:fld>
                    <a:endParaRPr lang="ja-JP" altLang="en-US"/>
                  </a:p>
                </c:rich>
              </c:tx>
              <c:spPr>
                <a:noFill/>
                <a:ln>
                  <a:noFill/>
                </a:ln>
                <a:effectLst/>
              </c:spPr>
              <c:txPr>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9.9398873109258629E-2"/>
                      <c:h val="0.13977509811895789"/>
                    </c:manualLayout>
                  </c15:layout>
                  <c15:dlblFieldTable/>
                  <c15:showDataLabelsRange val="0"/>
                </c:ext>
              </c:extLst>
            </c:dLbl>
            <c:dLbl>
              <c:idx val="7"/>
              <c:layout>
                <c:manualLayout>
                  <c:x val="0"/>
                  <c:y val="2.4891101431238302E-3"/>
                </c:manualLayout>
              </c:layout>
              <c:tx>
                <c:rich>
                  <a:bodyPr/>
                  <a:lstStyle/>
                  <a:p>
                    <a:fld id="{5469543D-34FC-46F2-871F-017F7F2E24E1}" type="CATEGORYNAME">
                      <a:rPr lang="ja-JP" altLang="en-US"/>
                      <a:pPr/>
                      <a:t>[分類名]</a:t>
                    </a:fld>
                    <a:endParaRPr lang="ja-JP" altLang="en-US"/>
                  </a:p>
                  <a:p>
                    <a:fld id="{852883B4-60A7-411C-9C1C-3CE11EA0E2C7}" type="VALUE">
                      <a:rPr lang="en-US" altLang="ja-JP" baseline="0"/>
                      <a:pPr/>
                      <a:t>[値]</a:t>
                    </a:fld>
                    <a:endParaRPr lang="ja-JP" alt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Lst>
            </c:dLbl>
            <c:dLbl>
              <c:idx val="8"/>
              <c:layout>
                <c:manualLayout>
                  <c:x val="-1.6252821670429001E-2"/>
                  <c:y val="-9.95644057249543E-3"/>
                </c:manualLayout>
              </c:layout>
              <c:tx>
                <c:rich>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mn-lt"/>
                        <a:ea typeface="+mn-ea"/>
                        <a:cs typeface="+mn-cs"/>
                      </a:defRPr>
                    </a:pPr>
                    <a:fld id="{1ECF9F17-C468-4EEE-84D0-5195B1FC9337}" type="CATEGORYNAME">
                      <a:rPr lang="ja-JP" altLang="en-US" sz="1000"/>
                      <a:pPr>
                        <a:defRPr sz="1000"/>
                      </a:pPr>
                      <a:t>[分類名]</a:t>
                    </a:fld>
                    <a:endParaRPr lang="ja-JP" altLang="en-US" sz="1000" baseline="0"/>
                  </a:p>
                  <a:p>
                    <a:pPr>
                      <a:defRPr sz="1000"/>
                    </a:pPr>
                    <a:fld id="{985F2904-B0FE-4403-9231-C27E900C57B7}" type="VALUE">
                      <a:rPr lang="en-US" altLang="ja-JP" sz="1000" baseline="0"/>
                      <a:pPr>
                        <a:defRPr sz="1000"/>
                      </a:pPr>
                      <a:t>[値]</a:t>
                    </a:fld>
                    <a:endParaRPr lang="ja-JP" altLang="en-US"/>
                  </a:p>
                </c:rich>
              </c:tx>
              <c:spPr>
                <a:noFill/>
                <a:ln>
                  <a:noFill/>
                </a:ln>
                <a:effectLst/>
              </c:spPr>
              <c:txPr>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9.4006718686123605E-2"/>
                      <c:h val="0.11410962864240601"/>
                    </c:manualLayout>
                  </c15:layout>
                  <c15:dlblFieldTable/>
                  <c15:showDataLabelsRange val="0"/>
                </c:ext>
              </c:extLst>
            </c:dLbl>
            <c:dLbl>
              <c:idx val="9"/>
              <c:layout>
                <c:manualLayout>
                  <c:x val="-0.18510165123264799"/>
                  <c:y val="8.0896079651524622E-2"/>
                </c:manualLayout>
              </c:layout>
              <c:tx>
                <c:rich>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mn-lt"/>
                        <a:ea typeface="+mn-ea"/>
                        <a:cs typeface="+mn-cs"/>
                      </a:defRPr>
                    </a:pPr>
                    <a:fld id="{2F9C6543-9AE0-4550-AE4A-01C608421633}" type="CATEGORYNAME">
                      <a:rPr lang="ja-JP" altLang="en-US" sz="1000"/>
                      <a:pPr>
                        <a:defRPr sz="1000"/>
                      </a:pPr>
                      <a:t>[分類名]</a:t>
                    </a:fld>
                    <a:endParaRPr lang="ja-JP" altLang="en-US" sz="1000" baseline="0"/>
                  </a:p>
                  <a:p>
                    <a:pPr>
                      <a:defRPr sz="1000"/>
                    </a:pPr>
                    <a:fld id="{FF37F72D-84BF-4C25-B205-142E10E62F35}" type="VALUE">
                      <a:rPr lang="en-US" altLang="ja-JP" sz="1000" baseline="0"/>
                      <a:pPr>
                        <a:defRPr sz="1000"/>
                      </a:pPr>
                      <a:t>[値]</a:t>
                    </a:fld>
                    <a:endParaRPr lang="ja-JP" altLang="en-US"/>
                  </a:p>
                </c:rich>
              </c:tx>
              <c:spPr>
                <a:noFill/>
                <a:ln>
                  <a:noFill/>
                </a:ln>
                <a:effectLst/>
              </c:spPr>
              <c:txPr>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4448075931817775"/>
                      <c:h val="0.15845126390937286"/>
                    </c:manualLayout>
                  </c15:layout>
                  <c15:dlblFieldTable/>
                  <c15:showDataLabelsRange val="0"/>
                </c:ext>
              </c:extLst>
            </c:dLbl>
            <c:dLbl>
              <c:idx val="10"/>
              <c:tx>
                <c:rich>
                  <a:bodyPr/>
                  <a:lstStyle/>
                  <a:p>
                    <a:fld id="{616A60F4-270F-4A96-A847-80270BF91E70}" type="CATEGORYNAME">
                      <a:rPr lang="ja-JP" altLang="en-US"/>
                      <a:pPr/>
                      <a:t>[分類名]</a:t>
                    </a:fld>
                    <a:endParaRPr lang="ja-JP" altLang="en-US" baseline="0"/>
                  </a:p>
                  <a:p>
                    <a:fld id="{67847367-8078-4B13-8182-B9E86A4033C3}" type="VALUE">
                      <a:rPr lang="en-US" altLang="ja-JP" baseline="0"/>
                      <a:pPr/>
                      <a:t>[値]</a:t>
                    </a:fld>
                    <a:endParaRPr lang="ja-JP" alt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Lst>
            </c:dLbl>
            <c:dLbl>
              <c:idx val="11"/>
              <c:layout>
                <c:manualLayout>
                  <c:x val="-0.18690744920993246"/>
                  <c:y val="-0.104542626011201"/>
                </c:manualLayout>
              </c:layout>
              <c:tx>
                <c:rich>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mn-lt"/>
                        <a:ea typeface="+mn-ea"/>
                        <a:cs typeface="+mn-cs"/>
                      </a:defRPr>
                    </a:pPr>
                    <a:fld id="{20E5ADE5-A522-44A3-B338-9AC40B36BDE8}" type="CATEGORYNAME">
                      <a:rPr lang="ja-JP" altLang="en-US"/>
                      <a:pPr>
                        <a:defRPr sz="1000"/>
                      </a:pPr>
                      <a:t>[分類名]</a:t>
                    </a:fld>
                    <a:endParaRPr lang="ja-JP" altLang="en-US"/>
                  </a:p>
                  <a:p>
                    <a:pPr>
                      <a:defRPr sz="1000"/>
                    </a:pPr>
                    <a:fld id="{1945F538-F627-4939-9D89-E73124167F40}" type="VALUE">
                      <a:rPr lang="en-US" altLang="ja-JP" baseline="0"/>
                      <a:pPr>
                        <a:defRPr sz="1000"/>
                      </a:pPr>
                      <a:t>[値]</a:t>
                    </a:fld>
                    <a:endParaRPr lang="ja-JP" altLang="en-US"/>
                  </a:p>
                </c:rich>
              </c:tx>
              <c:spPr>
                <a:xfrm>
                  <a:off x="437274" y="960668"/>
                  <a:ext cx="1448968" cy="528414"/>
                </a:xfrm>
                <a:noFill/>
                <a:ln>
                  <a:no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89840"/>
                        <a:gd name="adj2" fmla="val 105751"/>
                      </a:avLst>
                    </a:prstGeom>
                    <a:noFill/>
                    <a:ln>
                      <a:noFill/>
                    </a:ln>
                  </c15:spPr>
                  <c15:layout>
                    <c:manualLayout>
                      <c:w val="0.20603515756918647"/>
                      <c:h val="0.10356540528886907"/>
                    </c:manualLayout>
                  </c15:layout>
                  <c15:dlblFieldTable/>
                  <c15:showDataLabelsRange val="0"/>
                </c:ext>
              </c:extLst>
            </c:dLbl>
            <c:dLbl>
              <c:idx val="12"/>
              <c:layout>
                <c:manualLayout>
                  <c:x val="-7.2234762979684003E-3"/>
                  <c:y val="-4.5633158799125801E-17"/>
                </c:manualLayout>
              </c:layout>
              <c:tx>
                <c:rich>
                  <a:bodyPr/>
                  <a:lstStyle/>
                  <a:p>
                    <a:fld id="{BAAEFAAB-A761-47D6-BA35-36DB4E67A6BD}" type="CATEGORYNAME">
                      <a:rPr lang="ja-JP" altLang="en-US"/>
                      <a:pPr/>
                      <a:t>[分類名]</a:t>
                    </a:fld>
                    <a:endParaRPr lang="ja-JP" altLang="en-US" baseline="0"/>
                  </a:p>
                  <a:p>
                    <a:fld id="{8BB7D4CE-E50E-488F-9862-FAE83330D622}" type="VALUE">
                      <a:rPr lang="en-US" altLang="ja-JP" baseline="0"/>
                      <a:pPr/>
                      <a:t>[値]</a:t>
                    </a:fld>
                    <a:endParaRPr lang="ja-JP" alt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Lst>
            </c:dLbl>
            <c:dLbl>
              <c:idx val="13"/>
              <c:layout>
                <c:manualLayout>
                  <c:x val="5.4176072234762996E-3"/>
                  <c:y val="-2.4891101431238302E-3"/>
                </c:manualLayout>
              </c:layout>
              <c:tx>
                <c:rich>
                  <a:bodyPr/>
                  <a:lstStyle/>
                  <a:p>
                    <a:fld id="{938CA54C-2207-4D92-A6D7-054ACC419FAA}" type="CATEGORYNAME">
                      <a:rPr lang="ja-JP" altLang="en-US"/>
                      <a:pPr/>
                      <a:t>[分類名]</a:t>
                    </a:fld>
                    <a:endParaRPr lang="ja-JP" altLang="en-US"/>
                  </a:p>
                  <a:p>
                    <a:fld id="{A38898F2-CBA3-4325-8159-03E79242C444}" type="VALUE">
                      <a:rPr lang="en-US" altLang="ja-JP" baseline="0"/>
                      <a:pPr/>
                      <a:t>[値]</a:t>
                    </a:fld>
                    <a:endParaRPr lang="ja-JP" alt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Sheet1!$C$1:$C$14</c:f>
              <c:strCache>
                <c:ptCount val="14"/>
                <c:pt idx="0">
                  <c:v>調整不足</c:v>
                </c:pt>
                <c:pt idx="1">
                  <c:v>考え方の不一致</c:v>
                </c:pt>
                <c:pt idx="2">
                  <c:v>関係の悪化(移譲者）</c:v>
                </c:pt>
                <c:pt idx="3">
                  <c:v>関係の悪化(移譲者妻）</c:v>
                </c:pt>
                <c:pt idx="4">
                  <c:v>移譲者の家族に継承</c:v>
                </c:pt>
                <c:pt idx="5">
                  <c:v>養子縁組を希望</c:v>
                </c:pt>
                <c:pt idx="6">
                  <c:v>継承者を従業員扱い</c:v>
                </c:pt>
                <c:pt idx="7">
                  <c:v>研修態度に不満</c:v>
                </c:pt>
                <c:pt idx="8">
                  <c:v>体調不良・怪我</c:v>
                </c:pt>
                <c:pt idx="9">
                  <c:v>家族の事情（同意なし・結婚中止）</c:v>
                </c:pt>
                <c:pt idx="10">
                  <c:v>資金不足</c:v>
                </c:pt>
                <c:pt idx="11">
                  <c:v>経営計画が立てられない</c:v>
                </c:pt>
                <c:pt idx="12">
                  <c:v>自信不足</c:v>
                </c:pt>
                <c:pt idx="13">
                  <c:v>不明</c:v>
                </c:pt>
              </c:strCache>
            </c:strRef>
          </c:cat>
          <c:val>
            <c:numRef>
              <c:f>Sheet1!$D$1:$D$14</c:f>
              <c:numCache>
                <c:formatCode>General</c:formatCode>
                <c:ptCount val="14"/>
                <c:pt idx="0">
                  <c:v>5</c:v>
                </c:pt>
                <c:pt idx="1">
                  <c:v>5</c:v>
                </c:pt>
                <c:pt idx="2">
                  <c:v>2</c:v>
                </c:pt>
                <c:pt idx="3">
                  <c:v>1</c:v>
                </c:pt>
                <c:pt idx="4">
                  <c:v>2</c:v>
                </c:pt>
                <c:pt idx="5">
                  <c:v>3</c:v>
                </c:pt>
                <c:pt idx="6">
                  <c:v>1</c:v>
                </c:pt>
                <c:pt idx="7">
                  <c:v>5</c:v>
                </c:pt>
                <c:pt idx="8">
                  <c:v>5</c:v>
                </c:pt>
                <c:pt idx="9">
                  <c:v>2</c:v>
                </c:pt>
                <c:pt idx="10">
                  <c:v>3</c:v>
                </c:pt>
                <c:pt idx="11">
                  <c:v>2</c:v>
                </c:pt>
                <c:pt idx="12">
                  <c:v>2</c:v>
                </c:pt>
                <c:pt idx="13">
                  <c:v>3</c:v>
                </c:pt>
              </c:numCache>
            </c:numRef>
          </c:val>
        </c:ser>
        <c:ser>
          <c:idx val="1"/>
          <c:order val="1"/>
          <c:spPr>
            <a:solidFill>
              <a:schemeClr val="bg1"/>
            </a:solidFill>
            <a:ln>
              <a:solidFill>
                <a:schemeClr val="tx1"/>
              </a:solidFill>
            </a:ln>
          </c:spPr>
          <c:dPt>
            <c:idx val="0"/>
            <c:bubble3D val="0"/>
            <c:spPr>
              <a:solidFill>
                <a:schemeClr val="accent1"/>
              </a:solidFill>
              <a:ln w="19050">
                <a:solidFill>
                  <a:schemeClr val="tx1"/>
                </a:solidFill>
              </a:ln>
              <a:effectLst/>
            </c:spPr>
          </c:dPt>
          <c:dPt>
            <c:idx val="1"/>
            <c:bubble3D val="0"/>
            <c:spPr>
              <a:solidFill>
                <a:srgbClr val="C00000"/>
              </a:solidFill>
              <a:ln w="19050">
                <a:solidFill>
                  <a:schemeClr val="tx1"/>
                </a:solidFill>
              </a:ln>
              <a:effectLst/>
            </c:spPr>
          </c:dPt>
          <c:dPt>
            <c:idx val="2"/>
            <c:bubble3D val="0"/>
            <c:spPr>
              <a:solidFill>
                <a:schemeClr val="accent3"/>
              </a:solidFill>
              <a:ln w="19050">
                <a:solidFill>
                  <a:schemeClr val="tx1"/>
                </a:solidFill>
              </a:ln>
              <a:effectLst/>
            </c:spPr>
          </c:dPt>
          <c:dPt>
            <c:idx val="3"/>
            <c:bubble3D val="0"/>
            <c:spPr>
              <a:solidFill>
                <a:schemeClr val="accent6"/>
              </a:solidFill>
              <a:ln w="19050">
                <a:solidFill>
                  <a:schemeClr val="tx1"/>
                </a:solidFill>
              </a:ln>
              <a:effectLst/>
            </c:spPr>
          </c:dPt>
          <c:dLbls>
            <c:dLbl>
              <c:idx val="0"/>
              <c:layout>
                <c:manualLayout>
                  <c:x val="2.36110982741153E-2"/>
                  <c:y val="-0.18697660325759699"/>
                </c:manualLayout>
              </c:layout>
              <c:tx>
                <c:rich>
                  <a:bodyPr/>
                  <a:lstStyle/>
                  <a:p>
                    <a:r>
                      <a:rPr lang="ja-JP" altLang="en-US" baseline="0"/>
                      <a:t>意見の不一致</a:t>
                    </a:r>
                  </a:p>
                  <a:p>
                    <a:r>
                      <a:rPr lang="ja-JP" altLang="en-US" baseline="0"/>
                      <a:t>・関係悪化</a:t>
                    </a:r>
                  </a:p>
                  <a:p>
                    <a:fld id="{832D8865-6865-4E7F-8DE6-BAE9F4FBC748}" type="VALUE">
                      <a:rPr lang="en-US" altLang="ja-JP" baseline="0"/>
                      <a:pPr/>
                      <a:t>[値]</a:t>
                    </a:fld>
                    <a:endParaRPr lang="ja-JP" altLang="en-US"/>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Lst>
            </c:dLbl>
            <c:dLbl>
              <c:idx val="1"/>
              <c:layout>
                <c:manualLayout>
                  <c:x val="0.10647844865892891"/>
                  <c:y val="3.6697127233706772E-2"/>
                </c:manualLayout>
              </c:layout>
              <c:tx>
                <c:rich>
                  <a:bodyPr/>
                  <a:lstStyle/>
                  <a:p>
                    <a:r>
                      <a:rPr lang="ja-JP" altLang="en-US" baseline="0"/>
                      <a:t>移譲者側</a:t>
                    </a:r>
                  </a:p>
                  <a:p>
                    <a:r>
                      <a:rPr lang="ja-JP" altLang="en-US" baseline="0"/>
                      <a:t> </a:t>
                    </a:r>
                    <a:fld id="{57634A62-D338-4208-BF87-20F3F29E3294}" type="VALUE">
                      <a:rPr lang="en-US" altLang="ja-JP" baseline="0"/>
                      <a:pPr/>
                      <a:t>[値]</a:t>
                    </a:fld>
                    <a:endParaRPr lang="ja-JP" altLang="en-US" baseline="0"/>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Lst>
            </c:dLbl>
            <c:dLbl>
              <c:idx val="2"/>
              <c:layout>
                <c:manualLayout>
                  <c:x val="-2.9180695847362499E-2"/>
                  <c:y val="0.20487804878048799"/>
                </c:manualLayout>
              </c:layout>
              <c:tx>
                <c:rich>
                  <a:bodyPr/>
                  <a:lstStyle/>
                  <a:p>
                    <a:r>
                      <a:rPr lang="ja-JP" altLang="en-US" baseline="0"/>
                      <a:t>継承者側</a:t>
                    </a:r>
                  </a:p>
                  <a:p>
                    <a:fld id="{6B73F54A-D44B-4011-B563-68AAD85399C5}" type="VALUE">
                      <a:rPr lang="en-US" altLang="ja-JP" baseline="0"/>
                      <a:pPr/>
                      <a:t>[値]</a:t>
                    </a:fld>
                    <a:endParaRPr lang="ja-JP" altLang="en-US"/>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Lst>
            </c:dLbl>
            <c:dLbl>
              <c:idx val="3"/>
              <c:layout>
                <c:manualLayout>
                  <c:x val="-0.15712682379348999"/>
                  <c:y val="-5.2032520325203301E-2"/>
                </c:manualLayout>
              </c:layout>
              <c:tx>
                <c:rich>
                  <a:bodyPr/>
                  <a:lstStyle/>
                  <a:p>
                    <a:r>
                      <a:rPr lang="ja-JP" altLang="en-US"/>
                      <a:t>不明</a:t>
                    </a:r>
                  </a:p>
                  <a:p>
                    <a:fld id="{6E5801EA-65BE-4CFC-BAD7-D051C8948B1D}" type="VALUE">
                      <a:rPr lang="en-US" altLang="ja-JP" baseline="0"/>
                      <a:pPr/>
                      <a:t>[値]</a:t>
                    </a:fld>
                    <a:endParaRPr lang="ja-JP" altLang="en-US"/>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Lst>
            </c:dLbl>
            <c:spPr>
              <a:noFill/>
              <a:ln>
                <a:solidFill>
                  <a:schemeClr val="tx1"/>
                </a:solid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1"/>
            <c:showPercent val="0"/>
            <c:showBubbleSize val="0"/>
            <c:showLeaderLines val="1"/>
            <c:leaderLines>
              <c:spPr>
                <a:ln w="9525" cap="flat" cmpd="sng" algn="ctr">
                  <a:solidFill>
                    <a:schemeClr val="tx1">
                      <a:lumMod val="50000"/>
                      <a:lumOff val="50000"/>
                    </a:schemeClr>
                  </a:solidFill>
                  <a:round/>
                </a:ln>
                <a:effectLst/>
              </c:spPr>
            </c:leaderLines>
            <c:extLst>
              <c:ext xmlns:c15="http://schemas.microsoft.com/office/drawing/2012/chart" uri="{CE6537A1-D6FC-4f65-9D91-7224C49458BB}"/>
            </c:extLst>
          </c:dLbls>
          <c:cat>
            <c:strRef>
              <c:f>(Sheet1!$A$1,Sheet1!$A$5,Sheet1!$A$8,Sheet1!$A$14)</c:f>
              <c:strCache>
                <c:ptCount val="4"/>
                <c:pt idx="0">
                  <c:v>意見の不一致・関係悪化</c:v>
                </c:pt>
                <c:pt idx="1">
                  <c:v>移譲者側</c:v>
                </c:pt>
                <c:pt idx="2">
                  <c:v>継承者側</c:v>
                </c:pt>
                <c:pt idx="3">
                  <c:v>不明</c:v>
                </c:pt>
              </c:strCache>
            </c:strRef>
          </c:cat>
          <c:val>
            <c:numRef>
              <c:f>(Sheet1!$B$1,Sheet1!$B$5,Sheet1!$B$8,Sheet1!$B$14)</c:f>
              <c:numCache>
                <c:formatCode>General</c:formatCode>
                <c:ptCount val="4"/>
                <c:pt idx="0">
                  <c:v>13</c:v>
                </c:pt>
                <c:pt idx="1">
                  <c:v>6</c:v>
                </c:pt>
                <c:pt idx="2">
                  <c:v>19</c:v>
                </c:pt>
                <c:pt idx="3">
                  <c:v>3</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63091432722012"/>
          <c:y val="0.1481482514454128"/>
          <c:w val="0.60349104986028879"/>
          <c:h val="0.4947433195851248"/>
        </c:manualLayout>
      </c:layout>
      <c:barChart>
        <c:barDir val="col"/>
        <c:grouping val="clustered"/>
        <c:varyColors val="0"/>
        <c:ser>
          <c:idx val="0"/>
          <c:order val="0"/>
          <c:tx>
            <c:strRef>
              <c:f>Sheet2!$B$1</c:f>
              <c:strCache>
                <c:ptCount val="1"/>
                <c:pt idx="0">
                  <c:v>製造品出荷額等（万円）</c:v>
                </c:pt>
              </c:strCache>
            </c:strRef>
          </c:tx>
          <c:spPr>
            <a:solidFill>
              <a:schemeClr val="accent1"/>
            </a:solidFill>
            <a:ln>
              <a:noFill/>
            </a:ln>
            <a:effectLst/>
          </c:spPr>
          <c:invertIfNegative val="0"/>
          <c:cat>
            <c:strRef>
              <c:f>Sheet2!$A$2:$A$6</c:f>
              <c:strCache>
                <c:ptCount val="5"/>
                <c:pt idx="0">
                  <c:v>土浦市</c:v>
                </c:pt>
                <c:pt idx="1">
                  <c:v>つくば市</c:v>
                </c:pt>
                <c:pt idx="2">
                  <c:v>取手市</c:v>
                </c:pt>
                <c:pt idx="3">
                  <c:v>守谷市</c:v>
                </c:pt>
                <c:pt idx="4">
                  <c:v>つくばみらい市</c:v>
                </c:pt>
              </c:strCache>
            </c:strRef>
          </c:cat>
          <c:val>
            <c:numRef>
              <c:f>Sheet2!$B$2:$B$6</c:f>
              <c:numCache>
                <c:formatCode>General</c:formatCode>
                <c:ptCount val="5"/>
                <c:pt idx="0">
                  <c:v>60220078</c:v>
                </c:pt>
                <c:pt idx="1">
                  <c:v>27462617</c:v>
                </c:pt>
                <c:pt idx="2">
                  <c:v>27113468</c:v>
                </c:pt>
                <c:pt idx="3">
                  <c:v>26649773</c:v>
                </c:pt>
                <c:pt idx="4">
                  <c:v>25733394</c:v>
                </c:pt>
              </c:numCache>
            </c:numRef>
          </c:val>
        </c:ser>
        <c:dLbls>
          <c:showLegendKey val="0"/>
          <c:showVal val="0"/>
          <c:showCatName val="0"/>
          <c:showSerName val="0"/>
          <c:showPercent val="0"/>
          <c:showBubbleSize val="0"/>
        </c:dLbls>
        <c:gapWidth val="219"/>
        <c:overlap val="-27"/>
        <c:axId val="367630560"/>
        <c:axId val="367625072"/>
      </c:barChart>
      <c:catAx>
        <c:axId val="367630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367625072"/>
        <c:crosses val="autoZero"/>
        <c:auto val="1"/>
        <c:lblAlgn val="ctr"/>
        <c:lblOffset val="100"/>
        <c:noMultiLvlLbl val="0"/>
      </c:catAx>
      <c:valAx>
        <c:axId val="367625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ja-JP"/>
          </a:p>
        </c:txPr>
        <c:crossAx val="367630560"/>
        <c:crosses val="autoZero"/>
        <c:crossBetween val="between"/>
        <c:dispUnits>
          <c:builtInUnit val="tenThousands"/>
          <c:dispUnitsLbl>
            <c:layout>
              <c:manualLayout>
                <c:xMode val="edge"/>
                <c:yMode val="edge"/>
                <c:x val="5.5287843871351258E-2"/>
                <c:y val="1.9981851046227093E-2"/>
              </c:manualLayout>
            </c:layout>
            <c:tx>
              <c:rich>
                <a:bodyPr rot="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r>
                    <a:rPr lang="ja-JP" altLang="en-US" sz="2000"/>
                    <a:t>（万）</a:t>
                  </a:r>
                </a:p>
              </c:rich>
            </c:tx>
            <c:spPr>
              <a:noFill/>
              <a:ln>
                <a:noFill/>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dispUnitsLbl>
        </c:dispUnits>
      </c:valAx>
      <c:spPr>
        <a:noFill/>
        <a:ln>
          <a:noFill/>
        </a:ln>
        <a:effectLst/>
      </c:spPr>
    </c:plotArea>
    <c:plotVisOnly val="1"/>
    <c:dispBlanksAs val="gap"/>
    <c:showDLblsOverMax val="0"/>
  </c:chart>
  <c:spPr>
    <a:noFill/>
    <a:ln>
      <a:solidFill>
        <a:schemeClr val="tx1"/>
      </a:solidFill>
    </a:ln>
    <a:effectLst/>
  </c:spPr>
  <c:txPr>
    <a:bodyPr/>
    <a:lstStyle/>
    <a:p>
      <a:pPr>
        <a:defRPr sz="2400"/>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'北部　高齢化'!$M$2</c:f>
              <c:strCache>
                <c:ptCount val="1"/>
                <c:pt idx="0">
                  <c:v>0-14</c:v>
                </c:pt>
              </c:strCache>
            </c:strRef>
          </c:tx>
          <c:invertIfNegative val="0"/>
          <c:cat>
            <c:strRef>
              <c:f>'北部　高齢化'!$N$1:$W$1</c:f>
              <c:strCache>
                <c:ptCount val="10"/>
                <c:pt idx="0">
                  <c:v>H18</c:v>
                </c:pt>
                <c:pt idx="1">
                  <c:v>H19</c:v>
                </c:pt>
                <c:pt idx="2">
                  <c:v>H20</c:v>
                </c:pt>
                <c:pt idx="3">
                  <c:v>H21</c:v>
                </c:pt>
                <c:pt idx="4">
                  <c:v>H22</c:v>
                </c:pt>
                <c:pt idx="5">
                  <c:v>H23</c:v>
                </c:pt>
                <c:pt idx="6">
                  <c:v>H24</c:v>
                </c:pt>
                <c:pt idx="7">
                  <c:v>H25</c:v>
                </c:pt>
                <c:pt idx="8">
                  <c:v>H26</c:v>
                </c:pt>
                <c:pt idx="9">
                  <c:v>H27</c:v>
                </c:pt>
              </c:strCache>
            </c:strRef>
          </c:cat>
          <c:val>
            <c:numRef>
              <c:f>'北部　高齢化'!$N$2:$W$2</c:f>
              <c:numCache>
                <c:formatCode>General</c:formatCode>
                <c:ptCount val="10"/>
                <c:pt idx="0">
                  <c:v>4874</c:v>
                </c:pt>
                <c:pt idx="1">
                  <c:v>4780</c:v>
                </c:pt>
                <c:pt idx="2">
                  <c:v>4728</c:v>
                </c:pt>
                <c:pt idx="3">
                  <c:v>4637</c:v>
                </c:pt>
                <c:pt idx="4">
                  <c:v>4554</c:v>
                </c:pt>
                <c:pt idx="5">
                  <c:v>4529</c:v>
                </c:pt>
                <c:pt idx="6">
                  <c:v>4452</c:v>
                </c:pt>
                <c:pt idx="7">
                  <c:v>4599</c:v>
                </c:pt>
                <c:pt idx="8">
                  <c:v>4468</c:v>
                </c:pt>
                <c:pt idx="9">
                  <c:v>4325</c:v>
                </c:pt>
              </c:numCache>
            </c:numRef>
          </c:val>
        </c:ser>
        <c:ser>
          <c:idx val="1"/>
          <c:order val="1"/>
          <c:tx>
            <c:strRef>
              <c:f>'北部　高齢化'!$M$3</c:f>
              <c:strCache>
                <c:ptCount val="1"/>
                <c:pt idx="0">
                  <c:v>15-64</c:v>
                </c:pt>
              </c:strCache>
            </c:strRef>
          </c:tx>
          <c:invertIfNegative val="0"/>
          <c:cat>
            <c:strRef>
              <c:f>'北部　高齢化'!$N$1:$W$1</c:f>
              <c:strCache>
                <c:ptCount val="10"/>
                <c:pt idx="0">
                  <c:v>H18</c:v>
                </c:pt>
                <c:pt idx="1">
                  <c:v>H19</c:v>
                </c:pt>
                <c:pt idx="2">
                  <c:v>H20</c:v>
                </c:pt>
                <c:pt idx="3">
                  <c:v>H21</c:v>
                </c:pt>
                <c:pt idx="4">
                  <c:v>H22</c:v>
                </c:pt>
                <c:pt idx="5">
                  <c:v>H23</c:v>
                </c:pt>
                <c:pt idx="6">
                  <c:v>H24</c:v>
                </c:pt>
                <c:pt idx="7">
                  <c:v>H25</c:v>
                </c:pt>
                <c:pt idx="8">
                  <c:v>H26</c:v>
                </c:pt>
                <c:pt idx="9">
                  <c:v>H27</c:v>
                </c:pt>
              </c:strCache>
            </c:strRef>
          </c:cat>
          <c:val>
            <c:numRef>
              <c:f>'北部　高齢化'!$N$3:$W$3</c:f>
              <c:numCache>
                <c:formatCode>General</c:formatCode>
                <c:ptCount val="10"/>
                <c:pt idx="0">
                  <c:v>21103</c:v>
                </c:pt>
                <c:pt idx="1">
                  <c:v>20749</c:v>
                </c:pt>
                <c:pt idx="2">
                  <c:v>20493</c:v>
                </c:pt>
                <c:pt idx="3">
                  <c:v>20276</c:v>
                </c:pt>
                <c:pt idx="4">
                  <c:v>20219</c:v>
                </c:pt>
                <c:pt idx="5">
                  <c:v>20146</c:v>
                </c:pt>
                <c:pt idx="6">
                  <c:v>20059</c:v>
                </c:pt>
                <c:pt idx="7">
                  <c:v>20994</c:v>
                </c:pt>
                <c:pt idx="8">
                  <c:v>20476</c:v>
                </c:pt>
                <c:pt idx="9">
                  <c:v>20044</c:v>
                </c:pt>
              </c:numCache>
            </c:numRef>
          </c:val>
        </c:ser>
        <c:ser>
          <c:idx val="2"/>
          <c:order val="2"/>
          <c:tx>
            <c:strRef>
              <c:f>'北部　高齢化'!$M$4</c:f>
              <c:strCache>
                <c:ptCount val="1"/>
                <c:pt idx="0">
                  <c:v>65-</c:v>
                </c:pt>
              </c:strCache>
            </c:strRef>
          </c:tx>
          <c:invertIfNegative val="0"/>
          <c:cat>
            <c:strRef>
              <c:f>'北部　高齢化'!$N$1:$W$1</c:f>
              <c:strCache>
                <c:ptCount val="10"/>
                <c:pt idx="0">
                  <c:v>H18</c:v>
                </c:pt>
                <c:pt idx="1">
                  <c:v>H19</c:v>
                </c:pt>
                <c:pt idx="2">
                  <c:v>H20</c:v>
                </c:pt>
                <c:pt idx="3">
                  <c:v>H21</c:v>
                </c:pt>
                <c:pt idx="4">
                  <c:v>H22</c:v>
                </c:pt>
                <c:pt idx="5">
                  <c:v>H23</c:v>
                </c:pt>
                <c:pt idx="6">
                  <c:v>H24</c:v>
                </c:pt>
                <c:pt idx="7">
                  <c:v>H25</c:v>
                </c:pt>
                <c:pt idx="8">
                  <c:v>H26</c:v>
                </c:pt>
                <c:pt idx="9">
                  <c:v>H27</c:v>
                </c:pt>
              </c:strCache>
            </c:strRef>
          </c:cat>
          <c:val>
            <c:numRef>
              <c:f>'北部　高齢化'!$N$4:$W$4</c:f>
              <c:numCache>
                <c:formatCode>General</c:formatCode>
                <c:ptCount val="10"/>
                <c:pt idx="0">
                  <c:v>5206</c:v>
                </c:pt>
                <c:pt idx="1">
                  <c:v>5451</c:v>
                </c:pt>
                <c:pt idx="2">
                  <c:v>5651</c:v>
                </c:pt>
                <c:pt idx="3">
                  <c:v>5905</c:v>
                </c:pt>
                <c:pt idx="4">
                  <c:v>6138</c:v>
                </c:pt>
                <c:pt idx="5">
                  <c:v>6262</c:v>
                </c:pt>
                <c:pt idx="6">
                  <c:v>6505</c:v>
                </c:pt>
                <c:pt idx="7">
                  <c:v>6844</c:v>
                </c:pt>
                <c:pt idx="8">
                  <c:v>7153</c:v>
                </c:pt>
                <c:pt idx="9">
                  <c:v>7464</c:v>
                </c:pt>
              </c:numCache>
            </c:numRef>
          </c:val>
        </c:ser>
        <c:dLbls>
          <c:showLegendKey val="0"/>
          <c:showVal val="0"/>
          <c:showCatName val="0"/>
          <c:showSerName val="0"/>
          <c:showPercent val="0"/>
          <c:showBubbleSize val="0"/>
        </c:dLbls>
        <c:gapWidth val="150"/>
        <c:overlap val="100"/>
        <c:axId val="367627032"/>
        <c:axId val="367624680"/>
      </c:barChart>
      <c:catAx>
        <c:axId val="367627032"/>
        <c:scaling>
          <c:orientation val="minMax"/>
        </c:scaling>
        <c:delete val="0"/>
        <c:axPos val="b"/>
        <c:numFmt formatCode="General" sourceLinked="0"/>
        <c:majorTickMark val="out"/>
        <c:minorTickMark val="none"/>
        <c:tickLblPos val="nextTo"/>
        <c:txPr>
          <a:bodyPr/>
          <a:lstStyle/>
          <a:p>
            <a:pPr>
              <a:defRPr sz="2000" baseline="0"/>
            </a:pPr>
            <a:endParaRPr lang="ja-JP"/>
          </a:p>
        </c:txPr>
        <c:crossAx val="367624680"/>
        <c:crosses val="autoZero"/>
        <c:auto val="1"/>
        <c:lblAlgn val="ctr"/>
        <c:lblOffset val="100"/>
        <c:noMultiLvlLbl val="0"/>
      </c:catAx>
      <c:valAx>
        <c:axId val="367624680"/>
        <c:scaling>
          <c:orientation val="minMax"/>
        </c:scaling>
        <c:delete val="0"/>
        <c:axPos val="l"/>
        <c:majorGridlines/>
        <c:numFmt formatCode="General" sourceLinked="1"/>
        <c:majorTickMark val="out"/>
        <c:minorTickMark val="none"/>
        <c:tickLblPos val="nextTo"/>
        <c:txPr>
          <a:bodyPr/>
          <a:lstStyle/>
          <a:p>
            <a:pPr>
              <a:defRPr sz="2000" baseline="0"/>
            </a:pPr>
            <a:endParaRPr lang="ja-JP"/>
          </a:p>
        </c:txPr>
        <c:crossAx val="367627032"/>
        <c:crosses val="autoZero"/>
        <c:crossBetween val="between"/>
      </c:valAx>
    </c:plotArea>
    <c:legend>
      <c:legendPos val="b"/>
      <c:overlay val="0"/>
      <c:txPr>
        <a:bodyPr/>
        <a:lstStyle/>
        <a:p>
          <a:pPr>
            <a:defRPr sz="2000" baseline="0"/>
          </a:pPr>
          <a:endParaRPr lang="ja-JP"/>
        </a:p>
      </c:txPr>
    </c:legend>
    <c:plotVisOnly val="1"/>
    <c:dispBlanksAs val="gap"/>
    <c:showDLblsOverMax val="0"/>
  </c:chart>
  <c:spPr>
    <a:solidFill>
      <a:schemeClr val="bg1"/>
    </a:solidFill>
    <a:ln>
      <a:solidFill>
        <a:schemeClr val="tx1"/>
      </a:solidFill>
    </a:ln>
  </c:spPr>
  <c:txPr>
    <a:bodyPr/>
    <a:lstStyle/>
    <a:p>
      <a:pPr>
        <a:defRPr sz="3200"/>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'南部 高齢化'!$M$2</c:f>
              <c:strCache>
                <c:ptCount val="1"/>
                <c:pt idx="0">
                  <c:v>0-14</c:v>
                </c:pt>
              </c:strCache>
            </c:strRef>
          </c:tx>
          <c:invertIfNegative val="0"/>
          <c:cat>
            <c:strRef>
              <c:f>'南部 高齢化'!$N$1:$W$1</c:f>
              <c:strCache>
                <c:ptCount val="10"/>
                <c:pt idx="0">
                  <c:v>H18</c:v>
                </c:pt>
                <c:pt idx="1">
                  <c:v>H19</c:v>
                </c:pt>
                <c:pt idx="2">
                  <c:v>H20</c:v>
                </c:pt>
                <c:pt idx="3">
                  <c:v>H21</c:v>
                </c:pt>
                <c:pt idx="4">
                  <c:v>H22</c:v>
                </c:pt>
                <c:pt idx="5">
                  <c:v>H23</c:v>
                </c:pt>
                <c:pt idx="6">
                  <c:v>H24</c:v>
                </c:pt>
                <c:pt idx="7">
                  <c:v>H25</c:v>
                </c:pt>
                <c:pt idx="8">
                  <c:v>H26</c:v>
                </c:pt>
                <c:pt idx="9">
                  <c:v>H27</c:v>
                </c:pt>
              </c:strCache>
            </c:strRef>
          </c:cat>
          <c:val>
            <c:numRef>
              <c:f>'南部 高齢化'!$N$2:$W$2</c:f>
              <c:numCache>
                <c:formatCode>General</c:formatCode>
                <c:ptCount val="10"/>
                <c:pt idx="0">
                  <c:v>5585</c:v>
                </c:pt>
                <c:pt idx="1">
                  <c:v>5552</c:v>
                </c:pt>
                <c:pt idx="2">
                  <c:v>5518</c:v>
                </c:pt>
                <c:pt idx="3">
                  <c:v>5497</c:v>
                </c:pt>
                <c:pt idx="4">
                  <c:v>5498</c:v>
                </c:pt>
                <c:pt idx="5">
                  <c:v>5505</c:v>
                </c:pt>
                <c:pt idx="6">
                  <c:v>5384</c:v>
                </c:pt>
                <c:pt idx="7">
                  <c:v>5425</c:v>
                </c:pt>
                <c:pt idx="8">
                  <c:v>5345</c:v>
                </c:pt>
                <c:pt idx="9">
                  <c:v>5262</c:v>
                </c:pt>
              </c:numCache>
            </c:numRef>
          </c:val>
        </c:ser>
        <c:ser>
          <c:idx val="1"/>
          <c:order val="1"/>
          <c:tx>
            <c:strRef>
              <c:f>'南部 高齢化'!$M$3</c:f>
              <c:strCache>
                <c:ptCount val="1"/>
                <c:pt idx="0">
                  <c:v>15-64</c:v>
                </c:pt>
              </c:strCache>
            </c:strRef>
          </c:tx>
          <c:invertIfNegative val="0"/>
          <c:cat>
            <c:strRef>
              <c:f>'南部 高齢化'!$N$1:$W$1</c:f>
              <c:strCache>
                <c:ptCount val="10"/>
                <c:pt idx="0">
                  <c:v>H18</c:v>
                </c:pt>
                <c:pt idx="1">
                  <c:v>H19</c:v>
                </c:pt>
                <c:pt idx="2">
                  <c:v>H20</c:v>
                </c:pt>
                <c:pt idx="3">
                  <c:v>H21</c:v>
                </c:pt>
                <c:pt idx="4">
                  <c:v>H22</c:v>
                </c:pt>
                <c:pt idx="5">
                  <c:v>H23</c:v>
                </c:pt>
                <c:pt idx="6">
                  <c:v>H24</c:v>
                </c:pt>
                <c:pt idx="7">
                  <c:v>H25</c:v>
                </c:pt>
                <c:pt idx="8">
                  <c:v>H26</c:v>
                </c:pt>
                <c:pt idx="9">
                  <c:v>H27</c:v>
                </c:pt>
              </c:strCache>
            </c:strRef>
          </c:cat>
          <c:val>
            <c:numRef>
              <c:f>'南部 高齢化'!$N$3:$W$3</c:f>
              <c:numCache>
                <c:formatCode>General</c:formatCode>
                <c:ptCount val="10"/>
                <c:pt idx="0">
                  <c:v>28274</c:v>
                </c:pt>
                <c:pt idx="1">
                  <c:v>27847</c:v>
                </c:pt>
                <c:pt idx="2">
                  <c:v>27488</c:v>
                </c:pt>
                <c:pt idx="3">
                  <c:v>27000</c:v>
                </c:pt>
                <c:pt idx="4">
                  <c:v>26825</c:v>
                </c:pt>
                <c:pt idx="5">
                  <c:v>26567</c:v>
                </c:pt>
                <c:pt idx="6">
                  <c:v>26046</c:v>
                </c:pt>
                <c:pt idx="7">
                  <c:v>26299</c:v>
                </c:pt>
                <c:pt idx="8">
                  <c:v>25789</c:v>
                </c:pt>
                <c:pt idx="9">
                  <c:v>25436</c:v>
                </c:pt>
              </c:numCache>
            </c:numRef>
          </c:val>
        </c:ser>
        <c:ser>
          <c:idx val="2"/>
          <c:order val="2"/>
          <c:tx>
            <c:strRef>
              <c:f>'南部 高齢化'!$M$4</c:f>
              <c:strCache>
                <c:ptCount val="1"/>
                <c:pt idx="0">
                  <c:v>65-</c:v>
                </c:pt>
              </c:strCache>
            </c:strRef>
          </c:tx>
          <c:invertIfNegative val="0"/>
          <c:cat>
            <c:strRef>
              <c:f>'南部 高齢化'!$N$1:$W$1</c:f>
              <c:strCache>
                <c:ptCount val="10"/>
                <c:pt idx="0">
                  <c:v>H18</c:v>
                </c:pt>
                <c:pt idx="1">
                  <c:v>H19</c:v>
                </c:pt>
                <c:pt idx="2">
                  <c:v>H20</c:v>
                </c:pt>
                <c:pt idx="3">
                  <c:v>H21</c:v>
                </c:pt>
                <c:pt idx="4">
                  <c:v>H22</c:v>
                </c:pt>
                <c:pt idx="5">
                  <c:v>H23</c:v>
                </c:pt>
                <c:pt idx="6">
                  <c:v>H24</c:v>
                </c:pt>
                <c:pt idx="7">
                  <c:v>H25</c:v>
                </c:pt>
                <c:pt idx="8">
                  <c:v>H26</c:v>
                </c:pt>
                <c:pt idx="9">
                  <c:v>H27</c:v>
                </c:pt>
              </c:strCache>
            </c:strRef>
          </c:cat>
          <c:val>
            <c:numRef>
              <c:f>'南部 高齢化'!$N$4:$W$4</c:f>
              <c:numCache>
                <c:formatCode>General</c:formatCode>
                <c:ptCount val="10"/>
                <c:pt idx="0">
                  <c:v>7834</c:v>
                </c:pt>
                <c:pt idx="1">
                  <c:v>8370</c:v>
                </c:pt>
                <c:pt idx="2">
                  <c:v>8741</c:v>
                </c:pt>
                <c:pt idx="3">
                  <c:v>9249</c:v>
                </c:pt>
                <c:pt idx="4">
                  <c:v>9593</c:v>
                </c:pt>
                <c:pt idx="5">
                  <c:v>9777</c:v>
                </c:pt>
                <c:pt idx="6">
                  <c:v>10220</c:v>
                </c:pt>
                <c:pt idx="7">
                  <c:v>10817</c:v>
                </c:pt>
                <c:pt idx="8">
                  <c:v>11265</c:v>
                </c:pt>
                <c:pt idx="9">
                  <c:v>11630</c:v>
                </c:pt>
              </c:numCache>
            </c:numRef>
          </c:val>
        </c:ser>
        <c:dLbls>
          <c:showLegendKey val="0"/>
          <c:showVal val="0"/>
          <c:showCatName val="0"/>
          <c:showSerName val="0"/>
          <c:showPercent val="0"/>
          <c:showBubbleSize val="0"/>
        </c:dLbls>
        <c:gapWidth val="150"/>
        <c:overlap val="100"/>
        <c:axId val="215386232"/>
        <c:axId val="215387016"/>
      </c:barChart>
      <c:lineChart>
        <c:grouping val="standard"/>
        <c:varyColors val="0"/>
        <c:ser>
          <c:idx val="3"/>
          <c:order val="3"/>
          <c:tx>
            <c:strRef>
              <c:f>'南部 高齢化'!$M$5</c:f>
              <c:strCache>
                <c:ptCount val="1"/>
                <c:pt idx="0">
                  <c:v>高齢化率</c:v>
                </c:pt>
              </c:strCache>
            </c:strRef>
          </c:tx>
          <c:marker>
            <c:symbol val="diamond"/>
            <c:size val="10"/>
          </c:marker>
          <c:cat>
            <c:strRef>
              <c:f>'南部 高齢化'!$N$1:$W$1</c:f>
              <c:strCache>
                <c:ptCount val="10"/>
                <c:pt idx="0">
                  <c:v>H18</c:v>
                </c:pt>
                <c:pt idx="1">
                  <c:v>H19</c:v>
                </c:pt>
                <c:pt idx="2">
                  <c:v>H20</c:v>
                </c:pt>
                <c:pt idx="3">
                  <c:v>H21</c:v>
                </c:pt>
                <c:pt idx="4">
                  <c:v>H22</c:v>
                </c:pt>
                <c:pt idx="5">
                  <c:v>H23</c:v>
                </c:pt>
                <c:pt idx="6">
                  <c:v>H24</c:v>
                </c:pt>
                <c:pt idx="7">
                  <c:v>H25</c:v>
                </c:pt>
                <c:pt idx="8">
                  <c:v>H26</c:v>
                </c:pt>
                <c:pt idx="9">
                  <c:v>H27</c:v>
                </c:pt>
              </c:strCache>
            </c:strRef>
          </c:cat>
          <c:val>
            <c:numRef>
              <c:f>'南部 高齢化'!$N$5:$W$5</c:f>
              <c:numCache>
                <c:formatCode>General</c:formatCode>
                <c:ptCount val="10"/>
                <c:pt idx="0">
                  <c:v>18.789724893867081</c:v>
                </c:pt>
                <c:pt idx="1">
                  <c:v>20.038784744667101</c:v>
                </c:pt>
                <c:pt idx="2">
                  <c:v>20.93803147531559</c:v>
                </c:pt>
                <c:pt idx="3">
                  <c:v>22.155416087768891</c:v>
                </c:pt>
                <c:pt idx="4">
                  <c:v>22.8862486878519</c:v>
                </c:pt>
                <c:pt idx="5">
                  <c:v>23.362565413749429</c:v>
                </c:pt>
                <c:pt idx="6">
                  <c:v>24.537815126050411</c:v>
                </c:pt>
                <c:pt idx="7">
                  <c:v>25.42723490279965</c:v>
                </c:pt>
                <c:pt idx="8">
                  <c:v>26.5690228543126</c:v>
                </c:pt>
                <c:pt idx="9">
                  <c:v>27.47590247590248</c:v>
                </c:pt>
              </c:numCache>
            </c:numRef>
          </c:val>
          <c:smooth val="0"/>
        </c:ser>
        <c:dLbls>
          <c:showLegendKey val="0"/>
          <c:showVal val="0"/>
          <c:showCatName val="0"/>
          <c:showSerName val="0"/>
          <c:showPercent val="0"/>
          <c:showBubbleSize val="0"/>
        </c:dLbls>
        <c:marker val="1"/>
        <c:smooth val="0"/>
        <c:axId val="366305992"/>
        <c:axId val="215388192"/>
      </c:lineChart>
      <c:catAx>
        <c:axId val="215386232"/>
        <c:scaling>
          <c:orientation val="minMax"/>
        </c:scaling>
        <c:delete val="0"/>
        <c:axPos val="b"/>
        <c:numFmt formatCode="General" sourceLinked="0"/>
        <c:majorTickMark val="out"/>
        <c:minorTickMark val="none"/>
        <c:tickLblPos val="nextTo"/>
        <c:txPr>
          <a:bodyPr/>
          <a:lstStyle/>
          <a:p>
            <a:pPr>
              <a:defRPr sz="2000" baseline="0"/>
            </a:pPr>
            <a:endParaRPr lang="ja-JP"/>
          </a:p>
        </c:txPr>
        <c:crossAx val="215387016"/>
        <c:crosses val="autoZero"/>
        <c:auto val="1"/>
        <c:lblAlgn val="ctr"/>
        <c:lblOffset val="100"/>
        <c:noMultiLvlLbl val="0"/>
      </c:catAx>
      <c:valAx>
        <c:axId val="215387016"/>
        <c:scaling>
          <c:orientation val="minMax"/>
        </c:scaling>
        <c:delete val="0"/>
        <c:axPos val="l"/>
        <c:majorGridlines/>
        <c:numFmt formatCode="General" sourceLinked="1"/>
        <c:majorTickMark val="out"/>
        <c:minorTickMark val="none"/>
        <c:tickLblPos val="nextTo"/>
        <c:txPr>
          <a:bodyPr/>
          <a:lstStyle/>
          <a:p>
            <a:pPr>
              <a:defRPr sz="2000" baseline="0"/>
            </a:pPr>
            <a:endParaRPr lang="ja-JP"/>
          </a:p>
        </c:txPr>
        <c:crossAx val="215386232"/>
        <c:crosses val="autoZero"/>
        <c:crossBetween val="between"/>
      </c:valAx>
      <c:valAx>
        <c:axId val="215388192"/>
        <c:scaling>
          <c:orientation val="minMax"/>
        </c:scaling>
        <c:delete val="0"/>
        <c:axPos val="r"/>
        <c:numFmt formatCode="General" sourceLinked="1"/>
        <c:majorTickMark val="out"/>
        <c:minorTickMark val="none"/>
        <c:tickLblPos val="nextTo"/>
        <c:txPr>
          <a:bodyPr/>
          <a:lstStyle/>
          <a:p>
            <a:pPr>
              <a:defRPr sz="2000" baseline="0"/>
            </a:pPr>
            <a:endParaRPr lang="ja-JP"/>
          </a:p>
        </c:txPr>
        <c:crossAx val="366305992"/>
        <c:crosses val="max"/>
        <c:crossBetween val="between"/>
      </c:valAx>
      <c:catAx>
        <c:axId val="366305992"/>
        <c:scaling>
          <c:orientation val="minMax"/>
        </c:scaling>
        <c:delete val="1"/>
        <c:axPos val="b"/>
        <c:numFmt formatCode="General" sourceLinked="1"/>
        <c:majorTickMark val="out"/>
        <c:minorTickMark val="none"/>
        <c:tickLblPos val="nextTo"/>
        <c:crossAx val="215388192"/>
        <c:crosses val="autoZero"/>
        <c:auto val="1"/>
        <c:lblAlgn val="ctr"/>
        <c:lblOffset val="100"/>
        <c:noMultiLvlLbl val="0"/>
      </c:catAx>
    </c:plotArea>
    <c:legend>
      <c:legendPos val="b"/>
      <c:overlay val="0"/>
      <c:txPr>
        <a:bodyPr/>
        <a:lstStyle/>
        <a:p>
          <a:pPr>
            <a:defRPr sz="2000" baseline="0"/>
          </a:pPr>
          <a:endParaRPr lang="ja-JP"/>
        </a:p>
      </c:txPr>
    </c:legend>
    <c:plotVisOnly val="1"/>
    <c:dispBlanksAs val="gap"/>
    <c:showDLblsOverMax val="0"/>
  </c:chart>
  <c:spPr>
    <a:ln>
      <a:solidFill>
        <a:schemeClr val="tx1"/>
      </a:solidFill>
    </a:ln>
  </c:spPr>
  <c:txPr>
    <a:bodyPr/>
    <a:lstStyle/>
    <a:p>
      <a:pPr>
        <a:defRPr sz="320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Sheet1!$F$2</c:f>
              <c:strCache>
                <c:ptCount val="1"/>
                <c:pt idx="0">
                  <c:v>イベント以外</c:v>
                </c:pt>
              </c:strCache>
            </c:strRef>
          </c:tx>
          <c:spPr>
            <a:solidFill>
              <a:schemeClr val="accent1"/>
            </a:solidFill>
            <a:ln>
              <a:noFill/>
            </a:ln>
            <a:effectLst/>
          </c:spPr>
          <c:invertIfNegative val="0"/>
          <c:cat>
            <c:numRef>
              <c:f>Sheet1!$G$1:$R$1</c:f>
              <c:numCache>
                <c:formatCode>General</c:formatCode>
                <c:ptCount val="12"/>
                <c:pt idx="0">
                  <c:v>4</c:v>
                </c:pt>
                <c:pt idx="1">
                  <c:v>5</c:v>
                </c:pt>
                <c:pt idx="2">
                  <c:v>6</c:v>
                </c:pt>
                <c:pt idx="3">
                  <c:v>7</c:v>
                </c:pt>
                <c:pt idx="4">
                  <c:v>8</c:v>
                </c:pt>
                <c:pt idx="5">
                  <c:v>9</c:v>
                </c:pt>
                <c:pt idx="6">
                  <c:v>10</c:v>
                </c:pt>
                <c:pt idx="7">
                  <c:v>11</c:v>
                </c:pt>
                <c:pt idx="8">
                  <c:v>12</c:v>
                </c:pt>
                <c:pt idx="9">
                  <c:v>1</c:v>
                </c:pt>
                <c:pt idx="10">
                  <c:v>2</c:v>
                </c:pt>
                <c:pt idx="11">
                  <c:v>3</c:v>
                </c:pt>
              </c:numCache>
            </c:numRef>
          </c:cat>
          <c:val>
            <c:numRef>
              <c:f>Sheet1!$G$2:$R$2</c:f>
              <c:numCache>
                <c:formatCode>General</c:formatCode>
                <c:ptCount val="12"/>
                <c:pt idx="0">
                  <c:v>24080</c:v>
                </c:pt>
                <c:pt idx="1">
                  <c:v>24772</c:v>
                </c:pt>
                <c:pt idx="2">
                  <c:v>23748</c:v>
                </c:pt>
                <c:pt idx="3">
                  <c:v>34862</c:v>
                </c:pt>
                <c:pt idx="4">
                  <c:v>33668</c:v>
                </c:pt>
                <c:pt idx="5">
                  <c:v>35124</c:v>
                </c:pt>
                <c:pt idx="6">
                  <c:v>29749</c:v>
                </c:pt>
                <c:pt idx="7">
                  <c:v>29890</c:v>
                </c:pt>
                <c:pt idx="8">
                  <c:v>31455</c:v>
                </c:pt>
                <c:pt idx="9">
                  <c:v>16842</c:v>
                </c:pt>
                <c:pt idx="10">
                  <c:v>15589</c:v>
                </c:pt>
                <c:pt idx="11">
                  <c:v>17311</c:v>
                </c:pt>
              </c:numCache>
            </c:numRef>
          </c:val>
        </c:ser>
        <c:ser>
          <c:idx val="1"/>
          <c:order val="1"/>
          <c:tx>
            <c:strRef>
              <c:f>Sheet1!$F$3</c:f>
              <c:strCache>
                <c:ptCount val="1"/>
                <c:pt idx="0">
                  <c:v>イベント</c:v>
                </c:pt>
              </c:strCache>
            </c:strRef>
          </c:tx>
          <c:spPr>
            <a:solidFill>
              <a:schemeClr val="accent2"/>
            </a:solidFill>
            <a:ln>
              <a:noFill/>
            </a:ln>
            <a:effectLst/>
          </c:spPr>
          <c:invertIfNegative val="0"/>
          <c:cat>
            <c:numRef>
              <c:f>Sheet1!$G$1:$R$1</c:f>
              <c:numCache>
                <c:formatCode>General</c:formatCode>
                <c:ptCount val="12"/>
                <c:pt idx="0">
                  <c:v>4</c:v>
                </c:pt>
                <c:pt idx="1">
                  <c:v>5</c:v>
                </c:pt>
                <c:pt idx="2">
                  <c:v>6</c:v>
                </c:pt>
                <c:pt idx="3">
                  <c:v>7</c:v>
                </c:pt>
                <c:pt idx="4">
                  <c:v>8</c:v>
                </c:pt>
                <c:pt idx="5">
                  <c:v>9</c:v>
                </c:pt>
                <c:pt idx="6">
                  <c:v>10</c:v>
                </c:pt>
                <c:pt idx="7">
                  <c:v>11</c:v>
                </c:pt>
                <c:pt idx="8">
                  <c:v>12</c:v>
                </c:pt>
                <c:pt idx="9">
                  <c:v>1</c:v>
                </c:pt>
                <c:pt idx="10">
                  <c:v>2</c:v>
                </c:pt>
                <c:pt idx="11">
                  <c:v>3</c:v>
                </c:pt>
              </c:numCache>
            </c:numRef>
          </c:cat>
          <c:val>
            <c:numRef>
              <c:f>Sheet1!$G$3:$R$3</c:f>
              <c:numCache>
                <c:formatCode>General</c:formatCode>
                <c:ptCount val="12"/>
                <c:pt idx="0">
                  <c:v>95000</c:v>
                </c:pt>
                <c:pt idx="4">
                  <c:v>290000</c:v>
                </c:pt>
                <c:pt idx="6">
                  <c:v>800000</c:v>
                </c:pt>
              </c:numCache>
            </c:numRef>
          </c:val>
        </c:ser>
        <c:dLbls>
          <c:showLegendKey val="0"/>
          <c:showVal val="0"/>
          <c:showCatName val="0"/>
          <c:showSerName val="0"/>
          <c:showPercent val="0"/>
          <c:showBubbleSize val="0"/>
        </c:dLbls>
        <c:gapWidth val="150"/>
        <c:overlap val="100"/>
        <c:axId val="370476912"/>
        <c:axId val="370476128"/>
      </c:barChart>
      <c:catAx>
        <c:axId val="370476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370476128"/>
        <c:crosses val="autoZero"/>
        <c:auto val="1"/>
        <c:lblAlgn val="ctr"/>
        <c:lblOffset val="100"/>
        <c:noMultiLvlLbl val="0"/>
      </c:catAx>
      <c:valAx>
        <c:axId val="370476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370476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ysClr val="window" lastClr="FFFFFF"/>
    </a:solidFill>
    <a:ln>
      <a:solidFill>
        <a:sysClr val="windowText" lastClr="000000"/>
      </a:solidFill>
    </a:ln>
    <a:effectLst/>
  </c:spPr>
  <c:txPr>
    <a:bodyPr/>
    <a:lstStyle/>
    <a:p>
      <a:pPr>
        <a:defRPr sz="3000" baseline="0"/>
      </a:pPr>
      <a:endParaRPr lang="ja-JP"/>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67063112781961"/>
          <c:y val="0.13727271185450543"/>
          <c:w val="0.82208152537463641"/>
          <c:h val="0.5148145984521133"/>
        </c:manualLayout>
      </c:layout>
      <c:lineChart>
        <c:grouping val="standard"/>
        <c:varyColors val="0"/>
        <c:ser>
          <c:idx val="11"/>
          <c:order val="11"/>
          <c:tx>
            <c:strRef>
              <c:f>Sheet1!$B$13</c:f>
              <c:strCache>
                <c:ptCount val="1"/>
                <c:pt idx="0">
                  <c:v>つくば地区</c:v>
                </c:pt>
              </c:strCache>
            </c:strRef>
          </c:tx>
          <c:spPr>
            <a:ln w="60325" cap="rnd">
              <a:solidFill>
                <a:schemeClr val="accent6"/>
              </a:solidFill>
              <a:round/>
            </a:ln>
            <a:effectLst/>
          </c:spPr>
          <c:marker>
            <c:symbol val="none"/>
          </c:marker>
          <c:cat>
            <c:numRef>
              <c:f>Sheet1!$C$1:$O$1</c:f>
              <c:numCache>
                <c:formatCode>General</c:formatCode>
                <c:ptCount val="5"/>
                <c:pt idx="0">
                  <c:v>2010</c:v>
                </c:pt>
                <c:pt idx="1">
                  <c:v>2011</c:v>
                </c:pt>
                <c:pt idx="2">
                  <c:v>2012</c:v>
                </c:pt>
                <c:pt idx="3">
                  <c:v>2013</c:v>
                </c:pt>
                <c:pt idx="4">
                  <c:v>2014</c:v>
                </c:pt>
              </c:numCache>
            </c:numRef>
          </c:cat>
          <c:val>
            <c:numRef>
              <c:f>Sheet1!$C$13:$O$13</c:f>
              <c:numCache>
                <c:formatCode>General</c:formatCode>
                <c:ptCount val="5"/>
                <c:pt idx="0">
                  <c:v>69</c:v>
                </c:pt>
                <c:pt idx="1">
                  <c:v>46</c:v>
                </c:pt>
                <c:pt idx="2">
                  <c:v>53</c:v>
                </c:pt>
                <c:pt idx="3">
                  <c:v>51</c:v>
                </c:pt>
                <c:pt idx="4">
                  <c:v>66</c:v>
                </c:pt>
              </c:numCache>
            </c:numRef>
          </c:val>
          <c:smooth val="0"/>
        </c:ser>
        <c:dLbls>
          <c:showLegendKey val="0"/>
          <c:showVal val="0"/>
          <c:showCatName val="0"/>
          <c:showSerName val="0"/>
          <c:showPercent val="0"/>
          <c:showBubbleSize val="0"/>
        </c:dLbls>
        <c:smooth val="0"/>
        <c:axId val="370554000"/>
        <c:axId val="370562232"/>
        <c:extLst>
          <c:ext xmlns:c15="http://schemas.microsoft.com/office/drawing/2012/chart" uri="{02D57815-91ED-43cb-92C2-25804820EDAC}">
            <c15:filteredLineSeries>
              <c15:ser>
                <c:idx val="0"/>
                <c:order val="0"/>
                <c:tx>
                  <c:strRef>
                    <c:extLst>
                      <c:ext uri="{02D57815-91ED-43cb-92C2-25804820EDAC}">
                        <c15:formulaRef>
                          <c15:sqref>Sheet1!$B$2</c15:sqref>
                        </c15:formulaRef>
                      </c:ext>
                    </c:extLst>
                    <c:strCache>
                      <c:ptCount val="1"/>
                      <c:pt idx="0">
                        <c:v>東京（23区）</c:v>
                      </c:pt>
                    </c:strCache>
                  </c:strRef>
                </c:tx>
                <c:spPr>
                  <a:ln w="28575" cap="rnd">
                    <a:solidFill>
                      <a:schemeClr val="accent1"/>
                    </a:solidFill>
                    <a:round/>
                  </a:ln>
                  <a:effectLst/>
                </c:spPr>
                <c:marker>
                  <c:symbol val="none"/>
                </c:marker>
                <c:cat>
                  <c:numRef>
                    <c:extLst>
                      <c:ext uri="{02D57815-91ED-43cb-92C2-25804820EDAC}">
                        <c15:formulaRef>
                          <c15:sqref>Sheet1!$C$1:$O$1</c15:sqref>
                        </c15:formulaRef>
                      </c:ext>
                    </c:extLst>
                    <c:numCache>
                      <c:formatCode>General</c:formatCode>
                      <c:ptCount val="5"/>
                      <c:pt idx="0">
                        <c:v>2010</c:v>
                      </c:pt>
                      <c:pt idx="1">
                        <c:v>2011</c:v>
                      </c:pt>
                      <c:pt idx="2">
                        <c:v>2012</c:v>
                      </c:pt>
                      <c:pt idx="3">
                        <c:v>2013</c:v>
                      </c:pt>
                      <c:pt idx="4">
                        <c:v>2014</c:v>
                      </c:pt>
                    </c:numCache>
                  </c:numRef>
                </c:cat>
                <c:val>
                  <c:numRef>
                    <c:extLst>
                      <c:ext uri="{02D57815-91ED-43cb-92C2-25804820EDAC}">
                        <c15:formulaRef>
                          <c15:sqref>Sheet1!$C$2:$O$2</c15:sqref>
                        </c15:formulaRef>
                      </c:ext>
                    </c:extLst>
                    <c:numCache>
                      <c:formatCode>General</c:formatCode>
                      <c:ptCount val="5"/>
                      <c:pt idx="0">
                        <c:v>491</c:v>
                      </c:pt>
                      <c:pt idx="1">
                        <c:v>470</c:v>
                      </c:pt>
                      <c:pt idx="2">
                        <c:v>500</c:v>
                      </c:pt>
                      <c:pt idx="3">
                        <c:v>531</c:v>
                      </c:pt>
                      <c:pt idx="4">
                        <c:v>543</c:v>
                      </c:pt>
                    </c:numCache>
                  </c:numRef>
                </c:val>
                <c:smooth val="0"/>
              </c15:ser>
            </c15:filteredLineSeries>
            <c15:filteredLineSeries>
              <c15:ser>
                <c:idx val="1"/>
                <c:order val="1"/>
                <c:tx>
                  <c:strRef>
                    <c:extLst xmlns:c15="http://schemas.microsoft.com/office/drawing/2012/chart">
                      <c:ext xmlns:c15="http://schemas.microsoft.com/office/drawing/2012/chart" uri="{02D57815-91ED-43cb-92C2-25804820EDAC}">
                        <c15:formulaRef>
                          <c15:sqref>Sheet1!$B$3</c15:sqref>
                        </c15:formulaRef>
                      </c:ext>
                    </c:extLst>
                    <c:strCache>
                      <c:ptCount val="1"/>
                      <c:pt idx="0">
                        <c:v>福岡市</c:v>
                      </c:pt>
                    </c:strCache>
                  </c:strRef>
                </c:tx>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Sheet1!$C$1:$O$1</c15:sqref>
                        </c15:formulaRef>
                      </c:ext>
                    </c:extLst>
                    <c:numCache>
                      <c:formatCode>General</c:formatCode>
                      <c:ptCount val="5"/>
                      <c:pt idx="0">
                        <c:v>2010</c:v>
                      </c:pt>
                      <c:pt idx="1">
                        <c:v>2011</c:v>
                      </c:pt>
                      <c:pt idx="2">
                        <c:v>2012</c:v>
                      </c:pt>
                      <c:pt idx="3">
                        <c:v>2013</c:v>
                      </c:pt>
                      <c:pt idx="4">
                        <c:v>2014</c:v>
                      </c:pt>
                    </c:numCache>
                  </c:numRef>
                </c:cat>
                <c:val>
                  <c:numRef>
                    <c:extLst xmlns:c15="http://schemas.microsoft.com/office/drawing/2012/chart">
                      <c:ext xmlns:c15="http://schemas.microsoft.com/office/drawing/2012/chart" uri="{02D57815-91ED-43cb-92C2-25804820EDAC}">
                        <c15:formulaRef>
                          <c15:sqref>Sheet1!$C$3:$O$3</c15:sqref>
                        </c15:formulaRef>
                      </c:ext>
                    </c:extLst>
                    <c:numCache>
                      <c:formatCode>General</c:formatCode>
                      <c:ptCount val="5"/>
                      <c:pt idx="0">
                        <c:v>216</c:v>
                      </c:pt>
                      <c:pt idx="1">
                        <c:v>221</c:v>
                      </c:pt>
                      <c:pt idx="2">
                        <c:v>252</c:v>
                      </c:pt>
                      <c:pt idx="3">
                        <c:v>253</c:v>
                      </c:pt>
                      <c:pt idx="4">
                        <c:v>336</c:v>
                      </c:pt>
                    </c:numCache>
                  </c:numRef>
                </c:val>
                <c:smooth val="0"/>
              </c15:ser>
            </c15:filteredLineSeries>
            <c15:filteredLineSeries>
              <c15:ser>
                <c:idx val="2"/>
                <c:order val="2"/>
                <c:tx>
                  <c:strRef>
                    <c:extLst xmlns:c15="http://schemas.microsoft.com/office/drawing/2012/chart">
                      <c:ext xmlns:c15="http://schemas.microsoft.com/office/drawing/2012/chart" uri="{02D57815-91ED-43cb-92C2-25804820EDAC}">
                        <c15:formulaRef>
                          <c15:sqref>Sheet1!$B$4</c15:sqref>
                        </c15:formulaRef>
                      </c:ext>
                    </c:extLst>
                    <c:strCache>
                      <c:ptCount val="1"/>
                      <c:pt idx="0">
                        <c:v>京都市</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Sheet1!$C$1:$O$1</c15:sqref>
                        </c15:formulaRef>
                      </c:ext>
                    </c:extLst>
                    <c:numCache>
                      <c:formatCode>General</c:formatCode>
                      <c:ptCount val="5"/>
                      <c:pt idx="0">
                        <c:v>2010</c:v>
                      </c:pt>
                      <c:pt idx="1">
                        <c:v>2011</c:v>
                      </c:pt>
                      <c:pt idx="2">
                        <c:v>2012</c:v>
                      </c:pt>
                      <c:pt idx="3">
                        <c:v>2013</c:v>
                      </c:pt>
                      <c:pt idx="4">
                        <c:v>2014</c:v>
                      </c:pt>
                    </c:numCache>
                  </c:numRef>
                </c:cat>
                <c:val>
                  <c:numRef>
                    <c:extLst xmlns:c15="http://schemas.microsoft.com/office/drawing/2012/chart">
                      <c:ext xmlns:c15="http://schemas.microsoft.com/office/drawing/2012/chart" uri="{02D57815-91ED-43cb-92C2-25804820EDAC}">
                        <c15:formulaRef>
                          <c15:sqref>Sheet1!$C$4:$O$4</c15:sqref>
                        </c15:formulaRef>
                      </c:ext>
                    </c:extLst>
                    <c:numCache>
                      <c:formatCode>General</c:formatCode>
                      <c:ptCount val="5"/>
                      <c:pt idx="0">
                        <c:v>155</c:v>
                      </c:pt>
                      <c:pt idx="1">
                        <c:v>137</c:v>
                      </c:pt>
                      <c:pt idx="2">
                        <c:v>196</c:v>
                      </c:pt>
                      <c:pt idx="3">
                        <c:v>176</c:v>
                      </c:pt>
                      <c:pt idx="4">
                        <c:v>202</c:v>
                      </c:pt>
                    </c:numCache>
                  </c:numRef>
                </c:val>
                <c:smooth val="0"/>
              </c15:ser>
            </c15:filteredLineSeries>
            <c15:filteredLineSeries>
              <c15:ser>
                <c:idx val="3"/>
                <c:order val="3"/>
                <c:tx>
                  <c:strRef>
                    <c:extLst xmlns:c15="http://schemas.microsoft.com/office/drawing/2012/chart">
                      <c:ext xmlns:c15="http://schemas.microsoft.com/office/drawing/2012/chart" uri="{02D57815-91ED-43cb-92C2-25804820EDAC}">
                        <c15:formulaRef>
                          <c15:sqref>Sheet1!$B$5</c15:sqref>
                        </c15:formulaRef>
                      </c:ext>
                    </c:extLst>
                    <c:strCache>
                      <c:ptCount val="1"/>
                      <c:pt idx="0">
                        <c:v>横浜市</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Sheet1!$C$1:$O$1</c15:sqref>
                        </c15:formulaRef>
                      </c:ext>
                    </c:extLst>
                    <c:numCache>
                      <c:formatCode>General</c:formatCode>
                      <c:ptCount val="5"/>
                      <c:pt idx="0">
                        <c:v>2010</c:v>
                      </c:pt>
                      <c:pt idx="1">
                        <c:v>2011</c:v>
                      </c:pt>
                      <c:pt idx="2">
                        <c:v>2012</c:v>
                      </c:pt>
                      <c:pt idx="3">
                        <c:v>2013</c:v>
                      </c:pt>
                      <c:pt idx="4">
                        <c:v>2014</c:v>
                      </c:pt>
                    </c:numCache>
                  </c:numRef>
                </c:cat>
                <c:val>
                  <c:numRef>
                    <c:extLst xmlns:c15="http://schemas.microsoft.com/office/drawing/2012/chart">
                      <c:ext xmlns:c15="http://schemas.microsoft.com/office/drawing/2012/chart" uri="{02D57815-91ED-43cb-92C2-25804820EDAC}">
                        <c15:formulaRef>
                          <c15:sqref>Sheet1!$C$5:$O$5</c15:sqref>
                        </c15:formulaRef>
                      </c:ext>
                    </c:extLst>
                    <c:numCache>
                      <c:formatCode>General</c:formatCode>
                      <c:ptCount val="5"/>
                      <c:pt idx="0">
                        <c:v>174</c:v>
                      </c:pt>
                      <c:pt idx="1">
                        <c:v>169</c:v>
                      </c:pt>
                      <c:pt idx="2">
                        <c:v>191</c:v>
                      </c:pt>
                      <c:pt idx="3">
                        <c:v>226</c:v>
                      </c:pt>
                      <c:pt idx="4">
                        <c:v>200</c:v>
                      </c:pt>
                    </c:numCache>
                  </c:numRef>
                </c:val>
                <c:smooth val="0"/>
              </c15:ser>
            </c15:filteredLineSeries>
            <c15:filteredLineSeries>
              <c15:ser>
                <c:idx val="4"/>
                <c:order val="4"/>
                <c:tx>
                  <c:strRef>
                    <c:extLst xmlns:c15="http://schemas.microsoft.com/office/drawing/2012/chart">
                      <c:ext xmlns:c15="http://schemas.microsoft.com/office/drawing/2012/chart" uri="{02D57815-91ED-43cb-92C2-25804820EDAC}">
                        <c15:formulaRef>
                          <c15:sqref>Sheet1!$B$6</c15:sqref>
                        </c15:formulaRef>
                      </c:ext>
                    </c:extLst>
                    <c:strCache>
                      <c:ptCount val="1"/>
                      <c:pt idx="0">
                        <c:v>名古屋市</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Sheet1!$C$1:$O$1</c15:sqref>
                        </c15:formulaRef>
                      </c:ext>
                    </c:extLst>
                    <c:numCache>
                      <c:formatCode>General</c:formatCode>
                      <c:ptCount val="5"/>
                      <c:pt idx="0">
                        <c:v>2010</c:v>
                      </c:pt>
                      <c:pt idx="1">
                        <c:v>2011</c:v>
                      </c:pt>
                      <c:pt idx="2">
                        <c:v>2012</c:v>
                      </c:pt>
                      <c:pt idx="3">
                        <c:v>2013</c:v>
                      </c:pt>
                      <c:pt idx="4">
                        <c:v>2014</c:v>
                      </c:pt>
                    </c:numCache>
                  </c:numRef>
                </c:cat>
                <c:val>
                  <c:numRef>
                    <c:extLst xmlns:c15="http://schemas.microsoft.com/office/drawing/2012/chart">
                      <c:ext xmlns:c15="http://schemas.microsoft.com/office/drawing/2012/chart" uri="{02D57815-91ED-43cb-92C2-25804820EDAC}">
                        <c15:formulaRef>
                          <c15:sqref>Sheet1!$C$6:$O$6</c15:sqref>
                        </c15:formulaRef>
                      </c:ext>
                    </c:extLst>
                    <c:numCache>
                      <c:formatCode>General</c:formatCode>
                      <c:ptCount val="5"/>
                      <c:pt idx="0">
                        <c:v>122</c:v>
                      </c:pt>
                      <c:pt idx="1">
                        <c:v>112</c:v>
                      </c:pt>
                      <c:pt idx="2">
                        <c:v>126</c:v>
                      </c:pt>
                      <c:pt idx="3">
                        <c:v>143</c:v>
                      </c:pt>
                      <c:pt idx="4">
                        <c:v>163</c:v>
                      </c:pt>
                    </c:numCache>
                  </c:numRef>
                </c:val>
                <c:smooth val="0"/>
              </c15:ser>
            </c15:filteredLineSeries>
            <c15:filteredLineSeries>
              <c15:ser>
                <c:idx val="5"/>
                <c:order val="5"/>
                <c:tx>
                  <c:strRef>
                    <c:extLst xmlns:c15="http://schemas.microsoft.com/office/drawing/2012/chart">
                      <c:ext xmlns:c15="http://schemas.microsoft.com/office/drawing/2012/chart" uri="{02D57815-91ED-43cb-92C2-25804820EDAC}">
                        <c15:formulaRef>
                          <c15:sqref>Sheet1!$B$7</c15:sqref>
                        </c15:formulaRef>
                      </c:ext>
                    </c:extLst>
                    <c:strCache>
                      <c:ptCount val="1"/>
                      <c:pt idx="0">
                        <c:v>大阪市</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Sheet1!$C$1:$O$1</c15:sqref>
                        </c15:formulaRef>
                      </c:ext>
                    </c:extLst>
                    <c:numCache>
                      <c:formatCode>General</c:formatCode>
                      <c:ptCount val="5"/>
                      <c:pt idx="0">
                        <c:v>2010</c:v>
                      </c:pt>
                      <c:pt idx="1">
                        <c:v>2011</c:v>
                      </c:pt>
                      <c:pt idx="2">
                        <c:v>2012</c:v>
                      </c:pt>
                      <c:pt idx="3">
                        <c:v>2013</c:v>
                      </c:pt>
                      <c:pt idx="4">
                        <c:v>2014</c:v>
                      </c:pt>
                    </c:numCache>
                  </c:numRef>
                </c:cat>
                <c:val>
                  <c:numRef>
                    <c:extLst xmlns:c15="http://schemas.microsoft.com/office/drawing/2012/chart">
                      <c:ext xmlns:c15="http://schemas.microsoft.com/office/drawing/2012/chart" uri="{02D57815-91ED-43cb-92C2-25804820EDAC}">
                        <c15:formulaRef>
                          <c15:sqref>Sheet1!$C$7:$O$7</c15:sqref>
                        </c15:formulaRef>
                      </c:ext>
                    </c:extLst>
                    <c:numCache>
                      <c:formatCode>General</c:formatCode>
                      <c:ptCount val="5"/>
                      <c:pt idx="0">
                        <c:v>69</c:v>
                      </c:pt>
                      <c:pt idx="1">
                        <c:v>72</c:v>
                      </c:pt>
                      <c:pt idx="2">
                        <c:v>140</c:v>
                      </c:pt>
                      <c:pt idx="3">
                        <c:v>172</c:v>
                      </c:pt>
                      <c:pt idx="4">
                        <c:v>130</c:v>
                      </c:pt>
                    </c:numCache>
                  </c:numRef>
                </c:val>
                <c:smooth val="0"/>
              </c15:ser>
            </c15:filteredLineSeries>
            <c15:filteredLineSeries>
              <c15:ser>
                <c:idx val="6"/>
                <c:order val="6"/>
                <c:tx>
                  <c:strRef>
                    <c:extLst xmlns:c15="http://schemas.microsoft.com/office/drawing/2012/chart">
                      <c:ext xmlns:c15="http://schemas.microsoft.com/office/drawing/2012/chart" uri="{02D57815-91ED-43cb-92C2-25804820EDAC}">
                        <c15:formulaRef>
                          <c15:sqref>Sheet1!$B$8</c15:sqref>
                        </c15:formulaRef>
                      </c:ext>
                    </c:extLst>
                    <c:strCache>
                      <c:ptCount val="1"/>
                      <c:pt idx="0">
                        <c:v>千里地区</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Sheet1!$C$1:$O$1</c15:sqref>
                        </c15:formulaRef>
                      </c:ext>
                    </c:extLst>
                    <c:numCache>
                      <c:formatCode>General</c:formatCode>
                      <c:ptCount val="5"/>
                      <c:pt idx="0">
                        <c:v>2010</c:v>
                      </c:pt>
                      <c:pt idx="1">
                        <c:v>2011</c:v>
                      </c:pt>
                      <c:pt idx="2">
                        <c:v>2012</c:v>
                      </c:pt>
                      <c:pt idx="3">
                        <c:v>2013</c:v>
                      </c:pt>
                      <c:pt idx="4">
                        <c:v>2014</c:v>
                      </c:pt>
                    </c:numCache>
                  </c:numRef>
                </c:cat>
                <c:val>
                  <c:numRef>
                    <c:extLst xmlns:c15="http://schemas.microsoft.com/office/drawing/2012/chart">
                      <c:ext xmlns:c15="http://schemas.microsoft.com/office/drawing/2012/chart" uri="{02D57815-91ED-43cb-92C2-25804820EDAC}">
                        <c15:formulaRef>
                          <c15:sqref>Sheet1!$C$8:$O$8</c15:sqref>
                        </c15:formulaRef>
                      </c:ext>
                    </c:extLst>
                    <c:numCache>
                      <c:formatCode>General</c:formatCode>
                      <c:ptCount val="5"/>
                      <c:pt idx="0">
                        <c:v>65</c:v>
                      </c:pt>
                      <c:pt idx="1">
                        <c:v>54</c:v>
                      </c:pt>
                      <c:pt idx="2">
                        <c:v>113</c:v>
                      </c:pt>
                      <c:pt idx="3">
                        <c:v>113</c:v>
                      </c:pt>
                      <c:pt idx="4">
                        <c:v>104</c:v>
                      </c:pt>
                    </c:numCache>
                  </c:numRef>
                </c:val>
                <c:smooth val="0"/>
              </c15:ser>
            </c15:filteredLineSeries>
            <c15:filteredLineSeries>
              <c15:ser>
                <c:idx val="7"/>
                <c:order val="7"/>
                <c:tx>
                  <c:strRef>
                    <c:extLst xmlns:c15="http://schemas.microsoft.com/office/drawing/2012/chart">
                      <c:ext xmlns:c15="http://schemas.microsoft.com/office/drawing/2012/chart" uri="{02D57815-91ED-43cb-92C2-25804820EDAC}">
                        <c15:formulaRef>
                          <c15:sqref>Sheet1!$B$9</c15:sqref>
                        </c15:formulaRef>
                      </c:ext>
                    </c:extLst>
                    <c:strCache>
                      <c:ptCount val="1"/>
                      <c:pt idx="0">
                        <c:v>札幌市</c:v>
                      </c:pt>
                    </c:strCache>
                  </c:strRef>
                </c:tx>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Sheet1!$C$1:$O$1</c15:sqref>
                        </c15:formulaRef>
                      </c:ext>
                    </c:extLst>
                    <c:numCache>
                      <c:formatCode>General</c:formatCode>
                      <c:ptCount val="5"/>
                      <c:pt idx="0">
                        <c:v>2010</c:v>
                      </c:pt>
                      <c:pt idx="1">
                        <c:v>2011</c:v>
                      </c:pt>
                      <c:pt idx="2">
                        <c:v>2012</c:v>
                      </c:pt>
                      <c:pt idx="3">
                        <c:v>2013</c:v>
                      </c:pt>
                      <c:pt idx="4">
                        <c:v>2014</c:v>
                      </c:pt>
                    </c:numCache>
                  </c:numRef>
                </c:cat>
                <c:val>
                  <c:numRef>
                    <c:extLst xmlns:c15="http://schemas.microsoft.com/office/drawing/2012/chart">
                      <c:ext xmlns:c15="http://schemas.microsoft.com/office/drawing/2012/chart" uri="{02D57815-91ED-43cb-92C2-25804820EDAC}">
                        <c15:formulaRef>
                          <c15:sqref>Sheet1!$C$9:$O$9</c15:sqref>
                        </c15:formulaRef>
                      </c:ext>
                    </c:extLst>
                    <c:numCache>
                      <c:formatCode>General</c:formatCode>
                      <c:ptCount val="5"/>
                      <c:pt idx="0">
                        <c:v>86</c:v>
                      </c:pt>
                      <c:pt idx="1">
                        <c:v>73</c:v>
                      </c:pt>
                      <c:pt idx="2">
                        <c:v>61</c:v>
                      </c:pt>
                      <c:pt idx="3">
                        <c:v>89</c:v>
                      </c:pt>
                      <c:pt idx="4">
                        <c:v>101</c:v>
                      </c:pt>
                    </c:numCache>
                  </c:numRef>
                </c:val>
                <c:smooth val="0"/>
              </c15:ser>
            </c15:filteredLineSeries>
            <c15:filteredLineSeries>
              <c15:ser>
                <c:idx val="8"/>
                <c:order val="8"/>
                <c:tx>
                  <c:strRef>
                    <c:extLst xmlns:c15="http://schemas.microsoft.com/office/drawing/2012/chart">
                      <c:ext xmlns:c15="http://schemas.microsoft.com/office/drawing/2012/chart" uri="{02D57815-91ED-43cb-92C2-25804820EDAC}">
                        <c15:formulaRef>
                          <c15:sqref>Sheet1!$B$10</c15:sqref>
                        </c15:formulaRef>
                      </c:ext>
                    </c:extLst>
                    <c:strCache>
                      <c:ptCount val="1"/>
                      <c:pt idx="0">
                        <c:v>神戸市</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Sheet1!$C$1:$O$1</c15:sqref>
                        </c15:formulaRef>
                      </c:ext>
                    </c:extLst>
                    <c:numCache>
                      <c:formatCode>General</c:formatCode>
                      <c:ptCount val="5"/>
                      <c:pt idx="0">
                        <c:v>2010</c:v>
                      </c:pt>
                      <c:pt idx="1">
                        <c:v>2011</c:v>
                      </c:pt>
                      <c:pt idx="2">
                        <c:v>2012</c:v>
                      </c:pt>
                      <c:pt idx="3">
                        <c:v>2013</c:v>
                      </c:pt>
                      <c:pt idx="4">
                        <c:v>2014</c:v>
                      </c:pt>
                    </c:numCache>
                  </c:numRef>
                </c:cat>
                <c:val>
                  <c:numRef>
                    <c:extLst xmlns:c15="http://schemas.microsoft.com/office/drawing/2012/chart">
                      <c:ext xmlns:c15="http://schemas.microsoft.com/office/drawing/2012/chart" uri="{02D57815-91ED-43cb-92C2-25804820EDAC}">
                        <c15:formulaRef>
                          <c15:sqref>Sheet1!$C$10:$O$10</c15:sqref>
                        </c15:formulaRef>
                      </c:ext>
                    </c:extLst>
                    <c:numCache>
                      <c:formatCode>General</c:formatCode>
                      <c:ptCount val="5"/>
                      <c:pt idx="0">
                        <c:v>91</c:v>
                      </c:pt>
                      <c:pt idx="1">
                        <c:v>83</c:v>
                      </c:pt>
                      <c:pt idx="2">
                        <c:v>92</c:v>
                      </c:pt>
                      <c:pt idx="3">
                        <c:v>93</c:v>
                      </c:pt>
                      <c:pt idx="4">
                        <c:v>82</c:v>
                      </c:pt>
                    </c:numCache>
                  </c:numRef>
                </c:val>
                <c:smooth val="0"/>
              </c15:ser>
            </c15:filteredLineSeries>
            <c15:filteredLineSeries>
              <c15:ser>
                <c:idx val="9"/>
                <c:order val="9"/>
                <c:tx>
                  <c:strRef>
                    <c:extLst xmlns:c15="http://schemas.microsoft.com/office/drawing/2012/chart">
                      <c:ext xmlns:c15="http://schemas.microsoft.com/office/drawing/2012/chart" uri="{02D57815-91ED-43cb-92C2-25804820EDAC}">
                        <c15:formulaRef>
                          <c15:sqref>Sheet1!$B$11</c15:sqref>
                        </c15:formulaRef>
                      </c:ext>
                    </c:extLst>
                    <c:strCache>
                      <c:ptCount val="1"/>
                      <c:pt idx="0">
                        <c:v>仙台市</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Sheet1!$C$1:$O$1</c15:sqref>
                        </c15:formulaRef>
                      </c:ext>
                    </c:extLst>
                    <c:numCache>
                      <c:formatCode>General</c:formatCode>
                      <c:ptCount val="5"/>
                      <c:pt idx="0">
                        <c:v>2010</c:v>
                      </c:pt>
                      <c:pt idx="1">
                        <c:v>2011</c:v>
                      </c:pt>
                      <c:pt idx="2">
                        <c:v>2012</c:v>
                      </c:pt>
                      <c:pt idx="3">
                        <c:v>2013</c:v>
                      </c:pt>
                      <c:pt idx="4">
                        <c:v>2014</c:v>
                      </c:pt>
                    </c:numCache>
                  </c:numRef>
                </c:cat>
                <c:val>
                  <c:numRef>
                    <c:extLst xmlns:c15="http://schemas.microsoft.com/office/drawing/2012/chart">
                      <c:ext xmlns:c15="http://schemas.microsoft.com/office/drawing/2012/chart" uri="{02D57815-91ED-43cb-92C2-25804820EDAC}">
                        <c15:formulaRef>
                          <c15:sqref>Sheet1!$C$11:$O$11</c15:sqref>
                        </c15:formulaRef>
                      </c:ext>
                    </c:extLst>
                    <c:numCache>
                      <c:formatCode>General</c:formatCode>
                      <c:ptCount val="5"/>
                      <c:pt idx="0">
                        <c:v>72</c:v>
                      </c:pt>
                      <c:pt idx="1">
                        <c:v>40</c:v>
                      </c:pt>
                      <c:pt idx="2">
                        <c:v>81</c:v>
                      </c:pt>
                      <c:pt idx="3">
                        <c:v>77</c:v>
                      </c:pt>
                      <c:pt idx="4">
                        <c:v>80</c:v>
                      </c:pt>
                    </c:numCache>
                  </c:numRef>
                </c:val>
                <c:smooth val="0"/>
              </c15:ser>
            </c15:filteredLineSeries>
            <c15:filteredLineSeries>
              <c15:ser>
                <c:idx val="10"/>
                <c:order val="10"/>
                <c:tx>
                  <c:strRef>
                    <c:extLst xmlns:c15="http://schemas.microsoft.com/office/drawing/2012/chart">
                      <c:ext xmlns:c15="http://schemas.microsoft.com/office/drawing/2012/chart" uri="{02D57815-91ED-43cb-92C2-25804820EDAC}">
                        <c15:formulaRef>
                          <c15:sqref>Sheet1!$B$12</c15:sqref>
                        </c15:formulaRef>
                      </c:ext>
                    </c:extLst>
                    <c:strCache>
                      <c:ptCount val="1"/>
                      <c:pt idx="0">
                        <c:v>北九州市</c:v>
                      </c:pt>
                    </c:strCache>
                  </c:strRef>
                </c:tx>
                <c:spPr>
                  <a:ln w="28575"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Sheet1!$C$1:$O$1</c15:sqref>
                        </c15:formulaRef>
                      </c:ext>
                    </c:extLst>
                    <c:numCache>
                      <c:formatCode>General</c:formatCode>
                      <c:ptCount val="5"/>
                      <c:pt idx="0">
                        <c:v>2010</c:v>
                      </c:pt>
                      <c:pt idx="1">
                        <c:v>2011</c:v>
                      </c:pt>
                      <c:pt idx="2">
                        <c:v>2012</c:v>
                      </c:pt>
                      <c:pt idx="3">
                        <c:v>2013</c:v>
                      </c:pt>
                      <c:pt idx="4">
                        <c:v>2014</c:v>
                      </c:pt>
                    </c:numCache>
                  </c:numRef>
                </c:cat>
                <c:val>
                  <c:numRef>
                    <c:extLst xmlns:c15="http://schemas.microsoft.com/office/drawing/2012/chart">
                      <c:ext xmlns:c15="http://schemas.microsoft.com/office/drawing/2012/chart" uri="{02D57815-91ED-43cb-92C2-25804820EDAC}">
                        <c15:formulaRef>
                          <c15:sqref>Sheet1!$C$12:$O$12</c15:sqref>
                        </c15:formulaRef>
                      </c:ext>
                    </c:extLst>
                    <c:numCache>
                      <c:formatCode>General</c:formatCode>
                      <c:ptCount val="5"/>
                      <c:pt idx="0">
                        <c:v>49</c:v>
                      </c:pt>
                      <c:pt idx="1">
                        <c:v>38</c:v>
                      </c:pt>
                      <c:pt idx="2">
                        <c:v>45</c:v>
                      </c:pt>
                      <c:pt idx="3">
                        <c:v>57</c:v>
                      </c:pt>
                      <c:pt idx="4">
                        <c:v>73</c:v>
                      </c:pt>
                    </c:numCache>
                  </c:numRef>
                </c:val>
                <c:smooth val="0"/>
              </c15:ser>
            </c15:filteredLineSeries>
            <c15:filteredLineSeries>
              <c15:ser>
                <c:idx val="12"/>
                <c:order val="12"/>
                <c:tx>
                  <c:strRef>
                    <c:extLst xmlns:c15="http://schemas.microsoft.com/office/drawing/2012/chart">
                      <c:ext xmlns:c15="http://schemas.microsoft.com/office/drawing/2012/chart" uri="{02D57815-91ED-43cb-92C2-25804820EDAC}">
                        <c15:formulaRef>
                          <c15:sqref>Sheet1!$B$14</c15:sqref>
                        </c15:formulaRef>
                      </c:ext>
                    </c:extLst>
                    <c:strCache>
                      <c:ptCount val="1"/>
                      <c:pt idx="0">
                        <c:v>広島市</c:v>
                      </c:pt>
                    </c:strCache>
                  </c:strRef>
                </c:tx>
                <c:spPr>
                  <a:ln w="28575" cap="rnd">
                    <a:solidFill>
                      <a:schemeClr val="accent1">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Sheet1!$C$1:$O$1</c15:sqref>
                        </c15:formulaRef>
                      </c:ext>
                    </c:extLst>
                    <c:numCache>
                      <c:formatCode>General</c:formatCode>
                      <c:ptCount val="5"/>
                      <c:pt idx="0">
                        <c:v>2010</c:v>
                      </c:pt>
                      <c:pt idx="1">
                        <c:v>2011</c:v>
                      </c:pt>
                      <c:pt idx="2">
                        <c:v>2012</c:v>
                      </c:pt>
                      <c:pt idx="3">
                        <c:v>2013</c:v>
                      </c:pt>
                      <c:pt idx="4">
                        <c:v>2014</c:v>
                      </c:pt>
                    </c:numCache>
                  </c:numRef>
                </c:cat>
                <c:val>
                  <c:numRef>
                    <c:extLst xmlns:c15="http://schemas.microsoft.com/office/drawing/2012/chart">
                      <c:ext xmlns:c15="http://schemas.microsoft.com/office/drawing/2012/chart" uri="{02D57815-91ED-43cb-92C2-25804820EDAC}">
                        <c15:formulaRef>
                          <c15:sqref>Sheet1!$C$14:$O$14</c15:sqref>
                        </c15:formulaRef>
                      </c:ext>
                    </c:extLst>
                    <c:numCache>
                      <c:formatCode>General</c:formatCode>
                      <c:ptCount val="5"/>
                      <c:pt idx="0">
                        <c:v>25</c:v>
                      </c:pt>
                      <c:pt idx="1">
                        <c:v>24</c:v>
                      </c:pt>
                      <c:pt idx="2">
                        <c:v>37</c:v>
                      </c:pt>
                      <c:pt idx="3">
                        <c:v>50</c:v>
                      </c:pt>
                      <c:pt idx="4">
                        <c:v>50</c:v>
                      </c:pt>
                    </c:numCache>
                  </c:numRef>
                </c:val>
                <c:smooth val="0"/>
              </c15:ser>
            </c15:filteredLineSeries>
          </c:ext>
        </c:extLst>
      </c:lineChart>
      <c:catAx>
        <c:axId val="37055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370562232"/>
        <c:crosses val="autoZero"/>
        <c:auto val="1"/>
        <c:lblAlgn val="ctr"/>
        <c:lblOffset val="100"/>
        <c:noMultiLvlLbl val="0"/>
      </c:catAx>
      <c:valAx>
        <c:axId val="370562232"/>
        <c:scaling>
          <c:orientation val="minMax"/>
          <c:max val="70"/>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370554000"/>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sz="2000" baseline="0"/>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dgm:t>
        <a:bodyPr/>
        <a:lstStyle/>
        <a:p>
          <a:pPr rtl="0"/>
          <a:r>
            <a:rPr kumimoji="1" lang="ja-JP" altLang="en-US" sz="2000" dirty="0" smtClean="0"/>
            <a:t>現状・課題</a:t>
          </a:r>
          <a:endParaRPr lang="ja-JP" altLang="en-US" sz="2000" dirty="0"/>
        </a:p>
      </dgm:t>
    </dgm:pt>
    <dgm:pt modelId="{A497A546-E23F-427E-8435-7AC3B7BC6215}" type="sibTrans" cxnId="{75B87902-5B53-4EFD-BE16-7153338D1C2F}">
      <dgm:prSet/>
      <dgm:spPr/>
      <dgm:t>
        <a:bodyPr/>
        <a:lstStyle/>
        <a:p>
          <a:endParaRPr kumimoji="1" lang="ja-JP" altLang="en-US"/>
        </a:p>
      </dgm:t>
    </dgm:pt>
    <dgm:pt modelId="{C5081FF6-96C2-4FD6-B55A-41F0C197BC02}" type="parTrans" cxnId="{75B87902-5B53-4EFD-BE16-7153338D1C2F}">
      <dgm:prSet/>
      <dgm:spPr/>
      <dgm:t>
        <a:bodyPr/>
        <a:lstStyle/>
        <a:p>
          <a:endParaRPr kumimoji="1" lang="ja-JP" altLang="en-US"/>
        </a:p>
      </dgm:t>
    </dgm:pt>
    <dgm:pt modelId="{B2ACFCF7-5DA7-461E-B0C4-92C70F29B178}">
      <dgm:prSet custT="1"/>
      <dgm:spPr/>
      <dgm:t>
        <a:bodyPr/>
        <a:lstStyle/>
        <a:p>
          <a:pPr rtl="0"/>
          <a:r>
            <a:rPr lang="ja-JP" altLang="en-US" sz="2000" dirty="0" smtClean="0"/>
            <a:t>方針</a:t>
          </a:r>
          <a:endParaRPr lang="ja-JP" altLang="en-US" sz="2000" dirty="0"/>
        </a:p>
      </dgm:t>
    </dgm:pt>
    <dgm:pt modelId="{AAEFA7C3-2973-4ED0-B640-358AC311ABAB}" type="sibTrans" cxnId="{DF469BF2-1F26-4074-9CE7-8B018F3BA9A5}">
      <dgm:prSet/>
      <dgm:spPr/>
      <dgm:t>
        <a:bodyPr/>
        <a:lstStyle/>
        <a:p>
          <a:endParaRPr kumimoji="1" lang="ja-JP" altLang="en-US"/>
        </a:p>
      </dgm:t>
    </dgm:pt>
    <dgm:pt modelId="{9D75E2D9-AF93-4308-A05F-3EE66E3BF5AA}" type="parTrans" cxnId="{DF469BF2-1F26-4074-9CE7-8B018F3BA9A5}">
      <dgm:prSet/>
      <dgm:spPr/>
      <dgm:t>
        <a:bodyPr/>
        <a:lstStyle/>
        <a:p>
          <a:endParaRPr kumimoji="1" lang="ja-JP" altLang="en-US"/>
        </a:p>
      </dgm:t>
    </dgm:pt>
    <dgm:pt modelId="{FBC2FD21-561A-4852-A2FE-DB08FC74B7BF}">
      <dgm:prSet custT="1"/>
      <dgm:spPr>
        <a:solidFill>
          <a:schemeClr val="accent1">
            <a:hueOff val="0"/>
            <a:satOff val="0"/>
            <a:lumOff val="0"/>
          </a:schemeClr>
        </a:solidFill>
      </dgm:spPr>
      <dgm:t>
        <a:bodyPr/>
        <a:lstStyle/>
        <a:p>
          <a:pPr rtl="0"/>
          <a:r>
            <a:rPr lang="ja-JP" altLang="en-US" sz="2000" dirty="0" smtClean="0"/>
            <a:t>提案</a:t>
          </a:r>
          <a:endParaRPr lang="ja-JP" altLang="en-US" sz="2000" dirty="0"/>
        </a:p>
      </dgm:t>
    </dgm:pt>
    <dgm:pt modelId="{99A4C524-39BD-4FEC-8441-720F8E95731A}" type="sibTrans" cxnId="{50013513-522F-474A-9C6E-820B5392C726}">
      <dgm:prSet/>
      <dgm:spPr/>
      <dgm:t>
        <a:bodyPr/>
        <a:lstStyle/>
        <a:p>
          <a:endParaRPr kumimoji="1" lang="ja-JP" altLang="en-US"/>
        </a:p>
      </dgm:t>
    </dgm:pt>
    <dgm:pt modelId="{91FD87A7-7701-4560-AD2C-4D47C0295BDA}" type="parTrans" cxnId="{50013513-522F-474A-9C6E-820B5392C726}">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E6A90E44-424F-4C15-9550-99D29B49753C}" type="presOf" srcId="{B2ACFCF7-5DA7-461E-B0C4-92C70F29B178}" destId="{AD9F7DF3-45C0-4281-BC89-198048AE4C34}" srcOrd="0" destOrd="0" presId="urn:microsoft.com/office/officeart/2005/8/layout/hChevron3"/>
    <dgm:cxn modelId="{FD4C146C-0546-4EBF-B4AF-FDE0D7697301}" type="presOf" srcId="{997C67E5-27C8-4BE3-96E1-58A3469B1845}" destId="{4E7CE08A-D3D2-4E9F-AC28-30CF83E778D7}" srcOrd="0" destOrd="0" presId="urn:microsoft.com/office/officeart/2005/8/layout/hChevron3"/>
    <dgm:cxn modelId="{BB1CA73B-849B-4233-BB7B-53BD4C6DC3B7}" type="presOf" srcId="{FBC2FD21-561A-4852-A2FE-DB08FC74B7BF}" destId="{A2621FC4-A63B-47EF-BC27-C6EA0929F97E}" srcOrd="0" destOrd="0" presId="urn:microsoft.com/office/officeart/2005/8/layout/hChevron3"/>
    <dgm:cxn modelId="{495905D4-C7C4-4688-A808-BE5A285B1F60}" type="presOf" srcId="{2810E2AA-04AD-4AE7-A496-9A2636F9E246}" destId="{0C56D771-0855-40C8-B221-836997B791B1}"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DF469BF2-1F26-4074-9CE7-8B018F3BA9A5}" srcId="{997C67E5-27C8-4BE3-96E1-58A3469B1845}" destId="{B2ACFCF7-5DA7-461E-B0C4-92C70F29B178}" srcOrd="2" destOrd="0" parTransId="{9D75E2D9-AF93-4308-A05F-3EE66E3BF5AA}" sibTransId="{AAEFA7C3-2973-4ED0-B640-358AC311ABAB}"/>
    <dgm:cxn modelId="{11499551-BA66-4382-99A9-EA2EA0E47EC7}" type="presParOf" srcId="{4E7CE08A-D3D2-4E9F-AC28-30CF83E778D7}" destId="{0C56D771-0855-40C8-B221-836997B791B1}" srcOrd="0" destOrd="0" presId="urn:microsoft.com/office/officeart/2005/8/layout/hChevron3"/>
    <dgm:cxn modelId="{B3656FC5-0DDF-4846-AE5B-7AB34799491E}" type="presParOf" srcId="{4E7CE08A-D3D2-4E9F-AC28-30CF83E778D7}" destId="{26FFCB88-374D-4D32-AEEB-B4CBB4C0F272}" srcOrd="1" destOrd="0" presId="urn:microsoft.com/office/officeart/2005/8/layout/hChevron3"/>
    <dgm:cxn modelId="{76CBFB90-DE6E-4118-85C9-C86C5944D23F}" type="presParOf" srcId="{4E7CE08A-D3D2-4E9F-AC28-30CF83E778D7}" destId="{A2621FC4-A63B-47EF-BC27-C6EA0929F97E}" srcOrd="2" destOrd="0" presId="urn:microsoft.com/office/officeart/2005/8/layout/hChevron3"/>
    <dgm:cxn modelId="{44CE5C28-964E-45D5-83DC-07D7C3253800}" type="presParOf" srcId="{4E7CE08A-D3D2-4E9F-AC28-30CF83E778D7}" destId="{40864258-B954-4374-B474-A755E0BA1075}" srcOrd="3" destOrd="0" presId="urn:microsoft.com/office/officeart/2005/8/layout/hChevron3"/>
    <dgm:cxn modelId="{D0C49D60-95D5-40D8-9B8C-49AA4143E06A}"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kumimoji="1" lang="ja-JP" altLang="en-US" sz="2000" dirty="0" smtClean="0">
              <a:solidFill>
                <a:schemeClr val="lt1">
                  <a:alpha val="40000"/>
                </a:schemeClr>
              </a:solidFill>
            </a:rPr>
            <a:t>現状・課題</a:t>
          </a:r>
          <a:endParaRPr lang="ja-JP" altLang="en-US" sz="2000" dirty="0">
            <a:solidFill>
              <a:schemeClr val="lt1">
                <a:alpha val="40000"/>
              </a:schemeClr>
            </a:solidFill>
          </a:endParaRPr>
        </a:p>
      </dgm:t>
    </dgm:pt>
    <dgm:pt modelId="{C5081FF6-96C2-4FD6-B55A-41F0C197BC02}" type="parTrans" cxnId="{75B87902-5B53-4EFD-BE16-7153338D1C2F}">
      <dgm:prSet/>
      <dgm:spPr/>
      <dgm:t>
        <a:bodyPr/>
        <a:lstStyle/>
        <a:p>
          <a:endParaRPr kumimoji="1" lang="ja-JP" altLang="en-US"/>
        </a:p>
      </dgm:t>
    </dgm:pt>
    <dgm:pt modelId="{A497A546-E23F-427E-8435-7AC3B7BC6215}" type="sibTrans" cxnId="{75B87902-5B53-4EFD-BE16-7153338D1C2F}">
      <dgm:prSet/>
      <dgm:spPr/>
      <dgm:t>
        <a:bodyPr/>
        <a:lstStyle/>
        <a:p>
          <a:endParaRPr kumimoji="1" lang="ja-JP" altLang="en-US"/>
        </a:p>
      </dgm:t>
    </dgm:pt>
    <dgm:pt modelId="{FBC2FD21-561A-4852-A2FE-DB08FC74B7BF}">
      <dgm:prSet custT="1"/>
      <dgm:spPr>
        <a:solidFill>
          <a:schemeClr val="accent1">
            <a:hueOff val="0"/>
            <a:satOff val="0"/>
            <a:lumOff val="0"/>
          </a:schemeClr>
        </a:solidFill>
      </dgm:spPr>
      <dgm:t>
        <a:bodyPr/>
        <a:lstStyle/>
        <a:p>
          <a:pPr rtl="0"/>
          <a:r>
            <a:rPr lang="ja-JP" altLang="en-US" sz="2000" dirty="0" smtClean="0"/>
            <a:t>提案</a:t>
          </a:r>
          <a:endParaRPr lang="ja-JP" altLang="en-US" sz="2000" dirty="0"/>
        </a:p>
      </dgm:t>
    </dgm:pt>
    <dgm:pt modelId="{91FD87A7-7701-4560-AD2C-4D47C0295BDA}" type="parTrans" cxnId="{50013513-522F-474A-9C6E-820B5392C726}">
      <dgm:prSet/>
      <dgm:spPr/>
      <dgm:t>
        <a:bodyPr/>
        <a:lstStyle/>
        <a:p>
          <a:endParaRPr kumimoji="1" lang="ja-JP" altLang="en-US"/>
        </a:p>
      </dgm:t>
    </dgm:pt>
    <dgm:pt modelId="{99A4C524-39BD-4FEC-8441-720F8E95731A}" type="sibTrans" cxnId="{50013513-522F-474A-9C6E-820B5392C726}">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9D75E2D9-AF93-4308-A05F-3EE66E3BF5AA}" type="parTrans" cxnId="{DF469BF2-1F26-4074-9CE7-8B018F3BA9A5}">
      <dgm:prSet/>
      <dgm:spPr/>
      <dgm:t>
        <a:bodyPr/>
        <a:lstStyle/>
        <a:p>
          <a:endParaRPr kumimoji="1" lang="ja-JP" altLang="en-US"/>
        </a:p>
      </dgm:t>
    </dgm:pt>
    <dgm:pt modelId="{AAEFA7C3-2973-4ED0-B640-358AC311ABAB}" type="sibTrans" cxnId="{DF469BF2-1F26-4074-9CE7-8B018F3BA9A5}">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custLinFactNeighborX="-61" custLinFactNeighborY="-1841">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BC47F9EA-60D0-41CD-AE38-6847990EE3AB}" type="presOf" srcId="{B2ACFCF7-5DA7-461E-B0C4-92C70F29B178}" destId="{AD9F7DF3-45C0-4281-BC89-198048AE4C34}" srcOrd="0" destOrd="0" presId="urn:microsoft.com/office/officeart/2005/8/layout/hChevron3"/>
    <dgm:cxn modelId="{ADC71D7E-F96E-428D-943C-EBF3CBC4FCA9}" type="presOf" srcId="{FBC2FD21-561A-4852-A2FE-DB08FC74B7BF}" destId="{A2621FC4-A63B-47EF-BC27-C6EA0929F97E}" srcOrd="0" destOrd="0" presId="urn:microsoft.com/office/officeart/2005/8/layout/hChevron3"/>
    <dgm:cxn modelId="{E8A7A30B-D8A9-424C-9CB6-EB177D64C91A}" type="presOf" srcId="{2810E2AA-04AD-4AE7-A496-9A2636F9E246}" destId="{0C56D771-0855-40C8-B221-836997B791B1}"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24306DD4-23E9-4348-B96E-1DD100E07997}" type="presOf" srcId="{997C67E5-27C8-4BE3-96E1-58A3469B1845}" destId="{4E7CE08A-D3D2-4E9F-AC28-30CF83E778D7}" srcOrd="0" destOrd="0" presId="urn:microsoft.com/office/officeart/2005/8/layout/hChevron3"/>
    <dgm:cxn modelId="{DF469BF2-1F26-4074-9CE7-8B018F3BA9A5}" srcId="{997C67E5-27C8-4BE3-96E1-58A3469B1845}" destId="{B2ACFCF7-5DA7-461E-B0C4-92C70F29B178}" srcOrd="2" destOrd="0" parTransId="{9D75E2D9-AF93-4308-A05F-3EE66E3BF5AA}" sibTransId="{AAEFA7C3-2973-4ED0-B640-358AC311ABAB}"/>
    <dgm:cxn modelId="{D20D50B8-8DD2-4868-B81F-6FF58B21B861}" type="presParOf" srcId="{4E7CE08A-D3D2-4E9F-AC28-30CF83E778D7}" destId="{0C56D771-0855-40C8-B221-836997B791B1}" srcOrd="0" destOrd="0" presId="urn:microsoft.com/office/officeart/2005/8/layout/hChevron3"/>
    <dgm:cxn modelId="{E5AB40B8-B5D7-4A4F-B1BF-A5290B3B29B3}" type="presParOf" srcId="{4E7CE08A-D3D2-4E9F-AC28-30CF83E778D7}" destId="{26FFCB88-374D-4D32-AEEB-B4CBB4C0F272}" srcOrd="1" destOrd="0" presId="urn:microsoft.com/office/officeart/2005/8/layout/hChevron3"/>
    <dgm:cxn modelId="{183AD77C-5E3A-418B-9B97-C0AF912E49A0}" type="presParOf" srcId="{4E7CE08A-D3D2-4E9F-AC28-30CF83E778D7}" destId="{A2621FC4-A63B-47EF-BC27-C6EA0929F97E}" srcOrd="2" destOrd="0" presId="urn:microsoft.com/office/officeart/2005/8/layout/hChevron3"/>
    <dgm:cxn modelId="{39AE6C6D-AA1F-4DA9-B5FA-1806B439806A}" type="presParOf" srcId="{4E7CE08A-D3D2-4E9F-AC28-30CF83E778D7}" destId="{40864258-B954-4374-B474-A755E0BA1075}" srcOrd="3" destOrd="0" presId="urn:microsoft.com/office/officeart/2005/8/layout/hChevron3"/>
    <dgm:cxn modelId="{0AA9DD47-D4BB-4B01-8A52-D9CF0B0037FC}"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dgm:t>
        <a:bodyPr/>
        <a:lstStyle/>
        <a:p>
          <a:pPr rtl="0"/>
          <a:r>
            <a:rPr kumimoji="1" lang="ja-JP" altLang="en-US" sz="2000" dirty="0" smtClean="0"/>
            <a:t>現状・課題</a:t>
          </a:r>
          <a:endParaRPr lang="ja-JP" altLang="en-US" sz="2000" dirty="0"/>
        </a:p>
      </dgm:t>
    </dgm:pt>
    <dgm:pt modelId="{A497A546-E23F-427E-8435-7AC3B7BC6215}" type="sibTrans" cxnId="{75B87902-5B53-4EFD-BE16-7153338D1C2F}">
      <dgm:prSet/>
      <dgm:spPr/>
      <dgm:t>
        <a:bodyPr/>
        <a:lstStyle/>
        <a:p>
          <a:endParaRPr kumimoji="1" lang="ja-JP" altLang="en-US"/>
        </a:p>
      </dgm:t>
    </dgm:pt>
    <dgm:pt modelId="{C5081FF6-96C2-4FD6-B55A-41F0C197BC02}" type="parTrans" cxnId="{75B87902-5B53-4EFD-BE16-7153338D1C2F}">
      <dgm:prSet/>
      <dgm:spPr/>
      <dgm:t>
        <a:bodyPr/>
        <a:lstStyle/>
        <a:p>
          <a:endParaRPr kumimoji="1" lang="ja-JP" altLang="en-US"/>
        </a:p>
      </dgm:t>
    </dgm:pt>
    <dgm:pt modelId="{B2ACFCF7-5DA7-461E-B0C4-92C70F29B178}">
      <dgm:prSet custT="1"/>
      <dgm:spPr/>
      <dgm:t>
        <a:bodyPr/>
        <a:lstStyle/>
        <a:p>
          <a:pPr rtl="0"/>
          <a:r>
            <a:rPr lang="ja-JP" altLang="en-US" sz="2000" dirty="0" smtClean="0"/>
            <a:t>方針</a:t>
          </a:r>
          <a:endParaRPr lang="ja-JP" altLang="en-US" sz="2000" dirty="0"/>
        </a:p>
      </dgm:t>
    </dgm:pt>
    <dgm:pt modelId="{AAEFA7C3-2973-4ED0-B640-358AC311ABAB}" type="sibTrans" cxnId="{DF469BF2-1F26-4074-9CE7-8B018F3BA9A5}">
      <dgm:prSet/>
      <dgm:spPr/>
      <dgm:t>
        <a:bodyPr/>
        <a:lstStyle/>
        <a:p>
          <a:endParaRPr kumimoji="1" lang="ja-JP" altLang="en-US"/>
        </a:p>
      </dgm:t>
    </dgm:pt>
    <dgm:pt modelId="{9D75E2D9-AF93-4308-A05F-3EE66E3BF5AA}" type="parTrans" cxnId="{DF469BF2-1F26-4074-9CE7-8B018F3BA9A5}">
      <dgm:prSet/>
      <dgm:spPr/>
      <dgm:t>
        <a:bodyPr/>
        <a:lstStyle/>
        <a:p>
          <a:endParaRPr kumimoji="1" lang="ja-JP" altLang="en-US"/>
        </a:p>
      </dgm:t>
    </dgm:pt>
    <dgm:pt modelId="{FBC2FD21-561A-4852-A2FE-DB08FC74B7BF}">
      <dgm:prSet custT="1"/>
      <dgm:spPr>
        <a:solidFill>
          <a:schemeClr val="accent1">
            <a:hueOff val="0"/>
            <a:satOff val="0"/>
            <a:lumOff val="0"/>
          </a:schemeClr>
        </a:solidFill>
      </dgm:spPr>
      <dgm:t>
        <a:bodyPr/>
        <a:lstStyle/>
        <a:p>
          <a:pPr rtl="0"/>
          <a:r>
            <a:rPr lang="ja-JP" altLang="en-US" sz="2000" dirty="0" smtClean="0"/>
            <a:t>提案</a:t>
          </a:r>
          <a:endParaRPr lang="ja-JP" altLang="en-US" sz="2000" dirty="0"/>
        </a:p>
      </dgm:t>
    </dgm:pt>
    <dgm:pt modelId="{99A4C524-39BD-4FEC-8441-720F8E95731A}" type="sibTrans" cxnId="{50013513-522F-474A-9C6E-820B5392C726}">
      <dgm:prSet/>
      <dgm:spPr/>
      <dgm:t>
        <a:bodyPr/>
        <a:lstStyle/>
        <a:p>
          <a:endParaRPr kumimoji="1" lang="ja-JP" altLang="en-US"/>
        </a:p>
      </dgm:t>
    </dgm:pt>
    <dgm:pt modelId="{91FD87A7-7701-4560-AD2C-4D47C0295BDA}" type="parTrans" cxnId="{50013513-522F-474A-9C6E-820B5392C726}">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D603AC6D-8A93-46B9-A232-9AE606174044}" type="presOf" srcId="{2810E2AA-04AD-4AE7-A496-9A2636F9E246}" destId="{0C56D771-0855-40C8-B221-836997B791B1}" srcOrd="0" destOrd="0" presId="urn:microsoft.com/office/officeart/2005/8/layout/hChevron3"/>
    <dgm:cxn modelId="{5F63E3DD-9DB5-46C2-B477-332192B10A84}" type="presOf" srcId="{997C67E5-27C8-4BE3-96E1-58A3469B1845}" destId="{4E7CE08A-D3D2-4E9F-AC28-30CF83E778D7}"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DF469BF2-1F26-4074-9CE7-8B018F3BA9A5}" srcId="{997C67E5-27C8-4BE3-96E1-58A3469B1845}" destId="{B2ACFCF7-5DA7-461E-B0C4-92C70F29B178}" srcOrd="2" destOrd="0" parTransId="{9D75E2D9-AF93-4308-A05F-3EE66E3BF5AA}" sibTransId="{AAEFA7C3-2973-4ED0-B640-358AC311ABAB}"/>
    <dgm:cxn modelId="{AAB08A68-F6E4-40EF-9AB2-889EAA930031}" type="presOf" srcId="{FBC2FD21-561A-4852-A2FE-DB08FC74B7BF}" destId="{A2621FC4-A63B-47EF-BC27-C6EA0929F97E}" srcOrd="0" destOrd="0" presId="urn:microsoft.com/office/officeart/2005/8/layout/hChevron3"/>
    <dgm:cxn modelId="{D982264E-B09F-458A-AD36-82B9DF6395D1}" type="presOf" srcId="{B2ACFCF7-5DA7-461E-B0C4-92C70F29B178}" destId="{AD9F7DF3-45C0-4281-BC89-198048AE4C34}" srcOrd="0" destOrd="0" presId="urn:microsoft.com/office/officeart/2005/8/layout/hChevron3"/>
    <dgm:cxn modelId="{26B73B66-70BB-4574-B999-09968DEC7D63}" type="presParOf" srcId="{4E7CE08A-D3D2-4E9F-AC28-30CF83E778D7}" destId="{0C56D771-0855-40C8-B221-836997B791B1}" srcOrd="0" destOrd="0" presId="urn:microsoft.com/office/officeart/2005/8/layout/hChevron3"/>
    <dgm:cxn modelId="{EA6FF919-3F54-4DC5-8892-4E504FC2045E}" type="presParOf" srcId="{4E7CE08A-D3D2-4E9F-AC28-30CF83E778D7}" destId="{26FFCB88-374D-4D32-AEEB-B4CBB4C0F272}" srcOrd="1" destOrd="0" presId="urn:microsoft.com/office/officeart/2005/8/layout/hChevron3"/>
    <dgm:cxn modelId="{9AEB33ED-8E78-425C-B6F4-DF4828B87208}" type="presParOf" srcId="{4E7CE08A-D3D2-4E9F-AC28-30CF83E778D7}" destId="{A2621FC4-A63B-47EF-BC27-C6EA0929F97E}" srcOrd="2" destOrd="0" presId="urn:microsoft.com/office/officeart/2005/8/layout/hChevron3"/>
    <dgm:cxn modelId="{89788DFF-0A65-4FFE-B1E0-BD6599D6D0B2}" type="presParOf" srcId="{4E7CE08A-D3D2-4E9F-AC28-30CF83E778D7}" destId="{40864258-B954-4374-B474-A755E0BA1075}" srcOrd="3" destOrd="0" presId="urn:microsoft.com/office/officeart/2005/8/layout/hChevron3"/>
    <dgm:cxn modelId="{5B40665E-2EB2-4F69-9F0D-A68090B8491D}"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dgm:t>
        <a:bodyPr/>
        <a:lstStyle/>
        <a:p>
          <a:pPr rtl="0"/>
          <a:r>
            <a:rPr kumimoji="1" lang="ja-JP" altLang="en-US" sz="2000" dirty="0" smtClean="0"/>
            <a:t>現状・課題</a:t>
          </a:r>
          <a:endParaRPr lang="ja-JP" altLang="en-US" sz="2000" dirty="0"/>
        </a:p>
      </dgm:t>
    </dgm:pt>
    <dgm:pt modelId="{A497A546-E23F-427E-8435-7AC3B7BC6215}" type="sibTrans" cxnId="{75B87902-5B53-4EFD-BE16-7153338D1C2F}">
      <dgm:prSet/>
      <dgm:spPr/>
      <dgm:t>
        <a:bodyPr/>
        <a:lstStyle/>
        <a:p>
          <a:endParaRPr kumimoji="1" lang="ja-JP" altLang="en-US"/>
        </a:p>
      </dgm:t>
    </dgm:pt>
    <dgm:pt modelId="{C5081FF6-96C2-4FD6-B55A-41F0C197BC02}" type="parTrans" cxnId="{75B87902-5B53-4EFD-BE16-7153338D1C2F}">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AAEFA7C3-2973-4ED0-B640-358AC311ABAB}" type="sibTrans" cxnId="{DF469BF2-1F26-4074-9CE7-8B018F3BA9A5}">
      <dgm:prSet/>
      <dgm:spPr/>
      <dgm:t>
        <a:bodyPr/>
        <a:lstStyle/>
        <a:p>
          <a:endParaRPr kumimoji="1" lang="ja-JP" altLang="en-US"/>
        </a:p>
      </dgm:t>
    </dgm:pt>
    <dgm:pt modelId="{9D75E2D9-AF93-4308-A05F-3EE66E3BF5AA}" type="parTrans" cxnId="{DF469BF2-1F26-4074-9CE7-8B018F3BA9A5}">
      <dgm:prSet/>
      <dgm:spPr/>
      <dgm:t>
        <a:bodyPr/>
        <a:lstStyle/>
        <a:p>
          <a:endParaRPr kumimoji="1" lang="ja-JP" altLang="en-US"/>
        </a:p>
      </dgm:t>
    </dgm:pt>
    <dgm:pt modelId="{FBC2FD21-561A-4852-A2FE-DB08FC74B7BF}">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提案</a:t>
          </a:r>
          <a:endParaRPr lang="ja-JP" altLang="en-US" sz="2000" dirty="0">
            <a:solidFill>
              <a:schemeClr val="lt1">
                <a:alpha val="40000"/>
              </a:schemeClr>
            </a:solidFill>
          </a:endParaRPr>
        </a:p>
      </dgm:t>
    </dgm:pt>
    <dgm:pt modelId="{99A4C524-39BD-4FEC-8441-720F8E95731A}" type="sibTrans" cxnId="{50013513-522F-474A-9C6E-820B5392C726}">
      <dgm:prSet/>
      <dgm:spPr/>
      <dgm:t>
        <a:bodyPr/>
        <a:lstStyle/>
        <a:p>
          <a:endParaRPr kumimoji="1" lang="ja-JP" altLang="en-US"/>
        </a:p>
      </dgm:t>
    </dgm:pt>
    <dgm:pt modelId="{91FD87A7-7701-4560-AD2C-4D47C0295BDA}" type="parTrans" cxnId="{50013513-522F-474A-9C6E-820B5392C726}">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D3EEAFA5-6BEC-4845-AE9E-3CC230967548}" type="presOf" srcId="{B2ACFCF7-5DA7-461E-B0C4-92C70F29B178}" destId="{AD9F7DF3-45C0-4281-BC89-198048AE4C34}" srcOrd="0" destOrd="0" presId="urn:microsoft.com/office/officeart/2005/8/layout/hChevron3"/>
    <dgm:cxn modelId="{6A5F7C87-5FD1-419F-9F3D-18F9E9A6D117}" type="presOf" srcId="{997C67E5-27C8-4BE3-96E1-58A3469B1845}" destId="{4E7CE08A-D3D2-4E9F-AC28-30CF83E778D7}" srcOrd="0" destOrd="0" presId="urn:microsoft.com/office/officeart/2005/8/layout/hChevron3"/>
    <dgm:cxn modelId="{98BC464A-A865-408F-B69D-FAAEBC17EDD0}" type="presOf" srcId="{FBC2FD21-561A-4852-A2FE-DB08FC74B7BF}" destId="{A2621FC4-A63B-47EF-BC27-C6EA0929F97E}"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DF469BF2-1F26-4074-9CE7-8B018F3BA9A5}" srcId="{997C67E5-27C8-4BE3-96E1-58A3469B1845}" destId="{B2ACFCF7-5DA7-461E-B0C4-92C70F29B178}" srcOrd="2" destOrd="0" parTransId="{9D75E2D9-AF93-4308-A05F-3EE66E3BF5AA}" sibTransId="{AAEFA7C3-2973-4ED0-B640-358AC311ABAB}"/>
    <dgm:cxn modelId="{E66BAA7C-8003-4AD4-B904-B2EA394BBE5E}" type="presOf" srcId="{2810E2AA-04AD-4AE7-A496-9A2636F9E246}" destId="{0C56D771-0855-40C8-B221-836997B791B1}" srcOrd="0" destOrd="0" presId="urn:microsoft.com/office/officeart/2005/8/layout/hChevron3"/>
    <dgm:cxn modelId="{2D55F769-2152-4071-B6D7-5EB5C8E99BA3}" type="presParOf" srcId="{4E7CE08A-D3D2-4E9F-AC28-30CF83E778D7}" destId="{0C56D771-0855-40C8-B221-836997B791B1}" srcOrd="0" destOrd="0" presId="urn:microsoft.com/office/officeart/2005/8/layout/hChevron3"/>
    <dgm:cxn modelId="{FCD15B7D-1131-4D4A-8B57-6568FB823EC9}" type="presParOf" srcId="{4E7CE08A-D3D2-4E9F-AC28-30CF83E778D7}" destId="{26FFCB88-374D-4D32-AEEB-B4CBB4C0F272}" srcOrd="1" destOrd="0" presId="urn:microsoft.com/office/officeart/2005/8/layout/hChevron3"/>
    <dgm:cxn modelId="{909999C5-9C49-42DE-BACE-A6488C8EACCA}" type="presParOf" srcId="{4E7CE08A-D3D2-4E9F-AC28-30CF83E778D7}" destId="{A2621FC4-A63B-47EF-BC27-C6EA0929F97E}" srcOrd="2" destOrd="0" presId="urn:microsoft.com/office/officeart/2005/8/layout/hChevron3"/>
    <dgm:cxn modelId="{5F63D8E9-4A5A-45DB-B006-15943AD29F82}" type="presParOf" srcId="{4E7CE08A-D3D2-4E9F-AC28-30CF83E778D7}" destId="{40864258-B954-4374-B474-A755E0BA1075}" srcOrd="3" destOrd="0" presId="urn:microsoft.com/office/officeart/2005/8/layout/hChevron3"/>
    <dgm:cxn modelId="{72D88F2A-D2EA-4FAD-8427-AC6F17E20A50}"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dgm:t>
        <a:bodyPr/>
        <a:lstStyle/>
        <a:p>
          <a:pPr rtl="0"/>
          <a:r>
            <a:rPr kumimoji="1" lang="ja-JP" altLang="en-US" sz="2000" dirty="0" smtClean="0"/>
            <a:t>現状・課題</a:t>
          </a:r>
          <a:endParaRPr lang="ja-JP" altLang="en-US" sz="2000" dirty="0"/>
        </a:p>
      </dgm:t>
    </dgm:pt>
    <dgm:pt modelId="{A497A546-E23F-427E-8435-7AC3B7BC6215}" type="sibTrans" cxnId="{75B87902-5B53-4EFD-BE16-7153338D1C2F}">
      <dgm:prSet/>
      <dgm:spPr/>
      <dgm:t>
        <a:bodyPr/>
        <a:lstStyle/>
        <a:p>
          <a:endParaRPr kumimoji="1" lang="ja-JP" altLang="en-US"/>
        </a:p>
      </dgm:t>
    </dgm:pt>
    <dgm:pt modelId="{C5081FF6-96C2-4FD6-B55A-41F0C197BC02}" type="parTrans" cxnId="{75B87902-5B53-4EFD-BE16-7153338D1C2F}">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AAEFA7C3-2973-4ED0-B640-358AC311ABAB}" type="sibTrans" cxnId="{DF469BF2-1F26-4074-9CE7-8B018F3BA9A5}">
      <dgm:prSet/>
      <dgm:spPr/>
      <dgm:t>
        <a:bodyPr/>
        <a:lstStyle/>
        <a:p>
          <a:endParaRPr kumimoji="1" lang="ja-JP" altLang="en-US"/>
        </a:p>
      </dgm:t>
    </dgm:pt>
    <dgm:pt modelId="{9D75E2D9-AF93-4308-A05F-3EE66E3BF5AA}" type="parTrans" cxnId="{DF469BF2-1F26-4074-9CE7-8B018F3BA9A5}">
      <dgm:prSet/>
      <dgm:spPr/>
      <dgm:t>
        <a:bodyPr/>
        <a:lstStyle/>
        <a:p>
          <a:endParaRPr kumimoji="1" lang="ja-JP" altLang="en-US"/>
        </a:p>
      </dgm:t>
    </dgm:pt>
    <dgm:pt modelId="{FBC2FD21-561A-4852-A2FE-DB08FC74B7BF}">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提案</a:t>
          </a:r>
          <a:endParaRPr lang="ja-JP" altLang="en-US" sz="2000" dirty="0">
            <a:solidFill>
              <a:schemeClr val="lt1">
                <a:alpha val="40000"/>
              </a:schemeClr>
            </a:solidFill>
          </a:endParaRPr>
        </a:p>
      </dgm:t>
    </dgm:pt>
    <dgm:pt modelId="{99A4C524-39BD-4FEC-8441-720F8E95731A}" type="sibTrans" cxnId="{50013513-522F-474A-9C6E-820B5392C726}">
      <dgm:prSet/>
      <dgm:spPr/>
      <dgm:t>
        <a:bodyPr/>
        <a:lstStyle/>
        <a:p>
          <a:endParaRPr kumimoji="1" lang="ja-JP" altLang="en-US"/>
        </a:p>
      </dgm:t>
    </dgm:pt>
    <dgm:pt modelId="{91FD87A7-7701-4560-AD2C-4D47C0295BDA}" type="parTrans" cxnId="{50013513-522F-474A-9C6E-820B5392C726}">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2C8C5C23-07C6-4F61-B54C-81F1D890A076}" type="presOf" srcId="{B2ACFCF7-5DA7-461E-B0C4-92C70F29B178}" destId="{AD9F7DF3-45C0-4281-BC89-198048AE4C34}" srcOrd="0" destOrd="0" presId="urn:microsoft.com/office/officeart/2005/8/layout/hChevron3"/>
    <dgm:cxn modelId="{C4969D59-50D9-43F7-8716-28BB7EC9F552}" type="presOf" srcId="{FBC2FD21-561A-4852-A2FE-DB08FC74B7BF}" destId="{A2621FC4-A63B-47EF-BC27-C6EA0929F97E}"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DF469BF2-1F26-4074-9CE7-8B018F3BA9A5}" srcId="{997C67E5-27C8-4BE3-96E1-58A3469B1845}" destId="{B2ACFCF7-5DA7-461E-B0C4-92C70F29B178}" srcOrd="2" destOrd="0" parTransId="{9D75E2D9-AF93-4308-A05F-3EE66E3BF5AA}" sibTransId="{AAEFA7C3-2973-4ED0-B640-358AC311ABAB}"/>
    <dgm:cxn modelId="{F276F5D9-B22F-4F70-B8FB-95B6D76AA237}" type="presOf" srcId="{2810E2AA-04AD-4AE7-A496-9A2636F9E246}" destId="{0C56D771-0855-40C8-B221-836997B791B1}" srcOrd="0" destOrd="0" presId="urn:microsoft.com/office/officeart/2005/8/layout/hChevron3"/>
    <dgm:cxn modelId="{5177FC53-BC40-4922-88D9-1A2EC8546A3C}" type="presOf" srcId="{997C67E5-27C8-4BE3-96E1-58A3469B1845}" destId="{4E7CE08A-D3D2-4E9F-AC28-30CF83E778D7}" srcOrd="0" destOrd="0" presId="urn:microsoft.com/office/officeart/2005/8/layout/hChevron3"/>
    <dgm:cxn modelId="{F7A81678-B0E5-4804-81D5-4F711EF57954}" type="presParOf" srcId="{4E7CE08A-D3D2-4E9F-AC28-30CF83E778D7}" destId="{0C56D771-0855-40C8-B221-836997B791B1}" srcOrd="0" destOrd="0" presId="urn:microsoft.com/office/officeart/2005/8/layout/hChevron3"/>
    <dgm:cxn modelId="{B4DC392C-C4F9-4BDF-90A9-989504587B22}" type="presParOf" srcId="{4E7CE08A-D3D2-4E9F-AC28-30CF83E778D7}" destId="{26FFCB88-374D-4D32-AEEB-B4CBB4C0F272}" srcOrd="1" destOrd="0" presId="urn:microsoft.com/office/officeart/2005/8/layout/hChevron3"/>
    <dgm:cxn modelId="{EA9F244E-C3BC-4FC6-870A-AAC96D8CE44A}" type="presParOf" srcId="{4E7CE08A-D3D2-4E9F-AC28-30CF83E778D7}" destId="{A2621FC4-A63B-47EF-BC27-C6EA0929F97E}" srcOrd="2" destOrd="0" presId="urn:microsoft.com/office/officeart/2005/8/layout/hChevron3"/>
    <dgm:cxn modelId="{9F3A7488-9FB8-48BC-B5AC-ED34AE9A732D}" type="presParOf" srcId="{4E7CE08A-D3D2-4E9F-AC28-30CF83E778D7}" destId="{40864258-B954-4374-B474-A755E0BA1075}" srcOrd="3" destOrd="0" presId="urn:microsoft.com/office/officeart/2005/8/layout/hChevron3"/>
    <dgm:cxn modelId="{A60CA9D0-9219-4578-940A-CDC8BC18A8F1}"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dgm:t>
        <a:bodyPr/>
        <a:lstStyle/>
        <a:p>
          <a:pPr rtl="0"/>
          <a:r>
            <a:rPr kumimoji="1" lang="ja-JP" altLang="en-US" sz="2000" dirty="0" smtClean="0"/>
            <a:t>現状・課題</a:t>
          </a:r>
          <a:endParaRPr lang="ja-JP" altLang="en-US" sz="2000" dirty="0"/>
        </a:p>
      </dgm:t>
    </dgm:pt>
    <dgm:pt modelId="{A497A546-E23F-427E-8435-7AC3B7BC6215}" type="sibTrans" cxnId="{75B87902-5B53-4EFD-BE16-7153338D1C2F}">
      <dgm:prSet/>
      <dgm:spPr/>
      <dgm:t>
        <a:bodyPr/>
        <a:lstStyle/>
        <a:p>
          <a:endParaRPr kumimoji="1" lang="ja-JP" altLang="en-US"/>
        </a:p>
      </dgm:t>
    </dgm:pt>
    <dgm:pt modelId="{C5081FF6-96C2-4FD6-B55A-41F0C197BC02}" type="parTrans" cxnId="{75B87902-5B53-4EFD-BE16-7153338D1C2F}">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AAEFA7C3-2973-4ED0-B640-358AC311ABAB}" type="sibTrans" cxnId="{DF469BF2-1F26-4074-9CE7-8B018F3BA9A5}">
      <dgm:prSet/>
      <dgm:spPr/>
      <dgm:t>
        <a:bodyPr/>
        <a:lstStyle/>
        <a:p>
          <a:endParaRPr kumimoji="1" lang="ja-JP" altLang="en-US"/>
        </a:p>
      </dgm:t>
    </dgm:pt>
    <dgm:pt modelId="{9D75E2D9-AF93-4308-A05F-3EE66E3BF5AA}" type="parTrans" cxnId="{DF469BF2-1F26-4074-9CE7-8B018F3BA9A5}">
      <dgm:prSet/>
      <dgm:spPr/>
      <dgm:t>
        <a:bodyPr/>
        <a:lstStyle/>
        <a:p>
          <a:endParaRPr kumimoji="1" lang="ja-JP" altLang="en-US"/>
        </a:p>
      </dgm:t>
    </dgm:pt>
    <dgm:pt modelId="{FBC2FD21-561A-4852-A2FE-DB08FC74B7BF}">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提案</a:t>
          </a:r>
          <a:endParaRPr lang="ja-JP" altLang="en-US" sz="2000" dirty="0">
            <a:solidFill>
              <a:schemeClr val="lt1">
                <a:alpha val="40000"/>
              </a:schemeClr>
            </a:solidFill>
          </a:endParaRPr>
        </a:p>
      </dgm:t>
    </dgm:pt>
    <dgm:pt modelId="{99A4C524-39BD-4FEC-8441-720F8E95731A}" type="sibTrans" cxnId="{50013513-522F-474A-9C6E-820B5392C726}">
      <dgm:prSet/>
      <dgm:spPr/>
      <dgm:t>
        <a:bodyPr/>
        <a:lstStyle/>
        <a:p>
          <a:endParaRPr kumimoji="1" lang="ja-JP" altLang="en-US"/>
        </a:p>
      </dgm:t>
    </dgm:pt>
    <dgm:pt modelId="{91FD87A7-7701-4560-AD2C-4D47C0295BDA}" type="parTrans" cxnId="{50013513-522F-474A-9C6E-820B5392C726}">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E6A8FA15-568B-4EC6-9E18-6855682EE0E2}" type="presOf" srcId="{2810E2AA-04AD-4AE7-A496-9A2636F9E246}" destId="{0C56D771-0855-40C8-B221-836997B791B1}" srcOrd="0" destOrd="0" presId="urn:microsoft.com/office/officeart/2005/8/layout/hChevron3"/>
    <dgm:cxn modelId="{400A9682-3F85-4FC2-9511-B99A3F0839A7}" type="presOf" srcId="{FBC2FD21-561A-4852-A2FE-DB08FC74B7BF}" destId="{A2621FC4-A63B-47EF-BC27-C6EA0929F97E}"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15E0C9A4-751A-4FC5-B375-D2649EB7F91E}" type="presOf" srcId="{B2ACFCF7-5DA7-461E-B0C4-92C70F29B178}" destId="{AD9F7DF3-45C0-4281-BC89-198048AE4C34}" srcOrd="0" destOrd="0" presId="urn:microsoft.com/office/officeart/2005/8/layout/hChevron3"/>
    <dgm:cxn modelId="{259F70BA-74CB-4040-81CC-3DD980B52908}" type="presOf" srcId="{997C67E5-27C8-4BE3-96E1-58A3469B1845}" destId="{4E7CE08A-D3D2-4E9F-AC28-30CF83E778D7}" srcOrd="0" destOrd="0" presId="urn:microsoft.com/office/officeart/2005/8/layout/hChevron3"/>
    <dgm:cxn modelId="{DF469BF2-1F26-4074-9CE7-8B018F3BA9A5}" srcId="{997C67E5-27C8-4BE3-96E1-58A3469B1845}" destId="{B2ACFCF7-5DA7-461E-B0C4-92C70F29B178}" srcOrd="2" destOrd="0" parTransId="{9D75E2D9-AF93-4308-A05F-3EE66E3BF5AA}" sibTransId="{AAEFA7C3-2973-4ED0-B640-358AC311ABAB}"/>
    <dgm:cxn modelId="{6F2C0FC0-96FD-48F7-9BCB-C07E4EF75E59}" type="presParOf" srcId="{4E7CE08A-D3D2-4E9F-AC28-30CF83E778D7}" destId="{0C56D771-0855-40C8-B221-836997B791B1}" srcOrd="0" destOrd="0" presId="urn:microsoft.com/office/officeart/2005/8/layout/hChevron3"/>
    <dgm:cxn modelId="{7FBF071A-15F2-4B47-8992-340D0265EE33}" type="presParOf" srcId="{4E7CE08A-D3D2-4E9F-AC28-30CF83E778D7}" destId="{26FFCB88-374D-4D32-AEEB-B4CBB4C0F272}" srcOrd="1" destOrd="0" presId="urn:microsoft.com/office/officeart/2005/8/layout/hChevron3"/>
    <dgm:cxn modelId="{6452B6F1-BCBB-403C-AC72-B782B0052C9F}" type="presParOf" srcId="{4E7CE08A-D3D2-4E9F-AC28-30CF83E778D7}" destId="{A2621FC4-A63B-47EF-BC27-C6EA0929F97E}" srcOrd="2" destOrd="0" presId="urn:microsoft.com/office/officeart/2005/8/layout/hChevron3"/>
    <dgm:cxn modelId="{401173AA-AE1C-4361-8015-110AD83AF8EF}" type="presParOf" srcId="{4E7CE08A-D3D2-4E9F-AC28-30CF83E778D7}" destId="{40864258-B954-4374-B474-A755E0BA1075}" srcOrd="3" destOrd="0" presId="urn:microsoft.com/office/officeart/2005/8/layout/hChevron3"/>
    <dgm:cxn modelId="{2342C093-AC69-4DD1-AA1B-75581D59834E}"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dgm:t>
        <a:bodyPr/>
        <a:lstStyle/>
        <a:p>
          <a:pPr rtl="0"/>
          <a:r>
            <a:rPr kumimoji="1" lang="ja-JP" altLang="en-US" sz="2000" dirty="0" smtClean="0"/>
            <a:t>現状・課題</a:t>
          </a:r>
          <a:endParaRPr lang="ja-JP" altLang="en-US" sz="2000" dirty="0"/>
        </a:p>
      </dgm:t>
    </dgm:pt>
    <dgm:pt modelId="{A497A546-E23F-427E-8435-7AC3B7BC6215}" type="sibTrans" cxnId="{75B87902-5B53-4EFD-BE16-7153338D1C2F}">
      <dgm:prSet/>
      <dgm:spPr/>
      <dgm:t>
        <a:bodyPr/>
        <a:lstStyle/>
        <a:p>
          <a:endParaRPr kumimoji="1" lang="ja-JP" altLang="en-US"/>
        </a:p>
      </dgm:t>
    </dgm:pt>
    <dgm:pt modelId="{C5081FF6-96C2-4FD6-B55A-41F0C197BC02}" type="parTrans" cxnId="{75B87902-5B53-4EFD-BE16-7153338D1C2F}">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AAEFA7C3-2973-4ED0-B640-358AC311ABAB}" type="sibTrans" cxnId="{DF469BF2-1F26-4074-9CE7-8B018F3BA9A5}">
      <dgm:prSet/>
      <dgm:spPr/>
      <dgm:t>
        <a:bodyPr/>
        <a:lstStyle/>
        <a:p>
          <a:endParaRPr kumimoji="1" lang="ja-JP" altLang="en-US"/>
        </a:p>
      </dgm:t>
    </dgm:pt>
    <dgm:pt modelId="{9D75E2D9-AF93-4308-A05F-3EE66E3BF5AA}" type="parTrans" cxnId="{DF469BF2-1F26-4074-9CE7-8B018F3BA9A5}">
      <dgm:prSet/>
      <dgm:spPr/>
      <dgm:t>
        <a:bodyPr/>
        <a:lstStyle/>
        <a:p>
          <a:endParaRPr kumimoji="1" lang="ja-JP" altLang="en-US"/>
        </a:p>
      </dgm:t>
    </dgm:pt>
    <dgm:pt modelId="{FBC2FD21-561A-4852-A2FE-DB08FC74B7BF}">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提案</a:t>
          </a:r>
          <a:endParaRPr lang="ja-JP" altLang="en-US" sz="2000" dirty="0">
            <a:solidFill>
              <a:schemeClr val="lt1">
                <a:alpha val="40000"/>
              </a:schemeClr>
            </a:solidFill>
          </a:endParaRPr>
        </a:p>
      </dgm:t>
    </dgm:pt>
    <dgm:pt modelId="{99A4C524-39BD-4FEC-8441-720F8E95731A}" type="sibTrans" cxnId="{50013513-522F-474A-9C6E-820B5392C726}">
      <dgm:prSet/>
      <dgm:spPr/>
      <dgm:t>
        <a:bodyPr/>
        <a:lstStyle/>
        <a:p>
          <a:endParaRPr kumimoji="1" lang="ja-JP" altLang="en-US"/>
        </a:p>
      </dgm:t>
    </dgm:pt>
    <dgm:pt modelId="{91FD87A7-7701-4560-AD2C-4D47C0295BDA}" type="parTrans" cxnId="{50013513-522F-474A-9C6E-820B5392C726}">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4843AEFA-1DA1-498D-9B93-24A18D9818CA}" type="presOf" srcId="{B2ACFCF7-5DA7-461E-B0C4-92C70F29B178}" destId="{AD9F7DF3-45C0-4281-BC89-198048AE4C34}" srcOrd="0" destOrd="0" presId="urn:microsoft.com/office/officeart/2005/8/layout/hChevron3"/>
    <dgm:cxn modelId="{5DE86C67-2CFD-49D3-A3E6-DF059EECBD8C}" type="presOf" srcId="{FBC2FD21-561A-4852-A2FE-DB08FC74B7BF}" destId="{A2621FC4-A63B-47EF-BC27-C6EA0929F97E}"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F1C6EEC7-AEC9-4F52-807B-1F782F68A5EA}" type="presOf" srcId="{2810E2AA-04AD-4AE7-A496-9A2636F9E246}" destId="{0C56D771-0855-40C8-B221-836997B791B1}" srcOrd="0" destOrd="0" presId="urn:microsoft.com/office/officeart/2005/8/layout/hChevron3"/>
    <dgm:cxn modelId="{DF469BF2-1F26-4074-9CE7-8B018F3BA9A5}" srcId="{997C67E5-27C8-4BE3-96E1-58A3469B1845}" destId="{B2ACFCF7-5DA7-461E-B0C4-92C70F29B178}" srcOrd="2" destOrd="0" parTransId="{9D75E2D9-AF93-4308-A05F-3EE66E3BF5AA}" sibTransId="{AAEFA7C3-2973-4ED0-B640-358AC311ABAB}"/>
    <dgm:cxn modelId="{B531F63F-7D6E-4F75-8D2F-BAF51434CE53}" type="presOf" srcId="{997C67E5-27C8-4BE3-96E1-58A3469B1845}" destId="{4E7CE08A-D3D2-4E9F-AC28-30CF83E778D7}" srcOrd="0" destOrd="0" presId="urn:microsoft.com/office/officeart/2005/8/layout/hChevron3"/>
    <dgm:cxn modelId="{9FBB9E0B-3896-447A-AFAF-40A8A74886D8}" type="presParOf" srcId="{4E7CE08A-D3D2-4E9F-AC28-30CF83E778D7}" destId="{0C56D771-0855-40C8-B221-836997B791B1}" srcOrd="0" destOrd="0" presId="urn:microsoft.com/office/officeart/2005/8/layout/hChevron3"/>
    <dgm:cxn modelId="{EA59964D-8A8A-409F-8EB1-B6216F3DD0B4}" type="presParOf" srcId="{4E7CE08A-D3D2-4E9F-AC28-30CF83E778D7}" destId="{26FFCB88-374D-4D32-AEEB-B4CBB4C0F272}" srcOrd="1" destOrd="0" presId="urn:microsoft.com/office/officeart/2005/8/layout/hChevron3"/>
    <dgm:cxn modelId="{855A25BD-9715-463B-A434-EFF0CA825F3C}" type="presParOf" srcId="{4E7CE08A-D3D2-4E9F-AC28-30CF83E778D7}" destId="{A2621FC4-A63B-47EF-BC27-C6EA0929F97E}" srcOrd="2" destOrd="0" presId="urn:microsoft.com/office/officeart/2005/8/layout/hChevron3"/>
    <dgm:cxn modelId="{46B43807-17CB-45C5-B234-60279EF9DE23}" type="presParOf" srcId="{4E7CE08A-D3D2-4E9F-AC28-30CF83E778D7}" destId="{40864258-B954-4374-B474-A755E0BA1075}" srcOrd="3" destOrd="0" presId="urn:microsoft.com/office/officeart/2005/8/layout/hChevron3"/>
    <dgm:cxn modelId="{A221F966-F7A1-491C-AE5B-BCD147BA3463}"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kumimoji="1" lang="ja-JP" altLang="en-US" sz="2000" dirty="0" smtClean="0">
              <a:solidFill>
                <a:schemeClr val="lt1">
                  <a:alpha val="40000"/>
                </a:schemeClr>
              </a:solidFill>
            </a:rPr>
            <a:t>現状・課題</a:t>
          </a:r>
          <a:endParaRPr lang="ja-JP" altLang="en-US" sz="2000" dirty="0">
            <a:solidFill>
              <a:schemeClr val="lt1">
                <a:alpha val="40000"/>
              </a:schemeClr>
            </a:solidFill>
          </a:endParaRPr>
        </a:p>
      </dgm:t>
    </dgm:pt>
    <dgm:pt modelId="{A497A546-E23F-427E-8435-7AC3B7BC6215}" type="sibTrans" cxnId="{75B87902-5B53-4EFD-BE16-7153338D1C2F}">
      <dgm:prSet/>
      <dgm:spPr/>
      <dgm:t>
        <a:bodyPr/>
        <a:lstStyle/>
        <a:p>
          <a:endParaRPr kumimoji="1" lang="ja-JP" altLang="en-US"/>
        </a:p>
      </dgm:t>
    </dgm:pt>
    <dgm:pt modelId="{C5081FF6-96C2-4FD6-B55A-41F0C197BC02}" type="parTrans" cxnId="{75B87902-5B53-4EFD-BE16-7153338D1C2F}">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AAEFA7C3-2973-4ED0-B640-358AC311ABAB}" type="sibTrans" cxnId="{DF469BF2-1F26-4074-9CE7-8B018F3BA9A5}">
      <dgm:prSet/>
      <dgm:spPr/>
      <dgm:t>
        <a:bodyPr/>
        <a:lstStyle/>
        <a:p>
          <a:endParaRPr kumimoji="1" lang="ja-JP" altLang="en-US"/>
        </a:p>
      </dgm:t>
    </dgm:pt>
    <dgm:pt modelId="{9D75E2D9-AF93-4308-A05F-3EE66E3BF5AA}" type="parTrans" cxnId="{DF469BF2-1F26-4074-9CE7-8B018F3BA9A5}">
      <dgm:prSet/>
      <dgm:spPr/>
      <dgm:t>
        <a:bodyPr/>
        <a:lstStyle/>
        <a:p>
          <a:endParaRPr kumimoji="1" lang="ja-JP" altLang="en-US"/>
        </a:p>
      </dgm:t>
    </dgm:pt>
    <dgm:pt modelId="{FBC2FD21-561A-4852-A2FE-DB08FC74B7BF}">
      <dgm:prSet custT="1"/>
      <dgm:spPr>
        <a:solidFill>
          <a:schemeClr val="accent1">
            <a:hueOff val="0"/>
            <a:satOff val="0"/>
            <a:lumOff val="0"/>
          </a:schemeClr>
        </a:solidFill>
      </dgm:spPr>
      <dgm:t>
        <a:bodyPr/>
        <a:lstStyle/>
        <a:p>
          <a:pPr rtl="0"/>
          <a:r>
            <a:rPr lang="ja-JP" altLang="en-US" sz="2000" dirty="0" smtClean="0"/>
            <a:t>提案</a:t>
          </a:r>
          <a:endParaRPr lang="ja-JP" altLang="en-US" sz="2000" dirty="0"/>
        </a:p>
      </dgm:t>
    </dgm:pt>
    <dgm:pt modelId="{99A4C524-39BD-4FEC-8441-720F8E95731A}" type="sibTrans" cxnId="{50013513-522F-474A-9C6E-820B5392C726}">
      <dgm:prSet/>
      <dgm:spPr/>
      <dgm:t>
        <a:bodyPr/>
        <a:lstStyle/>
        <a:p>
          <a:endParaRPr kumimoji="1" lang="ja-JP" altLang="en-US"/>
        </a:p>
      </dgm:t>
    </dgm:pt>
    <dgm:pt modelId="{91FD87A7-7701-4560-AD2C-4D47C0295BDA}" type="parTrans" cxnId="{50013513-522F-474A-9C6E-820B5392C726}">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2C01E7C0-6818-43A3-8972-8F788C1AD21A}" type="presOf" srcId="{2810E2AA-04AD-4AE7-A496-9A2636F9E246}" destId="{0C56D771-0855-40C8-B221-836997B791B1}" srcOrd="0" destOrd="0" presId="urn:microsoft.com/office/officeart/2005/8/layout/hChevron3"/>
    <dgm:cxn modelId="{25F0D9E8-A6C7-470C-9A28-2A12C8C67525}" type="presOf" srcId="{997C67E5-27C8-4BE3-96E1-58A3469B1845}" destId="{4E7CE08A-D3D2-4E9F-AC28-30CF83E778D7}" srcOrd="0" destOrd="0" presId="urn:microsoft.com/office/officeart/2005/8/layout/hChevron3"/>
    <dgm:cxn modelId="{607A7623-C715-457E-BD02-60A1A08640DF}" type="presOf" srcId="{B2ACFCF7-5DA7-461E-B0C4-92C70F29B178}" destId="{AD9F7DF3-45C0-4281-BC89-198048AE4C34}" srcOrd="0" destOrd="0" presId="urn:microsoft.com/office/officeart/2005/8/layout/hChevron3"/>
    <dgm:cxn modelId="{EF27AD31-5FD4-4285-8D42-1EF853C39E38}" type="presOf" srcId="{FBC2FD21-561A-4852-A2FE-DB08FC74B7BF}" destId="{A2621FC4-A63B-47EF-BC27-C6EA0929F97E}"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DF469BF2-1F26-4074-9CE7-8B018F3BA9A5}" srcId="{997C67E5-27C8-4BE3-96E1-58A3469B1845}" destId="{B2ACFCF7-5DA7-461E-B0C4-92C70F29B178}" srcOrd="2" destOrd="0" parTransId="{9D75E2D9-AF93-4308-A05F-3EE66E3BF5AA}" sibTransId="{AAEFA7C3-2973-4ED0-B640-358AC311ABAB}"/>
    <dgm:cxn modelId="{2A57C297-FAB8-4873-98C4-A937CF58809A}" type="presParOf" srcId="{4E7CE08A-D3D2-4E9F-AC28-30CF83E778D7}" destId="{0C56D771-0855-40C8-B221-836997B791B1}" srcOrd="0" destOrd="0" presId="urn:microsoft.com/office/officeart/2005/8/layout/hChevron3"/>
    <dgm:cxn modelId="{7E73E6CC-20B0-466D-96D5-355C006FD69A}" type="presParOf" srcId="{4E7CE08A-D3D2-4E9F-AC28-30CF83E778D7}" destId="{26FFCB88-374D-4D32-AEEB-B4CBB4C0F272}" srcOrd="1" destOrd="0" presId="urn:microsoft.com/office/officeart/2005/8/layout/hChevron3"/>
    <dgm:cxn modelId="{329D415F-70E8-4118-895B-9CAA00262020}" type="presParOf" srcId="{4E7CE08A-D3D2-4E9F-AC28-30CF83E778D7}" destId="{A2621FC4-A63B-47EF-BC27-C6EA0929F97E}" srcOrd="2" destOrd="0" presId="urn:microsoft.com/office/officeart/2005/8/layout/hChevron3"/>
    <dgm:cxn modelId="{E7460FF8-1250-47B1-9DFF-124BAB0F4779}" type="presParOf" srcId="{4E7CE08A-D3D2-4E9F-AC28-30CF83E778D7}" destId="{40864258-B954-4374-B474-A755E0BA1075}" srcOrd="3" destOrd="0" presId="urn:microsoft.com/office/officeart/2005/8/layout/hChevron3"/>
    <dgm:cxn modelId="{8A07A83E-8CEF-4146-B191-649052CF89E5}"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kumimoji="1" lang="ja-JP" altLang="en-US" sz="2000" dirty="0" smtClean="0">
              <a:solidFill>
                <a:schemeClr val="lt1">
                  <a:alpha val="40000"/>
                </a:schemeClr>
              </a:solidFill>
            </a:rPr>
            <a:t>現状・課題</a:t>
          </a:r>
          <a:endParaRPr lang="ja-JP" altLang="en-US" sz="2000" dirty="0">
            <a:solidFill>
              <a:schemeClr val="lt1">
                <a:alpha val="40000"/>
              </a:schemeClr>
            </a:solidFill>
          </a:endParaRPr>
        </a:p>
      </dgm:t>
    </dgm:pt>
    <dgm:pt modelId="{A497A546-E23F-427E-8435-7AC3B7BC6215}" type="sibTrans" cxnId="{75B87902-5B53-4EFD-BE16-7153338D1C2F}">
      <dgm:prSet/>
      <dgm:spPr/>
      <dgm:t>
        <a:bodyPr/>
        <a:lstStyle/>
        <a:p>
          <a:endParaRPr kumimoji="1" lang="ja-JP" altLang="en-US"/>
        </a:p>
      </dgm:t>
    </dgm:pt>
    <dgm:pt modelId="{C5081FF6-96C2-4FD6-B55A-41F0C197BC02}" type="parTrans" cxnId="{75B87902-5B53-4EFD-BE16-7153338D1C2F}">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AAEFA7C3-2973-4ED0-B640-358AC311ABAB}" type="sibTrans" cxnId="{DF469BF2-1F26-4074-9CE7-8B018F3BA9A5}">
      <dgm:prSet/>
      <dgm:spPr/>
      <dgm:t>
        <a:bodyPr/>
        <a:lstStyle/>
        <a:p>
          <a:endParaRPr kumimoji="1" lang="ja-JP" altLang="en-US"/>
        </a:p>
      </dgm:t>
    </dgm:pt>
    <dgm:pt modelId="{9D75E2D9-AF93-4308-A05F-3EE66E3BF5AA}" type="parTrans" cxnId="{DF469BF2-1F26-4074-9CE7-8B018F3BA9A5}">
      <dgm:prSet/>
      <dgm:spPr/>
      <dgm:t>
        <a:bodyPr/>
        <a:lstStyle/>
        <a:p>
          <a:endParaRPr kumimoji="1" lang="ja-JP" altLang="en-US"/>
        </a:p>
      </dgm:t>
    </dgm:pt>
    <dgm:pt modelId="{FBC2FD21-561A-4852-A2FE-DB08FC74B7BF}">
      <dgm:prSet custT="1"/>
      <dgm:spPr>
        <a:solidFill>
          <a:schemeClr val="accent1">
            <a:hueOff val="0"/>
            <a:satOff val="0"/>
            <a:lumOff val="0"/>
          </a:schemeClr>
        </a:solidFill>
      </dgm:spPr>
      <dgm:t>
        <a:bodyPr/>
        <a:lstStyle/>
        <a:p>
          <a:pPr rtl="0"/>
          <a:r>
            <a:rPr lang="ja-JP" altLang="en-US" sz="2000" dirty="0" smtClean="0"/>
            <a:t>提案</a:t>
          </a:r>
          <a:endParaRPr lang="ja-JP" altLang="en-US" sz="2000" dirty="0"/>
        </a:p>
      </dgm:t>
    </dgm:pt>
    <dgm:pt modelId="{99A4C524-39BD-4FEC-8441-720F8E95731A}" type="sibTrans" cxnId="{50013513-522F-474A-9C6E-820B5392C726}">
      <dgm:prSet/>
      <dgm:spPr/>
      <dgm:t>
        <a:bodyPr/>
        <a:lstStyle/>
        <a:p>
          <a:endParaRPr kumimoji="1" lang="ja-JP" altLang="en-US"/>
        </a:p>
      </dgm:t>
    </dgm:pt>
    <dgm:pt modelId="{91FD87A7-7701-4560-AD2C-4D47C0295BDA}" type="parTrans" cxnId="{50013513-522F-474A-9C6E-820B5392C726}">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9C572744-1C01-4AEE-A536-85CFC21D1405}" type="presOf" srcId="{2810E2AA-04AD-4AE7-A496-9A2636F9E246}" destId="{0C56D771-0855-40C8-B221-836997B791B1}" srcOrd="0" destOrd="0" presId="urn:microsoft.com/office/officeart/2005/8/layout/hChevron3"/>
    <dgm:cxn modelId="{2F4B0C29-81FA-4561-BAAE-A8C0F2F6C02F}" type="presOf" srcId="{997C67E5-27C8-4BE3-96E1-58A3469B1845}" destId="{4E7CE08A-D3D2-4E9F-AC28-30CF83E778D7}"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FF7DC931-747C-4F67-AEDD-E4AB8D4DA4CD}" type="presOf" srcId="{B2ACFCF7-5DA7-461E-B0C4-92C70F29B178}" destId="{AD9F7DF3-45C0-4281-BC89-198048AE4C34}" srcOrd="0" destOrd="0" presId="urn:microsoft.com/office/officeart/2005/8/layout/hChevron3"/>
    <dgm:cxn modelId="{DF469BF2-1F26-4074-9CE7-8B018F3BA9A5}" srcId="{997C67E5-27C8-4BE3-96E1-58A3469B1845}" destId="{B2ACFCF7-5DA7-461E-B0C4-92C70F29B178}" srcOrd="2" destOrd="0" parTransId="{9D75E2D9-AF93-4308-A05F-3EE66E3BF5AA}" sibTransId="{AAEFA7C3-2973-4ED0-B640-358AC311ABAB}"/>
    <dgm:cxn modelId="{326ED475-D9C7-4F3F-B6F7-B88BD59C4862}" type="presOf" srcId="{FBC2FD21-561A-4852-A2FE-DB08FC74B7BF}" destId="{A2621FC4-A63B-47EF-BC27-C6EA0929F97E}" srcOrd="0" destOrd="0" presId="urn:microsoft.com/office/officeart/2005/8/layout/hChevron3"/>
    <dgm:cxn modelId="{F6FDE7B6-220E-4C01-BC9B-A765EE1EB7D3}" type="presParOf" srcId="{4E7CE08A-D3D2-4E9F-AC28-30CF83E778D7}" destId="{0C56D771-0855-40C8-B221-836997B791B1}" srcOrd="0" destOrd="0" presId="urn:microsoft.com/office/officeart/2005/8/layout/hChevron3"/>
    <dgm:cxn modelId="{7AE3C049-408B-4216-808A-247DCDC67767}" type="presParOf" srcId="{4E7CE08A-D3D2-4E9F-AC28-30CF83E778D7}" destId="{26FFCB88-374D-4D32-AEEB-B4CBB4C0F272}" srcOrd="1" destOrd="0" presId="urn:microsoft.com/office/officeart/2005/8/layout/hChevron3"/>
    <dgm:cxn modelId="{4E36A78E-D09C-45F5-A740-482E0CFAE615}" type="presParOf" srcId="{4E7CE08A-D3D2-4E9F-AC28-30CF83E778D7}" destId="{A2621FC4-A63B-47EF-BC27-C6EA0929F97E}" srcOrd="2" destOrd="0" presId="urn:microsoft.com/office/officeart/2005/8/layout/hChevron3"/>
    <dgm:cxn modelId="{0811D58C-56E6-42CB-ACA3-158317DDBC20}" type="presParOf" srcId="{4E7CE08A-D3D2-4E9F-AC28-30CF83E778D7}" destId="{40864258-B954-4374-B474-A755E0BA1075}" srcOrd="3" destOrd="0" presId="urn:microsoft.com/office/officeart/2005/8/layout/hChevron3"/>
    <dgm:cxn modelId="{7E9621F2-53E3-4004-B70B-1D78A8469EFB}"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kumimoji="1" lang="ja-JP" altLang="en-US" sz="2000" dirty="0" smtClean="0">
              <a:solidFill>
                <a:schemeClr val="lt1">
                  <a:alpha val="40000"/>
                </a:schemeClr>
              </a:solidFill>
            </a:rPr>
            <a:t>現状・課題</a:t>
          </a:r>
          <a:endParaRPr lang="ja-JP" altLang="en-US" sz="2000" dirty="0">
            <a:solidFill>
              <a:schemeClr val="lt1">
                <a:alpha val="40000"/>
              </a:schemeClr>
            </a:solidFill>
          </a:endParaRPr>
        </a:p>
      </dgm:t>
    </dgm:pt>
    <dgm:pt modelId="{A497A546-E23F-427E-8435-7AC3B7BC6215}" type="sibTrans" cxnId="{75B87902-5B53-4EFD-BE16-7153338D1C2F}">
      <dgm:prSet/>
      <dgm:spPr/>
      <dgm:t>
        <a:bodyPr/>
        <a:lstStyle/>
        <a:p>
          <a:endParaRPr kumimoji="1" lang="ja-JP" altLang="en-US"/>
        </a:p>
      </dgm:t>
    </dgm:pt>
    <dgm:pt modelId="{C5081FF6-96C2-4FD6-B55A-41F0C197BC02}" type="parTrans" cxnId="{75B87902-5B53-4EFD-BE16-7153338D1C2F}">
      <dgm:prSet/>
      <dgm:spPr/>
      <dgm:t>
        <a:bodyPr/>
        <a:lstStyle/>
        <a:p>
          <a:endParaRPr kumimoji="1" lang="ja-JP" altLang="en-US"/>
        </a:p>
      </dgm:t>
    </dgm:pt>
    <dgm:pt modelId="{B2ACFCF7-5DA7-461E-B0C4-92C70F29B178}">
      <dgm:prSet custT="1"/>
      <dgm:spPr/>
      <dgm:t>
        <a:bodyPr/>
        <a:lstStyle/>
        <a:p>
          <a:pPr rtl="0"/>
          <a:r>
            <a:rPr lang="ja-JP" altLang="en-US" sz="2000" dirty="0" smtClean="0"/>
            <a:t>方針</a:t>
          </a:r>
          <a:endParaRPr lang="ja-JP" altLang="en-US" sz="2000" dirty="0"/>
        </a:p>
      </dgm:t>
    </dgm:pt>
    <dgm:pt modelId="{AAEFA7C3-2973-4ED0-B640-358AC311ABAB}" type="sibTrans" cxnId="{DF469BF2-1F26-4074-9CE7-8B018F3BA9A5}">
      <dgm:prSet/>
      <dgm:spPr/>
      <dgm:t>
        <a:bodyPr/>
        <a:lstStyle/>
        <a:p>
          <a:endParaRPr kumimoji="1" lang="ja-JP" altLang="en-US"/>
        </a:p>
      </dgm:t>
    </dgm:pt>
    <dgm:pt modelId="{9D75E2D9-AF93-4308-A05F-3EE66E3BF5AA}" type="parTrans" cxnId="{DF469BF2-1F26-4074-9CE7-8B018F3BA9A5}">
      <dgm:prSet/>
      <dgm:spPr/>
      <dgm:t>
        <a:bodyPr/>
        <a:lstStyle/>
        <a:p>
          <a:endParaRPr kumimoji="1" lang="ja-JP" altLang="en-US"/>
        </a:p>
      </dgm:t>
    </dgm:pt>
    <dgm:pt modelId="{FBC2FD21-561A-4852-A2FE-DB08FC74B7BF}">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提案</a:t>
          </a:r>
          <a:endParaRPr lang="ja-JP" altLang="en-US" sz="2000" dirty="0">
            <a:solidFill>
              <a:schemeClr val="lt1">
                <a:alpha val="40000"/>
              </a:schemeClr>
            </a:solidFill>
          </a:endParaRPr>
        </a:p>
      </dgm:t>
    </dgm:pt>
    <dgm:pt modelId="{99A4C524-39BD-4FEC-8441-720F8E95731A}" type="sibTrans" cxnId="{50013513-522F-474A-9C6E-820B5392C726}">
      <dgm:prSet/>
      <dgm:spPr/>
      <dgm:t>
        <a:bodyPr/>
        <a:lstStyle/>
        <a:p>
          <a:endParaRPr kumimoji="1" lang="ja-JP" altLang="en-US"/>
        </a:p>
      </dgm:t>
    </dgm:pt>
    <dgm:pt modelId="{91FD87A7-7701-4560-AD2C-4D47C0295BDA}" type="parTrans" cxnId="{50013513-522F-474A-9C6E-820B5392C726}">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81E24C82-43B9-4F0D-8064-CE64F2D8D09F}" type="presOf" srcId="{997C67E5-27C8-4BE3-96E1-58A3469B1845}" destId="{4E7CE08A-D3D2-4E9F-AC28-30CF83E778D7}"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C782DB3C-93BD-41C0-AC81-DF1F68C5ADF9}" type="presOf" srcId="{FBC2FD21-561A-4852-A2FE-DB08FC74B7BF}" destId="{A2621FC4-A63B-47EF-BC27-C6EA0929F97E}" srcOrd="0" destOrd="0" presId="urn:microsoft.com/office/officeart/2005/8/layout/hChevron3"/>
    <dgm:cxn modelId="{B19D3085-3763-41FE-9D69-F73AE0D1B07D}" type="presOf" srcId="{B2ACFCF7-5DA7-461E-B0C4-92C70F29B178}" destId="{AD9F7DF3-45C0-4281-BC89-198048AE4C34}" srcOrd="0" destOrd="0" presId="urn:microsoft.com/office/officeart/2005/8/layout/hChevron3"/>
    <dgm:cxn modelId="{DF469BF2-1F26-4074-9CE7-8B018F3BA9A5}" srcId="{997C67E5-27C8-4BE3-96E1-58A3469B1845}" destId="{B2ACFCF7-5DA7-461E-B0C4-92C70F29B178}" srcOrd="2" destOrd="0" parTransId="{9D75E2D9-AF93-4308-A05F-3EE66E3BF5AA}" sibTransId="{AAEFA7C3-2973-4ED0-B640-358AC311ABAB}"/>
    <dgm:cxn modelId="{03F63639-932B-48D1-B1AB-6AB279E9B270}" type="presOf" srcId="{2810E2AA-04AD-4AE7-A496-9A2636F9E246}" destId="{0C56D771-0855-40C8-B221-836997B791B1}" srcOrd="0" destOrd="0" presId="urn:microsoft.com/office/officeart/2005/8/layout/hChevron3"/>
    <dgm:cxn modelId="{E2773C67-2A35-420B-A4F7-00AEDB92F0FF}" type="presParOf" srcId="{4E7CE08A-D3D2-4E9F-AC28-30CF83E778D7}" destId="{0C56D771-0855-40C8-B221-836997B791B1}" srcOrd="0" destOrd="0" presId="urn:microsoft.com/office/officeart/2005/8/layout/hChevron3"/>
    <dgm:cxn modelId="{F06759ED-7E70-4F4E-9352-9586F95E9CCB}" type="presParOf" srcId="{4E7CE08A-D3D2-4E9F-AC28-30CF83E778D7}" destId="{26FFCB88-374D-4D32-AEEB-B4CBB4C0F272}" srcOrd="1" destOrd="0" presId="urn:microsoft.com/office/officeart/2005/8/layout/hChevron3"/>
    <dgm:cxn modelId="{0E52A94E-A84A-4060-85B6-43D4E2C77617}" type="presParOf" srcId="{4E7CE08A-D3D2-4E9F-AC28-30CF83E778D7}" destId="{A2621FC4-A63B-47EF-BC27-C6EA0929F97E}" srcOrd="2" destOrd="0" presId="urn:microsoft.com/office/officeart/2005/8/layout/hChevron3"/>
    <dgm:cxn modelId="{E09BD8DE-1F7B-41E7-8D49-916C67532982}" type="presParOf" srcId="{4E7CE08A-D3D2-4E9F-AC28-30CF83E778D7}" destId="{40864258-B954-4374-B474-A755E0BA1075}" srcOrd="3" destOrd="0" presId="urn:microsoft.com/office/officeart/2005/8/layout/hChevron3"/>
    <dgm:cxn modelId="{E70184FE-987C-493E-AF10-3AD6A31D9737}"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dgm:t>
        <a:bodyPr/>
        <a:lstStyle/>
        <a:p>
          <a:pPr rtl="0"/>
          <a:r>
            <a:rPr kumimoji="1" lang="ja-JP" altLang="en-US" sz="2000" dirty="0" smtClean="0"/>
            <a:t>現状・課題</a:t>
          </a:r>
          <a:endParaRPr lang="ja-JP" altLang="en-US" sz="2000" dirty="0"/>
        </a:p>
      </dgm:t>
    </dgm:pt>
    <dgm:pt modelId="{A497A546-E23F-427E-8435-7AC3B7BC6215}" type="sibTrans" cxnId="{75B87902-5B53-4EFD-BE16-7153338D1C2F}">
      <dgm:prSet/>
      <dgm:spPr/>
      <dgm:t>
        <a:bodyPr/>
        <a:lstStyle/>
        <a:p>
          <a:endParaRPr kumimoji="1" lang="ja-JP" altLang="en-US"/>
        </a:p>
      </dgm:t>
    </dgm:pt>
    <dgm:pt modelId="{C5081FF6-96C2-4FD6-B55A-41F0C197BC02}" type="parTrans" cxnId="{75B87902-5B53-4EFD-BE16-7153338D1C2F}">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AAEFA7C3-2973-4ED0-B640-358AC311ABAB}" type="sibTrans" cxnId="{DF469BF2-1F26-4074-9CE7-8B018F3BA9A5}">
      <dgm:prSet/>
      <dgm:spPr/>
      <dgm:t>
        <a:bodyPr/>
        <a:lstStyle/>
        <a:p>
          <a:endParaRPr kumimoji="1" lang="ja-JP" altLang="en-US"/>
        </a:p>
      </dgm:t>
    </dgm:pt>
    <dgm:pt modelId="{9D75E2D9-AF93-4308-A05F-3EE66E3BF5AA}" type="parTrans" cxnId="{DF469BF2-1F26-4074-9CE7-8B018F3BA9A5}">
      <dgm:prSet/>
      <dgm:spPr/>
      <dgm:t>
        <a:bodyPr/>
        <a:lstStyle/>
        <a:p>
          <a:endParaRPr kumimoji="1" lang="ja-JP" altLang="en-US"/>
        </a:p>
      </dgm:t>
    </dgm:pt>
    <dgm:pt modelId="{FBC2FD21-561A-4852-A2FE-DB08FC74B7BF}">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提案</a:t>
          </a:r>
          <a:endParaRPr lang="ja-JP" altLang="en-US" sz="2000" dirty="0">
            <a:solidFill>
              <a:schemeClr val="lt1">
                <a:alpha val="40000"/>
              </a:schemeClr>
            </a:solidFill>
          </a:endParaRPr>
        </a:p>
      </dgm:t>
    </dgm:pt>
    <dgm:pt modelId="{99A4C524-39BD-4FEC-8441-720F8E95731A}" type="sibTrans" cxnId="{50013513-522F-474A-9C6E-820B5392C726}">
      <dgm:prSet/>
      <dgm:spPr/>
      <dgm:t>
        <a:bodyPr/>
        <a:lstStyle/>
        <a:p>
          <a:endParaRPr kumimoji="1" lang="ja-JP" altLang="en-US"/>
        </a:p>
      </dgm:t>
    </dgm:pt>
    <dgm:pt modelId="{91FD87A7-7701-4560-AD2C-4D47C0295BDA}" type="parTrans" cxnId="{50013513-522F-474A-9C6E-820B5392C726}">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998E54DC-7CC3-4CDD-9B69-D082E7969956}" type="presOf" srcId="{997C67E5-27C8-4BE3-96E1-58A3469B1845}" destId="{4E7CE08A-D3D2-4E9F-AC28-30CF83E778D7}" srcOrd="0" destOrd="0" presId="urn:microsoft.com/office/officeart/2005/8/layout/hChevron3"/>
    <dgm:cxn modelId="{B90DD270-8851-4E4E-B394-1B45FD18906C}" type="presOf" srcId="{2810E2AA-04AD-4AE7-A496-9A2636F9E246}" destId="{0C56D771-0855-40C8-B221-836997B791B1}"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C8869EB9-16E8-4801-ABEC-1890D58493EE}" type="presOf" srcId="{B2ACFCF7-5DA7-461E-B0C4-92C70F29B178}" destId="{AD9F7DF3-45C0-4281-BC89-198048AE4C34}" srcOrd="0" destOrd="0" presId="urn:microsoft.com/office/officeart/2005/8/layout/hChevron3"/>
    <dgm:cxn modelId="{DF469BF2-1F26-4074-9CE7-8B018F3BA9A5}" srcId="{997C67E5-27C8-4BE3-96E1-58A3469B1845}" destId="{B2ACFCF7-5DA7-461E-B0C4-92C70F29B178}" srcOrd="2" destOrd="0" parTransId="{9D75E2D9-AF93-4308-A05F-3EE66E3BF5AA}" sibTransId="{AAEFA7C3-2973-4ED0-B640-358AC311ABAB}"/>
    <dgm:cxn modelId="{464060E8-48CD-44A7-8881-55855EEF845F}" type="presOf" srcId="{FBC2FD21-561A-4852-A2FE-DB08FC74B7BF}" destId="{A2621FC4-A63B-47EF-BC27-C6EA0929F97E}" srcOrd="0" destOrd="0" presId="urn:microsoft.com/office/officeart/2005/8/layout/hChevron3"/>
    <dgm:cxn modelId="{9FEED3CA-C032-4A59-9E32-ABDB4809F2BE}" type="presParOf" srcId="{4E7CE08A-D3D2-4E9F-AC28-30CF83E778D7}" destId="{0C56D771-0855-40C8-B221-836997B791B1}" srcOrd="0" destOrd="0" presId="urn:microsoft.com/office/officeart/2005/8/layout/hChevron3"/>
    <dgm:cxn modelId="{3CDF7D61-B6EF-4571-B8A2-9EA1125B1316}" type="presParOf" srcId="{4E7CE08A-D3D2-4E9F-AC28-30CF83E778D7}" destId="{26FFCB88-374D-4D32-AEEB-B4CBB4C0F272}" srcOrd="1" destOrd="0" presId="urn:microsoft.com/office/officeart/2005/8/layout/hChevron3"/>
    <dgm:cxn modelId="{11B87354-DE98-4BC9-B562-B2115199F65A}" type="presParOf" srcId="{4E7CE08A-D3D2-4E9F-AC28-30CF83E778D7}" destId="{A2621FC4-A63B-47EF-BC27-C6EA0929F97E}" srcOrd="2" destOrd="0" presId="urn:microsoft.com/office/officeart/2005/8/layout/hChevron3"/>
    <dgm:cxn modelId="{57B44003-3DAE-4CA9-96B0-74B73C69FDA0}" type="presParOf" srcId="{4E7CE08A-D3D2-4E9F-AC28-30CF83E778D7}" destId="{40864258-B954-4374-B474-A755E0BA1075}" srcOrd="3" destOrd="0" presId="urn:microsoft.com/office/officeart/2005/8/layout/hChevron3"/>
    <dgm:cxn modelId="{44BC9BEB-3B8E-4893-B09C-F2D8A1674B78}"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dgm:t>
        <a:bodyPr/>
        <a:lstStyle/>
        <a:p>
          <a:pPr rtl="0"/>
          <a:r>
            <a:rPr kumimoji="1" lang="ja-JP" altLang="en-US" sz="2000" dirty="0" smtClean="0"/>
            <a:t>現状・課題</a:t>
          </a:r>
          <a:endParaRPr lang="ja-JP" altLang="en-US" sz="2000" dirty="0"/>
        </a:p>
      </dgm:t>
    </dgm:pt>
    <dgm:pt modelId="{C5081FF6-96C2-4FD6-B55A-41F0C197BC02}" type="parTrans" cxnId="{75B87902-5B53-4EFD-BE16-7153338D1C2F}">
      <dgm:prSet/>
      <dgm:spPr/>
      <dgm:t>
        <a:bodyPr/>
        <a:lstStyle/>
        <a:p>
          <a:endParaRPr kumimoji="1" lang="ja-JP" altLang="en-US"/>
        </a:p>
      </dgm:t>
    </dgm:pt>
    <dgm:pt modelId="{A497A546-E23F-427E-8435-7AC3B7BC6215}" type="sibTrans" cxnId="{75B87902-5B53-4EFD-BE16-7153338D1C2F}">
      <dgm:prSet/>
      <dgm:spPr/>
      <dgm:t>
        <a:bodyPr/>
        <a:lstStyle/>
        <a:p>
          <a:endParaRPr kumimoji="1" lang="ja-JP" altLang="en-US"/>
        </a:p>
      </dgm:t>
    </dgm:pt>
    <dgm:pt modelId="{FBC2FD21-561A-4852-A2FE-DB08FC74B7BF}">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提案</a:t>
          </a:r>
          <a:endParaRPr lang="ja-JP" altLang="en-US" sz="2000" dirty="0">
            <a:solidFill>
              <a:schemeClr val="lt1">
                <a:alpha val="40000"/>
              </a:schemeClr>
            </a:solidFill>
          </a:endParaRPr>
        </a:p>
      </dgm:t>
    </dgm:pt>
    <dgm:pt modelId="{91FD87A7-7701-4560-AD2C-4D47C0295BDA}" type="parTrans" cxnId="{50013513-522F-474A-9C6E-820B5392C726}">
      <dgm:prSet/>
      <dgm:spPr/>
      <dgm:t>
        <a:bodyPr/>
        <a:lstStyle/>
        <a:p>
          <a:endParaRPr kumimoji="1" lang="ja-JP" altLang="en-US"/>
        </a:p>
      </dgm:t>
    </dgm:pt>
    <dgm:pt modelId="{99A4C524-39BD-4FEC-8441-720F8E95731A}" type="sibTrans" cxnId="{50013513-522F-474A-9C6E-820B5392C726}">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9D75E2D9-AF93-4308-A05F-3EE66E3BF5AA}" type="parTrans" cxnId="{DF469BF2-1F26-4074-9CE7-8B018F3BA9A5}">
      <dgm:prSet/>
      <dgm:spPr/>
      <dgm:t>
        <a:bodyPr/>
        <a:lstStyle/>
        <a:p>
          <a:endParaRPr kumimoji="1" lang="ja-JP" altLang="en-US"/>
        </a:p>
      </dgm:t>
    </dgm:pt>
    <dgm:pt modelId="{AAEFA7C3-2973-4ED0-B640-358AC311ABAB}" type="sibTrans" cxnId="{DF469BF2-1F26-4074-9CE7-8B018F3BA9A5}">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BFE34087-1A61-4457-9E90-DB918E2AAD65}" type="presOf" srcId="{FBC2FD21-561A-4852-A2FE-DB08FC74B7BF}" destId="{A2621FC4-A63B-47EF-BC27-C6EA0929F97E}" srcOrd="0" destOrd="0" presId="urn:microsoft.com/office/officeart/2005/8/layout/hChevron3"/>
    <dgm:cxn modelId="{B529ACF8-CDE5-4C28-A269-D890756A42B6}" type="presOf" srcId="{2810E2AA-04AD-4AE7-A496-9A2636F9E246}" destId="{0C56D771-0855-40C8-B221-836997B791B1}"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C0191A40-E07E-4A50-A5C2-2BC273D33167}" type="presOf" srcId="{997C67E5-27C8-4BE3-96E1-58A3469B1845}" destId="{4E7CE08A-D3D2-4E9F-AC28-30CF83E778D7}" srcOrd="0" destOrd="0" presId="urn:microsoft.com/office/officeart/2005/8/layout/hChevron3"/>
    <dgm:cxn modelId="{3495DCB8-B80F-4B33-860C-8C265F449EEA}" type="presOf" srcId="{B2ACFCF7-5DA7-461E-B0C4-92C70F29B178}" destId="{AD9F7DF3-45C0-4281-BC89-198048AE4C34}" srcOrd="0" destOrd="0" presId="urn:microsoft.com/office/officeart/2005/8/layout/hChevron3"/>
    <dgm:cxn modelId="{DF469BF2-1F26-4074-9CE7-8B018F3BA9A5}" srcId="{997C67E5-27C8-4BE3-96E1-58A3469B1845}" destId="{B2ACFCF7-5DA7-461E-B0C4-92C70F29B178}" srcOrd="2" destOrd="0" parTransId="{9D75E2D9-AF93-4308-A05F-3EE66E3BF5AA}" sibTransId="{AAEFA7C3-2973-4ED0-B640-358AC311ABAB}"/>
    <dgm:cxn modelId="{0FD44982-4A16-4E0E-BD23-F04A3810506B}" type="presParOf" srcId="{4E7CE08A-D3D2-4E9F-AC28-30CF83E778D7}" destId="{0C56D771-0855-40C8-B221-836997B791B1}" srcOrd="0" destOrd="0" presId="urn:microsoft.com/office/officeart/2005/8/layout/hChevron3"/>
    <dgm:cxn modelId="{922E0CC4-5BAE-4A0E-B1FD-2997FBB36451}" type="presParOf" srcId="{4E7CE08A-D3D2-4E9F-AC28-30CF83E778D7}" destId="{26FFCB88-374D-4D32-AEEB-B4CBB4C0F272}" srcOrd="1" destOrd="0" presId="urn:microsoft.com/office/officeart/2005/8/layout/hChevron3"/>
    <dgm:cxn modelId="{572D0548-D2C9-461E-A12A-0784E61DD7F9}" type="presParOf" srcId="{4E7CE08A-D3D2-4E9F-AC28-30CF83E778D7}" destId="{A2621FC4-A63B-47EF-BC27-C6EA0929F97E}" srcOrd="2" destOrd="0" presId="urn:microsoft.com/office/officeart/2005/8/layout/hChevron3"/>
    <dgm:cxn modelId="{D47ACC7D-9972-42AA-886A-A26DFF423C63}" type="presParOf" srcId="{4E7CE08A-D3D2-4E9F-AC28-30CF83E778D7}" destId="{40864258-B954-4374-B474-A755E0BA1075}" srcOrd="3" destOrd="0" presId="urn:microsoft.com/office/officeart/2005/8/layout/hChevron3"/>
    <dgm:cxn modelId="{3188A070-30C7-42BF-80C3-903458D647FA}"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dgm:t>
        <a:bodyPr/>
        <a:lstStyle/>
        <a:p>
          <a:pPr rtl="0"/>
          <a:r>
            <a:rPr kumimoji="1" lang="ja-JP" altLang="en-US" sz="2000" dirty="0" smtClean="0"/>
            <a:t>現状・課題</a:t>
          </a:r>
          <a:endParaRPr lang="ja-JP" altLang="en-US" sz="2000" dirty="0"/>
        </a:p>
      </dgm:t>
    </dgm:pt>
    <dgm:pt modelId="{A497A546-E23F-427E-8435-7AC3B7BC6215}" type="sibTrans" cxnId="{75B87902-5B53-4EFD-BE16-7153338D1C2F}">
      <dgm:prSet/>
      <dgm:spPr/>
      <dgm:t>
        <a:bodyPr/>
        <a:lstStyle/>
        <a:p>
          <a:endParaRPr kumimoji="1" lang="ja-JP" altLang="en-US"/>
        </a:p>
      </dgm:t>
    </dgm:pt>
    <dgm:pt modelId="{C5081FF6-96C2-4FD6-B55A-41F0C197BC02}" type="parTrans" cxnId="{75B87902-5B53-4EFD-BE16-7153338D1C2F}">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AAEFA7C3-2973-4ED0-B640-358AC311ABAB}" type="sibTrans" cxnId="{DF469BF2-1F26-4074-9CE7-8B018F3BA9A5}">
      <dgm:prSet/>
      <dgm:spPr/>
      <dgm:t>
        <a:bodyPr/>
        <a:lstStyle/>
        <a:p>
          <a:endParaRPr kumimoji="1" lang="ja-JP" altLang="en-US"/>
        </a:p>
      </dgm:t>
    </dgm:pt>
    <dgm:pt modelId="{9D75E2D9-AF93-4308-A05F-3EE66E3BF5AA}" type="parTrans" cxnId="{DF469BF2-1F26-4074-9CE7-8B018F3BA9A5}">
      <dgm:prSet/>
      <dgm:spPr/>
      <dgm:t>
        <a:bodyPr/>
        <a:lstStyle/>
        <a:p>
          <a:endParaRPr kumimoji="1" lang="ja-JP" altLang="en-US"/>
        </a:p>
      </dgm:t>
    </dgm:pt>
    <dgm:pt modelId="{FBC2FD21-561A-4852-A2FE-DB08FC74B7BF}">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提案</a:t>
          </a:r>
          <a:endParaRPr lang="ja-JP" altLang="en-US" sz="2000" dirty="0">
            <a:solidFill>
              <a:schemeClr val="lt1">
                <a:alpha val="40000"/>
              </a:schemeClr>
            </a:solidFill>
          </a:endParaRPr>
        </a:p>
      </dgm:t>
    </dgm:pt>
    <dgm:pt modelId="{99A4C524-39BD-4FEC-8441-720F8E95731A}" type="sibTrans" cxnId="{50013513-522F-474A-9C6E-820B5392C726}">
      <dgm:prSet/>
      <dgm:spPr/>
      <dgm:t>
        <a:bodyPr/>
        <a:lstStyle/>
        <a:p>
          <a:endParaRPr kumimoji="1" lang="ja-JP" altLang="en-US"/>
        </a:p>
      </dgm:t>
    </dgm:pt>
    <dgm:pt modelId="{91FD87A7-7701-4560-AD2C-4D47C0295BDA}" type="parTrans" cxnId="{50013513-522F-474A-9C6E-820B5392C726}">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FC74EEEF-E472-4359-9B3E-175E99AAC247}" type="presOf" srcId="{FBC2FD21-561A-4852-A2FE-DB08FC74B7BF}" destId="{A2621FC4-A63B-47EF-BC27-C6EA0929F97E}" srcOrd="0" destOrd="0" presId="urn:microsoft.com/office/officeart/2005/8/layout/hChevron3"/>
    <dgm:cxn modelId="{37EE6D33-C65C-4A02-A9E0-1F24305A7D0E}" type="presOf" srcId="{997C67E5-27C8-4BE3-96E1-58A3469B1845}" destId="{4E7CE08A-D3D2-4E9F-AC28-30CF83E778D7}" srcOrd="0" destOrd="0" presId="urn:microsoft.com/office/officeart/2005/8/layout/hChevron3"/>
    <dgm:cxn modelId="{8030E92E-F3A2-4A12-B6E3-54DA733EB1A3}" type="presOf" srcId="{2810E2AA-04AD-4AE7-A496-9A2636F9E246}" destId="{0C56D771-0855-40C8-B221-836997B791B1}"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DF469BF2-1F26-4074-9CE7-8B018F3BA9A5}" srcId="{997C67E5-27C8-4BE3-96E1-58A3469B1845}" destId="{B2ACFCF7-5DA7-461E-B0C4-92C70F29B178}" srcOrd="2" destOrd="0" parTransId="{9D75E2D9-AF93-4308-A05F-3EE66E3BF5AA}" sibTransId="{AAEFA7C3-2973-4ED0-B640-358AC311ABAB}"/>
    <dgm:cxn modelId="{D45DB44C-7BE5-4122-85D1-AB1C0D14ABF0}" type="presOf" srcId="{B2ACFCF7-5DA7-461E-B0C4-92C70F29B178}" destId="{AD9F7DF3-45C0-4281-BC89-198048AE4C34}" srcOrd="0" destOrd="0" presId="urn:microsoft.com/office/officeart/2005/8/layout/hChevron3"/>
    <dgm:cxn modelId="{DA349901-F9D8-4FF9-A7E4-A487002F82C7}" type="presParOf" srcId="{4E7CE08A-D3D2-4E9F-AC28-30CF83E778D7}" destId="{0C56D771-0855-40C8-B221-836997B791B1}" srcOrd="0" destOrd="0" presId="urn:microsoft.com/office/officeart/2005/8/layout/hChevron3"/>
    <dgm:cxn modelId="{CC9646D7-1793-496C-B3C6-B85FF35C7DD8}" type="presParOf" srcId="{4E7CE08A-D3D2-4E9F-AC28-30CF83E778D7}" destId="{26FFCB88-374D-4D32-AEEB-B4CBB4C0F272}" srcOrd="1" destOrd="0" presId="urn:microsoft.com/office/officeart/2005/8/layout/hChevron3"/>
    <dgm:cxn modelId="{69E343EE-9D92-44CD-BF67-B6FCC0E05831}" type="presParOf" srcId="{4E7CE08A-D3D2-4E9F-AC28-30CF83E778D7}" destId="{A2621FC4-A63B-47EF-BC27-C6EA0929F97E}" srcOrd="2" destOrd="0" presId="urn:microsoft.com/office/officeart/2005/8/layout/hChevron3"/>
    <dgm:cxn modelId="{77BDB217-7D69-4933-BF91-3112523D6115}" type="presParOf" srcId="{4E7CE08A-D3D2-4E9F-AC28-30CF83E778D7}" destId="{40864258-B954-4374-B474-A755E0BA1075}" srcOrd="3" destOrd="0" presId="urn:microsoft.com/office/officeart/2005/8/layout/hChevron3"/>
    <dgm:cxn modelId="{46212F05-29E1-4004-A513-E357B5940F04}"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kumimoji="1" lang="ja-JP" altLang="en-US" sz="2000" dirty="0" smtClean="0">
              <a:solidFill>
                <a:schemeClr val="lt1">
                  <a:alpha val="40000"/>
                </a:schemeClr>
              </a:solidFill>
            </a:rPr>
            <a:t>現状・課題</a:t>
          </a:r>
          <a:endParaRPr lang="ja-JP" altLang="en-US" sz="2000" dirty="0">
            <a:solidFill>
              <a:schemeClr val="lt1">
                <a:alpha val="40000"/>
              </a:schemeClr>
            </a:solidFill>
          </a:endParaRPr>
        </a:p>
      </dgm:t>
    </dgm:pt>
    <dgm:pt modelId="{A497A546-E23F-427E-8435-7AC3B7BC6215}" type="sibTrans" cxnId="{75B87902-5B53-4EFD-BE16-7153338D1C2F}">
      <dgm:prSet/>
      <dgm:spPr/>
      <dgm:t>
        <a:bodyPr/>
        <a:lstStyle/>
        <a:p>
          <a:endParaRPr kumimoji="1" lang="ja-JP" altLang="en-US"/>
        </a:p>
      </dgm:t>
    </dgm:pt>
    <dgm:pt modelId="{C5081FF6-96C2-4FD6-B55A-41F0C197BC02}" type="parTrans" cxnId="{75B87902-5B53-4EFD-BE16-7153338D1C2F}">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AAEFA7C3-2973-4ED0-B640-358AC311ABAB}" type="sibTrans" cxnId="{DF469BF2-1F26-4074-9CE7-8B018F3BA9A5}">
      <dgm:prSet/>
      <dgm:spPr/>
      <dgm:t>
        <a:bodyPr/>
        <a:lstStyle/>
        <a:p>
          <a:endParaRPr kumimoji="1" lang="ja-JP" altLang="en-US"/>
        </a:p>
      </dgm:t>
    </dgm:pt>
    <dgm:pt modelId="{9D75E2D9-AF93-4308-A05F-3EE66E3BF5AA}" type="parTrans" cxnId="{DF469BF2-1F26-4074-9CE7-8B018F3BA9A5}">
      <dgm:prSet/>
      <dgm:spPr/>
      <dgm:t>
        <a:bodyPr/>
        <a:lstStyle/>
        <a:p>
          <a:endParaRPr kumimoji="1" lang="ja-JP" altLang="en-US"/>
        </a:p>
      </dgm:t>
    </dgm:pt>
    <dgm:pt modelId="{FBC2FD21-561A-4852-A2FE-DB08FC74B7BF}">
      <dgm:prSet custT="1"/>
      <dgm:spPr>
        <a:solidFill>
          <a:schemeClr val="accent1">
            <a:hueOff val="0"/>
            <a:satOff val="0"/>
            <a:lumOff val="0"/>
          </a:schemeClr>
        </a:solidFill>
      </dgm:spPr>
      <dgm:t>
        <a:bodyPr/>
        <a:lstStyle/>
        <a:p>
          <a:pPr rtl="0"/>
          <a:r>
            <a:rPr lang="ja-JP" altLang="en-US" sz="2000" dirty="0" smtClean="0"/>
            <a:t>提案</a:t>
          </a:r>
          <a:endParaRPr lang="ja-JP" altLang="en-US" sz="2000" dirty="0"/>
        </a:p>
      </dgm:t>
    </dgm:pt>
    <dgm:pt modelId="{99A4C524-39BD-4FEC-8441-720F8E95731A}" type="sibTrans" cxnId="{50013513-522F-474A-9C6E-820B5392C726}">
      <dgm:prSet/>
      <dgm:spPr/>
      <dgm:t>
        <a:bodyPr/>
        <a:lstStyle/>
        <a:p>
          <a:endParaRPr kumimoji="1" lang="ja-JP" altLang="en-US"/>
        </a:p>
      </dgm:t>
    </dgm:pt>
    <dgm:pt modelId="{91FD87A7-7701-4560-AD2C-4D47C0295BDA}" type="parTrans" cxnId="{50013513-522F-474A-9C6E-820B5392C726}">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DF469BF2-1F26-4074-9CE7-8B018F3BA9A5}" srcId="{997C67E5-27C8-4BE3-96E1-58A3469B1845}" destId="{B2ACFCF7-5DA7-461E-B0C4-92C70F29B178}" srcOrd="2" destOrd="0" parTransId="{9D75E2D9-AF93-4308-A05F-3EE66E3BF5AA}" sibTransId="{AAEFA7C3-2973-4ED0-B640-358AC311ABAB}"/>
    <dgm:cxn modelId="{53126B55-621C-4F69-BBB5-7DA8AF8F476E}" type="presOf" srcId="{2810E2AA-04AD-4AE7-A496-9A2636F9E246}" destId="{0C56D771-0855-40C8-B221-836997B791B1}" srcOrd="0" destOrd="0" presId="urn:microsoft.com/office/officeart/2005/8/layout/hChevron3"/>
    <dgm:cxn modelId="{5DCE9444-2B03-4662-9EB6-8BCB343042A5}" type="presOf" srcId="{997C67E5-27C8-4BE3-96E1-58A3469B1845}" destId="{4E7CE08A-D3D2-4E9F-AC28-30CF83E778D7}"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10645D7D-CAAC-4814-813D-F7A9D888AA0D}" type="presOf" srcId="{FBC2FD21-561A-4852-A2FE-DB08FC74B7BF}" destId="{A2621FC4-A63B-47EF-BC27-C6EA0929F97E}" srcOrd="0" destOrd="0" presId="urn:microsoft.com/office/officeart/2005/8/layout/hChevron3"/>
    <dgm:cxn modelId="{F639F423-AAD6-4DF7-855E-94ABE180D7BD}" type="presOf" srcId="{B2ACFCF7-5DA7-461E-B0C4-92C70F29B178}" destId="{AD9F7DF3-45C0-4281-BC89-198048AE4C34}" srcOrd="0" destOrd="0" presId="urn:microsoft.com/office/officeart/2005/8/layout/hChevron3"/>
    <dgm:cxn modelId="{933DC42B-619F-4440-A635-AD64A232FCCD}" type="presParOf" srcId="{4E7CE08A-D3D2-4E9F-AC28-30CF83E778D7}" destId="{0C56D771-0855-40C8-B221-836997B791B1}" srcOrd="0" destOrd="0" presId="urn:microsoft.com/office/officeart/2005/8/layout/hChevron3"/>
    <dgm:cxn modelId="{833A0CD9-B6C1-40CD-A951-32747D320639}" type="presParOf" srcId="{4E7CE08A-D3D2-4E9F-AC28-30CF83E778D7}" destId="{26FFCB88-374D-4D32-AEEB-B4CBB4C0F272}" srcOrd="1" destOrd="0" presId="urn:microsoft.com/office/officeart/2005/8/layout/hChevron3"/>
    <dgm:cxn modelId="{DC216F6C-D572-436B-949D-7A9EC0ADCB48}" type="presParOf" srcId="{4E7CE08A-D3D2-4E9F-AC28-30CF83E778D7}" destId="{A2621FC4-A63B-47EF-BC27-C6EA0929F97E}" srcOrd="2" destOrd="0" presId="urn:microsoft.com/office/officeart/2005/8/layout/hChevron3"/>
    <dgm:cxn modelId="{E4C0E407-791E-46E1-87E8-6D75562361A4}" type="presParOf" srcId="{4E7CE08A-D3D2-4E9F-AC28-30CF83E778D7}" destId="{40864258-B954-4374-B474-A755E0BA1075}" srcOrd="3" destOrd="0" presId="urn:microsoft.com/office/officeart/2005/8/layout/hChevron3"/>
    <dgm:cxn modelId="{92BF6241-BED7-472D-A7D2-2F6E73B3B35E}"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kumimoji="1" lang="ja-JP" altLang="en-US" sz="2000" dirty="0" smtClean="0">
              <a:solidFill>
                <a:schemeClr val="lt1">
                  <a:alpha val="40000"/>
                </a:schemeClr>
              </a:solidFill>
            </a:rPr>
            <a:t>現状・課題</a:t>
          </a:r>
          <a:endParaRPr lang="ja-JP" altLang="en-US" sz="2000" dirty="0">
            <a:solidFill>
              <a:schemeClr val="lt1">
                <a:alpha val="40000"/>
              </a:schemeClr>
            </a:solidFill>
          </a:endParaRPr>
        </a:p>
      </dgm:t>
    </dgm:pt>
    <dgm:pt modelId="{A497A546-E23F-427E-8435-7AC3B7BC6215}" type="sibTrans" cxnId="{75B87902-5B53-4EFD-BE16-7153338D1C2F}">
      <dgm:prSet/>
      <dgm:spPr/>
      <dgm:t>
        <a:bodyPr/>
        <a:lstStyle/>
        <a:p>
          <a:endParaRPr kumimoji="1" lang="ja-JP" altLang="en-US"/>
        </a:p>
      </dgm:t>
    </dgm:pt>
    <dgm:pt modelId="{C5081FF6-96C2-4FD6-B55A-41F0C197BC02}" type="parTrans" cxnId="{75B87902-5B53-4EFD-BE16-7153338D1C2F}">
      <dgm:prSet/>
      <dgm:spPr/>
      <dgm:t>
        <a:bodyPr/>
        <a:lstStyle/>
        <a:p>
          <a:endParaRPr kumimoji="1" lang="ja-JP" altLang="en-US"/>
        </a:p>
      </dgm:t>
    </dgm:pt>
    <dgm:pt modelId="{B2ACFCF7-5DA7-461E-B0C4-92C70F29B178}">
      <dgm:prSet custT="1"/>
      <dgm:spPr/>
      <dgm:t>
        <a:bodyPr/>
        <a:lstStyle/>
        <a:p>
          <a:pPr rtl="0"/>
          <a:r>
            <a:rPr lang="ja-JP" altLang="en-US" sz="2000" dirty="0" smtClean="0"/>
            <a:t>方針</a:t>
          </a:r>
          <a:endParaRPr lang="ja-JP" altLang="en-US" sz="2000" dirty="0"/>
        </a:p>
      </dgm:t>
    </dgm:pt>
    <dgm:pt modelId="{AAEFA7C3-2973-4ED0-B640-358AC311ABAB}" type="sibTrans" cxnId="{DF469BF2-1F26-4074-9CE7-8B018F3BA9A5}">
      <dgm:prSet/>
      <dgm:spPr/>
      <dgm:t>
        <a:bodyPr/>
        <a:lstStyle/>
        <a:p>
          <a:endParaRPr kumimoji="1" lang="ja-JP" altLang="en-US"/>
        </a:p>
      </dgm:t>
    </dgm:pt>
    <dgm:pt modelId="{9D75E2D9-AF93-4308-A05F-3EE66E3BF5AA}" type="parTrans" cxnId="{DF469BF2-1F26-4074-9CE7-8B018F3BA9A5}">
      <dgm:prSet/>
      <dgm:spPr/>
      <dgm:t>
        <a:bodyPr/>
        <a:lstStyle/>
        <a:p>
          <a:endParaRPr kumimoji="1" lang="ja-JP" altLang="en-US"/>
        </a:p>
      </dgm:t>
    </dgm:pt>
    <dgm:pt modelId="{FBC2FD21-561A-4852-A2FE-DB08FC74B7BF}">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提案</a:t>
          </a:r>
          <a:endParaRPr lang="ja-JP" altLang="en-US" sz="2000" dirty="0">
            <a:solidFill>
              <a:schemeClr val="lt1">
                <a:alpha val="40000"/>
              </a:schemeClr>
            </a:solidFill>
          </a:endParaRPr>
        </a:p>
      </dgm:t>
    </dgm:pt>
    <dgm:pt modelId="{99A4C524-39BD-4FEC-8441-720F8E95731A}" type="sibTrans" cxnId="{50013513-522F-474A-9C6E-820B5392C726}">
      <dgm:prSet/>
      <dgm:spPr/>
      <dgm:t>
        <a:bodyPr/>
        <a:lstStyle/>
        <a:p>
          <a:endParaRPr kumimoji="1" lang="ja-JP" altLang="en-US"/>
        </a:p>
      </dgm:t>
    </dgm:pt>
    <dgm:pt modelId="{91FD87A7-7701-4560-AD2C-4D47C0295BDA}" type="parTrans" cxnId="{50013513-522F-474A-9C6E-820B5392C726}">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AB24D620-B247-40CC-8829-09038DD43410}" type="presOf" srcId="{B2ACFCF7-5DA7-461E-B0C4-92C70F29B178}" destId="{AD9F7DF3-45C0-4281-BC89-198048AE4C34}" srcOrd="0" destOrd="0" presId="urn:microsoft.com/office/officeart/2005/8/layout/hChevron3"/>
    <dgm:cxn modelId="{DE0B9068-6161-4D61-A4BD-FF7A16EBE0C9}" type="presOf" srcId="{FBC2FD21-561A-4852-A2FE-DB08FC74B7BF}" destId="{A2621FC4-A63B-47EF-BC27-C6EA0929F97E}"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36C3E103-121F-42BF-B8B7-1784BA35A216}" type="presOf" srcId="{2810E2AA-04AD-4AE7-A496-9A2636F9E246}" destId="{0C56D771-0855-40C8-B221-836997B791B1}" srcOrd="0" destOrd="0" presId="urn:microsoft.com/office/officeart/2005/8/layout/hChevron3"/>
    <dgm:cxn modelId="{DF469BF2-1F26-4074-9CE7-8B018F3BA9A5}" srcId="{997C67E5-27C8-4BE3-96E1-58A3469B1845}" destId="{B2ACFCF7-5DA7-461E-B0C4-92C70F29B178}" srcOrd="2" destOrd="0" parTransId="{9D75E2D9-AF93-4308-A05F-3EE66E3BF5AA}" sibTransId="{AAEFA7C3-2973-4ED0-B640-358AC311ABAB}"/>
    <dgm:cxn modelId="{8CC2F647-818C-4A40-950B-EA74DBC4F47E}" type="presOf" srcId="{997C67E5-27C8-4BE3-96E1-58A3469B1845}" destId="{4E7CE08A-D3D2-4E9F-AC28-30CF83E778D7}" srcOrd="0" destOrd="0" presId="urn:microsoft.com/office/officeart/2005/8/layout/hChevron3"/>
    <dgm:cxn modelId="{ADC7E4E0-81FC-45E8-A4C4-6838476DD94A}" type="presParOf" srcId="{4E7CE08A-D3D2-4E9F-AC28-30CF83E778D7}" destId="{0C56D771-0855-40C8-B221-836997B791B1}" srcOrd="0" destOrd="0" presId="urn:microsoft.com/office/officeart/2005/8/layout/hChevron3"/>
    <dgm:cxn modelId="{0CF62AD8-B363-4D33-8B2F-7EEC9A12D753}" type="presParOf" srcId="{4E7CE08A-D3D2-4E9F-AC28-30CF83E778D7}" destId="{26FFCB88-374D-4D32-AEEB-B4CBB4C0F272}" srcOrd="1" destOrd="0" presId="urn:microsoft.com/office/officeart/2005/8/layout/hChevron3"/>
    <dgm:cxn modelId="{31B2A55F-119C-493E-954B-15E327CD7A73}" type="presParOf" srcId="{4E7CE08A-D3D2-4E9F-AC28-30CF83E778D7}" destId="{A2621FC4-A63B-47EF-BC27-C6EA0929F97E}" srcOrd="2" destOrd="0" presId="urn:microsoft.com/office/officeart/2005/8/layout/hChevron3"/>
    <dgm:cxn modelId="{0E9E86E2-FA65-424A-B2CC-4F050A29CA35}" type="presParOf" srcId="{4E7CE08A-D3D2-4E9F-AC28-30CF83E778D7}" destId="{40864258-B954-4374-B474-A755E0BA1075}" srcOrd="3" destOrd="0" presId="urn:microsoft.com/office/officeart/2005/8/layout/hChevron3"/>
    <dgm:cxn modelId="{430D9029-68E6-4561-87F4-CB1489ED0530}"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kumimoji="1" lang="ja-JP" altLang="en-US" sz="2000" dirty="0" smtClean="0">
              <a:solidFill>
                <a:schemeClr val="lt1">
                  <a:alpha val="40000"/>
                </a:schemeClr>
              </a:solidFill>
            </a:rPr>
            <a:t>現状・課題</a:t>
          </a:r>
          <a:endParaRPr lang="ja-JP" altLang="en-US" sz="2000" dirty="0">
            <a:solidFill>
              <a:schemeClr val="lt1">
                <a:alpha val="40000"/>
              </a:schemeClr>
            </a:solidFill>
          </a:endParaRPr>
        </a:p>
      </dgm:t>
    </dgm:pt>
    <dgm:pt modelId="{C5081FF6-96C2-4FD6-B55A-41F0C197BC02}" type="parTrans" cxnId="{75B87902-5B53-4EFD-BE16-7153338D1C2F}">
      <dgm:prSet/>
      <dgm:spPr/>
      <dgm:t>
        <a:bodyPr/>
        <a:lstStyle/>
        <a:p>
          <a:endParaRPr kumimoji="1" lang="ja-JP" altLang="en-US"/>
        </a:p>
      </dgm:t>
    </dgm:pt>
    <dgm:pt modelId="{A497A546-E23F-427E-8435-7AC3B7BC6215}" type="sibTrans" cxnId="{75B87902-5B53-4EFD-BE16-7153338D1C2F}">
      <dgm:prSet/>
      <dgm:spPr/>
      <dgm:t>
        <a:bodyPr/>
        <a:lstStyle/>
        <a:p>
          <a:endParaRPr kumimoji="1" lang="ja-JP" altLang="en-US"/>
        </a:p>
      </dgm:t>
    </dgm:pt>
    <dgm:pt modelId="{FBC2FD21-561A-4852-A2FE-DB08FC74B7BF}">
      <dgm:prSet custT="1"/>
      <dgm:spPr>
        <a:solidFill>
          <a:schemeClr val="accent1">
            <a:hueOff val="0"/>
            <a:satOff val="0"/>
            <a:lumOff val="0"/>
          </a:schemeClr>
        </a:solidFill>
      </dgm:spPr>
      <dgm:t>
        <a:bodyPr/>
        <a:lstStyle/>
        <a:p>
          <a:pPr rtl="0"/>
          <a:r>
            <a:rPr lang="ja-JP" altLang="en-US" sz="2000" dirty="0" smtClean="0"/>
            <a:t>提案</a:t>
          </a:r>
          <a:endParaRPr lang="ja-JP" altLang="en-US" sz="2000" dirty="0"/>
        </a:p>
      </dgm:t>
    </dgm:pt>
    <dgm:pt modelId="{91FD87A7-7701-4560-AD2C-4D47C0295BDA}" type="parTrans" cxnId="{50013513-522F-474A-9C6E-820B5392C726}">
      <dgm:prSet/>
      <dgm:spPr/>
      <dgm:t>
        <a:bodyPr/>
        <a:lstStyle/>
        <a:p>
          <a:endParaRPr kumimoji="1" lang="ja-JP" altLang="en-US"/>
        </a:p>
      </dgm:t>
    </dgm:pt>
    <dgm:pt modelId="{99A4C524-39BD-4FEC-8441-720F8E95731A}" type="sibTrans" cxnId="{50013513-522F-474A-9C6E-820B5392C726}">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9D75E2D9-AF93-4308-A05F-3EE66E3BF5AA}" type="parTrans" cxnId="{DF469BF2-1F26-4074-9CE7-8B018F3BA9A5}">
      <dgm:prSet/>
      <dgm:spPr/>
      <dgm:t>
        <a:bodyPr/>
        <a:lstStyle/>
        <a:p>
          <a:endParaRPr kumimoji="1" lang="ja-JP" altLang="en-US"/>
        </a:p>
      </dgm:t>
    </dgm:pt>
    <dgm:pt modelId="{AAEFA7C3-2973-4ED0-B640-358AC311ABAB}" type="sibTrans" cxnId="{DF469BF2-1F26-4074-9CE7-8B018F3BA9A5}">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custLinFactNeighborX="-4212">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DF469BF2-1F26-4074-9CE7-8B018F3BA9A5}" srcId="{997C67E5-27C8-4BE3-96E1-58A3469B1845}" destId="{B2ACFCF7-5DA7-461E-B0C4-92C70F29B178}" srcOrd="2" destOrd="0" parTransId="{9D75E2D9-AF93-4308-A05F-3EE66E3BF5AA}" sibTransId="{AAEFA7C3-2973-4ED0-B640-358AC311ABAB}"/>
    <dgm:cxn modelId="{12841721-73FA-45D0-A313-AECC35502867}" type="presOf" srcId="{2810E2AA-04AD-4AE7-A496-9A2636F9E246}" destId="{0C56D771-0855-40C8-B221-836997B791B1}" srcOrd="0" destOrd="0" presId="urn:microsoft.com/office/officeart/2005/8/layout/hChevron3"/>
    <dgm:cxn modelId="{3AACB12E-7753-42A7-9C5E-03D8FED3CFEE}" type="presOf" srcId="{997C67E5-27C8-4BE3-96E1-58A3469B1845}" destId="{4E7CE08A-D3D2-4E9F-AC28-30CF83E778D7}" srcOrd="0" destOrd="0" presId="urn:microsoft.com/office/officeart/2005/8/layout/hChevron3"/>
    <dgm:cxn modelId="{067152A3-8194-4B10-8418-C7C83B9BBC37}" type="presOf" srcId="{FBC2FD21-561A-4852-A2FE-DB08FC74B7BF}" destId="{A2621FC4-A63B-47EF-BC27-C6EA0929F97E}" srcOrd="0" destOrd="0" presId="urn:microsoft.com/office/officeart/2005/8/layout/hChevron3"/>
    <dgm:cxn modelId="{82407815-FA74-45B7-B266-23D40F75C18F}" type="presOf" srcId="{B2ACFCF7-5DA7-461E-B0C4-92C70F29B178}" destId="{AD9F7DF3-45C0-4281-BC89-198048AE4C34}"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218BB52F-CB77-4448-9272-911E8636C751}" type="presParOf" srcId="{4E7CE08A-D3D2-4E9F-AC28-30CF83E778D7}" destId="{0C56D771-0855-40C8-B221-836997B791B1}" srcOrd="0" destOrd="0" presId="urn:microsoft.com/office/officeart/2005/8/layout/hChevron3"/>
    <dgm:cxn modelId="{1448F95C-04BD-49A3-9728-377FF9BB6727}" type="presParOf" srcId="{4E7CE08A-D3D2-4E9F-AC28-30CF83E778D7}" destId="{26FFCB88-374D-4D32-AEEB-B4CBB4C0F272}" srcOrd="1" destOrd="0" presId="urn:microsoft.com/office/officeart/2005/8/layout/hChevron3"/>
    <dgm:cxn modelId="{2E6840C3-ECBC-460F-8F25-43B5FE3B2E5C}" type="presParOf" srcId="{4E7CE08A-D3D2-4E9F-AC28-30CF83E778D7}" destId="{A2621FC4-A63B-47EF-BC27-C6EA0929F97E}" srcOrd="2" destOrd="0" presId="urn:microsoft.com/office/officeart/2005/8/layout/hChevron3"/>
    <dgm:cxn modelId="{E12D52B5-74E8-46D2-9B2E-B5E5EF4FACED}" type="presParOf" srcId="{4E7CE08A-D3D2-4E9F-AC28-30CF83E778D7}" destId="{40864258-B954-4374-B474-A755E0BA1075}" srcOrd="3" destOrd="0" presId="urn:microsoft.com/office/officeart/2005/8/layout/hChevron3"/>
    <dgm:cxn modelId="{52379615-3D17-4DE2-B3B1-881DAF3054A5}"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kumimoji="1" lang="ja-JP" altLang="en-US" sz="2000" dirty="0" smtClean="0">
              <a:solidFill>
                <a:schemeClr val="lt1">
                  <a:alpha val="40000"/>
                </a:schemeClr>
              </a:solidFill>
            </a:rPr>
            <a:t>現状・課題</a:t>
          </a:r>
          <a:endParaRPr lang="ja-JP" altLang="en-US" sz="2000" dirty="0">
            <a:solidFill>
              <a:schemeClr val="lt1">
                <a:alpha val="40000"/>
              </a:schemeClr>
            </a:solidFill>
          </a:endParaRPr>
        </a:p>
      </dgm:t>
    </dgm:pt>
    <dgm:pt modelId="{C5081FF6-96C2-4FD6-B55A-41F0C197BC02}" type="parTrans" cxnId="{75B87902-5B53-4EFD-BE16-7153338D1C2F}">
      <dgm:prSet/>
      <dgm:spPr/>
      <dgm:t>
        <a:bodyPr/>
        <a:lstStyle/>
        <a:p>
          <a:endParaRPr kumimoji="1" lang="ja-JP" altLang="en-US"/>
        </a:p>
      </dgm:t>
    </dgm:pt>
    <dgm:pt modelId="{A497A546-E23F-427E-8435-7AC3B7BC6215}" type="sibTrans" cxnId="{75B87902-5B53-4EFD-BE16-7153338D1C2F}">
      <dgm:prSet/>
      <dgm:spPr/>
      <dgm:t>
        <a:bodyPr/>
        <a:lstStyle/>
        <a:p>
          <a:endParaRPr kumimoji="1" lang="ja-JP" altLang="en-US"/>
        </a:p>
      </dgm:t>
    </dgm:pt>
    <dgm:pt modelId="{FBC2FD21-561A-4852-A2FE-DB08FC74B7BF}">
      <dgm:prSet custT="1"/>
      <dgm:spPr>
        <a:solidFill>
          <a:schemeClr val="accent1">
            <a:hueOff val="0"/>
            <a:satOff val="0"/>
            <a:lumOff val="0"/>
          </a:schemeClr>
        </a:solidFill>
      </dgm:spPr>
      <dgm:t>
        <a:bodyPr/>
        <a:lstStyle/>
        <a:p>
          <a:pPr rtl="0"/>
          <a:r>
            <a:rPr lang="ja-JP" altLang="en-US" sz="2000" dirty="0" smtClean="0"/>
            <a:t>提案</a:t>
          </a:r>
          <a:endParaRPr lang="ja-JP" altLang="en-US" sz="2000" dirty="0"/>
        </a:p>
      </dgm:t>
    </dgm:pt>
    <dgm:pt modelId="{91FD87A7-7701-4560-AD2C-4D47C0295BDA}" type="parTrans" cxnId="{50013513-522F-474A-9C6E-820B5392C726}">
      <dgm:prSet/>
      <dgm:spPr/>
      <dgm:t>
        <a:bodyPr/>
        <a:lstStyle/>
        <a:p>
          <a:endParaRPr kumimoji="1" lang="ja-JP" altLang="en-US"/>
        </a:p>
      </dgm:t>
    </dgm:pt>
    <dgm:pt modelId="{99A4C524-39BD-4FEC-8441-720F8E95731A}" type="sibTrans" cxnId="{50013513-522F-474A-9C6E-820B5392C726}">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9D75E2D9-AF93-4308-A05F-3EE66E3BF5AA}" type="parTrans" cxnId="{DF469BF2-1F26-4074-9CE7-8B018F3BA9A5}">
      <dgm:prSet/>
      <dgm:spPr/>
      <dgm:t>
        <a:bodyPr/>
        <a:lstStyle/>
        <a:p>
          <a:endParaRPr kumimoji="1" lang="ja-JP" altLang="en-US"/>
        </a:p>
      </dgm:t>
    </dgm:pt>
    <dgm:pt modelId="{AAEFA7C3-2973-4ED0-B640-358AC311ABAB}" type="sibTrans" cxnId="{DF469BF2-1F26-4074-9CE7-8B018F3BA9A5}">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custLinFactNeighborX="-4212">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EB837D4A-C6C3-4005-990E-BF3676C9C6E9}" type="presOf" srcId="{997C67E5-27C8-4BE3-96E1-58A3469B1845}" destId="{4E7CE08A-D3D2-4E9F-AC28-30CF83E778D7}"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F8F7B3F8-915C-4E9C-9A59-EAA2AB454E61}" type="presOf" srcId="{FBC2FD21-561A-4852-A2FE-DB08FC74B7BF}" destId="{A2621FC4-A63B-47EF-BC27-C6EA0929F97E}" srcOrd="0" destOrd="0" presId="urn:microsoft.com/office/officeart/2005/8/layout/hChevron3"/>
    <dgm:cxn modelId="{DF469BF2-1F26-4074-9CE7-8B018F3BA9A5}" srcId="{997C67E5-27C8-4BE3-96E1-58A3469B1845}" destId="{B2ACFCF7-5DA7-461E-B0C4-92C70F29B178}" srcOrd="2" destOrd="0" parTransId="{9D75E2D9-AF93-4308-A05F-3EE66E3BF5AA}" sibTransId="{AAEFA7C3-2973-4ED0-B640-358AC311ABAB}"/>
    <dgm:cxn modelId="{5C931DA4-B622-43E2-8FFB-FA313F308D9C}" type="presOf" srcId="{B2ACFCF7-5DA7-461E-B0C4-92C70F29B178}" destId="{AD9F7DF3-45C0-4281-BC89-198048AE4C34}" srcOrd="0" destOrd="0" presId="urn:microsoft.com/office/officeart/2005/8/layout/hChevron3"/>
    <dgm:cxn modelId="{C055F873-F04F-4E01-BC93-93861F35EDD4}" type="presOf" srcId="{2810E2AA-04AD-4AE7-A496-9A2636F9E246}" destId="{0C56D771-0855-40C8-B221-836997B791B1}" srcOrd="0" destOrd="0" presId="urn:microsoft.com/office/officeart/2005/8/layout/hChevron3"/>
    <dgm:cxn modelId="{984336B4-2462-453C-815C-095C05267CCA}" type="presParOf" srcId="{4E7CE08A-D3D2-4E9F-AC28-30CF83E778D7}" destId="{0C56D771-0855-40C8-B221-836997B791B1}" srcOrd="0" destOrd="0" presId="urn:microsoft.com/office/officeart/2005/8/layout/hChevron3"/>
    <dgm:cxn modelId="{9D8F3EAC-14F8-4915-89DF-DBB7275ABA24}" type="presParOf" srcId="{4E7CE08A-D3D2-4E9F-AC28-30CF83E778D7}" destId="{26FFCB88-374D-4D32-AEEB-B4CBB4C0F272}" srcOrd="1" destOrd="0" presId="urn:microsoft.com/office/officeart/2005/8/layout/hChevron3"/>
    <dgm:cxn modelId="{E8D5EE6A-9967-44A6-BD6F-D1165DB69C80}" type="presParOf" srcId="{4E7CE08A-D3D2-4E9F-AC28-30CF83E778D7}" destId="{A2621FC4-A63B-47EF-BC27-C6EA0929F97E}" srcOrd="2" destOrd="0" presId="urn:microsoft.com/office/officeart/2005/8/layout/hChevron3"/>
    <dgm:cxn modelId="{40BC830E-ABC8-4487-8343-840862A9A1BB}" type="presParOf" srcId="{4E7CE08A-D3D2-4E9F-AC28-30CF83E778D7}" destId="{40864258-B954-4374-B474-A755E0BA1075}" srcOrd="3" destOrd="0" presId="urn:microsoft.com/office/officeart/2005/8/layout/hChevron3"/>
    <dgm:cxn modelId="{301A5600-7517-412D-B226-12B9E5DDD98D}"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kumimoji="1" lang="ja-JP" altLang="en-US" sz="2000" dirty="0" smtClean="0">
              <a:solidFill>
                <a:schemeClr val="lt1">
                  <a:alpha val="40000"/>
                </a:schemeClr>
              </a:solidFill>
            </a:rPr>
            <a:t>現状・課題</a:t>
          </a:r>
          <a:endParaRPr lang="ja-JP" altLang="en-US" sz="2000" dirty="0">
            <a:solidFill>
              <a:schemeClr val="lt1">
                <a:alpha val="40000"/>
              </a:schemeClr>
            </a:solidFill>
          </a:endParaRPr>
        </a:p>
      </dgm:t>
    </dgm:pt>
    <dgm:pt modelId="{C5081FF6-96C2-4FD6-B55A-41F0C197BC02}" type="parTrans" cxnId="{75B87902-5B53-4EFD-BE16-7153338D1C2F}">
      <dgm:prSet/>
      <dgm:spPr/>
      <dgm:t>
        <a:bodyPr/>
        <a:lstStyle/>
        <a:p>
          <a:endParaRPr kumimoji="1" lang="ja-JP" altLang="en-US"/>
        </a:p>
      </dgm:t>
    </dgm:pt>
    <dgm:pt modelId="{A497A546-E23F-427E-8435-7AC3B7BC6215}" type="sibTrans" cxnId="{75B87902-5B53-4EFD-BE16-7153338D1C2F}">
      <dgm:prSet/>
      <dgm:spPr/>
      <dgm:t>
        <a:bodyPr/>
        <a:lstStyle/>
        <a:p>
          <a:endParaRPr kumimoji="1" lang="ja-JP" altLang="en-US"/>
        </a:p>
      </dgm:t>
    </dgm:pt>
    <dgm:pt modelId="{FBC2FD21-561A-4852-A2FE-DB08FC74B7BF}">
      <dgm:prSet custT="1"/>
      <dgm:spPr>
        <a:solidFill>
          <a:schemeClr val="accent1">
            <a:hueOff val="0"/>
            <a:satOff val="0"/>
            <a:lumOff val="0"/>
          </a:schemeClr>
        </a:solidFill>
      </dgm:spPr>
      <dgm:t>
        <a:bodyPr/>
        <a:lstStyle/>
        <a:p>
          <a:pPr rtl="0"/>
          <a:r>
            <a:rPr lang="ja-JP" altLang="en-US" sz="2000" dirty="0" smtClean="0"/>
            <a:t>提案</a:t>
          </a:r>
          <a:endParaRPr lang="ja-JP" altLang="en-US" sz="2000" dirty="0"/>
        </a:p>
      </dgm:t>
    </dgm:pt>
    <dgm:pt modelId="{91FD87A7-7701-4560-AD2C-4D47C0295BDA}" type="parTrans" cxnId="{50013513-522F-474A-9C6E-820B5392C726}">
      <dgm:prSet/>
      <dgm:spPr/>
      <dgm:t>
        <a:bodyPr/>
        <a:lstStyle/>
        <a:p>
          <a:endParaRPr kumimoji="1" lang="ja-JP" altLang="en-US"/>
        </a:p>
      </dgm:t>
    </dgm:pt>
    <dgm:pt modelId="{99A4C524-39BD-4FEC-8441-720F8E95731A}" type="sibTrans" cxnId="{50013513-522F-474A-9C6E-820B5392C726}">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9D75E2D9-AF93-4308-A05F-3EE66E3BF5AA}" type="parTrans" cxnId="{DF469BF2-1F26-4074-9CE7-8B018F3BA9A5}">
      <dgm:prSet/>
      <dgm:spPr/>
      <dgm:t>
        <a:bodyPr/>
        <a:lstStyle/>
        <a:p>
          <a:endParaRPr kumimoji="1" lang="ja-JP" altLang="en-US"/>
        </a:p>
      </dgm:t>
    </dgm:pt>
    <dgm:pt modelId="{AAEFA7C3-2973-4ED0-B640-358AC311ABAB}" type="sibTrans" cxnId="{DF469BF2-1F26-4074-9CE7-8B018F3BA9A5}">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custLinFactNeighborX="-4212">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88B0B97F-8684-4277-ADCE-4217299B83D0}" type="presOf" srcId="{997C67E5-27C8-4BE3-96E1-58A3469B1845}" destId="{4E7CE08A-D3D2-4E9F-AC28-30CF83E778D7}" srcOrd="0" destOrd="0" presId="urn:microsoft.com/office/officeart/2005/8/layout/hChevron3"/>
    <dgm:cxn modelId="{84B827F2-D723-439A-8CF3-90640D270D3C}" type="presOf" srcId="{2810E2AA-04AD-4AE7-A496-9A2636F9E246}" destId="{0C56D771-0855-40C8-B221-836997B791B1}"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DF469BF2-1F26-4074-9CE7-8B018F3BA9A5}" srcId="{997C67E5-27C8-4BE3-96E1-58A3469B1845}" destId="{B2ACFCF7-5DA7-461E-B0C4-92C70F29B178}" srcOrd="2" destOrd="0" parTransId="{9D75E2D9-AF93-4308-A05F-3EE66E3BF5AA}" sibTransId="{AAEFA7C3-2973-4ED0-B640-358AC311ABAB}"/>
    <dgm:cxn modelId="{40706858-C635-4EF3-9934-22572EAF6768}" type="presOf" srcId="{FBC2FD21-561A-4852-A2FE-DB08FC74B7BF}" destId="{A2621FC4-A63B-47EF-BC27-C6EA0929F97E}" srcOrd="0" destOrd="0" presId="urn:microsoft.com/office/officeart/2005/8/layout/hChevron3"/>
    <dgm:cxn modelId="{D60AD339-FB7D-4701-A2EF-2DBBDD3B18AB}" type="presOf" srcId="{B2ACFCF7-5DA7-461E-B0C4-92C70F29B178}" destId="{AD9F7DF3-45C0-4281-BC89-198048AE4C34}" srcOrd="0" destOrd="0" presId="urn:microsoft.com/office/officeart/2005/8/layout/hChevron3"/>
    <dgm:cxn modelId="{5C46AF78-8AF7-4CCE-9A99-0C2E8CD769C3}" type="presParOf" srcId="{4E7CE08A-D3D2-4E9F-AC28-30CF83E778D7}" destId="{0C56D771-0855-40C8-B221-836997B791B1}" srcOrd="0" destOrd="0" presId="urn:microsoft.com/office/officeart/2005/8/layout/hChevron3"/>
    <dgm:cxn modelId="{5FCAD607-B4D8-43C4-9860-E020DC658EE3}" type="presParOf" srcId="{4E7CE08A-D3D2-4E9F-AC28-30CF83E778D7}" destId="{26FFCB88-374D-4D32-AEEB-B4CBB4C0F272}" srcOrd="1" destOrd="0" presId="urn:microsoft.com/office/officeart/2005/8/layout/hChevron3"/>
    <dgm:cxn modelId="{2D2337D6-3398-47FD-8BC5-CBCFE74CBE1A}" type="presParOf" srcId="{4E7CE08A-D3D2-4E9F-AC28-30CF83E778D7}" destId="{A2621FC4-A63B-47EF-BC27-C6EA0929F97E}" srcOrd="2" destOrd="0" presId="urn:microsoft.com/office/officeart/2005/8/layout/hChevron3"/>
    <dgm:cxn modelId="{76D79FC1-727B-4068-89EF-33314986A17A}" type="presParOf" srcId="{4E7CE08A-D3D2-4E9F-AC28-30CF83E778D7}" destId="{40864258-B954-4374-B474-A755E0BA1075}" srcOrd="3" destOrd="0" presId="urn:microsoft.com/office/officeart/2005/8/layout/hChevron3"/>
    <dgm:cxn modelId="{67816A9B-DC76-4C9C-B663-DA3B95DC87E8}"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kumimoji="1" lang="ja-JP" altLang="en-US" sz="2000" dirty="0" smtClean="0">
              <a:solidFill>
                <a:schemeClr val="lt1">
                  <a:alpha val="40000"/>
                </a:schemeClr>
              </a:solidFill>
            </a:rPr>
            <a:t>現状・課題</a:t>
          </a:r>
          <a:endParaRPr lang="ja-JP" altLang="en-US" sz="2000" dirty="0">
            <a:solidFill>
              <a:schemeClr val="lt1">
                <a:alpha val="40000"/>
              </a:schemeClr>
            </a:solidFill>
          </a:endParaRPr>
        </a:p>
      </dgm:t>
    </dgm:pt>
    <dgm:pt modelId="{C5081FF6-96C2-4FD6-B55A-41F0C197BC02}" type="parTrans" cxnId="{75B87902-5B53-4EFD-BE16-7153338D1C2F}">
      <dgm:prSet/>
      <dgm:spPr/>
      <dgm:t>
        <a:bodyPr/>
        <a:lstStyle/>
        <a:p>
          <a:endParaRPr kumimoji="1" lang="ja-JP" altLang="en-US"/>
        </a:p>
      </dgm:t>
    </dgm:pt>
    <dgm:pt modelId="{A497A546-E23F-427E-8435-7AC3B7BC6215}" type="sibTrans" cxnId="{75B87902-5B53-4EFD-BE16-7153338D1C2F}">
      <dgm:prSet/>
      <dgm:spPr/>
      <dgm:t>
        <a:bodyPr/>
        <a:lstStyle/>
        <a:p>
          <a:endParaRPr kumimoji="1" lang="ja-JP" altLang="en-US"/>
        </a:p>
      </dgm:t>
    </dgm:pt>
    <dgm:pt modelId="{FBC2FD21-561A-4852-A2FE-DB08FC74B7BF}">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提案</a:t>
          </a:r>
          <a:endParaRPr lang="ja-JP" altLang="en-US" sz="2000" dirty="0">
            <a:solidFill>
              <a:schemeClr val="lt1">
                <a:alpha val="40000"/>
              </a:schemeClr>
            </a:solidFill>
          </a:endParaRPr>
        </a:p>
      </dgm:t>
    </dgm:pt>
    <dgm:pt modelId="{91FD87A7-7701-4560-AD2C-4D47C0295BDA}" type="parTrans" cxnId="{50013513-522F-474A-9C6E-820B5392C726}">
      <dgm:prSet/>
      <dgm:spPr/>
      <dgm:t>
        <a:bodyPr/>
        <a:lstStyle/>
        <a:p>
          <a:endParaRPr kumimoji="1" lang="ja-JP" altLang="en-US"/>
        </a:p>
      </dgm:t>
    </dgm:pt>
    <dgm:pt modelId="{99A4C524-39BD-4FEC-8441-720F8E95731A}" type="sibTrans" cxnId="{50013513-522F-474A-9C6E-820B5392C726}">
      <dgm:prSet/>
      <dgm:spPr/>
      <dgm:t>
        <a:bodyPr/>
        <a:lstStyle/>
        <a:p>
          <a:endParaRPr kumimoji="1" lang="ja-JP" altLang="en-US"/>
        </a:p>
      </dgm:t>
    </dgm:pt>
    <dgm:pt modelId="{B2ACFCF7-5DA7-461E-B0C4-92C70F29B178}">
      <dgm:prSet custT="1"/>
      <dgm:spPr>
        <a:solidFill>
          <a:schemeClr val="accent1">
            <a:hueOff val="0"/>
            <a:satOff val="0"/>
            <a:lumOff val="0"/>
          </a:schemeClr>
        </a:solidFill>
        <a:ln>
          <a:solidFill>
            <a:schemeClr val="lt1">
              <a:hueOff val="0"/>
              <a:satOff val="0"/>
              <a:lumOff val="0"/>
            </a:schemeClr>
          </a:solidFill>
        </a:ln>
      </dgm:spPr>
      <dgm:t>
        <a:bodyPr/>
        <a:lstStyle/>
        <a:p>
          <a:pPr rtl="0"/>
          <a:r>
            <a:rPr lang="ja-JP" altLang="en-US" sz="2000" dirty="0" smtClean="0">
              <a:solidFill>
                <a:schemeClr val="lt1"/>
              </a:solidFill>
            </a:rPr>
            <a:t>方針</a:t>
          </a:r>
          <a:endParaRPr lang="ja-JP" altLang="en-US" sz="2000" dirty="0">
            <a:solidFill>
              <a:schemeClr val="lt1"/>
            </a:solidFill>
          </a:endParaRPr>
        </a:p>
      </dgm:t>
    </dgm:pt>
    <dgm:pt modelId="{9D75E2D9-AF93-4308-A05F-3EE66E3BF5AA}" type="parTrans" cxnId="{DF469BF2-1F26-4074-9CE7-8B018F3BA9A5}">
      <dgm:prSet/>
      <dgm:spPr/>
      <dgm:t>
        <a:bodyPr/>
        <a:lstStyle/>
        <a:p>
          <a:endParaRPr kumimoji="1" lang="ja-JP" altLang="en-US"/>
        </a:p>
      </dgm:t>
    </dgm:pt>
    <dgm:pt modelId="{AAEFA7C3-2973-4ED0-B640-358AC311ABAB}" type="sibTrans" cxnId="{DF469BF2-1F26-4074-9CE7-8B018F3BA9A5}">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049" custLinFactNeighborY="2092">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DF469BF2-1F26-4074-9CE7-8B018F3BA9A5}" srcId="{997C67E5-27C8-4BE3-96E1-58A3469B1845}" destId="{B2ACFCF7-5DA7-461E-B0C4-92C70F29B178}" srcOrd="2" destOrd="0" parTransId="{9D75E2D9-AF93-4308-A05F-3EE66E3BF5AA}" sibTransId="{AAEFA7C3-2973-4ED0-B640-358AC311ABAB}"/>
    <dgm:cxn modelId="{49DED9A4-FC74-4EB5-B537-63F5C978F069}" type="presOf" srcId="{FBC2FD21-561A-4852-A2FE-DB08FC74B7BF}" destId="{A2621FC4-A63B-47EF-BC27-C6EA0929F97E}" srcOrd="0" destOrd="0" presId="urn:microsoft.com/office/officeart/2005/8/layout/hChevron3"/>
    <dgm:cxn modelId="{80A6B158-737F-40C9-96FC-CE4360C6ADD0}" type="presOf" srcId="{997C67E5-27C8-4BE3-96E1-58A3469B1845}" destId="{4E7CE08A-D3D2-4E9F-AC28-30CF83E778D7}"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A87731EC-F38F-45F3-A763-2B39E981F012}" type="presOf" srcId="{B2ACFCF7-5DA7-461E-B0C4-92C70F29B178}" destId="{AD9F7DF3-45C0-4281-BC89-198048AE4C34}" srcOrd="0" destOrd="0" presId="urn:microsoft.com/office/officeart/2005/8/layout/hChevron3"/>
    <dgm:cxn modelId="{E2595853-9BD0-420E-8C11-DA6264CF79D9}" type="presOf" srcId="{2810E2AA-04AD-4AE7-A496-9A2636F9E246}" destId="{0C56D771-0855-40C8-B221-836997B791B1}" srcOrd="0" destOrd="0" presId="urn:microsoft.com/office/officeart/2005/8/layout/hChevron3"/>
    <dgm:cxn modelId="{FF3C1788-EF7C-4B69-AF25-30625496D167}" type="presParOf" srcId="{4E7CE08A-D3D2-4E9F-AC28-30CF83E778D7}" destId="{0C56D771-0855-40C8-B221-836997B791B1}" srcOrd="0" destOrd="0" presId="urn:microsoft.com/office/officeart/2005/8/layout/hChevron3"/>
    <dgm:cxn modelId="{ADCEF2F3-0622-4749-9E18-E682CC5C7D72}" type="presParOf" srcId="{4E7CE08A-D3D2-4E9F-AC28-30CF83E778D7}" destId="{26FFCB88-374D-4D32-AEEB-B4CBB4C0F272}" srcOrd="1" destOrd="0" presId="urn:microsoft.com/office/officeart/2005/8/layout/hChevron3"/>
    <dgm:cxn modelId="{AD85F407-A61E-41A4-BBA3-CFF4D729E40E}" type="presParOf" srcId="{4E7CE08A-D3D2-4E9F-AC28-30CF83E778D7}" destId="{A2621FC4-A63B-47EF-BC27-C6EA0929F97E}" srcOrd="2" destOrd="0" presId="urn:microsoft.com/office/officeart/2005/8/layout/hChevron3"/>
    <dgm:cxn modelId="{BFC94CD1-D82C-4387-ABAC-8C87FF8EF1C6}" type="presParOf" srcId="{4E7CE08A-D3D2-4E9F-AC28-30CF83E778D7}" destId="{40864258-B954-4374-B474-A755E0BA1075}" srcOrd="3" destOrd="0" presId="urn:microsoft.com/office/officeart/2005/8/layout/hChevron3"/>
    <dgm:cxn modelId="{12C9EEA0-868F-47A1-8184-000BA61D2D3A}"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dgm:t>
        <a:bodyPr/>
        <a:lstStyle/>
        <a:p>
          <a:pPr rtl="0"/>
          <a:r>
            <a:rPr kumimoji="1" lang="ja-JP" altLang="en-US" sz="2000" dirty="0" smtClean="0"/>
            <a:t>現状・課題</a:t>
          </a:r>
          <a:endParaRPr lang="ja-JP" altLang="en-US" sz="2000" dirty="0"/>
        </a:p>
      </dgm:t>
    </dgm:pt>
    <dgm:pt modelId="{C5081FF6-96C2-4FD6-B55A-41F0C197BC02}" type="parTrans" cxnId="{75B87902-5B53-4EFD-BE16-7153338D1C2F}">
      <dgm:prSet/>
      <dgm:spPr/>
      <dgm:t>
        <a:bodyPr/>
        <a:lstStyle/>
        <a:p>
          <a:endParaRPr kumimoji="1" lang="ja-JP" altLang="en-US"/>
        </a:p>
      </dgm:t>
    </dgm:pt>
    <dgm:pt modelId="{A497A546-E23F-427E-8435-7AC3B7BC6215}" type="sibTrans" cxnId="{75B87902-5B53-4EFD-BE16-7153338D1C2F}">
      <dgm:prSet/>
      <dgm:spPr/>
      <dgm:t>
        <a:bodyPr/>
        <a:lstStyle/>
        <a:p>
          <a:endParaRPr kumimoji="1" lang="ja-JP" altLang="en-US"/>
        </a:p>
      </dgm:t>
    </dgm:pt>
    <dgm:pt modelId="{FBC2FD21-561A-4852-A2FE-DB08FC74B7BF}">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提案</a:t>
          </a:r>
          <a:endParaRPr lang="ja-JP" altLang="en-US" sz="2000" dirty="0">
            <a:solidFill>
              <a:schemeClr val="lt1">
                <a:alpha val="40000"/>
              </a:schemeClr>
            </a:solidFill>
          </a:endParaRPr>
        </a:p>
      </dgm:t>
    </dgm:pt>
    <dgm:pt modelId="{91FD87A7-7701-4560-AD2C-4D47C0295BDA}" type="parTrans" cxnId="{50013513-522F-474A-9C6E-820B5392C726}">
      <dgm:prSet/>
      <dgm:spPr/>
      <dgm:t>
        <a:bodyPr/>
        <a:lstStyle/>
        <a:p>
          <a:endParaRPr kumimoji="1" lang="ja-JP" altLang="en-US"/>
        </a:p>
      </dgm:t>
    </dgm:pt>
    <dgm:pt modelId="{99A4C524-39BD-4FEC-8441-720F8E95731A}" type="sibTrans" cxnId="{50013513-522F-474A-9C6E-820B5392C726}">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9D75E2D9-AF93-4308-A05F-3EE66E3BF5AA}" type="parTrans" cxnId="{DF469BF2-1F26-4074-9CE7-8B018F3BA9A5}">
      <dgm:prSet/>
      <dgm:spPr/>
      <dgm:t>
        <a:bodyPr/>
        <a:lstStyle/>
        <a:p>
          <a:endParaRPr kumimoji="1" lang="ja-JP" altLang="en-US"/>
        </a:p>
      </dgm:t>
    </dgm:pt>
    <dgm:pt modelId="{AAEFA7C3-2973-4ED0-B640-358AC311ABAB}" type="sibTrans" cxnId="{DF469BF2-1F26-4074-9CE7-8B018F3BA9A5}">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custLinFactNeighborX="-61" custLinFactNeighborY="-41052">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DF469BF2-1F26-4074-9CE7-8B018F3BA9A5}" srcId="{997C67E5-27C8-4BE3-96E1-58A3469B1845}" destId="{B2ACFCF7-5DA7-461E-B0C4-92C70F29B178}" srcOrd="2" destOrd="0" parTransId="{9D75E2D9-AF93-4308-A05F-3EE66E3BF5AA}" sibTransId="{AAEFA7C3-2973-4ED0-B640-358AC311ABAB}"/>
    <dgm:cxn modelId="{5EF67B39-D5FD-40B5-9F98-9D2558CDE8D9}" type="presOf" srcId="{FBC2FD21-561A-4852-A2FE-DB08FC74B7BF}" destId="{A2621FC4-A63B-47EF-BC27-C6EA0929F97E}" srcOrd="0" destOrd="0" presId="urn:microsoft.com/office/officeart/2005/8/layout/hChevron3"/>
    <dgm:cxn modelId="{D861C611-082A-452B-8C33-A510B4E4A5D1}" type="presOf" srcId="{997C67E5-27C8-4BE3-96E1-58A3469B1845}" destId="{4E7CE08A-D3D2-4E9F-AC28-30CF83E778D7}" srcOrd="0" destOrd="0" presId="urn:microsoft.com/office/officeart/2005/8/layout/hChevron3"/>
    <dgm:cxn modelId="{023986D3-54A1-4284-B35C-EEE6F9EC30F5}" type="presOf" srcId="{B2ACFCF7-5DA7-461E-B0C4-92C70F29B178}" destId="{AD9F7DF3-45C0-4281-BC89-198048AE4C34}"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266867DF-3A8C-49D3-BC1E-C2D2BAFFA6A2}" type="presOf" srcId="{2810E2AA-04AD-4AE7-A496-9A2636F9E246}" destId="{0C56D771-0855-40C8-B221-836997B791B1}" srcOrd="0" destOrd="0" presId="urn:microsoft.com/office/officeart/2005/8/layout/hChevron3"/>
    <dgm:cxn modelId="{89113D4E-2FA9-41D3-832F-76421395A3D4}" type="presParOf" srcId="{4E7CE08A-D3D2-4E9F-AC28-30CF83E778D7}" destId="{0C56D771-0855-40C8-B221-836997B791B1}" srcOrd="0" destOrd="0" presId="urn:microsoft.com/office/officeart/2005/8/layout/hChevron3"/>
    <dgm:cxn modelId="{C89D0119-D6CC-4AA5-B260-DF3DCDE5BF9B}" type="presParOf" srcId="{4E7CE08A-D3D2-4E9F-AC28-30CF83E778D7}" destId="{26FFCB88-374D-4D32-AEEB-B4CBB4C0F272}" srcOrd="1" destOrd="0" presId="urn:microsoft.com/office/officeart/2005/8/layout/hChevron3"/>
    <dgm:cxn modelId="{B37A4519-2686-4983-8057-2BADF97274AF}" type="presParOf" srcId="{4E7CE08A-D3D2-4E9F-AC28-30CF83E778D7}" destId="{A2621FC4-A63B-47EF-BC27-C6EA0929F97E}" srcOrd="2" destOrd="0" presId="urn:microsoft.com/office/officeart/2005/8/layout/hChevron3"/>
    <dgm:cxn modelId="{6A15262E-B2BB-4A6B-83DF-234130289225}" type="presParOf" srcId="{4E7CE08A-D3D2-4E9F-AC28-30CF83E778D7}" destId="{40864258-B954-4374-B474-A755E0BA1075}" srcOrd="3" destOrd="0" presId="urn:microsoft.com/office/officeart/2005/8/layout/hChevron3"/>
    <dgm:cxn modelId="{616AEB4C-9F31-4613-87EA-EE5C457C0F50}"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dgm:t>
        <a:bodyPr/>
        <a:lstStyle/>
        <a:p>
          <a:pPr rtl="0"/>
          <a:r>
            <a:rPr kumimoji="1" lang="ja-JP" altLang="en-US" sz="2000" dirty="0" smtClean="0"/>
            <a:t>現状・課題</a:t>
          </a:r>
          <a:endParaRPr lang="ja-JP" altLang="en-US" sz="2000" dirty="0"/>
        </a:p>
      </dgm:t>
    </dgm:pt>
    <dgm:pt modelId="{C5081FF6-96C2-4FD6-B55A-41F0C197BC02}" type="parTrans" cxnId="{75B87902-5B53-4EFD-BE16-7153338D1C2F}">
      <dgm:prSet/>
      <dgm:spPr/>
      <dgm:t>
        <a:bodyPr/>
        <a:lstStyle/>
        <a:p>
          <a:endParaRPr kumimoji="1" lang="ja-JP" altLang="en-US"/>
        </a:p>
      </dgm:t>
    </dgm:pt>
    <dgm:pt modelId="{A497A546-E23F-427E-8435-7AC3B7BC6215}" type="sibTrans" cxnId="{75B87902-5B53-4EFD-BE16-7153338D1C2F}">
      <dgm:prSet/>
      <dgm:spPr/>
      <dgm:t>
        <a:bodyPr/>
        <a:lstStyle/>
        <a:p>
          <a:endParaRPr kumimoji="1" lang="ja-JP" altLang="en-US"/>
        </a:p>
      </dgm:t>
    </dgm:pt>
    <dgm:pt modelId="{FBC2FD21-561A-4852-A2FE-DB08FC74B7BF}">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提案</a:t>
          </a:r>
          <a:endParaRPr lang="ja-JP" altLang="en-US" sz="2000" dirty="0">
            <a:solidFill>
              <a:schemeClr val="lt1">
                <a:alpha val="40000"/>
              </a:schemeClr>
            </a:solidFill>
          </a:endParaRPr>
        </a:p>
      </dgm:t>
    </dgm:pt>
    <dgm:pt modelId="{91FD87A7-7701-4560-AD2C-4D47C0295BDA}" type="parTrans" cxnId="{50013513-522F-474A-9C6E-820B5392C726}">
      <dgm:prSet/>
      <dgm:spPr/>
      <dgm:t>
        <a:bodyPr/>
        <a:lstStyle/>
        <a:p>
          <a:endParaRPr kumimoji="1" lang="ja-JP" altLang="en-US"/>
        </a:p>
      </dgm:t>
    </dgm:pt>
    <dgm:pt modelId="{99A4C524-39BD-4FEC-8441-720F8E95731A}" type="sibTrans" cxnId="{50013513-522F-474A-9C6E-820B5392C726}">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9D75E2D9-AF93-4308-A05F-3EE66E3BF5AA}" type="parTrans" cxnId="{DF469BF2-1F26-4074-9CE7-8B018F3BA9A5}">
      <dgm:prSet/>
      <dgm:spPr/>
      <dgm:t>
        <a:bodyPr/>
        <a:lstStyle/>
        <a:p>
          <a:endParaRPr kumimoji="1" lang="ja-JP" altLang="en-US"/>
        </a:p>
      </dgm:t>
    </dgm:pt>
    <dgm:pt modelId="{AAEFA7C3-2973-4ED0-B640-358AC311ABAB}" type="sibTrans" cxnId="{DF469BF2-1F26-4074-9CE7-8B018F3BA9A5}">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DF469BF2-1F26-4074-9CE7-8B018F3BA9A5}" srcId="{997C67E5-27C8-4BE3-96E1-58A3469B1845}" destId="{B2ACFCF7-5DA7-461E-B0C4-92C70F29B178}" srcOrd="2" destOrd="0" parTransId="{9D75E2D9-AF93-4308-A05F-3EE66E3BF5AA}" sibTransId="{AAEFA7C3-2973-4ED0-B640-358AC311ABAB}"/>
    <dgm:cxn modelId="{AA46D992-8A9D-46C4-ADAF-5FB33F88482D}" type="presOf" srcId="{2810E2AA-04AD-4AE7-A496-9A2636F9E246}" destId="{0C56D771-0855-40C8-B221-836997B791B1}" srcOrd="0" destOrd="0" presId="urn:microsoft.com/office/officeart/2005/8/layout/hChevron3"/>
    <dgm:cxn modelId="{D010A6A3-ECF2-4E8C-9F9A-77BFBB1C7561}" type="presOf" srcId="{FBC2FD21-561A-4852-A2FE-DB08FC74B7BF}" destId="{A2621FC4-A63B-47EF-BC27-C6EA0929F97E}"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651D70B6-32CA-4728-B536-3BF78C0432E7}" type="presOf" srcId="{B2ACFCF7-5DA7-461E-B0C4-92C70F29B178}" destId="{AD9F7DF3-45C0-4281-BC89-198048AE4C34}" srcOrd="0" destOrd="0" presId="urn:microsoft.com/office/officeart/2005/8/layout/hChevron3"/>
    <dgm:cxn modelId="{1A9E29F1-BDD7-4558-B0B0-A51B7EBEC8D3}" type="presOf" srcId="{997C67E5-27C8-4BE3-96E1-58A3469B1845}" destId="{4E7CE08A-D3D2-4E9F-AC28-30CF83E778D7}" srcOrd="0" destOrd="0" presId="urn:microsoft.com/office/officeart/2005/8/layout/hChevron3"/>
    <dgm:cxn modelId="{9F8CD173-593B-4E18-8647-F337F1DBAA02}" type="presParOf" srcId="{4E7CE08A-D3D2-4E9F-AC28-30CF83E778D7}" destId="{0C56D771-0855-40C8-B221-836997B791B1}" srcOrd="0" destOrd="0" presId="urn:microsoft.com/office/officeart/2005/8/layout/hChevron3"/>
    <dgm:cxn modelId="{F0397C88-6ABA-4359-9C5C-592DFF666912}" type="presParOf" srcId="{4E7CE08A-D3D2-4E9F-AC28-30CF83E778D7}" destId="{26FFCB88-374D-4D32-AEEB-B4CBB4C0F272}" srcOrd="1" destOrd="0" presId="urn:microsoft.com/office/officeart/2005/8/layout/hChevron3"/>
    <dgm:cxn modelId="{92B9DB08-6154-457A-BE5D-AEE21EAC6B83}" type="presParOf" srcId="{4E7CE08A-D3D2-4E9F-AC28-30CF83E778D7}" destId="{A2621FC4-A63B-47EF-BC27-C6EA0929F97E}" srcOrd="2" destOrd="0" presId="urn:microsoft.com/office/officeart/2005/8/layout/hChevron3"/>
    <dgm:cxn modelId="{06C49D98-5961-4204-917B-69DA455D3393}" type="presParOf" srcId="{4E7CE08A-D3D2-4E9F-AC28-30CF83E778D7}" destId="{40864258-B954-4374-B474-A755E0BA1075}" srcOrd="3" destOrd="0" presId="urn:microsoft.com/office/officeart/2005/8/layout/hChevron3"/>
    <dgm:cxn modelId="{D2843824-17B3-4986-9339-E556E6BECC16}"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97C67E5-27C8-4BE3-96E1-58A3469B184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2810E2AA-04AD-4AE7-A496-9A2636F9E246}">
      <dgm:prSet custT="1"/>
      <dgm:spPr/>
      <dgm:t>
        <a:bodyPr/>
        <a:lstStyle/>
        <a:p>
          <a:pPr rtl="0"/>
          <a:r>
            <a:rPr kumimoji="1" lang="ja-JP" altLang="en-US" sz="2000" dirty="0" smtClean="0"/>
            <a:t>現状・課題</a:t>
          </a:r>
          <a:endParaRPr lang="ja-JP" altLang="en-US" sz="2000" dirty="0"/>
        </a:p>
      </dgm:t>
    </dgm:pt>
    <dgm:pt modelId="{C5081FF6-96C2-4FD6-B55A-41F0C197BC02}" type="parTrans" cxnId="{75B87902-5B53-4EFD-BE16-7153338D1C2F}">
      <dgm:prSet/>
      <dgm:spPr/>
      <dgm:t>
        <a:bodyPr/>
        <a:lstStyle/>
        <a:p>
          <a:endParaRPr kumimoji="1" lang="ja-JP" altLang="en-US"/>
        </a:p>
      </dgm:t>
    </dgm:pt>
    <dgm:pt modelId="{A497A546-E23F-427E-8435-7AC3B7BC6215}" type="sibTrans" cxnId="{75B87902-5B53-4EFD-BE16-7153338D1C2F}">
      <dgm:prSet/>
      <dgm:spPr/>
      <dgm:t>
        <a:bodyPr/>
        <a:lstStyle/>
        <a:p>
          <a:endParaRPr kumimoji="1" lang="ja-JP" altLang="en-US"/>
        </a:p>
      </dgm:t>
    </dgm:pt>
    <dgm:pt modelId="{FBC2FD21-561A-4852-A2FE-DB08FC74B7BF}">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提案</a:t>
          </a:r>
          <a:endParaRPr lang="ja-JP" altLang="en-US" sz="2000" dirty="0">
            <a:solidFill>
              <a:schemeClr val="lt1">
                <a:alpha val="40000"/>
              </a:schemeClr>
            </a:solidFill>
          </a:endParaRPr>
        </a:p>
      </dgm:t>
    </dgm:pt>
    <dgm:pt modelId="{91FD87A7-7701-4560-AD2C-4D47C0295BDA}" type="parTrans" cxnId="{50013513-522F-474A-9C6E-820B5392C726}">
      <dgm:prSet/>
      <dgm:spPr/>
      <dgm:t>
        <a:bodyPr/>
        <a:lstStyle/>
        <a:p>
          <a:endParaRPr kumimoji="1" lang="ja-JP" altLang="en-US"/>
        </a:p>
      </dgm:t>
    </dgm:pt>
    <dgm:pt modelId="{99A4C524-39BD-4FEC-8441-720F8E95731A}" type="sibTrans" cxnId="{50013513-522F-474A-9C6E-820B5392C726}">
      <dgm:prSet/>
      <dgm:spPr/>
      <dgm:t>
        <a:bodyPr/>
        <a:lstStyle/>
        <a:p>
          <a:endParaRPr kumimoji="1" lang="ja-JP" altLang="en-US"/>
        </a:p>
      </dgm:t>
    </dgm:pt>
    <dgm:pt modelId="{B2ACFCF7-5DA7-461E-B0C4-92C70F29B178}">
      <dgm:prSet custT="1"/>
      <dgm:spPr>
        <a:solidFill>
          <a:schemeClr val="accent1">
            <a:hueOff val="0"/>
            <a:satOff val="0"/>
            <a:lumOff val="0"/>
            <a:alpha val="40000"/>
          </a:schemeClr>
        </a:solidFill>
        <a:ln>
          <a:solidFill>
            <a:schemeClr val="lt1">
              <a:hueOff val="0"/>
              <a:satOff val="0"/>
              <a:lumOff val="0"/>
              <a:alpha val="40000"/>
            </a:schemeClr>
          </a:solidFill>
        </a:ln>
      </dgm:spPr>
      <dgm:t>
        <a:bodyPr/>
        <a:lstStyle/>
        <a:p>
          <a:pPr rtl="0"/>
          <a:r>
            <a:rPr lang="ja-JP" altLang="en-US" sz="2000" dirty="0" smtClean="0">
              <a:solidFill>
                <a:schemeClr val="lt1">
                  <a:alpha val="40000"/>
                </a:schemeClr>
              </a:solidFill>
            </a:rPr>
            <a:t>方針</a:t>
          </a:r>
          <a:endParaRPr lang="ja-JP" altLang="en-US" sz="2000" dirty="0">
            <a:solidFill>
              <a:schemeClr val="lt1">
                <a:alpha val="40000"/>
              </a:schemeClr>
            </a:solidFill>
          </a:endParaRPr>
        </a:p>
      </dgm:t>
    </dgm:pt>
    <dgm:pt modelId="{9D75E2D9-AF93-4308-A05F-3EE66E3BF5AA}" type="parTrans" cxnId="{DF469BF2-1F26-4074-9CE7-8B018F3BA9A5}">
      <dgm:prSet/>
      <dgm:spPr/>
      <dgm:t>
        <a:bodyPr/>
        <a:lstStyle/>
        <a:p>
          <a:endParaRPr kumimoji="1" lang="ja-JP" altLang="en-US"/>
        </a:p>
      </dgm:t>
    </dgm:pt>
    <dgm:pt modelId="{AAEFA7C3-2973-4ED0-B640-358AC311ABAB}" type="sibTrans" cxnId="{DF469BF2-1F26-4074-9CE7-8B018F3BA9A5}">
      <dgm:prSet/>
      <dgm:spPr/>
      <dgm:t>
        <a:bodyPr/>
        <a:lstStyle/>
        <a:p>
          <a:endParaRPr kumimoji="1" lang="ja-JP" altLang="en-US"/>
        </a:p>
      </dgm:t>
    </dgm:pt>
    <dgm:pt modelId="{4E7CE08A-D3D2-4E9F-AC28-30CF83E778D7}" type="pres">
      <dgm:prSet presAssocID="{997C67E5-27C8-4BE3-96E1-58A3469B1845}" presName="Name0" presStyleCnt="0">
        <dgm:presLayoutVars>
          <dgm:dir/>
          <dgm:resizeHandles val="exact"/>
        </dgm:presLayoutVars>
      </dgm:prSet>
      <dgm:spPr/>
      <dgm:t>
        <a:bodyPr/>
        <a:lstStyle/>
        <a:p>
          <a:endParaRPr kumimoji="1" lang="ja-JP" altLang="en-US"/>
        </a:p>
      </dgm:t>
    </dgm:pt>
    <dgm:pt modelId="{0C56D771-0855-40C8-B221-836997B791B1}" type="pres">
      <dgm:prSet presAssocID="{2810E2AA-04AD-4AE7-A496-9A2636F9E246}" presName="parTxOnly" presStyleLbl="node1" presStyleIdx="0" presStyleCnt="3" custScaleX="101193" custScaleY="99863">
        <dgm:presLayoutVars>
          <dgm:bulletEnabled val="1"/>
        </dgm:presLayoutVars>
      </dgm:prSet>
      <dgm:spPr/>
      <dgm:t>
        <a:bodyPr/>
        <a:lstStyle/>
        <a:p>
          <a:endParaRPr kumimoji="1" lang="ja-JP" altLang="en-US"/>
        </a:p>
      </dgm:t>
    </dgm:pt>
    <dgm:pt modelId="{26FFCB88-374D-4D32-AEEB-B4CBB4C0F272}" type="pres">
      <dgm:prSet presAssocID="{A497A546-E23F-427E-8435-7AC3B7BC6215}" presName="parSpace" presStyleCnt="0"/>
      <dgm:spPr/>
    </dgm:pt>
    <dgm:pt modelId="{A2621FC4-A63B-47EF-BC27-C6EA0929F97E}" type="pres">
      <dgm:prSet presAssocID="{FBC2FD21-561A-4852-A2FE-DB08FC74B7BF}" presName="parTxOnly" presStyleLbl="node1" presStyleIdx="1" presStyleCnt="3" custScaleX="87600">
        <dgm:presLayoutVars>
          <dgm:bulletEnabled val="1"/>
        </dgm:presLayoutVars>
      </dgm:prSet>
      <dgm:spPr/>
      <dgm:t>
        <a:bodyPr/>
        <a:lstStyle/>
        <a:p>
          <a:endParaRPr kumimoji="1" lang="ja-JP" altLang="en-US"/>
        </a:p>
      </dgm:t>
    </dgm:pt>
    <dgm:pt modelId="{40864258-B954-4374-B474-A755E0BA1075}" type="pres">
      <dgm:prSet presAssocID="{99A4C524-39BD-4FEC-8441-720F8E95731A}" presName="parSpace" presStyleCnt="0"/>
      <dgm:spPr/>
    </dgm:pt>
    <dgm:pt modelId="{AD9F7DF3-45C0-4281-BC89-198048AE4C34}" type="pres">
      <dgm:prSet presAssocID="{B2ACFCF7-5DA7-461E-B0C4-92C70F29B178}" presName="parTxOnly" presStyleLbl="node1" presStyleIdx="2" presStyleCnt="3" custScaleX="83382">
        <dgm:presLayoutVars>
          <dgm:bulletEnabled val="1"/>
        </dgm:presLayoutVars>
      </dgm:prSet>
      <dgm:spPr/>
      <dgm:t>
        <a:bodyPr/>
        <a:lstStyle/>
        <a:p>
          <a:endParaRPr kumimoji="1" lang="ja-JP" altLang="en-US"/>
        </a:p>
      </dgm:t>
    </dgm:pt>
  </dgm:ptLst>
  <dgm:cxnLst>
    <dgm:cxn modelId="{13487212-F889-440E-A6E6-7BE5434DC1CC}" type="presOf" srcId="{FBC2FD21-561A-4852-A2FE-DB08FC74B7BF}" destId="{A2621FC4-A63B-47EF-BC27-C6EA0929F97E}" srcOrd="0" destOrd="0" presId="urn:microsoft.com/office/officeart/2005/8/layout/hChevron3"/>
    <dgm:cxn modelId="{B2D60298-3576-4758-9904-4D4C943E72A8}" type="presOf" srcId="{2810E2AA-04AD-4AE7-A496-9A2636F9E246}" destId="{0C56D771-0855-40C8-B221-836997B791B1}" srcOrd="0" destOrd="0" presId="urn:microsoft.com/office/officeart/2005/8/layout/hChevron3"/>
    <dgm:cxn modelId="{8669ECCB-720F-4020-A022-C74E314C7326}" type="presOf" srcId="{B2ACFCF7-5DA7-461E-B0C4-92C70F29B178}" destId="{AD9F7DF3-45C0-4281-BC89-198048AE4C34}" srcOrd="0" destOrd="0" presId="urn:microsoft.com/office/officeart/2005/8/layout/hChevron3"/>
    <dgm:cxn modelId="{88A0E697-59EF-49C9-9A36-391E38D2B0C3}" type="presOf" srcId="{997C67E5-27C8-4BE3-96E1-58A3469B1845}" destId="{4E7CE08A-D3D2-4E9F-AC28-30CF83E778D7}" srcOrd="0" destOrd="0" presId="urn:microsoft.com/office/officeart/2005/8/layout/hChevron3"/>
    <dgm:cxn modelId="{75B87902-5B53-4EFD-BE16-7153338D1C2F}" srcId="{997C67E5-27C8-4BE3-96E1-58A3469B1845}" destId="{2810E2AA-04AD-4AE7-A496-9A2636F9E246}" srcOrd="0" destOrd="0" parTransId="{C5081FF6-96C2-4FD6-B55A-41F0C197BC02}" sibTransId="{A497A546-E23F-427E-8435-7AC3B7BC6215}"/>
    <dgm:cxn modelId="{50013513-522F-474A-9C6E-820B5392C726}" srcId="{997C67E5-27C8-4BE3-96E1-58A3469B1845}" destId="{FBC2FD21-561A-4852-A2FE-DB08FC74B7BF}" srcOrd="1" destOrd="0" parTransId="{91FD87A7-7701-4560-AD2C-4D47C0295BDA}" sibTransId="{99A4C524-39BD-4FEC-8441-720F8E95731A}"/>
    <dgm:cxn modelId="{DF469BF2-1F26-4074-9CE7-8B018F3BA9A5}" srcId="{997C67E5-27C8-4BE3-96E1-58A3469B1845}" destId="{B2ACFCF7-5DA7-461E-B0C4-92C70F29B178}" srcOrd="2" destOrd="0" parTransId="{9D75E2D9-AF93-4308-A05F-3EE66E3BF5AA}" sibTransId="{AAEFA7C3-2973-4ED0-B640-358AC311ABAB}"/>
    <dgm:cxn modelId="{BD3A94FC-B7AF-4591-9BA8-9E3B0F6FC570}" type="presParOf" srcId="{4E7CE08A-D3D2-4E9F-AC28-30CF83E778D7}" destId="{0C56D771-0855-40C8-B221-836997B791B1}" srcOrd="0" destOrd="0" presId="urn:microsoft.com/office/officeart/2005/8/layout/hChevron3"/>
    <dgm:cxn modelId="{62BFE92C-4BD8-46BB-BBD4-206A33E129ED}" type="presParOf" srcId="{4E7CE08A-D3D2-4E9F-AC28-30CF83E778D7}" destId="{26FFCB88-374D-4D32-AEEB-B4CBB4C0F272}" srcOrd="1" destOrd="0" presId="urn:microsoft.com/office/officeart/2005/8/layout/hChevron3"/>
    <dgm:cxn modelId="{0674096B-45BB-46CD-A600-896C2EC37F31}" type="presParOf" srcId="{4E7CE08A-D3D2-4E9F-AC28-30CF83E778D7}" destId="{A2621FC4-A63B-47EF-BC27-C6EA0929F97E}" srcOrd="2" destOrd="0" presId="urn:microsoft.com/office/officeart/2005/8/layout/hChevron3"/>
    <dgm:cxn modelId="{362247B2-CF8D-4449-BB51-83C1C109A4AD}" type="presParOf" srcId="{4E7CE08A-D3D2-4E9F-AC28-30CF83E778D7}" destId="{40864258-B954-4374-B474-A755E0BA1075}" srcOrd="3" destOrd="0" presId="urn:microsoft.com/office/officeart/2005/8/layout/hChevron3"/>
    <dgm:cxn modelId="{929158DB-60F5-4BA7-99B8-D0C1119459B3}" type="presParOf" srcId="{4E7CE08A-D3D2-4E9F-AC28-30CF83E778D7}" destId="{AD9F7DF3-45C0-4281-BC89-198048AE4C34}" srcOrd="4"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0.89036</cdr:x>
      <cdr:y>0.83021</cdr:y>
    </cdr:from>
    <cdr:to>
      <cdr:x>1</cdr:x>
      <cdr:y>0.90679</cdr:y>
    </cdr:to>
    <cdr:sp macro="" textlink="">
      <cdr:nvSpPr>
        <cdr:cNvPr id="2" name="テキスト ボックス 1"/>
        <cdr:cNvSpPr txBox="1"/>
      </cdr:nvSpPr>
      <cdr:spPr>
        <a:xfrm xmlns:a="http://schemas.openxmlformats.org/drawingml/2006/main">
          <a:off x="5267166" y="2823255"/>
          <a:ext cx="648605" cy="2604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dirty="0"/>
            <a:t>（月）</a:t>
          </a:r>
          <a:endParaRPr lang="en-US" altLang="ja-JP" sz="1400" dirty="0"/>
        </a:p>
      </cdr:txBody>
    </cdr:sp>
  </cdr:relSizeAnchor>
  <cdr:relSizeAnchor xmlns:cdr="http://schemas.openxmlformats.org/drawingml/2006/chartDrawing">
    <cdr:from>
      <cdr:x>0</cdr:x>
      <cdr:y>0.74197</cdr:y>
    </cdr:from>
    <cdr:to>
      <cdr:x>0.10901</cdr:x>
      <cdr:y>0.81855</cdr:y>
    </cdr:to>
    <cdr:sp macro="" textlink="">
      <cdr:nvSpPr>
        <cdr:cNvPr id="4" name="テキスト ボックス 1"/>
        <cdr:cNvSpPr txBox="1"/>
      </cdr:nvSpPr>
      <cdr:spPr>
        <a:xfrm xmlns:a="http://schemas.openxmlformats.org/drawingml/2006/main">
          <a:off x="-427021" y="2523166"/>
          <a:ext cx="644878" cy="26042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400" dirty="0"/>
            <a:t>（人）</a:t>
          </a:r>
          <a:endParaRPr lang="en-US" altLang="ja-JP"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0.1291</cdr:x>
      <cdr:y>0.19501</cdr:y>
    </cdr:to>
    <cdr:sp macro="" textlink="">
      <cdr:nvSpPr>
        <cdr:cNvPr id="3" name="テキスト ボックス 1"/>
        <cdr:cNvSpPr txBox="1"/>
      </cdr:nvSpPr>
      <cdr:spPr>
        <a:xfrm xmlns:a="http://schemas.openxmlformats.org/drawingml/2006/main">
          <a:off x="-3043325" y="-3314362"/>
          <a:ext cx="648073" cy="3104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600" dirty="0" smtClean="0"/>
            <a:t>（件）</a:t>
          </a:r>
          <a:endParaRPr lang="ja-JP" altLang="en-US" sz="1600" dirty="0"/>
        </a:p>
      </cdr:txBody>
    </cdr:sp>
  </cdr:relSizeAnchor>
  <cdr:relSizeAnchor xmlns:cdr="http://schemas.openxmlformats.org/drawingml/2006/chartDrawing">
    <cdr:from>
      <cdr:x>0.90699</cdr:x>
      <cdr:y>0.84699</cdr:y>
    </cdr:from>
    <cdr:to>
      <cdr:x>1</cdr:x>
      <cdr:y>0.996</cdr:y>
    </cdr:to>
    <cdr:sp macro="" textlink="">
      <cdr:nvSpPr>
        <cdr:cNvPr id="4" name="テキスト ボックス 1"/>
        <cdr:cNvSpPr txBox="1"/>
      </cdr:nvSpPr>
      <cdr:spPr>
        <a:xfrm xmlns:a="http://schemas.openxmlformats.org/drawingml/2006/main">
          <a:off x="4553011" y="1348381"/>
          <a:ext cx="466923" cy="237233"/>
        </a:xfrm>
        <a:prstGeom xmlns:a="http://schemas.openxmlformats.org/drawingml/2006/main" prst="rect">
          <a:avLst/>
        </a:prstGeom>
      </cdr:spPr>
      <cdr:txBody>
        <a:bodyPr xmlns:a="http://schemas.openxmlformats.org/drawingml/2006/main" wrap="squar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600" dirty="0" smtClean="0"/>
            <a:t>（年）</a:t>
          </a:r>
          <a:endParaRPr lang="ja-JP" altLang="en-US" sz="16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7A343DFF-AFED-4E53-B974-60E2BB821B92}" type="datetimeFigureOut">
              <a:rPr kumimoji="1" lang="ja-JP" altLang="en-US" smtClean="0"/>
              <a:t>2016/2/10</a:t>
            </a:fld>
            <a:endParaRPr kumimoji="1" lang="ja-JP" altLang="en-US"/>
          </a:p>
        </p:txBody>
      </p:sp>
      <p:sp>
        <p:nvSpPr>
          <p:cNvPr id="4" name="フッター プレースホルダー 3"/>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E2AF3EBB-173D-41E1-897F-E7725B45CC1C}" type="slidenum">
              <a:rPr kumimoji="1" lang="ja-JP" altLang="en-US" smtClean="0"/>
              <a:t>‹#›</a:t>
            </a:fld>
            <a:endParaRPr kumimoji="1" lang="ja-JP" altLang="en-US"/>
          </a:p>
        </p:txBody>
      </p:sp>
    </p:spTree>
    <p:extLst>
      <p:ext uri="{BB962C8B-B14F-4D97-AF65-F5344CB8AC3E}">
        <p14:creationId xmlns:p14="http://schemas.microsoft.com/office/powerpoint/2010/main" val="268416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483426F4-EE6B-41E5-B575-17BEFCDA88E4}" type="datetimeFigureOut">
              <a:rPr kumimoji="1" lang="ja-JP" altLang="en-US" smtClean="0"/>
              <a:t>2016/2/10</a:t>
            </a:fld>
            <a:endParaRPr kumimoji="1" lang="ja-JP" altLang="en-US"/>
          </a:p>
        </p:txBody>
      </p:sp>
      <p:sp>
        <p:nvSpPr>
          <p:cNvPr id="4" name="スライド イメージ プレースホルダー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D9D98AB6-F534-4E59-BB26-06E12BF0EECB}" type="slidenum">
              <a:rPr kumimoji="1" lang="ja-JP" altLang="en-US" smtClean="0"/>
              <a:t>‹#›</a:t>
            </a:fld>
            <a:endParaRPr kumimoji="1" lang="ja-JP" altLang="en-US"/>
          </a:p>
        </p:txBody>
      </p:sp>
    </p:spTree>
    <p:extLst>
      <p:ext uri="{BB962C8B-B14F-4D97-AF65-F5344CB8AC3E}">
        <p14:creationId xmlns:p14="http://schemas.microsoft.com/office/powerpoint/2010/main" val="11526277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川西</a:t>
            </a:r>
            <a:endParaRPr kumimoji="1" lang="ja-JP" altLang="en-US" dirty="0"/>
          </a:p>
        </p:txBody>
      </p:sp>
      <p:sp>
        <p:nvSpPr>
          <p:cNvPr id="4" name="スライド番号プレースホルダー 3"/>
          <p:cNvSpPr>
            <a:spLocks noGrp="1"/>
          </p:cNvSpPr>
          <p:nvPr>
            <p:ph type="sldNum" sz="quarter" idx="10"/>
          </p:nvPr>
        </p:nvSpPr>
        <p:spPr/>
        <p:txBody>
          <a:bodyPr/>
          <a:lstStyle/>
          <a:p>
            <a:fld id="{D9D98AB6-F534-4E59-BB26-06E12BF0EECB}" type="slidenum">
              <a:rPr kumimoji="1" lang="ja-JP" altLang="en-US" smtClean="0"/>
              <a:t>1</a:t>
            </a:fld>
            <a:endParaRPr kumimoji="1" lang="ja-JP" altLang="en-US"/>
          </a:p>
        </p:txBody>
      </p:sp>
    </p:spTree>
    <p:extLst>
      <p:ext uri="{BB962C8B-B14F-4D97-AF65-F5344CB8AC3E}">
        <p14:creationId xmlns:p14="http://schemas.microsoft.com/office/powerpoint/2010/main" val="69599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9D98AB6-F534-4E59-BB26-06E12BF0EECB}" type="slidenum">
              <a:rPr kumimoji="1" lang="ja-JP" altLang="en-US" smtClean="0"/>
              <a:t>3</a:t>
            </a:fld>
            <a:endParaRPr kumimoji="1" lang="ja-JP" altLang="en-US"/>
          </a:p>
        </p:txBody>
      </p:sp>
    </p:spTree>
    <p:extLst>
      <p:ext uri="{BB962C8B-B14F-4D97-AF65-F5344CB8AC3E}">
        <p14:creationId xmlns:p14="http://schemas.microsoft.com/office/powerpoint/2010/main" val="580735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9D98AB6-F534-4E59-BB26-06E12BF0EECB}" type="slidenum">
              <a:rPr kumimoji="1" lang="ja-JP" altLang="en-US" smtClean="0"/>
              <a:t>8</a:t>
            </a:fld>
            <a:endParaRPr kumimoji="1" lang="ja-JP" altLang="en-US"/>
          </a:p>
        </p:txBody>
      </p:sp>
    </p:spTree>
    <p:extLst>
      <p:ext uri="{BB962C8B-B14F-4D97-AF65-F5344CB8AC3E}">
        <p14:creationId xmlns:p14="http://schemas.microsoft.com/office/powerpoint/2010/main" val="54926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55576" y="-99392"/>
            <a:ext cx="7772400" cy="1470025"/>
          </a:xfrm>
        </p:spPr>
        <p:txBody>
          <a:bodyPr/>
          <a:lstStyle/>
          <a:p>
            <a:r>
              <a:rPr kumimoji="1" lang="ja-JP" altLang="en-US" dirty="0" smtClean="0"/>
              <a:t>マスター タイトルの書式設定</a:t>
            </a:r>
            <a:endParaRPr kumimoji="1" lang="ja-JP" altLang="en-US" dirty="0"/>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a:xfrm>
            <a:off x="412612" y="6597352"/>
            <a:ext cx="2133600" cy="365125"/>
          </a:xfrm>
          <a:prstGeom prst="rect">
            <a:avLst/>
          </a:prstGeom>
        </p:spPr>
        <p:txBody>
          <a:bodyPr/>
          <a:lstStyle/>
          <a:p>
            <a:fld id="{0BFFD85E-69A8-4A5A-942E-27E8E9D4099C}" type="datetime1">
              <a:rPr kumimoji="1" lang="ja-JP" altLang="en-US" smtClean="0"/>
              <a:t>2016/2/10</a:t>
            </a:fld>
            <a:endParaRPr kumimoji="1" lang="ja-JP" altLang="en-US"/>
          </a:p>
        </p:txBody>
      </p:sp>
      <p:sp>
        <p:nvSpPr>
          <p:cNvPr id="5" name="フッター プレースホルダー 4"/>
          <p:cNvSpPr>
            <a:spLocks noGrp="1"/>
          </p:cNvSpPr>
          <p:nvPr>
            <p:ph type="ftr" sz="quarter" idx="11"/>
          </p:nvPr>
        </p:nvSpPr>
        <p:spPr>
          <a:xfrm>
            <a:off x="3131840" y="6537951"/>
            <a:ext cx="2895600" cy="365125"/>
          </a:xfrm>
          <a:prstGeom prst="rect">
            <a:avLst/>
          </a:prstGeom>
        </p:spPr>
        <p:txBody>
          <a:bodyPr/>
          <a:lstStyle/>
          <a:p>
            <a:r>
              <a:rPr kumimoji="1" lang="ja-JP" altLang="en-US" smtClean="0"/>
              <a:t>都市計画マスタープラン策定実習一班</a:t>
            </a:r>
            <a:endParaRPr kumimoji="1" lang="ja-JP" altLang="en-US"/>
          </a:p>
        </p:txBody>
      </p:sp>
      <p:sp>
        <p:nvSpPr>
          <p:cNvPr id="6" name="スライド番号プレースホルダー 5"/>
          <p:cNvSpPr>
            <a:spLocks noGrp="1"/>
          </p:cNvSpPr>
          <p:nvPr>
            <p:ph type="sldNum" sz="quarter" idx="12"/>
          </p:nvPr>
        </p:nvSpPr>
        <p:spPr/>
        <p:txBody>
          <a:bodyPr/>
          <a:lstStyle/>
          <a:p>
            <a:fld id="{7CD102F9-A1F8-4BAE-8984-E61E1FEB4EEF}" type="slidenum">
              <a:rPr kumimoji="1" lang="ja-JP" altLang="en-US" smtClean="0"/>
              <a:t>‹#›</a:t>
            </a:fld>
            <a:endParaRPr kumimoji="1" lang="ja-JP" altLang="en-US" dirty="0"/>
          </a:p>
        </p:txBody>
      </p:sp>
    </p:spTree>
    <p:extLst>
      <p:ext uri="{BB962C8B-B14F-4D97-AF65-F5344CB8AC3E}">
        <p14:creationId xmlns:p14="http://schemas.microsoft.com/office/powerpoint/2010/main" val="48783466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412612" y="6597352"/>
            <a:ext cx="2133600" cy="365125"/>
          </a:xfrm>
          <a:prstGeom prst="rect">
            <a:avLst/>
          </a:prstGeom>
        </p:spPr>
        <p:txBody>
          <a:bodyPr/>
          <a:lstStyle/>
          <a:p>
            <a:fld id="{255842B4-833A-4972-9CA8-E52071145C9B}" type="datetime1">
              <a:rPr kumimoji="1" lang="ja-JP" altLang="en-US" smtClean="0"/>
              <a:t>2016/2/10</a:t>
            </a:fld>
            <a:endParaRPr kumimoji="1" lang="ja-JP" altLang="en-US"/>
          </a:p>
        </p:txBody>
      </p:sp>
      <p:sp>
        <p:nvSpPr>
          <p:cNvPr id="5" name="フッター プレースホルダー 4"/>
          <p:cNvSpPr>
            <a:spLocks noGrp="1"/>
          </p:cNvSpPr>
          <p:nvPr>
            <p:ph type="ftr" sz="quarter" idx="11"/>
          </p:nvPr>
        </p:nvSpPr>
        <p:spPr>
          <a:xfrm>
            <a:off x="3131840" y="6537951"/>
            <a:ext cx="2895600" cy="365125"/>
          </a:xfrm>
          <a:prstGeom prst="rect">
            <a:avLst/>
          </a:prstGeom>
        </p:spPr>
        <p:txBody>
          <a:bodyPr/>
          <a:lstStyle/>
          <a:p>
            <a:r>
              <a:rPr kumimoji="1" lang="ja-JP" altLang="en-US" smtClean="0"/>
              <a:t>都市計画マスタープラン策定実習一班</a:t>
            </a:r>
            <a:endParaRPr kumimoji="1" lang="ja-JP" altLang="en-US"/>
          </a:p>
        </p:txBody>
      </p:sp>
      <p:sp>
        <p:nvSpPr>
          <p:cNvPr id="6" name="スライド番号プレースホルダー 5"/>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42311256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412612" y="6597352"/>
            <a:ext cx="2133600" cy="365125"/>
          </a:xfrm>
          <a:prstGeom prst="rect">
            <a:avLst/>
          </a:prstGeom>
        </p:spPr>
        <p:txBody>
          <a:bodyPr/>
          <a:lstStyle/>
          <a:p>
            <a:fld id="{A4EAE919-FA90-4B70-BDD8-775888911605}" type="datetime1">
              <a:rPr kumimoji="1" lang="ja-JP" altLang="en-US" smtClean="0"/>
              <a:t>2016/2/10</a:t>
            </a:fld>
            <a:endParaRPr kumimoji="1" lang="ja-JP" altLang="en-US"/>
          </a:p>
        </p:txBody>
      </p:sp>
      <p:sp>
        <p:nvSpPr>
          <p:cNvPr id="5" name="フッター プレースホルダー 4"/>
          <p:cNvSpPr>
            <a:spLocks noGrp="1"/>
          </p:cNvSpPr>
          <p:nvPr>
            <p:ph type="ftr" sz="quarter" idx="11"/>
          </p:nvPr>
        </p:nvSpPr>
        <p:spPr>
          <a:xfrm>
            <a:off x="3131840" y="6537951"/>
            <a:ext cx="2895600" cy="365125"/>
          </a:xfrm>
          <a:prstGeom prst="rect">
            <a:avLst/>
          </a:prstGeom>
        </p:spPr>
        <p:txBody>
          <a:bodyPr/>
          <a:lstStyle/>
          <a:p>
            <a:r>
              <a:rPr kumimoji="1" lang="ja-JP" altLang="en-US" smtClean="0"/>
              <a:t>都市計画マスタープラン策定実習一班</a:t>
            </a:r>
            <a:endParaRPr kumimoji="1" lang="ja-JP" altLang="en-US"/>
          </a:p>
        </p:txBody>
      </p:sp>
      <p:sp>
        <p:nvSpPr>
          <p:cNvPr id="6" name="スライド番号プレースホルダー 5"/>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64818260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CDEC75E-5F07-4433-BF29-748AE1DE07E0}" type="datetime1">
              <a:rPr kumimoji="1" lang="ja-JP" altLang="en-US" smtClean="0"/>
              <a:t>2016/2/10</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都市計画マスタープラン策定実習一班</a:t>
            </a:r>
            <a:endParaRPr kumimoji="1" lang="ja-JP" altLang="en-US"/>
          </a:p>
        </p:txBody>
      </p:sp>
      <p:sp>
        <p:nvSpPr>
          <p:cNvPr id="6" name="スライド番号プレースホルダー 5"/>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1395128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C5D432C-F2CD-4D44-B575-CFCF61545831}" type="datetime1">
              <a:rPr kumimoji="1" lang="ja-JP" altLang="en-US" smtClean="0"/>
              <a:t>2016/2/10</a:t>
            </a:fld>
            <a:endParaRPr kumimoji="1" lang="ja-JP" altLang="en-US"/>
          </a:p>
        </p:txBody>
      </p:sp>
      <p:sp>
        <p:nvSpPr>
          <p:cNvPr id="5" name="フッター プレースホルダー 4"/>
          <p:cNvSpPr>
            <a:spLocks noGrp="1"/>
          </p:cNvSpPr>
          <p:nvPr>
            <p:ph type="ftr" sz="quarter" idx="11"/>
          </p:nvPr>
        </p:nvSpPr>
        <p:spPr/>
        <p:txBody>
          <a:bodyPr/>
          <a:lstStyle/>
          <a:p>
            <a:r>
              <a:rPr lang="ja-JP" altLang="en-US" smtClean="0"/>
              <a:t>都市計画マスタープラン策定実習一班</a:t>
            </a:r>
            <a:endParaRPr lang="en-US" altLang="ja-JP" dirty="0" smtClean="0"/>
          </a:p>
        </p:txBody>
      </p:sp>
      <p:sp>
        <p:nvSpPr>
          <p:cNvPr id="6" name="スライド番号プレースホルダー 5"/>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84321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8B8C67D-028D-4DD9-9E19-CB953143F960}" type="datetime1">
              <a:rPr kumimoji="1" lang="ja-JP" altLang="en-US" smtClean="0"/>
              <a:t>2016/2/10</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都市計画マスタープラン策定実習一班</a:t>
            </a:r>
            <a:endParaRPr kumimoji="1" lang="ja-JP" altLang="en-US"/>
          </a:p>
        </p:txBody>
      </p:sp>
      <p:sp>
        <p:nvSpPr>
          <p:cNvPr id="6" name="スライド番号プレースホルダー 5"/>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3744881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DD86581-3E8C-4E17-AD58-A998C6EC1F20}" type="datetime1">
              <a:rPr kumimoji="1" lang="ja-JP" altLang="en-US" smtClean="0"/>
              <a:t>2016/2/10</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都市計画マスタープラン策定実習一班</a:t>
            </a:r>
            <a:endParaRPr kumimoji="1" lang="ja-JP" altLang="en-US"/>
          </a:p>
        </p:txBody>
      </p:sp>
      <p:sp>
        <p:nvSpPr>
          <p:cNvPr id="7" name="スライド番号プレースホルダー 6"/>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3135385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FC4F729-E84E-46F9-93A5-D3746CEE44FD}" type="datetime1">
              <a:rPr kumimoji="1" lang="ja-JP" altLang="en-US" smtClean="0"/>
              <a:t>2016/2/10</a:t>
            </a:fld>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都市計画マスタープラン策定実習一班</a:t>
            </a:r>
            <a:endParaRPr kumimoji="1" lang="ja-JP" altLang="en-US"/>
          </a:p>
        </p:txBody>
      </p:sp>
      <p:sp>
        <p:nvSpPr>
          <p:cNvPr id="9" name="スライド番号プレースホルダー 8"/>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185631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8F52F19-E801-4C67-AB7D-3F8CFC61A2AC}" type="datetime1">
              <a:rPr kumimoji="1" lang="ja-JP" altLang="en-US" smtClean="0"/>
              <a:t>2016/2/10</a:t>
            </a:fld>
            <a:endParaRPr kumimoji="1" lang="ja-JP" altLang="en-US"/>
          </a:p>
        </p:txBody>
      </p:sp>
      <p:sp>
        <p:nvSpPr>
          <p:cNvPr id="4" name="フッター プレースホルダー 3"/>
          <p:cNvSpPr>
            <a:spLocks noGrp="1"/>
          </p:cNvSpPr>
          <p:nvPr>
            <p:ph type="ftr" sz="quarter" idx="11"/>
          </p:nvPr>
        </p:nvSpPr>
        <p:spPr/>
        <p:txBody>
          <a:bodyPr/>
          <a:lstStyle/>
          <a:p>
            <a:r>
              <a:rPr kumimoji="1" lang="ja-JP" altLang="en-US" smtClean="0"/>
              <a:t>都市計画マスタープラン策定実習一班</a:t>
            </a:r>
            <a:endParaRPr kumimoji="1" lang="ja-JP" altLang="en-US"/>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2453966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12C890E-C325-4F9E-AC54-1278707DB2DE}" type="datetime1">
              <a:rPr kumimoji="1" lang="ja-JP" altLang="en-US" smtClean="0"/>
              <a:t>2016/2/10</a:t>
            </a:fld>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都市計画マスタープラン策定実習一班</a:t>
            </a:r>
            <a:endParaRPr kumimoji="1" lang="ja-JP" altLang="en-US"/>
          </a:p>
        </p:txBody>
      </p:sp>
      <p:sp>
        <p:nvSpPr>
          <p:cNvPr id="4" name="スライド番号プレースホルダー 3"/>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1553908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1805AA7-071E-476F-A935-01747BE42C1F}" type="datetime1">
              <a:rPr kumimoji="1" lang="ja-JP" altLang="en-US" smtClean="0"/>
              <a:t>2016/2/10</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都市計画マスタープラン策定実習一班</a:t>
            </a:r>
            <a:endParaRPr kumimoji="1" lang="ja-JP" altLang="en-US"/>
          </a:p>
        </p:txBody>
      </p:sp>
      <p:sp>
        <p:nvSpPr>
          <p:cNvPr id="7" name="スライド番号プレースホルダー 6"/>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3513670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a:xfrm>
            <a:off x="467544" y="6519653"/>
            <a:ext cx="2133600" cy="365125"/>
          </a:xfrm>
          <a:prstGeom prst="rect">
            <a:avLst/>
          </a:prstGeom>
        </p:spPr>
        <p:txBody>
          <a:bodyPr/>
          <a:lstStyle/>
          <a:p>
            <a:fld id="{3D095448-4456-44E1-AD1B-2B01CB8FE449}" type="datetime1">
              <a:rPr kumimoji="1" lang="ja-JP" altLang="en-US" smtClean="0"/>
              <a:t>2016/2/10</a:t>
            </a:fld>
            <a:endParaRPr kumimoji="1" lang="ja-JP" altLang="en-US"/>
          </a:p>
        </p:txBody>
      </p:sp>
      <p:sp>
        <p:nvSpPr>
          <p:cNvPr id="5" name="フッター プレースホルダー 4"/>
          <p:cNvSpPr>
            <a:spLocks noGrp="1"/>
          </p:cNvSpPr>
          <p:nvPr>
            <p:ph type="ftr" sz="quarter" idx="11"/>
          </p:nvPr>
        </p:nvSpPr>
        <p:spPr>
          <a:xfrm>
            <a:off x="3131840" y="6486282"/>
            <a:ext cx="2895600" cy="365125"/>
          </a:xfrm>
          <a:prstGeom prst="rect">
            <a:avLst/>
          </a:prstGeom>
        </p:spPr>
        <p:txBody>
          <a:bodyPr/>
          <a:lstStyle>
            <a:lvl1pPr>
              <a:defRPr b="1">
                <a:solidFill>
                  <a:schemeClr val="tx1"/>
                </a:solidFill>
              </a:defRPr>
            </a:lvl1pPr>
          </a:lstStyle>
          <a:p>
            <a:r>
              <a:rPr lang="ja-JP" altLang="en-US" smtClean="0"/>
              <a:t>都市計画マスタープラン策定実習一班</a:t>
            </a:r>
            <a:endParaRPr lang="en-US" altLang="ja-JP" dirty="0" smtClean="0"/>
          </a:p>
        </p:txBody>
      </p:sp>
      <p:sp>
        <p:nvSpPr>
          <p:cNvPr id="6" name="スライド番号プレースホルダー 5"/>
          <p:cNvSpPr>
            <a:spLocks noGrp="1"/>
          </p:cNvSpPr>
          <p:nvPr>
            <p:ph type="sldNum" sz="quarter" idx="12"/>
          </p:nvPr>
        </p:nvSpPr>
        <p:spPr>
          <a:xfrm>
            <a:off x="6996459" y="6492875"/>
            <a:ext cx="2133600" cy="365125"/>
          </a:xfrm>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69195767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9F847CA-B373-4592-B69C-147AC4E202DD}" type="datetime1">
              <a:rPr kumimoji="1" lang="ja-JP" altLang="en-US" smtClean="0"/>
              <a:t>2016/2/10</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都市計画マスタープラン策定実習一班</a:t>
            </a:r>
            <a:endParaRPr kumimoji="1" lang="ja-JP" altLang="en-US"/>
          </a:p>
        </p:txBody>
      </p:sp>
      <p:sp>
        <p:nvSpPr>
          <p:cNvPr id="7" name="スライド番号プレースホルダー 6"/>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1955427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9EAD4FE-5868-47C0-B525-8CF3A274B162}" type="datetime1">
              <a:rPr kumimoji="1" lang="ja-JP" altLang="en-US" smtClean="0"/>
              <a:t>2016/2/10</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都市計画マスタープラン策定実習一班</a:t>
            </a:r>
            <a:endParaRPr kumimoji="1" lang="ja-JP" altLang="en-US"/>
          </a:p>
        </p:txBody>
      </p:sp>
      <p:sp>
        <p:nvSpPr>
          <p:cNvPr id="6" name="スライド番号プレースホルダー 5"/>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145333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6B3083D-31DD-4EC8-871B-197457FBAB14}" type="datetime1">
              <a:rPr kumimoji="1" lang="ja-JP" altLang="en-US" smtClean="0"/>
              <a:t>2016/2/10</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都市計画マスタープラン策定実習一班</a:t>
            </a:r>
            <a:endParaRPr kumimoji="1" lang="ja-JP" altLang="en-US"/>
          </a:p>
        </p:txBody>
      </p:sp>
      <p:sp>
        <p:nvSpPr>
          <p:cNvPr id="6" name="スライド番号プレースホルダー 5"/>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2273487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a:xfrm>
            <a:off x="412612" y="6597352"/>
            <a:ext cx="2133600" cy="365125"/>
          </a:xfrm>
          <a:prstGeom prst="rect">
            <a:avLst/>
          </a:prstGeom>
        </p:spPr>
        <p:txBody>
          <a:bodyPr/>
          <a:lstStyle/>
          <a:p>
            <a:fld id="{CDC3C5FF-A9C4-4F0F-A0FA-A7BC51D81AAF}" type="datetime1">
              <a:rPr kumimoji="1" lang="ja-JP" altLang="en-US" smtClean="0"/>
              <a:t>2016/2/10</a:t>
            </a:fld>
            <a:endParaRPr kumimoji="1" lang="ja-JP" altLang="en-US"/>
          </a:p>
        </p:txBody>
      </p:sp>
      <p:sp>
        <p:nvSpPr>
          <p:cNvPr id="5" name="フッター プレースホルダー 4"/>
          <p:cNvSpPr>
            <a:spLocks noGrp="1"/>
          </p:cNvSpPr>
          <p:nvPr>
            <p:ph type="ftr" sz="quarter" idx="11"/>
          </p:nvPr>
        </p:nvSpPr>
        <p:spPr>
          <a:xfrm>
            <a:off x="3131840" y="6537951"/>
            <a:ext cx="2895600" cy="365125"/>
          </a:xfrm>
          <a:prstGeom prst="rect">
            <a:avLst/>
          </a:prstGeom>
        </p:spPr>
        <p:txBody>
          <a:bodyPr/>
          <a:lstStyle/>
          <a:p>
            <a:r>
              <a:rPr kumimoji="1" lang="ja-JP" altLang="en-US" smtClean="0"/>
              <a:t>都市計画マスタープラン策定実習一班</a:t>
            </a:r>
            <a:endParaRPr kumimoji="1" lang="ja-JP" altLang="en-US"/>
          </a:p>
        </p:txBody>
      </p:sp>
      <p:sp>
        <p:nvSpPr>
          <p:cNvPr id="6" name="スライド番号プレースホルダー 5"/>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28096083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412612" y="6597352"/>
            <a:ext cx="2133600" cy="365125"/>
          </a:xfrm>
          <a:prstGeom prst="rect">
            <a:avLst/>
          </a:prstGeom>
        </p:spPr>
        <p:txBody>
          <a:bodyPr/>
          <a:lstStyle/>
          <a:p>
            <a:fld id="{D0610A0A-5574-45E2-8A5D-3255958A7A62}" type="datetime1">
              <a:rPr kumimoji="1" lang="ja-JP" altLang="en-US" smtClean="0"/>
              <a:t>2016/2/10</a:t>
            </a:fld>
            <a:endParaRPr kumimoji="1" lang="ja-JP" altLang="en-US"/>
          </a:p>
        </p:txBody>
      </p:sp>
      <p:sp>
        <p:nvSpPr>
          <p:cNvPr id="6" name="フッター プレースホルダー 5"/>
          <p:cNvSpPr>
            <a:spLocks noGrp="1"/>
          </p:cNvSpPr>
          <p:nvPr>
            <p:ph type="ftr" sz="quarter" idx="11"/>
          </p:nvPr>
        </p:nvSpPr>
        <p:spPr>
          <a:xfrm>
            <a:off x="3131840" y="6537951"/>
            <a:ext cx="2895600" cy="365125"/>
          </a:xfrm>
          <a:prstGeom prst="rect">
            <a:avLst/>
          </a:prstGeom>
        </p:spPr>
        <p:txBody>
          <a:bodyPr/>
          <a:lstStyle/>
          <a:p>
            <a:r>
              <a:rPr kumimoji="1" lang="ja-JP" altLang="en-US" smtClean="0"/>
              <a:t>都市計画マスタープラン策定実習一班</a:t>
            </a:r>
            <a:endParaRPr kumimoji="1" lang="ja-JP" altLang="en-US"/>
          </a:p>
        </p:txBody>
      </p:sp>
      <p:sp>
        <p:nvSpPr>
          <p:cNvPr id="7" name="スライド番号プレースホルダー 6"/>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4881040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412612" y="6597352"/>
            <a:ext cx="2133600" cy="365125"/>
          </a:xfrm>
          <a:prstGeom prst="rect">
            <a:avLst/>
          </a:prstGeom>
        </p:spPr>
        <p:txBody>
          <a:bodyPr/>
          <a:lstStyle/>
          <a:p>
            <a:fld id="{6011C9BC-06B9-4A58-BD4F-A0D0C5A05CA1}" type="datetime1">
              <a:rPr kumimoji="1" lang="ja-JP" altLang="en-US" smtClean="0"/>
              <a:t>2016/2/10</a:t>
            </a:fld>
            <a:endParaRPr kumimoji="1" lang="ja-JP" altLang="en-US"/>
          </a:p>
        </p:txBody>
      </p:sp>
      <p:sp>
        <p:nvSpPr>
          <p:cNvPr id="8" name="フッター プレースホルダー 7"/>
          <p:cNvSpPr>
            <a:spLocks noGrp="1"/>
          </p:cNvSpPr>
          <p:nvPr>
            <p:ph type="ftr" sz="quarter" idx="11"/>
          </p:nvPr>
        </p:nvSpPr>
        <p:spPr>
          <a:xfrm>
            <a:off x="3131840" y="6537951"/>
            <a:ext cx="2895600" cy="365125"/>
          </a:xfrm>
          <a:prstGeom prst="rect">
            <a:avLst/>
          </a:prstGeom>
        </p:spPr>
        <p:txBody>
          <a:bodyPr/>
          <a:lstStyle/>
          <a:p>
            <a:r>
              <a:rPr kumimoji="1" lang="ja-JP" altLang="en-US" smtClean="0"/>
              <a:t>都市計画マスタープラン策定実習一班</a:t>
            </a:r>
            <a:endParaRPr kumimoji="1" lang="ja-JP" altLang="en-US"/>
          </a:p>
        </p:txBody>
      </p:sp>
      <p:sp>
        <p:nvSpPr>
          <p:cNvPr id="9" name="スライド番号プレースホルダー 8"/>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17605828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a:xfrm>
            <a:off x="412612" y="6597352"/>
            <a:ext cx="2133600" cy="365125"/>
          </a:xfrm>
          <a:prstGeom prst="rect">
            <a:avLst/>
          </a:prstGeom>
        </p:spPr>
        <p:txBody>
          <a:bodyPr/>
          <a:lstStyle/>
          <a:p>
            <a:fld id="{1AB22C10-6418-48F8-B878-55329FC2CD00}" type="datetime1">
              <a:rPr kumimoji="1" lang="ja-JP" altLang="en-US" smtClean="0"/>
              <a:t>2016/2/10</a:t>
            </a:fld>
            <a:endParaRPr kumimoji="1" lang="ja-JP" altLang="en-US"/>
          </a:p>
        </p:txBody>
      </p:sp>
      <p:sp>
        <p:nvSpPr>
          <p:cNvPr id="4" name="フッター プレースホルダー 3"/>
          <p:cNvSpPr>
            <a:spLocks noGrp="1"/>
          </p:cNvSpPr>
          <p:nvPr>
            <p:ph type="ftr" sz="quarter" idx="11"/>
          </p:nvPr>
        </p:nvSpPr>
        <p:spPr>
          <a:xfrm>
            <a:off x="3131840" y="6537951"/>
            <a:ext cx="2895600" cy="365125"/>
          </a:xfrm>
          <a:prstGeom prst="rect">
            <a:avLst/>
          </a:prstGeom>
        </p:spPr>
        <p:txBody>
          <a:bodyPr/>
          <a:lstStyle/>
          <a:p>
            <a:r>
              <a:rPr kumimoji="1" lang="ja-JP" altLang="en-US" smtClean="0"/>
              <a:t>都市計画マスタープラン策定実習一班</a:t>
            </a:r>
            <a:endParaRPr kumimoji="1" lang="ja-JP" altLang="en-US"/>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32596945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12612" y="6597352"/>
            <a:ext cx="2133600" cy="365125"/>
          </a:xfrm>
          <a:prstGeom prst="rect">
            <a:avLst/>
          </a:prstGeom>
        </p:spPr>
        <p:txBody>
          <a:bodyPr/>
          <a:lstStyle/>
          <a:p>
            <a:fld id="{73D8DFA7-B26E-4B66-8A9F-2BEB28076043}" type="datetime1">
              <a:rPr kumimoji="1" lang="ja-JP" altLang="en-US" smtClean="0"/>
              <a:t>2016/2/10</a:t>
            </a:fld>
            <a:endParaRPr kumimoji="1" lang="ja-JP" altLang="en-US"/>
          </a:p>
        </p:txBody>
      </p:sp>
      <p:sp>
        <p:nvSpPr>
          <p:cNvPr id="3" name="フッター プレースホルダー 2"/>
          <p:cNvSpPr>
            <a:spLocks noGrp="1"/>
          </p:cNvSpPr>
          <p:nvPr>
            <p:ph type="ftr" sz="quarter" idx="11"/>
          </p:nvPr>
        </p:nvSpPr>
        <p:spPr>
          <a:xfrm>
            <a:off x="3131840" y="6537951"/>
            <a:ext cx="2895600" cy="365125"/>
          </a:xfrm>
          <a:prstGeom prst="rect">
            <a:avLst/>
          </a:prstGeom>
        </p:spPr>
        <p:txBody>
          <a:bodyPr/>
          <a:lstStyle/>
          <a:p>
            <a:r>
              <a:rPr kumimoji="1" lang="ja-JP" altLang="en-US" smtClean="0"/>
              <a:t>都市計画マスタープラン策定実習一班</a:t>
            </a:r>
            <a:endParaRPr kumimoji="1" lang="ja-JP" altLang="en-US"/>
          </a:p>
        </p:txBody>
      </p:sp>
      <p:sp>
        <p:nvSpPr>
          <p:cNvPr id="4" name="スライド番号プレースホルダー 3"/>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8527356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a:xfrm>
            <a:off x="412612" y="6597352"/>
            <a:ext cx="2133600" cy="365125"/>
          </a:xfrm>
          <a:prstGeom prst="rect">
            <a:avLst/>
          </a:prstGeom>
        </p:spPr>
        <p:txBody>
          <a:bodyPr/>
          <a:lstStyle/>
          <a:p>
            <a:fld id="{AC502A05-B3E4-415E-BCA2-8B86D6228076}" type="datetime1">
              <a:rPr kumimoji="1" lang="ja-JP" altLang="en-US" smtClean="0"/>
              <a:t>2016/2/10</a:t>
            </a:fld>
            <a:endParaRPr kumimoji="1" lang="ja-JP" altLang="en-US"/>
          </a:p>
        </p:txBody>
      </p:sp>
      <p:sp>
        <p:nvSpPr>
          <p:cNvPr id="6" name="フッター プレースホルダー 5"/>
          <p:cNvSpPr>
            <a:spLocks noGrp="1"/>
          </p:cNvSpPr>
          <p:nvPr>
            <p:ph type="ftr" sz="quarter" idx="11"/>
          </p:nvPr>
        </p:nvSpPr>
        <p:spPr>
          <a:xfrm>
            <a:off x="3131840" y="6537951"/>
            <a:ext cx="2895600" cy="365125"/>
          </a:xfrm>
          <a:prstGeom prst="rect">
            <a:avLst/>
          </a:prstGeom>
        </p:spPr>
        <p:txBody>
          <a:bodyPr/>
          <a:lstStyle/>
          <a:p>
            <a:r>
              <a:rPr kumimoji="1" lang="ja-JP" altLang="en-US" smtClean="0"/>
              <a:t>都市計画マスタープラン策定実習一班</a:t>
            </a:r>
            <a:endParaRPr kumimoji="1" lang="ja-JP" altLang="en-US"/>
          </a:p>
        </p:txBody>
      </p:sp>
      <p:sp>
        <p:nvSpPr>
          <p:cNvPr id="7" name="スライド番号プレースホルダー 6"/>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8614229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a:xfrm>
            <a:off x="412612" y="6597352"/>
            <a:ext cx="2133600" cy="365125"/>
          </a:xfrm>
          <a:prstGeom prst="rect">
            <a:avLst/>
          </a:prstGeom>
        </p:spPr>
        <p:txBody>
          <a:bodyPr/>
          <a:lstStyle/>
          <a:p>
            <a:fld id="{9455CE50-53AB-4AEA-90B7-0E093AE29709}" type="datetime1">
              <a:rPr kumimoji="1" lang="ja-JP" altLang="en-US" smtClean="0"/>
              <a:t>2016/2/10</a:t>
            </a:fld>
            <a:endParaRPr kumimoji="1" lang="ja-JP" altLang="en-US"/>
          </a:p>
        </p:txBody>
      </p:sp>
      <p:sp>
        <p:nvSpPr>
          <p:cNvPr id="6" name="フッター プレースホルダー 5"/>
          <p:cNvSpPr>
            <a:spLocks noGrp="1"/>
          </p:cNvSpPr>
          <p:nvPr>
            <p:ph type="ftr" sz="quarter" idx="11"/>
          </p:nvPr>
        </p:nvSpPr>
        <p:spPr>
          <a:xfrm>
            <a:off x="3131840" y="6537951"/>
            <a:ext cx="2895600" cy="365125"/>
          </a:xfrm>
          <a:prstGeom prst="rect">
            <a:avLst/>
          </a:prstGeom>
        </p:spPr>
        <p:txBody>
          <a:bodyPr/>
          <a:lstStyle/>
          <a:p>
            <a:r>
              <a:rPr kumimoji="1" lang="ja-JP" altLang="en-US" smtClean="0"/>
              <a:t>都市計画マスタープラン策定実習一班</a:t>
            </a:r>
            <a:endParaRPr kumimoji="1" lang="ja-JP" altLang="en-US"/>
          </a:p>
        </p:txBody>
      </p:sp>
      <p:sp>
        <p:nvSpPr>
          <p:cNvPr id="7" name="スライド番号プレースホルダー 6"/>
          <p:cNvSpPr>
            <a:spLocks noGrp="1"/>
          </p:cNvSpPr>
          <p:nvPr>
            <p:ph type="sldNum" sz="quarter" idx="12"/>
          </p:nvPr>
        </p:nvSpPr>
        <p:spPr/>
        <p:txBody>
          <a:body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1088225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solidFill>
              </a:defRPr>
            </a:lvl1pPr>
          </a:lstStyle>
          <a:p>
            <a:fld id="{7CD102F9-A1F8-4BAE-8984-E61E1FEB4EEF}" type="slidenum">
              <a:rPr kumimoji="1" lang="ja-JP" altLang="en-US" smtClean="0"/>
              <a:t>‹#›</a:t>
            </a:fld>
            <a:endParaRPr kumimoji="1" lang="ja-JP" altLang="en-US"/>
          </a:p>
        </p:txBody>
      </p:sp>
      <p:sp>
        <p:nvSpPr>
          <p:cNvPr id="7" name="正方形/長方形 6"/>
          <p:cNvSpPr/>
          <p:nvPr/>
        </p:nvSpPr>
        <p:spPr>
          <a:xfrm>
            <a:off x="16568" y="44624"/>
            <a:ext cx="7812360" cy="620688"/>
          </a:xfrm>
          <a:prstGeom prst="rect">
            <a:avLst/>
          </a:prstGeom>
          <a:solidFill>
            <a:srgbClr val="2A1682">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プレースホルダー 1"/>
          <p:cNvSpPr>
            <a:spLocks noGrp="1"/>
          </p:cNvSpPr>
          <p:nvPr>
            <p:ph type="title"/>
          </p:nvPr>
        </p:nvSpPr>
        <p:spPr>
          <a:xfrm>
            <a:off x="702394" y="-162272"/>
            <a:ext cx="8229600" cy="998984"/>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9" name="円/楕円 8"/>
          <p:cNvSpPr/>
          <p:nvPr userDrawn="1"/>
        </p:nvSpPr>
        <p:spPr>
          <a:xfrm>
            <a:off x="196588" y="188640"/>
            <a:ext cx="432048"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pic>
        <p:nvPicPr>
          <p:cNvPr id="1026" name="Picture 2" descr="C:\Users\薫\Desktop\1291881999_1.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3000" l="0" r="100000"/>
                    </a14:imgEffect>
                  </a14:imgLayer>
                </a14:imgProps>
              </a:ext>
              <a:ext uri="{28A0092B-C50C-407E-A947-70E740481C1C}">
                <a14:useLocalDpi xmlns:a14="http://schemas.microsoft.com/office/drawing/2010/main" val="0"/>
              </a:ext>
            </a:extLst>
          </a:blip>
          <a:srcRect/>
          <a:stretch>
            <a:fillRect/>
          </a:stretch>
        </p:blipFill>
        <p:spPr bwMode="auto">
          <a:xfrm>
            <a:off x="16568" y="-27384"/>
            <a:ext cx="792088" cy="7920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9981511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hf hdr="0" dt="0"/>
  <p:txStyles>
    <p:titleStyle>
      <a:lvl1pPr algn="l" defTabSz="914400" rtl="0" eaLnBrk="1" latinLnBrk="0" hangingPunct="1">
        <a:spcBef>
          <a:spcPct val="0"/>
        </a:spcBef>
        <a:buNone/>
        <a:defRPr kumimoji="1" sz="3200" b="1" u="none" kern="1200" baseline="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390F0C-6A7C-4BC4-83D1-4E415A31506C}" type="datetime1">
              <a:rPr kumimoji="1" lang="ja-JP" altLang="en-US" smtClean="0"/>
              <a:t>2016/2/10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ja-JP" altLang="en-US" smtClean="0"/>
              <a:t>都市計画マスタープラン策定実習一班</a:t>
            </a:r>
            <a:endParaRPr lang="en-US" altLang="ja-JP" dirty="0" smtClean="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102F9-A1F8-4BAE-8984-E61E1FEB4EEF}" type="slidenum">
              <a:rPr kumimoji="1" lang="ja-JP" altLang="en-US" smtClean="0"/>
              <a:t>‹#›</a:t>
            </a:fld>
            <a:endParaRPr kumimoji="1" lang="ja-JP" altLang="en-US"/>
          </a:p>
        </p:txBody>
      </p:sp>
    </p:spTree>
    <p:extLst>
      <p:ext uri="{BB962C8B-B14F-4D97-AF65-F5344CB8AC3E}">
        <p14:creationId xmlns:p14="http://schemas.microsoft.com/office/powerpoint/2010/main" val="222861934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diagramLayout" Target="../diagrams/layout7.xml"/><Relationship Id="rId7" Type="http://schemas.openxmlformats.org/officeDocument/2006/relationships/chart" Target="../charts/chart3.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chart" Target="../charts/chart6.xml"/><Relationship Id="rId7" Type="http://schemas.openxmlformats.org/officeDocument/2006/relationships/diagramColors" Target="../diagrams/colors8.xml"/><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7.gif"/><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chart" Target="../charts/chart1.xml"/><Relationship Id="rId4" Type="http://schemas.openxmlformats.org/officeDocument/2006/relationships/image" Target="../media/image5.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27.PNG"/><Relationship Id="rId7" Type="http://schemas.openxmlformats.org/officeDocument/2006/relationships/diagramQuickStyle" Target="../diagrams/quickStyle9.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Layout" Target="../diagrams/layout9.xml"/><Relationship Id="rId11" Type="http://schemas.openxmlformats.org/officeDocument/2006/relationships/image" Target="../media/image30.png"/><Relationship Id="rId5" Type="http://schemas.openxmlformats.org/officeDocument/2006/relationships/diagramData" Target="../diagrams/data9.xml"/><Relationship Id="rId10" Type="http://schemas.openxmlformats.org/officeDocument/2006/relationships/image" Target="../media/image29.emf"/><Relationship Id="rId4" Type="http://schemas.openxmlformats.org/officeDocument/2006/relationships/image" Target="../media/image28.png"/><Relationship Id="rId9" Type="http://schemas.microsoft.com/office/2007/relationships/diagramDrawing" Target="../diagrams/drawing9.xml"/></Relationships>
</file>

<file path=ppt/slides/_rels/slide21.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diagramLayout" Target="../diagrams/layout10.xml"/><Relationship Id="rId7" Type="http://schemas.openxmlformats.org/officeDocument/2006/relationships/image" Target="../media/image31.jp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34.png"/><Relationship Id="rId4" Type="http://schemas.openxmlformats.org/officeDocument/2006/relationships/diagramQuickStyle" Target="../diagrams/quickStyle10.xml"/><Relationship Id="rId9" Type="http://schemas.openxmlformats.org/officeDocument/2006/relationships/image" Target="../media/image33.jpg"/></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chart" Target="../charts/chart8.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chart" Target="../charts/chart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diagramDrawing" Target="../diagrams/drawing16.xml"/><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diagramColors" Target="../diagrams/colors16.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g"/><Relationship Id="rId11" Type="http://schemas.openxmlformats.org/officeDocument/2006/relationships/diagramQuickStyle" Target="../diagrams/quickStyle16.xml"/><Relationship Id="rId5" Type="http://schemas.openxmlformats.org/officeDocument/2006/relationships/image" Target="../media/image40.jpg"/><Relationship Id="rId10" Type="http://schemas.openxmlformats.org/officeDocument/2006/relationships/diagramLayout" Target="../diagrams/layout16.xml"/><Relationship Id="rId4" Type="http://schemas.openxmlformats.org/officeDocument/2006/relationships/image" Target="../media/image39.jpeg"/><Relationship Id="rId9" Type="http://schemas.openxmlformats.org/officeDocument/2006/relationships/diagramData" Target="../diagrams/data1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45.png"/><Relationship Id="rId7" Type="http://schemas.openxmlformats.org/officeDocument/2006/relationships/diagramColors" Target="../diagrams/colors17.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3.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46.png"/><Relationship Id="rId7" Type="http://schemas.openxmlformats.org/officeDocument/2006/relationships/diagramColors" Target="../diagrams/colors20.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34.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48.png"/><Relationship Id="rId7" Type="http://schemas.openxmlformats.org/officeDocument/2006/relationships/diagramColors" Target="../diagrams/colors21.xml"/><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50.png"/><Relationship Id="rId7" Type="http://schemas.openxmlformats.org/officeDocument/2006/relationships/diagramQuickStyle" Target="../diagrams/quickStyle22.xm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image" Target="../media/image51.png"/><Relationship Id="rId9" Type="http://schemas.microsoft.com/office/2007/relationships/diagramDrawing" Target="../diagrams/drawing2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12.pn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free-pictograms.com/" TargetMode="External"/><Relationship Id="rId2" Type="http://schemas.openxmlformats.org/officeDocument/2006/relationships/hyperlink" Target="http://wwwtb.mlit.go.jp/hokkaido/bunyabetsu/tiikikoukyoukoutsuu/31manyuaru/07sapotojireishu_hokushin.pdf" TargetMode="External"/><Relationship Id="rId1" Type="http://schemas.openxmlformats.org/officeDocument/2006/relationships/slideLayout" Target="../slideLayouts/slideLayout7.xml"/><Relationship Id="rId4" Type="http://schemas.openxmlformats.org/officeDocument/2006/relationships/hyperlink" Target="http://www.platz-hobby.com/products/3375.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gif"/><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chart" Target="../charts/char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12989" y="6451994"/>
            <a:ext cx="2133600" cy="365125"/>
          </a:xfrm>
        </p:spPr>
        <p:txBody>
          <a:bodyPr/>
          <a:lstStyle/>
          <a:p>
            <a:fld id="{7CD102F9-A1F8-4BAE-8984-E61E1FEB4EEF}" type="slidenum">
              <a:rPr kumimoji="1" lang="ja-JP" altLang="en-US" smtClean="0"/>
              <a:t>1</a:t>
            </a:fld>
            <a:endParaRPr kumimoji="1" lang="ja-JP" altLang="en-US" dirty="0"/>
          </a:p>
        </p:txBody>
      </p:sp>
      <p:sp>
        <p:nvSpPr>
          <p:cNvPr id="17" name="テキスト ボックス 16"/>
          <p:cNvSpPr txBox="1"/>
          <p:nvPr/>
        </p:nvSpPr>
        <p:spPr>
          <a:xfrm>
            <a:off x="875059" y="4725144"/>
            <a:ext cx="7447784" cy="954107"/>
          </a:xfrm>
          <a:prstGeom prst="rect">
            <a:avLst/>
          </a:prstGeom>
          <a:noFill/>
        </p:spPr>
        <p:txBody>
          <a:bodyPr wrap="square" rtlCol="0">
            <a:spAutoFit/>
          </a:bodyPr>
          <a:lstStyle/>
          <a:p>
            <a:r>
              <a:rPr lang="ja-JP" altLang="en-US" sz="2800" b="1" dirty="0" smtClean="0">
                <a:latin typeface="+mj-ea"/>
                <a:ea typeface="+mj-ea"/>
                <a:cs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川崎　薫　　赤西　祐里奈　神谷　健太</a:t>
            </a:r>
            <a:endParaRPr lang="en-US" altLang="ja-JP" sz="28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b="1" dirty="0" smtClean="0">
                <a:latin typeface="+mn-ea"/>
                <a:cs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川西　勇輔　米今　絢一郎</a:t>
            </a:r>
            <a:endParaRPr lang="en-US" altLang="ja-JP" sz="28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19" y="188640"/>
            <a:ext cx="8694863" cy="3658013"/>
          </a:xfrm>
          <a:prstGeom prst="rect">
            <a:avLst/>
          </a:prstGeom>
        </p:spPr>
      </p:pic>
      <p:sp>
        <p:nvSpPr>
          <p:cNvPr id="13" name="テキスト ボックス 12"/>
          <p:cNvSpPr txBox="1"/>
          <p:nvPr/>
        </p:nvSpPr>
        <p:spPr>
          <a:xfrm>
            <a:off x="844475" y="5637091"/>
            <a:ext cx="2808312" cy="523220"/>
          </a:xfrm>
          <a:prstGeom prst="rect">
            <a:avLst/>
          </a:prstGeom>
          <a:noFill/>
        </p:spPr>
        <p:txBody>
          <a:bodyPr wrap="square" rtlCol="0">
            <a:spAutoFit/>
          </a:bodyPr>
          <a:lstStyle/>
          <a:p>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ＴＡ　金　祥生</a:t>
            </a:r>
            <a:endParaRPr lang="en-US" altLang="ja-JP"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14840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75011" y="3594741"/>
            <a:ext cx="5217070" cy="3148046"/>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 name="角丸四角形 2"/>
          <p:cNvSpPr/>
          <p:nvPr/>
        </p:nvSpPr>
        <p:spPr>
          <a:xfrm>
            <a:off x="75010" y="1166685"/>
            <a:ext cx="8856984" cy="2358516"/>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7" name="正方形/長方形 16"/>
          <p:cNvSpPr/>
          <p:nvPr/>
        </p:nvSpPr>
        <p:spPr>
          <a:xfrm>
            <a:off x="275724" y="2928350"/>
            <a:ext cx="3788860" cy="35256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 name="タイトル 1"/>
          <p:cNvSpPr>
            <a:spLocks noGrp="1"/>
          </p:cNvSpPr>
          <p:nvPr>
            <p:ph type="title"/>
          </p:nvPr>
        </p:nvSpPr>
        <p:spPr/>
        <p:txBody>
          <a:bodyPr/>
          <a:lstStyle/>
          <a:p>
            <a:r>
              <a:rPr kumimoji="1" lang="ja-JP" altLang="en-US" dirty="0" smtClean="0"/>
              <a:t>新治地区</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10</a:t>
            </a:fld>
            <a:endParaRPr kumimoji="1" lang="ja-JP" altLang="en-US" dirty="0"/>
          </a:p>
        </p:txBody>
      </p:sp>
      <p:sp>
        <p:nvSpPr>
          <p:cNvPr id="7" name="正方形/長方形 6"/>
          <p:cNvSpPr/>
          <p:nvPr/>
        </p:nvSpPr>
        <p:spPr>
          <a:xfrm>
            <a:off x="273097" y="1663702"/>
            <a:ext cx="3788860" cy="1077218"/>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8" name="正方形/長方形 7"/>
          <p:cNvSpPr/>
          <p:nvPr/>
        </p:nvSpPr>
        <p:spPr>
          <a:xfrm>
            <a:off x="726093" y="1340332"/>
            <a:ext cx="2842937" cy="405059"/>
          </a:xfrm>
          <a:prstGeom prst="rect">
            <a:avLst/>
          </a:prstGeom>
          <a:solidFill>
            <a:schemeClr val="accent6">
              <a:lumMod val="20000"/>
              <a:lumOff val="8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9" name="コンテンツ プレースホルダー 2"/>
          <p:cNvSpPr txBox="1">
            <a:spLocks/>
          </p:cNvSpPr>
          <p:nvPr/>
        </p:nvSpPr>
        <p:spPr>
          <a:xfrm>
            <a:off x="306370" y="1798346"/>
            <a:ext cx="3722314" cy="9500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u"/>
            </a:pPr>
            <a:r>
              <a:rPr lang="ja-JP" altLang="en-US" sz="2400" dirty="0" smtClean="0"/>
              <a:t>成功</a:t>
            </a:r>
            <a:r>
              <a:rPr lang="ja-JP" altLang="en-US" sz="2400" dirty="0"/>
              <a:t>率</a:t>
            </a:r>
            <a:r>
              <a:rPr lang="ja-JP" altLang="en-US" sz="2400" dirty="0" smtClean="0"/>
              <a:t>の</a:t>
            </a:r>
            <a:r>
              <a:rPr lang="ja-JP" altLang="en-US" sz="2400" dirty="0"/>
              <a:t>高</a:t>
            </a:r>
            <a:r>
              <a:rPr lang="ja-JP" altLang="en-US" sz="2400" dirty="0" smtClean="0"/>
              <a:t>い継承</a:t>
            </a:r>
            <a:endParaRPr lang="en-US" altLang="ja-JP" sz="2400" dirty="0"/>
          </a:p>
          <a:p>
            <a:pPr>
              <a:buFont typeface="Wingdings" panose="05000000000000000000" pitchFamily="2" charset="2"/>
              <a:buChar char="u"/>
            </a:pPr>
            <a:r>
              <a:rPr lang="ja-JP" altLang="en-US" sz="2400" dirty="0" smtClean="0"/>
              <a:t>海外のマーケット</a:t>
            </a:r>
            <a:endParaRPr lang="en-US" altLang="ja-JP" sz="2400" dirty="0" smtClean="0"/>
          </a:p>
        </p:txBody>
      </p:sp>
      <p:sp>
        <p:nvSpPr>
          <p:cNvPr id="10" name="コンテンツ プレースホルダー 2"/>
          <p:cNvSpPr txBox="1">
            <a:spLocks/>
          </p:cNvSpPr>
          <p:nvPr/>
        </p:nvSpPr>
        <p:spPr>
          <a:xfrm>
            <a:off x="726093" y="1326786"/>
            <a:ext cx="3214107" cy="46683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t>新規就農者のメリット</a:t>
            </a:r>
            <a:endParaRPr lang="ja-JP" altLang="en-US" sz="2400" dirty="0"/>
          </a:p>
        </p:txBody>
      </p:sp>
      <p:sp>
        <p:nvSpPr>
          <p:cNvPr id="16" name="コンテンツ プレースホルダー 2"/>
          <p:cNvSpPr txBox="1">
            <a:spLocks/>
          </p:cNvSpPr>
          <p:nvPr/>
        </p:nvSpPr>
        <p:spPr>
          <a:xfrm>
            <a:off x="331731" y="2883245"/>
            <a:ext cx="3722314" cy="4488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今回新たに追加された魅力</a:t>
            </a:r>
            <a:endParaRPr lang="en-US" altLang="ja-JP" sz="2400" dirty="0"/>
          </a:p>
        </p:txBody>
      </p:sp>
      <p:sp>
        <p:nvSpPr>
          <p:cNvPr id="21" name="正方形/長方形 20"/>
          <p:cNvSpPr/>
          <p:nvPr/>
        </p:nvSpPr>
        <p:spPr>
          <a:xfrm>
            <a:off x="4722155" y="1663701"/>
            <a:ext cx="3788860" cy="1077219"/>
          </a:xfrm>
          <a:prstGeom prst="rect">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2" name="正方形/長方形 21"/>
          <p:cNvSpPr/>
          <p:nvPr/>
        </p:nvSpPr>
        <p:spPr>
          <a:xfrm>
            <a:off x="5033344" y="1340333"/>
            <a:ext cx="3098788" cy="400224"/>
          </a:xfrm>
          <a:prstGeom prst="rect">
            <a:avLst/>
          </a:prstGeom>
          <a:solidFill>
            <a:schemeClr val="accent3">
              <a:lumMod val="20000"/>
              <a:lumOff val="8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3" name="コンテンツ プレースホルダー 2"/>
          <p:cNvSpPr txBox="1">
            <a:spLocks/>
          </p:cNvSpPr>
          <p:nvPr/>
        </p:nvSpPr>
        <p:spPr>
          <a:xfrm>
            <a:off x="5011706" y="1326786"/>
            <a:ext cx="3227416" cy="422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土地</a:t>
            </a:r>
            <a:r>
              <a:rPr lang="ja-JP" altLang="en-US" sz="2400" dirty="0" smtClean="0"/>
              <a:t>の移譲者のメリット</a:t>
            </a:r>
            <a:endParaRPr lang="ja-JP" altLang="en-US" sz="2400" dirty="0"/>
          </a:p>
        </p:txBody>
      </p:sp>
      <p:sp>
        <p:nvSpPr>
          <p:cNvPr id="24" name="コンテンツ プレースホルダー 2"/>
          <p:cNvSpPr txBox="1">
            <a:spLocks/>
          </p:cNvSpPr>
          <p:nvPr/>
        </p:nvSpPr>
        <p:spPr>
          <a:xfrm>
            <a:off x="5417401" y="1998277"/>
            <a:ext cx="2416029" cy="4426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u"/>
            </a:pPr>
            <a:r>
              <a:rPr lang="ja-JP" altLang="en-US" sz="2400" dirty="0" smtClean="0"/>
              <a:t>技術の伝承？</a:t>
            </a:r>
            <a:endParaRPr lang="ja-JP" altLang="en-US" sz="2400" dirty="0"/>
          </a:p>
        </p:txBody>
      </p:sp>
      <p:sp>
        <p:nvSpPr>
          <p:cNvPr id="55" name="正方形/長方形 54"/>
          <p:cNvSpPr/>
          <p:nvPr/>
        </p:nvSpPr>
        <p:spPr>
          <a:xfrm>
            <a:off x="4656919" y="1956994"/>
            <a:ext cx="3916391" cy="50916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cxnSp>
        <p:nvCxnSpPr>
          <p:cNvPr id="56" name="直線矢印コネクタ 55"/>
          <p:cNvCxnSpPr>
            <a:stCxn id="55" idx="2"/>
            <a:endCxn id="58" idx="0"/>
          </p:cNvCxnSpPr>
          <p:nvPr/>
        </p:nvCxnSpPr>
        <p:spPr>
          <a:xfrm>
            <a:off x="6615115" y="2466160"/>
            <a:ext cx="611" cy="4621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4428039" y="2928350"/>
            <a:ext cx="4375373" cy="36004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59" name="コンテンツ プレースホルダー 2"/>
          <p:cNvSpPr txBox="1">
            <a:spLocks/>
          </p:cNvSpPr>
          <p:nvPr/>
        </p:nvSpPr>
        <p:spPr>
          <a:xfrm>
            <a:off x="4452599" y="2858810"/>
            <a:ext cx="4416937" cy="3912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それをメリットととる農家は少ない</a:t>
            </a:r>
            <a:endParaRPr lang="en-US" altLang="ja-JP" sz="2400" dirty="0" smtClean="0"/>
          </a:p>
        </p:txBody>
      </p:sp>
      <p:sp>
        <p:nvSpPr>
          <p:cNvPr id="74" name="正方形/長方形 73"/>
          <p:cNvSpPr/>
          <p:nvPr/>
        </p:nvSpPr>
        <p:spPr>
          <a:xfrm>
            <a:off x="5508104" y="4232627"/>
            <a:ext cx="3423890" cy="1873727"/>
          </a:xfrm>
          <a:prstGeom prst="rect">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75" name="コンテンツ プレースホルダー 2"/>
          <p:cNvSpPr txBox="1">
            <a:spLocks/>
          </p:cNvSpPr>
          <p:nvPr/>
        </p:nvSpPr>
        <p:spPr>
          <a:xfrm>
            <a:off x="5635512" y="4377544"/>
            <a:ext cx="3288339" cy="17876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solidFill>
                  <a:schemeClr val="bg1"/>
                </a:solidFill>
              </a:rPr>
              <a:t>第三者</a:t>
            </a:r>
            <a:r>
              <a:rPr lang="ja-JP" altLang="en-US" sz="2400" dirty="0">
                <a:solidFill>
                  <a:schemeClr val="bg1"/>
                </a:solidFill>
              </a:rPr>
              <a:t>継承</a:t>
            </a:r>
            <a:r>
              <a:rPr lang="ja-JP" altLang="en-US" sz="2400" dirty="0" smtClean="0">
                <a:solidFill>
                  <a:schemeClr val="bg1"/>
                </a:solidFill>
              </a:rPr>
              <a:t>に関心を持てるような移譲者側のメリットを考えていくことが課題である</a:t>
            </a:r>
            <a:endParaRPr lang="en-US" altLang="ja-JP" sz="2400" dirty="0" smtClean="0">
              <a:solidFill>
                <a:schemeClr val="bg1"/>
              </a:solidFill>
            </a:endParaRPr>
          </a:p>
        </p:txBody>
      </p:sp>
      <p:sp>
        <p:nvSpPr>
          <p:cNvPr id="31" name="正方形/長方形 30"/>
          <p:cNvSpPr/>
          <p:nvPr/>
        </p:nvSpPr>
        <p:spPr>
          <a:xfrm>
            <a:off x="342421" y="6249627"/>
            <a:ext cx="4630067" cy="37008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2" name="角丸四角形吹き出し 31"/>
          <p:cNvSpPr/>
          <p:nvPr/>
        </p:nvSpPr>
        <p:spPr>
          <a:xfrm>
            <a:off x="382069" y="3689039"/>
            <a:ext cx="4341965" cy="425087"/>
          </a:xfrm>
          <a:prstGeom prst="wedgeRoundRectCallout">
            <a:avLst>
              <a:gd name="adj1" fmla="val -10836"/>
              <a:gd name="adj2" fmla="val 166589"/>
              <a:gd name="adj3" fmla="val 1666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3" name="コンテンツ プレースホルダー 2"/>
          <p:cNvSpPr txBox="1">
            <a:spLocks/>
          </p:cNvSpPr>
          <p:nvPr/>
        </p:nvSpPr>
        <p:spPr>
          <a:xfrm>
            <a:off x="360579" y="3669648"/>
            <a:ext cx="4424751" cy="4472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後継者のことは考えてないよな</a:t>
            </a:r>
            <a:r>
              <a:rPr lang="en-US" altLang="ja-JP" sz="2400" dirty="0" smtClean="0"/>
              <a:t>…</a:t>
            </a:r>
          </a:p>
        </p:txBody>
      </p:sp>
      <p:pic>
        <p:nvPicPr>
          <p:cNvPr id="34" name="図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293" y="4608928"/>
            <a:ext cx="1761322" cy="1761322"/>
          </a:xfrm>
          <a:prstGeom prst="rect">
            <a:avLst/>
          </a:prstGeom>
        </p:spPr>
      </p:pic>
      <p:sp>
        <p:nvSpPr>
          <p:cNvPr id="35" name="角丸四角形吹き出し 34"/>
          <p:cNvSpPr/>
          <p:nvPr/>
        </p:nvSpPr>
        <p:spPr>
          <a:xfrm>
            <a:off x="2285925" y="4191308"/>
            <a:ext cx="2523613" cy="397685"/>
          </a:xfrm>
          <a:prstGeom prst="wedgeRoundRectCallout">
            <a:avLst>
              <a:gd name="adj1" fmla="val -24022"/>
              <a:gd name="adj2" fmla="val 97083"/>
              <a:gd name="adj3" fmla="val 1666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6" name="コンテンツ プレースホルダー 2"/>
          <p:cNvSpPr txBox="1">
            <a:spLocks/>
          </p:cNvSpPr>
          <p:nvPr/>
        </p:nvSpPr>
        <p:spPr>
          <a:xfrm>
            <a:off x="2308257" y="4166523"/>
            <a:ext cx="2501281" cy="4472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なるようになるよ</a:t>
            </a:r>
            <a:r>
              <a:rPr lang="en-US" altLang="ja-JP" sz="2400" dirty="0" smtClean="0"/>
              <a:t>…</a:t>
            </a:r>
          </a:p>
        </p:txBody>
      </p:sp>
      <p:sp>
        <p:nvSpPr>
          <p:cNvPr id="37" name="コンテンツ プレースホルダー 2"/>
          <p:cNvSpPr txBox="1">
            <a:spLocks/>
          </p:cNvSpPr>
          <p:nvPr/>
        </p:nvSpPr>
        <p:spPr>
          <a:xfrm>
            <a:off x="338943" y="6222083"/>
            <a:ext cx="4808217" cy="4815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後継者に無関心な農家が多い現実</a:t>
            </a:r>
            <a:endParaRPr lang="en-US" altLang="ja-JP" sz="2400" dirty="0" smtClean="0"/>
          </a:p>
        </p:txBody>
      </p:sp>
      <p:sp>
        <p:nvSpPr>
          <p:cNvPr id="20" name="右矢印 19"/>
          <p:cNvSpPr/>
          <p:nvPr/>
        </p:nvSpPr>
        <p:spPr>
          <a:xfrm>
            <a:off x="5120916" y="4846102"/>
            <a:ext cx="514596" cy="720080"/>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aphicFrame>
        <p:nvGraphicFramePr>
          <p:cNvPr id="30" name="図表 29"/>
          <p:cNvGraphicFramePr/>
          <p:nvPr>
            <p:extLst/>
          </p:nvPr>
        </p:nvGraphicFramePr>
        <p:xfrm>
          <a:off x="4283968" y="63076"/>
          <a:ext cx="3456384" cy="589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41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500"/>
                                        <p:tgtEl>
                                          <p:spTgt spid="5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fade">
                                      <p:cBhvr>
                                        <p:cTn id="5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5" grpId="0" animBg="1"/>
      <p:bldP spid="58" grpId="0" animBg="1"/>
      <p:bldP spid="59" grpId="0"/>
      <p:bldP spid="74" grpId="0" animBg="1"/>
      <p:bldP spid="31" grpId="0" animBg="1"/>
      <p:bldP spid="32" grpId="0" animBg="1"/>
      <p:bldP spid="33" grpId="0"/>
      <p:bldP spid="35" grpId="0" animBg="1"/>
      <p:bldP spid="36" grpId="0"/>
      <p:bldP spid="37"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新治地区</a:t>
            </a:r>
            <a:endParaRPr kumimoji="1" lang="ja-JP" altLang="en-US" dirty="0"/>
          </a:p>
        </p:txBody>
      </p:sp>
      <p:sp>
        <p:nvSpPr>
          <p:cNvPr id="3" name="コンテンツ プレースホルダー 2"/>
          <p:cNvSpPr>
            <a:spLocks noGrp="1"/>
          </p:cNvSpPr>
          <p:nvPr>
            <p:ph idx="1"/>
          </p:nvPr>
        </p:nvSpPr>
        <p:spPr>
          <a:xfrm>
            <a:off x="-4933056" y="1392381"/>
            <a:ext cx="4477878" cy="478595"/>
          </a:xfrm>
        </p:spPr>
        <p:txBody>
          <a:bodyPr>
            <a:normAutofit/>
          </a:bodyPr>
          <a:lstStyle/>
          <a:p>
            <a:pPr>
              <a:buFont typeface="Wingdings" panose="05000000000000000000" pitchFamily="2" charset="2"/>
              <a:buChar char="u"/>
            </a:pPr>
            <a:r>
              <a:rPr lang="ja-JP" altLang="en-US" sz="2400" dirty="0" smtClean="0"/>
              <a:t>農業従事者の減少</a:t>
            </a:r>
            <a:endParaRPr kumimoji="1" lang="ja-JP" altLang="en-US" sz="2400"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11</a:t>
            </a:fld>
            <a:endParaRPr kumimoji="1" lang="ja-JP" altLang="en-US"/>
          </a:p>
        </p:txBody>
      </p:sp>
      <p:graphicFrame>
        <p:nvGraphicFramePr>
          <p:cNvPr id="25" name="図表 24"/>
          <p:cNvGraphicFramePr/>
          <p:nvPr>
            <p:extLst/>
          </p:nvPr>
        </p:nvGraphicFramePr>
        <p:xfrm>
          <a:off x="4283968" y="59120"/>
          <a:ext cx="3456384" cy="589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8" name="グラフ 17"/>
          <p:cNvGraphicFramePr>
            <a:graphicFrameLocks/>
          </p:cNvGraphicFramePr>
          <p:nvPr>
            <p:extLst/>
          </p:nvPr>
        </p:nvGraphicFramePr>
        <p:xfrm>
          <a:off x="-5189924" y="2011642"/>
          <a:ext cx="5066169" cy="2891623"/>
        </p:xfrm>
        <a:graphic>
          <a:graphicData uri="http://schemas.openxmlformats.org/drawingml/2006/chart">
            <c:chart xmlns:c="http://schemas.openxmlformats.org/drawingml/2006/chart" xmlns:r="http://schemas.openxmlformats.org/officeDocument/2006/relationships" r:id="rId7"/>
          </a:graphicData>
        </a:graphic>
      </p:graphicFrame>
      <p:sp>
        <p:nvSpPr>
          <p:cNvPr id="19" name="円/楕円 18"/>
          <p:cNvSpPr/>
          <p:nvPr/>
        </p:nvSpPr>
        <p:spPr>
          <a:xfrm>
            <a:off x="-2044414" y="2246729"/>
            <a:ext cx="914400" cy="576064"/>
          </a:xfrm>
          <a:prstGeom prst="ellipse">
            <a:avLst/>
          </a:prstGeom>
          <a:solidFill>
            <a:srgbClr val="FFFFFF"/>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solidFill>
              </a:rPr>
              <a:t>合併</a:t>
            </a:r>
          </a:p>
        </p:txBody>
      </p:sp>
      <p:cxnSp>
        <p:nvCxnSpPr>
          <p:cNvPr id="21" name="直線コネクタ 20"/>
          <p:cNvCxnSpPr>
            <a:stCxn id="19" idx="4"/>
          </p:cNvCxnSpPr>
          <p:nvPr/>
        </p:nvCxnSpPr>
        <p:spPr>
          <a:xfrm flipH="1">
            <a:off x="-1698542" y="2822793"/>
            <a:ext cx="111328" cy="3945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211205" y="1207715"/>
            <a:ext cx="2646878" cy="461665"/>
          </a:xfrm>
          <a:prstGeom prst="rect">
            <a:avLst/>
          </a:prstGeom>
          <a:noFill/>
        </p:spPr>
        <p:txBody>
          <a:bodyPr wrap="none" rtlCol="0">
            <a:spAutoFit/>
          </a:bodyPr>
          <a:lstStyle/>
          <a:p>
            <a:r>
              <a:rPr kumimoji="1" lang="ja-JP" altLang="en-US" sz="2400" dirty="0" smtClean="0"/>
              <a:t>◆失敗原因の内訳</a:t>
            </a:r>
            <a:endParaRPr kumimoji="1" lang="ja-JP" altLang="en-US" sz="2400" dirty="0"/>
          </a:p>
        </p:txBody>
      </p:sp>
      <p:graphicFrame>
        <p:nvGraphicFramePr>
          <p:cNvPr id="20" name="グラフ 19"/>
          <p:cNvGraphicFramePr>
            <a:graphicFrameLocks/>
          </p:cNvGraphicFramePr>
          <p:nvPr>
            <p:extLst/>
          </p:nvPr>
        </p:nvGraphicFramePr>
        <p:xfrm>
          <a:off x="965066" y="1386163"/>
          <a:ext cx="7032625" cy="5102225"/>
        </p:xfrm>
        <a:graphic>
          <a:graphicData uri="http://schemas.openxmlformats.org/drawingml/2006/chart">
            <c:chart xmlns:c="http://schemas.openxmlformats.org/drawingml/2006/chart" xmlns:r="http://schemas.openxmlformats.org/officeDocument/2006/relationships" r:id="rId8"/>
          </a:graphicData>
        </a:graphic>
      </p:graphicFrame>
      <p:cxnSp>
        <p:nvCxnSpPr>
          <p:cNvPr id="7" name="直線コネクタ 6"/>
          <p:cNvCxnSpPr/>
          <p:nvPr/>
        </p:nvCxnSpPr>
        <p:spPr>
          <a:xfrm>
            <a:off x="2242530" y="2757368"/>
            <a:ext cx="1177342" cy="3836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538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4157206" y="1225687"/>
            <a:ext cx="4400564" cy="77933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7" name="正方形/長方形 16"/>
          <p:cNvSpPr/>
          <p:nvPr/>
        </p:nvSpPr>
        <p:spPr>
          <a:xfrm>
            <a:off x="3793866" y="865895"/>
            <a:ext cx="1602764" cy="43643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828" y="759034"/>
            <a:ext cx="3153026" cy="1794041"/>
          </a:xfrm>
          <a:prstGeom prst="rect">
            <a:avLst/>
          </a:prstGeom>
          <a:blipFill dpi="0" rotWithShape="1">
            <a:blip r:embed="rId3"/>
            <a:srcRect/>
            <a:tile tx="0" ty="0" sx="100000" sy="100000" flip="none" algn="tl"/>
          </a:blipFill>
        </p:spPr>
      </p:pic>
      <p:sp>
        <p:nvSpPr>
          <p:cNvPr id="2" name="タイトル 1"/>
          <p:cNvSpPr>
            <a:spLocks noGrp="1"/>
          </p:cNvSpPr>
          <p:nvPr>
            <p:ph type="title"/>
          </p:nvPr>
        </p:nvSpPr>
        <p:spPr/>
        <p:txBody>
          <a:bodyPr/>
          <a:lstStyle/>
          <a:p>
            <a:r>
              <a:rPr kumimoji="1" lang="ja-JP" altLang="en-US" dirty="0" smtClean="0"/>
              <a:t>北部地区</a:t>
            </a:r>
            <a:endParaRPr kumimoji="1" lang="ja-JP" altLang="en-US" dirty="0"/>
          </a:p>
        </p:txBody>
      </p:sp>
      <p:sp>
        <p:nvSpPr>
          <p:cNvPr id="19" name="コンテンツ プレースホルダー 2"/>
          <p:cNvSpPr>
            <a:spLocks noGrp="1"/>
          </p:cNvSpPr>
          <p:nvPr>
            <p:ph idx="1"/>
          </p:nvPr>
        </p:nvSpPr>
        <p:spPr>
          <a:xfrm>
            <a:off x="3847286" y="927014"/>
            <a:ext cx="1549344" cy="409587"/>
          </a:xfrm>
        </p:spPr>
        <p:txBody>
          <a:bodyPr>
            <a:normAutofit fontScale="77500" lnSpcReduction="20000"/>
          </a:bodyPr>
          <a:lstStyle/>
          <a:p>
            <a:pPr marL="0" indent="0">
              <a:buNone/>
            </a:pPr>
            <a:r>
              <a:rPr kumimoji="1" lang="ja-JP" altLang="en-US" dirty="0" smtClean="0"/>
              <a:t>ヒアリング</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12</a:t>
            </a:fld>
            <a:endParaRPr kumimoji="1" lang="ja-JP" altLang="en-US"/>
          </a:p>
        </p:txBody>
      </p:sp>
      <p:sp>
        <p:nvSpPr>
          <p:cNvPr id="12" name="フリーフォーム 11"/>
          <p:cNvSpPr/>
          <p:nvPr/>
        </p:nvSpPr>
        <p:spPr>
          <a:xfrm>
            <a:off x="544812" y="2563266"/>
            <a:ext cx="1543792" cy="1913134"/>
          </a:xfrm>
          <a:custGeom>
            <a:avLst/>
            <a:gdLst>
              <a:gd name="connsiteX0" fmla="*/ 1151906 w 1543792"/>
              <a:gd name="connsiteY0" fmla="*/ 267195 h 1905990"/>
              <a:gd name="connsiteX1" fmla="*/ 1312223 w 1543792"/>
              <a:gd name="connsiteY1" fmla="*/ 296884 h 1905990"/>
              <a:gd name="connsiteX2" fmla="*/ 1442852 w 1543792"/>
              <a:gd name="connsiteY2" fmla="*/ 362198 h 1905990"/>
              <a:gd name="connsiteX3" fmla="*/ 1520041 w 1543792"/>
              <a:gd name="connsiteY3" fmla="*/ 433450 h 1905990"/>
              <a:gd name="connsiteX4" fmla="*/ 1543792 w 1543792"/>
              <a:gd name="connsiteY4" fmla="*/ 534390 h 1905990"/>
              <a:gd name="connsiteX5" fmla="*/ 1448789 w 1543792"/>
              <a:gd name="connsiteY5" fmla="*/ 611580 h 1905990"/>
              <a:gd name="connsiteX6" fmla="*/ 1300348 w 1543792"/>
              <a:gd name="connsiteY6" fmla="*/ 653143 h 1905990"/>
              <a:gd name="connsiteX7" fmla="*/ 1175657 w 1543792"/>
              <a:gd name="connsiteY7" fmla="*/ 700645 h 1905990"/>
              <a:gd name="connsiteX8" fmla="*/ 1175657 w 1543792"/>
              <a:gd name="connsiteY8" fmla="*/ 777834 h 1905990"/>
              <a:gd name="connsiteX9" fmla="*/ 1128156 w 1543792"/>
              <a:gd name="connsiteY9" fmla="*/ 819398 h 1905990"/>
              <a:gd name="connsiteX10" fmla="*/ 1181595 w 1543792"/>
              <a:gd name="connsiteY10" fmla="*/ 890650 h 1905990"/>
              <a:gd name="connsiteX11" fmla="*/ 1021278 w 1543792"/>
              <a:gd name="connsiteY11" fmla="*/ 920338 h 1905990"/>
              <a:gd name="connsiteX12" fmla="*/ 1080654 w 1543792"/>
              <a:gd name="connsiteY12" fmla="*/ 1246909 h 1905990"/>
              <a:gd name="connsiteX13" fmla="*/ 1151906 w 1543792"/>
              <a:gd name="connsiteY13" fmla="*/ 1270660 h 1905990"/>
              <a:gd name="connsiteX14" fmla="*/ 1128156 w 1543792"/>
              <a:gd name="connsiteY14" fmla="*/ 1436915 h 1905990"/>
              <a:gd name="connsiteX15" fmla="*/ 908462 w 1543792"/>
              <a:gd name="connsiteY15" fmla="*/ 1905990 h 1905990"/>
              <a:gd name="connsiteX16" fmla="*/ 765958 w 1543792"/>
              <a:gd name="connsiteY16" fmla="*/ 1828800 h 1905990"/>
              <a:gd name="connsiteX17" fmla="*/ 694706 w 1543792"/>
              <a:gd name="connsiteY17" fmla="*/ 1656608 h 1905990"/>
              <a:gd name="connsiteX18" fmla="*/ 486888 w 1543792"/>
              <a:gd name="connsiteY18" fmla="*/ 1508167 h 1905990"/>
              <a:gd name="connsiteX19" fmla="*/ 261257 w 1543792"/>
              <a:gd name="connsiteY19" fmla="*/ 1520042 h 1905990"/>
              <a:gd name="connsiteX20" fmla="*/ 0 w 1543792"/>
              <a:gd name="connsiteY20" fmla="*/ 1223159 h 1905990"/>
              <a:gd name="connsiteX21" fmla="*/ 17813 w 1543792"/>
              <a:gd name="connsiteY21" fmla="*/ 1086593 h 1905990"/>
              <a:gd name="connsiteX22" fmla="*/ 0 w 1543792"/>
              <a:gd name="connsiteY22" fmla="*/ 979715 h 1905990"/>
              <a:gd name="connsiteX23" fmla="*/ 71252 w 1543792"/>
              <a:gd name="connsiteY23" fmla="*/ 938151 h 1905990"/>
              <a:gd name="connsiteX24" fmla="*/ 148441 w 1543792"/>
              <a:gd name="connsiteY24" fmla="*/ 961902 h 1905990"/>
              <a:gd name="connsiteX25" fmla="*/ 237506 w 1543792"/>
              <a:gd name="connsiteY25" fmla="*/ 1086593 h 1905990"/>
              <a:gd name="connsiteX26" fmla="*/ 285008 w 1543792"/>
              <a:gd name="connsiteY26" fmla="*/ 1045029 h 1905990"/>
              <a:gd name="connsiteX27" fmla="*/ 350322 w 1543792"/>
              <a:gd name="connsiteY27" fmla="*/ 1062842 h 1905990"/>
              <a:gd name="connsiteX28" fmla="*/ 385948 w 1543792"/>
              <a:gd name="connsiteY28" fmla="*/ 1015341 h 1905990"/>
              <a:gd name="connsiteX29" fmla="*/ 279070 w 1543792"/>
              <a:gd name="connsiteY29" fmla="*/ 973777 h 1905990"/>
              <a:gd name="connsiteX30" fmla="*/ 190005 w 1543792"/>
              <a:gd name="connsiteY30" fmla="*/ 825335 h 1905990"/>
              <a:gd name="connsiteX31" fmla="*/ 338447 w 1543792"/>
              <a:gd name="connsiteY31" fmla="*/ 712520 h 1905990"/>
              <a:gd name="connsiteX32" fmla="*/ 344384 w 1543792"/>
              <a:gd name="connsiteY32" fmla="*/ 653143 h 1905990"/>
              <a:gd name="connsiteX33" fmla="*/ 344384 w 1543792"/>
              <a:gd name="connsiteY33" fmla="*/ 480951 h 1905990"/>
              <a:gd name="connsiteX34" fmla="*/ 273132 w 1543792"/>
              <a:gd name="connsiteY34" fmla="*/ 421574 h 1905990"/>
              <a:gd name="connsiteX35" fmla="*/ 279070 w 1543792"/>
              <a:gd name="connsiteY35" fmla="*/ 362198 h 1905990"/>
              <a:gd name="connsiteX36" fmla="*/ 184067 w 1543792"/>
              <a:gd name="connsiteY36" fmla="*/ 302821 h 1905990"/>
              <a:gd name="connsiteX37" fmla="*/ 124691 w 1543792"/>
              <a:gd name="connsiteY37" fmla="*/ 290946 h 1905990"/>
              <a:gd name="connsiteX38" fmla="*/ 106878 w 1543792"/>
              <a:gd name="connsiteY38" fmla="*/ 184068 h 1905990"/>
              <a:gd name="connsiteX39" fmla="*/ 154379 w 1543792"/>
              <a:gd name="connsiteY39" fmla="*/ 124691 h 1905990"/>
              <a:gd name="connsiteX40" fmla="*/ 207818 w 1543792"/>
              <a:gd name="connsiteY40" fmla="*/ 47502 h 1905990"/>
              <a:gd name="connsiteX41" fmla="*/ 261257 w 1543792"/>
              <a:gd name="connsiteY41" fmla="*/ 0 h 1905990"/>
              <a:gd name="connsiteX42" fmla="*/ 397823 w 1543792"/>
              <a:gd name="connsiteY42" fmla="*/ 89065 h 1905990"/>
              <a:gd name="connsiteX43" fmla="*/ 469075 w 1543792"/>
              <a:gd name="connsiteY43" fmla="*/ 89065 h 1905990"/>
              <a:gd name="connsiteX44" fmla="*/ 504701 w 1543792"/>
              <a:gd name="connsiteY44" fmla="*/ 71252 h 1905990"/>
              <a:gd name="connsiteX45" fmla="*/ 570015 w 1543792"/>
              <a:gd name="connsiteY45" fmla="*/ 47502 h 1905990"/>
              <a:gd name="connsiteX46" fmla="*/ 635330 w 1543792"/>
              <a:gd name="connsiteY46" fmla="*/ 0 h 1905990"/>
              <a:gd name="connsiteX47" fmla="*/ 866899 w 1543792"/>
              <a:gd name="connsiteY47" fmla="*/ 118754 h 1905990"/>
              <a:gd name="connsiteX48" fmla="*/ 1015340 w 1543792"/>
              <a:gd name="connsiteY48" fmla="*/ 100941 h 1905990"/>
              <a:gd name="connsiteX49" fmla="*/ 1015340 w 1543792"/>
              <a:gd name="connsiteY49" fmla="*/ 225632 h 1905990"/>
              <a:gd name="connsiteX50" fmla="*/ 1151906 w 1543792"/>
              <a:gd name="connsiteY50" fmla="*/ 267195 h 1905990"/>
              <a:gd name="connsiteX0" fmla="*/ 1151906 w 1543792"/>
              <a:gd name="connsiteY0" fmla="*/ 267195 h 1905990"/>
              <a:gd name="connsiteX1" fmla="*/ 1312223 w 1543792"/>
              <a:gd name="connsiteY1" fmla="*/ 296884 h 1905990"/>
              <a:gd name="connsiteX2" fmla="*/ 1442852 w 1543792"/>
              <a:gd name="connsiteY2" fmla="*/ 362198 h 1905990"/>
              <a:gd name="connsiteX3" fmla="*/ 1520041 w 1543792"/>
              <a:gd name="connsiteY3" fmla="*/ 433450 h 1905990"/>
              <a:gd name="connsiteX4" fmla="*/ 1543792 w 1543792"/>
              <a:gd name="connsiteY4" fmla="*/ 534390 h 1905990"/>
              <a:gd name="connsiteX5" fmla="*/ 1448789 w 1543792"/>
              <a:gd name="connsiteY5" fmla="*/ 611580 h 1905990"/>
              <a:gd name="connsiteX6" fmla="*/ 1300348 w 1543792"/>
              <a:gd name="connsiteY6" fmla="*/ 653143 h 1905990"/>
              <a:gd name="connsiteX7" fmla="*/ 1175657 w 1543792"/>
              <a:gd name="connsiteY7" fmla="*/ 700645 h 1905990"/>
              <a:gd name="connsiteX8" fmla="*/ 1175657 w 1543792"/>
              <a:gd name="connsiteY8" fmla="*/ 777834 h 1905990"/>
              <a:gd name="connsiteX9" fmla="*/ 1128156 w 1543792"/>
              <a:gd name="connsiteY9" fmla="*/ 819398 h 1905990"/>
              <a:gd name="connsiteX10" fmla="*/ 1181595 w 1543792"/>
              <a:gd name="connsiteY10" fmla="*/ 890650 h 1905990"/>
              <a:gd name="connsiteX11" fmla="*/ 1021278 w 1543792"/>
              <a:gd name="connsiteY11" fmla="*/ 920338 h 1905990"/>
              <a:gd name="connsiteX12" fmla="*/ 1080654 w 1543792"/>
              <a:gd name="connsiteY12" fmla="*/ 1246909 h 1905990"/>
              <a:gd name="connsiteX13" fmla="*/ 1151906 w 1543792"/>
              <a:gd name="connsiteY13" fmla="*/ 1270660 h 1905990"/>
              <a:gd name="connsiteX14" fmla="*/ 1135300 w 1543792"/>
              <a:gd name="connsiteY14" fmla="*/ 1436915 h 1905990"/>
              <a:gd name="connsiteX15" fmla="*/ 908462 w 1543792"/>
              <a:gd name="connsiteY15" fmla="*/ 1905990 h 1905990"/>
              <a:gd name="connsiteX16" fmla="*/ 765958 w 1543792"/>
              <a:gd name="connsiteY16" fmla="*/ 1828800 h 1905990"/>
              <a:gd name="connsiteX17" fmla="*/ 694706 w 1543792"/>
              <a:gd name="connsiteY17" fmla="*/ 1656608 h 1905990"/>
              <a:gd name="connsiteX18" fmla="*/ 486888 w 1543792"/>
              <a:gd name="connsiteY18" fmla="*/ 1508167 h 1905990"/>
              <a:gd name="connsiteX19" fmla="*/ 261257 w 1543792"/>
              <a:gd name="connsiteY19" fmla="*/ 1520042 h 1905990"/>
              <a:gd name="connsiteX20" fmla="*/ 0 w 1543792"/>
              <a:gd name="connsiteY20" fmla="*/ 1223159 h 1905990"/>
              <a:gd name="connsiteX21" fmla="*/ 17813 w 1543792"/>
              <a:gd name="connsiteY21" fmla="*/ 1086593 h 1905990"/>
              <a:gd name="connsiteX22" fmla="*/ 0 w 1543792"/>
              <a:gd name="connsiteY22" fmla="*/ 979715 h 1905990"/>
              <a:gd name="connsiteX23" fmla="*/ 71252 w 1543792"/>
              <a:gd name="connsiteY23" fmla="*/ 938151 h 1905990"/>
              <a:gd name="connsiteX24" fmla="*/ 148441 w 1543792"/>
              <a:gd name="connsiteY24" fmla="*/ 961902 h 1905990"/>
              <a:gd name="connsiteX25" fmla="*/ 237506 w 1543792"/>
              <a:gd name="connsiteY25" fmla="*/ 1086593 h 1905990"/>
              <a:gd name="connsiteX26" fmla="*/ 285008 w 1543792"/>
              <a:gd name="connsiteY26" fmla="*/ 1045029 h 1905990"/>
              <a:gd name="connsiteX27" fmla="*/ 350322 w 1543792"/>
              <a:gd name="connsiteY27" fmla="*/ 1062842 h 1905990"/>
              <a:gd name="connsiteX28" fmla="*/ 385948 w 1543792"/>
              <a:gd name="connsiteY28" fmla="*/ 1015341 h 1905990"/>
              <a:gd name="connsiteX29" fmla="*/ 279070 w 1543792"/>
              <a:gd name="connsiteY29" fmla="*/ 973777 h 1905990"/>
              <a:gd name="connsiteX30" fmla="*/ 190005 w 1543792"/>
              <a:gd name="connsiteY30" fmla="*/ 825335 h 1905990"/>
              <a:gd name="connsiteX31" fmla="*/ 338447 w 1543792"/>
              <a:gd name="connsiteY31" fmla="*/ 712520 h 1905990"/>
              <a:gd name="connsiteX32" fmla="*/ 344384 w 1543792"/>
              <a:gd name="connsiteY32" fmla="*/ 653143 h 1905990"/>
              <a:gd name="connsiteX33" fmla="*/ 344384 w 1543792"/>
              <a:gd name="connsiteY33" fmla="*/ 480951 h 1905990"/>
              <a:gd name="connsiteX34" fmla="*/ 273132 w 1543792"/>
              <a:gd name="connsiteY34" fmla="*/ 421574 h 1905990"/>
              <a:gd name="connsiteX35" fmla="*/ 279070 w 1543792"/>
              <a:gd name="connsiteY35" fmla="*/ 362198 h 1905990"/>
              <a:gd name="connsiteX36" fmla="*/ 184067 w 1543792"/>
              <a:gd name="connsiteY36" fmla="*/ 302821 h 1905990"/>
              <a:gd name="connsiteX37" fmla="*/ 124691 w 1543792"/>
              <a:gd name="connsiteY37" fmla="*/ 290946 h 1905990"/>
              <a:gd name="connsiteX38" fmla="*/ 106878 w 1543792"/>
              <a:gd name="connsiteY38" fmla="*/ 184068 h 1905990"/>
              <a:gd name="connsiteX39" fmla="*/ 154379 w 1543792"/>
              <a:gd name="connsiteY39" fmla="*/ 124691 h 1905990"/>
              <a:gd name="connsiteX40" fmla="*/ 207818 w 1543792"/>
              <a:gd name="connsiteY40" fmla="*/ 47502 h 1905990"/>
              <a:gd name="connsiteX41" fmla="*/ 261257 w 1543792"/>
              <a:gd name="connsiteY41" fmla="*/ 0 h 1905990"/>
              <a:gd name="connsiteX42" fmla="*/ 397823 w 1543792"/>
              <a:gd name="connsiteY42" fmla="*/ 89065 h 1905990"/>
              <a:gd name="connsiteX43" fmla="*/ 469075 w 1543792"/>
              <a:gd name="connsiteY43" fmla="*/ 89065 h 1905990"/>
              <a:gd name="connsiteX44" fmla="*/ 504701 w 1543792"/>
              <a:gd name="connsiteY44" fmla="*/ 71252 h 1905990"/>
              <a:gd name="connsiteX45" fmla="*/ 570015 w 1543792"/>
              <a:gd name="connsiteY45" fmla="*/ 47502 h 1905990"/>
              <a:gd name="connsiteX46" fmla="*/ 635330 w 1543792"/>
              <a:gd name="connsiteY46" fmla="*/ 0 h 1905990"/>
              <a:gd name="connsiteX47" fmla="*/ 866899 w 1543792"/>
              <a:gd name="connsiteY47" fmla="*/ 118754 h 1905990"/>
              <a:gd name="connsiteX48" fmla="*/ 1015340 w 1543792"/>
              <a:gd name="connsiteY48" fmla="*/ 100941 h 1905990"/>
              <a:gd name="connsiteX49" fmla="*/ 1015340 w 1543792"/>
              <a:gd name="connsiteY49" fmla="*/ 225632 h 1905990"/>
              <a:gd name="connsiteX50" fmla="*/ 1151906 w 1543792"/>
              <a:gd name="connsiteY50" fmla="*/ 267195 h 1905990"/>
              <a:gd name="connsiteX0" fmla="*/ 1151906 w 1543792"/>
              <a:gd name="connsiteY0" fmla="*/ 267195 h 1913134"/>
              <a:gd name="connsiteX1" fmla="*/ 1312223 w 1543792"/>
              <a:gd name="connsiteY1" fmla="*/ 296884 h 1913134"/>
              <a:gd name="connsiteX2" fmla="*/ 1442852 w 1543792"/>
              <a:gd name="connsiteY2" fmla="*/ 362198 h 1913134"/>
              <a:gd name="connsiteX3" fmla="*/ 1520041 w 1543792"/>
              <a:gd name="connsiteY3" fmla="*/ 433450 h 1913134"/>
              <a:gd name="connsiteX4" fmla="*/ 1543792 w 1543792"/>
              <a:gd name="connsiteY4" fmla="*/ 534390 h 1913134"/>
              <a:gd name="connsiteX5" fmla="*/ 1448789 w 1543792"/>
              <a:gd name="connsiteY5" fmla="*/ 611580 h 1913134"/>
              <a:gd name="connsiteX6" fmla="*/ 1300348 w 1543792"/>
              <a:gd name="connsiteY6" fmla="*/ 653143 h 1913134"/>
              <a:gd name="connsiteX7" fmla="*/ 1175657 w 1543792"/>
              <a:gd name="connsiteY7" fmla="*/ 700645 h 1913134"/>
              <a:gd name="connsiteX8" fmla="*/ 1175657 w 1543792"/>
              <a:gd name="connsiteY8" fmla="*/ 777834 h 1913134"/>
              <a:gd name="connsiteX9" fmla="*/ 1128156 w 1543792"/>
              <a:gd name="connsiteY9" fmla="*/ 819398 h 1913134"/>
              <a:gd name="connsiteX10" fmla="*/ 1181595 w 1543792"/>
              <a:gd name="connsiteY10" fmla="*/ 890650 h 1913134"/>
              <a:gd name="connsiteX11" fmla="*/ 1021278 w 1543792"/>
              <a:gd name="connsiteY11" fmla="*/ 920338 h 1913134"/>
              <a:gd name="connsiteX12" fmla="*/ 1080654 w 1543792"/>
              <a:gd name="connsiteY12" fmla="*/ 1246909 h 1913134"/>
              <a:gd name="connsiteX13" fmla="*/ 1151906 w 1543792"/>
              <a:gd name="connsiteY13" fmla="*/ 1270660 h 1913134"/>
              <a:gd name="connsiteX14" fmla="*/ 1135300 w 1543792"/>
              <a:gd name="connsiteY14" fmla="*/ 1436915 h 1913134"/>
              <a:gd name="connsiteX15" fmla="*/ 913225 w 1543792"/>
              <a:gd name="connsiteY15" fmla="*/ 1913134 h 1913134"/>
              <a:gd name="connsiteX16" fmla="*/ 765958 w 1543792"/>
              <a:gd name="connsiteY16" fmla="*/ 1828800 h 1913134"/>
              <a:gd name="connsiteX17" fmla="*/ 694706 w 1543792"/>
              <a:gd name="connsiteY17" fmla="*/ 1656608 h 1913134"/>
              <a:gd name="connsiteX18" fmla="*/ 486888 w 1543792"/>
              <a:gd name="connsiteY18" fmla="*/ 1508167 h 1913134"/>
              <a:gd name="connsiteX19" fmla="*/ 261257 w 1543792"/>
              <a:gd name="connsiteY19" fmla="*/ 1520042 h 1913134"/>
              <a:gd name="connsiteX20" fmla="*/ 0 w 1543792"/>
              <a:gd name="connsiteY20" fmla="*/ 1223159 h 1913134"/>
              <a:gd name="connsiteX21" fmla="*/ 17813 w 1543792"/>
              <a:gd name="connsiteY21" fmla="*/ 1086593 h 1913134"/>
              <a:gd name="connsiteX22" fmla="*/ 0 w 1543792"/>
              <a:gd name="connsiteY22" fmla="*/ 979715 h 1913134"/>
              <a:gd name="connsiteX23" fmla="*/ 71252 w 1543792"/>
              <a:gd name="connsiteY23" fmla="*/ 938151 h 1913134"/>
              <a:gd name="connsiteX24" fmla="*/ 148441 w 1543792"/>
              <a:gd name="connsiteY24" fmla="*/ 961902 h 1913134"/>
              <a:gd name="connsiteX25" fmla="*/ 237506 w 1543792"/>
              <a:gd name="connsiteY25" fmla="*/ 1086593 h 1913134"/>
              <a:gd name="connsiteX26" fmla="*/ 285008 w 1543792"/>
              <a:gd name="connsiteY26" fmla="*/ 1045029 h 1913134"/>
              <a:gd name="connsiteX27" fmla="*/ 350322 w 1543792"/>
              <a:gd name="connsiteY27" fmla="*/ 1062842 h 1913134"/>
              <a:gd name="connsiteX28" fmla="*/ 385948 w 1543792"/>
              <a:gd name="connsiteY28" fmla="*/ 1015341 h 1913134"/>
              <a:gd name="connsiteX29" fmla="*/ 279070 w 1543792"/>
              <a:gd name="connsiteY29" fmla="*/ 973777 h 1913134"/>
              <a:gd name="connsiteX30" fmla="*/ 190005 w 1543792"/>
              <a:gd name="connsiteY30" fmla="*/ 825335 h 1913134"/>
              <a:gd name="connsiteX31" fmla="*/ 338447 w 1543792"/>
              <a:gd name="connsiteY31" fmla="*/ 712520 h 1913134"/>
              <a:gd name="connsiteX32" fmla="*/ 344384 w 1543792"/>
              <a:gd name="connsiteY32" fmla="*/ 653143 h 1913134"/>
              <a:gd name="connsiteX33" fmla="*/ 344384 w 1543792"/>
              <a:gd name="connsiteY33" fmla="*/ 480951 h 1913134"/>
              <a:gd name="connsiteX34" fmla="*/ 273132 w 1543792"/>
              <a:gd name="connsiteY34" fmla="*/ 421574 h 1913134"/>
              <a:gd name="connsiteX35" fmla="*/ 279070 w 1543792"/>
              <a:gd name="connsiteY35" fmla="*/ 362198 h 1913134"/>
              <a:gd name="connsiteX36" fmla="*/ 184067 w 1543792"/>
              <a:gd name="connsiteY36" fmla="*/ 302821 h 1913134"/>
              <a:gd name="connsiteX37" fmla="*/ 124691 w 1543792"/>
              <a:gd name="connsiteY37" fmla="*/ 290946 h 1913134"/>
              <a:gd name="connsiteX38" fmla="*/ 106878 w 1543792"/>
              <a:gd name="connsiteY38" fmla="*/ 184068 h 1913134"/>
              <a:gd name="connsiteX39" fmla="*/ 154379 w 1543792"/>
              <a:gd name="connsiteY39" fmla="*/ 124691 h 1913134"/>
              <a:gd name="connsiteX40" fmla="*/ 207818 w 1543792"/>
              <a:gd name="connsiteY40" fmla="*/ 47502 h 1913134"/>
              <a:gd name="connsiteX41" fmla="*/ 261257 w 1543792"/>
              <a:gd name="connsiteY41" fmla="*/ 0 h 1913134"/>
              <a:gd name="connsiteX42" fmla="*/ 397823 w 1543792"/>
              <a:gd name="connsiteY42" fmla="*/ 89065 h 1913134"/>
              <a:gd name="connsiteX43" fmla="*/ 469075 w 1543792"/>
              <a:gd name="connsiteY43" fmla="*/ 89065 h 1913134"/>
              <a:gd name="connsiteX44" fmla="*/ 504701 w 1543792"/>
              <a:gd name="connsiteY44" fmla="*/ 71252 h 1913134"/>
              <a:gd name="connsiteX45" fmla="*/ 570015 w 1543792"/>
              <a:gd name="connsiteY45" fmla="*/ 47502 h 1913134"/>
              <a:gd name="connsiteX46" fmla="*/ 635330 w 1543792"/>
              <a:gd name="connsiteY46" fmla="*/ 0 h 1913134"/>
              <a:gd name="connsiteX47" fmla="*/ 866899 w 1543792"/>
              <a:gd name="connsiteY47" fmla="*/ 118754 h 1913134"/>
              <a:gd name="connsiteX48" fmla="*/ 1015340 w 1543792"/>
              <a:gd name="connsiteY48" fmla="*/ 100941 h 1913134"/>
              <a:gd name="connsiteX49" fmla="*/ 1015340 w 1543792"/>
              <a:gd name="connsiteY49" fmla="*/ 225632 h 1913134"/>
              <a:gd name="connsiteX50" fmla="*/ 1151906 w 1543792"/>
              <a:gd name="connsiteY50" fmla="*/ 267195 h 191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3792" h="1913134">
                <a:moveTo>
                  <a:pt x="1151906" y="267195"/>
                </a:moveTo>
                <a:lnTo>
                  <a:pt x="1312223" y="296884"/>
                </a:lnTo>
                <a:lnTo>
                  <a:pt x="1442852" y="362198"/>
                </a:lnTo>
                <a:lnTo>
                  <a:pt x="1520041" y="433450"/>
                </a:lnTo>
                <a:lnTo>
                  <a:pt x="1543792" y="534390"/>
                </a:lnTo>
                <a:lnTo>
                  <a:pt x="1448789" y="611580"/>
                </a:lnTo>
                <a:lnTo>
                  <a:pt x="1300348" y="653143"/>
                </a:lnTo>
                <a:lnTo>
                  <a:pt x="1175657" y="700645"/>
                </a:lnTo>
                <a:lnTo>
                  <a:pt x="1175657" y="777834"/>
                </a:lnTo>
                <a:lnTo>
                  <a:pt x="1128156" y="819398"/>
                </a:lnTo>
                <a:lnTo>
                  <a:pt x="1181595" y="890650"/>
                </a:lnTo>
                <a:lnTo>
                  <a:pt x="1021278" y="920338"/>
                </a:lnTo>
                <a:lnTo>
                  <a:pt x="1080654" y="1246909"/>
                </a:lnTo>
                <a:lnTo>
                  <a:pt x="1151906" y="1270660"/>
                </a:lnTo>
                <a:lnTo>
                  <a:pt x="1135300" y="1436915"/>
                </a:lnTo>
                <a:lnTo>
                  <a:pt x="913225" y="1913134"/>
                </a:lnTo>
                <a:lnTo>
                  <a:pt x="765958" y="1828800"/>
                </a:lnTo>
                <a:lnTo>
                  <a:pt x="694706" y="1656608"/>
                </a:lnTo>
                <a:lnTo>
                  <a:pt x="486888" y="1508167"/>
                </a:lnTo>
                <a:lnTo>
                  <a:pt x="261257" y="1520042"/>
                </a:lnTo>
                <a:lnTo>
                  <a:pt x="0" y="1223159"/>
                </a:lnTo>
                <a:lnTo>
                  <a:pt x="17813" y="1086593"/>
                </a:lnTo>
                <a:lnTo>
                  <a:pt x="0" y="979715"/>
                </a:lnTo>
                <a:lnTo>
                  <a:pt x="71252" y="938151"/>
                </a:lnTo>
                <a:lnTo>
                  <a:pt x="148441" y="961902"/>
                </a:lnTo>
                <a:lnTo>
                  <a:pt x="237506" y="1086593"/>
                </a:lnTo>
                <a:lnTo>
                  <a:pt x="285008" y="1045029"/>
                </a:lnTo>
                <a:lnTo>
                  <a:pt x="350322" y="1062842"/>
                </a:lnTo>
                <a:lnTo>
                  <a:pt x="385948" y="1015341"/>
                </a:lnTo>
                <a:lnTo>
                  <a:pt x="279070" y="973777"/>
                </a:lnTo>
                <a:lnTo>
                  <a:pt x="190005" y="825335"/>
                </a:lnTo>
                <a:lnTo>
                  <a:pt x="338447" y="712520"/>
                </a:lnTo>
                <a:lnTo>
                  <a:pt x="344384" y="653143"/>
                </a:lnTo>
                <a:lnTo>
                  <a:pt x="344384" y="480951"/>
                </a:lnTo>
                <a:lnTo>
                  <a:pt x="273132" y="421574"/>
                </a:lnTo>
                <a:lnTo>
                  <a:pt x="279070" y="362198"/>
                </a:lnTo>
                <a:lnTo>
                  <a:pt x="184067" y="302821"/>
                </a:lnTo>
                <a:lnTo>
                  <a:pt x="124691" y="290946"/>
                </a:lnTo>
                <a:lnTo>
                  <a:pt x="106878" y="184068"/>
                </a:lnTo>
                <a:lnTo>
                  <a:pt x="154379" y="124691"/>
                </a:lnTo>
                <a:lnTo>
                  <a:pt x="207818" y="47502"/>
                </a:lnTo>
                <a:lnTo>
                  <a:pt x="261257" y="0"/>
                </a:lnTo>
                <a:lnTo>
                  <a:pt x="397823" y="89065"/>
                </a:lnTo>
                <a:lnTo>
                  <a:pt x="469075" y="89065"/>
                </a:lnTo>
                <a:lnTo>
                  <a:pt x="504701" y="71252"/>
                </a:lnTo>
                <a:lnTo>
                  <a:pt x="570015" y="47502"/>
                </a:lnTo>
                <a:lnTo>
                  <a:pt x="635330" y="0"/>
                </a:lnTo>
                <a:lnTo>
                  <a:pt x="866899" y="118754"/>
                </a:lnTo>
                <a:lnTo>
                  <a:pt x="1015340" y="100941"/>
                </a:lnTo>
                <a:lnTo>
                  <a:pt x="1015340" y="225632"/>
                </a:lnTo>
                <a:lnTo>
                  <a:pt x="1151906" y="267195"/>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815468" y="5207500"/>
            <a:ext cx="1664121" cy="1298571"/>
          </a:xfrm>
          <a:custGeom>
            <a:avLst/>
            <a:gdLst>
              <a:gd name="connsiteX0" fmla="*/ 368360 w 1664121"/>
              <a:gd name="connsiteY0" fmla="*/ 1291427 h 1291427"/>
              <a:gd name="connsiteX1" fmla="*/ 160345 w 1664121"/>
              <a:gd name="connsiteY1" fmla="*/ 983738 h 1291427"/>
              <a:gd name="connsiteX2" fmla="*/ 95340 w 1664121"/>
              <a:gd name="connsiteY2" fmla="*/ 962070 h 1291427"/>
              <a:gd name="connsiteX3" fmla="*/ 0 w 1664121"/>
              <a:gd name="connsiteY3" fmla="*/ 546039 h 1291427"/>
              <a:gd name="connsiteX4" fmla="*/ 65005 w 1664121"/>
              <a:gd name="connsiteY4" fmla="*/ 559040 h 1291427"/>
              <a:gd name="connsiteX5" fmla="*/ 143010 w 1664121"/>
              <a:gd name="connsiteY5" fmla="*/ 407363 h 1291427"/>
              <a:gd name="connsiteX6" fmla="*/ 312023 w 1664121"/>
              <a:gd name="connsiteY6" fmla="*/ 320690 h 1291427"/>
              <a:gd name="connsiteX7" fmla="*/ 368360 w 1664121"/>
              <a:gd name="connsiteY7" fmla="*/ 247018 h 1291427"/>
              <a:gd name="connsiteX8" fmla="*/ 468034 w 1664121"/>
              <a:gd name="connsiteY8" fmla="*/ 121342 h 1291427"/>
              <a:gd name="connsiteX9" fmla="*/ 598044 w 1664121"/>
              <a:gd name="connsiteY9" fmla="*/ 177679 h 1291427"/>
              <a:gd name="connsiteX10" fmla="*/ 619712 w 1664121"/>
              <a:gd name="connsiteY10" fmla="*/ 160345 h 1291427"/>
              <a:gd name="connsiteX11" fmla="*/ 910066 w 1664121"/>
              <a:gd name="connsiteY11" fmla="*/ 303355 h 1291427"/>
              <a:gd name="connsiteX12" fmla="*/ 983738 w 1664121"/>
              <a:gd name="connsiteY12" fmla="*/ 143010 h 1291427"/>
              <a:gd name="connsiteX13" fmla="*/ 1265426 w 1664121"/>
              <a:gd name="connsiteY13" fmla="*/ 221016 h 1291427"/>
              <a:gd name="connsiteX14" fmla="*/ 1447439 w 1664121"/>
              <a:gd name="connsiteY14" fmla="*/ 0 h 1291427"/>
              <a:gd name="connsiteX15" fmla="*/ 1651120 w 1664121"/>
              <a:gd name="connsiteY15" fmla="*/ 69338 h 1291427"/>
              <a:gd name="connsiteX16" fmla="*/ 1651120 w 1664121"/>
              <a:gd name="connsiteY16" fmla="*/ 195014 h 1291427"/>
              <a:gd name="connsiteX17" fmla="*/ 1664121 w 1664121"/>
              <a:gd name="connsiteY17" fmla="*/ 294688 h 1291427"/>
              <a:gd name="connsiteX18" fmla="*/ 1447439 w 1664121"/>
              <a:gd name="connsiteY18" fmla="*/ 316356 h 1291427"/>
              <a:gd name="connsiteX19" fmla="*/ 1378100 w 1664121"/>
              <a:gd name="connsiteY19" fmla="*/ 398695 h 1291427"/>
              <a:gd name="connsiteX20" fmla="*/ 1369433 w 1664121"/>
              <a:gd name="connsiteY20" fmla="*/ 524371 h 1291427"/>
              <a:gd name="connsiteX21" fmla="*/ 1248091 w 1664121"/>
              <a:gd name="connsiteY21" fmla="*/ 628379 h 1291427"/>
              <a:gd name="connsiteX22" fmla="*/ 1226423 w 1664121"/>
              <a:gd name="connsiteY22" fmla="*/ 680383 h 1291427"/>
              <a:gd name="connsiteX23" fmla="*/ 1087746 w 1664121"/>
              <a:gd name="connsiteY23" fmla="*/ 667382 h 1291427"/>
              <a:gd name="connsiteX24" fmla="*/ 1053077 w 1664121"/>
              <a:gd name="connsiteY24" fmla="*/ 658714 h 1291427"/>
              <a:gd name="connsiteX25" fmla="*/ 983738 w 1664121"/>
              <a:gd name="connsiteY25" fmla="*/ 897065 h 1291427"/>
              <a:gd name="connsiteX26" fmla="*/ 689050 w 1664121"/>
              <a:gd name="connsiteY26" fmla="*/ 680383 h 1291427"/>
              <a:gd name="connsiteX27" fmla="*/ 637046 w 1664121"/>
              <a:gd name="connsiteY27" fmla="*/ 784390 h 1291427"/>
              <a:gd name="connsiteX28" fmla="*/ 663048 w 1664121"/>
              <a:gd name="connsiteY28" fmla="*/ 983738 h 1291427"/>
              <a:gd name="connsiteX29" fmla="*/ 589376 w 1664121"/>
              <a:gd name="connsiteY29" fmla="*/ 1066077 h 1291427"/>
              <a:gd name="connsiteX30" fmla="*/ 550373 w 1664121"/>
              <a:gd name="connsiteY30" fmla="*/ 1230756 h 1291427"/>
              <a:gd name="connsiteX31" fmla="*/ 489702 w 1664121"/>
              <a:gd name="connsiteY31" fmla="*/ 1135416 h 1291427"/>
              <a:gd name="connsiteX32" fmla="*/ 368360 w 1664121"/>
              <a:gd name="connsiteY32" fmla="*/ 1291427 h 1291427"/>
              <a:gd name="connsiteX0" fmla="*/ 368360 w 1664121"/>
              <a:gd name="connsiteY0" fmla="*/ 1298571 h 1298571"/>
              <a:gd name="connsiteX1" fmla="*/ 160345 w 1664121"/>
              <a:gd name="connsiteY1" fmla="*/ 990882 h 1298571"/>
              <a:gd name="connsiteX2" fmla="*/ 95340 w 1664121"/>
              <a:gd name="connsiteY2" fmla="*/ 969214 h 1298571"/>
              <a:gd name="connsiteX3" fmla="*/ 0 w 1664121"/>
              <a:gd name="connsiteY3" fmla="*/ 553183 h 1298571"/>
              <a:gd name="connsiteX4" fmla="*/ 65005 w 1664121"/>
              <a:gd name="connsiteY4" fmla="*/ 566184 h 1298571"/>
              <a:gd name="connsiteX5" fmla="*/ 143010 w 1664121"/>
              <a:gd name="connsiteY5" fmla="*/ 414507 h 1298571"/>
              <a:gd name="connsiteX6" fmla="*/ 312023 w 1664121"/>
              <a:gd name="connsiteY6" fmla="*/ 327834 h 1298571"/>
              <a:gd name="connsiteX7" fmla="*/ 368360 w 1664121"/>
              <a:gd name="connsiteY7" fmla="*/ 254162 h 1298571"/>
              <a:gd name="connsiteX8" fmla="*/ 468034 w 1664121"/>
              <a:gd name="connsiteY8" fmla="*/ 128486 h 1298571"/>
              <a:gd name="connsiteX9" fmla="*/ 598044 w 1664121"/>
              <a:gd name="connsiteY9" fmla="*/ 184823 h 1298571"/>
              <a:gd name="connsiteX10" fmla="*/ 619712 w 1664121"/>
              <a:gd name="connsiteY10" fmla="*/ 167489 h 1298571"/>
              <a:gd name="connsiteX11" fmla="*/ 910066 w 1664121"/>
              <a:gd name="connsiteY11" fmla="*/ 310499 h 1298571"/>
              <a:gd name="connsiteX12" fmla="*/ 983738 w 1664121"/>
              <a:gd name="connsiteY12" fmla="*/ 150154 h 1298571"/>
              <a:gd name="connsiteX13" fmla="*/ 1265426 w 1664121"/>
              <a:gd name="connsiteY13" fmla="*/ 228160 h 1298571"/>
              <a:gd name="connsiteX14" fmla="*/ 1449820 w 1664121"/>
              <a:gd name="connsiteY14" fmla="*/ 0 h 1298571"/>
              <a:gd name="connsiteX15" fmla="*/ 1651120 w 1664121"/>
              <a:gd name="connsiteY15" fmla="*/ 76482 h 1298571"/>
              <a:gd name="connsiteX16" fmla="*/ 1651120 w 1664121"/>
              <a:gd name="connsiteY16" fmla="*/ 202158 h 1298571"/>
              <a:gd name="connsiteX17" fmla="*/ 1664121 w 1664121"/>
              <a:gd name="connsiteY17" fmla="*/ 301832 h 1298571"/>
              <a:gd name="connsiteX18" fmla="*/ 1447439 w 1664121"/>
              <a:gd name="connsiteY18" fmla="*/ 323500 h 1298571"/>
              <a:gd name="connsiteX19" fmla="*/ 1378100 w 1664121"/>
              <a:gd name="connsiteY19" fmla="*/ 405839 h 1298571"/>
              <a:gd name="connsiteX20" fmla="*/ 1369433 w 1664121"/>
              <a:gd name="connsiteY20" fmla="*/ 531515 h 1298571"/>
              <a:gd name="connsiteX21" fmla="*/ 1248091 w 1664121"/>
              <a:gd name="connsiteY21" fmla="*/ 635523 h 1298571"/>
              <a:gd name="connsiteX22" fmla="*/ 1226423 w 1664121"/>
              <a:gd name="connsiteY22" fmla="*/ 687527 h 1298571"/>
              <a:gd name="connsiteX23" fmla="*/ 1087746 w 1664121"/>
              <a:gd name="connsiteY23" fmla="*/ 674526 h 1298571"/>
              <a:gd name="connsiteX24" fmla="*/ 1053077 w 1664121"/>
              <a:gd name="connsiteY24" fmla="*/ 665858 h 1298571"/>
              <a:gd name="connsiteX25" fmla="*/ 983738 w 1664121"/>
              <a:gd name="connsiteY25" fmla="*/ 904209 h 1298571"/>
              <a:gd name="connsiteX26" fmla="*/ 689050 w 1664121"/>
              <a:gd name="connsiteY26" fmla="*/ 687527 h 1298571"/>
              <a:gd name="connsiteX27" fmla="*/ 637046 w 1664121"/>
              <a:gd name="connsiteY27" fmla="*/ 791534 h 1298571"/>
              <a:gd name="connsiteX28" fmla="*/ 663048 w 1664121"/>
              <a:gd name="connsiteY28" fmla="*/ 990882 h 1298571"/>
              <a:gd name="connsiteX29" fmla="*/ 589376 w 1664121"/>
              <a:gd name="connsiteY29" fmla="*/ 1073221 h 1298571"/>
              <a:gd name="connsiteX30" fmla="*/ 550373 w 1664121"/>
              <a:gd name="connsiteY30" fmla="*/ 1237900 h 1298571"/>
              <a:gd name="connsiteX31" fmla="*/ 489702 w 1664121"/>
              <a:gd name="connsiteY31" fmla="*/ 1142560 h 1298571"/>
              <a:gd name="connsiteX32" fmla="*/ 368360 w 1664121"/>
              <a:gd name="connsiteY32" fmla="*/ 1298571 h 1298571"/>
              <a:gd name="connsiteX0" fmla="*/ 368360 w 1664121"/>
              <a:gd name="connsiteY0" fmla="*/ 1298571 h 1298571"/>
              <a:gd name="connsiteX1" fmla="*/ 160345 w 1664121"/>
              <a:gd name="connsiteY1" fmla="*/ 990882 h 1298571"/>
              <a:gd name="connsiteX2" fmla="*/ 95340 w 1664121"/>
              <a:gd name="connsiteY2" fmla="*/ 969214 h 1298571"/>
              <a:gd name="connsiteX3" fmla="*/ 0 w 1664121"/>
              <a:gd name="connsiteY3" fmla="*/ 553183 h 1298571"/>
              <a:gd name="connsiteX4" fmla="*/ 65005 w 1664121"/>
              <a:gd name="connsiteY4" fmla="*/ 566184 h 1298571"/>
              <a:gd name="connsiteX5" fmla="*/ 143010 w 1664121"/>
              <a:gd name="connsiteY5" fmla="*/ 414507 h 1298571"/>
              <a:gd name="connsiteX6" fmla="*/ 312023 w 1664121"/>
              <a:gd name="connsiteY6" fmla="*/ 327834 h 1298571"/>
              <a:gd name="connsiteX7" fmla="*/ 368360 w 1664121"/>
              <a:gd name="connsiteY7" fmla="*/ 254162 h 1298571"/>
              <a:gd name="connsiteX8" fmla="*/ 468034 w 1664121"/>
              <a:gd name="connsiteY8" fmla="*/ 128486 h 1298571"/>
              <a:gd name="connsiteX9" fmla="*/ 598044 w 1664121"/>
              <a:gd name="connsiteY9" fmla="*/ 184823 h 1298571"/>
              <a:gd name="connsiteX10" fmla="*/ 622093 w 1664121"/>
              <a:gd name="connsiteY10" fmla="*/ 162727 h 1298571"/>
              <a:gd name="connsiteX11" fmla="*/ 910066 w 1664121"/>
              <a:gd name="connsiteY11" fmla="*/ 310499 h 1298571"/>
              <a:gd name="connsiteX12" fmla="*/ 983738 w 1664121"/>
              <a:gd name="connsiteY12" fmla="*/ 150154 h 1298571"/>
              <a:gd name="connsiteX13" fmla="*/ 1265426 w 1664121"/>
              <a:gd name="connsiteY13" fmla="*/ 228160 h 1298571"/>
              <a:gd name="connsiteX14" fmla="*/ 1449820 w 1664121"/>
              <a:gd name="connsiteY14" fmla="*/ 0 h 1298571"/>
              <a:gd name="connsiteX15" fmla="*/ 1651120 w 1664121"/>
              <a:gd name="connsiteY15" fmla="*/ 76482 h 1298571"/>
              <a:gd name="connsiteX16" fmla="*/ 1651120 w 1664121"/>
              <a:gd name="connsiteY16" fmla="*/ 202158 h 1298571"/>
              <a:gd name="connsiteX17" fmla="*/ 1664121 w 1664121"/>
              <a:gd name="connsiteY17" fmla="*/ 301832 h 1298571"/>
              <a:gd name="connsiteX18" fmla="*/ 1447439 w 1664121"/>
              <a:gd name="connsiteY18" fmla="*/ 323500 h 1298571"/>
              <a:gd name="connsiteX19" fmla="*/ 1378100 w 1664121"/>
              <a:gd name="connsiteY19" fmla="*/ 405839 h 1298571"/>
              <a:gd name="connsiteX20" fmla="*/ 1369433 w 1664121"/>
              <a:gd name="connsiteY20" fmla="*/ 531515 h 1298571"/>
              <a:gd name="connsiteX21" fmla="*/ 1248091 w 1664121"/>
              <a:gd name="connsiteY21" fmla="*/ 635523 h 1298571"/>
              <a:gd name="connsiteX22" fmla="*/ 1226423 w 1664121"/>
              <a:gd name="connsiteY22" fmla="*/ 687527 h 1298571"/>
              <a:gd name="connsiteX23" fmla="*/ 1087746 w 1664121"/>
              <a:gd name="connsiteY23" fmla="*/ 674526 h 1298571"/>
              <a:gd name="connsiteX24" fmla="*/ 1053077 w 1664121"/>
              <a:gd name="connsiteY24" fmla="*/ 665858 h 1298571"/>
              <a:gd name="connsiteX25" fmla="*/ 983738 w 1664121"/>
              <a:gd name="connsiteY25" fmla="*/ 904209 h 1298571"/>
              <a:gd name="connsiteX26" fmla="*/ 689050 w 1664121"/>
              <a:gd name="connsiteY26" fmla="*/ 687527 h 1298571"/>
              <a:gd name="connsiteX27" fmla="*/ 637046 w 1664121"/>
              <a:gd name="connsiteY27" fmla="*/ 791534 h 1298571"/>
              <a:gd name="connsiteX28" fmla="*/ 663048 w 1664121"/>
              <a:gd name="connsiteY28" fmla="*/ 990882 h 1298571"/>
              <a:gd name="connsiteX29" fmla="*/ 589376 w 1664121"/>
              <a:gd name="connsiteY29" fmla="*/ 1073221 h 1298571"/>
              <a:gd name="connsiteX30" fmla="*/ 550373 w 1664121"/>
              <a:gd name="connsiteY30" fmla="*/ 1237900 h 1298571"/>
              <a:gd name="connsiteX31" fmla="*/ 489702 w 1664121"/>
              <a:gd name="connsiteY31" fmla="*/ 1142560 h 1298571"/>
              <a:gd name="connsiteX32" fmla="*/ 368360 w 1664121"/>
              <a:gd name="connsiteY32" fmla="*/ 1298571 h 12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64121" h="1298571">
                <a:moveTo>
                  <a:pt x="368360" y="1298571"/>
                </a:moveTo>
                <a:lnTo>
                  <a:pt x="160345" y="990882"/>
                </a:lnTo>
                <a:lnTo>
                  <a:pt x="95340" y="969214"/>
                </a:lnTo>
                <a:lnTo>
                  <a:pt x="0" y="553183"/>
                </a:lnTo>
                <a:lnTo>
                  <a:pt x="65005" y="566184"/>
                </a:lnTo>
                <a:lnTo>
                  <a:pt x="143010" y="414507"/>
                </a:lnTo>
                <a:lnTo>
                  <a:pt x="312023" y="327834"/>
                </a:lnTo>
                <a:lnTo>
                  <a:pt x="368360" y="254162"/>
                </a:lnTo>
                <a:lnTo>
                  <a:pt x="468034" y="128486"/>
                </a:lnTo>
                <a:lnTo>
                  <a:pt x="598044" y="184823"/>
                </a:lnTo>
                <a:lnTo>
                  <a:pt x="622093" y="162727"/>
                </a:lnTo>
                <a:lnTo>
                  <a:pt x="910066" y="310499"/>
                </a:lnTo>
                <a:lnTo>
                  <a:pt x="983738" y="150154"/>
                </a:lnTo>
                <a:lnTo>
                  <a:pt x="1265426" y="228160"/>
                </a:lnTo>
                <a:lnTo>
                  <a:pt x="1449820" y="0"/>
                </a:lnTo>
                <a:lnTo>
                  <a:pt x="1651120" y="76482"/>
                </a:lnTo>
                <a:lnTo>
                  <a:pt x="1651120" y="202158"/>
                </a:lnTo>
                <a:lnTo>
                  <a:pt x="1664121" y="301832"/>
                </a:lnTo>
                <a:lnTo>
                  <a:pt x="1447439" y="323500"/>
                </a:lnTo>
                <a:lnTo>
                  <a:pt x="1378100" y="405839"/>
                </a:lnTo>
                <a:lnTo>
                  <a:pt x="1369433" y="531515"/>
                </a:lnTo>
                <a:lnTo>
                  <a:pt x="1248091" y="635523"/>
                </a:lnTo>
                <a:lnTo>
                  <a:pt x="1226423" y="687527"/>
                </a:lnTo>
                <a:lnTo>
                  <a:pt x="1087746" y="674526"/>
                </a:lnTo>
                <a:lnTo>
                  <a:pt x="1053077" y="665858"/>
                </a:lnTo>
                <a:lnTo>
                  <a:pt x="983738" y="904209"/>
                </a:lnTo>
                <a:lnTo>
                  <a:pt x="689050" y="687527"/>
                </a:lnTo>
                <a:lnTo>
                  <a:pt x="637046" y="791534"/>
                </a:lnTo>
                <a:lnTo>
                  <a:pt x="663048" y="990882"/>
                </a:lnTo>
                <a:lnTo>
                  <a:pt x="589376" y="1073221"/>
                </a:lnTo>
                <a:lnTo>
                  <a:pt x="550373" y="1237900"/>
                </a:lnTo>
                <a:lnTo>
                  <a:pt x="489702" y="1142560"/>
                </a:lnTo>
                <a:lnTo>
                  <a:pt x="368360" y="1298571"/>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1027817" y="4126898"/>
            <a:ext cx="1577877" cy="1391101"/>
          </a:xfrm>
          <a:custGeom>
            <a:avLst/>
            <a:gdLst>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28705 w 1573114"/>
              <a:gd name="connsiteY41" fmla="*/ 164678 h 1391101"/>
              <a:gd name="connsiteX42" fmla="*/ 580709 w 1573114"/>
              <a:gd name="connsiteY42" fmla="*/ 182013 h 1391101"/>
              <a:gd name="connsiteX43" fmla="*/ 624045 w 1573114"/>
              <a:gd name="connsiteY43" fmla="*/ 95340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28705 w 1573114"/>
              <a:gd name="connsiteY41" fmla="*/ 164678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17125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14605 w 1573114"/>
              <a:gd name="connsiteY32" fmla="*/ 35763 h 1391101"/>
              <a:gd name="connsiteX33" fmla="*/ 1009740 w 1573114"/>
              <a:gd name="connsiteY33" fmla="*/ 0 h 1391101"/>
              <a:gd name="connsiteX34" fmla="*/ 866730 w 1573114"/>
              <a:gd name="connsiteY34" fmla="*/ 242684 h 1391101"/>
              <a:gd name="connsiteX35" fmla="*/ 814726 w 1573114"/>
              <a:gd name="connsiteY35" fmla="*/ 417125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3767 w 1577877"/>
              <a:gd name="connsiteY23" fmla="*/ 641380 h 1391101"/>
              <a:gd name="connsiteX24" fmla="*/ 1373767 w 1577877"/>
              <a:gd name="connsiteY24" fmla="*/ 576375 h 1391101"/>
              <a:gd name="connsiteX25" fmla="*/ 1525444 w 1577877"/>
              <a:gd name="connsiteY25" fmla="*/ 338024 h 1391101"/>
              <a:gd name="connsiteX26" fmla="*/ 1508110 w 1577877"/>
              <a:gd name="connsiteY26" fmla="*/ 255685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3767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0983 w 1577877"/>
              <a:gd name="connsiteY45" fmla="*/ 341929 h 1391101"/>
              <a:gd name="connsiteX46" fmla="*/ 290354 w 1577877"/>
              <a:gd name="connsiteY46" fmla="*/ 268686 h 1391101"/>
              <a:gd name="connsiteX47" fmla="*/ 221016 w 1577877"/>
              <a:gd name="connsiteY47" fmla="*/ 160345 h 1391101"/>
              <a:gd name="connsiteX0" fmla="*/ 235303 w 1577877"/>
              <a:gd name="connsiteY0" fmla="*/ 155583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0983 w 1577877"/>
              <a:gd name="connsiteY45" fmla="*/ 341929 h 1391101"/>
              <a:gd name="connsiteX46" fmla="*/ 290354 w 1577877"/>
              <a:gd name="connsiteY46" fmla="*/ 268686 h 1391101"/>
              <a:gd name="connsiteX47" fmla="*/ 235303 w 1577877"/>
              <a:gd name="connsiteY47" fmla="*/ 155583 h 139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77877" h="1391101">
                <a:moveTo>
                  <a:pt x="235303" y="155583"/>
                </a:moveTo>
                <a:lnTo>
                  <a:pt x="164678" y="173346"/>
                </a:lnTo>
                <a:lnTo>
                  <a:pt x="151677" y="329357"/>
                </a:lnTo>
                <a:lnTo>
                  <a:pt x="112675" y="381361"/>
                </a:lnTo>
                <a:lnTo>
                  <a:pt x="0" y="390028"/>
                </a:lnTo>
                <a:lnTo>
                  <a:pt x="39003" y="437698"/>
                </a:lnTo>
                <a:lnTo>
                  <a:pt x="52004" y="472367"/>
                </a:lnTo>
                <a:lnTo>
                  <a:pt x="43336" y="507037"/>
                </a:lnTo>
                <a:lnTo>
                  <a:pt x="147344" y="619712"/>
                </a:lnTo>
                <a:lnTo>
                  <a:pt x="169012" y="663048"/>
                </a:lnTo>
                <a:lnTo>
                  <a:pt x="112675" y="784390"/>
                </a:lnTo>
                <a:lnTo>
                  <a:pt x="117008" y="931734"/>
                </a:lnTo>
                <a:lnTo>
                  <a:pt x="281687" y="957736"/>
                </a:lnTo>
                <a:lnTo>
                  <a:pt x="342358" y="1053076"/>
                </a:lnTo>
                <a:lnTo>
                  <a:pt x="476701" y="1118081"/>
                </a:lnTo>
                <a:lnTo>
                  <a:pt x="424697" y="1139749"/>
                </a:lnTo>
                <a:lnTo>
                  <a:pt x="411696" y="1248091"/>
                </a:lnTo>
                <a:lnTo>
                  <a:pt x="697717" y="1391101"/>
                </a:lnTo>
                <a:lnTo>
                  <a:pt x="775723" y="1230756"/>
                </a:lnTo>
                <a:lnTo>
                  <a:pt x="1053077" y="1313095"/>
                </a:lnTo>
                <a:lnTo>
                  <a:pt x="1235090" y="1083412"/>
                </a:lnTo>
                <a:lnTo>
                  <a:pt x="1417103" y="1148417"/>
                </a:lnTo>
                <a:lnTo>
                  <a:pt x="1365099" y="810392"/>
                </a:lnTo>
                <a:lnTo>
                  <a:pt x="1378529" y="641380"/>
                </a:lnTo>
                <a:lnTo>
                  <a:pt x="1373767" y="576375"/>
                </a:lnTo>
                <a:lnTo>
                  <a:pt x="1525444" y="338024"/>
                </a:lnTo>
                <a:lnTo>
                  <a:pt x="1510491" y="258066"/>
                </a:lnTo>
                <a:lnTo>
                  <a:pt x="1577877" y="136295"/>
                </a:lnTo>
                <a:lnTo>
                  <a:pt x="1404102" y="99674"/>
                </a:lnTo>
                <a:lnTo>
                  <a:pt x="1282760" y="26002"/>
                </a:lnTo>
                <a:lnTo>
                  <a:pt x="1187420" y="60671"/>
                </a:lnTo>
                <a:lnTo>
                  <a:pt x="1161418" y="17334"/>
                </a:lnTo>
                <a:lnTo>
                  <a:pt x="1114605" y="35763"/>
                </a:lnTo>
                <a:lnTo>
                  <a:pt x="1009740" y="0"/>
                </a:lnTo>
                <a:lnTo>
                  <a:pt x="866730" y="242684"/>
                </a:lnTo>
                <a:lnTo>
                  <a:pt x="814726" y="417125"/>
                </a:lnTo>
                <a:lnTo>
                  <a:pt x="719386" y="463700"/>
                </a:lnTo>
                <a:lnTo>
                  <a:pt x="663048" y="426222"/>
                </a:lnTo>
                <a:lnTo>
                  <a:pt x="576375" y="355359"/>
                </a:lnTo>
                <a:lnTo>
                  <a:pt x="576375" y="264352"/>
                </a:lnTo>
                <a:lnTo>
                  <a:pt x="541706" y="247018"/>
                </a:lnTo>
                <a:cubicBezTo>
                  <a:pt x="542135" y="220365"/>
                  <a:pt x="542563" y="193712"/>
                  <a:pt x="542992" y="167059"/>
                </a:cubicBezTo>
                <a:lnTo>
                  <a:pt x="580709" y="182013"/>
                </a:lnTo>
                <a:lnTo>
                  <a:pt x="633570" y="112009"/>
                </a:lnTo>
                <a:lnTo>
                  <a:pt x="575517" y="22096"/>
                </a:lnTo>
                <a:lnTo>
                  <a:pt x="430983" y="341929"/>
                </a:lnTo>
                <a:lnTo>
                  <a:pt x="290354" y="268686"/>
                </a:lnTo>
                <a:lnTo>
                  <a:pt x="235303" y="155583"/>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1560856" y="3109585"/>
            <a:ext cx="2158157" cy="2087724"/>
          </a:xfrm>
          <a:custGeom>
            <a:avLst/>
            <a:gdLst>
              <a:gd name="connsiteX0" fmla="*/ 511370 w 2158157"/>
              <a:gd name="connsiteY0" fmla="*/ 0 h 2075818"/>
              <a:gd name="connsiteX1" fmla="*/ 615378 w 2158157"/>
              <a:gd name="connsiteY1" fmla="*/ 247018 h 2075818"/>
              <a:gd name="connsiteX2" fmla="*/ 481035 w 2158157"/>
              <a:gd name="connsiteY2" fmla="*/ 372694 h 2075818"/>
              <a:gd name="connsiteX3" fmla="*/ 338024 w 2158157"/>
              <a:gd name="connsiteY3" fmla="*/ 576375 h 2075818"/>
              <a:gd name="connsiteX4" fmla="*/ 858062 w 2158157"/>
              <a:gd name="connsiteY4" fmla="*/ 663048 h 2075818"/>
              <a:gd name="connsiteX5" fmla="*/ 944735 w 2158157"/>
              <a:gd name="connsiteY5" fmla="*/ 736720 h 2075818"/>
              <a:gd name="connsiteX6" fmla="*/ 1066077 w 2158157"/>
              <a:gd name="connsiteY6" fmla="*/ 710719 h 2075818"/>
              <a:gd name="connsiteX7" fmla="*/ 1174419 w 2158157"/>
              <a:gd name="connsiteY7" fmla="*/ 771390 h 2075818"/>
              <a:gd name="connsiteX8" fmla="*/ 1399768 w 2158157"/>
              <a:gd name="connsiteY8" fmla="*/ 762722 h 2075818"/>
              <a:gd name="connsiteX9" fmla="*/ 1568781 w 2158157"/>
              <a:gd name="connsiteY9" fmla="*/ 810392 h 2075818"/>
              <a:gd name="connsiteX10" fmla="*/ 1555780 w 2158157"/>
              <a:gd name="connsiteY10" fmla="*/ 875397 h 2075818"/>
              <a:gd name="connsiteX11" fmla="*/ 1794130 w 2158157"/>
              <a:gd name="connsiteY11" fmla="*/ 970738 h 2075818"/>
              <a:gd name="connsiteX12" fmla="*/ 1906805 w 2158157"/>
              <a:gd name="connsiteY12" fmla="*/ 962070 h 2075818"/>
              <a:gd name="connsiteX13" fmla="*/ 1950142 w 2158157"/>
              <a:gd name="connsiteY13" fmla="*/ 1005407 h 2075818"/>
              <a:gd name="connsiteX14" fmla="*/ 2006479 w 2158157"/>
              <a:gd name="connsiteY14" fmla="*/ 1031409 h 2075818"/>
              <a:gd name="connsiteX15" fmla="*/ 2071484 w 2158157"/>
              <a:gd name="connsiteY15" fmla="*/ 983738 h 2075818"/>
              <a:gd name="connsiteX16" fmla="*/ 2127821 w 2158157"/>
              <a:gd name="connsiteY16" fmla="*/ 1057410 h 2075818"/>
              <a:gd name="connsiteX17" fmla="*/ 2114820 w 2158157"/>
              <a:gd name="connsiteY17" fmla="*/ 1105081 h 2075818"/>
              <a:gd name="connsiteX18" fmla="*/ 2158157 w 2158157"/>
              <a:gd name="connsiteY18" fmla="*/ 1170085 h 2075818"/>
              <a:gd name="connsiteX19" fmla="*/ 2075818 w 2158157"/>
              <a:gd name="connsiteY19" fmla="*/ 1222089 h 2075818"/>
              <a:gd name="connsiteX20" fmla="*/ 2002146 w 2158157"/>
              <a:gd name="connsiteY20" fmla="*/ 1451773 h 2075818"/>
              <a:gd name="connsiteX21" fmla="*/ 1945808 w 2158157"/>
              <a:gd name="connsiteY21" fmla="*/ 1412770 h 2075818"/>
              <a:gd name="connsiteX22" fmla="*/ 1889471 w 2158157"/>
              <a:gd name="connsiteY22" fmla="*/ 1356432 h 2075818"/>
              <a:gd name="connsiteX23" fmla="*/ 1772462 w 2158157"/>
              <a:gd name="connsiteY23" fmla="*/ 1382434 h 2075818"/>
              <a:gd name="connsiteX24" fmla="*/ 1703124 w 2158157"/>
              <a:gd name="connsiteY24" fmla="*/ 1395435 h 2075818"/>
              <a:gd name="connsiteX25" fmla="*/ 1664121 w 2158157"/>
              <a:gd name="connsiteY25" fmla="*/ 1447439 h 2075818"/>
              <a:gd name="connsiteX26" fmla="*/ 1690123 w 2158157"/>
              <a:gd name="connsiteY26" fmla="*/ 1516777 h 2075818"/>
              <a:gd name="connsiteX27" fmla="*/ 1690123 w 2158157"/>
              <a:gd name="connsiteY27" fmla="*/ 1586116 h 2075818"/>
              <a:gd name="connsiteX28" fmla="*/ 1798464 w 2158157"/>
              <a:gd name="connsiteY28" fmla="*/ 1633786 h 2075818"/>
              <a:gd name="connsiteX29" fmla="*/ 1772462 w 2158157"/>
              <a:gd name="connsiteY29" fmla="*/ 2058483 h 2075818"/>
              <a:gd name="connsiteX30" fmla="*/ 1534111 w 2158157"/>
              <a:gd name="connsiteY30" fmla="*/ 2075818 h 2075818"/>
              <a:gd name="connsiteX31" fmla="*/ 1386767 w 2158157"/>
              <a:gd name="connsiteY31" fmla="*/ 2058483 h 2075818"/>
              <a:gd name="connsiteX32" fmla="*/ 1300094 w 2158157"/>
              <a:gd name="connsiteY32" fmla="*/ 2023814 h 2075818"/>
              <a:gd name="connsiteX33" fmla="*/ 1235090 w 2158157"/>
              <a:gd name="connsiteY33" fmla="*/ 1750794 h 2075818"/>
              <a:gd name="connsiteX34" fmla="*/ 1152750 w 2158157"/>
              <a:gd name="connsiteY34" fmla="*/ 1707458 h 2075818"/>
              <a:gd name="connsiteX35" fmla="*/ 1092079 w 2158157"/>
              <a:gd name="connsiteY35" fmla="*/ 1694457 h 2075818"/>
              <a:gd name="connsiteX36" fmla="*/ 1009740 w 2158157"/>
              <a:gd name="connsiteY36" fmla="*/ 1646787 h 2075818"/>
              <a:gd name="connsiteX37" fmla="*/ 849395 w 2158157"/>
              <a:gd name="connsiteY37" fmla="*/ 1655454 h 2075818"/>
              <a:gd name="connsiteX38" fmla="*/ 840728 w 2158157"/>
              <a:gd name="connsiteY38" fmla="*/ 1581782 h 2075818"/>
              <a:gd name="connsiteX39" fmla="*/ 988072 w 2158157"/>
              <a:gd name="connsiteY39" fmla="*/ 1343431 h 2075818"/>
              <a:gd name="connsiteX40" fmla="*/ 979404 w 2158157"/>
              <a:gd name="connsiteY40" fmla="*/ 1269759 h 2075818"/>
              <a:gd name="connsiteX41" fmla="*/ 1044409 w 2158157"/>
              <a:gd name="connsiteY41" fmla="*/ 1135416 h 2075818"/>
              <a:gd name="connsiteX42" fmla="*/ 875397 w 2158157"/>
              <a:gd name="connsiteY42" fmla="*/ 1105081 h 2075818"/>
              <a:gd name="connsiteX43" fmla="*/ 758388 w 2158157"/>
              <a:gd name="connsiteY43" fmla="*/ 1031409 h 2075818"/>
              <a:gd name="connsiteX44" fmla="*/ 658714 w 2158157"/>
              <a:gd name="connsiteY44" fmla="*/ 1066078 h 2075818"/>
              <a:gd name="connsiteX45" fmla="*/ 632712 w 2158157"/>
              <a:gd name="connsiteY45" fmla="*/ 1027075 h 2075818"/>
              <a:gd name="connsiteX46" fmla="*/ 580709 w 2158157"/>
              <a:gd name="connsiteY46" fmla="*/ 1044410 h 2075818"/>
              <a:gd name="connsiteX47" fmla="*/ 476701 w 2158157"/>
              <a:gd name="connsiteY47" fmla="*/ 1005407 h 2075818"/>
              <a:gd name="connsiteX48" fmla="*/ 325023 w 2158157"/>
              <a:gd name="connsiteY48" fmla="*/ 1274093 h 2075818"/>
              <a:gd name="connsiteX49" fmla="*/ 281687 w 2158157"/>
              <a:gd name="connsiteY49" fmla="*/ 1421437 h 2075818"/>
              <a:gd name="connsiteX50" fmla="*/ 190680 w 2158157"/>
              <a:gd name="connsiteY50" fmla="*/ 1469107 h 2075818"/>
              <a:gd name="connsiteX51" fmla="*/ 43336 w 2158157"/>
              <a:gd name="connsiteY51" fmla="*/ 1378101 h 2075818"/>
              <a:gd name="connsiteX52" fmla="*/ 34669 w 2158157"/>
              <a:gd name="connsiteY52" fmla="*/ 1265426 h 2075818"/>
              <a:gd name="connsiteX53" fmla="*/ 8667 w 2158157"/>
              <a:gd name="connsiteY53" fmla="*/ 1256758 h 2075818"/>
              <a:gd name="connsiteX54" fmla="*/ 8667 w 2158157"/>
              <a:gd name="connsiteY54" fmla="*/ 1178753 h 2075818"/>
              <a:gd name="connsiteX55" fmla="*/ 52003 w 2158157"/>
              <a:gd name="connsiteY55" fmla="*/ 1187420 h 2075818"/>
              <a:gd name="connsiteX56" fmla="*/ 99674 w 2158157"/>
              <a:gd name="connsiteY56" fmla="*/ 1113748 h 2075818"/>
              <a:gd name="connsiteX57" fmla="*/ 47670 w 2158157"/>
              <a:gd name="connsiteY57" fmla="*/ 1048743 h 2075818"/>
              <a:gd name="connsiteX58" fmla="*/ 112674 w 2158157"/>
              <a:gd name="connsiteY58" fmla="*/ 888398 h 2075818"/>
              <a:gd name="connsiteX59" fmla="*/ 138676 w 2158157"/>
              <a:gd name="connsiteY59" fmla="*/ 715052 h 2075818"/>
              <a:gd name="connsiteX60" fmla="*/ 73672 w 2158157"/>
              <a:gd name="connsiteY60" fmla="*/ 697718 h 2075818"/>
              <a:gd name="connsiteX61" fmla="*/ 0 w 2158157"/>
              <a:gd name="connsiteY61" fmla="*/ 364027 h 2075818"/>
              <a:gd name="connsiteX62" fmla="*/ 160345 w 2158157"/>
              <a:gd name="connsiteY62" fmla="*/ 338025 h 2075818"/>
              <a:gd name="connsiteX63" fmla="*/ 125675 w 2158157"/>
              <a:gd name="connsiteY63" fmla="*/ 268686 h 2075818"/>
              <a:gd name="connsiteX64" fmla="*/ 160345 w 2158157"/>
              <a:gd name="connsiteY64" fmla="*/ 216683 h 2075818"/>
              <a:gd name="connsiteX65" fmla="*/ 164678 w 2158157"/>
              <a:gd name="connsiteY65" fmla="*/ 130010 h 2075818"/>
              <a:gd name="connsiteX66" fmla="*/ 424697 w 2158157"/>
              <a:gd name="connsiteY66" fmla="*/ 43337 h 2075818"/>
              <a:gd name="connsiteX67" fmla="*/ 511370 w 2158157"/>
              <a:gd name="connsiteY67" fmla="*/ 0 h 2075818"/>
              <a:gd name="connsiteX0" fmla="*/ 511370 w 2158157"/>
              <a:gd name="connsiteY0" fmla="*/ 0 h 2075818"/>
              <a:gd name="connsiteX1" fmla="*/ 615378 w 2158157"/>
              <a:gd name="connsiteY1" fmla="*/ 247018 h 2075818"/>
              <a:gd name="connsiteX2" fmla="*/ 481035 w 2158157"/>
              <a:gd name="connsiteY2" fmla="*/ 372694 h 2075818"/>
              <a:gd name="connsiteX3" fmla="*/ 338024 w 2158157"/>
              <a:gd name="connsiteY3" fmla="*/ 576375 h 2075818"/>
              <a:gd name="connsiteX4" fmla="*/ 858062 w 2158157"/>
              <a:gd name="connsiteY4" fmla="*/ 663048 h 2075818"/>
              <a:gd name="connsiteX5" fmla="*/ 944735 w 2158157"/>
              <a:gd name="connsiteY5" fmla="*/ 736720 h 2075818"/>
              <a:gd name="connsiteX6" fmla="*/ 1066077 w 2158157"/>
              <a:gd name="connsiteY6" fmla="*/ 710719 h 2075818"/>
              <a:gd name="connsiteX7" fmla="*/ 1174419 w 2158157"/>
              <a:gd name="connsiteY7" fmla="*/ 771390 h 2075818"/>
              <a:gd name="connsiteX8" fmla="*/ 1399768 w 2158157"/>
              <a:gd name="connsiteY8" fmla="*/ 762722 h 2075818"/>
              <a:gd name="connsiteX9" fmla="*/ 1568781 w 2158157"/>
              <a:gd name="connsiteY9" fmla="*/ 810392 h 2075818"/>
              <a:gd name="connsiteX10" fmla="*/ 1555780 w 2158157"/>
              <a:gd name="connsiteY10" fmla="*/ 875397 h 2075818"/>
              <a:gd name="connsiteX11" fmla="*/ 1794130 w 2158157"/>
              <a:gd name="connsiteY11" fmla="*/ 970738 h 2075818"/>
              <a:gd name="connsiteX12" fmla="*/ 1906805 w 2158157"/>
              <a:gd name="connsiteY12" fmla="*/ 962070 h 2075818"/>
              <a:gd name="connsiteX13" fmla="*/ 1950142 w 2158157"/>
              <a:gd name="connsiteY13" fmla="*/ 1005407 h 2075818"/>
              <a:gd name="connsiteX14" fmla="*/ 2006479 w 2158157"/>
              <a:gd name="connsiteY14" fmla="*/ 1031409 h 2075818"/>
              <a:gd name="connsiteX15" fmla="*/ 2071484 w 2158157"/>
              <a:gd name="connsiteY15" fmla="*/ 983738 h 2075818"/>
              <a:gd name="connsiteX16" fmla="*/ 2127821 w 2158157"/>
              <a:gd name="connsiteY16" fmla="*/ 1057410 h 2075818"/>
              <a:gd name="connsiteX17" fmla="*/ 2114820 w 2158157"/>
              <a:gd name="connsiteY17" fmla="*/ 1105081 h 2075818"/>
              <a:gd name="connsiteX18" fmla="*/ 2158157 w 2158157"/>
              <a:gd name="connsiteY18" fmla="*/ 1170085 h 2075818"/>
              <a:gd name="connsiteX19" fmla="*/ 2075818 w 2158157"/>
              <a:gd name="connsiteY19" fmla="*/ 1222089 h 2075818"/>
              <a:gd name="connsiteX20" fmla="*/ 2002146 w 2158157"/>
              <a:gd name="connsiteY20" fmla="*/ 1451773 h 2075818"/>
              <a:gd name="connsiteX21" fmla="*/ 1945808 w 2158157"/>
              <a:gd name="connsiteY21" fmla="*/ 1412770 h 2075818"/>
              <a:gd name="connsiteX22" fmla="*/ 1889471 w 2158157"/>
              <a:gd name="connsiteY22" fmla="*/ 1356432 h 2075818"/>
              <a:gd name="connsiteX23" fmla="*/ 1772462 w 2158157"/>
              <a:gd name="connsiteY23" fmla="*/ 1382434 h 2075818"/>
              <a:gd name="connsiteX24" fmla="*/ 1703124 w 2158157"/>
              <a:gd name="connsiteY24" fmla="*/ 1395435 h 2075818"/>
              <a:gd name="connsiteX25" fmla="*/ 1664121 w 2158157"/>
              <a:gd name="connsiteY25" fmla="*/ 1447439 h 2075818"/>
              <a:gd name="connsiteX26" fmla="*/ 1690123 w 2158157"/>
              <a:gd name="connsiteY26" fmla="*/ 1516777 h 2075818"/>
              <a:gd name="connsiteX27" fmla="*/ 1690123 w 2158157"/>
              <a:gd name="connsiteY27" fmla="*/ 1586116 h 2075818"/>
              <a:gd name="connsiteX28" fmla="*/ 1798464 w 2158157"/>
              <a:gd name="connsiteY28" fmla="*/ 1633786 h 2075818"/>
              <a:gd name="connsiteX29" fmla="*/ 1772462 w 2158157"/>
              <a:gd name="connsiteY29" fmla="*/ 2058483 h 2075818"/>
              <a:gd name="connsiteX30" fmla="*/ 1534111 w 2158157"/>
              <a:gd name="connsiteY30" fmla="*/ 2075818 h 2075818"/>
              <a:gd name="connsiteX31" fmla="*/ 1386767 w 2158157"/>
              <a:gd name="connsiteY31" fmla="*/ 2058483 h 2075818"/>
              <a:gd name="connsiteX32" fmla="*/ 1300094 w 2158157"/>
              <a:gd name="connsiteY32" fmla="*/ 2023814 h 2075818"/>
              <a:gd name="connsiteX33" fmla="*/ 1235090 w 2158157"/>
              <a:gd name="connsiteY33" fmla="*/ 1750794 h 2075818"/>
              <a:gd name="connsiteX34" fmla="*/ 1152750 w 2158157"/>
              <a:gd name="connsiteY34" fmla="*/ 1707458 h 2075818"/>
              <a:gd name="connsiteX35" fmla="*/ 1092079 w 2158157"/>
              <a:gd name="connsiteY35" fmla="*/ 1694457 h 2075818"/>
              <a:gd name="connsiteX36" fmla="*/ 1009740 w 2158157"/>
              <a:gd name="connsiteY36" fmla="*/ 1646787 h 2075818"/>
              <a:gd name="connsiteX37" fmla="*/ 849395 w 2158157"/>
              <a:gd name="connsiteY37" fmla="*/ 1655454 h 2075818"/>
              <a:gd name="connsiteX38" fmla="*/ 840728 w 2158157"/>
              <a:gd name="connsiteY38" fmla="*/ 1581782 h 2075818"/>
              <a:gd name="connsiteX39" fmla="*/ 988072 w 2158157"/>
              <a:gd name="connsiteY39" fmla="*/ 1343431 h 2075818"/>
              <a:gd name="connsiteX40" fmla="*/ 979404 w 2158157"/>
              <a:gd name="connsiteY40" fmla="*/ 1269759 h 2075818"/>
              <a:gd name="connsiteX41" fmla="*/ 1044409 w 2158157"/>
              <a:gd name="connsiteY41" fmla="*/ 1135416 h 2075818"/>
              <a:gd name="connsiteX42" fmla="*/ 875397 w 2158157"/>
              <a:gd name="connsiteY42" fmla="*/ 1105081 h 2075818"/>
              <a:gd name="connsiteX43" fmla="*/ 758388 w 2158157"/>
              <a:gd name="connsiteY43" fmla="*/ 1031409 h 2075818"/>
              <a:gd name="connsiteX44" fmla="*/ 658714 w 2158157"/>
              <a:gd name="connsiteY44" fmla="*/ 1066078 h 2075818"/>
              <a:gd name="connsiteX45" fmla="*/ 632712 w 2158157"/>
              <a:gd name="connsiteY45" fmla="*/ 1027075 h 2075818"/>
              <a:gd name="connsiteX46" fmla="*/ 580709 w 2158157"/>
              <a:gd name="connsiteY46" fmla="*/ 1044410 h 2075818"/>
              <a:gd name="connsiteX47" fmla="*/ 476701 w 2158157"/>
              <a:gd name="connsiteY47" fmla="*/ 1005407 h 2075818"/>
              <a:gd name="connsiteX48" fmla="*/ 325023 w 2158157"/>
              <a:gd name="connsiteY48" fmla="*/ 1274093 h 2075818"/>
              <a:gd name="connsiteX49" fmla="*/ 281687 w 2158157"/>
              <a:gd name="connsiteY49" fmla="*/ 1421437 h 2075818"/>
              <a:gd name="connsiteX50" fmla="*/ 190680 w 2158157"/>
              <a:gd name="connsiteY50" fmla="*/ 1469107 h 2075818"/>
              <a:gd name="connsiteX51" fmla="*/ 43336 w 2158157"/>
              <a:gd name="connsiteY51" fmla="*/ 1378101 h 2075818"/>
              <a:gd name="connsiteX52" fmla="*/ 34669 w 2158157"/>
              <a:gd name="connsiteY52" fmla="*/ 1265426 h 2075818"/>
              <a:gd name="connsiteX53" fmla="*/ 8667 w 2158157"/>
              <a:gd name="connsiteY53" fmla="*/ 1256758 h 2075818"/>
              <a:gd name="connsiteX54" fmla="*/ 8667 w 2158157"/>
              <a:gd name="connsiteY54" fmla="*/ 1178753 h 2075818"/>
              <a:gd name="connsiteX55" fmla="*/ 52003 w 2158157"/>
              <a:gd name="connsiteY55" fmla="*/ 1187420 h 2075818"/>
              <a:gd name="connsiteX56" fmla="*/ 99674 w 2158157"/>
              <a:gd name="connsiteY56" fmla="*/ 1113748 h 2075818"/>
              <a:gd name="connsiteX57" fmla="*/ 47670 w 2158157"/>
              <a:gd name="connsiteY57" fmla="*/ 1048743 h 2075818"/>
              <a:gd name="connsiteX58" fmla="*/ 112674 w 2158157"/>
              <a:gd name="connsiteY58" fmla="*/ 888398 h 2075818"/>
              <a:gd name="connsiteX59" fmla="*/ 138676 w 2158157"/>
              <a:gd name="connsiteY59" fmla="*/ 715052 h 2075818"/>
              <a:gd name="connsiteX60" fmla="*/ 73672 w 2158157"/>
              <a:gd name="connsiteY60" fmla="*/ 697718 h 2075818"/>
              <a:gd name="connsiteX61" fmla="*/ 0 w 2158157"/>
              <a:gd name="connsiteY61" fmla="*/ 364027 h 2075818"/>
              <a:gd name="connsiteX62" fmla="*/ 160345 w 2158157"/>
              <a:gd name="connsiteY62" fmla="*/ 338025 h 2075818"/>
              <a:gd name="connsiteX63" fmla="*/ 113769 w 2158157"/>
              <a:gd name="connsiteY63" fmla="*/ 259161 h 2075818"/>
              <a:gd name="connsiteX64" fmla="*/ 160345 w 2158157"/>
              <a:gd name="connsiteY64" fmla="*/ 216683 h 2075818"/>
              <a:gd name="connsiteX65" fmla="*/ 164678 w 2158157"/>
              <a:gd name="connsiteY65" fmla="*/ 130010 h 2075818"/>
              <a:gd name="connsiteX66" fmla="*/ 424697 w 2158157"/>
              <a:gd name="connsiteY66" fmla="*/ 43337 h 2075818"/>
              <a:gd name="connsiteX67" fmla="*/ 511370 w 2158157"/>
              <a:gd name="connsiteY67" fmla="*/ 0 h 2075818"/>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60345 w 2158157"/>
              <a:gd name="connsiteY62" fmla="*/ 349931 h 2087724"/>
              <a:gd name="connsiteX63" fmla="*/ 113769 w 2158157"/>
              <a:gd name="connsiteY63" fmla="*/ 271067 h 2087724"/>
              <a:gd name="connsiteX64" fmla="*/ 160345 w 2158157"/>
              <a:gd name="connsiteY64" fmla="*/ 228589 h 2087724"/>
              <a:gd name="connsiteX65" fmla="*/ 164678 w 2158157"/>
              <a:gd name="connsiteY65" fmla="*/ 141916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60345 w 2158157"/>
              <a:gd name="connsiteY62" fmla="*/ 349931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34884 w 2158157"/>
              <a:gd name="connsiteY41" fmla="*/ 1154466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3914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95181 w 2158157"/>
              <a:gd name="connsiteY58" fmla="*/ 931743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85656 w 2158157"/>
              <a:gd name="connsiteY58" fmla="*/ 946031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83515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85656 w 2158157"/>
              <a:gd name="connsiteY58" fmla="*/ 946031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83515 h 2087724"/>
              <a:gd name="connsiteX55" fmla="*/ 52003 w 2158157"/>
              <a:gd name="connsiteY55" fmla="*/ 1199326 h 2087724"/>
              <a:gd name="connsiteX56" fmla="*/ 54700 w 2158157"/>
              <a:gd name="connsiteY56" fmla="*/ 1177011 h 2087724"/>
              <a:gd name="connsiteX57" fmla="*/ 99674 w 2158157"/>
              <a:gd name="connsiteY57" fmla="*/ 1125654 h 2087724"/>
              <a:gd name="connsiteX58" fmla="*/ 35764 w 2158157"/>
              <a:gd name="connsiteY58" fmla="*/ 1048743 h 2087724"/>
              <a:gd name="connsiteX59" fmla="*/ 85656 w 2158157"/>
              <a:gd name="connsiteY59" fmla="*/ 946031 h 2087724"/>
              <a:gd name="connsiteX60" fmla="*/ 112674 w 2158157"/>
              <a:gd name="connsiteY60" fmla="*/ 900304 h 2087724"/>
              <a:gd name="connsiteX61" fmla="*/ 133914 w 2158157"/>
              <a:gd name="connsiteY61" fmla="*/ 726958 h 2087724"/>
              <a:gd name="connsiteX62" fmla="*/ 61766 w 2158157"/>
              <a:gd name="connsiteY62" fmla="*/ 712006 h 2087724"/>
              <a:gd name="connsiteX63" fmla="*/ 0 w 2158157"/>
              <a:gd name="connsiteY63" fmla="*/ 375933 h 2087724"/>
              <a:gd name="connsiteX64" fmla="*/ 148438 w 2158157"/>
              <a:gd name="connsiteY64" fmla="*/ 347549 h 2087724"/>
              <a:gd name="connsiteX65" fmla="*/ 113769 w 2158157"/>
              <a:gd name="connsiteY65" fmla="*/ 271067 h 2087724"/>
              <a:gd name="connsiteX66" fmla="*/ 160345 w 2158157"/>
              <a:gd name="connsiteY66" fmla="*/ 228589 h 2087724"/>
              <a:gd name="connsiteX67" fmla="*/ 157535 w 2158157"/>
              <a:gd name="connsiteY67" fmla="*/ 139535 h 2087724"/>
              <a:gd name="connsiteX68" fmla="*/ 424697 w 2158157"/>
              <a:gd name="connsiteY68" fmla="*/ 55243 h 2087724"/>
              <a:gd name="connsiteX69" fmla="*/ 511370 w 2158157"/>
              <a:gd name="connsiteY69" fmla="*/ 0 h 208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158157" h="2087724">
                <a:moveTo>
                  <a:pt x="511370" y="0"/>
                </a:moveTo>
                <a:lnTo>
                  <a:pt x="615378" y="258924"/>
                </a:lnTo>
                <a:lnTo>
                  <a:pt x="481035" y="384600"/>
                </a:lnTo>
                <a:lnTo>
                  <a:pt x="338024" y="588281"/>
                </a:lnTo>
                <a:lnTo>
                  <a:pt x="858062" y="674954"/>
                </a:lnTo>
                <a:lnTo>
                  <a:pt x="944735" y="748626"/>
                </a:lnTo>
                <a:lnTo>
                  <a:pt x="1066077" y="722625"/>
                </a:lnTo>
                <a:lnTo>
                  <a:pt x="1174419" y="783296"/>
                </a:lnTo>
                <a:lnTo>
                  <a:pt x="1399768" y="774628"/>
                </a:lnTo>
                <a:lnTo>
                  <a:pt x="1568781" y="822298"/>
                </a:lnTo>
                <a:lnTo>
                  <a:pt x="1555780" y="887303"/>
                </a:lnTo>
                <a:lnTo>
                  <a:pt x="1794130" y="982644"/>
                </a:lnTo>
                <a:lnTo>
                  <a:pt x="1906805" y="973976"/>
                </a:lnTo>
                <a:lnTo>
                  <a:pt x="1950142" y="1017313"/>
                </a:lnTo>
                <a:lnTo>
                  <a:pt x="2006479" y="1043315"/>
                </a:lnTo>
                <a:lnTo>
                  <a:pt x="2071484" y="995644"/>
                </a:lnTo>
                <a:lnTo>
                  <a:pt x="2127821" y="1069316"/>
                </a:lnTo>
                <a:lnTo>
                  <a:pt x="2114820" y="1116987"/>
                </a:lnTo>
                <a:lnTo>
                  <a:pt x="2158157" y="1181991"/>
                </a:lnTo>
                <a:lnTo>
                  <a:pt x="2075818" y="1233995"/>
                </a:lnTo>
                <a:lnTo>
                  <a:pt x="2002146" y="1463679"/>
                </a:lnTo>
                <a:lnTo>
                  <a:pt x="1945808" y="1424676"/>
                </a:lnTo>
                <a:lnTo>
                  <a:pt x="1889471" y="1368338"/>
                </a:lnTo>
                <a:lnTo>
                  <a:pt x="1772462" y="1394340"/>
                </a:lnTo>
                <a:lnTo>
                  <a:pt x="1703124" y="1407341"/>
                </a:lnTo>
                <a:lnTo>
                  <a:pt x="1664121" y="1459345"/>
                </a:lnTo>
                <a:lnTo>
                  <a:pt x="1690123" y="1528683"/>
                </a:lnTo>
                <a:lnTo>
                  <a:pt x="1690123" y="1598022"/>
                </a:lnTo>
                <a:lnTo>
                  <a:pt x="1798464" y="1645692"/>
                </a:lnTo>
                <a:lnTo>
                  <a:pt x="1772462" y="2070389"/>
                </a:lnTo>
                <a:lnTo>
                  <a:pt x="1534111" y="2087724"/>
                </a:lnTo>
                <a:lnTo>
                  <a:pt x="1386767" y="2070389"/>
                </a:lnTo>
                <a:lnTo>
                  <a:pt x="1300094" y="2035720"/>
                </a:lnTo>
                <a:lnTo>
                  <a:pt x="1235090" y="1762700"/>
                </a:lnTo>
                <a:lnTo>
                  <a:pt x="1152750" y="1719364"/>
                </a:lnTo>
                <a:lnTo>
                  <a:pt x="1092079" y="1706363"/>
                </a:lnTo>
                <a:lnTo>
                  <a:pt x="1009740" y="1658693"/>
                </a:lnTo>
                <a:lnTo>
                  <a:pt x="842252" y="1669741"/>
                </a:lnTo>
                <a:lnTo>
                  <a:pt x="840728" y="1593688"/>
                </a:lnTo>
                <a:lnTo>
                  <a:pt x="988072" y="1355337"/>
                </a:lnTo>
                <a:lnTo>
                  <a:pt x="974641" y="1281665"/>
                </a:lnTo>
                <a:lnTo>
                  <a:pt x="1034884" y="1154466"/>
                </a:lnTo>
                <a:lnTo>
                  <a:pt x="875397" y="1116987"/>
                </a:lnTo>
                <a:lnTo>
                  <a:pt x="760770" y="1055221"/>
                </a:lnTo>
                <a:lnTo>
                  <a:pt x="658714" y="1077984"/>
                </a:lnTo>
                <a:lnTo>
                  <a:pt x="632712" y="1038981"/>
                </a:lnTo>
                <a:lnTo>
                  <a:pt x="580709" y="1056316"/>
                </a:lnTo>
                <a:lnTo>
                  <a:pt x="476701" y="1017313"/>
                </a:lnTo>
                <a:lnTo>
                  <a:pt x="325023" y="1285999"/>
                </a:lnTo>
                <a:lnTo>
                  <a:pt x="281687" y="1433343"/>
                </a:lnTo>
                <a:lnTo>
                  <a:pt x="190680" y="1481013"/>
                </a:lnTo>
                <a:lnTo>
                  <a:pt x="43336" y="1390007"/>
                </a:lnTo>
                <a:lnTo>
                  <a:pt x="34669" y="1277332"/>
                </a:lnTo>
                <a:lnTo>
                  <a:pt x="8667" y="1268664"/>
                </a:lnTo>
                <a:lnTo>
                  <a:pt x="8667" y="1183515"/>
                </a:lnTo>
                <a:lnTo>
                  <a:pt x="52003" y="1199326"/>
                </a:lnTo>
                <a:cubicBezTo>
                  <a:pt x="58458" y="1191094"/>
                  <a:pt x="48245" y="1185243"/>
                  <a:pt x="54700" y="1177011"/>
                </a:cubicBezTo>
                <a:lnTo>
                  <a:pt x="99674" y="1125654"/>
                </a:lnTo>
                <a:lnTo>
                  <a:pt x="35764" y="1048743"/>
                </a:lnTo>
                <a:cubicBezTo>
                  <a:pt x="57951" y="1007362"/>
                  <a:pt x="63469" y="987412"/>
                  <a:pt x="85656" y="946031"/>
                </a:cubicBezTo>
                <a:lnTo>
                  <a:pt x="112674" y="900304"/>
                </a:lnTo>
                <a:lnTo>
                  <a:pt x="133914" y="726958"/>
                </a:lnTo>
                <a:lnTo>
                  <a:pt x="61766" y="712006"/>
                </a:lnTo>
                <a:lnTo>
                  <a:pt x="0" y="375933"/>
                </a:lnTo>
                <a:lnTo>
                  <a:pt x="148438" y="347549"/>
                </a:lnTo>
                <a:lnTo>
                  <a:pt x="113769" y="271067"/>
                </a:lnTo>
                <a:lnTo>
                  <a:pt x="160345" y="228589"/>
                </a:lnTo>
                <a:cubicBezTo>
                  <a:pt x="159408" y="198904"/>
                  <a:pt x="158472" y="169220"/>
                  <a:pt x="157535" y="139535"/>
                </a:cubicBezTo>
                <a:lnTo>
                  <a:pt x="424697" y="55243"/>
                </a:lnTo>
                <a:lnTo>
                  <a:pt x="51137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283968" y="1255775"/>
            <a:ext cx="4323620" cy="1200329"/>
          </a:xfrm>
          <a:prstGeom prst="rect">
            <a:avLst/>
          </a:prstGeom>
          <a:noFill/>
        </p:spPr>
        <p:txBody>
          <a:bodyPr wrap="none" rtlCol="0">
            <a:spAutoFit/>
          </a:bodyPr>
          <a:lstStyle/>
          <a:p>
            <a:pPr marL="285750" indent="-285750">
              <a:buFont typeface="Wingdings" panose="05000000000000000000" pitchFamily="2" charset="2"/>
              <a:buChar char="u"/>
            </a:pPr>
            <a:r>
              <a:rPr lang="ja-JP" altLang="en-US" dirty="0">
                <a:latin typeface="+mj-ea"/>
                <a:ea typeface="+mj-ea"/>
              </a:rPr>
              <a:t>コカ</a:t>
            </a:r>
            <a:r>
              <a:rPr lang="ja-JP" altLang="en-US" dirty="0" smtClean="0">
                <a:latin typeface="+mj-ea"/>
                <a:ea typeface="+mj-ea"/>
              </a:rPr>
              <a:t>・コーラ工場見学</a:t>
            </a:r>
            <a:endParaRPr lang="en-US" altLang="ja-JP" dirty="0" smtClean="0">
              <a:latin typeface="+mj-ea"/>
              <a:ea typeface="+mj-ea"/>
            </a:endParaRPr>
          </a:p>
          <a:p>
            <a:r>
              <a:rPr lang="ja-JP" altLang="en-US" dirty="0" smtClean="0">
                <a:latin typeface="+mj-ea"/>
                <a:ea typeface="+mj-ea"/>
              </a:rPr>
              <a:t>　　日時：</a:t>
            </a:r>
            <a:r>
              <a:rPr lang="en-US" altLang="ja-JP" dirty="0" smtClean="0">
                <a:latin typeface="+mj-ea"/>
                <a:ea typeface="+mj-ea"/>
              </a:rPr>
              <a:t>2015</a:t>
            </a:r>
            <a:r>
              <a:rPr lang="ja-JP" altLang="en-US" dirty="0" smtClean="0">
                <a:latin typeface="+mj-ea"/>
                <a:ea typeface="+mj-ea"/>
              </a:rPr>
              <a:t>年</a:t>
            </a:r>
            <a:r>
              <a:rPr lang="en-US" altLang="ja-JP" dirty="0" smtClean="0">
                <a:latin typeface="+mj-ea"/>
                <a:ea typeface="+mj-ea"/>
              </a:rPr>
              <a:t>11</a:t>
            </a:r>
            <a:r>
              <a:rPr lang="ja-JP" altLang="en-US" dirty="0" smtClean="0">
                <a:latin typeface="+mj-ea"/>
                <a:ea typeface="+mj-ea"/>
              </a:rPr>
              <a:t>月</a:t>
            </a:r>
            <a:r>
              <a:rPr lang="en-US" altLang="ja-JP" dirty="0" smtClean="0">
                <a:latin typeface="+mj-ea"/>
                <a:ea typeface="+mj-ea"/>
              </a:rPr>
              <a:t>25</a:t>
            </a:r>
            <a:r>
              <a:rPr lang="ja-JP" altLang="en-US" dirty="0" smtClean="0">
                <a:latin typeface="+mj-ea"/>
                <a:ea typeface="+mj-ea"/>
              </a:rPr>
              <a:t>日</a:t>
            </a:r>
            <a:r>
              <a:rPr lang="en-US" altLang="ja-JP" dirty="0" smtClean="0">
                <a:latin typeface="+mj-ea"/>
                <a:ea typeface="+mj-ea"/>
              </a:rPr>
              <a:t>(</a:t>
            </a:r>
            <a:r>
              <a:rPr lang="ja-JP" altLang="en-US" dirty="0">
                <a:latin typeface="+mj-ea"/>
                <a:ea typeface="+mj-ea"/>
              </a:rPr>
              <a:t>水</a:t>
            </a:r>
            <a:r>
              <a:rPr lang="en-US" altLang="ja-JP" dirty="0" smtClean="0">
                <a:latin typeface="+mj-ea"/>
                <a:ea typeface="+mj-ea"/>
              </a:rPr>
              <a:t>)</a:t>
            </a:r>
            <a:r>
              <a:rPr lang="ja-JP" altLang="en-US" dirty="0" smtClean="0">
                <a:latin typeface="+mj-ea"/>
                <a:ea typeface="+mj-ea"/>
              </a:rPr>
              <a:t>　</a:t>
            </a:r>
            <a:r>
              <a:rPr kumimoji="1" lang="en-US" altLang="ja-JP" dirty="0" smtClean="0">
                <a:latin typeface="+mj-ea"/>
                <a:ea typeface="+mj-ea"/>
              </a:rPr>
              <a:t>13:00~14:30</a:t>
            </a:r>
            <a:endParaRPr lang="en-US" altLang="ja-JP" dirty="0" smtClean="0">
              <a:latin typeface="+mj-ea"/>
              <a:ea typeface="+mj-ea"/>
            </a:endParaRPr>
          </a:p>
          <a:p>
            <a:endParaRPr lang="en-US" altLang="ja-JP" dirty="0" smtClean="0">
              <a:latin typeface="+mj-ea"/>
              <a:ea typeface="+mj-ea"/>
            </a:endParaRPr>
          </a:p>
          <a:p>
            <a:endParaRPr lang="en-US" altLang="ja-JP" dirty="0" smtClean="0">
              <a:latin typeface="+mj-ea"/>
              <a:ea typeface="+mj-ea"/>
            </a:endParaRPr>
          </a:p>
        </p:txBody>
      </p:sp>
      <p:sp>
        <p:nvSpPr>
          <p:cNvPr id="4" name="正方形/長方形 3"/>
          <p:cNvSpPr/>
          <p:nvPr/>
        </p:nvSpPr>
        <p:spPr>
          <a:xfrm>
            <a:off x="4982650" y="2461714"/>
            <a:ext cx="3528392" cy="820297"/>
          </a:xfrm>
          <a:prstGeom prst="rect">
            <a:avLst/>
          </a:prstGeom>
          <a:solidFill>
            <a:srgbClr val="FFC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b="1" dirty="0" smtClean="0">
                <a:solidFill>
                  <a:schemeClr val="tx1"/>
                </a:solidFill>
              </a:rPr>
              <a:t>産業と住民がつながるまちに</a:t>
            </a:r>
            <a:endParaRPr kumimoji="1" lang="en-US" altLang="ja-JP" sz="2000" b="1" dirty="0" smtClean="0">
              <a:solidFill>
                <a:schemeClr val="tx1"/>
              </a:solidFill>
            </a:endParaRPr>
          </a:p>
        </p:txBody>
      </p:sp>
      <p:sp>
        <p:nvSpPr>
          <p:cNvPr id="6" name="正方形/長方形 5"/>
          <p:cNvSpPr/>
          <p:nvPr/>
        </p:nvSpPr>
        <p:spPr>
          <a:xfrm>
            <a:off x="5459262" y="3820609"/>
            <a:ext cx="3074394" cy="1052874"/>
          </a:xfrm>
          <a:prstGeom prst="rect">
            <a:avLst/>
          </a:prstGeom>
          <a:solidFill>
            <a:srgbClr val="FFFFFF"/>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solidFill>
              </a:rPr>
              <a:t>魅力まるみ</a:t>
            </a:r>
            <a:r>
              <a:rPr kumimoji="1" lang="ja-JP" altLang="en-US" dirty="0" err="1" smtClean="0">
                <a:solidFill>
                  <a:schemeClr val="tx1"/>
                </a:solidFill>
              </a:rPr>
              <a:t>え</a:t>
            </a:r>
            <a:r>
              <a:rPr kumimoji="1" lang="ja-JP" altLang="en-US" dirty="0" smtClean="0">
                <a:solidFill>
                  <a:schemeClr val="tx1"/>
                </a:solidFill>
              </a:rPr>
              <a:t>工場見学ツアー</a:t>
            </a:r>
          </a:p>
        </p:txBody>
      </p:sp>
      <p:sp>
        <p:nvSpPr>
          <p:cNvPr id="21" name="正方形/長方形 20"/>
          <p:cNvSpPr/>
          <p:nvPr/>
        </p:nvSpPr>
        <p:spPr>
          <a:xfrm>
            <a:off x="5459262" y="5069095"/>
            <a:ext cx="3074394" cy="1052874"/>
          </a:xfrm>
          <a:prstGeom prst="rect">
            <a:avLst/>
          </a:prstGeom>
          <a:solidFill>
            <a:srgbClr val="FFFFFF"/>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tx1"/>
                </a:solidFill>
              </a:rPr>
              <a:t>みんなでつくる新産業プラン</a:t>
            </a:r>
            <a:endParaRPr kumimoji="1" lang="ja-JP" altLang="en-US" dirty="0" smtClean="0">
              <a:solidFill>
                <a:schemeClr val="tx1"/>
              </a:solidFill>
            </a:endParaRPr>
          </a:p>
        </p:txBody>
      </p:sp>
      <p:grpSp>
        <p:nvGrpSpPr>
          <p:cNvPr id="22" name="グループ化 21"/>
          <p:cNvGrpSpPr/>
          <p:nvPr/>
        </p:nvGrpSpPr>
        <p:grpSpPr>
          <a:xfrm>
            <a:off x="4475637" y="4321735"/>
            <a:ext cx="1402365" cy="684925"/>
            <a:chOff x="-2983277" y="2701178"/>
            <a:chExt cx="3258185" cy="1591321"/>
          </a:xfrm>
        </p:grpSpPr>
        <p:pic>
          <p:nvPicPr>
            <p:cNvPr id="23" name="図 22"/>
            <p:cNvPicPr>
              <a:picLocks noChangeAspect="1"/>
            </p:cNvPicPr>
            <p:nvPr/>
          </p:nvPicPr>
          <p:blipFill>
            <a:blip r:embed="rId4"/>
            <a:stretch>
              <a:fillRect/>
            </a:stretch>
          </p:blipFill>
          <p:spPr>
            <a:xfrm>
              <a:off x="-2983277" y="2701178"/>
              <a:ext cx="3258185" cy="1591321"/>
            </a:xfrm>
            <a:prstGeom prst="rect">
              <a:avLst/>
            </a:prstGeom>
          </p:spPr>
        </p:pic>
        <p:sp>
          <p:nvSpPr>
            <p:cNvPr id="24" name="角丸四角形 23"/>
            <p:cNvSpPr/>
            <p:nvPr/>
          </p:nvSpPr>
          <p:spPr>
            <a:xfrm>
              <a:off x="-2286890" y="2778859"/>
              <a:ext cx="1589098" cy="1442953"/>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nvGrpSpPr>
          <p:cNvPr id="25" name="グループ化 24"/>
          <p:cNvGrpSpPr/>
          <p:nvPr/>
        </p:nvGrpSpPr>
        <p:grpSpPr>
          <a:xfrm>
            <a:off x="4082735" y="5115279"/>
            <a:ext cx="1966610" cy="960506"/>
            <a:chOff x="-2983277" y="2701178"/>
            <a:chExt cx="3258185" cy="1591321"/>
          </a:xfrm>
        </p:grpSpPr>
        <p:pic>
          <p:nvPicPr>
            <p:cNvPr id="26" name="図 25"/>
            <p:cNvPicPr>
              <a:picLocks noChangeAspect="1"/>
            </p:cNvPicPr>
            <p:nvPr/>
          </p:nvPicPr>
          <p:blipFill>
            <a:blip r:embed="rId4"/>
            <a:stretch>
              <a:fillRect/>
            </a:stretch>
          </p:blipFill>
          <p:spPr>
            <a:xfrm>
              <a:off x="-2983277" y="2701178"/>
              <a:ext cx="3258185" cy="1591321"/>
            </a:xfrm>
            <a:prstGeom prst="rect">
              <a:avLst/>
            </a:prstGeom>
          </p:spPr>
        </p:pic>
        <p:sp>
          <p:nvSpPr>
            <p:cNvPr id="27" name="角丸四角形 26"/>
            <p:cNvSpPr/>
            <p:nvPr/>
          </p:nvSpPr>
          <p:spPr>
            <a:xfrm>
              <a:off x="-2286890" y="2778859"/>
              <a:ext cx="1589098" cy="1442953"/>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nvGrpSpPr>
          <p:cNvPr id="28" name="グループ化 27"/>
          <p:cNvGrpSpPr/>
          <p:nvPr/>
        </p:nvGrpSpPr>
        <p:grpSpPr>
          <a:xfrm>
            <a:off x="4595248" y="3653785"/>
            <a:ext cx="1380982" cy="731894"/>
            <a:chOff x="-2631119" y="350007"/>
            <a:chExt cx="3151905" cy="1670449"/>
          </a:xfrm>
        </p:grpSpPr>
        <p:pic>
          <p:nvPicPr>
            <p:cNvPr id="29" name="図 28"/>
            <p:cNvPicPr>
              <a:picLocks noChangeAspect="1"/>
            </p:cNvPicPr>
            <p:nvPr/>
          </p:nvPicPr>
          <p:blipFill>
            <a:blip r:embed="rId5"/>
            <a:stretch>
              <a:fillRect/>
            </a:stretch>
          </p:blipFill>
          <p:spPr>
            <a:xfrm>
              <a:off x="-2631119" y="350007"/>
              <a:ext cx="3151905" cy="1670449"/>
            </a:xfrm>
            <a:prstGeom prst="rect">
              <a:avLst/>
            </a:prstGeom>
          </p:spPr>
        </p:pic>
        <p:sp>
          <p:nvSpPr>
            <p:cNvPr id="30" name="角丸四角形 29"/>
            <p:cNvSpPr/>
            <p:nvPr/>
          </p:nvSpPr>
          <p:spPr>
            <a:xfrm>
              <a:off x="-2268760" y="476672"/>
              <a:ext cx="1584176" cy="14401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spTree>
    <p:extLst>
      <p:ext uri="{BB962C8B-B14F-4D97-AF65-F5344CB8AC3E}">
        <p14:creationId xmlns:p14="http://schemas.microsoft.com/office/powerpoint/2010/main" val="326461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グラフ 28"/>
          <p:cNvGraphicFramePr>
            <a:graphicFrameLocks/>
          </p:cNvGraphicFramePr>
          <p:nvPr>
            <p:extLst/>
          </p:nvPr>
        </p:nvGraphicFramePr>
        <p:xfrm>
          <a:off x="254116" y="1542820"/>
          <a:ext cx="4965956" cy="3944029"/>
        </p:xfrm>
        <a:graphic>
          <a:graphicData uri="http://schemas.openxmlformats.org/drawingml/2006/chart">
            <c:chart xmlns:c="http://schemas.openxmlformats.org/drawingml/2006/chart" xmlns:r="http://schemas.openxmlformats.org/officeDocument/2006/relationships" r:id="rId2"/>
          </a:graphicData>
        </a:graphic>
      </p:graphicFrame>
      <p:sp>
        <p:nvSpPr>
          <p:cNvPr id="26" name="正方形/長方形 25"/>
          <p:cNvSpPr/>
          <p:nvPr/>
        </p:nvSpPr>
        <p:spPr>
          <a:xfrm>
            <a:off x="5065069" y="5644450"/>
            <a:ext cx="3322698" cy="45063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5" name="正方形/長方形 24"/>
          <p:cNvSpPr/>
          <p:nvPr/>
        </p:nvSpPr>
        <p:spPr>
          <a:xfrm>
            <a:off x="186969" y="5647871"/>
            <a:ext cx="4237024" cy="45063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 name="タイトル 1"/>
          <p:cNvSpPr>
            <a:spLocks noGrp="1"/>
          </p:cNvSpPr>
          <p:nvPr>
            <p:ph type="title"/>
          </p:nvPr>
        </p:nvSpPr>
        <p:spPr/>
        <p:txBody>
          <a:bodyPr/>
          <a:lstStyle/>
          <a:p>
            <a:r>
              <a:rPr kumimoji="1" lang="ja-JP" altLang="en-US" dirty="0" smtClean="0"/>
              <a:t>北部地区</a:t>
            </a:r>
            <a:endParaRPr kumimoji="1" lang="ja-JP" altLang="en-US" dirty="0"/>
          </a:p>
        </p:txBody>
      </p:sp>
      <p:sp>
        <p:nvSpPr>
          <p:cNvPr id="3" name="コンテンツ プレースホルダー 2"/>
          <p:cNvSpPr>
            <a:spLocks noGrp="1"/>
          </p:cNvSpPr>
          <p:nvPr>
            <p:ph idx="1"/>
          </p:nvPr>
        </p:nvSpPr>
        <p:spPr>
          <a:xfrm>
            <a:off x="5065069" y="5694382"/>
            <a:ext cx="3322698" cy="450635"/>
          </a:xfrm>
        </p:spPr>
        <p:txBody>
          <a:bodyPr>
            <a:normAutofit fontScale="85000" lnSpcReduction="20000"/>
          </a:bodyPr>
          <a:lstStyle/>
          <a:p>
            <a:pPr marL="0" indent="0">
              <a:buNone/>
            </a:pPr>
            <a:r>
              <a:rPr kumimoji="1" lang="ja-JP" altLang="en-US" dirty="0" smtClean="0"/>
              <a:t>生産年齢人口の減少</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13</a:t>
            </a:fld>
            <a:endParaRPr kumimoji="1" lang="ja-JP" altLang="en-US"/>
          </a:p>
        </p:txBody>
      </p:sp>
      <p:sp>
        <p:nvSpPr>
          <p:cNvPr id="17" name="コンテンツ プレースホルダー 2"/>
          <p:cNvSpPr txBox="1">
            <a:spLocks/>
          </p:cNvSpPr>
          <p:nvPr/>
        </p:nvSpPr>
        <p:spPr>
          <a:xfrm>
            <a:off x="159060" y="5682054"/>
            <a:ext cx="4264932" cy="450635"/>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dirty="0"/>
              <a:t>県</a:t>
            </a:r>
            <a:r>
              <a:rPr lang="ja-JP" altLang="en-US" dirty="0" smtClean="0"/>
              <a:t>南地区１位の製造出荷額</a:t>
            </a:r>
            <a:endParaRPr lang="en-US" altLang="ja-JP" dirty="0" smtClean="0"/>
          </a:p>
        </p:txBody>
      </p:sp>
      <p:sp>
        <p:nvSpPr>
          <p:cNvPr id="20" name="正方形/長方形 19"/>
          <p:cNvSpPr/>
          <p:nvPr/>
        </p:nvSpPr>
        <p:spPr>
          <a:xfrm>
            <a:off x="702394" y="5760030"/>
            <a:ext cx="7795629" cy="88438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1" name="コンテンツ プレースホルダー 2"/>
          <p:cNvSpPr txBox="1">
            <a:spLocks/>
          </p:cNvSpPr>
          <p:nvPr/>
        </p:nvSpPr>
        <p:spPr>
          <a:xfrm>
            <a:off x="941923" y="5752360"/>
            <a:ext cx="7750541" cy="5873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2400" dirty="0" smtClean="0">
                <a:solidFill>
                  <a:schemeClr val="bg1"/>
                </a:solidFill>
              </a:rPr>
              <a:t>生産年齢人口の減少を引きとめるために</a:t>
            </a:r>
            <a:endParaRPr lang="en-US" altLang="ja-JP" sz="2400" dirty="0" smtClean="0">
              <a:solidFill>
                <a:schemeClr val="bg1"/>
              </a:solidFill>
            </a:endParaRPr>
          </a:p>
          <a:p>
            <a:pPr marL="0" indent="0" algn="ctr">
              <a:buNone/>
            </a:pPr>
            <a:r>
              <a:rPr lang="ja-JP" altLang="en-US" sz="2400" dirty="0" smtClean="0">
                <a:solidFill>
                  <a:schemeClr val="bg1"/>
                </a:solidFill>
              </a:rPr>
              <a:t>工場の魅力が見える町に</a:t>
            </a:r>
            <a:endParaRPr lang="en-US" altLang="ja-JP" sz="2400" dirty="0" smtClean="0">
              <a:solidFill>
                <a:schemeClr val="bg1"/>
              </a:solidFill>
            </a:endParaRPr>
          </a:p>
        </p:txBody>
      </p:sp>
      <p:sp>
        <p:nvSpPr>
          <p:cNvPr id="15" name="正方形/長方形 14"/>
          <p:cNvSpPr/>
          <p:nvPr/>
        </p:nvSpPr>
        <p:spPr>
          <a:xfrm>
            <a:off x="5042229" y="1105301"/>
            <a:ext cx="3456384" cy="343769"/>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solidFill>
                  <a:schemeClr val="tx1"/>
                </a:solidFill>
              </a:rPr>
              <a:t>北部</a:t>
            </a:r>
            <a:r>
              <a:rPr kumimoji="1" lang="ja-JP" altLang="en-US" dirty="0" smtClean="0">
                <a:solidFill>
                  <a:schemeClr val="tx1"/>
                </a:solidFill>
              </a:rPr>
              <a:t>地区の人口推移（</a:t>
            </a:r>
            <a:r>
              <a:rPr kumimoji="1" lang="en-US" altLang="ja-JP" dirty="0" smtClean="0">
                <a:solidFill>
                  <a:schemeClr val="tx1"/>
                </a:solidFill>
              </a:rPr>
              <a:t>H18</a:t>
            </a:r>
            <a:r>
              <a:rPr kumimoji="1" lang="ja-JP" altLang="en-US" dirty="0" smtClean="0">
                <a:solidFill>
                  <a:schemeClr val="tx1"/>
                </a:solidFill>
              </a:rPr>
              <a:t>～</a:t>
            </a:r>
            <a:r>
              <a:rPr kumimoji="1" lang="en-US" altLang="ja-JP" dirty="0" smtClean="0">
                <a:solidFill>
                  <a:schemeClr val="tx1"/>
                </a:solidFill>
              </a:rPr>
              <a:t>H27</a:t>
            </a:r>
            <a:r>
              <a:rPr kumimoji="1" lang="ja-JP" altLang="en-US" dirty="0" smtClean="0">
                <a:solidFill>
                  <a:schemeClr val="tx1"/>
                </a:solidFill>
              </a:rPr>
              <a:t>）</a:t>
            </a:r>
          </a:p>
        </p:txBody>
      </p:sp>
      <p:graphicFrame>
        <p:nvGraphicFramePr>
          <p:cNvPr id="18" name="グラフ 17"/>
          <p:cNvGraphicFramePr>
            <a:graphicFrameLocks/>
          </p:cNvGraphicFramePr>
          <p:nvPr>
            <p:extLst/>
          </p:nvPr>
        </p:nvGraphicFramePr>
        <p:xfrm>
          <a:off x="4610181" y="1542820"/>
          <a:ext cx="4300282" cy="3949556"/>
        </p:xfrm>
        <a:graphic>
          <a:graphicData uri="http://schemas.openxmlformats.org/drawingml/2006/chart">
            <c:chart xmlns:c="http://schemas.openxmlformats.org/drawingml/2006/chart" xmlns:r="http://schemas.openxmlformats.org/officeDocument/2006/relationships" r:id="rId3"/>
          </a:graphicData>
        </a:graphic>
      </p:graphicFrame>
      <p:sp>
        <p:nvSpPr>
          <p:cNvPr id="23" name="正方形/長方形 22"/>
          <p:cNvSpPr/>
          <p:nvPr/>
        </p:nvSpPr>
        <p:spPr>
          <a:xfrm>
            <a:off x="750406" y="1110896"/>
            <a:ext cx="3245530" cy="343769"/>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solidFill>
              </a:rPr>
              <a:t>県南地域製造品出荷額（</a:t>
            </a:r>
            <a:r>
              <a:rPr kumimoji="1" lang="en-US" altLang="ja-JP" dirty="0" smtClean="0">
                <a:solidFill>
                  <a:schemeClr val="tx1"/>
                </a:solidFill>
              </a:rPr>
              <a:t>H26</a:t>
            </a:r>
            <a:r>
              <a:rPr kumimoji="1" lang="ja-JP" altLang="en-US" dirty="0" smtClean="0">
                <a:solidFill>
                  <a:schemeClr val="tx1"/>
                </a:solidFill>
              </a:rPr>
              <a:t>）</a:t>
            </a:r>
          </a:p>
        </p:txBody>
      </p:sp>
      <p:graphicFrame>
        <p:nvGraphicFramePr>
          <p:cNvPr id="34" name="図表 33"/>
          <p:cNvGraphicFramePr/>
          <p:nvPr>
            <p:extLst/>
          </p:nvPr>
        </p:nvGraphicFramePr>
        <p:xfrm>
          <a:off x="4283968" y="52685"/>
          <a:ext cx="3456384" cy="589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414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832558" y="1385037"/>
            <a:ext cx="4099436" cy="4847065"/>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8" name="角丸四角形 7"/>
          <p:cNvSpPr/>
          <p:nvPr/>
        </p:nvSpPr>
        <p:spPr>
          <a:xfrm>
            <a:off x="251520" y="1385037"/>
            <a:ext cx="4447164" cy="4847065"/>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6" name="正方形/長方形 5"/>
          <p:cNvSpPr/>
          <p:nvPr/>
        </p:nvSpPr>
        <p:spPr>
          <a:xfrm>
            <a:off x="5458758" y="1087821"/>
            <a:ext cx="2962674" cy="44075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1" name="角丸四角形 10"/>
          <p:cNvSpPr/>
          <p:nvPr/>
        </p:nvSpPr>
        <p:spPr>
          <a:xfrm>
            <a:off x="1049004" y="1650918"/>
            <a:ext cx="2686177" cy="1555878"/>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6" name="正方形/長方形 25"/>
          <p:cNvSpPr/>
          <p:nvPr/>
        </p:nvSpPr>
        <p:spPr>
          <a:xfrm>
            <a:off x="6719651" y="2989812"/>
            <a:ext cx="1868185" cy="342536"/>
          </a:xfrm>
          <a:prstGeom prst="rect">
            <a:avLst/>
          </a:prstGeom>
          <a:solidFill>
            <a:schemeClr val="accent6">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8" name="正方形/長方形 27"/>
          <p:cNvSpPr/>
          <p:nvPr/>
        </p:nvSpPr>
        <p:spPr>
          <a:xfrm>
            <a:off x="5774474" y="2429605"/>
            <a:ext cx="2499219" cy="342536"/>
          </a:xfrm>
          <a:prstGeom prst="rect">
            <a:avLst/>
          </a:prstGeom>
          <a:solidFill>
            <a:schemeClr val="accent6">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5" name="正方形/長方形 24"/>
          <p:cNvSpPr/>
          <p:nvPr/>
        </p:nvSpPr>
        <p:spPr>
          <a:xfrm>
            <a:off x="5118860" y="4814290"/>
            <a:ext cx="1479472" cy="342536"/>
          </a:xfrm>
          <a:prstGeom prst="rect">
            <a:avLst/>
          </a:prstGeom>
          <a:solidFill>
            <a:schemeClr val="accent3">
              <a:lumMod val="40000"/>
              <a:lumOff val="6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 name="タイトル 1"/>
          <p:cNvSpPr>
            <a:spLocks noGrp="1"/>
          </p:cNvSpPr>
          <p:nvPr>
            <p:ph type="title"/>
          </p:nvPr>
        </p:nvSpPr>
        <p:spPr/>
        <p:txBody>
          <a:bodyPr/>
          <a:lstStyle/>
          <a:p>
            <a:r>
              <a:rPr lang="ja-JP" altLang="en-US" dirty="0"/>
              <a:t>北</a:t>
            </a:r>
            <a:r>
              <a:rPr kumimoji="1" lang="ja-JP" altLang="en-US" dirty="0" smtClean="0"/>
              <a:t>部地区</a:t>
            </a:r>
            <a:endParaRPr kumimoji="1" lang="ja-JP" altLang="en-US" dirty="0"/>
          </a:p>
        </p:txBody>
      </p:sp>
      <p:sp>
        <p:nvSpPr>
          <p:cNvPr id="3" name="コンテンツ プレースホルダー 2"/>
          <p:cNvSpPr>
            <a:spLocks noGrp="1"/>
          </p:cNvSpPr>
          <p:nvPr>
            <p:ph idx="1"/>
          </p:nvPr>
        </p:nvSpPr>
        <p:spPr>
          <a:xfrm>
            <a:off x="5420578" y="1095081"/>
            <a:ext cx="3142276" cy="518705"/>
          </a:xfrm>
        </p:spPr>
        <p:txBody>
          <a:bodyPr>
            <a:normAutofit/>
          </a:bodyPr>
          <a:lstStyle/>
          <a:p>
            <a:pPr marL="0" indent="0">
              <a:buNone/>
            </a:pPr>
            <a:r>
              <a:rPr kumimoji="1" lang="ja-JP" altLang="en-US" sz="2400" dirty="0" smtClean="0"/>
              <a:t>工業団地・農地が混在</a:t>
            </a:r>
            <a:endParaRPr kumimoji="1" lang="ja-JP" altLang="en-US" sz="2400"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14</a:t>
            </a:fld>
            <a:endParaRPr kumimoji="1" lang="ja-JP" altLang="en-US"/>
          </a:p>
        </p:txBody>
      </p:sp>
      <p:sp>
        <p:nvSpPr>
          <p:cNvPr id="16" name="コンテンツ プレースホルダー 2"/>
          <p:cNvSpPr txBox="1">
            <a:spLocks/>
          </p:cNvSpPr>
          <p:nvPr/>
        </p:nvSpPr>
        <p:spPr>
          <a:xfrm>
            <a:off x="1201113" y="5925667"/>
            <a:ext cx="7072580" cy="774628"/>
          </a:xfrm>
          <a:prstGeom prst="rect">
            <a:avLst/>
          </a:prstGeom>
          <a:solidFill>
            <a:srgbClr val="FF0000"/>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800" b="1" dirty="0" smtClean="0">
                <a:solidFill>
                  <a:schemeClr val="bg1"/>
                </a:solidFill>
              </a:rPr>
              <a:t>住民が農業・工業・商業に強くかかわるまちに</a:t>
            </a:r>
            <a:endParaRPr lang="en-US" altLang="ja-JP" sz="2800" b="1" dirty="0" smtClean="0"/>
          </a:p>
        </p:txBody>
      </p:sp>
      <p:sp>
        <p:nvSpPr>
          <p:cNvPr id="17" name="フリーフォーム 16"/>
          <p:cNvSpPr/>
          <p:nvPr/>
        </p:nvSpPr>
        <p:spPr>
          <a:xfrm>
            <a:off x="5169208" y="2732706"/>
            <a:ext cx="2070615" cy="2027447"/>
          </a:xfrm>
          <a:custGeom>
            <a:avLst/>
            <a:gdLst>
              <a:gd name="connsiteX0" fmla="*/ 511370 w 2158157"/>
              <a:gd name="connsiteY0" fmla="*/ 0 h 2075818"/>
              <a:gd name="connsiteX1" fmla="*/ 615378 w 2158157"/>
              <a:gd name="connsiteY1" fmla="*/ 247018 h 2075818"/>
              <a:gd name="connsiteX2" fmla="*/ 481035 w 2158157"/>
              <a:gd name="connsiteY2" fmla="*/ 372694 h 2075818"/>
              <a:gd name="connsiteX3" fmla="*/ 338024 w 2158157"/>
              <a:gd name="connsiteY3" fmla="*/ 576375 h 2075818"/>
              <a:gd name="connsiteX4" fmla="*/ 858062 w 2158157"/>
              <a:gd name="connsiteY4" fmla="*/ 663048 h 2075818"/>
              <a:gd name="connsiteX5" fmla="*/ 944735 w 2158157"/>
              <a:gd name="connsiteY5" fmla="*/ 736720 h 2075818"/>
              <a:gd name="connsiteX6" fmla="*/ 1066077 w 2158157"/>
              <a:gd name="connsiteY6" fmla="*/ 710719 h 2075818"/>
              <a:gd name="connsiteX7" fmla="*/ 1174419 w 2158157"/>
              <a:gd name="connsiteY7" fmla="*/ 771390 h 2075818"/>
              <a:gd name="connsiteX8" fmla="*/ 1399768 w 2158157"/>
              <a:gd name="connsiteY8" fmla="*/ 762722 h 2075818"/>
              <a:gd name="connsiteX9" fmla="*/ 1568781 w 2158157"/>
              <a:gd name="connsiteY9" fmla="*/ 810392 h 2075818"/>
              <a:gd name="connsiteX10" fmla="*/ 1555780 w 2158157"/>
              <a:gd name="connsiteY10" fmla="*/ 875397 h 2075818"/>
              <a:gd name="connsiteX11" fmla="*/ 1794130 w 2158157"/>
              <a:gd name="connsiteY11" fmla="*/ 970738 h 2075818"/>
              <a:gd name="connsiteX12" fmla="*/ 1906805 w 2158157"/>
              <a:gd name="connsiteY12" fmla="*/ 962070 h 2075818"/>
              <a:gd name="connsiteX13" fmla="*/ 1950142 w 2158157"/>
              <a:gd name="connsiteY13" fmla="*/ 1005407 h 2075818"/>
              <a:gd name="connsiteX14" fmla="*/ 2006479 w 2158157"/>
              <a:gd name="connsiteY14" fmla="*/ 1031409 h 2075818"/>
              <a:gd name="connsiteX15" fmla="*/ 2071484 w 2158157"/>
              <a:gd name="connsiteY15" fmla="*/ 983738 h 2075818"/>
              <a:gd name="connsiteX16" fmla="*/ 2127821 w 2158157"/>
              <a:gd name="connsiteY16" fmla="*/ 1057410 h 2075818"/>
              <a:gd name="connsiteX17" fmla="*/ 2114820 w 2158157"/>
              <a:gd name="connsiteY17" fmla="*/ 1105081 h 2075818"/>
              <a:gd name="connsiteX18" fmla="*/ 2158157 w 2158157"/>
              <a:gd name="connsiteY18" fmla="*/ 1170085 h 2075818"/>
              <a:gd name="connsiteX19" fmla="*/ 2075818 w 2158157"/>
              <a:gd name="connsiteY19" fmla="*/ 1222089 h 2075818"/>
              <a:gd name="connsiteX20" fmla="*/ 2002146 w 2158157"/>
              <a:gd name="connsiteY20" fmla="*/ 1451773 h 2075818"/>
              <a:gd name="connsiteX21" fmla="*/ 1945808 w 2158157"/>
              <a:gd name="connsiteY21" fmla="*/ 1412770 h 2075818"/>
              <a:gd name="connsiteX22" fmla="*/ 1889471 w 2158157"/>
              <a:gd name="connsiteY22" fmla="*/ 1356432 h 2075818"/>
              <a:gd name="connsiteX23" fmla="*/ 1772462 w 2158157"/>
              <a:gd name="connsiteY23" fmla="*/ 1382434 h 2075818"/>
              <a:gd name="connsiteX24" fmla="*/ 1703124 w 2158157"/>
              <a:gd name="connsiteY24" fmla="*/ 1395435 h 2075818"/>
              <a:gd name="connsiteX25" fmla="*/ 1664121 w 2158157"/>
              <a:gd name="connsiteY25" fmla="*/ 1447439 h 2075818"/>
              <a:gd name="connsiteX26" fmla="*/ 1690123 w 2158157"/>
              <a:gd name="connsiteY26" fmla="*/ 1516777 h 2075818"/>
              <a:gd name="connsiteX27" fmla="*/ 1690123 w 2158157"/>
              <a:gd name="connsiteY27" fmla="*/ 1586116 h 2075818"/>
              <a:gd name="connsiteX28" fmla="*/ 1798464 w 2158157"/>
              <a:gd name="connsiteY28" fmla="*/ 1633786 h 2075818"/>
              <a:gd name="connsiteX29" fmla="*/ 1772462 w 2158157"/>
              <a:gd name="connsiteY29" fmla="*/ 2058483 h 2075818"/>
              <a:gd name="connsiteX30" fmla="*/ 1534111 w 2158157"/>
              <a:gd name="connsiteY30" fmla="*/ 2075818 h 2075818"/>
              <a:gd name="connsiteX31" fmla="*/ 1386767 w 2158157"/>
              <a:gd name="connsiteY31" fmla="*/ 2058483 h 2075818"/>
              <a:gd name="connsiteX32" fmla="*/ 1300094 w 2158157"/>
              <a:gd name="connsiteY32" fmla="*/ 2023814 h 2075818"/>
              <a:gd name="connsiteX33" fmla="*/ 1235090 w 2158157"/>
              <a:gd name="connsiteY33" fmla="*/ 1750794 h 2075818"/>
              <a:gd name="connsiteX34" fmla="*/ 1152750 w 2158157"/>
              <a:gd name="connsiteY34" fmla="*/ 1707458 h 2075818"/>
              <a:gd name="connsiteX35" fmla="*/ 1092079 w 2158157"/>
              <a:gd name="connsiteY35" fmla="*/ 1694457 h 2075818"/>
              <a:gd name="connsiteX36" fmla="*/ 1009740 w 2158157"/>
              <a:gd name="connsiteY36" fmla="*/ 1646787 h 2075818"/>
              <a:gd name="connsiteX37" fmla="*/ 849395 w 2158157"/>
              <a:gd name="connsiteY37" fmla="*/ 1655454 h 2075818"/>
              <a:gd name="connsiteX38" fmla="*/ 840728 w 2158157"/>
              <a:gd name="connsiteY38" fmla="*/ 1581782 h 2075818"/>
              <a:gd name="connsiteX39" fmla="*/ 988072 w 2158157"/>
              <a:gd name="connsiteY39" fmla="*/ 1343431 h 2075818"/>
              <a:gd name="connsiteX40" fmla="*/ 979404 w 2158157"/>
              <a:gd name="connsiteY40" fmla="*/ 1269759 h 2075818"/>
              <a:gd name="connsiteX41" fmla="*/ 1044409 w 2158157"/>
              <a:gd name="connsiteY41" fmla="*/ 1135416 h 2075818"/>
              <a:gd name="connsiteX42" fmla="*/ 875397 w 2158157"/>
              <a:gd name="connsiteY42" fmla="*/ 1105081 h 2075818"/>
              <a:gd name="connsiteX43" fmla="*/ 758388 w 2158157"/>
              <a:gd name="connsiteY43" fmla="*/ 1031409 h 2075818"/>
              <a:gd name="connsiteX44" fmla="*/ 658714 w 2158157"/>
              <a:gd name="connsiteY44" fmla="*/ 1066078 h 2075818"/>
              <a:gd name="connsiteX45" fmla="*/ 632712 w 2158157"/>
              <a:gd name="connsiteY45" fmla="*/ 1027075 h 2075818"/>
              <a:gd name="connsiteX46" fmla="*/ 580709 w 2158157"/>
              <a:gd name="connsiteY46" fmla="*/ 1044410 h 2075818"/>
              <a:gd name="connsiteX47" fmla="*/ 476701 w 2158157"/>
              <a:gd name="connsiteY47" fmla="*/ 1005407 h 2075818"/>
              <a:gd name="connsiteX48" fmla="*/ 325023 w 2158157"/>
              <a:gd name="connsiteY48" fmla="*/ 1274093 h 2075818"/>
              <a:gd name="connsiteX49" fmla="*/ 281687 w 2158157"/>
              <a:gd name="connsiteY49" fmla="*/ 1421437 h 2075818"/>
              <a:gd name="connsiteX50" fmla="*/ 190680 w 2158157"/>
              <a:gd name="connsiteY50" fmla="*/ 1469107 h 2075818"/>
              <a:gd name="connsiteX51" fmla="*/ 43336 w 2158157"/>
              <a:gd name="connsiteY51" fmla="*/ 1378101 h 2075818"/>
              <a:gd name="connsiteX52" fmla="*/ 34669 w 2158157"/>
              <a:gd name="connsiteY52" fmla="*/ 1265426 h 2075818"/>
              <a:gd name="connsiteX53" fmla="*/ 8667 w 2158157"/>
              <a:gd name="connsiteY53" fmla="*/ 1256758 h 2075818"/>
              <a:gd name="connsiteX54" fmla="*/ 8667 w 2158157"/>
              <a:gd name="connsiteY54" fmla="*/ 1178753 h 2075818"/>
              <a:gd name="connsiteX55" fmla="*/ 52003 w 2158157"/>
              <a:gd name="connsiteY55" fmla="*/ 1187420 h 2075818"/>
              <a:gd name="connsiteX56" fmla="*/ 99674 w 2158157"/>
              <a:gd name="connsiteY56" fmla="*/ 1113748 h 2075818"/>
              <a:gd name="connsiteX57" fmla="*/ 47670 w 2158157"/>
              <a:gd name="connsiteY57" fmla="*/ 1048743 h 2075818"/>
              <a:gd name="connsiteX58" fmla="*/ 112674 w 2158157"/>
              <a:gd name="connsiteY58" fmla="*/ 888398 h 2075818"/>
              <a:gd name="connsiteX59" fmla="*/ 138676 w 2158157"/>
              <a:gd name="connsiteY59" fmla="*/ 715052 h 2075818"/>
              <a:gd name="connsiteX60" fmla="*/ 73672 w 2158157"/>
              <a:gd name="connsiteY60" fmla="*/ 697718 h 2075818"/>
              <a:gd name="connsiteX61" fmla="*/ 0 w 2158157"/>
              <a:gd name="connsiteY61" fmla="*/ 364027 h 2075818"/>
              <a:gd name="connsiteX62" fmla="*/ 160345 w 2158157"/>
              <a:gd name="connsiteY62" fmla="*/ 338025 h 2075818"/>
              <a:gd name="connsiteX63" fmla="*/ 125675 w 2158157"/>
              <a:gd name="connsiteY63" fmla="*/ 268686 h 2075818"/>
              <a:gd name="connsiteX64" fmla="*/ 160345 w 2158157"/>
              <a:gd name="connsiteY64" fmla="*/ 216683 h 2075818"/>
              <a:gd name="connsiteX65" fmla="*/ 164678 w 2158157"/>
              <a:gd name="connsiteY65" fmla="*/ 130010 h 2075818"/>
              <a:gd name="connsiteX66" fmla="*/ 424697 w 2158157"/>
              <a:gd name="connsiteY66" fmla="*/ 43337 h 2075818"/>
              <a:gd name="connsiteX67" fmla="*/ 511370 w 2158157"/>
              <a:gd name="connsiteY67" fmla="*/ 0 h 2075818"/>
              <a:gd name="connsiteX0" fmla="*/ 511370 w 2158157"/>
              <a:gd name="connsiteY0" fmla="*/ 0 h 2075818"/>
              <a:gd name="connsiteX1" fmla="*/ 615378 w 2158157"/>
              <a:gd name="connsiteY1" fmla="*/ 247018 h 2075818"/>
              <a:gd name="connsiteX2" fmla="*/ 481035 w 2158157"/>
              <a:gd name="connsiteY2" fmla="*/ 372694 h 2075818"/>
              <a:gd name="connsiteX3" fmla="*/ 338024 w 2158157"/>
              <a:gd name="connsiteY3" fmla="*/ 576375 h 2075818"/>
              <a:gd name="connsiteX4" fmla="*/ 858062 w 2158157"/>
              <a:gd name="connsiteY4" fmla="*/ 663048 h 2075818"/>
              <a:gd name="connsiteX5" fmla="*/ 944735 w 2158157"/>
              <a:gd name="connsiteY5" fmla="*/ 736720 h 2075818"/>
              <a:gd name="connsiteX6" fmla="*/ 1066077 w 2158157"/>
              <a:gd name="connsiteY6" fmla="*/ 710719 h 2075818"/>
              <a:gd name="connsiteX7" fmla="*/ 1174419 w 2158157"/>
              <a:gd name="connsiteY7" fmla="*/ 771390 h 2075818"/>
              <a:gd name="connsiteX8" fmla="*/ 1399768 w 2158157"/>
              <a:gd name="connsiteY8" fmla="*/ 762722 h 2075818"/>
              <a:gd name="connsiteX9" fmla="*/ 1568781 w 2158157"/>
              <a:gd name="connsiteY9" fmla="*/ 810392 h 2075818"/>
              <a:gd name="connsiteX10" fmla="*/ 1555780 w 2158157"/>
              <a:gd name="connsiteY10" fmla="*/ 875397 h 2075818"/>
              <a:gd name="connsiteX11" fmla="*/ 1794130 w 2158157"/>
              <a:gd name="connsiteY11" fmla="*/ 970738 h 2075818"/>
              <a:gd name="connsiteX12" fmla="*/ 1906805 w 2158157"/>
              <a:gd name="connsiteY12" fmla="*/ 962070 h 2075818"/>
              <a:gd name="connsiteX13" fmla="*/ 1950142 w 2158157"/>
              <a:gd name="connsiteY13" fmla="*/ 1005407 h 2075818"/>
              <a:gd name="connsiteX14" fmla="*/ 2006479 w 2158157"/>
              <a:gd name="connsiteY14" fmla="*/ 1031409 h 2075818"/>
              <a:gd name="connsiteX15" fmla="*/ 2071484 w 2158157"/>
              <a:gd name="connsiteY15" fmla="*/ 983738 h 2075818"/>
              <a:gd name="connsiteX16" fmla="*/ 2127821 w 2158157"/>
              <a:gd name="connsiteY16" fmla="*/ 1057410 h 2075818"/>
              <a:gd name="connsiteX17" fmla="*/ 2114820 w 2158157"/>
              <a:gd name="connsiteY17" fmla="*/ 1105081 h 2075818"/>
              <a:gd name="connsiteX18" fmla="*/ 2158157 w 2158157"/>
              <a:gd name="connsiteY18" fmla="*/ 1170085 h 2075818"/>
              <a:gd name="connsiteX19" fmla="*/ 2075818 w 2158157"/>
              <a:gd name="connsiteY19" fmla="*/ 1222089 h 2075818"/>
              <a:gd name="connsiteX20" fmla="*/ 2002146 w 2158157"/>
              <a:gd name="connsiteY20" fmla="*/ 1451773 h 2075818"/>
              <a:gd name="connsiteX21" fmla="*/ 1945808 w 2158157"/>
              <a:gd name="connsiteY21" fmla="*/ 1412770 h 2075818"/>
              <a:gd name="connsiteX22" fmla="*/ 1889471 w 2158157"/>
              <a:gd name="connsiteY22" fmla="*/ 1356432 h 2075818"/>
              <a:gd name="connsiteX23" fmla="*/ 1772462 w 2158157"/>
              <a:gd name="connsiteY23" fmla="*/ 1382434 h 2075818"/>
              <a:gd name="connsiteX24" fmla="*/ 1703124 w 2158157"/>
              <a:gd name="connsiteY24" fmla="*/ 1395435 h 2075818"/>
              <a:gd name="connsiteX25" fmla="*/ 1664121 w 2158157"/>
              <a:gd name="connsiteY25" fmla="*/ 1447439 h 2075818"/>
              <a:gd name="connsiteX26" fmla="*/ 1690123 w 2158157"/>
              <a:gd name="connsiteY26" fmla="*/ 1516777 h 2075818"/>
              <a:gd name="connsiteX27" fmla="*/ 1690123 w 2158157"/>
              <a:gd name="connsiteY27" fmla="*/ 1586116 h 2075818"/>
              <a:gd name="connsiteX28" fmla="*/ 1798464 w 2158157"/>
              <a:gd name="connsiteY28" fmla="*/ 1633786 h 2075818"/>
              <a:gd name="connsiteX29" fmla="*/ 1772462 w 2158157"/>
              <a:gd name="connsiteY29" fmla="*/ 2058483 h 2075818"/>
              <a:gd name="connsiteX30" fmla="*/ 1534111 w 2158157"/>
              <a:gd name="connsiteY30" fmla="*/ 2075818 h 2075818"/>
              <a:gd name="connsiteX31" fmla="*/ 1386767 w 2158157"/>
              <a:gd name="connsiteY31" fmla="*/ 2058483 h 2075818"/>
              <a:gd name="connsiteX32" fmla="*/ 1300094 w 2158157"/>
              <a:gd name="connsiteY32" fmla="*/ 2023814 h 2075818"/>
              <a:gd name="connsiteX33" fmla="*/ 1235090 w 2158157"/>
              <a:gd name="connsiteY33" fmla="*/ 1750794 h 2075818"/>
              <a:gd name="connsiteX34" fmla="*/ 1152750 w 2158157"/>
              <a:gd name="connsiteY34" fmla="*/ 1707458 h 2075818"/>
              <a:gd name="connsiteX35" fmla="*/ 1092079 w 2158157"/>
              <a:gd name="connsiteY35" fmla="*/ 1694457 h 2075818"/>
              <a:gd name="connsiteX36" fmla="*/ 1009740 w 2158157"/>
              <a:gd name="connsiteY36" fmla="*/ 1646787 h 2075818"/>
              <a:gd name="connsiteX37" fmla="*/ 849395 w 2158157"/>
              <a:gd name="connsiteY37" fmla="*/ 1655454 h 2075818"/>
              <a:gd name="connsiteX38" fmla="*/ 840728 w 2158157"/>
              <a:gd name="connsiteY38" fmla="*/ 1581782 h 2075818"/>
              <a:gd name="connsiteX39" fmla="*/ 988072 w 2158157"/>
              <a:gd name="connsiteY39" fmla="*/ 1343431 h 2075818"/>
              <a:gd name="connsiteX40" fmla="*/ 979404 w 2158157"/>
              <a:gd name="connsiteY40" fmla="*/ 1269759 h 2075818"/>
              <a:gd name="connsiteX41" fmla="*/ 1044409 w 2158157"/>
              <a:gd name="connsiteY41" fmla="*/ 1135416 h 2075818"/>
              <a:gd name="connsiteX42" fmla="*/ 875397 w 2158157"/>
              <a:gd name="connsiteY42" fmla="*/ 1105081 h 2075818"/>
              <a:gd name="connsiteX43" fmla="*/ 758388 w 2158157"/>
              <a:gd name="connsiteY43" fmla="*/ 1031409 h 2075818"/>
              <a:gd name="connsiteX44" fmla="*/ 658714 w 2158157"/>
              <a:gd name="connsiteY44" fmla="*/ 1066078 h 2075818"/>
              <a:gd name="connsiteX45" fmla="*/ 632712 w 2158157"/>
              <a:gd name="connsiteY45" fmla="*/ 1027075 h 2075818"/>
              <a:gd name="connsiteX46" fmla="*/ 580709 w 2158157"/>
              <a:gd name="connsiteY46" fmla="*/ 1044410 h 2075818"/>
              <a:gd name="connsiteX47" fmla="*/ 476701 w 2158157"/>
              <a:gd name="connsiteY47" fmla="*/ 1005407 h 2075818"/>
              <a:gd name="connsiteX48" fmla="*/ 325023 w 2158157"/>
              <a:gd name="connsiteY48" fmla="*/ 1274093 h 2075818"/>
              <a:gd name="connsiteX49" fmla="*/ 281687 w 2158157"/>
              <a:gd name="connsiteY49" fmla="*/ 1421437 h 2075818"/>
              <a:gd name="connsiteX50" fmla="*/ 190680 w 2158157"/>
              <a:gd name="connsiteY50" fmla="*/ 1469107 h 2075818"/>
              <a:gd name="connsiteX51" fmla="*/ 43336 w 2158157"/>
              <a:gd name="connsiteY51" fmla="*/ 1378101 h 2075818"/>
              <a:gd name="connsiteX52" fmla="*/ 34669 w 2158157"/>
              <a:gd name="connsiteY52" fmla="*/ 1265426 h 2075818"/>
              <a:gd name="connsiteX53" fmla="*/ 8667 w 2158157"/>
              <a:gd name="connsiteY53" fmla="*/ 1256758 h 2075818"/>
              <a:gd name="connsiteX54" fmla="*/ 8667 w 2158157"/>
              <a:gd name="connsiteY54" fmla="*/ 1178753 h 2075818"/>
              <a:gd name="connsiteX55" fmla="*/ 52003 w 2158157"/>
              <a:gd name="connsiteY55" fmla="*/ 1187420 h 2075818"/>
              <a:gd name="connsiteX56" fmla="*/ 99674 w 2158157"/>
              <a:gd name="connsiteY56" fmla="*/ 1113748 h 2075818"/>
              <a:gd name="connsiteX57" fmla="*/ 47670 w 2158157"/>
              <a:gd name="connsiteY57" fmla="*/ 1048743 h 2075818"/>
              <a:gd name="connsiteX58" fmla="*/ 112674 w 2158157"/>
              <a:gd name="connsiteY58" fmla="*/ 888398 h 2075818"/>
              <a:gd name="connsiteX59" fmla="*/ 138676 w 2158157"/>
              <a:gd name="connsiteY59" fmla="*/ 715052 h 2075818"/>
              <a:gd name="connsiteX60" fmla="*/ 73672 w 2158157"/>
              <a:gd name="connsiteY60" fmla="*/ 697718 h 2075818"/>
              <a:gd name="connsiteX61" fmla="*/ 0 w 2158157"/>
              <a:gd name="connsiteY61" fmla="*/ 364027 h 2075818"/>
              <a:gd name="connsiteX62" fmla="*/ 160345 w 2158157"/>
              <a:gd name="connsiteY62" fmla="*/ 338025 h 2075818"/>
              <a:gd name="connsiteX63" fmla="*/ 113769 w 2158157"/>
              <a:gd name="connsiteY63" fmla="*/ 259161 h 2075818"/>
              <a:gd name="connsiteX64" fmla="*/ 160345 w 2158157"/>
              <a:gd name="connsiteY64" fmla="*/ 216683 h 2075818"/>
              <a:gd name="connsiteX65" fmla="*/ 164678 w 2158157"/>
              <a:gd name="connsiteY65" fmla="*/ 130010 h 2075818"/>
              <a:gd name="connsiteX66" fmla="*/ 424697 w 2158157"/>
              <a:gd name="connsiteY66" fmla="*/ 43337 h 2075818"/>
              <a:gd name="connsiteX67" fmla="*/ 511370 w 2158157"/>
              <a:gd name="connsiteY67" fmla="*/ 0 h 2075818"/>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60345 w 2158157"/>
              <a:gd name="connsiteY62" fmla="*/ 349931 h 2087724"/>
              <a:gd name="connsiteX63" fmla="*/ 113769 w 2158157"/>
              <a:gd name="connsiteY63" fmla="*/ 271067 h 2087724"/>
              <a:gd name="connsiteX64" fmla="*/ 160345 w 2158157"/>
              <a:gd name="connsiteY64" fmla="*/ 228589 h 2087724"/>
              <a:gd name="connsiteX65" fmla="*/ 164678 w 2158157"/>
              <a:gd name="connsiteY65" fmla="*/ 141916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60345 w 2158157"/>
              <a:gd name="connsiteY62" fmla="*/ 349931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34884 w 2158157"/>
              <a:gd name="connsiteY41" fmla="*/ 1154466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3914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95181 w 2158157"/>
              <a:gd name="connsiteY58" fmla="*/ 931743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85656 w 2158157"/>
              <a:gd name="connsiteY58" fmla="*/ 946031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83515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85656 w 2158157"/>
              <a:gd name="connsiteY58" fmla="*/ 946031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83515 h 2087724"/>
              <a:gd name="connsiteX55" fmla="*/ 52003 w 2158157"/>
              <a:gd name="connsiteY55" fmla="*/ 1199326 h 2087724"/>
              <a:gd name="connsiteX56" fmla="*/ 54700 w 2158157"/>
              <a:gd name="connsiteY56" fmla="*/ 1177011 h 2087724"/>
              <a:gd name="connsiteX57" fmla="*/ 99674 w 2158157"/>
              <a:gd name="connsiteY57" fmla="*/ 1125654 h 2087724"/>
              <a:gd name="connsiteX58" fmla="*/ 35764 w 2158157"/>
              <a:gd name="connsiteY58" fmla="*/ 1048743 h 2087724"/>
              <a:gd name="connsiteX59" fmla="*/ 85656 w 2158157"/>
              <a:gd name="connsiteY59" fmla="*/ 946031 h 2087724"/>
              <a:gd name="connsiteX60" fmla="*/ 112674 w 2158157"/>
              <a:gd name="connsiteY60" fmla="*/ 900304 h 2087724"/>
              <a:gd name="connsiteX61" fmla="*/ 133914 w 2158157"/>
              <a:gd name="connsiteY61" fmla="*/ 726958 h 2087724"/>
              <a:gd name="connsiteX62" fmla="*/ 61766 w 2158157"/>
              <a:gd name="connsiteY62" fmla="*/ 712006 h 2087724"/>
              <a:gd name="connsiteX63" fmla="*/ 0 w 2158157"/>
              <a:gd name="connsiteY63" fmla="*/ 375933 h 2087724"/>
              <a:gd name="connsiteX64" fmla="*/ 148438 w 2158157"/>
              <a:gd name="connsiteY64" fmla="*/ 347549 h 2087724"/>
              <a:gd name="connsiteX65" fmla="*/ 113769 w 2158157"/>
              <a:gd name="connsiteY65" fmla="*/ 271067 h 2087724"/>
              <a:gd name="connsiteX66" fmla="*/ 160345 w 2158157"/>
              <a:gd name="connsiteY66" fmla="*/ 228589 h 2087724"/>
              <a:gd name="connsiteX67" fmla="*/ 157535 w 2158157"/>
              <a:gd name="connsiteY67" fmla="*/ 139535 h 2087724"/>
              <a:gd name="connsiteX68" fmla="*/ 424697 w 2158157"/>
              <a:gd name="connsiteY68" fmla="*/ 55243 h 2087724"/>
              <a:gd name="connsiteX69" fmla="*/ 511370 w 2158157"/>
              <a:gd name="connsiteY69" fmla="*/ 0 h 208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158157" h="2087724">
                <a:moveTo>
                  <a:pt x="511370" y="0"/>
                </a:moveTo>
                <a:lnTo>
                  <a:pt x="615378" y="258924"/>
                </a:lnTo>
                <a:lnTo>
                  <a:pt x="481035" y="384600"/>
                </a:lnTo>
                <a:lnTo>
                  <a:pt x="338024" y="588281"/>
                </a:lnTo>
                <a:lnTo>
                  <a:pt x="858062" y="674954"/>
                </a:lnTo>
                <a:lnTo>
                  <a:pt x="944735" y="748626"/>
                </a:lnTo>
                <a:lnTo>
                  <a:pt x="1066077" y="722625"/>
                </a:lnTo>
                <a:lnTo>
                  <a:pt x="1174419" y="783296"/>
                </a:lnTo>
                <a:lnTo>
                  <a:pt x="1399768" y="774628"/>
                </a:lnTo>
                <a:lnTo>
                  <a:pt x="1568781" y="822298"/>
                </a:lnTo>
                <a:lnTo>
                  <a:pt x="1555780" y="887303"/>
                </a:lnTo>
                <a:lnTo>
                  <a:pt x="1794130" y="982644"/>
                </a:lnTo>
                <a:lnTo>
                  <a:pt x="1906805" y="973976"/>
                </a:lnTo>
                <a:lnTo>
                  <a:pt x="1950142" y="1017313"/>
                </a:lnTo>
                <a:lnTo>
                  <a:pt x="2006479" y="1043315"/>
                </a:lnTo>
                <a:lnTo>
                  <a:pt x="2071484" y="995644"/>
                </a:lnTo>
                <a:lnTo>
                  <a:pt x="2127821" y="1069316"/>
                </a:lnTo>
                <a:lnTo>
                  <a:pt x="2114820" y="1116987"/>
                </a:lnTo>
                <a:lnTo>
                  <a:pt x="2158157" y="1181991"/>
                </a:lnTo>
                <a:lnTo>
                  <a:pt x="2075818" y="1233995"/>
                </a:lnTo>
                <a:lnTo>
                  <a:pt x="2002146" y="1463679"/>
                </a:lnTo>
                <a:lnTo>
                  <a:pt x="1945808" y="1424676"/>
                </a:lnTo>
                <a:lnTo>
                  <a:pt x="1889471" y="1368338"/>
                </a:lnTo>
                <a:lnTo>
                  <a:pt x="1772462" y="1394340"/>
                </a:lnTo>
                <a:lnTo>
                  <a:pt x="1703124" y="1407341"/>
                </a:lnTo>
                <a:lnTo>
                  <a:pt x="1664121" y="1459345"/>
                </a:lnTo>
                <a:lnTo>
                  <a:pt x="1690123" y="1528683"/>
                </a:lnTo>
                <a:lnTo>
                  <a:pt x="1690123" y="1598022"/>
                </a:lnTo>
                <a:lnTo>
                  <a:pt x="1798464" y="1645692"/>
                </a:lnTo>
                <a:lnTo>
                  <a:pt x="1772462" y="2070389"/>
                </a:lnTo>
                <a:lnTo>
                  <a:pt x="1534111" y="2087724"/>
                </a:lnTo>
                <a:lnTo>
                  <a:pt x="1386767" y="2070389"/>
                </a:lnTo>
                <a:lnTo>
                  <a:pt x="1300094" y="2035720"/>
                </a:lnTo>
                <a:lnTo>
                  <a:pt x="1235090" y="1762700"/>
                </a:lnTo>
                <a:lnTo>
                  <a:pt x="1152750" y="1719364"/>
                </a:lnTo>
                <a:lnTo>
                  <a:pt x="1092079" y="1706363"/>
                </a:lnTo>
                <a:lnTo>
                  <a:pt x="1009740" y="1658693"/>
                </a:lnTo>
                <a:lnTo>
                  <a:pt x="842252" y="1669741"/>
                </a:lnTo>
                <a:lnTo>
                  <a:pt x="840728" y="1593688"/>
                </a:lnTo>
                <a:lnTo>
                  <a:pt x="988072" y="1355337"/>
                </a:lnTo>
                <a:lnTo>
                  <a:pt x="974641" y="1281665"/>
                </a:lnTo>
                <a:lnTo>
                  <a:pt x="1034884" y="1154466"/>
                </a:lnTo>
                <a:lnTo>
                  <a:pt x="875397" y="1116987"/>
                </a:lnTo>
                <a:lnTo>
                  <a:pt x="760770" y="1055221"/>
                </a:lnTo>
                <a:lnTo>
                  <a:pt x="658714" y="1077984"/>
                </a:lnTo>
                <a:lnTo>
                  <a:pt x="632712" y="1038981"/>
                </a:lnTo>
                <a:lnTo>
                  <a:pt x="580709" y="1056316"/>
                </a:lnTo>
                <a:lnTo>
                  <a:pt x="476701" y="1017313"/>
                </a:lnTo>
                <a:lnTo>
                  <a:pt x="325023" y="1285999"/>
                </a:lnTo>
                <a:lnTo>
                  <a:pt x="281687" y="1433343"/>
                </a:lnTo>
                <a:lnTo>
                  <a:pt x="190680" y="1481013"/>
                </a:lnTo>
                <a:lnTo>
                  <a:pt x="43336" y="1390007"/>
                </a:lnTo>
                <a:lnTo>
                  <a:pt x="34669" y="1277332"/>
                </a:lnTo>
                <a:lnTo>
                  <a:pt x="8667" y="1268664"/>
                </a:lnTo>
                <a:lnTo>
                  <a:pt x="8667" y="1183515"/>
                </a:lnTo>
                <a:lnTo>
                  <a:pt x="52003" y="1199326"/>
                </a:lnTo>
                <a:cubicBezTo>
                  <a:pt x="58458" y="1191094"/>
                  <a:pt x="48245" y="1185243"/>
                  <a:pt x="54700" y="1177011"/>
                </a:cubicBezTo>
                <a:lnTo>
                  <a:pt x="99674" y="1125654"/>
                </a:lnTo>
                <a:lnTo>
                  <a:pt x="35764" y="1048743"/>
                </a:lnTo>
                <a:cubicBezTo>
                  <a:pt x="57951" y="1007362"/>
                  <a:pt x="63469" y="987412"/>
                  <a:pt x="85656" y="946031"/>
                </a:cubicBezTo>
                <a:lnTo>
                  <a:pt x="112674" y="900304"/>
                </a:lnTo>
                <a:lnTo>
                  <a:pt x="133914" y="726958"/>
                </a:lnTo>
                <a:lnTo>
                  <a:pt x="61766" y="712006"/>
                </a:lnTo>
                <a:lnTo>
                  <a:pt x="0" y="375933"/>
                </a:lnTo>
                <a:lnTo>
                  <a:pt x="148438" y="347549"/>
                </a:lnTo>
                <a:lnTo>
                  <a:pt x="113769" y="271067"/>
                </a:lnTo>
                <a:lnTo>
                  <a:pt x="160345" y="228589"/>
                </a:lnTo>
                <a:cubicBezTo>
                  <a:pt x="159408" y="198904"/>
                  <a:pt x="158472" y="169220"/>
                  <a:pt x="157535" y="139535"/>
                </a:cubicBezTo>
                <a:lnTo>
                  <a:pt x="424697" y="55243"/>
                </a:lnTo>
                <a:lnTo>
                  <a:pt x="51137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コンテンツ プレースホルダー 2"/>
          <p:cNvSpPr txBox="1">
            <a:spLocks/>
          </p:cNvSpPr>
          <p:nvPr/>
        </p:nvSpPr>
        <p:spPr>
          <a:xfrm>
            <a:off x="5798594" y="2464299"/>
            <a:ext cx="2876982" cy="372676"/>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dirty="0" smtClean="0"/>
              <a:t>テクノパーク土浦北</a:t>
            </a:r>
            <a:endParaRPr lang="ja-JP" altLang="en-US" dirty="0"/>
          </a:p>
        </p:txBody>
      </p:sp>
      <p:sp>
        <p:nvSpPr>
          <p:cNvPr id="19" name="コンテンツ プレースホルダー 2"/>
          <p:cNvSpPr txBox="1">
            <a:spLocks/>
          </p:cNvSpPr>
          <p:nvPr/>
        </p:nvSpPr>
        <p:spPr>
          <a:xfrm>
            <a:off x="6735074" y="3035406"/>
            <a:ext cx="1971401" cy="416601"/>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dirty="0" smtClean="0"/>
              <a:t>神立工業団地</a:t>
            </a:r>
            <a:endParaRPr lang="ja-JP" altLang="en-US" dirty="0"/>
          </a:p>
        </p:txBody>
      </p:sp>
      <p:sp>
        <p:nvSpPr>
          <p:cNvPr id="27" name="正方形/長方形 26"/>
          <p:cNvSpPr/>
          <p:nvPr/>
        </p:nvSpPr>
        <p:spPr>
          <a:xfrm>
            <a:off x="6669220" y="4814290"/>
            <a:ext cx="1920492" cy="342536"/>
          </a:xfrm>
          <a:prstGeom prst="rect">
            <a:avLst/>
          </a:prstGeom>
          <a:solidFill>
            <a:schemeClr val="accent6">
              <a:lumMod val="40000"/>
              <a:lumOff val="6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0" name="コンテンツ プレースホルダー 2"/>
          <p:cNvSpPr txBox="1">
            <a:spLocks/>
          </p:cNvSpPr>
          <p:nvPr/>
        </p:nvSpPr>
        <p:spPr>
          <a:xfrm>
            <a:off x="6624314" y="4838963"/>
            <a:ext cx="2099612" cy="449397"/>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dirty="0" smtClean="0"/>
              <a:t>おおつ野ヒルズ</a:t>
            </a:r>
            <a:endParaRPr lang="ja-JP" altLang="en-US" dirty="0"/>
          </a:p>
        </p:txBody>
      </p:sp>
      <p:sp>
        <p:nvSpPr>
          <p:cNvPr id="21" name="コンテンツ プレースホルダー 2"/>
          <p:cNvSpPr txBox="1">
            <a:spLocks/>
          </p:cNvSpPr>
          <p:nvPr/>
        </p:nvSpPr>
        <p:spPr>
          <a:xfrm>
            <a:off x="5141348" y="4838963"/>
            <a:ext cx="1527872" cy="400708"/>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dirty="0" smtClean="0"/>
              <a:t>レンコン畑</a:t>
            </a:r>
            <a:endParaRPr lang="ja-JP" altLang="en-US" dirty="0"/>
          </a:p>
        </p:txBody>
      </p:sp>
      <p:cxnSp>
        <p:nvCxnSpPr>
          <p:cNvPr id="30" name="直線矢印コネクタ 29"/>
          <p:cNvCxnSpPr>
            <a:stCxn id="28" idx="1"/>
            <a:endCxn id="17" idx="2"/>
          </p:cNvCxnSpPr>
          <p:nvPr/>
        </p:nvCxnSpPr>
        <p:spPr>
          <a:xfrm flipH="1">
            <a:off x="5630731" y="2600873"/>
            <a:ext cx="143743" cy="50532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stCxn id="27" idx="0"/>
          </p:cNvCxnSpPr>
          <p:nvPr/>
        </p:nvCxnSpPr>
        <p:spPr>
          <a:xfrm flipH="1" flipV="1">
            <a:off x="6624314" y="4407558"/>
            <a:ext cx="1005152" cy="40673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26" idx="1"/>
          </p:cNvCxnSpPr>
          <p:nvPr/>
        </p:nvCxnSpPr>
        <p:spPr>
          <a:xfrm flipH="1">
            <a:off x="6588505" y="3161080"/>
            <a:ext cx="131146" cy="50219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a:stCxn id="25" idx="0"/>
            <a:endCxn id="17" idx="35"/>
          </p:cNvCxnSpPr>
          <p:nvPr/>
        </p:nvCxnSpPr>
        <p:spPr>
          <a:xfrm flipV="1">
            <a:off x="5858596" y="4389803"/>
            <a:ext cx="358393" cy="424487"/>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6569588" y="3945363"/>
            <a:ext cx="2245111" cy="342536"/>
          </a:xfrm>
          <a:prstGeom prst="rect">
            <a:avLst/>
          </a:prstGeom>
          <a:solidFill>
            <a:schemeClr val="tx2">
              <a:lumMod val="20000"/>
              <a:lumOff val="8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3" name="コンテンツ プレースホルダー 2"/>
          <p:cNvSpPr txBox="1">
            <a:spLocks/>
          </p:cNvSpPr>
          <p:nvPr/>
        </p:nvSpPr>
        <p:spPr>
          <a:xfrm>
            <a:off x="6536280" y="3911036"/>
            <a:ext cx="2350427" cy="4493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t>神立駅前商店街</a:t>
            </a:r>
            <a:endParaRPr lang="ja-JP" altLang="en-US" sz="2400" dirty="0"/>
          </a:p>
        </p:txBody>
      </p:sp>
      <p:cxnSp>
        <p:nvCxnSpPr>
          <p:cNvPr id="34" name="直線矢印コネクタ 33"/>
          <p:cNvCxnSpPr>
            <a:stCxn id="29" idx="0"/>
            <a:endCxn id="17" idx="11"/>
          </p:cNvCxnSpPr>
          <p:nvPr/>
        </p:nvCxnSpPr>
        <p:spPr>
          <a:xfrm flipH="1" flipV="1">
            <a:off x="6890562" y="3686979"/>
            <a:ext cx="801582" cy="25838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6" name="コンテンツ プレースホルダー 2"/>
          <p:cNvSpPr txBox="1">
            <a:spLocks/>
          </p:cNvSpPr>
          <p:nvPr/>
        </p:nvSpPr>
        <p:spPr>
          <a:xfrm>
            <a:off x="790720" y="5421418"/>
            <a:ext cx="4041838" cy="4682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神立</a:t>
            </a:r>
            <a:r>
              <a:rPr lang="ja-JP" altLang="en-US" sz="2400" dirty="0" smtClean="0"/>
              <a:t>のお店を食レポする動画</a:t>
            </a:r>
            <a:endParaRPr lang="ja-JP" altLang="en-US" sz="2400" dirty="0"/>
          </a:p>
        </p:txBody>
      </p:sp>
      <p:sp>
        <p:nvSpPr>
          <p:cNvPr id="37" name="正方形/長方形 36"/>
          <p:cNvSpPr/>
          <p:nvPr/>
        </p:nvSpPr>
        <p:spPr>
          <a:xfrm>
            <a:off x="1265034" y="1091285"/>
            <a:ext cx="2466141" cy="44075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0" name="コンテンツ プレースホルダー 2"/>
          <p:cNvSpPr txBox="1">
            <a:spLocks/>
          </p:cNvSpPr>
          <p:nvPr/>
        </p:nvSpPr>
        <p:spPr>
          <a:xfrm>
            <a:off x="1252411" y="1117829"/>
            <a:ext cx="2491386" cy="51870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活動的</a:t>
            </a:r>
            <a:r>
              <a:rPr lang="ja-JP" altLang="en-US" sz="2400" dirty="0" smtClean="0"/>
              <a:t>な商工振興会</a:t>
            </a:r>
            <a:endParaRPr lang="ja-JP" altLang="en-US" sz="2400" dirty="0"/>
          </a:p>
        </p:txBody>
      </p:sp>
      <p:sp>
        <p:nvSpPr>
          <p:cNvPr id="42" name="角丸四角形 41"/>
          <p:cNvSpPr/>
          <p:nvPr/>
        </p:nvSpPr>
        <p:spPr>
          <a:xfrm>
            <a:off x="1049004" y="3802023"/>
            <a:ext cx="2682171" cy="156753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pic>
        <p:nvPicPr>
          <p:cNvPr id="48" name="図 47"/>
          <p:cNvPicPr>
            <a:picLocks noChangeAspect="1"/>
          </p:cNvPicPr>
          <p:nvPr/>
        </p:nvPicPr>
        <p:blipFill rotWithShape="1">
          <a:blip r:embed="rId2" cstate="print">
            <a:extLst>
              <a:ext uri="{28A0092B-C50C-407E-A947-70E740481C1C}">
                <a14:useLocalDpi xmlns:a14="http://schemas.microsoft.com/office/drawing/2010/main" val="0"/>
              </a:ext>
            </a:extLst>
          </a:blip>
          <a:srcRect l="-400" t="6555" r="1338" b="60922"/>
          <a:stretch/>
        </p:blipFill>
        <p:spPr>
          <a:xfrm>
            <a:off x="1167053" y="1796132"/>
            <a:ext cx="2427279" cy="1310070"/>
          </a:xfrm>
          <a:prstGeom prst="rect">
            <a:avLst/>
          </a:prstGeom>
        </p:spPr>
      </p:pic>
      <p:pic>
        <p:nvPicPr>
          <p:cNvPr id="10" name="図 9"/>
          <p:cNvPicPr>
            <a:picLocks noChangeAspect="1"/>
          </p:cNvPicPr>
          <p:nvPr/>
        </p:nvPicPr>
        <p:blipFill>
          <a:blip r:embed="rId3"/>
          <a:stretch>
            <a:fillRect/>
          </a:stretch>
        </p:blipFill>
        <p:spPr>
          <a:xfrm>
            <a:off x="1202392" y="3928988"/>
            <a:ext cx="2363522" cy="1313600"/>
          </a:xfrm>
          <a:prstGeom prst="rect">
            <a:avLst/>
          </a:prstGeom>
        </p:spPr>
      </p:pic>
      <p:sp>
        <p:nvSpPr>
          <p:cNvPr id="52" name="コンテンツ プレースホルダー 2"/>
          <p:cNvSpPr txBox="1">
            <a:spLocks/>
          </p:cNvSpPr>
          <p:nvPr/>
        </p:nvSpPr>
        <p:spPr>
          <a:xfrm>
            <a:off x="896366" y="3285221"/>
            <a:ext cx="3662826" cy="4682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神立</a:t>
            </a:r>
            <a:r>
              <a:rPr lang="ja-JP" altLang="en-US" sz="2400" dirty="0" smtClean="0"/>
              <a:t>の情報をサイトで発信</a:t>
            </a:r>
            <a:endParaRPr lang="ja-JP" altLang="en-US" sz="2400" dirty="0"/>
          </a:p>
        </p:txBody>
      </p:sp>
      <p:grpSp>
        <p:nvGrpSpPr>
          <p:cNvPr id="43" name="グループ化 42"/>
          <p:cNvGrpSpPr/>
          <p:nvPr/>
        </p:nvGrpSpPr>
        <p:grpSpPr>
          <a:xfrm>
            <a:off x="4225171" y="59713"/>
            <a:ext cx="1506298" cy="589756"/>
            <a:chOff x="182" y="0"/>
            <a:chExt cx="1506298" cy="589756"/>
          </a:xfrm>
        </p:grpSpPr>
        <p:sp>
          <p:nvSpPr>
            <p:cNvPr id="51" name="ホームベース 50"/>
            <p:cNvSpPr/>
            <p:nvPr/>
          </p:nvSpPr>
          <p:spPr>
            <a:xfrm>
              <a:off x="182" y="0"/>
              <a:ext cx="1506298" cy="589756"/>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ホームベース 4"/>
            <p:cNvSpPr/>
            <p:nvPr/>
          </p:nvSpPr>
          <p:spPr>
            <a:xfrm>
              <a:off x="182" y="0"/>
              <a:ext cx="1358859" cy="589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26670" bIns="53340" numCol="1" spcCol="1270" anchor="ctr" anchorCtr="0">
              <a:noAutofit/>
            </a:bodyPr>
            <a:lstStyle/>
            <a:p>
              <a:pPr lvl="0" algn="ctr" defTabSz="889000" rtl="0">
                <a:lnSpc>
                  <a:spcPct val="90000"/>
                </a:lnSpc>
                <a:spcBef>
                  <a:spcPct val="0"/>
                </a:spcBef>
                <a:spcAft>
                  <a:spcPct val="35000"/>
                </a:spcAft>
              </a:pPr>
              <a:r>
                <a:rPr kumimoji="1" lang="ja-JP" altLang="en-US" sz="2000" kern="1200" dirty="0" smtClean="0"/>
                <a:t>現状・課題</a:t>
              </a:r>
              <a:endParaRPr lang="ja-JP" altLang="en-US" sz="2000" kern="1200" dirty="0"/>
            </a:p>
          </p:txBody>
        </p:sp>
      </p:grpSp>
      <p:grpSp>
        <p:nvGrpSpPr>
          <p:cNvPr id="44" name="グループ化 43"/>
          <p:cNvGrpSpPr/>
          <p:nvPr/>
        </p:nvGrpSpPr>
        <p:grpSpPr>
          <a:xfrm>
            <a:off x="5433762" y="59713"/>
            <a:ext cx="1303961" cy="589756"/>
            <a:chOff x="1208773" y="0"/>
            <a:chExt cx="1303961" cy="589756"/>
          </a:xfrm>
        </p:grpSpPr>
        <p:sp>
          <p:nvSpPr>
            <p:cNvPr id="49" name="山形 48"/>
            <p:cNvSpPr/>
            <p:nvPr/>
          </p:nvSpPr>
          <p:spPr>
            <a:xfrm>
              <a:off x="1208773" y="0"/>
              <a:ext cx="1303961" cy="589756"/>
            </a:xfrm>
            <a:prstGeom prst="chevron">
              <a:avLst/>
            </a:prstGeom>
            <a:solidFill>
              <a:schemeClr val="accent1">
                <a:hueOff val="0"/>
                <a:satOff val="0"/>
                <a:lumOff val="0"/>
                <a:alpha val="40000"/>
              </a:schemeClr>
            </a:solidFill>
            <a:ln>
              <a:solidFill>
                <a:schemeClr val="lt1">
                  <a:hueOff val="0"/>
                  <a:satOff val="0"/>
                  <a:lumOff val="0"/>
                  <a:alpha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0" name="山形 6"/>
            <p:cNvSpPr/>
            <p:nvPr/>
          </p:nvSpPr>
          <p:spPr>
            <a:xfrm>
              <a:off x="1503651" y="0"/>
              <a:ext cx="714205" cy="589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ja-JP" altLang="en-US" sz="2000" kern="1200" dirty="0" smtClean="0">
                  <a:solidFill>
                    <a:schemeClr val="lt1">
                      <a:alpha val="40000"/>
                    </a:schemeClr>
                  </a:solidFill>
                </a:rPr>
                <a:t>提案</a:t>
              </a:r>
              <a:endParaRPr lang="ja-JP" altLang="en-US" sz="2000" kern="1200" dirty="0">
                <a:solidFill>
                  <a:schemeClr val="lt1">
                    <a:alpha val="40000"/>
                  </a:schemeClr>
                </a:solidFill>
              </a:endParaRPr>
            </a:p>
          </p:txBody>
        </p:sp>
      </p:grpSp>
      <p:grpSp>
        <p:nvGrpSpPr>
          <p:cNvPr id="45" name="グループ化 44"/>
          <p:cNvGrpSpPr/>
          <p:nvPr/>
        </p:nvGrpSpPr>
        <p:grpSpPr>
          <a:xfrm>
            <a:off x="6440015" y="59713"/>
            <a:ext cx="1241174" cy="589756"/>
            <a:chOff x="2215026" y="0"/>
            <a:chExt cx="1241174" cy="589756"/>
          </a:xfrm>
        </p:grpSpPr>
        <p:sp>
          <p:nvSpPr>
            <p:cNvPr id="46" name="山形 45"/>
            <p:cNvSpPr/>
            <p:nvPr/>
          </p:nvSpPr>
          <p:spPr>
            <a:xfrm>
              <a:off x="2215026" y="0"/>
              <a:ext cx="1241174" cy="589756"/>
            </a:xfrm>
            <a:prstGeom prst="chevron">
              <a:avLst/>
            </a:prstGeom>
            <a:solidFill>
              <a:schemeClr val="accent1">
                <a:hueOff val="0"/>
                <a:satOff val="0"/>
                <a:lumOff val="0"/>
                <a:alpha val="40000"/>
              </a:schemeClr>
            </a:solidFill>
            <a:ln>
              <a:solidFill>
                <a:schemeClr val="lt1">
                  <a:hueOff val="0"/>
                  <a:satOff val="0"/>
                  <a:lumOff val="0"/>
                  <a:alpha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7" name="山形 8"/>
            <p:cNvSpPr/>
            <p:nvPr/>
          </p:nvSpPr>
          <p:spPr>
            <a:xfrm>
              <a:off x="2509904" y="0"/>
              <a:ext cx="651418" cy="589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ja-JP" altLang="en-US" sz="2000" kern="1200" dirty="0" smtClean="0">
                  <a:solidFill>
                    <a:schemeClr val="lt1">
                      <a:alpha val="40000"/>
                    </a:schemeClr>
                  </a:solidFill>
                </a:rPr>
                <a:t>方針</a:t>
              </a:r>
              <a:endParaRPr lang="ja-JP" altLang="en-US" sz="2000" kern="1200" dirty="0">
                <a:solidFill>
                  <a:schemeClr val="lt1">
                    <a:alpha val="40000"/>
                  </a:schemeClr>
                </a:solidFill>
              </a:endParaRPr>
            </a:p>
          </p:txBody>
        </p:sp>
      </p:grpSp>
    </p:spTree>
    <p:extLst>
      <p:ext uri="{BB962C8B-B14F-4D97-AF65-F5344CB8AC3E}">
        <p14:creationId xmlns:p14="http://schemas.microsoft.com/office/powerpoint/2010/main" val="10543752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4558023" y="891457"/>
            <a:ext cx="3240360" cy="818183"/>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5" name="正方形/長方形 34"/>
          <p:cNvSpPr/>
          <p:nvPr/>
        </p:nvSpPr>
        <p:spPr>
          <a:xfrm>
            <a:off x="172963" y="4777491"/>
            <a:ext cx="8759031" cy="1161504"/>
          </a:xfrm>
          <a:prstGeom prst="rect">
            <a:avLst/>
          </a:prstGeom>
          <a:solidFill>
            <a:srgbClr val="FFFFFF"/>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7" name="正方形/長方形 36"/>
          <p:cNvSpPr/>
          <p:nvPr/>
        </p:nvSpPr>
        <p:spPr>
          <a:xfrm>
            <a:off x="100684" y="1918077"/>
            <a:ext cx="8759031" cy="148564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3" name="正方形/長方形 32"/>
          <p:cNvSpPr/>
          <p:nvPr/>
        </p:nvSpPr>
        <p:spPr>
          <a:xfrm>
            <a:off x="172963" y="1088306"/>
            <a:ext cx="4065154" cy="499655"/>
          </a:xfrm>
          <a:prstGeom prst="rect">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4" name="円/楕円 23"/>
          <p:cNvSpPr/>
          <p:nvPr/>
        </p:nvSpPr>
        <p:spPr>
          <a:xfrm>
            <a:off x="6681404" y="1007395"/>
            <a:ext cx="996237" cy="581696"/>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3" name="円/楕円 22"/>
          <p:cNvSpPr/>
          <p:nvPr/>
        </p:nvSpPr>
        <p:spPr>
          <a:xfrm>
            <a:off x="4712410" y="1008525"/>
            <a:ext cx="996237" cy="579436"/>
          </a:xfrm>
          <a:prstGeom prst="ellipse">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 name="タイトル 1"/>
          <p:cNvSpPr>
            <a:spLocks noGrp="1"/>
          </p:cNvSpPr>
          <p:nvPr>
            <p:ph type="title"/>
          </p:nvPr>
        </p:nvSpPr>
        <p:spPr/>
        <p:txBody>
          <a:bodyPr/>
          <a:lstStyle/>
          <a:p>
            <a:r>
              <a:rPr lang="ja-JP" altLang="en-US" dirty="0" smtClean="0"/>
              <a:t>北部</a:t>
            </a:r>
            <a:r>
              <a:rPr lang="ja-JP" altLang="en-US" dirty="0"/>
              <a:t>地区</a:t>
            </a:r>
            <a:endParaRPr kumimoji="1" lang="ja-JP" altLang="en-US" dirty="0"/>
          </a:p>
        </p:txBody>
      </p:sp>
      <p:sp>
        <p:nvSpPr>
          <p:cNvPr id="3" name="コンテンツ プレースホルダー 2"/>
          <p:cNvSpPr>
            <a:spLocks noGrp="1"/>
          </p:cNvSpPr>
          <p:nvPr>
            <p:ph idx="1"/>
          </p:nvPr>
        </p:nvSpPr>
        <p:spPr>
          <a:xfrm>
            <a:off x="187251" y="1127314"/>
            <a:ext cx="4189411" cy="460647"/>
          </a:xfrm>
        </p:spPr>
        <p:txBody>
          <a:bodyPr>
            <a:normAutofit/>
          </a:bodyPr>
          <a:lstStyle/>
          <a:p>
            <a:pPr marL="0" indent="0">
              <a:buNone/>
            </a:pPr>
            <a:r>
              <a:rPr kumimoji="1" lang="ja-JP" altLang="en-US" sz="2400" dirty="0" smtClean="0">
                <a:solidFill>
                  <a:schemeClr val="bg1"/>
                </a:solidFill>
              </a:rPr>
              <a:t>魅力まるみ</a:t>
            </a:r>
            <a:r>
              <a:rPr kumimoji="1" lang="ja-JP" altLang="en-US" sz="2400" dirty="0" err="1" smtClean="0">
                <a:solidFill>
                  <a:schemeClr val="bg1"/>
                </a:solidFill>
              </a:rPr>
              <a:t>え</a:t>
            </a:r>
            <a:r>
              <a:rPr kumimoji="1" lang="ja-JP" altLang="en-US" sz="2400" dirty="0" smtClean="0">
                <a:solidFill>
                  <a:schemeClr val="bg1"/>
                </a:solidFill>
              </a:rPr>
              <a:t>工場見学ツアー</a:t>
            </a:r>
            <a:endParaRPr kumimoji="1" lang="ja-JP" altLang="en-US" sz="2400" dirty="0">
              <a:solidFill>
                <a:schemeClr val="bg1"/>
              </a:solidFill>
            </a:endParaRPr>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15</a:t>
            </a:fld>
            <a:endParaRPr kumimoji="1" lang="ja-JP" altLang="en-US"/>
          </a:p>
        </p:txBody>
      </p:sp>
      <p:sp>
        <p:nvSpPr>
          <p:cNvPr id="15" name="コンテンツ プレースホルダー 2"/>
          <p:cNvSpPr txBox="1">
            <a:spLocks/>
          </p:cNvSpPr>
          <p:nvPr/>
        </p:nvSpPr>
        <p:spPr>
          <a:xfrm>
            <a:off x="207815" y="4925291"/>
            <a:ext cx="8305883" cy="9079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u"/>
            </a:pPr>
            <a:r>
              <a:rPr lang="ja-JP" altLang="en-US" sz="2400" dirty="0" smtClean="0"/>
              <a:t>住民が工場のある町を誇りに思うことができる</a:t>
            </a:r>
            <a:endParaRPr lang="en-US" altLang="ja-JP" sz="2400" dirty="0" smtClean="0"/>
          </a:p>
          <a:p>
            <a:pPr>
              <a:buFont typeface="Wingdings" panose="05000000000000000000" pitchFamily="2" charset="2"/>
              <a:buChar char="u"/>
            </a:pPr>
            <a:r>
              <a:rPr lang="ja-JP" altLang="en-US" sz="2400" dirty="0" smtClean="0"/>
              <a:t>企業に</a:t>
            </a:r>
            <a:r>
              <a:rPr lang="ja-JP" altLang="en-US" sz="2400" dirty="0"/>
              <a:t>も</a:t>
            </a:r>
            <a:r>
              <a:rPr lang="ja-JP" altLang="en-US" sz="2400" dirty="0" smtClean="0"/>
              <a:t>製品のアピールができるというメリットがある</a:t>
            </a:r>
            <a:endParaRPr lang="en-US" altLang="ja-JP" sz="2400" dirty="0" smtClean="0"/>
          </a:p>
        </p:txBody>
      </p:sp>
      <p:sp>
        <p:nvSpPr>
          <p:cNvPr id="16" name="下矢印 15"/>
          <p:cNvSpPr/>
          <p:nvPr/>
        </p:nvSpPr>
        <p:spPr>
          <a:xfrm>
            <a:off x="3699732" y="3476339"/>
            <a:ext cx="1303784" cy="1227252"/>
          </a:xfrm>
          <a:prstGeom prst="down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7" name="コンテンツ プレースホルダー 2"/>
          <p:cNvSpPr txBox="1">
            <a:spLocks/>
          </p:cNvSpPr>
          <p:nvPr/>
        </p:nvSpPr>
        <p:spPr>
          <a:xfrm>
            <a:off x="4812041" y="1090023"/>
            <a:ext cx="943100" cy="5074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t>住民</a:t>
            </a:r>
            <a:endParaRPr lang="ja-JP" altLang="en-US" sz="2400" dirty="0"/>
          </a:p>
        </p:txBody>
      </p:sp>
      <p:sp>
        <p:nvSpPr>
          <p:cNvPr id="18" name="コンテンツ プレースホルダー 2"/>
          <p:cNvSpPr txBox="1">
            <a:spLocks/>
          </p:cNvSpPr>
          <p:nvPr/>
        </p:nvSpPr>
        <p:spPr>
          <a:xfrm>
            <a:off x="6799141" y="1090951"/>
            <a:ext cx="999242" cy="5402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工業</a:t>
            </a:r>
          </a:p>
        </p:txBody>
      </p:sp>
      <p:cxnSp>
        <p:nvCxnSpPr>
          <p:cNvPr id="19" name="直線矢印コネクタ 18"/>
          <p:cNvCxnSpPr>
            <a:stCxn id="23" idx="6"/>
            <a:endCxn id="24" idx="2"/>
          </p:cNvCxnSpPr>
          <p:nvPr/>
        </p:nvCxnSpPr>
        <p:spPr>
          <a:xfrm>
            <a:off x="5708647" y="1298243"/>
            <a:ext cx="972757" cy="0"/>
          </a:xfrm>
          <a:prstGeom prst="straightConnector1">
            <a:avLst/>
          </a:prstGeom>
          <a:ln w="66675" cmpd="sng">
            <a:solidFill>
              <a:schemeClr val="accent4">
                <a:lumMod val="75000"/>
              </a:schemeClr>
            </a:solidFill>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6" name="コンテンツ プレースホルダー 2"/>
          <p:cNvSpPr txBox="1">
            <a:spLocks/>
          </p:cNvSpPr>
          <p:nvPr/>
        </p:nvSpPr>
        <p:spPr>
          <a:xfrm>
            <a:off x="94286" y="2064598"/>
            <a:ext cx="8928992" cy="119259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u"/>
            </a:pPr>
            <a:r>
              <a:rPr lang="ja-JP" altLang="en-US" sz="2400" dirty="0" smtClean="0"/>
              <a:t>北部</a:t>
            </a:r>
            <a:r>
              <a:rPr lang="ja-JP" altLang="en-US" sz="2400" dirty="0"/>
              <a:t>地</a:t>
            </a:r>
            <a:r>
              <a:rPr lang="ja-JP" altLang="en-US" sz="2400" dirty="0" smtClean="0"/>
              <a:t>区</a:t>
            </a:r>
            <a:r>
              <a:rPr lang="ja-JP" altLang="en-US" sz="2400" dirty="0"/>
              <a:t>内</a:t>
            </a:r>
            <a:r>
              <a:rPr lang="ja-JP" altLang="en-US" sz="2400" dirty="0" smtClean="0"/>
              <a:t>の多くの工場において工場見学や</a:t>
            </a:r>
            <a:endParaRPr lang="en-US" altLang="ja-JP" sz="2400" dirty="0" smtClean="0"/>
          </a:p>
          <a:p>
            <a:pPr marL="0" indent="0">
              <a:buNone/>
            </a:pPr>
            <a:r>
              <a:rPr lang="ja-JP" altLang="en-US" sz="2400" dirty="0" smtClean="0"/>
              <a:t>　ワークショップを楽しめるイベント</a:t>
            </a:r>
            <a:endParaRPr lang="en-US" altLang="ja-JP" sz="2400" dirty="0" smtClean="0"/>
          </a:p>
          <a:p>
            <a:pPr>
              <a:buFont typeface="Wingdings" panose="05000000000000000000" pitchFamily="2" charset="2"/>
              <a:buChar char="u"/>
            </a:pPr>
            <a:r>
              <a:rPr lang="ja-JP" altLang="en-US" sz="2400" dirty="0" smtClean="0"/>
              <a:t>スタンプ</a:t>
            </a:r>
            <a:r>
              <a:rPr lang="ja-JP" altLang="en-US" sz="2400" dirty="0"/>
              <a:t>ラリ</a:t>
            </a:r>
            <a:r>
              <a:rPr lang="ja-JP" altLang="en-US" sz="2400" dirty="0" smtClean="0"/>
              <a:t>ーなどの特典を盛り込む</a:t>
            </a:r>
            <a:endParaRPr lang="en-US" altLang="ja-JP" sz="2400" dirty="0" smtClean="0"/>
          </a:p>
        </p:txBody>
      </p:sp>
      <p:sp>
        <p:nvSpPr>
          <p:cNvPr id="7" name="角丸四角形吹き出し 6"/>
          <p:cNvSpPr/>
          <p:nvPr/>
        </p:nvSpPr>
        <p:spPr>
          <a:xfrm>
            <a:off x="5761138" y="3293776"/>
            <a:ext cx="3233540" cy="1358516"/>
          </a:xfrm>
          <a:prstGeom prst="wedgeRoundRectCallout">
            <a:avLst>
              <a:gd name="adj1" fmla="val -65482"/>
              <a:gd name="adj2" fmla="val -112849"/>
              <a:gd name="adj3" fmla="val 16667"/>
            </a:avLst>
          </a:prstGeom>
          <a:solidFill>
            <a:schemeClr val="tx2">
              <a:lumMod val="20000"/>
              <a:lumOff val="8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1" name="コンテンツ プレースホルダー 2"/>
          <p:cNvSpPr txBox="1">
            <a:spLocks/>
          </p:cNvSpPr>
          <p:nvPr/>
        </p:nvSpPr>
        <p:spPr>
          <a:xfrm>
            <a:off x="5855093" y="3412498"/>
            <a:ext cx="3018932" cy="449775"/>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先行事例・関の工場参観日</a:t>
            </a:r>
            <a:endParaRPr lang="en-US" altLang="ja-JP" sz="2400" dirty="0" smtClean="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4774" y="3771053"/>
            <a:ext cx="838200" cy="742950"/>
          </a:xfrm>
          <a:prstGeom prst="rect">
            <a:avLst/>
          </a:prstGeom>
        </p:spPr>
      </p:pic>
      <p:grpSp>
        <p:nvGrpSpPr>
          <p:cNvPr id="34" name="グループ化 33"/>
          <p:cNvGrpSpPr/>
          <p:nvPr/>
        </p:nvGrpSpPr>
        <p:grpSpPr>
          <a:xfrm>
            <a:off x="4351624" y="62517"/>
            <a:ext cx="1506298" cy="589756"/>
            <a:chOff x="182" y="0"/>
            <a:chExt cx="1506298" cy="589756"/>
          </a:xfrm>
        </p:grpSpPr>
        <p:sp>
          <p:nvSpPr>
            <p:cNvPr id="43" name="ホームベース 42"/>
            <p:cNvSpPr/>
            <p:nvPr/>
          </p:nvSpPr>
          <p:spPr>
            <a:xfrm>
              <a:off x="182" y="0"/>
              <a:ext cx="1506298" cy="589756"/>
            </a:xfrm>
            <a:prstGeom prst="homePlate">
              <a:avLst/>
            </a:prstGeom>
            <a:solidFill>
              <a:schemeClr val="accent1">
                <a:hueOff val="0"/>
                <a:satOff val="0"/>
                <a:lumOff val="0"/>
                <a:alpha val="40000"/>
              </a:schemeClr>
            </a:solidFill>
            <a:ln>
              <a:solidFill>
                <a:schemeClr val="lt1">
                  <a:hueOff val="0"/>
                  <a:satOff val="0"/>
                  <a:lumOff val="0"/>
                  <a:alpha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4" name="ホームベース 4"/>
            <p:cNvSpPr/>
            <p:nvPr/>
          </p:nvSpPr>
          <p:spPr>
            <a:xfrm>
              <a:off x="182" y="0"/>
              <a:ext cx="1358859" cy="589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26670" bIns="53340" numCol="1" spcCol="1270" anchor="ctr" anchorCtr="0">
              <a:noAutofit/>
            </a:bodyPr>
            <a:lstStyle/>
            <a:p>
              <a:pPr lvl="0" algn="ctr" defTabSz="889000" rtl="0">
                <a:lnSpc>
                  <a:spcPct val="90000"/>
                </a:lnSpc>
                <a:spcBef>
                  <a:spcPct val="0"/>
                </a:spcBef>
                <a:spcAft>
                  <a:spcPct val="35000"/>
                </a:spcAft>
              </a:pPr>
              <a:r>
                <a:rPr kumimoji="1" lang="ja-JP" altLang="en-US" sz="2000" kern="1200" dirty="0" smtClean="0">
                  <a:solidFill>
                    <a:schemeClr val="lt1">
                      <a:alpha val="40000"/>
                    </a:schemeClr>
                  </a:solidFill>
                </a:rPr>
                <a:t>現状・課題</a:t>
              </a:r>
              <a:endParaRPr lang="ja-JP" altLang="en-US" sz="2000" kern="1200" dirty="0">
                <a:solidFill>
                  <a:schemeClr val="lt1">
                    <a:alpha val="40000"/>
                  </a:schemeClr>
                </a:solidFill>
              </a:endParaRPr>
            </a:p>
          </p:txBody>
        </p:sp>
      </p:grpSp>
      <p:grpSp>
        <p:nvGrpSpPr>
          <p:cNvPr id="36" name="グループ化 35"/>
          <p:cNvGrpSpPr/>
          <p:nvPr/>
        </p:nvGrpSpPr>
        <p:grpSpPr>
          <a:xfrm>
            <a:off x="5560215" y="62517"/>
            <a:ext cx="1303961" cy="589756"/>
            <a:chOff x="1208773" y="0"/>
            <a:chExt cx="1303961" cy="589756"/>
          </a:xfrm>
        </p:grpSpPr>
        <p:sp>
          <p:nvSpPr>
            <p:cNvPr id="41" name="山形 40"/>
            <p:cNvSpPr/>
            <p:nvPr/>
          </p:nvSpPr>
          <p:spPr>
            <a:xfrm>
              <a:off x="1208773" y="0"/>
              <a:ext cx="1303961" cy="589756"/>
            </a:xfrm>
            <a:prstGeom prst="chevron">
              <a:avLst/>
            </a:prstGeom>
            <a:solidFill>
              <a:schemeClr val="accent1">
                <a:hueOff val="0"/>
                <a:satOff val="0"/>
                <a:lumOff val="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2" name="山形 6"/>
            <p:cNvSpPr/>
            <p:nvPr/>
          </p:nvSpPr>
          <p:spPr>
            <a:xfrm>
              <a:off x="1503651" y="0"/>
              <a:ext cx="714205" cy="589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ja-JP" altLang="en-US" sz="2000" kern="1200" dirty="0" smtClean="0"/>
                <a:t>提案</a:t>
              </a:r>
              <a:endParaRPr lang="ja-JP" altLang="en-US" sz="2000" kern="1200" dirty="0"/>
            </a:p>
          </p:txBody>
        </p:sp>
      </p:grpSp>
      <p:grpSp>
        <p:nvGrpSpPr>
          <p:cNvPr id="38" name="グループ化 37"/>
          <p:cNvGrpSpPr/>
          <p:nvPr/>
        </p:nvGrpSpPr>
        <p:grpSpPr>
          <a:xfrm>
            <a:off x="6566468" y="62517"/>
            <a:ext cx="1241174" cy="589756"/>
            <a:chOff x="2215026" y="0"/>
            <a:chExt cx="1241174" cy="589756"/>
          </a:xfrm>
        </p:grpSpPr>
        <p:sp>
          <p:nvSpPr>
            <p:cNvPr id="39" name="山形 38"/>
            <p:cNvSpPr/>
            <p:nvPr/>
          </p:nvSpPr>
          <p:spPr>
            <a:xfrm>
              <a:off x="2215026" y="0"/>
              <a:ext cx="1241174" cy="589756"/>
            </a:xfrm>
            <a:prstGeom prst="chevron">
              <a:avLst/>
            </a:prstGeom>
            <a:solidFill>
              <a:schemeClr val="accent1">
                <a:hueOff val="0"/>
                <a:satOff val="0"/>
                <a:lumOff val="0"/>
                <a:alpha val="40000"/>
              </a:schemeClr>
            </a:solidFill>
            <a:ln>
              <a:solidFill>
                <a:schemeClr val="lt1">
                  <a:hueOff val="0"/>
                  <a:satOff val="0"/>
                  <a:lumOff val="0"/>
                  <a:alpha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0" name="山形 8"/>
            <p:cNvSpPr/>
            <p:nvPr/>
          </p:nvSpPr>
          <p:spPr>
            <a:xfrm>
              <a:off x="2509904" y="0"/>
              <a:ext cx="651418" cy="589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ja-JP" altLang="en-US" sz="2000" kern="1200" dirty="0" smtClean="0">
                  <a:solidFill>
                    <a:schemeClr val="lt1">
                      <a:alpha val="40000"/>
                    </a:schemeClr>
                  </a:solidFill>
                </a:rPr>
                <a:t>方針</a:t>
              </a:r>
              <a:endParaRPr lang="ja-JP" altLang="en-US" sz="2000" kern="1200" dirty="0">
                <a:solidFill>
                  <a:schemeClr val="lt1">
                    <a:alpha val="40000"/>
                  </a:schemeClr>
                </a:solidFill>
              </a:endParaRPr>
            </a:p>
          </p:txBody>
        </p:sp>
      </p:grpSp>
    </p:spTree>
    <p:extLst>
      <p:ext uri="{BB962C8B-B14F-4D97-AF65-F5344CB8AC3E}">
        <p14:creationId xmlns:p14="http://schemas.microsoft.com/office/powerpoint/2010/main" val="31397421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21202" y="1359881"/>
            <a:ext cx="3801656" cy="537374"/>
          </a:xfrm>
          <a:prstGeom prst="rect">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1" name="正方形/長方形 20"/>
          <p:cNvSpPr/>
          <p:nvPr/>
        </p:nvSpPr>
        <p:spPr>
          <a:xfrm>
            <a:off x="172963" y="2420425"/>
            <a:ext cx="8759031" cy="235701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70" name="角丸四角形 69"/>
          <p:cNvSpPr/>
          <p:nvPr/>
        </p:nvSpPr>
        <p:spPr>
          <a:xfrm>
            <a:off x="2490317" y="3566396"/>
            <a:ext cx="6258147" cy="765473"/>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dirty="0" smtClean="0">
              <a:solidFill>
                <a:schemeClr val="tx1"/>
              </a:solidFill>
            </a:endParaRPr>
          </a:p>
        </p:txBody>
      </p:sp>
      <p:sp>
        <p:nvSpPr>
          <p:cNvPr id="76" name="角丸四角形 75"/>
          <p:cNvSpPr/>
          <p:nvPr/>
        </p:nvSpPr>
        <p:spPr>
          <a:xfrm>
            <a:off x="5197011" y="3706951"/>
            <a:ext cx="1036364" cy="491565"/>
          </a:xfrm>
          <a:prstGeom prst="round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77" name="角丸四角形 76"/>
          <p:cNvSpPr/>
          <p:nvPr/>
        </p:nvSpPr>
        <p:spPr>
          <a:xfrm>
            <a:off x="6384579" y="3718567"/>
            <a:ext cx="1036364" cy="491565"/>
          </a:xfrm>
          <a:prstGeom prst="round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78" name="角丸四角形 77"/>
          <p:cNvSpPr/>
          <p:nvPr/>
        </p:nvSpPr>
        <p:spPr>
          <a:xfrm>
            <a:off x="7598032" y="3718566"/>
            <a:ext cx="1036364" cy="491565"/>
          </a:xfrm>
          <a:prstGeom prst="round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66" name="角丸四角形 65"/>
          <p:cNvSpPr/>
          <p:nvPr/>
        </p:nvSpPr>
        <p:spPr>
          <a:xfrm>
            <a:off x="3993037" y="1004938"/>
            <a:ext cx="4943046" cy="1298131"/>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62" name="角丸四角形 61"/>
          <p:cNvSpPr/>
          <p:nvPr/>
        </p:nvSpPr>
        <p:spPr>
          <a:xfrm>
            <a:off x="5672428" y="1045424"/>
            <a:ext cx="3120960" cy="1188877"/>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 name="タイトル 2"/>
          <p:cNvSpPr>
            <a:spLocks noGrp="1"/>
          </p:cNvSpPr>
          <p:nvPr>
            <p:ph type="title"/>
          </p:nvPr>
        </p:nvSpPr>
        <p:spPr/>
        <p:txBody>
          <a:bodyPr/>
          <a:lstStyle/>
          <a:p>
            <a:r>
              <a:rPr kumimoji="1" lang="ja-JP" altLang="en-US" dirty="0" smtClean="0"/>
              <a:t>北部地区</a:t>
            </a:r>
            <a:endParaRPr kumimoji="1" lang="ja-JP" altLang="en-US" dirty="0"/>
          </a:p>
        </p:txBody>
      </p:sp>
      <p:sp>
        <p:nvSpPr>
          <p:cNvPr id="8" name="コンテンツ プレースホルダー 2"/>
          <p:cNvSpPr>
            <a:spLocks noGrp="1"/>
          </p:cNvSpPr>
          <p:nvPr>
            <p:ph idx="1"/>
          </p:nvPr>
        </p:nvSpPr>
        <p:spPr>
          <a:xfrm>
            <a:off x="166408" y="1410046"/>
            <a:ext cx="3800863" cy="460647"/>
          </a:xfrm>
        </p:spPr>
        <p:txBody>
          <a:bodyPr>
            <a:noAutofit/>
          </a:bodyPr>
          <a:lstStyle/>
          <a:p>
            <a:pPr marL="0" indent="0">
              <a:buNone/>
            </a:pPr>
            <a:r>
              <a:rPr lang="ja-JP" altLang="en-US" sz="2400" dirty="0" smtClean="0">
                <a:solidFill>
                  <a:schemeClr val="bg1"/>
                </a:solidFill>
              </a:rPr>
              <a:t>みんなでつくる</a:t>
            </a:r>
            <a:r>
              <a:rPr lang="ja-JP" altLang="en-US" sz="2400" dirty="0">
                <a:solidFill>
                  <a:schemeClr val="bg1"/>
                </a:solidFill>
              </a:rPr>
              <a:t>新</a:t>
            </a:r>
            <a:r>
              <a:rPr kumimoji="1" lang="ja-JP" altLang="en-US" sz="2400" dirty="0" smtClean="0">
                <a:solidFill>
                  <a:schemeClr val="bg1"/>
                </a:solidFill>
              </a:rPr>
              <a:t>産業</a:t>
            </a:r>
            <a:r>
              <a:rPr kumimoji="1" lang="ja-JP" altLang="en-US" sz="2400" dirty="0">
                <a:solidFill>
                  <a:schemeClr val="bg1"/>
                </a:solidFill>
              </a:rPr>
              <a:t>プラン</a:t>
            </a:r>
          </a:p>
        </p:txBody>
      </p:sp>
      <p:sp>
        <p:nvSpPr>
          <p:cNvPr id="5" name="スライド番号プレースホルダー 4"/>
          <p:cNvSpPr>
            <a:spLocks noGrp="1"/>
          </p:cNvSpPr>
          <p:nvPr>
            <p:ph type="sldNum" sz="quarter" idx="12"/>
          </p:nvPr>
        </p:nvSpPr>
        <p:spPr>
          <a:xfrm>
            <a:off x="6996459" y="6677724"/>
            <a:ext cx="2133600" cy="365125"/>
          </a:xfrm>
        </p:spPr>
        <p:txBody>
          <a:bodyPr/>
          <a:lstStyle/>
          <a:p>
            <a:fld id="{7CD102F9-A1F8-4BAE-8984-E61E1FEB4EEF}" type="slidenum">
              <a:rPr kumimoji="1" lang="ja-JP" altLang="en-US" smtClean="0"/>
              <a:t>16</a:t>
            </a:fld>
            <a:endParaRPr kumimoji="1" lang="ja-JP" altLang="en-US"/>
          </a:p>
        </p:txBody>
      </p:sp>
      <p:sp>
        <p:nvSpPr>
          <p:cNvPr id="9" name="円/楕円 8"/>
          <p:cNvSpPr/>
          <p:nvPr/>
        </p:nvSpPr>
        <p:spPr>
          <a:xfrm>
            <a:off x="6725106" y="1083703"/>
            <a:ext cx="970251" cy="512867"/>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0" name="円/楕円 9"/>
          <p:cNvSpPr/>
          <p:nvPr/>
        </p:nvSpPr>
        <p:spPr>
          <a:xfrm>
            <a:off x="4108343" y="1395496"/>
            <a:ext cx="970251" cy="517013"/>
          </a:xfrm>
          <a:prstGeom prst="ellipse">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1" name="コンテンツ プレースホルダー 2"/>
          <p:cNvSpPr txBox="1">
            <a:spLocks/>
          </p:cNvSpPr>
          <p:nvPr/>
        </p:nvSpPr>
        <p:spPr>
          <a:xfrm>
            <a:off x="4164238" y="1421975"/>
            <a:ext cx="918500" cy="5074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t>住民</a:t>
            </a:r>
            <a:endParaRPr lang="ja-JP" altLang="en-US" sz="2400" dirty="0"/>
          </a:p>
        </p:txBody>
      </p:sp>
      <p:sp>
        <p:nvSpPr>
          <p:cNvPr id="12" name="コンテンツ プレースホルダー 2"/>
          <p:cNvSpPr txBox="1">
            <a:spLocks/>
          </p:cNvSpPr>
          <p:nvPr/>
        </p:nvSpPr>
        <p:spPr>
          <a:xfrm>
            <a:off x="6829501" y="1125148"/>
            <a:ext cx="973178" cy="5402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農業</a:t>
            </a:r>
          </a:p>
        </p:txBody>
      </p:sp>
      <p:cxnSp>
        <p:nvCxnSpPr>
          <p:cNvPr id="13" name="直線矢印コネクタ 12"/>
          <p:cNvCxnSpPr>
            <a:stCxn id="10" idx="6"/>
            <a:endCxn id="62" idx="1"/>
          </p:cNvCxnSpPr>
          <p:nvPr/>
        </p:nvCxnSpPr>
        <p:spPr>
          <a:xfrm flipV="1">
            <a:off x="5078594" y="1639863"/>
            <a:ext cx="593834" cy="14140"/>
          </a:xfrm>
          <a:prstGeom prst="straightConnector1">
            <a:avLst/>
          </a:prstGeom>
          <a:ln w="66675" cmpd="sng">
            <a:solidFill>
              <a:schemeClr val="accent4">
                <a:lumMod val="75000"/>
              </a:schemeClr>
            </a:solidFill>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7679158" y="1667501"/>
            <a:ext cx="970251" cy="512867"/>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7" name="円/楕円 16"/>
          <p:cNvSpPr/>
          <p:nvPr/>
        </p:nvSpPr>
        <p:spPr>
          <a:xfrm>
            <a:off x="5771055" y="1655404"/>
            <a:ext cx="970251" cy="517013"/>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8" name="コンテンツ プレースホルダー 2"/>
          <p:cNvSpPr txBox="1">
            <a:spLocks/>
          </p:cNvSpPr>
          <p:nvPr/>
        </p:nvSpPr>
        <p:spPr>
          <a:xfrm>
            <a:off x="5853872" y="1683671"/>
            <a:ext cx="918500" cy="5074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工業</a:t>
            </a:r>
          </a:p>
        </p:txBody>
      </p:sp>
      <p:sp>
        <p:nvSpPr>
          <p:cNvPr id="19" name="コンテンツ プレースホルダー 2"/>
          <p:cNvSpPr txBox="1">
            <a:spLocks/>
          </p:cNvSpPr>
          <p:nvPr/>
        </p:nvSpPr>
        <p:spPr>
          <a:xfrm>
            <a:off x="7820210" y="1694021"/>
            <a:ext cx="973178" cy="5402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商業</a:t>
            </a:r>
          </a:p>
        </p:txBody>
      </p:sp>
      <p:cxnSp>
        <p:nvCxnSpPr>
          <p:cNvPr id="20" name="直線矢印コネクタ 19"/>
          <p:cNvCxnSpPr>
            <a:stCxn id="17" idx="6"/>
            <a:endCxn id="16" idx="2"/>
          </p:cNvCxnSpPr>
          <p:nvPr/>
        </p:nvCxnSpPr>
        <p:spPr>
          <a:xfrm>
            <a:off x="6741306" y="1913911"/>
            <a:ext cx="937852" cy="10024"/>
          </a:xfrm>
          <a:prstGeom prst="straightConnector1">
            <a:avLst/>
          </a:prstGeom>
          <a:ln w="38100" cmpd="sng">
            <a:solidFill>
              <a:schemeClr val="accent1"/>
            </a:solidFill>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stCxn id="9" idx="5"/>
            <a:endCxn id="16" idx="1"/>
          </p:cNvCxnSpPr>
          <p:nvPr/>
        </p:nvCxnSpPr>
        <p:spPr>
          <a:xfrm>
            <a:off x="7553267" y="1521462"/>
            <a:ext cx="267981" cy="221147"/>
          </a:xfrm>
          <a:prstGeom prst="straightConnector1">
            <a:avLst/>
          </a:prstGeom>
          <a:ln w="38100" cmpd="sng">
            <a:solidFill>
              <a:schemeClr val="accent1"/>
            </a:solidFill>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172963" y="5013176"/>
            <a:ext cx="8759031" cy="1664548"/>
          </a:xfrm>
          <a:prstGeom prst="rect">
            <a:avLst/>
          </a:prstGeom>
          <a:solidFill>
            <a:srgbClr val="FFFFFF"/>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1" name="コンテンツ プレースホルダー 2"/>
          <p:cNvSpPr txBox="1">
            <a:spLocks/>
          </p:cNvSpPr>
          <p:nvPr/>
        </p:nvSpPr>
        <p:spPr>
          <a:xfrm>
            <a:off x="226670" y="5165280"/>
            <a:ext cx="8305883" cy="15124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u"/>
            </a:pPr>
            <a:r>
              <a:rPr lang="ja-JP" altLang="en-US" sz="2400" dirty="0"/>
              <a:t>住民</a:t>
            </a:r>
            <a:r>
              <a:rPr lang="ja-JP" altLang="en-US" sz="2400" dirty="0" smtClean="0"/>
              <a:t>が自分の住むまちの特産品について知ることができる</a:t>
            </a:r>
            <a:endParaRPr lang="en-US" altLang="ja-JP" sz="2400" dirty="0"/>
          </a:p>
          <a:p>
            <a:pPr>
              <a:buFont typeface="Wingdings" panose="05000000000000000000" pitchFamily="2" charset="2"/>
              <a:buChar char="u"/>
            </a:pPr>
            <a:r>
              <a:rPr lang="ja-JP" altLang="en-US" sz="2400" dirty="0"/>
              <a:t>特産品</a:t>
            </a:r>
            <a:r>
              <a:rPr lang="ja-JP" altLang="en-US" sz="2400" dirty="0" smtClean="0"/>
              <a:t>を使った商品を作ることでまちおこしになる</a:t>
            </a:r>
            <a:endParaRPr lang="en-US" altLang="ja-JP" sz="2400" dirty="0" smtClean="0"/>
          </a:p>
          <a:p>
            <a:pPr>
              <a:buFont typeface="Wingdings" panose="05000000000000000000" pitchFamily="2" charset="2"/>
              <a:buChar char="u"/>
            </a:pPr>
            <a:r>
              <a:rPr lang="ja-JP" altLang="en-US" sz="2400" dirty="0" smtClean="0"/>
              <a:t>地域</a:t>
            </a:r>
            <a:r>
              <a:rPr lang="ja-JP" altLang="en-US" sz="2400" dirty="0"/>
              <a:t>内</a:t>
            </a:r>
            <a:r>
              <a:rPr lang="ja-JP" altLang="en-US" sz="2400" dirty="0" smtClean="0"/>
              <a:t>の産業に還元することができる</a:t>
            </a:r>
            <a:endParaRPr lang="en-US" altLang="ja-JP" sz="2400" dirty="0" smtClean="0"/>
          </a:p>
        </p:txBody>
      </p:sp>
      <p:sp>
        <p:nvSpPr>
          <p:cNvPr id="22" name="コンテンツ プレースホルダー 2"/>
          <p:cNvSpPr txBox="1">
            <a:spLocks/>
          </p:cNvSpPr>
          <p:nvPr/>
        </p:nvSpPr>
        <p:spPr>
          <a:xfrm>
            <a:off x="255217" y="2517308"/>
            <a:ext cx="8071446" cy="9522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u"/>
            </a:pPr>
            <a:r>
              <a:rPr lang="ja-JP" altLang="en-US" sz="2400" dirty="0"/>
              <a:t>住民</a:t>
            </a:r>
            <a:r>
              <a:rPr lang="ja-JP" altLang="en-US" sz="2400" dirty="0" smtClean="0"/>
              <a:t>が地域の特産品を使った商品の開発にかかわる</a:t>
            </a:r>
            <a:endParaRPr lang="en-US" altLang="ja-JP" sz="2400" dirty="0" smtClean="0"/>
          </a:p>
          <a:p>
            <a:pPr>
              <a:buFont typeface="Wingdings" panose="05000000000000000000" pitchFamily="2" charset="2"/>
              <a:buChar char="u"/>
            </a:pPr>
            <a:r>
              <a:rPr lang="ja-JP" altLang="en-US" sz="2400" dirty="0" smtClean="0"/>
              <a:t>大会形式で行い盛り上げる</a:t>
            </a:r>
            <a:endParaRPr lang="en-US" altLang="ja-JP" sz="2400" dirty="0" smtClean="0"/>
          </a:p>
        </p:txBody>
      </p:sp>
      <p:sp>
        <p:nvSpPr>
          <p:cNvPr id="23" name="下矢印 22"/>
          <p:cNvSpPr/>
          <p:nvPr/>
        </p:nvSpPr>
        <p:spPr>
          <a:xfrm>
            <a:off x="3900586" y="4563641"/>
            <a:ext cx="1303784" cy="573194"/>
          </a:xfrm>
          <a:prstGeom prst="down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cxnSp>
        <p:nvCxnSpPr>
          <p:cNvPr id="33" name="直線矢印コネクタ 32"/>
          <p:cNvCxnSpPr>
            <a:stCxn id="9" idx="3"/>
            <a:endCxn id="17" idx="7"/>
          </p:cNvCxnSpPr>
          <p:nvPr/>
        </p:nvCxnSpPr>
        <p:spPr>
          <a:xfrm flipH="1">
            <a:off x="6599216" y="1521462"/>
            <a:ext cx="267980" cy="209657"/>
          </a:xfrm>
          <a:prstGeom prst="straightConnector1">
            <a:avLst/>
          </a:prstGeom>
          <a:ln w="38100" cmpd="sng">
            <a:solidFill>
              <a:schemeClr val="accent1"/>
            </a:solidFill>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69" name="角丸四角形 68"/>
          <p:cNvSpPr/>
          <p:nvPr/>
        </p:nvSpPr>
        <p:spPr>
          <a:xfrm>
            <a:off x="172963" y="3566396"/>
            <a:ext cx="2166789" cy="765473"/>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れんこん商品</a:t>
            </a:r>
            <a:r>
              <a:rPr lang="ja-JP" altLang="en-US" sz="2400" dirty="0">
                <a:solidFill>
                  <a:schemeClr val="tx1"/>
                </a:solidFill>
              </a:rPr>
              <a:t>アイデア</a:t>
            </a:r>
            <a:r>
              <a:rPr kumimoji="1" lang="ja-JP" altLang="en-US" sz="2400" dirty="0" smtClean="0">
                <a:solidFill>
                  <a:schemeClr val="tx1"/>
                </a:solidFill>
              </a:rPr>
              <a:t>大会</a:t>
            </a:r>
          </a:p>
        </p:txBody>
      </p:sp>
      <p:sp>
        <p:nvSpPr>
          <p:cNvPr id="71" name="コンテンツ プレースホルダー 2"/>
          <p:cNvSpPr txBox="1">
            <a:spLocks/>
          </p:cNvSpPr>
          <p:nvPr/>
        </p:nvSpPr>
        <p:spPr>
          <a:xfrm>
            <a:off x="2536722" y="3768232"/>
            <a:ext cx="2919321" cy="42423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優勝作品を地域内で</a:t>
            </a:r>
            <a:endParaRPr lang="en-US" altLang="ja-JP" sz="2400" dirty="0" smtClean="0"/>
          </a:p>
          <a:p>
            <a:pPr>
              <a:buFont typeface="Wingdings" panose="05000000000000000000" pitchFamily="2" charset="2"/>
              <a:buChar char="u"/>
            </a:pPr>
            <a:endParaRPr lang="en-US" altLang="ja-JP" sz="2400" dirty="0" smtClean="0"/>
          </a:p>
          <a:p>
            <a:pPr>
              <a:buFont typeface="Wingdings" panose="05000000000000000000" pitchFamily="2" charset="2"/>
              <a:buChar char="u"/>
            </a:pPr>
            <a:endParaRPr lang="en-US" altLang="ja-JP" sz="2400" dirty="0" smtClean="0"/>
          </a:p>
        </p:txBody>
      </p:sp>
      <p:sp>
        <p:nvSpPr>
          <p:cNvPr id="73" name="コンテンツ プレースホルダー 2"/>
          <p:cNvSpPr txBox="1">
            <a:spLocks/>
          </p:cNvSpPr>
          <p:nvPr/>
        </p:nvSpPr>
        <p:spPr>
          <a:xfrm>
            <a:off x="5324603" y="3762187"/>
            <a:ext cx="822705" cy="42423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a:t>生産</a:t>
            </a:r>
            <a:endParaRPr lang="en-US" altLang="ja-JP" sz="2400" dirty="0" smtClean="0"/>
          </a:p>
          <a:p>
            <a:pPr>
              <a:buFont typeface="Wingdings" panose="05000000000000000000" pitchFamily="2" charset="2"/>
              <a:buChar char="u"/>
            </a:pPr>
            <a:endParaRPr lang="en-US" altLang="ja-JP" sz="2400" dirty="0" smtClean="0"/>
          </a:p>
          <a:p>
            <a:pPr>
              <a:buFont typeface="Wingdings" panose="05000000000000000000" pitchFamily="2" charset="2"/>
              <a:buChar char="u"/>
            </a:pPr>
            <a:endParaRPr lang="en-US" altLang="ja-JP" sz="2400" dirty="0" smtClean="0"/>
          </a:p>
        </p:txBody>
      </p:sp>
      <p:sp>
        <p:nvSpPr>
          <p:cNvPr id="74" name="コンテンツ プレースホルダー 2"/>
          <p:cNvSpPr txBox="1">
            <a:spLocks/>
          </p:cNvSpPr>
          <p:nvPr/>
        </p:nvSpPr>
        <p:spPr>
          <a:xfrm>
            <a:off x="6522837" y="3763431"/>
            <a:ext cx="814321" cy="42423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加工</a:t>
            </a:r>
            <a:endParaRPr lang="en-US" altLang="ja-JP" sz="2400" dirty="0" smtClean="0"/>
          </a:p>
          <a:p>
            <a:pPr>
              <a:buFont typeface="Wingdings" panose="05000000000000000000" pitchFamily="2" charset="2"/>
              <a:buChar char="u"/>
            </a:pPr>
            <a:endParaRPr lang="en-US" altLang="ja-JP" sz="2400" dirty="0" smtClean="0"/>
          </a:p>
          <a:p>
            <a:pPr>
              <a:buFont typeface="Wingdings" panose="05000000000000000000" pitchFamily="2" charset="2"/>
              <a:buChar char="u"/>
            </a:pPr>
            <a:endParaRPr lang="en-US" altLang="ja-JP" sz="2400" dirty="0" smtClean="0"/>
          </a:p>
        </p:txBody>
      </p:sp>
      <p:sp>
        <p:nvSpPr>
          <p:cNvPr id="75" name="コンテンツ プレースホルダー 2"/>
          <p:cNvSpPr txBox="1">
            <a:spLocks/>
          </p:cNvSpPr>
          <p:nvPr/>
        </p:nvSpPr>
        <p:spPr>
          <a:xfrm>
            <a:off x="7698222" y="3758749"/>
            <a:ext cx="836220" cy="42423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a:t>販売</a:t>
            </a:r>
            <a:endParaRPr lang="en-US" altLang="ja-JP" sz="2400" dirty="0" smtClean="0"/>
          </a:p>
          <a:p>
            <a:pPr>
              <a:buFont typeface="Wingdings" panose="05000000000000000000" pitchFamily="2" charset="2"/>
              <a:buChar char="u"/>
            </a:pPr>
            <a:endParaRPr lang="en-US" altLang="ja-JP" sz="2400" dirty="0" smtClean="0"/>
          </a:p>
          <a:p>
            <a:pPr>
              <a:buFont typeface="Wingdings" panose="05000000000000000000" pitchFamily="2" charset="2"/>
              <a:buChar char="u"/>
            </a:pPr>
            <a:endParaRPr lang="en-US" altLang="ja-JP" sz="2400" dirty="0" smtClean="0"/>
          </a:p>
        </p:txBody>
      </p:sp>
      <p:sp>
        <p:nvSpPr>
          <p:cNvPr id="79" name="右矢印 78"/>
          <p:cNvSpPr/>
          <p:nvPr/>
        </p:nvSpPr>
        <p:spPr>
          <a:xfrm>
            <a:off x="2299472" y="3724970"/>
            <a:ext cx="245409" cy="448324"/>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nvGrpSpPr>
          <p:cNvPr id="35" name="グループ化 34"/>
          <p:cNvGrpSpPr/>
          <p:nvPr/>
        </p:nvGrpSpPr>
        <p:grpSpPr>
          <a:xfrm>
            <a:off x="4370590" y="61354"/>
            <a:ext cx="1506298" cy="589756"/>
            <a:chOff x="182" y="0"/>
            <a:chExt cx="1506298" cy="589756"/>
          </a:xfrm>
        </p:grpSpPr>
        <p:sp>
          <p:nvSpPr>
            <p:cNvPr id="44" name="ホームベース 43"/>
            <p:cNvSpPr/>
            <p:nvPr/>
          </p:nvSpPr>
          <p:spPr>
            <a:xfrm>
              <a:off x="182" y="0"/>
              <a:ext cx="1506298" cy="589756"/>
            </a:xfrm>
            <a:prstGeom prst="homePlate">
              <a:avLst/>
            </a:prstGeom>
            <a:solidFill>
              <a:schemeClr val="accent1">
                <a:hueOff val="0"/>
                <a:satOff val="0"/>
                <a:lumOff val="0"/>
                <a:alpha val="40000"/>
              </a:schemeClr>
            </a:solidFill>
            <a:ln>
              <a:solidFill>
                <a:schemeClr val="lt1">
                  <a:hueOff val="0"/>
                  <a:satOff val="0"/>
                  <a:lumOff val="0"/>
                  <a:alpha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5" name="ホームベース 4"/>
            <p:cNvSpPr/>
            <p:nvPr/>
          </p:nvSpPr>
          <p:spPr>
            <a:xfrm>
              <a:off x="182" y="0"/>
              <a:ext cx="1358859" cy="589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26670" bIns="53340" numCol="1" spcCol="1270" anchor="ctr" anchorCtr="0">
              <a:noAutofit/>
            </a:bodyPr>
            <a:lstStyle/>
            <a:p>
              <a:pPr lvl="0" algn="ctr" defTabSz="889000" rtl="0">
                <a:lnSpc>
                  <a:spcPct val="90000"/>
                </a:lnSpc>
                <a:spcBef>
                  <a:spcPct val="0"/>
                </a:spcBef>
                <a:spcAft>
                  <a:spcPct val="35000"/>
                </a:spcAft>
              </a:pPr>
              <a:r>
                <a:rPr kumimoji="1" lang="ja-JP" altLang="en-US" sz="2000" kern="1200" dirty="0" smtClean="0">
                  <a:solidFill>
                    <a:schemeClr val="lt1">
                      <a:alpha val="40000"/>
                    </a:schemeClr>
                  </a:solidFill>
                </a:rPr>
                <a:t>現状・課題</a:t>
              </a:r>
              <a:endParaRPr lang="ja-JP" altLang="en-US" sz="2000" kern="1200" dirty="0">
                <a:solidFill>
                  <a:schemeClr val="lt1">
                    <a:alpha val="40000"/>
                  </a:schemeClr>
                </a:solidFill>
              </a:endParaRPr>
            </a:p>
          </p:txBody>
        </p:sp>
      </p:grpSp>
      <p:grpSp>
        <p:nvGrpSpPr>
          <p:cNvPr id="36" name="グループ化 35"/>
          <p:cNvGrpSpPr/>
          <p:nvPr/>
        </p:nvGrpSpPr>
        <p:grpSpPr>
          <a:xfrm>
            <a:off x="5579181" y="61354"/>
            <a:ext cx="1303961" cy="589756"/>
            <a:chOff x="1208773" y="0"/>
            <a:chExt cx="1303961" cy="589756"/>
          </a:xfrm>
        </p:grpSpPr>
        <p:sp>
          <p:nvSpPr>
            <p:cNvPr id="42" name="山形 41"/>
            <p:cNvSpPr/>
            <p:nvPr/>
          </p:nvSpPr>
          <p:spPr>
            <a:xfrm>
              <a:off x="1208773" y="0"/>
              <a:ext cx="1303961" cy="589756"/>
            </a:xfrm>
            <a:prstGeom prst="chevron">
              <a:avLst/>
            </a:prstGeom>
            <a:solidFill>
              <a:schemeClr val="accent1">
                <a:hueOff val="0"/>
                <a:satOff val="0"/>
                <a:lumOff val="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山形 6"/>
            <p:cNvSpPr/>
            <p:nvPr/>
          </p:nvSpPr>
          <p:spPr>
            <a:xfrm>
              <a:off x="1503651" y="0"/>
              <a:ext cx="714205" cy="589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ja-JP" altLang="en-US" sz="2000" kern="1200" dirty="0" smtClean="0"/>
                <a:t>提案</a:t>
              </a:r>
              <a:endParaRPr lang="ja-JP" altLang="en-US" sz="2000" kern="1200" dirty="0"/>
            </a:p>
          </p:txBody>
        </p:sp>
      </p:grpSp>
      <p:grpSp>
        <p:nvGrpSpPr>
          <p:cNvPr id="37" name="グループ化 36"/>
          <p:cNvGrpSpPr/>
          <p:nvPr/>
        </p:nvGrpSpPr>
        <p:grpSpPr>
          <a:xfrm>
            <a:off x="6585434" y="61354"/>
            <a:ext cx="1241174" cy="589756"/>
            <a:chOff x="2215026" y="0"/>
            <a:chExt cx="1241174" cy="589756"/>
          </a:xfrm>
        </p:grpSpPr>
        <p:sp>
          <p:nvSpPr>
            <p:cNvPr id="39" name="山形 38"/>
            <p:cNvSpPr/>
            <p:nvPr/>
          </p:nvSpPr>
          <p:spPr>
            <a:xfrm>
              <a:off x="2215026" y="0"/>
              <a:ext cx="1241174" cy="589756"/>
            </a:xfrm>
            <a:prstGeom prst="chevron">
              <a:avLst/>
            </a:prstGeom>
            <a:solidFill>
              <a:schemeClr val="accent1">
                <a:hueOff val="0"/>
                <a:satOff val="0"/>
                <a:lumOff val="0"/>
                <a:alpha val="40000"/>
              </a:schemeClr>
            </a:solidFill>
            <a:ln>
              <a:solidFill>
                <a:schemeClr val="lt1">
                  <a:hueOff val="0"/>
                  <a:satOff val="0"/>
                  <a:lumOff val="0"/>
                  <a:alpha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0" name="山形 8"/>
            <p:cNvSpPr/>
            <p:nvPr/>
          </p:nvSpPr>
          <p:spPr>
            <a:xfrm>
              <a:off x="2509904" y="0"/>
              <a:ext cx="651418" cy="589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ja-JP" altLang="en-US" sz="2000" kern="1200" dirty="0" smtClean="0">
                  <a:solidFill>
                    <a:schemeClr val="lt1">
                      <a:alpha val="40000"/>
                    </a:schemeClr>
                  </a:solidFill>
                </a:rPr>
                <a:t>方針</a:t>
              </a:r>
              <a:endParaRPr lang="ja-JP" altLang="en-US" sz="2000" kern="1200" dirty="0">
                <a:solidFill>
                  <a:schemeClr val="lt1">
                    <a:alpha val="40000"/>
                  </a:schemeClr>
                </a:solidFill>
              </a:endParaRPr>
            </a:p>
          </p:txBody>
        </p:sp>
      </p:grpSp>
    </p:spTree>
    <p:extLst>
      <p:ext uri="{BB962C8B-B14F-4D97-AF65-F5344CB8AC3E}">
        <p14:creationId xmlns:p14="http://schemas.microsoft.com/office/powerpoint/2010/main" val="16021655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p:cNvSpPr/>
          <p:nvPr/>
        </p:nvSpPr>
        <p:spPr>
          <a:xfrm>
            <a:off x="1043608" y="5456813"/>
            <a:ext cx="7161167" cy="44518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4" name="円/楕円 33"/>
          <p:cNvSpPr/>
          <p:nvPr/>
        </p:nvSpPr>
        <p:spPr>
          <a:xfrm>
            <a:off x="3577912" y="2846866"/>
            <a:ext cx="1906502" cy="1250318"/>
          </a:xfrm>
          <a:prstGeom prst="ellipse">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1" name="円/楕円 30"/>
          <p:cNvSpPr/>
          <p:nvPr/>
        </p:nvSpPr>
        <p:spPr>
          <a:xfrm>
            <a:off x="5631850" y="4016733"/>
            <a:ext cx="1906502" cy="1250318"/>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2" name="円/楕円 31"/>
          <p:cNvSpPr/>
          <p:nvPr/>
        </p:nvSpPr>
        <p:spPr>
          <a:xfrm>
            <a:off x="3577912" y="1106451"/>
            <a:ext cx="1906502" cy="1250318"/>
          </a:xfrm>
          <a:prstGeom prst="ellipse">
            <a:avLst/>
          </a:prstGeom>
          <a:solidFill>
            <a:schemeClr val="accent3"/>
          </a:solidFill>
          <a:ln>
            <a:solidFill>
              <a:schemeClr val="accent3"/>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0" name="円/楕円 29"/>
          <p:cNvSpPr/>
          <p:nvPr/>
        </p:nvSpPr>
        <p:spPr>
          <a:xfrm>
            <a:off x="1523975" y="4016733"/>
            <a:ext cx="1906502" cy="1250318"/>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 name="タイトル 1"/>
          <p:cNvSpPr>
            <a:spLocks noGrp="1"/>
          </p:cNvSpPr>
          <p:nvPr>
            <p:ph type="title"/>
          </p:nvPr>
        </p:nvSpPr>
        <p:spPr/>
        <p:txBody>
          <a:bodyPr/>
          <a:lstStyle/>
          <a:p>
            <a:r>
              <a:rPr kumimoji="1" lang="ja-JP" altLang="en-US" dirty="0" smtClean="0"/>
              <a:t>北部地区</a:t>
            </a:r>
            <a:endParaRPr kumimoji="1" lang="ja-JP" altLang="en-US" dirty="0"/>
          </a:p>
        </p:txBody>
      </p:sp>
      <p:sp>
        <p:nvSpPr>
          <p:cNvPr id="3" name="コンテンツ プレースホルダー 2"/>
          <p:cNvSpPr>
            <a:spLocks noGrp="1"/>
          </p:cNvSpPr>
          <p:nvPr>
            <p:ph idx="1"/>
          </p:nvPr>
        </p:nvSpPr>
        <p:spPr>
          <a:xfrm>
            <a:off x="1043608" y="5448402"/>
            <a:ext cx="7220305" cy="541002"/>
          </a:xfrm>
        </p:spPr>
        <p:txBody>
          <a:bodyPr>
            <a:noAutofit/>
          </a:bodyPr>
          <a:lstStyle/>
          <a:p>
            <a:pPr marL="0" indent="0">
              <a:buNone/>
            </a:pPr>
            <a:r>
              <a:rPr lang="ja-JP" altLang="en-US" sz="2400" dirty="0" smtClean="0"/>
              <a:t>住民が産業にかかわることで農・工・商の連携が</a:t>
            </a:r>
            <a:r>
              <a:rPr lang="ja-JP" altLang="en-US" sz="2400" dirty="0"/>
              <a:t>強</a:t>
            </a:r>
            <a:r>
              <a:rPr lang="ja-JP" altLang="en-US" sz="2400" dirty="0" smtClean="0"/>
              <a:t>まる</a:t>
            </a:r>
            <a:endParaRPr kumimoji="1" lang="ja-JP" altLang="en-US" sz="2400"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17</a:t>
            </a:fld>
            <a:endParaRPr kumimoji="1" lang="ja-JP" altLang="en-US" dirty="0"/>
          </a:p>
        </p:txBody>
      </p:sp>
      <p:sp>
        <p:nvSpPr>
          <p:cNvPr id="15" name="コンテンツ プレースホルダー 2"/>
          <p:cNvSpPr txBox="1">
            <a:spLocks/>
          </p:cNvSpPr>
          <p:nvPr/>
        </p:nvSpPr>
        <p:spPr>
          <a:xfrm>
            <a:off x="3449977" y="1210891"/>
            <a:ext cx="2165429" cy="6114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2400" dirty="0" smtClean="0"/>
              <a:t>農業</a:t>
            </a:r>
            <a:endParaRPr lang="en-US" altLang="ja-JP" sz="2400" dirty="0" smtClean="0"/>
          </a:p>
          <a:p>
            <a:pPr marL="0" indent="0" algn="ctr">
              <a:buNone/>
            </a:pPr>
            <a:r>
              <a:rPr lang="ja-JP" altLang="en-US" sz="2400" dirty="0" smtClean="0"/>
              <a:t>（</a:t>
            </a:r>
            <a:r>
              <a:rPr lang="ja-JP" altLang="en-US" sz="2400" dirty="0"/>
              <a:t>生産</a:t>
            </a:r>
            <a:r>
              <a:rPr lang="ja-JP" altLang="en-US" sz="2400" dirty="0" smtClean="0"/>
              <a:t>）</a:t>
            </a:r>
            <a:endParaRPr lang="en-US" altLang="ja-JP" sz="2400" dirty="0" smtClean="0"/>
          </a:p>
          <a:p>
            <a:pPr marL="0" indent="0">
              <a:buNone/>
            </a:pPr>
            <a:endParaRPr lang="en-US" altLang="ja-JP" sz="2400" dirty="0" smtClean="0"/>
          </a:p>
        </p:txBody>
      </p:sp>
      <p:sp>
        <p:nvSpPr>
          <p:cNvPr id="16" name="コンテンツ プレースホルダー 2"/>
          <p:cNvSpPr txBox="1">
            <a:spLocks/>
          </p:cNvSpPr>
          <p:nvPr/>
        </p:nvSpPr>
        <p:spPr>
          <a:xfrm>
            <a:off x="5507131" y="4075599"/>
            <a:ext cx="2155734" cy="6049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2400" dirty="0" smtClean="0"/>
              <a:t>商業</a:t>
            </a:r>
            <a:endParaRPr lang="en-US" altLang="ja-JP" sz="2400" dirty="0" smtClean="0"/>
          </a:p>
          <a:p>
            <a:pPr marL="0" indent="0" algn="ctr">
              <a:buNone/>
            </a:pPr>
            <a:r>
              <a:rPr lang="ja-JP" altLang="en-US" sz="2400" dirty="0" smtClean="0"/>
              <a:t>（</a:t>
            </a:r>
            <a:r>
              <a:rPr lang="ja-JP" altLang="en-US" sz="2400" dirty="0"/>
              <a:t>販売</a:t>
            </a:r>
            <a:r>
              <a:rPr lang="ja-JP" altLang="en-US" sz="2400" dirty="0" smtClean="0"/>
              <a:t>）</a:t>
            </a:r>
            <a:endParaRPr lang="en-US" altLang="ja-JP" sz="2400" dirty="0" smtClean="0"/>
          </a:p>
          <a:p>
            <a:pPr marL="0" indent="0">
              <a:buNone/>
            </a:pPr>
            <a:endParaRPr lang="en-US" altLang="ja-JP" sz="2400" dirty="0" smtClean="0"/>
          </a:p>
        </p:txBody>
      </p:sp>
      <p:sp>
        <p:nvSpPr>
          <p:cNvPr id="17" name="コンテンツ プレースホルダー 2"/>
          <p:cNvSpPr txBox="1">
            <a:spLocks/>
          </p:cNvSpPr>
          <p:nvPr/>
        </p:nvSpPr>
        <p:spPr>
          <a:xfrm>
            <a:off x="1224763" y="4079095"/>
            <a:ext cx="2540331" cy="60497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2400" dirty="0" smtClean="0"/>
              <a:t>工業</a:t>
            </a:r>
            <a:endParaRPr lang="en-US" altLang="ja-JP" sz="2400" dirty="0" smtClean="0"/>
          </a:p>
          <a:p>
            <a:pPr marL="0" indent="0" algn="ctr">
              <a:buNone/>
            </a:pPr>
            <a:r>
              <a:rPr lang="ja-JP" altLang="en-US" sz="2400" dirty="0" smtClean="0"/>
              <a:t>（加工）</a:t>
            </a:r>
            <a:endParaRPr lang="en-US" altLang="ja-JP" sz="2400" dirty="0" smtClean="0"/>
          </a:p>
          <a:p>
            <a:pPr marL="0" indent="0">
              <a:buNone/>
            </a:pPr>
            <a:endParaRPr lang="en-US" altLang="ja-JP" sz="2400" dirty="0" smtClean="0"/>
          </a:p>
        </p:txBody>
      </p:sp>
      <p:sp>
        <p:nvSpPr>
          <p:cNvPr id="52" name="正方形/長方形 51"/>
          <p:cNvSpPr/>
          <p:nvPr/>
        </p:nvSpPr>
        <p:spPr>
          <a:xfrm>
            <a:off x="1891212" y="5994240"/>
            <a:ext cx="5393888" cy="6523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8" name="コンテンツ プレースホルダー 2"/>
          <p:cNvSpPr txBox="1">
            <a:spLocks/>
          </p:cNvSpPr>
          <p:nvPr/>
        </p:nvSpPr>
        <p:spPr>
          <a:xfrm>
            <a:off x="1923795" y="6145399"/>
            <a:ext cx="5384509" cy="422421"/>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dirty="0" smtClean="0">
                <a:solidFill>
                  <a:schemeClr val="bg1"/>
                </a:solidFill>
              </a:rPr>
              <a:t>まちの新しい魅力として新産業をつくる</a:t>
            </a:r>
            <a:endParaRPr lang="ja-JP" altLang="en-US" dirty="0">
              <a:solidFill>
                <a:schemeClr val="bg1"/>
              </a:solidFill>
            </a:endParaRPr>
          </a:p>
        </p:txBody>
      </p:sp>
      <p:sp>
        <p:nvSpPr>
          <p:cNvPr id="33" name="コンテンツ プレースホルダー 2"/>
          <p:cNvSpPr txBox="1">
            <a:spLocks/>
          </p:cNvSpPr>
          <p:nvPr/>
        </p:nvSpPr>
        <p:spPr>
          <a:xfrm>
            <a:off x="4088624" y="3238758"/>
            <a:ext cx="877927" cy="2850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2400" dirty="0"/>
              <a:t>住民</a:t>
            </a:r>
            <a:endParaRPr lang="en-US" altLang="ja-JP" sz="2400" dirty="0" smtClean="0"/>
          </a:p>
          <a:p>
            <a:pPr marL="0" indent="0">
              <a:buNone/>
            </a:pPr>
            <a:endParaRPr lang="en-US" altLang="ja-JP" sz="2400" dirty="0" smtClean="0"/>
          </a:p>
        </p:txBody>
      </p:sp>
      <p:cxnSp>
        <p:nvCxnSpPr>
          <p:cNvPr id="56" name="直線矢印コネクタ 55"/>
          <p:cNvCxnSpPr>
            <a:stCxn id="30" idx="0"/>
            <a:endCxn id="32" idx="3"/>
          </p:cNvCxnSpPr>
          <p:nvPr/>
        </p:nvCxnSpPr>
        <p:spPr>
          <a:xfrm flipV="1">
            <a:off x="2477226" y="2173664"/>
            <a:ext cx="1379887" cy="1843069"/>
          </a:xfrm>
          <a:prstGeom prst="straightConnector1">
            <a:avLst/>
          </a:prstGeom>
          <a:ln w="66675" cmpd="sng">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a:stCxn id="30" idx="6"/>
            <a:endCxn id="31" idx="2"/>
          </p:cNvCxnSpPr>
          <p:nvPr/>
        </p:nvCxnSpPr>
        <p:spPr>
          <a:xfrm>
            <a:off x="3430477" y="4641892"/>
            <a:ext cx="2201373" cy="0"/>
          </a:xfrm>
          <a:prstGeom prst="straightConnector1">
            <a:avLst/>
          </a:prstGeom>
          <a:ln w="66675" cmpd="sng">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a:stCxn id="31" idx="0"/>
            <a:endCxn id="32" idx="5"/>
          </p:cNvCxnSpPr>
          <p:nvPr/>
        </p:nvCxnSpPr>
        <p:spPr>
          <a:xfrm flipH="1" flipV="1">
            <a:off x="5205213" y="2173664"/>
            <a:ext cx="1379888" cy="1843069"/>
          </a:xfrm>
          <a:prstGeom prst="straightConnector1">
            <a:avLst/>
          </a:prstGeom>
          <a:ln w="66675" cmpd="sng">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a:stCxn id="31" idx="1"/>
            <a:endCxn id="34" idx="5"/>
          </p:cNvCxnSpPr>
          <p:nvPr/>
        </p:nvCxnSpPr>
        <p:spPr>
          <a:xfrm flipH="1" flipV="1">
            <a:off x="5205213" y="3914079"/>
            <a:ext cx="705838" cy="285759"/>
          </a:xfrm>
          <a:prstGeom prst="straightConnector1">
            <a:avLst/>
          </a:prstGeom>
          <a:ln w="66675" cmpd="sng">
            <a:solidFill>
              <a:schemeClr val="accent4">
                <a:lumMod val="75000"/>
              </a:schemeClr>
            </a:solidFill>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a:stCxn id="34" idx="3"/>
            <a:endCxn id="30" idx="7"/>
          </p:cNvCxnSpPr>
          <p:nvPr/>
        </p:nvCxnSpPr>
        <p:spPr>
          <a:xfrm flipH="1">
            <a:off x="3151276" y="3914079"/>
            <a:ext cx="705837" cy="285759"/>
          </a:xfrm>
          <a:prstGeom prst="straightConnector1">
            <a:avLst/>
          </a:prstGeom>
          <a:ln w="66675" cmpd="sng">
            <a:solidFill>
              <a:schemeClr val="accent4">
                <a:lumMod val="75000"/>
              </a:schemeClr>
            </a:solidFill>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2" name="直線矢印コネクタ 91"/>
          <p:cNvCxnSpPr>
            <a:stCxn id="34" idx="0"/>
            <a:endCxn id="32" idx="4"/>
          </p:cNvCxnSpPr>
          <p:nvPr/>
        </p:nvCxnSpPr>
        <p:spPr>
          <a:xfrm flipV="1">
            <a:off x="4531163" y="2356769"/>
            <a:ext cx="0" cy="490097"/>
          </a:xfrm>
          <a:prstGeom prst="straightConnector1">
            <a:avLst/>
          </a:prstGeom>
          <a:ln w="66675" cmpd="sng">
            <a:solidFill>
              <a:schemeClr val="accent4">
                <a:lumMod val="75000"/>
              </a:schemeClr>
            </a:solidFill>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a:stCxn id="199" idx="2"/>
          </p:cNvCxnSpPr>
          <p:nvPr/>
        </p:nvCxnSpPr>
        <p:spPr>
          <a:xfrm>
            <a:off x="1497295" y="3017856"/>
            <a:ext cx="2000053" cy="1031044"/>
          </a:xfrm>
          <a:prstGeom prst="line">
            <a:avLst/>
          </a:prstGeom>
        </p:spPr>
        <p:style>
          <a:lnRef idx="1">
            <a:schemeClr val="accent1"/>
          </a:lnRef>
          <a:fillRef idx="0">
            <a:schemeClr val="accent1"/>
          </a:fillRef>
          <a:effectRef idx="0">
            <a:schemeClr val="accent1"/>
          </a:effectRef>
          <a:fontRef idx="minor">
            <a:schemeClr val="tx1"/>
          </a:fontRef>
        </p:style>
      </p:cxnSp>
      <p:sp>
        <p:nvSpPr>
          <p:cNvPr id="199" name="正方形/長方形 198"/>
          <p:cNvSpPr/>
          <p:nvPr/>
        </p:nvSpPr>
        <p:spPr>
          <a:xfrm>
            <a:off x="354295" y="2581993"/>
            <a:ext cx="2286000" cy="43586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01" name="コンテンツ プレースホルダー 2"/>
          <p:cNvSpPr txBox="1">
            <a:spLocks/>
          </p:cNvSpPr>
          <p:nvPr/>
        </p:nvSpPr>
        <p:spPr>
          <a:xfrm>
            <a:off x="354295" y="2566764"/>
            <a:ext cx="2286000" cy="3997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工場見学ツアー</a:t>
            </a:r>
            <a:endParaRPr lang="en-US" altLang="ja-JP" sz="2400" dirty="0" smtClean="0"/>
          </a:p>
        </p:txBody>
      </p:sp>
      <p:cxnSp>
        <p:nvCxnSpPr>
          <p:cNvPr id="28" name="直線コネクタ 27"/>
          <p:cNvCxnSpPr>
            <a:stCxn id="29" idx="2"/>
          </p:cNvCxnSpPr>
          <p:nvPr/>
        </p:nvCxnSpPr>
        <p:spPr>
          <a:xfrm flipH="1">
            <a:off x="5564978" y="2114798"/>
            <a:ext cx="2011604" cy="1930606"/>
          </a:xfrm>
          <a:prstGeom prst="line">
            <a:avLst/>
          </a:prstGeom>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6433582" y="1678935"/>
            <a:ext cx="2286000" cy="43586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5" name="コンテンツ プレースホルダー 2"/>
          <p:cNvSpPr txBox="1">
            <a:spLocks/>
          </p:cNvSpPr>
          <p:nvPr/>
        </p:nvSpPr>
        <p:spPr>
          <a:xfrm>
            <a:off x="6433582" y="1663706"/>
            <a:ext cx="2286000" cy="3997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商品開発コンペ</a:t>
            </a:r>
            <a:endParaRPr lang="en-US" altLang="ja-JP" sz="2400" dirty="0" smtClean="0"/>
          </a:p>
        </p:txBody>
      </p:sp>
      <p:cxnSp>
        <p:nvCxnSpPr>
          <p:cNvPr id="36" name="直線コネクタ 35"/>
          <p:cNvCxnSpPr>
            <a:stCxn id="37" idx="2"/>
          </p:cNvCxnSpPr>
          <p:nvPr/>
        </p:nvCxnSpPr>
        <p:spPr>
          <a:xfrm>
            <a:off x="1856920" y="1868591"/>
            <a:ext cx="2651526" cy="728835"/>
          </a:xfrm>
          <a:prstGeom prst="line">
            <a:avLst/>
          </a:prstGeom>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a:off x="713920" y="1432728"/>
            <a:ext cx="2286000" cy="43586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9" name="コンテンツ プレースホルダー 2"/>
          <p:cNvSpPr txBox="1">
            <a:spLocks/>
          </p:cNvSpPr>
          <p:nvPr/>
        </p:nvSpPr>
        <p:spPr>
          <a:xfrm>
            <a:off x="1601498" y="1391152"/>
            <a:ext cx="510843" cy="3997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a:t>？</a:t>
            </a:r>
            <a:endParaRPr lang="en-US" altLang="ja-JP" sz="2400" dirty="0" smtClean="0"/>
          </a:p>
        </p:txBody>
      </p:sp>
      <p:grpSp>
        <p:nvGrpSpPr>
          <p:cNvPr id="38" name="グループ化 37"/>
          <p:cNvGrpSpPr/>
          <p:nvPr/>
        </p:nvGrpSpPr>
        <p:grpSpPr>
          <a:xfrm>
            <a:off x="4370590" y="61354"/>
            <a:ext cx="1506298" cy="589756"/>
            <a:chOff x="182" y="0"/>
            <a:chExt cx="1506298" cy="589756"/>
          </a:xfrm>
        </p:grpSpPr>
        <p:sp>
          <p:nvSpPr>
            <p:cNvPr id="40" name="ホームベース 39"/>
            <p:cNvSpPr/>
            <p:nvPr/>
          </p:nvSpPr>
          <p:spPr>
            <a:xfrm>
              <a:off x="182" y="0"/>
              <a:ext cx="1506298" cy="589756"/>
            </a:xfrm>
            <a:prstGeom prst="homePlate">
              <a:avLst/>
            </a:prstGeom>
            <a:solidFill>
              <a:schemeClr val="accent1">
                <a:hueOff val="0"/>
                <a:satOff val="0"/>
                <a:lumOff val="0"/>
                <a:alpha val="40000"/>
              </a:schemeClr>
            </a:solidFill>
            <a:ln>
              <a:solidFill>
                <a:schemeClr val="lt1">
                  <a:hueOff val="0"/>
                  <a:satOff val="0"/>
                  <a:lumOff val="0"/>
                  <a:alpha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1" name="ホームベース 4"/>
            <p:cNvSpPr/>
            <p:nvPr/>
          </p:nvSpPr>
          <p:spPr>
            <a:xfrm>
              <a:off x="182" y="0"/>
              <a:ext cx="1358859" cy="589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26670" bIns="53340" numCol="1" spcCol="1270" anchor="ctr" anchorCtr="0">
              <a:noAutofit/>
            </a:bodyPr>
            <a:lstStyle/>
            <a:p>
              <a:pPr lvl="0" algn="ctr" defTabSz="889000" rtl="0">
                <a:lnSpc>
                  <a:spcPct val="90000"/>
                </a:lnSpc>
                <a:spcBef>
                  <a:spcPct val="0"/>
                </a:spcBef>
                <a:spcAft>
                  <a:spcPct val="35000"/>
                </a:spcAft>
              </a:pPr>
              <a:r>
                <a:rPr kumimoji="1" lang="ja-JP" altLang="en-US" sz="2000" kern="1200" dirty="0" smtClean="0">
                  <a:solidFill>
                    <a:schemeClr val="lt1">
                      <a:alpha val="40000"/>
                    </a:schemeClr>
                  </a:solidFill>
                </a:rPr>
                <a:t>現状・課題</a:t>
              </a:r>
              <a:endParaRPr lang="ja-JP" altLang="en-US" sz="2000" kern="1200" dirty="0">
                <a:solidFill>
                  <a:schemeClr val="lt1">
                    <a:alpha val="40000"/>
                  </a:schemeClr>
                </a:solidFill>
              </a:endParaRPr>
            </a:p>
          </p:txBody>
        </p:sp>
      </p:grpSp>
      <p:grpSp>
        <p:nvGrpSpPr>
          <p:cNvPr id="42" name="グループ化 41"/>
          <p:cNvGrpSpPr/>
          <p:nvPr/>
        </p:nvGrpSpPr>
        <p:grpSpPr>
          <a:xfrm>
            <a:off x="6523029" y="61354"/>
            <a:ext cx="1303961" cy="589756"/>
            <a:chOff x="1208773" y="0"/>
            <a:chExt cx="1303961" cy="589756"/>
          </a:xfrm>
        </p:grpSpPr>
        <p:sp>
          <p:nvSpPr>
            <p:cNvPr id="43" name="山形 42"/>
            <p:cNvSpPr/>
            <p:nvPr/>
          </p:nvSpPr>
          <p:spPr>
            <a:xfrm>
              <a:off x="1208773" y="0"/>
              <a:ext cx="1303961" cy="589756"/>
            </a:xfrm>
            <a:prstGeom prst="chevron">
              <a:avLst/>
            </a:prstGeom>
            <a:solidFill>
              <a:schemeClr val="accent1">
                <a:hueOff val="0"/>
                <a:satOff val="0"/>
                <a:lumOff val="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4" name="山形 6"/>
            <p:cNvSpPr/>
            <p:nvPr/>
          </p:nvSpPr>
          <p:spPr>
            <a:xfrm>
              <a:off x="1503651" y="0"/>
              <a:ext cx="714205" cy="589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ja-JP" altLang="en-US" sz="2000" dirty="0"/>
                <a:t>方針</a:t>
              </a:r>
              <a:endParaRPr lang="ja-JP" altLang="en-US" sz="2000" kern="1200" dirty="0"/>
            </a:p>
          </p:txBody>
        </p:sp>
      </p:grpSp>
      <p:grpSp>
        <p:nvGrpSpPr>
          <p:cNvPr id="45" name="グループ化 44"/>
          <p:cNvGrpSpPr/>
          <p:nvPr/>
        </p:nvGrpSpPr>
        <p:grpSpPr>
          <a:xfrm>
            <a:off x="5583700" y="57604"/>
            <a:ext cx="1241174" cy="589756"/>
            <a:chOff x="2215026" y="0"/>
            <a:chExt cx="1241174" cy="589756"/>
          </a:xfrm>
        </p:grpSpPr>
        <p:sp>
          <p:nvSpPr>
            <p:cNvPr id="46" name="山形 45"/>
            <p:cNvSpPr/>
            <p:nvPr/>
          </p:nvSpPr>
          <p:spPr>
            <a:xfrm>
              <a:off x="2215026" y="0"/>
              <a:ext cx="1241174" cy="589756"/>
            </a:xfrm>
            <a:prstGeom prst="chevron">
              <a:avLst/>
            </a:prstGeom>
            <a:solidFill>
              <a:schemeClr val="accent1">
                <a:hueOff val="0"/>
                <a:satOff val="0"/>
                <a:lumOff val="0"/>
                <a:alpha val="40000"/>
              </a:schemeClr>
            </a:solidFill>
            <a:ln>
              <a:solidFill>
                <a:schemeClr val="lt1">
                  <a:hueOff val="0"/>
                  <a:satOff val="0"/>
                  <a:lumOff val="0"/>
                  <a:alpha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7" name="山形 8"/>
            <p:cNvSpPr/>
            <p:nvPr/>
          </p:nvSpPr>
          <p:spPr>
            <a:xfrm>
              <a:off x="2509904" y="0"/>
              <a:ext cx="651418" cy="589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ja-JP" altLang="en-US" sz="2000" dirty="0">
                  <a:solidFill>
                    <a:schemeClr val="lt1">
                      <a:alpha val="40000"/>
                    </a:schemeClr>
                  </a:solidFill>
                </a:rPr>
                <a:t>提案</a:t>
              </a:r>
              <a:endParaRPr lang="ja-JP" altLang="en-US" sz="2000" kern="1200" dirty="0">
                <a:solidFill>
                  <a:schemeClr val="lt1">
                    <a:alpha val="40000"/>
                  </a:schemeClr>
                </a:solidFill>
              </a:endParaRPr>
            </a:p>
          </p:txBody>
        </p:sp>
      </p:grpSp>
    </p:spTree>
    <p:extLst>
      <p:ext uri="{BB962C8B-B14F-4D97-AF65-F5344CB8AC3E}">
        <p14:creationId xmlns:p14="http://schemas.microsoft.com/office/powerpoint/2010/main" val="40384384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吹き出し 3"/>
          <p:cNvSpPr/>
          <p:nvPr/>
        </p:nvSpPr>
        <p:spPr>
          <a:xfrm>
            <a:off x="3719013" y="3861048"/>
            <a:ext cx="5411046" cy="2376264"/>
          </a:xfrm>
          <a:prstGeom prst="wedgeRoundRectCallout">
            <a:avLst>
              <a:gd name="adj1" fmla="val -73474"/>
              <a:gd name="adj2" fmla="val 36302"/>
              <a:gd name="adj3" fmla="val 1666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5" name="正方形/長方形 24"/>
          <p:cNvSpPr/>
          <p:nvPr/>
        </p:nvSpPr>
        <p:spPr>
          <a:xfrm>
            <a:off x="5214555" y="4620318"/>
            <a:ext cx="3527140" cy="99629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b="1" dirty="0" smtClean="0">
                <a:solidFill>
                  <a:schemeClr val="tx1"/>
                </a:solidFill>
              </a:rPr>
              <a:t>音でつながるコミュニティプラン</a:t>
            </a:r>
          </a:p>
        </p:txBody>
      </p:sp>
      <p:sp>
        <p:nvSpPr>
          <p:cNvPr id="2" name="タイトル 1"/>
          <p:cNvSpPr>
            <a:spLocks noGrp="1"/>
          </p:cNvSpPr>
          <p:nvPr>
            <p:ph type="title"/>
          </p:nvPr>
        </p:nvSpPr>
        <p:spPr/>
        <p:txBody>
          <a:bodyPr/>
          <a:lstStyle/>
          <a:p>
            <a:r>
              <a:rPr kumimoji="1" lang="ja-JP" altLang="en-US" dirty="0" smtClean="0"/>
              <a:t>南部地区</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18</a:t>
            </a:fld>
            <a:endParaRPr kumimoji="1" lang="ja-JP" altLang="en-US"/>
          </a:p>
        </p:txBody>
      </p:sp>
      <p:sp>
        <p:nvSpPr>
          <p:cNvPr id="12" name="フリーフォーム 11"/>
          <p:cNvSpPr/>
          <p:nvPr/>
        </p:nvSpPr>
        <p:spPr>
          <a:xfrm>
            <a:off x="544812" y="2563266"/>
            <a:ext cx="1543792" cy="1913134"/>
          </a:xfrm>
          <a:custGeom>
            <a:avLst/>
            <a:gdLst>
              <a:gd name="connsiteX0" fmla="*/ 1151906 w 1543792"/>
              <a:gd name="connsiteY0" fmla="*/ 267195 h 1905990"/>
              <a:gd name="connsiteX1" fmla="*/ 1312223 w 1543792"/>
              <a:gd name="connsiteY1" fmla="*/ 296884 h 1905990"/>
              <a:gd name="connsiteX2" fmla="*/ 1442852 w 1543792"/>
              <a:gd name="connsiteY2" fmla="*/ 362198 h 1905990"/>
              <a:gd name="connsiteX3" fmla="*/ 1520041 w 1543792"/>
              <a:gd name="connsiteY3" fmla="*/ 433450 h 1905990"/>
              <a:gd name="connsiteX4" fmla="*/ 1543792 w 1543792"/>
              <a:gd name="connsiteY4" fmla="*/ 534390 h 1905990"/>
              <a:gd name="connsiteX5" fmla="*/ 1448789 w 1543792"/>
              <a:gd name="connsiteY5" fmla="*/ 611580 h 1905990"/>
              <a:gd name="connsiteX6" fmla="*/ 1300348 w 1543792"/>
              <a:gd name="connsiteY6" fmla="*/ 653143 h 1905990"/>
              <a:gd name="connsiteX7" fmla="*/ 1175657 w 1543792"/>
              <a:gd name="connsiteY7" fmla="*/ 700645 h 1905990"/>
              <a:gd name="connsiteX8" fmla="*/ 1175657 w 1543792"/>
              <a:gd name="connsiteY8" fmla="*/ 777834 h 1905990"/>
              <a:gd name="connsiteX9" fmla="*/ 1128156 w 1543792"/>
              <a:gd name="connsiteY9" fmla="*/ 819398 h 1905990"/>
              <a:gd name="connsiteX10" fmla="*/ 1181595 w 1543792"/>
              <a:gd name="connsiteY10" fmla="*/ 890650 h 1905990"/>
              <a:gd name="connsiteX11" fmla="*/ 1021278 w 1543792"/>
              <a:gd name="connsiteY11" fmla="*/ 920338 h 1905990"/>
              <a:gd name="connsiteX12" fmla="*/ 1080654 w 1543792"/>
              <a:gd name="connsiteY12" fmla="*/ 1246909 h 1905990"/>
              <a:gd name="connsiteX13" fmla="*/ 1151906 w 1543792"/>
              <a:gd name="connsiteY13" fmla="*/ 1270660 h 1905990"/>
              <a:gd name="connsiteX14" fmla="*/ 1128156 w 1543792"/>
              <a:gd name="connsiteY14" fmla="*/ 1436915 h 1905990"/>
              <a:gd name="connsiteX15" fmla="*/ 908462 w 1543792"/>
              <a:gd name="connsiteY15" fmla="*/ 1905990 h 1905990"/>
              <a:gd name="connsiteX16" fmla="*/ 765958 w 1543792"/>
              <a:gd name="connsiteY16" fmla="*/ 1828800 h 1905990"/>
              <a:gd name="connsiteX17" fmla="*/ 694706 w 1543792"/>
              <a:gd name="connsiteY17" fmla="*/ 1656608 h 1905990"/>
              <a:gd name="connsiteX18" fmla="*/ 486888 w 1543792"/>
              <a:gd name="connsiteY18" fmla="*/ 1508167 h 1905990"/>
              <a:gd name="connsiteX19" fmla="*/ 261257 w 1543792"/>
              <a:gd name="connsiteY19" fmla="*/ 1520042 h 1905990"/>
              <a:gd name="connsiteX20" fmla="*/ 0 w 1543792"/>
              <a:gd name="connsiteY20" fmla="*/ 1223159 h 1905990"/>
              <a:gd name="connsiteX21" fmla="*/ 17813 w 1543792"/>
              <a:gd name="connsiteY21" fmla="*/ 1086593 h 1905990"/>
              <a:gd name="connsiteX22" fmla="*/ 0 w 1543792"/>
              <a:gd name="connsiteY22" fmla="*/ 979715 h 1905990"/>
              <a:gd name="connsiteX23" fmla="*/ 71252 w 1543792"/>
              <a:gd name="connsiteY23" fmla="*/ 938151 h 1905990"/>
              <a:gd name="connsiteX24" fmla="*/ 148441 w 1543792"/>
              <a:gd name="connsiteY24" fmla="*/ 961902 h 1905990"/>
              <a:gd name="connsiteX25" fmla="*/ 237506 w 1543792"/>
              <a:gd name="connsiteY25" fmla="*/ 1086593 h 1905990"/>
              <a:gd name="connsiteX26" fmla="*/ 285008 w 1543792"/>
              <a:gd name="connsiteY26" fmla="*/ 1045029 h 1905990"/>
              <a:gd name="connsiteX27" fmla="*/ 350322 w 1543792"/>
              <a:gd name="connsiteY27" fmla="*/ 1062842 h 1905990"/>
              <a:gd name="connsiteX28" fmla="*/ 385948 w 1543792"/>
              <a:gd name="connsiteY28" fmla="*/ 1015341 h 1905990"/>
              <a:gd name="connsiteX29" fmla="*/ 279070 w 1543792"/>
              <a:gd name="connsiteY29" fmla="*/ 973777 h 1905990"/>
              <a:gd name="connsiteX30" fmla="*/ 190005 w 1543792"/>
              <a:gd name="connsiteY30" fmla="*/ 825335 h 1905990"/>
              <a:gd name="connsiteX31" fmla="*/ 338447 w 1543792"/>
              <a:gd name="connsiteY31" fmla="*/ 712520 h 1905990"/>
              <a:gd name="connsiteX32" fmla="*/ 344384 w 1543792"/>
              <a:gd name="connsiteY32" fmla="*/ 653143 h 1905990"/>
              <a:gd name="connsiteX33" fmla="*/ 344384 w 1543792"/>
              <a:gd name="connsiteY33" fmla="*/ 480951 h 1905990"/>
              <a:gd name="connsiteX34" fmla="*/ 273132 w 1543792"/>
              <a:gd name="connsiteY34" fmla="*/ 421574 h 1905990"/>
              <a:gd name="connsiteX35" fmla="*/ 279070 w 1543792"/>
              <a:gd name="connsiteY35" fmla="*/ 362198 h 1905990"/>
              <a:gd name="connsiteX36" fmla="*/ 184067 w 1543792"/>
              <a:gd name="connsiteY36" fmla="*/ 302821 h 1905990"/>
              <a:gd name="connsiteX37" fmla="*/ 124691 w 1543792"/>
              <a:gd name="connsiteY37" fmla="*/ 290946 h 1905990"/>
              <a:gd name="connsiteX38" fmla="*/ 106878 w 1543792"/>
              <a:gd name="connsiteY38" fmla="*/ 184068 h 1905990"/>
              <a:gd name="connsiteX39" fmla="*/ 154379 w 1543792"/>
              <a:gd name="connsiteY39" fmla="*/ 124691 h 1905990"/>
              <a:gd name="connsiteX40" fmla="*/ 207818 w 1543792"/>
              <a:gd name="connsiteY40" fmla="*/ 47502 h 1905990"/>
              <a:gd name="connsiteX41" fmla="*/ 261257 w 1543792"/>
              <a:gd name="connsiteY41" fmla="*/ 0 h 1905990"/>
              <a:gd name="connsiteX42" fmla="*/ 397823 w 1543792"/>
              <a:gd name="connsiteY42" fmla="*/ 89065 h 1905990"/>
              <a:gd name="connsiteX43" fmla="*/ 469075 w 1543792"/>
              <a:gd name="connsiteY43" fmla="*/ 89065 h 1905990"/>
              <a:gd name="connsiteX44" fmla="*/ 504701 w 1543792"/>
              <a:gd name="connsiteY44" fmla="*/ 71252 h 1905990"/>
              <a:gd name="connsiteX45" fmla="*/ 570015 w 1543792"/>
              <a:gd name="connsiteY45" fmla="*/ 47502 h 1905990"/>
              <a:gd name="connsiteX46" fmla="*/ 635330 w 1543792"/>
              <a:gd name="connsiteY46" fmla="*/ 0 h 1905990"/>
              <a:gd name="connsiteX47" fmla="*/ 866899 w 1543792"/>
              <a:gd name="connsiteY47" fmla="*/ 118754 h 1905990"/>
              <a:gd name="connsiteX48" fmla="*/ 1015340 w 1543792"/>
              <a:gd name="connsiteY48" fmla="*/ 100941 h 1905990"/>
              <a:gd name="connsiteX49" fmla="*/ 1015340 w 1543792"/>
              <a:gd name="connsiteY49" fmla="*/ 225632 h 1905990"/>
              <a:gd name="connsiteX50" fmla="*/ 1151906 w 1543792"/>
              <a:gd name="connsiteY50" fmla="*/ 267195 h 1905990"/>
              <a:gd name="connsiteX0" fmla="*/ 1151906 w 1543792"/>
              <a:gd name="connsiteY0" fmla="*/ 267195 h 1905990"/>
              <a:gd name="connsiteX1" fmla="*/ 1312223 w 1543792"/>
              <a:gd name="connsiteY1" fmla="*/ 296884 h 1905990"/>
              <a:gd name="connsiteX2" fmla="*/ 1442852 w 1543792"/>
              <a:gd name="connsiteY2" fmla="*/ 362198 h 1905990"/>
              <a:gd name="connsiteX3" fmla="*/ 1520041 w 1543792"/>
              <a:gd name="connsiteY3" fmla="*/ 433450 h 1905990"/>
              <a:gd name="connsiteX4" fmla="*/ 1543792 w 1543792"/>
              <a:gd name="connsiteY4" fmla="*/ 534390 h 1905990"/>
              <a:gd name="connsiteX5" fmla="*/ 1448789 w 1543792"/>
              <a:gd name="connsiteY5" fmla="*/ 611580 h 1905990"/>
              <a:gd name="connsiteX6" fmla="*/ 1300348 w 1543792"/>
              <a:gd name="connsiteY6" fmla="*/ 653143 h 1905990"/>
              <a:gd name="connsiteX7" fmla="*/ 1175657 w 1543792"/>
              <a:gd name="connsiteY7" fmla="*/ 700645 h 1905990"/>
              <a:gd name="connsiteX8" fmla="*/ 1175657 w 1543792"/>
              <a:gd name="connsiteY8" fmla="*/ 777834 h 1905990"/>
              <a:gd name="connsiteX9" fmla="*/ 1128156 w 1543792"/>
              <a:gd name="connsiteY9" fmla="*/ 819398 h 1905990"/>
              <a:gd name="connsiteX10" fmla="*/ 1181595 w 1543792"/>
              <a:gd name="connsiteY10" fmla="*/ 890650 h 1905990"/>
              <a:gd name="connsiteX11" fmla="*/ 1021278 w 1543792"/>
              <a:gd name="connsiteY11" fmla="*/ 920338 h 1905990"/>
              <a:gd name="connsiteX12" fmla="*/ 1080654 w 1543792"/>
              <a:gd name="connsiteY12" fmla="*/ 1246909 h 1905990"/>
              <a:gd name="connsiteX13" fmla="*/ 1151906 w 1543792"/>
              <a:gd name="connsiteY13" fmla="*/ 1270660 h 1905990"/>
              <a:gd name="connsiteX14" fmla="*/ 1135300 w 1543792"/>
              <a:gd name="connsiteY14" fmla="*/ 1436915 h 1905990"/>
              <a:gd name="connsiteX15" fmla="*/ 908462 w 1543792"/>
              <a:gd name="connsiteY15" fmla="*/ 1905990 h 1905990"/>
              <a:gd name="connsiteX16" fmla="*/ 765958 w 1543792"/>
              <a:gd name="connsiteY16" fmla="*/ 1828800 h 1905990"/>
              <a:gd name="connsiteX17" fmla="*/ 694706 w 1543792"/>
              <a:gd name="connsiteY17" fmla="*/ 1656608 h 1905990"/>
              <a:gd name="connsiteX18" fmla="*/ 486888 w 1543792"/>
              <a:gd name="connsiteY18" fmla="*/ 1508167 h 1905990"/>
              <a:gd name="connsiteX19" fmla="*/ 261257 w 1543792"/>
              <a:gd name="connsiteY19" fmla="*/ 1520042 h 1905990"/>
              <a:gd name="connsiteX20" fmla="*/ 0 w 1543792"/>
              <a:gd name="connsiteY20" fmla="*/ 1223159 h 1905990"/>
              <a:gd name="connsiteX21" fmla="*/ 17813 w 1543792"/>
              <a:gd name="connsiteY21" fmla="*/ 1086593 h 1905990"/>
              <a:gd name="connsiteX22" fmla="*/ 0 w 1543792"/>
              <a:gd name="connsiteY22" fmla="*/ 979715 h 1905990"/>
              <a:gd name="connsiteX23" fmla="*/ 71252 w 1543792"/>
              <a:gd name="connsiteY23" fmla="*/ 938151 h 1905990"/>
              <a:gd name="connsiteX24" fmla="*/ 148441 w 1543792"/>
              <a:gd name="connsiteY24" fmla="*/ 961902 h 1905990"/>
              <a:gd name="connsiteX25" fmla="*/ 237506 w 1543792"/>
              <a:gd name="connsiteY25" fmla="*/ 1086593 h 1905990"/>
              <a:gd name="connsiteX26" fmla="*/ 285008 w 1543792"/>
              <a:gd name="connsiteY26" fmla="*/ 1045029 h 1905990"/>
              <a:gd name="connsiteX27" fmla="*/ 350322 w 1543792"/>
              <a:gd name="connsiteY27" fmla="*/ 1062842 h 1905990"/>
              <a:gd name="connsiteX28" fmla="*/ 385948 w 1543792"/>
              <a:gd name="connsiteY28" fmla="*/ 1015341 h 1905990"/>
              <a:gd name="connsiteX29" fmla="*/ 279070 w 1543792"/>
              <a:gd name="connsiteY29" fmla="*/ 973777 h 1905990"/>
              <a:gd name="connsiteX30" fmla="*/ 190005 w 1543792"/>
              <a:gd name="connsiteY30" fmla="*/ 825335 h 1905990"/>
              <a:gd name="connsiteX31" fmla="*/ 338447 w 1543792"/>
              <a:gd name="connsiteY31" fmla="*/ 712520 h 1905990"/>
              <a:gd name="connsiteX32" fmla="*/ 344384 w 1543792"/>
              <a:gd name="connsiteY32" fmla="*/ 653143 h 1905990"/>
              <a:gd name="connsiteX33" fmla="*/ 344384 w 1543792"/>
              <a:gd name="connsiteY33" fmla="*/ 480951 h 1905990"/>
              <a:gd name="connsiteX34" fmla="*/ 273132 w 1543792"/>
              <a:gd name="connsiteY34" fmla="*/ 421574 h 1905990"/>
              <a:gd name="connsiteX35" fmla="*/ 279070 w 1543792"/>
              <a:gd name="connsiteY35" fmla="*/ 362198 h 1905990"/>
              <a:gd name="connsiteX36" fmla="*/ 184067 w 1543792"/>
              <a:gd name="connsiteY36" fmla="*/ 302821 h 1905990"/>
              <a:gd name="connsiteX37" fmla="*/ 124691 w 1543792"/>
              <a:gd name="connsiteY37" fmla="*/ 290946 h 1905990"/>
              <a:gd name="connsiteX38" fmla="*/ 106878 w 1543792"/>
              <a:gd name="connsiteY38" fmla="*/ 184068 h 1905990"/>
              <a:gd name="connsiteX39" fmla="*/ 154379 w 1543792"/>
              <a:gd name="connsiteY39" fmla="*/ 124691 h 1905990"/>
              <a:gd name="connsiteX40" fmla="*/ 207818 w 1543792"/>
              <a:gd name="connsiteY40" fmla="*/ 47502 h 1905990"/>
              <a:gd name="connsiteX41" fmla="*/ 261257 w 1543792"/>
              <a:gd name="connsiteY41" fmla="*/ 0 h 1905990"/>
              <a:gd name="connsiteX42" fmla="*/ 397823 w 1543792"/>
              <a:gd name="connsiteY42" fmla="*/ 89065 h 1905990"/>
              <a:gd name="connsiteX43" fmla="*/ 469075 w 1543792"/>
              <a:gd name="connsiteY43" fmla="*/ 89065 h 1905990"/>
              <a:gd name="connsiteX44" fmla="*/ 504701 w 1543792"/>
              <a:gd name="connsiteY44" fmla="*/ 71252 h 1905990"/>
              <a:gd name="connsiteX45" fmla="*/ 570015 w 1543792"/>
              <a:gd name="connsiteY45" fmla="*/ 47502 h 1905990"/>
              <a:gd name="connsiteX46" fmla="*/ 635330 w 1543792"/>
              <a:gd name="connsiteY46" fmla="*/ 0 h 1905990"/>
              <a:gd name="connsiteX47" fmla="*/ 866899 w 1543792"/>
              <a:gd name="connsiteY47" fmla="*/ 118754 h 1905990"/>
              <a:gd name="connsiteX48" fmla="*/ 1015340 w 1543792"/>
              <a:gd name="connsiteY48" fmla="*/ 100941 h 1905990"/>
              <a:gd name="connsiteX49" fmla="*/ 1015340 w 1543792"/>
              <a:gd name="connsiteY49" fmla="*/ 225632 h 1905990"/>
              <a:gd name="connsiteX50" fmla="*/ 1151906 w 1543792"/>
              <a:gd name="connsiteY50" fmla="*/ 267195 h 1905990"/>
              <a:gd name="connsiteX0" fmla="*/ 1151906 w 1543792"/>
              <a:gd name="connsiteY0" fmla="*/ 267195 h 1913134"/>
              <a:gd name="connsiteX1" fmla="*/ 1312223 w 1543792"/>
              <a:gd name="connsiteY1" fmla="*/ 296884 h 1913134"/>
              <a:gd name="connsiteX2" fmla="*/ 1442852 w 1543792"/>
              <a:gd name="connsiteY2" fmla="*/ 362198 h 1913134"/>
              <a:gd name="connsiteX3" fmla="*/ 1520041 w 1543792"/>
              <a:gd name="connsiteY3" fmla="*/ 433450 h 1913134"/>
              <a:gd name="connsiteX4" fmla="*/ 1543792 w 1543792"/>
              <a:gd name="connsiteY4" fmla="*/ 534390 h 1913134"/>
              <a:gd name="connsiteX5" fmla="*/ 1448789 w 1543792"/>
              <a:gd name="connsiteY5" fmla="*/ 611580 h 1913134"/>
              <a:gd name="connsiteX6" fmla="*/ 1300348 w 1543792"/>
              <a:gd name="connsiteY6" fmla="*/ 653143 h 1913134"/>
              <a:gd name="connsiteX7" fmla="*/ 1175657 w 1543792"/>
              <a:gd name="connsiteY7" fmla="*/ 700645 h 1913134"/>
              <a:gd name="connsiteX8" fmla="*/ 1175657 w 1543792"/>
              <a:gd name="connsiteY8" fmla="*/ 777834 h 1913134"/>
              <a:gd name="connsiteX9" fmla="*/ 1128156 w 1543792"/>
              <a:gd name="connsiteY9" fmla="*/ 819398 h 1913134"/>
              <a:gd name="connsiteX10" fmla="*/ 1181595 w 1543792"/>
              <a:gd name="connsiteY10" fmla="*/ 890650 h 1913134"/>
              <a:gd name="connsiteX11" fmla="*/ 1021278 w 1543792"/>
              <a:gd name="connsiteY11" fmla="*/ 920338 h 1913134"/>
              <a:gd name="connsiteX12" fmla="*/ 1080654 w 1543792"/>
              <a:gd name="connsiteY12" fmla="*/ 1246909 h 1913134"/>
              <a:gd name="connsiteX13" fmla="*/ 1151906 w 1543792"/>
              <a:gd name="connsiteY13" fmla="*/ 1270660 h 1913134"/>
              <a:gd name="connsiteX14" fmla="*/ 1135300 w 1543792"/>
              <a:gd name="connsiteY14" fmla="*/ 1436915 h 1913134"/>
              <a:gd name="connsiteX15" fmla="*/ 913225 w 1543792"/>
              <a:gd name="connsiteY15" fmla="*/ 1913134 h 1913134"/>
              <a:gd name="connsiteX16" fmla="*/ 765958 w 1543792"/>
              <a:gd name="connsiteY16" fmla="*/ 1828800 h 1913134"/>
              <a:gd name="connsiteX17" fmla="*/ 694706 w 1543792"/>
              <a:gd name="connsiteY17" fmla="*/ 1656608 h 1913134"/>
              <a:gd name="connsiteX18" fmla="*/ 486888 w 1543792"/>
              <a:gd name="connsiteY18" fmla="*/ 1508167 h 1913134"/>
              <a:gd name="connsiteX19" fmla="*/ 261257 w 1543792"/>
              <a:gd name="connsiteY19" fmla="*/ 1520042 h 1913134"/>
              <a:gd name="connsiteX20" fmla="*/ 0 w 1543792"/>
              <a:gd name="connsiteY20" fmla="*/ 1223159 h 1913134"/>
              <a:gd name="connsiteX21" fmla="*/ 17813 w 1543792"/>
              <a:gd name="connsiteY21" fmla="*/ 1086593 h 1913134"/>
              <a:gd name="connsiteX22" fmla="*/ 0 w 1543792"/>
              <a:gd name="connsiteY22" fmla="*/ 979715 h 1913134"/>
              <a:gd name="connsiteX23" fmla="*/ 71252 w 1543792"/>
              <a:gd name="connsiteY23" fmla="*/ 938151 h 1913134"/>
              <a:gd name="connsiteX24" fmla="*/ 148441 w 1543792"/>
              <a:gd name="connsiteY24" fmla="*/ 961902 h 1913134"/>
              <a:gd name="connsiteX25" fmla="*/ 237506 w 1543792"/>
              <a:gd name="connsiteY25" fmla="*/ 1086593 h 1913134"/>
              <a:gd name="connsiteX26" fmla="*/ 285008 w 1543792"/>
              <a:gd name="connsiteY26" fmla="*/ 1045029 h 1913134"/>
              <a:gd name="connsiteX27" fmla="*/ 350322 w 1543792"/>
              <a:gd name="connsiteY27" fmla="*/ 1062842 h 1913134"/>
              <a:gd name="connsiteX28" fmla="*/ 385948 w 1543792"/>
              <a:gd name="connsiteY28" fmla="*/ 1015341 h 1913134"/>
              <a:gd name="connsiteX29" fmla="*/ 279070 w 1543792"/>
              <a:gd name="connsiteY29" fmla="*/ 973777 h 1913134"/>
              <a:gd name="connsiteX30" fmla="*/ 190005 w 1543792"/>
              <a:gd name="connsiteY30" fmla="*/ 825335 h 1913134"/>
              <a:gd name="connsiteX31" fmla="*/ 338447 w 1543792"/>
              <a:gd name="connsiteY31" fmla="*/ 712520 h 1913134"/>
              <a:gd name="connsiteX32" fmla="*/ 344384 w 1543792"/>
              <a:gd name="connsiteY32" fmla="*/ 653143 h 1913134"/>
              <a:gd name="connsiteX33" fmla="*/ 344384 w 1543792"/>
              <a:gd name="connsiteY33" fmla="*/ 480951 h 1913134"/>
              <a:gd name="connsiteX34" fmla="*/ 273132 w 1543792"/>
              <a:gd name="connsiteY34" fmla="*/ 421574 h 1913134"/>
              <a:gd name="connsiteX35" fmla="*/ 279070 w 1543792"/>
              <a:gd name="connsiteY35" fmla="*/ 362198 h 1913134"/>
              <a:gd name="connsiteX36" fmla="*/ 184067 w 1543792"/>
              <a:gd name="connsiteY36" fmla="*/ 302821 h 1913134"/>
              <a:gd name="connsiteX37" fmla="*/ 124691 w 1543792"/>
              <a:gd name="connsiteY37" fmla="*/ 290946 h 1913134"/>
              <a:gd name="connsiteX38" fmla="*/ 106878 w 1543792"/>
              <a:gd name="connsiteY38" fmla="*/ 184068 h 1913134"/>
              <a:gd name="connsiteX39" fmla="*/ 154379 w 1543792"/>
              <a:gd name="connsiteY39" fmla="*/ 124691 h 1913134"/>
              <a:gd name="connsiteX40" fmla="*/ 207818 w 1543792"/>
              <a:gd name="connsiteY40" fmla="*/ 47502 h 1913134"/>
              <a:gd name="connsiteX41" fmla="*/ 261257 w 1543792"/>
              <a:gd name="connsiteY41" fmla="*/ 0 h 1913134"/>
              <a:gd name="connsiteX42" fmla="*/ 397823 w 1543792"/>
              <a:gd name="connsiteY42" fmla="*/ 89065 h 1913134"/>
              <a:gd name="connsiteX43" fmla="*/ 469075 w 1543792"/>
              <a:gd name="connsiteY43" fmla="*/ 89065 h 1913134"/>
              <a:gd name="connsiteX44" fmla="*/ 504701 w 1543792"/>
              <a:gd name="connsiteY44" fmla="*/ 71252 h 1913134"/>
              <a:gd name="connsiteX45" fmla="*/ 570015 w 1543792"/>
              <a:gd name="connsiteY45" fmla="*/ 47502 h 1913134"/>
              <a:gd name="connsiteX46" fmla="*/ 635330 w 1543792"/>
              <a:gd name="connsiteY46" fmla="*/ 0 h 1913134"/>
              <a:gd name="connsiteX47" fmla="*/ 866899 w 1543792"/>
              <a:gd name="connsiteY47" fmla="*/ 118754 h 1913134"/>
              <a:gd name="connsiteX48" fmla="*/ 1015340 w 1543792"/>
              <a:gd name="connsiteY48" fmla="*/ 100941 h 1913134"/>
              <a:gd name="connsiteX49" fmla="*/ 1015340 w 1543792"/>
              <a:gd name="connsiteY49" fmla="*/ 225632 h 1913134"/>
              <a:gd name="connsiteX50" fmla="*/ 1151906 w 1543792"/>
              <a:gd name="connsiteY50" fmla="*/ 267195 h 191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3792" h="1913134">
                <a:moveTo>
                  <a:pt x="1151906" y="267195"/>
                </a:moveTo>
                <a:lnTo>
                  <a:pt x="1312223" y="296884"/>
                </a:lnTo>
                <a:lnTo>
                  <a:pt x="1442852" y="362198"/>
                </a:lnTo>
                <a:lnTo>
                  <a:pt x="1520041" y="433450"/>
                </a:lnTo>
                <a:lnTo>
                  <a:pt x="1543792" y="534390"/>
                </a:lnTo>
                <a:lnTo>
                  <a:pt x="1448789" y="611580"/>
                </a:lnTo>
                <a:lnTo>
                  <a:pt x="1300348" y="653143"/>
                </a:lnTo>
                <a:lnTo>
                  <a:pt x="1175657" y="700645"/>
                </a:lnTo>
                <a:lnTo>
                  <a:pt x="1175657" y="777834"/>
                </a:lnTo>
                <a:lnTo>
                  <a:pt x="1128156" y="819398"/>
                </a:lnTo>
                <a:lnTo>
                  <a:pt x="1181595" y="890650"/>
                </a:lnTo>
                <a:lnTo>
                  <a:pt x="1021278" y="920338"/>
                </a:lnTo>
                <a:lnTo>
                  <a:pt x="1080654" y="1246909"/>
                </a:lnTo>
                <a:lnTo>
                  <a:pt x="1151906" y="1270660"/>
                </a:lnTo>
                <a:lnTo>
                  <a:pt x="1135300" y="1436915"/>
                </a:lnTo>
                <a:lnTo>
                  <a:pt x="913225" y="1913134"/>
                </a:lnTo>
                <a:lnTo>
                  <a:pt x="765958" y="1828800"/>
                </a:lnTo>
                <a:lnTo>
                  <a:pt x="694706" y="1656608"/>
                </a:lnTo>
                <a:lnTo>
                  <a:pt x="486888" y="1508167"/>
                </a:lnTo>
                <a:lnTo>
                  <a:pt x="261257" y="1520042"/>
                </a:lnTo>
                <a:lnTo>
                  <a:pt x="0" y="1223159"/>
                </a:lnTo>
                <a:lnTo>
                  <a:pt x="17813" y="1086593"/>
                </a:lnTo>
                <a:lnTo>
                  <a:pt x="0" y="979715"/>
                </a:lnTo>
                <a:lnTo>
                  <a:pt x="71252" y="938151"/>
                </a:lnTo>
                <a:lnTo>
                  <a:pt x="148441" y="961902"/>
                </a:lnTo>
                <a:lnTo>
                  <a:pt x="237506" y="1086593"/>
                </a:lnTo>
                <a:lnTo>
                  <a:pt x="285008" y="1045029"/>
                </a:lnTo>
                <a:lnTo>
                  <a:pt x="350322" y="1062842"/>
                </a:lnTo>
                <a:lnTo>
                  <a:pt x="385948" y="1015341"/>
                </a:lnTo>
                <a:lnTo>
                  <a:pt x="279070" y="973777"/>
                </a:lnTo>
                <a:lnTo>
                  <a:pt x="190005" y="825335"/>
                </a:lnTo>
                <a:lnTo>
                  <a:pt x="338447" y="712520"/>
                </a:lnTo>
                <a:lnTo>
                  <a:pt x="344384" y="653143"/>
                </a:lnTo>
                <a:lnTo>
                  <a:pt x="344384" y="480951"/>
                </a:lnTo>
                <a:lnTo>
                  <a:pt x="273132" y="421574"/>
                </a:lnTo>
                <a:lnTo>
                  <a:pt x="279070" y="362198"/>
                </a:lnTo>
                <a:lnTo>
                  <a:pt x="184067" y="302821"/>
                </a:lnTo>
                <a:lnTo>
                  <a:pt x="124691" y="290946"/>
                </a:lnTo>
                <a:lnTo>
                  <a:pt x="106878" y="184068"/>
                </a:lnTo>
                <a:lnTo>
                  <a:pt x="154379" y="124691"/>
                </a:lnTo>
                <a:lnTo>
                  <a:pt x="207818" y="47502"/>
                </a:lnTo>
                <a:lnTo>
                  <a:pt x="261257" y="0"/>
                </a:lnTo>
                <a:lnTo>
                  <a:pt x="397823" y="89065"/>
                </a:lnTo>
                <a:lnTo>
                  <a:pt x="469075" y="89065"/>
                </a:lnTo>
                <a:lnTo>
                  <a:pt x="504701" y="71252"/>
                </a:lnTo>
                <a:lnTo>
                  <a:pt x="570015" y="47502"/>
                </a:lnTo>
                <a:lnTo>
                  <a:pt x="635330" y="0"/>
                </a:lnTo>
                <a:lnTo>
                  <a:pt x="866899" y="118754"/>
                </a:lnTo>
                <a:lnTo>
                  <a:pt x="1015340" y="100941"/>
                </a:lnTo>
                <a:lnTo>
                  <a:pt x="1015340" y="225632"/>
                </a:lnTo>
                <a:lnTo>
                  <a:pt x="1151906" y="267195"/>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815468" y="5207500"/>
            <a:ext cx="1664121" cy="1298571"/>
          </a:xfrm>
          <a:custGeom>
            <a:avLst/>
            <a:gdLst>
              <a:gd name="connsiteX0" fmla="*/ 368360 w 1664121"/>
              <a:gd name="connsiteY0" fmla="*/ 1291427 h 1291427"/>
              <a:gd name="connsiteX1" fmla="*/ 160345 w 1664121"/>
              <a:gd name="connsiteY1" fmla="*/ 983738 h 1291427"/>
              <a:gd name="connsiteX2" fmla="*/ 95340 w 1664121"/>
              <a:gd name="connsiteY2" fmla="*/ 962070 h 1291427"/>
              <a:gd name="connsiteX3" fmla="*/ 0 w 1664121"/>
              <a:gd name="connsiteY3" fmla="*/ 546039 h 1291427"/>
              <a:gd name="connsiteX4" fmla="*/ 65005 w 1664121"/>
              <a:gd name="connsiteY4" fmla="*/ 559040 h 1291427"/>
              <a:gd name="connsiteX5" fmla="*/ 143010 w 1664121"/>
              <a:gd name="connsiteY5" fmla="*/ 407363 h 1291427"/>
              <a:gd name="connsiteX6" fmla="*/ 312023 w 1664121"/>
              <a:gd name="connsiteY6" fmla="*/ 320690 h 1291427"/>
              <a:gd name="connsiteX7" fmla="*/ 368360 w 1664121"/>
              <a:gd name="connsiteY7" fmla="*/ 247018 h 1291427"/>
              <a:gd name="connsiteX8" fmla="*/ 468034 w 1664121"/>
              <a:gd name="connsiteY8" fmla="*/ 121342 h 1291427"/>
              <a:gd name="connsiteX9" fmla="*/ 598044 w 1664121"/>
              <a:gd name="connsiteY9" fmla="*/ 177679 h 1291427"/>
              <a:gd name="connsiteX10" fmla="*/ 619712 w 1664121"/>
              <a:gd name="connsiteY10" fmla="*/ 160345 h 1291427"/>
              <a:gd name="connsiteX11" fmla="*/ 910066 w 1664121"/>
              <a:gd name="connsiteY11" fmla="*/ 303355 h 1291427"/>
              <a:gd name="connsiteX12" fmla="*/ 983738 w 1664121"/>
              <a:gd name="connsiteY12" fmla="*/ 143010 h 1291427"/>
              <a:gd name="connsiteX13" fmla="*/ 1265426 w 1664121"/>
              <a:gd name="connsiteY13" fmla="*/ 221016 h 1291427"/>
              <a:gd name="connsiteX14" fmla="*/ 1447439 w 1664121"/>
              <a:gd name="connsiteY14" fmla="*/ 0 h 1291427"/>
              <a:gd name="connsiteX15" fmla="*/ 1651120 w 1664121"/>
              <a:gd name="connsiteY15" fmla="*/ 69338 h 1291427"/>
              <a:gd name="connsiteX16" fmla="*/ 1651120 w 1664121"/>
              <a:gd name="connsiteY16" fmla="*/ 195014 h 1291427"/>
              <a:gd name="connsiteX17" fmla="*/ 1664121 w 1664121"/>
              <a:gd name="connsiteY17" fmla="*/ 294688 h 1291427"/>
              <a:gd name="connsiteX18" fmla="*/ 1447439 w 1664121"/>
              <a:gd name="connsiteY18" fmla="*/ 316356 h 1291427"/>
              <a:gd name="connsiteX19" fmla="*/ 1378100 w 1664121"/>
              <a:gd name="connsiteY19" fmla="*/ 398695 h 1291427"/>
              <a:gd name="connsiteX20" fmla="*/ 1369433 w 1664121"/>
              <a:gd name="connsiteY20" fmla="*/ 524371 h 1291427"/>
              <a:gd name="connsiteX21" fmla="*/ 1248091 w 1664121"/>
              <a:gd name="connsiteY21" fmla="*/ 628379 h 1291427"/>
              <a:gd name="connsiteX22" fmla="*/ 1226423 w 1664121"/>
              <a:gd name="connsiteY22" fmla="*/ 680383 h 1291427"/>
              <a:gd name="connsiteX23" fmla="*/ 1087746 w 1664121"/>
              <a:gd name="connsiteY23" fmla="*/ 667382 h 1291427"/>
              <a:gd name="connsiteX24" fmla="*/ 1053077 w 1664121"/>
              <a:gd name="connsiteY24" fmla="*/ 658714 h 1291427"/>
              <a:gd name="connsiteX25" fmla="*/ 983738 w 1664121"/>
              <a:gd name="connsiteY25" fmla="*/ 897065 h 1291427"/>
              <a:gd name="connsiteX26" fmla="*/ 689050 w 1664121"/>
              <a:gd name="connsiteY26" fmla="*/ 680383 h 1291427"/>
              <a:gd name="connsiteX27" fmla="*/ 637046 w 1664121"/>
              <a:gd name="connsiteY27" fmla="*/ 784390 h 1291427"/>
              <a:gd name="connsiteX28" fmla="*/ 663048 w 1664121"/>
              <a:gd name="connsiteY28" fmla="*/ 983738 h 1291427"/>
              <a:gd name="connsiteX29" fmla="*/ 589376 w 1664121"/>
              <a:gd name="connsiteY29" fmla="*/ 1066077 h 1291427"/>
              <a:gd name="connsiteX30" fmla="*/ 550373 w 1664121"/>
              <a:gd name="connsiteY30" fmla="*/ 1230756 h 1291427"/>
              <a:gd name="connsiteX31" fmla="*/ 489702 w 1664121"/>
              <a:gd name="connsiteY31" fmla="*/ 1135416 h 1291427"/>
              <a:gd name="connsiteX32" fmla="*/ 368360 w 1664121"/>
              <a:gd name="connsiteY32" fmla="*/ 1291427 h 1291427"/>
              <a:gd name="connsiteX0" fmla="*/ 368360 w 1664121"/>
              <a:gd name="connsiteY0" fmla="*/ 1298571 h 1298571"/>
              <a:gd name="connsiteX1" fmla="*/ 160345 w 1664121"/>
              <a:gd name="connsiteY1" fmla="*/ 990882 h 1298571"/>
              <a:gd name="connsiteX2" fmla="*/ 95340 w 1664121"/>
              <a:gd name="connsiteY2" fmla="*/ 969214 h 1298571"/>
              <a:gd name="connsiteX3" fmla="*/ 0 w 1664121"/>
              <a:gd name="connsiteY3" fmla="*/ 553183 h 1298571"/>
              <a:gd name="connsiteX4" fmla="*/ 65005 w 1664121"/>
              <a:gd name="connsiteY4" fmla="*/ 566184 h 1298571"/>
              <a:gd name="connsiteX5" fmla="*/ 143010 w 1664121"/>
              <a:gd name="connsiteY5" fmla="*/ 414507 h 1298571"/>
              <a:gd name="connsiteX6" fmla="*/ 312023 w 1664121"/>
              <a:gd name="connsiteY6" fmla="*/ 327834 h 1298571"/>
              <a:gd name="connsiteX7" fmla="*/ 368360 w 1664121"/>
              <a:gd name="connsiteY7" fmla="*/ 254162 h 1298571"/>
              <a:gd name="connsiteX8" fmla="*/ 468034 w 1664121"/>
              <a:gd name="connsiteY8" fmla="*/ 128486 h 1298571"/>
              <a:gd name="connsiteX9" fmla="*/ 598044 w 1664121"/>
              <a:gd name="connsiteY9" fmla="*/ 184823 h 1298571"/>
              <a:gd name="connsiteX10" fmla="*/ 619712 w 1664121"/>
              <a:gd name="connsiteY10" fmla="*/ 167489 h 1298571"/>
              <a:gd name="connsiteX11" fmla="*/ 910066 w 1664121"/>
              <a:gd name="connsiteY11" fmla="*/ 310499 h 1298571"/>
              <a:gd name="connsiteX12" fmla="*/ 983738 w 1664121"/>
              <a:gd name="connsiteY12" fmla="*/ 150154 h 1298571"/>
              <a:gd name="connsiteX13" fmla="*/ 1265426 w 1664121"/>
              <a:gd name="connsiteY13" fmla="*/ 228160 h 1298571"/>
              <a:gd name="connsiteX14" fmla="*/ 1449820 w 1664121"/>
              <a:gd name="connsiteY14" fmla="*/ 0 h 1298571"/>
              <a:gd name="connsiteX15" fmla="*/ 1651120 w 1664121"/>
              <a:gd name="connsiteY15" fmla="*/ 76482 h 1298571"/>
              <a:gd name="connsiteX16" fmla="*/ 1651120 w 1664121"/>
              <a:gd name="connsiteY16" fmla="*/ 202158 h 1298571"/>
              <a:gd name="connsiteX17" fmla="*/ 1664121 w 1664121"/>
              <a:gd name="connsiteY17" fmla="*/ 301832 h 1298571"/>
              <a:gd name="connsiteX18" fmla="*/ 1447439 w 1664121"/>
              <a:gd name="connsiteY18" fmla="*/ 323500 h 1298571"/>
              <a:gd name="connsiteX19" fmla="*/ 1378100 w 1664121"/>
              <a:gd name="connsiteY19" fmla="*/ 405839 h 1298571"/>
              <a:gd name="connsiteX20" fmla="*/ 1369433 w 1664121"/>
              <a:gd name="connsiteY20" fmla="*/ 531515 h 1298571"/>
              <a:gd name="connsiteX21" fmla="*/ 1248091 w 1664121"/>
              <a:gd name="connsiteY21" fmla="*/ 635523 h 1298571"/>
              <a:gd name="connsiteX22" fmla="*/ 1226423 w 1664121"/>
              <a:gd name="connsiteY22" fmla="*/ 687527 h 1298571"/>
              <a:gd name="connsiteX23" fmla="*/ 1087746 w 1664121"/>
              <a:gd name="connsiteY23" fmla="*/ 674526 h 1298571"/>
              <a:gd name="connsiteX24" fmla="*/ 1053077 w 1664121"/>
              <a:gd name="connsiteY24" fmla="*/ 665858 h 1298571"/>
              <a:gd name="connsiteX25" fmla="*/ 983738 w 1664121"/>
              <a:gd name="connsiteY25" fmla="*/ 904209 h 1298571"/>
              <a:gd name="connsiteX26" fmla="*/ 689050 w 1664121"/>
              <a:gd name="connsiteY26" fmla="*/ 687527 h 1298571"/>
              <a:gd name="connsiteX27" fmla="*/ 637046 w 1664121"/>
              <a:gd name="connsiteY27" fmla="*/ 791534 h 1298571"/>
              <a:gd name="connsiteX28" fmla="*/ 663048 w 1664121"/>
              <a:gd name="connsiteY28" fmla="*/ 990882 h 1298571"/>
              <a:gd name="connsiteX29" fmla="*/ 589376 w 1664121"/>
              <a:gd name="connsiteY29" fmla="*/ 1073221 h 1298571"/>
              <a:gd name="connsiteX30" fmla="*/ 550373 w 1664121"/>
              <a:gd name="connsiteY30" fmla="*/ 1237900 h 1298571"/>
              <a:gd name="connsiteX31" fmla="*/ 489702 w 1664121"/>
              <a:gd name="connsiteY31" fmla="*/ 1142560 h 1298571"/>
              <a:gd name="connsiteX32" fmla="*/ 368360 w 1664121"/>
              <a:gd name="connsiteY32" fmla="*/ 1298571 h 1298571"/>
              <a:gd name="connsiteX0" fmla="*/ 368360 w 1664121"/>
              <a:gd name="connsiteY0" fmla="*/ 1298571 h 1298571"/>
              <a:gd name="connsiteX1" fmla="*/ 160345 w 1664121"/>
              <a:gd name="connsiteY1" fmla="*/ 990882 h 1298571"/>
              <a:gd name="connsiteX2" fmla="*/ 95340 w 1664121"/>
              <a:gd name="connsiteY2" fmla="*/ 969214 h 1298571"/>
              <a:gd name="connsiteX3" fmla="*/ 0 w 1664121"/>
              <a:gd name="connsiteY3" fmla="*/ 553183 h 1298571"/>
              <a:gd name="connsiteX4" fmla="*/ 65005 w 1664121"/>
              <a:gd name="connsiteY4" fmla="*/ 566184 h 1298571"/>
              <a:gd name="connsiteX5" fmla="*/ 143010 w 1664121"/>
              <a:gd name="connsiteY5" fmla="*/ 414507 h 1298571"/>
              <a:gd name="connsiteX6" fmla="*/ 312023 w 1664121"/>
              <a:gd name="connsiteY6" fmla="*/ 327834 h 1298571"/>
              <a:gd name="connsiteX7" fmla="*/ 368360 w 1664121"/>
              <a:gd name="connsiteY7" fmla="*/ 254162 h 1298571"/>
              <a:gd name="connsiteX8" fmla="*/ 468034 w 1664121"/>
              <a:gd name="connsiteY8" fmla="*/ 128486 h 1298571"/>
              <a:gd name="connsiteX9" fmla="*/ 598044 w 1664121"/>
              <a:gd name="connsiteY9" fmla="*/ 184823 h 1298571"/>
              <a:gd name="connsiteX10" fmla="*/ 622093 w 1664121"/>
              <a:gd name="connsiteY10" fmla="*/ 162727 h 1298571"/>
              <a:gd name="connsiteX11" fmla="*/ 910066 w 1664121"/>
              <a:gd name="connsiteY11" fmla="*/ 310499 h 1298571"/>
              <a:gd name="connsiteX12" fmla="*/ 983738 w 1664121"/>
              <a:gd name="connsiteY12" fmla="*/ 150154 h 1298571"/>
              <a:gd name="connsiteX13" fmla="*/ 1265426 w 1664121"/>
              <a:gd name="connsiteY13" fmla="*/ 228160 h 1298571"/>
              <a:gd name="connsiteX14" fmla="*/ 1449820 w 1664121"/>
              <a:gd name="connsiteY14" fmla="*/ 0 h 1298571"/>
              <a:gd name="connsiteX15" fmla="*/ 1651120 w 1664121"/>
              <a:gd name="connsiteY15" fmla="*/ 76482 h 1298571"/>
              <a:gd name="connsiteX16" fmla="*/ 1651120 w 1664121"/>
              <a:gd name="connsiteY16" fmla="*/ 202158 h 1298571"/>
              <a:gd name="connsiteX17" fmla="*/ 1664121 w 1664121"/>
              <a:gd name="connsiteY17" fmla="*/ 301832 h 1298571"/>
              <a:gd name="connsiteX18" fmla="*/ 1447439 w 1664121"/>
              <a:gd name="connsiteY18" fmla="*/ 323500 h 1298571"/>
              <a:gd name="connsiteX19" fmla="*/ 1378100 w 1664121"/>
              <a:gd name="connsiteY19" fmla="*/ 405839 h 1298571"/>
              <a:gd name="connsiteX20" fmla="*/ 1369433 w 1664121"/>
              <a:gd name="connsiteY20" fmla="*/ 531515 h 1298571"/>
              <a:gd name="connsiteX21" fmla="*/ 1248091 w 1664121"/>
              <a:gd name="connsiteY21" fmla="*/ 635523 h 1298571"/>
              <a:gd name="connsiteX22" fmla="*/ 1226423 w 1664121"/>
              <a:gd name="connsiteY22" fmla="*/ 687527 h 1298571"/>
              <a:gd name="connsiteX23" fmla="*/ 1087746 w 1664121"/>
              <a:gd name="connsiteY23" fmla="*/ 674526 h 1298571"/>
              <a:gd name="connsiteX24" fmla="*/ 1053077 w 1664121"/>
              <a:gd name="connsiteY24" fmla="*/ 665858 h 1298571"/>
              <a:gd name="connsiteX25" fmla="*/ 983738 w 1664121"/>
              <a:gd name="connsiteY25" fmla="*/ 904209 h 1298571"/>
              <a:gd name="connsiteX26" fmla="*/ 689050 w 1664121"/>
              <a:gd name="connsiteY26" fmla="*/ 687527 h 1298571"/>
              <a:gd name="connsiteX27" fmla="*/ 637046 w 1664121"/>
              <a:gd name="connsiteY27" fmla="*/ 791534 h 1298571"/>
              <a:gd name="connsiteX28" fmla="*/ 663048 w 1664121"/>
              <a:gd name="connsiteY28" fmla="*/ 990882 h 1298571"/>
              <a:gd name="connsiteX29" fmla="*/ 589376 w 1664121"/>
              <a:gd name="connsiteY29" fmla="*/ 1073221 h 1298571"/>
              <a:gd name="connsiteX30" fmla="*/ 550373 w 1664121"/>
              <a:gd name="connsiteY30" fmla="*/ 1237900 h 1298571"/>
              <a:gd name="connsiteX31" fmla="*/ 489702 w 1664121"/>
              <a:gd name="connsiteY31" fmla="*/ 1142560 h 1298571"/>
              <a:gd name="connsiteX32" fmla="*/ 368360 w 1664121"/>
              <a:gd name="connsiteY32" fmla="*/ 1298571 h 12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64121" h="1298571">
                <a:moveTo>
                  <a:pt x="368360" y="1298571"/>
                </a:moveTo>
                <a:lnTo>
                  <a:pt x="160345" y="990882"/>
                </a:lnTo>
                <a:lnTo>
                  <a:pt x="95340" y="969214"/>
                </a:lnTo>
                <a:lnTo>
                  <a:pt x="0" y="553183"/>
                </a:lnTo>
                <a:lnTo>
                  <a:pt x="65005" y="566184"/>
                </a:lnTo>
                <a:lnTo>
                  <a:pt x="143010" y="414507"/>
                </a:lnTo>
                <a:lnTo>
                  <a:pt x="312023" y="327834"/>
                </a:lnTo>
                <a:lnTo>
                  <a:pt x="368360" y="254162"/>
                </a:lnTo>
                <a:lnTo>
                  <a:pt x="468034" y="128486"/>
                </a:lnTo>
                <a:lnTo>
                  <a:pt x="598044" y="184823"/>
                </a:lnTo>
                <a:lnTo>
                  <a:pt x="622093" y="162727"/>
                </a:lnTo>
                <a:lnTo>
                  <a:pt x="910066" y="310499"/>
                </a:lnTo>
                <a:lnTo>
                  <a:pt x="983738" y="150154"/>
                </a:lnTo>
                <a:lnTo>
                  <a:pt x="1265426" y="228160"/>
                </a:lnTo>
                <a:lnTo>
                  <a:pt x="1449820" y="0"/>
                </a:lnTo>
                <a:lnTo>
                  <a:pt x="1651120" y="76482"/>
                </a:lnTo>
                <a:lnTo>
                  <a:pt x="1651120" y="202158"/>
                </a:lnTo>
                <a:lnTo>
                  <a:pt x="1664121" y="301832"/>
                </a:lnTo>
                <a:lnTo>
                  <a:pt x="1447439" y="323500"/>
                </a:lnTo>
                <a:lnTo>
                  <a:pt x="1378100" y="405839"/>
                </a:lnTo>
                <a:lnTo>
                  <a:pt x="1369433" y="531515"/>
                </a:lnTo>
                <a:lnTo>
                  <a:pt x="1248091" y="635523"/>
                </a:lnTo>
                <a:lnTo>
                  <a:pt x="1226423" y="687527"/>
                </a:lnTo>
                <a:lnTo>
                  <a:pt x="1087746" y="674526"/>
                </a:lnTo>
                <a:lnTo>
                  <a:pt x="1053077" y="665858"/>
                </a:lnTo>
                <a:lnTo>
                  <a:pt x="983738" y="904209"/>
                </a:lnTo>
                <a:lnTo>
                  <a:pt x="689050" y="687527"/>
                </a:lnTo>
                <a:lnTo>
                  <a:pt x="637046" y="791534"/>
                </a:lnTo>
                <a:lnTo>
                  <a:pt x="663048" y="990882"/>
                </a:lnTo>
                <a:lnTo>
                  <a:pt x="589376" y="1073221"/>
                </a:lnTo>
                <a:lnTo>
                  <a:pt x="550373" y="1237900"/>
                </a:lnTo>
                <a:lnTo>
                  <a:pt x="489702" y="1142560"/>
                </a:lnTo>
                <a:lnTo>
                  <a:pt x="368360" y="129857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1027817" y="4126898"/>
            <a:ext cx="1577877" cy="1391101"/>
          </a:xfrm>
          <a:custGeom>
            <a:avLst/>
            <a:gdLst>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28705 w 1573114"/>
              <a:gd name="connsiteY41" fmla="*/ 164678 h 1391101"/>
              <a:gd name="connsiteX42" fmla="*/ 580709 w 1573114"/>
              <a:gd name="connsiteY42" fmla="*/ 182013 h 1391101"/>
              <a:gd name="connsiteX43" fmla="*/ 624045 w 1573114"/>
              <a:gd name="connsiteY43" fmla="*/ 95340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28705 w 1573114"/>
              <a:gd name="connsiteY41" fmla="*/ 164678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17125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14605 w 1573114"/>
              <a:gd name="connsiteY32" fmla="*/ 35763 h 1391101"/>
              <a:gd name="connsiteX33" fmla="*/ 1009740 w 1573114"/>
              <a:gd name="connsiteY33" fmla="*/ 0 h 1391101"/>
              <a:gd name="connsiteX34" fmla="*/ 866730 w 1573114"/>
              <a:gd name="connsiteY34" fmla="*/ 242684 h 1391101"/>
              <a:gd name="connsiteX35" fmla="*/ 814726 w 1573114"/>
              <a:gd name="connsiteY35" fmla="*/ 417125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3767 w 1577877"/>
              <a:gd name="connsiteY23" fmla="*/ 641380 h 1391101"/>
              <a:gd name="connsiteX24" fmla="*/ 1373767 w 1577877"/>
              <a:gd name="connsiteY24" fmla="*/ 576375 h 1391101"/>
              <a:gd name="connsiteX25" fmla="*/ 1525444 w 1577877"/>
              <a:gd name="connsiteY25" fmla="*/ 338024 h 1391101"/>
              <a:gd name="connsiteX26" fmla="*/ 1508110 w 1577877"/>
              <a:gd name="connsiteY26" fmla="*/ 255685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3767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0983 w 1577877"/>
              <a:gd name="connsiteY45" fmla="*/ 341929 h 1391101"/>
              <a:gd name="connsiteX46" fmla="*/ 290354 w 1577877"/>
              <a:gd name="connsiteY46" fmla="*/ 268686 h 1391101"/>
              <a:gd name="connsiteX47" fmla="*/ 221016 w 1577877"/>
              <a:gd name="connsiteY47" fmla="*/ 160345 h 1391101"/>
              <a:gd name="connsiteX0" fmla="*/ 235303 w 1577877"/>
              <a:gd name="connsiteY0" fmla="*/ 155583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0983 w 1577877"/>
              <a:gd name="connsiteY45" fmla="*/ 341929 h 1391101"/>
              <a:gd name="connsiteX46" fmla="*/ 290354 w 1577877"/>
              <a:gd name="connsiteY46" fmla="*/ 268686 h 1391101"/>
              <a:gd name="connsiteX47" fmla="*/ 235303 w 1577877"/>
              <a:gd name="connsiteY47" fmla="*/ 155583 h 139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77877" h="1391101">
                <a:moveTo>
                  <a:pt x="235303" y="155583"/>
                </a:moveTo>
                <a:lnTo>
                  <a:pt x="164678" y="173346"/>
                </a:lnTo>
                <a:lnTo>
                  <a:pt x="151677" y="329357"/>
                </a:lnTo>
                <a:lnTo>
                  <a:pt x="112675" y="381361"/>
                </a:lnTo>
                <a:lnTo>
                  <a:pt x="0" y="390028"/>
                </a:lnTo>
                <a:lnTo>
                  <a:pt x="39003" y="437698"/>
                </a:lnTo>
                <a:lnTo>
                  <a:pt x="52004" y="472367"/>
                </a:lnTo>
                <a:lnTo>
                  <a:pt x="43336" y="507037"/>
                </a:lnTo>
                <a:lnTo>
                  <a:pt x="147344" y="619712"/>
                </a:lnTo>
                <a:lnTo>
                  <a:pt x="169012" y="663048"/>
                </a:lnTo>
                <a:lnTo>
                  <a:pt x="112675" y="784390"/>
                </a:lnTo>
                <a:lnTo>
                  <a:pt x="117008" y="931734"/>
                </a:lnTo>
                <a:lnTo>
                  <a:pt x="281687" y="957736"/>
                </a:lnTo>
                <a:lnTo>
                  <a:pt x="342358" y="1053076"/>
                </a:lnTo>
                <a:lnTo>
                  <a:pt x="476701" y="1118081"/>
                </a:lnTo>
                <a:lnTo>
                  <a:pt x="424697" y="1139749"/>
                </a:lnTo>
                <a:lnTo>
                  <a:pt x="411696" y="1248091"/>
                </a:lnTo>
                <a:lnTo>
                  <a:pt x="697717" y="1391101"/>
                </a:lnTo>
                <a:lnTo>
                  <a:pt x="775723" y="1230756"/>
                </a:lnTo>
                <a:lnTo>
                  <a:pt x="1053077" y="1313095"/>
                </a:lnTo>
                <a:lnTo>
                  <a:pt x="1235090" y="1083412"/>
                </a:lnTo>
                <a:lnTo>
                  <a:pt x="1417103" y="1148417"/>
                </a:lnTo>
                <a:lnTo>
                  <a:pt x="1365099" y="810392"/>
                </a:lnTo>
                <a:lnTo>
                  <a:pt x="1378529" y="641380"/>
                </a:lnTo>
                <a:lnTo>
                  <a:pt x="1373767" y="576375"/>
                </a:lnTo>
                <a:lnTo>
                  <a:pt x="1525444" y="338024"/>
                </a:lnTo>
                <a:lnTo>
                  <a:pt x="1510491" y="258066"/>
                </a:lnTo>
                <a:lnTo>
                  <a:pt x="1577877" y="136295"/>
                </a:lnTo>
                <a:lnTo>
                  <a:pt x="1404102" y="99674"/>
                </a:lnTo>
                <a:lnTo>
                  <a:pt x="1282760" y="26002"/>
                </a:lnTo>
                <a:lnTo>
                  <a:pt x="1187420" y="60671"/>
                </a:lnTo>
                <a:lnTo>
                  <a:pt x="1161418" y="17334"/>
                </a:lnTo>
                <a:lnTo>
                  <a:pt x="1114605" y="35763"/>
                </a:lnTo>
                <a:lnTo>
                  <a:pt x="1009740" y="0"/>
                </a:lnTo>
                <a:lnTo>
                  <a:pt x="866730" y="242684"/>
                </a:lnTo>
                <a:lnTo>
                  <a:pt x="814726" y="417125"/>
                </a:lnTo>
                <a:lnTo>
                  <a:pt x="719386" y="463700"/>
                </a:lnTo>
                <a:lnTo>
                  <a:pt x="663048" y="426222"/>
                </a:lnTo>
                <a:lnTo>
                  <a:pt x="576375" y="355359"/>
                </a:lnTo>
                <a:lnTo>
                  <a:pt x="576375" y="264352"/>
                </a:lnTo>
                <a:lnTo>
                  <a:pt x="541706" y="247018"/>
                </a:lnTo>
                <a:cubicBezTo>
                  <a:pt x="542135" y="220365"/>
                  <a:pt x="542563" y="193712"/>
                  <a:pt x="542992" y="167059"/>
                </a:cubicBezTo>
                <a:lnTo>
                  <a:pt x="580709" y="182013"/>
                </a:lnTo>
                <a:lnTo>
                  <a:pt x="633570" y="112009"/>
                </a:lnTo>
                <a:lnTo>
                  <a:pt x="575517" y="22096"/>
                </a:lnTo>
                <a:lnTo>
                  <a:pt x="430983" y="341929"/>
                </a:lnTo>
                <a:lnTo>
                  <a:pt x="290354" y="268686"/>
                </a:lnTo>
                <a:lnTo>
                  <a:pt x="235303" y="155583"/>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1560856" y="3109585"/>
            <a:ext cx="2158157" cy="2087724"/>
          </a:xfrm>
          <a:custGeom>
            <a:avLst/>
            <a:gdLst>
              <a:gd name="connsiteX0" fmla="*/ 511370 w 2158157"/>
              <a:gd name="connsiteY0" fmla="*/ 0 h 2075818"/>
              <a:gd name="connsiteX1" fmla="*/ 615378 w 2158157"/>
              <a:gd name="connsiteY1" fmla="*/ 247018 h 2075818"/>
              <a:gd name="connsiteX2" fmla="*/ 481035 w 2158157"/>
              <a:gd name="connsiteY2" fmla="*/ 372694 h 2075818"/>
              <a:gd name="connsiteX3" fmla="*/ 338024 w 2158157"/>
              <a:gd name="connsiteY3" fmla="*/ 576375 h 2075818"/>
              <a:gd name="connsiteX4" fmla="*/ 858062 w 2158157"/>
              <a:gd name="connsiteY4" fmla="*/ 663048 h 2075818"/>
              <a:gd name="connsiteX5" fmla="*/ 944735 w 2158157"/>
              <a:gd name="connsiteY5" fmla="*/ 736720 h 2075818"/>
              <a:gd name="connsiteX6" fmla="*/ 1066077 w 2158157"/>
              <a:gd name="connsiteY6" fmla="*/ 710719 h 2075818"/>
              <a:gd name="connsiteX7" fmla="*/ 1174419 w 2158157"/>
              <a:gd name="connsiteY7" fmla="*/ 771390 h 2075818"/>
              <a:gd name="connsiteX8" fmla="*/ 1399768 w 2158157"/>
              <a:gd name="connsiteY8" fmla="*/ 762722 h 2075818"/>
              <a:gd name="connsiteX9" fmla="*/ 1568781 w 2158157"/>
              <a:gd name="connsiteY9" fmla="*/ 810392 h 2075818"/>
              <a:gd name="connsiteX10" fmla="*/ 1555780 w 2158157"/>
              <a:gd name="connsiteY10" fmla="*/ 875397 h 2075818"/>
              <a:gd name="connsiteX11" fmla="*/ 1794130 w 2158157"/>
              <a:gd name="connsiteY11" fmla="*/ 970738 h 2075818"/>
              <a:gd name="connsiteX12" fmla="*/ 1906805 w 2158157"/>
              <a:gd name="connsiteY12" fmla="*/ 962070 h 2075818"/>
              <a:gd name="connsiteX13" fmla="*/ 1950142 w 2158157"/>
              <a:gd name="connsiteY13" fmla="*/ 1005407 h 2075818"/>
              <a:gd name="connsiteX14" fmla="*/ 2006479 w 2158157"/>
              <a:gd name="connsiteY14" fmla="*/ 1031409 h 2075818"/>
              <a:gd name="connsiteX15" fmla="*/ 2071484 w 2158157"/>
              <a:gd name="connsiteY15" fmla="*/ 983738 h 2075818"/>
              <a:gd name="connsiteX16" fmla="*/ 2127821 w 2158157"/>
              <a:gd name="connsiteY16" fmla="*/ 1057410 h 2075818"/>
              <a:gd name="connsiteX17" fmla="*/ 2114820 w 2158157"/>
              <a:gd name="connsiteY17" fmla="*/ 1105081 h 2075818"/>
              <a:gd name="connsiteX18" fmla="*/ 2158157 w 2158157"/>
              <a:gd name="connsiteY18" fmla="*/ 1170085 h 2075818"/>
              <a:gd name="connsiteX19" fmla="*/ 2075818 w 2158157"/>
              <a:gd name="connsiteY19" fmla="*/ 1222089 h 2075818"/>
              <a:gd name="connsiteX20" fmla="*/ 2002146 w 2158157"/>
              <a:gd name="connsiteY20" fmla="*/ 1451773 h 2075818"/>
              <a:gd name="connsiteX21" fmla="*/ 1945808 w 2158157"/>
              <a:gd name="connsiteY21" fmla="*/ 1412770 h 2075818"/>
              <a:gd name="connsiteX22" fmla="*/ 1889471 w 2158157"/>
              <a:gd name="connsiteY22" fmla="*/ 1356432 h 2075818"/>
              <a:gd name="connsiteX23" fmla="*/ 1772462 w 2158157"/>
              <a:gd name="connsiteY23" fmla="*/ 1382434 h 2075818"/>
              <a:gd name="connsiteX24" fmla="*/ 1703124 w 2158157"/>
              <a:gd name="connsiteY24" fmla="*/ 1395435 h 2075818"/>
              <a:gd name="connsiteX25" fmla="*/ 1664121 w 2158157"/>
              <a:gd name="connsiteY25" fmla="*/ 1447439 h 2075818"/>
              <a:gd name="connsiteX26" fmla="*/ 1690123 w 2158157"/>
              <a:gd name="connsiteY26" fmla="*/ 1516777 h 2075818"/>
              <a:gd name="connsiteX27" fmla="*/ 1690123 w 2158157"/>
              <a:gd name="connsiteY27" fmla="*/ 1586116 h 2075818"/>
              <a:gd name="connsiteX28" fmla="*/ 1798464 w 2158157"/>
              <a:gd name="connsiteY28" fmla="*/ 1633786 h 2075818"/>
              <a:gd name="connsiteX29" fmla="*/ 1772462 w 2158157"/>
              <a:gd name="connsiteY29" fmla="*/ 2058483 h 2075818"/>
              <a:gd name="connsiteX30" fmla="*/ 1534111 w 2158157"/>
              <a:gd name="connsiteY30" fmla="*/ 2075818 h 2075818"/>
              <a:gd name="connsiteX31" fmla="*/ 1386767 w 2158157"/>
              <a:gd name="connsiteY31" fmla="*/ 2058483 h 2075818"/>
              <a:gd name="connsiteX32" fmla="*/ 1300094 w 2158157"/>
              <a:gd name="connsiteY32" fmla="*/ 2023814 h 2075818"/>
              <a:gd name="connsiteX33" fmla="*/ 1235090 w 2158157"/>
              <a:gd name="connsiteY33" fmla="*/ 1750794 h 2075818"/>
              <a:gd name="connsiteX34" fmla="*/ 1152750 w 2158157"/>
              <a:gd name="connsiteY34" fmla="*/ 1707458 h 2075818"/>
              <a:gd name="connsiteX35" fmla="*/ 1092079 w 2158157"/>
              <a:gd name="connsiteY35" fmla="*/ 1694457 h 2075818"/>
              <a:gd name="connsiteX36" fmla="*/ 1009740 w 2158157"/>
              <a:gd name="connsiteY36" fmla="*/ 1646787 h 2075818"/>
              <a:gd name="connsiteX37" fmla="*/ 849395 w 2158157"/>
              <a:gd name="connsiteY37" fmla="*/ 1655454 h 2075818"/>
              <a:gd name="connsiteX38" fmla="*/ 840728 w 2158157"/>
              <a:gd name="connsiteY38" fmla="*/ 1581782 h 2075818"/>
              <a:gd name="connsiteX39" fmla="*/ 988072 w 2158157"/>
              <a:gd name="connsiteY39" fmla="*/ 1343431 h 2075818"/>
              <a:gd name="connsiteX40" fmla="*/ 979404 w 2158157"/>
              <a:gd name="connsiteY40" fmla="*/ 1269759 h 2075818"/>
              <a:gd name="connsiteX41" fmla="*/ 1044409 w 2158157"/>
              <a:gd name="connsiteY41" fmla="*/ 1135416 h 2075818"/>
              <a:gd name="connsiteX42" fmla="*/ 875397 w 2158157"/>
              <a:gd name="connsiteY42" fmla="*/ 1105081 h 2075818"/>
              <a:gd name="connsiteX43" fmla="*/ 758388 w 2158157"/>
              <a:gd name="connsiteY43" fmla="*/ 1031409 h 2075818"/>
              <a:gd name="connsiteX44" fmla="*/ 658714 w 2158157"/>
              <a:gd name="connsiteY44" fmla="*/ 1066078 h 2075818"/>
              <a:gd name="connsiteX45" fmla="*/ 632712 w 2158157"/>
              <a:gd name="connsiteY45" fmla="*/ 1027075 h 2075818"/>
              <a:gd name="connsiteX46" fmla="*/ 580709 w 2158157"/>
              <a:gd name="connsiteY46" fmla="*/ 1044410 h 2075818"/>
              <a:gd name="connsiteX47" fmla="*/ 476701 w 2158157"/>
              <a:gd name="connsiteY47" fmla="*/ 1005407 h 2075818"/>
              <a:gd name="connsiteX48" fmla="*/ 325023 w 2158157"/>
              <a:gd name="connsiteY48" fmla="*/ 1274093 h 2075818"/>
              <a:gd name="connsiteX49" fmla="*/ 281687 w 2158157"/>
              <a:gd name="connsiteY49" fmla="*/ 1421437 h 2075818"/>
              <a:gd name="connsiteX50" fmla="*/ 190680 w 2158157"/>
              <a:gd name="connsiteY50" fmla="*/ 1469107 h 2075818"/>
              <a:gd name="connsiteX51" fmla="*/ 43336 w 2158157"/>
              <a:gd name="connsiteY51" fmla="*/ 1378101 h 2075818"/>
              <a:gd name="connsiteX52" fmla="*/ 34669 w 2158157"/>
              <a:gd name="connsiteY52" fmla="*/ 1265426 h 2075818"/>
              <a:gd name="connsiteX53" fmla="*/ 8667 w 2158157"/>
              <a:gd name="connsiteY53" fmla="*/ 1256758 h 2075818"/>
              <a:gd name="connsiteX54" fmla="*/ 8667 w 2158157"/>
              <a:gd name="connsiteY54" fmla="*/ 1178753 h 2075818"/>
              <a:gd name="connsiteX55" fmla="*/ 52003 w 2158157"/>
              <a:gd name="connsiteY55" fmla="*/ 1187420 h 2075818"/>
              <a:gd name="connsiteX56" fmla="*/ 99674 w 2158157"/>
              <a:gd name="connsiteY56" fmla="*/ 1113748 h 2075818"/>
              <a:gd name="connsiteX57" fmla="*/ 47670 w 2158157"/>
              <a:gd name="connsiteY57" fmla="*/ 1048743 h 2075818"/>
              <a:gd name="connsiteX58" fmla="*/ 112674 w 2158157"/>
              <a:gd name="connsiteY58" fmla="*/ 888398 h 2075818"/>
              <a:gd name="connsiteX59" fmla="*/ 138676 w 2158157"/>
              <a:gd name="connsiteY59" fmla="*/ 715052 h 2075818"/>
              <a:gd name="connsiteX60" fmla="*/ 73672 w 2158157"/>
              <a:gd name="connsiteY60" fmla="*/ 697718 h 2075818"/>
              <a:gd name="connsiteX61" fmla="*/ 0 w 2158157"/>
              <a:gd name="connsiteY61" fmla="*/ 364027 h 2075818"/>
              <a:gd name="connsiteX62" fmla="*/ 160345 w 2158157"/>
              <a:gd name="connsiteY62" fmla="*/ 338025 h 2075818"/>
              <a:gd name="connsiteX63" fmla="*/ 125675 w 2158157"/>
              <a:gd name="connsiteY63" fmla="*/ 268686 h 2075818"/>
              <a:gd name="connsiteX64" fmla="*/ 160345 w 2158157"/>
              <a:gd name="connsiteY64" fmla="*/ 216683 h 2075818"/>
              <a:gd name="connsiteX65" fmla="*/ 164678 w 2158157"/>
              <a:gd name="connsiteY65" fmla="*/ 130010 h 2075818"/>
              <a:gd name="connsiteX66" fmla="*/ 424697 w 2158157"/>
              <a:gd name="connsiteY66" fmla="*/ 43337 h 2075818"/>
              <a:gd name="connsiteX67" fmla="*/ 511370 w 2158157"/>
              <a:gd name="connsiteY67" fmla="*/ 0 h 2075818"/>
              <a:gd name="connsiteX0" fmla="*/ 511370 w 2158157"/>
              <a:gd name="connsiteY0" fmla="*/ 0 h 2075818"/>
              <a:gd name="connsiteX1" fmla="*/ 615378 w 2158157"/>
              <a:gd name="connsiteY1" fmla="*/ 247018 h 2075818"/>
              <a:gd name="connsiteX2" fmla="*/ 481035 w 2158157"/>
              <a:gd name="connsiteY2" fmla="*/ 372694 h 2075818"/>
              <a:gd name="connsiteX3" fmla="*/ 338024 w 2158157"/>
              <a:gd name="connsiteY3" fmla="*/ 576375 h 2075818"/>
              <a:gd name="connsiteX4" fmla="*/ 858062 w 2158157"/>
              <a:gd name="connsiteY4" fmla="*/ 663048 h 2075818"/>
              <a:gd name="connsiteX5" fmla="*/ 944735 w 2158157"/>
              <a:gd name="connsiteY5" fmla="*/ 736720 h 2075818"/>
              <a:gd name="connsiteX6" fmla="*/ 1066077 w 2158157"/>
              <a:gd name="connsiteY6" fmla="*/ 710719 h 2075818"/>
              <a:gd name="connsiteX7" fmla="*/ 1174419 w 2158157"/>
              <a:gd name="connsiteY7" fmla="*/ 771390 h 2075818"/>
              <a:gd name="connsiteX8" fmla="*/ 1399768 w 2158157"/>
              <a:gd name="connsiteY8" fmla="*/ 762722 h 2075818"/>
              <a:gd name="connsiteX9" fmla="*/ 1568781 w 2158157"/>
              <a:gd name="connsiteY9" fmla="*/ 810392 h 2075818"/>
              <a:gd name="connsiteX10" fmla="*/ 1555780 w 2158157"/>
              <a:gd name="connsiteY10" fmla="*/ 875397 h 2075818"/>
              <a:gd name="connsiteX11" fmla="*/ 1794130 w 2158157"/>
              <a:gd name="connsiteY11" fmla="*/ 970738 h 2075818"/>
              <a:gd name="connsiteX12" fmla="*/ 1906805 w 2158157"/>
              <a:gd name="connsiteY12" fmla="*/ 962070 h 2075818"/>
              <a:gd name="connsiteX13" fmla="*/ 1950142 w 2158157"/>
              <a:gd name="connsiteY13" fmla="*/ 1005407 h 2075818"/>
              <a:gd name="connsiteX14" fmla="*/ 2006479 w 2158157"/>
              <a:gd name="connsiteY14" fmla="*/ 1031409 h 2075818"/>
              <a:gd name="connsiteX15" fmla="*/ 2071484 w 2158157"/>
              <a:gd name="connsiteY15" fmla="*/ 983738 h 2075818"/>
              <a:gd name="connsiteX16" fmla="*/ 2127821 w 2158157"/>
              <a:gd name="connsiteY16" fmla="*/ 1057410 h 2075818"/>
              <a:gd name="connsiteX17" fmla="*/ 2114820 w 2158157"/>
              <a:gd name="connsiteY17" fmla="*/ 1105081 h 2075818"/>
              <a:gd name="connsiteX18" fmla="*/ 2158157 w 2158157"/>
              <a:gd name="connsiteY18" fmla="*/ 1170085 h 2075818"/>
              <a:gd name="connsiteX19" fmla="*/ 2075818 w 2158157"/>
              <a:gd name="connsiteY19" fmla="*/ 1222089 h 2075818"/>
              <a:gd name="connsiteX20" fmla="*/ 2002146 w 2158157"/>
              <a:gd name="connsiteY20" fmla="*/ 1451773 h 2075818"/>
              <a:gd name="connsiteX21" fmla="*/ 1945808 w 2158157"/>
              <a:gd name="connsiteY21" fmla="*/ 1412770 h 2075818"/>
              <a:gd name="connsiteX22" fmla="*/ 1889471 w 2158157"/>
              <a:gd name="connsiteY22" fmla="*/ 1356432 h 2075818"/>
              <a:gd name="connsiteX23" fmla="*/ 1772462 w 2158157"/>
              <a:gd name="connsiteY23" fmla="*/ 1382434 h 2075818"/>
              <a:gd name="connsiteX24" fmla="*/ 1703124 w 2158157"/>
              <a:gd name="connsiteY24" fmla="*/ 1395435 h 2075818"/>
              <a:gd name="connsiteX25" fmla="*/ 1664121 w 2158157"/>
              <a:gd name="connsiteY25" fmla="*/ 1447439 h 2075818"/>
              <a:gd name="connsiteX26" fmla="*/ 1690123 w 2158157"/>
              <a:gd name="connsiteY26" fmla="*/ 1516777 h 2075818"/>
              <a:gd name="connsiteX27" fmla="*/ 1690123 w 2158157"/>
              <a:gd name="connsiteY27" fmla="*/ 1586116 h 2075818"/>
              <a:gd name="connsiteX28" fmla="*/ 1798464 w 2158157"/>
              <a:gd name="connsiteY28" fmla="*/ 1633786 h 2075818"/>
              <a:gd name="connsiteX29" fmla="*/ 1772462 w 2158157"/>
              <a:gd name="connsiteY29" fmla="*/ 2058483 h 2075818"/>
              <a:gd name="connsiteX30" fmla="*/ 1534111 w 2158157"/>
              <a:gd name="connsiteY30" fmla="*/ 2075818 h 2075818"/>
              <a:gd name="connsiteX31" fmla="*/ 1386767 w 2158157"/>
              <a:gd name="connsiteY31" fmla="*/ 2058483 h 2075818"/>
              <a:gd name="connsiteX32" fmla="*/ 1300094 w 2158157"/>
              <a:gd name="connsiteY32" fmla="*/ 2023814 h 2075818"/>
              <a:gd name="connsiteX33" fmla="*/ 1235090 w 2158157"/>
              <a:gd name="connsiteY33" fmla="*/ 1750794 h 2075818"/>
              <a:gd name="connsiteX34" fmla="*/ 1152750 w 2158157"/>
              <a:gd name="connsiteY34" fmla="*/ 1707458 h 2075818"/>
              <a:gd name="connsiteX35" fmla="*/ 1092079 w 2158157"/>
              <a:gd name="connsiteY35" fmla="*/ 1694457 h 2075818"/>
              <a:gd name="connsiteX36" fmla="*/ 1009740 w 2158157"/>
              <a:gd name="connsiteY36" fmla="*/ 1646787 h 2075818"/>
              <a:gd name="connsiteX37" fmla="*/ 849395 w 2158157"/>
              <a:gd name="connsiteY37" fmla="*/ 1655454 h 2075818"/>
              <a:gd name="connsiteX38" fmla="*/ 840728 w 2158157"/>
              <a:gd name="connsiteY38" fmla="*/ 1581782 h 2075818"/>
              <a:gd name="connsiteX39" fmla="*/ 988072 w 2158157"/>
              <a:gd name="connsiteY39" fmla="*/ 1343431 h 2075818"/>
              <a:gd name="connsiteX40" fmla="*/ 979404 w 2158157"/>
              <a:gd name="connsiteY40" fmla="*/ 1269759 h 2075818"/>
              <a:gd name="connsiteX41" fmla="*/ 1044409 w 2158157"/>
              <a:gd name="connsiteY41" fmla="*/ 1135416 h 2075818"/>
              <a:gd name="connsiteX42" fmla="*/ 875397 w 2158157"/>
              <a:gd name="connsiteY42" fmla="*/ 1105081 h 2075818"/>
              <a:gd name="connsiteX43" fmla="*/ 758388 w 2158157"/>
              <a:gd name="connsiteY43" fmla="*/ 1031409 h 2075818"/>
              <a:gd name="connsiteX44" fmla="*/ 658714 w 2158157"/>
              <a:gd name="connsiteY44" fmla="*/ 1066078 h 2075818"/>
              <a:gd name="connsiteX45" fmla="*/ 632712 w 2158157"/>
              <a:gd name="connsiteY45" fmla="*/ 1027075 h 2075818"/>
              <a:gd name="connsiteX46" fmla="*/ 580709 w 2158157"/>
              <a:gd name="connsiteY46" fmla="*/ 1044410 h 2075818"/>
              <a:gd name="connsiteX47" fmla="*/ 476701 w 2158157"/>
              <a:gd name="connsiteY47" fmla="*/ 1005407 h 2075818"/>
              <a:gd name="connsiteX48" fmla="*/ 325023 w 2158157"/>
              <a:gd name="connsiteY48" fmla="*/ 1274093 h 2075818"/>
              <a:gd name="connsiteX49" fmla="*/ 281687 w 2158157"/>
              <a:gd name="connsiteY49" fmla="*/ 1421437 h 2075818"/>
              <a:gd name="connsiteX50" fmla="*/ 190680 w 2158157"/>
              <a:gd name="connsiteY50" fmla="*/ 1469107 h 2075818"/>
              <a:gd name="connsiteX51" fmla="*/ 43336 w 2158157"/>
              <a:gd name="connsiteY51" fmla="*/ 1378101 h 2075818"/>
              <a:gd name="connsiteX52" fmla="*/ 34669 w 2158157"/>
              <a:gd name="connsiteY52" fmla="*/ 1265426 h 2075818"/>
              <a:gd name="connsiteX53" fmla="*/ 8667 w 2158157"/>
              <a:gd name="connsiteY53" fmla="*/ 1256758 h 2075818"/>
              <a:gd name="connsiteX54" fmla="*/ 8667 w 2158157"/>
              <a:gd name="connsiteY54" fmla="*/ 1178753 h 2075818"/>
              <a:gd name="connsiteX55" fmla="*/ 52003 w 2158157"/>
              <a:gd name="connsiteY55" fmla="*/ 1187420 h 2075818"/>
              <a:gd name="connsiteX56" fmla="*/ 99674 w 2158157"/>
              <a:gd name="connsiteY56" fmla="*/ 1113748 h 2075818"/>
              <a:gd name="connsiteX57" fmla="*/ 47670 w 2158157"/>
              <a:gd name="connsiteY57" fmla="*/ 1048743 h 2075818"/>
              <a:gd name="connsiteX58" fmla="*/ 112674 w 2158157"/>
              <a:gd name="connsiteY58" fmla="*/ 888398 h 2075818"/>
              <a:gd name="connsiteX59" fmla="*/ 138676 w 2158157"/>
              <a:gd name="connsiteY59" fmla="*/ 715052 h 2075818"/>
              <a:gd name="connsiteX60" fmla="*/ 73672 w 2158157"/>
              <a:gd name="connsiteY60" fmla="*/ 697718 h 2075818"/>
              <a:gd name="connsiteX61" fmla="*/ 0 w 2158157"/>
              <a:gd name="connsiteY61" fmla="*/ 364027 h 2075818"/>
              <a:gd name="connsiteX62" fmla="*/ 160345 w 2158157"/>
              <a:gd name="connsiteY62" fmla="*/ 338025 h 2075818"/>
              <a:gd name="connsiteX63" fmla="*/ 113769 w 2158157"/>
              <a:gd name="connsiteY63" fmla="*/ 259161 h 2075818"/>
              <a:gd name="connsiteX64" fmla="*/ 160345 w 2158157"/>
              <a:gd name="connsiteY64" fmla="*/ 216683 h 2075818"/>
              <a:gd name="connsiteX65" fmla="*/ 164678 w 2158157"/>
              <a:gd name="connsiteY65" fmla="*/ 130010 h 2075818"/>
              <a:gd name="connsiteX66" fmla="*/ 424697 w 2158157"/>
              <a:gd name="connsiteY66" fmla="*/ 43337 h 2075818"/>
              <a:gd name="connsiteX67" fmla="*/ 511370 w 2158157"/>
              <a:gd name="connsiteY67" fmla="*/ 0 h 2075818"/>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60345 w 2158157"/>
              <a:gd name="connsiteY62" fmla="*/ 349931 h 2087724"/>
              <a:gd name="connsiteX63" fmla="*/ 113769 w 2158157"/>
              <a:gd name="connsiteY63" fmla="*/ 271067 h 2087724"/>
              <a:gd name="connsiteX64" fmla="*/ 160345 w 2158157"/>
              <a:gd name="connsiteY64" fmla="*/ 228589 h 2087724"/>
              <a:gd name="connsiteX65" fmla="*/ 164678 w 2158157"/>
              <a:gd name="connsiteY65" fmla="*/ 141916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60345 w 2158157"/>
              <a:gd name="connsiteY62" fmla="*/ 349931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34884 w 2158157"/>
              <a:gd name="connsiteY41" fmla="*/ 1154466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3914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95181 w 2158157"/>
              <a:gd name="connsiteY58" fmla="*/ 931743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85656 w 2158157"/>
              <a:gd name="connsiteY58" fmla="*/ 946031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83515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85656 w 2158157"/>
              <a:gd name="connsiteY58" fmla="*/ 946031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83515 h 2087724"/>
              <a:gd name="connsiteX55" fmla="*/ 52003 w 2158157"/>
              <a:gd name="connsiteY55" fmla="*/ 1199326 h 2087724"/>
              <a:gd name="connsiteX56" fmla="*/ 54700 w 2158157"/>
              <a:gd name="connsiteY56" fmla="*/ 1177011 h 2087724"/>
              <a:gd name="connsiteX57" fmla="*/ 99674 w 2158157"/>
              <a:gd name="connsiteY57" fmla="*/ 1125654 h 2087724"/>
              <a:gd name="connsiteX58" fmla="*/ 35764 w 2158157"/>
              <a:gd name="connsiteY58" fmla="*/ 1048743 h 2087724"/>
              <a:gd name="connsiteX59" fmla="*/ 85656 w 2158157"/>
              <a:gd name="connsiteY59" fmla="*/ 946031 h 2087724"/>
              <a:gd name="connsiteX60" fmla="*/ 112674 w 2158157"/>
              <a:gd name="connsiteY60" fmla="*/ 900304 h 2087724"/>
              <a:gd name="connsiteX61" fmla="*/ 133914 w 2158157"/>
              <a:gd name="connsiteY61" fmla="*/ 726958 h 2087724"/>
              <a:gd name="connsiteX62" fmla="*/ 61766 w 2158157"/>
              <a:gd name="connsiteY62" fmla="*/ 712006 h 2087724"/>
              <a:gd name="connsiteX63" fmla="*/ 0 w 2158157"/>
              <a:gd name="connsiteY63" fmla="*/ 375933 h 2087724"/>
              <a:gd name="connsiteX64" fmla="*/ 148438 w 2158157"/>
              <a:gd name="connsiteY64" fmla="*/ 347549 h 2087724"/>
              <a:gd name="connsiteX65" fmla="*/ 113769 w 2158157"/>
              <a:gd name="connsiteY65" fmla="*/ 271067 h 2087724"/>
              <a:gd name="connsiteX66" fmla="*/ 160345 w 2158157"/>
              <a:gd name="connsiteY66" fmla="*/ 228589 h 2087724"/>
              <a:gd name="connsiteX67" fmla="*/ 157535 w 2158157"/>
              <a:gd name="connsiteY67" fmla="*/ 139535 h 2087724"/>
              <a:gd name="connsiteX68" fmla="*/ 424697 w 2158157"/>
              <a:gd name="connsiteY68" fmla="*/ 55243 h 2087724"/>
              <a:gd name="connsiteX69" fmla="*/ 511370 w 2158157"/>
              <a:gd name="connsiteY69" fmla="*/ 0 h 208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158157" h="2087724">
                <a:moveTo>
                  <a:pt x="511370" y="0"/>
                </a:moveTo>
                <a:lnTo>
                  <a:pt x="615378" y="258924"/>
                </a:lnTo>
                <a:lnTo>
                  <a:pt x="481035" y="384600"/>
                </a:lnTo>
                <a:lnTo>
                  <a:pt x="338024" y="588281"/>
                </a:lnTo>
                <a:lnTo>
                  <a:pt x="858062" y="674954"/>
                </a:lnTo>
                <a:lnTo>
                  <a:pt x="944735" y="748626"/>
                </a:lnTo>
                <a:lnTo>
                  <a:pt x="1066077" y="722625"/>
                </a:lnTo>
                <a:lnTo>
                  <a:pt x="1174419" y="783296"/>
                </a:lnTo>
                <a:lnTo>
                  <a:pt x="1399768" y="774628"/>
                </a:lnTo>
                <a:lnTo>
                  <a:pt x="1568781" y="822298"/>
                </a:lnTo>
                <a:lnTo>
                  <a:pt x="1555780" y="887303"/>
                </a:lnTo>
                <a:lnTo>
                  <a:pt x="1794130" y="982644"/>
                </a:lnTo>
                <a:lnTo>
                  <a:pt x="1906805" y="973976"/>
                </a:lnTo>
                <a:lnTo>
                  <a:pt x="1950142" y="1017313"/>
                </a:lnTo>
                <a:lnTo>
                  <a:pt x="2006479" y="1043315"/>
                </a:lnTo>
                <a:lnTo>
                  <a:pt x="2071484" y="995644"/>
                </a:lnTo>
                <a:lnTo>
                  <a:pt x="2127821" y="1069316"/>
                </a:lnTo>
                <a:lnTo>
                  <a:pt x="2114820" y="1116987"/>
                </a:lnTo>
                <a:lnTo>
                  <a:pt x="2158157" y="1181991"/>
                </a:lnTo>
                <a:lnTo>
                  <a:pt x="2075818" y="1233995"/>
                </a:lnTo>
                <a:lnTo>
                  <a:pt x="2002146" y="1463679"/>
                </a:lnTo>
                <a:lnTo>
                  <a:pt x="1945808" y="1424676"/>
                </a:lnTo>
                <a:lnTo>
                  <a:pt x="1889471" y="1368338"/>
                </a:lnTo>
                <a:lnTo>
                  <a:pt x="1772462" y="1394340"/>
                </a:lnTo>
                <a:lnTo>
                  <a:pt x="1703124" y="1407341"/>
                </a:lnTo>
                <a:lnTo>
                  <a:pt x="1664121" y="1459345"/>
                </a:lnTo>
                <a:lnTo>
                  <a:pt x="1690123" y="1528683"/>
                </a:lnTo>
                <a:lnTo>
                  <a:pt x="1690123" y="1598022"/>
                </a:lnTo>
                <a:lnTo>
                  <a:pt x="1798464" y="1645692"/>
                </a:lnTo>
                <a:lnTo>
                  <a:pt x="1772462" y="2070389"/>
                </a:lnTo>
                <a:lnTo>
                  <a:pt x="1534111" y="2087724"/>
                </a:lnTo>
                <a:lnTo>
                  <a:pt x="1386767" y="2070389"/>
                </a:lnTo>
                <a:lnTo>
                  <a:pt x="1300094" y="2035720"/>
                </a:lnTo>
                <a:lnTo>
                  <a:pt x="1235090" y="1762700"/>
                </a:lnTo>
                <a:lnTo>
                  <a:pt x="1152750" y="1719364"/>
                </a:lnTo>
                <a:lnTo>
                  <a:pt x="1092079" y="1706363"/>
                </a:lnTo>
                <a:lnTo>
                  <a:pt x="1009740" y="1658693"/>
                </a:lnTo>
                <a:lnTo>
                  <a:pt x="842252" y="1669741"/>
                </a:lnTo>
                <a:lnTo>
                  <a:pt x="840728" y="1593688"/>
                </a:lnTo>
                <a:lnTo>
                  <a:pt x="988072" y="1355337"/>
                </a:lnTo>
                <a:lnTo>
                  <a:pt x="974641" y="1281665"/>
                </a:lnTo>
                <a:lnTo>
                  <a:pt x="1034884" y="1154466"/>
                </a:lnTo>
                <a:lnTo>
                  <a:pt x="875397" y="1116987"/>
                </a:lnTo>
                <a:lnTo>
                  <a:pt x="760770" y="1055221"/>
                </a:lnTo>
                <a:lnTo>
                  <a:pt x="658714" y="1077984"/>
                </a:lnTo>
                <a:lnTo>
                  <a:pt x="632712" y="1038981"/>
                </a:lnTo>
                <a:lnTo>
                  <a:pt x="580709" y="1056316"/>
                </a:lnTo>
                <a:lnTo>
                  <a:pt x="476701" y="1017313"/>
                </a:lnTo>
                <a:lnTo>
                  <a:pt x="325023" y="1285999"/>
                </a:lnTo>
                <a:lnTo>
                  <a:pt x="281687" y="1433343"/>
                </a:lnTo>
                <a:lnTo>
                  <a:pt x="190680" y="1481013"/>
                </a:lnTo>
                <a:lnTo>
                  <a:pt x="43336" y="1390007"/>
                </a:lnTo>
                <a:lnTo>
                  <a:pt x="34669" y="1277332"/>
                </a:lnTo>
                <a:lnTo>
                  <a:pt x="8667" y="1268664"/>
                </a:lnTo>
                <a:lnTo>
                  <a:pt x="8667" y="1183515"/>
                </a:lnTo>
                <a:lnTo>
                  <a:pt x="52003" y="1199326"/>
                </a:lnTo>
                <a:cubicBezTo>
                  <a:pt x="58458" y="1191094"/>
                  <a:pt x="48245" y="1185243"/>
                  <a:pt x="54700" y="1177011"/>
                </a:cubicBezTo>
                <a:lnTo>
                  <a:pt x="99674" y="1125654"/>
                </a:lnTo>
                <a:lnTo>
                  <a:pt x="35764" y="1048743"/>
                </a:lnTo>
                <a:cubicBezTo>
                  <a:pt x="57951" y="1007362"/>
                  <a:pt x="63469" y="987412"/>
                  <a:pt x="85656" y="946031"/>
                </a:cubicBezTo>
                <a:lnTo>
                  <a:pt x="112674" y="900304"/>
                </a:lnTo>
                <a:lnTo>
                  <a:pt x="133914" y="726958"/>
                </a:lnTo>
                <a:lnTo>
                  <a:pt x="61766" y="712006"/>
                </a:lnTo>
                <a:lnTo>
                  <a:pt x="0" y="375933"/>
                </a:lnTo>
                <a:lnTo>
                  <a:pt x="148438" y="347549"/>
                </a:lnTo>
                <a:lnTo>
                  <a:pt x="113769" y="271067"/>
                </a:lnTo>
                <a:lnTo>
                  <a:pt x="160345" y="228589"/>
                </a:lnTo>
                <a:cubicBezTo>
                  <a:pt x="159408" y="198904"/>
                  <a:pt x="158472" y="169220"/>
                  <a:pt x="157535" y="139535"/>
                </a:cubicBezTo>
                <a:lnTo>
                  <a:pt x="424697" y="55243"/>
                </a:lnTo>
                <a:lnTo>
                  <a:pt x="511370" y="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5076056" y="3391567"/>
            <a:ext cx="2940982" cy="938962"/>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b="1" dirty="0">
                <a:solidFill>
                  <a:schemeClr val="tx1"/>
                </a:solidFill>
              </a:rPr>
              <a:t>音楽</a:t>
            </a:r>
            <a:r>
              <a:rPr lang="ja-JP" altLang="en-US" sz="2000" b="1" dirty="0" smtClean="0">
                <a:solidFill>
                  <a:schemeClr val="tx1"/>
                </a:solidFill>
              </a:rPr>
              <a:t>でつながるまちに</a:t>
            </a:r>
            <a:endParaRPr kumimoji="1" lang="ja-JP" altLang="en-US" sz="2000" b="1" dirty="0" smtClean="0">
              <a:solidFill>
                <a:schemeClr val="tx1"/>
              </a:solidFill>
            </a:endParaRPr>
          </a:p>
        </p:txBody>
      </p:sp>
      <p:grpSp>
        <p:nvGrpSpPr>
          <p:cNvPr id="19" name="グループ化 18"/>
          <p:cNvGrpSpPr/>
          <p:nvPr/>
        </p:nvGrpSpPr>
        <p:grpSpPr>
          <a:xfrm>
            <a:off x="3678861" y="4537230"/>
            <a:ext cx="2189283" cy="1129560"/>
            <a:chOff x="-2983277" y="2701178"/>
            <a:chExt cx="3258185" cy="1591321"/>
          </a:xfrm>
        </p:grpSpPr>
        <p:pic>
          <p:nvPicPr>
            <p:cNvPr id="20" name="図 19"/>
            <p:cNvPicPr>
              <a:picLocks noChangeAspect="1"/>
            </p:cNvPicPr>
            <p:nvPr/>
          </p:nvPicPr>
          <p:blipFill>
            <a:blip r:embed="rId2"/>
            <a:stretch>
              <a:fillRect/>
            </a:stretch>
          </p:blipFill>
          <p:spPr>
            <a:xfrm>
              <a:off x="-2983277" y="2701178"/>
              <a:ext cx="3258185" cy="1591321"/>
            </a:xfrm>
            <a:prstGeom prst="rect">
              <a:avLst/>
            </a:prstGeom>
          </p:spPr>
        </p:pic>
        <p:sp>
          <p:nvSpPr>
            <p:cNvPr id="21" name="角丸四角形 20"/>
            <p:cNvSpPr/>
            <p:nvPr/>
          </p:nvSpPr>
          <p:spPr>
            <a:xfrm>
              <a:off x="-2286890" y="2778859"/>
              <a:ext cx="1589098" cy="1442953"/>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971" y="1196203"/>
            <a:ext cx="2612490" cy="1733164"/>
          </a:xfrm>
          <a:prstGeom prst="rect">
            <a:avLst/>
          </a:prstGeom>
          <a:ln>
            <a:noFill/>
          </a:ln>
          <a:effectLst>
            <a:softEdge rad="112500"/>
          </a:effectLst>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192" y="1196203"/>
            <a:ext cx="2605866" cy="1728770"/>
          </a:xfrm>
          <a:prstGeom prst="rect">
            <a:avLst/>
          </a:prstGeom>
          <a:ln>
            <a:noFill/>
          </a:ln>
          <a:effectLst>
            <a:softEdge rad="112500"/>
          </a:effectLst>
        </p:spPr>
      </p:pic>
      <p:sp>
        <p:nvSpPr>
          <p:cNvPr id="8" name="テキスト ボックス 7"/>
          <p:cNvSpPr txBox="1"/>
          <p:nvPr/>
        </p:nvSpPr>
        <p:spPr>
          <a:xfrm>
            <a:off x="7081315" y="2902911"/>
            <a:ext cx="1963888" cy="253916"/>
          </a:xfrm>
          <a:prstGeom prst="rect">
            <a:avLst/>
          </a:prstGeom>
          <a:noFill/>
        </p:spPr>
        <p:txBody>
          <a:bodyPr wrap="square" rtlCol="0">
            <a:spAutoFit/>
          </a:bodyPr>
          <a:lstStyle/>
          <a:p>
            <a:r>
              <a:rPr kumimoji="1" lang="ja-JP" altLang="en-US" sz="1050" dirty="0" smtClean="0"/>
              <a:t>ヤマハ　おとまち</a:t>
            </a:r>
            <a:endParaRPr kumimoji="1" lang="ja-JP" altLang="en-US" sz="1050" dirty="0"/>
          </a:p>
        </p:txBody>
      </p:sp>
    </p:spTree>
    <p:extLst>
      <p:ext uri="{BB962C8B-B14F-4D97-AF65-F5344CB8AC3E}">
        <p14:creationId xmlns:p14="http://schemas.microsoft.com/office/powerpoint/2010/main" val="222075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南部地区</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19</a:t>
            </a:fld>
            <a:endParaRPr kumimoji="1" lang="ja-JP" altLang="en-US"/>
          </a:p>
        </p:txBody>
      </p:sp>
      <p:sp>
        <p:nvSpPr>
          <p:cNvPr id="13" name="正方形/長方形 12"/>
          <p:cNvSpPr/>
          <p:nvPr/>
        </p:nvSpPr>
        <p:spPr>
          <a:xfrm>
            <a:off x="1494148" y="6214000"/>
            <a:ext cx="6834111" cy="44672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4" name="コンテンツ プレースホルダー 2"/>
          <p:cNvSpPr txBox="1">
            <a:spLocks/>
          </p:cNvSpPr>
          <p:nvPr/>
        </p:nvSpPr>
        <p:spPr>
          <a:xfrm>
            <a:off x="1497124" y="6194263"/>
            <a:ext cx="6852603" cy="3997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魅力的</a:t>
            </a:r>
            <a:r>
              <a:rPr lang="ja-JP" altLang="en-US" sz="2400" dirty="0" smtClean="0"/>
              <a:t>な住環境を作ることで人口の流出を抑制する</a:t>
            </a:r>
            <a:endParaRPr lang="ja-JP" altLang="en-US" sz="2400" dirty="0"/>
          </a:p>
        </p:txBody>
      </p:sp>
      <p:sp>
        <p:nvSpPr>
          <p:cNvPr id="4" name="右矢印 3"/>
          <p:cNvSpPr/>
          <p:nvPr/>
        </p:nvSpPr>
        <p:spPr>
          <a:xfrm>
            <a:off x="871989" y="6227500"/>
            <a:ext cx="576064" cy="432048"/>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7" name="正方形/長方形 6"/>
          <p:cNvSpPr/>
          <p:nvPr/>
        </p:nvSpPr>
        <p:spPr>
          <a:xfrm>
            <a:off x="417004" y="5618199"/>
            <a:ext cx="3600400" cy="4608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今後高齢化が予想される</a:t>
            </a:r>
          </a:p>
        </p:txBody>
      </p:sp>
      <p:graphicFrame>
        <p:nvGraphicFramePr>
          <p:cNvPr id="15" name="グラフ 14"/>
          <p:cNvGraphicFramePr>
            <a:graphicFrameLocks/>
          </p:cNvGraphicFramePr>
          <p:nvPr>
            <p:extLst/>
          </p:nvPr>
        </p:nvGraphicFramePr>
        <p:xfrm>
          <a:off x="1281100" y="1808241"/>
          <a:ext cx="6264696" cy="3653911"/>
        </p:xfrm>
        <a:graphic>
          <a:graphicData uri="http://schemas.openxmlformats.org/drawingml/2006/chart">
            <c:chart xmlns:c="http://schemas.openxmlformats.org/drawingml/2006/chart" xmlns:r="http://schemas.openxmlformats.org/officeDocument/2006/relationships" r:id="rId2"/>
          </a:graphicData>
        </a:graphic>
      </p:graphicFrame>
      <p:sp>
        <p:nvSpPr>
          <p:cNvPr id="16" name="正方形/長方形 15"/>
          <p:cNvSpPr/>
          <p:nvPr/>
        </p:nvSpPr>
        <p:spPr>
          <a:xfrm>
            <a:off x="2433228" y="1304057"/>
            <a:ext cx="3888432" cy="436743"/>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a:solidFill>
                  <a:schemeClr val="tx1"/>
                </a:solidFill>
              </a:rPr>
              <a:t>北部</a:t>
            </a:r>
            <a:r>
              <a:rPr kumimoji="1" lang="ja-JP" altLang="en-US" sz="2000" dirty="0" smtClean="0">
                <a:solidFill>
                  <a:schemeClr val="tx1"/>
                </a:solidFill>
              </a:rPr>
              <a:t>地区の人口推移（</a:t>
            </a:r>
            <a:r>
              <a:rPr kumimoji="1" lang="en-US" altLang="ja-JP" sz="2000" dirty="0" smtClean="0">
                <a:solidFill>
                  <a:schemeClr val="tx1"/>
                </a:solidFill>
              </a:rPr>
              <a:t>H18</a:t>
            </a:r>
            <a:r>
              <a:rPr kumimoji="1" lang="ja-JP" altLang="en-US" sz="2000" dirty="0" smtClean="0">
                <a:solidFill>
                  <a:schemeClr val="tx1"/>
                </a:solidFill>
              </a:rPr>
              <a:t>～</a:t>
            </a:r>
            <a:r>
              <a:rPr kumimoji="1" lang="en-US" altLang="ja-JP" sz="2000" dirty="0" smtClean="0">
                <a:solidFill>
                  <a:schemeClr val="tx1"/>
                </a:solidFill>
              </a:rPr>
              <a:t>H27</a:t>
            </a:r>
            <a:r>
              <a:rPr kumimoji="1" lang="ja-JP" altLang="en-US" sz="2000" dirty="0" smtClean="0">
                <a:solidFill>
                  <a:schemeClr val="tx1"/>
                </a:solidFill>
              </a:rPr>
              <a:t>）</a:t>
            </a:r>
          </a:p>
        </p:txBody>
      </p:sp>
    </p:spTree>
    <p:extLst>
      <p:ext uri="{BB962C8B-B14F-4D97-AF65-F5344CB8AC3E}">
        <p14:creationId xmlns:p14="http://schemas.microsoft.com/office/powerpoint/2010/main" val="3265315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背景</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2</a:t>
            </a:fld>
            <a:endParaRPr kumimoji="1" lang="ja-JP" altLang="en-US"/>
          </a:p>
        </p:txBody>
      </p:sp>
      <p:sp>
        <p:nvSpPr>
          <p:cNvPr id="13" name="テキスト ボックス 12"/>
          <p:cNvSpPr txBox="1"/>
          <p:nvPr/>
        </p:nvSpPr>
        <p:spPr>
          <a:xfrm>
            <a:off x="24281" y="4088113"/>
            <a:ext cx="1697901" cy="523220"/>
          </a:xfrm>
          <a:prstGeom prst="rect">
            <a:avLst/>
          </a:prstGeom>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ja-JP" altLang="en-US" sz="2800" b="1" dirty="0" smtClean="0">
                <a:solidFill>
                  <a:schemeClr val="bg1"/>
                </a:solidFill>
                <a:effectLst>
                  <a:outerShdw blurRad="38100" dist="38100" dir="2700000" algn="tl">
                    <a:srgbClr val="000000">
                      <a:alpha val="43137"/>
                    </a:srgbClr>
                  </a:outerShdw>
                </a:effectLst>
              </a:rPr>
              <a:t>ヒアリング</a:t>
            </a:r>
            <a:endParaRPr kumimoji="1" lang="ja-JP" altLang="en-US" sz="2800" b="1" dirty="0">
              <a:solidFill>
                <a:schemeClr val="bg1"/>
              </a:solidFill>
              <a:effectLst>
                <a:outerShdw blurRad="38100" dist="38100" dir="2700000" algn="tl">
                  <a:srgbClr val="000000">
                    <a:alpha val="43137"/>
                  </a:srgbClr>
                </a:outerShdw>
              </a:effectLst>
            </a:endParaRPr>
          </a:p>
        </p:txBody>
      </p:sp>
      <p:sp>
        <p:nvSpPr>
          <p:cNvPr id="10" name="テキスト ボックス 9"/>
          <p:cNvSpPr txBox="1"/>
          <p:nvPr/>
        </p:nvSpPr>
        <p:spPr>
          <a:xfrm>
            <a:off x="20687" y="990310"/>
            <a:ext cx="906017" cy="523220"/>
          </a:xfrm>
          <a:prstGeom prst="rect">
            <a:avLst/>
          </a:prstGeom>
          <a:ln/>
        </p:spPr>
        <p:style>
          <a:lnRef idx="0">
            <a:schemeClr val="accent1"/>
          </a:lnRef>
          <a:fillRef idx="3">
            <a:schemeClr val="accent1"/>
          </a:fillRef>
          <a:effectRef idx="3">
            <a:schemeClr val="accent1"/>
          </a:effectRef>
          <a:fontRef idx="minor">
            <a:schemeClr val="lt1"/>
          </a:fontRef>
        </p:style>
        <p:txBody>
          <a:bodyPr wrap="none" rtlCol="0">
            <a:spAutoFit/>
          </a:bodyPr>
          <a:lstStyle/>
          <a:p>
            <a:r>
              <a:rPr kumimoji="1" lang="ja-JP" altLang="en-US" sz="2800" b="1" dirty="0" smtClean="0">
                <a:solidFill>
                  <a:schemeClr val="bg1"/>
                </a:solidFill>
                <a:effectLst>
                  <a:outerShdw blurRad="38100" dist="38100" dir="2700000" algn="tl">
                    <a:srgbClr val="000000">
                      <a:alpha val="43137"/>
                    </a:srgbClr>
                  </a:outerShdw>
                </a:effectLst>
              </a:rPr>
              <a:t>人口</a:t>
            </a:r>
            <a:endParaRPr kumimoji="1" lang="ja-JP" altLang="en-US" sz="2800" b="1" dirty="0">
              <a:solidFill>
                <a:schemeClr val="bg1"/>
              </a:solidFill>
              <a:effectLst>
                <a:outerShdw blurRad="38100" dist="38100" dir="2700000" algn="tl">
                  <a:srgbClr val="000000">
                    <a:alpha val="43137"/>
                  </a:srgbClr>
                </a:outerShdw>
              </a:effectLst>
            </a:endParaRPr>
          </a:p>
        </p:txBody>
      </p:sp>
      <p:sp>
        <p:nvSpPr>
          <p:cNvPr id="18" name="テキスト ボックス 17"/>
          <p:cNvSpPr txBox="1"/>
          <p:nvPr/>
        </p:nvSpPr>
        <p:spPr>
          <a:xfrm>
            <a:off x="7503427" y="1173999"/>
            <a:ext cx="1266693" cy="52322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kumimoji="1" lang="ja-JP" altLang="en-US" sz="2800" b="1" dirty="0" smtClean="0">
                <a:effectLst>
                  <a:outerShdw blurRad="38100" dist="38100" dir="2700000" algn="tl">
                    <a:srgbClr val="000000">
                      <a:alpha val="43137"/>
                    </a:srgbClr>
                  </a:outerShdw>
                </a:effectLst>
              </a:rPr>
              <a:t>高齢化</a:t>
            </a:r>
            <a:endParaRPr kumimoji="1" lang="ja-JP" altLang="en-US" sz="2800" b="1" dirty="0">
              <a:effectLst>
                <a:outerShdw blurRad="38100" dist="38100" dir="2700000" algn="tl">
                  <a:srgbClr val="000000">
                    <a:alpha val="43137"/>
                  </a:srgbClr>
                </a:outerShdw>
              </a:effectLst>
            </a:endParaRPr>
          </a:p>
        </p:txBody>
      </p:sp>
      <p:sp>
        <p:nvSpPr>
          <p:cNvPr id="30" name="テキスト ボックス 29"/>
          <p:cNvSpPr txBox="1"/>
          <p:nvPr/>
        </p:nvSpPr>
        <p:spPr>
          <a:xfrm>
            <a:off x="-170912" y="6352143"/>
            <a:ext cx="2503237" cy="369332"/>
          </a:xfrm>
          <a:prstGeom prst="rect">
            <a:avLst/>
          </a:prstGeom>
          <a:noFill/>
        </p:spPr>
        <p:txBody>
          <a:bodyPr wrap="square" rtlCol="0">
            <a:spAutoFit/>
          </a:bodyPr>
          <a:lstStyle/>
          <a:p>
            <a:pPr algn="ctr"/>
            <a:r>
              <a:rPr kumimoji="1" lang="ja-JP" altLang="en-US" dirty="0" smtClean="0"/>
              <a:t>新治の農家さん</a:t>
            </a:r>
            <a:endParaRPr kumimoji="1" lang="ja-JP" altLang="en-US" dirty="0"/>
          </a:p>
        </p:txBody>
      </p:sp>
      <p:sp>
        <p:nvSpPr>
          <p:cNvPr id="31" name="角丸四角形吹き出し 30"/>
          <p:cNvSpPr/>
          <p:nvPr/>
        </p:nvSpPr>
        <p:spPr>
          <a:xfrm>
            <a:off x="2523137" y="4041335"/>
            <a:ext cx="6192688" cy="2290243"/>
          </a:xfrm>
          <a:prstGeom prst="wedgeRoundRectCallout">
            <a:avLst>
              <a:gd name="adj1" fmla="val -59021"/>
              <a:gd name="adj2" fmla="val -8339"/>
              <a:gd name="adj3" fmla="val 16667"/>
            </a:avLst>
          </a:prstGeom>
          <a:solidFill>
            <a:srgbClr val="92D050">
              <a:alpha val="4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3200" dirty="0">
              <a:solidFill>
                <a:schemeClr val="tx1"/>
              </a:solidFill>
            </a:endParaRPr>
          </a:p>
        </p:txBody>
      </p:sp>
      <p:sp>
        <p:nvSpPr>
          <p:cNvPr id="32" name="テキスト ボックス 31"/>
          <p:cNvSpPr txBox="1"/>
          <p:nvPr/>
        </p:nvSpPr>
        <p:spPr>
          <a:xfrm>
            <a:off x="2944274" y="4349723"/>
            <a:ext cx="5400600" cy="954107"/>
          </a:xfrm>
          <a:prstGeom prst="rect">
            <a:avLst/>
          </a:prstGeom>
          <a:noFill/>
        </p:spPr>
        <p:txBody>
          <a:bodyPr wrap="square" rtlCol="0">
            <a:spAutoFit/>
          </a:bodyPr>
          <a:lstStyle/>
          <a:p>
            <a:r>
              <a:rPr kumimoji="1" lang="ja-JP" altLang="en-US" sz="2800" b="1" dirty="0" smtClean="0">
                <a:solidFill>
                  <a:srgbClr val="FF0000"/>
                </a:solidFill>
              </a:rPr>
              <a:t>後継ぎがいない</a:t>
            </a:r>
            <a:r>
              <a:rPr kumimoji="1" lang="ja-JP" altLang="en-US" sz="2800" b="1" dirty="0" smtClean="0"/>
              <a:t>ところは多い</a:t>
            </a:r>
            <a:endParaRPr kumimoji="1" lang="en-US" altLang="ja-JP" sz="2800" b="1" dirty="0" smtClean="0"/>
          </a:p>
          <a:p>
            <a:r>
              <a:rPr lang="ja-JP" altLang="en-US" sz="2800" b="1" dirty="0"/>
              <a:t>自分</a:t>
            </a:r>
            <a:r>
              <a:rPr lang="ja-JP" altLang="en-US" sz="2800" b="1" dirty="0" smtClean="0"/>
              <a:t>のところも息子は出て行った</a:t>
            </a:r>
            <a:endParaRPr kumimoji="1" lang="ja-JP" altLang="en-US" sz="2800" b="1" dirty="0"/>
          </a:p>
        </p:txBody>
      </p:sp>
      <p:sp>
        <p:nvSpPr>
          <p:cNvPr id="34" name="テキスト ボックス 33"/>
          <p:cNvSpPr txBox="1"/>
          <p:nvPr/>
        </p:nvSpPr>
        <p:spPr>
          <a:xfrm>
            <a:off x="2944274" y="5444203"/>
            <a:ext cx="5660174" cy="523220"/>
          </a:xfrm>
          <a:prstGeom prst="rect">
            <a:avLst/>
          </a:prstGeom>
          <a:noFill/>
        </p:spPr>
        <p:txBody>
          <a:bodyPr wrap="square" rtlCol="0">
            <a:spAutoFit/>
          </a:bodyPr>
          <a:lstStyle/>
          <a:p>
            <a:r>
              <a:rPr kumimoji="1" lang="ja-JP" altLang="en-US" sz="2800" b="1" dirty="0" smtClean="0">
                <a:solidFill>
                  <a:srgbClr val="FF0000"/>
                </a:solidFill>
              </a:rPr>
              <a:t>専業農家が昔と比べて減っている</a:t>
            </a:r>
            <a:endParaRPr kumimoji="1" lang="ja-JP" altLang="en-US" sz="2800" b="1" dirty="0">
              <a:solidFill>
                <a:srgbClr val="FF0000"/>
              </a:solidFill>
            </a:endParaRPr>
          </a:p>
        </p:txBody>
      </p:sp>
      <p:grpSp>
        <p:nvGrpSpPr>
          <p:cNvPr id="26" name="グループ化 25"/>
          <p:cNvGrpSpPr/>
          <p:nvPr/>
        </p:nvGrpSpPr>
        <p:grpSpPr>
          <a:xfrm>
            <a:off x="2469208" y="4050986"/>
            <a:ext cx="6246617" cy="2301157"/>
            <a:chOff x="2771800" y="4364176"/>
            <a:chExt cx="6192688" cy="1945143"/>
          </a:xfrm>
        </p:grpSpPr>
        <p:sp>
          <p:nvSpPr>
            <p:cNvPr id="8" name="角丸四角形吹き出し 7"/>
            <p:cNvSpPr/>
            <p:nvPr/>
          </p:nvSpPr>
          <p:spPr>
            <a:xfrm>
              <a:off x="2771800" y="4364176"/>
              <a:ext cx="6192688" cy="1945143"/>
            </a:xfrm>
            <a:prstGeom prst="wedgeRoundRectCallout">
              <a:avLst>
                <a:gd name="adj1" fmla="val -59683"/>
                <a:gd name="adj2" fmla="val -7325"/>
                <a:gd name="adj3" fmla="val 16667"/>
              </a:avLst>
            </a:prstGeom>
            <a:solidFill>
              <a:srgbClr val="DBD4B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3200" dirty="0">
                <a:solidFill>
                  <a:schemeClr val="tx1"/>
                </a:solidFill>
              </a:endParaRPr>
            </a:p>
          </p:txBody>
        </p:sp>
        <p:sp>
          <p:nvSpPr>
            <p:cNvPr id="20" name="テキスト ボックス 19"/>
            <p:cNvSpPr txBox="1"/>
            <p:nvPr/>
          </p:nvSpPr>
          <p:spPr>
            <a:xfrm>
              <a:off x="3275856" y="4424770"/>
              <a:ext cx="5309933" cy="806496"/>
            </a:xfrm>
            <a:prstGeom prst="rect">
              <a:avLst/>
            </a:prstGeom>
            <a:noFill/>
          </p:spPr>
          <p:txBody>
            <a:bodyPr wrap="square" rtlCol="0">
              <a:spAutoFit/>
            </a:bodyPr>
            <a:lstStyle/>
            <a:p>
              <a:r>
                <a:rPr kumimoji="1" lang="ja-JP" altLang="en-US" sz="2800" b="1" dirty="0" smtClean="0"/>
                <a:t>農作物では土浦市の</a:t>
              </a:r>
              <a:endParaRPr kumimoji="1" lang="en-US" altLang="ja-JP" sz="2800" b="1" dirty="0" smtClean="0"/>
            </a:p>
            <a:p>
              <a:r>
                <a:rPr kumimoji="1" lang="ja-JP" altLang="en-US" sz="2800" b="1" dirty="0" smtClean="0">
                  <a:solidFill>
                    <a:srgbClr val="FF0000"/>
                  </a:solidFill>
                </a:rPr>
                <a:t>オリジナルブランドも開発</a:t>
              </a:r>
              <a:r>
                <a:rPr kumimoji="1" lang="ja-JP" altLang="en-US" sz="2800" b="1" dirty="0" smtClean="0"/>
                <a:t>している</a:t>
              </a:r>
              <a:endParaRPr kumimoji="1" lang="ja-JP" altLang="en-US" sz="2800" b="1" dirty="0"/>
            </a:p>
          </p:txBody>
        </p:sp>
        <p:sp>
          <p:nvSpPr>
            <p:cNvPr id="22" name="テキスト ボックス 21"/>
            <p:cNvSpPr txBox="1"/>
            <p:nvPr/>
          </p:nvSpPr>
          <p:spPr>
            <a:xfrm>
              <a:off x="3275856" y="5336747"/>
              <a:ext cx="5400600" cy="806496"/>
            </a:xfrm>
            <a:prstGeom prst="rect">
              <a:avLst/>
            </a:prstGeom>
            <a:noFill/>
          </p:spPr>
          <p:txBody>
            <a:bodyPr wrap="square" rtlCol="0">
              <a:spAutoFit/>
            </a:bodyPr>
            <a:lstStyle/>
            <a:p>
              <a:r>
                <a:rPr lang="ja-JP" altLang="en-US" sz="2800" b="1" dirty="0" smtClean="0"/>
                <a:t>しかし、そういったものの</a:t>
              </a:r>
              <a:endParaRPr lang="en-US" altLang="ja-JP" sz="2800" b="1" dirty="0" smtClean="0"/>
            </a:p>
            <a:p>
              <a:r>
                <a:rPr lang="ja-JP" altLang="en-US" sz="2800" b="1" dirty="0" smtClean="0">
                  <a:solidFill>
                    <a:srgbClr val="FF0000"/>
                  </a:solidFill>
                </a:rPr>
                <a:t>ＰＲが上手くいっていない</a:t>
              </a:r>
              <a:endParaRPr kumimoji="1" lang="ja-JP" altLang="en-US" sz="2800" b="1" dirty="0">
                <a:solidFill>
                  <a:srgbClr val="FF0000"/>
                </a:solidFill>
              </a:endParaRPr>
            </a:p>
          </p:txBody>
        </p:sp>
      </p:grpSp>
      <p:pic>
        <p:nvPicPr>
          <p:cNvPr id="1026" name="Picture 2" descr="C:\Users\薫\Desktop\nouka_nougirl.png"/>
          <p:cNvPicPr>
            <a:picLocks noChangeAspect="1" noChangeArrowheads="1"/>
          </p:cNvPicPr>
          <p:nvPr/>
        </p:nvPicPr>
        <p:blipFill rotWithShape="1">
          <a:blip r:embed="rId2">
            <a:extLst>
              <a:ext uri="{28A0092B-C50C-407E-A947-70E740481C1C}">
                <a14:useLocalDpi xmlns:a14="http://schemas.microsoft.com/office/drawing/2010/main" val="0"/>
              </a:ext>
            </a:extLst>
          </a:blip>
          <a:srcRect b="39646"/>
          <a:stretch/>
        </p:blipFill>
        <p:spPr bwMode="auto">
          <a:xfrm>
            <a:off x="-26254" y="4648304"/>
            <a:ext cx="2170680" cy="172281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p:cNvGrpSpPr/>
          <p:nvPr/>
        </p:nvGrpSpPr>
        <p:grpSpPr>
          <a:xfrm>
            <a:off x="32317" y="4623039"/>
            <a:ext cx="1856345" cy="1878646"/>
            <a:chOff x="-2401728" y="1190314"/>
            <a:chExt cx="1856345" cy="1878646"/>
          </a:xfrm>
        </p:grpSpPr>
        <p:sp>
          <p:nvSpPr>
            <p:cNvPr id="3" name="正方形/長方形 2"/>
            <p:cNvSpPr/>
            <p:nvPr/>
          </p:nvSpPr>
          <p:spPr>
            <a:xfrm>
              <a:off x="-2401728" y="1190314"/>
              <a:ext cx="1835333" cy="180663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pic>
          <p:nvPicPr>
            <p:cNvPr id="1028" name="Picture 4" descr="C:\Users\薫\Desktop\suit_man_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0716" y="1190314"/>
              <a:ext cx="1835333" cy="187864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29" name="テキスト ボックス 28"/>
          <p:cNvSpPr txBox="1"/>
          <p:nvPr/>
        </p:nvSpPr>
        <p:spPr>
          <a:xfrm>
            <a:off x="0" y="6449857"/>
            <a:ext cx="2503237" cy="369332"/>
          </a:xfrm>
          <a:prstGeom prst="rect">
            <a:avLst/>
          </a:prstGeom>
          <a:ln>
            <a:noFill/>
          </a:ln>
        </p:spPr>
        <p:style>
          <a:lnRef idx="2">
            <a:schemeClr val="dk1">
              <a:shade val="50000"/>
            </a:schemeClr>
          </a:lnRef>
          <a:fillRef idx="1001">
            <a:schemeClr val="lt1"/>
          </a:fillRef>
          <a:effectRef idx="0">
            <a:schemeClr val="dk1"/>
          </a:effectRef>
          <a:fontRef idx="minor">
            <a:schemeClr val="lt1"/>
          </a:fontRef>
        </p:style>
        <p:txBody>
          <a:bodyPr wrap="square" rtlCol="0">
            <a:spAutoFit/>
          </a:bodyPr>
          <a:lstStyle/>
          <a:p>
            <a:r>
              <a:rPr kumimoji="1" lang="ja-JP" altLang="en-US" dirty="0" smtClean="0">
                <a:solidFill>
                  <a:schemeClr val="tx1"/>
                </a:solidFill>
              </a:rPr>
              <a:t>農業改良普及センター</a:t>
            </a:r>
            <a:endParaRPr kumimoji="1" lang="ja-JP" altLang="en-US" dirty="0">
              <a:solidFill>
                <a:schemeClr val="tx1"/>
              </a:solidFill>
            </a:endParaRPr>
          </a:p>
        </p:txBody>
      </p:sp>
      <p:sp>
        <p:nvSpPr>
          <p:cNvPr id="33" name="テキスト ボックス 32"/>
          <p:cNvSpPr txBox="1"/>
          <p:nvPr/>
        </p:nvSpPr>
        <p:spPr>
          <a:xfrm>
            <a:off x="-71554" y="6458983"/>
            <a:ext cx="2257890" cy="36933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ja-JP" altLang="en-US" dirty="0" smtClean="0">
                <a:solidFill>
                  <a:sysClr val="windowText" lastClr="000000"/>
                </a:solidFill>
              </a:rPr>
              <a:t>観光地職員</a:t>
            </a:r>
            <a:endParaRPr kumimoji="1" lang="ja-JP" altLang="en-US" dirty="0">
              <a:solidFill>
                <a:sysClr val="windowText" lastClr="000000"/>
              </a:solidFill>
            </a:endParaRPr>
          </a:p>
        </p:txBody>
      </p:sp>
      <p:grpSp>
        <p:nvGrpSpPr>
          <p:cNvPr id="23" name="グループ化 22"/>
          <p:cNvGrpSpPr/>
          <p:nvPr/>
        </p:nvGrpSpPr>
        <p:grpSpPr>
          <a:xfrm>
            <a:off x="2438177" y="4020767"/>
            <a:ext cx="6404819" cy="2358724"/>
            <a:chOff x="2343111" y="4023582"/>
            <a:chExt cx="6404819" cy="2358724"/>
          </a:xfrm>
        </p:grpSpPr>
        <p:sp>
          <p:nvSpPr>
            <p:cNvPr id="24" name="角丸四角形吹き出し 23"/>
            <p:cNvSpPr/>
            <p:nvPr/>
          </p:nvSpPr>
          <p:spPr>
            <a:xfrm>
              <a:off x="2343111" y="4023582"/>
              <a:ext cx="6404819" cy="2358724"/>
            </a:xfrm>
            <a:prstGeom prst="wedgeRoundRectCallout">
              <a:avLst>
                <a:gd name="adj1" fmla="val -60564"/>
                <a:gd name="adj2" fmla="val -5359"/>
                <a:gd name="adj3" fmla="val 16667"/>
              </a:avLst>
            </a:prstGeom>
            <a:solidFill>
              <a:srgbClr val="75DB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3200" dirty="0">
                <a:solidFill>
                  <a:srgbClr val="5BD4FF"/>
                </a:solidFill>
              </a:endParaRPr>
            </a:p>
          </p:txBody>
        </p:sp>
        <p:sp>
          <p:nvSpPr>
            <p:cNvPr id="21" name="テキスト ボックス 20"/>
            <p:cNvSpPr txBox="1"/>
            <p:nvPr/>
          </p:nvSpPr>
          <p:spPr>
            <a:xfrm>
              <a:off x="2570562" y="4187625"/>
              <a:ext cx="5585598" cy="523220"/>
            </a:xfrm>
            <a:prstGeom prst="rect">
              <a:avLst/>
            </a:prstGeom>
            <a:noFill/>
          </p:spPr>
          <p:txBody>
            <a:bodyPr wrap="square" rtlCol="0">
              <a:spAutoFit/>
            </a:bodyPr>
            <a:lstStyle/>
            <a:p>
              <a:r>
                <a:rPr kumimoji="1" lang="ja-JP" altLang="en-US" sz="2800" b="1" dirty="0" smtClean="0"/>
                <a:t>霞ヶ浦を筆頭に、</a:t>
              </a:r>
              <a:r>
                <a:rPr kumimoji="1" lang="ja-JP" altLang="en-US" sz="2800" b="1" dirty="0" smtClean="0">
                  <a:solidFill>
                    <a:srgbClr val="FF0000"/>
                  </a:solidFill>
                </a:rPr>
                <a:t>観光資源はある</a:t>
              </a:r>
              <a:endParaRPr kumimoji="1" lang="ja-JP" altLang="en-US" sz="2800" b="1" dirty="0">
                <a:solidFill>
                  <a:srgbClr val="FF0000"/>
                </a:solidFill>
              </a:endParaRPr>
            </a:p>
          </p:txBody>
        </p:sp>
        <p:sp>
          <p:nvSpPr>
            <p:cNvPr id="27" name="テキスト ボックス 26"/>
            <p:cNvSpPr txBox="1"/>
            <p:nvPr/>
          </p:nvSpPr>
          <p:spPr>
            <a:xfrm>
              <a:off x="2570562" y="4715347"/>
              <a:ext cx="6177368" cy="954107"/>
            </a:xfrm>
            <a:prstGeom prst="rect">
              <a:avLst/>
            </a:prstGeom>
            <a:noFill/>
          </p:spPr>
          <p:txBody>
            <a:bodyPr wrap="square" rtlCol="0">
              <a:spAutoFit/>
            </a:bodyPr>
            <a:lstStyle/>
            <a:p>
              <a:r>
                <a:rPr kumimoji="1" lang="ja-JP" altLang="en-US" sz="2800" b="1" dirty="0" smtClean="0"/>
                <a:t>しかし、その魅力を</a:t>
              </a:r>
              <a:endParaRPr kumimoji="1" lang="en-US" altLang="ja-JP" sz="2800" b="1" dirty="0" smtClean="0"/>
            </a:p>
            <a:p>
              <a:r>
                <a:rPr lang="ja-JP" altLang="en-US" sz="2800" b="1" dirty="0">
                  <a:solidFill>
                    <a:srgbClr val="FF0000"/>
                  </a:solidFill>
                </a:rPr>
                <a:t>市内</a:t>
              </a:r>
              <a:r>
                <a:rPr lang="ja-JP" altLang="en-US" sz="2800" b="1" dirty="0" smtClean="0">
                  <a:solidFill>
                    <a:srgbClr val="FF0000"/>
                  </a:solidFill>
                </a:rPr>
                <a:t>の人も市外の人もあまり</a:t>
              </a:r>
              <a:r>
                <a:rPr kumimoji="1" lang="ja-JP" altLang="en-US" sz="2800" b="1" dirty="0" smtClean="0">
                  <a:solidFill>
                    <a:srgbClr val="FF0000"/>
                  </a:solidFill>
                </a:rPr>
                <a:t>知</a:t>
              </a:r>
              <a:r>
                <a:rPr lang="ja-JP" altLang="en-US" sz="2800" b="1" dirty="0">
                  <a:solidFill>
                    <a:srgbClr val="FF0000"/>
                  </a:solidFill>
                </a:rPr>
                <a:t>らない</a:t>
              </a:r>
              <a:endParaRPr kumimoji="1" lang="ja-JP" altLang="en-US" sz="2800" b="1" dirty="0">
                <a:solidFill>
                  <a:srgbClr val="FF0000"/>
                </a:solidFill>
              </a:endParaRPr>
            </a:p>
          </p:txBody>
        </p:sp>
        <p:sp>
          <p:nvSpPr>
            <p:cNvPr id="28" name="テキスト ボックス 27"/>
            <p:cNvSpPr txBox="1"/>
            <p:nvPr/>
          </p:nvSpPr>
          <p:spPr>
            <a:xfrm>
              <a:off x="2565999" y="5728216"/>
              <a:ext cx="5958507" cy="571048"/>
            </a:xfrm>
            <a:prstGeom prst="rect">
              <a:avLst/>
            </a:prstGeom>
            <a:noFill/>
          </p:spPr>
          <p:txBody>
            <a:bodyPr wrap="square" rtlCol="0">
              <a:spAutoFit/>
            </a:bodyPr>
            <a:lstStyle/>
            <a:p>
              <a:r>
                <a:rPr lang="ja-JP" altLang="en-US" sz="2800" b="1" dirty="0" smtClean="0"/>
                <a:t>知らなければ、魅力は発信できない</a:t>
              </a:r>
              <a:endParaRPr kumimoji="1" lang="en-US" altLang="ja-JP" sz="2800" b="1" dirty="0" smtClean="0"/>
            </a:p>
          </p:txBody>
        </p:sp>
      </p:grpSp>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590" y="1692061"/>
            <a:ext cx="4115378" cy="2272759"/>
          </a:xfrm>
          <a:prstGeom prst="rect">
            <a:avLst/>
          </a:prstGeom>
        </p:spPr>
      </p:pic>
      <p:sp>
        <p:nvSpPr>
          <p:cNvPr id="11" name="テキスト ボックス 10"/>
          <p:cNvSpPr txBox="1"/>
          <p:nvPr/>
        </p:nvSpPr>
        <p:spPr>
          <a:xfrm>
            <a:off x="515347" y="1501201"/>
            <a:ext cx="543739" cy="307777"/>
          </a:xfrm>
          <a:prstGeom prst="rect">
            <a:avLst/>
          </a:prstGeom>
          <a:noFill/>
        </p:spPr>
        <p:txBody>
          <a:bodyPr wrap="none" rtlCol="0">
            <a:spAutoFit/>
          </a:bodyPr>
          <a:lstStyle/>
          <a:p>
            <a:r>
              <a:rPr kumimoji="1" lang="ja-JP" altLang="en-US" sz="1400" dirty="0" smtClean="0"/>
              <a:t>（人）</a:t>
            </a:r>
            <a:endParaRPr kumimoji="1" lang="ja-JP" altLang="en-US" sz="1400" dirty="0"/>
          </a:p>
        </p:txBody>
      </p:sp>
      <p:sp>
        <p:nvSpPr>
          <p:cNvPr id="12" name="テキスト ボックス 11"/>
          <p:cNvSpPr txBox="1"/>
          <p:nvPr/>
        </p:nvSpPr>
        <p:spPr>
          <a:xfrm>
            <a:off x="559295" y="3400544"/>
            <a:ext cx="543739" cy="307777"/>
          </a:xfrm>
          <a:prstGeom prst="rect">
            <a:avLst/>
          </a:prstGeom>
          <a:noFill/>
        </p:spPr>
        <p:txBody>
          <a:bodyPr wrap="none" rtlCol="0">
            <a:spAutoFit/>
          </a:bodyPr>
          <a:lstStyle/>
          <a:p>
            <a:r>
              <a:rPr kumimoji="1" lang="ja-JP" altLang="en-US" sz="1400" dirty="0" smtClean="0"/>
              <a:t>（年）</a:t>
            </a:r>
            <a:endParaRPr kumimoji="1" lang="ja-JP" altLang="en-US" sz="1400" dirty="0"/>
          </a:p>
        </p:txBody>
      </p:sp>
      <p:sp>
        <p:nvSpPr>
          <p:cNvPr id="14" name="テキスト ボックス 13"/>
          <p:cNvSpPr txBox="1"/>
          <p:nvPr/>
        </p:nvSpPr>
        <p:spPr>
          <a:xfrm>
            <a:off x="2528405" y="1166590"/>
            <a:ext cx="1735999"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sz="2800" b="1" dirty="0" smtClean="0">
                <a:effectLst>
                  <a:outerShdw blurRad="38100" dist="38100" dir="2700000" algn="tl">
                    <a:srgbClr val="000000">
                      <a:alpha val="43137"/>
                    </a:srgbClr>
                  </a:outerShdw>
                </a:effectLst>
              </a:rPr>
              <a:t>人口減少</a:t>
            </a:r>
            <a:endParaRPr kumimoji="1" lang="ja-JP" altLang="en-US" sz="2800" b="1" dirty="0">
              <a:effectLst>
                <a:outerShdw blurRad="38100" dist="38100" dir="2700000" algn="tl">
                  <a:srgbClr val="000000">
                    <a:alpha val="43137"/>
                  </a:srgbClr>
                </a:outerShdw>
              </a:effectLst>
            </a:endParaRPr>
          </a:p>
        </p:txBody>
      </p:sp>
      <p:graphicFrame>
        <p:nvGraphicFramePr>
          <p:cNvPr id="35" name="グラフ 34"/>
          <p:cNvGraphicFramePr>
            <a:graphicFrameLocks/>
          </p:cNvGraphicFramePr>
          <p:nvPr>
            <p:extLst/>
          </p:nvPr>
        </p:nvGraphicFramePr>
        <p:xfrm>
          <a:off x="4342057" y="1751150"/>
          <a:ext cx="4373768" cy="2231423"/>
        </p:xfrm>
        <a:graphic>
          <a:graphicData uri="http://schemas.openxmlformats.org/drawingml/2006/chart">
            <c:chart xmlns:c="http://schemas.openxmlformats.org/drawingml/2006/chart" xmlns:r="http://schemas.openxmlformats.org/officeDocument/2006/relationships" r:id="rId5"/>
          </a:graphicData>
        </a:graphic>
      </p:graphicFrame>
      <p:grpSp>
        <p:nvGrpSpPr>
          <p:cNvPr id="19" name="グループ化 18"/>
          <p:cNvGrpSpPr/>
          <p:nvPr/>
        </p:nvGrpSpPr>
        <p:grpSpPr>
          <a:xfrm>
            <a:off x="-26254" y="973481"/>
            <a:ext cx="9178543" cy="5877926"/>
            <a:chOff x="20990" y="973481"/>
            <a:chExt cx="9178543" cy="5877926"/>
          </a:xfrm>
        </p:grpSpPr>
        <p:sp>
          <p:nvSpPr>
            <p:cNvPr id="37" name="正方形/長方形 36"/>
            <p:cNvSpPr/>
            <p:nvPr/>
          </p:nvSpPr>
          <p:spPr>
            <a:xfrm>
              <a:off x="20990" y="973481"/>
              <a:ext cx="9178543" cy="5877926"/>
            </a:xfrm>
            <a:prstGeom prst="rect">
              <a:avLst/>
            </a:prstGeom>
            <a:solidFill>
              <a:schemeClr val="bg1">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pic>
          <p:nvPicPr>
            <p:cNvPr id="39" name="図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9955" y="3013403"/>
              <a:ext cx="1862636" cy="1106870"/>
            </a:xfrm>
            <a:prstGeom prst="rect">
              <a:avLst/>
            </a:prstGeom>
          </p:spPr>
        </p:pic>
        <p:sp>
          <p:nvSpPr>
            <p:cNvPr id="40" name="テキスト ボックス 39"/>
            <p:cNvSpPr txBox="1"/>
            <p:nvPr/>
          </p:nvSpPr>
          <p:spPr>
            <a:xfrm>
              <a:off x="4788024" y="4113285"/>
              <a:ext cx="1656184" cy="369332"/>
            </a:xfrm>
            <a:prstGeom prst="rect">
              <a:avLst/>
            </a:prstGeom>
            <a:noFill/>
          </p:spPr>
          <p:txBody>
            <a:bodyPr wrap="square" rtlCol="0">
              <a:spAutoFit/>
            </a:bodyPr>
            <a:lstStyle/>
            <a:p>
              <a:pPr algn="ctr"/>
              <a:r>
                <a:rPr kumimoji="1" lang="ja-JP" altLang="en-US" b="1" dirty="0" smtClean="0"/>
                <a:t>豊かな農業</a:t>
              </a:r>
              <a:endParaRPr kumimoji="1" lang="ja-JP" altLang="en-US" b="1" dirty="0"/>
            </a:p>
          </p:txBody>
        </p:sp>
        <p:sp>
          <p:nvSpPr>
            <p:cNvPr id="41" name="テキスト ボックス 40"/>
            <p:cNvSpPr txBox="1"/>
            <p:nvPr/>
          </p:nvSpPr>
          <p:spPr>
            <a:xfrm>
              <a:off x="6574144" y="4115499"/>
              <a:ext cx="2267744" cy="369332"/>
            </a:xfrm>
            <a:prstGeom prst="rect">
              <a:avLst/>
            </a:prstGeom>
            <a:noFill/>
          </p:spPr>
          <p:txBody>
            <a:bodyPr wrap="square" rtlCol="0">
              <a:spAutoFit/>
            </a:bodyPr>
            <a:lstStyle/>
            <a:p>
              <a:pPr algn="ctr"/>
              <a:r>
                <a:rPr lang="ja-JP" altLang="en-US" b="1" dirty="0"/>
                <a:t>コカ・コーラ</a:t>
              </a:r>
              <a:r>
                <a:rPr kumimoji="1" lang="ja-JP" altLang="en-US" b="1" dirty="0" smtClean="0"/>
                <a:t>工場見学</a:t>
              </a:r>
              <a:endParaRPr kumimoji="1" lang="ja-JP" altLang="en-US" b="1" dirty="0"/>
            </a:p>
          </p:txBody>
        </p:sp>
        <p:pic>
          <p:nvPicPr>
            <p:cNvPr id="42" name="Picture 2" descr="C:\Users\薫\Desktop\litte00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677106" y="3011166"/>
              <a:ext cx="1878020" cy="1104333"/>
            </a:xfrm>
            <a:prstGeom prst="rect">
              <a:avLst/>
            </a:prstGeom>
            <a:noFill/>
            <a:extLst>
              <a:ext uri="{909E8E84-426E-40DD-AFC4-6F175D3DCCD1}">
                <a14:hiddenFill xmlns:a14="http://schemas.microsoft.com/office/drawing/2010/main">
                  <a:solidFill>
                    <a:srgbClr val="FFFFFF"/>
                  </a:solidFill>
                </a14:hiddenFill>
              </a:ext>
            </a:extLst>
          </p:spPr>
        </p:pic>
        <p:sp>
          <p:nvSpPr>
            <p:cNvPr id="43" name="テキスト ボックス 42"/>
            <p:cNvSpPr txBox="1"/>
            <p:nvPr/>
          </p:nvSpPr>
          <p:spPr>
            <a:xfrm>
              <a:off x="1500845" y="2387940"/>
              <a:ext cx="5606870" cy="523220"/>
            </a:xfrm>
            <a:prstGeom prst="rect">
              <a:avLst/>
            </a:prstGeom>
            <a:ln>
              <a:solidFill>
                <a:srgbClr val="2A1682"/>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ja-JP" altLang="en-US" sz="2800" b="1" dirty="0" smtClean="0">
                  <a:effectLst>
                    <a:outerShdw blurRad="38100" dist="38100" dir="2700000" algn="tl">
                      <a:srgbClr val="000000">
                        <a:alpha val="43137"/>
                      </a:srgbClr>
                    </a:outerShdw>
                  </a:effectLst>
                </a:rPr>
                <a:t>土浦市には、既に魅力があるが・・・</a:t>
              </a:r>
              <a:endParaRPr kumimoji="1" lang="ja-JP" altLang="en-US" sz="2800" b="1" dirty="0" smtClean="0">
                <a:effectLst>
                  <a:outerShdw blurRad="38100" dist="38100" dir="2700000" algn="tl">
                    <a:srgbClr val="000000">
                      <a:alpha val="43137"/>
                    </a:srgbClr>
                  </a:outerShdw>
                </a:effectLst>
              </a:endParaRPr>
            </a:p>
          </p:txBody>
        </p:sp>
        <p:pic>
          <p:nvPicPr>
            <p:cNvPr id="44" name="Picture 3" descr="C:\Users\薫\Downloads\image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38294" y="2616701"/>
              <a:ext cx="1118080" cy="1878020"/>
            </a:xfrm>
            <a:prstGeom prst="rect">
              <a:avLst/>
            </a:prstGeom>
            <a:noFill/>
            <a:extLst>
              <a:ext uri="{909E8E84-426E-40DD-AFC4-6F175D3DCCD1}">
                <a14:hiddenFill xmlns:a14="http://schemas.microsoft.com/office/drawing/2010/main">
                  <a:solidFill>
                    <a:srgbClr val="FFFFFF"/>
                  </a:solidFill>
                </a14:hiddenFill>
              </a:ext>
            </a:extLst>
          </p:spPr>
        </p:pic>
        <p:sp>
          <p:nvSpPr>
            <p:cNvPr id="45" name="テキスト ボックス 44"/>
            <p:cNvSpPr txBox="1"/>
            <p:nvPr/>
          </p:nvSpPr>
          <p:spPr>
            <a:xfrm>
              <a:off x="865286" y="4113285"/>
              <a:ext cx="864096" cy="369332"/>
            </a:xfrm>
            <a:prstGeom prst="rect">
              <a:avLst/>
            </a:prstGeom>
            <a:noFill/>
          </p:spPr>
          <p:txBody>
            <a:bodyPr wrap="square" rtlCol="0">
              <a:spAutoFit/>
            </a:bodyPr>
            <a:lstStyle/>
            <a:p>
              <a:r>
                <a:rPr kumimoji="1" lang="ja-JP" altLang="en-US" b="1" dirty="0" smtClean="0"/>
                <a:t>霞ヶ浦</a:t>
              </a:r>
              <a:endParaRPr kumimoji="1" lang="ja-JP" altLang="en-US" b="1" dirty="0"/>
            </a:p>
          </p:txBody>
        </p:sp>
        <p:pic>
          <p:nvPicPr>
            <p:cNvPr id="46" name="図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46637" y="2979678"/>
              <a:ext cx="1915640" cy="1133607"/>
            </a:xfrm>
            <a:prstGeom prst="rect">
              <a:avLst/>
            </a:prstGeom>
          </p:spPr>
        </p:pic>
        <p:sp>
          <p:nvSpPr>
            <p:cNvPr id="47" name="テキスト ボックス 46"/>
            <p:cNvSpPr txBox="1"/>
            <p:nvPr/>
          </p:nvSpPr>
          <p:spPr>
            <a:xfrm>
              <a:off x="2694312" y="4113286"/>
              <a:ext cx="1656184" cy="369332"/>
            </a:xfrm>
            <a:prstGeom prst="rect">
              <a:avLst/>
            </a:prstGeom>
            <a:noFill/>
          </p:spPr>
          <p:txBody>
            <a:bodyPr wrap="square" rtlCol="0">
              <a:spAutoFit/>
            </a:bodyPr>
            <a:lstStyle/>
            <a:p>
              <a:pPr algn="ctr"/>
              <a:r>
                <a:rPr lang="ja-JP" altLang="en-US" b="1" dirty="0" smtClean="0"/>
                <a:t>有形の歴史</a:t>
              </a:r>
              <a:endParaRPr kumimoji="1" lang="ja-JP" altLang="en-US" b="1" dirty="0"/>
            </a:p>
          </p:txBody>
        </p:sp>
      </p:grpSp>
      <p:grpSp>
        <p:nvGrpSpPr>
          <p:cNvPr id="17" name="グループ化 16"/>
          <p:cNvGrpSpPr/>
          <p:nvPr/>
        </p:nvGrpSpPr>
        <p:grpSpPr>
          <a:xfrm>
            <a:off x="150137" y="2107520"/>
            <a:ext cx="8781857" cy="2765962"/>
            <a:chOff x="578482" y="-1208989"/>
            <a:chExt cx="8781857" cy="2765962"/>
          </a:xfrm>
        </p:grpSpPr>
        <p:sp>
          <p:nvSpPr>
            <p:cNvPr id="48" name="正方形/長方形 47"/>
            <p:cNvSpPr/>
            <p:nvPr/>
          </p:nvSpPr>
          <p:spPr>
            <a:xfrm>
              <a:off x="578482" y="-1208989"/>
              <a:ext cx="8781857" cy="2765962"/>
            </a:xfrm>
            <a:prstGeom prst="rect">
              <a:avLst/>
            </a:prstGeom>
            <a:solidFill>
              <a:schemeClr val="bg1">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8" name="テキスト ボックス 37"/>
            <p:cNvSpPr txBox="1"/>
            <p:nvPr/>
          </p:nvSpPr>
          <p:spPr>
            <a:xfrm>
              <a:off x="1003454" y="-615229"/>
              <a:ext cx="8051196" cy="156966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ja-JP" altLang="en-US" sz="3200" dirty="0"/>
                <a:t>今</a:t>
              </a:r>
              <a:r>
                <a:rPr lang="ja-JP" altLang="en-US" sz="3200" dirty="0" smtClean="0"/>
                <a:t>ある魅力だ</a:t>
              </a:r>
              <a:r>
                <a:rPr lang="ja-JP" altLang="en-US" sz="3200" dirty="0"/>
                <a:t>け</a:t>
              </a:r>
              <a:r>
                <a:rPr lang="ja-JP" altLang="en-US" sz="3200" dirty="0" smtClean="0"/>
                <a:t>では</a:t>
              </a:r>
              <a:r>
                <a:rPr kumimoji="1" lang="ja-JP" altLang="en-US" sz="3200" dirty="0" smtClean="0"/>
                <a:t>人口の減少・流失や</a:t>
              </a:r>
              <a:endParaRPr kumimoji="1" lang="en-US" altLang="ja-JP" sz="3200" dirty="0" smtClean="0"/>
            </a:p>
            <a:p>
              <a:pPr algn="ctr"/>
              <a:r>
                <a:rPr lang="ja-JP" altLang="en-US" sz="3200" dirty="0" smtClean="0"/>
                <a:t>加速する</a:t>
              </a:r>
              <a:r>
                <a:rPr kumimoji="1" lang="ja-JP" altLang="en-US" sz="3200" dirty="0" smtClean="0"/>
                <a:t>高齢化社会</a:t>
              </a:r>
              <a:r>
                <a:rPr lang="ja-JP" altLang="en-US" sz="3200" dirty="0" smtClean="0"/>
                <a:t>への</a:t>
              </a:r>
              <a:endParaRPr lang="en-US" altLang="ja-JP" sz="3200" dirty="0" smtClean="0"/>
            </a:p>
            <a:p>
              <a:pPr algn="ctr"/>
              <a:r>
                <a:rPr lang="ja-JP" altLang="en-US" sz="3200" dirty="0" smtClean="0"/>
                <a:t>対策を講じることが難しい</a:t>
              </a:r>
              <a:endParaRPr kumimoji="1" lang="ja-JP" altLang="en-US" sz="3200" dirty="0"/>
            </a:p>
          </p:txBody>
        </p:sp>
      </p:grpSp>
    </p:spTree>
    <p:extLst>
      <p:ext uri="{BB962C8B-B14F-4D97-AF65-F5344CB8AC3E}">
        <p14:creationId xmlns:p14="http://schemas.microsoft.com/office/powerpoint/2010/main" val="214640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animBg="1"/>
      <p:bldP spid="3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56" y="1073635"/>
            <a:ext cx="4005048" cy="3315437"/>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5678" y="2764250"/>
            <a:ext cx="3261516" cy="2386221"/>
          </a:xfrm>
          <a:prstGeom prst="rect">
            <a:avLst/>
          </a:prstGeom>
        </p:spPr>
      </p:pic>
      <p:pic>
        <p:nvPicPr>
          <p:cNvPr id="18" name="図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5284" y="2759255"/>
            <a:ext cx="2234533" cy="1427017"/>
          </a:xfrm>
          <a:prstGeom prst="rect">
            <a:avLst/>
          </a:prstGeom>
        </p:spPr>
      </p:pic>
      <p:sp>
        <p:nvSpPr>
          <p:cNvPr id="2" name="タイトル 1"/>
          <p:cNvSpPr>
            <a:spLocks noGrp="1"/>
          </p:cNvSpPr>
          <p:nvPr>
            <p:ph type="title"/>
          </p:nvPr>
        </p:nvSpPr>
        <p:spPr/>
        <p:txBody>
          <a:bodyPr/>
          <a:lstStyle/>
          <a:p>
            <a:r>
              <a:rPr kumimoji="1" lang="ja-JP" altLang="en-US" dirty="0" smtClean="0"/>
              <a:t>南部地区</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20</a:t>
            </a:fld>
            <a:endParaRPr kumimoji="1" lang="ja-JP" altLang="en-US"/>
          </a:p>
        </p:txBody>
      </p:sp>
      <p:graphicFrame>
        <p:nvGraphicFramePr>
          <p:cNvPr id="20" name="図表 19"/>
          <p:cNvGraphicFramePr/>
          <p:nvPr>
            <p:extLst/>
          </p:nvPr>
        </p:nvGraphicFramePr>
        <p:xfrm>
          <a:off x="4283968" y="71771"/>
          <a:ext cx="3456384" cy="5897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正方形/長方形 14"/>
          <p:cNvSpPr/>
          <p:nvPr/>
        </p:nvSpPr>
        <p:spPr>
          <a:xfrm>
            <a:off x="63158" y="748138"/>
            <a:ext cx="2492617" cy="325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荒川沖の住宅地整備</a:t>
            </a:r>
            <a:endParaRPr kumimoji="1" lang="ja-JP" altLang="en-US" sz="2000" dirty="0"/>
          </a:p>
        </p:txBody>
      </p:sp>
      <p:sp>
        <p:nvSpPr>
          <p:cNvPr id="22" name="テキスト ボックス 21"/>
          <p:cNvSpPr txBox="1"/>
          <p:nvPr/>
        </p:nvSpPr>
        <p:spPr>
          <a:xfrm>
            <a:off x="7103401" y="4196575"/>
            <a:ext cx="1938351" cy="246221"/>
          </a:xfrm>
          <a:prstGeom prst="rect">
            <a:avLst/>
          </a:prstGeom>
          <a:noFill/>
        </p:spPr>
        <p:txBody>
          <a:bodyPr wrap="none" rtlCol="0">
            <a:spAutoFit/>
          </a:bodyPr>
          <a:lstStyle/>
          <a:p>
            <a:r>
              <a:rPr kumimoji="1" lang="en-US" altLang="ja-JP" sz="1000" dirty="0" smtClean="0"/>
              <a:t>Google earth </a:t>
            </a:r>
            <a:r>
              <a:rPr kumimoji="1" lang="ja-JP" altLang="en-US" sz="1000" dirty="0" smtClean="0"/>
              <a:t>ストリートビューより</a:t>
            </a:r>
            <a:endParaRPr kumimoji="1" lang="ja-JP" altLang="en-US" sz="1050" dirty="0"/>
          </a:p>
        </p:txBody>
      </p:sp>
      <p:sp>
        <p:nvSpPr>
          <p:cNvPr id="23" name="テキスト ボックス 22"/>
          <p:cNvSpPr txBox="1"/>
          <p:nvPr/>
        </p:nvSpPr>
        <p:spPr>
          <a:xfrm>
            <a:off x="6662271" y="4940803"/>
            <a:ext cx="1019831" cy="246221"/>
          </a:xfrm>
          <a:prstGeom prst="rect">
            <a:avLst/>
          </a:prstGeom>
          <a:noFill/>
        </p:spPr>
        <p:txBody>
          <a:bodyPr wrap="none" rtlCol="0">
            <a:spAutoFit/>
          </a:bodyPr>
          <a:lstStyle/>
          <a:p>
            <a:r>
              <a:rPr kumimoji="1" lang="en-US" altLang="ja-JP" sz="1000" dirty="0" smtClean="0"/>
              <a:t>Google map</a:t>
            </a:r>
            <a:r>
              <a:rPr kumimoji="1" lang="ja-JP" altLang="en-US" sz="1000" dirty="0" smtClean="0"/>
              <a:t>より</a:t>
            </a:r>
            <a:endParaRPr kumimoji="1" lang="ja-JP" altLang="en-US" sz="1000" dirty="0"/>
          </a:p>
        </p:txBody>
      </p:sp>
      <p:sp>
        <p:nvSpPr>
          <p:cNvPr id="12" name="テキスト ボックス 11"/>
          <p:cNvSpPr txBox="1"/>
          <p:nvPr/>
        </p:nvSpPr>
        <p:spPr>
          <a:xfrm>
            <a:off x="4359936" y="4146787"/>
            <a:ext cx="2919389" cy="1015663"/>
          </a:xfrm>
          <a:prstGeom prst="rect">
            <a:avLst/>
          </a:prstGeom>
          <a:noFill/>
        </p:spPr>
        <p:txBody>
          <a:bodyPr wrap="none" rtlCol="0">
            <a:spAutoFit/>
          </a:bodyPr>
          <a:lstStyle/>
          <a:p>
            <a:r>
              <a:rPr kumimoji="1" lang="ja-JP" altLang="en-US" sz="2000" dirty="0" smtClean="0"/>
              <a:t>乙戸　土地区画整理事業</a:t>
            </a:r>
            <a:endParaRPr kumimoji="1" lang="en-US" altLang="ja-JP" sz="2000" dirty="0" smtClean="0"/>
          </a:p>
          <a:p>
            <a:r>
              <a:rPr lang="en-US" altLang="ja-JP" sz="2000" dirty="0" smtClean="0"/>
              <a:t>58ha</a:t>
            </a:r>
          </a:p>
          <a:p>
            <a:r>
              <a:rPr kumimoji="1" lang="ja-JP" altLang="en-US" sz="2000" dirty="0" smtClean="0"/>
              <a:t>昭和</a:t>
            </a:r>
            <a:r>
              <a:rPr kumimoji="1" lang="en-US" altLang="ja-JP" sz="2000" dirty="0" smtClean="0"/>
              <a:t>58</a:t>
            </a:r>
            <a:r>
              <a:rPr kumimoji="1" lang="ja-JP" altLang="en-US" sz="2000" dirty="0" smtClean="0"/>
              <a:t>年竣工</a:t>
            </a:r>
            <a:endParaRPr kumimoji="1" lang="ja-JP" altLang="en-US" sz="2000" dirty="0"/>
          </a:p>
        </p:txBody>
      </p:sp>
      <p:sp>
        <p:nvSpPr>
          <p:cNvPr id="7" name="円/楕円 6"/>
          <p:cNvSpPr/>
          <p:nvPr/>
        </p:nvSpPr>
        <p:spPr>
          <a:xfrm rot="2040000">
            <a:off x="4521146" y="3158662"/>
            <a:ext cx="2808312" cy="1482423"/>
          </a:xfrm>
          <a:prstGeom prst="ellipse">
            <a:avLst/>
          </a:prstGeom>
          <a:solidFill>
            <a:srgbClr val="FFFF00">
              <a:alpha val="11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pic>
        <p:nvPicPr>
          <p:cNvPr id="21" name="図 20"/>
          <p:cNvPicPr>
            <a:picLocks noChangeAspect="1"/>
          </p:cNvPicPr>
          <p:nvPr/>
        </p:nvPicPr>
        <p:blipFill>
          <a:blip r:embed="rId10"/>
          <a:stretch>
            <a:fillRect/>
          </a:stretch>
        </p:blipFill>
        <p:spPr>
          <a:xfrm>
            <a:off x="4319373" y="1075457"/>
            <a:ext cx="1871332" cy="1373295"/>
          </a:xfrm>
          <a:prstGeom prst="rect">
            <a:avLst/>
          </a:prstGeom>
        </p:spPr>
      </p:pic>
      <p:sp>
        <p:nvSpPr>
          <p:cNvPr id="16" name="正方形/長方形 15"/>
          <p:cNvSpPr/>
          <p:nvPr/>
        </p:nvSpPr>
        <p:spPr>
          <a:xfrm>
            <a:off x="102370" y="5703772"/>
            <a:ext cx="4181597" cy="100569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smtClean="0">
                <a:solidFill>
                  <a:schemeClr val="tx1"/>
                </a:solidFill>
              </a:rPr>
              <a:t>乙戸の住宅地の住民が今後</a:t>
            </a:r>
            <a:r>
              <a:rPr kumimoji="1" lang="ja-JP" altLang="en-US" sz="2000" dirty="0" smtClean="0">
                <a:solidFill>
                  <a:srgbClr val="FF0000"/>
                </a:solidFill>
              </a:rPr>
              <a:t>高齢化</a:t>
            </a:r>
            <a:r>
              <a:rPr kumimoji="1" lang="ja-JP" altLang="en-US" dirty="0" smtClean="0">
                <a:solidFill>
                  <a:schemeClr val="tx1"/>
                </a:solidFill>
              </a:rPr>
              <a:t>する</a:t>
            </a:r>
            <a:endParaRPr kumimoji="1" lang="en-US" altLang="ja-JP" dirty="0" smtClean="0">
              <a:solidFill>
                <a:schemeClr val="tx1"/>
              </a:solidFill>
            </a:endParaRPr>
          </a:p>
        </p:txBody>
      </p:sp>
      <p:sp>
        <p:nvSpPr>
          <p:cNvPr id="26" name="正方形/長方形 25"/>
          <p:cNvSpPr/>
          <p:nvPr/>
        </p:nvSpPr>
        <p:spPr>
          <a:xfrm>
            <a:off x="4384704" y="5648478"/>
            <a:ext cx="4373242" cy="68932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ja-JP" altLang="en-US" sz="2400" dirty="0" smtClean="0">
                <a:solidFill>
                  <a:schemeClr val="tx1"/>
                </a:solidFill>
              </a:rPr>
              <a:t>地域のコミュニティが重要</a:t>
            </a:r>
          </a:p>
        </p:txBody>
      </p:sp>
      <p:sp>
        <p:nvSpPr>
          <p:cNvPr id="19" name="テキスト ボックス 18"/>
          <p:cNvSpPr txBox="1"/>
          <p:nvPr/>
        </p:nvSpPr>
        <p:spPr>
          <a:xfrm>
            <a:off x="5897107" y="1470165"/>
            <a:ext cx="2574744" cy="923330"/>
          </a:xfrm>
          <a:prstGeom prst="rect">
            <a:avLst/>
          </a:prstGeom>
          <a:solidFill>
            <a:schemeClr val="bg1">
              <a:alpha val="56000"/>
            </a:schemeClr>
          </a:solidFill>
        </p:spPr>
        <p:txBody>
          <a:bodyPr wrap="none" rtlCol="0">
            <a:spAutoFit/>
          </a:bodyPr>
          <a:lstStyle/>
          <a:p>
            <a:r>
              <a:rPr kumimoji="1" lang="ja-JP" altLang="en-US" dirty="0" smtClean="0"/>
              <a:t>荒川沖駅西</a:t>
            </a:r>
            <a:r>
              <a:rPr lang="ja-JP" altLang="en-US" dirty="0"/>
              <a:t>第</a:t>
            </a:r>
            <a:r>
              <a:rPr lang="en-US" altLang="ja-JP" dirty="0"/>
              <a:t>1</a:t>
            </a:r>
            <a:r>
              <a:rPr lang="ja-JP" altLang="en-US" dirty="0"/>
              <a:t>－</a:t>
            </a:r>
            <a:r>
              <a:rPr lang="en-US" altLang="ja-JP" dirty="0"/>
              <a:t>A</a:t>
            </a:r>
            <a:r>
              <a:rPr lang="ja-JP" altLang="en-US" dirty="0"/>
              <a:t>地区</a:t>
            </a:r>
          </a:p>
          <a:p>
            <a:r>
              <a:rPr kumimoji="1" lang="en-US" altLang="ja-JP" dirty="0" smtClean="0"/>
              <a:t>0.36ha</a:t>
            </a:r>
          </a:p>
          <a:p>
            <a:r>
              <a:rPr lang="ja-JP" altLang="en-US" dirty="0" smtClean="0"/>
              <a:t>平成</a:t>
            </a:r>
            <a:r>
              <a:rPr lang="en-US" altLang="ja-JP" dirty="0" smtClean="0"/>
              <a:t>17</a:t>
            </a:r>
            <a:r>
              <a:rPr lang="ja-JP" altLang="en-US" dirty="0"/>
              <a:t>年</a:t>
            </a:r>
            <a:r>
              <a:rPr lang="ja-JP" altLang="en-US" dirty="0" smtClean="0"/>
              <a:t>施工</a:t>
            </a:r>
            <a:endParaRPr kumimoji="1" lang="ja-JP" altLang="en-US" dirty="0"/>
          </a:p>
        </p:txBody>
      </p:sp>
      <p:sp>
        <p:nvSpPr>
          <p:cNvPr id="27" name="正方形/長方形 26"/>
          <p:cNvSpPr/>
          <p:nvPr/>
        </p:nvSpPr>
        <p:spPr>
          <a:xfrm>
            <a:off x="102370" y="4632317"/>
            <a:ext cx="4181597" cy="100569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dirty="0">
                <a:solidFill>
                  <a:schemeClr val="tx1"/>
                </a:solidFill>
              </a:rPr>
              <a:t>郊外住宅地に移り住んできた</a:t>
            </a:r>
            <a:r>
              <a:rPr lang="ja-JP" altLang="en-US" dirty="0">
                <a:solidFill>
                  <a:srgbClr val="FF0000"/>
                </a:solidFill>
              </a:rPr>
              <a:t>核家族</a:t>
            </a:r>
            <a:r>
              <a:rPr lang="ja-JP" altLang="en-US" dirty="0" smtClean="0">
                <a:solidFill>
                  <a:schemeClr val="tx1"/>
                </a:solidFill>
              </a:rPr>
              <a:t>が</a:t>
            </a:r>
            <a:endParaRPr lang="en-US" altLang="ja-JP" dirty="0" smtClean="0">
              <a:solidFill>
                <a:schemeClr val="tx1"/>
              </a:solidFill>
            </a:endParaRPr>
          </a:p>
          <a:p>
            <a:pPr algn="ctr"/>
            <a:r>
              <a:rPr lang="ja-JP" altLang="en-US" dirty="0" smtClean="0">
                <a:solidFill>
                  <a:schemeClr val="tx1"/>
                </a:solidFill>
              </a:rPr>
              <a:t>主流</a:t>
            </a:r>
            <a:r>
              <a:rPr lang="ja-JP" altLang="en-US" dirty="0">
                <a:solidFill>
                  <a:schemeClr val="tx1"/>
                </a:solidFill>
              </a:rPr>
              <a:t>の住民は、</a:t>
            </a:r>
            <a:r>
              <a:rPr lang="ja-JP" altLang="en-US" sz="2000" dirty="0">
                <a:solidFill>
                  <a:srgbClr val="FF0000"/>
                </a:solidFill>
              </a:rPr>
              <a:t>地域への関心</a:t>
            </a:r>
            <a:r>
              <a:rPr lang="ja-JP" altLang="en-US" sz="2000" dirty="0" smtClean="0">
                <a:solidFill>
                  <a:srgbClr val="FF0000"/>
                </a:solidFill>
              </a:rPr>
              <a:t>、</a:t>
            </a:r>
            <a:endParaRPr lang="en-US" altLang="ja-JP" sz="2000" dirty="0" smtClean="0">
              <a:solidFill>
                <a:srgbClr val="FF0000"/>
              </a:solidFill>
            </a:endParaRPr>
          </a:p>
          <a:p>
            <a:pPr algn="ctr"/>
            <a:r>
              <a:rPr lang="ja-JP" altLang="en-US" sz="2000" dirty="0" smtClean="0">
                <a:solidFill>
                  <a:srgbClr val="FF0000"/>
                </a:solidFill>
              </a:rPr>
              <a:t>愛着が低い</a:t>
            </a:r>
            <a:r>
              <a:rPr lang="ja-JP" altLang="en-US" dirty="0" smtClean="0">
                <a:solidFill>
                  <a:schemeClr val="tx1"/>
                </a:solidFill>
              </a:rPr>
              <a:t>と</a:t>
            </a:r>
            <a:r>
              <a:rPr lang="ja-JP" altLang="en-US" dirty="0">
                <a:solidFill>
                  <a:schemeClr val="tx1"/>
                </a:solidFill>
              </a:rPr>
              <a:t>いわれている。</a:t>
            </a:r>
            <a:endParaRPr lang="en-US" altLang="ja-JP" dirty="0">
              <a:solidFill>
                <a:schemeClr val="tx1"/>
              </a:solidFill>
            </a:endParaRPr>
          </a:p>
        </p:txBody>
      </p:sp>
      <p:sp>
        <p:nvSpPr>
          <p:cNvPr id="34" name="正方形/長方形 33"/>
          <p:cNvSpPr/>
          <p:nvPr/>
        </p:nvSpPr>
        <p:spPr>
          <a:xfrm>
            <a:off x="419476" y="1064467"/>
            <a:ext cx="3843934" cy="3318317"/>
          </a:xfrm>
          <a:prstGeom prst="rect">
            <a:avLst/>
          </a:prstGeom>
          <a:solidFill>
            <a:srgbClr val="FFFFFF">
              <a:alpha val="5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1" name="正方形/長方形 30"/>
          <p:cNvSpPr/>
          <p:nvPr/>
        </p:nvSpPr>
        <p:spPr>
          <a:xfrm>
            <a:off x="2537606" y="2930768"/>
            <a:ext cx="1772537" cy="62393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solidFill>
              </a:rPr>
              <a:t>トイザらス</a:t>
            </a:r>
            <a:r>
              <a:rPr kumimoji="1" lang="en-US" altLang="ja-JP" dirty="0" smtClean="0">
                <a:solidFill>
                  <a:schemeClr val="tx1"/>
                </a:solidFill>
              </a:rPr>
              <a:t>1</a:t>
            </a:r>
            <a:r>
              <a:rPr kumimoji="1" lang="ja-JP" altLang="en-US" dirty="0" smtClean="0">
                <a:solidFill>
                  <a:schemeClr val="tx1"/>
                </a:solidFill>
              </a:rPr>
              <a:t>号店</a:t>
            </a:r>
            <a:endParaRPr kumimoji="1" lang="en-US" altLang="ja-JP" dirty="0" smtClean="0">
              <a:solidFill>
                <a:schemeClr val="tx1"/>
              </a:solidFill>
            </a:endParaRPr>
          </a:p>
          <a:p>
            <a:pPr algn="ctr"/>
            <a:r>
              <a:rPr lang="en-US" altLang="ja-JP" dirty="0" smtClean="0">
                <a:solidFill>
                  <a:schemeClr val="tx1"/>
                </a:solidFill>
              </a:rPr>
              <a:t>1991</a:t>
            </a:r>
            <a:r>
              <a:rPr lang="ja-JP" altLang="en-US" dirty="0" smtClean="0">
                <a:solidFill>
                  <a:schemeClr val="tx1"/>
                </a:solidFill>
              </a:rPr>
              <a:t>～</a:t>
            </a:r>
            <a:r>
              <a:rPr lang="en-US" altLang="ja-JP" dirty="0" smtClean="0">
                <a:solidFill>
                  <a:schemeClr val="tx1"/>
                </a:solidFill>
              </a:rPr>
              <a:t>2008</a:t>
            </a:r>
            <a:r>
              <a:rPr lang="ja-JP" altLang="en-US" dirty="0" smtClean="0">
                <a:solidFill>
                  <a:schemeClr val="tx1"/>
                </a:solidFill>
              </a:rPr>
              <a:t>年</a:t>
            </a:r>
            <a:endParaRPr kumimoji="1" lang="ja-JP" altLang="en-US" dirty="0" smtClean="0">
              <a:solidFill>
                <a:schemeClr val="tx1"/>
              </a:solidFill>
            </a:endParaRPr>
          </a:p>
        </p:txBody>
      </p:sp>
      <p:sp>
        <p:nvSpPr>
          <p:cNvPr id="33" name="正方形/長方形 32"/>
          <p:cNvSpPr/>
          <p:nvPr/>
        </p:nvSpPr>
        <p:spPr>
          <a:xfrm>
            <a:off x="27524" y="1917076"/>
            <a:ext cx="2224260" cy="62393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solidFill>
              </a:rPr>
              <a:t>ジョイフル本田</a:t>
            </a:r>
            <a:r>
              <a:rPr kumimoji="1" lang="en-US" altLang="ja-JP" dirty="0" smtClean="0">
                <a:solidFill>
                  <a:schemeClr val="tx1"/>
                </a:solidFill>
              </a:rPr>
              <a:t>1</a:t>
            </a:r>
            <a:r>
              <a:rPr kumimoji="1" lang="ja-JP" altLang="en-US" dirty="0" smtClean="0">
                <a:solidFill>
                  <a:schemeClr val="tx1"/>
                </a:solidFill>
              </a:rPr>
              <a:t>号店</a:t>
            </a:r>
            <a:endParaRPr kumimoji="1" lang="en-US" altLang="ja-JP" dirty="0" smtClean="0">
              <a:solidFill>
                <a:schemeClr val="tx1"/>
              </a:solidFill>
            </a:endParaRPr>
          </a:p>
          <a:p>
            <a:pPr algn="ctr"/>
            <a:r>
              <a:rPr lang="en-US" altLang="ja-JP" dirty="0" smtClean="0">
                <a:solidFill>
                  <a:schemeClr val="tx1"/>
                </a:solidFill>
              </a:rPr>
              <a:t>1976</a:t>
            </a:r>
            <a:r>
              <a:rPr lang="ja-JP" altLang="en-US" dirty="0" smtClean="0">
                <a:solidFill>
                  <a:schemeClr val="tx1"/>
                </a:solidFill>
              </a:rPr>
              <a:t>年</a:t>
            </a:r>
            <a:r>
              <a:rPr lang="ja-JP" altLang="en-US" dirty="0">
                <a:solidFill>
                  <a:schemeClr val="tx1"/>
                </a:solidFill>
              </a:rPr>
              <a:t>～</a:t>
            </a:r>
            <a:endParaRPr lang="en-US" altLang="ja-JP" dirty="0" smtClean="0">
              <a:solidFill>
                <a:schemeClr val="tx1"/>
              </a:solidFill>
            </a:endParaRPr>
          </a:p>
        </p:txBody>
      </p:sp>
      <p:pic>
        <p:nvPicPr>
          <p:cNvPr id="14" name="図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22" y="729764"/>
            <a:ext cx="4345792" cy="3735090"/>
          </a:xfrm>
          <a:prstGeom prst="rect">
            <a:avLst/>
          </a:prstGeom>
        </p:spPr>
      </p:pic>
    </p:spTree>
    <p:extLst>
      <p:ext uri="{BB962C8B-B14F-4D97-AF65-F5344CB8AC3E}">
        <p14:creationId xmlns:p14="http://schemas.microsoft.com/office/powerpoint/2010/main" val="191099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animBg="1"/>
      <p:bldP spid="27" grpId="0" animBg="1"/>
      <p:bldP spid="34" grpId="0" animBg="1"/>
      <p:bldP spid="31"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296307" y="2026466"/>
            <a:ext cx="8635687" cy="292870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 name="角丸四角形 3"/>
          <p:cNvSpPr/>
          <p:nvPr/>
        </p:nvSpPr>
        <p:spPr>
          <a:xfrm>
            <a:off x="436051" y="2749735"/>
            <a:ext cx="2376264" cy="1885684"/>
          </a:xfrm>
          <a:prstGeom prst="roundRect">
            <a:avLst/>
          </a:prstGeom>
          <a:solidFill>
            <a:schemeClr val="accent6">
              <a:lumMod val="40000"/>
              <a:lumOff val="6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9" name="角丸四角形 28"/>
          <p:cNvSpPr/>
          <p:nvPr/>
        </p:nvSpPr>
        <p:spPr>
          <a:xfrm>
            <a:off x="6168613" y="2801332"/>
            <a:ext cx="2664296" cy="1885684"/>
          </a:xfrm>
          <a:prstGeom prst="roundRect">
            <a:avLst/>
          </a:prstGeom>
          <a:solidFill>
            <a:schemeClr val="tx2">
              <a:lumMod val="40000"/>
              <a:lumOff val="60000"/>
            </a:schemeClr>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3" name="正方形/長方形 22"/>
          <p:cNvSpPr/>
          <p:nvPr/>
        </p:nvSpPr>
        <p:spPr>
          <a:xfrm>
            <a:off x="1556519" y="5246547"/>
            <a:ext cx="5461859" cy="1444754"/>
          </a:xfrm>
          <a:prstGeom prst="rect">
            <a:avLst/>
          </a:prstGeom>
          <a:solidFill>
            <a:srgbClr val="FFFFFF"/>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8" name="正方形/長方形 17"/>
          <p:cNvSpPr/>
          <p:nvPr/>
        </p:nvSpPr>
        <p:spPr>
          <a:xfrm>
            <a:off x="107504" y="1336974"/>
            <a:ext cx="5112568" cy="481008"/>
          </a:xfrm>
          <a:prstGeom prst="rect">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 name="タイトル 1"/>
          <p:cNvSpPr>
            <a:spLocks noGrp="1"/>
          </p:cNvSpPr>
          <p:nvPr>
            <p:ph type="title"/>
          </p:nvPr>
        </p:nvSpPr>
        <p:spPr/>
        <p:txBody>
          <a:bodyPr/>
          <a:lstStyle/>
          <a:p>
            <a:r>
              <a:rPr kumimoji="1" lang="ja-JP" altLang="en-US" dirty="0" smtClean="0"/>
              <a:t>南部地区</a:t>
            </a:r>
            <a:endParaRPr kumimoji="1" lang="ja-JP" altLang="en-US" dirty="0"/>
          </a:p>
        </p:txBody>
      </p:sp>
      <p:sp>
        <p:nvSpPr>
          <p:cNvPr id="3" name="コンテンツ プレースホルダー 2"/>
          <p:cNvSpPr>
            <a:spLocks noGrp="1"/>
          </p:cNvSpPr>
          <p:nvPr>
            <p:ph idx="1"/>
          </p:nvPr>
        </p:nvSpPr>
        <p:spPr>
          <a:xfrm>
            <a:off x="107504" y="1347106"/>
            <a:ext cx="5112568" cy="532656"/>
          </a:xfrm>
        </p:spPr>
        <p:txBody>
          <a:bodyPr>
            <a:normAutofit fontScale="92500" lnSpcReduction="10000"/>
          </a:bodyPr>
          <a:lstStyle/>
          <a:p>
            <a:pPr marL="0" indent="0">
              <a:buNone/>
            </a:pPr>
            <a:r>
              <a:rPr kumimoji="1" lang="ja-JP" altLang="en-US" dirty="0" smtClean="0">
                <a:solidFill>
                  <a:schemeClr val="bg1"/>
                </a:solidFill>
              </a:rPr>
              <a:t>音でつながるコミュニティプラン</a:t>
            </a:r>
            <a:endParaRPr kumimoji="1" lang="ja-JP" altLang="en-US" dirty="0">
              <a:solidFill>
                <a:schemeClr val="bg1"/>
              </a:solidFill>
            </a:endParaRPr>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21</a:t>
            </a:fld>
            <a:endParaRPr kumimoji="1" lang="ja-JP" altLang="en-US"/>
          </a:p>
        </p:txBody>
      </p:sp>
      <p:sp>
        <p:nvSpPr>
          <p:cNvPr id="21" name="コンテンツ プレースホルダー 2"/>
          <p:cNvSpPr txBox="1">
            <a:spLocks/>
          </p:cNvSpPr>
          <p:nvPr/>
        </p:nvSpPr>
        <p:spPr>
          <a:xfrm>
            <a:off x="1549558" y="5300273"/>
            <a:ext cx="5468820" cy="1391028"/>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u"/>
            </a:pPr>
            <a:r>
              <a:rPr lang="ja-JP" altLang="en-US" sz="2400" dirty="0"/>
              <a:t>音楽</a:t>
            </a:r>
            <a:r>
              <a:rPr lang="ja-JP" altLang="en-US" sz="2400" dirty="0" smtClean="0"/>
              <a:t>を</a:t>
            </a:r>
            <a:r>
              <a:rPr lang="ja-JP" altLang="en-US" sz="2400" dirty="0"/>
              <a:t>軸</a:t>
            </a:r>
            <a:r>
              <a:rPr lang="ja-JP" altLang="en-US" sz="2400" dirty="0" smtClean="0"/>
              <a:t>として多世代交流が図られる</a:t>
            </a:r>
            <a:endParaRPr lang="en-US" altLang="ja-JP" sz="2400" dirty="0" smtClean="0"/>
          </a:p>
          <a:p>
            <a:pPr>
              <a:buFont typeface="Wingdings" panose="05000000000000000000" pitchFamily="2" charset="2"/>
              <a:buChar char="u"/>
            </a:pPr>
            <a:r>
              <a:rPr lang="ja-JP" altLang="en-US" sz="2400" dirty="0"/>
              <a:t>技術</a:t>
            </a:r>
            <a:r>
              <a:rPr lang="ja-JP" altLang="en-US" sz="2400" dirty="0" smtClean="0"/>
              <a:t>の</a:t>
            </a:r>
            <a:r>
              <a:rPr lang="ja-JP" altLang="en-US" sz="2400" dirty="0"/>
              <a:t>伝承</a:t>
            </a:r>
            <a:r>
              <a:rPr lang="ja-JP" altLang="en-US" sz="2400" dirty="0" smtClean="0"/>
              <a:t>が行われる</a:t>
            </a:r>
            <a:endParaRPr lang="en-US" altLang="ja-JP" sz="2400" dirty="0" smtClean="0"/>
          </a:p>
          <a:p>
            <a:pPr>
              <a:buFont typeface="Wingdings" panose="05000000000000000000" pitchFamily="2" charset="2"/>
              <a:buChar char="u"/>
            </a:pPr>
            <a:r>
              <a:rPr lang="ja-JP" altLang="en-US" sz="2400" dirty="0"/>
              <a:t>コミュニティ</a:t>
            </a:r>
            <a:r>
              <a:rPr lang="ja-JP" altLang="en-US" sz="2400" dirty="0" smtClean="0"/>
              <a:t>の強化が図られる</a:t>
            </a:r>
            <a:endParaRPr lang="en-US" altLang="ja-JP" sz="2400" dirty="0" smtClean="0"/>
          </a:p>
          <a:p>
            <a:pPr>
              <a:buFont typeface="Wingdings" panose="05000000000000000000" pitchFamily="2" charset="2"/>
              <a:buChar char="u"/>
            </a:pPr>
            <a:r>
              <a:rPr lang="ja-JP" altLang="en-US" sz="2400" dirty="0"/>
              <a:t>地元</a:t>
            </a:r>
            <a:r>
              <a:rPr lang="ja-JP" altLang="en-US" sz="2400" dirty="0" smtClean="0"/>
              <a:t>に戻ってきたいと思ってもらえる</a:t>
            </a:r>
            <a:endParaRPr lang="ja-JP" altLang="en-US" sz="2400" dirty="0"/>
          </a:p>
        </p:txBody>
      </p:sp>
      <p:graphicFrame>
        <p:nvGraphicFramePr>
          <p:cNvPr id="24" name="図表 23"/>
          <p:cNvGraphicFramePr/>
          <p:nvPr>
            <p:extLst/>
          </p:nvPr>
        </p:nvGraphicFramePr>
        <p:xfrm>
          <a:off x="4275467" y="59503"/>
          <a:ext cx="3456384" cy="589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コンテンツ プレースホルダー 2"/>
          <p:cNvSpPr txBox="1">
            <a:spLocks/>
          </p:cNvSpPr>
          <p:nvPr/>
        </p:nvSpPr>
        <p:spPr>
          <a:xfrm>
            <a:off x="285936" y="2018312"/>
            <a:ext cx="8750559" cy="75989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t>音</a:t>
            </a:r>
            <a:r>
              <a:rPr lang="ja-JP" altLang="en-US" sz="2400" dirty="0"/>
              <a:t>レンコン</a:t>
            </a:r>
            <a:r>
              <a:rPr lang="ja-JP" altLang="en-US" sz="2400" dirty="0" smtClean="0"/>
              <a:t>を中心にアマチュアの演奏者だけでなく中高生など幅広い世代が演奏をし、交流を図る</a:t>
            </a:r>
            <a:endParaRPr lang="ja-JP" altLang="en-US" sz="2400" dirty="0"/>
          </a:p>
        </p:txBody>
      </p:sp>
      <p:pic>
        <p:nvPicPr>
          <p:cNvPr id="27" name="図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312" y="2876909"/>
            <a:ext cx="1746235" cy="1726832"/>
          </a:xfrm>
          <a:prstGeom prst="rect">
            <a:avLst/>
          </a:prstGeom>
        </p:spPr>
      </p:pic>
      <p:sp>
        <p:nvSpPr>
          <p:cNvPr id="9" name="右矢印 8"/>
          <p:cNvSpPr/>
          <p:nvPr/>
        </p:nvSpPr>
        <p:spPr>
          <a:xfrm>
            <a:off x="2893424" y="3450615"/>
            <a:ext cx="353669" cy="266417"/>
          </a:xfrm>
          <a:prstGeom prst="rightArrow">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1" name="右矢印 30"/>
          <p:cNvSpPr/>
          <p:nvPr/>
        </p:nvSpPr>
        <p:spPr>
          <a:xfrm rot="10800000">
            <a:off x="2893424" y="3779277"/>
            <a:ext cx="353669" cy="266417"/>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0" name="右矢印 9"/>
          <p:cNvSpPr/>
          <p:nvPr/>
        </p:nvSpPr>
        <p:spPr>
          <a:xfrm>
            <a:off x="702394" y="5652490"/>
            <a:ext cx="675055" cy="611162"/>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6" name="正方形/長方形 5"/>
          <p:cNvSpPr/>
          <p:nvPr/>
        </p:nvSpPr>
        <p:spPr>
          <a:xfrm>
            <a:off x="-1764704" y="3140968"/>
            <a:ext cx="2160240" cy="159927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solidFill>
              </a:rPr>
              <a:t>音レンコンの説明</a:t>
            </a:r>
          </a:p>
        </p:txBody>
      </p:sp>
      <p:sp>
        <p:nvSpPr>
          <p:cNvPr id="30" name="正方形/長方形 29"/>
          <p:cNvSpPr/>
          <p:nvPr/>
        </p:nvSpPr>
        <p:spPr>
          <a:xfrm>
            <a:off x="-1695987" y="4843903"/>
            <a:ext cx="2160240" cy="159927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solidFill>
              </a:rPr>
              <a:t>効果は？</a:t>
            </a:r>
            <a:endParaRPr kumimoji="1" lang="en-US" altLang="ja-JP" dirty="0" smtClean="0">
              <a:solidFill>
                <a:schemeClr val="tx1"/>
              </a:solidFill>
            </a:endParaRPr>
          </a:p>
          <a:p>
            <a:pPr algn="ctr"/>
            <a:r>
              <a:rPr lang="ja-JP" altLang="en-US" dirty="0">
                <a:solidFill>
                  <a:schemeClr val="tx1"/>
                </a:solidFill>
              </a:rPr>
              <a:t>子</a:t>
            </a:r>
            <a:r>
              <a:rPr lang="ja-JP" altLang="en-US" dirty="0" smtClean="0">
                <a:solidFill>
                  <a:schemeClr val="tx1"/>
                </a:solidFill>
              </a:rPr>
              <a:t>どもたちがまた戻って来てくれるとか言ってなかった？</a:t>
            </a:r>
            <a:endParaRPr kumimoji="1" lang="ja-JP" altLang="en-US" dirty="0" smtClean="0">
              <a:solidFill>
                <a:schemeClr val="tx1"/>
              </a:solidFill>
            </a:endParaRPr>
          </a:p>
        </p:txBody>
      </p:sp>
      <p:sp>
        <p:nvSpPr>
          <p:cNvPr id="36" name="右矢印 35"/>
          <p:cNvSpPr/>
          <p:nvPr/>
        </p:nvSpPr>
        <p:spPr>
          <a:xfrm>
            <a:off x="5649990" y="3452446"/>
            <a:ext cx="353669" cy="266417"/>
          </a:xfrm>
          <a:prstGeom prst="rightArrow">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7" name="右矢印 36"/>
          <p:cNvSpPr/>
          <p:nvPr/>
        </p:nvSpPr>
        <p:spPr>
          <a:xfrm rot="10800000">
            <a:off x="5649990" y="3781108"/>
            <a:ext cx="353669" cy="266417"/>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pic>
        <p:nvPicPr>
          <p:cNvPr id="8" name="図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5656" y="2989608"/>
            <a:ext cx="2550857" cy="1603396"/>
          </a:xfrm>
          <a:prstGeom prst="rect">
            <a:avLst/>
          </a:prstGeom>
        </p:spPr>
      </p:pic>
      <p:sp>
        <p:nvSpPr>
          <p:cNvPr id="7" name="角丸四角形 6"/>
          <p:cNvSpPr/>
          <p:nvPr/>
        </p:nvSpPr>
        <p:spPr>
          <a:xfrm>
            <a:off x="3429308" y="2778206"/>
            <a:ext cx="2020766" cy="1857213"/>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pic>
        <p:nvPicPr>
          <p:cNvPr id="39" name="図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2007" y="2927338"/>
            <a:ext cx="1792949" cy="1601507"/>
          </a:xfrm>
          <a:prstGeom prst="rect">
            <a:avLst/>
          </a:prstGeom>
        </p:spPr>
      </p:pic>
      <p:sp>
        <p:nvSpPr>
          <p:cNvPr id="34" name="正方形/長方形 33"/>
          <p:cNvSpPr/>
          <p:nvPr/>
        </p:nvSpPr>
        <p:spPr>
          <a:xfrm>
            <a:off x="6501346" y="4436771"/>
            <a:ext cx="2019476" cy="336595"/>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solidFill>
              </a:rPr>
              <a:t>常総学院吹奏楽部</a:t>
            </a:r>
          </a:p>
        </p:txBody>
      </p:sp>
      <p:pic>
        <p:nvPicPr>
          <p:cNvPr id="19" name="図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78674" y="4519551"/>
            <a:ext cx="1918274" cy="2247977"/>
          </a:xfrm>
          <a:prstGeom prst="rect">
            <a:avLst/>
          </a:prstGeom>
        </p:spPr>
      </p:pic>
      <p:sp>
        <p:nvSpPr>
          <p:cNvPr id="42" name="正方形/長方形 41"/>
          <p:cNvSpPr/>
          <p:nvPr/>
        </p:nvSpPr>
        <p:spPr>
          <a:xfrm>
            <a:off x="535280" y="4452624"/>
            <a:ext cx="2137078" cy="336595"/>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tx1"/>
                </a:solidFill>
              </a:rPr>
              <a:t>音レンコンの皆さん</a:t>
            </a:r>
            <a:endParaRPr kumimoji="1" lang="ja-JP" altLang="en-US" dirty="0" smtClean="0">
              <a:solidFill>
                <a:schemeClr val="tx1"/>
              </a:solidFill>
            </a:endParaRPr>
          </a:p>
        </p:txBody>
      </p:sp>
      <p:sp>
        <p:nvSpPr>
          <p:cNvPr id="43" name="正方形/長方形 42"/>
          <p:cNvSpPr/>
          <p:nvPr/>
        </p:nvSpPr>
        <p:spPr>
          <a:xfrm>
            <a:off x="3349686" y="4447956"/>
            <a:ext cx="2181062" cy="336595"/>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tx1"/>
                </a:solidFill>
              </a:rPr>
              <a:t>土浦ゆかりの演奏家</a:t>
            </a:r>
            <a:endParaRPr kumimoji="1" lang="ja-JP" altLang="en-US" dirty="0" smtClean="0">
              <a:solidFill>
                <a:schemeClr val="tx1"/>
              </a:solidFill>
            </a:endParaRPr>
          </a:p>
        </p:txBody>
      </p:sp>
      <p:sp>
        <p:nvSpPr>
          <p:cNvPr id="11" name="円/楕円 10"/>
          <p:cNvSpPr/>
          <p:nvPr/>
        </p:nvSpPr>
        <p:spPr>
          <a:xfrm>
            <a:off x="4556674" y="2681292"/>
            <a:ext cx="916598" cy="3912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solidFill>
              </a:rPr>
              <a:t>講師</a:t>
            </a:r>
          </a:p>
        </p:txBody>
      </p:sp>
    </p:spTree>
    <p:extLst>
      <p:ext uri="{BB962C8B-B14F-4D97-AF65-F5344CB8AC3E}">
        <p14:creationId xmlns:p14="http://schemas.microsoft.com/office/powerpoint/2010/main" val="3011511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正方形/長方形 24"/>
          <p:cNvSpPr/>
          <p:nvPr/>
        </p:nvSpPr>
        <p:spPr>
          <a:xfrm>
            <a:off x="251520" y="1289497"/>
            <a:ext cx="8424936" cy="48038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8" name="正方形/長方形 17"/>
          <p:cNvSpPr/>
          <p:nvPr/>
        </p:nvSpPr>
        <p:spPr>
          <a:xfrm>
            <a:off x="683568" y="3561978"/>
            <a:ext cx="7704856" cy="2432453"/>
          </a:xfrm>
          <a:prstGeom prst="rect">
            <a:avLst/>
          </a:prstGeom>
          <a:solidFill>
            <a:schemeClr val="accent6">
              <a:lumMod val="40000"/>
              <a:lumOff val="6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5" name="正方形/長方形 14"/>
          <p:cNvSpPr/>
          <p:nvPr/>
        </p:nvSpPr>
        <p:spPr>
          <a:xfrm>
            <a:off x="492636" y="3248411"/>
            <a:ext cx="2088232" cy="437696"/>
          </a:xfrm>
          <a:prstGeom prst="rect">
            <a:avLst/>
          </a:prstGeom>
          <a:solidFill>
            <a:srgbClr val="FFFFFF"/>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 name="タイトル 1"/>
          <p:cNvSpPr>
            <a:spLocks noGrp="1"/>
          </p:cNvSpPr>
          <p:nvPr>
            <p:ph type="title"/>
          </p:nvPr>
        </p:nvSpPr>
        <p:spPr/>
        <p:txBody>
          <a:bodyPr/>
          <a:lstStyle/>
          <a:p>
            <a:r>
              <a:rPr kumimoji="1" lang="ja-JP" altLang="en-US" smtClean="0"/>
              <a:t>南部地区</a:t>
            </a:r>
            <a:endParaRPr kumimoji="1" lang="ja-JP" altLang="en-US" dirty="0"/>
          </a:p>
        </p:txBody>
      </p:sp>
      <p:sp>
        <p:nvSpPr>
          <p:cNvPr id="13" name="コンテンツ プレースホルダー 2"/>
          <p:cNvSpPr>
            <a:spLocks noGrp="1"/>
          </p:cNvSpPr>
          <p:nvPr>
            <p:ph idx="1"/>
          </p:nvPr>
        </p:nvSpPr>
        <p:spPr>
          <a:xfrm>
            <a:off x="738355" y="1638640"/>
            <a:ext cx="5400600" cy="910399"/>
          </a:xfrm>
        </p:spPr>
        <p:txBody>
          <a:bodyPr>
            <a:normAutofit/>
          </a:bodyPr>
          <a:lstStyle/>
          <a:p>
            <a:pPr>
              <a:buFont typeface="Wingdings" panose="05000000000000000000" pitchFamily="2" charset="2"/>
              <a:buChar char="u"/>
            </a:pPr>
            <a:r>
              <a:rPr lang="ja-JP" altLang="en-US" sz="2400" dirty="0"/>
              <a:t>土浦</a:t>
            </a:r>
            <a:r>
              <a:rPr lang="ja-JP" altLang="en-US" sz="2400" dirty="0" smtClean="0"/>
              <a:t>にゆかりのある演奏家が多くいる</a:t>
            </a:r>
            <a:endParaRPr lang="en-US" altLang="ja-JP" sz="2400" dirty="0" smtClean="0"/>
          </a:p>
          <a:p>
            <a:pPr>
              <a:buFont typeface="Wingdings" panose="05000000000000000000" pitchFamily="2" charset="2"/>
              <a:buChar char="u"/>
            </a:pPr>
            <a:r>
              <a:rPr kumimoji="1" lang="ja-JP" altLang="en-US" sz="2400" dirty="0"/>
              <a:t>常</a:t>
            </a:r>
            <a:r>
              <a:rPr kumimoji="1" lang="ja-JP" altLang="en-US" sz="2400" dirty="0" smtClean="0"/>
              <a:t>総</a:t>
            </a:r>
            <a:r>
              <a:rPr kumimoji="1" lang="ja-JP" altLang="en-US" sz="2400" dirty="0"/>
              <a:t>学院</a:t>
            </a:r>
            <a:r>
              <a:rPr kumimoji="1" lang="ja-JP" altLang="en-US" sz="2400" dirty="0" smtClean="0"/>
              <a:t>の吹奏楽部は全国レベル</a:t>
            </a:r>
            <a:endParaRPr kumimoji="1" lang="en-US" altLang="ja-JP" sz="2400" dirty="0" smtClean="0"/>
          </a:p>
          <a:p>
            <a:pPr>
              <a:buFont typeface="Wingdings" panose="05000000000000000000" pitchFamily="2" charset="2"/>
              <a:buChar char="u"/>
            </a:pPr>
            <a:endParaRPr kumimoji="1" lang="ja-JP" altLang="en-US" sz="2400"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22</a:t>
            </a:fld>
            <a:endParaRPr kumimoji="1" lang="ja-JP" altLang="en-US" dirty="0"/>
          </a:p>
        </p:txBody>
      </p:sp>
      <p:sp>
        <p:nvSpPr>
          <p:cNvPr id="14" name="コンテンツ プレースホルダー 2"/>
          <p:cNvSpPr txBox="1">
            <a:spLocks/>
          </p:cNvSpPr>
          <p:nvPr/>
        </p:nvSpPr>
        <p:spPr>
          <a:xfrm>
            <a:off x="444902" y="3247767"/>
            <a:ext cx="2311737" cy="5040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t>土浦音レンコン</a:t>
            </a:r>
            <a:endParaRPr lang="ja-JP" altLang="en-US" sz="2400" dirty="0"/>
          </a:p>
        </p:txBody>
      </p:sp>
      <p:sp>
        <p:nvSpPr>
          <p:cNvPr id="17" name="正方形/長方形 16"/>
          <p:cNvSpPr/>
          <p:nvPr/>
        </p:nvSpPr>
        <p:spPr>
          <a:xfrm>
            <a:off x="827584" y="3686107"/>
            <a:ext cx="7560840" cy="2308324"/>
          </a:xfrm>
          <a:prstGeom prst="rect">
            <a:avLst/>
          </a:prstGeom>
        </p:spPr>
        <p:txBody>
          <a:bodyPr wrap="square">
            <a:spAutoFit/>
          </a:bodyPr>
          <a:lstStyle/>
          <a:p>
            <a:pPr marL="342900" indent="-342900">
              <a:buFont typeface="Wingdings" panose="05000000000000000000" pitchFamily="2" charset="2"/>
              <a:buChar char="u"/>
            </a:pPr>
            <a:r>
              <a:rPr lang="ja-JP" altLang="en-US" sz="2400" dirty="0" smtClean="0">
                <a:latin typeface="+mj-ea"/>
                <a:ea typeface="+mj-ea"/>
              </a:rPr>
              <a:t>土浦</a:t>
            </a:r>
            <a:r>
              <a:rPr lang="ja-JP" altLang="en-US" sz="2400" dirty="0">
                <a:latin typeface="+mj-ea"/>
                <a:ea typeface="+mj-ea"/>
              </a:rPr>
              <a:t>を街のあちこちで生演奏が聴ける街、“生演奏の街土浦”を掲げて活動している</a:t>
            </a:r>
            <a:r>
              <a:rPr lang="ja-JP" altLang="en-US" sz="2400" dirty="0" smtClean="0">
                <a:latin typeface="+mj-ea"/>
                <a:ea typeface="+mj-ea"/>
              </a:rPr>
              <a:t>団体</a:t>
            </a:r>
            <a:endParaRPr lang="en-US" altLang="ja-JP" sz="2400" dirty="0">
              <a:latin typeface="+mj-ea"/>
              <a:ea typeface="+mj-ea"/>
            </a:endParaRPr>
          </a:p>
          <a:p>
            <a:pPr marL="342900" indent="-342900">
              <a:buFont typeface="Wingdings" panose="05000000000000000000" pitchFamily="2" charset="2"/>
              <a:buChar char="u"/>
            </a:pPr>
            <a:r>
              <a:rPr lang="ja-JP" altLang="en-US" sz="2400" dirty="0">
                <a:latin typeface="+mj-ea"/>
                <a:ea typeface="+mj-ea"/>
              </a:rPr>
              <a:t>アマチュアの演奏家が喫茶店やレストラン</a:t>
            </a:r>
            <a:r>
              <a:rPr lang="ja-JP" altLang="en-US" sz="2400" dirty="0" smtClean="0">
                <a:latin typeface="+mj-ea"/>
                <a:ea typeface="+mj-ea"/>
              </a:rPr>
              <a:t>で</a:t>
            </a:r>
            <a:endParaRPr lang="en-US" altLang="ja-JP" sz="2400" dirty="0">
              <a:latin typeface="+mj-ea"/>
              <a:ea typeface="+mj-ea"/>
            </a:endParaRPr>
          </a:p>
          <a:p>
            <a:pPr marL="342900" indent="-342900">
              <a:buFont typeface="Wingdings" panose="05000000000000000000" pitchFamily="2" charset="2"/>
              <a:buChar char="u"/>
            </a:pPr>
            <a:r>
              <a:rPr lang="ja-JP" altLang="en-US" sz="2400" dirty="0" err="1" smtClean="0">
                <a:latin typeface="+mj-ea"/>
                <a:ea typeface="+mj-ea"/>
              </a:rPr>
              <a:t>きららちゃん</a:t>
            </a:r>
            <a:r>
              <a:rPr lang="ja-JP" altLang="en-US" sz="2400" dirty="0">
                <a:latin typeface="+mj-ea"/>
                <a:ea typeface="+mj-ea"/>
              </a:rPr>
              <a:t>祭りや土浦の町おこしのイベントで演奏ライブを行ったり、駅前やモール</a:t>
            </a:r>
            <a:r>
              <a:rPr lang="en-US" altLang="ja-JP" sz="2400" dirty="0">
                <a:latin typeface="+mj-ea"/>
                <a:ea typeface="+mj-ea"/>
              </a:rPr>
              <a:t>505</a:t>
            </a:r>
            <a:r>
              <a:rPr lang="ja-JP" altLang="en-US" sz="2400" dirty="0" err="1">
                <a:latin typeface="+mj-ea"/>
                <a:ea typeface="+mj-ea"/>
              </a:rPr>
              <a:t>、</a:t>
            </a:r>
            <a:r>
              <a:rPr lang="en-US" altLang="ja-JP" sz="2400" dirty="0">
                <a:latin typeface="+mj-ea"/>
                <a:ea typeface="+mj-ea"/>
              </a:rPr>
              <a:t>LALA</a:t>
            </a:r>
            <a:r>
              <a:rPr lang="ja-JP" altLang="en-US" sz="2400" dirty="0">
                <a:latin typeface="+mj-ea"/>
                <a:ea typeface="+mj-ea"/>
              </a:rPr>
              <a:t>ガーデンなどで生</a:t>
            </a:r>
            <a:r>
              <a:rPr lang="ja-JP" altLang="en-US" sz="2400" dirty="0" smtClean="0">
                <a:latin typeface="+mj-ea"/>
                <a:ea typeface="+mj-ea"/>
              </a:rPr>
              <a:t>演奏を行ったりしている</a:t>
            </a:r>
            <a:endParaRPr lang="en-US" altLang="ja-JP" sz="2400" dirty="0">
              <a:latin typeface="+mj-ea"/>
              <a:ea typeface="+mj-ea"/>
            </a:endParaRPr>
          </a:p>
        </p:txBody>
      </p:sp>
      <p:sp>
        <p:nvSpPr>
          <p:cNvPr id="19" name="正方形/長方形 18"/>
          <p:cNvSpPr/>
          <p:nvPr/>
        </p:nvSpPr>
        <p:spPr>
          <a:xfrm>
            <a:off x="396379" y="1151813"/>
            <a:ext cx="2303413" cy="43769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0" name="コンテンツ プレースホルダー 2"/>
          <p:cNvSpPr txBox="1">
            <a:spLocks/>
          </p:cNvSpPr>
          <p:nvPr/>
        </p:nvSpPr>
        <p:spPr>
          <a:xfrm>
            <a:off x="500937" y="1151813"/>
            <a:ext cx="2311737" cy="5040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音楽</a:t>
            </a:r>
            <a:r>
              <a:rPr lang="ja-JP" altLang="en-US" sz="2400" dirty="0" smtClean="0"/>
              <a:t>のあるまち</a:t>
            </a:r>
            <a:endParaRPr lang="ja-JP" altLang="en-US" sz="2400" dirty="0"/>
          </a:p>
        </p:txBody>
      </p:sp>
      <p:sp>
        <p:nvSpPr>
          <p:cNvPr id="21" name="正方形/長方形 20"/>
          <p:cNvSpPr/>
          <p:nvPr/>
        </p:nvSpPr>
        <p:spPr>
          <a:xfrm>
            <a:off x="2724839" y="6240302"/>
            <a:ext cx="5832648" cy="481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2" name="コンテンツ プレースホルダー 2"/>
          <p:cNvSpPr txBox="1">
            <a:spLocks/>
          </p:cNvSpPr>
          <p:nvPr/>
        </p:nvSpPr>
        <p:spPr>
          <a:xfrm>
            <a:off x="2724839" y="6268468"/>
            <a:ext cx="5832648" cy="532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t>身近に音楽のある環境を生かしたまちづくり</a:t>
            </a:r>
            <a:endParaRPr lang="en-US" altLang="ja-JP" sz="2400" dirty="0" smtClean="0"/>
          </a:p>
        </p:txBody>
      </p:sp>
      <p:sp>
        <p:nvSpPr>
          <p:cNvPr id="23" name="右矢印 22"/>
          <p:cNvSpPr/>
          <p:nvPr/>
        </p:nvSpPr>
        <p:spPr>
          <a:xfrm>
            <a:off x="2102173" y="6268468"/>
            <a:ext cx="576064" cy="481008"/>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6" name="正方形/長方形 25"/>
          <p:cNvSpPr/>
          <p:nvPr/>
        </p:nvSpPr>
        <p:spPr>
          <a:xfrm>
            <a:off x="1536752" y="2387972"/>
            <a:ext cx="4572000" cy="830997"/>
          </a:xfrm>
          <a:prstGeom prst="rect">
            <a:avLst/>
          </a:prstGeom>
        </p:spPr>
        <p:txBody>
          <a:bodyPr>
            <a:spAutoFit/>
          </a:bodyPr>
          <a:lstStyle/>
          <a:p>
            <a:pPr algn="ctr"/>
            <a:r>
              <a:rPr lang="ja-JP" altLang="en-US" sz="2400" dirty="0" smtClean="0"/>
              <a:t>竹内</a:t>
            </a:r>
            <a:r>
              <a:rPr lang="ja-JP" altLang="en-US" sz="2400" dirty="0"/>
              <a:t>タケシ：エレキギター演奏家（土浦市出身</a:t>
            </a:r>
            <a:r>
              <a:rPr lang="ja-JP" altLang="en-US" sz="2400" dirty="0" smtClean="0"/>
              <a:t>）</a:t>
            </a:r>
            <a:endParaRPr lang="en-US" altLang="ja-JP" sz="2400" dirty="0"/>
          </a:p>
        </p:txBody>
      </p:sp>
      <p:sp>
        <p:nvSpPr>
          <p:cNvPr id="27" name="角丸四角形吹き出し 26"/>
          <p:cNvSpPr/>
          <p:nvPr/>
        </p:nvSpPr>
        <p:spPr>
          <a:xfrm>
            <a:off x="6376373" y="1589510"/>
            <a:ext cx="1840932" cy="1620850"/>
          </a:xfrm>
          <a:prstGeom prst="wedgeRoundRectCallout">
            <a:avLst>
              <a:gd name="adj1" fmla="val -65011"/>
              <a:gd name="adj2" fmla="val 14425"/>
              <a:gd name="adj3" fmla="val 16667"/>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pic>
        <p:nvPicPr>
          <p:cNvPr id="28" name="図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4178" y="1772816"/>
            <a:ext cx="1537892" cy="1230313"/>
          </a:xfrm>
          <a:prstGeom prst="rect">
            <a:avLst/>
          </a:prstGeom>
        </p:spPr>
      </p:pic>
    </p:spTree>
    <p:extLst>
      <p:ext uri="{BB962C8B-B14F-4D97-AF65-F5344CB8AC3E}">
        <p14:creationId xmlns:p14="http://schemas.microsoft.com/office/powerpoint/2010/main" val="2440374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南部地区</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23</a:t>
            </a:fld>
            <a:endParaRPr kumimoji="1" lang="ja-JP" altLang="en-US"/>
          </a:p>
        </p:txBody>
      </p:sp>
      <p:sp>
        <p:nvSpPr>
          <p:cNvPr id="8" name="正方形/長方形 7"/>
          <p:cNvSpPr/>
          <p:nvPr/>
        </p:nvSpPr>
        <p:spPr>
          <a:xfrm>
            <a:off x="185262" y="929741"/>
            <a:ext cx="2160240" cy="481008"/>
          </a:xfrm>
          <a:prstGeom prst="rect">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9" name="コンテンツ プレースホルダー 2"/>
          <p:cNvSpPr txBox="1">
            <a:spLocks/>
          </p:cNvSpPr>
          <p:nvPr/>
        </p:nvSpPr>
        <p:spPr>
          <a:xfrm>
            <a:off x="208634" y="976459"/>
            <a:ext cx="2286704" cy="459869"/>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dirty="0" smtClean="0">
                <a:solidFill>
                  <a:schemeClr val="bg1"/>
                </a:solidFill>
              </a:rPr>
              <a:t>充実した設備</a:t>
            </a:r>
            <a:endParaRPr lang="ja-JP" altLang="en-US" dirty="0">
              <a:solidFill>
                <a:schemeClr val="bg1"/>
              </a:solidFill>
            </a:endParaRPr>
          </a:p>
        </p:txBody>
      </p:sp>
      <p:sp>
        <p:nvSpPr>
          <p:cNvPr id="12" name="正方形/長方形 11"/>
          <p:cNvSpPr/>
          <p:nvPr/>
        </p:nvSpPr>
        <p:spPr>
          <a:xfrm>
            <a:off x="185263" y="1419857"/>
            <a:ext cx="7721266" cy="50381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 name="正方形/長方形 2"/>
          <p:cNvSpPr/>
          <p:nvPr/>
        </p:nvSpPr>
        <p:spPr>
          <a:xfrm>
            <a:off x="178301" y="1462007"/>
            <a:ext cx="7778731" cy="461665"/>
          </a:xfrm>
          <a:prstGeom prst="rect">
            <a:avLst/>
          </a:prstGeom>
        </p:spPr>
        <p:txBody>
          <a:bodyPr wrap="square">
            <a:spAutoFit/>
          </a:bodyPr>
          <a:lstStyle/>
          <a:p>
            <a:r>
              <a:rPr lang="ja-JP" altLang="en-US" sz="2400" dirty="0"/>
              <a:t>民間資金を活用して福祉施設を</a:t>
            </a:r>
            <a:r>
              <a:rPr lang="ja-JP" altLang="en-US" sz="2400" dirty="0" smtClean="0"/>
              <a:t>建て、若者に資金をまわす</a:t>
            </a:r>
            <a:endParaRPr lang="ja-JP" altLang="en-US" sz="2400" dirty="0"/>
          </a:p>
        </p:txBody>
      </p:sp>
      <p:sp>
        <p:nvSpPr>
          <p:cNvPr id="17" name="正方形/長方形 16"/>
          <p:cNvSpPr/>
          <p:nvPr/>
        </p:nvSpPr>
        <p:spPr>
          <a:xfrm>
            <a:off x="603025" y="5678310"/>
            <a:ext cx="5281839" cy="515547"/>
          </a:xfrm>
          <a:prstGeom prst="rect">
            <a:avLst/>
          </a:prstGeom>
          <a:solidFill>
            <a:srgbClr val="FFFFFF"/>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高齢者も若い人も住みやすいまちへ</a:t>
            </a:r>
          </a:p>
        </p:txBody>
      </p:sp>
      <p:sp>
        <p:nvSpPr>
          <p:cNvPr id="24" name="正方形/長方形 23"/>
          <p:cNvSpPr/>
          <p:nvPr/>
        </p:nvSpPr>
        <p:spPr>
          <a:xfrm>
            <a:off x="182095" y="2533850"/>
            <a:ext cx="5033598" cy="503815"/>
          </a:xfrm>
          <a:prstGeom prst="rect">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5" name="正方形/長方形 24"/>
          <p:cNvSpPr/>
          <p:nvPr/>
        </p:nvSpPr>
        <p:spPr>
          <a:xfrm>
            <a:off x="175134" y="2576000"/>
            <a:ext cx="5040560" cy="461665"/>
          </a:xfrm>
          <a:prstGeom prst="rect">
            <a:avLst/>
          </a:prstGeom>
        </p:spPr>
        <p:txBody>
          <a:bodyPr wrap="square">
            <a:spAutoFit/>
          </a:bodyPr>
          <a:lstStyle/>
          <a:p>
            <a:r>
              <a:rPr lang="ja-JP" altLang="en-US" sz="2400" dirty="0">
                <a:solidFill>
                  <a:schemeClr val="bg1"/>
                </a:solidFill>
              </a:rPr>
              <a:t>音楽</a:t>
            </a:r>
            <a:r>
              <a:rPr lang="ja-JP" altLang="en-US" sz="2400" dirty="0" smtClean="0">
                <a:solidFill>
                  <a:schemeClr val="bg1"/>
                </a:solidFill>
              </a:rPr>
              <a:t>のまちとしてのコミュニティの創生</a:t>
            </a:r>
            <a:endParaRPr lang="ja-JP" altLang="en-US" sz="2400" dirty="0">
              <a:solidFill>
                <a:schemeClr val="bg1"/>
              </a:solidFill>
            </a:endParaRPr>
          </a:p>
        </p:txBody>
      </p:sp>
      <p:sp>
        <p:nvSpPr>
          <p:cNvPr id="26" name="正方形/長方形 25"/>
          <p:cNvSpPr/>
          <p:nvPr/>
        </p:nvSpPr>
        <p:spPr>
          <a:xfrm>
            <a:off x="182095" y="3004623"/>
            <a:ext cx="7943461" cy="87314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7" name="正方形/長方形 26"/>
          <p:cNvSpPr/>
          <p:nvPr/>
        </p:nvSpPr>
        <p:spPr>
          <a:xfrm>
            <a:off x="175134" y="3046773"/>
            <a:ext cx="8238455" cy="830997"/>
          </a:xfrm>
          <a:prstGeom prst="rect">
            <a:avLst/>
          </a:prstGeom>
        </p:spPr>
        <p:txBody>
          <a:bodyPr wrap="square">
            <a:spAutoFit/>
          </a:bodyPr>
          <a:lstStyle/>
          <a:p>
            <a:pPr marL="342900" indent="-342900">
              <a:buFont typeface="Wingdings" panose="05000000000000000000" pitchFamily="2" charset="2"/>
              <a:buChar char="u"/>
            </a:pPr>
            <a:r>
              <a:rPr lang="ja-JP" altLang="en-US" sz="2400" dirty="0" smtClean="0"/>
              <a:t>音</a:t>
            </a:r>
            <a:r>
              <a:rPr lang="ja-JP" altLang="en-US" sz="2400" dirty="0"/>
              <a:t>レンコン</a:t>
            </a:r>
            <a:r>
              <a:rPr lang="ja-JP" altLang="en-US" sz="2400" dirty="0" smtClean="0"/>
              <a:t>を中心に何ができるかを検討</a:t>
            </a:r>
            <a:endParaRPr lang="en-US" altLang="ja-JP" sz="2400" dirty="0" smtClean="0"/>
          </a:p>
          <a:p>
            <a:pPr marL="342900" indent="-342900">
              <a:buFont typeface="Wingdings" panose="05000000000000000000" pitchFamily="2" charset="2"/>
              <a:buChar char="u"/>
            </a:pPr>
            <a:r>
              <a:rPr lang="ja-JP" altLang="en-US" sz="2400" dirty="0" smtClean="0"/>
              <a:t>中学生から高齢者まで交流できる楽団が作れるかの検討</a:t>
            </a:r>
            <a:endParaRPr lang="ja-JP" altLang="en-US" sz="2400" dirty="0"/>
          </a:p>
        </p:txBody>
      </p:sp>
      <p:sp>
        <p:nvSpPr>
          <p:cNvPr id="6" name="正方形/長方形 5"/>
          <p:cNvSpPr/>
          <p:nvPr/>
        </p:nvSpPr>
        <p:spPr>
          <a:xfrm>
            <a:off x="148893" y="4319685"/>
            <a:ext cx="6190105" cy="94359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高齢化の進むまちに対応した福祉施設の整備</a:t>
            </a:r>
            <a:endParaRPr kumimoji="1" lang="en-US" altLang="ja-JP" sz="2400" dirty="0" smtClean="0">
              <a:solidFill>
                <a:schemeClr val="tx1"/>
              </a:solidFill>
            </a:endParaRPr>
          </a:p>
          <a:p>
            <a:pPr algn="ctr"/>
            <a:r>
              <a:rPr kumimoji="1" lang="ja-JP" altLang="en-US" sz="2400" dirty="0" smtClean="0">
                <a:solidFill>
                  <a:schemeClr val="tx1"/>
                </a:solidFill>
              </a:rPr>
              <a:t>音楽に</a:t>
            </a:r>
            <a:r>
              <a:rPr lang="ja-JP" altLang="en-US" sz="2400" dirty="0" smtClean="0">
                <a:solidFill>
                  <a:schemeClr val="tx1"/>
                </a:solidFill>
              </a:rPr>
              <a:t>よ</a:t>
            </a:r>
            <a:r>
              <a:rPr lang="ja-JP" altLang="en-US" sz="2400" dirty="0">
                <a:solidFill>
                  <a:schemeClr val="tx1"/>
                </a:solidFill>
              </a:rPr>
              <a:t>る</a:t>
            </a:r>
            <a:r>
              <a:rPr kumimoji="1" lang="ja-JP" altLang="en-US" sz="2400" dirty="0" smtClean="0">
                <a:solidFill>
                  <a:schemeClr val="tx1"/>
                </a:solidFill>
              </a:rPr>
              <a:t>地域コミュニティの活性化</a:t>
            </a:r>
          </a:p>
        </p:txBody>
      </p:sp>
      <p:pic>
        <p:nvPicPr>
          <p:cNvPr id="16" name="図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9504" y="3924899"/>
            <a:ext cx="2612490" cy="1733164"/>
          </a:xfrm>
          <a:prstGeom prst="rect">
            <a:avLst/>
          </a:prstGeom>
          <a:ln>
            <a:noFill/>
          </a:ln>
          <a:effectLst>
            <a:softEdge rad="112500"/>
          </a:effectLst>
        </p:spPr>
      </p:pic>
      <p:sp>
        <p:nvSpPr>
          <p:cNvPr id="7" name="下矢印 6"/>
          <p:cNvSpPr/>
          <p:nvPr/>
        </p:nvSpPr>
        <p:spPr>
          <a:xfrm>
            <a:off x="2847900" y="5356893"/>
            <a:ext cx="792088" cy="284847"/>
          </a:xfrm>
          <a:prstGeom prst="down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Tree>
    <p:extLst>
      <p:ext uri="{BB962C8B-B14F-4D97-AF65-F5344CB8AC3E}">
        <p14:creationId xmlns:p14="http://schemas.microsoft.com/office/powerpoint/2010/main" val="5017027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リーフォーム 20"/>
          <p:cNvSpPr/>
          <p:nvPr/>
        </p:nvSpPr>
        <p:spPr>
          <a:xfrm>
            <a:off x="608603" y="4442827"/>
            <a:ext cx="1577877" cy="1391101"/>
          </a:xfrm>
          <a:custGeom>
            <a:avLst/>
            <a:gdLst>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28705 w 1573114"/>
              <a:gd name="connsiteY41" fmla="*/ 164678 h 1391101"/>
              <a:gd name="connsiteX42" fmla="*/ 580709 w 1573114"/>
              <a:gd name="connsiteY42" fmla="*/ 182013 h 1391101"/>
              <a:gd name="connsiteX43" fmla="*/ 624045 w 1573114"/>
              <a:gd name="connsiteY43" fmla="*/ 95340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28705 w 1573114"/>
              <a:gd name="connsiteY41" fmla="*/ 164678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17125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14605 w 1573114"/>
              <a:gd name="connsiteY32" fmla="*/ 35763 h 1391101"/>
              <a:gd name="connsiteX33" fmla="*/ 1009740 w 1573114"/>
              <a:gd name="connsiteY33" fmla="*/ 0 h 1391101"/>
              <a:gd name="connsiteX34" fmla="*/ 866730 w 1573114"/>
              <a:gd name="connsiteY34" fmla="*/ 242684 h 1391101"/>
              <a:gd name="connsiteX35" fmla="*/ 814726 w 1573114"/>
              <a:gd name="connsiteY35" fmla="*/ 417125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3767 w 1577877"/>
              <a:gd name="connsiteY23" fmla="*/ 641380 h 1391101"/>
              <a:gd name="connsiteX24" fmla="*/ 1373767 w 1577877"/>
              <a:gd name="connsiteY24" fmla="*/ 576375 h 1391101"/>
              <a:gd name="connsiteX25" fmla="*/ 1525444 w 1577877"/>
              <a:gd name="connsiteY25" fmla="*/ 338024 h 1391101"/>
              <a:gd name="connsiteX26" fmla="*/ 1508110 w 1577877"/>
              <a:gd name="connsiteY26" fmla="*/ 255685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3767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0983 w 1577877"/>
              <a:gd name="connsiteY45" fmla="*/ 341929 h 1391101"/>
              <a:gd name="connsiteX46" fmla="*/ 290354 w 1577877"/>
              <a:gd name="connsiteY46" fmla="*/ 268686 h 1391101"/>
              <a:gd name="connsiteX47" fmla="*/ 221016 w 1577877"/>
              <a:gd name="connsiteY47" fmla="*/ 160345 h 1391101"/>
              <a:gd name="connsiteX0" fmla="*/ 235303 w 1577877"/>
              <a:gd name="connsiteY0" fmla="*/ 155583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0983 w 1577877"/>
              <a:gd name="connsiteY45" fmla="*/ 341929 h 1391101"/>
              <a:gd name="connsiteX46" fmla="*/ 290354 w 1577877"/>
              <a:gd name="connsiteY46" fmla="*/ 268686 h 1391101"/>
              <a:gd name="connsiteX47" fmla="*/ 235303 w 1577877"/>
              <a:gd name="connsiteY47" fmla="*/ 155583 h 139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77877" h="1391101">
                <a:moveTo>
                  <a:pt x="235303" y="155583"/>
                </a:moveTo>
                <a:lnTo>
                  <a:pt x="164678" y="173346"/>
                </a:lnTo>
                <a:lnTo>
                  <a:pt x="151677" y="329357"/>
                </a:lnTo>
                <a:lnTo>
                  <a:pt x="112675" y="381361"/>
                </a:lnTo>
                <a:lnTo>
                  <a:pt x="0" y="390028"/>
                </a:lnTo>
                <a:lnTo>
                  <a:pt x="39003" y="437698"/>
                </a:lnTo>
                <a:lnTo>
                  <a:pt x="52004" y="472367"/>
                </a:lnTo>
                <a:lnTo>
                  <a:pt x="43336" y="507037"/>
                </a:lnTo>
                <a:lnTo>
                  <a:pt x="147344" y="619712"/>
                </a:lnTo>
                <a:lnTo>
                  <a:pt x="169012" y="663048"/>
                </a:lnTo>
                <a:lnTo>
                  <a:pt x="112675" y="784390"/>
                </a:lnTo>
                <a:lnTo>
                  <a:pt x="117008" y="931734"/>
                </a:lnTo>
                <a:lnTo>
                  <a:pt x="281687" y="957736"/>
                </a:lnTo>
                <a:lnTo>
                  <a:pt x="342358" y="1053076"/>
                </a:lnTo>
                <a:lnTo>
                  <a:pt x="476701" y="1118081"/>
                </a:lnTo>
                <a:lnTo>
                  <a:pt x="424697" y="1139749"/>
                </a:lnTo>
                <a:lnTo>
                  <a:pt x="411696" y="1248091"/>
                </a:lnTo>
                <a:lnTo>
                  <a:pt x="697717" y="1391101"/>
                </a:lnTo>
                <a:lnTo>
                  <a:pt x="775723" y="1230756"/>
                </a:lnTo>
                <a:lnTo>
                  <a:pt x="1053077" y="1313095"/>
                </a:lnTo>
                <a:lnTo>
                  <a:pt x="1235090" y="1083412"/>
                </a:lnTo>
                <a:lnTo>
                  <a:pt x="1417103" y="1148417"/>
                </a:lnTo>
                <a:lnTo>
                  <a:pt x="1365099" y="810392"/>
                </a:lnTo>
                <a:lnTo>
                  <a:pt x="1378529" y="641380"/>
                </a:lnTo>
                <a:lnTo>
                  <a:pt x="1373767" y="576375"/>
                </a:lnTo>
                <a:lnTo>
                  <a:pt x="1525444" y="338024"/>
                </a:lnTo>
                <a:lnTo>
                  <a:pt x="1510491" y="258066"/>
                </a:lnTo>
                <a:lnTo>
                  <a:pt x="1577877" y="136295"/>
                </a:lnTo>
                <a:lnTo>
                  <a:pt x="1404102" y="99674"/>
                </a:lnTo>
                <a:lnTo>
                  <a:pt x="1282760" y="26002"/>
                </a:lnTo>
                <a:lnTo>
                  <a:pt x="1187420" y="60671"/>
                </a:lnTo>
                <a:lnTo>
                  <a:pt x="1161418" y="17334"/>
                </a:lnTo>
                <a:lnTo>
                  <a:pt x="1114605" y="35763"/>
                </a:lnTo>
                <a:lnTo>
                  <a:pt x="1009740" y="0"/>
                </a:lnTo>
                <a:lnTo>
                  <a:pt x="866730" y="242684"/>
                </a:lnTo>
                <a:lnTo>
                  <a:pt x="814726" y="417125"/>
                </a:lnTo>
                <a:lnTo>
                  <a:pt x="719386" y="463700"/>
                </a:lnTo>
                <a:lnTo>
                  <a:pt x="663048" y="426222"/>
                </a:lnTo>
                <a:lnTo>
                  <a:pt x="576375" y="355359"/>
                </a:lnTo>
                <a:lnTo>
                  <a:pt x="576375" y="264352"/>
                </a:lnTo>
                <a:lnTo>
                  <a:pt x="541706" y="247018"/>
                </a:lnTo>
                <a:cubicBezTo>
                  <a:pt x="542135" y="220365"/>
                  <a:pt x="542563" y="193712"/>
                  <a:pt x="542992" y="167059"/>
                </a:cubicBezTo>
                <a:lnTo>
                  <a:pt x="580709" y="182013"/>
                </a:lnTo>
                <a:lnTo>
                  <a:pt x="633570" y="112009"/>
                </a:lnTo>
                <a:lnTo>
                  <a:pt x="575517" y="22096"/>
                </a:lnTo>
                <a:lnTo>
                  <a:pt x="430983" y="341929"/>
                </a:lnTo>
                <a:lnTo>
                  <a:pt x="290354" y="268686"/>
                </a:lnTo>
                <a:lnTo>
                  <a:pt x="235303" y="155583"/>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1141642" y="3425514"/>
            <a:ext cx="2158157" cy="2087724"/>
          </a:xfrm>
          <a:custGeom>
            <a:avLst/>
            <a:gdLst>
              <a:gd name="connsiteX0" fmla="*/ 511370 w 2158157"/>
              <a:gd name="connsiteY0" fmla="*/ 0 h 2075818"/>
              <a:gd name="connsiteX1" fmla="*/ 615378 w 2158157"/>
              <a:gd name="connsiteY1" fmla="*/ 247018 h 2075818"/>
              <a:gd name="connsiteX2" fmla="*/ 481035 w 2158157"/>
              <a:gd name="connsiteY2" fmla="*/ 372694 h 2075818"/>
              <a:gd name="connsiteX3" fmla="*/ 338024 w 2158157"/>
              <a:gd name="connsiteY3" fmla="*/ 576375 h 2075818"/>
              <a:gd name="connsiteX4" fmla="*/ 858062 w 2158157"/>
              <a:gd name="connsiteY4" fmla="*/ 663048 h 2075818"/>
              <a:gd name="connsiteX5" fmla="*/ 944735 w 2158157"/>
              <a:gd name="connsiteY5" fmla="*/ 736720 h 2075818"/>
              <a:gd name="connsiteX6" fmla="*/ 1066077 w 2158157"/>
              <a:gd name="connsiteY6" fmla="*/ 710719 h 2075818"/>
              <a:gd name="connsiteX7" fmla="*/ 1174419 w 2158157"/>
              <a:gd name="connsiteY7" fmla="*/ 771390 h 2075818"/>
              <a:gd name="connsiteX8" fmla="*/ 1399768 w 2158157"/>
              <a:gd name="connsiteY8" fmla="*/ 762722 h 2075818"/>
              <a:gd name="connsiteX9" fmla="*/ 1568781 w 2158157"/>
              <a:gd name="connsiteY9" fmla="*/ 810392 h 2075818"/>
              <a:gd name="connsiteX10" fmla="*/ 1555780 w 2158157"/>
              <a:gd name="connsiteY10" fmla="*/ 875397 h 2075818"/>
              <a:gd name="connsiteX11" fmla="*/ 1794130 w 2158157"/>
              <a:gd name="connsiteY11" fmla="*/ 970738 h 2075818"/>
              <a:gd name="connsiteX12" fmla="*/ 1906805 w 2158157"/>
              <a:gd name="connsiteY12" fmla="*/ 962070 h 2075818"/>
              <a:gd name="connsiteX13" fmla="*/ 1950142 w 2158157"/>
              <a:gd name="connsiteY13" fmla="*/ 1005407 h 2075818"/>
              <a:gd name="connsiteX14" fmla="*/ 2006479 w 2158157"/>
              <a:gd name="connsiteY14" fmla="*/ 1031409 h 2075818"/>
              <a:gd name="connsiteX15" fmla="*/ 2071484 w 2158157"/>
              <a:gd name="connsiteY15" fmla="*/ 983738 h 2075818"/>
              <a:gd name="connsiteX16" fmla="*/ 2127821 w 2158157"/>
              <a:gd name="connsiteY16" fmla="*/ 1057410 h 2075818"/>
              <a:gd name="connsiteX17" fmla="*/ 2114820 w 2158157"/>
              <a:gd name="connsiteY17" fmla="*/ 1105081 h 2075818"/>
              <a:gd name="connsiteX18" fmla="*/ 2158157 w 2158157"/>
              <a:gd name="connsiteY18" fmla="*/ 1170085 h 2075818"/>
              <a:gd name="connsiteX19" fmla="*/ 2075818 w 2158157"/>
              <a:gd name="connsiteY19" fmla="*/ 1222089 h 2075818"/>
              <a:gd name="connsiteX20" fmla="*/ 2002146 w 2158157"/>
              <a:gd name="connsiteY20" fmla="*/ 1451773 h 2075818"/>
              <a:gd name="connsiteX21" fmla="*/ 1945808 w 2158157"/>
              <a:gd name="connsiteY21" fmla="*/ 1412770 h 2075818"/>
              <a:gd name="connsiteX22" fmla="*/ 1889471 w 2158157"/>
              <a:gd name="connsiteY22" fmla="*/ 1356432 h 2075818"/>
              <a:gd name="connsiteX23" fmla="*/ 1772462 w 2158157"/>
              <a:gd name="connsiteY23" fmla="*/ 1382434 h 2075818"/>
              <a:gd name="connsiteX24" fmla="*/ 1703124 w 2158157"/>
              <a:gd name="connsiteY24" fmla="*/ 1395435 h 2075818"/>
              <a:gd name="connsiteX25" fmla="*/ 1664121 w 2158157"/>
              <a:gd name="connsiteY25" fmla="*/ 1447439 h 2075818"/>
              <a:gd name="connsiteX26" fmla="*/ 1690123 w 2158157"/>
              <a:gd name="connsiteY26" fmla="*/ 1516777 h 2075818"/>
              <a:gd name="connsiteX27" fmla="*/ 1690123 w 2158157"/>
              <a:gd name="connsiteY27" fmla="*/ 1586116 h 2075818"/>
              <a:gd name="connsiteX28" fmla="*/ 1798464 w 2158157"/>
              <a:gd name="connsiteY28" fmla="*/ 1633786 h 2075818"/>
              <a:gd name="connsiteX29" fmla="*/ 1772462 w 2158157"/>
              <a:gd name="connsiteY29" fmla="*/ 2058483 h 2075818"/>
              <a:gd name="connsiteX30" fmla="*/ 1534111 w 2158157"/>
              <a:gd name="connsiteY30" fmla="*/ 2075818 h 2075818"/>
              <a:gd name="connsiteX31" fmla="*/ 1386767 w 2158157"/>
              <a:gd name="connsiteY31" fmla="*/ 2058483 h 2075818"/>
              <a:gd name="connsiteX32" fmla="*/ 1300094 w 2158157"/>
              <a:gd name="connsiteY32" fmla="*/ 2023814 h 2075818"/>
              <a:gd name="connsiteX33" fmla="*/ 1235090 w 2158157"/>
              <a:gd name="connsiteY33" fmla="*/ 1750794 h 2075818"/>
              <a:gd name="connsiteX34" fmla="*/ 1152750 w 2158157"/>
              <a:gd name="connsiteY34" fmla="*/ 1707458 h 2075818"/>
              <a:gd name="connsiteX35" fmla="*/ 1092079 w 2158157"/>
              <a:gd name="connsiteY35" fmla="*/ 1694457 h 2075818"/>
              <a:gd name="connsiteX36" fmla="*/ 1009740 w 2158157"/>
              <a:gd name="connsiteY36" fmla="*/ 1646787 h 2075818"/>
              <a:gd name="connsiteX37" fmla="*/ 849395 w 2158157"/>
              <a:gd name="connsiteY37" fmla="*/ 1655454 h 2075818"/>
              <a:gd name="connsiteX38" fmla="*/ 840728 w 2158157"/>
              <a:gd name="connsiteY38" fmla="*/ 1581782 h 2075818"/>
              <a:gd name="connsiteX39" fmla="*/ 988072 w 2158157"/>
              <a:gd name="connsiteY39" fmla="*/ 1343431 h 2075818"/>
              <a:gd name="connsiteX40" fmla="*/ 979404 w 2158157"/>
              <a:gd name="connsiteY40" fmla="*/ 1269759 h 2075818"/>
              <a:gd name="connsiteX41" fmla="*/ 1044409 w 2158157"/>
              <a:gd name="connsiteY41" fmla="*/ 1135416 h 2075818"/>
              <a:gd name="connsiteX42" fmla="*/ 875397 w 2158157"/>
              <a:gd name="connsiteY42" fmla="*/ 1105081 h 2075818"/>
              <a:gd name="connsiteX43" fmla="*/ 758388 w 2158157"/>
              <a:gd name="connsiteY43" fmla="*/ 1031409 h 2075818"/>
              <a:gd name="connsiteX44" fmla="*/ 658714 w 2158157"/>
              <a:gd name="connsiteY44" fmla="*/ 1066078 h 2075818"/>
              <a:gd name="connsiteX45" fmla="*/ 632712 w 2158157"/>
              <a:gd name="connsiteY45" fmla="*/ 1027075 h 2075818"/>
              <a:gd name="connsiteX46" fmla="*/ 580709 w 2158157"/>
              <a:gd name="connsiteY46" fmla="*/ 1044410 h 2075818"/>
              <a:gd name="connsiteX47" fmla="*/ 476701 w 2158157"/>
              <a:gd name="connsiteY47" fmla="*/ 1005407 h 2075818"/>
              <a:gd name="connsiteX48" fmla="*/ 325023 w 2158157"/>
              <a:gd name="connsiteY48" fmla="*/ 1274093 h 2075818"/>
              <a:gd name="connsiteX49" fmla="*/ 281687 w 2158157"/>
              <a:gd name="connsiteY49" fmla="*/ 1421437 h 2075818"/>
              <a:gd name="connsiteX50" fmla="*/ 190680 w 2158157"/>
              <a:gd name="connsiteY50" fmla="*/ 1469107 h 2075818"/>
              <a:gd name="connsiteX51" fmla="*/ 43336 w 2158157"/>
              <a:gd name="connsiteY51" fmla="*/ 1378101 h 2075818"/>
              <a:gd name="connsiteX52" fmla="*/ 34669 w 2158157"/>
              <a:gd name="connsiteY52" fmla="*/ 1265426 h 2075818"/>
              <a:gd name="connsiteX53" fmla="*/ 8667 w 2158157"/>
              <a:gd name="connsiteY53" fmla="*/ 1256758 h 2075818"/>
              <a:gd name="connsiteX54" fmla="*/ 8667 w 2158157"/>
              <a:gd name="connsiteY54" fmla="*/ 1178753 h 2075818"/>
              <a:gd name="connsiteX55" fmla="*/ 52003 w 2158157"/>
              <a:gd name="connsiteY55" fmla="*/ 1187420 h 2075818"/>
              <a:gd name="connsiteX56" fmla="*/ 99674 w 2158157"/>
              <a:gd name="connsiteY56" fmla="*/ 1113748 h 2075818"/>
              <a:gd name="connsiteX57" fmla="*/ 47670 w 2158157"/>
              <a:gd name="connsiteY57" fmla="*/ 1048743 h 2075818"/>
              <a:gd name="connsiteX58" fmla="*/ 112674 w 2158157"/>
              <a:gd name="connsiteY58" fmla="*/ 888398 h 2075818"/>
              <a:gd name="connsiteX59" fmla="*/ 138676 w 2158157"/>
              <a:gd name="connsiteY59" fmla="*/ 715052 h 2075818"/>
              <a:gd name="connsiteX60" fmla="*/ 73672 w 2158157"/>
              <a:gd name="connsiteY60" fmla="*/ 697718 h 2075818"/>
              <a:gd name="connsiteX61" fmla="*/ 0 w 2158157"/>
              <a:gd name="connsiteY61" fmla="*/ 364027 h 2075818"/>
              <a:gd name="connsiteX62" fmla="*/ 160345 w 2158157"/>
              <a:gd name="connsiteY62" fmla="*/ 338025 h 2075818"/>
              <a:gd name="connsiteX63" fmla="*/ 125675 w 2158157"/>
              <a:gd name="connsiteY63" fmla="*/ 268686 h 2075818"/>
              <a:gd name="connsiteX64" fmla="*/ 160345 w 2158157"/>
              <a:gd name="connsiteY64" fmla="*/ 216683 h 2075818"/>
              <a:gd name="connsiteX65" fmla="*/ 164678 w 2158157"/>
              <a:gd name="connsiteY65" fmla="*/ 130010 h 2075818"/>
              <a:gd name="connsiteX66" fmla="*/ 424697 w 2158157"/>
              <a:gd name="connsiteY66" fmla="*/ 43337 h 2075818"/>
              <a:gd name="connsiteX67" fmla="*/ 511370 w 2158157"/>
              <a:gd name="connsiteY67" fmla="*/ 0 h 2075818"/>
              <a:gd name="connsiteX0" fmla="*/ 511370 w 2158157"/>
              <a:gd name="connsiteY0" fmla="*/ 0 h 2075818"/>
              <a:gd name="connsiteX1" fmla="*/ 615378 w 2158157"/>
              <a:gd name="connsiteY1" fmla="*/ 247018 h 2075818"/>
              <a:gd name="connsiteX2" fmla="*/ 481035 w 2158157"/>
              <a:gd name="connsiteY2" fmla="*/ 372694 h 2075818"/>
              <a:gd name="connsiteX3" fmla="*/ 338024 w 2158157"/>
              <a:gd name="connsiteY3" fmla="*/ 576375 h 2075818"/>
              <a:gd name="connsiteX4" fmla="*/ 858062 w 2158157"/>
              <a:gd name="connsiteY4" fmla="*/ 663048 h 2075818"/>
              <a:gd name="connsiteX5" fmla="*/ 944735 w 2158157"/>
              <a:gd name="connsiteY5" fmla="*/ 736720 h 2075818"/>
              <a:gd name="connsiteX6" fmla="*/ 1066077 w 2158157"/>
              <a:gd name="connsiteY6" fmla="*/ 710719 h 2075818"/>
              <a:gd name="connsiteX7" fmla="*/ 1174419 w 2158157"/>
              <a:gd name="connsiteY7" fmla="*/ 771390 h 2075818"/>
              <a:gd name="connsiteX8" fmla="*/ 1399768 w 2158157"/>
              <a:gd name="connsiteY8" fmla="*/ 762722 h 2075818"/>
              <a:gd name="connsiteX9" fmla="*/ 1568781 w 2158157"/>
              <a:gd name="connsiteY9" fmla="*/ 810392 h 2075818"/>
              <a:gd name="connsiteX10" fmla="*/ 1555780 w 2158157"/>
              <a:gd name="connsiteY10" fmla="*/ 875397 h 2075818"/>
              <a:gd name="connsiteX11" fmla="*/ 1794130 w 2158157"/>
              <a:gd name="connsiteY11" fmla="*/ 970738 h 2075818"/>
              <a:gd name="connsiteX12" fmla="*/ 1906805 w 2158157"/>
              <a:gd name="connsiteY12" fmla="*/ 962070 h 2075818"/>
              <a:gd name="connsiteX13" fmla="*/ 1950142 w 2158157"/>
              <a:gd name="connsiteY13" fmla="*/ 1005407 h 2075818"/>
              <a:gd name="connsiteX14" fmla="*/ 2006479 w 2158157"/>
              <a:gd name="connsiteY14" fmla="*/ 1031409 h 2075818"/>
              <a:gd name="connsiteX15" fmla="*/ 2071484 w 2158157"/>
              <a:gd name="connsiteY15" fmla="*/ 983738 h 2075818"/>
              <a:gd name="connsiteX16" fmla="*/ 2127821 w 2158157"/>
              <a:gd name="connsiteY16" fmla="*/ 1057410 h 2075818"/>
              <a:gd name="connsiteX17" fmla="*/ 2114820 w 2158157"/>
              <a:gd name="connsiteY17" fmla="*/ 1105081 h 2075818"/>
              <a:gd name="connsiteX18" fmla="*/ 2158157 w 2158157"/>
              <a:gd name="connsiteY18" fmla="*/ 1170085 h 2075818"/>
              <a:gd name="connsiteX19" fmla="*/ 2075818 w 2158157"/>
              <a:gd name="connsiteY19" fmla="*/ 1222089 h 2075818"/>
              <a:gd name="connsiteX20" fmla="*/ 2002146 w 2158157"/>
              <a:gd name="connsiteY20" fmla="*/ 1451773 h 2075818"/>
              <a:gd name="connsiteX21" fmla="*/ 1945808 w 2158157"/>
              <a:gd name="connsiteY21" fmla="*/ 1412770 h 2075818"/>
              <a:gd name="connsiteX22" fmla="*/ 1889471 w 2158157"/>
              <a:gd name="connsiteY22" fmla="*/ 1356432 h 2075818"/>
              <a:gd name="connsiteX23" fmla="*/ 1772462 w 2158157"/>
              <a:gd name="connsiteY23" fmla="*/ 1382434 h 2075818"/>
              <a:gd name="connsiteX24" fmla="*/ 1703124 w 2158157"/>
              <a:gd name="connsiteY24" fmla="*/ 1395435 h 2075818"/>
              <a:gd name="connsiteX25" fmla="*/ 1664121 w 2158157"/>
              <a:gd name="connsiteY25" fmla="*/ 1447439 h 2075818"/>
              <a:gd name="connsiteX26" fmla="*/ 1690123 w 2158157"/>
              <a:gd name="connsiteY26" fmla="*/ 1516777 h 2075818"/>
              <a:gd name="connsiteX27" fmla="*/ 1690123 w 2158157"/>
              <a:gd name="connsiteY27" fmla="*/ 1586116 h 2075818"/>
              <a:gd name="connsiteX28" fmla="*/ 1798464 w 2158157"/>
              <a:gd name="connsiteY28" fmla="*/ 1633786 h 2075818"/>
              <a:gd name="connsiteX29" fmla="*/ 1772462 w 2158157"/>
              <a:gd name="connsiteY29" fmla="*/ 2058483 h 2075818"/>
              <a:gd name="connsiteX30" fmla="*/ 1534111 w 2158157"/>
              <a:gd name="connsiteY30" fmla="*/ 2075818 h 2075818"/>
              <a:gd name="connsiteX31" fmla="*/ 1386767 w 2158157"/>
              <a:gd name="connsiteY31" fmla="*/ 2058483 h 2075818"/>
              <a:gd name="connsiteX32" fmla="*/ 1300094 w 2158157"/>
              <a:gd name="connsiteY32" fmla="*/ 2023814 h 2075818"/>
              <a:gd name="connsiteX33" fmla="*/ 1235090 w 2158157"/>
              <a:gd name="connsiteY33" fmla="*/ 1750794 h 2075818"/>
              <a:gd name="connsiteX34" fmla="*/ 1152750 w 2158157"/>
              <a:gd name="connsiteY34" fmla="*/ 1707458 h 2075818"/>
              <a:gd name="connsiteX35" fmla="*/ 1092079 w 2158157"/>
              <a:gd name="connsiteY35" fmla="*/ 1694457 h 2075818"/>
              <a:gd name="connsiteX36" fmla="*/ 1009740 w 2158157"/>
              <a:gd name="connsiteY36" fmla="*/ 1646787 h 2075818"/>
              <a:gd name="connsiteX37" fmla="*/ 849395 w 2158157"/>
              <a:gd name="connsiteY37" fmla="*/ 1655454 h 2075818"/>
              <a:gd name="connsiteX38" fmla="*/ 840728 w 2158157"/>
              <a:gd name="connsiteY38" fmla="*/ 1581782 h 2075818"/>
              <a:gd name="connsiteX39" fmla="*/ 988072 w 2158157"/>
              <a:gd name="connsiteY39" fmla="*/ 1343431 h 2075818"/>
              <a:gd name="connsiteX40" fmla="*/ 979404 w 2158157"/>
              <a:gd name="connsiteY40" fmla="*/ 1269759 h 2075818"/>
              <a:gd name="connsiteX41" fmla="*/ 1044409 w 2158157"/>
              <a:gd name="connsiteY41" fmla="*/ 1135416 h 2075818"/>
              <a:gd name="connsiteX42" fmla="*/ 875397 w 2158157"/>
              <a:gd name="connsiteY42" fmla="*/ 1105081 h 2075818"/>
              <a:gd name="connsiteX43" fmla="*/ 758388 w 2158157"/>
              <a:gd name="connsiteY43" fmla="*/ 1031409 h 2075818"/>
              <a:gd name="connsiteX44" fmla="*/ 658714 w 2158157"/>
              <a:gd name="connsiteY44" fmla="*/ 1066078 h 2075818"/>
              <a:gd name="connsiteX45" fmla="*/ 632712 w 2158157"/>
              <a:gd name="connsiteY45" fmla="*/ 1027075 h 2075818"/>
              <a:gd name="connsiteX46" fmla="*/ 580709 w 2158157"/>
              <a:gd name="connsiteY46" fmla="*/ 1044410 h 2075818"/>
              <a:gd name="connsiteX47" fmla="*/ 476701 w 2158157"/>
              <a:gd name="connsiteY47" fmla="*/ 1005407 h 2075818"/>
              <a:gd name="connsiteX48" fmla="*/ 325023 w 2158157"/>
              <a:gd name="connsiteY48" fmla="*/ 1274093 h 2075818"/>
              <a:gd name="connsiteX49" fmla="*/ 281687 w 2158157"/>
              <a:gd name="connsiteY49" fmla="*/ 1421437 h 2075818"/>
              <a:gd name="connsiteX50" fmla="*/ 190680 w 2158157"/>
              <a:gd name="connsiteY50" fmla="*/ 1469107 h 2075818"/>
              <a:gd name="connsiteX51" fmla="*/ 43336 w 2158157"/>
              <a:gd name="connsiteY51" fmla="*/ 1378101 h 2075818"/>
              <a:gd name="connsiteX52" fmla="*/ 34669 w 2158157"/>
              <a:gd name="connsiteY52" fmla="*/ 1265426 h 2075818"/>
              <a:gd name="connsiteX53" fmla="*/ 8667 w 2158157"/>
              <a:gd name="connsiteY53" fmla="*/ 1256758 h 2075818"/>
              <a:gd name="connsiteX54" fmla="*/ 8667 w 2158157"/>
              <a:gd name="connsiteY54" fmla="*/ 1178753 h 2075818"/>
              <a:gd name="connsiteX55" fmla="*/ 52003 w 2158157"/>
              <a:gd name="connsiteY55" fmla="*/ 1187420 h 2075818"/>
              <a:gd name="connsiteX56" fmla="*/ 99674 w 2158157"/>
              <a:gd name="connsiteY56" fmla="*/ 1113748 h 2075818"/>
              <a:gd name="connsiteX57" fmla="*/ 47670 w 2158157"/>
              <a:gd name="connsiteY57" fmla="*/ 1048743 h 2075818"/>
              <a:gd name="connsiteX58" fmla="*/ 112674 w 2158157"/>
              <a:gd name="connsiteY58" fmla="*/ 888398 h 2075818"/>
              <a:gd name="connsiteX59" fmla="*/ 138676 w 2158157"/>
              <a:gd name="connsiteY59" fmla="*/ 715052 h 2075818"/>
              <a:gd name="connsiteX60" fmla="*/ 73672 w 2158157"/>
              <a:gd name="connsiteY60" fmla="*/ 697718 h 2075818"/>
              <a:gd name="connsiteX61" fmla="*/ 0 w 2158157"/>
              <a:gd name="connsiteY61" fmla="*/ 364027 h 2075818"/>
              <a:gd name="connsiteX62" fmla="*/ 160345 w 2158157"/>
              <a:gd name="connsiteY62" fmla="*/ 338025 h 2075818"/>
              <a:gd name="connsiteX63" fmla="*/ 113769 w 2158157"/>
              <a:gd name="connsiteY63" fmla="*/ 259161 h 2075818"/>
              <a:gd name="connsiteX64" fmla="*/ 160345 w 2158157"/>
              <a:gd name="connsiteY64" fmla="*/ 216683 h 2075818"/>
              <a:gd name="connsiteX65" fmla="*/ 164678 w 2158157"/>
              <a:gd name="connsiteY65" fmla="*/ 130010 h 2075818"/>
              <a:gd name="connsiteX66" fmla="*/ 424697 w 2158157"/>
              <a:gd name="connsiteY66" fmla="*/ 43337 h 2075818"/>
              <a:gd name="connsiteX67" fmla="*/ 511370 w 2158157"/>
              <a:gd name="connsiteY67" fmla="*/ 0 h 2075818"/>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60345 w 2158157"/>
              <a:gd name="connsiteY62" fmla="*/ 349931 h 2087724"/>
              <a:gd name="connsiteX63" fmla="*/ 113769 w 2158157"/>
              <a:gd name="connsiteY63" fmla="*/ 271067 h 2087724"/>
              <a:gd name="connsiteX64" fmla="*/ 160345 w 2158157"/>
              <a:gd name="connsiteY64" fmla="*/ 228589 h 2087724"/>
              <a:gd name="connsiteX65" fmla="*/ 164678 w 2158157"/>
              <a:gd name="connsiteY65" fmla="*/ 141916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60345 w 2158157"/>
              <a:gd name="connsiteY62" fmla="*/ 349931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34884 w 2158157"/>
              <a:gd name="connsiteY41" fmla="*/ 1154466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3914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95181 w 2158157"/>
              <a:gd name="connsiteY58" fmla="*/ 931743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85656 w 2158157"/>
              <a:gd name="connsiteY58" fmla="*/ 946031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83515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85656 w 2158157"/>
              <a:gd name="connsiteY58" fmla="*/ 946031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83515 h 2087724"/>
              <a:gd name="connsiteX55" fmla="*/ 52003 w 2158157"/>
              <a:gd name="connsiteY55" fmla="*/ 1199326 h 2087724"/>
              <a:gd name="connsiteX56" fmla="*/ 54700 w 2158157"/>
              <a:gd name="connsiteY56" fmla="*/ 1177011 h 2087724"/>
              <a:gd name="connsiteX57" fmla="*/ 99674 w 2158157"/>
              <a:gd name="connsiteY57" fmla="*/ 1125654 h 2087724"/>
              <a:gd name="connsiteX58" fmla="*/ 35764 w 2158157"/>
              <a:gd name="connsiteY58" fmla="*/ 1048743 h 2087724"/>
              <a:gd name="connsiteX59" fmla="*/ 85656 w 2158157"/>
              <a:gd name="connsiteY59" fmla="*/ 946031 h 2087724"/>
              <a:gd name="connsiteX60" fmla="*/ 112674 w 2158157"/>
              <a:gd name="connsiteY60" fmla="*/ 900304 h 2087724"/>
              <a:gd name="connsiteX61" fmla="*/ 133914 w 2158157"/>
              <a:gd name="connsiteY61" fmla="*/ 726958 h 2087724"/>
              <a:gd name="connsiteX62" fmla="*/ 61766 w 2158157"/>
              <a:gd name="connsiteY62" fmla="*/ 712006 h 2087724"/>
              <a:gd name="connsiteX63" fmla="*/ 0 w 2158157"/>
              <a:gd name="connsiteY63" fmla="*/ 375933 h 2087724"/>
              <a:gd name="connsiteX64" fmla="*/ 148438 w 2158157"/>
              <a:gd name="connsiteY64" fmla="*/ 347549 h 2087724"/>
              <a:gd name="connsiteX65" fmla="*/ 113769 w 2158157"/>
              <a:gd name="connsiteY65" fmla="*/ 271067 h 2087724"/>
              <a:gd name="connsiteX66" fmla="*/ 160345 w 2158157"/>
              <a:gd name="connsiteY66" fmla="*/ 228589 h 2087724"/>
              <a:gd name="connsiteX67" fmla="*/ 157535 w 2158157"/>
              <a:gd name="connsiteY67" fmla="*/ 139535 h 2087724"/>
              <a:gd name="connsiteX68" fmla="*/ 424697 w 2158157"/>
              <a:gd name="connsiteY68" fmla="*/ 55243 h 2087724"/>
              <a:gd name="connsiteX69" fmla="*/ 511370 w 2158157"/>
              <a:gd name="connsiteY69" fmla="*/ 0 h 208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158157" h="2087724">
                <a:moveTo>
                  <a:pt x="511370" y="0"/>
                </a:moveTo>
                <a:lnTo>
                  <a:pt x="615378" y="258924"/>
                </a:lnTo>
                <a:lnTo>
                  <a:pt x="481035" y="384600"/>
                </a:lnTo>
                <a:lnTo>
                  <a:pt x="338024" y="588281"/>
                </a:lnTo>
                <a:lnTo>
                  <a:pt x="858062" y="674954"/>
                </a:lnTo>
                <a:lnTo>
                  <a:pt x="944735" y="748626"/>
                </a:lnTo>
                <a:lnTo>
                  <a:pt x="1066077" y="722625"/>
                </a:lnTo>
                <a:lnTo>
                  <a:pt x="1174419" y="783296"/>
                </a:lnTo>
                <a:lnTo>
                  <a:pt x="1399768" y="774628"/>
                </a:lnTo>
                <a:lnTo>
                  <a:pt x="1568781" y="822298"/>
                </a:lnTo>
                <a:lnTo>
                  <a:pt x="1555780" y="887303"/>
                </a:lnTo>
                <a:lnTo>
                  <a:pt x="1794130" y="982644"/>
                </a:lnTo>
                <a:lnTo>
                  <a:pt x="1906805" y="973976"/>
                </a:lnTo>
                <a:lnTo>
                  <a:pt x="1950142" y="1017313"/>
                </a:lnTo>
                <a:lnTo>
                  <a:pt x="2006479" y="1043315"/>
                </a:lnTo>
                <a:lnTo>
                  <a:pt x="2071484" y="995644"/>
                </a:lnTo>
                <a:lnTo>
                  <a:pt x="2127821" y="1069316"/>
                </a:lnTo>
                <a:lnTo>
                  <a:pt x="2114820" y="1116987"/>
                </a:lnTo>
                <a:lnTo>
                  <a:pt x="2158157" y="1181991"/>
                </a:lnTo>
                <a:lnTo>
                  <a:pt x="2075818" y="1233995"/>
                </a:lnTo>
                <a:lnTo>
                  <a:pt x="2002146" y="1463679"/>
                </a:lnTo>
                <a:lnTo>
                  <a:pt x="1945808" y="1424676"/>
                </a:lnTo>
                <a:lnTo>
                  <a:pt x="1889471" y="1368338"/>
                </a:lnTo>
                <a:lnTo>
                  <a:pt x="1772462" y="1394340"/>
                </a:lnTo>
                <a:lnTo>
                  <a:pt x="1703124" y="1407341"/>
                </a:lnTo>
                <a:lnTo>
                  <a:pt x="1664121" y="1459345"/>
                </a:lnTo>
                <a:lnTo>
                  <a:pt x="1690123" y="1528683"/>
                </a:lnTo>
                <a:lnTo>
                  <a:pt x="1690123" y="1598022"/>
                </a:lnTo>
                <a:lnTo>
                  <a:pt x="1798464" y="1645692"/>
                </a:lnTo>
                <a:lnTo>
                  <a:pt x="1772462" y="2070389"/>
                </a:lnTo>
                <a:lnTo>
                  <a:pt x="1534111" y="2087724"/>
                </a:lnTo>
                <a:lnTo>
                  <a:pt x="1386767" y="2070389"/>
                </a:lnTo>
                <a:lnTo>
                  <a:pt x="1300094" y="2035720"/>
                </a:lnTo>
                <a:lnTo>
                  <a:pt x="1235090" y="1762700"/>
                </a:lnTo>
                <a:lnTo>
                  <a:pt x="1152750" y="1719364"/>
                </a:lnTo>
                <a:lnTo>
                  <a:pt x="1092079" y="1706363"/>
                </a:lnTo>
                <a:lnTo>
                  <a:pt x="1009740" y="1658693"/>
                </a:lnTo>
                <a:lnTo>
                  <a:pt x="842252" y="1669741"/>
                </a:lnTo>
                <a:lnTo>
                  <a:pt x="840728" y="1593688"/>
                </a:lnTo>
                <a:lnTo>
                  <a:pt x="988072" y="1355337"/>
                </a:lnTo>
                <a:lnTo>
                  <a:pt x="974641" y="1281665"/>
                </a:lnTo>
                <a:lnTo>
                  <a:pt x="1034884" y="1154466"/>
                </a:lnTo>
                <a:lnTo>
                  <a:pt x="875397" y="1116987"/>
                </a:lnTo>
                <a:lnTo>
                  <a:pt x="760770" y="1055221"/>
                </a:lnTo>
                <a:lnTo>
                  <a:pt x="658714" y="1077984"/>
                </a:lnTo>
                <a:lnTo>
                  <a:pt x="632712" y="1038981"/>
                </a:lnTo>
                <a:lnTo>
                  <a:pt x="580709" y="1056316"/>
                </a:lnTo>
                <a:lnTo>
                  <a:pt x="476701" y="1017313"/>
                </a:lnTo>
                <a:lnTo>
                  <a:pt x="325023" y="1285999"/>
                </a:lnTo>
                <a:lnTo>
                  <a:pt x="281687" y="1433343"/>
                </a:lnTo>
                <a:lnTo>
                  <a:pt x="190680" y="1481013"/>
                </a:lnTo>
                <a:lnTo>
                  <a:pt x="43336" y="1390007"/>
                </a:lnTo>
                <a:lnTo>
                  <a:pt x="34669" y="1277332"/>
                </a:lnTo>
                <a:lnTo>
                  <a:pt x="8667" y="1268664"/>
                </a:lnTo>
                <a:lnTo>
                  <a:pt x="8667" y="1183515"/>
                </a:lnTo>
                <a:lnTo>
                  <a:pt x="52003" y="1199326"/>
                </a:lnTo>
                <a:cubicBezTo>
                  <a:pt x="58458" y="1191094"/>
                  <a:pt x="48245" y="1185243"/>
                  <a:pt x="54700" y="1177011"/>
                </a:cubicBezTo>
                <a:lnTo>
                  <a:pt x="99674" y="1125654"/>
                </a:lnTo>
                <a:lnTo>
                  <a:pt x="35764" y="1048743"/>
                </a:lnTo>
                <a:cubicBezTo>
                  <a:pt x="57951" y="1007362"/>
                  <a:pt x="63469" y="987412"/>
                  <a:pt x="85656" y="946031"/>
                </a:cubicBezTo>
                <a:lnTo>
                  <a:pt x="112674" y="900304"/>
                </a:lnTo>
                <a:lnTo>
                  <a:pt x="133914" y="726958"/>
                </a:lnTo>
                <a:lnTo>
                  <a:pt x="61766" y="712006"/>
                </a:lnTo>
                <a:lnTo>
                  <a:pt x="0" y="375933"/>
                </a:lnTo>
                <a:lnTo>
                  <a:pt x="148438" y="347549"/>
                </a:lnTo>
                <a:lnTo>
                  <a:pt x="113769" y="271067"/>
                </a:lnTo>
                <a:lnTo>
                  <a:pt x="160345" y="228589"/>
                </a:lnTo>
                <a:cubicBezTo>
                  <a:pt x="159408" y="198904"/>
                  <a:pt x="158472" y="169220"/>
                  <a:pt x="157535" y="139535"/>
                </a:cubicBezTo>
                <a:lnTo>
                  <a:pt x="424697" y="55243"/>
                </a:lnTo>
                <a:lnTo>
                  <a:pt x="511370" y="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吹き出し 10"/>
          <p:cNvSpPr/>
          <p:nvPr/>
        </p:nvSpPr>
        <p:spPr>
          <a:xfrm>
            <a:off x="3299799" y="3425514"/>
            <a:ext cx="5736697" cy="3171838"/>
          </a:xfrm>
          <a:prstGeom prst="wedgeRoundRectCallout">
            <a:avLst>
              <a:gd name="adj1" fmla="val -77617"/>
              <a:gd name="adj2" fmla="val 1840"/>
              <a:gd name="adj3" fmla="val 1666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9" name="フリーフォーム 18"/>
          <p:cNvSpPr/>
          <p:nvPr/>
        </p:nvSpPr>
        <p:spPr>
          <a:xfrm>
            <a:off x="125598" y="2879195"/>
            <a:ext cx="1543792" cy="1913134"/>
          </a:xfrm>
          <a:custGeom>
            <a:avLst/>
            <a:gdLst>
              <a:gd name="connsiteX0" fmla="*/ 1151906 w 1543792"/>
              <a:gd name="connsiteY0" fmla="*/ 267195 h 1905990"/>
              <a:gd name="connsiteX1" fmla="*/ 1312223 w 1543792"/>
              <a:gd name="connsiteY1" fmla="*/ 296884 h 1905990"/>
              <a:gd name="connsiteX2" fmla="*/ 1442852 w 1543792"/>
              <a:gd name="connsiteY2" fmla="*/ 362198 h 1905990"/>
              <a:gd name="connsiteX3" fmla="*/ 1520041 w 1543792"/>
              <a:gd name="connsiteY3" fmla="*/ 433450 h 1905990"/>
              <a:gd name="connsiteX4" fmla="*/ 1543792 w 1543792"/>
              <a:gd name="connsiteY4" fmla="*/ 534390 h 1905990"/>
              <a:gd name="connsiteX5" fmla="*/ 1448789 w 1543792"/>
              <a:gd name="connsiteY5" fmla="*/ 611580 h 1905990"/>
              <a:gd name="connsiteX6" fmla="*/ 1300348 w 1543792"/>
              <a:gd name="connsiteY6" fmla="*/ 653143 h 1905990"/>
              <a:gd name="connsiteX7" fmla="*/ 1175657 w 1543792"/>
              <a:gd name="connsiteY7" fmla="*/ 700645 h 1905990"/>
              <a:gd name="connsiteX8" fmla="*/ 1175657 w 1543792"/>
              <a:gd name="connsiteY8" fmla="*/ 777834 h 1905990"/>
              <a:gd name="connsiteX9" fmla="*/ 1128156 w 1543792"/>
              <a:gd name="connsiteY9" fmla="*/ 819398 h 1905990"/>
              <a:gd name="connsiteX10" fmla="*/ 1181595 w 1543792"/>
              <a:gd name="connsiteY10" fmla="*/ 890650 h 1905990"/>
              <a:gd name="connsiteX11" fmla="*/ 1021278 w 1543792"/>
              <a:gd name="connsiteY11" fmla="*/ 920338 h 1905990"/>
              <a:gd name="connsiteX12" fmla="*/ 1080654 w 1543792"/>
              <a:gd name="connsiteY12" fmla="*/ 1246909 h 1905990"/>
              <a:gd name="connsiteX13" fmla="*/ 1151906 w 1543792"/>
              <a:gd name="connsiteY13" fmla="*/ 1270660 h 1905990"/>
              <a:gd name="connsiteX14" fmla="*/ 1128156 w 1543792"/>
              <a:gd name="connsiteY14" fmla="*/ 1436915 h 1905990"/>
              <a:gd name="connsiteX15" fmla="*/ 908462 w 1543792"/>
              <a:gd name="connsiteY15" fmla="*/ 1905990 h 1905990"/>
              <a:gd name="connsiteX16" fmla="*/ 765958 w 1543792"/>
              <a:gd name="connsiteY16" fmla="*/ 1828800 h 1905990"/>
              <a:gd name="connsiteX17" fmla="*/ 694706 w 1543792"/>
              <a:gd name="connsiteY17" fmla="*/ 1656608 h 1905990"/>
              <a:gd name="connsiteX18" fmla="*/ 486888 w 1543792"/>
              <a:gd name="connsiteY18" fmla="*/ 1508167 h 1905990"/>
              <a:gd name="connsiteX19" fmla="*/ 261257 w 1543792"/>
              <a:gd name="connsiteY19" fmla="*/ 1520042 h 1905990"/>
              <a:gd name="connsiteX20" fmla="*/ 0 w 1543792"/>
              <a:gd name="connsiteY20" fmla="*/ 1223159 h 1905990"/>
              <a:gd name="connsiteX21" fmla="*/ 17813 w 1543792"/>
              <a:gd name="connsiteY21" fmla="*/ 1086593 h 1905990"/>
              <a:gd name="connsiteX22" fmla="*/ 0 w 1543792"/>
              <a:gd name="connsiteY22" fmla="*/ 979715 h 1905990"/>
              <a:gd name="connsiteX23" fmla="*/ 71252 w 1543792"/>
              <a:gd name="connsiteY23" fmla="*/ 938151 h 1905990"/>
              <a:gd name="connsiteX24" fmla="*/ 148441 w 1543792"/>
              <a:gd name="connsiteY24" fmla="*/ 961902 h 1905990"/>
              <a:gd name="connsiteX25" fmla="*/ 237506 w 1543792"/>
              <a:gd name="connsiteY25" fmla="*/ 1086593 h 1905990"/>
              <a:gd name="connsiteX26" fmla="*/ 285008 w 1543792"/>
              <a:gd name="connsiteY26" fmla="*/ 1045029 h 1905990"/>
              <a:gd name="connsiteX27" fmla="*/ 350322 w 1543792"/>
              <a:gd name="connsiteY27" fmla="*/ 1062842 h 1905990"/>
              <a:gd name="connsiteX28" fmla="*/ 385948 w 1543792"/>
              <a:gd name="connsiteY28" fmla="*/ 1015341 h 1905990"/>
              <a:gd name="connsiteX29" fmla="*/ 279070 w 1543792"/>
              <a:gd name="connsiteY29" fmla="*/ 973777 h 1905990"/>
              <a:gd name="connsiteX30" fmla="*/ 190005 w 1543792"/>
              <a:gd name="connsiteY30" fmla="*/ 825335 h 1905990"/>
              <a:gd name="connsiteX31" fmla="*/ 338447 w 1543792"/>
              <a:gd name="connsiteY31" fmla="*/ 712520 h 1905990"/>
              <a:gd name="connsiteX32" fmla="*/ 344384 w 1543792"/>
              <a:gd name="connsiteY32" fmla="*/ 653143 h 1905990"/>
              <a:gd name="connsiteX33" fmla="*/ 344384 w 1543792"/>
              <a:gd name="connsiteY33" fmla="*/ 480951 h 1905990"/>
              <a:gd name="connsiteX34" fmla="*/ 273132 w 1543792"/>
              <a:gd name="connsiteY34" fmla="*/ 421574 h 1905990"/>
              <a:gd name="connsiteX35" fmla="*/ 279070 w 1543792"/>
              <a:gd name="connsiteY35" fmla="*/ 362198 h 1905990"/>
              <a:gd name="connsiteX36" fmla="*/ 184067 w 1543792"/>
              <a:gd name="connsiteY36" fmla="*/ 302821 h 1905990"/>
              <a:gd name="connsiteX37" fmla="*/ 124691 w 1543792"/>
              <a:gd name="connsiteY37" fmla="*/ 290946 h 1905990"/>
              <a:gd name="connsiteX38" fmla="*/ 106878 w 1543792"/>
              <a:gd name="connsiteY38" fmla="*/ 184068 h 1905990"/>
              <a:gd name="connsiteX39" fmla="*/ 154379 w 1543792"/>
              <a:gd name="connsiteY39" fmla="*/ 124691 h 1905990"/>
              <a:gd name="connsiteX40" fmla="*/ 207818 w 1543792"/>
              <a:gd name="connsiteY40" fmla="*/ 47502 h 1905990"/>
              <a:gd name="connsiteX41" fmla="*/ 261257 w 1543792"/>
              <a:gd name="connsiteY41" fmla="*/ 0 h 1905990"/>
              <a:gd name="connsiteX42" fmla="*/ 397823 w 1543792"/>
              <a:gd name="connsiteY42" fmla="*/ 89065 h 1905990"/>
              <a:gd name="connsiteX43" fmla="*/ 469075 w 1543792"/>
              <a:gd name="connsiteY43" fmla="*/ 89065 h 1905990"/>
              <a:gd name="connsiteX44" fmla="*/ 504701 w 1543792"/>
              <a:gd name="connsiteY44" fmla="*/ 71252 h 1905990"/>
              <a:gd name="connsiteX45" fmla="*/ 570015 w 1543792"/>
              <a:gd name="connsiteY45" fmla="*/ 47502 h 1905990"/>
              <a:gd name="connsiteX46" fmla="*/ 635330 w 1543792"/>
              <a:gd name="connsiteY46" fmla="*/ 0 h 1905990"/>
              <a:gd name="connsiteX47" fmla="*/ 866899 w 1543792"/>
              <a:gd name="connsiteY47" fmla="*/ 118754 h 1905990"/>
              <a:gd name="connsiteX48" fmla="*/ 1015340 w 1543792"/>
              <a:gd name="connsiteY48" fmla="*/ 100941 h 1905990"/>
              <a:gd name="connsiteX49" fmla="*/ 1015340 w 1543792"/>
              <a:gd name="connsiteY49" fmla="*/ 225632 h 1905990"/>
              <a:gd name="connsiteX50" fmla="*/ 1151906 w 1543792"/>
              <a:gd name="connsiteY50" fmla="*/ 267195 h 1905990"/>
              <a:gd name="connsiteX0" fmla="*/ 1151906 w 1543792"/>
              <a:gd name="connsiteY0" fmla="*/ 267195 h 1905990"/>
              <a:gd name="connsiteX1" fmla="*/ 1312223 w 1543792"/>
              <a:gd name="connsiteY1" fmla="*/ 296884 h 1905990"/>
              <a:gd name="connsiteX2" fmla="*/ 1442852 w 1543792"/>
              <a:gd name="connsiteY2" fmla="*/ 362198 h 1905990"/>
              <a:gd name="connsiteX3" fmla="*/ 1520041 w 1543792"/>
              <a:gd name="connsiteY3" fmla="*/ 433450 h 1905990"/>
              <a:gd name="connsiteX4" fmla="*/ 1543792 w 1543792"/>
              <a:gd name="connsiteY4" fmla="*/ 534390 h 1905990"/>
              <a:gd name="connsiteX5" fmla="*/ 1448789 w 1543792"/>
              <a:gd name="connsiteY5" fmla="*/ 611580 h 1905990"/>
              <a:gd name="connsiteX6" fmla="*/ 1300348 w 1543792"/>
              <a:gd name="connsiteY6" fmla="*/ 653143 h 1905990"/>
              <a:gd name="connsiteX7" fmla="*/ 1175657 w 1543792"/>
              <a:gd name="connsiteY7" fmla="*/ 700645 h 1905990"/>
              <a:gd name="connsiteX8" fmla="*/ 1175657 w 1543792"/>
              <a:gd name="connsiteY8" fmla="*/ 777834 h 1905990"/>
              <a:gd name="connsiteX9" fmla="*/ 1128156 w 1543792"/>
              <a:gd name="connsiteY9" fmla="*/ 819398 h 1905990"/>
              <a:gd name="connsiteX10" fmla="*/ 1181595 w 1543792"/>
              <a:gd name="connsiteY10" fmla="*/ 890650 h 1905990"/>
              <a:gd name="connsiteX11" fmla="*/ 1021278 w 1543792"/>
              <a:gd name="connsiteY11" fmla="*/ 920338 h 1905990"/>
              <a:gd name="connsiteX12" fmla="*/ 1080654 w 1543792"/>
              <a:gd name="connsiteY12" fmla="*/ 1246909 h 1905990"/>
              <a:gd name="connsiteX13" fmla="*/ 1151906 w 1543792"/>
              <a:gd name="connsiteY13" fmla="*/ 1270660 h 1905990"/>
              <a:gd name="connsiteX14" fmla="*/ 1135300 w 1543792"/>
              <a:gd name="connsiteY14" fmla="*/ 1436915 h 1905990"/>
              <a:gd name="connsiteX15" fmla="*/ 908462 w 1543792"/>
              <a:gd name="connsiteY15" fmla="*/ 1905990 h 1905990"/>
              <a:gd name="connsiteX16" fmla="*/ 765958 w 1543792"/>
              <a:gd name="connsiteY16" fmla="*/ 1828800 h 1905990"/>
              <a:gd name="connsiteX17" fmla="*/ 694706 w 1543792"/>
              <a:gd name="connsiteY17" fmla="*/ 1656608 h 1905990"/>
              <a:gd name="connsiteX18" fmla="*/ 486888 w 1543792"/>
              <a:gd name="connsiteY18" fmla="*/ 1508167 h 1905990"/>
              <a:gd name="connsiteX19" fmla="*/ 261257 w 1543792"/>
              <a:gd name="connsiteY19" fmla="*/ 1520042 h 1905990"/>
              <a:gd name="connsiteX20" fmla="*/ 0 w 1543792"/>
              <a:gd name="connsiteY20" fmla="*/ 1223159 h 1905990"/>
              <a:gd name="connsiteX21" fmla="*/ 17813 w 1543792"/>
              <a:gd name="connsiteY21" fmla="*/ 1086593 h 1905990"/>
              <a:gd name="connsiteX22" fmla="*/ 0 w 1543792"/>
              <a:gd name="connsiteY22" fmla="*/ 979715 h 1905990"/>
              <a:gd name="connsiteX23" fmla="*/ 71252 w 1543792"/>
              <a:gd name="connsiteY23" fmla="*/ 938151 h 1905990"/>
              <a:gd name="connsiteX24" fmla="*/ 148441 w 1543792"/>
              <a:gd name="connsiteY24" fmla="*/ 961902 h 1905990"/>
              <a:gd name="connsiteX25" fmla="*/ 237506 w 1543792"/>
              <a:gd name="connsiteY25" fmla="*/ 1086593 h 1905990"/>
              <a:gd name="connsiteX26" fmla="*/ 285008 w 1543792"/>
              <a:gd name="connsiteY26" fmla="*/ 1045029 h 1905990"/>
              <a:gd name="connsiteX27" fmla="*/ 350322 w 1543792"/>
              <a:gd name="connsiteY27" fmla="*/ 1062842 h 1905990"/>
              <a:gd name="connsiteX28" fmla="*/ 385948 w 1543792"/>
              <a:gd name="connsiteY28" fmla="*/ 1015341 h 1905990"/>
              <a:gd name="connsiteX29" fmla="*/ 279070 w 1543792"/>
              <a:gd name="connsiteY29" fmla="*/ 973777 h 1905990"/>
              <a:gd name="connsiteX30" fmla="*/ 190005 w 1543792"/>
              <a:gd name="connsiteY30" fmla="*/ 825335 h 1905990"/>
              <a:gd name="connsiteX31" fmla="*/ 338447 w 1543792"/>
              <a:gd name="connsiteY31" fmla="*/ 712520 h 1905990"/>
              <a:gd name="connsiteX32" fmla="*/ 344384 w 1543792"/>
              <a:gd name="connsiteY32" fmla="*/ 653143 h 1905990"/>
              <a:gd name="connsiteX33" fmla="*/ 344384 w 1543792"/>
              <a:gd name="connsiteY33" fmla="*/ 480951 h 1905990"/>
              <a:gd name="connsiteX34" fmla="*/ 273132 w 1543792"/>
              <a:gd name="connsiteY34" fmla="*/ 421574 h 1905990"/>
              <a:gd name="connsiteX35" fmla="*/ 279070 w 1543792"/>
              <a:gd name="connsiteY35" fmla="*/ 362198 h 1905990"/>
              <a:gd name="connsiteX36" fmla="*/ 184067 w 1543792"/>
              <a:gd name="connsiteY36" fmla="*/ 302821 h 1905990"/>
              <a:gd name="connsiteX37" fmla="*/ 124691 w 1543792"/>
              <a:gd name="connsiteY37" fmla="*/ 290946 h 1905990"/>
              <a:gd name="connsiteX38" fmla="*/ 106878 w 1543792"/>
              <a:gd name="connsiteY38" fmla="*/ 184068 h 1905990"/>
              <a:gd name="connsiteX39" fmla="*/ 154379 w 1543792"/>
              <a:gd name="connsiteY39" fmla="*/ 124691 h 1905990"/>
              <a:gd name="connsiteX40" fmla="*/ 207818 w 1543792"/>
              <a:gd name="connsiteY40" fmla="*/ 47502 h 1905990"/>
              <a:gd name="connsiteX41" fmla="*/ 261257 w 1543792"/>
              <a:gd name="connsiteY41" fmla="*/ 0 h 1905990"/>
              <a:gd name="connsiteX42" fmla="*/ 397823 w 1543792"/>
              <a:gd name="connsiteY42" fmla="*/ 89065 h 1905990"/>
              <a:gd name="connsiteX43" fmla="*/ 469075 w 1543792"/>
              <a:gd name="connsiteY43" fmla="*/ 89065 h 1905990"/>
              <a:gd name="connsiteX44" fmla="*/ 504701 w 1543792"/>
              <a:gd name="connsiteY44" fmla="*/ 71252 h 1905990"/>
              <a:gd name="connsiteX45" fmla="*/ 570015 w 1543792"/>
              <a:gd name="connsiteY45" fmla="*/ 47502 h 1905990"/>
              <a:gd name="connsiteX46" fmla="*/ 635330 w 1543792"/>
              <a:gd name="connsiteY46" fmla="*/ 0 h 1905990"/>
              <a:gd name="connsiteX47" fmla="*/ 866899 w 1543792"/>
              <a:gd name="connsiteY47" fmla="*/ 118754 h 1905990"/>
              <a:gd name="connsiteX48" fmla="*/ 1015340 w 1543792"/>
              <a:gd name="connsiteY48" fmla="*/ 100941 h 1905990"/>
              <a:gd name="connsiteX49" fmla="*/ 1015340 w 1543792"/>
              <a:gd name="connsiteY49" fmla="*/ 225632 h 1905990"/>
              <a:gd name="connsiteX50" fmla="*/ 1151906 w 1543792"/>
              <a:gd name="connsiteY50" fmla="*/ 267195 h 1905990"/>
              <a:gd name="connsiteX0" fmla="*/ 1151906 w 1543792"/>
              <a:gd name="connsiteY0" fmla="*/ 267195 h 1913134"/>
              <a:gd name="connsiteX1" fmla="*/ 1312223 w 1543792"/>
              <a:gd name="connsiteY1" fmla="*/ 296884 h 1913134"/>
              <a:gd name="connsiteX2" fmla="*/ 1442852 w 1543792"/>
              <a:gd name="connsiteY2" fmla="*/ 362198 h 1913134"/>
              <a:gd name="connsiteX3" fmla="*/ 1520041 w 1543792"/>
              <a:gd name="connsiteY3" fmla="*/ 433450 h 1913134"/>
              <a:gd name="connsiteX4" fmla="*/ 1543792 w 1543792"/>
              <a:gd name="connsiteY4" fmla="*/ 534390 h 1913134"/>
              <a:gd name="connsiteX5" fmla="*/ 1448789 w 1543792"/>
              <a:gd name="connsiteY5" fmla="*/ 611580 h 1913134"/>
              <a:gd name="connsiteX6" fmla="*/ 1300348 w 1543792"/>
              <a:gd name="connsiteY6" fmla="*/ 653143 h 1913134"/>
              <a:gd name="connsiteX7" fmla="*/ 1175657 w 1543792"/>
              <a:gd name="connsiteY7" fmla="*/ 700645 h 1913134"/>
              <a:gd name="connsiteX8" fmla="*/ 1175657 w 1543792"/>
              <a:gd name="connsiteY8" fmla="*/ 777834 h 1913134"/>
              <a:gd name="connsiteX9" fmla="*/ 1128156 w 1543792"/>
              <a:gd name="connsiteY9" fmla="*/ 819398 h 1913134"/>
              <a:gd name="connsiteX10" fmla="*/ 1181595 w 1543792"/>
              <a:gd name="connsiteY10" fmla="*/ 890650 h 1913134"/>
              <a:gd name="connsiteX11" fmla="*/ 1021278 w 1543792"/>
              <a:gd name="connsiteY11" fmla="*/ 920338 h 1913134"/>
              <a:gd name="connsiteX12" fmla="*/ 1080654 w 1543792"/>
              <a:gd name="connsiteY12" fmla="*/ 1246909 h 1913134"/>
              <a:gd name="connsiteX13" fmla="*/ 1151906 w 1543792"/>
              <a:gd name="connsiteY13" fmla="*/ 1270660 h 1913134"/>
              <a:gd name="connsiteX14" fmla="*/ 1135300 w 1543792"/>
              <a:gd name="connsiteY14" fmla="*/ 1436915 h 1913134"/>
              <a:gd name="connsiteX15" fmla="*/ 913225 w 1543792"/>
              <a:gd name="connsiteY15" fmla="*/ 1913134 h 1913134"/>
              <a:gd name="connsiteX16" fmla="*/ 765958 w 1543792"/>
              <a:gd name="connsiteY16" fmla="*/ 1828800 h 1913134"/>
              <a:gd name="connsiteX17" fmla="*/ 694706 w 1543792"/>
              <a:gd name="connsiteY17" fmla="*/ 1656608 h 1913134"/>
              <a:gd name="connsiteX18" fmla="*/ 486888 w 1543792"/>
              <a:gd name="connsiteY18" fmla="*/ 1508167 h 1913134"/>
              <a:gd name="connsiteX19" fmla="*/ 261257 w 1543792"/>
              <a:gd name="connsiteY19" fmla="*/ 1520042 h 1913134"/>
              <a:gd name="connsiteX20" fmla="*/ 0 w 1543792"/>
              <a:gd name="connsiteY20" fmla="*/ 1223159 h 1913134"/>
              <a:gd name="connsiteX21" fmla="*/ 17813 w 1543792"/>
              <a:gd name="connsiteY21" fmla="*/ 1086593 h 1913134"/>
              <a:gd name="connsiteX22" fmla="*/ 0 w 1543792"/>
              <a:gd name="connsiteY22" fmla="*/ 979715 h 1913134"/>
              <a:gd name="connsiteX23" fmla="*/ 71252 w 1543792"/>
              <a:gd name="connsiteY23" fmla="*/ 938151 h 1913134"/>
              <a:gd name="connsiteX24" fmla="*/ 148441 w 1543792"/>
              <a:gd name="connsiteY24" fmla="*/ 961902 h 1913134"/>
              <a:gd name="connsiteX25" fmla="*/ 237506 w 1543792"/>
              <a:gd name="connsiteY25" fmla="*/ 1086593 h 1913134"/>
              <a:gd name="connsiteX26" fmla="*/ 285008 w 1543792"/>
              <a:gd name="connsiteY26" fmla="*/ 1045029 h 1913134"/>
              <a:gd name="connsiteX27" fmla="*/ 350322 w 1543792"/>
              <a:gd name="connsiteY27" fmla="*/ 1062842 h 1913134"/>
              <a:gd name="connsiteX28" fmla="*/ 385948 w 1543792"/>
              <a:gd name="connsiteY28" fmla="*/ 1015341 h 1913134"/>
              <a:gd name="connsiteX29" fmla="*/ 279070 w 1543792"/>
              <a:gd name="connsiteY29" fmla="*/ 973777 h 1913134"/>
              <a:gd name="connsiteX30" fmla="*/ 190005 w 1543792"/>
              <a:gd name="connsiteY30" fmla="*/ 825335 h 1913134"/>
              <a:gd name="connsiteX31" fmla="*/ 338447 w 1543792"/>
              <a:gd name="connsiteY31" fmla="*/ 712520 h 1913134"/>
              <a:gd name="connsiteX32" fmla="*/ 344384 w 1543792"/>
              <a:gd name="connsiteY32" fmla="*/ 653143 h 1913134"/>
              <a:gd name="connsiteX33" fmla="*/ 344384 w 1543792"/>
              <a:gd name="connsiteY33" fmla="*/ 480951 h 1913134"/>
              <a:gd name="connsiteX34" fmla="*/ 273132 w 1543792"/>
              <a:gd name="connsiteY34" fmla="*/ 421574 h 1913134"/>
              <a:gd name="connsiteX35" fmla="*/ 279070 w 1543792"/>
              <a:gd name="connsiteY35" fmla="*/ 362198 h 1913134"/>
              <a:gd name="connsiteX36" fmla="*/ 184067 w 1543792"/>
              <a:gd name="connsiteY36" fmla="*/ 302821 h 1913134"/>
              <a:gd name="connsiteX37" fmla="*/ 124691 w 1543792"/>
              <a:gd name="connsiteY37" fmla="*/ 290946 h 1913134"/>
              <a:gd name="connsiteX38" fmla="*/ 106878 w 1543792"/>
              <a:gd name="connsiteY38" fmla="*/ 184068 h 1913134"/>
              <a:gd name="connsiteX39" fmla="*/ 154379 w 1543792"/>
              <a:gd name="connsiteY39" fmla="*/ 124691 h 1913134"/>
              <a:gd name="connsiteX40" fmla="*/ 207818 w 1543792"/>
              <a:gd name="connsiteY40" fmla="*/ 47502 h 1913134"/>
              <a:gd name="connsiteX41" fmla="*/ 261257 w 1543792"/>
              <a:gd name="connsiteY41" fmla="*/ 0 h 1913134"/>
              <a:gd name="connsiteX42" fmla="*/ 397823 w 1543792"/>
              <a:gd name="connsiteY42" fmla="*/ 89065 h 1913134"/>
              <a:gd name="connsiteX43" fmla="*/ 469075 w 1543792"/>
              <a:gd name="connsiteY43" fmla="*/ 89065 h 1913134"/>
              <a:gd name="connsiteX44" fmla="*/ 504701 w 1543792"/>
              <a:gd name="connsiteY44" fmla="*/ 71252 h 1913134"/>
              <a:gd name="connsiteX45" fmla="*/ 570015 w 1543792"/>
              <a:gd name="connsiteY45" fmla="*/ 47502 h 1913134"/>
              <a:gd name="connsiteX46" fmla="*/ 635330 w 1543792"/>
              <a:gd name="connsiteY46" fmla="*/ 0 h 1913134"/>
              <a:gd name="connsiteX47" fmla="*/ 866899 w 1543792"/>
              <a:gd name="connsiteY47" fmla="*/ 118754 h 1913134"/>
              <a:gd name="connsiteX48" fmla="*/ 1015340 w 1543792"/>
              <a:gd name="connsiteY48" fmla="*/ 100941 h 1913134"/>
              <a:gd name="connsiteX49" fmla="*/ 1015340 w 1543792"/>
              <a:gd name="connsiteY49" fmla="*/ 225632 h 1913134"/>
              <a:gd name="connsiteX50" fmla="*/ 1151906 w 1543792"/>
              <a:gd name="connsiteY50" fmla="*/ 267195 h 191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3792" h="1913134">
                <a:moveTo>
                  <a:pt x="1151906" y="267195"/>
                </a:moveTo>
                <a:lnTo>
                  <a:pt x="1312223" y="296884"/>
                </a:lnTo>
                <a:lnTo>
                  <a:pt x="1442852" y="362198"/>
                </a:lnTo>
                <a:lnTo>
                  <a:pt x="1520041" y="433450"/>
                </a:lnTo>
                <a:lnTo>
                  <a:pt x="1543792" y="534390"/>
                </a:lnTo>
                <a:lnTo>
                  <a:pt x="1448789" y="611580"/>
                </a:lnTo>
                <a:lnTo>
                  <a:pt x="1300348" y="653143"/>
                </a:lnTo>
                <a:lnTo>
                  <a:pt x="1175657" y="700645"/>
                </a:lnTo>
                <a:lnTo>
                  <a:pt x="1175657" y="777834"/>
                </a:lnTo>
                <a:lnTo>
                  <a:pt x="1128156" y="819398"/>
                </a:lnTo>
                <a:lnTo>
                  <a:pt x="1181595" y="890650"/>
                </a:lnTo>
                <a:lnTo>
                  <a:pt x="1021278" y="920338"/>
                </a:lnTo>
                <a:lnTo>
                  <a:pt x="1080654" y="1246909"/>
                </a:lnTo>
                <a:lnTo>
                  <a:pt x="1151906" y="1270660"/>
                </a:lnTo>
                <a:lnTo>
                  <a:pt x="1135300" y="1436915"/>
                </a:lnTo>
                <a:lnTo>
                  <a:pt x="913225" y="1913134"/>
                </a:lnTo>
                <a:lnTo>
                  <a:pt x="765958" y="1828800"/>
                </a:lnTo>
                <a:lnTo>
                  <a:pt x="694706" y="1656608"/>
                </a:lnTo>
                <a:lnTo>
                  <a:pt x="486888" y="1508167"/>
                </a:lnTo>
                <a:lnTo>
                  <a:pt x="261257" y="1520042"/>
                </a:lnTo>
                <a:lnTo>
                  <a:pt x="0" y="1223159"/>
                </a:lnTo>
                <a:lnTo>
                  <a:pt x="17813" y="1086593"/>
                </a:lnTo>
                <a:lnTo>
                  <a:pt x="0" y="979715"/>
                </a:lnTo>
                <a:lnTo>
                  <a:pt x="71252" y="938151"/>
                </a:lnTo>
                <a:lnTo>
                  <a:pt x="148441" y="961902"/>
                </a:lnTo>
                <a:lnTo>
                  <a:pt x="237506" y="1086593"/>
                </a:lnTo>
                <a:lnTo>
                  <a:pt x="285008" y="1045029"/>
                </a:lnTo>
                <a:lnTo>
                  <a:pt x="350322" y="1062842"/>
                </a:lnTo>
                <a:lnTo>
                  <a:pt x="385948" y="1015341"/>
                </a:lnTo>
                <a:lnTo>
                  <a:pt x="279070" y="973777"/>
                </a:lnTo>
                <a:lnTo>
                  <a:pt x="190005" y="825335"/>
                </a:lnTo>
                <a:lnTo>
                  <a:pt x="338447" y="712520"/>
                </a:lnTo>
                <a:lnTo>
                  <a:pt x="344384" y="653143"/>
                </a:lnTo>
                <a:lnTo>
                  <a:pt x="344384" y="480951"/>
                </a:lnTo>
                <a:lnTo>
                  <a:pt x="273132" y="421574"/>
                </a:lnTo>
                <a:lnTo>
                  <a:pt x="279070" y="362198"/>
                </a:lnTo>
                <a:lnTo>
                  <a:pt x="184067" y="302821"/>
                </a:lnTo>
                <a:lnTo>
                  <a:pt x="124691" y="290946"/>
                </a:lnTo>
                <a:lnTo>
                  <a:pt x="106878" y="184068"/>
                </a:lnTo>
                <a:lnTo>
                  <a:pt x="154379" y="124691"/>
                </a:lnTo>
                <a:lnTo>
                  <a:pt x="207818" y="47502"/>
                </a:lnTo>
                <a:lnTo>
                  <a:pt x="261257" y="0"/>
                </a:lnTo>
                <a:lnTo>
                  <a:pt x="397823" y="89065"/>
                </a:lnTo>
                <a:lnTo>
                  <a:pt x="469075" y="89065"/>
                </a:lnTo>
                <a:lnTo>
                  <a:pt x="504701" y="71252"/>
                </a:lnTo>
                <a:lnTo>
                  <a:pt x="570015" y="47502"/>
                </a:lnTo>
                <a:lnTo>
                  <a:pt x="635330" y="0"/>
                </a:lnTo>
                <a:lnTo>
                  <a:pt x="866899" y="118754"/>
                </a:lnTo>
                <a:lnTo>
                  <a:pt x="1015340" y="100941"/>
                </a:lnTo>
                <a:lnTo>
                  <a:pt x="1015340" y="225632"/>
                </a:lnTo>
                <a:lnTo>
                  <a:pt x="1151906" y="267195"/>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944992" y="1335297"/>
            <a:ext cx="4400564" cy="136673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ctr">
              <a:buFont typeface="Wingdings" panose="05000000000000000000" pitchFamily="2" charset="2"/>
              <a:buChar char="u"/>
            </a:pPr>
            <a:r>
              <a:rPr lang="ja-JP" altLang="en-US" dirty="0">
                <a:solidFill>
                  <a:schemeClr val="tx1"/>
                </a:solidFill>
              </a:rPr>
              <a:t>土浦市役所</a:t>
            </a:r>
          </a:p>
          <a:p>
            <a:pPr algn="ctr"/>
            <a:r>
              <a:rPr lang="ja-JP" altLang="en-US" dirty="0">
                <a:solidFill>
                  <a:schemeClr val="tx1"/>
                </a:solidFill>
              </a:rPr>
              <a:t>　　日時：</a:t>
            </a:r>
            <a:r>
              <a:rPr lang="en-US" altLang="ja-JP" dirty="0">
                <a:solidFill>
                  <a:schemeClr val="tx1"/>
                </a:solidFill>
              </a:rPr>
              <a:t>2015</a:t>
            </a:r>
            <a:r>
              <a:rPr lang="ja-JP" altLang="en-US" dirty="0">
                <a:solidFill>
                  <a:schemeClr val="tx1"/>
                </a:solidFill>
              </a:rPr>
              <a:t>年</a:t>
            </a:r>
            <a:r>
              <a:rPr lang="en-US" altLang="ja-JP" dirty="0">
                <a:solidFill>
                  <a:schemeClr val="tx1"/>
                </a:solidFill>
              </a:rPr>
              <a:t>11</a:t>
            </a:r>
            <a:r>
              <a:rPr lang="ja-JP" altLang="en-US" dirty="0">
                <a:solidFill>
                  <a:schemeClr val="tx1"/>
                </a:solidFill>
              </a:rPr>
              <a:t>月</a:t>
            </a:r>
            <a:r>
              <a:rPr lang="en-US" altLang="ja-JP" dirty="0">
                <a:solidFill>
                  <a:schemeClr val="tx1"/>
                </a:solidFill>
              </a:rPr>
              <a:t>26</a:t>
            </a:r>
            <a:r>
              <a:rPr lang="ja-JP" altLang="en-US" dirty="0">
                <a:solidFill>
                  <a:schemeClr val="tx1"/>
                </a:solidFill>
              </a:rPr>
              <a:t>日</a:t>
            </a:r>
            <a:r>
              <a:rPr lang="en-US" altLang="ja-JP" dirty="0">
                <a:solidFill>
                  <a:schemeClr val="tx1"/>
                </a:solidFill>
              </a:rPr>
              <a:t>(</a:t>
            </a:r>
            <a:r>
              <a:rPr lang="ja-JP" altLang="en-US" dirty="0">
                <a:solidFill>
                  <a:schemeClr val="tx1"/>
                </a:solidFill>
              </a:rPr>
              <a:t>水</a:t>
            </a:r>
            <a:r>
              <a:rPr lang="en-US" altLang="ja-JP" dirty="0">
                <a:solidFill>
                  <a:schemeClr val="tx1"/>
                </a:solidFill>
              </a:rPr>
              <a:t>)</a:t>
            </a:r>
            <a:r>
              <a:rPr lang="ja-JP" altLang="en-US" dirty="0">
                <a:solidFill>
                  <a:schemeClr val="tx1"/>
                </a:solidFill>
              </a:rPr>
              <a:t>　</a:t>
            </a:r>
            <a:r>
              <a:rPr lang="en-US" altLang="ja-JP" dirty="0">
                <a:solidFill>
                  <a:schemeClr val="tx1"/>
                </a:solidFill>
              </a:rPr>
              <a:t>10:00~12:00</a:t>
            </a:r>
          </a:p>
          <a:p>
            <a:pPr marL="285750" indent="-285750" algn="ctr">
              <a:buFont typeface="Wingdings" panose="05000000000000000000" pitchFamily="2" charset="2"/>
              <a:buChar char="u"/>
            </a:pPr>
            <a:r>
              <a:rPr lang="ja-JP" altLang="en-US" dirty="0">
                <a:solidFill>
                  <a:schemeClr val="tx1"/>
                </a:solidFill>
              </a:rPr>
              <a:t>ラクスマリーナ　秋元様</a:t>
            </a:r>
          </a:p>
          <a:p>
            <a:pPr algn="ctr"/>
            <a:r>
              <a:rPr lang="ja-JP" altLang="en-US" dirty="0">
                <a:solidFill>
                  <a:schemeClr val="tx1"/>
                </a:solidFill>
              </a:rPr>
              <a:t>　　日時：</a:t>
            </a:r>
            <a:r>
              <a:rPr lang="en-US" altLang="ja-JP" dirty="0">
                <a:solidFill>
                  <a:schemeClr val="tx1"/>
                </a:solidFill>
              </a:rPr>
              <a:t>2015</a:t>
            </a:r>
            <a:r>
              <a:rPr lang="ja-JP" altLang="en-US" dirty="0">
                <a:solidFill>
                  <a:schemeClr val="tx1"/>
                </a:solidFill>
              </a:rPr>
              <a:t>年</a:t>
            </a:r>
            <a:r>
              <a:rPr lang="en-US" altLang="ja-JP" dirty="0">
                <a:solidFill>
                  <a:schemeClr val="tx1"/>
                </a:solidFill>
              </a:rPr>
              <a:t>11</a:t>
            </a:r>
            <a:r>
              <a:rPr lang="ja-JP" altLang="en-US" dirty="0">
                <a:solidFill>
                  <a:schemeClr val="tx1"/>
                </a:solidFill>
              </a:rPr>
              <a:t>月</a:t>
            </a:r>
            <a:r>
              <a:rPr lang="en-US" altLang="ja-JP" dirty="0">
                <a:solidFill>
                  <a:schemeClr val="tx1"/>
                </a:solidFill>
              </a:rPr>
              <a:t>27</a:t>
            </a:r>
            <a:r>
              <a:rPr lang="ja-JP" altLang="en-US" dirty="0">
                <a:solidFill>
                  <a:schemeClr val="tx1"/>
                </a:solidFill>
              </a:rPr>
              <a:t>日</a:t>
            </a:r>
            <a:r>
              <a:rPr lang="en-US" altLang="ja-JP" dirty="0">
                <a:solidFill>
                  <a:schemeClr val="tx1"/>
                </a:solidFill>
              </a:rPr>
              <a:t>(</a:t>
            </a:r>
            <a:r>
              <a:rPr lang="ja-JP" altLang="en-US" dirty="0">
                <a:solidFill>
                  <a:schemeClr val="tx1"/>
                </a:solidFill>
              </a:rPr>
              <a:t>金</a:t>
            </a:r>
            <a:r>
              <a:rPr lang="en-US" altLang="ja-JP" dirty="0">
                <a:solidFill>
                  <a:schemeClr val="tx1"/>
                </a:solidFill>
              </a:rPr>
              <a:t>)</a:t>
            </a:r>
            <a:r>
              <a:rPr lang="ja-JP" altLang="en-US" dirty="0">
                <a:solidFill>
                  <a:schemeClr val="tx1"/>
                </a:solidFill>
              </a:rPr>
              <a:t>　</a:t>
            </a:r>
            <a:r>
              <a:rPr lang="en-US" altLang="ja-JP" dirty="0">
                <a:solidFill>
                  <a:schemeClr val="tx1"/>
                </a:solidFill>
              </a:rPr>
              <a:t>14:00~16:00</a:t>
            </a:r>
          </a:p>
        </p:txBody>
      </p:sp>
      <p:sp>
        <p:nvSpPr>
          <p:cNvPr id="24" name="正方形/長方形 23"/>
          <p:cNvSpPr/>
          <p:nvPr/>
        </p:nvSpPr>
        <p:spPr>
          <a:xfrm>
            <a:off x="732268" y="956782"/>
            <a:ext cx="1602764" cy="43643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ヒアリング</a:t>
            </a:r>
          </a:p>
        </p:txBody>
      </p:sp>
      <p:sp>
        <p:nvSpPr>
          <p:cNvPr id="2" name="タイトル 1"/>
          <p:cNvSpPr>
            <a:spLocks noGrp="1"/>
          </p:cNvSpPr>
          <p:nvPr>
            <p:ph type="title"/>
          </p:nvPr>
        </p:nvSpPr>
        <p:spPr/>
        <p:txBody>
          <a:bodyPr/>
          <a:lstStyle/>
          <a:p>
            <a:r>
              <a:rPr kumimoji="1" lang="ja-JP" altLang="en-US" dirty="0" smtClean="0"/>
              <a:t>中央地区</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24</a:t>
            </a:fld>
            <a:endParaRPr kumimoji="1" lang="ja-JP" altLang="en-US"/>
          </a:p>
        </p:txBody>
      </p:sp>
      <p:sp>
        <p:nvSpPr>
          <p:cNvPr id="20" name="フリーフォーム 19"/>
          <p:cNvSpPr/>
          <p:nvPr/>
        </p:nvSpPr>
        <p:spPr>
          <a:xfrm>
            <a:off x="396254" y="5523429"/>
            <a:ext cx="1664121" cy="1298571"/>
          </a:xfrm>
          <a:custGeom>
            <a:avLst/>
            <a:gdLst>
              <a:gd name="connsiteX0" fmla="*/ 368360 w 1664121"/>
              <a:gd name="connsiteY0" fmla="*/ 1291427 h 1291427"/>
              <a:gd name="connsiteX1" fmla="*/ 160345 w 1664121"/>
              <a:gd name="connsiteY1" fmla="*/ 983738 h 1291427"/>
              <a:gd name="connsiteX2" fmla="*/ 95340 w 1664121"/>
              <a:gd name="connsiteY2" fmla="*/ 962070 h 1291427"/>
              <a:gd name="connsiteX3" fmla="*/ 0 w 1664121"/>
              <a:gd name="connsiteY3" fmla="*/ 546039 h 1291427"/>
              <a:gd name="connsiteX4" fmla="*/ 65005 w 1664121"/>
              <a:gd name="connsiteY4" fmla="*/ 559040 h 1291427"/>
              <a:gd name="connsiteX5" fmla="*/ 143010 w 1664121"/>
              <a:gd name="connsiteY5" fmla="*/ 407363 h 1291427"/>
              <a:gd name="connsiteX6" fmla="*/ 312023 w 1664121"/>
              <a:gd name="connsiteY6" fmla="*/ 320690 h 1291427"/>
              <a:gd name="connsiteX7" fmla="*/ 368360 w 1664121"/>
              <a:gd name="connsiteY7" fmla="*/ 247018 h 1291427"/>
              <a:gd name="connsiteX8" fmla="*/ 468034 w 1664121"/>
              <a:gd name="connsiteY8" fmla="*/ 121342 h 1291427"/>
              <a:gd name="connsiteX9" fmla="*/ 598044 w 1664121"/>
              <a:gd name="connsiteY9" fmla="*/ 177679 h 1291427"/>
              <a:gd name="connsiteX10" fmla="*/ 619712 w 1664121"/>
              <a:gd name="connsiteY10" fmla="*/ 160345 h 1291427"/>
              <a:gd name="connsiteX11" fmla="*/ 910066 w 1664121"/>
              <a:gd name="connsiteY11" fmla="*/ 303355 h 1291427"/>
              <a:gd name="connsiteX12" fmla="*/ 983738 w 1664121"/>
              <a:gd name="connsiteY12" fmla="*/ 143010 h 1291427"/>
              <a:gd name="connsiteX13" fmla="*/ 1265426 w 1664121"/>
              <a:gd name="connsiteY13" fmla="*/ 221016 h 1291427"/>
              <a:gd name="connsiteX14" fmla="*/ 1447439 w 1664121"/>
              <a:gd name="connsiteY14" fmla="*/ 0 h 1291427"/>
              <a:gd name="connsiteX15" fmla="*/ 1651120 w 1664121"/>
              <a:gd name="connsiteY15" fmla="*/ 69338 h 1291427"/>
              <a:gd name="connsiteX16" fmla="*/ 1651120 w 1664121"/>
              <a:gd name="connsiteY16" fmla="*/ 195014 h 1291427"/>
              <a:gd name="connsiteX17" fmla="*/ 1664121 w 1664121"/>
              <a:gd name="connsiteY17" fmla="*/ 294688 h 1291427"/>
              <a:gd name="connsiteX18" fmla="*/ 1447439 w 1664121"/>
              <a:gd name="connsiteY18" fmla="*/ 316356 h 1291427"/>
              <a:gd name="connsiteX19" fmla="*/ 1378100 w 1664121"/>
              <a:gd name="connsiteY19" fmla="*/ 398695 h 1291427"/>
              <a:gd name="connsiteX20" fmla="*/ 1369433 w 1664121"/>
              <a:gd name="connsiteY20" fmla="*/ 524371 h 1291427"/>
              <a:gd name="connsiteX21" fmla="*/ 1248091 w 1664121"/>
              <a:gd name="connsiteY21" fmla="*/ 628379 h 1291427"/>
              <a:gd name="connsiteX22" fmla="*/ 1226423 w 1664121"/>
              <a:gd name="connsiteY22" fmla="*/ 680383 h 1291427"/>
              <a:gd name="connsiteX23" fmla="*/ 1087746 w 1664121"/>
              <a:gd name="connsiteY23" fmla="*/ 667382 h 1291427"/>
              <a:gd name="connsiteX24" fmla="*/ 1053077 w 1664121"/>
              <a:gd name="connsiteY24" fmla="*/ 658714 h 1291427"/>
              <a:gd name="connsiteX25" fmla="*/ 983738 w 1664121"/>
              <a:gd name="connsiteY25" fmla="*/ 897065 h 1291427"/>
              <a:gd name="connsiteX26" fmla="*/ 689050 w 1664121"/>
              <a:gd name="connsiteY26" fmla="*/ 680383 h 1291427"/>
              <a:gd name="connsiteX27" fmla="*/ 637046 w 1664121"/>
              <a:gd name="connsiteY27" fmla="*/ 784390 h 1291427"/>
              <a:gd name="connsiteX28" fmla="*/ 663048 w 1664121"/>
              <a:gd name="connsiteY28" fmla="*/ 983738 h 1291427"/>
              <a:gd name="connsiteX29" fmla="*/ 589376 w 1664121"/>
              <a:gd name="connsiteY29" fmla="*/ 1066077 h 1291427"/>
              <a:gd name="connsiteX30" fmla="*/ 550373 w 1664121"/>
              <a:gd name="connsiteY30" fmla="*/ 1230756 h 1291427"/>
              <a:gd name="connsiteX31" fmla="*/ 489702 w 1664121"/>
              <a:gd name="connsiteY31" fmla="*/ 1135416 h 1291427"/>
              <a:gd name="connsiteX32" fmla="*/ 368360 w 1664121"/>
              <a:gd name="connsiteY32" fmla="*/ 1291427 h 1291427"/>
              <a:gd name="connsiteX0" fmla="*/ 368360 w 1664121"/>
              <a:gd name="connsiteY0" fmla="*/ 1298571 h 1298571"/>
              <a:gd name="connsiteX1" fmla="*/ 160345 w 1664121"/>
              <a:gd name="connsiteY1" fmla="*/ 990882 h 1298571"/>
              <a:gd name="connsiteX2" fmla="*/ 95340 w 1664121"/>
              <a:gd name="connsiteY2" fmla="*/ 969214 h 1298571"/>
              <a:gd name="connsiteX3" fmla="*/ 0 w 1664121"/>
              <a:gd name="connsiteY3" fmla="*/ 553183 h 1298571"/>
              <a:gd name="connsiteX4" fmla="*/ 65005 w 1664121"/>
              <a:gd name="connsiteY4" fmla="*/ 566184 h 1298571"/>
              <a:gd name="connsiteX5" fmla="*/ 143010 w 1664121"/>
              <a:gd name="connsiteY5" fmla="*/ 414507 h 1298571"/>
              <a:gd name="connsiteX6" fmla="*/ 312023 w 1664121"/>
              <a:gd name="connsiteY6" fmla="*/ 327834 h 1298571"/>
              <a:gd name="connsiteX7" fmla="*/ 368360 w 1664121"/>
              <a:gd name="connsiteY7" fmla="*/ 254162 h 1298571"/>
              <a:gd name="connsiteX8" fmla="*/ 468034 w 1664121"/>
              <a:gd name="connsiteY8" fmla="*/ 128486 h 1298571"/>
              <a:gd name="connsiteX9" fmla="*/ 598044 w 1664121"/>
              <a:gd name="connsiteY9" fmla="*/ 184823 h 1298571"/>
              <a:gd name="connsiteX10" fmla="*/ 619712 w 1664121"/>
              <a:gd name="connsiteY10" fmla="*/ 167489 h 1298571"/>
              <a:gd name="connsiteX11" fmla="*/ 910066 w 1664121"/>
              <a:gd name="connsiteY11" fmla="*/ 310499 h 1298571"/>
              <a:gd name="connsiteX12" fmla="*/ 983738 w 1664121"/>
              <a:gd name="connsiteY12" fmla="*/ 150154 h 1298571"/>
              <a:gd name="connsiteX13" fmla="*/ 1265426 w 1664121"/>
              <a:gd name="connsiteY13" fmla="*/ 228160 h 1298571"/>
              <a:gd name="connsiteX14" fmla="*/ 1449820 w 1664121"/>
              <a:gd name="connsiteY14" fmla="*/ 0 h 1298571"/>
              <a:gd name="connsiteX15" fmla="*/ 1651120 w 1664121"/>
              <a:gd name="connsiteY15" fmla="*/ 76482 h 1298571"/>
              <a:gd name="connsiteX16" fmla="*/ 1651120 w 1664121"/>
              <a:gd name="connsiteY16" fmla="*/ 202158 h 1298571"/>
              <a:gd name="connsiteX17" fmla="*/ 1664121 w 1664121"/>
              <a:gd name="connsiteY17" fmla="*/ 301832 h 1298571"/>
              <a:gd name="connsiteX18" fmla="*/ 1447439 w 1664121"/>
              <a:gd name="connsiteY18" fmla="*/ 323500 h 1298571"/>
              <a:gd name="connsiteX19" fmla="*/ 1378100 w 1664121"/>
              <a:gd name="connsiteY19" fmla="*/ 405839 h 1298571"/>
              <a:gd name="connsiteX20" fmla="*/ 1369433 w 1664121"/>
              <a:gd name="connsiteY20" fmla="*/ 531515 h 1298571"/>
              <a:gd name="connsiteX21" fmla="*/ 1248091 w 1664121"/>
              <a:gd name="connsiteY21" fmla="*/ 635523 h 1298571"/>
              <a:gd name="connsiteX22" fmla="*/ 1226423 w 1664121"/>
              <a:gd name="connsiteY22" fmla="*/ 687527 h 1298571"/>
              <a:gd name="connsiteX23" fmla="*/ 1087746 w 1664121"/>
              <a:gd name="connsiteY23" fmla="*/ 674526 h 1298571"/>
              <a:gd name="connsiteX24" fmla="*/ 1053077 w 1664121"/>
              <a:gd name="connsiteY24" fmla="*/ 665858 h 1298571"/>
              <a:gd name="connsiteX25" fmla="*/ 983738 w 1664121"/>
              <a:gd name="connsiteY25" fmla="*/ 904209 h 1298571"/>
              <a:gd name="connsiteX26" fmla="*/ 689050 w 1664121"/>
              <a:gd name="connsiteY26" fmla="*/ 687527 h 1298571"/>
              <a:gd name="connsiteX27" fmla="*/ 637046 w 1664121"/>
              <a:gd name="connsiteY27" fmla="*/ 791534 h 1298571"/>
              <a:gd name="connsiteX28" fmla="*/ 663048 w 1664121"/>
              <a:gd name="connsiteY28" fmla="*/ 990882 h 1298571"/>
              <a:gd name="connsiteX29" fmla="*/ 589376 w 1664121"/>
              <a:gd name="connsiteY29" fmla="*/ 1073221 h 1298571"/>
              <a:gd name="connsiteX30" fmla="*/ 550373 w 1664121"/>
              <a:gd name="connsiteY30" fmla="*/ 1237900 h 1298571"/>
              <a:gd name="connsiteX31" fmla="*/ 489702 w 1664121"/>
              <a:gd name="connsiteY31" fmla="*/ 1142560 h 1298571"/>
              <a:gd name="connsiteX32" fmla="*/ 368360 w 1664121"/>
              <a:gd name="connsiteY32" fmla="*/ 1298571 h 1298571"/>
              <a:gd name="connsiteX0" fmla="*/ 368360 w 1664121"/>
              <a:gd name="connsiteY0" fmla="*/ 1298571 h 1298571"/>
              <a:gd name="connsiteX1" fmla="*/ 160345 w 1664121"/>
              <a:gd name="connsiteY1" fmla="*/ 990882 h 1298571"/>
              <a:gd name="connsiteX2" fmla="*/ 95340 w 1664121"/>
              <a:gd name="connsiteY2" fmla="*/ 969214 h 1298571"/>
              <a:gd name="connsiteX3" fmla="*/ 0 w 1664121"/>
              <a:gd name="connsiteY3" fmla="*/ 553183 h 1298571"/>
              <a:gd name="connsiteX4" fmla="*/ 65005 w 1664121"/>
              <a:gd name="connsiteY4" fmla="*/ 566184 h 1298571"/>
              <a:gd name="connsiteX5" fmla="*/ 143010 w 1664121"/>
              <a:gd name="connsiteY5" fmla="*/ 414507 h 1298571"/>
              <a:gd name="connsiteX6" fmla="*/ 312023 w 1664121"/>
              <a:gd name="connsiteY6" fmla="*/ 327834 h 1298571"/>
              <a:gd name="connsiteX7" fmla="*/ 368360 w 1664121"/>
              <a:gd name="connsiteY7" fmla="*/ 254162 h 1298571"/>
              <a:gd name="connsiteX8" fmla="*/ 468034 w 1664121"/>
              <a:gd name="connsiteY8" fmla="*/ 128486 h 1298571"/>
              <a:gd name="connsiteX9" fmla="*/ 598044 w 1664121"/>
              <a:gd name="connsiteY9" fmla="*/ 184823 h 1298571"/>
              <a:gd name="connsiteX10" fmla="*/ 622093 w 1664121"/>
              <a:gd name="connsiteY10" fmla="*/ 162727 h 1298571"/>
              <a:gd name="connsiteX11" fmla="*/ 910066 w 1664121"/>
              <a:gd name="connsiteY11" fmla="*/ 310499 h 1298571"/>
              <a:gd name="connsiteX12" fmla="*/ 983738 w 1664121"/>
              <a:gd name="connsiteY12" fmla="*/ 150154 h 1298571"/>
              <a:gd name="connsiteX13" fmla="*/ 1265426 w 1664121"/>
              <a:gd name="connsiteY13" fmla="*/ 228160 h 1298571"/>
              <a:gd name="connsiteX14" fmla="*/ 1449820 w 1664121"/>
              <a:gd name="connsiteY14" fmla="*/ 0 h 1298571"/>
              <a:gd name="connsiteX15" fmla="*/ 1651120 w 1664121"/>
              <a:gd name="connsiteY15" fmla="*/ 76482 h 1298571"/>
              <a:gd name="connsiteX16" fmla="*/ 1651120 w 1664121"/>
              <a:gd name="connsiteY16" fmla="*/ 202158 h 1298571"/>
              <a:gd name="connsiteX17" fmla="*/ 1664121 w 1664121"/>
              <a:gd name="connsiteY17" fmla="*/ 301832 h 1298571"/>
              <a:gd name="connsiteX18" fmla="*/ 1447439 w 1664121"/>
              <a:gd name="connsiteY18" fmla="*/ 323500 h 1298571"/>
              <a:gd name="connsiteX19" fmla="*/ 1378100 w 1664121"/>
              <a:gd name="connsiteY19" fmla="*/ 405839 h 1298571"/>
              <a:gd name="connsiteX20" fmla="*/ 1369433 w 1664121"/>
              <a:gd name="connsiteY20" fmla="*/ 531515 h 1298571"/>
              <a:gd name="connsiteX21" fmla="*/ 1248091 w 1664121"/>
              <a:gd name="connsiteY21" fmla="*/ 635523 h 1298571"/>
              <a:gd name="connsiteX22" fmla="*/ 1226423 w 1664121"/>
              <a:gd name="connsiteY22" fmla="*/ 687527 h 1298571"/>
              <a:gd name="connsiteX23" fmla="*/ 1087746 w 1664121"/>
              <a:gd name="connsiteY23" fmla="*/ 674526 h 1298571"/>
              <a:gd name="connsiteX24" fmla="*/ 1053077 w 1664121"/>
              <a:gd name="connsiteY24" fmla="*/ 665858 h 1298571"/>
              <a:gd name="connsiteX25" fmla="*/ 983738 w 1664121"/>
              <a:gd name="connsiteY25" fmla="*/ 904209 h 1298571"/>
              <a:gd name="connsiteX26" fmla="*/ 689050 w 1664121"/>
              <a:gd name="connsiteY26" fmla="*/ 687527 h 1298571"/>
              <a:gd name="connsiteX27" fmla="*/ 637046 w 1664121"/>
              <a:gd name="connsiteY27" fmla="*/ 791534 h 1298571"/>
              <a:gd name="connsiteX28" fmla="*/ 663048 w 1664121"/>
              <a:gd name="connsiteY28" fmla="*/ 990882 h 1298571"/>
              <a:gd name="connsiteX29" fmla="*/ 589376 w 1664121"/>
              <a:gd name="connsiteY29" fmla="*/ 1073221 h 1298571"/>
              <a:gd name="connsiteX30" fmla="*/ 550373 w 1664121"/>
              <a:gd name="connsiteY30" fmla="*/ 1237900 h 1298571"/>
              <a:gd name="connsiteX31" fmla="*/ 489702 w 1664121"/>
              <a:gd name="connsiteY31" fmla="*/ 1142560 h 1298571"/>
              <a:gd name="connsiteX32" fmla="*/ 368360 w 1664121"/>
              <a:gd name="connsiteY32" fmla="*/ 1298571 h 12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64121" h="1298571">
                <a:moveTo>
                  <a:pt x="368360" y="1298571"/>
                </a:moveTo>
                <a:lnTo>
                  <a:pt x="160345" y="990882"/>
                </a:lnTo>
                <a:lnTo>
                  <a:pt x="95340" y="969214"/>
                </a:lnTo>
                <a:lnTo>
                  <a:pt x="0" y="553183"/>
                </a:lnTo>
                <a:lnTo>
                  <a:pt x="65005" y="566184"/>
                </a:lnTo>
                <a:lnTo>
                  <a:pt x="143010" y="414507"/>
                </a:lnTo>
                <a:lnTo>
                  <a:pt x="312023" y="327834"/>
                </a:lnTo>
                <a:lnTo>
                  <a:pt x="368360" y="254162"/>
                </a:lnTo>
                <a:lnTo>
                  <a:pt x="468034" y="128486"/>
                </a:lnTo>
                <a:lnTo>
                  <a:pt x="598044" y="184823"/>
                </a:lnTo>
                <a:lnTo>
                  <a:pt x="622093" y="162727"/>
                </a:lnTo>
                <a:lnTo>
                  <a:pt x="910066" y="310499"/>
                </a:lnTo>
                <a:lnTo>
                  <a:pt x="983738" y="150154"/>
                </a:lnTo>
                <a:lnTo>
                  <a:pt x="1265426" y="228160"/>
                </a:lnTo>
                <a:lnTo>
                  <a:pt x="1449820" y="0"/>
                </a:lnTo>
                <a:lnTo>
                  <a:pt x="1651120" y="76482"/>
                </a:lnTo>
                <a:lnTo>
                  <a:pt x="1651120" y="202158"/>
                </a:lnTo>
                <a:lnTo>
                  <a:pt x="1664121" y="301832"/>
                </a:lnTo>
                <a:lnTo>
                  <a:pt x="1447439" y="323500"/>
                </a:lnTo>
                <a:lnTo>
                  <a:pt x="1378100" y="405839"/>
                </a:lnTo>
                <a:lnTo>
                  <a:pt x="1369433" y="531515"/>
                </a:lnTo>
                <a:lnTo>
                  <a:pt x="1248091" y="635523"/>
                </a:lnTo>
                <a:lnTo>
                  <a:pt x="1226423" y="687527"/>
                </a:lnTo>
                <a:lnTo>
                  <a:pt x="1087746" y="674526"/>
                </a:lnTo>
                <a:lnTo>
                  <a:pt x="1053077" y="665858"/>
                </a:lnTo>
                <a:lnTo>
                  <a:pt x="983738" y="904209"/>
                </a:lnTo>
                <a:lnTo>
                  <a:pt x="689050" y="687527"/>
                </a:lnTo>
                <a:lnTo>
                  <a:pt x="637046" y="791534"/>
                </a:lnTo>
                <a:lnTo>
                  <a:pt x="663048" y="990882"/>
                </a:lnTo>
                <a:lnTo>
                  <a:pt x="589376" y="1073221"/>
                </a:lnTo>
                <a:lnTo>
                  <a:pt x="550373" y="1237900"/>
                </a:lnTo>
                <a:lnTo>
                  <a:pt x="489702" y="1142560"/>
                </a:lnTo>
                <a:lnTo>
                  <a:pt x="368360" y="1298571"/>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3832838" y="3003524"/>
            <a:ext cx="4559868" cy="862458"/>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bg1"/>
                </a:solidFill>
              </a:rPr>
              <a:t>有形無形の歴史ある観光都市に</a:t>
            </a:r>
          </a:p>
        </p:txBody>
      </p:sp>
      <p:sp>
        <p:nvSpPr>
          <p:cNvPr id="4" name="正方形/長方形 3"/>
          <p:cNvSpPr/>
          <p:nvPr/>
        </p:nvSpPr>
        <p:spPr>
          <a:xfrm>
            <a:off x="4761286" y="4114958"/>
            <a:ext cx="3783386" cy="94373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めざせ</a:t>
            </a:r>
            <a:r>
              <a:rPr kumimoji="1" lang="en-US" altLang="ja-JP" sz="2400" dirty="0" smtClean="0">
                <a:solidFill>
                  <a:schemeClr val="tx1"/>
                </a:solidFill>
              </a:rPr>
              <a:t>MICE</a:t>
            </a:r>
            <a:r>
              <a:rPr kumimoji="1" lang="ja-JP" altLang="en-US" sz="2400" dirty="0" smtClean="0">
                <a:solidFill>
                  <a:schemeClr val="tx1"/>
                </a:solidFill>
              </a:rPr>
              <a:t>プラン</a:t>
            </a:r>
          </a:p>
        </p:txBody>
      </p:sp>
      <p:sp>
        <p:nvSpPr>
          <p:cNvPr id="15" name="正方形/長方形 14"/>
          <p:cNvSpPr/>
          <p:nvPr/>
        </p:nvSpPr>
        <p:spPr>
          <a:xfrm>
            <a:off x="4761287" y="5235856"/>
            <a:ext cx="3783385" cy="94663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水上飛行場</a:t>
            </a:r>
            <a:r>
              <a:rPr lang="ja-JP" altLang="en-US" sz="2400" dirty="0">
                <a:solidFill>
                  <a:schemeClr val="tx1"/>
                </a:solidFill>
              </a:rPr>
              <a:t>プラン</a:t>
            </a:r>
            <a:endParaRPr kumimoji="1" lang="ja-JP" altLang="en-US" sz="2400" dirty="0" smtClean="0">
              <a:solidFill>
                <a:schemeClr val="tx1"/>
              </a:solidFill>
            </a:endParaRPr>
          </a:p>
        </p:txBody>
      </p:sp>
      <p:grpSp>
        <p:nvGrpSpPr>
          <p:cNvPr id="16" name="グループ化 15"/>
          <p:cNvGrpSpPr/>
          <p:nvPr/>
        </p:nvGrpSpPr>
        <p:grpSpPr>
          <a:xfrm>
            <a:off x="3481805" y="4028800"/>
            <a:ext cx="2071785" cy="1098006"/>
            <a:chOff x="-2631119" y="350007"/>
            <a:chExt cx="3151905" cy="1670449"/>
          </a:xfrm>
        </p:grpSpPr>
        <p:pic>
          <p:nvPicPr>
            <p:cNvPr id="17" name="図 16"/>
            <p:cNvPicPr>
              <a:picLocks noChangeAspect="1"/>
            </p:cNvPicPr>
            <p:nvPr/>
          </p:nvPicPr>
          <p:blipFill>
            <a:blip r:embed="rId2"/>
            <a:stretch>
              <a:fillRect/>
            </a:stretch>
          </p:blipFill>
          <p:spPr>
            <a:xfrm>
              <a:off x="-2631119" y="350007"/>
              <a:ext cx="3151905" cy="1670449"/>
            </a:xfrm>
            <a:prstGeom prst="rect">
              <a:avLst/>
            </a:prstGeom>
          </p:spPr>
        </p:pic>
        <p:sp>
          <p:nvSpPr>
            <p:cNvPr id="18" name="角丸四角形 17"/>
            <p:cNvSpPr/>
            <p:nvPr/>
          </p:nvSpPr>
          <p:spPr>
            <a:xfrm>
              <a:off x="-2268760" y="476672"/>
              <a:ext cx="1584176" cy="14401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nvGrpSpPr>
          <p:cNvPr id="28" name="グループ化 27"/>
          <p:cNvGrpSpPr/>
          <p:nvPr/>
        </p:nvGrpSpPr>
        <p:grpSpPr>
          <a:xfrm>
            <a:off x="3481805" y="5152598"/>
            <a:ext cx="2071785" cy="1098006"/>
            <a:chOff x="-2631119" y="350007"/>
            <a:chExt cx="3151905" cy="1670449"/>
          </a:xfrm>
        </p:grpSpPr>
        <p:pic>
          <p:nvPicPr>
            <p:cNvPr id="29" name="図 28"/>
            <p:cNvPicPr>
              <a:picLocks noChangeAspect="1"/>
            </p:cNvPicPr>
            <p:nvPr/>
          </p:nvPicPr>
          <p:blipFill>
            <a:blip r:embed="rId2"/>
            <a:stretch>
              <a:fillRect/>
            </a:stretch>
          </p:blipFill>
          <p:spPr>
            <a:xfrm>
              <a:off x="-2631119" y="350007"/>
              <a:ext cx="3151905" cy="1670449"/>
            </a:xfrm>
            <a:prstGeom prst="rect">
              <a:avLst/>
            </a:prstGeom>
          </p:spPr>
        </p:pic>
        <p:sp>
          <p:nvSpPr>
            <p:cNvPr id="30" name="角丸四角形 29"/>
            <p:cNvSpPr/>
            <p:nvPr/>
          </p:nvSpPr>
          <p:spPr>
            <a:xfrm>
              <a:off x="-2268760" y="476672"/>
              <a:ext cx="1584176" cy="14401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aphicFrame>
        <p:nvGraphicFramePr>
          <p:cNvPr id="27" name="図表 26"/>
          <p:cNvGraphicFramePr/>
          <p:nvPr>
            <p:extLst>
              <p:ext uri="{D42A27DB-BD31-4B8C-83A1-F6EECF244321}">
                <p14:modId xmlns:p14="http://schemas.microsoft.com/office/powerpoint/2010/main" val="3629871855"/>
              </p:ext>
            </p:extLst>
          </p:nvPr>
        </p:nvGraphicFramePr>
        <p:xfrm>
          <a:off x="4283968" y="57600"/>
          <a:ext cx="3456384" cy="589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図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5948" y="1022186"/>
            <a:ext cx="2988724" cy="1679845"/>
          </a:xfrm>
          <a:prstGeom prst="rect">
            <a:avLst/>
          </a:prstGeom>
        </p:spPr>
      </p:pic>
    </p:spTree>
    <p:extLst>
      <p:ext uri="{BB962C8B-B14F-4D97-AF65-F5344CB8AC3E}">
        <p14:creationId xmlns:p14="http://schemas.microsoft.com/office/powerpoint/2010/main" val="8891144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角丸四角形 43"/>
          <p:cNvSpPr/>
          <p:nvPr/>
        </p:nvSpPr>
        <p:spPr>
          <a:xfrm>
            <a:off x="140618" y="913957"/>
            <a:ext cx="6580499" cy="4825408"/>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3" name="正方形/長方形 22"/>
          <p:cNvSpPr/>
          <p:nvPr/>
        </p:nvSpPr>
        <p:spPr>
          <a:xfrm>
            <a:off x="6863815" y="3076408"/>
            <a:ext cx="2175587" cy="35985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400" dirty="0">
                <a:solidFill>
                  <a:schemeClr val="tx1"/>
                </a:solidFill>
                <a:latin typeface="ＭＳ Ｐゴシック" panose="020B0600070205080204" pitchFamily="50" charset="-128"/>
                <a:ea typeface="ＭＳ Ｐゴシック" panose="020B0600070205080204" pitchFamily="50" charset="-128"/>
              </a:rPr>
              <a:t>土浦花火大会</a:t>
            </a:r>
          </a:p>
        </p:txBody>
      </p:sp>
      <p:sp>
        <p:nvSpPr>
          <p:cNvPr id="2" name="タイトル 1"/>
          <p:cNvSpPr>
            <a:spLocks noGrp="1"/>
          </p:cNvSpPr>
          <p:nvPr>
            <p:ph type="title"/>
          </p:nvPr>
        </p:nvSpPr>
        <p:spPr/>
        <p:txBody>
          <a:bodyPr/>
          <a:lstStyle/>
          <a:p>
            <a:r>
              <a:rPr kumimoji="1" lang="ja-JP" altLang="en-US" dirty="0" smtClean="0"/>
              <a:t>中央地区</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25</a:t>
            </a:fld>
            <a:endParaRPr kumimoji="1" lang="ja-JP" altLang="en-US"/>
          </a:p>
        </p:txBody>
      </p:sp>
      <p:graphicFrame>
        <p:nvGraphicFramePr>
          <p:cNvPr id="7" name="グラフ 6"/>
          <p:cNvGraphicFramePr>
            <a:graphicFrameLocks/>
          </p:cNvGraphicFramePr>
          <p:nvPr>
            <p:extLst>
              <p:ext uri="{D42A27DB-BD31-4B8C-83A1-F6EECF244321}">
                <p14:modId xmlns:p14="http://schemas.microsoft.com/office/powerpoint/2010/main" val="2670769381"/>
              </p:ext>
            </p:extLst>
          </p:nvPr>
        </p:nvGraphicFramePr>
        <p:xfrm>
          <a:off x="472981" y="1777377"/>
          <a:ext cx="5915771" cy="3400643"/>
        </p:xfrm>
        <a:graphic>
          <a:graphicData uri="http://schemas.openxmlformats.org/drawingml/2006/chart">
            <c:chart xmlns:c="http://schemas.openxmlformats.org/drawingml/2006/chart" xmlns:r="http://schemas.openxmlformats.org/officeDocument/2006/relationships" r:id="rId2"/>
          </a:graphicData>
        </a:graphic>
      </p:graphicFrame>
      <p:sp>
        <p:nvSpPr>
          <p:cNvPr id="8" name="コンテンツ プレースホルダー 2"/>
          <p:cNvSpPr txBox="1">
            <a:spLocks/>
          </p:cNvSpPr>
          <p:nvPr/>
        </p:nvSpPr>
        <p:spPr>
          <a:xfrm>
            <a:off x="517478" y="5235309"/>
            <a:ext cx="5901523" cy="4055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観光がイベントに頼りすぎているという現状</a:t>
            </a:r>
            <a:r>
              <a:rPr lang="en-US" altLang="ja-JP" sz="2400" dirty="0" smtClean="0"/>
              <a:t>…</a:t>
            </a:r>
          </a:p>
        </p:txBody>
      </p:sp>
      <p:sp>
        <p:nvSpPr>
          <p:cNvPr id="9" name="右矢印 8"/>
          <p:cNvSpPr/>
          <p:nvPr/>
        </p:nvSpPr>
        <p:spPr>
          <a:xfrm>
            <a:off x="92323" y="5988819"/>
            <a:ext cx="413222" cy="504056"/>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0" name="正方形/長方形 9"/>
          <p:cNvSpPr/>
          <p:nvPr/>
        </p:nvSpPr>
        <p:spPr>
          <a:xfrm>
            <a:off x="505545" y="6039859"/>
            <a:ext cx="8568952" cy="40556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市内の観光資源を活かして何とか安定した観光客数を獲得したい</a:t>
            </a:r>
          </a:p>
        </p:txBody>
      </p:sp>
      <p:sp>
        <p:nvSpPr>
          <p:cNvPr id="12" name="円/楕円 11"/>
          <p:cNvSpPr/>
          <p:nvPr/>
        </p:nvSpPr>
        <p:spPr>
          <a:xfrm>
            <a:off x="3911263" y="2212312"/>
            <a:ext cx="504056" cy="208823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3" name="円/楕円 12"/>
          <p:cNvSpPr/>
          <p:nvPr/>
        </p:nvSpPr>
        <p:spPr>
          <a:xfrm>
            <a:off x="3173672" y="3292432"/>
            <a:ext cx="424277" cy="100811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cxnSp>
        <p:nvCxnSpPr>
          <p:cNvPr id="16" name="直線矢印コネクタ 15"/>
          <p:cNvCxnSpPr>
            <a:stCxn id="12" idx="6"/>
            <a:endCxn id="23" idx="1"/>
          </p:cNvCxnSpPr>
          <p:nvPr/>
        </p:nvCxnSpPr>
        <p:spPr>
          <a:xfrm flipV="1">
            <a:off x="4415319" y="3256334"/>
            <a:ext cx="2448496" cy="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stCxn id="13" idx="6"/>
            <a:endCxn id="24" idx="1"/>
          </p:cNvCxnSpPr>
          <p:nvPr/>
        </p:nvCxnSpPr>
        <p:spPr>
          <a:xfrm>
            <a:off x="3597949" y="3796488"/>
            <a:ext cx="321130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6809258" y="3616562"/>
            <a:ext cx="2280185" cy="35985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err="1">
                <a:solidFill>
                  <a:schemeClr val="tx1"/>
                </a:solidFill>
              </a:rPr>
              <a:t>きららちゃん</a:t>
            </a:r>
            <a:r>
              <a:rPr lang="ja-JP" altLang="en-US" sz="2400" dirty="0">
                <a:solidFill>
                  <a:schemeClr val="tx1"/>
                </a:solidFill>
              </a:rPr>
              <a:t>祭り</a:t>
            </a:r>
          </a:p>
        </p:txBody>
      </p:sp>
      <p:sp>
        <p:nvSpPr>
          <p:cNvPr id="35" name="正方形/長方形 34"/>
          <p:cNvSpPr/>
          <p:nvPr/>
        </p:nvSpPr>
        <p:spPr>
          <a:xfrm>
            <a:off x="1271467" y="1031981"/>
            <a:ext cx="4176464" cy="67437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chemeClr val="tx1"/>
                </a:solidFill>
              </a:rPr>
              <a:t>平成</a:t>
            </a:r>
            <a:r>
              <a:rPr kumimoji="1" lang="en-US" altLang="ja-JP" sz="2000" dirty="0" smtClean="0">
                <a:solidFill>
                  <a:schemeClr val="tx1"/>
                </a:solidFill>
              </a:rPr>
              <a:t>19</a:t>
            </a:r>
            <a:r>
              <a:rPr kumimoji="1" lang="ja-JP" altLang="en-US" sz="2000" dirty="0" smtClean="0">
                <a:solidFill>
                  <a:schemeClr val="tx1"/>
                </a:solidFill>
              </a:rPr>
              <a:t>年度</a:t>
            </a:r>
            <a:endParaRPr kumimoji="1" lang="en-US" altLang="ja-JP" sz="2000" dirty="0" smtClean="0">
              <a:solidFill>
                <a:schemeClr val="tx1"/>
              </a:solidFill>
            </a:endParaRPr>
          </a:p>
          <a:p>
            <a:pPr algn="ctr"/>
            <a:r>
              <a:rPr kumimoji="1" lang="ja-JP" altLang="en-US" sz="2000" dirty="0" smtClean="0">
                <a:solidFill>
                  <a:schemeClr val="tx1"/>
                </a:solidFill>
              </a:rPr>
              <a:t>土浦市月別入れ込み観光客数</a:t>
            </a:r>
          </a:p>
        </p:txBody>
      </p:sp>
      <p:graphicFrame>
        <p:nvGraphicFramePr>
          <p:cNvPr id="28" name="図表 27"/>
          <p:cNvGraphicFramePr/>
          <p:nvPr>
            <p:extLst>
              <p:ext uri="{D42A27DB-BD31-4B8C-83A1-F6EECF244321}">
                <p14:modId xmlns:p14="http://schemas.microsoft.com/office/powerpoint/2010/main" val="2179157002"/>
              </p:ext>
            </p:extLst>
          </p:nvPr>
        </p:nvGraphicFramePr>
        <p:xfrm>
          <a:off x="4283968" y="57600"/>
          <a:ext cx="3456384" cy="589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351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3" grpId="0" animBg="1"/>
      <p:bldGraphic spid="7" grpId="0">
        <p:bldAsOne/>
      </p:bldGraphic>
      <p:bldP spid="8" grpId="0"/>
      <p:bldP spid="9" grpId="0" animBg="1"/>
      <p:bldP spid="10" grpId="0" animBg="1"/>
      <p:bldP spid="12" grpId="0" animBg="1"/>
      <p:bldP spid="13" grpId="0" animBg="1"/>
      <p:bldP spid="2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p:cNvSpPr/>
          <p:nvPr/>
        </p:nvSpPr>
        <p:spPr>
          <a:xfrm>
            <a:off x="2680630" y="3222516"/>
            <a:ext cx="5923818" cy="29248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aphicFrame>
        <p:nvGraphicFramePr>
          <p:cNvPr id="29" name="表 28"/>
          <p:cNvGraphicFramePr>
            <a:graphicFrameLocks noGrp="1"/>
          </p:cNvGraphicFramePr>
          <p:nvPr>
            <p:extLst>
              <p:ext uri="{D42A27DB-BD31-4B8C-83A1-F6EECF244321}">
                <p14:modId xmlns:p14="http://schemas.microsoft.com/office/powerpoint/2010/main" val="1204212035"/>
              </p:ext>
            </p:extLst>
          </p:nvPr>
        </p:nvGraphicFramePr>
        <p:xfrm>
          <a:off x="340301" y="1384082"/>
          <a:ext cx="2072993" cy="4758546"/>
        </p:xfrm>
        <a:graphic>
          <a:graphicData uri="http://schemas.openxmlformats.org/drawingml/2006/table">
            <a:tbl>
              <a:tblPr>
                <a:tableStyleId>{5C22544A-7EE6-4342-B048-85BDC9FD1C3A}</a:tableStyleId>
              </a:tblPr>
              <a:tblGrid>
                <a:gridCol w="608238"/>
                <a:gridCol w="1464755"/>
              </a:tblGrid>
              <a:tr h="366042">
                <a:tc gridSpan="2">
                  <a:txBody>
                    <a:bodyPr/>
                    <a:lstStyle/>
                    <a:p>
                      <a:pPr algn="ctr" fontAlgn="ctr"/>
                      <a:r>
                        <a:rPr lang="en-US" altLang="ja-JP" sz="2000" u="none" strike="noStrike" dirty="0">
                          <a:effectLst/>
                        </a:rPr>
                        <a:t>2014</a:t>
                      </a:r>
                      <a:endParaRPr lang="en-US" altLang="ja-JP"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a:p>
                  </a:txBody>
                  <a:tcPr/>
                </a:tc>
              </a:tr>
              <a:tr h="366042">
                <a:tc>
                  <a:txBody>
                    <a:bodyPr/>
                    <a:lstStyle/>
                    <a:p>
                      <a:pPr algn="ctr" fontAlgn="ctr"/>
                      <a:r>
                        <a:rPr lang="en-US" altLang="ja-JP" sz="2000" u="none" strike="noStrike" dirty="0">
                          <a:effectLst/>
                        </a:rPr>
                        <a:t>1</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東京（</a:t>
                      </a:r>
                      <a:r>
                        <a:rPr lang="en-US" altLang="ja-JP" sz="2000" u="none" strike="noStrike" dirty="0">
                          <a:effectLst/>
                        </a:rPr>
                        <a:t>23</a:t>
                      </a:r>
                      <a:r>
                        <a:rPr lang="ja-JP" altLang="en-US" sz="2000" u="none" strike="noStrike" dirty="0">
                          <a:effectLst/>
                        </a:rPr>
                        <a:t>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2</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福岡市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dirty="0">
                          <a:effectLst/>
                        </a:rPr>
                        <a:t>3</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京都市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4</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横浜市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5</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名古屋市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6</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大阪市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7</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千里地区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8</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札幌市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9</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神戸市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10</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仙台市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11</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北九州市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dirty="0">
                          <a:effectLst/>
                        </a:rPr>
                        <a:t>12</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rgbClr val="FFFF00"/>
                    </a:solidFill>
                  </a:tcPr>
                </a:tc>
                <a:tc>
                  <a:txBody>
                    <a:bodyPr/>
                    <a:lstStyle/>
                    <a:p>
                      <a:pPr algn="ctr" fontAlgn="ctr"/>
                      <a:r>
                        <a:rPr lang="ja-JP" altLang="en-US" sz="2000" u="none" strike="noStrike" dirty="0">
                          <a:effectLst/>
                        </a:rPr>
                        <a:t>つくば地区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rgbClr val="FFFF00"/>
                    </a:solidFill>
                  </a:tcPr>
                </a:tc>
              </a:tr>
            </a:tbl>
          </a:graphicData>
        </a:graphic>
      </p:graphicFrame>
      <p:graphicFrame>
        <p:nvGraphicFramePr>
          <p:cNvPr id="28" name="表 27"/>
          <p:cNvGraphicFramePr>
            <a:graphicFrameLocks noGrp="1"/>
          </p:cNvGraphicFramePr>
          <p:nvPr>
            <p:extLst>
              <p:ext uri="{D42A27DB-BD31-4B8C-83A1-F6EECF244321}">
                <p14:modId xmlns:p14="http://schemas.microsoft.com/office/powerpoint/2010/main" val="745697348"/>
              </p:ext>
            </p:extLst>
          </p:nvPr>
        </p:nvGraphicFramePr>
        <p:xfrm>
          <a:off x="338077" y="1382505"/>
          <a:ext cx="2072992" cy="4758546"/>
        </p:xfrm>
        <a:graphic>
          <a:graphicData uri="http://schemas.openxmlformats.org/drawingml/2006/table">
            <a:tbl>
              <a:tblPr>
                <a:tableStyleId>{5C22544A-7EE6-4342-B048-85BDC9FD1C3A}</a:tableStyleId>
              </a:tblPr>
              <a:tblGrid>
                <a:gridCol w="602838"/>
                <a:gridCol w="1470154"/>
              </a:tblGrid>
              <a:tr h="366042">
                <a:tc gridSpan="2">
                  <a:txBody>
                    <a:bodyPr/>
                    <a:lstStyle/>
                    <a:p>
                      <a:pPr algn="ctr" fontAlgn="ctr"/>
                      <a:r>
                        <a:rPr lang="en-US" altLang="ja-JP" sz="2000" u="none" strike="noStrike" dirty="0">
                          <a:effectLst/>
                        </a:rPr>
                        <a:t>2013</a:t>
                      </a:r>
                      <a:endParaRPr lang="en-US" altLang="ja-JP"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a:p>
                  </a:txBody>
                  <a:tcPr/>
                </a:tc>
              </a:tr>
              <a:tr h="366042">
                <a:tc>
                  <a:txBody>
                    <a:bodyPr/>
                    <a:lstStyle/>
                    <a:p>
                      <a:pPr algn="ctr" fontAlgn="ctr"/>
                      <a:r>
                        <a:rPr lang="en-US" altLang="ja-JP" sz="2000" u="none" strike="noStrike" dirty="0">
                          <a:effectLst/>
                        </a:rPr>
                        <a:t>1</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a:effectLst/>
                        </a:rPr>
                        <a:t>東京（</a:t>
                      </a:r>
                      <a:r>
                        <a:rPr lang="en-US" altLang="ja-JP" sz="2000" u="none" strike="noStrike">
                          <a:effectLst/>
                        </a:rPr>
                        <a:t>23</a:t>
                      </a:r>
                      <a:r>
                        <a:rPr lang="ja-JP" altLang="en-US" sz="2000" u="none" strike="noStrike">
                          <a:effectLst/>
                        </a:rPr>
                        <a:t>区）</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2</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福岡市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3</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横浜市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4</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京都市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5</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大阪市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6</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名古屋市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7</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千里地区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8</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神戸市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9</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札幌市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10</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仙台市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11</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北九州市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dirty="0">
                          <a:effectLst/>
                        </a:rPr>
                        <a:t>12</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rgbClr val="FFFF00"/>
                    </a:solidFill>
                  </a:tcPr>
                </a:tc>
                <a:tc>
                  <a:txBody>
                    <a:bodyPr/>
                    <a:lstStyle/>
                    <a:p>
                      <a:pPr algn="ctr" fontAlgn="ctr"/>
                      <a:r>
                        <a:rPr lang="ja-JP" altLang="en-US" sz="2000" u="none" strike="noStrike" dirty="0">
                          <a:effectLst/>
                        </a:rPr>
                        <a:t>つくば地区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rgbClr val="FFFF00"/>
                    </a:solidFill>
                  </a:tcPr>
                </a:tc>
              </a:tr>
            </a:tbl>
          </a:graphicData>
        </a:graphic>
      </p:graphicFrame>
      <p:graphicFrame>
        <p:nvGraphicFramePr>
          <p:cNvPr id="27" name="表 26"/>
          <p:cNvGraphicFramePr>
            <a:graphicFrameLocks noGrp="1"/>
          </p:cNvGraphicFramePr>
          <p:nvPr>
            <p:extLst>
              <p:ext uri="{D42A27DB-BD31-4B8C-83A1-F6EECF244321}">
                <p14:modId xmlns:p14="http://schemas.microsoft.com/office/powerpoint/2010/main" val="1562277243"/>
              </p:ext>
            </p:extLst>
          </p:nvPr>
        </p:nvGraphicFramePr>
        <p:xfrm>
          <a:off x="338077" y="1382505"/>
          <a:ext cx="2072992" cy="4758546"/>
        </p:xfrm>
        <a:graphic>
          <a:graphicData uri="http://schemas.openxmlformats.org/drawingml/2006/table">
            <a:tbl>
              <a:tblPr>
                <a:tableStyleId>{5C22544A-7EE6-4342-B048-85BDC9FD1C3A}</a:tableStyleId>
              </a:tblPr>
              <a:tblGrid>
                <a:gridCol w="607749"/>
                <a:gridCol w="1465243"/>
              </a:tblGrid>
              <a:tr h="366042">
                <a:tc gridSpan="2">
                  <a:txBody>
                    <a:bodyPr/>
                    <a:lstStyle/>
                    <a:p>
                      <a:pPr algn="ctr" fontAlgn="ctr"/>
                      <a:r>
                        <a:rPr lang="en-US" altLang="ja-JP" sz="2000" u="none" strike="noStrike" dirty="0">
                          <a:effectLst/>
                        </a:rPr>
                        <a:t>2012</a:t>
                      </a:r>
                      <a:endParaRPr lang="en-US" altLang="ja-JP"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a:p>
                  </a:txBody>
                  <a:tcPr/>
                </a:tc>
              </a:tr>
              <a:tr h="366042">
                <a:tc>
                  <a:txBody>
                    <a:bodyPr/>
                    <a:lstStyle/>
                    <a:p>
                      <a:pPr algn="ctr" fontAlgn="ctr"/>
                      <a:r>
                        <a:rPr lang="en-US" altLang="ja-JP" sz="2000" u="none" strike="noStrike" dirty="0">
                          <a:effectLst/>
                        </a:rPr>
                        <a:t>1</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東京（</a:t>
                      </a:r>
                      <a:r>
                        <a:rPr lang="en-US" altLang="ja-JP" sz="2000" u="none" strike="noStrike" dirty="0">
                          <a:effectLst/>
                        </a:rPr>
                        <a:t>23</a:t>
                      </a:r>
                      <a:r>
                        <a:rPr lang="ja-JP" altLang="en-US" sz="2000" u="none" strike="noStrike" dirty="0">
                          <a:effectLst/>
                        </a:rPr>
                        <a:t>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2</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福岡市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3</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京都市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4</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横浜市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5</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大阪市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6</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名古屋市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7</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千里地区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8</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神戸市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9</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仙台市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10</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札幌市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dirty="0">
                          <a:effectLst/>
                        </a:rPr>
                        <a:t>11</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rgbClr val="FFFF00"/>
                    </a:solidFill>
                  </a:tcPr>
                </a:tc>
                <a:tc>
                  <a:txBody>
                    <a:bodyPr/>
                    <a:lstStyle/>
                    <a:p>
                      <a:pPr algn="ctr" fontAlgn="ctr"/>
                      <a:r>
                        <a:rPr lang="ja-JP" altLang="en-US" sz="2000" u="none" strike="noStrike" dirty="0">
                          <a:effectLst/>
                        </a:rPr>
                        <a:t>つくば地区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rgbClr val="FFFF00"/>
                    </a:solidFill>
                  </a:tcPr>
                </a:tc>
              </a:tr>
              <a:tr h="366042">
                <a:tc>
                  <a:txBody>
                    <a:bodyPr/>
                    <a:lstStyle/>
                    <a:p>
                      <a:pPr algn="ctr" fontAlgn="ctr"/>
                      <a:r>
                        <a:rPr lang="en-US" altLang="ja-JP" sz="2000" u="none" strike="noStrike">
                          <a:effectLst/>
                        </a:rPr>
                        <a:t>12</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北九州市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graphicFrame>
        <p:nvGraphicFramePr>
          <p:cNvPr id="21" name="表 20"/>
          <p:cNvGraphicFramePr>
            <a:graphicFrameLocks noGrp="1"/>
          </p:cNvGraphicFramePr>
          <p:nvPr>
            <p:extLst>
              <p:ext uri="{D42A27DB-BD31-4B8C-83A1-F6EECF244321}">
                <p14:modId xmlns:p14="http://schemas.microsoft.com/office/powerpoint/2010/main" val="431301376"/>
              </p:ext>
            </p:extLst>
          </p:nvPr>
        </p:nvGraphicFramePr>
        <p:xfrm>
          <a:off x="338077" y="1382504"/>
          <a:ext cx="2072992" cy="4758546"/>
        </p:xfrm>
        <a:graphic>
          <a:graphicData uri="http://schemas.openxmlformats.org/drawingml/2006/table">
            <a:tbl>
              <a:tblPr>
                <a:tableStyleId>{5C22544A-7EE6-4342-B048-85BDC9FD1C3A}</a:tableStyleId>
              </a:tblPr>
              <a:tblGrid>
                <a:gridCol w="661922"/>
                <a:gridCol w="1411070"/>
              </a:tblGrid>
              <a:tr h="366042">
                <a:tc gridSpan="2">
                  <a:txBody>
                    <a:bodyPr/>
                    <a:lstStyle/>
                    <a:p>
                      <a:pPr algn="ctr" fontAlgn="ctr"/>
                      <a:r>
                        <a:rPr lang="en-US" altLang="ja-JP" sz="2000" u="none" strike="noStrike" dirty="0">
                          <a:effectLst/>
                        </a:rPr>
                        <a:t>2011</a:t>
                      </a:r>
                      <a:endParaRPr lang="en-US" altLang="ja-JP"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a:p>
                  </a:txBody>
                  <a:tcPr/>
                </a:tc>
              </a:tr>
              <a:tr h="366042">
                <a:tc>
                  <a:txBody>
                    <a:bodyPr/>
                    <a:lstStyle/>
                    <a:p>
                      <a:pPr algn="ctr" fontAlgn="ctr"/>
                      <a:r>
                        <a:rPr lang="en-US" altLang="ja-JP" sz="2000" u="none" strike="noStrike">
                          <a:effectLst/>
                        </a:rPr>
                        <a:t>1</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東京（</a:t>
                      </a:r>
                      <a:r>
                        <a:rPr lang="en-US" altLang="ja-JP" sz="2000" u="none" strike="noStrike" dirty="0">
                          <a:effectLst/>
                        </a:rPr>
                        <a:t>23</a:t>
                      </a:r>
                      <a:r>
                        <a:rPr lang="ja-JP" altLang="en-US" sz="2000" u="none" strike="noStrike" dirty="0">
                          <a:effectLst/>
                        </a:rPr>
                        <a:t>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2</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福岡市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3</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横浜市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4</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京都市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5</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名古屋市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6</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神戸市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7</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札幌市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8</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大阪市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9</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千里地区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dirty="0">
                          <a:effectLst/>
                        </a:rPr>
                        <a:t>10</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rgbClr val="FFFF00"/>
                    </a:solidFill>
                  </a:tcPr>
                </a:tc>
                <a:tc>
                  <a:txBody>
                    <a:bodyPr/>
                    <a:lstStyle/>
                    <a:p>
                      <a:pPr algn="ctr" fontAlgn="ctr"/>
                      <a:r>
                        <a:rPr lang="ja-JP" altLang="en-US" sz="2000" u="none" strike="noStrike" dirty="0">
                          <a:effectLst/>
                        </a:rPr>
                        <a:t>つくば地区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rgbClr val="FFFF00"/>
                    </a:solidFill>
                  </a:tcPr>
                </a:tc>
              </a:tr>
              <a:tr h="366042">
                <a:tc>
                  <a:txBody>
                    <a:bodyPr/>
                    <a:lstStyle/>
                    <a:p>
                      <a:pPr algn="ctr" fontAlgn="ctr"/>
                      <a:r>
                        <a:rPr lang="en-US" altLang="ja-JP" sz="2000" u="none" strike="noStrike">
                          <a:effectLst/>
                        </a:rPr>
                        <a:t>11</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仙台市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12</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北九州市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1393773824"/>
              </p:ext>
            </p:extLst>
          </p:nvPr>
        </p:nvGraphicFramePr>
        <p:xfrm>
          <a:off x="338077" y="1382623"/>
          <a:ext cx="2072992" cy="4758546"/>
        </p:xfrm>
        <a:graphic>
          <a:graphicData uri="http://schemas.openxmlformats.org/drawingml/2006/table">
            <a:tbl>
              <a:tblPr>
                <a:tableStyleId>{5C22544A-7EE6-4342-B048-85BDC9FD1C3A}</a:tableStyleId>
              </a:tblPr>
              <a:tblGrid>
                <a:gridCol w="652592"/>
                <a:gridCol w="1420400"/>
              </a:tblGrid>
              <a:tr h="366042">
                <a:tc gridSpan="2">
                  <a:txBody>
                    <a:bodyPr/>
                    <a:lstStyle/>
                    <a:p>
                      <a:pPr algn="ctr" fontAlgn="ctr"/>
                      <a:r>
                        <a:rPr lang="en-US" altLang="ja-JP" sz="2000" u="none" strike="noStrike" dirty="0">
                          <a:effectLst/>
                        </a:rPr>
                        <a:t>2010</a:t>
                      </a:r>
                      <a:endParaRPr lang="en-US" altLang="ja-JP"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a:p>
                  </a:txBody>
                  <a:tcPr/>
                </a:tc>
              </a:tr>
              <a:tr h="366042">
                <a:tc>
                  <a:txBody>
                    <a:bodyPr/>
                    <a:lstStyle/>
                    <a:p>
                      <a:pPr algn="ctr" fontAlgn="ctr"/>
                      <a:r>
                        <a:rPr lang="en-US" altLang="ja-JP" sz="2000" u="none" strike="noStrike" dirty="0">
                          <a:effectLst/>
                        </a:rPr>
                        <a:t>1</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東京（</a:t>
                      </a:r>
                      <a:r>
                        <a:rPr lang="en-US" altLang="ja-JP" sz="2000" u="none" strike="noStrike" dirty="0">
                          <a:effectLst/>
                        </a:rPr>
                        <a:t>23</a:t>
                      </a:r>
                      <a:r>
                        <a:rPr lang="ja-JP" altLang="en-US" sz="2000" u="none" strike="noStrike" dirty="0">
                          <a:effectLst/>
                        </a:rPr>
                        <a:t>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dirty="0">
                          <a:effectLst/>
                        </a:rPr>
                        <a:t>2</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福岡市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dirty="0">
                          <a:effectLst/>
                        </a:rPr>
                        <a:t>3</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横浜市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dirty="0">
                          <a:effectLst/>
                        </a:rPr>
                        <a:t>4</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京都市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dirty="0">
                          <a:effectLst/>
                        </a:rPr>
                        <a:t>5</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名古屋市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6</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神戸市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7</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札幌市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8</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仙台市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dirty="0">
                          <a:effectLst/>
                        </a:rPr>
                        <a:t>9</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rgbClr val="FFFF00"/>
                    </a:solidFill>
                  </a:tcPr>
                </a:tc>
                <a:tc>
                  <a:txBody>
                    <a:bodyPr/>
                    <a:lstStyle/>
                    <a:p>
                      <a:pPr algn="ctr" fontAlgn="ctr"/>
                      <a:r>
                        <a:rPr lang="ja-JP" altLang="en-US" sz="2000" u="none" strike="noStrike" dirty="0">
                          <a:effectLst/>
                        </a:rPr>
                        <a:t>つくば地区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rgbClr val="FFFF00"/>
                    </a:solidFill>
                  </a:tcPr>
                </a:tc>
              </a:tr>
              <a:tr h="366042">
                <a:tc>
                  <a:txBody>
                    <a:bodyPr/>
                    <a:lstStyle/>
                    <a:p>
                      <a:pPr algn="ctr" fontAlgn="ctr"/>
                      <a:r>
                        <a:rPr lang="en-US" altLang="ja-JP" sz="2000" u="none" strike="noStrike">
                          <a:effectLst/>
                        </a:rPr>
                        <a:t>10</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大阪市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11</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千里地区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66042">
                <a:tc>
                  <a:txBody>
                    <a:bodyPr/>
                    <a:lstStyle/>
                    <a:p>
                      <a:pPr algn="ctr" fontAlgn="ctr"/>
                      <a:r>
                        <a:rPr lang="en-US" altLang="ja-JP" sz="2000" u="none" strike="noStrike">
                          <a:effectLst/>
                        </a:rPr>
                        <a:t>12</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北九州市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sp>
        <p:nvSpPr>
          <p:cNvPr id="4" name="正方形/長方形 3"/>
          <p:cNvSpPr/>
          <p:nvPr/>
        </p:nvSpPr>
        <p:spPr>
          <a:xfrm>
            <a:off x="337579" y="843808"/>
            <a:ext cx="8266869" cy="42870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土浦市はつくば地区として国際会議観光都市に認定されている</a:t>
            </a:r>
          </a:p>
        </p:txBody>
      </p:sp>
      <p:sp>
        <p:nvSpPr>
          <p:cNvPr id="2" name="タイトル 1"/>
          <p:cNvSpPr>
            <a:spLocks noGrp="1"/>
          </p:cNvSpPr>
          <p:nvPr>
            <p:ph type="title"/>
          </p:nvPr>
        </p:nvSpPr>
        <p:spPr/>
        <p:txBody>
          <a:bodyPr/>
          <a:lstStyle/>
          <a:p>
            <a:r>
              <a:rPr kumimoji="1" lang="ja-JP" altLang="en-US" dirty="0" smtClean="0"/>
              <a:t>中央地区</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26</a:t>
            </a:fld>
            <a:endParaRPr kumimoji="1" lang="ja-JP" altLang="en-US"/>
          </a:p>
        </p:txBody>
      </p:sp>
      <p:sp>
        <p:nvSpPr>
          <p:cNvPr id="33" name="正方形/長方形 32"/>
          <p:cNvSpPr/>
          <p:nvPr/>
        </p:nvSpPr>
        <p:spPr>
          <a:xfrm>
            <a:off x="3357047" y="2715217"/>
            <a:ext cx="4608512" cy="42488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つくば地区の順位は下がっている</a:t>
            </a:r>
          </a:p>
        </p:txBody>
      </p:sp>
      <p:sp>
        <p:nvSpPr>
          <p:cNvPr id="42" name="コンテンツ プレースホルダー 2"/>
          <p:cNvSpPr txBox="1">
            <a:spLocks/>
          </p:cNvSpPr>
          <p:nvPr/>
        </p:nvSpPr>
        <p:spPr>
          <a:xfrm>
            <a:off x="82687" y="6136673"/>
            <a:ext cx="2664296" cy="6118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600" dirty="0" smtClean="0"/>
              <a:t>国際会議開催数</a:t>
            </a:r>
            <a:endParaRPr lang="en-US" altLang="ja-JP" sz="1600" dirty="0" smtClean="0"/>
          </a:p>
          <a:p>
            <a:pPr marL="0" indent="0" algn="ctr">
              <a:buNone/>
            </a:pPr>
            <a:r>
              <a:rPr lang="ja-JP" altLang="en-US" sz="1600" dirty="0" smtClean="0"/>
              <a:t>上位</a:t>
            </a:r>
            <a:r>
              <a:rPr lang="en-US" altLang="ja-JP" sz="1600" dirty="0" smtClean="0"/>
              <a:t>12</a:t>
            </a:r>
            <a:r>
              <a:rPr lang="ja-JP" altLang="en-US" sz="1600" dirty="0" smtClean="0"/>
              <a:t>地域（</a:t>
            </a:r>
            <a:r>
              <a:rPr lang="en-US" altLang="ja-JP" sz="1600" dirty="0" smtClean="0"/>
              <a:t>2010</a:t>
            </a:r>
            <a:r>
              <a:rPr lang="ja-JP" altLang="en-US" sz="1600" dirty="0" smtClean="0"/>
              <a:t>～</a:t>
            </a:r>
            <a:r>
              <a:rPr lang="en-US" altLang="ja-JP" sz="1600" dirty="0"/>
              <a:t>2</a:t>
            </a:r>
            <a:r>
              <a:rPr lang="en-US" altLang="ja-JP" sz="1600" dirty="0" smtClean="0"/>
              <a:t>014</a:t>
            </a:r>
            <a:r>
              <a:rPr lang="ja-JP" altLang="en-US" sz="1600" dirty="0" smtClean="0"/>
              <a:t>）</a:t>
            </a:r>
            <a:endParaRPr lang="en-US" altLang="ja-JP" sz="1600" dirty="0" smtClean="0"/>
          </a:p>
        </p:txBody>
      </p:sp>
      <p:sp>
        <p:nvSpPr>
          <p:cNvPr id="45" name="正方形/長方形 44"/>
          <p:cNvSpPr/>
          <p:nvPr/>
        </p:nvSpPr>
        <p:spPr>
          <a:xfrm>
            <a:off x="3043325" y="1382619"/>
            <a:ext cx="5235959" cy="75138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国際</a:t>
            </a:r>
            <a:r>
              <a:rPr lang="ja-JP" altLang="en-US" sz="2400" dirty="0">
                <a:solidFill>
                  <a:schemeClr val="tx1"/>
                </a:solidFill>
              </a:rPr>
              <a:t>会議</a:t>
            </a:r>
            <a:r>
              <a:rPr lang="ja-JP" altLang="en-US" sz="2400" dirty="0" smtClean="0">
                <a:solidFill>
                  <a:schemeClr val="tx1"/>
                </a:solidFill>
              </a:rPr>
              <a:t>の開催件数は全国的に見ると上位である</a:t>
            </a:r>
            <a:endParaRPr kumimoji="1" lang="ja-JP" altLang="en-US" sz="2400" dirty="0" smtClean="0">
              <a:solidFill>
                <a:schemeClr val="tx1"/>
              </a:solidFill>
            </a:endParaRPr>
          </a:p>
        </p:txBody>
      </p:sp>
      <p:sp>
        <p:nvSpPr>
          <p:cNvPr id="46" name="上下矢印 45"/>
          <p:cNvSpPr/>
          <p:nvPr/>
        </p:nvSpPr>
        <p:spPr>
          <a:xfrm>
            <a:off x="5373989" y="2200942"/>
            <a:ext cx="574629" cy="452099"/>
          </a:xfrm>
          <a:prstGeom prst="upDownArrow">
            <a:avLst>
              <a:gd name="adj1" fmla="val 55735"/>
              <a:gd name="adj2" fmla="val 21485"/>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8" name="正方形/長方形 47"/>
          <p:cNvSpPr/>
          <p:nvPr/>
        </p:nvSpPr>
        <p:spPr>
          <a:xfrm>
            <a:off x="2772454" y="5270285"/>
            <a:ext cx="5634088" cy="800629"/>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つくば地区の開催件数が大幅に減少してるわけではない</a:t>
            </a:r>
            <a:endParaRPr kumimoji="1" lang="ja-JP" altLang="en-US" sz="2400" dirty="0" smtClean="0">
              <a:solidFill>
                <a:schemeClr val="tx1"/>
              </a:solidFill>
            </a:endParaRPr>
          </a:p>
        </p:txBody>
      </p:sp>
      <p:graphicFrame>
        <p:nvGraphicFramePr>
          <p:cNvPr id="49" name="グラフ 48"/>
          <p:cNvGraphicFramePr>
            <a:graphicFrameLocks/>
          </p:cNvGraphicFramePr>
          <p:nvPr>
            <p:extLst>
              <p:ext uri="{D42A27DB-BD31-4B8C-83A1-F6EECF244321}">
                <p14:modId xmlns:p14="http://schemas.microsoft.com/office/powerpoint/2010/main" val="3290370529"/>
              </p:ext>
            </p:extLst>
          </p:nvPr>
        </p:nvGraphicFramePr>
        <p:xfrm>
          <a:off x="3043325" y="3314362"/>
          <a:ext cx="5019934" cy="1591977"/>
        </p:xfrm>
        <a:graphic>
          <a:graphicData uri="http://schemas.openxmlformats.org/drawingml/2006/chart">
            <c:chart xmlns:c="http://schemas.openxmlformats.org/drawingml/2006/chart" xmlns:r="http://schemas.openxmlformats.org/officeDocument/2006/relationships" r:id="rId2"/>
          </a:graphicData>
        </a:graphic>
      </p:graphicFrame>
      <p:sp>
        <p:nvSpPr>
          <p:cNvPr id="50" name="コンテンツ プレースホルダー 2"/>
          <p:cNvSpPr txBox="1">
            <a:spLocks/>
          </p:cNvSpPr>
          <p:nvPr/>
        </p:nvSpPr>
        <p:spPr>
          <a:xfrm>
            <a:off x="3043325" y="4899976"/>
            <a:ext cx="5065778" cy="3059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600" dirty="0" smtClean="0"/>
              <a:t>つくば地区における国際会議の開催件数（</a:t>
            </a:r>
            <a:r>
              <a:rPr lang="en-US" altLang="ja-JP" sz="1600" dirty="0" smtClean="0"/>
              <a:t>2010</a:t>
            </a:r>
            <a:r>
              <a:rPr lang="ja-JP" altLang="en-US" sz="1600" dirty="0" smtClean="0"/>
              <a:t>～</a:t>
            </a:r>
            <a:r>
              <a:rPr lang="en-US" altLang="ja-JP" sz="1600" dirty="0"/>
              <a:t>2</a:t>
            </a:r>
            <a:r>
              <a:rPr lang="en-US" altLang="ja-JP" sz="1600" dirty="0" smtClean="0"/>
              <a:t>014</a:t>
            </a:r>
            <a:r>
              <a:rPr lang="ja-JP" altLang="en-US" sz="1600" dirty="0" smtClean="0"/>
              <a:t>）</a:t>
            </a:r>
            <a:endParaRPr lang="en-US" altLang="ja-JP" sz="1600" dirty="0" smtClean="0"/>
          </a:p>
        </p:txBody>
      </p:sp>
      <p:sp>
        <p:nvSpPr>
          <p:cNvPr id="51" name="正方形/長方形 50"/>
          <p:cNvSpPr/>
          <p:nvPr/>
        </p:nvSpPr>
        <p:spPr>
          <a:xfrm>
            <a:off x="3806759" y="6332024"/>
            <a:ext cx="3671559" cy="41654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他</a:t>
            </a:r>
            <a:r>
              <a:rPr lang="ja-JP" altLang="en-US" sz="2400" dirty="0" smtClean="0">
                <a:solidFill>
                  <a:schemeClr val="tx1"/>
                </a:solidFill>
              </a:rPr>
              <a:t>の</a:t>
            </a:r>
            <a:r>
              <a:rPr lang="ja-JP" altLang="en-US" sz="2400" dirty="0">
                <a:solidFill>
                  <a:schemeClr val="tx1"/>
                </a:solidFill>
              </a:rPr>
              <a:t>地区</a:t>
            </a:r>
            <a:r>
              <a:rPr lang="ja-JP" altLang="en-US" sz="2400" dirty="0" smtClean="0">
                <a:solidFill>
                  <a:schemeClr val="tx1"/>
                </a:solidFill>
              </a:rPr>
              <a:t>の台頭が著しい</a:t>
            </a:r>
            <a:endParaRPr kumimoji="1" lang="ja-JP" altLang="en-US" sz="2400" dirty="0" smtClean="0">
              <a:solidFill>
                <a:schemeClr val="tx1"/>
              </a:solidFill>
            </a:endParaRPr>
          </a:p>
        </p:txBody>
      </p:sp>
      <p:sp>
        <p:nvSpPr>
          <p:cNvPr id="53" name="下矢印 52"/>
          <p:cNvSpPr/>
          <p:nvPr/>
        </p:nvSpPr>
        <p:spPr>
          <a:xfrm>
            <a:off x="5239565" y="6127345"/>
            <a:ext cx="699865" cy="256407"/>
          </a:xfrm>
          <a:prstGeom prst="down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aphicFrame>
        <p:nvGraphicFramePr>
          <p:cNvPr id="22" name="図表 21"/>
          <p:cNvGraphicFramePr/>
          <p:nvPr>
            <p:extLst>
              <p:ext uri="{D42A27DB-BD31-4B8C-83A1-F6EECF244321}">
                <p14:modId xmlns:p14="http://schemas.microsoft.com/office/powerpoint/2010/main" val="4172996467"/>
              </p:ext>
            </p:extLst>
          </p:nvPr>
        </p:nvGraphicFramePr>
        <p:xfrm>
          <a:off x="4283968" y="57600"/>
          <a:ext cx="3456384" cy="589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090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500"/>
                                        <p:tgtEl>
                                          <p:spTgt spid="4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500"/>
                                        <p:tgtEl>
                                          <p:spTgt spid="4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500"/>
                                        <p:tgtEl>
                                          <p:spTgt spid="5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 grpId="0" animBg="1"/>
      <p:bldP spid="33" grpId="0" animBg="1"/>
      <p:bldP spid="42" grpId="0"/>
      <p:bldP spid="45" grpId="0" animBg="1"/>
      <p:bldP spid="46" grpId="0" animBg="1"/>
      <p:bldP spid="48" grpId="0" animBg="1"/>
      <p:bldGraphic spid="49" grpId="0">
        <p:bldAsOne/>
      </p:bldGraphic>
      <p:bldP spid="50" grpId="0"/>
      <p:bldP spid="51" grpId="0" animBg="1"/>
      <p:bldP spid="5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フローチャート: 処理 16"/>
          <p:cNvSpPr/>
          <p:nvPr/>
        </p:nvSpPr>
        <p:spPr>
          <a:xfrm>
            <a:off x="2372653" y="1854469"/>
            <a:ext cx="6559341" cy="1411591"/>
          </a:xfrm>
          <a:prstGeom prst="flowChartProcess">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400" dirty="0">
                <a:solidFill>
                  <a:schemeClr val="tx1"/>
                </a:solidFill>
              </a:rPr>
              <a:t>多くの集客交流が見込まれるビジネスイベントなどの</a:t>
            </a:r>
            <a:r>
              <a:rPr lang="ja-JP" altLang="en-US" sz="2400" dirty="0" smtClean="0">
                <a:solidFill>
                  <a:schemeClr val="tx1"/>
                </a:solidFill>
              </a:rPr>
              <a:t>総称であり、</a:t>
            </a:r>
            <a:endParaRPr lang="en-US" altLang="ja-JP" sz="2400" dirty="0" smtClean="0">
              <a:solidFill>
                <a:schemeClr val="tx1"/>
              </a:solidFill>
            </a:endParaRPr>
          </a:p>
          <a:p>
            <a:r>
              <a:rPr lang="ja-JP" altLang="en-US" sz="2400" dirty="0" smtClean="0">
                <a:solidFill>
                  <a:schemeClr val="tx1"/>
                </a:solidFill>
              </a:rPr>
              <a:t>開催</a:t>
            </a:r>
            <a:r>
              <a:rPr lang="ja-JP" altLang="en-US" sz="2400" dirty="0">
                <a:solidFill>
                  <a:schemeClr val="tx1"/>
                </a:solidFill>
              </a:rPr>
              <a:t>地域</a:t>
            </a:r>
            <a:r>
              <a:rPr lang="ja-JP" altLang="en-US" sz="2400" dirty="0" smtClean="0">
                <a:solidFill>
                  <a:schemeClr val="tx1"/>
                </a:solidFill>
              </a:rPr>
              <a:t>を</a:t>
            </a:r>
            <a:r>
              <a:rPr lang="ja-JP" altLang="en-US" sz="2400" dirty="0">
                <a:solidFill>
                  <a:schemeClr val="tx1"/>
                </a:solidFill>
              </a:rPr>
              <a:t>中心</a:t>
            </a:r>
            <a:r>
              <a:rPr lang="ja-JP" altLang="en-US" sz="2400" dirty="0" smtClean="0">
                <a:solidFill>
                  <a:schemeClr val="tx1"/>
                </a:solidFill>
              </a:rPr>
              <a:t>に大きな経済波及効果をもたらす</a:t>
            </a:r>
            <a:endParaRPr lang="en-US" altLang="ja-JP" sz="2400" dirty="0" smtClean="0">
              <a:solidFill>
                <a:schemeClr val="tx1"/>
              </a:solidFill>
            </a:endParaRPr>
          </a:p>
        </p:txBody>
      </p:sp>
      <p:sp>
        <p:nvSpPr>
          <p:cNvPr id="3" name="フローチャート: 処理 2"/>
          <p:cNvSpPr/>
          <p:nvPr/>
        </p:nvSpPr>
        <p:spPr>
          <a:xfrm>
            <a:off x="2372653" y="3732158"/>
            <a:ext cx="6559341" cy="1745777"/>
          </a:xfrm>
          <a:prstGeom prst="flowChartProcess">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400" dirty="0">
                <a:solidFill>
                  <a:schemeClr val="tx1"/>
                </a:solidFill>
              </a:rPr>
              <a:t>認定されれば</a:t>
            </a:r>
            <a:r>
              <a:rPr lang="en-US" altLang="ja-JP" sz="2400" dirty="0">
                <a:solidFill>
                  <a:schemeClr val="tx1"/>
                </a:solidFill>
              </a:rPr>
              <a:t>MICE</a:t>
            </a:r>
            <a:r>
              <a:rPr lang="ja-JP" altLang="en-US" sz="2400" dirty="0">
                <a:solidFill>
                  <a:schemeClr val="tx1"/>
                </a:solidFill>
              </a:rPr>
              <a:t>の開催に関して専門のアドバイザー</a:t>
            </a:r>
            <a:r>
              <a:rPr lang="ja-JP" altLang="en-US" sz="2400" dirty="0" smtClean="0">
                <a:solidFill>
                  <a:schemeClr val="tx1"/>
                </a:solidFill>
              </a:rPr>
              <a:t>派遣、</a:t>
            </a:r>
            <a:endParaRPr lang="ja-JP" altLang="en-US" sz="2400" dirty="0">
              <a:solidFill>
                <a:schemeClr val="tx1"/>
              </a:solidFill>
            </a:endParaRPr>
          </a:p>
          <a:p>
            <a:r>
              <a:rPr lang="ja-JP" altLang="en-US" sz="2400" dirty="0">
                <a:solidFill>
                  <a:schemeClr val="tx1"/>
                </a:solidFill>
              </a:rPr>
              <a:t>プロモーションの支援などの援助を受けることが</a:t>
            </a:r>
            <a:r>
              <a:rPr lang="ja-JP" altLang="en-US" sz="2400" dirty="0" smtClean="0">
                <a:solidFill>
                  <a:schemeClr val="tx1"/>
                </a:solidFill>
              </a:rPr>
              <a:t>できる</a:t>
            </a:r>
            <a:endParaRPr lang="ja-JP" altLang="en-US" sz="2400" dirty="0">
              <a:solidFill>
                <a:schemeClr val="tx1"/>
              </a:solidFill>
            </a:endParaRPr>
          </a:p>
        </p:txBody>
      </p:sp>
      <p:sp>
        <p:nvSpPr>
          <p:cNvPr id="15" name="正方形/長方形 14"/>
          <p:cNvSpPr/>
          <p:nvPr/>
        </p:nvSpPr>
        <p:spPr>
          <a:xfrm>
            <a:off x="2515697" y="1360126"/>
            <a:ext cx="2941881" cy="632185"/>
          </a:xfrm>
          <a:prstGeom prst="rect">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 name="タイトル 1"/>
          <p:cNvSpPr>
            <a:spLocks noGrp="1"/>
          </p:cNvSpPr>
          <p:nvPr>
            <p:ph type="title"/>
          </p:nvPr>
        </p:nvSpPr>
        <p:spPr/>
        <p:txBody>
          <a:bodyPr/>
          <a:lstStyle/>
          <a:p>
            <a:r>
              <a:rPr kumimoji="1" lang="ja-JP" altLang="en-US" dirty="0" smtClean="0"/>
              <a:t>中央地区</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27</a:t>
            </a:fld>
            <a:endParaRPr kumimoji="1" lang="ja-JP" altLang="en-US"/>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282" y="1423353"/>
            <a:ext cx="2054635" cy="503386"/>
          </a:xfrm>
          <a:prstGeom prst="rect">
            <a:avLst/>
          </a:prstGeom>
          <a:ln>
            <a:noFill/>
          </a:ln>
        </p:spPr>
      </p:pic>
      <p:sp>
        <p:nvSpPr>
          <p:cNvPr id="18" name="コンテンツ プレースホルダー 2"/>
          <p:cNvSpPr txBox="1">
            <a:spLocks/>
          </p:cNvSpPr>
          <p:nvPr/>
        </p:nvSpPr>
        <p:spPr>
          <a:xfrm>
            <a:off x="2515697" y="1549664"/>
            <a:ext cx="864096" cy="4055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en-US" altLang="ja-JP" sz="2400" dirty="0" smtClean="0">
                <a:solidFill>
                  <a:schemeClr val="bg1"/>
                </a:solidFill>
              </a:rPr>
              <a:t>MIC</a:t>
            </a:r>
            <a:r>
              <a:rPr lang="en-US" altLang="ja-JP" sz="2400" dirty="0">
                <a:solidFill>
                  <a:schemeClr val="bg1"/>
                </a:solidFill>
              </a:rPr>
              <a:t>E</a:t>
            </a:r>
            <a:endParaRPr lang="en-US" altLang="ja-JP" sz="2400" dirty="0" smtClean="0">
              <a:solidFill>
                <a:schemeClr val="bg1"/>
              </a:solidFill>
            </a:endParaRPr>
          </a:p>
        </p:txBody>
      </p:sp>
      <p:sp>
        <p:nvSpPr>
          <p:cNvPr id="23" name="フローチャート: 処理 22"/>
          <p:cNvSpPr/>
          <p:nvPr/>
        </p:nvSpPr>
        <p:spPr>
          <a:xfrm>
            <a:off x="1263349" y="6263855"/>
            <a:ext cx="7212330" cy="450174"/>
          </a:xfrm>
          <a:prstGeom prst="flowChartProcess">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400" dirty="0">
                <a:solidFill>
                  <a:schemeClr val="tx1"/>
                </a:solidFill>
              </a:rPr>
              <a:t>MICE</a:t>
            </a:r>
            <a:r>
              <a:rPr lang="ja-JP" altLang="en-US" sz="2400" dirty="0">
                <a:solidFill>
                  <a:schemeClr val="tx1"/>
                </a:solidFill>
              </a:rPr>
              <a:t>都市認定のための環境整備が必要なのでは？？</a:t>
            </a:r>
          </a:p>
        </p:txBody>
      </p:sp>
      <p:sp>
        <p:nvSpPr>
          <p:cNvPr id="27" name="正方形/長方形 26"/>
          <p:cNvSpPr/>
          <p:nvPr/>
        </p:nvSpPr>
        <p:spPr>
          <a:xfrm>
            <a:off x="2515697" y="3407595"/>
            <a:ext cx="2944517" cy="437742"/>
          </a:xfrm>
          <a:prstGeom prst="rect">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bg1"/>
                </a:solidFill>
              </a:rPr>
              <a:t>グローバル</a:t>
            </a:r>
            <a:r>
              <a:rPr lang="en-US" altLang="ja-JP" sz="2400" dirty="0">
                <a:solidFill>
                  <a:schemeClr val="bg1"/>
                </a:solidFill>
              </a:rPr>
              <a:t>MICE</a:t>
            </a:r>
            <a:r>
              <a:rPr lang="ja-JP" altLang="en-US" sz="2400" dirty="0">
                <a:solidFill>
                  <a:schemeClr val="bg1"/>
                </a:solidFill>
              </a:rPr>
              <a:t>都市</a:t>
            </a:r>
          </a:p>
        </p:txBody>
      </p:sp>
      <p:sp>
        <p:nvSpPr>
          <p:cNvPr id="7" name="正方形/長方形 6"/>
          <p:cNvSpPr/>
          <p:nvPr/>
        </p:nvSpPr>
        <p:spPr>
          <a:xfrm>
            <a:off x="210039" y="5714266"/>
            <a:ext cx="8496944" cy="451059"/>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つくば地区は過去に申請をしているものの認定には至っていない</a:t>
            </a:r>
          </a:p>
        </p:txBody>
      </p:sp>
      <p:sp>
        <p:nvSpPr>
          <p:cNvPr id="10" name="右矢印 9"/>
          <p:cNvSpPr/>
          <p:nvPr/>
        </p:nvSpPr>
        <p:spPr>
          <a:xfrm>
            <a:off x="689985" y="6273171"/>
            <a:ext cx="432048" cy="431542"/>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aphicFrame>
        <p:nvGraphicFramePr>
          <p:cNvPr id="28" name="表 27"/>
          <p:cNvGraphicFramePr>
            <a:graphicFrameLocks noGrp="1"/>
          </p:cNvGraphicFramePr>
          <p:nvPr>
            <p:extLst>
              <p:ext uri="{D42A27DB-BD31-4B8C-83A1-F6EECF244321}">
                <p14:modId xmlns:p14="http://schemas.microsoft.com/office/powerpoint/2010/main" val="4220007873"/>
              </p:ext>
            </p:extLst>
          </p:nvPr>
        </p:nvGraphicFramePr>
        <p:xfrm>
          <a:off x="158151" y="848579"/>
          <a:ext cx="1968940" cy="4086225"/>
        </p:xfrm>
        <a:graphic>
          <a:graphicData uri="http://schemas.openxmlformats.org/drawingml/2006/table">
            <a:tbl>
              <a:tblPr>
                <a:tableStyleId>{5C22544A-7EE6-4342-B048-85BDC9FD1C3A}</a:tableStyleId>
              </a:tblPr>
              <a:tblGrid>
                <a:gridCol w="577708"/>
                <a:gridCol w="1391232"/>
              </a:tblGrid>
              <a:tr h="292257">
                <a:tc gridSpan="2">
                  <a:txBody>
                    <a:bodyPr/>
                    <a:lstStyle/>
                    <a:p>
                      <a:pPr algn="ctr" fontAlgn="ctr"/>
                      <a:r>
                        <a:rPr lang="en-US" altLang="ja-JP" sz="2000" u="none" strike="noStrike" dirty="0">
                          <a:effectLst/>
                        </a:rPr>
                        <a:t>2014</a:t>
                      </a:r>
                      <a:endParaRPr lang="en-US" altLang="ja-JP"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a:p>
                  </a:txBody>
                  <a:tcPr/>
                </a:tc>
              </a:tr>
              <a:tr h="292257">
                <a:tc>
                  <a:txBody>
                    <a:bodyPr/>
                    <a:lstStyle/>
                    <a:p>
                      <a:pPr algn="ctr" fontAlgn="ctr"/>
                      <a:r>
                        <a:rPr lang="en-US" altLang="ja-JP" sz="2000" u="none" strike="noStrike" dirty="0">
                          <a:effectLst/>
                        </a:rPr>
                        <a:t>1</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東京（</a:t>
                      </a:r>
                      <a:r>
                        <a:rPr lang="en-US" altLang="ja-JP" sz="2000" u="none" strike="noStrike" dirty="0">
                          <a:effectLst/>
                        </a:rPr>
                        <a:t>23</a:t>
                      </a:r>
                      <a:r>
                        <a:rPr lang="ja-JP" altLang="en-US" sz="2000" u="none" strike="noStrike" dirty="0">
                          <a:effectLst/>
                        </a:rPr>
                        <a:t>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92257">
                <a:tc>
                  <a:txBody>
                    <a:bodyPr/>
                    <a:lstStyle/>
                    <a:p>
                      <a:pPr algn="ctr" fontAlgn="ctr"/>
                      <a:r>
                        <a:rPr lang="en-US" altLang="ja-JP" sz="2000" u="none" strike="noStrike">
                          <a:effectLst/>
                        </a:rPr>
                        <a:t>2</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福岡市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92257">
                <a:tc>
                  <a:txBody>
                    <a:bodyPr/>
                    <a:lstStyle/>
                    <a:p>
                      <a:pPr algn="ctr" fontAlgn="ctr"/>
                      <a:r>
                        <a:rPr lang="en-US" altLang="ja-JP" sz="2000" u="none" strike="noStrike" dirty="0">
                          <a:effectLst/>
                        </a:rPr>
                        <a:t>3</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京都市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92257">
                <a:tc>
                  <a:txBody>
                    <a:bodyPr/>
                    <a:lstStyle/>
                    <a:p>
                      <a:pPr algn="ctr" fontAlgn="ctr"/>
                      <a:r>
                        <a:rPr lang="en-US" altLang="ja-JP" sz="2000" u="none" strike="noStrike">
                          <a:effectLst/>
                        </a:rPr>
                        <a:t>4</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横浜市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92257">
                <a:tc>
                  <a:txBody>
                    <a:bodyPr/>
                    <a:lstStyle/>
                    <a:p>
                      <a:pPr algn="ctr" fontAlgn="ctr"/>
                      <a:r>
                        <a:rPr lang="en-US" altLang="ja-JP" sz="2000" u="none" strike="noStrike">
                          <a:effectLst/>
                        </a:rPr>
                        <a:t>5</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名古屋市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92257">
                <a:tc>
                  <a:txBody>
                    <a:bodyPr/>
                    <a:lstStyle/>
                    <a:p>
                      <a:pPr algn="ctr" fontAlgn="ctr"/>
                      <a:r>
                        <a:rPr lang="en-US" altLang="ja-JP" sz="2000" u="none" strike="noStrike">
                          <a:effectLst/>
                        </a:rPr>
                        <a:t>6</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大阪市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92257">
                <a:tc>
                  <a:txBody>
                    <a:bodyPr/>
                    <a:lstStyle/>
                    <a:p>
                      <a:pPr algn="ctr" fontAlgn="ctr"/>
                      <a:r>
                        <a:rPr lang="en-US" altLang="ja-JP" sz="2000" u="none" strike="noStrike">
                          <a:effectLst/>
                        </a:rPr>
                        <a:t>7</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千里地区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92257">
                <a:tc>
                  <a:txBody>
                    <a:bodyPr/>
                    <a:lstStyle/>
                    <a:p>
                      <a:pPr algn="ctr" fontAlgn="ctr"/>
                      <a:r>
                        <a:rPr lang="en-US" altLang="ja-JP" sz="2000" u="none" strike="noStrike">
                          <a:effectLst/>
                        </a:rPr>
                        <a:t>8</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札幌市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92257">
                <a:tc>
                  <a:txBody>
                    <a:bodyPr/>
                    <a:lstStyle/>
                    <a:p>
                      <a:pPr algn="ctr" fontAlgn="ctr"/>
                      <a:r>
                        <a:rPr lang="en-US" altLang="ja-JP" sz="2000" u="none" strike="noStrike">
                          <a:effectLst/>
                        </a:rPr>
                        <a:t>9</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神戸市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92257">
                <a:tc>
                  <a:txBody>
                    <a:bodyPr/>
                    <a:lstStyle/>
                    <a:p>
                      <a:pPr algn="ctr" fontAlgn="ctr"/>
                      <a:r>
                        <a:rPr lang="en-US" altLang="ja-JP" sz="2000" u="none" strike="noStrike">
                          <a:effectLst/>
                        </a:rPr>
                        <a:t>10</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仙台市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92257">
                <a:tc>
                  <a:txBody>
                    <a:bodyPr/>
                    <a:lstStyle/>
                    <a:p>
                      <a:pPr algn="ctr" fontAlgn="ctr"/>
                      <a:r>
                        <a:rPr lang="en-US" altLang="ja-JP" sz="2000" u="none" strike="noStrike">
                          <a:effectLst/>
                        </a:rPr>
                        <a:t>11</a:t>
                      </a:r>
                      <a:r>
                        <a:rPr lang="ja-JP" altLang="en-US" sz="2000" u="none" strike="noStrike">
                          <a:effectLst/>
                        </a:rPr>
                        <a:t>位</a:t>
                      </a:r>
                      <a:endParaRPr lang="ja-JP" altLang="en-US" sz="2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u="none" strike="noStrike" dirty="0">
                          <a:effectLst/>
                        </a:rPr>
                        <a:t>北九州市</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92257">
                <a:tc>
                  <a:txBody>
                    <a:bodyPr/>
                    <a:lstStyle/>
                    <a:p>
                      <a:pPr algn="ctr" fontAlgn="ctr"/>
                      <a:r>
                        <a:rPr lang="en-US" altLang="ja-JP" sz="2000" u="none" strike="noStrike" dirty="0">
                          <a:effectLst/>
                        </a:rPr>
                        <a:t>12</a:t>
                      </a:r>
                      <a:r>
                        <a:rPr lang="ja-JP" altLang="en-US" sz="2000" u="none" strike="noStrike" dirty="0">
                          <a:effectLst/>
                        </a:rPr>
                        <a:t>位</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rgbClr val="FFFF00"/>
                    </a:solidFill>
                  </a:tcPr>
                </a:tc>
                <a:tc>
                  <a:txBody>
                    <a:bodyPr/>
                    <a:lstStyle/>
                    <a:p>
                      <a:pPr algn="ctr" fontAlgn="ctr"/>
                      <a:r>
                        <a:rPr lang="ja-JP" altLang="en-US" sz="2000" u="none" strike="noStrike" dirty="0">
                          <a:effectLst/>
                        </a:rPr>
                        <a:t>つくば地区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rgbClr val="FFFF00"/>
                    </a:solidFill>
                  </a:tcPr>
                </a:tc>
              </a:tr>
            </a:tbl>
          </a:graphicData>
        </a:graphic>
      </p:graphicFrame>
      <p:sp>
        <p:nvSpPr>
          <p:cNvPr id="32" name="コンテンツ プレースホルダー 2"/>
          <p:cNvSpPr txBox="1">
            <a:spLocks/>
          </p:cNvSpPr>
          <p:nvPr/>
        </p:nvSpPr>
        <p:spPr>
          <a:xfrm>
            <a:off x="183685" y="4979692"/>
            <a:ext cx="1979259" cy="6118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600" dirty="0" smtClean="0"/>
              <a:t>国際会議開催数</a:t>
            </a:r>
            <a:endParaRPr lang="en-US" altLang="ja-JP" sz="1600" dirty="0" smtClean="0"/>
          </a:p>
          <a:p>
            <a:pPr marL="0" indent="0" algn="ctr">
              <a:buNone/>
            </a:pPr>
            <a:r>
              <a:rPr lang="ja-JP" altLang="en-US" sz="1600" dirty="0" smtClean="0"/>
              <a:t>上位</a:t>
            </a:r>
            <a:r>
              <a:rPr lang="en-US" altLang="ja-JP" sz="1600" dirty="0" smtClean="0"/>
              <a:t>12</a:t>
            </a:r>
            <a:r>
              <a:rPr lang="ja-JP" altLang="en-US" sz="1600" dirty="0" smtClean="0"/>
              <a:t>地域（</a:t>
            </a:r>
            <a:r>
              <a:rPr lang="en-US" altLang="ja-JP" sz="1600" dirty="0" smtClean="0"/>
              <a:t>2014</a:t>
            </a:r>
            <a:r>
              <a:rPr lang="ja-JP" altLang="en-US" sz="1600" dirty="0" smtClean="0"/>
              <a:t>）</a:t>
            </a:r>
            <a:endParaRPr lang="en-US" altLang="ja-JP" sz="1600" dirty="0" smtClean="0"/>
          </a:p>
        </p:txBody>
      </p:sp>
      <p:sp>
        <p:nvSpPr>
          <p:cNvPr id="19" name="正方形/長方形 18"/>
          <p:cNvSpPr/>
          <p:nvPr/>
        </p:nvSpPr>
        <p:spPr>
          <a:xfrm>
            <a:off x="755278" y="1114479"/>
            <a:ext cx="1371813" cy="1929755"/>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3" name="正方形/長方形 32"/>
          <p:cNvSpPr/>
          <p:nvPr/>
        </p:nvSpPr>
        <p:spPr>
          <a:xfrm>
            <a:off x="753317" y="3703466"/>
            <a:ext cx="1371813" cy="271350"/>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5" name="正方形/長方形 34"/>
          <p:cNvSpPr/>
          <p:nvPr/>
        </p:nvSpPr>
        <p:spPr>
          <a:xfrm>
            <a:off x="753317" y="3379559"/>
            <a:ext cx="1371813" cy="271350"/>
          </a:xfrm>
          <a:prstGeom prst="rect">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6" name="正方形/長方形 35"/>
          <p:cNvSpPr/>
          <p:nvPr/>
        </p:nvSpPr>
        <p:spPr>
          <a:xfrm>
            <a:off x="753317" y="4027373"/>
            <a:ext cx="1371813" cy="572106"/>
          </a:xfrm>
          <a:prstGeom prst="rect">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7" name="正方形/長方形 36"/>
          <p:cNvSpPr/>
          <p:nvPr/>
        </p:nvSpPr>
        <p:spPr>
          <a:xfrm>
            <a:off x="2251554" y="850703"/>
            <a:ext cx="2895400" cy="347504"/>
          </a:xfrm>
          <a:prstGeom prst="rect">
            <a:avLst/>
          </a:prstGeom>
          <a:solidFill>
            <a:schemeClr val="bg1"/>
          </a:solid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グローバル</a:t>
            </a:r>
            <a:r>
              <a:rPr kumimoji="1" lang="en-US" altLang="ja-JP" sz="2400" dirty="0" smtClean="0">
                <a:solidFill>
                  <a:schemeClr val="tx1"/>
                </a:solidFill>
              </a:rPr>
              <a:t>MICE</a:t>
            </a:r>
            <a:r>
              <a:rPr kumimoji="1" lang="ja-JP" altLang="en-US" sz="2400" dirty="0" smtClean="0">
                <a:solidFill>
                  <a:schemeClr val="tx1"/>
                </a:solidFill>
              </a:rPr>
              <a:t>都市</a:t>
            </a:r>
          </a:p>
        </p:txBody>
      </p:sp>
      <p:sp>
        <p:nvSpPr>
          <p:cNvPr id="38" name="正方形/長方形 37"/>
          <p:cNvSpPr/>
          <p:nvPr/>
        </p:nvSpPr>
        <p:spPr>
          <a:xfrm>
            <a:off x="5252890" y="850703"/>
            <a:ext cx="3679104" cy="347504"/>
          </a:xfrm>
          <a:prstGeom prst="rect">
            <a:avLst/>
          </a:prstGeom>
          <a:solidFill>
            <a:schemeClr val="bg1"/>
          </a:solid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グローバル</a:t>
            </a:r>
            <a:r>
              <a:rPr kumimoji="1" lang="en-US" altLang="ja-JP" sz="2400" dirty="0" smtClean="0">
                <a:solidFill>
                  <a:schemeClr val="tx1"/>
                </a:solidFill>
              </a:rPr>
              <a:t>MICE</a:t>
            </a:r>
            <a:r>
              <a:rPr kumimoji="1" lang="ja-JP" altLang="en-US" sz="2400" dirty="0" smtClean="0">
                <a:solidFill>
                  <a:schemeClr val="tx1"/>
                </a:solidFill>
              </a:rPr>
              <a:t>強化都市</a:t>
            </a:r>
          </a:p>
        </p:txBody>
      </p:sp>
      <p:graphicFrame>
        <p:nvGraphicFramePr>
          <p:cNvPr id="21" name="図表 20"/>
          <p:cNvGraphicFramePr/>
          <p:nvPr>
            <p:extLst>
              <p:ext uri="{D42A27DB-BD31-4B8C-83A1-F6EECF244321}">
                <p14:modId xmlns:p14="http://schemas.microsoft.com/office/powerpoint/2010/main" val="4172996467"/>
              </p:ext>
            </p:extLst>
          </p:nvPr>
        </p:nvGraphicFramePr>
        <p:xfrm>
          <a:off x="4283968" y="57600"/>
          <a:ext cx="3456384" cy="589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598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15" grpId="0" animBg="1"/>
      <p:bldP spid="18" grpId="0"/>
      <p:bldP spid="23" grpId="0" animBg="1"/>
      <p:bldP spid="27" grpId="0" animBg="1"/>
      <p:bldP spid="7" grpId="0" animBg="1"/>
      <p:bldP spid="10" grpId="0" animBg="1"/>
      <p:bldP spid="32" grpId="0"/>
      <p:bldP spid="19" grpId="0" animBg="1"/>
      <p:bldP spid="33" grpId="0" animBg="1"/>
      <p:bldP spid="35" grpId="0" animBg="1"/>
      <p:bldP spid="36" grpId="0" animBg="1"/>
      <p:bldP spid="37"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中央地区</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28</a:t>
            </a:fld>
            <a:endParaRPr kumimoji="1" lang="ja-JP" altLang="en-US"/>
          </a:p>
        </p:txBody>
      </p:sp>
      <p:sp>
        <p:nvSpPr>
          <p:cNvPr id="6" name="正方形/長方形 5"/>
          <p:cNvSpPr/>
          <p:nvPr/>
        </p:nvSpPr>
        <p:spPr>
          <a:xfrm>
            <a:off x="348607" y="1285682"/>
            <a:ext cx="5015481" cy="194421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400" dirty="0" smtClean="0">
                <a:solidFill>
                  <a:schemeClr val="tx1"/>
                </a:solidFill>
              </a:rPr>
              <a:t>①都市の有する基礎的な</a:t>
            </a:r>
            <a:r>
              <a:rPr lang="en-US" altLang="ja-JP" sz="2400" dirty="0" smtClean="0">
                <a:solidFill>
                  <a:schemeClr val="tx1"/>
                </a:solidFill>
              </a:rPr>
              <a:t>MICE</a:t>
            </a:r>
            <a:r>
              <a:rPr lang="ja-JP" altLang="en-US" sz="2400" dirty="0" smtClean="0">
                <a:solidFill>
                  <a:schemeClr val="tx1"/>
                </a:solidFill>
              </a:rPr>
              <a:t>誘致力</a:t>
            </a:r>
            <a:endParaRPr lang="en-US" altLang="ja-JP" sz="2400" dirty="0" smtClean="0">
              <a:solidFill>
                <a:schemeClr val="tx1"/>
              </a:solidFill>
            </a:endParaRPr>
          </a:p>
          <a:p>
            <a:pPr marL="342900" indent="-342900">
              <a:buFont typeface="Wingdings" panose="05000000000000000000" pitchFamily="2" charset="2"/>
              <a:buChar char="u"/>
            </a:pPr>
            <a:r>
              <a:rPr lang="ja-JP" altLang="en-US" sz="2400" dirty="0" smtClean="0">
                <a:solidFill>
                  <a:schemeClr val="tx1"/>
                </a:solidFill>
              </a:rPr>
              <a:t>交通アクセス</a:t>
            </a:r>
            <a:endParaRPr lang="en-US" altLang="ja-JP" sz="2400" dirty="0" smtClean="0">
              <a:solidFill>
                <a:schemeClr val="tx1"/>
              </a:solidFill>
            </a:endParaRPr>
          </a:p>
          <a:p>
            <a:pPr marL="342900" indent="-342900">
              <a:buFont typeface="Wingdings" panose="05000000000000000000" pitchFamily="2" charset="2"/>
              <a:buChar char="u"/>
            </a:pPr>
            <a:r>
              <a:rPr lang="en-US" altLang="ja-JP" sz="2400" dirty="0" smtClean="0">
                <a:solidFill>
                  <a:schemeClr val="tx1"/>
                </a:solidFill>
              </a:rPr>
              <a:t>MICE</a:t>
            </a:r>
            <a:r>
              <a:rPr lang="ja-JP" altLang="en-US" sz="2400" dirty="0" smtClean="0">
                <a:solidFill>
                  <a:schemeClr val="tx1"/>
                </a:solidFill>
              </a:rPr>
              <a:t>施設の規模</a:t>
            </a:r>
            <a:endParaRPr lang="en-US" altLang="ja-JP" sz="2400" dirty="0" smtClean="0">
              <a:solidFill>
                <a:schemeClr val="tx1"/>
              </a:solidFill>
            </a:endParaRPr>
          </a:p>
          <a:p>
            <a:pPr marL="342900" indent="-342900">
              <a:buFont typeface="Wingdings" panose="05000000000000000000" pitchFamily="2" charset="2"/>
              <a:buChar char="u"/>
            </a:pPr>
            <a:r>
              <a:rPr lang="ja-JP" altLang="en-US" sz="2400" dirty="0" smtClean="0">
                <a:solidFill>
                  <a:schemeClr val="tx1"/>
                </a:solidFill>
              </a:rPr>
              <a:t>宿泊施設</a:t>
            </a:r>
            <a:endParaRPr lang="en-US" altLang="ja-JP" sz="2400" dirty="0" smtClean="0">
              <a:solidFill>
                <a:schemeClr val="tx1"/>
              </a:solidFill>
            </a:endParaRPr>
          </a:p>
          <a:p>
            <a:pPr marL="342900" indent="-342900">
              <a:buFont typeface="Wingdings" panose="05000000000000000000" pitchFamily="2" charset="2"/>
              <a:buChar char="u"/>
            </a:pPr>
            <a:r>
              <a:rPr lang="en-US" altLang="ja-JP" sz="2400" dirty="0" smtClean="0">
                <a:solidFill>
                  <a:schemeClr val="tx1"/>
                </a:solidFill>
              </a:rPr>
              <a:t>MICE</a:t>
            </a:r>
            <a:r>
              <a:rPr lang="ja-JP" altLang="en-US" sz="2400" dirty="0" smtClean="0">
                <a:solidFill>
                  <a:schemeClr val="tx1"/>
                </a:solidFill>
              </a:rPr>
              <a:t>誘致主体や参加者の集積度</a:t>
            </a:r>
            <a:endParaRPr lang="ja-JP" altLang="en-US" sz="2400" dirty="0">
              <a:solidFill>
                <a:schemeClr val="tx1"/>
              </a:solidFill>
            </a:endParaRPr>
          </a:p>
        </p:txBody>
      </p:sp>
      <p:sp>
        <p:nvSpPr>
          <p:cNvPr id="7" name="正方形/長方形 6"/>
          <p:cNvSpPr/>
          <p:nvPr/>
        </p:nvSpPr>
        <p:spPr>
          <a:xfrm>
            <a:off x="107504" y="775931"/>
            <a:ext cx="4536504" cy="437742"/>
          </a:xfrm>
          <a:prstGeom prst="rect">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bg1"/>
                </a:solidFill>
              </a:rPr>
              <a:t>グローバル</a:t>
            </a:r>
            <a:r>
              <a:rPr lang="en-US" altLang="ja-JP" sz="2400" dirty="0">
                <a:solidFill>
                  <a:schemeClr val="bg1"/>
                </a:solidFill>
              </a:rPr>
              <a:t>MICE</a:t>
            </a:r>
            <a:r>
              <a:rPr lang="ja-JP" altLang="en-US" sz="2400" dirty="0" smtClean="0">
                <a:solidFill>
                  <a:schemeClr val="bg1"/>
                </a:solidFill>
              </a:rPr>
              <a:t>都市の選定基準</a:t>
            </a:r>
            <a:endParaRPr lang="ja-JP" altLang="en-US" sz="2400" dirty="0">
              <a:solidFill>
                <a:schemeClr val="bg1"/>
              </a:solidFill>
            </a:endParaRPr>
          </a:p>
        </p:txBody>
      </p:sp>
      <p:sp>
        <p:nvSpPr>
          <p:cNvPr id="8" name="正方形/長方形 7"/>
          <p:cNvSpPr/>
          <p:nvPr/>
        </p:nvSpPr>
        <p:spPr>
          <a:xfrm>
            <a:off x="358305" y="3320644"/>
            <a:ext cx="5015482" cy="187151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400" dirty="0" smtClean="0">
                <a:solidFill>
                  <a:schemeClr val="tx1"/>
                </a:solidFill>
              </a:rPr>
              <a:t>②都市の</a:t>
            </a:r>
            <a:r>
              <a:rPr lang="en-US" altLang="ja-JP" sz="2400" dirty="0" smtClean="0">
                <a:solidFill>
                  <a:schemeClr val="tx1"/>
                </a:solidFill>
              </a:rPr>
              <a:t>MICE</a:t>
            </a:r>
            <a:r>
              <a:rPr lang="ja-JP" altLang="en-US" sz="2400" dirty="0" smtClean="0">
                <a:solidFill>
                  <a:schemeClr val="tx1"/>
                </a:solidFill>
              </a:rPr>
              <a:t>誘致における取組</a:t>
            </a:r>
            <a:endParaRPr lang="en-US" altLang="ja-JP" sz="2400" dirty="0" smtClean="0">
              <a:solidFill>
                <a:schemeClr val="tx1"/>
              </a:solidFill>
            </a:endParaRPr>
          </a:p>
          <a:p>
            <a:pPr marL="342900" indent="-342900">
              <a:buFont typeface="Wingdings" panose="05000000000000000000" pitchFamily="2" charset="2"/>
              <a:buChar char="u"/>
            </a:pPr>
            <a:r>
              <a:rPr lang="ja-JP" altLang="en-US" sz="2400" dirty="0" smtClean="0">
                <a:solidFill>
                  <a:schemeClr val="tx1"/>
                </a:solidFill>
              </a:rPr>
              <a:t>戦略的アプローチ</a:t>
            </a:r>
            <a:endParaRPr lang="en-US" altLang="ja-JP" sz="2400" dirty="0" smtClean="0">
              <a:solidFill>
                <a:schemeClr val="tx1"/>
              </a:solidFill>
            </a:endParaRPr>
          </a:p>
          <a:p>
            <a:pPr marL="342900" indent="-342900">
              <a:buFont typeface="Wingdings" panose="05000000000000000000" pitchFamily="2" charset="2"/>
              <a:buChar char="u"/>
            </a:pPr>
            <a:r>
              <a:rPr lang="ja-JP" altLang="en-US" sz="2400" dirty="0" smtClean="0">
                <a:solidFill>
                  <a:schemeClr val="tx1"/>
                </a:solidFill>
              </a:rPr>
              <a:t>プロモーション、誘致活動</a:t>
            </a:r>
            <a:endParaRPr lang="en-US" altLang="ja-JP" sz="2400" dirty="0" smtClean="0">
              <a:solidFill>
                <a:schemeClr val="tx1"/>
              </a:solidFill>
            </a:endParaRPr>
          </a:p>
          <a:p>
            <a:pPr marL="342900" indent="-342900">
              <a:buFont typeface="Wingdings" panose="05000000000000000000" pitchFamily="2" charset="2"/>
              <a:buChar char="u"/>
            </a:pPr>
            <a:r>
              <a:rPr lang="ja-JP" altLang="en-US" sz="2400" dirty="0" smtClean="0">
                <a:solidFill>
                  <a:schemeClr val="tx1"/>
                </a:solidFill>
              </a:rPr>
              <a:t>受け入れ</a:t>
            </a:r>
            <a:r>
              <a:rPr lang="ja-JP" altLang="en-US" sz="2400" dirty="0">
                <a:solidFill>
                  <a:schemeClr val="tx1"/>
                </a:solidFill>
              </a:rPr>
              <a:t>環境</a:t>
            </a:r>
            <a:r>
              <a:rPr lang="ja-JP" altLang="en-US" sz="2400" dirty="0" smtClean="0">
                <a:solidFill>
                  <a:schemeClr val="tx1"/>
                </a:solidFill>
              </a:rPr>
              <a:t>の整備</a:t>
            </a:r>
            <a:endParaRPr lang="en-US" altLang="ja-JP" sz="2400" dirty="0" smtClean="0">
              <a:solidFill>
                <a:schemeClr val="tx1"/>
              </a:solidFill>
            </a:endParaRPr>
          </a:p>
          <a:p>
            <a:pPr marL="342900" indent="-342900">
              <a:buFont typeface="Wingdings" panose="05000000000000000000" pitchFamily="2" charset="2"/>
              <a:buChar char="u"/>
            </a:pPr>
            <a:r>
              <a:rPr lang="ja-JP" altLang="en-US" sz="2400" dirty="0" smtClean="0">
                <a:solidFill>
                  <a:schemeClr val="tx1"/>
                </a:solidFill>
              </a:rPr>
              <a:t>国際的ネットワークの構築</a:t>
            </a:r>
            <a:endParaRPr lang="en-US" altLang="ja-JP" sz="2400" dirty="0" smtClean="0">
              <a:solidFill>
                <a:schemeClr val="tx1"/>
              </a:solidFill>
            </a:endParaRPr>
          </a:p>
        </p:txBody>
      </p:sp>
      <p:sp>
        <p:nvSpPr>
          <p:cNvPr id="9" name="正方形/長方形 8"/>
          <p:cNvSpPr/>
          <p:nvPr/>
        </p:nvSpPr>
        <p:spPr>
          <a:xfrm>
            <a:off x="348607" y="2041765"/>
            <a:ext cx="2952328" cy="432048"/>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0" name="正方形/長方形 9"/>
          <p:cNvSpPr/>
          <p:nvPr/>
        </p:nvSpPr>
        <p:spPr>
          <a:xfrm>
            <a:off x="348607" y="2778768"/>
            <a:ext cx="4799457" cy="432048"/>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1" name="正方形/長方形 10"/>
          <p:cNvSpPr/>
          <p:nvPr/>
        </p:nvSpPr>
        <p:spPr>
          <a:xfrm>
            <a:off x="358305" y="4417340"/>
            <a:ext cx="3309371" cy="43204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2" name="正方形/長方形 11"/>
          <p:cNvSpPr/>
          <p:nvPr/>
        </p:nvSpPr>
        <p:spPr>
          <a:xfrm>
            <a:off x="5622623" y="1825741"/>
            <a:ext cx="3309371" cy="432048"/>
          </a:xfrm>
          <a:prstGeom prst="rect">
            <a:avLst/>
          </a:prstGeom>
          <a:solidFill>
            <a:schemeClr val="bg1"/>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主につくば市の担う役割</a:t>
            </a:r>
          </a:p>
        </p:txBody>
      </p:sp>
      <p:sp>
        <p:nvSpPr>
          <p:cNvPr id="13" name="正方形/長方形 12"/>
          <p:cNvSpPr/>
          <p:nvPr/>
        </p:nvSpPr>
        <p:spPr>
          <a:xfrm>
            <a:off x="5622623" y="2372292"/>
            <a:ext cx="3309371" cy="432048"/>
          </a:xfrm>
          <a:prstGeom prst="rect">
            <a:avLst/>
          </a:prstGeom>
          <a:solidFill>
            <a:schemeClr val="bg1"/>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主に土浦市の担う役割</a:t>
            </a:r>
          </a:p>
        </p:txBody>
      </p:sp>
      <p:sp>
        <p:nvSpPr>
          <p:cNvPr id="14" name="正方形/長方形 13"/>
          <p:cNvSpPr/>
          <p:nvPr/>
        </p:nvSpPr>
        <p:spPr>
          <a:xfrm>
            <a:off x="467543" y="5306896"/>
            <a:ext cx="8144979" cy="63099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土浦市はつくば市にはない魅力を活かし</a:t>
            </a:r>
            <a:r>
              <a:rPr lang="en-US" altLang="ja-JP" sz="2400" dirty="0">
                <a:solidFill>
                  <a:schemeClr val="tx1"/>
                </a:solidFill>
              </a:rPr>
              <a:t>MICE</a:t>
            </a:r>
            <a:r>
              <a:rPr lang="ja-JP" altLang="en-US" sz="2400" dirty="0">
                <a:solidFill>
                  <a:schemeClr val="tx1"/>
                </a:solidFill>
              </a:rPr>
              <a:t>誘致に貢献する</a:t>
            </a:r>
          </a:p>
        </p:txBody>
      </p:sp>
      <p:sp>
        <p:nvSpPr>
          <p:cNvPr id="15" name="正方形/長方形 14"/>
          <p:cNvSpPr/>
          <p:nvPr/>
        </p:nvSpPr>
        <p:spPr>
          <a:xfrm>
            <a:off x="255555" y="6046326"/>
            <a:ext cx="8568953" cy="66409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恵まれた観光資源を活かしアフターコンベンションの充実をはかる</a:t>
            </a:r>
            <a:endParaRPr lang="ja-JP" altLang="en-US" sz="2400" dirty="0">
              <a:solidFill>
                <a:schemeClr val="tx1"/>
              </a:solidFill>
            </a:endParaRPr>
          </a:p>
        </p:txBody>
      </p:sp>
      <p:graphicFrame>
        <p:nvGraphicFramePr>
          <p:cNvPr id="17" name="図表 16"/>
          <p:cNvGraphicFramePr/>
          <p:nvPr>
            <p:extLst>
              <p:ext uri="{D42A27DB-BD31-4B8C-83A1-F6EECF244321}">
                <p14:modId xmlns:p14="http://schemas.microsoft.com/office/powerpoint/2010/main" val="1049560798"/>
              </p:ext>
            </p:extLst>
          </p:nvPr>
        </p:nvGraphicFramePr>
        <p:xfrm>
          <a:off x="4283968" y="57600"/>
          <a:ext cx="3456384" cy="589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正方形/長方形 17"/>
          <p:cNvSpPr/>
          <p:nvPr/>
        </p:nvSpPr>
        <p:spPr>
          <a:xfrm>
            <a:off x="5622622" y="3601935"/>
            <a:ext cx="3309371" cy="80729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それぞれの都市の特徴を活かした分野を担う</a:t>
            </a:r>
            <a:endParaRPr lang="ja-JP" altLang="en-US" sz="2400" dirty="0">
              <a:solidFill>
                <a:schemeClr val="tx1"/>
              </a:solidFill>
            </a:endParaRPr>
          </a:p>
        </p:txBody>
      </p:sp>
      <p:sp>
        <p:nvSpPr>
          <p:cNvPr id="3" name="下矢印 2"/>
          <p:cNvSpPr/>
          <p:nvPr/>
        </p:nvSpPr>
        <p:spPr>
          <a:xfrm>
            <a:off x="6953271" y="3017681"/>
            <a:ext cx="648072" cy="370913"/>
          </a:xfrm>
          <a:prstGeom prst="down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Tree>
    <p:extLst>
      <p:ext uri="{BB962C8B-B14F-4D97-AF65-F5344CB8AC3E}">
        <p14:creationId xmlns:p14="http://schemas.microsoft.com/office/powerpoint/2010/main" val="72661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8"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781343" y="2949253"/>
            <a:ext cx="2235663" cy="3006236"/>
          </a:xfrm>
          <a:prstGeom prst="round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6" name="角丸四角形吹き出し 5"/>
          <p:cNvSpPr/>
          <p:nvPr/>
        </p:nvSpPr>
        <p:spPr>
          <a:xfrm>
            <a:off x="126318" y="2949253"/>
            <a:ext cx="1540803" cy="1336029"/>
          </a:xfrm>
          <a:prstGeom prst="wedgeRoundRectCallout">
            <a:avLst>
              <a:gd name="adj1" fmla="val 67406"/>
              <a:gd name="adj2" fmla="val 23908"/>
              <a:gd name="adj3" fmla="val 16667"/>
            </a:avLst>
          </a:prstGeom>
          <a:solidFill>
            <a:schemeClr val="accent4">
              <a:lumMod val="40000"/>
              <a:lumOff val="6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377" y="3155107"/>
            <a:ext cx="1286146" cy="965472"/>
          </a:xfrm>
          <a:prstGeom prst="rect">
            <a:avLst/>
          </a:prstGeom>
        </p:spPr>
      </p:pic>
      <p:sp>
        <p:nvSpPr>
          <p:cNvPr id="7" name="角丸四角形吹き出し 6"/>
          <p:cNvSpPr/>
          <p:nvPr/>
        </p:nvSpPr>
        <p:spPr>
          <a:xfrm>
            <a:off x="1286001" y="989616"/>
            <a:ext cx="2572789" cy="1646700"/>
          </a:xfrm>
          <a:prstGeom prst="wedgeRoundRectCallout">
            <a:avLst>
              <a:gd name="adj1" fmla="val 20607"/>
              <a:gd name="adj2" fmla="val 78757"/>
              <a:gd name="adj3" fmla="val 16667"/>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3" name="角丸四角形 42"/>
          <p:cNvSpPr/>
          <p:nvPr/>
        </p:nvSpPr>
        <p:spPr>
          <a:xfrm>
            <a:off x="4049010" y="3262220"/>
            <a:ext cx="1967607" cy="2425560"/>
          </a:xfrm>
          <a:prstGeom prst="roundRect">
            <a:avLst/>
          </a:prstGeom>
          <a:solidFill>
            <a:schemeClr val="bg2">
              <a:lumMod val="90000"/>
            </a:schemeClr>
          </a:solidFill>
          <a:ln>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4" name="角丸四角形吹き出し 43"/>
          <p:cNvSpPr/>
          <p:nvPr/>
        </p:nvSpPr>
        <p:spPr>
          <a:xfrm>
            <a:off x="6426290" y="3007603"/>
            <a:ext cx="2505704" cy="3025500"/>
          </a:xfrm>
          <a:prstGeom prst="wedgeRoundRectCallout">
            <a:avLst>
              <a:gd name="adj1" fmla="val -79254"/>
              <a:gd name="adj2" fmla="val 15875"/>
              <a:gd name="adj3" fmla="val 16667"/>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 name="角丸四角形吹き出し 3"/>
          <p:cNvSpPr/>
          <p:nvPr/>
        </p:nvSpPr>
        <p:spPr>
          <a:xfrm>
            <a:off x="4213192" y="994453"/>
            <a:ext cx="4718802" cy="1634054"/>
          </a:xfrm>
          <a:prstGeom prst="wedgeRoundRectCallout">
            <a:avLst>
              <a:gd name="adj1" fmla="val -21212"/>
              <a:gd name="adj2" fmla="val 95907"/>
              <a:gd name="adj3" fmla="val 16667"/>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 name="タイトル 1"/>
          <p:cNvSpPr>
            <a:spLocks noGrp="1"/>
          </p:cNvSpPr>
          <p:nvPr>
            <p:ph type="title"/>
          </p:nvPr>
        </p:nvSpPr>
        <p:spPr/>
        <p:txBody>
          <a:bodyPr/>
          <a:lstStyle/>
          <a:p>
            <a:r>
              <a:rPr kumimoji="1" lang="ja-JP" altLang="en-US" dirty="0" smtClean="0"/>
              <a:t>中央地区</a:t>
            </a:r>
            <a:endParaRPr kumimoji="1" lang="ja-JP" altLang="en-US" dirty="0"/>
          </a:p>
        </p:txBody>
      </p:sp>
      <p:sp>
        <p:nvSpPr>
          <p:cNvPr id="5" name="スライド番号プレースホルダー 4"/>
          <p:cNvSpPr>
            <a:spLocks noGrp="1"/>
          </p:cNvSpPr>
          <p:nvPr>
            <p:ph type="sldNum" sz="quarter" idx="12"/>
          </p:nvPr>
        </p:nvSpPr>
        <p:spPr>
          <a:xfrm>
            <a:off x="7185400" y="6502185"/>
            <a:ext cx="1965604" cy="340990"/>
          </a:xfrm>
        </p:spPr>
        <p:txBody>
          <a:bodyPr/>
          <a:lstStyle/>
          <a:p>
            <a:fld id="{7CD102F9-A1F8-4BAE-8984-E61E1FEB4EEF}" type="slidenum">
              <a:rPr kumimoji="1" lang="ja-JP" altLang="en-US" smtClean="0"/>
              <a:t>29</a:t>
            </a:fld>
            <a:endParaRPr kumimoji="1" lang="ja-JP" altLang="en-US" dirty="0"/>
          </a:p>
        </p:txBody>
      </p:sp>
      <p:pic>
        <p:nvPicPr>
          <p:cNvPr id="29" name="図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378" y="3237986"/>
            <a:ext cx="2004285" cy="1154547"/>
          </a:xfrm>
          <a:prstGeom prst="rect">
            <a:avLst/>
          </a:prstGeom>
        </p:spPr>
      </p:pic>
      <p:sp>
        <p:nvSpPr>
          <p:cNvPr id="30" name="コンテンツ プレースホルダー 2"/>
          <p:cNvSpPr txBox="1">
            <a:spLocks/>
          </p:cNvSpPr>
          <p:nvPr/>
        </p:nvSpPr>
        <p:spPr>
          <a:xfrm>
            <a:off x="6754841" y="4186289"/>
            <a:ext cx="1847357" cy="367069"/>
          </a:xfrm>
          <a:prstGeom prst="rect">
            <a:avLst/>
          </a:prstGeom>
          <a:solidFill>
            <a:schemeClr val="accent1">
              <a:lumMod val="20000"/>
              <a:lumOff val="80000"/>
            </a:schemeClr>
          </a:solidFill>
          <a:ln w="22225">
            <a:solidFill>
              <a:schemeClr val="accent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2000" dirty="0" smtClean="0"/>
              <a:t>レイクスポーツ</a:t>
            </a:r>
            <a:endParaRPr lang="ja-JP" altLang="en-US" sz="2000" dirty="0"/>
          </a:p>
        </p:txBody>
      </p:sp>
      <p:pic>
        <p:nvPicPr>
          <p:cNvPr id="31" name="図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378" y="4589192"/>
            <a:ext cx="2002762" cy="1302286"/>
          </a:xfrm>
          <a:prstGeom prst="rect">
            <a:avLst/>
          </a:prstGeom>
        </p:spPr>
      </p:pic>
      <p:sp>
        <p:nvSpPr>
          <p:cNvPr id="32" name="コンテンツ プレースホルダー 2"/>
          <p:cNvSpPr txBox="1">
            <a:spLocks/>
          </p:cNvSpPr>
          <p:nvPr/>
        </p:nvSpPr>
        <p:spPr>
          <a:xfrm>
            <a:off x="7027503" y="5603746"/>
            <a:ext cx="1351709" cy="371134"/>
          </a:xfrm>
          <a:prstGeom prst="rect">
            <a:avLst/>
          </a:prstGeom>
          <a:solidFill>
            <a:schemeClr val="accent1">
              <a:lumMod val="20000"/>
              <a:lumOff val="80000"/>
            </a:schemeClr>
          </a:solidFill>
          <a:ln w="22225">
            <a:solidFill>
              <a:schemeClr val="accent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2000" dirty="0" smtClean="0"/>
              <a:t>ダックバス</a:t>
            </a:r>
            <a:endParaRPr lang="ja-JP" altLang="en-US" sz="2000" dirty="0"/>
          </a:p>
        </p:txBody>
      </p:sp>
      <p:pic>
        <p:nvPicPr>
          <p:cNvPr id="35" name="図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0324" y="1177539"/>
            <a:ext cx="1977159" cy="1305327"/>
          </a:xfrm>
          <a:prstGeom prst="rect">
            <a:avLst/>
          </a:prstGeom>
        </p:spPr>
      </p:pic>
      <p:pic>
        <p:nvPicPr>
          <p:cNvPr id="36" name="図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3284" y="1177539"/>
            <a:ext cx="2378195" cy="1304523"/>
          </a:xfrm>
          <a:prstGeom prst="rect">
            <a:avLst/>
          </a:prstGeom>
        </p:spPr>
      </p:pic>
      <p:sp>
        <p:nvSpPr>
          <p:cNvPr id="37" name="コンテンツ プレースホルダー 2"/>
          <p:cNvSpPr txBox="1">
            <a:spLocks/>
          </p:cNvSpPr>
          <p:nvPr/>
        </p:nvSpPr>
        <p:spPr>
          <a:xfrm>
            <a:off x="4725652" y="2208457"/>
            <a:ext cx="1246501" cy="367069"/>
          </a:xfrm>
          <a:prstGeom prst="rect">
            <a:avLst/>
          </a:prstGeom>
          <a:solidFill>
            <a:schemeClr val="accent6">
              <a:lumMod val="20000"/>
              <a:lumOff val="80000"/>
            </a:schemeClr>
          </a:solidFill>
          <a:ln w="22225">
            <a:solidFill>
              <a:schemeClr val="accent6"/>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2000" dirty="0" smtClean="0"/>
              <a:t>亀城公園</a:t>
            </a:r>
            <a:endParaRPr lang="ja-JP" altLang="en-US" sz="2000" dirty="0"/>
          </a:p>
        </p:txBody>
      </p:sp>
      <p:sp>
        <p:nvSpPr>
          <p:cNvPr id="38" name="コンテンツ プレースホルダー 2"/>
          <p:cNvSpPr txBox="1">
            <a:spLocks/>
          </p:cNvSpPr>
          <p:nvPr/>
        </p:nvSpPr>
        <p:spPr>
          <a:xfrm>
            <a:off x="6627029" y="2208457"/>
            <a:ext cx="2033787" cy="367069"/>
          </a:xfrm>
          <a:prstGeom prst="rect">
            <a:avLst/>
          </a:prstGeom>
          <a:solidFill>
            <a:schemeClr val="accent6">
              <a:lumMod val="20000"/>
              <a:lumOff val="80000"/>
            </a:schemeClr>
          </a:solidFill>
          <a:ln w="22225">
            <a:solidFill>
              <a:schemeClr val="accent6"/>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2000" dirty="0"/>
              <a:t>歴史</a:t>
            </a:r>
            <a:r>
              <a:rPr lang="ja-JP" altLang="en-US" sz="2000" dirty="0" smtClean="0"/>
              <a:t>ある町並み</a:t>
            </a:r>
            <a:endParaRPr lang="ja-JP" altLang="en-US" sz="2000" dirty="0"/>
          </a:p>
        </p:txBody>
      </p:sp>
      <p:pic>
        <p:nvPicPr>
          <p:cNvPr id="41" name="図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2454" y="1180235"/>
            <a:ext cx="2037314" cy="1309018"/>
          </a:xfrm>
          <a:prstGeom prst="rect">
            <a:avLst/>
          </a:prstGeom>
        </p:spPr>
      </p:pic>
      <p:sp>
        <p:nvSpPr>
          <p:cNvPr id="42" name="コンテンツ プレースホルダー 2"/>
          <p:cNvSpPr txBox="1">
            <a:spLocks/>
          </p:cNvSpPr>
          <p:nvPr/>
        </p:nvSpPr>
        <p:spPr>
          <a:xfrm>
            <a:off x="1806821" y="2211906"/>
            <a:ext cx="1460987" cy="367069"/>
          </a:xfrm>
          <a:prstGeom prst="rect">
            <a:avLst/>
          </a:prstGeom>
          <a:solidFill>
            <a:schemeClr val="accent3">
              <a:lumMod val="20000"/>
              <a:lumOff val="80000"/>
            </a:schemeClr>
          </a:solidFill>
          <a:ln w="22225">
            <a:solidFill>
              <a:schemeClr val="accent3">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2000" dirty="0" smtClean="0"/>
              <a:t>国際</a:t>
            </a:r>
            <a:r>
              <a:rPr lang="ja-JP" altLang="en-US" sz="2000" dirty="0"/>
              <a:t>会議場</a:t>
            </a:r>
          </a:p>
        </p:txBody>
      </p:sp>
      <p:sp>
        <p:nvSpPr>
          <p:cNvPr id="56" name="角丸四角形 55"/>
          <p:cNvSpPr/>
          <p:nvPr/>
        </p:nvSpPr>
        <p:spPr>
          <a:xfrm>
            <a:off x="1733019" y="834900"/>
            <a:ext cx="1656184" cy="608396"/>
          </a:xfrm>
          <a:prstGeom prst="round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bg1"/>
                </a:solidFill>
              </a:rPr>
              <a:t>会議の場</a:t>
            </a:r>
          </a:p>
        </p:txBody>
      </p:sp>
      <p:sp>
        <p:nvSpPr>
          <p:cNvPr id="62" name="角丸四角形 61"/>
          <p:cNvSpPr/>
          <p:nvPr/>
        </p:nvSpPr>
        <p:spPr>
          <a:xfrm>
            <a:off x="5519749" y="829642"/>
            <a:ext cx="1599062" cy="608396"/>
          </a:xfrm>
          <a:prstGeom prst="round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bg1"/>
                </a:solidFill>
              </a:rPr>
              <a:t>歴史資産</a:t>
            </a:r>
          </a:p>
        </p:txBody>
      </p:sp>
      <p:sp>
        <p:nvSpPr>
          <p:cNvPr id="68" name="角丸四角形 67"/>
          <p:cNvSpPr/>
          <p:nvPr/>
        </p:nvSpPr>
        <p:spPr>
          <a:xfrm>
            <a:off x="6875266" y="2770793"/>
            <a:ext cx="1656184" cy="608396"/>
          </a:xfrm>
          <a:prstGeom prst="roundRect">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bg1"/>
                </a:solidFill>
              </a:rPr>
              <a:t>水上観光</a:t>
            </a:r>
          </a:p>
        </p:txBody>
      </p:sp>
      <p:cxnSp>
        <p:nvCxnSpPr>
          <p:cNvPr id="46" name="直線コネクタ 45"/>
          <p:cNvCxnSpPr/>
          <p:nvPr/>
        </p:nvCxnSpPr>
        <p:spPr>
          <a:xfrm flipH="1">
            <a:off x="4038400" y="1006880"/>
            <a:ext cx="2103" cy="4968000"/>
          </a:xfrm>
          <a:prstGeom prst="line">
            <a:avLst/>
          </a:prstGeom>
          <a:ln w="41275">
            <a:prstDash val="dash"/>
            <a:headEnd type="diamond" w="lg" len="lg"/>
            <a:tailEnd type="diamond" w="lg" len="lg"/>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rotWithShape="1">
          <a:blip r:embed="rId8">
            <a:extLst>
              <a:ext uri="{28A0092B-C50C-407E-A947-70E740481C1C}">
                <a14:useLocalDpi xmlns:a14="http://schemas.microsoft.com/office/drawing/2010/main" val="0"/>
              </a:ext>
            </a:extLst>
          </a:blip>
          <a:srcRect l="56754" r="2897"/>
          <a:stretch/>
        </p:blipFill>
        <p:spPr>
          <a:xfrm>
            <a:off x="585862" y="5343078"/>
            <a:ext cx="2913215" cy="504825"/>
          </a:xfrm>
          <a:prstGeom prst="rect">
            <a:avLst/>
          </a:prstGeom>
        </p:spPr>
      </p:pic>
      <p:sp>
        <p:nvSpPr>
          <p:cNvPr id="9" name="右矢印 8"/>
          <p:cNvSpPr/>
          <p:nvPr/>
        </p:nvSpPr>
        <p:spPr>
          <a:xfrm>
            <a:off x="959444" y="4942769"/>
            <a:ext cx="2252137" cy="326687"/>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1" name="U ターン矢印 10"/>
          <p:cNvSpPr/>
          <p:nvPr/>
        </p:nvSpPr>
        <p:spPr>
          <a:xfrm rot="16200000" flipV="1">
            <a:off x="4081467" y="3497132"/>
            <a:ext cx="1104796" cy="2283688"/>
          </a:xfrm>
          <a:prstGeom prst="uturnArrow">
            <a:avLst>
              <a:gd name="adj1" fmla="val 15347"/>
              <a:gd name="adj2" fmla="val 17377"/>
              <a:gd name="adj3" fmla="val 17709"/>
              <a:gd name="adj4" fmla="val 43750"/>
              <a:gd name="adj5" fmla="val 51483"/>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61" name="コンテンツ プレースホルダー 2"/>
          <p:cNvSpPr txBox="1">
            <a:spLocks/>
          </p:cNvSpPr>
          <p:nvPr/>
        </p:nvSpPr>
        <p:spPr>
          <a:xfrm>
            <a:off x="2285832" y="3396915"/>
            <a:ext cx="1290346" cy="40635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つくば</a:t>
            </a:r>
            <a:r>
              <a:rPr lang="ja-JP" altLang="en-US" sz="2400" dirty="0"/>
              <a:t>市</a:t>
            </a:r>
            <a:endParaRPr lang="en-US" altLang="ja-JP" sz="2400" dirty="0" smtClean="0"/>
          </a:p>
        </p:txBody>
      </p:sp>
      <p:sp>
        <p:nvSpPr>
          <p:cNvPr id="66" name="コンテンツ プレースホルダー 2"/>
          <p:cNvSpPr txBox="1">
            <a:spLocks/>
          </p:cNvSpPr>
          <p:nvPr/>
        </p:nvSpPr>
        <p:spPr>
          <a:xfrm>
            <a:off x="4479611" y="3408905"/>
            <a:ext cx="1170340" cy="40635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a:t>土浦市</a:t>
            </a:r>
            <a:endParaRPr lang="en-US" altLang="ja-JP" sz="2400" dirty="0" smtClean="0"/>
          </a:p>
        </p:txBody>
      </p:sp>
      <p:sp>
        <p:nvSpPr>
          <p:cNvPr id="12" name="フローチャート: 処理 11"/>
          <p:cNvSpPr/>
          <p:nvPr/>
        </p:nvSpPr>
        <p:spPr>
          <a:xfrm>
            <a:off x="730562" y="4392742"/>
            <a:ext cx="2995928" cy="431545"/>
          </a:xfrm>
          <a:prstGeom prst="flowChartProcess">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a:solidFill>
                  <a:schemeClr val="tx1"/>
                </a:solidFill>
              </a:rPr>
              <a:t>つくば市に会議をしに来る</a:t>
            </a:r>
          </a:p>
        </p:txBody>
      </p:sp>
      <p:sp>
        <p:nvSpPr>
          <p:cNvPr id="71" name="フローチャート: 処理 70"/>
          <p:cNvSpPr/>
          <p:nvPr/>
        </p:nvSpPr>
        <p:spPr>
          <a:xfrm>
            <a:off x="3639457" y="5307718"/>
            <a:ext cx="2385415" cy="431545"/>
          </a:xfrm>
          <a:prstGeom prst="flowChartProcess">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a:solidFill>
                  <a:schemeClr val="tx1"/>
                </a:solidFill>
              </a:rPr>
              <a:t>土浦市で観光をする</a:t>
            </a:r>
          </a:p>
        </p:txBody>
      </p:sp>
      <p:sp>
        <p:nvSpPr>
          <p:cNvPr id="73" name="正方形/長方形 72"/>
          <p:cNvSpPr/>
          <p:nvPr/>
        </p:nvSpPr>
        <p:spPr>
          <a:xfrm>
            <a:off x="3264001" y="6211879"/>
            <a:ext cx="4783197" cy="45493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400" dirty="0">
                <a:solidFill>
                  <a:schemeClr val="tx1"/>
                </a:solidFill>
              </a:rPr>
              <a:t>MICE</a:t>
            </a:r>
            <a:r>
              <a:rPr lang="ja-JP" altLang="en-US" sz="2400" dirty="0">
                <a:solidFill>
                  <a:schemeClr val="tx1"/>
                </a:solidFill>
              </a:rPr>
              <a:t>誘致に</a:t>
            </a:r>
            <a:r>
              <a:rPr lang="ja-JP" altLang="en-US" sz="2400" dirty="0" smtClean="0">
                <a:solidFill>
                  <a:schemeClr val="tx1"/>
                </a:solidFill>
              </a:rPr>
              <a:t>向けた</a:t>
            </a:r>
            <a:r>
              <a:rPr lang="ja-JP" altLang="en-US" sz="2400" dirty="0">
                <a:solidFill>
                  <a:schemeClr val="tx1"/>
                </a:solidFill>
              </a:rPr>
              <a:t>観光</a:t>
            </a:r>
            <a:r>
              <a:rPr lang="ja-JP" altLang="en-US" sz="2400" dirty="0" smtClean="0">
                <a:solidFill>
                  <a:schemeClr val="tx1"/>
                </a:solidFill>
              </a:rPr>
              <a:t>資源</a:t>
            </a:r>
            <a:r>
              <a:rPr lang="ja-JP" altLang="en-US" sz="2400" dirty="0">
                <a:solidFill>
                  <a:schemeClr val="tx1"/>
                </a:solidFill>
              </a:rPr>
              <a:t>の整備</a:t>
            </a:r>
          </a:p>
        </p:txBody>
      </p:sp>
      <p:sp>
        <p:nvSpPr>
          <p:cNvPr id="75" name="正方形/長方形 74"/>
          <p:cNvSpPr/>
          <p:nvPr/>
        </p:nvSpPr>
        <p:spPr>
          <a:xfrm>
            <a:off x="773322" y="6211879"/>
            <a:ext cx="2494486" cy="454937"/>
          </a:xfrm>
          <a:prstGeom prst="rect">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smtClean="0">
                <a:solidFill>
                  <a:schemeClr val="bg1"/>
                </a:solidFill>
              </a:rPr>
              <a:t>めざせ</a:t>
            </a:r>
            <a:r>
              <a:rPr lang="en-US" altLang="ja-JP" sz="2400" dirty="0" smtClean="0">
                <a:solidFill>
                  <a:schemeClr val="bg1"/>
                </a:solidFill>
              </a:rPr>
              <a:t>MICE</a:t>
            </a:r>
            <a:r>
              <a:rPr lang="ja-JP" altLang="en-US" sz="2400" dirty="0" smtClean="0">
                <a:solidFill>
                  <a:schemeClr val="bg1"/>
                </a:solidFill>
              </a:rPr>
              <a:t>プラン</a:t>
            </a:r>
            <a:endParaRPr lang="ja-JP" altLang="en-US" sz="2400" dirty="0">
              <a:solidFill>
                <a:schemeClr val="bg1"/>
              </a:solidFill>
            </a:endParaRPr>
          </a:p>
        </p:txBody>
      </p:sp>
      <p:sp>
        <p:nvSpPr>
          <p:cNvPr id="45" name="角丸四角形 44"/>
          <p:cNvSpPr/>
          <p:nvPr/>
        </p:nvSpPr>
        <p:spPr>
          <a:xfrm>
            <a:off x="257559" y="2670874"/>
            <a:ext cx="1190382" cy="608396"/>
          </a:xfrm>
          <a:prstGeom prst="round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bg1"/>
                </a:solidFill>
              </a:rPr>
              <a:t>研究所</a:t>
            </a:r>
          </a:p>
        </p:txBody>
      </p:sp>
      <p:sp>
        <p:nvSpPr>
          <p:cNvPr id="48" name="コンテンツ プレースホルダー 2"/>
          <p:cNvSpPr txBox="1">
            <a:spLocks/>
          </p:cNvSpPr>
          <p:nvPr/>
        </p:nvSpPr>
        <p:spPr>
          <a:xfrm>
            <a:off x="388360" y="3874823"/>
            <a:ext cx="1034020" cy="371134"/>
          </a:xfrm>
          <a:prstGeom prst="rect">
            <a:avLst/>
          </a:prstGeom>
          <a:solidFill>
            <a:schemeClr val="accent4">
              <a:lumMod val="20000"/>
              <a:lumOff val="80000"/>
            </a:schemeClr>
          </a:solidFill>
          <a:ln w="22225">
            <a:solidFill>
              <a:schemeClr val="accent4">
                <a:lumMod val="60000"/>
                <a:lumOff val="40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en-US" altLang="ja-JP" sz="2000" dirty="0" smtClean="0"/>
              <a:t>KEK</a:t>
            </a:r>
            <a:r>
              <a:rPr lang="ja-JP" altLang="en-US" sz="2000" dirty="0" smtClean="0"/>
              <a:t>など</a:t>
            </a:r>
            <a:endParaRPr lang="ja-JP" altLang="en-US" sz="2000" dirty="0"/>
          </a:p>
        </p:txBody>
      </p:sp>
      <p:graphicFrame>
        <p:nvGraphicFramePr>
          <p:cNvPr id="50" name="図表 49"/>
          <p:cNvGraphicFramePr/>
          <p:nvPr>
            <p:extLst>
              <p:ext uri="{D42A27DB-BD31-4B8C-83A1-F6EECF244321}">
                <p14:modId xmlns:p14="http://schemas.microsoft.com/office/powerpoint/2010/main" val="749207103"/>
              </p:ext>
            </p:extLst>
          </p:nvPr>
        </p:nvGraphicFramePr>
        <p:xfrm>
          <a:off x="4283968" y="57600"/>
          <a:ext cx="3456384" cy="58975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41685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0"/>
                                        <p:tgtEl>
                                          <p:spTgt spid="62"/>
                                        </p:tgtEl>
                                      </p:cBhvr>
                                    </p:animEffect>
                                  </p:childTnLst>
                                </p:cTn>
                              </p:par>
                              <p:par>
                                <p:cTn id="65" presetID="10" presetClass="entr" presetSubtype="0"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par>
                                <p:cTn id="79" presetID="10"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500"/>
                                        <p:tgtEl>
                                          <p:spTgt spid="3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68"/>
                                        </p:tgtEl>
                                        <p:attrNameLst>
                                          <p:attrName>style.visibility</p:attrName>
                                        </p:attrNameLst>
                                      </p:cBhvr>
                                      <p:to>
                                        <p:strVal val="visible"/>
                                      </p:to>
                                    </p:set>
                                    <p:animEffect transition="in" filter="fade">
                                      <p:cBhvr>
                                        <p:cTn id="87" dur="500"/>
                                        <p:tgtEl>
                                          <p:spTgt spid="6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fade">
                                      <p:cBhvr>
                                        <p:cTn id="92" dur="500"/>
                                        <p:tgtEl>
                                          <p:spTgt spid="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fade">
                                      <p:cBhvr>
                                        <p:cTn id="95" dur="500"/>
                                        <p:tgtEl>
                                          <p:spTgt spid="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500"/>
                                        <p:tgtEl>
                                          <p:spTgt spid="12"/>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1"/>
                                        </p:tgtEl>
                                        <p:attrNameLst>
                                          <p:attrName>style.visibility</p:attrName>
                                        </p:attrNameLst>
                                      </p:cBhvr>
                                      <p:to>
                                        <p:strVal val="visible"/>
                                      </p:to>
                                    </p:set>
                                    <p:animEffect transition="in" filter="fade">
                                      <p:cBhvr>
                                        <p:cTn id="103" dur="500"/>
                                        <p:tgtEl>
                                          <p:spTgt spid="11"/>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1"/>
                                        </p:tgtEl>
                                        <p:attrNameLst>
                                          <p:attrName>style.visibility</p:attrName>
                                        </p:attrNameLst>
                                      </p:cBhvr>
                                      <p:to>
                                        <p:strVal val="visible"/>
                                      </p:to>
                                    </p:set>
                                    <p:animEffect transition="in" filter="fade">
                                      <p:cBhvr>
                                        <p:cTn id="106" dur="500"/>
                                        <p:tgtEl>
                                          <p:spTgt spid="71"/>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75"/>
                                        </p:tgtEl>
                                        <p:attrNameLst>
                                          <p:attrName>style.visibility</p:attrName>
                                        </p:attrNameLst>
                                      </p:cBhvr>
                                      <p:to>
                                        <p:strVal val="visible"/>
                                      </p:to>
                                    </p:set>
                                    <p:animEffect transition="in" filter="fade">
                                      <p:cBhvr>
                                        <p:cTn id="111" dur="500"/>
                                        <p:tgtEl>
                                          <p:spTgt spid="75"/>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73"/>
                                        </p:tgtEl>
                                        <p:attrNameLst>
                                          <p:attrName>style.visibility</p:attrName>
                                        </p:attrNameLst>
                                      </p:cBhvr>
                                      <p:to>
                                        <p:strVal val="visible"/>
                                      </p:to>
                                    </p:set>
                                    <p:animEffect transition="in" filter="fade">
                                      <p:cBhvr>
                                        <p:cTn id="11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43" grpId="0" animBg="1"/>
      <p:bldP spid="44" grpId="0" animBg="1"/>
      <p:bldP spid="4" grpId="0" animBg="1"/>
      <p:bldP spid="30" grpId="0" animBg="1"/>
      <p:bldP spid="32" grpId="0" animBg="1"/>
      <p:bldP spid="37" grpId="0" animBg="1"/>
      <p:bldP spid="38" grpId="0" animBg="1"/>
      <p:bldP spid="42" grpId="0" animBg="1"/>
      <p:bldP spid="56" grpId="0" animBg="1"/>
      <p:bldP spid="62" grpId="0" animBg="1"/>
      <p:bldP spid="68" grpId="0" animBg="1"/>
      <p:bldP spid="9" grpId="0" animBg="1"/>
      <p:bldP spid="11" grpId="0" animBg="1"/>
      <p:bldP spid="61" grpId="0"/>
      <p:bldP spid="66" grpId="0"/>
      <p:bldP spid="12" grpId="0" animBg="1"/>
      <p:bldP spid="71" grpId="0" animBg="1"/>
      <p:bldP spid="73" grpId="0" animBg="1"/>
      <p:bldP spid="75" grpId="0" animBg="1"/>
      <p:bldP spid="45" grpId="0" animBg="1"/>
      <p:bldP spid="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2741653" y="1357108"/>
            <a:ext cx="3151905" cy="1670449"/>
            <a:chOff x="-2631119" y="350007"/>
            <a:chExt cx="3151905" cy="1670449"/>
          </a:xfrm>
        </p:grpSpPr>
        <p:pic>
          <p:nvPicPr>
            <p:cNvPr id="3" name="図 2"/>
            <p:cNvPicPr>
              <a:picLocks noChangeAspect="1"/>
            </p:cNvPicPr>
            <p:nvPr/>
          </p:nvPicPr>
          <p:blipFill>
            <a:blip r:embed="rId3"/>
            <a:stretch>
              <a:fillRect/>
            </a:stretch>
          </p:blipFill>
          <p:spPr>
            <a:xfrm>
              <a:off x="-2631119" y="350007"/>
              <a:ext cx="3151905" cy="1670449"/>
            </a:xfrm>
            <a:prstGeom prst="rect">
              <a:avLst/>
            </a:prstGeom>
          </p:spPr>
        </p:pic>
        <p:sp>
          <p:nvSpPr>
            <p:cNvPr id="9" name="角丸四角形 8"/>
            <p:cNvSpPr/>
            <p:nvPr/>
          </p:nvSpPr>
          <p:spPr>
            <a:xfrm>
              <a:off x="-2268760" y="476672"/>
              <a:ext cx="1584176" cy="14401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sp>
        <p:nvSpPr>
          <p:cNvPr id="2" name="タイトル 1"/>
          <p:cNvSpPr>
            <a:spLocks noGrp="1"/>
          </p:cNvSpPr>
          <p:nvPr>
            <p:ph type="title"/>
          </p:nvPr>
        </p:nvSpPr>
        <p:spPr/>
        <p:txBody>
          <a:bodyPr/>
          <a:lstStyle/>
          <a:p>
            <a:r>
              <a:rPr kumimoji="1" lang="ja-JP" altLang="en-US" dirty="0" smtClean="0"/>
              <a:t>コンセプト・将来都市像</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3</a:t>
            </a:fld>
            <a:endParaRPr kumimoji="1" lang="ja-JP" altLang="en-US"/>
          </a:p>
        </p:txBody>
      </p:sp>
      <p:sp>
        <p:nvSpPr>
          <p:cNvPr id="31" name="テキスト ボックス 30"/>
          <p:cNvSpPr txBox="1"/>
          <p:nvPr/>
        </p:nvSpPr>
        <p:spPr>
          <a:xfrm>
            <a:off x="7173987" y="5563268"/>
            <a:ext cx="2808312" cy="1015663"/>
          </a:xfrm>
          <a:prstGeom prst="rect">
            <a:avLst/>
          </a:prstGeom>
          <a:noFill/>
        </p:spPr>
        <p:txBody>
          <a:bodyPr wrap="square" rtlCol="0">
            <a:spAutoFit/>
          </a:bodyPr>
          <a:lstStyle/>
          <a:p>
            <a:r>
              <a:rPr lang="ja-JP" altLang="en-US" sz="6000" b="1" dirty="0" smtClean="0">
                <a:effectLst>
                  <a:outerShdw blurRad="38100" dist="38100" dir="2700000" algn="tl">
                    <a:srgbClr val="000000">
                      <a:alpha val="43137"/>
                    </a:srgbClr>
                  </a:outerShdw>
                </a:effectLst>
              </a:rPr>
              <a:t>へ</a:t>
            </a:r>
            <a:endParaRPr kumimoji="1" lang="ja-JP" altLang="en-US" sz="6000" b="1" dirty="0">
              <a:effectLst>
                <a:outerShdw blurRad="38100" dist="38100" dir="2700000" algn="tl">
                  <a:srgbClr val="000000">
                    <a:alpha val="43137"/>
                  </a:srgbClr>
                </a:outerShdw>
              </a:effectLst>
            </a:endParaRPr>
          </a:p>
        </p:txBody>
      </p:sp>
      <p:sp>
        <p:nvSpPr>
          <p:cNvPr id="26" name="テキスト ボックス 25"/>
          <p:cNvSpPr txBox="1"/>
          <p:nvPr/>
        </p:nvSpPr>
        <p:spPr>
          <a:xfrm>
            <a:off x="467544" y="1211281"/>
            <a:ext cx="3744416" cy="584775"/>
          </a:xfrm>
          <a:prstGeom prst="rect">
            <a:avLst/>
          </a:prstGeom>
          <a:solidFill>
            <a:srgbClr val="52429A"/>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ja-JP" altLang="en-US" sz="3200" b="1" dirty="0">
                <a:effectLst>
                  <a:outerShdw blurRad="38100" dist="38100" dir="2700000" algn="tl">
                    <a:srgbClr val="000000">
                      <a:alpha val="43137"/>
                    </a:srgbClr>
                  </a:outerShdw>
                </a:effectLst>
              </a:rPr>
              <a:t>今</a:t>
            </a:r>
            <a:r>
              <a:rPr lang="ja-JP" altLang="en-US" sz="3200" b="1" dirty="0" smtClean="0">
                <a:effectLst>
                  <a:outerShdw blurRad="38100" dist="38100" dir="2700000" algn="tl">
                    <a:srgbClr val="000000">
                      <a:alpha val="43137"/>
                    </a:srgbClr>
                  </a:outerShdw>
                </a:effectLst>
              </a:rPr>
              <a:t>ある</a:t>
            </a:r>
            <a:r>
              <a:rPr kumimoji="1" lang="ja-JP" altLang="en-US" sz="3200" b="1" dirty="0" smtClean="0">
                <a:effectLst>
                  <a:outerShdw blurRad="38100" dist="38100" dir="2700000" algn="tl">
                    <a:srgbClr val="000000">
                      <a:alpha val="43137"/>
                    </a:srgbClr>
                  </a:outerShdw>
                </a:effectLst>
              </a:rPr>
              <a:t>魅力を</a:t>
            </a:r>
            <a:r>
              <a:rPr lang="ja-JP" altLang="en-US" sz="3200" b="1" dirty="0" smtClean="0">
                <a:effectLst>
                  <a:outerShdw blurRad="38100" dist="38100" dir="2700000" algn="tl">
                    <a:srgbClr val="000000">
                      <a:alpha val="43137"/>
                    </a:srgbClr>
                  </a:outerShdw>
                </a:effectLst>
              </a:rPr>
              <a:t>つな</a:t>
            </a:r>
            <a:r>
              <a:rPr lang="ja-JP" altLang="en-US" sz="3200" b="1" dirty="0">
                <a:effectLst>
                  <a:outerShdw blurRad="38100" dist="38100" dir="2700000" algn="tl">
                    <a:srgbClr val="000000">
                      <a:alpha val="43137"/>
                    </a:srgbClr>
                  </a:outerShdw>
                </a:effectLst>
              </a:rPr>
              <a:t>ぎ</a:t>
            </a:r>
            <a:endParaRPr kumimoji="1" lang="ja-JP" altLang="en-US" sz="3200" b="1" dirty="0">
              <a:effectLst>
                <a:outerShdw blurRad="38100" dist="38100" dir="2700000" algn="tl">
                  <a:srgbClr val="000000">
                    <a:alpha val="43137"/>
                  </a:srgbClr>
                </a:outerShdw>
              </a:effectLst>
            </a:endParaRPr>
          </a:p>
        </p:txBody>
      </p:sp>
      <p:sp>
        <p:nvSpPr>
          <p:cNvPr id="19" name="テキスト ボックス 18"/>
          <p:cNvSpPr txBox="1"/>
          <p:nvPr/>
        </p:nvSpPr>
        <p:spPr>
          <a:xfrm>
            <a:off x="5081970" y="1211281"/>
            <a:ext cx="3623927" cy="584775"/>
          </a:xfrm>
          <a:prstGeom prst="rect">
            <a:avLst/>
          </a:prstGeom>
          <a:solidFill>
            <a:srgbClr val="52429A"/>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kumimoji="1" lang="ja-JP" altLang="en-US" sz="3200" b="1" dirty="0" smtClean="0">
                <a:effectLst>
                  <a:outerShdw blurRad="38100" dist="38100" dir="2700000" algn="tl">
                    <a:srgbClr val="000000">
                      <a:alpha val="43137"/>
                    </a:srgbClr>
                  </a:outerShdw>
                </a:effectLst>
              </a:rPr>
              <a:t>新しい魅力</a:t>
            </a:r>
            <a:r>
              <a:rPr lang="ja-JP" altLang="en-US" sz="3200" b="1" dirty="0" smtClean="0">
                <a:effectLst>
                  <a:outerShdw blurRad="38100" dist="38100" dir="2700000" algn="tl">
                    <a:srgbClr val="000000">
                      <a:alpha val="43137"/>
                    </a:srgbClr>
                  </a:outerShdw>
                </a:effectLst>
              </a:rPr>
              <a:t>をつくる</a:t>
            </a:r>
            <a:endParaRPr kumimoji="1" lang="ja-JP" altLang="en-US" sz="3200" b="1" dirty="0">
              <a:effectLst>
                <a:outerShdw blurRad="38100" dist="38100" dir="2700000" algn="tl">
                  <a:srgbClr val="000000">
                    <a:alpha val="43137"/>
                  </a:srgbClr>
                </a:outerShdw>
              </a:effectLst>
            </a:endParaRPr>
          </a:p>
        </p:txBody>
      </p:sp>
      <p:sp>
        <p:nvSpPr>
          <p:cNvPr id="55" name="テキスト ボックス 54"/>
          <p:cNvSpPr txBox="1"/>
          <p:nvPr/>
        </p:nvSpPr>
        <p:spPr>
          <a:xfrm>
            <a:off x="-432556" y="2480631"/>
            <a:ext cx="7128792" cy="769441"/>
          </a:xfrm>
          <a:prstGeom prst="rect">
            <a:avLst/>
          </a:prstGeom>
          <a:noFill/>
        </p:spPr>
        <p:txBody>
          <a:bodyPr wrap="square" rtlCol="0">
            <a:spAutoFit/>
          </a:bodyPr>
          <a:lstStyle/>
          <a:p>
            <a:pPr algn="ctr"/>
            <a:r>
              <a:rPr kumimoji="1" lang="ja-JP" altLang="en-US" sz="4400" b="1" dirty="0" smtClean="0">
                <a:effectLst>
                  <a:outerShdw blurRad="38100" dist="38100" dir="2700000" algn="tl">
                    <a:srgbClr val="000000">
                      <a:alpha val="43137"/>
                    </a:srgbClr>
                  </a:outerShdw>
                </a:effectLst>
              </a:rPr>
              <a:t>土浦に人を</a:t>
            </a:r>
            <a:endParaRPr lang="ja-JP" altLang="en-US" sz="6000" b="1" u="sng" dirty="0" smtClean="0">
              <a:solidFill>
                <a:srgbClr val="FF0000"/>
              </a:solidFill>
              <a:effectLst>
                <a:outerShdw blurRad="38100" dist="38100" dir="2700000" algn="tl">
                  <a:srgbClr val="000000">
                    <a:alpha val="43137"/>
                  </a:srgbClr>
                </a:outerShdw>
              </a:effectLst>
            </a:endParaRPr>
          </a:p>
        </p:txBody>
      </p:sp>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08" y="1685181"/>
            <a:ext cx="3152190" cy="1668448"/>
          </a:xfrm>
          <a:prstGeom prst="rect">
            <a:avLst/>
          </a:prstGeom>
        </p:spPr>
      </p:pic>
      <p:sp>
        <p:nvSpPr>
          <p:cNvPr id="17" name="テキスト ボックス 16"/>
          <p:cNvSpPr txBox="1"/>
          <p:nvPr/>
        </p:nvSpPr>
        <p:spPr>
          <a:xfrm>
            <a:off x="179512" y="1805536"/>
            <a:ext cx="808249" cy="461665"/>
          </a:xfrm>
          <a:prstGeom prst="rect">
            <a:avLst/>
          </a:prstGeom>
          <a:noFill/>
        </p:spPr>
        <p:txBody>
          <a:bodyPr wrap="square" rtlCol="0">
            <a:spAutoFit/>
          </a:bodyPr>
          <a:lstStyle/>
          <a:p>
            <a:r>
              <a:rPr kumimoji="1" lang="ja-JP" altLang="en-US" sz="2400" b="1" dirty="0" smtClean="0">
                <a:latin typeface="HGS創英角ﾎﾟｯﾌﾟ体" panose="040B0A00000000000000" pitchFamily="50" charset="-128"/>
                <a:ea typeface="HGS創英角ﾎﾟｯﾌﾟ体" panose="040B0A00000000000000" pitchFamily="50" charset="-128"/>
              </a:rPr>
              <a:t>お</a:t>
            </a:r>
            <a:endParaRPr kumimoji="1" lang="ja-JP" altLang="en-US" sz="2400" b="1" dirty="0">
              <a:latin typeface="HGS創英角ﾎﾟｯﾌﾟ体" panose="040B0A00000000000000" pitchFamily="50" charset="-128"/>
              <a:ea typeface="HGS創英角ﾎﾟｯﾌﾟ体" panose="040B0A00000000000000" pitchFamily="50" charset="-128"/>
            </a:endParaRPr>
          </a:p>
        </p:txBody>
      </p:sp>
      <p:sp>
        <p:nvSpPr>
          <p:cNvPr id="60" name="テキスト ボックス 59"/>
          <p:cNvSpPr txBox="1"/>
          <p:nvPr/>
        </p:nvSpPr>
        <p:spPr>
          <a:xfrm>
            <a:off x="492355" y="2136265"/>
            <a:ext cx="808249" cy="461665"/>
          </a:xfrm>
          <a:prstGeom prst="rect">
            <a:avLst/>
          </a:prstGeom>
          <a:noFill/>
        </p:spPr>
        <p:txBody>
          <a:bodyPr wrap="square" rtlCol="0">
            <a:spAutoFit/>
          </a:bodyPr>
          <a:lstStyle/>
          <a:p>
            <a:r>
              <a:rPr lang="ja-JP" altLang="en-US" sz="2400" b="1" dirty="0">
                <a:latin typeface="HGS創英角ﾎﾟｯﾌﾟ体" panose="040B0A00000000000000" pitchFamily="50" charset="-128"/>
                <a:ea typeface="HGS創英角ﾎﾟｯﾌﾟ体" panose="040B0A00000000000000" pitchFamily="50" charset="-128"/>
              </a:rPr>
              <a:t>い</a:t>
            </a:r>
            <a:endParaRPr kumimoji="1" lang="ja-JP" altLang="en-US" sz="2400" b="1" dirty="0">
              <a:latin typeface="HGS創英角ﾎﾟｯﾌﾟ体" panose="040B0A00000000000000" pitchFamily="50" charset="-128"/>
              <a:ea typeface="HGS創英角ﾎﾟｯﾌﾟ体" panose="040B0A00000000000000" pitchFamily="50" charset="-128"/>
            </a:endParaRPr>
          </a:p>
        </p:txBody>
      </p:sp>
      <p:sp>
        <p:nvSpPr>
          <p:cNvPr id="61" name="テキスト ボックス 60"/>
          <p:cNvSpPr txBox="1"/>
          <p:nvPr/>
        </p:nvSpPr>
        <p:spPr>
          <a:xfrm>
            <a:off x="190608" y="2422683"/>
            <a:ext cx="808249" cy="461665"/>
          </a:xfrm>
          <a:prstGeom prst="rect">
            <a:avLst/>
          </a:prstGeom>
          <a:noFill/>
        </p:spPr>
        <p:txBody>
          <a:bodyPr wrap="square" rtlCol="0">
            <a:spAutoFit/>
          </a:bodyPr>
          <a:lstStyle/>
          <a:p>
            <a:r>
              <a:rPr lang="ja-JP" altLang="en-US" sz="2400" b="1" dirty="0" smtClean="0">
                <a:latin typeface="HGS創英角ﾎﾟｯﾌﾟ体" panose="040B0A00000000000000" pitchFamily="50" charset="-128"/>
                <a:ea typeface="HGS創英角ﾎﾟｯﾌﾟ体" panose="040B0A00000000000000" pitchFamily="50" charset="-128"/>
              </a:rPr>
              <a:t>で</a:t>
            </a:r>
            <a:endParaRPr kumimoji="1" lang="ja-JP" altLang="en-US" sz="2400" b="1" dirty="0">
              <a:latin typeface="HGS創英角ﾎﾟｯﾌﾟ体" panose="040B0A00000000000000" pitchFamily="50" charset="-128"/>
              <a:ea typeface="HGS創英角ﾎﾟｯﾌﾟ体" panose="040B0A00000000000000" pitchFamily="50" charset="-128"/>
            </a:endParaRPr>
          </a:p>
        </p:txBody>
      </p:sp>
      <p:sp>
        <p:nvSpPr>
          <p:cNvPr id="62" name="テキスト ボックス 61"/>
          <p:cNvSpPr txBox="1"/>
          <p:nvPr/>
        </p:nvSpPr>
        <p:spPr>
          <a:xfrm>
            <a:off x="391773" y="2744498"/>
            <a:ext cx="808249" cy="461665"/>
          </a:xfrm>
          <a:prstGeom prst="rect">
            <a:avLst/>
          </a:prstGeom>
          <a:noFill/>
        </p:spPr>
        <p:txBody>
          <a:bodyPr wrap="square" rtlCol="0">
            <a:spAutoFit/>
          </a:bodyPr>
          <a:lstStyle/>
          <a:p>
            <a:r>
              <a:rPr lang="en-US" altLang="ja-JP" sz="2400" b="1" dirty="0" smtClean="0">
                <a:latin typeface="HGS創英角ﾎﾟｯﾌﾟ体" panose="040B0A00000000000000" pitchFamily="50" charset="-128"/>
                <a:ea typeface="HGS創英角ﾎﾟｯﾌﾟ体" panose="040B0A00000000000000" pitchFamily="50" charset="-128"/>
              </a:rPr>
              <a:t>!</a:t>
            </a:r>
          </a:p>
        </p:txBody>
      </p:sp>
      <p:pic>
        <p:nvPicPr>
          <p:cNvPr id="2048" name="図 20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584" y="3170766"/>
            <a:ext cx="3517850" cy="1847106"/>
          </a:xfrm>
          <a:prstGeom prst="rect">
            <a:avLst/>
          </a:prstGeom>
        </p:spPr>
      </p:pic>
      <p:sp>
        <p:nvSpPr>
          <p:cNvPr id="2049" name="テキスト ボックス 2048"/>
          <p:cNvSpPr txBox="1"/>
          <p:nvPr/>
        </p:nvSpPr>
        <p:spPr>
          <a:xfrm>
            <a:off x="276331" y="3575482"/>
            <a:ext cx="432048" cy="646331"/>
          </a:xfrm>
          <a:prstGeom prst="rect">
            <a:avLst/>
          </a:prstGeom>
          <a:noFill/>
        </p:spPr>
        <p:txBody>
          <a:bodyPr wrap="square" rtlCol="0">
            <a:spAutoFit/>
          </a:bodyPr>
          <a:lstStyle/>
          <a:p>
            <a:r>
              <a:rPr kumimoji="1" lang="ja-JP" altLang="en-US" dirty="0" smtClean="0">
                <a:solidFill>
                  <a:schemeClr val="bg1"/>
                </a:solidFill>
              </a:rPr>
              <a:t>土浦</a:t>
            </a:r>
            <a:endParaRPr kumimoji="1" lang="ja-JP" altLang="en-US" dirty="0">
              <a:solidFill>
                <a:schemeClr val="bg1"/>
              </a:solidFill>
            </a:endParaRPr>
          </a:p>
        </p:txBody>
      </p:sp>
      <p:sp>
        <p:nvSpPr>
          <p:cNvPr id="65" name="テキスト ボックス 64"/>
          <p:cNvSpPr txBox="1"/>
          <p:nvPr/>
        </p:nvSpPr>
        <p:spPr>
          <a:xfrm>
            <a:off x="1078762" y="2084180"/>
            <a:ext cx="687941" cy="646331"/>
          </a:xfrm>
          <a:prstGeom prst="rect">
            <a:avLst/>
          </a:prstGeom>
          <a:noFill/>
        </p:spPr>
        <p:txBody>
          <a:bodyPr wrap="square" rtlCol="0">
            <a:spAutoFit/>
          </a:bodyPr>
          <a:lstStyle/>
          <a:p>
            <a:r>
              <a:rPr kumimoji="1" lang="ja-JP" altLang="en-US" dirty="0" smtClean="0">
                <a:solidFill>
                  <a:schemeClr val="bg1"/>
                </a:solidFill>
              </a:rPr>
              <a:t> 土</a:t>
            </a:r>
            <a:endParaRPr kumimoji="1" lang="en-US" altLang="ja-JP" dirty="0" smtClean="0">
              <a:solidFill>
                <a:schemeClr val="bg1"/>
              </a:solidFill>
            </a:endParaRPr>
          </a:p>
          <a:p>
            <a:r>
              <a:rPr kumimoji="1" lang="ja-JP" altLang="en-US" dirty="0" smtClean="0">
                <a:solidFill>
                  <a:schemeClr val="bg1"/>
                </a:solidFill>
              </a:rPr>
              <a:t>浦</a:t>
            </a:r>
            <a:endParaRPr kumimoji="1" lang="ja-JP" altLang="en-US" dirty="0">
              <a:solidFill>
                <a:schemeClr val="bg1"/>
              </a:solidFill>
            </a:endParaRPr>
          </a:p>
        </p:txBody>
      </p:sp>
      <p:sp>
        <p:nvSpPr>
          <p:cNvPr id="2052" name="ハート 2051"/>
          <p:cNvSpPr/>
          <p:nvPr/>
        </p:nvSpPr>
        <p:spPr>
          <a:xfrm>
            <a:off x="868663" y="3352731"/>
            <a:ext cx="287961" cy="274106"/>
          </a:xfrm>
          <a:prstGeom prst="heart">
            <a:avLst/>
          </a:prstGeom>
          <a:solidFill>
            <a:srgbClr val="FF0000">
              <a:alpha val="5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67" name="テキスト ボックス 66"/>
          <p:cNvSpPr txBox="1"/>
          <p:nvPr/>
        </p:nvSpPr>
        <p:spPr>
          <a:xfrm>
            <a:off x="1298412" y="3837092"/>
            <a:ext cx="3024543" cy="769441"/>
          </a:xfrm>
          <a:prstGeom prst="rect">
            <a:avLst/>
          </a:prstGeom>
          <a:noFill/>
        </p:spPr>
        <p:txBody>
          <a:bodyPr wrap="square" rtlCol="0">
            <a:spAutoFit/>
          </a:bodyPr>
          <a:lstStyle/>
          <a:p>
            <a:pPr algn="ctr"/>
            <a:r>
              <a:rPr kumimoji="1" lang="ja-JP" altLang="en-US" sz="4400" b="1" dirty="0" smtClean="0">
                <a:effectLst>
                  <a:outerShdw blurRad="38100" dist="38100" dir="2700000" algn="tl">
                    <a:srgbClr val="000000">
                      <a:alpha val="43137"/>
                    </a:srgbClr>
                  </a:outerShdw>
                </a:effectLst>
              </a:rPr>
              <a:t>土浦</a:t>
            </a:r>
            <a:r>
              <a:rPr lang="ja-JP" altLang="en-US" sz="4400" b="1" dirty="0" smtClean="0">
                <a:effectLst>
                  <a:outerShdw blurRad="38100" dist="38100" dir="2700000" algn="tl">
                    <a:srgbClr val="000000">
                      <a:alpha val="43137"/>
                    </a:srgbClr>
                  </a:outerShdw>
                </a:effectLst>
              </a:rPr>
              <a:t>から</a:t>
            </a:r>
            <a:r>
              <a:rPr kumimoji="1" lang="ja-JP" altLang="en-US" sz="3200" b="1" dirty="0" smtClean="0">
                <a:effectLst>
                  <a:outerShdw blurRad="38100" dist="38100" dir="2700000" algn="tl">
                    <a:srgbClr val="000000">
                      <a:alpha val="43137"/>
                    </a:srgbClr>
                  </a:outerShdw>
                </a:effectLst>
              </a:rPr>
              <a:t>　　　</a:t>
            </a:r>
            <a:endParaRPr kumimoji="1" lang="ja-JP" altLang="en-US" dirty="0"/>
          </a:p>
        </p:txBody>
      </p:sp>
      <p:sp>
        <p:nvSpPr>
          <p:cNvPr id="71" name="テキスト ボックス 70"/>
          <p:cNvSpPr txBox="1"/>
          <p:nvPr/>
        </p:nvSpPr>
        <p:spPr>
          <a:xfrm>
            <a:off x="4191149" y="2193944"/>
            <a:ext cx="4767088" cy="1015663"/>
          </a:xfrm>
          <a:prstGeom prst="rect">
            <a:avLst/>
          </a:prstGeom>
          <a:noFill/>
        </p:spPr>
        <p:txBody>
          <a:bodyPr wrap="square" rtlCol="0">
            <a:spAutoFit/>
          </a:bodyPr>
          <a:lstStyle/>
          <a:p>
            <a:pPr algn="ctr"/>
            <a:r>
              <a:rPr kumimoji="1" lang="ja-JP" altLang="en-US" sz="6000" b="1" u="sng" dirty="0" smtClean="0">
                <a:solidFill>
                  <a:srgbClr val="FF0000"/>
                </a:solidFill>
                <a:effectLst>
                  <a:outerShdw blurRad="38100" dist="38100" dir="2700000" algn="tl">
                    <a:srgbClr val="000000">
                      <a:alpha val="43137"/>
                    </a:srgbClr>
                  </a:outerShdw>
                </a:effectLst>
              </a:rPr>
              <a:t>呼び込</a:t>
            </a:r>
            <a:r>
              <a:rPr lang="ja-JP" altLang="en-US" sz="6000" b="1" u="sng" dirty="0" smtClean="0">
                <a:solidFill>
                  <a:srgbClr val="FF0000"/>
                </a:solidFill>
                <a:effectLst>
                  <a:outerShdw blurRad="38100" dist="38100" dir="2700000" algn="tl">
                    <a:srgbClr val="000000">
                      <a:alpha val="43137"/>
                    </a:srgbClr>
                  </a:outerShdw>
                </a:effectLst>
              </a:rPr>
              <a:t>める</a:t>
            </a:r>
            <a:r>
              <a:rPr kumimoji="1" lang="ja-JP" altLang="en-US" sz="3200" b="1" dirty="0" smtClean="0">
                <a:effectLst>
                  <a:outerShdw blurRad="38100" dist="38100" dir="2700000" algn="tl">
                    <a:srgbClr val="000000">
                      <a:alpha val="43137"/>
                    </a:srgbClr>
                  </a:outerShdw>
                </a:effectLst>
              </a:rPr>
              <a:t>　</a:t>
            </a:r>
            <a:endParaRPr kumimoji="1" lang="ja-JP" altLang="en-US" dirty="0"/>
          </a:p>
        </p:txBody>
      </p:sp>
      <p:sp>
        <p:nvSpPr>
          <p:cNvPr id="72" name="テキスト ボックス 71"/>
          <p:cNvSpPr txBox="1"/>
          <p:nvPr/>
        </p:nvSpPr>
        <p:spPr>
          <a:xfrm>
            <a:off x="2683139" y="3571513"/>
            <a:ext cx="7596543" cy="1015663"/>
          </a:xfrm>
          <a:prstGeom prst="rect">
            <a:avLst/>
          </a:prstGeom>
          <a:noFill/>
        </p:spPr>
        <p:txBody>
          <a:bodyPr wrap="square" rtlCol="0">
            <a:spAutoFit/>
          </a:bodyPr>
          <a:lstStyle/>
          <a:p>
            <a:pPr algn="ctr"/>
            <a:r>
              <a:rPr lang="ja-JP" altLang="en-US" sz="6000" b="1" u="sng" dirty="0" smtClean="0">
                <a:solidFill>
                  <a:srgbClr val="FF0000"/>
                </a:solidFill>
                <a:effectLst>
                  <a:outerShdw blurRad="38100" dist="38100" dir="2700000" algn="tl">
                    <a:srgbClr val="000000">
                      <a:alpha val="43137"/>
                    </a:srgbClr>
                  </a:outerShdw>
                </a:effectLst>
              </a:rPr>
              <a:t>離れたくなくなる</a:t>
            </a:r>
            <a:r>
              <a:rPr kumimoji="1" lang="ja-JP" altLang="en-US" sz="3200" b="1" dirty="0" smtClean="0">
                <a:effectLst>
                  <a:outerShdw blurRad="38100" dist="38100" dir="2700000" algn="tl">
                    <a:srgbClr val="000000">
                      <a:alpha val="43137"/>
                    </a:srgbClr>
                  </a:outerShdw>
                </a:effectLst>
              </a:rPr>
              <a:t>　　　</a:t>
            </a:r>
            <a:endParaRPr kumimoji="1" lang="ja-JP" altLang="en-US" dirty="0"/>
          </a:p>
        </p:txBody>
      </p:sp>
      <p:grpSp>
        <p:nvGrpSpPr>
          <p:cNvPr id="6" name="グループ化 5"/>
          <p:cNvGrpSpPr/>
          <p:nvPr/>
        </p:nvGrpSpPr>
        <p:grpSpPr>
          <a:xfrm>
            <a:off x="1231251" y="4653136"/>
            <a:ext cx="5940152" cy="2088232"/>
            <a:chOff x="1231251" y="4653136"/>
            <a:chExt cx="5940152" cy="1820265"/>
          </a:xfrm>
        </p:grpSpPr>
        <p:pic>
          <p:nvPicPr>
            <p:cNvPr id="2056" name="図 20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1251" y="4653136"/>
              <a:ext cx="5940152" cy="1820265"/>
            </a:xfrm>
            <a:prstGeom prst="rect">
              <a:avLst/>
            </a:prstGeom>
          </p:spPr>
        </p:pic>
        <p:sp>
          <p:nvSpPr>
            <p:cNvPr id="2054" name="円/楕円 2053"/>
            <p:cNvSpPr/>
            <p:nvPr/>
          </p:nvSpPr>
          <p:spPr>
            <a:xfrm>
              <a:off x="3707904" y="5224759"/>
              <a:ext cx="720080" cy="391034"/>
            </a:xfrm>
            <a:prstGeom prst="ellipse">
              <a:avLst/>
            </a:prstGeom>
            <a:solidFill>
              <a:srgbClr val="FFD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rgbClr val="00993A"/>
                </a:solidFill>
              </a:endParaRPr>
            </a:p>
          </p:txBody>
        </p:sp>
        <p:sp>
          <p:nvSpPr>
            <p:cNvPr id="2055" name="テキスト ボックス 2054"/>
            <p:cNvSpPr txBox="1"/>
            <p:nvPr/>
          </p:nvSpPr>
          <p:spPr>
            <a:xfrm>
              <a:off x="3788420" y="5085243"/>
              <a:ext cx="639564" cy="646331"/>
            </a:xfrm>
            <a:prstGeom prst="rect">
              <a:avLst/>
            </a:prstGeom>
            <a:noFill/>
          </p:spPr>
          <p:txBody>
            <a:bodyPr wrap="square" rtlCol="0">
              <a:spAutoFit/>
            </a:bodyPr>
            <a:lstStyle/>
            <a:p>
              <a:r>
                <a:rPr kumimoji="1" lang="ja-JP" altLang="en-US" sz="3600" b="1" dirty="0" smtClean="0">
                  <a:solidFill>
                    <a:srgbClr val="009939"/>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す</a:t>
              </a:r>
              <a:endParaRPr kumimoji="1" lang="ja-JP" altLang="en-US" sz="3600" b="1" dirty="0">
                <a:solidFill>
                  <a:srgbClr val="009939"/>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grpSp>
      <p:grpSp>
        <p:nvGrpSpPr>
          <p:cNvPr id="11" name="グループ化 10"/>
          <p:cNvGrpSpPr/>
          <p:nvPr/>
        </p:nvGrpSpPr>
        <p:grpSpPr>
          <a:xfrm>
            <a:off x="-3029404" y="3044288"/>
            <a:ext cx="3258185" cy="1591321"/>
            <a:chOff x="-2983277" y="2701178"/>
            <a:chExt cx="3258185" cy="1591321"/>
          </a:xfrm>
        </p:grpSpPr>
        <p:pic>
          <p:nvPicPr>
            <p:cNvPr id="7" name="図 6"/>
            <p:cNvPicPr>
              <a:picLocks noChangeAspect="1"/>
            </p:cNvPicPr>
            <p:nvPr/>
          </p:nvPicPr>
          <p:blipFill>
            <a:blip r:embed="rId7"/>
            <a:stretch>
              <a:fillRect/>
            </a:stretch>
          </p:blipFill>
          <p:spPr>
            <a:xfrm>
              <a:off x="-2983277" y="2701178"/>
              <a:ext cx="3258185" cy="1591321"/>
            </a:xfrm>
            <a:prstGeom prst="rect">
              <a:avLst/>
            </a:prstGeom>
          </p:spPr>
        </p:pic>
        <p:sp>
          <p:nvSpPr>
            <p:cNvPr id="30" name="角丸四角形 29"/>
            <p:cNvSpPr/>
            <p:nvPr/>
          </p:nvSpPr>
          <p:spPr>
            <a:xfrm>
              <a:off x="-2286890" y="2778859"/>
              <a:ext cx="1589098" cy="1442953"/>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spTree>
    <p:extLst>
      <p:ext uri="{BB962C8B-B14F-4D97-AF65-F5344CB8AC3E}">
        <p14:creationId xmlns:p14="http://schemas.microsoft.com/office/powerpoint/2010/main" val="265968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49"/>
                                        </p:tgtEl>
                                        <p:attrNameLst>
                                          <p:attrName>style.visibility</p:attrName>
                                        </p:attrNameLst>
                                      </p:cBhvr>
                                      <p:to>
                                        <p:strVal val="visible"/>
                                      </p:to>
                                    </p:set>
                                    <p:animEffect transition="in" filter="fade">
                                      <p:cBhvr>
                                        <p:cTn id="30" dur="500"/>
                                        <p:tgtEl>
                                          <p:spTgt spid="204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7" grpId="0"/>
      <p:bldP spid="60" grpId="0"/>
      <p:bldP spid="61" grpId="0"/>
      <p:bldP spid="62" grpId="0"/>
      <p:bldP spid="2049" grpId="0"/>
      <p:bldP spid="65" grpId="0"/>
      <p:bldP spid="2052" grpId="0" animBg="1"/>
      <p:bldP spid="71" grpId="0"/>
      <p:bldP spid="7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1332" y="801176"/>
            <a:ext cx="3618133" cy="2713599"/>
          </a:xfrm>
          <a:prstGeom prst="rect">
            <a:avLst/>
          </a:prstGeom>
        </p:spPr>
      </p:pic>
      <p:sp>
        <p:nvSpPr>
          <p:cNvPr id="9" name="正方形/長方形 8"/>
          <p:cNvSpPr/>
          <p:nvPr/>
        </p:nvSpPr>
        <p:spPr>
          <a:xfrm>
            <a:off x="198808" y="5527526"/>
            <a:ext cx="5237288" cy="703282"/>
          </a:xfrm>
          <a:prstGeom prst="rect">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しかし、波の影響を非常に受けやすいため定期便での運航は難しい</a:t>
            </a:r>
          </a:p>
        </p:txBody>
      </p:sp>
      <p:sp>
        <p:nvSpPr>
          <p:cNvPr id="86" name="正方形/長方形 85"/>
          <p:cNvSpPr/>
          <p:nvPr/>
        </p:nvSpPr>
        <p:spPr>
          <a:xfrm>
            <a:off x="406528" y="2878745"/>
            <a:ext cx="2509131" cy="486616"/>
          </a:xfrm>
          <a:prstGeom prst="rect">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bg1"/>
                </a:solidFill>
              </a:rPr>
              <a:t>水上飛行場プラン</a:t>
            </a:r>
          </a:p>
        </p:txBody>
      </p:sp>
      <p:sp>
        <p:nvSpPr>
          <p:cNvPr id="2" name="タイトル 1"/>
          <p:cNvSpPr>
            <a:spLocks noGrp="1"/>
          </p:cNvSpPr>
          <p:nvPr>
            <p:ph type="title"/>
          </p:nvPr>
        </p:nvSpPr>
        <p:spPr/>
        <p:txBody>
          <a:bodyPr/>
          <a:lstStyle/>
          <a:p>
            <a:r>
              <a:rPr kumimoji="1" lang="ja-JP" altLang="en-US" dirty="0" smtClean="0"/>
              <a:t>中央地区</a:t>
            </a:r>
            <a:endParaRPr kumimoji="1" lang="ja-JP" altLang="en-US" dirty="0"/>
          </a:p>
        </p:txBody>
      </p:sp>
      <p:sp>
        <p:nvSpPr>
          <p:cNvPr id="89" name="スライド番号プレースホルダー 4"/>
          <p:cNvSpPr>
            <a:spLocks noGrp="1"/>
          </p:cNvSpPr>
          <p:nvPr>
            <p:ph type="sldNum" sz="quarter" idx="12"/>
          </p:nvPr>
        </p:nvSpPr>
        <p:spPr>
          <a:xfrm>
            <a:off x="6987864" y="6492875"/>
            <a:ext cx="2133600" cy="365125"/>
          </a:xfrm>
        </p:spPr>
        <p:txBody>
          <a:bodyPr/>
          <a:lstStyle/>
          <a:p>
            <a:fld id="{7CD102F9-A1F8-4BAE-8984-E61E1FEB4EEF}" type="slidenum">
              <a:rPr kumimoji="1" lang="ja-JP" altLang="en-US" smtClean="0"/>
              <a:t>30</a:t>
            </a:fld>
            <a:endParaRPr kumimoji="1" lang="ja-JP" altLang="en-US" dirty="0"/>
          </a:p>
        </p:txBody>
      </p:sp>
      <p:sp>
        <p:nvSpPr>
          <p:cNvPr id="45" name="角丸四角形吹き出し 44"/>
          <p:cNvSpPr/>
          <p:nvPr/>
        </p:nvSpPr>
        <p:spPr>
          <a:xfrm>
            <a:off x="1661093" y="901798"/>
            <a:ext cx="3504861" cy="991357"/>
          </a:xfrm>
          <a:prstGeom prst="wedgeRoundRectCallout">
            <a:avLst>
              <a:gd name="adj1" fmla="val -57144"/>
              <a:gd name="adj2" fmla="val 23369"/>
              <a:gd name="adj3" fmla="val 1666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霞ヶ浦の観光客が</a:t>
            </a:r>
            <a:r>
              <a:rPr lang="ja-JP" altLang="en-US" sz="2400" dirty="0" smtClean="0">
                <a:solidFill>
                  <a:schemeClr val="tx1"/>
                </a:solidFill>
              </a:rPr>
              <a:t>減少</a:t>
            </a:r>
            <a:endParaRPr lang="en-US" altLang="ja-JP" sz="2400" dirty="0" smtClean="0">
              <a:solidFill>
                <a:schemeClr val="tx1"/>
              </a:solidFill>
            </a:endParaRPr>
          </a:p>
          <a:p>
            <a:pPr algn="ctr"/>
            <a:r>
              <a:rPr lang="ja-JP" altLang="en-US" sz="2400" dirty="0" smtClean="0">
                <a:solidFill>
                  <a:schemeClr val="tx1"/>
                </a:solidFill>
              </a:rPr>
              <a:t>して</a:t>
            </a:r>
            <a:r>
              <a:rPr lang="ja-JP" altLang="en-US" sz="2400" dirty="0">
                <a:solidFill>
                  <a:schemeClr val="tx1"/>
                </a:solidFill>
              </a:rPr>
              <a:t>いる</a:t>
            </a:r>
            <a:r>
              <a:rPr lang="en-US" altLang="ja-JP" sz="2400" dirty="0">
                <a:solidFill>
                  <a:schemeClr val="tx1"/>
                </a:solidFill>
              </a:rPr>
              <a:t>…</a:t>
            </a:r>
          </a:p>
        </p:txBody>
      </p:sp>
      <p:sp>
        <p:nvSpPr>
          <p:cNvPr id="76" name="正方形/長方形 75"/>
          <p:cNvSpPr/>
          <p:nvPr/>
        </p:nvSpPr>
        <p:spPr>
          <a:xfrm>
            <a:off x="5501163" y="4617861"/>
            <a:ext cx="3358472" cy="413056"/>
          </a:xfrm>
          <a:prstGeom prst="rect">
            <a:avLst/>
          </a:prstGeom>
          <a:solidFill>
            <a:srgbClr val="FFFFFF"/>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低コストでの実現が可能</a:t>
            </a:r>
          </a:p>
        </p:txBody>
      </p:sp>
      <p:sp>
        <p:nvSpPr>
          <p:cNvPr id="77" name="正方形/長方形 76"/>
          <p:cNvSpPr/>
          <p:nvPr/>
        </p:nvSpPr>
        <p:spPr>
          <a:xfrm>
            <a:off x="5509194" y="3701487"/>
            <a:ext cx="2858999" cy="413056"/>
          </a:xfrm>
          <a:prstGeom prst="rect">
            <a:avLst/>
          </a:prstGeom>
          <a:solidFill>
            <a:srgbClr val="FFFFFF"/>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霞ヶ浦の特徴に合致</a:t>
            </a:r>
          </a:p>
        </p:txBody>
      </p:sp>
      <p:sp>
        <p:nvSpPr>
          <p:cNvPr id="78" name="正方形/長方形 77"/>
          <p:cNvSpPr/>
          <p:nvPr/>
        </p:nvSpPr>
        <p:spPr>
          <a:xfrm>
            <a:off x="198807" y="4314213"/>
            <a:ext cx="4490090" cy="107963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滑走路の設置が必要ない</a:t>
            </a:r>
          </a:p>
          <a:p>
            <a:pPr algn="ctr"/>
            <a:r>
              <a:rPr lang="ja-JP" altLang="en-US" sz="2400" dirty="0">
                <a:solidFill>
                  <a:schemeClr val="tx1"/>
                </a:solidFill>
              </a:rPr>
              <a:t>小型機のパーツをつけかえることで水上機としての転用可能</a:t>
            </a:r>
          </a:p>
        </p:txBody>
      </p:sp>
      <p:sp>
        <p:nvSpPr>
          <p:cNvPr id="79" name="正方形/長方形 78"/>
          <p:cNvSpPr/>
          <p:nvPr/>
        </p:nvSpPr>
        <p:spPr>
          <a:xfrm>
            <a:off x="198808" y="3487693"/>
            <a:ext cx="4490089" cy="76554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波の穏やかな港湾や湖沼</a:t>
            </a:r>
          </a:p>
          <a:p>
            <a:pPr algn="ctr"/>
            <a:r>
              <a:rPr lang="ja-JP" altLang="en-US" sz="2400" dirty="0">
                <a:solidFill>
                  <a:schemeClr val="tx1"/>
                </a:solidFill>
              </a:rPr>
              <a:t>電線や電柱のない広い土地</a:t>
            </a:r>
          </a:p>
        </p:txBody>
      </p:sp>
      <p:sp>
        <p:nvSpPr>
          <p:cNvPr id="90" name="右矢印 89"/>
          <p:cNvSpPr/>
          <p:nvPr/>
        </p:nvSpPr>
        <p:spPr>
          <a:xfrm>
            <a:off x="4864421" y="4602720"/>
            <a:ext cx="461218" cy="443339"/>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91" name="右矢印 90"/>
          <p:cNvSpPr/>
          <p:nvPr/>
        </p:nvSpPr>
        <p:spPr>
          <a:xfrm>
            <a:off x="4864421" y="3686346"/>
            <a:ext cx="461218" cy="443339"/>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93" name="右矢印 92"/>
          <p:cNvSpPr/>
          <p:nvPr/>
        </p:nvSpPr>
        <p:spPr>
          <a:xfrm>
            <a:off x="5640425" y="5648452"/>
            <a:ext cx="461218" cy="443339"/>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94" name="正方形/長方形 93"/>
          <p:cNvSpPr/>
          <p:nvPr/>
        </p:nvSpPr>
        <p:spPr>
          <a:xfrm>
            <a:off x="6233206" y="5646497"/>
            <a:ext cx="2631451" cy="445294"/>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遊覧飛行のみ実施</a:t>
            </a:r>
          </a:p>
        </p:txBody>
      </p:sp>
      <p:sp>
        <p:nvSpPr>
          <p:cNvPr id="96" name="正方形/長方形 95"/>
          <p:cNvSpPr/>
          <p:nvPr/>
        </p:nvSpPr>
        <p:spPr>
          <a:xfrm>
            <a:off x="936084" y="6328157"/>
            <a:ext cx="7118580" cy="445294"/>
          </a:xfrm>
          <a:prstGeom prst="rect">
            <a:avLst/>
          </a:prstGeom>
          <a:solidFill>
            <a:srgbClr val="52429A"/>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bg1"/>
                </a:solidFill>
              </a:rPr>
              <a:t>霞ヶ浦観光の新たな目玉となり、集客の起爆剤となる</a:t>
            </a:r>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b="50222"/>
          <a:stretch/>
        </p:blipFill>
        <p:spPr>
          <a:xfrm>
            <a:off x="276764" y="866711"/>
            <a:ext cx="1508912" cy="1122918"/>
          </a:xfrm>
          <a:prstGeom prst="rect">
            <a:avLst/>
          </a:prstGeom>
        </p:spPr>
      </p:pic>
      <p:sp>
        <p:nvSpPr>
          <p:cNvPr id="31" name="正方形/長方形 30"/>
          <p:cNvSpPr/>
          <p:nvPr/>
        </p:nvSpPr>
        <p:spPr>
          <a:xfrm>
            <a:off x="71387" y="1998997"/>
            <a:ext cx="1919667" cy="20181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400" dirty="0" smtClean="0">
                <a:solidFill>
                  <a:schemeClr val="tx1"/>
                </a:solidFill>
              </a:rPr>
              <a:t>ラクスマリーナ　秋元様</a:t>
            </a:r>
            <a:endParaRPr kumimoji="1" lang="ja-JP" altLang="en-US" sz="1400" dirty="0" smtClean="0">
              <a:solidFill>
                <a:schemeClr val="tx1"/>
              </a:solidFill>
            </a:endParaRPr>
          </a:p>
        </p:txBody>
      </p:sp>
      <p:sp>
        <p:nvSpPr>
          <p:cNvPr id="34" name="屈折矢印 33"/>
          <p:cNvSpPr/>
          <p:nvPr/>
        </p:nvSpPr>
        <p:spPr>
          <a:xfrm rot="5400000">
            <a:off x="185879" y="2253767"/>
            <a:ext cx="441298" cy="504470"/>
          </a:xfrm>
          <a:prstGeom prst="bentUpArrow">
            <a:avLst>
              <a:gd name="adj1" fmla="val 35070"/>
              <a:gd name="adj2" fmla="val 50000"/>
              <a:gd name="adj3" fmla="val 40105"/>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8" name="正方形/長方形 7"/>
          <p:cNvSpPr/>
          <p:nvPr/>
        </p:nvSpPr>
        <p:spPr>
          <a:xfrm>
            <a:off x="713848" y="2290982"/>
            <a:ext cx="4452106" cy="43566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霞ヶ浦観光</a:t>
            </a:r>
            <a:r>
              <a:rPr lang="ja-JP" altLang="en-US" sz="2400" dirty="0" smtClean="0">
                <a:solidFill>
                  <a:schemeClr val="tx1"/>
                </a:solidFill>
              </a:rPr>
              <a:t>の新た</a:t>
            </a:r>
            <a:r>
              <a:rPr lang="ja-JP" altLang="en-US" sz="2400" dirty="0">
                <a:solidFill>
                  <a:schemeClr val="tx1"/>
                </a:solidFill>
              </a:rPr>
              <a:t>な魅力として</a:t>
            </a:r>
            <a:r>
              <a:rPr lang="en-US" altLang="ja-JP" sz="2400" dirty="0">
                <a:solidFill>
                  <a:schemeClr val="tx1"/>
                </a:solidFill>
              </a:rPr>
              <a:t>…</a:t>
            </a:r>
          </a:p>
        </p:txBody>
      </p:sp>
      <p:sp>
        <p:nvSpPr>
          <p:cNvPr id="4" name="正方形/長方形 3"/>
          <p:cNvSpPr/>
          <p:nvPr/>
        </p:nvSpPr>
        <p:spPr>
          <a:xfrm>
            <a:off x="7357884" y="3250384"/>
            <a:ext cx="1631581" cy="250561"/>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200" dirty="0">
                <a:solidFill>
                  <a:schemeClr val="tx1"/>
                </a:solidFill>
              </a:rPr>
              <a:t>http://www.ghibli.jp/</a:t>
            </a:r>
            <a:endParaRPr kumimoji="1" lang="ja-JP" altLang="en-US" sz="1200" dirty="0" smtClean="0">
              <a:solidFill>
                <a:schemeClr val="tx1"/>
              </a:solidFill>
            </a:endParaRPr>
          </a:p>
        </p:txBody>
      </p:sp>
      <p:graphicFrame>
        <p:nvGraphicFramePr>
          <p:cNvPr id="22" name="図表 21"/>
          <p:cNvGraphicFramePr/>
          <p:nvPr>
            <p:extLst>
              <p:ext uri="{D42A27DB-BD31-4B8C-83A1-F6EECF244321}">
                <p14:modId xmlns:p14="http://schemas.microsoft.com/office/powerpoint/2010/main" val="2457104518"/>
              </p:ext>
            </p:extLst>
          </p:nvPr>
        </p:nvGraphicFramePr>
        <p:xfrm>
          <a:off x="4283968" y="57600"/>
          <a:ext cx="3456384" cy="589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8318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fade">
                                      <p:cBhvr>
                                        <p:cTn id="28" dur="500"/>
                                        <p:tgtEl>
                                          <p:spTgt spid="8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fade">
                                      <p:cBhvr>
                                        <p:cTn id="33" dur="500"/>
                                        <p:tgtEl>
                                          <p:spTgt spid="7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fade">
                                      <p:cBhvr>
                                        <p:cTn id="38" dur="500"/>
                                        <p:tgtEl>
                                          <p:spTgt spid="9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500"/>
                                        <p:tgtEl>
                                          <p:spTgt spid="7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fade">
                                      <p:cBhvr>
                                        <p:cTn id="46" dur="500"/>
                                        <p:tgtEl>
                                          <p:spTgt spid="7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fade">
                                      <p:cBhvr>
                                        <p:cTn id="51" dur="500"/>
                                        <p:tgtEl>
                                          <p:spTgt spid="9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fade">
                                      <p:cBhvr>
                                        <p:cTn id="54" dur="500"/>
                                        <p:tgtEl>
                                          <p:spTgt spid="7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fade">
                                      <p:cBhvr>
                                        <p:cTn id="64" dur="500"/>
                                        <p:tgtEl>
                                          <p:spTgt spid="9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6"/>
                                        </p:tgtEl>
                                        <p:attrNameLst>
                                          <p:attrName>style.visibility</p:attrName>
                                        </p:attrNameLst>
                                      </p:cBhvr>
                                      <p:to>
                                        <p:strVal val="visible"/>
                                      </p:to>
                                    </p:set>
                                    <p:animEffect transition="in" filter="fade">
                                      <p:cBhvr>
                                        <p:cTn id="72" dur="500"/>
                                        <p:tgtEl>
                                          <p:spTgt spid="9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500"/>
                                        <p:tgtEl>
                                          <p:spTgt spid="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6" grpId="0" animBg="1"/>
      <p:bldP spid="45" grpId="0" animBg="1"/>
      <p:bldP spid="76" grpId="0" animBg="1"/>
      <p:bldP spid="77" grpId="0" animBg="1"/>
      <p:bldP spid="78" grpId="0" animBg="1"/>
      <p:bldP spid="79" grpId="0" animBg="1"/>
      <p:bldP spid="90" grpId="0" animBg="1"/>
      <p:bldP spid="91" grpId="0" animBg="1"/>
      <p:bldP spid="93" grpId="0" animBg="1"/>
      <p:bldP spid="94" grpId="0" animBg="1"/>
      <p:bldP spid="96" grpId="0" animBg="1"/>
      <p:bldP spid="31" grpId="0" animBg="1"/>
      <p:bldP spid="34" grpId="0" animBg="1"/>
      <p:bldP spid="8"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79512" y="2275177"/>
            <a:ext cx="8752482" cy="3240075"/>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8" name="フローチャート: 処理 47"/>
          <p:cNvSpPr/>
          <p:nvPr/>
        </p:nvSpPr>
        <p:spPr>
          <a:xfrm>
            <a:off x="763478" y="5694267"/>
            <a:ext cx="7512541" cy="393094"/>
          </a:xfrm>
          <a:prstGeom prst="flowChartProcess">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オンリーワン戦略プラン</a:t>
            </a:r>
            <a:r>
              <a:rPr lang="ja-JP" altLang="en-US" sz="2400" dirty="0" smtClean="0">
                <a:solidFill>
                  <a:schemeClr val="tx1"/>
                </a:solidFill>
              </a:rPr>
              <a:t>の現在の使い道</a:t>
            </a:r>
            <a:r>
              <a:rPr lang="ja-JP" altLang="en-US" sz="2400" dirty="0">
                <a:solidFill>
                  <a:schemeClr val="tx1"/>
                </a:solidFill>
              </a:rPr>
              <a:t>は土浦花火</a:t>
            </a:r>
            <a:r>
              <a:rPr lang="ja-JP" altLang="en-US" sz="2400" dirty="0" smtClean="0">
                <a:solidFill>
                  <a:schemeClr val="tx1"/>
                </a:solidFill>
              </a:rPr>
              <a:t>大会</a:t>
            </a:r>
            <a:endParaRPr lang="en-US" altLang="ja-JP" sz="2400" dirty="0">
              <a:solidFill>
                <a:schemeClr val="tx1"/>
              </a:solidFill>
            </a:endParaRPr>
          </a:p>
        </p:txBody>
      </p:sp>
      <p:sp>
        <p:nvSpPr>
          <p:cNvPr id="6" name="正方形/長方形 5"/>
          <p:cNvSpPr/>
          <p:nvPr/>
        </p:nvSpPr>
        <p:spPr>
          <a:xfrm>
            <a:off x="3319137" y="1190510"/>
            <a:ext cx="4752528" cy="93671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ctr">
              <a:buFont typeface="Wingdings" panose="05000000000000000000" pitchFamily="2" charset="2"/>
              <a:buChar char="u"/>
            </a:pPr>
            <a:r>
              <a:rPr lang="ja-JP" altLang="en-US" sz="2400" dirty="0">
                <a:solidFill>
                  <a:schemeClr val="tx1"/>
                </a:solidFill>
              </a:rPr>
              <a:t>税収を増加させる</a:t>
            </a:r>
          </a:p>
          <a:p>
            <a:pPr marL="285750" indent="-285750" algn="ctr">
              <a:buFont typeface="Wingdings" panose="05000000000000000000" pitchFamily="2" charset="2"/>
              <a:buChar char="u"/>
            </a:pPr>
            <a:r>
              <a:rPr lang="ja-JP" altLang="en-US" sz="2400" dirty="0">
                <a:solidFill>
                  <a:schemeClr val="tx1"/>
                </a:solidFill>
              </a:rPr>
              <a:t>特産品を全国に向け発信できる</a:t>
            </a:r>
          </a:p>
        </p:txBody>
      </p:sp>
      <p:sp>
        <p:nvSpPr>
          <p:cNvPr id="4" name="正方形/長方形 3"/>
          <p:cNvSpPr/>
          <p:nvPr/>
        </p:nvSpPr>
        <p:spPr>
          <a:xfrm>
            <a:off x="720968" y="1414691"/>
            <a:ext cx="1842085" cy="458593"/>
          </a:xfrm>
          <a:prstGeom prst="rect">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bg1"/>
                </a:solidFill>
              </a:rPr>
              <a:t>ふるさと納税</a:t>
            </a:r>
            <a:endParaRPr kumimoji="1" lang="ja-JP" altLang="en-US" sz="2400" dirty="0" smtClean="0">
              <a:solidFill>
                <a:schemeClr val="bg1"/>
              </a:solidFill>
            </a:endParaRPr>
          </a:p>
        </p:txBody>
      </p:sp>
      <p:sp>
        <p:nvSpPr>
          <p:cNvPr id="2" name="タイトル 1"/>
          <p:cNvSpPr>
            <a:spLocks noGrp="1"/>
          </p:cNvSpPr>
          <p:nvPr>
            <p:ph type="title"/>
          </p:nvPr>
        </p:nvSpPr>
        <p:spPr/>
        <p:txBody>
          <a:bodyPr/>
          <a:lstStyle/>
          <a:p>
            <a:r>
              <a:rPr kumimoji="1" lang="ja-JP" altLang="en-US" dirty="0" smtClean="0"/>
              <a:t>中央地区</a:t>
            </a:r>
            <a:endParaRPr kumimoji="1" lang="ja-JP" altLang="en-US" dirty="0"/>
          </a:p>
        </p:txBody>
      </p:sp>
      <p:sp>
        <p:nvSpPr>
          <p:cNvPr id="3" name="コンテンツ プレースホルダー 2"/>
          <p:cNvSpPr>
            <a:spLocks noGrp="1"/>
          </p:cNvSpPr>
          <p:nvPr>
            <p:ph idx="1"/>
          </p:nvPr>
        </p:nvSpPr>
        <p:spPr>
          <a:xfrm>
            <a:off x="1082675" y="713351"/>
            <a:ext cx="6724654" cy="475229"/>
          </a:xfrm>
        </p:spPr>
        <p:txBody>
          <a:bodyPr>
            <a:normAutofit/>
          </a:bodyPr>
          <a:lstStyle/>
          <a:p>
            <a:pPr marL="0" indent="0">
              <a:buNone/>
            </a:pPr>
            <a:r>
              <a:rPr lang="ja-JP" altLang="en-US" sz="2400" dirty="0" smtClean="0"/>
              <a:t>土浦市の魅力を</a:t>
            </a:r>
            <a:r>
              <a:rPr lang="en-US" altLang="ja-JP" sz="2400" dirty="0" smtClean="0"/>
              <a:t>PR</a:t>
            </a:r>
            <a:r>
              <a:rPr lang="ja-JP" altLang="en-US" sz="2400" dirty="0" smtClean="0"/>
              <a:t>または資金調達</a:t>
            </a:r>
            <a:r>
              <a:rPr lang="ja-JP" altLang="en-US" sz="2400" dirty="0"/>
              <a:t>の</a:t>
            </a:r>
            <a:r>
              <a:rPr lang="ja-JP" altLang="en-US" sz="2400" dirty="0" smtClean="0"/>
              <a:t>方法として</a:t>
            </a:r>
            <a:r>
              <a:rPr lang="en-US" altLang="ja-JP" sz="2400" dirty="0" smtClean="0"/>
              <a:t>…</a:t>
            </a:r>
            <a:endParaRPr lang="ja-JP" altLang="en-US" sz="2400" dirty="0" smtClean="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31</a:t>
            </a:fld>
            <a:endParaRPr kumimoji="1" lang="ja-JP" altLang="en-US"/>
          </a:p>
        </p:txBody>
      </p:sp>
      <p:sp>
        <p:nvSpPr>
          <p:cNvPr id="10" name="右矢印 9"/>
          <p:cNvSpPr/>
          <p:nvPr/>
        </p:nvSpPr>
        <p:spPr>
          <a:xfrm>
            <a:off x="2725071" y="1401951"/>
            <a:ext cx="432048" cy="492757"/>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5" name="角丸四角形 24"/>
          <p:cNvSpPr/>
          <p:nvPr/>
        </p:nvSpPr>
        <p:spPr>
          <a:xfrm>
            <a:off x="3343718" y="3411782"/>
            <a:ext cx="2033671" cy="900664"/>
          </a:xfrm>
          <a:prstGeom prst="roundRect">
            <a:avLst/>
          </a:prstGeom>
          <a:solidFill>
            <a:srgbClr val="FFFFFF"/>
          </a:solid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ふるさと納税の使い道</a:t>
            </a:r>
            <a:endParaRPr kumimoji="1" lang="en-US" altLang="ja-JP" sz="2400" dirty="0" smtClean="0">
              <a:solidFill>
                <a:schemeClr val="tx1"/>
              </a:solidFill>
            </a:endParaRPr>
          </a:p>
        </p:txBody>
      </p:sp>
      <p:sp>
        <p:nvSpPr>
          <p:cNvPr id="35" name="角丸四角形 34"/>
          <p:cNvSpPr/>
          <p:nvPr/>
        </p:nvSpPr>
        <p:spPr>
          <a:xfrm>
            <a:off x="2689056" y="2386462"/>
            <a:ext cx="3061601" cy="393467"/>
          </a:xfrm>
          <a:prstGeom prst="round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安心・安全戦略プラン</a:t>
            </a:r>
          </a:p>
        </p:txBody>
      </p:sp>
      <p:sp>
        <p:nvSpPr>
          <p:cNvPr id="37" name="角丸四角形 36"/>
          <p:cNvSpPr/>
          <p:nvPr/>
        </p:nvSpPr>
        <p:spPr>
          <a:xfrm>
            <a:off x="325810" y="2890210"/>
            <a:ext cx="3385629" cy="393467"/>
          </a:xfrm>
          <a:prstGeom prst="round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パワーアップ</a:t>
            </a:r>
            <a:r>
              <a:rPr lang="ja-JP" altLang="en-US" sz="2400" dirty="0" smtClean="0">
                <a:solidFill>
                  <a:schemeClr val="tx1"/>
                </a:solidFill>
              </a:rPr>
              <a:t>戦略</a:t>
            </a:r>
            <a:r>
              <a:rPr lang="ja-JP" altLang="en-US" sz="2400" dirty="0">
                <a:solidFill>
                  <a:schemeClr val="tx1"/>
                </a:solidFill>
              </a:rPr>
              <a:t>プラン</a:t>
            </a:r>
          </a:p>
        </p:txBody>
      </p:sp>
      <p:sp>
        <p:nvSpPr>
          <p:cNvPr id="38" name="角丸四角形 37"/>
          <p:cNvSpPr/>
          <p:nvPr/>
        </p:nvSpPr>
        <p:spPr>
          <a:xfrm>
            <a:off x="4775058" y="2890209"/>
            <a:ext cx="3954438" cy="393467"/>
          </a:xfrm>
          <a:prstGeom prst="round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暮</a:t>
            </a:r>
            <a:r>
              <a:rPr lang="ja-JP" altLang="en-US" sz="2400" dirty="0" smtClean="0">
                <a:solidFill>
                  <a:schemeClr val="tx1"/>
                </a:solidFill>
              </a:rPr>
              <a:t>らしの「質」向上戦略</a:t>
            </a:r>
            <a:r>
              <a:rPr lang="ja-JP" altLang="en-US" sz="2400" dirty="0">
                <a:solidFill>
                  <a:schemeClr val="tx1"/>
                </a:solidFill>
              </a:rPr>
              <a:t>プラン</a:t>
            </a:r>
          </a:p>
        </p:txBody>
      </p:sp>
      <p:sp>
        <p:nvSpPr>
          <p:cNvPr id="39" name="角丸四角形 38"/>
          <p:cNvSpPr/>
          <p:nvPr/>
        </p:nvSpPr>
        <p:spPr>
          <a:xfrm>
            <a:off x="325810" y="4425618"/>
            <a:ext cx="3266953" cy="393467"/>
          </a:xfrm>
          <a:prstGeom prst="round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オンリーワン戦略プラン</a:t>
            </a:r>
            <a:endParaRPr lang="ja-JP" altLang="en-US" sz="2400" dirty="0">
              <a:solidFill>
                <a:schemeClr val="tx1"/>
              </a:solidFill>
            </a:endParaRPr>
          </a:p>
        </p:txBody>
      </p:sp>
      <p:sp>
        <p:nvSpPr>
          <p:cNvPr id="40" name="角丸四角形 39"/>
          <p:cNvSpPr/>
          <p:nvPr/>
        </p:nvSpPr>
        <p:spPr>
          <a:xfrm>
            <a:off x="4823916" y="4420654"/>
            <a:ext cx="3907784" cy="393467"/>
          </a:xfrm>
          <a:prstGeom prst="round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土浦市協働のまちづくり基金</a:t>
            </a:r>
            <a:endParaRPr lang="ja-JP" altLang="en-US" sz="2400" dirty="0">
              <a:solidFill>
                <a:schemeClr val="tx1"/>
              </a:solidFill>
            </a:endParaRPr>
          </a:p>
        </p:txBody>
      </p:sp>
      <p:sp>
        <p:nvSpPr>
          <p:cNvPr id="41" name="角丸四角形 40"/>
          <p:cNvSpPr/>
          <p:nvPr/>
        </p:nvSpPr>
        <p:spPr>
          <a:xfrm>
            <a:off x="2998650" y="4944299"/>
            <a:ext cx="3061601" cy="393467"/>
          </a:xfrm>
          <a:prstGeom prst="roundRect">
            <a:avLst/>
          </a:prstGeom>
          <a:solidFill>
            <a:srgbClr val="FFFFFF"/>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400" dirty="0" smtClean="0">
                <a:solidFill>
                  <a:schemeClr val="tx1"/>
                </a:solidFill>
              </a:rPr>
              <a:t>MICE</a:t>
            </a:r>
            <a:r>
              <a:rPr lang="ja-JP" altLang="en-US" sz="2400" dirty="0" smtClean="0">
                <a:solidFill>
                  <a:schemeClr val="tx1"/>
                </a:solidFill>
              </a:rPr>
              <a:t>誘致戦略</a:t>
            </a:r>
            <a:r>
              <a:rPr lang="ja-JP" altLang="en-US" sz="2400" dirty="0">
                <a:solidFill>
                  <a:schemeClr val="tx1"/>
                </a:solidFill>
              </a:rPr>
              <a:t>プラン</a:t>
            </a:r>
          </a:p>
        </p:txBody>
      </p:sp>
      <p:cxnSp>
        <p:nvCxnSpPr>
          <p:cNvPr id="29" name="直線コネクタ 28"/>
          <p:cNvCxnSpPr>
            <a:stCxn id="35" idx="2"/>
            <a:endCxn id="25" idx="0"/>
          </p:cNvCxnSpPr>
          <p:nvPr/>
        </p:nvCxnSpPr>
        <p:spPr>
          <a:xfrm>
            <a:off x="4219857" y="2779929"/>
            <a:ext cx="140697" cy="63185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直線コネクタ 41"/>
          <p:cNvCxnSpPr>
            <a:stCxn id="38" idx="2"/>
            <a:endCxn id="25" idx="3"/>
          </p:cNvCxnSpPr>
          <p:nvPr/>
        </p:nvCxnSpPr>
        <p:spPr>
          <a:xfrm flipH="1">
            <a:off x="5377389" y="3283676"/>
            <a:ext cx="1374888" cy="5784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直線コネクタ 43"/>
          <p:cNvCxnSpPr>
            <a:stCxn id="25" idx="1"/>
            <a:endCxn id="37" idx="2"/>
          </p:cNvCxnSpPr>
          <p:nvPr/>
        </p:nvCxnSpPr>
        <p:spPr>
          <a:xfrm flipH="1" flipV="1">
            <a:off x="2018625" y="3283677"/>
            <a:ext cx="1325093" cy="57843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直線コネクタ 45"/>
          <p:cNvCxnSpPr>
            <a:stCxn id="39" idx="0"/>
            <a:endCxn id="25" idx="1"/>
          </p:cNvCxnSpPr>
          <p:nvPr/>
        </p:nvCxnSpPr>
        <p:spPr>
          <a:xfrm flipV="1">
            <a:off x="1959287" y="3862114"/>
            <a:ext cx="1384431" cy="56350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40" idx="0"/>
            <a:endCxn id="25" idx="3"/>
          </p:cNvCxnSpPr>
          <p:nvPr/>
        </p:nvCxnSpPr>
        <p:spPr>
          <a:xfrm flipH="1" flipV="1">
            <a:off x="5377389" y="3862114"/>
            <a:ext cx="1400419" cy="5585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41" idx="0"/>
            <a:endCxn id="25" idx="2"/>
          </p:cNvCxnSpPr>
          <p:nvPr/>
        </p:nvCxnSpPr>
        <p:spPr>
          <a:xfrm flipH="1" flipV="1">
            <a:off x="4360554" y="4312446"/>
            <a:ext cx="168897" cy="6318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コンテンツ プレースホルダー 2"/>
          <p:cNvSpPr txBox="1">
            <a:spLocks/>
          </p:cNvSpPr>
          <p:nvPr/>
        </p:nvSpPr>
        <p:spPr>
          <a:xfrm>
            <a:off x="6033546" y="4937283"/>
            <a:ext cx="901348" cy="47522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en-US" altLang="ja-JP" sz="2400" dirty="0" smtClean="0">
                <a:solidFill>
                  <a:srgbClr val="FF0000"/>
                </a:solidFill>
              </a:rPr>
              <a:t>New!</a:t>
            </a:r>
            <a:endParaRPr lang="ja-JP" altLang="en-US" sz="2400" dirty="0" smtClean="0">
              <a:solidFill>
                <a:srgbClr val="FF0000"/>
              </a:solidFill>
            </a:endParaRPr>
          </a:p>
        </p:txBody>
      </p:sp>
      <p:sp>
        <p:nvSpPr>
          <p:cNvPr id="16" name="正方形/長方形 15"/>
          <p:cNvSpPr/>
          <p:nvPr/>
        </p:nvSpPr>
        <p:spPr>
          <a:xfrm>
            <a:off x="3081294" y="6219369"/>
            <a:ext cx="5035529" cy="39309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水上飛行場プランの資金を追加する</a:t>
            </a:r>
          </a:p>
        </p:txBody>
      </p:sp>
      <p:sp>
        <p:nvSpPr>
          <p:cNvPr id="33" name="右矢印 32"/>
          <p:cNvSpPr/>
          <p:nvPr/>
        </p:nvSpPr>
        <p:spPr>
          <a:xfrm>
            <a:off x="2566602" y="6169537"/>
            <a:ext cx="432048" cy="492757"/>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aphicFrame>
        <p:nvGraphicFramePr>
          <p:cNvPr id="34" name="図表 33"/>
          <p:cNvGraphicFramePr/>
          <p:nvPr>
            <p:extLst>
              <p:ext uri="{D42A27DB-BD31-4B8C-83A1-F6EECF244321}">
                <p14:modId xmlns:p14="http://schemas.microsoft.com/office/powerpoint/2010/main" val="816781689"/>
              </p:ext>
            </p:extLst>
          </p:nvPr>
        </p:nvGraphicFramePr>
        <p:xfrm>
          <a:off x="4283968" y="57600"/>
          <a:ext cx="3456384" cy="589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125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10"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500"/>
                                        <p:tgtEl>
                                          <p:spTgt spid="5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500"/>
                                        <p:tgtEl>
                                          <p:spTgt spid="5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8" grpId="0" animBg="1"/>
      <p:bldP spid="6" grpId="0" animBg="1"/>
      <p:bldP spid="4" grpId="0" animBg="1"/>
      <p:bldP spid="3" grpId="0" build="p"/>
      <p:bldP spid="10" grpId="0" animBg="1"/>
      <p:bldP spid="25" grpId="0" animBg="1"/>
      <p:bldP spid="35" grpId="0" animBg="1"/>
      <p:bldP spid="37" grpId="0" animBg="1"/>
      <p:bldP spid="38" grpId="0" animBg="1"/>
      <p:bldP spid="39" grpId="0" animBg="1"/>
      <p:bldP spid="40" grpId="0" animBg="1"/>
      <p:bldP spid="41" grpId="0" animBg="1"/>
      <p:bldP spid="54" grpId="0"/>
      <p:bldP spid="16" grpId="0"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交通</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lang="ja-JP" altLang="en-US" smtClean="0">
                <a:solidFill>
                  <a:prstClr val="black"/>
                </a:solidFill>
              </a:rPr>
              <a:pPr/>
              <a:t>32</a:t>
            </a:fld>
            <a:endParaRPr lang="ja-JP" altLang="en-US">
              <a:solidFill>
                <a:prstClr val="black"/>
              </a:solidFill>
            </a:endParaRPr>
          </a:p>
        </p:txBody>
      </p:sp>
      <p:sp>
        <p:nvSpPr>
          <p:cNvPr id="22" name="テキスト ボックス 21"/>
          <p:cNvSpPr txBox="1"/>
          <p:nvPr/>
        </p:nvSpPr>
        <p:spPr>
          <a:xfrm>
            <a:off x="1547200" y="1254925"/>
            <a:ext cx="3160414" cy="707886"/>
          </a:xfrm>
          <a:prstGeom prst="rect">
            <a:avLst/>
          </a:prstGeom>
          <a:noFill/>
        </p:spPr>
        <p:txBody>
          <a:bodyPr wrap="square" rtlCol="0">
            <a:spAutoFit/>
          </a:bodyPr>
          <a:lstStyle/>
          <a:p>
            <a:r>
              <a:rPr lang="ja-JP" altLang="en-US" sz="2000" dirty="0" smtClean="0">
                <a:solidFill>
                  <a:prstClr val="black"/>
                </a:solidFill>
              </a:rPr>
              <a:t>各地区での提案において</a:t>
            </a:r>
            <a:endParaRPr lang="en-US" altLang="ja-JP" sz="2000" dirty="0" smtClean="0">
              <a:solidFill>
                <a:prstClr val="black"/>
              </a:solidFill>
            </a:endParaRPr>
          </a:p>
          <a:p>
            <a:r>
              <a:rPr lang="ja-JP" altLang="en-US" sz="2000" u="sng" dirty="0" smtClean="0">
                <a:solidFill>
                  <a:srgbClr val="FF0000"/>
                </a:solidFill>
              </a:rPr>
              <a:t>効果を補助するものが必要</a:t>
            </a:r>
            <a:endParaRPr lang="en-US" altLang="ja-JP" sz="2000" u="sng" dirty="0" smtClean="0">
              <a:solidFill>
                <a:srgbClr val="FF0000"/>
              </a:solidFill>
            </a:endParaRPr>
          </a:p>
        </p:txBody>
      </p:sp>
      <p:sp>
        <p:nvSpPr>
          <p:cNvPr id="23" name="円/楕円 22"/>
          <p:cNvSpPr/>
          <p:nvPr/>
        </p:nvSpPr>
        <p:spPr>
          <a:xfrm>
            <a:off x="361579" y="1543331"/>
            <a:ext cx="720080" cy="682171"/>
          </a:xfrm>
          <a:prstGeom prst="ellipse">
            <a:avLst/>
          </a:prstGeom>
          <a:solidFill>
            <a:schemeClr val="accent3">
              <a:alpha val="78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dirty="0" smtClean="0">
              <a:solidFill>
                <a:prstClr val="black"/>
              </a:solidFill>
            </a:endParaRPr>
          </a:p>
        </p:txBody>
      </p:sp>
      <p:sp>
        <p:nvSpPr>
          <p:cNvPr id="24" name="テキスト ボックス 23"/>
          <p:cNvSpPr txBox="1"/>
          <p:nvPr/>
        </p:nvSpPr>
        <p:spPr>
          <a:xfrm>
            <a:off x="397583" y="1699750"/>
            <a:ext cx="648072" cy="369332"/>
          </a:xfrm>
          <a:prstGeom prst="rect">
            <a:avLst/>
          </a:prstGeom>
          <a:noFill/>
        </p:spPr>
        <p:txBody>
          <a:bodyPr wrap="square" rtlCol="0">
            <a:spAutoFit/>
          </a:bodyPr>
          <a:lstStyle/>
          <a:p>
            <a:pPr algn="ctr"/>
            <a:r>
              <a:rPr lang="ja-JP" altLang="en-US" b="1" dirty="0" smtClean="0">
                <a:solidFill>
                  <a:prstClr val="black"/>
                </a:solidFill>
              </a:rPr>
              <a:t>新治</a:t>
            </a:r>
            <a:endParaRPr lang="ja-JP" altLang="en-US" b="1" dirty="0">
              <a:solidFill>
                <a:prstClr val="black"/>
              </a:solidFill>
            </a:endParaRPr>
          </a:p>
        </p:txBody>
      </p:sp>
      <p:sp>
        <p:nvSpPr>
          <p:cNvPr id="25" name="円/楕円 24"/>
          <p:cNvSpPr/>
          <p:nvPr/>
        </p:nvSpPr>
        <p:spPr>
          <a:xfrm>
            <a:off x="937643" y="1760559"/>
            <a:ext cx="720080" cy="682171"/>
          </a:xfrm>
          <a:prstGeom prst="ellipse">
            <a:avLst/>
          </a:prstGeom>
          <a:solidFill>
            <a:srgbClr val="FFC000">
              <a:alpha val="78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dirty="0" smtClean="0">
              <a:solidFill>
                <a:prstClr val="black"/>
              </a:solidFill>
            </a:endParaRPr>
          </a:p>
        </p:txBody>
      </p:sp>
      <p:sp>
        <p:nvSpPr>
          <p:cNvPr id="26" name="テキスト ボックス 25"/>
          <p:cNvSpPr txBox="1"/>
          <p:nvPr/>
        </p:nvSpPr>
        <p:spPr>
          <a:xfrm>
            <a:off x="973647" y="1915127"/>
            <a:ext cx="648072" cy="369332"/>
          </a:xfrm>
          <a:prstGeom prst="rect">
            <a:avLst/>
          </a:prstGeom>
          <a:noFill/>
        </p:spPr>
        <p:txBody>
          <a:bodyPr wrap="square" rtlCol="0">
            <a:spAutoFit/>
          </a:bodyPr>
          <a:lstStyle/>
          <a:p>
            <a:pPr algn="ctr"/>
            <a:r>
              <a:rPr lang="ja-JP" altLang="en-US" b="1" dirty="0">
                <a:solidFill>
                  <a:prstClr val="black"/>
                </a:solidFill>
              </a:rPr>
              <a:t>北部</a:t>
            </a:r>
          </a:p>
        </p:txBody>
      </p:sp>
      <p:sp>
        <p:nvSpPr>
          <p:cNvPr id="29" name="円/楕円 28"/>
          <p:cNvSpPr/>
          <p:nvPr/>
        </p:nvSpPr>
        <p:spPr>
          <a:xfrm>
            <a:off x="249596" y="2545138"/>
            <a:ext cx="720080" cy="682171"/>
          </a:xfrm>
          <a:prstGeom prst="ellipse">
            <a:avLst/>
          </a:prstGeom>
          <a:solidFill>
            <a:srgbClr val="00B0F0">
              <a:alpha val="78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dirty="0" smtClean="0">
              <a:solidFill>
                <a:prstClr val="black"/>
              </a:solidFill>
            </a:endParaRPr>
          </a:p>
        </p:txBody>
      </p:sp>
      <p:sp>
        <p:nvSpPr>
          <p:cNvPr id="27" name="円/楕円 26"/>
          <p:cNvSpPr/>
          <p:nvPr/>
        </p:nvSpPr>
        <p:spPr>
          <a:xfrm>
            <a:off x="429288" y="2069082"/>
            <a:ext cx="720080" cy="682171"/>
          </a:xfrm>
          <a:prstGeom prst="ellipse">
            <a:avLst/>
          </a:prstGeom>
          <a:solidFill>
            <a:srgbClr val="FF0000">
              <a:alpha val="78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dirty="0" smtClean="0">
              <a:solidFill>
                <a:prstClr val="black"/>
              </a:solidFill>
            </a:endParaRPr>
          </a:p>
        </p:txBody>
      </p:sp>
      <p:sp>
        <p:nvSpPr>
          <p:cNvPr id="28" name="テキスト ボックス 27"/>
          <p:cNvSpPr txBox="1"/>
          <p:nvPr/>
        </p:nvSpPr>
        <p:spPr>
          <a:xfrm>
            <a:off x="465292" y="2230539"/>
            <a:ext cx="648072" cy="369332"/>
          </a:xfrm>
          <a:prstGeom prst="rect">
            <a:avLst/>
          </a:prstGeom>
          <a:noFill/>
        </p:spPr>
        <p:txBody>
          <a:bodyPr wrap="square" rtlCol="0">
            <a:spAutoFit/>
          </a:bodyPr>
          <a:lstStyle/>
          <a:p>
            <a:pPr algn="ctr"/>
            <a:r>
              <a:rPr lang="ja-JP" altLang="en-US" b="1" dirty="0">
                <a:solidFill>
                  <a:prstClr val="white"/>
                </a:solidFill>
              </a:rPr>
              <a:t>中央</a:t>
            </a:r>
          </a:p>
        </p:txBody>
      </p:sp>
      <p:sp>
        <p:nvSpPr>
          <p:cNvPr id="30" name="テキスト ボックス 29"/>
          <p:cNvSpPr txBox="1"/>
          <p:nvPr/>
        </p:nvSpPr>
        <p:spPr>
          <a:xfrm>
            <a:off x="289571" y="2703671"/>
            <a:ext cx="648072" cy="369332"/>
          </a:xfrm>
          <a:prstGeom prst="rect">
            <a:avLst/>
          </a:prstGeom>
          <a:noFill/>
        </p:spPr>
        <p:txBody>
          <a:bodyPr wrap="square" rtlCol="0">
            <a:spAutoFit/>
          </a:bodyPr>
          <a:lstStyle/>
          <a:p>
            <a:pPr algn="ctr"/>
            <a:r>
              <a:rPr lang="ja-JP" altLang="en-US" b="1" dirty="0" smtClean="0">
                <a:solidFill>
                  <a:prstClr val="black"/>
                </a:solidFill>
              </a:rPr>
              <a:t>南部</a:t>
            </a:r>
            <a:endParaRPr lang="ja-JP" altLang="en-US" b="1" dirty="0">
              <a:solidFill>
                <a:prstClr val="black"/>
              </a:solidFill>
            </a:endParaRPr>
          </a:p>
        </p:txBody>
      </p:sp>
      <p:sp>
        <p:nvSpPr>
          <p:cNvPr id="31" name="右矢印 30"/>
          <p:cNvSpPr/>
          <p:nvPr/>
        </p:nvSpPr>
        <p:spPr>
          <a:xfrm>
            <a:off x="1832246" y="1933034"/>
            <a:ext cx="2724551" cy="942850"/>
          </a:xfrm>
          <a:prstGeom prst="rightArrow">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smtClean="0">
              <a:solidFill>
                <a:prstClr val="black"/>
              </a:solidFill>
            </a:endParaRPr>
          </a:p>
        </p:txBody>
      </p:sp>
      <p:sp>
        <p:nvSpPr>
          <p:cNvPr id="32" name="テキスト ボックス 31"/>
          <p:cNvSpPr txBox="1"/>
          <p:nvPr/>
        </p:nvSpPr>
        <p:spPr>
          <a:xfrm>
            <a:off x="4486993" y="1452192"/>
            <a:ext cx="4654038" cy="1569660"/>
          </a:xfrm>
          <a:prstGeom prst="rect">
            <a:avLst/>
          </a:prstGeom>
          <a:noFill/>
        </p:spPr>
        <p:txBody>
          <a:bodyPr wrap="square" rtlCol="0">
            <a:spAutoFit/>
          </a:bodyPr>
          <a:lstStyle/>
          <a:p>
            <a:r>
              <a:rPr lang="ja-JP" altLang="en-US" sz="2400" b="1" dirty="0" smtClean="0">
                <a:solidFill>
                  <a:prstClr val="black"/>
                </a:solidFill>
              </a:rPr>
              <a:t>公共交通</a:t>
            </a:r>
            <a:r>
              <a:rPr lang="en-US" altLang="ja-JP" sz="2400" b="1" dirty="0" smtClean="0">
                <a:solidFill>
                  <a:prstClr val="black"/>
                </a:solidFill>
              </a:rPr>
              <a:t>(</a:t>
            </a:r>
            <a:r>
              <a:rPr lang="ja-JP" altLang="en-US" sz="2400" b="1" dirty="0" smtClean="0">
                <a:solidFill>
                  <a:prstClr val="black"/>
                </a:solidFill>
              </a:rPr>
              <a:t>バス</a:t>
            </a:r>
            <a:r>
              <a:rPr lang="en-US" altLang="ja-JP" sz="2400" b="1" dirty="0" smtClean="0">
                <a:solidFill>
                  <a:prstClr val="black"/>
                </a:solidFill>
              </a:rPr>
              <a:t>)</a:t>
            </a:r>
            <a:r>
              <a:rPr lang="ja-JP" altLang="en-US" sz="2400" b="1" dirty="0" smtClean="0">
                <a:solidFill>
                  <a:prstClr val="black"/>
                </a:solidFill>
              </a:rPr>
              <a:t>で</a:t>
            </a:r>
            <a:endParaRPr lang="en-US" altLang="ja-JP" sz="2400" b="1" dirty="0" smtClean="0">
              <a:solidFill>
                <a:prstClr val="black"/>
              </a:solidFill>
            </a:endParaRPr>
          </a:p>
          <a:p>
            <a:r>
              <a:rPr lang="ja-JP" altLang="en-US" sz="2400" b="1" dirty="0">
                <a:solidFill>
                  <a:prstClr val="black"/>
                </a:solidFill>
              </a:rPr>
              <a:t>①</a:t>
            </a:r>
            <a:r>
              <a:rPr lang="ja-JP" altLang="en-US" sz="2400" b="1" dirty="0" smtClean="0">
                <a:solidFill>
                  <a:prstClr val="black"/>
                </a:solidFill>
              </a:rPr>
              <a:t>市外から</a:t>
            </a:r>
            <a:r>
              <a:rPr lang="ja-JP" altLang="en-US" sz="2400" b="1" u="sng" dirty="0" smtClean="0">
                <a:solidFill>
                  <a:srgbClr val="FF0000"/>
                </a:solidFill>
              </a:rPr>
              <a:t>アクセスしやすい環境</a:t>
            </a:r>
            <a:endParaRPr lang="en-US" altLang="ja-JP" sz="2400" b="1" u="sng" dirty="0" smtClean="0">
              <a:solidFill>
                <a:srgbClr val="FF0000"/>
              </a:solidFill>
            </a:endParaRPr>
          </a:p>
          <a:p>
            <a:r>
              <a:rPr lang="ja-JP" altLang="en-US" sz="2400" b="1" dirty="0">
                <a:solidFill>
                  <a:prstClr val="black"/>
                </a:solidFill>
              </a:rPr>
              <a:t>②</a:t>
            </a:r>
            <a:r>
              <a:rPr lang="ja-JP" altLang="en-US" sz="2400" b="1" dirty="0" smtClean="0">
                <a:solidFill>
                  <a:prstClr val="black"/>
                </a:solidFill>
              </a:rPr>
              <a:t>市内が</a:t>
            </a:r>
            <a:r>
              <a:rPr lang="ja-JP" altLang="en-US" sz="2400" b="1" u="sng" dirty="0" smtClean="0">
                <a:solidFill>
                  <a:srgbClr val="FF0000"/>
                </a:solidFill>
              </a:rPr>
              <a:t>バスで移動しやすい環境</a:t>
            </a:r>
            <a:endParaRPr lang="en-US" altLang="ja-JP" sz="2400" b="1" u="sng" dirty="0" smtClean="0">
              <a:solidFill>
                <a:srgbClr val="FF0000"/>
              </a:solidFill>
            </a:endParaRPr>
          </a:p>
          <a:p>
            <a:r>
              <a:rPr lang="ja-JP" altLang="en-US" sz="2400" b="1" dirty="0" smtClean="0">
                <a:solidFill>
                  <a:prstClr val="black"/>
                </a:solidFill>
              </a:rPr>
              <a:t>をつくる</a:t>
            </a:r>
            <a:endParaRPr lang="ja-JP" altLang="en-US" sz="2400" b="1" dirty="0">
              <a:solidFill>
                <a:prstClr val="black"/>
              </a:solidFill>
            </a:endParaRPr>
          </a:p>
        </p:txBody>
      </p:sp>
      <p:sp>
        <p:nvSpPr>
          <p:cNvPr id="33" name="テキスト ボックス 32"/>
          <p:cNvSpPr txBox="1"/>
          <p:nvPr/>
        </p:nvSpPr>
        <p:spPr>
          <a:xfrm>
            <a:off x="4928234" y="1022366"/>
            <a:ext cx="86409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ja-JP" altLang="en-US" sz="2400" dirty="0" smtClean="0">
                <a:solidFill>
                  <a:prstClr val="white"/>
                </a:solidFill>
              </a:rPr>
              <a:t>目標</a:t>
            </a:r>
            <a:endParaRPr lang="en-US" altLang="ja-JP" sz="2400" dirty="0" smtClean="0">
              <a:solidFill>
                <a:prstClr val="white"/>
              </a:solidFill>
            </a:endParaRPr>
          </a:p>
        </p:txBody>
      </p:sp>
      <p:sp>
        <p:nvSpPr>
          <p:cNvPr id="35" name="テキスト ボックス 34"/>
          <p:cNvSpPr txBox="1"/>
          <p:nvPr/>
        </p:nvSpPr>
        <p:spPr>
          <a:xfrm>
            <a:off x="71590" y="3292184"/>
            <a:ext cx="1111825" cy="461665"/>
          </a:xfrm>
          <a:prstGeom prst="rect">
            <a:avLst/>
          </a:prstGeom>
          <a:solidFill>
            <a:srgbClr val="52429A"/>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ja-JP" altLang="en-US" sz="2400" b="1" dirty="0" smtClean="0">
                <a:solidFill>
                  <a:prstClr val="white"/>
                </a:solidFill>
              </a:rPr>
              <a:t>施策</a:t>
            </a:r>
            <a:r>
              <a:rPr lang="ja-JP" altLang="en-US" sz="2400" b="1" dirty="0">
                <a:solidFill>
                  <a:prstClr val="white"/>
                </a:solidFill>
              </a:rPr>
              <a:t>案</a:t>
            </a:r>
          </a:p>
        </p:txBody>
      </p:sp>
      <p:sp>
        <p:nvSpPr>
          <p:cNvPr id="36" name="テキスト ボックス 35"/>
          <p:cNvSpPr txBox="1"/>
          <p:nvPr/>
        </p:nvSpPr>
        <p:spPr>
          <a:xfrm>
            <a:off x="-4773" y="3755777"/>
            <a:ext cx="4507921" cy="830997"/>
          </a:xfrm>
          <a:prstGeom prst="rect">
            <a:avLst/>
          </a:prstGeom>
          <a:noFill/>
        </p:spPr>
        <p:txBody>
          <a:bodyPr wrap="square" rtlCol="0">
            <a:spAutoFit/>
          </a:bodyPr>
          <a:lstStyle/>
          <a:p>
            <a:r>
              <a:rPr lang="ja-JP" altLang="en-US" sz="2400" b="1" dirty="0" smtClean="0">
                <a:solidFill>
                  <a:prstClr val="black"/>
                </a:solidFill>
              </a:rPr>
              <a:t>・バス路線新設</a:t>
            </a:r>
            <a:r>
              <a:rPr lang="en-US" altLang="ja-JP" sz="2400" b="1" dirty="0" smtClean="0">
                <a:solidFill>
                  <a:prstClr val="black"/>
                </a:solidFill>
              </a:rPr>
              <a:t>(</a:t>
            </a:r>
            <a:r>
              <a:rPr lang="ja-JP" altLang="en-US" sz="2400" b="1" dirty="0" smtClean="0">
                <a:solidFill>
                  <a:prstClr val="black"/>
                </a:solidFill>
              </a:rPr>
              <a:t>①②</a:t>
            </a:r>
            <a:r>
              <a:rPr lang="en-US" altLang="ja-JP" sz="2400" b="1" dirty="0" smtClean="0">
                <a:solidFill>
                  <a:prstClr val="black"/>
                </a:solidFill>
              </a:rPr>
              <a:t>)</a:t>
            </a:r>
          </a:p>
          <a:p>
            <a:r>
              <a:rPr lang="ja-JP" altLang="en-US" sz="2400" b="1" dirty="0" smtClean="0">
                <a:solidFill>
                  <a:prstClr val="black"/>
                </a:solidFill>
              </a:rPr>
              <a:t>・既存路線系統の改変</a:t>
            </a:r>
            <a:r>
              <a:rPr lang="en-US" altLang="ja-JP" sz="2400" b="1" dirty="0" smtClean="0">
                <a:solidFill>
                  <a:prstClr val="black"/>
                </a:solidFill>
              </a:rPr>
              <a:t>(</a:t>
            </a:r>
            <a:r>
              <a:rPr lang="ja-JP" altLang="en-US" sz="2400" b="1" dirty="0" smtClean="0">
                <a:solidFill>
                  <a:prstClr val="black"/>
                </a:solidFill>
              </a:rPr>
              <a:t>②</a:t>
            </a:r>
            <a:r>
              <a:rPr lang="en-US" altLang="ja-JP" sz="2400" b="1" dirty="0" smtClean="0">
                <a:solidFill>
                  <a:prstClr val="black"/>
                </a:solidFill>
              </a:rPr>
              <a:t>)</a:t>
            </a:r>
          </a:p>
        </p:txBody>
      </p:sp>
      <p:sp>
        <p:nvSpPr>
          <p:cNvPr id="37" name="右矢印 36"/>
          <p:cNvSpPr/>
          <p:nvPr/>
        </p:nvSpPr>
        <p:spPr>
          <a:xfrm>
            <a:off x="3584689" y="3430363"/>
            <a:ext cx="1944216" cy="1123279"/>
          </a:xfrm>
          <a:prstGeom prst="rightArrow">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smtClean="0">
              <a:solidFill>
                <a:prstClr val="black"/>
              </a:solidFill>
            </a:endParaRPr>
          </a:p>
        </p:txBody>
      </p:sp>
      <p:sp>
        <p:nvSpPr>
          <p:cNvPr id="38" name="テキスト ボックス 37"/>
          <p:cNvSpPr txBox="1"/>
          <p:nvPr/>
        </p:nvSpPr>
        <p:spPr>
          <a:xfrm>
            <a:off x="2793937" y="3322197"/>
            <a:ext cx="3160414" cy="400110"/>
          </a:xfrm>
          <a:prstGeom prst="rect">
            <a:avLst/>
          </a:prstGeom>
          <a:noFill/>
        </p:spPr>
        <p:txBody>
          <a:bodyPr wrap="square" rtlCol="0">
            <a:spAutoFit/>
          </a:bodyPr>
          <a:lstStyle/>
          <a:p>
            <a:r>
              <a:rPr lang="en-US" altLang="ja-JP" sz="2000" dirty="0" smtClean="0">
                <a:solidFill>
                  <a:prstClr val="black"/>
                </a:solidFill>
              </a:rPr>
              <a:t>JICA-STRADE</a:t>
            </a:r>
            <a:r>
              <a:rPr lang="ja-JP" altLang="en-US" sz="2000" dirty="0" smtClean="0">
                <a:solidFill>
                  <a:prstClr val="black"/>
                </a:solidFill>
              </a:rPr>
              <a:t>で分析</a:t>
            </a:r>
            <a:endParaRPr lang="en-US" altLang="ja-JP" sz="2000" dirty="0" smtClean="0">
              <a:solidFill>
                <a:prstClr val="black"/>
              </a:solidFill>
            </a:endParaRPr>
          </a:p>
        </p:txBody>
      </p:sp>
      <p:sp>
        <p:nvSpPr>
          <p:cNvPr id="39" name="テキスト ボックス 38"/>
          <p:cNvSpPr txBox="1"/>
          <p:nvPr/>
        </p:nvSpPr>
        <p:spPr>
          <a:xfrm>
            <a:off x="5528905" y="3629648"/>
            <a:ext cx="3507591" cy="83099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ja-JP" altLang="en-US" sz="2400" b="1" dirty="0" smtClean="0">
                <a:solidFill>
                  <a:prstClr val="black"/>
                </a:solidFill>
              </a:rPr>
              <a:t>環境損失額以外で</a:t>
            </a:r>
            <a:endParaRPr lang="en-US" altLang="ja-JP" sz="2400" b="1" dirty="0" smtClean="0">
              <a:solidFill>
                <a:prstClr val="black"/>
              </a:solidFill>
            </a:endParaRPr>
          </a:p>
          <a:p>
            <a:r>
              <a:rPr lang="ja-JP" altLang="en-US" sz="2400" b="1" dirty="0" smtClean="0">
                <a:solidFill>
                  <a:srgbClr val="FF0000"/>
                </a:solidFill>
              </a:rPr>
              <a:t>大きな変化は見られない</a:t>
            </a:r>
            <a:endParaRPr lang="en-US" altLang="ja-JP" sz="2400" b="1" dirty="0" smtClean="0">
              <a:solidFill>
                <a:srgbClr val="FF0000"/>
              </a:solidFill>
            </a:endParaRPr>
          </a:p>
        </p:txBody>
      </p:sp>
      <p:sp>
        <p:nvSpPr>
          <p:cNvPr id="40" name="テキスト ボックス 39"/>
          <p:cNvSpPr txBox="1"/>
          <p:nvPr/>
        </p:nvSpPr>
        <p:spPr>
          <a:xfrm>
            <a:off x="73841" y="4569540"/>
            <a:ext cx="1545831" cy="461665"/>
          </a:xfrm>
          <a:prstGeom prst="rect">
            <a:avLst/>
          </a:prstGeom>
          <a:solidFill>
            <a:srgbClr val="52429A"/>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ja-JP" altLang="en-US" sz="2400" b="1" dirty="0">
                <a:solidFill>
                  <a:prstClr val="white"/>
                </a:solidFill>
              </a:rPr>
              <a:t>ヒアリング</a:t>
            </a:r>
          </a:p>
        </p:txBody>
      </p:sp>
      <p:sp>
        <p:nvSpPr>
          <p:cNvPr id="48" name="テキスト ボックス 47"/>
          <p:cNvSpPr txBox="1"/>
          <p:nvPr/>
        </p:nvSpPr>
        <p:spPr>
          <a:xfrm>
            <a:off x="98605" y="1017198"/>
            <a:ext cx="806029" cy="461665"/>
          </a:xfrm>
          <a:prstGeom prst="rect">
            <a:avLst/>
          </a:prstGeom>
          <a:solidFill>
            <a:srgbClr val="52429A"/>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ja-JP" altLang="en-US" sz="2400" b="1" dirty="0">
                <a:solidFill>
                  <a:prstClr val="white"/>
                </a:solidFill>
              </a:rPr>
              <a:t>課題</a:t>
            </a:r>
          </a:p>
        </p:txBody>
      </p:sp>
      <p:pic>
        <p:nvPicPr>
          <p:cNvPr id="41" name="図 40"/>
          <p:cNvPicPr>
            <a:picLocks noChangeAspect="1"/>
          </p:cNvPicPr>
          <p:nvPr/>
        </p:nvPicPr>
        <p:blipFill>
          <a:blip r:embed="rId2"/>
          <a:stretch>
            <a:fillRect/>
          </a:stretch>
        </p:blipFill>
        <p:spPr>
          <a:xfrm>
            <a:off x="10416" y="952566"/>
            <a:ext cx="9144793" cy="4590686"/>
          </a:xfrm>
          <a:prstGeom prst="rect">
            <a:avLst/>
          </a:prstGeom>
        </p:spPr>
      </p:pic>
      <p:graphicFrame>
        <p:nvGraphicFramePr>
          <p:cNvPr id="34" name="図表 33"/>
          <p:cNvGraphicFramePr/>
          <p:nvPr>
            <p:extLst>
              <p:ext uri="{D42A27DB-BD31-4B8C-83A1-F6EECF244321}">
                <p14:modId xmlns:p14="http://schemas.microsoft.com/office/powerpoint/2010/main" val="3078278515"/>
              </p:ext>
            </p:extLst>
          </p:nvPr>
        </p:nvGraphicFramePr>
        <p:xfrm>
          <a:off x="4283968" y="57600"/>
          <a:ext cx="3456384" cy="589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632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交通</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lang="ja-JP" altLang="en-US" smtClean="0">
                <a:solidFill>
                  <a:prstClr val="black"/>
                </a:solidFill>
              </a:rPr>
              <a:pPr/>
              <a:t>33</a:t>
            </a:fld>
            <a:endParaRPr lang="ja-JP" altLang="en-US">
              <a:solidFill>
                <a:prstClr val="black"/>
              </a:solidFill>
            </a:endParaRPr>
          </a:p>
        </p:txBody>
      </p:sp>
      <p:sp>
        <p:nvSpPr>
          <p:cNvPr id="12" name="コンテンツ プレースホルダー 2"/>
          <p:cNvSpPr txBox="1">
            <a:spLocks/>
          </p:cNvSpPr>
          <p:nvPr/>
        </p:nvSpPr>
        <p:spPr>
          <a:xfrm>
            <a:off x="6814012" y="492853"/>
            <a:ext cx="960289" cy="37030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en-US" altLang="ja-JP" sz="2400" dirty="0" smtClean="0">
              <a:solidFill>
                <a:prstClr val="black"/>
              </a:solidFill>
            </a:endParaRPr>
          </a:p>
        </p:txBody>
      </p:sp>
      <p:sp>
        <p:nvSpPr>
          <p:cNvPr id="22" name="テキスト ボックス 21"/>
          <p:cNvSpPr txBox="1"/>
          <p:nvPr/>
        </p:nvSpPr>
        <p:spPr>
          <a:xfrm>
            <a:off x="1547200" y="1254925"/>
            <a:ext cx="3160414" cy="707886"/>
          </a:xfrm>
          <a:prstGeom prst="rect">
            <a:avLst/>
          </a:prstGeom>
          <a:noFill/>
        </p:spPr>
        <p:txBody>
          <a:bodyPr wrap="square" rtlCol="0">
            <a:spAutoFit/>
          </a:bodyPr>
          <a:lstStyle/>
          <a:p>
            <a:r>
              <a:rPr lang="ja-JP" altLang="en-US" sz="2000" dirty="0" smtClean="0">
                <a:solidFill>
                  <a:prstClr val="black"/>
                </a:solidFill>
              </a:rPr>
              <a:t>各地区での提案において</a:t>
            </a:r>
            <a:endParaRPr lang="en-US" altLang="ja-JP" sz="2000" dirty="0" smtClean="0">
              <a:solidFill>
                <a:prstClr val="black"/>
              </a:solidFill>
            </a:endParaRPr>
          </a:p>
          <a:p>
            <a:r>
              <a:rPr lang="ja-JP" altLang="en-US" sz="2000" u="sng" dirty="0" smtClean="0">
                <a:solidFill>
                  <a:srgbClr val="FF0000"/>
                </a:solidFill>
              </a:rPr>
              <a:t>効果を補助するものが必要</a:t>
            </a:r>
            <a:endParaRPr lang="en-US" altLang="ja-JP" sz="2000" u="sng" dirty="0" smtClean="0">
              <a:solidFill>
                <a:srgbClr val="FF0000"/>
              </a:solidFill>
            </a:endParaRPr>
          </a:p>
        </p:txBody>
      </p:sp>
      <p:sp>
        <p:nvSpPr>
          <p:cNvPr id="23" name="円/楕円 22"/>
          <p:cNvSpPr/>
          <p:nvPr/>
        </p:nvSpPr>
        <p:spPr>
          <a:xfrm>
            <a:off x="361579" y="1543331"/>
            <a:ext cx="720080" cy="682171"/>
          </a:xfrm>
          <a:prstGeom prst="ellipse">
            <a:avLst/>
          </a:prstGeom>
          <a:solidFill>
            <a:schemeClr val="accent3">
              <a:alpha val="78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dirty="0" smtClean="0">
              <a:solidFill>
                <a:prstClr val="black"/>
              </a:solidFill>
            </a:endParaRPr>
          </a:p>
        </p:txBody>
      </p:sp>
      <p:sp>
        <p:nvSpPr>
          <p:cNvPr id="24" name="テキスト ボックス 23"/>
          <p:cNvSpPr txBox="1"/>
          <p:nvPr/>
        </p:nvSpPr>
        <p:spPr>
          <a:xfrm>
            <a:off x="397583" y="1699750"/>
            <a:ext cx="648072" cy="369332"/>
          </a:xfrm>
          <a:prstGeom prst="rect">
            <a:avLst/>
          </a:prstGeom>
          <a:noFill/>
        </p:spPr>
        <p:txBody>
          <a:bodyPr wrap="square" rtlCol="0">
            <a:spAutoFit/>
          </a:bodyPr>
          <a:lstStyle/>
          <a:p>
            <a:pPr algn="ctr"/>
            <a:r>
              <a:rPr lang="ja-JP" altLang="en-US" b="1" dirty="0" smtClean="0">
                <a:solidFill>
                  <a:prstClr val="black"/>
                </a:solidFill>
              </a:rPr>
              <a:t>新治</a:t>
            </a:r>
            <a:endParaRPr lang="ja-JP" altLang="en-US" b="1" dirty="0">
              <a:solidFill>
                <a:prstClr val="black"/>
              </a:solidFill>
            </a:endParaRPr>
          </a:p>
        </p:txBody>
      </p:sp>
      <p:sp>
        <p:nvSpPr>
          <p:cNvPr id="25" name="円/楕円 24"/>
          <p:cNvSpPr/>
          <p:nvPr/>
        </p:nvSpPr>
        <p:spPr>
          <a:xfrm>
            <a:off x="937643" y="1760559"/>
            <a:ext cx="720080" cy="682171"/>
          </a:xfrm>
          <a:prstGeom prst="ellipse">
            <a:avLst/>
          </a:prstGeom>
          <a:solidFill>
            <a:srgbClr val="FFC000">
              <a:alpha val="78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dirty="0" smtClean="0">
              <a:solidFill>
                <a:prstClr val="black"/>
              </a:solidFill>
            </a:endParaRPr>
          </a:p>
        </p:txBody>
      </p:sp>
      <p:sp>
        <p:nvSpPr>
          <p:cNvPr id="26" name="テキスト ボックス 25"/>
          <p:cNvSpPr txBox="1"/>
          <p:nvPr/>
        </p:nvSpPr>
        <p:spPr>
          <a:xfrm>
            <a:off x="973647" y="1915127"/>
            <a:ext cx="648072" cy="369332"/>
          </a:xfrm>
          <a:prstGeom prst="rect">
            <a:avLst/>
          </a:prstGeom>
          <a:noFill/>
        </p:spPr>
        <p:txBody>
          <a:bodyPr wrap="square" rtlCol="0">
            <a:spAutoFit/>
          </a:bodyPr>
          <a:lstStyle/>
          <a:p>
            <a:pPr algn="ctr"/>
            <a:r>
              <a:rPr lang="ja-JP" altLang="en-US" b="1" dirty="0">
                <a:solidFill>
                  <a:prstClr val="black"/>
                </a:solidFill>
              </a:rPr>
              <a:t>北部</a:t>
            </a:r>
          </a:p>
        </p:txBody>
      </p:sp>
      <p:sp>
        <p:nvSpPr>
          <p:cNvPr id="29" name="円/楕円 28"/>
          <p:cNvSpPr/>
          <p:nvPr/>
        </p:nvSpPr>
        <p:spPr>
          <a:xfrm>
            <a:off x="249596" y="2545138"/>
            <a:ext cx="720080" cy="682171"/>
          </a:xfrm>
          <a:prstGeom prst="ellipse">
            <a:avLst/>
          </a:prstGeom>
          <a:solidFill>
            <a:srgbClr val="00B0F0">
              <a:alpha val="78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dirty="0" smtClean="0">
              <a:solidFill>
                <a:prstClr val="black"/>
              </a:solidFill>
            </a:endParaRPr>
          </a:p>
        </p:txBody>
      </p:sp>
      <p:sp>
        <p:nvSpPr>
          <p:cNvPr id="27" name="円/楕円 26"/>
          <p:cNvSpPr/>
          <p:nvPr/>
        </p:nvSpPr>
        <p:spPr>
          <a:xfrm>
            <a:off x="429288" y="2069082"/>
            <a:ext cx="720080" cy="682171"/>
          </a:xfrm>
          <a:prstGeom prst="ellipse">
            <a:avLst/>
          </a:prstGeom>
          <a:solidFill>
            <a:srgbClr val="FF0000">
              <a:alpha val="78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dirty="0" smtClean="0">
              <a:solidFill>
                <a:prstClr val="black"/>
              </a:solidFill>
            </a:endParaRPr>
          </a:p>
        </p:txBody>
      </p:sp>
      <p:sp>
        <p:nvSpPr>
          <p:cNvPr id="28" name="テキスト ボックス 27"/>
          <p:cNvSpPr txBox="1"/>
          <p:nvPr/>
        </p:nvSpPr>
        <p:spPr>
          <a:xfrm>
            <a:off x="465292" y="2230539"/>
            <a:ext cx="648072" cy="369332"/>
          </a:xfrm>
          <a:prstGeom prst="rect">
            <a:avLst/>
          </a:prstGeom>
          <a:noFill/>
        </p:spPr>
        <p:txBody>
          <a:bodyPr wrap="square" rtlCol="0">
            <a:spAutoFit/>
          </a:bodyPr>
          <a:lstStyle/>
          <a:p>
            <a:pPr algn="ctr"/>
            <a:r>
              <a:rPr lang="ja-JP" altLang="en-US" b="1" dirty="0">
                <a:solidFill>
                  <a:prstClr val="white"/>
                </a:solidFill>
              </a:rPr>
              <a:t>中央</a:t>
            </a:r>
          </a:p>
        </p:txBody>
      </p:sp>
      <p:sp>
        <p:nvSpPr>
          <p:cNvPr id="30" name="テキスト ボックス 29"/>
          <p:cNvSpPr txBox="1"/>
          <p:nvPr/>
        </p:nvSpPr>
        <p:spPr>
          <a:xfrm>
            <a:off x="289571" y="2703671"/>
            <a:ext cx="648072" cy="369332"/>
          </a:xfrm>
          <a:prstGeom prst="rect">
            <a:avLst/>
          </a:prstGeom>
          <a:noFill/>
        </p:spPr>
        <p:txBody>
          <a:bodyPr wrap="square" rtlCol="0">
            <a:spAutoFit/>
          </a:bodyPr>
          <a:lstStyle/>
          <a:p>
            <a:pPr algn="ctr"/>
            <a:r>
              <a:rPr lang="ja-JP" altLang="en-US" b="1" dirty="0" smtClean="0">
                <a:solidFill>
                  <a:prstClr val="black"/>
                </a:solidFill>
              </a:rPr>
              <a:t>南部</a:t>
            </a:r>
            <a:endParaRPr lang="ja-JP" altLang="en-US" b="1" dirty="0">
              <a:solidFill>
                <a:prstClr val="black"/>
              </a:solidFill>
            </a:endParaRPr>
          </a:p>
        </p:txBody>
      </p:sp>
      <p:sp>
        <p:nvSpPr>
          <p:cNvPr id="31" name="右矢印 30"/>
          <p:cNvSpPr/>
          <p:nvPr/>
        </p:nvSpPr>
        <p:spPr>
          <a:xfrm>
            <a:off x="1832246" y="1933034"/>
            <a:ext cx="2724551" cy="942850"/>
          </a:xfrm>
          <a:prstGeom prst="rightArrow">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smtClean="0">
              <a:solidFill>
                <a:prstClr val="black"/>
              </a:solidFill>
            </a:endParaRPr>
          </a:p>
        </p:txBody>
      </p:sp>
      <p:sp>
        <p:nvSpPr>
          <p:cNvPr id="32" name="テキスト ボックス 31"/>
          <p:cNvSpPr txBox="1"/>
          <p:nvPr/>
        </p:nvSpPr>
        <p:spPr>
          <a:xfrm>
            <a:off x="4486993" y="1452192"/>
            <a:ext cx="4654038" cy="1569660"/>
          </a:xfrm>
          <a:prstGeom prst="rect">
            <a:avLst/>
          </a:prstGeom>
          <a:noFill/>
        </p:spPr>
        <p:txBody>
          <a:bodyPr wrap="square" rtlCol="0">
            <a:spAutoFit/>
          </a:bodyPr>
          <a:lstStyle/>
          <a:p>
            <a:r>
              <a:rPr lang="ja-JP" altLang="en-US" sz="2400" b="1" dirty="0" smtClean="0">
                <a:solidFill>
                  <a:prstClr val="black"/>
                </a:solidFill>
              </a:rPr>
              <a:t>公共交通</a:t>
            </a:r>
            <a:r>
              <a:rPr lang="en-US" altLang="ja-JP" sz="2400" b="1" dirty="0" smtClean="0">
                <a:solidFill>
                  <a:prstClr val="black"/>
                </a:solidFill>
              </a:rPr>
              <a:t>(</a:t>
            </a:r>
            <a:r>
              <a:rPr lang="ja-JP" altLang="en-US" sz="2400" b="1" dirty="0" smtClean="0">
                <a:solidFill>
                  <a:prstClr val="black"/>
                </a:solidFill>
              </a:rPr>
              <a:t>バス</a:t>
            </a:r>
            <a:r>
              <a:rPr lang="en-US" altLang="ja-JP" sz="2400" b="1" dirty="0" smtClean="0">
                <a:solidFill>
                  <a:prstClr val="black"/>
                </a:solidFill>
              </a:rPr>
              <a:t>)</a:t>
            </a:r>
            <a:r>
              <a:rPr lang="ja-JP" altLang="en-US" sz="2400" b="1" dirty="0" smtClean="0">
                <a:solidFill>
                  <a:prstClr val="black"/>
                </a:solidFill>
              </a:rPr>
              <a:t>で</a:t>
            </a:r>
            <a:endParaRPr lang="en-US" altLang="ja-JP" sz="2400" b="1" dirty="0" smtClean="0">
              <a:solidFill>
                <a:prstClr val="black"/>
              </a:solidFill>
            </a:endParaRPr>
          </a:p>
          <a:p>
            <a:r>
              <a:rPr lang="ja-JP" altLang="en-US" sz="2400" b="1" dirty="0">
                <a:solidFill>
                  <a:prstClr val="black"/>
                </a:solidFill>
              </a:rPr>
              <a:t>①</a:t>
            </a:r>
            <a:r>
              <a:rPr lang="ja-JP" altLang="en-US" sz="2400" b="1" dirty="0" smtClean="0">
                <a:solidFill>
                  <a:prstClr val="black"/>
                </a:solidFill>
              </a:rPr>
              <a:t>市外から</a:t>
            </a:r>
            <a:r>
              <a:rPr lang="ja-JP" altLang="en-US" sz="2400" b="1" u="sng" dirty="0" smtClean="0">
                <a:solidFill>
                  <a:srgbClr val="FF0000"/>
                </a:solidFill>
              </a:rPr>
              <a:t>アクセスしやすい環境</a:t>
            </a:r>
            <a:endParaRPr lang="en-US" altLang="ja-JP" sz="2400" b="1" u="sng" dirty="0" smtClean="0">
              <a:solidFill>
                <a:srgbClr val="FF0000"/>
              </a:solidFill>
            </a:endParaRPr>
          </a:p>
          <a:p>
            <a:r>
              <a:rPr lang="ja-JP" altLang="en-US" sz="2400" b="1" dirty="0">
                <a:solidFill>
                  <a:prstClr val="black"/>
                </a:solidFill>
              </a:rPr>
              <a:t>②</a:t>
            </a:r>
            <a:r>
              <a:rPr lang="ja-JP" altLang="en-US" sz="2400" b="1" dirty="0" smtClean="0">
                <a:solidFill>
                  <a:prstClr val="black"/>
                </a:solidFill>
              </a:rPr>
              <a:t>市内が</a:t>
            </a:r>
            <a:r>
              <a:rPr lang="ja-JP" altLang="en-US" sz="2400" b="1" u="sng" dirty="0" smtClean="0">
                <a:solidFill>
                  <a:srgbClr val="FF0000"/>
                </a:solidFill>
              </a:rPr>
              <a:t>バスで移動しやすい環境</a:t>
            </a:r>
            <a:endParaRPr lang="en-US" altLang="ja-JP" sz="2400" b="1" u="sng" dirty="0" smtClean="0">
              <a:solidFill>
                <a:srgbClr val="FF0000"/>
              </a:solidFill>
            </a:endParaRPr>
          </a:p>
          <a:p>
            <a:r>
              <a:rPr lang="ja-JP" altLang="en-US" sz="2400" b="1" dirty="0" smtClean="0">
                <a:solidFill>
                  <a:prstClr val="black"/>
                </a:solidFill>
              </a:rPr>
              <a:t>をつくる</a:t>
            </a:r>
            <a:endParaRPr lang="ja-JP" altLang="en-US" sz="2400" b="1" dirty="0">
              <a:solidFill>
                <a:prstClr val="black"/>
              </a:solidFill>
            </a:endParaRPr>
          </a:p>
        </p:txBody>
      </p:sp>
      <p:sp>
        <p:nvSpPr>
          <p:cNvPr id="33" name="テキスト ボックス 32"/>
          <p:cNvSpPr txBox="1"/>
          <p:nvPr/>
        </p:nvSpPr>
        <p:spPr>
          <a:xfrm>
            <a:off x="4928234" y="1022366"/>
            <a:ext cx="86409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ja-JP" altLang="en-US" sz="2400" dirty="0" smtClean="0">
                <a:solidFill>
                  <a:prstClr val="white"/>
                </a:solidFill>
              </a:rPr>
              <a:t>目標</a:t>
            </a:r>
            <a:endParaRPr lang="en-US" altLang="ja-JP" sz="2400" dirty="0" smtClean="0">
              <a:solidFill>
                <a:prstClr val="white"/>
              </a:solidFill>
            </a:endParaRPr>
          </a:p>
        </p:txBody>
      </p:sp>
      <p:sp>
        <p:nvSpPr>
          <p:cNvPr id="35" name="テキスト ボックス 34"/>
          <p:cNvSpPr txBox="1"/>
          <p:nvPr/>
        </p:nvSpPr>
        <p:spPr>
          <a:xfrm>
            <a:off x="71590" y="3292184"/>
            <a:ext cx="1111825" cy="461665"/>
          </a:xfrm>
          <a:prstGeom prst="rect">
            <a:avLst/>
          </a:prstGeom>
          <a:solidFill>
            <a:srgbClr val="52429A"/>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ja-JP" altLang="en-US" sz="2400" b="1" dirty="0" smtClean="0">
                <a:solidFill>
                  <a:prstClr val="white"/>
                </a:solidFill>
              </a:rPr>
              <a:t>施策</a:t>
            </a:r>
            <a:r>
              <a:rPr lang="ja-JP" altLang="en-US" sz="2400" b="1" dirty="0">
                <a:solidFill>
                  <a:prstClr val="white"/>
                </a:solidFill>
              </a:rPr>
              <a:t>案</a:t>
            </a:r>
          </a:p>
        </p:txBody>
      </p:sp>
      <p:sp>
        <p:nvSpPr>
          <p:cNvPr id="36" name="テキスト ボックス 35"/>
          <p:cNvSpPr txBox="1"/>
          <p:nvPr/>
        </p:nvSpPr>
        <p:spPr>
          <a:xfrm>
            <a:off x="-4773" y="3755777"/>
            <a:ext cx="4507921" cy="830997"/>
          </a:xfrm>
          <a:prstGeom prst="rect">
            <a:avLst/>
          </a:prstGeom>
          <a:noFill/>
        </p:spPr>
        <p:txBody>
          <a:bodyPr wrap="square" rtlCol="0">
            <a:spAutoFit/>
          </a:bodyPr>
          <a:lstStyle/>
          <a:p>
            <a:r>
              <a:rPr lang="ja-JP" altLang="en-US" sz="2400" b="1" dirty="0" smtClean="0">
                <a:solidFill>
                  <a:prstClr val="black"/>
                </a:solidFill>
              </a:rPr>
              <a:t>・バス路線新設</a:t>
            </a:r>
            <a:r>
              <a:rPr lang="en-US" altLang="ja-JP" sz="2400" b="1" dirty="0" smtClean="0">
                <a:solidFill>
                  <a:prstClr val="black"/>
                </a:solidFill>
              </a:rPr>
              <a:t>(</a:t>
            </a:r>
            <a:r>
              <a:rPr lang="ja-JP" altLang="en-US" sz="2400" b="1" dirty="0" smtClean="0">
                <a:solidFill>
                  <a:prstClr val="black"/>
                </a:solidFill>
              </a:rPr>
              <a:t>①②</a:t>
            </a:r>
            <a:r>
              <a:rPr lang="en-US" altLang="ja-JP" sz="2400" b="1" dirty="0" smtClean="0">
                <a:solidFill>
                  <a:prstClr val="black"/>
                </a:solidFill>
              </a:rPr>
              <a:t>)</a:t>
            </a:r>
          </a:p>
          <a:p>
            <a:r>
              <a:rPr lang="ja-JP" altLang="en-US" sz="2400" b="1" dirty="0" smtClean="0">
                <a:solidFill>
                  <a:prstClr val="black"/>
                </a:solidFill>
              </a:rPr>
              <a:t>・既存路線系統の改変</a:t>
            </a:r>
            <a:r>
              <a:rPr lang="en-US" altLang="ja-JP" sz="2400" b="1" dirty="0" smtClean="0">
                <a:solidFill>
                  <a:prstClr val="black"/>
                </a:solidFill>
              </a:rPr>
              <a:t>(</a:t>
            </a:r>
            <a:r>
              <a:rPr lang="ja-JP" altLang="en-US" sz="2400" b="1" dirty="0" smtClean="0">
                <a:solidFill>
                  <a:prstClr val="black"/>
                </a:solidFill>
              </a:rPr>
              <a:t>②</a:t>
            </a:r>
            <a:r>
              <a:rPr lang="en-US" altLang="ja-JP" sz="2400" b="1" dirty="0" smtClean="0">
                <a:solidFill>
                  <a:prstClr val="black"/>
                </a:solidFill>
              </a:rPr>
              <a:t>)</a:t>
            </a:r>
          </a:p>
        </p:txBody>
      </p:sp>
      <p:sp>
        <p:nvSpPr>
          <p:cNvPr id="37" name="右矢印 36"/>
          <p:cNvSpPr/>
          <p:nvPr/>
        </p:nvSpPr>
        <p:spPr>
          <a:xfrm>
            <a:off x="3584689" y="3430363"/>
            <a:ext cx="1944216" cy="1123279"/>
          </a:xfrm>
          <a:prstGeom prst="rightArrow">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smtClean="0">
              <a:solidFill>
                <a:prstClr val="black"/>
              </a:solidFill>
            </a:endParaRPr>
          </a:p>
        </p:txBody>
      </p:sp>
      <p:sp>
        <p:nvSpPr>
          <p:cNvPr id="38" name="テキスト ボックス 37"/>
          <p:cNvSpPr txBox="1"/>
          <p:nvPr/>
        </p:nvSpPr>
        <p:spPr>
          <a:xfrm>
            <a:off x="2793937" y="3322197"/>
            <a:ext cx="3160414" cy="400110"/>
          </a:xfrm>
          <a:prstGeom prst="rect">
            <a:avLst/>
          </a:prstGeom>
          <a:noFill/>
        </p:spPr>
        <p:txBody>
          <a:bodyPr wrap="square" rtlCol="0">
            <a:spAutoFit/>
          </a:bodyPr>
          <a:lstStyle/>
          <a:p>
            <a:r>
              <a:rPr lang="en-US" altLang="ja-JP" sz="2000" dirty="0" smtClean="0">
                <a:solidFill>
                  <a:prstClr val="black"/>
                </a:solidFill>
              </a:rPr>
              <a:t>JICA-STRADE</a:t>
            </a:r>
            <a:r>
              <a:rPr lang="ja-JP" altLang="en-US" sz="2000" dirty="0" smtClean="0">
                <a:solidFill>
                  <a:prstClr val="black"/>
                </a:solidFill>
              </a:rPr>
              <a:t>で分析</a:t>
            </a:r>
            <a:endParaRPr lang="en-US" altLang="ja-JP" sz="2000" dirty="0" smtClean="0">
              <a:solidFill>
                <a:prstClr val="black"/>
              </a:solidFill>
            </a:endParaRPr>
          </a:p>
        </p:txBody>
      </p:sp>
      <p:sp>
        <p:nvSpPr>
          <p:cNvPr id="39" name="テキスト ボックス 38"/>
          <p:cNvSpPr txBox="1"/>
          <p:nvPr/>
        </p:nvSpPr>
        <p:spPr>
          <a:xfrm>
            <a:off x="5528905" y="3629648"/>
            <a:ext cx="3507591" cy="83099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ja-JP" altLang="en-US" sz="2400" b="1" dirty="0" smtClean="0">
                <a:solidFill>
                  <a:prstClr val="black"/>
                </a:solidFill>
              </a:rPr>
              <a:t>環境損失額以外で</a:t>
            </a:r>
            <a:endParaRPr lang="en-US" altLang="ja-JP" sz="2400" b="1" dirty="0" smtClean="0">
              <a:solidFill>
                <a:prstClr val="black"/>
              </a:solidFill>
            </a:endParaRPr>
          </a:p>
          <a:p>
            <a:r>
              <a:rPr lang="ja-JP" altLang="en-US" sz="2400" b="1" dirty="0" smtClean="0">
                <a:solidFill>
                  <a:srgbClr val="FF0000"/>
                </a:solidFill>
              </a:rPr>
              <a:t>大きな変化は見られない</a:t>
            </a:r>
            <a:endParaRPr lang="en-US" altLang="ja-JP" sz="2400" b="1" dirty="0" smtClean="0">
              <a:solidFill>
                <a:srgbClr val="FF0000"/>
              </a:solidFill>
            </a:endParaRPr>
          </a:p>
        </p:txBody>
      </p:sp>
      <p:sp>
        <p:nvSpPr>
          <p:cNvPr id="40" name="テキスト ボックス 39"/>
          <p:cNvSpPr txBox="1"/>
          <p:nvPr/>
        </p:nvSpPr>
        <p:spPr>
          <a:xfrm>
            <a:off x="73841" y="4569540"/>
            <a:ext cx="1545831" cy="461665"/>
          </a:xfrm>
          <a:prstGeom prst="rect">
            <a:avLst/>
          </a:prstGeom>
          <a:solidFill>
            <a:srgbClr val="52429A"/>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ja-JP" altLang="en-US" sz="2400" b="1" dirty="0">
                <a:solidFill>
                  <a:prstClr val="white"/>
                </a:solidFill>
              </a:rPr>
              <a:t>ヒアリング</a:t>
            </a:r>
          </a:p>
        </p:txBody>
      </p:sp>
      <p:pic>
        <p:nvPicPr>
          <p:cNvPr id="43" name="Picture 4" descr="C:\Users\薫\Desktop\suit_man_smi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00" y="5017896"/>
            <a:ext cx="1315311" cy="145087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4" name="テキスト ボックス 43"/>
          <p:cNvSpPr txBox="1"/>
          <p:nvPr/>
        </p:nvSpPr>
        <p:spPr>
          <a:xfrm>
            <a:off x="-1044420" y="6359161"/>
            <a:ext cx="4292743" cy="523220"/>
          </a:xfrm>
          <a:prstGeom prst="rect">
            <a:avLst/>
          </a:prstGeom>
          <a:noFill/>
          <a:ln>
            <a:noFill/>
          </a:ln>
        </p:spPr>
        <p:style>
          <a:lnRef idx="2">
            <a:schemeClr val="dk1">
              <a:shade val="50000"/>
            </a:schemeClr>
          </a:lnRef>
          <a:fillRef idx="1001">
            <a:schemeClr val="lt1"/>
          </a:fillRef>
          <a:effectRef idx="0">
            <a:schemeClr val="dk1"/>
          </a:effectRef>
          <a:fontRef idx="minor">
            <a:schemeClr val="lt1"/>
          </a:fontRef>
        </p:style>
        <p:txBody>
          <a:bodyPr wrap="square" rtlCol="0">
            <a:spAutoFit/>
          </a:bodyPr>
          <a:lstStyle/>
          <a:p>
            <a:r>
              <a:rPr lang="ja-JP" altLang="en-US" sz="1400" dirty="0" smtClean="0">
                <a:solidFill>
                  <a:sysClr val="windowText" lastClr="000000"/>
                </a:solidFill>
              </a:rPr>
              <a:t>　　　　　　　　　　　　 関</a:t>
            </a:r>
            <a:r>
              <a:rPr lang="ja-JP" altLang="en-US" sz="1400" dirty="0">
                <a:solidFill>
                  <a:sysClr val="windowText" lastClr="000000"/>
                </a:solidFill>
              </a:rPr>
              <a:t>鉄</a:t>
            </a:r>
            <a:r>
              <a:rPr lang="ja-JP" altLang="en-US" sz="1400" dirty="0" smtClean="0">
                <a:solidFill>
                  <a:sysClr val="windowText" lastClr="000000"/>
                </a:solidFill>
              </a:rPr>
              <a:t>職員</a:t>
            </a:r>
            <a:endParaRPr lang="en-US" altLang="ja-JP" sz="1400" dirty="0" smtClean="0">
              <a:solidFill>
                <a:sysClr val="windowText" lastClr="000000"/>
              </a:solidFill>
            </a:endParaRPr>
          </a:p>
          <a:p>
            <a:pPr algn="ctr"/>
            <a:r>
              <a:rPr lang="ja-JP" altLang="en-US" sz="1400" dirty="0" smtClean="0">
                <a:solidFill>
                  <a:prstClr val="black"/>
                </a:solidFill>
                <a:latin typeface="ＭＳ Ｐゴシック" panose="020B0600070205080204" pitchFamily="50" charset="-128"/>
              </a:rPr>
              <a:t>　　　　　　 日時</a:t>
            </a:r>
            <a:r>
              <a:rPr lang="ja-JP" altLang="en-US" sz="1400" dirty="0">
                <a:solidFill>
                  <a:prstClr val="black"/>
                </a:solidFill>
                <a:latin typeface="ＭＳ Ｐゴシック" panose="020B0600070205080204" pitchFamily="50" charset="-128"/>
              </a:rPr>
              <a:t>：</a:t>
            </a:r>
            <a:r>
              <a:rPr lang="en-US" altLang="ja-JP" sz="1400" dirty="0">
                <a:solidFill>
                  <a:prstClr val="black"/>
                </a:solidFill>
                <a:latin typeface="ＭＳ Ｐゴシック" panose="020B0600070205080204" pitchFamily="50" charset="-128"/>
              </a:rPr>
              <a:t>2015</a:t>
            </a:r>
            <a:r>
              <a:rPr lang="ja-JP" altLang="en-US" sz="1400" dirty="0">
                <a:solidFill>
                  <a:prstClr val="black"/>
                </a:solidFill>
                <a:latin typeface="ＭＳ Ｐゴシック" panose="020B0600070205080204" pitchFamily="50" charset="-128"/>
              </a:rPr>
              <a:t>年</a:t>
            </a:r>
            <a:r>
              <a:rPr lang="ja-JP" altLang="ja-JP" sz="1400" dirty="0">
                <a:solidFill>
                  <a:prstClr val="black"/>
                </a:solidFill>
                <a:latin typeface="ＭＳ Ｐゴシック" panose="020B0600070205080204" pitchFamily="50" charset="-128"/>
              </a:rPr>
              <a:t>1</a:t>
            </a:r>
            <a:r>
              <a:rPr lang="en-US" altLang="ja-JP" sz="1400" dirty="0">
                <a:solidFill>
                  <a:prstClr val="black"/>
                </a:solidFill>
                <a:latin typeface="ＭＳ Ｐゴシック" panose="020B0600070205080204" pitchFamily="50" charset="-128"/>
              </a:rPr>
              <a:t>2</a:t>
            </a:r>
            <a:r>
              <a:rPr lang="ja-JP" altLang="en-US" sz="1400" dirty="0">
                <a:solidFill>
                  <a:prstClr val="black"/>
                </a:solidFill>
                <a:latin typeface="ＭＳ Ｐゴシック" panose="020B0600070205080204" pitchFamily="50" charset="-128"/>
              </a:rPr>
              <a:t>月</a:t>
            </a:r>
            <a:r>
              <a:rPr lang="en-US" altLang="ja-JP" sz="1400" dirty="0">
                <a:solidFill>
                  <a:prstClr val="black"/>
                </a:solidFill>
                <a:latin typeface="ＭＳ Ｐゴシック" panose="020B0600070205080204" pitchFamily="50" charset="-128"/>
              </a:rPr>
              <a:t>2</a:t>
            </a:r>
            <a:r>
              <a:rPr lang="ja-JP" altLang="en-US" sz="1400" dirty="0">
                <a:solidFill>
                  <a:prstClr val="black"/>
                </a:solidFill>
                <a:latin typeface="ＭＳ Ｐゴシック" panose="020B0600070205080204" pitchFamily="50" charset="-128"/>
              </a:rPr>
              <a:t>日</a:t>
            </a:r>
            <a:r>
              <a:rPr lang="en-US" altLang="ja-JP" sz="1400" dirty="0">
                <a:solidFill>
                  <a:prstClr val="black"/>
                </a:solidFill>
                <a:latin typeface="ＭＳ Ｐゴシック" panose="020B0600070205080204" pitchFamily="50" charset="-128"/>
              </a:rPr>
              <a:t>(</a:t>
            </a:r>
            <a:r>
              <a:rPr lang="ja-JP" altLang="en-US" sz="1400" dirty="0">
                <a:solidFill>
                  <a:prstClr val="black"/>
                </a:solidFill>
                <a:latin typeface="ＭＳ Ｐゴシック" panose="020B0600070205080204" pitchFamily="50" charset="-128"/>
              </a:rPr>
              <a:t>水</a:t>
            </a:r>
            <a:r>
              <a:rPr lang="en-US" altLang="ja-JP" sz="1400" dirty="0">
                <a:solidFill>
                  <a:prstClr val="black"/>
                </a:solidFill>
                <a:latin typeface="ＭＳ Ｐゴシック" panose="020B0600070205080204" pitchFamily="50" charset="-128"/>
              </a:rPr>
              <a:t>)</a:t>
            </a:r>
            <a:r>
              <a:rPr lang="ja-JP" altLang="en-US" sz="1400" dirty="0">
                <a:solidFill>
                  <a:prstClr val="black"/>
                </a:solidFill>
                <a:latin typeface="ＭＳ Ｐゴシック" panose="020B0600070205080204" pitchFamily="50" charset="-128"/>
              </a:rPr>
              <a:t>　</a:t>
            </a:r>
            <a:r>
              <a:rPr lang="en-US" altLang="ja-JP" sz="1400" dirty="0" smtClean="0">
                <a:solidFill>
                  <a:prstClr val="black"/>
                </a:solidFill>
                <a:latin typeface="ＭＳ Ｐゴシック" panose="020B0600070205080204" pitchFamily="50" charset="-128"/>
              </a:rPr>
              <a:t>13:00</a:t>
            </a:r>
            <a:r>
              <a:rPr lang="ja-JP" altLang="en-US" sz="1400" dirty="0" smtClean="0">
                <a:solidFill>
                  <a:prstClr val="black"/>
                </a:solidFill>
                <a:latin typeface="ＭＳ Ｐゴシック" panose="020B0600070205080204" pitchFamily="50" charset="-128"/>
              </a:rPr>
              <a:t>～</a:t>
            </a:r>
            <a:r>
              <a:rPr lang="en-US" altLang="ja-JP" sz="1400" dirty="0" smtClean="0">
                <a:solidFill>
                  <a:prstClr val="black"/>
                </a:solidFill>
                <a:latin typeface="ＭＳ Ｐゴシック" panose="020B0600070205080204" pitchFamily="50" charset="-128"/>
              </a:rPr>
              <a:t>17:30</a:t>
            </a:r>
            <a:endParaRPr lang="ja-JP" altLang="en-US" sz="1400" dirty="0">
              <a:solidFill>
                <a:sysClr val="windowText" lastClr="000000"/>
              </a:solidFill>
            </a:endParaRPr>
          </a:p>
        </p:txBody>
      </p:sp>
      <p:sp>
        <p:nvSpPr>
          <p:cNvPr id="45" name="角丸四角形吹き出し 44"/>
          <p:cNvSpPr/>
          <p:nvPr/>
        </p:nvSpPr>
        <p:spPr>
          <a:xfrm>
            <a:off x="1839816" y="4708997"/>
            <a:ext cx="6836640" cy="1676482"/>
          </a:xfrm>
          <a:prstGeom prst="wedgeRoundRectCallout">
            <a:avLst>
              <a:gd name="adj1" fmla="val -56332"/>
              <a:gd name="adj2" fmla="val -11100"/>
              <a:gd name="adj3" fmla="val 16667"/>
            </a:avLst>
          </a:prstGeom>
          <a:solidFill>
            <a:srgbClr val="B9CDE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smtClean="0">
              <a:solidFill>
                <a:prstClr val="black"/>
              </a:solidFill>
            </a:endParaRPr>
          </a:p>
        </p:txBody>
      </p:sp>
      <p:sp>
        <p:nvSpPr>
          <p:cNvPr id="46" name="テキスト ボックス 45"/>
          <p:cNvSpPr txBox="1"/>
          <p:nvPr/>
        </p:nvSpPr>
        <p:spPr>
          <a:xfrm>
            <a:off x="2044919" y="4841582"/>
            <a:ext cx="6612224" cy="461665"/>
          </a:xfrm>
          <a:prstGeom prst="rect">
            <a:avLst/>
          </a:prstGeom>
          <a:noFill/>
        </p:spPr>
        <p:txBody>
          <a:bodyPr wrap="square" rtlCol="0">
            <a:spAutoFit/>
          </a:bodyPr>
          <a:lstStyle/>
          <a:p>
            <a:r>
              <a:rPr lang="ja-JP" altLang="en-US" sz="2400" dirty="0" smtClean="0">
                <a:solidFill>
                  <a:prstClr val="black"/>
                </a:solidFill>
              </a:rPr>
              <a:t>現在の路線・価格設定で</a:t>
            </a:r>
            <a:r>
              <a:rPr lang="ja-JP" altLang="en-US" sz="2400" dirty="0">
                <a:solidFill>
                  <a:srgbClr val="FF0000"/>
                </a:solidFill>
              </a:rPr>
              <a:t>経営</a:t>
            </a:r>
            <a:r>
              <a:rPr lang="ja-JP" altLang="en-US" sz="2400" dirty="0" smtClean="0">
                <a:solidFill>
                  <a:srgbClr val="FF0000"/>
                </a:solidFill>
              </a:rPr>
              <a:t>的にギリギリの状態</a:t>
            </a:r>
            <a:endParaRPr lang="ja-JP" altLang="en-US" sz="2400" dirty="0">
              <a:solidFill>
                <a:srgbClr val="FF0000"/>
              </a:solidFill>
            </a:endParaRPr>
          </a:p>
        </p:txBody>
      </p:sp>
      <p:sp>
        <p:nvSpPr>
          <p:cNvPr id="47" name="テキスト ボックス 46"/>
          <p:cNvSpPr txBox="1"/>
          <p:nvPr/>
        </p:nvSpPr>
        <p:spPr>
          <a:xfrm>
            <a:off x="2044919" y="5463575"/>
            <a:ext cx="6612224" cy="830997"/>
          </a:xfrm>
          <a:prstGeom prst="rect">
            <a:avLst/>
          </a:prstGeom>
          <a:noFill/>
        </p:spPr>
        <p:txBody>
          <a:bodyPr wrap="square" rtlCol="0">
            <a:spAutoFit/>
          </a:bodyPr>
          <a:lstStyle/>
          <a:p>
            <a:r>
              <a:rPr lang="ja-JP" altLang="en-US" sz="2400" dirty="0" smtClean="0">
                <a:solidFill>
                  <a:prstClr val="black"/>
                </a:solidFill>
              </a:rPr>
              <a:t>バス</a:t>
            </a:r>
            <a:r>
              <a:rPr lang="ja-JP" altLang="en-US" sz="2400" dirty="0">
                <a:solidFill>
                  <a:prstClr val="black"/>
                </a:solidFill>
              </a:rPr>
              <a:t>利用者</a:t>
            </a:r>
            <a:r>
              <a:rPr lang="ja-JP" altLang="en-US" sz="2400" dirty="0" smtClean="0">
                <a:solidFill>
                  <a:prstClr val="black"/>
                </a:solidFill>
              </a:rPr>
              <a:t>のために取り組みたい</a:t>
            </a:r>
            <a:endParaRPr lang="en-US" altLang="ja-JP" sz="2400" dirty="0" smtClean="0">
              <a:solidFill>
                <a:prstClr val="black"/>
              </a:solidFill>
            </a:endParaRPr>
          </a:p>
          <a:p>
            <a:r>
              <a:rPr lang="ja-JP" altLang="en-US" sz="2400" dirty="0" smtClean="0">
                <a:solidFill>
                  <a:prstClr val="black"/>
                </a:solidFill>
              </a:rPr>
              <a:t>施策等</a:t>
            </a:r>
            <a:r>
              <a:rPr lang="en-US" altLang="ja-JP" sz="2400" dirty="0" smtClean="0">
                <a:solidFill>
                  <a:prstClr val="black"/>
                </a:solidFill>
              </a:rPr>
              <a:t>(</a:t>
            </a:r>
            <a:r>
              <a:rPr lang="ja-JP" altLang="en-US" sz="2400" dirty="0" smtClean="0">
                <a:solidFill>
                  <a:prstClr val="black"/>
                </a:solidFill>
              </a:rPr>
              <a:t>バスロケーションなど</a:t>
            </a:r>
            <a:r>
              <a:rPr lang="en-US" altLang="ja-JP" sz="2400" dirty="0" smtClean="0">
                <a:solidFill>
                  <a:prstClr val="black"/>
                </a:solidFill>
              </a:rPr>
              <a:t>)</a:t>
            </a:r>
            <a:r>
              <a:rPr lang="ja-JP" altLang="en-US" sz="2400" dirty="0" smtClean="0">
                <a:solidFill>
                  <a:prstClr val="black"/>
                </a:solidFill>
              </a:rPr>
              <a:t>もあるが</a:t>
            </a:r>
            <a:r>
              <a:rPr lang="ja-JP" altLang="en-US" sz="2400" dirty="0" smtClean="0">
                <a:solidFill>
                  <a:srgbClr val="FF0000"/>
                </a:solidFill>
              </a:rPr>
              <a:t>予算がない</a:t>
            </a:r>
            <a:endParaRPr lang="ja-JP" altLang="en-US" sz="2400" dirty="0">
              <a:solidFill>
                <a:srgbClr val="FF0000"/>
              </a:solidFill>
            </a:endParaRPr>
          </a:p>
        </p:txBody>
      </p:sp>
      <p:sp>
        <p:nvSpPr>
          <p:cNvPr id="48" name="テキスト ボックス 47"/>
          <p:cNvSpPr txBox="1"/>
          <p:nvPr/>
        </p:nvSpPr>
        <p:spPr>
          <a:xfrm>
            <a:off x="98605" y="1017198"/>
            <a:ext cx="806029" cy="461665"/>
          </a:xfrm>
          <a:prstGeom prst="rect">
            <a:avLst/>
          </a:prstGeom>
          <a:solidFill>
            <a:srgbClr val="52429A"/>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ja-JP" altLang="en-US" sz="2400" b="1" dirty="0">
                <a:solidFill>
                  <a:prstClr val="white"/>
                </a:solidFill>
              </a:rPr>
              <a:t>課題</a:t>
            </a:r>
          </a:p>
        </p:txBody>
      </p:sp>
      <p:grpSp>
        <p:nvGrpSpPr>
          <p:cNvPr id="65" name="グループ化 64"/>
          <p:cNvGrpSpPr/>
          <p:nvPr/>
        </p:nvGrpSpPr>
        <p:grpSpPr>
          <a:xfrm>
            <a:off x="5253" y="3256418"/>
            <a:ext cx="9148773" cy="3594989"/>
            <a:chOff x="5253" y="3256418"/>
            <a:chExt cx="9148773" cy="3594989"/>
          </a:xfrm>
        </p:grpSpPr>
        <p:sp>
          <p:nvSpPr>
            <p:cNvPr id="66" name="正方形/長方形 65"/>
            <p:cNvSpPr/>
            <p:nvPr/>
          </p:nvSpPr>
          <p:spPr>
            <a:xfrm>
              <a:off x="5253" y="3256418"/>
              <a:ext cx="9148773" cy="3594989"/>
            </a:xfrm>
            <a:prstGeom prst="rect">
              <a:avLst/>
            </a:prstGeom>
            <a:solidFill>
              <a:srgbClr val="FFFFFF">
                <a:alpha val="8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smtClean="0">
                <a:solidFill>
                  <a:prstClr val="black"/>
                </a:solidFill>
              </a:endParaRPr>
            </a:p>
          </p:txBody>
        </p:sp>
        <p:sp>
          <p:nvSpPr>
            <p:cNvPr id="67" name="テキスト ボックス 66"/>
            <p:cNvSpPr txBox="1"/>
            <p:nvPr/>
          </p:nvSpPr>
          <p:spPr>
            <a:xfrm>
              <a:off x="1196181" y="3401925"/>
              <a:ext cx="6586685" cy="1200329"/>
            </a:xfrm>
            <a:prstGeom prst="rect">
              <a:avLst/>
            </a:prstGeom>
            <a:solidFill>
              <a:srgbClr val="52429A"/>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ja-JP" altLang="en-US" sz="2400" dirty="0">
                  <a:solidFill>
                    <a:prstClr val="white"/>
                  </a:solidFill>
                </a:rPr>
                <a:t>路線</a:t>
              </a:r>
              <a:r>
                <a:rPr lang="ja-JP" altLang="en-US" sz="2400" dirty="0" smtClean="0">
                  <a:solidFill>
                    <a:prstClr val="white"/>
                  </a:solidFill>
                </a:rPr>
                <a:t>の新設や利用しやすさの向上のための</a:t>
              </a:r>
              <a:endParaRPr lang="en-US" altLang="ja-JP" sz="2400" dirty="0" smtClean="0">
                <a:solidFill>
                  <a:prstClr val="white"/>
                </a:solidFill>
              </a:endParaRPr>
            </a:p>
            <a:p>
              <a:pPr algn="ctr"/>
              <a:r>
                <a:rPr lang="ja-JP" altLang="en-US" sz="2400" dirty="0" smtClean="0">
                  <a:solidFill>
                    <a:prstClr val="white"/>
                  </a:solidFill>
                </a:rPr>
                <a:t>施策に取り組めるように</a:t>
              </a:r>
              <a:endParaRPr lang="en-US" altLang="ja-JP" sz="2400" dirty="0" smtClean="0">
                <a:solidFill>
                  <a:prstClr val="white"/>
                </a:solidFill>
              </a:endParaRPr>
            </a:p>
            <a:p>
              <a:pPr algn="ctr"/>
              <a:r>
                <a:rPr lang="ja-JP" altLang="en-US" sz="2400" dirty="0" smtClean="0">
                  <a:solidFill>
                    <a:prstClr val="white"/>
                  </a:solidFill>
                </a:rPr>
                <a:t>バス</a:t>
              </a:r>
              <a:r>
                <a:rPr lang="ja-JP" altLang="en-US" sz="2400" dirty="0">
                  <a:solidFill>
                    <a:prstClr val="white"/>
                  </a:solidFill>
                </a:rPr>
                <a:t>会社</a:t>
              </a:r>
              <a:r>
                <a:rPr lang="ja-JP" altLang="en-US" sz="2400" dirty="0" smtClean="0">
                  <a:solidFill>
                    <a:prstClr val="white"/>
                  </a:solidFill>
                </a:rPr>
                <a:t>に体力をつけてもらうことが優先</a:t>
              </a:r>
              <a:endParaRPr lang="en-US" altLang="ja-JP" sz="2400" dirty="0" smtClean="0">
                <a:solidFill>
                  <a:prstClr val="white"/>
                </a:solidFill>
              </a:endParaRPr>
            </a:p>
          </p:txBody>
        </p:sp>
      </p:grpSp>
      <p:sp>
        <p:nvSpPr>
          <p:cNvPr id="68" name="下矢印 67"/>
          <p:cNvSpPr/>
          <p:nvPr/>
        </p:nvSpPr>
        <p:spPr>
          <a:xfrm>
            <a:off x="3359770" y="4708997"/>
            <a:ext cx="2286756" cy="426203"/>
          </a:xfrm>
          <a:prstGeom prst="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smtClean="0">
              <a:solidFill>
                <a:prstClr val="black"/>
              </a:solidFill>
            </a:endParaRPr>
          </a:p>
        </p:txBody>
      </p:sp>
      <p:sp>
        <p:nvSpPr>
          <p:cNvPr id="69" name="テキスト ボックス 68"/>
          <p:cNvSpPr txBox="1"/>
          <p:nvPr/>
        </p:nvSpPr>
        <p:spPr>
          <a:xfrm>
            <a:off x="1196181" y="5218858"/>
            <a:ext cx="6586685" cy="95410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ja-JP" altLang="en-US" sz="2800" dirty="0" smtClean="0">
                <a:solidFill>
                  <a:prstClr val="white"/>
                </a:solidFill>
              </a:rPr>
              <a:t>バスの利用を促し</a:t>
            </a:r>
            <a:endParaRPr lang="en-US" altLang="ja-JP" sz="2800" dirty="0" smtClean="0">
              <a:solidFill>
                <a:prstClr val="white"/>
              </a:solidFill>
            </a:endParaRPr>
          </a:p>
          <a:p>
            <a:pPr algn="ctr"/>
            <a:r>
              <a:rPr lang="ja-JP" altLang="en-US" sz="2800" dirty="0" smtClean="0">
                <a:solidFill>
                  <a:prstClr val="white"/>
                </a:solidFill>
              </a:rPr>
              <a:t>バス会社の収益を高める提案をする</a:t>
            </a:r>
            <a:endParaRPr lang="en-US" altLang="ja-JP" sz="2800" dirty="0" smtClean="0">
              <a:solidFill>
                <a:prstClr val="white"/>
              </a:solidFill>
            </a:endParaRPr>
          </a:p>
        </p:txBody>
      </p:sp>
      <p:pic>
        <p:nvPicPr>
          <p:cNvPr id="70" name="図 69"/>
          <p:cNvPicPr>
            <a:picLocks noChangeAspect="1"/>
          </p:cNvPicPr>
          <p:nvPr/>
        </p:nvPicPr>
        <p:blipFill>
          <a:blip r:embed="rId3"/>
          <a:stretch>
            <a:fillRect/>
          </a:stretch>
        </p:blipFill>
        <p:spPr>
          <a:xfrm>
            <a:off x="10416" y="952566"/>
            <a:ext cx="9144793" cy="4590686"/>
          </a:xfrm>
          <a:prstGeom prst="rect">
            <a:avLst/>
          </a:prstGeom>
        </p:spPr>
      </p:pic>
      <p:graphicFrame>
        <p:nvGraphicFramePr>
          <p:cNvPr id="42" name="図表 41"/>
          <p:cNvGraphicFramePr/>
          <p:nvPr>
            <p:extLst>
              <p:ext uri="{D42A27DB-BD31-4B8C-83A1-F6EECF244321}">
                <p14:modId xmlns:p14="http://schemas.microsoft.com/office/powerpoint/2010/main" val="3078278515"/>
              </p:ext>
            </p:extLst>
          </p:nvPr>
        </p:nvGraphicFramePr>
        <p:xfrm>
          <a:off x="4283968" y="57600"/>
          <a:ext cx="3456384" cy="589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346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0"/>
                                        </p:tgtEl>
                                      </p:cBhvr>
                                    </p:animEffect>
                                    <p:set>
                                      <p:cBhvr>
                                        <p:cTn id="7" dur="1" fill="hold">
                                          <p:stCondLst>
                                            <p:cond delay="499"/>
                                          </p:stCondLst>
                                        </p:cTn>
                                        <p:tgtEl>
                                          <p:spTgt spid="7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500"/>
                                        <p:tgtEl>
                                          <p:spTgt spid="6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500"/>
                                        <p:tgtEl>
                                          <p:spTgt spid="6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46" grpId="0"/>
      <p:bldP spid="47" grpId="0"/>
      <p:bldP spid="68" grpId="0" animBg="1"/>
      <p:bldP spid="6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43" y="1587295"/>
            <a:ext cx="4904697" cy="4433993"/>
          </a:xfrm>
          <a:prstGeom prst="rect">
            <a:avLst/>
          </a:prstGeom>
        </p:spPr>
      </p:pic>
      <p:sp>
        <p:nvSpPr>
          <p:cNvPr id="5" name="スライド番号プレースホルダー 4"/>
          <p:cNvSpPr>
            <a:spLocks noGrp="1"/>
          </p:cNvSpPr>
          <p:nvPr>
            <p:ph type="sldNum" sz="quarter" idx="12"/>
          </p:nvPr>
        </p:nvSpPr>
        <p:spPr/>
        <p:txBody>
          <a:bodyPr/>
          <a:lstStyle/>
          <a:p>
            <a:fld id="{7CD102F9-A1F8-4BAE-8984-E61E1FEB4EEF}" type="slidenum">
              <a:rPr lang="ja-JP" altLang="en-US" smtClean="0">
                <a:solidFill>
                  <a:prstClr val="black"/>
                </a:solidFill>
              </a:rPr>
              <a:pPr/>
              <a:t>34</a:t>
            </a:fld>
            <a:endParaRPr lang="ja-JP" altLang="en-US">
              <a:solidFill>
                <a:prstClr val="black"/>
              </a:solidFill>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79" y="1558995"/>
            <a:ext cx="4951298" cy="5212876"/>
          </a:xfrm>
          <a:prstGeom prst="rect">
            <a:avLst/>
          </a:prstGeom>
        </p:spPr>
      </p:pic>
      <p:sp>
        <p:nvSpPr>
          <p:cNvPr id="16" name="テキスト ボックス 15"/>
          <p:cNvSpPr txBox="1"/>
          <p:nvPr/>
        </p:nvSpPr>
        <p:spPr>
          <a:xfrm>
            <a:off x="323528" y="1124744"/>
            <a:ext cx="2167480" cy="369332"/>
          </a:xfrm>
          <a:prstGeom prst="rect">
            <a:avLst/>
          </a:prstGeom>
          <a:noFill/>
        </p:spPr>
        <p:txBody>
          <a:bodyPr wrap="none" rtlCol="0">
            <a:spAutoFit/>
          </a:bodyPr>
          <a:lstStyle/>
          <a:p>
            <a:r>
              <a:rPr lang="en-US" altLang="ja-JP" dirty="0" smtClean="0">
                <a:solidFill>
                  <a:prstClr val="black"/>
                </a:solidFill>
              </a:rPr>
              <a:t>◆</a:t>
            </a:r>
            <a:r>
              <a:rPr lang="ja-JP" altLang="en-US" dirty="0" smtClean="0">
                <a:solidFill>
                  <a:prstClr val="black"/>
                </a:solidFill>
              </a:rPr>
              <a:t>案内のシンプル化</a:t>
            </a:r>
            <a:endParaRPr lang="ja-JP" altLang="en-US" dirty="0">
              <a:solidFill>
                <a:prstClr val="black"/>
              </a:solidFill>
            </a:endParaRPr>
          </a:p>
        </p:txBody>
      </p:sp>
      <p:sp>
        <p:nvSpPr>
          <p:cNvPr id="21" name="下矢印 20"/>
          <p:cNvSpPr/>
          <p:nvPr/>
        </p:nvSpPr>
        <p:spPr>
          <a:xfrm>
            <a:off x="5909454" y="2996952"/>
            <a:ext cx="2232248" cy="1008112"/>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smtClean="0">
              <a:solidFill>
                <a:prstClr val="black"/>
              </a:solidFill>
            </a:endParaRPr>
          </a:p>
        </p:txBody>
      </p:sp>
      <p:sp>
        <p:nvSpPr>
          <p:cNvPr id="15" name="四角形吹き出し 14"/>
          <p:cNvSpPr/>
          <p:nvPr/>
        </p:nvSpPr>
        <p:spPr>
          <a:xfrm>
            <a:off x="4665251" y="1608975"/>
            <a:ext cx="4486575" cy="1202090"/>
          </a:xfrm>
          <a:prstGeom prst="wedgeRectCallout">
            <a:avLst>
              <a:gd name="adj1" fmla="val -74652"/>
              <a:gd name="adj2" fmla="val 53088"/>
            </a:avLst>
          </a:prstGeom>
        </p:spPr>
        <p:style>
          <a:lnRef idx="0">
            <a:schemeClr val="accent4"/>
          </a:lnRef>
          <a:fillRef idx="3">
            <a:schemeClr val="accent4"/>
          </a:fillRef>
          <a:effectRef idx="3">
            <a:schemeClr val="accent4"/>
          </a:effectRef>
          <a:fontRef idx="minor">
            <a:schemeClr val="lt1"/>
          </a:fontRef>
        </p:style>
        <p:txBody>
          <a:bodyPr rtlCol="0" anchor="ctr"/>
          <a:lstStyle/>
          <a:p>
            <a:r>
              <a:rPr lang="ja-JP" altLang="en-US" sz="2400" b="1" dirty="0" smtClean="0">
                <a:solidFill>
                  <a:prstClr val="white"/>
                </a:solidFill>
              </a:rPr>
              <a:t>・幹線</a:t>
            </a:r>
            <a:r>
              <a:rPr lang="ja-JP" altLang="en-US" sz="2400" b="1" dirty="0">
                <a:solidFill>
                  <a:prstClr val="white"/>
                </a:solidFill>
              </a:rPr>
              <a:t>、支線に</a:t>
            </a:r>
            <a:r>
              <a:rPr lang="ja-JP" altLang="en-US" sz="2400" b="1" dirty="0" smtClean="0">
                <a:solidFill>
                  <a:prstClr val="white"/>
                </a:solidFill>
              </a:rPr>
              <a:t>分ける</a:t>
            </a:r>
            <a:endParaRPr lang="en-US" altLang="ja-JP" sz="2400" b="1" dirty="0">
              <a:solidFill>
                <a:prstClr val="white"/>
              </a:solidFill>
            </a:endParaRPr>
          </a:p>
          <a:p>
            <a:r>
              <a:rPr lang="ja-JP" altLang="en-US" sz="2400" b="1" dirty="0" smtClean="0">
                <a:solidFill>
                  <a:prstClr val="white"/>
                </a:solidFill>
              </a:rPr>
              <a:t>・方面別に色分けをする</a:t>
            </a:r>
            <a:endParaRPr lang="en-US" altLang="ja-JP" sz="2400" b="1" dirty="0">
              <a:solidFill>
                <a:prstClr val="white"/>
              </a:solidFill>
            </a:endParaRPr>
          </a:p>
          <a:p>
            <a:r>
              <a:rPr lang="ja-JP" altLang="en-US" sz="2400" b="1" dirty="0">
                <a:solidFill>
                  <a:prstClr val="white"/>
                </a:solidFill>
              </a:rPr>
              <a:t>・英字や停留所番号を取り入れる</a:t>
            </a:r>
            <a:endParaRPr lang="en-US" altLang="ja-JP" sz="2400" b="1" dirty="0">
              <a:solidFill>
                <a:prstClr val="white"/>
              </a:solidFill>
            </a:endParaRPr>
          </a:p>
        </p:txBody>
      </p:sp>
      <p:sp>
        <p:nvSpPr>
          <p:cNvPr id="22" name="テキスト ボックス 21"/>
          <p:cNvSpPr txBox="1"/>
          <p:nvPr/>
        </p:nvSpPr>
        <p:spPr>
          <a:xfrm>
            <a:off x="4837953" y="4222760"/>
            <a:ext cx="4292106" cy="1384995"/>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ja-JP" altLang="en-US" sz="2800" b="1" dirty="0">
                <a:solidFill>
                  <a:prstClr val="white"/>
                </a:solidFill>
                <a:effectLst>
                  <a:outerShdw blurRad="38100" dist="38100" dir="2700000" algn="tl">
                    <a:srgbClr val="000000">
                      <a:alpha val="43137"/>
                    </a:srgbClr>
                  </a:outerShdw>
                </a:effectLst>
              </a:rPr>
              <a:t>誰</a:t>
            </a:r>
            <a:r>
              <a:rPr lang="ja-JP" altLang="en-US" sz="2800" b="1" dirty="0" smtClean="0">
                <a:solidFill>
                  <a:prstClr val="white"/>
                </a:solidFill>
                <a:effectLst>
                  <a:outerShdw blurRad="38100" dist="38100" dir="2700000" algn="tl">
                    <a:srgbClr val="000000">
                      <a:alpha val="43137"/>
                    </a:srgbClr>
                  </a:outerShdw>
                </a:effectLst>
              </a:rPr>
              <a:t>にでも分りやすく</a:t>
            </a:r>
            <a:endParaRPr lang="en-US" altLang="ja-JP" sz="2800" b="1" dirty="0" smtClean="0">
              <a:solidFill>
                <a:prstClr val="white"/>
              </a:solidFill>
              <a:effectLst>
                <a:outerShdw blurRad="38100" dist="38100" dir="2700000" algn="tl">
                  <a:srgbClr val="000000">
                    <a:alpha val="43137"/>
                  </a:srgbClr>
                </a:outerShdw>
              </a:effectLst>
            </a:endParaRPr>
          </a:p>
          <a:p>
            <a:pPr algn="ctr"/>
            <a:r>
              <a:rPr lang="ja-JP" altLang="en-US" sz="2800" b="1" dirty="0" smtClean="0">
                <a:solidFill>
                  <a:prstClr val="white"/>
                </a:solidFill>
                <a:effectLst>
                  <a:outerShdw blurRad="38100" dist="38100" dir="2700000" algn="tl">
                    <a:srgbClr val="000000">
                      <a:alpha val="43137"/>
                    </a:srgbClr>
                  </a:outerShdw>
                </a:effectLst>
              </a:rPr>
              <a:t>バスが利用しやすい</a:t>
            </a:r>
            <a:endParaRPr lang="en-US" altLang="ja-JP" sz="2800" b="1" dirty="0" smtClean="0">
              <a:solidFill>
                <a:prstClr val="white"/>
              </a:solidFill>
              <a:effectLst>
                <a:outerShdw blurRad="38100" dist="38100" dir="2700000" algn="tl">
                  <a:srgbClr val="000000">
                    <a:alpha val="43137"/>
                  </a:srgbClr>
                </a:outerShdw>
              </a:effectLst>
            </a:endParaRPr>
          </a:p>
          <a:p>
            <a:pPr algn="ctr"/>
            <a:r>
              <a:rPr lang="ja-JP" altLang="en-US" sz="2800" b="1" dirty="0" smtClean="0">
                <a:solidFill>
                  <a:prstClr val="white"/>
                </a:solidFill>
                <a:effectLst>
                  <a:outerShdw blurRad="38100" dist="38100" dir="2700000" algn="tl">
                    <a:srgbClr val="000000">
                      <a:alpha val="43137"/>
                    </a:srgbClr>
                  </a:outerShdw>
                </a:effectLst>
              </a:rPr>
              <a:t>案内版にする</a:t>
            </a:r>
            <a:endParaRPr lang="en-US" altLang="ja-JP" sz="2800" b="1" dirty="0" smtClean="0">
              <a:solidFill>
                <a:prstClr val="white"/>
              </a:solidFill>
              <a:effectLst>
                <a:outerShdw blurRad="38100" dist="38100" dir="2700000" algn="tl">
                  <a:srgbClr val="000000">
                    <a:alpha val="43137"/>
                  </a:srgbClr>
                </a:outerShdw>
              </a:effectLst>
            </a:endParaRPr>
          </a:p>
        </p:txBody>
      </p:sp>
      <p:sp>
        <p:nvSpPr>
          <p:cNvPr id="19" name="タイトル 1"/>
          <p:cNvSpPr txBox="1">
            <a:spLocks/>
          </p:cNvSpPr>
          <p:nvPr/>
        </p:nvSpPr>
        <p:spPr>
          <a:xfrm>
            <a:off x="702394" y="-162272"/>
            <a:ext cx="8229600" cy="998984"/>
          </a:xfrm>
          <a:prstGeom prst="rect">
            <a:avLst/>
          </a:prstGeom>
        </p:spPr>
        <p:txBody>
          <a:bodyPr vert="horz" lIns="91440" tIns="45720" rIns="91440" bIns="45720" rtlCol="0" anchor="ctr">
            <a:normAutofit/>
          </a:bodyPr>
          <a:lstStyle>
            <a:lvl1pPr algn="l" defTabSz="914400" rtl="0" eaLnBrk="1" latinLnBrk="0" hangingPunct="1">
              <a:spcBef>
                <a:spcPct val="0"/>
              </a:spcBef>
              <a:buNone/>
              <a:defRPr kumimoji="1" sz="3200" b="1" u="none" kern="1200" baseline="0">
                <a:solidFill>
                  <a:schemeClr val="bg1"/>
                </a:solidFill>
                <a:effectLst>
                  <a:outerShdw blurRad="38100" dist="38100" dir="2700000" algn="tl">
                    <a:srgbClr val="000000">
                      <a:alpha val="43137"/>
                    </a:srgbClr>
                  </a:outerShdw>
                </a:effectLst>
                <a:latin typeface="+mj-lt"/>
                <a:ea typeface="+mj-ea"/>
                <a:cs typeface="+mj-cs"/>
              </a:defRPr>
            </a:lvl1pPr>
          </a:lstStyle>
          <a:p>
            <a:r>
              <a:rPr lang="ja-JP" altLang="en-US" smtClean="0"/>
              <a:t>交通</a:t>
            </a:r>
            <a:endParaRPr lang="ja-JP" altLang="en-US" dirty="0"/>
          </a:p>
        </p:txBody>
      </p:sp>
      <p:graphicFrame>
        <p:nvGraphicFramePr>
          <p:cNvPr id="23" name="図表 22"/>
          <p:cNvGraphicFramePr/>
          <p:nvPr>
            <p:extLst>
              <p:ext uri="{D42A27DB-BD31-4B8C-83A1-F6EECF244321}">
                <p14:modId xmlns:p14="http://schemas.microsoft.com/office/powerpoint/2010/main" val="738579007"/>
              </p:ext>
            </p:extLst>
          </p:nvPr>
        </p:nvGraphicFramePr>
        <p:xfrm>
          <a:off x="4283968" y="57600"/>
          <a:ext cx="3456384" cy="589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1818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5"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6996459" y="3068901"/>
            <a:ext cx="1440160" cy="307777"/>
          </a:xfrm>
          <a:prstGeom prst="rect">
            <a:avLst/>
          </a:prstGeom>
          <a:noFill/>
        </p:spPr>
        <p:txBody>
          <a:bodyPr wrap="square" rtlCol="0">
            <a:spAutoFit/>
          </a:bodyPr>
          <a:lstStyle/>
          <a:p>
            <a:r>
              <a:rPr lang="ja-JP" altLang="en-US" sz="1400" dirty="0" smtClean="0">
                <a:solidFill>
                  <a:prstClr val="black"/>
                </a:solidFill>
              </a:rPr>
              <a:t>長野県　茅野駅</a:t>
            </a:r>
            <a:endParaRPr lang="ja-JP" altLang="en-US" sz="1400" dirty="0">
              <a:solidFill>
                <a:prstClr val="black"/>
              </a:solidFill>
            </a:endParaRPr>
          </a:p>
        </p:txBody>
      </p:sp>
      <p:sp>
        <p:nvSpPr>
          <p:cNvPr id="5" name="スライド番号プレースホルダー 4"/>
          <p:cNvSpPr>
            <a:spLocks noGrp="1"/>
          </p:cNvSpPr>
          <p:nvPr>
            <p:ph type="sldNum" sz="quarter" idx="12"/>
          </p:nvPr>
        </p:nvSpPr>
        <p:spPr/>
        <p:txBody>
          <a:bodyPr/>
          <a:lstStyle/>
          <a:p>
            <a:fld id="{7CD102F9-A1F8-4BAE-8984-E61E1FEB4EEF}" type="slidenum">
              <a:rPr lang="ja-JP" altLang="en-US" smtClean="0">
                <a:solidFill>
                  <a:prstClr val="black"/>
                </a:solidFill>
              </a:rPr>
              <a:pPr/>
              <a:t>35</a:t>
            </a:fld>
            <a:endParaRPr lang="ja-JP" altLang="en-US">
              <a:solidFill>
                <a:prstClr val="black"/>
              </a:solidFill>
            </a:endParaRPr>
          </a:p>
        </p:txBody>
      </p:sp>
      <p:sp>
        <p:nvSpPr>
          <p:cNvPr id="3" name="テキスト ボックス 2"/>
          <p:cNvSpPr txBox="1"/>
          <p:nvPr/>
        </p:nvSpPr>
        <p:spPr>
          <a:xfrm>
            <a:off x="5727" y="1076342"/>
            <a:ext cx="4278241" cy="400110"/>
          </a:xfrm>
          <a:prstGeom prst="rect">
            <a:avLst/>
          </a:prstGeom>
          <a:solidFill>
            <a:srgbClr val="52429A"/>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ja-JP" altLang="en-US" sz="2000" b="1" dirty="0">
                <a:solidFill>
                  <a:prstClr val="white"/>
                </a:solidFill>
                <a:effectLst>
                  <a:outerShdw blurRad="38100" dist="38100" dir="2700000" algn="tl">
                    <a:srgbClr val="000000">
                      <a:alpha val="43137"/>
                    </a:srgbClr>
                  </a:outerShdw>
                </a:effectLst>
              </a:rPr>
              <a:t>バス</a:t>
            </a:r>
            <a:r>
              <a:rPr lang="ja-JP" altLang="en-US" sz="2000" b="1" dirty="0" smtClean="0">
                <a:solidFill>
                  <a:prstClr val="white"/>
                </a:solidFill>
                <a:effectLst>
                  <a:outerShdw blurRad="38100" dist="38100" dir="2700000" algn="tl">
                    <a:srgbClr val="000000">
                      <a:alpha val="43137"/>
                    </a:srgbClr>
                  </a:outerShdw>
                </a:effectLst>
              </a:rPr>
              <a:t>の利用を促すことに成功した事例</a:t>
            </a:r>
            <a:endParaRPr lang="ja-JP" altLang="en-US" sz="2000" b="1" dirty="0">
              <a:solidFill>
                <a:prstClr val="white"/>
              </a:solidFill>
              <a:effectLst>
                <a:outerShdw blurRad="38100" dist="38100" dir="2700000" algn="tl">
                  <a:srgbClr val="000000">
                    <a:alpha val="43137"/>
                  </a:srgbClr>
                </a:outerShdw>
              </a:effectLst>
            </a:endParaRPr>
          </a:p>
        </p:txBody>
      </p:sp>
      <p:sp>
        <p:nvSpPr>
          <p:cNvPr id="15" name="テキスト ボックス 14"/>
          <p:cNvSpPr txBox="1"/>
          <p:nvPr/>
        </p:nvSpPr>
        <p:spPr>
          <a:xfrm>
            <a:off x="5727" y="3527088"/>
            <a:ext cx="1520113" cy="400110"/>
          </a:xfrm>
          <a:prstGeom prst="rect">
            <a:avLst/>
          </a:prstGeom>
          <a:solidFill>
            <a:srgbClr val="C000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ja-JP" altLang="en-US" sz="2000" b="1" dirty="0" smtClean="0">
                <a:solidFill>
                  <a:prstClr val="white"/>
                </a:solidFill>
                <a:effectLst>
                  <a:outerShdw blurRad="38100" dist="38100" dir="2700000" algn="tl">
                    <a:srgbClr val="000000">
                      <a:alpha val="43137"/>
                    </a:srgbClr>
                  </a:outerShdw>
                </a:effectLst>
              </a:rPr>
              <a:t>今後の方針</a:t>
            </a:r>
            <a:endParaRPr lang="ja-JP" altLang="en-US" sz="2000" b="1" dirty="0">
              <a:solidFill>
                <a:prstClr val="white"/>
              </a:solidFill>
              <a:effectLst>
                <a:outerShdw blurRad="38100" dist="38100" dir="2700000" algn="tl">
                  <a:srgbClr val="000000">
                    <a:alpha val="43137"/>
                  </a:srgbClr>
                </a:outerShdw>
              </a:effectLst>
            </a:endParaRPr>
          </a:p>
        </p:txBody>
      </p:sp>
      <p:sp>
        <p:nvSpPr>
          <p:cNvPr id="16" name="テキスト ボックス 15"/>
          <p:cNvSpPr txBox="1"/>
          <p:nvPr/>
        </p:nvSpPr>
        <p:spPr>
          <a:xfrm>
            <a:off x="0" y="3927198"/>
            <a:ext cx="5589435" cy="1200329"/>
          </a:xfrm>
          <a:prstGeom prst="rect">
            <a:avLst/>
          </a:prstGeom>
          <a:noFill/>
        </p:spPr>
        <p:txBody>
          <a:bodyPr wrap="square" rtlCol="0">
            <a:spAutoFit/>
          </a:bodyPr>
          <a:lstStyle/>
          <a:p>
            <a:r>
              <a:rPr lang="ja-JP" altLang="en-US" sz="2400" b="1" dirty="0" smtClean="0">
                <a:solidFill>
                  <a:prstClr val="black"/>
                </a:solidFill>
              </a:rPr>
              <a:t>ＣＵＥで事例を</a:t>
            </a:r>
            <a:endParaRPr lang="en-US" altLang="ja-JP" sz="2400" b="1" dirty="0" smtClean="0">
              <a:solidFill>
                <a:prstClr val="black"/>
              </a:solidFill>
            </a:endParaRPr>
          </a:p>
          <a:p>
            <a:r>
              <a:rPr lang="ja-JP" altLang="en-US" sz="2400" b="1" dirty="0" smtClean="0">
                <a:solidFill>
                  <a:prstClr val="black"/>
                </a:solidFill>
              </a:rPr>
              <a:t>土浦の条件に対応させ分析</a:t>
            </a:r>
            <a:endParaRPr lang="en-US" altLang="ja-JP" sz="2400" b="1" dirty="0" smtClean="0">
              <a:solidFill>
                <a:prstClr val="black"/>
              </a:solidFill>
            </a:endParaRPr>
          </a:p>
          <a:p>
            <a:r>
              <a:rPr lang="ja-JP" altLang="en-US" sz="2400" b="1" dirty="0" smtClean="0">
                <a:solidFill>
                  <a:prstClr val="black"/>
                </a:solidFill>
              </a:rPr>
              <a:t>バスの需要予測を調査</a:t>
            </a:r>
            <a:endParaRPr lang="ja-JP" altLang="en-US" sz="2400" b="1" dirty="0">
              <a:solidFill>
                <a:prstClr val="black"/>
              </a:solidFill>
            </a:endParaRPr>
          </a:p>
        </p:txBody>
      </p:sp>
      <p:pic>
        <p:nvPicPr>
          <p:cNvPr id="17" name="図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789040"/>
            <a:ext cx="4206001" cy="2524133"/>
          </a:xfrm>
          <a:prstGeom prst="rect">
            <a:avLst/>
          </a:prstGeom>
        </p:spPr>
      </p:pic>
      <p:sp>
        <p:nvSpPr>
          <p:cNvPr id="18" name="下矢印 17"/>
          <p:cNvSpPr/>
          <p:nvPr/>
        </p:nvSpPr>
        <p:spPr>
          <a:xfrm>
            <a:off x="562469" y="5207786"/>
            <a:ext cx="2232248" cy="461713"/>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smtClean="0">
              <a:solidFill>
                <a:prstClr val="black"/>
              </a:solidFill>
            </a:endParaRPr>
          </a:p>
        </p:txBody>
      </p:sp>
      <p:sp>
        <p:nvSpPr>
          <p:cNvPr id="19" name="テキスト ボックス 18"/>
          <p:cNvSpPr txBox="1"/>
          <p:nvPr/>
        </p:nvSpPr>
        <p:spPr>
          <a:xfrm>
            <a:off x="179512" y="5733256"/>
            <a:ext cx="4104456" cy="830997"/>
          </a:xfrm>
          <a:prstGeom prst="rect">
            <a:avLst/>
          </a:prstGeom>
          <a:noFill/>
        </p:spPr>
        <p:txBody>
          <a:bodyPr wrap="square" rtlCol="0">
            <a:spAutoFit/>
          </a:bodyPr>
          <a:lstStyle/>
          <a:p>
            <a:r>
              <a:rPr lang="ja-JP" altLang="en-US" sz="2400" b="1" u="sng" dirty="0" smtClean="0">
                <a:solidFill>
                  <a:srgbClr val="FF0000"/>
                </a:solidFill>
              </a:rPr>
              <a:t>土浦に合った</a:t>
            </a:r>
            <a:endParaRPr lang="en-US" altLang="ja-JP" sz="2400" b="1" u="sng" dirty="0" smtClean="0">
              <a:solidFill>
                <a:srgbClr val="FF0000"/>
              </a:solidFill>
            </a:endParaRPr>
          </a:p>
          <a:p>
            <a:r>
              <a:rPr lang="ja-JP" altLang="en-US" sz="2400" b="1" dirty="0" smtClean="0">
                <a:solidFill>
                  <a:prstClr val="black"/>
                </a:solidFill>
              </a:rPr>
              <a:t>需要拡大の提案を作成する</a:t>
            </a:r>
            <a:endParaRPr lang="ja-JP" altLang="en-US" sz="2400" b="1" dirty="0">
              <a:solidFill>
                <a:prstClr val="black"/>
              </a:solidFill>
            </a:endParaRPr>
          </a:p>
        </p:txBody>
      </p:sp>
      <p:sp>
        <p:nvSpPr>
          <p:cNvPr id="20" name="テキスト ボックス 19"/>
          <p:cNvSpPr txBox="1"/>
          <p:nvPr/>
        </p:nvSpPr>
        <p:spPr>
          <a:xfrm>
            <a:off x="115414" y="1517224"/>
            <a:ext cx="6040762" cy="461665"/>
          </a:xfrm>
          <a:prstGeom prst="rect">
            <a:avLst/>
          </a:prstGeom>
          <a:noFill/>
        </p:spPr>
        <p:txBody>
          <a:bodyPr wrap="square" rtlCol="0">
            <a:spAutoFit/>
          </a:bodyPr>
          <a:lstStyle/>
          <a:p>
            <a:r>
              <a:rPr lang="ja-JP" altLang="en-US" sz="2400" b="1" dirty="0" smtClean="0">
                <a:solidFill>
                  <a:prstClr val="black"/>
                </a:solidFill>
              </a:rPr>
              <a:t>・長野県茅野市</a:t>
            </a:r>
            <a:r>
              <a:rPr lang="ja-JP" altLang="en-US" sz="2400" b="1" dirty="0">
                <a:solidFill>
                  <a:prstClr val="black"/>
                </a:solidFill>
              </a:rPr>
              <a:t>　</a:t>
            </a:r>
            <a:r>
              <a:rPr lang="ja-JP" altLang="en-US" sz="2400" b="1" dirty="0" smtClean="0">
                <a:solidFill>
                  <a:prstClr val="black"/>
                </a:solidFill>
              </a:rPr>
              <a:t>通学バスパスポートの発行</a:t>
            </a:r>
            <a:endParaRPr lang="en-US" altLang="ja-JP" sz="2400" b="1" dirty="0" smtClean="0">
              <a:solidFill>
                <a:prstClr val="black"/>
              </a:solidFill>
            </a:endParaRPr>
          </a:p>
        </p:txBody>
      </p:sp>
      <p:sp>
        <p:nvSpPr>
          <p:cNvPr id="21" name="テキスト ボックス 20"/>
          <p:cNvSpPr txBox="1"/>
          <p:nvPr/>
        </p:nvSpPr>
        <p:spPr>
          <a:xfrm>
            <a:off x="111459" y="2275192"/>
            <a:ext cx="6188734" cy="830997"/>
          </a:xfrm>
          <a:prstGeom prst="rect">
            <a:avLst/>
          </a:prstGeom>
          <a:noFill/>
        </p:spPr>
        <p:txBody>
          <a:bodyPr wrap="square" rtlCol="0">
            <a:spAutoFit/>
          </a:bodyPr>
          <a:lstStyle/>
          <a:p>
            <a:r>
              <a:rPr lang="ja-JP" altLang="en-US" sz="2400" b="1" dirty="0" smtClean="0">
                <a:solidFill>
                  <a:prstClr val="black"/>
                </a:solidFill>
              </a:rPr>
              <a:t>・新潟県新発田市　賛助会員を募り</a:t>
            </a:r>
            <a:endParaRPr lang="en-US" altLang="ja-JP" sz="2400" b="1" dirty="0" smtClean="0">
              <a:solidFill>
                <a:prstClr val="black"/>
              </a:solidFill>
            </a:endParaRPr>
          </a:p>
          <a:p>
            <a:r>
              <a:rPr lang="ja-JP" altLang="en-US" sz="2400" b="1" dirty="0">
                <a:solidFill>
                  <a:prstClr val="black"/>
                </a:solidFill>
              </a:rPr>
              <a:t>　</a:t>
            </a:r>
            <a:r>
              <a:rPr lang="ja-JP" altLang="en-US" sz="2400" b="1" dirty="0" smtClean="0">
                <a:solidFill>
                  <a:prstClr val="black"/>
                </a:solidFill>
              </a:rPr>
              <a:t>　　　　　　　　　　　住人がバスの運行を支援</a:t>
            </a:r>
            <a:r>
              <a:rPr lang="ja-JP" altLang="en-US" sz="2400" b="1" dirty="0">
                <a:solidFill>
                  <a:prstClr val="black"/>
                </a:solidFill>
              </a:rPr>
              <a:t>　</a:t>
            </a:r>
            <a:endParaRPr lang="en-US" altLang="ja-JP" sz="2400" b="1" dirty="0" smtClean="0">
              <a:solidFill>
                <a:prstClr val="black"/>
              </a:solidFill>
            </a:endParaRPr>
          </a:p>
        </p:txBody>
      </p:sp>
      <p:pic>
        <p:nvPicPr>
          <p:cNvPr id="23" name="図 22"/>
          <p:cNvPicPr>
            <a:picLocks noChangeAspect="1"/>
          </p:cNvPicPr>
          <p:nvPr/>
        </p:nvPicPr>
        <p:blipFill rotWithShape="1">
          <a:blip r:embed="rId3"/>
          <a:srcRect l="30313" t="36000" r="46850" b="32959"/>
          <a:stretch/>
        </p:blipFill>
        <p:spPr>
          <a:xfrm>
            <a:off x="6216620" y="1081028"/>
            <a:ext cx="2783519" cy="2042128"/>
          </a:xfrm>
          <a:prstGeom prst="rect">
            <a:avLst/>
          </a:prstGeom>
        </p:spPr>
      </p:pic>
      <p:pic>
        <p:nvPicPr>
          <p:cNvPr id="24" name="図 23"/>
          <p:cNvPicPr>
            <a:picLocks noChangeAspect="1"/>
          </p:cNvPicPr>
          <p:nvPr/>
        </p:nvPicPr>
        <p:blipFill rotWithShape="1">
          <a:blip r:embed="rId4"/>
          <a:srcRect l="34251" t="35301" r="47637" b="40900"/>
          <a:stretch/>
        </p:blipFill>
        <p:spPr>
          <a:xfrm>
            <a:off x="6216619" y="1076342"/>
            <a:ext cx="2783519" cy="2029847"/>
          </a:xfrm>
          <a:prstGeom prst="rect">
            <a:avLst/>
          </a:prstGeom>
        </p:spPr>
      </p:pic>
      <p:sp>
        <p:nvSpPr>
          <p:cNvPr id="26" name="テキスト ボックス 25"/>
          <p:cNvSpPr txBox="1"/>
          <p:nvPr/>
        </p:nvSpPr>
        <p:spPr>
          <a:xfrm>
            <a:off x="6901968" y="3106189"/>
            <a:ext cx="1629142" cy="307777"/>
          </a:xfrm>
          <a:prstGeom prst="rect">
            <a:avLst/>
          </a:prstGeom>
          <a:solidFill>
            <a:schemeClr val="bg1"/>
          </a:solidFill>
        </p:spPr>
        <p:txBody>
          <a:bodyPr wrap="square" rtlCol="0">
            <a:spAutoFit/>
          </a:bodyPr>
          <a:lstStyle/>
          <a:p>
            <a:r>
              <a:rPr lang="ja-JP" altLang="en-US" sz="1400" dirty="0">
                <a:solidFill>
                  <a:prstClr val="black"/>
                </a:solidFill>
              </a:rPr>
              <a:t>新潟</a:t>
            </a:r>
            <a:r>
              <a:rPr lang="ja-JP" altLang="en-US" sz="1400" dirty="0" smtClean="0">
                <a:solidFill>
                  <a:prstClr val="black"/>
                </a:solidFill>
              </a:rPr>
              <a:t>県　新発田市</a:t>
            </a:r>
            <a:endParaRPr lang="ja-JP" altLang="en-US" sz="1400" dirty="0">
              <a:solidFill>
                <a:prstClr val="black"/>
              </a:solidFill>
            </a:endParaRPr>
          </a:p>
        </p:txBody>
      </p:sp>
      <p:sp>
        <p:nvSpPr>
          <p:cNvPr id="27" name="タイトル 1"/>
          <p:cNvSpPr txBox="1">
            <a:spLocks/>
          </p:cNvSpPr>
          <p:nvPr/>
        </p:nvSpPr>
        <p:spPr>
          <a:xfrm>
            <a:off x="702394" y="-162272"/>
            <a:ext cx="8229600" cy="998984"/>
          </a:xfrm>
          <a:prstGeom prst="rect">
            <a:avLst/>
          </a:prstGeom>
        </p:spPr>
        <p:txBody>
          <a:bodyPr vert="horz" lIns="91440" tIns="45720" rIns="91440" bIns="45720" rtlCol="0" anchor="ctr">
            <a:normAutofit/>
          </a:bodyPr>
          <a:lstStyle>
            <a:lvl1pPr algn="l" defTabSz="914400" rtl="0" eaLnBrk="1" latinLnBrk="0" hangingPunct="1">
              <a:spcBef>
                <a:spcPct val="0"/>
              </a:spcBef>
              <a:buNone/>
              <a:defRPr kumimoji="1" sz="3200" b="1" u="none" kern="1200" baseline="0">
                <a:solidFill>
                  <a:schemeClr val="bg1"/>
                </a:solidFill>
                <a:effectLst>
                  <a:outerShdw blurRad="38100" dist="38100" dir="2700000" algn="tl">
                    <a:srgbClr val="000000">
                      <a:alpha val="43137"/>
                    </a:srgbClr>
                  </a:outerShdw>
                </a:effectLst>
                <a:latin typeface="+mj-lt"/>
                <a:ea typeface="+mj-ea"/>
                <a:cs typeface="+mj-cs"/>
              </a:defRPr>
            </a:lvl1pPr>
          </a:lstStyle>
          <a:p>
            <a:r>
              <a:rPr lang="ja-JP" altLang="en-US" smtClean="0"/>
              <a:t>交通</a:t>
            </a:r>
            <a:endParaRPr lang="ja-JP" altLang="en-US" dirty="0"/>
          </a:p>
        </p:txBody>
      </p:sp>
      <p:graphicFrame>
        <p:nvGraphicFramePr>
          <p:cNvPr id="28" name="図表 27"/>
          <p:cNvGraphicFramePr/>
          <p:nvPr>
            <p:extLst>
              <p:ext uri="{D42A27DB-BD31-4B8C-83A1-F6EECF244321}">
                <p14:modId xmlns:p14="http://schemas.microsoft.com/office/powerpoint/2010/main" val="3187187881"/>
              </p:ext>
            </p:extLst>
          </p:nvPr>
        </p:nvGraphicFramePr>
        <p:xfrm>
          <a:off x="4283968" y="57600"/>
          <a:ext cx="3456384" cy="5897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7387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p:cNvSpPr txBox="1"/>
          <p:nvPr/>
        </p:nvSpPr>
        <p:spPr>
          <a:xfrm>
            <a:off x="7407152" y="3402081"/>
            <a:ext cx="1440160" cy="369332"/>
          </a:xfrm>
          <a:prstGeom prst="rect">
            <a:avLst/>
          </a:prstGeom>
          <a:noFill/>
        </p:spPr>
        <p:txBody>
          <a:bodyPr wrap="square" rtlCol="0">
            <a:spAutoFit/>
          </a:bodyPr>
          <a:lstStyle/>
          <a:p>
            <a:r>
              <a:rPr lang="ja-JP" altLang="en-US" dirty="0" smtClean="0"/>
              <a:t>工場</a:t>
            </a:r>
            <a:r>
              <a:rPr lang="ja-JP" altLang="en-US" dirty="0"/>
              <a:t>見学</a:t>
            </a:r>
            <a:endParaRPr kumimoji="1" lang="ja-JP" altLang="en-US" dirty="0"/>
          </a:p>
        </p:txBody>
      </p:sp>
      <p:pic>
        <p:nvPicPr>
          <p:cNvPr id="35" name="図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83" y="2416167"/>
            <a:ext cx="2238898" cy="1359425"/>
          </a:xfrm>
          <a:prstGeom prst="rect">
            <a:avLst/>
          </a:prstGeom>
        </p:spPr>
      </p:pic>
      <p:sp>
        <p:nvSpPr>
          <p:cNvPr id="6" name="フリーフォーム 5"/>
          <p:cNvSpPr/>
          <p:nvPr/>
        </p:nvSpPr>
        <p:spPr>
          <a:xfrm>
            <a:off x="2496217" y="1239104"/>
            <a:ext cx="2123081" cy="2289697"/>
          </a:xfrm>
          <a:custGeom>
            <a:avLst/>
            <a:gdLst>
              <a:gd name="connsiteX0" fmla="*/ 1151906 w 1543792"/>
              <a:gd name="connsiteY0" fmla="*/ 267195 h 1905990"/>
              <a:gd name="connsiteX1" fmla="*/ 1312223 w 1543792"/>
              <a:gd name="connsiteY1" fmla="*/ 296884 h 1905990"/>
              <a:gd name="connsiteX2" fmla="*/ 1442852 w 1543792"/>
              <a:gd name="connsiteY2" fmla="*/ 362198 h 1905990"/>
              <a:gd name="connsiteX3" fmla="*/ 1520041 w 1543792"/>
              <a:gd name="connsiteY3" fmla="*/ 433450 h 1905990"/>
              <a:gd name="connsiteX4" fmla="*/ 1543792 w 1543792"/>
              <a:gd name="connsiteY4" fmla="*/ 534390 h 1905990"/>
              <a:gd name="connsiteX5" fmla="*/ 1448789 w 1543792"/>
              <a:gd name="connsiteY5" fmla="*/ 611580 h 1905990"/>
              <a:gd name="connsiteX6" fmla="*/ 1300348 w 1543792"/>
              <a:gd name="connsiteY6" fmla="*/ 653143 h 1905990"/>
              <a:gd name="connsiteX7" fmla="*/ 1175657 w 1543792"/>
              <a:gd name="connsiteY7" fmla="*/ 700645 h 1905990"/>
              <a:gd name="connsiteX8" fmla="*/ 1175657 w 1543792"/>
              <a:gd name="connsiteY8" fmla="*/ 777834 h 1905990"/>
              <a:gd name="connsiteX9" fmla="*/ 1128156 w 1543792"/>
              <a:gd name="connsiteY9" fmla="*/ 819398 h 1905990"/>
              <a:gd name="connsiteX10" fmla="*/ 1181595 w 1543792"/>
              <a:gd name="connsiteY10" fmla="*/ 890650 h 1905990"/>
              <a:gd name="connsiteX11" fmla="*/ 1021278 w 1543792"/>
              <a:gd name="connsiteY11" fmla="*/ 920338 h 1905990"/>
              <a:gd name="connsiteX12" fmla="*/ 1080654 w 1543792"/>
              <a:gd name="connsiteY12" fmla="*/ 1246909 h 1905990"/>
              <a:gd name="connsiteX13" fmla="*/ 1151906 w 1543792"/>
              <a:gd name="connsiteY13" fmla="*/ 1270660 h 1905990"/>
              <a:gd name="connsiteX14" fmla="*/ 1128156 w 1543792"/>
              <a:gd name="connsiteY14" fmla="*/ 1436915 h 1905990"/>
              <a:gd name="connsiteX15" fmla="*/ 908462 w 1543792"/>
              <a:gd name="connsiteY15" fmla="*/ 1905990 h 1905990"/>
              <a:gd name="connsiteX16" fmla="*/ 765958 w 1543792"/>
              <a:gd name="connsiteY16" fmla="*/ 1828800 h 1905990"/>
              <a:gd name="connsiteX17" fmla="*/ 694706 w 1543792"/>
              <a:gd name="connsiteY17" fmla="*/ 1656608 h 1905990"/>
              <a:gd name="connsiteX18" fmla="*/ 486888 w 1543792"/>
              <a:gd name="connsiteY18" fmla="*/ 1508167 h 1905990"/>
              <a:gd name="connsiteX19" fmla="*/ 261257 w 1543792"/>
              <a:gd name="connsiteY19" fmla="*/ 1520042 h 1905990"/>
              <a:gd name="connsiteX20" fmla="*/ 0 w 1543792"/>
              <a:gd name="connsiteY20" fmla="*/ 1223159 h 1905990"/>
              <a:gd name="connsiteX21" fmla="*/ 17813 w 1543792"/>
              <a:gd name="connsiteY21" fmla="*/ 1086593 h 1905990"/>
              <a:gd name="connsiteX22" fmla="*/ 0 w 1543792"/>
              <a:gd name="connsiteY22" fmla="*/ 979715 h 1905990"/>
              <a:gd name="connsiteX23" fmla="*/ 71252 w 1543792"/>
              <a:gd name="connsiteY23" fmla="*/ 938151 h 1905990"/>
              <a:gd name="connsiteX24" fmla="*/ 148441 w 1543792"/>
              <a:gd name="connsiteY24" fmla="*/ 961902 h 1905990"/>
              <a:gd name="connsiteX25" fmla="*/ 237506 w 1543792"/>
              <a:gd name="connsiteY25" fmla="*/ 1086593 h 1905990"/>
              <a:gd name="connsiteX26" fmla="*/ 285008 w 1543792"/>
              <a:gd name="connsiteY26" fmla="*/ 1045029 h 1905990"/>
              <a:gd name="connsiteX27" fmla="*/ 350322 w 1543792"/>
              <a:gd name="connsiteY27" fmla="*/ 1062842 h 1905990"/>
              <a:gd name="connsiteX28" fmla="*/ 385948 w 1543792"/>
              <a:gd name="connsiteY28" fmla="*/ 1015341 h 1905990"/>
              <a:gd name="connsiteX29" fmla="*/ 279070 w 1543792"/>
              <a:gd name="connsiteY29" fmla="*/ 973777 h 1905990"/>
              <a:gd name="connsiteX30" fmla="*/ 190005 w 1543792"/>
              <a:gd name="connsiteY30" fmla="*/ 825335 h 1905990"/>
              <a:gd name="connsiteX31" fmla="*/ 338447 w 1543792"/>
              <a:gd name="connsiteY31" fmla="*/ 712520 h 1905990"/>
              <a:gd name="connsiteX32" fmla="*/ 344384 w 1543792"/>
              <a:gd name="connsiteY32" fmla="*/ 653143 h 1905990"/>
              <a:gd name="connsiteX33" fmla="*/ 344384 w 1543792"/>
              <a:gd name="connsiteY33" fmla="*/ 480951 h 1905990"/>
              <a:gd name="connsiteX34" fmla="*/ 273132 w 1543792"/>
              <a:gd name="connsiteY34" fmla="*/ 421574 h 1905990"/>
              <a:gd name="connsiteX35" fmla="*/ 279070 w 1543792"/>
              <a:gd name="connsiteY35" fmla="*/ 362198 h 1905990"/>
              <a:gd name="connsiteX36" fmla="*/ 184067 w 1543792"/>
              <a:gd name="connsiteY36" fmla="*/ 302821 h 1905990"/>
              <a:gd name="connsiteX37" fmla="*/ 124691 w 1543792"/>
              <a:gd name="connsiteY37" fmla="*/ 290946 h 1905990"/>
              <a:gd name="connsiteX38" fmla="*/ 106878 w 1543792"/>
              <a:gd name="connsiteY38" fmla="*/ 184068 h 1905990"/>
              <a:gd name="connsiteX39" fmla="*/ 154379 w 1543792"/>
              <a:gd name="connsiteY39" fmla="*/ 124691 h 1905990"/>
              <a:gd name="connsiteX40" fmla="*/ 207818 w 1543792"/>
              <a:gd name="connsiteY40" fmla="*/ 47502 h 1905990"/>
              <a:gd name="connsiteX41" fmla="*/ 261257 w 1543792"/>
              <a:gd name="connsiteY41" fmla="*/ 0 h 1905990"/>
              <a:gd name="connsiteX42" fmla="*/ 397823 w 1543792"/>
              <a:gd name="connsiteY42" fmla="*/ 89065 h 1905990"/>
              <a:gd name="connsiteX43" fmla="*/ 469075 w 1543792"/>
              <a:gd name="connsiteY43" fmla="*/ 89065 h 1905990"/>
              <a:gd name="connsiteX44" fmla="*/ 504701 w 1543792"/>
              <a:gd name="connsiteY44" fmla="*/ 71252 h 1905990"/>
              <a:gd name="connsiteX45" fmla="*/ 570015 w 1543792"/>
              <a:gd name="connsiteY45" fmla="*/ 47502 h 1905990"/>
              <a:gd name="connsiteX46" fmla="*/ 635330 w 1543792"/>
              <a:gd name="connsiteY46" fmla="*/ 0 h 1905990"/>
              <a:gd name="connsiteX47" fmla="*/ 866899 w 1543792"/>
              <a:gd name="connsiteY47" fmla="*/ 118754 h 1905990"/>
              <a:gd name="connsiteX48" fmla="*/ 1015340 w 1543792"/>
              <a:gd name="connsiteY48" fmla="*/ 100941 h 1905990"/>
              <a:gd name="connsiteX49" fmla="*/ 1015340 w 1543792"/>
              <a:gd name="connsiteY49" fmla="*/ 225632 h 1905990"/>
              <a:gd name="connsiteX50" fmla="*/ 1151906 w 1543792"/>
              <a:gd name="connsiteY50" fmla="*/ 267195 h 1905990"/>
              <a:gd name="connsiteX0" fmla="*/ 1151906 w 1543792"/>
              <a:gd name="connsiteY0" fmla="*/ 267195 h 1905990"/>
              <a:gd name="connsiteX1" fmla="*/ 1312223 w 1543792"/>
              <a:gd name="connsiteY1" fmla="*/ 296884 h 1905990"/>
              <a:gd name="connsiteX2" fmla="*/ 1442852 w 1543792"/>
              <a:gd name="connsiteY2" fmla="*/ 362198 h 1905990"/>
              <a:gd name="connsiteX3" fmla="*/ 1520041 w 1543792"/>
              <a:gd name="connsiteY3" fmla="*/ 433450 h 1905990"/>
              <a:gd name="connsiteX4" fmla="*/ 1543792 w 1543792"/>
              <a:gd name="connsiteY4" fmla="*/ 534390 h 1905990"/>
              <a:gd name="connsiteX5" fmla="*/ 1448789 w 1543792"/>
              <a:gd name="connsiteY5" fmla="*/ 611580 h 1905990"/>
              <a:gd name="connsiteX6" fmla="*/ 1300348 w 1543792"/>
              <a:gd name="connsiteY6" fmla="*/ 653143 h 1905990"/>
              <a:gd name="connsiteX7" fmla="*/ 1175657 w 1543792"/>
              <a:gd name="connsiteY7" fmla="*/ 700645 h 1905990"/>
              <a:gd name="connsiteX8" fmla="*/ 1175657 w 1543792"/>
              <a:gd name="connsiteY8" fmla="*/ 777834 h 1905990"/>
              <a:gd name="connsiteX9" fmla="*/ 1128156 w 1543792"/>
              <a:gd name="connsiteY9" fmla="*/ 819398 h 1905990"/>
              <a:gd name="connsiteX10" fmla="*/ 1181595 w 1543792"/>
              <a:gd name="connsiteY10" fmla="*/ 890650 h 1905990"/>
              <a:gd name="connsiteX11" fmla="*/ 1021278 w 1543792"/>
              <a:gd name="connsiteY11" fmla="*/ 920338 h 1905990"/>
              <a:gd name="connsiteX12" fmla="*/ 1080654 w 1543792"/>
              <a:gd name="connsiteY12" fmla="*/ 1246909 h 1905990"/>
              <a:gd name="connsiteX13" fmla="*/ 1151906 w 1543792"/>
              <a:gd name="connsiteY13" fmla="*/ 1270660 h 1905990"/>
              <a:gd name="connsiteX14" fmla="*/ 1135300 w 1543792"/>
              <a:gd name="connsiteY14" fmla="*/ 1436915 h 1905990"/>
              <a:gd name="connsiteX15" fmla="*/ 908462 w 1543792"/>
              <a:gd name="connsiteY15" fmla="*/ 1905990 h 1905990"/>
              <a:gd name="connsiteX16" fmla="*/ 765958 w 1543792"/>
              <a:gd name="connsiteY16" fmla="*/ 1828800 h 1905990"/>
              <a:gd name="connsiteX17" fmla="*/ 694706 w 1543792"/>
              <a:gd name="connsiteY17" fmla="*/ 1656608 h 1905990"/>
              <a:gd name="connsiteX18" fmla="*/ 486888 w 1543792"/>
              <a:gd name="connsiteY18" fmla="*/ 1508167 h 1905990"/>
              <a:gd name="connsiteX19" fmla="*/ 261257 w 1543792"/>
              <a:gd name="connsiteY19" fmla="*/ 1520042 h 1905990"/>
              <a:gd name="connsiteX20" fmla="*/ 0 w 1543792"/>
              <a:gd name="connsiteY20" fmla="*/ 1223159 h 1905990"/>
              <a:gd name="connsiteX21" fmla="*/ 17813 w 1543792"/>
              <a:gd name="connsiteY21" fmla="*/ 1086593 h 1905990"/>
              <a:gd name="connsiteX22" fmla="*/ 0 w 1543792"/>
              <a:gd name="connsiteY22" fmla="*/ 979715 h 1905990"/>
              <a:gd name="connsiteX23" fmla="*/ 71252 w 1543792"/>
              <a:gd name="connsiteY23" fmla="*/ 938151 h 1905990"/>
              <a:gd name="connsiteX24" fmla="*/ 148441 w 1543792"/>
              <a:gd name="connsiteY24" fmla="*/ 961902 h 1905990"/>
              <a:gd name="connsiteX25" fmla="*/ 237506 w 1543792"/>
              <a:gd name="connsiteY25" fmla="*/ 1086593 h 1905990"/>
              <a:gd name="connsiteX26" fmla="*/ 285008 w 1543792"/>
              <a:gd name="connsiteY26" fmla="*/ 1045029 h 1905990"/>
              <a:gd name="connsiteX27" fmla="*/ 350322 w 1543792"/>
              <a:gd name="connsiteY27" fmla="*/ 1062842 h 1905990"/>
              <a:gd name="connsiteX28" fmla="*/ 385948 w 1543792"/>
              <a:gd name="connsiteY28" fmla="*/ 1015341 h 1905990"/>
              <a:gd name="connsiteX29" fmla="*/ 279070 w 1543792"/>
              <a:gd name="connsiteY29" fmla="*/ 973777 h 1905990"/>
              <a:gd name="connsiteX30" fmla="*/ 190005 w 1543792"/>
              <a:gd name="connsiteY30" fmla="*/ 825335 h 1905990"/>
              <a:gd name="connsiteX31" fmla="*/ 338447 w 1543792"/>
              <a:gd name="connsiteY31" fmla="*/ 712520 h 1905990"/>
              <a:gd name="connsiteX32" fmla="*/ 344384 w 1543792"/>
              <a:gd name="connsiteY32" fmla="*/ 653143 h 1905990"/>
              <a:gd name="connsiteX33" fmla="*/ 344384 w 1543792"/>
              <a:gd name="connsiteY33" fmla="*/ 480951 h 1905990"/>
              <a:gd name="connsiteX34" fmla="*/ 273132 w 1543792"/>
              <a:gd name="connsiteY34" fmla="*/ 421574 h 1905990"/>
              <a:gd name="connsiteX35" fmla="*/ 279070 w 1543792"/>
              <a:gd name="connsiteY35" fmla="*/ 362198 h 1905990"/>
              <a:gd name="connsiteX36" fmla="*/ 184067 w 1543792"/>
              <a:gd name="connsiteY36" fmla="*/ 302821 h 1905990"/>
              <a:gd name="connsiteX37" fmla="*/ 124691 w 1543792"/>
              <a:gd name="connsiteY37" fmla="*/ 290946 h 1905990"/>
              <a:gd name="connsiteX38" fmla="*/ 106878 w 1543792"/>
              <a:gd name="connsiteY38" fmla="*/ 184068 h 1905990"/>
              <a:gd name="connsiteX39" fmla="*/ 154379 w 1543792"/>
              <a:gd name="connsiteY39" fmla="*/ 124691 h 1905990"/>
              <a:gd name="connsiteX40" fmla="*/ 207818 w 1543792"/>
              <a:gd name="connsiteY40" fmla="*/ 47502 h 1905990"/>
              <a:gd name="connsiteX41" fmla="*/ 261257 w 1543792"/>
              <a:gd name="connsiteY41" fmla="*/ 0 h 1905990"/>
              <a:gd name="connsiteX42" fmla="*/ 397823 w 1543792"/>
              <a:gd name="connsiteY42" fmla="*/ 89065 h 1905990"/>
              <a:gd name="connsiteX43" fmla="*/ 469075 w 1543792"/>
              <a:gd name="connsiteY43" fmla="*/ 89065 h 1905990"/>
              <a:gd name="connsiteX44" fmla="*/ 504701 w 1543792"/>
              <a:gd name="connsiteY44" fmla="*/ 71252 h 1905990"/>
              <a:gd name="connsiteX45" fmla="*/ 570015 w 1543792"/>
              <a:gd name="connsiteY45" fmla="*/ 47502 h 1905990"/>
              <a:gd name="connsiteX46" fmla="*/ 635330 w 1543792"/>
              <a:gd name="connsiteY46" fmla="*/ 0 h 1905990"/>
              <a:gd name="connsiteX47" fmla="*/ 866899 w 1543792"/>
              <a:gd name="connsiteY47" fmla="*/ 118754 h 1905990"/>
              <a:gd name="connsiteX48" fmla="*/ 1015340 w 1543792"/>
              <a:gd name="connsiteY48" fmla="*/ 100941 h 1905990"/>
              <a:gd name="connsiteX49" fmla="*/ 1015340 w 1543792"/>
              <a:gd name="connsiteY49" fmla="*/ 225632 h 1905990"/>
              <a:gd name="connsiteX50" fmla="*/ 1151906 w 1543792"/>
              <a:gd name="connsiteY50" fmla="*/ 267195 h 1905990"/>
              <a:gd name="connsiteX0" fmla="*/ 1151906 w 1543792"/>
              <a:gd name="connsiteY0" fmla="*/ 267195 h 1913134"/>
              <a:gd name="connsiteX1" fmla="*/ 1312223 w 1543792"/>
              <a:gd name="connsiteY1" fmla="*/ 296884 h 1913134"/>
              <a:gd name="connsiteX2" fmla="*/ 1442852 w 1543792"/>
              <a:gd name="connsiteY2" fmla="*/ 362198 h 1913134"/>
              <a:gd name="connsiteX3" fmla="*/ 1520041 w 1543792"/>
              <a:gd name="connsiteY3" fmla="*/ 433450 h 1913134"/>
              <a:gd name="connsiteX4" fmla="*/ 1543792 w 1543792"/>
              <a:gd name="connsiteY4" fmla="*/ 534390 h 1913134"/>
              <a:gd name="connsiteX5" fmla="*/ 1448789 w 1543792"/>
              <a:gd name="connsiteY5" fmla="*/ 611580 h 1913134"/>
              <a:gd name="connsiteX6" fmla="*/ 1300348 w 1543792"/>
              <a:gd name="connsiteY6" fmla="*/ 653143 h 1913134"/>
              <a:gd name="connsiteX7" fmla="*/ 1175657 w 1543792"/>
              <a:gd name="connsiteY7" fmla="*/ 700645 h 1913134"/>
              <a:gd name="connsiteX8" fmla="*/ 1175657 w 1543792"/>
              <a:gd name="connsiteY8" fmla="*/ 777834 h 1913134"/>
              <a:gd name="connsiteX9" fmla="*/ 1128156 w 1543792"/>
              <a:gd name="connsiteY9" fmla="*/ 819398 h 1913134"/>
              <a:gd name="connsiteX10" fmla="*/ 1181595 w 1543792"/>
              <a:gd name="connsiteY10" fmla="*/ 890650 h 1913134"/>
              <a:gd name="connsiteX11" fmla="*/ 1021278 w 1543792"/>
              <a:gd name="connsiteY11" fmla="*/ 920338 h 1913134"/>
              <a:gd name="connsiteX12" fmla="*/ 1080654 w 1543792"/>
              <a:gd name="connsiteY12" fmla="*/ 1246909 h 1913134"/>
              <a:gd name="connsiteX13" fmla="*/ 1151906 w 1543792"/>
              <a:gd name="connsiteY13" fmla="*/ 1270660 h 1913134"/>
              <a:gd name="connsiteX14" fmla="*/ 1135300 w 1543792"/>
              <a:gd name="connsiteY14" fmla="*/ 1436915 h 1913134"/>
              <a:gd name="connsiteX15" fmla="*/ 913225 w 1543792"/>
              <a:gd name="connsiteY15" fmla="*/ 1913134 h 1913134"/>
              <a:gd name="connsiteX16" fmla="*/ 765958 w 1543792"/>
              <a:gd name="connsiteY16" fmla="*/ 1828800 h 1913134"/>
              <a:gd name="connsiteX17" fmla="*/ 694706 w 1543792"/>
              <a:gd name="connsiteY17" fmla="*/ 1656608 h 1913134"/>
              <a:gd name="connsiteX18" fmla="*/ 486888 w 1543792"/>
              <a:gd name="connsiteY18" fmla="*/ 1508167 h 1913134"/>
              <a:gd name="connsiteX19" fmla="*/ 261257 w 1543792"/>
              <a:gd name="connsiteY19" fmla="*/ 1520042 h 1913134"/>
              <a:gd name="connsiteX20" fmla="*/ 0 w 1543792"/>
              <a:gd name="connsiteY20" fmla="*/ 1223159 h 1913134"/>
              <a:gd name="connsiteX21" fmla="*/ 17813 w 1543792"/>
              <a:gd name="connsiteY21" fmla="*/ 1086593 h 1913134"/>
              <a:gd name="connsiteX22" fmla="*/ 0 w 1543792"/>
              <a:gd name="connsiteY22" fmla="*/ 979715 h 1913134"/>
              <a:gd name="connsiteX23" fmla="*/ 71252 w 1543792"/>
              <a:gd name="connsiteY23" fmla="*/ 938151 h 1913134"/>
              <a:gd name="connsiteX24" fmla="*/ 148441 w 1543792"/>
              <a:gd name="connsiteY24" fmla="*/ 961902 h 1913134"/>
              <a:gd name="connsiteX25" fmla="*/ 237506 w 1543792"/>
              <a:gd name="connsiteY25" fmla="*/ 1086593 h 1913134"/>
              <a:gd name="connsiteX26" fmla="*/ 285008 w 1543792"/>
              <a:gd name="connsiteY26" fmla="*/ 1045029 h 1913134"/>
              <a:gd name="connsiteX27" fmla="*/ 350322 w 1543792"/>
              <a:gd name="connsiteY27" fmla="*/ 1062842 h 1913134"/>
              <a:gd name="connsiteX28" fmla="*/ 385948 w 1543792"/>
              <a:gd name="connsiteY28" fmla="*/ 1015341 h 1913134"/>
              <a:gd name="connsiteX29" fmla="*/ 279070 w 1543792"/>
              <a:gd name="connsiteY29" fmla="*/ 973777 h 1913134"/>
              <a:gd name="connsiteX30" fmla="*/ 190005 w 1543792"/>
              <a:gd name="connsiteY30" fmla="*/ 825335 h 1913134"/>
              <a:gd name="connsiteX31" fmla="*/ 338447 w 1543792"/>
              <a:gd name="connsiteY31" fmla="*/ 712520 h 1913134"/>
              <a:gd name="connsiteX32" fmla="*/ 344384 w 1543792"/>
              <a:gd name="connsiteY32" fmla="*/ 653143 h 1913134"/>
              <a:gd name="connsiteX33" fmla="*/ 344384 w 1543792"/>
              <a:gd name="connsiteY33" fmla="*/ 480951 h 1913134"/>
              <a:gd name="connsiteX34" fmla="*/ 273132 w 1543792"/>
              <a:gd name="connsiteY34" fmla="*/ 421574 h 1913134"/>
              <a:gd name="connsiteX35" fmla="*/ 279070 w 1543792"/>
              <a:gd name="connsiteY35" fmla="*/ 362198 h 1913134"/>
              <a:gd name="connsiteX36" fmla="*/ 184067 w 1543792"/>
              <a:gd name="connsiteY36" fmla="*/ 302821 h 1913134"/>
              <a:gd name="connsiteX37" fmla="*/ 124691 w 1543792"/>
              <a:gd name="connsiteY37" fmla="*/ 290946 h 1913134"/>
              <a:gd name="connsiteX38" fmla="*/ 106878 w 1543792"/>
              <a:gd name="connsiteY38" fmla="*/ 184068 h 1913134"/>
              <a:gd name="connsiteX39" fmla="*/ 154379 w 1543792"/>
              <a:gd name="connsiteY39" fmla="*/ 124691 h 1913134"/>
              <a:gd name="connsiteX40" fmla="*/ 207818 w 1543792"/>
              <a:gd name="connsiteY40" fmla="*/ 47502 h 1913134"/>
              <a:gd name="connsiteX41" fmla="*/ 261257 w 1543792"/>
              <a:gd name="connsiteY41" fmla="*/ 0 h 1913134"/>
              <a:gd name="connsiteX42" fmla="*/ 397823 w 1543792"/>
              <a:gd name="connsiteY42" fmla="*/ 89065 h 1913134"/>
              <a:gd name="connsiteX43" fmla="*/ 469075 w 1543792"/>
              <a:gd name="connsiteY43" fmla="*/ 89065 h 1913134"/>
              <a:gd name="connsiteX44" fmla="*/ 504701 w 1543792"/>
              <a:gd name="connsiteY44" fmla="*/ 71252 h 1913134"/>
              <a:gd name="connsiteX45" fmla="*/ 570015 w 1543792"/>
              <a:gd name="connsiteY45" fmla="*/ 47502 h 1913134"/>
              <a:gd name="connsiteX46" fmla="*/ 635330 w 1543792"/>
              <a:gd name="connsiteY46" fmla="*/ 0 h 1913134"/>
              <a:gd name="connsiteX47" fmla="*/ 866899 w 1543792"/>
              <a:gd name="connsiteY47" fmla="*/ 118754 h 1913134"/>
              <a:gd name="connsiteX48" fmla="*/ 1015340 w 1543792"/>
              <a:gd name="connsiteY48" fmla="*/ 100941 h 1913134"/>
              <a:gd name="connsiteX49" fmla="*/ 1015340 w 1543792"/>
              <a:gd name="connsiteY49" fmla="*/ 225632 h 1913134"/>
              <a:gd name="connsiteX50" fmla="*/ 1151906 w 1543792"/>
              <a:gd name="connsiteY50" fmla="*/ 267195 h 191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3792" h="1913134">
                <a:moveTo>
                  <a:pt x="1151906" y="267195"/>
                </a:moveTo>
                <a:lnTo>
                  <a:pt x="1312223" y="296884"/>
                </a:lnTo>
                <a:lnTo>
                  <a:pt x="1442852" y="362198"/>
                </a:lnTo>
                <a:lnTo>
                  <a:pt x="1520041" y="433450"/>
                </a:lnTo>
                <a:lnTo>
                  <a:pt x="1543792" y="534390"/>
                </a:lnTo>
                <a:lnTo>
                  <a:pt x="1448789" y="611580"/>
                </a:lnTo>
                <a:lnTo>
                  <a:pt x="1300348" y="653143"/>
                </a:lnTo>
                <a:lnTo>
                  <a:pt x="1175657" y="700645"/>
                </a:lnTo>
                <a:lnTo>
                  <a:pt x="1175657" y="777834"/>
                </a:lnTo>
                <a:lnTo>
                  <a:pt x="1128156" y="819398"/>
                </a:lnTo>
                <a:lnTo>
                  <a:pt x="1181595" y="890650"/>
                </a:lnTo>
                <a:lnTo>
                  <a:pt x="1021278" y="920338"/>
                </a:lnTo>
                <a:lnTo>
                  <a:pt x="1080654" y="1246909"/>
                </a:lnTo>
                <a:lnTo>
                  <a:pt x="1151906" y="1270660"/>
                </a:lnTo>
                <a:lnTo>
                  <a:pt x="1135300" y="1436915"/>
                </a:lnTo>
                <a:lnTo>
                  <a:pt x="913225" y="1913134"/>
                </a:lnTo>
                <a:lnTo>
                  <a:pt x="765958" y="1828800"/>
                </a:lnTo>
                <a:lnTo>
                  <a:pt x="694706" y="1656608"/>
                </a:lnTo>
                <a:lnTo>
                  <a:pt x="486888" y="1508167"/>
                </a:lnTo>
                <a:lnTo>
                  <a:pt x="261257" y="1520042"/>
                </a:lnTo>
                <a:lnTo>
                  <a:pt x="0" y="1223159"/>
                </a:lnTo>
                <a:lnTo>
                  <a:pt x="17813" y="1086593"/>
                </a:lnTo>
                <a:lnTo>
                  <a:pt x="0" y="979715"/>
                </a:lnTo>
                <a:lnTo>
                  <a:pt x="71252" y="938151"/>
                </a:lnTo>
                <a:lnTo>
                  <a:pt x="148441" y="961902"/>
                </a:lnTo>
                <a:lnTo>
                  <a:pt x="237506" y="1086593"/>
                </a:lnTo>
                <a:lnTo>
                  <a:pt x="285008" y="1045029"/>
                </a:lnTo>
                <a:lnTo>
                  <a:pt x="350322" y="1062842"/>
                </a:lnTo>
                <a:lnTo>
                  <a:pt x="385948" y="1015341"/>
                </a:lnTo>
                <a:lnTo>
                  <a:pt x="279070" y="973777"/>
                </a:lnTo>
                <a:lnTo>
                  <a:pt x="190005" y="825335"/>
                </a:lnTo>
                <a:lnTo>
                  <a:pt x="338447" y="712520"/>
                </a:lnTo>
                <a:lnTo>
                  <a:pt x="344384" y="653143"/>
                </a:lnTo>
                <a:lnTo>
                  <a:pt x="344384" y="480951"/>
                </a:lnTo>
                <a:lnTo>
                  <a:pt x="273132" y="421574"/>
                </a:lnTo>
                <a:lnTo>
                  <a:pt x="279070" y="362198"/>
                </a:lnTo>
                <a:lnTo>
                  <a:pt x="184067" y="302821"/>
                </a:lnTo>
                <a:lnTo>
                  <a:pt x="124691" y="290946"/>
                </a:lnTo>
                <a:lnTo>
                  <a:pt x="106878" y="184068"/>
                </a:lnTo>
                <a:lnTo>
                  <a:pt x="154379" y="124691"/>
                </a:lnTo>
                <a:lnTo>
                  <a:pt x="207818" y="47502"/>
                </a:lnTo>
                <a:lnTo>
                  <a:pt x="261257" y="0"/>
                </a:lnTo>
                <a:lnTo>
                  <a:pt x="397823" y="89065"/>
                </a:lnTo>
                <a:lnTo>
                  <a:pt x="469075" y="89065"/>
                </a:lnTo>
                <a:lnTo>
                  <a:pt x="504701" y="71252"/>
                </a:lnTo>
                <a:lnTo>
                  <a:pt x="570015" y="47502"/>
                </a:lnTo>
                <a:lnTo>
                  <a:pt x="635330" y="0"/>
                </a:lnTo>
                <a:lnTo>
                  <a:pt x="866899" y="118754"/>
                </a:lnTo>
                <a:lnTo>
                  <a:pt x="1015340" y="100941"/>
                </a:lnTo>
                <a:lnTo>
                  <a:pt x="1015340" y="225632"/>
                </a:lnTo>
                <a:lnTo>
                  <a:pt x="1151906" y="267195"/>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2868433" y="4403804"/>
            <a:ext cx="2288561" cy="1554170"/>
          </a:xfrm>
          <a:custGeom>
            <a:avLst/>
            <a:gdLst>
              <a:gd name="connsiteX0" fmla="*/ 368360 w 1664121"/>
              <a:gd name="connsiteY0" fmla="*/ 1291427 h 1291427"/>
              <a:gd name="connsiteX1" fmla="*/ 160345 w 1664121"/>
              <a:gd name="connsiteY1" fmla="*/ 983738 h 1291427"/>
              <a:gd name="connsiteX2" fmla="*/ 95340 w 1664121"/>
              <a:gd name="connsiteY2" fmla="*/ 962070 h 1291427"/>
              <a:gd name="connsiteX3" fmla="*/ 0 w 1664121"/>
              <a:gd name="connsiteY3" fmla="*/ 546039 h 1291427"/>
              <a:gd name="connsiteX4" fmla="*/ 65005 w 1664121"/>
              <a:gd name="connsiteY4" fmla="*/ 559040 h 1291427"/>
              <a:gd name="connsiteX5" fmla="*/ 143010 w 1664121"/>
              <a:gd name="connsiteY5" fmla="*/ 407363 h 1291427"/>
              <a:gd name="connsiteX6" fmla="*/ 312023 w 1664121"/>
              <a:gd name="connsiteY6" fmla="*/ 320690 h 1291427"/>
              <a:gd name="connsiteX7" fmla="*/ 368360 w 1664121"/>
              <a:gd name="connsiteY7" fmla="*/ 247018 h 1291427"/>
              <a:gd name="connsiteX8" fmla="*/ 468034 w 1664121"/>
              <a:gd name="connsiteY8" fmla="*/ 121342 h 1291427"/>
              <a:gd name="connsiteX9" fmla="*/ 598044 w 1664121"/>
              <a:gd name="connsiteY9" fmla="*/ 177679 h 1291427"/>
              <a:gd name="connsiteX10" fmla="*/ 619712 w 1664121"/>
              <a:gd name="connsiteY10" fmla="*/ 160345 h 1291427"/>
              <a:gd name="connsiteX11" fmla="*/ 910066 w 1664121"/>
              <a:gd name="connsiteY11" fmla="*/ 303355 h 1291427"/>
              <a:gd name="connsiteX12" fmla="*/ 983738 w 1664121"/>
              <a:gd name="connsiteY12" fmla="*/ 143010 h 1291427"/>
              <a:gd name="connsiteX13" fmla="*/ 1265426 w 1664121"/>
              <a:gd name="connsiteY13" fmla="*/ 221016 h 1291427"/>
              <a:gd name="connsiteX14" fmla="*/ 1447439 w 1664121"/>
              <a:gd name="connsiteY14" fmla="*/ 0 h 1291427"/>
              <a:gd name="connsiteX15" fmla="*/ 1651120 w 1664121"/>
              <a:gd name="connsiteY15" fmla="*/ 69338 h 1291427"/>
              <a:gd name="connsiteX16" fmla="*/ 1651120 w 1664121"/>
              <a:gd name="connsiteY16" fmla="*/ 195014 h 1291427"/>
              <a:gd name="connsiteX17" fmla="*/ 1664121 w 1664121"/>
              <a:gd name="connsiteY17" fmla="*/ 294688 h 1291427"/>
              <a:gd name="connsiteX18" fmla="*/ 1447439 w 1664121"/>
              <a:gd name="connsiteY18" fmla="*/ 316356 h 1291427"/>
              <a:gd name="connsiteX19" fmla="*/ 1378100 w 1664121"/>
              <a:gd name="connsiteY19" fmla="*/ 398695 h 1291427"/>
              <a:gd name="connsiteX20" fmla="*/ 1369433 w 1664121"/>
              <a:gd name="connsiteY20" fmla="*/ 524371 h 1291427"/>
              <a:gd name="connsiteX21" fmla="*/ 1248091 w 1664121"/>
              <a:gd name="connsiteY21" fmla="*/ 628379 h 1291427"/>
              <a:gd name="connsiteX22" fmla="*/ 1226423 w 1664121"/>
              <a:gd name="connsiteY22" fmla="*/ 680383 h 1291427"/>
              <a:gd name="connsiteX23" fmla="*/ 1087746 w 1664121"/>
              <a:gd name="connsiteY23" fmla="*/ 667382 h 1291427"/>
              <a:gd name="connsiteX24" fmla="*/ 1053077 w 1664121"/>
              <a:gd name="connsiteY24" fmla="*/ 658714 h 1291427"/>
              <a:gd name="connsiteX25" fmla="*/ 983738 w 1664121"/>
              <a:gd name="connsiteY25" fmla="*/ 897065 h 1291427"/>
              <a:gd name="connsiteX26" fmla="*/ 689050 w 1664121"/>
              <a:gd name="connsiteY26" fmla="*/ 680383 h 1291427"/>
              <a:gd name="connsiteX27" fmla="*/ 637046 w 1664121"/>
              <a:gd name="connsiteY27" fmla="*/ 784390 h 1291427"/>
              <a:gd name="connsiteX28" fmla="*/ 663048 w 1664121"/>
              <a:gd name="connsiteY28" fmla="*/ 983738 h 1291427"/>
              <a:gd name="connsiteX29" fmla="*/ 589376 w 1664121"/>
              <a:gd name="connsiteY29" fmla="*/ 1066077 h 1291427"/>
              <a:gd name="connsiteX30" fmla="*/ 550373 w 1664121"/>
              <a:gd name="connsiteY30" fmla="*/ 1230756 h 1291427"/>
              <a:gd name="connsiteX31" fmla="*/ 489702 w 1664121"/>
              <a:gd name="connsiteY31" fmla="*/ 1135416 h 1291427"/>
              <a:gd name="connsiteX32" fmla="*/ 368360 w 1664121"/>
              <a:gd name="connsiteY32" fmla="*/ 1291427 h 1291427"/>
              <a:gd name="connsiteX0" fmla="*/ 368360 w 1664121"/>
              <a:gd name="connsiteY0" fmla="*/ 1298571 h 1298571"/>
              <a:gd name="connsiteX1" fmla="*/ 160345 w 1664121"/>
              <a:gd name="connsiteY1" fmla="*/ 990882 h 1298571"/>
              <a:gd name="connsiteX2" fmla="*/ 95340 w 1664121"/>
              <a:gd name="connsiteY2" fmla="*/ 969214 h 1298571"/>
              <a:gd name="connsiteX3" fmla="*/ 0 w 1664121"/>
              <a:gd name="connsiteY3" fmla="*/ 553183 h 1298571"/>
              <a:gd name="connsiteX4" fmla="*/ 65005 w 1664121"/>
              <a:gd name="connsiteY4" fmla="*/ 566184 h 1298571"/>
              <a:gd name="connsiteX5" fmla="*/ 143010 w 1664121"/>
              <a:gd name="connsiteY5" fmla="*/ 414507 h 1298571"/>
              <a:gd name="connsiteX6" fmla="*/ 312023 w 1664121"/>
              <a:gd name="connsiteY6" fmla="*/ 327834 h 1298571"/>
              <a:gd name="connsiteX7" fmla="*/ 368360 w 1664121"/>
              <a:gd name="connsiteY7" fmla="*/ 254162 h 1298571"/>
              <a:gd name="connsiteX8" fmla="*/ 468034 w 1664121"/>
              <a:gd name="connsiteY8" fmla="*/ 128486 h 1298571"/>
              <a:gd name="connsiteX9" fmla="*/ 598044 w 1664121"/>
              <a:gd name="connsiteY9" fmla="*/ 184823 h 1298571"/>
              <a:gd name="connsiteX10" fmla="*/ 619712 w 1664121"/>
              <a:gd name="connsiteY10" fmla="*/ 167489 h 1298571"/>
              <a:gd name="connsiteX11" fmla="*/ 910066 w 1664121"/>
              <a:gd name="connsiteY11" fmla="*/ 310499 h 1298571"/>
              <a:gd name="connsiteX12" fmla="*/ 983738 w 1664121"/>
              <a:gd name="connsiteY12" fmla="*/ 150154 h 1298571"/>
              <a:gd name="connsiteX13" fmla="*/ 1265426 w 1664121"/>
              <a:gd name="connsiteY13" fmla="*/ 228160 h 1298571"/>
              <a:gd name="connsiteX14" fmla="*/ 1449820 w 1664121"/>
              <a:gd name="connsiteY14" fmla="*/ 0 h 1298571"/>
              <a:gd name="connsiteX15" fmla="*/ 1651120 w 1664121"/>
              <a:gd name="connsiteY15" fmla="*/ 76482 h 1298571"/>
              <a:gd name="connsiteX16" fmla="*/ 1651120 w 1664121"/>
              <a:gd name="connsiteY16" fmla="*/ 202158 h 1298571"/>
              <a:gd name="connsiteX17" fmla="*/ 1664121 w 1664121"/>
              <a:gd name="connsiteY17" fmla="*/ 301832 h 1298571"/>
              <a:gd name="connsiteX18" fmla="*/ 1447439 w 1664121"/>
              <a:gd name="connsiteY18" fmla="*/ 323500 h 1298571"/>
              <a:gd name="connsiteX19" fmla="*/ 1378100 w 1664121"/>
              <a:gd name="connsiteY19" fmla="*/ 405839 h 1298571"/>
              <a:gd name="connsiteX20" fmla="*/ 1369433 w 1664121"/>
              <a:gd name="connsiteY20" fmla="*/ 531515 h 1298571"/>
              <a:gd name="connsiteX21" fmla="*/ 1248091 w 1664121"/>
              <a:gd name="connsiteY21" fmla="*/ 635523 h 1298571"/>
              <a:gd name="connsiteX22" fmla="*/ 1226423 w 1664121"/>
              <a:gd name="connsiteY22" fmla="*/ 687527 h 1298571"/>
              <a:gd name="connsiteX23" fmla="*/ 1087746 w 1664121"/>
              <a:gd name="connsiteY23" fmla="*/ 674526 h 1298571"/>
              <a:gd name="connsiteX24" fmla="*/ 1053077 w 1664121"/>
              <a:gd name="connsiteY24" fmla="*/ 665858 h 1298571"/>
              <a:gd name="connsiteX25" fmla="*/ 983738 w 1664121"/>
              <a:gd name="connsiteY25" fmla="*/ 904209 h 1298571"/>
              <a:gd name="connsiteX26" fmla="*/ 689050 w 1664121"/>
              <a:gd name="connsiteY26" fmla="*/ 687527 h 1298571"/>
              <a:gd name="connsiteX27" fmla="*/ 637046 w 1664121"/>
              <a:gd name="connsiteY27" fmla="*/ 791534 h 1298571"/>
              <a:gd name="connsiteX28" fmla="*/ 663048 w 1664121"/>
              <a:gd name="connsiteY28" fmla="*/ 990882 h 1298571"/>
              <a:gd name="connsiteX29" fmla="*/ 589376 w 1664121"/>
              <a:gd name="connsiteY29" fmla="*/ 1073221 h 1298571"/>
              <a:gd name="connsiteX30" fmla="*/ 550373 w 1664121"/>
              <a:gd name="connsiteY30" fmla="*/ 1237900 h 1298571"/>
              <a:gd name="connsiteX31" fmla="*/ 489702 w 1664121"/>
              <a:gd name="connsiteY31" fmla="*/ 1142560 h 1298571"/>
              <a:gd name="connsiteX32" fmla="*/ 368360 w 1664121"/>
              <a:gd name="connsiteY32" fmla="*/ 1298571 h 1298571"/>
              <a:gd name="connsiteX0" fmla="*/ 368360 w 1664121"/>
              <a:gd name="connsiteY0" fmla="*/ 1298571 h 1298571"/>
              <a:gd name="connsiteX1" fmla="*/ 160345 w 1664121"/>
              <a:gd name="connsiteY1" fmla="*/ 990882 h 1298571"/>
              <a:gd name="connsiteX2" fmla="*/ 95340 w 1664121"/>
              <a:gd name="connsiteY2" fmla="*/ 969214 h 1298571"/>
              <a:gd name="connsiteX3" fmla="*/ 0 w 1664121"/>
              <a:gd name="connsiteY3" fmla="*/ 553183 h 1298571"/>
              <a:gd name="connsiteX4" fmla="*/ 65005 w 1664121"/>
              <a:gd name="connsiteY4" fmla="*/ 566184 h 1298571"/>
              <a:gd name="connsiteX5" fmla="*/ 143010 w 1664121"/>
              <a:gd name="connsiteY5" fmla="*/ 414507 h 1298571"/>
              <a:gd name="connsiteX6" fmla="*/ 312023 w 1664121"/>
              <a:gd name="connsiteY6" fmla="*/ 327834 h 1298571"/>
              <a:gd name="connsiteX7" fmla="*/ 368360 w 1664121"/>
              <a:gd name="connsiteY7" fmla="*/ 254162 h 1298571"/>
              <a:gd name="connsiteX8" fmla="*/ 468034 w 1664121"/>
              <a:gd name="connsiteY8" fmla="*/ 128486 h 1298571"/>
              <a:gd name="connsiteX9" fmla="*/ 598044 w 1664121"/>
              <a:gd name="connsiteY9" fmla="*/ 184823 h 1298571"/>
              <a:gd name="connsiteX10" fmla="*/ 622093 w 1664121"/>
              <a:gd name="connsiteY10" fmla="*/ 162727 h 1298571"/>
              <a:gd name="connsiteX11" fmla="*/ 910066 w 1664121"/>
              <a:gd name="connsiteY11" fmla="*/ 310499 h 1298571"/>
              <a:gd name="connsiteX12" fmla="*/ 983738 w 1664121"/>
              <a:gd name="connsiteY12" fmla="*/ 150154 h 1298571"/>
              <a:gd name="connsiteX13" fmla="*/ 1265426 w 1664121"/>
              <a:gd name="connsiteY13" fmla="*/ 228160 h 1298571"/>
              <a:gd name="connsiteX14" fmla="*/ 1449820 w 1664121"/>
              <a:gd name="connsiteY14" fmla="*/ 0 h 1298571"/>
              <a:gd name="connsiteX15" fmla="*/ 1651120 w 1664121"/>
              <a:gd name="connsiteY15" fmla="*/ 76482 h 1298571"/>
              <a:gd name="connsiteX16" fmla="*/ 1651120 w 1664121"/>
              <a:gd name="connsiteY16" fmla="*/ 202158 h 1298571"/>
              <a:gd name="connsiteX17" fmla="*/ 1664121 w 1664121"/>
              <a:gd name="connsiteY17" fmla="*/ 301832 h 1298571"/>
              <a:gd name="connsiteX18" fmla="*/ 1447439 w 1664121"/>
              <a:gd name="connsiteY18" fmla="*/ 323500 h 1298571"/>
              <a:gd name="connsiteX19" fmla="*/ 1378100 w 1664121"/>
              <a:gd name="connsiteY19" fmla="*/ 405839 h 1298571"/>
              <a:gd name="connsiteX20" fmla="*/ 1369433 w 1664121"/>
              <a:gd name="connsiteY20" fmla="*/ 531515 h 1298571"/>
              <a:gd name="connsiteX21" fmla="*/ 1248091 w 1664121"/>
              <a:gd name="connsiteY21" fmla="*/ 635523 h 1298571"/>
              <a:gd name="connsiteX22" fmla="*/ 1226423 w 1664121"/>
              <a:gd name="connsiteY22" fmla="*/ 687527 h 1298571"/>
              <a:gd name="connsiteX23" fmla="*/ 1087746 w 1664121"/>
              <a:gd name="connsiteY23" fmla="*/ 674526 h 1298571"/>
              <a:gd name="connsiteX24" fmla="*/ 1053077 w 1664121"/>
              <a:gd name="connsiteY24" fmla="*/ 665858 h 1298571"/>
              <a:gd name="connsiteX25" fmla="*/ 983738 w 1664121"/>
              <a:gd name="connsiteY25" fmla="*/ 904209 h 1298571"/>
              <a:gd name="connsiteX26" fmla="*/ 689050 w 1664121"/>
              <a:gd name="connsiteY26" fmla="*/ 687527 h 1298571"/>
              <a:gd name="connsiteX27" fmla="*/ 637046 w 1664121"/>
              <a:gd name="connsiteY27" fmla="*/ 791534 h 1298571"/>
              <a:gd name="connsiteX28" fmla="*/ 663048 w 1664121"/>
              <a:gd name="connsiteY28" fmla="*/ 990882 h 1298571"/>
              <a:gd name="connsiteX29" fmla="*/ 589376 w 1664121"/>
              <a:gd name="connsiteY29" fmla="*/ 1073221 h 1298571"/>
              <a:gd name="connsiteX30" fmla="*/ 550373 w 1664121"/>
              <a:gd name="connsiteY30" fmla="*/ 1237900 h 1298571"/>
              <a:gd name="connsiteX31" fmla="*/ 489702 w 1664121"/>
              <a:gd name="connsiteY31" fmla="*/ 1142560 h 1298571"/>
              <a:gd name="connsiteX32" fmla="*/ 368360 w 1664121"/>
              <a:gd name="connsiteY32" fmla="*/ 1298571 h 12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64121" h="1298571">
                <a:moveTo>
                  <a:pt x="368360" y="1298571"/>
                </a:moveTo>
                <a:lnTo>
                  <a:pt x="160345" y="990882"/>
                </a:lnTo>
                <a:lnTo>
                  <a:pt x="95340" y="969214"/>
                </a:lnTo>
                <a:lnTo>
                  <a:pt x="0" y="553183"/>
                </a:lnTo>
                <a:lnTo>
                  <a:pt x="65005" y="566184"/>
                </a:lnTo>
                <a:lnTo>
                  <a:pt x="143010" y="414507"/>
                </a:lnTo>
                <a:lnTo>
                  <a:pt x="312023" y="327834"/>
                </a:lnTo>
                <a:lnTo>
                  <a:pt x="368360" y="254162"/>
                </a:lnTo>
                <a:lnTo>
                  <a:pt x="468034" y="128486"/>
                </a:lnTo>
                <a:lnTo>
                  <a:pt x="598044" y="184823"/>
                </a:lnTo>
                <a:lnTo>
                  <a:pt x="622093" y="162727"/>
                </a:lnTo>
                <a:lnTo>
                  <a:pt x="910066" y="310499"/>
                </a:lnTo>
                <a:lnTo>
                  <a:pt x="983738" y="150154"/>
                </a:lnTo>
                <a:lnTo>
                  <a:pt x="1265426" y="228160"/>
                </a:lnTo>
                <a:lnTo>
                  <a:pt x="1449820" y="0"/>
                </a:lnTo>
                <a:lnTo>
                  <a:pt x="1651120" y="76482"/>
                </a:lnTo>
                <a:lnTo>
                  <a:pt x="1651120" y="202158"/>
                </a:lnTo>
                <a:lnTo>
                  <a:pt x="1664121" y="301832"/>
                </a:lnTo>
                <a:lnTo>
                  <a:pt x="1447439" y="323500"/>
                </a:lnTo>
                <a:lnTo>
                  <a:pt x="1378100" y="405839"/>
                </a:lnTo>
                <a:lnTo>
                  <a:pt x="1369433" y="531515"/>
                </a:lnTo>
                <a:lnTo>
                  <a:pt x="1248091" y="635523"/>
                </a:lnTo>
                <a:lnTo>
                  <a:pt x="1226423" y="687527"/>
                </a:lnTo>
                <a:lnTo>
                  <a:pt x="1087746" y="674526"/>
                </a:lnTo>
                <a:lnTo>
                  <a:pt x="1053077" y="665858"/>
                </a:lnTo>
                <a:lnTo>
                  <a:pt x="983738" y="904209"/>
                </a:lnTo>
                <a:lnTo>
                  <a:pt x="689050" y="687527"/>
                </a:lnTo>
                <a:lnTo>
                  <a:pt x="637046" y="791534"/>
                </a:lnTo>
                <a:lnTo>
                  <a:pt x="663048" y="990882"/>
                </a:lnTo>
                <a:lnTo>
                  <a:pt x="589376" y="1073221"/>
                </a:lnTo>
                <a:lnTo>
                  <a:pt x="550373" y="1237900"/>
                </a:lnTo>
                <a:lnTo>
                  <a:pt x="489702" y="1142560"/>
                </a:lnTo>
                <a:lnTo>
                  <a:pt x="368360" y="12985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3893519" y="1892955"/>
            <a:ext cx="2967978" cy="2498652"/>
          </a:xfrm>
          <a:custGeom>
            <a:avLst/>
            <a:gdLst>
              <a:gd name="connsiteX0" fmla="*/ 511370 w 2158157"/>
              <a:gd name="connsiteY0" fmla="*/ 0 h 2075818"/>
              <a:gd name="connsiteX1" fmla="*/ 615378 w 2158157"/>
              <a:gd name="connsiteY1" fmla="*/ 247018 h 2075818"/>
              <a:gd name="connsiteX2" fmla="*/ 481035 w 2158157"/>
              <a:gd name="connsiteY2" fmla="*/ 372694 h 2075818"/>
              <a:gd name="connsiteX3" fmla="*/ 338024 w 2158157"/>
              <a:gd name="connsiteY3" fmla="*/ 576375 h 2075818"/>
              <a:gd name="connsiteX4" fmla="*/ 858062 w 2158157"/>
              <a:gd name="connsiteY4" fmla="*/ 663048 h 2075818"/>
              <a:gd name="connsiteX5" fmla="*/ 944735 w 2158157"/>
              <a:gd name="connsiteY5" fmla="*/ 736720 h 2075818"/>
              <a:gd name="connsiteX6" fmla="*/ 1066077 w 2158157"/>
              <a:gd name="connsiteY6" fmla="*/ 710719 h 2075818"/>
              <a:gd name="connsiteX7" fmla="*/ 1174419 w 2158157"/>
              <a:gd name="connsiteY7" fmla="*/ 771390 h 2075818"/>
              <a:gd name="connsiteX8" fmla="*/ 1399768 w 2158157"/>
              <a:gd name="connsiteY8" fmla="*/ 762722 h 2075818"/>
              <a:gd name="connsiteX9" fmla="*/ 1568781 w 2158157"/>
              <a:gd name="connsiteY9" fmla="*/ 810392 h 2075818"/>
              <a:gd name="connsiteX10" fmla="*/ 1555780 w 2158157"/>
              <a:gd name="connsiteY10" fmla="*/ 875397 h 2075818"/>
              <a:gd name="connsiteX11" fmla="*/ 1794130 w 2158157"/>
              <a:gd name="connsiteY11" fmla="*/ 970738 h 2075818"/>
              <a:gd name="connsiteX12" fmla="*/ 1906805 w 2158157"/>
              <a:gd name="connsiteY12" fmla="*/ 962070 h 2075818"/>
              <a:gd name="connsiteX13" fmla="*/ 1950142 w 2158157"/>
              <a:gd name="connsiteY13" fmla="*/ 1005407 h 2075818"/>
              <a:gd name="connsiteX14" fmla="*/ 2006479 w 2158157"/>
              <a:gd name="connsiteY14" fmla="*/ 1031409 h 2075818"/>
              <a:gd name="connsiteX15" fmla="*/ 2071484 w 2158157"/>
              <a:gd name="connsiteY15" fmla="*/ 983738 h 2075818"/>
              <a:gd name="connsiteX16" fmla="*/ 2127821 w 2158157"/>
              <a:gd name="connsiteY16" fmla="*/ 1057410 h 2075818"/>
              <a:gd name="connsiteX17" fmla="*/ 2114820 w 2158157"/>
              <a:gd name="connsiteY17" fmla="*/ 1105081 h 2075818"/>
              <a:gd name="connsiteX18" fmla="*/ 2158157 w 2158157"/>
              <a:gd name="connsiteY18" fmla="*/ 1170085 h 2075818"/>
              <a:gd name="connsiteX19" fmla="*/ 2075818 w 2158157"/>
              <a:gd name="connsiteY19" fmla="*/ 1222089 h 2075818"/>
              <a:gd name="connsiteX20" fmla="*/ 2002146 w 2158157"/>
              <a:gd name="connsiteY20" fmla="*/ 1451773 h 2075818"/>
              <a:gd name="connsiteX21" fmla="*/ 1945808 w 2158157"/>
              <a:gd name="connsiteY21" fmla="*/ 1412770 h 2075818"/>
              <a:gd name="connsiteX22" fmla="*/ 1889471 w 2158157"/>
              <a:gd name="connsiteY22" fmla="*/ 1356432 h 2075818"/>
              <a:gd name="connsiteX23" fmla="*/ 1772462 w 2158157"/>
              <a:gd name="connsiteY23" fmla="*/ 1382434 h 2075818"/>
              <a:gd name="connsiteX24" fmla="*/ 1703124 w 2158157"/>
              <a:gd name="connsiteY24" fmla="*/ 1395435 h 2075818"/>
              <a:gd name="connsiteX25" fmla="*/ 1664121 w 2158157"/>
              <a:gd name="connsiteY25" fmla="*/ 1447439 h 2075818"/>
              <a:gd name="connsiteX26" fmla="*/ 1690123 w 2158157"/>
              <a:gd name="connsiteY26" fmla="*/ 1516777 h 2075818"/>
              <a:gd name="connsiteX27" fmla="*/ 1690123 w 2158157"/>
              <a:gd name="connsiteY27" fmla="*/ 1586116 h 2075818"/>
              <a:gd name="connsiteX28" fmla="*/ 1798464 w 2158157"/>
              <a:gd name="connsiteY28" fmla="*/ 1633786 h 2075818"/>
              <a:gd name="connsiteX29" fmla="*/ 1772462 w 2158157"/>
              <a:gd name="connsiteY29" fmla="*/ 2058483 h 2075818"/>
              <a:gd name="connsiteX30" fmla="*/ 1534111 w 2158157"/>
              <a:gd name="connsiteY30" fmla="*/ 2075818 h 2075818"/>
              <a:gd name="connsiteX31" fmla="*/ 1386767 w 2158157"/>
              <a:gd name="connsiteY31" fmla="*/ 2058483 h 2075818"/>
              <a:gd name="connsiteX32" fmla="*/ 1300094 w 2158157"/>
              <a:gd name="connsiteY32" fmla="*/ 2023814 h 2075818"/>
              <a:gd name="connsiteX33" fmla="*/ 1235090 w 2158157"/>
              <a:gd name="connsiteY33" fmla="*/ 1750794 h 2075818"/>
              <a:gd name="connsiteX34" fmla="*/ 1152750 w 2158157"/>
              <a:gd name="connsiteY34" fmla="*/ 1707458 h 2075818"/>
              <a:gd name="connsiteX35" fmla="*/ 1092079 w 2158157"/>
              <a:gd name="connsiteY35" fmla="*/ 1694457 h 2075818"/>
              <a:gd name="connsiteX36" fmla="*/ 1009740 w 2158157"/>
              <a:gd name="connsiteY36" fmla="*/ 1646787 h 2075818"/>
              <a:gd name="connsiteX37" fmla="*/ 849395 w 2158157"/>
              <a:gd name="connsiteY37" fmla="*/ 1655454 h 2075818"/>
              <a:gd name="connsiteX38" fmla="*/ 840728 w 2158157"/>
              <a:gd name="connsiteY38" fmla="*/ 1581782 h 2075818"/>
              <a:gd name="connsiteX39" fmla="*/ 988072 w 2158157"/>
              <a:gd name="connsiteY39" fmla="*/ 1343431 h 2075818"/>
              <a:gd name="connsiteX40" fmla="*/ 979404 w 2158157"/>
              <a:gd name="connsiteY40" fmla="*/ 1269759 h 2075818"/>
              <a:gd name="connsiteX41" fmla="*/ 1044409 w 2158157"/>
              <a:gd name="connsiteY41" fmla="*/ 1135416 h 2075818"/>
              <a:gd name="connsiteX42" fmla="*/ 875397 w 2158157"/>
              <a:gd name="connsiteY42" fmla="*/ 1105081 h 2075818"/>
              <a:gd name="connsiteX43" fmla="*/ 758388 w 2158157"/>
              <a:gd name="connsiteY43" fmla="*/ 1031409 h 2075818"/>
              <a:gd name="connsiteX44" fmla="*/ 658714 w 2158157"/>
              <a:gd name="connsiteY44" fmla="*/ 1066078 h 2075818"/>
              <a:gd name="connsiteX45" fmla="*/ 632712 w 2158157"/>
              <a:gd name="connsiteY45" fmla="*/ 1027075 h 2075818"/>
              <a:gd name="connsiteX46" fmla="*/ 580709 w 2158157"/>
              <a:gd name="connsiteY46" fmla="*/ 1044410 h 2075818"/>
              <a:gd name="connsiteX47" fmla="*/ 476701 w 2158157"/>
              <a:gd name="connsiteY47" fmla="*/ 1005407 h 2075818"/>
              <a:gd name="connsiteX48" fmla="*/ 325023 w 2158157"/>
              <a:gd name="connsiteY48" fmla="*/ 1274093 h 2075818"/>
              <a:gd name="connsiteX49" fmla="*/ 281687 w 2158157"/>
              <a:gd name="connsiteY49" fmla="*/ 1421437 h 2075818"/>
              <a:gd name="connsiteX50" fmla="*/ 190680 w 2158157"/>
              <a:gd name="connsiteY50" fmla="*/ 1469107 h 2075818"/>
              <a:gd name="connsiteX51" fmla="*/ 43336 w 2158157"/>
              <a:gd name="connsiteY51" fmla="*/ 1378101 h 2075818"/>
              <a:gd name="connsiteX52" fmla="*/ 34669 w 2158157"/>
              <a:gd name="connsiteY52" fmla="*/ 1265426 h 2075818"/>
              <a:gd name="connsiteX53" fmla="*/ 8667 w 2158157"/>
              <a:gd name="connsiteY53" fmla="*/ 1256758 h 2075818"/>
              <a:gd name="connsiteX54" fmla="*/ 8667 w 2158157"/>
              <a:gd name="connsiteY54" fmla="*/ 1178753 h 2075818"/>
              <a:gd name="connsiteX55" fmla="*/ 52003 w 2158157"/>
              <a:gd name="connsiteY55" fmla="*/ 1187420 h 2075818"/>
              <a:gd name="connsiteX56" fmla="*/ 99674 w 2158157"/>
              <a:gd name="connsiteY56" fmla="*/ 1113748 h 2075818"/>
              <a:gd name="connsiteX57" fmla="*/ 47670 w 2158157"/>
              <a:gd name="connsiteY57" fmla="*/ 1048743 h 2075818"/>
              <a:gd name="connsiteX58" fmla="*/ 112674 w 2158157"/>
              <a:gd name="connsiteY58" fmla="*/ 888398 h 2075818"/>
              <a:gd name="connsiteX59" fmla="*/ 138676 w 2158157"/>
              <a:gd name="connsiteY59" fmla="*/ 715052 h 2075818"/>
              <a:gd name="connsiteX60" fmla="*/ 73672 w 2158157"/>
              <a:gd name="connsiteY60" fmla="*/ 697718 h 2075818"/>
              <a:gd name="connsiteX61" fmla="*/ 0 w 2158157"/>
              <a:gd name="connsiteY61" fmla="*/ 364027 h 2075818"/>
              <a:gd name="connsiteX62" fmla="*/ 160345 w 2158157"/>
              <a:gd name="connsiteY62" fmla="*/ 338025 h 2075818"/>
              <a:gd name="connsiteX63" fmla="*/ 125675 w 2158157"/>
              <a:gd name="connsiteY63" fmla="*/ 268686 h 2075818"/>
              <a:gd name="connsiteX64" fmla="*/ 160345 w 2158157"/>
              <a:gd name="connsiteY64" fmla="*/ 216683 h 2075818"/>
              <a:gd name="connsiteX65" fmla="*/ 164678 w 2158157"/>
              <a:gd name="connsiteY65" fmla="*/ 130010 h 2075818"/>
              <a:gd name="connsiteX66" fmla="*/ 424697 w 2158157"/>
              <a:gd name="connsiteY66" fmla="*/ 43337 h 2075818"/>
              <a:gd name="connsiteX67" fmla="*/ 511370 w 2158157"/>
              <a:gd name="connsiteY67" fmla="*/ 0 h 2075818"/>
              <a:gd name="connsiteX0" fmla="*/ 511370 w 2158157"/>
              <a:gd name="connsiteY0" fmla="*/ 0 h 2075818"/>
              <a:gd name="connsiteX1" fmla="*/ 615378 w 2158157"/>
              <a:gd name="connsiteY1" fmla="*/ 247018 h 2075818"/>
              <a:gd name="connsiteX2" fmla="*/ 481035 w 2158157"/>
              <a:gd name="connsiteY2" fmla="*/ 372694 h 2075818"/>
              <a:gd name="connsiteX3" fmla="*/ 338024 w 2158157"/>
              <a:gd name="connsiteY3" fmla="*/ 576375 h 2075818"/>
              <a:gd name="connsiteX4" fmla="*/ 858062 w 2158157"/>
              <a:gd name="connsiteY4" fmla="*/ 663048 h 2075818"/>
              <a:gd name="connsiteX5" fmla="*/ 944735 w 2158157"/>
              <a:gd name="connsiteY5" fmla="*/ 736720 h 2075818"/>
              <a:gd name="connsiteX6" fmla="*/ 1066077 w 2158157"/>
              <a:gd name="connsiteY6" fmla="*/ 710719 h 2075818"/>
              <a:gd name="connsiteX7" fmla="*/ 1174419 w 2158157"/>
              <a:gd name="connsiteY7" fmla="*/ 771390 h 2075818"/>
              <a:gd name="connsiteX8" fmla="*/ 1399768 w 2158157"/>
              <a:gd name="connsiteY8" fmla="*/ 762722 h 2075818"/>
              <a:gd name="connsiteX9" fmla="*/ 1568781 w 2158157"/>
              <a:gd name="connsiteY9" fmla="*/ 810392 h 2075818"/>
              <a:gd name="connsiteX10" fmla="*/ 1555780 w 2158157"/>
              <a:gd name="connsiteY10" fmla="*/ 875397 h 2075818"/>
              <a:gd name="connsiteX11" fmla="*/ 1794130 w 2158157"/>
              <a:gd name="connsiteY11" fmla="*/ 970738 h 2075818"/>
              <a:gd name="connsiteX12" fmla="*/ 1906805 w 2158157"/>
              <a:gd name="connsiteY12" fmla="*/ 962070 h 2075818"/>
              <a:gd name="connsiteX13" fmla="*/ 1950142 w 2158157"/>
              <a:gd name="connsiteY13" fmla="*/ 1005407 h 2075818"/>
              <a:gd name="connsiteX14" fmla="*/ 2006479 w 2158157"/>
              <a:gd name="connsiteY14" fmla="*/ 1031409 h 2075818"/>
              <a:gd name="connsiteX15" fmla="*/ 2071484 w 2158157"/>
              <a:gd name="connsiteY15" fmla="*/ 983738 h 2075818"/>
              <a:gd name="connsiteX16" fmla="*/ 2127821 w 2158157"/>
              <a:gd name="connsiteY16" fmla="*/ 1057410 h 2075818"/>
              <a:gd name="connsiteX17" fmla="*/ 2114820 w 2158157"/>
              <a:gd name="connsiteY17" fmla="*/ 1105081 h 2075818"/>
              <a:gd name="connsiteX18" fmla="*/ 2158157 w 2158157"/>
              <a:gd name="connsiteY18" fmla="*/ 1170085 h 2075818"/>
              <a:gd name="connsiteX19" fmla="*/ 2075818 w 2158157"/>
              <a:gd name="connsiteY19" fmla="*/ 1222089 h 2075818"/>
              <a:gd name="connsiteX20" fmla="*/ 2002146 w 2158157"/>
              <a:gd name="connsiteY20" fmla="*/ 1451773 h 2075818"/>
              <a:gd name="connsiteX21" fmla="*/ 1945808 w 2158157"/>
              <a:gd name="connsiteY21" fmla="*/ 1412770 h 2075818"/>
              <a:gd name="connsiteX22" fmla="*/ 1889471 w 2158157"/>
              <a:gd name="connsiteY22" fmla="*/ 1356432 h 2075818"/>
              <a:gd name="connsiteX23" fmla="*/ 1772462 w 2158157"/>
              <a:gd name="connsiteY23" fmla="*/ 1382434 h 2075818"/>
              <a:gd name="connsiteX24" fmla="*/ 1703124 w 2158157"/>
              <a:gd name="connsiteY24" fmla="*/ 1395435 h 2075818"/>
              <a:gd name="connsiteX25" fmla="*/ 1664121 w 2158157"/>
              <a:gd name="connsiteY25" fmla="*/ 1447439 h 2075818"/>
              <a:gd name="connsiteX26" fmla="*/ 1690123 w 2158157"/>
              <a:gd name="connsiteY26" fmla="*/ 1516777 h 2075818"/>
              <a:gd name="connsiteX27" fmla="*/ 1690123 w 2158157"/>
              <a:gd name="connsiteY27" fmla="*/ 1586116 h 2075818"/>
              <a:gd name="connsiteX28" fmla="*/ 1798464 w 2158157"/>
              <a:gd name="connsiteY28" fmla="*/ 1633786 h 2075818"/>
              <a:gd name="connsiteX29" fmla="*/ 1772462 w 2158157"/>
              <a:gd name="connsiteY29" fmla="*/ 2058483 h 2075818"/>
              <a:gd name="connsiteX30" fmla="*/ 1534111 w 2158157"/>
              <a:gd name="connsiteY30" fmla="*/ 2075818 h 2075818"/>
              <a:gd name="connsiteX31" fmla="*/ 1386767 w 2158157"/>
              <a:gd name="connsiteY31" fmla="*/ 2058483 h 2075818"/>
              <a:gd name="connsiteX32" fmla="*/ 1300094 w 2158157"/>
              <a:gd name="connsiteY32" fmla="*/ 2023814 h 2075818"/>
              <a:gd name="connsiteX33" fmla="*/ 1235090 w 2158157"/>
              <a:gd name="connsiteY33" fmla="*/ 1750794 h 2075818"/>
              <a:gd name="connsiteX34" fmla="*/ 1152750 w 2158157"/>
              <a:gd name="connsiteY34" fmla="*/ 1707458 h 2075818"/>
              <a:gd name="connsiteX35" fmla="*/ 1092079 w 2158157"/>
              <a:gd name="connsiteY35" fmla="*/ 1694457 h 2075818"/>
              <a:gd name="connsiteX36" fmla="*/ 1009740 w 2158157"/>
              <a:gd name="connsiteY36" fmla="*/ 1646787 h 2075818"/>
              <a:gd name="connsiteX37" fmla="*/ 849395 w 2158157"/>
              <a:gd name="connsiteY37" fmla="*/ 1655454 h 2075818"/>
              <a:gd name="connsiteX38" fmla="*/ 840728 w 2158157"/>
              <a:gd name="connsiteY38" fmla="*/ 1581782 h 2075818"/>
              <a:gd name="connsiteX39" fmla="*/ 988072 w 2158157"/>
              <a:gd name="connsiteY39" fmla="*/ 1343431 h 2075818"/>
              <a:gd name="connsiteX40" fmla="*/ 979404 w 2158157"/>
              <a:gd name="connsiteY40" fmla="*/ 1269759 h 2075818"/>
              <a:gd name="connsiteX41" fmla="*/ 1044409 w 2158157"/>
              <a:gd name="connsiteY41" fmla="*/ 1135416 h 2075818"/>
              <a:gd name="connsiteX42" fmla="*/ 875397 w 2158157"/>
              <a:gd name="connsiteY42" fmla="*/ 1105081 h 2075818"/>
              <a:gd name="connsiteX43" fmla="*/ 758388 w 2158157"/>
              <a:gd name="connsiteY43" fmla="*/ 1031409 h 2075818"/>
              <a:gd name="connsiteX44" fmla="*/ 658714 w 2158157"/>
              <a:gd name="connsiteY44" fmla="*/ 1066078 h 2075818"/>
              <a:gd name="connsiteX45" fmla="*/ 632712 w 2158157"/>
              <a:gd name="connsiteY45" fmla="*/ 1027075 h 2075818"/>
              <a:gd name="connsiteX46" fmla="*/ 580709 w 2158157"/>
              <a:gd name="connsiteY46" fmla="*/ 1044410 h 2075818"/>
              <a:gd name="connsiteX47" fmla="*/ 476701 w 2158157"/>
              <a:gd name="connsiteY47" fmla="*/ 1005407 h 2075818"/>
              <a:gd name="connsiteX48" fmla="*/ 325023 w 2158157"/>
              <a:gd name="connsiteY48" fmla="*/ 1274093 h 2075818"/>
              <a:gd name="connsiteX49" fmla="*/ 281687 w 2158157"/>
              <a:gd name="connsiteY49" fmla="*/ 1421437 h 2075818"/>
              <a:gd name="connsiteX50" fmla="*/ 190680 w 2158157"/>
              <a:gd name="connsiteY50" fmla="*/ 1469107 h 2075818"/>
              <a:gd name="connsiteX51" fmla="*/ 43336 w 2158157"/>
              <a:gd name="connsiteY51" fmla="*/ 1378101 h 2075818"/>
              <a:gd name="connsiteX52" fmla="*/ 34669 w 2158157"/>
              <a:gd name="connsiteY52" fmla="*/ 1265426 h 2075818"/>
              <a:gd name="connsiteX53" fmla="*/ 8667 w 2158157"/>
              <a:gd name="connsiteY53" fmla="*/ 1256758 h 2075818"/>
              <a:gd name="connsiteX54" fmla="*/ 8667 w 2158157"/>
              <a:gd name="connsiteY54" fmla="*/ 1178753 h 2075818"/>
              <a:gd name="connsiteX55" fmla="*/ 52003 w 2158157"/>
              <a:gd name="connsiteY55" fmla="*/ 1187420 h 2075818"/>
              <a:gd name="connsiteX56" fmla="*/ 99674 w 2158157"/>
              <a:gd name="connsiteY56" fmla="*/ 1113748 h 2075818"/>
              <a:gd name="connsiteX57" fmla="*/ 47670 w 2158157"/>
              <a:gd name="connsiteY57" fmla="*/ 1048743 h 2075818"/>
              <a:gd name="connsiteX58" fmla="*/ 112674 w 2158157"/>
              <a:gd name="connsiteY58" fmla="*/ 888398 h 2075818"/>
              <a:gd name="connsiteX59" fmla="*/ 138676 w 2158157"/>
              <a:gd name="connsiteY59" fmla="*/ 715052 h 2075818"/>
              <a:gd name="connsiteX60" fmla="*/ 73672 w 2158157"/>
              <a:gd name="connsiteY60" fmla="*/ 697718 h 2075818"/>
              <a:gd name="connsiteX61" fmla="*/ 0 w 2158157"/>
              <a:gd name="connsiteY61" fmla="*/ 364027 h 2075818"/>
              <a:gd name="connsiteX62" fmla="*/ 160345 w 2158157"/>
              <a:gd name="connsiteY62" fmla="*/ 338025 h 2075818"/>
              <a:gd name="connsiteX63" fmla="*/ 113769 w 2158157"/>
              <a:gd name="connsiteY63" fmla="*/ 259161 h 2075818"/>
              <a:gd name="connsiteX64" fmla="*/ 160345 w 2158157"/>
              <a:gd name="connsiteY64" fmla="*/ 216683 h 2075818"/>
              <a:gd name="connsiteX65" fmla="*/ 164678 w 2158157"/>
              <a:gd name="connsiteY65" fmla="*/ 130010 h 2075818"/>
              <a:gd name="connsiteX66" fmla="*/ 424697 w 2158157"/>
              <a:gd name="connsiteY66" fmla="*/ 43337 h 2075818"/>
              <a:gd name="connsiteX67" fmla="*/ 511370 w 2158157"/>
              <a:gd name="connsiteY67" fmla="*/ 0 h 2075818"/>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60345 w 2158157"/>
              <a:gd name="connsiteY62" fmla="*/ 349931 h 2087724"/>
              <a:gd name="connsiteX63" fmla="*/ 113769 w 2158157"/>
              <a:gd name="connsiteY63" fmla="*/ 271067 h 2087724"/>
              <a:gd name="connsiteX64" fmla="*/ 160345 w 2158157"/>
              <a:gd name="connsiteY64" fmla="*/ 228589 h 2087724"/>
              <a:gd name="connsiteX65" fmla="*/ 164678 w 2158157"/>
              <a:gd name="connsiteY65" fmla="*/ 141916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60345 w 2158157"/>
              <a:gd name="connsiteY62" fmla="*/ 349931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34884 w 2158157"/>
              <a:gd name="connsiteY41" fmla="*/ 1154466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3914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95181 w 2158157"/>
              <a:gd name="connsiteY58" fmla="*/ 931743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85656 w 2158157"/>
              <a:gd name="connsiteY58" fmla="*/ 946031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83515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85656 w 2158157"/>
              <a:gd name="connsiteY58" fmla="*/ 946031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83515 h 2087724"/>
              <a:gd name="connsiteX55" fmla="*/ 52003 w 2158157"/>
              <a:gd name="connsiteY55" fmla="*/ 1199326 h 2087724"/>
              <a:gd name="connsiteX56" fmla="*/ 54700 w 2158157"/>
              <a:gd name="connsiteY56" fmla="*/ 1177011 h 2087724"/>
              <a:gd name="connsiteX57" fmla="*/ 99674 w 2158157"/>
              <a:gd name="connsiteY57" fmla="*/ 1125654 h 2087724"/>
              <a:gd name="connsiteX58" fmla="*/ 35764 w 2158157"/>
              <a:gd name="connsiteY58" fmla="*/ 1048743 h 2087724"/>
              <a:gd name="connsiteX59" fmla="*/ 85656 w 2158157"/>
              <a:gd name="connsiteY59" fmla="*/ 946031 h 2087724"/>
              <a:gd name="connsiteX60" fmla="*/ 112674 w 2158157"/>
              <a:gd name="connsiteY60" fmla="*/ 900304 h 2087724"/>
              <a:gd name="connsiteX61" fmla="*/ 133914 w 2158157"/>
              <a:gd name="connsiteY61" fmla="*/ 726958 h 2087724"/>
              <a:gd name="connsiteX62" fmla="*/ 61766 w 2158157"/>
              <a:gd name="connsiteY62" fmla="*/ 712006 h 2087724"/>
              <a:gd name="connsiteX63" fmla="*/ 0 w 2158157"/>
              <a:gd name="connsiteY63" fmla="*/ 375933 h 2087724"/>
              <a:gd name="connsiteX64" fmla="*/ 148438 w 2158157"/>
              <a:gd name="connsiteY64" fmla="*/ 347549 h 2087724"/>
              <a:gd name="connsiteX65" fmla="*/ 113769 w 2158157"/>
              <a:gd name="connsiteY65" fmla="*/ 271067 h 2087724"/>
              <a:gd name="connsiteX66" fmla="*/ 160345 w 2158157"/>
              <a:gd name="connsiteY66" fmla="*/ 228589 h 2087724"/>
              <a:gd name="connsiteX67" fmla="*/ 157535 w 2158157"/>
              <a:gd name="connsiteY67" fmla="*/ 139535 h 2087724"/>
              <a:gd name="connsiteX68" fmla="*/ 424697 w 2158157"/>
              <a:gd name="connsiteY68" fmla="*/ 55243 h 2087724"/>
              <a:gd name="connsiteX69" fmla="*/ 511370 w 2158157"/>
              <a:gd name="connsiteY69" fmla="*/ 0 h 208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158157" h="2087724">
                <a:moveTo>
                  <a:pt x="511370" y="0"/>
                </a:moveTo>
                <a:lnTo>
                  <a:pt x="615378" y="258924"/>
                </a:lnTo>
                <a:lnTo>
                  <a:pt x="481035" y="384600"/>
                </a:lnTo>
                <a:lnTo>
                  <a:pt x="338024" y="588281"/>
                </a:lnTo>
                <a:lnTo>
                  <a:pt x="858062" y="674954"/>
                </a:lnTo>
                <a:lnTo>
                  <a:pt x="944735" y="748626"/>
                </a:lnTo>
                <a:lnTo>
                  <a:pt x="1066077" y="722625"/>
                </a:lnTo>
                <a:lnTo>
                  <a:pt x="1174419" y="783296"/>
                </a:lnTo>
                <a:lnTo>
                  <a:pt x="1399768" y="774628"/>
                </a:lnTo>
                <a:lnTo>
                  <a:pt x="1568781" y="822298"/>
                </a:lnTo>
                <a:lnTo>
                  <a:pt x="1555780" y="887303"/>
                </a:lnTo>
                <a:lnTo>
                  <a:pt x="1794130" y="982644"/>
                </a:lnTo>
                <a:lnTo>
                  <a:pt x="1906805" y="973976"/>
                </a:lnTo>
                <a:lnTo>
                  <a:pt x="1950142" y="1017313"/>
                </a:lnTo>
                <a:lnTo>
                  <a:pt x="2006479" y="1043315"/>
                </a:lnTo>
                <a:lnTo>
                  <a:pt x="2071484" y="995644"/>
                </a:lnTo>
                <a:lnTo>
                  <a:pt x="2127821" y="1069316"/>
                </a:lnTo>
                <a:lnTo>
                  <a:pt x="2114820" y="1116987"/>
                </a:lnTo>
                <a:lnTo>
                  <a:pt x="2158157" y="1181991"/>
                </a:lnTo>
                <a:lnTo>
                  <a:pt x="2075818" y="1233995"/>
                </a:lnTo>
                <a:lnTo>
                  <a:pt x="2002146" y="1463679"/>
                </a:lnTo>
                <a:lnTo>
                  <a:pt x="1945808" y="1424676"/>
                </a:lnTo>
                <a:lnTo>
                  <a:pt x="1889471" y="1368338"/>
                </a:lnTo>
                <a:lnTo>
                  <a:pt x="1772462" y="1394340"/>
                </a:lnTo>
                <a:lnTo>
                  <a:pt x="1703124" y="1407341"/>
                </a:lnTo>
                <a:lnTo>
                  <a:pt x="1664121" y="1459345"/>
                </a:lnTo>
                <a:lnTo>
                  <a:pt x="1690123" y="1528683"/>
                </a:lnTo>
                <a:lnTo>
                  <a:pt x="1690123" y="1598022"/>
                </a:lnTo>
                <a:lnTo>
                  <a:pt x="1798464" y="1645692"/>
                </a:lnTo>
                <a:lnTo>
                  <a:pt x="1772462" y="2070389"/>
                </a:lnTo>
                <a:lnTo>
                  <a:pt x="1534111" y="2087724"/>
                </a:lnTo>
                <a:lnTo>
                  <a:pt x="1386767" y="2070389"/>
                </a:lnTo>
                <a:lnTo>
                  <a:pt x="1300094" y="2035720"/>
                </a:lnTo>
                <a:lnTo>
                  <a:pt x="1235090" y="1762700"/>
                </a:lnTo>
                <a:lnTo>
                  <a:pt x="1152750" y="1719364"/>
                </a:lnTo>
                <a:lnTo>
                  <a:pt x="1092079" y="1706363"/>
                </a:lnTo>
                <a:lnTo>
                  <a:pt x="1009740" y="1658693"/>
                </a:lnTo>
                <a:lnTo>
                  <a:pt x="842252" y="1669741"/>
                </a:lnTo>
                <a:lnTo>
                  <a:pt x="840728" y="1593688"/>
                </a:lnTo>
                <a:lnTo>
                  <a:pt x="988072" y="1355337"/>
                </a:lnTo>
                <a:lnTo>
                  <a:pt x="974641" y="1281665"/>
                </a:lnTo>
                <a:lnTo>
                  <a:pt x="1034884" y="1154466"/>
                </a:lnTo>
                <a:lnTo>
                  <a:pt x="875397" y="1116987"/>
                </a:lnTo>
                <a:lnTo>
                  <a:pt x="760770" y="1055221"/>
                </a:lnTo>
                <a:lnTo>
                  <a:pt x="658714" y="1077984"/>
                </a:lnTo>
                <a:lnTo>
                  <a:pt x="632712" y="1038981"/>
                </a:lnTo>
                <a:lnTo>
                  <a:pt x="580709" y="1056316"/>
                </a:lnTo>
                <a:lnTo>
                  <a:pt x="476701" y="1017313"/>
                </a:lnTo>
                <a:lnTo>
                  <a:pt x="325023" y="1285999"/>
                </a:lnTo>
                <a:lnTo>
                  <a:pt x="281687" y="1433343"/>
                </a:lnTo>
                <a:lnTo>
                  <a:pt x="190680" y="1481013"/>
                </a:lnTo>
                <a:lnTo>
                  <a:pt x="43336" y="1390007"/>
                </a:lnTo>
                <a:lnTo>
                  <a:pt x="34669" y="1277332"/>
                </a:lnTo>
                <a:lnTo>
                  <a:pt x="8667" y="1268664"/>
                </a:lnTo>
                <a:lnTo>
                  <a:pt x="8667" y="1183515"/>
                </a:lnTo>
                <a:lnTo>
                  <a:pt x="52003" y="1199326"/>
                </a:lnTo>
                <a:cubicBezTo>
                  <a:pt x="58458" y="1191094"/>
                  <a:pt x="48245" y="1185243"/>
                  <a:pt x="54700" y="1177011"/>
                </a:cubicBezTo>
                <a:lnTo>
                  <a:pt x="99674" y="1125654"/>
                </a:lnTo>
                <a:lnTo>
                  <a:pt x="35764" y="1048743"/>
                </a:lnTo>
                <a:cubicBezTo>
                  <a:pt x="57951" y="1007362"/>
                  <a:pt x="63469" y="987412"/>
                  <a:pt x="85656" y="946031"/>
                </a:cubicBezTo>
                <a:lnTo>
                  <a:pt x="112674" y="900304"/>
                </a:lnTo>
                <a:lnTo>
                  <a:pt x="133914" y="726958"/>
                </a:lnTo>
                <a:lnTo>
                  <a:pt x="61766" y="712006"/>
                </a:lnTo>
                <a:lnTo>
                  <a:pt x="0" y="375933"/>
                </a:lnTo>
                <a:lnTo>
                  <a:pt x="148438" y="347549"/>
                </a:lnTo>
                <a:lnTo>
                  <a:pt x="113769" y="271067"/>
                </a:lnTo>
                <a:lnTo>
                  <a:pt x="160345" y="228589"/>
                </a:lnTo>
                <a:cubicBezTo>
                  <a:pt x="159408" y="198904"/>
                  <a:pt x="158472" y="169220"/>
                  <a:pt x="157535" y="139535"/>
                </a:cubicBezTo>
                <a:lnTo>
                  <a:pt x="424697" y="55243"/>
                </a:lnTo>
                <a:lnTo>
                  <a:pt x="51137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497" y="2065347"/>
            <a:ext cx="2216178" cy="1416573"/>
          </a:xfrm>
          <a:prstGeom prst="rect">
            <a:avLst/>
          </a:prstGeom>
        </p:spPr>
      </p:pic>
      <p:sp>
        <p:nvSpPr>
          <p:cNvPr id="3" name="スライド番号プレースホルダー 2"/>
          <p:cNvSpPr>
            <a:spLocks noGrp="1"/>
          </p:cNvSpPr>
          <p:nvPr>
            <p:ph type="sldNum" sz="quarter" idx="12"/>
          </p:nvPr>
        </p:nvSpPr>
        <p:spPr/>
        <p:txBody>
          <a:bodyPr/>
          <a:lstStyle/>
          <a:p>
            <a:fld id="{7CD102F9-A1F8-4BAE-8984-E61E1FEB4EEF}" type="slidenum">
              <a:rPr kumimoji="1" lang="ja-JP" altLang="en-US" smtClean="0"/>
              <a:t>36</a:t>
            </a:fld>
            <a:endParaRPr kumimoji="1" lang="ja-JP" altLang="en-US"/>
          </a:p>
        </p:txBody>
      </p:sp>
      <p:sp>
        <p:nvSpPr>
          <p:cNvPr id="4" name="タイトル 1"/>
          <p:cNvSpPr txBox="1">
            <a:spLocks/>
          </p:cNvSpPr>
          <p:nvPr/>
        </p:nvSpPr>
        <p:spPr>
          <a:xfrm>
            <a:off x="728637" y="-17378"/>
            <a:ext cx="8229600" cy="998984"/>
          </a:xfrm>
          <a:prstGeom prst="rect">
            <a:avLst/>
          </a:prstGeom>
        </p:spPr>
        <p:txBody>
          <a:bodyPr/>
          <a:lstStyle>
            <a:lvl1pPr algn="l" defTabSz="914400" rtl="0" eaLnBrk="1" latinLnBrk="0" hangingPunct="1">
              <a:spcBef>
                <a:spcPct val="0"/>
              </a:spcBef>
              <a:buNone/>
              <a:defRPr kumimoji="1" sz="4400" b="1" u="none" kern="1200" baseline="0">
                <a:solidFill>
                  <a:schemeClr val="bg1"/>
                </a:solidFill>
                <a:effectLst>
                  <a:outerShdw blurRad="38100" dist="38100" dir="2700000" algn="tl">
                    <a:srgbClr val="000000">
                      <a:alpha val="43137"/>
                    </a:srgbClr>
                  </a:outerShdw>
                </a:effectLst>
                <a:latin typeface="+mj-lt"/>
                <a:ea typeface="+mj-ea"/>
                <a:cs typeface="+mj-cs"/>
              </a:defRPr>
            </a:lvl1pPr>
          </a:lstStyle>
          <a:p>
            <a:r>
              <a:rPr lang="ja-JP" altLang="en-US" dirty="0"/>
              <a:t>まとめ</a:t>
            </a:r>
          </a:p>
        </p:txBody>
      </p:sp>
      <p:sp>
        <p:nvSpPr>
          <p:cNvPr id="8" name="フリーフォーム 7"/>
          <p:cNvSpPr/>
          <p:nvPr/>
        </p:nvSpPr>
        <p:spPr>
          <a:xfrm>
            <a:off x="3160464" y="3110507"/>
            <a:ext cx="2169955" cy="1664912"/>
          </a:xfrm>
          <a:custGeom>
            <a:avLst/>
            <a:gdLst>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28705 w 1573114"/>
              <a:gd name="connsiteY41" fmla="*/ 164678 h 1391101"/>
              <a:gd name="connsiteX42" fmla="*/ 580709 w 1573114"/>
              <a:gd name="connsiteY42" fmla="*/ 182013 h 1391101"/>
              <a:gd name="connsiteX43" fmla="*/ 624045 w 1573114"/>
              <a:gd name="connsiteY43" fmla="*/ 95340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28705 w 1573114"/>
              <a:gd name="connsiteY41" fmla="*/ 164678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17125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14605 w 1573114"/>
              <a:gd name="connsiteY32" fmla="*/ 35763 h 1391101"/>
              <a:gd name="connsiteX33" fmla="*/ 1009740 w 1573114"/>
              <a:gd name="connsiteY33" fmla="*/ 0 h 1391101"/>
              <a:gd name="connsiteX34" fmla="*/ 866730 w 1573114"/>
              <a:gd name="connsiteY34" fmla="*/ 242684 h 1391101"/>
              <a:gd name="connsiteX35" fmla="*/ 814726 w 1573114"/>
              <a:gd name="connsiteY35" fmla="*/ 417125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3767 w 1577877"/>
              <a:gd name="connsiteY23" fmla="*/ 641380 h 1391101"/>
              <a:gd name="connsiteX24" fmla="*/ 1373767 w 1577877"/>
              <a:gd name="connsiteY24" fmla="*/ 576375 h 1391101"/>
              <a:gd name="connsiteX25" fmla="*/ 1525444 w 1577877"/>
              <a:gd name="connsiteY25" fmla="*/ 338024 h 1391101"/>
              <a:gd name="connsiteX26" fmla="*/ 1508110 w 1577877"/>
              <a:gd name="connsiteY26" fmla="*/ 255685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3767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0983 w 1577877"/>
              <a:gd name="connsiteY45" fmla="*/ 341929 h 1391101"/>
              <a:gd name="connsiteX46" fmla="*/ 290354 w 1577877"/>
              <a:gd name="connsiteY46" fmla="*/ 268686 h 1391101"/>
              <a:gd name="connsiteX47" fmla="*/ 221016 w 1577877"/>
              <a:gd name="connsiteY47" fmla="*/ 160345 h 1391101"/>
              <a:gd name="connsiteX0" fmla="*/ 235303 w 1577877"/>
              <a:gd name="connsiteY0" fmla="*/ 155583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0983 w 1577877"/>
              <a:gd name="connsiteY45" fmla="*/ 341929 h 1391101"/>
              <a:gd name="connsiteX46" fmla="*/ 290354 w 1577877"/>
              <a:gd name="connsiteY46" fmla="*/ 268686 h 1391101"/>
              <a:gd name="connsiteX47" fmla="*/ 235303 w 1577877"/>
              <a:gd name="connsiteY47" fmla="*/ 155583 h 139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77877" h="1391101">
                <a:moveTo>
                  <a:pt x="235303" y="155583"/>
                </a:moveTo>
                <a:lnTo>
                  <a:pt x="164678" y="173346"/>
                </a:lnTo>
                <a:lnTo>
                  <a:pt x="151677" y="329357"/>
                </a:lnTo>
                <a:lnTo>
                  <a:pt x="112675" y="381361"/>
                </a:lnTo>
                <a:lnTo>
                  <a:pt x="0" y="390028"/>
                </a:lnTo>
                <a:lnTo>
                  <a:pt x="39003" y="437698"/>
                </a:lnTo>
                <a:lnTo>
                  <a:pt x="52004" y="472367"/>
                </a:lnTo>
                <a:lnTo>
                  <a:pt x="43336" y="507037"/>
                </a:lnTo>
                <a:lnTo>
                  <a:pt x="147344" y="619712"/>
                </a:lnTo>
                <a:lnTo>
                  <a:pt x="169012" y="663048"/>
                </a:lnTo>
                <a:lnTo>
                  <a:pt x="112675" y="784390"/>
                </a:lnTo>
                <a:lnTo>
                  <a:pt x="117008" y="931734"/>
                </a:lnTo>
                <a:lnTo>
                  <a:pt x="281687" y="957736"/>
                </a:lnTo>
                <a:lnTo>
                  <a:pt x="342358" y="1053076"/>
                </a:lnTo>
                <a:lnTo>
                  <a:pt x="476701" y="1118081"/>
                </a:lnTo>
                <a:lnTo>
                  <a:pt x="424697" y="1139749"/>
                </a:lnTo>
                <a:lnTo>
                  <a:pt x="411696" y="1248091"/>
                </a:lnTo>
                <a:lnTo>
                  <a:pt x="697717" y="1391101"/>
                </a:lnTo>
                <a:lnTo>
                  <a:pt x="775723" y="1230756"/>
                </a:lnTo>
                <a:lnTo>
                  <a:pt x="1053077" y="1313095"/>
                </a:lnTo>
                <a:lnTo>
                  <a:pt x="1235090" y="1083412"/>
                </a:lnTo>
                <a:lnTo>
                  <a:pt x="1417103" y="1148417"/>
                </a:lnTo>
                <a:lnTo>
                  <a:pt x="1365099" y="810392"/>
                </a:lnTo>
                <a:lnTo>
                  <a:pt x="1378529" y="641380"/>
                </a:lnTo>
                <a:lnTo>
                  <a:pt x="1373767" y="576375"/>
                </a:lnTo>
                <a:lnTo>
                  <a:pt x="1525444" y="338024"/>
                </a:lnTo>
                <a:lnTo>
                  <a:pt x="1510491" y="258066"/>
                </a:lnTo>
                <a:lnTo>
                  <a:pt x="1577877" y="136295"/>
                </a:lnTo>
                <a:lnTo>
                  <a:pt x="1404102" y="99674"/>
                </a:lnTo>
                <a:lnTo>
                  <a:pt x="1282760" y="26002"/>
                </a:lnTo>
                <a:lnTo>
                  <a:pt x="1187420" y="60671"/>
                </a:lnTo>
                <a:lnTo>
                  <a:pt x="1161418" y="17334"/>
                </a:lnTo>
                <a:lnTo>
                  <a:pt x="1114605" y="35763"/>
                </a:lnTo>
                <a:lnTo>
                  <a:pt x="1009740" y="0"/>
                </a:lnTo>
                <a:lnTo>
                  <a:pt x="866730" y="242684"/>
                </a:lnTo>
                <a:lnTo>
                  <a:pt x="814726" y="417125"/>
                </a:lnTo>
                <a:lnTo>
                  <a:pt x="719386" y="463700"/>
                </a:lnTo>
                <a:lnTo>
                  <a:pt x="663048" y="426222"/>
                </a:lnTo>
                <a:lnTo>
                  <a:pt x="576375" y="355359"/>
                </a:lnTo>
                <a:lnTo>
                  <a:pt x="576375" y="264352"/>
                </a:lnTo>
                <a:lnTo>
                  <a:pt x="541706" y="247018"/>
                </a:lnTo>
                <a:cubicBezTo>
                  <a:pt x="542135" y="220365"/>
                  <a:pt x="542563" y="193712"/>
                  <a:pt x="542992" y="167059"/>
                </a:cubicBezTo>
                <a:lnTo>
                  <a:pt x="580709" y="182013"/>
                </a:lnTo>
                <a:lnTo>
                  <a:pt x="633570" y="112009"/>
                </a:lnTo>
                <a:lnTo>
                  <a:pt x="575517" y="22096"/>
                </a:lnTo>
                <a:lnTo>
                  <a:pt x="430983" y="341929"/>
                </a:lnTo>
                <a:lnTo>
                  <a:pt x="290354" y="268686"/>
                </a:lnTo>
                <a:lnTo>
                  <a:pt x="235303" y="155583"/>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吹き出し 10"/>
          <p:cNvSpPr/>
          <p:nvPr/>
        </p:nvSpPr>
        <p:spPr>
          <a:xfrm>
            <a:off x="179512" y="1551383"/>
            <a:ext cx="2448272" cy="683144"/>
          </a:xfrm>
          <a:prstGeom prst="wedgeRectCallout">
            <a:avLst>
              <a:gd name="adj1" fmla="val 85534"/>
              <a:gd name="adj2" fmla="val 98831"/>
            </a:avLst>
          </a:prstGeom>
          <a:solidFill>
            <a:srgbClr val="92D050">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2" name="テキスト ボックス 11"/>
          <p:cNvSpPr txBox="1"/>
          <p:nvPr/>
        </p:nvSpPr>
        <p:spPr>
          <a:xfrm>
            <a:off x="179512" y="1708289"/>
            <a:ext cx="2448272" cy="369332"/>
          </a:xfrm>
          <a:prstGeom prst="rect">
            <a:avLst/>
          </a:prstGeom>
          <a:noFill/>
        </p:spPr>
        <p:txBody>
          <a:bodyPr wrap="square" rtlCol="0">
            <a:spAutoFit/>
          </a:bodyPr>
          <a:lstStyle/>
          <a:p>
            <a:r>
              <a:rPr kumimoji="1" lang="ja-JP" altLang="en-US" b="1" dirty="0" smtClean="0"/>
              <a:t>農業を魅力ある職業に</a:t>
            </a:r>
            <a:endParaRPr kumimoji="1" lang="ja-JP" altLang="en-US" b="1" dirty="0"/>
          </a:p>
        </p:txBody>
      </p:sp>
      <p:sp>
        <p:nvSpPr>
          <p:cNvPr id="13" name="右矢印 12"/>
          <p:cNvSpPr/>
          <p:nvPr/>
        </p:nvSpPr>
        <p:spPr>
          <a:xfrm rot="1854828">
            <a:off x="3561365" y="2562888"/>
            <a:ext cx="1368152" cy="324968"/>
          </a:xfrm>
          <a:prstGeom prst="rightArrow">
            <a:avLst/>
          </a:prstGeom>
          <a:solidFill>
            <a:srgbClr val="C9E8A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4" name="右矢印 13"/>
          <p:cNvSpPr/>
          <p:nvPr/>
        </p:nvSpPr>
        <p:spPr>
          <a:xfrm rot="2758837">
            <a:off x="3303845" y="3212731"/>
            <a:ext cx="1530657" cy="324968"/>
          </a:xfrm>
          <a:prstGeom prst="rightArrow">
            <a:avLst/>
          </a:prstGeom>
          <a:solidFill>
            <a:srgbClr val="C9E8A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5" name="右矢印 14"/>
          <p:cNvSpPr/>
          <p:nvPr/>
        </p:nvSpPr>
        <p:spPr>
          <a:xfrm rot="4887282">
            <a:off x="2303353" y="3759296"/>
            <a:ext cx="2370849" cy="324968"/>
          </a:xfrm>
          <a:prstGeom prst="rightArrow">
            <a:avLst/>
          </a:prstGeom>
          <a:solidFill>
            <a:srgbClr val="C9E8A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6" name="四角形吹き出し 15"/>
          <p:cNvSpPr/>
          <p:nvPr/>
        </p:nvSpPr>
        <p:spPr>
          <a:xfrm>
            <a:off x="5637361" y="1217055"/>
            <a:ext cx="3039095" cy="683144"/>
          </a:xfrm>
          <a:prstGeom prst="wedgeRectCallout">
            <a:avLst>
              <a:gd name="adj1" fmla="val -68272"/>
              <a:gd name="adj2" fmla="val 182105"/>
            </a:avLst>
          </a:prstGeom>
          <a:solidFill>
            <a:srgbClr val="FFC000">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7" name="テキスト ボックス 16"/>
          <p:cNvSpPr txBox="1"/>
          <p:nvPr/>
        </p:nvSpPr>
        <p:spPr>
          <a:xfrm>
            <a:off x="5626871" y="1381363"/>
            <a:ext cx="3280070" cy="369332"/>
          </a:xfrm>
          <a:prstGeom prst="rect">
            <a:avLst/>
          </a:prstGeom>
          <a:noFill/>
        </p:spPr>
        <p:txBody>
          <a:bodyPr wrap="square" rtlCol="0">
            <a:spAutoFit/>
          </a:bodyPr>
          <a:lstStyle/>
          <a:p>
            <a:r>
              <a:rPr lang="ja-JP" altLang="en-US" b="1" dirty="0" smtClean="0"/>
              <a:t>魅力をつないで魅力をつくろう</a:t>
            </a:r>
            <a:endParaRPr kumimoji="1" lang="ja-JP" altLang="en-US" b="1" dirty="0"/>
          </a:p>
        </p:txBody>
      </p:sp>
      <p:sp>
        <p:nvSpPr>
          <p:cNvPr id="18" name="右矢印 17"/>
          <p:cNvSpPr/>
          <p:nvPr/>
        </p:nvSpPr>
        <p:spPr>
          <a:xfrm rot="8266868">
            <a:off x="4490530" y="3366317"/>
            <a:ext cx="1209032" cy="324968"/>
          </a:xfrm>
          <a:prstGeom prst="rightArrow">
            <a:avLst/>
          </a:prstGeom>
          <a:solidFill>
            <a:srgbClr val="FFE38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9" name="右矢印 18"/>
          <p:cNvSpPr/>
          <p:nvPr/>
        </p:nvSpPr>
        <p:spPr>
          <a:xfrm rot="12398418">
            <a:off x="3722689" y="2266742"/>
            <a:ext cx="1209032" cy="324968"/>
          </a:xfrm>
          <a:prstGeom prst="rightArrow">
            <a:avLst/>
          </a:prstGeom>
          <a:solidFill>
            <a:srgbClr val="FFE38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0" name="四角形吹き出し 19"/>
          <p:cNvSpPr/>
          <p:nvPr/>
        </p:nvSpPr>
        <p:spPr>
          <a:xfrm>
            <a:off x="146570" y="4055348"/>
            <a:ext cx="2448272" cy="834259"/>
          </a:xfrm>
          <a:prstGeom prst="wedgeRectCallout">
            <a:avLst>
              <a:gd name="adj1" fmla="val 106343"/>
              <a:gd name="adj2" fmla="val -61806"/>
            </a:avLst>
          </a:prstGeom>
          <a:solidFill>
            <a:srgbClr val="FF0000">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1" name="テキスト ボックス 20"/>
          <p:cNvSpPr txBox="1"/>
          <p:nvPr/>
        </p:nvSpPr>
        <p:spPr>
          <a:xfrm>
            <a:off x="251894" y="4149311"/>
            <a:ext cx="2284723" cy="646331"/>
          </a:xfrm>
          <a:prstGeom prst="rect">
            <a:avLst/>
          </a:prstGeom>
          <a:noFill/>
        </p:spPr>
        <p:txBody>
          <a:bodyPr wrap="square" rtlCol="0">
            <a:spAutoFit/>
          </a:bodyPr>
          <a:lstStyle/>
          <a:p>
            <a:r>
              <a:rPr kumimoji="1" lang="ja-JP" altLang="en-US" b="1" dirty="0" smtClean="0"/>
              <a:t>県南オンリーワンの魅力で栄える都市</a:t>
            </a:r>
            <a:endParaRPr kumimoji="1" lang="ja-JP" altLang="en-US" b="1" dirty="0"/>
          </a:p>
        </p:txBody>
      </p:sp>
      <p:sp>
        <p:nvSpPr>
          <p:cNvPr id="22" name="四角形吹き出し 21"/>
          <p:cNvSpPr/>
          <p:nvPr/>
        </p:nvSpPr>
        <p:spPr>
          <a:xfrm>
            <a:off x="6415357" y="3855568"/>
            <a:ext cx="2662318" cy="834259"/>
          </a:xfrm>
          <a:prstGeom prst="wedgeRectCallout">
            <a:avLst>
              <a:gd name="adj1" fmla="val -129894"/>
              <a:gd name="adj2" fmla="val 70991"/>
            </a:avLst>
          </a:prstGeom>
          <a:solidFill>
            <a:srgbClr val="00B0F0">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3" name="テキスト ボックス 22"/>
          <p:cNvSpPr txBox="1"/>
          <p:nvPr/>
        </p:nvSpPr>
        <p:spPr>
          <a:xfrm>
            <a:off x="6348179" y="4060905"/>
            <a:ext cx="2901799" cy="369332"/>
          </a:xfrm>
          <a:prstGeom prst="rect">
            <a:avLst/>
          </a:prstGeom>
          <a:noFill/>
        </p:spPr>
        <p:txBody>
          <a:bodyPr wrap="square" rtlCol="0">
            <a:spAutoFit/>
          </a:bodyPr>
          <a:lstStyle/>
          <a:p>
            <a:r>
              <a:rPr kumimoji="1" lang="ja-JP" altLang="en-US" b="1" dirty="0" smtClean="0"/>
              <a:t>音楽でつくる魅力の住宅地</a:t>
            </a:r>
            <a:endParaRPr kumimoji="1" lang="ja-JP" altLang="en-US" b="1" dirty="0"/>
          </a:p>
        </p:txBody>
      </p:sp>
      <p:sp>
        <p:nvSpPr>
          <p:cNvPr id="24" name="右矢印 23"/>
          <p:cNvSpPr/>
          <p:nvPr/>
        </p:nvSpPr>
        <p:spPr>
          <a:xfrm rot="18384518">
            <a:off x="3988806" y="4100430"/>
            <a:ext cx="1969577" cy="324968"/>
          </a:xfrm>
          <a:prstGeom prst="rightArrow">
            <a:avLst/>
          </a:prstGeom>
          <a:solidFill>
            <a:srgbClr val="2DC8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5" name="右矢印 24"/>
          <p:cNvSpPr/>
          <p:nvPr/>
        </p:nvSpPr>
        <p:spPr>
          <a:xfrm rot="16769723">
            <a:off x="3541661" y="4370363"/>
            <a:ext cx="1209032" cy="324968"/>
          </a:xfrm>
          <a:prstGeom prst="rightArrow">
            <a:avLst/>
          </a:prstGeom>
          <a:solidFill>
            <a:srgbClr val="2DC8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4" name="テキスト ボックス 33"/>
          <p:cNvSpPr txBox="1"/>
          <p:nvPr/>
        </p:nvSpPr>
        <p:spPr>
          <a:xfrm>
            <a:off x="1086321" y="3033667"/>
            <a:ext cx="6586685" cy="156966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ja-JP" altLang="en-US" sz="4800" b="1" dirty="0" smtClean="0">
                <a:effectLst>
                  <a:outerShdw blurRad="38100" dist="38100" dir="2700000" algn="tl">
                    <a:srgbClr val="000000">
                      <a:alpha val="43137"/>
                    </a:srgbClr>
                  </a:outerShdw>
                </a:effectLst>
              </a:rPr>
              <a:t>地区ごとの魅力を</a:t>
            </a:r>
            <a:endParaRPr lang="en-US" altLang="ja-JP" sz="4800" b="1" dirty="0" smtClean="0">
              <a:effectLst>
                <a:outerShdw blurRad="38100" dist="38100" dir="2700000" algn="tl">
                  <a:srgbClr val="000000">
                    <a:alpha val="43137"/>
                  </a:srgbClr>
                </a:outerShdw>
              </a:effectLst>
            </a:endParaRPr>
          </a:p>
          <a:p>
            <a:pPr algn="ctr"/>
            <a:r>
              <a:rPr lang="ja-JP" altLang="en-US" sz="4800" b="1" dirty="0" smtClean="0">
                <a:effectLst>
                  <a:outerShdw blurRad="38100" dist="38100" dir="2700000" algn="tl">
                    <a:srgbClr val="000000">
                      <a:alpha val="43137"/>
                    </a:srgbClr>
                  </a:outerShdw>
                </a:effectLst>
              </a:rPr>
              <a:t>土浦全体の魅力へ</a:t>
            </a:r>
            <a:endParaRPr lang="en-US" altLang="ja-JP" sz="4800" b="1" dirty="0" smtClean="0">
              <a:effectLst>
                <a:outerShdw blurRad="38100" dist="38100" dir="2700000" algn="tl">
                  <a:srgbClr val="000000">
                    <a:alpha val="43137"/>
                  </a:srgbClr>
                </a:outerShdw>
              </a:effectLst>
            </a:endParaRP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149" y="4400795"/>
            <a:ext cx="3810635" cy="3062648"/>
          </a:xfrm>
          <a:prstGeom prst="rect">
            <a:avLst/>
          </a:prstGeom>
        </p:spPr>
      </p:pic>
      <p:pic>
        <p:nvPicPr>
          <p:cNvPr id="26" name="図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654" y="4964975"/>
            <a:ext cx="2238308" cy="1342988"/>
          </a:xfrm>
          <a:prstGeom prst="rect">
            <a:avLst/>
          </a:prstGeom>
        </p:spPr>
      </p:pic>
      <p:sp>
        <p:nvSpPr>
          <p:cNvPr id="30" name="テキスト ボックス 29"/>
          <p:cNvSpPr txBox="1"/>
          <p:nvPr/>
        </p:nvSpPr>
        <p:spPr>
          <a:xfrm>
            <a:off x="993821" y="6306105"/>
            <a:ext cx="1440160" cy="369332"/>
          </a:xfrm>
          <a:prstGeom prst="rect">
            <a:avLst/>
          </a:prstGeom>
          <a:noFill/>
        </p:spPr>
        <p:txBody>
          <a:bodyPr wrap="square" rtlCol="0">
            <a:spAutoFit/>
          </a:bodyPr>
          <a:lstStyle/>
          <a:p>
            <a:r>
              <a:rPr lang="ja-JP" altLang="en-US" dirty="0"/>
              <a:t>霞ヶ浦</a:t>
            </a:r>
            <a:endParaRPr kumimoji="1" lang="ja-JP" altLang="en-US" dirty="0"/>
          </a:p>
        </p:txBody>
      </p:sp>
      <p:sp>
        <p:nvSpPr>
          <p:cNvPr id="27" name="正方形/長方形 26"/>
          <p:cNvSpPr/>
          <p:nvPr/>
        </p:nvSpPr>
        <p:spPr>
          <a:xfrm>
            <a:off x="0" y="1052736"/>
            <a:ext cx="9144000" cy="5544616"/>
          </a:xfrm>
          <a:prstGeom prst="rect">
            <a:avLst/>
          </a:prstGeom>
          <a:solidFill>
            <a:srgbClr val="FFFFFF">
              <a:alpha val="9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2" name="テキスト ボックス 31"/>
          <p:cNvSpPr txBox="1"/>
          <p:nvPr/>
        </p:nvSpPr>
        <p:spPr>
          <a:xfrm>
            <a:off x="-432556" y="2480631"/>
            <a:ext cx="7128792" cy="769441"/>
          </a:xfrm>
          <a:prstGeom prst="rect">
            <a:avLst/>
          </a:prstGeom>
          <a:noFill/>
        </p:spPr>
        <p:txBody>
          <a:bodyPr wrap="square" rtlCol="0">
            <a:spAutoFit/>
          </a:bodyPr>
          <a:lstStyle/>
          <a:p>
            <a:pPr algn="ctr"/>
            <a:r>
              <a:rPr kumimoji="1" lang="ja-JP" altLang="en-US" sz="4400" b="1" dirty="0" smtClean="0">
                <a:effectLst>
                  <a:outerShdw blurRad="38100" dist="38100" dir="2700000" algn="tl">
                    <a:srgbClr val="000000">
                      <a:alpha val="43137"/>
                    </a:srgbClr>
                  </a:outerShdw>
                </a:effectLst>
              </a:rPr>
              <a:t>土浦に人を</a:t>
            </a:r>
            <a:endParaRPr lang="ja-JP" altLang="en-US" sz="6000" b="1" u="sng" dirty="0" smtClean="0">
              <a:solidFill>
                <a:srgbClr val="FF0000"/>
              </a:solidFill>
              <a:effectLst>
                <a:outerShdw blurRad="38100" dist="38100" dir="2700000" algn="tl">
                  <a:srgbClr val="000000">
                    <a:alpha val="43137"/>
                  </a:srgbClr>
                </a:outerShdw>
              </a:effectLst>
            </a:endParaRPr>
          </a:p>
        </p:txBody>
      </p:sp>
      <p:pic>
        <p:nvPicPr>
          <p:cNvPr id="33" name="図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908" y="1685181"/>
            <a:ext cx="3152190" cy="1668448"/>
          </a:xfrm>
          <a:prstGeom prst="rect">
            <a:avLst/>
          </a:prstGeom>
        </p:spPr>
      </p:pic>
      <p:sp>
        <p:nvSpPr>
          <p:cNvPr id="36" name="テキスト ボックス 35"/>
          <p:cNvSpPr txBox="1"/>
          <p:nvPr/>
        </p:nvSpPr>
        <p:spPr>
          <a:xfrm>
            <a:off x="179512" y="1805536"/>
            <a:ext cx="808249" cy="461665"/>
          </a:xfrm>
          <a:prstGeom prst="rect">
            <a:avLst/>
          </a:prstGeom>
          <a:noFill/>
        </p:spPr>
        <p:txBody>
          <a:bodyPr wrap="square" rtlCol="0">
            <a:spAutoFit/>
          </a:bodyPr>
          <a:lstStyle/>
          <a:p>
            <a:r>
              <a:rPr kumimoji="1" lang="ja-JP" altLang="en-US" sz="2400" b="1" dirty="0" smtClean="0">
                <a:latin typeface="HGS創英角ﾎﾟｯﾌﾟ体" panose="040B0A00000000000000" pitchFamily="50" charset="-128"/>
                <a:ea typeface="HGS創英角ﾎﾟｯﾌﾟ体" panose="040B0A00000000000000" pitchFamily="50" charset="-128"/>
              </a:rPr>
              <a:t>お</a:t>
            </a:r>
            <a:endParaRPr kumimoji="1" lang="ja-JP" altLang="en-US" sz="2400" b="1" dirty="0">
              <a:latin typeface="HGS創英角ﾎﾟｯﾌﾟ体" panose="040B0A00000000000000" pitchFamily="50" charset="-128"/>
              <a:ea typeface="HGS創英角ﾎﾟｯﾌﾟ体" panose="040B0A00000000000000" pitchFamily="50" charset="-128"/>
            </a:endParaRPr>
          </a:p>
        </p:txBody>
      </p:sp>
      <p:sp>
        <p:nvSpPr>
          <p:cNvPr id="37" name="テキスト ボックス 36"/>
          <p:cNvSpPr txBox="1"/>
          <p:nvPr/>
        </p:nvSpPr>
        <p:spPr>
          <a:xfrm>
            <a:off x="492355" y="2136265"/>
            <a:ext cx="808249" cy="461665"/>
          </a:xfrm>
          <a:prstGeom prst="rect">
            <a:avLst/>
          </a:prstGeom>
          <a:noFill/>
        </p:spPr>
        <p:txBody>
          <a:bodyPr wrap="square" rtlCol="0">
            <a:spAutoFit/>
          </a:bodyPr>
          <a:lstStyle/>
          <a:p>
            <a:r>
              <a:rPr lang="ja-JP" altLang="en-US" sz="2400" b="1" dirty="0">
                <a:latin typeface="HGS創英角ﾎﾟｯﾌﾟ体" panose="040B0A00000000000000" pitchFamily="50" charset="-128"/>
                <a:ea typeface="HGS創英角ﾎﾟｯﾌﾟ体" panose="040B0A00000000000000" pitchFamily="50" charset="-128"/>
              </a:rPr>
              <a:t>い</a:t>
            </a:r>
            <a:endParaRPr kumimoji="1" lang="ja-JP" altLang="en-US" sz="2400" b="1" dirty="0">
              <a:latin typeface="HGS創英角ﾎﾟｯﾌﾟ体" panose="040B0A00000000000000" pitchFamily="50" charset="-128"/>
              <a:ea typeface="HGS創英角ﾎﾟｯﾌﾟ体" panose="040B0A00000000000000" pitchFamily="50" charset="-128"/>
            </a:endParaRPr>
          </a:p>
        </p:txBody>
      </p:sp>
      <p:sp>
        <p:nvSpPr>
          <p:cNvPr id="38" name="テキスト ボックス 37"/>
          <p:cNvSpPr txBox="1"/>
          <p:nvPr/>
        </p:nvSpPr>
        <p:spPr>
          <a:xfrm>
            <a:off x="190608" y="2422683"/>
            <a:ext cx="808249" cy="461665"/>
          </a:xfrm>
          <a:prstGeom prst="rect">
            <a:avLst/>
          </a:prstGeom>
          <a:noFill/>
        </p:spPr>
        <p:txBody>
          <a:bodyPr wrap="square" rtlCol="0">
            <a:spAutoFit/>
          </a:bodyPr>
          <a:lstStyle/>
          <a:p>
            <a:r>
              <a:rPr lang="ja-JP" altLang="en-US" sz="2400" b="1" dirty="0" smtClean="0">
                <a:latin typeface="HGS創英角ﾎﾟｯﾌﾟ体" panose="040B0A00000000000000" pitchFamily="50" charset="-128"/>
                <a:ea typeface="HGS創英角ﾎﾟｯﾌﾟ体" panose="040B0A00000000000000" pitchFamily="50" charset="-128"/>
              </a:rPr>
              <a:t>で</a:t>
            </a:r>
            <a:endParaRPr kumimoji="1" lang="ja-JP" altLang="en-US" sz="2400" b="1" dirty="0">
              <a:latin typeface="HGS創英角ﾎﾟｯﾌﾟ体" panose="040B0A00000000000000" pitchFamily="50" charset="-128"/>
              <a:ea typeface="HGS創英角ﾎﾟｯﾌﾟ体" panose="040B0A00000000000000" pitchFamily="50" charset="-128"/>
            </a:endParaRPr>
          </a:p>
        </p:txBody>
      </p:sp>
      <p:sp>
        <p:nvSpPr>
          <p:cNvPr id="39" name="テキスト ボックス 38"/>
          <p:cNvSpPr txBox="1"/>
          <p:nvPr/>
        </p:nvSpPr>
        <p:spPr>
          <a:xfrm>
            <a:off x="391773" y="2744498"/>
            <a:ext cx="808249" cy="461665"/>
          </a:xfrm>
          <a:prstGeom prst="rect">
            <a:avLst/>
          </a:prstGeom>
          <a:noFill/>
        </p:spPr>
        <p:txBody>
          <a:bodyPr wrap="square" rtlCol="0">
            <a:spAutoFit/>
          </a:bodyPr>
          <a:lstStyle/>
          <a:p>
            <a:r>
              <a:rPr lang="en-US" altLang="ja-JP" sz="2400" b="1" dirty="0" smtClean="0">
                <a:latin typeface="HGS創英角ﾎﾟｯﾌﾟ体" panose="040B0A00000000000000" pitchFamily="50" charset="-128"/>
                <a:ea typeface="HGS創英角ﾎﾟｯﾌﾟ体" panose="040B0A00000000000000" pitchFamily="50" charset="-128"/>
              </a:rPr>
              <a:t>!</a:t>
            </a:r>
          </a:p>
        </p:txBody>
      </p:sp>
      <p:pic>
        <p:nvPicPr>
          <p:cNvPr id="40" name="図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584" y="3170766"/>
            <a:ext cx="3517850" cy="1847106"/>
          </a:xfrm>
          <a:prstGeom prst="rect">
            <a:avLst/>
          </a:prstGeom>
        </p:spPr>
      </p:pic>
      <p:sp>
        <p:nvSpPr>
          <p:cNvPr id="41" name="テキスト ボックス 40"/>
          <p:cNvSpPr txBox="1"/>
          <p:nvPr/>
        </p:nvSpPr>
        <p:spPr>
          <a:xfrm>
            <a:off x="276331" y="3575482"/>
            <a:ext cx="432048" cy="646331"/>
          </a:xfrm>
          <a:prstGeom prst="rect">
            <a:avLst/>
          </a:prstGeom>
          <a:noFill/>
        </p:spPr>
        <p:txBody>
          <a:bodyPr wrap="square" rtlCol="0">
            <a:spAutoFit/>
          </a:bodyPr>
          <a:lstStyle/>
          <a:p>
            <a:r>
              <a:rPr kumimoji="1" lang="ja-JP" altLang="en-US" dirty="0" smtClean="0">
                <a:solidFill>
                  <a:schemeClr val="bg1"/>
                </a:solidFill>
              </a:rPr>
              <a:t>土浦</a:t>
            </a:r>
            <a:endParaRPr kumimoji="1" lang="ja-JP" altLang="en-US" dirty="0">
              <a:solidFill>
                <a:schemeClr val="bg1"/>
              </a:solidFill>
            </a:endParaRPr>
          </a:p>
        </p:txBody>
      </p:sp>
      <p:sp>
        <p:nvSpPr>
          <p:cNvPr id="42" name="テキスト ボックス 41"/>
          <p:cNvSpPr txBox="1"/>
          <p:nvPr/>
        </p:nvSpPr>
        <p:spPr>
          <a:xfrm>
            <a:off x="1078762" y="2084180"/>
            <a:ext cx="687941" cy="646331"/>
          </a:xfrm>
          <a:prstGeom prst="rect">
            <a:avLst/>
          </a:prstGeom>
          <a:noFill/>
        </p:spPr>
        <p:txBody>
          <a:bodyPr wrap="square" rtlCol="0">
            <a:spAutoFit/>
          </a:bodyPr>
          <a:lstStyle/>
          <a:p>
            <a:r>
              <a:rPr kumimoji="1" lang="ja-JP" altLang="en-US" dirty="0" smtClean="0">
                <a:solidFill>
                  <a:schemeClr val="bg1"/>
                </a:solidFill>
              </a:rPr>
              <a:t> 土</a:t>
            </a:r>
            <a:endParaRPr kumimoji="1" lang="en-US" altLang="ja-JP" dirty="0" smtClean="0">
              <a:solidFill>
                <a:schemeClr val="bg1"/>
              </a:solidFill>
            </a:endParaRPr>
          </a:p>
          <a:p>
            <a:r>
              <a:rPr kumimoji="1" lang="ja-JP" altLang="en-US" dirty="0" smtClean="0">
                <a:solidFill>
                  <a:schemeClr val="bg1"/>
                </a:solidFill>
              </a:rPr>
              <a:t>浦</a:t>
            </a:r>
            <a:endParaRPr kumimoji="1" lang="ja-JP" altLang="en-US" dirty="0">
              <a:solidFill>
                <a:schemeClr val="bg1"/>
              </a:solidFill>
            </a:endParaRPr>
          </a:p>
        </p:txBody>
      </p:sp>
      <p:sp>
        <p:nvSpPr>
          <p:cNvPr id="43" name="ハート 42"/>
          <p:cNvSpPr/>
          <p:nvPr/>
        </p:nvSpPr>
        <p:spPr>
          <a:xfrm>
            <a:off x="868663" y="3352731"/>
            <a:ext cx="287961" cy="274106"/>
          </a:xfrm>
          <a:prstGeom prst="heart">
            <a:avLst/>
          </a:prstGeom>
          <a:solidFill>
            <a:srgbClr val="FF0000">
              <a:alpha val="5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4" name="テキスト ボックス 43"/>
          <p:cNvSpPr txBox="1"/>
          <p:nvPr/>
        </p:nvSpPr>
        <p:spPr>
          <a:xfrm>
            <a:off x="1298412" y="3837092"/>
            <a:ext cx="3024543" cy="769441"/>
          </a:xfrm>
          <a:prstGeom prst="rect">
            <a:avLst/>
          </a:prstGeom>
          <a:noFill/>
        </p:spPr>
        <p:txBody>
          <a:bodyPr wrap="square" rtlCol="0">
            <a:spAutoFit/>
          </a:bodyPr>
          <a:lstStyle/>
          <a:p>
            <a:pPr algn="ctr"/>
            <a:r>
              <a:rPr kumimoji="1" lang="ja-JP" altLang="en-US" sz="4400" b="1" dirty="0" smtClean="0">
                <a:effectLst>
                  <a:outerShdw blurRad="38100" dist="38100" dir="2700000" algn="tl">
                    <a:srgbClr val="000000">
                      <a:alpha val="43137"/>
                    </a:srgbClr>
                  </a:outerShdw>
                </a:effectLst>
              </a:rPr>
              <a:t>土浦</a:t>
            </a:r>
            <a:r>
              <a:rPr lang="ja-JP" altLang="en-US" sz="4400" b="1" dirty="0" smtClean="0">
                <a:effectLst>
                  <a:outerShdw blurRad="38100" dist="38100" dir="2700000" algn="tl">
                    <a:srgbClr val="000000">
                      <a:alpha val="43137"/>
                    </a:srgbClr>
                  </a:outerShdw>
                </a:effectLst>
              </a:rPr>
              <a:t>から</a:t>
            </a:r>
            <a:r>
              <a:rPr kumimoji="1" lang="ja-JP" altLang="en-US" sz="3200" b="1" dirty="0" smtClean="0">
                <a:effectLst>
                  <a:outerShdw blurRad="38100" dist="38100" dir="2700000" algn="tl">
                    <a:srgbClr val="000000">
                      <a:alpha val="43137"/>
                    </a:srgbClr>
                  </a:outerShdw>
                </a:effectLst>
              </a:rPr>
              <a:t>　　　</a:t>
            </a:r>
            <a:endParaRPr kumimoji="1" lang="ja-JP" altLang="en-US" dirty="0"/>
          </a:p>
        </p:txBody>
      </p:sp>
      <p:sp>
        <p:nvSpPr>
          <p:cNvPr id="45" name="テキスト ボックス 44"/>
          <p:cNvSpPr txBox="1"/>
          <p:nvPr/>
        </p:nvSpPr>
        <p:spPr>
          <a:xfrm>
            <a:off x="4191149" y="2193944"/>
            <a:ext cx="4767088" cy="1015663"/>
          </a:xfrm>
          <a:prstGeom prst="rect">
            <a:avLst/>
          </a:prstGeom>
          <a:noFill/>
        </p:spPr>
        <p:txBody>
          <a:bodyPr wrap="square" rtlCol="0">
            <a:spAutoFit/>
          </a:bodyPr>
          <a:lstStyle/>
          <a:p>
            <a:pPr algn="ctr"/>
            <a:r>
              <a:rPr kumimoji="1" lang="ja-JP" altLang="en-US" sz="6000" b="1" u="sng" dirty="0" smtClean="0">
                <a:solidFill>
                  <a:srgbClr val="FF0000"/>
                </a:solidFill>
                <a:effectLst>
                  <a:outerShdw blurRad="38100" dist="38100" dir="2700000" algn="tl">
                    <a:srgbClr val="000000">
                      <a:alpha val="43137"/>
                    </a:srgbClr>
                  </a:outerShdw>
                </a:effectLst>
              </a:rPr>
              <a:t>呼び込</a:t>
            </a:r>
            <a:r>
              <a:rPr lang="ja-JP" altLang="en-US" sz="6000" b="1" u="sng" dirty="0" smtClean="0">
                <a:solidFill>
                  <a:srgbClr val="FF0000"/>
                </a:solidFill>
                <a:effectLst>
                  <a:outerShdw blurRad="38100" dist="38100" dir="2700000" algn="tl">
                    <a:srgbClr val="000000">
                      <a:alpha val="43137"/>
                    </a:srgbClr>
                  </a:outerShdw>
                </a:effectLst>
              </a:rPr>
              <a:t>める</a:t>
            </a:r>
            <a:r>
              <a:rPr kumimoji="1" lang="ja-JP" altLang="en-US" sz="3200" b="1" dirty="0" smtClean="0">
                <a:effectLst>
                  <a:outerShdw blurRad="38100" dist="38100" dir="2700000" algn="tl">
                    <a:srgbClr val="000000">
                      <a:alpha val="43137"/>
                    </a:srgbClr>
                  </a:outerShdw>
                </a:effectLst>
              </a:rPr>
              <a:t>　</a:t>
            </a:r>
            <a:endParaRPr kumimoji="1" lang="ja-JP" altLang="en-US" dirty="0"/>
          </a:p>
        </p:txBody>
      </p:sp>
      <p:sp>
        <p:nvSpPr>
          <p:cNvPr id="46" name="テキスト ボックス 45"/>
          <p:cNvSpPr txBox="1"/>
          <p:nvPr/>
        </p:nvSpPr>
        <p:spPr>
          <a:xfrm>
            <a:off x="2683139" y="3571513"/>
            <a:ext cx="7596543" cy="1015663"/>
          </a:xfrm>
          <a:prstGeom prst="rect">
            <a:avLst/>
          </a:prstGeom>
          <a:noFill/>
        </p:spPr>
        <p:txBody>
          <a:bodyPr wrap="square" rtlCol="0">
            <a:spAutoFit/>
          </a:bodyPr>
          <a:lstStyle/>
          <a:p>
            <a:pPr algn="ctr"/>
            <a:r>
              <a:rPr lang="ja-JP" altLang="en-US" sz="6000" b="1" u="sng" dirty="0" smtClean="0">
                <a:solidFill>
                  <a:srgbClr val="FF0000"/>
                </a:solidFill>
                <a:effectLst>
                  <a:outerShdw blurRad="38100" dist="38100" dir="2700000" algn="tl">
                    <a:srgbClr val="000000">
                      <a:alpha val="43137"/>
                    </a:srgbClr>
                  </a:outerShdw>
                </a:effectLst>
              </a:rPr>
              <a:t>離れたくなくなる</a:t>
            </a:r>
            <a:r>
              <a:rPr kumimoji="1" lang="ja-JP" altLang="en-US" sz="3200" b="1" dirty="0" smtClean="0">
                <a:effectLst>
                  <a:outerShdw blurRad="38100" dist="38100" dir="2700000" algn="tl">
                    <a:srgbClr val="000000">
                      <a:alpha val="43137"/>
                    </a:srgbClr>
                  </a:outerShdw>
                </a:effectLst>
              </a:rPr>
              <a:t>　　　</a:t>
            </a:r>
            <a:endParaRPr kumimoji="1" lang="ja-JP" altLang="en-US" dirty="0"/>
          </a:p>
        </p:txBody>
      </p:sp>
    </p:spTree>
    <p:extLst>
      <p:ext uri="{BB962C8B-B14F-4D97-AF65-F5344CB8AC3E}">
        <p14:creationId xmlns:p14="http://schemas.microsoft.com/office/powerpoint/2010/main" val="105090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par>
                                <p:cTn id="88" presetID="10" presetClass="entr" presetSubtype="0" fill="hold" nodeType="with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fade">
                                      <p:cBhvr>
                                        <p:cTn id="90" dur="500"/>
                                        <p:tgtEl>
                                          <p:spTgt spid="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500"/>
                                        <p:tgtEl>
                                          <p:spTgt spid="2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500"/>
                                        <p:tgtEl>
                                          <p:spTgt spid="24"/>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500"/>
                                        <p:tgtEl>
                                          <p:spTgt spid="34"/>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fade">
                                      <p:cBhvr>
                                        <p:cTn id="108" dur="500"/>
                                        <p:tgtEl>
                                          <p:spTgt spid="27"/>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500"/>
                                        <p:tgtEl>
                                          <p:spTgt spid="41"/>
                                        </p:tgtEl>
                                      </p:cBhvr>
                                    </p:animEffect>
                                  </p:childTnLst>
                                </p:cTn>
                              </p:par>
                              <p:par>
                                <p:cTn id="114" presetID="10" presetClass="entr" presetSubtype="0" fill="hold" nodeType="with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fade">
                                      <p:cBhvr>
                                        <p:cTn id="116" dur="500"/>
                                        <p:tgtEl>
                                          <p:spTgt spid="40"/>
                                        </p:tgtEl>
                                      </p:cBhvr>
                                    </p:animEffect>
                                  </p:childTnLst>
                                </p:cTn>
                              </p:par>
                              <p:par>
                                <p:cTn id="117" presetID="10" presetClass="entr" presetSubtype="0" fill="hold" nodeType="with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fade">
                                      <p:cBhvr>
                                        <p:cTn id="119" dur="500"/>
                                        <p:tgtEl>
                                          <p:spTgt spid="33"/>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fade">
                                      <p:cBhvr>
                                        <p:cTn id="122" dur="500"/>
                                        <p:tgtEl>
                                          <p:spTgt spid="42"/>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9"/>
                                        </p:tgtEl>
                                        <p:attrNameLst>
                                          <p:attrName>style.visibility</p:attrName>
                                        </p:attrNameLst>
                                      </p:cBhvr>
                                      <p:to>
                                        <p:strVal val="visible"/>
                                      </p:to>
                                    </p:set>
                                    <p:animEffect transition="in" filter="fade">
                                      <p:cBhvr>
                                        <p:cTn id="125" dur="500"/>
                                        <p:tgtEl>
                                          <p:spTgt spid="39"/>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38"/>
                                        </p:tgtEl>
                                        <p:attrNameLst>
                                          <p:attrName>style.visibility</p:attrName>
                                        </p:attrNameLst>
                                      </p:cBhvr>
                                      <p:to>
                                        <p:strVal val="visible"/>
                                      </p:to>
                                    </p:set>
                                    <p:animEffect transition="in" filter="fade">
                                      <p:cBhvr>
                                        <p:cTn id="128" dur="500"/>
                                        <p:tgtEl>
                                          <p:spTgt spid="38"/>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7"/>
                                        </p:tgtEl>
                                        <p:attrNameLst>
                                          <p:attrName>style.visibility</p:attrName>
                                        </p:attrNameLst>
                                      </p:cBhvr>
                                      <p:to>
                                        <p:strVal val="visible"/>
                                      </p:to>
                                    </p:set>
                                    <p:animEffect transition="in" filter="fade">
                                      <p:cBhvr>
                                        <p:cTn id="131" dur="500"/>
                                        <p:tgtEl>
                                          <p:spTgt spid="37"/>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fade">
                                      <p:cBhvr>
                                        <p:cTn id="134" dur="500"/>
                                        <p:tgtEl>
                                          <p:spTgt spid="36"/>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32"/>
                                        </p:tgtEl>
                                        <p:attrNameLst>
                                          <p:attrName>style.visibility</p:attrName>
                                        </p:attrNameLst>
                                      </p:cBhvr>
                                      <p:to>
                                        <p:strVal val="visible"/>
                                      </p:to>
                                    </p:set>
                                    <p:animEffect transition="in" filter="fade">
                                      <p:cBhvr>
                                        <p:cTn id="137" dur="500"/>
                                        <p:tgtEl>
                                          <p:spTgt spid="3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46"/>
                                        </p:tgtEl>
                                        <p:attrNameLst>
                                          <p:attrName>style.visibility</p:attrName>
                                        </p:attrNameLst>
                                      </p:cBhvr>
                                      <p:to>
                                        <p:strVal val="visible"/>
                                      </p:to>
                                    </p:set>
                                    <p:animEffect transition="in" filter="fade">
                                      <p:cBhvr>
                                        <p:cTn id="140" dur="500"/>
                                        <p:tgtEl>
                                          <p:spTgt spid="46"/>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44"/>
                                        </p:tgtEl>
                                        <p:attrNameLst>
                                          <p:attrName>style.visibility</p:attrName>
                                        </p:attrNameLst>
                                      </p:cBhvr>
                                      <p:to>
                                        <p:strVal val="visible"/>
                                      </p:to>
                                    </p:set>
                                    <p:animEffect transition="in" filter="fade">
                                      <p:cBhvr>
                                        <p:cTn id="143" dur="500"/>
                                        <p:tgtEl>
                                          <p:spTgt spid="44"/>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Effect transition="in" filter="fade">
                                      <p:cBhvr>
                                        <p:cTn id="146" dur="500"/>
                                        <p:tgtEl>
                                          <p:spTgt spid="45"/>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43"/>
                                        </p:tgtEl>
                                        <p:attrNameLst>
                                          <p:attrName>style.visibility</p:attrName>
                                        </p:attrNameLst>
                                      </p:cBhvr>
                                      <p:to>
                                        <p:strVal val="visible"/>
                                      </p:to>
                                    </p:set>
                                    <p:animEffect transition="in" filter="fade">
                                      <p:cBhvr>
                                        <p:cTn id="1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animBg="1"/>
      <p:bldP spid="12" grpId="0"/>
      <p:bldP spid="13" grpId="0" animBg="1"/>
      <p:bldP spid="13" grpId="1" animBg="1"/>
      <p:bldP spid="14" grpId="0" animBg="1"/>
      <p:bldP spid="14" grpId="1" animBg="1"/>
      <p:bldP spid="15" grpId="0" animBg="1"/>
      <p:bldP spid="15" grpId="1" animBg="1"/>
      <p:bldP spid="16" grpId="0" animBg="1"/>
      <p:bldP spid="17" grpId="0"/>
      <p:bldP spid="18" grpId="0" animBg="1"/>
      <p:bldP spid="18" grpId="1" animBg="1"/>
      <p:bldP spid="19" grpId="0" animBg="1"/>
      <p:bldP spid="19" grpId="1" animBg="1"/>
      <p:bldP spid="20" grpId="0" animBg="1"/>
      <p:bldP spid="21" grpId="0"/>
      <p:bldP spid="22" grpId="0" animBg="1"/>
      <p:bldP spid="23" grpId="0"/>
      <p:bldP spid="24" grpId="0" animBg="1"/>
      <p:bldP spid="25" grpId="0" animBg="1"/>
      <p:bldP spid="34" grpId="0" animBg="1"/>
      <p:bldP spid="30" grpId="0"/>
      <p:bldP spid="27" grpId="0" animBg="1"/>
      <p:bldP spid="32" grpId="0"/>
      <p:bldP spid="36" grpId="0"/>
      <p:bldP spid="37" grpId="0"/>
      <p:bldP spid="38" grpId="0"/>
      <p:bldP spid="39" grpId="0"/>
      <p:bldP spid="41" grpId="0"/>
      <p:bldP spid="42" grpId="0"/>
      <p:bldP spid="43" grpId="0" animBg="1"/>
      <p:bldP spid="44" grpId="0"/>
      <p:bldP spid="45" grpId="0"/>
      <p:bldP spid="4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CD102F9-A1F8-4BAE-8984-E61E1FEB4EEF}" type="slidenum">
              <a:rPr kumimoji="1" lang="ja-JP" altLang="en-US" smtClean="0"/>
              <a:t>37</a:t>
            </a:fld>
            <a:endParaRPr kumimoji="1" lang="ja-JP" altLang="en-US"/>
          </a:p>
        </p:txBody>
      </p:sp>
      <p:sp>
        <p:nvSpPr>
          <p:cNvPr id="4" name="タイトル 1"/>
          <p:cNvSpPr txBox="1">
            <a:spLocks/>
          </p:cNvSpPr>
          <p:nvPr/>
        </p:nvSpPr>
        <p:spPr>
          <a:xfrm>
            <a:off x="705404" y="-2832"/>
            <a:ext cx="8229600" cy="998984"/>
          </a:xfrm>
          <a:prstGeom prst="rect">
            <a:avLst/>
          </a:prstGeom>
        </p:spPr>
        <p:txBody>
          <a:bodyPr/>
          <a:lstStyle>
            <a:lvl1pPr algn="l" defTabSz="914400" rtl="0" eaLnBrk="1" latinLnBrk="0" hangingPunct="1">
              <a:spcBef>
                <a:spcPct val="0"/>
              </a:spcBef>
              <a:buNone/>
              <a:defRPr kumimoji="1" sz="4400" b="1" u="none" kern="1200" baseline="0">
                <a:solidFill>
                  <a:schemeClr val="bg1"/>
                </a:solidFill>
                <a:effectLst>
                  <a:outerShdw blurRad="38100" dist="38100" dir="2700000" algn="tl">
                    <a:srgbClr val="000000">
                      <a:alpha val="43137"/>
                    </a:srgbClr>
                  </a:outerShdw>
                </a:effectLst>
                <a:latin typeface="+mj-lt"/>
                <a:ea typeface="+mj-ea"/>
                <a:cs typeface="+mj-cs"/>
              </a:defRPr>
            </a:lvl1pPr>
          </a:lstStyle>
          <a:p>
            <a:r>
              <a:rPr lang="ja-JP" altLang="en-US" dirty="0"/>
              <a:t>謝辞</a:t>
            </a:r>
          </a:p>
        </p:txBody>
      </p:sp>
      <p:sp>
        <p:nvSpPr>
          <p:cNvPr id="5" name="テキスト ボックス 4"/>
          <p:cNvSpPr txBox="1"/>
          <p:nvPr/>
        </p:nvSpPr>
        <p:spPr>
          <a:xfrm>
            <a:off x="107504" y="1052736"/>
            <a:ext cx="6696744" cy="830997"/>
          </a:xfrm>
          <a:prstGeom prst="rect">
            <a:avLst/>
          </a:prstGeom>
          <a:noFill/>
        </p:spPr>
        <p:txBody>
          <a:bodyPr wrap="square" rtlCol="0">
            <a:spAutoFit/>
          </a:bodyPr>
          <a:lstStyle/>
          <a:p>
            <a:r>
              <a:rPr lang="ja-JP" altLang="en-US" sz="2400" dirty="0" smtClean="0"/>
              <a:t>本実習を</a:t>
            </a:r>
            <a:r>
              <a:rPr lang="ja-JP" altLang="en-US" sz="2400" dirty="0"/>
              <a:t>進めるにあたり、快くご協力くださいました皆様に心より感謝申し上げます。</a:t>
            </a:r>
            <a:endParaRPr kumimoji="1" lang="ja-JP" altLang="en-US" sz="2400" dirty="0"/>
          </a:p>
        </p:txBody>
      </p:sp>
      <p:sp>
        <p:nvSpPr>
          <p:cNvPr id="6" name="テキスト ボックス 5"/>
          <p:cNvSpPr txBox="1"/>
          <p:nvPr/>
        </p:nvSpPr>
        <p:spPr>
          <a:xfrm>
            <a:off x="139684" y="1988840"/>
            <a:ext cx="4680520" cy="369332"/>
          </a:xfrm>
          <a:prstGeom prst="rect">
            <a:avLst/>
          </a:prstGeom>
          <a:noFill/>
        </p:spPr>
        <p:txBody>
          <a:bodyPr wrap="square" rtlCol="0">
            <a:spAutoFit/>
          </a:bodyPr>
          <a:lstStyle/>
          <a:p>
            <a:r>
              <a:rPr kumimoji="1" lang="ja-JP" altLang="en-US" dirty="0" smtClean="0"/>
              <a:t>リトルファーム　園主　中島孝男様</a:t>
            </a:r>
            <a:endParaRPr kumimoji="1" lang="ja-JP" altLang="en-US" dirty="0"/>
          </a:p>
        </p:txBody>
      </p:sp>
      <p:sp>
        <p:nvSpPr>
          <p:cNvPr id="7" name="テキスト ボックス 6"/>
          <p:cNvSpPr txBox="1"/>
          <p:nvPr/>
        </p:nvSpPr>
        <p:spPr>
          <a:xfrm>
            <a:off x="139684" y="2463279"/>
            <a:ext cx="6304524" cy="369332"/>
          </a:xfrm>
          <a:prstGeom prst="rect">
            <a:avLst/>
          </a:prstGeom>
          <a:noFill/>
        </p:spPr>
        <p:txBody>
          <a:bodyPr wrap="square" rtlCol="0">
            <a:spAutoFit/>
          </a:bodyPr>
          <a:lstStyle/>
          <a:p>
            <a:r>
              <a:rPr lang="ja-JP" altLang="en-US" dirty="0" smtClean="0"/>
              <a:t>土浦市　都市整備部　都市計画課</a:t>
            </a:r>
            <a:r>
              <a:rPr kumimoji="1" lang="ja-JP" altLang="en-US" dirty="0" smtClean="0"/>
              <a:t>　長坂英治様</a:t>
            </a:r>
            <a:endParaRPr kumimoji="1" lang="ja-JP" altLang="en-US" dirty="0"/>
          </a:p>
        </p:txBody>
      </p:sp>
      <p:sp>
        <p:nvSpPr>
          <p:cNvPr id="8" name="テキスト ボックス 7"/>
          <p:cNvSpPr txBox="1"/>
          <p:nvPr/>
        </p:nvSpPr>
        <p:spPr>
          <a:xfrm>
            <a:off x="139684" y="3014921"/>
            <a:ext cx="6304524" cy="369332"/>
          </a:xfrm>
          <a:prstGeom prst="rect">
            <a:avLst/>
          </a:prstGeom>
          <a:noFill/>
        </p:spPr>
        <p:txBody>
          <a:bodyPr wrap="square" rtlCol="0">
            <a:spAutoFit/>
          </a:bodyPr>
          <a:lstStyle/>
          <a:p>
            <a:r>
              <a:rPr kumimoji="1" lang="ja-JP" altLang="en-US" dirty="0" smtClean="0"/>
              <a:t>株式会社ラクスマリーナ　専務取締役　秋元昭臣様</a:t>
            </a:r>
            <a:endParaRPr kumimoji="1" lang="ja-JP" altLang="en-US" dirty="0"/>
          </a:p>
        </p:txBody>
      </p:sp>
      <p:sp>
        <p:nvSpPr>
          <p:cNvPr id="9" name="テキスト ボックス 8"/>
          <p:cNvSpPr txBox="1"/>
          <p:nvPr/>
        </p:nvSpPr>
        <p:spPr>
          <a:xfrm>
            <a:off x="107504" y="3565689"/>
            <a:ext cx="6304524" cy="646331"/>
          </a:xfrm>
          <a:prstGeom prst="rect">
            <a:avLst/>
          </a:prstGeom>
          <a:noFill/>
        </p:spPr>
        <p:txBody>
          <a:bodyPr wrap="square" rtlCol="0">
            <a:spAutoFit/>
          </a:bodyPr>
          <a:lstStyle/>
          <a:p>
            <a:r>
              <a:rPr lang="ja-JP" altLang="en-US" dirty="0" smtClean="0"/>
              <a:t>茨城県　県南農林事務所　経営・普及部門　樫村英一様</a:t>
            </a:r>
            <a:endParaRPr lang="en-US" altLang="ja-JP" dirty="0" smtClean="0"/>
          </a:p>
          <a:p>
            <a:r>
              <a:rPr kumimoji="1" lang="ja-JP" altLang="en-US" dirty="0"/>
              <a:t>　</a:t>
            </a:r>
            <a:r>
              <a:rPr kumimoji="1" lang="ja-JP" altLang="en-US" dirty="0" smtClean="0"/>
              <a:t>　　　　　　　　　　　　　　　　　　　　　　　　　　  矢部高志様</a:t>
            </a:r>
            <a:endParaRPr kumimoji="1" lang="ja-JP" altLang="en-US" dirty="0"/>
          </a:p>
        </p:txBody>
      </p:sp>
      <p:sp>
        <p:nvSpPr>
          <p:cNvPr id="10" name="テキスト ボックス 9"/>
          <p:cNvSpPr txBox="1"/>
          <p:nvPr/>
        </p:nvSpPr>
        <p:spPr>
          <a:xfrm>
            <a:off x="107504" y="4268604"/>
            <a:ext cx="6304524" cy="646331"/>
          </a:xfrm>
          <a:prstGeom prst="rect">
            <a:avLst/>
          </a:prstGeom>
          <a:noFill/>
        </p:spPr>
        <p:txBody>
          <a:bodyPr wrap="square" rtlCol="0">
            <a:spAutoFit/>
          </a:bodyPr>
          <a:lstStyle/>
          <a:p>
            <a:r>
              <a:rPr kumimoji="1" lang="ja-JP" altLang="en-US" dirty="0" smtClean="0"/>
              <a:t>関東鉄道株式会社　自動車部　営業課　生井一嘉様</a:t>
            </a:r>
            <a:endParaRPr kumimoji="1" lang="en-US" altLang="ja-JP" dirty="0" smtClean="0"/>
          </a:p>
          <a:p>
            <a:r>
              <a:rPr lang="ja-JP" altLang="en-US" dirty="0"/>
              <a:t>　</a:t>
            </a:r>
            <a:r>
              <a:rPr lang="ja-JP" altLang="en-US" dirty="0" smtClean="0"/>
              <a:t>　　　　　　　　　　　　　　　　　　　　　</a:t>
            </a:r>
            <a:r>
              <a:rPr lang="ja-JP" altLang="en-US" dirty="0"/>
              <a:t> </a:t>
            </a:r>
            <a:r>
              <a:rPr lang="ja-JP" altLang="en-US" dirty="0" smtClean="0"/>
              <a:t>         佐藤佑太様</a:t>
            </a:r>
            <a:endParaRPr kumimoji="1" lang="ja-JP" altLang="en-US" dirty="0"/>
          </a:p>
        </p:txBody>
      </p:sp>
      <p:sp>
        <p:nvSpPr>
          <p:cNvPr id="11" name="テキスト ボックス 10"/>
          <p:cNvSpPr txBox="1"/>
          <p:nvPr/>
        </p:nvSpPr>
        <p:spPr>
          <a:xfrm>
            <a:off x="152858" y="4945037"/>
            <a:ext cx="6304524" cy="369332"/>
          </a:xfrm>
          <a:prstGeom prst="rect">
            <a:avLst/>
          </a:prstGeom>
          <a:noFill/>
        </p:spPr>
        <p:txBody>
          <a:bodyPr wrap="square" rtlCol="0">
            <a:spAutoFit/>
          </a:bodyPr>
          <a:lstStyle/>
          <a:p>
            <a:r>
              <a:rPr lang="ja-JP" altLang="en-US" dirty="0" smtClean="0"/>
              <a:t>新治</a:t>
            </a:r>
            <a:r>
              <a:rPr lang="ja-JP" altLang="en-US" dirty="0"/>
              <a:t>地区</a:t>
            </a:r>
            <a:r>
              <a:rPr lang="ja-JP" altLang="en-US" dirty="0" smtClean="0"/>
              <a:t>の皆様</a:t>
            </a:r>
            <a:endParaRPr lang="en-US" altLang="ja-JP" dirty="0" smtClean="0"/>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101" y="1529408"/>
            <a:ext cx="2869964" cy="2032747"/>
          </a:xfrm>
          <a:prstGeom prst="rect">
            <a:avLst/>
          </a:prstGeom>
        </p:spPr>
      </p:pic>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101" y="3851695"/>
            <a:ext cx="2897893" cy="2097586"/>
          </a:xfrm>
          <a:prstGeom prst="rect">
            <a:avLst/>
          </a:prstGeom>
        </p:spPr>
      </p:pic>
    </p:spTree>
    <p:extLst>
      <p:ext uri="{BB962C8B-B14F-4D97-AF65-F5344CB8AC3E}">
        <p14:creationId xmlns:p14="http://schemas.microsoft.com/office/powerpoint/2010/main" val="23133403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CD102F9-A1F8-4BAE-8984-E61E1FEB4EEF}" type="slidenum">
              <a:rPr kumimoji="1" lang="ja-JP" altLang="en-US" smtClean="0"/>
              <a:t>38</a:t>
            </a:fld>
            <a:endParaRPr kumimoji="1" lang="ja-JP" altLang="en-US"/>
          </a:p>
        </p:txBody>
      </p:sp>
      <p:sp>
        <p:nvSpPr>
          <p:cNvPr id="4" name="タイトル 1"/>
          <p:cNvSpPr txBox="1">
            <a:spLocks/>
          </p:cNvSpPr>
          <p:nvPr/>
        </p:nvSpPr>
        <p:spPr>
          <a:xfrm>
            <a:off x="755576" y="0"/>
            <a:ext cx="8229600" cy="998984"/>
          </a:xfrm>
          <a:prstGeom prst="rect">
            <a:avLst/>
          </a:prstGeom>
        </p:spPr>
        <p:txBody>
          <a:bodyPr/>
          <a:lstStyle>
            <a:lvl1pPr algn="l" defTabSz="914400" rtl="0" eaLnBrk="1" latinLnBrk="0" hangingPunct="1">
              <a:spcBef>
                <a:spcPct val="0"/>
              </a:spcBef>
              <a:buNone/>
              <a:defRPr kumimoji="1" sz="4400" b="1" u="none" kern="1200" baseline="0">
                <a:solidFill>
                  <a:schemeClr val="bg1"/>
                </a:solidFill>
                <a:effectLst>
                  <a:outerShdw blurRad="38100" dist="38100" dir="2700000" algn="tl">
                    <a:srgbClr val="000000">
                      <a:alpha val="43137"/>
                    </a:srgbClr>
                  </a:outerShdw>
                </a:effectLst>
                <a:latin typeface="+mj-lt"/>
                <a:ea typeface="+mj-ea"/>
                <a:cs typeface="+mj-cs"/>
              </a:defRPr>
            </a:lvl1pPr>
          </a:lstStyle>
          <a:p>
            <a:r>
              <a:rPr lang="ja-JP" altLang="en-US" dirty="0" smtClean="0"/>
              <a:t>参考文献・引用</a:t>
            </a:r>
            <a:endParaRPr lang="ja-JP" altLang="en-US" dirty="0"/>
          </a:p>
        </p:txBody>
      </p:sp>
      <p:sp>
        <p:nvSpPr>
          <p:cNvPr id="5" name="テキスト ボックス 4"/>
          <p:cNvSpPr txBox="1"/>
          <p:nvPr/>
        </p:nvSpPr>
        <p:spPr>
          <a:xfrm>
            <a:off x="107504" y="908720"/>
            <a:ext cx="5760640" cy="3693319"/>
          </a:xfrm>
          <a:prstGeom prst="rect">
            <a:avLst/>
          </a:prstGeom>
          <a:noFill/>
        </p:spPr>
        <p:txBody>
          <a:bodyPr wrap="square" rtlCol="0">
            <a:spAutoFit/>
          </a:bodyPr>
          <a:lstStyle/>
          <a:p>
            <a:r>
              <a:rPr kumimoji="1" lang="ja-JP" altLang="en-US" dirty="0" smtClean="0"/>
              <a:t>公共交通の利用促進に向けた地域のサポート事例集</a:t>
            </a:r>
            <a:endParaRPr kumimoji="1" lang="en-US" altLang="ja-JP" dirty="0" smtClean="0"/>
          </a:p>
          <a:p>
            <a:r>
              <a:rPr lang="en-US" altLang="ja-JP" dirty="0">
                <a:hlinkClick r:id="rId2"/>
              </a:rPr>
              <a:t>http://</a:t>
            </a:r>
            <a:r>
              <a:rPr lang="en-US" altLang="ja-JP" dirty="0" smtClean="0">
                <a:hlinkClick r:id="rId2"/>
              </a:rPr>
              <a:t>wwwtb.mlit.go.jp/hokkaido/bunyabetsu/tiikikoukyoukoutsuu/31manyuaru/07sapotojireishu_hokushin.pdf</a:t>
            </a:r>
            <a:endParaRPr lang="en-US" altLang="ja-JP" dirty="0" smtClean="0"/>
          </a:p>
          <a:p>
            <a:endParaRPr lang="en-US" altLang="ja-JP" dirty="0"/>
          </a:p>
          <a:p>
            <a:r>
              <a:rPr lang="ja-JP" altLang="en-US" dirty="0" smtClean="0"/>
              <a:t>フリー素材　ピクトグラム</a:t>
            </a:r>
            <a:endParaRPr lang="en-US" altLang="ja-JP" dirty="0" smtClean="0"/>
          </a:p>
          <a:p>
            <a:r>
              <a:rPr lang="en-US" altLang="ja-JP" dirty="0">
                <a:hlinkClick r:id="rId3"/>
              </a:rPr>
              <a:t>http://free-pictograms.com</a:t>
            </a:r>
            <a:r>
              <a:rPr lang="en-US" altLang="ja-JP" dirty="0" smtClean="0">
                <a:hlinkClick r:id="rId3"/>
              </a:rPr>
              <a:t>/</a:t>
            </a:r>
            <a:endParaRPr lang="en-US" altLang="ja-JP" dirty="0" smtClean="0"/>
          </a:p>
          <a:p>
            <a:endParaRPr lang="en-US" altLang="ja-JP" dirty="0"/>
          </a:p>
          <a:p>
            <a:r>
              <a:rPr lang="en-US" altLang="ja-JP" dirty="0"/>
              <a:t>(</a:t>
            </a:r>
            <a:r>
              <a:rPr lang="ja-JP" altLang="ja-JP" dirty="0"/>
              <a:t>有</a:t>
            </a:r>
            <a:r>
              <a:rPr lang="en-US" altLang="ja-JP" dirty="0"/>
              <a:t>)</a:t>
            </a:r>
            <a:r>
              <a:rPr lang="ja-JP" altLang="ja-JP" dirty="0"/>
              <a:t>プラッツ</a:t>
            </a:r>
          </a:p>
          <a:p>
            <a:r>
              <a:rPr lang="en-US" altLang="ja-JP" dirty="0">
                <a:hlinkClick r:id="rId4"/>
              </a:rPr>
              <a:t>http://</a:t>
            </a:r>
            <a:r>
              <a:rPr lang="en-US" altLang="ja-JP" dirty="0" smtClean="0">
                <a:hlinkClick r:id="rId4"/>
              </a:rPr>
              <a:t>www.platz-hobby.com/products/3375.html</a:t>
            </a:r>
            <a:endParaRPr lang="en-US" altLang="ja-JP" dirty="0" smtClean="0"/>
          </a:p>
          <a:p>
            <a:endParaRPr lang="ja-JP" altLang="ja-JP" dirty="0"/>
          </a:p>
          <a:p>
            <a:endParaRPr lang="en-US" altLang="ja-JP" dirty="0" smtClean="0"/>
          </a:p>
          <a:p>
            <a:endParaRPr lang="en-US" altLang="ja-JP" dirty="0" smtClean="0"/>
          </a:p>
          <a:p>
            <a:endParaRPr kumimoji="1" lang="ja-JP" altLang="en-US" dirty="0"/>
          </a:p>
        </p:txBody>
      </p:sp>
    </p:spTree>
    <p:extLst>
      <p:ext uri="{BB962C8B-B14F-4D97-AF65-F5344CB8AC3E}">
        <p14:creationId xmlns:p14="http://schemas.microsoft.com/office/powerpoint/2010/main" val="2352140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9"/>
          <p:cNvSpPr>
            <a:spLocks noGrp="1"/>
          </p:cNvSpPr>
          <p:nvPr>
            <p:ph type="title"/>
          </p:nvPr>
        </p:nvSpPr>
        <p:spPr/>
        <p:txBody>
          <a:bodyPr/>
          <a:lstStyle/>
          <a:p>
            <a:r>
              <a:rPr kumimoji="1" lang="ja-JP" altLang="en-US" dirty="0" smtClean="0"/>
              <a:t>分野別・地区別構想</a:t>
            </a:r>
            <a:endParaRPr kumimoji="1" lang="ja-JP" altLang="en-US" dirty="0"/>
          </a:p>
        </p:txBody>
      </p:sp>
      <p:sp>
        <p:nvSpPr>
          <p:cNvPr id="3" name="スライド番号プレースホルダー 2"/>
          <p:cNvSpPr>
            <a:spLocks noGrp="1"/>
          </p:cNvSpPr>
          <p:nvPr>
            <p:ph type="sldNum" sz="quarter" idx="12"/>
          </p:nvPr>
        </p:nvSpPr>
        <p:spPr/>
        <p:txBody>
          <a:bodyPr/>
          <a:lstStyle/>
          <a:p>
            <a:fld id="{7CD102F9-A1F8-4BAE-8984-E61E1FEB4EEF}" type="slidenum">
              <a:rPr kumimoji="1" lang="ja-JP" altLang="en-US" smtClean="0"/>
              <a:t>4</a:t>
            </a:fld>
            <a:endParaRPr kumimoji="1" lang="ja-JP" altLang="en-US"/>
          </a:p>
        </p:txBody>
      </p:sp>
      <p:sp>
        <p:nvSpPr>
          <p:cNvPr id="4" name="フリーフォーム 3"/>
          <p:cNvSpPr/>
          <p:nvPr/>
        </p:nvSpPr>
        <p:spPr>
          <a:xfrm>
            <a:off x="2645120" y="1046957"/>
            <a:ext cx="2123081" cy="2289697"/>
          </a:xfrm>
          <a:custGeom>
            <a:avLst/>
            <a:gdLst>
              <a:gd name="connsiteX0" fmla="*/ 1151906 w 1543792"/>
              <a:gd name="connsiteY0" fmla="*/ 267195 h 1905990"/>
              <a:gd name="connsiteX1" fmla="*/ 1312223 w 1543792"/>
              <a:gd name="connsiteY1" fmla="*/ 296884 h 1905990"/>
              <a:gd name="connsiteX2" fmla="*/ 1442852 w 1543792"/>
              <a:gd name="connsiteY2" fmla="*/ 362198 h 1905990"/>
              <a:gd name="connsiteX3" fmla="*/ 1520041 w 1543792"/>
              <a:gd name="connsiteY3" fmla="*/ 433450 h 1905990"/>
              <a:gd name="connsiteX4" fmla="*/ 1543792 w 1543792"/>
              <a:gd name="connsiteY4" fmla="*/ 534390 h 1905990"/>
              <a:gd name="connsiteX5" fmla="*/ 1448789 w 1543792"/>
              <a:gd name="connsiteY5" fmla="*/ 611580 h 1905990"/>
              <a:gd name="connsiteX6" fmla="*/ 1300348 w 1543792"/>
              <a:gd name="connsiteY6" fmla="*/ 653143 h 1905990"/>
              <a:gd name="connsiteX7" fmla="*/ 1175657 w 1543792"/>
              <a:gd name="connsiteY7" fmla="*/ 700645 h 1905990"/>
              <a:gd name="connsiteX8" fmla="*/ 1175657 w 1543792"/>
              <a:gd name="connsiteY8" fmla="*/ 777834 h 1905990"/>
              <a:gd name="connsiteX9" fmla="*/ 1128156 w 1543792"/>
              <a:gd name="connsiteY9" fmla="*/ 819398 h 1905990"/>
              <a:gd name="connsiteX10" fmla="*/ 1181595 w 1543792"/>
              <a:gd name="connsiteY10" fmla="*/ 890650 h 1905990"/>
              <a:gd name="connsiteX11" fmla="*/ 1021278 w 1543792"/>
              <a:gd name="connsiteY11" fmla="*/ 920338 h 1905990"/>
              <a:gd name="connsiteX12" fmla="*/ 1080654 w 1543792"/>
              <a:gd name="connsiteY12" fmla="*/ 1246909 h 1905990"/>
              <a:gd name="connsiteX13" fmla="*/ 1151906 w 1543792"/>
              <a:gd name="connsiteY13" fmla="*/ 1270660 h 1905990"/>
              <a:gd name="connsiteX14" fmla="*/ 1128156 w 1543792"/>
              <a:gd name="connsiteY14" fmla="*/ 1436915 h 1905990"/>
              <a:gd name="connsiteX15" fmla="*/ 908462 w 1543792"/>
              <a:gd name="connsiteY15" fmla="*/ 1905990 h 1905990"/>
              <a:gd name="connsiteX16" fmla="*/ 765958 w 1543792"/>
              <a:gd name="connsiteY16" fmla="*/ 1828800 h 1905990"/>
              <a:gd name="connsiteX17" fmla="*/ 694706 w 1543792"/>
              <a:gd name="connsiteY17" fmla="*/ 1656608 h 1905990"/>
              <a:gd name="connsiteX18" fmla="*/ 486888 w 1543792"/>
              <a:gd name="connsiteY18" fmla="*/ 1508167 h 1905990"/>
              <a:gd name="connsiteX19" fmla="*/ 261257 w 1543792"/>
              <a:gd name="connsiteY19" fmla="*/ 1520042 h 1905990"/>
              <a:gd name="connsiteX20" fmla="*/ 0 w 1543792"/>
              <a:gd name="connsiteY20" fmla="*/ 1223159 h 1905990"/>
              <a:gd name="connsiteX21" fmla="*/ 17813 w 1543792"/>
              <a:gd name="connsiteY21" fmla="*/ 1086593 h 1905990"/>
              <a:gd name="connsiteX22" fmla="*/ 0 w 1543792"/>
              <a:gd name="connsiteY22" fmla="*/ 979715 h 1905990"/>
              <a:gd name="connsiteX23" fmla="*/ 71252 w 1543792"/>
              <a:gd name="connsiteY23" fmla="*/ 938151 h 1905990"/>
              <a:gd name="connsiteX24" fmla="*/ 148441 w 1543792"/>
              <a:gd name="connsiteY24" fmla="*/ 961902 h 1905990"/>
              <a:gd name="connsiteX25" fmla="*/ 237506 w 1543792"/>
              <a:gd name="connsiteY25" fmla="*/ 1086593 h 1905990"/>
              <a:gd name="connsiteX26" fmla="*/ 285008 w 1543792"/>
              <a:gd name="connsiteY26" fmla="*/ 1045029 h 1905990"/>
              <a:gd name="connsiteX27" fmla="*/ 350322 w 1543792"/>
              <a:gd name="connsiteY27" fmla="*/ 1062842 h 1905990"/>
              <a:gd name="connsiteX28" fmla="*/ 385948 w 1543792"/>
              <a:gd name="connsiteY28" fmla="*/ 1015341 h 1905990"/>
              <a:gd name="connsiteX29" fmla="*/ 279070 w 1543792"/>
              <a:gd name="connsiteY29" fmla="*/ 973777 h 1905990"/>
              <a:gd name="connsiteX30" fmla="*/ 190005 w 1543792"/>
              <a:gd name="connsiteY30" fmla="*/ 825335 h 1905990"/>
              <a:gd name="connsiteX31" fmla="*/ 338447 w 1543792"/>
              <a:gd name="connsiteY31" fmla="*/ 712520 h 1905990"/>
              <a:gd name="connsiteX32" fmla="*/ 344384 w 1543792"/>
              <a:gd name="connsiteY32" fmla="*/ 653143 h 1905990"/>
              <a:gd name="connsiteX33" fmla="*/ 344384 w 1543792"/>
              <a:gd name="connsiteY33" fmla="*/ 480951 h 1905990"/>
              <a:gd name="connsiteX34" fmla="*/ 273132 w 1543792"/>
              <a:gd name="connsiteY34" fmla="*/ 421574 h 1905990"/>
              <a:gd name="connsiteX35" fmla="*/ 279070 w 1543792"/>
              <a:gd name="connsiteY35" fmla="*/ 362198 h 1905990"/>
              <a:gd name="connsiteX36" fmla="*/ 184067 w 1543792"/>
              <a:gd name="connsiteY36" fmla="*/ 302821 h 1905990"/>
              <a:gd name="connsiteX37" fmla="*/ 124691 w 1543792"/>
              <a:gd name="connsiteY37" fmla="*/ 290946 h 1905990"/>
              <a:gd name="connsiteX38" fmla="*/ 106878 w 1543792"/>
              <a:gd name="connsiteY38" fmla="*/ 184068 h 1905990"/>
              <a:gd name="connsiteX39" fmla="*/ 154379 w 1543792"/>
              <a:gd name="connsiteY39" fmla="*/ 124691 h 1905990"/>
              <a:gd name="connsiteX40" fmla="*/ 207818 w 1543792"/>
              <a:gd name="connsiteY40" fmla="*/ 47502 h 1905990"/>
              <a:gd name="connsiteX41" fmla="*/ 261257 w 1543792"/>
              <a:gd name="connsiteY41" fmla="*/ 0 h 1905990"/>
              <a:gd name="connsiteX42" fmla="*/ 397823 w 1543792"/>
              <a:gd name="connsiteY42" fmla="*/ 89065 h 1905990"/>
              <a:gd name="connsiteX43" fmla="*/ 469075 w 1543792"/>
              <a:gd name="connsiteY43" fmla="*/ 89065 h 1905990"/>
              <a:gd name="connsiteX44" fmla="*/ 504701 w 1543792"/>
              <a:gd name="connsiteY44" fmla="*/ 71252 h 1905990"/>
              <a:gd name="connsiteX45" fmla="*/ 570015 w 1543792"/>
              <a:gd name="connsiteY45" fmla="*/ 47502 h 1905990"/>
              <a:gd name="connsiteX46" fmla="*/ 635330 w 1543792"/>
              <a:gd name="connsiteY46" fmla="*/ 0 h 1905990"/>
              <a:gd name="connsiteX47" fmla="*/ 866899 w 1543792"/>
              <a:gd name="connsiteY47" fmla="*/ 118754 h 1905990"/>
              <a:gd name="connsiteX48" fmla="*/ 1015340 w 1543792"/>
              <a:gd name="connsiteY48" fmla="*/ 100941 h 1905990"/>
              <a:gd name="connsiteX49" fmla="*/ 1015340 w 1543792"/>
              <a:gd name="connsiteY49" fmla="*/ 225632 h 1905990"/>
              <a:gd name="connsiteX50" fmla="*/ 1151906 w 1543792"/>
              <a:gd name="connsiteY50" fmla="*/ 267195 h 1905990"/>
              <a:gd name="connsiteX0" fmla="*/ 1151906 w 1543792"/>
              <a:gd name="connsiteY0" fmla="*/ 267195 h 1905990"/>
              <a:gd name="connsiteX1" fmla="*/ 1312223 w 1543792"/>
              <a:gd name="connsiteY1" fmla="*/ 296884 h 1905990"/>
              <a:gd name="connsiteX2" fmla="*/ 1442852 w 1543792"/>
              <a:gd name="connsiteY2" fmla="*/ 362198 h 1905990"/>
              <a:gd name="connsiteX3" fmla="*/ 1520041 w 1543792"/>
              <a:gd name="connsiteY3" fmla="*/ 433450 h 1905990"/>
              <a:gd name="connsiteX4" fmla="*/ 1543792 w 1543792"/>
              <a:gd name="connsiteY4" fmla="*/ 534390 h 1905990"/>
              <a:gd name="connsiteX5" fmla="*/ 1448789 w 1543792"/>
              <a:gd name="connsiteY5" fmla="*/ 611580 h 1905990"/>
              <a:gd name="connsiteX6" fmla="*/ 1300348 w 1543792"/>
              <a:gd name="connsiteY6" fmla="*/ 653143 h 1905990"/>
              <a:gd name="connsiteX7" fmla="*/ 1175657 w 1543792"/>
              <a:gd name="connsiteY7" fmla="*/ 700645 h 1905990"/>
              <a:gd name="connsiteX8" fmla="*/ 1175657 w 1543792"/>
              <a:gd name="connsiteY8" fmla="*/ 777834 h 1905990"/>
              <a:gd name="connsiteX9" fmla="*/ 1128156 w 1543792"/>
              <a:gd name="connsiteY9" fmla="*/ 819398 h 1905990"/>
              <a:gd name="connsiteX10" fmla="*/ 1181595 w 1543792"/>
              <a:gd name="connsiteY10" fmla="*/ 890650 h 1905990"/>
              <a:gd name="connsiteX11" fmla="*/ 1021278 w 1543792"/>
              <a:gd name="connsiteY11" fmla="*/ 920338 h 1905990"/>
              <a:gd name="connsiteX12" fmla="*/ 1080654 w 1543792"/>
              <a:gd name="connsiteY12" fmla="*/ 1246909 h 1905990"/>
              <a:gd name="connsiteX13" fmla="*/ 1151906 w 1543792"/>
              <a:gd name="connsiteY13" fmla="*/ 1270660 h 1905990"/>
              <a:gd name="connsiteX14" fmla="*/ 1135300 w 1543792"/>
              <a:gd name="connsiteY14" fmla="*/ 1436915 h 1905990"/>
              <a:gd name="connsiteX15" fmla="*/ 908462 w 1543792"/>
              <a:gd name="connsiteY15" fmla="*/ 1905990 h 1905990"/>
              <a:gd name="connsiteX16" fmla="*/ 765958 w 1543792"/>
              <a:gd name="connsiteY16" fmla="*/ 1828800 h 1905990"/>
              <a:gd name="connsiteX17" fmla="*/ 694706 w 1543792"/>
              <a:gd name="connsiteY17" fmla="*/ 1656608 h 1905990"/>
              <a:gd name="connsiteX18" fmla="*/ 486888 w 1543792"/>
              <a:gd name="connsiteY18" fmla="*/ 1508167 h 1905990"/>
              <a:gd name="connsiteX19" fmla="*/ 261257 w 1543792"/>
              <a:gd name="connsiteY19" fmla="*/ 1520042 h 1905990"/>
              <a:gd name="connsiteX20" fmla="*/ 0 w 1543792"/>
              <a:gd name="connsiteY20" fmla="*/ 1223159 h 1905990"/>
              <a:gd name="connsiteX21" fmla="*/ 17813 w 1543792"/>
              <a:gd name="connsiteY21" fmla="*/ 1086593 h 1905990"/>
              <a:gd name="connsiteX22" fmla="*/ 0 w 1543792"/>
              <a:gd name="connsiteY22" fmla="*/ 979715 h 1905990"/>
              <a:gd name="connsiteX23" fmla="*/ 71252 w 1543792"/>
              <a:gd name="connsiteY23" fmla="*/ 938151 h 1905990"/>
              <a:gd name="connsiteX24" fmla="*/ 148441 w 1543792"/>
              <a:gd name="connsiteY24" fmla="*/ 961902 h 1905990"/>
              <a:gd name="connsiteX25" fmla="*/ 237506 w 1543792"/>
              <a:gd name="connsiteY25" fmla="*/ 1086593 h 1905990"/>
              <a:gd name="connsiteX26" fmla="*/ 285008 w 1543792"/>
              <a:gd name="connsiteY26" fmla="*/ 1045029 h 1905990"/>
              <a:gd name="connsiteX27" fmla="*/ 350322 w 1543792"/>
              <a:gd name="connsiteY27" fmla="*/ 1062842 h 1905990"/>
              <a:gd name="connsiteX28" fmla="*/ 385948 w 1543792"/>
              <a:gd name="connsiteY28" fmla="*/ 1015341 h 1905990"/>
              <a:gd name="connsiteX29" fmla="*/ 279070 w 1543792"/>
              <a:gd name="connsiteY29" fmla="*/ 973777 h 1905990"/>
              <a:gd name="connsiteX30" fmla="*/ 190005 w 1543792"/>
              <a:gd name="connsiteY30" fmla="*/ 825335 h 1905990"/>
              <a:gd name="connsiteX31" fmla="*/ 338447 w 1543792"/>
              <a:gd name="connsiteY31" fmla="*/ 712520 h 1905990"/>
              <a:gd name="connsiteX32" fmla="*/ 344384 w 1543792"/>
              <a:gd name="connsiteY32" fmla="*/ 653143 h 1905990"/>
              <a:gd name="connsiteX33" fmla="*/ 344384 w 1543792"/>
              <a:gd name="connsiteY33" fmla="*/ 480951 h 1905990"/>
              <a:gd name="connsiteX34" fmla="*/ 273132 w 1543792"/>
              <a:gd name="connsiteY34" fmla="*/ 421574 h 1905990"/>
              <a:gd name="connsiteX35" fmla="*/ 279070 w 1543792"/>
              <a:gd name="connsiteY35" fmla="*/ 362198 h 1905990"/>
              <a:gd name="connsiteX36" fmla="*/ 184067 w 1543792"/>
              <a:gd name="connsiteY36" fmla="*/ 302821 h 1905990"/>
              <a:gd name="connsiteX37" fmla="*/ 124691 w 1543792"/>
              <a:gd name="connsiteY37" fmla="*/ 290946 h 1905990"/>
              <a:gd name="connsiteX38" fmla="*/ 106878 w 1543792"/>
              <a:gd name="connsiteY38" fmla="*/ 184068 h 1905990"/>
              <a:gd name="connsiteX39" fmla="*/ 154379 w 1543792"/>
              <a:gd name="connsiteY39" fmla="*/ 124691 h 1905990"/>
              <a:gd name="connsiteX40" fmla="*/ 207818 w 1543792"/>
              <a:gd name="connsiteY40" fmla="*/ 47502 h 1905990"/>
              <a:gd name="connsiteX41" fmla="*/ 261257 w 1543792"/>
              <a:gd name="connsiteY41" fmla="*/ 0 h 1905990"/>
              <a:gd name="connsiteX42" fmla="*/ 397823 w 1543792"/>
              <a:gd name="connsiteY42" fmla="*/ 89065 h 1905990"/>
              <a:gd name="connsiteX43" fmla="*/ 469075 w 1543792"/>
              <a:gd name="connsiteY43" fmla="*/ 89065 h 1905990"/>
              <a:gd name="connsiteX44" fmla="*/ 504701 w 1543792"/>
              <a:gd name="connsiteY44" fmla="*/ 71252 h 1905990"/>
              <a:gd name="connsiteX45" fmla="*/ 570015 w 1543792"/>
              <a:gd name="connsiteY45" fmla="*/ 47502 h 1905990"/>
              <a:gd name="connsiteX46" fmla="*/ 635330 w 1543792"/>
              <a:gd name="connsiteY46" fmla="*/ 0 h 1905990"/>
              <a:gd name="connsiteX47" fmla="*/ 866899 w 1543792"/>
              <a:gd name="connsiteY47" fmla="*/ 118754 h 1905990"/>
              <a:gd name="connsiteX48" fmla="*/ 1015340 w 1543792"/>
              <a:gd name="connsiteY48" fmla="*/ 100941 h 1905990"/>
              <a:gd name="connsiteX49" fmla="*/ 1015340 w 1543792"/>
              <a:gd name="connsiteY49" fmla="*/ 225632 h 1905990"/>
              <a:gd name="connsiteX50" fmla="*/ 1151906 w 1543792"/>
              <a:gd name="connsiteY50" fmla="*/ 267195 h 1905990"/>
              <a:gd name="connsiteX0" fmla="*/ 1151906 w 1543792"/>
              <a:gd name="connsiteY0" fmla="*/ 267195 h 1913134"/>
              <a:gd name="connsiteX1" fmla="*/ 1312223 w 1543792"/>
              <a:gd name="connsiteY1" fmla="*/ 296884 h 1913134"/>
              <a:gd name="connsiteX2" fmla="*/ 1442852 w 1543792"/>
              <a:gd name="connsiteY2" fmla="*/ 362198 h 1913134"/>
              <a:gd name="connsiteX3" fmla="*/ 1520041 w 1543792"/>
              <a:gd name="connsiteY3" fmla="*/ 433450 h 1913134"/>
              <a:gd name="connsiteX4" fmla="*/ 1543792 w 1543792"/>
              <a:gd name="connsiteY4" fmla="*/ 534390 h 1913134"/>
              <a:gd name="connsiteX5" fmla="*/ 1448789 w 1543792"/>
              <a:gd name="connsiteY5" fmla="*/ 611580 h 1913134"/>
              <a:gd name="connsiteX6" fmla="*/ 1300348 w 1543792"/>
              <a:gd name="connsiteY6" fmla="*/ 653143 h 1913134"/>
              <a:gd name="connsiteX7" fmla="*/ 1175657 w 1543792"/>
              <a:gd name="connsiteY7" fmla="*/ 700645 h 1913134"/>
              <a:gd name="connsiteX8" fmla="*/ 1175657 w 1543792"/>
              <a:gd name="connsiteY8" fmla="*/ 777834 h 1913134"/>
              <a:gd name="connsiteX9" fmla="*/ 1128156 w 1543792"/>
              <a:gd name="connsiteY9" fmla="*/ 819398 h 1913134"/>
              <a:gd name="connsiteX10" fmla="*/ 1181595 w 1543792"/>
              <a:gd name="connsiteY10" fmla="*/ 890650 h 1913134"/>
              <a:gd name="connsiteX11" fmla="*/ 1021278 w 1543792"/>
              <a:gd name="connsiteY11" fmla="*/ 920338 h 1913134"/>
              <a:gd name="connsiteX12" fmla="*/ 1080654 w 1543792"/>
              <a:gd name="connsiteY12" fmla="*/ 1246909 h 1913134"/>
              <a:gd name="connsiteX13" fmla="*/ 1151906 w 1543792"/>
              <a:gd name="connsiteY13" fmla="*/ 1270660 h 1913134"/>
              <a:gd name="connsiteX14" fmla="*/ 1135300 w 1543792"/>
              <a:gd name="connsiteY14" fmla="*/ 1436915 h 1913134"/>
              <a:gd name="connsiteX15" fmla="*/ 913225 w 1543792"/>
              <a:gd name="connsiteY15" fmla="*/ 1913134 h 1913134"/>
              <a:gd name="connsiteX16" fmla="*/ 765958 w 1543792"/>
              <a:gd name="connsiteY16" fmla="*/ 1828800 h 1913134"/>
              <a:gd name="connsiteX17" fmla="*/ 694706 w 1543792"/>
              <a:gd name="connsiteY17" fmla="*/ 1656608 h 1913134"/>
              <a:gd name="connsiteX18" fmla="*/ 486888 w 1543792"/>
              <a:gd name="connsiteY18" fmla="*/ 1508167 h 1913134"/>
              <a:gd name="connsiteX19" fmla="*/ 261257 w 1543792"/>
              <a:gd name="connsiteY19" fmla="*/ 1520042 h 1913134"/>
              <a:gd name="connsiteX20" fmla="*/ 0 w 1543792"/>
              <a:gd name="connsiteY20" fmla="*/ 1223159 h 1913134"/>
              <a:gd name="connsiteX21" fmla="*/ 17813 w 1543792"/>
              <a:gd name="connsiteY21" fmla="*/ 1086593 h 1913134"/>
              <a:gd name="connsiteX22" fmla="*/ 0 w 1543792"/>
              <a:gd name="connsiteY22" fmla="*/ 979715 h 1913134"/>
              <a:gd name="connsiteX23" fmla="*/ 71252 w 1543792"/>
              <a:gd name="connsiteY23" fmla="*/ 938151 h 1913134"/>
              <a:gd name="connsiteX24" fmla="*/ 148441 w 1543792"/>
              <a:gd name="connsiteY24" fmla="*/ 961902 h 1913134"/>
              <a:gd name="connsiteX25" fmla="*/ 237506 w 1543792"/>
              <a:gd name="connsiteY25" fmla="*/ 1086593 h 1913134"/>
              <a:gd name="connsiteX26" fmla="*/ 285008 w 1543792"/>
              <a:gd name="connsiteY26" fmla="*/ 1045029 h 1913134"/>
              <a:gd name="connsiteX27" fmla="*/ 350322 w 1543792"/>
              <a:gd name="connsiteY27" fmla="*/ 1062842 h 1913134"/>
              <a:gd name="connsiteX28" fmla="*/ 385948 w 1543792"/>
              <a:gd name="connsiteY28" fmla="*/ 1015341 h 1913134"/>
              <a:gd name="connsiteX29" fmla="*/ 279070 w 1543792"/>
              <a:gd name="connsiteY29" fmla="*/ 973777 h 1913134"/>
              <a:gd name="connsiteX30" fmla="*/ 190005 w 1543792"/>
              <a:gd name="connsiteY30" fmla="*/ 825335 h 1913134"/>
              <a:gd name="connsiteX31" fmla="*/ 338447 w 1543792"/>
              <a:gd name="connsiteY31" fmla="*/ 712520 h 1913134"/>
              <a:gd name="connsiteX32" fmla="*/ 344384 w 1543792"/>
              <a:gd name="connsiteY32" fmla="*/ 653143 h 1913134"/>
              <a:gd name="connsiteX33" fmla="*/ 344384 w 1543792"/>
              <a:gd name="connsiteY33" fmla="*/ 480951 h 1913134"/>
              <a:gd name="connsiteX34" fmla="*/ 273132 w 1543792"/>
              <a:gd name="connsiteY34" fmla="*/ 421574 h 1913134"/>
              <a:gd name="connsiteX35" fmla="*/ 279070 w 1543792"/>
              <a:gd name="connsiteY35" fmla="*/ 362198 h 1913134"/>
              <a:gd name="connsiteX36" fmla="*/ 184067 w 1543792"/>
              <a:gd name="connsiteY36" fmla="*/ 302821 h 1913134"/>
              <a:gd name="connsiteX37" fmla="*/ 124691 w 1543792"/>
              <a:gd name="connsiteY37" fmla="*/ 290946 h 1913134"/>
              <a:gd name="connsiteX38" fmla="*/ 106878 w 1543792"/>
              <a:gd name="connsiteY38" fmla="*/ 184068 h 1913134"/>
              <a:gd name="connsiteX39" fmla="*/ 154379 w 1543792"/>
              <a:gd name="connsiteY39" fmla="*/ 124691 h 1913134"/>
              <a:gd name="connsiteX40" fmla="*/ 207818 w 1543792"/>
              <a:gd name="connsiteY40" fmla="*/ 47502 h 1913134"/>
              <a:gd name="connsiteX41" fmla="*/ 261257 w 1543792"/>
              <a:gd name="connsiteY41" fmla="*/ 0 h 1913134"/>
              <a:gd name="connsiteX42" fmla="*/ 397823 w 1543792"/>
              <a:gd name="connsiteY42" fmla="*/ 89065 h 1913134"/>
              <a:gd name="connsiteX43" fmla="*/ 469075 w 1543792"/>
              <a:gd name="connsiteY43" fmla="*/ 89065 h 1913134"/>
              <a:gd name="connsiteX44" fmla="*/ 504701 w 1543792"/>
              <a:gd name="connsiteY44" fmla="*/ 71252 h 1913134"/>
              <a:gd name="connsiteX45" fmla="*/ 570015 w 1543792"/>
              <a:gd name="connsiteY45" fmla="*/ 47502 h 1913134"/>
              <a:gd name="connsiteX46" fmla="*/ 635330 w 1543792"/>
              <a:gd name="connsiteY46" fmla="*/ 0 h 1913134"/>
              <a:gd name="connsiteX47" fmla="*/ 866899 w 1543792"/>
              <a:gd name="connsiteY47" fmla="*/ 118754 h 1913134"/>
              <a:gd name="connsiteX48" fmla="*/ 1015340 w 1543792"/>
              <a:gd name="connsiteY48" fmla="*/ 100941 h 1913134"/>
              <a:gd name="connsiteX49" fmla="*/ 1015340 w 1543792"/>
              <a:gd name="connsiteY49" fmla="*/ 225632 h 1913134"/>
              <a:gd name="connsiteX50" fmla="*/ 1151906 w 1543792"/>
              <a:gd name="connsiteY50" fmla="*/ 267195 h 191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3792" h="1913134">
                <a:moveTo>
                  <a:pt x="1151906" y="267195"/>
                </a:moveTo>
                <a:lnTo>
                  <a:pt x="1312223" y="296884"/>
                </a:lnTo>
                <a:lnTo>
                  <a:pt x="1442852" y="362198"/>
                </a:lnTo>
                <a:lnTo>
                  <a:pt x="1520041" y="433450"/>
                </a:lnTo>
                <a:lnTo>
                  <a:pt x="1543792" y="534390"/>
                </a:lnTo>
                <a:lnTo>
                  <a:pt x="1448789" y="611580"/>
                </a:lnTo>
                <a:lnTo>
                  <a:pt x="1300348" y="653143"/>
                </a:lnTo>
                <a:lnTo>
                  <a:pt x="1175657" y="700645"/>
                </a:lnTo>
                <a:lnTo>
                  <a:pt x="1175657" y="777834"/>
                </a:lnTo>
                <a:lnTo>
                  <a:pt x="1128156" y="819398"/>
                </a:lnTo>
                <a:lnTo>
                  <a:pt x="1181595" y="890650"/>
                </a:lnTo>
                <a:lnTo>
                  <a:pt x="1021278" y="920338"/>
                </a:lnTo>
                <a:lnTo>
                  <a:pt x="1080654" y="1246909"/>
                </a:lnTo>
                <a:lnTo>
                  <a:pt x="1151906" y="1270660"/>
                </a:lnTo>
                <a:lnTo>
                  <a:pt x="1135300" y="1436915"/>
                </a:lnTo>
                <a:lnTo>
                  <a:pt x="913225" y="1913134"/>
                </a:lnTo>
                <a:lnTo>
                  <a:pt x="765958" y="1828800"/>
                </a:lnTo>
                <a:lnTo>
                  <a:pt x="694706" y="1656608"/>
                </a:lnTo>
                <a:lnTo>
                  <a:pt x="486888" y="1508167"/>
                </a:lnTo>
                <a:lnTo>
                  <a:pt x="261257" y="1520042"/>
                </a:lnTo>
                <a:lnTo>
                  <a:pt x="0" y="1223159"/>
                </a:lnTo>
                <a:lnTo>
                  <a:pt x="17813" y="1086593"/>
                </a:lnTo>
                <a:lnTo>
                  <a:pt x="0" y="979715"/>
                </a:lnTo>
                <a:lnTo>
                  <a:pt x="71252" y="938151"/>
                </a:lnTo>
                <a:lnTo>
                  <a:pt x="148441" y="961902"/>
                </a:lnTo>
                <a:lnTo>
                  <a:pt x="237506" y="1086593"/>
                </a:lnTo>
                <a:lnTo>
                  <a:pt x="285008" y="1045029"/>
                </a:lnTo>
                <a:lnTo>
                  <a:pt x="350322" y="1062842"/>
                </a:lnTo>
                <a:lnTo>
                  <a:pt x="385948" y="1015341"/>
                </a:lnTo>
                <a:lnTo>
                  <a:pt x="279070" y="973777"/>
                </a:lnTo>
                <a:lnTo>
                  <a:pt x="190005" y="825335"/>
                </a:lnTo>
                <a:lnTo>
                  <a:pt x="338447" y="712520"/>
                </a:lnTo>
                <a:lnTo>
                  <a:pt x="344384" y="653143"/>
                </a:lnTo>
                <a:lnTo>
                  <a:pt x="344384" y="480951"/>
                </a:lnTo>
                <a:lnTo>
                  <a:pt x="273132" y="421574"/>
                </a:lnTo>
                <a:lnTo>
                  <a:pt x="279070" y="362198"/>
                </a:lnTo>
                <a:lnTo>
                  <a:pt x="184067" y="302821"/>
                </a:lnTo>
                <a:lnTo>
                  <a:pt x="124691" y="290946"/>
                </a:lnTo>
                <a:lnTo>
                  <a:pt x="106878" y="184068"/>
                </a:lnTo>
                <a:lnTo>
                  <a:pt x="154379" y="124691"/>
                </a:lnTo>
                <a:lnTo>
                  <a:pt x="207818" y="47502"/>
                </a:lnTo>
                <a:lnTo>
                  <a:pt x="261257" y="0"/>
                </a:lnTo>
                <a:lnTo>
                  <a:pt x="397823" y="89065"/>
                </a:lnTo>
                <a:lnTo>
                  <a:pt x="469075" y="89065"/>
                </a:lnTo>
                <a:lnTo>
                  <a:pt x="504701" y="71252"/>
                </a:lnTo>
                <a:lnTo>
                  <a:pt x="570015" y="47502"/>
                </a:lnTo>
                <a:lnTo>
                  <a:pt x="635330" y="0"/>
                </a:lnTo>
                <a:lnTo>
                  <a:pt x="866899" y="118754"/>
                </a:lnTo>
                <a:lnTo>
                  <a:pt x="1015340" y="100941"/>
                </a:lnTo>
                <a:lnTo>
                  <a:pt x="1015340" y="225632"/>
                </a:lnTo>
                <a:lnTo>
                  <a:pt x="1151906" y="267195"/>
                </a:lnTo>
                <a:close/>
              </a:path>
            </a:pathLst>
          </a:custGeom>
          <a:solidFill>
            <a:srgbClr val="E9EDF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4"/>
          <p:cNvSpPr/>
          <p:nvPr/>
        </p:nvSpPr>
        <p:spPr>
          <a:xfrm>
            <a:off x="3017336" y="4211657"/>
            <a:ext cx="2288561" cy="1554170"/>
          </a:xfrm>
          <a:custGeom>
            <a:avLst/>
            <a:gdLst>
              <a:gd name="connsiteX0" fmla="*/ 368360 w 1664121"/>
              <a:gd name="connsiteY0" fmla="*/ 1291427 h 1291427"/>
              <a:gd name="connsiteX1" fmla="*/ 160345 w 1664121"/>
              <a:gd name="connsiteY1" fmla="*/ 983738 h 1291427"/>
              <a:gd name="connsiteX2" fmla="*/ 95340 w 1664121"/>
              <a:gd name="connsiteY2" fmla="*/ 962070 h 1291427"/>
              <a:gd name="connsiteX3" fmla="*/ 0 w 1664121"/>
              <a:gd name="connsiteY3" fmla="*/ 546039 h 1291427"/>
              <a:gd name="connsiteX4" fmla="*/ 65005 w 1664121"/>
              <a:gd name="connsiteY4" fmla="*/ 559040 h 1291427"/>
              <a:gd name="connsiteX5" fmla="*/ 143010 w 1664121"/>
              <a:gd name="connsiteY5" fmla="*/ 407363 h 1291427"/>
              <a:gd name="connsiteX6" fmla="*/ 312023 w 1664121"/>
              <a:gd name="connsiteY6" fmla="*/ 320690 h 1291427"/>
              <a:gd name="connsiteX7" fmla="*/ 368360 w 1664121"/>
              <a:gd name="connsiteY7" fmla="*/ 247018 h 1291427"/>
              <a:gd name="connsiteX8" fmla="*/ 468034 w 1664121"/>
              <a:gd name="connsiteY8" fmla="*/ 121342 h 1291427"/>
              <a:gd name="connsiteX9" fmla="*/ 598044 w 1664121"/>
              <a:gd name="connsiteY9" fmla="*/ 177679 h 1291427"/>
              <a:gd name="connsiteX10" fmla="*/ 619712 w 1664121"/>
              <a:gd name="connsiteY10" fmla="*/ 160345 h 1291427"/>
              <a:gd name="connsiteX11" fmla="*/ 910066 w 1664121"/>
              <a:gd name="connsiteY11" fmla="*/ 303355 h 1291427"/>
              <a:gd name="connsiteX12" fmla="*/ 983738 w 1664121"/>
              <a:gd name="connsiteY12" fmla="*/ 143010 h 1291427"/>
              <a:gd name="connsiteX13" fmla="*/ 1265426 w 1664121"/>
              <a:gd name="connsiteY13" fmla="*/ 221016 h 1291427"/>
              <a:gd name="connsiteX14" fmla="*/ 1447439 w 1664121"/>
              <a:gd name="connsiteY14" fmla="*/ 0 h 1291427"/>
              <a:gd name="connsiteX15" fmla="*/ 1651120 w 1664121"/>
              <a:gd name="connsiteY15" fmla="*/ 69338 h 1291427"/>
              <a:gd name="connsiteX16" fmla="*/ 1651120 w 1664121"/>
              <a:gd name="connsiteY16" fmla="*/ 195014 h 1291427"/>
              <a:gd name="connsiteX17" fmla="*/ 1664121 w 1664121"/>
              <a:gd name="connsiteY17" fmla="*/ 294688 h 1291427"/>
              <a:gd name="connsiteX18" fmla="*/ 1447439 w 1664121"/>
              <a:gd name="connsiteY18" fmla="*/ 316356 h 1291427"/>
              <a:gd name="connsiteX19" fmla="*/ 1378100 w 1664121"/>
              <a:gd name="connsiteY19" fmla="*/ 398695 h 1291427"/>
              <a:gd name="connsiteX20" fmla="*/ 1369433 w 1664121"/>
              <a:gd name="connsiteY20" fmla="*/ 524371 h 1291427"/>
              <a:gd name="connsiteX21" fmla="*/ 1248091 w 1664121"/>
              <a:gd name="connsiteY21" fmla="*/ 628379 h 1291427"/>
              <a:gd name="connsiteX22" fmla="*/ 1226423 w 1664121"/>
              <a:gd name="connsiteY22" fmla="*/ 680383 h 1291427"/>
              <a:gd name="connsiteX23" fmla="*/ 1087746 w 1664121"/>
              <a:gd name="connsiteY23" fmla="*/ 667382 h 1291427"/>
              <a:gd name="connsiteX24" fmla="*/ 1053077 w 1664121"/>
              <a:gd name="connsiteY24" fmla="*/ 658714 h 1291427"/>
              <a:gd name="connsiteX25" fmla="*/ 983738 w 1664121"/>
              <a:gd name="connsiteY25" fmla="*/ 897065 h 1291427"/>
              <a:gd name="connsiteX26" fmla="*/ 689050 w 1664121"/>
              <a:gd name="connsiteY26" fmla="*/ 680383 h 1291427"/>
              <a:gd name="connsiteX27" fmla="*/ 637046 w 1664121"/>
              <a:gd name="connsiteY27" fmla="*/ 784390 h 1291427"/>
              <a:gd name="connsiteX28" fmla="*/ 663048 w 1664121"/>
              <a:gd name="connsiteY28" fmla="*/ 983738 h 1291427"/>
              <a:gd name="connsiteX29" fmla="*/ 589376 w 1664121"/>
              <a:gd name="connsiteY29" fmla="*/ 1066077 h 1291427"/>
              <a:gd name="connsiteX30" fmla="*/ 550373 w 1664121"/>
              <a:gd name="connsiteY30" fmla="*/ 1230756 h 1291427"/>
              <a:gd name="connsiteX31" fmla="*/ 489702 w 1664121"/>
              <a:gd name="connsiteY31" fmla="*/ 1135416 h 1291427"/>
              <a:gd name="connsiteX32" fmla="*/ 368360 w 1664121"/>
              <a:gd name="connsiteY32" fmla="*/ 1291427 h 1291427"/>
              <a:gd name="connsiteX0" fmla="*/ 368360 w 1664121"/>
              <a:gd name="connsiteY0" fmla="*/ 1298571 h 1298571"/>
              <a:gd name="connsiteX1" fmla="*/ 160345 w 1664121"/>
              <a:gd name="connsiteY1" fmla="*/ 990882 h 1298571"/>
              <a:gd name="connsiteX2" fmla="*/ 95340 w 1664121"/>
              <a:gd name="connsiteY2" fmla="*/ 969214 h 1298571"/>
              <a:gd name="connsiteX3" fmla="*/ 0 w 1664121"/>
              <a:gd name="connsiteY3" fmla="*/ 553183 h 1298571"/>
              <a:gd name="connsiteX4" fmla="*/ 65005 w 1664121"/>
              <a:gd name="connsiteY4" fmla="*/ 566184 h 1298571"/>
              <a:gd name="connsiteX5" fmla="*/ 143010 w 1664121"/>
              <a:gd name="connsiteY5" fmla="*/ 414507 h 1298571"/>
              <a:gd name="connsiteX6" fmla="*/ 312023 w 1664121"/>
              <a:gd name="connsiteY6" fmla="*/ 327834 h 1298571"/>
              <a:gd name="connsiteX7" fmla="*/ 368360 w 1664121"/>
              <a:gd name="connsiteY7" fmla="*/ 254162 h 1298571"/>
              <a:gd name="connsiteX8" fmla="*/ 468034 w 1664121"/>
              <a:gd name="connsiteY8" fmla="*/ 128486 h 1298571"/>
              <a:gd name="connsiteX9" fmla="*/ 598044 w 1664121"/>
              <a:gd name="connsiteY9" fmla="*/ 184823 h 1298571"/>
              <a:gd name="connsiteX10" fmla="*/ 619712 w 1664121"/>
              <a:gd name="connsiteY10" fmla="*/ 167489 h 1298571"/>
              <a:gd name="connsiteX11" fmla="*/ 910066 w 1664121"/>
              <a:gd name="connsiteY11" fmla="*/ 310499 h 1298571"/>
              <a:gd name="connsiteX12" fmla="*/ 983738 w 1664121"/>
              <a:gd name="connsiteY12" fmla="*/ 150154 h 1298571"/>
              <a:gd name="connsiteX13" fmla="*/ 1265426 w 1664121"/>
              <a:gd name="connsiteY13" fmla="*/ 228160 h 1298571"/>
              <a:gd name="connsiteX14" fmla="*/ 1449820 w 1664121"/>
              <a:gd name="connsiteY14" fmla="*/ 0 h 1298571"/>
              <a:gd name="connsiteX15" fmla="*/ 1651120 w 1664121"/>
              <a:gd name="connsiteY15" fmla="*/ 76482 h 1298571"/>
              <a:gd name="connsiteX16" fmla="*/ 1651120 w 1664121"/>
              <a:gd name="connsiteY16" fmla="*/ 202158 h 1298571"/>
              <a:gd name="connsiteX17" fmla="*/ 1664121 w 1664121"/>
              <a:gd name="connsiteY17" fmla="*/ 301832 h 1298571"/>
              <a:gd name="connsiteX18" fmla="*/ 1447439 w 1664121"/>
              <a:gd name="connsiteY18" fmla="*/ 323500 h 1298571"/>
              <a:gd name="connsiteX19" fmla="*/ 1378100 w 1664121"/>
              <a:gd name="connsiteY19" fmla="*/ 405839 h 1298571"/>
              <a:gd name="connsiteX20" fmla="*/ 1369433 w 1664121"/>
              <a:gd name="connsiteY20" fmla="*/ 531515 h 1298571"/>
              <a:gd name="connsiteX21" fmla="*/ 1248091 w 1664121"/>
              <a:gd name="connsiteY21" fmla="*/ 635523 h 1298571"/>
              <a:gd name="connsiteX22" fmla="*/ 1226423 w 1664121"/>
              <a:gd name="connsiteY22" fmla="*/ 687527 h 1298571"/>
              <a:gd name="connsiteX23" fmla="*/ 1087746 w 1664121"/>
              <a:gd name="connsiteY23" fmla="*/ 674526 h 1298571"/>
              <a:gd name="connsiteX24" fmla="*/ 1053077 w 1664121"/>
              <a:gd name="connsiteY24" fmla="*/ 665858 h 1298571"/>
              <a:gd name="connsiteX25" fmla="*/ 983738 w 1664121"/>
              <a:gd name="connsiteY25" fmla="*/ 904209 h 1298571"/>
              <a:gd name="connsiteX26" fmla="*/ 689050 w 1664121"/>
              <a:gd name="connsiteY26" fmla="*/ 687527 h 1298571"/>
              <a:gd name="connsiteX27" fmla="*/ 637046 w 1664121"/>
              <a:gd name="connsiteY27" fmla="*/ 791534 h 1298571"/>
              <a:gd name="connsiteX28" fmla="*/ 663048 w 1664121"/>
              <a:gd name="connsiteY28" fmla="*/ 990882 h 1298571"/>
              <a:gd name="connsiteX29" fmla="*/ 589376 w 1664121"/>
              <a:gd name="connsiteY29" fmla="*/ 1073221 h 1298571"/>
              <a:gd name="connsiteX30" fmla="*/ 550373 w 1664121"/>
              <a:gd name="connsiteY30" fmla="*/ 1237900 h 1298571"/>
              <a:gd name="connsiteX31" fmla="*/ 489702 w 1664121"/>
              <a:gd name="connsiteY31" fmla="*/ 1142560 h 1298571"/>
              <a:gd name="connsiteX32" fmla="*/ 368360 w 1664121"/>
              <a:gd name="connsiteY32" fmla="*/ 1298571 h 1298571"/>
              <a:gd name="connsiteX0" fmla="*/ 368360 w 1664121"/>
              <a:gd name="connsiteY0" fmla="*/ 1298571 h 1298571"/>
              <a:gd name="connsiteX1" fmla="*/ 160345 w 1664121"/>
              <a:gd name="connsiteY1" fmla="*/ 990882 h 1298571"/>
              <a:gd name="connsiteX2" fmla="*/ 95340 w 1664121"/>
              <a:gd name="connsiteY2" fmla="*/ 969214 h 1298571"/>
              <a:gd name="connsiteX3" fmla="*/ 0 w 1664121"/>
              <a:gd name="connsiteY3" fmla="*/ 553183 h 1298571"/>
              <a:gd name="connsiteX4" fmla="*/ 65005 w 1664121"/>
              <a:gd name="connsiteY4" fmla="*/ 566184 h 1298571"/>
              <a:gd name="connsiteX5" fmla="*/ 143010 w 1664121"/>
              <a:gd name="connsiteY5" fmla="*/ 414507 h 1298571"/>
              <a:gd name="connsiteX6" fmla="*/ 312023 w 1664121"/>
              <a:gd name="connsiteY6" fmla="*/ 327834 h 1298571"/>
              <a:gd name="connsiteX7" fmla="*/ 368360 w 1664121"/>
              <a:gd name="connsiteY7" fmla="*/ 254162 h 1298571"/>
              <a:gd name="connsiteX8" fmla="*/ 468034 w 1664121"/>
              <a:gd name="connsiteY8" fmla="*/ 128486 h 1298571"/>
              <a:gd name="connsiteX9" fmla="*/ 598044 w 1664121"/>
              <a:gd name="connsiteY9" fmla="*/ 184823 h 1298571"/>
              <a:gd name="connsiteX10" fmla="*/ 622093 w 1664121"/>
              <a:gd name="connsiteY10" fmla="*/ 162727 h 1298571"/>
              <a:gd name="connsiteX11" fmla="*/ 910066 w 1664121"/>
              <a:gd name="connsiteY11" fmla="*/ 310499 h 1298571"/>
              <a:gd name="connsiteX12" fmla="*/ 983738 w 1664121"/>
              <a:gd name="connsiteY12" fmla="*/ 150154 h 1298571"/>
              <a:gd name="connsiteX13" fmla="*/ 1265426 w 1664121"/>
              <a:gd name="connsiteY13" fmla="*/ 228160 h 1298571"/>
              <a:gd name="connsiteX14" fmla="*/ 1449820 w 1664121"/>
              <a:gd name="connsiteY14" fmla="*/ 0 h 1298571"/>
              <a:gd name="connsiteX15" fmla="*/ 1651120 w 1664121"/>
              <a:gd name="connsiteY15" fmla="*/ 76482 h 1298571"/>
              <a:gd name="connsiteX16" fmla="*/ 1651120 w 1664121"/>
              <a:gd name="connsiteY16" fmla="*/ 202158 h 1298571"/>
              <a:gd name="connsiteX17" fmla="*/ 1664121 w 1664121"/>
              <a:gd name="connsiteY17" fmla="*/ 301832 h 1298571"/>
              <a:gd name="connsiteX18" fmla="*/ 1447439 w 1664121"/>
              <a:gd name="connsiteY18" fmla="*/ 323500 h 1298571"/>
              <a:gd name="connsiteX19" fmla="*/ 1378100 w 1664121"/>
              <a:gd name="connsiteY19" fmla="*/ 405839 h 1298571"/>
              <a:gd name="connsiteX20" fmla="*/ 1369433 w 1664121"/>
              <a:gd name="connsiteY20" fmla="*/ 531515 h 1298571"/>
              <a:gd name="connsiteX21" fmla="*/ 1248091 w 1664121"/>
              <a:gd name="connsiteY21" fmla="*/ 635523 h 1298571"/>
              <a:gd name="connsiteX22" fmla="*/ 1226423 w 1664121"/>
              <a:gd name="connsiteY22" fmla="*/ 687527 h 1298571"/>
              <a:gd name="connsiteX23" fmla="*/ 1087746 w 1664121"/>
              <a:gd name="connsiteY23" fmla="*/ 674526 h 1298571"/>
              <a:gd name="connsiteX24" fmla="*/ 1053077 w 1664121"/>
              <a:gd name="connsiteY24" fmla="*/ 665858 h 1298571"/>
              <a:gd name="connsiteX25" fmla="*/ 983738 w 1664121"/>
              <a:gd name="connsiteY25" fmla="*/ 904209 h 1298571"/>
              <a:gd name="connsiteX26" fmla="*/ 689050 w 1664121"/>
              <a:gd name="connsiteY26" fmla="*/ 687527 h 1298571"/>
              <a:gd name="connsiteX27" fmla="*/ 637046 w 1664121"/>
              <a:gd name="connsiteY27" fmla="*/ 791534 h 1298571"/>
              <a:gd name="connsiteX28" fmla="*/ 663048 w 1664121"/>
              <a:gd name="connsiteY28" fmla="*/ 990882 h 1298571"/>
              <a:gd name="connsiteX29" fmla="*/ 589376 w 1664121"/>
              <a:gd name="connsiteY29" fmla="*/ 1073221 h 1298571"/>
              <a:gd name="connsiteX30" fmla="*/ 550373 w 1664121"/>
              <a:gd name="connsiteY30" fmla="*/ 1237900 h 1298571"/>
              <a:gd name="connsiteX31" fmla="*/ 489702 w 1664121"/>
              <a:gd name="connsiteY31" fmla="*/ 1142560 h 1298571"/>
              <a:gd name="connsiteX32" fmla="*/ 368360 w 1664121"/>
              <a:gd name="connsiteY32" fmla="*/ 1298571 h 12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64121" h="1298571">
                <a:moveTo>
                  <a:pt x="368360" y="1298571"/>
                </a:moveTo>
                <a:lnTo>
                  <a:pt x="160345" y="990882"/>
                </a:lnTo>
                <a:lnTo>
                  <a:pt x="95340" y="969214"/>
                </a:lnTo>
                <a:lnTo>
                  <a:pt x="0" y="553183"/>
                </a:lnTo>
                <a:lnTo>
                  <a:pt x="65005" y="566184"/>
                </a:lnTo>
                <a:lnTo>
                  <a:pt x="143010" y="414507"/>
                </a:lnTo>
                <a:lnTo>
                  <a:pt x="312023" y="327834"/>
                </a:lnTo>
                <a:lnTo>
                  <a:pt x="368360" y="254162"/>
                </a:lnTo>
                <a:lnTo>
                  <a:pt x="468034" y="128486"/>
                </a:lnTo>
                <a:lnTo>
                  <a:pt x="598044" y="184823"/>
                </a:lnTo>
                <a:lnTo>
                  <a:pt x="622093" y="162727"/>
                </a:lnTo>
                <a:lnTo>
                  <a:pt x="910066" y="310499"/>
                </a:lnTo>
                <a:lnTo>
                  <a:pt x="983738" y="150154"/>
                </a:lnTo>
                <a:lnTo>
                  <a:pt x="1265426" y="228160"/>
                </a:lnTo>
                <a:lnTo>
                  <a:pt x="1449820" y="0"/>
                </a:lnTo>
                <a:lnTo>
                  <a:pt x="1651120" y="76482"/>
                </a:lnTo>
                <a:lnTo>
                  <a:pt x="1651120" y="202158"/>
                </a:lnTo>
                <a:lnTo>
                  <a:pt x="1664121" y="301832"/>
                </a:lnTo>
                <a:lnTo>
                  <a:pt x="1447439" y="323500"/>
                </a:lnTo>
                <a:lnTo>
                  <a:pt x="1378100" y="405839"/>
                </a:lnTo>
                <a:lnTo>
                  <a:pt x="1369433" y="531515"/>
                </a:lnTo>
                <a:lnTo>
                  <a:pt x="1248091" y="635523"/>
                </a:lnTo>
                <a:lnTo>
                  <a:pt x="1226423" y="687527"/>
                </a:lnTo>
                <a:lnTo>
                  <a:pt x="1087746" y="674526"/>
                </a:lnTo>
                <a:lnTo>
                  <a:pt x="1053077" y="665858"/>
                </a:lnTo>
                <a:lnTo>
                  <a:pt x="983738" y="904209"/>
                </a:lnTo>
                <a:lnTo>
                  <a:pt x="689050" y="687527"/>
                </a:lnTo>
                <a:lnTo>
                  <a:pt x="637046" y="791534"/>
                </a:lnTo>
                <a:lnTo>
                  <a:pt x="663048" y="990882"/>
                </a:lnTo>
                <a:lnTo>
                  <a:pt x="589376" y="1073221"/>
                </a:lnTo>
                <a:lnTo>
                  <a:pt x="550373" y="1237900"/>
                </a:lnTo>
                <a:lnTo>
                  <a:pt x="489702" y="1142560"/>
                </a:lnTo>
                <a:lnTo>
                  <a:pt x="368360" y="1298571"/>
                </a:lnTo>
                <a:close/>
              </a:path>
            </a:pathLst>
          </a:custGeom>
          <a:solidFill>
            <a:srgbClr val="E9EDF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4042422" y="1700808"/>
            <a:ext cx="2967978" cy="2498652"/>
          </a:xfrm>
          <a:custGeom>
            <a:avLst/>
            <a:gdLst>
              <a:gd name="connsiteX0" fmla="*/ 511370 w 2158157"/>
              <a:gd name="connsiteY0" fmla="*/ 0 h 2075818"/>
              <a:gd name="connsiteX1" fmla="*/ 615378 w 2158157"/>
              <a:gd name="connsiteY1" fmla="*/ 247018 h 2075818"/>
              <a:gd name="connsiteX2" fmla="*/ 481035 w 2158157"/>
              <a:gd name="connsiteY2" fmla="*/ 372694 h 2075818"/>
              <a:gd name="connsiteX3" fmla="*/ 338024 w 2158157"/>
              <a:gd name="connsiteY3" fmla="*/ 576375 h 2075818"/>
              <a:gd name="connsiteX4" fmla="*/ 858062 w 2158157"/>
              <a:gd name="connsiteY4" fmla="*/ 663048 h 2075818"/>
              <a:gd name="connsiteX5" fmla="*/ 944735 w 2158157"/>
              <a:gd name="connsiteY5" fmla="*/ 736720 h 2075818"/>
              <a:gd name="connsiteX6" fmla="*/ 1066077 w 2158157"/>
              <a:gd name="connsiteY6" fmla="*/ 710719 h 2075818"/>
              <a:gd name="connsiteX7" fmla="*/ 1174419 w 2158157"/>
              <a:gd name="connsiteY7" fmla="*/ 771390 h 2075818"/>
              <a:gd name="connsiteX8" fmla="*/ 1399768 w 2158157"/>
              <a:gd name="connsiteY8" fmla="*/ 762722 h 2075818"/>
              <a:gd name="connsiteX9" fmla="*/ 1568781 w 2158157"/>
              <a:gd name="connsiteY9" fmla="*/ 810392 h 2075818"/>
              <a:gd name="connsiteX10" fmla="*/ 1555780 w 2158157"/>
              <a:gd name="connsiteY10" fmla="*/ 875397 h 2075818"/>
              <a:gd name="connsiteX11" fmla="*/ 1794130 w 2158157"/>
              <a:gd name="connsiteY11" fmla="*/ 970738 h 2075818"/>
              <a:gd name="connsiteX12" fmla="*/ 1906805 w 2158157"/>
              <a:gd name="connsiteY12" fmla="*/ 962070 h 2075818"/>
              <a:gd name="connsiteX13" fmla="*/ 1950142 w 2158157"/>
              <a:gd name="connsiteY13" fmla="*/ 1005407 h 2075818"/>
              <a:gd name="connsiteX14" fmla="*/ 2006479 w 2158157"/>
              <a:gd name="connsiteY14" fmla="*/ 1031409 h 2075818"/>
              <a:gd name="connsiteX15" fmla="*/ 2071484 w 2158157"/>
              <a:gd name="connsiteY15" fmla="*/ 983738 h 2075818"/>
              <a:gd name="connsiteX16" fmla="*/ 2127821 w 2158157"/>
              <a:gd name="connsiteY16" fmla="*/ 1057410 h 2075818"/>
              <a:gd name="connsiteX17" fmla="*/ 2114820 w 2158157"/>
              <a:gd name="connsiteY17" fmla="*/ 1105081 h 2075818"/>
              <a:gd name="connsiteX18" fmla="*/ 2158157 w 2158157"/>
              <a:gd name="connsiteY18" fmla="*/ 1170085 h 2075818"/>
              <a:gd name="connsiteX19" fmla="*/ 2075818 w 2158157"/>
              <a:gd name="connsiteY19" fmla="*/ 1222089 h 2075818"/>
              <a:gd name="connsiteX20" fmla="*/ 2002146 w 2158157"/>
              <a:gd name="connsiteY20" fmla="*/ 1451773 h 2075818"/>
              <a:gd name="connsiteX21" fmla="*/ 1945808 w 2158157"/>
              <a:gd name="connsiteY21" fmla="*/ 1412770 h 2075818"/>
              <a:gd name="connsiteX22" fmla="*/ 1889471 w 2158157"/>
              <a:gd name="connsiteY22" fmla="*/ 1356432 h 2075818"/>
              <a:gd name="connsiteX23" fmla="*/ 1772462 w 2158157"/>
              <a:gd name="connsiteY23" fmla="*/ 1382434 h 2075818"/>
              <a:gd name="connsiteX24" fmla="*/ 1703124 w 2158157"/>
              <a:gd name="connsiteY24" fmla="*/ 1395435 h 2075818"/>
              <a:gd name="connsiteX25" fmla="*/ 1664121 w 2158157"/>
              <a:gd name="connsiteY25" fmla="*/ 1447439 h 2075818"/>
              <a:gd name="connsiteX26" fmla="*/ 1690123 w 2158157"/>
              <a:gd name="connsiteY26" fmla="*/ 1516777 h 2075818"/>
              <a:gd name="connsiteX27" fmla="*/ 1690123 w 2158157"/>
              <a:gd name="connsiteY27" fmla="*/ 1586116 h 2075818"/>
              <a:gd name="connsiteX28" fmla="*/ 1798464 w 2158157"/>
              <a:gd name="connsiteY28" fmla="*/ 1633786 h 2075818"/>
              <a:gd name="connsiteX29" fmla="*/ 1772462 w 2158157"/>
              <a:gd name="connsiteY29" fmla="*/ 2058483 h 2075818"/>
              <a:gd name="connsiteX30" fmla="*/ 1534111 w 2158157"/>
              <a:gd name="connsiteY30" fmla="*/ 2075818 h 2075818"/>
              <a:gd name="connsiteX31" fmla="*/ 1386767 w 2158157"/>
              <a:gd name="connsiteY31" fmla="*/ 2058483 h 2075818"/>
              <a:gd name="connsiteX32" fmla="*/ 1300094 w 2158157"/>
              <a:gd name="connsiteY32" fmla="*/ 2023814 h 2075818"/>
              <a:gd name="connsiteX33" fmla="*/ 1235090 w 2158157"/>
              <a:gd name="connsiteY33" fmla="*/ 1750794 h 2075818"/>
              <a:gd name="connsiteX34" fmla="*/ 1152750 w 2158157"/>
              <a:gd name="connsiteY34" fmla="*/ 1707458 h 2075818"/>
              <a:gd name="connsiteX35" fmla="*/ 1092079 w 2158157"/>
              <a:gd name="connsiteY35" fmla="*/ 1694457 h 2075818"/>
              <a:gd name="connsiteX36" fmla="*/ 1009740 w 2158157"/>
              <a:gd name="connsiteY36" fmla="*/ 1646787 h 2075818"/>
              <a:gd name="connsiteX37" fmla="*/ 849395 w 2158157"/>
              <a:gd name="connsiteY37" fmla="*/ 1655454 h 2075818"/>
              <a:gd name="connsiteX38" fmla="*/ 840728 w 2158157"/>
              <a:gd name="connsiteY38" fmla="*/ 1581782 h 2075818"/>
              <a:gd name="connsiteX39" fmla="*/ 988072 w 2158157"/>
              <a:gd name="connsiteY39" fmla="*/ 1343431 h 2075818"/>
              <a:gd name="connsiteX40" fmla="*/ 979404 w 2158157"/>
              <a:gd name="connsiteY40" fmla="*/ 1269759 h 2075818"/>
              <a:gd name="connsiteX41" fmla="*/ 1044409 w 2158157"/>
              <a:gd name="connsiteY41" fmla="*/ 1135416 h 2075818"/>
              <a:gd name="connsiteX42" fmla="*/ 875397 w 2158157"/>
              <a:gd name="connsiteY42" fmla="*/ 1105081 h 2075818"/>
              <a:gd name="connsiteX43" fmla="*/ 758388 w 2158157"/>
              <a:gd name="connsiteY43" fmla="*/ 1031409 h 2075818"/>
              <a:gd name="connsiteX44" fmla="*/ 658714 w 2158157"/>
              <a:gd name="connsiteY44" fmla="*/ 1066078 h 2075818"/>
              <a:gd name="connsiteX45" fmla="*/ 632712 w 2158157"/>
              <a:gd name="connsiteY45" fmla="*/ 1027075 h 2075818"/>
              <a:gd name="connsiteX46" fmla="*/ 580709 w 2158157"/>
              <a:gd name="connsiteY46" fmla="*/ 1044410 h 2075818"/>
              <a:gd name="connsiteX47" fmla="*/ 476701 w 2158157"/>
              <a:gd name="connsiteY47" fmla="*/ 1005407 h 2075818"/>
              <a:gd name="connsiteX48" fmla="*/ 325023 w 2158157"/>
              <a:gd name="connsiteY48" fmla="*/ 1274093 h 2075818"/>
              <a:gd name="connsiteX49" fmla="*/ 281687 w 2158157"/>
              <a:gd name="connsiteY49" fmla="*/ 1421437 h 2075818"/>
              <a:gd name="connsiteX50" fmla="*/ 190680 w 2158157"/>
              <a:gd name="connsiteY50" fmla="*/ 1469107 h 2075818"/>
              <a:gd name="connsiteX51" fmla="*/ 43336 w 2158157"/>
              <a:gd name="connsiteY51" fmla="*/ 1378101 h 2075818"/>
              <a:gd name="connsiteX52" fmla="*/ 34669 w 2158157"/>
              <a:gd name="connsiteY52" fmla="*/ 1265426 h 2075818"/>
              <a:gd name="connsiteX53" fmla="*/ 8667 w 2158157"/>
              <a:gd name="connsiteY53" fmla="*/ 1256758 h 2075818"/>
              <a:gd name="connsiteX54" fmla="*/ 8667 w 2158157"/>
              <a:gd name="connsiteY54" fmla="*/ 1178753 h 2075818"/>
              <a:gd name="connsiteX55" fmla="*/ 52003 w 2158157"/>
              <a:gd name="connsiteY55" fmla="*/ 1187420 h 2075818"/>
              <a:gd name="connsiteX56" fmla="*/ 99674 w 2158157"/>
              <a:gd name="connsiteY56" fmla="*/ 1113748 h 2075818"/>
              <a:gd name="connsiteX57" fmla="*/ 47670 w 2158157"/>
              <a:gd name="connsiteY57" fmla="*/ 1048743 h 2075818"/>
              <a:gd name="connsiteX58" fmla="*/ 112674 w 2158157"/>
              <a:gd name="connsiteY58" fmla="*/ 888398 h 2075818"/>
              <a:gd name="connsiteX59" fmla="*/ 138676 w 2158157"/>
              <a:gd name="connsiteY59" fmla="*/ 715052 h 2075818"/>
              <a:gd name="connsiteX60" fmla="*/ 73672 w 2158157"/>
              <a:gd name="connsiteY60" fmla="*/ 697718 h 2075818"/>
              <a:gd name="connsiteX61" fmla="*/ 0 w 2158157"/>
              <a:gd name="connsiteY61" fmla="*/ 364027 h 2075818"/>
              <a:gd name="connsiteX62" fmla="*/ 160345 w 2158157"/>
              <a:gd name="connsiteY62" fmla="*/ 338025 h 2075818"/>
              <a:gd name="connsiteX63" fmla="*/ 125675 w 2158157"/>
              <a:gd name="connsiteY63" fmla="*/ 268686 h 2075818"/>
              <a:gd name="connsiteX64" fmla="*/ 160345 w 2158157"/>
              <a:gd name="connsiteY64" fmla="*/ 216683 h 2075818"/>
              <a:gd name="connsiteX65" fmla="*/ 164678 w 2158157"/>
              <a:gd name="connsiteY65" fmla="*/ 130010 h 2075818"/>
              <a:gd name="connsiteX66" fmla="*/ 424697 w 2158157"/>
              <a:gd name="connsiteY66" fmla="*/ 43337 h 2075818"/>
              <a:gd name="connsiteX67" fmla="*/ 511370 w 2158157"/>
              <a:gd name="connsiteY67" fmla="*/ 0 h 2075818"/>
              <a:gd name="connsiteX0" fmla="*/ 511370 w 2158157"/>
              <a:gd name="connsiteY0" fmla="*/ 0 h 2075818"/>
              <a:gd name="connsiteX1" fmla="*/ 615378 w 2158157"/>
              <a:gd name="connsiteY1" fmla="*/ 247018 h 2075818"/>
              <a:gd name="connsiteX2" fmla="*/ 481035 w 2158157"/>
              <a:gd name="connsiteY2" fmla="*/ 372694 h 2075818"/>
              <a:gd name="connsiteX3" fmla="*/ 338024 w 2158157"/>
              <a:gd name="connsiteY3" fmla="*/ 576375 h 2075818"/>
              <a:gd name="connsiteX4" fmla="*/ 858062 w 2158157"/>
              <a:gd name="connsiteY4" fmla="*/ 663048 h 2075818"/>
              <a:gd name="connsiteX5" fmla="*/ 944735 w 2158157"/>
              <a:gd name="connsiteY5" fmla="*/ 736720 h 2075818"/>
              <a:gd name="connsiteX6" fmla="*/ 1066077 w 2158157"/>
              <a:gd name="connsiteY6" fmla="*/ 710719 h 2075818"/>
              <a:gd name="connsiteX7" fmla="*/ 1174419 w 2158157"/>
              <a:gd name="connsiteY7" fmla="*/ 771390 h 2075818"/>
              <a:gd name="connsiteX8" fmla="*/ 1399768 w 2158157"/>
              <a:gd name="connsiteY8" fmla="*/ 762722 h 2075818"/>
              <a:gd name="connsiteX9" fmla="*/ 1568781 w 2158157"/>
              <a:gd name="connsiteY9" fmla="*/ 810392 h 2075818"/>
              <a:gd name="connsiteX10" fmla="*/ 1555780 w 2158157"/>
              <a:gd name="connsiteY10" fmla="*/ 875397 h 2075818"/>
              <a:gd name="connsiteX11" fmla="*/ 1794130 w 2158157"/>
              <a:gd name="connsiteY11" fmla="*/ 970738 h 2075818"/>
              <a:gd name="connsiteX12" fmla="*/ 1906805 w 2158157"/>
              <a:gd name="connsiteY12" fmla="*/ 962070 h 2075818"/>
              <a:gd name="connsiteX13" fmla="*/ 1950142 w 2158157"/>
              <a:gd name="connsiteY13" fmla="*/ 1005407 h 2075818"/>
              <a:gd name="connsiteX14" fmla="*/ 2006479 w 2158157"/>
              <a:gd name="connsiteY14" fmla="*/ 1031409 h 2075818"/>
              <a:gd name="connsiteX15" fmla="*/ 2071484 w 2158157"/>
              <a:gd name="connsiteY15" fmla="*/ 983738 h 2075818"/>
              <a:gd name="connsiteX16" fmla="*/ 2127821 w 2158157"/>
              <a:gd name="connsiteY16" fmla="*/ 1057410 h 2075818"/>
              <a:gd name="connsiteX17" fmla="*/ 2114820 w 2158157"/>
              <a:gd name="connsiteY17" fmla="*/ 1105081 h 2075818"/>
              <a:gd name="connsiteX18" fmla="*/ 2158157 w 2158157"/>
              <a:gd name="connsiteY18" fmla="*/ 1170085 h 2075818"/>
              <a:gd name="connsiteX19" fmla="*/ 2075818 w 2158157"/>
              <a:gd name="connsiteY19" fmla="*/ 1222089 h 2075818"/>
              <a:gd name="connsiteX20" fmla="*/ 2002146 w 2158157"/>
              <a:gd name="connsiteY20" fmla="*/ 1451773 h 2075818"/>
              <a:gd name="connsiteX21" fmla="*/ 1945808 w 2158157"/>
              <a:gd name="connsiteY21" fmla="*/ 1412770 h 2075818"/>
              <a:gd name="connsiteX22" fmla="*/ 1889471 w 2158157"/>
              <a:gd name="connsiteY22" fmla="*/ 1356432 h 2075818"/>
              <a:gd name="connsiteX23" fmla="*/ 1772462 w 2158157"/>
              <a:gd name="connsiteY23" fmla="*/ 1382434 h 2075818"/>
              <a:gd name="connsiteX24" fmla="*/ 1703124 w 2158157"/>
              <a:gd name="connsiteY24" fmla="*/ 1395435 h 2075818"/>
              <a:gd name="connsiteX25" fmla="*/ 1664121 w 2158157"/>
              <a:gd name="connsiteY25" fmla="*/ 1447439 h 2075818"/>
              <a:gd name="connsiteX26" fmla="*/ 1690123 w 2158157"/>
              <a:gd name="connsiteY26" fmla="*/ 1516777 h 2075818"/>
              <a:gd name="connsiteX27" fmla="*/ 1690123 w 2158157"/>
              <a:gd name="connsiteY27" fmla="*/ 1586116 h 2075818"/>
              <a:gd name="connsiteX28" fmla="*/ 1798464 w 2158157"/>
              <a:gd name="connsiteY28" fmla="*/ 1633786 h 2075818"/>
              <a:gd name="connsiteX29" fmla="*/ 1772462 w 2158157"/>
              <a:gd name="connsiteY29" fmla="*/ 2058483 h 2075818"/>
              <a:gd name="connsiteX30" fmla="*/ 1534111 w 2158157"/>
              <a:gd name="connsiteY30" fmla="*/ 2075818 h 2075818"/>
              <a:gd name="connsiteX31" fmla="*/ 1386767 w 2158157"/>
              <a:gd name="connsiteY31" fmla="*/ 2058483 h 2075818"/>
              <a:gd name="connsiteX32" fmla="*/ 1300094 w 2158157"/>
              <a:gd name="connsiteY32" fmla="*/ 2023814 h 2075818"/>
              <a:gd name="connsiteX33" fmla="*/ 1235090 w 2158157"/>
              <a:gd name="connsiteY33" fmla="*/ 1750794 h 2075818"/>
              <a:gd name="connsiteX34" fmla="*/ 1152750 w 2158157"/>
              <a:gd name="connsiteY34" fmla="*/ 1707458 h 2075818"/>
              <a:gd name="connsiteX35" fmla="*/ 1092079 w 2158157"/>
              <a:gd name="connsiteY35" fmla="*/ 1694457 h 2075818"/>
              <a:gd name="connsiteX36" fmla="*/ 1009740 w 2158157"/>
              <a:gd name="connsiteY36" fmla="*/ 1646787 h 2075818"/>
              <a:gd name="connsiteX37" fmla="*/ 849395 w 2158157"/>
              <a:gd name="connsiteY37" fmla="*/ 1655454 h 2075818"/>
              <a:gd name="connsiteX38" fmla="*/ 840728 w 2158157"/>
              <a:gd name="connsiteY38" fmla="*/ 1581782 h 2075818"/>
              <a:gd name="connsiteX39" fmla="*/ 988072 w 2158157"/>
              <a:gd name="connsiteY39" fmla="*/ 1343431 h 2075818"/>
              <a:gd name="connsiteX40" fmla="*/ 979404 w 2158157"/>
              <a:gd name="connsiteY40" fmla="*/ 1269759 h 2075818"/>
              <a:gd name="connsiteX41" fmla="*/ 1044409 w 2158157"/>
              <a:gd name="connsiteY41" fmla="*/ 1135416 h 2075818"/>
              <a:gd name="connsiteX42" fmla="*/ 875397 w 2158157"/>
              <a:gd name="connsiteY42" fmla="*/ 1105081 h 2075818"/>
              <a:gd name="connsiteX43" fmla="*/ 758388 w 2158157"/>
              <a:gd name="connsiteY43" fmla="*/ 1031409 h 2075818"/>
              <a:gd name="connsiteX44" fmla="*/ 658714 w 2158157"/>
              <a:gd name="connsiteY44" fmla="*/ 1066078 h 2075818"/>
              <a:gd name="connsiteX45" fmla="*/ 632712 w 2158157"/>
              <a:gd name="connsiteY45" fmla="*/ 1027075 h 2075818"/>
              <a:gd name="connsiteX46" fmla="*/ 580709 w 2158157"/>
              <a:gd name="connsiteY46" fmla="*/ 1044410 h 2075818"/>
              <a:gd name="connsiteX47" fmla="*/ 476701 w 2158157"/>
              <a:gd name="connsiteY47" fmla="*/ 1005407 h 2075818"/>
              <a:gd name="connsiteX48" fmla="*/ 325023 w 2158157"/>
              <a:gd name="connsiteY48" fmla="*/ 1274093 h 2075818"/>
              <a:gd name="connsiteX49" fmla="*/ 281687 w 2158157"/>
              <a:gd name="connsiteY49" fmla="*/ 1421437 h 2075818"/>
              <a:gd name="connsiteX50" fmla="*/ 190680 w 2158157"/>
              <a:gd name="connsiteY50" fmla="*/ 1469107 h 2075818"/>
              <a:gd name="connsiteX51" fmla="*/ 43336 w 2158157"/>
              <a:gd name="connsiteY51" fmla="*/ 1378101 h 2075818"/>
              <a:gd name="connsiteX52" fmla="*/ 34669 w 2158157"/>
              <a:gd name="connsiteY52" fmla="*/ 1265426 h 2075818"/>
              <a:gd name="connsiteX53" fmla="*/ 8667 w 2158157"/>
              <a:gd name="connsiteY53" fmla="*/ 1256758 h 2075818"/>
              <a:gd name="connsiteX54" fmla="*/ 8667 w 2158157"/>
              <a:gd name="connsiteY54" fmla="*/ 1178753 h 2075818"/>
              <a:gd name="connsiteX55" fmla="*/ 52003 w 2158157"/>
              <a:gd name="connsiteY55" fmla="*/ 1187420 h 2075818"/>
              <a:gd name="connsiteX56" fmla="*/ 99674 w 2158157"/>
              <a:gd name="connsiteY56" fmla="*/ 1113748 h 2075818"/>
              <a:gd name="connsiteX57" fmla="*/ 47670 w 2158157"/>
              <a:gd name="connsiteY57" fmla="*/ 1048743 h 2075818"/>
              <a:gd name="connsiteX58" fmla="*/ 112674 w 2158157"/>
              <a:gd name="connsiteY58" fmla="*/ 888398 h 2075818"/>
              <a:gd name="connsiteX59" fmla="*/ 138676 w 2158157"/>
              <a:gd name="connsiteY59" fmla="*/ 715052 h 2075818"/>
              <a:gd name="connsiteX60" fmla="*/ 73672 w 2158157"/>
              <a:gd name="connsiteY60" fmla="*/ 697718 h 2075818"/>
              <a:gd name="connsiteX61" fmla="*/ 0 w 2158157"/>
              <a:gd name="connsiteY61" fmla="*/ 364027 h 2075818"/>
              <a:gd name="connsiteX62" fmla="*/ 160345 w 2158157"/>
              <a:gd name="connsiteY62" fmla="*/ 338025 h 2075818"/>
              <a:gd name="connsiteX63" fmla="*/ 113769 w 2158157"/>
              <a:gd name="connsiteY63" fmla="*/ 259161 h 2075818"/>
              <a:gd name="connsiteX64" fmla="*/ 160345 w 2158157"/>
              <a:gd name="connsiteY64" fmla="*/ 216683 h 2075818"/>
              <a:gd name="connsiteX65" fmla="*/ 164678 w 2158157"/>
              <a:gd name="connsiteY65" fmla="*/ 130010 h 2075818"/>
              <a:gd name="connsiteX66" fmla="*/ 424697 w 2158157"/>
              <a:gd name="connsiteY66" fmla="*/ 43337 h 2075818"/>
              <a:gd name="connsiteX67" fmla="*/ 511370 w 2158157"/>
              <a:gd name="connsiteY67" fmla="*/ 0 h 2075818"/>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60345 w 2158157"/>
              <a:gd name="connsiteY62" fmla="*/ 349931 h 2087724"/>
              <a:gd name="connsiteX63" fmla="*/ 113769 w 2158157"/>
              <a:gd name="connsiteY63" fmla="*/ 271067 h 2087724"/>
              <a:gd name="connsiteX64" fmla="*/ 160345 w 2158157"/>
              <a:gd name="connsiteY64" fmla="*/ 228589 h 2087724"/>
              <a:gd name="connsiteX65" fmla="*/ 164678 w 2158157"/>
              <a:gd name="connsiteY65" fmla="*/ 141916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60345 w 2158157"/>
              <a:gd name="connsiteY62" fmla="*/ 349931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34884 w 2158157"/>
              <a:gd name="connsiteY41" fmla="*/ 1154466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3914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95181 w 2158157"/>
              <a:gd name="connsiteY58" fmla="*/ 931743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85656 w 2158157"/>
              <a:gd name="connsiteY58" fmla="*/ 946031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83515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85656 w 2158157"/>
              <a:gd name="connsiteY58" fmla="*/ 946031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83515 h 2087724"/>
              <a:gd name="connsiteX55" fmla="*/ 52003 w 2158157"/>
              <a:gd name="connsiteY55" fmla="*/ 1199326 h 2087724"/>
              <a:gd name="connsiteX56" fmla="*/ 54700 w 2158157"/>
              <a:gd name="connsiteY56" fmla="*/ 1177011 h 2087724"/>
              <a:gd name="connsiteX57" fmla="*/ 99674 w 2158157"/>
              <a:gd name="connsiteY57" fmla="*/ 1125654 h 2087724"/>
              <a:gd name="connsiteX58" fmla="*/ 35764 w 2158157"/>
              <a:gd name="connsiteY58" fmla="*/ 1048743 h 2087724"/>
              <a:gd name="connsiteX59" fmla="*/ 85656 w 2158157"/>
              <a:gd name="connsiteY59" fmla="*/ 946031 h 2087724"/>
              <a:gd name="connsiteX60" fmla="*/ 112674 w 2158157"/>
              <a:gd name="connsiteY60" fmla="*/ 900304 h 2087724"/>
              <a:gd name="connsiteX61" fmla="*/ 133914 w 2158157"/>
              <a:gd name="connsiteY61" fmla="*/ 726958 h 2087724"/>
              <a:gd name="connsiteX62" fmla="*/ 61766 w 2158157"/>
              <a:gd name="connsiteY62" fmla="*/ 712006 h 2087724"/>
              <a:gd name="connsiteX63" fmla="*/ 0 w 2158157"/>
              <a:gd name="connsiteY63" fmla="*/ 375933 h 2087724"/>
              <a:gd name="connsiteX64" fmla="*/ 148438 w 2158157"/>
              <a:gd name="connsiteY64" fmla="*/ 347549 h 2087724"/>
              <a:gd name="connsiteX65" fmla="*/ 113769 w 2158157"/>
              <a:gd name="connsiteY65" fmla="*/ 271067 h 2087724"/>
              <a:gd name="connsiteX66" fmla="*/ 160345 w 2158157"/>
              <a:gd name="connsiteY66" fmla="*/ 228589 h 2087724"/>
              <a:gd name="connsiteX67" fmla="*/ 157535 w 2158157"/>
              <a:gd name="connsiteY67" fmla="*/ 139535 h 2087724"/>
              <a:gd name="connsiteX68" fmla="*/ 424697 w 2158157"/>
              <a:gd name="connsiteY68" fmla="*/ 55243 h 2087724"/>
              <a:gd name="connsiteX69" fmla="*/ 511370 w 2158157"/>
              <a:gd name="connsiteY69" fmla="*/ 0 h 208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158157" h="2087724">
                <a:moveTo>
                  <a:pt x="511370" y="0"/>
                </a:moveTo>
                <a:lnTo>
                  <a:pt x="615378" y="258924"/>
                </a:lnTo>
                <a:lnTo>
                  <a:pt x="481035" y="384600"/>
                </a:lnTo>
                <a:lnTo>
                  <a:pt x="338024" y="588281"/>
                </a:lnTo>
                <a:lnTo>
                  <a:pt x="858062" y="674954"/>
                </a:lnTo>
                <a:lnTo>
                  <a:pt x="944735" y="748626"/>
                </a:lnTo>
                <a:lnTo>
                  <a:pt x="1066077" y="722625"/>
                </a:lnTo>
                <a:lnTo>
                  <a:pt x="1174419" y="783296"/>
                </a:lnTo>
                <a:lnTo>
                  <a:pt x="1399768" y="774628"/>
                </a:lnTo>
                <a:lnTo>
                  <a:pt x="1568781" y="822298"/>
                </a:lnTo>
                <a:lnTo>
                  <a:pt x="1555780" y="887303"/>
                </a:lnTo>
                <a:lnTo>
                  <a:pt x="1794130" y="982644"/>
                </a:lnTo>
                <a:lnTo>
                  <a:pt x="1906805" y="973976"/>
                </a:lnTo>
                <a:lnTo>
                  <a:pt x="1950142" y="1017313"/>
                </a:lnTo>
                <a:lnTo>
                  <a:pt x="2006479" y="1043315"/>
                </a:lnTo>
                <a:lnTo>
                  <a:pt x="2071484" y="995644"/>
                </a:lnTo>
                <a:lnTo>
                  <a:pt x="2127821" y="1069316"/>
                </a:lnTo>
                <a:lnTo>
                  <a:pt x="2114820" y="1116987"/>
                </a:lnTo>
                <a:lnTo>
                  <a:pt x="2158157" y="1181991"/>
                </a:lnTo>
                <a:lnTo>
                  <a:pt x="2075818" y="1233995"/>
                </a:lnTo>
                <a:lnTo>
                  <a:pt x="2002146" y="1463679"/>
                </a:lnTo>
                <a:lnTo>
                  <a:pt x="1945808" y="1424676"/>
                </a:lnTo>
                <a:lnTo>
                  <a:pt x="1889471" y="1368338"/>
                </a:lnTo>
                <a:lnTo>
                  <a:pt x="1772462" y="1394340"/>
                </a:lnTo>
                <a:lnTo>
                  <a:pt x="1703124" y="1407341"/>
                </a:lnTo>
                <a:lnTo>
                  <a:pt x="1664121" y="1459345"/>
                </a:lnTo>
                <a:lnTo>
                  <a:pt x="1690123" y="1528683"/>
                </a:lnTo>
                <a:lnTo>
                  <a:pt x="1690123" y="1598022"/>
                </a:lnTo>
                <a:lnTo>
                  <a:pt x="1798464" y="1645692"/>
                </a:lnTo>
                <a:lnTo>
                  <a:pt x="1772462" y="2070389"/>
                </a:lnTo>
                <a:lnTo>
                  <a:pt x="1534111" y="2087724"/>
                </a:lnTo>
                <a:lnTo>
                  <a:pt x="1386767" y="2070389"/>
                </a:lnTo>
                <a:lnTo>
                  <a:pt x="1300094" y="2035720"/>
                </a:lnTo>
                <a:lnTo>
                  <a:pt x="1235090" y="1762700"/>
                </a:lnTo>
                <a:lnTo>
                  <a:pt x="1152750" y="1719364"/>
                </a:lnTo>
                <a:lnTo>
                  <a:pt x="1092079" y="1706363"/>
                </a:lnTo>
                <a:lnTo>
                  <a:pt x="1009740" y="1658693"/>
                </a:lnTo>
                <a:lnTo>
                  <a:pt x="842252" y="1669741"/>
                </a:lnTo>
                <a:lnTo>
                  <a:pt x="840728" y="1593688"/>
                </a:lnTo>
                <a:lnTo>
                  <a:pt x="988072" y="1355337"/>
                </a:lnTo>
                <a:lnTo>
                  <a:pt x="974641" y="1281665"/>
                </a:lnTo>
                <a:lnTo>
                  <a:pt x="1034884" y="1154466"/>
                </a:lnTo>
                <a:lnTo>
                  <a:pt x="875397" y="1116987"/>
                </a:lnTo>
                <a:lnTo>
                  <a:pt x="760770" y="1055221"/>
                </a:lnTo>
                <a:lnTo>
                  <a:pt x="658714" y="1077984"/>
                </a:lnTo>
                <a:lnTo>
                  <a:pt x="632712" y="1038981"/>
                </a:lnTo>
                <a:lnTo>
                  <a:pt x="580709" y="1056316"/>
                </a:lnTo>
                <a:lnTo>
                  <a:pt x="476701" y="1017313"/>
                </a:lnTo>
                <a:lnTo>
                  <a:pt x="325023" y="1285999"/>
                </a:lnTo>
                <a:lnTo>
                  <a:pt x="281687" y="1433343"/>
                </a:lnTo>
                <a:lnTo>
                  <a:pt x="190680" y="1481013"/>
                </a:lnTo>
                <a:lnTo>
                  <a:pt x="43336" y="1390007"/>
                </a:lnTo>
                <a:lnTo>
                  <a:pt x="34669" y="1277332"/>
                </a:lnTo>
                <a:lnTo>
                  <a:pt x="8667" y="1268664"/>
                </a:lnTo>
                <a:lnTo>
                  <a:pt x="8667" y="1183515"/>
                </a:lnTo>
                <a:lnTo>
                  <a:pt x="52003" y="1199326"/>
                </a:lnTo>
                <a:cubicBezTo>
                  <a:pt x="58458" y="1191094"/>
                  <a:pt x="48245" y="1185243"/>
                  <a:pt x="54700" y="1177011"/>
                </a:cubicBezTo>
                <a:lnTo>
                  <a:pt x="99674" y="1125654"/>
                </a:lnTo>
                <a:lnTo>
                  <a:pt x="35764" y="1048743"/>
                </a:lnTo>
                <a:cubicBezTo>
                  <a:pt x="57951" y="1007362"/>
                  <a:pt x="63469" y="987412"/>
                  <a:pt x="85656" y="946031"/>
                </a:cubicBezTo>
                <a:lnTo>
                  <a:pt x="112674" y="900304"/>
                </a:lnTo>
                <a:lnTo>
                  <a:pt x="133914" y="726958"/>
                </a:lnTo>
                <a:lnTo>
                  <a:pt x="61766" y="712006"/>
                </a:lnTo>
                <a:lnTo>
                  <a:pt x="0" y="375933"/>
                </a:lnTo>
                <a:lnTo>
                  <a:pt x="148438" y="347549"/>
                </a:lnTo>
                <a:lnTo>
                  <a:pt x="113769" y="271067"/>
                </a:lnTo>
                <a:lnTo>
                  <a:pt x="160345" y="228589"/>
                </a:lnTo>
                <a:cubicBezTo>
                  <a:pt x="159408" y="198904"/>
                  <a:pt x="158472" y="169220"/>
                  <a:pt x="157535" y="139535"/>
                </a:cubicBezTo>
                <a:lnTo>
                  <a:pt x="424697" y="55243"/>
                </a:lnTo>
                <a:lnTo>
                  <a:pt x="511370" y="0"/>
                </a:lnTo>
                <a:close/>
              </a:path>
            </a:pathLst>
          </a:custGeom>
          <a:solidFill>
            <a:srgbClr val="E9EDF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3309367" y="2918360"/>
            <a:ext cx="2169955" cy="1664912"/>
          </a:xfrm>
          <a:custGeom>
            <a:avLst/>
            <a:gdLst>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28705 w 1573114"/>
              <a:gd name="connsiteY41" fmla="*/ 164678 h 1391101"/>
              <a:gd name="connsiteX42" fmla="*/ 580709 w 1573114"/>
              <a:gd name="connsiteY42" fmla="*/ 182013 h 1391101"/>
              <a:gd name="connsiteX43" fmla="*/ 624045 w 1573114"/>
              <a:gd name="connsiteY43" fmla="*/ 95340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28705 w 1573114"/>
              <a:gd name="connsiteY41" fmla="*/ 164678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17125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14605 w 1573114"/>
              <a:gd name="connsiteY32" fmla="*/ 35763 h 1391101"/>
              <a:gd name="connsiteX33" fmla="*/ 1009740 w 1573114"/>
              <a:gd name="connsiteY33" fmla="*/ 0 h 1391101"/>
              <a:gd name="connsiteX34" fmla="*/ 866730 w 1573114"/>
              <a:gd name="connsiteY34" fmla="*/ 242684 h 1391101"/>
              <a:gd name="connsiteX35" fmla="*/ 814726 w 1573114"/>
              <a:gd name="connsiteY35" fmla="*/ 417125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3767 w 1577877"/>
              <a:gd name="connsiteY23" fmla="*/ 641380 h 1391101"/>
              <a:gd name="connsiteX24" fmla="*/ 1373767 w 1577877"/>
              <a:gd name="connsiteY24" fmla="*/ 576375 h 1391101"/>
              <a:gd name="connsiteX25" fmla="*/ 1525444 w 1577877"/>
              <a:gd name="connsiteY25" fmla="*/ 338024 h 1391101"/>
              <a:gd name="connsiteX26" fmla="*/ 1508110 w 1577877"/>
              <a:gd name="connsiteY26" fmla="*/ 255685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3767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0983 w 1577877"/>
              <a:gd name="connsiteY45" fmla="*/ 341929 h 1391101"/>
              <a:gd name="connsiteX46" fmla="*/ 290354 w 1577877"/>
              <a:gd name="connsiteY46" fmla="*/ 268686 h 1391101"/>
              <a:gd name="connsiteX47" fmla="*/ 221016 w 1577877"/>
              <a:gd name="connsiteY47" fmla="*/ 160345 h 1391101"/>
              <a:gd name="connsiteX0" fmla="*/ 235303 w 1577877"/>
              <a:gd name="connsiteY0" fmla="*/ 155583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0983 w 1577877"/>
              <a:gd name="connsiteY45" fmla="*/ 341929 h 1391101"/>
              <a:gd name="connsiteX46" fmla="*/ 290354 w 1577877"/>
              <a:gd name="connsiteY46" fmla="*/ 268686 h 1391101"/>
              <a:gd name="connsiteX47" fmla="*/ 235303 w 1577877"/>
              <a:gd name="connsiteY47" fmla="*/ 155583 h 139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77877" h="1391101">
                <a:moveTo>
                  <a:pt x="235303" y="155583"/>
                </a:moveTo>
                <a:lnTo>
                  <a:pt x="164678" y="173346"/>
                </a:lnTo>
                <a:lnTo>
                  <a:pt x="151677" y="329357"/>
                </a:lnTo>
                <a:lnTo>
                  <a:pt x="112675" y="381361"/>
                </a:lnTo>
                <a:lnTo>
                  <a:pt x="0" y="390028"/>
                </a:lnTo>
                <a:lnTo>
                  <a:pt x="39003" y="437698"/>
                </a:lnTo>
                <a:lnTo>
                  <a:pt x="52004" y="472367"/>
                </a:lnTo>
                <a:lnTo>
                  <a:pt x="43336" y="507037"/>
                </a:lnTo>
                <a:lnTo>
                  <a:pt x="147344" y="619712"/>
                </a:lnTo>
                <a:lnTo>
                  <a:pt x="169012" y="663048"/>
                </a:lnTo>
                <a:lnTo>
                  <a:pt x="112675" y="784390"/>
                </a:lnTo>
                <a:lnTo>
                  <a:pt x="117008" y="931734"/>
                </a:lnTo>
                <a:lnTo>
                  <a:pt x="281687" y="957736"/>
                </a:lnTo>
                <a:lnTo>
                  <a:pt x="342358" y="1053076"/>
                </a:lnTo>
                <a:lnTo>
                  <a:pt x="476701" y="1118081"/>
                </a:lnTo>
                <a:lnTo>
                  <a:pt x="424697" y="1139749"/>
                </a:lnTo>
                <a:lnTo>
                  <a:pt x="411696" y="1248091"/>
                </a:lnTo>
                <a:lnTo>
                  <a:pt x="697717" y="1391101"/>
                </a:lnTo>
                <a:lnTo>
                  <a:pt x="775723" y="1230756"/>
                </a:lnTo>
                <a:lnTo>
                  <a:pt x="1053077" y="1313095"/>
                </a:lnTo>
                <a:lnTo>
                  <a:pt x="1235090" y="1083412"/>
                </a:lnTo>
                <a:lnTo>
                  <a:pt x="1417103" y="1148417"/>
                </a:lnTo>
                <a:lnTo>
                  <a:pt x="1365099" y="810392"/>
                </a:lnTo>
                <a:lnTo>
                  <a:pt x="1378529" y="641380"/>
                </a:lnTo>
                <a:lnTo>
                  <a:pt x="1373767" y="576375"/>
                </a:lnTo>
                <a:lnTo>
                  <a:pt x="1525444" y="338024"/>
                </a:lnTo>
                <a:lnTo>
                  <a:pt x="1510491" y="258066"/>
                </a:lnTo>
                <a:lnTo>
                  <a:pt x="1577877" y="136295"/>
                </a:lnTo>
                <a:lnTo>
                  <a:pt x="1404102" y="99674"/>
                </a:lnTo>
                <a:lnTo>
                  <a:pt x="1282760" y="26002"/>
                </a:lnTo>
                <a:lnTo>
                  <a:pt x="1187420" y="60671"/>
                </a:lnTo>
                <a:lnTo>
                  <a:pt x="1161418" y="17334"/>
                </a:lnTo>
                <a:lnTo>
                  <a:pt x="1114605" y="35763"/>
                </a:lnTo>
                <a:lnTo>
                  <a:pt x="1009740" y="0"/>
                </a:lnTo>
                <a:lnTo>
                  <a:pt x="866730" y="242684"/>
                </a:lnTo>
                <a:lnTo>
                  <a:pt x="814726" y="417125"/>
                </a:lnTo>
                <a:lnTo>
                  <a:pt x="719386" y="463700"/>
                </a:lnTo>
                <a:lnTo>
                  <a:pt x="663048" y="426222"/>
                </a:lnTo>
                <a:lnTo>
                  <a:pt x="576375" y="355359"/>
                </a:lnTo>
                <a:lnTo>
                  <a:pt x="576375" y="264352"/>
                </a:lnTo>
                <a:lnTo>
                  <a:pt x="541706" y="247018"/>
                </a:lnTo>
                <a:cubicBezTo>
                  <a:pt x="542135" y="220365"/>
                  <a:pt x="542563" y="193712"/>
                  <a:pt x="542992" y="167059"/>
                </a:cubicBezTo>
                <a:lnTo>
                  <a:pt x="580709" y="182013"/>
                </a:lnTo>
                <a:lnTo>
                  <a:pt x="633570" y="112009"/>
                </a:lnTo>
                <a:lnTo>
                  <a:pt x="575517" y="22096"/>
                </a:lnTo>
                <a:lnTo>
                  <a:pt x="430983" y="341929"/>
                </a:lnTo>
                <a:lnTo>
                  <a:pt x="290354" y="268686"/>
                </a:lnTo>
                <a:lnTo>
                  <a:pt x="235303" y="155583"/>
                </a:lnTo>
                <a:close/>
              </a:path>
            </a:pathLst>
          </a:custGeom>
          <a:solidFill>
            <a:srgbClr val="E9EDF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吹き出し 7"/>
          <p:cNvSpPr/>
          <p:nvPr/>
        </p:nvSpPr>
        <p:spPr>
          <a:xfrm>
            <a:off x="213963" y="1147938"/>
            <a:ext cx="2448272" cy="683144"/>
          </a:xfrm>
          <a:prstGeom prst="wedgeRectCallout">
            <a:avLst>
              <a:gd name="adj1" fmla="val 85534"/>
              <a:gd name="adj2" fmla="val 98831"/>
            </a:avLst>
          </a:prstGeom>
          <a:solidFill>
            <a:srgbClr val="92D050">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9" name="テキスト ボックス 8"/>
          <p:cNvSpPr txBox="1"/>
          <p:nvPr/>
        </p:nvSpPr>
        <p:spPr>
          <a:xfrm>
            <a:off x="224645" y="1324067"/>
            <a:ext cx="2448272" cy="369332"/>
          </a:xfrm>
          <a:prstGeom prst="rect">
            <a:avLst/>
          </a:prstGeom>
          <a:noFill/>
        </p:spPr>
        <p:txBody>
          <a:bodyPr wrap="square" rtlCol="0">
            <a:spAutoFit/>
          </a:bodyPr>
          <a:lstStyle/>
          <a:p>
            <a:r>
              <a:rPr lang="ja-JP" altLang="en-US" b="1" dirty="0"/>
              <a:t>農業</a:t>
            </a:r>
            <a:r>
              <a:rPr lang="ja-JP" altLang="en-US" b="1" dirty="0" smtClean="0"/>
              <a:t>を始め易いまちに</a:t>
            </a:r>
            <a:endParaRPr kumimoji="1" lang="ja-JP" altLang="en-US" b="1" dirty="0"/>
          </a:p>
        </p:txBody>
      </p:sp>
      <p:sp>
        <p:nvSpPr>
          <p:cNvPr id="10" name="四角形吹き出し 9"/>
          <p:cNvSpPr/>
          <p:nvPr/>
        </p:nvSpPr>
        <p:spPr>
          <a:xfrm>
            <a:off x="5591274" y="999376"/>
            <a:ext cx="3039095" cy="683144"/>
          </a:xfrm>
          <a:prstGeom prst="wedgeRectCallout">
            <a:avLst>
              <a:gd name="adj1" fmla="val -64108"/>
              <a:gd name="adj2" fmla="val 192531"/>
            </a:avLst>
          </a:prstGeom>
          <a:solidFill>
            <a:srgbClr val="FFC000">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1" name="テキスト ボックス 10"/>
          <p:cNvSpPr txBox="1"/>
          <p:nvPr/>
        </p:nvSpPr>
        <p:spPr>
          <a:xfrm>
            <a:off x="5598555" y="1193692"/>
            <a:ext cx="3024532" cy="369332"/>
          </a:xfrm>
          <a:prstGeom prst="rect">
            <a:avLst/>
          </a:prstGeom>
          <a:noFill/>
        </p:spPr>
        <p:txBody>
          <a:bodyPr wrap="square" rtlCol="0">
            <a:spAutoFit/>
          </a:bodyPr>
          <a:lstStyle/>
          <a:p>
            <a:r>
              <a:rPr lang="ja-JP" altLang="en-US" b="1" dirty="0"/>
              <a:t>産業</a:t>
            </a:r>
            <a:r>
              <a:rPr lang="ja-JP" altLang="en-US" b="1" dirty="0" smtClean="0"/>
              <a:t>と住民がつながるまちに</a:t>
            </a:r>
            <a:endParaRPr kumimoji="1" lang="ja-JP" altLang="en-US" b="1" dirty="0"/>
          </a:p>
        </p:txBody>
      </p:sp>
      <p:sp>
        <p:nvSpPr>
          <p:cNvPr id="12" name="四角形吹き出し 11"/>
          <p:cNvSpPr/>
          <p:nvPr/>
        </p:nvSpPr>
        <p:spPr>
          <a:xfrm>
            <a:off x="202537" y="3476531"/>
            <a:ext cx="2448272" cy="834259"/>
          </a:xfrm>
          <a:prstGeom prst="wedgeRectCallout">
            <a:avLst>
              <a:gd name="adj1" fmla="val 104079"/>
              <a:gd name="adj2" fmla="val -10878"/>
            </a:avLst>
          </a:prstGeom>
          <a:solidFill>
            <a:srgbClr val="FF0000">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3" name="テキスト ボックス 12"/>
          <p:cNvSpPr txBox="1"/>
          <p:nvPr/>
        </p:nvSpPr>
        <p:spPr>
          <a:xfrm>
            <a:off x="295737" y="3595872"/>
            <a:ext cx="2284723" cy="646331"/>
          </a:xfrm>
          <a:prstGeom prst="rect">
            <a:avLst/>
          </a:prstGeom>
          <a:noFill/>
        </p:spPr>
        <p:txBody>
          <a:bodyPr wrap="square" rtlCol="0">
            <a:spAutoFit/>
          </a:bodyPr>
          <a:lstStyle/>
          <a:p>
            <a:r>
              <a:rPr lang="ja-JP" altLang="en-US" b="1" dirty="0" smtClean="0"/>
              <a:t>有形無形の</a:t>
            </a:r>
            <a:endParaRPr lang="en-US" altLang="ja-JP" b="1" dirty="0" smtClean="0"/>
          </a:p>
          <a:p>
            <a:r>
              <a:rPr lang="ja-JP" altLang="en-US" b="1" dirty="0" smtClean="0"/>
              <a:t>歴史ある観光都市に</a:t>
            </a:r>
            <a:endParaRPr kumimoji="1" lang="ja-JP" altLang="en-US" b="1" dirty="0"/>
          </a:p>
        </p:txBody>
      </p:sp>
      <p:sp>
        <p:nvSpPr>
          <p:cNvPr id="14" name="四角形吹き出し 13"/>
          <p:cNvSpPr/>
          <p:nvPr/>
        </p:nvSpPr>
        <p:spPr>
          <a:xfrm>
            <a:off x="6554035" y="3536257"/>
            <a:ext cx="2559794" cy="834259"/>
          </a:xfrm>
          <a:prstGeom prst="wedgeRectCallout">
            <a:avLst>
              <a:gd name="adj1" fmla="val -128841"/>
              <a:gd name="adj2" fmla="val 85441"/>
            </a:avLst>
          </a:prstGeom>
          <a:solidFill>
            <a:srgbClr val="00B0F0">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5" name="テキスト ボックス 14"/>
          <p:cNvSpPr txBox="1"/>
          <p:nvPr/>
        </p:nvSpPr>
        <p:spPr>
          <a:xfrm>
            <a:off x="6770259" y="3741207"/>
            <a:ext cx="2583708" cy="646331"/>
          </a:xfrm>
          <a:prstGeom prst="rect">
            <a:avLst/>
          </a:prstGeom>
          <a:noFill/>
        </p:spPr>
        <p:txBody>
          <a:bodyPr wrap="square" rtlCol="0">
            <a:spAutoFit/>
          </a:bodyPr>
          <a:lstStyle/>
          <a:p>
            <a:r>
              <a:rPr lang="ja-JP" altLang="en-US" b="1" dirty="0"/>
              <a:t>音楽</a:t>
            </a:r>
            <a:r>
              <a:rPr lang="ja-JP" altLang="en-US" b="1" dirty="0" smtClean="0"/>
              <a:t>でつながるまちに</a:t>
            </a:r>
            <a:endParaRPr kumimoji="1" lang="en-US" altLang="ja-JP" b="1" dirty="0" smtClean="0"/>
          </a:p>
          <a:p>
            <a:endParaRPr kumimoji="1" lang="ja-JP" altLang="en-US" b="1" dirty="0"/>
          </a:p>
        </p:txBody>
      </p:sp>
      <p:pic>
        <p:nvPicPr>
          <p:cNvPr id="18" name="Picture 2" descr="C:\Users\薫\Desktop\litte00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7060" y="1883204"/>
            <a:ext cx="2094759" cy="1270500"/>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637" y="4370516"/>
            <a:ext cx="2099444" cy="1236452"/>
          </a:xfrm>
          <a:prstGeom prst="rect">
            <a:avLst/>
          </a:prstGeom>
        </p:spPr>
      </p:pic>
      <p:pic>
        <p:nvPicPr>
          <p:cNvPr id="22" name="図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9706" y="4242203"/>
            <a:ext cx="1666598" cy="1364765"/>
          </a:xfrm>
          <a:prstGeom prst="rect">
            <a:avLst/>
          </a:prstGeom>
        </p:spPr>
      </p:pic>
      <p:sp>
        <p:nvSpPr>
          <p:cNvPr id="23" name="テキスト ボックス 22"/>
          <p:cNvSpPr txBox="1"/>
          <p:nvPr/>
        </p:nvSpPr>
        <p:spPr>
          <a:xfrm>
            <a:off x="1523365" y="5904494"/>
            <a:ext cx="1057095" cy="58477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kumimoji="1" lang="ja-JP" altLang="en-US" sz="3200" b="1" dirty="0" smtClean="0">
                <a:effectLst>
                  <a:outerShdw blurRad="38100" dist="38100" dir="2700000" algn="tl">
                    <a:srgbClr val="000000">
                      <a:alpha val="43137"/>
                    </a:srgbClr>
                  </a:outerShdw>
                </a:effectLst>
              </a:rPr>
              <a:t>交通</a:t>
            </a:r>
            <a:endParaRPr kumimoji="1" lang="ja-JP" altLang="en-US" sz="3200" b="1" dirty="0">
              <a:effectLst>
                <a:outerShdw blurRad="38100" dist="38100" dir="2700000" algn="tl">
                  <a:srgbClr val="000000">
                    <a:alpha val="43137"/>
                  </a:srgbClr>
                </a:outerShdw>
              </a:effectLst>
            </a:endParaRPr>
          </a:p>
        </p:txBody>
      </p:sp>
      <p:sp>
        <p:nvSpPr>
          <p:cNvPr id="25" name="テキスト ボックス 24"/>
          <p:cNvSpPr txBox="1"/>
          <p:nvPr/>
        </p:nvSpPr>
        <p:spPr>
          <a:xfrm>
            <a:off x="2635135" y="5952633"/>
            <a:ext cx="5773777" cy="523220"/>
          </a:xfrm>
          <a:prstGeom prst="rect">
            <a:avLst/>
          </a:prstGeom>
          <a:noFill/>
        </p:spPr>
        <p:txBody>
          <a:bodyPr wrap="square" rtlCol="0">
            <a:spAutoFit/>
          </a:bodyPr>
          <a:lstStyle/>
          <a:p>
            <a:r>
              <a:rPr kumimoji="1" lang="ja-JP" altLang="en-US" sz="2800" b="1" dirty="0" smtClean="0"/>
              <a:t>地区別の提案による効果を補助する</a:t>
            </a:r>
            <a:endParaRPr kumimoji="1" lang="ja-JP" altLang="en-US" sz="2800" b="1" dirty="0"/>
          </a:p>
        </p:txBody>
      </p:sp>
      <p:pic>
        <p:nvPicPr>
          <p:cNvPr id="26" name="図 25"/>
          <p:cNvPicPr>
            <a:picLocks noChangeAspect="1"/>
          </p:cNvPicPr>
          <p:nvPr/>
        </p:nvPicPr>
        <p:blipFill rotWithShape="1">
          <a:blip r:embed="rId5"/>
          <a:srcRect l="41614" t="33241" r="30058" b="41142"/>
          <a:stretch/>
        </p:blipFill>
        <p:spPr>
          <a:xfrm>
            <a:off x="7010399" y="1812676"/>
            <a:ext cx="2103429" cy="1392192"/>
          </a:xfrm>
          <a:prstGeom prst="rect">
            <a:avLst/>
          </a:prstGeom>
        </p:spPr>
      </p:pic>
      <p:sp>
        <p:nvSpPr>
          <p:cNvPr id="27" name="テキスト ボックス 26"/>
          <p:cNvSpPr txBox="1"/>
          <p:nvPr/>
        </p:nvSpPr>
        <p:spPr>
          <a:xfrm>
            <a:off x="1011660" y="3130452"/>
            <a:ext cx="1440160" cy="369332"/>
          </a:xfrm>
          <a:prstGeom prst="rect">
            <a:avLst/>
          </a:prstGeom>
          <a:noFill/>
        </p:spPr>
        <p:txBody>
          <a:bodyPr wrap="square" rtlCol="0">
            <a:spAutoFit/>
          </a:bodyPr>
          <a:lstStyle/>
          <a:p>
            <a:r>
              <a:rPr kumimoji="1" lang="ja-JP" altLang="en-US" dirty="0" smtClean="0"/>
              <a:t>梨園</a:t>
            </a:r>
            <a:endParaRPr kumimoji="1" lang="ja-JP" altLang="en-US" dirty="0"/>
          </a:p>
        </p:txBody>
      </p:sp>
      <p:sp>
        <p:nvSpPr>
          <p:cNvPr id="28" name="テキスト ボックス 27"/>
          <p:cNvSpPr txBox="1"/>
          <p:nvPr/>
        </p:nvSpPr>
        <p:spPr>
          <a:xfrm>
            <a:off x="7214655" y="3157085"/>
            <a:ext cx="1725089" cy="369332"/>
          </a:xfrm>
          <a:prstGeom prst="rect">
            <a:avLst/>
          </a:prstGeom>
          <a:noFill/>
        </p:spPr>
        <p:txBody>
          <a:bodyPr wrap="square" rtlCol="0">
            <a:spAutoFit/>
          </a:bodyPr>
          <a:lstStyle/>
          <a:p>
            <a:r>
              <a:rPr lang="ja-JP" altLang="en-US" dirty="0"/>
              <a:t>コカ・</a:t>
            </a:r>
            <a:r>
              <a:rPr lang="ja-JP" altLang="en-US" dirty="0" smtClean="0"/>
              <a:t>コーラ工場</a:t>
            </a:r>
            <a:endParaRPr kumimoji="1" lang="ja-JP" altLang="en-US" dirty="0"/>
          </a:p>
        </p:txBody>
      </p:sp>
      <p:sp>
        <p:nvSpPr>
          <p:cNvPr id="29" name="テキスト ボックス 28"/>
          <p:cNvSpPr txBox="1"/>
          <p:nvPr/>
        </p:nvSpPr>
        <p:spPr>
          <a:xfrm>
            <a:off x="548744" y="5546561"/>
            <a:ext cx="1800074" cy="369332"/>
          </a:xfrm>
          <a:prstGeom prst="rect">
            <a:avLst/>
          </a:prstGeom>
          <a:noFill/>
        </p:spPr>
        <p:txBody>
          <a:bodyPr wrap="square" rtlCol="0">
            <a:spAutoFit/>
          </a:bodyPr>
          <a:lstStyle/>
          <a:p>
            <a:r>
              <a:rPr lang="ja-JP" altLang="en-US" dirty="0" smtClean="0"/>
              <a:t>土浦まちかど蔵</a:t>
            </a:r>
            <a:endParaRPr kumimoji="1" lang="ja-JP" altLang="en-US" dirty="0"/>
          </a:p>
        </p:txBody>
      </p:sp>
    </p:spTree>
    <p:extLst>
      <p:ext uri="{BB962C8B-B14F-4D97-AF65-F5344CB8AC3E}">
        <p14:creationId xmlns:p14="http://schemas.microsoft.com/office/powerpoint/2010/main" val="19386137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3849604" y="3307503"/>
            <a:ext cx="4889825" cy="3366201"/>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9" name="正方形/長方形 28"/>
          <p:cNvSpPr/>
          <p:nvPr/>
        </p:nvSpPr>
        <p:spPr>
          <a:xfrm>
            <a:off x="4130864" y="1182316"/>
            <a:ext cx="4400564" cy="136673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8" name="正方形/長方形 27"/>
          <p:cNvSpPr/>
          <p:nvPr/>
        </p:nvSpPr>
        <p:spPr>
          <a:xfrm>
            <a:off x="3873456" y="835640"/>
            <a:ext cx="1602764" cy="43643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 name="タイトル 1"/>
          <p:cNvSpPr>
            <a:spLocks noGrp="1"/>
          </p:cNvSpPr>
          <p:nvPr>
            <p:ph type="title"/>
          </p:nvPr>
        </p:nvSpPr>
        <p:spPr/>
        <p:txBody>
          <a:bodyPr/>
          <a:lstStyle/>
          <a:p>
            <a:r>
              <a:rPr lang="ja-JP" altLang="en-US" dirty="0" smtClean="0"/>
              <a:t>新治</a:t>
            </a:r>
            <a:r>
              <a:rPr lang="ja-JP" altLang="en-US" dirty="0"/>
              <a:t>地区</a:t>
            </a:r>
            <a:endParaRPr kumimoji="1" lang="ja-JP" altLang="en-US" dirty="0"/>
          </a:p>
        </p:txBody>
      </p:sp>
      <p:sp>
        <p:nvSpPr>
          <p:cNvPr id="27" name="コンテンツ プレースホルダー 2"/>
          <p:cNvSpPr>
            <a:spLocks noGrp="1"/>
          </p:cNvSpPr>
          <p:nvPr>
            <p:ph idx="1"/>
          </p:nvPr>
        </p:nvSpPr>
        <p:spPr>
          <a:xfrm>
            <a:off x="3926876" y="879342"/>
            <a:ext cx="1549344" cy="409587"/>
          </a:xfrm>
        </p:spPr>
        <p:txBody>
          <a:bodyPr>
            <a:normAutofit fontScale="77500" lnSpcReduction="20000"/>
          </a:bodyPr>
          <a:lstStyle/>
          <a:p>
            <a:pPr marL="0" indent="0">
              <a:buNone/>
            </a:pPr>
            <a:r>
              <a:rPr kumimoji="1" lang="ja-JP" altLang="en-US" dirty="0" smtClean="0"/>
              <a:t>ヒアリング</a:t>
            </a:r>
            <a:endParaRPr kumimoji="1" lang="ja-JP" altLang="en-US"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5</a:t>
            </a:fld>
            <a:endParaRPr kumimoji="1" lang="ja-JP" altLang="en-US"/>
          </a:p>
        </p:txBody>
      </p:sp>
      <p:sp>
        <p:nvSpPr>
          <p:cNvPr id="7" name="テキスト ボックス 6"/>
          <p:cNvSpPr txBox="1"/>
          <p:nvPr/>
        </p:nvSpPr>
        <p:spPr>
          <a:xfrm>
            <a:off x="4130864" y="1243435"/>
            <a:ext cx="4400564" cy="1477328"/>
          </a:xfrm>
          <a:prstGeom prst="rect">
            <a:avLst/>
          </a:prstGeom>
          <a:noFill/>
        </p:spPr>
        <p:txBody>
          <a:bodyPr wrap="none" rtlCol="0">
            <a:spAutoFit/>
          </a:bodyPr>
          <a:lstStyle/>
          <a:p>
            <a:pPr marL="285750" indent="-285750">
              <a:buFont typeface="Wingdings" panose="05000000000000000000" pitchFamily="2" charset="2"/>
              <a:buChar char="u"/>
            </a:pPr>
            <a:r>
              <a:rPr lang="ja-JP" altLang="en-US" dirty="0" smtClean="0">
                <a:latin typeface="+mj-ea"/>
                <a:ea typeface="+mj-ea"/>
              </a:rPr>
              <a:t>リトルファーム</a:t>
            </a:r>
            <a:endParaRPr lang="en-US" altLang="ja-JP" dirty="0">
              <a:latin typeface="+mj-ea"/>
              <a:ea typeface="+mj-ea"/>
            </a:endParaRPr>
          </a:p>
          <a:p>
            <a:r>
              <a:rPr lang="ja-JP" altLang="en-US" dirty="0" smtClean="0">
                <a:latin typeface="+mj-ea"/>
                <a:ea typeface="+mj-ea"/>
              </a:rPr>
              <a:t>　　日時：</a:t>
            </a:r>
            <a:r>
              <a:rPr lang="en-US" altLang="ja-JP" dirty="0" smtClean="0">
                <a:latin typeface="+mj-ea"/>
                <a:ea typeface="+mj-ea"/>
              </a:rPr>
              <a:t>2015</a:t>
            </a:r>
            <a:r>
              <a:rPr lang="ja-JP" altLang="en-US" dirty="0" smtClean="0">
                <a:latin typeface="+mj-ea"/>
                <a:ea typeface="+mj-ea"/>
              </a:rPr>
              <a:t>年</a:t>
            </a:r>
            <a:r>
              <a:rPr lang="en-US" altLang="ja-JP" dirty="0" smtClean="0">
                <a:latin typeface="+mj-ea"/>
                <a:ea typeface="+mj-ea"/>
              </a:rPr>
              <a:t>11</a:t>
            </a:r>
            <a:r>
              <a:rPr lang="ja-JP" altLang="en-US" dirty="0" smtClean="0">
                <a:latin typeface="+mj-ea"/>
                <a:ea typeface="+mj-ea"/>
              </a:rPr>
              <a:t>月</a:t>
            </a:r>
            <a:r>
              <a:rPr lang="en-US" altLang="ja-JP" dirty="0" smtClean="0">
                <a:latin typeface="+mj-ea"/>
                <a:ea typeface="+mj-ea"/>
              </a:rPr>
              <a:t>20</a:t>
            </a:r>
            <a:r>
              <a:rPr lang="ja-JP" altLang="en-US" dirty="0" smtClean="0">
                <a:latin typeface="+mj-ea"/>
                <a:ea typeface="+mj-ea"/>
              </a:rPr>
              <a:t>日</a:t>
            </a:r>
            <a:r>
              <a:rPr lang="en-US" altLang="ja-JP" dirty="0" smtClean="0">
                <a:latin typeface="+mj-ea"/>
                <a:ea typeface="+mj-ea"/>
              </a:rPr>
              <a:t>(</a:t>
            </a:r>
            <a:r>
              <a:rPr lang="ja-JP" altLang="en-US" dirty="0" smtClean="0">
                <a:latin typeface="+mj-ea"/>
                <a:ea typeface="+mj-ea"/>
              </a:rPr>
              <a:t>金</a:t>
            </a:r>
            <a:r>
              <a:rPr lang="en-US" altLang="ja-JP" dirty="0" smtClean="0">
                <a:latin typeface="+mj-ea"/>
                <a:ea typeface="+mj-ea"/>
              </a:rPr>
              <a:t>)</a:t>
            </a:r>
            <a:r>
              <a:rPr lang="ja-JP" altLang="en-US" dirty="0">
                <a:latin typeface="+mj-ea"/>
                <a:ea typeface="+mj-ea"/>
              </a:rPr>
              <a:t>　</a:t>
            </a:r>
            <a:r>
              <a:rPr kumimoji="1" lang="en-US" altLang="ja-JP" dirty="0" smtClean="0">
                <a:latin typeface="+mj-ea"/>
                <a:ea typeface="+mj-ea"/>
              </a:rPr>
              <a:t>10:00~11:30</a:t>
            </a:r>
            <a:endParaRPr lang="en-US" altLang="ja-JP" dirty="0" smtClean="0">
              <a:latin typeface="+mj-ea"/>
              <a:ea typeface="+mj-ea"/>
            </a:endParaRPr>
          </a:p>
          <a:p>
            <a:pPr marL="285750" indent="-285750">
              <a:buFont typeface="Wingdings" panose="05000000000000000000" pitchFamily="2" charset="2"/>
              <a:buChar char="u"/>
            </a:pPr>
            <a:r>
              <a:rPr lang="ja-JP" altLang="en-US" dirty="0" smtClean="0">
                <a:latin typeface="+mj-ea"/>
                <a:ea typeface="+mj-ea"/>
              </a:rPr>
              <a:t>農業改良普及センター</a:t>
            </a:r>
            <a:endParaRPr lang="en-US" altLang="ja-JP" dirty="0" smtClean="0">
              <a:latin typeface="+mj-ea"/>
              <a:ea typeface="+mj-ea"/>
            </a:endParaRPr>
          </a:p>
          <a:p>
            <a:r>
              <a:rPr lang="ja-JP" altLang="en-US" dirty="0" smtClean="0">
                <a:latin typeface="+mj-ea"/>
                <a:ea typeface="+mj-ea"/>
              </a:rPr>
              <a:t>　　日時</a:t>
            </a:r>
            <a:r>
              <a:rPr lang="ja-JP" altLang="en-US" dirty="0">
                <a:latin typeface="+mj-ea"/>
                <a:ea typeface="+mj-ea"/>
              </a:rPr>
              <a:t>：</a:t>
            </a:r>
            <a:r>
              <a:rPr lang="en-US" altLang="ja-JP" dirty="0">
                <a:latin typeface="+mj-ea"/>
                <a:ea typeface="+mj-ea"/>
              </a:rPr>
              <a:t>2015</a:t>
            </a:r>
            <a:r>
              <a:rPr lang="ja-JP" altLang="en-US" dirty="0">
                <a:latin typeface="+mj-ea"/>
                <a:ea typeface="+mj-ea"/>
              </a:rPr>
              <a:t>年</a:t>
            </a:r>
            <a:r>
              <a:rPr lang="en-US" altLang="ja-JP" dirty="0">
                <a:latin typeface="+mj-ea"/>
                <a:ea typeface="+mj-ea"/>
              </a:rPr>
              <a:t>12</a:t>
            </a:r>
            <a:r>
              <a:rPr lang="ja-JP" altLang="en-US" dirty="0">
                <a:latin typeface="+mj-ea"/>
                <a:ea typeface="+mj-ea"/>
              </a:rPr>
              <a:t>月</a:t>
            </a:r>
            <a:r>
              <a:rPr lang="en-US" altLang="ja-JP" dirty="0">
                <a:latin typeface="+mj-ea"/>
                <a:ea typeface="+mj-ea"/>
              </a:rPr>
              <a:t>4</a:t>
            </a:r>
            <a:r>
              <a:rPr lang="ja-JP" altLang="en-US" dirty="0">
                <a:latin typeface="+mj-ea"/>
                <a:ea typeface="+mj-ea"/>
              </a:rPr>
              <a:t>日</a:t>
            </a:r>
            <a:r>
              <a:rPr lang="en-US" altLang="ja-JP" dirty="0">
                <a:latin typeface="+mj-ea"/>
                <a:ea typeface="+mj-ea"/>
              </a:rPr>
              <a:t>(</a:t>
            </a:r>
            <a:r>
              <a:rPr lang="ja-JP" altLang="en-US" dirty="0">
                <a:latin typeface="+mj-ea"/>
                <a:ea typeface="+mj-ea"/>
              </a:rPr>
              <a:t>金</a:t>
            </a:r>
            <a:r>
              <a:rPr lang="en-US" altLang="ja-JP" dirty="0" smtClean="0">
                <a:latin typeface="+mj-ea"/>
                <a:ea typeface="+mj-ea"/>
              </a:rPr>
              <a:t>)</a:t>
            </a:r>
            <a:r>
              <a:rPr lang="ja-JP" altLang="en-US" dirty="0" smtClean="0">
                <a:latin typeface="+mj-ea"/>
                <a:ea typeface="+mj-ea"/>
              </a:rPr>
              <a:t>　</a:t>
            </a:r>
            <a:r>
              <a:rPr lang="en-US" altLang="ja-JP" dirty="0" smtClean="0">
                <a:latin typeface="+mj-ea"/>
                <a:ea typeface="+mj-ea"/>
              </a:rPr>
              <a:t>14:00~16:00</a:t>
            </a:r>
            <a:endParaRPr lang="en-US" altLang="ja-JP" dirty="0">
              <a:latin typeface="+mj-ea"/>
              <a:ea typeface="+mj-ea"/>
            </a:endParaRPr>
          </a:p>
          <a:p>
            <a:endParaRPr lang="en-US" altLang="ja-JP" dirty="0" smtClean="0">
              <a:latin typeface="+mj-ea"/>
              <a:ea typeface="+mj-ea"/>
            </a:endParaRPr>
          </a:p>
        </p:txBody>
      </p:sp>
      <p:sp>
        <p:nvSpPr>
          <p:cNvPr id="23" name="フリーフォーム 22"/>
          <p:cNvSpPr/>
          <p:nvPr/>
        </p:nvSpPr>
        <p:spPr>
          <a:xfrm>
            <a:off x="421673" y="2561331"/>
            <a:ext cx="1543792" cy="1913134"/>
          </a:xfrm>
          <a:custGeom>
            <a:avLst/>
            <a:gdLst>
              <a:gd name="connsiteX0" fmla="*/ 1151906 w 1543792"/>
              <a:gd name="connsiteY0" fmla="*/ 267195 h 1905990"/>
              <a:gd name="connsiteX1" fmla="*/ 1312223 w 1543792"/>
              <a:gd name="connsiteY1" fmla="*/ 296884 h 1905990"/>
              <a:gd name="connsiteX2" fmla="*/ 1442852 w 1543792"/>
              <a:gd name="connsiteY2" fmla="*/ 362198 h 1905990"/>
              <a:gd name="connsiteX3" fmla="*/ 1520041 w 1543792"/>
              <a:gd name="connsiteY3" fmla="*/ 433450 h 1905990"/>
              <a:gd name="connsiteX4" fmla="*/ 1543792 w 1543792"/>
              <a:gd name="connsiteY4" fmla="*/ 534390 h 1905990"/>
              <a:gd name="connsiteX5" fmla="*/ 1448789 w 1543792"/>
              <a:gd name="connsiteY5" fmla="*/ 611580 h 1905990"/>
              <a:gd name="connsiteX6" fmla="*/ 1300348 w 1543792"/>
              <a:gd name="connsiteY6" fmla="*/ 653143 h 1905990"/>
              <a:gd name="connsiteX7" fmla="*/ 1175657 w 1543792"/>
              <a:gd name="connsiteY7" fmla="*/ 700645 h 1905990"/>
              <a:gd name="connsiteX8" fmla="*/ 1175657 w 1543792"/>
              <a:gd name="connsiteY8" fmla="*/ 777834 h 1905990"/>
              <a:gd name="connsiteX9" fmla="*/ 1128156 w 1543792"/>
              <a:gd name="connsiteY9" fmla="*/ 819398 h 1905990"/>
              <a:gd name="connsiteX10" fmla="*/ 1181595 w 1543792"/>
              <a:gd name="connsiteY10" fmla="*/ 890650 h 1905990"/>
              <a:gd name="connsiteX11" fmla="*/ 1021278 w 1543792"/>
              <a:gd name="connsiteY11" fmla="*/ 920338 h 1905990"/>
              <a:gd name="connsiteX12" fmla="*/ 1080654 w 1543792"/>
              <a:gd name="connsiteY12" fmla="*/ 1246909 h 1905990"/>
              <a:gd name="connsiteX13" fmla="*/ 1151906 w 1543792"/>
              <a:gd name="connsiteY13" fmla="*/ 1270660 h 1905990"/>
              <a:gd name="connsiteX14" fmla="*/ 1128156 w 1543792"/>
              <a:gd name="connsiteY14" fmla="*/ 1436915 h 1905990"/>
              <a:gd name="connsiteX15" fmla="*/ 908462 w 1543792"/>
              <a:gd name="connsiteY15" fmla="*/ 1905990 h 1905990"/>
              <a:gd name="connsiteX16" fmla="*/ 765958 w 1543792"/>
              <a:gd name="connsiteY16" fmla="*/ 1828800 h 1905990"/>
              <a:gd name="connsiteX17" fmla="*/ 694706 w 1543792"/>
              <a:gd name="connsiteY17" fmla="*/ 1656608 h 1905990"/>
              <a:gd name="connsiteX18" fmla="*/ 486888 w 1543792"/>
              <a:gd name="connsiteY18" fmla="*/ 1508167 h 1905990"/>
              <a:gd name="connsiteX19" fmla="*/ 261257 w 1543792"/>
              <a:gd name="connsiteY19" fmla="*/ 1520042 h 1905990"/>
              <a:gd name="connsiteX20" fmla="*/ 0 w 1543792"/>
              <a:gd name="connsiteY20" fmla="*/ 1223159 h 1905990"/>
              <a:gd name="connsiteX21" fmla="*/ 17813 w 1543792"/>
              <a:gd name="connsiteY21" fmla="*/ 1086593 h 1905990"/>
              <a:gd name="connsiteX22" fmla="*/ 0 w 1543792"/>
              <a:gd name="connsiteY22" fmla="*/ 979715 h 1905990"/>
              <a:gd name="connsiteX23" fmla="*/ 71252 w 1543792"/>
              <a:gd name="connsiteY23" fmla="*/ 938151 h 1905990"/>
              <a:gd name="connsiteX24" fmla="*/ 148441 w 1543792"/>
              <a:gd name="connsiteY24" fmla="*/ 961902 h 1905990"/>
              <a:gd name="connsiteX25" fmla="*/ 237506 w 1543792"/>
              <a:gd name="connsiteY25" fmla="*/ 1086593 h 1905990"/>
              <a:gd name="connsiteX26" fmla="*/ 285008 w 1543792"/>
              <a:gd name="connsiteY26" fmla="*/ 1045029 h 1905990"/>
              <a:gd name="connsiteX27" fmla="*/ 350322 w 1543792"/>
              <a:gd name="connsiteY27" fmla="*/ 1062842 h 1905990"/>
              <a:gd name="connsiteX28" fmla="*/ 385948 w 1543792"/>
              <a:gd name="connsiteY28" fmla="*/ 1015341 h 1905990"/>
              <a:gd name="connsiteX29" fmla="*/ 279070 w 1543792"/>
              <a:gd name="connsiteY29" fmla="*/ 973777 h 1905990"/>
              <a:gd name="connsiteX30" fmla="*/ 190005 w 1543792"/>
              <a:gd name="connsiteY30" fmla="*/ 825335 h 1905990"/>
              <a:gd name="connsiteX31" fmla="*/ 338447 w 1543792"/>
              <a:gd name="connsiteY31" fmla="*/ 712520 h 1905990"/>
              <a:gd name="connsiteX32" fmla="*/ 344384 w 1543792"/>
              <a:gd name="connsiteY32" fmla="*/ 653143 h 1905990"/>
              <a:gd name="connsiteX33" fmla="*/ 344384 w 1543792"/>
              <a:gd name="connsiteY33" fmla="*/ 480951 h 1905990"/>
              <a:gd name="connsiteX34" fmla="*/ 273132 w 1543792"/>
              <a:gd name="connsiteY34" fmla="*/ 421574 h 1905990"/>
              <a:gd name="connsiteX35" fmla="*/ 279070 w 1543792"/>
              <a:gd name="connsiteY35" fmla="*/ 362198 h 1905990"/>
              <a:gd name="connsiteX36" fmla="*/ 184067 w 1543792"/>
              <a:gd name="connsiteY36" fmla="*/ 302821 h 1905990"/>
              <a:gd name="connsiteX37" fmla="*/ 124691 w 1543792"/>
              <a:gd name="connsiteY37" fmla="*/ 290946 h 1905990"/>
              <a:gd name="connsiteX38" fmla="*/ 106878 w 1543792"/>
              <a:gd name="connsiteY38" fmla="*/ 184068 h 1905990"/>
              <a:gd name="connsiteX39" fmla="*/ 154379 w 1543792"/>
              <a:gd name="connsiteY39" fmla="*/ 124691 h 1905990"/>
              <a:gd name="connsiteX40" fmla="*/ 207818 w 1543792"/>
              <a:gd name="connsiteY40" fmla="*/ 47502 h 1905990"/>
              <a:gd name="connsiteX41" fmla="*/ 261257 w 1543792"/>
              <a:gd name="connsiteY41" fmla="*/ 0 h 1905990"/>
              <a:gd name="connsiteX42" fmla="*/ 397823 w 1543792"/>
              <a:gd name="connsiteY42" fmla="*/ 89065 h 1905990"/>
              <a:gd name="connsiteX43" fmla="*/ 469075 w 1543792"/>
              <a:gd name="connsiteY43" fmla="*/ 89065 h 1905990"/>
              <a:gd name="connsiteX44" fmla="*/ 504701 w 1543792"/>
              <a:gd name="connsiteY44" fmla="*/ 71252 h 1905990"/>
              <a:gd name="connsiteX45" fmla="*/ 570015 w 1543792"/>
              <a:gd name="connsiteY45" fmla="*/ 47502 h 1905990"/>
              <a:gd name="connsiteX46" fmla="*/ 635330 w 1543792"/>
              <a:gd name="connsiteY46" fmla="*/ 0 h 1905990"/>
              <a:gd name="connsiteX47" fmla="*/ 866899 w 1543792"/>
              <a:gd name="connsiteY47" fmla="*/ 118754 h 1905990"/>
              <a:gd name="connsiteX48" fmla="*/ 1015340 w 1543792"/>
              <a:gd name="connsiteY48" fmla="*/ 100941 h 1905990"/>
              <a:gd name="connsiteX49" fmla="*/ 1015340 w 1543792"/>
              <a:gd name="connsiteY49" fmla="*/ 225632 h 1905990"/>
              <a:gd name="connsiteX50" fmla="*/ 1151906 w 1543792"/>
              <a:gd name="connsiteY50" fmla="*/ 267195 h 1905990"/>
              <a:gd name="connsiteX0" fmla="*/ 1151906 w 1543792"/>
              <a:gd name="connsiteY0" fmla="*/ 267195 h 1905990"/>
              <a:gd name="connsiteX1" fmla="*/ 1312223 w 1543792"/>
              <a:gd name="connsiteY1" fmla="*/ 296884 h 1905990"/>
              <a:gd name="connsiteX2" fmla="*/ 1442852 w 1543792"/>
              <a:gd name="connsiteY2" fmla="*/ 362198 h 1905990"/>
              <a:gd name="connsiteX3" fmla="*/ 1520041 w 1543792"/>
              <a:gd name="connsiteY3" fmla="*/ 433450 h 1905990"/>
              <a:gd name="connsiteX4" fmla="*/ 1543792 w 1543792"/>
              <a:gd name="connsiteY4" fmla="*/ 534390 h 1905990"/>
              <a:gd name="connsiteX5" fmla="*/ 1448789 w 1543792"/>
              <a:gd name="connsiteY5" fmla="*/ 611580 h 1905990"/>
              <a:gd name="connsiteX6" fmla="*/ 1300348 w 1543792"/>
              <a:gd name="connsiteY6" fmla="*/ 653143 h 1905990"/>
              <a:gd name="connsiteX7" fmla="*/ 1175657 w 1543792"/>
              <a:gd name="connsiteY7" fmla="*/ 700645 h 1905990"/>
              <a:gd name="connsiteX8" fmla="*/ 1175657 w 1543792"/>
              <a:gd name="connsiteY8" fmla="*/ 777834 h 1905990"/>
              <a:gd name="connsiteX9" fmla="*/ 1128156 w 1543792"/>
              <a:gd name="connsiteY9" fmla="*/ 819398 h 1905990"/>
              <a:gd name="connsiteX10" fmla="*/ 1181595 w 1543792"/>
              <a:gd name="connsiteY10" fmla="*/ 890650 h 1905990"/>
              <a:gd name="connsiteX11" fmla="*/ 1021278 w 1543792"/>
              <a:gd name="connsiteY11" fmla="*/ 920338 h 1905990"/>
              <a:gd name="connsiteX12" fmla="*/ 1080654 w 1543792"/>
              <a:gd name="connsiteY12" fmla="*/ 1246909 h 1905990"/>
              <a:gd name="connsiteX13" fmla="*/ 1151906 w 1543792"/>
              <a:gd name="connsiteY13" fmla="*/ 1270660 h 1905990"/>
              <a:gd name="connsiteX14" fmla="*/ 1135300 w 1543792"/>
              <a:gd name="connsiteY14" fmla="*/ 1436915 h 1905990"/>
              <a:gd name="connsiteX15" fmla="*/ 908462 w 1543792"/>
              <a:gd name="connsiteY15" fmla="*/ 1905990 h 1905990"/>
              <a:gd name="connsiteX16" fmla="*/ 765958 w 1543792"/>
              <a:gd name="connsiteY16" fmla="*/ 1828800 h 1905990"/>
              <a:gd name="connsiteX17" fmla="*/ 694706 w 1543792"/>
              <a:gd name="connsiteY17" fmla="*/ 1656608 h 1905990"/>
              <a:gd name="connsiteX18" fmla="*/ 486888 w 1543792"/>
              <a:gd name="connsiteY18" fmla="*/ 1508167 h 1905990"/>
              <a:gd name="connsiteX19" fmla="*/ 261257 w 1543792"/>
              <a:gd name="connsiteY19" fmla="*/ 1520042 h 1905990"/>
              <a:gd name="connsiteX20" fmla="*/ 0 w 1543792"/>
              <a:gd name="connsiteY20" fmla="*/ 1223159 h 1905990"/>
              <a:gd name="connsiteX21" fmla="*/ 17813 w 1543792"/>
              <a:gd name="connsiteY21" fmla="*/ 1086593 h 1905990"/>
              <a:gd name="connsiteX22" fmla="*/ 0 w 1543792"/>
              <a:gd name="connsiteY22" fmla="*/ 979715 h 1905990"/>
              <a:gd name="connsiteX23" fmla="*/ 71252 w 1543792"/>
              <a:gd name="connsiteY23" fmla="*/ 938151 h 1905990"/>
              <a:gd name="connsiteX24" fmla="*/ 148441 w 1543792"/>
              <a:gd name="connsiteY24" fmla="*/ 961902 h 1905990"/>
              <a:gd name="connsiteX25" fmla="*/ 237506 w 1543792"/>
              <a:gd name="connsiteY25" fmla="*/ 1086593 h 1905990"/>
              <a:gd name="connsiteX26" fmla="*/ 285008 w 1543792"/>
              <a:gd name="connsiteY26" fmla="*/ 1045029 h 1905990"/>
              <a:gd name="connsiteX27" fmla="*/ 350322 w 1543792"/>
              <a:gd name="connsiteY27" fmla="*/ 1062842 h 1905990"/>
              <a:gd name="connsiteX28" fmla="*/ 385948 w 1543792"/>
              <a:gd name="connsiteY28" fmla="*/ 1015341 h 1905990"/>
              <a:gd name="connsiteX29" fmla="*/ 279070 w 1543792"/>
              <a:gd name="connsiteY29" fmla="*/ 973777 h 1905990"/>
              <a:gd name="connsiteX30" fmla="*/ 190005 w 1543792"/>
              <a:gd name="connsiteY30" fmla="*/ 825335 h 1905990"/>
              <a:gd name="connsiteX31" fmla="*/ 338447 w 1543792"/>
              <a:gd name="connsiteY31" fmla="*/ 712520 h 1905990"/>
              <a:gd name="connsiteX32" fmla="*/ 344384 w 1543792"/>
              <a:gd name="connsiteY32" fmla="*/ 653143 h 1905990"/>
              <a:gd name="connsiteX33" fmla="*/ 344384 w 1543792"/>
              <a:gd name="connsiteY33" fmla="*/ 480951 h 1905990"/>
              <a:gd name="connsiteX34" fmla="*/ 273132 w 1543792"/>
              <a:gd name="connsiteY34" fmla="*/ 421574 h 1905990"/>
              <a:gd name="connsiteX35" fmla="*/ 279070 w 1543792"/>
              <a:gd name="connsiteY35" fmla="*/ 362198 h 1905990"/>
              <a:gd name="connsiteX36" fmla="*/ 184067 w 1543792"/>
              <a:gd name="connsiteY36" fmla="*/ 302821 h 1905990"/>
              <a:gd name="connsiteX37" fmla="*/ 124691 w 1543792"/>
              <a:gd name="connsiteY37" fmla="*/ 290946 h 1905990"/>
              <a:gd name="connsiteX38" fmla="*/ 106878 w 1543792"/>
              <a:gd name="connsiteY38" fmla="*/ 184068 h 1905990"/>
              <a:gd name="connsiteX39" fmla="*/ 154379 w 1543792"/>
              <a:gd name="connsiteY39" fmla="*/ 124691 h 1905990"/>
              <a:gd name="connsiteX40" fmla="*/ 207818 w 1543792"/>
              <a:gd name="connsiteY40" fmla="*/ 47502 h 1905990"/>
              <a:gd name="connsiteX41" fmla="*/ 261257 w 1543792"/>
              <a:gd name="connsiteY41" fmla="*/ 0 h 1905990"/>
              <a:gd name="connsiteX42" fmla="*/ 397823 w 1543792"/>
              <a:gd name="connsiteY42" fmla="*/ 89065 h 1905990"/>
              <a:gd name="connsiteX43" fmla="*/ 469075 w 1543792"/>
              <a:gd name="connsiteY43" fmla="*/ 89065 h 1905990"/>
              <a:gd name="connsiteX44" fmla="*/ 504701 w 1543792"/>
              <a:gd name="connsiteY44" fmla="*/ 71252 h 1905990"/>
              <a:gd name="connsiteX45" fmla="*/ 570015 w 1543792"/>
              <a:gd name="connsiteY45" fmla="*/ 47502 h 1905990"/>
              <a:gd name="connsiteX46" fmla="*/ 635330 w 1543792"/>
              <a:gd name="connsiteY46" fmla="*/ 0 h 1905990"/>
              <a:gd name="connsiteX47" fmla="*/ 866899 w 1543792"/>
              <a:gd name="connsiteY47" fmla="*/ 118754 h 1905990"/>
              <a:gd name="connsiteX48" fmla="*/ 1015340 w 1543792"/>
              <a:gd name="connsiteY48" fmla="*/ 100941 h 1905990"/>
              <a:gd name="connsiteX49" fmla="*/ 1015340 w 1543792"/>
              <a:gd name="connsiteY49" fmla="*/ 225632 h 1905990"/>
              <a:gd name="connsiteX50" fmla="*/ 1151906 w 1543792"/>
              <a:gd name="connsiteY50" fmla="*/ 267195 h 1905990"/>
              <a:gd name="connsiteX0" fmla="*/ 1151906 w 1543792"/>
              <a:gd name="connsiteY0" fmla="*/ 267195 h 1913134"/>
              <a:gd name="connsiteX1" fmla="*/ 1312223 w 1543792"/>
              <a:gd name="connsiteY1" fmla="*/ 296884 h 1913134"/>
              <a:gd name="connsiteX2" fmla="*/ 1442852 w 1543792"/>
              <a:gd name="connsiteY2" fmla="*/ 362198 h 1913134"/>
              <a:gd name="connsiteX3" fmla="*/ 1520041 w 1543792"/>
              <a:gd name="connsiteY3" fmla="*/ 433450 h 1913134"/>
              <a:gd name="connsiteX4" fmla="*/ 1543792 w 1543792"/>
              <a:gd name="connsiteY4" fmla="*/ 534390 h 1913134"/>
              <a:gd name="connsiteX5" fmla="*/ 1448789 w 1543792"/>
              <a:gd name="connsiteY5" fmla="*/ 611580 h 1913134"/>
              <a:gd name="connsiteX6" fmla="*/ 1300348 w 1543792"/>
              <a:gd name="connsiteY6" fmla="*/ 653143 h 1913134"/>
              <a:gd name="connsiteX7" fmla="*/ 1175657 w 1543792"/>
              <a:gd name="connsiteY7" fmla="*/ 700645 h 1913134"/>
              <a:gd name="connsiteX8" fmla="*/ 1175657 w 1543792"/>
              <a:gd name="connsiteY8" fmla="*/ 777834 h 1913134"/>
              <a:gd name="connsiteX9" fmla="*/ 1128156 w 1543792"/>
              <a:gd name="connsiteY9" fmla="*/ 819398 h 1913134"/>
              <a:gd name="connsiteX10" fmla="*/ 1181595 w 1543792"/>
              <a:gd name="connsiteY10" fmla="*/ 890650 h 1913134"/>
              <a:gd name="connsiteX11" fmla="*/ 1021278 w 1543792"/>
              <a:gd name="connsiteY11" fmla="*/ 920338 h 1913134"/>
              <a:gd name="connsiteX12" fmla="*/ 1080654 w 1543792"/>
              <a:gd name="connsiteY12" fmla="*/ 1246909 h 1913134"/>
              <a:gd name="connsiteX13" fmla="*/ 1151906 w 1543792"/>
              <a:gd name="connsiteY13" fmla="*/ 1270660 h 1913134"/>
              <a:gd name="connsiteX14" fmla="*/ 1135300 w 1543792"/>
              <a:gd name="connsiteY14" fmla="*/ 1436915 h 1913134"/>
              <a:gd name="connsiteX15" fmla="*/ 913225 w 1543792"/>
              <a:gd name="connsiteY15" fmla="*/ 1913134 h 1913134"/>
              <a:gd name="connsiteX16" fmla="*/ 765958 w 1543792"/>
              <a:gd name="connsiteY16" fmla="*/ 1828800 h 1913134"/>
              <a:gd name="connsiteX17" fmla="*/ 694706 w 1543792"/>
              <a:gd name="connsiteY17" fmla="*/ 1656608 h 1913134"/>
              <a:gd name="connsiteX18" fmla="*/ 486888 w 1543792"/>
              <a:gd name="connsiteY18" fmla="*/ 1508167 h 1913134"/>
              <a:gd name="connsiteX19" fmla="*/ 261257 w 1543792"/>
              <a:gd name="connsiteY19" fmla="*/ 1520042 h 1913134"/>
              <a:gd name="connsiteX20" fmla="*/ 0 w 1543792"/>
              <a:gd name="connsiteY20" fmla="*/ 1223159 h 1913134"/>
              <a:gd name="connsiteX21" fmla="*/ 17813 w 1543792"/>
              <a:gd name="connsiteY21" fmla="*/ 1086593 h 1913134"/>
              <a:gd name="connsiteX22" fmla="*/ 0 w 1543792"/>
              <a:gd name="connsiteY22" fmla="*/ 979715 h 1913134"/>
              <a:gd name="connsiteX23" fmla="*/ 71252 w 1543792"/>
              <a:gd name="connsiteY23" fmla="*/ 938151 h 1913134"/>
              <a:gd name="connsiteX24" fmla="*/ 148441 w 1543792"/>
              <a:gd name="connsiteY24" fmla="*/ 961902 h 1913134"/>
              <a:gd name="connsiteX25" fmla="*/ 237506 w 1543792"/>
              <a:gd name="connsiteY25" fmla="*/ 1086593 h 1913134"/>
              <a:gd name="connsiteX26" fmla="*/ 285008 w 1543792"/>
              <a:gd name="connsiteY26" fmla="*/ 1045029 h 1913134"/>
              <a:gd name="connsiteX27" fmla="*/ 350322 w 1543792"/>
              <a:gd name="connsiteY27" fmla="*/ 1062842 h 1913134"/>
              <a:gd name="connsiteX28" fmla="*/ 385948 w 1543792"/>
              <a:gd name="connsiteY28" fmla="*/ 1015341 h 1913134"/>
              <a:gd name="connsiteX29" fmla="*/ 279070 w 1543792"/>
              <a:gd name="connsiteY29" fmla="*/ 973777 h 1913134"/>
              <a:gd name="connsiteX30" fmla="*/ 190005 w 1543792"/>
              <a:gd name="connsiteY30" fmla="*/ 825335 h 1913134"/>
              <a:gd name="connsiteX31" fmla="*/ 338447 w 1543792"/>
              <a:gd name="connsiteY31" fmla="*/ 712520 h 1913134"/>
              <a:gd name="connsiteX32" fmla="*/ 344384 w 1543792"/>
              <a:gd name="connsiteY32" fmla="*/ 653143 h 1913134"/>
              <a:gd name="connsiteX33" fmla="*/ 344384 w 1543792"/>
              <a:gd name="connsiteY33" fmla="*/ 480951 h 1913134"/>
              <a:gd name="connsiteX34" fmla="*/ 273132 w 1543792"/>
              <a:gd name="connsiteY34" fmla="*/ 421574 h 1913134"/>
              <a:gd name="connsiteX35" fmla="*/ 279070 w 1543792"/>
              <a:gd name="connsiteY35" fmla="*/ 362198 h 1913134"/>
              <a:gd name="connsiteX36" fmla="*/ 184067 w 1543792"/>
              <a:gd name="connsiteY36" fmla="*/ 302821 h 1913134"/>
              <a:gd name="connsiteX37" fmla="*/ 124691 w 1543792"/>
              <a:gd name="connsiteY37" fmla="*/ 290946 h 1913134"/>
              <a:gd name="connsiteX38" fmla="*/ 106878 w 1543792"/>
              <a:gd name="connsiteY38" fmla="*/ 184068 h 1913134"/>
              <a:gd name="connsiteX39" fmla="*/ 154379 w 1543792"/>
              <a:gd name="connsiteY39" fmla="*/ 124691 h 1913134"/>
              <a:gd name="connsiteX40" fmla="*/ 207818 w 1543792"/>
              <a:gd name="connsiteY40" fmla="*/ 47502 h 1913134"/>
              <a:gd name="connsiteX41" fmla="*/ 261257 w 1543792"/>
              <a:gd name="connsiteY41" fmla="*/ 0 h 1913134"/>
              <a:gd name="connsiteX42" fmla="*/ 397823 w 1543792"/>
              <a:gd name="connsiteY42" fmla="*/ 89065 h 1913134"/>
              <a:gd name="connsiteX43" fmla="*/ 469075 w 1543792"/>
              <a:gd name="connsiteY43" fmla="*/ 89065 h 1913134"/>
              <a:gd name="connsiteX44" fmla="*/ 504701 w 1543792"/>
              <a:gd name="connsiteY44" fmla="*/ 71252 h 1913134"/>
              <a:gd name="connsiteX45" fmla="*/ 570015 w 1543792"/>
              <a:gd name="connsiteY45" fmla="*/ 47502 h 1913134"/>
              <a:gd name="connsiteX46" fmla="*/ 635330 w 1543792"/>
              <a:gd name="connsiteY46" fmla="*/ 0 h 1913134"/>
              <a:gd name="connsiteX47" fmla="*/ 866899 w 1543792"/>
              <a:gd name="connsiteY47" fmla="*/ 118754 h 1913134"/>
              <a:gd name="connsiteX48" fmla="*/ 1015340 w 1543792"/>
              <a:gd name="connsiteY48" fmla="*/ 100941 h 1913134"/>
              <a:gd name="connsiteX49" fmla="*/ 1015340 w 1543792"/>
              <a:gd name="connsiteY49" fmla="*/ 225632 h 1913134"/>
              <a:gd name="connsiteX50" fmla="*/ 1151906 w 1543792"/>
              <a:gd name="connsiteY50" fmla="*/ 267195 h 191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3792" h="1913134">
                <a:moveTo>
                  <a:pt x="1151906" y="267195"/>
                </a:moveTo>
                <a:lnTo>
                  <a:pt x="1312223" y="296884"/>
                </a:lnTo>
                <a:lnTo>
                  <a:pt x="1442852" y="362198"/>
                </a:lnTo>
                <a:lnTo>
                  <a:pt x="1520041" y="433450"/>
                </a:lnTo>
                <a:lnTo>
                  <a:pt x="1543792" y="534390"/>
                </a:lnTo>
                <a:lnTo>
                  <a:pt x="1448789" y="611580"/>
                </a:lnTo>
                <a:lnTo>
                  <a:pt x="1300348" y="653143"/>
                </a:lnTo>
                <a:lnTo>
                  <a:pt x="1175657" y="700645"/>
                </a:lnTo>
                <a:lnTo>
                  <a:pt x="1175657" y="777834"/>
                </a:lnTo>
                <a:lnTo>
                  <a:pt x="1128156" y="819398"/>
                </a:lnTo>
                <a:lnTo>
                  <a:pt x="1181595" y="890650"/>
                </a:lnTo>
                <a:lnTo>
                  <a:pt x="1021278" y="920338"/>
                </a:lnTo>
                <a:lnTo>
                  <a:pt x="1080654" y="1246909"/>
                </a:lnTo>
                <a:lnTo>
                  <a:pt x="1151906" y="1270660"/>
                </a:lnTo>
                <a:lnTo>
                  <a:pt x="1135300" y="1436915"/>
                </a:lnTo>
                <a:lnTo>
                  <a:pt x="913225" y="1913134"/>
                </a:lnTo>
                <a:lnTo>
                  <a:pt x="765958" y="1828800"/>
                </a:lnTo>
                <a:lnTo>
                  <a:pt x="694706" y="1656608"/>
                </a:lnTo>
                <a:lnTo>
                  <a:pt x="486888" y="1508167"/>
                </a:lnTo>
                <a:lnTo>
                  <a:pt x="261257" y="1520042"/>
                </a:lnTo>
                <a:lnTo>
                  <a:pt x="0" y="1223159"/>
                </a:lnTo>
                <a:lnTo>
                  <a:pt x="17813" y="1086593"/>
                </a:lnTo>
                <a:lnTo>
                  <a:pt x="0" y="979715"/>
                </a:lnTo>
                <a:lnTo>
                  <a:pt x="71252" y="938151"/>
                </a:lnTo>
                <a:lnTo>
                  <a:pt x="148441" y="961902"/>
                </a:lnTo>
                <a:lnTo>
                  <a:pt x="237506" y="1086593"/>
                </a:lnTo>
                <a:lnTo>
                  <a:pt x="285008" y="1045029"/>
                </a:lnTo>
                <a:lnTo>
                  <a:pt x="350322" y="1062842"/>
                </a:lnTo>
                <a:lnTo>
                  <a:pt x="385948" y="1015341"/>
                </a:lnTo>
                <a:lnTo>
                  <a:pt x="279070" y="973777"/>
                </a:lnTo>
                <a:lnTo>
                  <a:pt x="190005" y="825335"/>
                </a:lnTo>
                <a:lnTo>
                  <a:pt x="338447" y="712520"/>
                </a:lnTo>
                <a:lnTo>
                  <a:pt x="344384" y="653143"/>
                </a:lnTo>
                <a:lnTo>
                  <a:pt x="344384" y="480951"/>
                </a:lnTo>
                <a:lnTo>
                  <a:pt x="273132" y="421574"/>
                </a:lnTo>
                <a:lnTo>
                  <a:pt x="279070" y="362198"/>
                </a:lnTo>
                <a:lnTo>
                  <a:pt x="184067" y="302821"/>
                </a:lnTo>
                <a:lnTo>
                  <a:pt x="124691" y="290946"/>
                </a:lnTo>
                <a:lnTo>
                  <a:pt x="106878" y="184068"/>
                </a:lnTo>
                <a:lnTo>
                  <a:pt x="154379" y="124691"/>
                </a:lnTo>
                <a:lnTo>
                  <a:pt x="207818" y="47502"/>
                </a:lnTo>
                <a:lnTo>
                  <a:pt x="261257" y="0"/>
                </a:lnTo>
                <a:lnTo>
                  <a:pt x="397823" y="89065"/>
                </a:lnTo>
                <a:lnTo>
                  <a:pt x="469075" y="89065"/>
                </a:lnTo>
                <a:lnTo>
                  <a:pt x="504701" y="71252"/>
                </a:lnTo>
                <a:lnTo>
                  <a:pt x="570015" y="47502"/>
                </a:lnTo>
                <a:lnTo>
                  <a:pt x="635330" y="0"/>
                </a:lnTo>
                <a:lnTo>
                  <a:pt x="866899" y="118754"/>
                </a:lnTo>
                <a:lnTo>
                  <a:pt x="1015340" y="100941"/>
                </a:lnTo>
                <a:lnTo>
                  <a:pt x="1015340" y="225632"/>
                </a:lnTo>
                <a:lnTo>
                  <a:pt x="1151906" y="267195"/>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692329" y="5205565"/>
            <a:ext cx="1664121" cy="1298571"/>
          </a:xfrm>
          <a:custGeom>
            <a:avLst/>
            <a:gdLst>
              <a:gd name="connsiteX0" fmla="*/ 368360 w 1664121"/>
              <a:gd name="connsiteY0" fmla="*/ 1291427 h 1291427"/>
              <a:gd name="connsiteX1" fmla="*/ 160345 w 1664121"/>
              <a:gd name="connsiteY1" fmla="*/ 983738 h 1291427"/>
              <a:gd name="connsiteX2" fmla="*/ 95340 w 1664121"/>
              <a:gd name="connsiteY2" fmla="*/ 962070 h 1291427"/>
              <a:gd name="connsiteX3" fmla="*/ 0 w 1664121"/>
              <a:gd name="connsiteY3" fmla="*/ 546039 h 1291427"/>
              <a:gd name="connsiteX4" fmla="*/ 65005 w 1664121"/>
              <a:gd name="connsiteY4" fmla="*/ 559040 h 1291427"/>
              <a:gd name="connsiteX5" fmla="*/ 143010 w 1664121"/>
              <a:gd name="connsiteY5" fmla="*/ 407363 h 1291427"/>
              <a:gd name="connsiteX6" fmla="*/ 312023 w 1664121"/>
              <a:gd name="connsiteY6" fmla="*/ 320690 h 1291427"/>
              <a:gd name="connsiteX7" fmla="*/ 368360 w 1664121"/>
              <a:gd name="connsiteY7" fmla="*/ 247018 h 1291427"/>
              <a:gd name="connsiteX8" fmla="*/ 468034 w 1664121"/>
              <a:gd name="connsiteY8" fmla="*/ 121342 h 1291427"/>
              <a:gd name="connsiteX9" fmla="*/ 598044 w 1664121"/>
              <a:gd name="connsiteY9" fmla="*/ 177679 h 1291427"/>
              <a:gd name="connsiteX10" fmla="*/ 619712 w 1664121"/>
              <a:gd name="connsiteY10" fmla="*/ 160345 h 1291427"/>
              <a:gd name="connsiteX11" fmla="*/ 910066 w 1664121"/>
              <a:gd name="connsiteY11" fmla="*/ 303355 h 1291427"/>
              <a:gd name="connsiteX12" fmla="*/ 983738 w 1664121"/>
              <a:gd name="connsiteY12" fmla="*/ 143010 h 1291427"/>
              <a:gd name="connsiteX13" fmla="*/ 1265426 w 1664121"/>
              <a:gd name="connsiteY13" fmla="*/ 221016 h 1291427"/>
              <a:gd name="connsiteX14" fmla="*/ 1447439 w 1664121"/>
              <a:gd name="connsiteY14" fmla="*/ 0 h 1291427"/>
              <a:gd name="connsiteX15" fmla="*/ 1651120 w 1664121"/>
              <a:gd name="connsiteY15" fmla="*/ 69338 h 1291427"/>
              <a:gd name="connsiteX16" fmla="*/ 1651120 w 1664121"/>
              <a:gd name="connsiteY16" fmla="*/ 195014 h 1291427"/>
              <a:gd name="connsiteX17" fmla="*/ 1664121 w 1664121"/>
              <a:gd name="connsiteY17" fmla="*/ 294688 h 1291427"/>
              <a:gd name="connsiteX18" fmla="*/ 1447439 w 1664121"/>
              <a:gd name="connsiteY18" fmla="*/ 316356 h 1291427"/>
              <a:gd name="connsiteX19" fmla="*/ 1378100 w 1664121"/>
              <a:gd name="connsiteY19" fmla="*/ 398695 h 1291427"/>
              <a:gd name="connsiteX20" fmla="*/ 1369433 w 1664121"/>
              <a:gd name="connsiteY20" fmla="*/ 524371 h 1291427"/>
              <a:gd name="connsiteX21" fmla="*/ 1248091 w 1664121"/>
              <a:gd name="connsiteY21" fmla="*/ 628379 h 1291427"/>
              <a:gd name="connsiteX22" fmla="*/ 1226423 w 1664121"/>
              <a:gd name="connsiteY22" fmla="*/ 680383 h 1291427"/>
              <a:gd name="connsiteX23" fmla="*/ 1087746 w 1664121"/>
              <a:gd name="connsiteY23" fmla="*/ 667382 h 1291427"/>
              <a:gd name="connsiteX24" fmla="*/ 1053077 w 1664121"/>
              <a:gd name="connsiteY24" fmla="*/ 658714 h 1291427"/>
              <a:gd name="connsiteX25" fmla="*/ 983738 w 1664121"/>
              <a:gd name="connsiteY25" fmla="*/ 897065 h 1291427"/>
              <a:gd name="connsiteX26" fmla="*/ 689050 w 1664121"/>
              <a:gd name="connsiteY26" fmla="*/ 680383 h 1291427"/>
              <a:gd name="connsiteX27" fmla="*/ 637046 w 1664121"/>
              <a:gd name="connsiteY27" fmla="*/ 784390 h 1291427"/>
              <a:gd name="connsiteX28" fmla="*/ 663048 w 1664121"/>
              <a:gd name="connsiteY28" fmla="*/ 983738 h 1291427"/>
              <a:gd name="connsiteX29" fmla="*/ 589376 w 1664121"/>
              <a:gd name="connsiteY29" fmla="*/ 1066077 h 1291427"/>
              <a:gd name="connsiteX30" fmla="*/ 550373 w 1664121"/>
              <a:gd name="connsiteY30" fmla="*/ 1230756 h 1291427"/>
              <a:gd name="connsiteX31" fmla="*/ 489702 w 1664121"/>
              <a:gd name="connsiteY31" fmla="*/ 1135416 h 1291427"/>
              <a:gd name="connsiteX32" fmla="*/ 368360 w 1664121"/>
              <a:gd name="connsiteY32" fmla="*/ 1291427 h 1291427"/>
              <a:gd name="connsiteX0" fmla="*/ 368360 w 1664121"/>
              <a:gd name="connsiteY0" fmla="*/ 1298571 h 1298571"/>
              <a:gd name="connsiteX1" fmla="*/ 160345 w 1664121"/>
              <a:gd name="connsiteY1" fmla="*/ 990882 h 1298571"/>
              <a:gd name="connsiteX2" fmla="*/ 95340 w 1664121"/>
              <a:gd name="connsiteY2" fmla="*/ 969214 h 1298571"/>
              <a:gd name="connsiteX3" fmla="*/ 0 w 1664121"/>
              <a:gd name="connsiteY3" fmla="*/ 553183 h 1298571"/>
              <a:gd name="connsiteX4" fmla="*/ 65005 w 1664121"/>
              <a:gd name="connsiteY4" fmla="*/ 566184 h 1298571"/>
              <a:gd name="connsiteX5" fmla="*/ 143010 w 1664121"/>
              <a:gd name="connsiteY5" fmla="*/ 414507 h 1298571"/>
              <a:gd name="connsiteX6" fmla="*/ 312023 w 1664121"/>
              <a:gd name="connsiteY6" fmla="*/ 327834 h 1298571"/>
              <a:gd name="connsiteX7" fmla="*/ 368360 w 1664121"/>
              <a:gd name="connsiteY7" fmla="*/ 254162 h 1298571"/>
              <a:gd name="connsiteX8" fmla="*/ 468034 w 1664121"/>
              <a:gd name="connsiteY8" fmla="*/ 128486 h 1298571"/>
              <a:gd name="connsiteX9" fmla="*/ 598044 w 1664121"/>
              <a:gd name="connsiteY9" fmla="*/ 184823 h 1298571"/>
              <a:gd name="connsiteX10" fmla="*/ 619712 w 1664121"/>
              <a:gd name="connsiteY10" fmla="*/ 167489 h 1298571"/>
              <a:gd name="connsiteX11" fmla="*/ 910066 w 1664121"/>
              <a:gd name="connsiteY11" fmla="*/ 310499 h 1298571"/>
              <a:gd name="connsiteX12" fmla="*/ 983738 w 1664121"/>
              <a:gd name="connsiteY12" fmla="*/ 150154 h 1298571"/>
              <a:gd name="connsiteX13" fmla="*/ 1265426 w 1664121"/>
              <a:gd name="connsiteY13" fmla="*/ 228160 h 1298571"/>
              <a:gd name="connsiteX14" fmla="*/ 1449820 w 1664121"/>
              <a:gd name="connsiteY14" fmla="*/ 0 h 1298571"/>
              <a:gd name="connsiteX15" fmla="*/ 1651120 w 1664121"/>
              <a:gd name="connsiteY15" fmla="*/ 76482 h 1298571"/>
              <a:gd name="connsiteX16" fmla="*/ 1651120 w 1664121"/>
              <a:gd name="connsiteY16" fmla="*/ 202158 h 1298571"/>
              <a:gd name="connsiteX17" fmla="*/ 1664121 w 1664121"/>
              <a:gd name="connsiteY17" fmla="*/ 301832 h 1298571"/>
              <a:gd name="connsiteX18" fmla="*/ 1447439 w 1664121"/>
              <a:gd name="connsiteY18" fmla="*/ 323500 h 1298571"/>
              <a:gd name="connsiteX19" fmla="*/ 1378100 w 1664121"/>
              <a:gd name="connsiteY19" fmla="*/ 405839 h 1298571"/>
              <a:gd name="connsiteX20" fmla="*/ 1369433 w 1664121"/>
              <a:gd name="connsiteY20" fmla="*/ 531515 h 1298571"/>
              <a:gd name="connsiteX21" fmla="*/ 1248091 w 1664121"/>
              <a:gd name="connsiteY21" fmla="*/ 635523 h 1298571"/>
              <a:gd name="connsiteX22" fmla="*/ 1226423 w 1664121"/>
              <a:gd name="connsiteY22" fmla="*/ 687527 h 1298571"/>
              <a:gd name="connsiteX23" fmla="*/ 1087746 w 1664121"/>
              <a:gd name="connsiteY23" fmla="*/ 674526 h 1298571"/>
              <a:gd name="connsiteX24" fmla="*/ 1053077 w 1664121"/>
              <a:gd name="connsiteY24" fmla="*/ 665858 h 1298571"/>
              <a:gd name="connsiteX25" fmla="*/ 983738 w 1664121"/>
              <a:gd name="connsiteY25" fmla="*/ 904209 h 1298571"/>
              <a:gd name="connsiteX26" fmla="*/ 689050 w 1664121"/>
              <a:gd name="connsiteY26" fmla="*/ 687527 h 1298571"/>
              <a:gd name="connsiteX27" fmla="*/ 637046 w 1664121"/>
              <a:gd name="connsiteY27" fmla="*/ 791534 h 1298571"/>
              <a:gd name="connsiteX28" fmla="*/ 663048 w 1664121"/>
              <a:gd name="connsiteY28" fmla="*/ 990882 h 1298571"/>
              <a:gd name="connsiteX29" fmla="*/ 589376 w 1664121"/>
              <a:gd name="connsiteY29" fmla="*/ 1073221 h 1298571"/>
              <a:gd name="connsiteX30" fmla="*/ 550373 w 1664121"/>
              <a:gd name="connsiteY30" fmla="*/ 1237900 h 1298571"/>
              <a:gd name="connsiteX31" fmla="*/ 489702 w 1664121"/>
              <a:gd name="connsiteY31" fmla="*/ 1142560 h 1298571"/>
              <a:gd name="connsiteX32" fmla="*/ 368360 w 1664121"/>
              <a:gd name="connsiteY32" fmla="*/ 1298571 h 1298571"/>
              <a:gd name="connsiteX0" fmla="*/ 368360 w 1664121"/>
              <a:gd name="connsiteY0" fmla="*/ 1298571 h 1298571"/>
              <a:gd name="connsiteX1" fmla="*/ 160345 w 1664121"/>
              <a:gd name="connsiteY1" fmla="*/ 990882 h 1298571"/>
              <a:gd name="connsiteX2" fmla="*/ 95340 w 1664121"/>
              <a:gd name="connsiteY2" fmla="*/ 969214 h 1298571"/>
              <a:gd name="connsiteX3" fmla="*/ 0 w 1664121"/>
              <a:gd name="connsiteY3" fmla="*/ 553183 h 1298571"/>
              <a:gd name="connsiteX4" fmla="*/ 65005 w 1664121"/>
              <a:gd name="connsiteY4" fmla="*/ 566184 h 1298571"/>
              <a:gd name="connsiteX5" fmla="*/ 143010 w 1664121"/>
              <a:gd name="connsiteY5" fmla="*/ 414507 h 1298571"/>
              <a:gd name="connsiteX6" fmla="*/ 312023 w 1664121"/>
              <a:gd name="connsiteY6" fmla="*/ 327834 h 1298571"/>
              <a:gd name="connsiteX7" fmla="*/ 368360 w 1664121"/>
              <a:gd name="connsiteY7" fmla="*/ 254162 h 1298571"/>
              <a:gd name="connsiteX8" fmla="*/ 468034 w 1664121"/>
              <a:gd name="connsiteY8" fmla="*/ 128486 h 1298571"/>
              <a:gd name="connsiteX9" fmla="*/ 598044 w 1664121"/>
              <a:gd name="connsiteY9" fmla="*/ 184823 h 1298571"/>
              <a:gd name="connsiteX10" fmla="*/ 622093 w 1664121"/>
              <a:gd name="connsiteY10" fmla="*/ 162727 h 1298571"/>
              <a:gd name="connsiteX11" fmla="*/ 910066 w 1664121"/>
              <a:gd name="connsiteY11" fmla="*/ 310499 h 1298571"/>
              <a:gd name="connsiteX12" fmla="*/ 983738 w 1664121"/>
              <a:gd name="connsiteY12" fmla="*/ 150154 h 1298571"/>
              <a:gd name="connsiteX13" fmla="*/ 1265426 w 1664121"/>
              <a:gd name="connsiteY13" fmla="*/ 228160 h 1298571"/>
              <a:gd name="connsiteX14" fmla="*/ 1449820 w 1664121"/>
              <a:gd name="connsiteY14" fmla="*/ 0 h 1298571"/>
              <a:gd name="connsiteX15" fmla="*/ 1651120 w 1664121"/>
              <a:gd name="connsiteY15" fmla="*/ 76482 h 1298571"/>
              <a:gd name="connsiteX16" fmla="*/ 1651120 w 1664121"/>
              <a:gd name="connsiteY16" fmla="*/ 202158 h 1298571"/>
              <a:gd name="connsiteX17" fmla="*/ 1664121 w 1664121"/>
              <a:gd name="connsiteY17" fmla="*/ 301832 h 1298571"/>
              <a:gd name="connsiteX18" fmla="*/ 1447439 w 1664121"/>
              <a:gd name="connsiteY18" fmla="*/ 323500 h 1298571"/>
              <a:gd name="connsiteX19" fmla="*/ 1378100 w 1664121"/>
              <a:gd name="connsiteY19" fmla="*/ 405839 h 1298571"/>
              <a:gd name="connsiteX20" fmla="*/ 1369433 w 1664121"/>
              <a:gd name="connsiteY20" fmla="*/ 531515 h 1298571"/>
              <a:gd name="connsiteX21" fmla="*/ 1248091 w 1664121"/>
              <a:gd name="connsiteY21" fmla="*/ 635523 h 1298571"/>
              <a:gd name="connsiteX22" fmla="*/ 1226423 w 1664121"/>
              <a:gd name="connsiteY22" fmla="*/ 687527 h 1298571"/>
              <a:gd name="connsiteX23" fmla="*/ 1087746 w 1664121"/>
              <a:gd name="connsiteY23" fmla="*/ 674526 h 1298571"/>
              <a:gd name="connsiteX24" fmla="*/ 1053077 w 1664121"/>
              <a:gd name="connsiteY24" fmla="*/ 665858 h 1298571"/>
              <a:gd name="connsiteX25" fmla="*/ 983738 w 1664121"/>
              <a:gd name="connsiteY25" fmla="*/ 904209 h 1298571"/>
              <a:gd name="connsiteX26" fmla="*/ 689050 w 1664121"/>
              <a:gd name="connsiteY26" fmla="*/ 687527 h 1298571"/>
              <a:gd name="connsiteX27" fmla="*/ 637046 w 1664121"/>
              <a:gd name="connsiteY27" fmla="*/ 791534 h 1298571"/>
              <a:gd name="connsiteX28" fmla="*/ 663048 w 1664121"/>
              <a:gd name="connsiteY28" fmla="*/ 990882 h 1298571"/>
              <a:gd name="connsiteX29" fmla="*/ 589376 w 1664121"/>
              <a:gd name="connsiteY29" fmla="*/ 1073221 h 1298571"/>
              <a:gd name="connsiteX30" fmla="*/ 550373 w 1664121"/>
              <a:gd name="connsiteY30" fmla="*/ 1237900 h 1298571"/>
              <a:gd name="connsiteX31" fmla="*/ 489702 w 1664121"/>
              <a:gd name="connsiteY31" fmla="*/ 1142560 h 1298571"/>
              <a:gd name="connsiteX32" fmla="*/ 368360 w 1664121"/>
              <a:gd name="connsiteY32" fmla="*/ 1298571 h 12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64121" h="1298571">
                <a:moveTo>
                  <a:pt x="368360" y="1298571"/>
                </a:moveTo>
                <a:lnTo>
                  <a:pt x="160345" y="990882"/>
                </a:lnTo>
                <a:lnTo>
                  <a:pt x="95340" y="969214"/>
                </a:lnTo>
                <a:lnTo>
                  <a:pt x="0" y="553183"/>
                </a:lnTo>
                <a:lnTo>
                  <a:pt x="65005" y="566184"/>
                </a:lnTo>
                <a:lnTo>
                  <a:pt x="143010" y="414507"/>
                </a:lnTo>
                <a:lnTo>
                  <a:pt x="312023" y="327834"/>
                </a:lnTo>
                <a:lnTo>
                  <a:pt x="368360" y="254162"/>
                </a:lnTo>
                <a:lnTo>
                  <a:pt x="468034" y="128486"/>
                </a:lnTo>
                <a:lnTo>
                  <a:pt x="598044" y="184823"/>
                </a:lnTo>
                <a:lnTo>
                  <a:pt x="622093" y="162727"/>
                </a:lnTo>
                <a:lnTo>
                  <a:pt x="910066" y="310499"/>
                </a:lnTo>
                <a:lnTo>
                  <a:pt x="983738" y="150154"/>
                </a:lnTo>
                <a:lnTo>
                  <a:pt x="1265426" y="228160"/>
                </a:lnTo>
                <a:lnTo>
                  <a:pt x="1449820" y="0"/>
                </a:lnTo>
                <a:lnTo>
                  <a:pt x="1651120" y="76482"/>
                </a:lnTo>
                <a:lnTo>
                  <a:pt x="1651120" y="202158"/>
                </a:lnTo>
                <a:lnTo>
                  <a:pt x="1664121" y="301832"/>
                </a:lnTo>
                <a:lnTo>
                  <a:pt x="1447439" y="323500"/>
                </a:lnTo>
                <a:lnTo>
                  <a:pt x="1378100" y="405839"/>
                </a:lnTo>
                <a:lnTo>
                  <a:pt x="1369433" y="531515"/>
                </a:lnTo>
                <a:lnTo>
                  <a:pt x="1248091" y="635523"/>
                </a:lnTo>
                <a:lnTo>
                  <a:pt x="1226423" y="687527"/>
                </a:lnTo>
                <a:lnTo>
                  <a:pt x="1087746" y="674526"/>
                </a:lnTo>
                <a:lnTo>
                  <a:pt x="1053077" y="665858"/>
                </a:lnTo>
                <a:lnTo>
                  <a:pt x="983738" y="904209"/>
                </a:lnTo>
                <a:lnTo>
                  <a:pt x="689050" y="687527"/>
                </a:lnTo>
                <a:lnTo>
                  <a:pt x="637046" y="791534"/>
                </a:lnTo>
                <a:lnTo>
                  <a:pt x="663048" y="990882"/>
                </a:lnTo>
                <a:lnTo>
                  <a:pt x="589376" y="1073221"/>
                </a:lnTo>
                <a:lnTo>
                  <a:pt x="550373" y="1237900"/>
                </a:lnTo>
                <a:lnTo>
                  <a:pt x="489702" y="1142560"/>
                </a:lnTo>
                <a:lnTo>
                  <a:pt x="368360" y="1298571"/>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904678" y="4124963"/>
            <a:ext cx="1577877" cy="1391101"/>
          </a:xfrm>
          <a:custGeom>
            <a:avLst/>
            <a:gdLst>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28705 w 1573114"/>
              <a:gd name="connsiteY41" fmla="*/ 164678 h 1391101"/>
              <a:gd name="connsiteX42" fmla="*/ 580709 w 1573114"/>
              <a:gd name="connsiteY42" fmla="*/ 182013 h 1391101"/>
              <a:gd name="connsiteX43" fmla="*/ 624045 w 1573114"/>
              <a:gd name="connsiteY43" fmla="*/ 95340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28705 w 1573114"/>
              <a:gd name="connsiteY41" fmla="*/ 164678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17125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14605 w 1573114"/>
              <a:gd name="connsiteY32" fmla="*/ 35763 h 1391101"/>
              <a:gd name="connsiteX33" fmla="*/ 1009740 w 1573114"/>
              <a:gd name="connsiteY33" fmla="*/ 0 h 1391101"/>
              <a:gd name="connsiteX34" fmla="*/ 866730 w 1573114"/>
              <a:gd name="connsiteY34" fmla="*/ 242684 h 1391101"/>
              <a:gd name="connsiteX35" fmla="*/ 814726 w 1573114"/>
              <a:gd name="connsiteY35" fmla="*/ 417125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3767 w 1577877"/>
              <a:gd name="connsiteY23" fmla="*/ 641380 h 1391101"/>
              <a:gd name="connsiteX24" fmla="*/ 1373767 w 1577877"/>
              <a:gd name="connsiteY24" fmla="*/ 576375 h 1391101"/>
              <a:gd name="connsiteX25" fmla="*/ 1525444 w 1577877"/>
              <a:gd name="connsiteY25" fmla="*/ 338024 h 1391101"/>
              <a:gd name="connsiteX26" fmla="*/ 1508110 w 1577877"/>
              <a:gd name="connsiteY26" fmla="*/ 255685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3767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0983 w 1577877"/>
              <a:gd name="connsiteY45" fmla="*/ 341929 h 1391101"/>
              <a:gd name="connsiteX46" fmla="*/ 290354 w 1577877"/>
              <a:gd name="connsiteY46" fmla="*/ 268686 h 1391101"/>
              <a:gd name="connsiteX47" fmla="*/ 221016 w 1577877"/>
              <a:gd name="connsiteY47" fmla="*/ 160345 h 1391101"/>
              <a:gd name="connsiteX0" fmla="*/ 235303 w 1577877"/>
              <a:gd name="connsiteY0" fmla="*/ 155583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0983 w 1577877"/>
              <a:gd name="connsiteY45" fmla="*/ 341929 h 1391101"/>
              <a:gd name="connsiteX46" fmla="*/ 290354 w 1577877"/>
              <a:gd name="connsiteY46" fmla="*/ 268686 h 1391101"/>
              <a:gd name="connsiteX47" fmla="*/ 235303 w 1577877"/>
              <a:gd name="connsiteY47" fmla="*/ 155583 h 139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77877" h="1391101">
                <a:moveTo>
                  <a:pt x="235303" y="155583"/>
                </a:moveTo>
                <a:lnTo>
                  <a:pt x="164678" y="173346"/>
                </a:lnTo>
                <a:lnTo>
                  <a:pt x="151677" y="329357"/>
                </a:lnTo>
                <a:lnTo>
                  <a:pt x="112675" y="381361"/>
                </a:lnTo>
                <a:lnTo>
                  <a:pt x="0" y="390028"/>
                </a:lnTo>
                <a:lnTo>
                  <a:pt x="39003" y="437698"/>
                </a:lnTo>
                <a:lnTo>
                  <a:pt x="52004" y="472367"/>
                </a:lnTo>
                <a:lnTo>
                  <a:pt x="43336" y="507037"/>
                </a:lnTo>
                <a:lnTo>
                  <a:pt x="147344" y="619712"/>
                </a:lnTo>
                <a:lnTo>
                  <a:pt x="169012" y="663048"/>
                </a:lnTo>
                <a:lnTo>
                  <a:pt x="112675" y="784390"/>
                </a:lnTo>
                <a:lnTo>
                  <a:pt x="117008" y="931734"/>
                </a:lnTo>
                <a:lnTo>
                  <a:pt x="281687" y="957736"/>
                </a:lnTo>
                <a:lnTo>
                  <a:pt x="342358" y="1053076"/>
                </a:lnTo>
                <a:lnTo>
                  <a:pt x="476701" y="1118081"/>
                </a:lnTo>
                <a:lnTo>
                  <a:pt x="424697" y="1139749"/>
                </a:lnTo>
                <a:lnTo>
                  <a:pt x="411696" y="1248091"/>
                </a:lnTo>
                <a:lnTo>
                  <a:pt x="697717" y="1391101"/>
                </a:lnTo>
                <a:lnTo>
                  <a:pt x="775723" y="1230756"/>
                </a:lnTo>
                <a:lnTo>
                  <a:pt x="1053077" y="1313095"/>
                </a:lnTo>
                <a:lnTo>
                  <a:pt x="1235090" y="1083412"/>
                </a:lnTo>
                <a:lnTo>
                  <a:pt x="1417103" y="1148417"/>
                </a:lnTo>
                <a:lnTo>
                  <a:pt x="1365099" y="810392"/>
                </a:lnTo>
                <a:lnTo>
                  <a:pt x="1378529" y="641380"/>
                </a:lnTo>
                <a:lnTo>
                  <a:pt x="1373767" y="576375"/>
                </a:lnTo>
                <a:lnTo>
                  <a:pt x="1525444" y="338024"/>
                </a:lnTo>
                <a:lnTo>
                  <a:pt x="1510491" y="258066"/>
                </a:lnTo>
                <a:lnTo>
                  <a:pt x="1577877" y="136295"/>
                </a:lnTo>
                <a:lnTo>
                  <a:pt x="1404102" y="99674"/>
                </a:lnTo>
                <a:lnTo>
                  <a:pt x="1282760" y="26002"/>
                </a:lnTo>
                <a:lnTo>
                  <a:pt x="1187420" y="60671"/>
                </a:lnTo>
                <a:lnTo>
                  <a:pt x="1161418" y="17334"/>
                </a:lnTo>
                <a:lnTo>
                  <a:pt x="1114605" y="35763"/>
                </a:lnTo>
                <a:lnTo>
                  <a:pt x="1009740" y="0"/>
                </a:lnTo>
                <a:lnTo>
                  <a:pt x="866730" y="242684"/>
                </a:lnTo>
                <a:lnTo>
                  <a:pt x="814726" y="417125"/>
                </a:lnTo>
                <a:lnTo>
                  <a:pt x="719386" y="463700"/>
                </a:lnTo>
                <a:lnTo>
                  <a:pt x="663048" y="426222"/>
                </a:lnTo>
                <a:lnTo>
                  <a:pt x="576375" y="355359"/>
                </a:lnTo>
                <a:lnTo>
                  <a:pt x="576375" y="264352"/>
                </a:lnTo>
                <a:lnTo>
                  <a:pt x="541706" y="247018"/>
                </a:lnTo>
                <a:cubicBezTo>
                  <a:pt x="542135" y="220365"/>
                  <a:pt x="542563" y="193712"/>
                  <a:pt x="542992" y="167059"/>
                </a:cubicBezTo>
                <a:lnTo>
                  <a:pt x="580709" y="182013"/>
                </a:lnTo>
                <a:lnTo>
                  <a:pt x="633570" y="112009"/>
                </a:lnTo>
                <a:lnTo>
                  <a:pt x="575517" y="22096"/>
                </a:lnTo>
                <a:lnTo>
                  <a:pt x="430983" y="341929"/>
                </a:lnTo>
                <a:lnTo>
                  <a:pt x="290354" y="268686"/>
                </a:lnTo>
                <a:lnTo>
                  <a:pt x="235303" y="155583"/>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p:cNvSpPr/>
          <p:nvPr/>
        </p:nvSpPr>
        <p:spPr>
          <a:xfrm>
            <a:off x="1437717" y="3107650"/>
            <a:ext cx="2158157" cy="2087724"/>
          </a:xfrm>
          <a:custGeom>
            <a:avLst/>
            <a:gdLst>
              <a:gd name="connsiteX0" fmla="*/ 511370 w 2158157"/>
              <a:gd name="connsiteY0" fmla="*/ 0 h 2075818"/>
              <a:gd name="connsiteX1" fmla="*/ 615378 w 2158157"/>
              <a:gd name="connsiteY1" fmla="*/ 247018 h 2075818"/>
              <a:gd name="connsiteX2" fmla="*/ 481035 w 2158157"/>
              <a:gd name="connsiteY2" fmla="*/ 372694 h 2075818"/>
              <a:gd name="connsiteX3" fmla="*/ 338024 w 2158157"/>
              <a:gd name="connsiteY3" fmla="*/ 576375 h 2075818"/>
              <a:gd name="connsiteX4" fmla="*/ 858062 w 2158157"/>
              <a:gd name="connsiteY4" fmla="*/ 663048 h 2075818"/>
              <a:gd name="connsiteX5" fmla="*/ 944735 w 2158157"/>
              <a:gd name="connsiteY5" fmla="*/ 736720 h 2075818"/>
              <a:gd name="connsiteX6" fmla="*/ 1066077 w 2158157"/>
              <a:gd name="connsiteY6" fmla="*/ 710719 h 2075818"/>
              <a:gd name="connsiteX7" fmla="*/ 1174419 w 2158157"/>
              <a:gd name="connsiteY7" fmla="*/ 771390 h 2075818"/>
              <a:gd name="connsiteX8" fmla="*/ 1399768 w 2158157"/>
              <a:gd name="connsiteY8" fmla="*/ 762722 h 2075818"/>
              <a:gd name="connsiteX9" fmla="*/ 1568781 w 2158157"/>
              <a:gd name="connsiteY9" fmla="*/ 810392 h 2075818"/>
              <a:gd name="connsiteX10" fmla="*/ 1555780 w 2158157"/>
              <a:gd name="connsiteY10" fmla="*/ 875397 h 2075818"/>
              <a:gd name="connsiteX11" fmla="*/ 1794130 w 2158157"/>
              <a:gd name="connsiteY11" fmla="*/ 970738 h 2075818"/>
              <a:gd name="connsiteX12" fmla="*/ 1906805 w 2158157"/>
              <a:gd name="connsiteY12" fmla="*/ 962070 h 2075818"/>
              <a:gd name="connsiteX13" fmla="*/ 1950142 w 2158157"/>
              <a:gd name="connsiteY13" fmla="*/ 1005407 h 2075818"/>
              <a:gd name="connsiteX14" fmla="*/ 2006479 w 2158157"/>
              <a:gd name="connsiteY14" fmla="*/ 1031409 h 2075818"/>
              <a:gd name="connsiteX15" fmla="*/ 2071484 w 2158157"/>
              <a:gd name="connsiteY15" fmla="*/ 983738 h 2075818"/>
              <a:gd name="connsiteX16" fmla="*/ 2127821 w 2158157"/>
              <a:gd name="connsiteY16" fmla="*/ 1057410 h 2075818"/>
              <a:gd name="connsiteX17" fmla="*/ 2114820 w 2158157"/>
              <a:gd name="connsiteY17" fmla="*/ 1105081 h 2075818"/>
              <a:gd name="connsiteX18" fmla="*/ 2158157 w 2158157"/>
              <a:gd name="connsiteY18" fmla="*/ 1170085 h 2075818"/>
              <a:gd name="connsiteX19" fmla="*/ 2075818 w 2158157"/>
              <a:gd name="connsiteY19" fmla="*/ 1222089 h 2075818"/>
              <a:gd name="connsiteX20" fmla="*/ 2002146 w 2158157"/>
              <a:gd name="connsiteY20" fmla="*/ 1451773 h 2075818"/>
              <a:gd name="connsiteX21" fmla="*/ 1945808 w 2158157"/>
              <a:gd name="connsiteY21" fmla="*/ 1412770 h 2075818"/>
              <a:gd name="connsiteX22" fmla="*/ 1889471 w 2158157"/>
              <a:gd name="connsiteY22" fmla="*/ 1356432 h 2075818"/>
              <a:gd name="connsiteX23" fmla="*/ 1772462 w 2158157"/>
              <a:gd name="connsiteY23" fmla="*/ 1382434 h 2075818"/>
              <a:gd name="connsiteX24" fmla="*/ 1703124 w 2158157"/>
              <a:gd name="connsiteY24" fmla="*/ 1395435 h 2075818"/>
              <a:gd name="connsiteX25" fmla="*/ 1664121 w 2158157"/>
              <a:gd name="connsiteY25" fmla="*/ 1447439 h 2075818"/>
              <a:gd name="connsiteX26" fmla="*/ 1690123 w 2158157"/>
              <a:gd name="connsiteY26" fmla="*/ 1516777 h 2075818"/>
              <a:gd name="connsiteX27" fmla="*/ 1690123 w 2158157"/>
              <a:gd name="connsiteY27" fmla="*/ 1586116 h 2075818"/>
              <a:gd name="connsiteX28" fmla="*/ 1798464 w 2158157"/>
              <a:gd name="connsiteY28" fmla="*/ 1633786 h 2075818"/>
              <a:gd name="connsiteX29" fmla="*/ 1772462 w 2158157"/>
              <a:gd name="connsiteY29" fmla="*/ 2058483 h 2075818"/>
              <a:gd name="connsiteX30" fmla="*/ 1534111 w 2158157"/>
              <a:gd name="connsiteY30" fmla="*/ 2075818 h 2075818"/>
              <a:gd name="connsiteX31" fmla="*/ 1386767 w 2158157"/>
              <a:gd name="connsiteY31" fmla="*/ 2058483 h 2075818"/>
              <a:gd name="connsiteX32" fmla="*/ 1300094 w 2158157"/>
              <a:gd name="connsiteY32" fmla="*/ 2023814 h 2075818"/>
              <a:gd name="connsiteX33" fmla="*/ 1235090 w 2158157"/>
              <a:gd name="connsiteY33" fmla="*/ 1750794 h 2075818"/>
              <a:gd name="connsiteX34" fmla="*/ 1152750 w 2158157"/>
              <a:gd name="connsiteY34" fmla="*/ 1707458 h 2075818"/>
              <a:gd name="connsiteX35" fmla="*/ 1092079 w 2158157"/>
              <a:gd name="connsiteY35" fmla="*/ 1694457 h 2075818"/>
              <a:gd name="connsiteX36" fmla="*/ 1009740 w 2158157"/>
              <a:gd name="connsiteY36" fmla="*/ 1646787 h 2075818"/>
              <a:gd name="connsiteX37" fmla="*/ 849395 w 2158157"/>
              <a:gd name="connsiteY37" fmla="*/ 1655454 h 2075818"/>
              <a:gd name="connsiteX38" fmla="*/ 840728 w 2158157"/>
              <a:gd name="connsiteY38" fmla="*/ 1581782 h 2075818"/>
              <a:gd name="connsiteX39" fmla="*/ 988072 w 2158157"/>
              <a:gd name="connsiteY39" fmla="*/ 1343431 h 2075818"/>
              <a:gd name="connsiteX40" fmla="*/ 979404 w 2158157"/>
              <a:gd name="connsiteY40" fmla="*/ 1269759 h 2075818"/>
              <a:gd name="connsiteX41" fmla="*/ 1044409 w 2158157"/>
              <a:gd name="connsiteY41" fmla="*/ 1135416 h 2075818"/>
              <a:gd name="connsiteX42" fmla="*/ 875397 w 2158157"/>
              <a:gd name="connsiteY42" fmla="*/ 1105081 h 2075818"/>
              <a:gd name="connsiteX43" fmla="*/ 758388 w 2158157"/>
              <a:gd name="connsiteY43" fmla="*/ 1031409 h 2075818"/>
              <a:gd name="connsiteX44" fmla="*/ 658714 w 2158157"/>
              <a:gd name="connsiteY44" fmla="*/ 1066078 h 2075818"/>
              <a:gd name="connsiteX45" fmla="*/ 632712 w 2158157"/>
              <a:gd name="connsiteY45" fmla="*/ 1027075 h 2075818"/>
              <a:gd name="connsiteX46" fmla="*/ 580709 w 2158157"/>
              <a:gd name="connsiteY46" fmla="*/ 1044410 h 2075818"/>
              <a:gd name="connsiteX47" fmla="*/ 476701 w 2158157"/>
              <a:gd name="connsiteY47" fmla="*/ 1005407 h 2075818"/>
              <a:gd name="connsiteX48" fmla="*/ 325023 w 2158157"/>
              <a:gd name="connsiteY48" fmla="*/ 1274093 h 2075818"/>
              <a:gd name="connsiteX49" fmla="*/ 281687 w 2158157"/>
              <a:gd name="connsiteY49" fmla="*/ 1421437 h 2075818"/>
              <a:gd name="connsiteX50" fmla="*/ 190680 w 2158157"/>
              <a:gd name="connsiteY50" fmla="*/ 1469107 h 2075818"/>
              <a:gd name="connsiteX51" fmla="*/ 43336 w 2158157"/>
              <a:gd name="connsiteY51" fmla="*/ 1378101 h 2075818"/>
              <a:gd name="connsiteX52" fmla="*/ 34669 w 2158157"/>
              <a:gd name="connsiteY52" fmla="*/ 1265426 h 2075818"/>
              <a:gd name="connsiteX53" fmla="*/ 8667 w 2158157"/>
              <a:gd name="connsiteY53" fmla="*/ 1256758 h 2075818"/>
              <a:gd name="connsiteX54" fmla="*/ 8667 w 2158157"/>
              <a:gd name="connsiteY54" fmla="*/ 1178753 h 2075818"/>
              <a:gd name="connsiteX55" fmla="*/ 52003 w 2158157"/>
              <a:gd name="connsiteY55" fmla="*/ 1187420 h 2075818"/>
              <a:gd name="connsiteX56" fmla="*/ 99674 w 2158157"/>
              <a:gd name="connsiteY56" fmla="*/ 1113748 h 2075818"/>
              <a:gd name="connsiteX57" fmla="*/ 47670 w 2158157"/>
              <a:gd name="connsiteY57" fmla="*/ 1048743 h 2075818"/>
              <a:gd name="connsiteX58" fmla="*/ 112674 w 2158157"/>
              <a:gd name="connsiteY58" fmla="*/ 888398 h 2075818"/>
              <a:gd name="connsiteX59" fmla="*/ 138676 w 2158157"/>
              <a:gd name="connsiteY59" fmla="*/ 715052 h 2075818"/>
              <a:gd name="connsiteX60" fmla="*/ 73672 w 2158157"/>
              <a:gd name="connsiteY60" fmla="*/ 697718 h 2075818"/>
              <a:gd name="connsiteX61" fmla="*/ 0 w 2158157"/>
              <a:gd name="connsiteY61" fmla="*/ 364027 h 2075818"/>
              <a:gd name="connsiteX62" fmla="*/ 160345 w 2158157"/>
              <a:gd name="connsiteY62" fmla="*/ 338025 h 2075818"/>
              <a:gd name="connsiteX63" fmla="*/ 125675 w 2158157"/>
              <a:gd name="connsiteY63" fmla="*/ 268686 h 2075818"/>
              <a:gd name="connsiteX64" fmla="*/ 160345 w 2158157"/>
              <a:gd name="connsiteY64" fmla="*/ 216683 h 2075818"/>
              <a:gd name="connsiteX65" fmla="*/ 164678 w 2158157"/>
              <a:gd name="connsiteY65" fmla="*/ 130010 h 2075818"/>
              <a:gd name="connsiteX66" fmla="*/ 424697 w 2158157"/>
              <a:gd name="connsiteY66" fmla="*/ 43337 h 2075818"/>
              <a:gd name="connsiteX67" fmla="*/ 511370 w 2158157"/>
              <a:gd name="connsiteY67" fmla="*/ 0 h 2075818"/>
              <a:gd name="connsiteX0" fmla="*/ 511370 w 2158157"/>
              <a:gd name="connsiteY0" fmla="*/ 0 h 2075818"/>
              <a:gd name="connsiteX1" fmla="*/ 615378 w 2158157"/>
              <a:gd name="connsiteY1" fmla="*/ 247018 h 2075818"/>
              <a:gd name="connsiteX2" fmla="*/ 481035 w 2158157"/>
              <a:gd name="connsiteY2" fmla="*/ 372694 h 2075818"/>
              <a:gd name="connsiteX3" fmla="*/ 338024 w 2158157"/>
              <a:gd name="connsiteY3" fmla="*/ 576375 h 2075818"/>
              <a:gd name="connsiteX4" fmla="*/ 858062 w 2158157"/>
              <a:gd name="connsiteY4" fmla="*/ 663048 h 2075818"/>
              <a:gd name="connsiteX5" fmla="*/ 944735 w 2158157"/>
              <a:gd name="connsiteY5" fmla="*/ 736720 h 2075818"/>
              <a:gd name="connsiteX6" fmla="*/ 1066077 w 2158157"/>
              <a:gd name="connsiteY6" fmla="*/ 710719 h 2075818"/>
              <a:gd name="connsiteX7" fmla="*/ 1174419 w 2158157"/>
              <a:gd name="connsiteY7" fmla="*/ 771390 h 2075818"/>
              <a:gd name="connsiteX8" fmla="*/ 1399768 w 2158157"/>
              <a:gd name="connsiteY8" fmla="*/ 762722 h 2075818"/>
              <a:gd name="connsiteX9" fmla="*/ 1568781 w 2158157"/>
              <a:gd name="connsiteY9" fmla="*/ 810392 h 2075818"/>
              <a:gd name="connsiteX10" fmla="*/ 1555780 w 2158157"/>
              <a:gd name="connsiteY10" fmla="*/ 875397 h 2075818"/>
              <a:gd name="connsiteX11" fmla="*/ 1794130 w 2158157"/>
              <a:gd name="connsiteY11" fmla="*/ 970738 h 2075818"/>
              <a:gd name="connsiteX12" fmla="*/ 1906805 w 2158157"/>
              <a:gd name="connsiteY12" fmla="*/ 962070 h 2075818"/>
              <a:gd name="connsiteX13" fmla="*/ 1950142 w 2158157"/>
              <a:gd name="connsiteY13" fmla="*/ 1005407 h 2075818"/>
              <a:gd name="connsiteX14" fmla="*/ 2006479 w 2158157"/>
              <a:gd name="connsiteY14" fmla="*/ 1031409 h 2075818"/>
              <a:gd name="connsiteX15" fmla="*/ 2071484 w 2158157"/>
              <a:gd name="connsiteY15" fmla="*/ 983738 h 2075818"/>
              <a:gd name="connsiteX16" fmla="*/ 2127821 w 2158157"/>
              <a:gd name="connsiteY16" fmla="*/ 1057410 h 2075818"/>
              <a:gd name="connsiteX17" fmla="*/ 2114820 w 2158157"/>
              <a:gd name="connsiteY17" fmla="*/ 1105081 h 2075818"/>
              <a:gd name="connsiteX18" fmla="*/ 2158157 w 2158157"/>
              <a:gd name="connsiteY18" fmla="*/ 1170085 h 2075818"/>
              <a:gd name="connsiteX19" fmla="*/ 2075818 w 2158157"/>
              <a:gd name="connsiteY19" fmla="*/ 1222089 h 2075818"/>
              <a:gd name="connsiteX20" fmla="*/ 2002146 w 2158157"/>
              <a:gd name="connsiteY20" fmla="*/ 1451773 h 2075818"/>
              <a:gd name="connsiteX21" fmla="*/ 1945808 w 2158157"/>
              <a:gd name="connsiteY21" fmla="*/ 1412770 h 2075818"/>
              <a:gd name="connsiteX22" fmla="*/ 1889471 w 2158157"/>
              <a:gd name="connsiteY22" fmla="*/ 1356432 h 2075818"/>
              <a:gd name="connsiteX23" fmla="*/ 1772462 w 2158157"/>
              <a:gd name="connsiteY23" fmla="*/ 1382434 h 2075818"/>
              <a:gd name="connsiteX24" fmla="*/ 1703124 w 2158157"/>
              <a:gd name="connsiteY24" fmla="*/ 1395435 h 2075818"/>
              <a:gd name="connsiteX25" fmla="*/ 1664121 w 2158157"/>
              <a:gd name="connsiteY25" fmla="*/ 1447439 h 2075818"/>
              <a:gd name="connsiteX26" fmla="*/ 1690123 w 2158157"/>
              <a:gd name="connsiteY26" fmla="*/ 1516777 h 2075818"/>
              <a:gd name="connsiteX27" fmla="*/ 1690123 w 2158157"/>
              <a:gd name="connsiteY27" fmla="*/ 1586116 h 2075818"/>
              <a:gd name="connsiteX28" fmla="*/ 1798464 w 2158157"/>
              <a:gd name="connsiteY28" fmla="*/ 1633786 h 2075818"/>
              <a:gd name="connsiteX29" fmla="*/ 1772462 w 2158157"/>
              <a:gd name="connsiteY29" fmla="*/ 2058483 h 2075818"/>
              <a:gd name="connsiteX30" fmla="*/ 1534111 w 2158157"/>
              <a:gd name="connsiteY30" fmla="*/ 2075818 h 2075818"/>
              <a:gd name="connsiteX31" fmla="*/ 1386767 w 2158157"/>
              <a:gd name="connsiteY31" fmla="*/ 2058483 h 2075818"/>
              <a:gd name="connsiteX32" fmla="*/ 1300094 w 2158157"/>
              <a:gd name="connsiteY32" fmla="*/ 2023814 h 2075818"/>
              <a:gd name="connsiteX33" fmla="*/ 1235090 w 2158157"/>
              <a:gd name="connsiteY33" fmla="*/ 1750794 h 2075818"/>
              <a:gd name="connsiteX34" fmla="*/ 1152750 w 2158157"/>
              <a:gd name="connsiteY34" fmla="*/ 1707458 h 2075818"/>
              <a:gd name="connsiteX35" fmla="*/ 1092079 w 2158157"/>
              <a:gd name="connsiteY35" fmla="*/ 1694457 h 2075818"/>
              <a:gd name="connsiteX36" fmla="*/ 1009740 w 2158157"/>
              <a:gd name="connsiteY36" fmla="*/ 1646787 h 2075818"/>
              <a:gd name="connsiteX37" fmla="*/ 849395 w 2158157"/>
              <a:gd name="connsiteY37" fmla="*/ 1655454 h 2075818"/>
              <a:gd name="connsiteX38" fmla="*/ 840728 w 2158157"/>
              <a:gd name="connsiteY38" fmla="*/ 1581782 h 2075818"/>
              <a:gd name="connsiteX39" fmla="*/ 988072 w 2158157"/>
              <a:gd name="connsiteY39" fmla="*/ 1343431 h 2075818"/>
              <a:gd name="connsiteX40" fmla="*/ 979404 w 2158157"/>
              <a:gd name="connsiteY40" fmla="*/ 1269759 h 2075818"/>
              <a:gd name="connsiteX41" fmla="*/ 1044409 w 2158157"/>
              <a:gd name="connsiteY41" fmla="*/ 1135416 h 2075818"/>
              <a:gd name="connsiteX42" fmla="*/ 875397 w 2158157"/>
              <a:gd name="connsiteY42" fmla="*/ 1105081 h 2075818"/>
              <a:gd name="connsiteX43" fmla="*/ 758388 w 2158157"/>
              <a:gd name="connsiteY43" fmla="*/ 1031409 h 2075818"/>
              <a:gd name="connsiteX44" fmla="*/ 658714 w 2158157"/>
              <a:gd name="connsiteY44" fmla="*/ 1066078 h 2075818"/>
              <a:gd name="connsiteX45" fmla="*/ 632712 w 2158157"/>
              <a:gd name="connsiteY45" fmla="*/ 1027075 h 2075818"/>
              <a:gd name="connsiteX46" fmla="*/ 580709 w 2158157"/>
              <a:gd name="connsiteY46" fmla="*/ 1044410 h 2075818"/>
              <a:gd name="connsiteX47" fmla="*/ 476701 w 2158157"/>
              <a:gd name="connsiteY47" fmla="*/ 1005407 h 2075818"/>
              <a:gd name="connsiteX48" fmla="*/ 325023 w 2158157"/>
              <a:gd name="connsiteY48" fmla="*/ 1274093 h 2075818"/>
              <a:gd name="connsiteX49" fmla="*/ 281687 w 2158157"/>
              <a:gd name="connsiteY49" fmla="*/ 1421437 h 2075818"/>
              <a:gd name="connsiteX50" fmla="*/ 190680 w 2158157"/>
              <a:gd name="connsiteY50" fmla="*/ 1469107 h 2075818"/>
              <a:gd name="connsiteX51" fmla="*/ 43336 w 2158157"/>
              <a:gd name="connsiteY51" fmla="*/ 1378101 h 2075818"/>
              <a:gd name="connsiteX52" fmla="*/ 34669 w 2158157"/>
              <a:gd name="connsiteY52" fmla="*/ 1265426 h 2075818"/>
              <a:gd name="connsiteX53" fmla="*/ 8667 w 2158157"/>
              <a:gd name="connsiteY53" fmla="*/ 1256758 h 2075818"/>
              <a:gd name="connsiteX54" fmla="*/ 8667 w 2158157"/>
              <a:gd name="connsiteY54" fmla="*/ 1178753 h 2075818"/>
              <a:gd name="connsiteX55" fmla="*/ 52003 w 2158157"/>
              <a:gd name="connsiteY55" fmla="*/ 1187420 h 2075818"/>
              <a:gd name="connsiteX56" fmla="*/ 99674 w 2158157"/>
              <a:gd name="connsiteY56" fmla="*/ 1113748 h 2075818"/>
              <a:gd name="connsiteX57" fmla="*/ 47670 w 2158157"/>
              <a:gd name="connsiteY57" fmla="*/ 1048743 h 2075818"/>
              <a:gd name="connsiteX58" fmla="*/ 112674 w 2158157"/>
              <a:gd name="connsiteY58" fmla="*/ 888398 h 2075818"/>
              <a:gd name="connsiteX59" fmla="*/ 138676 w 2158157"/>
              <a:gd name="connsiteY59" fmla="*/ 715052 h 2075818"/>
              <a:gd name="connsiteX60" fmla="*/ 73672 w 2158157"/>
              <a:gd name="connsiteY60" fmla="*/ 697718 h 2075818"/>
              <a:gd name="connsiteX61" fmla="*/ 0 w 2158157"/>
              <a:gd name="connsiteY61" fmla="*/ 364027 h 2075818"/>
              <a:gd name="connsiteX62" fmla="*/ 160345 w 2158157"/>
              <a:gd name="connsiteY62" fmla="*/ 338025 h 2075818"/>
              <a:gd name="connsiteX63" fmla="*/ 113769 w 2158157"/>
              <a:gd name="connsiteY63" fmla="*/ 259161 h 2075818"/>
              <a:gd name="connsiteX64" fmla="*/ 160345 w 2158157"/>
              <a:gd name="connsiteY64" fmla="*/ 216683 h 2075818"/>
              <a:gd name="connsiteX65" fmla="*/ 164678 w 2158157"/>
              <a:gd name="connsiteY65" fmla="*/ 130010 h 2075818"/>
              <a:gd name="connsiteX66" fmla="*/ 424697 w 2158157"/>
              <a:gd name="connsiteY66" fmla="*/ 43337 h 2075818"/>
              <a:gd name="connsiteX67" fmla="*/ 511370 w 2158157"/>
              <a:gd name="connsiteY67" fmla="*/ 0 h 2075818"/>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60345 w 2158157"/>
              <a:gd name="connsiteY62" fmla="*/ 349931 h 2087724"/>
              <a:gd name="connsiteX63" fmla="*/ 113769 w 2158157"/>
              <a:gd name="connsiteY63" fmla="*/ 271067 h 2087724"/>
              <a:gd name="connsiteX64" fmla="*/ 160345 w 2158157"/>
              <a:gd name="connsiteY64" fmla="*/ 228589 h 2087724"/>
              <a:gd name="connsiteX65" fmla="*/ 164678 w 2158157"/>
              <a:gd name="connsiteY65" fmla="*/ 141916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60345 w 2158157"/>
              <a:gd name="connsiteY62" fmla="*/ 349931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34884 w 2158157"/>
              <a:gd name="connsiteY41" fmla="*/ 1154466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3914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95181 w 2158157"/>
              <a:gd name="connsiteY58" fmla="*/ 931743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85656 w 2158157"/>
              <a:gd name="connsiteY58" fmla="*/ 946031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83515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85656 w 2158157"/>
              <a:gd name="connsiteY58" fmla="*/ 946031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83515 h 2087724"/>
              <a:gd name="connsiteX55" fmla="*/ 52003 w 2158157"/>
              <a:gd name="connsiteY55" fmla="*/ 1199326 h 2087724"/>
              <a:gd name="connsiteX56" fmla="*/ 54700 w 2158157"/>
              <a:gd name="connsiteY56" fmla="*/ 1177011 h 2087724"/>
              <a:gd name="connsiteX57" fmla="*/ 99674 w 2158157"/>
              <a:gd name="connsiteY57" fmla="*/ 1125654 h 2087724"/>
              <a:gd name="connsiteX58" fmla="*/ 35764 w 2158157"/>
              <a:gd name="connsiteY58" fmla="*/ 1048743 h 2087724"/>
              <a:gd name="connsiteX59" fmla="*/ 85656 w 2158157"/>
              <a:gd name="connsiteY59" fmla="*/ 946031 h 2087724"/>
              <a:gd name="connsiteX60" fmla="*/ 112674 w 2158157"/>
              <a:gd name="connsiteY60" fmla="*/ 900304 h 2087724"/>
              <a:gd name="connsiteX61" fmla="*/ 133914 w 2158157"/>
              <a:gd name="connsiteY61" fmla="*/ 726958 h 2087724"/>
              <a:gd name="connsiteX62" fmla="*/ 61766 w 2158157"/>
              <a:gd name="connsiteY62" fmla="*/ 712006 h 2087724"/>
              <a:gd name="connsiteX63" fmla="*/ 0 w 2158157"/>
              <a:gd name="connsiteY63" fmla="*/ 375933 h 2087724"/>
              <a:gd name="connsiteX64" fmla="*/ 148438 w 2158157"/>
              <a:gd name="connsiteY64" fmla="*/ 347549 h 2087724"/>
              <a:gd name="connsiteX65" fmla="*/ 113769 w 2158157"/>
              <a:gd name="connsiteY65" fmla="*/ 271067 h 2087724"/>
              <a:gd name="connsiteX66" fmla="*/ 160345 w 2158157"/>
              <a:gd name="connsiteY66" fmla="*/ 228589 h 2087724"/>
              <a:gd name="connsiteX67" fmla="*/ 157535 w 2158157"/>
              <a:gd name="connsiteY67" fmla="*/ 139535 h 2087724"/>
              <a:gd name="connsiteX68" fmla="*/ 424697 w 2158157"/>
              <a:gd name="connsiteY68" fmla="*/ 55243 h 2087724"/>
              <a:gd name="connsiteX69" fmla="*/ 511370 w 2158157"/>
              <a:gd name="connsiteY69" fmla="*/ 0 h 208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158157" h="2087724">
                <a:moveTo>
                  <a:pt x="511370" y="0"/>
                </a:moveTo>
                <a:lnTo>
                  <a:pt x="615378" y="258924"/>
                </a:lnTo>
                <a:lnTo>
                  <a:pt x="481035" y="384600"/>
                </a:lnTo>
                <a:lnTo>
                  <a:pt x="338024" y="588281"/>
                </a:lnTo>
                <a:lnTo>
                  <a:pt x="858062" y="674954"/>
                </a:lnTo>
                <a:lnTo>
                  <a:pt x="944735" y="748626"/>
                </a:lnTo>
                <a:lnTo>
                  <a:pt x="1066077" y="722625"/>
                </a:lnTo>
                <a:lnTo>
                  <a:pt x="1174419" y="783296"/>
                </a:lnTo>
                <a:lnTo>
                  <a:pt x="1399768" y="774628"/>
                </a:lnTo>
                <a:lnTo>
                  <a:pt x="1568781" y="822298"/>
                </a:lnTo>
                <a:lnTo>
                  <a:pt x="1555780" y="887303"/>
                </a:lnTo>
                <a:lnTo>
                  <a:pt x="1794130" y="982644"/>
                </a:lnTo>
                <a:lnTo>
                  <a:pt x="1906805" y="973976"/>
                </a:lnTo>
                <a:lnTo>
                  <a:pt x="1950142" y="1017313"/>
                </a:lnTo>
                <a:lnTo>
                  <a:pt x="2006479" y="1043315"/>
                </a:lnTo>
                <a:lnTo>
                  <a:pt x="2071484" y="995644"/>
                </a:lnTo>
                <a:lnTo>
                  <a:pt x="2127821" y="1069316"/>
                </a:lnTo>
                <a:lnTo>
                  <a:pt x="2114820" y="1116987"/>
                </a:lnTo>
                <a:lnTo>
                  <a:pt x="2158157" y="1181991"/>
                </a:lnTo>
                <a:lnTo>
                  <a:pt x="2075818" y="1233995"/>
                </a:lnTo>
                <a:lnTo>
                  <a:pt x="2002146" y="1463679"/>
                </a:lnTo>
                <a:lnTo>
                  <a:pt x="1945808" y="1424676"/>
                </a:lnTo>
                <a:lnTo>
                  <a:pt x="1889471" y="1368338"/>
                </a:lnTo>
                <a:lnTo>
                  <a:pt x="1772462" y="1394340"/>
                </a:lnTo>
                <a:lnTo>
                  <a:pt x="1703124" y="1407341"/>
                </a:lnTo>
                <a:lnTo>
                  <a:pt x="1664121" y="1459345"/>
                </a:lnTo>
                <a:lnTo>
                  <a:pt x="1690123" y="1528683"/>
                </a:lnTo>
                <a:lnTo>
                  <a:pt x="1690123" y="1598022"/>
                </a:lnTo>
                <a:lnTo>
                  <a:pt x="1798464" y="1645692"/>
                </a:lnTo>
                <a:lnTo>
                  <a:pt x="1772462" y="2070389"/>
                </a:lnTo>
                <a:lnTo>
                  <a:pt x="1534111" y="2087724"/>
                </a:lnTo>
                <a:lnTo>
                  <a:pt x="1386767" y="2070389"/>
                </a:lnTo>
                <a:lnTo>
                  <a:pt x="1300094" y="2035720"/>
                </a:lnTo>
                <a:lnTo>
                  <a:pt x="1235090" y="1762700"/>
                </a:lnTo>
                <a:lnTo>
                  <a:pt x="1152750" y="1719364"/>
                </a:lnTo>
                <a:lnTo>
                  <a:pt x="1092079" y="1706363"/>
                </a:lnTo>
                <a:lnTo>
                  <a:pt x="1009740" y="1658693"/>
                </a:lnTo>
                <a:lnTo>
                  <a:pt x="842252" y="1669741"/>
                </a:lnTo>
                <a:lnTo>
                  <a:pt x="840728" y="1593688"/>
                </a:lnTo>
                <a:lnTo>
                  <a:pt x="988072" y="1355337"/>
                </a:lnTo>
                <a:lnTo>
                  <a:pt x="974641" y="1281665"/>
                </a:lnTo>
                <a:lnTo>
                  <a:pt x="1034884" y="1154466"/>
                </a:lnTo>
                <a:lnTo>
                  <a:pt x="875397" y="1116987"/>
                </a:lnTo>
                <a:lnTo>
                  <a:pt x="760770" y="1055221"/>
                </a:lnTo>
                <a:lnTo>
                  <a:pt x="658714" y="1077984"/>
                </a:lnTo>
                <a:lnTo>
                  <a:pt x="632712" y="1038981"/>
                </a:lnTo>
                <a:lnTo>
                  <a:pt x="580709" y="1056316"/>
                </a:lnTo>
                <a:lnTo>
                  <a:pt x="476701" y="1017313"/>
                </a:lnTo>
                <a:lnTo>
                  <a:pt x="325023" y="1285999"/>
                </a:lnTo>
                <a:lnTo>
                  <a:pt x="281687" y="1433343"/>
                </a:lnTo>
                <a:lnTo>
                  <a:pt x="190680" y="1481013"/>
                </a:lnTo>
                <a:lnTo>
                  <a:pt x="43336" y="1390007"/>
                </a:lnTo>
                <a:lnTo>
                  <a:pt x="34669" y="1277332"/>
                </a:lnTo>
                <a:lnTo>
                  <a:pt x="8667" y="1268664"/>
                </a:lnTo>
                <a:lnTo>
                  <a:pt x="8667" y="1183515"/>
                </a:lnTo>
                <a:lnTo>
                  <a:pt x="52003" y="1199326"/>
                </a:lnTo>
                <a:cubicBezTo>
                  <a:pt x="58458" y="1191094"/>
                  <a:pt x="48245" y="1185243"/>
                  <a:pt x="54700" y="1177011"/>
                </a:cubicBezTo>
                <a:lnTo>
                  <a:pt x="99674" y="1125654"/>
                </a:lnTo>
                <a:lnTo>
                  <a:pt x="35764" y="1048743"/>
                </a:lnTo>
                <a:cubicBezTo>
                  <a:pt x="57951" y="1007362"/>
                  <a:pt x="63469" y="987412"/>
                  <a:pt x="85656" y="946031"/>
                </a:cubicBezTo>
                <a:lnTo>
                  <a:pt x="112674" y="900304"/>
                </a:lnTo>
                <a:lnTo>
                  <a:pt x="133914" y="726958"/>
                </a:lnTo>
                <a:lnTo>
                  <a:pt x="61766" y="712006"/>
                </a:lnTo>
                <a:lnTo>
                  <a:pt x="0" y="375933"/>
                </a:lnTo>
                <a:lnTo>
                  <a:pt x="148438" y="347549"/>
                </a:lnTo>
                <a:lnTo>
                  <a:pt x="113769" y="271067"/>
                </a:lnTo>
                <a:lnTo>
                  <a:pt x="160345" y="228589"/>
                </a:lnTo>
                <a:cubicBezTo>
                  <a:pt x="159408" y="198904"/>
                  <a:pt x="158472" y="169220"/>
                  <a:pt x="157535" y="139535"/>
                </a:cubicBezTo>
                <a:lnTo>
                  <a:pt x="424697" y="55243"/>
                </a:lnTo>
                <a:lnTo>
                  <a:pt x="511370" y="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443241" y="2780928"/>
            <a:ext cx="3580763" cy="870585"/>
          </a:xfrm>
          <a:prstGeom prst="rect">
            <a:avLst/>
          </a:prstGeom>
          <a:solidFill>
            <a:srgbClr val="92D050"/>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農業を始めやすいまち</a:t>
            </a:r>
          </a:p>
        </p:txBody>
      </p:sp>
      <p:graphicFrame>
        <p:nvGraphicFramePr>
          <p:cNvPr id="21" name="図表 20"/>
          <p:cNvGraphicFramePr/>
          <p:nvPr>
            <p:extLst/>
          </p:nvPr>
        </p:nvGraphicFramePr>
        <p:xfrm>
          <a:off x="4283968" y="54000"/>
          <a:ext cx="3456384" cy="589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正方形/長方形 8"/>
          <p:cNvSpPr/>
          <p:nvPr/>
        </p:nvSpPr>
        <p:spPr>
          <a:xfrm>
            <a:off x="5161420" y="4068501"/>
            <a:ext cx="3205482" cy="80641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第三者継承改善プラン</a:t>
            </a:r>
          </a:p>
        </p:txBody>
      </p:sp>
      <p:sp>
        <p:nvSpPr>
          <p:cNvPr id="30" name="正方形/長方形 29"/>
          <p:cNvSpPr/>
          <p:nvPr/>
        </p:nvSpPr>
        <p:spPr>
          <a:xfrm>
            <a:off x="5163321" y="5342351"/>
            <a:ext cx="3205482" cy="80641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マーケット拡大プラン</a:t>
            </a:r>
            <a:endParaRPr kumimoji="1" lang="ja-JP" altLang="en-US" sz="2400" dirty="0" smtClean="0">
              <a:solidFill>
                <a:schemeClr val="tx1"/>
              </a:solidFill>
            </a:endParaRPr>
          </a:p>
        </p:txBody>
      </p:sp>
      <p:grpSp>
        <p:nvGrpSpPr>
          <p:cNvPr id="31" name="グループ化 30"/>
          <p:cNvGrpSpPr/>
          <p:nvPr/>
        </p:nvGrpSpPr>
        <p:grpSpPr>
          <a:xfrm>
            <a:off x="3852407" y="3876039"/>
            <a:ext cx="2071785" cy="1098006"/>
            <a:chOff x="-2631119" y="350007"/>
            <a:chExt cx="3151905" cy="1670449"/>
          </a:xfrm>
        </p:grpSpPr>
        <p:pic>
          <p:nvPicPr>
            <p:cNvPr id="32" name="図 31"/>
            <p:cNvPicPr>
              <a:picLocks noChangeAspect="1"/>
            </p:cNvPicPr>
            <p:nvPr/>
          </p:nvPicPr>
          <p:blipFill>
            <a:blip r:embed="rId7"/>
            <a:stretch>
              <a:fillRect/>
            </a:stretch>
          </p:blipFill>
          <p:spPr>
            <a:xfrm>
              <a:off x="-2631119" y="350007"/>
              <a:ext cx="3151905" cy="1670449"/>
            </a:xfrm>
            <a:prstGeom prst="rect">
              <a:avLst/>
            </a:prstGeom>
          </p:spPr>
        </p:pic>
        <p:sp>
          <p:nvSpPr>
            <p:cNvPr id="33" name="角丸四角形 32"/>
            <p:cNvSpPr/>
            <p:nvPr/>
          </p:nvSpPr>
          <p:spPr>
            <a:xfrm>
              <a:off x="-2268760" y="476672"/>
              <a:ext cx="1584176" cy="14401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nvGrpSpPr>
          <p:cNvPr id="34" name="グループ化 33"/>
          <p:cNvGrpSpPr/>
          <p:nvPr/>
        </p:nvGrpSpPr>
        <p:grpSpPr>
          <a:xfrm>
            <a:off x="3849604" y="5166095"/>
            <a:ext cx="2081191" cy="1102991"/>
            <a:chOff x="-2631119" y="350007"/>
            <a:chExt cx="3151905" cy="1670449"/>
          </a:xfrm>
        </p:grpSpPr>
        <p:pic>
          <p:nvPicPr>
            <p:cNvPr id="35" name="図 34"/>
            <p:cNvPicPr>
              <a:picLocks noChangeAspect="1"/>
            </p:cNvPicPr>
            <p:nvPr/>
          </p:nvPicPr>
          <p:blipFill>
            <a:blip r:embed="rId7"/>
            <a:stretch>
              <a:fillRect/>
            </a:stretch>
          </p:blipFill>
          <p:spPr>
            <a:xfrm>
              <a:off x="-2631119" y="350007"/>
              <a:ext cx="3151905" cy="1670449"/>
            </a:xfrm>
            <a:prstGeom prst="rect">
              <a:avLst/>
            </a:prstGeom>
          </p:spPr>
        </p:pic>
        <p:sp>
          <p:nvSpPr>
            <p:cNvPr id="36" name="角丸四角形 35"/>
            <p:cNvSpPr/>
            <p:nvPr/>
          </p:nvSpPr>
          <p:spPr>
            <a:xfrm>
              <a:off x="-2268760" y="476672"/>
              <a:ext cx="1584176" cy="14401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pic>
        <p:nvPicPr>
          <p:cNvPr id="3" name="図 2"/>
          <p:cNvPicPr>
            <a:picLocks noChangeAspect="1"/>
          </p:cNvPicPr>
          <p:nvPr/>
        </p:nvPicPr>
        <p:blipFill rotWithShape="1">
          <a:blip r:embed="rId8" cstate="print">
            <a:extLst>
              <a:ext uri="{28A0092B-C50C-407E-A947-70E740481C1C}">
                <a14:useLocalDpi xmlns:a14="http://schemas.microsoft.com/office/drawing/2010/main" val="0"/>
              </a:ext>
            </a:extLst>
          </a:blip>
          <a:srcRect b="24344"/>
          <a:stretch/>
        </p:blipFill>
        <p:spPr>
          <a:xfrm>
            <a:off x="394620" y="764704"/>
            <a:ext cx="3025252" cy="1716590"/>
          </a:xfrm>
          <a:prstGeom prst="rect">
            <a:avLst/>
          </a:prstGeom>
        </p:spPr>
      </p:pic>
    </p:spTree>
    <p:extLst>
      <p:ext uri="{BB962C8B-B14F-4D97-AF65-F5344CB8AC3E}">
        <p14:creationId xmlns:p14="http://schemas.microsoft.com/office/powerpoint/2010/main" val="70497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図表 24"/>
          <p:cNvGraphicFramePr/>
          <p:nvPr>
            <p:extLst/>
          </p:nvPr>
        </p:nvGraphicFramePr>
        <p:xfrm>
          <a:off x="4283968" y="52685"/>
          <a:ext cx="3456384" cy="589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正方形/長方形 9"/>
          <p:cNvSpPr/>
          <p:nvPr/>
        </p:nvSpPr>
        <p:spPr>
          <a:xfrm>
            <a:off x="702394" y="4916523"/>
            <a:ext cx="7526018" cy="50405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 name="タイトル 1"/>
          <p:cNvSpPr>
            <a:spLocks noGrp="1"/>
          </p:cNvSpPr>
          <p:nvPr>
            <p:ph type="title"/>
          </p:nvPr>
        </p:nvSpPr>
        <p:spPr/>
        <p:txBody>
          <a:bodyPr/>
          <a:lstStyle/>
          <a:p>
            <a:r>
              <a:rPr kumimoji="1" lang="ja-JP" altLang="en-US" dirty="0" smtClean="0"/>
              <a:t>新治地区</a:t>
            </a:r>
            <a:endParaRPr kumimoji="1" lang="ja-JP" altLang="en-US" dirty="0"/>
          </a:p>
        </p:txBody>
      </p:sp>
      <p:sp>
        <p:nvSpPr>
          <p:cNvPr id="3" name="コンテンツ プレースホルダー 2"/>
          <p:cNvSpPr>
            <a:spLocks noGrp="1"/>
          </p:cNvSpPr>
          <p:nvPr>
            <p:ph idx="1"/>
          </p:nvPr>
        </p:nvSpPr>
        <p:spPr>
          <a:xfrm>
            <a:off x="257366" y="980728"/>
            <a:ext cx="4477878" cy="478595"/>
          </a:xfrm>
        </p:spPr>
        <p:txBody>
          <a:bodyPr>
            <a:normAutofit/>
          </a:bodyPr>
          <a:lstStyle/>
          <a:p>
            <a:pPr>
              <a:buFont typeface="Wingdings" panose="05000000000000000000" pitchFamily="2" charset="2"/>
              <a:buChar char="u"/>
            </a:pPr>
            <a:r>
              <a:rPr lang="ja-JP" altLang="en-US" sz="2400" dirty="0" smtClean="0"/>
              <a:t>農業従事者の減少</a:t>
            </a:r>
            <a:endParaRPr kumimoji="1" lang="ja-JP" altLang="en-US" sz="2400" dirty="0"/>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6</a:t>
            </a:fld>
            <a:endParaRPr kumimoji="1" lang="ja-JP" altLang="en-US"/>
          </a:p>
        </p:txBody>
      </p:sp>
      <p:sp>
        <p:nvSpPr>
          <p:cNvPr id="15" name="コンテンツ プレースホルダー 2"/>
          <p:cNvSpPr txBox="1">
            <a:spLocks/>
          </p:cNvSpPr>
          <p:nvPr/>
        </p:nvSpPr>
        <p:spPr>
          <a:xfrm>
            <a:off x="1629865" y="4941984"/>
            <a:ext cx="5671076" cy="47859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減少する就農者の数に対する対応が必要</a:t>
            </a:r>
            <a:endParaRPr lang="ja-JP" altLang="en-US" sz="2400" dirty="0"/>
          </a:p>
        </p:txBody>
      </p:sp>
      <p:grpSp>
        <p:nvGrpSpPr>
          <p:cNvPr id="6" name="グループ化 5"/>
          <p:cNvGrpSpPr/>
          <p:nvPr/>
        </p:nvGrpSpPr>
        <p:grpSpPr>
          <a:xfrm>
            <a:off x="702394" y="5654103"/>
            <a:ext cx="7526018" cy="835107"/>
            <a:chOff x="687260" y="5733256"/>
            <a:chExt cx="7526018" cy="835107"/>
          </a:xfrm>
        </p:grpSpPr>
        <p:sp>
          <p:nvSpPr>
            <p:cNvPr id="11" name="正方形/長方形 10"/>
            <p:cNvSpPr/>
            <p:nvPr/>
          </p:nvSpPr>
          <p:spPr>
            <a:xfrm>
              <a:off x="687260" y="5733256"/>
              <a:ext cx="7526018" cy="82687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6" name="コンテンツ プレースホルダー 2"/>
            <p:cNvSpPr txBox="1">
              <a:spLocks/>
            </p:cNvSpPr>
            <p:nvPr/>
          </p:nvSpPr>
          <p:spPr>
            <a:xfrm>
              <a:off x="687260" y="5733256"/>
              <a:ext cx="7526018" cy="83510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2400" dirty="0" smtClean="0"/>
                <a:t>第三者</a:t>
              </a:r>
              <a:r>
                <a:rPr lang="ja-JP" altLang="en-US" sz="2400" dirty="0"/>
                <a:t>継承</a:t>
              </a:r>
              <a:r>
                <a:rPr lang="ja-JP" altLang="en-US" sz="2400" dirty="0" smtClean="0"/>
                <a:t>というシステムがあるが</a:t>
              </a:r>
              <a:endParaRPr lang="en-US" altLang="ja-JP" sz="2400" dirty="0" smtClean="0"/>
            </a:p>
            <a:p>
              <a:pPr marL="0" indent="0" algn="ctr">
                <a:buNone/>
              </a:pPr>
              <a:r>
                <a:rPr lang="ja-JP" altLang="en-US" sz="2400" dirty="0" smtClean="0"/>
                <a:t>開始から年月が浅く、現状上手くいっていない</a:t>
              </a:r>
              <a:endParaRPr lang="ja-JP" altLang="en-US" sz="2400" dirty="0"/>
            </a:p>
          </p:txBody>
        </p:sp>
      </p:grpSp>
      <p:sp>
        <p:nvSpPr>
          <p:cNvPr id="8" name="テキスト ボックス 7"/>
          <p:cNvSpPr txBox="1"/>
          <p:nvPr/>
        </p:nvSpPr>
        <p:spPr>
          <a:xfrm>
            <a:off x="5735621" y="2409119"/>
            <a:ext cx="184731" cy="369332"/>
          </a:xfrm>
          <a:prstGeom prst="rect">
            <a:avLst/>
          </a:prstGeom>
          <a:noFill/>
        </p:spPr>
        <p:txBody>
          <a:bodyPr wrap="none" rtlCol="0">
            <a:spAutoFit/>
          </a:bodyPr>
          <a:lstStyle/>
          <a:p>
            <a:endParaRPr kumimoji="1" lang="ja-JP" altLang="en-US" dirty="0"/>
          </a:p>
        </p:txBody>
      </p:sp>
      <p:sp>
        <p:nvSpPr>
          <p:cNvPr id="9" name="テキスト ボックス 8"/>
          <p:cNvSpPr txBox="1"/>
          <p:nvPr/>
        </p:nvSpPr>
        <p:spPr>
          <a:xfrm>
            <a:off x="4753733" y="1426296"/>
            <a:ext cx="4077333" cy="3046988"/>
          </a:xfrm>
          <a:prstGeom prst="rect">
            <a:avLst/>
          </a:prstGeom>
          <a:noFill/>
          <a:ln>
            <a:solidFill>
              <a:schemeClr val="accent1"/>
            </a:solidFill>
          </a:ln>
        </p:spPr>
        <p:txBody>
          <a:bodyPr wrap="square" rtlCol="0">
            <a:spAutoFit/>
          </a:bodyPr>
          <a:lstStyle/>
          <a:p>
            <a:r>
              <a:rPr lang="ja-JP" altLang="en-US" sz="2400" dirty="0">
                <a:latin typeface="+mj-ea"/>
                <a:ea typeface="+mj-ea"/>
              </a:rPr>
              <a:t>「農業経営継承事業」</a:t>
            </a:r>
            <a:endParaRPr lang="en-US" altLang="ja-JP" sz="2400" dirty="0">
              <a:latin typeface="+mj-ea"/>
              <a:ea typeface="+mj-ea"/>
            </a:endParaRPr>
          </a:p>
          <a:p>
            <a:r>
              <a:rPr lang="ja-JP" altLang="en-US" dirty="0" smtClean="0">
                <a:latin typeface="+mj-ea"/>
                <a:ea typeface="+mj-ea"/>
              </a:rPr>
              <a:t>（全国新規就農</a:t>
            </a:r>
            <a:r>
              <a:rPr lang="ja-JP" altLang="en-US" dirty="0">
                <a:latin typeface="+mj-ea"/>
                <a:ea typeface="+mj-ea"/>
              </a:rPr>
              <a:t>相談</a:t>
            </a:r>
            <a:r>
              <a:rPr lang="ja-JP" altLang="en-US" dirty="0" smtClean="0">
                <a:latin typeface="+mj-ea"/>
                <a:ea typeface="+mj-ea"/>
              </a:rPr>
              <a:t>センター）</a:t>
            </a:r>
            <a:endParaRPr lang="en-US" altLang="ja-JP" dirty="0">
              <a:latin typeface="+mj-ea"/>
              <a:ea typeface="+mj-ea"/>
            </a:endParaRPr>
          </a:p>
          <a:p>
            <a:r>
              <a:rPr lang="ja-JP" altLang="en-US" sz="2400" dirty="0">
                <a:latin typeface="+mj-ea"/>
                <a:ea typeface="+mj-ea"/>
              </a:rPr>
              <a:t>・マッチングの支援</a:t>
            </a:r>
            <a:endParaRPr lang="en-US" altLang="ja-JP" sz="2400" dirty="0">
              <a:latin typeface="+mj-ea"/>
              <a:ea typeface="+mj-ea"/>
            </a:endParaRPr>
          </a:p>
          <a:p>
            <a:r>
              <a:rPr lang="ja-JP" altLang="en-US" sz="2400" dirty="0">
                <a:latin typeface="+mj-ea"/>
                <a:ea typeface="+mj-ea"/>
              </a:rPr>
              <a:t>・研修費用の</a:t>
            </a:r>
            <a:r>
              <a:rPr lang="ja-JP" altLang="en-US" sz="2400" dirty="0" smtClean="0">
                <a:latin typeface="+mj-ea"/>
                <a:ea typeface="+mj-ea"/>
              </a:rPr>
              <a:t>助成</a:t>
            </a:r>
            <a:endParaRPr kumimoji="1" lang="en-US" altLang="ja-JP" sz="2400" dirty="0" smtClean="0">
              <a:latin typeface="+mj-ea"/>
              <a:ea typeface="+mj-ea"/>
            </a:endParaRPr>
          </a:p>
          <a:p>
            <a:r>
              <a:rPr kumimoji="1" lang="ja-JP" altLang="en-US" sz="2400" dirty="0" smtClean="0">
                <a:latin typeface="+mj-ea"/>
                <a:ea typeface="+mj-ea"/>
              </a:rPr>
              <a:t>・</a:t>
            </a:r>
            <a:r>
              <a:rPr lang="ja-JP" altLang="en-US" sz="2400" dirty="0" smtClean="0">
                <a:latin typeface="+mj-ea"/>
                <a:ea typeface="+mj-ea"/>
              </a:rPr>
              <a:t>全国：８５件実施（</a:t>
            </a:r>
            <a:r>
              <a:rPr lang="en-US" altLang="ja-JP" sz="2400" dirty="0" smtClean="0">
                <a:latin typeface="+mj-ea"/>
                <a:ea typeface="+mj-ea"/>
              </a:rPr>
              <a:t>H20</a:t>
            </a:r>
            <a:r>
              <a:rPr lang="ja-JP" altLang="en-US" sz="2400" dirty="0">
                <a:latin typeface="+mj-ea"/>
                <a:ea typeface="+mj-ea"/>
              </a:rPr>
              <a:t>～</a:t>
            </a:r>
            <a:r>
              <a:rPr lang="en-US" altLang="ja-JP" sz="2400" dirty="0" smtClean="0">
                <a:latin typeface="+mj-ea"/>
                <a:ea typeface="+mj-ea"/>
              </a:rPr>
              <a:t>H25</a:t>
            </a:r>
            <a:r>
              <a:rPr lang="ja-JP" altLang="en-US" sz="2400" dirty="0" smtClean="0">
                <a:latin typeface="+mj-ea"/>
                <a:ea typeface="+mj-ea"/>
              </a:rPr>
              <a:t>）</a:t>
            </a:r>
            <a:endParaRPr lang="en-US" altLang="ja-JP" sz="2400" dirty="0" smtClean="0">
              <a:latin typeface="+mj-ea"/>
              <a:ea typeface="+mj-ea"/>
            </a:endParaRPr>
          </a:p>
          <a:p>
            <a:r>
              <a:rPr lang="ja-JP" altLang="en-US" sz="2400" dirty="0">
                <a:latin typeface="+mj-ea"/>
                <a:ea typeface="+mj-ea"/>
              </a:rPr>
              <a:t>　</a:t>
            </a:r>
            <a:r>
              <a:rPr lang="ja-JP" altLang="en-US" sz="2400" dirty="0" smtClean="0">
                <a:latin typeface="+mj-ea"/>
                <a:ea typeface="+mj-ea"/>
              </a:rPr>
              <a:t>３７件中止</a:t>
            </a:r>
            <a:endParaRPr lang="en-US" altLang="ja-JP" sz="2400" dirty="0" smtClean="0">
              <a:latin typeface="+mj-ea"/>
              <a:ea typeface="+mj-ea"/>
            </a:endParaRPr>
          </a:p>
          <a:p>
            <a:r>
              <a:rPr kumimoji="1" lang="ja-JP" altLang="en-US" sz="2400" dirty="0" smtClean="0">
                <a:latin typeface="+mj-ea"/>
                <a:ea typeface="+mj-ea"/>
              </a:rPr>
              <a:t>・茨城県：３件実施</a:t>
            </a:r>
            <a:endParaRPr kumimoji="1" lang="en-US" altLang="ja-JP" sz="2400" dirty="0" smtClean="0">
              <a:latin typeface="+mj-ea"/>
              <a:ea typeface="+mj-ea"/>
            </a:endParaRPr>
          </a:p>
          <a:p>
            <a:r>
              <a:rPr lang="ja-JP" altLang="en-US" sz="2400" dirty="0">
                <a:latin typeface="+mj-ea"/>
                <a:ea typeface="+mj-ea"/>
              </a:rPr>
              <a:t>　</a:t>
            </a:r>
            <a:r>
              <a:rPr lang="ja-JP" altLang="en-US" sz="2400" dirty="0" smtClean="0">
                <a:latin typeface="+mj-ea"/>
                <a:ea typeface="+mj-ea"/>
              </a:rPr>
              <a:t>１件</a:t>
            </a:r>
            <a:r>
              <a:rPr lang="ja-JP" altLang="en-US" sz="2400" dirty="0">
                <a:latin typeface="+mj-ea"/>
                <a:ea typeface="+mj-ea"/>
              </a:rPr>
              <a:t>中止</a:t>
            </a:r>
            <a:endParaRPr kumimoji="1" lang="en-US" altLang="ja-JP" sz="2400" dirty="0" smtClean="0">
              <a:latin typeface="+mj-ea"/>
              <a:ea typeface="+mj-ea"/>
            </a:endParaRPr>
          </a:p>
        </p:txBody>
      </p:sp>
      <p:sp>
        <p:nvSpPr>
          <p:cNvPr id="13" name="テキスト ボックス 12"/>
          <p:cNvSpPr txBox="1"/>
          <p:nvPr/>
        </p:nvSpPr>
        <p:spPr>
          <a:xfrm>
            <a:off x="4753733" y="1024606"/>
            <a:ext cx="1723549" cy="461665"/>
          </a:xfrm>
          <a:prstGeom prst="rect">
            <a:avLst/>
          </a:prstGeom>
          <a:solidFill>
            <a:schemeClr val="bg1"/>
          </a:solidFill>
          <a:ln>
            <a:solidFill>
              <a:schemeClr val="accent1"/>
            </a:solidFill>
          </a:ln>
        </p:spPr>
        <p:txBody>
          <a:bodyPr wrap="none" rtlCol="0">
            <a:spAutoFit/>
          </a:bodyPr>
          <a:lstStyle/>
          <a:p>
            <a:r>
              <a:rPr kumimoji="1" lang="ja-JP" altLang="en-US" sz="2400" dirty="0" smtClean="0"/>
              <a:t>第三者継承</a:t>
            </a:r>
            <a:endParaRPr kumimoji="1" lang="ja-JP" altLang="en-US" sz="2400" dirty="0"/>
          </a:p>
        </p:txBody>
      </p:sp>
      <p:graphicFrame>
        <p:nvGraphicFramePr>
          <p:cNvPr id="18" name="グラフ 17"/>
          <p:cNvGraphicFramePr>
            <a:graphicFrameLocks/>
          </p:cNvGraphicFramePr>
          <p:nvPr>
            <p:extLst/>
          </p:nvPr>
        </p:nvGraphicFramePr>
        <p:xfrm>
          <a:off x="103763" y="1671913"/>
          <a:ext cx="4684261" cy="2891623"/>
        </p:xfrm>
        <a:graphic>
          <a:graphicData uri="http://schemas.openxmlformats.org/drawingml/2006/chart">
            <c:chart xmlns:c="http://schemas.openxmlformats.org/drawingml/2006/chart" xmlns:r="http://schemas.openxmlformats.org/officeDocument/2006/relationships" r:id="rId7"/>
          </a:graphicData>
        </a:graphic>
      </p:graphicFrame>
      <p:sp>
        <p:nvSpPr>
          <p:cNvPr id="19" name="円/楕円 18"/>
          <p:cNvSpPr/>
          <p:nvPr/>
        </p:nvSpPr>
        <p:spPr>
          <a:xfrm>
            <a:off x="3087443" y="1718400"/>
            <a:ext cx="914400" cy="576064"/>
          </a:xfrm>
          <a:prstGeom prst="ellipse">
            <a:avLst/>
          </a:prstGeom>
          <a:solidFill>
            <a:srgbClr val="FFFFFF"/>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solidFill>
              </a:rPr>
              <a:t>合併</a:t>
            </a:r>
          </a:p>
        </p:txBody>
      </p:sp>
      <p:cxnSp>
        <p:nvCxnSpPr>
          <p:cNvPr id="21" name="直線コネクタ 20"/>
          <p:cNvCxnSpPr>
            <a:stCxn id="19" idx="4"/>
          </p:cNvCxnSpPr>
          <p:nvPr/>
        </p:nvCxnSpPr>
        <p:spPr>
          <a:xfrm flipH="1">
            <a:off x="3419872" y="2294464"/>
            <a:ext cx="124771" cy="6096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20933" y="1388727"/>
            <a:ext cx="646331" cy="369332"/>
          </a:xfrm>
          <a:prstGeom prst="rect">
            <a:avLst/>
          </a:prstGeom>
          <a:noFill/>
        </p:spPr>
        <p:txBody>
          <a:bodyPr wrap="none" rtlCol="0">
            <a:spAutoFit/>
          </a:bodyPr>
          <a:lstStyle/>
          <a:p>
            <a:r>
              <a:rPr kumimoji="1" lang="ja-JP" altLang="en-US" dirty="0" smtClean="0"/>
              <a:t>（人）</a:t>
            </a:r>
            <a:endParaRPr kumimoji="1" lang="ja-JP" altLang="en-US" dirty="0"/>
          </a:p>
        </p:txBody>
      </p:sp>
      <p:sp>
        <p:nvSpPr>
          <p:cNvPr id="20" name="テキスト ボックス 19"/>
          <p:cNvSpPr txBox="1"/>
          <p:nvPr/>
        </p:nvSpPr>
        <p:spPr>
          <a:xfrm>
            <a:off x="4066008" y="1328262"/>
            <a:ext cx="646331" cy="369332"/>
          </a:xfrm>
          <a:prstGeom prst="rect">
            <a:avLst/>
          </a:prstGeom>
          <a:noFill/>
        </p:spPr>
        <p:txBody>
          <a:bodyPr wrap="none" rtlCol="0">
            <a:spAutoFit/>
          </a:bodyPr>
          <a:lstStyle/>
          <a:p>
            <a:r>
              <a:rPr kumimoji="1" lang="ja-JP" altLang="en-US" dirty="0" smtClean="0"/>
              <a:t>（戸）</a:t>
            </a:r>
            <a:endParaRPr kumimoji="1" lang="ja-JP" altLang="en-US" dirty="0"/>
          </a:p>
        </p:txBody>
      </p:sp>
    </p:spTree>
    <p:extLst>
      <p:ext uri="{BB962C8B-B14F-4D97-AF65-F5344CB8AC3E}">
        <p14:creationId xmlns:p14="http://schemas.microsoft.com/office/powerpoint/2010/main" val="945329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p:cNvSpPr/>
          <p:nvPr/>
        </p:nvSpPr>
        <p:spPr>
          <a:xfrm>
            <a:off x="574644" y="5735886"/>
            <a:ext cx="7885788" cy="380457"/>
          </a:xfrm>
          <a:prstGeom prst="rect">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8" name="正方形/長方形 47"/>
          <p:cNvSpPr/>
          <p:nvPr/>
        </p:nvSpPr>
        <p:spPr>
          <a:xfrm>
            <a:off x="398753" y="1603126"/>
            <a:ext cx="8392442" cy="4033536"/>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7" name="正方形/長方形 46"/>
          <p:cNvSpPr/>
          <p:nvPr/>
        </p:nvSpPr>
        <p:spPr>
          <a:xfrm>
            <a:off x="136522" y="836712"/>
            <a:ext cx="3133607" cy="421514"/>
          </a:xfrm>
          <a:prstGeom prst="rect">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bg1"/>
                </a:solidFill>
              </a:rPr>
              <a:t>第三者継承改善</a:t>
            </a:r>
            <a:r>
              <a:rPr lang="ja-JP" altLang="en-US" sz="2400" dirty="0" smtClean="0">
                <a:solidFill>
                  <a:schemeClr val="bg1"/>
                </a:solidFill>
              </a:rPr>
              <a:t>プラン</a:t>
            </a:r>
            <a:endParaRPr lang="en-US" altLang="ja-JP" sz="2400" dirty="0">
              <a:solidFill>
                <a:schemeClr val="bg1"/>
              </a:solidFill>
            </a:endParaRPr>
          </a:p>
        </p:txBody>
      </p:sp>
      <p:sp>
        <p:nvSpPr>
          <p:cNvPr id="2" name="タイトル 1"/>
          <p:cNvSpPr>
            <a:spLocks noGrp="1"/>
          </p:cNvSpPr>
          <p:nvPr>
            <p:ph type="title"/>
          </p:nvPr>
        </p:nvSpPr>
        <p:spPr/>
        <p:txBody>
          <a:bodyPr/>
          <a:lstStyle/>
          <a:p>
            <a:r>
              <a:rPr kumimoji="1" lang="ja-JP" altLang="en-US" dirty="0" smtClean="0"/>
              <a:t>新治地区</a:t>
            </a:r>
            <a:endParaRPr kumimoji="1" lang="ja-JP" altLang="en-US" dirty="0"/>
          </a:p>
        </p:txBody>
      </p:sp>
      <p:sp>
        <p:nvSpPr>
          <p:cNvPr id="5" name="スライド番号プレースホルダー 4"/>
          <p:cNvSpPr>
            <a:spLocks noGrp="1"/>
          </p:cNvSpPr>
          <p:nvPr>
            <p:ph type="sldNum" sz="quarter" idx="12"/>
          </p:nvPr>
        </p:nvSpPr>
        <p:spPr>
          <a:xfrm>
            <a:off x="6996459" y="6433219"/>
            <a:ext cx="2133600" cy="365125"/>
          </a:xfrm>
        </p:spPr>
        <p:txBody>
          <a:bodyPr/>
          <a:lstStyle/>
          <a:p>
            <a:fld id="{7CD102F9-A1F8-4BAE-8984-E61E1FEB4EEF}" type="slidenum">
              <a:rPr kumimoji="1" lang="ja-JP" altLang="en-US" smtClean="0"/>
              <a:t>7</a:t>
            </a:fld>
            <a:endParaRPr kumimoji="1" lang="ja-JP" altLang="en-US"/>
          </a:p>
        </p:txBody>
      </p:sp>
      <p:sp>
        <p:nvSpPr>
          <p:cNvPr id="7" name="正方形/長方形 6"/>
          <p:cNvSpPr/>
          <p:nvPr/>
        </p:nvSpPr>
        <p:spPr>
          <a:xfrm>
            <a:off x="574644" y="2265567"/>
            <a:ext cx="432048" cy="163650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移譲希望者</a:t>
            </a:r>
            <a:endParaRPr kumimoji="1" lang="ja-JP" altLang="en-US" dirty="0">
              <a:solidFill>
                <a:schemeClr val="tx1"/>
              </a:solidFill>
            </a:endParaRPr>
          </a:p>
        </p:txBody>
      </p:sp>
      <p:sp>
        <p:nvSpPr>
          <p:cNvPr id="8" name="正方形/長方形 7"/>
          <p:cNvSpPr/>
          <p:nvPr/>
        </p:nvSpPr>
        <p:spPr>
          <a:xfrm>
            <a:off x="574644" y="3902070"/>
            <a:ext cx="432048" cy="160385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rgbClr val="000000"/>
                </a:solidFill>
              </a:rPr>
              <a:t>継承希望者</a:t>
            </a:r>
            <a:endParaRPr kumimoji="1" lang="ja-JP" altLang="en-US" dirty="0">
              <a:solidFill>
                <a:srgbClr val="000000"/>
              </a:solidFill>
            </a:endParaRPr>
          </a:p>
        </p:txBody>
      </p:sp>
      <p:sp>
        <p:nvSpPr>
          <p:cNvPr id="9" name="正方形/長方形 8"/>
          <p:cNvSpPr/>
          <p:nvPr/>
        </p:nvSpPr>
        <p:spPr>
          <a:xfrm>
            <a:off x="2118001" y="2256932"/>
            <a:ext cx="432048" cy="324899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顔合わせ</a:t>
            </a:r>
            <a:endParaRPr kumimoji="1" lang="en-US" altLang="ja-JP" dirty="0" smtClean="0">
              <a:solidFill>
                <a:schemeClr val="tx1"/>
              </a:solidFill>
            </a:endParaRPr>
          </a:p>
        </p:txBody>
      </p:sp>
      <p:sp>
        <p:nvSpPr>
          <p:cNvPr id="10" name="正方形/長方形 9"/>
          <p:cNvSpPr/>
          <p:nvPr/>
        </p:nvSpPr>
        <p:spPr>
          <a:xfrm>
            <a:off x="2838081" y="2256932"/>
            <a:ext cx="432048" cy="324899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短期の体験研修</a:t>
            </a:r>
            <a:endParaRPr kumimoji="1" lang="en-US" altLang="ja-JP" dirty="0" smtClean="0">
              <a:solidFill>
                <a:schemeClr val="tx1"/>
              </a:solidFill>
            </a:endParaRPr>
          </a:p>
        </p:txBody>
      </p:sp>
      <p:sp>
        <p:nvSpPr>
          <p:cNvPr id="11" name="正方形/長方形 10"/>
          <p:cNvSpPr/>
          <p:nvPr/>
        </p:nvSpPr>
        <p:spPr>
          <a:xfrm>
            <a:off x="3558161" y="2256931"/>
            <a:ext cx="432048" cy="324899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継承計画の作成</a:t>
            </a:r>
            <a:endParaRPr kumimoji="1" lang="en-US" altLang="ja-JP" dirty="0" smtClean="0">
              <a:solidFill>
                <a:schemeClr val="tx1"/>
              </a:solidFill>
            </a:endParaRPr>
          </a:p>
        </p:txBody>
      </p:sp>
      <p:sp>
        <p:nvSpPr>
          <p:cNvPr id="12" name="正方形/長方形 11"/>
          <p:cNvSpPr/>
          <p:nvPr/>
        </p:nvSpPr>
        <p:spPr>
          <a:xfrm>
            <a:off x="4266102" y="2256931"/>
            <a:ext cx="432048" cy="324899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長期研修（１</a:t>
            </a:r>
            <a:r>
              <a:rPr kumimoji="1" lang="en-US" altLang="ja-JP" dirty="0" smtClean="0">
                <a:solidFill>
                  <a:schemeClr val="tx1"/>
                </a:solidFill>
              </a:rPr>
              <a:t>〜</a:t>
            </a:r>
            <a:r>
              <a:rPr kumimoji="1" lang="ja-JP" altLang="en-US" dirty="0" smtClean="0">
                <a:solidFill>
                  <a:schemeClr val="tx1"/>
                </a:solidFill>
              </a:rPr>
              <a:t>２年）＋継承準備</a:t>
            </a:r>
            <a:endParaRPr kumimoji="1" lang="en-US" altLang="ja-JP" dirty="0" smtClean="0">
              <a:solidFill>
                <a:schemeClr val="tx1"/>
              </a:solidFill>
            </a:endParaRPr>
          </a:p>
        </p:txBody>
      </p:sp>
      <p:sp>
        <p:nvSpPr>
          <p:cNvPr id="13" name="正方形/長方形 12"/>
          <p:cNvSpPr/>
          <p:nvPr/>
        </p:nvSpPr>
        <p:spPr>
          <a:xfrm>
            <a:off x="5173433" y="2256931"/>
            <a:ext cx="432048" cy="324663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継承の契約書（合意書）の作成</a:t>
            </a:r>
            <a:endParaRPr kumimoji="1" lang="en-US" altLang="ja-JP" dirty="0" smtClean="0">
              <a:solidFill>
                <a:schemeClr val="tx1"/>
              </a:solidFill>
            </a:endParaRPr>
          </a:p>
        </p:txBody>
      </p:sp>
      <p:sp>
        <p:nvSpPr>
          <p:cNvPr id="14" name="右矢印 13"/>
          <p:cNvSpPr/>
          <p:nvPr/>
        </p:nvSpPr>
        <p:spPr>
          <a:xfrm>
            <a:off x="5735035" y="2335283"/>
            <a:ext cx="2376264" cy="504056"/>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600" dirty="0" smtClean="0">
                <a:solidFill>
                  <a:schemeClr val="tx1"/>
                </a:solidFill>
              </a:rPr>
              <a:t>パターン</a:t>
            </a:r>
            <a:r>
              <a:rPr kumimoji="1" lang="en-US" altLang="ja-JP" sz="1600" dirty="0" smtClean="0">
                <a:solidFill>
                  <a:schemeClr val="tx1"/>
                </a:solidFill>
              </a:rPr>
              <a:t>A</a:t>
            </a:r>
            <a:endParaRPr kumimoji="1" lang="ja-JP" altLang="en-US" sz="1600" dirty="0" smtClean="0">
              <a:solidFill>
                <a:schemeClr val="tx1"/>
              </a:solidFill>
            </a:endParaRPr>
          </a:p>
        </p:txBody>
      </p:sp>
      <p:sp>
        <p:nvSpPr>
          <p:cNvPr id="15" name="正方形/長方形 14"/>
          <p:cNvSpPr/>
          <p:nvPr/>
        </p:nvSpPr>
        <p:spPr>
          <a:xfrm>
            <a:off x="7103187" y="3108139"/>
            <a:ext cx="432048" cy="108012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共同経営</a:t>
            </a:r>
            <a:endParaRPr kumimoji="1" lang="en-US" altLang="ja-JP" dirty="0" smtClean="0">
              <a:solidFill>
                <a:schemeClr val="tx1"/>
              </a:solidFill>
            </a:endParaRPr>
          </a:p>
        </p:txBody>
      </p:sp>
      <p:sp>
        <p:nvSpPr>
          <p:cNvPr id="16" name="正方形/長方形 15"/>
          <p:cNvSpPr/>
          <p:nvPr/>
        </p:nvSpPr>
        <p:spPr>
          <a:xfrm>
            <a:off x="7103187" y="4404282"/>
            <a:ext cx="576064" cy="109928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共同経営（法人化）</a:t>
            </a:r>
            <a:endParaRPr kumimoji="1" lang="en-US" altLang="ja-JP" dirty="0" smtClean="0">
              <a:solidFill>
                <a:schemeClr val="tx1"/>
              </a:solidFill>
            </a:endParaRPr>
          </a:p>
        </p:txBody>
      </p:sp>
      <p:sp>
        <p:nvSpPr>
          <p:cNvPr id="17" name="テキスト ボックス 16"/>
          <p:cNvSpPr txBox="1"/>
          <p:nvPr/>
        </p:nvSpPr>
        <p:spPr>
          <a:xfrm>
            <a:off x="5735035" y="2747586"/>
            <a:ext cx="1390926" cy="307777"/>
          </a:xfrm>
          <a:prstGeom prst="rect">
            <a:avLst/>
          </a:prstGeom>
          <a:noFill/>
        </p:spPr>
        <p:txBody>
          <a:bodyPr wrap="none" rtlCol="0">
            <a:spAutoFit/>
          </a:bodyPr>
          <a:lstStyle/>
          <a:p>
            <a:r>
              <a:rPr kumimoji="1" lang="ja-JP" altLang="en-US" sz="1400" dirty="0" smtClean="0"/>
              <a:t>すぐに経営移譲</a:t>
            </a:r>
            <a:endParaRPr kumimoji="1" lang="ja-JP" altLang="en-US" sz="1400" dirty="0"/>
          </a:p>
        </p:txBody>
      </p:sp>
      <p:sp>
        <p:nvSpPr>
          <p:cNvPr id="18" name="右矢印 17"/>
          <p:cNvSpPr/>
          <p:nvPr/>
        </p:nvSpPr>
        <p:spPr>
          <a:xfrm>
            <a:off x="5735035" y="3324163"/>
            <a:ext cx="1296144" cy="504056"/>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600" dirty="0" smtClean="0">
                <a:solidFill>
                  <a:schemeClr val="tx1"/>
                </a:solidFill>
              </a:rPr>
              <a:t>パターン</a:t>
            </a:r>
            <a:r>
              <a:rPr kumimoji="1" lang="en-US" altLang="ja-JP" sz="1600" dirty="0" smtClean="0">
                <a:solidFill>
                  <a:schemeClr val="tx1"/>
                </a:solidFill>
              </a:rPr>
              <a:t>B</a:t>
            </a:r>
          </a:p>
        </p:txBody>
      </p:sp>
      <p:sp>
        <p:nvSpPr>
          <p:cNvPr id="19" name="右矢印 18"/>
          <p:cNvSpPr/>
          <p:nvPr/>
        </p:nvSpPr>
        <p:spPr>
          <a:xfrm>
            <a:off x="5735035" y="4548299"/>
            <a:ext cx="1296144" cy="504056"/>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600" dirty="0" smtClean="0">
                <a:solidFill>
                  <a:schemeClr val="tx1"/>
                </a:solidFill>
              </a:rPr>
              <a:t>パターン</a:t>
            </a:r>
            <a:r>
              <a:rPr kumimoji="1" lang="en-US" altLang="ja-JP" sz="1600" dirty="0" smtClean="0">
                <a:solidFill>
                  <a:schemeClr val="tx1"/>
                </a:solidFill>
              </a:rPr>
              <a:t>C</a:t>
            </a:r>
          </a:p>
        </p:txBody>
      </p:sp>
      <p:sp>
        <p:nvSpPr>
          <p:cNvPr id="20" name="テキスト ボックス 19"/>
          <p:cNvSpPr txBox="1"/>
          <p:nvPr/>
        </p:nvSpPr>
        <p:spPr>
          <a:xfrm>
            <a:off x="5663027" y="3737047"/>
            <a:ext cx="1397939" cy="523220"/>
          </a:xfrm>
          <a:prstGeom prst="rect">
            <a:avLst/>
          </a:prstGeom>
          <a:noFill/>
        </p:spPr>
        <p:txBody>
          <a:bodyPr wrap="none" rtlCol="0">
            <a:spAutoFit/>
          </a:bodyPr>
          <a:lstStyle/>
          <a:p>
            <a:r>
              <a:rPr kumimoji="1" lang="ja-JP" altLang="en-US" sz="1400" dirty="0" smtClean="0"/>
              <a:t>共同経営を経て</a:t>
            </a:r>
            <a:endParaRPr kumimoji="1" lang="en-US" altLang="ja-JP" sz="1400" dirty="0" smtClean="0"/>
          </a:p>
          <a:p>
            <a:r>
              <a:rPr lang="ja-JP" altLang="en-US" sz="1400" dirty="0" smtClean="0"/>
              <a:t>経営移譲</a:t>
            </a:r>
            <a:endParaRPr kumimoji="1" lang="ja-JP" altLang="en-US" sz="1400" dirty="0"/>
          </a:p>
        </p:txBody>
      </p:sp>
      <p:sp>
        <p:nvSpPr>
          <p:cNvPr id="21" name="テキスト ボックス 20"/>
          <p:cNvSpPr txBox="1"/>
          <p:nvPr/>
        </p:nvSpPr>
        <p:spPr>
          <a:xfrm>
            <a:off x="5663027" y="4980347"/>
            <a:ext cx="1251364" cy="523220"/>
          </a:xfrm>
          <a:prstGeom prst="rect">
            <a:avLst/>
          </a:prstGeom>
          <a:noFill/>
        </p:spPr>
        <p:txBody>
          <a:bodyPr wrap="none" rtlCol="0">
            <a:spAutoFit/>
          </a:bodyPr>
          <a:lstStyle/>
          <a:p>
            <a:r>
              <a:rPr kumimoji="1" lang="ja-JP" altLang="en-US" sz="1400" dirty="0" smtClean="0"/>
              <a:t>法人を設立し</a:t>
            </a:r>
            <a:endParaRPr kumimoji="1" lang="en-US" altLang="ja-JP" sz="1400" dirty="0" smtClean="0"/>
          </a:p>
          <a:p>
            <a:r>
              <a:rPr lang="ja-JP" altLang="en-US" sz="1400" dirty="0" smtClean="0"/>
              <a:t>数年後に継承</a:t>
            </a:r>
            <a:endParaRPr kumimoji="1" lang="ja-JP" altLang="en-US" sz="1400" dirty="0"/>
          </a:p>
        </p:txBody>
      </p:sp>
      <p:sp>
        <p:nvSpPr>
          <p:cNvPr id="22" name="右矢印 21"/>
          <p:cNvSpPr/>
          <p:nvPr/>
        </p:nvSpPr>
        <p:spPr>
          <a:xfrm>
            <a:off x="7679251" y="3324163"/>
            <a:ext cx="432048" cy="504056"/>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kumimoji="1" lang="en-US" altLang="ja-JP" sz="1600" dirty="0" smtClean="0">
              <a:solidFill>
                <a:schemeClr val="tx1"/>
              </a:solidFill>
            </a:endParaRPr>
          </a:p>
        </p:txBody>
      </p:sp>
      <p:sp>
        <p:nvSpPr>
          <p:cNvPr id="23" name="右矢印 22"/>
          <p:cNvSpPr/>
          <p:nvPr/>
        </p:nvSpPr>
        <p:spPr>
          <a:xfrm>
            <a:off x="7751259" y="4548299"/>
            <a:ext cx="360040" cy="504056"/>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kumimoji="1" lang="en-US" altLang="ja-JP" sz="1600" dirty="0" smtClean="0">
              <a:solidFill>
                <a:schemeClr val="tx1"/>
              </a:solidFill>
            </a:endParaRPr>
          </a:p>
        </p:txBody>
      </p:sp>
      <p:sp>
        <p:nvSpPr>
          <p:cNvPr id="24" name="正方形/長方形 23"/>
          <p:cNvSpPr/>
          <p:nvPr/>
        </p:nvSpPr>
        <p:spPr>
          <a:xfrm>
            <a:off x="8125465" y="2244043"/>
            <a:ext cx="432048" cy="325952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継承（経営移譲）</a:t>
            </a:r>
            <a:endParaRPr kumimoji="1" lang="en-US" altLang="ja-JP" dirty="0" smtClean="0">
              <a:solidFill>
                <a:schemeClr val="tx1"/>
              </a:solidFill>
            </a:endParaRPr>
          </a:p>
        </p:txBody>
      </p:sp>
      <p:sp>
        <p:nvSpPr>
          <p:cNvPr id="25" name="正方形/長方形 24"/>
          <p:cNvSpPr/>
          <p:nvPr/>
        </p:nvSpPr>
        <p:spPr>
          <a:xfrm>
            <a:off x="2118001" y="1896892"/>
            <a:ext cx="1872208" cy="36004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dirty="0" smtClean="0">
                <a:solidFill>
                  <a:schemeClr val="bg1"/>
                </a:solidFill>
              </a:rPr>
              <a:t>①</a:t>
            </a:r>
            <a:r>
              <a:rPr kumimoji="1" lang="ja-JP" altLang="en-US" dirty="0" smtClean="0">
                <a:solidFill>
                  <a:schemeClr val="bg1"/>
                </a:solidFill>
              </a:rPr>
              <a:t>マッチング</a:t>
            </a:r>
            <a:endParaRPr kumimoji="1" lang="en-US" altLang="ja-JP" dirty="0" smtClean="0">
              <a:solidFill>
                <a:schemeClr val="bg1"/>
              </a:solidFill>
            </a:endParaRPr>
          </a:p>
        </p:txBody>
      </p:sp>
      <p:sp>
        <p:nvSpPr>
          <p:cNvPr id="26" name="正方形/長方形 25"/>
          <p:cNvSpPr/>
          <p:nvPr/>
        </p:nvSpPr>
        <p:spPr>
          <a:xfrm>
            <a:off x="4272417" y="1896892"/>
            <a:ext cx="1333064" cy="36004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dirty="0" smtClean="0">
                <a:solidFill>
                  <a:schemeClr val="bg1"/>
                </a:solidFill>
              </a:rPr>
              <a:t>②</a:t>
            </a:r>
            <a:r>
              <a:rPr kumimoji="1" lang="ja-JP" altLang="en-US" dirty="0" smtClean="0">
                <a:solidFill>
                  <a:schemeClr val="bg1"/>
                </a:solidFill>
              </a:rPr>
              <a:t>継承段階</a:t>
            </a:r>
            <a:endParaRPr kumimoji="1" lang="en-US" altLang="ja-JP" dirty="0" smtClean="0">
              <a:solidFill>
                <a:schemeClr val="bg1"/>
              </a:solidFill>
            </a:endParaRPr>
          </a:p>
        </p:txBody>
      </p:sp>
      <p:sp>
        <p:nvSpPr>
          <p:cNvPr id="27" name="正方形/長方形 26"/>
          <p:cNvSpPr/>
          <p:nvPr/>
        </p:nvSpPr>
        <p:spPr>
          <a:xfrm>
            <a:off x="5735035" y="1884003"/>
            <a:ext cx="2822478" cy="36004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dirty="0" smtClean="0">
                <a:solidFill>
                  <a:schemeClr val="bg1"/>
                </a:solidFill>
              </a:rPr>
              <a:t>③</a:t>
            </a:r>
            <a:r>
              <a:rPr lang="ja-JP" altLang="en-US" dirty="0" smtClean="0">
                <a:solidFill>
                  <a:schemeClr val="bg1"/>
                </a:solidFill>
              </a:rPr>
              <a:t>就農</a:t>
            </a:r>
            <a:r>
              <a:rPr kumimoji="1" lang="ja-JP" altLang="en-US" dirty="0" smtClean="0">
                <a:solidFill>
                  <a:schemeClr val="bg1"/>
                </a:solidFill>
              </a:rPr>
              <a:t>段階</a:t>
            </a:r>
            <a:endParaRPr kumimoji="1" lang="en-US" altLang="ja-JP" dirty="0" smtClean="0">
              <a:solidFill>
                <a:schemeClr val="bg1"/>
              </a:solidFill>
            </a:endParaRPr>
          </a:p>
        </p:txBody>
      </p:sp>
      <p:sp>
        <p:nvSpPr>
          <p:cNvPr id="28" name="右矢印 27"/>
          <p:cNvSpPr/>
          <p:nvPr/>
        </p:nvSpPr>
        <p:spPr>
          <a:xfrm>
            <a:off x="1064367" y="2991679"/>
            <a:ext cx="288032" cy="288032"/>
          </a:xfrm>
          <a:prstGeom prst="rightArrow">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tx1"/>
              </a:solidFill>
            </a:endParaRPr>
          </a:p>
        </p:txBody>
      </p:sp>
      <p:sp>
        <p:nvSpPr>
          <p:cNvPr id="29" name="右矢印 28"/>
          <p:cNvSpPr/>
          <p:nvPr/>
        </p:nvSpPr>
        <p:spPr>
          <a:xfrm>
            <a:off x="1064367" y="4509270"/>
            <a:ext cx="288032" cy="288032"/>
          </a:xfrm>
          <a:prstGeom prst="rightArrow">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tx1"/>
              </a:solidFill>
            </a:endParaRPr>
          </a:p>
        </p:txBody>
      </p:sp>
      <p:sp>
        <p:nvSpPr>
          <p:cNvPr id="30" name="右矢印 29"/>
          <p:cNvSpPr/>
          <p:nvPr/>
        </p:nvSpPr>
        <p:spPr>
          <a:xfrm>
            <a:off x="2593284" y="3643228"/>
            <a:ext cx="216024" cy="288032"/>
          </a:xfrm>
          <a:prstGeom prst="rightArrow">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tx1"/>
              </a:solidFill>
            </a:endParaRPr>
          </a:p>
        </p:txBody>
      </p:sp>
      <p:sp>
        <p:nvSpPr>
          <p:cNvPr id="31" name="右矢印 30"/>
          <p:cNvSpPr/>
          <p:nvPr/>
        </p:nvSpPr>
        <p:spPr>
          <a:xfrm>
            <a:off x="3310652" y="3629205"/>
            <a:ext cx="216024" cy="288032"/>
          </a:xfrm>
          <a:prstGeom prst="rightArrow">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tx1"/>
              </a:solidFill>
            </a:endParaRPr>
          </a:p>
        </p:txBody>
      </p:sp>
      <p:sp>
        <p:nvSpPr>
          <p:cNvPr id="32" name="右矢印 31"/>
          <p:cNvSpPr/>
          <p:nvPr/>
        </p:nvSpPr>
        <p:spPr>
          <a:xfrm>
            <a:off x="4020291" y="3637258"/>
            <a:ext cx="216024" cy="288032"/>
          </a:xfrm>
          <a:prstGeom prst="rightArrow">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tx1"/>
              </a:solidFill>
            </a:endParaRPr>
          </a:p>
        </p:txBody>
      </p:sp>
      <p:sp>
        <p:nvSpPr>
          <p:cNvPr id="33" name="右矢印 32"/>
          <p:cNvSpPr/>
          <p:nvPr/>
        </p:nvSpPr>
        <p:spPr>
          <a:xfrm>
            <a:off x="4827704" y="3632818"/>
            <a:ext cx="216024" cy="288032"/>
          </a:xfrm>
          <a:prstGeom prst="rightArrow">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tx1"/>
              </a:solidFill>
            </a:endParaRPr>
          </a:p>
        </p:txBody>
      </p:sp>
      <p:sp>
        <p:nvSpPr>
          <p:cNvPr id="35" name="正方形/長方形 34"/>
          <p:cNvSpPr/>
          <p:nvPr/>
        </p:nvSpPr>
        <p:spPr>
          <a:xfrm>
            <a:off x="1391805" y="2265567"/>
            <a:ext cx="432048" cy="3240359"/>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6" name="右矢印 35"/>
          <p:cNvSpPr/>
          <p:nvPr/>
        </p:nvSpPr>
        <p:spPr>
          <a:xfrm>
            <a:off x="1867088" y="3629205"/>
            <a:ext cx="216024" cy="288032"/>
          </a:xfrm>
          <a:prstGeom prst="rightArrow">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tx1"/>
              </a:solidFill>
            </a:endParaRPr>
          </a:p>
        </p:txBody>
      </p:sp>
      <p:sp>
        <p:nvSpPr>
          <p:cNvPr id="37" name="テキスト ボックス 36"/>
          <p:cNvSpPr txBox="1"/>
          <p:nvPr/>
        </p:nvSpPr>
        <p:spPr>
          <a:xfrm>
            <a:off x="1376268" y="3356391"/>
            <a:ext cx="461665" cy="1015663"/>
          </a:xfrm>
          <a:prstGeom prst="rect">
            <a:avLst/>
          </a:prstGeom>
          <a:noFill/>
        </p:spPr>
        <p:txBody>
          <a:bodyPr vert="eaVert" wrap="none" rtlCol="0">
            <a:spAutoFit/>
          </a:bodyPr>
          <a:lstStyle/>
          <a:p>
            <a:r>
              <a:rPr lang="ja-JP" altLang="en-US" dirty="0"/>
              <a:t>適性</a:t>
            </a:r>
            <a:r>
              <a:rPr lang="ja-JP" altLang="en-US" dirty="0" smtClean="0"/>
              <a:t>検査</a:t>
            </a:r>
            <a:endParaRPr lang="ja-JP" altLang="en-US" dirty="0"/>
          </a:p>
        </p:txBody>
      </p:sp>
      <p:sp>
        <p:nvSpPr>
          <p:cNvPr id="38" name="コンテンツ プレースホルダー 2"/>
          <p:cNvSpPr txBox="1">
            <a:spLocks/>
          </p:cNvSpPr>
          <p:nvPr/>
        </p:nvSpPr>
        <p:spPr>
          <a:xfrm>
            <a:off x="574844" y="5780350"/>
            <a:ext cx="8532278" cy="42558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t>②継承</a:t>
            </a:r>
            <a:r>
              <a:rPr lang="ja-JP" altLang="en-US" sz="2400" dirty="0"/>
              <a:t>段階</a:t>
            </a:r>
            <a:r>
              <a:rPr lang="ja-JP" altLang="en-US" sz="2400" dirty="0" smtClean="0"/>
              <a:t>で双方の意見の食い違いなどが生じて破談になる例が多い</a:t>
            </a:r>
            <a:endParaRPr lang="en-US" altLang="ja-JP" sz="2400" dirty="0" smtClean="0"/>
          </a:p>
        </p:txBody>
      </p:sp>
      <p:sp>
        <p:nvSpPr>
          <p:cNvPr id="49" name="正方形/長方形 48"/>
          <p:cNvSpPr/>
          <p:nvPr/>
        </p:nvSpPr>
        <p:spPr>
          <a:xfrm>
            <a:off x="138717" y="1320564"/>
            <a:ext cx="3716421" cy="43902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6" name="コンテンツ プレースホルダー 2"/>
          <p:cNvSpPr txBox="1">
            <a:spLocks/>
          </p:cNvSpPr>
          <p:nvPr/>
        </p:nvSpPr>
        <p:spPr>
          <a:xfrm>
            <a:off x="111886" y="1327159"/>
            <a:ext cx="3743252" cy="4863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t>既存の第三者継承システム</a:t>
            </a:r>
            <a:endParaRPr lang="ja-JP" altLang="en-US" sz="2400" dirty="0"/>
          </a:p>
        </p:txBody>
      </p:sp>
      <p:sp>
        <p:nvSpPr>
          <p:cNvPr id="4" name="正方形/長方形 3"/>
          <p:cNvSpPr/>
          <p:nvPr/>
        </p:nvSpPr>
        <p:spPr>
          <a:xfrm>
            <a:off x="4187162" y="1822836"/>
            <a:ext cx="1497108" cy="377645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4" name="右矢印 33"/>
          <p:cNvSpPr/>
          <p:nvPr/>
        </p:nvSpPr>
        <p:spPr>
          <a:xfrm>
            <a:off x="3001349" y="6203369"/>
            <a:ext cx="446128" cy="365125"/>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4" name="正方形/長方形 43"/>
          <p:cNvSpPr/>
          <p:nvPr/>
        </p:nvSpPr>
        <p:spPr>
          <a:xfrm>
            <a:off x="3461418" y="6181609"/>
            <a:ext cx="4904960" cy="380457"/>
          </a:xfrm>
          <a:prstGeom prst="rect">
            <a:avLst/>
          </a:prstGeom>
          <a:solidFill>
            <a:srgbClr val="FFFFFF"/>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5" name="コンテンツ プレースホルダー 2"/>
          <p:cNvSpPr txBox="1">
            <a:spLocks/>
          </p:cNvSpPr>
          <p:nvPr/>
        </p:nvSpPr>
        <p:spPr>
          <a:xfrm>
            <a:off x="3447477" y="6198844"/>
            <a:ext cx="5145832" cy="42558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t>せっかくの①マッチングが無駄になってしまう</a:t>
            </a:r>
            <a:endParaRPr lang="en-US" altLang="ja-JP" sz="2400" dirty="0" smtClean="0"/>
          </a:p>
        </p:txBody>
      </p:sp>
      <p:sp>
        <p:nvSpPr>
          <p:cNvPr id="46" name="正方形/長方形 45"/>
          <p:cNvSpPr/>
          <p:nvPr/>
        </p:nvSpPr>
        <p:spPr>
          <a:xfrm>
            <a:off x="2038743" y="1820061"/>
            <a:ext cx="2049568" cy="3779233"/>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aphicFrame>
        <p:nvGraphicFramePr>
          <p:cNvPr id="54" name="図表 53"/>
          <p:cNvGraphicFramePr/>
          <p:nvPr>
            <p:extLst/>
          </p:nvPr>
        </p:nvGraphicFramePr>
        <p:xfrm>
          <a:off x="4290388" y="61581"/>
          <a:ext cx="3456384" cy="589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6763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1907704" y="5433904"/>
            <a:ext cx="5970747" cy="409117"/>
          </a:xfrm>
          <a:prstGeom prst="rect">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 name="タイトル 1"/>
          <p:cNvSpPr>
            <a:spLocks noGrp="1"/>
          </p:cNvSpPr>
          <p:nvPr>
            <p:ph type="title"/>
          </p:nvPr>
        </p:nvSpPr>
        <p:spPr/>
        <p:txBody>
          <a:bodyPr/>
          <a:lstStyle/>
          <a:p>
            <a:r>
              <a:rPr kumimoji="1" lang="ja-JP" altLang="en-US" dirty="0" smtClean="0"/>
              <a:t>新治地区</a:t>
            </a:r>
            <a:endParaRPr kumimoji="1" lang="ja-JP" altLang="en-US" dirty="0"/>
          </a:p>
        </p:txBody>
      </p:sp>
      <p:sp>
        <p:nvSpPr>
          <p:cNvPr id="5" name="スライド番号プレースホルダー 4"/>
          <p:cNvSpPr>
            <a:spLocks noGrp="1"/>
          </p:cNvSpPr>
          <p:nvPr>
            <p:ph type="sldNum" sz="quarter" idx="12"/>
          </p:nvPr>
        </p:nvSpPr>
        <p:spPr>
          <a:xfrm>
            <a:off x="6996459" y="6376243"/>
            <a:ext cx="2133600" cy="365125"/>
          </a:xfrm>
        </p:spPr>
        <p:txBody>
          <a:bodyPr/>
          <a:lstStyle/>
          <a:p>
            <a:fld id="{7CD102F9-A1F8-4BAE-8984-E61E1FEB4EEF}" type="slidenum">
              <a:rPr kumimoji="1" lang="ja-JP" altLang="en-US" smtClean="0"/>
              <a:t>8</a:t>
            </a:fld>
            <a:endParaRPr kumimoji="1" lang="ja-JP" altLang="en-US" dirty="0"/>
          </a:p>
        </p:txBody>
      </p:sp>
      <p:sp>
        <p:nvSpPr>
          <p:cNvPr id="47" name="正方形/長方形 46"/>
          <p:cNvSpPr/>
          <p:nvPr/>
        </p:nvSpPr>
        <p:spPr>
          <a:xfrm>
            <a:off x="411857" y="1397960"/>
            <a:ext cx="8392442" cy="3868997"/>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50" name="正方形/長方形 49"/>
          <p:cNvSpPr/>
          <p:nvPr/>
        </p:nvSpPr>
        <p:spPr>
          <a:xfrm>
            <a:off x="574451" y="1895863"/>
            <a:ext cx="432048" cy="163650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移譲希望者</a:t>
            </a:r>
            <a:endParaRPr kumimoji="1" lang="ja-JP" altLang="en-US" dirty="0">
              <a:solidFill>
                <a:schemeClr val="tx1"/>
              </a:solidFill>
            </a:endParaRPr>
          </a:p>
        </p:txBody>
      </p:sp>
      <p:sp>
        <p:nvSpPr>
          <p:cNvPr id="51" name="正方形/長方形 50"/>
          <p:cNvSpPr/>
          <p:nvPr/>
        </p:nvSpPr>
        <p:spPr>
          <a:xfrm>
            <a:off x="574451" y="3532367"/>
            <a:ext cx="432048" cy="16002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rgbClr val="000000"/>
                </a:solidFill>
              </a:rPr>
              <a:t>継承希望者</a:t>
            </a:r>
            <a:endParaRPr kumimoji="1" lang="ja-JP" altLang="en-US" dirty="0">
              <a:solidFill>
                <a:srgbClr val="000000"/>
              </a:solidFill>
            </a:endParaRPr>
          </a:p>
        </p:txBody>
      </p:sp>
      <p:sp>
        <p:nvSpPr>
          <p:cNvPr id="52" name="正方形/長方形 51"/>
          <p:cNvSpPr/>
          <p:nvPr/>
        </p:nvSpPr>
        <p:spPr>
          <a:xfrm>
            <a:off x="2536644" y="1874340"/>
            <a:ext cx="432048" cy="325822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顔合わせ</a:t>
            </a:r>
            <a:endParaRPr kumimoji="1" lang="en-US" altLang="ja-JP" dirty="0" smtClean="0">
              <a:solidFill>
                <a:schemeClr val="tx1"/>
              </a:solidFill>
            </a:endParaRPr>
          </a:p>
        </p:txBody>
      </p:sp>
      <p:sp>
        <p:nvSpPr>
          <p:cNvPr id="53" name="正方形/長方形 52"/>
          <p:cNvSpPr/>
          <p:nvPr/>
        </p:nvSpPr>
        <p:spPr>
          <a:xfrm>
            <a:off x="3231722" y="1874340"/>
            <a:ext cx="432048" cy="325822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短期の体験研修</a:t>
            </a:r>
            <a:endParaRPr kumimoji="1" lang="en-US" altLang="ja-JP" dirty="0" smtClean="0">
              <a:solidFill>
                <a:schemeClr val="tx1"/>
              </a:solidFill>
            </a:endParaRPr>
          </a:p>
        </p:txBody>
      </p:sp>
      <p:sp>
        <p:nvSpPr>
          <p:cNvPr id="54" name="正方形/長方形 53"/>
          <p:cNvSpPr/>
          <p:nvPr/>
        </p:nvSpPr>
        <p:spPr>
          <a:xfrm>
            <a:off x="3926204" y="1874340"/>
            <a:ext cx="432048" cy="3258229"/>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継承計画の作成</a:t>
            </a:r>
            <a:endParaRPr kumimoji="1" lang="en-US" altLang="ja-JP" dirty="0" smtClean="0">
              <a:solidFill>
                <a:schemeClr val="tx1"/>
              </a:solidFill>
            </a:endParaRPr>
          </a:p>
        </p:txBody>
      </p:sp>
      <p:sp>
        <p:nvSpPr>
          <p:cNvPr id="55" name="正方形/長方形 54"/>
          <p:cNvSpPr/>
          <p:nvPr/>
        </p:nvSpPr>
        <p:spPr>
          <a:xfrm>
            <a:off x="4620819" y="1874340"/>
            <a:ext cx="432048" cy="325822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長期研修（１</a:t>
            </a:r>
            <a:r>
              <a:rPr kumimoji="1" lang="en-US" altLang="ja-JP" dirty="0" smtClean="0">
                <a:solidFill>
                  <a:schemeClr val="tx1"/>
                </a:solidFill>
              </a:rPr>
              <a:t>〜</a:t>
            </a:r>
            <a:r>
              <a:rPr kumimoji="1" lang="ja-JP" altLang="en-US" dirty="0" smtClean="0">
                <a:solidFill>
                  <a:schemeClr val="tx1"/>
                </a:solidFill>
              </a:rPr>
              <a:t>２年）＋継承準備</a:t>
            </a:r>
            <a:endParaRPr kumimoji="1" lang="en-US" altLang="ja-JP" dirty="0" smtClean="0">
              <a:solidFill>
                <a:schemeClr val="tx1"/>
              </a:solidFill>
            </a:endParaRPr>
          </a:p>
        </p:txBody>
      </p:sp>
      <p:sp>
        <p:nvSpPr>
          <p:cNvPr id="56" name="正方形/長方形 55"/>
          <p:cNvSpPr/>
          <p:nvPr/>
        </p:nvSpPr>
        <p:spPr>
          <a:xfrm>
            <a:off x="5324550" y="1874341"/>
            <a:ext cx="432048" cy="325822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継承の契約書（合意書）の作成</a:t>
            </a:r>
            <a:endParaRPr kumimoji="1" lang="en-US" altLang="ja-JP" dirty="0" smtClean="0">
              <a:solidFill>
                <a:schemeClr val="tx1"/>
              </a:solidFill>
            </a:endParaRPr>
          </a:p>
        </p:txBody>
      </p:sp>
      <p:sp>
        <p:nvSpPr>
          <p:cNvPr id="57" name="右矢印 56"/>
          <p:cNvSpPr/>
          <p:nvPr/>
        </p:nvSpPr>
        <p:spPr>
          <a:xfrm>
            <a:off x="5819952" y="1965581"/>
            <a:ext cx="2376264" cy="504056"/>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600" dirty="0" smtClean="0">
                <a:solidFill>
                  <a:schemeClr val="tx1"/>
                </a:solidFill>
              </a:rPr>
              <a:t>パターン</a:t>
            </a:r>
            <a:r>
              <a:rPr kumimoji="1" lang="en-US" altLang="ja-JP" sz="1600" dirty="0" smtClean="0">
                <a:solidFill>
                  <a:schemeClr val="tx1"/>
                </a:solidFill>
              </a:rPr>
              <a:t>A</a:t>
            </a:r>
            <a:endParaRPr kumimoji="1" lang="ja-JP" altLang="en-US" sz="1600" dirty="0" smtClean="0">
              <a:solidFill>
                <a:schemeClr val="tx1"/>
              </a:solidFill>
            </a:endParaRPr>
          </a:p>
        </p:txBody>
      </p:sp>
      <p:sp>
        <p:nvSpPr>
          <p:cNvPr id="58" name="正方形/長方形 57"/>
          <p:cNvSpPr/>
          <p:nvPr/>
        </p:nvSpPr>
        <p:spPr>
          <a:xfrm>
            <a:off x="7188104" y="2738437"/>
            <a:ext cx="432048" cy="108012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共同経営</a:t>
            </a:r>
            <a:endParaRPr kumimoji="1" lang="en-US" altLang="ja-JP" dirty="0" smtClean="0">
              <a:solidFill>
                <a:schemeClr val="tx1"/>
              </a:solidFill>
            </a:endParaRPr>
          </a:p>
        </p:txBody>
      </p:sp>
      <p:sp>
        <p:nvSpPr>
          <p:cNvPr id="59" name="正方形/長方形 58"/>
          <p:cNvSpPr/>
          <p:nvPr/>
        </p:nvSpPr>
        <p:spPr>
          <a:xfrm>
            <a:off x="7188104" y="4034581"/>
            <a:ext cx="576064" cy="109798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共同経営（法人化）</a:t>
            </a:r>
            <a:endParaRPr kumimoji="1" lang="en-US" altLang="ja-JP" dirty="0" smtClean="0">
              <a:solidFill>
                <a:schemeClr val="tx1"/>
              </a:solidFill>
            </a:endParaRPr>
          </a:p>
        </p:txBody>
      </p:sp>
      <p:sp>
        <p:nvSpPr>
          <p:cNvPr id="60" name="テキスト ボックス 59"/>
          <p:cNvSpPr txBox="1"/>
          <p:nvPr/>
        </p:nvSpPr>
        <p:spPr>
          <a:xfrm>
            <a:off x="5819952" y="2377884"/>
            <a:ext cx="1390926" cy="307777"/>
          </a:xfrm>
          <a:prstGeom prst="rect">
            <a:avLst/>
          </a:prstGeom>
          <a:noFill/>
        </p:spPr>
        <p:txBody>
          <a:bodyPr wrap="none" rtlCol="0">
            <a:spAutoFit/>
          </a:bodyPr>
          <a:lstStyle/>
          <a:p>
            <a:r>
              <a:rPr kumimoji="1" lang="ja-JP" altLang="en-US" sz="1400" dirty="0" smtClean="0"/>
              <a:t>すぐに経営移譲</a:t>
            </a:r>
            <a:endParaRPr kumimoji="1" lang="ja-JP" altLang="en-US" sz="1400" dirty="0"/>
          </a:p>
        </p:txBody>
      </p:sp>
      <p:sp>
        <p:nvSpPr>
          <p:cNvPr id="61" name="右矢印 60"/>
          <p:cNvSpPr/>
          <p:nvPr/>
        </p:nvSpPr>
        <p:spPr>
          <a:xfrm>
            <a:off x="5819952" y="2954461"/>
            <a:ext cx="1296144" cy="504056"/>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600" dirty="0" smtClean="0">
                <a:solidFill>
                  <a:schemeClr val="tx1"/>
                </a:solidFill>
              </a:rPr>
              <a:t>パターン</a:t>
            </a:r>
            <a:r>
              <a:rPr kumimoji="1" lang="en-US" altLang="ja-JP" sz="1600" dirty="0" smtClean="0">
                <a:solidFill>
                  <a:schemeClr val="tx1"/>
                </a:solidFill>
              </a:rPr>
              <a:t>B</a:t>
            </a:r>
          </a:p>
        </p:txBody>
      </p:sp>
      <p:sp>
        <p:nvSpPr>
          <p:cNvPr id="62" name="右矢印 61"/>
          <p:cNvSpPr/>
          <p:nvPr/>
        </p:nvSpPr>
        <p:spPr>
          <a:xfrm>
            <a:off x="5819952" y="4178597"/>
            <a:ext cx="1296144" cy="504056"/>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600" dirty="0" smtClean="0">
                <a:solidFill>
                  <a:schemeClr val="tx1"/>
                </a:solidFill>
              </a:rPr>
              <a:t>パターン</a:t>
            </a:r>
            <a:r>
              <a:rPr kumimoji="1" lang="en-US" altLang="ja-JP" sz="1600" dirty="0" smtClean="0">
                <a:solidFill>
                  <a:schemeClr val="tx1"/>
                </a:solidFill>
              </a:rPr>
              <a:t>C</a:t>
            </a:r>
          </a:p>
        </p:txBody>
      </p:sp>
      <p:sp>
        <p:nvSpPr>
          <p:cNvPr id="63" name="テキスト ボックス 62"/>
          <p:cNvSpPr txBox="1"/>
          <p:nvPr/>
        </p:nvSpPr>
        <p:spPr>
          <a:xfrm>
            <a:off x="5747944" y="3367345"/>
            <a:ext cx="1397939" cy="523220"/>
          </a:xfrm>
          <a:prstGeom prst="rect">
            <a:avLst/>
          </a:prstGeom>
          <a:noFill/>
        </p:spPr>
        <p:txBody>
          <a:bodyPr wrap="none" rtlCol="0">
            <a:spAutoFit/>
          </a:bodyPr>
          <a:lstStyle/>
          <a:p>
            <a:r>
              <a:rPr kumimoji="1" lang="ja-JP" altLang="en-US" sz="1400" dirty="0" smtClean="0"/>
              <a:t>共同経営を経て</a:t>
            </a:r>
            <a:endParaRPr kumimoji="1" lang="en-US" altLang="ja-JP" sz="1400" dirty="0" smtClean="0"/>
          </a:p>
          <a:p>
            <a:r>
              <a:rPr lang="ja-JP" altLang="en-US" sz="1400" dirty="0" smtClean="0"/>
              <a:t>経営移譲</a:t>
            </a:r>
            <a:endParaRPr kumimoji="1" lang="ja-JP" altLang="en-US" sz="1400" dirty="0"/>
          </a:p>
        </p:txBody>
      </p:sp>
      <p:sp>
        <p:nvSpPr>
          <p:cNvPr id="64" name="テキスト ボックス 63"/>
          <p:cNvSpPr txBox="1"/>
          <p:nvPr/>
        </p:nvSpPr>
        <p:spPr>
          <a:xfrm>
            <a:off x="5747944" y="4610645"/>
            <a:ext cx="1251364" cy="523220"/>
          </a:xfrm>
          <a:prstGeom prst="rect">
            <a:avLst/>
          </a:prstGeom>
          <a:noFill/>
        </p:spPr>
        <p:txBody>
          <a:bodyPr wrap="none" rtlCol="0">
            <a:spAutoFit/>
          </a:bodyPr>
          <a:lstStyle/>
          <a:p>
            <a:r>
              <a:rPr kumimoji="1" lang="ja-JP" altLang="en-US" sz="1400" dirty="0" smtClean="0"/>
              <a:t>法人を設立し</a:t>
            </a:r>
            <a:endParaRPr kumimoji="1" lang="en-US" altLang="ja-JP" sz="1400" dirty="0" smtClean="0"/>
          </a:p>
          <a:p>
            <a:r>
              <a:rPr lang="ja-JP" altLang="en-US" sz="1400" dirty="0" smtClean="0"/>
              <a:t>数年後に継承</a:t>
            </a:r>
            <a:endParaRPr kumimoji="1" lang="ja-JP" altLang="en-US" sz="1400" dirty="0"/>
          </a:p>
        </p:txBody>
      </p:sp>
      <p:sp>
        <p:nvSpPr>
          <p:cNvPr id="65" name="右矢印 64"/>
          <p:cNvSpPr/>
          <p:nvPr/>
        </p:nvSpPr>
        <p:spPr>
          <a:xfrm>
            <a:off x="7764168" y="2954461"/>
            <a:ext cx="432048" cy="504056"/>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kumimoji="1" lang="en-US" altLang="ja-JP" sz="1600" dirty="0" smtClean="0">
              <a:solidFill>
                <a:schemeClr val="tx1"/>
              </a:solidFill>
            </a:endParaRPr>
          </a:p>
        </p:txBody>
      </p:sp>
      <p:sp>
        <p:nvSpPr>
          <p:cNvPr id="66" name="右矢印 65"/>
          <p:cNvSpPr/>
          <p:nvPr/>
        </p:nvSpPr>
        <p:spPr>
          <a:xfrm>
            <a:off x="7836176" y="4178597"/>
            <a:ext cx="360040" cy="504056"/>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kumimoji="1" lang="en-US" altLang="ja-JP" sz="1600" dirty="0" smtClean="0">
              <a:solidFill>
                <a:schemeClr val="tx1"/>
              </a:solidFill>
            </a:endParaRPr>
          </a:p>
        </p:txBody>
      </p:sp>
      <p:sp>
        <p:nvSpPr>
          <p:cNvPr id="67" name="正方形/長方形 66"/>
          <p:cNvSpPr/>
          <p:nvPr/>
        </p:nvSpPr>
        <p:spPr>
          <a:xfrm>
            <a:off x="8210382" y="1874341"/>
            <a:ext cx="432048" cy="325822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dirty="0" smtClean="0">
                <a:solidFill>
                  <a:schemeClr val="tx1"/>
                </a:solidFill>
              </a:rPr>
              <a:t>継承（経営移譲）</a:t>
            </a:r>
            <a:endParaRPr kumimoji="1" lang="en-US" altLang="ja-JP" dirty="0" smtClean="0">
              <a:solidFill>
                <a:schemeClr val="tx1"/>
              </a:solidFill>
            </a:endParaRPr>
          </a:p>
        </p:txBody>
      </p:sp>
      <p:sp>
        <p:nvSpPr>
          <p:cNvPr id="68" name="正方形/長方形 67"/>
          <p:cNvSpPr/>
          <p:nvPr/>
        </p:nvSpPr>
        <p:spPr>
          <a:xfrm>
            <a:off x="2536644" y="1514301"/>
            <a:ext cx="1821608" cy="36004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dirty="0" smtClean="0">
                <a:solidFill>
                  <a:schemeClr val="bg1"/>
                </a:solidFill>
              </a:rPr>
              <a:t>①</a:t>
            </a:r>
            <a:r>
              <a:rPr kumimoji="1" lang="ja-JP" altLang="en-US" dirty="0" smtClean="0">
                <a:solidFill>
                  <a:schemeClr val="bg1"/>
                </a:solidFill>
              </a:rPr>
              <a:t>マッチング</a:t>
            </a:r>
            <a:endParaRPr kumimoji="1" lang="en-US" altLang="ja-JP" dirty="0" smtClean="0">
              <a:solidFill>
                <a:schemeClr val="bg1"/>
              </a:solidFill>
            </a:endParaRPr>
          </a:p>
        </p:txBody>
      </p:sp>
      <p:sp>
        <p:nvSpPr>
          <p:cNvPr id="69" name="正方形/長方形 68"/>
          <p:cNvSpPr/>
          <p:nvPr/>
        </p:nvSpPr>
        <p:spPr>
          <a:xfrm>
            <a:off x="4620819" y="1514301"/>
            <a:ext cx="1127126" cy="36004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dirty="0" smtClean="0">
                <a:solidFill>
                  <a:schemeClr val="bg1"/>
                </a:solidFill>
              </a:rPr>
              <a:t>②</a:t>
            </a:r>
            <a:r>
              <a:rPr kumimoji="1" lang="ja-JP" altLang="en-US" dirty="0" smtClean="0">
                <a:solidFill>
                  <a:schemeClr val="bg1"/>
                </a:solidFill>
              </a:rPr>
              <a:t>継承</a:t>
            </a:r>
            <a:endParaRPr kumimoji="1" lang="en-US" altLang="ja-JP" dirty="0" smtClean="0">
              <a:solidFill>
                <a:schemeClr val="bg1"/>
              </a:solidFill>
            </a:endParaRPr>
          </a:p>
        </p:txBody>
      </p:sp>
      <p:sp>
        <p:nvSpPr>
          <p:cNvPr id="70" name="正方形/長方形 69"/>
          <p:cNvSpPr/>
          <p:nvPr/>
        </p:nvSpPr>
        <p:spPr>
          <a:xfrm>
            <a:off x="5819952" y="1514301"/>
            <a:ext cx="2822478" cy="36004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dirty="0" smtClean="0">
                <a:solidFill>
                  <a:schemeClr val="bg1"/>
                </a:solidFill>
              </a:rPr>
              <a:t>③</a:t>
            </a:r>
            <a:r>
              <a:rPr lang="ja-JP" altLang="en-US" dirty="0" smtClean="0">
                <a:solidFill>
                  <a:schemeClr val="bg1"/>
                </a:solidFill>
              </a:rPr>
              <a:t>就農</a:t>
            </a:r>
            <a:r>
              <a:rPr kumimoji="1" lang="ja-JP" altLang="en-US" dirty="0" smtClean="0">
                <a:solidFill>
                  <a:schemeClr val="bg1"/>
                </a:solidFill>
              </a:rPr>
              <a:t>段階</a:t>
            </a:r>
            <a:endParaRPr kumimoji="1" lang="en-US" altLang="ja-JP" dirty="0" smtClean="0">
              <a:solidFill>
                <a:schemeClr val="bg1"/>
              </a:solidFill>
            </a:endParaRPr>
          </a:p>
        </p:txBody>
      </p:sp>
      <p:sp>
        <p:nvSpPr>
          <p:cNvPr id="71" name="右矢印 70"/>
          <p:cNvSpPr/>
          <p:nvPr/>
        </p:nvSpPr>
        <p:spPr>
          <a:xfrm>
            <a:off x="1077471" y="2602930"/>
            <a:ext cx="710298" cy="307077"/>
          </a:xfrm>
          <a:prstGeom prst="rightArrow">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tx1"/>
              </a:solidFill>
            </a:endParaRPr>
          </a:p>
        </p:txBody>
      </p:sp>
      <p:sp>
        <p:nvSpPr>
          <p:cNvPr id="72" name="右矢印 71"/>
          <p:cNvSpPr/>
          <p:nvPr/>
        </p:nvSpPr>
        <p:spPr>
          <a:xfrm>
            <a:off x="1052227" y="4188467"/>
            <a:ext cx="108000" cy="288000"/>
          </a:xfrm>
          <a:prstGeom prst="rightArrow">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tx1"/>
              </a:solidFill>
            </a:endParaRPr>
          </a:p>
        </p:txBody>
      </p:sp>
      <p:sp>
        <p:nvSpPr>
          <p:cNvPr id="73" name="右矢印 72"/>
          <p:cNvSpPr/>
          <p:nvPr/>
        </p:nvSpPr>
        <p:spPr>
          <a:xfrm>
            <a:off x="3001251" y="3244337"/>
            <a:ext cx="216024" cy="288032"/>
          </a:xfrm>
          <a:prstGeom prst="rightArrow">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tx1"/>
              </a:solidFill>
            </a:endParaRPr>
          </a:p>
        </p:txBody>
      </p:sp>
      <p:sp>
        <p:nvSpPr>
          <p:cNvPr id="74" name="右矢印 73"/>
          <p:cNvSpPr/>
          <p:nvPr/>
        </p:nvSpPr>
        <p:spPr>
          <a:xfrm>
            <a:off x="3692665" y="3246614"/>
            <a:ext cx="216024" cy="288032"/>
          </a:xfrm>
          <a:prstGeom prst="rightArrow">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tx1"/>
              </a:solidFill>
            </a:endParaRPr>
          </a:p>
        </p:txBody>
      </p:sp>
      <p:sp>
        <p:nvSpPr>
          <p:cNvPr id="75" name="右矢印 74"/>
          <p:cNvSpPr/>
          <p:nvPr/>
        </p:nvSpPr>
        <p:spPr>
          <a:xfrm>
            <a:off x="4385368" y="3244337"/>
            <a:ext cx="216024" cy="288032"/>
          </a:xfrm>
          <a:prstGeom prst="rightArrow">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tx1"/>
              </a:solidFill>
            </a:endParaRPr>
          </a:p>
        </p:txBody>
      </p:sp>
      <p:sp>
        <p:nvSpPr>
          <p:cNvPr id="76" name="右矢印 75"/>
          <p:cNvSpPr/>
          <p:nvPr/>
        </p:nvSpPr>
        <p:spPr>
          <a:xfrm>
            <a:off x="5080010" y="3244337"/>
            <a:ext cx="216024" cy="288032"/>
          </a:xfrm>
          <a:prstGeom prst="rightArrow">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tx1"/>
              </a:solidFill>
            </a:endParaRPr>
          </a:p>
        </p:txBody>
      </p:sp>
      <p:sp>
        <p:nvSpPr>
          <p:cNvPr id="77" name="正方形/長方形 76"/>
          <p:cNvSpPr/>
          <p:nvPr/>
        </p:nvSpPr>
        <p:spPr>
          <a:xfrm>
            <a:off x="1851123" y="1882974"/>
            <a:ext cx="432048" cy="324959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78" name="右矢印 77"/>
          <p:cNvSpPr/>
          <p:nvPr/>
        </p:nvSpPr>
        <p:spPr>
          <a:xfrm>
            <a:off x="2312653" y="3223329"/>
            <a:ext cx="216024" cy="288032"/>
          </a:xfrm>
          <a:prstGeom prst="rightArrow">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tx1"/>
              </a:solidFill>
            </a:endParaRPr>
          </a:p>
        </p:txBody>
      </p:sp>
      <p:sp>
        <p:nvSpPr>
          <p:cNvPr id="79" name="テキスト ボックス 78"/>
          <p:cNvSpPr txBox="1"/>
          <p:nvPr/>
        </p:nvSpPr>
        <p:spPr>
          <a:xfrm>
            <a:off x="1834573" y="2995621"/>
            <a:ext cx="461665" cy="1015663"/>
          </a:xfrm>
          <a:prstGeom prst="rect">
            <a:avLst/>
          </a:prstGeom>
          <a:noFill/>
        </p:spPr>
        <p:txBody>
          <a:bodyPr vert="eaVert" wrap="none" rtlCol="0">
            <a:spAutoFit/>
          </a:bodyPr>
          <a:lstStyle/>
          <a:p>
            <a:r>
              <a:rPr lang="ja-JP" altLang="en-US" dirty="0"/>
              <a:t>適性</a:t>
            </a:r>
            <a:r>
              <a:rPr lang="ja-JP" altLang="en-US" dirty="0" smtClean="0"/>
              <a:t>検査</a:t>
            </a:r>
            <a:endParaRPr lang="ja-JP" altLang="en-US" dirty="0"/>
          </a:p>
        </p:txBody>
      </p:sp>
      <p:sp>
        <p:nvSpPr>
          <p:cNvPr id="80" name="正方形/長方形 79"/>
          <p:cNvSpPr/>
          <p:nvPr/>
        </p:nvSpPr>
        <p:spPr>
          <a:xfrm>
            <a:off x="603282" y="1276978"/>
            <a:ext cx="1776256" cy="430275"/>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81" name="コンテンツ プレースホルダー 2"/>
          <p:cNvSpPr txBox="1">
            <a:spLocks/>
          </p:cNvSpPr>
          <p:nvPr/>
        </p:nvSpPr>
        <p:spPr>
          <a:xfrm>
            <a:off x="606986" y="1276979"/>
            <a:ext cx="1772552" cy="4863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t>事前</a:t>
            </a:r>
            <a:r>
              <a:rPr lang="ja-JP" altLang="en-US" sz="2400" dirty="0"/>
              <a:t>研修</a:t>
            </a:r>
            <a:r>
              <a:rPr lang="ja-JP" altLang="en-US" sz="2400" dirty="0" smtClean="0"/>
              <a:t>案</a:t>
            </a:r>
            <a:endParaRPr lang="ja-JP" altLang="en-US" sz="2400" dirty="0"/>
          </a:p>
        </p:txBody>
      </p:sp>
      <p:sp>
        <p:nvSpPr>
          <p:cNvPr id="82" name="コンテンツ プレースホルダー 2"/>
          <p:cNvSpPr txBox="1">
            <a:spLocks/>
          </p:cNvSpPr>
          <p:nvPr/>
        </p:nvSpPr>
        <p:spPr>
          <a:xfrm>
            <a:off x="1891834" y="5417111"/>
            <a:ext cx="6166218" cy="378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農業</a:t>
            </a:r>
            <a:r>
              <a:rPr lang="ja-JP" altLang="en-US" sz="2400" dirty="0" smtClean="0"/>
              <a:t>を始めるには本気の覚悟と準備が必要！</a:t>
            </a:r>
            <a:endParaRPr lang="ja-JP" altLang="en-US" sz="2400" dirty="0"/>
          </a:p>
        </p:txBody>
      </p:sp>
      <p:sp>
        <p:nvSpPr>
          <p:cNvPr id="84" name="正方形/長方形 83"/>
          <p:cNvSpPr/>
          <p:nvPr/>
        </p:nvSpPr>
        <p:spPr>
          <a:xfrm>
            <a:off x="1211428" y="3482563"/>
            <a:ext cx="432048" cy="1600904"/>
          </a:xfrm>
          <a:prstGeom prst="rect">
            <a:avLst/>
          </a:prstGeom>
          <a:solidFill>
            <a:schemeClr val="bg1"/>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smtClean="0">
                <a:solidFill>
                  <a:srgbClr val="000000"/>
                </a:solidFill>
              </a:rPr>
              <a:t>技術</a:t>
            </a:r>
            <a:r>
              <a:rPr lang="ja-JP" altLang="en-US" dirty="0">
                <a:solidFill>
                  <a:srgbClr val="000000"/>
                </a:solidFill>
              </a:rPr>
              <a:t>研修</a:t>
            </a:r>
            <a:endParaRPr kumimoji="1" lang="ja-JP" altLang="en-US" dirty="0">
              <a:solidFill>
                <a:srgbClr val="000000"/>
              </a:solidFill>
            </a:endParaRPr>
          </a:p>
        </p:txBody>
      </p:sp>
      <p:sp>
        <p:nvSpPr>
          <p:cNvPr id="85" name="右矢印 84"/>
          <p:cNvSpPr/>
          <p:nvPr/>
        </p:nvSpPr>
        <p:spPr>
          <a:xfrm>
            <a:off x="1702725" y="4188467"/>
            <a:ext cx="108000" cy="288000"/>
          </a:xfrm>
          <a:prstGeom prst="rightArrow">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tx1"/>
              </a:solidFill>
            </a:endParaRPr>
          </a:p>
        </p:txBody>
      </p:sp>
      <p:sp>
        <p:nvSpPr>
          <p:cNvPr id="86" name="右矢印 85"/>
          <p:cNvSpPr/>
          <p:nvPr/>
        </p:nvSpPr>
        <p:spPr>
          <a:xfrm>
            <a:off x="43300" y="1242174"/>
            <a:ext cx="558130" cy="493804"/>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cxnSp>
        <p:nvCxnSpPr>
          <p:cNvPr id="89" name="カギ線コネクタ 88"/>
          <p:cNvCxnSpPr>
            <a:stCxn id="83" idx="1"/>
            <a:endCxn id="84" idx="2"/>
          </p:cNvCxnSpPr>
          <p:nvPr/>
        </p:nvCxnSpPr>
        <p:spPr>
          <a:xfrm rot="10800000">
            <a:off x="1427452" y="5083467"/>
            <a:ext cx="480252" cy="554996"/>
          </a:xfrm>
          <a:prstGeom prst="bentConnector2">
            <a:avLst/>
          </a:prstGeom>
          <a:ln w="381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90" name="正方形/長方形 89"/>
          <p:cNvSpPr/>
          <p:nvPr/>
        </p:nvSpPr>
        <p:spPr>
          <a:xfrm>
            <a:off x="411857" y="5972211"/>
            <a:ext cx="3946395" cy="409117"/>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91" name="コンテンツ プレースホルダー 2"/>
          <p:cNvSpPr txBox="1">
            <a:spLocks/>
          </p:cNvSpPr>
          <p:nvPr/>
        </p:nvSpPr>
        <p:spPr>
          <a:xfrm>
            <a:off x="411858" y="5975012"/>
            <a:ext cx="4059812" cy="3707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t>認識の違いを事前に解消する</a:t>
            </a:r>
            <a:endParaRPr lang="ja-JP" altLang="en-US" sz="2400" dirty="0"/>
          </a:p>
        </p:txBody>
      </p:sp>
      <p:grpSp>
        <p:nvGrpSpPr>
          <p:cNvPr id="6" name="グループ化 5"/>
          <p:cNvGrpSpPr/>
          <p:nvPr/>
        </p:nvGrpSpPr>
        <p:grpSpPr>
          <a:xfrm>
            <a:off x="4959299" y="5949280"/>
            <a:ext cx="4038692" cy="432048"/>
            <a:chOff x="4959299" y="5949280"/>
            <a:chExt cx="4038692" cy="432048"/>
          </a:xfrm>
        </p:grpSpPr>
        <p:sp>
          <p:nvSpPr>
            <p:cNvPr id="93" name="正方形/長方形 92"/>
            <p:cNvSpPr/>
            <p:nvPr/>
          </p:nvSpPr>
          <p:spPr>
            <a:xfrm>
              <a:off x="4959299" y="5972211"/>
              <a:ext cx="3683131" cy="409117"/>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94" name="コンテンツ プレースホルダー 2"/>
            <p:cNvSpPr txBox="1">
              <a:spLocks/>
            </p:cNvSpPr>
            <p:nvPr/>
          </p:nvSpPr>
          <p:spPr>
            <a:xfrm>
              <a:off x="4959299" y="5949280"/>
              <a:ext cx="4038692" cy="3716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継承</a:t>
              </a:r>
              <a:r>
                <a:rPr lang="ja-JP" altLang="en-US" sz="2400" dirty="0" smtClean="0"/>
                <a:t>の</a:t>
              </a:r>
              <a:r>
                <a:rPr lang="ja-JP" altLang="en-US" sz="2400" dirty="0"/>
                <a:t>成功率</a:t>
              </a:r>
              <a:r>
                <a:rPr lang="ja-JP" altLang="en-US" sz="2400" dirty="0" smtClean="0"/>
                <a:t>を</a:t>
              </a:r>
              <a:r>
                <a:rPr lang="ja-JP" altLang="en-US" sz="2400" dirty="0"/>
                <a:t>向上</a:t>
              </a:r>
              <a:r>
                <a:rPr lang="ja-JP" altLang="en-US" sz="2400" dirty="0" smtClean="0"/>
                <a:t>させ</a:t>
              </a:r>
              <a:r>
                <a:rPr lang="ja-JP" altLang="en-US" sz="2400" dirty="0"/>
                <a:t>る</a:t>
              </a:r>
            </a:p>
          </p:txBody>
        </p:sp>
      </p:grpSp>
      <p:sp>
        <p:nvSpPr>
          <p:cNvPr id="96" name="右矢印 95"/>
          <p:cNvSpPr/>
          <p:nvPr/>
        </p:nvSpPr>
        <p:spPr>
          <a:xfrm>
            <a:off x="4424474" y="5958458"/>
            <a:ext cx="468603" cy="403844"/>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aphicFrame>
        <p:nvGraphicFramePr>
          <p:cNvPr id="92" name="図表 91"/>
          <p:cNvGraphicFramePr/>
          <p:nvPr>
            <p:extLst/>
          </p:nvPr>
        </p:nvGraphicFramePr>
        <p:xfrm>
          <a:off x="4290388" y="61581"/>
          <a:ext cx="3456384" cy="589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5" name="正方形/長方形 94"/>
          <p:cNvSpPr/>
          <p:nvPr/>
        </p:nvSpPr>
        <p:spPr>
          <a:xfrm>
            <a:off x="136522" y="775237"/>
            <a:ext cx="3133607" cy="421515"/>
          </a:xfrm>
          <a:prstGeom prst="rect">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bg1"/>
                </a:solidFill>
              </a:rPr>
              <a:t>第三者継承改善</a:t>
            </a:r>
            <a:r>
              <a:rPr lang="ja-JP" altLang="en-US" sz="2400" dirty="0" smtClean="0">
                <a:solidFill>
                  <a:schemeClr val="bg1"/>
                </a:solidFill>
              </a:rPr>
              <a:t>プラン</a:t>
            </a:r>
            <a:endParaRPr lang="en-US" altLang="ja-JP" sz="2400" dirty="0">
              <a:solidFill>
                <a:schemeClr val="bg1"/>
              </a:solidFill>
            </a:endParaRPr>
          </a:p>
        </p:txBody>
      </p:sp>
      <p:sp>
        <p:nvSpPr>
          <p:cNvPr id="97" name="コンテンツ プレースホルダー 2"/>
          <p:cNvSpPr txBox="1">
            <a:spLocks/>
          </p:cNvSpPr>
          <p:nvPr/>
        </p:nvSpPr>
        <p:spPr>
          <a:xfrm>
            <a:off x="1947600" y="5885874"/>
            <a:ext cx="5422351" cy="919749"/>
          </a:xfrm>
          <a:prstGeom prst="rect">
            <a:avLst/>
          </a:prstGeom>
          <a:solidFill>
            <a:srgbClr val="FF0000"/>
          </a:solidFill>
          <a:ln w="19050">
            <a:solidFill>
              <a:schemeClr val="tx2"/>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2400" dirty="0" smtClean="0">
                <a:solidFill>
                  <a:schemeClr val="bg1"/>
                </a:solidFill>
              </a:rPr>
              <a:t>高い確率で農地を継承できることが</a:t>
            </a:r>
            <a:endParaRPr lang="en-US" altLang="ja-JP" sz="2400" dirty="0" smtClean="0">
              <a:solidFill>
                <a:schemeClr val="bg1"/>
              </a:solidFill>
            </a:endParaRPr>
          </a:p>
          <a:p>
            <a:pPr marL="0" indent="0" algn="ctr">
              <a:buNone/>
            </a:pPr>
            <a:r>
              <a:rPr lang="ja-JP" altLang="en-US" sz="2400" dirty="0" smtClean="0">
                <a:solidFill>
                  <a:schemeClr val="bg1"/>
                </a:solidFill>
              </a:rPr>
              <a:t>新規就農者にとっての魅力となる</a:t>
            </a:r>
            <a:endParaRPr lang="en-US" altLang="ja-JP" sz="2400" dirty="0" smtClean="0">
              <a:solidFill>
                <a:schemeClr val="bg1"/>
              </a:solidFill>
            </a:endParaRPr>
          </a:p>
        </p:txBody>
      </p:sp>
    </p:spTree>
    <p:extLst>
      <p:ext uri="{BB962C8B-B14F-4D97-AF65-F5344CB8AC3E}">
        <p14:creationId xmlns:p14="http://schemas.microsoft.com/office/powerpoint/2010/main" val="70353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6"/>
                                        </p:tgtEl>
                                        <p:attrNameLst>
                                          <p:attrName>style.visibility</p:attrName>
                                        </p:attrNameLst>
                                      </p:cBhvr>
                                      <p:to>
                                        <p:strVal val="visible"/>
                                      </p:to>
                                    </p:set>
                                    <p:animEffect transition="in" filter="fade">
                                      <p:cBhvr>
                                        <p:cTn id="14" dur="500"/>
                                        <p:tgtEl>
                                          <p:spTgt spid="9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7"/>
                                        </p:tgtEl>
                                        <p:attrNameLst>
                                          <p:attrName>style.visibility</p:attrName>
                                        </p:attrNameLst>
                                      </p:cBhvr>
                                      <p:to>
                                        <p:strVal val="visible"/>
                                      </p:to>
                                    </p:set>
                                    <p:animEffect transition="in" filter="fade">
                                      <p:cBhvr>
                                        <p:cTn id="2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p:bldP spid="96" grpId="0" animBg="1"/>
      <p:bldP spid="9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2177670" y="5041725"/>
            <a:ext cx="5002845" cy="421895"/>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今後、</a:t>
            </a:r>
            <a:r>
              <a:rPr kumimoji="1" lang="en-US" altLang="ja-JP" sz="2400" dirty="0" smtClean="0">
                <a:solidFill>
                  <a:schemeClr val="tx1"/>
                </a:solidFill>
              </a:rPr>
              <a:t>TPP</a:t>
            </a:r>
            <a:r>
              <a:rPr kumimoji="1" lang="ja-JP" altLang="en-US" sz="2400" dirty="0" smtClean="0">
                <a:solidFill>
                  <a:schemeClr val="tx1"/>
                </a:solidFill>
              </a:rPr>
              <a:t>の影響により輸出が容易に</a:t>
            </a:r>
          </a:p>
        </p:txBody>
      </p:sp>
      <p:sp>
        <p:nvSpPr>
          <p:cNvPr id="4" name="正方形/長方形 3"/>
          <p:cNvSpPr/>
          <p:nvPr/>
        </p:nvSpPr>
        <p:spPr>
          <a:xfrm>
            <a:off x="291271" y="3266878"/>
            <a:ext cx="8707510" cy="1524486"/>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4" name="正方形/長方形 23"/>
          <p:cNvSpPr/>
          <p:nvPr/>
        </p:nvSpPr>
        <p:spPr>
          <a:xfrm>
            <a:off x="449587" y="6274188"/>
            <a:ext cx="8307428" cy="45961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0" name="正方形/長方形 19"/>
          <p:cNvSpPr/>
          <p:nvPr/>
        </p:nvSpPr>
        <p:spPr>
          <a:xfrm>
            <a:off x="5564549" y="2650374"/>
            <a:ext cx="3376474" cy="477335"/>
          </a:xfrm>
          <a:prstGeom prst="rect">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 name="タイトル 1"/>
          <p:cNvSpPr>
            <a:spLocks noGrp="1"/>
          </p:cNvSpPr>
          <p:nvPr>
            <p:ph type="title"/>
          </p:nvPr>
        </p:nvSpPr>
        <p:spPr/>
        <p:txBody>
          <a:bodyPr/>
          <a:lstStyle/>
          <a:p>
            <a:r>
              <a:rPr lang="ja-JP" altLang="en-US" dirty="0" smtClean="0"/>
              <a:t>新治地区</a:t>
            </a:r>
            <a:endParaRPr kumimoji="1" lang="ja-JP" altLang="en-US" dirty="0"/>
          </a:p>
        </p:txBody>
      </p:sp>
      <p:sp>
        <p:nvSpPr>
          <p:cNvPr id="3" name="コンテンツ プレースホルダー 2"/>
          <p:cNvSpPr>
            <a:spLocks noGrp="1"/>
          </p:cNvSpPr>
          <p:nvPr>
            <p:ph idx="1"/>
          </p:nvPr>
        </p:nvSpPr>
        <p:spPr>
          <a:xfrm>
            <a:off x="5577387" y="2695909"/>
            <a:ext cx="3354607" cy="450774"/>
          </a:xfrm>
        </p:spPr>
        <p:txBody>
          <a:bodyPr>
            <a:normAutofit lnSpcReduction="10000"/>
          </a:bodyPr>
          <a:lstStyle/>
          <a:p>
            <a:pPr marL="0" indent="0">
              <a:buNone/>
            </a:pPr>
            <a:r>
              <a:rPr kumimoji="1" lang="ja-JP" altLang="en-US" sz="2400" dirty="0" smtClean="0">
                <a:solidFill>
                  <a:schemeClr val="bg1"/>
                </a:solidFill>
              </a:rPr>
              <a:t>海外マーケットへの参入</a:t>
            </a:r>
            <a:endParaRPr kumimoji="1" lang="ja-JP" altLang="en-US" sz="2400" dirty="0">
              <a:solidFill>
                <a:schemeClr val="bg1"/>
              </a:solidFill>
            </a:endParaRPr>
          </a:p>
        </p:txBody>
      </p:sp>
      <p:sp>
        <p:nvSpPr>
          <p:cNvPr id="5" name="スライド番号プレースホルダー 4"/>
          <p:cNvSpPr>
            <a:spLocks noGrp="1"/>
          </p:cNvSpPr>
          <p:nvPr>
            <p:ph type="sldNum" sz="quarter" idx="12"/>
          </p:nvPr>
        </p:nvSpPr>
        <p:spPr/>
        <p:txBody>
          <a:bodyPr/>
          <a:lstStyle/>
          <a:p>
            <a:fld id="{7CD102F9-A1F8-4BAE-8984-E61E1FEB4EEF}" type="slidenum">
              <a:rPr kumimoji="1" lang="ja-JP" altLang="en-US" smtClean="0"/>
              <a:t>9</a:t>
            </a:fld>
            <a:endParaRPr kumimoji="1" lang="ja-JP" altLang="en-US"/>
          </a:p>
        </p:txBody>
      </p:sp>
      <p:sp>
        <p:nvSpPr>
          <p:cNvPr id="8" name="コンテンツ プレースホルダー 2"/>
          <p:cNvSpPr txBox="1">
            <a:spLocks/>
          </p:cNvSpPr>
          <p:nvPr/>
        </p:nvSpPr>
        <p:spPr>
          <a:xfrm>
            <a:off x="2219912" y="4335206"/>
            <a:ext cx="5737943" cy="4159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t>同じ茨城</a:t>
            </a:r>
            <a:r>
              <a:rPr lang="ja-JP" altLang="en-US" sz="2400" dirty="0"/>
              <a:t>県内</a:t>
            </a:r>
            <a:r>
              <a:rPr lang="ja-JP" altLang="en-US" sz="2400" dirty="0" smtClean="0"/>
              <a:t>でも海外にマーケットを持つ</a:t>
            </a:r>
            <a:endParaRPr lang="en-US" altLang="ja-JP" sz="2400" dirty="0" smtClean="0"/>
          </a:p>
        </p:txBody>
      </p:sp>
      <p:sp>
        <p:nvSpPr>
          <p:cNvPr id="11" name="コンテンツ プレースホルダー 2"/>
          <p:cNvSpPr txBox="1">
            <a:spLocks/>
          </p:cNvSpPr>
          <p:nvPr/>
        </p:nvSpPr>
        <p:spPr>
          <a:xfrm>
            <a:off x="460628" y="6274188"/>
            <a:ext cx="8296387" cy="459617"/>
          </a:xfrm>
          <a:prstGeom prst="rect">
            <a:avLst/>
          </a:prstGeom>
          <a:solidFill>
            <a:srgbClr val="FF0000"/>
          </a:solidFill>
          <a:ln w="19050">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a:solidFill>
                  <a:schemeClr val="bg1"/>
                </a:solidFill>
              </a:rPr>
              <a:t>海外</a:t>
            </a:r>
            <a:r>
              <a:rPr lang="ja-JP" altLang="en-US" sz="2400" dirty="0" smtClean="0">
                <a:solidFill>
                  <a:schemeClr val="bg1"/>
                </a:solidFill>
              </a:rPr>
              <a:t>に</a:t>
            </a:r>
            <a:r>
              <a:rPr lang="ja-JP" altLang="en-US" sz="2400" dirty="0">
                <a:solidFill>
                  <a:schemeClr val="bg1"/>
                </a:solidFill>
              </a:rPr>
              <a:t>マーケット</a:t>
            </a:r>
            <a:r>
              <a:rPr lang="ja-JP" altLang="en-US" sz="2400" dirty="0" smtClean="0">
                <a:solidFill>
                  <a:schemeClr val="bg1"/>
                </a:solidFill>
              </a:rPr>
              <a:t>を持つことが新規就農者にとっての魅力となる</a:t>
            </a:r>
            <a:endParaRPr lang="en-US" altLang="ja-JP" sz="2400" dirty="0" smtClean="0">
              <a:solidFill>
                <a:schemeClr val="bg1"/>
              </a:solidFill>
            </a:endParaRPr>
          </a:p>
        </p:txBody>
      </p:sp>
      <p:sp>
        <p:nvSpPr>
          <p:cNvPr id="22" name="屈折矢印 21"/>
          <p:cNvSpPr/>
          <p:nvPr/>
        </p:nvSpPr>
        <p:spPr>
          <a:xfrm rot="5400000">
            <a:off x="1673724" y="4294754"/>
            <a:ext cx="503421" cy="504470"/>
          </a:xfrm>
          <a:prstGeom prst="bentUpArrow">
            <a:avLst>
              <a:gd name="adj1" fmla="val 35070"/>
              <a:gd name="adj2" fmla="val 50000"/>
              <a:gd name="adj3" fmla="val 40105"/>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8" name="コンテンツ プレースホルダー 2"/>
          <p:cNvSpPr txBox="1">
            <a:spLocks/>
          </p:cNvSpPr>
          <p:nvPr/>
        </p:nvSpPr>
        <p:spPr>
          <a:xfrm>
            <a:off x="107504" y="2695909"/>
            <a:ext cx="5601733" cy="4489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失われたマーケットを復活させるために</a:t>
            </a:r>
            <a:r>
              <a:rPr lang="en-US" altLang="ja-JP" sz="2400" dirty="0" smtClean="0"/>
              <a:t>…</a:t>
            </a:r>
          </a:p>
        </p:txBody>
      </p:sp>
      <p:sp>
        <p:nvSpPr>
          <p:cNvPr id="19" name="角丸四角形吹き出し 18"/>
          <p:cNvSpPr/>
          <p:nvPr/>
        </p:nvSpPr>
        <p:spPr>
          <a:xfrm>
            <a:off x="3644036" y="1331167"/>
            <a:ext cx="4248472" cy="1014649"/>
          </a:xfrm>
          <a:prstGeom prst="wedgeRoundRectCallout">
            <a:avLst>
              <a:gd name="adj1" fmla="val -60702"/>
              <a:gd name="adj2" fmla="val -34144"/>
              <a:gd name="adj3" fmla="val 1666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6" name="コンテンツ プレースホルダー 2"/>
          <p:cNvSpPr txBox="1">
            <a:spLocks/>
          </p:cNvSpPr>
          <p:nvPr/>
        </p:nvSpPr>
        <p:spPr>
          <a:xfrm>
            <a:off x="3771901" y="1410041"/>
            <a:ext cx="4185954" cy="10021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東日本大震災の風評</a:t>
            </a:r>
            <a:r>
              <a:rPr lang="ja-JP" altLang="en-US" sz="2400" dirty="0"/>
              <a:t>被害</a:t>
            </a:r>
            <a:r>
              <a:rPr lang="ja-JP" altLang="en-US" sz="2400" dirty="0" smtClean="0"/>
              <a:t>で</a:t>
            </a:r>
            <a:endParaRPr lang="en-US" altLang="ja-JP" sz="2400" dirty="0" smtClean="0"/>
          </a:p>
          <a:p>
            <a:pPr marL="0" indent="0">
              <a:buNone/>
            </a:pPr>
            <a:r>
              <a:rPr lang="ja-JP" altLang="en-US" sz="2400" dirty="0" smtClean="0"/>
              <a:t>マーケットが縮小してしまった</a:t>
            </a:r>
            <a:r>
              <a:rPr lang="en-US" altLang="ja-JP" sz="2400" dirty="0" smtClean="0"/>
              <a:t>…</a:t>
            </a:r>
            <a:endParaRPr lang="ja-JP" altLang="en-US" sz="2400" dirty="0"/>
          </a:p>
        </p:txBody>
      </p:sp>
      <p:pic>
        <p:nvPicPr>
          <p:cNvPr id="27" name="図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234" y="1124744"/>
            <a:ext cx="1475473" cy="1475473"/>
          </a:xfrm>
          <a:prstGeom prst="rect">
            <a:avLst/>
          </a:prstGeom>
        </p:spPr>
      </p:pic>
      <p:sp>
        <p:nvSpPr>
          <p:cNvPr id="12" name="正方形/長方形 11"/>
          <p:cNvSpPr/>
          <p:nvPr/>
        </p:nvSpPr>
        <p:spPr>
          <a:xfrm>
            <a:off x="1369855" y="2507102"/>
            <a:ext cx="2088232" cy="20181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dirty="0" smtClean="0">
                <a:solidFill>
                  <a:schemeClr val="tx1"/>
                </a:solidFill>
              </a:rPr>
              <a:t>新治の農家　</a:t>
            </a:r>
            <a:r>
              <a:rPr kumimoji="1" lang="en-US" altLang="ja-JP" sz="1400" dirty="0" smtClean="0">
                <a:solidFill>
                  <a:schemeClr val="tx1"/>
                </a:solidFill>
              </a:rPr>
              <a:t>50</a:t>
            </a:r>
            <a:r>
              <a:rPr kumimoji="1" lang="ja-JP" altLang="en-US" sz="1400" dirty="0" smtClean="0">
                <a:solidFill>
                  <a:schemeClr val="tx1"/>
                </a:solidFill>
              </a:rPr>
              <a:t>代　男性</a:t>
            </a:r>
          </a:p>
        </p:txBody>
      </p:sp>
      <p:sp>
        <p:nvSpPr>
          <p:cNvPr id="14" name="正方形/長方形 13"/>
          <p:cNvSpPr/>
          <p:nvPr/>
        </p:nvSpPr>
        <p:spPr>
          <a:xfrm>
            <a:off x="402665" y="3364263"/>
            <a:ext cx="3701665" cy="403289"/>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みずほの村農園（つくば市）</a:t>
            </a:r>
          </a:p>
        </p:txBody>
      </p:sp>
      <p:sp>
        <p:nvSpPr>
          <p:cNvPr id="30" name="正方形/長方形 29"/>
          <p:cNvSpPr/>
          <p:nvPr/>
        </p:nvSpPr>
        <p:spPr>
          <a:xfrm>
            <a:off x="4425792" y="3366439"/>
            <a:ext cx="1606643" cy="403289"/>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フルーツ</a:t>
            </a:r>
            <a:r>
              <a:rPr lang="ja-JP" altLang="en-US" sz="2400" dirty="0">
                <a:solidFill>
                  <a:schemeClr val="tx1"/>
                </a:solidFill>
              </a:rPr>
              <a:t>を</a:t>
            </a:r>
            <a:endParaRPr kumimoji="1" lang="ja-JP" altLang="en-US" sz="2400" dirty="0" smtClean="0">
              <a:solidFill>
                <a:schemeClr val="tx1"/>
              </a:solidFill>
            </a:endParaRPr>
          </a:p>
        </p:txBody>
      </p:sp>
      <p:sp>
        <p:nvSpPr>
          <p:cNvPr id="32" name="正方形/長方形 31"/>
          <p:cNvSpPr/>
          <p:nvPr/>
        </p:nvSpPr>
        <p:spPr>
          <a:xfrm>
            <a:off x="6352457" y="3358187"/>
            <a:ext cx="2389312" cy="403289"/>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タイ</a:t>
            </a:r>
            <a:r>
              <a:rPr lang="ja-JP" altLang="en-US" sz="2400" dirty="0" smtClean="0">
                <a:solidFill>
                  <a:schemeClr val="tx1"/>
                </a:solidFill>
              </a:rPr>
              <a:t>のバンコクへ</a:t>
            </a:r>
            <a:endParaRPr kumimoji="1" lang="ja-JP" altLang="en-US" sz="2400" dirty="0" smtClean="0">
              <a:solidFill>
                <a:schemeClr val="tx1"/>
              </a:solidFill>
            </a:endParaRPr>
          </a:p>
        </p:txBody>
      </p:sp>
      <p:sp>
        <p:nvSpPr>
          <p:cNvPr id="33" name="正方形/長方形 32"/>
          <p:cNvSpPr/>
          <p:nvPr/>
        </p:nvSpPr>
        <p:spPr>
          <a:xfrm>
            <a:off x="403105" y="3846281"/>
            <a:ext cx="3701665" cy="403289"/>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下妻市の農園</a:t>
            </a:r>
            <a:endParaRPr kumimoji="1" lang="ja-JP" altLang="en-US" sz="2400" dirty="0" smtClean="0">
              <a:solidFill>
                <a:schemeClr val="tx1"/>
              </a:solidFill>
            </a:endParaRPr>
          </a:p>
        </p:txBody>
      </p:sp>
      <p:sp>
        <p:nvSpPr>
          <p:cNvPr id="35" name="正方形/長方形 34"/>
          <p:cNvSpPr/>
          <p:nvPr/>
        </p:nvSpPr>
        <p:spPr>
          <a:xfrm>
            <a:off x="4425792" y="3848182"/>
            <a:ext cx="1606643" cy="403289"/>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梨を</a:t>
            </a:r>
            <a:endParaRPr kumimoji="1" lang="ja-JP" altLang="en-US" sz="2400" dirty="0" smtClean="0">
              <a:solidFill>
                <a:schemeClr val="tx1"/>
              </a:solidFill>
            </a:endParaRPr>
          </a:p>
        </p:txBody>
      </p:sp>
      <p:sp>
        <p:nvSpPr>
          <p:cNvPr id="37" name="正方形/長方形 36"/>
          <p:cNvSpPr/>
          <p:nvPr/>
        </p:nvSpPr>
        <p:spPr>
          <a:xfrm>
            <a:off x="6352457" y="3839930"/>
            <a:ext cx="2389312" cy="403289"/>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マレーシア</a:t>
            </a:r>
            <a:r>
              <a:rPr lang="ja-JP" altLang="en-US" sz="2400" dirty="0" smtClean="0">
                <a:solidFill>
                  <a:schemeClr val="tx1"/>
                </a:solidFill>
              </a:rPr>
              <a:t>へ</a:t>
            </a:r>
            <a:endParaRPr kumimoji="1" lang="ja-JP" altLang="en-US" sz="2400" dirty="0" smtClean="0">
              <a:solidFill>
                <a:schemeClr val="tx1"/>
              </a:solidFill>
            </a:endParaRPr>
          </a:p>
        </p:txBody>
      </p:sp>
      <p:sp>
        <p:nvSpPr>
          <p:cNvPr id="15" name="右矢印 14"/>
          <p:cNvSpPr/>
          <p:nvPr/>
        </p:nvSpPr>
        <p:spPr>
          <a:xfrm>
            <a:off x="4105770" y="3384453"/>
            <a:ext cx="327664" cy="345838"/>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4" name="右矢印 33"/>
          <p:cNvSpPr/>
          <p:nvPr/>
        </p:nvSpPr>
        <p:spPr>
          <a:xfrm>
            <a:off x="4105770" y="3870691"/>
            <a:ext cx="327664" cy="345838"/>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1" name="右矢印 30"/>
          <p:cNvSpPr/>
          <p:nvPr/>
        </p:nvSpPr>
        <p:spPr>
          <a:xfrm>
            <a:off x="6031839" y="3382660"/>
            <a:ext cx="327664" cy="345838"/>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6" name="右矢印 35"/>
          <p:cNvSpPr/>
          <p:nvPr/>
        </p:nvSpPr>
        <p:spPr>
          <a:xfrm>
            <a:off x="6032435" y="3878174"/>
            <a:ext cx="327664" cy="345838"/>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6" name="正方形/長方形 15"/>
          <p:cNvSpPr/>
          <p:nvPr/>
        </p:nvSpPr>
        <p:spPr>
          <a:xfrm>
            <a:off x="753165" y="5699435"/>
            <a:ext cx="7783720" cy="43721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rgbClr val="FF0000"/>
                </a:solidFill>
              </a:rPr>
              <a:t>新治のフルーツも東南</a:t>
            </a:r>
            <a:r>
              <a:rPr lang="ja-JP" altLang="en-US" sz="2400" dirty="0" smtClean="0">
                <a:solidFill>
                  <a:srgbClr val="FF0000"/>
                </a:solidFill>
              </a:rPr>
              <a:t>アジアへ向けて</a:t>
            </a:r>
            <a:r>
              <a:rPr lang="ja-JP" altLang="en-US" sz="2400" dirty="0">
                <a:solidFill>
                  <a:srgbClr val="FF0000"/>
                </a:solidFill>
              </a:rPr>
              <a:t>輸出できるのでは？</a:t>
            </a:r>
          </a:p>
        </p:txBody>
      </p:sp>
      <p:sp>
        <p:nvSpPr>
          <p:cNvPr id="10" name="右矢印 9"/>
          <p:cNvSpPr/>
          <p:nvPr/>
        </p:nvSpPr>
        <p:spPr>
          <a:xfrm rot="5400000">
            <a:off x="4484053" y="5269855"/>
            <a:ext cx="321945" cy="596966"/>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graphicFrame>
        <p:nvGraphicFramePr>
          <p:cNvPr id="38" name="図表 37"/>
          <p:cNvGraphicFramePr/>
          <p:nvPr>
            <p:extLst/>
          </p:nvPr>
        </p:nvGraphicFramePr>
        <p:xfrm>
          <a:off x="4290388" y="61581"/>
          <a:ext cx="3456384" cy="589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 name="正方形/長方形 38"/>
          <p:cNvSpPr/>
          <p:nvPr/>
        </p:nvSpPr>
        <p:spPr>
          <a:xfrm>
            <a:off x="73862" y="743863"/>
            <a:ext cx="3133607" cy="421514"/>
          </a:xfrm>
          <a:prstGeom prst="rect">
            <a:avLst/>
          </a:prstGeom>
          <a:solidFill>
            <a:srgbClr val="52429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bg1"/>
                </a:solidFill>
              </a:rPr>
              <a:t>マーケット拡大プラン</a:t>
            </a:r>
            <a:endParaRPr lang="en-US" altLang="ja-JP" sz="2400" dirty="0">
              <a:solidFill>
                <a:schemeClr val="bg1"/>
              </a:solidFill>
            </a:endParaRPr>
          </a:p>
        </p:txBody>
      </p:sp>
    </p:spTree>
    <p:extLst>
      <p:ext uri="{BB962C8B-B14F-4D97-AF65-F5344CB8AC3E}">
        <p14:creationId xmlns:p14="http://schemas.microsoft.com/office/powerpoint/2010/main" val="243448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 grpId="0" animBg="1"/>
      <p:bldP spid="24" grpId="0" animBg="1"/>
      <p:bldP spid="20" grpId="0" animBg="1"/>
      <p:bldP spid="3" grpId="0" build="p"/>
      <p:bldP spid="8" grpId="0"/>
      <p:bldP spid="11" grpId="0" animBg="1"/>
      <p:bldP spid="22" grpId="0" animBg="1"/>
      <p:bldP spid="14" grpId="0" animBg="1"/>
      <p:bldP spid="30" grpId="0" animBg="1"/>
      <p:bldP spid="32" grpId="0" animBg="1"/>
      <p:bldP spid="33" grpId="0" animBg="1"/>
      <p:bldP spid="35" grpId="0" animBg="1"/>
      <p:bldP spid="37" grpId="0" animBg="1"/>
      <p:bldP spid="15" grpId="0" animBg="1"/>
      <p:bldP spid="34" grpId="0" animBg="1"/>
      <p:bldP spid="31" grpId="0" animBg="1"/>
      <p:bldP spid="36" grpId="0" animBg="1"/>
      <p:bldP spid="16" grpId="0" animBg="1"/>
      <p:bldP spid="10" grpId="0" animBg="1"/>
    </p:bldLst>
  </p:timing>
</p:sld>
</file>

<file path=ppt/theme/theme1.xml><?xml version="1.0" encoding="utf-8"?>
<a:theme xmlns:a="http://schemas.openxmlformats.org/drawingml/2006/main" name="テーマ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spPr>
      <a:bodyPr rtlCol="0" anchor="ctr"/>
      <a:lstStyle>
        <a:defPPr algn="ctr">
          <a:defRPr kumimoji="1"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6669</TotalTime>
  <Words>2932</Words>
  <Application>Microsoft Office PowerPoint</Application>
  <PresentationFormat>画面に合わせる (4:3)</PresentationFormat>
  <Paragraphs>826</Paragraphs>
  <Slides>38</Slides>
  <Notes>3</Notes>
  <HiddenSlides>3</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38</vt:i4>
      </vt:variant>
    </vt:vector>
  </HeadingPairs>
  <TitlesOfParts>
    <vt:vector size="47" baseType="lpstr">
      <vt:lpstr>HGP創英角ｺﾞｼｯｸUB</vt:lpstr>
      <vt:lpstr>HGS創英角ﾎﾟｯﾌﾟ体</vt:lpstr>
      <vt:lpstr>ＭＳ Ｐゴシック</vt:lpstr>
      <vt:lpstr>メイリオ</vt:lpstr>
      <vt:lpstr>Arial</vt:lpstr>
      <vt:lpstr>Calibri</vt:lpstr>
      <vt:lpstr>Wingdings</vt:lpstr>
      <vt:lpstr>テーマ3</vt:lpstr>
      <vt:lpstr>Office ​​テーマ</vt:lpstr>
      <vt:lpstr>PowerPoint プレゼンテーション</vt:lpstr>
      <vt:lpstr>背景</vt:lpstr>
      <vt:lpstr>コンセプト・将来都市像</vt:lpstr>
      <vt:lpstr>分野別・地区別構想</vt:lpstr>
      <vt:lpstr>新治地区</vt:lpstr>
      <vt:lpstr>新治地区</vt:lpstr>
      <vt:lpstr>新治地区</vt:lpstr>
      <vt:lpstr>新治地区</vt:lpstr>
      <vt:lpstr>新治地区</vt:lpstr>
      <vt:lpstr>新治地区</vt:lpstr>
      <vt:lpstr>新治地区</vt:lpstr>
      <vt:lpstr>北部地区</vt:lpstr>
      <vt:lpstr>北部地区</vt:lpstr>
      <vt:lpstr>北部地区</vt:lpstr>
      <vt:lpstr>北部地区</vt:lpstr>
      <vt:lpstr>北部地区</vt:lpstr>
      <vt:lpstr>北部地区</vt:lpstr>
      <vt:lpstr>南部地区</vt:lpstr>
      <vt:lpstr>南部地区</vt:lpstr>
      <vt:lpstr>南部地区</vt:lpstr>
      <vt:lpstr>南部地区</vt:lpstr>
      <vt:lpstr>南部地区</vt:lpstr>
      <vt:lpstr>南部地区</vt:lpstr>
      <vt:lpstr>中央地区</vt:lpstr>
      <vt:lpstr>中央地区</vt:lpstr>
      <vt:lpstr>中央地区</vt:lpstr>
      <vt:lpstr>中央地区</vt:lpstr>
      <vt:lpstr>中央地区</vt:lpstr>
      <vt:lpstr>中央地区</vt:lpstr>
      <vt:lpstr>中央地区</vt:lpstr>
      <vt:lpstr>中央地区</vt:lpstr>
      <vt:lpstr>交通</vt:lpstr>
      <vt:lpstr>交通</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川崎薫</dc:creator>
  <cp:lastModifiedBy>川﨑薫</cp:lastModifiedBy>
  <cp:revision>495</cp:revision>
  <cp:lastPrinted>2015-12-18T02:15:21Z</cp:lastPrinted>
  <dcterms:created xsi:type="dcterms:W3CDTF">2015-10-17T11:28:55Z</dcterms:created>
  <dcterms:modified xsi:type="dcterms:W3CDTF">2016-02-10T06:09:03Z</dcterms:modified>
</cp:coreProperties>
</file>