
<file path=[Content_Types].xml><?xml version="1.0" encoding="utf-8"?>
<Types xmlns="http://schemas.openxmlformats.org/package/2006/content-types">
  <Default Extension="png" ContentType="image/png"/>
  <Default Extension="jpeg" ContentType="image/jpeg"/>
  <Default Extension="dib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4"/>
  </p:notesMasterIdLst>
  <p:sldIdLst>
    <p:sldId id="258" r:id="rId3"/>
    <p:sldId id="287" r:id="rId4"/>
    <p:sldId id="304" r:id="rId5"/>
    <p:sldId id="305" r:id="rId6"/>
    <p:sldId id="306" r:id="rId7"/>
    <p:sldId id="307" r:id="rId8"/>
    <p:sldId id="308" r:id="rId9"/>
    <p:sldId id="309" r:id="rId10"/>
    <p:sldId id="263" r:id="rId11"/>
    <p:sldId id="275" r:id="rId12"/>
    <p:sldId id="303" r:id="rId13"/>
    <p:sldId id="301" r:id="rId14"/>
    <p:sldId id="310" r:id="rId15"/>
    <p:sldId id="272" r:id="rId16"/>
    <p:sldId id="264" r:id="rId17"/>
    <p:sldId id="292" r:id="rId18"/>
    <p:sldId id="271" r:id="rId19"/>
    <p:sldId id="267" r:id="rId20"/>
    <p:sldId id="289" r:id="rId21"/>
    <p:sldId id="273" r:id="rId22"/>
    <p:sldId id="268" r:id="rId23"/>
    <p:sldId id="276" r:id="rId24"/>
    <p:sldId id="277" r:id="rId25"/>
    <p:sldId id="274" r:id="rId26"/>
    <p:sldId id="269" r:id="rId27"/>
    <p:sldId id="278" r:id="rId28"/>
    <p:sldId id="288" r:id="rId29"/>
    <p:sldId id="312" r:id="rId30"/>
    <p:sldId id="313" r:id="rId31"/>
    <p:sldId id="314" r:id="rId32"/>
    <p:sldId id="311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金祥生" initials="金祥生" lastIdx="4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BD4BF"/>
    <a:srgbClr val="2A1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7T11:44:21.718" idx="1">
    <p:pos x="10" y="10"/>
    <p:text>題名目立たない</p:text>
    <p:extLst>
      <p:ext uri="{C676402C-5697-4E1C-873F-D02D1690AC5C}">
        <p15:threadingInfo xmlns:p15="http://schemas.microsoft.com/office/powerpoint/2012/main" timeZoneBias="-540"/>
      </p:ext>
    </p:extLst>
  </p:cm>
  <p:cm authorId="1" dt="2015-10-27T11:45:19.810" idx="3">
    <p:pos x="146" y="146"/>
    <p:text>2ページ目に発表の流れを書いて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7T11:59:06.685" idx="16">
    <p:pos x="10" y="10"/>
    <p:text>自分達で撮ってきた写真のせて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7T11:59:55.182" idx="17">
    <p:pos x="3576" y="1611"/>
    <p:text>写真引用元をきちんと書く</p:text>
    <p:extLst>
      <p:ext uri="{C676402C-5697-4E1C-873F-D02D1690AC5C}">
        <p15:threadingInfo xmlns:p15="http://schemas.microsoft.com/office/powerpoint/2012/main" timeZoneBias="-540"/>
      </p:ext>
    </p:extLst>
  </p:cm>
  <p:cm authorId="1" dt="2015-10-27T12:00:07.073" idx="18">
    <p:pos x="10" y="10"/>
    <p:text>なるべく自分達が撮った写真を入れてください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7T12:17:54.470" idx="19">
    <p:pos x="6048" y="1625"/>
    <p:text>写真</p:text>
    <p:extLst mod="1">
      <p:ext uri="{C676402C-5697-4E1C-873F-D02D1690AC5C}">
        <p15:threadingInfo xmlns:p15="http://schemas.microsoft.com/office/powerpoint/2012/main" timeZoneBias="-54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7T12:18:36.037" idx="20">
    <p:pos x="10" y="10"/>
    <p:text>吹き出しの色を変える
東京に近い恵まれた環境を示す吹き出し＝青
住環境問題＝赤
など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7T12:20:04.655" idx="21">
    <p:pos x="10" y="10"/>
    <p:text>中央地区のページと同様の構造にする
現状⇨提案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9T12:55:57.047" idx="23">
    <p:pos x="4017" y="3280"/>
    <p:text>課題は図中に示す
高齢者向け～とかは今後の検討事項・対策の内容だよね</p:text>
    <p:extLst>
      <p:ext uri="{C676402C-5697-4E1C-873F-D02D1690AC5C}">
        <p15:threadingInfo xmlns:p15="http://schemas.microsoft.com/office/powerpoint/2012/main" timeZoneBias="-540"/>
      </p:ext>
    </p:extLst>
  </p:cm>
  <p:cm authorId="1" dt="2015-10-29T12:57:31.463" idx="24">
    <p:pos x="4415" y="3602"/>
    <p:text>Uターン者増加に向けた取り組みも必要だけど、同時に今住んでる若者が流出しない対策も必要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9T12:58:29.613" idx="25">
    <p:pos x="5065" y="3465"/>
    <p:text>課題ではなく対策だよね、ここ</p:text>
    <p:extLst>
      <p:ext uri="{C676402C-5697-4E1C-873F-D02D1690AC5C}">
        <p15:threadingInfo xmlns:p15="http://schemas.microsoft.com/office/powerpoint/2012/main" timeZoneBias="-540"/>
      </p:ext>
    </p:extLst>
  </p:cm>
  <p:cm authorId="1" dt="2015-10-29T12:59:07.012" idx="26">
    <p:pos x="5508" y="1454"/>
    <p:text>なんで経営耕作面積増加しているの？原因は何だろう　つっこまれるかも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9T12:59:59.667" idx="27">
    <p:pos x="5201" y="889"/>
    <p:text>優遇措置とは？もう少し情報を</p:text>
    <p:extLst>
      <p:ext uri="{C676402C-5697-4E1C-873F-D02D1690AC5C}">
        <p15:threadingInfo xmlns:p15="http://schemas.microsoft.com/office/powerpoint/2012/main" timeZoneBias="-540"/>
      </p:ext>
    </p:extLst>
  </p:cm>
  <p:cm authorId="1" dt="2015-10-29T13:00:14.275" idx="28">
    <p:pos x="5116" y="3100"/>
    <p:text>そもそも新しい団地増やせる？今ある工業団地に視点はおかない？</p:text>
    <p:extLst>
      <p:ext uri="{C676402C-5697-4E1C-873F-D02D1690AC5C}">
        <p15:threadingInfo xmlns:p15="http://schemas.microsoft.com/office/powerpoint/2012/main" timeZoneBias="-540"/>
      </p:ext>
    </p:extLst>
  </p:cm>
  <p:cm authorId="1" dt="2015-10-29T13:01:06.553" idx="29">
    <p:pos x="5398" y="3032"/>
    <p:text>いきなり病院移転の内容。その前に病院移転について言及して</p:text>
    <p:extLst mod="1">
      <p:ext uri="{C676402C-5697-4E1C-873F-D02D1690AC5C}">
        <p15:threadingInfo xmlns:p15="http://schemas.microsoft.com/office/powerpoint/2012/main" timeZoneBias="-5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9T13:03:18.466" idx="30">
    <p:pos x="10" y="10"/>
    <p:text>現状を示す写真入れるといいかも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9T13:04:12.493" idx="31">
    <p:pos x="5588" y="2503"/>
    <p:text>これも課題ではない　検討すべき対策</p:text>
    <p:extLst mod="1">
      <p:ext uri="{C676402C-5697-4E1C-873F-D02D1690AC5C}">
        <p15:threadingInfo xmlns:p15="http://schemas.microsoft.com/office/powerpoint/2012/main" timeZoneBias="-5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9T13:04:44.454" idx="32">
    <p:pos x="5421" y="663"/>
    <p:text>凡例見えない　直接テキストボックスで示して</p:text>
    <p:extLst>
      <p:ext uri="{C676402C-5697-4E1C-873F-D02D1690AC5C}">
        <p15:threadingInfo xmlns:p15="http://schemas.microsoft.com/office/powerpoint/2012/main" timeZoneBias="-540"/>
      </p:ext>
    </p:extLst>
  </p:cm>
  <p:cm authorId="1" dt="2015-10-29T13:05:04.547" idx="33">
    <p:pos x="2803" y="724"/>
    <p:text>文字にかぶせない</p:text>
    <p:extLst mod="1">
      <p:ext uri="{C676402C-5697-4E1C-873F-D02D1690AC5C}">
        <p15:threadingInfo xmlns:p15="http://schemas.microsoft.com/office/powerpoint/2012/main" timeZoneBias="-540"/>
      </p:ext>
    </p:extLst>
  </p:cm>
  <p:cm authorId="1" dt="2015-10-29T13:05:28.733" idx="35">
    <p:pos x="10" y="10"/>
    <p:text>他のスライドと体裁合わせて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7T11:58:49.778" idx="15">
    <p:pos x="10" y="10"/>
    <p:text>ここめっちゃ重要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9T13:11:22.242" idx="40">
    <p:pos x="5492" y="90"/>
    <p:text>スライドに文字多い、要するに何かを意識して</p:text>
    <p:extLst>
      <p:ext uri="{C676402C-5697-4E1C-873F-D02D1690AC5C}">
        <p15:threadingInfo xmlns:p15="http://schemas.microsoft.com/office/powerpoint/2012/main" timeZoneBias="-540"/>
      </p:ext>
    </p:extLst>
  </p:cm>
  <p:cm authorId="1" dt="2015-10-29T13:13:56.151" idx="43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426F4-EE6B-41E5-B575-17BEFCDA88E4}" type="datetimeFigureOut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98AB6-F534-4E59-BB26-06E12BF0E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62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川西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994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米今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964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川崎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93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川崎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219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川崎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ターゲットを明らかにする。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349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川崎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866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川崎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067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川崎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480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川崎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サンパルの地図入れろ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069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川崎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711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米今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9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川西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244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米今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6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米今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1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神谷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18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神谷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031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米今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31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米今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21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米今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8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米今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36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米今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AB6-F534-4E59-BB26-06E12BF0EEC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04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-99392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85E-69A8-4A5A-942E-27E8E9D4099C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83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42B4-833A-4972-9CA8-E52071145C9B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E919-FA90-4B70-BDD8-775888911605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1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C75E-5F07-4433-BF29-748AE1DE07E0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12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432C-F2CD-4D44-B575-CFCF61545831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C67D-028D-4DD9-9E19-CB953143F960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8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6581-3E8C-4E17-AD58-A998C6EC1F20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38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F729-E84E-46F9-93A5-D3746CEE44FD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31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2F19-E801-4C67-AB7D-3F8CFC61A2AC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966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90E-C325-4F9E-AC54-1278707DB2DE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90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5AA7-071E-476F-A935-01747BE42C1F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67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67544" y="6519653"/>
            <a:ext cx="2133600" cy="365125"/>
          </a:xfrm>
        </p:spPr>
        <p:txBody>
          <a:bodyPr/>
          <a:lstStyle/>
          <a:p>
            <a:fld id="{3D095448-4456-44E1-AD1B-2B01CB8FE449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31840" y="6486282"/>
            <a:ext cx="2895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96459" y="6492875"/>
            <a:ext cx="2133600" cy="365125"/>
          </a:xfrm>
        </p:spPr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95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47CA-B373-4592-B69C-147AC4E202DD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42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4FE-5868-47C0-B525-8CF3A274B162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3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083D-31DD-4EC8-871B-197457FBAB14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48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C5FF-A9C4-4F0F-A0FA-A7BC51D81AAF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60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0A0A-5574-45E2-8A5D-3255958A7A62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0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C9BC-06B9-4A58-BD4F-A0D0C5A05CA1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58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C10-6418-48F8-B878-55329FC2CD00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69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DFA7-B26E-4B66-8A9F-2BEB28076043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73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2A05-B3E4-415E-BCA2-8B86D6228076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42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CE50-53AB-4AEA-90B7-0E093AE29709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22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12612" y="6597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7AFCC0B-C43D-43CF-8007-48C65AD5223C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31840" y="65379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568" y="332656"/>
            <a:ext cx="7812360" cy="620688"/>
          </a:xfrm>
          <a:prstGeom prst="rect">
            <a:avLst/>
          </a:prstGeom>
          <a:solidFill>
            <a:srgbClr val="2A1682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02394" y="143508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196588" y="487138"/>
            <a:ext cx="432048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1026" name="Picture 2" descr="C:\Users\薫\Desktop\1291881999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3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" y="24695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1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4400" b="1" u="none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0F0C-6A7C-4BC4-83D1-4E415A31506C}" type="datetime1">
              <a:rPr kumimoji="1" lang="ja-JP" altLang="en-US" smtClean="0"/>
              <a:t>2016/2/10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02F9-A1F8-4BAE-8984-E61E1FEB4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61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comments" Target="../comments/commen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hyperlink" Target="http://www.tkgh.jp/new-hospita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comments" Target="../comments/commen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3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4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.tsuchiura.lg.jp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lit.go.jp/common/001016941.pdf" TargetMode="External"/><Relationship Id="rId5" Type="http://schemas.openxmlformats.org/officeDocument/2006/relationships/hyperlink" Target="http://www.city.tsuchiura.lg.jp/data/doc/1397538449_doc_14_0.pdf" TargetMode="External"/><Relationship Id="rId4" Type="http://schemas.openxmlformats.org/officeDocument/2006/relationships/hyperlink" Target="http://www.irasutoya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di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377824" y="437853"/>
            <a:ext cx="4736248" cy="5894067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12989" y="6451994"/>
            <a:ext cx="2133600" cy="365125"/>
          </a:xfrm>
        </p:spPr>
        <p:txBody>
          <a:bodyPr/>
          <a:lstStyle/>
          <a:p>
            <a:fld id="{7CD102F9-A1F8-4BAE-8984-E61E1FEB4EE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239371"/>
            <a:ext cx="5152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IKASU</a:t>
            </a:r>
            <a:endParaRPr kumimoji="1" lang="ja-JP" alt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64" y="257829"/>
            <a:ext cx="2743587" cy="201622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207533" y="1844227"/>
            <a:ext cx="53285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MACHI</a:t>
            </a:r>
            <a:endParaRPr kumimoji="1" lang="ja-JP" altLang="en-US" sz="13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36327" y="3367969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500" dirty="0" smtClean="0">
                <a:solidFill>
                  <a:srgbClr val="2A168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</a:t>
            </a:r>
            <a:endParaRPr kumimoji="1" lang="ja-JP" altLang="en-US" sz="11500" dirty="0">
              <a:solidFill>
                <a:srgbClr val="2A168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78596" y="3367969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500" dirty="0" smtClean="0">
                <a:solidFill>
                  <a:srgbClr val="2A168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浦</a:t>
            </a:r>
            <a:endParaRPr kumimoji="1" lang="ja-JP" altLang="en-US" sz="11500" dirty="0">
              <a:solidFill>
                <a:srgbClr val="2A168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4170" y="5362424"/>
            <a:ext cx="6740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◎</a:t>
            </a:r>
            <a:r>
              <a:rPr kumimoji="1" lang="ja-JP" altLang="en-US" sz="2800" b="1" dirty="0" smtClean="0"/>
              <a:t>　川崎　　薫　  　 </a:t>
            </a:r>
            <a:r>
              <a:rPr lang="ja-JP" altLang="en-US" sz="2800" b="1" dirty="0" smtClean="0"/>
              <a:t>○　川西　勇輔</a:t>
            </a:r>
            <a:r>
              <a:rPr lang="ja-JP" altLang="en-US" sz="2800" b="1" dirty="0"/>
              <a:t>　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　 赤西　祐里奈</a:t>
            </a:r>
            <a:r>
              <a:rPr lang="ja-JP" altLang="en-US" sz="2800" b="1" dirty="0"/>
              <a:t>　</a:t>
            </a:r>
            <a:r>
              <a:rPr lang="ja-JP" altLang="en-US" sz="2800" b="1" dirty="0" smtClean="0"/>
              <a:t>　</a:t>
            </a:r>
            <a:r>
              <a:rPr lang="ja-JP" altLang="en-US" sz="2800" b="1" dirty="0"/>
              <a:t> </a:t>
            </a:r>
            <a:r>
              <a:rPr lang="ja-JP" altLang="en-US" sz="2800" b="1" dirty="0" smtClean="0"/>
              <a:t>    神谷　健太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　 米今　絢一郎</a:t>
            </a:r>
            <a:endParaRPr lang="en-US" altLang="ja-JP" sz="2800" b="1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 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60409" y="5335531"/>
            <a:ext cx="2897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TA </a:t>
            </a:r>
            <a:r>
              <a:rPr lang="ja-JP" altLang="en-US" sz="2800" b="1" dirty="0" smtClean="0"/>
              <a:t>金　祥生</a:t>
            </a:r>
            <a:endParaRPr lang="en-US" altLang="ja-JP" sz="2800" b="1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 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48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計画フレーム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785" y="3431444"/>
            <a:ext cx="93465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農業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二等辺三角形 6"/>
          <p:cNvSpPr/>
          <p:nvPr/>
        </p:nvSpPr>
        <p:spPr>
          <a:xfrm rot="5400000">
            <a:off x="1063285" y="3562249"/>
            <a:ext cx="523220" cy="26161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57524" y="3431444"/>
            <a:ext cx="684076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農地がある風景を維持した都市へ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9583" y="4079516"/>
            <a:ext cx="93465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1055426" y="4210321"/>
            <a:ext cx="523220" cy="26161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57648" y="4074096"/>
            <a:ext cx="740684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交通空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白地をなくし公共交通が使い易い都市へ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1306" y="4727588"/>
            <a:ext cx="93465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商業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二等辺三角形 12"/>
          <p:cNvSpPr/>
          <p:nvPr/>
        </p:nvSpPr>
        <p:spPr>
          <a:xfrm rot="5400000">
            <a:off x="1054832" y="4858393"/>
            <a:ext cx="523220" cy="26161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57524" y="4723656"/>
            <a:ext cx="694915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多くの市民が集まり消費が促進される都市へ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1306" y="5373216"/>
            <a:ext cx="93465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生活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二等辺三角形 15"/>
          <p:cNvSpPr/>
          <p:nvPr/>
        </p:nvSpPr>
        <p:spPr>
          <a:xfrm rot="5400000">
            <a:off x="1054832" y="5504021"/>
            <a:ext cx="523220" cy="26161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57524" y="5371728"/>
            <a:ext cx="694915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環境を改善し快適に暮らせる都市へ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6255" y="6021288"/>
            <a:ext cx="93465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市民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1054832" y="6152093"/>
            <a:ext cx="523220" cy="26161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57524" y="6021288"/>
            <a:ext cx="720573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様々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な市民が個性を活かして暮らせる都市へ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6255" y="1123520"/>
            <a:ext cx="2913456" cy="523220"/>
          </a:xfrm>
          <a:prstGeom prst="rect">
            <a:avLst/>
          </a:prstGeom>
          <a:solidFill>
            <a:srgbClr val="2A168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将来人口フレーム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42838" y="1674773"/>
            <a:ext cx="486003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少子高齢化による人口減少を抑制し、将来人口フレームを１４万人と設定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 descr="将来人口フレーム（字を拡大）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66" y="1001437"/>
            <a:ext cx="3923928" cy="230515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74349" y="2688056"/>
            <a:ext cx="2039481" cy="523220"/>
          </a:xfrm>
          <a:prstGeom prst="rect">
            <a:avLst/>
          </a:prstGeom>
          <a:solidFill>
            <a:srgbClr val="2A168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分野別目標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2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1907704" y="5236131"/>
            <a:ext cx="5088755" cy="1308916"/>
          </a:xfrm>
          <a:prstGeom prst="rect">
            <a:avLst/>
          </a:prstGeom>
          <a:noFill/>
          <a:ln>
            <a:solidFill>
              <a:srgbClr val="2A1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地区別構想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3341669" y="1340768"/>
            <a:ext cx="1240422" cy="1537182"/>
          </a:xfrm>
          <a:custGeom>
            <a:avLst/>
            <a:gdLst>
              <a:gd name="connsiteX0" fmla="*/ 1151906 w 1543792"/>
              <a:gd name="connsiteY0" fmla="*/ 267195 h 1905990"/>
              <a:gd name="connsiteX1" fmla="*/ 1312223 w 1543792"/>
              <a:gd name="connsiteY1" fmla="*/ 296884 h 1905990"/>
              <a:gd name="connsiteX2" fmla="*/ 1442852 w 1543792"/>
              <a:gd name="connsiteY2" fmla="*/ 362198 h 1905990"/>
              <a:gd name="connsiteX3" fmla="*/ 1520041 w 1543792"/>
              <a:gd name="connsiteY3" fmla="*/ 433450 h 1905990"/>
              <a:gd name="connsiteX4" fmla="*/ 1543792 w 1543792"/>
              <a:gd name="connsiteY4" fmla="*/ 534390 h 1905990"/>
              <a:gd name="connsiteX5" fmla="*/ 1448789 w 1543792"/>
              <a:gd name="connsiteY5" fmla="*/ 611580 h 1905990"/>
              <a:gd name="connsiteX6" fmla="*/ 1300348 w 1543792"/>
              <a:gd name="connsiteY6" fmla="*/ 653143 h 1905990"/>
              <a:gd name="connsiteX7" fmla="*/ 1175657 w 1543792"/>
              <a:gd name="connsiteY7" fmla="*/ 700645 h 1905990"/>
              <a:gd name="connsiteX8" fmla="*/ 1175657 w 1543792"/>
              <a:gd name="connsiteY8" fmla="*/ 777834 h 1905990"/>
              <a:gd name="connsiteX9" fmla="*/ 1128156 w 1543792"/>
              <a:gd name="connsiteY9" fmla="*/ 819398 h 1905990"/>
              <a:gd name="connsiteX10" fmla="*/ 1181595 w 1543792"/>
              <a:gd name="connsiteY10" fmla="*/ 890650 h 1905990"/>
              <a:gd name="connsiteX11" fmla="*/ 1021278 w 1543792"/>
              <a:gd name="connsiteY11" fmla="*/ 920338 h 1905990"/>
              <a:gd name="connsiteX12" fmla="*/ 1080654 w 1543792"/>
              <a:gd name="connsiteY12" fmla="*/ 1246909 h 1905990"/>
              <a:gd name="connsiteX13" fmla="*/ 1151906 w 1543792"/>
              <a:gd name="connsiteY13" fmla="*/ 1270660 h 1905990"/>
              <a:gd name="connsiteX14" fmla="*/ 1128156 w 1543792"/>
              <a:gd name="connsiteY14" fmla="*/ 1436915 h 1905990"/>
              <a:gd name="connsiteX15" fmla="*/ 908462 w 1543792"/>
              <a:gd name="connsiteY15" fmla="*/ 1905990 h 1905990"/>
              <a:gd name="connsiteX16" fmla="*/ 765958 w 1543792"/>
              <a:gd name="connsiteY16" fmla="*/ 1828800 h 1905990"/>
              <a:gd name="connsiteX17" fmla="*/ 694706 w 1543792"/>
              <a:gd name="connsiteY17" fmla="*/ 1656608 h 1905990"/>
              <a:gd name="connsiteX18" fmla="*/ 486888 w 1543792"/>
              <a:gd name="connsiteY18" fmla="*/ 1508167 h 1905990"/>
              <a:gd name="connsiteX19" fmla="*/ 261257 w 1543792"/>
              <a:gd name="connsiteY19" fmla="*/ 1520042 h 1905990"/>
              <a:gd name="connsiteX20" fmla="*/ 0 w 1543792"/>
              <a:gd name="connsiteY20" fmla="*/ 1223159 h 1905990"/>
              <a:gd name="connsiteX21" fmla="*/ 17813 w 1543792"/>
              <a:gd name="connsiteY21" fmla="*/ 1086593 h 1905990"/>
              <a:gd name="connsiteX22" fmla="*/ 0 w 1543792"/>
              <a:gd name="connsiteY22" fmla="*/ 979715 h 1905990"/>
              <a:gd name="connsiteX23" fmla="*/ 71252 w 1543792"/>
              <a:gd name="connsiteY23" fmla="*/ 938151 h 1905990"/>
              <a:gd name="connsiteX24" fmla="*/ 148441 w 1543792"/>
              <a:gd name="connsiteY24" fmla="*/ 961902 h 1905990"/>
              <a:gd name="connsiteX25" fmla="*/ 237506 w 1543792"/>
              <a:gd name="connsiteY25" fmla="*/ 1086593 h 1905990"/>
              <a:gd name="connsiteX26" fmla="*/ 285008 w 1543792"/>
              <a:gd name="connsiteY26" fmla="*/ 1045029 h 1905990"/>
              <a:gd name="connsiteX27" fmla="*/ 350322 w 1543792"/>
              <a:gd name="connsiteY27" fmla="*/ 1062842 h 1905990"/>
              <a:gd name="connsiteX28" fmla="*/ 385948 w 1543792"/>
              <a:gd name="connsiteY28" fmla="*/ 1015341 h 1905990"/>
              <a:gd name="connsiteX29" fmla="*/ 279070 w 1543792"/>
              <a:gd name="connsiteY29" fmla="*/ 973777 h 1905990"/>
              <a:gd name="connsiteX30" fmla="*/ 190005 w 1543792"/>
              <a:gd name="connsiteY30" fmla="*/ 825335 h 1905990"/>
              <a:gd name="connsiteX31" fmla="*/ 338447 w 1543792"/>
              <a:gd name="connsiteY31" fmla="*/ 712520 h 1905990"/>
              <a:gd name="connsiteX32" fmla="*/ 344384 w 1543792"/>
              <a:gd name="connsiteY32" fmla="*/ 653143 h 1905990"/>
              <a:gd name="connsiteX33" fmla="*/ 344384 w 1543792"/>
              <a:gd name="connsiteY33" fmla="*/ 480951 h 1905990"/>
              <a:gd name="connsiteX34" fmla="*/ 273132 w 1543792"/>
              <a:gd name="connsiteY34" fmla="*/ 421574 h 1905990"/>
              <a:gd name="connsiteX35" fmla="*/ 279070 w 1543792"/>
              <a:gd name="connsiteY35" fmla="*/ 362198 h 1905990"/>
              <a:gd name="connsiteX36" fmla="*/ 184067 w 1543792"/>
              <a:gd name="connsiteY36" fmla="*/ 302821 h 1905990"/>
              <a:gd name="connsiteX37" fmla="*/ 124691 w 1543792"/>
              <a:gd name="connsiteY37" fmla="*/ 290946 h 1905990"/>
              <a:gd name="connsiteX38" fmla="*/ 106878 w 1543792"/>
              <a:gd name="connsiteY38" fmla="*/ 184068 h 1905990"/>
              <a:gd name="connsiteX39" fmla="*/ 154379 w 1543792"/>
              <a:gd name="connsiteY39" fmla="*/ 124691 h 1905990"/>
              <a:gd name="connsiteX40" fmla="*/ 207818 w 1543792"/>
              <a:gd name="connsiteY40" fmla="*/ 47502 h 1905990"/>
              <a:gd name="connsiteX41" fmla="*/ 261257 w 1543792"/>
              <a:gd name="connsiteY41" fmla="*/ 0 h 1905990"/>
              <a:gd name="connsiteX42" fmla="*/ 397823 w 1543792"/>
              <a:gd name="connsiteY42" fmla="*/ 89065 h 1905990"/>
              <a:gd name="connsiteX43" fmla="*/ 469075 w 1543792"/>
              <a:gd name="connsiteY43" fmla="*/ 89065 h 1905990"/>
              <a:gd name="connsiteX44" fmla="*/ 504701 w 1543792"/>
              <a:gd name="connsiteY44" fmla="*/ 71252 h 1905990"/>
              <a:gd name="connsiteX45" fmla="*/ 570015 w 1543792"/>
              <a:gd name="connsiteY45" fmla="*/ 47502 h 1905990"/>
              <a:gd name="connsiteX46" fmla="*/ 635330 w 1543792"/>
              <a:gd name="connsiteY46" fmla="*/ 0 h 1905990"/>
              <a:gd name="connsiteX47" fmla="*/ 866899 w 1543792"/>
              <a:gd name="connsiteY47" fmla="*/ 118754 h 1905990"/>
              <a:gd name="connsiteX48" fmla="*/ 1015340 w 1543792"/>
              <a:gd name="connsiteY48" fmla="*/ 100941 h 1905990"/>
              <a:gd name="connsiteX49" fmla="*/ 1015340 w 1543792"/>
              <a:gd name="connsiteY49" fmla="*/ 225632 h 1905990"/>
              <a:gd name="connsiteX50" fmla="*/ 1151906 w 1543792"/>
              <a:gd name="connsiteY50" fmla="*/ 267195 h 1905990"/>
              <a:gd name="connsiteX0" fmla="*/ 1151906 w 1543792"/>
              <a:gd name="connsiteY0" fmla="*/ 267195 h 1905990"/>
              <a:gd name="connsiteX1" fmla="*/ 1312223 w 1543792"/>
              <a:gd name="connsiteY1" fmla="*/ 296884 h 1905990"/>
              <a:gd name="connsiteX2" fmla="*/ 1442852 w 1543792"/>
              <a:gd name="connsiteY2" fmla="*/ 362198 h 1905990"/>
              <a:gd name="connsiteX3" fmla="*/ 1520041 w 1543792"/>
              <a:gd name="connsiteY3" fmla="*/ 433450 h 1905990"/>
              <a:gd name="connsiteX4" fmla="*/ 1543792 w 1543792"/>
              <a:gd name="connsiteY4" fmla="*/ 534390 h 1905990"/>
              <a:gd name="connsiteX5" fmla="*/ 1448789 w 1543792"/>
              <a:gd name="connsiteY5" fmla="*/ 611580 h 1905990"/>
              <a:gd name="connsiteX6" fmla="*/ 1300348 w 1543792"/>
              <a:gd name="connsiteY6" fmla="*/ 653143 h 1905990"/>
              <a:gd name="connsiteX7" fmla="*/ 1175657 w 1543792"/>
              <a:gd name="connsiteY7" fmla="*/ 700645 h 1905990"/>
              <a:gd name="connsiteX8" fmla="*/ 1175657 w 1543792"/>
              <a:gd name="connsiteY8" fmla="*/ 777834 h 1905990"/>
              <a:gd name="connsiteX9" fmla="*/ 1128156 w 1543792"/>
              <a:gd name="connsiteY9" fmla="*/ 819398 h 1905990"/>
              <a:gd name="connsiteX10" fmla="*/ 1181595 w 1543792"/>
              <a:gd name="connsiteY10" fmla="*/ 890650 h 1905990"/>
              <a:gd name="connsiteX11" fmla="*/ 1021278 w 1543792"/>
              <a:gd name="connsiteY11" fmla="*/ 920338 h 1905990"/>
              <a:gd name="connsiteX12" fmla="*/ 1080654 w 1543792"/>
              <a:gd name="connsiteY12" fmla="*/ 1246909 h 1905990"/>
              <a:gd name="connsiteX13" fmla="*/ 1151906 w 1543792"/>
              <a:gd name="connsiteY13" fmla="*/ 1270660 h 1905990"/>
              <a:gd name="connsiteX14" fmla="*/ 1135300 w 1543792"/>
              <a:gd name="connsiteY14" fmla="*/ 1436915 h 1905990"/>
              <a:gd name="connsiteX15" fmla="*/ 908462 w 1543792"/>
              <a:gd name="connsiteY15" fmla="*/ 1905990 h 1905990"/>
              <a:gd name="connsiteX16" fmla="*/ 765958 w 1543792"/>
              <a:gd name="connsiteY16" fmla="*/ 1828800 h 1905990"/>
              <a:gd name="connsiteX17" fmla="*/ 694706 w 1543792"/>
              <a:gd name="connsiteY17" fmla="*/ 1656608 h 1905990"/>
              <a:gd name="connsiteX18" fmla="*/ 486888 w 1543792"/>
              <a:gd name="connsiteY18" fmla="*/ 1508167 h 1905990"/>
              <a:gd name="connsiteX19" fmla="*/ 261257 w 1543792"/>
              <a:gd name="connsiteY19" fmla="*/ 1520042 h 1905990"/>
              <a:gd name="connsiteX20" fmla="*/ 0 w 1543792"/>
              <a:gd name="connsiteY20" fmla="*/ 1223159 h 1905990"/>
              <a:gd name="connsiteX21" fmla="*/ 17813 w 1543792"/>
              <a:gd name="connsiteY21" fmla="*/ 1086593 h 1905990"/>
              <a:gd name="connsiteX22" fmla="*/ 0 w 1543792"/>
              <a:gd name="connsiteY22" fmla="*/ 979715 h 1905990"/>
              <a:gd name="connsiteX23" fmla="*/ 71252 w 1543792"/>
              <a:gd name="connsiteY23" fmla="*/ 938151 h 1905990"/>
              <a:gd name="connsiteX24" fmla="*/ 148441 w 1543792"/>
              <a:gd name="connsiteY24" fmla="*/ 961902 h 1905990"/>
              <a:gd name="connsiteX25" fmla="*/ 237506 w 1543792"/>
              <a:gd name="connsiteY25" fmla="*/ 1086593 h 1905990"/>
              <a:gd name="connsiteX26" fmla="*/ 285008 w 1543792"/>
              <a:gd name="connsiteY26" fmla="*/ 1045029 h 1905990"/>
              <a:gd name="connsiteX27" fmla="*/ 350322 w 1543792"/>
              <a:gd name="connsiteY27" fmla="*/ 1062842 h 1905990"/>
              <a:gd name="connsiteX28" fmla="*/ 385948 w 1543792"/>
              <a:gd name="connsiteY28" fmla="*/ 1015341 h 1905990"/>
              <a:gd name="connsiteX29" fmla="*/ 279070 w 1543792"/>
              <a:gd name="connsiteY29" fmla="*/ 973777 h 1905990"/>
              <a:gd name="connsiteX30" fmla="*/ 190005 w 1543792"/>
              <a:gd name="connsiteY30" fmla="*/ 825335 h 1905990"/>
              <a:gd name="connsiteX31" fmla="*/ 338447 w 1543792"/>
              <a:gd name="connsiteY31" fmla="*/ 712520 h 1905990"/>
              <a:gd name="connsiteX32" fmla="*/ 344384 w 1543792"/>
              <a:gd name="connsiteY32" fmla="*/ 653143 h 1905990"/>
              <a:gd name="connsiteX33" fmla="*/ 344384 w 1543792"/>
              <a:gd name="connsiteY33" fmla="*/ 480951 h 1905990"/>
              <a:gd name="connsiteX34" fmla="*/ 273132 w 1543792"/>
              <a:gd name="connsiteY34" fmla="*/ 421574 h 1905990"/>
              <a:gd name="connsiteX35" fmla="*/ 279070 w 1543792"/>
              <a:gd name="connsiteY35" fmla="*/ 362198 h 1905990"/>
              <a:gd name="connsiteX36" fmla="*/ 184067 w 1543792"/>
              <a:gd name="connsiteY36" fmla="*/ 302821 h 1905990"/>
              <a:gd name="connsiteX37" fmla="*/ 124691 w 1543792"/>
              <a:gd name="connsiteY37" fmla="*/ 290946 h 1905990"/>
              <a:gd name="connsiteX38" fmla="*/ 106878 w 1543792"/>
              <a:gd name="connsiteY38" fmla="*/ 184068 h 1905990"/>
              <a:gd name="connsiteX39" fmla="*/ 154379 w 1543792"/>
              <a:gd name="connsiteY39" fmla="*/ 124691 h 1905990"/>
              <a:gd name="connsiteX40" fmla="*/ 207818 w 1543792"/>
              <a:gd name="connsiteY40" fmla="*/ 47502 h 1905990"/>
              <a:gd name="connsiteX41" fmla="*/ 261257 w 1543792"/>
              <a:gd name="connsiteY41" fmla="*/ 0 h 1905990"/>
              <a:gd name="connsiteX42" fmla="*/ 397823 w 1543792"/>
              <a:gd name="connsiteY42" fmla="*/ 89065 h 1905990"/>
              <a:gd name="connsiteX43" fmla="*/ 469075 w 1543792"/>
              <a:gd name="connsiteY43" fmla="*/ 89065 h 1905990"/>
              <a:gd name="connsiteX44" fmla="*/ 504701 w 1543792"/>
              <a:gd name="connsiteY44" fmla="*/ 71252 h 1905990"/>
              <a:gd name="connsiteX45" fmla="*/ 570015 w 1543792"/>
              <a:gd name="connsiteY45" fmla="*/ 47502 h 1905990"/>
              <a:gd name="connsiteX46" fmla="*/ 635330 w 1543792"/>
              <a:gd name="connsiteY46" fmla="*/ 0 h 1905990"/>
              <a:gd name="connsiteX47" fmla="*/ 866899 w 1543792"/>
              <a:gd name="connsiteY47" fmla="*/ 118754 h 1905990"/>
              <a:gd name="connsiteX48" fmla="*/ 1015340 w 1543792"/>
              <a:gd name="connsiteY48" fmla="*/ 100941 h 1905990"/>
              <a:gd name="connsiteX49" fmla="*/ 1015340 w 1543792"/>
              <a:gd name="connsiteY49" fmla="*/ 225632 h 1905990"/>
              <a:gd name="connsiteX50" fmla="*/ 1151906 w 1543792"/>
              <a:gd name="connsiteY50" fmla="*/ 267195 h 1905990"/>
              <a:gd name="connsiteX0" fmla="*/ 1151906 w 1543792"/>
              <a:gd name="connsiteY0" fmla="*/ 267195 h 1913134"/>
              <a:gd name="connsiteX1" fmla="*/ 1312223 w 1543792"/>
              <a:gd name="connsiteY1" fmla="*/ 296884 h 1913134"/>
              <a:gd name="connsiteX2" fmla="*/ 1442852 w 1543792"/>
              <a:gd name="connsiteY2" fmla="*/ 362198 h 1913134"/>
              <a:gd name="connsiteX3" fmla="*/ 1520041 w 1543792"/>
              <a:gd name="connsiteY3" fmla="*/ 433450 h 1913134"/>
              <a:gd name="connsiteX4" fmla="*/ 1543792 w 1543792"/>
              <a:gd name="connsiteY4" fmla="*/ 534390 h 1913134"/>
              <a:gd name="connsiteX5" fmla="*/ 1448789 w 1543792"/>
              <a:gd name="connsiteY5" fmla="*/ 611580 h 1913134"/>
              <a:gd name="connsiteX6" fmla="*/ 1300348 w 1543792"/>
              <a:gd name="connsiteY6" fmla="*/ 653143 h 1913134"/>
              <a:gd name="connsiteX7" fmla="*/ 1175657 w 1543792"/>
              <a:gd name="connsiteY7" fmla="*/ 700645 h 1913134"/>
              <a:gd name="connsiteX8" fmla="*/ 1175657 w 1543792"/>
              <a:gd name="connsiteY8" fmla="*/ 777834 h 1913134"/>
              <a:gd name="connsiteX9" fmla="*/ 1128156 w 1543792"/>
              <a:gd name="connsiteY9" fmla="*/ 819398 h 1913134"/>
              <a:gd name="connsiteX10" fmla="*/ 1181595 w 1543792"/>
              <a:gd name="connsiteY10" fmla="*/ 890650 h 1913134"/>
              <a:gd name="connsiteX11" fmla="*/ 1021278 w 1543792"/>
              <a:gd name="connsiteY11" fmla="*/ 920338 h 1913134"/>
              <a:gd name="connsiteX12" fmla="*/ 1080654 w 1543792"/>
              <a:gd name="connsiteY12" fmla="*/ 1246909 h 1913134"/>
              <a:gd name="connsiteX13" fmla="*/ 1151906 w 1543792"/>
              <a:gd name="connsiteY13" fmla="*/ 1270660 h 1913134"/>
              <a:gd name="connsiteX14" fmla="*/ 1135300 w 1543792"/>
              <a:gd name="connsiteY14" fmla="*/ 1436915 h 1913134"/>
              <a:gd name="connsiteX15" fmla="*/ 913225 w 1543792"/>
              <a:gd name="connsiteY15" fmla="*/ 1913134 h 1913134"/>
              <a:gd name="connsiteX16" fmla="*/ 765958 w 1543792"/>
              <a:gd name="connsiteY16" fmla="*/ 1828800 h 1913134"/>
              <a:gd name="connsiteX17" fmla="*/ 694706 w 1543792"/>
              <a:gd name="connsiteY17" fmla="*/ 1656608 h 1913134"/>
              <a:gd name="connsiteX18" fmla="*/ 486888 w 1543792"/>
              <a:gd name="connsiteY18" fmla="*/ 1508167 h 1913134"/>
              <a:gd name="connsiteX19" fmla="*/ 261257 w 1543792"/>
              <a:gd name="connsiteY19" fmla="*/ 1520042 h 1913134"/>
              <a:gd name="connsiteX20" fmla="*/ 0 w 1543792"/>
              <a:gd name="connsiteY20" fmla="*/ 1223159 h 1913134"/>
              <a:gd name="connsiteX21" fmla="*/ 17813 w 1543792"/>
              <a:gd name="connsiteY21" fmla="*/ 1086593 h 1913134"/>
              <a:gd name="connsiteX22" fmla="*/ 0 w 1543792"/>
              <a:gd name="connsiteY22" fmla="*/ 979715 h 1913134"/>
              <a:gd name="connsiteX23" fmla="*/ 71252 w 1543792"/>
              <a:gd name="connsiteY23" fmla="*/ 938151 h 1913134"/>
              <a:gd name="connsiteX24" fmla="*/ 148441 w 1543792"/>
              <a:gd name="connsiteY24" fmla="*/ 961902 h 1913134"/>
              <a:gd name="connsiteX25" fmla="*/ 237506 w 1543792"/>
              <a:gd name="connsiteY25" fmla="*/ 1086593 h 1913134"/>
              <a:gd name="connsiteX26" fmla="*/ 285008 w 1543792"/>
              <a:gd name="connsiteY26" fmla="*/ 1045029 h 1913134"/>
              <a:gd name="connsiteX27" fmla="*/ 350322 w 1543792"/>
              <a:gd name="connsiteY27" fmla="*/ 1062842 h 1913134"/>
              <a:gd name="connsiteX28" fmla="*/ 385948 w 1543792"/>
              <a:gd name="connsiteY28" fmla="*/ 1015341 h 1913134"/>
              <a:gd name="connsiteX29" fmla="*/ 279070 w 1543792"/>
              <a:gd name="connsiteY29" fmla="*/ 973777 h 1913134"/>
              <a:gd name="connsiteX30" fmla="*/ 190005 w 1543792"/>
              <a:gd name="connsiteY30" fmla="*/ 825335 h 1913134"/>
              <a:gd name="connsiteX31" fmla="*/ 338447 w 1543792"/>
              <a:gd name="connsiteY31" fmla="*/ 712520 h 1913134"/>
              <a:gd name="connsiteX32" fmla="*/ 344384 w 1543792"/>
              <a:gd name="connsiteY32" fmla="*/ 653143 h 1913134"/>
              <a:gd name="connsiteX33" fmla="*/ 344384 w 1543792"/>
              <a:gd name="connsiteY33" fmla="*/ 480951 h 1913134"/>
              <a:gd name="connsiteX34" fmla="*/ 273132 w 1543792"/>
              <a:gd name="connsiteY34" fmla="*/ 421574 h 1913134"/>
              <a:gd name="connsiteX35" fmla="*/ 279070 w 1543792"/>
              <a:gd name="connsiteY35" fmla="*/ 362198 h 1913134"/>
              <a:gd name="connsiteX36" fmla="*/ 184067 w 1543792"/>
              <a:gd name="connsiteY36" fmla="*/ 302821 h 1913134"/>
              <a:gd name="connsiteX37" fmla="*/ 124691 w 1543792"/>
              <a:gd name="connsiteY37" fmla="*/ 290946 h 1913134"/>
              <a:gd name="connsiteX38" fmla="*/ 106878 w 1543792"/>
              <a:gd name="connsiteY38" fmla="*/ 184068 h 1913134"/>
              <a:gd name="connsiteX39" fmla="*/ 154379 w 1543792"/>
              <a:gd name="connsiteY39" fmla="*/ 124691 h 1913134"/>
              <a:gd name="connsiteX40" fmla="*/ 207818 w 1543792"/>
              <a:gd name="connsiteY40" fmla="*/ 47502 h 1913134"/>
              <a:gd name="connsiteX41" fmla="*/ 261257 w 1543792"/>
              <a:gd name="connsiteY41" fmla="*/ 0 h 1913134"/>
              <a:gd name="connsiteX42" fmla="*/ 397823 w 1543792"/>
              <a:gd name="connsiteY42" fmla="*/ 89065 h 1913134"/>
              <a:gd name="connsiteX43" fmla="*/ 469075 w 1543792"/>
              <a:gd name="connsiteY43" fmla="*/ 89065 h 1913134"/>
              <a:gd name="connsiteX44" fmla="*/ 504701 w 1543792"/>
              <a:gd name="connsiteY44" fmla="*/ 71252 h 1913134"/>
              <a:gd name="connsiteX45" fmla="*/ 570015 w 1543792"/>
              <a:gd name="connsiteY45" fmla="*/ 47502 h 1913134"/>
              <a:gd name="connsiteX46" fmla="*/ 635330 w 1543792"/>
              <a:gd name="connsiteY46" fmla="*/ 0 h 1913134"/>
              <a:gd name="connsiteX47" fmla="*/ 866899 w 1543792"/>
              <a:gd name="connsiteY47" fmla="*/ 118754 h 1913134"/>
              <a:gd name="connsiteX48" fmla="*/ 1015340 w 1543792"/>
              <a:gd name="connsiteY48" fmla="*/ 100941 h 1913134"/>
              <a:gd name="connsiteX49" fmla="*/ 1015340 w 1543792"/>
              <a:gd name="connsiteY49" fmla="*/ 225632 h 1913134"/>
              <a:gd name="connsiteX50" fmla="*/ 1151906 w 1543792"/>
              <a:gd name="connsiteY50" fmla="*/ 267195 h 191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43792" h="1913134">
                <a:moveTo>
                  <a:pt x="1151906" y="267195"/>
                </a:moveTo>
                <a:lnTo>
                  <a:pt x="1312223" y="296884"/>
                </a:lnTo>
                <a:lnTo>
                  <a:pt x="1442852" y="362198"/>
                </a:lnTo>
                <a:lnTo>
                  <a:pt x="1520041" y="433450"/>
                </a:lnTo>
                <a:lnTo>
                  <a:pt x="1543792" y="534390"/>
                </a:lnTo>
                <a:lnTo>
                  <a:pt x="1448789" y="611580"/>
                </a:lnTo>
                <a:lnTo>
                  <a:pt x="1300348" y="653143"/>
                </a:lnTo>
                <a:lnTo>
                  <a:pt x="1175657" y="700645"/>
                </a:lnTo>
                <a:lnTo>
                  <a:pt x="1175657" y="777834"/>
                </a:lnTo>
                <a:lnTo>
                  <a:pt x="1128156" y="819398"/>
                </a:lnTo>
                <a:lnTo>
                  <a:pt x="1181595" y="890650"/>
                </a:lnTo>
                <a:lnTo>
                  <a:pt x="1021278" y="920338"/>
                </a:lnTo>
                <a:lnTo>
                  <a:pt x="1080654" y="1246909"/>
                </a:lnTo>
                <a:lnTo>
                  <a:pt x="1151906" y="1270660"/>
                </a:lnTo>
                <a:lnTo>
                  <a:pt x="1135300" y="1436915"/>
                </a:lnTo>
                <a:lnTo>
                  <a:pt x="913225" y="1913134"/>
                </a:lnTo>
                <a:lnTo>
                  <a:pt x="765958" y="1828800"/>
                </a:lnTo>
                <a:lnTo>
                  <a:pt x="694706" y="1656608"/>
                </a:lnTo>
                <a:lnTo>
                  <a:pt x="486888" y="1508167"/>
                </a:lnTo>
                <a:lnTo>
                  <a:pt x="261257" y="1520042"/>
                </a:lnTo>
                <a:lnTo>
                  <a:pt x="0" y="1223159"/>
                </a:lnTo>
                <a:lnTo>
                  <a:pt x="17813" y="1086593"/>
                </a:lnTo>
                <a:lnTo>
                  <a:pt x="0" y="979715"/>
                </a:lnTo>
                <a:lnTo>
                  <a:pt x="71252" y="938151"/>
                </a:lnTo>
                <a:lnTo>
                  <a:pt x="148441" y="961902"/>
                </a:lnTo>
                <a:lnTo>
                  <a:pt x="237506" y="1086593"/>
                </a:lnTo>
                <a:lnTo>
                  <a:pt x="285008" y="1045029"/>
                </a:lnTo>
                <a:lnTo>
                  <a:pt x="350322" y="1062842"/>
                </a:lnTo>
                <a:lnTo>
                  <a:pt x="385948" y="1015341"/>
                </a:lnTo>
                <a:lnTo>
                  <a:pt x="279070" y="973777"/>
                </a:lnTo>
                <a:lnTo>
                  <a:pt x="190005" y="825335"/>
                </a:lnTo>
                <a:lnTo>
                  <a:pt x="338447" y="712520"/>
                </a:lnTo>
                <a:lnTo>
                  <a:pt x="344384" y="653143"/>
                </a:lnTo>
                <a:lnTo>
                  <a:pt x="344384" y="480951"/>
                </a:lnTo>
                <a:lnTo>
                  <a:pt x="273132" y="421574"/>
                </a:lnTo>
                <a:lnTo>
                  <a:pt x="279070" y="362198"/>
                </a:lnTo>
                <a:lnTo>
                  <a:pt x="184067" y="302821"/>
                </a:lnTo>
                <a:lnTo>
                  <a:pt x="124691" y="290946"/>
                </a:lnTo>
                <a:lnTo>
                  <a:pt x="106878" y="184068"/>
                </a:lnTo>
                <a:lnTo>
                  <a:pt x="154379" y="124691"/>
                </a:lnTo>
                <a:lnTo>
                  <a:pt x="207818" y="47502"/>
                </a:lnTo>
                <a:lnTo>
                  <a:pt x="261257" y="0"/>
                </a:lnTo>
                <a:lnTo>
                  <a:pt x="397823" y="89065"/>
                </a:lnTo>
                <a:lnTo>
                  <a:pt x="469075" y="89065"/>
                </a:lnTo>
                <a:lnTo>
                  <a:pt x="504701" y="71252"/>
                </a:lnTo>
                <a:lnTo>
                  <a:pt x="570015" y="47502"/>
                </a:lnTo>
                <a:lnTo>
                  <a:pt x="635330" y="0"/>
                </a:lnTo>
                <a:lnTo>
                  <a:pt x="866899" y="118754"/>
                </a:lnTo>
                <a:lnTo>
                  <a:pt x="1015340" y="100941"/>
                </a:lnTo>
                <a:lnTo>
                  <a:pt x="1015340" y="225632"/>
                </a:lnTo>
                <a:lnTo>
                  <a:pt x="1151906" y="2671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3559138" y="3465381"/>
            <a:ext cx="1337105" cy="1043387"/>
          </a:xfrm>
          <a:custGeom>
            <a:avLst/>
            <a:gdLst>
              <a:gd name="connsiteX0" fmla="*/ 368360 w 1664121"/>
              <a:gd name="connsiteY0" fmla="*/ 1291427 h 1291427"/>
              <a:gd name="connsiteX1" fmla="*/ 160345 w 1664121"/>
              <a:gd name="connsiteY1" fmla="*/ 983738 h 1291427"/>
              <a:gd name="connsiteX2" fmla="*/ 95340 w 1664121"/>
              <a:gd name="connsiteY2" fmla="*/ 962070 h 1291427"/>
              <a:gd name="connsiteX3" fmla="*/ 0 w 1664121"/>
              <a:gd name="connsiteY3" fmla="*/ 546039 h 1291427"/>
              <a:gd name="connsiteX4" fmla="*/ 65005 w 1664121"/>
              <a:gd name="connsiteY4" fmla="*/ 559040 h 1291427"/>
              <a:gd name="connsiteX5" fmla="*/ 143010 w 1664121"/>
              <a:gd name="connsiteY5" fmla="*/ 407363 h 1291427"/>
              <a:gd name="connsiteX6" fmla="*/ 312023 w 1664121"/>
              <a:gd name="connsiteY6" fmla="*/ 320690 h 1291427"/>
              <a:gd name="connsiteX7" fmla="*/ 368360 w 1664121"/>
              <a:gd name="connsiteY7" fmla="*/ 247018 h 1291427"/>
              <a:gd name="connsiteX8" fmla="*/ 468034 w 1664121"/>
              <a:gd name="connsiteY8" fmla="*/ 121342 h 1291427"/>
              <a:gd name="connsiteX9" fmla="*/ 598044 w 1664121"/>
              <a:gd name="connsiteY9" fmla="*/ 177679 h 1291427"/>
              <a:gd name="connsiteX10" fmla="*/ 619712 w 1664121"/>
              <a:gd name="connsiteY10" fmla="*/ 160345 h 1291427"/>
              <a:gd name="connsiteX11" fmla="*/ 910066 w 1664121"/>
              <a:gd name="connsiteY11" fmla="*/ 303355 h 1291427"/>
              <a:gd name="connsiteX12" fmla="*/ 983738 w 1664121"/>
              <a:gd name="connsiteY12" fmla="*/ 143010 h 1291427"/>
              <a:gd name="connsiteX13" fmla="*/ 1265426 w 1664121"/>
              <a:gd name="connsiteY13" fmla="*/ 221016 h 1291427"/>
              <a:gd name="connsiteX14" fmla="*/ 1447439 w 1664121"/>
              <a:gd name="connsiteY14" fmla="*/ 0 h 1291427"/>
              <a:gd name="connsiteX15" fmla="*/ 1651120 w 1664121"/>
              <a:gd name="connsiteY15" fmla="*/ 69338 h 1291427"/>
              <a:gd name="connsiteX16" fmla="*/ 1651120 w 1664121"/>
              <a:gd name="connsiteY16" fmla="*/ 195014 h 1291427"/>
              <a:gd name="connsiteX17" fmla="*/ 1664121 w 1664121"/>
              <a:gd name="connsiteY17" fmla="*/ 294688 h 1291427"/>
              <a:gd name="connsiteX18" fmla="*/ 1447439 w 1664121"/>
              <a:gd name="connsiteY18" fmla="*/ 316356 h 1291427"/>
              <a:gd name="connsiteX19" fmla="*/ 1378100 w 1664121"/>
              <a:gd name="connsiteY19" fmla="*/ 398695 h 1291427"/>
              <a:gd name="connsiteX20" fmla="*/ 1369433 w 1664121"/>
              <a:gd name="connsiteY20" fmla="*/ 524371 h 1291427"/>
              <a:gd name="connsiteX21" fmla="*/ 1248091 w 1664121"/>
              <a:gd name="connsiteY21" fmla="*/ 628379 h 1291427"/>
              <a:gd name="connsiteX22" fmla="*/ 1226423 w 1664121"/>
              <a:gd name="connsiteY22" fmla="*/ 680383 h 1291427"/>
              <a:gd name="connsiteX23" fmla="*/ 1087746 w 1664121"/>
              <a:gd name="connsiteY23" fmla="*/ 667382 h 1291427"/>
              <a:gd name="connsiteX24" fmla="*/ 1053077 w 1664121"/>
              <a:gd name="connsiteY24" fmla="*/ 658714 h 1291427"/>
              <a:gd name="connsiteX25" fmla="*/ 983738 w 1664121"/>
              <a:gd name="connsiteY25" fmla="*/ 897065 h 1291427"/>
              <a:gd name="connsiteX26" fmla="*/ 689050 w 1664121"/>
              <a:gd name="connsiteY26" fmla="*/ 680383 h 1291427"/>
              <a:gd name="connsiteX27" fmla="*/ 637046 w 1664121"/>
              <a:gd name="connsiteY27" fmla="*/ 784390 h 1291427"/>
              <a:gd name="connsiteX28" fmla="*/ 663048 w 1664121"/>
              <a:gd name="connsiteY28" fmla="*/ 983738 h 1291427"/>
              <a:gd name="connsiteX29" fmla="*/ 589376 w 1664121"/>
              <a:gd name="connsiteY29" fmla="*/ 1066077 h 1291427"/>
              <a:gd name="connsiteX30" fmla="*/ 550373 w 1664121"/>
              <a:gd name="connsiteY30" fmla="*/ 1230756 h 1291427"/>
              <a:gd name="connsiteX31" fmla="*/ 489702 w 1664121"/>
              <a:gd name="connsiteY31" fmla="*/ 1135416 h 1291427"/>
              <a:gd name="connsiteX32" fmla="*/ 368360 w 1664121"/>
              <a:gd name="connsiteY32" fmla="*/ 1291427 h 1291427"/>
              <a:gd name="connsiteX0" fmla="*/ 368360 w 1664121"/>
              <a:gd name="connsiteY0" fmla="*/ 1298571 h 1298571"/>
              <a:gd name="connsiteX1" fmla="*/ 160345 w 1664121"/>
              <a:gd name="connsiteY1" fmla="*/ 990882 h 1298571"/>
              <a:gd name="connsiteX2" fmla="*/ 95340 w 1664121"/>
              <a:gd name="connsiteY2" fmla="*/ 969214 h 1298571"/>
              <a:gd name="connsiteX3" fmla="*/ 0 w 1664121"/>
              <a:gd name="connsiteY3" fmla="*/ 553183 h 1298571"/>
              <a:gd name="connsiteX4" fmla="*/ 65005 w 1664121"/>
              <a:gd name="connsiteY4" fmla="*/ 566184 h 1298571"/>
              <a:gd name="connsiteX5" fmla="*/ 143010 w 1664121"/>
              <a:gd name="connsiteY5" fmla="*/ 414507 h 1298571"/>
              <a:gd name="connsiteX6" fmla="*/ 312023 w 1664121"/>
              <a:gd name="connsiteY6" fmla="*/ 327834 h 1298571"/>
              <a:gd name="connsiteX7" fmla="*/ 368360 w 1664121"/>
              <a:gd name="connsiteY7" fmla="*/ 254162 h 1298571"/>
              <a:gd name="connsiteX8" fmla="*/ 468034 w 1664121"/>
              <a:gd name="connsiteY8" fmla="*/ 128486 h 1298571"/>
              <a:gd name="connsiteX9" fmla="*/ 598044 w 1664121"/>
              <a:gd name="connsiteY9" fmla="*/ 184823 h 1298571"/>
              <a:gd name="connsiteX10" fmla="*/ 619712 w 1664121"/>
              <a:gd name="connsiteY10" fmla="*/ 167489 h 1298571"/>
              <a:gd name="connsiteX11" fmla="*/ 910066 w 1664121"/>
              <a:gd name="connsiteY11" fmla="*/ 310499 h 1298571"/>
              <a:gd name="connsiteX12" fmla="*/ 983738 w 1664121"/>
              <a:gd name="connsiteY12" fmla="*/ 150154 h 1298571"/>
              <a:gd name="connsiteX13" fmla="*/ 1265426 w 1664121"/>
              <a:gd name="connsiteY13" fmla="*/ 228160 h 1298571"/>
              <a:gd name="connsiteX14" fmla="*/ 1449820 w 1664121"/>
              <a:gd name="connsiteY14" fmla="*/ 0 h 1298571"/>
              <a:gd name="connsiteX15" fmla="*/ 1651120 w 1664121"/>
              <a:gd name="connsiteY15" fmla="*/ 76482 h 1298571"/>
              <a:gd name="connsiteX16" fmla="*/ 1651120 w 1664121"/>
              <a:gd name="connsiteY16" fmla="*/ 202158 h 1298571"/>
              <a:gd name="connsiteX17" fmla="*/ 1664121 w 1664121"/>
              <a:gd name="connsiteY17" fmla="*/ 301832 h 1298571"/>
              <a:gd name="connsiteX18" fmla="*/ 1447439 w 1664121"/>
              <a:gd name="connsiteY18" fmla="*/ 323500 h 1298571"/>
              <a:gd name="connsiteX19" fmla="*/ 1378100 w 1664121"/>
              <a:gd name="connsiteY19" fmla="*/ 405839 h 1298571"/>
              <a:gd name="connsiteX20" fmla="*/ 1369433 w 1664121"/>
              <a:gd name="connsiteY20" fmla="*/ 531515 h 1298571"/>
              <a:gd name="connsiteX21" fmla="*/ 1248091 w 1664121"/>
              <a:gd name="connsiteY21" fmla="*/ 635523 h 1298571"/>
              <a:gd name="connsiteX22" fmla="*/ 1226423 w 1664121"/>
              <a:gd name="connsiteY22" fmla="*/ 687527 h 1298571"/>
              <a:gd name="connsiteX23" fmla="*/ 1087746 w 1664121"/>
              <a:gd name="connsiteY23" fmla="*/ 674526 h 1298571"/>
              <a:gd name="connsiteX24" fmla="*/ 1053077 w 1664121"/>
              <a:gd name="connsiteY24" fmla="*/ 665858 h 1298571"/>
              <a:gd name="connsiteX25" fmla="*/ 983738 w 1664121"/>
              <a:gd name="connsiteY25" fmla="*/ 904209 h 1298571"/>
              <a:gd name="connsiteX26" fmla="*/ 689050 w 1664121"/>
              <a:gd name="connsiteY26" fmla="*/ 687527 h 1298571"/>
              <a:gd name="connsiteX27" fmla="*/ 637046 w 1664121"/>
              <a:gd name="connsiteY27" fmla="*/ 791534 h 1298571"/>
              <a:gd name="connsiteX28" fmla="*/ 663048 w 1664121"/>
              <a:gd name="connsiteY28" fmla="*/ 990882 h 1298571"/>
              <a:gd name="connsiteX29" fmla="*/ 589376 w 1664121"/>
              <a:gd name="connsiteY29" fmla="*/ 1073221 h 1298571"/>
              <a:gd name="connsiteX30" fmla="*/ 550373 w 1664121"/>
              <a:gd name="connsiteY30" fmla="*/ 1237900 h 1298571"/>
              <a:gd name="connsiteX31" fmla="*/ 489702 w 1664121"/>
              <a:gd name="connsiteY31" fmla="*/ 1142560 h 1298571"/>
              <a:gd name="connsiteX32" fmla="*/ 368360 w 1664121"/>
              <a:gd name="connsiteY32" fmla="*/ 1298571 h 1298571"/>
              <a:gd name="connsiteX0" fmla="*/ 368360 w 1664121"/>
              <a:gd name="connsiteY0" fmla="*/ 1298571 h 1298571"/>
              <a:gd name="connsiteX1" fmla="*/ 160345 w 1664121"/>
              <a:gd name="connsiteY1" fmla="*/ 990882 h 1298571"/>
              <a:gd name="connsiteX2" fmla="*/ 95340 w 1664121"/>
              <a:gd name="connsiteY2" fmla="*/ 969214 h 1298571"/>
              <a:gd name="connsiteX3" fmla="*/ 0 w 1664121"/>
              <a:gd name="connsiteY3" fmla="*/ 553183 h 1298571"/>
              <a:gd name="connsiteX4" fmla="*/ 65005 w 1664121"/>
              <a:gd name="connsiteY4" fmla="*/ 566184 h 1298571"/>
              <a:gd name="connsiteX5" fmla="*/ 143010 w 1664121"/>
              <a:gd name="connsiteY5" fmla="*/ 414507 h 1298571"/>
              <a:gd name="connsiteX6" fmla="*/ 312023 w 1664121"/>
              <a:gd name="connsiteY6" fmla="*/ 327834 h 1298571"/>
              <a:gd name="connsiteX7" fmla="*/ 368360 w 1664121"/>
              <a:gd name="connsiteY7" fmla="*/ 254162 h 1298571"/>
              <a:gd name="connsiteX8" fmla="*/ 468034 w 1664121"/>
              <a:gd name="connsiteY8" fmla="*/ 128486 h 1298571"/>
              <a:gd name="connsiteX9" fmla="*/ 598044 w 1664121"/>
              <a:gd name="connsiteY9" fmla="*/ 184823 h 1298571"/>
              <a:gd name="connsiteX10" fmla="*/ 622093 w 1664121"/>
              <a:gd name="connsiteY10" fmla="*/ 162727 h 1298571"/>
              <a:gd name="connsiteX11" fmla="*/ 910066 w 1664121"/>
              <a:gd name="connsiteY11" fmla="*/ 310499 h 1298571"/>
              <a:gd name="connsiteX12" fmla="*/ 983738 w 1664121"/>
              <a:gd name="connsiteY12" fmla="*/ 150154 h 1298571"/>
              <a:gd name="connsiteX13" fmla="*/ 1265426 w 1664121"/>
              <a:gd name="connsiteY13" fmla="*/ 228160 h 1298571"/>
              <a:gd name="connsiteX14" fmla="*/ 1449820 w 1664121"/>
              <a:gd name="connsiteY14" fmla="*/ 0 h 1298571"/>
              <a:gd name="connsiteX15" fmla="*/ 1651120 w 1664121"/>
              <a:gd name="connsiteY15" fmla="*/ 76482 h 1298571"/>
              <a:gd name="connsiteX16" fmla="*/ 1651120 w 1664121"/>
              <a:gd name="connsiteY16" fmla="*/ 202158 h 1298571"/>
              <a:gd name="connsiteX17" fmla="*/ 1664121 w 1664121"/>
              <a:gd name="connsiteY17" fmla="*/ 301832 h 1298571"/>
              <a:gd name="connsiteX18" fmla="*/ 1447439 w 1664121"/>
              <a:gd name="connsiteY18" fmla="*/ 323500 h 1298571"/>
              <a:gd name="connsiteX19" fmla="*/ 1378100 w 1664121"/>
              <a:gd name="connsiteY19" fmla="*/ 405839 h 1298571"/>
              <a:gd name="connsiteX20" fmla="*/ 1369433 w 1664121"/>
              <a:gd name="connsiteY20" fmla="*/ 531515 h 1298571"/>
              <a:gd name="connsiteX21" fmla="*/ 1248091 w 1664121"/>
              <a:gd name="connsiteY21" fmla="*/ 635523 h 1298571"/>
              <a:gd name="connsiteX22" fmla="*/ 1226423 w 1664121"/>
              <a:gd name="connsiteY22" fmla="*/ 687527 h 1298571"/>
              <a:gd name="connsiteX23" fmla="*/ 1087746 w 1664121"/>
              <a:gd name="connsiteY23" fmla="*/ 674526 h 1298571"/>
              <a:gd name="connsiteX24" fmla="*/ 1053077 w 1664121"/>
              <a:gd name="connsiteY24" fmla="*/ 665858 h 1298571"/>
              <a:gd name="connsiteX25" fmla="*/ 983738 w 1664121"/>
              <a:gd name="connsiteY25" fmla="*/ 904209 h 1298571"/>
              <a:gd name="connsiteX26" fmla="*/ 689050 w 1664121"/>
              <a:gd name="connsiteY26" fmla="*/ 687527 h 1298571"/>
              <a:gd name="connsiteX27" fmla="*/ 637046 w 1664121"/>
              <a:gd name="connsiteY27" fmla="*/ 791534 h 1298571"/>
              <a:gd name="connsiteX28" fmla="*/ 663048 w 1664121"/>
              <a:gd name="connsiteY28" fmla="*/ 990882 h 1298571"/>
              <a:gd name="connsiteX29" fmla="*/ 589376 w 1664121"/>
              <a:gd name="connsiteY29" fmla="*/ 1073221 h 1298571"/>
              <a:gd name="connsiteX30" fmla="*/ 550373 w 1664121"/>
              <a:gd name="connsiteY30" fmla="*/ 1237900 h 1298571"/>
              <a:gd name="connsiteX31" fmla="*/ 489702 w 1664121"/>
              <a:gd name="connsiteY31" fmla="*/ 1142560 h 1298571"/>
              <a:gd name="connsiteX32" fmla="*/ 368360 w 1664121"/>
              <a:gd name="connsiteY32" fmla="*/ 1298571 h 129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64121" h="1298571">
                <a:moveTo>
                  <a:pt x="368360" y="1298571"/>
                </a:moveTo>
                <a:lnTo>
                  <a:pt x="160345" y="990882"/>
                </a:lnTo>
                <a:lnTo>
                  <a:pt x="95340" y="969214"/>
                </a:lnTo>
                <a:lnTo>
                  <a:pt x="0" y="553183"/>
                </a:lnTo>
                <a:lnTo>
                  <a:pt x="65005" y="566184"/>
                </a:lnTo>
                <a:lnTo>
                  <a:pt x="143010" y="414507"/>
                </a:lnTo>
                <a:lnTo>
                  <a:pt x="312023" y="327834"/>
                </a:lnTo>
                <a:lnTo>
                  <a:pt x="368360" y="254162"/>
                </a:lnTo>
                <a:lnTo>
                  <a:pt x="468034" y="128486"/>
                </a:lnTo>
                <a:lnTo>
                  <a:pt x="598044" y="184823"/>
                </a:lnTo>
                <a:lnTo>
                  <a:pt x="622093" y="162727"/>
                </a:lnTo>
                <a:lnTo>
                  <a:pt x="910066" y="310499"/>
                </a:lnTo>
                <a:lnTo>
                  <a:pt x="983738" y="150154"/>
                </a:lnTo>
                <a:lnTo>
                  <a:pt x="1265426" y="228160"/>
                </a:lnTo>
                <a:lnTo>
                  <a:pt x="1449820" y="0"/>
                </a:lnTo>
                <a:lnTo>
                  <a:pt x="1651120" y="76482"/>
                </a:lnTo>
                <a:lnTo>
                  <a:pt x="1651120" y="202158"/>
                </a:lnTo>
                <a:lnTo>
                  <a:pt x="1664121" y="301832"/>
                </a:lnTo>
                <a:lnTo>
                  <a:pt x="1447439" y="323500"/>
                </a:lnTo>
                <a:lnTo>
                  <a:pt x="1378100" y="405839"/>
                </a:lnTo>
                <a:lnTo>
                  <a:pt x="1369433" y="531515"/>
                </a:lnTo>
                <a:lnTo>
                  <a:pt x="1248091" y="635523"/>
                </a:lnTo>
                <a:lnTo>
                  <a:pt x="1226423" y="687527"/>
                </a:lnTo>
                <a:lnTo>
                  <a:pt x="1087746" y="674526"/>
                </a:lnTo>
                <a:lnTo>
                  <a:pt x="1053077" y="665858"/>
                </a:lnTo>
                <a:lnTo>
                  <a:pt x="983738" y="904209"/>
                </a:lnTo>
                <a:lnTo>
                  <a:pt x="689050" y="687527"/>
                </a:lnTo>
                <a:lnTo>
                  <a:pt x="637046" y="791534"/>
                </a:lnTo>
                <a:lnTo>
                  <a:pt x="663048" y="990882"/>
                </a:lnTo>
                <a:lnTo>
                  <a:pt x="589376" y="1073221"/>
                </a:lnTo>
                <a:lnTo>
                  <a:pt x="550373" y="1237900"/>
                </a:lnTo>
                <a:lnTo>
                  <a:pt x="489702" y="1142560"/>
                </a:lnTo>
                <a:lnTo>
                  <a:pt x="368360" y="129857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3729759" y="2597129"/>
            <a:ext cx="1267809" cy="1117734"/>
          </a:xfrm>
          <a:custGeom>
            <a:avLst/>
            <a:gdLst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28705 w 1573114"/>
              <a:gd name="connsiteY41" fmla="*/ 164678 h 1391101"/>
              <a:gd name="connsiteX42" fmla="*/ 580709 w 1573114"/>
              <a:gd name="connsiteY42" fmla="*/ 182013 h 1391101"/>
              <a:gd name="connsiteX43" fmla="*/ 624045 w 1573114"/>
              <a:gd name="connsiteY43" fmla="*/ 95340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28705 w 1573114"/>
              <a:gd name="connsiteY41" fmla="*/ 164678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17125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14605 w 1573114"/>
              <a:gd name="connsiteY32" fmla="*/ 35763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17125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3767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08110 w 1577877"/>
              <a:gd name="connsiteY26" fmla="*/ 255685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3767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0983 w 1577877"/>
              <a:gd name="connsiteY45" fmla="*/ 341929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35303 w 1577877"/>
              <a:gd name="connsiteY0" fmla="*/ 155583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0983 w 1577877"/>
              <a:gd name="connsiteY45" fmla="*/ 341929 h 1391101"/>
              <a:gd name="connsiteX46" fmla="*/ 290354 w 1577877"/>
              <a:gd name="connsiteY46" fmla="*/ 268686 h 1391101"/>
              <a:gd name="connsiteX47" fmla="*/ 235303 w 1577877"/>
              <a:gd name="connsiteY47" fmla="*/ 155583 h 13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77877" h="1391101">
                <a:moveTo>
                  <a:pt x="235303" y="155583"/>
                </a:moveTo>
                <a:lnTo>
                  <a:pt x="164678" y="173346"/>
                </a:lnTo>
                <a:lnTo>
                  <a:pt x="151677" y="329357"/>
                </a:lnTo>
                <a:lnTo>
                  <a:pt x="112675" y="381361"/>
                </a:lnTo>
                <a:lnTo>
                  <a:pt x="0" y="390028"/>
                </a:lnTo>
                <a:lnTo>
                  <a:pt x="39003" y="437698"/>
                </a:lnTo>
                <a:lnTo>
                  <a:pt x="52004" y="472367"/>
                </a:lnTo>
                <a:lnTo>
                  <a:pt x="43336" y="507037"/>
                </a:lnTo>
                <a:lnTo>
                  <a:pt x="147344" y="619712"/>
                </a:lnTo>
                <a:lnTo>
                  <a:pt x="169012" y="663048"/>
                </a:lnTo>
                <a:lnTo>
                  <a:pt x="112675" y="784390"/>
                </a:lnTo>
                <a:lnTo>
                  <a:pt x="117008" y="931734"/>
                </a:lnTo>
                <a:lnTo>
                  <a:pt x="281687" y="957736"/>
                </a:lnTo>
                <a:lnTo>
                  <a:pt x="342358" y="1053076"/>
                </a:lnTo>
                <a:lnTo>
                  <a:pt x="476701" y="1118081"/>
                </a:lnTo>
                <a:lnTo>
                  <a:pt x="424697" y="1139749"/>
                </a:lnTo>
                <a:lnTo>
                  <a:pt x="411696" y="1248091"/>
                </a:lnTo>
                <a:lnTo>
                  <a:pt x="697717" y="1391101"/>
                </a:lnTo>
                <a:lnTo>
                  <a:pt x="775723" y="1230756"/>
                </a:lnTo>
                <a:lnTo>
                  <a:pt x="1053077" y="1313095"/>
                </a:lnTo>
                <a:lnTo>
                  <a:pt x="1235090" y="1083412"/>
                </a:lnTo>
                <a:lnTo>
                  <a:pt x="1417103" y="1148417"/>
                </a:lnTo>
                <a:lnTo>
                  <a:pt x="1365099" y="810392"/>
                </a:lnTo>
                <a:lnTo>
                  <a:pt x="1378529" y="641380"/>
                </a:lnTo>
                <a:lnTo>
                  <a:pt x="1373767" y="576375"/>
                </a:lnTo>
                <a:lnTo>
                  <a:pt x="1525444" y="338024"/>
                </a:lnTo>
                <a:lnTo>
                  <a:pt x="1510491" y="258066"/>
                </a:lnTo>
                <a:lnTo>
                  <a:pt x="1577877" y="136295"/>
                </a:lnTo>
                <a:lnTo>
                  <a:pt x="1404102" y="99674"/>
                </a:lnTo>
                <a:lnTo>
                  <a:pt x="1282760" y="26002"/>
                </a:lnTo>
                <a:lnTo>
                  <a:pt x="1187420" y="60671"/>
                </a:lnTo>
                <a:lnTo>
                  <a:pt x="1161418" y="17334"/>
                </a:lnTo>
                <a:lnTo>
                  <a:pt x="1114605" y="35763"/>
                </a:lnTo>
                <a:lnTo>
                  <a:pt x="1009740" y="0"/>
                </a:lnTo>
                <a:lnTo>
                  <a:pt x="866730" y="242684"/>
                </a:lnTo>
                <a:lnTo>
                  <a:pt x="814726" y="417125"/>
                </a:lnTo>
                <a:lnTo>
                  <a:pt x="719386" y="463700"/>
                </a:lnTo>
                <a:lnTo>
                  <a:pt x="663048" y="426222"/>
                </a:lnTo>
                <a:lnTo>
                  <a:pt x="576375" y="355359"/>
                </a:lnTo>
                <a:lnTo>
                  <a:pt x="576375" y="264352"/>
                </a:lnTo>
                <a:lnTo>
                  <a:pt x="541706" y="247018"/>
                </a:lnTo>
                <a:cubicBezTo>
                  <a:pt x="542135" y="220365"/>
                  <a:pt x="542563" y="193712"/>
                  <a:pt x="542992" y="167059"/>
                </a:cubicBezTo>
                <a:lnTo>
                  <a:pt x="580709" y="182013"/>
                </a:lnTo>
                <a:lnTo>
                  <a:pt x="633570" y="112009"/>
                </a:lnTo>
                <a:lnTo>
                  <a:pt x="575517" y="22096"/>
                </a:lnTo>
                <a:lnTo>
                  <a:pt x="430983" y="341929"/>
                </a:lnTo>
                <a:lnTo>
                  <a:pt x="290354" y="268686"/>
                </a:lnTo>
                <a:lnTo>
                  <a:pt x="235303" y="1555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4158051" y="1779729"/>
            <a:ext cx="1734058" cy="1677463"/>
          </a:xfrm>
          <a:custGeom>
            <a:avLst/>
            <a:gdLst>
              <a:gd name="connsiteX0" fmla="*/ 511370 w 2158157"/>
              <a:gd name="connsiteY0" fmla="*/ 0 h 2075818"/>
              <a:gd name="connsiteX1" fmla="*/ 615378 w 2158157"/>
              <a:gd name="connsiteY1" fmla="*/ 247018 h 2075818"/>
              <a:gd name="connsiteX2" fmla="*/ 481035 w 2158157"/>
              <a:gd name="connsiteY2" fmla="*/ 372694 h 2075818"/>
              <a:gd name="connsiteX3" fmla="*/ 338024 w 2158157"/>
              <a:gd name="connsiteY3" fmla="*/ 576375 h 2075818"/>
              <a:gd name="connsiteX4" fmla="*/ 858062 w 2158157"/>
              <a:gd name="connsiteY4" fmla="*/ 663048 h 2075818"/>
              <a:gd name="connsiteX5" fmla="*/ 944735 w 2158157"/>
              <a:gd name="connsiteY5" fmla="*/ 736720 h 2075818"/>
              <a:gd name="connsiteX6" fmla="*/ 1066077 w 2158157"/>
              <a:gd name="connsiteY6" fmla="*/ 710719 h 2075818"/>
              <a:gd name="connsiteX7" fmla="*/ 1174419 w 2158157"/>
              <a:gd name="connsiteY7" fmla="*/ 771390 h 2075818"/>
              <a:gd name="connsiteX8" fmla="*/ 1399768 w 2158157"/>
              <a:gd name="connsiteY8" fmla="*/ 762722 h 2075818"/>
              <a:gd name="connsiteX9" fmla="*/ 1568781 w 2158157"/>
              <a:gd name="connsiteY9" fmla="*/ 810392 h 2075818"/>
              <a:gd name="connsiteX10" fmla="*/ 1555780 w 2158157"/>
              <a:gd name="connsiteY10" fmla="*/ 875397 h 2075818"/>
              <a:gd name="connsiteX11" fmla="*/ 1794130 w 2158157"/>
              <a:gd name="connsiteY11" fmla="*/ 970738 h 2075818"/>
              <a:gd name="connsiteX12" fmla="*/ 1906805 w 2158157"/>
              <a:gd name="connsiteY12" fmla="*/ 962070 h 2075818"/>
              <a:gd name="connsiteX13" fmla="*/ 1950142 w 2158157"/>
              <a:gd name="connsiteY13" fmla="*/ 1005407 h 2075818"/>
              <a:gd name="connsiteX14" fmla="*/ 2006479 w 2158157"/>
              <a:gd name="connsiteY14" fmla="*/ 1031409 h 2075818"/>
              <a:gd name="connsiteX15" fmla="*/ 2071484 w 2158157"/>
              <a:gd name="connsiteY15" fmla="*/ 983738 h 2075818"/>
              <a:gd name="connsiteX16" fmla="*/ 2127821 w 2158157"/>
              <a:gd name="connsiteY16" fmla="*/ 1057410 h 2075818"/>
              <a:gd name="connsiteX17" fmla="*/ 2114820 w 2158157"/>
              <a:gd name="connsiteY17" fmla="*/ 1105081 h 2075818"/>
              <a:gd name="connsiteX18" fmla="*/ 2158157 w 2158157"/>
              <a:gd name="connsiteY18" fmla="*/ 1170085 h 2075818"/>
              <a:gd name="connsiteX19" fmla="*/ 2075818 w 2158157"/>
              <a:gd name="connsiteY19" fmla="*/ 1222089 h 2075818"/>
              <a:gd name="connsiteX20" fmla="*/ 2002146 w 2158157"/>
              <a:gd name="connsiteY20" fmla="*/ 1451773 h 2075818"/>
              <a:gd name="connsiteX21" fmla="*/ 1945808 w 2158157"/>
              <a:gd name="connsiteY21" fmla="*/ 1412770 h 2075818"/>
              <a:gd name="connsiteX22" fmla="*/ 1889471 w 2158157"/>
              <a:gd name="connsiteY22" fmla="*/ 1356432 h 2075818"/>
              <a:gd name="connsiteX23" fmla="*/ 1772462 w 2158157"/>
              <a:gd name="connsiteY23" fmla="*/ 1382434 h 2075818"/>
              <a:gd name="connsiteX24" fmla="*/ 1703124 w 2158157"/>
              <a:gd name="connsiteY24" fmla="*/ 1395435 h 2075818"/>
              <a:gd name="connsiteX25" fmla="*/ 1664121 w 2158157"/>
              <a:gd name="connsiteY25" fmla="*/ 1447439 h 2075818"/>
              <a:gd name="connsiteX26" fmla="*/ 1690123 w 2158157"/>
              <a:gd name="connsiteY26" fmla="*/ 1516777 h 2075818"/>
              <a:gd name="connsiteX27" fmla="*/ 1690123 w 2158157"/>
              <a:gd name="connsiteY27" fmla="*/ 1586116 h 2075818"/>
              <a:gd name="connsiteX28" fmla="*/ 1798464 w 2158157"/>
              <a:gd name="connsiteY28" fmla="*/ 1633786 h 2075818"/>
              <a:gd name="connsiteX29" fmla="*/ 1772462 w 2158157"/>
              <a:gd name="connsiteY29" fmla="*/ 2058483 h 2075818"/>
              <a:gd name="connsiteX30" fmla="*/ 1534111 w 2158157"/>
              <a:gd name="connsiteY30" fmla="*/ 2075818 h 2075818"/>
              <a:gd name="connsiteX31" fmla="*/ 1386767 w 2158157"/>
              <a:gd name="connsiteY31" fmla="*/ 2058483 h 2075818"/>
              <a:gd name="connsiteX32" fmla="*/ 1300094 w 2158157"/>
              <a:gd name="connsiteY32" fmla="*/ 2023814 h 2075818"/>
              <a:gd name="connsiteX33" fmla="*/ 1235090 w 2158157"/>
              <a:gd name="connsiteY33" fmla="*/ 1750794 h 2075818"/>
              <a:gd name="connsiteX34" fmla="*/ 1152750 w 2158157"/>
              <a:gd name="connsiteY34" fmla="*/ 1707458 h 2075818"/>
              <a:gd name="connsiteX35" fmla="*/ 1092079 w 2158157"/>
              <a:gd name="connsiteY35" fmla="*/ 1694457 h 2075818"/>
              <a:gd name="connsiteX36" fmla="*/ 1009740 w 2158157"/>
              <a:gd name="connsiteY36" fmla="*/ 1646787 h 2075818"/>
              <a:gd name="connsiteX37" fmla="*/ 849395 w 2158157"/>
              <a:gd name="connsiteY37" fmla="*/ 1655454 h 2075818"/>
              <a:gd name="connsiteX38" fmla="*/ 840728 w 2158157"/>
              <a:gd name="connsiteY38" fmla="*/ 1581782 h 2075818"/>
              <a:gd name="connsiteX39" fmla="*/ 988072 w 2158157"/>
              <a:gd name="connsiteY39" fmla="*/ 1343431 h 2075818"/>
              <a:gd name="connsiteX40" fmla="*/ 979404 w 2158157"/>
              <a:gd name="connsiteY40" fmla="*/ 1269759 h 2075818"/>
              <a:gd name="connsiteX41" fmla="*/ 1044409 w 2158157"/>
              <a:gd name="connsiteY41" fmla="*/ 1135416 h 2075818"/>
              <a:gd name="connsiteX42" fmla="*/ 875397 w 2158157"/>
              <a:gd name="connsiteY42" fmla="*/ 1105081 h 2075818"/>
              <a:gd name="connsiteX43" fmla="*/ 758388 w 2158157"/>
              <a:gd name="connsiteY43" fmla="*/ 1031409 h 2075818"/>
              <a:gd name="connsiteX44" fmla="*/ 658714 w 2158157"/>
              <a:gd name="connsiteY44" fmla="*/ 1066078 h 2075818"/>
              <a:gd name="connsiteX45" fmla="*/ 632712 w 2158157"/>
              <a:gd name="connsiteY45" fmla="*/ 1027075 h 2075818"/>
              <a:gd name="connsiteX46" fmla="*/ 580709 w 2158157"/>
              <a:gd name="connsiteY46" fmla="*/ 1044410 h 2075818"/>
              <a:gd name="connsiteX47" fmla="*/ 476701 w 2158157"/>
              <a:gd name="connsiteY47" fmla="*/ 1005407 h 2075818"/>
              <a:gd name="connsiteX48" fmla="*/ 325023 w 2158157"/>
              <a:gd name="connsiteY48" fmla="*/ 1274093 h 2075818"/>
              <a:gd name="connsiteX49" fmla="*/ 281687 w 2158157"/>
              <a:gd name="connsiteY49" fmla="*/ 1421437 h 2075818"/>
              <a:gd name="connsiteX50" fmla="*/ 190680 w 2158157"/>
              <a:gd name="connsiteY50" fmla="*/ 1469107 h 2075818"/>
              <a:gd name="connsiteX51" fmla="*/ 43336 w 2158157"/>
              <a:gd name="connsiteY51" fmla="*/ 1378101 h 2075818"/>
              <a:gd name="connsiteX52" fmla="*/ 34669 w 2158157"/>
              <a:gd name="connsiteY52" fmla="*/ 1265426 h 2075818"/>
              <a:gd name="connsiteX53" fmla="*/ 8667 w 2158157"/>
              <a:gd name="connsiteY53" fmla="*/ 1256758 h 2075818"/>
              <a:gd name="connsiteX54" fmla="*/ 8667 w 2158157"/>
              <a:gd name="connsiteY54" fmla="*/ 1178753 h 2075818"/>
              <a:gd name="connsiteX55" fmla="*/ 52003 w 2158157"/>
              <a:gd name="connsiteY55" fmla="*/ 1187420 h 2075818"/>
              <a:gd name="connsiteX56" fmla="*/ 99674 w 2158157"/>
              <a:gd name="connsiteY56" fmla="*/ 1113748 h 2075818"/>
              <a:gd name="connsiteX57" fmla="*/ 47670 w 2158157"/>
              <a:gd name="connsiteY57" fmla="*/ 1048743 h 2075818"/>
              <a:gd name="connsiteX58" fmla="*/ 112674 w 2158157"/>
              <a:gd name="connsiteY58" fmla="*/ 888398 h 2075818"/>
              <a:gd name="connsiteX59" fmla="*/ 138676 w 2158157"/>
              <a:gd name="connsiteY59" fmla="*/ 715052 h 2075818"/>
              <a:gd name="connsiteX60" fmla="*/ 73672 w 2158157"/>
              <a:gd name="connsiteY60" fmla="*/ 697718 h 2075818"/>
              <a:gd name="connsiteX61" fmla="*/ 0 w 2158157"/>
              <a:gd name="connsiteY61" fmla="*/ 364027 h 2075818"/>
              <a:gd name="connsiteX62" fmla="*/ 160345 w 2158157"/>
              <a:gd name="connsiteY62" fmla="*/ 338025 h 2075818"/>
              <a:gd name="connsiteX63" fmla="*/ 125675 w 2158157"/>
              <a:gd name="connsiteY63" fmla="*/ 268686 h 2075818"/>
              <a:gd name="connsiteX64" fmla="*/ 160345 w 2158157"/>
              <a:gd name="connsiteY64" fmla="*/ 216683 h 2075818"/>
              <a:gd name="connsiteX65" fmla="*/ 164678 w 2158157"/>
              <a:gd name="connsiteY65" fmla="*/ 130010 h 2075818"/>
              <a:gd name="connsiteX66" fmla="*/ 424697 w 2158157"/>
              <a:gd name="connsiteY66" fmla="*/ 43337 h 2075818"/>
              <a:gd name="connsiteX67" fmla="*/ 511370 w 2158157"/>
              <a:gd name="connsiteY67" fmla="*/ 0 h 2075818"/>
              <a:gd name="connsiteX0" fmla="*/ 511370 w 2158157"/>
              <a:gd name="connsiteY0" fmla="*/ 0 h 2075818"/>
              <a:gd name="connsiteX1" fmla="*/ 615378 w 2158157"/>
              <a:gd name="connsiteY1" fmla="*/ 247018 h 2075818"/>
              <a:gd name="connsiteX2" fmla="*/ 481035 w 2158157"/>
              <a:gd name="connsiteY2" fmla="*/ 372694 h 2075818"/>
              <a:gd name="connsiteX3" fmla="*/ 338024 w 2158157"/>
              <a:gd name="connsiteY3" fmla="*/ 576375 h 2075818"/>
              <a:gd name="connsiteX4" fmla="*/ 858062 w 2158157"/>
              <a:gd name="connsiteY4" fmla="*/ 663048 h 2075818"/>
              <a:gd name="connsiteX5" fmla="*/ 944735 w 2158157"/>
              <a:gd name="connsiteY5" fmla="*/ 736720 h 2075818"/>
              <a:gd name="connsiteX6" fmla="*/ 1066077 w 2158157"/>
              <a:gd name="connsiteY6" fmla="*/ 710719 h 2075818"/>
              <a:gd name="connsiteX7" fmla="*/ 1174419 w 2158157"/>
              <a:gd name="connsiteY7" fmla="*/ 771390 h 2075818"/>
              <a:gd name="connsiteX8" fmla="*/ 1399768 w 2158157"/>
              <a:gd name="connsiteY8" fmla="*/ 762722 h 2075818"/>
              <a:gd name="connsiteX9" fmla="*/ 1568781 w 2158157"/>
              <a:gd name="connsiteY9" fmla="*/ 810392 h 2075818"/>
              <a:gd name="connsiteX10" fmla="*/ 1555780 w 2158157"/>
              <a:gd name="connsiteY10" fmla="*/ 875397 h 2075818"/>
              <a:gd name="connsiteX11" fmla="*/ 1794130 w 2158157"/>
              <a:gd name="connsiteY11" fmla="*/ 970738 h 2075818"/>
              <a:gd name="connsiteX12" fmla="*/ 1906805 w 2158157"/>
              <a:gd name="connsiteY12" fmla="*/ 962070 h 2075818"/>
              <a:gd name="connsiteX13" fmla="*/ 1950142 w 2158157"/>
              <a:gd name="connsiteY13" fmla="*/ 1005407 h 2075818"/>
              <a:gd name="connsiteX14" fmla="*/ 2006479 w 2158157"/>
              <a:gd name="connsiteY14" fmla="*/ 1031409 h 2075818"/>
              <a:gd name="connsiteX15" fmla="*/ 2071484 w 2158157"/>
              <a:gd name="connsiteY15" fmla="*/ 983738 h 2075818"/>
              <a:gd name="connsiteX16" fmla="*/ 2127821 w 2158157"/>
              <a:gd name="connsiteY16" fmla="*/ 1057410 h 2075818"/>
              <a:gd name="connsiteX17" fmla="*/ 2114820 w 2158157"/>
              <a:gd name="connsiteY17" fmla="*/ 1105081 h 2075818"/>
              <a:gd name="connsiteX18" fmla="*/ 2158157 w 2158157"/>
              <a:gd name="connsiteY18" fmla="*/ 1170085 h 2075818"/>
              <a:gd name="connsiteX19" fmla="*/ 2075818 w 2158157"/>
              <a:gd name="connsiteY19" fmla="*/ 1222089 h 2075818"/>
              <a:gd name="connsiteX20" fmla="*/ 2002146 w 2158157"/>
              <a:gd name="connsiteY20" fmla="*/ 1451773 h 2075818"/>
              <a:gd name="connsiteX21" fmla="*/ 1945808 w 2158157"/>
              <a:gd name="connsiteY21" fmla="*/ 1412770 h 2075818"/>
              <a:gd name="connsiteX22" fmla="*/ 1889471 w 2158157"/>
              <a:gd name="connsiteY22" fmla="*/ 1356432 h 2075818"/>
              <a:gd name="connsiteX23" fmla="*/ 1772462 w 2158157"/>
              <a:gd name="connsiteY23" fmla="*/ 1382434 h 2075818"/>
              <a:gd name="connsiteX24" fmla="*/ 1703124 w 2158157"/>
              <a:gd name="connsiteY24" fmla="*/ 1395435 h 2075818"/>
              <a:gd name="connsiteX25" fmla="*/ 1664121 w 2158157"/>
              <a:gd name="connsiteY25" fmla="*/ 1447439 h 2075818"/>
              <a:gd name="connsiteX26" fmla="*/ 1690123 w 2158157"/>
              <a:gd name="connsiteY26" fmla="*/ 1516777 h 2075818"/>
              <a:gd name="connsiteX27" fmla="*/ 1690123 w 2158157"/>
              <a:gd name="connsiteY27" fmla="*/ 1586116 h 2075818"/>
              <a:gd name="connsiteX28" fmla="*/ 1798464 w 2158157"/>
              <a:gd name="connsiteY28" fmla="*/ 1633786 h 2075818"/>
              <a:gd name="connsiteX29" fmla="*/ 1772462 w 2158157"/>
              <a:gd name="connsiteY29" fmla="*/ 2058483 h 2075818"/>
              <a:gd name="connsiteX30" fmla="*/ 1534111 w 2158157"/>
              <a:gd name="connsiteY30" fmla="*/ 2075818 h 2075818"/>
              <a:gd name="connsiteX31" fmla="*/ 1386767 w 2158157"/>
              <a:gd name="connsiteY31" fmla="*/ 2058483 h 2075818"/>
              <a:gd name="connsiteX32" fmla="*/ 1300094 w 2158157"/>
              <a:gd name="connsiteY32" fmla="*/ 2023814 h 2075818"/>
              <a:gd name="connsiteX33" fmla="*/ 1235090 w 2158157"/>
              <a:gd name="connsiteY33" fmla="*/ 1750794 h 2075818"/>
              <a:gd name="connsiteX34" fmla="*/ 1152750 w 2158157"/>
              <a:gd name="connsiteY34" fmla="*/ 1707458 h 2075818"/>
              <a:gd name="connsiteX35" fmla="*/ 1092079 w 2158157"/>
              <a:gd name="connsiteY35" fmla="*/ 1694457 h 2075818"/>
              <a:gd name="connsiteX36" fmla="*/ 1009740 w 2158157"/>
              <a:gd name="connsiteY36" fmla="*/ 1646787 h 2075818"/>
              <a:gd name="connsiteX37" fmla="*/ 849395 w 2158157"/>
              <a:gd name="connsiteY37" fmla="*/ 1655454 h 2075818"/>
              <a:gd name="connsiteX38" fmla="*/ 840728 w 2158157"/>
              <a:gd name="connsiteY38" fmla="*/ 1581782 h 2075818"/>
              <a:gd name="connsiteX39" fmla="*/ 988072 w 2158157"/>
              <a:gd name="connsiteY39" fmla="*/ 1343431 h 2075818"/>
              <a:gd name="connsiteX40" fmla="*/ 979404 w 2158157"/>
              <a:gd name="connsiteY40" fmla="*/ 1269759 h 2075818"/>
              <a:gd name="connsiteX41" fmla="*/ 1044409 w 2158157"/>
              <a:gd name="connsiteY41" fmla="*/ 1135416 h 2075818"/>
              <a:gd name="connsiteX42" fmla="*/ 875397 w 2158157"/>
              <a:gd name="connsiteY42" fmla="*/ 1105081 h 2075818"/>
              <a:gd name="connsiteX43" fmla="*/ 758388 w 2158157"/>
              <a:gd name="connsiteY43" fmla="*/ 1031409 h 2075818"/>
              <a:gd name="connsiteX44" fmla="*/ 658714 w 2158157"/>
              <a:gd name="connsiteY44" fmla="*/ 1066078 h 2075818"/>
              <a:gd name="connsiteX45" fmla="*/ 632712 w 2158157"/>
              <a:gd name="connsiteY45" fmla="*/ 1027075 h 2075818"/>
              <a:gd name="connsiteX46" fmla="*/ 580709 w 2158157"/>
              <a:gd name="connsiteY46" fmla="*/ 1044410 h 2075818"/>
              <a:gd name="connsiteX47" fmla="*/ 476701 w 2158157"/>
              <a:gd name="connsiteY47" fmla="*/ 1005407 h 2075818"/>
              <a:gd name="connsiteX48" fmla="*/ 325023 w 2158157"/>
              <a:gd name="connsiteY48" fmla="*/ 1274093 h 2075818"/>
              <a:gd name="connsiteX49" fmla="*/ 281687 w 2158157"/>
              <a:gd name="connsiteY49" fmla="*/ 1421437 h 2075818"/>
              <a:gd name="connsiteX50" fmla="*/ 190680 w 2158157"/>
              <a:gd name="connsiteY50" fmla="*/ 1469107 h 2075818"/>
              <a:gd name="connsiteX51" fmla="*/ 43336 w 2158157"/>
              <a:gd name="connsiteY51" fmla="*/ 1378101 h 2075818"/>
              <a:gd name="connsiteX52" fmla="*/ 34669 w 2158157"/>
              <a:gd name="connsiteY52" fmla="*/ 1265426 h 2075818"/>
              <a:gd name="connsiteX53" fmla="*/ 8667 w 2158157"/>
              <a:gd name="connsiteY53" fmla="*/ 1256758 h 2075818"/>
              <a:gd name="connsiteX54" fmla="*/ 8667 w 2158157"/>
              <a:gd name="connsiteY54" fmla="*/ 1178753 h 2075818"/>
              <a:gd name="connsiteX55" fmla="*/ 52003 w 2158157"/>
              <a:gd name="connsiteY55" fmla="*/ 1187420 h 2075818"/>
              <a:gd name="connsiteX56" fmla="*/ 99674 w 2158157"/>
              <a:gd name="connsiteY56" fmla="*/ 1113748 h 2075818"/>
              <a:gd name="connsiteX57" fmla="*/ 47670 w 2158157"/>
              <a:gd name="connsiteY57" fmla="*/ 1048743 h 2075818"/>
              <a:gd name="connsiteX58" fmla="*/ 112674 w 2158157"/>
              <a:gd name="connsiteY58" fmla="*/ 888398 h 2075818"/>
              <a:gd name="connsiteX59" fmla="*/ 138676 w 2158157"/>
              <a:gd name="connsiteY59" fmla="*/ 715052 h 2075818"/>
              <a:gd name="connsiteX60" fmla="*/ 73672 w 2158157"/>
              <a:gd name="connsiteY60" fmla="*/ 697718 h 2075818"/>
              <a:gd name="connsiteX61" fmla="*/ 0 w 2158157"/>
              <a:gd name="connsiteY61" fmla="*/ 364027 h 2075818"/>
              <a:gd name="connsiteX62" fmla="*/ 160345 w 2158157"/>
              <a:gd name="connsiteY62" fmla="*/ 338025 h 2075818"/>
              <a:gd name="connsiteX63" fmla="*/ 113769 w 2158157"/>
              <a:gd name="connsiteY63" fmla="*/ 259161 h 2075818"/>
              <a:gd name="connsiteX64" fmla="*/ 160345 w 2158157"/>
              <a:gd name="connsiteY64" fmla="*/ 216683 h 2075818"/>
              <a:gd name="connsiteX65" fmla="*/ 164678 w 2158157"/>
              <a:gd name="connsiteY65" fmla="*/ 130010 h 2075818"/>
              <a:gd name="connsiteX66" fmla="*/ 424697 w 2158157"/>
              <a:gd name="connsiteY66" fmla="*/ 43337 h 2075818"/>
              <a:gd name="connsiteX67" fmla="*/ 511370 w 2158157"/>
              <a:gd name="connsiteY67" fmla="*/ 0 h 2075818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60345 w 2158157"/>
              <a:gd name="connsiteY62" fmla="*/ 349931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64678 w 2158157"/>
              <a:gd name="connsiteY65" fmla="*/ 141916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60345 w 2158157"/>
              <a:gd name="connsiteY62" fmla="*/ 349931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3914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95181 w 2158157"/>
              <a:gd name="connsiteY58" fmla="*/ 931743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85656 w 2158157"/>
              <a:gd name="connsiteY58" fmla="*/ 946031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83515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85656 w 2158157"/>
              <a:gd name="connsiteY58" fmla="*/ 946031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83515 h 2087724"/>
              <a:gd name="connsiteX55" fmla="*/ 52003 w 2158157"/>
              <a:gd name="connsiteY55" fmla="*/ 1199326 h 2087724"/>
              <a:gd name="connsiteX56" fmla="*/ 54700 w 2158157"/>
              <a:gd name="connsiteY56" fmla="*/ 1177011 h 2087724"/>
              <a:gd name="connsiteX57" fmla="*/ 99674 w 2158157"/>
              <a:gd name="connsiteY57" fmla="*/ 1125654 h 2087724"/>
              <a:gd name="connsiteX58" fmla="*/ 35764 w 2158157"/>
              <a:gd name="connsiteY58" fmla="*/ 1048743 h 2087724"/>
              <a:gd name="connsiteX59" fmla="*/ 85656 w 2158157"/>
              <a:gd name="connsiteY59" fmla="*/ 946031 h 2087724"/>
              <a:gd name="connsiteX60" fmla="*/ 112674 w 2158157"/>
              <a:gd name="connsiteY60" fmla="*/ 900304 h 2087724"/>
              <a:gd name="connsiteX61" fmla="*/ 133914 w 2158157"/>
              <a:gd name="connsiteY61" fmla="*/ 726958 h 2087724"/>
              <a:gd name="connsiteX62" fmla="*/ 61766 w 2158157"/>
              <a:gd name="connsiteY62" fmla="*/ 712006 h 2087724"/>
              <a:gd name="connsiteX63" fmla="*/ 0 w 2158157"/>
              <a:gd name="connsiteY63" fmla="*/ 375933 h 2087724"/>
              <a:gd name="connsiteX64" fmla="*/ 148438 w 2158157"/>
              <a:gd name="connsiteY64" fmla="*/ 347549 h 2087724"/>
              <a:gd name="connsiteX65" fmla="*/ 113769 w 2158157"/>
              <a:gd name="connsiteY65" fmla="*/ 271067 h 2087724"/>
              <a:gd name="connsiteX66" fmla="*/ 160345 w 2158157"/>
              <a:gd name="connsiteY66" fmla="*/ 228589 h 2087724"/>
              <a:gd name="connsiteX67" fmla="*/ 157535 w 2158157"/>
              <a:gd name="connsiteY67" fmla="*/ 139535 h 2087724"/>
              <a:gd name="connsiteX68" fmla="*/ 424697 w 2158157"/>
              <a:gd name="connsiteY68" fmla="*/ 55243 h 2087724"/>
              <a:gd name="connsiteX69" fmla="*/ 511370 w 2158157"/>
              <a:gd name="connsiteY69" fmla="*/ 0 h 208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158157" h="2087724">
                <a:moveTo>
                  <a:pt x="511370" y="0"/>
                </a:moveTo>
                <a:lnTo>
                  <a:pt x="615378" y="258924"/>
                </a:lnTo>
                <a:lnTo>
                  <a:pt x="481035" y="384600"/>
                </a:lnTo>
                <a:lnTo>
                  <a:pt x="338024" y="588281"/>
                </a:lnTo>
                <a:lnTo>
                  <a:pt x="858062" y="674954"/>
                </a:lnTo>
                <a:lnTo>
                  <a:pt x="944735" y="748626"/>
                </a:lnTo>
                <a:lnTo>
                  <a:pt x="1066077" y="722625"/>
                </a:lnTo>
                <a:lnTo>
                  <a:pt x="1174419" y="783296"/>
                </a:lnTo>
                <a:lnTo>
                  <a:pt x="1399768" y="774628"/>
                </a:lnTo>
                <a:lnTo>
                  <a:pt x="1568781" y="822298"/>
                </a:lnTo>
                <a:lnTo>
                  <a:pt x="1555780" y="887303"/>
                </a:lnTo>
                <a:lnTo>
                  <a:pt x="1794130" y="982644"/>
                </a:lnTo>
                <a:lnTo>
                  <a:pt x="1906805" y="973976"/>
                </a:lnTo>
                <a:lnTo>
                  <a:pt x="1950142" y="1017313"/>
                </a:lnTo>
                <a:lnTo>
                  <a:pt x="2006479" y="1043315"/>
                </a:lnTo>
                <a:lnTo>
                  <a:pt x="2071484" y="995644"/>
                </a:lnTo>
                <a:lnTo>
                  <a:pt x="2127821" y="1069316"/>
                </a:lnTo>
                <a:lnTo>
                  <a:pt x="2114820" y="1116987"/>
                </a:lnTo>
                <a:lnTo>
                  <a:pt x="2158157" y="1181991"/>
                </a:lnTo>
                <a:lnTo>
                  <a:pt x="2075818" y="1233995"/>
                </a:lnTo>
                <a:lnTo>
                  <a:pt x="2002146" y="1463679"/>
                </a:lnTo>
                <a:lnTo>
                  <a:pt x="1945808" y="1424676"/>
                </a:lnTo>
                <a:lnTo>
                  <a:pt x="1889471" y="1368338"/>
                </a:lnTo>
                <a:lnTo>
                  <a:pt x="1772462" y="1394340"/>
                </a:lnTo>
                <a:lnTo>
                  <a:pt x="1703124" y="1407341"/>
                </a:lnTo>
                <a:lnTo>
                  <a:pt x="1664121" y="1459345"/>
                </a:lnTo>
                <a:lnTo>
                  <a:pt x="1690123" y="1528683"/>
                </a:lnTo>
                <a:lnTo>
                  <a:pt x="1690123" y="1598022"/>
                </a:lnTo>
                <a:lnTo>
                  <a:pt x="1798464" y="1645692"/>
                </a:lnTo>
                <a:lnTo>
                  <a:pt x="1772462" y="2070389"/>
                </a:lnTo>
                <a:lnTo>
                  <a:pt x="1534111" y="2087724"/>
                </a:lnTo>
                <a:lnTo>
                  <a:pt x="1386767" y="2070389"/>
                </a:lnTo>
                <a:lnTo>
                  <a:pt x="1300094" y="2035720"/>
                </a:lnTo>
                <a:lnTo>
                  <a:pt x="1235090" y="1762700"/>
                </a:lnTo>
                <a:lnTo>
                  <a:pt x="1152750" y="1719364"/>
                </a:lnTo>
                <a:lnTo>
                  <a:pt x="1092079" y="1706363"/>
                </a:lnTo>
                <a:lnTo>
                  <a:pt x="1009740" y="1658693"/>
                </a:lnTo>
                <a:lnTo>
                  <a:pt x="842252" y="1669741"/>
                </a:lnTo>
                <a:lnTo>
                  <a:pt x="840728" y="1593688"/>
                </a:lnTo>
                <a:lnTo>
                  <a:pt x="988072" y="1355337"/>
                </a:lnTo>
                <a:lnTo>
                  <a:pt x="974641" y="1281665"/>
                </a:lnTo>
                <a:lnTo>
                  <a:pt x="1034884" y="1154466"/>
                </a:lnTo>
                <a:lnTo>
                  <a:pt x="875397" y="1116987"/>
                </a:lnTo>
                <a:lnTo>
                  <a:pt x="760770" y="1055221"/>
                </a:lnTo>
                <a:lnTo>
                  <a:pt x="658714" y="1077984"/>
                </a:lnTo>
                <a:lnTo>
                  <a:pt x="632712" y="1038981"/>
                </a:lnTo>
                <a:lnTo>
                  <a:pt x="580709" y="1056316"/>
                </a:lnTo>
                <a:lnTo>
                  <a:pt x="476701" y="1017313"/>
                </a:lnTo>
                <a:lnTo>
                  <a:pt x="325023" y="1285999"/>
                </a:lnTo>
                <a:lnTo>
                  <a:pt x="281687" y="1433343"/>
                </a:lnTo>
                <a:lnTo>
                  <a:pt x="190680" y="1481013"/>
                </a:lnTo>
                <a:lnTo>
                  <a:pt x="43336" y="1390007"/>
                </a:lnTo>
                <a:lnTo>
                  <a:pt x="34669" y="1277332"/>
                </a:lnTo>
                <a:lnTo>
                  <a:pt x="8667" y="1268664"/>
                </a:lnTo>
                <a:lnTo>
                  <a:pt x="8667" y="1183515"/>
                </a:lnTo>
                <a:lnTo>
                  <a:pt x="52003" y="1199326"/>
                </a:lnTo>
                <a:cubicBezTo>
                  <a:pt x="58458" y="1191094"/>
                  <a:pt x="48245" y="1185243"/>
                  <a:pt x="54700" y="1177011"/>
                </a:cubicBezTo>
                <a:lnTo>
                  <a:pt x="99674" y="1125654"/>
                </a:lnTo>
                <a:lnTo>
                  <a:pt x="35764" y="1048743"/>
                </a:lnTo>
                <a:cubicBezTo>
                  <a:pt x="57951" y="1007362"/>
                  <a:pt x="63469" y="987412"/>
                  <a:pt x="85656" y="946031"/>
                </a:cubicBezTo>
                <a:lnTo>
                  <a:pt x="112674" y="900304"/>
                </a:lnTo>
                <a:lnTo>
                  <a:pt x="133914" y="726958"/>
                </a:lnTo>
                <a:lnTo>
                  <a:pt x="61766" y="712006"/>
                </a:lnTo>
                <a:lnTo>
                  <a:pt x="0" y="375933"/>
                </a:lnTo>
                <a:lnTo>
                  <a:pt x="148438" y="347549"/>
                </a:lnTo>
                <a:lnTo>
                  <a:pt x="113769" y="271067"/>
                </a:lnTo>
                <a:lnTo>
                  <a:pt x="160345" y="228589"/>
                </a:lnTo>
                <a:cubicBezTo>
                  <a:pt x="159408" y="198904"/>
                  <a:pt x="158472" y="169220"/>
                  <a:pt x="157535" y="139535"/>
                </a:cubicBezTo>
                <a:lnTo>
                  <a:pt x="424697" y="55243"/>
                </a:lnTo>
                <a:lnTo>
                  <a:pt x="5113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053559" y="1048299"/>
            <a:ext cx="1515266" cy="1576944"/>
          </a:xfrm>
          <a:prstGeom prst="ellipse">
            <a:avLst/>
          </a:prstGeom>
          <a:solidFill>
            <a:srgbClr val="92D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79592" y="1428263"/>
            <a:ext cx="1371672" cy="61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農業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423110" y="1519061"/>
            <a:ext cx="1568817" cy="1579324"/>
            <a:chOff x="4003455" y="3408024"/>
            <a:chExt cx="1801924" cy="1801791"/>
          </a:xfrm>
        </p:grpSpPr>
        <p:sp>
          <p:nvSpPr>
            <p:cNvPr id="17" name="円/楕円 16"/>
            <p:cNvSpPr/>
            <p:nvPr/>
          </p:nvSpPr>
          <p:spPr>
            <a:xfrm>
              <a:off x="4003455" y="3408024"/>
              <a:ext cx="1743033" cy="18017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227524" y="3808094"/>
              <a:ext cx="1577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市民</a:t>
              </a:r>
              <a:endPara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19" name="円/楕円 18"/>
          <p:cNvSpPr/>
          <p:nvPr/>
        </p:nvSpPr>
        <p:spPr>
          <a:xfrm>
            <a:off x="3627880" y="2321315"/>
            <a:ext cx="1517544" cy="1537181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79898" y="2699447"/>
            <a:ext cx="157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商業</a:t>
            </a:r>
            <a:endParaRPr kumimoji="1" lang="ja-JP" altLang="en-US" sz="40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3400418" y="3275195"/>
            <a:ext cx="1515266" cy="1576944"/>
          </a:xfrm>
          <a:prstGeom prst="ellipse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59138" y="3720216"/>
            <a:ext cx="157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生活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12220" y="4898850"/>
            <a:ext cx="904974" cy="523220"/>
          </a:xfrm>
          <a:prstGeom prst="rect">
            <a:avLst/>
          </a:prstGeom>
          <a:solidFill>
            <a:srgbClr val="2A168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227766" y="1447364"/>
            <a:ext cx="2520273" cy="664730"/>
          </a:xfrm>
          <a:prstGeom prst="wedgeRectCallout">
            <a:avLst>
              <a:gd name="adj1" fmla="val 69537"/>
              <a:gd name="adj2" fmla="val 3871"/>
            </a:avLst>
          </a:prstGeom>
          <a:solidFill>
            <a:srgbClr val="92D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農地・自然がある風景を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維持するまち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四角形吹き出し 26"/>
          <p:cNvSpPr/>
          <p:nvPr/>
        </p:nvSpPr>
        <p:spPr>
          <a:xfrm>
            <a:off x="539551" y="3421015"/>
            <a:ext cx="2208487" cy="618627"/>
          </a:xfrm>
          <a:prstGeom prst="wedgeRectCallout">
            <a:avLst>
              <a:gd name="adj1" fmla="val 72724"/>
              <a:gd name="adj2" fmla="val 56275"/>
            </a:avLst>
          </a:prstGeom>
          <a:solidFill>
            <a:schemeClr val="bg2">
              <a:lumMod val="9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歩きやすい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雰囲気の良いまち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四角形吹き出し 27"/>
          <p:cNvSpPr/>
          <p:nvPr/>
        </p:nvSpPr>
        <p:spPr>
          <a:xfrm>
            <a:off x="5905648" y="1114999"/>
            <a:ext cx="2986832" cy="664730"/>
          </a:xfrm>
          <a:prstGeom prst="wedgeRectCallout">
            <a:avLst>
              <a:gd name="adj1" fmla="val -57181"/>
              <a:gd name="adj2" fmla="val 98198"/>
            </a:avLst>
          </a:prstGeom>
          <a:solidFill>
            <a:schemeClr val="accent1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様々</a:t>
            </a:r>
            <a:r>
              <a:rPr lang="ja-JP" altLang="en-US" dirty="0" smtClean="0">
                <a:solidFill>
                  <a:schemeClr val="tx1"/>
                </a:solidFill>
              </a:rPr>
              <a:t>な市民が交流できるまち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9" name="四角形吹き出し 28"/>
          <p:cNvSpPr/>
          <p:nvPr/>
        </p:nvSpPr>
        <p:spPr>
          <a:xfrm>
            <a:off x="5450565" y="3558668"/>
            <a:ext cx="3441915" cy="446396"/>
          </a:xfrm>
          <a:prstGeom prst="wedgeRectCallout">
            <a:avLst>
              <a:gd name="adj1" fmla="val -63260"/>
              <a:gd name="adj2" fmla="val -52463"/>
            </a:avLst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中心</a:t>
            </a:r>
            <a:r>
              <a:rPr lang="ja-JP" altLang="en-US" dirty="0" smtClean="0">
                <a:solidFill>
                  <a:schemeClr val="tx1"/>
                </a:solidFill>
              </a:rPr>
              <a:t>市街地らしい活気のあるまち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5617" y="534401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を解決することで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構想全体を支える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 descr="G:\都市計画マスタープラン\画像\taue_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7" y="2103756"/>
            <a:ext cx="1311589" cy="132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23" y="1887617"/>
            <a:ext cx="1665211" cy="1617251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40" y="4005064"/>
            <a:ext cx="2096194" cy="112895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1" y="4047979"/>
            <a:ext cx="951121" cy="1188151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62" y="4039642"/>
            <a:ext cx="774489" cy="11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755576" y="4402110"/>
            <a:ext cx="7405953" cy="20512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79110" y="1707801"/>
            <a:ext cx="6917448" cy="2009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交通における提</a:t>
            </a:r>
            <a:r>
              <a:rPr kumimoji="1" lang="ja-JP" altLang="en-US" dirty="0" smtClean="0"/>
              <a:t>案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32857" y="1446125"/>
            <a:ext cx="91823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現状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7" y="94454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公共交通をソフト・ハード両面で改善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23539" y="2762837"/>
            <a:ext cx="6673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□どのバスがどの施設に行くか分かりづらく、</a:t>
            </a:r>
            <a:endParaRPr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バスで移動しづらい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64659" y="4109890"/>
            <a:ext cx="589672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市内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の交通インフラを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活かす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491880" y="3706717"/>
            <a:ext cx="1548172" cy="5065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4418" y="4746295"/>
            <a:ext cx="729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□市民にも観光客にも分かりやすいバスマップを作成</a:t>
            </a:r>
            <a:endParaRPr lang="en-US" altLang="ja-JP" sz="2400" b="1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57071" y="5399613"/>
            <a:ext cx="729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□バス路線を大幅に見直し、中心部を便利に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7954" y="1902088"/>
            <a:ext cx="653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□渋滞の恒常化など、道路の改善はすでに限界</a:t>
            </a:r>
            <a:endParaRPr kumimoji="1"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17954" y="2361320"/>
            <a:ext cx="653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□新治、神立など交通空白地域がある</a:t>
            </a:r>
            <a:endParaRPr kumimoji="1" lang="ja-JP" altLang="en-US" sz="2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57071" y="5991335"/>
            <a:ext cx="653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□乗合タクシーの拡充、利用制限の撤廃</a:t>
            </a:r>
            <a:endParaRPr kumimoji="1" lang="ja-JP" altLang="en-US" sz="2400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35660" y="984238"/>
            <a:ext cx="9130059" cy="550863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9160" y="3045387"/>
            <a:ext cx="864096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公共交通で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だれで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移動しやすいまちに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8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683567" y="94454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公共交通をソフト・ハード両面で改善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55574" y="4321822"/>
            <a:ext cx="7416824" cy="1800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79110" y="1803822"/>
            <a:ext cx="6917448" cy="16942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交通課題に対する</a:t>
            </a:r>
            <a:r>
              <a:rPr lang="ja-JP" altLang="en-US" dirty="0"/>
              <a:t>提</a:t>
            </a:r>
            <a:r>
              <a:rPr kumimoji="1" lang="ja-JP" altLang="en-US" dirty="0" smtClean="0"/>
              <a:t>案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32856" y="1498722"/>
            <a:ext cx="91823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現状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537" y="2564904"/>
            <a:ext cx="653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□駅前に何もなく、バスの待ち時間で何もすることがない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89469" y="3920073"/>
            <a:ext cx="589672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バ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スターミナル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活かす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563747" y="3212976"/>
            <a:ext cx="1548172" cy="7962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23539" y="1989085"/>
            <a:ext cx="653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□バスの本数が少なく、待ち時間が長い</a:t>
            </a:r>
            <a:endParaRPr lang="en-US" altLang="ja-JP" sz="2400" b="1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021" y="4753870"/>
            <a:ext cx="729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□ダイヤを見直し、土浦駅を中心にハブ</a:t>
            </a:r>
            <a:r>
              <a:rPr lang="en-US" altLang="ja-JP" sz="2400" b="1" dirty="0" smtClean="0"/>
              <a:t>&amp;</a:t>
            </a:r>
            <a:r>
              <a:rPr lang="ja-JP" altLang="en-US" sz="2400" b="1" dirty="0" smtClean="0"/>
              <a:t>スポーク化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79110" y="5401942"/>
            <a:ext cx="736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□乗り継ぎ割引、市内一日乗車券などもあるとなお良い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68" y="997324"/>
            <a:ext cx="7870980" cy="54955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28" y="1032088"/>
            <a:ext cx="7900219" cy="54607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35" y="921449"/>
            <a:ext cx="7876112" cy="516728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22646" y="5871649"/>
            <a:ext cx="8287489" cy="614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埼玉県ときがわ町のハブ＆スポーク イーグルバス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株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運行の事例</a:t>
            </a:r>
            <a:endParaRPr kumimoji="1" lang="en-US" altLang="ja-JP" dirty="0" smtClean="0"/>
          </a:p>
          <a:p>
            <a:pPr algn="ctr"/>
            <a:r>
              <a:rPr lang="ja-JP" altLang="en-US" sz="1200" dirty="0" smtClean="0"/>
              <a:t>引用：イーグルバス</a:t>
            </a:r>
            <a:r>
              <a:rPr lang="en-US" altLang="ja-JP" sz="1200" dirty="0" smtClean="0"/>
              <a:t>-</a:t>
            </a:r>
            <a:r>
              <a:rPr lang="ja-JP" altLang="en-US" sz="1200" dirty="0" smtClean="0"/>
              <a:t>交通政策審議会交通体系分科会　地域公共交通部会</a:t>
            </a:r>
            <a:r>
              <a:rPr lang="en-US" altLang="ja-JP" sz="1200" dirty="0" smtClean="0"/>
              <a:t> - http</a:t>
            </a:r>
            <a:r>
              <a:rPr lang="en-US" altLang="ja-JP" sz="1200" dirty="0"/>
              <a:t>://</a:t>
            </a:r>
            <a:r>
              <a:rPr lang="en-US" altLang="ja-JP" sz="1200" dirty="0" smtClean="0"/>
              <a:t>www.mlit.go.jp/common/001016941.pdf</a:t>
            </a:r>
            <a:endParaRPr kumimoji="1" lang="ja-JP" altLang="en-US" sz="1200" dirty="0"/>
          </a:p>
        </p:txBody>
      </p:sp>
      <p:sp>
        <p:nvSpPr>
          <p:cNvPr id="20" name="正方形/長方形 19"/>
          <p:cNvSpPr/>
          <p:nvPr/>
        </p:nvSpPr>
        <p:spPr>
          <a:xfrm>
            <a:off x="-37365" y="944547"/>
            <a:ext cx="9130059" cy="560110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59" y="2359648"/>
            <a:ext cx="7980356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吹き出し 25"/>
          <p:cNvSpPr/>
          <p:nvPr/>
        </p:nvSpPr>
        <p:spPr>
          <a:xfrm>
            <a:off x="319523" y="4304202"/>
            <a:ext cx="2914858" cy="2077125"/>
          </a:xfrm>
          <a:prstGeom prst="wedgeRoundRectCallout">
            <a:avLst>
              <a:gd name="adj1" fmla="val 65755"/>
              <a:gd name="adj2" fmla="val -41210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426362" y="1258804"/>
            <a:ext cx="2705478" cy="1954172"/>
          </a:xfrm>
          <a:prstGeom prst="wedgeRoundRectCallout">
            <a:avLst>
              <a:gd name="adj1" fmla="val 58029"/>
              <a:gd name="adj2" fmla="val 79558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新治</a:t>
            </a:r>
            <a:r>
              <a:rPr kumimoji="1" lang="ja-JP" altLang="en-US" dirty="0" smtClean="0"/>
              <a:t>地区</a:t>
            </a:r>
            <a:r>
              <a:rPr lang="ja-JP" altLang="en-US" dirty="0"/>
              <a:t>とは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3333402" y="3212976"/>
            <a:ext cx="1212231" cy="1502246"/>
          </a:xfrm>
          <a:custGeom>
            <a:avLst/>
            <a:gdLst>
              <a:gd name="connsiteX0" fmla="*/ 1151906 w 1543792"/>
              <a:gd name="connsiteY0" fmla="*/ 267195 h 1905990"/>
              <a:gd name="connsiteX1" fmla="*/ 1312223 w 1543792"/>
              <a:gd name="connsiteY1" fmla="*/ 296884 h 1905990"/>
              <a:gd name="connsiteX2" fmla="*/ 1442852 w 1543792"/>
              <a:gd name="connsiteY2" fmla="*/ 362198 h 1905990"/>
              <a:gd name="connsiteX3" fmla="*/ 1520041 w 1543792"/>
              <a:gd name="connsiteY3" fmla="*/ 433450 h 1905990"/>
              <a:gd name="connsiteX4" fmla="*/ 1543792 w 1543792"/>
              <a:gd name="connsiteY4" fmla="*/ 534390 h 1905990"/>
              <a:gd name="connsiteX5" fmla="*/ 1448789 w 1543792"/>
              <a:gd name="connsiteY5" fmla="*/ 611580 h 1905990"/>
              <a:gd name="connsiteX6" fmla="*/ 1300348 w 1543792"/>
              <a:gd name="connsiteY6" fmla="*/ 653143 h 1905990"/>
              <a:gd name="connsiteX7" fmla="*/ 1175657 w 1543792"/>
              <a:gd name="connsiteY7" fmla="*/ 700645 h 1905990"/>
              <a:gd name="connsiteX8" fmla="*/ 1175657 w 1543792"/>
              <a:gd name="connsiteY8" fmla="*/ 777834 h 1905990"/>
              <a:gd name="connsiteX9" fmla="*/ 1128156 w 1543792"/>
              <a:gd name="connsiteY9" fmla="*/ 819398 h 1905990"/>
              <a:gd name="connsiteX10" fmla="*/ 1181595 w 1543792"/>
              <a:gd name="connsiteY10" fmla="*/ 890650 h 1905990"/>
              <a:gd name="connsiteX11" fmla="*/ 1021278 w 1543792"/>
              <a:gd name="connsiteY11" fmla="*/ 920338 h 1905990"/>
              <a:gd name="connsiteX12" fmla="*/ 1080654 w 1543792"/>
              <a:gd name="connsiteY12" fmla="*/ 1246909 h 1905990"/>
              <a:gd name="connsiteX13" fmla="*/ 1151906 w 1543792"/>
              <a:gd name="connsiteY13" fmla="*/ 1270660 h 1905990"/>
              <a:gd name="connsiteX14" fmla="*/ 1128156 w 1543792"/>
              <a:gd name="connsiteY14" fmla="*/ 1436915 h 1905990"/>
              <a:gd name="connsiteX15" fmla="*/ 908462 w 1543792"/>
              <a:gd name="connsiteY15" fmla="*/ 1905990 h 1905990"/>
              <a:gd name="connsiteX16" fmla="*/ 765958 w 1543792"/>
              <a:gd name="connsiteY16" fmla="*/ 1828800 h 1905990"/>
              <a:gd name="connsiteX17" fmla="*/ 694706 w 1543792"/>
              <a:gd name="connsiteY17" fmla="*/ 1656608 h 1905990"/>
              <a:gd name="connsiteX18" fmla="*/ 486888 w 1543792"/>
              <a:gd name="connsiteY18" fmla="*/ 1508167 h 1905990"/>
              <a:gd name="connsiteX19" fmla="*/ 261257 w 1543792"/>
              <a:gd name="connsiteY19" fmla="*/ 1520042 h 1905990"/>
              <a:gd name="connsiteX20" fmla="*/ 0 w 1543792"/>
              <a:gd name="connsiteY20" fmla="*/ 1223159 h 1905990"/>
              <a:gd name="connsiteX21" fmla="*/ 17813 w 1543792"/>
              <a:gd name="connsiteY21" fmla="*/ 1086593 h 1905990"/>
              <a:gd name="connsiteX22" fmla="*/ 0 w 1543792"/>
              <a:gd name="connsiteY22" fmla="*/ 979715 h 1905990"/>
              <a:gd name="connsiteX23" fmla="*/ 71252 w 1543792"/>
              <a:gd name="connsiteY23" fmla="*/ 938151 h 1905990"/>
              <a:gd name="connsiteX24" fmla="*/ 148441 w 1543792"/>
              <a:gd name="connsiteY24" fmla="*/ 961902 h 1905990"/>
              <a:gd name="connsiteX25" fmla="*/ 237506 w 1543792"/>
              <a:gd name="connsiteY25" fmla="*/ 1086593 h 1905990"/>
              <a:gd name="connsiteX26" fmla="*/ 285008 w 1543792"/>
              <a:gd name="connsiteY26" fmla="*/ 1045029 h 1905990"/>
              <a:gd name="connsiteX27" fmla="*/ 350322 w 1543792"/>
              <a:gd name="connsiteY27" fmla="*/ 1062842 h 1905990"/>
              <a:gd name="connsiteX28" fmla="*/ 385948 w 1543792"/>
              <a:gd name="connsiteY28" fmla="*/ 1015341 h 1905990"/>
              <a:gd name="connsiteX29" fmla="*/ 279070 w 1543792"/>
              <a:gd name="connsiteY29" fmla="*/ 973777 h 1905990"/>
              <a:gd name="connsiteX30" fmla="*/ 190005 w 1543792"/>
              <a:gd name="connsiteY30" fmla="*/ 825335 h 1905990"/>
              <a:gd name="connsiteX31" fmla="*/ 338447 w 1543792"/>
              <a:gd name="connsiteY31" fmla="*/ 712520 h 1905990"/>
              <a:gd name="connsiteX32" fmla="*/ 344384 w 1543792"/>
              <a:gd name="connsiteY32" fmla="*/ 653143 h 1905990"/>
              <a:gd name="connsiteX33" fmla="*/ 344384 w 1543792"/>
              <a:gd name="connsiteY33" fmla="*/ 480951 h 1905990"/>
              <a:gd name="connsiteX34" fmla="*/ 273132 w 1543792"/>
              <a:gd name="connsiteY34" fmla="*/ 421574 h 1905990"/>
              <a:gd name="connsiteX35" fmla="*/ 279070 w 1543792"/>
              <a:gd name="connsiteY35" fmla="*/ 362198 h 1905990"/>
              <a:gd name="connsiteX36" fmla="*/ 184067 w 1543792"/>
              <a:gd name="connsiteY36" fmla="*/ 302821 h 1905990"/>
              <a:gd name="connsiteX37" fmla="*/ 124691 w 1543792"/>
              <a:gd name="connsiteY37" fmla="*/ 290946 h 1905990"/>
              <a:gd name="connsiteX38" fmla="*/ 106878 w 1543792"/>
              <a:gd name="connsiteY38" fmla="*/ 184068 h 1905990"/>
              <a:gd name="connsiteX39" fmla="*/ 154379 w 1543792"/>
              <a:gd name="connsiteY39" fmla="*/ 124691 h 1905990"/>
              <a:gd name="connsiteX40" fmla="*/ 207818 w 1543792"/>
              <a:gd name="connsiteY40" fmla="*/ 47502 h 1905990"/>
              <a:gd name="connsiteX41" fmla="*/ 261257 w 1543792"/>
              <a:gd name="connsiteY41" fmla="*/ 0 h 1905990"/>
              <a:gd name="connsiteX42" fmla="*/ 397823 w 1543792"/>
              <a:gd name="connsiteY42" fmla="*/ 89065 h 1905990"/>
              <a:gd name="connsiteX43" fmla="*/ 469075 w 1543792"/>
              <a:gd name="connsiteY43" fmla="*/ 89065 h 1905990"/>
              <a:gd name="connsiteX44" fmla="*/ 504701 w 1543792"/>
              <a:gd name="connsiteY44" fmla="*/ 71252 h 1905990"/>
              <a:gd name="connsiteX45" fmla="*/ 570015 w 1543792"/>
              <a:gd name="connsiteY45" fmla="*/ 47502 h 1905990"/>
              <a:gd name="connsiteX46" fmla="*/ 635330 w 1543792"/>
              <a:gd name="connsiteY46" fmla="*/ 0 h 1905990"/>
              <a:gd name="connsiteX47" fmla="*/ 866899 w 1543792"/>
              <a:gd name="connsiteY47" fmla="*/ 118754 h 1905990"/>
              <a:gd name="connsiteX48" fmla="*/ 1015340 w 1543792"/>
              <a:gd name="connsiteY48" fmla="*/ 100941 h 1905990"/>
              <a:gd name="connsiteX49" fmla="*/ 1015340 w 1543792"/>
              <a:gd name="connsiteY49" fmla="*/ 225632 h 1905990"/>
              <a:gd name="connsiteX50" fmla="*/ 1151906 w 1543792"/>
              <a:gd name="connsiteY50" fmla="*/ 267195 h 1905990"/>
              <a:gd name="connsiteX0" fmla="*/ 1151906 w 1543792"/>
              <a:gd name="connsiteY0" fmla="*/ 267195 h 1905990"/>
              <a:gd name="connsiteX1" fmla="*/ 1312223 w 1543792"/>
              <a:gd name="connsiteY1" fmla="*/ 296884 h 1905990"/>
              <a:gd name="connsiteX2" fmla="*/ 1442852 w 1543792"/>
              <a:gd name="connsiteY2" fmla="*/ 362198 h 1905990"/>
              <a:gd name="connsiteX3" fmla="*/ 1520041 w 1543792"/>
              <a:gd name="connsiteY3" fmla="*/ 433450 h 1905990"/>
              <a:gd name="connsiteX4" fmla="*/ 1543792 w 1543792"/>
              <a:gd name="connsiteY4" fmla="*/ 534390 h 1905990"/>
              <a:gd name="connsiteX5" fmla="*/ 1448789 w 1543792"/>
              <a:gd name="connsiteY5" fmla="*/ 611580 h 1905990"/>
              <a:gd name="connsiteX6" fmla="*/ 1300348 w 1543792"/>
              <a:gd name="connsiteY6" fmla="*/ 653143 h 1905990"/>
              <a:gd name="connsiteX7" fmla="*/ 1175657 w 1543792"/>
              <a:gd name="connsiteY7" fmla="*/ 700645 h 1905990"/>
              <a:gd name="connsiteX8" fmla="*/ 1175657 w 1543792"/>
              <a:gd name="connsiteY8" fmla="*/ 777834 h 1905990"/>
              <a:gd name="connsiteX9" fmla="*/ 1128156 w 1543792"/>
              <a:gd name="connsiteY9" fmla="*/ 819398 h 1905990"/>
              <a:gd name="connsiteX10" fmla="*/ 1181595 w 1543792"/>
              <a:gd name="connsiteY10" fmla="*/ 890650 h 1905990"/>
              <a:gd name="connsiteX11" fmla="*/ 1021278 w 1543792"/>
              <a:gd name="connsiteY11" fmla="*/ 920338 h 1905990"/>
              <a:gd name="connsiteX12" fmla="*/ 1080654 w 1543792"/>
              <a:gd name="connsiteY12" fmla="*/ 1246909 h 1905990"/>
              <a:gd name="connsiteX13" fmla="*/ 1151906 w 1543792"/>
              <a:gd name="connsiteY13" fmla="*/ 1270660 h 1905990"/>
              <a:gd name="connsiteX14" fmla="*/ 1135300 w 1543792"/>
              <a:gd name="connsiteY14" fmla="*/ 1436915 h 1905990"/>
              <a:gd name="connsiteX15" fmla="*/ 908462 w 1543792"/>
              <a:gd name="connsiteY15" fmla="*/ 1905990 h 1905990"/>
              <a:gd name="connsiteX16" fmla="*/ 765958 w 1543792"/>
              <a:gd name="connsiteY16" fmla="*/ 1828800 h 1905990"/>
              <a:gd name="connsiteX17" fmla="*/ 694706 w 1543792"/>
              <a:gd name="connsiteY17" fmla="*/ 1656608 h 1905990"/>
              <a:gd name="connsiteX18" fmla="*/ 486888 w 1543792"/>
              <a:gd name="connsiteY18" fmla="*/ 1508167 h 1905990"/>
              <a:gd name="connsiteX19" fmla="*/ 261257 w 1543792"/>
              <a:gd name="connsiteY19" fmla="*/ 1520042 h 1905990"/>
              <a:gd name="connsiteX20" fmla="*/ 0 w 1543792"/>
              <a:gd name="connsiteY20" fmla="*/ 1223159 h 1905990"/>
              <a:gd name="connsiteX21" fmla="*/ 17813 w 1543792"/>
              <a:gd name="connsiteY21" fmla="*/ 1086593 h 1905990"/>
              <a:gd name="connsiteX22" fmla="*/ 0 w 1543792"/>
              <a:gd name="connsiteY22" fmla="*/ 979715 h 1905990"/>
              <a:gd name="connsiteX23" fmla="*/ 71252 w 1543792"/>
              <a:gd name="connsiteY23" fmla="*/ 938151 h 1905990"/>
              <a:gd name="connsiteX24" fmla="*/ 148441 w 1543792"/>
              <a:gd name="connsiteY24" fmla="*/ 961902 h 1905990"/>
              <a:gd name="connsiteX25" fmla="*/ 237506 w 1543792"/>
              <a:gd name="connsiteY25" fmla="*/ 1086593 h 1905990"/>
              <a:gd name="connsiteX26" fmla="*/ 285008 w 1543792"/>
              <a:gd name="connsiteY26" fmla="*/ 1045029 h 1905990"/>
              <a:gd name="connsiteX27" fmla="*/ 350322 w 1543792"/>
              <a:gd name="connsiteY27" fmla="*/ 1062842 h 1905990"/>
              <a:gd name="connsiteX28" fmla="*/ 385948 w 1543792"/>
              <a:gd name="connsiteY28" fmla="*/ 1015341 h 1905990"/>
              <a:gd name="connsiteX29" fmla="*/ 279070 w 1543792"/>
              <a:gd name="connsiteY29" fmla="*/ 973777 h 1905990"/>
              <a:gd name="connsiteX30" fmla="*/ 190005 w 1543792"/>
              <a:gd name="connsiteY30" fmla="*/ 825335 h 1905990"/>
              <a:gd name="connsiteX31" fmla="*/ 338447 w 1543792"/>
              <a:gd name="connsiteY31" fmla="*/ 712520 h 1905990"/>
              <a:gd name="connsiteX32" fmla="*/ 344384 w 1543792"/>
              <a:gd name="connsiteY32" fmla="*/ 653143 h 1905990"/>
              <a:gd name="connsiteX33" fmla="*/ 344384 w 1543792"/>
              <a:gd name="connsiteY33" fmla="*/ 480951 h 1905990"/>
              <a:gd name="connsiteX34" fmla="*/ 273132 w 1543792"/>
              <a:gd name="connsiteY34" fmla="*/ 421574 h 1905990"/>
              <a:gd name="connsiteX35" fmla="*/ 279070 w 1543792"/>
              <a:gd name="connsiteY35" fmla="*/ 362198 h 1905990"/>
              <a:gd name="connsiteX36" fmla="*/ 184067 w 1543792"/>
              <a:gd name="connsiteY36" fmla="*/ 302821 h 1905990"/>
              <a:gd name="connsiteX37" fmla="*/ 124691 w 1543792"/>
              <a:gd name="connsiteY37" fmla="*/ 290946 h 1905990"/>
              <a:gd name="connsiteX38" fmla="*/ 106878 w 1543792"/>
              <a:gd name="connsiteY38" fmla="*/ 184068 h 1905990"/>
              <a:gd name="connsiteX39" fmla="*/ 154379 w 1543792"/>
              <a:gd name="connsiteY39" fmla="*/ 124691 h 1905990"/>
              <a:gd name="connsiteX40" fmla="*/ 207818 w 1543792"/>
              <a:gd name="connsiteY40" fmla="*/ 47502 h 1905990"/>
              <a:gd name="connsiteX41" fmla="*/ 261257 w 1543792"/>
              <a:gd name="connsiteY41" fmla="*/ 0 h 1905990"/>
              <a:gd name="connsiteX42" fmla="*/ 397823 w 1543792"/>
              <a:gd name="connsiteY42" fmla="*/ 89065 h 1905990"/>
              <a:gd name="connsiteX43" fmla="*/ 469075 w 1543792"/>
              <a:gd name="connsiteY43" fmla="*/ 89065 h 1905990"/>
              <a:gd name="connsiteX44" fmla="*/ 504701 w 1543792"/>
              <a:gd name="connsiteY44" fmla="*/ 71252 h 1905990"/>
              <a:gd name="connsiteX45" fmla="*/ 570015 w 1543792"/>
              <a:gd name="connsiteY45" fmla="*/ 47502 h 1905990"/>
              <a:gd name="connsiteX46" fmla="*/ 635330 w 1543792"/>
              <a:gd name="connsiteY46" fmla="*/ 0 h 1905990"/>
              <a:gd name="connsiteX47" fmla="*/ 866899 w 1543792"/>
              <a:gd name="connsiteY47" fmla="*/ 118754 h 1905990"/>
              <a:gd name="connsiteX48" fmla="*/ 1015340 w 1543792"/>
              <a:gd name="connsiteY48" fmla="*/ 100941 h 1905990"/>
              <a:gd name="connsiteX49" fmla="*/ 1015340 w 1543792"/>
              <a:gd name="connsiteY49" fmla="*/ 225632 h 1905990"/>
              <a:gd name="connsiteX50" fmla="*/ 1151906 w 1543792"/>
              <a:gd name="connsiteY50" fmla="*/ 267195 h 1905990"/>
              <a:gd name="connsiteX0" fmla="*/ 1151906 w 1543792"/>
              <a:gd name="connsiteY0" fmla="*/ 267195 h 1913134"/>
              <a:gd name="connsiteX1" fmla="*/ 1312223 w 1543792"/>
              <a:gd name="connsiteY1" fmla="*/ 296884 h 1913134"/>
              <a:gd name="connsiteX2" fmla="*/ 1442852 w 1543792"/>
              <a:gd name="connsiteY2" fmla="*/ 362198 h 1913134"/>
              <a:gd name="connsiteX3" fmla="*/ 1520041 w 1543792"/>
              <a:gd name="connsiteY3" fmla="*/ 433450 h 1913134"/>
              <a:gd name="connsiteX4" fmla="*/ 1543792 w 1543792"/>
              <a:gd name="connsiteY4" fmla="*/ 534390 h 1913134"/>
              <a:gd name="connsiteX5" fmla="*/ 1448789 w 1543792"/>
              <a:gd name="connsiteY5" fmla="*/ 611580 h 1913134"/>
              <a:gd name="connsiteX6" fmla="*/ 1300348 w 1543792"/>
              <a:gd name="connsiteY6" fmla="*/ 653143 h 1913134"/>
              <a:gd name="connsiteX7" fmla="*/ 1175657 w 1543792"/>
              <a:gd name="connsiteY7" fmla="*/ 700645 h 1913134"/>
              <a:gd name="connsiteX8" fmla="*/ 1175657 w 1543792"/>
              <a:gd name="connsiteY8" fmla="*/ 777834 h 1913134"/>
              <a:gd name="connsiteX9" fmla="*/ 1128156 w 1543792"/>
              <a:gd name="connsiteY9" fmla="*/ 819398 h 1913134"/>
              <a:gd name="connsiteX10" fmla="*/ 1181595 w 1543792"/>
              <a:gd name="connsiteY10" fmla="*/ 890650 h 1913134"/>
              <a:gd name="connsiteX11" fmla="*/ 1021278 w 1543792"/>
              <a:gd name="connsiteY11" fmla="*/ 920338 h 1913134"/>
              <a:gd name="connsiteX12" fmla="*/ 1080654 w 1543792"/>
              <a:gd name="connsiteY12" fmla="*/ 1246909 h 1913134"/>
              <a:gd name="connsiteX13" fmla="*/ 1151906 w 1543792"/>
              <a:gd name="connsiteY13" fmla="*/ 1270660 h 1913134"/>
              <a:gd name="connsiteX14" fmla="*/ 1135300 w 1543792"/>
              <a:gd name="connsiteY14" fmla="*/ 1436915 h 1913134"/>
              <a:gd name="connsiteX15" fmla="*/ 913225 w 1543792"/>
              <a:gd name="connsiteY15" fmla="*/ 1913134 h 1913134"/>
              <a:gd name="connsiteX16" fmla="*/ 765958 w 1543792"/>
              <a:gd name="connsiteY16" fmla="*/ 1828800 h 1913134"/>
              <a:gd name="connsiteX17" fmla="*/ 694706 w 1543792"/>
              <a:gd name="connsiteY17" fmla="*/ 1656608 h 1913134"/>
              <a:gd name="connsiteX18" fmla="*/ 486888 w 1543792"/>
              <a:gd name="connsiteY18" fmla="*/ 1508167 h 1913134"/>
              <a:gd name="connsiteX19" fmla="*/ 261257 w 1543792"/>
              <a:gd name="connsiteY19" fmla="*/ 1520042 h 1913134"/>
              <a:gd name="connsiteX20" fmla="*/ 0 w 1543792"/>
              <a:gd name="connsiteY20" fmla="*/ 1223159 h 1913134"/>
              <a:gd name="connsiteX21" fmla="*/ 17813 w 1543792"/>
              <a:gd name="connsiteY21" fmla="*/ 1086593 h 1913134"/>
              <a:gd name="connsiteX22" fmla="*/ 0 w 1543792"/>
              <a:gd name="connsiteY22" fmla="*/ 979715 h 1913134"/>
              <a:gd name="connsiteX23" fmla="*/ 71252 w 1543792"/>
              <a:gd name="connsiteY23" fmla="*/ 938151 h 1913134"/>
              <a:gd name="connsiteX24" fmla="*/ 148441 w 1543792"/>
              <a:gd name="connsiteY24" fmla="*/ 961902 h 1913134"/>
              <a:gd name="connsiteX25" fmla="*/ 237506 w 1543792"/>
              <a:gd name="connsiteY25" fmla="*/ 1086593 h 1913134"/>
              <a:gd name="connsiteX26" fmla="*/ 285008 w 1543792"/>
              <a:gd name="connsiteY26" fmla="*/ 1045029 h 1913134"/>
              <a:gd name="connsiteX27" fmla="*/ 350322 w 1543792"/>
              <a:gd name="connsiteY27" fmla="*/ 1062842 h 1913134"/>
              <a:gd name="connsiteX28" fmla="*/ 385948 w 1543792"/>
              <a:gd name="connsiteY28" fmla="*/ 1015341 h 1913134"/>
              <a:gd name="connsiteX29" fmla="*/ 279070 w 1543792"/>
              <a:gd name="connsiteY29" fmla="*/ 973777 h 1913134"/>
              <a:gd name="connsiteX30" fmla="*/ 190005 w 1543792"/>
              <a:gd name="connsiteY30" fmla="*/ 825335 h 1913134"/>
              <a:gd name="connsiteX31" fmla="*/ 338447 w 1543792"/>
              <a:gd name="connsiteY31" fmla="*/ 712520 h 1913134"/>
              <a:gd name="connsiteX32" fmla="*/ 344384 w 1543792"/>
              <a:gd name="connsiteY32" fmla="*/ 653143 h 1913134"/>
              <a:gd name="connsiteX33" fmla="*/ 344384 w 1543792"/>
              <a:gd name="connsiteY33" fmla="*/ 480951 h 1913134"/>
              <a:gd name="connsiteX34" fmla="*/ 273132 w 1543792"/>
              <a:gd name="connsiteY34" fmla="*/ 421574 h 1913134"/>
              <a:gd name="connsiteX35" fmla="*/ 279070 w 1543792"/>
              <a:gd name="connsiteY35" fmla="*/ 362198 h 1913134"/>
              <a:gd name="connsiteX36" fmla="*/ 184067 w 1543792"/>
              <a:gd name="connsiteY36" fmla="*/ 302821 h 1913134"/>
              <a:gd name="connsiteX37" fmla="*/ 124691 w 1543792"/>
              <a:gd name="connsiteY37" fmla="*/ 290946 h 1913134"/>
              <a:gd name="connsiteX38" fmla="*/ 106878 w 1543792"/>
              <a:gd name="connsiteY38" fmla="*/ 184068 h 1913134"/>
              <a:gd name="connsiteX39" fmla="*/ 154379 w 1543792"/>
              <a:gd name="connsiteY39" fmla="*/ 124691 h 1913134"/>
              <a:gd name="connsiteX40" fmla="*/ 207818 w 1543792"/>
              <a:gd name="connsiteY40" fmla="*/ 47502 h 1913134"/>
              <a:gd name="connsiteX41" fmla="*/ 261257 w 1543792"/>
              <a:gd name="connsiteY41" fmla="*/ 0 h 1913134"/>
              <a:gd name="connsiteX42" fmla="*/ 397823 w 1543792"/>
              <a:gd name="connsiteY42" fmla="*/ 89065 h 1913134"/>
              <a:gd name="connsiteX43" fmla="*/ 469075 w 1543792"/>
              <a:gd name="connsiteY43" fmla="*/ 89065 h 1913134"/>
              <a:gd name="connsiteX44" fmla="*/ 504701 w 1543792"/>
              <a:gd name="connsiteY44" fmla="*/ 71252 h 1913134"/>
              <a:gd name="connsiteX45" fmla="*/ 570015 w 1543792"/>
              <a:gd name="connsiteY45" fmla="*/ 47502 h 1913134"/>
              <a:gd name="connsiteX46" fmla="*/ 635330 w 1543792"/>
              <a:gd name="connsiteY46" fmla="*/ 0 h 1913134"/>
              <a:gd name="connsiteX47" fmla="*/ 866899 w 1543792"/>
              <a:gd name="connsiteY47" fmla="*/ 118754 h 1913134"/>
              <a:gd name="connsiteX48" fmla="*/ 1015340 w 1543792"/>
              <a:gd name="connsiteY48" fmla="*/ 100941 h 1913134"/>
              <a:gd name="connsiteX49" fmla="*/ 1015340 w 1543792"/>
              <a:gd name="connsiteY49" fmla="*/ 225632 h 1913134"/>
              <a:gd name="connsiteX50" fmla="*/ 1151906 w 1543792"/>
              <a:gd name="connsiteY50" fmla="*/ 267195 h 191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43792" h="1913134">
                <a:moveTo>
                  <a:pt x="1151906" y="267195"/>
                </a:moveTo>
                <a:lnTo>
                  <a:pt x="1312223" y="296884"/>
                </a:lnTo>
                <a:lnTo>
                  <a:pt x="1442852" y="362198"/>
                </a:lnTo>
                <a:lnTo>
                  <a:pt x="1520041" y="433450"/>
                </a:lnTo>
                <a:lnTo>
                  <a:pt x="1543792" y="534390"/>
                </a:lnTo>
                <a:lnTo>
                  <a:pt x="1448789" y="611580"/>
                </a:lnTo>
                <a:lnTo>
                  <a:pt x="1300348" y="653143"/>
                </a:lnTo>
                <a:lnTo>
                  <a:pt x="1175657" y="700645"/>
                </a:lnTo>
                <a:lnTo>
                  <a:pt x="1175657" y="777834"/>
                </a:lnTo>
                <a:lnTo>
                  <a:pt x="1128156" y="819398"/>
                </a:lnTo>
                <a:lnTo>
                  <a:pt x="1181595" y="890650"/>
                </a:lnTo>
                <a:lnTo>
                  <a:pt x="1021278" y="920338"/>
                </a:lnTo>
                <a:lnTo>
                  <a:pt x="1080654" y="1246909"/>
                </a:lnTo>
                <a:lnTo>
                  <a:pt x="1151906" y="1270660"/>
                </a:lnTo>
                <a:lnTo>
                  <a:pt x="1135300" y="1436915"/>
                </a:lnTo>
                <a:lnTo>
                  <a:pt x="913225" y="1913134"/>
                </a:lnTo>
                <a:lnTo>
                  <a:pt x="765958" y="1828800"/>
                </a:lnTo>
                <a:lnTo>
                  <a:pt x="694706" y="1656608"/>
                </a:lnTo>
                <a:lnTo>
                  <a:pt x="486888" y="1508167"/>
                </a:lnTo>
                <a:lnTo>
                  <a:pt x="261257" y="1520042"/>
                </a:lnTo>
                <a:lnTo>
                  <a:pt x="0" y="1223159"/>
                </a:lnTo>
                <a:lnTo>
                  <a:pt x="17813" y="1086593"/>
                </a:lnTo>
                <a:lnTo>
                  <a:pt x="0" y="979715"/>
                </a:lnTo>
                <a:lnTo>
                  <a:pt x="71252" y="938151"/>
                </a:lnTo>
                <a:lnTo>
                  <a:pt x="148441" y="961902"/>
                </a:lnTo>
                <a:lnTo>
                  <a:pt x="237506" y="1086593"/>
                </a:lnTo>
                <a:lnTo>
                  <a:pt x="285008" y="1045029"/>
                </a:lnTo>
                <a:lnTo>
                  <a:pt x="350322" y="1062842"/>
                </a:lnTo>
                <a:lnTo>
                  <a:pt x="385948" y="1015341"/>
                </a:lnTo>
                <a:lnTo>
                  <a:pt x="279070" y="973777"/>
                </a:lnTo>
                <a:lnTo>
                  <a:pt x="190005" y="825335"/>
                </a:lnTo>
                <a:lnTo>
                  <a:pt x="338447" y="712520"/>
                </a:lnTo>
                <a:lnTo>
                  <a:pt x="344384" y="653143"/>
                </a:lnTo>
                <a:lnTo>
                  <a:pt x="344384" y="480951"/>
                </a:lnTo>
                <a:lnTo>
                  <a:pt x="273132" y="421574"/>
                </a:lnTo>
                <a:lnTo>
                  <a:pt x="279070" y="362198"/>
                </a:lnTo>
                <a:lnTo>
                  <a:pt x="184067" y="302821"/>
                </a:lnTo>
                <a:lnTo>
                  <a:pt x="124691" y="290946"/>
                </a:lnTo>
                <a:lnTo>
                  <a:pt x="106878" y="184068"/>
                </a:lnTo>
                <a:lnTo>
                  <a:pt x="154379" y="124691"/>
                </a:lnTo>
                <a:lnTo>
                  <a:pt x="207818" y="47502"/>
                </a:lnTo>
                <a:lnTo>
                  <a:pt x="261257" y="0"/>
                </a:lnTo>
                <a:lnTo>
                  <a:pt x="397823" y="89065"/>
                </a:lnTo>
                <a:lnTo>
                  <a:pt x="469075" y="89065"/>
                </a:lnTo>
                <a:lnTo>
                  <a:pt x="504701" y="71252"/>
                </a:lnTo>
                <a:lnTo>
                  <a:pt x="570015" y="47502"/>
                </a:lnTo>
                <a:lnTo>
                  <a:pt x="635330" y="0"/>
                </a:lnTo>
                <a:lnTo>
                  <a:pt x="866899" y="118754"/>
                </a:lnTo>
                <a:lnTo>
                  <a:pt x="1015340" y="100941"/>
                </a:lnTo>
                <a:lnTo>
                  <a:pt x="1015340" y="225632"/>
                </a:lnTo>
                <a:lnTo>
                  <a:pt x="1151906" y="2671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3545929" y="5289302"/>
            <a:ext cx="1306717" cy="1019674"/>
          </a:xfrm>
          <a:custGeom>
            <a:avLst/>
            <a:gdLst>
              <a:gd name="connsiteX0" fmla="*/ 368360 w 1664121"/>
              <a:gd name="connsiteY0" fmla="*/ 1291427 h 1291427"/>
              <a:gd name="connsiteX1" fmla="*/ 160345 w 1664121"/>
              <a:gd name="connsiteY1" fmla="*/ 983738 h 1291427"/>
              <a:gd name="connsiteX2" fmla="*/ 95340 w 1664121"/>
              <a:gd name="connsiteY2" fmla="*/ 962070 h 1291427"/>
              <a:gd name="connsiteX3" fmla="*/ 0 w 1664121"/>
              <a:gd name="connsiteY3" fmla="*/ 546039 h 1291427"/>
              <a:gd name="connsiteX4" fmla="*/ 65005 w 1664121"/>
              <a:gd name="connsiteY4" fmla="*/ 559040 h 1291427"/>
              <a:gd name="connsiteX5" fmla="*/ 143010 w 1664121"/>
              <a:gd name="connsiteY5" fmla="*/ 407363 h 1291427"/>
              <a:gd name="connsiteX6" fmla="*/ 312023 w 1664121"/>
              <a:gd name="connsiteY6" fmla="*/ 320690 h 1291427"/>
              <a:gd name="connsiteX7" fmla="*/ 368360 w 1664121"/>
              <a:gd name="connsiteY7" fmla="*/ 247018 h 1291427"/>
              <a:gd name="connsiteX8" fmla="*/ 468034 w 1664121"/>
              <a:gd name="connsiteY8" fmla="*/ 121342 h 1291427"/>
              <a:gd name="connsiteX9" fmla="*/ 598044 w 1664121"/>
              <a:gd name="connsiteY9" fmla="*/ 177679 h 1291427"/>
              <a:gd name="connsiteX10" fmla="*/ 619712 w 1664121"/>
              <a:gd name="connsiteY10" fmla="*/ 160345 h 1291427"/>
              <a:gd name="connsiteX11" fmla="*/ 910066 w 1664121"/>
              <a:gd name="connsiteY11" fmla="*/ 303355 h 1291427"/>
              <a:gd name="connsiteX12" fmla="*/ 983738 w 1664121"/>
              <a:gd name="connsiteY12" fmla="*/ 143010 h 1291427"/>
              <a:gd name="connsiteX13" fmla="*/ 1265426 w 1664121"/>
              <a:gd name="connsiteY13" fmla="*/ 221016 h 1291427"/>
              <a:gd name="connsiteX14" fmla="*/ 1447439 w 1664121"/>
              <a:gd name="connsiteY14" fmla="*/ 0 h 1291427"/>
              <a:gd name="connsiteX15" fmla="*/ 1651120 w 1664121"/>
              <a:gd name="connsiteY15" fmla="*/ 69338 h 1291427"/>
              <a:gd name="connsiteX16" fmla="*/ 1651120 w 1664121"/>
              <a:gd name="connsiteY16" fmla="*/ 195014 h 1291427"/>
              <a:gd name="connsiteX17" fmla="*/ 1664121 w 1664121"/>
              <a:gd name="connsiteY17" fmla="*/ 294688 h 1291427"/>
              <a:gd name="connsiteX18" fmla="*/ 1447439 w 1664121"/>
              <a:gd name="connsiteY18" fmla="*/ 316356 h 1291427"/>
              <a:gd name="connsiteX19" fmla="*/ 1378100 w 1664121"/>
              <a:gd name="connsiteY19" fmla="*/ 398695 h 1291427"/>
              <a:gd name="connsiteX20" fmla="*/ 1369433 w 1664121"/>
              <a:gd name="connsiteY20" fmla="*/ 524371 h 1291427"/>
              <a:gd name="connsiteX21" fmla="*/ 1248091 w 1664121"/>
              <a:gd name="connsiteY21" fmla="*/ 628379 h 1291427"/>
              <a:gd name="connsiteX22" fmla="*/ 1226423 w 1664121"/>
              <a:gd name="connsiteY22" fmla="*/ 680383 h 1291427"/>
              <a:gd name="connsiteX23" fmla="*/ 1087746 w 1664121"/>
              <a:gd name="connsiteY23" fmla="*/ 667382 h 1291427"/>
              <a:gd name="connsiteX24" fmla="*/ 1053077 w 1664121"/>
              <a:gd name="connsiteY24" fmla="*/ 658714 h 1291427"/>
              <a:gd name="connsiteX25" fmla="*/ 983738 w 1664121"/>
              <a:gd name="connsiteY25" fmla="*/ 897065 h 1291427"/>
              <a:gd name="connsiteX26" fmla="*/ 689050 w 1664121"/>
              <a:gd name="connsiteY26" fmla="*/ 680383 h 1291427"/>
              <a:gd name="connsiteX27" fmla="*/ 637046 w 1664121"/>
              <a:gd name="connsiteY27" fmla="*/ 784390 h 1291427"/>
              <a:gd name="connsiteX28" fmla="*/ 663048 w 1664121"/>
              <a:gd name="connsiteY28" fmla="*/ 983738 h 1291427"/>
              <a:gd name="connsiteX29" fmla="*/ 589376 w 1664121"/>
              <a:gd name="connsiteY29" fmla="*/ 1066077 h 1291427"/>
              <a:gd name="connsiteX30" fmla="*/ 550373 w 1664121"/>
              <a:gd name="connsiteY30" fmla="*/ 1230756 h 1291427"/>
              <a:gd name="connsiteX31" fmla="*/ 489702 w 1664121"/>
              <a:gd name="connsiteY31" fmla="*/ 1135416 h 1291427"/>
              <a:gd name="connsiteX32" fmla="*/ 368360 w 1664121"/>
              <a:gd name="connsiteY32" fmla="*/ 1291427 h 1291427"/>
              <a:gd name="connsiteX0" fmla="*/ 368360 w 1664121"/>
              <a:gd name="connsiteY0" fmla="*/ 1298571 h 1298571"/>
              <a:gd name="connsiteX1" fmla="*/ 160345 w 1664121"/>
              <a:gd name="connsiteY1" fmla="*/ 990882 h 1298571"/>
              <a:gd name="connsiteX2" fmla="*/ 95340 w 1664121"/>
              <a:gd name="connsiteY2" fmla="*/ 969214 h 1298571"/>
              <a:gd name="connsiteX3" fmla="*/ 0 w 1664121"/>
              <a:gd name="connsiteY3" fmla="*/ 553183 h 1298571"/>
              <a:gd name="connsiteX4" fmla="*/ 65005 w 1664121"/>
              <a:gd name="connsiteY4" fmla="*/ 566184 h 1298571"/>
              <a:gd name="connsiteX5" fmla="*/ 143010 w 1664121"/>
              <a:gd name="connsiteY5" fmla="*/ 414507 h 1298571"/>
              <a:gd name="connsiteX6" fmla="*/ 312023 w 1664121"/>
              <a:gd name="connsiteY6" fmla="*/ 327834 h 1298571"/>
              <a:gd name="connsiteX7" fmla="*/ 368360 w 1664121"/>
              <a:gd name="connsiteY7" fmla="*/ 254162 h 1298571"/>
              <a:gd name="connsiteX8" fmla="*/ 468034 w 1664121"/>
              <a:gd name="connsiteY8" fmla="*/ 128486 h 1298571"/>
              <a:gd name="connsiteX9" fmla="*/ 598044 w 1664121"/>
              <a:gd name="connsiteY9" fmla="*/ 184823 h 1298571"/>
              <a:gd name="connsiteX10" fmla="*/ 619712 w 1664121"/>
              <a:gd name="connsiteY10" fmla="*/ 167489 h 1298571"/>
              <a:gd name="connsiteX11" fmla="*/ 910066 w 1664121"/>
              <a:gd name="connsiteY11" fmla="*/ 310499 h 1298571"/>
              <a:gd name="connsiteX12" fmla="*/ 983738 w 1664121"/>
              <a:gd name="connsiteY12" fmla="*/ 150154 h 1298571"/>
              <a:gd name="connsiteX13" fmla="*/ 1265426 w 1664121"/>
              <a:gd name="connsiteY13" fmla="*/ 228160 h 1298571"/>
              <a:gd name="connsiteX14" fmla="*/ 1449820 w 1664121"/>
              <a:gd name="connsiteY14" fmla="*/ 0 h 1298571"/>
              <a:gd name="connsiteX15" fmla="*/ 1651120 w 1664121"/>
              <a:gd name="connsiteY15" fmla="*/ 76482 h 1298571"/>
              <a:gd name="connsiteX16" fmla="*/ 1651120 w 1664121"/>
              <a:gd name="connsiteY16" fmla="*/ 202158 h 1298571"/>
              <a:gd name="connsiteX17" fmla="*/ 1664121 w 1664121"/>
              <a:gd name="connsiteY17" fmla="*/ 301832 h 1298571"/>
              <a:gd name="connsiteX18" fmla="*/ 1447439 w 1664121"/>
              <a:gd name="connsiteY18" fmla="*/ 323500 h 1298571"/>
              <a:gd name="connsiteX19" fmla="*/ 1378100 w 1664121"/>
              <a:gd name="connsiteY19" fmla="*/ 405839 h 1298571"/>
              <a:gd name="connsiteX20" fmla="*/ 1369433 w 1664121"/>
              <a:gd name="connsiteY20" fmla="*/ 531515 h 1298571"/>
              <a:gd name="connsiteX21" fmla="*/ 1248091 w 1664121"/>
              <a:gd name="connsiteY21" fmla="*/ 635523 h 1298571"/>
              <a:gd name="connsiteX22" fmla="*/ 1226423 w 1664121"/>
              <a:gd name="connsiteY22" fmla="*/ 687527 h 1298571"/>
              <a:gd name="connsiteX23" fmla="*/ 1087746 w 1664121"/>
              <a:gd name="connsiteY23" fmla="*/ 674526 h 1298571"/>
              <a:gd name="connsiteX24" fmla="*/ 1053077 w 1664121"/>
              <a:gd name="connsiteY24" fmla="*/ 665858 h 1298571"/>
              <a:gd name="connsiteX25" fmla="*/ 983738 w 1664121"/>
              <a:gd name="connsiteY25" fmla="*/ 904209 h 1298571"/>
              <a:gd name="connsiteX26" fmla="*/ 689050 w 1664121"/>
              <a:gd name="connsiteY26" fmla="*/ 687527 h 1298571"/>
              <a:gd name="connsiteX27" fmla="*/ 637046 w 1664121"/>
              <a:gd name="connsiteY27" fmla="*/ 791534 h 1298571"/>
              <a:gd name="connsiteX28" fmla="*/ 663048 w 1664121"/>
              <a:gd name="connsiteY28" fmla="*/ 990882 h 1298571"/>
              <a:gd name="connsiteX29" fmla="*/ 589376 w 1664121"/>
              <a:gd name="connsiteY29" fmla="*/ 1073221 h 1298571"/>
              <a:gd name="connsiteX30" fmla="*/ 550373 w 1664121"/>
              <a:gd name="connsiteY30" fmla="*/ 1237900 h 1298571"/>
              <a:gd name="connsiteX31" fmla="*/ 489702 w 1664121"/>
              <a:gd name="connsiteY31" fmla="*/ 1142560 h 1298571"/>
              <a:gd name="connsiteX32" fmla="*/ 368360 w 1664121"/>
              <a:gd name="connsiteY32" fmla="*/ 1298571 h 1298571"/>
              <a:gd name="connsiteX0" fmla="*/ 368360 w 1664121"/>
              <a:gd name="connsiteY0" fmla="*/ 1298571 h 1298571"/>
              <a:gd name="connsiteX1" fmla="*/ 160345 w 1664121"/>
              <a:gd name="connsiteY1" fmla="*/ 990882 h 1298571"/>
              <a:gd name="connsiteX2" fmla="*/ 95340 w 1664121"/>
              <a:gd name="connsiteY2" fmla="*/ 969214 h 1298571"/>
              <a:gd name="connsiteX3" fmla="*/ 0 w 1664121"/>
              <a:gd name="connsiteY3" fmla="*/ 553183 h 1298571"/>
              <a:gd name="connsiteX4" fmla="*/ 65005 w 1664121"/>
              <a:gd name="connsiteY4" fmla="*/ 566184 h 1298571"/>
              <a:gd name="connsiteX5" fmla="*/ 143010 w 1664121"/>
              <a:gd name="connsiteY5" fmla="*/ 414507 h 1298571"/>
              <a:gd name="connsiteX6" fmla="*/ 312023 w 1664121"/>
              <a:gd name="connsiteY6" fmla="*/ 327834 h 1298571"/>
              <a:gd name="connsiteX7" fmla="*/ 368360 w 1664121"/>
              <a:gd name="connsiteY7" fmla="*/ 254162 h 1298571"/>
              <a:gd name="connsiteX8" fmla="*/ 468034 w 1664121"/>
              <a:gd name="connsiteY8" fmla="*/ 128486 h 1298571"/>
              <a:gd name="connsiteX9" fmla="*/ 598044 w 1664121"/>
              <a:gd name="connsiteY9" fmla="*/ 184823 h 1298571"/>
              <a:gd name="connsiteX10" fmla="*/ 622093 w 1664121"/>
              <a:gd name="connsiteY10" fmla="*/ 162727 h 1298571"/>
              <a:gd name="connsiteX11" fmla="*/ 910066 w 1664121"/>
              <a:gd name="connsiteY11" fmla="*/ 310499 h 1298571"/>
              <a:gd name="connsiteX12" fmla="*/ 983738 w 1664121"/>
              <a:gd name="connsiteY12" fmla="*/ 150154 h 1298571"/>
              <a:gd name="connsiteX13" fmla="*/ 1265426 w 1664121"/>
              <a:gd name="connsiteY13" fmla="*/ 228160 h 1298571"/>
              <a:gd name="connsiteX14" fmla="*/ 1449820 w 1664121"/>
              <a:gd name="connsiteY14" fmla="*/ 0 h 1298571"/>
              <a:gd name="connsiteX15" fmla="*/ 1651120 w 1664121"/>
              <a:gd name="connsiteY15" fmla="*/ 76482 h 1298571"/>
              <a:gd name="connsiteX16" fmla="*/ 1651120 w 1664121"/>
              <a:gd name="connsiteY16" fmla="*/ 202158 h 1298571"/>
              <a:gd name="connsiteX17" fmla="*/ 1664121 w 1664121"/>
              <a:gd name="connsiteY17" fmla="*/ 301832 h 1298571"/>
              <a:gd name="connsiteX18" fmla="*/ 1447439 w 1664121"/>
              <a:gd name="connsiteY18" fmla="*/ 323500 h 1298571"/>
              <a:gd name="connsiteX19" fmla="*/ 1378100 w 1664121"/>
              <a:gd name="connsiteY19" fmla="*/ 405839 h 1298571"/>
              <a:gd name="connsiteX20" fmla="*/ 1369433 w 1664121"/>
              <a:gd name="connsiteY20" fmla="*/ 531515 h 1298571"/>
              <a:gd name="connsiteX21" fmla="*/ 1248091 w 1664121"/>
              <a:gd name="connsiteY21" fmla="*/ 635523 h 1298571"/>
              <a:gd name="connsiteX22" fmla="*/ 1226423 w 1664121"/>
              <a:gd name="connsiteY22" fmla="*/ 687527 h 1298571"/>
              <a:gd name="connsiteX23" fmla="*/ 1087746 w 1664121"/>
              <a:gd name="connsiteY23" fmla="*/ 674526 h 1298571"/>
              <a:gd name="connsiteX24" fmla="*/ 1053077 w 1664121"/>
              <a:gd name="connsiteY24" fmla="*/ 665858 h 1298571"/>
              <a:gd name="connsiteX25" fmla="*/ 983738 w 1664121"/>
              <a:gd name="connsiteY25" fmla="*/ 904209 h 1298571"/>
              <a:gd name="connsiteX26" fmla="*/ 689050 w 1664121"/>
              <a:gd name="connsiteY26" fmla="*/ 687527 h 1298571"/>
              <a:gd name="connsiteX27" fmla="*/ 637046 w 1664121"/>
              <a:gd name="connsiteY27" fmla="*/ 791534 h 1298571"/>
              <a:gd name="connsiteX28" fmla="*/ 663048 w 1664121"/>
              <a:gd name="connsiteY28" fmla="*/ 990882 h 1298571"/>
              <a:gd name="connsiteX29" fmla="*/ 589376 w 1664121"/>
              <a:gd name="connsiteY29" fmla="*/ 1073221 h 1298571"/>
              <a:gd name="connsiteX30" fmla="*/ 550373 w 1664121"/>
              <a:gd name="connsiteY30" fmla="*/ 1237900 h 1298571"/>
              <a:gd name="connsiteX31" fmla="*/ 489702 w 1664121"/>
              <a:gd name="connsiteY31" fmla="*/ 1142560 h 1298571"/>
              <a:gd name="connsiteX32" fmla="*/ 368360 w 1664121"/>
              <a:gd name="connsiteY32" fmla="*/ 1298571 h 129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64121" h="1298571">
                <a:moveTo>
                  <a:pt x="368360" y="1298571"/>
                </a:moveTo>
                <a:lnTo>
                  <a:pt x="160345" y="990882"/>
                </a:lnTo>
                <a:lnTo>
                  <a:pt x="95340" y="969214"/>
                </a:lnTo>
                <a:lnTo>
                  <a:pt x="0" y="553183"/>
                </a:lnTo>
                <a:lnTo>
                  <a:pt x="65005" y="566184"/>
                </a:lnTo>
                <a:lnTo>
                  <a:pt x="143010" y="414507"/>
                </a:lnTo>
                <a:lnTo>
                  <a:pt x="312023" y="327834"/>
                </a:lnTo>
                <a:lnTo>
                  <a:pt x="368360" y="254162"/>
                </a:lnTo>
                <a:lnTo>
                  <a:pt x="468034" y="128486"/>
                </a:lnTo>
                <a:lnTo>
                  <a:pt x="598044" y="184823"/>
                </a:lnTo>
                <a:lnTo>
                  <a:pt x="622093" y="162727"/>
                </a:lnTo>
                <a:lnTo>
                  <a:pt x="910066" y="310499"/>
                </a:lnTo>
                <a:lnTo>
                  <a:pt x="983738" y="150154"/>
                </a:lnTo>
                <a:lnTo>
                  <a:pt x="1265426" y="228160"/>
                </a:lnTo>
                <a:lnTo>
                  <a:pt x="1449820" y="0"/>
                </a:lnTo>
                <a:lnTo>
                  <a:pt x="1651120" y="76482"/>
                </a:lnTo>
                <a:lnTo>
                  <a:pt x="1651120" y="202158"/>
                </a:lnTo>
                <a:lnTo>
                  <a:pt x="1664121" y="301832"/>
                </a:lnTo>
                <a:lnTo>
                  <a:pt x="1447439" y="323500"/>
                </a:lnTo>
                <a:lnTo>
                  <a:pt x="1378100" y="405839"/>
                </a:lnTo>
                <a:lnTo>
                  <a:pt x="1369433" y="531515"/>
                </a:lnTo>
                <a:lnTo>
                  <a:pt x="1248091" y="635523"/>
                </a:lnTo>
                <a:lnTo>
                  <a:pt x="1226423" y="687527"/>
                </a:lnTo>
                <a:lnTo>
                  <a:pt x="1087746" y="674526"/>
                </a:lnTo>
                <a:lnTo>
                  <a:pt x="1053077" y="665858"/>
                </a:lnTo>
                <a:lnTo>
                  <a:pt x="983738" y="904209"/>
                </a:lnTo>
                <a:lnTo>
                  <a:pt x="689050" y="687527"/>
                </a:lnTo>
                <a:lnTo>
                  <a:pt x="637046" y="791534"/>
                </a:lnTo>
                <a:lnTo>
                  <a:pt x="663048" y="990882"/>
                </a:lnTo>
                <a:lnTo>
                  <a:pt x="589376" y="1073221"/>
                </a:lnTo>
                <a:lnTo>
                  <a:pt x="550373" y="1237900"/>
                </a:lnTo>
                <a:lnTo>
                  <a:pt x="489702" y="1142560"/>
                </a:lnTo>
                <a:lnTo>
                  <a:pt x="368360" y="1298571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3712672" y="4440783"/>
            <a:ext cx="1238995" cy="1092331"/>
          </a:xfrm>
          <a:custGeom>
            <a:avLst/>
            <a:gdLst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28705 w 1573114"/>
              <a:gd name="connsiteY41" fmla="*/ 164678 h 1391101"/>
              <a:gd name="connsiteX42" fmla="*/ 580709 w 1573114"/>
              <a:gd name="connsiteY42" fmla="*/ 182013 h 1391101"/>
              <a:gd name="connsiteX43" fmla="*/ 624045 w 1573114"/>
              <a:gd name="connsiteY43" fmla="*/ 95340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28705 w 1573114"/>
              <a:gd name="connsiteY41" fmla="*/ 164678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17125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14605 w 1573114"/>
              <a:gd name="connsiteY32" fmla="*/ 35763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17125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3767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08110 w 1577877"/>
              <a:gd name="connsiteY26" fmla="*/ 255685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3767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0983 w 1577877"/>
              <a:gd name="connsiteY45" fmla="*/ 341929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35303 w 1577877"/>
              <a:gd name="connsiteY0" fmla="*/ 155583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0983 w 1577877"/>
              <a:gd name="connsiteY45" fmla="*/ 341929 h 1391101"/>
              <a:gd name="connsiteX46" fmla="*/ 290354 w 1577877"/>
              <a:gd name="connsiteY46" fmla="*/ 268686 h 1391101"/>
              <a:gd name="connsiteX47" fmla="*/ 235303 w 1577877"/>
              <a:gd name="connsiteY47" fmla="*/ 155583 h 13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77877" h="1391101">
                <a:moveTo>
                  <a:pt x="235303" y="155583"/>
                </a:moveTo>
                <a:lnTo>
                  <a:pt x="164678" y="173346"/>
                </a:lnTo>
                <a:lnTo>
                  <a:pt x="151677" y="329357"/>
                </a:lnTo>
                <a:lnTo>
                  <a:pt x="112675" y="381361"/>
                </a:lnTo>
                <a:lnTo>
                  <a:pt x="0" y="390028"/>
                </a:lnTo>
                <a:lnTo>
                  <a:pt x="39003" y="437698"/>
                </a:lnTo>
                <a:lnTo>
                  <a:pt x="52004" y="472367"/>
                </a:lnTo>
                <a:lnTo>
                  <a:pt x="43336" y="507037"/>
                </a:lnTo>
                <a:lnTo>
                  <a:pt x="147344" y="619712"/>
                </a:lnTo>
                <a:lnTo>
                  <a:pt x="169012" y="663048"/>
                </a:lnTo>
                <a:lnTo>
                  <a:pt x="112675" y="784390"/>
                </a:lnTo>
                <a:lnTo>
                  <a:pt x="117008" y="931734"/>
                </a:lnTo>
                <a:lnTo>
                  <a:pt x="281687" y="957736"/>
                </a:lnTo>
                <a:lnTo>
                  <a:pt x="342358" y="1053076"/>
                </a:lnTo>
                <a:lnTo>
                  <a:pt x="476701" y="1118081"/>
                </a:lnTo>
                <a:lnTo>
                  <a:pt x="424697" y="1139749"/>
                </a:lnTo>
                <a:lnTo>
                  <a:pt x="411696" y="1248091"/>
                </a:lnTo>
                <a:lnTo>
                  <a:pt x="697717" y="1391101"/>
                </a:lnTo>
                <a:lnTo>
                  <a:pt x="775723" y="1230756"/>
                </a:lnTo>
                <a:lnTo>
                  <a:pt x="1053077" y="1313095"/>
                </a:lnTo>
                <a:lnTo>
                  <a:pt x="1235090" y="1083412"/>
                </a:lnTo>
                <a:lnTo>
                  <a:pt x="1417103" y="1148417"/>
                </a:lnTo>
                <a:lnTo>
                  <a:pt x="1365099" y="810392"/>
                </a:lnTo>
                <a:lnTo>
                  <a:pt x="1378529" y="641380"/>
                </a:lnTo>
                <a:lnTo>
                  <a:pt x="1373767" y="576375"/>
                </a:lnTo>
                <a:lnTo>
                  <a:pt x="1525444" y="338024"/>
                </a:lnTo>
                <a:lnTo>
                  <a:pt x="1510491" y="258066"/>
                </a:lnTo>
                <a:lnTo>
                  <a:pt x="1577877" y="136295"/>
                </a:lnTo>
                <a:lnTo>
                  <a:pt x="1404102" y="99674"/>
                </a:lnTo>
                <a:lnTo>
                  <a:pt x="1282760" y="26002"/>
                </a:lnTo>
                <a:lnTo>
                  <a:pt x="1187420" y="60671"/>
                </a:lnTo>
                <a:lnTo>
                  <a:pt x="1161418" y="17334"/>
                </a:lnTo>
                <a:lnTo>
                  <a:pt x="1114605" y="35763"/>
                </a:lnTo>
                <a:lnTo>
                  <a:pt x="1009740" y="0"/>
                </a:lnTo>
                <a:lnTo>
                  <a:pt x="866730" y="242684"/>
                </a:lnTo>
                <a:lnTo>
                  <a:pt x="814726" y="417125"/>
                </a:lnTo>
                <a:lnTo>
                  <a:pt x="719386" y="463700"/>
                </a:lnTo>
                <a:lnTo>
                  <a:pt x="663048" y="426222"/>
                </a:lnTo>
                <a:lnTo>
                  <a:pt x="576375" y="355359"/>
                </a:lnTo>
                <a:lnTo>
                  <a:pt x="576375" y="264352"/>
                </a:lnTo>
                <a:lnTo>
                  <a:pt x="541706" y="247018"/>
                </a:lnTo>
                <a:cubicBezTo>
                  <a:pt x="542135" y="220365"/>
                  <a:pt x="542563" y="193712"/>
                  <a:pt x="542992" y="167059"/>
                </a:cubicBezTo>
                <a:lnTo>
                  <a:pt x="580709" y="182013"/>
                </a:lnTo>
                <a:lnTo>
                  <a:pt x="633570" y="112009"/>
                </a:lnTo>
                <a:lnTo>
                  <a:pt x="575517" y="22096"/>
                </a:lnTo>
                <a:lnTo>
                  <a:pt x="430983" y="341929"/>
                </a:lnTo>
                <a:lnTo>
                  <a:pt x="290354" y="268686"/>
                </a:lnTo>
                <a:lnTo>
                  <a:pt x="235303" y="155583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4131230" y="3641961"/>
            <a:ext cx="1694648" cy="1639339"/>
          </a:xfrm>
          <a:custGeom>
            <a:avLst/>
            <a:gdLst>
              <a:gd name="connsiteX0" fmla="*/ 511370 w 2158157"/>
              <a:gd name="connsiteY0" fmla="*/ 0 h 2075818"/>
              <a:gd name="connsiteX1" fmla="*/ 615378 w 2158157"/>
              <a:gd name="connsiteY1" fmla="*/ 247018 h 2075818"/>
              <a:gd name="connsiteX2" fmla="*/ 481035 w 2158157"/>
              <a:gd name="connsiteY2" fmla="*/ 372694 h 2075818"/>
              <a:gd name="connsiteX3" fmla="*/ 338024 w 2158157"/>
              <a:gd name="connsiteY3" fmla="*/ 576375 h 2075818"/>
              <a:gd name="connsiteX4" fmla="*/ 858062 w 2158157"/>
              <a:gd name="connsiteY4" fmla="*/ 663048 h 2075818"/>
              <a:gd name="connsiteX5" fmla="*/ 944735 w 2158157"/>
              <a:gd name="connsiteY5" fmla="*/ 736720 h 2075818"/>
              <a:gd name="connsiteX6" fmla="*/ 1066077 w 2158157"/>
              <a:gd name="connsiteY6" fmla="*/ 710719 h 2075818"/>
              <a:gd name="connsiteX7" fmla="*/ 1174419 w 2158157"/>
              <a:gd name="connsiteY7" fmla="*/ 771390 h 2075818"/>
              <a:gd name="connsiteX8" fmla="*/ 1399768 w 2158157"/>
              <a:gd name="connsiteY8" fmla="*/ 762722 h 2075818"/>
              <a:gd name="connsiteX9" fmla="*/ 1568781 w 2158157"/>
              <a:gd name="connsiteY9" fmla="*/ 810392 h 2075818"/>
              <a:gd name="connsiteX10" fmla="*/ 1555780 w 2158157"/>
              <a:gd name="connsiteY10" fmla="*/ 875397 h 2075818"/>
              <a:gd name="connsiteX11" fmla="*/ 1794130 w 2158157"/>
              <a:gd name="connsiteY11" fmla="*/ 970738 h 2075818"/>
              <a:gd name="connsiteX12" fmla="*/ 1906805 w 2158157"/>
              <a:gd name="connsiteY12" fmla="*/ 962070 h 2075818"/>
              <a:gd name="connsiteX13" fmla="*/ 1950142 w 2158157"/>
              <a:gd name="connsiteY13" fmla="*/ 1005407 h 2075818"/>
              <a:gd name="connsiteX14" fmla="*/ 2006479 w 2158157"/>
              <a:gd name="connsiteY14" fmla="*/ 1031409 h 2075818"/>
              <a:gd name="connsiteX15" fmla="*/ 2071484 w 2158157"/>
              <a:gd name="connsiteY15" fmla="*/ 983738 h 2075818"/>
              <a:gd name="connsiteX16" fmla="*/ 2127821 w 2158157"/>
              <a:gd name="connsiteY16" fmla="*/ 1057410 h 2075818"/>
              <a:gd name="connsiteX17" fmla="*/ 2114820 w 2158157"/>
              <a:gd name="connsiteY17" fmla="*/ 1105081 h 2075818"/>
              <a:gd name="connsiteX18" fmla="*/ 2158157 w 2158157"/>
              <a:gd name="connsiteY18" fmla="*/ 1170085 h 2075818"/>
              <a:gd name="connsiteX19" fmla="*/ 2075818 w 2158157"/>
              <a:gd name="connsiteY19" fmla="*/ 1222089 h 2075818"/>
              <a:gd name="connsiteX20" fmla="*/ 2002146 w 2158157"/>
              <a:gd name="connsiteY20" fmla="*/ 1451773 h 2075818"/>
              <a:gd name="connsiteX21" fmla="*/ 1945808 w 2158157"/>
              <a:gd name="connsiteY21" fmla="*/ 1412770 h 2075818"/>
              <a:gd name="connsiteX22" fmla="*/ 1889471 w 2158157"/>
              <a:gd name="connsiteY22" fmla="*/ 1356432 h 2075818"/>
              <a:gd name="connsiteX23" fmla="*/ 1772462 w 2158157"/>
              <a:gd name="connsiteY23" fmla="*/ 1382434 h 2075818"/>
              <a:gd name="connsiteX24" fmla="*/ 1703124 w 2158157"/>
              <a:gd name="connsiteY24" fmla="*/ 1395435 h 2075818"/>
              <a:gd name="connsiteX25" fmla="*/ 1664121 w 2158157"/>
              <a:gd name="connsiteY25" fmla="*/ 1447439 h 2075818"/>
              <a:gd name="connsiteX26" fmla="*/ 1690123 w 2158157"/>
              <a:gd name="connsiteY26" fmla="*/ 1516777 h 2075818"/>
              <a:gd name="connsiteX27" fmla="*/ 1690123 w 2158157"/>
              <a:gd name="connsiteY27" fmla="*/ 1586116 h 2075818"/>
              <a:gd name="connsiteX28" fmla="*/ 1798464 w 2158157"/>
              <a:gd name="connsiteY28" fmla="*/ 1633786 h 2075818"/>
              <a:gd name="connsiteX29" fmla="*/ 1772462 w 2158157"/>
              <a:gd name="connsiteY29" fmla="*/ 2058483 h 2075818"/>
              <a:gd name="connsiteX30" fmla="*/ 1534111 w 2158157"/>
              <a:gd name="connsiteY30" fmla="*/ 2075818 h 2075818"/>
              <a:gd name="connsiteX31" fmla="*/ 1386767 w 2158157"/>
              <a:gd name="connsiteY31" fmla="*/ 2058483 h 2075818"/>
              <a:gd name="connsiteX32" fmla="*/ 1300094 w 2158157"/>
              <a:gd name="connsiteY32" fmla="*/ 2023814 h 2075818"/>
              <a:gd name="connsiteX33" fmla="*/ 1235090 w 2158157"/>
              <a:gd name="connsiteY33" fmla="*/ 1750794 h 2075818"/>
              <a:gd name="connsiteX34" fmla="*/ 1152750 w 2158157"/>
              <a:gd name="connsiteY34" fmla="*/ 1707458 h 2075818"/>
              <a:gd name="connsiteX35" fmla="*/ 1092079 w 2158157"/>
              <a:gd name="connsiteY35" fmla="*/ 1694457 h 2075818"/>
              <a:gd name="connsiteX36" fmla="*/ 1009740 w 2158157"/>
              <a:gd name="connsiteY36" fmla="*/ 1646787 h 2075818"/>
              <a:gd name="connsiteX37" fmla="*/ 849395 w 2158157"/>
              <a:gd name="connsiteY37" fmla="*/ 1655454 h 2075818"/>
              <a:gd name="connsiteX38" fmla="*/ 840728 w 2158157"/>
              <a:gd name="connsiteY38" fmla="*/ 1581782 h 2075818"/>
              <a:gd name="connsiteX39" fmla="*/ 988072 w 2158157"/>
              <a:gd name="connsiteY39" fmla="*/ 1343431 h 2075818"/>
              <a:gd name="connsiteX40" fmla="*/ 979404 w 2158157"/>
              <a:gd name="connsiteY40" fmla="*/ 1269759 h 2075818"/>
              <a:gd name="connsiteX41" fmla="*/ 1044409 w 2158157"/>
              <a:gd name="connsiteY41" fmla="*/ 1135416 h 2075818"/>
              <a:gd name="connsiteX42" fmla="*/ 875397 w 2158157"/>
              <a:gd name="connsiteY42" fmla="*/ 1105081 h 2075818"/>
              <a:gd name="connsiteX43" fmla="*/ 758388 w 2158157"/>
              <a:gd name="connsiteY43" fmla="*/ 1031409 h 2075818"/>
              <a:gd name="connsiteX44" fmla="*/ 658714 w 2158157"/>
              <a:gd name="connsiteY44" fmla="*/ 1066078 h 2075818"/>
              <a:gd name="connsiteX45" fmla="*/ 632712 w 2158157"/>
              <a:gd name="connsiteY45" fmla="*/ 1027075 h 2075818"/>
              <a:gd name="connsiteX46" fmla="*/ 580709 w 2158157"/>
              <a:gd name="connsiteY46" fmla="*/ 1044410 h 2075818"/>
              <a:gd name="connsiteX47" fmla="*/ 476701 w 2158157"/>
              <a:gd name="connsiteY47" fmla="*/ 1005407 h 2075818"/>
              <a:gd name="connsiteX48" fmla="*/ 325023 w 2158157"/>
              <a:gd name="connsiteY48" fmla="*/ 1274093 h 2075818"/>
              <a:gd name="connsiteX49" fmla="*/ 281687 w 2158157"/>
              <a:gd name="connsiteY49" fmla="*/ 1421437 h 2075818"/>
              <a:gd name="connsiteX50" fmla="*/ 190680 w 2158157"/>
              <a:gd name="connsiteY50" fmla="*/ 1469107 h 2075818"/>
              <a:gd name="connsiteX51" fmla="*/ 43336 w 2158157"/>
              <a:gd name="connsiteY51" fmla="*/ 1378101 h 2075818"/>
              <a:gd name="connsiteX52" fmla="*/ 34669 w 2158157"/>
              <a:gd name="connsiteY52" fmla="*/ 1265426 h 2075818"/>
              <a:gd name="connsiteX53" fmla="*/ 8667 w 2158157"/>
              <a:gd name="connsiteY53" fmla="*/ 1256758 h 2075818"/>
              <a:gd name="connsiteX54" fmla="*/ 8667 w 2158157"/>
              <a:gd name="connsiteY54" fmla="*/ 1178753 h 2075818"/>
              <a:gd name="connsiteX55" fmla="*/ 52003 w 2158157"/>
              <a:gd name="connsiteY55" fmla="*/ 1187420 h 2075818"/>
              <a:gd name="connsiteX56" fmla="*/ 99674 w 2158157"/>
              <a:gd name="connsiteY56" fmla="*/ 1113748 h 2075818"/>
              <a:gd name="connsiteX57" fmla="*/ 47670 w 2158157"/>
              <a:gd name="connsiteY57" fmla="*/ 1048743 h 2075818"/>
              <a:gd name="connsiteX58" fmla="*/ 112674 w 2158157"/>
              <a:gd name="connsiteY58" fmla="*/ 888398 h 2075818"/>
              <a:gd name="connsiteX59" fmla="*/ 138676 w 2158157"/>
              <a:gd name="connsiteY59" fmla="*/ 715052 h 2075818"/>
              <a:gd name="connsiteX60" fmla="*/ 73672 w 2158157"/>
              <a:gd name="connsiteY60" fmla="*/ 697718 h 2075818"/>
              <a:gd name="connsiteX61" fmla="*/ 0 w 2158157"/>
              <a:gd name="connsiteY61" fmla="*/ 364027 h 2075818"/>
              <a:gd name="connsiteX62" fmla="*/ 160345 w 2158157"/>
              <a:gd name="connsiteY62" fmla="*/ 338025 h 2075818"/>
              <a:gd name="connsiteX63" fmla="*/ 125675 w 2158157"/>
              <a:gd name="connsiteY63" fmla="*/ 268686 h 2075818"/>
              <a:gd name="connsiteX64" fmla="*/ 160345 w 2158157"/>
              <a:gd name="connsiteY64" fmla="*/ 216683 h 2075818"/>
              <a:gd name="connsiteX65" fmla="*/ 164678 w 2158157"/>
              <a:gd name="connsiteY65" fmla="*/ 130010 h 2075818"/>
              <a:gd name="connsiteX66" fmla="*/ 424697 w 2158157"/>
              <a:gd name="connsiteY66" fmla="*/ 43337 h 2075818"/>
              <a:gd name="connsiteX67" fmla="*/ 511370 w 2158157"/>
              <a:gd name="connsiteY67" fmla="*/ 0 h 2075818"/>
              <a:gd name="connsiteX0" fmla="*/ 511370 w 2158157"/>
              <a:gd name="connsiteY0" fmla="*/ 0 h 2075818"/>
              <a:gd name="connsiteX1" fmla="*/ 615378 w 2158157"/>
              <a:gd name="connsiteY1" fmla="*/ 247018 h 2075818"/>
              <a:gd name="connsiteX2" fmla="*/ 481035 w 2158157"/>
              <a:gd name="connsiteY2" fmla="*/ 372694 h 2075818"/>
              <a:gd name="connsiteX3" fmla="*/ 338024 w 2158157"/>
              <a:gd name="connsiteY3" fmla="*/ 576375 h 2075818"/>
              <a:gd name="connsiteX4" fmla="*/ 858062 w 2158157"/>
              <a:gd name="connsiteY4" fmla="*/ 663048 h 2075818"/>
              <a:gd name="connsiteX5" fmla="*/ 944735 w 2158157"/>
              <a:gd name="connsiteY5" fmla="*/ 736720 h 2075818"/>
              <a:gd name="connsiteX6" fmla="*/ 1066077 w 2158157"/>
              <a:gd name="connsiteY6" fmla="*/ 710719 h 2075818"/>
              <a:gd name="connsiteX7" fmla="*/ 1174419 w 2158157"/>
              <a:gd name="connsiteY7" fmla="*/ 771390 h 2075818"/>
              <a:gd name="connsiteX8" fmla="*/ 1399768 w 2158157"/>
              <a:gd name="connsiteY8" fmla="*/ 762722 h 2075818"/>
              <a:gd name="connsiteX9" fmla="*/ 1568781 w 2158157"/>
              <a:gd name="connsiteY9" fmla="*/ 810392 h 2075818"/>
              <a:gd name="connsiteX10" fmla="*/ 1555780 w 2158157"/>
              <a:gd name="connsiteY10" fmla="*/ 875397 h 2075818"/>
              <a:gd name="connsiteX11" fmla="*/ 1794130 w 2158157"/>
              <a:gd name="connsiteY11" fmla="*/ 970738 h 2075818"/>
              <a:gd name="connsiteX12" fmla="*/ 1906805 w 2158157"/>
              <a:gd name="connsiteY12" fmla="*/ 962070 h 2075818"/>
              <a:gd name="connsiteX13" fmla="*/ 1950142 w 2158157"/>
              <a:gd name="connsiteY13" fmla="*/ 1005407 h 2075818"/>
              <a:gd name="connsiteX14" fmla="*/ 2006479 w 2158157"/>
              <a:gd name="connsiteY14" fmla="*/ 1031409 h 2075818"/>
              <a:gd name="connsiteX15" fmla="*/ 2071484 w 2158157"/>
              <a:gd name="connsiteY15" fmla="*/ 983738 h 2075818"/>
              <a:gd name="connsiteX16" fmla="*/ 2127821 w 2158157"/>
              <a:gd name="connsiteY16" fmla="*/ 1057410 h 2075818"/>
              <a:gd name="connsiteX17" fmla="*/ 2114820 w 2158157"/>
              <a:gd name="connsiteY17" fmla="*/ 1105081 h 2075818"/>
              <a:gd name="connsiteX18" fmla="*/ 2158157 w 2158157"/>
              <a:gd name="connsiteY18" fmla="*/ 1170085 h 2075818"/>
              <a:gd name="connsiteX19" fmla="*/ 2075818 w 2158157"/>
              <a:gd name="connsiteY19" fmla="*/ 1222089 h 2075818"/>
              <a:gd name="connsiteX20" fmla="*/ 2002146 w 2158157"/>
              <a:gd name="connsiteY20" fmla="*/ 1451773 h 2075818"/>
              <a:gd name="connsiteX21" fmla="*/ 1945808 w 2158157"/>
              <a:gd name="connsiteY21" fmla="*/ 1412770 h 2075818"/>
              <a:gd name="connsiteX22" fmla="*/ 1889471 w 2158157"/>
              <a:gd name="connsiteY22" fmla="*/ 1356432 h 2075818"/>
              <a:gd name="connsiteX23" fmla="*/ 1772462 w 2158157"/>
              <a:gd name="connsiteY23" fmla="*/ 1382434 h 2075818"/>
              <a:gd name="connsiteX24" fmla="*/ 1703124 w 2158157"/>
              <a:gd name="connsiteY24" fmla="*/ 1395435 h 2075818"/>
              <a:gd name="connsiteX25" fmla="*/ 1664121 w 2158157"/>
              <a:gd name="connsiteY25" fmla="*/ 1447439 h 2075818"/>
              <a:gd name="connsiteX26" fmla="*/ 1690123 w 2158157"/>
              <a:gd name="connsiteY26" fmla="*/ 1516777 h 2075818"/>
              <a:gd name="connsiteX27" fmla="*/ 1690123 w 2158157"/>
              <a:gd name="connsiteY27" fmla="*/ 1586116 h 2075818"/>
              <a:gd name="connsiteX28" fmla="*/ 1798464 w 2158157"/>
              <a:gd name="connsiteY28" fmla="*/ 1633786 h 2075818"/>
              <a:gd name="connsiteX29" fmla="*/ 1772462 w 2158157"/>
              <a:gd name="connsiteY29" fmla="*/ 2058483 h 2075818"/>
              <a:gd name="connsiteX30" fmla="*/ 1534111 w 2158157"/>
              <a:gd name="connsiteY30" fmla="*/ 2075818 h 2075818"/>
              <a:gd name="connsiteX31" fmla="*/ 1386767 w 2158157"/>
              <a:gd name="connsiteY31" fmla="*/ 2058483 h 2075818"/>
              <a:gd name="connsiteX32" fmla="*/ 1300094 w 2158157"/>
              <a:gd name="connsiteY32" fmla="*/ 2023814 h 2075818"/>
              <a:gd name="connsiteX33" fmla="*/ 1235090 w 2158157"/>
              <a:gd name="connsiteY33" fmla="*/ 1750794 h 2075818"/>
              <a:gd name="connsiteX34" fmla="*/ 1152750 w 2158157"/>
              <a:gd name="connsiteY34" fmla="*/ 1707458 h 2075818"/>
              <a:gd name="connsiteX35" fmla="*/ 1092079 w 2158157"/>
              <a:gd name="connsiteY35" fmla="*/ 1694457 h 2075818"/>
              <a:gd name="connsiteX36" fmla="*/ 1009740 w 2158157"/>
              <a:gd name="connsiteY36" fmla="*/ 1646787 h 2075818"/>
              <a:gd name="connsiteX37" fmla="*/ 849395 w 2158157"/>
              <a:gd name="connsiteY37" fmla="*/ 1655454 h 2075818"/>
              <a:gd name="connsiteX38" fmla="*/ 840728 w 2158157"/>
              <a:gd name="connsiteY38" fmla="*/ 1581782 h 2075818"/>
              <a:gd name="connsiteX39" fmla="*/ 988072 w 2158157"/>
              <a:gd name="connsiteY39" fmla="*/ 1343431 h 2075818"/>
              <a:gd name="connsiteX40" fmla="*/ 979404 w 2158157"/>
              <a:gd name="connsiteY40" fmla="*/ 1269759 h 2075818"/>
              <a:gd name="connsiteX41" fmla="*/ 1044409 w 2158157"/>
              <a:gd name="connsiteY41" fmla="*/ 1135416 h 2075818"/>
              <a:gd name="connsiteX42" fmla="*/ 875397 w 2158157"/>
              <a:gd name="connsiteY42" fmla="*/ 1105081 h 2075818"/>
              <a:gd name="connsiteX43" fmla="*/ 758388 w 2158157"/>
              <a:gd name="connsiteY43" fmla="*/ 1031409 h 2075818"/>
              <a:gd name="connsiteX44" fmla="*/ 658714 w 2158157"/>
              <a:gd name="connsiteY44" fmla="*/ 1066078 h 2075818"/>
              <a:gd name="connsiteX45" fmla="*/ 632712 w 2158157"/>
              <a:gd name="connsiteY45" fmla="*/ 1027075 h 2075818"/>
              <a:gd name="connsiteX46" fmla="*/ 580709 w 2158157"/>
              <a:gd name="connsiteY46" fmla="*/ 1044410 h 2075818"/>
              <a:gd name="connsiteX47" fmla="*/ 476701 w 2158157"/>
              <a:gd name="connsiteY47" fmla="*/ 1005407 h 2075818"/>
              <a:gd name="connsiteX48" fmla="*/ 325023 w 2158157"/>
              <a:gd name="connsiteY48" fmla="*/ 1274093 h 2075818"/>
              <a:gd name="connsiteX49" fmla="*/ 281687 w 2158157"/>
              <a:gd name="connsiteY49" fmla="*/ 1421437 h 2075818"/>
              <a:gd name="connsiteX50" fmla="*/ 190680 w 2158157"/>
              <a:gd name="connsiteY50" fmla="*/ 1469107 h 2075818"/>
              <a:gd name="connsiteX51" fmla="*/ 43336 w 2158157"/>
              <a:gd name="connsiteY51" fmla="*/ 1378101 h 2075818"/>
              <a:gd name="connsiteX52" fmla="*/ 34669 w 2158157"/>
              <a:gd name="connsiteY52" fmla="*/ 1265426 h 2075818"/>
              <a:gd name="connsiteX53" fmla="*/ 8667 w 2158157"/>
              <a:gd name="connsiteY53" fmla="*/ 1256758 h 2075818"/>
              <a:gd name="connsiteX54" fmla="*/ 8667 w 2158157"/>
              <a:gd name="connsiteY54" fmla="*/ 1178753 h 2075818"/>
              <a:gd name="connsiteX55" fmla="*/ 52003 w 2158157"/>
              <a:gd name="connsiteY55" fmla="*/ 1187420 h 2075818"/>
              <a:gd name="connsiteX56" fmla="*/ 99674 w 2158157"/>
              <a:gd name="connsiteY56" fmla="*/ 1113748 h 2075818"/>
              <a:gd name="connsiteX57" fmla="*/ 47670 w 2158157"/>
              <a:gd name="connsiteY57" fmla="*/ 1048743 h 2075818"/>
              <a:gd name="connsiteX58" fmla="*/ 112674 w 2158157"/>
              <a:gd name="connsiteY58" fmla="*/ 888398 h 2075818"/>
              <a:gd name="connsiteX59" fmla="*/ 138676 w 2158157"/>
              <a:gd name="connsiteY59" fmla="*/ 715052 h 2075818"/>
              <a:gd name="connsiteX60" fmla="*/ 73672 w 2158157"/>
              <a:gd name="connsiteY60" fmla="*/ 697718 h 2075818"/>
              <a:gd name="connsiteX61" fmla="*/ 0 w 2158157"/>
              <a:gd name="connsiteY61" fmla="*/ 364027 h 2075818"/>
              <a:gd name="connsiteX62" fmla="*/ 160345 w 2158157"/>
              <a:gd name="connsiteY62" fmla="*/ 338025 h 2075818"/>
              <a:gd name="connsiteX63" fmla="*/ 113769 w 2158157"/>
              <a:gd name="connsiteY63" fmla="*/ 259161 h 2075818"/>
              <a:gd name="connsiteX64" fmla="*/ 160345 w 2158157"/>
              <a:gd name="connsiteY64" fmla="*/ 216683 h 2075818"/>
              <a:gd name="connsiteX65" fmla="*/ 164678 w 2158157"/>
              <a:gd name="connsiteY65" fmla="*/ 130010 h 2075818"/>
              <a:gd name="connsiteX66" fmla="*/ 424697 w 2158157"/>
              <a:gd name="connsiteY66" fmla="*/ 43337 h 2075818"/>
              <a:gd name="connsiteX67" fmla="*/ 511370 w 2158157"/>
              <a:gd name="connsiteY67" fmla="*/ 0 h 2075818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60345 w 2158157"/>
              <a:gd name="connsiteY62" fmla="*/ 349931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64678 w 2158157"/>
              <a:gd name="connsiteY65" fmla="*/ 141916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60345 w 2158157"/>
              <a:gd name="connsiteY62" fmla="*/ 349931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3914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95181 w 2158157"/>
              <a:gd name="connsiteY58" fmla="*/ 931743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85656 w 2158157"/>
              <a:gd name="connsiteY58" fmla="*/ 946031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83515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85656 w 2158157"/>
              <a:gd name="connsiteY58" fmla="*/ 946031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83515 h 2087724"/>
              <a:gd name="connsiteX55" fmla="*/ 52003 w 2158157"/>
              <a:gd name="connsiteY55" fmla="*/ 1199326 h 2087724"/>
              <a:gd name="connsiteX56" fmla="*/ 54700 w 2158157"/>
              <a:gd name="connsiteY56" fmla="*/ 1177011 h 2087724"/>
              <a:gd name="connsiteX57" fmla="*/ 99674 w 2158157"/>
              <a:gd name="connsiteY57" fmla="*/ 1125654 h 2087724"/>
              <a:gd name="connsiteX58" fmla="*/ 35764 w 2158157"/>
              <a:gd name="connsiteY58" fmla="*/ 1048743 h 2087724"/>
              <a:gd name="connsiteX59" fmla="*/ 85656 w 2158157"/>
              <a:gd name="connsiteY59" fmla="*/ 946031 h 2087724"/>
              <a:gd name="connsiteX60" fmla="*/ 112674 w 2158157"/>
              <a:gd name="connsiteY60" fmla="*/ 900304 h 2087724"/>
              <a:gd name="connsiteX61" fmla="*/ 133914 w 2158157"/>
              <a:gd name="connsiteY61" fmla="*/ 726958 h 2087724"/>
              <a:gd name="connsiteX62" fmla="*/ 61766 w 2158157"/>
              <a:gd name="connsiteY62" fmla="*/ 712006 h 2087724"/>
              <a:gd name="connsiteX63" fmla="*/ 0 w 2158157"/>
              <a:gd name="connsiteY63" fmla="*/ 375933 h 2087724"/>
              <a:gd name="connsiteX64" fmla="*/ 148438 w 2158157"/>
              <a:gd name="connsiteY64" fmla="*/ 347549 h 2087724"/>
              <a:gd name="connsiteX65" fmla="*/ 113769 w 2158157"/>
              <a:gd name="connsiteY65" fmla="*/ 271067 h 2087724"/>
              <a:gd name="connsiteX66" fmla="*/ 160345 w 2158157"/>
              <a:gd name="connsiteY66" fmla="*/ 228589 h 2087724"/>
              <a:gd name="connsiteX67" fmla="*/ 157535 w 2158157"/>
              <a:gd name="connsiteY67" fmla="*/ 139535 h 2087724"/>
              <a:gd name="connsiteX68" fmla="*/ 424697 w 2158157"/>
              <a:gd name="connsiteY68" fmla="*/ 55243 h 2087724"/>
              <a:gd name="connsiteX69" fmla="*/ 511370 w 2158157"/>
              <a:gd name="connsiteY69" fmla="*/ 0 h 208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158157" h="2087724">
                <a:moveTo>
                  <a:pt x="511370" y="0"/>
                </a:moveTo>
                <a:lnTo>
                  <a:pt x="615378" y="258924"/>
                </a:lnTo>
                <a:lnTo>
                  <a:pt x="481035" y="384600"/>
                </a:lnTo>
                <a:lnTo>
                  <a:pt x="338024" y="588281"/>
                </a:lnTo>
                <a:lnTo>
                  <a:pt x="858062" y="674954"/>
                </a:lnTo>
                <a:lnTo>
                  <a:pt x="944735" y="748626"/>
                </a:lnTo>
                <a:lnTo>
                  <a:pt x="1066077" y="722625"/>
                </a:lnTo>
                <a:lnTo>
                  <a:pt x="1174419" y="783296"/>
                </a:lnTo>
                <a:lnTo>
                  <a:pt x="1399768" y="774628"/>
                </a:lnTo>
                <a:lnTo>
                  <a:pt x="1568781" y="822298"/>
                </a:lnTo>
                <a:lnTo>
                  <a:pt x="1555780" y="887303"/>
                </a:lnTo>
                <a:lnTo>
                  <a:pt x="1794130" y="982644"/>
                </a:lnTo>
                <a:lnTo>
                  <a:pt x="1906805" y="973976"/>
                </a:lnTo>
                <a:lnTo>
                  <a:pt x="1950142" y="1017313"/>
                </a:lnTo>
                <a:lnTo>
                  <a:pt x="2006479" y="1043315"/>
                </a:lnTo>
                <a:lnTo>
                  <a:pt x="2071484" y="995644"/>
                </a:lnTo>
                <a:lnTo>
                  <a:pt x="2127821" y="1069316"/>
                </a:lnTo>
                <a:lnTo>
                  <a:pt x="2114820" y="1116987"/>
                </a:lnTo>
                <a:lnTo>
                  <a:pt x="2158157" y="1181991"/>
                </a:lnTo>
                <a:lnTo>
                  <a:pt x="2075818" y="1233995"/>
                </a:lnTo>
                <a:lnTo>
                  <a:pt x="2002146" y="1463679"/>
                </a:lnTo>
                <a:lnTo>
                  <a:pt x="1945808" y="1424676"/>
                </a:lnTo>
                <a:lnTo>
                  <a:pt x="1889471" y="1368338"/>
                </a:lnTo>
                <a:lnTo>
                  <a:pt x="1772462" y="1394340"/>
                </a:lnTo>
                <a:lnTo>
                  <a:pt x="1703124" y="1407341"/>
                </a:lnTo>
                <a:lnTo>
                  <a:pt x="1664121" y="1459345"/>
                </a:lnTo>
                <a:lnTo>
                  <a:pt x="1690123" y="1528683"/>
                </a:lnTo>
                <a:lnTo>
                  <a:pt x="1690123" y="1598022"/>
                </a:lnTo>
                <a:lnTo>
                  <a:pt x="1798464" y="1645692"/>
                </a:lnTo>
                <a:lnTo>
                  <a:pt x="1772462" y="2070389"/>
                </a:lnTo>
                <a:lnTo>
                  <a:pt x="1534111" y="2087724"/>
                </a:lnTo>
                <a:lnTo>
                  <a:pt x="1386767" y="2070389"/>
                </a:lnTo>
                <a:lnTo>
                  <a:pt x="1300094" y="2035720"/>
                </a:lnTo>
                <a:lnTo>
                  <a:pt x="1235090" y="1762700"/>
                </a:lnTo>
                <a:lnTo>
                  <a:pt x="1152750" y="1719364"/>
                </a:lnTo>
                <a:lnTo>
                  <a:pt x="1092079" y="1706363"/>
                </a:lnTo>
                <a:lnTo>
                  <a:pt x="1009740" y="1658693"/>
                </a:lnTo>
                <a:lnTo>
                  <a:pt x="842252" y="1669741"/>
                </a:lnTo>
                <a:lnTo>
                  <a:pt x="840728" y="1593688"/>
                </a:lnTo>
                <a:lnTo>
                  <a:pt x="988072" y="1355337"/>
                </a:lnTo>
                <a:lnTo>
                  <a:pt x="974641" y="1281665"/>
                </a:lnTo>
                <a:lnTo>
                  <a:pt x="1034884" y="1154466"/>
                </a:lnTo>
                <a:lnTo>
                  <a:pt x="875397" y="1116987"/>
                </a:lnTo>
                <a:lnTo>
                  <a:pt x="760770" y="1055221"/>
                </a:lnTo>
                <a:lnTo>
                  <a:pt x="658714" y="1077984"/>
                </a:lnTo>
                <a:lnTo>
                  <a:pt x="632712" y="1038981"/>
                </a:lnTo>
                <a:lnTo>
                  <a:pt x="580709" y="1056316"/>
                </a:lnTo>
                <a:lnTo>
                  <a:pt x="476701" y="1017313"/>
                </a:lnTo>
                <a:lnTo>
                  <a:pt x="325023" y="1285999"/>
                </a:lnTo>
                <a:lnTo>
                  <a:pt x="281687" y="1433343"/>
                </a:lnTo>
                <a:lnTo>
                  <a:pt x="190680" y="1481013"/>
                </a:lnTo>
                <a:lnTo>
                  <a:pt x="43336" y="1390007"/>
                </a:lnTo>
                <a:lnTo>
                  <a:pt x="34669" y="1277332"/>
                </a:lnTo>
                <a:lnTo>
                  <a:pt x="8667" y="1268664"/>
                </a:lnTo>
                <a:lnTo>
                  <a:pt x="8667" y="1183515"/>
                </a:lnTo>
                <a:lnTo>
                  <a:pt x="52003" y="1199326"/>
                </a:lnTo>
                <a:cubicBezTo>
                  <a:pt x="58458" y="1191094"/>
                  <a:pt x="48245" y="1185243"/>
                  <a:pt x="54700" y="1177011"/>
                </a:cubicBezTo>
                <a:lnTo>
                  <a:pt x="99674" y="1125654"/>
                </a:lnTo>
                <a:lnTo>
                  <a:pt x="35764" y="1048743"/>
                </a:lnTo>
                <a:cubicBezTo>
                  <a:pt x="57951" y="1007362"/>
                  <a:pt x="63469" y="987412"/>
                  <a:pt x="85656" y="946031"/>
                </a:cubicBezTo>
                <a:lnTo>
                  <a:pt x="112674" y="900304"/>
                </a:lnTo>
                <a:lnTo>
                  <a:pt x="133914" y="726958"/>
                </a:lnTo>
                <a:lnTo>
                  <a:pt x="61766" y="712006"/>
                </a:lnTo>
                <a:lnTo>
                  <a:pt x="0" y="375933"/>
                </a:lnTo>
                <a:lnTo>
                  <a:pt x="148438" y="347549"/>
                </a:lnTo>
                <a:lnTo>
                  <a:pt x="113769" y="271067"/>
                </a:lnTo>
                <a:lnTo>
                  <a:pt x="160345" y="228589"/>
                </a:lnTo>
                <a:cubicBezTo>
                  <a:pt x="159408" y="198904"/>
                  <a:pt x="158472" y="169220"/>
                  <a:pt x="157535" y="139535"/>
                </a:cubicBezTo>
                <a:lnTo>
                  <a:pt x="424697" y="55243"/>
                </a:lnTo>
                <a:lnTo>
                  <a:pt x="511370" y="0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C:\Users\薫\Downloads\IMG_3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61403" y="1421882"/>
            <a:ext cx="2232248" cy="15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093450" y="287870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豊かな自然</a:t>
            </a:r>
            <a:endParaRPr kumimoji="1" lang="ja-JP" altLang="en-US" dirty="0"/>
          </a:p>
        </p:txBody>
      </p:sp>
      <p:sp>
        <p:nvSpPr>
          <p:cNvPr id="23" name="角丸四角形吹き出し 22"/>
          <p:cNvSpPr/>
          <p:nvPr/>
        </p:nvSpPr>
        <p:spPr>
          <a:xfrm>
            <a:off x="5643719" y="1258804"/>
            <a:ext cx="2705478" cy="1954172"/>
          </a:xfrm>
          <a:prstGeom prst="wedgeRoundRectCallout">
            <a:avLst>
              <a:gd name="adj1" fmla="val -91970"/>
              <a:gd name="adj2" fmla="val 61732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71" y="1412429"/>
            <a:ext cx="2162175" cy="149011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456408" y="287870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小町</a:t>
            </a:r>
            <a:r>
              <a:rPr lang="ja-JP" altLang="en-US" dirty="0" smtClean="0"/>
              <a:t>の</a:t>
            </a:r>
            <a:r>
              <a:rPr lang="ja-JP" altLang="en-US" dirty="0"/>
              <a:t>里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1999" r="37400" b="34601"/>
          <a:stretch/>
        </p:blipFill>
        <p:spPr>
          <a:xfrm>
            <a:off x="640963" y="4440783"/>
            <a:ext cx="2307142" cy="163087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18544" y="6026197"/>
            <a:ext cx="274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ゲートボールを楽しむ方々</a:t>
            </a:r>
            <a:endParaRPr kumimoji="1" lang="ja-JP" altLang="en-US" dirty="0"/>
          </a:p>
        </p:txBody>
      </p:sp>
      <p:sp>
        <p:nvSpPr>
          <p:cNvPr id="28" name="角丸四角形吹き出し 27"/>
          <p:cNvSpPr/>
          <p:nvPr/>
        </p:nvSpPr>
        <p:spPr>
          <a:xfrm>
            <a:off x="6027440" y="4415798"/>
            <a:ext cx="2705478" cy="1954172"/>
          </a:xfrm>
          <a:prstGeom prst="wedgeRoundRectCallout">
            <a:avLst>
              <a:gd name="adj1" fmla="val -118687"/>
              <a:gd name="adj2" fmla="val -76862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35" y="4544602"/>
            <a:ext cx="2326887" cy="152705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775338" y="6000638"/>
            <a:ext cx="146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ヒアリング中</a:t>
            </a:r>
            <a:endParaRPr kumimoji="1" lang="ja-JP" altLang="en-US" dirty="0"/>
          </a:p>
        </p:txBody>
      </p:sp>
      <p:sp>
        <p:nvSpPr>
          <p:cNvPr id="11" name="円形吹き出し 10"/>
          <p:cNvSpPr/>
          <p:nvPr/>
        </p:nvSpPr>
        <p:spPr>
          <a:xfrm>
            <a:off x="5995327" y="3501008"/>
            <a:ext cx="2465105" cy="812666"/>
          </a:xfrm>
          <a:prstGeom prst="wedgeEllipseCallout">
            <a:avLst>
              <a:gd name="adj1" fmla="val 1428"/>
              <a:gd name="adj2" fmla="val 124371"/>
            </a:avLst>
          </a:prstGeom>
          <a:solidFill>
            <a:schemeClr val="accent1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新治は自然が自慢！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93485" y="3202611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10/22</a:t>
            </a:r>
            <a:r>
              <a:rPr kumimoji="1"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22976" y="637989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10/22</a:t>
            </a:r>
            <a:r>
              <a:rPr kumimoji="1"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994392" y="6341289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10/22</a:t>
            </a:r>
            <a:r>
              <a:rPr kumimoji="1"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67416" y="3198483"/>
            <a:ext cx="1320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土浦市ＨＰより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05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地区別構想（新治地区）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99992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農地があり自然が豊かな地区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3236" y="164625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高齢化が進み、農業従事者の減少が懸念される</a:t>
            </a:r>
            <a:endParaRPr kumimoji="1" lang="ja-JP" altLang="en-US" dirty="0"/>
          </a:p>
        </p:txBody>
      </p:sp>
      <p:pic>
        <p:nvPicPr>
          <p:cNvPr id="7170" name="Picture 2" descr="G:\都市計画マスタープラン\画像\taue_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15590"/>
            <a:ext cx="1944216" cy="19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都市計画マスタープラン\画像\tractor_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84" y="2015590"/>
            <a:ext cx="2869428" cy="19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5496" y="413161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高齢者が中心</a:t>
            </a:r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の農業では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耕作放棄地が増えてしまう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749432" y="4654838"/>
            <a:ext cx="1548172" cy="9788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57" y="5708344"/>
            <a:ext cx="847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若者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が農業に関わり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自然と農業を支える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地区に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6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707978" y="4369459"/>
            <a:ext cx="7397997" cy="21222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新治地区における提案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97201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筑波大生による農業アルバイト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79112" y="1774851"/>
            <a:ext cx="6917448" cy="1510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32858" y="1485968"/>
            <a:ext cx="91823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現状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23541" y="2009188"/>
            <a:ext cx="653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□高齢化は止めるのは難しい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542" y="2448143"/>
            <a:ext cx="653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□国立大である筑波大の学生数が大幅に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減少する</a:t>
            </a:r>
            <a:r>
              <a:rPr lang="ja-JP" altLang="en-US" sz="2400" b="1" dirty="0"/>
              <a:t>可能性</a:t>
            </a:r>
            <a:r>
              <a:rPr lang="ja-JP" altLang="en-US" sz="2400" b="1" dirty="0" smtClean="0"/>
              <a:t>は低い</a:t>
            </a:r>
            <a:endParaRPr kumimoji="1"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7015" y="4077072"/>
            <a:ext cx="70231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近場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で確保しやすい若者の力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活かす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3437667" y="3279140"/>
            <a:ext cx="1800338" cy="8699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69398" y="4738077"/>
            <a:ext cx="653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</a:t>
            </a:r>
            <a:r>
              <a:rPr lang="ja-JP" altLang="en-US" sz="2400" b="1" dirty="0"/>
              <a:t>筑波</a:t>
            </a:r>
            <a:r>
              <a:rPr lang="ja-JP" altLang="en-US" sz="2400" b="1" dirty="0" smtClean="0"/>
              <a:t>大学生でアルバイトを募集</a:t>
            </a:r>
            <a:endParaRPr kumimoji="1" lang="ja-JP" altLang="en-US" sz="2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9398" y="5199741"/>
            <a:ext cx="653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□高齢の農家へ派遣</a:t>
            </a:r>
            <a:endParaRPr kumimoji="1"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69398" y="5610128"/>
            <a:ext cx="653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□学生は農業体験と給与を</a:t>
            </a:r>
            <a:endParaRPr lang="en-US" altLang="ja-JP" sz="2400" b="1" dirty="0" smtClean="0"/>
          </a:p>
          <a:p>
            <a:r>
              <a:rPr kumimoji="1" lang="ja-JP" altLang="en-US" sz="2400" b="1" dirty="0"/>
              <a:t>　</a:t>
            </a:r>
            <a:r>
              <a:rPr kumimoji="1" lang="ja-JP" altLang="en-US" sz="2400" b="1" dirty="0" smtClean="0"/>
              <a:t> 農家は労働力を得ることができる</a:t>
            </a:r>
            <a:endParaRPr kumimoji="1" lang="ja-JP" altLang="en-US" sz="2400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-27167" y="980728"/>
            <a:ext cx="9130059" cy="554461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9160" y="2884794"/>
            <a:ext cx="864096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若者が高齢者を支え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農地・自然の風景を維持したまちへ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3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北部</a:t>
            </a:r>
            <a:r>
              <a:rPr kumimoji="1" lang="ja-JP" altLang="en-US" dirty="0" smtClean="0"/>
              <a:t>地区について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3523916" y="3281313"/>
            <a:ext cx="1212231" cy="1502246"/>
          </a:xfrm>
          <a:custGeom>
            <a:avLst/>
            <a:gdLst>
              <a:gd name="connsiteX0" fmla="*/ 1151906 w 1543792"/>
              <a:gd name="connsiteY0" fmla="*/ 267195 h 1905990"/>
              <a:gd name="connsiteX1" fmla="*/ 1312223 w 1543792"/>
              <a:gd name="connsiteY1" fmla="*/ 296884 h 1905990"/>
              <a:gd name="connsiteX2" fmla="*/ 1442852 w 1543792"/>
              <a:gd name="connsiteY2" fmla="*/ 362198 h 1905990"/>
              <a:gd name="connsiteX3" fmla="*/ 1520041 w 1543792"/>
              <a:gd name="connsiteY3" fmla="*/ 433450 h 1905990"/>
              <a:gd name="connsiteX4" fmla="*/ 1543792 w 1543792"/>
              <a:gd name="connsiteY4" fmla="*/ 534390 h 1905990"/>
              <a:gd name="connsiteX5" fmla="*/ 1448789 w 1543792"/>
              <a:gd name="connsiteY5" fmla="*/ 611580 h 1905990"/>
              <a:gd name="connsiteX6" fmla="*/ 1300348 w 1543792"/>
              <a:gd name="connsiteY6" fmla="*/ 653143 h 1905990"/>
              <a:gd name="connsiteX7" fmla="*/ 1175657 w 1543792"/>
              <a:gd name="connsiteY7" fmla="*/ 700645 h 1905990"/>
              <a:gd name="connsiteX8" fmla="*/ 1175657 w 1543792"/>
              <a:gd name="connsiteY8" fmla="*/ 777834 h 1905990"/>
              <a:gd name="connsiteX9" fmla="*/ 1128156 w 1543792"/>
              <a:gd name="connsiteY9" fmla="*/ 819398 h 1905990"/>
              <a:gd name="connsiteX10" fmla="*/ 1181595 w 1543792"/>
              <a:gd name="connsiteY10" fmla="*/ 890650 h 1905990"/>
              <a:gd name="connsiteX11" fmla="*/ 1021278 w 1543792"/>
              <a:gd name="connsiteY11" fmla="*/ 920338 h 1905990"/>
              <a:gd name="connsiteX12" fmla="*/ 1080654 w 1543792"/>
              <a:gd name="connsiteY12" fmla="*/ 1246909 h 1905990"/>
              <a:gd name="connsiteX13" fmla="*/ 1151906 w 1543792"/>
              <a:gd name="connsiteY13" fmla="*/ 1270660 h 1905990"/>
              <a:gd name="connsiteX14" fmla="*/ 1128156 w 1543792"/>
              <a:gd name="connsiteY14" fmla="*/ 1436915 h 1905990"/>
              <a:gd name="connsiteX15" fmla="*/ 908462 w 1543792"/>
              <a:gd name="connsiteY15" fmla="*/ 1905990 h 1905990"/>
              <a:gd name="connsiteX16" fmla="*/ 765958 w 1543792"/>
              <a:gd name="connsiteY16" fmla="*/ 1828800 h 1905990"/>
              <a:gd name="connsiteX17" fmla="*/ 694706 w 1543792"/>
              <a:gd name="connsiteY17" fmla="*/ 1656608 h 1905990"/>
              <a:gd name="connsiteX18" fmla="*/ 486888 w 1543792"/>
              <a:gd name="connsiteY18" fmla="*/ 1508167 h 1905990"/>
              <a:gd name="connsiteX19" fmla="*/ 261257 w 1543792"/>
              <a:gd name="connsiteY19" fmla="*/ 1520042 h 1905990"/>
              <a:gd name="connsiteX20" fmla="*/ 0 w 1543792"/>
              <a:gd name="connsiteY20" fmla="*/ 1223159 h 1905990"/>
              <a:gd name="connsiteX21" fmla="*/ 17813 w 1543792"/>
              <a:gd name="connsiteY21" fmla="*/ 1086593 h 1905990"/>
              <a:gd name="connsiteX22" fmla="*/ 0 w 1543792"/>
              <a:gd name="connsiteY22" fmla="*/ 979715 h 1905990"/>
              <a:gd name="connsiteX23" fmla="*/ 71252 w 1543792"/>
              <a:gd name="connsiteY23" fmla="*/ 938151 h 1905990"/>
              <a:gd name="connsiteX24" fmla="*/ 148441 w 1543792"/>
              <a:gd name="connsiteY24" fmla="*/ 961902 h 1905990"/>
              <a:gd name="connsiteX25" fmla="*/ 237506 w 1543792"/>
              <a:gd name="connsiteY25" fmla="*/ 1086593 h 1905990"/>
              <a:gd name="connsiteX26" fmla="*/ 285008 w 1543792"/>
              <a:gd name="connsiteY26" fmla="*/ 1045029 h 1905990"/>
              <a:gd name="connsiteX27" fmla="*/ 350322 w 1543792"/>
              <a:gd name="connsiteY27" fmla="*/ 1062842 h 1905990"/>
              <a:gd name="connsiteX28" fmla="*/ 385948 w 1543792"/>
              <a:gd name="connsiteY28" fmla="*/ 1015341 h 1905990"/>
              <a:gd name="connsiteX29" fmla="*/ 279070 w 1543792"/>
              <a:gd name="connsiteY29" fmla="*/ 973777 h 1905990"/>
              <a:gd name="connsiteX30" fmla="*/ 190005 w 1543792"/>
              <a:gd name="connsiteY30" fmla="*/ 825335 h 1905990"/>
              <a:gd name="connsiteX31" fmla="*/ 338447 w 1543792"/>
              <a:gd name="connsiteY31" fmla="*/ 712520 h 1905990"/>
              <a:gd name="connsiteX32" fmla="*/ 344384 w 1543792"/>
              <a:gd name="connsiteY32" fmla="*/ 653143 h 1905990"/>
              <a:gd name="connsiteX33" fmla="*/ 344384 w 1543792"/>
              <a:gd name="connsiteY33" fmla="*/ 480951 h 1905990"/>
              <a:gd name="connsiteX34" fmla="*/ 273132 w 1543792"/>
              <a:gd name="connsiteY34" fmla="*/ 421574 h 1905990"/>
              <a:gd name="connsiteX35" fmla="*/ 279070 w 1543792"/>
              <a:gd name="connsiteY35" fmla="*/ 362198 h 1905990"/>
              <a:gd name="connsiteX36" fmla="*/ 184067 w 1543792"/>
              <a:gd name="connsiteY36" fmla="*/ 302821 h 1905990"/>
              <a:gd name="connsiteX37" fmla="*/ 124691 w 1543792"/>
              <a:gd name="connsiteY37" fmla="*/ 290946 h 1905990"/>
              <a:gd name="connsiteX38" fmla="*/ 106878 w 1543792"/>
              <a:gd name="connsiteY38" fmla="*/ 184068 h 1905990"/>
              <a:gd name="connsiteX39" fmla="*/ 154379 w 1543792"/>
              <a:gd name="connsiteY39" fmla="*/ 124691 h 1905990"/>
              <a:gd name="connsiteX40" fmla="*/ 207818 w 1543792"/>
              <a:gd name="connsiteY40" fmla="*/ 47502 h 1905990"/>
              <a:gd name="connsiteX41" fmla="*/ 261257 w 1543792"/>
              <a:gd name="connsiteY41" fmla="*/ 0 h 1905990"/>
              <a:gd name="connsiteX42" fmla="*/ 397823 w 1543792"/>
              <a:gd name="connsiteY42" fmla="*/ 89065 h 1905990"/>
              <a:gd name="connsiteX43" fmla="*/ 469075 w 1543792"/>
              <a:gd name="connsiteY43" fmla="*/ 89065 h 1905990"/>
              <a:gd name="connsiteX44" fmla="*/ 504701 w 1543792"/>
              <a:gd name="connsiteY44" fmla="*/ 71252 h 1905990"/>
              <a:gd name="connsiteX45" fmla="*/ 570015 w 1543792"/>
              <a:gd name="connsiteY45" fmla="*/ 47502 h 1905990"/>
              <a:gd name="connsiteX46" fmla="*/ 635330 w 1543792"/>
              <a:gd name="connsiteY46" fmla="*/ 0 h 1905990"/>
              <a:gd name="connsiteX47" fmla="*/ 866899 w 1543792"/>
              <a:gd name="connsiteY47" fmla="*/ 118754 h 1905990"/>
              <a:gd name="connsiteX48" fmla="*/ 1015340 w 1543792"/>
              <a:gd name="connsiteY48" fmla="*/ 100941 h 1905990"/>
              <a:gd name="connsiteX49" fmla="*/ 1015340 w 1543792"/>
              <a:gd name="connsiteY49" fmla="*/ 225632 h 1905990"/>
              <a:gd name="connsiteX50" fmla="*/ 1151906 w 1543792"/>
              <a:gd name="connsiteY50" fmla="*/ 267195 h 1905990"/>
              <a:gd name="connsiteX0" fmla="*/ 1151906 w 1543792"/>
              <a:gd name="connsiteY0" fmla="*/ 267195 h 1905990"/>
              <a:gd name="connsiteX1" fmla="*/ 1312223 w 1543792"/>
              <a:gd name="connsiteY1" fmla="*/ 296884 h 1905990"/>
              <a:gd name="connsiteX2" fmla="*/ 1442852 w 1543792"/>
              <a:gd name="connsiteY2" fmla="*/ 362198 h 1905990"/>
              <a:gd name="connsiteX3" fmla="*/ 1520041 w 1543792"/>
              <a:gd name="connsiteY3" fmla="*/ 433450 h 1905990"/>
              <a:gd name="connsiteX4" fmla="*/ 1543792 w 1543792"/>
              <a:gd name="connsiteY4" fmla="*/ 534390 h 1905990"/>
              <a:gd name="connsiteX5" fmla="*/ 1448789 w 1543792"/>
              <a:gd name="connsiteY5" fmla="*/ 611580 h 1905990"/>
              <a:gd name="connsiteX6" fmla="*/ 1300348 w 1543792"/>
              <a:gd name="connsiteY6" fmla="*/ 653143 h 1905990"/>
              <a:gd name="connsiteX7" fmla="*/ 1175657 w 1543792"/>
              <a:gd name="connsiteY7" fmla="*/ 700645 h 1905990"/>
              <a:gd name="connsiteX8" fmla="*/ 1175657 w 1543792"/>
              <a:gd name="connsiteY8" fmla="*/ 777834 h 1905990"/>
              <a:gd name="connsiteX9" fmla="*/ 1128156 w 1543792"/>
              <a:gd name="connsiteY9" fmla="*/ 819398 h 1905990"/>
              <a:gd name="connsiteX10" fmla="*/ 1181595 w 1543792"/>
              <a:gd name="connsiteY10" fmla="*/ 890650 h 1905990"/>
              <a:gd name="connsiteX11" fmla="*/ 1021278 w 1543792"/>
              <a:gd name="connsiteY11" fmla="*/ 920338 h 1905990"/>
              <a:gd name="connsiteX12" fmla="*/ 1080654 w 1543792"/>
              <a:gd name="connsiteY12" fmla="*/ 1246909 h 1905990"/>
              <a:gd name="connsiteX13" fmla="*/ 1151906 w 1543792"/>
              <a:gd name="connsiteY13" fmla="*/ 1270660 h 1905990"/>
              <a:gd name="connsiteX14" fmla="*/ 1135300 w 1543792"/>
              <a:gd name="connsiteY14" fmla="*/ 1436915 h 1905990"/>
              <a:gd name="connsiteX15" fmla="*/ 908462 w 1543792"/>
              <a:gd name="connsiteY15" fmla="*/ 1905990 h 1905990"/>
              <a:gd name="connsiteX16" fmla="*/ 765958 w 1543792"/>
              <a:gd name="connsiteY16" fmla="*/ 1828800 h 1905990"/>
              <a:gd name="connsiteX17" fmla="*/ 694706 w 1543792"/>
              <a:gd name="connsiteY17" fmla="*/ 1656608 h 1905990"/>
              <a:gd name="connsiteX18" fmla="*/ 486888 w 1543792"/>
              <a:gd name="connsiteY18" fmla="*/ 1508167 h 1905990"/>
              <a:gd name="connsiteX19" fmla="*/ 261257 w 1543792"/>
              <a:gd name="connsiteY19" fmla="*/ 1520042 h 1905990"/>
              <a:gd name="connsiteX20" fmla="*/ 0 w 1543792"/>
              <a:gd name="connsiteY20" fmla="*/ 1223159 h 1905990"/>
              <a:gd name="connsiteX21" fmla="*/ 17813 w 1543792"/>
              <a:gd name="connsiteY21" fmla="*/ 1086593 h 1905990"/>
              <a:gd name="connsiteX22" fmla="*/ 0 w 1543792"/>
              <a:gd name="connsiteY22" fmla="*/ 979715 h 1905990"/>
              <a:gd name="connsiteX23" fmla="*/ 71252 w 1543792"/>
              <a:gd name="connsiteY23" fmla="*/ 938151 h 1905990"/>
              <a:gd name="connsiteX24" fmla="*/ 148441 w 1543792"/>
              <a:gd name="connsiteY24" fmla="*/ 961902 h 1905990"/>
              <a:gd name="connsiteX25" fmla="*/ 237506 w 1543792"/>
              <a:gd name="connsiteY25" fmla="*/ 1086593 h 1905990"/>
              <a:gd name="connsiteX26" fmla="*/ 285008 w 1543792"/>
              <a:gd name="connsiteY26" fmla="*/ 1045029 h 1905990"/>
              <a:gd name="connsiteX27" fmla="*/ 350322 w 1543792"/>
              <a:gd name="connsiteY27" fmla="*/ 1062842 h 1905990"/>
              <a:gd name="connsiteX28" fmla="*/ 385948 w 1543792"/>
              <a:gd name="connsiteY28" fmla="*/ 1015341 h 1905990"/>
              <a:gd name="connsiteX29" fmla="*/ 279070 w 1543792"/>
              <a:gd name="connsiteY29" fmla="*/ 973777 h 1905990"/>
              <a:gd name="connsiteX30" fmla="*/ 190005 w 1543792"/>
              <a:gd name="connsiteY30" fmla="*/ 825335 h 1905990"/>
              <a:gd name="connsiteX31" fmla="*/ 338447 w 1543792"/>
              <a:gd name="connsiteY31" fmla="*/ 712520 h 1905990"/>
              <a:gd name="connsiteX32" fmla="*/ 344384 w 1543792"/>
              <a:gd name="connsiteY32" fmla="*/ 653143 h 1905990"/>
              <a:gd name="connsiteX33" fmla="*/ 344384 w 1543792"/>
              <a:gd name="connsiteY33" fmla="*/ 480951 h 1905990"/>
              <a:gd name="connsiteX34" fmla="*/ 273132 w 1543792"/>
              <a:gd name="connsiteY34" fmla="*/ 421574 h 1905990"/>
              <a:gd name="connsiteX35" fmla="*/ 279070 w 1543792"/>
              <a:gd name="connsiteY35" fmla="*/ 362198 h 1905990"/>
              <a:gd name="connsiteX36" fmla="*/ 184067 w 1543792"/>
              <a:gd name="connsiteY36" fmla="*/ 302821 h 1905990"/>
              <a:gd name="connsiteX37" fmla="*/ 124691 w 1543792"/>
              <a:gd name="connsiteY37" fmla="*/ 290946 h 1905990"/>
              <a:gd name="connsiteX38" fmla="*/ 106878 w 1543792"/>
              <a:gd name="connsiteY38" fmla="*/ 184068 h 1905990"/>
              <a:gd name="connsiteX39" fmla="*/ 154379 w 1543792"/>
              <a:gd name="connsiteY39" fmla="*/ 124691 h 1905990"/>
              <a:gd name="connsiteX40" fmla="*/ 207818 w 1543792"/>
              <a:gd name="connsiteY40" fmla="*/ 47502 h 1905990"/>
              <a:gd name="connsiteX41" fmla="*/ 261257 w 1543792"/>
              <a:gd name="connsiteY41" fmla="*/ 0 h 1905990"/>
              <a:gd name="connsiteX42" fmla="*/ 397823 w 1543792"/>
              <a:gd name="connsiteY42" fmla="*/ 89065 h 1905990"/>
              <a:gd name="connsiteX43" fmla="*/ 469075 w 1543792"/>
              <a:gd name="connsiteY43" fmla="*/ 89065 h 1905990"/>
              <a:gd name="connsiteX44" fmla="*/ 504701 w 1543792"/>
              <a:gd name="connsiteY44" fmla="*/ 71252 h 1905990"/>
              <a:gd name="connsiteX45" fmla="*/ 570015 w 1543792"/>
              <a:gd name="connsiteY45" fmla="*/ 47502 h 1905990"/>
              <a:gd name="connsiteX46" fmla="*/ 635330 w 1543792"/>
              <a:gd name="connsiteY46" fmla="*/ 0 h 1905990"/>
              <a:gd name="connsiteX47" fmla="*/ 866899 w 1543792"/>
              <a:gd name="connsiteY47" fmla="*/ 118754 h 1905990"/>
              <a:gd name="connsiteX48" fmla="*/ 1015340 w 1543792"/>
              <a:gd name="connsiteY48" fmla="*/ 100941 h 1905990"/>
              <a:gd name="connsiteX49" fmla="*/ 1015340 w 1543792"/>
              <a:gd name="connsiteY49" fmla="*/ 225632 h 1905990"/>
              <a:gd name="connsiteX50" fmla="*/ 1151906 w 1543792"/>
              <a:gd name="connsiteY50" fmla="*/ 267195 h 1905990"/>
              <a:gd name="connsiteX0" fmla="*/ 1151906 w 1543792"/>
              <a:gd name="connsiteY0" fmla="*/ 267195 h 1913134"/>
              <a:gd name="connsiteX1" fmla="*/ 1312223 w 1543792"/>
              <a:gd name="connsiteY1" fmla="*/ 296884 h 1913134"/>
              <a:gd name="connsiteX2" fmla="*/ 1442852 w 1543792"/>
              <a:gd name="connsiteY2" fmla="*/ 362198 h 1913134"/>
              <a:gd name="connsiteX3" fmla="*/ 1520041 w 1543792"/>
              <a:gd name="connsiteY3" fmla="*/ 433450 h 1913134"/>
              <a:gd name="connsiteX4" fmla="*/ 1543792 w 1543792"/>
              <a:gd name="connsiteY4" fmla="*/ 534390 h 1913134"/>
              <a:gd name="connsiteX5" fmla="*/ 1448789 w 1543792"/>
              <a:gd name="connsiteY5" fmla="*/ 611580 h 1913134"/>
              <a:gd name="connsiteX6" fmla="*/ 1300348 w 1543792"/>
              <a:gd name="connsiteY6" fmla="*/ 653143 h 1913134"/>
              <a:gd name="connsiteX7" fmla="*/ 1175657 w 1543792"/>
              <a:gd name="connsiteY7" fmla="*/ 700645 h 1913134"/>
              <a:gd name="connsiteX8" fmla="*/ 1175657 w 1543792"/>
              <a:gd name="connsiteY8" fmla="*/ 777834 h 1913134"/>
              <a:gd name="connsiteX9" fmla="*/ 1128156 w 1543792"/>
              <a:gd name="connsiteY9" fmla="*/ 819398 h 1913134"/>
              <a:gd name="connsiteX10" fmla="*/ 1181595 w 1543792"/>
              <a:gd name="connsiteY10" fmla="*/ 890650 h 1913134"/>
              <a:gd name="connsiteX11" fmla="*/ 1021278 w 1543792"/>
              <a:gd name="connsiteY11" fmla="*/ 920338 h 1913134"/>
              <a:gd name="connsiteX12" fmla="*/ 1080654 w 1543792"/>
              <a:gd name="connsiteY12" fmla="*/ 1246909 h 1913134"/>
              <a:gd name="connsiteX13" fmla="*/ 1151906 w 1543792"/>
              <a:gd name="connsiteY13" fmla="*/ 1270660 h 1913134"/>
              <a:gd name="connsiteX14" fmla="*/ 1135300 w 1543792"/>
              <a:gd name="connsiteY14" fmla="*/ 1436915 h 1913134"/>
              <a:gd name="connsiteX15" fmla="*/ 913225 w 1543792"/>
              <a:gd name="connsiteY15" fmla="*/ 1913134 h 1913134"/>
              <a:gd name="connsiteX16" fmla="*/ 765958 w 1543792"/>
              <a:gd name="connsiteY16" fmla="*/ 1828800 h 1913134"/>
              <a:gd name="connsiteX17" fmla="*/ 694706 w 1543792"/>
              <a:gd name="connsiteY17" fmla="*/ 1656608 h 1913134"/>
              <a:gd name="connsiteX18" fmla="*/ 486888 w 1543792"/>
              <a:gd name="connsiteY18" fmla="*/ 1508167 h 1913134"/>
              <a:gd name="connsiteX19" fmla="*/ 261257 w 1543792"/>
              <a:gd name="connsiteY19" fmla="*/ 1520042 h 1913134"/>
              <a:gd name="connsiteX20" fmla="*/ 0 w 1543792"/>
              <a:gd name="connsiteY20" fmla="*/ 1223159 h 1913134"/>
              <a:gd name="connsiteX21" fmla="*/ 17813 w 1543792"/>
              <a:gd name="connsiteY21" fmla="*/ 1086593 h 1913134"/>
              <a:gd name="connsiteX22" fmla="*/ 0 w 1543792"/>
              <a:gd name="connsiteY22" fmla="*/ 979715 h 1913134"/>
              <a:gd name="connsiteX23" fmla="*/ 71252 w 1543792"/>
              <a:gd name="connsiteY23" fmla="*/ 938151 h 1913134"/>
              <a:gd name="connsiteX24" fmla="*/ 148441 w 1543792"/>
              <a:gd name="connsiteY24" fmla="*/ 961902 h 1913134"/>
              <a:gd name="connsiteX25" fmla="*/ 237506 w 1543792"/>
              <a:gd name="connsiteY25" fmla="*/ 1086593 h 1913134"/>
              <a:gd name="connsiteX26" fmla="*/ 285008 w 1543792"/>
              <a:gd name="connsiteY26" fmla="*/ 1045029 h 1913134"/>
              <a:gd name="connsiteX27" fmla="*/ 350322 w 1543792"/>
              <a:gd name="connsiteY27" fmla="*/ 1062842 h 1913134"/>
              <a:gd name="connsiteX28" fmla="*/ 385948 w 1543792"/>
              <a:gd name="connsiteY28" fmla="*/ 1015341 h 1913134"/>
              <a:gd name="connsiteX29" fmla="*/ 279070 w 1543792"/>
              <a:gd name="connsiteY29" fmla="*/ 973777 h 1913134"/>
              <a:gd name="connsiteX30" fmla="*/ 190005 w 1543792"/>
              <a:gd name="connsiteY30" fmla="*/ 825335 h 1913134"/>
              <a:gd name="connsiteX31" fmla="*/ 338447 w 1543792"/>
              <a:gd name="connsiteY31" fmla="*/ 712520 h 1913134"/>
              <a:gd name="connsiteX32" fmla="*/ 344384 w 1543792"/>
              <a:gd name="connsiteY32" fmla="*/ 653143 h 1913134"/>
              <a:gd name="connsiteX33" fmla="*/ 344384 w 1543792"/>
              <a:gd name="connsiteY33" fmla="*/ 480951 h 1913134"/>
              <a:gd name="connsiteX34" fmla="*/ 273132 w 1543792"/>
              <a:gd name="connsiteY34" fmla="*/ 421574 h 1913134"/>
              <a:gd name="connsiteX35" fmla="*/ 279070 w 1543792"/>
              <a:gd name="connsiteY35" fmla="*/ 362198 h 1913134"/>
              <a:gd name="connsiteX36" fmla="*/ 184067 w 1543792"/>
              <a:gd name="connsiteY36" fmla="*/ 302821 h 1913134"/>
              <a:gd name="connsiteX37" fmla="*/ 124691 w 1543792"/>
              <a:gd name="connsiteY37" fmla="*/ 290946 h 1913134"/>
              <a:gd name="connsiteX38" fmla="*/ 106878 w 1543792"/>
              <a:gd name="connsiteY38" fmla="*/ 184068 h 1913134"/>
              <a:gd name="connsiteX39" fmla="*/ 154379 w 1543792"/>
              <a:gd name="connsiteY39" fmla="*/ 124691 h 1913134"/>
              <a:gd name="connsiteX40" fmla="*/ 207818 w 1543792"/>
              <a:gd name="connsiteY40" fmla="*/ 47502 h 1913134"/>
              <a:gd name="connsiteX41" fmla="*/ 261257 w 1543792"/>
              <a:gd name="connsiteY41" fmla="*/ 0 h 1913134"/>
              <a:gd name="connsiteX42" fmla="*/ 397823 w 1543792"/>
              <a:gd name="connsiteY42" fmla="*/ 89065 h 1913134"/>
              <a:gd name="connsiteX43" fmla="*/ 469075 w 1543792"/>
              <a:gd name="connsiteY43" fmla="*/ 89065 h 1913134"/>
              <a:gd name="connsiteX44" fmla="*/ 504701 w 1543792"/>
              <a:gd name="connsiteY44" fmla="*/ 71252 h 1913134"/>
              <a:gd name="connsiteX45" fmla="*/ 570015 w 1543792"/>
              <a:gd name="connsiteY45" fmla="*/ 47502 h 1913134"/>
              <a:gd name="connsiteX46" fmla="*/ 635330 w 1543792"/>
              <a:gd name="connsiteY46" fmla="*/ 0 h 1913134"/>
              <a:gd name="connsiteX47" fmla="*/ 866899 w 1543792"/>
              <a:gd name="connsiteY47" fmla="*/ 118754 h 1913134"/>
              <a:gd name="connsiteX48" fmla="*/ 1015340 w 1543792"/>
              <a:gd name="connsiteY48" fmla="*/ 100941 h 1913134"/>
              <a:gd name="connsiteX49" fmla="*/ 1015340 w 1543792"/>
              <a:gd name="connsiteY49" fmla="*/ 225632 h 1913134"/>
              <a:gd name="connsiteX50" fmla="*/ 1151906 w 1543792"/>
              <a:gd name="connsiteY50" fmla="*/ 267195 h 191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43792" h="1913134">
                <a:moveTo>
                  <a:pt x="1151906" y="267195"/>
                </a:moveTo>
                <a:lnTo>
                  <a:pt x="1312223" y="296884"/>
                </a:lnTo>
                <a:lnTo>
                  <a:pt x="1442852" y="362198"/>
                </a:lnTo>
                <a:lnTo>
                  <a:pt x="1520041" y="433450"/>
                </a:lnTo>
                <a:lnTo>
                  <a:pt x="1543792" y="534390"/>
                </a:lnTo>
                <a:lnTo>
                  <a:pt x="1448789" y="611580"/>
                </a:lnTo>
                <a:lnTo>
                  <a:pt x="1300348" y="653143"/>
                </a:lnTo>
                <a:lnTo>
                  <a:pt x="1175657" y="700645"/>
                </a:lnTo>
                <a:lnTo>
                  <a:pt x="1175657" y="777834"/>
                </a:lnTo>
                <a:lnTo>
                  <a:pt x="1128156" y="819398"/>
                </a:lnTo>
                <a:lnTo>
                  <a:pt x="1181595" y="890650"/>
                </a:lnTo>
                <a:lnTo>
                  <a:pt x="1021278" y="920338"/>
                </a:lnTo>
                <a:lnTo>
                  <a:pt x="1080654" y="1246909"/>
                </a:lnTo>
                <a:lnTo>
                  <a:pt x="1151906" y="1270660"/>
                </a:lnTo>
                <a:lnTo>
                  <a:pt x="1135300" y="1436915"/>
                </a:lnTo>
                <a:lnTo>
                  <a:pt x="913225" y="1913134"/>
                </a:lnTo>
                <a:lnTo>
                  <a:pt x="765958" y="1828800"/>
                </a:lnTo>
                <a:lnTo>
                  <a:pt x="694706" y="1656608"/>
                </a:lnTo>
                <a:lnTo>
                  <a:pt x="486888" y="1508167"/>
                </a:lnTo>
                <a:lnTo>
                  <a:pt x="261257" y="1520042"/>
                </a:lnTo>
                <a:lnTo>
                  <a:pt x="0" y="1223159"/>
                </a:lnTo>
                <a:lnTo>
                  <a:pt x="17813" y="1086593"/>
                </a:lnTo>
                <a:lnTo>
                  <a:pt x="0" y="979715"/>
                </a:lnTo>
                <a:lnTo>
                  <a:pt x="71252" y="938151"/>
                </a:lnTo>
                <a:lnTo>
                  <a:pt x="148441" y="961902"/>
                </a:lnTo>
                <a:lnTo>
                  <a:pt x="237506" y="1086593"/>
                </a:lnTo>
                <a:lnTo>
                  <a:pt x="285008" y="1045029"/>
                </a:lnTo>
                <a:lnTo>
                  <a:pt x="350322" y="1062842"/>
                </a:lnTo>
                <a:lnTo>
                  <a:pt x="385948" y="1015341"/>
                </a:lnTo>
                <a:lnTo>
                  <a:pt x="279070" y="973777"/>
                </a:lnTo>
                <a:lnTo>
                  <a:pt x="190005" y="825335"/>
                </a:lnTo>
                <a:lnTo>
                  <a:pt x="338447" y="712520"/>
                </a:lnTo>
                <a:lnTo>
                  <a:pt x="344384" y="653143"/>
                </a:lnTo>
                <a:lnTo>
                  <a:pt x="344384" y="480951"/>
                </a:lnTo>
                <a:lnTo>
                  <a:pt x="273132" y="421574"/>
                </a:lnTo>
                <a:lnTo>
                  <a:pt x="279070" y="362198"/>
                </a:lnTo>
                <a:lnTo>
                  <a:pt x="184067" y="302821"/>
                </a:lnTo>
                <a:lnTo>
                  <a:pt x="124691" y="290946"/>
                </a:lnTo>
                <a:lnTo>
                  <a:pt x="106878" y="184068"/>
                </a:lnTo>
                <a:lnTo>
                  <a:pt x="154379" y="124691"/>
                </a:lnTo>
                <a:lnTo>
                  <a:pt x="207818" y="47502"/>
                </a:lnTo>
                <a:lnTo>
                  <a:pt x="261257" y="0"/>
                </a:lnTo>
                <a:lnTo>
                  <a:pt x="397823" y="89065"/>
                </a:lnTo>
                <a:lnTo>
                  <a:pt x="469075" y="89065"/>
                </a:lnTo>
                <a:lnTo>
                  <a:pt x="504701" y="71252"/>
                </a:lnTo>
                <a:lnTo>
                  <a:pt x="570015" y="47502"/>
                </a:lnTo>
                <a:lnTo>
                  <a:pt x="635330" y="0"/>
                </a:lnTo>
                <a:lnTo>
                  <a:pt x="866899" y="118754"/>
                </a:lnTo>
                <a:lnTo>
                  <a:pt x="1015340" y="100941"/>
                </a:lnTo>
                <a:lnTo>
                  <a:pt x="1015340" y="225632"/>
                </a:lnTo>
                <a:lnTo>
                  <a:pt x="1151906" y="267195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3736443" y="5357639"/>
            <a:ext cx="1306717" cy="1019674"/>
          </a:xfrm>
          <a:custGeom>
            <a:avLst/>
            <a:gdLst>
              <a:gd name="connsiteX0" fmla="*/ 368360 w 1664121"/>
              <a:gd name="connsiteY0" fmla="*/ 1291427 h 1291427"/>
              <a:gd name="connsiteX1" fmla="*/ 160345 w 1664121"/>
              <a:gd name="connsiteY1" fmla="*/ 983738 h 1291427"/>
              <a:gd name="connsiteX2" fmla="*/ 95340 w 1664121"/>
              <a:gd name="connsiteY2" fmla="*/ 962070 h 1291427"/>
              <a:gd name="connsiteX3" fmla="*/ 0 w 1664121"/>
              <a:gd name="connsiteY3" fmla="*/ 546039 h 1291427"/>
              <a:gd name="connsiteX4" fmla="*/ 65005 w 1664121"/>
              <a:gd name="connsiteY4" fmla="*/ 559040 h 1291427"/>
              <a:gd name="connsiteX5" fmla="*/ 143010 w 1664121"/>
              <a:gd name="connsiteY5" fmla="*/ 407363 h 1291427"/>
              <a:gd name="connsiteX6" fmla="*/ 312023 w 1664121"/>
              <a:gd name="connsiteY6" fmla="*/ 320690 h 1291427"/>
              <a:gd name="connsiteX7" fmla="*/ 368360 w 1664121"/>
              <a:gd name="connsiteY7" fmla="*/ 247018 h 1291427"/>
              <a:gd name="connsiteX8" fmla="*/ 468034 w 1664121"/>
              <a:gd name="connsiteY8" fmla="*/ 121342 h 1291427"/>
              <a:gd name="connsiteX9" fmla="*/ 598044 w 1664121"/>
              <a:gd name="connsiteY9" fmla="*/ 177679 h 1291427"/>
              <a:gd name="connsiteX10" fmla="*/ 619712 w 1664121"/>
              <a:gd name="connsiteY10" fmla="*/ 160345 h 1291427"/>
              <a:gd name="connsiteX11" fmla="*/ 910066 w 1664121"/>
              <a:gd name="connsiteY11" fmla="*/ 303355 h 1291427"/>
              <a:gd name="connsiteX12" fmla="*/ 983738 w 1664121"/>
              <a:gd name="connsiteY12" fmla="*/ 143010 h 1291427"/>
              <a:gd name="connsiteX13" fmla="*/ 1265426 w 1664121"/>
              <a:gd name="connsiteY13" fmla="*/ 221016 h 1291427"/>
              <a:gd name="connsiteX14" fmla="*/ 1447439 w 1664121"/>
              <a:gd name="connsiteY14" fmla="*/ 0 h 1291427"/>
              <a:gd name="connsiteX15" fmla="*/ 1651120 w 1664121"/>
              <a:gd name="connsiteY15" fmla="*/ 69338 h 1291427"/>
              <a:gd name="connsiteX16" fmla="*/ 1651120 w 1664121"/>
              <a:gd name="connsiteY16" fmla="*/ 195014 h 1291427"/>
              <a:gd name="connsiteX17" fmla="*/ 1664121 w 1664121"/>
              <a:gd name="connsiteY17" fmla="*/ 294688 h 1291427"/>
              <a:gd name="connsiteX18" fmla="*/ 1447439 w 1664121"/>
              <a:gd name="connsiteY18" fmla="*/ 316356 h 1291427"/>
              <a:gd name="connsiteX19" fmla="*/ 1378100 w 1664121"/>
              <a:gd name="connsiteY19" fmla="*/ 398695 h 1291427"/>
              <a:gd name="connsiteX20" fmla="*/ 1369433 w 1664121"/>
              <a:gd name="connsiteY20" fmla="*/ 524371 h 1291427"/>
              <a:gd name="connsiteX21" fmla="*/ 1248091 w 1664121"/>
              <a:gd name="connsiteY21" fmla="*/ 628379 h 1291427"/>
              <a:gd name="connsiteX22" fmla="*/ 1226423 w 1664121"/>
              <a:gd name="connsiteY22" fmla="*/ 680383 h 1291427"/>
              <a:gd name="connsiteX23" fmla="*/ 1087746 w 1664121"/>
              <a:gd name="connsiteY23" fmla="*/ 667382 h 1291427"/>
              <a:gd name="connsiteX24" fmla="*/ 1053077 w 1664121"/>
              <a:gd name="connsiteY24" fmla="*/ 658714 h 1291427"/>
              <a:gd name="connsiteX25" fmla="*/ 983738 w 1664121"/>
              <a:gd name="connsiteY25" fmla="*/ 897065 h 1291427"/>
              <a:gd name="connsiteX26" fmla="*/ 689050 w 1664121"/>
              <a:gd name="connsiteY26" fmla="*/ 680383 h 1291427"/>
              <a:gd name="connsiteX27" fmla="*/ 637046 w 1664121"/>
              <a:gd name="connsiteY27" fmla="*/ 784390 h 1291427"/>
              <a:gd name="connsiteX28" fmla="*/ 663048 w 1664121"/>
              <a:gd name="connsiteY28" fmla="*/ 983738 h 1291427"/>
              <a:gd name="connsiteX29" fmla="*/ 589376 w 1664121"/>
              <a:gd name="connsiteY29" fmla="*/ 1066077 h 1291427"/>
              <a:gd name="connsiteX30" fmla="*/ 550373 w 1664121"/>
              <a:gd name="connsiteY30" fmla="*/ 1230756 h 1291427"/>
              <a:gd name="connsiteX31" fmla="*/ 489702 w 1664121"/>
              <a:gd name="connsiteY31" fmla="*/ 1135416 h 1291427"/>
              <a:gd name="connsiteX32" fmla="*/ 368360 w 1664121"/>
              <a:gd name="connsiteY32" fmla="*/ 1291427 h 1291427"/>
              <a:gd name="connsiteX0" fmla="*/ 368360 w 1664121"/>
              <a:gd name="connsiteY0" fmla="*/ 1298571 h 1298571"/>
              <a:gd name="connsiteX1" fmla="*/ 160345 w 1664121"/>
              <a:gd name="connsiteY1" fmla="*/ 990882 h 1298571"/>
              <a:gd name="connsiteX2" fmla="*/ 95340 w 1664121"/>
              <a:gd name="connsiteY2" fmla="*/ 969214 h 1298571"/>
              <a:gd name="connsiteX3" fmla="*/ 0 w 1664121"/>
              <a:gd name="connsiteY3" fmla="*/ 553183 h 1298571"/>
              <a:gd name="connsiteX4" fmla="*/ 65005 w 1664121"/>
              <a:gd name="connsiteY4" fmla="*/ 566184 h 1298571"/>
              <a:gd name="connsiteX5" fmla="*/ 143010 w 1664121"/>
              <a:gd name="connsiteY5" fmla="*/ 414507 h 1298571"/>
              <a:gd name="connsiteX6" fmla="*/ 312023 w 1664121"/>
              <a:gd name="connsiteY6" fmla="*/ 327834 h 1298571"/>
              <a:gd name="connsiteX7" fmla="*/ 368360 w 1664121"/>
              <a:gd name="connsiteY7" fmla="*/ 254162 h 1298571"/>
              <a:gd name="connsiteX8" fmla="*/ 468034 w 1664121"/>
              <a:gd name="connsiteY8" fmla="*/ 128486 h 1298571"/>
              <a:gd name="connsiteX9" fmla="*/ 598044 w 1664121"/>
              <a:gd name="connsiteY9" fmla="*/ 184823 h 1298571"/>
              <a:gd name="connsiteX10" fmla="*/ 619712 w 1664121"/>
              <a:gd name="connsiteY10" fmla="*/ 167489 h 1298571"/>
              <a:gd name="connsiteX11" fmla="*/ 910066 w 1664121"/>
              <a:gd name="connsiteY11" fmla="*/ 310499 h 1298571"/>
              <a:gd name="connsiteX12" fmla="*/ 983738 w 1664121"/>
              <a:gd name="connsiteY12" fmla="*/ 150154 h 1298571"/>
              <a:gd name="connsiteX13" fmla="*/ 1265426 w 1664121"/>
              <a:gd name="connsiteY13" fmla="*/ 228160 h 1298571"/>
              <a:gd name="connsiteX14" fmla="*/ 1449820 w 1664121"/>
              <a:gd name="connsiteY14" fmla="*/ 0 h 1298571"/>
              <a:gd name="connsiteX15" fmla="*/ 1651120 w 1664121"/>
              <a:gd name="connsiteY15" fmla="*/ 76482 h 1298571"/>
              <a:gd name="connsiteX16" fmla="*/ 1651120 w 1664121"/>
              <a:gd name="connsiteY16" fmla="*/ 202158 h 1298571"/>
              <a:gd name="connsiteX17" fmla="*/ 1664121 w 1664121"/>
              <a:gd name="connsiteY17" fmla="*/ 301832 h 1298571"/>
              <a:gd name="connsiteX18" fmla="*/ 1447439 w 1664121"/>
              <a:gd name="connsiteY18" fmla="*/ 323500 h 1298571"/>
              <a:gd name="connsiteX19" fmla="*/ 1378100 w 1664121"/>
              <a:gd name="connsiteY19" fmla="*/ 405839 h 1298571"/>
              <a:gd name="connsiteX20" fmla="*/ 1369433 w 1664121"/>
              <a:gd name="connsiteY20" fmla="*/ 531515 h 1298571"/>
              <a:gd name="connsiteX21" fmla="*/ 1248091 w 1664121"/>
              <a:gd name="connsiteY21" fmla="*/ 635523 h 1298571"/>
              <a:gd name="connsiteX22" fmla="*/ 1226423 w 1664121"/>
              <a:gd name="connsiteY22" fmla="*/ 687527 h 1298571"/>
              <a:gd name="connsiteX23" fmla="*/ 1087746 w 1664121"/>
              <a:gd name="connsiteY23" fmla="*/ 674526 h 1298571"/>
              <a:gd name="connsiteX24" fmla="*/ 1053077 w 1664121"/>
              <a:gd name="connsiteY24" fmla="*/ 665858 h 1298571"/>
              <a:gd name="connsiteX25" fmla="*/ 983738 w 1664121"/>
              <a:gd name="connsiteY25" fmla="*/ 904209 h 1298571"/>
              <a:gd name="connsiteX26" fmla="*/ 689050 w 1664121"/>
              <a:gd name="connsiteY26" fmla="*/ 687527 h 1298571"/>
              <a:gd name="connsiteX27" fmla="*/ 637046 w 1664121"/>
              <a:gd name="connsiteY27" fmla="*/ 791534 h 1298571"/>
              <a:gd name="connsiteX28" fmla="*/ 663048 w 1664121"/>
              <a:gd name="connsiteY28" fmla="*/ 990882 h 1298571"/>
              <a:gd name="connsiteX29" fmla="*/ 589376 w 1664121"/>
              <a:gd name="connsiteY29" fmla="*/ 1073221 h 1298571"/>
              <a:gd name="connsiteX30" fmla="*/ 550373 w 1664121"/>
              <a:gd name="connsiteY30" fmla="*/ 1237900 h 1298571"/>
              <a:gd name="connsiteX31" fmla="*/ 489702 w 1664121"/>
              <a:gd name="connsiteY31" fmla="*/ 1142560 h 1298571"/>
              <a:gd name="connsiteX32" fmla="*/ 368360 w 1664121"/>
              <a:gd name="connsiteY32" fmla="*/ 1298571 h 1298571"/>
              <a:gd name="connsiteX0" fmla="*/ 368360 w 1664121"/>
              <a:gd name="connsiteY0" fmla="*/ 1298571 h 1298571"/>
              <a:gd name="connsiteX1" fmla="*/ 160345 w 1664121"/>
              <a:gd name="connsiteY1" fmla="*/ 990882 h 1298571"/>
              <a:gd name="connsiteX2" fmla="*/ 95340 w 1664121"/>
              <a:gd name="connsiteY2" fmla="*/ 969214 h 1298571"/>
              <a:gd name="connsiteX3" fmla="*/ 0 w 1664121"/>
              <a:gd name="connsiteY3" fmla="*/ 553183 h 1298571"/>
              <a:gd name="connsiteX4" fmla="*/ 65005 w 1664121"/>
              <a:gd name="connsiteY4" fmla="*/ 566184 h 1298571"/>
              <a:gd name="connsiteX5" fmla="*/ 143010 w 1664121"/>
              <a:gd name="connsiteY5" fmla="*/ 414507 h 1298571"/>
              <a:gd name="connsiteX6" fmla="*/ 312023 w 1664121"/>
              <a:gd name="connsiteY6" fmla="*/ 327834 h 1298571"/>
              <a:gd name="connsiteX7" fmla="*/ 368360 w 1664121"/>
              <a:gd name="connsiteY7" fmla="*/ 254162 h 1298571"/>
              <a:gd name="connsiteX8" fmla="*/ 468034 w 1664121"/>
              <a:gd name="connsiteY8" fmla="*/ 128486 h 1298571"/>
              <a:gd name="connsiteX9" fmla="*/ 598044 w 1664121"/>
              <a:gd name="connsiteY9" fmla="*/ 184823 h 1298571"/>
              <a:gd name="connsiteX10" fmla="*/ 622093 w 1664121"/>
              <a:gd name="connsiteY10" fmla="*/ 162727 h 1298571"/>
              <a:gd name="connsiteX11" fmla="*/ 910066 w 1664121"/>
              <a:gd name="connsiteY11" fmla="*/ 310499 h 1298571"/>
              <a:gd name="connsiteX12" fmla="*/ 983738 w 1664121"/>
              <a:gd name="connsiteY12" fmla="*/ 150154 h 1298571"/>
              <a:gd name="connsiteX13" fmla="*/ 1265426 w 1664121"/>
              <a:gd name="connsiteY13" fmla="*/ 228160 h 1298571"/>
              <a:gd name="connsiteX14" fmla="*/ 1449820 w 1664121"/>
              <a:gd name="connsiteY14" fmla="*/ 0 h 1298571"/>
              <a:gd name="connsiteX15" fmla="*/ 1651120 w 1664121"/>
              <a:gd name="connsiteY15" fmla="*/ 76482 h 1298571"/>
              <a:gd name="connsiteX16" fmla="*/ 1651120 w 1664121"/>
              <a:gd name="connsiteY16" fmla="*/ 202158 h 1298571"/>
              <a:gd name="connsiteX17" fmla="*/ 1664121 w 1664121"/>
              <a:gd name="connsiteY17" fmla="*/ 301832 h 1298571"/>
              <a:gd name="connsiteX18" fmla="*/ 1447439 w 1664121"/>
              <a:gd name="connsiteY18" fmla="*/ 323500 h 1298571"/>
              <a:gd name="connsiteX19" fmla="*/ 1378100 w 1664121"/>
              <a:gd name="connsiteY19" fmla="*/ 405839 h 1298571"/>
              <a:gd name="connsiteX20" fmla="*/ 1369433 w 1664121"/>
              <a:gd name="connsiteY20" fmla="*/ 531515 h 1298571"/>
              <a:gd name="connsiteX21" fmla="*/ 1248091 w 1664121"/>
              <a:gd name="connsiteY21" fmla="*/ 635523 h 1298571"/>
              <a:gd name="connsiteX22" fmla="*/ 1226423 w 1664121"/>
              <a:gd name="connsiteY22" fmla="*/ 687527 h 1298571"/>
              <a:gd name="connsiteX23" fmla="*/ 1087746 w 1664121"/>
              <a:gd name="connsiteY23" fmla="*/ 674526 h 1298571"/>
              <a:gd name="connsiteX24" fmla="*/ 1053077 w 1664121"/>
              <a:gd name="connsiteY24" fmla="*/ 665858 h 1298571"/>
              <a:gd name="connsiteX25" fmla="*/ 983738 w 1664121"/>
              <a:gd name="connsiteY25" fmla="*/ 904209 h 1298571"/>
              <a:gd name="connsiteX26" fmla="*/ 689050 w 1664121"/>
              <a:gd name="connsiteY26" fmla="*/ 687527 h 1298571"/>
              <a:gd name="connsiteX27" fmla="*/ 637046 w 1664121"/>
              <a:gd name="connsiteY27" fmla="*/ 791534 h 1298571"/>
              <a:gd name="connsiteX28" fmla="*/ 663048 w 1664121"/>
              <a:gd name="connsiteY28" fmla="*/ 990882 h 1298571"/>
              <a:gd name="connsiteX29" fmla="*/ 589376 w 1664121"/>
              <a:gd name="connsiteY29" fmla="*/ 1073221 h 1298571"/>
              <a:gd name="connsiteX30" fmla="*/ 550373 w 1664121"/>
              <a:gd name="connsiteY30" fmla="*/ 1237900 h 1298571"/>
              <a:gd name="connsiteX31" fmla="*/ 489702 w 1664121"/>
              <a:gd name="connsiteY31" fmla="*/ 1142560 h 1298571"/>
              <a:gd name="connsiteX32" fmla="*/ 368360 w 1664121"/>
              <a:gd name="connsiteY32" fmla="*/ 1298571 h 129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64121" h="1298571">
                <a:moveTo>
                  <a:pt x="368360" y="1298571"/>
                </a:moveTo>
                <a:lnTo>
                  <a:pt x="160345" y="990882"/>
                </a:lnTo>
                <a:lnTo>
                  <a:pt x="95340" y="969214"/>
                </a:lnTo>
                <a:lnTo>
                  <a:pt x="0" y="553183"/>
                </a:lnTo>
                <a:lnTo>
                  <a:pt x="65005" y="566184"/>
                </a:lnTo>
                <a:lnTo>
                  <a:pt x="143010" y="414507"/>
                </a:lnTo>
                <a:lnTo>
                  <a:pt x="312023" y="327834"/>
                </a:lnTo>
                <a:lnTo>
                  <a:pt x="368360" y="254162"/>
                </a:lnTo>
                <a:lnTo>
                  <a:pt x="468034" y="128486"/>
                </a:lnTo>
                <a:lnTo>
                  <a:pt x="598044" y="184823"/>
                </a:lnTo>
                <a:lnTo>
                  <a:pt x="622093" y="162727"/>
                </a:lnTo>
                <a:lnTo>
                  <a:pt x="910066" y="310499"/>
                </a:lnTo>
                <a:lnTo>
                  <a:pt x="983738" y="150154"/>
                </a:lnTo>
                <a:lnTo>
                  <a:pt x="1265426" y="228160"/>
                </a:lnTo>
                <a:lnTo>
                  <a:pt x="1449820" y="0"/>
                </a:lnTo>
                <a:lnTo>
                  <a:pt x="1651120" y="76482"/>
                </a:lnTo>
                <a:lnTo>
                  <a:pt x="1651120" y="202158"/>
                </a:lnTo>
                <a:lnTo>
                  <a:pt x="1664121" y="301832"/>
                </a:lnTo>
                <a:lnTo>
                  <a:pt x="1447439" y="323500"/>
                </a:lnTo>
                <a:lnTo>
                  <a:pt x="1378100" y="405839"/>
                </a:lnTo>
                <a:lnTo>
                  <a:pt x="1369433" y="531515"/>
                </a:lnTo>
                <a:lnTo>
                  <a:pt x="1248091" y="635523"/>
                </a:lnTo>
                <a:lnTo>
                  <a:pt x="1226423" y="687527"/>
                </a:lnTo>
                <a:lnTo>
                  <a:pt x="1087746" y="674526"/>
                </a:lnTo>
                <a:lnTo>
                  <a:pt x="1053077" y="665858"/>
                </a:lnTo>
                <a:lnTo>
                  <a:pt x="983738" y="904209"/>
                </a:lnTo>
                <a:lnTo>
                  <a:pt x="689050" y="687527"/>
                </a:lnTo>
                <a:lnTo>
                  <a:pt x="637046" y="791534"/>
                </a:lnTo>
                <a:lnTo>
                  <a:pt x="663048" y="990882"/>
                </a:lnTo>
                <a:lnTo>
                  <a:pt x="589376" y="1073221"/>
                </a:lnTo>
                <a:lnTo>
                  <a:pt x="550373" y="1237900"/>
                </a:lnTo>
                <a:lnTo>
                  <a:pt x="489702" y="1142560"/>
                </a:lnTo>
                <a:lnTo>
                  <a:pt x="368360" y="1298571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3903186" y="4509120"/>
            <a:ext cx="1238995" cy="1092331"/>
          </a:xfrm>
          <a:custGeom>
            <a:avLst/>
            <a:gdLst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28705 w 1573114"/>
              <a:gd name="connsiteY41" fmla="*/ 164678 h 1391101"/>
              <a:gd name="connsiteX42" fmla="*/ 580709 w 1573114"/>
              <a:gd name="connsiteY42" fmla="*/ 182013 h 1391101"/>
              <a:gd name="connsiteX43" fmla="*/ 624045 w 1573114"/>
              <a:gd name="connsiteY43" fmla="*/ 95340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28705 w 1573114"/>
              <a:gd name="connsiteY41" fmla="*/ 164678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17125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14605 w 1573114"/>
              <a:gd name="connsiteY32" fmla="*/ 35763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17125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3767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08110 w 1577877"/>
              <a:gd name="connsiteY26" fmla="*/ 255685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3767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0983 w 1577877"/>
              <a:gd name="connsiteY45" fmla="*/ 341929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35303 w 1577877"/>
              <a:gd name="connsiteY0" fmla="*/ 155583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0983 w 1577877"/>
              <a:gd name="connsiteY45" fmla="*/ 341929 h 1391101"/>
              <a:gd name="connsiteX46" fmla="*/ 290354 w 1577877"/>
              <a:gd name="connsiteY46" fmla="*/ 268686 h 1391101"/>
              <a:gd name="connsiteX47" fmla="*/ 235303 w 1577877"/>
              <a:gd name="connsiteY47" fmla="*/ 155583 h 13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77877" h="1391101">
                <a:moveTo>
                  <a:pt x="235303" y="155583"/>
                </a:moveTo>
                <a:lnTo>
                  <a:pt x="164678" y="173346"/>
                </a:lnTo>
                <a:lnTo>
                  <a:pt x="151677" y="329357"/>
                </a:lnTo>
                <a:lnTo>
                  <a:pt x="112675" y="381361"/>
                </a:lnTo>
                <a:lnTo>
                  <a:pt x="0" y="390028"/>
                </a:lnTo>
                <a:lnTo>
                  <a:pt x="39003" y="437698"/>
                </a:lnTo>
                <a:lnTo>
                  <a:pt x="52004" y="472367"/>
                </a:lnTo>
                <a:lnTo>
                  <a:pt x="43336" y="507037"/>
                </a:lnTo>
                <a:lnTo>
                  <a:pt x="147344" y="619712"/>
                </a:lnTo>
                <a:lnTo>
                  <a:pt x="169012" y="663048"/>
                </a:lnTo>
                <a:lnTo>
                  <a:pt x="112675" y="784390"/>
                </a:lnTo>
                <a:lnTo>
                  <a:pt x="117008" y="931734"/>
                </a:lnTo>
                <a:lnTo>
                  <a:pt x="281687" y="957736"/>
                </a:lnTo>
                <a:lnTo>
                  <a:pt x="342358" y="1053076"/>
                </a:lnTo>
                <a:lnTo>
                  <a:pt x="476701" y="1118081"/>
                </a:lnTo>
                <a:lnTo>
                  <a:pt x="424697" y="1139749"/>
                </a:lnTo>
                <a:lnTo>
                  <a:pt x="411696" y="1248091"/>
                </a:lnTo>
                <a:lnTo>
                  <a:pt x="697717" y="1391101"/>
                </a:lnTo>
                <a:lnTo>
                  <a:pt x="775723" y="1230756"/>
                </a:lnTo>
                <a:lnTo>
                  <a:pt x="1053077" y="1313095"/>
                </a:lnTo>
                <a:lnTo>
                  <a:pt x="1235090" y="1083412"/>
                </a:lnTo>
                <a:lnTo>
                  <a:pt x="1417103" y="1148417"/>
                </a:lnTo>
                <a:lnTo>
                  <a:pt x="1365099" y="810392"/>
                </a:lnTo>
                <a:lnTo>
                  <a:pt x="1378529" y="641380"/>
                </a:lnTo>
                <a:lnTo>
                  <a:pt x="1373767" y="576375"/>
                </a:lnTo>
                <a:lnTo>
                  <a:pt x="1525444" y="338024"/>
                </a:lnTo>
                <a:lnTo>
                  <a:pt x="1510491" y="258066"/>
                </a:lnTo>
                <a:lnTo>
                  <a:pt x="1577877" y="136295"/>
                </a:lnTo>
                <a:lnTo>
                  <a:pt x="1404102" y="99674"/>
                </a:lnTo>
                <a:lnTo>
                  <a:pt x="1282760" y="26002"/>
                </a:lnTo>
                <a:lnTo>
                  <a:pt x="1187420" y="60671"/>
                </a:lnTo>
                <a:lnTo>
                  <a:pt x="1161418" y="17334"/>
                </a:lnTo>
                <a:lnTo>
                  <a:pt x="1114605" y="35763"/>
                </a:lnTo>
                <a:lnTo>
                  <a:pt x="1009740" y="0"/>
                </a:lnTo>
                <a:lnTo>
                  <a:pt x="866730" y="242684"/>
                </a:lnTo>
                <a:lnTo>
                  <a:pt x="814726" y="417125"/>
                </a:lnTo>
                <a:lnTo>
                  <a:pt x="719386" y="463700"/>
                </a:lnTo>
                <a:lnTo>
                  <a:pt x="663048" y="426222"/>
                </a:lnTo>
                <a:lnTo>
                  <a:pt x="576375" y="355359"/>
                </a:lnTo>
                <a:lnTo>
                  <a:pt x="576375" y="264352"/>
                </a:lnTo>
                <a:lnTo>
                  <a:pt x="541706" y="247018"/>
                </a:lnTo>
                <a:cubicBezTo>
                  <a:pt x="542135" y="220365"/>
                  <a:pt x="542563" y="193712"/>
                  <a:pt x="542992" y="167059"/>
                </a:cubicBezTo>
                <a:lnTo>
                  <a:pt x="580709" y="182013"/>
                </a:lnTo>
                <a:lnTo>
                  <a:pt x="633570" y="112009"/>
                </a:lnTo>
                <a:lnTo>
                  <a:pt x="575517" y="22096"/>
                </a:lnTo>
                <a:lnTo>
                  <a:pt x="430983" y="341929"/>
                </a:lnTo>
                <a:lnTo>
                  <a:pt x="290354" y="268686"/>
                </a:lnTo>
                <a:lnTo>
                  <a:pt x="235303" y="155583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4321744" y="3710298"/>
            <a:ext cx="1694648" cy="1639339"/>
          </a:xfrm>
          <a:custGeom>
            <a:avLst/>
            <a:gdLst>
              <a:gd name="connsiteX0" fmla="*/ 511370 w 2158157"/>
              <a:gd name="connsiteY0" fmla="*/ 0 h 2075818"/>
              <a:gd name="connsiteX1" fmla="*/ 615378 w 2158157"/>
              <a:gd name="connsiteY1" fmla="*/ 247018 h 2075818"/>
              <a:gd name="connsiteX2" fmla="*/ 481035 w 2158157"/>
              <a:gd name="connsiteY2" fmla="*/ 372694 h 2075818"/>
              <a:gd name="connsiteX3" fmla="*/ 338024 w 2158157"/>
              <a:gd name="connsiteY3" fmla="*/ 576375 h 2075818"/>
              <a:gd name="connsiteX4" fmla="*/ 858062 w 2158157"/>
              <a:gd name="connsiteY4" fmla="*/ 663048 h 2075818"/>
              <a:gd name="connsiteX5" fmla="*/ 944735 w 2158157"/>
              <a:gd name="connsiteY5" fmla="*/ 736720 h 2075818"/>
              <a:gd name="connsiteX6" fmla="*/ 1066077 w 2158157"/>
              <a:gd name="connsiteY6" fmla="*/ 710719 h 2075818"/>
              <a:gd name="connsiteX7" fmla="*/ 1174419 w 2158157"/>
              <a:gd name="connsiteY7" fmla="*/ 771390 h 2075818"/>
              <a:gd name="connsiteX8" fmla="*/ 1399768 w 2158157"/>
              <a:gd name="connsiteY8" fmla="*/ 762722 h 2075818"/>
              <a:gd name="connsiteX9" fmla="*/ 1568781 w 2158157"/>
              <a:gd name="connsiteY9" fmla="*/ 810392 h 2075818"/>
              <a:gd name="connsiteX10" fmla="*/ 1555780 w 2158157"/>
              <a:gd name="connsiteY10" fmla="*/ 875397 h 2075818"/>
              <a:gd name="connsiteX11" fmla="*/ 1794130 w 2158157"/>
              <a:gd name="connsiteY11" fmla="*/ 970738 h 2075818"/>
              <a:gd name="connsiteX12" fmla="*/ 1906805 w 2158157"/>
              <a:gd name="connsiteY12" fmla="*/ 962070 h 2075818"/>
              <a:gd name="connsiteX13" fmla="*/ 1950142 w 2158157"/>
              <a:gd name="connsiteY13" fmla="*/ 1005407 h 2075818"/>
              <a:gd name="connsiteX14" fmla="*/ 2006479 w 2158157"/>
              <a:gd name="connsiteY14" fmla="*/ 1031409 h 2075818"/>
              <a:gd name="connsiteX15" fmla="*/ 2071484 w 2158157"/>
              <a:gd name="connsiteY15" fmla="*/ 983738 h 2075818"/>
              <a:gd name="connsiteX16" fmla="*/ 2127821 w 2158157"/>
              <a:gd name="connsiteY16" fmla="*/ 1057410 h 2075818"/>
              <a:gd name="connsiteX17" fmla="*/ 2114820 w 2158157"/>
              <a:gd name="connsiteY17" fmla="*/ 1105081 h 2075818"/>
              <a:gd name="connsiteX18" fmla="*/ 2158157 w 2158157"/>
              <a:gd name="connsiteY18" fmla="*/ 1170085 h 2075818"/>
              <a:gd name="connsiteX19" fmla="*/ 2075818 w 2158157"/>
              <a:gd name="connsiteY19" fmla="*/ 1222089 h 2075818"/>
              <a:gd name="connsiteX20" fmla="*/ 2002146 w 2158157"/>
              <a:gd name="connsiteY20" fmla="*/ 1451773 h 2075818"/>
              <a:gd name="connsiteX21" fmla="*/ 1945808 w 2158157"/>
              <a:gd name="connsiteY21" fmla="*/ 1412770 h 2075818"/>
              <a:gd name="connsiteX22" fmla="*/ 1889471 w 2158157"/>
              <a:gd name="connsiteY22" fmla="*/ 1356432 h 2075818"/>
              <a:gd name="connsiteX23" fmla="*/ 1772462 w 2158157"/>
              <a:gd name="connsiteY23" fmla="*/ 1382434 h 2075818"/>
              <a:gd name="connsiteX24" fmla="*/ 1703124 w 2158157"/>
              <a:gd name="connsiteY24" fmla="*/ 1395435 h 2075818"/>
              <a:gd name="connsiteX25" fmla="*/ 1664121 w 2158157"/>
              <a:gd name="connsiteY25" fmla="*/ 1447439 h 2075818"/>
              <a:gd name="connsiteX26" fmla="*/ 1690123 w 2158157"/>
              <a:gd name="connsiteY26" fmla="*/ 1516777 h 2075818"/>
              <a:gd name="connsiteX27" fmla="*/ 1690123 w 2158157"/>
              <a:gd name="connsiteY27" fmla="*/ 1586116 h 2075818"/>
              <a:gd name="connsiteX28" fmla="*/ 1798464 w 2158157"/>
              <a:gd name="connsiteY28" fmla="*/ 1633786 h 2075818"/>
              <a:gd name="connsiteX29" fmla="*/ 1772462 w 2158157"/>
              <a:gd name="connsiteY29" fmla="*/ 2058483 h 2075818"/>
              <a:gd name="connsiteX30" fmla="*/ 1534111 w 2158157"/>
              <a:gd name="connsiteY30" fmla="*/ 2075818 h 2075818"/>
              <a:gd name="connsiteX31" fmla="*/ 1386767 w 2158157"/>
              <a:gd name="connsiteY31" fmla="*/ 2058483 h 2075818"/>
              <a:gd name="connsiteX32" fmla="*/ 1300094 w 2158157"/>
              <a:gd name="connsiteY32" fmla="*/ 2023814 h 2075818"/>
              <a:gd name="connsiteX33" fmla="*/ 1235090 w 2158157"/>
              <a:gd name="connsiteY33" fmla="*/ 1750794 h 2075818"/>
              <a:gd name="connsiteX34" fmla="*/ 1152750 w 2158157"/>
              <a:gd name="connsiteY34" fmla="*/ 1707458 h 2075818"/>
              <a:gd name="connsiteX35" fmla="*/ 1092079 w 2158157"/>
              <a:gd name="connsiteY35" fmla="*/ 1694457 h 2075818"/>
              <a:gd name="connsiteX36" fmla="*/ 1009740 w 2158157"/>
              <a:gd name="connsiteY36" fmla="*/ 1646787 h 2075818"/>
              <a:gd name="connsiteX37" fmla="*/ 849395 w 2158157"/>
              <a:gd name="connsiteY37" fmla="*/ 1655454 h 2075818"/>
              <a:gd name="connsiteX38" fmla="*/ 840728 w 2158157"/>
              <a:gd name="connsiteY38" fmla="*/ 1581782 h 2075818"/>
              <a:gd name="connsiteX39" fmla="*/ 988072 w 2158157"/>
              <a:gd name="connsiteY39" fmla="*/ 1343431 h 2075818"/>
              <a:gd name="connsiteX40" fmla="*/ 979404 w 2158157"/>
              <a:gd name="connsiteY40" fmla="*/ 1269759 h 2075818"/>
              <a:gd name="connsiteX41" fmla="*/ 1044409 w 2158157"/>
              <a:gd name="connsiteY41" fmla="*/ 1135416 h 2075818"/>
              <a:gd name="connsiteX42" fmla="*/ 875397 w 2158157"/>
              <a:gd name="connsiteY42" fmla="*/ 1105081 h 2075818"/>
              <a:gd name="connsiteX43" fmla="*/ 758388 w 2158157"/>
              <a:gd name="connsiteY43" fmla="*/ 1031409 h 2075818"/>
              <a:gd name="connsiteX44" fmla="*/ 658714 w 2158157"/>
              <a:gd name="connsiteY44" fmla="*/ 1066078 h 2075818"/>
              <a:gd name="connsiteX45" fmla="*/ 632712 w 2158157"/>
              <a:gd name="connsiteY45" fmla="*/ 1027075 h 2075818"/>
              <a:gd name="connsiteX46" fmla="*/ 580709 w 2158157"/>
              <a:gd name="connsiteY46" fmla="*/ 1044410 h 2075818"/>
              <a:gd name="connsiteX47" fmla="*/ 476701 w 2158157"/>
              <a:gd name="connsiteY47" fmla="*/ 1005407 h 2075818"/>
              <a:gd name="connsiteX48" fmla="*/ 325023 w 2158157"/>
              <a:gd name="connsiteY48" fmla="*/ 1274093 h 2075818"/>
              <a:gd name="connsiteX49" fmla="*/ 281687 w 2158157"/>
              <a:gd name="connsiteY49" fmla="*/ 1421437 h 2075818"/>
              <a:gd name="connsiteX50" fmla="*/ 190680 w 2158157"/>
              <a:gd name="connsiteY50" fmla="*/ 1469107 h 2075818"/>
              <a:gd name="connsiteX51" fmla="*/ 43336 w 2158157"/>
              <a:gd name="connsiteY51" fmla="*/ 1378101 h 2075818"/>
              <a:gd name="connsiteX52" fmla="*/ 34669 w 2158157"/>
              <a:gd name="connsiteY52" fmla="*/ 1265426 h 2075818"/>
              <a:gd name="connsiteX53" fmla="*/ 8667 w 2158157"/>
              <a:gd name="connsiteY53" fmla="*/ 1256758 h 2075818"/>
              <a:gd name="connsiteX54" fmla="*/ 8667 w 2158157"/>
              <a:gd name="connsiteY54" fmla="*/ 1178753 h 2075818"/>
              <a:gd name="connsiteX55" fmla="*/ 52003 w 2158157"/>
              <a:gd name="connsiteY55" fmla="*/ 1187420 h 2075818"/>
              <a:gd name="connsiteX56" fmla="*/ 99674 w 2158157"/>
              <a:gd name="connsiteY56" fmla="*/ 1113748 h 2075818"/>
              <a:gd name="connsiteX57" fmla="*/ 47670 w 2158157"/>
              <a:gd name="connsiteY57" fmla="*/ 1048743 h 2075818"/>
              <a:gd name="connsiteX58" fmla="*/ 112674 w 2158157"/>
              <a:gd name="connsiteY58" fmla="*/ 888398 h 2075818"/>
              <a:gd name="connsiteX59" fmla="*/ 138676 w 2158157"/>
              <a:gd name="connsiteY59" fmla="*/ 715052 h 2075818"/>
              <a:gd name="connsiteX60" fmla="*/ 73672 w 2158157"/>
              <a:gd name="connsiteY60" fmla="*/ 697718 h 2075818"/>
              <a:gd name="connsiteX61" fmla="*/ 0 w 2158157"/>
              <a:gd name="connsiteY61" fmla="*/ 364027 h 2075818"/>
              <a:gd name="connsiteX62" fmla="*/ 160345 w 2158157"/>
              <a:gd name="connsiteY62" fmla="*/ 338025 h 2075818"/>
              <a:gd name="connsiteX63" fmla="*/ 125675 w 2158157"/>
              <a:gd name="connsiteY63" fmla="*/ 268686 h 2075818"/>
              <a:gd name="connsiteX64" fmla="*/ 160345 w 2158157"/>
              <a:gd name="connsiteY64" fmla="*/ 216683 h 2075818"/>
              <a:gd name="connsiteX65" fmla="*/ 164678 w 2158157"/>
              <a:gd name="connsiteY65" fmla="*/ 130010 h 2075818"/>
              <a:gd name="connsiteX66" fmla="*/ 424697 w 2158157"/>
              <a:gd name="connsiteY66" fmla="*/ 43337 h 2075818"/>
              <a:gd name="connsiteX67" fmla="*/ 511370 w 2158157"/>
              <a:gd name="connsiteY67" fmla="*/ 0 h 2075818"/>
              <a:gd name="connsiteX0" fmla="*/ 511370 w 2158157"/>
              <a:gd name="connsiteY0" fmla="*/ 0 h 2075818"/>
              <a:gd name="connsiteX1" fmla="*/ 615378 w 2158157"/>
              <a:gd name="connsiteY1" fmla="*/ 247018 h 2075818"/>
              <a:gd name="connsiteX2" fmla="*/ 481035 w 2158157"/>
              <a:gd name="connsiteY2" fmla="*/ 372694 h 2075818"/>
              <a:gd name="connsiteX3" fmla="*/ 338024 w 2158157"/>
              <a:gd name="connsiteY3" fmla="*/ 576375 h 2075818"/>
              <a:gd name="connsiteX4" fmla="*/ 858062 w 2158157"/>
              <a:gd name="connsiteY4" fmla="*/ 663048 h 2075818"/>
              <a:gd name="connsiteX5" fmla="*/ 944735 w 2158157"/>
              <a:gd name="connsiteY5" fmla="*/ 736720 h 2075818"/>
              <a:gd name="connsiteX6" fmla="*/ 1066077 w 2158157"/>
              <a:gd name="connsiteY6" fmla="*/ 710719 h 2075818"/>
              <a:gd name="connsiteX7" fmla="*/ 1174419 w 2158157"/>
              <a:gd name="connsiteY7" fmla="*/ 771390 h 2075818"/>
              <a:gd name="connsiteX8" fmla="*/ 1399768 w 2158157"/>
              <a:gd name="connsiteY8" fmla="*/ 762722 h 2075818"/>
              <a:gd name="connsiteX9" fmla="*/ 1568781 w 2158157"/>
              <a:gd name="connsiteY9" fmla="*/ 810392 h 2075818"/>
              <a:gd name="connsiteX10" fmla="*/ 1555780 w 2158157"/>
              <a:gd name="connsiteY10" fmla="*/ 875397 h 2075818"/>
              <a:gd name="connsiteX11" fmla="*/ 1794130 w 2158157"/>
              <a:gd name="connsiteY11" fmla="*/ 970738 h 2075818"/>
              <a:gd name="connsiteX12" fmla="*/ 1906805 w 2158157"/>
              <a:gd name="connsiteY12" fmla="*/ 962070 h 2075818"/>
              <a:gd name="connsiteX13" fmla="*/ 1950142 w 2158157"/>
              <a:gd name="connsiteY13" fmla="*/ 1005407 h 2075818"/>
              <a:gd name="connsiteX14" fmla="*/ 2006479 w 2158157"/>
              <a:gd name="connsiteY14" fmla="*/ 1031409 h 2075818"/>
              <a:gd name="connsiteX15" fmla="*/ 2071484 w 2158157"/>
              <a:gd name="connsiteY15" fmla="*/ 983738 h 2075818"/>
              <a:gd name="connsiteX16" fmla="*/ 2127821 w 2158157"/>
              <a:gd name="connsiteY16" fmla="*/ 1057410 h 2075818"/>
              <a:gd name="connsiteX17" fmla="*/ 2114820 w 2158157"/>
              <a:gd name="connsiteY17" fmla="*/ 1105081 h 2075818"/>
              <a:gd name="connsiteX18" fmla="*/ 2158157 w 2158157"/>
              <a:gd name="connsiteY18" fmla="*/ 1170085 h 2075818"/>
              <a:gd name="connsiteX19" fmla="*/ 2075818 w 2158157"/>
              <a:gd name="connsiteY19" fmla="*/ 1222089 h 2075818"/>
              <a:gd name="connsiteX20" fmla="*/ 2002146 w 2158157"/>
              <a:gd name="connsiteY20" fmla="*/ 1451773 h 2075818"/>
              <a:gd name="connsiteX21" fmla="*/ 1945808 w 2158157"/>
              <a:gd name="connsiteY21" fmla="*/ 1412770 h 2075818"/>
              <a:gd name="connsiteX22" fmla="*/ 1889471 w 2158157"/>
              <a:gd name="connsiteY22" fmla="*/ 1356432 h 2075818"/>
              <a:gd name="connsiteX23" fmla="*/ 1772462 w 2158157"/>
              <a:gd name="connsiteY23" fmla="*/ 1382434 h 2075818"/>
              <a:gd name="connsiteX24" fmla="*/ 1703124 w 2158157"/>
              <a:gd name="connsiteY24" fmla="*/ 1395435 h 2075818"/>
              <a:gd name="connsiteX25" fmla="*/ 1664121 w 2158157"/>
              <a:gd name="connsiteY25" fmla="*/ 1447439 h 2075818"/>
              <a:gd name="connsiteX26" fmla="*/ 1690123 w 2158157"/>
              <a:gd name="connsiteY26" fmla="*/ 1516777 h 2075818"/>
              <a:gd name="connsiteX27" fmla="*/ 1690123 w 2158157"/>
              <a:gd name="connsiteY27" fmla="*/ 1586116 h 2075818"/>
              <a:gd name="connsiteX28" fmla="*/ 1798464 w 2158157"/>
              <a:gd name="connsiteY28" fmla="*/ 1633786 h 2075818"/>
              <a:gd name="connsiteX29" fmla="*/ 1772462 w 2158157"/>
              <a:gd name="connsiteY29" fmla="*/ 2058483 h 2075818"/>
              <a:gd name="connsiteX30" fmla="*/ 1534111 w 2158157"/>
              <a:gd name="connsiteY30" fmla="*/ 2075818 h 2075818"/>
              <a:gd name="connsiteX31" fmla="*/ 1386767 w 2158157"/>
              <a:gd name="connsiteY31" fmla="*/ 2058483 h 2075818"/>
              <a:gd name="connsiteX32" fmla="*/ 1300094 w 2158157"/>
              <a:gd name="connsiteY32" fmla="*/ 2023814 h 2075818"/>
              <a:gd name="connsiteX33" fmla="*/ 1235090 w 2158157"/>
              <a:gd name="connsiteY33" fmla="*/ 1750794 h 2075818"/>
              <a:gd name="connsiteX34" fmla="*/ 1152750 w 2158157"/>
              <a:gd name="connsiteY34" fmla="*/ 1707458 h 2075818"/>
              <a:gd name="connsiteX35" fmla="*/ 1092079 w 2158157"/>
              <a:gd name="connsiteY35" fmla="*/ 1694457 h 2075818"/>
              <a:gd name="connsiteX36" fmla="*/ 1009740 w 2158157"/>
              <a:gd name="connsiteY36" fmla="*/ 1646787 h 2075818"/>
              <a:gd name="connsiteX37" fmla="*/ 849395 w 2158157"/>
              <a:gd name="connsiteY37" fmla="*/ 1655454 h 2075818"/>
              <a:gd name="connsiteX38" fmla="*/ 840728 w 2158157"/>
              <a:gd name="connsiteY38" fmla="*/ 1581782 h 2075818"/>
              <a:gd name="connsiteX39" fmla="*/ 988072 w 2158157"/>
              <a:gd name="connsiteY39" fmla="*/ 1343431 h 2075818"/>
              <a:gd name="connsiteX40" fmla="*/ 979404 w 2158157"/>
              <a:gd name="connsiteY40" fmla="*/ 1269759 h 2075818"/>
              <a:gd name="connsiteX41" fmla="*/ 1044409 w 2158157"/>
              <a:gd name="connsiteY41" fmla="*/ 1135416 h 2075818"/>
              <a:gd name="connsiteX42" fmla="*/ 875397 w 2158157"/>
              <a:gd name="connsiteY42" fmla="*/ 1105081 h 2075818"/>
              <a:gd name="connsiteX43" fmla="*/ 758388 w 2158157"/>
              <a:gd name="connsiteY43" fmla="*/ 1031409 h 2075818"/>
              <a:gd name="connsiteX44" fmla="*/ 658714 w 2158157"/>
              <a:gd name="connsiteY44" fmla="*/ 1066078 h 2075818"/>
              <a:gd name="connsiteX45" fmla="*/ 632712 w 2158157"/>
              <a:gd name="connsiteY45" fmla="*/ 1027075 h 2075818"/>
              <a:gd name="connsiteX46" fmla="*/ 580709 w 2158157"/>
              <a:gd name="connsiteY46" fmla="*/ 1044410 h 2075818"/>
              <a:gd name="connsiteX47" fmla="*/ 476701 w 2158157"/>
              <a:gd name="connsiteY47" fmla="*/ 1005407 h 2075818"/>
              <a:gd name="connsiteX48" fmla="*/ 325023 w 2158157"/>
              <a:gd name="connsiteY48" fmla="*/ 1274093 h 2075818"/>
              <a:gd name="connsiteX49" fmla="*/ 281687 w 2158157"/>
              <a:gd name="connsiteY49" fmla="*/ 1421437 h 2075818"/>
              <a:gd name="connsiteX50" fmla="*/ 190680 w 2158157"/>
              <a:gd name="connsiteY50" fmla="*/ 1469107 h 2075818"/>
              <a:gd name="connsiteX51" fmla="*/ 43336 w 2158157"/>
              <a:gd name="connsiteY51" fmla="*/ 1378101 h 2075818"/>
              <a:gd name="connsiteX52" fmla="*/ 34669 w 2158157"/>
              <a:gd name="connsiteY52" fmla="*/ 1265426 h 2075818"/>
              <a:gd name="connsiteX53" fmla="*/ 8667 w 2158157"/>
              <a:gd name="connsiteY53" fmla="*/ 1256758 h 2075818"/>
              <a:gd name="connsiteX54" fmla="*/ 8667 w 2158157"/>
              <a:gd name="connsiteY54" fmla="*/ 1178753 h 2075818"/>
              <a:gd name="connsiteX55" fmla="*/ 52003 w 2158157"/>
              <a:gd name="connsiteY55" fmla="*/ 1187420 h 2075818"/>
              <a:gd name="connsiteX56" fmla="*/ 99674 w 2158157"/>
              <a:gd name="connsiteY56" fmla="*/ 1113748 h 2075818"/>
              <a:gd name="connsiteX57" fmla="*/ 47670 w 2158157"/>
              <a:gd name="connsiteY57" fmla="*/ 1048743 h 2075818"/>
              <a:gd name="connsiteX58" fmla="*/ 112674 w 2158157"/>
              <a:gd name="connsiteY58" fmla="*/ 888398 h 2075818"/>
              <a:gd name="connsiteX59" fmla="*/ 138676 w 2158157"/>
              <a:gd name="connsiteY59" fmla="*/ 715052 h 2075818"/>
              <a:gd name="connsiteX60" fmla="*/ 73672 w 2158157"/>
              <a:gd name="connsiteY60" fmla="*/ 697718 h 2075818"/>
              <a:gd name="connsiteX61" fmla="*/ 0 w 2158157"/>
              <a:gd name="connsiteY61" fmla="*/ 364027 h 2075818"/>
              <a:gd name="connsiteX62" fmla="*/ 160345 w 2158157"/>
              <a:gd name="connsiteY62" fmla="*/ 338025 h 2075818"/>
              <a:gd name="connsiteX63" fmla="*/ 113769 w 2158157"/>
              <a:gd name="connsiteY63" fmla="*/ 259161 h 2075818"/>
              <a:gd name="connsiteX64" fmla="*/ 160345 w 2158157"/>
              <a:gd name="connsiteY64" fmla="*/ 216683 h 2075818"/>
              <a:gd name="connsiteX65" fmla="*/ 164678 w 2158157"/>
              <a:gd name="connsiteY65" fmla="*/ 130010 h 2075818"/>
              <a:gd name="connsiteX66" fmla="*/ 424697 w 2158157"/>
              <a:gd name="connsiteY66" fmla="*/ 43337 h 2075818"/>
              <a:gd name="connsiteX67" fmla="*/ 511370 w 2158157"/>
              <a:gd name="connsiteY67" fmla="*/ 0 h 2075818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60345 w 2158157"/>
              <a:gd name="connsiteY62" fmla="*/ 349931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64678 w 2158157"/>
              <a:gd name="connsiteY65" fmla="*/ 141916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60345 w 2158157"/>
              <a:gd name="connsiteY62" fmla="*/ 349931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3914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95181 w 2158157"/>
              <a:gd name="connsiteY58" fmla="*/ 931743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85656 w 2158157"/>
              <a:gd name="connsiteY58" fmla="*/ 946031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83515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85656 w 2158157"/>
              <a:gd name="connsiteY58" fmla="*/ 946031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83515 h 2087724"/>
              <a:gd name="connsiteX55" fmla="*/ 52003 w 2158157"/>
              <a:gd name="connsiteY55" fmla="*/ 1199326 h 2087724"/>
              <a:gd name="connsiteX56" fmla="*/ 54700 w 2158157"/>
              <a:gd name="connsiteY56" fmla="*/ 1177011 h 2087724"/>
              <a:gd name="connsiteX57" fmla="*/ 99674 w 2158157"/>
              <a:gd name="connsiteY57" fmla="*/ 1125654 h 2087724"/>
              <a:gd name="connsiteX58" fmla="*/ 35764 w 2158157"/>
              <a:gd name="connsiteY58" fmla="*/ 1048743 h 2087724"/>
              <a:gd name="connsiteX59" fmla="*/ 85656 w 2158157"/>
              <a:gd name="connsiteY59" fmla="*/ 946031 h 2087724"/>
              <a:gd name="connsiteX60" fmla="*/ 112674 w 2158157"/>
              <a:gd name="connsiteY60" fmla="*/ 900304 h 2087724"/>
              <a:gd name="connsiteX61" fmla="*/ 133914 w 2158157"/>
              <a:gd name="connsiteY61" fmla="*/ 726958 h 2087724"/>
              <a:gd name="connsiteX62" fmla="*/ 61766 w 2158157"/>
              <a:gd name="connsiteY62" fmla="*/ 712006 h 2087724"/>
              <a:gd name="connsiteX63" fmla="*/ 0 w 2158157"/>
              <a:gd name="connsiteY63" fmla="*/ 375933 h 2087724"/>
              <a:gd name="connsiteX64" fmla="*/ 148438 w 2158157"/>
              <a:gd name="connsiteY64" fmla="*/ 347549 h 2087724"/>
              <a:gd name="connsiteX65" fmla="*/ 113769 w 2158157"/>
              <a:gd name="connsiteY65" fmla="*/ 271067 h 2087724"/>
              <a:gd name="connsiteX66" fmla="*/ 160345 w 2158157"/>
              <a:gd name="connsiteY66" fmla="*/ 228589 h 2087724"/>
              <a:gd name="connsiteX67" fmla="*/ 157535 w 2158157"/>
              <a:gd name="connsiteY67" fmla="*/ 139535 h 2087724"/>
              <a:gd name="connsiteX68" fmla="*/ 424697 w 2158157"/>
              <a:gd name="connsiteY68" fmla="*/ 55243 h 2087724"/>
              <a:gd name="connsiteX69" fmla="*/ 511370 w 2158157"/>
              <a:gd name="connsiteY69" fmla="*/ 0 h 208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158157" h="2087724">
                <a:moveTo>
                  <a:pt x="511370" y="0"/>
                </a:moveTo>
                <a:lnTo>
                  <a:pt x="615378" y="258924"/>
                </a:lnTo>
                <a:lnTo>
                  <a:pt x="481035" y="384600"/>
                </a:lnTo>
                <a:lnTo>
                  <a:pt x="338024" y="588281"/>
                </a:lnTo>
                <a:lnTo>
                  <a:pt x="858062" y="674954"/>
                </a:lnTo>
                <a:lnTo>
                  <a:pt x="944735" y="748626"/>
                </a:lnTo>
                <a:lnTo>
                  <a:pt x="1066077" y="722625"/>
                </a:lnTo>
                <a:lnTo>
                  <a:pt x="1174419" y="783296"/>
                </a:lnTo>
                <a:lnTo>
                  <a:pt x="1399768" y="774628"/>
                </a:lnTo>
                <a:lnTo>
                  <a:pt x="1568781" y="822298"/>
                </a:lnTo>
                <a:lnTo>
                  <a:pt x="1555780" y="887303"/>
                </a:lnTo>
                <a:lnTo>
                  <a:pt x="1794130" y="982644"/>
                </a:lnTo>
                <a:lnTo>
                  <a:pt x="1906805" y="973976"/>
                </a:lnTo>
                <a:lnTo>
                  <a:pt x="1950142" y="1017313"/>
                </a:lnTo>
                <a:lnTo>
                  <a:pt x="2006479" y="1043315"/>
                </a:lnTo>
                <a:lnTo>
                  <a:pt x="2071484" y="995644"/>
                </a:lnTo>
                <a:lnTo>
                  <a:pt x="2127821" y="1069316"/>
                </a:lnTo>
                <a:lnTo>
                  <a:pt x="2114820" y="1116987"/>
                </a:lnTo>
                <a:lnTo>
                  <a:pt x="2158157" y="1181991"/>
                </a:lnTo>
                <a:lnTo>
                  <a:pt x="2075818" y="1233995"/>
                </a:lnTo>
                <a:lnTo>
                  <a:pt x="2002146" y="1463679"/>
                </a:lnTo>
                <a:lnTo>
                  <a:pt x="1945808" y="1424676"/>
                </a:lnTo>
                <a:lnTo>
                  <a:pt x="1889471" y="1368338"/>
                </a:lnTo>
                <a:lnTo>
                  <a:pt x="1772462" y="1394340"/>
                </a:lnTo>
                <a:lnTo>
                  <a:pt x="1703124" y="1407341"/>
                </a:lnTo>
                <a:lnTo>
                  <a:pt x="1664121" y="1459345"/>
                </a:lnTo>
                <a:lnTo>
                  <a:pt x="1690123" y="1528683"/>
                </a:lnTo>
                <a:lnTo>
                  <a:pt x="1690123" y="1598022"/>
                </a:lnTo>
                <a:lnTo>
                  <a:pt x="1798464" y="1645692"/>
                </a:lnTo>
                <a:lnTo>
                  <a:pt x="1772462" y="2070389"/>
                </a:lnTo>
                <a:lnTo>
                  <a:pt x="1534111" y="2087724"/>
                </a:lnTo>
                <a:lnTo>
                  <a:pt x="1386767" y="2070389"/>
                </a:lnTo>
                <a:lnTo>
                  <a:pt x="1300094" y="2035720"/>
                </a:lnTo>
                <a:lnTo>
                  <a:pt x="1235090" y="1762700"/>
                </a:lnTo>
                <a:lnTo>
                  <a:pt x="1152750" y="1719364"/>
                </a:lnTo>
                <a:lnTo>
                  <a:pt x="1092079" y="1706363"/>
                </a:lnTo>
                <a:lnTo>
                  <a:pt x="1009740" y="1658693"/>
                </a:lnTo>
                <a:lnTo>
                  <a:pt x="842252" y="1669741"/>
                </a:lnTo>
                <a:lnTo>
                  <a:pt x="840728" y="1593688"/>
                </a:lnTo>
                <a:lnTo>
                  <a:pt x="988072" y="1355337"/>
                </a:lnTo>
                <a:lnTo>
                  <a:pt x="974641" y="1281665"/>
                </a:lnTo>
                <a:lnTo>
                  <a:pt x="1034884" y="1154466"/>
                </a:lnTo>
                <a:lnTo>
                  <a:pt x="875397" y="1116987"/>
                </a:lnTo>
                <a:lnTo>
                  <a:pt x="760770" y="1055221"/>
                </a:lnTo>
                <a:lnTo>
                  <a:pt x="658714" y="1077984"/>
                </a:lnTo>
                <a:lnTo>
                  <a:pt x="632712" y="1038981"/>
                </a:lnTo>
                <a:lnTo>
                  <a:pt x="580709" y="1056316"/>
                </a:lnTo>
                <a:lnTo>
                  <a:pt x="476701" y="1017313"/>
                </a:lnTo>
                <a:lnTo>
                  <a:pt x="325023" y="1285999"/>
                </a:lnTo>
                <a:lnTo>
                  <a:pt x="281687" y="1433343"/>
                </a:lnTo>
                <a:lnTo>
                  <a:pt x="190680" y="1481013"/>
                </a:lnTo>
                <a:lnTo>
                  <a:pt x="43336" y="1390007"/>
                </a:lnTo>
                <a:lnTo>
                  <a:pt x="34669" y="1277332"/>
                </a:lnTo>
                <a:lnTo>
                  <a:pt x="8667" y="1268664"/>
                </a:lnTo>
                <a:lnTo>
                  <a:pt x="8667" y="1183515"/>
                </a:lnTo>
                <a:lnTo>
                  <a:pt x="52003" y="1199326"/>
                </a:lnTo>
                <a:cubicBezTo>
                  <a:pt x="58458" y="1191094"/>
                  <a:pt x="48245" y="1185243"/>
                  <a:pt x="54700" y="1177011"/>
                </a:cubicBezTo>
                <a:lnTo>
                  <a:pt x="99674" y="1125654"/>
                </a:lnTo>
                <a:lnTo>
                  <a:pt x="35764" y="1048743"/>
                </a:lnTo>
                <a:cubicBezTo>
                  <a:pt x="57951" y="1007362"/>
                  <a:pt x="63469" y="987412"/>
                  <a:pt x="85656" y="946031"/>
                </a:cubicBezTo>
                <a:lnTo>
                  <a:pt x="112674" y="900304"/>
                </a:lnTo>
                <a:lnTo>
                  <a:pt x="133914" y="726958"/>
                </a:lnTo>
                <a:lnTo>
                  <a:pt x="61766" y="712006"/>
                </a:lnTo>
                <a:lnTo>
                  <a:pt x="0" y="375933"/>
                </a:lnTo>
                <a:lnTo>
                  <a:pt x="148438" y="347549"/>
                </a:lnTo>
                <a:lnTo>
                  <a:pt x="113769" y="271067"/>
                </a:lnTo>
                <a:lnTo>
                  <a:pt x="160345" y="228589"/>
                </a:lnTo>
                <a:cubicBezTo>
                  <a:pt x="159408" y="198904"/>
                  <a:pt x="158472" y="169220"/>
                  <a:pt x="157535" y="139535"/>
                </a:cubicBezTo>
                <a:lnTo>
                  <a:pt x="424697" y="55243"/>
                </a:lnTo>
                <a:lnTo>
                  <a:pt x="5113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吹き出し 28"/>
          <p:cNvSpPr/>
          <p:nvPr/>
        </p:nvSpPr>
        <p:spPr>
          <a:xfrm>
            <a:off x="426362" y="1251461"/>
            <a:ext cx="2705478" cy="1954172"/>
          </a:xfrm>
          <a:prstGeom prst="wedgeRoundRectCallout">
            <a:avLst>
              <a:gd name="adj1" fmla="val 103093"/>
              <a:gd name="adj2" fmla="val 105851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0" y="1335846"/>
            <a:ext cx="2213422" cy="151260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202626" y="283630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駅前の通り</a:t>
            </a:r>
            <a:endParaRPr kumimoji="1" lang="ja-JP" altLang="en-US" dirty="0"/>
          </a:p>
        </p:txBody>
      </p:sp>
      <p:sp>
        <p:nvSpPr>
          <p:cNvPr id="31" name="角丸四角形吹き出し 30"/>
          <p:cNvSpPr/>
          <p:nvPr/>
        </p:nvSpPr>
        <p:spPr>
          <a:xfrm>
            <a:off x="5868144" y="1142492"/>
            <a:ext cx="2705478" cy="1954172"/>
          </a:xfrm>
          <a:prstGeom prst="wedgeRoundRectCallout">
            <a:avLst>
              <a:gd name="adj1" fmla="val -82314"/>
              <a:gd name="adj2" fmla="val 116546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51" y="1239522"/>
            <a:ext cx="2129039" cy="154229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6876256" y="27273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神立駅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02" y="4409496"/>
            <a:ext cx="1628096" cy="2022301"/>
          </a:xfrm>
          <a:prstGeom prst="rect">
            <a:avLst/>
          </a:prstGeom>
        </p:spPr>
      </p:pic>
      <p:sp>
        <p:nvSpPr>
          <p:cNvPr id="34" name="円形吹き出し 33"/>
          <p:cNvSpPr/>
          <p:nvPr/>
        </p:nvSpPr>
        <p:spPr>
          <a:xfrm>
            <a:off x="6594134" y="3281313"/>
            <a:ext cx="2535925" cy="1353684"/>
          </a:xfrm>
          <a:prstGeom prst="wedgeEllipseCallout">
            <a:avLst>
              <a:gd name="adj1" fmla="val -36977"/>
              <a:gd name="adj2" fmla="val 77635"/>
            </a:avLst>
          </a:prstGeom>
          <a:solidFill>
            <a:schemeClr val="accent1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神立駅の周辺はアジア系の外国人が</a:t>
            </a:r>
            <a:r>
              <a:rPr lang="ja-JP" altLang="en-US" dirty="0">
                <a:solidFill>
                  <a:schemeClr val="tx1"/>
                </a:solidFill>
              </a:rPr>
              <a:t>多</a:t>
            </a:r>
            <a:r>
              <a:rPr lang="ja-JP" altLang="en-US" dirty="0" smtClean="0">
                <a:solidFill>
                  <a:schemeClr val="tx1"/>
                </a:solidFill>
              </a:rPr>
              <a:t>い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ですね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69639" y="3183797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10/22</a:t>
            </a:r>
            <a:r>
              <a:rPr kumimoji="1"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25992" y="3062889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10/22</a:t>
            </a:r>
            <a:r>
              <a:rPr kumimoji="1"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35484" y="5315222"/>
            <a:ext cx="209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ヒアリング</a:t>
            </a:r>
            <a:endParaRPr kumimoji="1" lang="en-US" altLang="ja-JP" dirty="0" smtClean="0"/>
          </a:p>
          <a:p>
            <a:r>
              <a:rPr lang="ja-JP" altLang="en-US" dirty="0" smtClean="0"/>
              <a:t>どんどん焼き屋のお兄さん</a:t>
            </a:r>
            <a:endParaRPr kumimoji="1" lang="ja-JP" altLang="en-US" dirty="0"/>
          </a:p>
        </p:txBody>
      </p:sp>
      <p:sp>
        <p:nvSpPr>
          <p:cNvPr id="38" name="角丸四角形吹き出し 37"/>
          <p:cNvSpPr/>
          <p:nvPr/>
        </p:nvSpPr>
        <p:spPr>
          <a:xfrm>
            <a:off x="484952" y="4148237"/>
            <a:ext cx="2705478" cy="1954172"/>
          </a:xfrm>
          <a:prstGeom prst="wedgeRoundRectCallout">
            <a:avLst>
              <a:gd name="adj1" fmla="val 133994"/>
              <a:gd name="adj2" fmla="val -5559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1" b="14357"/>
          <a:stretch/>
        </p:blipFill>
        <p:spPr>
          <a:xfrm>
            <a:off x="680604" y="4313609"/>
            <a:ext cx="2316837" cy="1419647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822179" y="5709878"/>
            <a:ext cx="217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移転</a:t>
            </a:r>
            <a:r>
              <a:rPr lang="ja-JP" altLang="en-US" dirty="0" smtClean="0"/>
              <a:t>される協同病院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994" y="6080573"/>
            <a:ext cx="2483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hlinkClick r:id="rId7"/>
              </a:rPr>
              <a:t>http://www.tkgh.jp/new-hospital</a:t>
            </a:r>
            <a:r>
              <a:rPr lang="en-US" altLang="ja-JP" sz="1100" dirty="0" smtClean="0">
                <a:hlinkClick r:id="rId7"/>
              </a:rPr>
              <a:t>/</a:t>
            </a:r>
            <a:r>
              <a:rPr lang="ja-JP" altLang="en-US" sz="1100" dirty="0" smtClean="0"/>
              <a:t>より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93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地区別構想（</a:t>
            </a:r>
            <a:r>
              <a:rPr lang="ja-JP" altLang="en-US" dirty="0"/>
              <a:t>北部</a:t>
            </a:r>
            <a:r>
              <a:rPr kumimoji="1" lang="ja-JP" altLang="en-US" dirty="0" smtClean="0"/>
              <a:t>地区）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192" y="995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アジア系外国人が多い地区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3236" y="1641995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「平成</a:t>
            </a:r>
            <a:r>
              <a:rPr lang="en-US" altLang="ja-JP" dirty="0"/>
              <a:t>2</a:t>
            </a:r>
            <a:r>
              <a:rPr lang="ja-JP" altLang="en-US" dirty="0" smtClean="0"/>
              <a:t>年以降、外国人市民が著しく増加、定住化傾向が進む」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5372" y="2011327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/>
              <a:t>(</a:t>
            </a:r>
            <a:r>
              <a:rPr lang="ja-JP" altLang="en-US" sz="1400" b="1" dirty="0" smtClean="0"/>
              <a:t>土浦市多文化共生推進プラン　基礎調査業務　実施報告書 </a:t>
            </a:r>
            <a:r>
              <a:rPr lang="en-US" altLang="ja-JP" sz="1400" b="1" dirty="0" smtClean="0"/>
              <a:t>H26 3</a:t>
            </a:r>
            <a:r>
              <a:rPr lang="ja-JP" altLang="en-US" sz="1400" b="1" dirty="0" smtClean="0"/>
              <a:t>月</a:t>
            </a:r>
            <a:r>
              <a:rPr lang="en-US" altLang="ja-JP" sz="1400" b="1" dirty="0" smtClean="0"/>
              <a:t>)</a:t>
            </a:r>
            <a:endParaRPr kumimoji="1" lang="ja-JP" altLang="en-US" sz="14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03" y="2511997"/>
            <a:ext cx="1653158" cy="20456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42" y="2440074"/>
            <a:ext cx="1956447" cy="21641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844" y="2452160"/>
            <a:ext cx="2006475" cy="224595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11560" y="465870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外国人との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国際交流の場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になりうる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3867689" y="5321076"/>
            <a:ext cx="1548172" cy="583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5450" y="5911246"/>
            <a:ext cx="847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外国人と共存できる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国際交流</a:t>
            </a: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地区へ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薫\Desktop\無題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19211" r="38035" b="38852"/>
          <a:stretch/>
        </p:blipFill>
        <p:spPr bwMode="auto">
          <a:xfrm>
            <a:off x="1420903" y="2289721"/>
            <a:ext cx="6441744" cy="24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1420903" y="2537824"/>
            <a:ext cx="6441744" cy="12770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420903" y="4158938"/>
            <a:ext cx="6441744" cy="2546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8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323528" y="3827047"/>
            <a:ext cx="8208912" cy="26982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79112" y="1774851"/>
            <a:ext cx="6917448" cy="1215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北部地区における提案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32858" y="1485968"/>
            <a:ext cx="91823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現状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4" y="9445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外国人の存在をアピール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541" y="2027590"/>
            <a:ext cx="653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□言葉の問題を抱えている外国人が多い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23541" y="2490194"/>
            <a:ext cx="66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□外国人の</a:t>
            </a:r>
            <a:r>
              <a:rPr lang="en-US" altLang="ja-JP" sz="2400" b="1" dirty="0" smtClean="0"/>
              <a:t>79.4%</a:t>
            </a:r>
            <a:r>
              <a:rPr lang="ja-JP" altLang="en-US" sz="2400" b="1" dirty="0" smtClean="0"/>
              <a:t>が日本人との交流を求めている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89471" y="3572996"/>
            <a:ext cx="589672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外国人の文化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活かす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563750" y="2900313"/>
            <a:ext cx="1548172" cy="7962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3562" y="4376483"/>
            <a:ext cx="738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□外国</a:t>
            </a:r>
            <a:r>
              <a:rPr lang="ja-JP" altLang="en-US" sz="2400" b="1" dirty="0"/>
              <a:t>人</a:t>
            </a:r>
            <a:r>
              <a:rPr lang="ja-JP" altLang="en-US" sz="2400" b="1" dirty="0" smtClean="0"/>
              <a:t>の文化</a:t>
            </a:r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食文化など</a:t>
            </a:r>
            <a:r>
              <a:rPr lang="en-US" altLang="ja-JP" sz="2400" b="1" dirty="0" smtClean="0"/>
              <a:t>)</a:t>
            </a:r>
            <a:r>
              <a:rPr lang="ja-JP" altLang="en-US" sz="2400" b="1" dirty="0" smtClean="0"/>
              <a:t>を自慢するイベントを開き</a:t>
            </a:r>
            <a:endParaRPr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外国人が多く住んでいることをアピール</a:t>
            </a:r>
            <a:endParaRPr lang="en-US" altLang="ja-JP" sz="2400" b="1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5187" y="5349957"/>
            <a:ext cx="953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□外国人の暮らしをサポートできる体制づくり</a:t>
            </a:r>
            <a:endParaRPr lang="en-US" altLang="ja-JP" sz="2400" b="1" dirty="0" smtClean="0"/>
          </a:p>
          <a:p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案内板、店舗の対応など</a:t>
            </a:r>
            <a:r>
              <a:rPr lang="en-US" altLang="ja-JP" sz="2400" b="1" dirty="0" smtClean="0"/>
              <a:t>)</a:t>
            </a:r>
            <a:endParaRPr kumimoji="1" lang="ja-JP" altLang="en-US" sz="2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5187" y="6027003"/>
            <a:ext cx="862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□子どもたちのグローバル</a:t>
            </a:r>
            <a:r>
              <a:rPr lang="ja-JP" altLang="en-US" sz="2400" b="1" dirty="0"/>
              <a:t>教育</a:t>
            </a:r>
            <a:r>
              <a:rPr lang="ja-JP" altLang="en-US" sz="2400" b="1" dirty="0" smtClean="0"/>
              <a:t>の推進</a:t>
            </a:r>
            <a:r>
              <a:rPr lang="ja-JP" altLang="en-US" sz="2400" b="1" dirty="0"/>
              <a:t>に協力してもらう</a:t>
            </a:r>
            <a:endParaRPr lang="en-US" altLang="ja-JP" sz="2400" b="1" dirty="0"/>
          </a:p>
          <a:p>
            <a:endParaRPr lang="ja-JP" altLang="en-US" sz="2400" b="1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3562" y="4135703"/>
            <a:ext cx="125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短期プラン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3562" y="5099695"/>
            <a:ext cx="147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長期プラン</a:t>
            </a:r>
            <a:endParaRPr kumimoji="1" lang="ja-JP" altLang="en-US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14610" y="1049364"/>
            <a:ext cx="9130059" cy="550863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160" y="1785837"/>
            <a:ext cx="864096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外国人と市民が共存し</a:t>
            </a:r>
            <a:endParaRPr kumimoji="1"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交流を目的として人が来れるまちに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9159" y="4339224"/>
            <a:ext cx="864096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新しくきた人々が今後の工業の</a:t>
            </a:r>
            <a:endParaRPr kumimoji="1"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労働力としても期待できる</a:t>
            </a:r>
            <a:endParaRPr kumimoji="1"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469304" y="1624057"/>
            <a:ext cx="792088" cy="42484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発表</a:t>
            </a:r>
            <a:r>
              <a:rPr lang="ja-JP" altLang="en-US" dirty="0" smtClean="0"/>
              <a:t>の流れ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520253" y="1612455"/>
            <a:ext cx="792088" cy="42484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6965" y="1603524"/>
            <a:ext cx="738664" cy="4752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土浦市の現状と課題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373029" y="3331646"/>
            <a:ext cx="450336" cy="810090"/>
            <a:chOff x="1159126" y="3564015"/>
            <a:chExt cx="450336" cy="810090"/>
          </a:xfrm>
        </p:grpSpPr>
        <p:sp>
          <p:nvSpPr>
            <p:cNvPr id="8" name="二等辺三角形 7"/>
            <p:cNvSpPr/>
            <p:nvPr/>
          </p:nvSpPr>
          <p:spPr>
            <a:xfrm rot="5400000">
              <a:off x="853092" y="3870049"/>
              <a:ext cx="810090" cy="19802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/>
          </p:nvSpPr>
          <p:spPr>
            <a:xfrm rot="5400000">
              <a:off x="1105406" y="3870049"/>
              <a:ext cx="810090" cy="19802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角丸四角形 9"/>
          <p:cNvSpPr/>
          <p:nvPr/>
        </p:nvSpPr>
        <p:spPr>
          <a:xfrm>
            <a:off x="2829762" y="1612455"/>
            <a:ext cx="792088" cy="42484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4169390" y="1612455"/>
            <a:ext cx="792088" cy="42484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705933" y="3343248"/>
            <a:ext cx="450336" cy="810090"/>
            <a:chOff x="1159126" y="3564015"/>
            <a:chExt cx="450336" cy="810090"/>
          </a:xfrm>
        </p:grpSpPr>
        <p:sp>
          <p:nvSpPr>
            <p:cNvPr id="15" name="二等辺三角形 14"/>
            <p:cNvSpPr/>
            <p:nvPr/>
          </p:nvSpPr>
          <p:spPr>
            <a:xfrm rot="5400000">
              <a:off x="853092" y="3870049"/>
              <a:ext cx="810090" cy="19802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二等辺三角形 15"/>
            <p:cNvSpPr/>
            <p:nvPr/>
          </p:nvSpPr>
          <p:spPr>
            <a:xfrm rot="5400000">
              <a:off x="1105406" y="3870049"/>
              <a:ext cx="810090" cy="19802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4196102" y="2419334"/>
            <a:ext cx="738664" cy="2664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計画フレーム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018968" y="3331646"/>
            <a:ext cx="450336" cy="810090"/>
            <a:chOff x="1159126" y="3564015"/>
            <a:chExt cx="450336" cy="810090"/>
          </a:xfrm>
        </p:grpSpPr>
        <p:sp>
          <p:nvSpPr>
            <p:cNvPr id="20" name="二等辺三角形 19"/>
            <p:cNvSpPr/>
            <p:nvPr/>
          </p:nvSpPr>
          <p:spPr>
            <a:xfrm rot="5400000">
              <a:off x="853092" y="3870049"/>
              <a:ext cx="810090" cy="19802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二等辺三角形 20"/>
            <p:cNvSpPr/>
            <p:nvPr/>
          </p:nvSpPr>
          <p:spPr>
            <a:xfrm rot="5400000">
              <a:off x="1105406" y="3870049"/>
              <a:ext cx="810090" cy="19802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2856474" y="2404543"/>
            <a:ext cx="738664" cy="2664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目標都市像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6321558" y="3331646"/>
            <a:ext cx="450336" cy="810090"/>
            <a:chOff x="1159126" y="3564015"/>
            <a:chExt cx="450336" cy="810090"/>
          </a:xfrm>
        </p:grpSpPr>
        <p:sp>
          <p:nvSpPr>
            <p:cNvPr id="25" name="二等辺三角形 24"/>
            <p:cNvSpPr/>
            <p:nvPr/>
          </p:nvSpPr>
          <p:spPr>
            <a:xfrm rot="5400000">
              <a:off x="853092" y="3870049"/>
              <a:ext cx="810090" cy="19802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/>
            <p:cNvSpPr/>
            <p:nvPr/>
          </p:nvSpPr>
          <p:spPr>
            <a:xfrm rot="5400000">
              <a:off x="1105406" y="3870049"/>
              <a:ext cx="810090" cy="19802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角丸四角形 26"/>
          <p:cNvSpPr/>
          <p:nvPr/>
        </p:nvSpPr>
        <p:spPr>
          <a:xfrm>
            <a:off x="6770588" y="1624057"/>
            <a:ext cx="792088" cy="42484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96016" y="1921079"/>
            <a:ext cx="738664" cy="36608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地区別構想・提案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97300" y="1906288"/>
            <a:ext cx="738664" cy="36608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参考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文献、引用元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5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フリーフォーム 19"/>
          <p:cNvSpPr/>
          <p:nvPr/>
        </p:nvSpPr>
        <p:spPr>
          <a:xfrm>
            <a:off x="3333402" y="3212976"/>
            <a:ext cx="1212231" cy="1502246"/>
          </a:xfrm>
          <a:custGeom>
            <a:avLst/>
            <a:gdLst>
              <a:gd name="connsiteX0" fmla="*/ 1151906 w 1543792"/>
              <a:gd name="connsiteY0" fmla="*/ 267195 h 1905990"/>
              <a:gd name="connsiteX1" fmla="*/ 1312223 w 1543792"/>
              <a:gd name="connsiteY1" fmla="*/ 296884 h 1905990"/>
              <a:gd name="connsiteX2" fmla="*/ 1442852 w 1543792"/>
              <a:gd name="connsiteY2" fmla="*/ 362198 h 1905990"/>
              <a:gd name="connsiteX3" fmla="*/ 1520041 w 1543792"/>
              <a:gd name="connsiteY3" fmla="*/ 433450 h 1905990"/>
              <a:gd name="connsiteX4" fmla="*/ 1543792 w 1543792"/>
              <a:gd name="connsiteY4" fmla="*/ 534390 h 1905990"/>
              <a:gd name="connsiteX5" fmla="*/ 1448789 w 1543792"/>
              <a:gd name="connsiteY5" fmla="*/ 611580 h 1905990"/>
              <a:gd name="connsiteX6" fmla="*/ 1300348 w 1543792"/>
              <a:gd name="connsiteY6" fmla="*/ 653143 h 1905990"/>
              <a:gd name="connsiteX7" fmla="*/ 1175657 w 1543792"/>
              <a:gd name="connsiteY7" fmla="*/ 700645 h 1905990"/>
              <a:gd name="connsiteX8" fmla="*/ 1175657 w 1543792"/>
              <a:gd name="connsiteY8" fmla="*/ 777834 h 1905990"/>
              <a:gd name="connsiteX9" fmla="*/ 1128156 w 1543792"/>
              <a:gd name="connsiteY9" fmla="*/ 819398 h 1905990"/>
              <a:gd name="connsiteX10" fmla="*/ 1181595 w 1543792"/>
              <a:gd name="connsiteY10" fmla="*/ 890650 h 1905990"/>
              <a:gd name="connsiteX11" fmla="*/ 1021278 w 1543792"/>
              <a:gd name="connsiteY11" fmla="*/ 920338 h 1905990"/>
              <a:gd name="connsiteX12" fmla="*/ 1080654 w 1543792"/>
              <a:gd name="connsiteY12" fmla="*/ 1246909 h 1905990"/>
              <a:gd name="connsiteX13" fmla="*/ 1151906 w 1543792"/>
              <a:gd name="connsiteY13" fmla="*/ 1270660 h 1905990"/>
              <a:gd name="connsiteX14" fmla="*/ 1128156 w 1543792"/>
              <a:gd name="connsiteY14" fmla="*/ 1436915 h 1905990"/>
              <a:gd name="connsiteX15" fmla="*/ 908462 w 1543792"/>
              <a:gd name="connsiteY15" fmla="*/ 1905990 h 1905990"/>
              <a:gd name="connsiteX16" fmla="*/ 765958 w 1543792"/>
              <a:gd name="connsiteY16" fmla="*/ 1828800 h 1905990"/>
              <a:gd name="connsiteX17" fmla="*/ 694706 w 1543792"/>
              <a:gd name="connsiteY17" fmla="*/ 1656608 h 1905990"/>
              <a:gd name="connsiteX18" fmla="*/ 486888 w 1543792"/>
              <a:gd name="connsiteY18" fmla="*/ 1508167 h 1905990"/>
              <a:gd name="connsiteX19" fmla="*/ 261257 w 1543792"/>
              <a:gd name="connsiteY19" fmla="*/ 1520042 h 1905990"/>
              <a:gd name="connsiteX20" fmla="*/ 0 w 1543792"/>
              <a:gd name="connsiteY20" fmla="*/ 1223159 h 1905990"/>
              <a:gd name="connsiteX21" fmla="*/ 17813 w 1543792"/>
              <a:gd name="connsiteY21" fmla="*/ 1086593 h 1905990"/>
              <a:gd name="connsiteX22" fmla="*/ 0 w 1543792"/>
              <a:gd name="connsiteY22" fmla="*/ 979715 h 1905990"/>
              <a:gd name="connsiteX23" fmla="*/ 71252 w 1543792"/>
              <a:gd name="connsiteY23" fmla="*/ 938151 h 1905990"/>
              <a:gd name="connsiteX24" fmla="*/ 148441 w 1543792"/>
              <a:gd name="connsiteY24" fmla="*/ 961902 h 1905990"/>
              <a:gd name="connsiteX25" fmla="*/ 237506 w 1543792"/>
              <a:gd name="connsiteY25" fmla="*/ 1086593 h 1905990"/>
              <a:gd name="connsiteX26" fmla="*/ 285008 w 1543792"/>
              <a:gd name="connsiteY26" fmla="*/ 1045029 h 1905990"/>
              <a:gd name="connsiteX27" fmla="*/ 350322 w 1543792"/>
              <a:gd name="connsiteY27" fmla="*/ 1062842 h 1905990"/>
              <a:gd name="connsiteX28" fmla="*/ 385948 w 1543792"/>
              <a:gd name="connsiteY28" fmla="*/ 1015341 h 1905990"/>
              <a:gd name="connsiteX29" fmla="*/ 279070 w 1543792"/>
              <a:gd name="connsiteY29" fmla="*/ 973777 h 1905990"/>
              <a:gd name="connsiteX30" fmla="*/ 190005 w 1543792"/>
              <a:gd name="connsiteY30" fmla="*/ 825335 h 1905990"/>
              <a:gd name="connsiteX31" fmla="*/ 338447 w 1543792"/>
              <a:gd name="connsiteY31" fmla="*/ 712520 h 1905990"/>
              <a:gd name="connsiteX32" fmla="*/ 344384 w 1543792"/>
              <a:gd name="connsiteY32" fmla="*/ 653143 h 1905990"/>
              <a:gd name="connsiteX33" fmla="*/ 344384 w 1543792"/>
              <a:gd name="connsiteY33" fmla="*/ 480951 h 1905990"/>
              <a:gd name="connsiteX34" fmla="*/ 273132 w 1543792"/>
              <a:gd name="connsiteY34" fmla="*/ 421574 h 1905990"/>
              <a:gd name="connsiteX35" fmla="*/ 279070 w 1543792"/>
              <a:gd name="connsiteY35" fmla="*/ 362198 h 1905990"/>
              <a:gd name="connsiteX36" fmla="*/ 184067 w 1543792"/>
              <a:gd name="connsiteY36" fmla="*/ 302821 h 1905990"/>
              <a:gd name="connsiteX37" fmla="*/ 124691 w 1543792"/>
              <a:gd name="connsiteY37" fmla="*/ 290946 h 1905990"/>
              <a:gd name="connsiteX38" fmla="*/ 106878 w 1543792"/>
              <a:gd name="connsiteY38" fmla="*/ 184068 h 1905990"/>
              <a:gd name="connsiteX39" fmla="*/ 154379 w 1543792"/>
              <a:gd name="connsiteY39" fmla="*/ 124691 h 1905990"/>
              <a:gd name="connsiteX40" fmla="*/ 207818 w 1543792"/>
              <a:gd name="connsiteY40" fmla="*/ 47502 h 1905990"/>
              <a:gd name="connsiteX41" fmla="*/ 261257 w 1543792"/>
              <a:gd name="connsiteY41" fmla="*/ 0 h 1905990"/>
              <a:gd name="connsiteX42" fmla="*/ 397823 w 1543792"/>
              <a:gd name="connsiteY42" fmla="*/ 89065 h 1905990"/>
              <a:gd name="connsiteX43" fmla="*/ 469075 w 1543792"/>
              <a:gd name="connsiteY43" fmla="*/ 89065 h 1905990"/>
              <a:gd name="connsiteX44" fmla="*/ 504701 w 1543792"/>
              <a:gd name="connsiteY44" fmla="*/ 71252 h 1905990"/>
              <a:gd name="connsiteX45" fmla="*/ 570015 w 1543792"/>
              <a:gd name="connsiteY45" fmla="*/ 47502 h 1905990"/>
              <a:gd name="connsiteX46" fmla="*/ 635330 w 1543792"/>
              <a:gd name="connsiteY46" fmla="*/ 0 h 1905990"/>
              <a:gd name="connsiteX47" fmla="*/ 866899 w 1543792"/>
              <a:gd name="connsiteY47" fmla="*/ 118754 h 1905990"/>
              <a:gd name="connsiteX48" fmla="*/ 1015340 w 1543792"/>
              <a:gd name="connsiteY48" fmla="*/ 100941 h 1905990"/>
              <a:gd name="connsiteX49" fmla="*/ 1015340 w 1543792"/>
              <a:gd name="connsiteY49" fmla="*/ 225632 h 1905990"/>
              <a:gd name="connsiteX50" fmla="*/ 1151906 w 1543792"/>
              <a:gd name="connsiteY50" fmla="*/ 267195 h 1905990"/>
              <a:gd name="connsiteX0" fmla="*/ 1151906 w 1543792"/>
              <a:gd name="connsiteY0" fmla="*/ 267195 h 1905990"/>
              <a:gd name="connsiteX1" fmla="*/ 1312223 w 1543792"/>
              <a:gd name="connsiteY1" fmla="*/ 296884 h 1905990"/>
              <a:gd name="connsiteX2" fmla="*/ 1442852 w 1543792"/>
              <a:gd name="connsiteY2" fmla="*/ 362198 h 1905990"/>
              <a:gd name="connsiteX3" fmla="*/ 1520041 w 1543792"/>
              <a:gd name="connsiteY3" fmla="*/ 433450 h 1905990"/>
              <a:gd name="connsiteX4" fmla="*/ 1543792 w 1543792"/>
              <a:gd name="connsiteY4" fmla="*/ 534390 h 1905990"/>
              <a:gd name="connsiteX5" fmla="*/ 1448789 w 1543792"/>
              <a:gd name="connsiteY5" fmla="*/ 611580 h 1905990"/>
              <a:gd name="connsiteX6" fmla="*/ 1300348 w 1543792"/>
              <a:gd name="connsiteY6" fmla="*/ 653143 h 1905990"/>
              <a:gd name="connsiteX7" fmla="*/ 1175657 w 1543792"/>
              <a:gd name="connsiteY7" fmla="*/ 700645 h 1905990"/>
              <a:gd name="connsiteX8" fmla="*/ 1175657 w 1543792"/>
              <a:gd name="connsiteY8" fmla="*/ 777834 h 1905990"/>
              <a:gd name="connsiteX9" fmla="*/ 1128156 w 1543792"/>
              <a:gd name="connsiteY9" fmla="*/ 819398 h 1905990"/>
              <a:gd name="connsiteX10" fmla="*/ 1181595 w 1543792"/>
              <a:gd name="connsiteY10" fmla="*/ 890650 h 1905990"/>
              <a:gd name="connsiteX11" fmla="*/ 1021278 w 1543792"/>
              <a:gd name="connsiteY11" fmla="*/ 920338 h 1905990"/>
              <a:gd name="connsiteX12" fmla="*/ 1080654 w 1543792"/>
              <a:gd name="connsiteY12" fmla="*/ 1246909 h 1905990"/>
              <a:gd name="connsiteX13" fmla="*/ 1151906 w 1543792"/>
              <a:gd name="connsiteY13" fmla="*/ 1270660 h 1905990"/>
              <a:gd name="connsiteX14" fmla="*/ 1135300 w 1543792"/>
              <a:gd name="connsiteY14" fmla="*/ 1436915 h 1905990"/>
              <a:gd name="connsiteX15" fmla="*/ 908462 w 1543792"/>
              <a:gd name="connsiteY15" fmla="*/ 1905990 h 1905990"/>
              <a:gd name="connsiteX16" fmla="*/ 765958 w 1543792"/>
              <a:gd name="connsiteY16" fmla="*/ 1828800 h 1905990"/>
              <a:gd name="connsiteX17" fmla="*/ 694706 w 1543792"/>
              <a:gd name="connsiteY17" fmla="*/ 1656608 h 1905990"/>
              <a:gd name="connsiteX18" fmla="*/ 486888 w 1543792"/>
              <a:gd name="connsiteY18" fmla="*/ 1508167 h 1905990"/>
              <a:gd name="connsiteX19" fmla="*/ 261257 w 1543792"/>
              <a:gd name="connsiteY19" fmla="*/ 1520042 h 1905990"/>
              <a:gd name="connsiteX20" fmla="*/ 0 w 1543792"/>
              <a:gd name="connsiteY20" fmla="*/ 1223159 h 1905990"/>
              <a:gd name="connsiteX21" fmla="*/ 17813 w 1543792"/>
              <a:gd name="connsiteY21" fmla="*/ 1086593 h 1905990"/>
              <a:gd name="connsiteX22" fmla="*/ 0 w 1543792"/>
              <a:gd name="connsiteY22" fmla="*/ 979715 h 1905990"/>
              <a:gd name="connsiteX23" fmla="*/ 71252 w 1543792"/>
              <a:gd name="connsiteY23" fmla="*/ 938151 h 1905990"/>
              <a:gd name="connsiteX24" fmla="*/ 148441 w 1543792"/>
              <a:gd name="connsiteY24" fmla="*/ 961902 h 1905990"/>
              <a:gd name="connsiteX25" fmla="*/ 237506 w 1543792"/>
              <a:gd name="connsiteY25" fmla="*/ 1086593 h 1905990"/>
              <a:gd name="connsiteX26" fmla="*/ 285008 w 1543792"/>
              <a:gd name="connsiteY26" fmla="*/ 1045029 h 1905990"/>
              <a:gd name="connsiteX27" fmla="*/ 350322 w 1543792"/>
              <a:gd name="connsiteY27" fmla="*/ 1062842 h 1905990"/>
              <a:gd name="connsiteX28" fmla="*/ 385948 w 1543792"/>
              <a:gd name="connsiteY28" fmla="*/ 1015341 h 1905990"/>
              <a:gd name="connsiteX29" fmla="*/ 279070 w 1543792"/>
              <a:gd name="connsiteY29" fmla="*/ 973777 h 1905990"/>
              <a:gd name="connsiteX30" fmla="*/ 190005 w 1543792"/>
              <a:gd name="connsiteY30" fmla="*/ 825335 h 1905990"/>
              <a:gd name="connsiteX31" fmla="*/ 338447 w 1543792"/>
              <a:gd name="connsiteY31" fmla="*/ 712520 h 1905990"/>
              <a:gd name="connsiteX32" fmla="*/ 344384 w 1543792"/>
              <a:gd name="connsiteY32" fmla="*/ 653143 h 1905990"/>
              <a:gd name="connsiteX33" fmla="*/ 344384 w 1543792"/>
              <a:gd name="connsiteY33" fmla="*/ 480951 h 1905990"/>
              <a:gd name="connsiteX34" fmla="*/ 273132 w 1543792"/>
              <a:gd name="connsiteY34" fmla="*/ 421574 h 1905990"/>
              <a:gd name="connsiteX35" fmla="*/ 279070 w 1543792"/>
              <a:gd name="connsiteY35" fmla="*/ 362198 h 1905990"/>
              <a:gd name="connsiteX36" fmla="*/ 184067 w 1543792"/>
              <a:gd name="connsiteY36" fmla="*/ 302821 h 1905990"/>
              <a:gd name="connsiteX37" fmla="*/ 124691 w 1543792"/>
              <a:gd name="connsiteY37" fmla="*/ 290946 h 1905990"/>
              <a:gd name="connsiteX38" fmla="*/ 106878 w 1543792"/>
              <a:gd name="connsiteY38" fmla="*/ 184068 h 1905990"/>
              <a:gd name="connsiteX39" fmla="*/ 154379 w 1543792"/>
              <a:gd name="connsiteY39" fmla="*/ 124691 h 1905990"/>
              <a:gd name="connsiteX40" fmla="*/ 207818 w 1543792"/>
              <a:gd name="connsiteY40" fmla="*/ 47502 h 1905990"/>
              <a:gd name="connsiteX41" fmla="*/ 261257 w 1543792"/>
              <a:gd name="connsiteY41" fmla="*/ 0 h 1905990"/>
              <a:gd name="connsiteX42" fmla="*/ 397823 w 1543792"/>
              <a:gd name="connsiteY42" fmla="*/ 89065 h 1905990"/>
              <a:gd name="connsiteX43" fmla="*/ 469075 w 1543792"/>
              <a:gd name="connsiteY43" fmla="*/ 89065 h 1905990"/>
              <a:gd name="connsiteX44" fmla="*/ 504701 w 1543792"/>
              <a:gd name="connsiteY44" fmla="*/ 71252 h 1905990"/>
              <a:gd name="connsiteX45" fmla="*/ 570015 w 1543792"/>
              <a:gd name="connsiteY45" fmla="*/ 47502 h 1905990"/>
              <a:gd name="connsiteX46" fmla="*/ 635330 w 1543792"/>
              <a:gd name="connsiteY46" fmla="*/ 0 h 1905990"/>
              <a:gd name="connsiteX47" fmla="*/ 866899 w 1543792"/>
              <a:gd name="connsiteY47" fmla="*/ 118754 h 1905990"/>
              <a:gd name="connsiteX48" fmla="*/ 1015340 w 1543792"/>
              <a:gd name="connsiteY48" fmla="*/ 100941 h 1905990"/>
              <a:gd name="connsiteX49" fmla="*/ 1015340 w 1543792"/>
              <a:gd name="connsiteY49" fmla="*/ 225632 h 1905990"/>
              <a:gd name="connsiteX50" fmla="*/ 1151906 w 1543792"/>
              <a:gd name="connsiteY50" fmla="*/ 267195 h 1905990"/>
              <a:gd name="connsiteX0" fmla="*/ 1151906 w 1543792"/>
              <a:gd name="connsiteY0" fmla="*/ 267195 h 1913134"/>
              <a:gd name="connsiteX1" fmla="*/ 1312223 w 1543792"/>
              <a:gd name="connsiteY1" fmla="*/ 296884 h 1913134"/>
              <a:gd name="connsiteX2" fmla="*/ 1442852 w 1543792"/>
              <a:gd name="connsiteY2" fmla="*/ 362198 h 1913134"/>
              <a:gd name="connsiteX3" fmla="*/ 1520041 w 1543792"/>
              <a:gd name="connsiteY3" fmla="*/ 433450 h 1913134"/>
              <a:gd name="connsiteX4" fmla="*/ 1543792 w 1543792"/>
              <a:gd name="connsiteY4" fmla="*/ 534390 h 1913134"/>
              <a:gd name="connsiteX5" fmla="*/ 1448789 w 1543792"/>
              <a:gd name="connsiteY5" fmla="*/ 611580 h 1913134"/>
              <a:gd name="connsiteX6" fmla="*/ 1300348 w 1543792"/>
              <a:gd name="connsiteY6" fmla="*/ 653143 h 1913134"/>
              <a:gd name="connsiteX7" fmla="*/ 1175657 w 1543792"/>
              <a:gd name="connsiteY7" fmla="*/ 700645 h 1913134"/>
              <a:gd name="connsiteX8" fmla="*/ 1175657 w 1543792"/>
              <a:gd name="connsiteY8" fmla="*/ 777834 h 1913134"/>
              <a:gd name="connsiteX9" fmla="*/ 1128156 w 1543792"/>
              <a:gd name="connsiteY9" fmla="*/ 819398 h 1913134"/>
              <a:gd name="connsiteX10" fmla="*/ 1181595 w 1543792"/>
              <a:gd name="connsiteY10" fmla="*/ 890650 h 1913134"/>
              <a:gd name="connsiteX11" fmla="*/ 1021278 w 1543792"/>
              <a:gd name="connsiteY11" fmla="*/ 920338 h 1913134"/>
              <a:gd name="connsiteX12" fmla="*/ 1080654 w 1543792"/>
              <a:gd name="connsiteY12" fmla="*/ 1246909 h 1913134"/>
              <a:gd name="connsiteX13" fmla="*/ 1151906 w 1543792"/>
              <a:gd name="connsiteY13" fmla="*/ 1270660 h 1913134"/>
              <a:gd name="connsiteX14" fmla="*/ 1135300 w 1543792"/>
              <a:gd name="connsiteY14" fmla="*/ 1436915 h 1913134"/>
              <a:gd name="connsiteX15" fmla="*/ 913225 w 1543792"/>
              <a:gd name="connsiteY15" fmla="*/ 1913134 h 1913134"/>
              <a:gd name="connsiteX16" fmla="*/ 765958 w 1543792"/>
              <a:gd name="connsiteY16" fmla="*/ 1828800 h 1913134"/>
              <a:gd name="connsiteX17" fmla="*/ 694706 w 1543792"/>
              <a:gd name="connsiteY17" fmla="*/ 1656608 h 1913134"/>
              <a:gd name="connsiteX18" fmla="*/ 486888 w 1543792"/>
              <a:gd name="connsiteY18" fmla="*/ 1508167 h 1913134"/>
              <a:gd name="connsiteX19" fmla="*/ 261257 w 1543792"/>
              <a:gd name="connsiteY19" fmla="*/ 1520042 h 1913134"/>
              <a:gd name="connsiteX20" fmla="*/ 0 w 1543792"/>
              <a:gd name="connsiteY20" fmla="*/ 1223159 h 1913134"/>
              <a:gd name="connsiteX21" fmla="*/ 17813 w 1543792"/>
              <a:gd name="connsiteY21" fmla="*/ 1086593 h 1913134"/>
              <a:gd name="connsiteX22" fmla="*/ 0 w 1543792"/>
              <a:gd name="connsiteY22" fmla="*/ 979715 h 1913134"/>
              <a:gd name="connsiteX23" fmla="*/ 71252 w 1543792"/>
              <a:gd name="connsiteY23" fmla="*/ 938151 h 1913134"/>
              <a:gd name="connsiteX24" fmla="*/ 148441 w 1543792"/>
              <a:gd name="connsiteY24" fmla="*/ 961902 h 1913134"/>
              <a:gd name="connsiteX25" fmla="*/ 237506 w 1543792"/>
              <a:gd name="connsiteY25" fmla="*/ 1086593 h 1913134"/>
              <a:gd name="connsiteX26" fmla="*/ 285008 w 1543792"/>
              <a:gd name="connsiteY26" fmla="*/ 1045029 h 1913134"/>
              <a:gd name="connsiteX27" fmla="*/ 350322 w 1543792"/>
              <a:gd name="connsiteY27" fmla="*/ 1062842 h 1913134"/>
              <a:gd name="connsiteX28" fmla="*/ 385948 w 1543792"/>
              <a:gd name="connsiteY28" fmla="*/ 1015341 h 1913134"/>
              <a:gd name="connsiteX29" fmla="*/ 279070 w 1543792"/>
              <a:gd name="connsiteY29" fmla="*/ 973777 h 1913134"/>
              <a:gd name="connsiteX30" fmla="*/ 190005 w 1543792"/>
              <a:gd name="connsiteY30" fmla="*/ 825335 h 1913134"/>
              <a:gd name="connsiteX31" fmla="*/ 338447 w 1543792"/>
              <a:gd name="connsiteY31" fmla="*/ 712520 h 1913134"/>
              <a:gd name="connsiteX32" fmla="*/ 344384 w 1543792"/>
              <a:gd name="connsiteY32" fmla="*/ 653143 h 1913134"/>
              <a:gd name="connsiteX33" fmla="*/ 344384 w 1543792"/>
              <a:gd name="connsiteY33" fmla="*/ 480951 h 1913134"/>
              <a:gd name="connsiteX34" fmla="*/ 273132 w 1543792"/>
              <a:gd name="connsiteY34" fmla="*/ 421574 h 1913134"/>
              <a:gd name="connsiteX35" fmla="*/ 279070 w 1543792"/>
              <a:gd name="connsiteY35" fmla="*/ 362198 h 1913134"/>
              <a:gd name="connsiteX36" fmla="*/ 184067 w 1543792"/>
              <a:gd name="connsiteY36" fmla="*/ 302821 h 1913134"/>
              <a:gd name="connsiteX37" fmla="*/ 124691 w 1543792"/>
              <a:gd name="connsiteY37" fmla="*/ 290946 h 1913134"/>
              <a:gd name="connsiteX38" fmla="*/ 106878 w 1543792"/>
              <a:gd name="connsiteY38" fmla="*/ 184068 h 1913134"/>
              <a:gd name="connsiteX39" fmla="*/ 154379 w 1543792"/>
              <a:gd name="connsiteY39" fmla="*/ 124691 h 1913134"/>
              <a:gd name="connsiteX40" fmla="*/ 207818 w 1543792"/>
              <a:gd name="connsiteY40" fmla="*/ 47502 h 1913134"/>
              <a:gd name="connsiteX41" fmla="*/ 261257 w 1543792"/>
              <a:gd name="connsiteY41" fmla="*/ 0 h 1913134"/>
              <a:gd name="connsiteX42" fmla="*/ 397823 w 1543792"/>
              <a:gd name="connsiteY42" fmla="*/ 89065 h 1913134"/>
              <a:gd name="connsiteX43" fmla="*/ 469075 w 1543792"/>
              <a:gd name="connsiteY43" fmla="*/ 89065 h 1913134"/>
              <a:gd name="connsiteX44" fmla="*/ 504701 w 1543792"/>
              <a:gd name="connsiteY44" fmla="*/ 71252 h 1913134"/>
              <a:gd name="connsiteX45" fmla="*/ 570015 w 1543792"/>
              <a:gd name="connsiteY45" fmla="*/ 47502 h 1913134"/>
              <a:gd name="connsiteX46" fmla="*/ 635330 w 1543792"/>
              <a:gd name="connsiteY46" fmla="*/ 0 h 1913134"/>
              <a:gd name="connsiteX47" fmla="*/ 866899 w 1543792"/>
              <a:gd name="connsiteY47" fmla="*/ 118754 h 1913134"/>
              <a:gd name="connsiteX48" fmla="*/ 1015340 w 1543792"/>
              <a:gd name="connsiteY48" fmla="*/ 100941 h 1913134"/>
              <a:gd name="connsiteX49" fmla="*/ 1015340 w 1543792"/>
              <a:gd name="connsiteY49" fmla="*/ 225632 h 1913134"/>
              <a:gd name="connsiteX50" fmla="*/ 1151906 w 1543792"/>
              <a:gd name="connsiteY50" fmla="*/ 267195 h 191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43792" h="1913134">
                <a:moveTo>
                  <a:pt x="1151906" y="267195"/>
                </a:moveTo>
                <a:lnTo>
                  <a:pt x="1312223" y="296884"/>
                </a:lnTo>
                <a:lnTo>
                  <a:pt x="1442852" y="362198"/>
                </a:lnTo>
                <a:lnTo>
                  <a:pt x="1520041" y="433450"/>
                </a:lnTo>
                <a:lnTo>
                  <a:pt x="1543792" y="534390"/>
                </a:lnTo>
                <a:lnTo>
                  <a:pt x="1448789" y="611580"/>
                </a:lnTo>
                <a:lnTo>
                  <a:pt x="1300348" y="653143"/>
                </a:lnTo>
                <a:lnTo>
                  <a:pt x="1175657" y="700645"/>
                </a:lnTo>
                <a:lnTo>
                  <a:pt x="1175657" y="777834"/>
                </a:lnTo>
                <a:lnTo>
                  <a:pt x="1128156" y="819398"/>
                </a:lnTo>
                <a:lnTo>
                  <a:pt x="1181595" y="890650"/>
                </a:lnTo>
                <a:lnTo>
                  <a:pt x="1021278" y="920338"/>
                </a:lnTo>
                <a:lnTo>
                  <a:pt x="1080654" y="1246909"/>
                </a:lnTo>
                <a:lnTo>
                  <a:pt x="1151906" y="1270660"/>
                </a:lnTo>
                <a:lnTo>
                  <a:pt x="1135300" y="1436915"/>
                </a:lnTo>
                <a:lnTo>
                  <a:pt x="913225" y="1913134"/>
                </a:lnTo>
                <a:lnTo>
                  <a:pt x="765958" y="1828800"/>
                </a:lnTo>
                <a:lnTo>
                  <a:pt x="694706" y="1656608"/>
                </a:lnTo>
                <a:lnTo>
                  <a:pt x="486888" y="1508167"/>
                </a:lnTo>
                <a:lnTo>
                  <a:pt x="261257" y="1520042"/>
                </a:lnTo>
                <a:lnTo>
                  <a:pt x="0" y="1223159"/>
                </a:lnTo>
                <a:lnTo>
                  <a:pt x="17813" y="1086593"/>
                </a:lnTo>
                <a:lnTo>
                  <a:pt x="0" y="979715"/>
                </a:lnTo>
                <a:lnTo>
                  <a:pt x="71252" y="938151"/>
                </a:lnTo>
                <a:lnTo>
                  <a:pt x="148441" y="961902"/>
                </a:lnTo>
                <a:lnTo>
                  <a:pt x="237506" y="1086593"/>
                </a:lnTo>
                <a:lnTo>
                  <a:pt x="285008" y="1045029"/>
                </a:lnTo>
                <a:lnTo>
                  <a:pt x="350322" y="1062842"/>
                </a:lnTo>
                <a:lnTo>
                  <a:pt x="385948" y="1015341"/>
                </a:lnTo>
                <a:lnTo>
                  <a:pt x="279070" y="973777"/>
                </a:lnTo>
                <a:lnTo>
                  <a:pt x="190005" y="825335"/>
                </a:lnTo>
                <a:lnTo>
                  <a:pt x="338447" y="712520"/>
                </a:lnTo>
                <a:lnTo>
                  <a:pt x="344384" y="653143"/>
                </a:lnTo>
                <a:lnTo>
                  <a:pt x="344384" y="480951"/>
                </a:lnTo>
                <a:lnTo>
                  <a:pt x="273132" y="421574"/>
                </a:lnTo>
                <a:lnTo>
                  <a:pt x="279070" y="362198"/>
                </a:lnTo>
                <a:lnTo>
                  <a:pt x="184067" y="302821"/>
                </a:lnTo>
                <a:lnTo>
                  <a:pt x="124691" y="290946"/>
                </a:lnTo>
                <a:lnTo>
                  <a:pt x="106878" y="184068"/>
                </a:lnTo>
                <a:lnTo>
                  <a:pt x="154379" y="124691"/>
                </a:lnTo>
                <a:lnTo>
                  <a:pt x="207818" y="47502"/>
                </a:lnTo>
                <a:lnTo>
                  <a:pt x="261257" y="0"/>
                </a:lnTo>
                <a:lnTo>
                  <a:pt x="397823" y="89065"/>
                </a:lnTo>
                <a:lnTo>
                  <a:pt x="469075" y="89065"/>
                </a:lnTo>
                <a:lnTo>
                  <a:pt x="504701" y="71252"/>
                </a:lnTo>
                <a:lnTo>
                  <a:pt x="570015" y="47502"/>
                </a:lnTo>
                <a:lnTo>
                  <a:pt x="635330" y="0"/>
                </a:lnTo>
                <a:lnTo>
                  <a:pt x="866899" y="118754"/>
                </a:lnTo>
                <a:lnTo>
                  <a:pt x="1015340" y="100941"/>
                </a:lnTo>
                <a:lnTo>
                  <a:pt x="1015340" y="225632"/>
                </a:lnTo>
                <a:lnTo>
                  <a:pt x="1151906" y="267195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3545929" y="5289302"/>
            <a:ext cx="1306717" cy="1019674"/>
          </a:xfrm>
          <a:custGeom>
            <a:avLst/>
            <a:gdLst>
              <a:gd name="connsiteX0" fmla="*/ 368360 w 1664121"/>
              <a:gd name="connsiteY0" fmla="*/ 1291427 h 1291427"/>
              <a:gd name="connsiteX1" fmla="*/ 160345 w 1664121"/>
              <a:gd name="connsiteY1" fmla="*/ 983738 h 1291427"/>
              <a:gd name="connsiteX2" fmla="*/ 95340 w 1664121"/>
              <a:gd name="connsiteY2" fmla="*/ 962070 h 1291427"/>
              <a:gd name="connsiteX3" fmla="*/ 0 w 1664121"/>
              <a:gd name="connsiteY3" fmla="*/ 546039 h 1291427"/>
              <a:gd name="connsiteX4" fmla="*/ 65005 w 1664121"/>
              <a:gd name="connsiteY4" fmla="*/ 559040 h 1291427"/>
              <a:gd name="connsiteX5" fmla="*/ 143010 w 1664121"/>
              <a:gd name="connsiteY5" fmla="*/ 407363 h 1291427"/>
              <a:gd name="connsiteX6" fmla="*/ 312023 w 1664121"/>
              <a:gd name="connsiteY6" fmla="*/ 320690 h 1291427"/>
              <a:gd name="connsiteX7" fmla="*/ 368360 w 1664121"/>
              <a:gd name="connsiteY7" fmla="*/ 247018 h 1291427"/>
              <a:gd name="connsiteX8" fmla="*/ 468034 w 1664121"/>
              <a:gd name="connsiteY8" fmla="*/ 121342 h 1291427"/>
              <a:gd name="connsiteX9" fmla="*/ 598044 w 1664121"/>
              <a:gd name="connsiteY9" fmla="*/ 177679 h 1291427"/>
              <a:gd name="connsiteX10" fmla="*/ 619712 w 1664121"/>
              <a:gd name="connsiteY10" fmla="*/ 160345 h 1291427"/>
              <a:gd name="connsiteX11" fmla="*/ 910066 w 1664121"/>
              <a:gd name="connsiteY11" fmla="*/ 303355 h 1291427"/>
              <a:gd name="connsiteX12" fmla="*/ 983738 w 1664121"/>
              <a:gd name="connsiteY12" fmla="*/ 143010 h 1291427"/>
              <a:gd name="connsiteX13" fmla="*/ 1265426 w 1664121"/>
              <a:gd name="connsiteY13" fmla="*/ 221016 h 1291427"/>
              <a:gd name="connsiteX14" fmla="*/ 1447439 w 1664121"/>
              <a:gd name="connsiteY14" fmla="*/ 0 h 1291427"/>
              <a:gd name="connsiteX15" fmla="*/ 1651120 w 1664121"/>
              <a:gd name="connsiteY15" fmla="*/ 69338 h 1291427"/>
              <a:gd name="connsiteX16" fmla="*/ 1651120 w 1664121"/>
              <a:gd name="connsiteY16" fmla="*/ 195014 h 1291427"/>
              <a:gd name="connsiteX17" fmla="*/ 1664121 w 1664121"/>
              <a:gd name="connsiteY17" fmla="*/ 294688 h 1291427"/>
              <a:gd name="connsiteX18" fmla="*/ 1447439 w 1664121"/>
              <a:gd name="connsiteY18" fmla="*/ 316356 h 1291427"/>
              <a:gd name="connsiteX19" fmla="*/ 1378100 w 1664121"/>
              <a:gd name="connsiteY19" fmla="*/ 398695 h 1291427"/>
              <a:gd name="connsiteX20" fmla="*/ 1369433 w 1664121"/>
              <a:gd name="connsiteY20" fmla="*/ 524371 h 1291427"/>
              <a:gd name="connsiteX21" fmla="*/ 1248091 w 1664121"/>
              <a:gd name="connsiteY21" fmla="*/ 628379 h 1291427"/>
              <a:gd name="connsiteX22" fmla="*/ 1226423 w 1664121"/>
              <a:gd name="connsiteY22" fmla="*/ 680383 h 1291427"/>
              <a:gd name="connsiteX23" fmla="*/ 1087746 w 1664121"/>
              <a:gd name="connsiteY23" fmla="*/ 667382 h 1291427"/>
              <a:gd name="connsiteX24" fmla="*/ 1053077 w 1664121"/>
              <a:gd name="connsiteY24" fmla="*/ 658714 h 1291427"/>
              <a:gd name="connsiteX25" fmla="*/ 983738 w 1664121"/>
              <a:gd name="connsiteY25" fmla="*/ 897065 h 1291427"/>
              <a:gd name="connsiteX26" fmla="*/ 689050 w 1664121"/>
              <a:gd name="connsiteY26" fmla="*/ 680383 h 1291427"/>
              <a:gd name="connsiteX27" fmla="*/ 637046 w 1664121"/>
              <a:gd name="connsiteY27" fmla="*/ 784390 h 1291427"/>
              <a:gd name="connsiteX28" fmla="*/ 663048 w 1664121"/>
              <a:gd name="connsiteY28" fmla="*/ 983738 h 1291427"/>
              <a:gd name="connsiteX29" fmla="*/ 589376 w 1664121"/>
              <a:gd name="connsiteY29" fmla="*/ 1066077 h 1291427"/>
              <a:gd name="connsiteX30" fmla="*/ 550373 w 1664121"/>
              <a:gd name="connsiteY30" fmla="*/ 1230756 h 1291427"/>
              <a:gd name="connsiteX31" fmla="*/ 489702 w 1664121"/>
              <a:gd name="connsiteY31" fmla="*/ 1135416 h 1291427"/>
              <a:gd name="connsiteX32" fmla="*/ 368360 w 1664121"/>
              <a:gd name="connsiteY32" fmla="*/ 1291427 h 1291427"/>
              <a:gd name="connsiteX0" fmla="*/ 368360 w 1664121"/>
              <a:gd name="connsiteY0" fmla="*/ 1298571 h 1298571"/>
              <a:gd name="connsiteX1" fmla="*/ 160345 w 1664121"/>
              <a:gd name="connsiteY1" fmla="*/ 990882 h 1298571"/>
              <a:gd name="connsiteX2" fmla="*/ 95340 w 1664121"/>
              <a:gd name="connsiteY2" fmla="*/ 969214 h 1298571"/>
              <a:gd name="connsiteX3" fmla="*/ 0 w 1664121"/>
              <a:gd name="connsiteY3" fmla="*/ 553183 h 1298571"/>
              <a:gd name="connsiteX4" fmla="*/ 65005 w 1664121"/>
              <a:gd name="connsiteY4" fmla="*/ 566184 h 1298571"/>
              <a:gd name="connsiteX5" fmla="*/ 143010 w 1664121"/>
              <a:gd name="connsiteY5" fmla="*/ 414507 h 1298571"/>
              <a:gd name="connsiteX6" fmla="*/ 312023 w 1664121"/>
              <a:gd name="connsiteY6" fmla="*/ 327834 h 1298571"/>
              <a:gd name="connsiteX7" fmla="*/ 368360 w 1664121"/>
              <a:gd name="connsiteY7" fmla="*/ 254162 h 1298571"/>
              <a:gd name="connsiteX8" fmla="*/ 468034 w 1664121"/>
              <a:gd name="connsiteY8" fmla="*/ 128486 h 1298571"/>
              <a:gd name="connsiteX9" fmla="*/ 598044 w 1664121"/>
              <a:gd name="connsiteY9" fmla="*/ 184823 h 1298571"/>
              <a:gd name="connsiteX10" fmla="*/ 619712 w 1664121"/>
              <a:gd name="connsiteY10" fmla="*/ 167489 h 1298571"/>
              <a:gd name="connsiteX11" fmla="*/ 910066 w 1664121"/>
              <a:gd name="connsiteY11" fmla="*/ 310499 h 1298571"/>
              <a:gd name="connsiteX12" fmla="*/ 983738 w 1664121"/>
              <a:gd name="connsiteY12" fmla="*/ 150154 h 1298571"/>
              <a:gd name="connsiteX13" fmla="*/ 1265426 w 1664121"/>
              <a:gd name="connsiteY13" fmla="*/ 228160 h 1298571"/>
              <a:gd name="connsiteX14" fmla="*/ 1449820 w 1664121"/>
              <a:gd name="connsiteY14" fmla="*/ 0 h 1298571"/>
              <a:gd name="connsiteX15" fmla="*/ 1651120 w 1664121"/>
              <a:gd name="connsiteY15" fmla="*/ 76482 h 1298571"/>
              <a:gd name="connsiteX16" fmla="*/ 1651120 w 1664121"/>
              <a:gd name="connsiteY16" fmla="*/ 202158 h 1298571"/>
              <a:gd name="connsiteX17" fmla="*/ 1664121 w 1664121"/>
              <a:gd name="connsiteY17" fmla="*/ 301832 h 1298571"/>
              <a:gd name="connsiteX18" fmla="*/ 1447439 w 1664121"/>
              <a:gd name="connsiteY18" fmla="*/ 323500 h 1298571"/>
              <a:gd name="connsiteX19" fmla="*/ 1378100 w 1664121"/>
              <a:gd name="connsiteY19" fmla="*/ 405839 h 1298571"/>
              <a:gd name="connsiteX20" fmla="*/ 1369433 w 1664121"/>
              <a:gd name="connsiteY20" fmla="*/ 531515 h 1298571"/>
              <a:gd name="connsiteX21" fmla="*/ 1248091 w 1664121"/>
              <a:gd name="connsiteY21" fmla="*/ 635523 h 1298571"/>
              <a:gd name="connsiteX22" fmla="*/ 1226423 w 1664121"/>
              <a:gd name="connsiteY22" fmla="*/ 687527 h 1298571"/>
              <a:gd name="connsiteX23" fmla="*/ 1087746 w 1664121"/>
              <a:gd name="connsiteY23" fmla="*/ 674526 h 1298571"/>
              <a:gd name="connsiteX24" fmla="*/ 1053077 w 1664121"/>
              <a:gd name="connsiteY24" fmla="*/ 665858 h 1298571"/>
              <a:gd name="connsiteX25" fmla="*/ 983738 w 1664121"/>
              <a:gd name="connsiteY25" fmla="*/ 904209 h 1298571"/>
              <a:gd name="connsiteX26" fmla="*/ 689050 w 1664121"/>
              <a:gd name="connsiteY26" fmla="*/ 687527 h 1298571"/>
              <a:gd name="connsiteX27" fmla="*/ 637046 w 1664121"/>
              <a:gd name="connsiteY27" fmla="*/ 791534 h 1298571"/>
              <a:gd name="connsiteX28" fmla="*/ 663048 w 1664121"/>
              <a:gd name="connsiteY28" fmla="*/ 990882 h 1298571"/>
              <a:gd name="connsiteX29" fmla="*/ 589376 w 1664121"/>
              <a:gd name="connsiteY29" fmla="*/ 1073221 h 1298571"/>
              <a:gd name="connsiteX30" fmla="*/ 550373 w 1664121"/>
              <a:gd name="connsiteY30" fmla="*/ 1237900 h 1298571"/>
              <a:gd name="connsiteX31" fmla="*/ 489702 w 1664121"/>
              <a:gd name="connsiteY31" fmla="*/ 1142560 h 1298571"/>
              <a:gd name="connsiteX32" fmla="*/ 368360 w 1664121"/>
              <a:gd name="connsiteY32" fmla="*/ 1298571 h 1298571"/>
              <a:gd name="connsiteX0" fmla="*/ 368360 w 1664121"/>
              <a:gd name="connsiteY0" fmla="*/ 1298571 h 1298571"/>
              <a:gd name="connsiteX1" fmla="*/ 160345 w 1664121"/>
              <a:gd name="connsiteY1" fmla="*/ 990882 h 1298571"/>
              <a:gd name="connsiteX2" fmla="*/ 95340 w 1664121"/>
              <a:gd name="connsiteY2" fmla="*/ 969214 h 1298571"/>
              <a:gd name="connsiteX3" fmla="*/ 0 w 1664121"/>
              <a:gd name="connsiteY3" fmla="*/ 553183 h 1298571"/>
              <a:gd name="connsiteX4" fmla="*/ 65005 w 1664121"/>
              <a:gd name="connsiteY4" fmla="*/ 566184 h 1298571"/>
              <a:gd name="connsiteX5" fmla="*/ 143010 w 1664121"/>
              <a:gd name="connsiteY5" fmla="*/ 414507 h 1298571"/>
              <a:gd name="connsiteX6" fmla="*/ 312023 w 1664121"/>
              <a:gd name="connsiteY6" fmla="*/ 327834 h 1298571"/>
              <a:gd name="connsiteX7" fmla="*/ 368360 w 1664121"/>
              <a:gd name="connsiteY7" fmla="*/ 254162 h 1298571"/>
              <a:gd name="connsiteX8" fmla="*/ 468034 w 1664121"/>
              <a:gd name="connsiteY8" fmla="*/ 128486 h 1298571"/>
              <a:gd name="connsiteX9" fmla="*/ 598044 w 1664121"/>
              <a:gd name="connsiteY9" fmla="*/ 184823 h 1298571"/>
              <a:gd name="connsiteX10" fmla="*/ 622093 w 1664121"/>
              <a:gd name="connsiteY10" fmla="*/ 162727 h 1298571"/>
              <a:gd name="connsiteX11" fmla="*/ 910066 w 1664121"/>
              <a:gd name="connsiteY11" fmla="*/ 310499 h 1298571"/>
              <a:gd name="connsiteX12" fmla="*/ 983738 w 1664121"/>
              <a:gd name="connsiteY12" fmla="*/ 150154 h 1298571"/>
              <a:gd name="connsiteX13" fmla="*/ 1265426 w 1664121"/>
              <a:gd name="connsiteY13" fmla="*/ 228160 h 1298571"/>
              <a:gd name="connsiteX14" fmla="*/ 1449820 w 1664121"/>
              <a:gd name="connsiteY14" fmla="*/ 0 h 1298571"/>
              <a:gd name="connsiteX15" fmla="*/ 1651120 w 1664121"/>
              <a:gd name="connsiteY15" fmla="*/ 76482 h 1298571"/>
              <a:gd name="connsiteX16" fmla="*/ 1651120 w 1664121"/>
              <a:gd name="connsiteY16" fmla="*/ 202158 h 1298571"/>
              <a:gd name="connsiteX17" fmla="*/ 1664121 w 1664121"/>
              <a:gd name="connsiteY17" fmla="*/ 301832 h 1298571"/>
              <a:gd name="connsiteX18" fmla="*/ 1447439 w 1664121"/>
              <a:gd name="connsiteY18" fmla="*/ 323500 h 1298571"/>
              <a:gd name="connsiteX19" fmla="*/ 1378100 w 1664121"/>
              <a:gd name="connsiteY19" fmla="*/ 405839 h 1298571"/>
              <a:gd name="connsiteX20" fmla="*/ 1369433 w 1664121"/>
              <a:gd name="connsiteY20" fmla="*/ 531515 h 1298571"/>
              <a:gd name="connsiteX21" fmla="*/ 1248091 w 1664121"/>
              <a:gd name="connsiteY21" fmla="*/ 635523 h 1298571"/>
              <a:gd name="connsiteX22" fmla="*/ 1226423 w 1664121"/>
              <a:gd name="connsiteY22" fmla="*/ 687527 h 1298571"/>
              <a:gd name="connsiteX23" fmla="*/ 1087746 w 1664121"/>
              <a:gd name="connsiteY23" fmla="*/ 674526 h 1298571"/>
              <a:gd name="connsiteX24" fmla="*/ 1053077 w 1664121"/>
              <a:gd name="connsiteY24" fmla="*/ 665858 h 1298571"/>
              <a:gd name="connsiteX25" fmla="*/ 983738 w 1664121"/>
              <a:gd name="connsiteY25" fmla="*/ 904209 h 1298571"/>
              <a:gd name="connsiteX26" fmla="*/ 689050 w 1664121"/>
              <a:gd name="connsiteY26" fmla="*/ 687527 h 1298571"/>
              <a:gd name="connsiteX27" fmla="*/ 637046 w 1664121"/>
              <a:gd name="connsiteY27" fmla="*/ 791534 h 1298571"/>
              <a:gd name="connsiteX28" fmla="*/ 663048 w 1664121"/>
              <a:gd name="connsiteY28" fmla="*/ 990882 h 1298571"/>
              <a:gd name="connsiteX29" fmla="*/ 589376 w 1664121"/>
              <a:gd name="connsiteY29" fmla="*/ 1073221 h 1298571"/>
              <a:gd name="connsiteX30" fmla="*/ 550373 w 1664121"/>
              <a:gd name="connsiteY30" fmla="*/ 1237900 h 1298571"/>
              <a:gd name="connsiteX31" fmla="*/ 489702 w 1664121"/>
              <a:gd name="connsiteY31" fmla="*/ 1142560 h 1298571"/>
              <a:gd name="connsiteX32" fmla="*/ 368360 w 1664121"/>
              <a:gd name="connsiteY32" fmla="*/ 1298571 h 129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64121" h="1298571">
                <a:moveTo>
                  <a:pt x="368360" y="1298571"/>
                </a:moveTo>
                <a:lnTo>
                  <a:pt x="160345" y="990882"/>
                </a:lnTo>
                <a:lnTo>
                  <a:pt x="95340" y="969214"/>
                </a:lnTo>
                <a:lnTo>
                  <a:pt x="0" y="553183"/>
                </a:lnTo>
                <a:lnTo>
                  <a:pt x="65005" y="566184"/>
                </a:lnTo>
                <a:lnTo>
                  <a:pt x="143010" y="414507"/>
                </a:lnTo>
                <a:lnTo>
                  <a:pt x="312023" y="327834"/>
                </a:lnTo>
                <a:lnTo>
                  <a:pt x="368360" y="254162"/>
                </a:lnTo>
                <a:lnTo>
                  <a:pt x="468034" y="128486"/>
                </a:lnTo>
                <a:lnTo>
                  <a:pt x="598044" y="184823"/>
                </a:lnTo>
                <a:lnTo>
                  <a:pt x="622093" y="162727"/>
                </a:lnTo>
                <a:lnTo>
                  <a:pt x="910066" y="310499"/>
                </a:lnTo>
                <a:lnTo>
                  <a:pt x="983738" y="150154"/>
                </a:lnTo>
                <a:lnTo>
                  <a:pt x="1265426" y="228160"/>
                </a:lnTo>
                <a:lnTo>
                  <a:pt x="1449820" y="0"/>
                </a:lnTo>
                <a:lnTo>
                  <a:pt x="1651120" y="76482"/>
                </a:lnTo>
                <a:lnTo>
                  <a:pt x="1651120" y="202158"/>
                </a:lnTo>
                <a:lnTo>
                  <a:pt x="1664121" y="301832"/>
                </a:lnTo>
                <a:lnTo>
                  <a:pt x="1447439" y="323500"/>
                </a:lnTo>
                <a:lnTo>
                  <a:pt x="1378100" y="405839"/>
                </a:lnTo>
                <a:lnTo>
                  <a:pt x="1369433" y="531515"/>
                </a:lnTo>
                <a:lnTo>
                  <a:pt x="1248091" y="635523"/>
                </a:lnTo>
                <a:lnTo>
                  <a:pt x="1226423" y="687527"/>
                </a:lnTo>
                <a:lnTo>
                  <a:pt x="1087746" y="674526"/>
                </a:lnTo>
                <a:lnTo>
                  <a:pt x="1053077" y="665858"/>
                </a:lnTo>
                <a:lnTo>
                  <a:pt x="983738" y="904209"/>
                </a:lnTo>
                <a:lnTo>
                  <a:pt x="689050" y="687527"/>
                </a:lnTo>
                <a:lnTo>
                  <a:pt x="637046" y="791534"/>
                </a:lnTo>
                <a:lnTo>
                  <a:pt x="663048" y="990882"/>
                </a:lnTo>
                <a:lnTo>
                  <a:pt x="589376" y="1073221"/>
                </a:lnTo>
                <a:lnTo>
                  <a:pt x="550373" y="1237900"/>
                </a:lnTo>
                <a:lnTo>
                  <a:pt x="489702" y="1142560"/>
                </a:lnTo>
                <a:lnTo>
                  <a:pt x="368360" y="1298571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3712672" y="4440783"/>
            <a:ext cx="1238995" cy="1092331"/>
          </a:xfrm>
          <a:custGeom>
            <a:avLst/>
            <a:gdLst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28705 w 1573114"/>
              <a:gd name="connsiteY41" fmla="*/ 164678 h 1391101"/>
              <a:gd name="connsiteX42" fmla="*/ 580709 w 1573114"/>
              <a:gd name="connsiteY42" fmla="*/ 182013 h 1391101"/>
              <a:gd name="connsiteX43" fmla="*/ 624045 w 1573114"/>
              <a:gd name="connsiteY43" fmla="*/ 95340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28705 w 1573114"/>
              <a:gd name="connsiteY41" fmla="*/ 164678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17125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14605 w 1573114"/>
              <a:gd name="connsiteY32" fmla="*/ 35763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17125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3767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08110 w 1577877"/>
              <a:gd name="connsiteY26" fmla="*/ 255685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3767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0983 w 1577877"/>
              <a:gd name="connsiteY45" fmla="*/ 341929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35303 w 1577877"/>
              <a:gd name="connsiteY0" fmla="*/ 155583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0983 w 1577877"/>
              <a:gd name="connsiteY45" fmla="*/ 341929 h 1391101"/>
              <a:gd name="connsiteX46" fmla="*/ 290354 w 1577877"/>
              <a:gd name="connsiteY46" fmla="*/ 268686 h 1391101"/>
              <a:gd name="connsiteX47" fmla="*/ 235303 w 1577877"/>
              <a:gd name="connsiteY47" fmla="*/ 155583 h 13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77877" h="1391101">
                <a:moveTo>
                  <a:pt x="235303" y="155583"/>
                </a:moveTo>
                <a:lnTo>
                  <a:pt x="164678" y="173346"/>
                </a:lnTo>
                <a:lnTo>
                  <a:pt x="151677" y="329357"/>
                </a:lnTo>
                <a:lnTo>
                  <a:pt x="112675" y="381361"/>
                </a:lnTo>
                <a:lnTo>
                  <a:pt x="0" y="390028"/>
                </a:lnTo>
                <a:lnTo>
                  <a:pt x="39003" y="437698"/>
                </a:lnTo>
                <a:lnTo>
                  <a:pt x="52004" y="472367"/>
                </a:lnTo>
                <a:lnTo>
                  <a:pt x="43336" y="507037"/>
                </a:lnTo>
                <a:lnTo>
                  <a:pt x="147344" y="619712"/>
                </a:lnTo>
                <a:lnTo>
                  <a:pt x="169012" y="663048"/>
                </a:lnTo>
                <a:lnTo>
                  <a:pt x="112675" y="784390"/>
                </a:lnTo>
                <a:lnTo>
                  <a:pt x="117008" y="931734"/>
                </a:lnTo>
                <a:lnTo>
                  <a:pt x="281687" y="957736"/>
                </a:lnTo>
                <a:lnTo>
                  <a:pt x="342358" y="1053076"/>
                </a:lnTo>
                <a:lnTo>
                  <a:pt x="476701" y="1118081"/>
                </a:lnTo>
                <a:lnTo>
                  <a:pt x="424697" y="1139749"/>
                </a:lnTo>
                <a:lnTo>
                  <a:pt x="411696" y="1248091"/>
                </a:lnTo>
                <a:lnTo>
                  <a:pt x="697717" y="1391101"/>
                </a:lnTo>
                <a:lnTo>
                  <a:pt x="775723" y="1230756"/>
                </a:lnTo>
                <a:lnTo>
                  <a:pt x="1053077" y="1313095"/>
                </a:lnTo>
                <a:lnTo>
                  <a:pt x="1235090" y="1083412"/>
                </a:lnTo>
                <a:lnTo>
                  <a:pt x="1417103" y="1148417"/>
                </a:lnTo>
                <a:lnTo>
                  <a:pt x="1365099" y="810392"/>
                </a:lnTo>
                <a:lnTo>
                  <a:pt x="1378529" y="641380"/>
                </a:lnTo>
                <a:lnTo>
                  <a:pt x="1373767" y="576375"/>
                </a:lnTo>
                <a:lnTo>
                  <a:pt x="1525444" y="338024"/>
                </a:lnTo>
                <a:lnTo>
                  <a:pt x="1510491" y="258066"/>
                </a:lnTo>
                <a:lnTo>
                  <a:pt x="1577877" y="136295"/>
                </a:lnTo>
                <a:lnTo>
                  <a:pt x="1404102" y="99674"/>
                </a:lnTo>
                <a:lnTo>
                  <a:pt x="1282760" y="26002"/>
                </a:lnTo>
                <a:lnTo>
                  <a:pt x="1187420" y="60671"/>
                </a:lnTo>
                <a:lnTo>
                  <a:pt x="1161418" y="17334"/>
                </a:lnTo>
                <a:lnTo>
                  <a:pt x="1114605" y="35763"/>
                </a:lnTo>
                <a:lnTo>
                  <a:pt x="1009740" y="0"/>
                </a:lnTo>
                <a:lnTo>
                  <a:pt x="866730" y="242684"/>
                </a:lnTo>
                <a:lnTo>
                  <a:pt x="814726" y="417125"/>
                </a:lnTo>
                <a:lnTo>
                  <a:pt x="719386" y="463700"/>
                </a:lnTo>
                <a:lnTo>
                  <a:pt x="663048" y="426222"/>
                </a:lnTo>
                <a:lnTo>
                  <a:pt x="576375" y="355359"/>
                </a:lnTo>
                <a:lnTo>
                  <a:pt x="576375" y="264352"/>
                </a:lnTo>
                <a:lnTo>
                  <a:pt x="541706" y="247018"/>
                </a:lnTo>
                <a:cubicBezTo>
                  <a:pt x="542135" y="220365"/>
                  <a:pt x="542563" y="193712"/>
                  <a:pt x="542992" y="167059"/>
                </a:cubicBezTo>
                <a:lnTo>
                  <a:pt x="580709" y="182013"/>
                </a:lnTo>
                <a:lnTo>
                  <a:pt x="633570" y="112009"/>
                </a:lnTo>
                <a:lnTo>
                  <a:pt x="575517" y="22096"/>
                </a:lnTo>
                <a:lnTo>
                  <a:pt x="430983" y="341929"/>
                </a:lnTo>
                <a:lnTo>
                  <a:pt x="290354" y="268686"/>
                </a:lnTo>
                <a:lnTo>
                  <a:pt x="235303" y="1555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4131230" y="3641961"/>
            <a:ext cx="1694648" cy="1639339"/>
          </a:xfrm>
          <a:custGeom>
            <a:avLst/>
            <a:gdLst>
              <a:gd name="connsiteX0" fmla="*/ 511370 w 2158157"/>
              <a:gd name="connsiteY0" fmla="*/ 0 h 2075818"/>
              <a:gd name="connsiteX1" fmla="*/ 615378 w 2158157"/>
              <a:gd name="connsiteY1" fmla="*/ 247018 h 2075818"/>
              <a:gd name="connsiteX2" fmla="*/ 481035 w 2158157"/>
              <a:gd name="connsiteY2" fmla="*/ 372694 h 2075818"/>
              <a:gd name="connsiteX3" fmla="*/ 338024 w 2158157"/>
              <a:gd name="connsiteY3" fmla="*/ 576375 h 2075818"/>
              <a:gd name="connsiteX4" fmla="*/ 858062 w 2158157"/>
              <a:gd name="connsiteY4" fmla="*/ 663048 h 2075818"/>
              <a:gd name="connsiteX5" fmla="*/ 944735 w 2158157"/>
              <a:gd name="connsiteY5" fmla="*/ 736720 h 2075818"/>
              <a:gd name="connsiteX6" fmla="*/ 1066077 w 2158157"/>
              <a:gd name="connsiteY6" fmla="*/ 710719 h 2075818"/>
              <a:gd name="connsiteX7" fmla="*/ 1174419 w 2158157"/>
              <a:gd name="connsiteY7" fmla="*/ 771390 h 2075818"/>
              <a:gd name="connsiteX8" fmla="*/ 1399768 w 2158157"/>
              <a:gd name="connsiteY8" fmla="*/ 762722 h 2075818"/>
              <a:gd name="connsiteX9" fmla="*/ 1568781 w 2158157"/>
              <a:gd name="connsiteY9" fmla="*/ 810392 h 2075818"/>
              <a:gd name="connsiteX10" fmla="*/ 1555780 w 2158157"/>
              <a:gd name="connsiteY10" fmla="*/ 875397 h 2075818"/>
              <a:gd name="connsiteX11" fmla="*/ 1794130 w 2158157"/>
              <a:gd name="connsiteY11" fmla="*/ 970738 h 2075818"/>
              <a:gd name="connsiteX12" fmla="*/ 1906805 w 2158157"/>
              <a:gd name="connsiteY12" fmla="*/ 962070 h 2075818"/>
              <a:gd name="connsiteX13" fmla="*/ 1950142 w 2158157"/>
              <a:gd name="connsiteY13" fmla="*/ 1005407 h 2075818"/>
              <a:gd name="connsiteX14" fmla="*/ 2006479 w 2158157"/>
              <a:gd name="connsiteY14" fmla="*/ 1031409 h 2075818"/>
              <a:gd name="connsiteX15" fmla="*/ 2071484 w 2158157"/>
              <a:gd name="connsiteY15" fmla="*/ 983738 h 2075818"/>
              <a:gd name="connsiteX16" fmla="*/ 2127821 w 2158157"/>
              <a:gd name="connsiteY16" fmla="*/ 1057410 h 2075818"/>
              <a:gd name="connsiteX17" fmla="*/ 2114820 w 2158157"/>
              <a:gd name="connsiteY17" fmla="*/ 1105081 h 2075818"/>
              <a:gd name="connsiteX18" fmla="*/ 2158157 w 2158157"/>
              <a:gd name="connsiteY18" fmla="*/ 1170085 h 2075818"/>
              <a:gd name="connsiteX19" fmla="*/ 2075818 w 2158157"/>
              <a:gd name="connsiteY19" fmla="*/ 1222089 h 2075818"/>
              <a:gd name="connsiteX20" fmla="*/ 2002146 w 2158157"/>
              <a:gd name="connsiteY20" fmla="*/ 1451773 h 2075818"/>
              <a:gd name="connsiteX21" fmla="*/ 1945808 w 2158157"/>
              <a:gd name="connsiteY21" fmla="*/ 1412770 h 2075818"/>
              <a:gd name="connsiteX22" fmla="*/ 1889471 w 2158157"/>
              <a:gd name="connsiteY22" fmla="*/ 1356432 h 2075818"/>
              <a:gd name="connsiteX23" fmla="*/ 1772462 w 2158157"/>
              <a:gd name="connsiteY23" fmla="*/ 1382434 h 2075818"/>
              <a:gd name="connsiteX24" fmla="*/ 1703124 w 2158157"/>
              <a:gd name="connsiteY24" fmla="*/ 1395435 h 2075818"/>
              <a:gd name="connsiteX25" fmla="*/ 1664121 w 2158157"/>
              <a:gd name="connsiteY25" fmla="*/ 1447439 h 2075818"/>
              <a:gd name="connsiteX26" fmla="*/ 1690123 w 2158157"/>
              <a:gd name="connsiteY26" fmla="*/ 1516777 h 2075818"/>
              <a:gd name="connsiteX27" fmla="*/ 1690123 w 2158157"/>
              <a:gd name="connsiteY27" fmla="*/ 1586116 h 2075818"/>
              <a:gd name="connsiteX28" fmla="*/ 1798464 w 2158157"/>
              <a:gd name="connsiteY28" fmla="*/ 1633786 h 2075818"/>
              <a:gd name="connsiteX29" fmla="*/ 1772462 w 2158157"/>
              <a:gd name="connsiteY29" fmla="*/ 2058483 h 2075818"/>
              <a:gd name="connsiteX30" fmla="*/ 1534111 w 2158157"/>
              <a:gd name="connsiteY30" fmla="*/ 2075818 h 2075818"/>
              <a:gd name="connsiteX31" fmla="*/ 1386767 w 2158157"/>
              <a:gd name="connsiteY31" fmla="*/ 2058483 h 2075818"/>
              <a:gd name="connsiteX32" fmla="*/ 1300094 w 2158157"/>
              <a:gd name="connsiteY32" fmla="*/ 2023814 h 2075818"/>
              <a:gd name="connsiteX33" fmla="*/ 1235090 w 2158157"/>
              <a:gd name="connsiteY33" fmla="*/ 1750794 h 2075818"/>
              <a:gd name="connsiteX34" fmla="*/ 1152750 w 2158157"/>
              <a:gd name="connsiteY34" fmla="*/ 1707458 h 2075818"/>
              <a:gd name="connsiteX35" fmla="*/ 1092079 w 2158157"/>
              <a:gd name="connsiteY35" fmla="*/ 1694457 h 2075818"/>
              <a:gd name="connsiteX36" fmla="*/ 1009740 w 2158157"/>
              <a:gd name="connsiteY36" fmla="*/ 1646787 h 2075818"/>
              <a:gd name="connsiteX37" fmla="*/ 849395 w 2158157"/>
              <a:gd name="connsiteY37" fmla="*/ 1655454 h 2075818"/>
              <a:gd name="connsiteX38" fmla="*/ 840728 w 2158157"/>
              <a:gd name="connsiteY38" fmla="*/ 1581782 h 2075818"/>
              <a:gd name="connsiteX39" fmla="*/ 988072 w 2158157"/>
              <a:gd name="connsiteY39" fmla="*/ 1343431 h 2075818"/>
              <a:gd name="connsiteX40" fmla="*/ 979404 w 2158157"/>
              <a:gd name="connsiteY40" fmla="*/ 1269759 h 2075818"/>
              <a:gd name="connsiteX41" fmla="*/ 1044409 w 2158157"/>
              <a:gd name="connsiteY41" fmla="*/ 1135416 h 2075818"/>
              <a:gd name="connsiteX42" fmla="*/ 875397 w 2158157"/>
              <a:gd name="connsiteY42" fmla="*/ 1105081 h 2075818"/>
              <a:gd name="connsiteX43" fmla="*/ 758388 w 2158157"/>
              <a:gd name="connsiteY43" fmla="*/ 1031409 h 2075818"/>
              <a:gd name="connsiteX44" fmla="*/ 658714 w 2158157"/>
              <a:gd name="connsiteY44" fmla="*/ 1066078 h 2075818"/>
              <a:gd name="connsiteX45" fmla="*/ 632712 w 2158157"/>
              <a:gd name="connsiteY45" fmla="*/ 1027075 h 2075818"/>
              <a:gd name="connsiteX46" fmla="*/ 580709 w 2158157"/>
              <a:gd name="connsiteY46" fmla="*/ 1044410 h 2075818"/>
              <a:gd name="connsiteX47" fmla="*/ 476701 w 2158157"/>
              <a:gd name="connsiteY47" fmla="*/ 1005407 h 2075818"/>
              <a:gd name="connsiteX48" fmla="*/ 325023 w 2158157"/>
              <a:gd name="connsiteY48" fmla="*/ 1274093 h 2075818"/>
              <a:gd name="connsiteX49" fmla="*/ 281687 w 2158157"/>
              <a:gd name="connsiteY49" fmla="*/ 1421437 h 2075818"/>
              <a:gd name="connsiteX50" fmla="*/ 190680 w 2158157"/>
              <a:gd name="connsiteY50" fmla="*/ 1469107 h 2075818"/>
              <a:gd name="connsiteX51" fmla="*/ 43336 w 2158157"/>
              <a:gd name="connsiteY51" fmla="*/ 1378101 h 2075818"/>
              <a:gd name="connsiteX52" fmla="*/ 34669 w 2158157"/>
              <a:gd name="connsiteY52" fmla="*/ 1265426 h 2075818"/>
              <a:gd name="connsiteX53" fmla="*/ 8667 w 2158157"/>
              <a:gd name="connsiteY53" fmla="*/ 1256758 h 2075818"/>
              <a:gd name="connsiteX54" fmla="*/ 8667 w 2158157"/>
              <a:gd name="connsiteY54" fmla="*/ 1178753 h 2075818"/>
              <a:gd name="connsiteX55" fmla="*/ 52003 w 2158157"/>
              <a:gd name="connsiteY55" fmla="*/ 1187420 h 2075818"/>
              <a:gd name="connsiteX56" fmla="*/ 99674 w 2158157"/>
              <a:gd name="connsiteY56" fmla="*/ 1113748 h 2075818"/>
              <a:gd name="connsiteX57" fmla="*/ 47670 w 2158157"/>
              <a:gd name="connsiteY57" fmla="*/ 1048743 h 2075818"/>
              <a:gd name="connsiteX58" fmla="*/ 112674 w 2158157"/>
              <a:gd name="connsiteY58" fmla="*/ 888398 h 2075818"/>
              <a:gd name="connsiteX59" fmla="*/ 138676 w 2158157"/>
              <a:gd name="connsiteY59" fmla="*/ 715052 h 2075818"/>
              <a:gd name="connsiteX60" fmla="*/ 73672 w 2158157"/>
              <a:gd name="connsiteY60" fmla="*/ 697718 h 2075818"/>
              <a:gd name="connsiteX61" fmla="*/ 0 w 2158157"/>
              <a:gd name="connsiteY61" fmla="*/ 364027 h 2075818"/>
              <a:gd name="connsiteX62" fmla="*/ 160345 w 2158157"/>
              <a:gd name="connsiteY62" fmla="*/ 338025 h 2075818"/>
              <a:gd name="connsiteX63" fmla="*/ 125675 w 2158157"/>
              <a:gd name="connsiteY63" fmla="*/ 268686 h 2075818"/>
              <a:gd name="connsiteX64" fmla="*/ 160345 w 2158157"/>
              <a:gd name="connsiteY64" fmla="*/ 216683 h 2075818"/>
              <a:gd name="connsiteX65" fmla="*/ 164678 w 2158157"/>
              <a:gd name="connsiteY65" fmla="*/ 130010 h 2075818"/>
              <a:gd name="connsiteX66" fmla="*/ 424697 w 2158157"/>
              <a:gd name="connsiteY66" fmla="*/ 43337 h 2075818"/>
              <a:gd name="connsiteX67" fmla="*/ 511370 w 2158157"/>
              <a:gd name="connsiteY67" fmla="*/ 0 h 2075818"/>
              <a:gd name="connsiteX0" fmla="*/ 511370 w 2158157"/>
              <a:gd name="connsiteY0" fmla="*/ 0 h 2075818"/>
              <a:gd name="connsiteX1" fmla="*/ 615378 w 2158157"/>
              <a:gd name="connsiteY1" fmla="*/ 247018 h 2075818"/>
              <a:gd name="connsiteX2" fmla="*/ 481035 w 2158157"/>
              <a:gd name="connsiteY2" fmla="*/ 372694 h 2075818"/>
              <a:gd name="connsiteX3" fmla="*/ 338024 w 2158157"/>
              <a:gd name="connsiteY3" fmla="*/ 576375 h 2075818"/>
              <a:gd name="connsiteX4" fmla="*/ 858062 w 2158157"/>
              <a:gd name="connsiteY4" fmla="*/ 663048 h 2075818"/>
              <a:gd name="connsiteX5" fmla="*/ 944735 w 2158157"/>
              <a:gd name="connsiteY5" fmla="*/ 736720 h 2075818"/>
              <a:gd name="connsiteX6" fmla="*/ 1066077 w 2158157"/>
              <a:gd name="connsiteY6" fmla="*/ 710719 h 2075818"/>
              <a:gd name="connsiteX7" fmla="*/ 1174419 w 2158157"/>
              <a:gd name="connsiteY7" fmla="*/ 771390 h 2075818"/>
              <a:gd name="connsiteX8" fmla="*/ 1399768 w 2158157"/>
              <a:gd name="connsiteY8" fmla="*/ 762722 h 2075818"/>
              <a:gd name="connsiteX9" fmla="*/ 1568781 w 2158157"/>
              <a:gd name="connsiteY9" fmla="*/ 810392 h 2075818"/>
              <a:gd name="connsiteX10" fmla="*/ 1555780 w 2158157"/>
              <a:gd name="connsiteY10" fmla="*/ 875397 h 2075818"/>
              <a:gd name="connsiteX11" fmla="*/ 1794130 w 2158157"/>
              <a:gd name="connsiteY11" fmla="*/ 970738 h 2075818"/>
              <a:gd name="connsiteX12" fmla="*/ 1906805 w 2158157"/>
              <a:gd name="connsiteY12" fmla="*/ 962070 h 2075818"/>
              <a:gd name="connsiteX13" fmla="*/ 1950142 w 2158157"/>
              <a:gd name="connsiteY13" fmla="*/ 1005407 h 2075818"/>
              <a:gd name="connsiteX14" fmla="*/ 2006479 w 2158157"/>
              <a:gd name="connsiteY14" fmla="*/ 1031409 h 2075818"/>
              <a:gd name="connsiteX15" fmla="*/ 2071484 w 2158157"/>
              <a:gd name="connsiteY15" fmla="*/ 983738 h 2075818"/>
              <a:gd name="connsiteX16" fmla="*/ 2127821 w 2158157"/>
              <a:gd name="connsiteY16" fmla="*/ 1057410 h 2075818"/>
              <a:gd name="connsiteX17" fmla="*/ 2114820 w 2158157"/>
              <a:gd name="connsiteY17" fmla="*/ 1105081 h 2075818"/>
              <a:gd name="connsiteX18" fmla="*/ 2158157 w 2158157"/>
              <a:gd name="connsiteY18" fmla="*/ 1170085 h 2075818"/>
              <a:gd name="connsiteX19" fmla="*/ 2075818 w 2158157"/>
              <a:gd name="connsiteY19" fmla="*/ 1222089 h 2075818"/>
              <a:gd name="connsiteX20" fmla="*/ 2002146 w 2158157"/>
              <a:gd name="connsiteY20" fmla="*/ 1451773 h 2075818"/>
              <a:gd name="connsiteX21" fmla="*/ 1945808 w 2158157"/>
              <a:gd name="connsiteY21" fmla="*/ 1412770 h 2075818"/>
              <a:gd name="connsiteX22" fmla="*/ 1889471 w 2158157"/>
              <a:gd name="connsiteY22" fmla="*/ 1356432 h 2075818"/>
              <a:gd name="connsiteX23" fmla="*/ 1772462 w 2158157"/>
              <a:gd name="connsiteY23" fmla="*/ 1382434 h 2075818"/>
              <a:gd name="connsiteX24" fmla="*/ 1703124 w 2158157"/>
              <a:gd name="connsiteY24" fmla="*/ 1395435 h 2075818"/>
              <a:gd name="connsiteX25" fmla="*/ 1664121 w 2158157"/>
              <a:gd name="connsiteY25" fmla="*/ 1447439 h 2075818"/>
              <a:gd name="connsiteX26" fmla="*/ 1690123 w 2158157"/>
              <a:gd name="connsiteY26" fmla="*/ 1516777 h 2075818"/>
              <a:gd name="connsiteX27" fmla="*/ 1690123 w 2158157"/>
              <a:gd name="connsiteY27" fmla="*/ 1586116 h 2075818"/>
              <a:gd name="connsiteX28" fmla="*/ 1798464 w 2158157"/>
              <a:gd name="connsiteY28" fmla="*/ 1633786 h 2075818"/>
              <a:gd name="connsiteX29" fmla="*/ 1772462 w 2158157"/>
              <a:gd name="connsiteY29" fmla="*/ 2058483 h 2075818"/>
              <a:gd name="connsiteX30" fmla="*/ 1534111 w 2158157"/>
              <a:gd name="connsiteY30" fmla="*/ 2075818 h 2075818"/>
              <a:gd name="connsiteX31" fmla="*/ 1386767 w 2158157"/>
              <a:gd name="connsiteY31" fmla="*/ 2058483 h 2075818"/>
              <a:gd name="connsiteX32" fmla="*/ 1300094 w 2158157"/>
              <a:gd name="connsiteY32" fmla="*/ 2023814 h 2075818"/>
              <a:gd name="connsiteX33" fmla="*/ 1235090 w 2158157"/>
              <a:gd name="connsiteY33" fmla="*/ 1750794 h 2075818"/>
              <a:gd name="connsiteX34" fmla="*/ 1152750 w 2158157"/>
              <a:gd name="connsiteY34" fmla="*/ 1707458 h 2075818"/>
              <a:gd name="connsiteX35" fmla="*/ 1092079 w 2158157"/>
              <a:gd name="connsiteY35" fmla="*/ 1694457 h 2075818"/>
              <a:gd name="connsiteX36" fmla="*/ 1009740 w 2158157"/>
              <a:gd name="connsiteY36" fmla="*/ 1646787 h 2075818"/>
              <a:gd name="connsiteX37" fmla="*/ 849395 w 2158157"/>
              <a:gd name="connsiteY37" fmla="*/ 1655454 h 2075818"/>
              <a:gd name="connsiteX38" fmla="*/ 840728 w 2158157"/>
              <a:gd name="connsiteY38" fmla="*/ 1581782 h 2075818"/>
              <a:gd name="connsiteX39" fmla="*/ 988072 w 2158157"/>
              <a:gd name="connsiteY39" fmla="*/ 1343431 h 2075818"/>
              <a:gd name="connsiteX40" fmla="*/ 979404 w 2158157"/>
              <a:gd name="connsiteY40" fmla="*/ 1269759 h 2075818"/>
              <a:gd name="connsiteX41" fmla="*/ 1044409 w 2158157"/>
              <a:gd name="connsiteY41" fmla="*/ 1135416 h 2075818"/>
              <a:gd name="connsiteX42" fmla="*/ 875397 w 2158157"/>
              <a:gd name="connsiteY42" fmla="*/ 1105081 h 2075818"/>
              <a:gd name="connsiteX43" fmla="*/ 758388 w 2158157"/>
              <a:gd name="connsiteY43" fmla="*/ 1031409 h 2075818"/>
              <a:gd name="connsiteX44" fmla="*/ 658714 w 2158157"/>
              <a:gd name="connsiteY44" fmla="*/ 1066078 h 2075818"/>
              <a:gd name="connsiteX45" fmla="*/ 632712 w 2158157"/>
              <a:gd name="connsiteY45" fmla="*/ 1027075 h 2075818"/>
              <a:gd name="connsiteX46" fmla="*/ 580709 w 2158157"/>
              <a:gd name="connsiteY46" fmla="*/ 1044410 h 2075818"/>
              <a:gd name="connsiteX47" fmla="*/ 476701 w 2158157"/>
              <a:gd name="connsiteY47" fmla="*/ 1005407 h 2075818"/>
              <a:gd name="connsiteX48" fmla="*/ 325023 w 2158157"/>
              <a:gd name="connsiteY48" fmla="*/ 1274093 h 2075818"/>
              <a:gd name="connsiteX49" fmla="*/ 281687 w 2158157"/>
              <a:gd name="connsiteY49" fmla="*/ 1421437 h 2075818"/>
              <a:gd name="connsiteX50" fmla="*/ 190680 w 2158157"/>
              <a:gd name="connsiteY50" fmla="*/ 1469107 h 2075818"/>
              <a:gd name="connsiteX51" fmla="*/ 43336 w 2158157"/>
              <a:gd name="connsiteY51" fmla="*/ 1378101 h 2075818"/>
              <a:gd name="connsiteX52" fmla="*/ 34669 w 2158157"/>
              <a:gd name="connsiteY52" fmla="*/ 1265426 h 2075818"/>
              <a:gd name="connsiteX53" fmla="*/ 8667 w 2158157"/>
              <a:gd name="connsiteY53" fmla="*/ 1256758 h 2075818"/>
              <a:gd name="connsiteX54" fmla="*/ 8667 w 2158157"/>
              <a:gd name="connsiteY54" fmla="*/ 1178753 h 2075818"/>
              <a:gd name="connsiteX55" fmla="*/ 52003 w 2158157"/>
              <a:gd name="connsiteY55" fmla="*/ 1187420 h 2075818"/>
              <a:gd name="connsiteX56" fmla="*/ 99674 w 2158157"/>
              <a:gd name="connsiteY56" fmla="*/ 1113748 h 2075818"/>
              <a:gd name="connsiteX57" fmla="*/ 47670 w 2158157"/>
              <a:gd name="connsiteY57" fmla="*/ 1048743 h 2075818"/>
              <a:gd name="connsiteX58" fmla="*/ 112674 w 2158157"/>
              <a:gd name="connsiteY58" fmla="*/ 888398 h 2075818"/>
              <a:gd name="connsiteX59" fmla="*/ 138676 w 2158157"/>
              <a:gd name="connsiteY59" fmla="*/ 715052 h 2075818"/>
              <a:gd name="connsiteX60" fmla="*/ 73672 w 2158157"/>
              <a:gd name="connsiteY60" fmla="*/ 697718 h 2075818"/>
              <a:gd name="connsiteX61" fmla="*/ 0 w 2158157"/>
              <a:gd name="connsiteY61" fmla="*/ 364027 h 2075818"/>
              <a:gd name="connsiteX62" fmla="*/ 160345 w 2158157"/>
              <a:gd name="connsiteY62" fmla="*/ 338025 h 2075818"/>
              <a:gd name="connsiteX63" fmla="*/ 113769 w 2158157"/>
              <a:gd name="connsiteY63" fmla="*/ 259161 h 2075818"/>
              <a:gd name="connsiteX64" fmla="*/ 160345 w 2158157"/>
              <a:gd name="connsiteY64" fmla="*/ 216683 h 2075818"/>
              <a:gd name="connsiteX65" fmla="*/ 164678 w 2158157"/>
              <a:gd name="connsiteY65" fmla="*/ 130010 h 2075818"/>
              <a:gd name="connsiteX66" fmla="*/ 424697 w 2158157"/>
              <a:gd name="connsiteY66" fmla="*/ 43337 h 2075818"/>
              <a:gd name="connsiteX67" fmla="*/ 511370 w 2158157"/>
              <a:gd name="connsiteY67" fmla="*/ 0 h 2075818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60345 w 2158157"/>
              <a:gd name="connsiteY62" fmla="*/ 349931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64678 w 2158157"/>
              <a:gd name="connsiteY65" fmla="*/ 141916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60345 w 2158157"/>
              <a:gd name="connsiteY62" fmla="*/ 349931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3914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95181 w 2158157"/>
              <a:gd name="connsiteY58" fmla="*/ 931743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85656 w 2158157"/>
              <a:gd name="connsiteY58" fmla="*/ 946031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83515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85656 w 2158157"/>
              <a:gd name="connsiteY58" fmla="*/ 946031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83515 h 2087724"/>
              <a:gd name="connsiteX55" fmla="*/ 52003 w 2158157"/>
              <a:gd name="connsiteY55" fmla="*/ 1199326 h 2087724"/>
              <a:gd name="connsiteX56" fmla="*/ 54700 w 2158157"/>
              <a:gd name="connsiteY56" fmla="*/ 1177011 h 2087724"/>
              <a:gd name="connsiteX57" fmla="*/ 99674 w 2158157"/>
              <a:gd name="connsiteY57" fmla="*/ 1125654 h 2087724"/>
              <a:gd name="connsiteX58" fmla="*/ 35764 w 2158157"/>
              <a:gd name="connsiteY58" fmla="*/ 1048743 h 2087724"/>
              <a:gd name="connsiteX59" fmla="*/ 85656 w 2158157"/>
              <a:gd name="connsiteY59" fmla="*/ 946031 h 2087724"/>
              <a:gd name="connsiteX60" fmla="*/ 112674 w 2158157"/>
              <a:gd name="connsiteY60" fmla="*/ 900304 h 2087724"/>
              <a:gd name="connsiteX61" fmla="*/ 133914 w 2158157"/>
              <a:gd name="connsiteY61" fmla="*/ 726958 h 2087724"/>
              <a:gd name="connsiteX62" fmla="*/ 61766 w 2158157"/>
              <a:gd name="connsiteY62" fmla="*/ 712006 h 2087724"/>
              <a:gd name="connsiteX63" fmla="*/ 0 w 2158157"/>
              <a:gd name="connsiteY63" fmla="*/ 375933 h 2087724"/>
              <a:gd name="connsiteX64" fmla="*/ 148438 w 2158157"/>
              <a:gd name="connsiteY64" fmla="*/ 347549 h 2087724"/>
              <a:gd name="connsiteX65" fmla="*/ 113769 w 2158157"/>
              <a:gd name="connsiteY65" fmla="*/ 271067 h 2087724"/>
              <a:gd name="connsiteX66" fmla="*/ 160345 w 2158157"/>
              <a:gd name="connsiteY66" fmla="*/ 228589 h 2087724"/>
              <a:gd name="connsiteX67" fmla="*/ 157535 w 2158157"/>
              <a:gd name="connsiteY67" fmla="*/ 139535 h 2087724"/>
              <a:gd name="connsiteX68" fmla="*/ 424697 w 2158157"/>
              <a:gd name="connsiteY68" fmla="*/ 55243 h 2087724"/>
              <a:gd name="connsiteX69" fmla="*/ 511370 w 2158157"/>
              <a:gd name="connsiteY69" fmla="*/ 0 h 208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158157" h="2087724">
                <a:moveTo>
                  <a:pt x="511370" y="0"/>
                </a:moveTo>
                <a:lnTo>
                  <a:pt x="615378" y="258924"/>
                </a:lnTo>
                <a:lnTo>
                  <a:pt x="481035" y="384600"/>
                </a:lnTo>
                <a:lnTo>
                  <a:pt x="338024" y="588281"/>
                </a:lnTo>
                <a:lnTo>
                  <a:pt x="858062" y="674954"/>
                </a:lnTo>
                <a:lnTo>
                  <a:pt x="944735" y="748626"/>
                </a:lnTo>
                <a:lnTo>
                  <a:pt x="1066077" y="722625"/>
                </a:lnTo>
                <a:lnTo>
                  <a:pt x="1174419" y="783296"/>
                </a:lnTo>
                <a:lnTo>
                  <a:pt x="1399768" y="774628"/>
                </a:lnTo>
                <a:lnTo>
                  <a:pt x="1568781" y="822298"/>
                </a:lnTo>
                <a:lnTo>
                  <a:pt x="1555780" y="887303"/>
                </a:lnTo>
                <a:lnTo>
                  <a:pt x="1794130" y="982644"/>
                </a:lnTo>
                <a:lnTo>
                  <a:pt x="1906805" y="973976"/>
                </a:lnTo>
                <a:lnTo>
                  <a:pt x="1950142" y="1017313"/>
                </a:lnTo>
                <a:lnTo>
                  <a:pt x="2006479" y="1043315"/>
                </a:lnTo>
                <a:lnTo>
                  <a:pt x="2071484" y="995644"/>
                </a:lnTo>
                <a:lnTo>
                  <a:pt x="2127821" y="1069316"/>
                </a:lnTo>
                <a:lnTo>
                  <a:pt x="2114820" y="1116987"/>
                </a:lnTo>
                <a:lnTo>
                  <a:pt x="2158157" y="1181991"/>
                </a:lnTo>
                <a:lnTo>
                  <a:pt x="2075818" y="1233995"/>
                </a:lnTo>
                <a:lnTo>
                  <a:pt x="2002146" y="1463679"/>
                </a:lnTo>
                <a:lnTo>
                  <a:pt x="1945808" y="1424676"/>
                </a:lnTo>
                <a:lnTo>
                  <a:pt x="1889471" y="1368338"/>
                </a:lnTo>
                <a:lnTo>
                  <a:pt x="1772462" y="1394340"/>
                </a:lnTo>
                <a:lnTo>
                  <a:pt x="1703124" y="1407341"/>
                </a:lnTo>
                <a:lnTo>
                  <a:pt x="1664121" y="1459345"/>
                </a:lnTo>
                <a:lnTo>
                  <a:pt x="1690123" y="1528683"/>
                </a:lnTo>
                <a:lnTo>
                  <a:pt x="1690123" y="1598022"/>
                </a:lnTo>
                <a:lnTo>
                  <a:pt x="1798464" y="1645692"/>
                </a:lnTo>
                <a:lnTo>
                  <a:pt x="1772462" y="2070389"/>
                </a:lnTo>
                <a:lnTo>
                  <a:pt x="1534111" y="2087724"/>
                </a:lnTo>
                <a:lnTo>
                  <a:pt x="1386767" y="2070389"/>
                </a:lnTo>
                <a:lnTo>
                  <a:pt x="1300094" y="2035720"/>
                </a:lnTo>
                <a:lnTo>
                  <a:pt x="1235090" y="1762700"/>
                </a:lnTo>
                <a:lnTo>
                  <a:pt x="1152750" y="1719364"/>
                </a:lnTo>
                <a:lnTo>
                  <a:pt x="1092079" y="1706363"/>
                </a:lnTo>
                <a:lnTo>
                  <a:pt x="1009740" y="1658693"/>
                </a:lnTo>
                <a:lnTo>
                  <a:pt x="842252" y="1669741"/>
                </a:lnTo>
                <a:lnTo>
                  <a:pt x="840728" y="1593688"/>
                </a:lnTo>
                <a:lnTo>
                  <a:pt x="988072" y="1355337"/>
                </a:lnTo>
                <a:lnTo>
                  <a:pt x="974641" y="1281665"/>
                </a:lnTo>
                <a:lnTo>
                  <a:pt x="1034884" y="1154466"/>
                </a:lnTo>
                <a:lnTo>
                  <a:pt x="875397" y="1116987"/>
                </a:lnTo>
                <a:lnTo>
                  <a:pt x="760770" y="1055221"/>
                </a:lnTo>
                <a:lnTo>
                  <a:pt x="658714" y="1077984"/>
                </a:lnTo>
                <a:lnTo>
                  <a:pt x="632712" y="1038981"/>
                </a:lnTo>
                <a:lnTo>
                  <a:pt x="580709" y="1056316"/>
                </a:lnTo>
                <a:lnTo>
                  <a:pt x="476701" y="1017313"/>
                </a:lnTo>
                <a:lnTo>
                  <a:pt x="325023" y="1285999"/>
                </a:lnTo>
                <a:lnTo>
                  <a:pt x="281687" y="1433343"/>
                </a:lnTo>
                <a:lnTo>
                  <a:pt x="190680" y="1481013"/>
                </a:lnTo>
                <a:lnTo>
                  <a:pt x="43336" y="1390007"/>
                </a:lnTo>
                <a:lnTo>
                  <a:pt x="34669" y="1277332"/>
                </a:lnTo>
                <a:lnTo>
                  <a:pt x="8667" y="1268664"/>
                </a:lnTo>
                <a:lnTo>
                  <a:pt x="8667" y="1183515"/>
                </a:lnTo>
                <a:lnTo>
                  <a:pt x="52003" y="1199326"/>
                </a:lnTo>
                <a:cubicBezTo>
                  <a:pt x="58458" y="1191094"/>
                  <a:pt x="48245" y="1185243"/>
                  <a:pt x="54700" y="1177011"/>
                </a:cubicBezTo>
                <a:lnTo>
                  <a:pt x="99674" y="1125654"/>
                </a:lnTo>
                <a:lnTo>
                  <a:pt x="35764" y="1048743"/>
                </a:lnTo>
                <a:cubicBezTo>
                  <a:pt x="57951" y="1007362"/>
                  <a:pt x="63469" y="987412"/>
                  <a:pt x="85656" y="946031"/>
                </a:cubicBezTo>
                <a:lnTo>
                  <a:pt x="112674" y="900304"/>
                </a:lnTo>
                <a:lnTo>
                  <a:pt x="133914" y="726958"/>
                </a:lnTo>
                <a:lnTo>
                  <a:pt x="61766" y="712006"/>
                </a:lnTo>
                <a:lnTo>
                  <a:pt x="0" y="375933"/>
                </a:lnTo>
                <a:lnTo>
                  <a:pt x="148438" y="347549"/>
                </a:lnTo>
                <a:lnTo>
                  <a:pt x="113769" y="271067"/>
                </a:lnTo>
                <a:lnTo>
                  <a:pt x="160345" y="228589"/>
                </a:lnTo>
                <a:cubicBezTo>
                  <a:pt x="159408" y="198904"/>
                  <a:pt x="158472" y="169220"/>
                  <a:pt x="157535" y="139535"/>
                </a:cubicBezTo>
                <a:lnTo>
                  <a:pt x="424697" y="55243"/>
                </a:lnTo>
                <a:lnTo>
                  <a:pt x="511370" y="0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吹き出し 38"/>
          <p:cNvSpPr/>
          <p:nvPr/>
        </p:nvSpPr>
        <p:spPr>
          <a:xfrm>
            <a:off x="6118814" y="4160155"/>
            <a:ext cx="2705478" cy="2111701"/>
          </a:xfrm>
          <a:prstGeom prst="wedgeRoundRectCallout">
            <a:avLst>
              <a:gd name="adj1" fmla="val -100018"/>
              <a:gd name="adj2" fmla="val -3251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187936" y="1052736"/>
            <a:ext cx="2705478" cy="1954172"/>
          </a:xfrm>
          <a:prstGeom prst="wedgeRoundRectCallout">
            <a:avLst>
              <a:gd name="adj1" fmla="val 87642"/>
              <a:gd name="adj2" fmla="val 133481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中央</a:t>
            </a:r>
            <a:r>
              <a:rPr kumimoji="1" lang="ja-JP" altLang="en-US" dirty="0" smtClean="0"/>
              <a:t>地区について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026" name="Picture 2" descr="C:\Users\薫\Downloads\IMG_3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1457"/>
            <a:ext cx="2304256" cy="15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903842" y="263723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モール</a:t>
            </a:r>
            <a:r>
              <a:rPr lang="en-US" altLang="ja-JP" dirty="0" smtClean="0"/>
              <a:t>505</a:t>
            </a:r>
            <a:endParaRPr kumimoji="1" lang="ja-JP" altLang="en-US" dirty="0"/>
          </a:p>
        </p:txBody>
      </p:sp>
      <p:sp>
        <p:nvSpPr>
          <p:cNvPr id="33" name="角丸四角形吹き出し 32"/>
          <p:cNvSpPr/>
          <p:nvPr/>
        </p:nvSpPr>
        <p:spPr>
          <a:xfrm>
            <a:off x="210244" y="4005064"/>
            <a:ext cx="2705478" cy="2111701"/>
          </a:xfrm>
          <a:prstGeom prst="wedgeRoundRectCallout">
            <a:avLst>
              <a:gd name="adj1" fmla="val 86676"/>
              <a:gd name="adj2" fmla="val -7787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吹き出し 33"/>
          <p:cNvSpPr/>
          <p:nvPr/>
        </p:nvSpPr>
        <p:spPr>
          <a:xfrm>
            <a:off x="5184487" y="1097614"/>
            <a:ext cx="2705478" cy="1954172"/>
          </a:xfrm>
          <a:prstGeom prst="wedgeRoundRectCallout">
            <a:avLst>
              <a:gd name="adj1" fmla="val -66220"/>
              <a:gd name="adj2" fmla="val 131699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2" descr="G:\都市計画マスタープラン\画像\25-1386305280_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4379"/>
            <a:ext cx="2304256" cy="16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1072334" y="574915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花火</a:t>
            </a:r>
            <a:r>
              <a:rPr lang="ja-JP" altLang="en-US" dirty="0"/>
              <a:t>大会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06447" y="6116765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土浦市ＨＰより</a:t>
            </a:r>
            <a:endParaRPr kumimoji="1" lang="ja-JP" altLang="en-US" sz="11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49" y="4274912"/>
            <a:ext cx="2163007" cy="157200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39" y="1171457"/>
            <a:ext cx="2237805" cy="1525354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979867" y="26824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亀城公園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92280" y="58199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土浦港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411915" y="306936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10/9</a:t>
            </a:r>
            <a:r>
              <a:rPr kumimoji="1"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200292" y="631482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10/9</a:t>
            </a:r>
            <a:r>
              <a:rPr kumimoji="1"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97811" y="3014579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10/23</a:t>
            </a:r>
            <a:r>
              <a:rPr kumimoji="1" lang="ja-JP" altLang="en-US" sz="1100" dirty="0" smtClean="0"/>
              <a:t>撮影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212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地区別構想（</a:t>
            </a:r>
            <a:r>
              <a:rPr lang="ja-JP" altLang="en-US" dirty="0"/>
              <a:t>中央</a:t>
            </a:r>
            <a:r>
              <a:rPr kumimoji="1" lang="ja-JP" altLang="en-US" dirty="0" smtClean="0"/>
              <a:t>地区）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967" y="5733256"/>
            <a:ext cx="847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中心市街地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として年間を通して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活気ある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地区に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3845" y="435220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イベントだけでは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活気は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長期的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には続かない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1756" y="1981927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現在中央地区内では年間を通して多くの行事やイベントを企画・実施</a:t>
            </a:r>
            <a:endParaRPr kumimoji="1" lang="ja-JP" altLang="en-US" dirty="0"/>
          </a:p>
        </p:txBody>
      </p:sp>
      <p:pic>
        <p:nvPicPr>
          <p:cNvPr id="1026" name="Picture 2" descr="G:\都市計画マスタープラン\画像\25-1386305280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9" y="2351259"/>
            <a:ext cx="2160240" cy="14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都市計画マスタープラン\画像\25-1227693684_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70" y="2351259"/>
            <a:ext cx="21621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73755" y="3829843"/>
            <a:ext cx="193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土浦花火大会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77241" y="3810369"/>
            <a:ext cx="223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カレーフェスティバル</a:t>
            </a:r>
            <a:endParaRPr kumimoji="1" lang="ja-JP" altLang="en-US" b="1" dirty="0"/>
          </a:p>
        </p:txBody>
      </p:sp>
      <p:pic>
        <p:nvPicPr>
          <p:cNvPr id="1028" name="Picture 4" descr="G:\都市計画マスタープラン\画像\25-1368170317_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43" y="2351259"/>
            <a:ext cx="2076521" cy="14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362246" y="3777017"/>
            <a:ext cx="399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かすみが</a:t>
            </a:r>
            <a:r>
              <a:rPr lang="ja-JP" altLang="en-US" b="1" dirty="0" smtClean="0"/>
              <a:t>うらマラソン大会</a:t>
            </a:r>
            <a:endParaRPr kumimoji="1" lang="ja-JP" altLang="en-US" b="1" dirty="0"/>
          </a:p>
        </p:txBody>
      </p:sp>
      <p:sp>
        <p:nvSpPr>
          <p:cNvPr id="11" name="下矢印 10"/>
          <p:cNvSpPr/>
          <p:nvPr/>
        </p:nvSpPr>
        <p:spPr>
          <a:xfrm>
            <a:off x="3814074" y="4936978"/>
            <a:ext cx="1548172" cy="7962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809" y="116859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市内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で最も栄えている地区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6256" y="405830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写真はすべて土浦市ＨＰより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622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072735" y="4662375"/>
            <a:ext cx="6805874" cy="15164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72736" y="1851579"/>
            <a:ext cx="6805874" cy="1888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中央地区における提案１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9" y="97764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モール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505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商店街以外の機能を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9796" y="2103408"/>
            <a:ext cx="653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□</a:t>
            </a:r>
            <a:r>
              <a:rPr kumimoji="1" lang="ja-JP" altLang="en-US" sz="2400" b="1" dirty="0" smtClean="0"/>
              <a:t>空き店舗が多く人の通りもそれほど多くはない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23928" y="1593979"/>
            <a:ext cx="93610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現状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09796" y="248457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□</a:t>
            </a:r>
            <a:r>
              <a:rPr kumimoji="1" lang="ja-JP" altLang="en-US" sz="2400" b="1" dirty="0" smtClean="0"/>
              <a:t>イベント会場になることが多い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9796" y="2822183"/>
            <a:ext cx="662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□</a:t>
            </a:r>
            <a:r>
              <a:rPr kumimoji="1" lang="ja-JP" altLang="en-US" sz="2400" b="1" dirty="0" smtClean="0"/>
              <a:t>年中無休の大型ショッピングモールに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集客力で勝てる見込みは薄い</a:t>
            </a:r>
            <a:endParaRPr kumimoji="1" lang="ja-JP" altLang="en-US" sz="2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2735" y="4347446"/>
            <a:ext cx="67734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ＪＲ常磐線沿線という地の利を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活かす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27572" y="4930706"/>
            <a:ext cx="695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□県内に事務所を持ちたい、</a:t>
            </a:r>
            <a:r>
              <a:rPr lang="ja-JP" altLang="en-US" sz="2400" b="1" dirty="0" smtClean="0"/>
              <a:t>もしくは</a:t>
            </a:r>
            <a:r>
              <a:rPr kumimoji="1" lang="ja-JP" altLang="en-US" sz="2400" b="1" dirty="0" smtClean="0"/>
              <a:t>県内の企業やＮＰＯなどの団体を空きテナントに誘致する</a:t>
            </a:r>
            <a:endParaRPr kumimoji="1" lang="ja-JP" altLang="en-US" sz="2400" b="1" dirty="0"/>
          </a:p>
        </p:txBody>
      </p:sp>
      <p:sp>
        <p:nvSpPr>
          <p:cNvPr id="14" name="下矢印 13"/>
          <p:cNvSpPr/>
          <p:nvPr/>
        </p:nvSpPr>
        <p:spPr>
          <a:xfrm>
            <a:off x="3522373" y="3739127"/>
            <a:ext cx="1911722" cy="7264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34468" y="5735836"/>
            <a:ext cx="695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□宿泊施設としての利用</a:t>
            </a:r>
            <a:endParaRPr kumimoji="1" lang="ja-JP" altLang="en-US" sz="24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984808"/>
            <a:ext cx="9130059" cy="550863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6514" y="2981635"/>
            <a:ext cx="7095128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くの人が集まり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賑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わいのある通りに</a:t>
            </a:r>
            <a:endParaRPr kumimoji="1"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5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854058" y="2103392"/>
            <a:ext cx="7078151" cy="1235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中央地区における提案２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1404" y="1027298"/>
            <a:ext cx="778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プロ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野球独立リーグ新規参加チームの誘致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4058" y="2269090"/>
            <a:ext cx="686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□市内のスポーツ少年団全</a:t>
            </a:r>
            <a:r>
              <a:rPr lang="en-US" altLang="ja-JP" sz="2400" b="1" dirty="0" smtClean="0"/>
              <a:t>60</a:t>
            </a:r>
            <a:r>
              <a:rPr lang="ja-JP" altLang="en-US" sz="2400" b="1" dirty="0" smtClean="0"/>
              <a:t>団体中</a:t>
            </a:r>
            <a:r>
              <a:rPr lang="en-US" altLang="ja-JP" sz="2400" b="1" dirty="0" smtClean="0"/>
              <a:t>21</a:t>
            </a:r>
            <a:r>
              <a:rPr lang="ja-JP" altLang="en-US" sz="2400" b="1" dirty="0" smtClean="0"/>
              <a:t>団体が野球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2763" y="2746669"/>
            <a:ext cx="686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□全国的な高校野球の名門である常総学院がある</a:t>
            </a:r>
            <a:endParaRPr kumimoji="1"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5259" y="4573206"/>
            <a:ext cx="686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□現役を続けたいＮＰＢ選手をチームに引き入れ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市</a:t>
            </a:r>
            <a:r>
              <a:rPr kumimoji="1" lang="ja-JP" altLang="en-US" sz="2400" b="1" dirty="0" smtClean="0"/>
              <a:t>の知名度、球団による集客力向上をはかる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58632" y="5377057"/>
            <a:ext cx="686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□プロ野球選手になりたい地元出身の若者を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引き入れ、チームが地域に密着しやすくする</a:t>
            </a:r>
            <a:endParaRPr lang="en-US" altLang="ja-JP" sz="2400" b="1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843449" y="4365105"/>
            <a:ext cx="7088760" cy="1842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05264" y="4000723"/>
            <a:ext cx="67734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野球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に対する関心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活かす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324427" y="3222357"/>
            <a:ext cx="2088232" cy="8511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61239" y="1745870"/>
            <a:ext cx="241460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土浦市の野球</a:t>
            </a:r>
            <a:endParaRPr kumimoji="1" lang="ja-JP" altLang="en-US" sz="280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107505" y="1034086"/>
            <a:ext cx="9036496" cy="550863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7281" y="3164251"/>
            <a:ext cx="8496943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野球で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が多く集まる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活気の続くまちに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1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南部</a:t>
            </a:r>
            <a:r>
              <a:rPr kumimoji="1" lang="ja-JP" altLang="en-US" dirty="0" smtClean="0"/>
              <a:t>地区について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3333402" y="3212976"/>
            <a:ext cx="1212231" cy="1502246"/>
          </a:xfrm>
          <a:custGeom>
            <a:avLst/>
            <a:gdLst>
              <a:gd name="connsiteX0" fmla="*/ 1151906 w 1543792"/>
              <a:gd name="connsiteY0" fmla="*/ 267195 h 1905990"/>
              <a:gd name="connsiteX1" fmla="*/ 1312223 w 1543792"/>
              <a:gd name="connsiteY1" fmla="*/ 296884 h 1905990"/>
              <a:gd name="connsiteX2" fmla="*/ 1442852 w 1543792"/>
              <a:gd name="connsiteY2" fmla="*/ 362198 h 1905990"/>
              <a:gd name="connsiteX3" fmla="*/ 1520041 w 1543792"/>
              <a:gd name="connsiteY3" fmla="*/ 433450 h 1905990"/>
              <a:gd name="connsiteX4" fmla="*/ 1543792 w 1543792"/>
              <a:gd name="connsiteY4" fmla="*/ 534390 h 1905990"/>
              <a:gd name="connsiteX5" fmla="*/ 1448789 w 1543792"/>
              <a:gd name="connsiteY5" fmla="*/ 611580 h 1905990"/>
              <a:gd name="connsiteX6" fmla="*/ 1300348 w 1543792"/>
              <a:gd name="connsiteY6" fmla="*/ 653143 h 1905990"/>
              <a:gd name="connsiteX7" fmla="*/ 1175657 w 1543792"/>
              <a:gd name="connsiteY7" fmla="*/ 700645 h 1905990"/>
              <a:gd name="connsiteX8" fmla="*/ 1175657 w 1543792"/>
              <a:gd name="connsiteY8" fmla="*/ 777834 h 1905990"/>
              <a:gd name="connsiteX9" fmla="*/ 1128156 w 1543792"/>
              <a:gd name="connsiteY9" fmla="*/ 819398 h 1905990"/>
              <a:gd name="connsiteX10" fmla="*/ 1181595 w 1543792"/>
              <a:gd name="connsiteY10" fmla="*/ 890650 h 1905990"/>
              <a:gd name="connsiteX11" fmla="*/ 1021278 w 1543792"/>
              <a:gd name="connsiteY11" fmla="*/ 920338 h 1905990"/>
              <a:gd name="connsiteX12" fmla="*/ 1080654 w 1543792"/>
              <a:gd name="connsiteY12" fmla="*/ 1246909 h 1905990"/>
              <a:gd name="connsiteX13" fmla="*/ 1151906 w 1543792"/>
              <a:gd name="connsiteY13" fmla="*/ 1270660 h 1905990"/>
              <a:gd name="connsiteX14" fmla="*/ 1128156 w 1543792"/>
              <a:gd name="connsiteY14" fmla="*/ 1436915 h 1905990"/>
              <a:gd name="connsiteX15" fmla="*/ 908462 w 1543792"/>
              <a:gd name="connsiteY15" fmla="*/ 1905990 h 1905990"/>
              <a:gd name="connsiteX16" fmla="*/ 765958 w 1543792"/>
              <a:gd name="connsiteY16" fmla="*/ 1828800 h 1905990"/>
              <a:gd name="connsiteX17" fmla="*/ 694706 w 1543792"/>
              <a:gd name="connsiteY17" fmla="*/ 1656608 h 1905990"/>
              <a:gd name="connsiteX18" fmla="*/ 486888 w 1543792"/>
              <a:gd name="connsiteY18" fmla="*/ 1508167 h 1905990"/>
              <a:gd name="connsiteX19" fmla="*/ 261257 w 1543792"/>
              <a:gd name="connsiteY19" fmla="*/ 1520042 h 1905990"/>
              <a:gd name="connsiteX20" fmla="*/ 0 w 1543792"/>
              <a:gd name="connsiteY20" fmla="*/ 1223159 h 1905990"/>
              <a:gd name="connsiteX21" fmla="*/ 17813 w 1543792"/>
              <a:gd name="connsiteY21" fmla="*/ 1086593 h 1905990"/>
              <a:gd name="connsiteX22" fmla="*/ 0 w 1543792"/>
              <a:gd name="connsiteY22" fmla="*/ 979715 h 1905990"/>
              <a:gd name="connsiteX23" fmla="*/ 71252 w 1543792"/>
              <a:gd name="connsiteY23" fmla="*/ 938151 h 1905990"/>
              <a:gd name="connsiteX24" fmla="*/ 148441 w 1543792"/>
              <a:gd name="connsiteY24" fmla="*/ 961902 h 1905990"/>
              <a:gd name="connsiteX25" fmla="*/ 237506 w 1543792"/>
              <a:gd name="connsiteY25" fmla="*/ 1086593 h 1905990"/>
              <a:gd name="connsiteX26" fmla="*/ 285008 w 1543792"/>
              <a:gd name="connsiteY26" fmla="*/ 1045029 h 1905990"/>
              <a:gd name="connsiteX27" fmla="*/ 350322 w 1543792"/>
              <a:gd name="connsiteY27" fmla="*/ 1062842 h 1905990"/>
              <a:gd name="connsiteX28" fmla="*/ 385948 w 1543792"/>
              <a:gd name="connsiteY28" fmla="*/ 1015341 h 1905990"/>
              <a:gd name="connsiteX29" fmla="*/ 279070 w 1543792"/>
              <a:gd name="connsiteY29" fmla="*/ 973777 h 1905990"/>
              <a:gd name="connsiteX30" fmla="*/ 190005 w 1543792"/>
              <a:gd name="connsiteY30" fmla="*/ 825335 h 1905990"/>
              <a:gd name="connsiteX31" fmla="*/ 338447 w 1543792"/>
              <a:gd name="connsiteY31" fmla="*/ 712520 h 1905990"/>
              <a:gd name="connsiteX32" fmla="*/ 344384 w 1543792"/>
              <a:gd name="connsiteY32" fmla="*/ 653143 h 1905990"/>
              <a:gd name="connsiteX33" fmla="*/ 344384 w 1543792"/>
              <a:gd name="connsiteY33" fmla="*/ 480951 h 1905990"/>
              <a:gd name="connsiteX34" fmla="*/ 273132 w 1543792"/>
              <a:gd name="connsiteY34" fmla="*/ 421574 h 1905990"/>
              <a:gd name="connsiteX35" fmla="*/ 279070 w 1543792"/>
              <a:gd name="connsiteY35" fmla="*/ 362198 h 1905990"/>
              <a:gd name="connsiteX36" fmla="*/ 184067 w 1543792"/>
              <a:gd name="connsiteY36" fmla="*/ 302821 h 1905990"/>
              <a:gd name="connsiteX37" fmla="*/ 124691 w 1543792"/>
              <a:gd name="connsiteY37" fmla="*/ 290946 h 1905990"/>
              <a:gd name="connsiteX38" fmla="*/ 106878 w 1543792"/>
              <a:gd name="connsiteY38" fmla="*/ 184068 h 1905990"/>
              <a:gd name="connsiteX39" fmla="*/ 154379 w 1543792"/>
              <a:gd name="connsiteY39" fmla="*/ 124691 h 1905990"/>
              <a:gd name="connsiteX40" fmla="*/ 207818 w 1543792"/>
              <a:gd name="connsiteY40" fmla="*/ 47502 h 1905990"/>
              <a:gd name="connsiteX41" fmla="*/ 261257 w 1543792"/>
              <a:gd name="connsiteY41" fmla="*/ 0 h 1905990"/>
              <a:gd name="connsiteX42" fmla="*/ 397823 w 1543792"/>
              <a:gd name="connsiteY42" fmla="*/ 89065 h 1905990"/>
              <a:gd name="connsiteX43" fmla="*/ 469075 w 1543792"/>
              <a:gd name="connsiteY43" fmla="*/ 89065 h 1905990"/>
              <a:gd name="connsiteX44" fmla="*/ 504701 w 1543792"/>
              <a:gd name="connsiteY44" fmla="*/ 71252 h 1905990"/>
              <a:gd name="connsiteX45" fmla="*/ 570015 w 1543792"/>
              <a:gd name="connsiteY45" fmla="*/ 47502 h 1905990"/>
              <a:gd name="connsiteX46" fmla="*/ 635330 w 1543792"/>
              <a:gd name="connsiteY46" fmla="*/ 0 h 1905990"/>
              <a:gd name="connsiteX47" fmla="*/ 866899 w 1543792"/>
              <a:gd name="connsiteY47" fmla="*/ 118754 h 1905990"/>
              <a:gd name="connsiteX48" fmla="*/ 1015340 w 1543792"/>
              <a:gd name="connsiteY48" fmla="*/ 100941 h 1905990"/>
              <a:gd name="connsiteX49" fmla="*/ 1015340 w 1543792"/>
              <a:gd name="connsiteY49" fmla="*/ 225632 h 1905990"/>
              <a:gd name="connsiteX50" fmla="*/ 1151906 w 1543792"/>
              <a:gd name="connsiteY50" fmla="*/ 267195 h 1905990"/>
              <a:gd name="connsiteX0" fmla="*/ 1151906 w 1543792"/>
              <a:gd name="connsiteY0" fmla="*/ 267195 h 1905990"/>
              <a:gd name="connsiteX1" fmla="*/ 1312223 w 1543792"/>
              <a:gd name="connsiteY1" fmla="*/ 296884 h 1905990"/>
              <a:gd name="connsiteX2" fmla="*/ 1442852 w 1543792"/>
              <a:gd name="connsiteY2" fmla="*/ 362198 h 1905990"/>
              <a:gd name="connsiteX3" fmla="*/ 1520041 w 1543792"/>
              <a:gd name="connsiteY3" fmla="*/ 433450 h 1905990"/>
              <a:gd name="connsiteX4" fmla="*/ 1543792 w 1543792"/>
              <a:gd name="connsiteY4" fmla="*/ 534390 h 1905990"/>
              <a:gd name="connsiteX5" fmla="*/ 1448789 w 1543792"/>
              <a:gd name="connsiteY5" fmla="*/ 611580 h 1905990"/>
              <a:gd name="connsiteX6" fmla="*/ 1300348 w 1543792"/>
              <a:gd name="connsiteY6" fmla="*/ 653143 h 1905990"/>
              <a:gd name="connsiteX7" fmla="*/ 1175657 w 1543792"/>
              <a:gd name="connsiteY7" fmla="*/ 700645 h 1905990"/>
              <a:gd name="connsiteX8" fmla="*/ 1175657 w 1543792"/>
              <a:gd name="connsiteY8" fmla="*/ 777834 h 1905990"/>
              <a:gd name="connsiteX9" fmla="*/ 1128156 w 1543792"/>
              <a:gd name="connsiteY9" fmla="*/ 819398 h 1905990"/>
              <a:gd name="connsiteX10" fmla="*/ 1181595 w 1543792"/>
              <a:gd name="connsiteY10" fmla="*/ 890650 h 1905990"/>
              <a:gd name="connsiteX11" fmla="*/ 1021278 w 1543792"/>
              <a:gd name="connsiteY11" fmla="*/ 920338 h 1905990"/>
              <a:gd name="connsiteX12" fmla="*/ 1080654 w 1543792"/>
              <a:gd name="connsiteY12" fmla="*/ 1246909 h 1905990"/>
              <a:gd name="connsiteX13" fmla="*/ 1151906 w 1543792"/>
              <a:gd name="connsiteY13" fmla="*/ 1270660 h 1905990"/>
              <a:gd name="connsiteX14" fmla="*/ 1135300 w 1543792"/>
              <a:gd name="connsiteY14" fmla="*/ 1436915 h 1905990"/>
              <a:gd name="connsiteX15" fmla="*/ 908462 w 1543792"/>
              <a:gd name="connsiteY15" fmla="*/ 1905990 h 1905990"/>
              <a:gd name="connsiteX16" fmla="*/ 765958 w 1543792"/>
              <a:gd name="connsiteY16" fmla="*/ 1828800 h 1905990"/>
              <a:gd name="connsiteX17" fmla="*/ 694706 w 1543792"/>
              <a:gd name="connsiteY17" fmla="*/ 1656608 h 1905990"/>
              <a:gd name="connsiteX18" fmla="*/ 486888 w 1543792"/>
              <a:gd name="connsiteY18" fmla="*/ 1508167 h 1905990"/>
              <a:gd name="connsiteX19" fmla="*/ 261257 w 1543792"/>
              <a:gd name="connsiteY19" fmla="*/ 1520042 h 1905990"/>
              <a:gd name="connsiteX20" fmla="*/ 0 w 1543792"/>
              <a:gd name="connsiteY20" fmla="*/ 1223159 h 1905990"/>
              <a:gd name="connsiteX21" fmla="*/ 17813 w 1543792"/>
              <a:gd name="connsiteY21" fmla="*/ 1086593 h 1905990"/>
              <a:gd name="connsiteX22" fmla="*/ 0 w 1543792"/>
              <a:gd name="connsiteY22" fmla="*/ 979715 h 1905990"/>
              <a:gd name="connsiteX23" fmla="*/ 71252 w 1543792"/>
              <a:gd name="connsiteY23" fmla="*/ 938151 h 1905990"/>
              <a:gd name="connsiteX24" fmla="*/ 148441 w 1543792"/>
              <a:gd name="connsiteY24" fmla="*/ 961902 h 1905990"/>
              <a:gd name="connsiteX25" fmla="*/ 237506 w 1543792"/>
              <a:gd name="connsiteY25" fmla="*/ 1086593 h 1905990"/>
              <a:gd name="connsiteX26" fmla="*/ 285008 w 1543792"/>
              <a:gd name="connsiteY26" fmla="*/ 1045029 h 1905990"/>
              <a:gd name="connsiteX27" fmla="*/ 350322 w 1543792"/>
              <a:gd name="connsiteY27" fmla="*/ 1062842 h 1905990"/>
              <a:gd name="connsiteX28" fmla="*/ 385948 w 1543792"/>
              <a:gd name="connsiteY28" fmla="*/ 1015341 h 1905990"/>
              <a:gd name="connsiteX29" fmla="*/ 279070 w 1543792"/>
              <a:gd name="connsiteY29" fmla="*/ 973777 h 1905990"/>
              <a:gd name="connsiteX30" fmla="*/ 190005 w 1543792"/>
              <a:gd name="connsiteY30" fmla="*/ 825335 h 1905990"/>
              <a:gd name="connsiteX31" fmla="*/ 338447 w 1543792"/>
              <a:gd name="connsiteY31" fmla="*/ 712520 h 1905990"/>
              <a:gd name="connsiteX32" fmla="*/ 344384 w 1543792"/>
              <a:gd name="connsiteY32" fmla="*/ 653143 h 1905990"/>
              <a:gd name="connsiteX33" fmla="*/ 344384 w 1543792"/>
              <a:gd name="connsiteY33" fmla="*/ 480951 h 1905990"/>
              <a:gd name="connsiteX34" fmla="*/ 273132 w 1543792"/>
              <a:gd name="connsiteY34" fmla="*/ 421574 h 1905990"/>
              <a:gd name="connsiteX35" fmla="*/ 279070 w 1543792"/>
              <a:gd name="connsiteY35" fmla="*/ 362198 h 1905990"/>
              <a:gd name="connsiteX36" fmla="*/ 184067 w 1543792"/>
              <a:gd name="connsiteY36" fmla="*/ 302821 h 1905990"/>
              <a:gd name="connsiteX37" fmla="*/ 124691 w 1543792"/>
              <a:gd name="connsiteY37" fmla="*/ 290946 h 1905990"/>
              <a:gd name="connsiteX38" fmla="*/ 106878 w 1543792"/>
              <a:gd name="connsiteY38" fmla="*/ 184068 h 1905990"/>
              <a:gd name="connsiteX39" fmla="*/ 154379 w 1543792"/>
              <a:gd name="connsiteY39" fmla="*/ 124691 h 1905990"/>
              <a:gd name="connsiteX40" fmla="*/ 207818 w 1543792"/>
              <a:gd name="connsiteY40" fmla="*/ 47502 h 1905990"/>
              <a:gd name="connsiteX41" fmla="*/ 261257 w 1543792"/>
              <a:gd name="connsiteY41" fmla="*/ 0 h 1905990"/>
              <a:gd name="connsiteX42" fmla="*/ 397823 w 1543792"/>
              <a:gd name="connsiteY42" fmla="*/ 89065 h 1905990"/>
              <a:gd name="connsiteX43" fmla="*/ 469075 w 1543792"/>
              <a:gd name="connsiteY43" fmla="*/ 89065 h 1905990"/>
              <a:gd name="connsiteX44" fmla="*/ 504701 w 1543792"/>
              <a:gd name="connsiteY44" fmla="*/ 71252 h 1905990"/>
              <a:gd name="connsiteX45" fmla="*/ 570015 w 1543792"/>
              <a:gd name="connsiteY45" fmla="*/ 47502 h 1905990"/>
              <a:gd name="connsiteX46" fmla="*/ 635330 w 1543792"/>
              <a:gd name="connsiteY46" fmla="*/ 0 h 1905990"/>
              <a:gd name="connsiteX47" fmla="*/ 866899 w 1543792"/>
              <a:gd name="connsiteY47" fmla="*/ 118754 h 1905990"/>
              <a:gd name="connsiteX48" fmla="*/ 1015340 w 1543792"/>
              <a:gd name="connsiteY48" fmla="*/ 100941 h 1905990"/>
              <a:gd name="connsiteX49" fmla="*/ 1015340 w 1543792"/>
              <a:gd name="connsiteY49" fmla="*/ 225632 h 1905990"/>
              <a:gd name="connsiteX50" fmla="*/ 1151906 w 1543792"/>
              <a:gd name="connsiteY50" fmla="*/ 267195 h 1905990"/>
              <a:gd name="connsiteX0" fmla="*/ 1151906 w 1543792"/>
              <a:gd name="connsiteY0" fmla="*/ 267195 h 1913134"/>
              <a:gd name="connsiteX1" fmla="*/ 1312223 w 1543792"/>
              <a:gd name="connsiteY1" fmla="*/ 296884 h 1913134"/>
              <a:gd name="connsiteX2" fmla="*/ 1442852 w 1543792"/>
              <a:gd name="connsiteY2" fmla="*/ 362198 h 1913134"/>
              <a:gd name="connsiteX3" fmla="*/ 1520041 w 1543792"/>
              <a:gd name="connsiteY3" fmla="*/ 433450 h 1913134"/>
              <a:gd name="connsiteX4" fmla="*/ 1543792 w 1543792"/>
              <a:gd name="connsiteY4" fmla="*/ 534390 h 1913134"/>
              <a:gd name="connsiteX5" fmla="*/ 1448789 w 1543792"/>
              <a:gd name="connsiteY5" fmla="*/ 611580 h 1913134"/>
              <a:gd name="connsiteX6" fmla="*/ 1300348 w 1543792"/>
              <a:gd name="connsiteY6" fmla="*/ 653143 h 1913134"/>
              <a:gd name="connsiteX7" fmla="*/ 1175657 w 1543792"/>
              <a:gd name="connsiteY7" fmla="*/ 700645 h 1913134"/>
              <a:gd name="connsiteX8" fmla="*/ 1175657 w 1543792"/>
              <a:gd name="connsiteY8" fmla="*/ 777834 h 1913134"/>
              <a:gd name="connsiteX9" fmla="*/ 1128156 w 1543792"/>
              <a:gd name="connsiteY9" fmla="*/ 819398 h 1913134"/>
              <a:gd name="connsiteX10" fmla="*/ 1181595 w 1543792"/>
              <a:gd name="connsiteY10" fmla="*/ 890650 h 1913134"/>
              <a:gd name="connsiteX11" fmla="*/ 1021278 w 1543792"/>
              <a:gd name="connsiteY11" fmla="*/ 920338 h 1913134"/>
              <a:gd name="connsiteX12" fmla="*/ 1080654 w 1543792"/>
              <a:gd name="connsiteY12" fmla="*/ 1246909 h 1913134"/>
              <a:gd name="connsiteX13" fmla="*/ 1151906 w 1543792"/>
              <a:gd name="connsiteY13" fmla="*/ 1270660 h 1913134"/>
              <a:gd name="connsiteX14" fmla="*/ 1135300 w 1543792"/>
              <a:gd name="connsiteY14" fmla="*/ 1436915 h 1913134"/>
              <a:gd name="connsiteX15" fmla="*/ 913225 w 1543792"/>
              <a:gd name="connsiteY15" fmla="*/ 1913134 h 1913134"/>
              <a:gd name="connsiteX16" fmla="*/ 765958 w 1543792"/>
              <a:gd name="connsiteY16" fmla="*/ 1828800 h 1913134"/>
              <a:gd name="connsiteX17" fmla="*/ 694706 w 1543792"/>
              <a:gd name="connsiteY17" fmla="*/ 1656608 h 1913134"/>
              <a:gd name="connsiteX18" fmla="*/ 486888 w 1543792"/>
              <a:gd name="connsiteY18" fmla="*/ 1508167 h 1913134"/>
              <a:gd name="connsiteX19" fmla="*/ 261257 w 1543792"/>
              <a:gd name="connsiteY19" fmla="*/ 1520042 h 1913134"/>
              <a:gd name="connsiteX20" fmla="*/ 0 w 1543792"/>
              <a:gd name="connsiteY20" fmla="*/ 1223159 h 1913134"/>
              <a:gd name="connsiteX21" fmla="*/ 17813 w 1543792"/>
              <a:gd name="connsiteY21" fmla="*/ 1086593 h 1913134"/>
              <a:gd name="connsiteX22" fmla="*/ 0 w 1543792"/>
              <a:gd name="connsiteY22" fmla="*/ 979715 h 1913134"/>
              <a:gd name="connsiteX23" fmla="*/ 71252 w 1543792"/>
              <a:gd name="connsiteY23" fmla="*/ 938151 h 1913134"/>
              <a:gd name="connsiteX24" fmla="*/ 148441 w 1543792"/>
              <a:gd name="connsiteY24" fmla="*/ 961902 h 1913134"/>
              <a:gd name="connsiteX25" fmla="*/ 237506 w 1543792"/>
              <a:gd name="connsiteY25" fmla="*/ 1086593 h 1913134"/>
              <a:gd name="connsiteX26" fmla="*/ 285008 w 1543792"/>
              <a:gd name="connsiteY26" fmla="*/ 1045029 h 1913134"/>
              <a:gd name="connsiteX27" fmla="*/ 350322 w 1543792"/>
              <a:gd name="connsiteY27" fmla="*/ 1062842 h 1913134"/>
              <a:gd name="connsiteX28" fmla="*/ 385948 w 1543792"/>
              <a:gd name="connsiteY28" fmla="*/ 1015341 h 1913134"/>
              <a:gd name="connsiteX29" fmla="*/ 279070 w 1543792"/>
              <a:gd name="connsiteY29" fmla="*/ 973777 h 1913134"/>
              <a:gd name="connsiteX30" fmla="*/ 190005 w 1543792"/>
              <a:gd name="connsiteY30" fmla="*/ 825335 h 1913134"/>
              <a:gd name="connsiteX31" fmla="*/ 338447 w 1543792"/>
              <a:gd name="connsiteY31" fmla="*/ 712520 h 1913134"/>
              <a:gd name="connsiteX32" fmla="*/ 344384 w 1543792"/>
              <a:gd name="connsiteY32" fmla="*/ 653143 h 1913134"/>
              <a:gd name="connsiteX33" fmla="*/ 344384 w 1543792"/>
              <a:gd name="connsiteY33" fmla="*/ 480951 h 1913134"/>
              <a:gd name="connsiteX34" fmla="*/ 273132 w 1543792"/>
              <a:gd name="connsiteY34" fmla="*/ 421574 h 1913134"/>
              <a:gd name="connsiteX35" fmla="*/ 279070 w 1543792"/>
              <a:gd name="connsiteY35" fmla="*/ 362198 h 1913134"/>
              <a:gd name="connsiteX36" fmla="*/ 184067 w 1543792"/>
              <a:gd name="connsiteY36" fmla="*/ 302821 h 1913134"/>
              <a:gd name="connsiteX37" fmla="*/ 124691 w 1543792"/>
              <a:gd name="connsiteY37" fmla="*/ 290946 h 1913134"/>
              <a:gd name="connsiteX38" fmla="*/ 106878 w 1543792"/>
              <a:gd name="connsiteY38" fmla="*/ 184068 h 1913134"/>
              <a:gd name="connsiteX39" fmla="*/ 154379 w 1543792"/>
              <a:gd name="connsiteY39" fmla="*/ 124691 h 1913134"/>
              <a:gd name="connsiteX40" fmla="*/ 207818 w 1543792"/>
              <a:gd name="connsiteY40" fmla="*/ 47502 h 1913134"/>
              <a:gd name="connsiteX41" fmla="*/ 261257 w 1543792"/>
              <a:gd name="connsiteY41" fmla="*/ 0 h 1913134"/>
              <a:gd name="connsiteX42" fmla="*/ 397823 w 1543792"/>
              <a:gd name="connsiteY42" fmla="*/ 89065 h 1913134"/>
              <a:gd name="connsiteX43" fmla="*/ 469075 w 1543792"/>
              <a:gd name="connsiteY43" fmla="*/ 89065 h 1913134"/>
              <a:gd name="connsiteX44" fmla="*/ 504701 w 1543792"/>
              <a:gd name="connsiteY44" fmla="*/ 71252 h 1913134"/>
              <a:gd name="connsiteX45" fmla="*/ 570015 w 1543792"/>
              <a:gd name="connsiteY45" fmla="*/ 47502 h 1913134"/>
              <a:gd name="connsiteX46" fmla="*/ 635330 w 1543792"/>
              <a:gd name="connsiteY46" fmla="*/ 0 h 1913134"/>
              <a:gd name="connsiteX47" fmla="*/ 866899 w 1543792"/>
              <a:gd name="connsiteY47" fmla="*/ 118754 h 1913134"/>
              <a:gd name="connsiteX48" fmla="*/ 1015340 w 1543792"/>
              <a:gd name="connsiteY48" fmla="*/ 100941 h 1913134"/>
              <a:gd name="connsiteX49" fmla="*/ 1015340 w 1543792"/>
              <a:gd name="connsiteY49" fmla="*/ 225632 h 1913134"/>
              <a:gd name="connsiteX50" fmla="*/ 1151906 w 1543792"/>
              <a:gd name="connsiteY50" fmla="*/ 267195 h 191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43792" h="1913134">
                <a:moveTo>
                  <a:pt x="1151906" y="267195"/>
                </a:moveTo>
                <a:lnTo>
                  <a:pt x="1312223" y="296884"/>
                </a:lnTo>
                <a:lnTo>
                  <a:pt x="1442852" y="362198"/>
                </a:lnTo>
                <a:lnTo>
                  <a:pt x="1520041" y="433450"/>
                </a:lnTo>
                <a:lnTo>
                  <a:pt x="1543792" y="534390"/>
                </a:lnTo>
                <a:lnTo>
                  <a:pt x="1448789" y="611580"/>
                </a:lnTo>
                <a:lnTo>
                  <a:pt x="1300348" y="653143"/>
                </a:lnTo>
                <a:lnTo>
                  <a:pt x="1175657" y="700645"/>
                </a:lnTo>
                <a:lnTo>
                  <a:pt x="1175657" y="777834"/>
                </a:lnTo>
                <a:lnTo>
                  <a:pt x="1128156" y="819398"/>
                </a:lnTo>
                <a:lnTo>
                  <a:pt x="1181595" y="890650"/>
                </a:lnTo>
                <a:lnTo>
                  <a:pt x="1021278" y="920338"/>
                </a:lnTo>
                <a:lnTo>
                  <a:pt x="1080654" y="1246909"/>
                </a:lnTo>
                <a:lnTo>
                  <a:pt x="1151906" y="1270660"/>
                </a:lnTo>
                <a:lnTo>
                  <a:pt x="1135300" y="1436915"/>
                </a:lnTo>
                <a:lnTo>
                  <a:pt x="913225" y="1913134"/>
                </a:lnTo>
                <a:lnTo>
                  <a:pt x="765958" y="1828800"/>
                </a:lnTo>
                <a:lnTo>
                  <a:pt x="694706" y="1656608"/>
                </a:lnTo>
                <a:lnTo>
                  <a:pt x="486888" y="1508167"/>
                </a:lnTo>
                <a:lnTo>
                  <a:pt x="261257" y="1520042"/>
                </a:lnTo>
                <a:lnTo>
                  <a:pt x="0" y="1223159"/>
                </a:lnTo>
                <a:lnTo>
                  <a:pt x="17813" y="1086593"/>
                </a:lnTo>
                <a:lnTo>
                  <a:pt x="0" y="979715"/>
                </a:lnTo>
                <a:lnTo>
                  <a:pt x="71252" y="938151"/>
                </a:lnTo>
                <a:lnTo>
                  <a:pt x="148441" y="961902"/>
                </a:lnTo>
                <a:lnTo>
                  <a:pt x="237506" y="1086593"/>
                </a:lnTo>
                <a:lnTo>
                  <a:pt x="285008" y="1045029"/>
                </a:lnTo>
                <a:lnTo>
                  <a:pt x="350322" y="1062842"/>
                </a:lnTo>
                <a:lnTo>
                  <a:pt x="385948" y="1015341"/>
                </a:lnTo>
                <a:lnTo>
                  <a:pt x="279070" y="973777"/>
                </a:lnTo>
                <a:lnTo>
                  <a:pt x="190005" y="825335"/>
                </a:lnTo>
                <a:lnTo>
                  <a:pt x="338447" y="712520"/>
                </a:lnTo>
                <a:lnTo>
                  <a:pt x="344384" y="653143"/>
                </a:lnTo>
                <a:lnTo>
                  <a:pt x="344384" y="480951"/>
                </a:lnTo>
                <a:lnTo>
                  <a:pt x="273132" y="421574"/>
                </a:lnTo>
                <a:lnTo>
                  <a:pt x="279070" y="362198"/>
                </a:lnTo>
                <a:lnTo>
                  <a:pt x="184067" y="302821"/>
                </a:lnTo>
                <a:lnTo>
                  <a:pt x="124691" y="290946"/>
                </a:lnTo>
                <a:lnTo>
                  <a:pt x="106878" y="184068"/>
                </a:lnTo>
                <a:lnTo>
                  <a:pt x="154379" y="124691"/>
                </a:lnTo>
                <a:lnTo>
                  <a:pt x="207818" y="47502"/>
                </a:lnTo>
                <a:lnTo>
                  <a:pt x="261257" y="0"/>
                </a:lnTo>
                <a:lnTo>
                  <a:pt x="397823" y="89065"/>
                </a:lnTo>
                <a:lnTo>
                  <a:pt x="469075" y="89065"/>
                </a:lnTo>
                <a:lnTo>
                  <a:pt x="504701" y="71252"/>
                </a:lnTo>
                <a:lnTo>
                  <a:pt x="570015" y="47502"/>
                </a:lnTo>
                <a:lnTo>
                  <a:pt x="635330" y="0"/>
                </a:lnTo>
                <a:lnTo>
                  <a:pt x="866899" y="118754"/>
                </a:lnTo>
                <a:lnTo>
                  <a:pt x="1015340" y="100941"/>
                </a:lnTo>
                <a:lnTo>
                  <a:pt x="1015340" y="225632"/>
                </a:lnTo>
                <a:lnTo>
                  <a:pt x="1151906" y="267195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3545929" y="5289302"/>
            <a:ext cx="1306717" cy="1019674"/>
          </a:xfrm>
          <a:custGeom>
            <a:avLst/>
            <a:gdLst>
              <a:gd name="connsiteX0" fmla="*/ 368360 w 1664121"/>
              <a:gd name="connsiteY0" fmla="*/ 1291427 h 1291427"/>
              <a:gd name="connsiteX1" fmla="*/ 160345 w 1664121"/>
              <a:gd name="connsiteY1" fmla="*/ 983738 h 1291427"/>
              <a:gd name="connsiteX2" fmla="*/ 95340 w 1664121"/>
              <a:gd name="connsiteY2" fmla="*/ 962070 h 1291427"/>
              <a:gd name="connsiteX3" fmla="*/ 0 w 1664121"/>
              <a:gd name="connsiteY3" fmla="*/ 546039 h 1291427"/>
              <a:gd name="connsiteX4" fmla="*/ 65005 w 1664121"/>
              <a:gd name="connsiteY4" fmla="*/ 559040 h 1291427"/>
              <a:gd name="connsiteX5" fmla="*/ 143010 w 1664121"/>
              <a:gd name="connsiteY5" fmla="*/ 407363 h 1291427"/>
              <a:gd name="connsiteX6" fmla="*/ 312023 w 1664121"/>
              <a:gd name="connsiteY6" fmla="*/ 320690 h 1291427"/>
              <a:gd name="connsiteX7" fmla="*/ 368360 w 1664121"/>
              <a:gd name="connsiteY7" fmla="*/ 247018 h 1291427"/>
              <a:gd name="connsiteX8" fmla="*/ 468034 w 1664121"/>
              <a:gd name="connsiteY8" fmla="*/ 121342 h 1291427"/>
              <a:gd name="connsiteX9" fmla="*/ 598044 w 1664121"/>
              <a:gd name="connsiteY9" fmla="*/ 177679 h 1291427"/>
              <a:gd name="connsiteX10" fmla="*/ 619712 w 1664121"/>
              <a:gd name="connsiteY10" fmla="*/ 160345 h 1291427"/>
              <a:gd name="connsiteX11" fmla="*/ 910066 w 1664121"/>
              <a:gd name="connsiteY11" fmla="*/ 303355 h 1291427"/>
              <a:gd name="connsiteX12" fmla="*/ 983738 w 1664121"/>
              <a:gd name="connsiteY12" fmla="*/ 143010 h 1291427"/>
              <a:gd name="connsiteX13" fmla="*/ 1265426 w 1664121"/>
              <a:gd name="connsiteY13" fmla="*/ 221016 h 1291427"/>
              <a:gd name="connsiteX14" fmla="*/ 1447439 w 1664121"/>
              <a:gd name="connsiteY14" fmla="*/ 0 h 1291427"/>
              <a:gd name="connsiteX15" fmla="*/ 1651120 w 1664121"/>
              <a:gd name="connsiteY15" fmla="*/ 69338 h 1291427"/>
              <a:gd name="connsiteX16" fmla="*/ 1651120 w 1664121"/>
              <a:gd name="connsiteY16" fmla="*/ 195014 h 1291427"/>
              <a:gd name="connsiteX17" fmla="*/ 1664121 w 1664121"/>
              <a:gd name="connsiteY17" fmla="*/ 294688 h 1291427"/>
              <a:gd name="connsiteX18" fmla="*/ 1447439 w 1664121"/>
              <a:gd name="connsiteY18" fmla="*/ 316356 h 1291427"/>
              <a:gd name="connsiteX19" fmla="*/ 1378100 w 1664121"/>
              <a:gd name="connsiteY19" fmla="*/ 398695 h 1291427"/>
              <a:gd name="connsiteX20" fmla="*/ 1369433 w 1664121"/>
              <a:gd name="connsiteY20" fmla="*/ 524371 h 1291427"/>
              <a:gd name="connsiteX21" fmla="*/ 1248091 w 1664121"/>
              <a:gd name="connsiteY21" fmla="*/ 628379 h 1291427"/>
              <a:gd name="connsiteX22" fmla="*/ 1226423 w 1664121"/>
              <a:gd name="connsiteY22" fmla="*/ 680383 h 1291427"/>
              <a:gd name="connsiteX23" fmla="*/ 1087746 w 1664121"/>
              <a:gd name="connsiteY23" fmla="*/ 667382 h 1291427"/>
              <a:gd name="connsiteX24" fmla="*/ 1053077 w 1664121"/>
              <a:gd name="connsiteY24" fmla="*/ 658714 h 1291427"/>
              <a:gd name="connsiteX25" fmla="*/ 983738 w 1664121"/>
              <a:gd name="connsiteY25" fmla="*/ 897065 h 1291427"/>
              <a:gd name="connsiteX26" fmla="*/ 689050 w 1664121"/>
              <a:gd name="connsiteY26" fmla="*/ 680383 h 1291427"/>
              <a:gd name="connsiteX27" fmla="*/ 637046 w 1664121"/>
              <a:gd name="connsiteY27" fmla="*/ 784390 h 1291427"/>
              <a:gd name="connsiteX28" fmla="*/ 663048 w 1664121"/>
              <a:gd name="connsiteY28" fmla="*/ 983738 h 1291427"/>
              <a:gd name="connsiteX29" fmla="*/ 589376 w 1664121"/>
              <a:gd name="connsiteY29" fmla="*/ 1066077 h 1291427"/>
              <a:gd name="connsiteX30" fmla="*/ 550373 w 1664121"/>
              <a:gd name="connsiteY30" fmla="*/ 1230756 h 1291427"/>
              <a:gd name="connsiteX31" fmla="*/ 489702 w 1664121"/>
              <a:gd name="connsiteY31" fmla="*/ 1135416 h 1291427"/>
              <a:gd name="connsiteX32" fmla="*/ 368360 w 1664121"/>
              <a:gd name="connsiteY32" fmla="*/ 1291427 h 1291427"/>
              <a:gd name="connsiteX0" fmla="*/ 368360 w 1664121"/>
              <a:gd name="connsiteY0" fmla="*/ 1298571 h 1298571"/>
              <a:gd name="connsiteX1" fmla="*/ 160345 w 1664121"/>
              <a:gd name="connsiteY1" fmla="*/ 990882 h 1298571"/>
              <a:gd name="connsiteX2" fmla="*/ 95340 w 1664121"/>
              <a:gd name="connsiteY2" fmla="*/ 969214 h 1298571"/>
              <a:gd name="connsiteX3" fmla="*/ 0 w 1664121"/>
              <a:gd name="connsiteY3" fmla="*/ 553183 h 1298571"/>
              <a:gd name="connsiteX4" fmla="*/ 65005 w 1664121"/>
              <a:gd name="connsiteY4" fmla="*/ 566184 h 1298571"/>
              <a:gd name="connsiteX5" fmla="*/ 143010 w 1664121"/>
              <a:gd name="connsiteY5" fmla="*/ 414507 h 1298571"/>
              <a:gd name="connsiteX6" fmla="*/ 312023 w 1664121"/>
              <a:gd name="connsiteY6" fmla="*/ 327834 h 1298571"/>
              <a:gd name="connsiteX7" fmla="*/ 368360 w 1664121"/>
              <a:gd name="connsiteY7" fmla="*/ 254162 h 1298571"/>
              <a:gd name="connsiteX8" fmla="*/ 468034 w 1664121"/>
              <a:gd name="connsiteY8" fmla="*/ 128486 h 1298571"/>
              <a:gd name="connsiteX9" fmla="*/ 598044 w 1664121"/>
              <a:gd name="connsiteY9" fmla="*/ 184823 h 1298571"/>
              <a:gd name="connsiteX10" fmla="*/ 619712 w 1664121"/>
              <a:gd name="connsiteY10" fmla="*/ 167489 h 1298571"/>
              <a:gd name="connsiteX11" fmla="*/ 910066 w 1664121"/>
              <a:gd name="connsiteY11" fmla="*/ 310499 h 1298571"/>
              <a:gd name="connsiteX12" fmla="*/ 983738 w 1664121"/>
              <a:gd name="connsiteY12" fmla="*/ 150154 h 1298571"/>
              <a:gd name="connsiteX13" fmla="*/ 1265426 w 1664121"/>
              <a:gd name="connsiteY13" fmla="*/ 228160 h 1298571"/>
              <a:gd name="connsiteX14" fmla="*/ 1449820 w 1664121"/>
              <a:gd name="connsiteY14" fmla="*/ 0 h 1298571"/>
              <a:gd name="connsiteX15" fmla="*/ 1651120 w 1664121"/>
              <a:gd name="connsiteY15" fmla="*/ 76482 h 1298571"/>
              <a:gd name="connsiteX16" fmla="*/ 1651120 w 1664121"/>
              <a:gd name="connsiteY16" fmla="*/ 202158 h 1298571"/>
              <a:gd name="connsiteX17" fmla="*/ 1664121 w 1664121"/>
              <a:gd name="connsiteY17" fmla="*/ 301832 h 1298571"/>
              <a:gd name="connsiteX18" fmla="*/ 1447439 w 1664121"/>
              <a:gd name="connsiteY18" fmla="*/ 323500 h 1298571"/>
              <a:gd name="connsiteX19" fmla="*/ 1378100 w 1664121"/>
              <a:gd name="connsiteY19" fmla="*/ 405839 h 1298571"/>
              <a:gd name="connsiteX20" fmla="*/ 1369433 w 1664121"/>
              <a:gd name="connsiteY20" fmla="*/ 531515 h 1298571"/>
              <a:gd name="connsiteX21" fmla="*/ 1248091 w 1664121"/>
              <a:gd name="connsiteY21" fmla="*/ 635523 h 1298571"/>
              <a:gd name="connsiteX22" fmla="*/ 1226423 w 1664121"/>
              <a:gd name="connsiteY22" fmla="*/ 687527 h 1298571"/>
              <a:gd name="connsiteX23" fmla="*/ 1087746 w 1664121"/>
              <a:gd name="connsiteY23" fmla="*/ 674526 h 1298571"/>
              <a:gd name="connsiteX24" fmla="*/ 1053077 w 1664121"/>
              <a:gd name="connsiteY24" fmla="*/ 665858 h 1298571"/>
              <a:gd name="connsiteX25" fmla="*/ 983738 w 1664121"/>
              <a:gd name="connsiteY25" fmla="*/ 904209 h 1298571"/>
              <a:gd name="connsiteX26" fmla="*/ 689050 w 1664121"/>
              <a:gd name="connsiteY26" fmla="*/ 687527 h 1298571"/>
              <a:gd name="connsiteX27" fmla="*/ 637046 w 1664121"/>
              <a:gd name="connsiteY27" fmla="*/ 791534 h 1298571"/>
              <a:gd name="connsiteX28" fmla="*/ 663048 w 1664121"/>
              <a:gd name="connsiteY28" fmla="*/ 990882 h 1298571"/>
              <a:gd name="connsiteX29" fmla="*/ 589376 w 1664121"/>
              <a:gd name="connsiteY29" fmla="*/ 1073221 h 1298571"/>
              <a:gd name="connsiteX30" fmla="*/ 550373 w 1664121"/>
              <a:gd name="connsiteY30" fmla="*/ 1237900 h 1298571"/>
              <a:gd name="connsiteX31" fmla="*/ 489702 w 1664121"/>
              <a:gd name="connsiteY31" fmla="*/ 1142560 h 1298571"/>
              <a:gd name="connsiteX32" fmla="*/ 368360 w 1664121"/>
              <a:gd name="connsiteY32" fmla="*/ 1298571 h 1298571"/>
              <a:gd name="connsiteX0" fmla="*/ 368360 w 1664121"/>
              <a:gd name="connsiteY0" fmla="*/ 1298571 h 1298571"/>
              <a:gd name="connsiteX1" fmla="*/ 160345 w 1664121"/>
              <a:gd name="connsiteY1" fmla="*/ 990882 h 1298571"/>
              <a:gd name="connsiteX2" fmla="*/ 95340 w 1664121"/>
              <a:gd name="connsiteY2" fmla="*/ 969214 h 1298571"/>
              <a:gd name="connsiteX3" fmla="*/ 0 w 1664121"/>
              <a:gd name="connsiteY3" fmla="*/ 553183 h 1298571"/>
              <a:gd name="connsiteX4" fmla="*/ 65005 w 1664121"/>
              <a:gd name="connsiteY4" fmla="*/ 566184 h 1298571"/>
              <a:gd name="connsiteX5" fmla="*/ 143010 w 1664121"/>
              <a:gd name="connsiteY5" fmla="*/ 414507 h 1298571"/>
              <a:gd name="connsiteX6" fmla="*/ 312023 w 1664121"/>
              <a:gd name="connsiteY6" fmla="*/ 327834 h 1298571"/>
              <a:gd name="connsiteX7" fmla="*/ 368360 w 1664121"/>
              <a:gd name="connsiteY7" fmla="*/ 254162 h 1298571"/>
              <a:gd name="connsiteX8" fmla="*/ 468034 w 1664121"/>
              <a:gd name="connsiteY8" fmla="*/ 128486 h 1298571"/>
              <a:gd name="connsiteX9" fmla="*/ 598044 w 1664121"/>
              <a:gd name="connsiteY9" fmla="*/ 184823 h 1298571"/>
              <a:gd name="connsiteX10" fmla="*/ 622093 w 1664121"/>
              <a:gd name="connsiteY10" fmla="*/ 162727 h 1298571"/>
              <a:gd name="connsiteX11" fmla="*/ 910066 w 1664121"/>
              <a:gd name="connsiteY11" fmla="*/ 310499 h 1298571"/>
              <a:gd name="connsiteX12" fmla="*/ 983738 w 1664121"/>
              <a:gd name="connsiteY12" fmla="*/ 150154 h 1298571"/>
              <a:gd name="connsiteX13" fmla="*/ 1265426 w 1664121"/>
              <a:gd name="connsiteY13" fmla="*/ 228160 h 1298571"/>
              <a:gd name="connsiteX14" fmla="*/ 1449820 w 1664121"/>
              <a:gd name="connsiteY14" fmla="*/ 0 h 1298571"/>
              <a:gd name="connsiteX15" fmla="*/ 1651120 w 1664121"/>
              <a:gd name="connsiteY15" fmla="*/ 76482 h 1298571"/>
              <a:gd name="connsiteX16" fmla="*/ 1651120 w 1664121"/>
              <a:gd name="connsiteY16" fmla="*/ 202158 h 1298571"/>
              <a:gd name="connsiteX17" fmla="*/ 1664121 w 1664121"/>
              <a:gd name="connsiteY17" fmla="*/ 301832 h 1298571"/>
              <a:gd name="connsiteX18" fmla="*/ 1447439 w 1664121"/>
              <a:gd name="connsiteY18" fmla="*/ 323500 h 1298571"/>
              <a:gd name="connsiteX19" fmla="*/ 1378100 w 1664121"/>
              <a:gd name="connsiteY19" fmla="*/ 405839 h 1298571"/>
              <a:gd name="connsiteX20" fmla="*/ 1369433 w 1664121"/>
              <a:gd name="connsiteY20" fmla="*/ 531515 h 1298571"/>
              <a:gd name="connsiteX21" fmla="*/ 1248091 w 1664121"/>
              <a:gd name="connsiteY21" fmla="*/ 635523 h 1298571"/>
              <a:gd name="connsiteX22" fmla="*/ 1226423 w 1664121"/>
              <a:gd name="connsiteY22" fmla="*/ 687527 h 1298571"/>
              <a:gd name="connsiteX23" fmla="*/ 1087746 w 1664121"/>
              <a:gd name="connsiteY23" fmla="*/ 674526 h 1298571"/>
              <a:gd name="connsiteX24" fmla="*/ 1053077 w 1664121"/>
              <a:gd name="connsiteY24" fmla="*/ 665858 h 1298571"/>
              <a:gd name="connsiteX25" fmla="*/ 983738 w 1664121"/>
              <a:gd name="connsiteY25" fmla="*/ 904209 h 1298571"/>
              <a:gd name="connsiteX26" fmla="*/ 689050 w 1664121"/>
              <a:gd name="connsiteY26" fmla="*/ 687527 h 1298571"/>
              <a:gd name="connsiteX27" fmla="*/ 637046 w 1664121"/>
              <a:gd name="connsiteY27" fmla="*/ 791534 h 1298571"/>
              <a:gd name="connsiteX28" fmla="*/ 663048 w 1664121"/>
              <a:gd name="connsiteY28" fmla="*/ 990882 h 1298571"/>
              <a:gd name="connsiteX29" fmla="*/ 589376 w 1664121"/>
              <a:gd name="connsiteY29" fmla="*/ 1073221 h 1298571"/>
              <a:gd name="connsiteX30" fmla="*/ 550373 w 1664121"/>
              <a:gd name="connsiteY30" fmla="*/ 1237900 h 1298571"/>
              <a:gd name="connsiteX31" fmla="*/ 489702 w 1664121"/>
              <a:gd name="connsiteY31" fmla="*/ 1142560 h 1298571"/>
              <a:gd name="connsiteX32" fmla="*/ 368360 w 1664121"/>
              <a:gd name="connsiteY32" fmla="*/ 1298571 h 129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64121" h="1298571">
                <a:moveTo>
                  <a:pt x="368360" y="1298571"/>
                </a:moveTo>
                <a:lnTo>
                  <a:pt x="160345" y="990882"/>
                </a:lnTo>
                <a:lnTo>
                  <a:pt x="95340" y="969214"/>
                </a:lnTo>
                <a:lnTo>
                  <a:pt x="0" y="553183"/>
                </a:lnTo>
                <a:lnTo>
                  <a:pt x="65005" y="566184"/>
                </a:lnTo>
                <a:lnTo>
                  <a:pt x="143010" y="414507"/>
                </a:lnTo>
                <a:lnTo>
                  <a:pt x="312023" y="327834"/>
                </a:lnTo>
                <a:lnTo>
                  <a:pt x="368360" y="254162"/>
                </a:lnTo>
                <a:lnTo>
                  <a:pt x="468034" y="128486"/>
                </a:lnTo>
                <a:lnTo>
                  <a:pt x="598044" y="184823"/>
                </a:lnTo>
                <a:lnTo>
                  <a:pt x="622093" y="162727"/>
                </a:lnTo>
                <a:lnTo>
                  <a:pt x="910066" y="310499"/>
                </a:lnTo>
                <a:lnTo>
                  <a:pt x="983738" y="150154"/>
                </a:lnTo>
                <a:lnTo>
                  <a:pt x="1265426" y="228160"/>
                </a:lnTo>
                <a:lnTo>
                  <a:pt x="1449820" y="0"/>
                </a:lnTo>
                <a:lnTo>
                  <a:pt x="1651120" y="76482"/>
                </a:lnTo>
                <a:lnTo>
                  <a:pt x="1651120" y="202158"/>
                </a:lnTo>
                <a:lnTo>
                  <a:pt x="1664121" y="301832"/>
                </a:lnTo>
                <a:lnTo>
                  <a:pt x="1447439" y="323500"/>
                </a:lnTo>
                <a:lnTo>
                  <a:pt x="1378100" y="405839"/>
                </a:lnTo>
                <a:lnTo>
                  <a:pt x="1369433" y="531515"/>
                </a:lnTo>
                <a:lnTo>
                  <a:pt x="1248091" y="635523"/>
                </a:lnTo>
                <a:lnTo>
                  <a:pt x="1226423" y="687527"/>
                </a:lnTo>
                <a:lnTo>
                  <a:pt x="1087746" y="674526"/>
                </a:lnTo>
                <a:lnTo>
                  <a:pt x="1053077" y="665858"/>
                </a:lnTo>
                <a:lnTo>
                  <a:pt x="983738" y="904209"/>
                </a:lnTo>
                <a:lnTo>
                  <a:pt x="689050" y="687527"/>
                </a:lnTo>
                <a:lnTo>
                  <a:pt x="637046" y="791534"/>
                </a:lnTo>
                <a:lnTo>
                  <a:pt x="663048" y="990882"/>
                </a:lnTo>
                <a:lnTo>
                  <a:pt x="589376" y="1073221"/>
                </a:lnTo>
                <a:lnTo>
                  <a:pt x="550373" y="1237900"/>
                </a:lnTo>
                <a:lnTo>
                  <a:pt x="489702" y="1142560"/>
                </a:lnTo>
                <a:lnTo>
                  <a:pt x="368360" y="129857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3712672" y="4440783"/>
            <a:ext cx="1238995" cy="1092331"/>
          </a:xfrm>
          <a:custGeom>
            <a:avLst/>
            <a:gdLst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28705 w 1573114"/>
              <a:gd name="connsiteY41" fmla="*/ 164678 h 1391101"/>
              <a:gd name="connsiteX42" fmla="*/ 580709 w 1573114"/>
              <a:gd name="connsiteY42" fmla="*/ 182013 h 1391101"/>
              <a:gd name="connsiteX43" fmla="*/ 624045 w 1573114"/>
              <a:gd name="connsiteY43" fmla="*/ 95340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28705 w 1573114"/>
              <a:gd name="connsiteY41" fmla="*/ 164678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33365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29031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05080 w 1573114"/>
              <a:gd name="connsiteY32" fmla="*/ 47670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17125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3114"/>
              <a:gd name="connsiteY0" fmla="*/ 160345 h 1391101"/>
              <a:gd name="connsiteX1" fmla="*/ 164678 w 1573114"/>
              <a:gd name="connsiteY1" fmla="*/ 173346 h 1391101"/>
              <a:gd name="connsiteX2" fmla="*/ 151677 w 1573114"/>
              <a:gd name="connsiteY2" fmla="*/ 329357 h 1391101"/>
              <a:gd name="connsiteX3" fmla="*/ 112675 w 1573114"/>
              <a:gd name="connsiteY3" fmla="*/ 381361 h 1391101"/>
              <a:gd name="connsiteX4" fmla="*/ 0 w 1573114"/>
              <a:gd name="connsiteY4" fmla="*/ 390028 h 1391101"/>
              <a:gd name="connsiteX5" fmla="*/ 39003 w 1573114"/>
              <a:gd name="connsiteY5" fmla="*/ 437698 h 1391101"/>
              <a:gd name="connsiteX6" fmla="*/ 52004 w 1573114"/>
              <a:gd name="connsiteY6" fmla="*/ 472367 h 1391101"/>
              <a:gd name="connsiteX7" fmla="*/ 43336 w 1573114"/>
              <a:gd name="connsiteY7" fmla="*/ 507037 h 1391101"/>
              <a:gd name="connsiteX8" fmla="*/ 147344 w 1573114"/>
              <a:gd name="connsiteY8" fmla="*/ 619712 h 1391101"/>
              <a:gd name="connsiteX9" fmla="*/ 169012 w 1573114"/>
              <a:gd name="connsiteY9" fmla="*/ 663048 h 1391101"/>
              <a:gd name="connsiteX10" fmla="*/ 112675 w 1573114"/>
              <a:gd name="connsiteY10" fmla="*/ 784390 h 1391101"/>
              <a:gd name="connsiteX11" fmla="*/ 117008 w 1573114"/>
              <a:gd name="connsiteY11" fmla="*/ 931734 h 1391101"/>
              <a:gd name="connsiteX12" fmla="*/ 281687 w 1573114"/>
              <a:gd name="connsiteY12" fmla="*/ 957736 h 1391101"/>
              <a:gd name="connsiteX13" fmla="*/ 342358 w 1573114"/>
              <a:gd name="connsiteY13" fmla="*/ 1053076 h 1391101"/>
              <a:gd name="connsiteX14" fmla="*/ 476701 w 1573114"/>
              <a:gd name="connsiteY14" fmla="*/ 1118081 h 1391101"/>
              <a:gd name="connsiteX15" fmla="*/ 424697 w 1573114"/>
              <a:gd name="connsiteY15" fmla="*/ 1139749 h 1391101"/>
              <a:gd name="connsiteX16" fmla="*/ 411696 w 1573114"/>
              <a:gd name="connsiteY16" fmla="*/ 1248091 h 1391101"/>
              <a:gd name="connsiteX17" fmla="*/ 697717 w 1573114"/>
              <a:gd name="connsiteY17" fmla="*/ 1391101 h 1391101"/>
              <a:gd name="connsiteX18" fmla="*/ 775723 w 1573114"/>
              <a:gd name="connsiteY18" fmla="*/ 1230756 h 1391101"/>
              <a:gd name="connsiteX19" fmla="*/ 1053077 w 1573114"/>
              <a:gd name="connsiteY19" fmla="*/ 1313095 h 1391101"/>
              <a:gd name="connsiteX20" fmla="*/ 1235090 w 1573114"/>
              <a:gd name="connsiteY20" fmla="*/ 1083412 h 1391101"/>
              <a:gd name="connsiteX21" fmla="*/ 1417103 w 1573114"/>
              <a:gd name="connsiteY21" fmla="*/ 1148417 h 1391101"/>
              <a:gd name="connsiteX22" fmla="*/ 1365099 w 1573114"/>
              <a:gd name="connsiteY22" fmla="*/ 810392 h 1391101"/>
              <a:gd name="connsiteX23" fmla="*/ 1373767 w 1573114"/>
              <a:gd name="connsiteY23" fmla="*/ 641380 h 1391101"/>
              <a:gd name="connsiteX24" fmla="*/ 1373767 w 1573114"/>
              <a:gd name="connsiteY24" fmla="*/ 576375 h 1391101"/>
              <a:gd name="connsiteX25" fmla="*/ 1525444 w 1573114"/>
              <a:gd name="connsiteY25" fmla="*/ 338024 h 1391101"/>
              <a:gd name="connsiteX26" fmla="*/ 1508110 w 1573114"/>
              <a:gd name="connsiteY26" fmla="*/ 255685 h 1391101"/>
              <a:gd name="connsiteX27" fmla="*/ 1573114 w 1573114"/>
              <a:gd name="connsiteY27" fmla="*/ 138676 h 1391101"/>
              <a:gd name="connsiteX28" fmla="*/ 1404102 w 1573114"/>
              <a:gd name="connsiteY28" fmla="*/ 99674 h 1391101"/>
              <a:gd name="connsiteX29" fmla="*/ 1282760 w 1573114"/>
              <a:gd name="connsiteY29" fmla="*/ 26002 h 1391101"/>
              <a:gd name="connsiteX30" fmla="*/ 1187420 w 1573114"/>
              <a:gd name="connsiteY30" fmla="*/ 60671 h 1391101"/>
              <a:gd name="connsiteX31" fmla="*/ 1161418 w 1573114"/>
              <a:gd name="connsiteY31" fmla="*/ 17334 h 1391101"/>
              <a:gd name="connsiteX32" fmla="*/ 1114605 w 1573114"/>
              <a:gd name="connsiteY32" fmla="*/ 35763 h 1391101"/>
              <a:gd name="connsiteX33" fmla="*/ 1009740 w 1573114"/>
              <a:gd name="connsiteY33" fmla="*/ 0 h 1391101"/>
              <a:gd name="connsiteX34" fmla="*/ 866730 w 1573114"/>
              <a:gd name="connsiteY34" fmla="*/ 242684 h 1391101"/>
              <a:gd name="connsiteX35" fmla="*/ 814726 w 1573114"/>
              <a:gd name="connsiteY35" fmla="*/ 417125 h 1391101"/>
              <a:gd name="connsiteX36" fmla="*/ 719386 w 1573114"/>
              <a:gd name="connsiteY36" fmla="*/ 463700 h 1391101"/>
              <a:gd name="connsiteX37" fmla="*/ 663048 w 1573114"/>
              <a:gd name="connsiteY37" fmla="*/ 426222 h 1391101"/>
              <a:gd name="connsiteX38" fmla="*/ 576375 w 1573114"/>
              <a:gd name="connsiteY38" fmla="*/ 355359 h 1391101"/>
              <a:gd name="connsiteX39" fmla="*/ 576375 w 1573114"/>
              <a:gd name="connsiteY39" fmla="*/ 264352 h 1391101"/>
              <a:gd name="connsiteX40" fmla="*/ 541706 w 1573114"/>
              <a:gd name="connsiteY40" fmla="*/ 247018 h 1391101"/>
              <a:gd name="connsiteX41" fmla="*/ 542992 w 1573114"/>
              <a:gd name="connsiteY41" fmla="*/ 167059 h 1391101"/>
              <a:gd name="connsiteX42" fmla="*/ 580709 w 1573114"/>
              <a:gd name="connsiteY42" fmla="*/ 182013 h 1391101"/>
              <a:gd name="connsiteX43" fmla="*/ 633570 w 1573114"/>
              <a:gd name="connsiteY43" fmla="*/ 112009 h 1391101"/>
              <a:gd name="connsiteX44" fmla="*/ 585042 w 1573114"/>
              <a:gd name="connsiteY44" fmla="*/ 17334 h 1391101"/>
              <a:gd name="connsiteX45" fmla="*/ 433365 w 1573114"/>
              <a:gd name="connsiteY45" fmla="*/ 346692 h 1391101"/>
              <a:gd name="connsiteX46" fmla="*/ 290354 w 1573114"/>
              <a:gd name="connsiteY46" fmla="*/ 268686 h 1391101"/>
              <a:gd name="connsiteX47" fmla="*/ 221016 w 1573114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3767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08110 w 1577877"/>
              <a:gd name="connsiteY26" fmla="*/ 255685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3767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85042 w 1577877"/>
              <a:gd name="connsiteY44" fmla="*/ 17334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3365 w 1577877"/>
              <a:gd name="connsiteY45" fmla="*/ 346692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21016 w 1577877"/>
              <a:gd name="connsiteY0" fmla="*/ 160345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0983 w 1577877"/>
              <a:gd name="connsiteY45" fmla="*/ 341929 h 1391101"/>
              <a:gd name="connsiteX46" fmla="*/ 290354 w 1577877"/>
              <a:gd name="connsiteY46" fmla="*/ 268686 h 1391101"/>
              <a:gd name="connsiteX47" fmla="*/ 221016 w 1577877"/>
              <a:gd name="connsiteY47" fmla="*/ 160345 h 1391101"/>
              <a:gd name="connsiteX0" fmla="*/ 235303 w 1577877"/>
              <a:gd name="connsiteY0" fmla="*/ 155583 h 1391101"/>
              <a:gd name="connsiteX1" fmla="*/ 164678 w 1577877"/>
              <a:gd name="connsiteY1" fmla="*/ 173346 h 1391101"/>
              <a:gd name="connsiteX2" fmla="*/ 151677 w 1577877"/>
              <a:gd name="connsiteY2" fmla="*/ 329357 h 1391101"/>
              <a:gd name="connsiteX3" fmla="*/ 112675 w 1577877"/>
              <a:gd name="connsiteY3" fmla="*/ 381361 h 1391101"/>
              <a:gd name="connsiteX4" fmla="*/ 0 w 1577877"/>
              <a:gd name="connsiteY4" fmla="*/ 390028 h 1391101"/>
              <a:gd name="connsiteX5" fmla="*/ 39003 w 1577877"/>
              <a:gd name="connsiteY5" fmla="*/ 437698 h 1391101"/>
              <a:gd name="connsiteX6" fmla="*/ 52004 w 1577877"/>
              <a:gd name="connsiteY6" fmla="*/ 472367 h 1391101"/>
              <a:gd name="connsiteX7" fmla="*/ 43336 w 1577877"/>
              <a:gd name="connsiteY7" fmla="*/ 507037 h 1391101"/>
              <a:gd name="connsiteX8" fmla="*/ 147344 w 1577877"/>
              <a:gd name="connsiteY8" fmla="*/ 619712 h 1391101"/>
              <a:gd name="connsiteX9" fmla="*/ 169012 w 1577877"/>
              <a:gd name="connsiteY9" fmla="*/ 663048 h 1391101"/>
              <a:gd name="connsiteX10" fmla="*/ 112675 w 1577877"/>
              <a:gd name="connsiteY10" fmla="*/ 784390 h 1391101"/>
              <a:gd name="connsiteX11" fmla="*/ 117008 w 1577877"/>
              <a:gd name="connsiteY11" fmla="*/ 931734 h 1391101"/>
              <a:gd name="connsiteX12" fmla="*/ 281687 w 1577877"/>
              <a:gd name="connsiteY12" fmla="*/ 957736 h 1391101"/>
              <a:gd name="connsiteX13" fmla="*/ 342358 w 1577877"/>
              <a:gd name="connsiteY13" fmla="*/ 1053076 h 1391101"/>
              <a:gd name="connsiteX14" fmla="*/ 476701 w 1577877"/>
              <a:gd name="connsiteY14" fmla="*/ 1118081 h 1391101"/>
              <a:gd name="connsiteX15" fmla="*/ 424697 w 1577877"/>
              <a:gd name="connsiteY15" fmla="*/ 1139749 h 1391101"/>
              <a:gd name="connsiteX16" fmla="*/ 411696 w 1577877"/>
              <a:gd name="connsiteY16" fmla="*/ 1248091 h 1391101"/>
              <a:gd name="connsiteX17" fmla="*/ 697717 w 1577877"/>
              <a:gd name="connsiteY17" fmla="*/ 1391101 h 1391101"/>
              <a:gd name="connsiteX18" fmla="*/ 775723 w 1577877"/>
              <a:gd name="connsiteY18" fmla="*/ 1230756 h 1391101"/>
              <a:gd name="connsiteX19" fmla="*/ 1053077 w 1577877"/>
              <a:gd name="connsiteY19" fmla="*/ 1313095 h 1391101"/>
              <a:gd name="connsiteX20" fmla="*/ 1235090 w 1577877"/>
              <a:gd name="connsiteY20" fmla="*/ 1083412 h 1391101"/>
              <a:gd name="connsiteX21" fmla="*/ 1417103 w 1577877"/>
              <a:gd name="connsiteY21" fmla="*/ 1148417 h 1391101"/>
              <a:gd name="connsiteX22" fmla="*/ 1365099 w 1577877"/>
              <a:gd name="connsiteY22" fmla="*/ 810392 h 1391101"/>
              <a:gd name="connsiteX23" fmla="*/ 1378529 w 1577877"/>
              <a:gd name="connsiteY23" fmla="*/ 641380 h 1391101"/>
              <a:gd name="connsiteX24" fmla="*/ 1373767 w 1577877"/>
              <a:gd name="connsiteY24" fmla="*/ 576375 h 1391101"/>
              <a:gd name="connsiteX25" fmla="*/ 1525444 w 1577877"/>
              <a:gd name="connsiteY25" fmla="*/ 338024 h 1391101"/>
              <a:gd name="connsiteX26" fmla="*/ 1510491 w 1577877"/>
              <a:gd name="connsiteY26" fmla="*/ 258066 h 1391101"/>
              <a:gd name="connsiteX27" fmla="*/ 1577877 w 1577877"/>
              <a:gd name="connsiteY27" fmla="*/ 136295 h 1391101"/>
              <a:gd name="connsiteX28" fmla="*/ 1404102 w 1577877"/>
              <a:gd name="connsiteY28" fmla="*/ 99674 h 1391101"/>
              <a:gd name="connsiteX29" fmla="*/ 1282760 w 1577877"/>
              <a:gd name="connsiteY29" fmla="*/ 26002 h 1391101"/>
              <a:gd name="connsiteX30" fmla="*/ 1187420 w 1577877"/>
              <a:gd name="connsiteY30" fmla="*/ 60671 h 1391101"/>
              <a:gd name="connsiteX31" fmla="*/ 1161418 w 1577877"/>
              <a:gd name="connsiteY31" fmla="*/ 17334 h 1391101"/>
              <a:gd name="connsiteX32" fmla="*/ 1114605 w 1577877"/>
              <a:gd name="connsiteY32" fmla="*/ 35763 h 1391101"/>
              <a:gd name="connsiteX33" fmla="*/ 1009740 w 1577877"/>
              <a:gd name="connsiteY33" fmla="*/ 0 h 1391101"/>
              <a:gd name="connsiteX34" fmla="*/ 866730 w 1577877"/>
              <a:gd name="connsiteY34" fmla="*/ 242684 h 1391101"/>
              <a:gd name="connsiteX35" fmla="*/ 814726 w 1577877"/>
              <a:gd name="connsiteY35" fmla="*/ 417125 h 1391101"/>
              <a:gd name="connsiteX36" fmla="*/ 719386 w 1577877"/>
              <a:gd name="connsiteY36" fmla="*/ 463700 h 1391101"/>
              <a:gd name="connsiteX37" fmla="*/ 663048 w 1577877"/>
              <a:gd name="connsiteY37" fmla="*/ 426222 h 1391101"/>
              <a:gd name="connsiteX38" fmla="*/ 576375 w 1577877"/>
              <a:gd name="connsiteY38" fmla="*/ 355359 h 1391101"/>
              <a:gd name="connsiteX39" fmla="*/ 576375 w 1577877"/>
              <a:gd name="connsiteY39" fmla="*/ 264352 h 1391101"/>
              <a:gd name="connsiteX40" fmla="*/ 541706 w 1577877"/>
              <a:gd name="connsiteY40" fmla="*/ 247018 h 1391101"/>
              <a:gd name="connsiteX41" fmla="*/ 542992 w 1577877"/>
              <a:gd name="connsiteY41" fmla="*/ 167059 h 1391101"/>
              <a:gd name="connsiteX42" fmla="*/ 580709 w 1577877"/>
              <a:gd name="connsiteY42" fmla="*/ 182013 h 1391101"/>
              <a:gd name="connsiteX43" fmla="*/ 633570 w 1577877"/>
              <a:gd name="connsiteY43" fmla="*/ 112009 h 1391101"/>
              <a:gd name="connsiteX44" fmla="*/ 575517 w 1577877"/>
              <a:gd name="connsiteY44" fmla="*/ 22096 h 1391101"/>
              <a:gd name="connsiteX45" fmla="*/ 430983 w 1577877"/>
              <a:gd name="connsiteY45" fmla="*/ 341929 h 1391101"/>
              <a:gd name="connsiteX46" fmla="*/ 290354 w 1577877"/>
              <a:gd name="connsiteY46" fmla="*/ 268686 h 1391101"/>
              <a:gd name="connsiteX47" fmla="*/ 235303 w 1577877"/>
              <a:gd name="connsiteY47" fmla="*/ 155583 h 13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77877" h="1391101">
                <a:moveTo>
                  <a:pt x="235303" y="155583"/>
                </a:moveTo>
                <a:lnTo>
                  <a:pt x="164678" y="173346"/>
                </a:lnTo>
                <a:lnTo>
                  <a:pt x="151677" y="329357"/>
                </a:lnTo>
                <a:lnTo>
                  <a:pt x="112675" y="381361"/>
                </a:lnTo>
                <a:lnTo>
                  <a:pt x="0" y="390028"/>
                </a:lnTo>
                <a:lnTo>
                  <a:pt x="39003" y="437698"/>
                </a:lnTo>
                <a:lnTo>
                  <a:pt x="52004" y="472367"/>
                </a:lnTo>
                <a:lnTo>
                  <a:pt x="43336" y="507037"/>
                </a:lnTo>
                <a:lnTo>
                  <a:pt x="147344" y="619712"/>
                </a:lnTo>
                <a:lnTo>
                  <a:pt x="169012" y="663048"/>
                </a:lnTo>
                <a:lnTo>
                  <a:pt x="112675" y="784390"/>
                </a:lnTo>
                <a:lnTo>
                  <a:pt x="117008" y="931734"/>
                </a:lnTo>
                <a:lnTo>
                  <a:pt x="281687" y="957736"/>
                </a:lnTo>
                <a:lnTo>
                  <a:pt x="342358" y="1053076"/>
                </a:lnTo>
                <a:lnTo>
                  <a:pt x="476701" y="1118081"/>
                </a:lnTo>
                <a:lnTo>
                  <a:pt x="424697" y="1139749"/>
                </a:lnTo>
                <a:lnTo>
                  <a:pt x="411696" y="1248091"/>
                </a:lnTo>
                <a:lnTo>
                  <a:pt x="697717" y="1391101"/>
                </a:lnTo>
                <a:lnTo>
                  <a:pt x="775723" y="1230756"/>
                </a:lnTo>
                <a:lnTo>
                  <a:pt x="1053077" y="1313095"/>
                </a:lnTo>
                <a:lnTo>
                  <a:pt x="1235090" y="1083412"/>
                </a:lnTo>
                <a:lnTo>
                  <a:pt x="1417103" y="1148417"/>
                </a:lnTo>
                <a:lnTo>
                  <a:pt x="1365099" y="810392"/>
                </a:lnTo>
                <a:lnTo>
                  <a:pt x="1378529" y="641380"/>
                </a:lnTo>
                <a:lnTo>
                  <a:pt x="1373767" y="576375"/>
                </a:lnTo>
                <a:lnTo>
                  <a:pt x="1525444" y="338024"/>
                </a:lnTo>
                <a:lnTo>
                  <a:pt x="1510491" y="258066"/>
                </a:lnTo>
                <a:lnTo>
                  <a:pt x="1577877" y="136295"/>
                </a:lnTo>
                <a:lnTo>
                  <a:pt x="1404102" y="99674"/>
                </a:lnTo>
                <a:lnTo>
                  <a:pt x="1282760" y="26002"/>
                </a:lnTo>
                <a:lnTo>
                  <a:pt x="1187420" y="60671"/>
                </a:lnTo>
                <a:lnTo>
                  <a:pt x="1161418" y="17334"/>
                </a:lnTo>
                <a:lnTo>
                  <a:pt x="1114605" y="35763"/>
                </a:lnTo>
                <a:lnTo>
                  <a:pt x="1009740" y="0"/>
                </a:lnTo>
                <a:lnTo>
                  <a:pt x="866730" y="242684"/>
                </a:lnTo>
                <a:lnTo>
                  <a:pt x="814726" y="417125"/>
                </a:lnTo>
                <a:lnTo>
                  <a:pt x="719386" y="463700"/>
                </a:lnTo>
                <a:lnTo>
                  <a:pt x="663048" y="426222"/>
                </a:lnTo>
                <a:lnTo>
                  <a:pt x="576375" y="355359"/>
                </a:lnTo>
                <a:lnTo>
                  <a:pt x="576375" y="264352"/>
                </a:lnTo>
                <a:lnTo>
                  <a:pt x="541706" y="247018"/>
                </a:lnTo>
                <a:cubicBezTo>
                  <a:pt x="542135" y="220365"/>
                  <a:pt x="542563" y="193712"/>
                  <a:pt x="542992" y="167059"/>
                </a:cubicBezTo>
                <a:lnTo>
                  <a:pt x="580709" y="182013"/>
                </a:lnTo>
                <a:lnTo>
                  <a:pt x="633570" y="112009"/>
                </a:lnTo>
                <a:lnTo>
                  <a:pt x="575517" y="22096"/>
                </a:lnTo>
                <a:lnTo>
                  <a:pt x="430983" y="341929"/>
                </a:lnTo>
                <a:lnTo>
                  <a:pt x="290354" y="268686"/>
                </a:lnTo>
                <a:lnTo>
                  <a:pt x="235303" y="155583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4131230" y="3641961"/>
            <a:ext cx="1694648" cy="1639339"/>
          </a:xfrm>
          <a:custGeom>
            <a:avLst/>
            <a:gdLst>
              <a:gd name="connsiteX0" fmla="*/ 511370 w 2158157"/>
              <a:gd name="connsiteY0" fmla="*/ 0 h 2075818"/>
              <a:gd name="connsiteX1" fmla="*/ 615378 w 2158157"/>
              <a:gd name="connsiteY1" fmla="*/ 247018 h 2075818"/>
              <a:gd name="connsiteX2" fmla="*/ 481035 w 2158157"/>
              <a:gd name="connsiteY2" fmla="*/ 372694 h 2075818"/>
              <a:gd name="connsiteX3" fmla="*/ 338024 w 2158157"/>
              <a:gd name="connsiteY3" fmla="*/ 576375 h 2075818"/>
              <a:gd name="connsiteX4" fmla="*/ 858062 w 2158157"/>
              <a:gd name="connsiteY4" fmla="*/ 663048 h 2075818"/>
              <a:gd name="connsiteX5" fmla="*/ 944735 w 2158157"/>
              <a:gd name="connsiteY5" fmla="*/ 736720 h 2075818"/>
              <a:gd name="connsiteX6" fmla="*/ 1066077 w 2158157"/>
              <a:gd name="connsiteY6" fmla="*/ 710719 h 2075818"/>
              <a:gd name="connsiteX7" fmla="*/ 1174419 w 2158157"/>
              <a:gd name="connsiteY7" fmla="*/ 771390 h 2075818"/>
              <a:gd name="connsiteX8" fmla="*/ 1399768 w 2158157"/>
              <a:gd name="connsiteY8" fmla="*/ 762722 h 2075818"/>
              <a:gd name="connsiteX9" fmla="*/ 1568781 w 2158157"/>
              <a:gd name="connsiteY9" fmla="*/ 810392 h 2075818"/>
              <a:gd name="connsiteX10" fmla="*/ 1555780 w 2158157"/>
              <a:gd name="connsiteY10" fmla="*/ 875397 h 2075818"/>
              <a:gd name="connsiteX11" fmla="*/ 1794130 w 2158157"/>
              <a:gd name="connsiteY11" fmla="*/ 970738 h 2075818"/>
              <a:gd name="connsiteX12" fmla="*/ 1906805 w 2158157"/>
              <a:gd name="connsiteY12" fmla="*/ 962070 h 2075818"/>
              <a:gd name="connsiteX13" fmla="*/ 1950142 w 2158157"/>
              <a:gd name="connsiteY13" fmla="*/ 1005407 h 2075818"/>
              <a:gd name="connsiteX14" fmla="*/ 2006479 w 2158157"/>
              <a:gd name="connsiteY14" fmla="*/ 1031409 h 2075818"/>
              <a:gd name="connsiteX15" fmla="*/ 2071484 w 2158157"/>
              <a:gd name="connsiteY15" fmla="*/ 983738 h 2075818"/>
              <a:gd name="connsiteX16" fmla="*/ 2127821 w 2158157"/>
              <a:gd name="connsiteY16" fmla="*/ 1057410 h 2075818"/>
              <a:gd name="connsiteX17" fmla="*/ 2114820 w 2158157"/>
              <a:gd name="connsiteY17" fmla="*/ 1105081 h 2075818"/>
              <a:gd name="connsiteX18" fmla="*/ 2158157 w 2158157"/>
              <a:gd name="connsiteY18" fmla="*/ 1170085 h 2075818"/>
              <a:gd name="connsiteX19" fmla="*/ 2075818 w 2158157"/>
              <a:gd name="connsiteY19" fmla="*/ 1222089 h 2075818"/>
              <a:gd name="connsiteX20" fmla="*/ 2002146 w 2158157"/>
              <a:gd name="connsiteY20" fmla="*/ 1451773 h 2075818"/>
              <a:gd name="connsiteX21" fmla="*/ 1945808 w 2158157"/>
              <a:gd name="connsiteY21" fmla="*/ 1412770 h 2075818"/>
              <a:gd name="connsiteX22" fmla="*/ 1889471 w 2158157"/>
              <a:gd name="connsiteY22" fmla="*/ 1356432 h 2075818"/>
              <a:gd name="connsiteX23" fmla="*/ 1772462 w 2158157"/>
              <a:gd name="connsiteY23" fmla="*/ 1382434 h 2075818"/>
              <a:gd name="connsiteX24" fmla="*/ 1703124 w 2158157"/>
              <a:gd name="connsiteY24" fmla="*/ 1395435 h 2075818"/>
              <a:gd name="connsiteX25" fmla="*/ 1664121 w 2158157"/>
              <a:gd name="connsiteY25" fmla="*/ 1447439 h 2075818"/>
              <a:gd name="connsiteX26" fmla="*/ 1690123 w 2158157"/>
              <a:gd name="connsiteY26" fmla="*/ 1516777 h 2075818"/>
              <a:gd name="connsiteX27" fmla="*/ 1690123 w 2158157"/>
              <a:gd name="connsiteY27" fmla="*/ 1586116 h 2075818"/>
              <a:gd name="connsiteX28" fmla="*/ 1798464 w 2158157"/>
              <a:gd name="connsiteY28" fmla="*/ 1633786 h 2075818"/>
              <a:gd name="connsiteX29" fmla="*/ 1772462 w 2158157"/>
              <a:gd name="connsiteY29" fmla="*/ 2058483 h 2075818"/>
              <a:gd name="connsiteX30" fmla="*/ 1534111 w 2158157"/>
              <a:gd name="connsiteY30" fmla="*/ 2075818 h 2075818"/>
              <a:gd name="connsiteX31" fmla="*/ 1386767 w 2158157"/>
              <a:gd name="connsiteY31" fmla="*/ 2058483 h 2075818"/>
              <a:gd name="connsiteX32" fmla="*/ 1300094 w 2158157"/>
              <a:gd name="connsiteY32" fmla="*/ 2023814 h 2075818"/>
              <a:gd name="connsiteX33" fmla="*/ 1235090 w 2158157"/>
              <a:gd name="connsiteY33" fmla="*/ 1750794 h 2075818"/>
              <a:gd name="connsiteX34" fmla="*/ 1152750 w 2158157"/>
              <a:gd name="connsiteY34" fmla="*/ 1707458 h 2075818"/>
              <a:gd name="connsiteX35" fmla="*/ 1092079 w 2158157"/>
              <a:gd name="connsiteY35" fmla="*/ 1694457 h 2075818"/>
              <a:gd name="connsiteX36" fmla="*/ 1009740 w 2158157"/>
              <a:gd name="connsiteY36" fmla="*/ 1646787 h 2075818"/>
              <a:gd name="connsiteX37" fmla="*/ 849395 w 2158157"/>
              <a:gd name="connsiteY37" fmla="*/ 1655454 h 2075818"/>
              <a:gd name="connsiteX38" fmla="*/ 840728 w 2158157"/>
              <a:gd name="connsiteY38" fmla="*/ 1581782 h 2075818"/>
              <a:gd name="connsiteX39" fmla="*/ 988072 w 2158157"/>
              <a:gd name="connsiteY39" fmla="*/ 1343431 h 2075818"/>
              <a:gd name="connsiteX40" fmla="*/ 979404 w 2158157"/>
              <a:gd name="connsiteY40" fmla="*/ 1269759 h 2075818"/>
              <a:gd name="connsiteX41" fmla="*/ 1044409 w 2158157"/>
              <a:gd name="connsiteY41" fmla="*/ 1135416 h 2075818"/>
              <a:gd name="connsiteX42" fmla="*/ 875397 w 2158157"/>
              <a:gd name="connsiteY42" fmla="*/ 1105081 h 2075818"/>
              <a:gd name="connsiteX43" fmla="*/ 758388 w 2158157"/>
              <a:gd name="connsiteY43" fmla="*/ 1031409 h 2075818"/>
              <a:gd name="connsiteX44" fmla="*/ 658714 w 2158157"/>
              <a:gd name="connsiteY44" fmla="*/ 1066078 h 2075818"/>
              <a:gd name="connsiteX45" fmla="*/ 632712 w 2158157"/>
              <a:gd name="connsiteY45" fmla="*/ 1027075 h 2075818"/>
              <a:gd name="connsiteX46" fmla="*/ 580709 w 2158157"/>
              <a:gd name="connsiteY46" fmla="*/ 1044410 h 2075818"/>
              <a:gd name="connsiteX47" fmla="*/ 476701 w 2158157"/>
              <a:gd name="connsiteY47" fmla="*/ 1005407 h 2075818"/>
              <a:gd name="connsiteX48" fmla="*/ 325023 w 2158157"/>
              <a:gd name="connsiteY48" fmla="*/ 1274093 h 2075818"/>
              <a:gd name="connsiteX49" fmla="*/ 281687 w 2158157"/>
              <a:gd name="connsiteY49" fmla="*/ 1421437 h 2075818"/>
              <a:gd name="connsiteX50" fmla="*/ 190680 w 2158157"/>
              <a:gd name="connsiteY50" fmla="*/ 1469107 h 2075818"/>
              <a:gd name="connsiteX51" fmla="*/ 43336 w 2158157"/>
              <a:gd name="connsiteY51" fmla="*/ 1378101 h 2075818"/>
              <a:gd name="connsiteX52" fmla="*/ 34669 w 2158157"/>
              <a:gd name="connsiteY52" fmla="*/ 1265426 h 2075818"/>
              <a:gd name="connsiteX53" fmla="*/ 8667 w 2158157"/>
              <a:gd name="connsiteY53" fmla="*/ 1256758 h 2075818"/>
              <a:gd name="connsiteX54" fmla="*/ 8667 w 2158157"/>
              <a:gd name="connsiteY54" fmla="*/ 1178753 h 2075818"/>
              <a:gd name="connsiteX55" fmla="*/ 52003 w 2158157"/>
              <a:gd name="connsiteY55" fmla="*/ 1187420 h 2075818"/>
              <a:gd name="connsiteX56" fmla="*/ 99674 w 2158157"/>
              <a:gd name="connsiteY56" fmla="*/ 1113748 h 2075818"/>
              <a:gd name="connsiteX57" fmla="*/ 47670 w 2158157"/>
              <a:gd name="connsiteY57" fmla="*/ 1048743 h 2075818"/>
              <a:gd name="connsiteX58" fmla="*/ 112674 w 2158157"/>
              <a:gd name="connsiteY58" fmla="*/ 888398 h 2075818"/>
              <a:gd name="connsiteX59" fmla="*/ 138676 w 2158157"/>
              <a:gd name="connsiteY59" fmla="*/ 715052 h 2075818"/>
              <a:gd name="connsiteX60" fmla="*/ 73672 w 2158157"/>
              <a:gd name="connsiteY60" fmla="*/ 697718 h 2075818"/>
              <a:gd name="connsiteX61" fmla="*/ 0 w 2158157"/>
              <a:gd name="connsiteY61" fmla="*/ 364027 h 2075818"/>
              <a:gd name="connsiteX62" fmla="*/ 160345 w 2158157"/>
              <a:gd name="connsiteY62" fmla="*/ 338025 h 2075818"/>
              <a:gd name="connsiteX63" fmla="*/ 125675 w 2158157"/>
              <a:gd name="connsiteY63" fmla="*/ 268686 h 2075818"/>
              <a:gd name="connsiteX64" fmla="*/ 160345 w 2158157"/>
              <a:gd name="connsiteY64" fmla="*/ 216683 h 2075818"/>
              <a:gd name="connsiteX65" fmla="*/ 164678 w 2158157"/>
              <a:gd name="connsiteY65" fmla="*/ 130010 h 2075818"/>
              <a:gd name="connsiteX66" fmla="*/ 424697 w 2158157"/>
              <a:gd name="connsiteY66" fmla="*/ 43337 h 2075818"/>
              <a:gd name="connsiteX67" fmla="*/ 511370 w 2158157"/>
              <a:gd name="connsiteY67" fmla="*/ 0 h 2075818"/>
              <a:gd name="connsiteX0" fmla="*/ 511370 w 2158157"/>
              <a:gd name="connsiteY0" fmla="*/ 0 h 2075818"/>
              <a:gd name="connsiteX1" fmla="*/ 615378 w 2158157"/>
              <a:gd name="connsiteY1" fmla="*/ 247018 h 2075818"/>
              <a:gd name="connsiteX2" fmla="*/ 481035 w 2158157"/>
              <a:gd name="connsiteY2" fmla="*/ 372694 h 2075818"/>
              <a:gd name="connsiteX3" fmla="*/ 338024 w 2158157"/>
              <a:gd name="connsiteY3" fmla="*/ 576375 h 2075818"/>
              <a:gd name="connsiteX4" fmla="*/ 858062 w 2158157"/>
              <a:gd name="connsiteY4" fmla="*/ 663048 h 2075818"/>
              <a:gd name="connsiteX5" fmla="*/ 944735 w 2158157"/>
              <a:gd name="connsiteY5" fmla="*/ 736720 h 2075818"/>
              <a:gd name="connsiteX6" fmla="*/ 1066077 w 2158157"/>
              <a:gd name="connsiteY6" fmla="*/ 710719 h 2075818"/>
              <a:gd name="connsiteX7" fmla="*/ 1174419 w 2158157"/>
              <a:gd name="connsiteY7" fmla="*/ 771390 h 2075818"/>
              <a:gd name="connsiteX8" fmla="*/ 1399768 w 2158157"/>
              <a:gd name="connsiteY8" fmla="*/ 762722 h 2075818"/>
              <a:gd name="connsiteX9" fmla="*/ 1568781 w 2158157"/>
              <a:gd name="connsiteY9" fmla="*/ 810392 h 2075818"/>
              <a:gd name="connsiteX10" fmla="*/ 1555780 w 2158157"/>
              <a:gd name="connsiteY10" fmla="*/ 875397 h 2075818"/>
              <a:gd name="connsiteX11" fmla="*/ 1794130 w 2158157"/>
              <a:gd name="connsiteY11" fmla="*/ 970738 h 2075818"/>
              <a:gd name="connsiteX12" fmla="*/ 1906805 w 2158157"/>
              <a:gd name="connsiteY12" fmla="*/ 962070 h 2075818"/>
              <a:gd name="connsiteX13" fmla="*/ 1950142 w 2158157"/>
              <a:gd name="connsiteY13" fmla="*/ 1005407 h 2075818"/>
              <a:gd name="connsiteX14" fmla="*/ 2006479 w 2158157"/>
              <a:gd name="connsiteY14" fmla="*/ 1031409 h 2075818"/>
              <a:gd name="connsiteX15" fmla="*/ 2071484 w 2158157"/>
              <a:gd name="connsiteY15" fmla="*/ 983738 h 2075818"/>
              <a:gd name="connsiteX16" fmla="*/ 2127821 w 2158157"/>
              <a:gd name="connsiteY16" fmla="*/ 1057410 h 2075818"/>
              <a:gd name="connsiteX17" fmla="*/ 2114820 w 2158157"/>
              <a:gd name="connsiteY17" fmla="*/ 1105081 h 2075818"/>
              <a:gd name="connsiteX18" fmla="*/ 2158157 w 2158157"/>
              <a:gd name="connsiteY18" fmla="*/ 1170085 h 2075818"/>
              <a:gd name="connsiteX19" fmla="*/ 2075818 w 2158157"/>
              <a:gd name="connsiteY19" fmla="*/ 1222089 h 2075818"/>
              <a:gd name="connsiteX20" fmla="*/ 2002146 w 2158157"/>
              <a:gd name="connsiteY20" fmla="*/ 1451773 h 2075818"/>
              <a:gd name="connsiteX21" fmla="*/ 1945808 w 2158157"/>
              <a:gd name="connsiteY21" fmla="*/ 1412770 h 2075818"/>
              <a:gd name="connsiteX22" fmla="*/ 1889471 w 2158157"/>
              <a:gd name="connsiteY22" fmla="*/ 1356432 h 2075818"/>
              <a:gd name="connsiteX23" fmla="*/ 1772462 w 2158157"/>
              <a:gd name="connsiteY23" fmla="*/ 1382434 h 2075818"/>
              <a:gd name="connsiteX24" fmla="*/ 1703124 w 2158157"/>
              <a:gd name="connsiteY24" fmla="*/ 1395435 h 2075818"/>
              <a:gd name="connsiteX25" fmla="*/ 1664121 w 2158157"/>
              <a:gd name="connsiteY25" fmla="*/ 1447439 h 2075818"/>
              <a:gd name="connsiteX26" fmla="*/ 1690123 w 2158157"/>
              <a:gd name="connsiteY26" fmla="*/ 1516777 h 2075818"/>
              <a:gd name="connsiteX27" fmla="*/ 1690123 w 2158157"/>
              <a:gd name="connsiteY27" fmla="*/ 1586116 h 2075818"/>
              <a:gd name="connsiteX28" fmla="*/ 1798464 w 2158157"/>
              <a:gd name="connsiteY28" fmla="*/ 1633786 h 2075818"/>
              <a:gd name="connsiteX29" fmla="*/ 1772462 w 2158157"/>
              <a:gd name="connsiteY29" fmla="*/ 2058483 h 2075818"/>
              <a:gd name="connsiteX30" fmla="*/ 1534111 w 2158157"/>
              <a:gd name="connsiteY30" fmla="*/ 2075818 h 2075818"/>
              <a:gd name="connsiteX31" fmla="*/ 1386767 w 2158157"/>
              <a:gd name="connsiteY31" fmla="*/ 2058483 h 2075818"/>
              <a:gd name="connsiteX32" fmla="*/ 1300094 w 2158157"/>
              <a:gd name="connsiteY32" fmla="*/ 2023814 h 2075818"/>
              <a:gd name="connsiteX33" fmla="*/ 1235090 w 2158157"/>
              <a:gd name="connsiteY33" fmla="*/ 1750794 h 2075818"/>
              <a:gd name="connsiteX34" fmla="*/ 1152750 w 2158157"/>
              <a:gd name="connsiteY34" fmla="*/ 1707458 h 2075818"/>
              <a:gd name="connsiteX35" fmla="*/ 1092079 w 2158157"/>
              <a:gd name="connsiteY35" fmla="*/ 1694457 h 2075818"/>
              <a:gd name="connsiteX36" fmla="*/ 1009740 w 2158157"/>
              <a:gd name="connsiteY36" fmla="*/ 1646787 h 2075818"/>
              <a:gd name="connsiteX37" fmla="*/ 849395 w 2158157"/>
              <a:gd name="connsiteY37" fmla="*/ 1655454 h 2075818"/>
              <a:gd name="connsiteX38" fmla="*/ 840728 w 2158157"/>
              <a:gd name="connsiteY38" fmla="*/ 1581782 h 2075818"/>
              <a:gd name="connsiteX39" fmla="*/ 988072 w 2158157"/>
              <a:gd name="connsiteY39" fmla="*/ 1343431 h 2075818"/>
              <a:gd name="connsiteX40" fmla="*/ 979404 w 2158157"/>
              <a:gd name="connsiteY40" fmla="*/ 1269759 h 2075818"/>
              <a:gd name="connsiteX41" fmla="*/ 1044409 w 2158157"/>
              <a:gd name="connsiteY41" fmla="*/ 1135416 h 2075818"/>
              <a:gd name="connsiteX42" fmla="*/ 875397 w 2158157"/>
              <a:gd name="connsiteY42" fmla="*/ 1105081 h 2075818"/>
              <a:gd name="connsiteX43" fmla="*/ 758388 w 2158157"/>
              <a:gd name="connsiteY43" fmla="*/ 1031409 h 2075818"/>
              <a:gd name="connsiteX44" fmla="*/ 658714 w 2158157"/>
              <a:gd name="connsiteY44" fmla="*/ 1066078 h 2075818"/>
              <a:gd name="connsiteX45" fmla="*/ 632712 w 2158157"/>
              <a:gd name="connsiteY45" fmla="*/ 1027075 h 2075818"/>
              <a:gd name="connsiteX46" fmla="*/ 580709 w 2158157"/>
              <a:gd name="connsiteY46" fmla="*/ 1044410 h 2075818"/>
              <a:gd name="connsiteX47" fmla="*/ 476701 w 2158157"/>
              <a:gd name="connsiteY47" fmla="*/ 1005407 h 2075818"/>
              <a:gd name="connsiteX48" fmla="*/ 325023 w 2158157"/>
              <a:gd name="connsiteY48" fmla="*/ 1274093 h 2075818"/>
              <a:gd name="connsiteX49" fmla="*/ 281687 w 2158157"/>
              <a:gd name="connsiteY49" fmla="*/ 1421437 h 2075818"/>
              <a:gd name="connsiteX50" fmla="*/ 190680 w 2158157"/>
              <a:gd name="connsiteY50" fmla="*/ 1469107 h 2075818"/>
              <a:gd name="connsiteX51" fmla="*/ 43336 w 2158157"/>
              <a:gd name="connsiteY51" fmla="*/ 1378101 h 2075818"/>
              <a:gd name="connsiteX52" fmla="*/ 34669 w 2158157"/>
              <a:gd name="connsiteY52" fmla="*/ 1265426 h 2075818"/>
              <a:gd name="connsiteX53" fmla="*/ 8667 w 2158157"/>
              <a:gd name="connsiteY53" fmla="*/ 1256758 h 2075818"/>
              <a:gd name="connsiteX54" fmla="*/ 8667 w 2158157"/>
              <a:gd name="connsiteY54" fmla="*/ 1178753 h 2075818"/>
              <a:gd name="connsiteX55" fmla="*/ 52003 w 2158157"/>
              <a:gd name="connsiteY55" fmla="*/ 1187420 h 2075818"/>
              <a:gd name="connsiteX56" fmla="*/ 99674 w 2158157"/>
              <a:gd name="connsiteY56" fmla="*/ 1113748 h 2075818"/>
              <a:gd name="connsiteX57" fmla="*/ 47670 w 2158157"/>
              <a:gd name="connsiteY57" fmla="*/ 1048743 h 2075818"/>
              <a:gd name="connsiteX58" fmla="*/ 112674 w 2158157"/>
              <a:gd name="connsiteY58" fmla="*/ 888398 h 2075818"/>
              <a:gd name="connsiteX59" fmla="*/ 138676 w 2158157"/>
              <a:gd name="connsiteY59" fmla="*/ 715052 h 2075818"/>
              <a:gd name="connsiteX60" fmla="*/ 73672 w 2158157"/>
              <a:gd name="connsiteY60" fmla="*/ 697718 h 2075818"/>
              <a:gd name="connsiteX61" fmla="*/ 0 w 2158157"/>
              <a:gd name="connsiteY61" fmla="*/ 364027 h 2075818"/>
              <a:gd name="connsiteX62" fmla="*/ 160345 w 2158157"/>
              <a:gd name="connsiteY62" fmla="*/ 338025 h 2075818"/>
              <a:gd name="connsiteX63" fmla="*/ 113769 w 2158157"/>
              <a:gd name="connsiteY63" fmla="*/ 259161 h 2075818"/>
              <a:gd name="connsiteX64" fmla="*/ 160345 w 2158157"/>
              <a:gd name="connsiteY64" fmla="*/ 216683 h 2075818"/>
              <a:gd name="connsiteX65" fmla="*/ 164678 w 2158157"/>
              <a:gd name="connsiteY65" fmla="*/ 130010 h 2075818"/>
              <a:gd name="connsiteX66" fmla="*/ 424697 w 2158157"/>
              <a:gd name="connsiteY66" fmla="*/ 43337 h 2075818"/>
              <a:gd name="connsiteX67" fmla="*/ 511370 w 2158157"/>
              <a:gd name="connsiteY67" fmla="*/ 0 h 2075818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60345 w 2158157"/>
              <a:gd name="connsiteY62" fmla="*/ 349931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64678 w 2158157"/>
              <a:gd name="connsiteY65" fmla="*/ 141916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60345 w 2158157"/>
              <a:gd name="connsiteY62" fmla="*/ 349931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73672 w 2158157"/>
              <a:gd name="connsiteY60" fmla="*/ 709624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47670 w 2158157"/>
              <a:gd name="connsiteY57" fmla="*/ 1060649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44409 w 2158157"/>
              <a:gd name="connsiteY41" fmla="*/ 1147322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58388 w 2158157"/>
              <a:gd name="connsiteY43" fmla="*/ 1043315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9404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9395 w 2158157"/>
              <a:gd name="connsiteY37" fmla="*/ 1667360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8676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112674 w 2158157"/>
              <a:gd name="connsiteY58" fmla="*/ 900304 h 2087724"/>
              <a:gd name="connsiteX59" fmla="*/ 133914 w 2158157"/>
              <a:gd name="connsiteY59" fmla="*/ 726958 h 2087724"/>
              <a:gd name="connsiteX60" fmla="*/ 61766 w 2158157"/>
              <a:gd name="connsiteY60" fmla="*/ 712006 h 2087724"/>
              <a:gd name="connsiteX61" fmla="*/ 0 w 2158157"/>
              <a:gd name="connsiteY61" fmla="*/ 375933 h 2087724"/>
              <a:gd name="connsiteX62" fmla="*/ 148438 w 2158157"/>
              <a:gd name="connsiteY62" fmla="*/ 347549 h 2087724"/>
              <a:gd name="connsiteX63" fmla="*/ 113769 w 2158157"/>
              <a:gd name="connsiteY63" fmla="*/ 271067 h 2087724"/>
              <a:gd name="connsiteX64" fmla="*/ 160345 w 2158157"/>
              <a:gd name="connsiteY64" fmla="*/ 228589 h 2087724"/>
              <a:gd name="connsiteX65" fmla="*/ 157535 w 2158157"/>
              <a:gd name="connsiteY65" fmla="*/ 139535 h 2087724"/>
              <a:gd name="connsiteX66" fmla="*/ 424697 w 2158157"/>
              <a:gd name="connsiteY66" fmla="*/ 55243 h 2087724"/>
              <a:gd name="connsiteX67" fmla="*/ 511370 w 2158157"/>
              <a:gd name="connsiteY67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95181 w 2158157"/>
              <a:gd name="connsiteY58" fmla="*/ 931743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90659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85656 w 2158157"/>
              <a:gd name="connsiteY58" fmla="*/ 946031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83515 h 2087724"/>
              <a:gd name="connsiteX55" fmla="*/ 52003 w 2158157"/>
              <a:gd name="connsiteY55" fmla="*/ 1199326 h 2087724"/>
              <a:gd name="connsiteX56" fmla="*/ 99674 w 2158157"/>
              <a:gd name="connsiteY56" fmla="*/ 1125654 h 2087724"/>
              <a:gd name="connsiteX57" fmla="*/ 35764 w 2158157"/>
              <a:gd name="connsiteY57" fmla="*/ 1048743 h 2087724"/>
              <a:gd name="connsiteX58" fmla="*/ 85656 w 2158157"/>
              <a:gd name="connsiteY58" fmla="*/ 946031 h 2087724"/>
              <a:gd name="connsiteX59" fmla="*/ 112674 w 2158157"/>
              <a:gd name="connsiteY59" fmla="*/ 900304 h 2087724"/>
              <a:gd name="connsiteX60" fmla="*/ 133914 w 2158157"/>
              <a:gd name="connsiteY60" fmla="*/ 726958 h 2087724"/>
              <a:gd name="connsiteX61" fmla="*/ 61766 w 2158157"/>
              <a:gd name="connsiteY61" fmla="*/ 712006 h 2087724"/>
              <a:gd name="connsiteX62" fmla="*/ 0 w 2158157"/>
              <a:gd name="connsiteY62" fmla="*/ 375933 h 2087724"/>
              <a:gd name="connsiteX63" fmla="*/ 148438 w 2158157"/>
              <a:gd name="connsiteY63" fmla="*/ 347549 h 2087724"/>
              <a:gd name="connsiteX64" fmla="*/ 113769 w 2158157"/>
              <a:gd name="connsiteY64" fmla="*/ 271067 h 2087724"/>
              <a:gd name="connsiteX65" fmla="*/ 160345 w 2158157"/>
              <a:gd name="connsiteY65" fmla="*/ 228589 h 2087724"/>
              <a:gd name="connsiteX66" fmla="*/ 157535 w 2158157"/>
              <a:gd name="connsiteY66" fmla="*/ 139535 h 2087724"/>
              <a:gd name="connsiteX67" fmla="*/ 424697 w 2158157"/>
              <a:gd name="connsiteY67" fmla="*/ 55243 h 2087724"/>
              <a:gd name="connsiteX68" fmla="*/ 511370 w 2158157"/>
              <a:gd name="connsiteY68" fmla="*/ 0 h 2087724"/>
              <a:gd name="connsiteX0" fmla="*/ 511370 w 2158157"/>
              <a:gd name="connsiteY0" fmla="*/ 0 h 2087724"/>
              <a:gd name="connsiteX1" fmla="*/ 615378 w 2158157"/>
              <a:gd name="connsiteY1" fmla="*/ 258924 h 2087724"/>
              <a:gd name="connsiteX2" fmla="*/ 481035 w 2158157"/>
              <a:gd name="connsiteY2" fmla="*/ 384600 h 2087724"/>
              <a:gd name="connsiteX3" fmla="*/ 338024 w 2158157"/>
              <a:gd name="connsiteY3" fmla="*/ 588281 h 2087724"/>
              <a:gd name="connsiteX4" fmla="*/ 858062 w 2158157"/>
              <a:gd name="connsiteY4" fmla="*/ 674954 h 2087724"/>
              <a:gd name="connsiteX5" fmla="*/ 944735 w 2158157"/>
              <a:gd name="connsiteY5" fmla="*/ 748626 h 2087724"/>
              <a:gd name="connsiteX6" fmla="*/ 1066077 w 2158157"/>
              <a:gd name="connsiteY6" fmla="*/ 722625 h 2087724"/>
              <a:gd name="connsiteX7" fmla="*/ 1174419 w 2158157"/>
              <a:gd name="connsiteY7" fmla="*/ 783296 h 2087724"/>
              <a:gd name="connsiteX8" fmla="*/ 1399768 w 2158157"/>
              <a:gd name="connsiteY8" fmla="*/ 774628 h 2087724"/>
              <a:gd name="connsiteX9" fmla="*/ 1568781 w 2158157"/>
              <a:gd name="connsiteY9" fmla="*/ 822298 h 2087724"/>
              <a:gd name="connsiteX10" fmla="*/ 1555780 w 2158157"/>
              <a:gd name="connsiteY10" fmla="*/ 887303 h 2087724"/>
              <a:gd name="connsiteX11" fmla="*/ 1794130 w 2158157"/>
              <a:gd name="connsiteY11" fmla="*/ 982644 h 2087724"/>
              <a:gd name="connsiteX12" fmla="*/ 1906805 w 2158157"/>
              <a:gd name="connsiteY12" fmla="*/ 973976 h 2087724"/>
              <a:gd name="connsiteX13" fmla="*/ 1950142 w 2158157"/>
              <a:gd name="connsiteY13" fmla="*/ 1017313 h 2087724"/>
              <a:gd name="connsiteX14" fmla="*/ 2006479 w 2158157"/>
              <a:gd name="connsiteY14" fmla="*/ 1043315 h 2087724"/>
              <a:gd name="connsiteX15" fmla="*/ 2071484 w 2158157"/>
              <a:gd name="connsiteY15" fmla="*/ 995644 h 2087724"/>
              <a:gd name="connsiteX16" fmla="*/ 2127821 w 2158157"/>
              <a:gd name="connsiteY16" fmla="*/ 1069316 h 2087724"/>
              <a:gd name="connsiteX17" fmla="*/ 2114820 w 2158157"/>
              <a:gd name="connsiteY17" fmla="*/ 1116987 h 2087724"/>
              <a:gd name="connsiteX18" fmla="*/ 2158157 w 2158157"/>
              <a:gd name="connsiteY18" fmla="*/ 1181991 h 2087724"/>
              <a:gd name="connsiteX19" fmla="*/ 2075818 w 2158157"/>
              <a:gd name="connsiteY19" fmla="*/ 1233995 h 2087724"/>
              <a:gd name="connsiteX20" fmla="*/ 2002146 w 2158157"/>
              <a:gd name="connsiteY20" fmla="*/ 1463679 h 2087724"/>
              <a:gd name="connsiteX21" fmla="*/ 1945808 w 2158157"/>
              <a:gd name="connsiteY21" fmla="*/ 1424676 h 2087724"/>
              <a:gd name="connsiteX22" fmla="*/ 1889471 w 2158157"/>
              <a:gd name="connsiteY22" fmla="*/ 1368338 h 2087724"/>
              <a:gd name="connsiteX23" fmla="*/ 1772462 w 2158157"/>
              <a:gd name="connsiteY23" fmla="*/ 1394340 h 2087724"/>
              <a:gd name="connsiteX24" fmla="*/ 1703124 w 2158157"/>
              <a:gd name="connsiteY24" fmla="*/ 1407341 h 2087724"/>
              <a:gd name="connsiteX25" fmla="*/ 1664121 w 2158157"/>
              <a:gd name="connsiteY25" fmla="*/ 1459345 h 2087724"/>
              <a:gd name="connsiteX26" fmla="*/ 1690123 w 2158157"/>
              <a:gd name="connsiteY26" fmla="*/ 1528683 h 2087724"/>
              <a:gd name="connsiteX27" fmla="*/ 1690123 w 2158157"/>
              <a:gd name="connsiteY27" fmla="*/ 1598022 h 2087724"/>
              <a:gd name="connsiteX28" fmla="*/ 1798464 w 2158157"/>
              <a:gd name="connsiteY28" fmla="*/ 1645692 h 2087724"/>
              <a:gd name="connsiteX29" fmla="*/ 1772462 w 2158157"/>
              <a:gd name="connsiteY29" fmla="*/ 2070389 h 2087724"/>
              <a:gd name="connsiteX30" fmla="*/ 1534111 w 2158157"/>
              <a:gd name="connsiteY30" fmla="*/ 2087724 h 2087724"/>
              <a:gd name="connsiteX31" fmla="*/ 1386767 w 2158157"/>
              <a:gd name="connsiteY31" fmla="*/ 2070389 h 2087724"/>
              <a:gd name="connsiteX32" fmla="*/ 1300094 w 2158157"/>
              <a:gd name="connsiteY32" fmla="*/ 2035720 h 2087724"/>
              <a:gd name="connsiteX33" fmla="*/ 1235090 w 2158157"/>
              <a:gd name="connsiteY33" fmla="*/ 1762700 h 2087724"/>
              <a:gd name="connsiteX34" fmla="*/ 1152750 w 2158157"/>
              <a:gd name="connsiteY34" fmla="*/ 1719364 h 2087724"/>
              <a:gd name="connsiteX35" fmla="*/ 1092079 w 2158157"/>
              <a:gd name="connsiteY35" fmla="*/ 1706363 h 2087724"/>
              <a:gd name="connsiteX36" fmla="*/ 1009740 w 2158157"/>
              <a:gd name="connsiteY36" fmla="*/ 1658693 h 2087724"/>
              <a:gd name="connsiteX37" fmla="*/ 842252 w 2158157"/>
              <a:gd name="connsiteY37" fmla="*/ 1669741 h 2087724"/>
              <a:gd name="connsiteX38" fmla="*/ 840728 w 2158157"/>
              <a:gd name="connsiteY38" fmla="*/ 1593688 h 2087724"/>
              <a:gd name="connsiteX39" fmla="*/ 988072 w 2158157"/>
              <a:gd name="connsiteY39" fmla="*/ 1355337 h 2087724"/>
              <a:gd name="connsiteX40" fmla="*/ 974641 w 2158157"/>
              <a:gd name="connsiteY40" fmla="*/ 1281665 h 2087724"/>
              <a:gd name="connsiteX41" fmla="*/ 1034884 w 2158157"/>
              <a:gd name="connsiteY41" fmla="*/ 1154466 h 2087724"/>
              <a:gd name="connsiteX42" fmla="*/ 875397 w 2158157"/>
              <a:gd name="connsiteY42" fmla="*/ 1116987 h 2087724"/>
              <a:gd name="connsiteX43" fmla="*/ 760770 w 2158157"/>
              <a:gd name="connsiteY43" fmla="*/ 1055221 h 2087724"/>
              <a:gd name="connsiteX44" fmla="*/ 658714 w 2158157"/>
              <a:gd name="connsiteY44" fmla="*/ 1077984 h 2087724"/>
              <a:gd name="connsiteX45" fmla="*/ 632712 w 2158157"/>
              <a:gd name="connsiteY45" fmla="*/ 1038981 h 2087724"/>
              <a:gd name="connsiteX46" fmla="*/ 580709 w 2158157"/>
              <a:gd name="connsiteY46" fmla="*/ 1056316 h 2087724"/>
              <a:gd name="connsiteX47" fmla="*/ 476701 w 2158157"/>
              <a:gd name="connsiteY47" fmla="*/ 1017313 h 2087724"/>
              <a:gd name="connsiteX48" fmla="*/ 325023 w 2158157"/>
              <a:gd name="connsiteY48" fmla="*/ 1285999 h 2087724"/>
              <a:gd name="connsiteX49" fmla="*/ 281687 w 2158157"/>
              <a:gd name="connsiteY49" fmla="*/ 1433343 h 2087724"/>
              <a:gd name="connsiteX50" fmla="*/ 190680 w 2158157"/>
              <a:gd name="connsiteY50" fmla="*/ 1481013 h 2087724"/>
              <a:gd name="connsiteX51" fmla="*/ 43336 w 2158157"/>
              <a:gd name="connsiteY51" fmla="*/ 1390007 h 2087724"/>
              <a:gd name="connsiteX52" fmla="*/ 34669 w 2158157"/>
              <a:gd name="connsiteY52" fmla="*/ 1277332 h 2087724"/>
              <a:gd name="connsiteX53" fmla="*/ 8667 w 2158157"/>
              <a:gd name="connsiteY53" fmla="*/ 1268664 h 2087724"/>
              <a:gd name="connsiteX54" fmla="*/ 8667 w 2158157"/>
              <a:gd name="connsiteY54" fmla="*/ 1183515 h 2087724"/>
              <a:gd name="connsiteX55" fmla="*/ 52003 w 2158157"/>
              <a:gd name="connsiteY55" fmla="*/ 1199326 h 2087724"/>
              <a:gd name="connsiteX56" fmla="*/ 54700 w 2158157"/>
              <a:gd name="connsiteY56" fmla="*/ 1177011 h 2087724"/>
              <a:gd name="connsiteX57" fmla="*/ 99674 w 2158157"/>
              <a:gd name="connsiteY57" fmla="*/ 1125654 h 2087724"/>
              <a:gd name="connsiteX58" fmla="*/ 35764 w 2158157"/>
              <a:gd name="connsiteY58" fmla="*/ 1048743 h 2087724"/>
              <a:gd name="connsiteX59" fmla="*/ 85656 w 2158157"/>
              <a:gd name="connsiteY59" fmla="*/ 946031 h 2087724"/>
              <a:gd name="connsiteX60" fmla="*/ 112674 w 2158157"/>
              <a:gd name="connsiteY60" fmla="*/ 900304 h 2087724"/>
              <a:gd name="connsiteX61" fmla="*/ 133914 w 2158157"/>
              <a:gd name="connsiteY61" fmla="*/ 726958 h 2087724"/>
              <a:gd name="connsiteX62" fmla="*/ 61766 w 2158157"/>
              <a:gd name="connsiteY62" fmla="*/ 712006 h 2087724"/>
              <a:gd name="connsiteX63" fmla="*/ 0 w 2158157"/>
              <a:gd name="connsiteY63" fmla="*/ 375933 h 2087724"/>
              <a:gd name="connsiteX64" fmla="*/ 148438 w 2158157"/>
              <a:gd name="connsiteY64" fmla="*/ 347549 h 2087724"/>
              <a:gd name="connsiteX65" fmla="*/ 113769 w 2158157"/>
              <a:gd name="connsiteY65" fmla="*/ 271067 h 2087724"/>
              <a:gd name="connsiteX66" fmla="*/ 160345 w 2158157"/>
              <a:gd name="connsiteY66" fmla="*/ 228589 h 2087724"/>
              <a:gd name="connsiteX67" fmla="*/ 157535 w 2158157"/>
              <a:gd name="connsiteY67" fmla="*/ 139535 h 2087724"/>
              <a:gd name="connsiteX68" fmla="*/ 424697 w 2158157"/>
              <a:gd name="connsiteY68" fmla="*/ 55243 h 2087724"/>
              <a:gd name="connsiteX69" fmla="*/ 511370 w 2158157"/>
              <a:gd name="connsiteY69" fmla="*/ 0 h 208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158157" h="2087724">
                <a:moveTo>
                  <a:pt x="511370" y="0"/>
                </a:moveTo>
                <a:lnTo>
                  <a:pt x="615378" y="258924"/>
                </a:lnTo>
                <a:lnTo>
                  <a:pt x="481035" y="384600"/>
                </a:lnTo>
                <a:lnTo>
                  <a:pt x="338024" y="588281"/>
                </a:lnTo>
                <a:lnTo>
                  <a:pt x="858062" y="674954"/>
                </a:lnTo>
                <a:lnTo>
                  <a:pt x="944735" y="748626"/>
                </a:lnTo>
                <a:lnTo>
                  <a:pt x="1066077" y="722625"/>
                </a:lnTo>
                <a:lnTo>
                  <a:pt x="1174419" y="783296"/>
                </a:lnTo>
                <a:lnTo>
                  <a:pt x="1399768" y="774628"/>
                </a:lnTo>
                <a:lnTo>
                  <a:pt x="1568781" y="822298"/>
                </a:lnTo>
                <a:lnTo>
                  <a:pt x="1555780" y="887303"/>
                </a:lnTo>
                <a:lnTo>
                  <a:pt x="1794130" y="982644"/>
                </a:lnTo>
                <a:lnTo>
                  <a:pt x="1906805" y="973976"/>
                </a:lnTo>
                <a:lnTo>
                  <a:pt x="1950142" y="1017313"/>
                </a:lnTo>
                <a:lnTo>
                  <a:pt x="2006479" y="1043315"/>
                </a:lnTo>
                <a:lnTo>
                  <a:pt x="2071484" y="995644"/>
                </a:lnTo>
                <a:lnTo>
                  <a:pt x="2127821" y="1069316"/>
                </a:lnTo>
                <a:lnTo>
                  <a:pt x="2114820" y="1116987"/>
                </a:lnTo>
                <a:lnTo>
                  <a:pt x="2158157" y="1181991"/>
                </a:lnTo>
                <a:lnTo>
                  <a:pt x="2075818" y="1233995"/>
                </a:lnTo>
                <a:lnTo>
                  <a:pt x="2002146" y="1463679"/>
                </a:lnTo>
                <a:lnTo>
                  <a:pt x="1945808" y="1424676"/>
                </a:lnTo>
                <a:lnTo>
                  <a:pt x="1889471" y="1368338"/>
                </a:lnTo>
                <a:lnTo>
                  <a:pt x="1772462" y="1394340"/>
                </a:lnTo>
                <a:lnTo>
                  <a:pt x="1703124" y="1407341"/>
                </a:lnTo>
                <a:lnTo>
                  <a:pt x="1664121" y="1459345"/>
                </a:lnTo>
                <a:lnTo>
                  <a:pt x="1690123" y="1528683"/>
                </a:lnTo>
                <a:lnTo>
                  <a:pt x="1690123" y="1598022"/>
                </a:lnTo>
                <a:lnTo>
                  <a:pt x="1798464" y="1645692"/>
                </a:lnTo>
                <a:lnTo>
                  <a:pt x="1772462" y="2070389"/>
                </a:lnTo>
                <a:lnTo>
                  <a:pt x="1534111" y="2087724"/>
                </a:lnTo>
                <a:lnTo>
                  <a:pt x="1386767" y="2070389"/>
                </a:lnTo>
                <a:lnTo>
                  <a:pt x="1300094" y="2035720"/>
                </a:lnTo>
                <a:lnTo>
                  <a:pt x="1235090" y="1762700"/>
                </a:lnTo>
                <a:lnTo>
                  <a:pt x="1152750" y="1719364"/>
                </a:lnTo>
                <a:lnTo>
                  <a:pt x="1092079" y="1706363"/>
                </a:lnTo>
                <a:lnTo>
                  <a:pt x="1009740" y="1658693"/>
                </a:lnTo>
                <a:lnTo>
                  <a:pt x="842252" y="1669741"/>
                </a:lnTo>
                <a:lnTo>
                  <a:pt x="840728" y="1593688"/>
                </a:lnTo>
                <a:lnTo>
                  <a:pt x="988072" y="1355337"/>
                </a:lnTo>
                <a:lnTo>
                  <a:pt x="974641" y="1281665"/>
                </a:lnTo>
                <a:lnTo>
                  <a:pt x="1034884" y="1154466"/>
                </a:lnTo>
                <a:lnTo>
                  <a:pt x="875397" y="1116987"/>
                </a:lnTo>
                <a:lnTo>
                  <a:pt x="760770" y="1055221"/>
                </a:lnTo>
                <a:lnTo>
                  <a:pt x="658714" y="1077984"/>
                </a:lnTo>
                <a:lnTo>
                  <a:pt x="632712" y="1038981"/>
                </a:lnTo>
                <a:lnTo>
                  <a:pt x="580709" y="1056316"/>
                </a:lnTo>
                <a:lnTo>
                  <a:pt x="476701" y="1017313"/>
                </a:lnTo>
                <a:lnTo>
                  <a:pt x="325023" y="1285999"/>
                </a:lnTo>
                <a:lnTo>
                  <a:pt x="281687" y="1433343"/>
                </a:lnTo>
                <a:lnTo>
                  <a:pt x="190680" y="1481013"/>
                </a:lnTo>
                <a:lnTo>
                  <a:pt x="43336" y="1390007"/>
                </a:lnTo>
                <a:lnTo>
                  <a:pt x="34669" y="1277332"/>
                </a:lnTo>
                <a:lnTo>
                  <a:pt x="8667" y="1268664"/>
                </a:lnTo>
                <a:lnTo>
                  <a:pt x="8667" y="1183515"/>
                </a:lnTo>
                <a:lnTo>
                  <a:pt x="52003" y="1199326"/>
                </a:lnTo>
                <a:cubicBezTo>
                  <a:pt x="58458" y="1191094"/>
                  <a:pt x="48245" y="1185243"/>
                  <a:pt x="54700" y="1177011"/>
                </a:cubicBezTo>
                <a:lnTo>
                  <a:pt x="99674" y="1125654"/>
                </a:lnTo>
                <a:lnTo>
                  <a:pt x="35764" y="1048743"/>
                </a:lnTo>
                <a:cubicBezTo>
                  <a:pt x="57951" y="1007362"/>
                  <a:pt x="63469" y="987412"/>
                  <a:pt x="85656" y="946031"/>
                </a:cubicBezTo>
                <a:lnTo>
                  <a:pt x="112674" y="900304"/>
                </a:lnTo>
                <a:lnTo>
                  <a:pt x="133914" y="726958"/>
                </a:lnTo>
                <a:lnTo>
                  <a:pt x="61766" y="712006"/>
                </a:lnTo>
                <a:lnTo>
                  <a:pt x="0" y="375933"/>
                </a:lnTo>
                <a:lnTo>
                  <a:pt x="148438" y="347549"/>
                </a:lnTo>
                <a:lnTo>
                  <a:pt x="113769" y="271067"/>
                </a:lnTo>
                <a:lnTo>
                  <a:pt x="160345" y="228589"/>
                </a:lnTo>
                <a:cubicBezTo>
                  <a:pt x="159408" y="198904"/>
                  <a:pt x="158472" y="169220"/>
                  <a:pt x="157535" y="139535"/>
                </a:cubicBezTo>
                <a:lnTo>
                  <a:pt x="424697" y="55243"/>
                </a:lnTo>
                <a:lnTo>
                  <a:pt x="511370" y="0"/>
                </a:lnTo>
                <a:close/>
              </a:path>
            </a:pathLst>
          </a:custGeom>
          <a:solidFill>
            <a:srgbClr val="DB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吹き出し 23"/>
          <p:cNvSpPr/>
          <p:nvPr/>
        </p:nvSpPr>
        <p:spPr>
          <a:xfrm>
            <a:off x="157617" y="1215631"/>
            <a:ext cx="2705478" cy="1853329"/>
          </a:xfrm>
          <a:prstGeom prst="wedgeRoundRectCallout">
            <a:avLst>
              <a:gd name="adj1" fmla="val 89252"/>
              <a:gd name="adj2" fmla="val 184566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C:\Users\薫\Downloads\IMG_3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8" y="1340768"/>
            <a:ext cx="2304255" cy="14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1042303" y="306896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10/23</a:t>
            </a:r>
            <a:r>
              <a:rPr kumimoji="1"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71600" y="274852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荒川沖駅</a:t>
            </a:r>
            <a:endParaRPr kumimoji="1" lang="ja-JP" altLang="en-US" dirty="0"/>
          </a:p>
        </p:txBody>
      </p:sp>
      <p:sp>
        <p:nvSpPr>
          <p:cNvPr id="27" name="角丸四角形吹き出し 26"/>
          <p:cNvSpPr/>
          <p:nvPr/>
        </p:nvSpPr>
        <p:spPr>
          <a:xfrm>
            <a:off x="132983" y="4286925"/>
            <a:ext cx="2705478" cy="2045499"/>
          </a:xfrm>
          <a:prstGeom prst="wedgeRoundRectCallout">
            <a:avLst>
              <a:gd name="adj1" fmla="val 80883"/>
              <a:gd name="adj2" fmla="val 11644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0" y="4383167"/>
            <a:ext cx="2312093" cy="1638121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75022" y="5964338"/>
            <a:ext cx="181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駅前の違法駐輪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15616" y="633491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10/23</a:t>
            </a:r>
            <a:r>
              <a:rPr kumimoji="1"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31" name="角丸四角形吹き出し 30"/>
          <p:cNvSpPr/>
          <p:nvPr/>
        </p:nvSpPr>
        <p:spPr>
          <a:xfrm>
            <a:off x="4852646" y="1150494"/>
            <a:ext cx="2705478" cy="1853329"/>
          </a:xfrm>
          <a:prstGeom prst="wedgeRoundRectCallout">
            <a:avLst>
              <a:gd name="adj1" fmla="val -63644"/>
              <a:gd name="adj2" fmla="val 187854"/>
              <a:gd name="adj3" fmla="val 16667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23" y="1266867"/>
            <a:ext cx="2183923" cy="1394229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331952" y="2634491"/>
            <a:ext cx="181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霞ヶ浦総合公園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50418" y="3022002"/>
            <a:ext cx="1320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土浦市ＨＰより</a:t>
            </a:r>
            <a:endParaRPr kumimoji="1" lang="ja-JP" altLang="en-US" sz="11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25" y="4442624"/>
            <a:ext cx="1484044" cy="2043658"/>
          </a:xfrm>
          <a:prstGeom prst="rect">
            <a:avLst/>
          </a:prstGeom>
        </p:spPr>
      </p:pic>
      <p:sp>
        <p:nvSpPr>
          <p:cNvPr id="8" name="円形吹き出し 7"/>
          <p:cNvSpPr/>
          <p:nvPr/>
        </p:nvSpPr>
        <p:spPr>
          <a:xfrm>
            <a:off x="6308186" y="3437003"/>
            <a:ext cx="2713648" cy="1420108"/>
          </a:xfrm>
          <a:prstGeom prst="wedgeEllipseCallout">
            <a:avLst>
              <a:gd name="adj1" fmla="val -44494"/>
              <a:gd name="adj2" fmla="val 67781"/>
            </a:avLst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33104" y="3786898"/>
            <a:ext cx="2463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住めば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509869" y="5613900"/>
            <a:ext cx="209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ヒアリング</a:t>
            </a:r>
            <a:endParaRPr kumimoji="1" lang="en-US" altLang="ja-JP" dirty="0" smtClean="0"/>
          </a:p>
          <a:p>
            <a:r>
              <a:rPr kumimoji="1" lang="en-US" altLang="ja-JP" dirty="0" smtClean="0"/>
              <a:t>40</a:t>
            </a:r>
            <a:r>
              <a:rPr kumimoji="1" lang="ja-JP" altLang="en-US" dirty="0" smtClean="0"/>
              <a:t>代サラリーマン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85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地区別構想（</a:t>
            </a:r>
            <a:r>
              <a:rPr lang="ja-JP" altLang="en-US" dirty="0"/>
              <a:t>南部</a:t>
            </a:r>
            <a:r>
              <a:rPr kumimoji="1" lang="ja-JP" altLang="en-US" dirty="0" smtClean="0"/>
              <a:t>地区）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120387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市内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で最も東京に近い地区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G:\都市計画マスタープラン\画像\man_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05" y="2564904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都市計画マスタープラン\画像\woman_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84" y="2556097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84586" y="18448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荒川沖駅周辺でのヒアリングの結果・・・</a:t>
            </a:r>
            <a:endParaRPr kumimoji="1" lang="ja-JP" altLang="en-US" b="1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5944555" y="2029490"/>
            <a:ext cx="3059512" cy="1026404"/>
          </a:xfrm>
          <a:prstGeom prst="wedgeRoundRectCallout">
            <a:avLst>
              <a:gd name="adj1" fmla="val -53731"/>
              <a:gd name="adj2" fmla="val 76726"/>
              <a:gd name="adj3" fmla="val 16667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dirty="0">
                <a:solidFill>
                  <a:sysClr val="windowText" lastClr="000000"/>
                </a:solidFill>
              </a:rPr>
              <a:t>東京に勤めている</a:t>
            </a:r>
            <a:r>
              <a:rPr lang="ja-JP" altLang="ja-JP" dirty="0" smtClean="0">
                <a:solidFill>
                  <a:sysClr val="windowText" lastClr="000000"/>
                </a:solidFill>
              </a:rPr>
              <a:t>が</a:t>
            </a:r>
            <a:endParaRPr lang="en-US" altLang="ja-JP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ja-JP" dirty="0" smtClean="0">
                <a:solidFill>
                  <a:sysClr val="windowText" lastClr="000000"/>
                </a:solidFill>
              </a:rPr>
              <a:t>東京</a:t>
            </a:r>
            <a:r>
              <a:rPr lang="ja-JP" altLang="ja-JP" dirty="0">
                <a:solidFill>
                  <a:sysClr val="windowText" lastClr="000000"/>
                </a:solidFill>
              </a:rPr>
              <a:t>に住んでいる友人よりも早く帰れる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117052" y="2353818"/>
            <a:ext cx="2726755" cy="770638"/>
          </a:xfrm>
          <a:prstGeom prst="wedgeRoundRectCallout">
            <a:avLst>
              <a:gd name="adj1" fmla="val 58466"/>
              <a:gd name="adj2" fmla="val 50132"/>
              <a:gd name="adj3" fmla="val 16667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dirty="0">
                <a:solidFill>
                  <a:sysClr val="windowText" lastClr="000000"/>
                </a:solidFill>
              </a:rPr>
              <a:t>別にあまり栄えなくていい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6606801" y="3374529"/>
            <a:ext cx="1872208" cy="511532"/>
          </a:xfrm>
          <a:prstGeom prst="wedgeRoundRectCallout">
            <a:avLst>
              <a:gd name="adj1" fmla="val -80030"/>
              <a:gd name="adj2" fmla="val -27032"/>
              <a:gd name="adj3" fmla="val 16667"/>
            </a:avLst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ゴミ問題が深刻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23291" y="3434543"/>
            <a:ext cx="2482070" cy="836498"/>
          </a:xfrm>
          <a:prstGeom prst="wedgeRoundRectCallout">
            <a:avLst>
              <a:gd name="adj1" fmla="val 68811"/>
              <a:gd name="adj2" fmla="val -26836"/>
              <a:gd name="adj3" fmla="val 16667"/>
            </a:avLst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ysClr val="windowText" lastClr="000000"/>
                </a:solidFill>
              </a:rPr>
              <a:t>治安はどこだって悪い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3286" y="458112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東京に近いという恵まれた環境を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活かす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3746109" y="5165903"/>
            <a:ext cx="1548172" cy="7141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5712" y="580526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住環境を改善し、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快適に暮らせる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地区へ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1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830768" y="1958087"/>
            <a:ext cx="7088761" cy="1295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南部地区における提案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3730" y="4764765"/>
            <a:ext cx="686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□一定のコミュニティごとにプランターなどで多くの花を育て、住人同士の結びつきを強める</a:t>
            </a:r>
            <a:endParaRPr lang="en-US" altLang="ja-JP" sz="2400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83730" y="5591979"/>
            <a:ext cx="686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□鮮やかな花による通りの雰囲気を改善</a:t>
            </a:r>
            <a:endParaRPr lang="en-US" altLang="ja-JP" sz="2400" b="1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830768" y="4369459"/>
            <a:ext cx="7088760" cy="18722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75656" y="4077072"/>
            <a:ext cx="579898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今あるコミュニティを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活かす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51919" y="1621722"/>
            <a:ext cx="90218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/>
              <a:t>現状</a:t>
            </a:r>
            <a:endParaRPr kumimoji="1" lang="ja-JP" altLang="en-US" sz="2800" b="1" dirty="0"/>
          </a:p>
        </p:txBody>
      </p:sp>
      <p:sp>
        <p:nvSpPr>
          <p:cNvPr id="17" name="下矢印 16"/>
          <p:cNvSpPr/>
          <p:nvPr/>
        </p:nvSpPr>
        <p:spPr>
          <a:xfrm>
            <a:off x="3325727" y="3141319"/>
            <a:ext cx="2088232" cy="10401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36495" y="2139972"/>
            <a:ext cx="6983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</a:t>
            </a:r>
            <a:r>
              <a:rPr lang="ja-JP" altLang="en-US" sz="2400" b="1" dirty="0"/>
              <a:t>駅前</a:t>
            </a:r>
            <a:r>
              <a:rPr lang="ja-JP" altLang="en-US" sz="2400" b="1" dirty="0" smtClean="0"/>
              <a:t>の雰囲気が良くない（空き店舗が非常に多い）</a:t>
            </a:r>
            <a:endParaRPr kumimoji="1" lang="ja-JP" altLang="en-US" sz="2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36496" y="2632108"/>
            <a:ext cx="686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□駅前でのゴミの不法投棄などが問題に</a:t>
            </a:r>
            <a:endParaRPr kumimoji="1" lang="ja-JP" altLang="en-US" sz="2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2437" y="997740"/>
            <a:ext cx="778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花を育み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華のある通りに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41104" y="978137"/>
            <a:ext cx="9036496" cy="54885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3650" y="2825143"/>
            <a:ext cx="8496943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歩きやすい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雰囲気の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良いまちへ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" y="976440"/>
            <a:ext cx="9143999" cy="588156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976440"/>
            <a:ext cx="9144000" cy="586026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17547" y="983599"/>
            <a:ext cx="9165581" cy="5916933"/>
            <a:chOff x="-35523" y="934346"/>
            <a:chExt cx="9187163" cy="591693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4" t="10800" r="3411" b="8001"/>
            <a:stretch/>
          </p:blipFill>
          <p:spPr>
            <a:xfrm>
              <a:off x="-35523" y="934346"/>
              <a:ext cx="9187163" cy="5916933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581997" y="2951534"/>
              <a:ext cx="2627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荒川沖駅</a:t>
              </a:r>
              <a:endPara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3903764" y="3231431"/>
              <a:ext cx="3082835" cy="3283132"/>
            </a:xfrm>
            <a:custGeom>
              <a:avLst/>
              <a:gdLst>
                <a:gd name="connsiteX0" fmla="*/ 766355 w 3082835"/>
                <a:gd name="connsiteY0" fmla="*/ 156755 h 3283132"/>
                <a:gd name="connsiteX1" fmla="*/ 1254035 w 3082835"/>
                <a:gd name="connsiteY1" fmla="*/ 0 h 3283132"/>
                <a:gd name="connsiteX2" fmla="*/ 2865120 w 3082835"/>
                <a:gd name="connsiteY2" fmla="*/ 992777 h 3283132"/>
                <a:gd name="connsiteX3" fmla="*/ 2708366 w 3082835"/>
                <a:gd name="connsiteY3" fmla="*/ 1193075 h 3283132"/>
                <a:gd name="connsiteX4" fmla="*/ 3082835 w 3082835"/>
                <a:gd name="connsiteY4" fmla="*/ 1436915 h 3283132"/>
                <a:gd name="connsiteX5" fmla="*/ 2978332 w 3082835"/>
                <a:gd name="connsiteY5" fmla="*/ 2063932 h 3283132"/>
                <a:gd name="connsiteX6" fmla="*/ 2368732 w 3082835"/>
                <a:gd name="connsiteY6" fmla="*/ 2856412 h 3283132"/>
                <a:gd name="connsiteX7" fmla="*/ 2516777 w 3082835"/>
                <a:gd name="connsiteY7" fmla="*/ 2943497 h 3283132"/>
                <a:gd name="connsiteX8" fmla="*/ 2360023 w 3082835"/>
                <a:gd name="connsiteY8" fmla="*/ 3143795 h 3283132"/>
                <a:gd name="connsiteX9" fmla="*/ 2281646 w 3082835"/>
                <a:gd name="connsiteY9" fmla="*/ 3091543 h 3283132"/>
                <a:gd name="connsiteX10" fmla="*/ 2124892 w 3082835"/>
                <a:gd name="connsiteY10" fmla="*/ 3283132 h 3283132"/>
                <a:gd name="connsiteX11" fmla="*/ 905692 w 3082835"/>
                <a:gd name="connsiteY11" fmla="*/ 2508069 h 3283132"/>
                <a:gd name="connsiteX12" fmla="*/ 557349 w 3082835"/>
                <a:gd name="connsiteY12" fmla="*/ 3065417 h 3283132"/>
                <a:gd name="connsiteX13" fmla="*/ 78377 w 3082835"/>
                <a:gd name="connsiteY13" fmla="*/ 2751909 h 3283132"/>
                <a:gd name="connsiteX14" fmla="*/ 0 w 3082835"/>
                <a:gd name="connsiteY14" fmla="*/ 2403566 h 3283132"/>
                <a:gd name="connsiteX15" fmla="*/ 52252 w 3082835"/>
                <a:gd name="connsiteY15" fmla="*/ 2255520 h 3283132"/>
                <a:gd name="connsiteX16" fmla="*/ 226423 w 3082835"/>
                <a:gd name="connsiteY16" fmla="*/ 2090057 h 3283132"/>
                <a:gd name="connsiteX17" fmla="*/ 60960 w 3082835"/>
                <a:gd name="connsiteY17" fmla="*/ 1219200 h 3283132"/>
                <a:gd name="connsiteX18" fmla="*/ 766355 w 3082835"/>
                <a:gd name="connsiteY18" fmla="*/ 156755 h 328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82835" h="3283132">
                  <a:moveTo>
                    <a:pt x="766355" y="156755"/>
                  </a:moveTo>
                  <a:lnTo>
                    <a:pt x="1254035" y="0"/>
                  </a:lnTo>
                  <a:lnTo>
                    <a:pt x="2865120" y="992777"/>
                  </a:lnTo>
                  <a:lnTo>
                    <a:pt x="2708366" y="1193075"/>
                  </a:lnTo>
                  <a:lnTo>
                    <a:pt x="3082835" y="1436915"/>
                  </a:lnTo>
                  <a:lnTo>
                    <a:pt x="2978332" y="2063932"/>
                  </a:lnTo>
                  <a:lnTo>
                    <a:pt x="2368732" y="2856412"/>
                  </a:lnTo>
                  <a:lnTo>
                    <a:pt x="2516777" y="2943497"/>
                  </a:lnTo>
                  <a:lnTo>
                    <a:pt x="2360023" y="3143795"/>
                  </a:lnTo>
                  <a:lnTo>
                    <a:pt x="2281646" y="3091543"/>
                  </a:lnTo>
                  <a:lnTo>
                    <a:pt x="2124892" y="3283132"/>
                  </a:lnTo>
                  <a:lnTo>
                    <a:pt x="905692" y="2508069"/>
                  </a:lnTo>
                  <a:lnTo>
                    <a:pt x="557349" y="3065417"/>
                  </a:lnTo>
                  <a:lnTo>
                    <a:pt x="78377" y="2751909"/>
                  </a:lnTo>
                  <a:lnTo>
                    <a:pt x="0" y="2403566"/>
                  </a:lnTo>
                  <a:lnTo>
                    <a:pt x="52252" y="2255520"/>
                  </a:lnTo>
                  <a:lnTo>
                    <a:pt x="226423" y="2090057"/>
                  </a:lnTo>
                  <a:lnTo>
                    <a:pt x="60960" y="1219200"/>
                  </a:lnTo>
                  <a:lnTo>
                    <a:pt x="766355" y="156755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552461" y="4516707"/>
              <a:ext cx="2627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SUNPAL</a:t>
              </a:r>
              <a:endPara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2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引用・画像元・参考文献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14249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・土浦市</a:t>
            </a:r>
            <a:r>
              <a:rPr kumimoji="1" lang="en-US" altLang="ja-JP" dirty="0" smtClean="0"/>
              <a:t>HP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smtClean="0">
                <a:hlinkClick r:id="rId3"/>
              </a:rPr>
              <a:t>www.city.tsuchiura.lg.jp/index.html</a:t>
            </a:r>
            <a:endParaRPr lang="en-US" altLang="ja-JP" dirty="0" smtClean="0"/>
          </a:p>
          <a:p>
            <a:r>
              <a:rPr lang="ja-JP" altLang="en-US" dirty="0" smtClean="0"/>
              <a:t>・統計つちうら</a:t>
            </a:r>
            <a:endParaRPr lang="en-US" altLang="ja-JP" dirty="0" smtClean="0"/>
          </a:p>
          <a:p>
            <a:r>
              <a:rPr lang="en-US" altLang="ja-JP" u="sng" dirty="0">
                <a:solidFill>
                  <a:srgbClr val="0000FF"/>
                </a:solidFill>
              </a:rPr>
              <a:t>http://</a:t>
            </a:r>
            <a:r>
              <a:rPr lang="en-US" altLang="ja-JP" u="sng" dirty="0" smtClean="0">
                <a:solidFill>
                  <a:srgbClr val="0000FF"/>
                </a:solidFill>
              </a:rPr>
              <a:t>www.city.tsuchiura.lg.jp/page/dir001548.html</a:t>
            </a:r>
          </a:p>
          <a:p>
            <a:r>
              <a:rPr kumimoji="1" lang="ja-JP" altLang="en-US" dirty="0" smtClean="0"/>
              <a:t>・いらすと</a:t>
            </a:r>
            <a:r>
              <a:rPr kumimoji="1" lang="ja-JP" altLang="en-US" dirty="0" err="1" smtClean="0"/>
              <a:t>や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smtClean="0">
                <a:hlinkClick r:id="rId4"/>
              </a:rPr>
              <a:t>http</a:t>
            </a:r>
            <a:r>
              <a:rPr lang="en-US" altLang="ja-JP" dirty="0">
                <a:hlinkClick r:id="rId4"/>
              </a:rPr>
              <a:t>://www.irasutoya.com</a:t>
            </a:r>
            <a:r>
              <a:rPr lang="en-US" altLang="ja-JP" dirty="0" smtClean="0">
                <a:hlinkClick r:id="rId4"/>
              </a:rPr>
              <a:t>/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ja-JP" altLang="en-US" dirty="0">
                <a:solidFill>
                  <a:prstClr val="black"/>
                </a:solidFill>
              </a:rPr>
              <a:t>土浦市多文化共生推進プラン　基礎調査業務　実施報告書 </a:t>
            </a:r>
            <a:r>
              <a:rPr lang="en-US" altLang="ja-JP" dirty="0">
                <a:solidFill>
                  <a:prstClr val="black"/>
                </a:solidFill>
              </a:rPr>
              <a:t>H26 3</a:t>
            </a:r>
            <a:r>
              <a:rPr lang="ja-JP" altLang="en-US" dirty="0" smtClean="0">
                <a:solidFill>
                  <a:prstClr val="black"/>
                </a:solidFill>
              </a:rPr>
              <a:t>月</a:t>
            </a:r>
            <a:r>
              <a:rPr lang="ja-JP" altLang="en-US" sz="1400" b="1" dirty="0" smtClean="0">
                <a:solidFill>
                  <a:prstClr val="black"/>
                </a:solidFill>
              </a:rPr>
              <a:t>　</a:t>
            </a:r>
            <a:r>
              <a:rPr lang="en-US" altLang="ja-JP" sz="1400" b="1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altLang="ja-JP" dirty="0" smtClean="0">
                <a:solidFill>
                  <a:prstClr val="black"/>
                </a:solidFill>
                <a:hlinkClick r:id="rId5"/>
              </a:rPr>
              <a:t>www.city.tsuchiura.lg.jp/data/doc/1397538449_doc_14_0.pdf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/>
              <a:t>・</a:t>
            </a:r>
            <a:r>
              <a:rPr lang="ja-JP" altLang="en-US" dirty="0" smtClean="0"/>
              <a:t>土浦市 </a:t>
            </a:r>
            <a:r>
              <a:rPr lang="en-US" altLang="ja-JP" dirty="0" smtClean="0"/>
              <a:t>- </a:t>
            </a:r>
            <a:r>
              <a:rPr lang="ja-JP" altLang="en-US" dirty="0" smtClean="0"/>
              <a:t>公共</a:t>
            </a:r>
            <a:r>
              <a:rPr lang="ja-JP" altLang="en-US" dirty="0"/>
              <a:t>交通体系の基本理念、基本方針と目標</a:t>
            </a:r>
            <a:endParaRPr lang="en-US" altLang="ja-JP" dirty="0"/>
          </a:p>
          <a:p>
            <a:r>
              <a:rPr lang="en-US" altLang="ja-JP" u="sng" dirty="0">
                <a:solidFill>
                  <a:srgbClr val="0000FF"/>
                </a:solidFill>
              </a:rPr>
              <a:t>http://</a:t>
            </a:r>
            <a:r>
              <a:rPr lang="en-US" altLang="ja-JP" u="sng" dirty="0" smtClean="0">
                <a:solidFill>
                  <a:srgbClr val="0000FF"/>
                </a:solidFill>
              </a:rPr>
              <a:t>www.city.tsuchiura.lg.jp/data/doc/1250925181_doc_34.pdf</a:t>
            </a:r>
          </a:p>
          <a:p>
            <a:r>
              <a:rPr lang="ja-JP" altLang="en-US" dirty="0" smtClean="0">
                <a:solidFill>
                  <a:prstClr val="black"/>
                </a:solidFill>
              </a:rPr>
              <a:t>・</a:t>
            </a:r>
            <a:r>
              <a:rPr lang="ja-JP" altLang="en-US" dirty="0"/>
              <a:t>イーグルバス</a:t>
            </a:r>
            <a:r>
              <a:rPr lang="en-US" altLang="ja-JP" dirty="0"/>
              <a:t>-</a:t>
            </a:r>
            <a:r>
              <a:rPr lang="ja-JP" altLang="en-US" dirty="0"/>
              <a:t>交通政策審議会交通体系分科会　地域公共交通部会</a:t>
            </a: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en-US" altLang="ja-JP" u="sng" dirty="0">
                <a:solidFill>
                  <a:srgbClr val="0000FF"/>
                </a:solidFill>
                <a:hlinkClick r:id="rId6"/>
              </a:rPr>
              <a:t>http://</a:t>
            </a:r>
            <a:r>
              <a:rPr lang="en-US" altLang="ja-JP" u="sng" dirty="0" smtClean="0">
                <a:solidFill>
                  <a:srgbClr val="0000FF"/>
                </a:solidFill>
                <a:hlinkClick r:id="rId6"/>
              </a:rPr>
              <a:t>www.mlit.go.jp/common/001016941.pdf</a:t>
            </a:r>
            <a:endParaRPr lang="en-US" altLang="ja-JP" u="sng" dirty="0" smtClean="0">
              <a:solidFill>
                <a:srgbClr val="0000FF"/>
              </a:solidFill>
            </a:endParaRPr>
          </a:p>
          <a:p>
            <a:r>
              <a:rPr lang="ja-JP" altLang="en-US" dirty="0" smtClean="0"/>
              <a:t>・耕作放棄地解消計画</a:t>
            </a:r>
            <a:endParaRPr lang="en-US" altLang="ja-JP" dirty="0" smtClean="0"/>
          </a:p>
          <a:p>
            <a:r>
              <a:rPr lang="en-US" altLang="ja-JP" u="sng" dirty="0">
                <a:solidFill>
                  <a:srgbClr val="0000FF"/>
                </a:solidFill>
              </a:rPr>
              <a:t>http://www.city.tsuchiura.lg.jp/page/page002673.html</a:t>
            </a:r>
            <a:endParaRPr lang="en-US" altLang="ja-JP" u="sng" dirty="0" smtClean="0">
              <a:solidFill>
                <a:srgbClr val="0000FF"/>
              </a:solidFill>
            </a:endParaRPr>
          </a:p>
          <a:p>
            <a:endParaRPr lang="en-US" altLang="ja-JP" dirty="0" smtClean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5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補足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026" name="Picture 2" descr="http://www.town.tokigawa.lg.jp/div/00001/img/bus/20111001/tokushuu/gura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08" y="1714120"/>
            <a:ext cx="4729728" cy="29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967258" y="4671891"/>
            <a:ext cx="489327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埼玉県ときがわ町ではハブ＆スポーク化してから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路線バス利用者数が増加している！！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lang="ja-JP" altLang="en-US" sz="135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03183" y="5443607"/>
            <a:ext cx="50415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引用：埼玉県ときがわ町 </a:t>
            </a:r>
            <a:r>
              <a:rPr lang="en-US" altLang="ja-JP" sz="1050" dirty="0"/>
              <a:t>Act.1</a:t>
            </a:r>
            <a:r>
              <a:rPr lang="ja-JP" altLang="en-US" sz="1050" dirty="0"/>
              <a:t>　「こうして生まれた、ハブ＆スポーク方式」の巻   </a:t>
            </a:r>
            <a:endParaRPr lang="en-US" altLang="ja-JP" sz="1050" dirty="0"/>
          </a:p>
          <a:p>
            <a:r>
              <a:rPr lang="en-US" altLang="ja-JP" sz="1050" dirty="0"/>
              <a:t>              -  http://www.town.tokigawa.lg.jp/forms/info/info.aspx?info_id=24839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279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補足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11612" y="5530699"/>
            <a:ext cx="4464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引用：つちナビ！ 土浦市公共交通案内</a:t>
            </a:r>
            <a:endParaRPr lang="en-US" altLang="ja-JP" sz="1050" dirty="0"/>
          </a:p>
          <a:p>
            <a:r>
              <a:rPr lang="en-US" altLang="ja-JP" sz="1050" dirty="0"/>
              <a:t>              -  http://www.t-koutsu.jp/bus/</a:t>
            </a:r>
            <a:endParaRPr lang="ja-JP" altLang="en-US" sz="1050" dirty="0"/>
          </a:p>
        </p:txBody>
      </p:sp>
      <p:pic>
        <p:nvPicPr>
          <p:cNvPr id="2050" name="Picture 2" descr="http://www.t-koutsu.jp/bus/rosen/img/course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3" y="1643645"/>
            <a:ext cx="2784206" cy="431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79" y="1643646"/>
            <a:ext cx="3161246" cy="381784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420881" y="2037321"/>
            <a:ext cx="2240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系統当たりの本数は</a:t>
            </a:r>
            <a:endParaRPr lang="en-US" altLang="ja-JP" dirty="0"/>
          </a:p>
          <a:p>
            <a:r>
              <a:rPr lang="ja-JP" altLang="en-US" dirty="0"/>
              <a:t>　　　　　少ないのに☞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166" y="3264619"/>
            <a:ext cx="2529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</a:rPr>
              <a:t>☜路線網はこんなに　　　</a:t>
            </a:r>
            <a:endParaRPr lang="en-US" altLang="ja-JP" sz="2100" dirty="0">
              <a:solidFill>
                <a:srgbClr val="FF0000"/>
              </a:solidFill>
            </a:endParaRPr>
          </a:p>
          <a:p>
            <a:r>
              <a:rPr lang="ja-JP" altLang="en-US" sz="2100" dirty="0">
                <a:solidFill>
                  <a:srgbClr val="FF0000"/>
                </a:solidFill>
              </a:rPr>
              <a:t>　複雑！</a:t>
            </a:r>
          </a:p>
        </p:txBody>
      </p:sp>
    </p:spTree>
    <p:extLst>
      <p:ext uri="{BB962C8B-B14F-4D97-AF65-F5344CB8AC3E}">
        <p14:creationId xmlns:p14="http://schemas.microsoft.com/office/powerpoint/2010/main" val="9848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2436962" y="5371547"/>
            <a:ext cx="4520639" cy="9629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現状と課題（人口等）</a:t>
            </a:r>
            <a:endParaRPr lang="ja-JP" altLang="en-US" sz="4000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idx="1"/>
          </p:nvPr>
        </p:nvSpPr>
        <p:spPr>
          <a:xfrm>
            <a:off x="2950383" y="5407406"/>
            <a:ext cx="4046076" cy="903080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生産人口流出の抑制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高齢者人口増加への対応</a:t>
            </a:r>
            <a:endParaRPr lang="en-US" altLang="ja-JP" sz="2400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都市計画マスタープラン策定実習一班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207523"/>
            <a:ext cx="383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コーホート法による人口推計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33879" y="1548055"/>
            <a:ext cx="2096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グラフ：</a:t>
            </a:r>
            <a:r>
              <a:rPr lang="en-US" altLang="ja-JP" sz="1100" dirty="0" smtClean="0"/>
              <a:t>『</a:t>
            </a:r>
            <a:r>
              <a:rPr lang="ja-JP" altLang="en-US" sz="1100" dirty="0" smtClean="0"/>
              <a:t>統計つちうら</a:t>
            </a:r>
            <a:r>
              <a:rPr lang="en-US" altLang="ja-JP" sz="1100" dirty="0" smtClean="0"/>
              <a:t>』</a:t>
            </a:r>
            <a:r>
              <a:rPr lang="ja-JP" altLang="en-US" sz="1100" dirty="0" smtClean="0"/>
              <a:t>より作成</a:t>
            </a:r>
            <a:endParaRPr kumimoji="1" lang="ja-JP" altLang="en-US" sz="11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51929" y="5602379"/>
            <a:ext cx="93762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 descr="2015年人口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64" y="1853567"/>
            <a:ext cx="4466811" cy="2519243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8" name="図 7" descr="2035年推計人口bmp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871" y="1853567"/>
            <a:ext cx="4466814" cy="2519243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7966641" y="3711878"/>
            <a:ext cx="119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13500</a:t>
            </a:r>
            <a:r>
              <a:rPr lang="en-US" altLang="ja-JP" dirty="0"/>
              <a:t>0</a:t>
            </a:r>
            <a:r>
              <a:rPr kumimoji="1" lang="ja-JP" altLang="en-US" dirty="0" smtClean="0"/>
              <a:t>人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30216" y="3705992"/>
            <a:ext cx="119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144000</a:t>
            </a:r>
            <a:r>
              <a:rPr kumimoji="1" lang="ja-JP" altLang="en-US" dirty="0" smtClean="0"/>
              <a:t>人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89065" y="1790159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2015</a:t>
            </a:r>
            <a:r>
              <a:rPr kumimoji="1" lang="ja-JP" altLang="en-US" sz="2400" dirty="0" smtClean="0"/>
              <a:t>年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82930" y="1790160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2035</a:t>
            </a:r>
            <a:r>
              <a:rPr lang="ja-JP" altLang="en-US" sz="2400" dirty="0" smtClean="0"/>
              <a:t>年</a:t>
            </a:r>
            <a:endParaRPr kumimoji="1" lang="en-US" altLang="ja-JP" sz="2400" dirty="0" smtClean="0"/>
          </a:p>
        </p:txBody>
      </p:sp>
      <p:sp>
        <p:nvSpPr>
          <p:cNvPr id="15" name="円/楕円 14"/>
          <p:cNvSpPr/>
          <p:nvPr/>
        </p:nvSpPr>
        <p:spPr>
          <a:xfrm>
            <a:off x="5148655" y="2177081"/>
            <a:ext cx="3182955" cy="94953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148656" y="3153852"/>
            <a:ext cx="3182955" cy="897339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>
            <a:stCxn id="24" idx="5"/>
            <a:endCxn id="30" idx="0"/>
          </p:cNvCxnSpPr>
          <p:nvPr/>
        </p:nvCxnSpPr>
        <p:spPr>
          <a:xfrm flipH="1">
            <a:off x="6957601" y="3919779"/>
            <a:ext cx="907877" cy="755216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5" idx="2"/>
            <a:endCxn id="28" idx="0"/>
          </p:cNvCxnSpPr>
          <p:nvPr/>
        </p:nvCxnSpPr>
        <p:spPr>
          <a:xfrm flipH="1">
            <a:off x="3252400" y="2651846"/>
            <a:ext cx="1896255" cy="201682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479027" y="4668674"/>
            <a:ext cx="354674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高齢者人口の割合の増加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48656" y="4674995"/>
            <a:ext cx="361789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若年者人口の割合の減少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0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補足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9" y="1597729"/>
            <a:ext cx="5263503" cy="4403021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 rot="19570190">
            <a:off x="2879362" y="3235926"/>
            <a:ext cx="160637" cy="19153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2" name="下矢印 11"/>
          <p:cNvSpPr/>
          <p:nvPr/>
        </p:nvSpPr>
        <p:spPr>
          <a:xfrm rot="20482601">
            <a:off x="3050230" y="3761669"/>
            <a:ext cx="160637" cy="19153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" name="下矢印 12"/>
          <p:cNvSpPr/>
          <p:nvPr/>
        </p:nvSpPr>
        <p:spPr>
          <a:xfrm rot="1446792">
            <a:off x="3389078" y="4314054"/>
            <a:ext cx="160637" cy="19153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" name="下矢印 13"/>
          <p:cNvSpPr/>
          <p:nvPr/>
        </p:nvSpPr>
        <p:spPr>
          <a:xfrm rot="7917210">
            <a:off x="2999083" y="4248461"/>
            <a:ext cx="160637" cy="19153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下矢印 14"/>
          <p:cNvSpPr/>
          <p:nvPr/>
        </p:nvSpPr>
        <p:spPr>
          <a:xfrm rot="8332266">
            <a:off x="2536462" y="3828438"/>
            <a:ext cx="160637" cy="19153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82399">
            <a:off x="2381830" y="3303012"/>
            <a:ext cx="196613" cy="21490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775639" y="1714119"/>
            <a:ext cx="3324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補足：バス路線網改善案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・中心部を縦断するすべての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路線を一方通行に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・すべての路線に路線番号を</a:t>
            </a:r>
            <a:endParaRPr lang="en-US" altLang="ja-JP" dirty="0"/>
          </a:p>
          <a:p>
            <a:r>
              <a:rPr lang="ja-JP" altLang="en-US" dirty="0"/>
              <a:t>　設定</a:t>
            </a:r>
            <a:r>
              <a:rPr lang="en-US" altLang="ja-JP" dirty="0"/>
              <a:t>(</a:t>
            </a:r>
            <a:r>
              <a:rPr lang="ja-JP" altLang="en-US" dirty="0"/>
              <a:t>筑波大学行き→</a:t>
            </a:r>
            <a:r>
              <a:rPr lang="en-US" altLang="ja-JP" dirty="0"/>
              <a:t>10</a:t>
            </a:r>
            <a:r>
              <a:rPr lang="ja-JP" altLang="en-US" dirty="0"/>
              <a:t>系統</a:t>
            </a:r>
            <a:r>
              <a:rPr lang="en-US" altLang="ja-JP" dirty="0"/>
              <a:t>)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・サークル上のバス</a:t>
            </a:r>
            <a:r>
              <a:rPr lang="ja-JP" altLang="en-US" b="1" dirty="0" err="1">
                <a:solidFill>
                  <a:srgbClr val="FF0000"/>
                </a:solidFill>
              </a:rPr>
              <a:t>停にはわか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b="1" dirty="0" err="1">
                <a:solidFill>
                  <a:srgbClr val="FF0000"/>
                </a:solidFill>
              </a:rPr>
              <a:t>り</a:t>
            </a:r>
            <a:r>
              <a:rPr lang="ja-JP" altLang="en-US" b="1" dirty="0">
                <a:solidFill>
                  <a:srgbClr val="FF0000"/>
                </a:solidFill>
              </a:rPr>
              <a:t>やすいバスマップを設置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ja-JP" altLang="en-US" dirty="0"/>
              <a:t>→どの路線に乗っても市中心部全てのバス停へ行けるようになる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→路線がわかりやすくなる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→体感的に本数が増加し、市街地の回遊性が高まる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→所要時間が変わらない！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745733" y="2235028"/>
            <a:ext cx="3280878" cy="1814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6453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補足：独立リーグの加盟条件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6" name="図 5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0601" r="12988" b="31800"/>
          <a:stretch/>
        </p:blipFill>
        <p:spPr>
          <a:xfrm>
            <a:off x="246473" y="2780928"/>
            <a:ext cx="8730002" cy="306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4639" y="1345537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ＢＣリーグからの回答</a:t>
            </a:r>
            <a:endParaRPr kumimoji="1"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（福島、埼玉、新潟、群馬にチームがある）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2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現状と課題（</a:t>
            </a:r>
            <a:r>
              <a:rPr lang="ja-JP" altLang="en-US" dirty="0" smtClean="0"/>
              <a:t>農業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xfrm>
            <a:off x="77650" y="1085470"/>
            <a:ext cx="8788392" cy="771172"/>
          </a:xfrm>
        </p:spPr>
        <p:txBody>
          <a:bodyPr>
            <a:normAutofit fontScale="92500"/>
          </a:bodyPr>
          <a:lstStyle/>
          <a:p>
            <a:r>
              <a:rPr lang="ja-JP" altLang="en-US" sz="2000" dirty="0" smtClean="0"/>
              <a:t>地形</a:t>
            </a:r>
            <a:r>
              <a:rPr lang="ja-JP" altLang="en-US" sz="2000" dirty="0"/>
              <a:t>、気象条件、交通網の発達、首都圏大消費地に近いという恵まれた立地</a:t>
            </a:r>
            <a:r>
              <a:rPr lang="ja-JP" altLang="en-US" sz="2000" dirty="0" smtClean="0"/>
              <a:t>条件</a:t>
            </a:r>
            <a:endParaRPr lang="en-US" altLang="ja-JP" sz="2000" dirty="0" smtClean="0"/>
          </a:p>
          <a:p>
            <a:r>
              <a:rPr lang="ja-JP" altLang="en-US" sz="2000" dirty="0" smtClean="0"/>
              <a:t>レンコンの生産量全国第１位</a:t>
            </a:r>
            <a:endParaRPr lang="en-US" altLang="ja-JP" sz="2000" dirty="0" smtClean="0"/>
          </a:p>
          <a:p>
            <a:endParaRPr kumimoji="1" lang="en-US" altLang="ja-JP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486468" y="4604063"/>
            <a:ext cx="8261996" cy="7111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/>
              <a:t>耕作放棄地解消計画（</a:t>
            </a:r>
            <a:r>
              <a:rPr lang="en-US" altLang="ja-JP" sz="2000" dirty="0" smtClean="0"/>
              <a:t>2010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月）</a:t>
            </a:r>
            <a:r>
              <a:rPr lang="en-US" altLang="ja-JP" sz="2000" dirty="0" smtClean="0"/>
              <a:t>…</a:t>
            </a:r>
            <a:r>
              <a:rPr lang="ja-JP" altLang="en-US" sz="2000" dirty="0" smtClean="0"/>
              <a:t>農業放棄地の耕作に対する補助金の交付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　　　　　　　　　　　　農業後継者の育成など</a:t>
            </a:r>
            <a:endParaRPr lang="en-US" altLang="ja-JP" sz="20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77758" y="1655664"/>
            <a:ext cx="1999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グラフ：</a:t>
            </a:r>
            <a:r>
              <a:rPr lang="en-US" altLang="ja-JP" sz="1100" dirty="0" smtClean="0"/>
              <a:t>『</a:t>
            </a:r>
            <a:r>
              <a:rPr lang="ja-JP" altLang="en-US" sz="1100" dirty="0" smtClean="0"/>
              <a:t>統計つちうら</a:t>
            </a:r>
            <a:r>
              <a:rPr lang="en-US" altLang="ja-JP" sz="1100" dirty="0" smtClean="0"/>
              <a:t>』</a:t>
            </a:r>
            <a:r>
              <a:rPr lang="ja-JP" altLang="en-US" sz="1100" dirty="0" smtClean="0"/>
              <a:t>より作成</a:t>
            </a:r>
            <a:endParaRPr kumimoji="1" lang="ja-JP" altLang="en-US" sz="11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8" y="1901474"/>
            <a:ext cx="4304693" cy="2476596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890" y="1901988"/>
            <a:ext cx="4621479" cy="2476082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6" name="正方形/長方形 15"/>
          <p:cNvSpPr/>
          <p:nvPr/>
        </p:nvSpPr>
        <p:spPr>
          <a:xfrm>
            <a:off x="1475656" y="5489299"/>
            <a:ext cx="6374367" cy="9520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3795" y="5734505"/>
            <a:ext cx="83668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コンテンツ プレースホルダー 12"/>
          <p:cNvSpPr txBox="1">
            <a:spLocks/>
          </p:cNvSpPr>
          <p:nvPr/>
        </p:nvSpPr>
        <p:spPr>
          <a:xfrm>
            <a:off x="2156358" y="5583265"/>
            <a:ext cx="5354751" cy="8847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農家人口、耕地面積の現状維持</a:t>
            </a:r>
            <a:endParaRPr lang="en-US" altLang="ja-JP" sz="2400" dirty="0"/>
          </a:p>
          <a:p>
            <a:r>
              <a:rPr lang="ja-JP" altLang="en-US" sz="2400" dirty="0" smtClean="0"/>
              <a:t>耕作放棄地、空き地の別途利用方法</a:t>
            </a:r>
            <a:endParaRPr lang="en-US" altLang="ja-JP" sz="2400" dirty="0" smtClean="0"/>
          </a:p>
        </p:txBody>
      </p:sp>
      <p:sp>
        <p:nvSpPr>
          <p:cNvPr id="22" name="円/楕円 21"/>
          <p:cNvSpPr/>
          <p:nvPr/>
        </p:nvSpPr>
        <p:spPr>
          <a:xfrm rot="21247855">
            <a:off x="2979152" y="2956275"/>
            <a:ext cx="1316618" cy="58943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20152171">
            <a:off x="7574955" y="2669808"/>
            <a:ext cx="1316618" cy="593766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>
            <a:stCxn id="22" idx="4"/>
            <a:endCxn id="12" idx="0"/>
          </p:cNvCxnSpPr>
          <p:nvPr/>
        </p:nvCxnSpPr>
        <p:spPr>
          <a:xfrm>
            <a:off x="3667598" y="3544168"/>
            <a:ext cx="949868" cy="105989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23" idx="2"/>
            <a:endCxn id="12" idx="0"/>
          </p:cNvCxnSpPr>
          <p:nvPr/>
        </p:nvCxnSpPr>
        <p:spPr>
          <a:xfrm flipH="1">
            <a:off x="4617466" y="3235818"/>
            <a:ext cx="3015014" cy="136824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9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現状と課題</a:t>
            </a:r>
            <a:r>
              <a:rPr lang="ja-JP" altLang="en-US" dirty="0" smtClean="0"/>
              <a:t>（工業）</a:t>
            </a:r>
            <a:endParaRPr kumimoji="1" lang="ja-JP" altLang="en-US" dirty="0"/>
          </a:p>
        </p:txBody>
      </p:sp>
      <p:sp>
        <p:nvSpPr>
          <p:cNvPr id="47" name="コンテンツ プレースホルダー 46"/>
          <p:cNvSpPr>
            <a:spLocks noGrp="1"/>
          </p:cNvSpPr>
          <p:nvPr>
            <p:ph idx="1"/>
          </p:nvPr>
        </p:nvSpPr>
        <p:spPr>
          <a:xfrm>
            <a:off x="4357442" y="5367280"/>
            <a:ext cx="4490654" cy="847006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おおつのヒルズでの労働力の確保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その</a:t>
            </a:r>
            <a:r>
              <a:rPr lang="ja-JP" altLang="en-US" sz="2000" dirty="0"/>
              <a:t>他</a:t>
            </a:r>
            <a:r>
              <a:rPr lang="ja-JP" altLang="en-US" sz="2000" dirty="0" smtClean="0"/>
              <a:t>の地域での現状維持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900" y="2463463"/>
            <a:ext cx="2054860" cy="2551814"/>
          </a:xfrm>
          <a:prstGeom prst="rect">
            <a:avLst/>
          </a:prstGeom>
          <a:noFill/>
        </p:spPr>
      </p:pic>
      <p:cxnSp>
        <p:nvCxnSpPr>
          <p:cNvPr id="16" name="直線矢印コネクタ 15"/>
          <p:cNvCxnSpPr>
            <a:stCxn id="17" idx="1"/>
            <a:endCxn id="81" idx="6"/>
          </p:cNvCxnSpPr>
          <p:nvPr/>
        </p:nvCxnSpPr>
        <p:spPr>
          <a:xfrm flipH="1" flipV="1">
            <a:off x="5416039" y="3061772"/>
            <a:ext cx="1429323" cy="29278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845362" y="3185281"/>
            <a:ext cx="2018959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東筑波新治工業団地</a:t>
            </a:r>
            <a:endParaRPr kumimoji="1" lang="ja-JP" altLang="en-US" sz="1600" dirty="0"/>
          </a:p>
        </p:txBody>
      </p:sp>
      <p:cxnSp>
        <p:nvCxnSpPr>
          <p:cNvPr id="20" name="直線矢印コネクタ 19"/>
          <p:cNvCxnSpPr>
            <a:stCxn id="22" idx="1"/>
            <a:endCxn id="82" idx="7"/>
          </p:cNvCxnSpPr>
          <p:nvPr/>
        </p:nvCxnSpPr>
        <p:spPr>
          <a:xfrm flipH="1">
            <a:off x="4953172" y="2776562"/>
            <a:ext cx="1665096" cy="16700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618268" y="2607285"/>
            <a:ext cx="1892316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テクノパーク土浦北</a:t>
            </a:r>
            <a:endParaRPr kumimoji="1" lang="ja-JP" altLang="en-US" sz="1600" dirty="0"/>
          </a:p>
        </p:txBody>
      </p:sp>
      <p:cxnSp>
        <p:nvCxnSpPr>
          <p:cNvPr id="24" name="直線矢印コネクタ 23"/>
          <p:cNvCxnSpPr>
            <a:stCxn id="25" idx="1"/>
            <a:endCxn id="80" idx="6"/>
          </p:cNvCxnSpPr>
          <p:nvPr/>
        </p:nvCxnSpPr>
        <p:spPr>
          <a:xfrm flipH="1" flipV="1">
            <a:off x="5954890" y="3773327"/>
            <a:ext cx="663378" cy="71342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618268" y="4317479"/>
            <a:ext cx="1946609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土浦おおつのヒルズ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58346" y="6214285"/>
            <a:ext cx="2032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グラフ：</a:t>
            </a:r>
            <a:r>
              <a:rPr lang="en-US" altLang="ja-JP" sz="1100" dirty="0" smtClean="0"/>
              <a:t>『</a:t>
            </a:r>
            <a:r>
              <a:rPr lang="ja-JP" altLang="en-US" sz="1100" dirty="0" smtClean="0"/>
              <a:t>統計つちうら</a:t>
            </a:r>
            <a:r>
              <a:rPr lang="en-US" altLang="ja-JP" sz="1100" dirty="0" smtClean="0"/>
              <a:t>』</a:t>
            </a:r>
            <a:r>
              <a:rPr lang="ja-JP" altLang="en-US" sz="1100" dirty="0" smtClean="0"/>
              <a:t>より作成</a:t>
            </a:r>
            <a:endParaRPr kumimoji="1" lang="ja-JP" altLang="en-US" sz="1100" dirty="0"/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4538892" y="1614222"/>
            <a:ext cx="4158751" cy="680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/>
              <a:t>企業立地に関する優遇措置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　　</a:t>
            </a:r>
            <a:r>
              <a:rPr lang="en-US" altLang="ja-JP" sz="2000" dirty="0" smtClean="0"/>
              <a:t>…</a:t>
            </a:r>
            <a:r>
              <a:rPr lang="ja-JP" altLang="en-US" sz="2000" dirty="0" smtClean="0"/>
              <a:t>固定資産税の交付など</a:t>
            </a:r>
            <a:endParaRPr lang="en-US" altLang="ja-JP" sz="2000" dirty="0" smtClean="0"/>
          </a:p>
          <a:p>
            <a:endParaRPr lang="en-US" altLang="ja-JP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54" y="3925752"/>
            <a:ext cx="3807471" cy="2288533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54" y="1605241"/>
            <a:ext cx="3808753" cy="2289304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36" name="正方形/長方形 35"/>
          <p:cNvSpPr/>
          <p:nvPr/>
        </p:nvSpPr>
        <p:spPr>
          <a:xfrm>
            <a:off x="4357442" y="5230925"/>
            <a:ext cx="4425595" cy="9833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41639" y="4927075"/>
            <a:ext cx="82004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サブタイトル 2"/>
          <p:cNvSpPr txBox="1">
            <a:spLocks/>
          </p:cNvSpPr>
          <p:nvPr/>
        </p:nvSpPr>
        <p:spPr>
          <a:xfrm>
            <a:off x="208853" y="1079295"/>
            <a:ext cx="7764725" cy="414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/>
              <a:t>東京や筑波</a:t>
            </a:r>
            <a:r>
              <a:rPr lang="ja-JP" altLang="en-US" sz="2000" dirty="0"/>
              <a:t>研究学園都市</a:t>
            </a:r>
            <a:r>
              <a:rPr lang="ja-JP" altLang="en-US" sz="2000" dirty="0" smtClean="0"/>
              <a:t>に近く、交通</a:t>
            </a:r>
            <a:r>
              <a:rPr lang="ja-JP" altLang="en-US" sz="2000" dirty="0"/>
              <a:t>アクセスの</a:t>
            </a:r>
            <a:r>
              <a:rPr lang="ja-JP" altLang="en-US" sz="2000" dirty="0" smtClean="0"/>
              <a:t>優れたビジネス</a:t>
            </a:r>
            <a:r>
              <a:rPr lang="ja-JP" altLang="en-US" sz="2000" dirty="0"/>
              <a:t>拠点</a:t>
            </a:r>
            <a:endParaRPr lang="en-US" altLang="ja-JP" sz="2000" dirty="0" smtClean="0"/>
          </a:p>
          <a:p>
            <a:endParaRPr lang="en-US" altLang="ja-JP" sz="2800" dirty="0"/>
          </a:p>
        </p:txBody>
      </p:sp>
      <p:cxnSp>
        <p:nvCxnSpPr>
          <p:cNvPr id="32" name="直線矢印コネクタ 31"/>
          <p:cNvCxnSpPr>
            <a:stCxn id="124" idx="2"/>
            <a:endCxn id="33" idx="0"/>
          </p:cNvCxnSpPr>
          <p:nvPr/>
        </p:nvCxnSpPr>
        <p:spPr>
          <a:xfrm flipH="1">
            <a:off x="2034341" y="2501572"/>
            <a:ext cx="718858" cy="523631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サブタイトル 2"/>
          <p:cNvSpPr txBox="1">
            <a:spLocks/>
          </p:cNvSpPr>
          <p:nvPr/>
        </p:nvSpPr>
        <p:spPr>
          <a:xfrm>
            <a:off x="993901" y="3025203"/>
            <a:ext cx="2080880" cy="3792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/>
              <a:t>どちらも増加傾向</a:t>
            </a:r>
            <a:endParaRPr lang="en-US" altLang="ja-JP" sz="2000" dirty="0" smtClean="0"/>
          </a:p>
          <a:p>
            <a:endParaRPr lang="en-US" altLang="ja-JP" sz="2800" dirty="0"/>
          </a:p>
        </p:txBody>
      </p:sp>
      <p:cxnSp>
        <p:nvCxnSpPr>
          <p:cNvPr id="37" name="直線矢印コネクタ 36"/>
          <p:cNvCxnSpPr>
            <a:stCxn id="123" idx="0"/>
            <a:endCxn id="33" idx="2"/>
          </p:cNvCxnSpPr>
          <p:nvPr/>
        </p:nvCxnSpPr>
        <p:spPr>
          <a:xfrm flipH="1" flipV="1">
            <a:off x="2034341" y="3404494"/>
            <a:ext cx="742559" cy="1318687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46" idx="1"/>
            <a:endCxn id="79" idx="6"/>
          </p:cNvCxnSpPr>
          <p:nvPr/>
        </p:nvCxnSpPr>
        <p:spPr>
          <a:xfrm flipH="1" flipV="1">
            <a:off x="5846890" y="3685370"/>
            <a:ext cx="1337560" cy="22339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7184450" y="3739483"/>
            <a:ext cx="1434599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神立工業団地</a:t>
            </a:r>
            <a:endParaRPr kumimoji="1" lang="ja-JP" altLang="en-US" sz="1600" dirty="0"/>
          </a:p>
        </p:txBody>
      </p:sp>
      <p:sp>
        <p:nvSpPr>
          <p:cNvPr id="79" name="円/楕円 78"/>
          <p:cNvSpPr/>
          <p:nvPr/>
        </p:nvSpPr>
        <p:spPr>
          <a:xfrm>
            <a:off x="5738890" y="3631370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5846890" y="3719327"/>
            <a:ext cx="108000" cy="1080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5308039" y="3007772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4860988" y="2927750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 rot="21140941">
            <a:off x="1742369" y="4720557"/>
            <a:ext cx="2147537" cy="58943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123"/>
          <p:cNvSpPr/>
          <p:nvPr/>
        </p:nvSpPr>
        <p:spPr>
          <a:xfrm rot="20324468">
            <a:off x="2710987" y="2014644"/>
            <a:ext cx="1240651" cy="524017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6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2394" y="152533"/>
            <a:ext cx="8229600" cy="998984"/>
          </a:xfrm>
        </p:spPr>
        <p:txBody>
          <a:bodyPr/>
          <a:lstStyle/>
          <a:p>
            <a:r>
              <a:rPr kumimoji="1" lang="ja-JP" altLang="en-US" dirty="0" smtClean="0"/>
              <a:t>現状と課題（商業）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都市計画マスタープラン策定実習一班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8690" y="6318732"/>
            <a:ext cx="2065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グラフ：</a:t>
            </a:r>
            <a:r>
              <a:rPr lang="en-US" altLang="ja-JP" sz="1100" dirty="0" smtClean="0"/>
              <a:t>『</a:t>
            </a:r>
            <a:r>
              <a:rPr lang="ja-JP" altLang="en-US" sz="1100" dirty="0" smtClean="0"/>
              <a:t>統計つちうら</a:t>
            </a:r>
            <a:r>
              <a:rPr lang="en-US" altLang="ja-JP" sz="1100" dirty="0" smtClean="0"/>
              <a:t>』</a:t>
            </a:r>
            <a:r>
              <a:rPr lang="ja-JP" altLang="en-US" sz="1100" dirty="0" smtClean="0"/>
              <a:t>より作成</a:t>
            </a:r>
            <a:endParaRPr kumimoji="1" lang="ja-JP" altLang="en-US" sz="11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04" y="1963474"/>
            <a:ext cx="3600400" cy="2164069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03" y="4156054"/>
            <a:ext cx="3600401" cy="2162678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320226" y="1115365"/>
            <a:ext cx="7488832" cy="747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郊外型ショッピングモールの進出による駅前中心地の空洞化</a:t>
            </a:r>
          </a:p>
          <a:p>
            <a:r>
              <a:rPr lang="ja-JP" altLang="en-US" sz="2000" dirty="0" smtClean="0"/>
              <a:t>モール</a:t>
            </a:r>
            <a:r>
              <a:rPr lang="en-US" altLang="ja-JP" sz="2000" dirty="0" smtClean="0"/>
              <a:t>505</a:t>
            </a:r>
            <a:r>
              <a:rPr lang="ja-JP" altLang="en-US" sz="2000" dirty="0" smtClean="0"/>
              <a:t>などの商店街</a:t>
            </a:r>
            <a:r>
              <a:rPr lang="ja-JP" altLang="en-US" sz="2000" dirty="0"/>
              <a:t>の</a:t>
            </a:r>
            <a:r>
              <a:rPr lang="ja-JP" altLang="en-US" sz="2000" dirty="0" smtClean="0"/>
              <a:t>シャッター街化</a:t>
            </a:r>
            <a:endParaRPr lang="ja-JP" altLang="en-US" sz="2000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356001" y="1963474"/>
            <a:ext cx="3958685" cy="10239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39600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300" dirty="0"/>
              <a:t>2009</a:t>
            </a:r>
            <a:r>
              <a:rPr lang="ja-JP" altLang="en-US" sz="2300" dirty="0"/>
              <a:t>年</a:t>
            </a:r>
            <a:r>
              <a:rPr lang="en-US" altLang="ja-JP" sz="2300" dirty="0"/>
              <a:t>5</a:t>
            </a:r>
            <a:r>
              <a:rPr lang="ja-JP" altLang="en-US" sz="2300" dirty="0" smtClean="0"/>
              <a:t>月　イオンモール土浦</a:t>
            </a:r>
            <a:r>
              <a:rPr lang="ja-JP" altLang="en-US" sz="2300" dirty="0"/>
              <a:t>　</a:t>
            </a:r>
            <a:r>
              <a:rPr lang="en-US" altLang="ja-JP" sz="2300" dirty="0">
                <a:solidFill>
                  <a:srgbClr val="0070C0"/>
                </a:solidFill>
              </a:rPr>
              <a:t>OPEN</a:t>
            </a:r>
          </a:p>
          <a:p>
            <a:pPr marL="0" indent="0">
              <a:buNone/>
            </a:pPr>
            <a:r>
              <a:rPr lang="en-US" altLang="ja-JP" sz="2300" dirty="0"/>
              <a:t>2009</a:t>
            </a:r>
            <a:r>
              <a:rPr lang="ja-JP" altLang="en-US" sz="2300" dirty="0"/>
              <a:t>年</a:t>
            </a:r>
            <a:r>
              <a:rPr lang="en-US" altLang="ja-JP" sz="2300" dirty="0"/>
              <a:t>9</a:t>
            </a:r>
            <a:r>
              <a:rPr lang="ja-JP" altLang="en-US" sz="2300" dirty="0"/>
              <a:t>月　</a:t>
            </a:r>
            <a:r>
              <a:rPr lang="ja-JP" altLang="en-US" sz="2300" dirty="0" smtClean="0"/>
              <a:t>阿見アウトレット</a:t>
            </a:r>
            <a:r>
              <a:rPr lang="ja-JP" altLang="en-US" sz="2300" dirty="0"/>
              <a:t>　</a:t>
            </a:r>
            <a:r>
              <a:rPr lang="ja-JP" altLang="en-US" sz="2300" dirty="0" smtClean="0"/>
              <a:t>　</a:t>
            </a:r>
            <a:r>
              <a:rPr lang="en-US" altLang="ja-JP" sz="2300" dirty="0" smtClean="0">
                <a:solidFill>
                  <a:srgbClr val="0070C0"/>
                </a:solidFill>
              </a:rPr>
              <a:t>OPEN</a:t>
            </a:r>
          </a:p>
          <a:p>
            <a:pPr marL="0" indent="0">
              <a:buNone/>
            </a:pPr>
            <a:r>
              <a:rPr lang="en-US" altLang="ja-JP" sz="2300" dirty="0" smtClean="0"/>
              <a:t>2013</a:t>
            </a:r>
            <a:r>
              <a:rPr lang="ja-JP" altLang="en-US" sz="2300" dirty="0"/>
              <a:t>年</a:t>
            </a:r>
            <a:r>
              <a:rPr lang="en-US" altLang="ja-JP" sz="2300" dirty="0"/>
              <a:t>2</a:t>
            </a:r>
            <a:r>
              <a:rPr lang="ja-JP" altLang="en-US" sz="2300" dirty="0" smtClean="0"/>
              <a:t>月　ヨーカドー土浦店　</a:t>
            </a:r>
            <a:r>
              <a:rPr lang="ja-JP" altLang="en-US" sz="2300" dirty="0" smtClean="0">
                <a:solidFill>
                  <a:srgbClr val="FF0000"/>
                </a:solidFill>
              </a:rPr>
              <a:t>撤退</a:t>
            </a:r>
            <a:endParaRPr lang="ja-JP" altLang="en-US" sz="2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300" dirty="0"/>
              <a:t>2015</a:t>
            </a:r>
            <a:r>
              <a:rPr lang="ja-JP" altLang="en-US" sz="2300" dirty="0"/>
              <a:t>年</a:t>
            </a:r>
            <a:r>
              <a:rPr lang="en-US" altLang="ja-JP" sz="2300" dirty="0"/>
              <a:t>1</a:t>
            </a:r>
            <a:r>
              <a:rPr lang="ja-JP" altLang="en-US" sz="2300" dirty="0"/>
              <a:t>月　</a:t>
            </a:r>
            <a:r>
              <a:rPr lang="en-US" altLang="ja-JP" sz="2300" dirty="0"/>
              <a:t>SUNPAL</a:t>
            </a:r>
            <a:r>
              <a:rPr lang="ja-JP" altLang="en-US" sz="2300" dirty="0"/>
              <a:t>荒川沖店　</a:t>
            </a:r>
            <a:r>
              <a:rPr lang="ja-JP" altLang="en-US" sz="2300" dirty="0" smtClean="0">
                <a:solidFill>
                  <a:srgbClr val="FF0000"/>
                </a:solidFill>
              </a:rPr>
              <a:t>撤退</a:t>
            </a:r>
            <a:endParaRPr lang="en-US" altLang="ja-JP" sz="2300" dirty="0">
              <a:solidFill>
                <a:srgbClr val="FF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427984" y="5558569"/>
            <a:ext cx="4544415" cy="8148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87314" y="5741905"/>
            <a:ext cx="892460" cy="466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917229" y="5623718"/>
            <a:ext cx="4102292" cy="742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/>
              <a:t>空き店舗の管理・活用</a:t>
            </a:r>
            <a:endParaRPr lang="en-US" altLang="ja-JP" sz="1800" dirty="0" smtClean="0"/>
          </a:p>
          <a:p>
            <a:r>
              <a:rPr lang="ja-JP" altLang="en-US" sz="1800" dirty="0" smtClean="0"/>
              <a:t>駅前ビルの廃墟化による治安の悪化</a:t>
            </a:r>
            <a:endParaRPr lang="ja-JP" altLang="en-US" sz="1800" dirty="0"/>
          </a:p>
        </p:txBody>
      </p:sp>
      <p:sp>
        <p:nvSpPr>
          <p:cNvPr id="18" name="角丸四角形吹き出し 17"/>
          <p:cNvSpPr/>
          <p:nvPr/>
        </p:nvSpPr>
        <p:spPr>
          <a:xfrm rot="10800000">
            <a:off x="4679395" y="3213898"/>
            <a:ext cx="3640768" cy="2182892"/>
          </a:xfrm>
          <a:prstGeom prst="wedgeRoundRectCallout">
            <a:avLst>
              <a:gd name="adj1" fmla="val 11228"/>
              <a:gd name="adj2" fmla="val 6421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41" y="3383720"/>
            <a:ext cx="3114358" cy="1843247"/>
          </a:xfrm>
          <a:prstGeom prst="rect">
            <a:avLst/>
          </a:prstGeom>
          <a:ln w="25400">
            <a:noFill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7215553" y="5181074"/>
            <a:ext cx="907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10/23</a:t>
            </a:r>
            <a:r>
              <a:rPr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26" name="円/楕円 25"/>
          <p:cNvSpPr/>
          <p:nvPr/>
        </p:nvSpPr>
        <p:spPr>
          <a:xfrm rot="1548743">
            <a:off x="2522221" y="4880896"/>
            <a:ext cx="1388221" cy="61084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1112328">
            <a:off x="2554941" y="2622585"/>
            <a:ext cx="1316618" cy="58943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>
            <a:stCxn id="27" idx="3"/>
            <a:endCxn id="30" idx="0"/>
          </p:cNvCxnSpPr>
          <p:nvPr/>
        </p:nvCxnSpPr>
        <p:spPr>
          <a:xfrm flipH="1">
            <a:off x="2027219" y="2966885"/>
            <a:ext cx="678432" cy="397974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サブタイトル 2"/>
          <p:cNvSpPr txBox="1">
            <a:spLocks/>
          </p:cNvSpPr>
          <p:nvPr/>
        </p:nvSpPr>
        <p:spPr>
          <a:xfrm>
            <a:off x="986779" y="3364859"/>
            <a:ext cx="2080880" cy="3792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/>
              <a:t>どちらも</a:t>
            </a:r>
            <a:r>
              <a:rPr lang="ja-JP" altLang="en-US" sz="2000" dirty="0"/>
              <a:t>減少</a:t>
            </a:r>
            <a:r>
              <a:rPr lang="ja-JP" altLang="en-US" sz="2000" dirty="0" smtClean="0"/>
              <a:t>傾向</a:t>
            </a:r>
            <a:endParaRPr lang="en-US" altLang="ja-JP" sz="2000" dirty="0" smtClean="0"/>
          </a:p>
          <a:p>
            <a:endParaRPr lang="en-US" altLang="ja-JP" sz="2800" dirty="0"/>
          </a:p>
        </p:txBody>
      </p:sp>
      <p:cxnSp>
        <p:nvCxnSpPr>
          <p:cNvPr id="31" name="直線矢印コネクタ 30"/>
          <p:cNvCxnSpPr>
            <a:stCxn id="26" idx="2"/>
            <a:endCxn id="30" idx="2"/>
          </p:cNvCxnSpPr>
          <p:nvPr/>
        </p:nvCxnSpPr>
        <p:spPr>
          <a:xfrm flipH="1" flipV="1">
            <a:off x="2027219" y="3744150"/>
            <a:ext cx="564257" cy="1139936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9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現状と課題</a:t>
            </a:r>
            <a:r>
              <a:rPr kumimoji="1" lang="ja-JP" altLang="en-US" dirty="0" smtClean="0"/>
              <a:t>（</a:t>
            </a:r>
            <a:r>
              <a:rPr lang="ja-JP" altLang="en-US" dirty="0"/>
              <a:t>治安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08" y="1932574"/>
            <a:ext cx="4147421" cy="249286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23528" y="1075354"/>
            <a:ext cx="4284476" cy="769339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犯罪率が県内１位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自主防犯組織の組織率が県内１位</a:t>
            </a:r>
            <a:endParaRPr kumimoji="1" lang="en-US" altLang="ja-JP" sz="2000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388186" y="4941168"/>
            <a:ext cx="5344286" cy="1461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ー 12"/>
          <p:cNvSpPr txBox="1">
            <a:spLocks/>
          </p:cNvSpPr>
          <p:nvPr/>
        </p:nvSpPr>
        <p:spPr>
          <a:xfrm>
            <a:off x="875143" y="5481646"/>
            <a:ext cx="7570334" cy="884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4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0615" y="4625765"/>
            <a:ext cx="95767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コンテンツ プレースホルダー 12"/>
          <p:cNvSpPr txBox="1">
            <a:spLocks/>
          </p:cNvSpPr>
          <p:nvPr/>
        </p:nvSpPr>
        <p:spPr>
          <a:xfrm>
            <a:off x="695044" y="5104618"/>
            <a:ext cx="4831139" cy="1192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他</a:t>
            </a:r>
            <a:r>
              <a:rPr lang="ja-JP" altLang="en-US" sz="2000" dirty="0" smtClean="0"/>
              <a:t>の</a:t>
            </a:r>
            <a:r>
              <a:rPr lang="ja-JP" altLang="en-US" sz="2000" dirty="0"/>
              <a:t>市</a:t>
            </a:r>
            <a:r>
              <a:rPr lang="ja-JP" altLang="en-US" sz="2000" dirty="0" smtClean="0"/>
              <a:t>を上回る犯罪率</a:t>
            </a:r>
            <a:endParaRPr lang="en-US" altLang="ja-JP" sz="2000" dirty="0" smtClean="0"/>
          </a:p>
          <a:p>
            <a:r>
              <a:rPr lang="ja-JP" altLang="en-US" sz="2000" dirty="0" smtClean="0"/>
              <a:t>駅前中心地の空洞化による廃墟の増加</a:t>
            </a:r>
            <a:endParaRPr lang="en-US" altLang="ja-JP" sz="2000" dirty="0"/>
          </a:p>
          <a:p>
            <a:r>
              <a:rPr lang="ja-JP" altLang="en-US" sz="2000" dirty="0" smtClean="0"/>
              <a:t>駅前駐輪場不在による不法駐輪</a:t>
            </a:r>
            <a:endParaRPr lang="en-US" altLang="ja-JP" sz="20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62421" y="1691032"/>
            <a:ext cx="2065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グラフ：茨城県警</a:t>
            </a:r>
            <a:r>
              <a:rPr lang="en-US" altLang="ja-JP" sz="1100" dirty="0" smtClean="0"/>
              <a:t>HP</a:t>
            </a:r>
            <a:r>
              <a:rPr lang="ja-JP" altLang="en-US" sz="1100" dirty="0" smtClean="0"/>
              <a:t>より作成</a:t>
            </a:r>
            <a:endParaRPr kumimoji="1" lang="ja-JP" altLang="en-US" sz="11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413" y="1929704"/>
            <a:ext cx="4151946" cy="2495584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cxnSp>
        <p:nvCxnSpPr>
          <p:cNvPr id="23" name="直線矢印コネクタ 22"/>
          <p:cNvCxnSpPr>
            <a:stCxn id="39" idx="0"/>
            <a:endCxn id="24" idx="2"/>
          </p:cNvCxnSpPr>
          <p:nvPr/>
        </p:nvCxnSpPr>
        <p:spPr>
          <a:xfrm flipH="1" flipV="1">
            <a:off x="7373275" y="1647446"/>
            <a:ext cx="74160" cy="1053464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吹き出し 27"/>
          <p:cNvSpPr/>
          <p:nvPr/>
        </p:nvSpPr>
        <p:spPr>
          <a:xfrm rot="10800000">
            <a:off x="5924290" y="4566927"/>
            <a:ext cx="3050456" cy="1977874"/>
          </a:xfrm>
          <a:prstGeom prst="wedgeRoundRectCallout">
            <a:avLst>
              <a:gd name="adj1" fmla="val -17673"/>
              <a:gd name="adj2" fmla="val 6502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ンテンツ プレースホルダー 5"/>
          <p:cNvSpPr txBox="1">
            <a:spLocks/>
          </p:cNvSpPr>
          <p:nvPr/>
        </p:nvSpPr>
        <p:spPr>
          <a:xfrm>
            <a:off x="6027440" y="1298664"/>
            <a:ext cx="2691670" cy="3487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 smtClean="0"/>
              <a:t>近年、自転車盗難が増加</a:t>
            </a:r>
            <a:endParaRPr lang="en-US" altLang="ja-JP" sz="18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91" y="4704983"/>
            <a:ext cx="2348004" cy="1673543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7995397" y="6358029"/>
            <a:ext cx="852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11/23</a:t>
            </a:r>
            <a:r>
              <a:rPr lang="ja-JP" altLang="en-US" sz="1100" dirty="0" smtClean="0"/>
              <a:t>撮影</a:t>
            </a:r>
            <a:endParaRPr kumimoji="1" lang="ja-JP" altLang="en-US" sz="1100" dirty="0"/>
          </a:p>
        </p:txBody>
      </p:sp>
      <p:sp>
        <p:nvSpPr>
          <p:cNvPr id="39" name="円/楕円 38"/>
          <p:cNvSpPr/>
          <p:nvPr/>
        </p:nvSpPr>
        <p:spPr>
          <a:xfrm rot="21406031">
            <a:off x="6326842" y="2700463"/>
            <a:ext cx="2272901" cy="562421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現状と課題</a:t>
            </a:r>
            <a:r>
              <a:rPr kumimoji="1" lang="ja-JP" altLang="en-US" dirty="0" smtClean="0"/>
              <a:t>（交通）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idx="1"/>
          </p:nvPr>
        </p:nvSpPr>
        <p:spPr>
          <a:xfrm>
            <a:off x="379353" y="4986015"/>
            <a:ext cx="4815675" cy="150686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1800" dirty="0"/>
              <a:t>駅前の案内図ですら分かりにくい</a:t>
            </a:r>
          </a:p>
          <a:p>
            <a:r>
              <a:rPr lang="ja-JP" altLang="en-US" sz="1800" dirty="0"/>
              <a:t>　　　　　　　　　　→初めての人が使いにくい</a:t>
            </a:r>
            <a:r>
              <a:rPr lang="ja-JP" altLang="en-US" sz="1800" dirty="0" smtClean="0"/>
              <a:t>！</a:t>
            </a:r>
            <a:endParaRPr kumimoji="1" lang="en-US" altLang="ja-JP" sz="18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1800" dirty="0" smtClean="0">
                <a:solidFill>
                  <a:schemeClr val="tx1"/>
                </a:solidFill>
              </a:rPr>
              <a:t>中心部はバス路線は複雑でわかりづらい</a:t>
            </a:r>
            <a:endParaRPr kumimoji="1" lang="en-US" altLang="ja-JP" sz="18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1800" dirty="0" smtClean="0"/>
              <a:t>郊外部がほぼ</a:t>
            </a:r>
            <a:r>
              <a:rPr kumimoji="1" lang="ja-JP" altLang="en-US" sz="1800" dirty="0" smtClean="0">
                <a:solidFill>
                  <a:schemeClr val="tx1"/>
                </a:solidFill>
              </a:rPr>
              <a:t>交通不便</a:t>
            </a:r>
            <a:r>
              <a:rPr lang="ja-JP" altLang="en-US" sz="1800" dirty="0" smtClean="0">
                <a:solidFill>
                  <a:schemeClr val="tx1"/>
                </a:solidFill>
              </a:rPr>
              <a:t>地域</a:t>
            </a:r>
            <a:r>
              <a:rPr lang="en-US" altLang="ja-JP" sz="1800" dirty="0" smtClean="0">
                <a:solidFill>
                  <a:schemeClr val="tx1"/>
                </a:solidFill>
              </a:rPr>
              <a:t>/</a:t>
            </a:r>
            <a:r>
              <a:rPr lang="ja-JP" altLang="en-US" sz="1800" dirty="0" smtClean="0">
                <a:solidFill>
                  <a:schemeClr val="tx1"/>
                </a:solidFill>
              </a:rPr>
              <a:t>交通空白地帯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1800" dirty="0"/>
              <a:t>バス</a:t>
            </a:r>
            <a:r>
              <a:rPr lang="ja-JP" altLang="en-US" sz="1800" dirty="0" smtClean="0"/>
              <a:t>の</a:t>
            </a:r>
            <a:r>
              <a:rPr lang="ja-JP" altLang="en-US" sz="1800" dirty="0"/>
              <a:t>本数</a:t>
            </a:r>
            <a:r>
              <a:rPr lang="ja-JP" altLang="en-US" sz="1800" dirty="0" smtClean="0"/>
              <a:t>が少ない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596" y="1090381"/>
            <a:ext cx="3750078" cy="5202418"/>
          </a:xfrm>
          <a:prstGeom prst="rect">
            <a:avLst/>
          </a:prstGeom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343860" y="6177043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引用</a:t>
            </a:r>
            <a:r>
              <a:rPr lang="ja-JP" altLang="en-US" sz="1000" dirty="0" smtClean="0"/>
              <a:t>：土浦市</a:t>
            </a:r>
            <a:r>
              <a:rPr lang="en-US" altLang="ja-JP" sz="1000" dirty="0" smtClean="0"/>
              <a:t>/</a:t>
            </a:r>
            <a:r>
              <a:rPr lang="ja-JP" altLang="en-US" sz="1000" dirty="0" smtClean="0"/>
              <a:t>公共</a:t>
            </a:r>
            <a:r>
              <a:rPr lang="ja-JP" altLang="en-US" sz="1000" dirty="0"/>
              <a:t>交通体系の基本理念、基本方針と目標</a:t>
            </a:r>
            <a:endParaRPr lang="en-US" altLang="ja-JP" sz="1000" dirty="0" smtClean="0"/>
          </a:p>
          <a:p>
            <a:r>
              <a:rPr lang="en-US" altLang="ja-JP" sz="1000" dirty="0" smtClean="0"/>
              <a:t>http</a:t>
            </a:r>
            <a:r>
              <a:rPr lang="en-US" altLang="ja-JP" sz="1000" dirty="0"/>
              <a:t>://www.city.tsuchiura.lg.jp/data/doc/1250925181_doc_34.pdf</a:t>
            </a:r>
            <a:endParaRPr kumimoji="1" lang="ja-JP" altLang="en-US" sz="10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8736"/>
            <a:ext cx="4169106" cy="3013624"/>
          </a:xfrm>
          <a:prstGeom prst="rect">
            <a:avLst/>
          </a:prstGeom>
        </p:spPr>
      </p:pic>
      <p:sp>
        <p:nvSpPr>
          <p:cNvPr id="13" name="サブタイトル 2"/>
          <p:cNvSpPr txBox="1">
            <a:spLocks/>
          </p:cNvSpPr>
          <p:nvPr/>
        </p:nvSpPr>
        <p:spPr>
          <a:xfrm>
            <a:off x="219492" y="1090381"/>
            <a:ext cx="3241388" cy="420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/>
              <a:t>土浦市のバスについて</a:t>
            </a:r>
            <a:endParaRPr lang="en-US" altLang="ja-JP" sz="24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172248" y="4869160"/>
            <a:ext cx="5010577" cy="16171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5226" y="4617207"/>
            <a:ext cx="7770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円/楕円 16"/>
          <p:cNvSpPr/>
          <p:nvPr/>
        </p:nvSpPr>
        <p:spPr>
          <a:xfrm rot="19751231">
            <a:off x="7270710" y="2989562"/>
            <a:ext cx="1685650" cy="1456166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1998972">
            <a:off x="5540414" y="1655667"/>
            <a:ext cx="1669643" cy="1409242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16536173">
            <a:off x="6448062" y="3717751"/>
            <a:ext cx="1198858" cy="429984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5580466" y="2164301"/>
            <a:ext cx="1599598" cy="4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/>
              <a:t>交通空白地域</a:t>
            </a:r>
            <a:endParaRPr lang="en-US" altLang="ja-JP" sz="1800" b="1" dirty="0"/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7319980" y="3507260"/>
            <a:ext cx="1599598" cy="4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/>
              <a:t>交通不便地域</a:t>
            </a:r>
            <a:endParaRPr lang="en-US" altLang="ja-JP" sz="1800" b="1" dirty="0"/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7047491" y="5550789"/>
            <a:ext cx="1599598" cy="38187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/>
              <a:t>交通密集地域</a:t>
            </a:r>
            <a:endParaRPr lang="en-US" altLang="ja-JP" sz="1800" b="1" dirty="0"/>
          </a:p>
        </p:txBody>
      </p:sp>
      <p:cxnSp>
        <p:nvCxnSpPr>
          <p:cNvPr id="25" name="直線矢印コネクタ 24"/>
          <p:cNvCxnSpPr>
            <a:stCxn id="23" idx="0"/>
            <a:endCxn id="19" idx="2"/>
          </p:cNvCxnSpPr>
          <p:nvPr/>
        </p:nvCxnSpPr>
        <p:spPr>
          <a:xfrm flipH="1" flipV="1">
            <a:off x="6988967" y="4529308"/>
            <a:ext cx="858323" cy="10214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32" y="1168741"/>
            <a:ext cx="2594559" cy="2108781"/>
          </a:xfrm>
          <a:prstGeom prst="rect">
            <a:avLst/>
          </a:prstGeom>
        </p:spPr>
      </p:pic>
      <p:pic>
        <p:nvPicPr>
          <p:cNvPr id="24" name="Picture 2" descr="C:\Users\薫\Downloads\IMG_3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37277" y="1165774"/>
            <a:ext cx="2880890" cy="21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薫\Downloads\IMG_3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0" y="1145639"/>
            <a:ext cx="2842512" cy="21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915610" y="3195818"/>
            <a:ext cx="19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モール</a:t>
            </a:r>
            <a:r>
              <a:rPr lang="en-US" altLang="ja-JP" b="1" dirty="0" smtClean="0"/>
              <a:t>505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11192" y="3218919"/>
            <a:ext cx="19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豊</a:t>
            </a:r>
            <a:r>
              <a:rPr lang="ja-JP" altLang="en-US" b="1" dirty="0" smtClean="0"/>
              <a:t>かな自然</a:t>
            </a:r>
            <a:endParaRPr kumimoji="1" lang="ja-JP" altLang="en-US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48" y="3296572"/>
            <a:ext cx="1268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79" y="3269346"/>
            <a:ext cx="1268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8174733" y="3306022"/>
            <a:ext cx="1036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土浦市ＨＰより</a:t>
            </a:r>
            <a:endParaRPr kumimoji="1" lang="ja-JP" altLang="en-US" sz="11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517756" y="3226942"/>
            <a:ext cx="19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土浦市営球場</a:t>
            </a:r>
            <a:endParaRPr kumimoji="1" lang="ja-JP" altLang="en-US" b="1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目標都市像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都市計画マスタープラン策定実習一班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02F9-A1F8-4BAE-8984-E61E1FEB4EE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87719" y="5387823"/>
            <a:ext cx="7143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最高に</a:t>
            </a:r>
            <a:r>
              <a:rPr kumimoji="1" lang="ja-JP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イカ</a:t>
            </a:r>
            <a:r>
              <a:rPr kumimoji="1" lang="ja-JP" alt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す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まち</a:t>
            </a:r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へ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758" y="6102489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土浦市を</a:t>
            </a: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・・・</a:t>
            </a:r>
            <a:endParaRPr lang="en-US" altLang="ja-JP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G:\都市計画事例講義\india_man_namasu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0" y="3671001"/>
            <a:ext cx="2088231" cy="17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30751" y="5314852"/>
            <a:ext cx="19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外国人</a:t>
            </a:r>
            <a:endParaRPr kumimoji="1" lang="ja-JP" altLang="en-US" b="1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6318167" y="3630955"/>
            <a:ext cx="1938319" cy="1595915"/>
            <a:chOff x="-2469015" y="2132855"/>
            <a:chExt cx="1712423" cy="1195212"/>
          </a:xfrm>
        </p:grpSpPr>
        <p:pic>
          <p:nvPicPr>
            <p:cNvPr id="5123" name="Picture 3" descr="G:\都市計画マスタープラン\画像\daigakusei_ma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015" y="2132855"/>
              <a:ext cx="1126255" cy="119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G:\都市計画マスタープラン\画像\daigakusei_woma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812" y="2132856"/>
              <a:ext cx="1054220" cy="119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テキスト ボックス 22"/>
          <p:cNvSpPr txBox="1"/>
          <p:nvPr/>
        </p:nvSpPr>
        <p:spPr>
          <a:xfrm>
            <a:off x="3466134" y="5314852"/>
            <a:ext cx="19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市民</a:t>
            </a:r>
            <a:endParaRPr kumimoji="1" lang="ja-JP" altLang="en-US" b="1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55" y="3393118"/>
            <a:ext cx="3054855" cy="204505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375509" y="5261551"/>
            <a:ext cx="19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筑波大生</a:t>
            </a:r>
            <a:endParaRPr kumimoji="1" lang="ja-JP" altLang="en-US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0" y="3529223"/>
            <a:ext cx="9015122" cy="215496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8878" y="1044869"/>
            <a:ext cx="9015122" cy="252856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89699" y="1764111"/>
            <a:ext cx="5112567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</a:t>
            </a:r>
            <a:r>
              <a:rPr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ある資源を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・・・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29470" y="4163442"/>
            <a:ext cx="5112568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様々</a:t>
            </a:r>
            <a:r>
              <a:rPr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な人々を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・・・</a:t>
            </a:r>
            <a:endParaRPr kumimoji="1"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88802" y="695236"/>
            <a:ext cx="70737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活かす</a:t>
            </a:r>
            <a:endParaRPr kumimoji="1" lang="ja-JP" altLang="en-US" sz="1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53241" y="2872790"/>
            <a:ext cx="70737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活かす</a:t>
            </a:r>
            <a:endParaRPr kumimoji="1" lang="ja-JP" altLang="en-US" sz="1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2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7" grpId="0" animBg="1"/>
      <p:bldP spid="27" grpId="0" animBg="1"/>
      <p:bldP spid="28" grpId="0" animBg="1"/>
      <p:bldP spid="6" grpId="0"/>
      <p:bldP spid="37" grpId="0"/>
    </p:bldLst>
  </p:timing>
</p:sld>
</file>

<file path=ppt/theme/theme1.xml><?xml version="1.0" encoding="utf-8"?>
<a:theme xmlns:a="http://schemas.openxmlformats.org/drawingml/2006/main" name="テーマ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</TotalTime>
  <Words>1906</Words>
  <Application>Microsoft Office PowerPoint</Application>
  <PresentationFormat>画面に合わせる (4:3)</PresentationFormat>
  <Paragraphs>433</Paragraphs>
  <Slides>31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HGP創英角ﾎﾟｯﾌﾟ体</vt:lpstr>
      <vt:lpstr>HGS創英角ｺﾞｼｯｸUB</vt:lpstr>
      <vt:lpstr>HG行書体</vt:lpstr>
      <vt:lpstr>ＭＳ Ｐゴシック</vt:lpstr>
      <vt:lpstr>Arial</vt:lpstr>
      <vt:lpstr>Bodoni MT Black</vt:lpstr>
      <vt:lpstr>Calibri</vt:lpstr>
      <vt:lpstr>テーマ3</vt:lpstr>
      <vt:lpstr>Office ​​テーマ</vt:lpstr>
      <vt:lpstr>PowerPoint プレゼンテーション</vt:lpstr>
      <vt:lpstr>発表の流れ</vt:lpstr>
      <vt:lpstr>現状と課題（人口等）</vt:lpstr>
      <vt:lpstr>現状と課題（農業）</vt:lpstr>
      <vt:lpstr>現状と課題（工業）</vt:lpstr>
      <vt:lpstr>現状と課題（商業）</vt:lpstr>
      <vt:lpstr>現状と課題（治安）</vt:lpstr>
      <vt:lpstr>現状と課題（交通）</vt:lpstr>
      <vt:lpstr>目標都市像</vt:lpstr>
      <vt:lpstr>計画フレーム</vt:lpstr>
      <vt:lpstr>地区別構想</vt:lpstr>
      <vt:lpstr>交通における提案</vt:lpstr>
      <vt:lpstr>交通課題に対する提案</vt:lpstr>
      <vt:lpstr>新治地区とは</vt:lpstr>
      <vt:lpstr>地区別構想（新治地区）</vt:lpstr>
      <vt:lpstr>新治地区における提案</vt:lpstr>
      <vt:lpstr>北部地区について</vt:lpstr>
      <vt:lpstr>地区別構想（北部地区）</vt:lpstr>
      <vt:lpstr>北部地区における提案</vt:lpstr>
      <vt:lpstr>中央地区について</vt:lpstr>
      <vt:lpstr>地区別構想（中央地区）</vt:lpstr>
      <vt:lpstr>中央地区における提案１</vt:lpstr>
      <vt:lpstr>中央地区における提案２</vt:lpstr>
      <vt:lpstr>南部地区について</vt:lpstr>
      <vt:lpstr>地区別構想（南部地区）</vt:lpstr>
      <vt:lpstr>南部地区における提案</vt:lpstr>
      <vt:lpstr>引用・画像元・参考文献</vt:lpstr>
      <vt:lpstr>補足</vt:lpstr>
      <vt:lpstr>補足</vt:lpstr>
      <vt:lpstr>補足</vt:lpstr>
      <vt:lpstr>補足：独立リーグの加盟条件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川崎薫</dc:creator>
  <cp:lastModifiedBy>川﨑薫</cp:lastModifiedBy>
  <cp:revision>198</cp:revision>
  <dcterms:created xsi:type="dcterms:W3CDTF">2015-10-17T11:28:55Z</dcterms:created>
  <dcterms:modified xsi:type="dcterms:W3CDTF">2016-02-10T06:07:13Z</dcterms:modified>
</cp:coreProperties>
</file>