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30275213" cy="21388388"/>
  <p:notesSz cx="6858000" cy="9144000"/>
  <p:defaultTextStyle>
    <a:defPPr>
      <a:defRPr lang="ja-JP"/>
    </a:defPPr>
    <a:lvl1pPr marL="0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kumimoji="1"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66FF"/>
    <a:srgbClr val="FF6FCF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03" autoAdjust="0"/>
  </p:normalViewPr>
  <p:slideViewPr>
    <p:cSldViewPr snapToObjects="1">
      <p:cViewPr varScale="1">
        <p:scale>
          <a:sx n="45" d="100"/>
          <a:sy n="45" d="100"/>
        </p:scale>
        <p:origin x="-456" y="-80"/>
      </p:cViewPr>
      <p:guideLst>
        <p:guide orient="horz" pos="6737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9CC97-B0E7-47EF-8215-4499856A59F8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0BFE656-7709-4E9C-BBA9-13CC50CD9688}">
      <dgm:prSet phldrT="[テキスト]" custT="1"/>
      <dgm:spPr>
        <a:ln w="28575">
          <a:solidFill>
            <a:srgbClr val="FF0066"/>
          </a:solidFill>
        </a:ln>
      </dgm:spPr>
      <dgm:t>
        <a:bodyPr/>
        <a:lstStyle/>
        <a:p>
          <a:r>
            <a:rPr kumimoji="1" lang="ja-JP" altLang="en-US" sz="2400" b="1" dirty="0" smtClean="0">
              <a:solidFill>
                <a:srgbClr val="8064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自転車レーンの整備</a:t>
          </a:r>
          <a:endParaRPr kumimoji="1" lang="ja-JP" altLang="en-US" sz="2400" b="1" dirty="0">
            <a:solidFill>
              <a:srgbClr val="8064A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E914B2-DE45-452E-9A39-7CFB45C94E5D}" type="parTrans" cxnId="{AEBD09FC-F3FA-42D0-BEB2-940F2E6791E5}">
      <dgm:prSet/>
      <dgm:spPr/>
      <dgm:t>
        <a:bodyPr/>
        <a:lstStyle/>
        <a:p>
          <a:endParaRPr kumimoji="1" lang="ja-JP" altLang="en-US"/>
        </a:p>
      </dgm:t>
    </dgm:pt>
    <dgm:pt modelId="{EA32F29D-0E09-4470-B4C1-68032462AC61}" type="sibTrans" cxnId="{AEBD09FC-F3FA-42D0-BEB2-940F2E6791E5}">
      <dgm:prSet/>
      <dgm:spPr/>
      <dgm:t>
        <a:bodyPr/>
        <a:lstStyle/>
        <a:p>
          <a:endParaRPr kumimoji="1" lang="ja-JP" altLang="en-US"/>
        </a:p>
      </dgm:t>
    </dgm:pt>
    <dgm:pt modelId="{385086C3-29EF-436D-B092-DC89AA68FC94}">
      <dgm:prSet phldrT="[テキスト]" custT="1"/>
      <dgm:spPr>
        <a:ln w="28575">
          <a:solidFill>
            <a:srgbClr val="3399FF"/>
          </a:solidFill>
        </a:ln>
      </dgm:spPr>
      <dgm:t>
        <a:bodyPr/>
        <a:lstStyle/>
        <a:p>
          <a:r>
            <a:rPr kumimoji="1" lang="ja-JP" altLang="en-US" sz="24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慢性的混雑道路の改善</a:t>
          </a:r>
          <a:endParaRPr kumimoji="1" lang="ja-JP" altLang="en-US" sz="2400" b="1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ED35C8-ECCE-4CA9-8869-B1DF3D1A6649}" type="parTrans" cxnId="{9CEDA246-8775-427C-92A4-73871E65DDA4}">
      <dgm:prSet/>
      <dgm:spPr/>
      <dgm:t>
        <a:bodyPr/>
        <a:lstStyle/>
        <a:p>
          <a:endParaRPr kumimoji="1" lang="ja-JP" altLang="en-US"/>
        </a:p>
      </dgm:t>
    </dgm:pt>
    <dgm:pt modelId="{C17B12D4-B80C-4270-8542-204EC3B688B9}" type="sibTrans" cxnId="{9CEDA246-8775-427C-92A4-73871E65DDA4}">
      <dgm:prSet/>
      <dgm:spPr/>
      <dgm:t>
        <a:bodyPr/>
        <a:lstStyle/>
        <a:p>
          <a:endParaRPr kumimoji="1" lang="ja-JP" altLang="en-US"/>
        </a:p>
      </dgm:t>
    </dgm:pt>
    <dgm:pt modelId="{67B7A77D-5467-4E14-AAD4-E96F80B5C9F4}">
      <dgm:prSet custT="1"/>
      <dgm:spPr>
        <a:ln w="28575">
          <a:solidFill>
            <a:srgbClr val="FF0066"/>
          </a:solidFill>
        </a:ln>
      </dgm:spPr>
      <dgm:t>
        <a:bodyPr/>
        <a:lstStyle/>
        <a:p>
          <a:r>
            <a:rPr kumimoji="1"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自転車専用道路による歩車の分離</a:t>
          </a:r>
          <a:endParaRPr kumimoji="1" lang="ja-JP" alt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1C65D78-0E3E-4ABB-9F3A-B1FFB04A3567}" type="parTrans" cxnId="{F8C06AEE-0695-4359-8F0D-A1876B2B0212}">
      <dgm:prSet/>
      <dgm:spPr/>
      <dgm:t>
        <a:bodyPr/>
        <a:lstStyle/>
        <a:p>
          <a:endParaRPr kumimoji="1" lang="ja-JP" altLang="en-US"/>
        </a:p>
      </dgm:t>
    </dgm:pt>
    <dgm:pt modelId="{2321F49C-AF6C-4480-BAC7-358766543E09}" type="sibTrans" cxnId="{F8C06AEE-0695-4359-8F0D-A1876B2B0212}">
      <dgm:prSet/>
      <dgm:spPr/>
      <dgm:t>
        <a:bodyPr/>
        <a:lstStyle/>
        <a:p>
          <a:endParaRPr kumimoji="1" lang="ja-JP" altLang="en-US"/>
        </a:p>
      </dgm:t>
    </dgm:pt>
    <dgm:pt modelId="{F8329112-3D37-44B1-A68C-11F2C341BC03}">
      <dgm:prSet custT="1"/>
      <dgm:spPr>
        <a:ln w="28575">
          <a:solidFill>
            <a:srgbClr val="FF0066"/>
          </a:solidFill>
        </a:ln>
      </dgm:spPr>
      <dgm:t>
        <a:bodyPr/>
        <a:lstStyle/>
        <a:p>
          <a:r>
            <a:rPr kumimoji="1"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自動車の速度が高い大きい道路</a:t>
          </a:r>
          <a:endParaRPr kumimoji="1" lang="ja-JP" alt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A2B737-091C-4265-839F-FBBBF5BEBCE6}" type="parTrans" cxnId="{6E6A1A06-5F54-458E-B769-30A1B336DE7F}">
      <dgm:prSet/>
      <dgm:spPr/>
      <dgm:t>
        <a:bodyPr/>
        <a:lstStyle/>
        <a:p>
          <a:endParaRPr kumimoji="1" lang="ja-JP" altLang="en-US"/>
        </a:p>
      </dgm:t>
    </dgm:pt>
    <dgm:pt modelId="{9AD24FF5-650B-41F4-A0E7-3843126FFDBB}" type="sibTrans" cxnId="{6E6A1A06-5F54-458E-B769-30A1B336DE7F}">
      <dgm:prSet/>
      <dgm:spPr/>
      <dgm:t>
        <a:bodyPr/>
        <a:lstStyle/>
        <a:p>
          <a:endParaRPr kumimoji="1" lang="ja-JP" altLang="en-US"/>
        </a:p>
      </dgm:t>
    </dgm:pt>
    <dgm:pt modelId="{8B915557-8CFA-42E5-923C-FB6172BA2A39}">
      <dgm:prSet custT="1"/>
      <dgm:spPr>
        <a:ln w="28575">
          <a:solidFill>
            <a:srgbClr val="3399FF"/>
          </a:solidFill>
        </a:ln>
      </dgm:spPr>
      <dgm:t>
        <a:bodyPr/>
        <a:lstStyle/>
        <a:p>
          <a:r>
            <a:rPr kumimoji="1"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道路の拡幅、新規の道路</a:t>
          </a:r>
          <a:endParaRPr kumimoji="1" lang="ja-JP" alt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DC6D476-6720-4F22-B1F0-8F4938BA716A}" type="parTrans" cxnId="{D60C92CB-C067-45C4-9303-69A0CF5DE0C3}">
      <dgm:prSet/>
      <dgm:spPr/>
      <dgm:t>
        <a:bodyPr/>
        <a:lstStyle/>
        <a:p>
          <a:endParaRPr kumimoji="1" lang="ja-JP" altLang="en-US"/>
        </a:p>
      </dgm:t>
    </dgm:pt>
    <dgm:pt modelId="{47972184-F524-4E56-835B-E85102DF2BBB}" type="sibTrans" cxnId="{D60C92CB-C067-45C4-9303-69A0CF5DE0C3}">
      <dgm:prSet/>
      <dgm:spPr/>
      <dgm:t>
        <a:bodyPr/>
        <a:lstStyle/>
        <a:p>
          <a:endParaRPr kumimoji="1" lang="ja-JP" altLang="en-US"/>
        </a:p>
      </dgm:t>
    </dgm:pt>
    <dgm:pt modelId="{8DD64151-B15B-4810-BD8A-CC2D64D40B65}">
      <dgm:prSet custT="1"/>
      <dgm:spPr>
        <a:ln w="28575">
          <a:solidFill>
            <a:srgbClr val="3399FF"/>
          </a:solidFill>
        </a:ln>
      </dgm:spPr>
      <dgm:t>
        <a:bodyPr/>
        <a:lstStyle/>
        <a:p>
          <a:r>
            <a:rPr kumimoji="1"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市内・他地域との関わりを結ぶ快適な道路網</a:t>
          </a:r>
          <a:endParaRPr kumimoji="1" lang="ja-JP" alt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CB9B3D2-0239-4038-A525-5C6E73583482}" type="parTrans" cxnId="{80080FDE-37E5-41CD-90B2-8F5387534DBD}">
      <dgm:prSet/>
      <dgm:spPr/>
      <dgm:t>
        <a:bodyPr/>
        <a:lstStyle/>
        <a:p>
          <a:endParaRPr kumimoji="1" lang="ja-JP" altLang="en-US"/>
        </a:p>
      </dgm:t>
    </dgm:pt>
    <dgm:pt modelId="{8673E6D1-988E-4F51-AFF0-8F3BD58DD4CD}" type="sibTrans" cxnId="{80080FDE-37E5-41CD-90B2-8F5387534DBD}">
      <dgm:prSet/>
      <dgm:spPr/>
      <dgm:t>
        <a:bodyPr/>
        <a:lstStyle/>
        <a:p>
          <a:endParaRPr kumimoji="1" lang="ja-JP" altLang="en-US"/>
        </a:p>
      </dgm:t>
    </dgm:pt>
    <dgm:pt modelId="{B37E4B90-C156-4043-8944-FB2BB7E6EAEA}">
      <dgm:prSet custT="1"/>
      <dgm:spPr>
        <a:solidFill>
          <a:schemeClr val="bg1"/>
        </a:solidFill>
        <a:ln w="28575">
          <a:solidFill>
            <a:srgbClr val="FF0066"/>
          </a:solidFill>
        </a:ln>
      </dgm:spPr>
      <dgm:t>
        <a:bodyPr/>
        <a:lstStyle/>
        <a:p>
          <a:r>
            <a:rPr kumimoji="1"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道幅狭く、歩行者・自転車・自動車が混在する</a:t>
          </a:r>
          <a:endParaRPr kumimoji="1" lang="ja-JP" alt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416F87D-1CA7-430A-BC1E-DC1CA6F5C135}">
      <dgm:prSet custT="1"/>
      <dgm:spPr>
        <a:solidFill>
          <a:schemeClr val="bg1"/>
        </a:solidFill>
        <a:ln w="28575">
          <a:solidFill>
            <a:srgbClr val="FF0066"/>
          </a:solidFill>
        </a:ln>
      </dgm:spPr>
      <dgm:t>
        <a:bodyPr/>
        <a:lstStyle/>
        <a:p>
          <a:r>
            <a:rPr kumimoji="1" lang="ja-JP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運転手に運転への集中を促す道路デザイン</a:t>
          </a:r>
          <a:endParaRPr kumimoji="1" lang="ja-JP" altLang="en-US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C7D466D-6B4C-4045-9F4F-6C6C0ABE2462}">
      <dgm:prSet phldrT="[テキスト]" custT="1"/>
      <dgm:spPr>
        <a:solidFill>
          <a:schemeClr val="bg1"/>
        </a:solidFill>
        <a:ln w="28575">
          <a:solidFill>
            <a:srgbClr val="FF0066"/>
          </a:solidFill>
        </a:ln>
      </dgm:spPr>
      <dgm:t>
        <a:bodyPr/>
        <a:lstStyle/>
        <a:p>
          <a:r>
            <a:rPr kumimoji="1" lang="ja-JP" altLang="en-US" sz="2400" b="1" dirty="0" smtClean="0">
              <a:solidFill>
                <a:srgbClr val="8064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シェアドスペース</a:t>
          </a:r>
          <a:endParaRPr kumimoji="1" lang="ja-JP" altLang="en-US" sz="2400" b="1" dirty="0">
            <a:solidFill>
              <a:srgbClr val="8064A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4F5DF1-4685-4AE8-91B9-373DE977E155}" type="sibTrans" cxnId="{3AC24CCD-74AC-4C47-B509-7C349496D2CF}">
      <dgm:prSet/>
      <dgm:spPr/>
      <dgm:t>
        <a:bodyPr/>
        <a:lstStyle/>
        <a:p>
          <a:endParaRPr kumimoji="1" lang="ja-JP" altLang="en-US"/>
        </a:p>
      </dgm:t>
    </dgm:pt>
    <dgm:pt modelId="{E1E0B411-2E68-4E23-B011-7A96DABCA2B5}" type="parTrans" cxnId="{3AC24CCD-74AC-4C47-B509-7C349496D2CF}">
      <dgm:prSet/>
      <dgm:spPr/>
      <dgm:t>
        <a:bodyPr/>
        <a:lstStyle/>
        <a:p>
          <a:endParaRPr kumimoji="1" lang="ja-JP" altLang="en-US"/>
        </a:p>
      </dgm:t>
    </dgm:pt>
    <dgm:pt modelId="{1651A9E5-EC33-4D88-A33C-C61EB1E20D22}" type="sibTrans" cxnId="{5C5E546A-025F-4039-A868-0BEEB2B2D65D}">
      <dgm:prSet/>
      <dgm:spPr/>
      <dgm:t>
        <a:bodyPr/>
        <a:lstStyle/>
        <a:p>
          <a:endParaRPr kumimoji="1" lang="ja-JP" altLang="en-US"/>
        </a:p>
      </dgm:t>
    </dgm:pt>
    <dgm:pt modelId="{ADF7DC64-60BA-499D-A1C1-A2A927F04DFB}" type="parTrans" cxnId="{5C5E546A-025F-4039-A868-0BEEB2B2D65D}">
      <dgm:prSet/>
      <dgm:spPr/>
      <dgm:t>
        <a:bodyPr/>
        <a:lstStyle/>
        <a:p>
          <a:endParaRPr kumimoji="1" lang="ja-JP" altLang="en-US"/>
        </a:p>
      </dgm:t>
    </dgm:pt>
    <dgm:pt modelId="{8F16956C-B2FF-40DA-A40C-D8255AFD3F15}" type="sibTrans" cxnId="{C3932058-2DEC-4F4B-AC4B-15F8A106482A}">
      <dgm:prSet/>
      <dgm:spPr/>
      <dgm:t>
        <a:bodyPr/>
        <a:lstStyle/>
        <a:p>
          <a:endParaRPr kumimoji="1" lang="ja-JP" altLang="en-US"/>
        </a:p>
      </dgm:t>
    </dgm:pt>
    <dgm:pt modelId="{91CD1A01-7CF9-4AA9-9759-785E0616B343}" type="parTrans" cxnId="{C3932058-2DEC-4F4B-AC4B-15F8A106482A}">
      <dgm:prSet/>
      <dgm:spPr/>
      <dgm:t>
        <a:bodyPr/>
        <a:lstStyle/>
        <a:p>
          <a:endParaRPr kumimoji="1" lang="ja-JP" altLang="en-US"/>
        </a:p>
      </dgm:t>
    </dgm:pt>
    <dgm:pt modelId="{CA54B874-E4D8-44CC-B288-43E70988BB4E}" type="pres">
      <dgm:prSet presAssocID="{7099CC97-B0E7-47EF-8215-4499856A59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3FFD03D6-9060-44F3-A7DB-D60E6C8FF129}" type="pres">
      <dgm:prSet presAssocID="{CC7D466D-6B4C-4045-9F4F-6C6C0ABE2462}" presName="composite" presStyleCnt="0"/>
      <dgm:spPr/>
    </dgm:pt>
    <dgm:pt modelId="{8991659C-C5D1-4DB9-8E9F-2FB351516022}" type="pres">
      <dgm:prSet presAssocID="{CC7D466D-6B4C-4045-9F4F-6C6C0ABE2462}" presName="rect1" presStyleLbl="trAlignAcc1" presStyleIdx="0" presStyleCnt="3" custScaleX="165759" custLinFactNeighborX="168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FDB2796-7D75-4C77-A5EC-D80AD53C517C}" type="pres">
      <dgm:prSet presAssocID="{CC7D466D-6B4C-4045-9F4F-6C6C0ABE2462}" presName="rect2" presStyleLbl="fgImgPlace1" presStyleIdx="0" presStyleCnt="3" custScaleX="136228" custLinFactX="-22331" custLinFactNeighborX="-100000" custLinFactNeighborY="-75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D21090B5-4DAE-4F1C-8825-39261829AC2F}" type="pres">
      <dgm:prSet presAssocID="{A64F5DF1-4685-4AE8-91B9-373DE977E155}" presName="sibTrans" presStyleCnt="0"/>
      <dgm:spPr/>
    </dgm:pt>
    <dgm:pt modelId="{A3F23B7B-B421-4AD4-8329-CD4345C1A0C2}" type="pres">
      <dgm:prSet presAssocID="{50BFE656-7709-4E9C-BBA9-13CC50CD9688}" presName="composite" presStyleCnt="0"/>
      <dgm:spPr/>
    </dgm:pt>
    <dgm:pt modelId="{6228E9E0-FEDC-4302-933A-B416C9336B2B}" type="pres">
      <dgm:prSet presAssocID="{50BFE656-7709-4E9C-BBA9-13CC50CD9688}" presName="rect1" presStyleLbl="trAlignAcc1" presStyleIdx="1" presStyleCnt="3" custScaleX="165759" custLinFactNeighborX="168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E9125B-0784-4AC3-B4ED-8D5B6C05202C}" type="pres">
      <dgm:prSet presAssocID="{50BFE656-7709-4E9C-BBA9-13CC50CD9688}" presName="rect2" presStyleLbl="fgImgPlace1" presStyleIdx="1" presStyleCnt="3" custScaleX="136228" custLinFactX="-22331" custLinFactNeighborX="-100000" custLinFactNeighborY="-75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  <dgm:pt modelId="{82361AC8-6121-492D-844E-BD0478536938}" type="pres">
      <dgm:prSet presAssocID="{EA32F29D-0E09-4470-B4C1-68032462AC61}" presName="sibTrans" presStyleCnt="0"/>
      <dgm:spPr/>
    </dgm:pt>
    <dgm:pt modelId="{7EB6EE6F-82C2-4CD9-A637-39902DFDFD24}" type="pres">
      <dgm:prSet presAssocID="{385086C3-29EF-436D-B092-DC89AA68FC94}" presName="composite" presStyleCnt="0"/>
      <dgm:spPr/>
    </dgm:pt>
    <dgm:pt modelId="{E46D2F4A-286E-48F8-8444-42FD96F24F19}" type="pres">
      <dgm:prSet presAssocID="{385086C3-29EF-436D-B092-DC89AA68FC94}" presName="rect1" presStyleLbl="trAlignAcc1" presStyleIdx="2" presStyleCnt="3" custScaleX="165759" custLinFactNeighborX="1683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6CB1C79-9916-402E-BDB2-4E689E20BDAA}" type="pres">
      <dgm:prSet presAssocID="{385086C3-29EF-436D-B092-DC89AA68FC94}" presName="rect2" presStyleLbl="fgImgPlace1" presStyleIdx="2" presStyleCnt="3" custScaleX="136228" custLinFactX="-22331" custLinFactNeighborX="-100000" custLinFactNeighborY="-75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ja-JP" altLang="en-US"/>
        </a:p>
      </dgm:t>
    </dgm:pt>
  </dgm:ptLst>
  <dgm:cxnLst>
    <dgm:cxn modelId="{7376EB3D-3F2C-B843-A817-CC0994851A85}" type="presOf" srcId="{385086C3-29EF-436D-B092-DC89AA68FC94}" destId="{E46D2F4A-286E-48F8-8444-42FD96F24F19}" srcOrd="0" destOrd="0" presId="urn:microsoft.com/office/officeart/2008/layout/PictureStrips"/>
    <dgm:cxn modelId="{36926F20-C595-3946-AF83-DEEB0945B3CF}" type="presOf" srcId="{7099CC97-B0E7-47EF-8215-4499856A59F8}" destId="{CA54B874-E4D8-44CC-B288-43E70988BB4E}" srcOrd="0" destOrd="0" presId="urn:microsoft.com/office/officeart/2008/layout/PictureStrips"/>
    <dgm:cxn modelId="{6F7F320C-9E20-6A48-A2CE-4B460B892342}" type="presOf" srcId="{B37E4B90-C156-4043-8944-FB2BB7E6EAEA}" destId="{8991659C-C5D1-4DB9-8E9F-2FB351516022}" srcOrd="0" destOrd="2" presId="urn:microsoft.com/office/officeart/2008/layout/PictureStrips"/>
    <dgm:cxn modelId="{9CEDA246-8775-427C-92A4-73871E65DDA4}" srcId="{7099CC97-B0E7-47EF-8215-4499856A59F8}" destId="{385086C3-29EF-436D-B092-DC89AA68FC94}" srcOrd="2" destOrd="0" parTransId="{1DED35C8-ECCE-4CA9-8869-B1DF3D1A6649}" sibTransId="{C17B12D4-B80C-4270-8542-204EC3B688B9}"/>
    <dgm:cxn modelId="{3470023F-CB29-A24B-8E26-7BA12A27B62B}" type="presOf" srcId="{67B7A77D-5467-4E14-AAD4-E96F80B5C9F4}" destId="{6228E9E0-FEDC-4302-933A-B416C9336B2B}" srcOrd="0" destOrd="1" presId="urn:microsoft.com/office/officeart/2008/layout/PictureStrips"/>
    <dgm:cxn modelId="{5C5E546A-025F-4039-A868-0BEEB2B2D65D}" srcId="{CC7D466D-6B4C-4045-9F4F-6C6C0ABE2462}" destId="{B37E4B90-C156-4043-8944-FB2BB7E6EAEA}" srcOrd="1" destOrd="0" parTransId="{ADF7DC64-60BA-499D-A1C1-A2A927F04DFB}" sibTransId="{1651A9E5-EC33-4D88-A33C-C61EB1E20D22}"/>
    <dgm:cxn modelId="{D60C92CB-C067-45C4-9303-69A0CF5DE0C3}" srcId="{385086C3-29EF-436D-B092-DC89AA68FC94}" destId="{8B915557-8CFA-42E5-923C-FB6172BA2A39}" srcOrd="0" destOrd="0" parTransId="{FDC6D476-6720-4F22-B1F0-8F4938BA716A}" sibTransId="{47972184-F524-4E56-835B-E85102DF2BBB}"/>
    <dgm:cxn modelId="{CDCBAA6A-1848-EB47-B026-755BFF2F3C10}" type="presOf" srcId="{F416F87D-1CA7-430A-BC1E-DC1CA6F5C135}" destId="{8991659C-C5D1-4DB9-8E9F-2FB351516022}" srcOrd="0" destOrd="1" presId="urn:microsoft.com/office/officeart/2008/layout/PictureStrips"/>
    <dgm:cxn modelId="{F8C06AEE-0695-4359-8F0D-A1876B2B0212}" srcId="{50BFE656-7709-4E9C-BBA9-13CC50CD9688}" destId="{67B7A77D-5467-4E14-AAD4-E96F80B5C9F4}" srcOrd="0" destOrd="0" parTransId="{61C65D78-0E3E-4ABB-9F3A-B1FFB04A3567}" sibTransId="{2321F49C-AF6C-4480-BAC7-358766543E09}"/>
    <dgm:cxn modelId="{6E6A1A06-5F54-458E-B769-30A1B336DE7F}" srcId="{50BFE656-7709-4E9C-BBA9-13CC50CD9688}" destId="{F8329112-3D37-44B1-A68C-11F2C341BC03}" srcOrd="1" destOrd="0" parTransId="{89A2B737-091C-4265-839F-FBBBF5BEBCE6}" sibTransId="{9AD24FF5-650B-41F4-A0E7-3843126FFDBB}"/>
    <dgm:cxn modelId="{80080FDE-37E5-41CD-90B2-8F5387534DBD}" srcId="{385086C3-29EF-436D-B092-DC89AA68FC94}" destId="{8DD64151-B15B-4810-BD8A-CC2D64D40B65}" srcOrd="1" destOrd="0" parTransId="{DCB9B3D2-0239-4038-A525-5C6E73583482}" sibTransId="{8673E6D1-988E-4F51-AFF0-8F3BD58DD4CD}"/>
    <dgm:cxn modelId="{7DC25773-80A3-224A-8BEE-3C0654DE7E42}" type="presOf" srcId="{8B915557-8CFA-42E5-923C-FB6172BA2A39}" destId="{E46D2F4A-286E-48F8-8444-42FD96F24F19}" srcOrd="0" destOrd="1" presId="urn:microsoft.com/office/officeart/2008/layout/PictureStrips"/>
    <dgm:cxn modelId="{D04FF12A-ECAB-574B-B8BB-618DE81BFE92}" type="presOf" srcId="{CC7D466D-6B4C-4045-9F4F-6C6C0ABE2462}" destId="{8991659C-C5D1-4DB9-8E9F-2FB351516022}" srcOrd="0" destOrd="0" presId="urn:microsoft.com/office/officeart/2008/layout/PictureStrips"/>
    <dgm:cxn modelId="{3AC24CCD-74AC-4C47-B509-7C349496D2CF}" srcId="{7099CC97-B0E7-47EF-8215-4499856A59F8}" destId="{CC7D466D-6B4C-4045-9F4F-6C6C0ABE2462}" srcOrd="0" destOrd="0" parTransId="{E1E0B411-2E68-4E23-B011-7A96DABCA2B5}" sibTransId="{A64F5DF1-4685-4AE8-91B9-373DE977E155}"/>
    <dgm:cxn modelId="{9EEEA4BC-8446-A44C-B326-967B6EC655E8}" type="presOf" srcId="{50BFE656-7709-4E9C-BBA9-13CC50CD9688}" destId="{6228E9E0-FEDC-4302-933A-B416C9336B2B}" srcOrd="0" destOrd="0" presId="urn:microsoft.com/office/officeart/2008/layout/PictureStrips"/>
    <dgm:cxn modelId="{AEBD09FC-F3FA-42D0-BEB2-940F2E6791E5}" srcId="{7099CC97-B0E7-47EF-8215-4499856A59F8}" destId="{50BFE656-7709-4E9C-BBA9-13CC50CD9688}" srcOrd="1" destOrd="0" parTransId="{69E914B2-DE45-452E-9A39-7CFB45C94E5D}" sibTransId="{EA32F29D-0E09-4470-B4C1-68032462AC61}"/>
    <dgm:cxn modelId="{2A3896EB-A2BB-D841-80D3-D4A44A6CE701}" type="presOf" srcId="{F8329112-3D37-44B1-A68C-11F2C341BC03}" destId="{6228E9E0-FEDC-4302-933A-B416C9336B2B}" srcOrd="0" destOrd="2" presId="urn:microsoft.com/office/officeart/2008/layout/PictureStrips"/>
    <dgm:cxn modelId="{C3932058-2DEC-4F4B-AC4B-15F8A106482A}" srcId="{CC7D466D-6B4C-4045-9F4F-6C6C0ABE2462}" destId="{F416F87D-1CA7-430A-BC1E-DC1CA6F5C135}" srcOrd="0" destOrd="0" parTransId="{91CD1A01-7CF9-4AA9-9759-785E0616B343}" sibTransId="{8F16956C-B2FF-40DA-A40C-D8255AFD3F15}"/>
    <dgm:cxn modelId="{61DF21CF-9603-0640-8BA2-5D55E45FE609}" type="presOf" srcId="{8DD64151-B15B-4810-BD8A-CC2D64D40B65}" destId="{E46D2F4A-286E-48F8-8444-42FD96F24F19}" srcOrd="0" destOrd="2" presId="urn:microsoft.com/office/officeart/2008/layout/PictureStrips"/>
    <dgm:cxn modelId="{E3392AC1-DB55-B64A-8C79-25DD47D76122}" type="presParOf" srcId="{CA54B874-E4D8-44CC-B288-43E70988BB4E}" destId="{3FFD03D6-9060-44F3-A7DB-D60E6C8FF129}" srcOrd="0" destOrd="0" presId="urn:microsoft.com/office/officeart/2008/layout/PictureStrips"/>
    <dgm:cxn modelId="{3E73E309-95A3-1948-9932-DB9198C91E95}" type="presParOf" srcId="{3FFD03D6-9060-44F3-A7DB-D60E6C8FF129}" destId="{8991659C-C5D1-4DB9-8E9F-2FB351516022}" srcOrd="0" destOrd="0" presId="urn:microsoft.com/office/officeart/2008/layout/PictureStrips"/>
    <dgm:cxn modelId="{92D46B60-5CB1-C241-B3F3-9705855065D6}" type="presParOf" srcId="{3FFD03D6-9060-44F3-A7DB-D60E6C8FF129}" destId="{5FDB2796-7D75-4C77-A5EC-D80AD53C517C}" srcOrd="1" destOrd="0" presId="urn:microsoft.com/office/officeart/2008/layout/PictureStrips"/>
    <dgm:cxn modelId="{BD71DDC4-FB04-6A4E-B0DF-3DD4F9FFEE47}" type="presParOf" srcId="{CA54B874-E4D8-44CC-B288-43E70988BB4E}" destId="{D21090B5-4DAE-4F1C-8825-39261829AC2F}" srcOrd="1" destOrd="0" presId="urn:microsoft.com/office/officeart/2008/layout/PictureStrips"/>
    <dgm:cxn modelId="{1D3C6622-6D8A-234A-9F3A-EA4EFE0D6CC5}" type="presParOf" srcId="{CA54B874-E4D8-44CC-B288-43E70988BB4E}" destId="{A3F23B7B-B421-4AD4-8329-CD4345C1A0C2}" srcOrd="2" destOrd="0" presId="urn:microsoft.com/office/officeart/2008/layout/PictureStrips"/>
    <dgm:cxn modelId="{BBB7329B-63EE-ED4B-BF13-5A1AC76363B0}" type="presParOf" srcId="{A3F23B7B-B421-4AD4-8329-CD4345C1A0C2}" destId="{6228E9E0-FEDC-4302-933A-B416C9336B2B}" srcOrd="0" destOrd="0" presId="urn:microsoft.com/office/officeart/2008/layout/PictureStrips"/>
    <dgm:cxn modelId="{9973AF99-6A24-F64D-A1B9-B6EEBF550711}" type="presParOf" srcId="{A3F23B7B-B421-4AD4-8329-CD4345C1A0C2}" destId="{21E9125B-0784-4AC3-B4ED-8D5B6C05202C}" srcOrd="1" destOrd="0" presId="urn:microsoft.com/office/officeart/2008/layout/PictureStrips"/>
    <dgm:cxn modelId="{B2561447-0E09-444D-B10C-5D2A7A762E2D}" type="presParOf" srcId="{CA54B874-E4D8-44CC-B288-43E70988BB4E}" destId="{82361AC8-6121-492D-844E-BD0478536938}" srcOrd="3" destOrd="0" presId="urn:microsoft.com/office/officeart/2008/layout/PictureStrips"/>
    <dgm:cxn modelId="{5CCCC714-41DE-7D40-9E63-161FC52AAF74}" type="presParOf" srcId="{CA54B874-E4D8-44CC-B288-43E70988BB4E}" destId="{7EB6EE6F-82C2-4CD9-A637-39902DFDFD24}" srcOrd="4" destOrd="0" presId="urn:microsoft.com/office/officeart/2008/layout/PictureStrips"/>
    <dgm:cxn modelId="{97A04ADE-2981-4045-B3A7-A50DBD61077E}" type="presParOf" srcId="{7EB6EE6F-82C2-4CD9-A637-39902DFDFD24}" destId="{E46D2F4A-286E-48F8-8444-42FD96F24F19}" srcOrd="0" destOrd="0" presId="urn:microsoft.com/office/officeart/2008/layout/PictureStrips"/>
    <dgm:cxn modelId="{D66BD887-964C-3142-94D1-A792C0EECEAA}" type="presParOf" srcId="{7EB6EE6F-82C2-4CD9-A637-39902DFDFD24}" destId="{76CB1C79-9916-402E-BDB2-4E689E20BDAA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1659C-C5D1-4DB9-8E9F-2FB351516022}">
      <dsp:nvSpPr>
        <dsp:cNvPr id="0" name=""/>
        <dsp:cNvSpPr/>
      </dsp:nvSpPr>
      <dsp:spPr>
        <a:xfrm>
          <a:off x="1554216" y="314174"/>
          <a:ext cx="7328005" cy="1381524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FF00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753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solidFill>
                <a:srgbClr val="8064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シェアドスペース</a:t>
          </a:r>
          <a:endParaRPr kumimoji="1" lang="ja-JP" altLang="en-US" sz="2400" b="1" kern="1200" dirty="0">
            <a:solidFill>
              <a:srgbClr val="8064A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運転手に運転への集中を促す道路デザイン</a:t>
          </a:r>
          <a:endParaRPr kumimoji="1" lang="ja-JP" altLang="en-US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道幅狭く、歩行者・自転車・自動車が混在する</a:t>
          </a:r>
          <a:endParaRPr kumimoji="1" lang="ja-JP" altLang="en-US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54216" y="314174"/>
        <a:ext cx="7328005" cy="1381524"/>
      </dsp:txXfrm>
    </dsp:sp>
    <dsp:sp modelId="{5FDB2796-7D75-4C77-A5EC-D80AD53C517C}">
      <dsp:nvSpPr>
        <dsp:cNvPr id="0" name=""/>
        <dsp:cNvSpPr/>
      </dsp:nvSpPr>
      <dsp:spPr>
        <a:xfrm>
          <a:off x="721167" y="103668"/>
          <a:ext cx="1317416" cy="1450601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28E9E0-FEDC-4302-933A-B416C9336B2B}">
      <dsp:nvSpPr>
        <dsp:cNvPr id="0" name=""/>
        <dsp:cNvSpPr/>
      </dsp:nvSpPr>
      <dsp:spPr>
        <a:xfrm>
          <a:off x="1554216" y="2053360"/>
          <a:ext cx="7328005" cy="13815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753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solidFill>
                <a:srgbClr val="8064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自転車レーンの整備</a:t>
          </a:r>
          <a:endParaRPr kumimoji="1" lang="ja-JP" altLang="en-US" sz="2400" b="1" kern="1200" dirty="0">
            <a:solidFill>
              <a:srgbClr val="8064A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自転車専用道路による歩車の分離</a:t>
          </a:r>
          <a:endParaRPr kumimoji="1" lang="ja-JP" altLang="en-US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自動車の速度が高い大きい道路</a:t>
          </a:r>
          <a:endParaRPr kumimoji="1" lang="ja-JP" altLang="en-US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54216" y="2053360"/>
        <a:ext cx="7328005" cy="1381524"/>
      </dsp:txXfrm>
    </dsp:sp>
    <dsp:sp modelId="{21E9125B-0784-4AC3-B4ED-8D5B6C05202C}">
      <dsp:nvSpPr>
        <dsp:cNvPr id="0" name=""/>
        <dsp:cNvSpPr/>
      </dsp:nvSpPr>
      <dsp:spPr>
        <a:xfrm>
          <a:off x="721167" y="1842855"/>
          <a:ext cx="1317416" cy="1450601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46D2F4A-286E-48F8-8444-42FD96F24F19}">
      <dsp:nvSpPr>
        <dsp:cNvPr id="0" name=""/>
        <dsp:cNvSpPr/>
      </dsp:nvSpPr>
      <dsp:spPr>
        <a:xfrm>
          <a:off x="1554216" y="3792547"/>
          <a:ext cx="7328005" cy="13815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3399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753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慢性的混雑道路の改善</a:t>
          </a:r>
          <a:endParaRPr kumimoji="1" lang="ja-JP" altLang="en-US" sz="2400" b="1" kern="1200" dirty="0">
            <a:solidFill>
              <a:schemeClr val="accent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道路の拡幅、新規の道路</a:t>
          </a:r>
          <a:endParaRPr kumimoji="1" lang="ja-JP" altLang="en-US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市内・他地域との関わりを結ぶ快適な道路網</a:t>
          </a:r>
          <a:endParaRPr kumimoji="1" lang="ja-JP" altLang="en-US" sz="2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554216" y="3792547"/>
        <a:ext cx="7328005" cy="1381524"/>
      </dsp:txXfrm>
    </dsp:sp>
    <dsp:sp modelId="{76CB1C79-9916-402E-BDB2-4E689E20BDAA}">
      <dsp:nvSpPr>
        <dsp:cNvPr id="0" name=""/>
        <dsp:cNvSpPr/>
      </dsp:nvSpPr>
      <dsp:spPr>
        <a:xfrm>
          <a:off x="721167" y="3582041"/>
          <a:ext cx="1317416" cy="1450601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D1BA6-50E0-BD46-A728-B0FE5A083DDB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3062-EAFD-4A47-800F-070E27AD81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9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03062-EAFD-4A47-800F-070E27AD81D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641" y="6644264"/>
            <a:ext cx="25733931" cy="458464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282" y="12120087"/>
            <a:ext cx="21192649" cy="5465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61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30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49529" y="856529"/>
            <a:ext cx="6811923" cy="182494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13761" y="856529"/>
            <a:ext cx="19931182" cy="182494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29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9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533" y="13744021"/>
            <a:ext cx="25733931" cy="4247972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91533" y="9065313"/>
            <a:ext cx="25733931" cy="4678708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10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13761" y="4990626"/>
            <a:ext cx="13371552" cy="1411534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389900" y="4990626"/>
            <a:ext cx="13371552" cy="14115347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91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3761" y="4787634"/>
            <a:ext cx="13376810" cy="199525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13761" y="6782891"/>
            <a:ext cx="13376810" cy="1232308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5379389" y="4787634"/>
            <a:ext cx="13382065" cy="199525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5379389" y="6782891"/>
            <a:ext cx="13382065" cy="1232308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76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20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92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763" y="851574"/>
            <a:ext cx="9960336" cy="362414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36767" y="851576"/>
            <a:ext cx="16924685" cy="18254397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13763" y="4475720"/>
            <a:ext cx="9960336" cy="14630253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60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154" y="14971872"/>
            <a:ext cx="18165128" cy="176751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934154" y="1911092"/>
            <a:ext cx="18165128" cy="12833033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34154" y="16739386"/>
            <a:ext cx="18165128" cy="2510163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68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13761" y="856527"/>
            <a:ext cx="27247692" cy="3564731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3761" y="4990626"/>
            <a:ext cx="27247692" cy="14115347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513761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E6B0D-A477-9348-8617-75E68E646389}" type="datetimeFigureOut">
              <a:rPr kumimoji="1" lang="ja-JP" altLang="en-US" smtClean="0"/>
              <a:t>2015/02/12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344031" y="19823868"/>
            <a:ext cx="9587151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1697236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AB789-EDE1-6844-A85B-30EF18C59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76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kumimoji="1"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kumimoji="1"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kumimoji="1"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kumimoji="1"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kumimoji="1"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kumimoji="1"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63" Type="http://schemas.openxmlformats.org/officeDocument/2006/relationships/image" Target="../media/image57.png"/><Relationship Id="rId64" Type="http://schemas.openxmlformats.org/officeDocument/2006/relationships/image" Target="../media/image58.png"/><Relationship Id="rId65" Type="http://schemas.openxmlformats.org/officeDocument/2006/relationships/image" Target="../media/image59.png"/><Relationship Id="rId66" Type="http://schemas.microsoft.com/office/2007/relationships/hdphoto" Target="../media/hdphoto1.wdp"/><Relationship Id="rId67" Type="http://schemas.openxmlformats.org/officeDocument/2006/relationships/image" Target="../media/image60.jpeg"/><Relationship Id="rId68" Type="http://schemas.openxmlformats.org/officeDocument/2006/relationships/image" Target="../media/image61.jpeg"/><Relationship Id="rId50" Type="http://schemas.openxmlformats.org/officeDocument/2006/relationships/image" Target="../media/image44.png"/><Relationship Id="rId51" Type="http://schemas.openxmlformats.org/officeDocument/2006/relationships/image" Target="../media/image45.png"/><Relationship Id="rId52" Type="http://schemas.openxmlformats.org/officeDocument/2006/relationships/image" Target="../media/image46.png"/><Relationship Id="rId53" Type="http://schemas.openxmlformats.org/officeDocument/2006/relationships/image" Target="../media/image47.png"/><Relationship Id="rId54" Type="http://schemas.openxmlformats.org/officeDocument/2006/relationships/image" Target="../media/image48.png"/><Relationship Id="rId55" Type="http://schemas.openxmlformats.org/officeDocument/2006/relationships/image" Target="../media/image49.png"/><Relationship Id="rId56" Type="http://schemas.openxmlformats.org/officeDocument/2006/relationships/image" Target="../media/image50.png"/><Relationship Id="rId57" Type="http://schemas.openxmlformats.org/officeDocument/2006/relationships/image" Target="../media/image51.png"/><Relationship Id="rId58" Type="http://schemas.openxmlformats.org/officeDocument/2006/relationships/image" Target="../media/image52.png"/><Relationship Id="rId59" Type="http://schemas.openxmlformats.org/officeDocument/2006/relationships/image" Target="../media/image53.png"/><Relationship Id="rId40" Type="http://schemas.openxmlformats.org/officeDocument/2006/relationships/image" Target="../media/image34.png"/><Relationship Id="rId41" Type="http://schemas.openxmlformats.org/officeDocument/2006/relationships/image" Target="../media/image35.jpeg"/><Relationship Id="rId42" Type="http://schemas.openxmlformats.org/officeDocument/2006/relationships/image" Target="../media/image36.png"/><Relationship Id="rId43" Type="http://schemas.openxmlformats.org/officeDocument/2006/relationships/image" Target="../media/image37.jpeg"/><Relationship Id="rId44" Type="http://schemas.openxmlformats.org/officeDocument/2006/relationships/image" Target="../media/image38.png"/><Relationship Id="rId45" Type="http://schemas.openxmlformats.org/officeDocument/2006/relationships/image" Target="../media/image39.jpeg"/><Relationship Id="rId46" Type="http://schemas.openxmlformats.org/officeDocument/2006/relationships/image" Target="../media/image40.png"/><Relationship Id="rId47" Type="http://schemas.openxmlformats.org/officeDocument/2006/relationships/image" Target="../media/image41.png"/><Relationship Id="rId48" Type="http://schemas.openxmlformats.org/officeDocument/2006/relationships/image" Target="../media/image42.PNG"/><Relationship Id="rId49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20" Type="http://schemas.openxmlformats.org/officeDocument/2006/relationships/image" Target="../media/image16.jpe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gif"/><Relationship Id="rId24" Type="http://schemas.openxmlformats.org/officeDocument/2006/relationships/image" Target="../media/image20.gif"/><Relationship Id="rId25" Type="http://schemas.openxmlformats.org/officeDocument/2006/relationships/hyperlink" Target="http://www.google.co.jp/url?sa=i&amp;rct=j&amp;q=&amp;esrc=s&amp;source=images&amp;cd=&amp;cad=rja&amp;uact=8&amp;ved=0CAcQjRw&amp;url=http://www.linkclub.or.jp/~kiyota/santomi/kami/p02.htm&amp;ei=oH_KVP3TDOHbmgXSuILgBg&amp;bvm=bv.84607526,d.dGY&amp;psig=AFQjCNFdRAvUUunm7-iZ5Vpoz8OUWhINhg&amp;ust=1422643462300228" TargetMode="External"/><Relationship Id="rId26" Type="http://schemas.openxmlformats.org/officeDocument/2006/relationships/image" Target="../media/image21.jpeg"/><Relationship Id="rId27" Type="http://schemas.openxmlformats.org/officeDocument/2006/relationships/image" Target="../media/image22.jpeg"/><Relationship Id="rId28" Type="http://schemas.openxmlformats.org/officeDocument/2006/relationships/hyperlink" Target="http://www.google.co.jp/url?sa=i&amp;rct=j&amp;q=&amp;esrc=s&amp;source=images&amp;cd=&amp;ved=0CAcQjRw&amp;url=http://www.kanagawa-park.or.jp/hodogaya/cafe.html&amp;ei=hPXKVPm8AuHPmwXL4YKABw&amp;bvm=bv.84607526,d.dGY&amp;psig=AFQjCNFlggKeFo9mWcg7skkZfRSO7tIjFw&amp;ust=1422673624902258&amp;cad=rja" TargetMode="External"/><Relationship Id="rId29" Type="http://schemas.openxmlformats.org/officeDocument/2006/relationships/image" Target="../media/image23.jpeg"/><Relationship Id="rId60" Type="http://schemas.openxmlformats.org/officeDocument/2006/relationships/image" Target="../media/image54.png"/><Relationship Id="rId61" Type="http://schemas.openxmlformats.org/officeDocument/2006/relationships/image" Target="../media/image55.png"/><Relationship Id="rId62" Type="http://schemas.openxmlformats.org/officeDocument/2006/relationships/image" Target="../media/image56.png"/><Relationship Id="rId10" Type="http://schemas.microsoft.com/office/2007/relationships/diagramDrawing" Target="../diagrams/drawing1.xml"/><Relationship Id="rId11" Type="http://schemas.openxmlformats.org/officeDocument/2006/relationships/image" Target="../media/image7.jpe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正方形/長方形 198"/>
          <p:cNvSpPr/>
          <p:nvPr/>
        </p:nvSpPr>
        <p:spPr>
          <a:xfrm>
            <a:off x="-1" y="17621993"/>
            <a:ext cx="30289233" cy="3297337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-1" y="1186719"/>
            <a:ext cx="30289233" cy="3297337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5" name="図 21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048" y="2976184"/>
            <a:ext cx="16019999" cy="15883468"/>
          </a:xfrm>
          <a:prstGeom prst="rect">
            <a:avLst/>
          </a:prstGeom>
        </p:spPr>
      </p:pic>
      <p:sp>
        <p:nvSpPr>
          <p:cNvPr id="200" name="正方形/長方形 199"/>
          <p:cNvSpPr/>
          <p:nvPr/>
        </p:nvSpPr>
        <p:spPr>
          <a:xfrm rot="16200000">
            <a:off x="-8338220" y="9045524"/>
            <a:ext cx="21388389" cy="3297337"/>
          </a:xfrm>
          <a:prstGeom prst="rect">
            <a:avLst/>
          </a:prstGeom>
          <a:solidFill>
            <a:schemeClr val="accent6">
              <a:alpha val="5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3" name="ドーナツ 292"/>
          <p:cNvSpPr/>
          <p:nvPr/>
        </p:nvSpPr>
        <p:spPr>
          <a:xfrm>
            <a:off x="9592955" y="6226618"/>
            <a:ext cx="10949816" cy="10799216"/>
          </a:xfrm>
          <a:prstGeom prst="donut">
            <a:avLst>
              <a:gd name="adj" fmla="val 3480"/>
            </a:avLst>
          </a:prstGeom>
          <a:solidFill>
            <a:schemeClr val="accent4"/>
          </a:solidFill>
          <a:ln w="76200"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99" name="グループ化 93"/>
          <p:cNvGrpSpPr/>
          <p:nvPr/>
        </p:nvGrpSpPr>
        <p:grpSpPr>
          <a:xfrm>
            <a:off x="9121903" y="9470058"/>
            <a:ext cx="11776343" cy="4143317"/>
            <a:chOff x="1212353" y="178716"/>
            <a:chExt cx="7779205" cy="2736988"/>
          </a:xfrm>
          <a:solidFill>
            <a:schemeClr val="bg1">
              <a:alpha val="60000"/>
            </a:schemeClr>
          </a:solidFill>
        </p:grpSpPr>
        <p:sp>
          <p:nvSpPr>
            <p:cNvPr id="300" name="タイトル 1"/>
            <p:cNvSpPr txBox="1">
              <a:spLocks/>
            </p:cNvSpPr>
            <p:nvPr/>
          </p:nvSpPr>
          <p:spPr>
            <a:xfrm>
              <a:off x="1212353" y="178716"/>
              <a:ext cx="7779205" cy="273698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317500"/>
            </a:effec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ja-JP" sz="11500" b="1" i="1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TsuchiuL</a:t>
              </a:r>
              <a:r>
                <a:rPr lang="ja-JP" altLang="en-US" sz="115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ea typeface="+mn-ea"/>
                </a:rPr>
                <a:t>　</a:t>
              </a:r>
              <a:r>
                <a:rPr lang="en-US" altLang="ja-JP" sz="11500" b="1" i="1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ve</a:t>
              </a:r>
              <a:r>
                <a:rPr lang="en-US" altLang="ja-JP" sz="11500" b="1" i="1" dirty="0" smtClean="0">
                  <a:solidFill>
                    <a:schemeClr val="tx1"/>
                  </a:solidFill>
                  <a:latin typeface="+mn-ea"/>
                  <a:ea typeface="+mn-ea"/>
                </a:rPr>
                <a:t/>
              </a:r>
              <a:br>
                <a:rPr lang="en-US" altLang="ja-JP" sz="11500" b="1" i="1" dirty="0" smtClean="0">
                  <a:solidFill>
                    <a:schemeClr val="tx1"/>
                  </a:solidFill>
                  <a:latin typeface="+mn-ea"/>
                  <a:ea typeface="+mn-ea"/>
                </a:rPr>
              </a:br>
              <a:r>
                <a:rPr lang="ja-JP" altLang="en-US" sz="4800" b="1" dirty="0" smtClean="0">
                  <a:solidFill>
                    <a:schemeClr val="tx1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～愛着の持てるまち～</a:t>
              </a:r>
              <a:endParaRPr lang="en-US" altLang="ja-JP" sz="4800" b="1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  <a:p>
              <a:pPr algn="ctr"/>
              <a:endParaRPr lang="ja-JP" altLang="en-US" sz="4800" b="1" dirty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endParaRPr>
            </a:p>
          </p:txBody>
        </p:sp>
        <p:sp>
          <p:nvSpPr>
            <p:cNvPr id="301" name="ハート 300"/>
            <p:cNvSpPr/>
            <p:nvPr/>
          </p:nvSpPr>
          <p:spPr>
            <a:xfrm rot="544572">
              <a:off x="6125526" y="858429"/>
              <a:ext cx="696706" cy="696707"/>
            </a:xfrm>
            <a:prstGeom prst="heart">
              <a:avLst/>
            </a:prstGeom>
            <a:solidFill>
              <a:srgbClr val="F856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01" name="正方形/長方形 200"/>
          <p:cNvSpPr/>
          <p:nvPr/>
        </p:nvSpPr>
        <p:spPr>
          <a:xfrm rot="16200000">
            <a:off x="17395273" y="9063023"/>
            <a:ext cx="21423387" cy="3297337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6FCF"/>
              </a:solidFill>
            </a:endParaRPr>
          </a:p>
        </p:txBody>
      </p:sp>
      <p:sp>
        <p:nvSpPr>
          <p:cNvPr id="286" name="正方形/長方形 285"/>
          <p:cNvSpPr/>
          <p:nvPr/>
        </p:nvSpPr>
        <p:spPr>
          <a:xfrm>
            <a:off x="15203606" y="14991514"/>
            <a:ext cx="14552029" cy="5940822"/>
          </a:xfrm>
          <a:prstGeom prst="rect">
            <a:avLst/>
          </a:prstGeom>
          <a:solidFill>
            <a:schemeClr val="bg1">
              <a:alpha val="67000"/>
            </a:schemeClr>
          </a:solidFill>
          <a:ln w="38100" cmpd="sng">
            <a:solidFill>
              <a:schemeClr val="accent2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7" name="正方形/長方形 286"/>
          <p:cNvSpPr/>
          <p:nvPr/>
        </p:nvSpPr>
        <p:spPr>
          <a:xfrm>
            <a:off x="15203606" y="1178290"/>
            <a:ext cx="14552029" cy="5940822"/>
          </a:xfrm>
          <a:prstGeom prst="rect">
            <a:avLst/>
          </a:prstGeom>
          <a:solidFill>
            <a:schemeClr val="bg1">
              <a:alpha val="67000"/>
            </a:schemeClr>
          </a:solidFill>
          <a:ln w="38100" cmpd="sng">
            <a:solidFill>
              <a:schemeClr val="accent1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8" name="正方形/長方形 287"/>
          <p:cNvSpPr/>
          <p:nvPr/>
        </p:nvSpPr>
        <p:spPr>
          <a:xfrm>
            <a:off x="698959" y="14939647"/>
            <a:ext cx="13646559" cy="5940822"/>
          </a:xfrm>
          <a:prstGeom prst="rect">
            <a:avLst/>
          </a:prstGeom>
          <a:solidFill>
            <a:schemeClr val="bg1">
              <a:alpha val="67000"/>
            </a:schemeClr>
          </a:solidFill>
          <a:ln w="38100" cmpd="sng">
            <a:solidFill>
              <a:schemeClr val="accent6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98959" y="1178290"/>
            <a:ext cx="13646559" cy="5940822"/>
          </a:xfrm>
          <a:prstGeom prst="rect">
            <a:avLst/>
          </a:prstGeom>
          <a:solidFill>
            <a:schemeClr val="bg1">
              <a:alpha val="67000"/>
            </a:schemeClr>
          </a:solidFill>
          <a:ln w="38100" cmpd="sng">
            <a:solidFill>
              <a:schemeClr val="accent3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ja-JP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40"/>
          <a:stretch/>
        </p:blipFill>
        <p:spPr bwMode="auto">
          <a:xfrm>
            <a:off x="11562335" y="19878703"/>
            <a:ext cx="2633672" cy="85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図 62" descr="mimi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4"/>
          <a:stretch/>
        </p:blipFill>
        <p:spPr>
          <a:xfrm>
            <a:off x="11562335" y="1433242"/>
            <a:ext cx="2613508" cy="856909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15555968" y="14493371"/>
            <a:ext cx="6264696" cy="89255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中央地区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人が憩い、日々新たなページを刻むまち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5641662" y="437897"/>
            <a:ext cx="6264696" cy="89255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北部地区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ja-JP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多様な市民の“思い”を共有</a:t>
            </a:r>
            <a:r>
              <a:rPr lang="ja-JP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するまち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10932" y="14244868"/>
            <a:ext cx="6264696" cy="89255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南部地区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自ら創る住みよいまち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68815" y="551225"/>
            <a:ext cx="5884107" cy="89255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新治地区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緑と共に、暮らしを未来につなぐまち</a:t>
            </a:r>
            <a:endParaRPr lang="en-US" altLang="ja-JP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698959" y="7248215"/>
            <a:ext cx="10089405" cy="6686339"/>
            <a:chOff x="-6832147" y="6862089"/>
            <a:chExt cx="10089405" cy="6686339"/>
          </a:xfrm>
        </p:grpSpPr>
        <p:sp>
          <p:nvSpPr>
            <p:cNvPr id="289" name="正方形/長方形 288"/>
            <p:cNvSpPr/>
            <p:nvPr/>
          </p:nvSpPr>
          <p:spPr>
            <a:xfrm>
              <a:off x="-6832147" y="7607606"/>
              <a:ext cx="10089405" cy="5940822"/>
            </a:xfrm>
            <a:prstGeom prst="rect">
              <a:avLst/>
            </a:prstGeom>
            <a:solidFill>
              <a:srgbClr val="FFFFFF">
                <a:alpha val="64000"/>
              </a:srgbClr>
            </a:solidFill>
            <a:ln w="38100" cmpd="sng">
              <a:solidFill>
                <a:schemeClr val="accent4">
                  <a:lumMod val="40000"/>
                  <a:lumOff val="60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87" name="図表 86"/>
            <p:cNvGraphicFramePr/>
            <p:nvPr>
              <p:extLst>
                <p:ext uri="{D42A27DB-BD31-4B8C-83A1-F6EECF244321}">
                  <p14:modId xmlns:p14="http://schemas.microsoft.com/office/powerpoint/2010/main" val="56780466"/>
                </p:ext>
              </p:extLst>
            </p:nvPr>
          </p:nvGraphicFramePr>
          <p:xfrm>
            <a:off x="-6775221" y="7938556"/>
            <a:ext cx="8948017" cy="52886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88" name="テキスト ボックス 87"/>
            <p:cNvSpPr txBox="1"/>
            <p:nvPr/>
          </p:nvSpPr>
          <p:spPr>
            <a:xfrm>
              <a:off x="-6499823" y="6862089"/>
              <a:ext cx="5884107" cy="8925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道路・交通</a:t>
              </a:r>
              <a:endParaRPr lang="en-US" altLang="ja-JP" sz="24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市民の出かけたいをサポート</a:t>
              </a:r>
              <a:endParaRPr lang="en-US" altLang="ja-JP" sz="2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1" name="グループ化 16"/>
            <p:cNvGrpSpPr/>
            <p:nvPr/>
          </p:nvGrpSpPr>
          <p:grpSpPr>
            <a:xfrm>
              <a:off x="-995556" y="9194801"/>
              <a:ext cx="3749086" cy="1054926"/>
              <a:chOff x="2156005" y="1441419"/>
              <a:chExt cx="6133833" cy="1569047"/>
            </a:xfrm>
          </p:grpSpPr>
          <p:sp>
            <p:nvSpPr>
              <p:cNvPr id="82" name="円/楕円 81"/>
              <p:cNvSpPr/>
              <p:nvPr/>
            </p:nvSpPr>
            <p:spPr>
              <a:xfrm>
                <a:off x="2156005" y="1948249"/>
                <a:ext cx="4916247" cy="864000"/>
              </a:xfrm>
              <a:prstGeom prst="ellipse">
                <a:avLst/>
              </a:prstGeom>
              <a:solidFill>
                <a:srgbClr val="F8567B"/>
              </a:solidFill>
              <a:ln>
                <a:solidFill>
                  <a:srgbClr val="FF6699"/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000" dirty="0">
                    <a:solidFill>
                      <a:schemeClr val="bg1"/>
                    </a:solidFill>
                  </a:rPr>
                  <a:t>歩行者</a:t>
                </a:r>
                <a:r>
                  <a:rPr lang="ja-JP" altLang="en-US" sz="2000" dirty="0" smtClean="0">
                    <a:solidFill>
                      <a:schemeClr val="bg1"/>
                    </a:solidFill>
                  </a:rPr>
                  <a:t>の</a:t>
                </a:r>
                <a:r>
                  <a:rPr lang="ja-JP" altLang="en-US" sz="2000" dirty="0">
                    <a:solidFill>
                      <a:schemeClr val="bg1"/>
                    </a:solidFill>
                  </a:rPr>
                  <a:t>安全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3" name="図 82"/>
              <p:cNvPicPr>
                <a:picLocks noChangeAspect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61606" y="1441419"/>
                <a:ext cx="2228232" cy="15690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78" name="グループ化 11"/>
            <p:cNvGrpSpPr/>
            <p:nvPr/>
          </p:nvGrpSpPr>
          <p:grpSpPr>
            <a:xfrm>
              <a:off x="-1073167" y="11576655"/>
              <a:ext cx="3822027" cy="642482"/>
              <a:chOff x="2941845" y="4945842"/>
              <a:chExt cx="6303481" cy="1059614"/>
            </a:xfrm>
          </p:grpSpPr>
          <p:sp>
            <p:nvSpPr>
              <p:cNvPr id="79" name="円/楕円 78"/>
              <p:cNvSpPr/>
              <p:nvPr/>
            </p:nvSpPr>
            <p:spPr>
              <a:xfrm>
                <a:off x="2941845" y="4945842"/>
                <a:ext cx="5345419" cy="864000"/>
              </a:xfrm>
              <a:prstGeom prst="ellipse">
                <a:avLst/>
              </a:prstGeom>
              <a:solidFill>
                <a:srgbClr val="6699FF"/>
              </a:solidFill>
              <a:ln>
                <a:solidFill>
                  <a:srgbClr val="3399FF"/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000" dirty="0" smtClean="0">
                    <a:solidFill>
                      <a:schemeClr val="bg1"/>
                    </a:solidFill>
                  </a:rPr>
                  <a:t>スムーズな道路網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0" name="図 79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9322" y="4945842"/>
                <a:ext cx="1926004" cy="1059614"/>
              </a:xfrm>
              <a:prstGeom prst="rect">
                <a:avLst/>
              </a:prstGeom>
            </p:spPr>
          </p:pic>
        </p:grpSp>
      </p:grpSp>
      <p:grpSp>
        <p:nvGrpSpPr>
          <p:cNvPr id="29" name="図形グループ 28"/>
          <p:cNvGrpSpPr/>
          <p:nvPr/>
        </p:nvGrpSpPr>
        <p:grpSpPr>
          <a:xfrm>
            <a:off x="21892685" y="11492588"/>
            <a:ext cx="5871798" cy="1377645"/>
            <a:chOff x="2465521" y="4463657"/>
            <a:chExt cx="4529962" cy="1281090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314" y="4471218"/>
              <a:ext cx="1229257" cy="1221695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5521" y="4463657"/>
              <a:ext cx="1229256" cy="1229256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64696" y="4471218"/>
              <a:ext cx="1230787" cy="1273529"/>
            </a:xfrm>
            <a:prstGeom prst="rect">
              <a:avLst/>
            </a:prstGeom>
          </p:spPr>
        </p:pic>
      </p:grp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83"/>
          <a:stretch/>
        </p:blipFill>
        <p:spPr>
          <a:xfrm>
            <a:off x="26976346" y="15282366"/>
            <a:ext cx="2610340" cy="84403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06"/>
          <a:stretch/>
        </p:blipFill>
        <p:spPr bwMode="auto">
          <a:xfrm>
            <a:off x="26968062" y="6067956"/>
            <a:ext cx="2610340" cy="87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図形グループ 6"/>
          <p:cNvGrpSpPr/>
          <p:nvPr/>
        </p:nvGrpSpPr>
        <p:grpSpPr>
          <a:xfrm>
            <a:off x="15854222" y="16622755"/>
            <a:ext cx="2525293" cy="2792722"/>
            <a:chOff x="24429191" y="10777387"/>
            <a:chExt cx="2525293" cy="2792722"/>
          </a:xfrm>
        </p:grpSpPr>
        <p:pic>
          <p:nvPicPr>
            <p:cNvPr id="4" name="図 3" descr="スクリーンショット 2015-02-09 16.53.48.png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21344968">
              <a:off x="24608192" y="10847588"/>
              <a:ext cx="2346292" cy="2722521"/>
            </a:xfrm>
            <a:prstGeom prst="rect">
              <a:avLst/>
            </a:prstGeom>
          </p:spPr>
        </p:pic>
        <p:pic>
          <p:nvPicPr>
            <p:cNvPr id="5" name="図 4" descr="スクリーンショット 2015-02-09 16.53.28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4000">
              <a:off x="24429191" y="10777387"/>
              <a:ext cx="2019436" cy="2722521"/>
            </a:xfrm>
            <a:prstGeom prst="rect">
              <a:avLst/>
            </a:prstGeom>
          </p:spPr>
        </p:pic>
      </p:grpSp>
      <p:pic>
        <p:nvPicPr>
          <p:cNvPr id="40" name="コンテンツ プレースホルダー 1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77" t="19210" r="19944"/>
          <a:stretch/>
        </p:blipFill>
        <p:spPr>
          <a:xfrm>
            <a:off x="15633054" y="4820559"/>
            <a:ext cx="3449112" cy="202136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0478294" y="1443777"/>
            <a:ext cx="4469937" cy="646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accent1"/>
                </a:solidFill>
              </a:rPr>
              <a:t>多文化社会への対応</a:t>
            </a:r>
            <a:endParaRPr kumimoji="1" lang="ja-JP" altLang="en-US" sz="3600" dirty="0">
              <a:solidFill>
                <a:schemeClr val="accent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5572548" y="1445903"/>
            <a:ext cx="21183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accent1"/>
                </a:solidFill>
              </a:rPr>
              <a:t>無電柱化</a:t>
            </a:r>
            <a:endParaRPr kumimoji="1" lang="ja-JP" altLang="en-US" sz="3600" dirty="0">
              <a:solidFill>
                <a:schemeClr val="accent1"/>
              </a:solidFill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22590511" y="5773126"/>
            <a:ext cx="3528238" cy="1423406"/>
            <a:chOff x="23412541" y="3756291"/>
            <a:chExt cx="4171159" cy="1784044"/>
          </a:xfrm>
        </p:grpSpPr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82310" y="3756291"/>
              <a:ext cx="915810" cy="1784044"/>
            </a:xfrm>
            <a:prstGeom prst="rect">
              <a:avLst/>
            </a:prstGeom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89858" y="3770226"/>
              <a:ext cx="978410" cy="1554483"/>
            </a:xfrm>
            <a:prstGeom prst="rect">
              <a:avLst/>
            </a:prstGeom>
          </p:spPr>
        </p:pic>
        <p:sp>
          <p:nvSpPr>
            <p:cNvPr id="96" name="円/楕円 95"/>
            <p:cNvSpPr/>
            <p:nvPr/>
          </p:nvSpPr>
          <p:spPr>
            <a:xfrm>
              <a:off x="25368620" y="4583535"/>
              <a:ext cx="2215080" cy="518519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chemeClr val="bg1"/>
                  </a:solidFill>
                </a:rPr>
                <a:t>日本人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23412541" y="4583535"/>
              <a:ext cx="2277318" cy="482604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chemeClr val="bg1"/>
                  </a:solidFill>
                </a:rPr>
                <a:t>外国人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19125160" y="4561450"/>
            <a:ext cx="4454818" cy="1750628"/>
            <a:chOff x="15524182" y="4776830"/>
            <a:chExt cx="4851486" cy="1906507"/>
          </a:xfrm>
        </p:grpSpPr>
        <p:pic>
          <p:nvPicPr>
            <p:cNvPr id="93" name="図 92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0392" y="4776830"/>
              <a:ext cx="2827254" cy="1563145"/>
            </a:xfrm>
            <a:prstGeom prst="rect">
              <a:avLst/>
            </a:prstGeom>
          </p:spPr>
        </p:pic>
        <p:sp>
          <p:nvSpPr>
            <p:cNvPr id="98" name="円/楕円 97"/>
            <p:cNvSpPr/>
            <p:nvPr/>
          </p:nvSpPr>
          <p:spPr>
            <a:xfrm>
              <a:off x="15524182" y="6093489"/>
              <a:ext cx="2141225" cy="555457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 smtClean="0">
                  <a:solidFill>
                    <a:schemeClr val="bg1"/>
                  </a:solidFill>
                </a:rPr>
                <a:t>住民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99" name="グループ化 6"/>
            <p:cNvGrpSpPr/>
            <p:nvPr/>
          </p:nvGrpSpPr>
          <p:grpSpPr>
            <a:xfrm>
              <a:off x="17246348" y="4889254"/>
              <a:ext cx="3129320" cy="1794083"/>
              <a:chOff x="6149727" y="803359"/>
              <a:chExt cx="3129320" cy="1794083"/>
            </a:xfrm>
          </p:grpSpPr>
          <p:pic>
            <p:nvPicPr>
              <p:cNvPr id="100" name="図 99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25826" y="803359"/>
                <a:ext cx="1585808" cy="1387582"/>
              </a:xfrm>
              <a:prstGeom prst="rect">
                <a:avLst/>
              </a:prstGeom>
            </p:spPr>
          </p:pic>
          <p:sp>
            <p:nvSpPr>
              <p:cNvPr id="101" name="円/楕円 100"/>
              <p:cNvSpPr/>
              <p:nvPr/>
            </p:nvSpPr>
            <p:spPr>
              <a:xfrm>
                <a:off x="6149727" y="2087057"/>
                <a:ext cx="3129320" cy="510385"/>
              </a:xfrm>
              <a:prstGeom prst="ellipse">
                <a:avLst/>
              </a:prstGeom>
              <a:solidFill>
                <a:srgbClr val="00B05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 smtClean="0">
                    <a:solidFill>
                      <a:schemeClr val="bg1"/>
                    </a:solidFill>
                  </a:rPr>
                  <a:t>病院利用者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2" name="テキスト ボックス 101"/>
          <p:cNvSpPr txBox="1"/>
          <p:nvPr/>
        </p:nvSpPr>
        <p:spPr>
          <a:xfrm>
            <a:off x="1045868" y="15385923"/>
            <a:ext cx="5680826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住民参加型の</a:t>
            </a:r>
            <a:r>
              <a:rPr lang="ja-JP" altLang="en-US" sz="3600" b="1" dirty="0">
                <a:solidFill>
                  <a:schemeClr val="accent6">
                    <a:lumMod val="75000"/>
                  </a:schemeClr>
                </a:solidFill>
              </a:rPr>
              <a:t>公園</a:t>
            </a:r>
            <a:r>
              <a:rPr lang="ja-JP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の整備</a:t>
            </a:r>
            <a:endParaRPr kumimoji="1" lang="ja-JP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5555968" y="15527473"/>
            <a:ext cx="4694897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chemeClr val="accent2"/>
                </a:solidFill>
              </a:rPr>
              <a:t>まちじゅう図書館計画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952030" y="1579074"/>
            <a:ext cx="2549284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 smtClean="0">
                <a:solidFill>
                  <a:schemeClr val="accent3"/>
                </a:solidFill>
              </a:rPr>
              <a:t>農業バンク</a:t>
            </a:r>
            <a:endParaRPr kumimoji="1" lang="ja-JP" altLang="en-US" sz="3600" b="1" dirty="0">
              <a:solidFill>
                <a:schemeClr val="accent3"/>
              </a:solidFill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2394018" y="16138315"/>
            <a:ext cx="6591869" cy="1468647"/>
            <a:chOff x="16898665" y="15922291"/>
            <a:chExt cx="6591869" cy="1468647"/>
          </a:xfrm>
        </p:grpSpPr>
        <p:grpSp>
          <p:nvGrpSpPr>
            <p:cNvPr id="127" name="グループ化 7"/>
            <p:cNvGrpSpPr/>
            <p:nvPr/>
          </p:nvGrpSpPr>
          <p:grpSpPr>
            <a:xfrm>
              <a:off x="21649689" y="15922291"/>
              <a:ext cx="1840845" cy="1448730"/>
              <a:chOff x="5499936" y="2047208"/>
              <a:chExt cx="3029281" cy="2344077"/>
            </a:xfrm>
          </p:grpSpPr>
          <p:pic>
            <p:nvPicPr>
              <p:cNvPr id="128" name="Picture 8" descr="https://encrypted-tbn1.gstatic.com/images?q=tbn:ANd9GcRCwlkwXjx1d9tB28vTZRwJO5gvnY-3fzEfwisqo3_BehPTiH5PBg">
                <a:hlinkClick r:id="rId25"/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9936" y="2047208"/>
                <a:ext cx="3005225" cy="2344077"/>
              </a:xfrm>
              <a:prstGeom prst="ellipse">
                <a:avLst/>
              </a:prstGeom>
              <a:ln w="63500" cap="rnd">
                <a:solidFill>
                  <a:srgbClr val="92D05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9" name="テキスト ボックス 128"/>
              <p:cNvSpPr txBox="1"/>
              <p:nvPr/>
            </p:nvSpPr>
            <p:spPr>
              <a:xfrm>
                <a:off x="5643368" y="3861069"/>
                <a:ext cx="2885849" cy="4979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dirty="0" smtClean="0"/>
                  <a:t>公園の片隅に畑を</a:t>
                </a:r>
                <a:endParaRPr kumimoji="1" lang="ja-JP" altLang="en-US" sz="1400" dirty="0"/>
              </a:p>
            </p:txBody>
          </p:sp>
        </p:grpSp>
        <p:grpSp>
          <p:nvGrpSpPr>
            <p:cNvPr id="130" name="グループ化 9"/>
            <p:cNvGrpSpPr/>
            <p:nvPr/>
          </p:nvGrpSpPr>
          <p:grpSpPr>
            <a:xfrm>
              <a:off x="16898665" y="15942208"/>
              <a:ext cx="1969609" cy="1448730"/>
              <a:chOff x="123494" y="4470936"/>
              <a:chExt cx="2729651" cy="2054273"/>
            </a:xfrm>
          </p:grpSpPr>
          <p:pic>
            <p:nvPicPr>
              <p:cNvPr id="131" name="Picture 12" descr="http://www.helpal-akagi.com/syukuhaku-tokuten/maretto.JPG"/>
              <p:cNvPicPr>
                <a:picLocks noChangeAspect="1" noChangeArrowheads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494" y="4470936"/>
                <a:ext cx="2729651" cy="2054273"/>
              </a:xfrm>
              <a:prstGeom prst="ellipse">
                <a:avLst/>
              </a:prstGeom>
              <a:ln w="63500" cap="rnd">
                <a:solidFill>
                  <a:srgbClr val="FF505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2" name="テキスト ボックス 131"/>
              <p:cNvSpPr txBox="1"/>
              <p:nvPr/>
            </p:nvSpPr>
            <p:spPr>
              <a:xfrm>
                <a:off x="254855" y="6084607"/>
                <a:ext cx="2396759" cy="4364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5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ja-JP" altLang="en-US" sz="1400" dirty="0" smtClean="0"/>
                  <a:t>ゲートボール</a:t>
                </a:r>
                <a:r>
                  <a:rPr kumimoji="1" lang="ja-JP" altLang="en-US" sz="1400" dirty="0" smtClean="0"/>
                  <a:t>場を</a:t>
                </a:r>
                <a:endParaRPr kumimoji="1" lang="ja-JP" altLang="en-US" sz="1400" dirty="0"/>
              </a:p>
            </p:txBody>
          </p:sp>
        </p:grpSp>
        <p:grpSp>
          <p:nvGrpSpPr>
            <p:cNvPr id="133" name="グループ化 12"/>
            <p:cNvGrpSpPr/>
            <p:nvPr/>
          </p:nvGrpSpPr>
          <p:grpSpPr>
            <a:xfrm>
              <a:off x="19326939" y="15985111"/>
              <a:ext cx="1858146" cy="1348500"/>
              <a:chOff x="4528182" y="4195262"/>
              <a:chExt cx="3040262" cy="2206389"/>
            </a:xfrm>
          </p:grpSpPr>
          <p:pic>
            <p:nvPicPr>
              <p:cNvPr id="134" name="Picture 2" descr="https://encrypted-tbn2.gstatic.com/images?q=tbn:ANd9GcQvl5_5YrY-mNsY-1axgrOI0EVpB1uYWpO-5lbP-XA4_bYqhibf">
                <a:hlinkClick r:id="rId28"/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8182" y="4195262"/>
                <a:ext cx="3040262" cy="2184320"/>
              </a:xfrm>
              <a:prstGeom prst="ellipse">
                <a:avLst/>
              </a:prstGeom>
              <a:ln w="63500" cap="rnd">
                <a:solidFill>
                  <a:schemeClr val="accent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5" name="テキスト ボックス 134"/>
              <p:cNvSpPr txBox="1"/>
              <p:nvPr/>
            </p:nvSpPr>
            <p:spPr>
              <a:xfrm>
                <a:off x="4696362" y="5898072"/>
                <a:ext cx="2872082" cy="5035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dirty="0" smtClean="0"/>
                  <a:t>オープンカフェを</a:t>
                </a:r>
                <a:endParaRPr kumimoji="1" lang="ja-JP" altLang="en-US" sz="1400" dirty="0"/>
              </a:p>
            </p:txBody>
          </p:sp>
        </p:grpSp>
      </p:grpSp>
      <p:grpSp>
        <p:nvGrpSpPr>
          <p:cNvPr id="16" name="図形グループ 15"/>
          <p:cNvGrpSpPr/>
          <p:nvPr/>
        </p:nvGrpSpPr>
        <p:grpSpPr>
          <a:xfrm>
            <a:off x="1744118" y="17554933"/>
            <a:ext cx="7932613" cy="4444517"/>
            <a:chOff x="16506768" y="17238525"/>
            <a:chExt cx="8398392" cy="4705486"/>
          </a:xfrm>
        </p:grpSpPr>
        <p:sp>
          <p:nvSpPr>
            <p:cNvPr id="103" name="環状矢印 102"/>
            <p:cNvSpPr/>
            <p:nvPr/>
          </p:nvSpPr>
          <p:spPr>
            <a:xfrm rot="20836581">
              <a:off x="16711702" y="17238525"/>
              <a:ext cx="7044797" cy="4705486"/>
            </a:xfrm>
            <a:prstGeom prst="circularArrow">
              <a:avLst>
                <a:gd name="adj1" fmla="val 4181"/>
                <a:gd name="adj2" fmla="val 520436"/>
                <a:gd name="adj3" fmla="val 20369450"/>
                <a:gd name="adj4" fmla="val 14505504"/>
                <a:gd name="adj5" fmla="val 9394"/>
              </a:avLst>
            </a:prstGeom>
            <a:solidFill>
              <a:srgbClr val="B7DEE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04" name="コンテンツ プレースホルダー 7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7741" y="17954138"/>
              <a:ext cx="4557846" cy="2829007"/>
            </a:xfrm>
            <a:prstGeom prst="rect">
              <a:avLst/>
            </a:prstGeom>
          </p:spPr>
        </p:pic>
        <p:pic>
          <p:nvPicPr>
            <p:cNvPr id="105" name="図 104"/>
            <p:cNvPicPr>
              <a:picLocks noChangeAspect="1"/>
            </p:cNvPicPr>
            <p:nvPr/>
          </p:nvPicPr>
          <p:blipFill rotWithShape="1"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07076" y="19191208"/>
              <a:ext cx="1335090" cy="945191"/>
            </a:xfrm>
            <a:prstGeom prst="rect">
              <a:avLst/>
            </a:prstGeom>
          </p:spPr>
        </p:pic>
        <p:pic>
          <p:nvPicPr>
            <p:cNvPr id="106" name="図 105"/>
            <p:cNvPicPr>
              <a:picLocks noChangeAspect="1"/>
            </p:cNvPicPr>
            <p:nvPr/>
          </p:nvPicPr>
          <p:blipFill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23756" y="18886982"/>
              <a:ext cx="1921831" cy="1056532"/>
            </a:xfrm>
            <a:prstGeom prst="rect">
              <a:avLst/>
            </a:prstGeom>
          </p:spPr>
        </p:pic>
        <p:pic>
          <p:nvPicPr>
            <p:cNvPr id="107" name="図 106"/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0396" y="20000564"/>
              <a:ext cx="660104" cy="694396"/>
            </a:xfrm>
            <a:prstGeom prst="rect">
              <a:avLst/>
            </a:prstGeom>
          </p:spPr>
        </p:pic>
        <p:pic>
          <p:nvPicPr>
            <p:cNvPr id="108" name="図 107"/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08231" y="19943514"/>
              <a:ext cx="602085" cy="633362"/>
            </a:xfrm>
            <a:prstGeom prst="rect">
              <a:avLst/>
            </a:prstGeom>
          </p:spPr>
        </p:pic>
        <p:grpSp>
          <p:nvGrpSpPr>
            <p:cNvPr id="109" name="グループ化 41"/>
            <p:cNvGrpSpPr/>
            <p:nvPr/>
          </p:nvGrpSpPr>
          <p:grpSpPr>
            <a:xfrm>
              <a:off x="16506768" y="17758549"/>
              <a:ext cx="1599368" cy="1615554"/>
              <a:chOff x="3825760" y="3960749"/>
              <a:chExt cx="1280020" cy="1292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円/楕円 109"/>
              <p:cNvSpPr/>
              <p:nvPr/>
            </p:nvSpPr>
            <p:spPr>
              <a:xfrm>
                <a:off x="3825760" y="3989410"/>
                <a:ext cx="1280020" cy="1264312"/>
              </a:xfrm>
              <a:prstGeom prst="ellipse">
                <a:avLst/>
              </a:prstGeom>
              <a:solidFill>
                <a:srgbClr val="B7DE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11" name="グループ化 38"/>
              <p:cNvGrpSpPr/>
              <p:nvPr/>
            </p:nvGrpSpPr>
            <p:grpSpPr>
              <a:xfrm>
                <a:off x="3901855" y="4242574"/>
                <a:ext cx="1171172" cy="927864"/>
                <a:chOff x="2975628" y="6825779"/>
                <a:chExt cx="1905451" cy="1360495"/>
              </a:xfrm>
            </p:grpSpPr>
            <p:grpSp>
              <p:nvGrpSpPr>
                <p:cNvPr id="113" name="グループ化 30"/>
                <p:cNvGrpSpPr/>
                <p:nvPr/>
              </p:nvGrpSpPr>
              <p:grpSpPr>
                <a:xfrm>
                  <a:off x="2975628" y="6844821"/>
                  <a:ext cx="1624043" cy="1341453"/>
                  <a:chOff x="-1296175" y="4369066"/>
                  <a:chExt cx="1624043" cy="1341453"/>
                </a:xfrm>
              </p:grpSpPr>
              <p:pic>
                <p:nvPicPr>
                  <p:cNvPr id="116" name="図 115"/>
                  <p:cNvPicPr>
                    <a:picLocks noChangeAspect="1"/>
                  </p:cNvPicPr>
                  <p:nvPr/>
                </p:nvPicPr>
                <p:blipFill>
                  <a:blip r:embed="rId3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036533" y="4923957"/>
                    <a:ext cx="778540" cy="778538"/>
                  </a:xfrm>
                  <a:prstGeom prst="rect">
                    <a:avLst/>
                  </a:prstGeom>
                </p:spPr>
              </p:pic>
              <p:pic>
                <p:nvPicPr>
                  <p:cNvPr id="117" name="図 116"/>
                  <p:cNvPicPr>
                    <a:picLocks noChangeAspect="1"/>
                  </p:cNvPicPr>
                  <p:nvPr/>
                </p:nvPicPr>
                <p:blipFill>
                  <a:blip r:embed="rId3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296175" y="4369066"/>
                    <a:ext cx="778540" cy="778539"/>
                  </a:xfrm>
                  <a:prstGeom prst="rect">
                    <a:avLst/>
                  </a:prstGeom>
                </p:spPr>
              </p:pic>
              <p:pic>
                <p:nvPicPr>
                  <p:cNvPr id="118" name="図 117"/>
                  <p:cNvPicPr>
                    <a:picLocks noChangeAspect="1"/>
                  </p:cNvPicPr>
                  <p:nvPr/>
                </p:nvPicPr>
                <p:blipFill>
                  <a:blip r:embed="rId3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93544" y="4889109"/>
                    <a:ext cx="821412" cy="82141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4" name="図 113"/>
                <p:cNvPicPr>
                  <a:picLocks noChangeAspect="1"/>
                </p:cNvPicPr>
                <p:nvPr/>
              </p:nvPicPr>
              <p:blipFill>
                <a:blip r:embed="rId3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6274" y="6844821"/>
                  <a:ext cx="764805" cy="764805"/>
                </a:xfrm>
                <a:prstGeom prst="rect">
                  <a:avLst/>
                </a:prstGeom>
              </p:spPr>
            </p:pic>
            <p:pic>
              <p:nvPicPr>
                <p:cNvPr id="115" name="コンテンツ プレースホルダー 4"/>
                <p:cNvPicPr>
                  <a:picLocks noChangeAspect="1"/>
                </p:cNvPicPr>
                <p:nvPr/>
              </p:nvPicPr>
              <p:blipFill>
                <a:blip r:embed="rId3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8268" y="6825779"/>
                  <a:ext cx="748892" cy="755313"/>
                </a:xfrm>
                <a:prstGeom prst="rect">
                  <a:avLst/>
                </a:prstGeom>
              </p:spPr>
            </p:pic>
          </p:grpSp>
          <p:sp>
            <p:nvSpPr>
              <p:cNvPr id="112" name="テキスト ボックス 111"/>
              <p:cNvSpPr txBox="1"/>
              <p:nvPr/>
            </p:nvSpPr>
            <p:spPr>
              <a:xfrm>
                <a:off x="4161379" y="3960749"/>
                <a:ext cx="560688" cy="323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市民</a:t>
                </a:r>
                <a:endPara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119" name="グループ化 51"/>
            <p:cNvGrpSpPr/>
            <p:nvPr/>
          </p:nvGrpSpPr>
          <p:grpSpPr>
            <a:xfrm>
              <a:off x="23305792" y="18793051"/>
              <a:ext cx="1599368" cy="1579742"/>
              <a:chOff x="3074920" y="4864875"/>
              <a:chExt cx="1280020" cy="12643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0" name="グループ化 52"/>
              <p:cNvGrpSpPr/>
              <p:nvPr/>
            </p:nvGrpSpPr>
            <p:grpSpPr>
              <a:xfrm>
                <a:off x="3074920" y="4864875"/>
                <a:ext cx="1280020" cy="1264312"/>
                <a:chOff x="3825760" y="3989410"/>
                <a:chExt cx="1280020" cy="1264312"/>
              </a:xfrm>
            </p:grpSpPr>
            <p:sp>
              <p:nvSpPr>
                <p:cNvPr id="122" name="円/楕円 121"/>
                <p:cNvSpPr/>
                <p:nvPr/>
              </p:nvSpPr>
              <p:spPr>
                <a:xfrm>
                  <a:off x="3825760" y="3989410"/>
                  <a:ext cx="1280020" cy="1264312"/>
                </a:xfrm>
                <a:prstGeom prst="ellipse">
                  <a:avLst/>
                </a:prstGeom>
                <a:solidFill>
                  <a:srgbClr val="CCC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3" name="テキスト ボックス 122"/>
                <p:cNvSpPr txBox="1"/>
                <p:nvPr/>
              </p:nvSpPr>
              <p:spPr>
                <a:xfrm>
                  <a:off x="4040181" y="3998283"/>
                  <a:ext cx="776338" cy="32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400" dirty="0"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</a:rPr>
                    <a:t>土浦市</a:t>
                  </a:r>
                  <a:endParaRPr kumimoji="1" lang="ja-JP" altLang="en-US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endParaRPr>
                </a:p>
              </p:txBody>
            </p:sp>
          </p:grpSp>
          <p:pic>
            <p:nvPicPr>
              <p:cNvPr id="121" name="図 120"/>
              <p:cNvPicPr>
                <a:picLocks noChangeAspect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40010" y="5094422"/>
                <a:ext cx="749837" cy="845572"/>
              </a:xfrm>
              <a:prstGeom prst="rect">
                <a:avLst/>
              </a:prstGeom>
            </p:spPr>
          </p:pic>
        </p:grpSp>
        <p:sp>
          <p:nvSpPr>
            <p:cNvPr id="124" name="右矢印 123"/>
            <p:cNvSpPr/>
            <p:nvPr/>
          </p:nvSpPr>
          <p:spPr>
            <a:xfrm rot="2155545">
              <a:off x="18229176" y="18861588"/>
              <a:ext cx="717101" cy="579182"/>
            </a:xfrm>
            <a:prstGeom prst="rightArrow">
              <a:avLst>
                <a:gd name="adj1" fmla="val 51726"/>
                <a:gd name="adj2" fmla="val 51060"/>
              </a:avLst>
            </a:prstGeom>
            <a:solidFill>
              <a:srgbClr val="B7DEE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図形グループ 17"/>
          <p:cNvGrpSpPr/>
          <p:nvPr/>
        </p:nvGrpSpPr>
        <p:grpSpPr>
          <a:xfrm>
            <a:off x="1135728" y="2216216"/>
            <a:ext cx="7703171" cy="4726012"/>
            <a:chOff x="-239035" y="686399"/>
            <a:chExt cx="9231983" cy="5663961"/>
          </a:xfrm>
        </p:grpSpPr>
        <p:sp>
          <p:nvSpPr>
            <p:cNvPr id="168" name="角丸四角形 167"/>
            <p:cNvSpPr/>
            <p:nvPr/>
          </p:nvSpPr>
          <p:spPr>
            <a:xfrm>
              <a:off x="2643278" y="1386487"/>
              <a:ext cx="4377568" cy="4200900"/>
            </a:xfrm>
            <a:prstGeom prst="roundRect">
              <a:avLst>
                <a:gd name="adj" fmla="val 9760"/>
              </a:avLst>
            </a:prstGeom>
            <a:noFill/>
            <a:ln w="38100">
              <a:solidFill>
                <a:srgbClr val="38A8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8037592" y="2658112"/>
              <a:ext cx="681842" cy="30994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JP" altLang="en-US" sz="2400" dirty="0" smtClean="0">
                  <a:solidFill>
                    <a:prstClr val="black"/>
                  </a:solidFill>
                </a:rPr>
                <a:t>新規参入希望者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  <p:grpSp>
          <p:nvGrpSpPr>
            <p:cNvPr id="171" name="グループ化 9"/>
            <p:cNvGrpSpPr/>
            <p:nvPr/>
          </p:nvGrpSpPr>
          <p:grpSpPr>
            <a:xfrm>
              <a:off x="-63991" y="1731750"/>
              <a:ext cx="2184712" cy="4025780"/>
              <a:chOff x="-63991" y="1731750"/>
              <a:chExt cx="2184712" cy="4025780"/>
            </a:xfrm>
          </p:grpSpPr>
          <p:grpSp>
            <p:nvGrpSpPr>
              <p:cNvPr id="172" name="グループ化 3"/>
              <p:cNvGrpSpPr/>
              <p:nvPr/>
            </p:nvGrpSpPr>
            <p:grpSpPr>
              <a:xfrm>
                <a:off x="-44757" y="1731750"/>
                <a:ext cx="2117992" cy="1701714"/>
                <a:chOff x="-164870" y="1914837"/>
                <a:chExt cx="2117992" cy="1701714"/>
              </a:xfrm>
            </p:grpSpPr>
            <p:pic>
              <p:nvPicPr>
                <p:cNvPr id="176" name="図 175"/>
                <p:cNvPicPr>
                  <a:picLocks noChangeAspect="1"/>
                </p:cNvPicPr>
                <p:nvPr/>
              </p:nvPicPr>
              <p:blipFill rotWithShape="1"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164870" y="1914837"/>
                  <a:ext cx="2117992" cy="1558045"/>
                </a:xfrm>
                <a:prstGeom prst="rect">
                  <a:avLst/>
                </a:prstGeom>
                <a:solidFill>
                  <a:schemeClr val="accent3"/>
                </a:solidFill>
                <a:ln w="38100">
                  <a:solidFill>
                    <a:schemeClr val="accent3"/>
                  </a:solidFill>
                </a:ln>
              </p:spPr>
            </p:pic>
            <p:sp>
              <p:nvSpPr>
                <p:cNvPr id="177" name="テキスト ボックス 176"/>
                <p:cNvSpPr txBox="1"/>
                <p:nvPr/>
              </p:nvSpPr>
              <p:spPr>
                <a:xfrm>
                  <a:off x="686531" y="3216441"/>
                  <a:ext cx="69762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2000" dirty="0" smtClean="0"/>
                    <a:t>農地</a:t>
                  </a:r>
                  <a:endParaRPr kumimoji="1" lang="ja-JP" altLang="en-US" sz="2000" dirty="0"/>
                </a:p>
              </p:txBody>
            </p:sp>
          </p:grpSp>
          <p:grpSp>
            <p:nvGrpSpPr>
              <p:cNvPr id="173" name="グループ化 4"/>
              <p:cNvGrpSpPr/>
              <p:nvPr/>
            </p:nvGrpSpPr>
            <p:grpSpPr>
              <a:xfrm>
                <a:off x="-63991" y="3699890"/>
                <a:ext cx="2184712" cy="2057640"/>
                <a:chOff x="-143747" y="3875646"/>
                <a:chExt cx="2184712" cy="2057640"/>
              </a:xfrm>
            </p:grpSpPr>
            <p:pic>
              <p:nvPicPr>
                <p:cNvPr id="174" name="図 173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43747" y="3875646"/>
                  <a:ext cx="2184712" cy="1698614"/>
                </a:xfrm>
                <a:prstGeom prst="rect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</p:pic>
            <p:sp>
              <p:nvSpPr>
                <p:cNvPr id="175" name="テキスト ボックス 174"/>
                <p:cNvSpPr txBox="1"/>
                <p:nvPr/>
              </p:nvSpPr>
              <p:spPr>
                <a:xfrm>
                  <a:off x="443317" y="5533176"/>
                  <a:ext cx="95410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000" dirty="0" smtClean="0"/>
                    <a:t>古民家</a:t>
                  </a:r>
                  <a:endParaRPr kumimoji="1" lang="ja-JP" altLang="en-US" sz="2000" dirty="0"/>
                </a:p>
              </p:txBody>
            </p:sp>
          </p:grpSp>
        </p:grpSp>
        <p:grpSp>
          <p:nvGrpSpPr>
            <p:cNvPr id="178" name="グループ化 19"/>
            <p:cNvGrpSpPr/>
            <p:nvPr/>
          </p:nvGrpSpPr>
          <p:grpSpPr>
            <a:xfrm>
              <a:off x="2911028" y="1394404"/>
              <a:ext cx="4083853" cy="1804868"/>
              <a:chOff x="2946851" y="1528541"/>
              <a:chExt cx="4083853" cy="1804868"/>
            </a:xfrm>
          </p:grpSpPr>
          <p:sp>
            <p:nvSpPr>
              <p:cNvPr id="179" name="テキスト ボックス 178"/>
              <p:cNvSpPr txBox="1"/>
              <p:nvPr/>
            </p:nvSpPr>
            <p:spPr>
              <a:xfrm>
                <a:off x="2946851" y="1726501"/>
                <a:ext cx="3856815" cy="1606908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800" b="1" u="sng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農地集積バンク</a:t>
                </a:r>
                <a:endParaRPr lang="en-US" altLang="ja-JP" sz="18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ja-JP" altLang="en-US" sz="1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農地を借りる</a:t>
                </a:r>
                <a:endParaRPr lang="en-US" altLang="ja-JP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ja-JP" altLang="en-US" sz="1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簡単に整備</a:t>
                </a:r>
                <a:endParaRPr lang="en-US" altLang="ja-JP" sz="1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ja-JP" altLang="en-US" sz="18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まとまりのある形に</a:t>
                </a:r>
                <a:endParaRPr lang="en-US" altLang="ja-JP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80" name="図 179"/>
              <p:cNvPicPr>
                <a:picLocks noChangeAspect="1"/>
              </p:cNvPicPr>
              <p:nvPr/>
            </p:nvPicPr>
            <p:blipFill rotWithShape="1">
              <a:blip r:embed="rId4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45358" y="1528541"/>
                <a:ext cx="1685346" cy="1655738"/>
              </a:xfrm>
              <a:prstGeom prst="rect">
                <a:avLst/>
              </a:prstGeom>
            </p:spPr>
          </p:pic>
        </p:grpSp>
        <p:grpSp>
          <p:nvGrpSpPr>
            <p:cNvPr id="181" name="グループ化 17"/>
            <p:cNvGrpSpPr/>
            <p:nvPr/>
          </p:nvGrpSpPr>
          <p:grpSpPr>
            <a:xfrm>
              <a:off x="2215793" y="3230399"/>
              <a:ext cx="5507756" cy="2285953"/>
              <a:chOff x="2238647" y="3399300"/>
              <a:chExt cx="5507756" cy="2285953"/>
            </a:xfrm>
          </p:grpSpPr>
          <p:sp>
            <p:nvSpPr>
              <p:cNvPr id="182" name="テキスト ボックス 181"/>
              <p:cNvSpPr txBox="1"/>
              <p:nvPr/>
            </p:nvSpPr>
            <p:spPr>
              <a:xfrm>
                <a:off x="2929047" y="3811480"/>
                <a:ext cx="3867500" cy="173051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b="1" u="sng" dirty="0">
                    <a:solidFill>
                      <a:schemeClr val="bg1"/>
                    </a:solidFill>
                  </a:rPr>
                  <a:t>住宅</a:t>
                </a:r>
                <a:r>
                  <a:rPr lang="ja-JP" altLang="en-US" sz="2400" b="1" u="sng" dirty="0" smtClean="0">
                    <a:solidFill>
                      <a:schemeClr val="bg1"/>
                    </a:solidFill>
                  </a:rPr>
                  <a:t>バンク</a:t>
                </a:r>
                <a:endParaRPr lang="en-US" altLang="ja-JP" sz="2400" b="1" u="sng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MS Mincho" panose="02020609040205080304" pitchFamily="17" charset="-128"/>
                  <a:buChar char="☺"/>
                </a:pPr>
                <a:r>
                  <a:rPr lang="ja-JP" altLang="en-US" sz="1800" dirty="0" smtClean="0">
                    <a:solidFill>
                      <a:schemeClr val="bg1"/>
                    </a:solidFill>
                  </a:rPr>
                  <a:t>空き家の募集</a:t>
                </a:r>
                <a:endParaRPr lang="en-US" altLang="ja-JP" sz="18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MS Mincho" panose="02020609040205080304" pitchFamily="17" charset="-128"/>
                  <a:buChar char="☺"/>
                </a:pPr>
                <a:r>
                  <a:rPr lang="ja-JP" altLang="en-US" sz="1800" dirty="0" smtClean="0">
                    <a:solidFill>
                      <a:schemeClr val="bg1"/>
                    </a:solidFill>
                  </a:rPr>
                  <a:t>貸し手と借り手の仲介</a:t>
                </a:r>
                <a:endParaRPr lang="en-US" altLang="ja-JP" sz="18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MS Mincho" panose="02020609040205080304" pitchFamily="17" charset="-128"/>
                  <a:buChar char="☺"/>
                </a:pPr>
                <a:r>
                  <a:rPr lang="ja-JP" altLang="en-US" sz="1800" dirty="0" smtClean="0">
                    <a:solidFill>
                      <a:schemeClr val="bg1"/>
                    </a:solidFill>
                  </a:rPr>
                  <a:t>リフォーム費用の補助</a:t>
                </a:r>
                <a:endParaRPr lang="en-US" altLang="ja-JP" sz="1800" dirty="0" smtClean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83" name="図 182"/>
              <p:cNvPicPr>
                <a:picLocks noChangeAspect="1"/>
              </p:cNvPicPr>
              <p:nvPr/>
            </p:nvPicPr>
            <p:blipFill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077401">
                <a:off x="2238647" y="3399300"/>
                <a:ext cx="1663280" cy="1191325"/>
              </a:xfrm>
              <a:prstGeom prst="rect">
                <a:avLst/>
              </a:prstGeom>
            </p:spPr>
          </p:pic>
          <p:pic>
            <p:nvPicPr>
              <p:cNvPr id="184" name="図 183"/>
              <p:cNvPicPr>
                <a:picLocks noChangeAspect="1"/>
              </p:cNvPicPr>
              <p:nvPr/>
            </p:nvPicPr>
            <p:blipFill rotWithShape="1">
              <a:blip r:embed="rId4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93844" y="4084947"/>
                <a:ext cx="1652559" cy="1600306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85" name="角丸四角形 184"/>
            <p:cNvSpPr/>
            <p:nvPr/>
          </p:nvSpPr>
          <p:spPr>
            <a:xfrm>
              <a:off x="-239035" y="1016960"/>
              <a:ext cx="1763564" cy="60945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u="sng" dirty="0" smtClean="0">
                  <a:solidFill>
                    <a:schemeClr val="tx1"/>
                  </a:solidFill>
                </a:rPr>
                <a:t>貸し手</a:t>
              </a:r>
              <a:endParaRPr kumimoji="1" lang="ja-JP" altLang="en-US" sz="2800" u="sng" dirty="0">
                <a:solidFill>
                  <a:schemeClr val="tx1"/>
                </a:solidFill>
              </a:endParaRPr>
            </a:p>
          </p:txBody>
        </p:sp>
        <p:pic>
          <p:nvPicPr>
            <p:cNvPr id="186" name="コンテンツ プレースホルダー 24"/>
            <p:cNvPicPr>
              <a:picLocks noChangeAspect="1"/>
            </p:cNvPicPr>
            <p:nvPr/>
          </p:nvPicPr>
          <p:blipFill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326910" y="686399"/>
              <a:ext cx="1600504" cy="1004152"/>
            </a:xfrm>
            <a:prstGeom prst="rect">
              <a:avLst/>
            </a:prstGeom>
          </p:spPr>
        </p:pic>
        <p:grpSp>
          <p:nvGrpSpPr>
            <p:cNvPr id="187" name="グループ化 38"/>
            <p:cNvGrpSpPr/>
            <p:nvPr/>
          </p:nvGrpSpPr>
          <p:grpSpPr>
            <a:xfrm>
              <a:off x="7078546" y="818039"/>
              <a:ext cx="1914402" cy="1852355"/>
              <a:chOff x="6807217" y="1341551"/>
              <a:chExt cx="1914402" cy="1852355"/>
            </a:xfrm>
          </p:grpSpPr>
          <p:sp>
            <p:nvSpPr>
              <p:cNvPr id="188" name="正方形/長方形 37"/>
              <p:cNvSpPr/>
              <p:nvPr/>
            </p:nvSpPr>
            <p:spPr>
              <a:xfrm>
                <a:off x="6936755" y="1341551"/>
                <a:ext cx="1784864" cy="57449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u="sng" dirty="0" smtClean="0">
                    <a:solidFill>
                      <a:schemeClr val="tx1"/>
                    </a:solidFill>
                  </a:rPr>
                  <a:t>借り手</a:t>
                </a:r>
                <a:endParaRPr kumimoji="1" lang="ja-JP" altLang="en-US" sz="2800" u="sng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89" name="図 188"/>
              <p:cNvPicPr>
                <a:picLocks noChangeAspect="1"/>
              </p:cNvPicPr>
              <p:nvPr/>
            </p:nvPicPr>
            <p:blipFill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7217" y="1982958"/>
                <a:ext cx="1896541" cy="1210948"/>
              </a:xfrm>
              <a:prstGeom prst="roundRect">
                <a:avLst/>
              </a:prstGeom>
            </p:spPr>
          </p:pic>
        </p:grpSp>
        <p:grpSp>
          <p:nvGrpSpPr>
            <p:cNvPr id="190" name="グループ化 8"/>
            <p:cNvGrpSpPr/>
            <p:nvPr/>
          </p:nvGrpSpPr>
          <p:grpSpPr>
            <a:xfrm>
              <a:off x="2634385" y="2938413"/>
              <a:ext cx="4090184" cy="3411947"/>
              <a:chOff x="2634385" y="2938413"/>
              <a:chExt cx="4090184" cy="3411947"/>
            </a:xfrm>
          </p:grpSpPr>
          <p:sp>
            <p:nvSpPr>
              <p:cNvPr id="191" name="横巻き 190"/>
              <p:cNvSpPr/>
              <p:nvPr/>
            </p:nvSpPr>
            <p:spPr>
              <a:xfrm>
                <a:off x="2634385" y="5708339"/>
                <a:ext cx="4090184" cy="642021"/>
              </a:xfrm>
              <a:prstGeom prst="horizontalScroll">
                <a:avLst/>
              </a:prstGeom>
              <a:solidFill>
                <a:srgbClr val="FFFFBE"/>
              </a:solidFill>
              <a:ln w="28575">
                <a:solidFill>
                  <a:srgbClr val="F9C11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000" dirty="0"/>
                  <a:t>住居と職場両面のサポート</a:t>
                </a:r>
                <a:endParaRPr lang="en-US" altLang="ja-JP" sz="2000" dirty="0"/>
              </a:p>
            </p:txBody>
          </p:sp>
          <p:grpSp>
            <p:nvGrpSpPr>
              <p:cNvPr id="192" name="グループ化 6"/>
              <p:cNvGrpSpPr/>
              <p:nvPr/>
            </p:nvGrpSpPr>
            <p:grpSpPr>
              <a:xfrm>
                <a:off x="4388949" y="2938413"/>
                <a:ext cx="979338" cy="2895211"/>
                <a:chOff x="4388949" y="2938413"/>
                <a:chExt cx="979338" cy="2895211"/>
              </a:xfrm>
            </p:grpSpPr>
            <p:sp>
              <p:nvSpPr>
                <p:cNvPr id="193" name="加算記号 192"/>
                <p:cNvSpPr/>
                <p:nvPr/>
              </p:nvSpPr>
              <p:spPr>
                <a:xfrm>
                  <a:off x="4470212" y="2938413"/>
                  <a:ext cx="723700" cy="723700"/>
                </a:xfrm>
                <a:prstGeom prst="mathPlus">
                  <a:avLst>
                    <a:gd name="adj1" fmla="val 9007"/>
                  </a:avLst>
                </a:prstGeom>
                <a:solidFill>
                  <a:srgbClr val="F9C11B"/>
                </a:solidFill>
                <a:ln w="57150">
                  <a:solidFill>
                    <a:srgbClr val="F9C11B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4800" dirty="0"/>
                </a:p>
              </p:txBody>
            </p:sp>
            <p:sp>
              <p:nvSpPr>
                <p:cNvPr id="194" name="等号 193"/>
                <p:cNvSpPr/>
                <p:nvPr/>
              </p:nvSpPr>
              <p:spPr>
                <a:xfrm rot="5400000">
                  <a:off x="4591499" y="5056837"/>
                  <a:ext cx="574237" cy="979338"/>
                </a:xfrm>
                <a:prstGeom prst="mathEqual">
                  <a:avLst>
                    <a:gd name="adj1" fmla="val 11877"/>
                    <a:gd name="adj2" fmla="val 11760"/>
                  </a:avLst>
                </a:prstGeom>
                <a:solidFill>
                  <a:srgbClr val="F9C11B"/>
                </a:solidFill>
                <a:ln>
                  <a:solidFill>
                    <a:srgbClr val="F9C11B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48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95" name="右矢印 194"/>
            <p:cNvSpPr/>
            <p:nvPr/>
          </p:nvSpPr>
          <p:spPr>
            <a:xfrm>
              <a:off x="1956935" y="1795436"/>
              <a:ext cx="993909" cy="11741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96" name="右矢印 195"/>
            <p:cNvSpPr/>
            <p:nvPr/>
          </p:nvSpPr>
          <p:spPr>
            <a:xfrm>
              <a:off x="1990699" y="4045905"/>
              <a:ext cx="993909" cy="117410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97" name="右矢印 196"/>
            <p:cNvSpPr/>
            <p:nvPr/>
          </p:nvSpPr>
          <p:spPr>
            <a:xfrm>
              <a:off x="6885258" y="3158783"/>
              <a:ext cx="993909" cy="1174100"/>
            </a:xfrm>
            <a:prstGeom prst="rightArrow">
              <a:avLst/>
            </a:prstGeom>
            <a:solidFill>
              <a:srgbClr val="38A8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4800">
                <a:solidFill>
                  <a:prstClr val="white"/>
                </a:solidFill>
              </a:endParaRPr>
            </a:p>
          </p:txBody>
        </p:sp>
      </p:grpSp>
      <p:pic>
        <p:nvPicPr>
          <p:cNvPr id="208" name="図 207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7506" y="2266697"/>
            <a:ext cx="1589187" cy="2263643"/>
          </a:xfrm>
          <a:prstGeom prst="rect">
            <a:avLst/>
          </a:prstGeom>
        </p:spPr>
      </p:pic>
      <p:pic>
        <p:nvPicPr>
          <p:cNvPr id="209" name="図 208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6610" y="2254169"/>
            <a:ext cx="2973182" cy="2229887"/>
          </a:xfrm>
          <a:prstGeom prst="rect">
            <a:avLst/>
          </a:prstGeom>
        </p:spPr>
      </p:pic>
      <p:pic>
        <p:nvPicPr>
          <p:cNvPr id="210" name="図 209" descr="home:shakoug:s1211277:Desktop:春夏秋冬.png"/>
          <p:cNvPicPr/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035" y="16382100"/>
            <a:ext cx="3948966" cy="27213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22340518" y="7540882"/>
            <a:ext cx="2014112" cy="584776"/>
          </a:xfrm>
          <a:prstGeom prst="rect">
            <a:avLst/>
          </a:prstGeom>
          <a:solidFill>
            <a:schemeClr val="bg1"/>
          </a:solidFill>
          <a:ln>
            <a:solidFill>
              <a:srgbClr val="FF6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コンセプト</a:t>
            </a:r>
            <a:endParaRPr kumimoji="1" lang="ja-JP" altLang="en-US" sz="3200" dirty="0"/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22303159" y="10635853"/>
            <a:ext cx="2579677" cy="584776"/>
          </a:xfrm>
          <a:prstGeom prst="rect">
            <a:avLst/>
          </a:prstGeom>
          <a:solidFill>
            <a:srgbClr val="FFFFFF"/>
          </a:solidFill>
          <a:ln>
            <a:solidFill>
              <a:srgbClr val="FF6F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分野別方針</a:t>
            </a:r>
            <a:endParaRPr kumimoji="1" lang="ja-JP" altLang="en-US" sz="3200" dirty="0"/>
          </a:p>
        </p:txBody>
      </p:sp>
      <p:grpSp>
        <p:nvGrpSpPr>
          <p:cNvPr id="243" name="図形グループ 242"/>
          <p:cNvGrpSpPr/>
          <p:nvPr/>
        </p:nvGrpSpPr>
        <p:grpSpPr>
          <a:xfrm flipH="1">
            <a:off x="18161308" y="18578718"/>
            <a:ext cx="4749419" cy="2196018"/>
            <a:chOff x="187948" y="1444211"/>
            <a:chExt cx="8813505" cy="4075156"/>
          </a:xfrm>
        </p:grpSpPr>
        <p:grpSp>
          <p:nvGrpSpPr>
            <p:cNvPr id="244" name="グループ化 38"/>
            <p:cNvGrpSpPr/>
            <p:nvPr/>
          </p:nvGrpSpPr>
          <p:grpSpPr>
            <a:xfrm>
              <a:off x="187948" y="3261073"/>
              <a:ext cx="2287271" cy="2103583"/>
              <a:chOff x="4472015" y="5279738"/>
              <a:chExt cx="1595707" cy="1452386"/>
            </a:xfrm>
          </p:grpSpPr>
          <p:grpSp>
            <p:nvGrpSpPr>
              <p:cNvPr id="272" name="グループ化 30"/>
              <p:cNvGrpSpPr/>
              <p:nvPr/>
            </p:nvGrpSpPr>
            <p:grpSpPr>
              <a:xfrm>
                <a:off x="4472015" y="5279738"/>
                <a:ext cx="1595707" cy="1452386"/>
                <a:chOff x="200212" y="2803983"/>
                <a:chExt cx="1595707" cy="1452386"/>
              </a:xfrm>
            </p:grpSpPr>
            <p:sp>
              <p:nvSpPr>
                <p:cNvPr id="275" name="円/楕円 274"/>
                <p:cNvSpPr/>
                <p:nvPr/>
              </p:nvSpPr>
              <p:spPr>
                <a:xfrm>
                  <a:off x="304715" y="2882544"/>
                  <a:ext cx="1491204" cy="1373825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テキスト ボックス 275"/>
                <p:cNvSpPr txBox="1"/>
                <p:nvPr/>
              </p:nvSpPr>
              <p:spPr>
                <a:xfrm>
                  <a:off x="200212" y="2803983"/>
                  <a:ext cx="1347339" cy="473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1800" dirty="0" smtClean="0"/>
                    <a:t>市民</a:t>
                  </a:r>
                  <a:endParaRPr kumimoji="1" lang="ja-JP" altLang="en-US" sz="1800" dirty="0"/>
                </a:p>
              </p:txBody>
            </p:sp>
            <p:pic>
              <p:nvPicPr>
                <p:cNvPr id="277" name="図 276"/>
                <p:cNvPicPr>
                  <a:picLocks noChangeAspect="1"/>
                </p:cNvPicPr>
                <p:nvPr/>
              </p:nvPicPr>
              <p:blipFill>
                <a:blip r:embed="rId5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954" y="3324269"/>
                  <a:ext cx="576000" cy="576000"/>
                </a:xfrm>
                <a:prstGeom prst="rect">
                  <a:avLst/>
                </a:prstGeom>
              </p:spPr>
            </p:pic>
            <p:pic>
              <p:nvPicPr>
                <p:cNvPr id="278" name="図 277"/>
                <p:cNvPicPr>
                  <a:picLocks noChangeAspect="1"/>
                </p:cNvPicPr>
                <p:nvPr/>
              </p:nvPicPr>
              <p:blipFill>
                <a:blip r:embed="rId5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7348" y="3196436"/>
                  <a:ext cx="576000" cy="576000"/>
                </a:xfrm>
                <a:prstGeom prst="rect">
                  <a:avLst/>
                </a:prstGeom>
              </p:spPr>
            </p:pic>
            <p:pic>
              <p:nvPicPr>
                <p:cNvPr id="279" name="図 278"/>
                <p:cNvPicPr>
                  <a:picLocks noChangeAspect="1"/>
                </p:cNvPicPr>
                <p:nvPr/>
              </p:nvPicPr>
              <p:blipFill>
                <a:blip r:embed="rId5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1557" y="3524732"/>
                  <a:ext cx="576000" cy="576000"/>
                </a:xfrm>
                <a:prstGeom prst="rect">
                  <a:avLst/>
                </a:prstGeom>
              </p:spPr>
            </p:pic>
          </p:grpSp>
          <p:pic>
            <p:nvPicPr>
              <p:cNvPr id="273" name="図 272"/>
              <p:cNvPicPr>
                <a:picLocks noChangeAspect="1"/>
              </p:cNvPicPr>
              <p:nvPr/>
            </p:nvPicPr>
            <p:blipFill>
              <a:blip r:embed="rId5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84668" y="5554786"/>
                <a:ext cx="565840" cy="565840"/>
              </a:xfrm>
              <a:prstGeom prst="rect">
                <a:avLst/>
              </a:prstGeom>
            </p:spPr>
          </p:pic>
          <p:pic>
            <p:nvPicPr>
              <p:cNvPr id="274" name="コンテンツ プレースホルダー 4"/>
              <p:cNvPicPr>
                <a:picLocks noChangeAspect="1"/>
              </p:cNvPicPr>
              <p:nvPr/>
            </p:nvPicPr>
            <p:blipFill>
              <a:blip r:embed="rId5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8654" y="6098384"/>
                <a:ext cx="554065" cy="558816"/>
              </a:xfrm>
              <a:prstGeom prst="rect">
                <a:avLst/>
              </a:prstGeom>
            </p:spPr>
          </p:pic>
        </p:grpSp>
        <p:grpSp>
          <p:nvGrpSpPr>
            <p:cNvPr id="245" name="図形グループ 244"/>
            <p:cNvGrpSpPr/>
            <p:nvPr/>
          </p:nvGrpSpPr>
          <p:grpSpPr>
            <a:xfrm>
              <a:off x="5560742" y="1444211"/>
              <a:ext cx="2496360" cy="2386912"/>
              <a:chOff x="5465706" y="839181"/>
              <a:chExt cx="3020596" cy="2888163"/>
            </a:xfrm>
          </p:grpSpPr>
          <p:grpSp>
            <p:nvGrpSpPr>
              <p:cNvPr id="268" name="図形グループ 267"/>
              <p:cNvGrpSpPr/>
              <p:nvPr/>
            </p:nvGrpSpPr>
            <p:grpSpPr>
              <a:xfrm>
                <a:off x="5465706" y="839181"/>
                <a:ext cx="3020596" cy="2888163"/>
                <a:chOff x="2378735" y="4528863"/>
                <a:chExt cx="2045247" cy="1653926"/>
              </a:xfrm>
            </p:grpSpPr>
            <p:sp>
              <p:nvSpPr>
                <p:cNvPr id="270" name="円/楕円 269"/>
                <p:cNvSpPr/>
                <p:nvPr/>
              </p:nvSpPr>
              <p:spPr>
                <a:xfrm>
                  <a:off x="2378735" y="4528863"/>
                  <a:ext cx="2045247" cy="1653926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1" name="テキスト ボックス 270"/>
                <p:cNvSpPr txBox="1"/>
                <p:nvPr/>
              </p:nvSpPr>
              <p:spPr>
                <a:xfrm>
                  <a:off x="2710443" y="4603871"/>
                  <a:ext cx="1446760" cy="474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1800" dirty="0" smtClean="0"/>
                    <a:t>図書館</a:t>
                  </a:r>
                  <a:endParaRPr kumimoji="1" lang="ja-JP" altLang="en-US" sz="1800" dirty="0"/>
                </a:p>
              </p:txBody>
            </p:sp>
          </p:grpSp>
          <p:pic>
            <p:nvPicPr>
              <p:cNvPr id="269" name="図 268"/>
              <p:cNvPicPr>
                <a:picLocks noChangeAspect="1"/>
              </p:cNvPicPr>
              <p:nvPr/>
            </p:nvPicPr>
            <p:blipFill>
              <a:blip r:embed="rId5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66760" y="1744090"/>
                <a:ext cx="1574997" cy="1417642"/>
              </a:xfrm>
              <a:prstGeom prst="rect">
                <a:avLst/>
              </a:prstGeom>
            </p:spPr>
          </p:pic>
        </p:grpSp>
        <p:grpSp>
          <p:nvGrpSpPr>
            <p:cNvPr id="246" name="図形グループ 245"/>
            <p:cNvGrpSpPr/>
            <p:nvPr/>
          </p:nvGrpSpPr>
          <p:grpSpPr>
            <a:xfrm>
              <a:off x="4234589" y="3104430"/>
              <a:ext cx="2610258" cy="2361764"/>
              <a:chOff x="3145424" y="737118"/>
              <a:chExt cx="3209561" cy="2988232"/>
            </a:xfrm>
          </p:grpSpPr>
          <p:grpSp>
            <p:nvGrpSpPr>
              <p:cNvPr id="259" name="図形グループ 258"/>
              <p:cNvGrpSpPr/>
              <p:nvPr/>
            </p:nvGrpSpPr>
            <p:grpSpPr>
              <a:xfrm>
                <a:off x="3145424" y="737118"/>
                <a:ext cx="3209561" cy="2988232"/>
                <a:chOff x="2435136" y="2371636"/>
                <a:chExt cx="1999312" cy="1861441"/>
              </a:xfrm>
            </p:grpSpPr>
            <p:grpSp>
              <p:nvGrpSpPr>
                <p:cNvPr id="261" name="グループ化 11"/>
                <p:cNvGrpSpPr/>
                <p:nvPr/>
              </p:nvGrpSpPr>
              <p:grpSpPr>
                <a:xfrm>
                  <a:off x="2435136" y="2371636"/>
                  <a:ext cx="1999312" cy="1861441"/>
                  <a:chOff x="-65191" y="4179320"/>
                  <a:chExt cx="2380099" cy="2301373"/>
                </a:xfrm>
              </p:grpSpPr>
              <p:grpSp>
                <p:nvGrpSpPr>
                  <p:cNvPr id="263" name="グループ化 12"/>
                  <p:cNvGrpSpPr/>
                  <p:nvPr/>
                </p:nvGrpSpPr>
                <p:grpSpPr>
                  <a:xfrm>
                    <a:off x="-18065" y="4179320"/>
                    <a:ext cx="2332973" cy="2301373"/>
                    <a:chOff x="-1976938" y="3299008"/>
                    <a:chExt cx="2093803" cy="2106941"/>
                  </a:xfrm>
                </p:grpSpPr>
                <p:sp>
                  <p:nvSpPr>
                    <p:cNvPr id="265" name="円/楕円 264"/>
                    <p:cNvSpPr/>
                    <p:nvPr/>
                  </p:nvSpPr>
                  <p:spPr>
                    <a:xfrm>
                      <a:off x="-1976938" y="3299008"/>
                      <a:ext cx="2093803" cy="2106941"/>
                    </a:xfrm>
                    <a:prstGeom prst="ellipse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4400" dirty="0"/>
                    </a:p>
                  </p:txBody>
                </p:sp>
                <p:pic>
                  <p:nvPicPr>
                    <p:cNvPr id="266" name="図 265"/>
                    <p:cNvPicPr>
                      <a:picLocks noChangeAspect="1"/>
                    </p:cNvPicPr>
                    <p:nvPr/>
                  </p:nvPicPr>
                  <p:blipFill>
                    <a:blip r:embed="rId5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654320" y="3796374"/>
                      <a:ext cx="730653" cy="73065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7" name="図 266"/>
                    <p:cNvPicPr>
                      <a:picLocks noChangeAspect="1"/>
                    </p:cNvPicPr>
                    <p:nvPr/>
                  </p:nvPicPr>
                  <p:blipFill>
                    <a:blip r:embed="rId58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972555" y="3848434"/>
                      <a:ext cx="721473" cy="72147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64" name="テキスト ボックス 263"/>
                  <p:cNvSpPr txBox="1"/>
                  <p:nvPr/>
                </p:nvSpPr>
                <p:spPr>
                  <a:xfrm>
                    <a:off x="-65191" y="4315156"/>
                    <a:ext cx="2091966" cy="6678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800" dirty="0" smtClean="0"/>
                      <a:t>地元店舗</a:t>
                    </a:r>
                    <a:endParaRPr kumimoji="1" lang="ja-JP" altLang="en-US" sz="1800" dirty="0"/>
                  </a:p>
                </p:txBody>
              </p:sp>
            </p:grpSp>
            <p:pic>
              <p:nvPicPr>
                <p:cNvPr id="262" name="図 261"/>
                <p:cNvPicPr>
                  <a:picLocks noChangeAspect="1"/>
                </p:cNvPicPr>
                <p:nvPr/>
              </p:nvPicPr>
              <p:blipFill>
                <a:blip r:embed="rId5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2773" y="3435820"/>
                  <a:ext cx="519322" cy="519322"/>
                </a:xfrm>
                <a:prstGeom prst="rect">
                  <a:avLst/>
                </a:prstGeom>
              </p:spPr>
            </p:pic>
          </p:grpSp>
          <p:pic>
            <p:nvPicPr>
              <p:cNvPr id="260" name="図 259"/>
              <p:cNvPicPr>
                <a:picLocks noChangeAspect="1"/>
              </p:cNvPicPr>
              <p:nvPr/>
            </p:nvPicPr>
            <p:blipFill>
              <a:blip r:embed="rId6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3284" y="2500150"/>
                <a:ext cx="794863" cy="794863"/>
              </a:xfrm>
              <a:prstGeom prst="rect">
                <a:avLst/>
              </a:prstGeom>
            </p:spPr>
          </p:pic>
        </p:grpSp>
        <p:grpSp>
          <p:nvGrpSpPr>
            <p:cNvPr id="247" name="図形グループ 246"/>
            <p:cNvGrpSpPr/>
            <p:nvPr/>
          </p:nvGrpSpPr>
          <p:grpSpPr>
            <a:xfrm>
              <a:off x="6391042" y="3128816"/>
              <a:ext cx="2610411" cy="2390551"/>
              <a:chOff x="5564855" y="746190"/>
              <a:chExt cx="2571500" cy="2480250"/>
            </a:xfrm>
          </p:grpSpPr>
          <p:grpSp>
            <p:nvGrpSpPr>
              <p:cNvPr id="252" name="図形グループ 251"/>
              <p:cNvGrpSpPr/>
              <p:nvPr/>
            </p:nvGrpSpPr>
            <p:grpSpPr>
              <a:xfrm>
                <a:off x="5564855" y="746190"/>
                <a:ext cx="2571500" cy="2480250"/>
                <a:chOff x="4765825" y="1816955"/>
                <a:chExt cx="1551156" cy="1532122"/>
              </a:xfrm>
            </p:grpSpPr>
            <p:grpSp>
              <p:nvGrpSpPr>
                <p:cNvPr id="254" name="グループ化 11"/>
                <p:cNvGrpSpPr/>
                <p:nvPr/>
              </p:nvGrpSpPr>
              <p:grpSpPr>
                <a:xfrm>
                  <a:off x="4765825" y="1816955"/>
                  <a:ext cx="1551156" cy="1532122"/>
                  <a:chOff x="-441205" y="3991559"/>
                  <a:chExt cx="2167239" cy="2137885"/>
                </a:xfrm>
              </p:grpSpPr>
              <p:sp>
                <p:nvSpPr>
                  <p:cNvPr id="257" name="円/楕円 256"/>
                  <p:cNvSpPr/>
                  <p:nvPr/>
                </p:nvSpPr>
                <p:spPr>
                  <a:xfrm>
                    <a:off x="-441205" y="3991559"/>
                    <a:ext cx="2167239" cy="2137885"/>
                  </a:xfrm>
                  <a:prstGeom prst="ellipse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4400" dirty="0"/>
                  </a:p>
                </p:txBody>
              </p:sp>
              <p:sp>
                <p:nvSpPr>
                  <p:cNvPr id="258" name="テキスト ボックス 257"/>
                  <p:cNvSpPr txBox="1"/>
                  <p:nvPr/>
                </p:nvSpPr>
                <p:spPr>
                  <a:xfrm>
                    <a:off x="-284996" y="4138332"/>
                    <a:ext cx="1644911" cy="61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1800" dirty="0" smtClean="0"/>
                      <a:t>まちなか</a:t>
                    </a:r>
                    <a:endParaRPr kumimoji="1" lang="ja-JP" altLang="en-US" sz="1800" dirty="0"/>
                  </a:p>
                </p:txBody>
              </p:sp>
            </p:grpSp>
            <p:pic>
              <p:nvPicPr>
                <p:cNvPr id="255" name="図 254" descr="kawa.png"/>
                <p:cNvPicPr>
                  <a:picLocks noChangeAspect="1"/>
                </p:cNvPicPr>
                <p:nvPr/>
              </p:nvPicPr>
              <p:blipFill>
                <a:blip r:embed="rId6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8764" y="2677704"/>
                  <a:ext cx="550535" cy="508639"/>
                </a:xfrm>
                <a:prstGeom prst="rect">
                  <a:avLst/>
                </a:prstGeom>
              </p:spPr>
            </p:pic>
            <p:pic>
              <p:nvPicPr>
                <p:cNvPr id="256" name="図 255" descr="pics2787.png"/>
                <p:cNvPicPr>
                  <a:picLocks noChangeAspect="1"/>
                </p:cNvPicPr>
                <p:nvPr/>
              </p:nvPicPr>
              <p:blipFill>
                <a:blip r:embed="rId6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0384" y="2704575"/>
                  <a:ext cx="765521" cy="469572"/>
                </a:xfrm>
                <a:prstGeom prst="rect">
                  <a:avLst/>
                </a:prstGeom>
              </p:spPr>
            </p:pic>
          </p:grpSp>
          <p:pic>
            <p:nvPicPr>
              <p:cNvPr id="253" name="図 252"/>
              <p:cNvPicPr>
                <a:picLocks noChangeAspect="1"/>
              </p:cNvPicPr>
              <p:nvPr/>
            </p:nvPicPr>
            <p:blipFill>
              <a:blip r:embed="rId6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58497" y="1562877"/>
                <a:ext cx="705198" cy="705198"/>
              </a:xfrm>
              <a:prstGeom prst="rect">
                <a:avLst/>
              </a:prstGeom>
            </p:spPr>
          </p:pic>
        </p:grpSp>
        <p:pic>
          <p:nvPicPr>
            <p:cNvPr id="248" name="図 247" descr="本いらすと.png"/>
            <p:cNvPicPr>
              <a:picLocks noChangeAspect="1"/>
            </p:cNvPicPr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55674">
              <a:off x="2537808" y="3058058"/>
              <a:ext cx="969497" cy="684517"/>
            </a:xfrm>
            <a:prstGeom prst="rect">
              <a:avLst/>
            </a:prstGeom>
          </p:spPr>
        </p:pic>
        <p:pic>
          <p:nvPicPr>
            <p:cNvPr id="249" name="図 248"/>
            <p:cNvPicPr>
              <a:picLocks noChangeAspect="1"/>
            </p:cNvPicPr>
            <p:nvPr/>
          </p:nvPicPr>
          <p:blipFill>
            <a:blip r:embed="rId65" cstate="email">
              <a:extLst>
                <a:ext uri="{BEBA8EAE-BF5A-486C-A8C5-ECC9F3942E4B}">
                  <a14:imgProps xmlns:a14="http://schemas.microsoft.com/office/drawing/2010/main">
                    <a14:imgLayer r:embed="rId66">
                      <a14:imgEffect>
                        <a14:backgroundRemoval t="5400" b="63000" l="7200" r="95800">
                          <a14:foregroundMark x1="60000" y1="46200" x2="60000" y2="46200"/>
                          <a14:foregroundMark x1="63400" y1="33600" x2="63400" y2="33600"/>
                          <a14:foregroundMark x1="68800" y1="22200" x2="68800" y2="22200"/>
                          <a14:foregroundMark x1="74200" y1="11000" x2="74200" y2="1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5528">
              <a:off x="2611875" y="2590612"/>
              <a:ext cx="1301894" cy="939778"/>
            </a:xfrm>
            <a:prstGeom prst="rect">
              <a:avLst/>
            </a:prstGeom>
          </p:spPr>
        </p:pic>
        <p:sp>
          <p:nvSpPr>
            <p:cNvPr id="250" name="ストライプ矢印 249"/>
            <p:cNvSpPr/>
            <p:nvPr/>
          </p:nvSpPr>
          <p:spPr>
            <a:xfrm rot="20519224">
              <a:off x="2851225" y="3656353"/>
              <a:ext cx="1219651" cy="813009"/>
            </a:xfrm>
            <a:prstGeom prst="stripedRightArrow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400" dirty="0"/>
            </a:p>
          </p:txBody>
        </p:sp>
        <p:sp>
          <p:nvSpPr>
            <p:cNvPr id="251" name="テキスト ボックス 250"/>
            <p:cNvSpPr txBox="1"/>
            <p:nvPr/>
          </p:nvSpPr>
          <p:spPr>
            <a:xfrm>
              <a:off x="2492555" y="4270093"/>
              <a:ext cx="1945399" cy="74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F8567B"/>
                  </a:solidFill>
                </a:rPr>
                <a:t>関わる</a:t>
              </a:r>
              <a:endParaRPr kumimoji="1" lang="ja-JP" altLang="en-US" sz="2000" dirty="0">
                <a:solidFill>
                  <a:srgbClr val="F8567B"/>
                </a:solidFill>
              </a:endParaRPr>
            </a:p>
          </p:txBody>
        </p:sp>
      </p:grpSp>
      <p:grpSp>
        <p:nvGrpSpPr>
          <p:cNvPr id="280" name="グループ化 14"/>
          <p:cNvGrpSpPr/>
          <p:nvPr/>
        </p:nvGrpSpPr>
        <p:grpSpPr>
          <a:xfrm>
            <a:off x="22303159" y="8324682"/>
            <a:ext cx="5486833" cy="1067187"/>
            <a:chOff x="1558592" y="1861483"/>
            <a:chExt cx="5129998" cy="1207317"/>
          </a:xfrm>
          <a:solidFill>
            <a:srgbClr val="F8567B"/>
          </a:solidFill>
        </p:grpSpPr>
        <p:sp>
          <p:nvSpPr>
            <p:cNvPr id="281" name="円形吹き出し 280"/>
            <p:cNvSpPr/>
            <p:nvPr/>
          </p:nvSpPr>
          <p:spPr>
            <a:xfrm>
              <a:off x="1558592" y="1861483"/>
              <a:ext cx="5129998" cy="1207317"/>
            </a:xfrm>
            <a:prstGeom prst="wedgeEllipseCallout">
              <a:avLst>
                <a:gd name="adj1" fmla="val -57765"/>
                <a:gd name="adj2" fmla="val 341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2" name="テキスト ボックス 281"/>
            <p:cNvSpPr txBox="1"/>
            <p:nvPr/>
          </p:nvSpPr>
          <p:spPr>
            <a:xfrm>
              <a:off x="1885955" y="2201120"/>
              <a:ext cx="4604574" cy="5222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chemeClr val="bg1"/>
                  </a:solidFill>
                </a:rPr>
                <a:t>まちに「愛着」を持つためには</a:t>
              </a:r>
              <a:r>
                <a:rPr lang="ja-JP" altLang="en-US" sz="2400" dirty="0" smtClean="0">
                  <a:solidFill>
                    <a:schemeClr val="bg1"/>
                  </a:solidFill>
                </a:rPr>
                <a:t>？</a:t>
              </a:r>
              <a:r>
                <a:rPr lang="ja-JP" altLang="en-US" sz="2400" dirty="0">
                  <a:solidFill>
                    <a:schemeClr val="bg1"/>
                  </a:solidFill>
                </a:rPr>
                <a:t>？</a:t>
              </a:r>
              <a:endParaRPr kumimoji="1" lang="en-US" altLang="ja-JP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83" name="テキスト ボックス 282"/>
          <p:cNvSpPr txBox="1"/>
          <p:nvPr/>
        </p:nvSpPr>
        <p:spPr>
          <a:xfrm>
            <a:off x="21870009" y="9648520"/>
            <a:ext cx="5919983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風土</a:t>
            </a:r>
            <a:r>
              <a:rPr kumimoji="1" lang="ja-JP" altLang="en-US" sz="2400" dirty="0" smtClean="0"/>
              <a:t>との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関わり</a:t>
            </a:r>
            <a:r>
              <a:rPr kumimoji="1" lang="ja-JP" altLang="en-US" sz="2400" dirty="0" smtClean="0"/>
              <a:t>が地域愛着に影響を及ぼす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（萩原、藤井</a:t>
            </a:r>
            <a:r>
              <a:rPr kumimoji="1" lang="en-US" altLang="ja-JP" sz="2400" dirty="0" smtClean="0"/>
              <a:t>2005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</p:txBody>
      </p:sp>
      <p:pic>
        <p:nvPicPr>
          <p:cNvPr id="284" name="図 283"/>
          <p:cNvPicPr>
            <a:picLocks noChangeAspect="1"/>
          </p:cNvPicPr>
          <p:nvPr/>
        </p:nvPicPr>
        <p:blipFill>
          <a:blip r:embed="rId6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6589" y="7957840"/>
            <a:ext cx="1836057" cy="2257445"/>
          </a:xfrm>
          <a:prstGeom prst="rect">
            <a:avLst/>
          </a:prstGeom>
        </p:spPr>
      </p:pic>
      <p:sp>
        <p:nvSpPr>
          <p:cNvPr id="302" name="サブタイトル 2"/>
          <p:cNvSpPr txBox="1">
            <a:spLocks/>
          </p:cNvSpPr>
          <p:nvPr/>
        </p:nvSpPr>
        <p:spPr>
          <a:xfrm>
            <a:off x="12041261" y="12515639"/>
            <a:ext cx="6338253" cy="69883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班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班長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佐々木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洋典　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副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香月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秀仁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　田中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敬済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松永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純　　　　　　若林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優妃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　　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：小磯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和紀</a:t>
            </a: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9184356" y="2459702"/>
            <a:ext cx="4755958" cy="414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400" dirty="0"/>
              <a:t>農業従事者</a:t>
            </a:r>
            <a:r>
              <a:rPr lang="ja-JP" altLang="en-US" sz="2400" dirty="0" smtClean="0"/>
              <a:t>の高齢化や人口</a:t>
            </a:r>
            <a:r>
              <a:rPr lang="ja-JP" altLang="en-US" sz="2400" dirty="0"/>
              <a:t>減少</a:t>
            </a:r>
            <a:r>
              <a:rPr lang="ja-JP" altLang="en-US" sz="2400" dirty="0" smtClean="0"/>
              <a:t>、耕作</a:t>
            </a:r>
            <a:r>
              <a:rPr lang="ja-JP" altLang="en-US" sz="2400" dirty="0"/>
              <a:t>放棄地が</a:t>
            </a:r>
            <a:r>
              <a:rPr lang="ja-JP" altLang="en-US" sz="2400" dirty="0" smtClean="0"/>
              <a:t>多い新治</a:t>
            </a:r>
            <a:r>
              <a:rPr lang="ja-JP" altLang="en-US" sz="2400" dirty="0"/>
              <a:t>地区では</a:t>
            </a:r>
            <a:r>
              <a:rPr lang="ja-JP" altLang="en-US" sz="2400" dirty="0" smtClean="0"/>
              <a:t>、</a:t>
            </a:r>
            <a:r>
              <a:rPr lang="ja-JP" altLang="ja-JP" sz="2400" dirty="0" smtClean="0"/>
              <a:t>「</a:t>
            </a:r>
            <a:r>
              <a:rPr lang="ja-JP" altLang="ja-JP" sz="2400" dirty="0"/>
              <a:t>農業バンク</a:t>
            </a:r>
            <a:r>
              <a:rPr lang="ja-JP" altLang="ja-JP" sz="2400" dirty="0" smtClean="0"/>
              <a:t>」と</a:t>
            </a:r>
            <a:r>
              <a:rPr lang="ja-JP" altLang="en-US" sz="2400" dirty="0" smtClean="0"/>
              <a:t>いう</a:t>
            </a:r>
            <a:r>
              <a:rPr lang="ja-JP" altLang="ja-JP" sz="2400" dirty="0" smtClean="0"/>
              <a:t>新規就農者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ja-JP" sz="2400" dirty="0" smtClean="0"/>
              <a:t>向けの農地・住宅</a:t>
            </a:r>
            <a:r>
              <a:rPr lang="ja-JP" altLang="ja-JP" sz="2400" dirty="0"/>
              <a:t>取得</a:t>
            </a:r>
            <a:r>
              <a:rPr lang="ja-JP" altLang="ja-JP" sz="2400" dirty="0" smtClean="0"/>
              <a:t>を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ja-JP" sz="2400" dirty="0" smtClean="0"/>
              <a:t>サポートする制度</a:t>
            </a:r>
            <a:r>
              <a:rPr lang="ja-JP" altLang="en-US" sz="2400" dirty="0"/>
              <a:t>を提案し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新た</a:t>
            </a:r>
            <a:r>
              <a:rPr lang="ja-JP" altLang="en-US" sz="2400" dirty="0"/>
              <a:t>な出会いに</a:t>
            </a:r>
            <a:r>
              <a:rPr lang="ja-JP" altLang="en-US" sz="2400" dirty="0" smtClean="0"/>
              <a:t>よって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生まれる</a:t>
            </a:r>
            <a:r>
              <a:rPr lang="ja-JP" altLang="en-US" sz="2400"/>
              <a:t>関わり</a:t>
            </a:r>
            <a:r>
              <a:rPr lang="ja-JP" altLang="en-US" sz="2400" smtClean="0"/>
              <a:t>がまち</a:t>
            </a:r>
            <a:r>
              <a:rPr lang="ja-JP" altLang="en-US" sz="2400" dirty="0" smtClean="0"/>
              <a:t>を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未来</a:t>
            </a:r>
            <a:r>
              <a:rPr lang="ja-JP" altLang="en-US" sz="2400" dirty="0"/>
              <a:t>へつなぎ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将来的な</a:t>
            </a:r>
            <a:r>
              <a:rPr lang="ja-JP" altLang="ja-JP" sz="2400" dirty="0" smtClean="0"/>
              <a:t>都市</a:t>
            </a:r>
            <a:r>
              <a:rPr lang="ja-JP" altLang="ja-JP" sz="2400" dirty="0"/>
              <a:t>機能</a:t>
            </a:r>
            <a:r>
              <a:rPr lang="ja-JP" altLang="ja-JP" sz="2400" dirty="0" smtClean="0"/>
              <a:t>を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ja-JP" sz="2400" dirty="0" smtClean="0"/>
              <a:t>維持</a:t>
            </a:r>
            <a:r>
              <a:rPr lang="ja-JP" altLang="ja-JP" sz="2400" dirty="0"/>
              <a:t>していくこと</a:t>
            </a:r>
            <a:r>
              <a:rPr lang="ja-JP" altLang="en-US" sz="2400" dirty="0"/>
              <a:t>を目指す</a:t>
            </a:r>
            <a:r>
              <a:rPr lang="ja-JP" altLang="en-US" sz="2400" dirty="0" smtClean="0"/>
              <a:t>。</a:t>
            </a: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25158891" y="1873743"/>
            <a:ext cx="4610156" cy="439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ja-JP" sz="2400" dirty="0" smtClean="0"/>
              <a:t>現在</a:t>
            </a:r>
            <a:r>
              <a:rPr lang="ja-JP" altLang="ja-JP" sz="2400" dirty="0"/>
              <a:t>も開発が進む</a:t>
            </a:r>
            <a:r>
              <a:rPr lang="ja-JP" altLang="en-US" sz="2400" dirty="0"/>
              <a:t>おおつ野地区、</a:t>
            </a:r>
            <a:endParaRPr lang="en-US" altLang="ja-JP" sz="2400" dirty="0"/>
          </a:p>
          <a:p>
            <a:pPr algn="ctr">
              <a:lnSpc>
                <a:spcPct val="130000"/>
              </a:lnSpc>
            </a:pPr>
            <a:r>
              <a:rPr lang="ja-JP" altLang="ja-JP" sz="2400" dirty="0"/>
              <a:t>工場</a:t>
            </a:r>
            <a:r>
              <a:rPr lang="ja-JP" altLang="en-US" sz="2400" dirty="0"/>
              <a:t>立地のため</a:t>
            </a:r>
            <a:r>
              <a:rPr lang="ja-JP" altLang="ja-JP" sz="2400" dirty="0"/>
              <a:t>多くの外国人</a:t>
            </a:r>
            <a:r>
              <a:rPr lang="ja-JP" altLang="ja-JP" sz="2400" dirty="0" smtClean="0"/>
              <a:t>が</a:t>
            </a:r>
            <a:endParaRPr lang="en-US" altLang="ja-JP" sz="2400" dirty="0" smtClean="0"/>
          </a:p>
          <a:p>
            <a:pPr algn="ctr">
              <a:lnSpc>
                <a:spcPct val="130000"/>
              </a:lnSpc>
            </a:pPr>
            <a:r>
              <a:rPr lang="ja-JP" altLang="ja-JP" sz="2400" dirty="0" smtClean="0"/>
              <a:t>住む地区と</a:t>
            </a:r>
            <a:r>
              <a:rPr lang="ja-JP" altLang="ja-JP" sz="2400" dirty="0"/>
              <a:t>なって</a:t>
            </a:r>
            <a:r>
              <a:rPr lang="ja-JP" altLang="ja-JP" sz="2400" dirty="0" smtClean="0"/>
              <a:t>いる</a:t>
            </a:r>
            <a:endParaRPr lang="en-US" altLang="ja-JP" sz="2400" dirty="0" smtClean="0"/>
          </a:p>
          <a:p>
            <a:pPr algn="ctr">
              <a:lnSpc>
                <a:spcPct val="130000"/>
              </a:lnSpc>
            </a:pPr>
            <a:r>
              <a:rPr lang="ja-JP" altLang="en-US" sz="2400" dirty="0" smtClean="0"/>
              <a:t>神立</a:t>
            </a:r>
            <a:r>
              <a:rPr lang="ja-JP" altLang="en-US" sz="2400" dirty="0"/>
              <a:t>中央地区で</a:t>
            </a:r>
            <a:r>
              <a:rPr lang="ja-JP" altLang="en-US" sz="2400" dirty="0" smtClean="0"/>
              <a:t>は無電柱化と</a:t>
            </a:r>
            <a:endParaRPr lang="en-US" altLang="ja-JP" sz="2400" dirty="0" smtClean="0"/>
          </a:p>
          <a:p>
            <a:pPr algn="ctr">
              <a:lnSpc>
                <a:spcPct val="130000"/>
              </a:lnSpc>
            </a:pPr>
            <a:r>
              <a:rPr lang="ja-JP" altLang="en-US" sz="2400" dirty="0" smtClean="0"/>
              <a:t>多言語</a:t>
            </a:r>
            <a:r>
              <a:rPr lang="ja-JP" altLang="en-US" sz="2400" dirty="0"/>
              <a:t>表記の推進を提案し、</a:t>
            </a:r>
          </a:p>
          <a:p>
            <a:pPr algn="ctr">
              <a:lnSpc>
                <a:spcPct val="130000"/>
              </a:lnSpc>
            </a:pPr>
            <a:r>
              <a:rPr lang="ja-JP" altLang="en-US" sz="2400" dirty="0"/>
              <a:t>お互いの思いを理解し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algn="ctr">
              <a:lnSpc>
                <a:spcPct val="130000"/>
              </a:lnSpc>
            </a:pPr>
            <a:r>
              <a:rPr lang="ja-JP" altLang="en-US" sz="2400" dirty="0" smtClean="0"/>
              <a:t>合意</a:t>
            </a:r>
            <a:r>
              <a:rPr lang="ja-JP" altLang="en-US" sz="2400" dirty="0"/>
              <a:t>形成を計りながら、</a:t>
            </a:r>
            <a:endParaRPr lang="en-US" altLang="ja-JP" sz="2400" dirty="0"/>
          </a:p>
          <a:p>
            <a:pPr algn="ctr">
              <a:lnSpc>
                <a:spcPct val="130000"/>
              </a:lnSpc>
            </a:pPr>
            <a:r>
              <a:rPr lang="ja-JP" altLang="en-US" sz="2400" dirty="0"/>
              <a:t>より共生しやすいまちを形成する</a:t>
            </a:r>
            <a:r>
              <a:rPr lang="ja-JP" altLang="en-US" sz="2400" dirty="0" smtClean="0"/>
              <a:t>。</a:t>
            </a:r>
          </a:p>
          <a:p>
            <a:pPr algn="ctr">
              <a:lnSpc>
                <a:spcPct val="130000"/>
              </a:lnSpc>
            </a:pPr>
            <a:endParaRPr kumimoji="1" lang="ja-JP" altLang="en-US" sz="2400" dirty="0"/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24537707" y="16219643"/>
            <a:ext cx="5048979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駅前に市役所と図書館の移転により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注目される中央</a:t>
            </a:r>
            <a:r>
              <a:rPr lang="ja-JP" altLang="en-US" sz="2400" dirty="0"/>
              <a:t>地区では</a:t>
            </a:r>
            <a:r>
              <a:rPr lang="ja-JP" altLang="en-US" sz="2400" dirty="0" smtClean="0"/>
              <a:t>、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まちじゅう</a:t>
            </a:r>
            <a:r>
              <a:rPr lang="ja-JP" altLang="en-US" sz="2400" dirty="0"/>
              <a:t>図書館と</a:t>
            </a:r>
            <a:r>
              <a:rPr lang="ja-JP" altLang="en-US" sz="2400" dirty="0" smtClean="0"/>
              <a:t>いう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土浦</a:t>
            </a:r>
            <a:r>
              <a:rPr lang="ja-JP" altLang="en-US" sz="2400" dirty="0"/>
              <a:t>の新しい魅力となる本</a:t>
            </a:r>
            <a:r>
              <a:rPr lang="ja-JP" altLang="en-US" sz="2400" dirty="0" smtClean="0"/>
              <a:t>を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まち</a:t>
            </a:r>
            <a:r>
              <a:rPr lang="ja-JP" altLang="en-US" sz="2400" dirty="0"/>
              <a:t>に広げる提案を</a:t>
            </a:r>
            <a:r>
              <a:rPr lang="ja-JP" altLang="en-US" sz="2400" dirty="0" smtClean="0"/>
              <a:t>行い、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土浦が市民に愛されるまちを目指す。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趣味</a:t>
            </a:r>
            <a:r>
              <a:rPr lang="ja-JP" altLang="en-US" sz="2400" dirty="0"/>
              <a:t>や話の合う人との出会いが</a:t>
            </a:r>
            <a:r>
              <a:rPr lang="ja-JP" altLang="en-US" sz="2400" dirty="0" smtClean="0"/>
              <a:t>ある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交流型商店街と、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快適</a:t>
            </a:r>
            <a:r>
              <a:rPr lang="ja-JP" altLang="en-US" sz="2400" dirty="0"/>
              <a:t>な読書空間の</a:t>
            </a:r>
            <a:r>
              <a:rPr lang="ja-JP" altLang="en-US" sz="2400" dirty="0" smtClean="0"/>
              <a:t>整備によって、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市民</a:t>
            </a:r>
            <a:r>
              <a:rPr lang="ja-JP" altLang="en-US" sz="2400" dirty="0"/>
              <a:t>の憩いの場</a:t>
            </a:r>
            <a:r>
              <a:rPr lang="ja-JP" altLang="en-US" sz="2400" dirty="0" smtClean="0"/>
              <a:t>と</a:t>
            </a:r>
            <a:endParaRPr lang="en-US" altLang="ja-JP" sz="2400" dirty="0" smtClean="0"/>
          </a:p>
          <a:p>
            <a:pPr algn="ctr">
              <a:lnSpc>
                <a:spcPct val="110000"/>
              </a:lnSpc>
            </a:pPr>
            <a:r>
              <a:rPr lang="ja-JP" altLang="en-US" sz="2400" dirty="0" smtClean="0"/>
              <a:t>まち</a:t>
            </a:r>
            <a:r>
              <a:rPr lang="ja-JP" altLang="en-US" sz="2400" dirty="0"/>
              <a:t>への</a:t>
            </a:r>
            <a:r>
              <a:rPr lang="ja-JP" altLang="en-US" sz="2400" dirty="0" smtClean="0"/>
              <a:t>交流</a:t>
            </a:r>
            <a:r>
              <a:rPr lang="ja-JP" altLang="en-US" sz="2400" dirty="0" smtClean="0"/>
              <a:t>を</a:t>
            </a:r>
            <a:r>
              <a:rPr lang="ja-JP" altLang="en-US" sz="2400" dirty="0" smtClean="0"/>
              <a:t>演出</a:t>
            </a:r>
            <a:r>
              <a:rPr lang="ja-JP" altLang="en-US" sz="2400" dirty="0" smtClean="0"/>
              <a:t>する。</a:t>
            </a:r>
            <a:endParaRPr lang="en-US" altLang="ja-JP" sz="2400" dirty="0" smtClean="0"/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9703902" y="15310058"/>
            <a:ext cx="4310239" cy="584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ja-JP" sz="2400" dirty="0"/>
              <a:t>設立してから</a:t>
            </a:r>
            <a:r>
              <a:rPr lang="en-US" altLang="ja-JP" sz="2400" dirty="0"/>
              <a:t>30</a:t>
            </a:r>
            <a:r>
              <a:rPr lang="ja-JP" altLang="ja-JP" sz="2400" dirty="0"/>
              <a:t>年</a:t>
            </a:r>
            <a:r>
              <a:rPr lang="ja-JP" altLang="ja-JP" sz="2400" dirty="0" smtClean="0"/>
              <a:t>を超える</a:t>
            </a:r>
            <a:r>
              <a:rPr lang="ja-JP" altLang="ja-JP" sz="2400" dirty="0"/>
              <a:t>公園がいくつもある</a:t>
            </a:r>
            <a:r>
              <a:rPr lang="ja-JP" altLang="en-US" sz="2400" dirty="0"/>
              <a:t>南部地区では</a:t>
            </a:r>
            <a:r>
              <a:rPr lang="ja-JP" altLang="en-US" sz="2400" dirty="0" smtClean="0"/>
              <a:t>、今</a:t>
            </a:r>
            <a:r>
              <a:rPr lang="ja-JP" altLang="en-US" sz="2400" dirty="0"/>
              <a:t>まで</a:t>
            </a:r>
            <a:r>
              <a:rPr lang="ja-JP" altLang="en-US" sz="2400" dirty="0" smtClean="0"/>
              <a:t>の公園のイメージに</a:t>
            </a:r>
            <a:endParaRPr lang="en-US" altLang="ja-JP" sz="2400" dirty="0" smtClean="0"/>
          </a:p>
          <a:p>
            <a:pPr algn="ctr">
              <a:lnSpc>
                <a:spcPct val="120000"/>
              </a:lnSpc>
            </a:pPr>
            <a:r>
              <a:rPr lang="ja-JP" altLang="en-US" sz="2400" dirty="0" smtClean="0"/>
              <a:t>囚われる</a:t>
            </a:r>
            <a:r>
              <a:rPr lang="ja-JP" altLang="en-US" sz="2400" dirty="0"/>
              <a:t>こと</a:t>
            </a:r>
            <a:r>
              <a:rPr lang="ja-JP" altLang="en-US" sz="2400" dirty="0" smtClean="0"/>
              <a:t>なく</a:t>
            </a:r>
            <a:endParaRPr lang="en-US" altLang="ja-JP" sz="2400" dirty="0" smtClean="0"/>
          </a:p>
          <a:p>
            <a:pPr algn="ctr">
              <a:lnSpc>
                <a:spcPct val="120000"/>
              </a:lnSpc>
            </a:pPr>
            <a:r>
              <a:rPr lang="ja-JP" altLang="en-US" sz="2400" dirty="0" smtClean="0"/>
              <a:t>人が集まり、</a:t>
            </a:r>
            <a:endParaRPr lang="en-US" altLang="ja-JP" sz="2400" dirty="0" smtClean="0"/>
          </a:p>
          <a:p>
            <a:pPr algn="ctr">
              <a:lnSpc>
                <a:spcPct val="120000"/>
              </a:lnSpc>
            </a:pPr>
            <a:r>
              <a:rPr lang="ja-JP" altLang="en-US" sz="2400" dirty="0" smtClean="0"/>
              <a:t>様々</a:t>
            </a:r>
            <a:r>
              <a:rPr lang="ja-JP" altLang="en-US" sz="2400" dirty="0"/>
              <a:t>な使い方</a:t>
            </a:r>
            <a:r>
              <a:rPr lang="ja-JP" altLang="en-US" sz="2400" dirty="0" smtClean="0"/>
              <a:t>ができる</a:t>
            </a:r>
            <a:endParaRPr lang="en-US" altLang="ja-JP" sz="2400" dirty="0" smtClean="0"/>
          </a:p>
          <a:p>
            <a:pPr algn="ctr">
              <a:lnSpc>
                <a:spcPct val="120000"/>
              </a:lnSpc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住民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参加型公園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の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整備を提案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し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自ら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創り関わりあうこと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で</a:t>
            </a: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住み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よいまちを目指す。</a:t>
            </a:r>
          </a:p>
          <a:p>
            <a:pPr algn="ctr">
              <a:lnSpc>
                <a:spcPct val="120000"/>
              </a:lnSpc>
            </a:pPr>
            <a:endParaRPr lang="ja-JP" altLang="ja-JP" sz="2400" dirty="0" smtClean="0"/>
          </a:p>
          <a:p>
            <a:pPr algn="ctr">
              <a:lnSpc>
                <a:spcPct val="120000"/>
              </a:lnSpc>
            </a:pPr>
            <a:endParaRPr lang="en-US" altLang="ja-JP" sz="2400" dirty="0"/>
          </a:p>
          <a:p>
            <a:pPr algn="ctr">
              <a:lnSpc>
                <a:spcPct val="120000"/>
              </a:lnSpc>
            </a:pPr>
            <a:endParaRPr lang="ja-JP" altLang="ja-JP" sz="2400" dirty="0"/>
          </a:p>
        </p:txBody>
      </p:sp>
      <p:pic>
        <p:nvPicPr>
          <p:cNvPr id="218" name="コンテンツ プレースホルダー 6"/>
          <p:cNvPicPr>
            <a:picLocks noChangeAspect="1"/>
          </p:cNvPicPr>
          <p:nvPr/>
        </p:nvPicPr>
        <p:blipFill rotWithShape="1"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50" t="12444" r="20337"/>
          <a:stretch/>
        </p:blipFill>
        <p:spPr>
          <a:xfrm>
            <a:off x="15606888" y="2225405"/>
            <a:ext cx="3457196" cy="2052000"/>
          </a:xfrm>
          <a:prstGeom prst="rect">
            <a:avLst/>
          </a:prstGeom>
        </p:spPr>
      </p:pic>
      <p:sp>
        <p:nvSpPr>
          <p:cNvPr id="2" name="下矢印 1"/>
          <p:cNvSpPr/>
          <p:nvPr/>
        </p:nvSpPr>
        <p:spPr>
          <a:xfrm>
            <a:off x="16123034" y="4331479"/>
            <a:ext cx="2440454" cy="6664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33054" y="2269258"/>
            <a:ext cx="808297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before</a:t>
            </a:r>
            <a:endParaRPr kumimoji="1" lang="ja-JP" altLang="en-US" sz="1800" dirty="0"/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15674698" y="4848996"/>
            <a:ext cx="633507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after</a:t>
            </a:r>
            <a:endParaRPr kumimoji="1" lang="ja-JP" altLang="en-US" sz="1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59964" y="12926442"/>
            <a:ext cx="10449495" cy="103412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ja-JP" sz="2400" dirty="0"/>
              <a:t>景観・土地利用と都市施設については関わり</a:t>
            </a:r>
            <a:r>
              <a:rPr lang="ja-JP" altLang="ja-JP" sz="2400" dirty="0" smtClean="0"/>
              <a:t>を生み</a:t>
            </a:r>
            <a:r>
              <a:rPr lang="ja-JP" altLang="ja-JP" sz="2400" dirty="0"/>
              <a:t>・発展させることを目的とし</a:t>
            </a:r>
            <a:r>
              <a:rPr lang="ja-JP" altLang="ja-JP" sz="2400" dirty="0" smtClean="0"/>
              <a:t>、</a:t>
            </a:r>
            <a:endParaRPr lang="en-US" altLang="ja-JP" sz="2400" dirty="0" smtClean="0"/>
          </a:p>
          <a:p>
            <a:pPr algn="ctr">
              <a:lnSpc>
                <a:spcPct val="130000"/>
              </a:lnSpc>
            </a:pPr>
            <a:r>
              <a:rPr lang="ja-JP" altLang="ja-JP" sz="2400" dirty="0" smtClean="0"/>
              <a:t>道路</a:t>
            </a:r>
            <a:r>
              <a:rPr lang="ja-JP" altLang="ja-JP" sz="2400" dirty="0"/>
              <a:t>交通についてはこれらを繋ぎ</a:t>
            </a:r>
            <a:r>
              <a:rPr lang="ja-JP" altLang="ja-JP" sz="2400" dirty="0" smtClean="0"/>
              <a:t>、支える</a:t>
            </a:r>
            <a:r>
              <a:rPr lang="ja-JP" altLang="ja-JP" sz="2400" dirty="0"/>
              <a:t>土台としての役割を</a:t>
            </a:r>
            <a:r>
              <a:rPr lang="ja-JP" altLang="ja-JP" sz="2400" dirty="0" smtClean="0"/>
              <a:t>持たせ</a:t>
            </a:r>
            <a:r>
              <a:rPr lang="ja-JP" altLang="en-US" sz="2400" dirty="0" smtClean="0"/>
              <a:t>る</a:t>
            </a:r>
            <a:r>
              <a:rPr lang="ja-JP" altLang="ja-JP" sz="2400" dirty="0" smtClean="0"/>
              <a:t>。</a:t>
            </a:r>
            <a:endParaRPr lang="ja-JP" altLang="ja-JP" sz="2400" dirty="0"/>
          </a:p>
        </p:txBody>
      </p:sp>
    </p:spTree>
    <p:extLst>
      <p:ext uri="{BB962C8B-B14F-4D97-AF65-F5344CB8AC3E}">
        <p14:creationId xmlns:p14="http://schemas.microsoft.com/office/powerpoint/2010/main" val="60059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25" grpId="0" animBg="1"/>
      <p:bldP spid="126" grpId="0" animBg="1"/>
      <p:bldP spid="283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543</Words>
  <Application>Microsoft Macintosh PowerPoint</Application>
  <PresentationFormat>ユーザー設定</PresentationFormat>
  <Paragraphs>103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筑波大学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 敬済</dc:creator>
  <cp:lastModifiedBy>s1211260</cp:lastModifiedBy>
  <cp:revision>65</cp:revision>
  <cp:lastPrinted>2015-02-11T10:51:48Z</cp:lastPrinted>
  <dcterms:created xsi:type="dcterms:W3CDTF">2015-02-09T04:17:59Z</dcterms:created>
  <dcterms:modified xsi:type="dcterms:W3CDTF">2015-02-12T06:56:27Z</dcterms:modified>
</cp:coreProperties>
</file>