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9144000" cy="6858000"/>
  <p:defaultTextStyle>
    <a:defPPr>
      <a:defRPr lang="ja-JP"/>
    </a:defPPr>
    <a:lvl1pPr marL="0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FF66"/>
    <a:srgbClr val="FF6666"/>
    <a:srgbClr val="FFCC66"/>
    <a:srgbClr val="FF6FCF"/>
    <a:srgbClr val="5BD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12" y="416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BA046-C0DA-A646-933E-C80CBABDB042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663950" y="514350"/>
            <a:ext cx="18161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888FE-EF5D-FB4C-8714-0A6FC0148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2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88FE-EF5D-FB4C-8714-0A6FC0148B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8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4129" y="9404942"/>
            <a:ext cx="18180130" cy="648954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08258" y="17155957"/>
            <a:ext cx="14971872" cy="7736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4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3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1343273" y="3784406"/>
            <a:ext cx="15929893" cy="8055869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42452" y="3784406"/>
            <a:ext cx="47444347" cy="8055869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1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7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0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31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42452" y="22033631"/>
            <a:ext cx="31685264" cy="62309475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584191" y="22033631"/>
            <a:ext cx="31688976" cy="62309475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5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9421" y="1212414"/>
            <a:ext cx="19249549" cy="504586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9420" y="6776886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69420" y="9601166"/>
            <a:ext cx="9450252" cy="17443291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865006" y="6776886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0865006" y="9601166"/>
            <a:ext cx="9453965" cy="17443291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6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06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77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9421" y="1205401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62267" y="1205406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9421" y="6335373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24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2275" y="21192650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192275" y="2705148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192275" y="23694562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71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69421" y="1212414"/>
            <a:ext cx="19249549" cy="5045868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9421" y="7064221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69419" y="28060640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E3C2E-8F1D-3442-A540-BE059E4442BF}" type="datetimeFigureOut">
              <a:rPr kumimoji="1" lang="ja-JP" altLang="en-US" smtClean="0"/>
              <a:t>2015/02/11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307699" y="28060640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5328345" y="28060640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66D3-F0E0-CA41-850B-590E35EE5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9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kumimoji="1"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kumimoji="1"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kumimoji="1"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jpg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jpeg"/><Relationship Id="rId19" Type="http://schemas.openxmlformats.org/officeDocument/2006/relationships/image" Target="../media/image14.png"/><Relationship Id="rId50" Type="http://schemas.openxmlformats.org/officeDocument/2006/relationships/image" Target="../media/image38.png"/><Relationship Id="rId51" Type="http://schemas.openxmlformats.org/officeDocument/2006/relationships/image" Target="../media/image39.png"/><Relationship Id="rId52" Type="http://schemas.openxmlformats.org/officeDocument/2006/relationships/image" Target="../media/image40.png"/><Relationship Id="rId53" Type="http://schemas.openxmlformats.org/officeDocument/2006/relationships/image" Target="../media/image41.jpeg"/><Relationship Id="rId54" Type="http://schemas.openxmlformats.org/officeDocument/2006/relationships/image" Target="../media/image42.png"/><Relationship Id="rId55" Type="http://schemas.openxmlformats.org/officeDocument/2006/relationships/image" Target="../media/image43.png"/><Relationship Id="rId56" Type="http://schemas.microsoft.com/office/2007/relationships/hdphoto" Target="../media/hdphoto8.wdp"/><Relationship Id="rId57" Type="http://schemas.openxmlformats.org/officeDocument/2006/relationships/image" Target="../media/image44.png"/><Relationship Id="rId58" Type="http://schemas.microsoft.com/office/2007/relationships/hdphoto" Target="../media/hdphoto9.wdp"/><Relationship Id="rId59" Type="http://schemas.openxmlformats.org/officeDocument/2006/relationships/image" Target="../media/image45.gif"/><Relationship Id="rId40" Type="http://schemas.openxmlformats.org/officeDocument/2006/relationships/image" Target="../media/image29.png"/><Relationship Id="rId41" Type="http://schemas.openxmlformats.org/officeDocument/2006/relationships/image" Target="../media/image30.png"/><Relationship Id="rId42" Type="http://schemas.openxmlformats.org/officeDocument/2006/relationships/image" Target="../media/image31.png"/><Relationship Id="rId43" Type="http://schemas.openxmlformats.org/officeDocument/2006/relationships/image" Target="../media/image32.png"/><Relationship Id="rId44" Type="http://schemas.openxmlformats.org/officeDocument/2006/relationships/image" Target="../media/image33.png"/><Relationship Id="rId45" Type="http://schemas.openxmlformats.org/officeDocument/2006/relationships/image" Target="../media/image34.png"/><Relationship Id="rId46" Type="http://schemas.openxmlformats.org/officeDocument/2006/relationships/image" Target="../media/image35.png"/><Relationship Id="rId47" Type="http://schemas.openxmlformats.org/officeDocument/2006/relationships/image" Target="../media/image36.png"/><Relationship Id="rId48" Type="http://schemas.openxmlformats.org/officeDocument/2006/relationships/image" Target="../media/image37.png"/><Relationship Id="rId4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30" Type="http://schemas.openxmlformats.org/officeDocument/2006/relationships/hyperlink" Target="http://2.bp.blogspot.com/-RA_r9EVIbto/Ur1Hh8V6SRI/AAAAAAAAciE/UFlqD_v-9nM/s800/hatake.png" TargetMode="External"/><Relationship Id="rId31" Type="http://schemas.openxmlformats.org/officeDocument/2006/relationships/image" Target="../media/image23.png"/><Relationship Id="rId32" Type="http://schemas.openxmlformats.org/officeDocument/2006/relationships/hyperlink" Target="http://2.bp.blogspot.com/-iI07DfFyqbA/Ubp5s7wIxfI/AAAAAAAAU0E/HuiY2B3NKT4/s800/job_nouka.png" TargetMode="External"/><Relationship Id="rId33" Type="http://schemas.openxmlformats.org/officeDocument/2006/relationships/image" Target="../media/image24.png"/><Relationship Id="rId34" Type="http://schemas.microsoft.com/office/2007/relationships/hdphoto" Target="../media/hdphoto6.wdp"/><Relationship Id="rId35" Type="http://schemas.openxmlformats.org/officeDocument/2006/relationships/hyperlink" Target="http://2.bp.blogspot.com/-8Ex2DSMx1Sw/UsZtGg5tIdI/AAAAAAAAcxY/7-X3p-LjtLc/s800/furyo_shounen.png" TargetMode="External"/><Relationship Id="rId36" Type="http://schemas.openxmlformats.org/officeDocument/2006/relationships/image" Target="../media/image25.png"/><Relationship Id="rId37" Type="http://schemas.openxmlformats.org/officeDocument/2006/relationships/image" Target="../media/image26.png"/><Relationship Id="rId38" Type="http://schemas.openxmlformats.org/officeDocument/2006/relationships/image" Target="../media/image27.png"/><Relationship Id="rId39" Type="http://schemas.openxmlformats.org/officeDocument/2006/relationships/image" Target="../media/image28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jpeg"/><Relationship Id="rId26" Type="http://schemas.microsoft.com/office/2007/relationships/hdphoto" Target="../media/hdphoto4.wdp"/><Relationship Id="rId27" Type="http://schemas.openxmlformats.org/officeDocument/2006/relationships/image" Target="../media/image21.png"/><Relationship Id="rId28" Type="http://schemas.openxmlformats.org/officeDocument/2006/relationships/image" Target="../media/image22.jpeg"/><Relationship Id="rId29" Type="http://schemas.microsoft.com/office/2007/relationships/hdphoto" Target="../media/hdphoto5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/>
          <p:cNvSpPr/>
          <p:nvPr/>
        </p:nvSpPr>
        <p:spPr>
          <a:xfrm>
            <a:off x="0" y="-1"/>
            <a:ext cx="21380523" cy="8948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pic>
        <p:nvPicPr>
          <p:cNvPr id="49" name="図 48" descr="地区わけ白地図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292" y="9135400"/>
            <a:ext cx="4842737" cy="6858000"/>
          </a:xfrm>
          <a:prstGeom prst="rect">
            <a:avLst/>
          </a:prstGeom>
        </p:spPr>
      </p:pic>
      <p:pic>
        <p:nvPicPr>
          <p:cNvPr id="50" name="図 49" descr="まや.png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0" b="97977" l="9453" r="8905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3824" y="10186242"/>
            <a:ext cx="2802984" cy="5225363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21976" y="8980299"/>
            <a:ext cx="1127077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ja-JP" sz="8000" dirty="0" smtClean="0">
                <a:solidFill>
                  <a:srgbClr val="FF6666"/>
                </a:solidFill>
                <a:latin typeface="07ロゴたいぷゴシック7"/>
                <a:ea typeface="07ロゴたいぷゴシック7"/>
                <a:cs typeface="07ロゴたいぷゴシック7"/>
              </a:rPr>
              <a:t>ナイス</a:t>
            </a:r>
            <a:r>
              <a:rPr lang="ja-JP" altLang="ja-JP" sz="8000" dirty="0">
                <a:solidFill>
                  <a:srgbClr val="FF6666"/>
                </a:solidFill>
                <a:latin typeface="07ロゴたいぷゴシック7"/>
                <a:ea typeface="07ロゴたいぷゴシック7"/>
                <a:cs typeface="07ロゴたいぷゴシック7"/>
              </a:rPr>
              <a:t>・</a:t>
            </a:r>
            <a:r>
              <a:rPr lang="ja-JP" altLang="ja-JP" sz="8000" dirty="0" smtClean="0">
                <a:solidFill>
                  <a:srgbClr val="FF6666"/>
                </a:solidFill>
                <a:latin typeface="07ロゴたいぷゴシック7"/>
                <a:ea typeface="07ロゴたいぷゴシック7"/>
                <a:cs typeface="07ロゴたいぷゴシック7"/>
              </a:rPr>
              <a:t>街</a:t>
            </a:r>
            <a:r>
              <a:rPr lang="en-US" altLang="ja-JP" sz="8000" dirty="0" smtClean="0">
                <a:solidFill>
                  <a:srgbClr val="FF6666"/>
                </a:solidFill>
                <a:latin typeface="07ロゴたいぷゴシック7"/>
                <a:ea typeface="07ロゴたいぷゴシック7"/>
                <a:cs typeface="07ロゴたいぷゴシック7"/>
              </a:rPr>
              <a:t> TSUCHIURA</a:t>
            </a:r>
            <a:r>
              <a:rPr lang="ja-JP" altLang="ja-JP" sz="8000" dirty="0" smtClean="0">
                <a:solidFill>
                  <a:srgbClr val="FF6666"/>
                </a:solidFill>
                <a:latin typeface="07ロゴたいぷゴシック7"/>
                <a:ea typeface="07ロゴたいぷゴシック7"/>
                <a:cs typeface="07ロゴたいぷゴシック7"/>
              </a:rPr>
              <a:t> </a:t>
            </a:r>
            <a:endParaRPr lang="ja-JP" altLang="en-US" sz="8000" dirty="0">
              <a:solidFill>
                <a:srgbClr val="FF6666"/>
              </a:solidFill>
              <a:latin typeface="07ロゴたいぷゴシック7"/>
              <a:ea typeface="07ロゴたいぷゴシック7"/>
              <a:cs typeface="07ロゴたいぷゴシック7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6075850" y="9691725"/>
            <a:ext cx="362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/>
              <a:t>外観・景観が良い</a:t>
            </a:r>
            <a:endParaRPr kumimoji="1" lang="ja-JP" altLang="en-US" sz="36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7445052" y="11071206"/>
            <a:ext cx="357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/>
              <a:t>多くの人が集まる</a:t>
            </a:r>
            <a:endParaRPr lang="en-US" altLang="ja-JP" sz="36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8777315" y="12431079"/>
            <a:ext cx="233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自ら学べる</a:t>
            </a:r>
            <a:endParaRPr kumimoji="1" lang="ja-JP" altLang="en-US" sz="36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455688" y="15043252"/>
            <a:ext cx="512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/>
              <a:t>人々が健康的に過ごせる</a:t>
            </a:r>
            <a:endParaRPr lang="en-US" altLang="ja-JP" sz="3600" dirty="0" smtClean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6598605" y="13737943"/>
            <a:ext cx="476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人々の暮らし</a:t>
            </a:r>
            <a:r>
              <a:rPr kumimoji="1" lang="ja-JP" altLang="en-US" sz="3600" dirty="0" smtClean="0"/>
              <a:t>を助ける</a:t>
            </a:r>
            <a:endParaRPr kumimoji="1" lang="ja-JP" altLang="en-US" sz="3600" dirty="0"/>
          </a:p>
        </p:txBody>
      </p:sp>
      <p:pic>
        <p:nvPicPr>
          <p:cNvPr id="62" name="図 61" descr="知的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7501" y="11779963"/>
            <a:ext cx="1866933" cy="1966997"/>
          </a:xfrm>
          <a:prstGeom prst="rect">
            <a:avLst/>
          </a:prstGeom>
        </p:spPr>
      </p:pic>
      <p:pic>
        <p:nvPicPr>
          <p:cNvPr id="63" name="図 62" descr="すぽばん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631" y="14343906"/>
            <a:ext cx="1866933" cy="1966997"/>
          </a:xfrm>
          <a:prstGeom prst="rect">
            <a:avLst/>
          </a:prstGeom>
        </p:spPr>
      </p:pic>
      <p:pic>
        <p:nvPicPr>
          <p:cNvPr id="64" name="図 63" descr="フレンドリー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7014" y="10445365"/>
            <a:ext cx="1866932" cy="1966997"/>
          </a:xfrm>
          <a:prstGeom prst="rect">
            <a:avLst/>
          </a:prstGeom>
        </p:spPr>
      </p:pic>
      <p:pic>
        <p:nvPicPr>
          <p:cNvPr id="65" name="図 64" descr="かっこいい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156" y="9191325"/>
            <a:ext cx="1866932" cy="1966997"/>
          </a:xfrm>
          <a:prstGeom prst="rect">
            <a:avLst/>
          </a:prstGeom>
        </p:spPr>
      </p:pic>
      <p:pic>
        <p:nvPicPr>
          <p:cNvPr id="66" name="図 65" descr="やさしい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5087" y="13036665"/>
            <a:ext cx="1866933" cy="1966997"/>
          </a:xfrm>
          <a:prstGeom prst="rect">
            <a:avLst/>
          </a:prstGeom>
        </p:spPr>
      </p:pic>
      <p:pic>
        <p:nvPicPr>
          <p:cNvPr id="74" name="図 73" descr="中心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6" y="-190967"/>
            <a:ext cx="1697350" cy="2403687"/>
          </a:xfrm>
          <a:prstGeom prst="rect">
            <a:avLst/>
          </a:prstGeom>
        </p:spPr>
      </p:pic>
      <p:grpSp>
        <p:nvGrpSpPr>
          <p:cNvPr id="75" name="図形グループ 74"/>
          <p:cNvGrpSpPr/>
          <p:nvPr/>
        </p:nvGrpSpPr>
        <p:grpSpPr>
          <a:xfrm>
            <a:off x="1626867" y="91875"/>
            <a:ext cx="7938391" cy="1193736"/>
            <a:chOff x="2952114" y="1652040"/>
            <a:chExt cx="7938391" cy="1193736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2952114" y="1652040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accent2"/>
                  </a:solidFill>
                </a:rPr>
                <a:t>中心市街地</a:t>
              </a:r>
              <a:endParaRPr kumimoji="1" lang="ja-JP" alt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2952114" y="2261000"/>
              <a:ext cx="79383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accent2"/>
                  </a:solidFill>
                </a:rPr>
                <a:t>多くの人が集い、賑わいの絶えない土浦の顔</a:t>
              </a:r>
              <a:endParaRPr kumimoji="1" lang="ja-JP" altLang="en-US" sz="3200" dirty="0">
                <a:solidFill>
                  <a:schemeClr val="accent2"/>
                </a:solidFill>
              </a:endParaRPr>
            </a:p>
          </p:txBody>
        </p:sp>
        <p:cxnSp>
          <p:nvCxnSpPr>
            <p:cNvPr id="79" name="直線コネクタ 78"/>
            <p:cNvCxnSpPr/>
            <p:nvPr/>
          </p:nvCxnSpPr>
          <p:spPr>
            <a:xfrm>
              <a:off x="2952114" y="2250981"/>
              <a:ext cx="7938391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図 83" descr="かっこいい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427" y="-136753"/>
            <a:ext cx="1697211" cy="1788179"/>
          </a:xfrm>
          <a:prstGeom prst="rect">
            <a:avLst/>
          </a:prstGeom>
        </p:spPr>
      </p:pic>
      <p:pic>
        <p:nvPicPr>
          <p:cNvPr id="83" name="図 82" descr="フレンドリー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35" y="-126995"/>
            <a:ext cx="1697211" cy="1788179"/>
          </a:xfrm>
          <a:prstGeom prst="rect">
            <a:avLst/>
          </a:prstGeom>
        </p:spPr>
      </p:pic>
      <p:sp>
        <p:nvSpPr>
          <p:cNvPr id="212" name="テキスト ボックス 211"/>
          <p:cNvSpPr txBox="1"/>
          <p:nvPr/>
        </p:nvSpPr>
        <p:spPr>
          <a:xfrm>
            <a:off x="590834" y="2632341"/>
            <a:ext cx="4985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  <a:cs typeface="07ロゴたいぷゴシックCondense"/>
              </a:rPr>
              <a:t>「</a:t>
            </a:r>
            <a:r>
              <a:rPr lang="ja-JP" altLang="en-US" sz="2400" dirty="0">
                <a:latin typeface="+mn-ea"/>
                <a:cs typeface="07ロゴたいぷゴシックCondense"/>
              </a:rPr>
              <a:t>ゾーン</a:t>
            </a:r>
            <a:r>
              <a:rPr lang="ja-JP" altLang="en-US" sz="2400" dirty="0" smtClean="0">
                <a:latin typeface="+mn-ea"/>
                <a:cs typeface="07ロゴたいぷゴシックCondense"/>
              </a:rPr>
              <a:t>」</a:t>
            </a:r>
            <a:r>
              <a:rPr lang="ja-JP" altLang="en-US" sz="2400" dirty="0">
                <a:latin typeface="+mn-ea"/>
                <a:cs typeface="07ロゴたいぷゴシックCondense"/>
              </a:rPr>
              <a:t>と「軸</a:t>
            </a:r>
            <a:r>
              <a:rPr lang="ja-JP" altLang="en-US" sz="2400" dirty="0" smtClean="0">
                <a:latin typeface="+mn-ea"/>
                <a:cs typeface="07ロゴたいぷゴシックCondense"/>
              </a:rPr>
              <a:t>」を設定し、</a:t>
            </a:r>
            <a:endParaRPr lang="en-US" altLang="ja-JP" sz="2400" dirty="0" smtClean="0">
              <a:latin typeface="+mn-ea"/>
              <a:cs typeface="07ロゴたいぷゴシックCondense"/>
            </a:endParaRPr>
          </a:p>
          <a:p>
            <a:pPr algn="ctr"/>
            <a:r>
              <a:rPr lang="ja-JP" altLang="en-US" sz="2400" dirty="0" smtClean="0">
                <a:latin typeface="+mn-ea"/>
                <a:cs typeface="07ロゴたいぷゴシックCondense"/>
              </a:rPr>
              <a:t>地域資源の配置にメリハリをもたせる</a:t>
            </a:r>
            <a:endParaRPr lang="ja-JP" altLang="en-US" sz="2400" dirty="0">
              <a:solidFill>
                <a:schemeClr val="accent2"/>
              </a:solidFill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6078810" y="1756220"/>
            <a:ext cx="5570000" cy="4006753"/>
            <a:chOff x="296782" y="3386435"/>
            <a:chExt cx="5570000" cy="4006753"/>
          </a:xfrm>
        </p:grpSpPr>
        <p:pic>
          <p:nvPicPr>
            <p:cNvPr id="203" name="図 20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782" y="3386435"/>
              <a:ext cx="5570000" cy="3964407"/>
            </a:xfrm>
            <a:prstGeom prst="rect">
              <a:avLst/>
            </a:prstGeom>
          </p:spPr>
        </p:pic>
        <p:sp>
          <p:nvSpPr>
            <p:cNvPr id="204" name="四角形吹き出し 203"/>
            <p:cNvSpPr/>
            <p:nvPr/>
          </p:nvSpPr>
          <p:spPr>
            <a:xfrm>
              <a:off x="315801" y="4695307"/>
              <a:ext cx="1294203" cy="268192"/>
            </a:xfrm>
            <a:prstGeom prst="wedgeRectCallout">
              <a:avLst>
                <a:gd name="adj1" fmla="val -47641"/>
                <a:gd name="adj2" fmla="val -12195"/>
              </a:avLst>
            </a:prstGeom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latin typeface="+mn-ea"/>
                  <a:cs typeface="07ロゴたいぷゴシックCondense"/>
                </a:rPr>
                <a:t>亀城公園</a:t>
              </a:r>
              <a:endParaRPr kumimoji="1" lang="ja-JP" altLang="en-US" sz="2000" dirty="0">
                <a:latin typeface="+mn-ea"/>
                <a:cs typeface="07ロゴたいぷゴシックCondense"/>
              </a:endParaRPr>
            </a:p>
          </p:txBody>
        </p:sp>
        <p:sp>
          <p:nvSpPr>
            <p:cNvPr id="205" name="四角形吹き出し 204"/>
            <p:cNvSpPr/>
            <p:nvPr/>
          </p:nvSpPr>
          <p:spPr>
            <a:xfrm>
              <a:off x="2711617" y="6562793"/>
              <a:ext cx="1050995" cy="241020"/>
            </a:xfrm>
            <a:prstGeom prst="wedgeRectCallout">
              <a:avLst>
                <a:gd name="adj1" fmla="val -47641"/>
                <a:gd name="adj2" fmla="val -12195"/>
              </a:avLst>
            </a:prstGeom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latin typeface="+mn-ea"/>
                  <a:cs typeface="07ロゴたいぷゴシックCondense"/>
                </a:rPr>
                <a:t>土浦駅</a:t>
              </a:r>
              <a:endParaRPr kumimoji="1" lang="ja-JP" altLang="en-US" sz="2000" dirty="0">
                <a:latin typeface="+mn-ea"/>
                <a:cs typeface="07ロゴたいぷゴシックCondense"/>
              </a:endParaRPr>
            </a:p>
          </p:txBody>
        </p:sp>
        <p:grpSp>
          <p:nvGrpSpPr>
            <p:cNvPr id="206" name="図形グループ 205"/>
            <p:cNvGrpSpPr/>
            <p:nvPr/>
          </p:nvGrpSpPr>
          <p:grpSpPr>
            <a:xfrm>
              <a:off x="503019" y="3502971"/>
              <a:ext cx="2830867" cy="2208371"/>
              <a:chOff x="308136" y="1502527"/>
              <a:chExt cx="2842189" cy="2194452"/>
            </a:xfrm>
          </p:grpSpPr>
          <p:sp>
            <p:nvSpPr>
              <p:cNvPr id="207" name="ドーナツ 206"/>
              <p:cNvSpPr/>
              <p:nvPr/>
            </p:nvSpPr>
            <p:spPr>
              <a:xfrm rot="19531603">
                <a:off x="308136" y="1620745"/>
                <a:ext cx="1357483" cy="2076234"/>
              </a:xfrm>
              <a:prstGeom prst="donut">
                <a:avLst>
                  <a:gd name="adj" fmla="val 0"/>
                </a:avLst>
              </a:prstGeom>
              <a:solidFill>
                <a:schemeClr val="accent3"/>
              </a:solidFill>
              <a:ln w="381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>
                    <a:solidFill>
                      <a:schemeClr val="tx1"/>
                    </a:solidFill>
                    <a:prstDash val="sysDash"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テキスト ボックス 207"/>
              <p:cNvSpPr txBox="1"/>
              <p:nvPr/>
            </p:nvSpPr>
            <p:spPr>
              <a:xfrm>
                <a:off x="901392" y="1502527"/>
                <a:ext cx="2248933" cy="46166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 smtClean="0"/>
                  <a:t>歴史創成ゾーン</a:t>
                </a:r>
                <a:endParaRPr kumimoji="1" lang="ja-JP" altLang="en-US" sz="2400" dirty="0"/>
              </a:p>
            </p:txBody>
          </p:sp>
        </p:grpSp>
        <p:cxnSp>
          <p:nvCxnSpPr>
            <p:cNvPr id="209" name="直線コネクタ 208"/>
            <p:cNvCxnSpPr/>
            <p:nvPr/>
          </p:nvCxnSpPr>
          <p:spPr>
            <a:xfrm>
              <a:off x="4289930" y="7266844"/>
              <a:ext cx="77387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テキスト ボックス 209"/>
            <p:cNvSpPr txBox="1"/>
            <p:nvPr/>
          </p:nvSpPr>
          <p:spPr>
            <a:xfrm>
              <a:off x="4321774" y="6825829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200</a:t>
              </a:r>
              <a:r>
                <a:rPr kumimoji="1" lang="ja-JP" altLang="en-US" sz="2000" dirty="0" smtClean="0"/>
                <a:t>ｍ</a:t>
              </a:r>
              <a:endParaRPr kumimoji="1" lang="ja-JP" altLang="en-US" dirty="0"/>
            </a:p>
          </p:txBody>
        </p:sp>
        <p:pic>
          <p:nvPicPr>
            <p:cNvPr id="211" name="図 210" descr="s-201404241332519468.jpg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513" b="89950" l="704" r="97183">
                          <a14:foregroundMark x1="50704" y1="15075" x2="50704" y2="15075"/>
                          <a14:foregroundMark x1="50000" y1="20101" x2="50000" y2="20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950" y="6562205"/>
              <a:ext cx="592962" cy="830983"/>
            </a:xfrm>
            <a:prstGeom prst="rect">
              <a:avLst/>
            </a:prstGeom>
          </p:spPr>
        </p:pic>
        <p:grpSp>
          <p:nvGrpSpPr>
            <p:cNvPr id="213" name="図形グループ 212"/>
            <p:cNvGrpSpPr/>
            <p:nvPr/>
          </p:nvGrpSpPr>
          <p:grpSpPr>
            <a:xfrm>
              <a:off x="470142" y="5499736"/>
              <a:ext cx="3279307" cy="1743051"/>
              <a:chOff x="290199" y="3711977"/>
              <a:chExt cx="3279307" cy="1743051"/>
            </a:xfrm>
          </p:grpSpPr>
          <p:sp>
            <p:nvSpPr>
              <p:cNvPr id="214" name="ドーナツ 213"/>
              <p:cNvSpPr/>
              <p:nvPr/>
            </p:nvSpPr>
            <p:spPr>
              <a:xfrm rot="1666334">
                <a:off x="1640231" y="3711977"/>
                <a:ext cx="1929275" cy="1586521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>
                    <a:solidFill>
                      <a:schemeClr val="tx1"/>
                    </a:solidFill>
                    <a:prstDash val="sysDash"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テキスト ボックス 214"/>
              <p:cNvSpPr txBox="1"/>
              <p:nvPr/>
            </p:nvSpPr>
            <p:spPr>
              <a:xfrm>
                <a:off x="290199" y="4993363"/>
                <a:ext cx="2054672" cy="4616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名産品ゾーン</a:t>
                </a:r>
                <a:endParaRPr kumimoji="1" lang="ja-JP" altLang="en-US" sz="2400" dirty="0"/>
              </a:p>
            </p:txBody>
          </p:sp>
        </p:grpSp>
        <p:grpSp>
          <p:nvGrpSpPr>
            <p:cNvPr id="216" name="図形グループ 215"/>
            <p:cNvGrpSpPr/>
            <p:nvPr/>
          </p:nvGrpSpPr>
          <p:grpSpPr>
            <a:xfrm>
              <a:off x="2734980" y="4553260"/>
              <a:ext cx="3066994" cy="2193070"/>
              <a:chOff x="2228046" y="2544308"/>
              <a:chExt cx="3066994" cy="2193070"/>
            </a:xfrm>
          </p:grpSpPr>
          <p:sp>
            <p:nvSpPr>
              <p:cNvPr id="217" name="ドーナツ 216"/>
              <p:cNvSpPr/>
              <p:nvPr/>
            </p:nvSpPr>
            <p:spPr>
              <a:xfrm rot="18885412">
                <a:off x="3691991" y="3134329"/>
                <a:ext cx="1748714" cy="1457384"/>
              </a:xfrm>
              <a:prstGeom prst="donut">
                <a:avLst>
                  <a:gd name="adj" fmla="val 0"/>
                </a:avLst>
              </a:prstGeom>
              <a:ln w="38100">
                <a:solidFill>
                  <a:srgbClr val="FF6600"/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>
                    <a:solidFill>
                      <a:schemeClr val="tx1"/>
                    </a:solidFill>
                    <a:prstDash val="sysDash"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テキスト ボックス 217"/>
              <p:cNvSpPr txBox="1"/>
              <p:nvPr/>
            </p:nvSpPr>
            <p:spPr>
              <a:xfrm>
                <a:off x="2228046" y="2544308"/>
                <a:ext cx="3057397" cy="46166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アクティビティゾーン</a:t>
                </a:r>
                <a:endParaRPr kumimoji="1" lang="ja-JP" altLang="en-US" sz="2400" dirty="0"/>
              </a:p>
            </p:txBody>
          </p:sp>
        </p:grpSp>
        <p:grpSp>
          <p:nvGrpSpPr>
            <p:cNvPr id="219" name="図形グループ 218"/>
            <p:cNvGrpSpPr/>
            <p:nvPr/>
          </p:nvGrpSpPr>
          <p:grpSpPr>
            <a:xfrm>
              <a:off x="810915" y="3890220"/>
              <a:ext cx="4963913" cy="2389193"/>
              <a:chOff x="923072" y="2261002"/>
              <a:chExt cx="4963913" cy="2389193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220" name="グループ化 73"/>
              <p:cNvGrpSpPr/>
              <p:nvPr/>
            </p:nvGrpSpPr>
            <p:grpSpPr>
              <a:xfrm rot="11646371">
                <a:off x="1144881" y="2521901"/>
                <a:ext cx="364677" cy="328805"/>
                <a:chOff x="6565783" y="4436254"/>
                <a:chExt cx="520949" cy="444170"/>
              </a:xfrm>
              <a:solidFill>
                <a:srgbClr val="0000FF"/>
              </a:solidFill>
            </p:grpSpPr>
            <p:sp>
              <p:nvSpPr>
                <p:cNvPr id="252" name="円/楕円 251"/>
                <p:cNvSpPr/>
                <p:nvPr/>
              </p:nvSpPr>
              <p:spPr>
                <a:xfrm>
                  <a:off x="6565783" y="4436254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53" name="円/楕円 252"/>
                <p:cNvSpPr/>
                <p:nvPr/>
              </p:nvSpPr>
              <p:spPr>
                <a:xfrm>
                  <a:off x="6890789" y="4684481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1" name="グループ化 73"/>
              <p:cNvGrpSpPr/>
              <p:nvPr/>
            </p:nvGrpSpPr>
            <p:grpSpPr>
              <a:xfrm rot="11646371">
                <a:off x="1457310" y="2944535"/>
                <a:ext cx="510508" cy="521032"/>
                <a:chOff x="6659919" y="4413881"/>
                <a:chExt cx="729271" cy="703839"/>
              </a:xfrm>
              <a:solidFill>
                <a:srgbClr val="0000FF"/>
              </a:solidFill>
            </p:grpSpPr>
            <p:sp>
              <p:nvSpPr>
                <p:cNvPr id="249" name="円/楕円 248"/>
                <p:cNvSpPr/>
                <p:nvPr/>
              </p:nvSpPr>
              <p:spPr>
                <a:xfrm>
                  <a:off x="6659919" y="4413881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50" name="円/楕円 249"/>
                <p:cNvSpPr/>
                <p:nvPr/>
              </p:nvSpPr>
              <p:spPr>
                <a:xfrm>
                  <a:off x="6890789" y="4684481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51" name="円/楕円 250"/>
                <p:cNvSpPr/>
                <p:nvPr/>
              </p:nvSpPr>
              <p:spPr>
                <a:xfrm>
                  <a:off x="7193247" y="4921777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2" name="グループ化 73"/>
              <p:cNvGrpSpPr/>
              <p:nvPr/>
            </p:nvGrpSpPr>
            <p:grpSpPr>
              <a:xfrm rot="11646371">
                <a:off x="1796612" y="3637576"/>
                <a:ext cx="510508" cy="521032"/>
                <a:chOff x="6659919" y="4413881"/>
                <a:chExt cx="729271" cy="703839"/>
              </a:xfrm>
              <a:solidFill>
                <a:srgbClr val="0000FF"/>
              </a:solidFill>
            </p:grpSpPr>
            <p:sp>
              <p:nvSpPr>
                <p:cNvPr id="246" name="円/楕円 245"/>
                <p:cNvSpPr/>
                <p:nvPr/>
              </p:nvSpPr>
              <p:spPr>
                <a:xfrm>
                  <a:off x="6659919" y="4413881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47" name="円/楕円 246"/>
                <p:cNvSpPr/>
                <p:nvPr/>
              </p:nvSpPr>
              <p:spPr>
                <a:xfrm>
                  <a:off x="6961297" y="4614690"/>
                  <a:ext cx="195943" cy="195942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48" name="円/楕円 247"/>
                <p:cNvSpPr/>
                <p:nvPr/>
              </p:nvSpPr>
              <p:spPr>
                <a:xfrm>
                  <a:off x="7193247" y="4921777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3" name="グループ化 73"/>
              <p:cNvGrpSpPr/>
              <p:nvPr/>
            </p:nvGrpSpPr>
            <p:grpSpPr>
              <a:xfrm rot="11646371">
                <a:off x="2990993" y="4204821"/>
                <a:ext cx="539631" cy="416802"/>
                <a:chOff x="6649944" y="4942534"/>
                <a:chExt cx="770873" cy="563041"/>
              </a:xfrm>
              <a:solidFill>
                <a:srgbClr val="0000FF"/>
              </a:solidFill>
            </p:grpSpPr>
            <p:sp>
              <p:nvSpPr>
                <p:cNvPr id="243" name="円/楕円 242"/>
                <p:cNvSpPr/>
                <p:nvPr/>
              </p:nvSpPr>
              <p:spPr>
                <a:xfrm>
                  <a:off x="6649944" y="5309632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44" name="円/楕円 243"/>
                <p:cNvSpPr/>
                <p:nvPr/>
              </p:nvSpPr>
              <p:spPr>
                <a:xfrm>
                  <a:off x="6960871" y="5126521"/>
                  <a:ext cx="195943" cy="195942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45" name="円/楕円 244"/>
                <p:cNvSpPr/>
                <p:nvPr/>
              </p:nvSpPr>
              <p:spPr>
                <a:xfrm>
                  <a:off x="7224874" y="4942534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4" name="グループ化 73"/>
              <p:cNvGrpSpPr/>
              <p:nvPr/>
            </p:nvGrpSpPr>
            <p:grpSpPr>
              <a:xfrm rot="11646371">
                <a:off x="2245035" y="4324489"/>
                <a:ext cx="595748" cy="213615"/>
                <a:chOff x="6538152" y="4829155"/>
                <a:chExt cx="851038" cy="288565"/>
              </a:xfrm>
              <a:solidFill>
                <a:srgbClr val="0000FF"/>
              </a:solidFill>
            </p:grpSpPr>
            <p:sp>
              <p:nvSpPr>
                <p:cNvPr id="240" name="円/楕円 239"/>
                <p:cNvSpPr/>
                <p:nvPr/>
              </p:nvSpPr>
              <p:spPr>
                <a:xfrm>
                  <a:off x="6538152" y="4888953"/>
                  <a:ext cx="195943" cy="195942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41" name="円/楕円 240"/>
                <p:cNvSpPr/>
                <p:nvPr/>
              </p:nvSpPr>
              <p:spPr>
                <a:xfrm>
                  <a:off x="6878270" y="4829155"/>
                  <a:ext cx="195943" cy="195942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42" name="円/楕円 241"/>
                <p:cNvSpPr/>
                <p:nvPr/>
              </p:nvSpPr>
              <p:spPr>
                <a:xfrm>
                  <a:off x="7193247" y="4921777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5" name="グループ化 73"/>
              <p:cNvGrpSpPr/>
              <p:nvPr/>
            </p:nvGrpSpPr>
            <p:grpSpPr>
              <a:xfrm rot="11646371">
                <a:off x="3700042" y="4356625"/>
                <a:ext cx="639893" cy="175577"/>
                <a:chOff x="6506717" y="4909335"/>
                <a:chExt cx="914100" cy="237180"/>
              </a:xfrm>
              <a:solidFill>
                <a:srgbClr val="0000FF"/>
              </a:solidFill>
            </p:grpSpPr>
            <p:sp>
              <p:nvSpPr>
                <p:cNvPr id="237" name="円/楕円 236"/>
                <p:cNvSpPr/>
                <p:nvPr/>
              </p:nvSpPr>
              <p:spPr>
                <a:xfrm>
                  <a:off x="6506717" y="4950572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38" name="円/楕円 237"/>
                <p:cNvSpPr/>
                <p:nvPr/>
              </p:nvSpPr>
              <p:spPr>
                <a:xfrm>
                  <a:off x="6872514" y="4909335"/>
                  <a:ext cx="195943" cy="195941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39" name="円/楕円 238"/>
                <p:cNvSpPr/>
                <p:nvPr/>
              </p:nvSpPr>
              <p:spPr>
                <a:xfrm>
                  <a:off x="7224874" y="4942534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6" name="グループ化 73"/>
              <p:cNvGrpSpPr/>
              <p:nvPr/>
            </p:nvGrpSpPr>
            <p:grpSpPr>
              <a:xfrm rot="10545502">
                <a:off x="4446747" y="4444050"/>
                <a:ext cx="651939" cy="206145"/>
                <a:chOff x="6489509" y="4866894"/>
                <a:chExt cx="931308" cy="271583"/>
              </a:xfrm>
              <a:solidFill>
                <a:srgbClr val="0000FF"/>
              </a:solidFill>
            </p:grpSpPr>
            <p:sp>
              <p:nvSpPr>
                <p:cNvPr id="234" name="円/楕円 233"/>
                <p:cNvSpPr/>
                <p:nvPr/>
              </p:nvSpPr>
              <p:spPr>
                <a:xfrm>
                  <a:off x="6489509" y="4866894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35" name="円/楕円 234"/>
                <p:cNvSpPr/>
                <p:nvPr/>
              </p:nvSpPr>
              <p:spPr>
                <a:xfrm>
                  <a:off x="6872514" y="4909335"/>
                  <a:ext cx="195943" cy="195941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36" name="円/楕円 235"/>
                <p:cNvSpPr/>
                <p:nvPr/>
              </p:nvSpPr>
              <p:spPr>
                <a:xfrm>
                  <a:off x="7224874" y="4942534"/>
                  <a:ext cx="195943" cy="19594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grpSp>
            <p:nvGrpSpPr>
              <p:cNvPr id="227" name="グループ化 73"/>
              <p:cNvGrpSpPr/>
              <p:nvPr/>
            </p:nvGrpSpPr>
            <p:grpSpPr>
              <a:xfrm rot="7917715">
                <a:off x="5362830" y="4209446"/>
                <a:ext cx="566728" cy="245853"/>
                <a:chOff x="6360275" y="4651932"/>
                <a:chExt cx="809582" cy="323894"/>
              </a:xfrm>
              <a:solidFill>
                <a:srgbClr val="0000FF"/>
              </a:solidFill>
            </p:grpSpPr>
            <p:sp>
              <p:nvSpPr>
                <p:cNvPr id="231" name="円/楕円 230"/>
                <p:cNvSpPr/>
                <p:nvPr/>
              </p:nvSpPr>
              <p:spPr>
                <a:xfrm>
                  <a:off x="6360275" y="4779885"/>
                  <a:ext cx="195943" cy="195941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32" name="円/楕円 231"/>
                <p:cNvSpPr/>
                <p:nvPr/>
              </p:nvSpPr>
              <p:spPr>
                <a:xfrm>
                  <a:off x="6621544" y="4651932"/>
                  <a:ext cx="195943" cy="195940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  <p:sp>
              <p:nvSpPr>
                <p:cNvPr id="233" name="円/楕円 232"/>
                <p:cNvSpPr/>
                <p:nvPr/>
              </p:nvSpPr>
              <p:spPr>
                <a:xfrm>
                  <a:off x="6973914" y="4685132"/>
                  <a:ext cx="195943" cy="195941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07ロゴたいぷゴシックCondense"/>
                    <a:ea typeface="07ロゴたいぷゴシックCondense"/>
                    <a:cs typeface="07ロゴたいぷゴシックCondense"/>
                  </a:endParaRPr>
                </a:p>
              </p:txBody>
            </p:sp>
          </p:grpSp>
          <p:sp>
            <p:nvSpPr>
              <p:cNvPr id="228" name="下矢印 227"/>
              <p:cNvSpPr/>
              <p:nvPr/>
            </p:nvSpPr>
            <p:spPr>
              <a:xfrm rot="7723152">
                <a:off x="874999" y="2309075"/>
                <a:ext cx="279137" cy="182992"/>
              </a:xfrm>
              <a:prstGeom prst="down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下矢印 228"/>
              <p:cNvSpPr/>
              <p:nvPr/>
            </p:nvSpPr>
            <p:spPr>
              <a:xfrm rot="10601618">
                <a:off x="5614720" y="3800603"/>
                <a:ext cx="272265" cy="203262"/>
              </a:xfrm>
              <a:prstGeom prst="down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4F81BD"/>
                  </a:solidFill>
                </a:endParaRPr>
              </a:p>
            </p:txBody>
          </p:sp>
          <p:sp>
            <p:nvSpPr>
              <p:cNvPr id="230" name="円/楕円 229"/>
              <p:cNvSpPr/>
              <p:nvPr/>
            </p:nvSpPr>
            <p:spPr>
              <a:xfrm rot="10545502">
                <a:off x="5221582" y="4475087"/>
                <a:ext cx="137165" cy="14873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07ロゴたいぷゴシックCondense"/>
                  <a:ea typeface="07ロゴたいぷゴシックCondense"/>
                  <a:cs typeface="07ロゴたいぷゴシックCondense"/>
                </a:endParaRPr>
              </a:p>
            </p:txBody>
          </p:sp>
        </p:grpSp>
      </p:grpSp>
      <p:sp>
        <p:nvSpPr>
          <p:cNvPr id="254" name="テキスト ボックス 253"/>
          <p:cNvSpPr txBox="1"/>
          <p:nvPr/>
        </p:nvSpPr>
        <p:spPr>
          <a:xfrm>
            <a:off x="540641" y="1980651"/>
            <a:ext cx="5442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2"/>
                </a:solidFill>
              </a:rPr>
              <a:t>土浦の地域資源を活かして</a:t>
            </a:r>
            <a:endParaRPr kumimoji="1" lang="en-US" altLang="ja-JP" sz="2000" dirty="0" smtClean="0">
              <a:solidFill>
                <a:schemeClr val="accent2"/>
              </a:solidFill>
            </a:endParaRPr>
          </a:p>
          <a:p>
            <a:r>
              <a:rPr kumimoji="1" lang="ja-JP" altLang="en-US" sz="2000" dirty="0" smtClean="0">
                <a:solidFill>
                  <a:schemeClr val="accent2"/>
                </a:solidFill>
              </a:rPr>
              <a:t>　　　　　　　　　</a:t>
            </a:r>
            <a:r>
              <a:rPr kumimoji="1" lang="ja-JP" altLang="en-US" sz="2000" dirty="0" smtClean="0">
                <a:solidFill>
                  <a:schemeClr val="accent2"/>
                </a:solidFill>
              </a:rPr>
              <a:t>　　　　</a:t>
            </a:r>
            <a:r>
              <a:rPr kumimoji="1" lang="ja-JP" altLang="en-US" sz="2000" dirty="0" smtClean="0">
                <a:solidFill>
                  <a:schemeClr val="accent2"/>
                </a:solidFill>
              </a:rPr>
              <a:t>中心</a:t>
            </a:r>
            <a:r>
              <a:rPr kumimoji="1" lang="ja-JP" altLang="en-US" sz="2000" dirty="0" smtClean="0">
                <a:solidFill>
                  <a:schemeClr val="accent2"/>
                </a:solidFill>
              </a:rPr>
              <a:t>市街地の活性化を実現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258" name="四角形吹き出し 257"/>
          <p:cNvSpPr/>
          <p:nvPr/>
        </p:nvSpPr>
        <p:spPr>
          <a:xfrm>
            <a:off x="11843994" y="2249555"/>
            <a:ext cx="4406756" cy="3521202"/>
          </a:xfrm>
          <a:prstGeom prst="wedgeRectCallout">
            <a:avLst>
              <a:gd name="adj1" fmla="val -60189"/>
              <a:gd name="adj2" fmla="val 13436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5400000" sx="101000" sy="101000" algn="t" rotWithShape="0">
              <a:prstClr val="black">
                <a:alpha val="7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9" name="図 258" descr="軸２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760" y="2226220"/>
            <a:ext cx="4430276" cy="2962749"/>
          </a:xfrm>
          <a:prstGeom prst="rect">
            <a:avLst/>
          </a:prstGeom>
        </p:spPr>
      </p:pic>
      <p:sp>
        <p:nvSpPr>
          <p:cNvPr id="260" name="テキスト ボックス 259"/>
          <p:cNvSpPr txBox="1"/>
          <p:nvPr/>
        </p:nvSpPr>
        <p:spPr>
          <a:xfrm>
            <a:off x="12980569" y="1725473"/>
            <a:ext cx="21551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軸のイメージ図</a:t>
            </a:r>
            <a:endParaRPr kumimoji="1" lang="ja-JP" altLang="en-US" sz="2400" dirty="0"/>
          </a:p>
        </p:txBody>
      </p:sp>
      <p:sp>
        <p:nvSpPr>
          <p:cNvPr id="257" name="正方形/長方形 256"/>
          <p:cNvSpPr/>
          <p:nvPr/>
        </p:nvSpPr>
        <p:spPr>
          <a:xfrm>
            <a:off x="11865194" y="5206609"/>
            <a:ext cx="4387763" cy="558451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土浦の魅力どうしを繋ぐ</a:t>
            </a:r>
            <a:endParaRPr kumimoji="1" lang="ja-JP" altLang="en-US" sz="2400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6791605" y="5994638"/>
            <a:ext cx="9345042" cy="2846392"/>
            <a:chOff x="12411093" y="98064"/>
            <a:chExt cx="9345042" cy="2846392"/>
          </a:xfrm>
        </p:grpSpPr>
        <p:sp>
          <p:nvSpPr>
            <p:cNvPr id="261" name="テキスト ボックス 260"/>
            <p:cNvSpPr txBox="1"/>
            <p:nvPr/>
          </p:nvSpPr>
          <p:spPr>
            <a:xfrm>
              <a:off x="17140840" y="1928793"/>
              <a:ext cx="46152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土浦ならではの魅力が詰まった</a:t>
              </a:r>
              <a:endParaRPr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付加価値の高い商品・サービス・空間の</a:t>
              </a:r>
              <a:endPara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提供が可能</a:t>
              </a:r>
              <a:endPara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2" name="正方形/長方形 261"/>
            <p:cNvSpPr/>
            <p:nvPr/>
          </p:nvSpPr>
          <p:spPr>
            <a:xfrm>
              <a:off x="14480694" y="98445"/>
              <a:ext cx="5768694" cy="442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accent2"/>
                  </a:solidFill>
                </a:rPr>
                <a:t>土浦の輝かしい顔となる商業エリアを</a:t>
              </a:r>
              <a:r>
                <a:rPr lang="ja-JP" altLang="en-US" sz="2400" dirty="0">
                  <a:solidFill>
                    <a:schemeClr val="accent2"/>
                  </a:solidFill>
                </a:rPr>
                <a:t>実現</a:t>
              </a:r>
              <a:endParaRPr kumimoji="1" lang="ja-JP" altLang="en-US" sz="2400" dirty="0">
                <a:solidFill>
                  <a:schemeClr val="accent2"/>
                </a:solidFill>
              </a:endParaRPr>
            </a:p>
          </p:txBody>
        </p:sp>
        <p:pic>
          <p:nvPicPr>
            <p:cNvPr id="264" name="Picture 5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780" b="887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9185" y="509139"/>
              <a:ext cx="1515836" cy="151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12411094" y="1080261"/>
              <a:ext cx="4789134" cy="183638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5" name="Picture 4" descr="http://nagata-s.jpn.com/wp-content/uploads/2014/03/%E3%83%AC%E3%83%B3%E3%82%B3%E3%83%B3%E3%81%AE%E7%94%BB%E5%83%8F.jp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0733" y="1671285"/>
              <a:ext cx="1202652" cy="90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3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2826" y="1510547"/>
              <a:ext cx="1018805" cy="127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" name="Picture 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156286" y="1429644"/>
              <a:ext cx="1202645" cy="136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" name="テキスト ボックス 269"/>
            <p:cNvSpPr txBox="1"/>
            <p:nvPr/>
          </p:nvSpPr>
          <p:spPr>
            <a:xfrm>
              <a:off x="17461103" y="746193"/>
              <a:ext cx="1840468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モール</a:t>
              </a:r>
              <a:r>
                <a:rPr kumimoji="1" lang="en-US" altLang="ja-JP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505</a:t>
              </a:r>
              <a:r>
                <a:rPr kumimoji="1" lang="ja-JP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へ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1" name="テキスト ボックス 270"/>
            <p:cNvSpPr txBox="1"/>
            <p:nvPr/>
          </p:nvSpPr>
          <p:spPr>
            <a:xfrm>
              <a:off x="13690809" y="547761"/>
              <a:ext cx="2031325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土浦の名産品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2" name="テキスト ボックス 271"/>
            <p:cNvSpPr txBox="1"/>
            <p:nvPr/>
          </p:nvSpPr>
          <p:spPr>
            <a:xfrm>
              <a:off x="12809494" y="1061192"/>
              <a:ext cx="677589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そば</a:t>
              </a:r>
              <a:endParaRPr kumimoji="1" lang="ja-JP" altLang="en-US" sz="2000" dirty="0"/>
            </a:p>
          </p:txBody>
        </p:sp>
        <p:sp>
          <p:nvSpPr>
            <p:cNvPr id="273" name="テキスト ボックス 272"/>
            <p:cNvSpPr txBox="1"/>
            <p:nvPr/>
          </p:nvSpPr>
          <p:spPr>
            <a:xfrm>
              <a:off x="14336644" y="1036554"/>
              <a:ext cx="864339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000" dirty="0" smtClean="0"/>
                <a:t>カレー</a:t>
              </a:r>
              <a:endParaRPr kumimoji="1" lang="ja-JP" altLang="en-US" sz="2000" dirty="0"/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15873220" y="1068303"/>
              <a:ext cx="1050288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レンコン</a:t>
              </a:r>
              <a:endParaRPr kumimoji="1" lang="ja-JP" altLang="en-US" sz="2000" dirty="0"/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>
              <a:off x="12411093" y="98064"/>
              <a:ext cx="2054672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名産品ゾーン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17588093" y="1180102"/>
              <a:ext cx="1482652" cy="434948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" name="正方形/長方形 67"/>
          <p:cNvSpPr/>
          <p:nvPr/>
        </p:nvSpPr>
        <p:spPr>
          <a:xfrm>
            <a:off x="0" y="16222918"/>
            <a:ext cx="10679762" cy="71108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0" y="23333771"/>
            <a:ext cx="10679762" cy="6941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10687627" y="23333771"/>
            <a:ext cx="10700761" cy="69414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604A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0678964" y="16222917"/>
            <a:ext cx="10700761" cy="7110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0773744" y="18495297"/>
            <a:ext cx="3795912" cy="4086045"/>
            <a:chOff x="11025106" y="19266575"/>
            <a:chExt cx="3795912" cy="4086045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22895" y="19266575"/>
              <a:ext cx="3095967" cy="405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フリーフォーム 115"/>
            <p:cNvSpPr/>
            <p:nvPr/>
          </p:nvSpPr>
          <p:spPr>
            <a:xfrm>
              <a:off x="12545676" y="19778212"/>
              <a:ext cx="972922" cy="724205"/>
            </a:xfrm>
            <a:custGeom>
              <a:avLst/>
              <a:gdLst>
                <a:gd name="connsiteX0" fmla="*/ 0 w 972922"/>
                <a:gd name="connsiteY0" fmla="*/ 14630 h 724205"/>
                <a:gd name="connsiteX1" fmla="*/ 285293 w 972922"/>
                <a:gd name="connsiteY1" fmla="*/ 0 h 724205"/>
                <a:gd name="connsiteX2" fmla="*/ 438912 w 972922"/>
                <a:gd name="connsiteY2" fmla="*/ 14630 h 724205"/>
                <a:gd name="connsiteX3" fmla="*/ 658368 w 972922"/>
                <a:gd name="connsiteY3" fmla="*/ 117043 h 724205"/>
                <a:gd name="connsiteX4" fmla="*/ 841248 w 972922"/>
                <a:gd name="connsiteY4" fmla="*/ 234086 h 724205"/>
                <a:gd name="connsiteX5" fmla="*/ 972922 w 972922"/>
                <a:gd name="connsiteY5" fmla="*/ 292608 h 724205"/>
                <a:gd name="connsiteX6" fmla="*/ 921715 w 972922"/>
                <a:gd name="connsiteY6" fmla="*/ 482803 h 724205"/>
                <a:gd name="connsiteX7" fmla="*/ 797357 w 972922"/>
                <a:gd name="connsiteY7" fmla="*/ 416966 h 724205"/>
                <a:gd name="connsiteX8" fmla="*/ 672999 w 972922"/>
                <a:gd name="connsiteY8" fmla="*/ 395021 h 724205"/>
                <a:gd name="connsiteX9" fmla="*/ 519379 w 972922"/>
                <a:gd name="connsiteY9" fmla="*/ 409651 h 724205"/>
                <a:gd name="connsiteX10" fmla="*/ 351130 w 972922"/>
                <a:gd name="connsiteY10" fmla="*/ 724205 h 724205"/>
                <a:gd name="connsiteX11" fmla="*/ 160935 w 972922"/>
                <a:gd name="connsiteY11" fmla="*/ 643738 h 724205"/>
                <a:gd name="connsiteX12" fmla="*/ 124359 w 972922"/>
                <a:gd name="connsiteY12" fmla="*/ 585216 h 724205"/>
                <a:gd name="connsiteX13" fmla="*/ 29261 w 972922"/>
                <a:gd name="connsiteY13" fmla="*/ 607162 h 724205"/>
                <a:gd name="connsiteX14" fmla="*/ 21946 w 972922"/>
                <a:gd name="connsiteY14" fmla="*/ 212141 h 724205"/>
                <a:gd name="connsiteX15" fmla="*/ 21946 w 972922"/>
                <a:gd name="connsiteY15" fmla="*/ 109728 h 724205"/>
                <a:gd name="connsiteX16" fmla="*/ 0 w 972922"/>
                <a:gd name="connsiteY16" fmla="*/ 14630 h 7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2922" h="724205">
                  <a:moveTo>
                    <a:pt x="0" y="14630"/>
                  </a:moveTo>
                  <a:lnTo>
                    <a:pt x="285293" y="0"/>
                  </a:lnTo>
                  <a:lnTo>
                    <a:pt x="438912" y="14630"/>
                  </a:lnTo>
                  <a:lnTo>
                    <a:pt x="658368" y="117043"/>
                  </a:lnTo>
                  <a:lnTo>
                    <a:pt x="841248" y="234086"/>
                  </a:lnTo>
                  <a:lnTo>
                    <a:pt x="972922" y="292608"/>
                  </a:lnTo>
                  <a:lnTo>
                    <a:pt x="921715" y="482803"/>
                  </a:lnTo>
                  <a:lnTo>
                    <a:pt x="797357" y="416966"/>
                  </a:lnTo>
                  <a:lnTo>
                    <a:pt x="672999" y="395021"/>
                  </a:lnTo>
                  <a:lnTo>
                    <a:pt x="519379" y="409651"/>
                  </a:lnTo>
                  <a:lnTo>
                    <a:pt x="351130" y="724205"/>
                  </a:lnTo>
                  <a:lnTo>
                    <a:pt x="160935" y="643738"/>
                  </a:lnTo>
                  <a:lnTo>
                    <a:pt x="124359" y="585216"/>
                  </a:lnTo>
                  <a:lnTo>
                    <a:pt x="29261" y="607162"/>
                  </a:lnTo>
                  <a:lnTo>
                    <a:pt x="21946" y="212141"/>
                  </a:lnTo>
                  <a:lnTo>
                    <a:pt x="21946" y="109728"/>
                  </a:lnTo>
                  <a:lnTo>
                    <a:pt x="0" y="1463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フリーフォーム 116"/>
            <p:cNvSpPr/>
            <p:nvPr/>
          </p:nvSpPr>
          <p:spPr>
            <a:xfrm>
              <a:off x="11120311" y="23045747"/>
              <a:ext cx="3101645" cy="243215"/>
            </a:xfrm>
            <a:custGeom>
              <a:avLst/>
              <a:gdLst>
                <a:gd name="connsiteX0" fmla="*/ 0 w 3101645"/>
                <a:gd name="connsiteY0" fmla="*/ 148117 h 243215"/>
                <a:gd name="connsiteX1" fmla="*/ 299924 w 3101645"/>
                <a:gd name="connsiteY1" fmla="*/ 162748 h 243215"/>
                <a:gd name="connsiteX2" fmla="*/ 438912 w 3101645"/>
                <a:gd name="connsiteY2" fmla="*/ 170063 h 243215"/>
                <a:gd name="connsiteX3" fmla="*/ 548640 w 3101645"/>
                <a:gd name="connsiteY3" fmla="*/ 206639 h 243215"/>
                <a:gd name="connsiteX4" fmla="*/ 658368 w 3101645"/>
                <a:gd name="connsiteY4" fmla="*/ 221269 h 243215"/>
                <a:gd name="connsiteX5" fmla="*/ 811988 w 3101645"/>
                <a:gd name="connsiteY5" fmla="*/ 228585 h 243215"/>
                <a:gd name="connsiteX6" fmla="*/ 943661 w 3101645"/>
                <a:gd name="connsiteY6" fmla="*/ 243215 h 243215"/>
                <a:gd name="connsiteX7" fmla="*/ 1119226 w 3101645"/>
                <a:gd name="connsiteY7" fmla="*/ 228585 h 243215"/>
                <a:gd name="connsiteX8" fmla="*/ 1360628 w 3101645"/>
                <a:gd name="connsiteY8" fmla="*/ 184693 h 243215"/>
                <a:gd name="connsiteX9" fmla="*/ 1594714 w 3101645"/>
                <a:gd name="connsiteY9" fmla="*/ 140802 h 243215"/>
                <a:gd name="connsiteX10" fmla="*/ 1806855 w 3101645"/>
                <a:gd name="connsiteY10" fmla="*/ 126172 h 243215"/>
                <a:gd name="connsiteX11" fmla="*/ 2033626 w 3101645"/>
                <a:gd name="connsiteY11" fmla="*/ 74965 h 243215"/>
                <a:gd name="connsiteX12" fmla="*/ 2245767 w 3101645"/>
                <a:gd name="connsiteY12" fmla="*/ 45705 h 243215"/>
                <a:gd name="connsiteX13" fmla="*/ 2457908 w 3101645"/>
                <a:gd name="connsiteY13" fmla="*/ 9129 h 243215"/>
                <a:gd name="connsiteX14" fmla="*/ 2567636 w 3101645"/>
                <a:gd name="connsiteY14" fmla="*/ 9129 h 243215"/>
                <a:gd name="connsiteX15" fmla="*/ 2677364 w 3101645"/>
                <a:gd name="connsiteY15" fmla="*/ 111541 h 243215"/>
                <a:gd name="connsiteX16" fmla="*/ 2838298 w 3101645"/>
                <a:gd name="connsiteY16" fmla="*/ 170063 h 243215"/>
                <a:gd name="connsiteX17" fmla="*/ 3101645 w 3101645"/>
                <a:gd name="connsiteY17" fmla="*/ 213954 h 24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01645" h="243215">
                  <a:moveTo>
                    <a:pt x="0" y="148117"/>
                  </a:moveTo>
                  <a:lnTo>
                    <a:pt x="299924" y="162748"/>
                  </a:lnTo>
                  <a:cubicBezTo>
                    <a:pt x="373076" y="166406"/>
                    <a:pt x="397459" y="162748"/>
                    <a:pt x="438912" y="170063"/>
                  </a:cubicBezTo>
                  <a:cubicBezTo>
                    <a:pt x="480365" y="177378"/>
                    <a:pt x="512064" y="198105"/>
                    <a:pt x="548640" y="206639"/>
                  </a:cubicBezTo>
                  <a:cubicBezTo>
                    <a:pt x="585216" y="215173"/>
                    <a:pt x="614477" y="217611"/>
                    <a:pt x="658368" y="221269"/>
                  </a:cubicBezTo>
                  <a:cubicBezTo>
                    <a:pt x="702259" y="224927"/>
                    <a:pt x="764439" y="224927"/>
                    <a:pt x="811988" y="228585"/>
                  </a:cubicBezTo>
                  <a:cubicBezTo>
                    <a:pt x="859537" y="232243"/>
                    <a:pt x="892455" y="243215"/>
                    <a:pt x="943661" y="243215"/>
                  </a:cubicBezTo>
                  <a:cubicBezTo>
                    <a:pt x="994867" y="243215"/>
                    <a:pt x="1049732" y="238339"/>
                    <a:pt x="1119226" y="228585"/>
                  </a:cubicBezTo>
                  <a:cubicBezTo>
                    <a:pt x="1188721" y="218831"/>
                    <a:pt x="1360628" y="184693"/>
                    <a:pt x="1360628" y="184693"/>
                  </a:cubicBezTo>
                  <a:cubicBezTo>
                    <a:pt x="1439876" y="170063"/>
                    <a:pt x="1520343" y="150555"/>
                    <a:pt x="1594714" y="140802"/>
                  </a:cubicBezTo>
                  <a:cubicBezTo>
                    <a:pt x="1669085" y="131049"/>
                    <a:pt x="1733703" y="137145"/>
                    <a:pt x="1806855" y="126172"/>
                  </a:cubicBezTo>
                  <a:cubicBezTo>
                    <a:pt x="1880007" y="115199"/>
                    <a:pt x="1960474" y="88376"/>
                    <a:pt x="2033626" y="74965"/>
                  </a:cubicBezTo>
                  <a:cubicBezTo>
                    <a:pt x="2106778" y="61554"/>
                    <a:pt x="2175053" y="56678"/>
                    <a:pt x="2245767" y="45705"/>
                  </a:cubicBezTo>
                  <a:cubicBezTo>
                    <a:pt x="2316481" y="34732"/>
                    <a:pt x="2404263" y="15225"/>
                    <a:pt x="2457908" y="9129"/>
                  </a:cubicBezTo>
                  <a:cubicBezTo>
                    <a:pt x="2511553" y="3033"/>
                    <a:pt x="2531060" y="-7940"/>
                    <a:pt x="2567636" y="9129"/>
                  </a:cubicBezTo>
                  <a:cubicBezTo>
                    <a:pt x="2604212" y="26198"/>
                    <a:pt x="2632254" y="84719"/>
                    <a:pt x="2677364" y="111541"/>
                  </a:cubicBezTo>
                  <a:cubicBezTo>
                    <a:pt x="2722474" y="138363"/>
                    <a:pt x="2767585" y="152994"/>
                    <a:pt x="2838298" y="170063"/>
                  </a:cubicBezTo>
                  <a:cubicBezTo>
                    <a:pt x="2909012" y="187132"/>
                    <a:pt x="3005328" y="200543"/>
                    <a:pt x="3101645" y="213954"/>
                  </a:cubicBezTo>
                </a:path>
              </a:pathLst>
            </a:custGeom>
            <a:noFill/>
            <a:ln w="508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フリーフォーム 121"/>
            <p:cNvSpPr/>
            <p:nvPr/>
          </p:nvSpPr>
          <p:spPr>
            <a:xfrm>
              <a:off x="12815867" y="19487267"/>
              <a:ext cx="724394" cy="564077"/>
            </a:xfrm>
            <a:custGeom>
              <a:avLst/>
              <a:gdLst>
                <a:gd name="connsiteX0" fmla="*/ 0 w 724394"/>
                <a:gd name="connsiteY0" fmla="*/ 267194 h 564077"/>
                <a:gd name="connsiteX1" fmla="*/ 172192 w 724394"/>
                <a:gd name="connsiteY1" fmla="*/ 279070 h 564077"/>
                <a:gd name="connsiteX2" fmla="*/ 433449 w 724394"/>
                <a:gd name="connsiteY2" fmla="*/ 403761 h 564077"/>
                <a:gd name="connsiteX3" fmla="*/ 558140 w 724394"/>
                <a:gd name="connsiteY3" fmla="*/ 492826 h 564077"/>
                <a:gd name="connsiteX4" fmla="*/ 718457 w 724394"/>
                <a:gd name="connsiteY4" fmla="*/ 564077 h 564077"/>
                <a:gd name="connsiteX5" fmla="*/ 724394 w 724394"/>
                <a:gd name="connsiteY5" fmla="*/ 510639 h 564077"/>
                <a:gd name="connsiteX6" fmla="*/ 712519 w 724394"/>
                <a:gd name="connsiteY6" fmla="*/ 457200 h 564077"/>
                <a:gd name="connsiteX7" fmla="*/ 676893 w 724394"/>
                <a:gd name="connsiteY7" fmla="*/ 421574 h 564077"/>
                <a:gd name="connsiteX8" fmla="*/ 682831 w 724394"/>
                <a:gd name="connsiteY8" fmla="*/ 350322 h 564077"/>
                <a:gd name="connsiteX9" fmla="*/ 623454 w 724394"/>
                <a:gd name="connsiteY9" fmla="*/ 314696 h 564077"/>
                <a:gd name="connsiteX10" fmla="*/ 605641 w 724394"/>
                <a:gd name="connsiteY10" fmla="*/ 237506 h 564077"/>
                <a:gd name="connsiteX11" fmla="*/ 534389 w 724394"/>
                <a:gd name="connsiteY11" fmla="*/ 213755 h 564077"/>
                <a:gd name="connsiteX12" fmla="*/ 486888 w 724394"/>
                <a:gd name="connsiteY12" fmla="*/ 100940 h 564077"/>
                <a:gd name="connsiteX13" fmla="*/ 433449 w 724394"/>
                <a:gd name="connsiteY13" fmla="*/ 71251 h 564077"/>
                <a:gd name="connsiteX14" fmla="*/ 374072 w 724394"/>
                <a:gd name="connsiteY14" fmla="*/ 65314 h 564077"/>
                <a:gd name="connsiteX15" fmla="*/ 296883 w 724394"/>
                <a:gd name="connsiteY15" fmla="*/ 83127 h 564077"/>
                <a:gd name="connsiteX16" fmla="*/ 231568 w 724394"/>
                <a:gd name="connsiteY16" fmla="*/ 0 h 564077"/>
                <a:gd name="connsiteX17" fmla="*/ 172192 w 724394"/>
                <a:gd name="connsiteY17" fmla="*/ 23750 h 564077"/>
                <a:gd name="connsiteX18" fmla="*/ 89064 w 724394"/>
                <a:gd name="connsiteY18" fmla="*/ 0 h 564077"/>
                <a:gd name="connsiteX19" fmla="*/ 23750 w 724394"/>
                <a:gd name="connsiteY19" fmla="*/ 166254 h 564077"/>
                <a:gd name="connsiteX20" fmla="*/ 0 w 724394"/>
                <a:gd name="connsiteY20" fmla="*/ 267194 h 5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4394" h="564077">
                  <a:moveTo>
                    <a:pt x="0" y="267194"/>
                  </a:moveTo>
                  <a:lnTo>
                    <a:pt x="172192" y="279070"/>
                  </a:lnTo>
                  <a:lnTo>
                    <a:pt x="433449" y="403761"/>
                  </a:lnTo>
                  <a:lnTo>
                    <a:pt x="558140" y="492826"/>
                  </a:lnTo>
                  <a:lnTo>
                    <a:pt x="718457" y="564077"/>
                  </a:lnTo>
                  <a:lnTo>
                    <a:pt x="724394" y="510639"/>
                  </a:lnTo>
                  <a:lnTo>
                    <a:pt x="712519" y="457200"/>
                  </a:lnTo>
                  <a:lnTo>
                    <a:pt x="676893" y="421574"/>
                  </a:lnTo>
                  <a:lnTo>
                    <a:pt x="682831" y="350322"/>
                  </a:lnTo>
                  <a:lnTo>
                    <a:pt x="623454" y="314696"/>
                  </a:lnTo>
                  <a:lnTo>
                    <a:pt x="605641" y="237506"/>
                  </a:lnTo>
                  <a:lnTo>
                    <a:pt x="534389" y="213755"/>
                  </a:lnTo>
                  <a:lnTo>
                    <a:pt x="486888" y="100940"/>
                  </a:lnTo>
                  <a:lnTo>
                    <a:pt x="433449" y="71251"/>
                  </a:lnTo>
                  <a:lnTo>
                    <a:pt x="374072" y="65314"/>
                  </a:lnTo>
                  <a:lnTo>
                    <a:pt x="296883" y="83127"/>
                  </a:lnTo>
                  <a:lnTo>
                    <a:pt x="231568" y="0"/>
                  </a:lnTo>
                  <a:lnTo>
                    <a:pt x="172192" y="23750"/>
                  </a:lnTo>
                  <a:lnTo>
                    <a:pt x="89064" y="0"/>
                  </a:lnTo>
                  <a:lnTo>
                    <a:pt x="23750" y="166254"/>
                  </a:lnTo>
                  <a:lnTo>
                    <a:pt x="0" y="26719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12471264" y="19965934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2000" dirty="0">
                  <a:solidFill>
                    <a:prstClr val="black"/>
                  </a:solidFill>
                </a:rPr>
                <a:t>新協同病院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11025106" y="22739003"/>
              <a:ext cx="1922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2000" dirty="0">
                  <a:solidFill>
                    <a:prstClr val="black"/>
                  </a:solidFill>
                </a:rPr>
                <a:t>霞ヶ浦自転車道</a:t>
              </a:r>
            </a:p>
          </p:txBody>
        </p:sp>
        <p:sp>
          <p:nvSpPr>
            <p:cNvPr id="126" name="フリーフォーム 125"/>
            <p:cNvSpPr/>
            <p:nvPr/>
          </p:nvSpPr>
          <p:spPr>
            <a:xfrm>
              <a:off x="12560547" y="20395729"/>
              <a:ext cx="213756" cy="2766951"/>
            </a:xfrm>
            <a:custGeom>
              <a:avLst/>
              <a:gdLst>
                <a:gd name="connsiteX0" fmla="*/ 0 w 213756"/>
                <a:gd name="connsiteY0" fmla="*/ 0 h 2766951"/>
                <a:gd name="connsiteX1" fmla="*/ 35626 w 213756"/>
                <a:gd name="connsiteY1" fmla="*/ 843148 h 2766951"/>
                <a:gd name="connsiteX2" fmla="*/ 130629 w 213756"/>
                <a:gd name="connsiteY2" fmla="*/ 1591293 h 2766951"/>
                <a:gd name="connsiteX3" fmla="*/ 178130 w 213756"/>
                <a:gd name="connsiteY3" fmla="*/ 1757548 h 2766951"/>
                <a:gd name="connsiteX4" fmla="*/ 213756 w 213756"/>
                <a:gd name="connsiteY4" fmla="*/ 2766951 h 27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6" h="2766951">
                  <a:moveTo>
                    <a:pt x="0" y="0"/>
                  </a:moveTo>
                  <a:lnTo>
                    <a:pt x="35626" y="843148"/>
                  </a:lnTo>
                  <a:lnTo>
                    <a:pt x="130629" y="1591293"/>
                  </a:lnTo>
                  <a:lnTo>
                    <a:pt x="178130" y="1757548"/>
                  </a:lnTo>
                  <a:lnTo>
                    <a:pt x="213756" y="2766951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11356970" y="19578157"/>
              <a:ext cx="1172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2000" dirty="0">
                  <a:solidFill>
                    <a:prstClr val="black"/>
                  </a:solidFill>
                </a:rPr>
                <a:t>おおつ</a:t>
              </a:r>
              <a:r>
                <a:rPr lang="ja-JP" altLang="en-US" sz="2000" dirty="0" smtClean="0">
                  <a:solidFill>
                    <a:prstClr val="black"/>
                  </a:solidFill>
                </a:rPr>
                <a:t>野</a:t>
              </a:r>
              <a:endParaRPr lang="en-US" altLang="ja-JP" sz="2000" dirty="0" smtClean="0">
                <a:solidFill>
                  <a:prstClr val="black"/>
                </a:solidFill>
              </a:endParaRPr>
            </a:p>
            <a:p>
              <a:pPr defTabSz="457200"/>
              <a:r>
                <a:rPr lang="ja-JP" altLang="en-US" sz="2000" dirty="0" smtClean="0">
                  <a:solidFill>
                    <a:prstClr val="black"/>
                  </a:solidFill>
                </a:rPr>
                <a:t>ヒルズ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pic>
          <p:nvPicPr>
            <p:cNvPr id="133" name="図 1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82768" y="22656104"/>
              <a:ext cx="1238250" cy="696516"/>
            </a:xfrm>
            <a:prstGeom prst="rect">
              <a:avLst/>
            </a:prstGeom>
          </p:spPr>
        </p:pic>
      </p:grpSp>
      <p:pic>
        <p:nvPicPr>
          <p:cNvPr id="43" name="図 42" descr="にいはり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" y="15971164"/>
            <a:ext cx="1697350" cy="2403686"/>
          </a:xfrm>
          <a:prstGeom prst="rect">
            <a:avLst/>
          </a:prstGeom>
        </p:spPr>
      </p:pic>
      <p:grpSp>
        <p:nvGrpSpPr>
          <p:cNvPr id="82" name="図形グループ 81"/>
          <p:cNvGrpSpPr/>
          <p:nvPr/>
        </p:nvGrpSpPr>
        <p:grpSpPr>
          <a:xfrm>
            <a:off x="1613456" y="16253700"/>
            <a:ext cx="6808474" cy="1266057"/>
            <a:chOff x="1706042" y="759597"/>
            <a:chExt cx="6808474" cy="1266057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1808831" y="759597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新治地区</a:t>
              </a:r>
              <a:endParaRPr kumimoji="1" lang="ja-JP" altLang="en-US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1706042" y="1440878"/>
              <a:ext cx="60724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若者を取り入れた新たな農業拠点</a:t>
              </a:r>
              <a:endParaRPr kumimoji="1" lang="ja-JP" altLang="en-US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88" name="直線コネクタ 87"/>
            <p:cNvCxnSpPr/>
            <p:nvPr/>
          </p:nvCxnSpPr>
          <p:spPr>
            <a:xfrm>
              <a:off x="1744851" y="1441442"/>
              <a:ext cx="6769665" cy="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図 79" descr="知的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289" y="16105826"/>
            <a:ext cx="1544593" cy="1504533"/>
          </a:xfrm>
          <a:prstGeom prst="rect">
            <a:avLst/>
          </a:prstGeom>
        </p:spPr>
      </p:pic>
      <p:pic>
        <p:nvPicPr>
          <p:cNvPr id="89" name="図 88" descr="あらかわおき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86" y="23082123"/>
            <a:ext cx="1697350" cy="2403686"/>
          </a:xfrm>
          <a:prstGeom prst="rect">
            <a:avLst/>
          </a:prstGeom>
        </p:spPr>
      </p:pic>
      <p:grpSp>
        <p:nvGrpSpPr>
          <p:cNvPr id="90" name="図形グループ 89"/>
          <p:cNvGrpSpPr/>
          <p:nvPr/>
        </p:nvGrpSpPr>
        <p:grpSpPr>
          <a:xfrm>
            <a:off x="1602676" y="23358246"/>
            <a:ext cx="6939910" cy="1622716"/>
            <a:chOff x="1234022" y="4719692"/>
            <a:chExt cx="6939910" cy="1622716"/>
          </a:xfrm>
        </p:grpSpPr>
        <p:sp>
          <p:nvSpPr>
            <p:cNvPr id="91" name="テキスト ボックス 90"/>
            <p:cNvSpPr txBox="1"/>
            <p:nvPr/>
          </p:nvSpPr>
          <p:spPr>
            <a:xfrm>
              <a:off x="1295127" y="4719692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31859C"/>
                  </a:solidFill>
                </a:rPr>
                <a:t>荒川沖地区</a:t>
              </a:r>
              <a:endParaRPr kumimoji="1" lang="ja-JP" altLang="en-US" sz="3200" dirty="0">
                <a:solidFill>
                  <a:srgbClr val="31859C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1312023" y="5265190"/>
              <a:ext cx="60965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31859C"/>
                  </a:solidFill>
                </a:rPr>
                <a:t>子供から大人まで、</a:t>
              </a:r>
              <a:endParaRPr kumimoji="1" lang="en-US" altLang="ja-JP" sz="3200" dirty="0" smtClean="0">
                <a:solidFill>
                  <a:srgbClr val="31859C"/>
                </a:solidFill>
              </a:endParaRPr>
            </a:p>
            <a:p>
              <a:r>
                <a:rPr kumimoji="1" lang="ja-JP" altLang="en-US" sz="3200" dirty="0" smtClean="0">
                  <a:solidFill>
                    <a:srgbClr val="31859C"/>
                  </a:solidFill>
                </a:rPr>
                <a:t>幅広い世代に親しまれる交流の場</a:t>
              </a:r>
              <a:endParaRPr kumimoji="1" lang="ja-JP" altLang="en-US" sz="3200" dirty="0">
                <a:solidFill>
                  <a:srgbClr val="31859C"/>
                </a:solidFill>
              </a:endParaRPr>
            </a:p>
          </p:txBody>
        </p:sp>
        <p:cxnSp>
          <p:nvCxnSpPr>
            <p:cNvPr id="94" name="直線コネクタ 93"/>
            <p:cNvCxnSpPr/>
            <p:nvPr/>
          </p:nvCxnSpPr>
          <p:spPr>
            <a:xfrm flipV="1">
              <a:off x="1234022" y="5306560"/>
              <a:ext cx="6939910" cy="563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図 94" descr="知的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131" y="23236420"/>
            <a:ext cx="1699052" cy="1654986"/>
          </a:xfrm>
          <a:prstGeom prst="rect">
            <a:avLst/>
          </a:prstGeom>
        </p:spPr>
      </p:pic>
      <p:pic>
        <p:nvPicPr>
          <p:cNvPr id="96" name="図 95" descr="フレンドリー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138" y="23240835"/>
            <a:ext cx="1699050" cy="1654986"/>
          </a:xfrm>
          <a:prstGeom prst="rect">
            <a:avLst/>
          </a:prstGeom>
        </p:spPr>
      </p:pic>
      <p:pic>
        <p:nvPicPr>
          <p:cNvPr id="81" name="図 80" descr="やさしい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398" y="16118083"/>
            <a:ext cx="1544593" cy="1504533"/>
          </a:xfrm>
          <a:prstGeom prst="rect">
            <a:avLst/>
          </a:prstGeom>
        </p:spPr>
      </p:pic>
      <p:pic>
        <p:nvPicPr>
          <p:cNvPr id="97" name="Picture 21" descr="土浦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00377" y="23344458"/>
            <a:ext cx="1810716" cy="1756156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98" name="図形グループ 97"/>
          <p:cNvGrpSpPr/>
          <p:nvPr/>
        </p:nvGrpSpPr>
        <p:grpSpPr>
          <a:xfrm>
            <a:off x="12345903" y="23332847"/>
            <a:ext cx="5963798" cy="1104875"/>
            <a:chOff x="929246" y="4922884"/>
            <a:chExt cx="5963798" cy="1104875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1091943" y="4922884"/>
              <a:ext cx="10054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accent4">
                      <a:lumMod val="75000"/>
                    </a:schemeClr>
                  </a:solidFill>
                </a:rPr>
                <a:t>補完</a:t>
              </a:r>
              <a:endParaRPr kumimoji="1" lang="ja-JP" altLang="en-US" sz="3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1083441" y="5442983"/>
              <a:ext cx="58096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accent4">
                      <a:lumMod val="75000"/>
                    </a:schemeClr>
                  </a:solidFill>
                </a:rPr>
                <a:t>市内のスムーズな交通網の整備</a:t>
              </a:r>
              <a:endParaRPr kumimoji="1" lang="ja-JP" altLang="en-US" sz="3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01" name="直線コネクタ 100"/>
            <p:cNvCxnSpPr/>
            <p:nvPr/>
          </p:nvCxnSpPr>
          <p:spPr>
            <a:xfrm>
              <a:off x="929246" y="5510316"/>
              <a:ext cx="5963798" cy="3426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図 102" descr="おおつの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268" y="15985165"/>
            <a:ext cx="1697350" cy="2403686"/>
          </a:xfrm>
          <a:prstGeom prst="rect">
            <a:avLst/>
          </a:prstGeom>
        </p:spPr>
      </p:pic>
      <p:grpSp>
        <p:nvGrpSpPr>
          <p:cNvPr id="104" name="図形グループ 103"/>
          <p:cNvGrpSpPr/>
          <p:nvPr/>
        </p:nvGrpSpPr>
        <p:grpSpPr>
          <a:xfrm>
            <a:off x="12230428" y="16284610"/>
            <a:ext cx="7251653" cy="1219574"/>
            <a:chOff x="3863756" y="2801774"/>
            <a:chExt cx="7251653" cy="1219574"/>
          </a:xfrm>
        </p:grpSpPr>
        <p:sp>
          <p:nvSpPr>
            <p:cNvPr id="105" name="テキスト ボックス 104"/>
            <p:cNvSpPr txBox="1"/>
            <p:nvPr/>
          </p:nvSpPr>
          <p:spPr>
            <a:xfrm>
              <a:off x="3997444" y="2801774"/>
              <a:ext cx="25827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おおつ野地区</a:t>
              </a:r>
              <a:endParaRPr kumimoji="1" lang="ja-JP" alt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3946648" y="3436572"/>
              <a:ext cx="653416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誰もが健康でいきいきと暮らせるまち</a:t>
              </a:r>
              <a:endParaRPr kumimoji="1" lang="ja-JP" alt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8" name="直線コネクタ 107"/>
            <p:cNvCxnSpPr/>
            <p:nvPr/>
          </p:nvCxnSpPr>
          <p:spPr>
            <a:xfrm flipV="1">
              <a:off x="3863756" y="3450589"/>
              <a:ext cx="7251653" cy="212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図 109" descr="やさしい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7699" y="16097490"/>
            <a:ext cx="1544593" cy="1504533"/>
          </a:xfrm>
          <a:prstGeom prst="rect">
            <a:avLst/>
          </a:prstGeom>
        </p:spPr>
      </p:pic>
      <p:pic>
        <p:nvPicPr>
          <p:cNvPr id="109" name="図 108" descr="すぽばん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9121" y="16097490"/>
            <a:ext cx="1544593" cy="1504533"/>
          </a:xfrm>
          <a:prstGeom prst="rect">
            <a:avLst/>
          </a:prstGeom>
        </p:spPr>
      </p:pic>
      <p:sp>
        <p:nvSpPr>
          <p:cNvPr id="112" name="角丸四角形 111"/>
          <p:cNvSpPr/>
          <p:nvPr/>
        </p:nvSpPr>
        <p:spPr>
          <a:xfrm>
            <a:off x="14264263" y="18594182"/>
            <a:ext cx="2121045" cy="392927"/>
          </a:xfrm>
          <a:prstGeom prst="roundRect">
            <a:avLst/>
          </a:prstGeom>
          <a:solidFill>
            <a:srgbClr val="FFFFFF"/>
          </a:solidFill>
          <a:ln w="127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ja-JP" altLang="en-US" sz="2400" b="1" dirty="0">
                <a:solidFill>
                  <a:srgbClr val="9BBB59"/>
                </a:solidFill>
              </a:rPr>
              <a:t>健康運動公園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4756024" y="21446827"/>
            <a:ext cx="4516624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2000" b="1" dirty="0">
                <a:solidFill>
                  <a:srgbClr val="1F497D"/>
                </a:solidFill>
              </a:rPr>
              <a:t>協同病院との連携</a:t>
            </a:r>
            <a:endParaRPr lang="en-US" altLang="ja-JP" dirty="0">
              <a:solidFill>
                <a:srgbClr val="1F497D"/>
              </a:solidFill>
            </a:endParaRPr>
          </a:p>
          <a:p>
            <a:pPr defTabSz="457200"/>
            <a:r>
              <a:rPr lang="ja-JP" altLang="en-US" sz="2100" dirty="0">
                <a:solidFill>
                  <a:srgbClr val="1F497D"/>
                </a:solidFill>
              </a:rPr>
              <a:t>●</a:t>
            </a:r>
            <a:r>
              <a:rPr lang="ja-JP" altLang="en-US" sz="2100" dirty="0">
                <a:solidFill>
                  <a:prstClr val="black"/>
                </a:solidFill>
              </a:rPr>
              <a:t>専門医師による運動プログラム作成</a:t>
            </a:r>
            <a:endParaRPr lang="en-US" altLang="ja-JP" sz="2100" dirty="0">
              <a:solidFill>
                <a:prstClr val="black"/>
              </a:solidFill>
            </a:endParaRPr>
          </a:p>
          <a:p>
            <a:pPr defTabSz="457200"/>
            <a:r>
              <a:rPr lang="ja-JP" altLang="en-US" sz="2100" dirty="0">
                <a:solidFill>
                  <a:srgbClr val="1F497D"/>
                </a:solidFill>
              </a:rPr>
              <a:t>●</a:t>
            </a:r>
            <a:r>
              <a:rPr lang="ja-JP" altLang="en-US" sz="2100" dirty="0">
                <a:solidFill>
                  <a:prstClr val="black"/>
                </a:solidFill>
              </a:rPr>
              <a:t>健康運動指導士による指導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4316237" y="19052357"/>
            <a:ext cx="265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2000" dirty="0">
                <a:solidFill>
                  <a:prstClr val="black"/>
                </a:solidFill>
              </a:rPr>
              <a:t>・室内温水プール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defTabSz="457200"/>
            <a:r>
              <a:rPr lang="ja-JP" altLang="en-US" sz="2000" dirty="0">
                <a:solidFill>
                  <a:prstClr val="black"/>
                </a:solidFill>
              </a:rPr>
              <a:t>・ジョギング、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defTabSz="457200"/>
            <a:r>
              <a:rPr lang="ja-JP" altLang="en-US" sz="2000" dirty="0">
                <a:solidFill>
                  <a:prstClr val="black"/>
                </a:solidFill>
              </a:rPr>
              <a:t>　ウォーキングコース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defTabSz="457200"/>
            <a:r>
              <a:rPr lang="ja-JP" altLang="en-US" sz="2000" dirty="0">
                <a:solidFill>
                  <a:prstClr val="black"/>
                </a:solidFill>
              </a:rPr>
              <a:t>・緑地広場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14226902" y="20489143"/>
            <a:ext cx="4343011" cy="395804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ja-JP" altLang="en-US" sz="2400" b="1" dirty="0">
                <a:solidFill>
                  <a:srgbClr val="F79646"/>
                </a:solidFill>
              </a:rPr>
              <a:t>霞ヶ浦へのペデストリアンデッキ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4348043" y="20906871"/>
            <a:ext cx="524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2000" dirty="0">
                <a:solidFill>
                  <a:prstClr val="black"/>
                </a:solidFill>
              </a:rPr>
              <a:t>霞ヶ浦自転車道でのサイクリングや散歩を推進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1656195" y="22622639"/>
            <a:ext cx="8767807" cy="5847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ja-JP" altLang="en-US" sz="3200" dirty="0">
                <a:solidFill>
                  <a:prstClr val="white"/>
                </a:solidFill>
              </a:rPr>
              <a:t>運動やリハビリに活用され</a:t>
            </a:r>
            <a:r>
              <a:rPr lang="ja-JP" altLang="en-US" sz="3200" dirty="0" smtClean="0">
                <a:solidFill>
                  <a:prstClr val="white"/>
                </a:solidFill>
              </a:rPr>
              <a:t>、健康的</a:t>
            </a:r>
            <a:r>
              <a:rPr lang="ja-JP" altLang="en-US" sz="3200" dirty="0">
                <a:solidFill>
                  <a:prstClr val="white"/>
                </a:solidFill>
              </a:rPr>
              <a:t>な生活を</a:t>
            </a:r>
            <a:r>
              <a:rPr lang="ja-JP" altLang="en-US" sz="3200" dirty="0" smtClean="0">
                <a:solidFill>
                  <a:prstClr val="white"/>
                </a:solidFill>
              </a:rPr>
              <a:t>実現</a:t>
            </a:r>
            <a:endParaRPr lang="en-US" altLang="ja-JP" sz="3200" dirty="0" smtClean="0">
              <a:solidFill>
                <a:prstClr val="white"/>
              </a:solidFill>
            </a:endParaRPr>
          </a:p>
        </p:txBody>
      </p:sp>
      <p:cxnSp>
        <p:nvCxnSpPr>
          <p:cNvPr id="123" name="直線矢印コネクタ 122"/>
          <p:cNvCxnSpPr>
            <a:stCxn id="122" idx="11"/>
            <a:endCxn id="112" idx="1"/>
          </p:cNvCxnSpPr>
          <p:nvPr/>
        </p:nvCxnSpPr>
        <p:spPr>
          <a:xfrm flipV="1">
            <a:off x="13098894" y="18790646"/>
            <a:ext cx="1165369" cy="13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>
            <a:stCxn id="126" idx="3"/>
            <a:endCxn id="119" idx="1"/>
          </p:cNvCxnSpPr>
          <p:nvPr/>
        </p:nvCxnSpPr>
        <p:spPr>
          <a:xfrm flipV="1">
            <a:off x="12487315" y="20687045"/>
            <a:ext cx="1739587" cy="694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18175200" y="20169361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1400" dirty="0">
                <a:solidFill>
                  <a:prstClr val="black"/>
                </a:solidFill>
              </a:rPr>
              <a:t>ペデストリアンデッキ　イメージ図</a:t>
            </a:r>
          </a:p>
        </p:txBody>
      </p:sp>
      <p:pic>
        <p:nvPicPr>
          <p:cNvPr id="130" name="図 129" descr="0130おおつの2.jpg"/>
          <p:cNvPicPr>
            <a:picLocks noChangeAspect="1"/>
          </p:cNvPicPr>
          <p:nvPr/>
        </p:nvPicPr>
        <p:blipFill rotWithShape="1"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0794" y="17633382"/>
            <a:ext cx="3629317" cy="2540590"/>
          </a:xfrm>
          <a:prstGeom prst="rect">
            <a:avLst/>
          </a:prstGeom>
        </p:spPr>
      </p:pic>
      <p:sp>
        <p:nvSpPr>
          <p:cNvPr id="135" name="テキスト ボックス 134"/>
          <p:cNvSpPr txBox="1"/>
          <p:nvPr/>
        </p:nvSpPr>
        <p:spPr>
          <a:xfrm>
            <a:off x="946685" y="18158891"/>
            <a:ext cx="6888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9BBB59">
                    <a:lumMod val="75000"/>
                  </a:srgbClr>
                </a:solidFill>
                <a:latin typeface="ＭＳ Ｐゴシック"/>
                <a:cs typeface="07ロゴたいぷゴシックCondense"/>
              </a:rPr>
              <a:t>実際</a:t>
            </a:r>
            <a:r>
              <a:rPr lang="ja-JP" altLang="en-US" sz="2000" dirty="0" smtClean="0">
                <a:solidFill>
                  <a:srgbClr val="9BBB59">
                    <a:lumMod val="75000"/>
                  </a:srgbClr>
                </a:solidFill>
                <a:latin typeface="ＭＳ Ｐゴシック"/>
                <a:cs typeface="07ロゴたいぷゴシックCondense"/>
              </a:rPr>
              <a:t>の農業を体験する農業</a:t>
            </a:r>
            <a:r>
              <a:rPr lang="ja-JP" altLang="en-US" sz="2000" dirty="0">
                <a:solidFill>
                  <a:srgbClr val="9BBB59">
                    <a:lumMod val="75000"/>
                  </a:srgbClr>
                </a:solidFill>
                <a:latin typeface="ＭＳ Ｐゴシック"/>
                <a:cs typeface="07ロゴたいぷゴシックCondense"/>
              </a:rPr>
              <a:t>人材</a:t>
            </a:r>
            <a:r>
              <a:rPr lang="ja-JP" altLang="en-US" sz="2000" dirty="0" smtClean="0">
                <a:solidFill>
                  <a:srgbClr val="9BBB59">
                    <a:lumMod val="75000"/>
                  </a:srgbClr>
                </a:solidFill>
                <a:latin typeface="ＭＳ Ｐゴシック"/>
                <a:cs typeface="07ロゴたいぷゴシックCondense"/>
              </a:rPr>
              <a:t>育成プログラム</a:t>
            </a:r>
            <a:endParaRPr lang="en-US" altLang="ja-JP" sz="2000" dirty="0">
              <a:solidFill>
                <a:srgbClr val="9BBB59">
                  <a:lumMod val="75000"/>
                </a:srgbClr>
              </a:solidFill>
              <a:latin typeface="ＭＳ Ｐゴシック"/>
              <a:cs typeface="07ロゴたいぷゴシックCondense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905460" y="22508554"/>
            <a:ext cx="8640108" cy="5847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若者の就農者を増やし、農業の発展を目指す</a:t>
            </a:r>
            <a:endParaRPr lang="en-US" altLang="ja-JP" sz="3200" dirty="0" smtClean="0">
              <a:solidFill>
                <a:schemeClr val="bg1"/>
              </a:solidFill>
            </a:endParaRPr>
          </a:p>
        </p:txBody>
      </p:sp>
      <p:grpSp>
        <p:nvGrpSpPr>
          <p:cNvPr id="137" name="グループ化 12"/>
          <p:cNvGrpSpPr/>
          <p:nvPr/>
        </p:nvGrpSpPr>
        <p:grpSpPr>
          <a:xfrm>
            <a:off x="437598" y="20414296"/>
            <a:ext cx="9556924" cy="1944505"/>
            <a:chOff x="-49797" y="3179524"/>
            <a:chExt cx="9292490" cy="1644716"/>
          </a:xfrm>
        </p:grpSpPr>
        <p:sp>
          <p:nvSpPr>
            <p:cNvPr id="138" name="正方形/長方形 137"/>
            <p:cNvSpPr/>
            <p:nvPr/>
          </p:nvSpPr>
          <p:spPr>
            <a:xfrm>
              <a:off x="5840880" y="3313348"/>
              <a:ext cx="3401813" cy="14959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2400" dirty="0" smtClean="0">
                  <a:solidFill>
                    <a:srgbClr val="4BACC6"/>
                  </a:solidFill>
                </a:rPr>
                <a:t>●</a:t>
              </a:r>
              <a:r>
                <a:rPr lang="ja-JP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第三者</a:t>
              </a: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経営継承</a:t>
              </a:r>
            </a:p>
            <a:p>
              <a:r>
                <a:rPr lang="ja-JP" altLang="en-US" sz="2400" dirty="0" smtClean="0">
                  <a:solidFill>
                    <a:srgbClr val="4BACC6"/>
                  </a:solidFill>
                </a:rPr>
                <a:t>●</a:t>
              </a:r>
              <a:r>
                <a:rPr lang="ja-JP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市内</a:t>
              </a: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の農地を安く提供</a:t>
              </a:r>
            </a:p>
            <a:p>
              <a:r>
                <a:rPr lang="ja-JP" altLang="en-US" sz="2400" dirty="0" smtClean="0">
                  <a:solidFill>
                    <a:srgbClr val="4BACC6"/>
                  </a:solidFill>
                </a:rPr>
                <a:t>●</a:t>
              </a:r>
              <a:r>
                <a:rPr lang="ja-JP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就農</a:t>
              </a: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支援金</a:t>
              </a: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49251" y="3351724"/>
              <a:ext cx="3286301" cy="14725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rgbClr val="F79646"/>
                  </a:solidFill>
                </a:rPr>
                <a:t>●</a:t>
              </a:r>
              <a:r>
                <a:rPr lang="ja-JP" altLang="en-US" sz="2400" dirty="0" smtClean="0"/>
                <a:t>栽培</a:t>
              </a:r>
              <a:r>
                <a:rPr lang="ja-JP" altLang="en-US" sz="2400" dirty="0"/>
                <a:t>のノウハウを学ぶ</a:t>
              </a:r>
            </a:p>
            <a:p>
              <a:r>
                <a:rPr lang="ja-JP" altLang="en-US" sz="2400" dirty="0">
                  <a:solidFill>
                    <a:srgbClr val="F79646"/>
                  </a:solidFill>
                </a:rPr>
                <a:t>●</a:t>
              </a:r>
              <a:r>
                <a:rPr lang="ja-JP" altLang="en-US" sz="2400" dirty="0" smtClean="0"/>
                <a:t>農業のビジネス</a:t>
              </a:r>
              <a:r>
                <a:rPr lang="ja-JP" altLang="en-US" sz="2400" dirty="0"/>
                <a:t>研修</a:t>
              </a:r>
            </a:p>
            <a:p>
              <a:r>
                <a:rPr lang="ja-JP" altLang="en-US" sz="2400" dirty="0">
                  <a:solidFill>
                    <a:srgbClr val="F79646"/>
                  </a:solidFill>
                </a:rPr>
                <a:t>●</a:t>
              </a:r>
              <a:r>
                <a:rPr lang="ja-JP" altLang="en-US" sz="2400" dirty="0" smtClean="0"/>
                <a:t>農業</a:t>
              </a:r>
              <a:r>
                <a:rPr lang="ja-JP" altLang="en-US" sz="2400" dirty="0"/>
                <a:t>機械資格取得</a:t>
              </a:r>
            </a:p>
          </p:txBody>
        </p:sp>
        <p:sp>
          <p:nvSpPr>
            <p:cNvPr id="140" name="下矢印 139"/>
            <p:cNvSpPr/>
            <p:nvPr/>
          </p:nvSpPr>
          <p:spPr>
            <a:xfrm rot="16200000">
              <a:off x="4419570" y="3757266"/>
              <a:ext cx="629952" cy="89781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4179371" y="3584432"/>
              <a:ext cx="1004435" cy="33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/>
                <a:t>研修後</a:t>
              </a:r>
              <a:endParaRPr kumimoji="1" lang="ja-JP" altLang="en-US" sz="2000" b="1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-49797" y="3179772"/>
              <a:ext cx="2224504" cy="39048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accent6"/>
                  </a:solidFill>
                </a:rPr>
                <a:t>インターンシップ</a:t>
              </a:r>
              <a:endParaRPr kumimoji="1" lang="ja-JP" alt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5471626" y="3179524"/>
              <a:ext cx="2734935" cy="36068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accent5"/>
                  </a:solidFill>
                </a:rPr>
                <a:t>新規就農者の支援</a:t>
              </a:r>
              <a:endParaRPr kumimoji="1" lang="ja-JP" altLang="en-US" sz="24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44" name="角丸四角形 143"/>
          <p:cNvSpPr/>
          <p:nvPr/>
        </p:nvSpPr>
        <p:spPr>
          <a:xfrm>
            <a:off x="979541" y="19246401"/>
            <a:ext cx="3730277" cy="57044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対象</a:t>
            </a:r>
            <a:r>
              <a:rPr lang="ja-JP" altLang="en-US" sz="2400" b="1" dirty="0"/>
              <a:t>：</a:t>
            </a:r>
            <a:r>
              <a:rPr lang="ja-JP" altLang="en-US" sz="2600" b="1" dirty="0"/>
              <a:t>県内の元</a:t>
            </a:r>
            <a:r>
              <a:rPr lang="ja-JP" altLang="en-US" sz="2600" b="1" dirty="0" smtClean="0"/>
              <a:t>ヤンキー</a:t>
            </a:r>
            <a:endParaRPr lang="ja-JP" altLang="en-US" sz="2600" b="1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933162" y="18756950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農業研修から就農後までサポート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6" name="Picture 6" descr="畑のイラスト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2" y="18550646"/>
            <a:ext cx="1718831" cy="16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野菜農家のイラスト（農業）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7250" l="9948" r="63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918" y="18848980"/>
            <a:ext cx="1545688" cy="16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不良少年のイラスト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78" y="18636409"/>
            <a:ext cx="1384094" cy="17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テキスト ボックス 149"/>
          <p:cNvSpPr txBox="1"/>
          <p:nvPr/>
        </p:nvSpPr>
        <p:spPr>
          <a:xfrm>
            <a:off x="1012316" y="25481303"/>
            <a:ext cx="611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</a:rPr>
              <a:t>現存する福祉</a:t>
            </a:r>
            <a:r>
              <a:rPr kumimoji="1" lang="ja-JP" altLang="en-US" sz="2000" dirty="0" smtClean="0">
                <a:solidFill>
                  <a:schemeClr val="accent5">
                    <a:lumMod val="75000"/>
                  </a:schemeClr>
                </a:solidFill>
              </a:rPr>
              <a:t>サロンを活用し</a:t>
            </a:r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</a:rPr>
              <a:t>たアットホームな交流拠点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1696529" y="29602023"/>
            <a:ext cx="7269939" cy="584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</a:rPr>
              <a:t>多世代が互いに学び、集まる交流の場</a:t>
            </a:r>
            <a:r>
              <a:rPr lang="ja-JP" altLang="en-US" sz="3200" dirty="0" smtClean="0">
                <a:solidFill>
                  <a:schemeClr val="bg1"/>
                </a:solidFill>
              </a:rPr>
              <a:t>へ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062692" y="25845653"/>
            <a:ext cx="8628986" cy="2609335"/>
            <a:chOff x="927592" y="26473196"/>
            <a:chExt cx="8628986" cy="2609335"/>
          </a:xfrm>
        </p:grpSpPr>
        <p:sp>
          <p:nvSpPr>
            <p:cNvPr id="149" name="角丸四角形 148"/>
            <p:cNvSpPr/>
            <p:nvPr/>
          </p:nvSpPr>
          <p:spPr>
            <a:xfrm>
              <a:off x="927592" y="26672310"/>
              <a:ext cx="8628986" cy="2410221"/>
            </a:xfrm>
            <a:prstGeom prst="roundRect">
              <a:avLst/>
            </a:prstGeom>
            <a:solidFill>
              <a:srgbClr val="FFFFFF"/>
            </a:solidFill>
            <a:ln w="190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4" name="図形グループ 153"/>
            <p:cNvGrpSpPr/>
            <p:nvPr/>
          </p:nvGrpSpPr>
          <p:grpSpPr>
            <a:xfrm>
              <a:off x="1576440" y="26825425"/>
              <a:ext cx="666314" cy="1785298"/>
              <a:chOff x="504008" y="3267787"/>
              <a:chExt cx="666314" cy="1622998"/>
            </a:xfrm>
          </p:grpSpPr>
          <p:pic>
            <p:nvPicPr>
              <p:cNvPr id="155" name="図 154" descr="apron_mama.png"/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008" y="3657314"/>
                <a:ext cx="666314" cy="1233471"/>
              </a:xfrm>
              <a:prstGeom prst="rect">
                <a:avLst/>
              </a:prstGeom>
            </p:spPr>
          </p:pic>
          <p:sp>
            <p:nvSpPr>
              <p:cNvPr id="156" name="テキスト ボックス 155"/>
              <p:cNvSpPr txBox="1"/>
              <p:nvPr/>
            </p:nvSpPr>
            <p:spPr>
              <a:xfrm>
                <a:off x="577429" y="3267787"/>
                <a:ext cx="441146" cy="36373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chemeClr val="accent3"/>
                    </a:solidFill>
                  </a:rPr>
                  <a:t>親</a:t>
                </a:r>
                <a:endParaRPr kumimoji="1" lang="ja-JP" altLang="en-US" sz="20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57" name="図形グループ 156"/>
            <p:cNvGrpSpPr/>
            <p:nvPr/>
          </p:nvGrpSpPr>
          <p:grpSpPr>
            <a:xfrm>
              <a:off x="7650731" y="26938324"/>
              <a:ext cx="1579175" cy="1307176"/>
              <a:chOff x="5850460" y="1718715"/>
              <a:chExt cx="1579175" cy="1307176"/>
            </a:xfrm>
          </p:grpSpPr>
          <p:grpSp>
            <p:nvGrpSpPr>
              <p:cNvPr id="158" name="図形グループ 157"/>
              <p:cNvGrpSpPr/>
              <p:nvPr/>
            </p:nvGrpSpPr>
            <p:grpSpPr>
              <a:xfrm>
                <a:off x="5850460" y="2198704"/>
                <a:ext cx="1579175" cy="827187"/>
                <a:chOff x="6803265" y="1982472"/>
                <a:chExt cx="1579175" cy="827187"/>
              </a:xfrm>
            </p:grpSpPr>
            <p:pic>
              <p:nvPicPr>
                <p:cNvPr id="160" name="図 159" descr="ojiisan03.png"/>
                <p:cNvPicPr>
                  <a:picLocks noChangeAspect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0452" y="2053044"/>
                  <a:ext cx="751988" cy="751988"/>
                </a:xfrm>
                <a:prstGeom prst="rect">
                  <a:avLst/>
                </a:prstGeom>
              </p:spPr>
            </p:pic>
            <p:pic>
              <p:nvPicPr>
                <p:cNvPr id="161" name="図 160" descr="obaasan01.png"/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3265" y="1982472"/>
                  <a:ext cx="827187" cy="827187"/>
                </a:xfrm>
                <a:prstGeom prst="rect">
                  <a:avLst/>
                </a:prstGeom>
              </p:spPr>
            </p:pic>
          </p:grpSp>
          <p:sp>
            <p:nvSpPr>
              <p:cNvPr id="159" name="テキスト ボックス 158"/>
              <p:cNvSpPr txBox="1"/>
              <p:nvPr/>
            </p:nvSpPr>
            <p:spPr>
              <a:xfrm>
                <a:off x="6168844" y="1718715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chemeClr val="accent4"/>
                    </a:solidFill>
                  </a:rPr>
                  <a:t>高齢者</a:t>
                </a:r>
                <a:endParaRPr kumimoji="1" lang="ja-JP" altLang="en-US" sz="2000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62" name="テキスト ボックス 161"/>
            <p:cNvSpPr txBox="1"/>
            <p:nvPr/>
          </p:nvSpPr>
          <p:spPr>
            <a:xfrm>
              <a:off x="7502402" y="28497824"/>
              <a:ext cx="1875834" cy="400110"/>
            </a:xfrm>
            <a:prstGeom prst="rect">
              <a:avLst/>
            </a:prstGeom>
            <a:noFill/>
            <a:ln w="19050" cmpd="sng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交流のきっかけ</a:t>
              </a:r>
              <a:endParaRPr kumimoji="1" lang="ja-JP" altLang="en-US" sz="2000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4434374" y="26473196"/>
              <a:ext cx="15366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accent4"/>
                  </a:solidFill>
                </a:rPr>
                <a:t>福祉</a:t>
              </a:r>
              <a:r>
                <a:rPr kumimoji="1" lang="ja-JP" altLang="en-US" sz="2000" dirty="0" smtClean="0">
                  <a:solidFill>
                    <a:schemeClr val="accent4"/>
                  </a:solidFill>
                </a:rPr>
                <a:t>サロン</a:t>
              </a:r>
              <a:endParaRPr kumimoji="1" lang="ja-JP" altLang="en-US" sz="2000" dirty="0">
                <a:solidFill>
                  <a:schemeClr val="accent4"/>
                </a:solidFill>
              </a:endParaRPr>
            </a:p>
          </p:txBody>
        </p:sp>
        <p:grpSp>
          <p:nvGrpSpPr>
            <p:cNvPr id="168" name="図形グループ 167"/>
            <p:cNvGrpSpPr/>
            <p:nvPr/>
          </p:nvGrpSpPr>
          <p:grpSpPr>
            <a:xfrm>
              <a:off x="5833767" y="27617403"/>
              <a:ext cx="1352304" cy="797799"/>
              <a:chOff x="3983795" y="3000214"/>
              <a:chExt cx="1352304" cy="599398"/>
            </a:xfrm>
          </p:grpSpPr>
          <p:sp>
            <p:nvSpPr>
              <p:cNvPr id="169" name="右矢印 168"/>
              <p:cNvSpPr/>
              <p:nvPr/>
            </p:nvSpPr>
            <p:spPr>
              <a:xfrm rot="10800000">
                <a:off x="3983795" y="3000214"/>
                <a:ext cx="1352304" cy="599398"/>
              </a:xfrm>
              <a:prstGeom prst="rightArrow">
                <a:avLst/>
              </a:prstGeom>
              <a:solidFill>
                <a:srgbClr val="4BACC6">
                  <a:alpha val="6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テキスト ボックス 169"/>
              <p:cNvSpPr txBox="1"/>
              <p:nvPr/>
            </p:nvSpPr>
            <p:spPr>
              <a:xfrm>
                <a:off x="4341922" y="3136894"/>
                <a:ext cx="8939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/>
                  <a:t>教える</a:t>
                </a:r>
                <a:endParaRPr kumimoji="1" lang="ja-JP" altLang="en-US" sz="2000" dirty="0"/>
              </a:p>
            </p:txBody>
          </p:sp>
        </p:grpSp>
        <p:grpSp>
          <p:nvGrpSpPr>
            <p:cNvPr id="171" name="図形グループ 170"/>
            <p:cNvGrpSpPr/>
            <p:nvPr/>
          </p:nvGrpSpPr>
          <p:grpSpPr>
            <a:xfrm>
              <a:off x="3443955" y="27075903"/>
              <a:ext cx="1720047" cy="1419080"/>
              <a:chOff x="1992923" y="1718715"/>
              <a:chExt cx="1720047" cy="1419080"/>
            </a:xfrm>
          </p:grpSpPr>
          <p:sp>
            <p:nvSpPr>
              <p:cNvPr id="172" name="テキスト ボックス 171"/>
              <p:cNvSpPr txBox="1"/>
              <p:nvPr/>
            </p:nvSpPr>
            <p:spPr>
              <a:xfrm>
                <a:off x="2439875" y="1718715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>
                    <a:solidFill>
                      <a:schemeClr val="accent6"/>
                    </a:solidFill>
                  </a:rPr>
                  <a:t>子供</a:t>
                </a:r>
                <a:endParaRPr kumimoji="1" lang="ja-JP" altLang="en-US" sz="2000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173" name="図 172" descr="tsugaku_girl.png"/>
              <p:cNvPicPr>
                <a:picLocks noChangeAspect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992923" y="2124453"/>
                <a:ext cx="831679" cy="1005051"/>
              </a:xfrm>
              <a:prstGeom prst="rect">
                <a:avLst/>
              </a:prstGeom>
            </p:spPr>
          </p:pic>
          <p:pic>
            <p:nvPicPr>
              <p:cNvPr id="174" name="図 173" descr="tsugaku_boy.png"/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881291" y="2132744"/>
                <a:ext cx="831679" cy="1005051"/>
              </a:xfrm>
              <a:prstGeom prst="rect">
                <a:avLst/>
              </a:prstGeom>
            </p:spPr>
          </p:pic>
        </p:grpSp>
        <p:sp>
          <p:nvSpPr>
            <p:cNvPr id="175" name="正方形/長方形 174"/>
            <p:cNvSpPr/>
            <p:nvPr/>
          </p:nvSpPr>
          <p:spPr>
            <a:xfrm>
              <a:off x="2424989" y="28540156"/>
              <a:ext cx="1403750" cy="419695"/>
            </a:xfrm>
            <a:prstGeom prst="rect">
              <a:avLst/>
            </a:prstGeom>
            <a:ln w="19050" cmpd="sng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dirty="0" smtClean="0">
                  <a:solidFill>
                    <a:schemeClr val="accent2"/>
                  </a:solidFill>
                </a:rPr>
                <a:t>学びの場</a:t>
              </a:r>
              <a:endParaRPr lang="ja-JP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80" name="円形吹き出し 179"/>
            <p:cNvSpPr/>
            <p:nvPr/>
          </p:nvSpPr>
          <p:spPr>
            <a:xfrm>
              <a:off x="5077258" y="26959490"/>
              <a:ext cx="1016000" cy="583831"/>
            </a:xfrm>
            <a:prstGeom prst="wedgeEllipseCallout">
              <a:avLst>
                <a:gd name="adj1" fmla="val -48958"/>
                <a:gd name="adj2" fmla="val 73376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rgbClr val="262626"/>
                  </a:solidFill>
                </a:rPr>
                <a:t>遊び</a:t>
              </a:r>
              <a:endParaRPr kumimoji="1" lang="ja-JP" altLang="en-US" sz="2000" dirty="0">
                <a:solidFill>
                  <a:srgbClr val="262626"/>
                </a:solidFill>
              </a:endParaRPr>
            </a:p>
          </p:txBody>
        </p:sp>
        <p:sp>
          <p:nvSpPr>
            <p:cNvPr id="181" name="円形吹き出し 180"/>
            <p:cNvSpPr/>
            <p:nvPr/>
          </p:nvSpPr>
          <p:spPr>
            <a:xfrm>
              <a:off x="2427955" y="26938324"/>
              <a:ext cx="1016000" cy="583831"/>
            </a:xfrm>
            <a:prstGeom prst="wedgeEllipseCallout">
              <a:avLst>
                <a:gd name="adj1" fmla="val -52083"/>
                <a:gd name="adj2" fmla="val 60687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rgbClr val="262626"/>
                  </a:solidFill>
                </a:rPr>
                <a:t>育児</a:t>
              </a:r>
              <a:endParaRPr kumimoji="1" lang="ja-JP" altLang="en-US" sz="20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11403169" y="25505792"/>
            <a:ext cx="5130608" cy="4070539"/>
            <a:chOff x="12039347" y="25484236"/>
            <a:chExt cx="6418561" cy="5092389"/>
          </a:xfrm>
        </p:grpSpPr>
        <p:grpSp>
          <p:nvGrpSpPr>
            <p:cNvPr id="183" name="図形グループ 182"/>
            <p:cNvGrpSpPr/>
            <p:nvPr/>
          </p:nvGrpSpPr>
          <p:grpSpPr>
            <a:xfrm>
              <a:off x="12039347" y="25484236"/>
              <a:ext cx="1470783" cy="2290196"/>
              <a:chOff x="438977" y="2703467"/>
              <a:chExt cx="1470783" cy="2290196"/>
            </a:xfrm>
          </p:grpSpPr>
          <p:pic>
            <p:nvPicPr>
              <p:cNvPr id="184" name="図 183" descr="house_1f.png"/>
              <p:cNvPicPr>
                <a:picLocks noChangeAspect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977" y="3337109"/>
                <a:ext cx="1470783" cy="1165598"/>
              </a:xfrm>
              <a:prstGeom prst="rect">
                <a:avLst/>
              </a:prstGeom>
            </p:spPr>
          </p:pic>
          <p:sp>
            <p:nvSpPr>
              <p:cNvPr id="185" name="テキスト ボックス 184"/>
              <p:cNvSpPr txBox="1"/>
              <p:nvPr/>
            </p:nvSpPr>
            <p:spPr>
              <a:xfrm>
                <a:off x="730822" y="2703467"/>
                <a:ext cx="872755" cy="5005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66CC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ja-JP" altLang="en-US" sz="2000" dirty="0">
                    <a:solidFill>
                      <a:prstClr val="black"/>
                    </a:solidFill>
                    <a:latin typeface="ＭＳ Ｐゴシック"/>
                    <a:cs typeface="07ロゴたいぷゴシックCondense"/>
                  </a:rPr>
                  <a:t>郊外</a:t>
                </a:r>
              </a:p>
            </p:txBody>
          </p:sp>
          <p:sp>
            <p:nvSpPr>
              <p:cNvPr id="186" name="テキスト ボックス 185"/>
              <p:cNvSpPr txBox="1"/>
              <p:nvPr/>
            </p:nvSpPr>
            <p:spPr>
              <a:xfrm>
                <a:off x="709845" y="4493112"/>
                <a:ext cx="872755" cy="50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ja-JP" altLang="en-US" sz="2000" dirty="0">
                    <a:solidFill>
                      <a:prstClr val="black"/>
                    </a:solidFill>
                    <a:latin typeface="ＭＳ Ｐゴシック"/>
                    <a:cs typeface="07ロゴたいぷゴシックCondense"/>
                  </a:rPr>
                  <a:t>自宅</a:t>
                </a:r>
              </a:p>
            </p:txBody>
          </p:sp>
        </p:grpSp>
        <p:grpSp>
          <p:nvGrpSpPr>
            <p:cNvPr id="187" name="図形グループ 186"/>
            <p:cNvGrpSpPr/>
            <p:nvPr/>
          </p:nvGrpSpPr>
          <p:grpSpPr>
            <a:xfrm>
              <a:off x="16205431" y="26939171"/>
              <a:ext cx="2252477" cy="2127872"/>
              <a:chOff x="4542349" y="3000566"/>
              <a:chExt cx="2252477" cy="2127872"/>
            </a:xfrm>
          </p:grpSpPr>
          <p:pic>
            <p:nvPicPr>
              <p:cNvPr id="188" name="図 187" descr="car_parking.png"/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7785" y="3531872"/>
                <a:ext cx="1780510" cy="1286418"/>
              </a:xfrm>
              <a:prstGeom prst="rect">
                <a:avLst/>
              </a:prstGeom>
            </p:spPr>
          </p:pic>
          <p:sp>
            <p:nvSpPr>
              <p:cNvPr id="189" name="テキスト ボックス 188"/>
              <p:cNvSpPr txBox="1"/>
              <p:nvPr/>
            </p:nvSpPr>
            <p:spPr>
              <a:xfrm>
                <a:off x="4542349" y="4666390"/>
                <a:ext cx="2252477" cy="4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ja-JP" altLang="en-US" sz="1800" dirty="0">
                    <a:solidFill>
                      <a:prstClr val="black"/>
                    </a:solidFill>
                    <a:latin typeface="ＭＳ Ｐゴシック"/>
                    <a:cs typeface="07ロゴたいぷゴシックCondense"/>
                  </a:rPr>
                  <a:t>駐車場＆駐輪場</a:t>
                </a:r>
              </a:p>
            </p:txBody>
          </p:sp>
          <p:sp>
            <p:nvSpPr>
              <p:cNvPr id="190" name="テキスト ボックス 189"/>
              <p:cNvSpPr txBox="1"/>
              <p:nvPr/>
            </p:nvSpPr>
            <p:spPr>
              <a:xfrm>
                <a:off x="4807179" y="3000566"/>
                <a:ext cx="1835351" cy="50055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CC66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ja-JP" altLang="en-US" sz="2000" dirty="0">
                    <a:solidFill>
                      <a:prstClr val="black"/>
                    </a:solidFill>
                    <a:latin typeface="ＭＳ Ｐゴシック"/>
                    <a:cs typeface="07ロゴたいぷゴシックCondense"/>
                  </a:rPr>
                  <a:t>中心部周辺</a:t>
                </a:r>
              </a:p>
            </p:txBody>
          </p:sp>
        </p:grpSp>
        <p:grpSp>
          <p:nvGrpSpPr>
            <p:cNvPr id="191" name="図形グループ 190"/>
            <p:cNvGrpSpPr/>
            <p:nvPr/>
          </p:nvGrpSpPr>
          <p:grpSpPr>
            <a:xfrm>
              <a:off x="12187651" y="28286757"/>
              <a:ext cx="1337722" cy="2289868"/>
              <a:chOff x="163975" y="5355251"/>
              <a:chExt cx="1337722" cy="2289868"/>
            </a:xfrm>
          </p:grpSpPr>
          <p:pic>
            <p:nvPicPr>
              <p:cNvPr id="192" name="図 191" descr="tatemono_buildings.png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975" y="5922603"/>
                <a:ext cx="1337722" cy="1193916"/>
              </a:xfrm>
              <a:prstGeom prst="rect">
                <a:avLst/>
              </a:prstGeom>
            </p:spPr>
          </p:pic>
          <p:sp>
            <p:nvSpPr>
              <p:cNvPr id="193" name="テキスト ボックス 192"/>
              <p:cNvSpPr txBox="1"/>
              <p:nvPr/>
            </p:nvSpPr>
            <p:spPr>
              <a:xfrm>
                <a:off x="169570" y="5355251"/>
                <a:ext cx="1193621" cy="50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66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ja-JP" altLang="en-US" sz="2000" dirty="0">
                    <a:solidFill>
                      <a:prstClr val="black"/>
                    </a:solidFill>
                    <a:latin typeface="ＭＳ Ｐゴシック"/>
                    <a:cs typeface="07ロゴたいぷゴシックCondense"/>
                  </a:rPr>
                  <a:t>中心部</a:t>
                </a:r>
              </a:p>
            </p:txBody>
          </p:sp>
          <p:sp>
            <p:nvSpPr>
              <p:cNvPr id="194" name="テキスト ボックス 193"/>
              <p:cNvSpPr txBox="1"/>
              <p:nvPr/>
            </p:nvSpPr>
            <p:spPr>
              <a:xfrm>
                <a:off x="362132" y="7144567"/>
                <a:ext cx="872756" cy="500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ja-JP" altLang="en-US" sz="2000" dirty="0">
                    <a:solidFill>
                      <a:prstClr val="black"/>
                    </a:solidFill>
                    <a:latin typeface="ＭＳ Ｐゴシック"/>
                    <a:cs typeface="07ロゴたいぷゴシックCondense"/>
                  </a:rPr>
                  <a:t>会社</a:t>
                </a:r>
              </a:p>
            </p:txBody>
          </p:sp>
        </p:grpSp>
        <p:sp>
          <p:nvSpPr>
            <p:cNvPr id="195" name="左右矢印 194"/>
            <p:cNvSpPr/>
            <p:nvPr/>
          </p:nvSpPr>
          <p:spPr>
            <a:xfrm rot="863096">
              <a:off x="14074916" y="26966530"/>
              <a:ext cx="1653700" cy="664226"/>
            </a:xfrm>
            <a:prstGeom prst="left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ja-JP" altLang="en-US" sz="2000" dirty="0">
                  <a:solidFill>
                    <a:srgbClr val="000000"/>
                  </a:solidFill>
                  <a:latin typeface="ＭＳ Ｐゴシック"/>
                  <a:cs typeface="07ロゴたいぷゴシックCondense"/>
                </a:rPr>
                <a:t>自動車</a:t>
              </a:r>
            </a:p>
          </p:txBody>
        </p:sp>
        <p:sp>
          <p:nvSpPr>
            <p:cNvPr id="196" name="左右矢印 195"/>
            <p:cNvSpPr/>
            <p:nvPr/>
          </p:nvSpPr>
          <p:spPr>
            <a:xfrm rot="20827649">
              <a:off x="14105928" y="28431976"/>
              <a:ext cx="1753464" cy="730649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ja-JP" altLang="en-US" sz="2000" dirty="0">
                  <a:solidFill>
                    <a:srgbClr val="000000"/>
                  </a:solidFill>
                  <a:latin typeface="ＭＳ Ｐゴシック"/>
                  <a:cs typeface="07ロゴたいぷゴシックCondense"/>
                </a:rPr>
                <a:t>自転車</a:t>
              </a:r>
            </a:p>
          </p:txBody>
        </p:sp>
        <p:sp>
          <p:nvSpPr>
            <p:cNvPr id="197" name="円形吹き出し 196"/>
            <p:cNvSpPr/>
            <p:nvPr/>
          </p:nvSpPr>
          <p:spPr>
            <a:xfrm>
              <a:off x="14661801" y="25626226"/>
              <a:ext cx="1597564" cy="1141411"/>
            </a:xfrm>
            <a:prstGeom prst="wedgeEllipseCallout">
              <a:avLst>
                <a:gd name="adj1" fmla="val -21138"/>
                <a:gd name="adj2" fmla="val 7617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  <a:latin typeface="ＭＳ Ｐゴシック"/>
              </a:endParaRPr>
            </a:p>
          </p:txBody>
        </p:sp>
        <p:pic>
          <p:nvPicPr>
            <p:cNvPr id="198" name="図 197" descr="car_mogura_36.png"/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895026" y="25805533"/>
              <a:ext cx="1173971" cy="771886"/>
            </a:xfrm>
            <a:prstGeom prst="rect">
              <a:avLst/>
            </a:prstGeom>
          </p:spPr>
        </p:pic>
        <p:sp>
          <p:nvSpPr>
            <p:cNvPr id="199" name="円形吹き出し 198"/>
            <p:cNvSpPr/>
            <p:nvPr/>
          </p:nvSpPr>
          <p:spPr>
            <a:xfrm>
              <a:off x="15110785" y="29323538"/>
              <a:ext cx="1667533" cy="1171167"/>
            </a:xfrm>
            <a:prstGeom prst="wedgeEllipseCallout">
              <a:avLst>
                <a:gd name="adj1" fmla="val -42185"/>
                <a:gd name="adj2" fmla="val -6596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  <a:latin typeface="ＭＳ Ｐゴシック"/>
              </a:endParaRPr>
            </a:p>
          </p:txBody>
        </p:sp>
        <p:pic>
          <p:nvPicPr>
            <p:cNvPr id="200" name="図 199" descr="bicycle_blue.png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268304" y="29373572"/>
              <a:ext cx="1327086" cy="1037093"/>
            </a:xfrm>
            <a:prstGeom prst="rect">
              <a:avLst/>
            </a:prstGeom>
          </p:spPr>
        </p:pic>
      </p:grpSp>
      <p:sp>
        <p:nvSpPr>
          <p:cNvPr id="201" name="テキスト ボックス 200"/>
          <p:cNvSpPr txBox="1"/>
          <p:nvPr/>
        </p:nvSpPr>
        <p:spPr>
          <a:xfrm>
            <a:off x="11968605" y="25081912"/>
            <a:ext cx="477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2000" dirty="0" smtClean="0">
                <a:solidFill>
                  <a:srgbClr val="8064A2">
                    <a:lumMod val="75000"/>
                  </a:srgbClr>
                </a:solidFill>
                <a:latin typeface="ＭＳ Ｐゴシック"/>
                <a:cs typeface="07ロゴたいぷゴシックCondense"/>
              </a:rPr>
              <a:t>自転車を利用したスマートな交通スタイル</a:t>
            </a:r>
            <a:endParaRPr lang="en-US" altLang="ja-JP" sz="2000" dirty="0">
              <a:solidFill>
                <a:srgbClr val="8064A2">
                  <a:lumMod val="75000"/>
                </a:srgbClr>
              </a:solidFill>
              <a:latin typeface="ＭＳ Ｐゴシック"/>
              <a:cs typeface="07ロゴたいぷゴシックCondense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21054" y="3589773"/>
            <a:ext cx="5977027" cy="5250647"/>
            <a:chOff x="9519410" y="2999037"/>
            <a:chExt cx="5977027" cy="5250647"/>
          </a:xfrm>
        </p:grpSpPr>
        <p:pic>
          <p:nvPicPr>
            <p:cNvPr id="276" name="Picture 2" descr="C:\Users\masayoshi\Pictures\MP\livingroom.png"/>
            <p:cNvPicPr>
              <a:picLocks noChangeAspect="1" noChangeArrowheads="1"/>
            </p:cNvPicPr>
            <p:nvPr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324"/>
            <a:stretch/>
          </p:blipFill>
          <p:spPr bwMode="auto">
            <a:xfrm>
              <a:off x="9605720" y="6783541"/>
              <a:ext cx="1842121" cy="145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" name="正方形/長方形 276"/>
            <p:cNvSpPr/>
            <p:nvPr/>
          </p:nvSpPr>
          <p:spPr>
            <a:xfrm>
              <a:off x="9524233" y="3477183"/>
              <a:ext cx="5972204" cy="42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これからの土浦</a:t>
              </a:r>
              <a:r>
                <a:rPr lang="ja-JP" altLang="en-US" sz="2400" dirty="0">
                  <a:solidFill>
                    <a:schemeClr val="accent3">
                      <a:lumMod val="75000"/>
                    </a:schemeClr>
                  </a:solidFill>
                </a:rPr>
                <a:t>の歴史を</a:t>
              </a:r>
              <a:r>
                <a:rPr lang="ja-JP" alt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刻むエリアの実現</a:t>
              </a:r>
              <a:endParaRPr lang="ja-JP" alt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278" name="図形グループ 277"/>
            <p:cNvGrpSpPr/>
            <p:nvPr/>
          </p:nvGrpSpPr>
          <p:grpSpPr>
            <a:xfrm>
              <a:off x="9577218" y="3909550"/>
              <a:ext cx="5699706" cy="4340134"/>
              <a:chOff x="3787161" y="1773361"/>
              <a:chExt cx="5699706" cy="4340134"/>
            </a:xfrm>
          </p:grpSpPr>
          <p:sp>
            <p:nvSpPr>
              <p:cNvPr id="280" name="正方形/長方形 279"/>
              <p:cNvSpPr/>
              <p:nvPr/>
            </p:nvSpPr>
            <p:spPr>
              <a:xfrm>
                <a:off x="4120739" y="1773361"/>
                <a:ext cx="476097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000" dirty="0">
                    <a:solidFill>
                      <a:schemeClr val="accent2"/>
                    </a:solidFill>
                  </a:rPr>
                  <a:t>高校生</a:t>
                </a:r>
                <a:r>
                  <a:rPr lang="ja-JP" altLang="en-US" sz="2000" dirty="0" smtClean="0"/>
                  <a:t>を主なターゲットとし、自由に</a:t>
                </a:r>
                <a:endParaRPr lang="en-US" altLang="ja-JP" sz="2000" dirty="0" smtClean="0"/>
              </a:p>
              <a:p>
                <a:pPr algn="ctr"/>
                <a:r>
                  <a:rPr lang="ja-JP" altLang="en-US" sz="2000" dirty="0" smtClean="0"/>
                  <a:t>集える場として</a:t>
                </a:r>
                <a:r>
                  <a:rPr lang="ja-JP" altLang="en-US" sz="2000" dirty="0" smtClean="0">
                    <a:solidFill>
                      <a:srgbClr val="C0504D"/>
                    </a:solidFill>
                  </a:rPr>
                  <a:t>「まちの居間」</a:t>
                </a:r>
                <a:r>
                  <a:rPr lang="ja-JP" altLang="en-US" sz="2000" dirty="0" smtClean="0"/>
                  <a:t>をつくる</a:t>
                </a:r>
                <a:endParaRPr lang="en-US" altLang="ja-JP" sz="2000" dirty="0"/>
              </a:p>
              <a:p>
                <a:pPr algn="ctr"/>
                <a:endParaRPr lang="en-US" altLang="ja-JP" sz="2000" dirty="0" smtClean="0"/>
              </a:p>
            </p:txBody>
          </p:sp>
          <p:pic>
            <p:nvPicPr>
              <p:cNvPr id="281" name="Picture 2" descr="http://1.bp.blogspot.com/-Huzfeb8LbQ4/UWLZpXvx-nI/AAAAAAAAPnc/ngCz_TedckQ/s1600/koukousei.jpg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0" b="100000" l="667" r="96667">
                            <a14:foregroundMark x1="74000" y1="41379" x2="74000" y2="41379"/>
                            <a14:foregroundMark x1="70667" y1="59310" x2="70667" y2="593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329" y="5184890"/>
                <a:ext cx="964651" cy="928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4" descr="C:\Users\masayoshi\Pictures\MP\物々交換.png"/>
              <p:cNvPicPr>
                <a:picLocks noChangeAspect="1" noChangeArrowheads="1"/>
              </p:cNvPicPr>
              <p:nvPr/>
            </p:nvPicPr>
            <p:blipFill>
              <a:blip r:embed="rId5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875" y="3562742"/>
                <a:ext cx="1543328" cy="1035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3" name="角丸四角形吹き出し 282"/>
              <p:cNvSpPr/>
              <p:nvPr/>
            </p:nvSpPr>
            <p:spPr>
              <a:xfrm>
                <a:off x="5968158" y="2511530"/>
                <a:ext cx="2917718" cy="357682"/>
              </a:xfrm>
              <a:prstGeom prst="wedgeRoundRectCallout">
                <a:avLst>
                  <a:gd name="adj1" fmla="val 64563"/>
                  <a:gd name="adj2" fmla="val -23651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000" dirty="0" smtClean="0"/>
                  <a:t>プロジェクトチーム結成</a:t>
                </a:r>
                <a:endParaRPr kumimoji="1" lang="ja-JP" altLang="en-US" sz="2000" dirty="0"/>
              </a:p>
            </p:txBody>
          </p:sp>
          <p:pic>
            <p:nvPicPr>
              <p:cNvPr id="284" name="Picture 2" descr="C:\Users\masayoshi\Pictures\MP\廃品回収.png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161" y="2646699"/>
                <a:ext cx="1407100" cy="873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5" name="テキスト ボックス 284"/>
              <p:cNvSpPr txBox="1"/>
              <p:nvPr/>
            </p:nvSpPr>
            <p:spPr>
              <a:xfrm>
                <a:off x="6568815" y="2959045"/>
                <a:ext cx="2173993" cy="707886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地域の家々の</a:t>
                </a:r>
                <a:endParaRPr kumimoji="1" lang="en-US" altLang="ja-JP" sz="2000" dirty="0" smtClean="0"/>
              </a:p>
              <a:p>
                <a:r>
                  <a:rPr kumimoji="1" lang="ja-JP" altLang="en-US" sz="2000" dirty="0" smtClean="0"/>
                  <a:t>不要な家具を募集</a:t>
                </a:r>
                <a:endParaRPr kumimoji="1" lang="ja-JP" altLang="en-US" sz="2000" dirty="0"/>
              </a:p>
            </p:txBody>
          </p:sp>
          <p:sp>
            <p:nvSpPr>
              <p:cNvPr id="286" name="テキスト ボックス 285"/>
              <p:cNvSpPr txBox="1"/>
              <p:nvPr/>
            </p:nvSpPr>
            <p:spPr>
              <a:xfrm>
                <a:off x="6446938" y="3977552"/>
                <a:ext cx="23807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物々交換を繰り返す</a:t>
                </a:r>
                <a:endParaRPr kumimoji="1" lang="en-US" altLang="ja-JP" sz="2000" dirty="0" smtClean="0"/>
              </a:p>
            </p:txBody>
          </p:sp>
          <p:sp>
            <p:nvSpPr>
              <p:cNvPr id="287" name="テキスト ボックス 286"/>
              <p:cNvSpPr txBox="1"/>
              <p:nvPr/>
            </p:nvSpPr>
            <p:spPr>
              <a:xfrm>
                <a:off x="6408045" y="4507247"/>
                <a:ext cx="26653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/>
                  <a:t>自習室、美術展</a:t>
                </a:r>
                <a:r>
                  <a:rPr lang="ja-JP" altLang="en-US" sz="2000" dirty="0" smtClean="0"/>
                  <a:t>、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コンサート、レストラン、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シアター等</a:t>
                </a:r>
                <a:endParaRPr lang="en-US" altLang="ja-JP" sz="2000" dirty="0" smtClean="0"/>
              </a:p>
            </p:txBody>
          </p:sp>
          <p:cxnSp>
            <p:nvCxnSpPr>
              <p:cNvPr id="288" name="直線コネクタ 287"/>
              <p:cNvCxnSpPr/>
              <p:nvPr/>
            </p:nvCxnSpPr>
            <p:spPr>
              <a:xfrm>
                <a:off x="6395715" y="3724112"/>
                <a:ext cx="2408575" cy="15374"/>
              </a:xfrm>
              <a:prstGeom prst="line">
                <a:avLst/>
              </a:prstGeom>
              <a:ln w="38100" cmpd="sng">
                <a:solidFill>
                  <a:srgbClr val="CCFF6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/>
              <p:cNvCxnSpPr/>
              <p:nvPr/>
            </p:nvCxnSpPr>
            <p:spPr>
              <a:xfrm flipV="1">
                <a:off x="8804290" y="3355451"/>
                <a:ext cx="429386" cy="370173"/>
              </a:xfrm>
              <a:prstGeom prst="line">
                <a:avLst/>
              </a:prstGeom>
              <a:ln w="38100" cmpd="sng">
                <a:solidFill>
                  <a:srgbClr val="CCFF6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0" name="テキスト ボックス 289"/>
              <p:cNvSpPr txBox="1"/>
              <p:nvPr/>
            </p:nvSpPr>
            <p:spPr>
              <a:xfrm>
                <a:off x="6507663" y="5666534"/>
                <a:ext cx="2419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 smtClean="0">
                    <a:solidFill>
                      <a:srgbClr val="008000"/>
                    </a:solidFill>
                  </a:rPr>
                  <a:t>様々な可能性を持つ</a:t>
                </a:r>
                <a:endParaRPr kumimoji="1" lang="ja-JP" altLang="en-US" sz="2000" b="1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291" name="直線コネクタ 290"/>
              <p:cNvCxnSpPr/>
              <p:nvPr/>
            </p:nvCxnSpPr>
            <p:spPr>
              <a:xfrm>
                <a:off x="6396764" y="4416969"/>
                <a:ext cx="2408575" cy="15374"/>
              </a:xfrm>
              <a:prstGeom prst="line">
                <a:avLst/>
              </a:prstGeom>
              <a:ln w="38100" cmpd="sng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 flipV="1">
                <a:off x="8817669" y="4062170"/>
                <a:ext cx="429386" cy="370173"/>
              </a:xfrm>
              <a:prstGeom prst="line">
                <a:avLst/>
              </a:prstGeom>
              <a:ln w="38100" cmpd="sng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6395715" y="5521874"/>
                <a:ext cx="2408575" cy="15374"/>
              </a:xfrm>
              <a:prstGeom prst="line">
                <a:avLst/>
              </a:prstGeom>
              <a:ln w="38100" cmpd="sng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/>
              <p:nvPr/>
            </p:nvCxnSpPr>
            <p:spPr>
              <a:xfrm flipV="1">
                <a:off x="8804290" y="5167075"/>
                <a:ext cx="429386" cy="370173"/>
              </a:xfrm>
              <a:prstGeom prst="line">
                <a:avLst/>
              </a:prstGeom>
              <a:ln w="38100" cmpd="sng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5" name="ストライプ矢印 294"/>
              <p:cNvSpPr/>
              <p:nvPr/>
            </p:nvSpPr>
            <p:spPr>
              <a:xfrm rot="5400000">
                <a:off x="7537135" y="4095903"/>
                <a:ext cx="3540447" cy="359017"/>
              </a:xfrm>
              <a:prstGeom prst="stripedRightArrow">
                <a:avLst>
                  <a:gd name="adj1" fmla="val 50001"/>
                  <a:gd name="adj2" fmla="val 105811"/>
                </a:avLst>
              </a:prstGeom>
              <a:gradFill flip="none" rotWithShape="1">
                <a:gsLst>
                  <a:gs pos="27000">
                    <a:srgbClr val="71A42B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53" name="テキスト ボックス 352"/>
            <p:cNvSpPr txBox="1"/>
            <p:nvPr/>
          </p:nvSpPr>
          <p:spPr>
            <a:xfrm>
              <a:off x="9519410" y="2999037"/>
              <a:ext cx="2239974" cy="46459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 smtClean="0"/>
                <a:t>歴史創成ゾーン</a:t>
              </a:r>
              <a:endParaRPr kumimoji="1" lang="ja-JP" altLang="en-US" sz="24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261299" y="135878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n>
                  <a:solidFill>
                    <a:schemeClr val="bg1"/>
                  </a:solidFill>
                </a:ln>
                <a:latin typeface="07ロゴたいぷゴシック7"/>
                <a:ea typeface="07ロゴたいぷゴシック7"/>
                <a:cs typeface="07ロゴたいぷゴシック7"/>
              </a:rPr>
              <a:t>土浦セレクション</a:t>
            </a:r>
            <a:endParaRPr kumimoji="1" lang="ja-JP" altLang="en-US" sz="3600" dirty="0">
              <a:ln>
                <a:solidFill>
                  <a:schemeClr val="bg1"/>
                </a:solidFill>
              </a:ln>
              <a:latin typeface="07ロゴたいぷゴシック7"/>
              <a:ea typeface="07ロゴたいぷゴシック7"/>
              <a:cs typeface="07ロゴたいぷゴシック7"/>
            </a:endParaRPr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6325198" y="156038"/>
            <a:ext cx="294745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アクティビティ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ゾーン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405" name="図 404" descr="スクリーンショット 2015-02-04 17.16.18.png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3368" y="1934515"/>
            <a:ext cx="4779091" cy="4428706"/>
          </a:xfrm>
          <a:prstGeom prst="rect">
            <a:avLst/>
          </a:prstGeom>
        </p:spPr>
      </p:pic>
      <p:sp>
        <p:nvSpPr>
          <p:cNvPr id="355" name="テキスト ボックス 354"/>
          <p:cNvSpPr txBox="1"/>
          <p:nvPr/>
        </p:nvSpPr>
        <p:spPr>
          <a:xfrm>
            <a:off x="16379949" y="596711"/>
            <a:ext cx="43653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利用しやすい環境づくりを実現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56" name="図形グループ 355"/>
          <p:cNvGrpSpPr/>
          <p:nvPr/>
        </p:nvGrpSpPr>
        <p:grpSpPr>
          <a:xfrm>
            <a:off x="18876504" y="4714235"/>
            <a:ext cx="455572" cy="716056"/>
            <a:chOff x="6240529" y="3783722"/>
            <a:chExt cx="455572" cy="716056"/>
          </a:xfrm>
        </p:grpSpPr>
        <p:cxnSp>
          <p:nvCxnSpPr>
            <p:cNvPr id="357" name="直線コネクタ 356"/>
            <p:cNvCxnSpPr/>
            <p:nvPr/>
          </p:nvCxnSpPr>
          <p:spPr>
            <a:xfrm flipV="1">
              <a:off x="6285145" y="4317799"/>
              <a:ext cx="410956" cy="162953"/>
            </a:xfrm>
            <a:prstGeom prst="line">
              <a:avLst/>
            </a:prstGeom>
            <a:ln w="857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コネクタ 357"/>
            <p:cNvCxnSpPr/>
            <p:nvPr/>
          </p:nvCxnSpPr>
          <p:spPr>
            <a:xfrm>
              <a:off x="6268448" y="3800928"/>
              <a:ext cx="16697" cy="698850"/>
            </a:xfrm>
            <a:prstGeom prst="line">
              <a:avLst/>
            </a:prstGeom>
            <a:ln w="857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/>
            <p:nvPr/>
          </p:nvCxnSpPr>
          <p:spPr>
            <a:xfrm>
              <a:off x="6240529" y="3783722"/>
              <a:ext cx="396144" cy="7428"/>
            </a:xfrm>
            <a:prstGeom prst="line">
              <a:avLst/>
            </a:prstGeom>
            <a:ln w="857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コネクタ 359"/>
            <p:cNvCxnSpPr/>
            <p:nvPr/>
          </p:nvCxnSpPr>
          <p:spPr>
            <a:xfrm>
              <a:off x="6605903" y="3783722"/>
              <a:ext cx="61540" cy="551298"/>
            </a:xfrm>
            <a:prstGeom prst="line">
              <a:avLst/>
            </a:prstGeom>
            <a:ln w="857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1" name="図形グループ 360"/>
          <p:cNvGrpSpPr/>
          <p:nvPr/>
        </p:nvGrpSpPr>
        <p:grpSpPr>
          <a:xfrm>
            <a:off x="18677645" y="4993075"/>
            <a:ext cx="671697" cy="1240683"/>
            <a:chOff x="6720229" y="5262920"/>
            <a:chExt cx="671697" cy="1240683"/>
          </a:xfrm>
        </p:grpSpPr>
        <p:sp>
          <p:nvSpPr>
            <p:cNvPr id="362" name="テキスト ボックス 361"/>
            <p:cNvSpPr txBox="1"/>
            <p:nvPr/>
          </p:nvSpPr>
          <p:spPr>
            <a:xfrm>
              <a:off x="6720229" y="6134271"/>
              <a:ext cx="67169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 smtClean="0"/>
                <a:t>足湯</a:t>
              </a:r>
              <a:endParaRPr kumimoji="1" lang="ja-JP" altLang="en-US" sz="1800" dirty="0"/>
            </a:p>
          </p:txBody>
        </p:sp>
        <p:sp>
          <p:nvSpPr>
            <p:cNvPr id="363" name="円/楕円 362"/>
            <p:cNvSpPr/>
            <p:nvPr/>
          </p:nvSpPr>
          <p:spPr>
            <a:xfrm>
              <a:off x="7021928" y="5262920"/>
              <a:ext cx="190417" cy="190417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cxnSp>
          <p:nvCxnSpPr>
            <p:cNvPr id="364" name="直線コネクタ 363"/>
            <p:cNvCxnSpPr>
              <a:stCxn id="363" idx="4"/>
              <a:endCxn id="362" idx="0"/>
            </p:cNvCxnSpPr>
            <p:nvPr/>
          </p:nvCxnSpPr>
          <p:spPr>
            <a:xfrm flipH="1">
              <a:off x="7056078" y="5453337"/>
              <a:ext cx="61059" cy="68093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5" name="円/楕円 364"/>
          <p:cNvSpPr/>
          <p:nvPr/>
        </p:nvSpPr>
        <p:spPr>
          <a:xfrm>
            <a:off x="18959097" y="5294693"/>
            <a:ext cx="1742594" cy="58107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くつろぐ</a:t>
            </a:r>
            <a:endParaRPr kumimoji="1" lang="ja-JP" altLang="en-US" sz="2400" b="1" dirty="0"/>
          </a:p>
        </p:txBody>
      </p:sp>
      <p:grpSp>
        <p:nvGrpSpPr>
          <p:cNvPr id="366" name="図形グループ 365"/>
          <p:cNvGrpSpPr/>
          <p:nvPr/>
        </p:nvGrpSpPr>
        <p:grpSpPr>
          <a:xfrm>
            <a:off x="17087463" y="4160911"/>
            <a:ext cx="2075200" cy="400110"/>
            <a:chOff x="2825498" y="3970351"/>
            <a:chExt cx="2075200" cy="400110"/>
          </a:xfrm>
        </p:grpSpPr>
        <p:sp>
          <p:nvSpPr>
            <p:cNvPr id="367" name="正方形/長方形 366"/>
            <p:cNvSpPr/>
            <p:nvPr/>
          </p:nvSpPr>
          <p:spPr>
            <a:xfrm>
              <a:off x="2825498" y="3970351"/>
              <a:ext cx="163357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262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</a:rPr>
                <a:t>センター施設</a:t>
              </a:r>
              <a:endParaRPr lang="en-US" altLang="ja-JP" sz="2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68" name="星 5 367"/>
            <p:cNvSpPr/>
            <p:nvPr/>
          </p:nvSpPr>
          <p:spPr>
            <a:xfrm>
              <a:off x="4563797" y="4003796"/>
              <a:ext cx="336901" cy="336893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9" name="図形グループ 368"/>
          <p:cNvGrpSpPr/>
          <p:nvPr/>
        </p:nvGrpSpPr>
        <p:grpSpPr>
          <a:xfrm>
            <a:off x="16617027" y="1954577"/>
            <a:ext cx="4591464" cy="3201009"/>
            <a:chOff x="4498938" y="1190663"/>
            <a:chExt cx="4591464" cy="3201009"/>
          </a:xfrm>
        </p:grpSpPr>
        <p:grpSp>
          <p:nvGrpSpPr>
            <p:cNvPr id="370" name="図形グループ 369"/>
            <p:cNvGrpSpPr/>
            <p:nvPr/>
          </p:nvGrpSpPr>
          <p:grpSpPr>
            <a:xfrm>
              <a:off x="6333092" y="1771442"/>
              <a:ext cx="1303683" cy="1541860"/>
              <a:chOff x="6333092" y="1771442"/>
              <a:chExt cx="1303683" cy="1541860"/>
            </a:xfrm>
          </p:grpSpPr>
          <p:sp>
            <p:nvSpPr>
              <p:cNvPr id="392" name="台形 391"/>
              <p:cNvSpPr/>
              <p:nvPr/>
            </p:nvSpPr>
            <p:spPr>
              <a:xfrm>
                <a:off x="6333092" y="1771442"/>
                <a:ext cx="1303683" cy="362362"/>
              </a:xfrm>
              <a:prstGeom prst="trapezoid">
                <a:avLst>
                  <a:gd name="adj" fmla="val 2911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600" dirty="0"/>
                  <a:t>親水公園</a:t>
                </a:r>
                <a:endParaRPr kumimoji="1" lang="ja-JP" altLang="en-US" sz="1600" dirty="0"/>
              </a:p>
            </p:txBody>
          </p:sp>
          <p:sp>
            <p:nvSpPr>
              <p:cNvPr id="393" name="正方形/長方形 392"/>
              <p:cNvSpPr/>
              <p:nvPr/>
            </p:nvSpPr>
            <p:spPr>
              <a:xfrm>
                <a:off x="7019849" y="2088519"/>
                <a:ext cx="598381" cy="9816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ja-JP" altLang="en-US" sz="1600" dirty="0" smtClean="0"/>
                  <a:t>マリーナ</a:t>
                </a:r>
                <a:endParaRPr kumimoji="1" lang="ja-JP" altLang="en-US" sz="1600" dirty="0"/>
              </a:p>
            </p:txBody>
          </p:sp>
          <p:sp>
            <p:nvSpPr>
              <p:cNvPr id="394" name="平行四辺形 393"/>
              <p:cNvSpPr/>
              <p:nvPr/>
            </p:nvSpPr>
            <p:spPr>
              <a:xfrm rot="4642318">
                <a:off x="6082520" y="2428540"/>
                <a:ext cx="1252526" cy="516998"/>
              </a:xfrm>
              <a:prstGeom prst="parallelogram">
                <a:avLst>
                  <a:gd name="adj" fmla="val 2317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/>
                  <a:t>イベント会場</a:t>
                </a:r>
                <a:endParaRPr kumimoji="1" lang="ja-JP" altLang="en-US" sz="1600" dirty="0"/>
              </a:p>
            </p:txBody>
          </p:sp>
        </p:grpSp>
        <p:grpSp>
          <p:nvGrpSpPr>
            <p:cNvPr id="371" name="図形グループ 370"/>
            <p:cNvGrpSpPr/>
            <p:nvPr/>
          </p:nvGrpSpPr>
          <p:grpSpPr>
            <a:xfrm>
              <a:off x="6075474" y="1682422"/>
              <a:ext cx="2311310" cy="2709250"/>
              <a:chOff x="6203392" y="1825756"/>
              <a:chExt cx="2311310" cy="2709250"/>
            </a:xfrm>
          </p:grpSpPr>
          <p:cxnSp>
            <p:nvCxnSpPr>
              <p:cNvPr id="385" name="直線コネクタ 384"/>
              <p:cNvCxnSpPr/>
              <p:nvPr/>
            </p:nvCxnSpPr>
            <p:spPr>
              <a:xfrm>
                <a:off x="6224989" y="1825756"/>
                <a:ext cx="367251" cy="1637174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線コネクタ 385"/>
              <p:cNvCxnSpPr/>
              <p:nvPr/>
            </p:nvCxnSpPr>
            <p:spPr>
              <a:xfrm>
                <a:off x="6559086" y="3462930"/>
                <a:ext cx="708478" cy="0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線コネクタ 386"/>
              <p:cNvCxnSpPr/>
              <p:nvPr/>
            </p:nvCxnSpPr>
            <p:spPr>
              <a:xfrm>
                <a:off x="7250780" y="3442028"/>
                <a:ext cx="125102" cy="1092978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線コネクタ 387"/>
              <p:cNvCxnSpPr/>
              <p:nvPr/>
            </p:nvCxnSpPr>
            <p:spPr>
              <a:xfrm>
                <a:off x="7347224" y="4489900"/>
                <a:ext cx="317692" cy="0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線コネクタ 388"/>
              <p:cNvCxnSpPr/>
              <p:nvPr/>
            </p:nvCxnSpPr>
            <p:spPr>
              <a:xfrm flipV="1">
                <a:off x="7664916" y="3193908"/>
                <a:ext cx="792321" cy="1334514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線コネクタ 389"/>
              <p:cNvCxnSpPr/>
              <p:nvPr/>
            </p:nvCxnSpPr>
            <p:spPr>
              <a:xfrm flipV="1">
                <a:off x="6203392" y="1825756"/>
                <a:ext cx="2311310" cy="27406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直線コネクタ 390"/>
              <p:cNvCxnSpPr/>
              <p:nvPr/>
            </p:nvCxnSpPr>
            <p:spPr>
              <a:xfrm>
                <a:off x="8457237" y="1825756"/>
                <a:ext cx="0" cy="1416033"/>
              </a:xfrm>
              <a:prstGeom prst="line">
                <a:avLst/>
              </a:prstGeom>
              <a:ln w="79375">
                <a:solidFill>
                  <a:srgbClr val="FF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図形グループ 371"/>
            <p:cNvGrpSpPr/>
            <p:nvPr/>
          </p:nvGrpSpPr>
          <p:grpSpPr>
            <a:xfrm>
              <a:off x="7364708" y="2418148"/>
              <a:ext cx="1725694" cy="1850246"/>
              <a:chOff x="7364708" y="2689386"/>
              <a:chExt cx="1725694" cy="1850246"/>
            </a:xfrm>
          </p:grpSpPr>
          <p:sp>
            <p:nvSpPr>
              <p:cNvPr id="382" name="テキスト ボックス 381"/>
              <p:cNvSpPr txBox="1"/>
              <p:nvPr/>
            </p:nvSpPr>
            <p:spPr>
              <a:xfrm>
                <a:off x="8418824" y="2689386"/>
                <a:ext cx="671578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8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800" dirty="0" smtClean="0"/>
                  <a:t>ヨット</a:t>
                </a:r>
                <a:endParaRPr kumimoji="1" lang="ja-JP" altLang="en-US" sz="1800" dirty="0"/>
              </a:p>
            </p:txBody>
          </p:sp>
          <p:sp>
            <p:nvSpPr>
              <p:cNvPr id="383" name="円/楕円 382"/>
              <p:cNvSpPr/>
              <p:nvPr/>
            </p:nvSpPr>
            <p:spPr>
              <a:xfrm>
                <a:off x="7364708" y="3771038"/>
                <a:ext cx="289114" cy="768594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cxnSp>
            <p:nvCxnSpPr>
              <p:cNvPr id="384" name="直線コネクタ 383"/>
              <p:cNvCxnSpPr>
                <a:stCxn id="383" idx="6"/>
                <a:endCxn id="382" idx="1"/>
              </p:cNvCxnSpPr>
              <p:nvPr/>
            </p:nvCxnSpPr>
            <p:spPr>
              <a:xfrm flipV="1">
                <a:off x="7653822" y="2874052"/>
                <a:ext cx="765002" cy="12812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3" name="円/楕円 372"/>
            <p:cNvSpPr/>
            <p:nvPr/>
          </p:nvSpPr>
          <p:spPr>
            <a:xfrm>
              <a:off x="8265821" y="3211915"/>
              <a:ext cx="667755" cy="1026736"/>
            </a:xfrm>
            <a:prstGeom prst="ellipse">
              <a:avLst/>
            </a:prstGeom>
            <a:solidFill>
              <a:srgbClr val="FF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/>
                <a:t>遊ぶ</a:t>
              </a:r>
              <a:endParaRPr kumimoji="1" lang="ja-JP" altLang="en-US" sz="2400" b="1" dirty="0"/>
            </a:p>
          </p:txBody>
        </p:sp>
        <p:grpSp>
          <p:nvGrpSpPr>
            <p:cNvPr id="374" name="図形グループ 373"/>
            <p:cNvGrpSpPr/>
            <p:nvPr/>
          </p:nvGrpSpPr>
          <p:grpSpPr>
            <a:xfrm>
              <a:off x="4498938" y="2345877"/>
              <a:ext cx="2916059" cy="1110324"/>
              <a:chOff x="4498938" y="2617115"/>
              <a:chExt cx="2916059" cy="1110324"/>
            </a:xfrm>
          </p:grpSpPr>
          <p:sp>
            <p:nvSpPr>
              <p:cNvPr id="379" name="円/楕円 378"/>
              <p:cNvSpPr/>
              <p:nvPr/>
            </p:nvSpPr>
            <p:spPr>
              <a:xfrm>
                <a:off x="7219306" y="3531748"/>
                <a:ext cx="195691" cy="195691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cxnSp>
            <p:nvCxnSpPr>
              <p:cNvPr id="380" name="直線コネクタ 379"/>
              <p:cNvCxnSpPr>
                <a:stCxn id="381" idx="3"/>
                <a:endCxn id="379" idx="1"/>
              </p:cNvCxnSpPr>
              <p:nvPr/>
            </p:nvCxnSpPr>
            <p:spPr>
              <a:xfrm>
                <a:off x="5717752" y="2801781"/>
                <a:ext cx="1530212" cy="75862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テキスト ボックス 380"/>
              <p:cNvSpPr txBox="1"/>
              <p:nvPr/>
            </p:nvSpPr>
            <p:spPr>
              <a:xfrm>
                <a:off x="4498938" y="2617115"/>
                <a:ext cx="121881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800" dirty="0" smtClean="0"/>
                  <a:t>遊覧船</a:t>
                </a:r>
                <a:endParaRPr kumimoji="1" lang="en-US" altLang="ja-JP" sz="1800" dirty="0" smtClean="0"/>
              </a:p>
            </p:txBody>
          </p:sp>
        </p:grpSp>
        <p:grpSp>
          <p:nvGrpSpPr>
            <p:cNvPr id="375" name="図形グループ 374"/>
            <p:cNvGrpSpPr/>
            <p:nvPr/>
          </p:nvGrpSpPr>
          <p:grpSpPr>
            <a:xfrm>
              <a:off x="7207708" y="1190663"/>
              <a:ext cx="1402790" cy="1129336"/>
              <a:chOff x="7188598" y="1130768"/>
              <a:chExt cx="1402790" cy="1129336"/>
            </a:xfrm>
          </p:grpSpPr>
          <p:sp>
            <p:nvSpPr>
              <p:cNvPr id="376" name="円/楕円 375"/>
              <p:cNvSpPr/>
              <p:nvPr/>
            </p:nvSpPr>
            <p:spPr>
              <a:xfrm>
                <a:off x="7771184" y="2113445"/>
                <a:ext cx="146659" cy="146659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cxnSp>
            <p:nvCxnSpPr>
              <p:cNvPr id="377" name="直線コネクタ 376"/>
              <p:cNvCxnSpPr>
                <a:stCxn id="376" idx="0"/>
              </p:cNvCxnSpPr>
              <p:nvPr/>
            </p:nvCxnSpPr>
            <p:spPr>
              <a:xfrm flipV="1">
                <a:off x="7844514" y="1500100"/>
                <a:ext cx="0" cy="61334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" name="テキスト ボックス 377"/>
              <p:cNvSpPr txBox="1"/>
              <p:nvPr/>
            </p:nvSpPr>
            <p:spPr>
              <a:xfrm>
                <a:off x="7188598" y="1130768"/>
                <a:ext cx="1402790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800" dirty="0" smtClean="0"/>
                  <a:t>ダックツアー</a:t>
                </a:r>
                <a:endParaRPr lang="en-US" altLang="ja-JP" sz="1800" dirty="0" smtClean="0"/>
              </a:p>
            </p:txBody>
          </p:sp>
        </p:grpSp>
      </p:grpSp>
      <p:grpSp>
        <p:nvGrpSpPr>
          <p:cNvPr id="395" name="図形グループ 394"/>
          <p:cNvGrpSpPr/>
          <p:nvPr/>
        </p:nvGrpSpPr>
        <p:grpSpPr>
          <a:xfrm>
            <a:off x="16455242" y="5211373"/>
            <a:ext cx="2372900" cy="648793"/>
            <a:chOff x="4156315" y="4773911"/>
            <a:chExt cx="2372900" cy="648793"/>
          </a:xfrm>
        </p:grpSpPr>
        <p:cxnSp>
          <p:nvCxnSpPr>
            <p:cNvPr id="396" name="直線コネクタ 395"/>
            <p:cNvCxnSpPr/>
            <p:nvPr/>
          </p:nvCxnSpPr>
          <p:spPr>
            <a:xfrm flipV="1">
              <a:off x="4662236" y="4949068"/>
              <a:ext cx="1866979" cy="473636"/>
            </a:xfrm>
            <a:prstGeom prst="line">
              <a:avLst/>
            </a:prstGeom>
            <a:ln w="85725">
              <a:solidFill>
                <a:srgbClr val="E4B6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/>
            <p:cNvCxnSpPr/>
            <p:nvPr/>
          </p:nvCxnSpPr>
          <p:spPr>
            <a:xfrm flipV="1">
              <a:off x="4156315" y="5218738"/>
              <a:ext cx="597609" cy="1"/>
            </a:xfrm>
            <a:prstGeom prst="line">
              <a:avLst/>
            </a:prstGeom>
            <a:ln w="85725">
              <a:solidFill>
                <a:srgbClr val="E4B6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/>
            <p:cNvCxnSpPr/>
            <p:nvPr/>
          </p:nvCxnSpPr>
          <p:spPr>
            <a:xfrm flipV="1">
              <a:off x="4753924" y="4799743"/>
              <a:ext cx="1775291" cy="418996"/>
            </a:xfrm>
            <a:prstGeom prst="line">
              <a:avLst/>
            </a:prstGeom>
            <a:ln w="85725">
              <a:solidFill>
                <a:srgbClr val="E4B6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/>
            <p:cNvCxnSpPr/>
            <p:nvPr/>
          </p:nvCxnSpPr>
          <p:spPr>
            <a:xfrm>
              <a:off x="6518288" y="4773911"/>
              <a:ext cx="10927" cy="227079"/>
            </a:xfrm>
            <a:prstGeom prst="line">
              <a:avLst/>
            </a:prstGeom>
            <a:ln w="85725">
              <a:solidFill>
                <a:srgbClr val="E4B6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/>
            <p:cNvCxnSpPr/>
            <p:nvPr/>
          </p:nvCxnSpPr>
          <p:spPr>
            <a:xfrm>
              <a:off x="4156315" y="5218738"/>
              <a:ext cx="597609" cy="199635"/>
            </a:xfrm>
            <a:prstGeom prst="line">
              <a:avLst/>
            </a:prstGeom>
            <a:ln w="85725">
              <a:solidFill>
                <a:srgbClr val="E4B6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図形グループ 400"/>
          <p:cNvGrpSpPr/>
          <p:nvPr/>
        </p:nvGrpSpPr>
        <p:grpSpPr>
          <a:xfrm>
            <a:off x="16649331" y="5504924"/>
            <a:ext cx="1435094" cy="723218"/>
            <a:chOff x="4264646" y="5575371"/>
            <a:chExt cx="1435094" cy="723218"/>
          </a:xfrm>
        </p:grpSpPr>
        <p:sp>
          <p:nvSpPr>
            <p:cNvPr id="402" name="テキスト ボックス 401"/>
            <p:cNvSpPr txBox="1"/>
            <p:nvPr/>
          </p:nvSpPr>
          <p:spPr>
            <a:xfrm>
              <a:off x="4264646" y="5929257"/>
              <a:ext cx="143509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 smtClean="0"/>
                <a:t>釣り＆屋台</a:t>
              </a:r>
              <a:endParaRPr kumimoji="1" lang="ja-JP" altLang="en-US" sz="1800" dirty="0"/>
            </a:p>
          </p:txBody>
        </p:sp>
        <p:cxnSp>
          <p:nvCxnSpPr>
            <p:cNvPr id="403" name="直線コネクタ 402"/>
            <p:cNvCxnSpPr>
              <a:endCxn id="402" idx="0"/>
            </p:cNvCxnSpPr>
            <p:nvPr/>
          </p:nvCxnSpPr>
          <p:spPr>
            <a:xfrm flipH="1">
              <a:off x="4982193" y="5575371"/>
              <a:ext cx="377823" cy="35388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4" name="円/楕円 403"/>
          <p:cNvSpPr/>
          <p:nvPr/>
        </p:nvSpPr>
        <p:spPr>
          <a:xfrm>
            <a:off x="16530242" y="4805803"/>
            <a:ext cx="1624762" cy="561281"/>
          </a:xfrm>
          <a:prstGeom prst="ellipse">
            <a:avLst/>
          </a:prstGeom>
          <a:solidFill>
            <a:srgbClr val="E4B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食べる</a:t>
            </a:r>
            <a:endParaRPr kumimoji="1" lang="ja-JP" altLang="en-US" sz="2400" b="1" dirty="0"/>
          </a:p>
        </p:txBody>
      </p:sp>
      <p:sp>
        <p:nvSpPr>
          <p:cNvPr id="410" name="テキスト ボックス 409"/>
          <p:cNvSpPr txBox="1"/>
          <p:nvPr/>
        </p:nvSpPr>
        <p:spPr>
          <a:xfrm>
            <a:off x="16625682" y="1053773"/>
            <a:ext cx="4382931" cy="830997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アクティビティをエリアごとに集約</a:t>
            </a:r>
            <a:endParaRPr kumimoji="1"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センター施設を設置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7" name="図 416" descr="霞ヶ浦 だよ２.jpg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0079" y="6511176"/>
            <a:ext cx="4779091" cy="2368882"/>
          </a:xfrm>
          <a:prstGeom prst="rect">
            <a:avLst/>
          </a:prstGeom>
        </p:spPr>
      </p:pic>
      <p:sp>
        <p:nvSpPr>
          <p:cNvPr id="416" name="テキスト ボックス 415"/>
          <p:cNvSpPr txBox="1"/>
          <p:nvPr/>
        </p:nvSpPr>
        <p:spPr>
          <a:xfrm>
            <a:off x="18513744" y="8479947"/>
            <a:ext cx="27254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/>
              <a:t>センター施設</a:t>
            </a:r>
            <a:r>
              <a:rPr kumimoji="1" lang="ja-JP" altLang="en-US" sz="2000" dirty="0" smtClean="0"/>
              <a:t>イメージ図</a:t>
            </a:r>
            <a:endParaRPr kumimoji="1" lang="ja-JP" altLang="en-US" sz="2000" dirty="0"/>
          </a:p>
        </p:txBody>
      </p:sp>
      <p:sp>
        <p:nvSpPr>
          <p:cNvPr id="418" name="テキスト ボックス 417"/>
          <p:cNvSpPr txBox="1"/>
          <p:nvPr/>
        </p:nvSpPr>
        <p:spPr>
          <a:xfrm>
            <a:off x="1021487" y="175321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n>
                  <a:solidFill>
                    <a:schemeClr val="bg1"/>
                  </a:solidFill>
                </a:ln>
                <a:latin typeface="07ロゴたいぷゴシック7"/>
                <a:ea typeface="07ロゴたいぷゴシック7"/>
                <a:cs typeface="07ロゴたいぷゴシック7"/>
              </a:rPr>
              <a:t>ヤンキー農業</a:t>
            </a:r>
            <a:endParaRPr kumimoji="1" lang="ja-JP" altLang="en-US" sz="3600" dirty="0">
              <a:ln>
                <a:solidFill>
                  <a:schemeClr val="bg1"/>
                </a:solidFill>
              </a:ln>
              <a:latin typeface="07ロゴたいぷゴシック7"/>
              <a:ea typeface="07ロゴたいぷゴシック7"/>
              <a:cs typeface="07ロゴたいぷゴシック7"/>
            </a:endParaRPr>
          </a:p>
        </p:txBody>
      </p:sp>
      <p:sp>
        <p:nvSpPr>
          <p:cNvPr id="419" name="テキスト ボックス 418"/>
          <p:cNvSpPr txBox="1"/>
          <p:nvPr/>
        </p:nvSpPr>
        <p:spPr>
          <a:xfrm>
            <a:off x="982258" y="2495608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n>
                  <a:solidFill>
                    <a:schemeClr val="bg1"/>
                  </a:solidFill>
                </a:ln>
                <a:latin typeface="07ロゴたいぷゴシック7"/>
                <a:ea typeface="07ロゴたいぷゴシック7"/>
                <a:cs typeface="07ロゴたいぷゴシック7"/>
              </a:rPr>
              <a:t>みんなの家</a:t>
            </a:r>
            <a:endParaRPr kumimoji="1" lang="ja-JP" altLang="en-US" sz="3600" dirty="0">
              <a:ln>
                <a:solidFill>
                  <a:schemeClr val="bg1"/>
                </a:solidFill>
              </a:ln>
              <a:latin typeface="07ロゴたいぷゴシック7"/>
              <a:ea typeface="07ロゴたいぷゴシック7"/>
              <a:cs typeface="07ロゴたいぷゴシック7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11849592" y="2446438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n>
                  <a:solidFill>
                    <a:schemeClr val="bg1"/>
                  </a:solidFill>
                </a:ln>
                <a:latin typeface="07ロゴたいぷゴシック7"/>
                <a:ea typeface="07ロゴたいぷゴシック7"/>
                <a:cs typeface="07ロゴたいぷゴシック7"/>
              </a:rPr>
              <a:t>パーク＆サイクルライド</a:t>
            </a:r>
            <a:endParaRPr kumimoji="1" lang="ja-JP" altLang="en-US" sz="3600" dirty="0">
              <a:ln>
                <a:solidFill>
                  <a:schemeClr val="bg1"/>
                </a:solidFill>
              </a:ln>
              <a:latin typeface="07ロゴたいぷゴシック7"/>
              <a:ea typeface="07ロゴたいぷゴシック7"/>
              <a:cs typeface="07ロゴたいぷゴシック7"/>
            </a:endParaRP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12514602" y="17999202"/>
            <a:ext cx="416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1"/>
                </a:solidFill>
                <a:latin typeface="ＭＳ Ｐゴシック"/>
                <a:cs typeface="07ロゴたいぷゴシックCondense"/>
              </a:rPr>
              <a:t>新協同病院と連携した健康施設整備</a:t>
            </a:r>
            <a:endParaRPr lang="en-US" altLang="ja-JP" sz="2000" dirty="0">
              <a:solidFill>
                <a:schemeClr val="accent1"/>
              </a:solidFill>
              <a:latin typeface="ＭＳ Ｐゴシック"/>
              <a:cs typeface="07ロゴたいぷゴシックCondense"/>
            </a:endParaRP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11900384" y="1746651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n>
                  <a:solidFill>
                    <a:schemeClr val="bg1"/>
                  </a:solidFill>
                </a:ln>
                <a:latin typeface="07ロゴたいぷゴシック7"/>
                <a:ea typeface="07ロゴたいぷゴシック7"/>
                <a:cs typeface="07ロゴたいぷゴシック7"/>
              </a:rPr>
              <a:t>いきいき健康タウン</a:t>
            </a:r>
            <a:endParaRPr kumimoji="1" lang="ja-JP" altLang="en-US" sz="3600" dirty="0">
              <a:ln>
                <a:solidFill>
                  <a:schemeClr val="bg1"/>
                </a:solidFill>
              </a:ln>
              <a:latin typeface="07ロゴたいぷゴシック7"/>
              <a:ea typeface="07ロゴたいぷゴシック7"/>
              <a:cs typeface="07ロゴたいぷゴシック7"/>
            </a:endParaRPr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11857861" y="29616655"/>
            <a:ext cx="8784777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健康的な運動を習慣づけたスマートな通勤の確立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8618" y="28578013"/>
            <a:ext cx="8055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 smtClean="0"/>
              <a:t>福祉サロンに新たに親と子供を取り入れる事によって、</a:t>
            </a:r>
            <a:endParaRPr kumimoji="1" lang="en-US" altLang="ja-JP" sz="1800" dirty="0" smtClean="0"/>
          </a:p>
          <a:p>
            <a:pPr algn="ctr"/>
            <a:r>
              <a:rPr kumimoji="1" lang="ja-JP" altLang="en-US" sz="1800" dirty="0" smtClean="0"/>
              <a:t>子供や親は</a:t>
            </a:r>
            <a:r>
              <a:rPr lang="ja-JP" altLang="en-US" sz="1800" dirty="0" smtClean="0"/>
              <a:t>高齢者から知恵を教授することにより、</a:t>
            </a:r>
            <a:r>
              <a:rPr lang="ja-JP" altLang="en-US" sz="1800" dirty="0" smtClean="0">
                <a:solidFill>
                  <a:schemeClr val="accent2"/>
                </a:solidFill>
              </a:rPr>
              <a:t>学びの場</a:t>
            </a:r>
            <a:r>
              <a:rPr lang="ja-JP" altLang="en-US" sz="1800" dirty="0" smtClean="0"/>
              <a:t>を</a:t>
            </a:r>
            <a:r>
              <a:rPr kumimoji="1" lang="ja-JP" altLang="en-US" sz="1800" dirty="0" smtClean="0"/>
              <a:t>設ける事ができる。</a:t>
            </a:r>
            <a:endParaRPr kumimoji="1" lang="en-US" altLang="ja-JP" sz="1800" dirty="0" smtClean="0"/>
          </a:p>
          <a:p>
            <a:pPr algn="ctr"/>
            <a:r>
              <a:rPr lang="ja-JP" altLang="en-US" sz="1800" dirty="0" smtClean="0"/>
              <a:t>高齢者は普段関わることの少ない世代と関わることで</a:t>
            </a:r>
            <a:r>
              <a:rPr lang="ja-JP" altLang="en-US" sz="1800" dirty="0" smtClean="0">
                <a:solidFill>
                  <a:schemeClr val="accent2"/>
                </a:solidFill>
              </a:rPr>
              <a:t>交流のきっかけ</a:t>
            </a:r>
            <a:r>
              <a:rPr lang="ja-JP" altLang="en-US" sz="1800" dirty="0" smtClean="0"/>
              <a:t>となる。</a:t>
            </a:r>
            <a:endParaRPr kumimoji="1" lang="ja-JP" altLang="en-US" sz="1800" dirty="0"/>
          </a:p>
        </p:txBody>
      </p:sp>
      <p:grpSp>
        <p:nvGrpSpPr>
          <p:cNvPr id="299" name="グループ化 55"/>
          <p:cNvGrpSpPr/>
          <p:nvPr/>
        </p:nvGrpSpPr>
        <p:grpSpPr>
          <a:xfrm>
            <a:off x="16867939" y="25002853"/>
            <a:ext cx="4354520" cy="3728890"/>
            <a:chOff x="115378" y="1720372"/>
            <a:chExt cx="4354520" cy="3728890"/>
          </a:xfrm>
        </p:grpSpPr>
        <p:pic>
          <p:nvPicPr>
            <p:cNvPr id="300" name="Picture 3"/>
            <p:cNvPicPr>
              <a:picLocks noChangeAspect="1" noChangeArrowheads="1"/>
            </p:cNvPicPr>
            <p:nvPr/>
          </p:nvPicPr>
          <p:blipFill rotWithShape="1"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56" b="6524"/>
            <a:stretch/>
          </p:blipFill>
          <p:spPr bwMode="auto">
            <a:xfrm>
              <a:off x="115378" y="1720372"/>
              <a:ext cx="4354520" cy="372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テキスト ボックス 300"/>
            <p:cNvSpPr txBox="1"/>
            <p:nvPr/>
          </p:nvSpPr>
          <p:spPr>
            <a:xfrm rot="545593">
              <a:off x="1299634" y="1886418"/>
              <a:ext cx="1710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2000" dirty="0">
                  <a:solidFill>
                    <a:srgbClr val="FF0000"/>
                  </a:solidFill>
                </a:rPr>
                <a:t>りんりんロード</a:t>
              </a:r>
            </a:p>
          </p:txBody>
        </p:sp>
        <p:sp>
          <p:nvSpPr>
            <p:cNvPr id="302" name="テキスト ボックス 301"/>
            <p:cNvSpPr txBox="1"/>
            <p:nvPr/>
          </p:nvSpPr>
          <p:spPr>
            <a:xfrm>
              <a:off x="1033130" y="3906982"/>
              <a:ext cx="2153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2000" dirty="0">
                  <a:solidFill>
                    <a:srgbClr val="0000FF"/>
                  </a:solidFill>
                </a:rPr>
                <a:t>自転車専用レーン</a:t>
              </a:r>
            </a:p>
          </p:txBody>
        </p:sp>
        <p:sp>
          <p:nvSpPr>
            <p:cNvPr id="303" name="正方形/長方形 302"/>
            <p:cNvSpPr/>
            <p:nvPr/>
          </p:nvSpPr>
          <p:spPr>
            <a:xfrm rot="1280381">
              <a:off x="3387050" y="3784319"/>
              <a:ext cx="211407" cy="517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 defTabSz="457200"/>
              <a:r>
                <a:rPr lang="ja-JP" altLang="en-US" sz="1050" dirty="0">
                  <a:solidFill>
                    <a:prstClr val="white"/>
                  </a:solidFill>
                </a:rPr>
                <a:t>土浦駅</a:t>
              </a:r>
            </a:p>
          </p:txBody>
        </p:sp>
        <p:sp>
          <p:nvSpPr>
            <p:cNvPr id="304" name="円/楕円 303"/>
            <p:cNvSpPr/>
            <p:nvPr/>
          </p:nvSpPr>
          <p:spPr>
            <a:xfrm>
              <a:off x="656867" y="1803046"/>
              <a:ext cx="161452" cy="156383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5" name="テキスト ボックス 304"/>
            <p:cNvSpPr txBox="1"/>
            <p:nvPr/>
          </p:nvSpPr>
          <p:spPr>
            <a:xfrm>
              <a:off x="1989527" y="4842002"/>
              <a:ext cx="108234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1400" dirty="0">
                  <a:solidFill>
                    <a:prstClr val="white"/>
                  </a:solidFill>
                </a:rPr>
                <a:t>土浦市役所</a:t>
              </a:r>
            </a:p>
          </p:txBody>
        </p:sp>
        <p:sp>
          <p:nvSpPr>
            <p:cNvPr id="306" name="テキスト ボックス 305"/>
            <p:cNvSpPr txBox="1"/>
            <p:nvPr/>
          </p:nvSpPr>
          <p:spPr>
            <a:xfrm>
              <a:off x="3163537" y="2074282"/>
              <a:ext cx="1261884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1400" dirty="0">
                  <a:solidFill>
                    <a:prstClr val="white"/>
                  </a:solidFill>
                </a:rPr>
                <a:t>土浦協同病院</a:t>
              </a:r>
            </a:p>
          </p:txBody>
        </p:sp>
        <p:sp>
          <p:nvSpPr>
            <p:cNvPr id="307" name="テキスト ボックス 306"/>
            <p:cNvSpPr txBox="1"/>
            <p:nvPr/>
          </p:nvSpPr>
          <p:spPr>
            <a:xfrm>
              <a:off x="152428" y="2167469"/>
              <a:ext cx="108234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1400" dirty="0">
                  <a:solidFill>
                    <a:prstClr val="white"/>
                  </a:solidFill>
                </a:rPr>
                <a:t>虫掛休憩所</a:t>
              </a:r>
            </a:p>
          </p:txBody>
        </p:sp>
        <p:sp>
          <p:nvSpPr>
            <p:cNvPr id="308" name="テキスト ボックス 307"/>
            <p:cNvSpPr txBox="1"/>
            <p:nvPr/>
          </p:nvSpPr>
          <p:spPr>
            <a:xfrm>
              <a:off x="1356052" y="3018199"/>
              <a:ext cx="108234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1400" dirty="0">
                  <a:solidFill>
                    <a:prstClr val="white"/>
                  </a:solidFill>
                </a:rPr>
                <a:t>土浦消防署</a:t>
              </a:r>
            </a:p>
          </p:txBody>
        </p:sp>
        <p:sp>
          <p:nvSpPr>
            <p:cNvPr id="309" name="円/楕円 308"/>
            <p:cNvSpPr/>
            <p:nvPr/>
          </p:nvSpPr>
          <p:spPr>
            <a:xfrm>
              <a:off x="2449975" y="4640769"/>
              <a:ext cx="161452" cy="156383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0" name="円/楕円 309"/>
            <p:cNvSpPr/>
            <p:nvPr/>
          </p:nvSpPr>
          <p:spPr>
            <a:xfrm>
              <a:off x="2449975" y="2863064"/>
              <a:ext cx="161452" cy="156383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1" name="円/楕円 310"/>
            <p:cNvSpPr/>
            <p:nvPr/>
          </p:nvSpPr>
          <p:spPr>
            <a:xfrm>
              <a:off x="3834484" y="2438613"/>
              <a:ext cx="161452" cy="156383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312" name="グループ化 3"/>
            <p:cNvGrpSpPr/>
            <p:nvPr/>
          </p:nvGrpSpPr>
          <p:grpSpPr>
            <a:xfrm>
              <a:off x="196419" y="4728593"/>
              <a:ext cx="745930" cy="574840"/>
              <a:chOff x="196419" y="4982159"/>
              <a:chExt cx="745930" cy="574840"/>
            </a:xfrm>
          </p:grpSpPr>
          <p:sp>
            <p:nvSpPr>
              <p:cNvPr id="317" name="正方形/長方形 316"/>
              <p:cNvSpPr/>
              <p:nvPr/>
            </p:nvSpPr>
            <p:spPr>
              <a:xfrm>
                <a:off x="196419" y="4982159"/>
                <a:ext cx="745930" cy="574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ja-JP" altLang="en-US" sz="1050" dirty="0">
                    <a:solidFill>
                      <a:prstClr val="black"/>
                    </a:solidFill>
                  </a:rPr>
                  <a:t>　　　・・・</a:t>
                </a:r>
                <a:endParaRPr lang="en-US" altLang="ja-JP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ja-JP" altLang="en-US" sz="1050" dirty="0">
                    <a:solidFill>
                      <a:prstClr val="black"/>
                    </a:solidFill>
                  </a:rPr>
                  <a:t>駐車場＆駐輪場</a:t>
                </a:r>
              </a:p>
            </p:txBody>
          </p:sp>
          <p:sp>
            <p:nvSpPr>
              <p:cNvPr id="318" name="円/楕円 317"/>
              <p:cNvSpPr/>
              <p:nvPr/>
            </p:nvSpPr>
            <p:spPr>
              <a:xfrm>
                <a:off x="293322" y="5026108"/>
                <a:ext cx="161452" cy="156383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3" name="フリーフォーム 312"/>
            <p:cNvSpPr/>
            <p:nvPr/>
          </p:nvSpPr>
          <p:spPr>
            <a:xfrm>
              <a:off x="2648197" y="2956956"/>
              <a:ext cx="783772" cy="950026"/>
            </a:xfrm>
            <a:custGeom>
              <a:avLst/>
              <a:gdLst>
                <a:gd name="connsiteX0" fmla="*/ 0 w 783772"/>
                <a:gd name="connsiteY0" fmla="*/ 0 h 950026"/>
                <a:gd name="connsiteX1" fmla="*/ 273133 w 783772"/>
                <a:gd name="connsiteY1" fmla="*/ 225631 h 950026"/>
                <a:gd name="connsiteX2" fmla="*/ 320634 w 783772"/>
                <a:gd name="connsiteY2" fmla="*/ 285008 h 950026"/>
                <a:gd name="connsiteX3" fmla="*/ 427512 w 783772"/>
                <a:gd name="connsiteY3" fmla="*/ 617517 h 950026"/>
                <a:gd name="connsiteX4" fmla="*/ 546265 w 783772"/>
                <a:gd name="connsiteY4" fmla="*/ 688769 h 950026"/>
                <a:gd name="connsiteX5" fmla="*/ 653143 w 783772"/>
                <a:gd name="connsiteY5" fmla="*/ 878774 h 950026"/>
                <a:gd name="connsiteX6" fmla="*/ 783772 w 783772"/>
                <a:gd name="connsiteY6" fmla="*/ 950026 h 9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772" h="950026">
                  <a:moveTo>
                    <a:pt x="0" y="0"/>
                  </a:moveTo>
                  <a:lnTo>
                    <a:pt x="273133" y="225631"/>
                  </a:lnTo>
                  <a:lnTo>
                    <a:pt x="320634" y="285008"/>
                  </a:lnTo>
                  <a:lnTo>
                    <a:pt x="427512" y="617517"/>
                  </a:lnTo>
                  <a:lnTo>
                    <a:pt x="546265" y="688769"/>
                  </a:lnTo>
                  <a:lnTo>
                    <a:pt x="653143" y="878774"/>
                  </a:lnTo>
                  <a:lnTo>
                    <a:pt x="783772" y="950026"/>
                  </a:lnTo>
                </a:path>
              </a:pathLst>
            </a:custGeom>
            <a:noFill/>
            <a:ln w="508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/>
            <p:cNvSpPr/>
            <p:nvPr/>
          </p:nvSpPr>
          <p:spPr>
            <a:xfrm>
              <a:off x="2660073" y="3978234"/>
              <a:ext cx="700644" cy="760021"/>
            </a:xfrm>
            <a:custGeom>
              <a:avLst/>
              <a:gdLst>
                <a:gd name="connsiteX0" fmla="*/ 0 w 700644"/>
                <a:gd name="connsiteY0" fmla="*/ 760021 h 760021"/>
                <a:gd name="connsiteX1" fmla="*/ 201880 w 700644"/>
                <a:gd name="connsiteY1" fmla="*/ 629392 h 760021"/>
                <a:gd name="connsiteX2" fmla="*/ 439387 w 700644"/>
                <a:gd name="connsiteY2" fmla="*/ 285008 h 760021"/>
                <a:gd name="connsiteX3" fmla="*/ 570015 w 700644"/>
                <a:gd name="connsiteY3" fmla="*/ 0 h 760021"/>
                <a:gd name="connsiteX4" fmla="*/ 700644 w 700644"/>
                <a:gd name="connsiteY4" fmla="*/ 47501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644" h="760021">
                  <a:moveTo>
                    <a:pt x="0" y="760021"/>
                  </a:moveTo>
                  <a:lnTo>
                    <a:pt x="201880" y="629392"/>
                  </a:lnTo>
                  <a:lnTo>
                    <a:pt x="439387" y="285008"/>
                  </a:lnTo>
                  <a:lnTo>
                    <a:pt x="570015" y="0"/>
                  </a:lnTo>
                  <a:lnTo>
                    <a:pt x="700644" y="47501"/>
                  </a:lnTo>
                </a:path>
              </a:pathLst>
            </a:custGeom>
            <a:noFill/>
            <a:ln w="508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/>
            <p:cNvSpPr/>
            <p:nvPr/>
          </p:nvSpPr>
          <p:spPr>
            <a:xfrm>
              <a:off x="3598223" y="2600696"/>
              <a:ext cx="439387" cy="1223159"/>
            </a:xfrm>
            <a:custGeom>
              <a:avLst/>
              <a:gdLst>
                <a:gd name="connsiteX0" fmla="*/ 356260 w 439387"/>
                <a:gd name="connsiteY0" fmla="*/ 0 h 1223159"/>
                <a:gd name="connsiteX1" fmla="*/ 439387 w 439387"/>
                <a:gd name="connsiteY1" fmla="*/ 23751 h 1223159"/>
                <a:gd name="connsiteX2" fmla="*/ 285008 w 439387"/>
                <a:gd name="connsiteY2" fmla="*/ 415636 h 1223159"/>
                <a:gd name="connsiteX3" fmla="*/ 106878 w 439387"/>
                <a:gd name="connsiteY3" fmla="*/ 581891 h 1223159"/>
                <a:gd name="connsiteX4" fmla="*/ 130629 w 439387"/>
                <a:gd name="connsiteY4" fmla="*/ 783772 h 1223159"/>
                <a:gd name="connsiteX5" fmla="*/ 0 w 439387"/>
                <a:gd name="connsiteY5" fmla="*/ 1223159 h 122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387" h="1223159">
                  <a:moveTo>
                    <a:pt x="356260" y="0"/>
                  </a:moveTo>
                  <a:lnTo>
                    <a:pt x="439387" y="23751"/>
                  </a:lnTo>
                  <a:lnTo>
                    <a:pt x="285008" y="415636"/>
                  </a:lnTo>
                  <a:lnTo>
                    <a:pt x="106878" y="581891"/>
                  </a:lnTo>
                  <a:lnTo>
                    <a:pt x="130629" y="783772"/>
                  </a:lnTo>
                  <a:lnTo>
                    <a:pt x="0" y="1223159"/>
                  </a:lnTo>
                </a:path>
              </a:pathLst>
            </a:custGeom>
            <a:noFill/>
            <a:ln w="508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/>
            <p:cNvSpPr/>
            <p:nvPr/>
          </p:nvSpPr>
          <p:spPr>
            <a:xfrm>
              <a:off x="783771" y="1959429"/>
              <a:ext cx="2914790" cy="1840675"/>
            </a:xfrm>
            <a:custGeom>
              <a:avLst/>
              <a:gdLst>
                <a:gd name="connsiteX0" fmla="*/ 0 w 2914790"/>
                <a:gd name="connsiteY0" fmla="*/ 0 h 1840675"/>
                <a:gd name="connsiteX1" fmla="*/ 285008 w 2914790"/>
                <a:gd name="connsiteY1" fmla="*/ 130628 h 1840675"/>
                <a:gd name="connsiteX2" fmla="*/ 902525 w 2914790"/>
                <a:gd name="connsiteY2" fmla="*/ 225631 h 1840675"/>
                <a:gd name="connsiteX3" fmla="*/ 1900052 w 2914790"/>
                <a:gd name="connsiteY3" fmla="*/ 356259 h 1840675"/>
                <a:gd name="connsiteX4" fmla="*/ 2315689 w 2914790"/>
                <a:gd name="connsiteY4" fmla="*/ 451262 h 1840675"/>
                <a:gd name="connsiteX5" fmla="*/ 2600697 w 2914790"/>
                <a:gd name="connsiteY5" fmla="*/ 748145 h 1840675"/>
                <a:gd name="connsiteX6" fmla="*/ 2909455 w 2914790"/>
                <a:gd name="connsiteY6" fmla="*/ 1258784 h 1840675"/>
                <a:gd name="connsiteX7" fmla="*/ 2766951 w 2914790"/>
                <a:gd name="connsiteY7" fmla="*/ 1840675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4790" h="1840675">
                  <a:moveTo>
                    <a:pt x="0" y="0"/>
                  </a:moveTo>
                  <a:cubicBezTo>
                    <a:pt x="67293" y="46511"/>
                    <a:pt x="134587" y="93023"/>
                    <a:pt x="285008" y="130628"/>
                  </a:cubicBezTo>
                  <a:cubicBezTo>
                    <a:pt x="435429" y="168233"/>
                    <a:pt x="902525" y="225631"/>
                    <a:pt x="902525" y="225631"/>
                  </a:cubicBezTo>
                  <a:lnTo>
                    <a:pt x="1900052" y="356259"/>
                  </a:lnTo>
                  <a:cubicBezTo>
                    <a:pt x="2135579" y="393864"/>
                    <a:pt x="2198915" y="385948"/>
                    <a:pt x="2315689" y="451262"/>
                  </a:cubicBezTo>
                  <a:cubicBezTo>
                    <a:pt x="2432463" y="516576"/>
                    <a:pt x="2501736" y="613558"/>
                    <a:pt x="2600697" y="748145"/>
                  </a:cubicBezTo>
                  <a:cubicBezTo>
                    <a:pt x="2699658" y="882732"/>
                    <a:pt x="2881746" y="1076696"/>
                    <a:pt x="2909455" y="1258784"/>
                  </a:cubicBezTo>
                  <a:cubicBezTo>
                    <a:pt x="2937164" y="1440872"/>
                    <a:pt x="2852057" y="1640773"/>
                    <a:pt x="2766951" y="1840675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7195022" y="28793485"/>
            <a:ext cx="3793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accent2"/>
                </a:solidFill>
              </a:rPr>
              <a:t>各方向からの通勤者を取り込み、</a:t>
            </a:r>
            <a:endParaRPr kumimoji="1" lang="en-US" altLang="ja-JP" sz="2000" dirty="0" smtClean="0">
              <a:solidFill>
                <a:schemeClr val="accent2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accent2"/>
                </a:solidFill>
              </a:rPr>
              <a:t>中心市街地を自転車ゾーンへ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321" name="テキスト ボックス 320"/>
          <p:cNvSpPr txBox="1"/>
          <p:nvPr/>
        </p:nvSpPr>
        <p:spPr>
          <a:xfrm>
            <a:off x="5900412" y="13395425"/>
            <a:ext cx="376797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</a:rPr>
              <a:t>さえない・街（ガイ）</a:t>
            </a:r>
            <a:endParaRPr lang="en-US" altLang="ja-JP" sz="3600" dirty="0" smtClean="0">
              <a:solidFill>
                <a:schemeClr val="bg1"/>
              </a:solidFill>
            </a:endParaRPr>
          </a:p>
        </p:txBody>
      </p:sp>
      <p:pic>
        <p:nvPicPr>
          <p:cNvPr id="326" name="図 325" descr="地区わけ白地図.png"/>
          <p:cNvPicPr>
            <a:picLocks noChangeAspect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637" y="9845486"/>
            <a:ext cx="2733599" cy="3871161"/>
          </a:xfrm>
          <a:prstGeom prst="rect">
            <a:avLst/>
          </a:prstGeom>
        </p:spPr>
      </p:pic>
      <p:pic>
        <p:nvPicPr>
          <p:cNvPr id="320" name="図 319" descr="スクリーンショット 2015-01-22 10.32.40.png"/>
          <p:cNvPicPr>
            <a:picLocks noChangeAspect="1"/>
          </p:cNvPicPr>
          <p:nvPr/>
        </p:nvPicPr>
        <p:blipFill>
          <a:blip r:embed="rId57">
            <a:biLevel thresh="25000"/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610" b="100000" l="4198" r="89695"/>
                    </a14:imgEffect>
                    <a14:imgEffect>
                      <a14:artisticMarker/>
                    </a14:imgEffect>
                    <a14:imgEffect>
                      <a14:sharpenSoften amount="-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633" y="10446114"/>
            <a:ext cx="1552257" cy="2914925"/>
          </a:xfrm>
          <a:prstGeom prst="rect">
            <a:avLst/>
          </a:prstGeom>
        </p:spPr>
      </p:pic>
      <p:sp>
        <p:nvSpPr>
          <p:cNvPr id="5" name="右カーブ矢印 4"/>
          <p:cNvSpPr/>
          <p:nvPr/>
        </p:nvSpPr>
        <p:spPr>
          <a:xfrm rot="17382351">
            <a:off x="7617973" y="14016209"/>
            <a:ext cx="1430741" cy="2483394"/>
          </a:xfrm>
          <a:prstGeom prst="curvedRightArrow">
            <a:avLst>
              <a:gd name="adj1" fmla="val 25000"/>
              <a:gd name="adj2" fmla="val 81565"/>
              <a:gd name="adj3" fmla="val 25000"/>
            </a:avLst>
          </a:prstGeom>
          <a:solidFill>
            <a:schemeClr val="tx1">
              <a:lumMod val="75000"/>
              <a:lumOff val="2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7" name="テキスト ボックス 326"/>
          <p:cNvSpPr txBox="1"/>
          <p:nvPr/>
        </p:nvSpPr>
        <p:spPr>
          <a:xfrm>
            <a:off x="10098452" y="15362324"/>
            <a:ext cx="3731310" cy="70788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ナイス・街（ガイ）</a:t>
            </a:r>
            <a:endParaRPr lang="en-US" altLang="ja-JP" sz="4000" dirty="0" smtClean="0">
              <a:solidFill>
                <a:schemeClr val="bg1"/>
              </a:solidFill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97415" y="11962644"/>
            <a:ext cx="5715026" cy="3257282"/>
            <a:chOff x="245081" y="10480290"/>
            <a:chExt cx="5715026" cy="325728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45081" y="10480290"/>
              <a:ext cx="57150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土浦市は中心市街地の衰退化や歴史や霞ヶ浦など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魅力があるが活かしきれていない。</a:t>
              </a:r>
              <a:endParaRPr kumimoji="1" lang="ja-JP" altLang="en-US" sz="2000" dirty="0"/>
            </a:p>
          </p:txBody>
        </p:sp>
        <p:sp>
          <p:nvSpPr>
            <p:cNvPr id="319" name="テキスト ボックス 318"/>
            <p:cNvSpPr txBox="1"/>
            <p:nvPr/>
          </p:nvSpPr>
          <p:spPr>
            <a:xfrm>
              <a:off x="265985" y="11346692"/>
              <a:ext cx="197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人として例えると</a:t>
              </a:r>
              <a:endParaRPr kumimoji="1" lang="ja-JP" altLang="en-US" sz="2000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258352" y="11230181"/>
              <a:ext cx="336983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accent4">
                      <a:lumMod val="75000"/>
                    </a:schemeClr>
                  </a:solidFill>
                </a:rPr>
                <a:t>さえない・街（ガイ）</a:t>
              </a:r>
              <a:endParaRPr kumimoji="1" lang="ja-JP" altLang="en-US" sz="3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2" name="テキスト ボックス 321"/>
            <p:cNvSpPr txBox="1"/>
            <p:nvPr/>
          </p:nvSpPr>
          <p:spPr>
            <a:xfrm>
              <a:off x="265985" y="11979429"/>
              <a:ext cx="86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これを</a:t>
              </a:r>
              <a:endParaRPr kumimoji="1" lang="ja-JP" altLang="en-US" sz="2000" dirty="0"/>
            </a:p>
          </p:txBody>
        </p:sp>
        <p:sp>
          <p:nvSpPr>
            <p:cNvPr id="323" name="テキスト ボックス 322"/>
            <p:cNvSpPr txBox="1"/>
            <p:nvPr/>
          </p:nvSpPr>
          <p:spPr>
            <a:xfrm>
              <a:off x="1145358" y="11870157"/>
              <a:ext cx="30219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rgbClr val="3366FF"/>
                  </a:solidFill>
                </a:rPr>
                <a:t>ナイス</a:t>
              </a:r>
              <a:r>
                <a:rPr kumimoji="1" lang="ja-JP" altLang="en-US" sz="3200" dirty="0" smtClean="0">
                  <a:solidFill>
                    <a:srgbClr val="3366FF"/>
                  </a:solidFill>
                </a:rPr>
                <a:t>・街（ガイ）</a:t>
              </a:r>
              <a:endParaRPr kumimoji="1" lang="ja-JP" altLang="en-US" sz="3200" dirty="0">
                <a:solidFill>
                  <a:srgbClr val="3366FF"/>
                </a:solidFill>
              </a:endParaRPr>
            </a:p>
          </p:txBody>
        </p:sp>
        <p:sp>
          <p:nvSpPr>
            <p:cNvPr id="324" name="テキスト ボックス 323"/>
            <p:cNvSpPr txBox="1"/>
            <p:nvPr/>
          </p:nvSpPr>
          <p:spPr>
            <a:xfrm>
              <a:off x="3943355" y="11979449"/>
              <a:ext cx="193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に変えることで、</a:t>
              </a:r>
              <a:endParaRPr kumimoji="1" lang="ja-JP" altLang="en-US" sz="2000" dirty="0"/>
            </a:p>
          </p:txBody>
        </p:sp>
        <p:sp>
          <p:nvSpPr>
            <p:cNvPr id="329" name="テキスト ボックス 328"/>
            <p:cNvSpPr txBox="1"/>
            <p:nvPr/>
          </p:nvSpPr>
          <p:spPr>
            <a:xfrm>
              <a:off x="288164" y="12598799"/>
              <a:ext cx="530085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土浦の魅力を</a:t>
              </a:r>
              <a:r>
                <a:rPr lang="ja-JP" altLang="en-US" sz="3200" dirty="0" smtClean="0">
                  <a:solidFill>
                    <a:srgbClr val="FF0000"/>
                  </a:solidFill>
                </a:rPr>
                <a:t>再発見</a:t>
              </a:r>
              <a:r>
                <a:rPr lang="ja-JP" altLang="en-US" sz="2400" dirty="0" smtClean="0"/>
                <a:t>し、</a:t>
              </a:r>
              <a:endParaRPr lang="en-US" altLang="ja-JP" sz="2400" dirty="0" smtClean="0"/>
            </a:p>
            <a:p>
              <a:r>
                <a:rPr kumimoji="1" lang="ja-JP" altLang="en-US" sz="2400" dirty="0" smtClean="0"/>
                <a:t>市民が</a:t>
              </a:r>
              <a:r>
                <a:rPr kumimoji="1" lang="ja-JP" altLang="en-US" sz="3600" dirty="0" smtClean="0">
                  <a:solidFill>
                    <a:srgbClr val="FF0000"/>
                  </a:solidFill>
                </a:rPr>
                <a:t>自信</a:t>
              </a:r>
              <a:r>
                <a:rPr kumimoji="1" lang="ja-JP" altLang="en-US" sz="2400" dirty="0" smtClean="0"/>
                <a:t>や</a:t>
              </a:r>
              <a:r>
                <a:rPr kumimoji="1" lang="ja-JP" altLang="en-US" sz="3600" dirty="0" smtClean="0">
                  <a:solidFill>
                    <a:srgbClr val="FF0000"/>
                  </a:solidFill>
                </a:rPr>
                <a:t>誇り</a:t>
              </a:r>
              <a:r>
                <a:rPr kumimoji="1" lang="ja-JP" altLang="en-US" sz="2400" dirty="0" smtClean="0"/>
                <a:t>を持つと考える。</a:t>
              </a:r>
              <a:endParaRPr kumimoji="1" lang="ja-JP" altLang="en-US" sz="24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87786" y="10263863"/>
            <a:ext cx="58102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マスタープラン策定実習　</a:t>
            </a:r>
            <a:r>
              <a:rPr kumimoji="1" lang="en-US" altLang="ja-JP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2</a:t>
            </a:r>
            <a:r>
              <a:rPr kumimoji="1" lang="ja-JP" altLang="en-US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班</a:t>
            </a:r>
            <a:endParaRPr kumimoji="1" lang="en-US" altLang="ja-JP" sz="2400" dirty="0" smtClean="0">
              <a:solidFill>
                <a:srgbClr val="FF6666"/>
              </a:solidFill>
              <a:latin typeface="07ロゴたいぷゴシックCondense"/>
              <a:ea typeface="07ロゴたいぷゴシックCondense"/>
              <a:cs typeface="07ロゴたいぷゴシックCondense"/>
            </a:endParaRPr>
          </a:p>
          <a:p>
            <a:r>
              <a:rPr lang="ja-JP" altLang="en-US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遠藤茉弥　田中皓介　梶塚真良　</a:t>
            </a:r>
            <a:endParaRPr lang="en-US" altLang="ja-JP" sz="2400" dirty="0" smtClean="0">
              <a:solidFill>
                <a:srgbClr val="FF6666"/>
              </a:solidFill>
              <a:latin typeface="07ロゴたいぷゴシックCondense"/>
              <a:ea typeface="07ロゴたいぷゴシックCondense"/>
              <a:cs typeface="07ロゴたいぷゴシックCondense"/>
            </a:endParaRPr>
          </a:p>
          <a:p>
            <a:r>
              <a:rPr lang="ja-JP" altLang="en-US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藤村美月　増田祐太郎　</a:t>
            </a:r>
            <a:r>
              <a:rPr lang="en-US" altLang="ja-JP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TA</a:t>
            </a:r>
            <a:r>
              <a:rPr lang="ja-JP" altLang="en-US" sz="2400" dirty="0" smtClean="0">
                <a:solidFill>
                  <a:srgbClr val="FF6666"/>
                </a:solidFill>
                <a:latin typeface="07ロゴたいぷゴシックCondense"/>
                <a:ea typeface="07ロゴたいぷゴシックCondense"/>
                <a:cs typeface="07ロゴたいぷゴシックCondense"/>
              </a:rPr>
              <a:t>　岡本ゆきえ</a:t>
            </a:r>
            <a:endParaRPr kumimoji="1" lang="ja-JP" altLang="en-US" sz="2400" dirty="0">
              <a:solidFill>
                <a:srgbClr val="FF6666"/>
              </a:solidFill>
              <a:latin typeface="07ロゴたいぷゴシックCondense"/>
              <a:ea typeface="07ロゴたいぷゴシックCondense"/>
              <a:cs typeface="07ロゴたいぷゴシックCondense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1059" y="15404177"/>
            <a:ext cx="5109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土浦市にずっと住み続けたくなる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88052" y="15299435"/>
            <a:ext cx="557370" cy="717331"/>
          </a:xfrm>
          <a:prstGeom prst="righ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星 4 332"/>
          <p:cNvSpPr/>
          <p:nvPr/>
        </p:nvSpPr>
        <p:spPr>
          <a:xfrm>
            <a:off x="9833726" y="12402992"/>
            <a:ext cx="500307" cy="677334"/>
          </a:xfrm>
          <a:prstGeom prst="star4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4" name="図形グループ 333"/>
          <p:cNvGrpSpPr/>
          <p:nvPr/>
        </p:nvGrpSpPr>
        <p:grpSpPr>
          <a:xfrm>
            <a:off x="10769126" y="11209255"/>
            <a:ext cx="1370666" cy="1172196"/>
            <a:chOff x="4127103" y="2578977"/>
            <a:chExt cx="1370666" cy="1289416"/>
          </a:xfrm>
        </p:grpSpPr>
        <p:pic>
          <p:nvPicPr>
            <p:cNvPr id="335" name="Picture 2" descr="http://userdisk.webry.biglobe.ne.jp/004/941/50/N000/000/001/080824-00.gif"/>
            <p:cNvPicPr>
              <a:picLocks noChangeAspect="1" noChangeArrowheads="1"/>
            </p:cNvPicPr>
            <p:nvPr/>
          </p:nvPicPr>
          <p:blipFill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03" y="2578977"/>
              <a:ext cx="1370666" cy="1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" name="テキスト ボックス 335"/>
            <p:cNvSpPr txBox="1"/>
            <p:nvPr/>
          </p:nvSpPr>
          <p:spPr>
            <a:xfrm>
              <a:off x="4184399" y="2947607"/>
              <a:ext cx="127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</a:rPr>
                <a:t>自信・誇り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7" name="星 4 336"/>
          <p:cNvSpPr/>
          <p:nvPr/>
        </p:nvSpPr>
        <p:spPr>
          <a:xfrm>
            <a:off x="11900384" y="13022372"/>
            <a:ext cx="500307" cy="677334"/>
          </a:xfrm>
          <a:prstGeom prst="star4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星 4 338"/>
          <p:cNvSpPr/>
          <p:nvPr/>
        </p:nvSpPr>
        <p:spPr>
          <a:xfrm>
            <a:off x="10203599" y="14365918"/>
            <a:ext cx="500307" cy="677334"/>
          </a:xfrm>
          <a:prstGeom prst="star4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星 4 339"/>
          <p:cNvSpPr/>
          <p:nvPr/>
        </p:nvSpPr>
        <p:spPr>
          <a:xfrm>
            <a:off x="14277556" y="13628657"/>
            <a:ext cx="500307" cy="677334"/>
          </a:xfrm>
          <a:prstGeom prst="star4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星 4 340"/>
          <p:cNvSpPr/>
          <p:nvPr/>
        </p:nvSpPr>
        <p:spPr>
          <a:xfrm>
            <a:off x="13948002" y="10732539"/>
            <a:ext cx="500307" cy="677334"/>
          </a:xfrm>
          <a:prstGeom prst="star4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星 4 341"/>
          <p:cNvSpPr/>
          <p:nvPr/>
        </p:nvSpPr>
        <p:spPr>
          <a:xfrm>
            <a:off x="12846518" y="9353058"/>
            <a:ext cx="500307" cy="677334"/>
          </a:xfrm>
          <a:prstGeom prst="star4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3" name="図 342" descr="すぽばん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2814" y="23202275"/>
            <a:ext cx="1544593" cy="15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0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7" grpId="0" animBg="1"/>
      <p:bldP spid="333" grpId="0" animBg="1"/>
      <p:bldP spid="337" grpId="0" animBg="1"/>
      <p:bldP spid="339" grpId="0" animBg="1"/>
      <p:bldP spid="340" grpId="0" animBg="1"/>
      <p:bldP spid="341" grpId="0" animBg="1"/>
      <p:bldP spid="342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658</Words>
  <Application>Microsoft Macintosh PowerPoint</Application>
  <PresentationFormat>ユーザー設定</PresentationFormat>
  <Paragraphs>155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s1211223</dc:creator>
  <cp:lastModifiedBy>遠藤 茉弥</cp:lastModifiedBy>
  <cp:revision>58</cp:revision>
  <dcterms:created xsi:type="dcterms:W3CDTF">2015-02-09T06:46:13Z</dcterms:created>
  <dcterms:modified xsi:type="dcterms:W3CDTF">2015-02-10T16:27:01Z</dcterms:modified>
</cp:coreProperties>
</file>