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3.xml" ContentType="application/vnd.openxmlformats-officedocument.presentationml.comment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omments/comment4.xml" ContentType="application/vnd.openxmlformats-officedocument.presentationml.comments+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omments/comment5.xml" ContentType="application/vnd.openxmlformats-officedocument.presentationml.comments+xml"/>
  <Override PartName="/ppt/notesSlides/notesSlide1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8.xml" ContentType="application/vnd.openxmlformats-officedocument.presentationml.comment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3.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omments/comment12.xml" ContentType="application/vnd.openxmlformats-officedocument.presentationml.comments+xml"/>
  <Override PartName="/ppt/notesSlides/notesSlide18.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omments/comment13.xml" ContentType="application/vnd.openxmlformats-officedocument.presentationml.comments+xml"/>
  <Override PartName="/ppt/notesSlides/notesSlide19.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omments/comment14.xml" ContentType="application/vnd.openxmlformats-officedocument.presentationml.comments+xml"/>
  <Override PartName="/ppt/notesSlides/notesSlide20.xml" ContentType="application/vnd.openxmlformats-officedocument.presentationml.notesSlide+xml"/>
  <Override PartName="/ppt/comments/comment15.xml" ContentType="application/vnd.openxmlformats-officedocument.presentationml.comments+xml"/>
  <Override PartName="/ppt/notesSlides/notesSlide21.xml" ContentType="application/vnd.openxmlformats-officedocument.presentationml.notesSlide+xml"/>
  <Override PartName="/ppt/comments/comment16.xml" ContentType="application/vnd.openxmlformats-officedocument.presentationml.comments+xml"/>
  <Override PartName="/ppt/notesSlides/notesSlide22.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omments/comment17.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omments/comment18.xml" ContentType="application/vnd.openxmlformats-officedocument.presentationml.comments+xml"/>
  <Override PartName="/ppt/notesSlides/notesSlide25.xml" ContentType="application/vnd.openxmlformats-officedocument.presentationml.notesSlide+xml"/>
  <Override PartName="/ppt/comments/comment19.xml" ContentType="application/vnd.openxmlformats-officedocument.presentationml.comments+xml"/>
  <Override PartName="/ppt/notesSlides/notesSlide26.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omments/comment20.xml" ContentType="application/vnd.openxmlformats-officedocument.presentationml.comments+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comments/comment2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66"/>
  </p:notesMasterIdLst>
  <p:handoutMasterIdLst>
    <p:handoutMasterId r:id="rId67"/>
  </p:handoutMasterIdLst>
  <p:sldIdLst>
    <p:sldId id="256" r:id="rId2"/>
    <p:sldId id="344" r:id="rId3"/>
    <p:sldId id="348" r:id="rId4"/>
    <p:sldId id="345" r:id="rId5"/>
    <p:sldId id="346" r:id="rId6"/>
    <p:sldId id="350" r:id="rId7"/>
    <p:sldId id="311" r:id="rId8"/>
    <p:sldId id="315" r:id="rId9"/>
    <p:sldId id="314" r:id="rId10"/>
    <p:sldId id="267" r:id="rId11"/>
    <p:sldId id="313" r:id="rId12"/>
    <p:sldId id="268" r:id="rId13"/>
    <p:sldId id="271" r:id="rId14"/>
    <p:sldId id="269" r:id="rId15"/>
    <p:sldId id="338" r:id="rId16"/>
    <p:sldId id="316" r:id="rId17"/>
    <p:sldId id="296" r:id="rId18"/>
    <p:sldId id="327" r:id="rId19"/>
    <p:sldId id="272" r:id="rId20"/>
    <p:sldId id="276" r:id="rId21"/>
    <p:sldId id="328" r:id="rId22"/>
    <p:sldId id="339" r:id="rId23"/>
    <p:sldId id="317" r:id="rId24"/>
    <p:sldId id="259" r:id="rId25"/>
    <p:sldId id="352" r:id="rId26"/>
    <p:sldId id="301" r:id="rId27"/>
    <p:sldId id="355" r:id="rId28"/>
    <p:sldId id="318" r:id="rId29"/>
    <p:sldId id="277" r:id="rId30"/>
    <p:sldId id="278" r:id="rId31"/>
    <p:sldId id="357" r:id="rId32"/>
    <p:sldId id="319" r:id="rId33"/>
    <p:sldId id="275" r:id="rId34"/>
    <p:sldId id="274" r:id="rId35"/>
    <p:sldId id="341" r:id="rId36"/>
    <p:sldId id="320" r:id="rId37"/>
    <p:sldId id="351" r:id="rId38"/>
    <p:sldId id="358" r:id="rId39"/>
    <p:sldId id="359" r:id="rId40"/>
    <p:sldId id="360" r:id="rId41"/>
    <p:sldId id="361" r:id="rId42"/>
    <p:sldId id="362" r:id="rId43"/>
    <p:sldId id="363" r:id="rId44"/>
    <p:sldId id="342" r:id="rId45"/>
    <p:sldId id="364" r:id="rId46"/>
    <p:sldId id="365" r:id="rId47"/>
    <p:sldId id="379" r:id="rId48"/>
    <p:sldId id="366" r:id="rId49"/>
    <p:sldId id="367" r:id="rId50"/>
    <p:sldId id="356" r:id="rId51"/>
    <p:sldId id="368" r:id="rId52"/>
    <p:sldId id="369" r:id="rId53"/>
    <p:sldId id="334" r:id="rId54"/>
    <p:sldId id="370" r:id="rId55"/>
    <p:sldId id="343" r:id="rId56"/>
    <p:sldId id="371" r:id="rId57"/>
    <p:sldId id="372" r:id="rId58"/>
    <p:sldId id="373" r:id="rId59"/>
    <p:sldId id="380" r:id="rId60"/>
    <p:sldId id="381" r:id="rId61"/>
    <p:sldId id="385" r:id="rId62"/>
    <p:sldId id="382" r:id="rId63"/>
    <p:sldId id="383" r:id="rId64"/>
    <p:sldId id="384" r:id="rId65"/>
  </p:sldIdLst>
  <p:sldSz cx="9144000" cy="6858000" type="screen4x3"/>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sy" initials="k" lastIdx="4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FAB900"/>
    <a:srgbClr val="002060"/>
    <a:srgbClr val="90BB2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3" autoAdjust="0"/>
    <p:restoredTop sz="85757" autoAdjust="0"/>
  </p:normalViewPr>
  <p:slideViewPr>
    <p:cSldViewPr snapToGrid="0">
      <p:cViewPr varScale="1">
        <p:scale>
          <a:sx n="116" d="100"/>
          <a:sy n="116" d="100"/>
        </p:scale>
        <p:origin x="1392" y="108"/>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08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1211254\AppData\Local\Microsoft\Windows\INetCache\IE\IP29FXV0\&#12467;&#12540;&#12507;&#12540;&#12488;&#35201;&#22240;&#27861;201411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www.pref.ibaraki.jp/tokei/betu/kokou/kogyo15/125-H15.xls"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1211232\Desktop\&#24037;&#26989;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1211232\Desktop\&#24037;&#26989;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1211232\Desktop\&#24037;&#26989;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1211274\AppData\Local\Microsoft\Windows\INetCache\IE\BP67MQM9\&#21830;&#26989;.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1211274\AppData\Local\Microsoft\Windows\INetCache\IE\BP67MQM9\&#21830;&#26989;.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1211232\Desktop\&#36335;&#32218;&#12496;&#12473;.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1211232\Desktop\1&#26085;&#24179;&#22343;&#20055;&#36554;&#20154;&#21729;.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nwfs\home\shakoug\s1211254\WinFiles\Documents\&#12371;&#12375;&#12363;&#12431;&#12513;&#12514;&#12487;&#12540;&#12479;.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nwfs\home\shakoug\s1211254\WinFiles\Documents\&#12371;&#12375;&#12363;&#12431;&#12513;&#12514;&#12487;&#12540;&#12479;.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nwfs\home\shakoug\s1211254\WinFiles\Documents\&#12371;&#12375;&#12363;&#12431;&#12513;&#12514;&#12487;&#12540;&#12479;.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nwfs\home\shakoug\s1211254\WinFiles\Documents\&#12371;&#12375;&#12363;&#12431;&#12513;&#12514;&#12487;&#12540;&#12479;.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s1211232\Desktop\&#36786;&#26989;&#38306;&#20418;.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1211274\AppData\Local\Microsoft\Windows\INetCache\IE\IJTD0NR4\&#36786;&#26989;&#38306;&#20418;.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ja-JP" dirty="0"/>
              <a:t>コーホート要因法による</a:t>
            </a:r>
            <a:r>
              <a:rPr lang="ja-JP" dirty="0" smtClean="0"/>
              <a:t>人口</a:t>
            </a:r>
            <a:r>
              <a:rPr lang="ja-JP" altLang="en-US" dirty="0" smtClean="0"/>
              <a:t>推計</a:t>
            </a:r>
            <a:endParaRPr lang="ja-JP"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ja-JP"/>
        </a:p>
      </c:txPr>
    </c:title>
    <c:autoTitleDeleted val="0"/>
    <c:plotArea>
      <c:layout/>
      <c:barChart>
        <c:barDir val="col"/>
        <c:grouping val="stacked"/>
        <c:varyColors val="0"/>
        <c:ser>
          <c:idx val="0"/>
          <c:order val="0"/>
          <c:tx>
            <c:strRef>
              <c:f>[コーホート要因法20141102.xlsx]Sheet1!$A$33</c:f>
              <c:strCache>
                <c:ptCount val="1"/>
                <c:pt idx="0">
                  <c:v>年少人口</c:v>
                </c:pt>
              </c:strCache>
            </c:strRef>
          </c:tx>
          <c:spPr>
            <a:solidFill>
              <a:schemeClr val="accent1"/>
            </a:solidFill>
            <a:ln>
              <a:noFill/>
            </a:ln>
            <a:effectLst/>
          </c:spPr>
          <c:invertIfNegative val="0"/>
          <c:cat>
            <c:strRef>
              <c:f>[コーホート要因法20141102.xlsx]Sheet1!$B$32:$J$32</c:f>
              <c:strCache>
                <c:ptCount val="9"/>
                <c:pt idx="0">
                  <c:v>2000年</c:v>
                </c:pt>
                <c:pt idx="1">
                  <c:v>2005年</c:v>
                </c:pt>
                <c:pt idx="2">
                  <c:v>2010年</c:v>
                </c:pt>
                <c:pt idx="3">
                  <c:v>2015年</c:v>
                </c:pt>
                <c:pt idx="4">
                  <c:v>2020年</c:v>
                </c:pt>
                <c:pt idx="5">
                  <c:v>2025年</c:v>
                </c:pt>
                <c:pt idx="6">
                  <c:v>2030年</c:v>
                </c:pt>
                <c:pt idx="7">
                  <c:v>2035年</c:v>
                </c:pt>
                <c:pt idx="8">
                  <c:v>2040年</c:v>
                </c:pt>
              </c:strCache>
            </c:strRef>
          </c:cat>
          <c:val>
            <c:numRef>
              <c:f>[コーホート要因法20141102.xlsx]Sheet1!$B$33:$J$33</c:f>
              <c:numCache>
                <c:formatCode>0_ </c:formatCode>
                <c:ptCount val="9"/>
                <c:pt idx="0">
                  <c:v>19796</c:v>
                </c:pt>
                <c:pt idx="1">
                  <c:v>19114</c:v>
                </c:pt>
                <c:pt idx="2">
                  <c:v>19015</c:v>
                </c:pt>
                <c:pt idx="3">
                  <c:v>17603.389213448398</c:v>
                </c:pt>
                <c:pt idx="4">
                  <c:v>16007.182975766347</c:v>
                </c:pt>
                <c:pt idx="5">
                  <c:v>14451.884033885608</c:v>
                </c:pt>
                <c:pt idx="6">
                  <c:v>13038.982198435089</c:v>
                </c:pt>
                <c:pt idx="7">
                  <c:v>12143.053255047387</c:v>
                </c:pt>
                <c:pt idx="8">
                  <c:v>11493.083365106693</c:v>
                </c:pt>
              </c:numCache>
            </c:numRef>
          </c:val>
        </c:ser>
        <c:ser>
          <c:idx val="1"/>
          <c:order val="1"/>
          <c:tx>
            <c:strRef>
              <c:f>[コーホート要因法20141102.xlsx]Sheet1!$A$34</c:f>
              <c:strCache>
                <c:ptCount val="1"/>
                <c:pt idx="0">
                  <c:v>生産年齢人口</c:v>
                </c:pt>
              </c:strCache>
            </c:strRef>
          </c:tx>
          <c:spPr>
            <a:solidFill>
              <a:schemeClr val="accent2"/>
            </a:solidFill>
            <a:ln>
              <a:noFill/>
            </a:ln>
            <a:effectLst/>
          </c:spPr>
          <c:invertIfNegative val="0"/>
          <c:cat>
            <c:strRef>
              <c:f>[コーホート要因法20141102.xlsx]Sheet1!$B$32:$J$32</c:f>
              <c:strCache>
                <c:ptCount val="9"/>
                <c:pt idx="0">
                  <c:v>2000年</c:v>
                </c:pt>
                <c:pt idx="1">
                  <c:v>2005年</c:v>
                </c:pt>
                <c:pt idx="2">
                  <c:v>2010年</c:v>
                </c:pt>
                <c:pt idx="3">
                  <c:v>2015年</c:v>
                </c:pt>
                <c:pt idx="4">
                  <c:v>2020年</c:v>
                </c:pt>
                <c:pt idx="5">
                  <c:v>2025年</c:v>
                </c:pt>
                <c:pt idx="6">
                  <c:v>2030年</c:v>
                </c:pt>
                <c:pt idx="7">
                  <c:v>2035年</c:v>
                </c:pt>
                <c:pt idx="8">
                  <c:v>2040年</c:v>
                </c:pt>
              </c:strCache>
            </c:strRef>
          </c:cat>
          <c:val>
            <c:numRef>
              <c:f>[コーホート要因法20141102.xlsx]Sheet1!$B$34:$J$34</c:f>
              <c:numCache>
                <c:formatCode>0_ </c:formatCode>
                <c:ptCount val="9"/>
                <c:pt idx="0">
                  <c:v>94404</c:v>
                </c:pt>
                <c:pt idx="1">
                  <c:v>91513</c:v>
                </c:pt>
                <c:pt idx="2">
                  <c:v>92590</c:v>
                </c:pt>
                <c:pt idx="3">
                  <c:v>86213.03317000001</c:v>
                </c:pt>
                <c:pt idx="4">
                  <c:v>81763.713649970799</c:v>
                </c:pt>
                <c:pt idx="5">
                  <c:v>78597.051320757353</c:v>
                </c:pt>
                <c:pt idx="6">
                  <c:v>74915.747127558148</c:v>
                </c:pt>
                <c:pt idx="7">
                  <c:v>69606.113516194979</c:v>
                </c:pt>
                <c:pt idx="8">
                  <c:v>62899.184357870254</c:v>
                </c:pt>
              </c:numCache>
            </c:numRef>
          </c:val>
        </c:ser>
        <c:ser>
          <c:idx val="2"/>
          <c:order val="2"/>
          <c:tx>
            <c:strRef>
              <c:f>[コーホート要因法20141102.xlsx]Sheet1!$A$35</c:f>
              <c:strCache>
                <c:ptCount val="1"/>
                <c:pt idx="0">
                  <c:v>高齢人口</c:v>
                </c:pt>
              </c:strCache>
            </c:strRef>
          </c:tx>
          <c:spPr>
            <a:solidFill>
              <a:schemeClr val="accent3"/>
            </a:solidFill>
            <a:ln>
              <a:noFill/>
            </a:ln>
            <a:effectLst/>
          </c:spPr>
          <c:invertIfNegative val="0"/>
          <c:cat>
            <c:strRef>
              <c:f>[コーホート要因法20141102.xlsx]Sheet1!$B$32:$J$32</c:f>
              <c:strCache>
                <c:ptCount val="9"/>
                <c:pt idx="0">
                  <c:v>2000年</c:v>
                </c:pt>
                <c:pt idx="1">
                  <c:v>2005年</c:v>
                </c:pt>
                <c:pt idx="2">
                  <c:v>2010年</c:v>
                </c:pt>
                <c:pt idx="3">
                  <c:v>2015年</c:v>
                </c:pt>
                <c:pt idx="4">
                  <c:v>2020年</c:v>
                </c:pt>
                <c:pt idx="5">
                  <c:v>2025年</c:v>
                </c:pt>
                <c:pt idx="6">
                  <c:v>2030年</c:v>
                </c:pt>
                <c:pt idx="7">
                  <c:v>2035年</c:v>
                </c:pt>
                <c:pt idx="8">
                  <c:v>2040年</c:v>
                </c:pt>
              </c:strCache>
            </c:strRef>
          </c:cat>
          <c:val>
            <c:numRef>
              <c:f>[コーホート要因法20141102.xlsx]Sheet1!$B$35:$J$35</c:f>
              <c:numCache>
                <c:formatCode>0_ </c:formatCode>
                <c:ptCount val="9"/>
                <c:pt idx="0">
                  <c:v>20472</c:v>
                </c:pt>
                <c:pt idx="1">
                  <c:v>24418</c:v>
                </c:pt>
                <c:pt idx="2">
                  <c:v>32234</c:v>
                </c:pt>
                <c:pt idx="3">
                  <c:v>38164.082600000002</c:v>
                </c:pt>
                <c:pt idx="4">
                  <c:v>41135.014276081602</c:v>
                </c:pt>
                <c:pt idx="5">
                  <c:v>41660.43395437939</c:v>
                </c:pt>
                <c:pt idx="6">
                  <c:v>41687.611408044868</c:v>
                </c:pt>
                <c:pt idx="7">
                  <c:v>42111.60601848911</c:v>
                </c:pt>
                <c:pt idx="8">
                  <c:v>42479.880456949984</c:v>
                </c:pt>
              </c:numCache>
            </c:numRef>
          </c:val>
        </c:ser>
        <c:dLbls>
          <c:showLegendKey val="0"/>
          <c:showVal val="0"/>
          <c:showCatName val="0"/>
          <c:showSerName val="0"/>
          <c:showPercent val="0"/>
          <c:showBubbleSize val="0"/>
        </c:dLbls>
        <c:gapWidth val="150"/>
        <c:overlap val="100"/>
        <c:axId val="-1732549024"/>
        <c:axId val="-1732546848"/>
      </c:barChart>
      <c:lineChart>
        <c:grouping val="standard"/>
        <c:varyColors val="0"/>
        <c:ser>
          <c:idx val="3"/>
          <c:order val="3"/>
          <c:tx>
            <c:strRef>
              <c:f>[コーホート要因法20141102.xlsx]Sheet1!$A$37</c:f>
              <c:strCache>
                <c:ptCount val="1"/>
                <c:pt idx="0">
                  <c:v>総数</c:v>
                </c:pt>
              </c:strCache>
            </c:strRef>
          </c:tx>
          <c:spPr>
            <a:ln w="28575" cap="rnd">
              <a:no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5.3229930760039332E-2"/>
                  <c:y val="-5.53015356928699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3.3333333333333333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[コーホート要因法20141102.xlsx]Sheet1!$B$32:$J$32</c:f>
              <c:strCache>
                <c:ptCount val="9"/>
                <c:pt idx="0">
                  <c:v>2000年</c:v>
                </c:pt>
                <c:pt idx="1">
                  <c:v>2005年</c:v>
                </c:pt>
                <c:pt idx="2">
                  <c:v>2010年</c:v>
                </c:pt>
                <c:pt idx="3">
                  <c:v>2015年</c:v>
                </c:pt>
                <c:pt idx="4">
                  <c:v>2020年</c:v>
                </c:pt>
                <c:pt idx="5">
                  <c:v>2025年</c:v>
                </c:pt>
                <c:pt idx="6">
                  <c:v>2030年</c:v>
                </c:pt>
                <c:pt idx="7">
                  <c:v>2035年</c:v>
                </c:pt>
                <c:pt idx="8">
                  <c:v>2040年</c:v>
                </c:pt>
              </c:strCache>
            </c:strRef>
          </c:cat>
          <c:val>
            <c:numRef>
              <c:f>[コーホート要因法20141102.xlsx]Sheet1!$B$37:$J$37</c:f>
              <c:numCache>
                <c:formatCode>General</c:formatCode>
                <c:ptCount val="9"/>
                <c:pt idx="0">
                  <c:v>134672</c:v>
                </c:pt>
                <c:pt idx="1">
                  <c:v>135045</c:v>
                </c:pt>
                <c:pt idx="2" formatCode="0">
                  <c:v>143839</c:v>
                </c:pt>
                <c:pt idx="3" formatCode="0">
                  <c:v>141980.50498344839</c:v>
                </c:pt>
                <c:pt idx="4" formatCode="0">
                  <c:v>138905.91090181877</c:v>
                </c:pt>
                <c:pt idx="5" formatCode="0">
                  <c:v>134709.36930902235</c:v>
                </c:pt>
                <c:pt idx="6" formatCode="0">
                  <c:v>129642.34073403809</c:v>
                </c:pt>
                <c:pt idx="7" formatCode="0">
                  <c:v>123860.77278973148</c:v>
                </c:pt>
                <c:pt idx="8" formatCode="0">
                  <c:v>116872.14817992692</c:v>
                </c:pt>
              </c:numCache>
            </c:numRef>
          </c:val>
          <c:smooth val="0"/>
        </c:ser>
        <c:dLbls>
          <c:showLegendKey val="0"/>
          <c:showVal val="0"/>
          <c:showCatName val="0"/>
          <c:showSerName val="0"/>
          <c:showPercent val="0"/>
          <c:showBubbleSize val="0"/>
        </c:dLbls>
        <c:marker val="1"/>
        <c:smooth val="0"/>
        <c:axId val="-1732549024"/>
        <c:axId val="-1732546848"/>
      </c:lineChart>
      <c:catAx>
        <c:axId val="-173254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732546848"/>
        <c:crosses val="autoZero"/>
        <c:auto val="1"/>
        <c:lblAlgn val="ctr"/>
        <c:lblOffset val="100"/>
        <c:noMultiLvlLbl val="0"/>
      </c:catAx>
      <c:valAx>
        <c:axId val="-173254684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732549024"/>
        <c:crosses val="autoZero"/>
        <c:crossBetween val="between"/>
      </c:valAx>
      <c:spPr>
        <a:noFill/>
        <a:ln>
          <a:noFill/>
        </a:ln>
        <a:effectLst/>
      </c:spPr>
    </c:plotArea>
    <c:legend>
      <c:legendPos val="b"/>
      <c:legendEntry>
        <c:idx val="0"/>
        <c:delete val="1"/>
      </c:legendEntry>
      <c:legendEntry>
        <c:idx val="3"/>
        <c:delete val="1"/>
      </c:legendEntry>
      <c:layout>
        <c:manualLayout>
          <c:xMode val="edge"/>
          <c:yMode val="edge"/>
          <c:x val="0.34481328486778545"/>
          <c:y val="0.91332398456200026"/>
          <c:w val="0.31373247096927348"/>
          <c:h val="5.065496155745204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lt1"/>
    </a:solidFill>
    <a:ln w="10795" cap="flat" cmpd="sng" algn="ctr">
      <a:solidFill>
        <a:schemeClr val="dk1"/>
      </a:solidFill>
      <a:prstDash val="solid"/>
    </a:ln>
    <a:effectLst/>
  </c:spPr>
  <c:txPr>
    <a:bodyPr/>
    <a:lstStyle/>
    <a:p>
      <a:pPr>
        <a:defRPr sz="1800">
          <a:solidFill>
            <a:schemeClr val="tx1"/>
          </a:solidFill>
          <a:latin typeface="+mn-lt"/>
          <a:ea typeface="+mn-ea"/>
          <a:cs typeface="+mn-cs"/>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ja-JP" dirty="0"/>
              <a:t>土浦市製造品出荷額</a:t>
            </a:r>
            <a:r>
              <a:rPr lang="en-US" dirty="0"/>
              <a:t>(</a:t>
            </a:r>
            <a:r>
              <a:rPr lang="ja-JP" dirty="0"/>
              <a:t>億円</a:t>
            </a:r>
            <a:r>
              <a:rPr lang="en-US" dirty="0"/>
              <a:t>)</a:t>
            </a:r>
            <a:endParaRPr lang="ja-JP" dirty="0"/>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6.2388606663778857E-2"/>
          <c:y val="7.8520274099644502E-2"/>
          <c:w val="0.90889344751731804"/>
          <c:h val="0.8290422407678824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Sheet1!$O$40:$V$40</c:f>
              <c:strCache>
                <c:ptCount val="8"/>
                <c:pt idx="0">
                  <c:v>H17</c:v>
                </c:pt>
                <c:pt idx="1">
                  <c:v>H18</c:v>
                </c:pt>
                <c:pt idx="2">
                  <c:v>H19</c:v>
                </c:pt>
                <c:pt idx="3">
                  <c:v>H20</c:v>
                </c:pt>
                <c:pt idx="4">
                  <c:v>H21</c:v>
                </c:pt>
                <c:pt idx="5">
                  <c:v>H22</c:v>
                </c:pt>
                <c:pt idx="6">
                  <c:v>H23</c:v>
                </c:pt>
                <c:pt idx="7">
                  <c:v>H24</c:v>
                </c:pt>
              </c:strCache>
            </c:strRef>
          </c:cat>
          <c:val>
            <c:numRef>
              <c:f>Sheet1!$O$41:$V$41</c:f>
              <c:numCache>
                <c:formatCode>#,##0</c:formatCode>
                <c:ptCount val="8"/>
                <c:pt idx="0">
                  <c:v>6119</c:v>
                </c:pt>
                <c:pt idx="1">
                  <c:v>7240</c:v>
                </c:pt>
                <c:pt idx="2">
                  <c:v>8309</c:v>
                </c:pt>
                <c:pt idx="3">
                  <c:v>8933</c:v>
                </c:pt>
                <c:pt idx="4">
                  <c:v>5181</c:v>
                </c:pt>
                <c:pt idx="5">
                  <c:v>6046</c:v>
                </c:pt>
                <c:pt idx="6">
                  <c:v>6518</c:v>
                </c:pt>
                <c:pt idx="7">
                  <c:v>6854</c:v>
                </c:pt>
              </c:numCache>
            </c:numRef>
          </c:val>
        </c:ser>
        <c:dLbls>
          <c:showLegendKey val="0"/>
          <c:showVal val="0"/>
          <c:showCatName val="0"/>
          <c:showSerName val="0"/>
          <c:showPercent val="0"/>
          <c:showBubbleSize val="0"/>
        </c:dLbls>
        <c:gapWidth val="219"/>
        <c:overlap val="-27"/>
        <c:axId val="-1732561536"/>
        <c:axId val="-1732556096"/>
      </c:barChart>
      <c:catAx>
        <c:axId val="-173256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732556096"/>
        <c:crosses val="autoZero"/>
        <c:auto val="1"/>
        <c:lblAlgn val="ctr"/>
        <c:lblOffset val="100"/>
        <c:noMultiLvlLbl val="0"/>
      </c:catAx>
      <c:valAx>
        <c:axId val="-1732556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7325615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600" b="1">
          <a:solidFill>
            <a:schemeClr val="tx1"/>
          </a:solidFill>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ja-JP"/>
              <a:t>種目別製造品出荷額</a:t>
            </a:r>
            <a:r>
              <a:rPr lang="en-US"/>
              <a:t>(</a:t>
            </a:r>
            <a:r>
              <a:rPr lang="ja-JP"/>
              <a:t>億円</a:t>
            </a:r>
            <a:r>
              <a:rPr lang="en-US"/>
              <a:t>)</a:t>
            </a:r>
            <a:endParaRPr lang="ja-JP"/>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'[125-H15.xls]土浦市・古河市'!$W$6</c:f>
              <c:strCache>
                <c:ptCount val="1"/>
                <c:pt idx="0">
                  <c:v>製造品出荷額</c:v>
                </c:pt>
              </c:strCache>
            </c:strRef>
          </c:tx>
          <c:spPr>
            <a:solidFill>
              <a:schemeClr val="accent1"/>
            </a:solidFill>
            <a:ln>
              <a:noFill/>
            </a:ln>
            <a:effectLst/>
          </c:spPr>
          <c:invertIfNegative val="0"/>
          <c:cat>
            <c:strRef>
              <c:f>'[125-H15.xls]土浦市・古河市'!$T$7:$T$13</c:f>
              <c:strCache>
                <c:ptCount val="7"/>
                <c:pt idx="0">
                  <c:v>一般機械</c:v>
                </c:pt>
                <c:pt idx="1">
                  <c:v>非鉄金属</c:v>
                </c:pt>
                <c:pt idx="2">
                  <c:v>金属製品</c:v>
                </c:pt>
                <c:pt idx="3">
                  <c:v>プラスチック</c:v>
                </c:pt>
                <c:pt idx="4">
                  <c:v>その他の製造業</c:v>
                </c:pt>
                <c:pt idx="5">
                  <c:v>精密機械</c:v>
                </c:pt>
                <c:pt idx="6">
                  <c:v>電気機械</c:v>
                </c:pt>
              </c:strCache>
            </c:strRef>
          </c:cat>
          <c:val>
            <c:numRef>
              <c:f>'[125-H15.xls]土浦市・古河市'!$W$7:$W$13</c:f>
              <c:numCache>
                <c:formatCode>#,##0</c:formatCode>
                <c:ptCount val="7"/>
                <c:pt idx="0">
                  <c:v>2566.6163999999999</c:v>
                </c:pt>
                <c:pt idx="1">
                  <c:v>464.8304</c:v>
                </c:pt>
                <c:pt idx="2">
                  <c:v>327.11180000000002</c:v>
                </c:pt>
                <c:pt idx="3">
                  <c:v>158.9769</c:v>
                </c:pt>
                <c:pt idx="4">
                  <c:v>157.65950000000001</c:v>
                </c:pt>
                <c:pt idx="5">
                  <c:v>139.93360000000001</c:v>
                </c:pt>
                <c:pt idx="6">
                  <c:v>132.98419999999999</c:v>
                </c:pt>
              </c:numCache>
            </c:numRef>
          </c:val>
        </c:ser>
        <c:dLbls>
          <c:showLegendKey val="0"/>
          <c:showVal val="0"/>
          <c:showCatName val="0"/>
          <c:showSerName val="0"/>
          <c:showPercent val="0"/>
          <c:showBubbleSize val="0"/>
        </c:dLbls>
        <c:gapWidth val="219"/>
        <c:overlap val="-27"/>
        <c:axId val="-1732549568"/>
        <c:axId val="-1732544672"/>
      </c:barChart>
      <c:catAx>
        <c:axId val="-173254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44672"/>
        <c:crosses val="autoZero"/>
        <c:auto val="1"/>
        <c:lblAlgn val="ctr"/>
        <c:lblOffset val="100"/>
        <c:noMultiLvlLbl val="0"/>
      </c:catAx>
      <c:valAx>
        <c:axId val="-173254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7325495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800" b="1">
          <a:solidFill>
            <a:schemeClr val="tx1"/>
          </a:solidFill>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37037037036973E-3"/>
          <c:y val="1.9204320987654309E-2"/>
          <c:w val="0.99259259259259258"/>
          <c:h val="0.66172839506172842"/>
        </c:manualLayout>
      </c:layout>
      <c:pieChart>
        <c:varyColors val="1"/>
        <c:ser>
          <c:idx val="0"/>
          <c:order val="0"/>
          <c:tx>
            <c:strRef>
              <c:f>[工業1.xlsx]団地!$A$5</c:f>
              <c:strCache>
                <c:ptCount val="1"/>
                <c:pt idx="0">
                  <c:v>テクノパーク土浦北</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showLegendKey val="0"/>
              <c:showVal val="0"/>
              <c:showCatName val="0"/>
              <c:showSerName val="0"/>
              <c:showPercent val="1"/>
              <c:showBubbleSize val="0"/>
              <c:extLst>
                <c:ext xmlns:c15="http://schemas.microsoft.com/office/drawing/2012/chart" uri="{CE6537A1-D6FC-4f65-9D91-7224C49458BB}">
                  <c15:layout/>
                </c:ext>
              </c:extLst>
            </c:dLbl>
            <c:dLbl>
              <c:idx val="1"/>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[工業1.xlsx]団地!$B$4:$C$4</c:f>
              <c:strCache>
                <c:ptCount val="2"/>
                <c:pt idx="0">
                  <c:v>工業用地</c:v>
                </c:pt>
                <c:pt idx="1">
                  <c:v>分譲面積</c:v>
                </c:pt>
              </c:strCache>
            </c:strRef>
          </c:cat>
          <c:val>
            <c:numRef>
              <c:f>[工業1.xlsx]団地!$B$5:$C$5</c:f>
              <c:numCache>
                <c:formatCode>General</c:formatCode>
                <c:ptCount val="2"/>
                <c:pt idx="0">
                  <c:v>26.5</c:v>
                </c:pt>
                <c:pt idx="1">
                  <c:v>7.9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b="1"/>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81481481481478E-2"/>
          <c:y val="6.2716049382716049E-2"/>
          <c:w val="0.96101851851851861"/>
          <c:h val="0.64067901234567903"/>
        </c:manualLayout>
      </c:layout>
      <c:pieChart>
        <c:varyColors val="1"/>
        <c:ser>
          <c:idx val="0"/>
          <c:order val="0"/>
          <c:tx>
            <c:strRef>
              <c:f>[工業1.xlsx]団地!$A$6</c:f>
              <c:strCache>
                <c:ptCount val="1"/>
                <c:pt idx="0">
                  <c:v>東筑波新治工業団地</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[工業1.xlsx]団地!$B$4:$C$4</c:f>
              <c:strCache>
                <c:ptCount val="2"/>
                <c:pt idx="0">
                  <c:v>工業用地</c:v>
                </c:pt>
                <c:pt idx="1">
                  <c:v>分譲面積</c:v>
                </c:pt>
              </c:strCache>
            </c:strRef>
          </c:cat>
          <c:val>
            <c:numRef>
              <c:f>[工業1.xlsx]団地!$B$6:$C$6</c:f>
              <c:numCache>
                <c:formatCode>General</c:formatCode>
                <c:ptCount val="2"/>
                <c:pt idx="0">
                  <c:v>20.599999999999998</c:v>
                </c:pt>
                <c:pt idx="1">
                  <c:v>3.8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124357299487"/>
          <c:y val="0.13324947514465044"/>
          <c:w val="0.83985379735434273"/>
          <c:h val="0.7571865379918139"/>
        </c:manualLayout>
      </c:layout>
      <c:pieChart>
        <c:varyColors val="1"/>
        <c:ser>
          <c:idx val="0"/>
          <c:order val="0"/>
          <c:tx>
            <c:strRef>
              <c:f>[工業1.xlsx]団地!$A$7</c:f>
              <c:strCache>
                <c:ptCount val="1"/>
                <c:pt idx="0">
                  <c:v>おおつ野ヒルズ</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[工業1.xlsx]団地!$B$4:$C$4</c:f>
              <c:strCache>
                <c:ptCount val="2"/>
                <c:pt idx="0">
                  <c:v>工業用地</c:v>
                </c:pt>
                <c:pt idx="1">
                  <c:v>分譲面積</c:v>
                </c:pt>
              </c:strCache>
            </c:strRef>
          </c:cat>
          <c:val>
            <c:numRef>
              <c:f>[工業1.xlsx]団地!$B$7:$C$7</c:f>
              <c:numCache>
                <c:formatCode>General</c:formatCode>
                <c:ptCount val="2"/>
                <c:pt idx="0">
                  <c:v>5.7000000000000028</c:v>
                </c:pt>
                <c:pt idx="1">
                  <c:v>33.799999999999997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050" b="1" baseline="0">
          <a:solidFill>
            <a:schemeClr val="tx1"/>
          </a:solidFill>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46531670489885E-2"/>
          <c:y val="7.7213426219126025E-2"/>
          <c:w val="0.77286094250399917"/>
          <c:h val="0.85844205193160228"/>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rgbClr val="40BAD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Sheet1!$A$1:$A$2</c:f>
              <c:numCache>
                <c:formatCode>General</c:formatCode>
                <c:ptCount val="2"/>
                <c:pt idx="0">
                  <c:v>0</c:v>
                </c:pt>
                <c:pt idx="1">
                  <c:v>100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ja-JP"/>
              <a:t>事業所数の推移</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[商業.xlsx]Sheet1!$B$2</c:f>
              <c:strCache>
                <c:ptCount val="1"/>
                <c:pt idx="0">
                  <c:v>事務所数</c:v>
                </c:pt>
              </c:strCache>
            </c:strRef>
          </c:tx>
          <c:spPr>
            <a:solidFill>
              <a:schemeClr val="accent1"/>
            </a:solidFill>
            <a:ln>
              <a:noFill/>
            </a:ln>
            <a:effectLst/>
          </c:spPr>
          <c:invertIfNegative val="0"/>
          <c:cat>
            <c:strRef>
              <c:f>[商業.xlsx]Sheet1!$A$3:$A$10</c:f>
              <c:strCache>
                <c:ptCount val="8"/>
                <c:pt idx="0">
                  <c:v>H3</c:v>
                </c:pt>
                <c:pt idx="1">
                  <c:v>H6</c:v>
                </c:pt>
                <c:pt idx="2">
                  <c:v>H9</c:v>
                </c:pt>
                <c:pt idx="3">
                  <c:v>H11</c:v>
                </c:pt>
                <c:pt idx="4">
                  <c:v>H14</c:v>
                </c:pt>
                <c:pt idx="5">
                  <c:v>H16</c:v>
                </c:pt>
                <c:pt idx="6">
                  <c:v>H19</c:v>
                </c:pt>
                <c:pt idx="7">
                  <c:v>H24</c:v>
                </c:pt>
              </c:strCache>
            </c:strRef>
          </c:cat>
          <c:val>
            <c:numRef>
              <c:f>[商業.xlsx]Sheet1!$B$3:$B$10</c:f>
              <c:numCache>
                <c:formatCode>General</c:formatCode>
                <c:ptCount val="8"/>
                <c:pt idx="0">
                  <c:v>2580</c:v>
                </c:pt>
                <c:pt idx="1">
                  <c:v>2392</c:v>
                </c:pt>
                <c:pt idx="2">
                  <c:v>2169</c:v>
                </c:pt>
                <c:pt idx="3">
                  <c:v>2244</c:v>
                </c:pt>
                <c:pt idx="4">
                  <c:v>2022</c:v>
                </c:pt>
                <c:pt idx="5">
                  <c:v>1952</c:v>
                </c:pt>
                <c:pt idx="6">
                  <c:v>1802</c:v>
                </c:pt>
                <c:pt idx="7">
                  <c:v>1378</c:v>
                </c:pt>
              </c:numCache>
            </c:numRef>
          </c:val>
        </c:ser>
        <c:dLbls>
          <c:showLegendKey val="0"/>
          <c:showVal val="0"/>
          <c:showCatName val="0"/>
          <c:showSerName val="0"/>
          <c:showPercent val="0"/>
          <c:showBubbleSize val="0"/>
        </c:dLbls>
        <c:gapWidth val="219"/>
        <c:overlap val="-27"/>
        <c:axId val="-1732541408"/>
        <c:axId val="-1732540864"/>
      </c:barChart>
      <c:catAx>
        <c:axId val="-173254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40864"/>
        <c:crosses val="autoZero"/>
        <c:auto val="1"/>
        <c:lblAlgn val="ctr"/>
        <c:lblOffset val="100"/>
        <c:noMultiLvlLbl val="0"/>
      </c:catAx>
      <c:valAx>
        <c:axId val="-1732540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ja-JP"/>
                  <a:t>事業所集</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41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a:solidFill>
        <a:schemeClr val="tx1"/>
      </a:solidFill>
    </a:ln>
    <a:effectLst/>
  </c:spPr>
  <c:txPr>
    <a:bodyPr/>
    <a:lstStyle/>
    <a:p>
      <a:pPr>
        <a:defRPr sz="1400" b="1">
          <a:solidFill>
            <a:schemeClr val="tx1"/>
          </a:solidFill>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ja-JP"/>
              <a:t>商業年間出荷額</a:t>
            </a:r>
            <a:r>
              <a:rPr lang="en-US"/>
              <a:t>(</a:t>
            </a:r>
            <a:r>
              <a:rPr lang="ja-JP"/>
              <a:t>万円</a:t>
            </a:r>
            <a:r>
              <a:rPr lang="en-US"/>
              <a:t>)</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ja-JP"/>
        </a:p>
      </c:txPr>
    </c:title>
    <c:autoTitleDeleted val="0"/>
    <c:plotArea>
      <c:layout/>
      <c:lineChart>
        <c:grouping val="standard"/>
        <c:varyColors val="0"/>
        <c:ser>
          <c:idx val="0"/>
          <c:order val="0"/>
          <c:tx>
            <c:strRef>
              <c:f>[商業.xlsx]Sheet1!$D$2</c:f>
              <c:strCache>
                <c:ptCount val="1"/>
                <c:pt idx="0">
                  <c:v>出荷額(万円)</c:v>
                </c:pt>
              </c:strCache>
            </c:strRef>
          </c:tx>
          <c:spPr>
            <a:ln w="28575" cap="rnd">
              <a:solidFill>
                <a:srgbClr val="00B050"/>
              </a:solidFill>
              <a:round/>
            </a:ln>
            <a:effectLst/>
          </c:spPr>
          <c:marker>
            <c:symbol val="none"/>
          </c:marker>
          <c:cat>
            <c:strRef>
              <c:f>[商業.xlsx]Sheet1!$A$3:$A$10</c:f>
              <c:strCache>
                <c:ptCount val="8"/>
                <c:pt idx="0">
                  <c:v>H3</c:v>
                </c:pt>
                <c:pt idx="1">
                  <c:v>H6</c:v>
                </c:pt>
                <c:pt idx="2">
                  <c:v>H9</c:v>
                </c:pt>
                <c:pt idx="3">
                  <c:v>H11</c:v>
                </c:pt>
                <c:pt idx="4">
                  <c:v>H14</c:v>
                </c:pt>
                <c:pt idx="5">
                  <c:v>H16</c:v>
                </c:pt>
                <c:pt idx="6">
                  <c:v>H19</c:v>
                </c:pt>
                <c:pt idx="7">
                  <c:v>H24</c:v>
                </c:pt>
              </c:strCache>
            </c:strRef>
          </c:cat>
          <c:val>
            <c:numRef>
              <c:f>[商業.xlsx]Sheet1!$D$3:$D$10</c:f>
              <c:numCache>
                <c:formatCode>General</c:formatCode>
                <c:ptCount val="8"/>
                <c:pt idx="0">
                  <c:v>9190</c:v>
                </c:pt>
                <c:pt idx="1">
                  <c:v>6795</c:v>
                </c:pt>
                <c:pt idx="2">
                  <c:v>7059</c:v>
                </c:pt>
                <c:pt idx="3">
                  <c:v>6955</c:v>
                </c:pt>
                <c:pt idx="4">
                  <c:v>5463</c:v>
                </c:pt>
                <c:pt idx="5">
                  <c:v>5381</c:v>
                </c:pt>
                <c:pt idx="6">
                  <c:v>5743</c:v>
                </c:pt>
                <c:pt idx="7">
                  <c:v>4013</c:v>
                </c:pt>
              </c:numCache>
            </c:numRef>
          </c:val>
          <c:smooth val="0"/>
        </c:ser>
        <c:dLbls>
          <c:showLegendKey val="0"/>
          <c:showVal val="0"/>
          <c:showCatName val="0"/>
          <c:showSerName val="0"/>
          <c:showPercent val="0"/>
          <c:showBubbleSize val="0"/>
        </c:dLbls>
        <c:smooth val="0"/>
        <c:axId val="-1732539232"/>
        <c:axId val="-1732535968"/>
      </c:lineChart>
      <c:catAx>
        <c:axId val="-173253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35968"/>
        <c:crosses val="autoZero"/>
        <c:auto val="1"/>
        <c:lblAlgn val="ctr"/>
        <c:lblOffset val="100"/>
        <c:noMultiLvlLbl val="0"/>
      </c:catAx>
      <c:valAx>
        <c:axId val="-173253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39232"/>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sz="1400" b="1">
          <a:solidFill>
            <a:schemeClr val="tx1"/>
          </a:solidFill>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ja-JP"/>
              <a:t>月別観光客数</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5049432654719835"/>
          <c:y val="0.13268468073607645"/>
          <c:w val="0.85364870959510908"/>
          <c:h val="0.7706348369712761"/>
        </c:manualLayout>
      </c:layout>
      <c:barChart>
        <c:barDir val="col"/>
        <c:grouping val="clustered"/>
        <c:varyColors val="0"/>
        <c:ser>
          <c:idx val="0"/>
          <c:order val="0"/>
          <c:spPr>
            <a:solidFill>
              <a:schemeClr val="accent2"/>
            </a:solidFill>
            <a:ln>
              <a:noFill/>
            </a:ln>
            <a:effectLst/>
          </c:spPr>
          <c:invertIfNegative val="0"/>
          <c:dPt>
            <c:idx val="3"/>
            <c:invertIfNegative val="0"/>
            <c:bubble3D val="0"/>
            <c:spPr>
              <a:solidFill>
                <a:srgbClr val="C00000"/>
              </a:solidFill>
              <a:ln>
                <a:noFill/>
              </a:ln>
              <a:effectLst/>
            </c:spPr>
          </c:dPt>
          <c:dPt>
            <c:idx val="7"/>
            <c:invertIfNegative val="0"/>
            <c:bubble3D val="0"/>
            <c:spPr>
              <a:solidFill>
                <a:srgbClr val="C00000"/>
              </a:solidFill>
              <a:ln>
                <a:noFill/>
              </a:ln>
              <a:effectLst/>
            </c:spPr>
          </c:dPt>
          <c:dPt>
            <c:idx val="9"/>
            <c:invertIfNegative val="0"/>
            <c:bubble3D val="0"/>
            <c:spPr>
              <a:solidFill>
                <a:srgbClr val="C00000"/>
              </a:solidFill>
              <a:ln>
                <a:noFill/>
              </a:ln>
              <a:effectLst/>
            </c:spPr>
          </c:dPt>
          <c:cat>
            <c:strRef>
              <c:f>Sheet1!$B$2:$M$2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Sheet1!$B$3:$M$3</c:f>
              <c:numCache>
                <c:formatCode>#,##0</c:formatCode>
                <c:ptCount val="12"/>
                <c:pt idx="0">
                  <c:v>27900</c:v>
                </c:pt>
                <c:pt idx="1">
                  <c:v>25100</c:v>
                </c:pt>
                <c:pt idx="2">
                  <c:v>27300</c:v>
                </c:pt>
                <c:pt idx="3">
                  <c:v>152800</c:v>
                </c:pt>
                <c:pt idx="4">
                  <c:v>33700</c:v>
                </c:pt>
                <c:pt idx="5">
                  <c:v>32400</c:v>
                </c:pt>
                <c:pt idx="6">
                  <c:v>24400</c:v>
                </c:pt>
                <c:pt idx="7">
                  <c:v>164100</c:v>
                </c:pt>
                <c:pt idx="8">
                  <c:v>23800</c:v>
                </c:pt>
                <c:pt idx="9">
                  <c:v>729200</c:v>
                </c:pt>
                <c:pt idx="10">
                  <c:v>28400</c:v>
                </c:pt>
                <c:pt idx="11">
                  <c:v>30700</c:v>
                </c:pt>
              </c:numCache>
            </c:numRef>
          </c:val>
        </c:ser>
        <c:dLbls>
          <c:showLegendKey val="0"/>
          <c:showVal val="0"/>
          <c:showCatName val="0"/>
          <c:showSerName val="0"/>
          <c:showPercent val="0"/>
          <c:showBubbleSize val="0"/>
        </c:dLbls>
        <c:gapWidth val="79"/>
        <c:overlap val="-27"/>
        <c:axId val="-1734944640"/>
        <c:axId val="-1734945184"/>
      </c:barChart>
      <c:catAx>
        <c:axId val="-17349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734945184"/>
        <c:crosses val="autoZero"/>
        <c:auto val="1"/>
        <c:lblAlgn val="ctr"/>
        <c:lblOffset val="100"/>
        <c:noMultiLvlLbl val="0"/>
      </c:catAx>
      <c:valAx>
        <c:axId val="-1734945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crossAx val="-1734944640"/>
        <c:crosses val="autoZero"/>
        <c:crossBetween val="between"/>
      </c:valAx>
      <c:spPr>
        <a:noFill/>
        <a:ln>
          <a:solidFill>
            <a:schemeClr val="tx1"/>
          </a:solidFill>
        </a:ln>
        <a:effectLst/>
      </c:spPr>
    </c:plotArea>
    <c:plotVisOnly val="1"/>
    <c:dispBlanksAs val="gap"/>
    <c:showDLblsOverMax val="0"/>
  </c:chart>
  <c:spPr>
    <a:solidFill>
      <a:schemeClr val="bg1"/>
    </a:solidFill>
    <a:ln w="28575">
      <a:solidFill>
        <a:schemeClr val="tx1"/>
      </a:solidFill>
    </a:ln>
    <a:effectLst/>
  </c:spPr>
  <c:txPr>
    <a:bodyPr/>
    <a:lstStyle/>
    <a:p>
      <a:pPr>
        <a:defRPr sz="1600" b="1">
          <a:solidFill>
            <a:schemeClr val="tx1"/>
          </a:solidFill>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ja-JP"/>
              <a:t>路線バス乗客人員状況 </a:t>
            </a:r>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6992348954084024"/>
          <c:y val="0.14793470448837001"/>
          <c:w val="0.82460146985440474"/>
          <c:h val="0.6581609579077996"/>
        </c:manualLayout>
      </c:layout>
      <c:barChart>
        <c:barDir val="col"/>
        <c:grouping val="stacked"/>
        <c:varyColors val="0"/>
        <c:ser>
          <c:idx val="0"/>
          <c:order val="0"/>
          <c:tx>
            <c:strRef>
              <c:f>Sheet1!$A$38</c:f>
              <c:strCache>
                <c:ptCount val="1"/>
                <c:pt idx="0">
                  <c:v>JRバス</c:v>
                </c:pt>
              </c:strCache>
            </c:strRef>
          </c:tx>
          <c:spPr>
            <a:solidFill>
              <a:schemeClr val="accent1"/>
            </a:solidFill>
            <a:ln>
              <a:noFill/>
            </a:ln>
            <a:effectLst/>
          </c:spPr>
          <c:invertIfNegative val="0"/>
          <c:cat>
            <c:strRef>
              <c:f>Sheet1!$B$37:$F$37</c:f>
              <c:strCache>
                <c:ptCount val="5"/>
                <c:pt idx="0">
                  <c:v>H.20</c:v>
                </c:pt>
                <c:pt idx="1">
                  <c:v>H.21</c:v>
                </c:pt>
                <c:pt idx="2">
                  <c:v>H.22</c:v>
                </c:pt>
                <c:pt idx="3">
                  <c:v>H.23</c:v>
                </c:pt>
                <c:pt idx="4">
                  <c:v>H.24</c:v>
                </c:pt>
              </c:strCache>
            </c:strRef>
          </c:cat>
          <c:val>
            <c:numRef>
              <c:f>Sheet1!$B$38:$F$38</c:f>
              <c:numCache>
                <c:formatCode>General</c:formatCode>
                <c:ptCount val="5"/>
                <c:pt idx="0">
                  <c:v>435445</c:v>
                </c:pt>
                <c:pt idx="1">
                  <c:v>604092</c:v>
                </c:pt>
                <c:pt idx="2">
                  <c:v>518579</c:v>
                </c:pt>
                <c:pt idx="3">
                  <c:v>367986</c:v>
                </c:pt>
                <c:pt idx="4">
                  <c:v>296828</c:v>
                </c:pt>
              </c:numCache>
            </c:numRef>
          </c:val>
        </c:ser>
        <c:ser>
          <c:idx val="1"/>
          <c:order val="1"/>
          <c:tx>
            <c:strRef>
              <c:f>Sheet1!$A$39</c:f>
              <c:strCache>
                <c:ptCount val="1"/>
                <c:pt idx="0">
                  <c:v>関鉄観光バス</c:v>
                </c:pt>
              </c:strCache>
            </c:strRef>
          </c:tx>
          <c:spPr>
            <a:solidFill>
              <a:schemeClr val="accent2"/>
            </a:solidFill>
            <a:ln>
              <a:noFill/>
            </a:ln>
            <a:effectLst/>
          </c:spPr>
          <c:invertIfNegative val="0"/>
          <c:cat>
            <c:strRef>
              <c:f>Sheet1!$B$37:$F$37</c:f>
              <c:strCache>
                <c:ptCount val="5"/>
                <c:pt idx="0">
                  <c:v>H.20</c:v>
                </c:pt>
                <c:pt idx="1">
                  <c:v>H.21</c:v>
                </c:pt>
                <c:pt idx="2">
                  <c:v>H.22</c:v>
                </c:pt>
                <c:pt idx="3">
                  <c:v>H.23</c:v>
                </c:pt>
                <c:pt idx="4">
                  <c:v>H.24</c:v>
                </c:pt>
              </c:strCache>
            </c:strRef>
          </c:cat>
          <c:val>
            <c:numRef>
              <c:f>Sheet1!$B$39:$F$39</c:f>
              <c:numCache>
                <c:formatCode>General</c:formatCode>
                <c:ptCount val="5"/>
                <c:pt idx="0">
                  <c:v>151580</c:v>
                </c:pt>
                <c:pt idx="1">
                  <c:v>91032</c:v>
                </c:pt>
                <c:pt idx="2">
                  <c:v>99526</c:v>
                </c:pt>
                <c:pt idx="3">
                  <c:v>102091</c:v>
                </c:pt>
                <c:pt idx="4">
                  <c:v>101630</c:v>
                </c:pt>
              </c:numCache>
            </c:numRef>
          </c:val>
        </c:ser>
        <c:ser>
          <c:idx val="2"/>
          <c:order val="2"/>
          <c:tx>
            <c:strRef>
              <c:f>Sheet1!$A$40</c:f>
              <c:strCache>
                <c:ptCount val="1"/>
                <c:pt idx="0">
                  <c:v>関東鉄道</c:v>
                </c:pt>
              </c:strCache>
            </c:strRef>
          </c:tx>
          <c:spPr>
            <a:solidFill>
              <a:schemeClr val="accent3"/>
            </a:solidFill>
            <a:ln>
              <a:noFill/>
            </a:ln>
            <a:effectLst/>
          </c:spPr>
          <c:invertIfNegative val="0"/>
          <c:cat>
            <c:strRef>
              <c:f>Sheet1!$B$37:$F$37</c:f>
              <c:strCache>
                <c:ptCount val="5"/>
                <c:pt idx="0">
                  <c:v>H.20</c:v>
                </c:pt>
                <c:pt idx="1">
                  <c:v>H.21</c:v>
                </c:pt>
                <c:pt idx="2">
                  <c:v>H.22</c:v>
                </c:pt>
                <c:pt idx="3">
                  <c:v>H.23</c:v>
                </c:pt>
                <c:pt idx="4">
                  <c:v>H.24</c:v>
                </c:pt>
              </c:strCache>
            </c:strRef>
          </c:cat>
          <c:val>
            <c:numRef>
              <c:f>Sheet1!$B$40:$F$40</c:f>
              <c:numCache>
                <c:formatCode>General</c:formatCode>
                <c:ptCount val="5"/>
                <c:pt idx="0">
                  <c:v>3901295</c:v>
                </c:pt>
                <c:pt idx="1">
                  <c:v>3683487</c:v>
                </c:pt>
                <c:pt idx="2">
                  <c:v>3558102</c:v>
                </c:pt>
                <c:pt idx="3">
                  <c:v>3356400</c:v>
                </c:pt>
                <c:pt idx="4">
                  <c:v>3557093</c:v>
                </c:pt>
              </c:numCache>
            </c:numRef>
          </c:val>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732530528"/>
        <c:axId val="-1732538144"/>
      </c:barChart>
      <c:catAx>
        <c:axId val="-173253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1732538144"/>
        <c:crosses val="autoZero"/>
        <c:auto val="1"/>
        <c:lblAlgn val="ctr"/>
        <c:lblOffset val="100"/>
        <c:noMultiLvlLbl val="0"/>
      </c:catAx>
      <c:valAx>
        <c:axId val="-1732538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400" b="0" i="0" u="none" strike="noStrike" kern="1200" baseline="0">
                    <a:solidFill>
                      <a:schemeClr val="tx1"/>
                    </a:solidFill>
                    <a:latin typeface="+mn-lt"/>
                    <a:ea typeface="+mn-ea"/>
                    <a:cs typeface="+mn-cs"/>
                  </a:defRPr>
                </a:pPr>
                <a:r>
                  <a:rPr lang="ja-JP"/>
                  <a:t>人</a:t>
                </a:r>
              </a:p>
            </c:rich>
          </c:tx>
          <c:layout>
            <c:manualLayout>
              <c:xMode val="edge"/>
              <c:yMode val="edge"/>
              <c:x val="5.8977503834145059E-2"/>
              <c:y val="2.6506408167922119E-2"/>
            </c:manualLayout>
          </c:layout>
          <c:overlay val="0"/>
          <c:spPr>
            <a:noFill/>
            <a:ln>
              <a:noFill/>
            </a:ln>
            <a:effectLst/>
          </c:spPr>
          <c:txPr>
            <a:bodyPr rot="0" spcFirstLastPara="1" vertOverflow="ellipsis"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1732530528"/>
        <c:crosses val="autoZero"/>
        <c:crossBetween val="between"/>
      </c:valAx>
      <c:spPr>
        <a:noFill/>
        <a:ln>
          <a:noFill/>
        </a:ln>
        <a:effectLst/>
      </c:spPr>
    </c:plotArea>
    <c:legend>
      <c:legendPos val="b"/>
      <c:layout>
        <c:manualLayout>
          <c:xMode val="edge"/>
          <c:yMode val="edge"/>
          <c:x val="0.17536436503001035"/>
          <c:y val="0.90616911405500777"/>
          <c:w val="0.64105860125645719"/>
          <c:h val="5.538089169567616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sz="2400">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08831888045298"/>
          <c:y val="2.4713538496092941E-2"/>
          <c:w val="0.65694911265329992"/>
          <c:h val="0.85440070533421886"/>
        </c:manualLayout>
      </c:layout>
      <c:barChart>
        <c:barDir val="bar"/>
        <c:grouping val="clustered"/>
        <c:varyColors val="0"/>
        <c:ser>
          <c:idx val="0"/>
          <c:order val="0"/>
          <c:tx>
            <c:strRef>
              <c:f>Sheet1!$L$63</c:f>
              <c:strCache>
                <c:ptCount val="1"/>
                <c:pt idx="0">
                  <c:v>男</c:v>
                </c:pt>
              </c:strCache>
            </c:strRef>
          </c:tx>
          <c:spPr>
            <a:solidFill>
              <a:srgbClr val="0070C0"/>
            </a:solidFill>
            <a:ln>
              <a:solidFill>
                <a:schemeClr val="tx1"/>
              </a:solidFill>
            </a:ln>
            <a:effectLst/>
          </c:spPr>
          <c:invertIfNegative val="0"/>
          <c:cat>
            <c:strRef>
              <c:f>Sheet1!$K$64:$K$82</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Sheet1!$L$64:$L$82</c:f>
              <c:numCache>
                <c:formatCode>0</c:formatCode>
                <c:ptCount val="19"/>
                <c:pt idx="0">
                  <c:v>-3103</c:v>
                </c:pt>
                <c:pt idx="1">
                  <c:v>-3252</c:v>
                </c:pt>
                <c:pt idx="2">
                  <c:v>-3425</c:v>
                </c:pt>
                <c:pt idx="3">
                  <c:v>-3592</c:v>
                </c:pt>
                <c:pt idx="4">
                  <c:v>-3630</c:v>
                </c:pt>
                <c:pt idx="5">
                  <c:v>-4534</c:v>
                </c:pt>
                <c:pt idx="6">
                  <c:v>-5104</c:v>
                </c:pt>
                <c:pt idx="7">
                  <c:v>-5923</c:v>
                </c:pt>
                <c:pt idx="8">
                  <c:v>-5212</c:v>
                </c:pt>
                <c:pt idx="9">
                  <c:v>-4544</c:v>
                </c:pt>
                <c:pt idx="10">
                  <c:v>-4337</c:v>
                </c:pt>
                <c:pt idx="11">
                  <c:v>-5058</c:v>
                </c:pt>
                <c:pt idx="12">
                  <c:v>-5757</c:v>
                </c:pt>
                <c:pt idx="13">
                  <c:v>-4863</c:v>
                </c:pt>
                <c:pt idx="14">
                  <c:v>-3689</c:v>
                </c:pt>
                <c:pt idx="15">
                  <c:v>-2706</c:v>
                </c:pt>
                <c:pt idx="16">
                  <c:v>-1785</c:v>
                </c:pt>
                <c:pt idx="17">
                  <c:v>-761</c:v>
                </c:pt>
                <c:pt idx="18">
                  <c:v>-325</c:v>
                </c:pt>
              </c:numCache>
            </c:numRef>
          </c:val>
        </c:ser>
        <c:ser>
          <c:idx val="1"/>
          <c:order val="1"/>
          <c:tx>
            <c:strRef>
              <c:f>Sheet1!$M$63</c:f>
              <c:strCache>
                <c:ptCount val="1"/>
                <c:pt idx="0">
                  <c:v>女</c:v>
                </c:pt>
              </c:strCache>
            </c:strRef>
          </c:tx>
          <c:spPr>
            <a:solidFill>
              <a:schemeClr val="accent6"/>
            </a:solidFill>
            <a:ln>
              <a:solidFill>
                <a:schemeClr val="tx1"/>
              </a:solidFill>
            </a:ln>
            <a:effectLst/>
          </c:spPr>
          <c:invertIfNegative val="0"/>
          <c:cat>
            <c:strRef>
              <c:f>Sheet1!$K$64:$K$82</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Sheet1!$M$64:$M$82</c:f>
              <c:numCache>
                <c:formatCode>0</c:formatCode>
                <c:ptCount val="19"/>
                <c:pt idx="0">
                  <c:v>2856</c:v>
                </c:pt>
                <c:pt idx="1">
                  <c:v>3116</c:v>
                </c:pt>
                <c:pt idx="2">
                  <c:v>3262</c:v>
                </c:pt>
                <c:pt idx="3">
                  <c:v>3333</c:v>
                </c:pt>
                <c:pt idx="4">
                  <c:v>3422</c:v>
                </c:pt>
                <c:pt idx="5">
                  <c:v>3917</c:v>
                </c:pt>
                <c:pt idx="6">
                  <c:v>4587</c:v>
                </c:pt>
                <c:pt idx="7">
                  <c:v>5334</c:v>
                </c:pt>
                <c:pt idx="8">
                  <c:v>4721</c:v>
                </c:pt>
                <c:pt idx="9">
                  <c:v>4305</c:v>
                </c:pt>
                <c:pt idx="10">
                  <c:v>4203</c:v>
                </c:pt>
                <c:pt idx="11">
                  <c:v>5055</c:v>
                </c:pt>
                <c:pt idx="12">
                  <c:v>6021</c:v>
                </c:pt>
                <c:pt idx="13">
                  <c:v>5015</c:v>
                </c:pt>
                <c:pt idx="14">
                  <c:v>4069</c:v>
                </c:pt>
                <c:pt idx="15">
                  <c:v>3433</c:v>
                </c:pt>
                <c:pt idx="16">
                  <c:v>2717</c:v>
                </c:pt>
                <c:pt idx="17">
                  <c:v>1804</c:v>
                </c:pt>
                <c:pt idx="18">
                  <c:v>1068</c:v>
                </c:pt>
              </c:numCache>
            </c:numRef>
          </c:val>
        </c:ser>
        <c:dLbls>
          <c:showLegendKey val="0"/>
          <c:showVal val="0"/>
          <c:showCatName val="0"/>
          <c:showSerName val="0"/>
          <c:showPercent val="0"/>
          <c:showBubbleSize val="0"/>
        </c:dLbls>
        <c:gapWidth val="0"/>
        <c:overlap val="100"/>
        <c:axId val="-1734950624"/>
        <c:axId val="-1734953888"/>
      </c:barChart>
      <c:catAx>
        <c:axId val="-17349506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734953888"/>
        <c:crosses val="autoZero"/>
        <c:auto val="1"/>
        <c:lblAlgn val="ctr"/>
        <c:lblOffset val="100"/>
        <c:noMultiLvlLbl val="0"/>
      </c:catAx>
      <c:valAx>
        <c:axId val="-1734953888"/>
        <c:scaling>
          <c:orientation val="minMax"/>
          <c:max val="8000"/>
          <c:min val="-8000"/>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734950624"/>
        <c:crosses val="autoZero"/>
        <c:crossBetween val="between"/>
        <c:majorUnit val="4000"/>
      </c:valAx>
      <c:spPr>
        <a:solidFill>
          <a:schemeClr val="bg1"/>
        </a:solidFill>
        <a:ln>
          <a:noFill/>
        </a:ln>
        <a:effectLst/>
      </c:spPr>
    </c:plotArea>
    <c:plotVisOnly val="1"/>
    <c:dispBlanksAs val="gap"/>
    <c:showDLblsOverMax val="0"/>
  </c:chart>
  <c:spPr>
    <a:noFill/>
    <a:ln w="19050">
      <a:noFill/>
    </a:ln>
    <a:effectLst/>
  </c:spPr>
  <c:txPr>
    <a:bodyPr/>
    <a:lstStyle/>
    <a:p>
      <a:pPr>
        <a:defRPr sz="2000">
          <a:solidFill>
            <a:schemeClr val="tx1"/>
          </a:solidFill>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698162729659"/>
          <c:y val="8.0180669495975243E-2"/>
          <c:w val="0.88330796150481194"/>
          <c:h val="0.70651654230233785"/>
        </c:manualLayout>
      </c:layout>
      <c:barChart>
        <c:barDir val="col"/>
        <c:grouping val="stacked"/>
        <c:varyColors val="0"/>
        <c:ser>
          <c:idx val="0"/>
          <c:order val="0"/>
          <c:tx>
            <c:strRef>
              <c:f>'[1日平均乗車人員.xlsx]Sheet1'!$B$20</c:f>
              <c:strCache>
                <c:ptCount val="1"/>
                <c:pt idx="0">
                  <c:v>土浦駅</c:v>
                </c:pt>
              </c:strCache>
            </c:strRef>
          </c:tx>
          <c:spPr>
            <a:solidFill>
              <a:schemeClr val="accent1"/>
            </a:solidFill>
            <a:ln>
              <a:noFill/>
            </a:ln>
            <a:effectLst/>
          </c:spPr>
          <c:invertIfNegative val="0"/>
          <c:cat>
            <c:strRef>
              <c:f>'[1日平均乗車人員.xlsx]Sheet1'!$A$21:$A$34</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'[1日平均乗車人員.xlsx]Sheet1'!$B$21:$B$34</c:f>
              <c:numCache>
                <c:formatCode>General</c:formatCode>
                <c:ptCount val="14"/>
                <c:pt idx="0">
                  <c:v>21507</c:v>
                </c:pt>
                <c:pt idx="1">
                  <c:v>20691</c:v>
                </c:pt>
                <c:pt idx="2">
                  <c:v>20207</c:v>
                </c:pt>
                <c:pt idx="3">
                  <c:v>19644</c:v>
                </c:pt>
                <c:pt idx="4">
                  <c:v>19477</c:v>
                </c:pt>
                <c:pt idx="5">
                  <c:v>18574</c:v>
                </c:pt>
                <c:pt idx="6">
                  <c:v>17796</c:v>
                </c:pt>
                <c:pt idx="7">
                  <c:v>17524</c:v>
                </c:pt>
                <c:pt idx="8">
                  <c:v>17277</c:v>
                </c:pt>
                <c:pt idx="9">
                  <c:v>17053</c:v>
                </c:pt>
                <c:pt idx="10">
                  <c:v>16497</c:v>
                </c:pt>
                <c:pt idx="11">
                  <c:v>16055</c:v>
                </c:pt>
                <c:pt idx="12">
                  <c:v>16233</c:v>
                </c:pt>
                <c:pt idx="13">
                  <c:v>16236</c:v>
                </c:pt>
              </c:numCache>
            </c:numRef>
          </c:val>
        </c:ser>
        <c:ser>
          <c:idx val="1"/>
          <c:order val="1"/>
          <c:tx>
            <c:strRef>
              <c:f>'[1日平均乗車人員.xlsx]Sheet1'!$C$20</c:f>
              <c:strCache>
                <c:ptCount val="1"/>
                <c:pt idx="0">
                  <c:v>荒川沖駅</c:v>
                </c:pt>
              </c:strCache>
            </c:strRef>
          </c:tx>
          <c:spPr>
            <a:solidFill>
              <a:schemeClr val="accent2"/>
            </a:solidFill>
            <a:ln>
              <a:noFill/>
            </a:ln>
            <a:effectLst/>
          </c:spPr>
          <c:invertIfNegative val="0"/>
          <c:cat>
            <c:strRef>
              <c:f>'[1日平均乗車人員.xlsx]Sheet1'!$A$21:$A$34</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'[1日平均乗車人員.xlsx]Sheet1'!$C$21:$C$34</c:f>
              <c:numCache>
                <c:formatCode>General</c:formatCode>
                <c:ptCount val="14"/>
                <c:pt idx="0">
                  <c:v>12303</c:v>
                </c:pt>
                <c:pt idx="1">
                  <c:v>11924</c:v>
                </c:pt>
                <c:pt idx="2">
                  <c:v>11383</c:v>
                </c:pt>
                <c:pt idx="3">
                  <c:v>11084</c:v>
                </c:pt>
                <c:pt idx="4">
                  <c:v>11008</c:v>
                </c:pt>
                <c:pt idx="5">
                  <c:v>10198</c:v>
                </c:pt>
                <c:pt idx="6">
                  <c:v>9512</c:v>
                </c:pt>
                <c:pt idx="7">
                  <c:v>9467</c:v>
                </c:pt>
                <c:pt idx="8">
                  <c:v>9296</c:v>
                </c:pt>
                <c:pt idx="9">
                  <c:v>9016</c:v>
                </c:pt>
                <c:pt idx="10">
                  <c:v>8674</c:v>
                </c:pt>
                <c:pt idx="11">
                  <c:v>8445</c:v>
                </c:pt>
                <c:pt idx="12">
                  <c:v>8451</c:v>
                </c:pt>
                <c:pt idx="13">
                  <c:v>8391</c:v>
                </c:pt>
              </c:numCache>
            </c:numRef>
          </c:val>
        </c:ser>
        <c:ser>
          <c:idx val="2"/>
          <c:order val="2"/>
          <c:tx>
            <c:strRef>
              <c:f>'[1日平均乗車人員.xlsx]Sheet1'!$D$20</c:f>
              <c:strCache>
                <c:ptCount val="1"/>
                <c:pt idx="0">
                  <c:v>神立駅</c:v>
                </c:pt>
              </c:strCache>
            </c:strRef>
          </c:tx>
          <c:spPr>
            <a:solidFill>
              <a:schemeClr val="accent3"/>
            </a:solidFill>
            <a:ln>
              <a:noFill/>
            </a:ln>
            <a:effectLst/>
          </c:spPr>
          <c:invertIfNegative val="0"/>
          <c:cat>
            <c:strRef>
              <c:f>'[1日平均乗車人員.xlsx]Sheet1'!$A$21:$A$34</c:f>
              <c:strCache>
                <c:ptCount val="14"/>
                <c:pt idx="0">
                  <c:v>H.12</c:v>
                </c:pt>
                <c:pt idx="1">
                  <c:v>H.13</c:v>
                </c:pt>
                <c:pt idx="2">
                  <c:v>H.14</c:v>
                </c:pt>
                <c:pt idx="3">
                  <c:v>H.15</c:v>
                </c:pt>
                <c:pt idx="4">
                  <c:v>H.16</c:v>
                </c:pt>
                <c:pt idx="5">
                  <c:v>H.17</c:v>
                </c:pt>
                <c:pt idx="6">
                  <c:v>H.18</c:v>
                </c:pt>
                <c:pt idx="7">
                  <c:v>H.19</c:v>
                </c:pt>
                <c:pt idx="8">
                  <c:v>H.20</c:v>
                </c:pt>
                <c:pt idx="9">
                  <c:v>H.21</c:v>
                </c:pt>
                <c:pt idx="10">
                  <c:v>H.22</c:v>
                </c:pt>
                <c:pt idx="11">
                  <c:v>H.23</c:v>
                </c:pt>
                <c:pt idx="12">
                  <c:v>H.24</c:v>
                </c:pt>
                <c:pt idx="13">
                  <c:v>H.25</c:v>
                </c:pt>
              </c:strCache>
            </c:strRef>
          </c:cat>
          <c:val>
            <c:numRef>
              <c:f>'[1日平均乗車人員.xlsx]Sheet1'!$D$21:$D$34</c:f>
              <c:numCache>
                <c:formatCode>General</c:formatCode>
                <c:ptCount val="14"/>
                <c:pt idx="0">
                  <c:v>6406</c:v>
                </c:pt>
                <c:pt idx="1">
                  <c:v>6093</c:v>
                </c:pt>
                <c:pt idx="2">
                  <c:v>5804</c:v>
                </c:pt>
                <c:pt idx="3">
                  <c:v>5824</c:v>
                </c:pt>
                <c:pt idx="4">
                  <c:v>5726</c:v>
                </c:pt>
                <c:pt idx="5">
                  <c:v>5567</c:v>
                </c:pt>
                <c:pt idx="6">
                  <c:v>5506</c:v>
                </c:pt>
                <c:pt idx="7">
                  <c:v>5536</c:v>
                </c:pt>
                <c:pt idx="8">
                  <c:v>5574</c:v>
                </c:pt>
                <c:pt idx="9">
                  <c:v>5313</c:v>
                </c:pt>
                <c:pt idx="10">
                  <c:v>5283</c:v>
                </c:pt>
                <c:pt idx="11">
                  <c:v>5289</c:v>
                </c:pt>
                <c:pt idx="12">
                  <c:v>5475</c:v>
                </c:pt>
                <c:pt idx="13">
                  <c:v>5495</c:v>
                </c:pt>
              </c:numCache>
            </c:numRef>
          </c:val>
        </c:ser>
        <c:dLbls>
          <c:showLegendKey val="0"/>
          <c:showVal val="0"/>
          <c:showCatName val="0"/>
          <c:showSerName val="0"/>
          <c:showPercent val="0"/>
          <c:showBubbleSize val="0"/>
        </c:dLbls>
        <c:gapWidth val="100"/>
        <c:overlap val="100"/>
        <c:serLines>
          <c:spPr>
            <a:ln w="9525" cap="flat" cmpd="sng" algn="ctr">
              <a:solidFill>
                <a:schemeClr val="tx1"/>
              </a:solidFill>
              <a:round/>
            </a:ln>
            <a:effectLst/>
          </c:spPr>
        </c:serLines>
        <c:axId val="-1732536512"/>
        <c:axId val="-1732537600"/>
      </c:barChart>
      <c:catAx>
        <c:axId val="-17325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32537600"/>
        <c:crosses val="autoZero"/>
        <c:auto val="1"/>
        <c:lblAlgn val="ctr"/>
        <c:lblOffset val="100"/>
        <c:noMultiLvlLbl val="0"/>
      </c:catAx>
      <c:valAx>
        <c:axId val="-173253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t>人</a:t>
                </a:r>
                <a:r>
                  <a:rPr lang="en-US"/>
                  <a:t>/</a:t>
                </a:r>
                <a:r>
                  <a:rPr lang="ja-JP"/>
                  <a:t>日</a:t>
                </a:r>
              </a:p>
            </c:rich>
          </c:tx>
          <c:layout>
            <c:manualLayout>
              <c:xMode val="edge"/>
              <c:yMode val="edge"/>
              <c:x val="0.10555555555555556"/>
              <c:y val="2.9649030054578994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32536512"/>
        <c:crosses val="autoZero"/>
        <c:crossBetween val="between"/>
      </c:valAx>
      <c:spPr>
        <a:noFill/>
        <a:ln>
          <a:noFill/>
        </a:ln>
        <a:effectLst/>
      </c:spPr>
    </c:plotArea>
    <c:legend>
      <c:legendPos val="b"/>
      <c:layout>
        <c:manualLayout>
          <c:xMode val="edge"/>
          <c:yMode val="edge"/>
          <c:x val="0.30055632108486441"/>
          <c:y val="0.89387353135281733"/>
          <c:w val="0.39888735783027124"/>
          <c:h val="0.1061264686471826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solidFill>
        <a:schemeClr val="tx1"/>
      </a:solidFill>
    </a:ln>
    <a:effectLst/>
  </c:spPr>
  <c:txPr>
    <a:bodyPr/>
    <a:lstStyle/>
    <a:p>
      <a:pPr>
        <a:defRPr sz="1800"/>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ja-JP"/>
              <a:t>キララちゃんバス利用者数</a:t>
            </a:r>
          </a:p>
        </c:rich>
      </c:tx>
      <c:layout>
        <c:manualLayout>
          <c:xMode val="edge"/>
          <c:yMode val="edge"/>
          <c:x val="0.17903885026370117"/>
          <c:y val="3.183714423323089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交通!$A$15</c:f>
              <c:strCache>
                <c:ptCount val="1"/>
                <c:pt idx="0">
                  <c:v>キララちゃん</c:v>
                </c:pt>
              </c:strCache>
            </c:strRef>
          </c:tx>
          <c:spPr>
            <a:solidFill>
              <a:schemeClr val="accent1"/>
            </a:solidFill>
            <a:ln>
              <a:noFill/>
            </a:ln>
            <a:effectLst/>
          </c:spPr>
          <c:invertIfNegative val="0"/>
          <c:cat>
            <c:strRef>
              <c:f>交通!$B$12:$G$12</c:f>
              <c:strCache>
                <c:ptCount val="6"/>
                <c:pt idx="0">
                  <c:v>H20</c:v>
                </c:pt>
                <c:pt idx="1">
                  <c:v>H21</c:v>
                </c:pt>
                <c:pt idx="2">
                  <c:v>H22</c:v>
                </c:pt>
                <c:pt idx="3">
                  <c:v>H23</c:v>
                </c:pt>
                <c:pt idx="4">
                  <c:v>H24</c:v>
                </c:pt>
                <c:pt idx="5">
                  <c:v>H25</c:v>
                </c:pt>
              </c:strCache>
            </c:strRef>
          </c:cat>
          <c:val>
            <c:numRef>
              <c:f>交通!$B$15:$G$15</c:f>
              <c:numCache>
                <c:formatCode>#,##0</c:formatCode>
                <c:ptCount val="6"/>
                <c:pt idx="0">
                  <c:v>145012</c:v>
                </c:pt>
                <c:pt idx="1">
                  <c:v>144021</c:v>
                </c:pt>
                <c:pt idx="2">
                  <c:v>147528</c:v>
                </c:pt>
                <c:pt idx="3">
                  <c:v>149431</c:v>
                </c:pt>
                <c:pt idx="4">
                  <c:v>157598</c:v>
                </c:pt>
                <c:pt idx="5">
                  <c:v>154713</c:v>
                </c:pt>
              </c:numCache>
            </c:numRef>
          </c:val>
        </c:ser>
        <c:dLbls>
          <c:showLegendKey val="0"/>
          <c:showVal val="0"/>
          <c:showCatName val="0"/>
          <c:showSerName val="0"/>
          <c:showPercent val="0"/>
          <c:showBubbleSize val="0"/>
        </c:dLbls>
        <c:gapWidth val="219"/>
        <c:overlap val="-27"/>
        <c:axId val="-1732534336"/>
        <c:axId val="-1732533792"/>
      </c:barChart>
      <c:catAx>
        <c:axId val="-17325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732533792"/>
        <c:crosses val="autoZero"/>
        <c:auto val="1"/>
        <c:lblAlgn val="ctr"/>
        <c:lblOffset val="100"/>
        <c:noMultiLvlLbl val="0"/>
      </c:catAx>
      <c:valAx>
        <c:axId val="-1732533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732534336"/>
        <c:crosses val="autoZero"/>
        <c:crossBetween val="between"/>
      </c:valAx>
      <c:spPr>
        <a:noFill/>
        <a:ln>
          <a:noFill/>
        </a:ln>
        <a:effectLst/>
      </c:spPr>
    </c:plotArea>
    <c:plotVisOnly val="1"/>
    <c:dispBlanksAs val="gap"/>
    <c:showDLblsOverMax val="0"/>
  </c:chart>
  <c:spPr>
    <a:solidFill>
      <a:schemeClr val="bg1"/>
    </a:solidFill>
    <a:ln w="28575">
      <a:solidFill>
        <a:schemeClr val="tx1"/>
      </a:solidFill>
    </a:ln>
    <a:effectLst/>
  </c:spPr>
  <c:txPr>
    <a:bodyPr/>
    <a:lstStyle/>
    <a:p>
      <a:pPr>
        <a:defRPr sz="1600" b="0">
          <a:solidFill>
            <a:schemeClr val="tx1"/>
          </a:solidFill>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ja-JP"/>
              <a:t>医療施設数</a:t>
            </a:r>
            <a:endParaRPr lang="en-US"/>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ja-JP"/>
        </a:p>
      </c:txPr>
    </c:title>
    <c:autoTitleDeleted val="0"/>
    <c:plotArea>
      <c:layout/>
      <c:lineChart>
        <c:grouping val="standard"/>
        <c:varyColors val="0"/>
        <c:ser>
          <c:idx val="1"/>
          <c:order val="0"/>
          <c:tx>
            <c:strRef>
              <c:f>'[Microsoft PowerPoint 内のグラフ]医療施設'!$E$14</c:f>
              <c:strCache>
                <c:ptCount val="1"/>
                <c:pt idx="0">
                  <c:v>医療施設数</c:v>
                </c:pt>
              </c:strCache>
            </c:strRef>
          </c:tx>
          <c:spPr>
            <a:ln w="76200" cap="rnd">
              <a:solidFill>
                <a:schemeClr val="accent2"/>
              </a:solidFill>
              <a:round/>
            </a:ln>
            <a:effectLst/>
          </c:spPr>
          <c:marker>
            <c:symbol val="none"/>
          </c:marker>
          <c:cat>
            <c:strRef>
              <c:f>'[Microsoft PowerPoint 内のグラフ]医療施設'!$A$15:$A$21</c:f>
              <c:strCache>
                <c:ptCount val="7"/>
                <c:pt idx="0">
                  <c:v>H18</c:v>
                </c:pt>
                <c:pt idx="1">
                  <c:v>H19</c:v>
                </c:pt>
                <c:pt idx="2">
                  <c:v>H20</c:v>
                </c:pt>
                <c:pt idx="3">
                  <c:v>H21</c:v>
                </c:pt>
                <c:pt idx="4">
                  <c:v>H22</c:v>
                </c:pt>
                <c:pt idx="5">
                  <c:v>H23</c:v>
                </c:pt>
                <c:pt idx="6">
                  <c:v>H24</c:v>
                </c:pt>
              </c:strCache>
            </c:strRef>
          </c:cat>
          <c:val>
            <c:numRef>
              <c:f>'[Microsoft PowerPoint 内のグラフ]医療施設'!$E$15:$E$21</c:f>
              <c:numCache>
                <c:formatCode>General</c:formatCode>
                <c:ptCount val="7"/>
                <c:pt idx="0">
                  <c:v>127</c:v>
                </c:pt>
                <c:pt idx="1">
                  <c:v>124</c:v>
                </c:pt>
                <c:pt idx="2">
                  <c:v>119</c:v>
                </c:pt>
                <c:pt idx="3">
                  <c:v>115</c:v>
                </c:pt>
                <c:pt idx="4">
                  <c:v>115</c:v>
                </c:pt>
                <c:pt idx="5">
                  <c:v>111</c:v>
                </c:pt>
                <c:pt idx="6">
                  <c:v>113</c:v>
                </c:pt>
              </c:numCache>
            </c:numRef>
          </c:val>
          <c:smooth val="0"/>
        </c:ser>
        <c:dLbls>
          <c:showLegendKey val="0"/>
          <c:showVal val="0"/>
          <c:showCatName val="0"/>
          <c:showSerName val="0"/>
          <c:showPercent val="0"/>
          <c:showBubbleSize val="0"/>
        </c:dLbls>
        <c:smooth val="0"/>
        <c:axId val="-1732533248"/>
        <c:axId val="-1732529984"/>
      </c:lineChart>
      <c:catAx>
        <c:axId val="-17325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29984"/>
        <c:crosses val="autoZero"/>
        <c:auto val="1"/>
        <c:lblAlgn val="ctr"/>
        <c:lblOffset val="100"/>
        <c:noMultiLvlLbl val="0"/>
      </c:catAx>
      <c:valAx>
        <c:axId val="-173252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33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a:solidFill>
        <a:schemeClr val="tx1"/>
      </a:solidFill>
    </a:ln>
    <a:effectLst/>
  </c:spPr>
  <c:txPr>
    <a:bodyPr/>
    <a:lstStyle/>
    <a:p>
      <a:pPr>
        <a:defRPr sz="1400" b="1">
          <a:solidFill>
            <a:schemeClr val="tx1"/>
          </a:solidFill>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ja-JP"/>
              <a:t>健康保険給付件数と額の推移</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0980314960629919"/>
          <c:y val="0.19537037037037036"/>
          <c:w val="0.89019685039370078"/>
          <c:h val="0.60984543598716823"/>
        </c:manualLayout>
      </c:layout>
      <c:barChart>
        <c:barDir val="col"/>
        <c:grouping val="clustered"/>
        <c:varyColors val="0"/>
        <c:ser>
          <c:idx val="1"/>
          <c:order val="0"/>
          <c:tx>
            <c:strRef>
              <c:f>国民保健!$C$14</c:f>
              <c:strCache>
                <c:ptCount val="1"/>
                <c:pt idx="0">
                  <c:v>費用額（億）</c:v>
                </c:pt>
              </c:strCache>
            </c:strRef>
          </c:tx>
          <c:spPr>
            <a:solidFill>
              <a:schemeClr val="accent4"/>
            </a:solidFill>
            <a:ln>
              <a:noFill/>
            </a:ln>
            <a:effectLst/>
          </c:spPr>
          <c:invertIfNegative val="0"/>
          <c:cat>
            <c:strRef>
              <c:f>国民保健!$A$15:$A$21</c:f>
              <c:strCache>
                <c:ptCount val="7"/>
                <c:pt idx="0">
                  <c:v>H18</c:v>
                </c:pt>
                <c:pt idx="1">
                  <c:v>H19</c:v>
                </c:pt>
                <c:pt idx="2">
                  <c:v>H20</c:v>
                </c:pt>
                <c:pt idx="3">
                  <c:v>H21</c:v>
                </c:pt>
                <c:pt idx="4">
                  <c:v>H22</c:v>
                </c:pt>
                <c:pt idx="5">
                  <c:v>H23</c:v>
                </c:pt>
                <c:pt idx="6">
                  <c:v>H24</c:v>
                </c:pt>
              </c:strCache>
            </c:strRef>
          </c:cat>
          <c:val>
            <c:numRef>
              <c:f>国民保健!$C$15:$C$21</c:f>
              <c:numCache>
                <c:formatCode>General</c:formatCode>
                <c:ptCount val="7"/>
                <c:pt idx="0">
                  <c:v>110.59744190000001</c:v>
                </c:pt>
                <c:pt idx="1">
                  <c:v>113.29023771999999</c:v>
                </c:pt>
                <c:pt idx="2">
                  <c:v>114.78004738</c:v>
                </c:pt>
                <c:pt idx="3">
                  <c:v>117.92138522</c:v>
                </c:pt>
                <c:pt idx="4">
                  <c:v>119.31840378</c:v>
                </c:pt>
                <c:pt idx="5">
                  <c:v>121.48462499999999</c:v>
                </c:pt>
                <c:pt idx="6">
                  <c:v>124.18938454000001</c:v>
                </c:pt>
              </c:numCache>
            </c:numRef>
          </c:val>
        </c:ser>
        <c:dLbls>
          <c:showLegendKey val="0"/>
          <c:showVal val="0"/>
          <c:showCatName val="0"/>
          <c:showSerName val="0"/>
          <c:showPercent val="0"/>
          <c:showBubbleSize val="0"/>
        </c:dLbls>
        <c:gapWidth val="150"/>
        <c:axId val="-1734947904"/>
        <c:axId val="-1732568880"/>
      </c:barChart>
      <c:catAx>
        <c:axId val="-173494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732568880"/>
        <c:crosses val="autoZero"/>
        <c:auto val="1"/>
        <c:lblAlgn val="ctr"/>
        <c:lblOffset val="100"/>
        <c:noMultiLvlLbl val="0"/>
      </c:catAx>
      <c:valAx>
        <c:axId val="-1732568880"/>
        <c:scaling>
          <c:orientation val="minMax"/>
          <c:max val="13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1734947904"/>
        <c:crosses val="autoZero"/>
        <c:crossBetween val="between"/>
      </c:valAx>
      <c:spPr>
        <a:noFill/>
        <a:ln>
          <a:noFill/>
        </a:ln>
        <a:effectLst/>
      </c:spPr>
    </c:plotArea>
    <c:legend>
      <c:legendPos val="b"/>
      <c:layout>
        <c:manualLayout>
          <c:xMode val="edge"/>
          <c:yMode val="edge"/>
          <c:x val="0.3977799113906304"/>
          <c:y val="0.89616496833652171"/>
          <c:w val="0.20444017721873919"/>
          <c:h val="9.623771118457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a:solidFill>
        <a:schemeClr val="tx1"/>
      </a:solidFill>
    </a:ln>
    <a:effectLst/>
  </c:spPr>
  <c:txPr>
    <a:bodyPr/>
    <a:lstStyle/>
    <a:p>
      <a:pPr>
        <a:defRPr sz="1600" baseline="0">
          <a:solidFill>
            <a:schemeClr val="tx1"/>
          </a:solidFill>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ja-JP" sz="1400" b="1"/>
              <a:t>各市町村と比較した</a:t>
            </a:r>
            <a:r>
              <a:rPr lang="en-US" sz="1400" b="1"/>
              <a:t>1000</a:t>
            </a:r>
            <a:r>
              <a:rPr lang="ja-JP" sz="1400" b="1"/>
              <a:t>人当たりの犯罪率</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4.210651534170877E-2"/>
          <c:y val="8.0575539568345345E-2"/>
          <c:w val="0.93856981316070665"/>
          <c:h val="0.67893452167399937"/>
        </c:manualLayout>
      </c:layout>
      <c:barChart>
        <c:barDir val="col"/>
        <c:grouping val="clustered"/>
        <c:varyColors val="0"/>
        <c:ser>
          <c:idx val="0"/>
          <c:order val="0"/>
          <c:spPr>
            <a:solidFill>
              <a:schemeClr val="accent1"/>
            </a:solidFill>
            <a:ln>
              <a:noFill/>
            </a:ln>
            <a:effectLst/>
          </c:spPr>
          <c:invertIfNegative val="0"/>
          <c:dPt>
            <c:idx val="43"/>
            <c:invertIfNegative val="0"/>
            <c:bubble3D val="0"/>
            <c:spPr>
              <a:solidFill>
                <a:srgbClr val="FF0000"/>
              </a:solidFill>
              <a:ln>
                <a:solidFill>
                  <a:srgbClr val="FF0000"/>
                </a:solid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37"/>
              <c:layout/>
              <c:showLegendKey val="0"/>
              <c:showVal val="1"/>
              <c:showCatName val="0"/>
              <c:showSerName val="0"/>
              <c:showPercent val="0"/>
              <c:showBubbleSize val="0"/>
              <c:extLst>
                <c:ext xmlns:c15="http://schemas.microsoft.com/office/drawing/2012/chart" uri="{CE6537A1-D6FC-4f65-9D91-7224C49458BB}">
                  <c15:layout/>
                </c:ext>
              </c:extLst>
            </c:dLbl>
            <c:dLbl>
              <c:idx val="4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Sheet1!$A$1:$A$44</c:f>
              <c:strCache>
                <c:ptCount val="44"/>
                <c:pt idx="0">
                  <c:v>常陸太田市</c:v>
                </c:pt>
                <c:pt idx="1">
                  <c:v>北茨城市</c:v>
                </c:pt>
                <c:pt idx="2">
                  <c:v>城里町</c:v>
                </c:pt>
                <c:pt idx="3">
                  <c:v>常陸大宮市</c:v>
                </c:pt>
                <c:pt idx="4">
                  <c:v>久慈郡大子町</c:v>
                </c:pt>
                <c:pt idx="5">
                  <c:v>北相馬郡利根町</c:v>
                </c:pt>
                <c:pt idx="6">
                  <c:v>桜川市</c:v>
                </c:pt>
                <c:pt idx="7">
                  <c:v>高萩市</c:v>
                </c:pt>
                <c:pt idx="8">
                  <c:v>日立市</c:v>
                </c:pt>
                <c:pt idx="9">
                  <c:v>行方市</c:v>
                </c:pt>
                <c:pt idx="10">
                  <c:v>つくばみらい市</c:v>
                </c:pt>
                <c:pt idx="11">
                  <c:v>那珂郡東海村</c:v>
                </c:pt>
                <c:pt idx="12">
                  <c:v>鉾田市</c:v>
                </c:pt>
                <c:pt idx="13">
                  <c:v>美浦村</c:v>
                </c:pt>
                <c:pt idx="14">
                  <c:v>河内町</c:v>
                </c:pt>
                <c:pt idx="15">
                  <c:v>小美玉市</c:v>
                </c:pt>
                <c:pt idx="16">
                  <c:v>坂東市</c:v>
                </c:pt>
                <c:pt idx="17">
                  <c:v>古河市</c:v>
                </c:pt>
                <c:pt idx="18">
                  <c:v>牛久市</c:v>
                </c:pt>
                <c:pt idx="19">
                  <c:v>常総市</c:v>
                </c:pt>
                <c:pt idx="20">
                  <c:v>潮来市</c:v>
                </c:pt>
                <c:pt idx="21">
                  <c:v>結城郡八千代町</c:v>
                </c:pt>
                <c:pt idx="22">
                  <c:v>結城市</c:v>
                </c:pt>
                <c:pt idx="23">
                  <c:v>取手市</c:v>
                </c:pt>
                <c:pt idx="24">
                  <c:v>笠間市</c:v>
                </c:pt>
                <c:pt idx="25">
                  <c:v>那珂市</c:v>
                </c:pt>
                <c:pt idx="26">
                  <c:v>神栖市</c:v>
                </c:pt>
                <c:pt idx="27">
                  <c:v>鹿嶋市</c:v>
                </c:pt>
                <c:pt idx="28">
                  <c:v>石岡市</c:v>
                </c:pt>
                <c:pt idx="29">
                  <c:v>筑西市</c:v>
                </c:pt>
                <c:pt idx="30">
                  <c:v>ひたちなか市</c:v>
                </c:pt>
                <c:pt idx="31">
                  <c:v>守谷市</c:v>
                </c:pt>
                <c:pt idx="32">
                  <c:v>境町</c:v>
                </c:pt>
                <c:pt idx="33">
                  <c:v>大洗町</c:v>
                </c:pt>
                <c:pt idx="34">
                  <c:v>茨城町</c:v>
                </c:pt>
                <c:pt idx="35">
                  <c:v>かすみがうら市</c:v>
                </c:pt>
                <c:pt idx="36">
                  <c:v>稲敷市</c:v>
                </c:pt>
                <c:pt idx="37">
                  <c:v>つくば市</c:v>
                </c:pt>
                <c:pt idx="38">
                  <c:v>下妻市</c:v>
                </c:pt>
                <c:pt idx="39">
                  <c:v>五霞町</c:v>
                </c:pt>
                <c:pt idx="40">
                  <c:v>阿見町</c:v>
                </c:pt>
                <c:pt idx="41">
                  <c:v>龍ケ崎市</c:v>
                </c:pt>
                <c:pt idx="42">
                  <c:v>水戸市</c:v>
                </c:pt>
                <c:pt idx="43">
                  <c:v>土浦市</c:v>
                </c:pt>
              </c:strCache>
            </c:strRef>
          </c:cat>
          <c:val>
            <c:numRef>
              <c:f>Sheet1!$B$1:$B$44</c:f>
              <c:numCache>
                <c:formatCode>General</c:formatCode>
                <c:ptCount val="44"/>
                <c:pt idx="0">
                  <c:v>5.03</c:v>
                </c:pt>
                <c:pt idx="1">
                  <c:v>5.18</c:v>
                </c:pt>
                <c:pt idx="2">
                  <c:v>5.69</c:v>
                </c:pt>
                <c:pt idx="3">
                  <c:v>5.89</c:v>
                </c:pt>
                <c:pt idx="4">
                  <c:v>6.17</c:v>
                </c:pt>
                <c:pt idx="5">
                  <c:v>6.8</c:v>
                </c:pt>
                <c:pt idx="6">
                  <c:v>7.8</c:v>
                </c:pt>
                <c:pt idx="7">
                  <c:v>7.95</c:v>
                </c:pt>
                <c:pt idx="8">
                  <c:v>8.23</c:v>
                </c:pt>
                <c:pt idx="9">
                  <c:v>8.81</c:v>
                </c:pt>
                <c:pt idx="10">
                  <c:v>8.81</c:v>
                </c:pt>
                <c:pt idx="11">
                  <c:v>8.8699999999999992</c:v>
                </c:pt>
                <c:pt idx="12">
                  <c:v>9.82</c:v>
                </c:pt>
                <c:pt idx="13">
                  <c:v>9.85</c:v>
                </c:pt>
                <c:pt idx="14">
                  <c:v>10.039999999999999</c:v>
                </c:pt>
                <c:pt idx="15">
                  <c:v>10.07</c:v>
                </c:pt>
                <c:pt idx="16">
                  <c:v>10.08</c:v>
                </c:pt>
                <c:pt idx="17">
                  <c:v>10.210000000000001</c:v>
                </c:pt>
                <c:pt idx="18">
                  <c:v>10.67</c:v>
                </c:pt>
                <c:pt idx="19">
                  <c:v>10.67</c:v>
                </c:pt>
                <c:pt idx="20">
                  <c:v>11.28</c:v>
                </c:pt>
                <c:pt idx="21">
                  <c:v>11.32</c:v>
                </c:pt>
                <c:pt idx="22">
                  <c:v>11.41</c:v>
                </c:pt>
                <c:pt idx="23">
                  <c:v>11.45</c:v>
                </c:pt>
                <c:pt idx="24">
                  <c:v>11.55</c:v>
                </c:pt>
                <c:pt idx="25">
                  <c:v>11.57</c:v>
                </c:pt>
                <c:pt idx="26">
                  <c:v>11.65</c:v>
                </c:pt>
                <c:pt idx="27">
                  <c:v>11.95</c:v>
                </c:pt>
                <c:pt idx="28">
                  <c:v>11.99</c:v>
                </c:pt>
                <c:pt idx="29">
                  <c:v>11.99</c:v>
                </c:pt>
                <c:pt idx="30">
                  <c:v>12.23</c:v>
                </c:pt>
                <c:pt idx="31">
                  <c:v>12.23</c:v>
                </c:pt>
                <c:pt idx="32">
                  <c:v>12.44</c:v>
                </c:pt>
                <c:pt idx="33">
                  <c:v>12.51</c:v>
                </c:pt>
                <c:pt idx="34">
                  <c:v>12.61</c:v>
                </c:pt>
                <c:pt idx="35">
                  <c:v>13.03</c:v>
                </c:pt>
                <c:pt idx="36">
                  <c:v>13.65</c:v>
                </c:pt>
                <c:pt idx="37">
                  <c:v>13.89</c:v>
                </c:pt>
                <c:pt idx="38">
                  <c:v>14.01</c:v>
                </c:pt>
                <c:pt idx="39">
                  <c:v>14.09</c:v>
                </c:pt>
                <c:pt idx="40">
                  <c:v>14.46</c:v>
                </c:pt>
                <c:pt idx="41">
                  <c:v>15</c:v>
                </c:pt>
                <c:pt idx="42">
                  <c:v>16.09</c:v>
                </c:pt>
                <c:pt idx="43">
                  <c:v>18.54</c:v>
                </c:pt>
              </c:numCache>
            </c:numRef>
          </c:val>
        </c:ser>
        <c:dLbls>
          <c:showLegendKey val="0"/>
          <c:showVal val="0"/>
          <c:showCatName val="0"/>
          <c:showSerName val="0"/>
          <c:showPercent val="0"/>
          <c:showBubbleSize val="0"/>
        </c:dLbls>
        <c:gapWidth val="71"/>
        <c:overlap val="-30"/>
        <c:axId val="-1734959328"/>
        <c:axId val="-1734946272"/>
      </c:barChart>
      <c:catAx>
        <c:axId val="-173495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1734946272"/>
        <c:crosses val="autoZero"/>
        <c:auto val="1"/>
        <c:lblAlgn val="ctr"/>
        <c:lblOffset val="100"/>
        <c:noMultiLvlLbl val="0"/>
      </c:catAx>
      <c:valAx>
        <c:axId val="-173494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1734959328"/>
        <c:crosses val="autoZero"/>
        <c:crossBetween val="between"/>
      </c:valAx>
      <c:spPr>
        <a:noFill/>
        <a:ln>
          <a:noFill/>
        </a:ln>
        <a:effectLst/>
      </c:spPr>
    </c:plotArea>
    <c:plotVisOnly val="1"/>
    <c:dispBlanksAs val="gap"/>
    <c:showDLblsOverMax val="0"/>
  </c:chart>
  <c:spPr>
    <a:solidFill>
      <a:schemeClr val="bg1"/>
    </a:solidFill>
    <a:ln w="19050">
      <a:solidFill>
        <a:schemeClr val="tx1"/>
      </a:solidFill>
    </a:ln>
    <a:effectLst/>
  </c:spPr>
  <c:txPr>
    <a:bodyPr/>
    <a:lstStyle/>
    <a:p>
      <a:pPr>
        <a:defRPr sz="1100">
          <a:solidFill>
            <a:schemeClr val="tx1"/>
          </a:solidFill>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solidFill>
                <a:latin typeface="+mn-lt"/>
                <a:ea typeface="+mn-ea"/>
                <a:cs typeface="+mn-cs"/>
              </a:defRPr>
            </a:pPr>
            <a:r>
              <a:rPr lang="ja-JP"/>
              <a:t>平成２４年刑法別犯罪認知状況  </a:t>
            </a:r>
          </a:p>
        </c:rich>
      </c:tx>
      <c:layout>
        <c:manualLayout>
          <c:xMode val="edge"/>
          <c:yMode val="edge"/>
          <c:x val="0.1976663650183294"/>
          <c:y val="0.11574074074074074"/>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solidFill>
              <a:latin typeface="+mn-lt"/>
              <a:ea typeface="+mn-ea"/>
              <a:cs typeface="+mn-cs"/>
            </a:defRPr>
          </a:pPr>
          <a:endParaRPr lang="ja-JP"/>
        </a:p>
      </c:txPr>
    </c:title>
    <c:autoTitleDeleted val="0"/>
    <c:plotArea>
      <c:layout/>
      <c:pieChart>
        <c:varyColors val="1"/>
        <c:ser>
          <c:idx val="0"/>
          <c:order val="0"/>
          <c:tx>
            <c:strRef>
              <c:f>犯罪!$A$31</c:f>
              <c:strCache>
                <c:ptCount val="1"/>
                <c:pt idx="0">
                  <c:v>平成２４年 </c:v>
                </c:pt>
              </c:strCache>
            </c:strRef>
          </c:tx>
          <c:explosion val="1"/>
          <c:dPt>
            <c:idx val="0"/>
            <c:bubble3D val="0"/>
            <c:explosion val="18"/>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explosion val="0"/>
            <c:spPr>
              <a:solidFill>
                <a:schemeClr val="accent6"/>
              </a:solidFill>
              <a:ln w="19050">
                <a:solidFill>
                  <a:schemeClr val="lt1"/>
                </a:solidFill>
              </a:ln>
              <a:effectLst/>
            </c:spPr>
          </c:dPt>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犯罪!$C$26:$H$26</c:f>
              <c:strCache>
                <c:ptCount val="6"/>
                <c:pt idx="0">
                  <c:v>窃盗犯</c:v>
                </c:pt>
                <c:pt idx="1">
                  <c:v>知能犯</c:v>
                </c:pt>
                <c:pt idx="2">
                  <c:v>粗暴犯</c:v>
                </c:pt>
                <c:pt idx="3">
                  <c:v>風俗犯</c:v>
                </c:pt>
                <c:pt idx="4">
                  <c:v>凶悪犯</c:v>
                </c:pt>
                <c:pt idx="5">
                  <c:v>その他の刑法犯</c:v>
                </c:pt>
              </c:strCache>
            </c:strRef>
          </c:cat>
          <c:val>
            <c:numRef>
              <c:f>犯罪!$C$31:$H$31</c:f>
              <c:numCache>
                <c:formatCode>General</c:formatCode>
                <c:ptCount val="6"/>
                <c:pt idx="0" formatCode="#,##0">
                  <c:v>2550</c:v>
                </c:pt>
                <c:pt idx="1">
                  <c:v>180</c:v>
                </c:pt>
                <c:pt idx="2">
                  <c:v>111</c:v>
                </c:pt>
                <c:pt idx="3">
                  <c:v>24</c:v>
                </c:pt>
                <c:pt idx="4">
                  <c:v>14</c:v>
                </c:pt>
                <c:pt idx="5">
                  <c:v>416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889467949626154"/>
          <c:y val="3.5574228479863207E-3"/>
          <c:w val="0.23268325834270717"/>
          <c:h val="0.99644257715201368"/>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800" b="1">
          <a:solidFill>
            <a:schemeClr val="tx1"/>
          </a:solidFill>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ja-JP"/>
              <a:t>近年の</a:t>
            </a:r>
            <a:r>
              <a:rPr lang="en-US"/>
              <a:t>1000</a:t>
            </a:r>
            <a:r>
              <a:rPr lang="ja-JP"/>
              <a:t>人当たりの犯罪率推移 </a:t>
            </a:r>
          </a:p>
        </c:rich>
      </c:tx>
      <c:layout>
        <c:manualLayout>
          <c:xMode val="edge"/>
          <c:yMode val="edge"/>
          <c:x val="7.8126837310154434E-2"/>
          <c:y val="4.4855181338549245E-3"/>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6.6580927384076991E-2"/>
          <c:y val="7.9629629629629634E-2"/>
          <c:w val="0.90286351706036749"/>
          <c:h val="0.72558617672790904"/>
        </c:manualLayout>
      </c:layout>
      <c:lineChart>
        <c:grouping val="standard"/>
        <c:varyColors val="0"/>
        <c:ser>
          <c:idx val="0"/>
          <c:order val="0"/>
          <c:tx>
            <c:strRef>
              <c:f>犯罪!$Q$57</c:f>
              <c:strCache>
                <c:ptCount val="1"/>
                <c:pt idx="0">
                  <c:v>県平均</c:v>
                </c:pt>
              </c:strCache>
            </c:strRef>
          </c:tx>
          <c:spPr>
            <a:ln w="76200" cap="rnd">
              <a:solidFill>
                <a:schemeClr val="accent1"/>
              </a:solidFill>
              <a:round/>
            </a:ln>
            <a:effectLst/>
          </c:spPr>
          <c:marker>
            <c:symbol val="none"/>
          </c:marker>
          <c:cat>
            <c:strRef>
              <c:f>犯罪!$P$58:$P$63</c:f>
              <c:strCache>
                <c:ptCount val="6"/>
                <c:pt idx="0">
                  <c:v>H20</c:v>
                </c:pt>
                <c:pt idx="1">
                  <c:v>H21</c:v>
                </c:pt>
                <c:pt idx="2">
                  <c:v>H22</c:v>
                </c:pt>
                <c:pt idx="3">
                  <c:v>H23</c:v>
                </c:pt>
                <c:pt idx="4">
                  <c:v>H24</c:v>
                </c:pt>
                <c:pt idx="5">
                  <c:v>H25</c:v>
                </c:pt>
              </c:strCache>
            </c:strRef>
          </c:cat>
          <c:val>
            <c:numRef>
              <c:f>犯罪!$Q$58:$Q$63</c:f>
              <c:numCache>
                <c:formatCode>General</c:formatCode>
                <c:ptCount val="6"/>
                <c:pt idx="0">
                  <c:v>14.78</c:v>
                </c:pt>
                <c:pt idx="1">
                  <c:v>14.32</c:v>
                </c:pt>
                <c:pt idx="2">
                  <c:v>13.91</c:v>
                </c:pt>
                <c:pt idx="3">
                  <c:v>13</c:v>
                </c:pt>
                <c:pt idx="4">
                  <c:v>12.52</c:v>
                </c:pt>
                <c:pt idx="5">
                  <c:v>11.95</c:v>
                </c:pt>
              </c:numCache>
            </c:numRef>
          </c:val>
          <c:smooth val="0"/>
        </c:ser>
        <c:ser>
          <c:idx val="1"/>
          <c:order val="1"/>
          <c:tx>
            <c:strRef>
              <c:f>犯罪!$R$57</c:f>
              <c:strCache>
                <c:ptCount val="1"/>
                <c:pt idx="0">
                  <c:v>土浦市</c:v>
                </c:pt>
              </c:strCache>
            </c:strRef>
          </c:tx>
          <c:spPr>
            <a:ln w="76200" cap="rnd">
              <a:solidFill>
                <a:srgbClr val="FF0000"/>
              </a:solidFill>
              <a:round/>
            </a:ln>
            <a:effectLst/>
          </c:spPr>
          <c:marker>
            <c:symbol val="none"/>
          </c:marker>
          <c:cat>
            <c:strRef>
              <c:f>犯罪!$P$58:$P$63</c:f>
              <c:strCache>
                <c:ptCount val="6"/>
                <c:pt idx="0">
                  <c:v>H20</c:v>
                </c:pt>
                <c:pt idx="1">
                  <c:v>H21</c:v>
                </c:pt>
                <c:pt idx="2">
                  <c:v>H22</c:v>
                </c:pt>
                <c:pt idx="3">
                  <c:v>H23</c:v>
                </c:pt>
                <c:pt idx="4">
                  <c:v>H24</c:v>
                </c:pt>
                <c:pt idx="5">
                  <c:v>H25</c:v>
                </c:pt>
              </c:strCache>
            </c:strRef>
          </c:cat>
          <c:val>
            <c:numRef>
              <c:f>犯罪!$R$58:$R$63</c:f>
              <c:numCache>
                <c:formatCode>General</c:formatCode>
                <c:ptCount val="6"/>
                <c:pt idx="0">
                  <c:v>21.19</c:v>
                </c:pt>
                <c:pt idx="1">
                  <c:v>22.06</c:v>
                </c:pt>
                <c:pt idx="2">
                  <c:v>19.649999999999999</c:v>
                </c:pt>
                <c:pt idx="3">
                  <c:v>18.329999999999998</c:v>
                </c:pt>
                <c:pt idx="4">
                  <c:v>19.22</c:v>
                </c:pt>
                <c:pt idx="5">
                  <c:v>18.54</c:v>
                </c:pt>
              </c:numCache>
            </c:numRef>
          </c:val>
          <c:smooth val="0"/>
        </c:ser>
        <c:dLbls>
          <c:showLegendKey val="0"/>
          <c:showVal val="0"/>
          <c:showCatName val="0"/>
          <c:showSerName val="0"/>
          <c:showPercent val="0"/>
          <c:showBubbleSize val="0"/>
        </c:dLbls>
        <c:smooth val="0"/>
        <c:axId val="-1734951712"/>
        <c:axId val="-1734954432"/>
      </c:lineChart>
      <c:catAx>
        <c:axId val="-173495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734954432"/>
        <c:crosses val="autoZero"/>
        <c:auto val="1"/>
        <c:lblAlgn val="ctr"/>
        <c:lblOffset val="100"/>
        <c:noMultiLvlLbl val="0"/>
      </c:catAx>
      <c:valAx>
        <c:axId val="-173495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734951712"/>
        <c:crosses val="autoZero"/>
        <c:crossBetween val="between"/>
      </c:valAx>
      <c:spPr>
        <a:noFill/>
        <a:ln>
          <a:noFill/>
        </a:ln>
        <a:effectLst/>
      </c:spPr>
    </c:plotArea>
    <c:legend>
      <c:legendPos val="b"/>
      <c:layout>
        <c:manualLayout>
          <c:xMode val="edge"/>
          <c:yMode val="edge"/>
          <c:x val="0.11184809161827704"/>
          <c:y val="0.90606995081331321"/>
          <c:w val="0.77630357648724357"/>
          <c:h val="9.39300491866867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19050">
      <a:solidFill>
        <a:schemeClr val="tx1"/>
      </a:solidFill>
    </a:ln>
    <a:effectLst/>
  </c:spPr>
  <c:txPr>
    <a:bodyPr/>
    <a:lstStyle/>
    <a:p>
      <a:pPr>
        <a:defRPr sz="1800" b="1">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2393257937046"/>
          <c:y val="2.8768164209247427E-2"/>
          <c:w val="0.75631328200046388"/>
          <c:h val="0.85925025178111825"/>
        </c:manualLayout>
      </c:layout>
      <c:barChart>
        <c:barDir val="bar"/>
        <c:grouping val="clustered"/>
        <c:varyColors val="0"/>
        <c:ser>
          <c:idx val="0"/>
          <c:order val="0"/>
          <c:tx>
            <c:strRef>
              <c:f>Sheet1!$P$63</c:f>
              <c:strCache>
                <c:ptCount val="1"/>
                <c:pt idx="0">
                  <c:v>男</c:v>
                </c:pt>
              </c:strCache>
            </c:strRef>
          </c:tx>
          <c:spPr>
            <a:solidFill>
              <a:srgbClr val="0070C0"/>
            </a:solidFill>
            <a:ln>
              <a:solidFill>
                <a:schemeClr val="tx1"/>
              </a:solidFill>
            </a:ln>
            <a:effectLst/>
          </c:spPr>
          <c:invertIfNegative val="0"/>
          <c:cat>
            <c:strRef>
              <c:f>Sheet1!$O$64:$O$82</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Sheet1!$P$64:$P$82</c:f>
              <c:numCache>
                <c:formatCode>0</c:formatCode>
                <c:ptCount val="19"/>
                <c:pt idx="0">
                  <c:v>-1889.3552735529099</c:v>
                </c:pt>
                <c:pt idx="1">
                  <c:v>-1969.5512348726199</c:v>
                </c:pt>
                <c:pt idx="2">
                  <c:v>-2032.04604547279</c:v>
                </c:pt>
                <c:pt idx="3">
                  <c:v>-2152.2977690063699</c:v>
                </c:pt>
                <c:pt idx="4">
                  <c:v>-2385.8512477557701</c:v>
                </c:pt>
                <c:pt idx="5">
                  <c:v>-2960.7650083929002</c:v>
                </c:pt>
                <c:pt idx="6">
                  <c:v>-3139.0330488039399</c:v>
                </c:pt>
                <c:pt idx="7">
                  <c:v>-3274.7852392547902</c:v>
                </c:pt>
                <c:pt idx="8">
                  <c:v>-3464.0191561081301</c:v>
                </c:pt>
                <c:pt idx="9">
                  <c:v>-3557.5172113016401</c:v>
                </c:pt>
                <c:pt idx="10">
                  <c:v>-3640.6517351377702</c:v>
                </c:pt>
                <c:pt idx="11">
                  <c:v>-3980.3974493463302</c:v>
                </c:pt>
                <c:pt idx="12">
                  <c:v>-4413.5667734688004</c:v>
                </c:pt>
                <c:pt idx="13">
                  <c:v>-5056.9274124663098</c:v>
                </c:pt>
                <c:pt idx="14">
                  <c:v>-4222.1004461353496</c:v>
                </c:pt>
                <c:pt idx="15">
                  <c:v>-3281.9922531663401</c:v>
                </c:pt>
                <c:pt idx="16">
                  <c:v>-2623.2119323168199</c:v>
                </c:pt>
                <c:pt idx="17">
                  <c:v>-2212.0878630050902</c:v>
                </c:pt>
                <c:pt idx="18">
                  <c:v>-1800.21639398457</c:v>
                </c:pt>
              </c:numCache>
            </c:numRef>
          </c:val>
        </c:ser>
        <c:ser>
          <c:idx val="1"/>
          <c:order val="1"/>
          <c:tx>
            <c:strRef>
              <c:f>Sheet1!$Q$63</c:f>
              <c:strCache>
                <c:ptCount val="1"/>
                <c:pt idx="0">
                  <c:v>女</c:v>
                </c:pt>
              </c:strCache>
            </c:strRef>
          </c:tx>
          <c:spPr>
            <a:solidFill>
              <a:schemeClr val="accent6"/>
            </a:solidFill>
            <a:ln>
              <a:solidFill>
                <a:schemeClr val="tx1"/>
              </a:solidFill>
            </a:ln>
            <a:effectLst/>
          </c:spPr>
          <c:invertIfNegative val="0"/>
          <c:cat>
            <c:strRef>
              <c:f>Sheet1!$O$64:$O$82</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Sheet1!$Q$64:$Q$82</c:f>
              <c:numCache>
                <c:formatCode>0</c:formatCode>
                <c:ptCount val="19"/>
                <c:pt idx="0">
                  <c:v>1792.3871298291508</c:v>
                </c:pt>
                <c:pt idx="1">
                  <c:v>1878.7344935069959</c:v>
                </c:pt>
                <c:pt idx="2">
                  <c:v>1931.0091878722194</c:v>
                </c:pt>
                <c:pt idx="3">
                  <c:v>2054.0341326758571</c:v>
                </c:pt>
                <c:pt idx="4">
                  <c:v>2301.3237225630323</c:v>
                </c:pt>
                <c:pt idx="5">
                  <c:v>2672.4117854070623</c:v>
                </c:pt>
                <c:pt idx="6">
                  <c:v>2754.3495851210455</c:v>
                </c:pt>
                <c:pt idx="7">
                  <c:v>2982.1133820640839</c:v>
                </c:pt>
                <c:pt idx="8">
                  <c:v>3163.9952507895523</c:v>
                </c:pt>
                <c:pt idx="9">
                  <c:v>3157.0575251441242</c:v>
                </c:pt>
                <c:pt idx="10">
                  <c:v>3164.3276169129545</c:v>
                </c:pt>
                <c:pt idx="11">
                  <c:v>3513.7958161609113</c:v>
                </c:pt>
                <c:pt idx="12">
                  <c:v>4166.8909024551922</c:v>
                </c:pt>
                <c:pt idx="13">
                  <c:v>4892.0813383675368</c:v>
                </c:pt>
                <c:pt idx="14">
                  <c:v>4315.9642682517879</c:v>
                </c:pt>
                <c:pt idx="15">
                  <c:v>3755.4096456997581</c:v>
                </c:pt>
                <c:pt idx="16">
                  <c:v>3393.6254114613334</c:v>
                </c:pt>
                <c:pt idx="17">
                  <c:v>3489.4141178903465</c:v>
                </c:pt>
                <c:pt idx="18">
                  <c:v>3436.8493742047358</c:v>
                </c:pt>
              </c:numCache>
            </c:numRef>
          </c:val>
        </c:ser>
        <c:dLbls>
          <c:showLegendKey val="0"/>
          <c:showVal val="0"/>
          <c:showCatName val="0"/>
          <c:showSerName val="0"/>
          <c:showPercent val="0"/>
          <c:showBubbleSize val="0"/>
        </c:dLbls>
        <c:gapWidth val="0"/>
        <c:overlap val="100"/>
        <c:axId val="-1734945728"/>
        <c:axId val="-1734948992"/>
      </c:barChart>
      <c:catAx>
        <c:axId val="-1734945728"/>
        <c:scaling>
          <c:orientation val="minMax"/>
        </c:scaling>
        <c:delete val="1"/>
        <c:axPos val="l"/>
        <c:numFmt formatCode="General" sourceLinked="1"/>
        <c:majorTickMark val="out"/>
        <c:minorTickMark val="none"/>
        <c:tickLblPos val="low"/>
        <c:crossAx val="-1734948992"/>
        <c:crosses val="autoZero"/>
        <c:auto val="1"/>
        <c:lblAlgn val="ctr"/>
        <c:lblOffset val="100"/>
        <c:noMultiLvlLbl val="0"/>
      </c:catAx>
      <c:valAx>
        <c:axId val="-1734948992"/>
        <c:scaling>
          <c:orientation val="minMax"/>
          <c:max val="8000"/>
          <c:min val="-8000"/>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734945728"/>
        <c:crosses val="autoZero"/>
        <c:crossBetween val="between"/>
        <c:majorUnit val="4000"/>
      </c:valAx>
      <c:spPr>
        <a:noFill/>
        <a:ln>
          <a:noFill/>
        </a:ln>
        <a:effectLst/>
      </c:spPr>
    </c:plotArea>
    <c:plotVisOnly val="1"/>
    <c:dispBlanksAs val="gap"/>
    <c:showDLblsOverMax val="0"/>
  </c:chart>
  <c:spPr>
    <a:noFill/>
    <a:ln w="19050">
      <a:noFill/>
    </a:ln>
    <a:effectLst/>
  </c:spPr>
  <c:txPr>
    <a:bodyPr/>
    <a:lstStyle/>
    <a:p>
      <a:pPr>
        <a:defRPr sz="2000">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22861272775686"/>
          <c:y val="6.7072758037225039E-2"/>
          <c:w val="0.84791763487405558"/>
          <c:h val="0.73758983172788684"/>
        </c:manualLayout>
      </c:layout>
      <c:lineChart>
        <c:grouping val="standard"/>
        <c:varyColors val="0"/>
        <c:ser>
          <c:idx val="1"/>
          <c:order val="0"/>
          <c:tx>
            <c:strRef>
              <c:f>[地区別人口推移.xlsx]土浦市!$D$1</c:f>
              <c:strCache>
                <c:ptCount val="1"/>
                <c:pt idx="0">
                  <c:v>世帯当たり人口</c:v>
                </c:pt>
              </c:strCache>
            </c:strRef>
          </c:tx>
          <c:spPr>
            <a:ln w="76200" cap="rnd">
              <a:solidFill>
                <a:srgbClr val="FAB900"/>
              </a:solidFill>
              <a:round/>
            </a:ln>
            <a:effectLst/>
          </c:spPr>
          <c:marker>
            <c:symbol val="x"/>
            <c:size val="3"/>
            <c:spPr>
              <a:solidFill>
                <a:srgbClr val="FAB900"/>
              </a:solidFill>
              <a:ln w="76200"/>
            </c:spPr>
          </c:marker>
          <c:dLbls>
            <c:dLbl>
              <c:idx val="0"/>
              <c:layout>
                <c:manualLayout>
                  <c:x val="0"/>
                  <c:y val="-2.81356955797492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[地区別人口推移.xlsx]土浦市!$A$2:$A$8</c:f>
              <c:strCache>
                <c:ptCount val="7"/>
                <c:pt idx="0">
                  <c:v>H.20</c:v>
                </c:pt>
                <c:pt idx="1">
                  <c:v>H.21</c:v>
                </c:pt>
                <c:pt idx="2">
                  <c:v>H.22</c:v>
                </c:pt>
                <c:pt idx="3">
                  <c:v>H.23</c:v>
                </c:pt>
                <c:pt idx="4">
                  <c:v>H.24</c:v>
                </c:pt>
                <c:pt idx="5">
                  <c:v>H.25</c:v>
                </c:pt>
                <c:pt idx="6">
                  <c:v>H.26</c:v>
                </c:pt>
              </c:strCache>
            </c:strRef>
          </c:cat>
          <c:val>
            <c:numRef>
              <c:f>[地区別人口推移.xlsx]土浦市!$D$2:$D$8</c:f>
              <c:numCache>
                <c:formatCode>0.0_ </c:formatCode>
                <c:ptCount val="7"/>
                <c:pt idx="0">
                  <c:v>2.6032678671816911</c:v>
                </c:pt>
                <c:pt idx="1">
                  <c:v>2.571826708351943</c:v>
                </c:pt>
                <c:pt idx="2">
                  <c:v>2.5467195767195769</c:v>
                </c:pt>
                <c:pt idx="3">
                  <c:v>2.5251332758590355</c:v>
                </c:pt>
                <c:pt idx="4">
                  <c:v>2.5028600327857418</c:v>
                </c:pt>
                <c:pt idx="5">
                  <c:v>2.4556615940159916</c:v>
                </c:pt>
                <c:pt idx="6">
                  <c:v>2.4280441543351219</c:v>
                </c:pt>
              </c:numCache>
            </c:numRef>
          </c:val>
          <c:smooth val="0"/>
        </c:ser>
        <c:dLbls>
          <c:showLegendKey val="0"/>
          <c:showVal val="1"/>
          <c:showCatName val="0"/>
          <c:showSerName val="0"/>
          <c:showPercent val="0"/>
          <c:showBubbleSize val="0"/>
        </c:dLbls>
        <c:marker val="1"/>
        <c:smooth val="0"/>
        <c:axId val="-1734956064"/>
        <c:axId val="-1734956608"/>
      </c:lineChart>
      <c:valAx>
        <c:axId val="-1734956608"/>
        <c:scaling>
          <c:orientation val="minMax"/>
          <c:max val="2.7"/>
        </c:scaling>
        <c:delete val="0"/>
        <c:axPos val="r"/>
        <c:title>
          <c:tx>
            <c:rich>
              <a:bodyPr rot="0"/>
              <a:lstStyle/>
              <a:p>
                <a:pPr>
                  <a:defRPr/>
                </a:pPr>
                <a:r>
                  <a:rPr lang="ja-JP" dirty="0"/>
                  <a:t>人</a:t>
                </a:r>
                <a:r>
                  <a:rPr lang="en-US" dirty="0"/>
                  <a:t>/</a:t>
                </a:r>
                <a:r>
                  <a:rPr lang="ja-JP" dirty="0"/>
                  <a:t>世帯</a:t>
                </a:r>
              </a:p>
            </c:rich>
          </c:tx>
          <c:layout>
            <c:manualLayout>
              <c:xMode val="edge"/>
              <c:yMode val="edge"/>
              <c:x val="0.86434133370037336"/>
              <c:y val="0.90220696839209369"/>
            </c:manualLayout>
          </c:layout>
          <c:overlay val="0"/>
          <c:spPr>
            <a:noFill/>
            <a:ln>
              <a:noFill/>
            </a:ln>
            <a:effectLst/>
          </c:spPr>
        </c:title>
        <c:numFmt formatCode="0.0_ " sourceLinked="1"/>
        <c:majorTickMark val="out"/>
        <c:minorTickMark val="none"/>
        <c:tickLblPos val="low"/>
        <c:spPr>
          <a:noFill/>
          <a:ln>
            <a:noFill/>
          </a:ln>
          <a:effectLst/>
        </c:spPr>
        <c:txPr>
          <a:bodyPr rot="-60000000" vert="horz"/>
          <a:lstStyle/>
          <a:p>
            <a:pPr>
              <a:defRPr/>
            </a:pPr>
            <a:endParaRPr lang="ja-JP"/>
          </a:p>
        </c:txPr>
        <c:crossAx val="-1734956064"/>
        <c:crosses val="max"/>
        <c:crossBetween val="between"/>
        <c:majorUnit val="0.1"/>
      </c:valAx>
      <c:catAx>
        <c:axId val="-1734956064"/>
        <c:scaling>
          <c:orientation val="minMax"/>
        </c:scaling>
        <c:delete val="0"/>
        <c:axPos val="b"/>
        <c:numFmt formatCode="General" sourceLinked="1"/>
        <c:majorTickMark val="out"/>
        <c:minorTickMark val="none"/>
        <c:tickLblPos val="nextTo"/>
        <c:crossAx val="-1734956608"/>
        <c:crosses val="autoZero"/>
        <c:auto val="1"/>
        <c:lblAlgn val="ctr"/>
        <c:lblOffset val="100"/>
        <c:noMultiLvlLbl val="0"/>
      </c:catAx>
      <c:spPr>
        <a:noFill/>
        <a:ln>
          <a:noFill/>
        </a:ln>
        <a:effectLst/>
      </c:spPr>
    </c:plotArea>
    <c:legend>
      <c:legendPos val="b"/>
      <c:layout>
        <c:manualLayout>
          <c:xMode val="edge"/>
          <c:yMode val="edge"/>
          <c:x val="0.23545140782643414"/>
          <c:y val="0.91007208592798472"/>
          <c:w val="0.57422910747429079"/>
          <c:h val="6.7667322834645674E-2"/>
        </c:manualLayout>
      </c:layout>
      <c:overlay val="0"/>
      <c:spPr>
        <a:noFill/>
        <a:ln>
          <a:noFill/>
        </a:ln>
        <a:effectLst/>
      </c:spPr>
      <c:txPr>
        <a:bodyPr rot="0" vert="horz"/>
        <a:lstStyle/>
        <a:p>
          <a:pPr>
            <a:defRPr sz="1600"/>
          </a:pPr>
          <a:endParaRPr lang="ja-JP"/>
        </a:p>
      </c:txPr>
    </c:legend>
    <c:plotVisOnly val="1"/>
    <c:dispBlanksAs val="gap"/>
    <c:showDLblsOverMax val="0"/>
  </c:chart>
  <c:spPr>
    <a:noFill/>
    <a:ln>
      <a:noFill/>
    </a:ln>
    <a:effectLst/>
  </c:spPr>
  <c:txPr>
    <a:bodyPr/>
    <a:lstStyle/>
    <a:p>
      <a:pPr>
        <a:defRPr sz="24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rgbClr val="002060"/>
                </a:solidFill>
                <a:latin typeface="+mn-lt"/>
                <a:ea typeface="+mn-ea"/>
                <a:cs typeface="+mn-cs"/>
              </a:defRPr>
            </a:pPr>
            <a:r>
              <a:rPr lang="ja-JP" altLang="en-US" sz="1800" dirty="0" smtClean="0"/>
              <a:t>産出額の構成</a:t>
            </a:r>
            <a:endParaRPr lang="ja-JP" sz="1800" dirty="0"/>
          </a:p>
        </c:rich>
      </c:tx>
      <c:layout/>
      <c:overlay val="0"/>
      <c:spPr>
        <a:noFill/>
        <a:ln>
          <a:noFill/>
        </a:ln>
        <a:effectLst/>
      </c:spPr>
      <c:txPr>
        <a:bodyPr rot="0" spcFirstLastPara="1" vertOverflow="ellipsis" vert="horz" wrap="square" anchor="ctr" anchorCtr="1"/>
        <a:lstStyle/>
        <a:p>
          <a:pPr>
            <a:defRPr sz="1680" b="1" i="0" u="none" strike="noStrike" kern="1200" baseline="0">
              <a:solidFill>
                <a:srgbClr val="002060"/>
              </a:solidFill>
              <a:latin typeface="+mn-lt"/>
              <a:ea typeface="+mn-ea"/>
              <a:cs typeface="+mn-cs"/>
            </a:defRPr>
          </a:pPr>
          <a:endParaRPr lang="ja-JP"/>
        </a:p>
      </c:txPr>
    </c:title>
    <c:autoTitleDeleted val="0"/>
    <c:plotArea>
      <c:layout>
        <c:manualLayout>
          <c:layoutTarget val="inner"/>
          <c:xMode val="edge"/>
          <c:yMode val="edge"/>
          <c:x val="0.16768922423444046"/>
          <c:y val="0.15369392511023999"/>
          <c:w val="0.61686906957313026"/>
          <c:h val="0.72762527516457742"/>
        </c:manualLayout>
      </c:layout>
      <c:pieChart>
        <c:varyColors val="1"/>
        <c:ser>
          <c:idx val="0"/>
          <c:order val="0"/>
          <c:dPt>
            <c:idx val="0"/>
            <c:bubble3D val="0"/>
            <c:explosion val="7"/>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dPt>
          <c:dPt>
            <c:idx val="1"/>
            <c:bubble3D val="0"/>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dPt>
          <c:dPt>
            <c:idx val="2"/>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dPt>
          <c:dPt>
            <c:idx val="3"/>
            <c:bubble3D val="0"/>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dPt>
          <c:dPt>
            <c:idx val="4"/>
            <c:bubble3D val="0"/>
            <c:spPr>
              <a:solidFill>
                <a:schemeClr val="accent5">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dPt>
          <c:dPt>
            <c:idx val="5"/>
            <c:bubble3D val="0"/>
            <c:spPr>
              <a:solidFill>
                <a:schemeClr val="accent6">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dPt>
          <c:dLbls>
            <c:dLbl>
              <c:idx val="5"/>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Sheet1!$E$89:$E$94</c:f>
              <c:strCache>
                <c:ptCount val="6"/>
                <c:pt idx="0">
                  <c:v>野菜</c:v>
                </c:pt>
                <c:pt idx="1">
                  <c:v>畜産物</c:v>
                </c:pt>
                <c:pt idx="2">
                  <c:v>米</c:v>
                </c:pt>
                <c:pt idx="3">
                  <c:v>花き</c:v>
                </c:pt>
                <c:pt idx="4">
                  <c:v>果実</c:v>
                </c:pt>
                <c:pt idx="5">
                  <c:v>その他</c:v>
                </c:pt>
              </c:strCache>
            </c:strRef>
          </c:cat>
          <c:val>
            <c:numRef>
              <c:f>Sheet1!$F$89:$F$94</c:f>
              <c:numCache>
                <c:formatCode>0%</c:formatCode>
                <c:ptCount val="6"/>
                <c:pt idx="0">
                  <c:v>0.45</c:v>
                </c:pt>
                <c:pt idx="1">
                  <c:v>0.19</c:v>
                </c:pt>
                <c:pt idx="2">
                  <c:v>0.15</c:v>
                </c:pt>
                <c:pt idx="3">
                  <c:v>0.1</c:v>
                </c:pt>
                <c:pt idx="4">
                  <c:v>0.08</c:v>
                </c:pt>
                <c:pt idx="5">
                  <c:v>0.03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ja-JP"/>
        </a:p>
      </c:txPr>
    </c:legend>
    <c:plotVisOnly val="1"/>
    <c:dispBlanksAs val="gap"/>
    <c:showDLblsOverMax val="0"/>
  </c:chart>
  <c:spPr>
    <a:solidFill>
      <a:schemeClr val="bg1"/>
    </a:solidFill>
    <a:ln w="19050">
      <a:solidFill>
        <a:schemeClr val="tx1"/>
      </a:solidFill>
    </a:ln>
    <a:effectLst/>
  </c:spPr>
  <c:txPr>
    <a:bodyPr/>
    <a:lstStyle/>
    <a:p>
      <a:pPr>
        <a:defRPr sz="1400" b="1">
          <a:solidFill>
            <a:srgbClr val="002060"/>
          </a:solidFill>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Sheet1!$F$52</c:f>
              <c:strCache>
                <c:ptCount val="1"/>
                <c:pt idx="0">
                  <c:v>作付農家数割合</c:v>
                </c:pt>
              </c:strCache>
            </c:strRef>
          </c:tx>
          <c:spPr>
            <a:solidFill>
              <a:schemeClr val="accent2"/>
            </a:solidFill>
            <a:ln>
              <a:noFill/>
            </a:ln>
            <a:effectLst/>
          </c:spPr>
          <c:invertIfNegative val="0"/>
          <c:dPt>
            <c:idx val="0"/>
            <c:invertIfNegative val="0"/>
            <c:bubble3D val="0"/>
            <c:spPr>
              <a:solidFill>
                <a:srgbClr val="C00000"/>
              </a:solidFill>
              <a:ln>
                <a:solidFill>
                  <a:srgbClr val="C00000"/>
                </a:solidFill>
              </a:ln>
              <a:effectLst/>
            </c:spPr>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Sheet1!$E$53:$E$64</c:f>
              <c:strCache>
                <c:ptCount val="12"/>
                <c:pt idx="0">
                  <c:v>レンコン</c:v>
                </c:pt>
                <c:pt idx="1">
                  <c:v>ねぎ</c:v>
                </c:pt>
                <c:pt idx="2">
                  <c:v>大根</c:v>
                </c:pt>
                <c:pt idx="3">
                  <c:v>ホウレンソウ</c:v>
                </c:pt>
                <c:pt idx="4">
                  <c:v>さといも</c:v>
                </c:pt>
                <c:pt idx="5">
                  <c:v>なす</c:v>
                </c:pt>
                <c:pt idx="6">
                  <c:v>きゅうり</c:v>
                </c:pt>
                <c:pt idx="7">
                  <c:v>はくさい</c:v>
                </c:pt>
                <c:pt idx="8">
                  <c:v>人参</c:v>
                </c:pt>
                <c:pt idx="9">
                  <c:v>トマト</c:v>
                </c:pt>
                <c:pt idx="10">
                  <c:v>キャベツ</c:v>
                </c:pt>
                <c:pt idx="11">
                  <c:v>その他</c:v>
                </c:pt>
              </c:strCache>
            </c:strRef>
          </c:cat>
          <c:val>
            <c:numRef>
              <c:f>Sheet1!$F$53:$F$64</c:f>
              <c:numCache>
                <c:formatCode>General</c:formatCode>
                <c:ptCount val="12"/>
                <c:pt idx="0">
                  <c:v>266</c:v>
                </c:pt>
                <c:pt idx="1">
                  <c:v>212</c:v>
                </c:pt>
                <c:pt idx="2">
                  <c:v>143</c:v>
                </c:pt>
                <c:pt idx="3">
                  <c:v>136</c:v>
                </c:pt>
                <c:pt idx="4">
                  <c:v>136</c:v>
                </c:pt>
                <c:pt idx="5">
                  <c:v>130</c:v>
                </c:pt>
                <c:pt idx="6">
                  <c:v>125</c:v>
                </c:pt>
                <c:pt idx="7">
                  <c:v>124</c:v>
                </c:pt>
                <c:pt idx="8">
                  <c:v>118</c:v>
                </c:pt>
                <c:pt idx="9">
                  <c:v>108</c:v>
                </c:pt>
                <c:pt idx="10">
                  <c:v>106</c:v>
                </c:pt>
                <c:pt idx="11">
                  <c:v>295</c:v>
                </c:pt>
              </c:numCache>
            </c:numRef>
          </c:val>
        </c:ser>
        <c:dLbls>
          <c:showLegendKey val="0"/>
          <c:showVal val="0"/>
          <c:showCatName val="0"/>
          <c:showSerName val="0"/>
          <c:showPercent val="0"/>
          <c:showBubbleSize val="0"/>
        </c:dLbls>
        <c:gapWidth val="100"/>
        <c:overlap val="-21"/>
        <c:axId val="-1732557184"/>
        <c:axId val="-1732548480"/>
      </c:barChart>
      <c:catAx>
        <c:axId val="-173255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48480"/>
        <c:crosses val="autoZero"/>
        <c:auto val="1"/>
        <c:lblAlgn val="ctr"/>
        <c:lblOffset val="100"/>
        <c:noMultiLvlLbl val="0"/>
      </c:catAx>
      <c:valAx>
        <c:axId val="-173254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crossAx val="-1732557184"/>
        <c:crosses val="autoZero"/>
        <c:crossBetween val="between"/>
      </c:valAx>
      <c:spPr>
        <a:noFill/>
        <a:ln>
          <a:noFill/>
        </a:ln>
        <a:effectLst/>
      </c:spPr>
    </c:plotArea>
    <c:plotVisOnly val="1"/>
    <c:dispBlanksAs val="gap"/>
    <c:showDLblsOverMax val="0"/>
  </c:chart>
  <c:spPr>
    <a:solidFill>
      <a:schemeClr val="bg1"/>
    </a:solidFill>
    <a:ln w="19050">
      <a:solidFill>
        <a:schemeClr val="tx1"/>
      </a:solidFill>
    </a:ln>
    <a:effectLst/>
  </c:spPr>
  <c:txPr>
    <a:bodyPr/>
    <a:lstStyle/>
    <a:p>
      <a:pPr>
        <a:defRPr sz="1400" b="1">
          <a:solidFill>
            <a:schemeClr val="tx1"/>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718060994166215E-2"/>
          <c:y val="6.4048191391306256E-2"/>
          <c:w val="0.7468012968967116"/>
          <c:h val="0.72155419824858347"/>
        </c:manualLayout>
      </c:layout>
      <c:barChart>
        <c:barDir val="col"/>
        <c:grouping val="stacked"/>
        <c:varyColors val="0"/>
        <c:ser>
          <c:idx val="0"/>
          <c:order val="0"/>
          <c:tx>
            <c:strRef>
              <c:f>農家戸数!$B$18</c:f>
              <c:strCache>
                <c:ptCount val="1"/>
                <c:pt idx="0">
                  <c:v>専業農家</c:v>
                </c:pt>
              </c:strCache>
            </c:strRef>
          </c:tx>
          <c:spPr>
            <a:solidFill>
              <a:srgbClr val="90BB23"/>
            </a:solidFill>
            <a:ln>
              <a:solidFill>
                <a:sysClr val="windowText" lastClr="000000"/>
              </a:solidFill>
            </a:ln>
            <a:effectLst/>
          </c:spPr>
          <c:invertIfNegative val="0"/>
          <c:cat>
            <c:strRef>
              <c:f>農家戸数!$A$19:$A$21</c:f>
              <c:strCache>
                <c:ptCount val="3"/>
                <c:pt idx="0">
                  <c:v>H.7</c:v>
                </c:pt>
                <c:pt idx="1">
                  <c:v>H.12</c:v>
                </c:pt>
                <c:pt idx="2">
                  <c:v>H.17</c:v>
                </c:pt>
              </c:strCache>
            </c:strRef>
          </c:cat>
          <c:val>
            <c:numRef>
              <c:f>農家戸数!$B$19:$B$21</c:f>
              <c:numCache>
                <c:formatCode>General</c:formatCode>
                <c:ptCount val="3"/>
                <c:pt idx="0">
                  <c:v>466</c:v>
                </c:pt>
                <c:pt idx="1">
                  <c:v>393</c:v>
                </c:pt>
                <c:pt idx="2">
                  <c:v>422</c:v>
                </c:pt>
              </c:numCache>
            </c:numRef>
          </c:val>
        </c:ser>
        <c:ser>
          <c:idx val="1"/>
          <c:order val="1"/>
          <c:tx>
            <c:strRef>
              <c:f>農家戸数!$C$18</c:f>
              <c:strCache>
                <c:ptCount val="1"/>
                <c:pt idx="0">
                  <c:v>兼業農家</c:v>
                </c:pt>
              </c:strCache>
            </c:strRef>
          </c:tx>
          <c:spPr>
            <a:solidFill>
              <a:schemeClr val="accent2"/>
            </a:solidFill>
            <a:ln>
              <a:solidFill>
                <a:sysClr val="windowText" lastClr="000000"/>
              </a:solidFill>
            </a:ln>
            <a:effectLst/>
          </c:spPr>
          <c:invertIfNegative val="0"/>
          <c:cat>
            <c:strRef>
              <c:f>農家戸数!$A$19:$A$21</c:f>
              <c:strCache>
                <c:ptCount val="3"/>
                <c:pt idx="0">
                  <c:v>H.7</c:v>
                </c:pt>
                <c:pt idx="1">
                  <c:v>H.12</c:v>
                </c:pt>
                <c:pt idx="2">
                  <c:v>H.17</c:v>
                </c:pt>
              </c:strCache>
            </c:strRef>
          </c:cat>
          <c:val>
            <c:numRef>
              <c:f>農家戸数!$C$19:$C$21</c:f>
              <c:numCache>
                <c:formatCode>General</c:formatCode>
                <c:ptCount val="3"/>
                <c:pt idx="0">
                  <c:v>2123</c:v>
                </c:pt>
                <c:pt idx="1">
                  <c:v>1900</c:v>
                </c:pt>
                <c:pt idx="2">
                  <c:v>1351</c:v>
                </c:pt>
              </c:numCache>
            </c:numRef>
          </c:val>
        </c:ser>
        <c:ser>
          <c:idx val="2"/>
          <c:order val="2"/>
          <c:tx>
            <c:strRef>
              <c:f>農家戸数!$D$18</c:f>
              <c:strCache>
                <c:ptCount val="1"/>
                <c:pt idx="0">
                  <c:v>自給的農家</c:v>
                </c:pt>
              </c:strCache>
            </c:strRef>
          </c:tx>
          <c:spPr>
            <a:solidFill>
              <a:schemeClr val="accent3"/>
            </a:solidFill>
            <a:ln>
              <a:solidFill>
                <a:sysClr val="windowText" lastClr="000000"/>
              </a:solidFill>
            </a:ln>
            <a:effectLst/>
          </c:spPr>
          <c:invertIfNegative val="0"/>
          <c:cat>
            <c:strRef>
              <c:f>農家戸数!$A$19:$A$21</c:f>
              <c:strCache>
                <c:ptCount val="3"/>
                <c:pt idx="0">
                  <c:v>H.7</c:v>
                </c:pt>
                <c:pt idx="1">
                  <c:v>H.12</c:v>
                </c:pt>
                <c:pt idx="2">
                  <c:v>H.17</c:v>
                </c:pt>
              </c:strCache>
            </c:strRef>
          </c:cat>
          <c:val>
            <c:numRef>
              <c:f>農家戸数!$D$19:$D$21</c:f>
              <c:numCache>
                <c:formatCode>General</c:formatCode>
                <c:ptCount val="3"/>
                <c:pt idx="0">
                  <c:v>502</c:v>
                </c:pt>
                <c:pt idx="1">
                  <c:v>502</c:v>
                </c:pt>
                <c:pt idx="2">
                  <c:v>579</c:v>
                </c:pt>
              </c:numCache>
            </c:numRef>
          </c:val>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732556640"/>
        <c:axId val="-1732545760"/>
      </c:barChart>
      <c:catAx>
        <c:axId val="-173255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732545760"/>
        <c:crosses val="autoZero"/>
        <c:auto val="1"/>
        <c:lblAlgn val="ctr"/>
        <c:lblOffset val="100"/>
        <c:noMultiLvlLbl val="0"/>
      </c:catAx>
      <c:valAx>
        <c:axId val="-1732545760"/>
        <c:scaling>
          <c:orientation val="minMax"/>
          <c:max val="35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1" i="0" u="none" strike="noStrike" kern="1200" baseline="0">
                    <a:solidFill>
                      <a:schemeClr val="tx1"/>
                    </a:solidFill>
                    <a:latin typeface="+mn-lt"/>
                    <a:ea typeface="+mn-ea"/>
                    <a:cs typeface="+mn-cs"/>
                  </a:defRPr>
                </a:pPr>
                <a:r>
                  <a:rPr lang="ja-JP"/>
                  <a:t>戸</a:t>
                </a:r>
              </a:p>
            </c:rich>
          </c:tx>
          <c:layout>
            <c:manualLayout>
              <c:xMode val="edge"/>
              <c:yMode val="edge"/>
              <c:x val="1.4831577655060421E-2"/>
              <c:y val="0.82329361373822174"/>
            </c:manualLayout>
          </c:layout>
          <c:overlay val="0"/>
          <c:spPr>
            <a:noFill/>
            <a:ln>
              <a:noFill/>
            </a:ln>
            <a:effectLst/>
          </c:spPr>
          <c:txPr>
            <a:bodyPr rot="0" spcFirstLastPara="1" vertOverflow="ellipsis" wrap="square" anchor="ctr" anchorCtr="1"/>
            <a:lstStyle/>
            <a:p>
              <a:pPr>
                <a:defRPr sz="2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732556640"/>
        <c:crosses val="autoZero"/>
        <c:crossBetween val="between"/>
      </c:valAx>
      <c:spPr>
        <a:noFill/>
        <a:ln>
          <a:noFill/>
        </a:ln>
        <a:effectLst/>
      </c:spPr>
    </c:plotArea>
    <c:legend>
      <c:legendPos val="b"/>
      <c:layout>
        <c:manualLayout>
          <c:xMode val="edge"/>
          <c:yMode val="edge"/>
          <c:x val="0"/>
          <c:y val="0.85256127547382388"/>
          <c:w val="1"/>
          <c:h val="0.147438724526176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rgbClr val="FFFFFF"/>
    </a:solidFill>
    <a:ln w="9525" cap="flat" cmpd="sng" algn="ctr">
      <a:solidFill>
        <a:srgbClr val="000000"/>
      </a:solidFill>
      <a:round/>
    </a:ln>
    <a:effectLst/>
  </c:spPr>
  <c:txPr>
    <a:bodyPr/>
    <a:lstStyle/>
    <a:p>
      <a:pPr>
        <a:defRPr sz="2000" b="1">
          <a:solidFill>
            <a:schemeClr val="tx1"/>
          </a:solidFill>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ja-JP"/>
              <a:t>耕作放棄地面積の推移</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8702540233695564"/>
          <c:y val="0.17358383691257517"/>
          <c:w val="0.77988329251871935"/>
          <c:h val="0.67068727287556673"/>
        </c:manualLayout>
      </c:layout>
      <c:barChart>
        <c:barDir val="col"/>
        <c:grouping val="clustered"/>
        <c:varyColors val="0"/>
        <c:ser>
          <c:idx val="0"/>
          <c:order val="0"/>
          <c:tx>
            <c:strRef>
              <c:f>Sheet1!$B$49</c:f>
              <c:strCache>
                <c:ptCount val="1"/>
                <c:pt idx="0">
                  <c:v>放置面積</c:v>
                </c:pt>
              </c:strCache>
            </c:strRef>
          </c:tx>
          <c:spPr>
            <a:solidFill>
              <a:schemeClr val="accent6"/>
            </a:solidFill>
            <a:ln>
              <a:noFill/>
            </a:ln>
            <a:effectLst/>
          </c:spPr>
          <c:invertIfNegative val="0"/>
          <c:cat>
            <c:strRef>
              <c:f>Sheet1!$A$50:$A$53</c:f>
              <c:strCache>
                <c:ptCount val="4"/>
                <c:pt idx="0">
                  <c:v>S50</c:v>
                </c:pt>
                <c:pt idx="1">
                  <c:v>H7</c:v>
                </c:pt>
                <c:pt idx="2">
                  <c:v>H17</c:v>
                </c:pt>
                <c:pt idx="3">
                  <c:v>H20</c:v>
                </c:pt>
              </c:strCache>
            </c:strRef>
          </c:cat>
          <c:val>
            <c:numRef>
              <c:f>Sheet1!$B$50:$B$53</c:f>
              <c:numCache>
                <c:formatCode>General</c:formatCode>
                <c:ptCount val="4"/>
                <c:pt idx="0">
                  <c:v>39</c:v>
                </c:pt>
                <c:pt idx="1">
                  <c:v>345</c:v>
                </c:pt>
                <c:pt idx="2">
                  <c:v>591</c:v>
                </c:pt>
                <c:pt idx="3">
                  <c:v>421</c:v>
                </c:pt>
              </c:numCache>
            </c:numRef>
          </c:val>
        </c:ser>
        <c:dLbls>
          <c:showLegendKey val="0"/>
          <c:showVal val="0"/>
          <c:showCatName val="0"/>
          <c:showSerName val="0"/>
          <c:showPercent val="0"/>
          <c:showBubbleSize val="0"/>
        </c:dLbls>
        <c:gapWidth val="219"/>
        <c:overlap val="-27"/>
        <c:axId val="-1732560992"/>
        <c:axId val="-1732550656"/>
      </c:barChart>
      <c:catAx>
        <c:axId val="-173256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732550656"/>
        <c:crosses val="autoZero"/>
        <c:auto val="1"/>
        <c:lblAlgn val="ctr"/>
        <c:lblOffset val="100"/>
        <c:noMultiLvlLbl val="0"/>
      </c:catAx>
      <c:valAx>
        <c:axId val="-173255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732560992"/>
        <c:crosses val="autoZero"/>
        <c:crossBetween val="between"/>
      </c:valAx>
      <c:spPr>
        <a:noFill/>
        <a:ln>
          <a:noFill/>
        </a:ln>
        <a:effectLst/>
      </c:spPr>
    </c:plotArea>
    <c:plotVisOnly val="1"/>
    <c:dispBlanksAs val="gap"/>
    <c:showDLblsOverMax val="0"/>
  </c:chart>
  <c:spPr>
    <a:solidFill>
      <a:schemeClr val="bg1"/>
    </a:solidFill>
    <a:ln w="19050">
      <a:solidFill>
        <a:schemeClr val="tx1"/>
      </a:solidFill>
    </a:ln>
    <a:effectLst/>
  </c:spPr>
  <c:txPr>
    <a:bodyPr/>
    <a:lstStyle/>
    <a:p>
      <a:pPr>
        <a:defRPr sz="2000" b="1">
          <a:solidFill>
            <a:schemeClr val="tx1"/>
          </a:solidFill>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ja-JP"/>
              <a:t>耕作放棄地増加の原因</a:t>
            </a:r>
          </a:p>
        </c:rich>
      </c:tx>
      <c:layout>
        <c:manualLayout>
          <c:xMode val="edge"/>
          <c:yMode val="edge"/>
          <c:x val="0.19970368731449825"/>
          <c:y val="2.9015582704172763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9687364666297699"/>
          <c:y val="0.1954035960497591"/>
          <c:w val="0.55554316095576861"/>
          <c:h val="0.62642858201005469"/>
        </c:manualLayout>
      </c:layout>
      <c:pieChart>
        <c:varyColors val="1"/>
        <c:ser>
          <c:idx val="0"/>
          <c:order val="0"/>
          <c:explosion val="5"/>
          <c:dPt>
            <c:idx val="0"/>
            <c:bubble3D val="0"/>
            <c:explosion val="0"/>
            <c:spPr>
              <a:solidFill>
                <a:schemeClr val="accent1"/>
              </a:solidFill>
              <a:ln w="19050">
                <a:solidFill>
                  <a:schemeClr val="lt1"/>
                </a:solidFill>
              </a:ln>
              <a:effectLst/>
            </c:spPr>
          </c:dPt>
          <c:dPt>
            <c:idx val="1"/>
            <c:bubble3D val="0"/>
            <c:explosion val="0"/>
            <c:spPr>
              <a:solidFill>
                <a:schemeClr val="accent2"/>
              </a:solidFill>
              <a:ln w="19050">
                <a:solidFill>
                  <a:schemeClr val="lt1"/>
                </a:solidFill>
              </a:ln>
              <a:effectLst/>
            </c:spPr>
          </c:dPt>
          <c:dPt>
            <c:idx val="2"/>
            <c:bubble3D val="0"/>
            <c:explosion val="0"/>
            <c:spPr>
              <a:solidFill>
                <a:schemeClr val="accent3"/>
              </a:solidFill>
              <a:ln w="19050">
                <a:solidFill>
                  <a:schemeClr val="lt1"/>
                </a:solidFill>
              </a:ln>
              <a:effectLst/>
            </c:spPr>
          </c:dPt>
          <c:dPt>
            <c:idx val="3"/>
            <c:bubble3D val="0"/>
            <c:explosion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'[農業関係.xlsx]「耕作放棄地となった理由」（複数回答あり）'!$N$7:$N$10</c:f>
              <c:strCache>
                <c:ptCount val="4"/>
                <c:pt idx="0">
                  <c:v>高齢化</c:v>
                </c:pt>
                <c:pt idx="1">
                  <c:v>耕作不便</c:v>
                </c:pt>
                <c:pt idx="2">
                  <c:v>人手不足</c:v>
                </c:pt>
                <c:pt idx="3">
                  <c:v>その他</c:v>
                </c:pt>
              </c:strCache>
            </c:strRef>
          </c:cat>
          <c:val>
            <c:numRef>
              <c:f>'[農業関係.xlsx]「耕作放棄地となった理由」（複数回答あり）'!$O$7:$O$10</c:f>
              <c:numCache>
                <c:formatCode>General</c:formatCode>
                <c:ptCount val="4"/>
                <c:pt idx="0">
                  <c:v>40</c:v>
                </c:pt>
                <c:pt idx="1">
                  <c:v>22</c:v>
                </c:pt>
                <c:pt idx="2">
                  <c:v>16</c:v>
                </c:pt>
                <c:pt idx="3">
                  <c:v>22</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4.7035904574058679E-2"/>
          <c:y val="0.88345300756441603"/>
          <c:w val="0.95296410143813814"/>
          <c:h val="0.1165469924355840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rgbClr val="FFFFFF"/>
    </a:solidFill>
    <a:ln w="19050">
      <a:solidFill>
        <a:schemeClr val="tx1"/>
      </a:solidFill>
    </a:ln>
    <a:effectLst/>
  </c:spPr>
  <c:txPr>
    <a:bodyPr/>
    <a:lstStyle/>
    <a:p>
      <a:pPr>
        <a:defRPr sz="1600" b="1">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4-11-01T09:41:04.658" idx="1">
    <p:pos x="10" y="10"/>
    <p:text>名前・題材名・班名</p:text>
    <p:extLst>
      <p:ext uri="{C676402C-5697-4E1C-873F-D02D1690AC5C}">
        <p15:threadingInfo xmlns:p15="http://schemas.microsoft.com/office/powerpoint/2012/main" timeZoneBias="-5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4-11-01T10:09:06.222" idx="30">
    <p:pos x="10" y="10"/>
    <p:text>原因はp.23とp.24はほぼ同じ？</p:text>
    <p:extLst>
      <p:ext uri="{C676402C-5697-4E1C-873F-D02D1690AC5C}">
        <p15:threadingInfo xmlns:p15="http://schemas.microsoft.com/office/powerpoint/2012/main" timeZoneBias="-540"/>
      </p:ext>
    </p:extLst>
  </p:cm>
  <p:cm authorId="1" dt="2014-11-01T10:10:04.614" idx="31">
    <p:pos x="146" y="146"/>
    <p:text>廃れるだと抽象的なので閉店する、建て壊しが行われる、再開発、リニューアルオープンとか具体的なのがいいかも</p:text>
    <p:extLst>
      <p:ext uri="{C676402C-5697-4E1C-873F-D02D1690AC5C}">
        <p15:threadingInfo xmlns:p15="http://schemas.microsoft.com/office/powerpoint/2012/main" timeZoneBias="-5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4-11-01T10:11:50.092" idx="32">
    <p:pos x="10" y="10"/>
    <p:text>衰退した中心市街地に残るモールという事例を挙げてるので、↓のロケ地についてはアニメーションとかつかって最初は隠しておきたい</p:text>
    <p:extLst>
      <p:ext uri="{C676402C-5697-4E1C-873F-D02D1690AC5C}">
        <p15:threadingInfo xmlns:p15="http://schemas.microsoft.com/office/powerpoint/2012/main" timeZoneBias="-5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4-11-01T09:43:17.076" idx="5">
    <p:pos x="10" y="10"/>
    <p:text>大事なところはすでに書いてるのにアニメーションで○を入れるのが謎</p:text>
    <p:extLst>
      <p:ext uri="{C676402C-5697-4E1C-873F-D02D1690AC5C}">
        <p15:threadingInfo xmlns:p15="http://schemas.microsoft.com/office/powerpoint/2012/main" timeZoneBias="-540"/>
      </p:ext>
    </p:extLst>
  </p:cm>
  <p:cm authorId="1" dt="2014-11-01T09:43:51.469" idx="6">
    <p:pos x="146" y="146"/>
    <p:text>駅がどこだかわからない</p:text>
    <p:extLst>
      <p:ext uri="{C676402C-5697-4E1C-873F-D02D1690AC5C}">
        <p15:threadingInfo xmlns:p15="http://schemas.microsoft.com/office/powerpoint/2012/main" timeZoneBias="-540"/>
      </p:ext>
    </p:extLst>
  </p:cm>
  <p:cm authorId="1" dt="2014-11-01T09:44:05.778" idx="7">
    <p:pos x="282" y="282"/>
    <p:text>IC周辺にも触れた方がいい</p:text>
    <p:extLst>
      <p:ext uri="{C676402C-5697-4E1C-873F-D02D1690AC5C}">
        <p15:threadingInfo xmlns:p15="http://schemas.microsoft.com/office/powerpoint/2012/main" timeZoneBias="-5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4-11-01T09:56:13.627" idx="24">
    <p:pos x="10" y="10"/>
    <p:text>○の意味が分かりにくい</p:text>
    <p:extLst>
      <p:ext uri="{C676402C-5697-4E1C-873F-D02D1690AC5C}">
        <p15:threadingInfo xmlns:p15="http://schemas.microsoft.com/office/powerpoint/2012/main" timeZoneBias="-5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4-11-01T09:56:13.627" idx="24">
    <p:pos x="10" y="10"/>
    <p:text>○の意味が分かりにくい</p:text>
    <p:extLst>
      <p:ext uri="{C676402C-5697-4E1C-873F-D02D1690AC5C}">
        <p15:threadingInfo xmlns:p15="http://schemas.microsoft.com/office/powerpoint/2012/main" timeZoneBias="-5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4-11-01T09:43:17.076" idx="5">
    <p:pos x="10" y="10"/>
    <p:text>大事なところはすでに書いてるのにアニメーションで○を入れるのが謎</p:text>
    <p:extLst>
      <p:ext uri="{C676402C-5697-4E1C-873F-D02D1690AC5C}">
        <p15:threadingInfo xmlns:p15="http://schemas.microsoft.com/office/powerpoint/2012/main" timeZoneBias="-540"/>
      </p:ext>
    </p:extLst>
  </p:cm>
  <p:cm authorId="1" dt="2014-11-01T09:43:51.469" idx="6">
    <p:pos x="146" y="146"/>
    <p:text>駅がどこだかわからない</p:text>
    <p:extLst>
      <p:ext uri="{C676402C-5697-4E1C-873F-D02D1690AC5C}">
        <p15:threadingInfo xmlns:p15="http://schemas.microsoft.com/office/powerpoint/2012/main" timeZoneBias="-540"/>
      </p:ext>
    </p:extLst>
  </p:cm>
  <p:cm authorId="1" dt="2014-11-01T09:44:05.778" idx="7">
    <p:pos x="282" y="282"/>
    <p:text>IC周辺にも触れた方がいい</p:text>
    <p:extLst>
      <p:ext uri="{C676402C-5697-4E1C-873F-D02D1690AC5C}">
        <p15:threadingInfo xmlns:p15="http://schemas.microsoft.com/office/powerpoint/2012/main" timeZoneBias="-54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4-11-01T09:56:34.712" idx="25">
    <p:pos x="10" y="10"/>
    <p:text>観光地でありながら⇒観光資源が多いのに、の方がいいと思う</p:text>
    <p:extLst>
      <p:ext uri="{C676402C-5697-4E1C-873F-D02D1690AC5C}">
        <p15:threadingInfo xmlns:p15="http://schemas.microsoft.com/office/powerpoint/2012/main" timeZoneBias="-540"/>
      </p:ext>
    </p:extLst>
  </p:cm>
  <p:cm authorId="1" dt="2014-11-01T09:57:49.998" idx="27">
    <p:pos x="146" y="146"/>
    <p:text>文字のアニメーションがよくわからない</p:text>
    <p:extLst>
      <p:ext uri="{C676402C-5697-4E1C-873F-D02D1690AC5C}">
        <p15:threadingInfo xmlns:p15="http://schemas.microsoft.com/office/powerpoint/2012/main" timeZoneBias="-5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4-11-01T09:57:43.573" idx="26">
    <p:pos x="10" y="10"/>
    <p:text/>
    <p:extLst>
      <p:ext uri="{C676402C-5697-4E1C-873F-D02D1690AC5C}">
        <p15:threadingInfo xmlns:p15="http://schemas.microsoft.com/office/powerpoint/2012/main" timeZoneBias="-5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4-11-01T10:17:03.007" idx="41">
    <p:pos x="10" y="10"/>
    <p:text>低下が起きている⇒減少が生じている</p:text>
    <p:extLst>
      <p:ext uri="{C676402C-5697-4E1C-873F-D02D1690AC5C}">
        <p15:threadingInfo xmlns:p15="http://schemas.microsoft.com/office/powerpoint/2012/main" timeZoneBias="-540"/>
      </p:ext>
    </p:extLst>
  </p:cm>
  <p:cm authorId="1" dt="2014-11-01T10:17:30.004" idx="42">
    <p:pos x="146" y="146"/>
    <p:text>病院数の減少が生じているという背景があるからか、市民からの病院の拡充の要望は大きい</p:text>
    <p:extLst>
      <p:ext uri="{C676402C-5697-4E1C-873F-D02D1690AC5C}">
        <p15:threadingInfo xmlns:p15="http://schemas.microsoft.com/office/powerpoint/2012/main" timeZoneBias="-540"/>
      </p:ext>
    </p:extLst>
  </p:cm>
  <p:cm authorId="1" dt="2014-11-01T10:18:51.193" idx="43">
    <p:pos x="282" y="282"/>
    <p:text>人口は減っているものののワンフレーズカットで</p:text>
    <p:extLst>
      <p:ext uri="{C676402C-5697-4E1C-873F-D02D1690AC5C}">
        <p15:threadingInfo xmlns:p15="http://schemas.microsoft.com/office/powerpoint/2012/main" timeZoneBias="-540"/>
      </p:ext>
    </p:extLst>
  </p:cm>
  <p:cm authorId="1" dt="2014-11-01T10:19:29.956" idx="44">
    <p:pos x="418" y="418"/>
    <p:text>おおつ野の移転については触れない？</p:text>
    <p:extLst>
      <p:ext uri="{C676402C-5697-4E1C-873F-D02D1690AC5C}">
        <p15:threadingInfo xmlns:p15="http://schemas.microsoft.com/office/powerpoint/2012/main" timeZoneBias="-54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4-11-01T10:17:03.007" idx="41">
    <p:pos x="10" y="10"/>
    <p:text>低下が起きている⇒減少が生じている</p:text>
    <p:extLst>
      <p:ext uri="{C676402C-5697-4E1C-873F-D02D1690AC5C}">
        <p15:threadingInfo xmlns:p15="http://schemas.microsoft.com/office/powerpoint/2012/main" timeZoneBias="-540"/>
      </p:ext>
    </p:extLst>
  </p:cm>
  <p:cm authorId="1" dt="2014-11-01T10:17:30.004" idx="42">
    <p:pos x="146" y="146"/>
    <p:text>病院数の減少が生じているという背景があるからか、市民からの病院の拡充の要望は大きい</p:text>
    <p:extLst>
      <p:ext uri="{C676402C-5697-4E1C-873F-D02D1690AC5C}">
        <p15:threadingInfo xmlns:p15="http://schemas.microsoft.com/office/powerpoint/2012/main" timeZoneBias="-540"/>
      </p:ext>
    </p:extLst>
  </p:cm>
  <p:cm authorId="1" dt="2014-11-01T10:18:51.193" idx="43">
    <p:pos x="282" y="282"/>
    <p:text>人口は減っているものののワンフレーズカットで</p:text>
    <p:extLst>
      <p:ext uri="{C676402C-5697-4E1C-873F-D02D1690AC5C}">
        <p15:threadingInfo xmlns:p15="http://schemas.microsoft.com/office/powerpoint/2012/main" timeZoneBias="-540"/>
      </p:ext>
    </p:extLst>
  </p:cm>
  <p:cm authorId="1" dt="2014-11-01T10:19:29.956" idx="44">
    <p:pos x="418" y="418"/>
    <p:text>おおつ野の移転については触れない？</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1-01T09:41:47.431" idx="2">
    <p:pos x="10" y="10"/>
    <p:text>いきなり概要より、最初によ要約として都市像を語るのもいいかも。要相談。</p:text>
    <p:extLst mod="1">
      <p:ext uri="{C676402C-5697-4E1C-873F-D02D1690AC5C}">
        <p15:threadingInfo xmlns:p15="http://schemas.microsoft.com/office/powerpoint/2012/main" timeZoneBias="-5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4-11-01T10:14:45.613" idx="38">
    <p:pos x="10" y="10"/>
    <p:text>右図）1000人当たりの犯罪率⇒各市町村と比較した100人当たりの犯罪率</p:text>
    <p:extLst>
      <p:ext uri="{C676402C-5697-4E1C-873F-D02D1690AC5C}">
        <p15:threadingInfo xmlns:p15="http://schemas.microsoft.com/office/powerpoint/2012/main" timeZoneBias="-540"/>
      </p:ext>
    </p:extLst>
  </p:cm>
  <p:cm authorId="1" dt="2014-11-01T10:15:29.100" idx="39">
    <p:pos x="146" y="146"/>
    <p:text>左図]1000人当たりの犯罪率⇒近年の1000人当たりの犯罪率の推移</p:text>
    <p:extLst>
      <p:ext uri="{C676402C-5697-4E1C-873F-D02D1690AC5C}">
        <p15:threadingInfo xmlns:p15="http://schemas.microsoft.com/office/powerpoint/2012/main" timeZoneBias="-54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4-11-01T10:16:37.225" idx="40">
    <p:pos x="10" y="10"/>
    <p:text>セーフティマイタウンの下り、いらないかも</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11-01T09:44:34.640" idx="8">
    <p:pos x="10" y="10"/>
    <p:text>116,872人という人口がどの点のことだかわかりにくいかも</p:text>
    <p:extLst>
      <p:ext uri="{C676402C-5697-4E1C-873F-D02D1690AC5C}">
        <p15:threadingInfo xmlns:p15="http://schemas.microsoft.com/office/powerpoint/2012/main" timeZoneBias="-540"/>
      </p:ext>
    </p:extLst>
  </p:cm>
  <p:cm authorId="1" dt="2014-11-01T09:45:10.692" idx="9">
    <p:pos x="146" y="146"/>
    <p:text>，が数字の区切りで．は小数点</p:text>
    <p:extLst>
      <p:ext uri="{C676402C-5697-4E1C-873F-D02D1690AC5C}">
        <p15:threadingInfo xmlns:p15="http://schemas.microsoft.com/office/powerpoint/2012/main" timeZoneBias="-540"/>
      </p:ext>
    </p:extLst>
  </p:cm>
  <p:cm authorId="1" dt="2014-11-01T09:45:31.458" idx="10">
    <p:pos x="282" y="282"/>
    <p:text>「なっている」という断定よる「なると予想される」という未然形の方がいいかも</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11-01T09:42:36.275" idx="3">
    <p:pos x="10" y="10"/>
    <p:text>変化が分かりにくいからやっぱ分野ごとにセクションはさむべきかも</p:text>
    <p:extLst>
      <p:ext uri="{C676402C-5697-4E1C-873F-D02D1690AC5C}">
        <p15:threadingInfo xmlns:p15="http://schemas.microsoft.com/office/powerpoint/2012/main" timeZoneBias="-540"/>
      </p:ext>
    </p:extLst>
  </p:cm>
  <p:cm authorId="1" dt="2014-11-01T09:43:01.519" idx="4">
    <p:pos x="146" y="146"/>
    <p:text>高齢化はここじゃわかんない</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11-01T09:48:53.934" idx="14">
    <p:pos x="10" y="10"/>
    <p:text>俺のミスだけど作付農家数割合は「野菜作付農家数」に変更で</p:text>
    <p:extLst>
      <p:ext uri="{C676402C-5697-4E1C-873F-D02D1690AC5C}">
        <p15:threadingInfo xmlns:p15="http://schemas.microsoft.com/office/powerpoint/2012/main" timeZoneBias="-540"/>
      </p:ext>
    </p:extLst>
  </p:cm>
  <p:cm authorId="1" dt="2014-11-01T09:49:21.589" idx="15">
    <p:pos x="146" y="146"/>
    <p:text>同上で「農家数と農家人口の推移」→「農家人口と世帯当たりの農家人口の推移」</p:text>
    <p:extLst>
      <p:ext uri="{C676402C-5697-4E1C-873F-D02D1690AC5C}">
        <p15:threadingInfo xmlns:p15="http://schemas.microsoft.com/office/powerpoint/2012/main" timeZoneBias="-540"/>
      </p:ext>
    </p:extLst>
  </p:cm>
  <p:cm authorId="1" dt="2014-11-01T09:50:50.875" idx="16">
    <p:pos x="282" y="282"/>
    <p:text>右ふたつのデータには触れない？それとレンコン日本一はやらない？</p:text>
    <p:extLst>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4-11-01T09:52:08.529" idx="17">
    <p:pos x="10" y="10"/>
    <p:text>耕作放棄地を言うのに農地利用面積と比較しないとよくわかんない</p:text>
    <p:extLst>
      <p:ext uri="{C676402C-5697-4E1C-873F-D02D1690AC5C}">
        <p15:threadingInfo xmlns:p15="http://schemas.microsoft.com/office/powerpoint/2012/main" timeZoneBias="-540"/>
      </p:ext>
    </p:extLst>
  </p:cm>
  <p:cm authorId="1" dt="2014-11-01T09:52:44.492" idx="18">
    <p:pos x="146" y="146"/>
    <p:text>従事者現象⇒従事者現象</p:text>
    <p:extLst>
      <p:ext uri="{C676402C-5697-4E1C-873F-D02D1690AC5C}">
        <p15:threadingInfo xmlns:p15="http://schemas.microsoft.com/office/powerpoint/2012/main" timeZoneBias="-540"/>
      </p:ext>
    </p:extLst>
  </p:cm>
  <p:cm authorId="1" dt="2014-11-01T09:53:32.877" idx="19">
    <p:pos x="282" y="282"/>
    <p:text>よく考えれば耕作放棄地の原因書いてるんだから文章はいらいない</p:text>
    <p:extLst>
      <p:ext uri="{C676402C-5697-4E1C-873F-D02D1690AC5C}">
        <p15:threadingInfo xmlns:p15="http://schemas.microsoft.com/office/powerpoint/2012/main" timeZoneBias="-540"/>
      </p:ext>
    </p:extLst>
  </p:cm>
  <p:cm authorId="1" dt="2014-11-01T09:54:15.046" idx="20">
    <p:pos x="418" y="418"/>
    <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4-11-01T09:52:08.529" idx="17">
    <p:pos x="10" y="10"/>
    <p:text>耕作放棄地を言うのに農地利用面積と比較しないとよくわかんない</p:text>
    <p:extLst>
      <p:ext uri="{C676402C-5697-4E1C-873F-D02D1690AC5C}">
        <p15:threadingInfo xmlns:p15="http://schemas.microsoft.com/office/powerpoint/2012/main" timeZoneBias="-540"/>
      </p:ext>
    </p:extLst>
  </p:cm>
  <p:cm authorId="1" dt="2014-11-01T09:52:44.492" idx="18">
    <p:pos x="146" y="146"/>
    <p:text>従事者現象⇒従事者現象</p:text>
    <p:extLst>
      <p:ext uri="{C676402C-5697-4E1C-873F-D02D1690AC5C}">
        <p15:threadingInfo xmlns:p15="http://schemas.microsoft.com/office/powerpoint/2012/main" timeZoneBias="-540"/>
      </p:ext>
    </p:extLst>
  </p:cm>
  <p:cm authorId="1" dt="2014-11-01T09:53:32.877" idx="19">
    <p:pos x="282" y="282"/>
    <p:text>よく考えれば耕作放棄地の原因書いてるんだから文章はいらいない</p:text>
    <p:extLst>
      <p:ext uri="{C676402C-5697-4E1C-873F-D02D1690AC5C}">
        <p15:threadingInfo xmlns:p15="http://schemas.microsoft.com/office/powerpoint/2012/main" timeZoneBias="-540"/>
      </p:ext>
    </p:extLst>
  </p:cm>
  <p:cm authorId="1" dt="2014-11-01T09:54:15.046" idx="20">
    <p:pos x="418" y="418"/>
    <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4-11-01T09:54:39.818" idx="21">
    <p:pos x="10" y="10"/>
    <p:text>文字とアニメーションは関連付けしないの？</p:text>
    <p:extLst>
      <p:ext uri="{C676402C-5697-4E1C-873F-D02D1690AC5C}">
        <p15:threadingInfo xmlns:p15="http://schemas.microsoft.com/office/powerpoint/2012/main" timeZoneBias="-5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4-11-01T10:03:35.819" idx="28">
    <p:pos x="10" y="10"/>
    <p:text>どうして商業がここにある？</p:text>
    <p:extLst>
      <p:ext uri="{C676402C-5697-4E1C-873F-D02D1690AC5C}">
        <p15:threadingInfo xmlns:p15="http://schemas.microsoft.com/office/powerpoint/2012/main" timeZoneBias="-540"/>
      </p:ext>
    </p:extLst>
  </p:cm>
  <p:cm authorId="1" dt="2014-11-01T10:08:14.974" idx="29">
    <p:pos x="146" y="146"/>
    <p:text>郊外SCよりも都市計画的にはモータリゼーション化にふれた方がいいかも。郊外SCが出来る前提だから。</p:text>
    <p:extLst>
      <p:ext uri="{C676402C-5697-4E1C-873F-D02D1690AC5C}">
        <p15:threadingInfo xmlns:p15="http://schemas.microsoft.com/office/powerpoint/2012/main" timeZoneBias="-540"/>
      </p:ext>
    </p:extLst>
  </p:cm>
</p:cmLst>
</file>

<file path=ppt/drawings/drawing1.xml><?xml version="1.0" encoding="utf-8"?>
<c:userShapes xmlns:c="http://schemas.openxmlformats.org/drawingml/2006/chart">
  <cdr:relSizeAnchor xmlns:cdr="http://schemas.openxmlformats.org/drawingml/2006/chartDrawing">
    <cdr:from>
      <cdr:x>0.20811</cdr:x>
      <cdr:y>0.93111</cdr:y>
    </cdr:from>
    <cdr:to>
      <cdr:x>0.23862</cdr:x>
      <cdr:y>0.98174</cdr:y>
    </cdr:to>
    <cdr:sp macro="" textlink="">
      <cdr:nvSpPr>
        <cdr:cNvPr id="2" name="正方形/長方形 1"/>
        <cdr:cNvSpPr/>
      </cdr:nvSpPr>
      <cdr:spPr>
        <a:xfrm xmlns:a="http://schemas.openxmlformats.org/drawingml/2006/main">
          <a:off x="1573618" y="3939401"/>
          <a:ext cx="230660" cy="214184"/>
        </a:xfrm>
        <a:prstGeom xmlns:a="http://schemas.openxmlformats.org/drawingml/2006/main" prst="rect">
          <a:avLst/>
        </a:prstGeom>
        <a:solidFill xmlns:a="http://schemas.openxmlformats.org/drawingml/2006/main">
          <a:srgbClr val="40BAD2"/>
        </a:solidFill>
        <a:ln xmlns:a="http://schemas.openxmlformats.org/drawingml/2006/main">
          <a:solidFill>
            <a:srgbClr val="40BAD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0.22913</cdr:x>
      <cdr:y>0.92056</cdr:y>
    </cdr:from>
    <cdr:to>
      <cdr:x>0.37076</cdr:x>
      <cdr:y>0.97702</cdr:y>
    </cdr:to>
    <cdr:sp macro="" textlink="">
      <cdr:nvSpPr>
        <cdr:cNvPr id="3" name="テキスト ボックス 2"/>
        <cdr:cNvSpPr txBox="1"/>
      </cdr:nvSpPr>
      <cdr:spPr>
        <a:xfrm xmlns:a="http://schemas.openxmlformats.org/drawingml/2006/main">
          <a:off x="1732546" y="3894758"/>
          <a:ext cx="1070919" cy="2388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smtClean="0"/>
            <a:t>年少人口</a:t>
          </a:r>
          <a:endParaRPr lang="ja-JP" altLang="en-US" sz="1400" dirty="0"/>
        </a:p>
      </cdr:txBody>
    </cdr:sp>
  </cdr:relSizeAnchor>
  <cdr:relSizeAnchor xmlns:cdr="http://schemas.openxmlformats.org/drawingml/2006/chartDrawing">
    <cdr:from>
      <cdr:x>0.39723</cdr:x>
      <cdr:y>0.93072</cdr:y>
    </cdr:from>
    <cdr:to>
      <cdr:x>0.42773</cdr:x>
      <cdr:y>0.98134</cdr:y>
    </cdr:to>
    <cdr:sp macro="" textlink="">
      <cdr:nvSpPr>
        <cdr:cNvPr id="4" name="正方形/長方形 3"/>
        <cdr:cNvSpPr/>
      </cdr:nvSpPr>
      <cdr:spPr>
        <a:xfrm xmlns:a="http://schemas.openxmlformats.org/drawingml/2006/main">
          <a:off x="3003583" y="3937730"/>
          <a:ext cx="230660" cy="214184"/>
        </a:xfrm>
        <a:prstGeom xmlns:a="http://schemas.openxmlformats.org/drawingml/2006/main" prst="rect">
          <a:avLst/>
        </a:prstGeom>
        <a:solidFill xmlns:a="http://schemas.openxmlformats.org/drawingml/2006/main">
          <a:srgbClr val="FAB900"/>
        </a:solidFill>
        <a:ln xmlns:a="http://schemas.openxmlformats.org/drawingml/2006/main">
          <a:solidFill>
            <a:srgbClr val="FAB9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0.41824</cdr:x>
      <cdr:y>0.92016</cdr:y>
    </cdr:from>
    <cdr:to>
      <cdr:x>0.61339</cdr:x>
      <cdr:y>0.97663</cdr:y>
    </cdr:to>
    <cdr:sp macro="" textlink="">
      <cdr:nvSpPr>
        <cdr:cNvPr id="5" name="テキスト ボックス 2"/>
        <cdr:cNvSpPr txBox="1"/>
      </cdr:nvSpPr>
      <cdr:spPr>
        <a:xfrm xmlns:a="http://schemas.openxmlformats.org/drawingml/2006/main">
          <a:off x="3162511" y="3893087"/>
          <a:ext cx="1475583" cy="2388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smtClean="0"/>
            <a:t>生産</a:t>
          </a:r>
          <a:r>
            <a:rPr lang="ja-JP" altLang="en-US" sz="1400" dirty="0"/>
            <a:t>年齢</a:t>
          </a:r>
          <a:r>
            <a:rPr lang="ja-JP" altLang="en-US" sz="1400" dirty="0" smtClean="0"/>
            <a:t>人口</a:t>
          </a:r>
          <a:endParaRPr lang="ja-JP" altLang="en-US" sz="1400" dirty="0"/>
        </a:p>
      </cdr:txBody>
    </cdr:sp>
  </cdr:relSizeAnchor>
  <cdr:relSizeAnchor xmlns:cdr="http://schemas.openxmlformats.org/drawingml/2006/chartDrawing">
    <cdr:from>
      <cdr:x>0.63583</cdr:x>
      <cdr:y>0.93072</cdr:y>
    </cdr:from>
    <cdr:to>
      <cdr:x>0.66634</cdr:x>
      <cdr:y>0.98134</cdr:y>
    </cdr:to>
    <cdr:sp macro="" textlink="">
      <cdr:nvSpPr>
        <cdr:cNvPr id="6" name="正方形/長方形 5"/>
        <cdr:cNvSpPr/>
      </cdr:nvSpPr>
      <cdr:spPr>
        <a:xfrm xmlns:a="http://schemas.openxmlformats.org/drawingml/2006/main">
          <a:off x="4807785" y="3937730"/>
          <a:ext cx="230660" cy="214184"/>
        </a:xfrm>
        <a:prstGeom xmlns:a="http://schemas.openxmlformats.org/drawingml/2006/main" prst="rect">
          <a:avLst/>
        </a:prstGeom>
        <a:solidFill xmlns:a="http://schemas.openxmlformats.org/drawingml/2006/main">
          <a:srgbClr val="90BB23"/>
        </a:solidFill>
        <a:ln xmlns:a="http://schemas.openxmlformats.org/drawingml/2006/main">
          <a:solidFill>
            <a:srgbClr val="90BB2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0.65685</cdr:x>
      <cdr:y>0.92016</cdr:y>
    </cdr:from>
    <cdr:to>
      <cdr:x>0.79848</cdr:x>
      <cdr:y>0.97663</cdr:y>
    </cdr:to>
    <cdr:sp macro="" textlink="">
      <cdr:nvSpPr>
        <cdr:cNvPr id="7" name="テキスト ボックス 2"/>
        <cdr:cNvSpPr txBox="1"/>
      </cdr:nvSpPr>
      <cdr:spPr>
        <a:xfrm xmlns:a="http://schemas.openxmlformats.org/drawingml/2006/main">
          <a:off x="4966713" y="3893087"/>
          <a:ext cx="1070919" cy="2388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t>高齢</a:t>
          </a:r>
          <a:r>
            <a:rPr lang="ja-JP" altLang="en-US" sz="1400" dirty="0" smtClean="0"/>
            <a:t>人口</a:t>
          </a:r>
          <a:endParaRPr lang="ja-JP" alt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0.03074</cdr:x>
      <cdr:y>0.06768</cdr:y>
    </cdr:from>
    <cdr:to>
      <cdr:x>0.24524</cdr:x>
      <cdr:y>0.32678</cdr:y>
    </cdr:to>
    <cdr:sp macro="" textlink="">
      <cdr:nvSpPr>
        <cdr:cNvPr id="2" name="テキスト ボックス 1"/>
        <cdr:cNvSpPr txBox="1"/>
      </cdr:nvSpPr>
      <cdr:spPr>
        <a:xfrm xmlns:a="http://schemas.openxmlformats.org/drawingml/2006/main">
          <a:off x="131032" y="2388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0.01421</cdr:x>
      <cdr:y>0.0109</cdr:y>
    </cdr:from>
    <cdr:to>
      <cdr:x>0.22871</cdr:x>
      <cdr:y>0.26999</cdr:y>
    </cdr:to>
    <cdr:sp macro="" textlink="">
      <cdr:nvSpPr>
        <cdr:cNvPr id="3" name="テキスト ボックス 2"/>
        <cdr:cNvSpPr txBox="1"/>
      </cdr:nvSpPr>
      <cdr:spPr>
        <a:xfrm xmlns:a="http://schemas.openxmlformats.org/drawingml/2006/main">
          <a:off x="55085" y="27607"/>
          <a:ext cx="831513" cy="6564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800" dirty="0" smtClean="0">
              <a:solidFill>
                <a:srgbClr val="002060"/>
              </a:solidFill>
            </a:rPr>
            <a:t>（</a:t>
          </a:r>
          <a:r>
            <a:rPr lang="en-US" altLang="ja-JP" sz="1800" dirty="0" smtClean="0">
              <a:solidFill>
                <a:srgbClr val="002060"/>
              </a:solidFill>
            </a:rPr>
            <a:t>ha</a:t>
          </a:r>
          <a:r>
            <a:rPr lang="ja-JP" altLang="en-US" sz="1800" dirty="0" smtClean="0">
              <a:solidFill>
                <a:srgbClr val="002060"/>
              </a:solidFill>
            </a:rPr>
            <a:t>）</a:t>
          </a:r>
          <a:endParaRPr lang="ja-JP" altLang="en-US" sz="1800"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0.4664</cdr:x>
      <cdr:y>0.16053</cdr:y>
    </cdr:from>
    <cdr:to>
      <cdr:x>0.7801</cdr:x>
      <cdr:y>0.3656</cdr:y>
    </cdr:to>
    <cdr:cxnSp macro="">
      <cdr:nvCxnSpPr>
        <cdr:cNvPr id="2" name="直線矢印コネクタ 1"/>
        <cdr:cNvCxnSpPr/>
      </cdr:nvCxnSpPr>
      <cdr:spPr>
        <a:xfrm xmlns:a="http://schemas.openxmlformats.org/drawingml/2006/main">
          <a:off x="1962811" y="616110"/>
          <a:ext cx="1320214" cy="787026"/>
        </a:xfrm>
        <a:prstGeom xmlns:a="http://schemas.openxmlformats.org/drawingml/2006/main" prst="straightConnector1">
          <a:avLst/>
        </a:prstGeom>
        <a:ln xmlns:a="http://schemas.openxmlformats.org/drawingml/2006/main" w="7620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0.39252</cdr:x>
      <cdr:y>0.46712</cdr:y>
    </cdr:from>
    <cdr:to>
      <cdr:x>0.64019</cdr:x>
      <cdr:y>0.74667</cdr:y>
    </cdr:to>
    <cdr:sp macro="" textlink="">
      <cdr:nvSpPr>
        <cdr:cNvPr id="2" name="円形吹き出し 1"/>
        <cdr:cNvSpPr/>
      </cdr:nvSpPr>
      <cdr:spPr>
        <a:xfrm xmlns:a="http://schemas.openxmlformats.org/drawingml/2006/main">
          <a:off x="2368493" y="2012155"/>
          <a:ext cx="1494447" cy="1204218"/>
        </a:xfrm>
        <a:prstGeom xmlns:a="http://schemas.openxmlformats.org/drawingml/2006/main" prst="wedgeEllipseCallout">
          <a:avLst>
            <a:gd name="adj1" fmla="val 71624"/>
            <a:gd name="adj2" fmla="val 52413"/>
          </a:avLst>
        </a:prstGeom>
        <a:solidFill xmlns:a="http://schemas.openxmlformats.org/drawingml/2006/main">
          <a:schemeClr val="accent3">
            <a:lumMod val="75000"/>
          </a:schemeClr>
        </a:solidFill>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350" dirty="0"/>
            <a:t>土浦</a:t>
          </a:r>
          <a:endParaRPr lang="en-US" altLang="ja-JP" sz="1350" dirty="0"/>
        </a:p>
        <a:p xmlns:a="http://schemas.openxmlformats.org/drawingml/2006/main">
          <a:pPr algn="ctr"/>
          <a:r>
            <a:rPr lang="ja-JP" altLang="en-US" sz="1350" dirty="0"/>
            <a:t>キララ</a:t>
          </a:r>
          <a:endParaRPr lang="en-US" altLang="ja-JP" sz="1350" dirty="0"/>
        </a:p>
        <a:p xmlns:a="http://schemas.openxmlformats.org/drawingml/2006/main">
          <a:pPr algn="ctr"/>
          <a:r>
            <a:rPr lang="ja-JP" altLang="en-US" sz="1350" dirty="0"/>
            <a:t>まつり</a:t>
          </a:r>
          <a:endParaRPr lang="en-US" altLang="ja-JP" sz="1350" dirty="0"/>
        </a:p>
        <a:p xmlns:a="http://schemas.openxmlformats.org/drawingml/2006/main">
          <a:pPr algn="ctr"/>
          <a:r>
            <a:rPr lang="en-US" altLang="ja-JP" sz="1350" b="1" dirty="0">
              <a:latin typeface="+mj-ea"/>
              <a:ea typeface="+mj-ea"/>
            </a:rPr>
            <a:t>13</a:t>
          </a:r>
          <a:r>
            <a:rPr lang="ja-JP" altLang="en-US" sz="1350" b="1" dirty="0">
              <a:latin typeface="+mj-ea"/>
              <a:ea typeface="+mj-ea"/>
            </a:rPr>
            <a:t>万人</a:t>
          </a:r>
        </a:p>
      </cdr:txBody>
    </cdr:sp>
  </cdr:relSizeAnchor>
  <cdr:relSizeAnchor xmlns:cdr="http://schemas.openxmlformats.org/drawingml/2006/chartDrawing">
    <cdr:from>
      <cdr:x>0.4957</cdr:x>
      <cdr:y>0.17716</cdr:y>
    </cdr:from>
    <cdr:to>
      <cdr:x>0.72703</cdr:x>
      <cdr:y>0.45671</cdr:y>
    </cdr:to>
    <cdr:sp macro="" textlink="">
      <cdr:nvSpPr>
        <cdr:cNvPr id="3" name="円形吹き出し 2"/>
        <cdr:cNvSpPr/>
      </cdr:nvSpPr>
      <cdr:spPr>
        <a:xfrm xmlns:a="http://schemas.openxmlformats.org/drawingml/2006/main">
          <a:off x="2928586" y="755319"/>
          <a:ext cx="1366664" cy="1191898"/>
        </a:xfrm>
        <a:prstGeom xmlns:a="http://schemas.openxmlformats.org/drawingml/2006/main" prst="wedgeEllipseCallout">
          <a:avLst>
            <a:gd name="adj1" fmla="val 92649"/>
            <a:gd name="adj2" fmla="val -11875"/>
          </a:avLst>
        </a:prstGeom>
        <a:solidFill xmlns:a="http://schemas.openxmlformats.org/drawingml/2006/main">
          <a:srgbClr val="0070C0"/>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zh-CN" altLang="en-US" sz="1350" dirty="0">
              <a:latin typeface="ＭＳ Ｐゴシック" panose="020B0600070205080204" pitchFamily="50" charset="-128"/>
              <a:ea typeface="ＭＳ Ｐゴシック" panose="020B0600070205080204" pitchFamily="50" charset="-128"/>
            </a:rPr>
            <a:t>土浦全国花火競技大会</a:t>
          </a:r>
          <a:endParaRPr lang="en-US" altLang="zh-CN" sz="1350" dirty="0">
            <a:latin typeface="ＭＳ Ｐゴシック" panose="020B0600070205080204" pitchFamily="50" charset="-128"/>
            <a:ea typeface="ＭＳ Ｐゴシック" panose="020B0600070205080204" pitchFamily="50" charset="-128"/>
          </a:endParaRPr>
        </a:p>
        <a:p xmlns:a="http://schemas.openxmlformats.org/drawingml/2006/main">
          <a:pPr algn="ctr"/>
          <a:r>
            <a:rPr lang="en-US" altLang="zh-CN" sz="1350" dirty="0">
              <a:latin typeface="ＭＳ Ｐゴシック" panose="020B0600070205080204" pitchFamily="50" charset="-128"/>
              <a:ea typeface="ＭＳ Ｐゴシック" panose="020B0600070205080204" pitchFamily="50" charset="-128"/>
            </a:rPr>
            <a:t>70</a:t>
          </a:r>
          <a:r>
            <a:rPr lang="ja-JP" altLang="en-US" sz="1350" dirty="0">
              <a:latin typeface="ＭＳ Ｐゴシック" panose="020B0600070205080204" pitchFamily="50" charset="-128"/>
              <a:ea typeface="ＭＳ Ｐゴシック" panose="020B0600070205080204" pitchFamily="50" charset="-128"/>
            </a:rPr>
            <a:t>万人</a:t>
          </a:r>
          <a:endParaRPr lang="ja-JP" altLang="en-US" sz="1350" dirty="0">
            <a:latin typeface="ＭＳ Ｐゴシック" panose="020B060007020508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BC3B206-74DF-4EEB-BB7B-991C09FE1F9D}" type="datetimeFigureOut">
              <a:rPr kumimoji="1" lang="ja-JP" altLang="en-US" smtClean="0"/>
              <a:t>2014/11/7</a:t>
            </a:fld>
            <a:endParaRPr kumimoji="1" lang="ja-JP" altLang="en-US"/>
          </a:p>
        </p:txBody>
      </p:sp>
      <p:sp>
        <p:nvSpPr>
          <p:cNvPr id="4" name="フッター プレースホルダー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14A189B3-391B-4169-96FC-E7B8300750AC}" type="slidenum">
              <a:rPr kumimoji="1" lang="ja-JP" altLang="en-US" smtClean="0"/>
              <a:t>‹#›</a:t>
            </a:fld>
            <a:endParaRPr kumimoji="1" lang="ja-JP" altLang="en-US"/>
          </a:p>
        </p:txBody>
      </p:sp>
    </p:spTree>
    <p:extLst>
      <p:ext uri="{BB962C8B-B14F-4D97-AF65-F5344CB8AC3E}">
        <p14:creationId xmlns:p14="http://schemas.microsoft.com/office/powerpoint/2010/main" val="214381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A4FB6BA-00D2-4A0C-BDA5-ED1CED3F67EB}" type="datetimeFigureOut">
              <a:rPr kumimoji="1" lang="ja-JP" altLang="en-US" smtClean="0"/>
              <a:t>2014/11/7</a:t>
            </a:fld>
            <a:endParaRPr kumimoji="1" lang="ja-JP" altLang="en-US"/>
          </a:p>
        </p:txBody>
      </p:sp>
      <p:sp>
        <p:nvSpPr>
          <p:cNvPr id="4" name="スライド イメージ プレースホルダー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9AD071D-BE78-43F1-8EEC-B0EF512EFD82}" type="slidenum">
              <a:rPr kumimoji="1" lang="ja-JP" altLang="en-US" smtClean="0"/>
              <a:t>‹#›</a:t>
            </a:fld>
            <a:endParaRPr kumimoji="1" lang="ja-JP" altLang="en-US"/>
          </a:p>
        </p:txBody>
      </p:sp>
    </p:spTree>
    <p:extLst>
      <p:ext uri="{BB962C8B-B14F-4D97-AF65-F5344CB8AC3E}">
        <p14:creationId xmlns:p14="http://schemas.microsoft.com/office/powerpoint/2010/main" val="32893146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ハッピーターンとするなら、ターン（転換）というニュアンスを加えた方が良いのでは。</a:t>
            </a:r>
            <a:endParaRPr kumimoji="1" lang="en-US" altLang="ja-JP" dirty="0" smtClean="0"/>
          </a:p>
          <a:p>
            <a:r>
              <a:rPr kumimoji="1" lang="ja-JP" altLang="en-US" dirty="0" smtClean="0"/>
              <a:t>タイトルはマスプラのコンセプトを表してほしいのですが、「土浦を幸せにします」って</a:t>
            </a:r>
            <a:r>
              <a:rPr kumimoji="1" lang="ja-JP" altLang="en-US" dirty="0" err="1" smtClean="0"/>
              <a:t>のは</a:t>
            </a:r>
            <a:r>
              <a:rPr kumimoji="1" lang="ja-JP" altLang="en-US" dirty="0" smtClean="0"/>
              <a:t>コンセプトではないと思います。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a:t>
            </a:fld>
            <a:endParaRPr kumimoji="1" lang="ja-JP" altLang="en-US"/>
          </a:p>
        </p:txBody>
      </p:sp>
    </p:spTree>
    <p:extLst>
      <p:ext uri="{BB962C8B-B14F-4D97-AF65-F5344CB8AC3E}">
        <p14:creationId xmlns:p14="http://schemas.microsoft.com/office/powerpoint/2010/main" val="309086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a:t>
            </a:r>
            <a:r>
              <a:rPr kumimoji="1" lang="en-US" altLang="ja-JP" dirty="0" smtClean="0"/>
              <a:t>(15)</a:t>
            </a:r>
            <a:r>
              <a:rPr kumimoji="1" lang="ja-JP" altLang="en-US" dirty="0" smtClean="0"/>
              <a:t>と</a:t>
            </a:r>
            <a:r>
              <a:rPr kumimoji="1" lang="en-US" altLang="ja-JP" dirty="0" smtClean="0"/>
              <a:t>14</a:t>
            </a:r>
            <a:r>
              <a:rPr kumimoji="1" lang="ja-JP" altLang="en-US" dirty="0" smtClean="0"/>
              <a:t>番との繋がりがわかりません。</a:t>
            </a:r>
            <a:r>
              <a:rPr kumimoji="1" lang="en-US" altLang="ja-JP" dirty="0" smtClean="0"/>
              <a:t>13</a:t>
            </a:r>
            <a:r>
              <a:rPr kumimoji="1" lang="ja-JP" altLang="en-US" dirty="0" smtClean="0"/>
              <a:t>と</a:t>
            </a:r>
            <a:r>
              <a:rPr kumimoji="1" lang="en-US" altLang="ja-JP" dirty="0" smtClean="0"/>
              <a:t>15</a:t>
            </a:r>
            <a:r>
              <a:rPr kumimoji="1" lang="ja-JP" altLang="en-US" dirty="0" smtClean="0"/>
              <a:t>の繋がりはなんとなくわかりますが。</a:t>
            </a:r>
            <a:endParaRPr kumimoji="1" lang="en-US" altLang="ja-JP" dirty="0" smtClean="0"/>
          </a:p>
          <a:p>
            <a:r>
              <a:rPr kumimoji="1" lang="ja-JP" altLang="en-US" dirty="0" smtClean="0"/>
              <a:t>農業で何を伝えたいのか、それをちゃんと考えてスライドに入れる・入れない</a:t>
            </a:r>
            <a:r>
              <a:rPr kumimoji="1" lang="ja-JP" altLang="en-US" dirty="0" err="1" smtClean="0"/>
              <a:t>を</a:t>
            </a:r>
            <a:r>
              <a:rPr kumimoji="1" lang="ja-JP" altLang="en-US" dirty="0" smtClean="0"/>
              <a:t>考えてほしいです。</a:t>
            </a:r>
            <a:endParaRPr kumimoji="1" lang="en-US" altLang="ja-JP" dirty="0" smtClean="0"/>
          </a:p>
          <a:p>
            <a:r>
              <a:rPr kumimoji="1" lang="ja-JP" altLang="en-US" dirty="0" smtClean="0"/>
              <a:t>例えば、将来の方針として、高齢化を解消したいのか、レンコンを伸ばしたいのか、レンコンを使って若い世代に農業に参入してもらいたいのか、</a:t>
            </a:r>
            <a:endParaRPr kumimoji="1" lang="en-US" altLang="ja-JP" dirty="0" smtClean="0"/>
          </a:p>
          <a:p>
            <a:r>
              <a:rPr kumimoji="1" lang="ja-JP" altLang="en-US" dirty="0" smtClean="0"/>
              <a:t>それによって現状に入れるスライドは変わってくると思います。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20</a:t>
            </a:fld>
            <a:endParaRPr kumimoji="1" lang="ja-JP" altLang="en-US"/>
          </a:p>
        </p:txBody>
      </p:sp>
    </p:spTree>
    <p:extLst>
      <p:ext uri="{BB962C8B-B14F-4D97-AF65-F5344CB8AC3E}">
        <p14:creationId xmlns:p14="http://schemas.microsoft.com/office/powerpoint/2010/main" val="240524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a:t>
            </a:r>
            <a:r>
              <a:rPr kumimoji="1" lang="en-US" altLang="ja-JP" dirty="0" smtClean="0"/>
              <a:t>(15)</a:t>
            </a:r>
            <a:r>
              <a:rPr kumimoji="1" lang="ja-JP" altLang="en-US" dirty="0" smtClean="0"/>
              <a:t>と</a:t>
            </a:r>
            <a:r>
              <a:rPr kumimoji="1" lang="en-US" altLang="ja-JP" dirty="0" smtClean="0"/>
              <a:t>14</a:t>
            </a:r>
            <a:r>
              <a:rPr kumimoji="1" lang="ja-JP" altLang="en-US" dirty="0" smtClean="0"/>
              <a:t>番との繋がりがわかりません。</a:t>
            </a:r>
            <a:r>
              <a:rPr kumimoji="1" lang="en-US" altLang="ja-JP" dirty="0" smtClean="0"/>
              <a:t>13</a:t>
            </a:r>
            <a:r>
              <a:rPr kumimoji="1" lang="ja-JP" altLang="en-US" dirty="0" smtClean="0"/>
              <a:t>と</a:t>
            </a:r>
            <a:r>
              <a:rPr kumimoji="1" lang="en-US" altLang="ja-JP" dirty="0" smtClean="0"/>
              <a:t>15</a:t>
            </a:r>
            <a:r>
              <a:rPr kumimoji="1" lang="ja-JP" altLang="en-US" dirty="0" smtClean="0"/>
              <a:t>の繋がりはなんとなくわかりますが。</a:t>
            </a:r>
            <a:endParaRPr kumimoji="1" lang="en-US" altLang="ja-JP" dirty="0" smtClean="0"/>
          </a:p>
          <a:p>
            <a:r>
              <a:rPr kumimoji="1" lang="ja-JP" altLang="en-US" dirty="0" smtClean="0"/>
              <a:t>農業で何を伝えたいのか、それをちゃんと考えてスライドに入れる・入れない</a:t>
            </a:r>
            <a:r>
              <a:rPr kumimoji="1" lang="ja-JP" altLang="en-US" dirty="0" err="1" smtClean="0"/>
              <a:t>を</a:t>
            </a:r>
            <a:r>
              <a:rPr kumimoji="1" lang="ja-JP" altLang="en-US" dirty="0" smtClean="0"/>
              <a:t>考えてほしいです。</a:t>
            </a:r>
            <a:endParaRPr kumimoji="1" lang="en-US" altLang="ja-JP" dirty="0" smtClean="0"/>
          </a:p>
          <a:p>
            <a:r>
              <a:rPr kumimoji="1" lang="ja-JP" altLang="en-US" dirty="0" smtClean="0"/>
              <a:t>例えば、将来の方針として、高齢化を解消したいのか、レンコンを伸ばしたいのか、レンコンを使って若い世代に農業に参入してもらいたいのか、</a:t>
            </a:r>
            <a:endParaRPr kumimoji="1" lang="en-US" altLang="ja-JP" dirty="0" smtClean="0"/>
          </a:p>
          <a:p>
            <a:r>
              <a:rPr kumimoji="1" lang="ja-JP" altLang="en-US" dirty="0" smtClean="0"/>
              <a:t>それによって現状に入れるスライドは変わってくると思います。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21</a:t>
            </a:fld>
            <a:endParaRPr kumimoji="1" lang="ja-JP" altLang="en-US"/>
          </a:p>
        </p:txBody>
      </p:sp>
    </p:spTree>
    <p:extLst>
      <p:ext uri="{BB962C8B-B14F-4D97-AF65-F5344CB8AC3E}">
        <p14:creationId xmlns:p14="http://schemas.microsoft.com/office/powerpoint/2010/main" val="349304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このスライド、意味ありますか？</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24</a:t>
            </a:fld>
            <a:endParaRPr kumimoji="1" lang="ja-JP" altLang="en-US"/>
          </a:p>
        </p:txBody>
      </p:sp>
    </p:spTree>
    <p:extLst>
      <p:ext uri="{BB962C8B-B14F-4D97-AF65-F5344CB8AC3E}">
        <p14:creationId xmlns:p14="http://schemas.microsoft.com/office/powerpoint/2010/main" val="70587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前のスライドとつながりが不明、伝えたいことも不明</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26</a:t>
            </a:fld>
            <a:endParaRPr kumimoji="1" lang="ja-JP" altLang="en-US"/>
          </a:p>
        </p:txBody>
      </p:sp>
    </p:spTree>
    <p:extLst>
      <p:ext uri="{BB962C8B-B14F-4D97-AF65-F5344CB8AC3E}">
        <p14:creationId xmlns:p14="http://schemas.microsoft.com/office/powerpoint/2010/main" val="298668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原因が恣意的すぎる気がします。トレンドを見る感じ、震災の影響あまり感じませんが</a:t>
            </a:r>
            <a:r>
              <a:rPr kumimoji="1" lang="ja-JP" altLang="en-US" dirty="0" err="1" smtClean="0"/>
              <a:t>、、、</a:t>
            </a:r>
            <a:endParaRPr kumimoji="1" lang="en-US" altLang="ja-JP" dirty="0" smtClean="0"/>
          </a:p>
          <a:p>
            <a:r>
              <a:rPr kumimoji="1" lang="ja-JP" altLang="en-US" dirty="0" smtClean="0"/>
              <a:t>あと人口減少やモータリゼーションもよくわかりません。人口、そんなに減ってないと思いますが</a:t>
            </a:r>
            <a:r>
              <a:rPr kumimoji="1" lang="ja-JP" altLang="en-US" dirty="0" err="1"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29</a:t>
            </a:fld>
            <a:endParaRPr kumimoji="1" lang="ja-JP" altLang="en-US"/>
          </a:p>
        </p:txBody>
      </p:sp>
    </p:spTree>
    <p:extLst>
      <p:ext uri="{BB962C8B-B14F-4D97-AF65-F5344CB8AC3E}">
        <p14:creationId xmlns:p14="http://schemas.microsoft.com/office/powerpoint/2010/main" val="257742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31</a:t>
            </a:fld>
            <a:endParaRPr kumimoji="1" lang="ja-JP" altLang="en-US"/>
          </a:p>
        </p:txBody>
      </p:sp>
    </p:spTree>
    <p:extLst>
      <p:ext uri="{BB962C8B-B14F-4D97-AF65-F5344CB8AC3E}">
        <p14:creationId xmlns:p14="http://schemas.microsoft.com/office/powerpoint/2010/main" val="770261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伝えたいことを文字で書く</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33</a:t>
            </a:fld>
            <a:endParaRPr kumimoji="1" lang="ja-JP" altLang="en-US"/>
          </a:p>
        </p:txBody>
      </p:sp>
    </p:spTree>
    <p:extLst>
      <p:ext uri="{BB962C8B-B14F-4D97-AF65-F5344CB8AC3E}">
        <p14:creationId xmlns:p14="http://schemas.microsoft.com/office/powerpoint/2010/main" val="124116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因果の問題で、</a:t>
            </a:r>
            <a:endParaRPr kumimoji="1" lang="en-US" altLang="ja-JP" dirty="0" smtClean="0"/>
          </a:p>
          <a:p>
            <a:r>
              <a:rPr kumimoji="1" lang="ja-JP" altLang="en-US" dirty="0" smtClean="0"/>
              <a:t>人口が多いところに交通が通っているのでは。</a:t>
            </a:r>
            <a:endParaRPr kumimoji="1" lang="en-US" altLang="ja-JP" dirty="0" smtClean="0"/>
          </a:p>
          <a:p>
            <a:r>
              <a:rPr kumimoji="1" lang="ja-JP" altLang="en-US" dirty="0" smtClean="0"/>
              <a:t>また、このスライドで今後とつながっている部分はありますか？</a:t>
            </a:r>
            <a:endParaRPr kumimoji="1" lang="en-US" altLang="ja-JP" dirty="0" smtClean="0"/>
          </a:p>
          <a:p>
            <a:r>
              <a:rPr kumimoji="1" lang="ja-JP" altLang="en-US" dirty="0" smtClean="0"/>
              <a:t>ただ漠然と現状を示しても意味がありません。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37</a:t>
            </a:fld>
            <a:endParaRPr kumimoji="1" lang="ja-JP" altLang="en-US"/>
          </a:p>
        </p:txBody>
      </p:sp>
    </p:spTree>
    <p:extLst>
      <p:ext uri="{BB962C8B-B14F-4D97-AF65-F5344CB8AC3E}">
        <p14:creationId xmlns:p14="http://schemas.microsoft.com/office/powerpoint/2010/main" val="103129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鉄道って、都市間移動で使われるものだと思うんですが、それで良いのかな？</a:t>
            </a:r>
            <a:endParaRPr kumimoji="1" lang="en-US" altLang="ja-JP" dirty="0" smtClean="0"/>
          </a:p>
          <a:p>
            <a:r>
              <a:rPr kumimoji="1" lang="ja-JP" altLang="en-US" dirty="0" smtClean="0"/>
              <a:t>市内移動交通のデータもいろいろある気がするのだけど。</a:t>
            </a:r>
            <a:endParaRPr kumimoji="1" lang="en-US" altLang="ja-JP" dirty="0" smtClean="0"/>
          </a:p>
          <a:p>
            <a:endParaRPr kumimoji="1" lang="en-US" altLang="ja-JP" dirty="0" smtClean="0"/>
          </a:p>
          <a:p>
            <a:r>
              <a:rPr kumimoji="1" lang="ja-JP" altLang="en-US" dirty="0" smtClean="0"/>
              <a:t>鉄道の利用者が減ると、どのような弊害があるのか疑問です。</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38</a:t>
            </a:fld>
            <a:endParaRPr kumimoji="1" lang="ja-JP" altLang="en-US"/>
          </a:p>
        </p:txBody>
      </p:sp>
    </p:spTree>
    <p:extLst>
      <p:ext uri="{BB962C8B-B14F-4D97-AF65-F5344CB8AC3E}">
        <p14:creationId xmlns:p14="http://schemas.microsoft.com/office/powerpoint/2010/main" val="86973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鉄道って、都市間移動で使われるものだと思うんですが、それで良いのかな？</a:t>
            </a:r>
            <a:endParaRPr kumimoji="1" lang="en-US" altLang="ja-JP" dirty="0" smtClean="0"/>
          </a:p>
          <a:p>
            <a:r>
              <a:rPr kumimoji="1" lang="ja-JP" altLang="en-US" dirty="0" smtClean="0"/>
              <a:t>市内移動交通のデータもいろいろある気がするのだけど。</a:t>
            </a:r>
            <a:endParaRPr kumimoji="1" lang="en-US" altLang="ja-JP" dirty="0" smtClean="0"/>
          </a:p>
          <a:p>
            <a:endParaRPr kumimoji="1" lang="en-US" altLang="ja-JP" dirty="0" smtClean="0"/>
          </a:p>
          <a:p>
            <a:r>
              <a:rPr kumimoji="1" lang="ja-JP" altLang="en-US" dirty="0" smtClean="0"/>
              <a:t>鉄道の利用者が減ると、どのような弊害があるのか疑問です。</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39</a:t>
            </a:fld>
            <a:endParaRPr kumimoji="1" lang="ja-JP" altLang="en-US"/>
          </a:p>
        </p:txBody>
      </p:sp>
    </p:spTree>
    <p:extLst>
      <p:ext uri="{BB962C8B-B14F-4D97-AF65-F5344CB8AC3E}">
        <p14:creationId xmlns:p14="http://schemas.microsoft.com/office/powerpoint/2010/main" val="40985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7</a:t>
            </a:fld>
            <a:endParaRPr kumimoji="1" lang="ja-JP" altLang="en-US"/>
          </a:p>
        </p:txBody>
      </p:sp>
    </p:spTree>
    <p:extLst>
      <p:ext uri="{BB962C8B-B14F-4D97-AF65-F5344CB8AC3E}">
        <p14:creationId xmlns:p14="http://schemas.microsoft.com/office/powerpoint/2010/main" val="210555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因果の問題で、</a:t>
            </a:r>
            <a:endParaRPr kumimoji="1" lang="en-US" altLang="ja-JP" dirty="0" smtClean="0"/>
          </a:p>
          <a:p>
            <a:r>
              <a:rPr kumimoji="1" lang="ja-JP" altLang="en-US" dirty="0" smtClean="0"/>
              <a:t>人口が多いところに交通が通っているのでは。</a:t>
            </a:r>
            <a:endParaRPr kumimoji="1" lang="en-US" altLang="ja-JP" dirty="0" smtClean="0"/>
          </a:p>
          <a:p>
            <a:r>
              <a:rPr kumimoji="1" lang="ja-JP" altLang="en-US" dirty="0" smtClean="0"/>
              <a:t>また、このスライドで今後とつながっている部分はありますか？</a:t>
            </a:r>
            <a:endParaRPr kumimoji="1" lang="en-US" altLang="ja-JP" dirty="0" smtClean="0"/>
          </a:p>
          <a:p>
            <a:r>
              <a:rPr kumimoji="1" lang="ja-JP" altLang="en-US" dirty="0" smtClean="0"/>
              <a:t>ただ漠然と現状を示しても意味がありません。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40</a:t>
            </a:fld>
            <a:endParaRPr kumimoji="1" lang="ja-JP" altLang="en-US"/>
          </a:p>
        </p:txBody>
      </p:sp>
    </p:spTree>
    <p:extLst>
      <p:ext uri="{BB962C8B-B14F-4D97-AF65-F5344CB8AC3E}">
        <p14:creationId xmlns:p14="http://schemas.microsoft.com/office/powerpoint/2010/main" val="4179885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観光地の種別とか、あるとわかりやすいかも。新治にいっぱいあるけど、観光地は何なのか。</a:t>
            </a:r>
            <a:endParaRPr kumimoji="1" lang="en-US" altLang="ja-JP" dirty="0" smtClean="0"/>
          </a:p>
          <a:p>
            <a:r>
              <a:rPr kumimoji="1" lang="ja-JP" altLang="en-US" dirty="0" smtClean="0"/>
              <a:t>あと、観光地に絞ってあるなしの議論をするのが正しいのか。もちろんそれもあるけど。</a:t>
            </a:r>
            <a:endParaRPr kumimoji="1" lang="en-US" altLang="ja-JP" dirty="0" smtClean="0"/>
          </a:p>
          <a:p>
            <a:r>
              <a:rPr kumimoji="1" lang="ja-JP" altLang="en-US" dirty="0" smtClean="0"/>
              <a:t>普通に新治に住んでいる人の視点で語ることも重要化も</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41</a:t>
            </a:fld>
            <a:endParaRPr kumimoji="1" lang="ja-JP" altLang="en-US"/>
          </a:p>
        </p:txBody>
      </p:sp>
    </p:spTree>
    <p:extLst>
      <p:ext uri="{BB962C8B-B14F-4D97-AF65-F5344CB8AC3E}">
        <p14:creationId xmlns:p14="http://schemas.microsoft.com/office/powerpoint/2010/main" val="1215913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本数とかルート数はわかりますか？</a:t>
            </a:r>
            <a:endParaRPr kumimoji="1" lang="en-US" altLang="ja-JP" dirty="0" smtClean="0"/>
          </a:p>
          <a:p>
            <a:r>
              <a:rPr kumimoji="1" lang="ja-JP" altLang="en-US" dirty="0" smtClean="0"/>
              <a:t>なぜ増えているのかがわかりません。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42</a:t>
            </a:fld>
            <a:endParaRPr kumimoji="1" lang="ja-JP" altLang="en-US"/>
          </a:p>
        </p:txBody>
      </p:sp>
    </p:spTree>
    <p:extLst>
      <p:ext uri="{BB962C8B-B14F-4D97-AF65-F5344CB8AC3E}">
        <p14:creationId xmlns:p14="http://schemas.microsoft.com/office/powerpoint/2010/main" val="2755557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これも、データは出ていると思います。</a:t>
            </a:r>
            <a:endParaRPr kumimoji="1" lang="en-US" altLang="ja-JP" dirty="0" smtClean="0"/>
          </a:p>
          <a:p>
            <a:r>
              <a:rPr kumimoji="1" lang="ja-JP" altLang="en-US" dirty="0" smtClean="0"/>
              <a:t>で、まとめとしてはどういう方向にするんですか？</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43</a:t>
            </a:fld>
            <a:endParaRPr kumimoji="1" lang="ja-JP" altLang="en-US"/>
          </a:p>
        </p:txBody>
      </p:sp>
    </p:spTree>
    <p:extLst>
      <p:ext uri="{BB962C8B-B14F-4D97-AF65-F5344CB8AC3E}">
        <p14:creationId xmlns:p14="http://schemas.microsoft.com/office/powerpoint/2010/main" val="260579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要望の大きさ⇒このグラフだとむしろ要望が小さく見えます。</a:t>
            </a:r>
            <a:endParaRPr kumimoji="1" lang="en-US" altLang="ja-JP" dirty="0" smtClean="0"/>
          </a:p>
          <a:p>
            <a:r>
              <a:rPr kumimoji="1" lang="ja-JP" altLang="en-US" dirty="0" smtClean="0"/>
              <a:t>プールの半分って</a:t>
            </a:r>
            <a:r>
              <a:rPr kumimoji="1" lang="ja-JP" altLang="en-US" dirty="0" err="1"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46</a:t>
            </a:fld>
            <a:endParaRPr kumimoji="1" lang="ja-JP" altLang="en-US"/>
          </a:p>
        </p:txBody>
      </p:sp>
    </p:spTree>
    <p:extLst>
      <p:ext uri="{BB962C8B-B14F-4D97-AF65-F5344CB8AC3E}">
        <p14:creationId xmlns:p14="http://schemas.microsoft.com/office/powerpoint/2010/main" val="55218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要望の大きさ⇒このグラフだとむしろ要望が小さく見えます。</a:t>
            </a:r>
            <a:endParaRPr kumimoji="1" lang="en-US" altLang="ja-JP" dirty="0" smtClean="0"/>
          </a:p>
          <a:p>
            <a:r>
              <a:rPr kumimoji="1" lang="ja-JP" altLang="en-US" dirty="0" smtClean="0"/>
              <a:t>プールの半分って</a:t>
            </a:r>
            <a:r>
              <a:rPr kumimoji="1" lang="ja-JP" altLang="en-US" dirty="0" err="1"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47</a:t>
            </a:fld>
            <a:endParaRPr kumimoji="1" lang="ja-JP" altLang="en-US"/>
          </a:p>
        </p:txBody>
      </p:sp>
    </p:spTree>
    <p:extLst>
      <p:ext uri="{BB962C8B-B14F-4D97-AF65-F5344CB8AC3E}">
        <p14:creationId xmlns:p14="http://schemas.microsoft.com/office/powerpoint/2010/main" val="345545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予想の部分は、エビデンスありですか？</a:t>
            </a:r>
            <a:endParaRPr kumimoji="1" lang="en-US" altLang="ja-JP" dirty="0" smtClean="0"/>
          </a:p>
          <a:p>
            <a:r>
              <a:rPr kumimoji="1" lang="ja-JP" altLang="en-US" dirty="0" smtClean="0"/>
              <a:t>あと給付件数と額を</a:t>
            </a:r>
            <a:r>
              <a:rPr kumimoji="1" lang="en-US" altLang="ja-JP" dirty="0" smtClean="0"/>
              <a:t>2</a:t>
            </a:r>
            <a:r>
              <a:rPr kumimoji="1" lang="ja-JP" altLang="en-US" dirty="0" smtClean="0"/>
              <a:t>つ出す意味は？基本的に伝えたいことが同じなら</a:t>
            </a:r>
            <a:r>
              <a:rPr kumimoji="1" lang="en-US" altLang="ja-JP" dirty="0" smtClean="0"/>
              <a:t>1</a:t>
            </a:r>
            <a:r>
              <a:rPr kumimoji="1" lang="ja-JP" altLang="en-US" dirty="0" err="1" smtClean="0"/>
              <a:t>つに</a:t>
            </a:r>
            <a:r>
              <a:rPr kumimoji="1" lang="ja-JP" altLang="en-US" dirty="0" smtClean="0"/>
              <a:t>したほうがわかります。</a:t>
            </a:r>
            <a:endParaRPr kumimoji="1" lang="en-US" altLang="ja-JP" dirty="0" smtClean="0"/>
          </a:p>
          <a:p>
            <a:r>
              <a:rPr kumimoji="1" lang="ja-JP" altLang="en-US" dirty="0" smtClean="0"/>
              <a:t>これは、高齢化で医療負担が大きくなっていくって話がしたいのでは？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48</a:t>
            </a:fld>
            <a:endParaRPr kumimoji="1" lang="ja-JP" altLang="en-US"/>
          </a:p>
        </p:txBody>
      </p:sp>
    </p:spTree>
    <p:extLst>
      <p:ext uri="{BB962C8B-B14F-4D97-AF65-F5344CB8AC3E}">
        <p14:creationId xmlns:p14="http://schemas.microsoft.com/office/powerpoint/2010/main" val="40987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49</a:t>
            </a:fld>
            <a:endParaRPr kumimoji="1" lang="ja-JP" altLang="en-US"/>
          </a:p>
        </p:txBody>
      </p:sp>
    </p:spTree>
    <p:extLst>
      <p:ext uri="{BB962C8B-B14F-4D97-AF65-F5344CB8AC3E}">
        <p14:creationId xmlns:p14="http://schemas.microsoft.com/office/powerpoint/2010/main" val="143020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51</a:t>
            </a:fld>
            <a:endParaRPr kumimoji="1" lang="ja-JP" altLang="en-US"/>
          </a:p>
        </p:txBody>
      </p:sp>
    </p:spTree>
    <p:extLst>
      <p:ext uri="{BB962C8B-B14F-4D97-AF65-F5344CB8AC3E}">
        <p14:creationId xmlns:p14="http://schemas.microsoft.com/office/powerpoint/2010/main" val="3118112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今回は現状把握しかパワポが出来ていませんが、</a:t>
            </a:r>
            <a:endParaRPr kumimoji="1" lang="en-US" altLang="ja-JP" dirty="0" smtClean="0"/>
          </a:p>
          <a:p>
            <a:r>
              <a:rPr kumimoji="1" lang="ja-JP" altLang="en-US" dirty="0" smtClean="0"/>
              <a:t>むしろ大事なのは、</a:t>
            </a:r>
            <a:endParaRPr kumimoji="1" lang="en-US" altLang="ja-JP" dirty="0" smtClean="0"/>
          </a:p>
          <a:p>
            <a:r>
              <a:rPr kumimoji="1" lang="ja-JP" altLang="en-US" dirty="0" smtClean="0"/>
              <a:t>各部門をどのように特徴を捉えてまとめ、地区別も。</a:t>
            </a:r>
            <a:endParaRPr kumimoji="1" lang="en-US" altLang="ja-JP" dirty="0" smtClean="0"/>
          </a:p>
          <a:p>
            <a:r>
              <a:rPr kumimoji="1" lang="ja-JP" altLang="en-US" dirty="0" smtClean="0"/>
              <a:t>全体コンセプトと方針を打ち出すかです。</a:t>
            </a:r>
            <a:endParaRPr kumimoji="1" lang="en-US" altLang="ja-JP" dirty="0" smtClean="0"/>
          </a:p>
          <a:p>
            <a:endParaRPr kumimoji="1" lang="en-US" altLang="ja-JP" dirty="0" smtClean="0"/>
          </a:p>
          <a:p>
            <a:r>
              <a:rPr kumimoji="1" lang="ja-JP" altLang="en-US" dirty="0" smtClean="0"/>
              <a:t>現状把握の部分はぶっちゃ</a:t>
            </a:r>
            <a:r>
              <a:rPr kumimoji="1" lang="ja-JP" altLang="en-US" dirty="0" err="1" smtClean="0"/>
              <a:t>け</a:t>
            </a:r>
            <a:r>
              <a:rPr kumimoji="1" lang="ja-JP" altLang="en-US" dirty="0" smtClean="0"/>
              <a:t>いくらでも、直前で付け足せるんで、そちらをしっかり考えてください。</a:t>
            </a:r>
            <a:endParaRPr kumimoji="1" lang="en-US" altLang="ja-JP" dirty="0" smtClean="0"/>
          </a:p>
          <a:p>
            <a:r>
              <a:rPr kumimoji="1" lang="ja-JP" altLang="en-US" dirty="0" smtClean="0"/>
              <a:t>どうまとめ、どのような方針にするかで、スライドに</a:t>
            </a:r>
            <a:r>
              <a:rPr kumimoji="1" lang="ja-JP" altLang="en-US" dirty="0" err="1" smtClean="0"/>
              <a:t>入れる入れないも</a:t>
            </a:r>
            <a:r>
              <a:rPr kumimoji="1" lang="ja-JP" altLang="en-US" dirty="0" smtClean="0"/>
              <a:t>決まってきます。</a:t>
            </a:r>
            <a:endParaRPr kumimoji="1" lang="en-US" altLang="ja-JP" dirty="0" smtClean="0"/>
          </a:p>
          <a:p>
            <a:endParaRPr kumimoji="1" lang="en-US" altLang="ja-JP" dirty="0" smtClean="0"/>
          </a:p>
          <a:p>
            <a:r>
              <a:rPr kumimoji="1" lang="ja-JP" altLang="en-US" dirty="0" smtClean="0"/>
              <a:t>夜中なのでちょっと適当だし、きつめな発言多いかもですが、</a:t>
            </a:r>
            <a:endParaRPr kumimoji="1" lang="en-US" altLang="ja-JP" dirty="0" smtClean="0"/>
          </a:p>
          <a:p>
            <a:r>
              <a:rPr kumimoji="1" lang="ja-JP" altLang="en-US" dirty="0" smtClean="0"/>
              <a:t>頑張ってください。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54</a:t>
            </a:fld>
            <a:endParaRPr kumimoji="1" lang="ja-JP" altLang="en-US"/>
          </a:p>
        </p:txBody>
      </p:sp>
    </p:spTree>
    <p:extLst>
      <p:ext uri="{BB962C8B-B14F-4D97-AF65-F5344CB8AC3E}">
        <p14:creationId xmlns:p14="http://schemas.microsoft.com/office/powerpoint/2010/main" val="169976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9</a:t>
            </a:fld>
            <a:endParaRPr kumimoji="1" lang="ja-JP" altLang="en-US"/>
          </a:p>
        </p:txBody>
      </p:sp>
    </p:spTree>
    <p:extLst>
      <p:ext uri="{BB962C8B-B14F-4D97-AF65-F5344CB8AC3E}">
        <p14:creationId xmlns:p14="http://schemas.microsoft.com/office/powerpoint/2010/main" val="104249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56</a:t>
            </a:fld>
            <a:endParaRPr kumimoji="1" lang="ja-JP" altLang="en-US"/>
          </a:p>
        </p:txBody>
      </p:sp>
    </p:spTree>
    <p:extLst>
      <p:ext uri="{BB962C8B-B14F-4D97-AF65-F5344CB8AC3E}">
        <p14:creationId xmlns:p14="http://schemas.microsoft.com/office/powerpoint/2010/main" val="131304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57</a:t>
            </a:fld>
            <a:endParaRPr kumimoji="1" lang="ja-JP" altLang="en-US"/>
          </a:p>
        </p:txBody>
      </p:sp>
    </p:spTree>
    <p:extLst>
      <p:ext uri="{BB962C8B-B14F-4D97-AF65-F5344CB8AC3E}">
        <p14:creationId xmlns:p14="http://schemas.microsoft.com/office/powerpoint/2010/main" val="792452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58</a:t>
            </a:fld>
            <a:endParaRPr kumimoji="1" lang="ja-JP" altLang="en-US"/>
          </a:p>
        </p:txBody>
      </p:sp>
    </p:spTree>
    <p:extLst>
      <p:ext uri="{BB962C8B-B14F-4D97-AF65-F5344CB8AC3E}">
        <p14:creationId xmlns:p14="http://schemas.microsoft.com/office/powerpoint/2010/main" val="176106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61</a:t>
            </a:fld>
            <a:endParaRPr kumimoji="1" lang="ja-JP" altLang="en-US"/>
          </a:p>
        </p:txBody>
      </p:sp>
    </p:spTree>
    <p:extLst>
      <p:ext uri="{BB962C8B-B14F-4D97-AF65-F5344CB8AC3E}">
        <p14:creationId xmlns:p14="http://schemas.microsoft.com/office/powerpoint/2010/main" val="10423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現在までと合わせるか、後でピラミッドがあるので不要です。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12</a:t>
            </a:fld>
            <a:endParaRPr kumimoji="1" lang="ja-JP" altLang="en-US"/>
          </a:p>
        </p:txBody>
      </p:sp>
    </p:spTree>
    <p:extLst>
      <p:ext uri="{BB962C8B-B14F-4D97-AF65-F5344CB8AC3E}">
        <p14:creationId xmlns:p14="http://schemas.microsoft.com/office/powerpoint/2010/main" val="143555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13</a:t>
            </a:fld>
            <a:endParaRPr kumimoji="1" lang="ja-JP" altLang="en-US"/>
          </a:p>
        </p:txBody>
      </p:sp>
    </p:spTree>
    <p:extLst>
      <p:ext uri="{BB962C8B-B14F-4D97-AF65-F5344CB8AC3E}">
        <p14:creationId xmlns:p14="http://schemas.microsoft.com/office/powerpoint/2010/main" val="420755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このグラフ必要？</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14</a:t>
            </a:fld>
            <a:endParaRPr kumimoji="1" lang="ja-JP" altLang="en-US"/>
          </a:p>
        </p:txBody>
      </p:sp>
    </p:spTree>
    <p:extLst>
      <p:ext uri="{BB962C8B-B14F-4D97-AF65-F5344CB8AC3E}">
        <p14:creationId xmlns:p14="http://schemas.microsoft.com/office/powerpoint/2010/main" val="83203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右上の図の必要性があまりわかりません。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17</a:t>
            </a:fld>
            <a:endParaRPr kumimoji="1" lang="ja-JP" altLang="en-US"/>
          </a:p>
        </p:txBody>
      </p:sp>
    </p:spTree>
    <p:extLst>
      <p:ext uri="{BB962C8B-B14F-4D97-AF65-F5344CB8AC3E}">
        <p14:creationId xmlns:p14="http://schemas.microsoft.com/office/powerpoint/2010/main" val="23016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右上の図の必要性があまりわかりません。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18</a:t>
            </a:fld>
            <a:endParaRPr kumimoji="1" lang="ja-JP" altLang="en-US"/>
          </a:p>
        </p:txBody>
      </p:sp>
    </p:spTree>
    <p:extLst>
      <p:ext uri="{BB962C8B-B14F-4D97-AF65-F5344CB8AC3E}">
        <p14:creationId xmlns:p14="http://schemas.microsoft.com/office/powerpoint/2010/main" val="158702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図、間違ってますよね？</a:t>
            </a:r>
            <a:endParaRPr kumimoji="1" lang="en-US" altLang="ja-JP" dirty="0" smtClean="0"/>
          </a:p>
          <a:p>
            <a:r>
              <a:rPr kumimoji="1" lang="ja-JP" altLang="en-US" dirty="0" smtClean="0"/>
              <a:t>あと、農家人口と世帯当たり農家人口はおそらくほぼ同じ意味なので、別の指標を示した方が深い意味付けができると思います。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9AD071D-BE78-43F1-8EEC-B0EF512EFD82}" type="slidenum">
              <a:rPr kumimoji="1" lang="ja-JP" altLang="en-US" smtClean="0"/>
              <a:t>19</a:t>
            </a:fld>
            <a:endParaRPr kumimoji="1" lang="ja-JP" altLang="en-US"/>
          </a:p>
        </p:txBody>
      </p:sp>
    </p:spTree>
    <p:extLst>
      <p:ext uri="{BB962C8B-B14F-4D97-AF65-F5344CB8AC3E}">
        <p14:creationId xmlns:p14="http://schemas.microsoft.com/office/powerpoint/2010/main" val="255346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gradFill flip="none" rotWithShape="1">
          <a:gsLst>
            <a:gs pos="39000">
              <a:srgbClr val="FFFFFF"/>
            </a:gs>
            <a:gs pos="100000">
              <a:schemeClr val="bg1"/>
            </a:gs>
            <a:gs pos="0">
              <a:schemeClr val="accent2"/>
            </a:gs>
            <a:gs pos="45000">
              <a:schemeClr val="accent2">
                <a:lumMod val="0"/>
                <a:lumOff val="100000"/>
              </a:schemeClr>
            </a:gs>
          </a:gsLst>
          <a:lin ang="162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smtClean="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8207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工業  商業  観光  </a:t>
            </a:r>
            <a:r>
              <a:rPr lang="ja-JP" altLang="en-US" sz="1600" u="none" baseline="0" dirty="0" smtClean="0">
                <a:solidFill>
                  <a:srgbClr val="C00000"/>
                </a:solidFill>
              </a:rPr>
              <a:t>公共交通   </a:t>
            </a:r>
            <a:r>
              <a:rPr lang="ja-JP" altLang="en-US" sz="1600" u="none" baseline="0" dirty="0" smtClean="0">
                <a:solidFill>
                  <a:schemeClr val="tx2">
                    <a:lumMod val="60000"/>
                    <a:lumOff val="40000"/>
                  </a:schemeClr>
                </a:solidFill>
              </a:rPr>
              <a:t>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endParaRPr lang="ja-JP" altLang="en-US" sz="1600" dirty="0" smtClean="0"/>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53445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工業  商業  観光  公共交通   </a:t>
            </a:r>
            <a:r>
              <a:rPr lang="ja-JP" altLang="en-US" sz="1600" u="none" baseline="0" dirty="0" smtClean="0">
                <a:solidFill>
                  <a:srgbClr val="C00000"/>
                </a:solidFill>
              </a:rPr>
              <a:t>医療</a:t>
            </a:r>
            <a:r>
              <a:rPr lang="ja-JP" altLang="en-US" sz="1600" u="none" baseline="0" dirty="0" smtClean="0">
                <a:solidFill>
                  <a:schemeClr val="tx2">
                    <a:lumMod val="60000"/>
                    <a:lumOff val="40000"/>
                  </a:schemeClr>
                </a:solidFill>
              </a:rPr>
              <a:t>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endParaRPr lang="ja-JP" altLang="en-US" sz="1600" dirty="0" smtClean="0"/>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48924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工業  商業  観光  公共交通   医療   </a:t>
            </a:r>
            <a:r>
              <a:rPr lang="ja-JP" altLang="en-US" sz="1600" u="none" baseline="0" dirty="0" smtClean="0">
                <a:solidFill>
                  <a:srgbClr val="FF0000"/>
                </a:solidFill>
              </a:rPr>
              <a:t>防犯</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endParaRPr lang="ja-JP" altLang="en-US" sz="1600" dirty="0" smtClean="0"/>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9835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chemeClr val="tx2">
                    <a:lumMod val="60000"/>
                    <a:lumOff val="40000"/>
                  </a:schemeClr>
                </a:solidFill>
              </a:rPr>
              <a:t>現状把握 人口  農業  工業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rgbClr val="C00000"/>
                </a:solidFill>
              </a:rPr>
              <a:t>まとめ</a:t>
            </a:r>
            <a:r>
              <a:rPr lang="ja-JP" altLang="en-US" sz="1600" dirty="0" smtClean="0">
                <a:solidFill>
                  <a:schemeClr val="tx2">
                    <a:lumMod val="60000"/>
                    <a:lumOff val="40000"/>
                  </a:schemeClr>
                </a:solidFill>
              </a:rPr>
              <a:t>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35795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rgbClr val="C00000"/>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chemeClr val="tx2">
                    <a:lumMod val="60000"/>
                    <a:lumOff val="40000"/>
                  </a:schemeClr>
                </a:solidFill>
              </a:rPr>
              <a:t>現状把握 人口  農業  工業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rgbClr val="C00000"/>
                </a:solidFill>
              </a:rPr>
              <a:t>これから</a:t>
            </a:r>
            <a:r>
              <a:rPr lang="ja-JP" altLang="en-US" sz="1600" dirty="0" smtClean="0"/>
              <a:t>　</a:t>
            </a:r>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58438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3" name="正方形/長方形 22"/>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Date Placeholder 3"/>
          <p:cNvSpPr>
            <a:spLocks noGrp="1"/>
          </p:cNvSpPr>
          <p:nvPr>
            <p:ph type="dt" sz="half" idx="13"/>
          </p:nvPr>
        </p:nvSpPr>
        <p:spPr>
          <a:xfrm>
            <a:off x="196849" y="6356351"/>
            <a:ext cx="2057400" cy="365125"/>
          </a:xfrm>
        </p:spPr>
        <p:txBody>
          <a:bodyPr/>
          <a:lstStyle/>
          <a:p>
            <a:fld id="{5586B75A-687E-405C-8A0B-8D00578BA2C3}" type="datetimeFigureOut">
              <a:rPr lang="en-US" dirty="0"/>
              <a:pPr/>
              <a:t>11/7/2014</a:t>
            </a:fld>
            <a:endParaRPr lang="en-US" dirty="0"/>
          </a:p>
        </p:txBody>
      </p:sp>
      <p:sp>
        <p:nvSpPr>
          <p:cNvPr id="14" name="Footer Placeholder 4"/>
          <p:cNvSpPr>
            <a:spLocks noGrp="1"/>
          </p:cNvSpPr>
          <p:nvPr>
            <p:ph type="ftr" sz="quarter" idx="14"/>
          </p:nvPr>
        </p:nvSpPr>
        <p:spPr>
          <a:xfrm>
            <a:off x="2901951" y="6356351"/>
            <a:ext cx="4433638" cy="365125"/>
          </a:xfrm>
        </p:spPr>
        <p:txBody>
          <a:bodyPr/>
          <a:lstStyle/>
          <a:p>
            <a:r>
              <a:rPr kumimoji="1" lang="ja-JP" altLang="en-US" smtClean="0"/>
              <a:t>ベース</a:t>
            </a:r>
            <a:endParaRPr kumimoji="1" lang="ja-JP" altLang="en-US" dirty="0"/>
          </a:p>
        </p:txBody>
      </p:sp>
      <p:sp>
        <p:nvSpPr>
          <p:cNvPr id="15" name="Slide Number Placeholder 5"/>
          <p:cNvSpPr>
            <a:spLocks noGrp="1"/>
          </p:cNvSpPr>
          <p:nvPr>
            <p:ph type="sldNum" sz="quarter" idx="15"/>
          </p:nvPr>
        </p:nvSpPr>
        <p:spPr>
          <a:xfrm>
            <a:off x="7975602" y="6356351"/>
            <a:ext cx="1148195" cy="365125"/>
          </a:xfrm>
        </p:spPr>
        <p:txBody>
          <a:bodyPr/>
          <a:lstStyle/>
          <a:p>
            <a:fld id="{71AFB4A5-A10A-4B24-B576-F119D1AC24DE}" type="slidenum">
              <a:rPr kumimoji="1" lang="ja-JP" altLang="en-US" smtClean="0"/>
              <a:t>‹#›</a:t>
            </a:fld>
            <a:endParaRPr kumimoji="1" lang="ja-JP" altLang="en-US"/>
          </a:p>
        </p:txBody>
      </p:sp>
      <p:sp>
        <p:nvSpPr>
          <p:cNvPr id="18"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a:t>
            </a:r>
            <a:r>
              <a:rPr lang="ja-JP" altLang="en-US" sz="1600" u="none" baseline="0" dirty="0" smtClean="0">
                <a:solidFill>
                  <a:srgbClr val="C00000"/>
                </a:solidFill>
              </a:rPr>
              <a:t>工業</a:t>
            </a:r>
            <a:r>
              <a:rPr lang="ja-JP" altLang="en-US" sz="1600" u="none" baseline="0" dirty="0" smtClean="0">
                <a:solidFill>
                  <a:schemeClr val="tx2">
                    <a:lumMod val="60000"/>
                    <a:lumOff val="40000"/>
                  </a:schemeClr>
                </a:solidFill>
              </a:rPr>
              <a:t>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82184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フリー">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Tree>
    <p:extLst>
      <p:ext uri="{BB962C8B-B14F-4D97-AF65-F5344CB8AC3E}">
        <p14:creationId xmlns:p14="http://schemas.microsoft.com/office/powerpoint/2010/main" val="239451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フリー">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Tree>
    <p:extLst>
      <p:ext uri="{BB962C8B-B14F-4D97-AF65-F5344CB8AC3E}">
        <p14:creationId xmlns:p14="http://schemas.microsoft.com/office/powerpoint/2010/main" val="23121648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rgbClr val="C00000"/>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chemeClr val="tx2">
                    <a:lumMod val="60000"/>
                    <a:lumOff val="40000"/>
                  </a:schemeClr>
                </a:solidFill>
              </a:rPr>
              <a:t>現状把握 人口  農業  工業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Tree>
    <p:extLst>
      <p:ext uri="{BB962C8B-B14F-4D97-AF65-F5344CB8AC3E}">
        <p14:creationId xmlns:p14="http://schemas.microsoft.com/office/powerpoint/2010/main" val="6706076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12" name="正方形/長方形 11"/>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人口  </a:t>
            </a:r>
            <a:r>
              <a:rPr lang="ja-JP" altLang="en-US" sz="1600" u="none" baseline="0" dirty="0" smtClean="0">
                <a:solidFill>
                  <a:schemeClr val="tx2">
                    <a:lumMod val="60000"/>
                    <a:lumOff val="40000"/>
                  </a:schemeClr>
                </a:solidFill>
              </a:rPr>
              <a:t>農業  工業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0670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セクション見出し">
    <p:spTree>
      <p:nvGrpSpPr>
        <p:cNvPr id="1" name=""/>
        <p:cNvGrpSpPr/>
        <p:nvPr/>
      </p:nvGrpSpPr>
      <p:grpSpPr>
        <a:xfrm>
          <a:off x="0" y="0"/>
          <a:ext cx="0" cy="0"/>
          <a:chOff x="0" y="0"/>
          <a:chExt cx="0" cy="0"/>
        </a:xfrm>
      </p:grpSpPr>
      <p:sp>
        <p:nvSpPr>
          <p:cNvPr id="15" name="正方形/長方形 14"/>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smtClean="0"/>
              <a:pPr/>
              <a:t>11/7/2014</a:t>
            </a:fld>
            <a:r>
              <a:rPr lang="ja-JP" altLang="en-US" dirty="0" err="1" smtClean="0"/>
              <a:t>ｒ</a:t>
            </a:r>
            <a:endParaRPr lang="en-US" dirty="0" smtClean="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a:t>
            </a:r>
            <a:r>
              <a:rPr lang="ja-JP" altLang="en-US" sz="1600" u="none" baseline="0" dirty="0" smtClean="0">
                <a:solidFill>
                  <a:srgbClr val="C00000"/>
                </a:solidFill>
              </a:rPr>
              <a:t>農業</a:t>
            </a:r>
            <a:r>
              <a:rPr lang="ja-JP" altLang="en-US" sz="1600" u="none" baseline="0" dirty="0" smtClean="0">
                <a:solidFill>
                  <a:schemeClr val="tx2">
                    <a:lumMod val="60000"/>
                    <a:lumOff val="40000"/>
                  </a:schemeClr>
                </a:solidFill>
              </a:rPr>
              <a:t>  工業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9362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smtClean="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a:t>
            </a:r>
            <a:r>
              <a:rPr lang="ja-JP" altLang="en-US" sz="1600" u="none" baseline="0" dirty="0" smtClean="0">
                <a:solidFill>
                  <a:srgbClr val="C00000"/>
                </a:solidFill>
              </a:rPr>
              <a:t>工業</a:t>
            </a:r>
            <a:r>
              <a:rPr lang="ja-JP" altLang="en-US" sz="1600" u="none" baseline="0" dirty="0" smtClean="0">
                <a:solidFill>
                  <a:schemeClr val="tx2">
                    <a:lumMod val="60000"/>
                    <a:lumOff val="40000"/>
                  </a:schemeClr>
                </a:solidFill>
              </a:rPr>
              <a:t>  商業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36754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セクション見出し">
    <p:spTree>
      <p:nvGrpSpPr>
        <p:cNvPr id="1" name=""/>
        <p:cNvGrpSpPr/>
        <p:nvPr/>
      </p:nvGrpSpPr>
      <p:grpSpPr>
        <a:xfrm>
          <a:off x="0" y="0"/>
          <a:ext cx="0" cy="0"/>
          <a:chOff x="0" y="0"/>
          <a:chExt cx="0" cy="0"/>
        </a:xfrm>
      </p:grpSpPr>
      <p:sp>
        <p:nvSpPr>
          <p:cNvPr id="11" name="正方形/長方形 10"/>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工業  </a:t>
            </a:r>
            <a:r>
              <a:rPr lang="ja-JP" altLang="en-US" sz="1600" u="none" baseline="0" dirty="0" smtClean="0">
                <a:solidFill>
                  <a:srgbClr val="C00000"/>
                </a:solidFill>
              </a:rPr>
              <a:t>商業</a:t>
            </a:r>
            <a:r>
              <a:rPr lang="ja-JP" altLang="en-US" sz="1600" u="none" baseline="0" dirty="0" smtClean="0">
                <a:solidFill>
                  <a:schemeClr val="tx2">
                    <a:lumMod val="60000"/>
                    <a:lumOff val="40000"/>
                  </a:schemeClr>
                </a:solidFill>
              </a:rPr>
              <a:t>  観光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47983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セクション見出し">
    <p:spTree>
      <p:nvGrpSpPr>
        <p:cNvPr id="1" name=""/>
        <p:cNvGrpSpPr/>
        <p:nvPr/>
      </p:nvGrpSpPr>
      <p:grpSpPr>
        <a:xfrm>
          <a:off x="0" y="0"/>
          <a:ext cx="0" cy="0"/>
          <a:chOff x="0" y="0"/>
          <a:chExt cx="0" cy="0"/>
        </a:xfrm>
      </p:grpSpPr>
      <p:sp>
        <p:nvSpPr>
          <p:cNvPr id="12" name="正方形/長方形 11"/>
          <p:cNvSpPr/>
          <p:nvPr userDrawn="1"/>
        </p:nvSpPr>
        <p:spPr>
          <a:xfrm>
            <a:off x="0" y="0"/>
            <a:ext cx="9144000" cy="523875"/>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r>
              <a:rPr kumimoji="1" lang="ja-JP" altLang="en-US" smtClean="0"/>
              <a:t>ベース</a:t>
            </a:r>
            <a:endParaRPr kumimoji="1" lang="ja-JP" altLang="en-US" dirty="0"/>
          </a:p>
        </p:txBody>
      </p:sp>
      <p:sp>
        <p:nvSpPr>
          <p:cNvPr id="6" name="Slide Number Placeholder 5"/>
          <p:cNvSpPr>
            <a:spLocks noGrp="1"/>
          </p:cNvSpPr>
          <p:nvPr>
            <p:ph type="sldNum" sz="quarter" idx="12"/>
          </p:nvPr>
        </p:nvSpPr>
        <p:spPr/>
        <p:txBody>
          <a:bodyPr/>
          <a:lstStyle/>
          <a:p>
            <a:fld id="{71AFB4A5-A10A-4B24-B576-F119D1AC24DE}" type="slidenum">
              <a:rPr kumimoji="1" lang="ja-JP" altLang="en-US" smtClean="0"/>
              <a:t>‹#›</a:t>
            </a:fld>
            <a:endParaRPr kumimoji="1" lang="ja-JP" altLang="en-US"/>
          </a:p>
        </p:txBody>
      </p:sp>
      <p:sp>
        <p:nvSpPr>
          <p:cNvPr id="9" name="Date Placeholder 3"/>
          <p:cNvSpPr txBox="1">
            <a:spLocks/>
          </p:cNvSpPr>
          <p:nvPr userDrawn="1"/>
        </p:nvSpPr>
        <p:spPr>
          <a:xfrm>
            <a:off x="196848" y="9470"/>
            <a:ext cx="8947151" cy="541853"/>
          </a:xfrm>
          <a:prstGeom prst="rect">
            <a:avLst/>
          </a:prstGeom>
        </p:spPr>
        <p:txBody>
          <a:bodyPr vert="horz" lIns="91440" tIns="45720" rIns="91440" bIns="45720" rtlCol="0" anchor="ctr">
            <a:scene3d>
              <a:camera prst="orthographicFront"/>
              <a:lightRig rig="soft" dir="t">
                <a:rot lat="0" lon="0" rev="15600000"/>
              </a:lightRig>
            </a:scene3d>
            <a:sp3d extrusionH="57150" prstMaterial="softEdge">
              <a:bevelT w="25400" h="38100"/>
            </a:sp3d>
          </a:bodyPr>
          <a:lstStyle>
            <a:defPPr>
              <a:defRPr lang="ja-JP"/>
            </a:defPPr>
            <a:lvl1pPr marL="0" algn="l" defTabSz="914400" rtl="0" eaLnBrk="1" latinLnBrk="0" hangingPunct="1">
              <a:defRPr kumimoji="1" sz="1600" b="1" kern="1200" cap="none" spc="0">
                <a:ln/>
                <a:solidFill>
                  <a:schemeClr val="accent4"/>
                </a:solidFill>
                <a:effectLst/>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none" dirty="0" smtClean="0">
                <a:solidFill>
                  <a:schemeClr val="tx2">
                    <a:lumMod val="60000"/>
                    <a:lumOff val="40000"/>
                  </a:schemeClr>
                </a:solidFill>
              </a:rPr>
              <a:t>概要</a:t>
            </a:r>
            <a:r>
              <a:rPr lang="ja-JP" altLang="en-US" sz="1600" u="none" baseline="0" dirty="0" smtClean="0">
                <a:solidFill>
                  <a:schemeClr val="tx2">
                    <a:lumMod val="60000"/>
                    <a:lumOff val="40000"/>
                  </a:schemeClr>
                </a:solidFill>
              </a:rPr>
              <a:t>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u="none" baseline="0" dirty="0" smtClean="0">
                <a:solidFill>
                  <a:srgbClr val="C00000"/>
                </a:solidFill>
              </a:rPr>
              <a:t>現状把握 </a:t>
            </a:r>
            <a:r>
              <a:rPr lang="ja-JP" altLang="en-US" sz="1600" u="none" baseline="0" dirty="0" smtClean="0">
                <a:solidFill>
                  <a:schemeClr val="tx2">
                    <a:lumMod val="60000"/>
                    <a:lumOff val="40000"/>
                  </a:schemeClr>
                </a:solidFill>
              </a:rPr>
              <a:t>人口  農業  工業  商業  </a:t>
            </a:r>
            <a:r>
              <a:rPr lang="ja-JP" altLang="en-US" sz="1600" u="none" baseline="0" dirty="0" smtClean="0">
                <a:solidFill>
                  <a:srgbClr val="C00000"/>
                </a:solidFill>
              </a:rPr>
              <a:t>観光</a:t>
            </a:r>
            <a:r>
              <a:rPr lang="ja-JP" altLang="en-US" sz="1600" u="none" baseline="0" dirty="0" smtClean="0">
                <a:solidFill>
                  <a:schemeClr val="tx2">
                    <a:lumMod val="60000"/>
                    <a:lumOff val="40000"/>
                  </a:schemeClr>
                </a:solidFill>
              </a:rPr>
              <a:t>  公共交通   医療   防犯 </a:t>
            </a:r>
            <a:r>
              <a:rPr lang="ja-JP" altLang="en-US" sz="1600" u="none" dirty="0" smtClean="0">
                <a:solidFill>
                  <a:schemeClr val="tx1"/>
                </a:solidFill>
              </a:rPr>
              <a:t>➡ </a:t>
            </a:r>
            <a:r>
              <a:rPr lang="ja-JP" altLang="en-US" sz="1600" u="none" dirty="0" smtClean="0">
                <a:solidFill>
                  <a:schemeClr val="tx2">
                    <a:lumMod val="60000"/>
                    <a:lumOff val="40000"/>
                  </a:schemeClr>
                </a:solidFill>
              </a:rPr>
              <a:t> </a:t>
            </a:r>
            <a:r>
              <a:rPr lang="ja-JP" altLang="en-US" sz="1600" dirty="0" smtClean="0">
                <a:solidFill>
                  <a:schemeClr val="tx2">
                    <a:lumMod val="60000"/>
                    <a:lumOff val="40000"/>
                  </a:schemeClr>
                </a:solidFill>
              </a:rPr>
              <a:t>まとめ  </a:t>
            </a:r>
            <a:r>
              <a:rPr lang="ja-JP" altLang="en-US" sz="1600" u="none" dirty="0" smtClean="0">
                <a:solidFill>
                  <a:schemeClr val="tx1"/>
                </a:solidFill>
              </a:rPr>
              <a:t>➡</a:t>
            </a:r>
            <a:r>
              <a:rPr lang="ja-JP" altLang="en-US" sz="1600" u="none" dirty="0" smtClean="0">
                <a:solidFill>
                  <a:schemeClr val="tx2">
                    <a:lumMod val="60000"/>
                    <a:lumOff val="40000"/>
                  </a:schemeClr>
                </a:solidFill>
              </a:rPr>
              <a:t>  </a:t>
            </a:r>
            <a:r>
              <a:rPr lang="ja-JP" altLang="en-US" sz="1600" dirty="0" smtClean="0">
                <a:solidFill>
                  <a:schemeClr val="bg2">
                    <a:lumMod val="75000"/>
                  </a:schemeClr>
                </a:solidFill>
              </a:rPr>
              <a:t>これから</a:t>
            </a:r>
            <a:r>
              <a:rPr lang="ja-JP" altLang="en-US" sz="1600" dirty="0" smtClean="0"/>
              <a:t>　</a:t>
            </a:r>
          </a:p>
        </p:txBody>
      </p:sp>
      <p:sp>
        <p:nvSpPr>
          <p:cNvPr id="7" name="正方形/長方形 6"/>
          <p:cNvSpPr/>
          <p:nvPr userDrawn="1"/>
        </p:nvSpPr>
        <p:spPr>
          <a:xfrm>
            <a:off x="0" y="6226628"/>
            <a:ext cx="9144000" cy="631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01897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10B49B47-07A3-4A17-AF30-619AC5EC581C}" type="datetimeFigureOut">
              <a:rPr kumimoji="1" lang="ja-JP" altLang="en-US" smtClean="0"/>
              <a:t>2014/11/7</a:t>
            </a:fld>
            <a:endParaRPr kumimoji="1" lang="ja-JP" alt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71AFB4A5-A10A-4B24-B576-F119D1AC24DE}" type="slidenum">
              <a:rPr kumimoji="1" lang="ja-JP" altLang="en-US" smtClean="0"/>
              <a:t>‹#›</a:t>
            </a:fld>
            <a:endParaRPr kumimoji="1" lang="ja-JP" altLang="en-US"/>
          </a:p>
        </p:txBody>
      </p:sp>
    </p:spTree>
    <p:extLst>
      <p:ext uri="{BB962C8B-B14F-4D97-AF65-F5344CB8AC3E}">
        <p14:creationId xmlns:p14="http://schemas.microsoft.com/office/powerpoint/2010/main" val="3966377979"/>
      </p:ext>
    </p:extLst>
  </p:cSld>
  <p:clrMap bg1="lt1" tx1="dk1" bg2="lt2" tx2="dk2" accent1="accent1" accent2="accent2" accent3="accent3" accent4="accent4" accent5="accent5" accent6="accent6" hlink="hlink" folHlink="folHlink"/>
  <p:sldLayoutIdLst>
    <p:sldLayoutId id="2147483716" r:id="rId1"/>
    <p:sldLayoutId id="2147483739" r:id="rId2"/>
    <p:sldLayoutId id="2147483740" r:id="rId3"/>
    <p:sldLayoutId id="2147483727" r:id="rId4"/>
    <p:sldLayoutId id="2147483728"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21"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3000" kern="1200" spc="-60" baseline="0">
          <a:solidFill>
            <a:srgbClr val="002060"/>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1900" kern="1200">
          <a:solidFill>
            <a:srgbClr val="002060"/>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700" kern="1200">
          <a:solidFill>
            <a:srgbClr val="002060"/>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500" kern="1200">
          <a:solidFill>
            <a:srgbClr val="002060"/>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rgbClr val="002060"/>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rgbClr val="002060"/>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omments" Target="../comments/comment6.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omments" Target="../comments/comment7.xml"/><Relationship Id="rId5" Type="http://schemas.openxmlformats.org/officeDocument/2006/relationships/image" Target="../media/image11.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comments" Target="../comments/comment9.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comments" Target="../comments/comment10.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comments" Target="../comments/comment11.xml"/><Relationship Id="rId5" Type="http://schemas.openxmlformats.org/officeDocument/2006/relationships/image" Target="../media/image23.jp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8.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omments" Target="../comments/commen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omments" Target="../comments/commen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omments" Target="../comments/commen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comments" Target="../comments/comment15.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omments" Target="../comments/commen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comments" Target="../comments/comment17.xml"/><Relationship Id="rId5" Type="http://schemas.openxmlformats.org/officeDocument/2006/relationships/chart" Target="../charts/chart21.xml"/><Relationship Id="rId4" Type="http://schemas.openxmlformats.org/officeDocument/2006/relationships/image" Target="../media/image40.jpg"/></Relationships>
</file>

<file path=ppt/slides/_rels/slide4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comments" Target="../comments/comment18.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2.xml"/><Relationship Id="rId4" Type="http://schemas.openxmlformats.org/officeDocument/2006/relationships/comments" Target="../comments/comment20.xml"/></Relationships>
</file>

<file path=ppt/slides/_rels/slide5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comments" Target="../comments/comment21.xml"/><Relationship Id="rId4" Type="http://schemas.openxmlformats.org/officeDocument/2006/relationships/image" Target="../media/image52.jpg"/></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3.jpeg"/><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2070074"/>
            <a:ext cx="9610576" cy="1175657"/>
          </a:xfrm>
          <a:prstGeom prst="rect">
            <a:avLst/>
          </a:prstGeom>
        </p:spPr>
        <p:txBody>
          <a:bodyPr>
            <a:noAutofit/>
          </a:bodyPr>
          <a:lstStyle/>
          <a:p>
            <a:r>
              <a:rPr lang="en-US" altLang="ja-JP" sz="6000" dirty="0" smtClean="0">
                <a:solidFill>
                  <a:schemeClr val="tx1"/>
                </a:solidFill>
              </a:rPr>
              <a:t>Happy</a:t>
            </a:r>
            <a:r>
              <a:rPr lang="ja-JP" altLang="en-US" sz="6000" dirty="0" smtClean="0">
                <a:solidFill>
                  <a:schemeClr val="tx1"/>
                </a:solidFill>
              </a:rPr>
              <a:t> </a:t>
            </a:r>
            <a:r>
              <a:rPr lang="en-US" altLang="ja-JP" sz="6000" dirty="0" smtClean="0">
                <a:solidFill>
                  <a:schemeClr val="tx1"/>
                </a:solidFill>
              </a:rPr>
              <a:t>Turn</a:t>
            </a:r>
            <a:r>
              <a:rPr lang="ja-JP" altLang="en-US" sz="6000" dirty="0">
                <a:solidFill>
                  <a:schemeClr val="tx1"/>
                </a:solidFill>
              </a:rPr>
              <a:t>　</a:t>
            </a:r>
            <a:r>
              <a:rPr lang="ja-JP" altLang="en-US" sz="6000" dirty="0" smtClean="0">
                <a:solidFill>
                  <a:schemeClr val="tx1"/>
                </a:solidFill>
              </a:rPr>
              <a:t>つちうら</a:t>
            </a:r>
            <a:endParaRPr kumimoji="1" lang="ja-JP" altLang="en-US" sz="6000" dirty="0">
              <a:solidFill>
                <a:schemeClr val="tx1"/>
              </a:solidFill>
            </a:endParaRPr>
          </a:p>
        </p:txBody>
      </p:sp>
      <p:sp>
        <p:nvSpPr>
          <p:cNvPr id="3" name="サブタイトル 2"/>
          <p:cNvSpPr>
            <a:spLocks noGrp="1"/>
          </p:cNvSpPr>
          <p:nvPr>
            <p:ph type="subTitle" idx="4294967295"/>
          </p:nvPr>
        </p:nvSpPr>
        <p:spPr>
          <a:xfrm>
            <a:off x="102987" y="1193894"/>
            <a:ext cx="6112987" cy="437923"/>
          </a:xfrm>
          <a:prstGeom prst="rect">
            <a:avLst/>
          </a:prstGeom>
        </p:spPr>
        <p:txBody>
          <a:bodyPr>
            <a:normAutofit fontScale="77500" lnSpcReduction="20000"/>
          </a:bodyPr>
          <a:lstStyle/>
          <a:p>
            <a:pPr marL="0" indent="0">
              <a:buNone/>
            </a:pPr>
            <a:r>
              <a:rPr lang="ja-JP" altLang="en-US" sz="2600" b="1" dirty="0">
                <a:solidFill>
                  <a:schemeClr val="tx1"/>
                </a:solidFill>
              </a:rPr>
              <a:t>都市計画マスタープラン策定</a:t>
            </a:r>
            <a:r>
              <a:rPr lang="ja-JP" altLang="en-US" sz="2600" b="1" dirty="0" smtClean="0">
                <a:solidFill>
                  <a:schemeClr val="tx1"/>
                </a:solidFill>
              </a:rPr>
              <a:t>実習</a:t>
            </a:r>
            <a:r>
              <a:rPr lang="ja-JP" altLang="en-US" sz="2600" b="1" dirty="0">
                <a:solidFill>
                  <a:schemeClr val="tx1"/>
                </a:solidFill>
              </a:rPr>
              <a:t>　</a:t>
            </a:r>
            <a:r>
              <a:rPr lang="ja-JP" altLang="en-US" sz="2600" b="1" dirty="0" smtClean="0">
                <a:solidFill>
                  <a:schemeClr val="tx1"/>
                </a:solidFill>
              </a:rPr>
              <a:t>第１回中間発表</a:t>
            </a:r>
            <a:r>
              <a:rPr kumimoji="1" lang="ja-JP" altLang="en-US" dirty="0" smtClean="0"/>
              <a:t>　</a:t>
            </a:r>
            <a:endParaRPr kumimoji="1" lang="ja-JP" altLang="en-US" dirty="0"/>
          </a:p>
        </p:txBody>
      </p:sp>
      <p:sp>
        <p:nvSpPr>
          <p:cNvPr id="4" name="テキスト ボックス 3"/>
          <p:cNvSpPr txBox="1"/>
          <p:nvPr/>
        </p:nvSpPr>
        <p:spPr>
          <a:xfrm>
            <a:off x="778143" y="4297520"/>
            <a:ext cx="1831399" cy="2031325"/>
          </a:xfrm>
          <a:prstGeom prst="rect">
            <a:avLst/>
          </a:prstGeom>
          <a:noFill/>
        </p:spPr>
        <p:txBody>
          <a:bodyPr wrap="none" rtlCol="0">
            <a:spAutoFit/>
          </a:bodyPr>
          <a:lstStyle/>
          <a:p>
            <a:r>
              <a:rPr kumimoji="1" lang="ja-JP" altLang="en-US" dirty="0" smtClean="0"/>
              <a:t>８班</a:t>
            </a:r>
            <a:endParaRPr kumimoji="1" lang="en-US" altLang="ja-JP" dirty="0" smtClean="0"/>
          </a:p>
          <a:p>
            <a:endParaRPr lang="en-US" altLang="ja-JP" dirty="0"/>
          </a:p>
          <a:p>
            <a:r>
              <a:rPr kumimoji="1" lang="ja-JP" altLang="en-US" dirty="0" smtClean="0"/>
              <a:t>武若　苑子</a:t>
            </a:r>
            <a:endParaRPr kumimoji="1" lang="en-US" altLang="ja-JP" dirty="0" smtClean="0"/>
          </a:p>
          <a:p>
            <a:r>
              <a:rPr lang="ja-JP" altLang="en-US" dirty="0" smtClean="0"/>
              <a:t>越川　知紘</a:t>
            </a:r>
            <a:endParaRPr lang="en-US" altLang="ja-JP" dirty="0" smtClean="0"/>
          </a:p>
          <a:p>
            <a:r>
              <a:rPr kumimoji="1" lang="ja-JP" altLang="en-US" dirty="0" smtClean="0"/>
              <a:t>大山　倫正</a:t>
            </a:r>
            <a:endParaRPr kumimoji="1" lang="en-US" altLang="ja-JP" dirty="0" smtClean="0"/>
          </a:p>
          <a:p>
            <a:r>
              <a:rPr lang="ja-JP" altLang="en-US" dirty="0" smtClean="0"/>
              <a:t>羽場　一真</a:t>
            </a:r>
            <a:endParaRPr lang="en-US" altLang="ja-JP" dirty="0" smtClean="0"/>
          </a:p>
          <a:p>
            <a:r>
              <a:rPr lang="en-US" altLang="ja-JP" dirty="0" smtClean="0"/>
              <a:t>TA</a:t>
            </a:r>
            <a:r>
              <a:rPr lang="ja-JP" altLang="en-US" dirty="0" smtClean="0"/>
              <a:t>　赤澤　邦夫</a:t>
            </a:r>
            <a:endParaRPr kumimoji="1" lang="en-US" altLang="ja-JP" dirty="0"/>
          </a:p>
        </p:txBody>
      </p:sp>
    </p:spTree>
    <p:extLst>
      <p:ext uri="{BB962C8B-B14F-4D97-AF65-F5344CB8AC3E}">
        <p14:creationId xmlns:p14="http://schemas.microsoft.com/office/powerpoint/2010/main" val="4061857018"/>
      </p:ext>
    </p:extLst>
  </p:cSld>
  <p:clrMapOvr>
    <a:masterClrMapping/>
  </p:clrMapOvr>
  <mc:AlternateContent xmlns:mc="http://schemas.openxmlformats.org/markup-compatibility/2006" xmlns:p14="http://schemas.microsoft.com/office/powerpoint/2010/main">
    <mc:Choice Requires="p14">
      <p:transition spd="slow" p14:dur="2000" advTm="4291"/>
    </mc:Choice>
    <mc:Fallback xmlns="">
      <p:transition spd="slow" advTm="429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3"/>
          <p:cNvSpPr>
            <a:spLocks noChangeArrowheads="1"/>
          </p:cNvSpPr>
          <p:nvPr/>
        </p:nvSpPr>
        <p:spPr bwMode="auto">
          <a:xfrm>
            <a:off x="141917" y="925263"/>
            <a:ext cx="501582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1800" b="1" dirty="0" smtClean="0">
                <a:solidFill>
                  <a:srgbClr val="002060"/>
                </a:solidFill>
                <a:latin typeface="Arial" panose="020B0604020202020204" pitchFamily="34" charset="0"/>
              </a:rPr>
              <a:t>面積　</a:t>
            </a:r>
            <a:r>
              <a:rPr lang="en-US" altLang="ja-JP" sz="2400" b="1" dirty="0" smtClean="0">
                <a:solidFill>
                  <a:schemeClr val="accent6"/>
                </a:solidFill>
                <a:latin typeface="Arial" panose="020B0604020202020204" pitchFamily="34" charset="0"/>
              </a:rPr>
              <a:t>122.99</a:t>
            </a:r>
            <a:r>
              <a:rPr lang="ja-JP" altLang="en-US" sz="2400" b="1" dirty="0">
                <a:solidFill>
                  <a:schemeClr val="accent6"/>
                </a:solidFill>
                <a:latin typeface="Arial" panose="020B0604020202020204" pitchFamily="34" charset="0"/>
              </a:rPr>
              <a:t>㎢</a:t>
            </a:r>
            <a:endParaRPr lang="en-US" altLang="ja-JP" sz="2400" b="1" dirty="0" smtClean="0">
              <a:solidFill>
                <a:schemeClr val="accent6"/>
              </a:solidFill>
              <a:latin typeface="Arial" panose="020B0604020202020204" pitchFamily="34" charset="0"/>
            </a:endParaRPr>
          </a:p>
          <a:p>
            <a:pPr eaLnBrk="1" hangingPunct="1">
              <a:spcBef>
                <a:spcPct val="0"/>
              </a:spcBef>
              <a:buFontTx/>
              <a:buNone/>
            </a:pPr>
            <a:r>
              <a:rPr lang="ja-JP" altLang="en-US" sz="1800" b="1" dirty="0" smtClean="0">
                <a:solidFill>
                  <a:srgbClr val="002060"/>
                </a:solidFill>
                <a:latin typeface="Arial" panose="020B0604020202020204" pitchFamily="34" charset="0"/>
              </a:rPr>
              <a:t>人口　</a:t>
            </a:r>
            <a:r>
              <a:rPr lang="en-US" altLang="ja-JP" sz="2400" b="1" dirty="0" smtClean="0">
                <a:solidFill>
                  <a:schemeClr val="accent6"/>
                </a:solidFill>
                <a:latin typeface="Arial" panose="020B0604020202020204" pitchFamily="34" charset="0"/>
              </a:rPr>
              <a:t>142,059</a:t>
            </a:r>
            <a:r>
              <a:rPr lang="ja-JP" altLang="en-US" sz="2400" b="1" dirty="0" smtClean="0">
                <a:solidFill>
                  <a:schemeClr val="accent6"/>
                </a:solidFill>
                <a:latin typeface="Arial" panose="020B0604020202020204" pitchFamily="34" charset="0"/>
              </a:rPr>
              <a:t>人</a:t>
            </a:r>
            <a:endParaRPr lang="en-US" altLang="ja-JP" sz="2400" b="1" dirty="0" smtClean="0">
              <a:solidFill>
                <a:schemeClr val="accent6"/>
              </a:solidFill>
              <a:latin typeface="Arial" panose="020B0604020202020204" pitchFamily="34" charset="0"/>
            </a:endParaRPr>
          </a:p>
          <a:p>
            <a:pPr eaLnBrk="1" hangingPunct="1">
              <a:lnSpc>
                <a:spcPct val="150000"/>
              </a:lnSpc>
              <a:spcBef>
                <a:spcPct val="0"/>
              </a:spcBef>
              <a:buFontTx/>
              <a:buNone/>
            </a:pPr>
            <a:r>
              <a:rPr lang="en-US" altLang="ja-JP" sz="1200" b="1" dirty="0" smtClean="0">
                <a:solidFill>
                  <a:srgbClr val="002060"/>
                </a:solidFill>
                <a:latin typeface="Arial" panose="020B0604020202020204" pitchFamily="34" charset="0"/>
              </a:rPr>
              <a:t>(</a:t>
            </a:r>
            <a:r>
              <a:rPr lang="ja-JP" altLang="en-US" sz="1200" b="1" dirty="0">
                <a:solidFill>
                  <a:srgbClr val="002060"/>
                </a:solidFill>
                <a:latin typeface="Arial" panose="020B0604020202020204" pitchFamily="34" charset="0"/>
              </a:rPr>
              <a:t>平成</a:t>
            </a:r>
            <a:r>
              <a:rPr lang="en-US" altLang="ja-JP" sz="1200" b="1" dirty="0">
                <a:solidFill>
                  <a:srgbClr val="002060"/>
                </a:solidFill>
                <a:latin typeface="Arial" panose="020B0604020202020204" pitchFamily="34" charset="0"/>
              </a:rPr>
              <a:t>26</a:t>
            </a:r>
            <a:r>
              <a:rPr lang="ja-JP" altLang="en-US" sz="1200" b="1" dirty="0">
                <a:solidFill>
                  <a:srgbClr val="002060"/>
                </a:solidFill>
                <a:latin typeface="Arial" panose="020B0604020202020204" pitchFamily="34" charset="0"/>
              </a:rPr>
              <a:t>年</a:t>
            </a:r>
            <a:r>
              <a:rPr lang="en-US" altLang="ja-JP" sz="1200" b="1" dirty="0">
                <a:solidFill>
                  <a:srgbClr val="002060"/>
                </a:solidFill>
                <a:latin typeface="Arial" panose="020B0604020202020204" pitchFamily="34" charset="0"/>
              </a:rPr>
              <a:t>10</a:t>
            </a:r>
            <a:r>
              <a:rPr lang="ja-JP" altLang="en-US" sz="1200" b="1" dirty="0">
                <a:solidFill>
                  <a:srgbClr val="002060"/>
                </a:solidFill>
                <a:latin typeface="Arial" panose="020B0604020202020204" pitchFamily="34" charset="0"/>
              </a:rPr>
              <a:t>月</a:t>
            </a:r>
            <a:r>
              <a:rPr lang="en-US" altLang="ja-JP" sz="1200" b="1" dirty="0">
                <a:solidFill>
                  <a:srgbClr val="002060"/>
                </a:solidFill>
                <a:latin typeface="Arial" panose="020B0604020202020204" pitchFamily="34" charset="0"/>
              </a:rPr>
              <a:t>1</a:t>
            </a:r>
            <a:r>
              <a:rPr lang="ja-JP" altLang="en-US" sz="1200" b="1" dirty="0">
                <a:solidFill>
                  <a:srgbClr val="002060"/>
                </a:solidFill>
                <a:latin typeface="Arial" panose="020B0604020202020204" pitchFamily="34" charset="0"/>
              </a:rPr>
              <a:t>日現在</a:t>
            </a:r>
            <a:r>
              <a:rPr lang="en-US" altLang="ja-JP" sz="1200" b="1" dirty="0">
                <a:solidFill>
                  <a:srgbClr val="002060"/>
                </a:solidFill>
                <a:latin typeface="Arial" panose="020B0604020202020204" pitchFamily="34" charset="0"/>
              </a:rPr>
              <a:t>) </a:t>
            </a:r>
          </a:p>
          <a:p>
            <a:pPr eaLnBrk="1" hangingPunct="1">
              <a:lnSpc>
                <a:spcPct val="200000"/>
              </a:lnSpc>
              <a:spcBef>
                <a:spcPct val="0"/>
              </a:spcBef>
              <a:buFontTx/>
              <a:buNone/>
            </a:pPr>
            <a:r>
              <a:rPr lang="ja-JP" altLang="en-US" sz="2000" b="1" dirty="0" smtClean="0">
                <a:solidFill>
                  <a:srgbClr val="002060"/>
                </a:solidFill>
                <a:latin typeface="Arial" panose="020B0604020202020204" pitchFamily="34" charset="0"/>
              </a:rPr>
              <a:t>城</a:t>
            </a:r>
            <a:r>
              <a:rPr lang="ja-JP" altLang="en-US" sz="2000" b="1" dirty="0">
                <a:solidFill>
                  <a:srgbClr val="002060"/>
                </a:solidFill>
                <a:latin typeface="Arial" panose="020B0604020202020204" pitchFamily="34" charset="0"/>
              </a:rPr>
              <a:t>下町であり、水戸街道の宿場町</a:t>
            </a:r>
            <a:endParaRPr lang="en-US" altLang="ja-JP" sz="2000" b="1" dirty="0">
              <a:solidFill>
                <a:srgbClr val="002060"/>
              </a:solidFill>
              <a:latin typeface="Arial" panose="020B0604020202020204" pitchFamily="34" charset="0"/>
            </a:endParaRPr>
          </a:p>
          <a:p>
            <a:pPr>
              <a:lnSpc>
                <a:spcPct val="200000"/>
              </a:lnSpc>
              <a:spcBef>
                <a:spcPct val="0"/>
              </a:spcBef>
              <a:buNone/>
            </a:pPr>
            <a:r>
              <a:rPr lang="ja-JP" altLang="en-US" sz="2000" b="1" dirty="0">
                <a:solidFill>
                  <a:srgbClr val="002060"/>
                </a:solidFill>
                <a:latin typeface="Arial" panose="020B0604020202020204" pitchFamily="34" charset="0"/>
              </a:rPr>
              <a:t>霞ヶ浦に面し、かつては水運でも栄えた</a:t>
            </a:r>
          </a:p>
          <a:p>
            <a:pPr eaLnBrk="1" hangingPunct="1">
              <a:lnSpc>
                <a:spcPct val="200000"/>
              </a:lnSpc>
              <a:spcBef>
                <a:spcPct val="0"/>
              </a:spcBef>
              <a:buFontTx/>
              <a:buNone/>
            </a:pPr>
            <a:r>
              <a:rPr lang="ja-JP" altLang="en-US" sz="2000" b="1" dirty="0" smtClean="0">
                <a:solidFill>
                  <a:srgbClr val="002060"/>
                </a:solidFill>
                <a:latin typeface="Arial" panose="020B0604020202020204" pitchFamily="34" charset="0"/>
              </a:rPr>
              <a:t>海軍</a:t>
            </a:r>
            <a:r>
              <a:rPr lang="ja-JP" altLang="en-US" sz="2000" b="1" dirty="0">
                <a:solidFill>
                  <a:srgbClr val="002060"/>
                </a:solidFill>
                <a:latin typeface="Arial" panose="020B0604020202020204" pitchFamily="34" charset="0"/>
              </a:rPr>
              <a:t>の町としても</a:t>
            </a:r>
            <a:r>
              <a:rPr lang="ja-JP" altLang="en-US" sz="2000" b="1" dirty="0" smtClean="0">
                <a:solidFill>
                  <a:srgbClr val="002060"/>
                </a:solidFill>
                <a:latin typeface="Arial" panose="020B0604020202020204" pitchFamily="34" charset="0"/>
              </a:rPr>
              <a:t>発展</a:t>
            </a:r>
            <a:endParaRPr lang="en-US" altLang="ja-JP" sz="2000" b="1" dirty="0">
              <a:solidFill>
                <a:srgbClr val="002060"/>
              </a:solidFill>
              <a:latin typeface="Arial" panose="020B0604020202020204" pitchFamily="34" charset="0"/>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17" y="4064584"/>
            <a:ext cx="1940668" cy="2587557"/>
          </a:xfrm>
          <a:prstGeom prst="rect">
            <a:avLst/>
          </a:prstGeom>
          <a:effectLst>
            <a:softEdge rad="127000"/>
          </a:effectLst>
        </p:spPr>
      </p:pic>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l="17812" r="25313"/>
          <a:stretch/>
        </p:blipFill>
        <p:spPr>
          <a:xfrm>
            <a:off x="5078562" y="925263"/>
            <a:ext cx="3878151" cy="4968904"/>
          </a:xfrm>
          <a:prstGeom prst="rect">
            <a:avLst/>
          </a:prstGeom>
          <a:ln w="19050">
            <a:solidFill>
              <a:schemeClr val="tx1"/>
            </a:solidFill>
          </a:ln>
        </p:spPr>
      </p:pic>
      <p:sp>
        <p:nvSpPr>
          <p:cNvPr id="2" name="テキスト ボックス 1"/>
          <p:cNvSpPr txBox="1"/>
          <p:nvPr/>
        </p:nvSpPr>
        <p:spPr>
          <a:xfrm>
            <a:off x="6819929" y="3781064"/>
            <a:ext cx="1482811" cy="369332"/>
          </a:xfrm>
          <a:prstGeom prst="rect">
            <a:avLst/>
          </a:prstGeom>
          <a:noFill/>
        </p:spPr>
        <p:txBody>
          <a:bodyPr wrap="square" rtlCol="0">
            <a:spAutoFit/>
          </a:bodyPr>
          <a:lstStyle/>
          <a:p>
            <a:r>
              <a:rPr kumimoji="1" lang="ja-JP" altLang="en-US" u="sng" dirty="0" smtClean="0"/>
              <a:t>土浦市</a:t>
            </a:r>
            <a:endParaRPr kumimoji="1" lang="ja-JP" altLang="en-US" u="sng" dirty="0"/>
          </a:p>
        </p:txBody>
      </p:sp>
      <p:cxnSp>
        <p:nvCxnSpPr>
          <p:cNvPr id="4" name="直線矢印コネクタ 3"/>
          <p:cNvCxnSpPr/>
          <p:nvPr/>
        </p:nvCxnSpPr>
        <p:spPr>
          <a:xfrm flipH="1">
            <a:off x="6886832" y="4064584"/>
            <a:ext cx="337752" cy="243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901145" y="3392238"/>
            <a:ext cx="2646878" cy="461665"/>
          </a:xfrm>
          <a:prstGeom prst="rect">
            <a:avLst/>
          </a:prstGeom>
          <a:noFill/>
        </p:spPr>
        <p:txBody>
          <a:bodyPr wrap="none" rtlCol="0">
            <a:spAutoFit/>
          </a:bodyPr>
          <a:lstStyle/>
          <a:p>
            <a:r>
              <a:rPr kumimoji="1" lang="ja-JP" altLang="en-US" sz="2400" dirty="0" smtClean="0">
                <a:solidFill>
                  <a:srgbClr val="002060"/>
                </a:solidFill>
              </a:rPr>
              <a:t>茨城県南部に位置</a:t>
            </a:r>
            <a:endParaRPr kumimoji="1" lang="ja-JP" altLang="en-US" sz="2400" dirty="0">
              <a:solidFill>
                <a:srgbClr val="002060"/>
              </a:solidFil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874" y="4375145"/>
            <a:ext cx="2621911" cy="1966433"/>
          </a:xfrm>
          <a:prstGeom prst="rect">
            <a:avLst/>
          </a:prstGeom>
          <a:effectLst>
            <a:softEdge rad="127000"/>
          </a:effectLst>
        </p:spPr>
      </p:pic>
    </p:spTree>
    <p:extLst>
      <p:ext uri="{BB962C8B-B14F-4D97-AF65-F5344CB8AC3E}">
        <p14:creationId xmlns:p14="http://schemas.microsoft.com/office/powerpoint/2010/main" val="328761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人口</a:t>
            </a:r>
            <a:endParaRPr kumimoji="1" lang="ja-JP" altLang="en-US" sz="3200" b="1"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Tree>
    <p:extLst>
      <p:ext uri="{BB962C8B-B14F-4D97-AF65-F5344CB8AC3E}">
        <p14:creationId xmlns:p14="http://schemas.microsoft.com/office/powerpoint/2010/main" val="4101613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0" y="517432"/>
            <a:ext cx="3145300" cy="330740"/>
          </a:xfrm>
          <a:prstGeom prst="roundRect">
            <a:avLst/>
          </a:prstGeom>
          <a:solidFill>
            <a:schemeClr val="accent6"/>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人口減少傾向</a:t>
            </a:r>
            <a:endParaRPr kumimoji="1" lang="ja-JP" altLang="en-US" dirty="0"/>
          </a:p>
        </p:txBody>
      </p:sp>
      <p:sp>
        <p:nvSpPr>
          <p:cNvPr id="9" name="角丸四角形 8"/>
          <p:cNvSpPr/>
          <p:nvPr/>
        </p:nvSpPr>
        <p:spPr>
          <a:xfrm>
            <a:off x="3145300" y="517432"/>
            <a:ext cx="2916097" cy="330740"/>
          </a:xfrm>
          <a:prstGeom prst="roundRect">
            <a:avLst/>
          </a:prstGeom>
          <a:solidFill>
            <a:schemeClr val="bg1">
              <a:lumMod val="8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少子高齢化</a:t>
            </a:r>
            <a:endParaRPr kumimoji="1" lang="ja-JP" altLang="en-US" dirty="0"/>
          </a:p>
        </p:txBody>
      </p:sp>
      <p:sp>
        <p:nvSpPr>
          <p:cNvPr id="10" name="角丸四角形 9"/>
          <p:cNvSpPr/>
          <p:nvPr/>
        </p:nvSpPr>
        <p:spPr>
          <a:xfrm>
            <a:off x="6061397" y="517432"/>
            <a:ext cx="3082603" cy="330740"/>
          </a:xfrm>
          <a:prstGeom prst="roundRect">
            <a:avLst/>
          </a:prstGeom>
          <a:solidFill>
            <a:schemeClr val="bg1">
              <a:lumMod val="8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世帯人口減少</a:t>
            </a: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1970186209"/>
              </p:ext>
            </p:extLst>
          </p:nvPr>
        </p:nvGraphicFramePr>
        <p:xfrm>
          <a:off x="963636" y="1085680"/>
          <a:ext cx="7561385" cy="4230859"/>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3580041" y="1923282"/>
            <a:ext cx="374121" cy="253750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7840493" y="2447778"/>
            <a:ext cx="364393" cy="2013012"/>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1269064" y="6273225"/>
            <a:ext cx="6935822" cy="584775"/>
          </a:xfrm>
          <a:prstGeom prst="rect">
            <a:avLst/>
          </a:prstGeom>
          <a:noFill/>
        </p:spPr>
        <p:txBody>
          <a:bodyPr wrap="square" rtlCol="0">
            <a:spAutoFit/>
          </a:bodyPr>
          <a:lstStyle/>
          <a:p>
            <a:r>
              <a:rPr kumimoji="1" lang="ja-JP" altLang="en-US" b="1" dirty="0" smtClean="0"/>
              <a:t>基準年</a:t>
            </a:r>
            <a:r>
              <a:rPr kumimoji="1" lang="en-US" altLang="ja-JP" b="1" dirty="0" smtClean="0"/>
              <a:t>2010</a:t>
            </a:r>
            <a:r>
              <a:rPr kumimoji="1" lang="ja-JP" altLang="en-US" b="1" dirty="0" smtClean="0"/>
              <a:t>年から</a:t>
            </a:r>
            <a:r>
              <a:rPr kumimoji="1" lang="en-US" altLang="ja-JP" b="1" dirty="0" smtClean="0"/>
              <a:t>2040</a:t>
            </a:r>
            <a:r>
              <a:rPr lang="ja-JP" altLang="en-US" b="1" dirty="0" smtClean="0"/>
              <a:t>年までに</a:t>
            </a:r>
            <a:r>
              <a:rPr lang="ja-JP" altLang="en-US" sz="3200" b="1" dirty="0" smtClean="0">
                <a:solidFill>
                  <a:schemeClr val="accent6"/>
                </a:solidFill>
              </a:rPr>
              <a:t>約</a:t>
            </a:r>
            <a:r>
              <a:rPr lang="en-US" altLang="ja-JP" sz="3200" b="1" dirty="0" smtClean="0">
                <a:solidFill>
                  <a:schemeClr val="accent6"/>
                </a:solidFill>
              </a:rPr>
              <a:t>18.7</a:t>
            </a:r>
            <a:r>
              <a:rPr lang="ja-JP" altLang="en-US" sz="3200" b="1" dirty="0" smtClean="0">
                <a:solidFill>
                  <a:schemeClr val="accent6"/>
                </a:solidFill>
              </a:rPr>
              <a:t>％</a:t>
            </a:r>
            <a:r>
              <a:rPr lang="ja-JP" altLang="en-US" b="1" dirty="0" smtClean="0"/>
              <a:t>の</a:t>
            </a:r>
            <a:r>
              <a:rPr lang="ja-JP" altLang="en-US" sz="3200" b="1" dirty="0" smtClean="0">
                <a:solidFill>
                  <a:schemeClr val="accent6"/>
                </a:solidFill>
              </a:rPr>
              <a:t>人口減少</a:t>
            </a:r>
            <a:endParaRPr kumimoji="1" lang="ja-JP" altLang="en-US" sz="3200" b="1" dirty="0">
              <a:solidFill>
                <a:schemeClr val="accent6"/>
              </a:solidFill>
            </a:endParaRPr>
          </a:p>
        </p:txBody>
      </p:sp>
      <p:cxnSp>
        <p:nvCxnSpPr>
          <p:cNvPr id="16" name="直線矢印コネクタ 15"/>
          <p:cNvCxnSpPr>
            <a:stCxn id="3" idx="0"/>
            <a:endCxn id="12" idx="0"/>
          </p:cNvCxnSpPr>
          <p:nvPr/>
        </p:nvCxnSpPr>
        <p:spPr>
          <a:xfrm>
            <a:off x="3767102" y="1923282"/>
            <a:ext cx="4255588" cy="52449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8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8281" y="1459878"/>
            <a:ext cx="1186249" cy="1662263"/>
          </a:xfrm>
          <a:prstGeom prst="rect">
            <a:avLst/>
          </a:prstGeom>
          <a:solidFill>
            <a:schemeClr val="accent3">
              <a:lumMod val="20000"/>
              <a:lumOff val="8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0" y="517432"/>
            <a:ext cx="3145300" cy="330740"/>
          </a:xfrm>
          <a:prstGeom prst="roundRect">
            <a:avLst/>
          </a:prstGeom>
          <a:solidFill>
            <a:schemeClr val="bg1">
              <a:lumMod val="8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人口減少傾向</a:t>
            </a:r>
            <a:endParaRPr kumimoji="1" lang="ja-JP" altLang="en-US" dirty="0"/>
          </a:p>
        </p:txBody>
      </p:sp>
      <p:sp>
        <p:nvSpPr>
          <p:cNvPr id="9" name="角丸四角形 8"/>
          <p:cNvSpPr/>
          <p:nvPr/>
        </p:nvSpPr>
        <p:spPr>
          <a:xfrm>
            <a:off x="3145300" y="517432"/>
            <a:ext cx="2916097" cy="330740"/>
          </a:xfrm>
          <a:prstGeom prst="roundRect">
            <a:avLst/>
          </a:prstGeom>
          <a:solidFill>
            <a:schemeClr val="accent6"/>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少子高齢化</a:t>
            </a:r>
            <a:endParaRPr kumimoji="1" lang="ja-JP" altLang="en-US" dirty="0"/>
          </a:p>
        </p:txBody>
      </p:sp>
      <p:sp>
        <p:nvSpPr>
          <p:cNvPr id="10" name="角丸四角形 9"/>
          <p:cNvSpPr/>
          <p:nvPr/>
        </p:nvSpPr>
        <p:spPr>
          <a:xfrm>
            <a:off x="6061397" y="517432"/>
            <a:ext cx="3082603" cy="330740"/>
          </a:xfrm>
          <a:prstGeom prst="roundRect">
            <a:avLst/>
          </a:prstGeom>
          <a:solidFill>
            <a:schemeClr val="bg1">
              <a:lumMod val="8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世帯人口減少</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4175829255"/>
              </p:ext>
            </p:extLst>
          </p:nvPr>
        </p:nvGraphicFramePr>
        <p:xfrm>
          <a:off x="227253" y="1459878"/>
          <a:ext cx="4797083" cy="465708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48135" y="858191"/>
            <a:ext cx="2659702" cy="461665"/>
          </a:xfrm>
          <a:prstGeom prst="rect">
            <a:avLst/>
          </a:prstGeom>
          <a:noFill/>
        </p:spPr>
        <p:txBody>
          <a:bodyPr wrap="none" rtlCol="0">
            <a:spAutoFit/>
          </a:bodyPr>
          <a:lstStyle/>
          <a:p>
            <a:r>
              <a:rPr kumimoji="1" lang="ja-JP" altLang="en-US" sz="2400" b="1" dirty="0" smtClean="0">
                <a:solidFill>
                  <a:srgbClr val="002060"/>
                </a:solidFill>
              </a:rPr>
              <a:t>　人口ピラミッド</a:t>
            </a:r>
            <a:endParaRPr kumimoji="1" lang="ja-JP" altLang="en-US" sz="2400" b="1" dirty="0">
              <a:solidFill>
                <a:srgbClr val="002060"/>
              </a:solidFill>
            </a:endParaRPr>
          </a:p>
        </p:txBody>
      </p:sp>
      <p:graphicFrame>
        <p:nvGraphicFramePr>
          <p:cNvPr id="14" name="グラフ 13"/>
          <p:cNvGraphicFramePr>
            <a:graphicFrameLocks/>
          </p:cNvGraphicFramePr>
          <p:nvPr>
            <p:extLst>
              <p:ext uri="{D42A27DB-BD31-4B8C-83A1-F6EECF244321}">
                <p14:modId xmlns:p14="http://schemas.microsoft.com/office/powerpoint/2010/main" val="3489160268"/>
              </p:ext>
            </p:extLst>
          </p:nvPr>
        </p:nvGraphicFramePr>
        <p:xfrm>
          <a:off x="4697823" y="1459878"/>
          <a:ext cx="4174034" cy="4691575"/>
        </p:xfrm>
        <a:graphic>
          <a:graphicData uri="http://schemas.openxmlformats.org/drawingml/2006/chart">
            <c:chart xmlns:c="http://schemas.openxmlformats.org/drawingml/2006/chart" xmlns:r="http://schemas.openxmlformats.org/officeDocument/2006/relationships" r:id="rId4"/>
          </a:graphicData>
        </a:graphic>
      </p:graphicFrame>
      <p:sp>
        <p:nvSpPr>
          <p:cNvPr id="2" name="右矢印 1"/>
          <p:cNvSpPr/>
          <p:nvPr/>
        </p:nvSpPr>
        <p:spPr>
          <a:xfrm>
            <a:off x="4610911" y="3881336"/>
            <a:ext cx="826851" cy="5642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292"/>
          <p:cNvSpPr txBox="1"/>
          <p:nvPr/>
        </p:nvSpPr>
        <p:spPr>
          <a:xfrm>
            <a:off x="5530187" y="6069322"/>
            <a:ext cx="3613813" cy="16158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0"/>
              </a:spcAft>
            </a:pPr>
            <a:r>
              <a:rPr lang="ja-JP"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図</a:t>
            </a:r>
            <a:r>
              <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　コーホート要因法による人口予想（基準年</a:t>
            </a:r>
            <a:r>
              <a:rPr lang="en-US"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2010</a:t>
            </a:r>
            <a:r>
              <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年）</a:t>
            </a:r>
          </a:p>
        </p:txBody>
      </p:sp>
      <p:sp>
        <p:nvSpPr>
          <p:cNvPr id="18" name="テキスト ボックス 17"/>
          <p:cNvSpPr txBox="1"/>
          <p:nvPr/>
        </p:nvSpPr>
        <p:spPr>
          <a:xfrm>
            <a:off x="3145300" y="6150114"/>
            <a:ext cx="2749471" cy="707886"/>
          </a:xfrm>
          <a:prstGeom prst="rect">
            <a:avLst/>
          </a:prstGeom>
          <a:noFill/>
        </p:spPr>
        <p:txBody>
          <a:bodyPr wrap="none" rtlCol="0">
            <a:spAutoFit/>
          </a:bodyPr>
          <a:lstStyle/>
          <a:p>
            <a:r>
              <a:rPr kumimoji="1" lang="ja-JP" altLang="en-US" sz="4000" dirty="0" smtClean="0">
                <a:solidFill>
                  <a:schemeClr val="accent6"/>
                </a:solidFill>
              </a:rPr>
              <a:t>少子高齢化</a:t>
            </a:r>
            <a:endParaRPr kumimoji="1" lang="ja-JP" altLang="en-US" sz="4000" dirty="0">
              <a:solidFill>
                <a:schemeClr val="accent6"/>
              </a:solidFill>
            </a:endParaRPr>
          </a:p>
        </p:txBody>
      </p:sp>
      <p:sp>
        <p:nvSpPr>
          <p:cNvPr id="4" name="テキスト ボックス 3"/>
          <p:cNvSpPr txBox="1"/>
          <p:nvPr/>
        </p:nvSpPr>
        <p:spPr>
          <a:xfrm>
            <a:off x="3666933" y="1024540"/>
            <a:ext cx="1173976" cy="523220"/>
          </a:xfrm>
          <a:prstGeom prst="rect">
            <a:avLst/>
          </a:prstGeom>
          <a:noFill/>
        </p:spPr>
        <p:txBody>
          <a:bodyPr wrap="none" rtlCol="0">
            <a:spAutoFit/>
          </a:bodyPr>
          <a:lstStyle/>
          <a:p>
            <a:r>
              <a:rPr kumimoji="1" lang="en-US" altLang="ja-JP" sz="2800" dirty="0" smtClean="0">
                <a:solidFill>
                  <a:srgbClr val="00B050"/>
                </a:solidFill>
              </a:rPr>
              <a:t>22,4</a:t>
            </a:r>
            <a:r>
              <a:rPr lang="ja-JP" altLang="en-US" sz="2800" dirty="0">
                <a:solidFill>
                  <a:srgbClr val="00B050"/>
                </a:solidFill>
              </a:rPr>
              <a:t>％</a:t>
            </a:r>
            <a:endParaRPr kumimoji="1" lang="ja-JP" altLang="en-US" sz="2800" dirty="0">
              <a:solidFill>
                <a:srgbClr val="00B050"/>
              </a:solidFill>
            </a:endParaRPr>
          </a:p>
        </p:txBody>
      </p:sp>
      <p:sp>
        <p:nvSpPr>
          <p:cNvPr id="19" name="テキスト ボックス 18"/>
          <p:cNvSpPr txBox="1"/>
          <p:nvPr/>
        </p:nvSpPr>
        <p:spPr>
          <a:xfrm>
            <a:off x="7466641" y="1024540"/>
            <a:ext cx="1152880" cy="523220"/>
          </a:xfrm>
          <a:prstGeom prst="rect">
            <a:avLst/>
          </a:prstGeom>
          <a:noFill/>
        </p:spPr>
        <p:txBody>
          <a:bodyPr wrap="none" rtlCol="0">
            <a:spAutoFit/>
          </a:bodyPr>
          <a:lstStyle/>
          <a:p>
            <a:r>
              <a:rPr lang="en-US" altLang="ja-JP" sz="2800" dirty="0" smtClean="0">
                <a:solidFill>
                  <a:srgbClr val="00B050"/>
                </a:solidFill>
              </a:rPr>
              <a:t>36</a:t>
            </a:r>
            <a:r>
              <a:rPr lang="en-US" altLang="ja-JP" sz="2800" dirty="0">
                <a:solidFill>
                  <a:srgbClr val="00B050"/>
                </a:solidFill>
              </a:rPr>
              <a:t>,3</a:t>
            </a:r>
            <a:r>
              <a:rPr lang="ja-JP" altLang="en-US" sz="2800" dirty="0" smtClean="0">
                <a:solidFill>
                  <a:srgbClr val="00B050"/>
                </a:solidFill>
              </a:rPr>
              <a:t>％</a:t>
            </a:r>
            <a:endParaRPr kumimoji="1" lang="ja-JP" altLang="en-US" sz="2800" dirty="0">
              <a:solidFill>
                <a:srgbClr val="00B050"/>
              </a:solidFill>
            </a:endParaRPr>
          </a:p>
        </p:txBody>
      </p:sp>
      <p:sp>
        <p:nvSpPr>
          <p:cNvPr id="8" name="テキスト ボックス 7"/>
          <p:cNvSpPr txBox="1"/>
          <p:nvPr/>
        </p:nvSpPr>
        <p:spPr>
          <a:xfrm>
            <a:off x="2832991" y="841349"/>
            <a:ext cx="3179805" cy="369332"/>
          </a:xfrm>
          <a:prstGeom prst="rect">
            <a:avLst/>
          </a:prstGeom>
          <a:noFill/>
        </p:spPr>
        <p:txBody>
          <a:bodyPr wrap="square" rtlCol="0">
            <a:spAutoFit/>
          </a:bodyPr>
          <a:lstStyle/>
          <a:p>
            <a:r>
              <a:rPr kumimoji="1" lang="ja-JP" altLang="en-US" dirty="0" smtClean="0"/>
              <a:t>高齢年齢人口割合</a:t>
            </a:r>
            <a:endParaRPr kumimoji="1" lang="ja-JP" altLang="en-US" dirty="0"/>
          </a:p>
        </p:txBody>
      </p:sp>
      <p:sp>
        <p:nvSpPr>
          <p:cNvPr id="11" name="正方形/長方形 10"/>
          <p:cNvSpPr/>
          <p:nvPr/>
        </p:nvSpPr>
        <p:spPr>
          <a:xfrm>
            <a:off x="1446920" y="5188464"/>
            <a:ext cx="879087" cy="369332"/>
          </a:xfrm>
          <a:prstGeom prst="rect">
            <a:avLst/>
          </a:prstGeom>
        </p:spPr>
        <p:txBody>
          <a:bodyPr wrap="none">
            <a:spAutoFit/>
          </a:bodyPr>
          <a:lstStyle/>
          <a:p>
            <a:r>
              <a:rPr lang="en-US" altLang="ja-JP" b="1" dirty="0">
                <a:solidFill>
                  <a:srgbClr val="002060"/>
                </a:solidFill>
              </a:rPr>
              <a:t>2010</a:t>
            </a:r>
            <a:r>
              <a:rPr lang="ja-JP" altLang="en-US" b="1" dirty="0">
                <a:solidFill>
                  <a:srgbClr val="002060"/>
                </a:solidFill>
              </a:rPr>
              <a:t>年</a:t>
            </a:r>
            <a:endParaRPr lang="ja-JP" altLang="en-US" dirty="0"/>
          </a:p>
        </p:txBody>
      </p:sp>
      <p:sp>
        <p:nvSpPr>
          <p:cNvPr id="16" name="正方形/長方形 15"/>
          <p:cNvSpPr/>
          <p:nvPr/>
        </p:nvSpPr>
        <p:spPr>
          <a:xfrm>
            <a:off x="5281746" y="5188464"/>
            <a:ext cx="887102" cy="369332"/>
          </a:xfrm>
          <a:prstGeom prst="rect">
            <a:avLst/>
          </a:prstGeom>
        </p:spPr>
        <p:txBody>
          <a:bodyPr wrap="none">
            <a:spAutoFit/>
          </a:bodyPr>
          <a:lstStyle/>
          <a:p>
            <a:r>
              <a:rPr lang="en-US" altLang="ja-JP" b="1" dirty="0">
                <a:solidFill>
                  <a:srgbClr val="002060"/>
                </a:solidFill>
              </a:rPr>
              <a:t>2040</a:t>
            </a:r>
            <a:r>
              <a:rPr lang="ja-JP" altLang="en-US" b="1" dirty="0">
                <a:solidFill>
                  <a:srgbClr val="002060"/>
                </a:solidFill>
              </a:rPr>
              <a:t>年</a:t>
            </a:r>
            <a:endParaRPr lang="ja-JP" altLang="en-US" dirty="0"/>
          </a:p>
        </p:txBody>
      </p:sp>
      <p:sp>
        <p:nvSpPr>
          <p:cNvPr id="20" name="正方形/長方形 19"/>
          <p:cNvSpPr/>
          <p:nvPr/>
        </p:nvSpPr>
        <p:spPr>
          <a:xfrm>
            <a:off x="1446920" y="1533210"/>
            <a:ext cx="3281599" cy="4109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264478" y="1541212"/>
            <a:ext cx="3281599" cy="41097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9541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93" y="6342987"/>
            <a:ext cx="9144000" cy="400110"/>
          </a:xfrm>
          <a:prstGeom prst="rect">
            <a:avLst/>
          </a:prstGeom>
        </p:spPr>
        <p:txBody>
          <a:bodyPr wrap="square">
            <a:spAutoFit/>
          </a:bodyPr>
          <a:lstStyle/>
          <a:p>
            <a:pPr algn="ctr">
              <a:defRPr/>
            </a:pPr>
            <a:r>
              <a:rPr lang="ja-JP" altLang="en-US" sz="2000" b="1" dirty="0">
                <a:solidFill>
                  <a:srgbClr val="002060"/>
                </a:solidFill>
              </a:rPr>
              <a:t>土浦市全体に</a:t>
            </a:r>
            <a:r>
              <a:rPr lang="ja-JP" altLang="en-US" sz="2000" b="1" dirty="0" smtClean="0">
                <a:solidFill>
                  <a:srgbClr val="002060"/>
                </a:solidFill>
              </a:rPr>
              <a:t>おいて、</a:t>
            </a:r>
            <a:r>
              <a:rPr lang="ja-JP" altLang="en-US" sz="2000" b="1" dirty="0">
                <a:solidFill>
                  <a:srgbClr val="002060"/>
                </a:solidFill>
              </a:rPr>
              <a:t>世帯当たりの人口が減少している</a:t>
            </a:r>
            <a:r>
              <a:rPr lang="ja-JP" altLang="en-US" sz="2000" b="1" dirty="0" smtClean="0">
                <a:solidFill>
                  <a:srgbClr val="002060"/>
                </a:solidFill>
              </a:rPr>
              <a:t>傾向</a:t>
            </a:r>
            <a:endParaRPr lang="ja-JP" altLang="en-US" sz="2000" b="1" dirty="0">
              <a:solidFill>
                <a:srgbClr val="002060"/>
              </a:solidFill>
            </a:endParaRPr>
          </a:p>
        </p:txBody>
      </p:sp>
      <p:sp>
        <p:nvSpPr>
          <p:cNvPr id="9" name="角丸四角形 8"/>
          <p:cNvSpPr/>
          <p:nvPr/>
        </p:nvSpPr>
        <p:spPr>
          <a:xfrm>
            <a:off x="0" y="517432"/>
            <a:ext cx="3145300" cy="330740"/>
          </a:xfrm>
          <a:prstGeom prst="roundRect">
            <a:avLst/>
          </a:prstGeom>
          <a:solidFill>
            <a:schemeClr val="bg1">
              <a:lumMod val="8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人口減少傾向</a:t>
            </a:r>
            <a:endParaRPr kumimoji="1" lang="ja-JP" altLang="en-US" dirty="0"/>
          </a:p>
        </p:txBody>
      </p:sp>
      <p:sp>
        <p:nvSpPr>
          <p:cNvPr id="11" name="角丸四角形 10"/>
          <p:cNvSpPr/>
          <p:nvPr/>
        </p:nvSpPr>
        <p:spPr>
          <a:xfrm>
            <a:off x="3145300" y="517432"/>
            <a:ext cx="2916097" cy="330740"/>
          </a:xfrm>
          <a:prstGeom prst="roundRect">
            <a:avLst/>
          </a:prstGeom>
          <a:solidFill>
            <a:schemeClr val="bg1">
              <a:lumMod val="8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少子高齢化</a:t>
            </a:r>
            <a:endParaRPr kumimoji="1" lang="ja-JP" altLang="en-US" dirty="0"/>
          </a:p>
        </p:txBody>
      </p:sp>
      <p:sp>
        <p:nvSpPr>
          <p:cNvPr id="13" name="角丸四角形 12"/>
          <p:cNvSpPr/>
          <p:nvPr/>
        </p:nvSpPr>
        <p:spPr>
          <a:xfrm>
            <a:off x="6061397" y="517432"/>
            <a:ext cx="3082603" cy="330740"/>
          </a:xfrm>
          <a:prstGeom prst="roundRect">
            <a:avLst/>
          </a:prstGeom>
          <a:solidFill>
            <a:schemeClr val="accent6"/>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世帯人口減少</a:t>
            </a:r>
            <a:endParaRPr kumimoji="1" lang="ja-JP" altLang="en-US" dirty="0"/>
          </a:p>
        </p:txBody>
      </p:sp>
      <p:sp>
        <p:nvSpPr>
          <p:cNvPr id="10" name="テキスト ボックス 15"/>
          <p:cNvSpPr txBox="1"/>
          <p:nvPr/>
        </p:nvSpPr>
        <p:spPr>
          <a:xfrm>
            <a:off x="5863737" y="5808346"/>
            <a:ext cx="3277870" cy="32316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0"/>
              </a:spcAft>
            </a:pPr>
            <a:r>
              <a:rPr lang="ja-JP" altLang="en-US"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図　</a:t>
            </a:r>
            <a:r>
              <a:rPr lang="ja-JP"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近年</a:t>
            </a:r>
            <a:r>
              <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の土浦市の人口と世帯当たり</a:t>
            </a:r>
            <a:r>
              <a:rPr lang="ja-JP"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人口</a:t>
            </a:r>
            <a:endParaRPr lang="en-US" altLang="ja-JP"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a:p>
            <a:pPr algn="ctr">
              <a:spcAft>
                <a:spcPts val="0"/>
              </a:spcAft>
            </a:pPr>
            <a:r>
              <a:rPr lang="ja-JP" altLang="en-US" sz="1050" kern="100" dirty="0" smtClean="0">
                <a:latin typeface="Times New Roman" panose="02020603050405020304" pitchFamily="18" charset="0"/>
                <a:ea typeface="ＭＳ ゴシック" panose="020B0609070205080204" pitchFamily="49" charset="-128"/>
                <a:cs typeface="ＭＳ Ｐゴシック" panose="020B0600070205080204" pitchFamily="50" charset="-128"/>
              </a:rPr>
              <a:t>統計</a:t>
            </a:r>
            <a:r>
              <a:rPr lang="ja-JP" altLang="en-US" sz="1050" kern="100" dirty="0" err="1" smtClean="0">
                <a:latin typeface="Times New Roman" panose="02020603050405020304" pitchFamily="18" charset="0"/>
                <a:ea typeface="ＭＳ ゴシック" panose="020B0609070205080204" pitchFamily="49" charset="-128"/>
                <a:cs typeface="ＭＳ Ｐゴシック" panose="020B0600070205080204" pitchFamily="50" charset="-128"/>
              </a:rPr>
              <a:t>つち</a:t>
            </a:r>
            <a:r>
              <a:rPr lang="ja-JP" altLang="en-US" sz="1050" kern="100" dirty="0" smtClean="0">
                <a:latin typeface="Times New Roman" panose="02020603050405020304" pitchFamily="18" charset="0"/>
                <a:ea typeface="ＭＳ ゴシック" panose="020B0609070205080204" pitchFamily="49" charset="-128"/>
                <a:cs typeface="ＭＳ Ｐゴシック" panose="020B0600070205080204" pitchFamily="50" charset="-128"/>
              </a:rPr>
              <a:t>うらより</a:t>
            </a:r>
            <a:endPar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p:txBody>
      </p:sp>
      <p:graphicFrame>
        <p:nvGraphicFramePr>
          <p:cNvPr id="14" name="グラフ 13"/>
          <p:cNvGraphicFramePr/>
          <p:nvPr>
            <p:extLst>
              <p:ext uri="{D42A27DB-BD31-4B8C-83A1-F6EECF244321}">
                <p14:modId xmlns:p14="http://schemas.microsoft.com/office/powerpoint/2010/main" val="455461063"/>
              </p:ext>
            </p:extLst>
          </p:nvPr>
        </p:nvGraphicFramePr>
        <p:xfrm>
          <a:off x="476642" y="1201115"/>
          <a:ext cx="8253413" cy="451383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矢印コネクタ 2"/>
          <p:cNvCxnSpPr/>
          <p:nvPr/>
        </p:nvCxnSpPr>
        <p:spPr>
          <a:xfrm>
            <a:off x="4603348" y="1810164"/>
            <a:ext cx="2520779" cy="87321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802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 y="618515"/>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a:t>人口減少傾向</a:t>
            </a:r>
            <a:endParaRPr lang="ja-JP" altLang="en-US" sz="3600" dirty="0"/>
          </a:p>
        </p:txBody>
      </p:sp>
      <p:sp>
        <p:nvSpPr>
          <p:cNvPr id="3" name="ホームベース 2"/>
          <p:cNvSpPr/>
          <p:nvPr/>
        </p:nvSpPr>
        <p:spPr>
          <a:xfrm>
            <a:off x="0" y="1381732"/>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t>少子高齢化</a:t>
            </a:r>
          </a:p>
        </p:txBody>
      </p:sp>
      <p:sp>
        <p:nvSpPr>
          <p:cNvPr id="4" name="ホームベース 3"/>
          <p:cNvSpPr/>
          <p:nvPr/>
        </p:nvSpPr>
        <p:spPr>
          <a:xfrm>
            <a:off x="0" y="2144949"/>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t>世帯人口減少</a:t>
            </a:r>
          </a:p>
        </p:txBody>
      </p:sp>
      <p:pic>
        <p:nvPicPr>
          <p:cNvPr id="7170" name="Picture 2" descr="http://www.tsuchiura.ed.jp/%7Edosho/nc/html/htdocs/?action=common_download_main&amp;upload_id=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2908166"/>
            <a:ext cx="3387124" cy="25403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http://ibaraki.coopnet.or.jp/topics/images/20140702%20tuchiura%20setuden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648" y="741654"/>
            <a:ext cx="3188987" cy="26327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4" name="Picture 6" descr="http://blue.ap.teacup.com/suigou/timg/middle_13611762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13" y="3600256"/>
            <a:ext cx="3188986" cy="23917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35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32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農業</a:t>
            </a:r>
            <a:endParaRPr kumimoji="1" lang="ja-JP" altLang="en-US" sz="3200" b="1"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Tree>
    <p:extLst>
      <p:ext uri="{BB962C8B-B14F-4D97-AF65-F5344CB8AC3E}">
        <p14:creationId xmlns:p14="http://schemas.microsoft.com/office/powerpoint/2010/main" val="1021846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 y="517432"/>
            <a:ext cx="4544840"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日本一の農業</a:t>
            </a:r>
            <a:endParaRPr kumimoji="1" lang="ja-JP" altLang="en-US" dirty="0"/>
          </a:p>
        </p:txBody>
      </p:sp>
      <p:sp>
        <p:nvSpPr>
          <p:cNvPr id="11" name="角丸四角形 10"/>
          <p:cNvSpPr/>
          <p:nvPr/>
        </p:nvSpPr>
        <p:spPr>
          <a:xfrm>
            <a:off x="4544841" y="517432"/>
            <a:ext cx="4599160"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衰退する農業</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23633680"/>
              </p:ext>
            </p:extLst>
          </p:nvPr>
        </p:nvGraphicFramePr>
        <p:xfrm>
          <a:off x="4682623" y="1677312"/>
          <a:ext cx="4374292" cy="3908914"/>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l="6250" t="3591" r="38523" b="3682"/>
          <a:stretch/>
        </p:blipFill>
        <p:spPr>
          <a:xfrm>
            <a:off x="344031" y="1083555"/>
            <a:ext cx="4075132" cy="5131647"/>
          </a:xfrm>
          <a:prstGeom prst="rect">
            <a:avLst/>
          </a:prstGeom>
        </p:spPr>
      </p:pic>
      <p:sp>
        <p:nvSpPr>
          <p:cNvPr id="9" name="テキスト ボックス 30"/>
          <p:cNvSpPr txBox="1"/>
          <p:nvPr/>
        </p:nvSpPr>
        <p:spPr>
          <a:xfrm>
            <a:off x="7343776" y="5729443"/>
            <a:ext cx="1800225" cy="32316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0"/>
              </a:spcAft>
            </a:pPr>
            <a:r>
              <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図</a:t>
            </a:r>
            <a:r>
              <a:rPr lang="en-US"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3</a:t>
            </a:r>
            <a:r>
              <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　産出額の構成（</a:t>
            </a:r>
            <a:r>
              <a:rPr lang="en-US"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H.18</a:t>
            </a:r>
            <a:r>
              <a:rPr lang="ja-JP"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a:t>
            </a:r>
            <a:endParaRPr lang="en-US" altLang="ja-JP" sz="105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a:p>
            <a:pPr algn="ctr">
              <a:spcAft>
                <a:spcPts val="0"/>
              </a:spcAft>
            </a:pPr>
            <a:r>
              <a:rPr lang="ja-JP" altLang="en-US" sz="1050" kern="100" dirty="0" smtClean="0">
                <a:latin typeface="Times New Roman" panose="02020603050405020304" pitchFamily="18" charset="0"/>
                <a:ea typeface="ＭＳ ゴシック" panose="020B0609070205080204" pitchFamily="49" charset="-128"/>
                <a:cs typeface="ＭＳ Ｐゴシック" panose="020B0600070205080204" pitchFamily="50" charset="-128"/>
              </a:rPr>
              <a:t>統計</a:t>
            </a:r>
            <a:r>
              <a:rPr lang="ja-JP" altLang="en-US" sz="1050" kern="100" dirty="0" err="1" smtClean="0">
                <a:latin typeface="Times New Roman" panose="02020603050405020304" pitchFamily="18" charset="0"/>
                <a:ea typeface="ＭＳ ゴシック" panose="020B0609070205080204" pitchFamily="49" charset="-128"/>
                <a:cs typeface="ＭＳ Ｐゴシック" panose="020B0600070205080204" pitchFamily="50" charset="-128"/>
              </a:rPr>
              <a:t>つち</a:t>
            </a:r>
            <a:r>
              <a:rPr lang="ja-JP" altLang="en-US" sz="1050" kern="100" dirty="0" smtClean="0">
                <a:latin typeface="Times New Roman" panose="02020603050405020304" pitchFamily="18" charset="0"/>
                <a:ea typeface="ＭＳ ゴシック" panose="020B0609070205080204" pitchFamily="49" charset="-128"/>
                <a:cs typeface="ＭＳ Ｐゴシック" panose="020B0600070205080204" pitchFamily="50" charset="-128"/>
              </a:rPr>
              <a:t>うらより</a:t>
            </a:r>
            <a:endParaRPr lang="ja-JP" sz="105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p:txBody>
      </p:sp>
    </p:spTree>
    <p:extLst>
      <p:ext uri="{BB962C8B-B14F-4D97-AF65-F5344CB8AC3E}">
        <p14:creationId xmlns:p14="http://schemas.microsoft.com/office/powerpoint/2010/main" val="6185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18922" y="5644620"/>
            <a:ext cx="4288353" cy="584775"/>
          </a:xfrm>
          <a:prstGeom prst="rect">
            <a:avLst/>
          </a:prstGeom>
          <a:noFill/>
        </p:spPr>
        <p:txBody>
          <a:bodyPr wrap="none" rtlCol="0">
            <a:spAutoFit/>
          </a:bodyPr>
          <a:lstStyle/>
          <a:p>
            <a:r>
              <a:rPr kumimoji="1" lang="ja-JP" altLang="en-US" sz="3200" dirty="0" smtClean="0">
                <a:solidFill>
                  <a:schemeClr val="accent6"/>
                </a:solidFill>
              </a:rPr>
              <a:t>レンコン生産日本一！</a:t>
            </a:r>
            <a:endParaRPr kumimoji="1" lang="ja-JP" altLang="en-US" sz="3200" dirty="0">
              <a:solidFill>
                <a:schemeClr val="accent6"/>
              </a:solidFill>
            </a:endParaRPr>
          </a:p>
        </p:txBody>
      </p:sp>
      <p:sp>
        <p:nvSpPr>
          <p:cNvPr id="10" name="角丸四角形 9"/>
          <p:cNvSpPr/>
          <p:nvPr/>
        </p:nvSpPr>
        <p:spPr>
          <a:xfrm>
            <a:off x="-1" y="517432"/>
            <a:ext cx="4544840"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日本一の農業</a:t>
            </a:r>
            <a:endParaRPr kumimoji="1" lang="ja-JP" altLang="en-US" dirty="0"/>
          </a:p>
        </p:txBody>
      </p:sp>
      <p:sp>
        <p:nvSpPr>
          <p:cNvPr id="11" name="角丸四角形 10"/>
          <p:cNvSpPr/>
          <p:nvPr/>
        </p:nvSpPr>
        <p:spPr>
          <a:xfrm>
            <a:off x="4544841" y="517432"/>
            <a:ext cx="4599160"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衰退する農業</a:t>
            </a:r>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3406696358"/>
              </p:ext>
            </p:extLst>
          </p:nvPr>
        </p:nvGraphicFramePr>
        <p:xfrm>
          <a:off x="86061" y="997128"/>
          <a:ext cx="5317212" cy="3685708"/>
        </p:xfrm>
        <a:graphic>
          <a:graphicData uri="http://schemas.openxmlformats.org/drawingml/2006/chart">
            <c:chart xmlns:c="http://schemas.openxmlformats.org/drawingml/2006/chart" xmlns:r="http://schemas.openxmlformats.org/officeDocument/2006/relationships" r:id="rId3"/>
          </a:graphicData>
        </a:graphic>
      </p:graphicFrame>
      <p:pic>
        <p:nvPicPr>
          <p:cNvPr id="7" name="table"/>
          <p:cNvPicPr>
            <a:picLocks noChangeAspect="1"/>
          </p:cNvPicPr>
          <p:nvPr/>
        </p:nvPicPr>
        <p:blipFill>
          <a:blip r:embed="rId4"/>
          <a:stretch>
            <a:fillRect/>
          </a:stretch>
        </p:blipFill>
        <p:spPr>
          <a:xfrm>
            <a:off x="4374414" y="4290347"/>
            <a:ext cx="4636547" cy="2245191"/>
          </a:xfrm>
          <a:prstGeom prst="rect">
            <a:avLst/>
          </a:prstGeom>
          <a:ln w="6350">
            <a:solidFill>
              <a:schemeClr val="tx1"/>
            </a:solidFill>
          </a:ln>
        </p:spPr>
      </p:pic>
      <p:sp>
        <p:nvSpPr>
          <p:cNvPr id="2" name="正方形/長方形 1"/>
          <p:cNvSpPr/>
          <p:nvPr/>
        </p:nvSpPr>
        <p:spPr>
          <a:xfrm>
            <a:off x="2618003" y="4836964"/>
            <a:ext cx="1789272" cy="207749"/>
          </a:xfrm>
          <a:prstGeom prst="rect">
            <a:avLst/>
          </a:prstGeom>
        </p:spPr>
        <p:txBody>
          <a:bodyPr wrap="none">
            <a:spAutoFit/>
          </a:bodyPr>
          <a:lstStyle/>
          <a:p>
            <a:pPr lvl="0" algn="just">
              <a:lnSpc>
                <a:spcPts val="900"/>
              </a:lnSpc>
              <a:spcAft>
                <a:spcPts val="0"/>
              </a:spcAft>
            </a:pPr>
            <a:r>
              <a:rPr lang="ja-JP" altLang="en-US" sz="800" kern="100" dirty="0" smtClean="0">
                <a:latin typeface="Times New Roman" panose="02020603050405020304" pitchFamily="18" charset="0"/>
                <a:ea typeface="ＭＳ 明朝" panose="02020609040205080304" pitchFamily="17" charset="-128"/>
              </a:rPr>
              <a:t>図　</a:t>
            </a:r>
            <a:r>
              <a:rPr lang="en-US" altLang="ja-JP" sz="800" dirty="0" smtClean="0"/>
              <a:t>H1</a:t>
            </a:r>
            <a:r>
              <a:rPr lang="en-US" altLang="ja-JP" sz="800" dirty="0"/>
              <a:t>8</a:t>
            </a:r>
            <a:r>
              <a:rPr lang="ja-JP" altLang="en-US" sz="800" dirty="0" smtClean="0"/>
              <a:t>茨城</a:t>
            </a:r>
            <a:r>
              <a:rPr lang="ja-JP" altLang="en-US" sz="800" dirty="0"/>
              <a:t>農林水産統計</a:t>
            </a:r>
            <a:r>
              <a:rPr lang="ja-JP" altLang="en-US" sz="800" dirty="0" smtClean="0"/>
              <a:t>年報</a:t>
            </a:r>
            <a:r>
              <a:rPr lang="ja-JP" altLang="en-US" sz="800" kern="100" dirty="0" smtClean="0">
                <a:latin typeface="Times New Roman" panose="02020603050405020304" pitchFamily="18" charset="0"/>
                <a:ea typeface="ＭＳ 明朝" panose="02020609040205080304" pitchFamily="17" charset="-128"/>
              </a:rPr>
              <a:t>より</a:t>
            </a:r>
            <a:endParaRPr lang="ja-JP" altLang="ja-JP" sz="2800" kern="100" dirty="0">
              <a:effectLst/>
              <a:latin typeface="Times New Roman" panose="02020603050405020304" pitchFamily="18" charset="0"/>
              <a:ea typeface="ＭＳ 明朝" panose="02020609040205080304" pitchFamily="17" charset="-128"/>
            </a:endParaRPr>
          </a:p>
        </p:txBody>
      </p:sp>
      <p:cxnSp>
        <p:nvCxnSpPr>
          <p:cNvPr id="4" name="直線矢印コネクタ 3"/>
          <p:cNvCxnSpPr/>
          <p:nvPr/>
        </p:nvCxnSpPr>
        <p:spPr>
          <a:xfrm>
            <a:off x="848497" y="3105665"/>
            <a:ext cx="3525917" cy="14416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4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 y="517432"/>
            <a:ext cx="4544840"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日本一の農業</a:t>
            </a:r>
            <a:endParaRPr kumimoji="1" lang="ja-JP" altLang="en-US" dirty="0"/>
          </a:p>
        </p:txBody>
      </p:sp>
      <p:sp>
        <p:nvSpPr>
          <p:cNvPr id="11" name="角丸四角形 10"/>
          <p:cNvSpPr/>
          <p:nvPr/>
        </p:nvSpPr>
        <p:spPr>
          <a:xfrm>
            <a:off x="4544841" y="517432"/>
            <a:ext cx="4599160"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衰退する農業</a:t>
            </a:r>
            <a:endParaRPr kumimoji="1" lang="ja-JP" altLang="en-US" dirty="0"/>
          </a:p>
        </p:txBody>
      </p:sp>
      <p:sp>
        <p:nvSpPr>
          <p:cNvPr id="6" name="テキスト ボックス 26"/>
          <p:cNvSpPr txBox="1"/>
          <p:nvPr/>
        </p:nvSpPr>
        <p:spPr>
          <a:xfrm>
            <a:off x="7088887" y="5672120"/>
            <a:ext cx="1619250" cy="307777"/>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0"/>
              </a:spcAft>
            </a:pPr>
            <a:r>
              <a:rPr lang="ja-JP" sz="100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図</a:t>
            </a:r>
            <a:r>
              <a:rPr lang="ja-JP" sz="100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　農家数の</a:t>
            </a:r>
            <a:r>
              <a:rPr lang="ja-JP" sz="100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rPr>
              <a:t>推移</a:t>
            </a:r>
            <a:endParaRPr lang="en-US" altLang="ja-JP" sz="1000" kern="100" dirty="0" smtClean="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a:p>
            <a:pPr algn="ctr">
              <a:spcAft>
                <a:spcPts val="0"/>
              </a:spcAft>
            </a:pPr>
            <a:r>
              <a:rPr lang="ja-JP" altLang="en-US" sz="1000" kern="100" dirty="0" smtClean="0">
                <a:latin typeface="Times New Roman" panose="02020603050405020304" pitchFamily="18" charset="0"/>
                <a:ea typeface="ＭＳ ゴシック" panose="020B0609070205080204" pitchFamily="49" charset="-128"/>
                <a:cs typeface="ＭＳ Ｐゴシック" panose="020B0600070205080204" pitchFamily="50" charset="-128"/>
              </a:rPr>
              <a:t>         統計つちうら</a:t>
            </a:r>
            <a:endParaRPr lang="ja-JP" sz="1000"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p:txBody>
      </p:sp>
      <p:graphicFrame>
        <p:nvGraphicFramePr>
          <p:cNvPr id="7" name="グラフ 6"/>
          <p:cNvGraphicFramePr/>
          <p:nvPr>
            <p:extLst>
              <p:ext uri="{D42A27DB-BD31-4B8C-83A1-F6EECF244321}">
                <p14:modId xmlns:p14="http://schemas.microsoft.com/office/powerpoint/2010/main" val="4127055308"/>
              </p:ext>
            </p:extLst>
          </p:nvPr>
        </p:nvGraphicFramePr>
        <p:xfrm>
          <a:off x="1132770" y="1625098"/>
          <a:ext cx="7359379" cy="4008447"/>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1988434" y="6273225"/>
            <a:ext cx="4288353" cy="584775"/>
          </a:xfrm>
          <a:prstGeom prst="rect">
            <a:avLst/>
          </a:prstGeom>
          <a:noFill/>
        </p:spPr>
        <p:txBody>
          <a:bodyPr wrap="none" rtlCol="0">
            <a:spAutoFit/>
          </a:bodyPr>
          <a:lstStyle/>
          <a:p>
            <a:r>
              <a:rPr kumimoji="1" lang="ja-JP" altLang="en-US" sz="3200" dirty="0" smtClean="0">
                <a:solidFill>
                  <a:schemeClr val="accent6"/>
                </a:solidFill>
              </a:rPr>
              <a:t>農家数は減少している</a:t>
            </a:r>
            <a:endParaRPr kumimoji="1" lang="ja-JP" altLang="en-US" sz="3200" dirty="0">
              <a:solidFill>
                <a:schemeClr val="accent6"/>
              </a:solidFill>
            </a:endParaRPr>
          </a:p>
        </p:txBody>
      </p:sp>
    </p:spTree>
    <p:extLst>
      <p:ext uri="{BB962C8B-B14F-4D97-AF65-F5344CB8AC3E}">
        <p14:creationId xmlns:p14="http://schemas.microsoft.com/office/powerpoint/2010/main" val="3731464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3298" y="3158837"/>
            <a:ext cx="8574657" cy="584775"/>
          </a:xfrm>
          <a:prstGeom prst="rect">
            <a:avLst/>
          </a:prstGeom>
          <a:noFill/>
        </p:spPr>
        <p:txBody>
          <a:bodyPr wrap="square" rtlCol="0">
            <a:spAutoFit/>
          </a:bodyPr>
          <a:lstStyle/>
          <a:p>
            <a:pPr algn="ctr"/>
            <a:r>
              <a:rPr lang="ja-JP" altLang="en-US" sz="3200" u="sng" dirty="0" smtClean="0"/>
              <a:t>１０年後このまちはどうなってるんだろう？</a:t>
            </a:r>
            <a:endParaRPr kumimoji="1" lang="ja-JP" altLang="en-US" sz="3200" u="sng" dirty="0"/>
          </a:p>
        </p:txBody>
      </p:sp>
    </p:spTree>
    <p:extLst>
      <p:ext uri="{BB962C8B-B14F-4D97-AF65-F5344CB8AC3E}">
        <p14:creationId xmlns:p14="http://schemas.microsoft.com/office/powerpoint/2010/main" val="7393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4077573111"/>
              </p:ext>
            </p:extLst>
          </p:nvPr>
        </p:nvGraphicFramePr>
        <p:xfrm>
          <a:off x="161259" y="1370539"/>
          <a:ext cx="4641153" cy="4528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4283732251"/>
              </p:ext>
            </p:extLst>
          </p:nvPr>
        </p:nvGraphicFramePr>
        <p:xfrm>
          <a:off x="4847988" y="1742774"/>
          <a:ext cx="4190140" cy="3771852"/>
        </p:xfrm>
        <a:graphic>
          <a:graphicData uri="http://schemas.openxmlformats.org/drawingml/2006/chart">
            <c:chart xmlns:c="http://schemas.openxmlformats.org/drawingml/2006/chart" xmlns:r="http://schemas.openxmlformats.org/officeDocument/2006/relationships" r:id="rId4"/>
          </a:graphicData>
        </a:graphic>
      </p:graphicFrame>
      <p:sp>
        <p:nvSpPr>
          <p:cNvPr id="6" name="角丸四角形 5"/>
          <p:cNvSpPr/>
          <p:nvPr/>
        </p:nvSpPr>
        <p:spPr>
          <a:xfrm>
            <a:off x="-1" y="517432"/>
            <a:ext cx="4544840"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日本一の農業</a:t>
            </a:r>
            <a:endParaRPr kumimoji="1" lang="ja-JP" altLang="en-US" dirty="0"/>
          </a:p>
        </p:txBody>
      </p:sp>
      <p:sp>
        <p:nvSpPr>
          <p:cNvPr id="7" name="角丸四角形 6"/>
          <p:cNvSpPr/>
          <p:nvPr/>
        </p:nvSpPr>
        <p:spPr>
          <a:xfrm>
            <a:off x="4544841" y="517432"/>
            <a:ext cx="4599160"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衰退する農業</a:t>
            </a:r>
            <a:endParaRPr kumimoji="1" lang="ja-JP" altLang="en-US" dirty="0"/>
          </a:p>
        </p:txBody>
      </p:sp>
      <p:sp>
        <p:nvSpPr>
          <p:cNvPr id="2" name="テキスト ボックス 1"/>
          <p:cNvSpPr txBox="1"/>
          <p:nvPr/>
        </p:nvSpPr>
        <p:spPr>
          <a:xfrm>
            <a:off x="3010604" y="6273225"/>
            <a:ext cx="3068469" cy="584775"/>
          </a:xfrm>
          <a:prstGeom prst="rect">
            <a:avLst/>
          </a:prstGeom>
          <a:noFill/>
        </p:spPr>
        <p:txBody>
          <a:bodyPr wrap="none" rtlCol="0">
            <a:spAutoFit/>
          </a:bodyPr>
          <a:lstStyle/>
          <a:p>
            <a:r>
              <a:rPr lang="ja-JP" altLang="en-US" sz="3200" b="1" dirty="0" smtClean="0">
                <a:solidFill>
                  <a:schemeClr val="accent6"/>
                </a:solidFill>
              </a:rPr>
              <a:t>耕作</a:t>
            </a:r>
            <a:r>
              <a:rPr lang="ja-JP" altLang="en-US" sz="3200" b="1" dirty="0">
                <a:solidFill>
                  <a:schemeClr val="accent6"/>
                </a:solidFill>
              </a:rPr>
              <a:t>放棄地</a:t>
            </a:r>
            <a:r>
              <a:rPr lang="ja-JP" altLang="en-US" sz="3200" b="1" dirty="0" smtClean="0">
                <a:solidFill>
                  <a:schemeClr val="accent6"/>
                </a:solidFill>
              </a:rPr>
              <a:t>増加</a:t>
            </a:r>
            <a:endParaRPr lang="ja-JP" altLang="en-US" sz="3200" b="1" dirty="0">
              <a:solidFill>
                <a:schemeClr val="accent6"/>
              </a:solidFill>
            </a:endParaRPr>
          </a:p>
        </p:txBody>
      </p:sp>
      <p:sp>
        <p:nvSpPr>
          <p:cNvPr id="3" name="正方形/長方形 2"/>
          <p:cNvSpPr/>
          <p:nvPr/>
        </p:nvSpPr>
        <p:spPr>
          <a:xfrm>
            <a:off x="4738292" y="5605870"/>
            <a:ext cx="3390672" cy="207749"/>
          </a:xfrm>
          <a:prstGeom prst="rect">
            <a:avLst/>
          </a:prstGeom>
        </p:spPr>
        <p:txBody>
          <a:bodyPr wrap="none">
            <a:spAutoFit/>
          </a:bodyPr>
          <a:lstStyle/>
          <a:p>
            <a:pPr lvl="0" algn="just">
              <a:lnSpc>
                <a:spcPts val="900"/>
              </a:lnSpc>
              <a:spcAft>
                <a:spcPts val="0"/>
              </a:spcAft>
            </a:pPr>
            <a:r>
              <a:rPr lang="ja-JP" altLang="ja-JP" sz="1000" kern="100" dirty="0">
                <a:latin typeface="Times New Roman" panose="02020603050405020304" pitchFamily="18" charset="0"/>
                <a:ea typeface="ＭＳ 明朝" panose="02020609040205080304" pitchFamily="17" charset="-128"/>
              </a:rPr>
              <a:t>土浦市『平成</a:t>
            </a:r>
            <a:r>
              <a:rPr lang="en-US" altLang="ja-JP" sz="1000" kern="100" dirty="0">
                <a:latin typeface="Times New Roman" panose="02020603050405020304" pitchFamily="18" charset="0"/>
                <a:ea typeface="ＭＳ 明朝" panose="02020609040205080304" pitchFamily="17" charset="-128"/>
              </a:rPr>
              <a:t>22</a:t>
            </a:r>
            <a:r>
              <a:rPr lang="ja-JP" altLang="ja-JP" sz="1000" kern="100" dirty="0">
                <a:latin typeface="Times New Roman" panose="02020603050405020304" pitchFamily="18" charset="0"/>
                <a:ea typeface="ＭＳ 明朝" panose="02020609040205080304" pitchFamily="17" charset="-128"/>
              </a:rPr>
              <a:t>年　土浦市耕作放棄地解消計画</a:t>
            </a:r>
            <a:r>
              <a:rPr lang="ja-JP" altLang="ja-JP" sz="1000" kern="100" dirty="0" smtClean="0">
                <a:latin typeface="Times New Roman" panose="02020603050405020304" pitchFamily="18" charset="0"/>
                <a:ea typeface="ＭＳ 明朝" panose="02020609040205080304" pitchFamily="17" charset="-128"/>
              </a:rPr>
              <a:t>』</a:t>
            </a:r>
            <a:r>
              <a:rPr lang="ja-JP" altLang="en-US" sz="1000" kern="100" dirty="0" smtClean="0">
                <a:latin typeface="Times New Roman" panose="02020603050405020304" pitchFamily="18" charset="0"/>
                <a:ea typeface="ＭＳ 明朝" panose="02020609040205080304" pitchFamily="17" charset="-128"/>
              </a:rPr>
              <a:t>よりｃ</a:t>
            </a:r>
            <a:endParaRPr lang="ja-JP" altLang="ja-JP" sz="3600" kern="10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1063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 y="517432"/>
            <a:ext cx="4544840"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日本一の農業</a:t>
            </a:r>
            <a:endParaRPr kumimoji="1" lang="ja-JP" altLang="en-US" dirty="0"/>
          </a:p>
        </p:txBody>
      </p:sp>
      <p:sp>
        <p:nvSpPr>
          <p:cNvPr id="7" name="角丸四角形 6"/>
          <p:cNvSpPr/>
          <p:nvPr/>
        </p:nvSpPr>
        <p:spPr>
          <a:xfrm>
            <a:off x="4544841" y="517432"/>
            <a:ext cx="4599160"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衰退する農業</a:t>
            </a:r>
            <a:endParaRPr kumimoji="1" lang="ja-JP" altLang="en-US" dirty="0"/>
          </a:p>
        </p:txBody>
      </p:sp>
      <p:sp>
        <p:nvSpPr>
          <p:cNvPr id="2" name="テキスト ボックス 1"/>
          <p:cNvSpPr txBox="1"/>
          <p:nvPr/>
        </p:nvSpPr>
        <p:spPr>
          <a:xfrm>
            <a:off x="304800" y="1266438"/>
            <a:ext cx="5204523" cy="1384995"/>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dirty="0"/>
              <a:t>農地の効率的な利用を図るため、新たな農地の利用者に</a:t>
            </a:r>
            <a:r>
              <a:rPr lang="ja-JP" altLang="en-US" dirty="0" smtClean="0"/>
              <a:t>面的</a:t>
            </a:r>
            <a:r>
              <a:rPr lang="ja-JP" altLang="en-US" dirty="0"/>
              <a:t>に集積した農地の提供を行うために、耕作放棄地に加え</a:t>
            </a:r>
            <a:r>
              <a:rPr lang="ja-JP" altLang="en-US" dirty="0" smtClean="0"/>
              <a:t>，隣接</a:t>
            </a:r>
            <a:r>
              <a:rPr lang="ja-JP" altLang="en-US" dirty="0"/>
              <a:t>農地などを含む</a:t>
            </a:r>
            <a:r>
              <a:rPr lang="ja-JP" altLang="en-US" sz="2400" b="1" dirty="0">
                <a:solidFill>
                  <a:schemeClr val="accent6"/>
                </a:solidFill>
              </a:rPr>
              <a:t>まとまった農地確保を促進</a:t>
            </a:r>
            <a:r>
              <a:rPr lang="ja-JP" altLang="en-US" dirty="0"/>
              <a:t>する。</a:t>
            </a:r>
            <a:endParaRPr kumimoji="1" lang="en-US" altLang="ja-JP" dirty="0"/>
          </a:p>
        </p:txBody>
      </p:sp>
      <p:sp>
        <p:nvSpPr>
          <p:cNvPr id="8" name="テキスト ボックス 7"/>
          <p:cNvSpPr txBox="1"/>
          <p:nvPr/>
        </p:nvSpPr>
        <p:spPr>
          <a:xfrm>
            <a:off x="109995" y="5161325"/>
            <a:ext cx="4965216" cy="1384995"/>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dirty="0"/>
              <a:t>農家世帯の</a:t>
            </a:r>
            <a:r>
              <a:rPr lang="ja-JP" altLang="en-US" sz="2400" dirty="0">
                <a:solidFill>
                  <a:schemeClr val="accent6"/>
                </a:solidFill>
              </a:rPr>
              <a:t>異業種からのＵターン等による就農者の確保</a:t>
            </a:r>
            <a:r>
              <a:rPr lang="ja-JP" altLang="en-US" sz="2400" dirty="0" smtClean="0">
                <a:solidFill>
                  <a:schemeClr val="accent6"/>
                </a:solidFill>
              </a:rPr>
              <a:t>を推進</a:t>
            </a:r>
            <a:r>
              <a:rPr lang="ja-JP" altLang="en-US" dirty="0"/>
              <a:t>するため，地域農家組合や生産部会，ＪＡ支店などを</a:t>
            </a:r>
            <a:r>
              <a:rPr lang="ja-JP" altLang="en-US" dirty="0" smtClean="0"/>
              <a:t>通じた</a:t>
            </a:r>
            <a:r>
              <a:rPr lang="ja-JP" altLang="en-US" dirty="0"/>
              <a:t>情報収集体制づくりを</a:t>
            </a:r>
            <a:r>
              <a:rPr lang="ja-JP" altLang="en-US" dirty="0" smtClean="0"/>
              <a:t>進める。</a:t>
            </a:r>
            <a:endParaRPr kumimoji="1" lang="ja-JP" altLang="en-US" dirty="0"/>
          </a:p>
        </p:txBody>
      </p:sp>
      <p:sp>
        <p:nvSpPr>
          <p:cNvPr id="3" name="正方形/長方形 2"/>
          <p:cNvSpPr/>
          <p:nvPr/>
        </p:nvSpPr>
        <p:spPr>
          <a:xfrm>
            <a:off x="4267200" y="3158880"/>
            <a:ext cx="4876800" cy="1477328"/>
          </a:xfrm>
          <a:prstGeom prst="rect">
            <a:avLst/>
          </a:prstGeom>
          <a:solidFill>
            <a:schemeClr val="accent3">
              <a:lumMod val="20000"/>
              <a:lumOff val="80000"/>
            </a:schemeClr>
          </a:solidFill>
          <a:ln>
            <a:solidFill>
              <a:schemeClr val="tx1"/>
            </a:solidFill>
          </a:ln>
        </p:spPr>
        <p:txBody>
          <a:bodyPr wrap="square">
            <a:spAutoFit/>
          </a:bodyPr>
          <a:lstStyle/>
          <a:p>
            <a:r>
              <a:rPr lang="ja-JP" altLang="en-US" dirty="0"/>
              <a:t>農地の多目的な利活用として、</a:t>
            </a:r>
            <a:r>
              <a:rPr lang="ja-JP" altLang="en-US" sz="2400" b="1" dirty="0">
                <a:solidFill>
                  <a:schemeClr val="accent6"/>
                </a:solidFill>
              </a:rPr>
              <a:t>農地を都市住民等に市民</a:t>
            </a:r>
            <a:r>
              <a:rPr lang="ja-JP" altLang="en-US" sz="2400" b="1" dirty="0" smtClean="0">
                <a:solidFill>
                  <a:schemeClr val="accent6"/>
                </a:solidFill>
              </a:rPr>
              <a:t>農園</a:t>
            </a:r>
            <a:r>
              <a:rPr lang="ja-JP" altLang="en-US" sz="2400" b="1" dirty="0">
                <a:solidFill>
                  <a:schemeClr val="accent6"/>
                </a:solidFill>
              </a:rPr>
              <a:t>や体験農園などに貸し出す</a:t>
            </a:r>
            <a:r>
              <a:rPr lang="ja-JP" altLang="en-US" dirty="0"/>
              <a:t>などの新たな農地利用の検討</a:t>
            </a:r>
            <a:r>
              <a:rPr lang="ja-JP" altLang="en-US" dirty="0" smtClean="0"/>
              <a:t>を進めて</a:t>
            </a:r>
            <a:r>
              <a:rPr lang="ja-JP" altLang="en-US" dirty="0"/>
              <a:t>いく。</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640" y="2952899"/>
            <a:ext cx="2669927" cy="2002445"/>
          </a:xfrm>
          <a:prstGeom prst="rect">
            <a:avLst/>
          </a:prstGeom>
          <a:ln>
            <a:noFill/>
          </a:ln>
          <a:effectLst>
            <a:softEdge rad="112500"/>
          </a:effectLst>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896" y="1020176"/>
            <a:ext cx="2884661" cy="1932723"/>
          </a:xfrm>
          <a:prstGeom prst="rect">
            <a:avLst/>
          </a:prstGeom>
          <a:ln>
            <a:noFill/>
          </a:ln>
          <a:effectLst>
            <a:softEdge rad="112500"/>
          </a:effec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0550" y="5263607"/>
            <a:ext cx="1443795" cy="1555342"/>
          </a:xfrm>
          <a:prstGeom prst="rect">
            <a:avLst/>
          </a:prstGeom>
        </p:spPr>
      </p:pic>
      <p:sp>
        <p:nvSpPr>
          <p:cNvPr id="11" name="正方形/長方形 10"/>
          <p:cNvSpPr/>
          <p:nvPr/>
        </p:nvSpPr>
        <p:spPr>
          <a:xfrm>
            <a:off x="5329634" y="5057450"/>
            <a:ext cx="3262432" cy="207749"/>
          </a:xfrm>
          <a:prstGeom prst="rect">
            <a:avLst/>
          </a:prstGeom>
        </p:spPr>
        <p:txBody>
          <a:bodyPr wrap="none">
            <a:spAutoFit/>
          </a:bodyPr>
          <a:lstStyle/>
          <a:p>
            <a:pPr lvl="0" algn="just">
              <a:lnSpc>
                <a:spcPts val="900"/>
              </a:lnSpc>
              <a:spcAft>
                <a:spcPts val="0"/>
              </a:spcAft>
            </a:pPr>
            <a:r>
              <a:rPr lang="ja-JP" altLang="ja-JP" sz="1000" kern="100" dirty="0">
                <a:latin typeface="Times New Roman" panose="02020603050405020304" pitchFamily="18" charset="0"/>
                <a:ea typeface="ＭＳ 明朝" panose="02020609040205080304" pitchFamily="17" charset="-128"/>
              </a:rPr>
              <a:t>土浦市『平成</a:t>
            </a:r>
            <a:r>
              <a:rPr lang="en-US" altLang="ja-JP" sz="1000" kern="100" dirty="0">
                <a:latin typeface="Times New Roman" panose="02020603050405020304" pitchFamily="18" charset="0"/>
                <a:ea typeface="ＭＳ 明朝" panose="02020609040205080304" pitchFamily="17" charset="-128"/>
              </a:rPr>
              <a:t>22</a:t>
            </a:r>
            <a:r>
              <a:rPr lang="ja-JP" altLang="ja-JP" sz="1000" kern="100" dirty="0">
                <a:latin typeface="Times New Roman" panose="02020603050405020304" pitchFamily="18" charset="0"/>
                <a:ea typeface="ＭＳ 明朝" panose="02020609040205080304" pitchFamily="17" charset="-128"/>
              </a:rPr>
              <a:t>年　土浦市耕作放棄地解消計画</a:t>
            </a:r>
            <a:r>
              <a:rPr lang="ja-JP" altLang="ja-JP" sz="1000" kern="100" dirty="0" smtClean="0">
                <a:latin typeface="Times New Roman" panose="02020603050405020304" pitchFamily="18" charset="0"/>
                <a:ea typeface="ＭＳ 明朝" panose="02020609040205080304" pitchFamily="17" charset="-128"/>
              </a:rPr>
              <a:t>』</a:t>
            </a:r>
            <a:r>
              <a:rPr lang="ja-JP" altLang="en-US" sz="1000" kern="100" dirty="0" smtClean="0">
                <a:latin typeface="Times New Roman" panose="02020603050405020304" pitchFamily="18" charset="0"/>
                <a:ea typeface="ＭＳ 明朝" panose="02020609040205080304" pitchFamily="17" charset="-128"/>
              </a:rPr>
              <a:t>より</a:t>
            </a:r>
            <a:endParaRPr lang="ja-JP" altLang="ja-JP" sz="3600" kern="10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312262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 y="599465"/>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農業従事者数の減少</a:t>
            </a:r>
            <a:endParaRPr lang="ja-JP" altLang="en-US" sz="3600" dirty="0"/>
          </a:p>
        </p:txBody>
      </p:sp>
      <p:sp>
        <p:nvSpPr>
          <p:cNvPr id="3" name="ホームベース 2"/>
          <p:cNvSpPr/>
          <p:nvPr/>
        </p:nvSpPr>
        <p:spPr>
          <a:xfrm>
            <a:off x="0" y="1362682"/>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耕作放棄地の増加</a:t>
            </a:r>
            <a:endParaRPr lang="ja-JP" altLang="en-US" sz="3600" dirty="0"/>
          </a:p>
        </p:txBody>
      </p:sp>
      <p:sp>
        <p:nvSpPr>
          <p:cNvPr id="4" name="ホームベース 3"/>
          <p:cNvSpPr/>
          <p:nvPr/>
        </p:nvSpPr>
        <p:spPr>
          <a:xfrm>
            <a:off x="0" y="2125899"/>
            <a:ext cx="4524375" cy="67627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レンコン日本一！</a:t>
            </a:r>
            <a:endParaRPr lang="ja-JP" altLang="en-US" sz="3600" dirty="0"/>
          </a:p>
        </p:txBody>
      </p:sp>
      <p:pic>
        <p:nvPicPr>
          <p:cNvPr id="1026" name="Picture 2" descr="http://www.maff.go.jp/kanto/chiikinet/ibaraki/photo/img/20081120renkon_syuuka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32" y="2902905"/>
            <a:ext cx="3575343" cy="26815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http://tsuchiura-n.or.jp/mediac/400_0/media/sobahana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85" y="807979"/>
            <a:ext cx="3313029" cy="24847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http://sunfure.com/ja/PB05566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873" y="3682597"/>
            <a:ext cx="2405927" cy="26067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5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b="1" dirty="0" smtClean="0">
                <a:solidFill>
                  <a:schemeClr val="tx1"/>
                </a:solidFill>
              </a:rPr>
              <a:t>概要</a:t>
            </a:r>
            <a:endParaRPr kumimoji="1" lang="ja-JP" altLang="en-US" sz="3600" b="1"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b="1" dirty="0" smtClean="0">
                <a:solidFill>
                  <a:schemeClr val="tx1"/>
                </a:solidFill>
              </a:rPr>
              <a:t>現状把握</a:t>
            </a:r>
            <a:endParaRPr kumimoji="1" lang="ja-JP" altLang="en-US" sz="3600" b="1"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b="1" dirty="0" smtClean="0">
                <a:solidFill>
                  <a:schemeClr val="tx1"/>
                </a:solidFill>
              </a:rPr>
              <a:t>まとめ</a:t>
            </a:r>
            <a:endParaRPr kumimoji="1" lang="ja-JP" altLang="en-US" sz="3600" b="1"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b="1" dirty="0" smtClean="0">
                <a:solidFill>
                  <a:schemeClr val="tx1"/>
                </a:solidFill>
              </a:rPr>
              <a:t>これから</a:t>
            </a:r>
            <a:endParaRPr kumimoji="1" lang="ja-JP" altLang="en-US" sz="3600" b="1"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農業</a:t>
            </a:r>
            <a:endParaRPr kumimoji="1" lang="ja-JP" altLang="en-US" sz="2400" b="1"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rPr>
              <a:t>工業</a:t>
            </a:r>
            <a:endParaRPr kumimoji="1" lang="ja-JP" altLang="en-US" sz="3200" b="1"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dirty="0">
              <a:solidFill>
                <a:schemeClr val="tx1"/>
              </a:solidFill>
            </a:endParaRPr>
          </a:p>
        </p:txBody>
      </p:sp>
    </p:spTree>
    <p:extLst>
      <p:ext uri="{BB962C8B-B14F-4D97-AF65-F5344CB8AC3E}">
        <p14:creationId xmlns:p14="http://schemas.microsoft.com/office/powerpoint/2010/main" val="314282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524680510"/>
              </p:ext>
            </p:extLst>
          </p:nvPr>
        </p:nvGraphicFramePr>
        <p:xfrm>
          <a:off x="1067914" y="1171470"/>
          <a:ext cx="7075715" cy="456111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0" y="6396335"/>
            <a:ext cx="9389076" cy="461665"/>
          </a:xfrm>
          <a:prstGeom prst="rect">
            <a:avLst/>
          </a:prstGeom>
          <a:noFill/>
        </p:spPr>
        <p:txBody>
          <a:bodyPr wrap="square" rtlCol="0">
            <a:spAutoFit/>
          </a:bodyPr>
          <a:lstStyle/>
          <a:p>
            <a:pPr algn="ctr"/>
            <a:r>
              <a:rPr lang="ja-JP" altLang="en-US" sz="2400" dirty="0" smtClean="0">
                <a:solidFill>
                  <a:schemeClr val="accent6"/>
                </a:solidFill>
              </a:rPr>
              <a:t>平成</a:t>
            </a:r>
            <a:r>
              <a:rPr lang="en-US" altLang="ja-JP" sz="2400" dirty="0" smtClean="0">
                <a:solidFill>
                  <a:schemeClr val="accent6"/>
                </a:solidFill>
              </a:rPr>
              <a:t>21</a:t>
            </a:r>
            <a:r>
              <a:rPr lang="ja-JP" altLang="en-US" sz="2400" dirty="0" smtClean="0">
                <a:solidFill>
                  <a:schemeClr val="accent6"/>
                </a:solidFill>
              </a:rPr>
              <a:t>年を除いて出荷額は増加傾向</a:t>
            </a:r>
            <a:endParaRPr kumimoji="1" lang="ja-JP" altLang="en-US" sz="2400" dirty="0">
              <a:solidFill>
                <a:schemeClr val="accent6"/>
              </a:solidFill>
            </a:endParaRPr>
          </a:p>
        </p:txBody>
      </p:sp>
      <p:sp>
        <p:nvSpPr>
          <p:cNvPr id="8" name="角丸四角形 7"/>
          <p:cNvSpPr/>
          <p:nvPr/>
        </p:nvSpPr>
        <p:spPr>
          <a:xfrm>
            <a:off x="0" y="527539"/>
            <a:ext cx="4419600" cy="320634"/>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工業が盛ん</a:t>
            </a:r>
            <a:endParaRPr kumimoji="1" lang="ja-JP" altLang="en-US" dirty="0"/>
          </a:p>
        </p:txBody>
      </p:sp>
      <p:sp>
        <p:nvSpPr>
          <p:cNvPr id="9" name="角丸四角形 8"/>
          <p:cNvSpPr/>
          <p:nvPr/>
        </p:nvSpPr>
        <p:spPr>
          <a:xfrm>
            <a:off x="4419600" y="527538"/>
            <a:ext cx="4724400" cy="32063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工業誘致対策</a:t>
            </a:r>
            <a:endParaRPr kumimoji="1" lang="ja-JP" altLang="en-US" dirty="0"/>
          </a:p>
        </p:txBody>
      </p:sp>
      <p:sp>
        <p:nvSpPr>
          <p:cNvPr id="4" name="正方形/長方形 3"/>
          <p:cNvSpPr/>
          <p:nvPr/>
        </p:nvSpPr>
        <p:spPr>
          <a:xfrm>
            <a:off x="7022704" y="5775455"/>
            <a:ext cx="1005403" cy="207749"/>
          </a:xfrm>
          <a:prstGeom prst="rect">
            <a:avLst/>
          </a:prstGeom>
        </p:spPr>
        <p:txBody>
          <a:bodyPr wrap="none">
            <a:spAutoFit/>
          </a:bodyPr>
          <a:lstStyle/>
          <a:p>
            <a:pPr lvl="0" algn="just">
              <a:lnSpc>
                <a:spcPts val="900"/>
              </a:lnSpc>
              <a:spcAft>
                <a:spcPts val="0"/>
              </a:spcAft>
            </a:pPr>
            <a:r>
              <a:rPr lang="ja-JP" altLang="en-US" sz="800" kern="100" dirty="0" smtClean="0">
                <a:latin typeface="Times New Roman" panose="02020603050405020304" pitchFamily="18" charset="0"/>
                <a:ea typeface="ＭＳ 明朝" panose="02020609040205080304" pitchFamily="17" charset="-128"/>
              </a:rPr>
              <a:t>統計</a:t>
            </a:r>
            <a:r>
              <a:rPr lang="ja-JP" altLang="en-US" sz="800" kern="100" dirty="0" err="1" smtClean="0">
                <a:latin typeface="Times New Roman" panose="02020603050405020304" pitchFamily="18" charset="0"/>
                <a:ea typeface="ＭＳ 明朝" panose="02020609040205080304" pitchFamily="17" charset="-128"/>
              </a:rPr>
              <a:t>つち</a:t>
            </a:r>
            <a:r>
              <a:rPr lang="ja-JP" altLang="en-US" sz="800" kern="100" dirty="0" smtClean="0">
                <a:latin typeface="Times New Roman" panose="02020603050405020304" pitchFamily="18" charset="0"/>
                <a:ea typeface="ＭＳ 明朝" panose="02020609040205080304" pitchFamily="17" charset="-128"/>
              </a:rPr>
              <a:t>うらより</a:t>
            </a:r>
            <a:endParaRPr lang="ja-JP" altLang="ja-JP" sz="2800" kern="10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744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1024818339"/>
              </p:ext>
            </p:extLst>
          </p:nvPr>
        </p:nvGraphicFramePr>
        <p:xfrm>
          <a:off x="971748" y="1110393"/>
          <a:ext cx="7294923" cy="5060884"/>
        </p:xfrm>
        <a:graphic>
          <a:graphicData uri="http://schemas.openxmlformats.org/drawingml/2006/chart">
            <c:chart xmlns:c="http://schemas.openxmlformats.org/drawingml/2006/chart" xmlns:r="http://schemas.openxmlformats.org/officeDocument/2006/relationships" r:id="rId2"/>
          </a:graphicData>
        </a:graphic>
      </p:graphicFrame>
      <p:sp>
        <p:nvSpPr>
          <p:cNvPr id="4" name="角丸四角形 3"/>
          <p:cNvSpPr/>
          <p:nvPr/>
        </p:nvSpPr>
        <p:spPr>
          <a:xfrm>
            <a:off x="0" y="527539"/>
            <a:ext cx="4419600" cy="320634"/>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工業が盛ん</a:t>
            </a:r>
            <a:endParaRPr kumimoji="1" lang="ja-JP" altLang="en-US" dirty="0"/>
          </a:p>
        </p:txBody>
      </p:sp>
      <p:sp>
        <p:nvSpPr>
          <p:cNvPr id="5" name="角丸四角形 4"/>
          <p:cNvSpPr/>
          <p:nvPr/>
        </p:nvSpPr>
        <p:spPr>
          <a:xfrm>
            <a:off x="4419600" y="527538"/>
            <a:ext cx="4724400" cy="32063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工業誘致対策</a:t>
            </a:r>
            <a:endParaRPr kumimoji="1" lang="ja-JP" altLang="en-US" dirty="0"/>
          </a:p>
        </p:txBody>
      </p:sp>
    </p:spTree>
    <p:extLst>
      <p:ext uri="{BB962C8B-B14F-4D97-AF65-F5344CB8AC3E}">
        <p14:creationId xmlns:p14="http://schemas.microsoft.com/office/powerpoint/2010/main" val="315971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0" y="527539"/>
            <a:ext cx="4419600" cy="32063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工業が盛ん</a:t>
            </a:r>
            <a:endParaRPr kumimoji="1" lang="ja-JP" altLang="en-US" dirty="0"/>
          </a:p>
        </p:txBody>
      </p:sp>
      <p:sp>
        <p:nvSpPr>
          <p:cNvPr id="18" name="角丸四角形 17"/>
          <p:cNvSpPr/>
          <p:nvPr/>
        </p:nvSpPr>
        <p:spPr>
          <a:xfrm>
            <a:off x="4419600" y="527538"/>
            <a:ext cx="4724400" cy="320634"/>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工業誘致対策</a:t>
            </a:r>
            <a:endParaRPr kumimoji="1" lang="ja-JP" altLang="en-US" dirty="0"/>
          </a:p>
        </p:txBody>
      </p:sp>
      <p:grpSp>
        <p:nvGrpSpPr>
          <p:cNvPr id="26" name="グループ化 25"/>
          <p:cNvGrpSpPr/>
          <p:nvPr/>
        </p:nvGrpSpPr>
        <p:grpSpPr>
          <a:xfrm>
            <a:off x="1636506" y="848172"/>
            <a:ext cx="6392483" cy="6717937"/>
            <a:chOff x="-1626031" y="322739"/>
            <a:chExt cx="7857484" cy="7779861"/>
          </a:xfrm>
        </p:grpSpPr>
        <p:grpSp>
          <p:nvGrpSpPr>
            <p:cNvPr id="29" name="グループ化 28"/>
            <p:cNvGrpSpPr/>
            <p:nvPr/>
          </p:nvGrpSpPr>
          <p:grpSpPr>
            <a:xfrm>
              <a:off x="-1626031" y="322739"/>
              <a:ext cx="6151969" cy="7779861"/>
              <a:chOff x="3496368" y="1443332"/>
              <a:chExt cx="2561986" cy="3405527"/>
            </a:xfrm>
            <a:noFill/>
          </p:grpSpPr>
          <p:sp>
            <p:nvSpPr>
              <p:cNvPr id="38" name="正方形/長方形 37"/>
              <p:cNvSpPr/>
              <p:nvPr/>
            </p:nvSpPr>
            <p:spPr>
              <a:xfrm>
                <a:off x="3496368" y="1443332"/>
                <a:ext cx="2329313" cy="3405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53" name="図 52"/>
              <p:cNvPicPr>
                <a:picLocks noChangeAspect="1"/>
              </p:cNvPicPr>
              <p:nvPr/>
            </p:nvPicPr>
            <p:blipFill rotWithShape="1">
              <a:blip r:embed="rId3" cstate="print">
                <a:extLst>
                  <a:ext uri="{28A0092B-C50C-407E-A947-70E740481C1C}">
                    <a14:useLocalDpi xmlns:a14="http://schemas.microsoft.com/office/drawing/2010/main" val="0"/>
                  </a:ext>
                </a:extLst>
              </a:blip>
              <a:srcRect l="22837" r="16037"/>
              <a:stretch/>
            </p:blipFill>
            <p:spPr>
              <a:xfrm>
                <a:off x="4179802" y="1815040"/>
                <a:ext cx="1878552" cy="2239518"/>
              </a:xfrm>
              <a:prstGeom prst="rect">
                <a:avLst/>
              </a:prstGeom>
              <a:ln w="28575">
                <a:noFill/>
              </a:ln>
            </p:spPr>
            <p:style>
              <a:lnRef idx="2">
                <a:schemeClr val="dk1"/>
              </a:lnRef>
              <a:fillRef idx="1">
                <a:schemeClr val="lt1"/>
              </a:fillRef>
              <a:effectRef idx="0">
                <a:schemeClr val="dk1"/>
              </a:effectRef>
              <a:fontRef idx="minor">
                <a:schemeClr val="dk1"/>
              </a:fontRef>
            </p:style>
          </p:pic>
        </p:grpSp>
        <p:sp>
          <p:nvSpPr>
            <p:cNvPr id="30" name="ドーナツ 29"/>
            <p:cNvSpPr/>
            <p:nvPr/>
          </p:nvSpPr>
          <p:spPr>
            <a:xfrm>
              <a:off x="3352800" y="4198476"/>
              <a:ext cx="288000" cy="288000"/>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ドーナツ 30"/>
            <p:cNvSpPr/>
            <p:nvPr/>
          </p:nvSpPr>
          <p:spPr>
            <a:xfrm>
              <a:off x="1739900" y="2402692"/>
              <a:ext cx="288000" cy="288000"/>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ドーナツ 31"/>
            <p:cNvSpPr/>
            <p:nvPr/>
          </p:nvSpPr>
          <p:spPr>
            <a:xfrm>
              <a:off x="863692" y="2048794"/>
              <a:ext cx="288000" cy="288000"/>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3525906" y="4119627"/>
              <a:ext cx="1800493" cy="369331"/>
            </a:xfrm>
            <a:prstGeom prst="rect">
              <a:avLst/>
            </a:prstGeom>
            <a:noFill/>
          </p:spPr>
          <p:txBody>
            <a:bodyPr wrap="none" rtlCol="0">
              <a:spAutoFit/>
            </a:bodyPr>
            <a:lstStyle/>
            <a:p>
              <a:r>
                <a:rPr kumimoji="1" lang="ja-JP" altLang="en-US" b="1" dirty="0" smtClean="0"/>
                <a:t>おおつ野ヒルズ</a:t>
              </a:r>
              <a:endParaRPr kumimoji="1" lang="ja-JP" altLang="en-US" b="1" dirty="0"/>
            </a:p>
          </p:txBody>
        </p:sp>
        <p:sp>
          <p:nvSpPr>
            <p:cNvPr id="34" name="テキスト ボックス 33"/>
            <p:cNvSpPr txBox="1"/>
            <p:nvPr/>
          </p:nvSpPr>
          <p:spPr>
            <a:xfrm>
              <a:off x="1927586" y="2321361"/>
              <a:ext cx="2276585" cy="369331"/>
            </a:xfrm>
            <a:prstGeom prst="rect">
              <a:avLst/>
            </a:prstGeom>
            <a:noFill/>
          </p:spPr>
          <p:txBody>
            <a:bodyPr wrap="none" rtlCol="0">
              <a:spAutoFit/>
            </a:bodyPr>
            <a:lstStyle/>
            <a:p>
              <a:r>
                <a:rPr kumimoji="1" lang="ja-JP" altLang="en-US" b="1" dirty="0" smtClean="0"/>
                <a:t>テクノパーク土浦北</a:t>
              </a:r>
              <a:endParaRPr kumimoji="1" lang="ja-JP" altLang="en-US" b="1" dirty="0"/>
            </a:p>
          </p:txBody>
        </p:sp>
        <p:sp>
          <p:nvSpPr>
            <p:cNvPr id="35" name="テキスト ボックス 34"/>
            <p:cNvSpPr txBox="1"/>
            <p:nvPr/>
          </p:nvSpPr>
          <p:spPr>
            <a:xfrm>
              <a:off x="15063" y="1581862"/>
              <a:ext cx="2276585" cy="369331"/>
            </a:xfrm>
            <a:prstGeom prst="rect">
              <a:avLst/>
            </a:prstGeom>
            <a:noFill/>
          </p:spPr>
          <p:txBody>
            <a:bodyPr wrap="none" rtlCol="0">
              <a:spAutoFit/>
            </a:bodyPr>
            <a:lstStyle/>
            <a:p>
              <a:r>
                <a:rPr kumimoji="1" lang="ja-JP" altLang="en-US" b="1" dirty="0" smtClean="0"/>
                <a:t>東筑波新治工業団地</a:t>
              </a:r>
              <a:endParaRPr kumimoji="1" lang="ja-JP" altLang="en-US" b="1" dirty="0"/>
            </a:p>
          </p:txBody>
        </p:sp>
        <p:sp>
          <p:nvSpPr>
            <p:cNvPr id="37" name="ドーナツ 36"/>
            <p:cNvSpPr/>
            <p:nvPr/>
          </p:nvSpPr>
          <p:spPr>
            <a:xfrm>
              <a:off x="2461895" y="2916534"/>
              <a:ext cx="288000" cy="288000"/>
            </a:xfrm>
            <a:prstGeom prst="don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p:nvSpPr>
          <p:spPr>
            <a:xfrm>
              <a:off x="2725446" y="2834692"/>
              <a:ext cx="3506007" cy="427713"/>
            </a:xfrm>
            <a:prstGeom prst="rect">
              <a:avLst/>
            </a:prstGeom>
          </p:spPr>
          <p:txBody>
            <a:bodyPr wrap="square">
              <a:spAutoFit/>
            </a:bodyPr>
            <a:lstStyle/>
            <a:p>
              <a:r>
                <a:rPr lang="ja-JP" altLang="ja-JP" b="1" dirty="0">
                  <a:latin typeface="IPA UIゴシック" panose="020B0500000000000000" pitchFamily="50" charset="-128"/>
                  <a:ea typeface="IPA UIゴシック" panose="020B0500000000000000" pitchFamily="50" charset="-128"/>
                </a:rPr>
                <a:t>土浦・千代田工業団地 </a:t>
              </a:r>
              <a:endParaRPr lang="ja-JP" altLang="en-US" b="1" dirty="0">
                <a:latin typeface="IPA UIゴシック" panose="020B0500000000000000" pitchFamily="50" charset="-128"/>
                <a:ea typeface="IPA UIゴシック" panose="020B0500000000000000" pitchFamily="50" charset="-128"/>
              </a:endParaRPr>
            </a:p>
          </p:txBody>
        </p:sp>
      </p:grpSp>
      <p:grpSp>
        <p:nvGrpSpPr>
          <p:cNvPr id="54" name="グループ化 53"/>
          <p:cNvGrpSpPr/>
          <p:nvPr/>
        </p:nvGrpSpPr>
        <p:grpSpPr>
          <a:xfrm>
            <a:off x="-1002377" y="-1291943"/>
            <a:ext cx="9999262" cy="7234857"/>
            <a:chOff x="9525" y="0"/>
            <a:chExt cx="7585528" cy="4355552"/>
          </a:xfrm>
        </p:grpSpPr>
        <p:sp>
          <p:nvSpPr>
            <p:cNvPr id="55" name="テキスト ボックス 74"/>
            <p:cNvSpPr txBox="1"/>
            <p:nvPr/>
          </p:nvSpPr>
          <p:spPr>
            <a:xfrm>
              <a:off x="9525" y="0"/>
              <a:ext cx="1079500" cy="111173"/>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0"/>
                </a:spcAft>
              </a:pPr>
              <a:r>
                <a:rPr lang="ja-JP" sz="1200"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テクノパーク土浦北</a:t>
              </a:r>
              <a:endParaRPr lang="ja-JP"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endParaRPr>
            </a:p>
          </p:txBody>
        </p:sp>
        <p:grpSp>
          <p:nvGrpSpPr>
            <p:cNvPr id="58" name="グループ化 57"/>
            <p:cNvGrpSpPr/>
            <p:nvPr/>
          </p:nvGrpSpPr>
          <p:grpSpPr>
            <a:xfrm>
              <a:off x="628205" y="1131613"/>
              <a:ext cx="6966848" cy="3223939"/>
              <a:chOff x="628205" y="941113"/>
              <a:chExt cx="6966848" cy="3223939"/>
            </a:xfrm>
          </p:grpSpPr>
          <p:grpSp>
            <p:nvGrpSpPr>
              <p:cNvPr id="59" name="グループ化 58"/>
              <p:cNvGrpSpPr/>
              <p:nvPr/>
            </p:nvGrpSpPr>
            <p:grpSpPr>
              <a:xfrm>
                <a:off x="1191704" y="1031980"/>
                <a:ext cx="6403349" cy="3133072"/>
                <a:chOff x="1191704" y="1031980"/>
                <a:chExt cx="6403349" cy="3133072"/>
              </a:xfrm>
            </p:grpSpPr>
            <p:graphicFrame>
              <p:nvGraphicFramePr>
                <p:cNvPr id="61" name="グラフ 60"/>
                <p:cNvGraphicFramePr/>
                <p:nvPr>
                  <p:extLst>
                    <p:ext uri="{D42A27DB-BD31-4B8C-83A1-F6EECF244321}">
                      <p14:modId xmlns:p14="http://schemas.microsoft.com/office/powerpoint/2010/main" val="535414218"/>
                    </p:ext>
                  </p:extLst>
                </p:nvPr>
              </p:nvGraphicFramePr>
              <p:xfrm>
                <a:off x="5970862" y="1148328"/>
                <a:ext cx="1624191" cy="12738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グラフ 61"/>
                <p:cNvGraphicFramePr/>
                <p:nvPr>
                  <p:extLst>
                    <p:ext uri="{D42A27DB-BD31-4B8C-83A1-F6EECF244321}">
                      <p14:modId xmlns:p14="http://schemas.microsoft.com/office/powerpoint/2010/main" val="2860656291"/>
                    </p:ext>
                  </p:extLst>
                </p:nvPr>
              </p:nvGraphicFramePr>
              <p:xfrm>
                <a:off x="1191704" y="1031980"/>
                <a:ext cx="1246383" cy="16878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3" name="グラフ 62"/>
                <p:cNvGraphicFramePr/>
                <p:nvPr>
                  <p:extLst>
                    <p:ext uri="{D42A27DB-BD31-4B8C-83A1-F6EECF244321}">
                      <p14:modId xmlns:p14="http://schemas.microsoft.com/office/powerpoint/2010/main" val="4124917178"/>
                    </p:ext>
                  </p:extLst>
                </p:nvPr>
              </p:nvGraphicFramePr>
              <p:xfrm>
                <a:off x="2151783" y="2947483"/>
                <a:ext cx="1436038" cy="1217569"/>
              </p:xfrm>
              <a:graphic>
                <a:graphicData uri="http://schemas.openxmlformats.org/drawingml/2006/chart">
                  <c:chart xmlns:c="http://schemas.openxmlformats.org/drawingml/2006/chart" xmlns:r="http://schemas.openxmlformats.org/officeDocument/2006/relationships" r:id="rId6"/>
                </a:graphicData>
              </a:graphic>
            </p:graphicFrame>
          </p:grpSp>
          <p:sp>
            <p:nvSpPr>
              <p:cNvPr id="60" name="テキスト ボックス 80"/>
              <p:cNvSpPr txBox="1"/>
              <p:nvPr/>
            </p:nvSpPr>
            <p:spPr>
              <a:xfrm>
                <a:off x="628205" y="941113"/>
                <a:ext cx="3413125" cy="129702"/>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0"/>
                  </a:spcAft>
                </a:pPr>
                <a:r>
                  <a:rPr lang="ja-JP" sz="1400"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図</a:t>
                </a:r>
                <a:r>
                  <a:rPr lang="en-US" sz="1400"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7</a:t>
                </a:r>
                <a:r>
                  <a:rPr lang="ja-JP" sz="1400"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　各工業団地の</a:t>
                </a:r>
                <a:r>
                  <a:rPr lang="ja-JP" sz="1200"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工業</a:t>
                </a:r>
                <a:r>
                  <a:rPr lang="ja-JP" sz="1400" b="1" kern="100" dirty="0">
                    <a:effectLst/>
                    <a:latin typeface="Times New Roman" panose="02020603050405020304" pitchFamily="18" charset="0"/>
                    <a:ea typeface="ＭＳ ゴシック" panose="020B0609070205080204" pitchFamily="49" charset="-128"/>
                    <a:cs typeface="ＭＳ Ｐゴシック" panose="020B0600070205080204" pitchFamily="50" charset="-128"/>
                  </a:rPr>
                  <a:t>用地と分譲面積の割合</a:t>
                </a:r>
              </a:p>
            </p:txBody>
          </p:sp>
        </p:grpSp>
      </p:grpSp>
      <p:cxnSp>
        <p:nvCxnSpPr>
          <p:cNvPr id="3" name="直線コネクタ 2"/>
          <p:cNvCxnSpPr/>
          <p:nvPr/>
        </p:nvCxnSpPr>
        <p:spPr>
          <a:xfrm>
            <a:off x="2148160" y="1948993"/>
            <a:ext cx="1566382" cy="51375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30" idx="6"/>
          </p:cNvCxnSpPr>
          <p:nvPr/>
        </p:nvCxnSpPr>
        <p:spPr>
          <a:xfrm flipH="1">
            <a:off x="3468130" y="4319229"/>
            <a:ext cx="2453224" cy="18544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31" idx="7"/>
          </p:cNvCxnSpPr>
          <p:nvPr/>
        </p:nvCxnSpPr>
        <p:spPr>
          <a:xfrm flipV="1">
            <a:off x="4574861" y="1933975"/>
            <a:ext cx="2757004" cy="7466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9" name="グラフ 38"/>
          <p:cNvGraphicFramePr>
            <a:graphicFrameLocks/>
          </p:cNvGraphicFramePr>
          <p:nvPr>
            <p:extLst>
              <p:ext uri="{D42A27DB-BD31-4B8C-83A1-F6EECF244321}">
                <p14:modId xmlns:p14="http://schemas.microsoft.com/office/powerpoint/2010/main" val="183387978"/>
              </p:ext>
            </p:extLst>
          </p:nvPr>
        </p:nvGraphicFramePr>
        <p:xfrm>
          <a:off x="95134" y="3235769"/>
          <a:ext cx="1962999" cy="1918229"/>
        </p:xfrm>
        <a:graphic>
          <a:graphicData uri="http://schemas.openxmlformats.org/drawingml/2006/chart">
            <c:chart xmlns:c="http://schemas.openxmlformats.org/drawingml/2006/chart" xmlns:r="http://schemas.openxmlformats.org/officeDocument/2006/relationships" r:id="rId7"/>
          </a:graphicData>
        </a:graphic>
      </p:graphicFrame>
      <p:cxnSp>
        <p:nvCxnSpPr>
          <p:cNvPr id="40" name="直線コネクタ 39"/>
          <p:cNvCxnSpPr>
            <a:endCxn id="37" idx="2"/>
          </p:cNvCxnSpPr>
          <p:nvPr/>
        </p:nvCxnSpPr>
        <p:spPr>
          <a:xfrm flipV="1">
            <a:off x="1507524" y="3212268"/>
            <a:ext cx="3454728" cy="67599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01988" y="5795191"/>
            <a:ext cx="271848" cy="247135"/>
          </a:xfrm>
          <a:prstGeom prst="rect">
            <a:avLst/>
          </a:prstGeom>
          <a:solidFill>
            <a:srgbClr val="40BAD2"/>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99374" y="5734092"/>
            <a:ext cx="1565189" cy="369332"/>
          </a:xfrm>
          <a:prstGeom prst="rect">
            <a:avLst/>
          </a:prstGeom>
          <a:noFill/>
        </p:spPr>
        <p:txBody>
          <a:bodyPr wrap="square" rtlCol="0">
            <a:spAutoFit/>
          </a:bodyPr>
          <a:lstStyle/>
          <a:p>
            <a:r>
              <a:rPr kumimoji="1" lang="ja-JP" altLang="en-US" dirty="0" smtClean="0"/>
              <a:t>工業用地</a:t>
            </a:r>
            <a:endParaRPr kumimoji="1" lang="ja-JP" altLang="en-US" dirty="0"/>
          </a:p>
        </p:txBody>
      </p:sp>
      <p:sp>
        <p:nvSpPr>
          <p:cNvPr id="41" name="正方形/長方形 40"/>
          <p:cNvSpPr/>
          <p:nvPr/>
        </p:nvSpPr>
        <p:spPr>
          <a:xfrm>
            <a:off x="1668484" y="5795191"/>
            <a:ext cx="271848" cy="247135"/>
          </a:xfrm>
          <a:prstGeom prst="rect">
            <a:avLst/>
          </a:prstGeom>
          <a:solidFill>
            <a:srgbClr val="FAB900"/>
          </a:solidFill>
          <a:ln>
            <a:solidFill>
              <a:srgbClr val="FA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865870" y="5734092"/>
            <a:ext cx="1565189" cy="369332"/>
          </a:xfrm>
          <a:prstGeom prst="rect">
            <a:avLst/>
          </a:prstGeom>
          <a:noFill/>
        </p:spPr>
        <p:txBody>
          <a:bodyPr wrap="square" rtlCol="0">
            <a:spAutoFit/>
          </a:bodyPr>
          <a:lstStyle/>
          <a:p>
            <a:r>
              <a:rPr kumimoji="1" lang="ja-JP" altLang="en-US" dirty="0" smtClean="0"/>
              <a:t>分譲面積</a:t>
            </a:r>
            <a:endParaRPr kumimoji="1" lang="ja-JP" altLang="en-US" dirty="0"/>
          </a:p>
        </p:txBody>
      </p:sp>
      <p:sp>
        <p:nvSpPr>
          <p:cNvPr id="43" name="正方形/長方形 42"/>
          <p:cNvSpPr/>
          <p:nvPr/>
        </p:nvSpPr>
        <p:spPr>
          <a:xfrm>
            <a:off x="4093927" y="5111949"/>
            <a:ext cx="5050073" cy="11083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accent6"/>
                </a:solidFill>
              </a:rPr>
              <a:t>企業立地奨励金交付制度</a:t>
            </a:r>
            <a:endParaRPr lang="en-US" altLang="ja-JP" sz="2400" dirty="0">
              <a:solidFill>
                <a:schemeClr val="accent6"/>
              </a:solidFill>
            </a:endParaRPr>
          </a:p>
          <a:p>
            <a:r>
              <a:rPr lang="ja-JP" altLang="en-US" dirty="0" smtClean="0">
                <a:solidFill>
                  <a:schemeClr val="tx1"/>
                </a:solidFill>
              </a:rPr>
              <a:t>新増設</a:t>
            </a:r>
            <a:r>
              <a:rPr lang="ja-JP" altLang="en-US" dirty="0">
                <a:solidFill>
                  <a:schemeClr val="tx1"/>
                </a:solidFill>
              </a:rPr>
              <a:t>した法人</a:t>
            </a:r>
            <a:r>
              <a:rPr lang="ja-JP" altLang="en-US" dirty="0" smtClean="0">
                <a:solidFill>
                  <a:schemeClr val="tx1"/>
                </a:solidFill>
              </a:rPr>
              <a:t>に固定</a:t>
            </a:r>
            <a:r>
              <a:rPr lang="ja-JP" altLang="en-US" dirty="0">
                <a:solidFill>
                  <a:schemeClr val="tx1"/>
                </a:solidFill>
              </a:rPr>
              <a:t>資産税相当額を奨励金として連続して</a:t>
            </a:r>
            <a:r>
              <a:rPr lang="en-US" altLang="ja-JP" dirty="0">
                <a:solidFill>
                  <a:schemeClr val="tx1"/>
                </a:solidFill>
              </a:rPr>
              <a:t>3</a:t>
            </a:r>
            <a:r>
              <a:rPr lang="ja-JP" altLang="en-US" dirty="0">
                <a:solidFill>
                  <a:schemeClr val="tx1"/>
                </a:solidFill>
              </a:rPr>
              <a:t>年間交</a:t>
            </a:r>
            <a:r>
              <a:rPr lang="ja-JP" altLang="en-US" dirty="0" smtClean="0">
                <a:solidFill>
                  <a:schemeClr val="tx1"/>
                </a:solidFill>
              </a:rPr>
              <a:t>付する優遇措置を行う。</a:t>
            </a:r>
            <a:endParaRPr kumimoji="1" lang="ja-JP" altLang="en-US" dirty="0">
              <a:solidFill>
                <a:schemeClr val="tx1"/>
              </a:solidFill>
            </a:endParaRPr>
          </a:p>
        </p:txBody>
      </p:sp>
    </p:spTree>
    <p:extLst>
      <p:ext uri="{BB962C8B-B14F-4D97-AF65-F5344CB8AC3E}">
        <p14:creationId xmlns:p14="http://schemas.microsoft.com/office/powerpoint/2010/main" val="1729542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0" y="1417612"/>
            <a:ext cx="4524375" cy="67627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t>2010</a:t>
            </a:r>
            <a:r>
              <a:rPr lang="ja-JP" altLang="en-US" sz="2400" dirty="0" smtClean="0"/>
              <a:t>年を除き生産額上昇傾向</a:t>
            </a:r>
            <a:endParaRPr lang="ja-JP" altLang="en-US" sz="2400" dirty="0"/>
          </a:p>
        </p:txBody>
      </p:sp>
      <p:sp>
        <p:nvSpPr>
          <p:cNvPr id="4" name="ホームベース 3"/>
          <p:cNvSpPr/>
          <p:nvPr/>
        </p:nvSpPr>
        <p:spPr>
          <a:xfrm>
            <a:off x="0" y="646018"/>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t>2010</a:t>
            </a:r>
            <a:r>
              <a:rPr lang="ja-JP" altLang="en-US" sz="2800" dirty="0" smtClean="0"/>
              <a:t>年を境に生産額激減</a:t>
            </a:r>
            <a:endParaRPr lang="ja-JP" altLang="en-US" sz="2800" dirty="0"/>
          </a:p>
        </p:txBody>
      </p:sp>
      <p:sp>
        <p:nvSpPr>
          <p:cNvPr id="5" name="ホームベース 4"/>
          <p:cNvSpPr/>
          <p:nvPr/>
        </p:nvSpPr>
        <p:spPr>
          <a:xfrm>
            <a:off x="0" y="2189206"/>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企業誘致の困難性</a:t>
            </a:r>
            <a:endParaRPr lang="ja-JP" altLang="en-US" sz="2800" dirty="0"/>
          </a:p>
        </p:txBody>
      </p:sp>
      <p:pic>
        <p:nvPicPr>
          <p:cNvPr id="2052" name="Picture 4" descr="http://www.isover.co.jp/images/about/tsuchiura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652" y="3303374"/>
            <a:ext cx="4130114" cy="26550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http://www.edu.pref.ibaraki.jp/board/topics/news/photo/h26/09/image/09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943" y="646018"/>
            <a:ext cx="3333750" cy="24955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6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商業</a:t>
            </a:r>
            <a:endParaRPr kumimoji="1" lang="ja-JP" altLang="en-US" sz="32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Tree>
    <p:extLst>
      <p:ext uri="{BB962C8B-B14F-4D97-AF65-F5344CB8AC3E}">
        <p14:creationId xmlns:p14="http://schemas.microsoft.com/office/powerpoint/2010/main" val="3421621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534275789"/>
              </p:ext>
            </p:extLst>
          </p:nvPr>
        </p:nvGraphicFramePr>
        <p:xfrm>
          <a:off x="90435" y="1204857"/>
          <a:ext cx="4624258" cy="379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860012715"/>
              </p:ext>
            </p:extLst>
          </p:nvPr>
        </p:nvGraphicFramePr>
        <p:xfrm>
          <a:off x="4787756" y="1200839"/>
          <a:ext cx="4080821" cy="3802676"/>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矢印コネクタ 5"/>
          <p:cNvCxnSpPr/>
          <p:nvPr/>
        </p:nvCxnSpPr>
        <p:spPr>
          <a:xfrm>
            <a:off x="6213513" y="2181340"/>
            <a:ext cx="2335577" cy="79321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160" y="6396335"/>
            <a:ext cx="9144000" cy="461665"/>
          </a:xfrm>
          <a:prstGeom prst="rect">
            <a:avLst/>
          </a:prstGeom>
        </p:spPr>
        <p:txBody>
          <a:bodyPr wrap="square">
            <a:spAutoFit/>
          </a:bodyPr>
          <a:lstStyle/>
          <a:p>
            <a:pPr algn="ctr"/>
            <a:r>
              <a:rPr lang="ja-JP" altLang="en-US" sz="2400" dirty="0" smtClean="0">
                <a:solidFill>
                  <a:schemeClr val="accent6"/>
                </a:solidFill>
              </a:rPr>
              <a:t>事業所数の減少、商業</a:t>
            </a:r>
            <a:r>
              <a:rPr lang="ja-JP" altLang="en-US" sz="2400" dirty="0">
                <a:solidFill>
                  <a:schemeClr val="accent6"/>
                </a:solidFill>
              </a:rPr>
              <a:t>年間出荷額の</a:t>
            </a:r>
            <a:r>
              <a:rPr lang="ja-JP" altLang="en-US" sz="2400" dirty="0" smtClean="0">
                <a:solidFill>
                  <a:schemeClr val="accent6"/>
                </a:solidFill>
              </a:rPr>
              <a:t>減少</a:t>
            </a:r>
            <a:endParaRPr lang="en-US" altLang="ja-JP" sz="2400" dirty="0" smtClean="0">
              <a:solidFill>
                <a:schemeClr val="accent6"/>
              </a:solidFill>
            </a:endParaRPr>
          </a:p>
        </p:txBody>
      </p:sp>
      <p:sp>
        <p:nvSpPr>
          <p:cNvPr id="10" name="テキスト ボックス 9"/>
          <p:cNvSpPr txBox="1"/>
          <p:nvPr/>
        </p:nvSpPr>
        <p:spPr>
          <a:xfrm>
            <a:off x="90435" y="5113881"/>
            <a:ext cx="2333011" cy="276999"/>
          </a:xfrm>
          <a:prstGeom prst="rect">
            <a:avLst/>
          </a:prstGeom>
          <a:noFill/>
        </p:spPr>
        <p:txBody>
          <a:bodyPr wrap="none" rtlCol="0">
            <a:spAutoFit/>
          </a:bodyPr>
          <a:lstStyle/>
          <a:p>
            <a:r>
              <a:rPr kumimoji="1" lang="ja-JP" altLang="en-US" sz="1200" dirty="0" smtClean="0"/>
              <a:t>平成</a:t>
            </a:r>
            <a:r>
              <a:rPr kumimoji="1" lang="en-US" altLang="ja-JP" sz="1200" dirty="0" smtClean="0"/>
              <a:t>25</a:t>
            </a:r>
            <a:r>
              <a:rPr kumimoji="1" lang="ja-JP" altLang="en-US" sz="1200" dirty="0" smtClean="0"/>
              <a:t>年度</a:t>
            </a:r>
            <a:r>
              <a:rPr lang="ja-JP" altLang="en-US" sz="1200" dirty="0" smtClean="0"/>
              <a:t>　統計</a:t>
            </a:r>
            <a:r>
              <a:rPr lang="ja-JP" altLang="en-US" sz="1200" dirty="0" err="1" smtClean="0"/>
              <a:t>つち</a:t>
            </a:r>
            <a:r>
              <a:rPr lang="ja-JP" altLang="en-US" sz="1200" dirty="0" smtClean="0"/>
              <a:t>うらより</a:t>
            </a:r>
            <a:endParaRPr kumimoji="1" lang="en-US" altLang="ja-JP" sz="1200" dirty="0" smtClean="0"/>
          </a:p>
        </p:txBody>
      </p:sp>
      <p:sp>
        <p:nvSpPr>
          <p:cNvPr id="11" name="テキスト ボックス 10"/>
          <p:cNvSpPr txBox="1"/>
          <p:nvPr/>
        </p:nvSpPr>
        <p:spPr>
          <a:xfrm>
            <a:off x="4714693" y="5100958"/>
            <a:ext cx="2333011" cy="276999"/>
          </a:xfrm>
          <a:prstGeom prst="rect">
            <a:avLst/>
          </a:prstGeom>
          <a:noFill/>
        </p:spPr>
        <p:txBody>
          <a:bodyPr wrap="none" rtlCol="0">
            <a:spAutoFit/>
          </a:bodyPr>
          <a:lstStyle/>
          <a:p>
            <a:r>
              <a:rPr kumimoji="1" lang="ja-JP" altLang="en-US" sz="1200" dirty="0" smtClean="0"/>
              <a:t>平成</a:t>
            </a:r>
            <a:r>
              <a:rPr kumimoji="1" lang="en-US" altLang="ja-JP" sz="1200" dirty="0" smtClean="0"/>
              <a:t>25</a:t>
            </a:r>
            <a:r>
              <a:rPr kumimoji="1" lang="ja-JP" altLang="en-US" sz="1200" dirty="0" smtClean="0"/>
              <a:t>年度</a:t>
            </a:r>
            <a:r>
              <a:rPr lang="ja-JP" altLang="en-US" sz="1200" dirty="0" smtClean="0"/>
              <a:t>　統計</a:t>
            </a:r>
            <a:r>
              <a:rPr lang="ja-JP" altLang="en-US" sz="1200" dirty="0" err="1" smtClean="0"/>
              <a:t>つち</a:t>
            </a:r>
            <a:r>
              <a:rPr lang="ja-JP" altLang="en-US" sz="1200" dirty="0" smtClean="0"/>
              <a:t>うらより</a:t>
            </a:r>
            <a:endParaRPr kumimoji="1" lang="en-US" altLang="ja-JP" sz="1200" dirty="0" smtClean="0"/>
          </a:p>
        </p:txBody>
      </p:sp>
      <p:sp>
        <p:nvSpPr>
          <p:cNvPr id="8" name="角丸四角形 7"/>
          <p:cNvSpPr/>
          <p:nvPr/>
        </p:nvSpPr>
        <p:spPr>
          <a:xfrm>
            <a:off x="3105339" y="517432"/>
            <a:ext cx="2987643"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衰退する中心市街地</a:t>
            </a:r>
            <a:endParaRPr kumimoji="1" lang="ja-JP" altLang="en-US" dirty="0"/>
          </a:p>
        </p:txBody>
      </p:sp>
      <p:sp>
        <p:nvSpPr>
          <p:cNvPr id="12" name="角丸四角形 11"/>
          <p:cNvSpPr/>
          <p:nvPr/>
        </p:nvSpPr>
        <p:spPr>
          <a:xfrm>
            <a:off x="1" y="517432"/>
            <a:ext cx="3105338"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低迷する商業</a:t>
            </a:r>
            <a:endParaRPr kumimoji="1" lang="ja-JP" altLang="en-US" dirty="0"/>
          </a:p>
        </p:txBody>
      </p:sp>
      <p:sp>
        <p:nvSpPr>
          <p:cNvPr id="13" name="角丸四角形 12"/>
          <p:cNvSpPr/>
          <p:nvPr/>
        </p:nvSpPr>
        <p:spPr>
          <a:xfrm>
            <a:off x="6092983" y="517432"/>
            <a:ext cx="3051018"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産業対策事業の存在</a:t>
            </a:r>
            <a:endParaRPr kumimoji="1" lang="ja-JP" altLang="en-US" dirty="0"/>
          </a:p>
        </p:txBody>
      </p:sp>
    </p:spTree>
    <p:extLst>
      <p:ext uri="{BB962C8B-B14F-4D97-AF65-F5344CB8AC3E}">
        <p14:creationId xmlns:p14="http://schemas.microsoft.com/office/powerpoint/2010/main" val="40093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20982" y="3158837"/>
            <a:ext cx="5818909" cy="584775"/>
          </a:xfrm>
          <a:prstGeom prst="rect">
            <a:avLst/>
          </a:prstGeom>
          <a:noFill/>
        </p:spPr>
        <p:txBody>
          <a:bodyPr wrap="square" rtlCol="0">
            <a:spAutoFit/>
          </a:bodyPr>
          <a:lstStyle/>
          <a:p>
            <a:pPr algn="ctr"/>
            <a:r>
              <a:rPr lang="ja-JP" altLang="en-US" sz="3200" u="sng" dirty="0" smtClean="0"/>
              <a:t>病気になっても大丈夫かな</a:t>
            </a:r>
            <a:endParaRPr kumimoji="1" lang="ja-JP" altLang="en-US" sz="3200" u="sng" dirty="0"/>
          </a:p>
        </p:txBody>
      </p:sp>
    </p:spTree>
    <p:extLst>
      <p:ext uri="{BB962C8B-B14F-4D97-AF65-F5344CB8AC3E}">
        <p14:creationId xmlns:p14="http://schemas.microsoft.com/office/powerpoint/2010/main" val="38251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2000" y="822189"/>
            <a:ext cx="4572000" cy="2123658"/>
          </a:xfrm>
          <a:prstGeom prst="rect">
            <a:avLst/>
          </a:prstGeom>
        </p:spPr>
        <p:txBody>
          <a:bodyPr>
            <a:spAutoFit/>
          </a:bodyPr>
          <a:lstStyle/>
          <a:p>
            <a:r>
              <a:rPr lang="ja-JP" altLang="en-US" sz="3200" b="1" dirty="0" smtClean="0">
                <a:solidFill>
                  <a:srgbClr val="002060"/>
                </a:solidFill>
              </a:rPr>
              <a:t>昔</a:t>
            </a:r>
            <a:r>
              <a:rPr lang="ja-JP" altLang="en-US" sz="3200" b="1" dirty="0">
                <a:solidFill>
                  <a:srgbClr val="002060"/>
                </a:solidFill>
              </a:rPr>
              <a:t>の土浦市街地</a:t>
            </a:r>
            <a:r>
              <a:rPr lang="ja-JP" altLang="en-US" sz="3200" b="1" dirty="0" smtClean="0">
                <a:solidFill>
                  <a:srgbClr val="002060"/>
                </a:solidFill>
              </a:rPr>
              <a:t>は</a:t>
            </a:r>
            <a:r>
              <a:rPr lang="en-US" altLang="ja-JP" sz="3200" b="1" dirty="0" smtClean="0">
                <a:solidFill>
                  <a:srgbClr val="002060"/>
                </a:solidFill>
              </a:rPr>
              <a:t>…</a:t>
            </a:r>
            <a:endParaRPr lang="en-US" altLang="ja-JP" sz="3200" b="1" dirty="0">
              <a:solidFill>
                <a:srgbClr val="002060"/>
              </a:solidFill>
            </a:endParaRPr>
          </a:p>
          <a:p>
            <a:r>
              <a:rPr lang="ja-JP" altLang="en-US" dirty="0"/>
              <a:t>　</a:t>
            </a:r>
            <a:r>
              <a:rPr lang="ja-JP" altLang="en-US" dirty="0" smtClean="0"/>
              <a:t>　　</a:t>
            </a:r>
            <a:r>
              <a:rPr lang="ja-JP" altLang="en-US" sz="2000" dirty="0" smtClean="0">
                <a:solidFill>
                  <a:srgbClr val="C00000"/>
                </a:solidFill>
              </a:rPr>
              <a:t>土浦駅</a:t>
            </a:r>
            <a:r>
              <a:rPr lang="ja-JP" altLang="en-US" sz="2000" dirty="0">
                <a:solidFill>
                  <a:srgbClr val="C00000"/>
                </a:solidFill>
              </a:rPr>
              <a:t>ビル</a:t>
            </a:r>
            <a:r>
              <a:rPr lang="en-US" altLang="ja-JP" sz="2000" dirty="0">
                <a:solidFill>
                  <a:srgbClr val="C00000"/>
                </a:solidFill>
              </a:rPr>
              <a:t>WING</a:t>
            </a:r>
          </a:p>
          <a:p>
            <a:r>
              <a:rPr lang="ja-JP" altLang="en-US" sz="2000" dirty="0">
                <a:solidFill>
                  <a:srgbClr val="C00000"/>
                </a:solidFill>
              </a:rPr>
              <a:t>　</a:t>
            </a:r>
            <a:r>
              <a:rPr lang="ja-JP" altLang="en-US" sz="2000" dirty="0" smtClean="0">
                <a:solidFill>
                  <a:srgbClr val="C00000"/>
                </a:solidFill>
              </a:rPr>
              <a:t>　　イトーヨーカドー</a:t>
            </a:r>
            <a:endParaRPr lang="en-US" altLang="ja-JP" sz="2000" dirty="0">
              <a:solidFill>
                <a:srgbClr val="C00000"/>
              </a:solidFill>
            </a:endParaRPr>
          </a:p>
          <a:p>
            <a:r>
              <a:rPr lang="ja-JP" altLang="en-US" sz="2000" dirty="0">
                <a:solidFill>
                  <a:srgbClr val="C00000"/>
                </a:solidFill>
              </a:rPr>
              <a:t>　</a:t>
            </a:r>
            <a:r>
              <a:rPr lang="ja-JP" altLang="en-US" sz="2000" dirty="0" smtClean="0">
                <a:solidFill>
                  <a:srgbClr val="C00000"/>
                </a:solidFill>
              </a:rPr>
              <a:t>　　</a:t>
            </a:r>
            <a:r>
              <a:rPr lang="en-US" altLang="ja-JP" sz="2000" dirty="0" smtClean="0">
                <a:solidFill>
                  <a:srgbClr val="C00000"/>
                </a:solidFill>
              </a:rPr>
              <a:t>MARUI</a:t>
            </a:r>
            <a:endParaRPr lang="en-US" altLang="ja-JP" sz="2000" dirty="0">
              <a:solidFill>
                <a:srgbClr val="C00000"/>
              </a:solidFill>
            </a:endParaRPr>
          </a:p>
          <a:p>
            <a:r>
              <a:rPr lang="ja-JP" altLang="en-US" sz="2000" dirty="0">
                <a:solidFill>
                  <a:srgbClr val="C00000"/>
                </a:solidFill>
              </a:rPr>
              <a:t>　</a:t>
            </a:r>
            <a:r>
              <a:rPr lang="ja-JP" altLang="en-US" sz="2000" dirty="0" smtClean="0">
                <a:solidFill>
                  <a:srgbClr val="C00000"/>
                </a:solidFill>
              </a:rPr>
              <a:t>　　西友</a:t>
            </a:r>
            <a:endParaRPr lang="en-US" altLang="ja-JP" sz="2000" dirty="0">
              <a:solidFill>
                <a:srgbClr val="C00000"/>
              </a:solidFill>
            </a:endParaRPr>
          </a:p>
          <a:p>
            <a:r>
              <a:rPr lang="ja-JP" altLang="en-US" sz="2000" dirty="0" smtClean="0"/>
              <a:t>　　　等</a:t>
            </a:r>
            <a:r>
              <a:rPr lang="ja-JP" altLang="en-US" sz="2000" dirty="0"/>
              <a:t>の商業</a:t>
            </a:r>
            <a:r>
              <a:rPr lang="ja-JP" altLang="en-US" sz="2000" dirty="0" smtClean="0"/>
              <a:t>施設が充実</a:t>
            </a:r>
            <a:endParaRPr lang="en-US" altLang="ja-JP" sz="2000" dirty="0"/>
          </a:p>
        </p:txBody>
      </p:sp>
      <p:sp>
        <p:nvSpPr>
          <p:cNvPr id="10" name="下矢印 9"/>
          <p:cNvSpPr/>
          <p:nvPr/>
        </p:nvSpPr>
        <p:spPr>
          <a:xfrm>
            <a:off x="6037682" y="3029639"/>
            <a:ext cx="820318" cy="1996366"/>
          </a:xfrm>
          <a:prstGeom prst="downArrow">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105340" y="5468668"/>
            <a:ext cx="6038660" cy="861774"/>
          </a:xfrm>
          <a:prstGeom prst="rect">
            <a:avLst/>
          </a:prstGeom>
        </p:spPr>
        <p:txBody>
          <a:bodyPr wrap="square">
            <a:spAutoFit/>
          </a:bodyPr>
          <a:lstStyle/>
          <a:p>
            <a:r>
              <a:rPr lang="ja-JP" altLang="en-US" sz="3200" b="1" dirty="0">
                <a:solidFill>
                  <a:srgbClr val="002060"/>
                </a:solidFill>
              </a:rPr>
              <a:t>現在の市街地</a:t>
            </a:r>
            <a:r>
              <a:rPr lang="ja-JP" altLang="en-US" sz="3200" b="1" dirty="0" smtClean="0">
                <a:solidFill>
                  <a:srgbClr val="002060"/>
                </a:solidFill>
              </a:rPr>
              <a:t>は</a:t>
            </a:r>
            <a:r>
              <a:rPr lang="ja-JP" altLang="en-US" sz="3200" b="1" dirty="0">
                <a:solidFill>
                  <a:srgbClr val="002060"/>
                </a:solidFill>
              </a:rPr>
              <a:t>閉店</a:t>
            </a:r>
            <a:r>
              <a:rPr lang="ja-JP" altLang="en-US" sz="3200" b="1" dirty="0" smtClean="0">
                <a:solidFill>
                  <a:srgbClr val="002060"/>
                </a:solidFill>
              </a:rPr>
              <a:t>が</a:t>
            </a:r>
            <a:r>
              <a:rPr lang="ja-JP" altLang="en-US" sz="3200" b="1" dirty="0">
                <a:solidFill>
                  <a:srgbClr val="002060"/>
                </a:solidFill>
              </a:rPr>
              <a:t>相次</a:t>
            </a:r>
            <a:r>
              <a:rPr lang="ja-JP" altLang="en-US" sz="3200" b="1" dirty="0" smtClean="0">
                <a:solidFill>
                  <a:srgbClr val="002060"/>
                </a:solidFill>
              </a:rPr>
              <a:t>ぐ</a:t>
            </a:r>
            <a:r>
              <a:rPr lang="en-US" altLang="ja-JP" sz="3200" b="1" dirty="0" smtClean="0">
                <a:solidFill>
                  <a:srgbClr val="002060"/>
                </a:solidFill>
              </a:rPr>
              <a:t>…</a:t>
            </a:r>
            <a:endParaRPr lang="en-US" altLang="ja-JP" sz="3200" dirty="0"/>
          </a:p>
          <a:p>
            <a:r>
              <a:rPr lang="ja-JP" altLang="en-US" dirty="0" smtClean="0"/>
              <a:t>　　　　</a:t>
            </a:r>
            <a:r>
              <a:rPr lang="ja-JP" altLang="en-US" dirty="0">
                <a:solidFill>
                  <a:srgbClr val="C00000"/>
                </a:solidFill>
              </a:rPr>
              <a:t>　</a:t>
            </a:r>
            <a:r>
              <a:rPr lang="ja-JP" altLang="en-US" dirty="0"/>
              <a:t>　　　　　　　</a:t>
            </a:r>
            <a:endParaRPr lang="en-US" altLang="ja-JP" dirty="0"/>
          </a:p>
        </p:txBody>
      </p:sp>
      <p:sp>
        <p:nvSpPr>
          <p:cNvPr id="16" name="角丸四角形 15"/>
          <p:cNvSpPr/>
          <p:nvPr/>
        </p:nvSpPr>
        <p:spPr>
          <a:xfrm>
            <a:off x="3105339" y="517432"/>
            <a:ext cx="2987643"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衰退する中心市街地</a:t>
            </a:r>
            <a:endParaRPr kumimoji="1" lang="ja-JP" altLang="en-US" dirty="0"/>
          </a:p>
        </p:txBody>
      </p:sp>
      <p:sp>
        <p:nvSpPr>
          <p:cNvPr id="17" name="角丸四角形 16"/>
          <p:cNvSpPr/>
          <p:nvPr/>
        </p:nvSpPr>
        <p:spPr>
          <a:xfrm>
            <a:off x="1" y="517432"/>
            <a:ext cx="3105338"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低迷</a:t>
            </a:r>
            <a:r>
              <a:rPr lang="ja-JP" altLang="en-US" dirty="0"/>
              <a:t>する商業</a:t>
            </a:r>
          </a:p>
        </p:txBody>
      </p:sp>
      <p:sp>
        <p:nvSpPr>
          <p:cNvPr id="18" name="角丸四角形 17"/>
          <p:cNvSpPr/>
          <p:nvPr/>
        </p:nvSpPr>
        <p:spPr>
          <a:xfrm>
            <a:off x="6092983" y="517432"/>
            <a:ext cx="3051018"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産業対策事業の存在</a:t>
            </a:r>
            <a:endParaRPr kumimoji="1" lang="ja-JP" altLang="en-US" dirty="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36" y="1188741"/>
            <a:ext cx="2454530" cy="1840898"/>
          </a:xfrm>
          <a:prstGeom prst="rect">
            <a:avLst/>
          </a:prstGeom>
          <a:effectLst>
            <a:softEdge rad="63500"/>
          </a:effectLst>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866" y="2902598"/>
            <a:ext cx="2661821" cy="1996366"/>
          </a:xfrm>
          <a:prstGeom prst="rect">
            <a:avLst/>
          </a:prstGeom>
          <a:effectLst>
            <a:softEdge rad="63500"/>
          </a:effectLst>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36" y="4263368"/>
            <a:ext cx="2454530" cy="1840897"/>
          </a:xfrm>
          <a:prstGeom prst="rect">
            <a:avLst/>
          </a:prstGeom>
          <a:effectLst>
            <a:softEdge rad="63500"/>
          </a:effectLst>
        </p:spPr>
      </p:pic>
      <p:sp>
        <p:nvSpPr>
          <p:cNvPr id="15" name="正方形/長方形 14"/>
          <p:cNvSpPr/>
          <p:nvPr/>
        </p:nvSpPr>
        <p:spPr>
          <a:xfrm>
            <a:off x="27160" y="6330442"/>
            <a:ext cx="9143999" cy="523220"/>
          </a:xfrm>
          <a:prstGeom prst="rect">
            <a:avLst/>
          </a:prstGeom>
        </p:spPr>
        <p:txBody>
          <a:bodyPr wrap="square">
            <a:spAutoFit/>
          </a:bodyPr>
          <a:lstStyle/>
          <a:p>
            <a:pPr algn="ctr"/>
            <a:r>
              <a:rPr lang="ja-JP" altLang="en-US" sz="2800" dirty="0" smtClean="0">
                <a:solidFill>
                  <a:schemeClr val="accent6"/>
                </a:solidFill>
              </a:rPr>
              <a:t>衰退する中心市街地　　　　</a:t>
            </a:r>
            <a:r>
              <a:rPr lang="ja-JP" altLang="en-US" sz="2800" dirty="0">
                <a:solidFill>
                  <a:schemeClr val="accent6"/>
                </a:solidFill>
              </a:rPr>
              <a:t>　　　　　　　　</a:t>
            </a:r>
            <a:endParaRPr lang="en-US" altLang="ja-JP" sz="2800" dirty="0">
              <a:solidFill>
                <a:schemeClr val="accent6"/>
              </a:solidFill>
            </a:endParaRPr>
          </a:p>
        </p:txBody>
      </p:sp>
    </p:spTree>
    <p:extLst>
      <p:ext uri="{BB962C8B-B14F-4D97-AF65-F5344CB8AC3E}">
        <p14:creationId xmlns:p14="http://schemas.microsoft.com/office/powerpoint/2010/main" val="772318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38218" y="848172"/>
            <a:ext cx="2185598" cy="461665"/>
          </a:xfrm>
          <a:prstGeom prst="rect">
            <a:avLst/>
          </a:prstGeom>
          <a:noFill/>
        </p:spPr>
        <p:txBody>
          <a:bodyPr wrap="none" rtlCol="0">
            <a:spAutoFit/>
          </a:bodyPr>
          <a:lstStyle/>
          <a:p>
            <a:r>
              <a:rPr kumimoji="1" lang="ja-JP" altLang="en-US" sz="2400" b="1" dirty="0" smtClean="0">
                <a:solidFill>
                  <a:srgbClr val="002060"/>
                </a:solidFill>
              </a:rPr>
              <a:t>～モール</a:t>
            </a:r>
            <a:r>
              <a:rPr kumimoji="1" lang="en-US" altLang="ja-JP" sz="2400" b="1" dirty="0" smtClean="0">
                <a:solidFill>
                  <a:srgbClr val="002060"/>
                </a:solidFill>
              </a:rPr>
              <a:t>505</a:t>
            </a:r>
            <a:r>
              <a:rPr kumimoji="1" lang="ja-JP" altLang="en-US" sz="2400" b="1" dirty="0" smtClean="0">
                <a:solidFill>
                  <a:srgbClr val="002060"/>
                </a:solidFill>
              </a:rPr>
              <a:t>～</a:t>
            </a:r>
            <a:endParaRPr kumimoji="1" lang="ja-JP" altLang="en-US" sz="2400" b="1" dirty="0">
              <a:solidFill>
                <a:srgbClr val="002060"/>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76" y="1265595"/>
            <a:ext cx="4256885" cy="3396601"/>
          </a:xfrm>
          <a:prstGeom prst="rect">
            <a:avLst/>
          </a:prstGeom>
          <a:effectLst>
            <a:softEdge rad="63500"/>
          </a:effectLst>
        </p:spPr>
      </p:pic>
      <p:sp>
        <p:nvSpPr>
          <p:cNvPr id="8" name="テキスト ボックス 7"/>
          <p:cNvSpPr txBox="1"/>
          <p:nvPr/>
        </p:nvSpPr>
        <p:spPr>
          <a:xfrm>
            <a:off x="5316474" y="4760313"/>
            <a:ext cx="3693962" cy="584775"/>
          </a:xfrm>
          <a:prstGeom prst="rect">
            <a:avLst/>
          </a:prstGeom>
          <a:noFill/>
        </p:spPr>
        <p:txBody>
          <a:bodyPr wrap="square" rtlCol="0">
            <a:spAutoFit/>
          </a:bodyPr>
          <a:lstStyle/>
          <a:p>
            <a:r>
              <a:rPr lang="ja-JP" altLang="en-US" sz="1600" b="1" dirty="0"/>
              <a:t>左</a:t>
            </a:r>
            <a:r>
              <a:rPr lang="ja-JP" altLang="en-US" sz="1600" b="1" dirty="0" smtClean="0"/>
              <a:t>：ゆず</a:t>
            </a:r>
            <a:r>
              <a:rPr lang="ja-JP" altLang="en-US" sz="1600" b="1" dirty="0"/>
              <a:t>「</a:t>
            </a:r>
            <a:r>
              <a:rPr lang="en-US" altLang="ja-JP" sz="1600" b="1" dirty="0"/>
              <a:t>WONDERFUL WORLD</a:t>
            </a:r>
            <a:r>
              <a:rPr lang="ja-JP" altLang="en-US" sz="1600" b="1" dirty="0"/>
              <a:t>」　</a:t>
            </a:r>
            <a:endParaRPr lang="en-US" altLang="ja-JP" sz="1600" b="1" dirty="0" smtClean="0"/>
          </a:p>
          <a:p>
            <a:r>
              <a:rPr lang="ja-JP" altLang="en-US" sz="1600" b="1" dirty="0" smtClean="0"/>
              <a:t>　　（</a:t>
            </a:r>
            <a:r>
              <a:rPr lang="ja-JP" altLang="en-US" sz="1600" b="1" dirty="0"/>
              <a:t>平成</a:t>
            </a:r>
            <a:r>
              <a:rPr lang="en-US" altLang="ja-JP" sz="1600" b="1" dirty="0"/>
              <a:t>20</a:t>
            </a:r>
            <a:r>
              <a:rPr lang="ja-JP" altLang="en-US" sz="1600" b="1" dirty="0"/>
              <a:t>年</a:t>
            </a:r>
            <a:r>
              <a:rPr lang="en-US" altLang="ja-JP" sz="1600" b="1" dirty="0"/>
              <a:t>3</a:t>
            </a:r>
            <a:r>
              <a:rPr lang="ja-JP" altLang="en-US" sz="1600" b="1" dirty="0"/>
              <a:t>月撮影）</a:t>
            </a:r>
            <a:endParaRPr kumimoji="1" lang="ja-JP" altLang="en-US" sz="1600" b="1" dirty="0"/>
          </a:p>
        </p:txBody>
      </p:sp>
      <p:sp>
        <p:nvSpPr>
          <p:cNvPr id="9" name="テキスト ボックス 8"/>
          <p:cNvSpPr txBox="1"/>
          <p:nvPr/>
        </p:nvSpPr>
        <p:spPr>
          <a:xfrm>
            <a:off x="5320445" y="5363224"/>
            <a:ext cx="3490835" cy="584775"/>
          </a:xfrm>
          <a:prstGeom prst="rect">
            <a:avLst/>
          </a:prstGeom>
          <a:noFill/>
        </p:spPr>
        <p:txBody>
          <a:bodyPr wrap="square" rtlCol="0">
            <a:spAutoFit/>
          </a:bodyPr>
          <a:lstStyle/>
          <a:p>
            <a:r>
              <a:rPr lang="ja-JP" altLang="en-US" sz="1600" b="1" dirty="0"/>
              <a:t>右</a:t>
            </a:r>
            <a:r>
              <a:rPr lang="ja-JP" altLang="en-US" sz="1600" b="1" dirty="0" smtClean="0"/>
              <a:t>：「</a:t>
            </a:r>
            <a:r>
              <a:rPr lang="ja-JP" altLang="en-US" sz="1600" b="1" dirty="0"/>
              <a:t>クローズＺＥＲＯ</a:t>
            </a:r>
            <a:r>
              <a:rPr lang="en-US" altLang="ja-JP" sz="1600" b="1" dirty="0"/>
              <a:t>Ⅱ</a:t>
            </a:r>
            <a:r>
              <a:rPr lang="ja-JP" altLang="en-US" sz="1600" b="1" dirty="0" smtClean="0"/>
              <a:t>」</a:t>
            </a:r>
            <a:endParaRPr lang="en-US" altLang="ja-JP" sz="1600" b="1" dirty="0" smtClean="0"/>
          </a:p>
          <a:p>
            <a:r>
              <a:rPr lang="ja-JP" altLang="en-US" sz="1600" b="1" dirty="0" smtClean="0"/>
              <a:t>　　（</a:t>
            </a:r>
            <a:r>
              <a:rPr lang="ja-JP" altLang="en-US" sz="1600" b="1" dirty="0"/>
              <a:t>平成</a:t>
            </a:r>
            <a:r>
              <a:rPr lang="en-US" altLang="ja-JP" sz="1600" b="1" dirty="0"/>
              <a:t>20</a:t>
            </a:r>
            <a:r>
              <a:rPr lang="ja-JP" altLang="en-US" sz="1600" b="1" dirty="0"/>
              <a:t>年</a:t>
            </a:r>
            <a:r>
              <a:rPr lang="en-US" altLang="ja-JP" sz="1600" b="1" dirty="0"/>
              <a:t>8</a:t>
            </a:r>
            <a:r>
              <a:rPr lang="ja-JP" altLang="en-US" sz="1600" b="1" dirty="0"/>
              <a:t>月～</a:t>
            </a:r>
            <a:r>
              <a:rPr lang="en-US" altLang="ja-JP" sz="1600" b="1" dirty="0"/>
              <a:t>10</a:t>
            </a:r>
            <a:r>
              <a:rPr lang="ja-JP" altLang="en-US" sz="1600" b="1" dirty="0"/>
              <a:t>月撮影</a:t>
            </a:r>
            <a:r>
              <a:rPr lang="ja-JP" altLang="en-US" sz="1200" dirty="0"/>
              <a:t>）</a:t>
            </a:r>
            <a:endParaRPr kumimoji="1" lang="ja-JP" altLang="en-US" sz="1200" dirty="0"/>
          </a:p>
        </p:txBody>
      </p:sp>
      <p:sp>
        <p:nvSpPr>
          <p:cNvPr id="12" name="正方形/長方形 11"/>
          <p:cNvSpPr/>
          <p:nvPr/>
        </p:nvSpPr>
        <p:spPr>
          <a:xfrm>
            <a:off x="4667811" y="1251203"/>
            <a:ext cx="3888953" cy="830997"/>
          </a:xfrm>
          <a:prstGeom prst="rect">
            <a:avLst/>
          </a:prstGeom>
        </p:spPr>
        <p:txBody>
          <a:bodyPr wrap="square">
            <a:spAutoFit/>
          </a:bodyPr>
          <a:lstStyle/>
          <a:p>
            <a:r>
              <a:rPr lang="ja-JP" altLang="en-US" sz="2400" b="1" dirty="0">
                <a:solidFill>
                  <a:srgbClr val="0070C0"/>
                </a:solidFill>
              </a:rPr>
              <a:t>陰鬱とした印象を受ける</a:t>
            </a:r>
            <a:endParaRPr lang="en-US" altLang="ja-JP" sz="2400" b="1" dirty="0">
              <a:solidFill>
                <a:srgbClr val="0070C0"/>
              </a:solidFill>
            </a:endParaRPr>
          </a:p>
          <a:p>
            <a:r>
              <a:rPr lang="ja-JP" altLang="en-US" sz="2400" b="1" dirty="0">
                <a:solidFill>
                  <a:srgbClr val="0070C0"/>
                </a:solidFill>
              </a:rPr>
              <a:t>シャッター商店街・・・</a:t>
            </a:r>
            <a:endParaRPr lang="en-US" altLang="ja-JP" sz="2400" b="1" dirty="0">
              <a:solidFill>
                <a:srgbClr val="0070C0"/>
              </a:solidFill>
            </a:endParaRPr>
          </a:p>
        </p:txBody>
      </p:sp>
      <p:sp>
        <p:nvSpPr>
          <p:cNvPr id="13" name="正方形/長方形 12"/>
          <p:cNvSpPr/>
          <p:nvPr/>
        </p:nvSpPr>
        <p:spPr>
          <a:xfrm>
            <a:off x="4667811" y="2252237"/>
            <a:ext cx="4572000" cy="1200329"/>
          </a:xfrm>
          <a:prstGeom prst="rect">
            <a:avLst/>
          </a:prstGeom>
        </p:spPr>
        <p:txBody>
          <a:bodyPr>
            <a:spAutoFit/>
          </a:bodyPr>
          <a:lstStyle/>
          <a:p>
            <a:r>
              <a:rPr lang="ja-JP" altLang="en-US" sz="2400" b="1" dirty="0">
                <a:solidFill>
                  <a:srgbClr val="002060"/>
                </a:solidFill>
              </a:rPr>
              <a:t>モール５０５前</a:t>
            </a:r>
            <a:r>
              <a:rPr lang="ja-JP" altLang="en-US" sz="2400" b="1" dirty="0" smtClean="0">
                <a:solidFill>
                  <a:srgbClr val="002060"/>
                </a:solidFill>
              </a:rPr>
              <a:t>の</a:t>
            </a:r>
            <a:endParaRPr lang="en-US" altLang="ja-JP" sz="2400" b="1" dirty="0" smtClean="0">
              <a:solidFill>
                <a:srgbClr val="002060"/>
              </a:solidFill>
            </a:endParaRPr>
          </a:p>
          <a:p>
            <a:r>
              <a:rPr lang="ja-JP" altLang="en-US" sz="2400" b="1" dirty="0" smtClean="0">
                <a:solidFill>
                  <a:srgbClr val="002060"/>
                </a:solidFill>
              </a:rPr>
              <a:t>西友が潰れる</a:t>
            </a:r>
            <a:r>
              <a:rPr lang="ja-JP" altLang="en-US" sz="2400" b="1" dirty="0">
                <a:solidFill>
                  <a:srgbClr val="002060"/>
                </a:solidFill>
              </a:rPr>
              <a:t>以前</a:t>
            </a:r>
            <a:r>
              <a:rPr lang="ja-JP" altLang="en-US" sz="2400" b="1" dirty="0" smtClean="0">
                <a:solidFill>
                  <a:srgbClr val="002060"/>
                </a:solidFill>
              </a:rPr>
              <a:t>は</a:t>
            </a:r>
            <a:endParaRPr lang="en-US" altLang="ja-JP" sz="2400" b="1" dirty="0" smtClean="0">
              <a:solidFill>
                <a:srgbClr val="002060"/>
              </a:solidFill>
            </a:endParaRPr>
          </a:p>
          <a:p>
            <a:r>
              <a:rPr lang="ja-JP" altLang="en-US" sz="2400" b="1" dirty="0" smtClean="0">
                <a:solidFill>
                  <a:srgbClr val="002060"/>
                </a:solidFill>
              </a:rPr>
              <a:t>かなりの賑わい</a:t>
            </a:r>
            <a:r>
              <a:rPr lang="ja-JP" altLang="en-US" sz="2400" b="1" dirty="0">
                <a:solidFill>
                  <a:srgbClr val="002060"/>
                </a:solidFill>
              </a:rPr>
              <a:t>があった。</a:t>
            </a:r>
            <a:endParaRPr lang="en-US" altLang="ja-JP" sz="2400" b="1" dirty="0">
              <a:solidFill>
                <a:srgbClr val="002060"/>
              </a:solidFill>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76" y="4657448"/>
            <a:ext cx="2393284" cy="1597869"/>
          </a:xfrm>
          <a:prstGeom prst="rect">
            <a:avLst/>
          </a:prstGeom>
          <a:effectLst>
            <a:softEdge rad="63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226" y="4662196"/>
            <a:ext cx="2384912" cy="1593121"/>
          </a:xfrm>
          <a:prstGeom prst="rect">
            <a:avLst/>
          </a:prstGeom>
          <a:effectLst>
            <a:softEdge rad="63500"/>
          </a:effectLst>
        </p:spPr>
      </p:pic>
      <p:sp>
        <p:nvSpPr>
          <p:cNvPr id="2" name="円/楕円 1"/>
          <p:cNvSpPr/>
          <p:nvPr/>
        </p:nvSpPr>
        <p:spPr>
          <a:xfrm>
            <a:off x="4816602" y="4012491"/>
            <a:ext cx="4077027" cy="39540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ロケ地として利用は</a:t>
            </a:r>
            <a:r>
              <a:rPr lang="ja-JP" altLang="en-US" dirty="0" smtClean="0">
                <a:solidFill>
                  <a:srgbClr val="FF0000"/>
                </a:solidFill>
              </a:rPr>
              <a:t>多い</a:t>
            </a:r>
            <a:endParaRPr lang="en-US" altLang="ja-JP" dirty="0">
              <a:solidFill>
                <a:srgbClr val="FF0000"/>
              </a:solidFill>
            </a:endParaRPr>
          </a:p>
        </p:txBody>
      </p:sp>
      <p:sp>
        <p:nvSpPr>
          <p:cNvPr id="15" name="角丸四角形 14"/>
          <p:cNvSpPr/>
          <p:nvPr/>
        </p:nvSpPr>
        <p:spPr>
          <a:xfrm>
            <a:off x="3105339" y="517432"/>
            <a:ext cx="2987643"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衰退する中心市街地</a:t>
            </a:r>
            <a:endParaRPr kumimoji="1" lang="ja-JP" altLang="en-US" dirty="0"/>
          </a:p>
        </p:txBody>
      </p:sp>
      <p:sp>
        <p:nvSpPr>
          <p:cNvPr id="17" name="角丸四角形 16"/>
          <p:cNvSpPr/>
          <p:nvPr/>
        </p:nvSpPr>
        <p:spPr>
          <a:xfrm>
            <a:off x="1" y="517432"/>
            <a:ext cx="3105338"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低迷</a:t>
            </a:r>
            <a:r>
              <a:rPr lang="ja-JP" altLang="en-US" dirty="0"/>
              <a:t>する商業</a:t>
            </a:r>
          </a:p>
        </p:txBody>
      </p:sp>
      <p:sp>
        <p:nvSpPr>
          <p:cNvPr id="18" name="角丸四角形 17"/>
          <p:cNvSpPr/>
          <p:nvPr/>
        </p:nvSpPr>
        <p:spPr>
          <a:xfrm>
            <a:off x="6092983" y="517432"/>
            <a:ext cx="3051018"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産業対策事業の存在</a:t>
            </a:r>
            <a:endParaRPr kumimoji="1" lang="ja-JP" altLang="en-US" dirty="0"/>
          </a:p>
        </p:txBody>
      </p:sp>
      <p:sp>
        <p:nvSpPr>
          <p:cNvPr id="14" name="正方形/長方形 13"/>
          <p:cNvSpPr/>
          <p:nvPr/>
        </p:nvSpPr>
        <p:spPr>
          <a:xfrm>
            <a:off x="27160" y="6330442"/>
            <a:ext cx="9143999" cy="523220"/>
          </a:xfrm>
          <a:prstGeom prst="rect">
            <a:avLst/>
          </a:prstGeom>
        </p:spPr>
        <p:txBody>
          <a:bodyPr wrap="square">
            <a:spAutoFit/>
          </a:bodyPr>
          <a:lstStyle/>
          <a:p>
            <a:pPr algn="ctr"/>
            <a:r>
              <a:rPr lang="ja-JP" altLang="en-US" sz="2800" dirty="0" smtClean="0">
                <a:solidFill>
                  <a:schemeClr val="accent6"/>
                </a:solidFill>
              </a:rPr>
              <a:t>衰退する中心市街地　　　　</a:t>
            </a:r>
            <a:r>
              <a:rPr lang="ja-JP" altLang="en-US" sz="2800" dirty="0">
                <a:solidFill>
                  <a:schemeClr val="accent6"/>
                </a:solidFill>
              </a:rPr>
              <a:t>　　　　　　　　</a:t>
            </a:r>
            <a:endParaRPr lang="en-US" altLang="ja-JP" sz="2800" dirty="0">
              <a:solidFill>
                <a:schemeClr val="accent6"/>
              </a:solidFill>
            </a:endParaRPr>
          </a:p>
        </p:txBody>
      </p:sp>
    </p:spTree>
    <p:extLst>
      <p:ext uri="{BB962C8B-B14F-4D97-AF65-F5344CB8AC3E}">
        <p14:creationId xmlns:p14="http://schemas.microsoft.com/office/powerpoint/2010/main" val="116701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観光</a:t>
            </a:r>
            <a:endParaRPr kumimoji="1" lang="ja-JP" altLang="en-US" sz="32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Tree>
    <p:extLst>
      <p:ext uri="{BB962C8B-B14F-4D97-AF65-F5344CB8AC3E}">
        <p14:creationId xmlns:p14="http://schemas.microsoft.com/office/powerpoint/2010/main" val="3687870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139543"/>
            <a:ext cx="9144000" cy="7184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667810" y="517433"/>
            <a:ext cx="4476190"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生かしきれていない観光資源</a:t>
            </a:r>
            <a:endParaRPr kumimoji="1" lang="ja-JP" altLang="en-US" dirty="0"/>
          </a:p>
        </p:txBody>
      </p:sp>
      <p:sp>
        <p:nvSpPr>
          <p:cNvPr id="30" name="角丸四角形 29"/>
          <p:cNvSpPr/>
          <p:nvPr/>
        </p:nvSpPr>
        <p:spPr>
          <a:xfrm>
            <a:off x="-1" y="517433"/>
            <a:ext cx="4667811"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豊富な観光資源</a:t>
            </a:r>
            <a:endParaRPr kumimoji="1" lang="ja-JP" altLang="en-US" dirty="0"/>
          </a:p>
        </p:txBody>
      </p:sp>
      <p:pic>
        <p:nvPicPr>
          <p:cNvPr id="32" name="図 31"/>
          <p:cNvPicPr>
            <a:picLocks noChangeAspect="1"/>
          </p:cNvPicPr>
          <p:nvPr/>
        </p:nvPicPr>
        <p:blipFill rotWithShape="1">
          <a:blip r:embed="rId3">
            <a:extLst>
              <a:ext uri="{28A0092B-C50C-407E-A947-70E740481C1C}">
                <a14:useLocalDpi xmlns:a14="http://schemas.microsoft.com/office/drawing/2010/main" val="0"/>
              </a:ext>
            </a:extLst>
          </a:blip>
          <a:srcRect l="25097" r="21776"/>
          <a:stretch/>
        </p:blipFill>
        <p:spPr>
          <a:xfrm>
            <a:off x="2804547" y="1364991"/>
            <a:ext cx="3827102" cy="4466869"/>
          </a:xfrm>
          <a:prstGeom prst="rect">
            <a:avLst/>
          </a:prstGeom>
        </p:spPr>
      </p:pic>
      <p:sp>
        <p:nvSpPr>
          <p:cNvPr id="36" name="テキスト ボックス 35"/>
          <p:cNvSpPr txBox="1"/>
          <p:nvPr/>
        </p:nvSpPr>
        <p:spPr>
          <a:xfrm>
            <a:off x="4952639" y="4496820"/>
            <a:ext cx="2153552" cy="610680"/>
          </a:xfrm>
          <a:prstGeom prst="rect">
            <a:avLst/>
          </a:prstGeom>
          <a:noFill/>
        </p:spPr>
        <p:txBody>
          <a:bodyPr wrap="none" rtlCol="0">
            <a:spAutoFit/>
          </a:bodyPr>
          <a:lstStyle/>
          <a:p>
            <a:r>
              <a:rPr kumimoji="1" lang="ja-JP" altLang="en-US" b="1" dirty="0" smtClean="0"/>
              <a:t>霞ヶ浦</a:t>
            </a:r>
            <a:endParaRPr kumimoji="1" lang="en-US" altLang="ja-JP" b="1" dirty="0" smtClean="0"/>
          </a:p>
          <a:p>
            <a:r>
              <a:rPr lang="ja-JP" altLang="en-US" dirty="0" smtClean="0"/>
              <a:t>➡遊覧船、帆引き船</a:t>
            </a:r>
            <a:endParaRPr kumimoji="1" lang="ja-JP" altLang="en-US" dirty="0"/>
          </a:p>
        </p:txBody>
      </p:sp>
      <p:sp>
        <p:nvSpPr>
          <p:cNvPr id="40" name="テキスト ボックス 39"/>
          <p:cNvSpPr txBox="1"/>
          <p:nvPr/>
        </p:nvSpPr>
        <p:spPr>
          <a:xfrm>
            <a:off x="3034500" y="5191224"/>
            <a:ext cx="3197250" cy="610680"/>
          </a:xfrm>
          <a:prstGeom prst="rect">
            <a:avLst/>
          </a:prstGeom>
          <a:noFill/>
        </p:spPr>
        <p:txBody>
          <a:bodyPr wrap="none" rtlCol="0">
            <a:spAutoFit/>
          </a:bodyPr>
          <a:lstStyle/>
          <a:p>
            <a:r>
              <a:rPr kumimoji="1" lang="ja-JP" altLang="en-US" b="1" dirty="0" smtClean="0"/>
              <a:t>霞ヶ浦総合運動公園</a:t>
            </a:r>
            <a:endParaRPr kumimoji="1" lang="en-US" altLang="ja-JP" b="1" dirty="0" smtClean="0"/>
          </a:p>
          <a:p>
            <a:r>
              <a:rPr lang="ja-JP" altLang="en-US" dirty="0" smtClean="0"/>
              <a:t>➡水郷プール、オランダ型風車</a:t>
            </a:r>
            <a:endParaRPr kumimoji="1" lang="ja-JP" altLang="en-US" dirty="0"/>
          </a:p>
        </p:txBody>
      </p:sp>
      <p:sp>
        <p:nvSpPr>
          <p:cNvPr id="45" name="テキスト ボックス 44"/>
          <p:cNvSpPr txBox="1"/>
          <p:nvPr/>
        </p:nvSpPr>
        <p:spPr>
          <a:xfrm>
            <a:off x="4074127" y="3128837"/>
            <a:ext cx="3434893" cy="610680"/>
          </a:xfrm>
          <a:prstGeom prst="rect">
            <a:avLst/>
          </a:prstGeom>
          <a:noFill/>
        </p:spPr>
        <p:txBody>
          <a:bodyPr wrap="none" rtlCol="0">
            <a:spAutoFit/>
          </a:bodyPr>
          <a:lstStyle/>
          <a:p>
            <a:r>
              <a:rPr kumimoji="1" lang="ja-JP" altLang="en-US" b="1" dirty="0" smtClean="0"/>
              <a:t>市内</a:t>
            </a:r>
            <a:endParaRPr kumimoji="1" lang="en-US" altLang="ja-JP" b="1" dirty="0" smtClean="0"/>
          </a:p>
          <a:p>
            <a:r>
              <a:rPr lang="ja-JP" altLang="en-US" dirty="0" smtClean="0"/>
              <a:t>➡まちかど蔵、亀城公園、博物館</a:t>
            </a:r>
            <a:endParaRPr kumimoji="1" lang="ja-JP" altLang="en-US" dirty="0"/>
          </a:p>
        </p:txBody>
      </p:sp>
      <p:sp>
        <p:nvSpPr>
          <p:cNvPr id="56" name="ドーナツ 55"/>
          <p:cNvSpPr/>
          <p:nvPr/>
        </p:nvSpPr>
        <p:spPr>
          <a:xfrm>
            <a:off x="5265091" y="4136195"/>
            <a:ext cx="139934" cy="13864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ドーナツ 56"/>
          <p:cNvSpPr/>
          <p:nvPr/>
        </p:nvSpPr>
        <p:spPr>
          <a:xfrm>
            <a:off x="4656018" y="4763943"/>
            <a:ext cx="139934" cy="13864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ドーナツ 57"/>
          <p:cNvSpPr/>
          <p:nvPr/>
        </p:nvSpPr>
        <p:spPr>
          <a:xfrm>
            <a:off x="4701913" y="3774177"/>
            <a:ext cx="139934" cy="13864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ドーナツ 58"/>
          <p:cNvSpPr/>
          <p:nvPr/>
        </p:nvSpPr>
        <p:spPr>
          <a:xfrm>
            <a:off x="3617579" y="1981579"/>
            <a:ext cx="139934" cy="13864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ドーナツ 59"/>
          <p:cNvSpPr/>
          <p:nvPr/>
        </p:nvSpPr>
        <p:spPr>
          <a:xfrm>
            <a:off x="3687546" y="1590943"/>
            <a:ext cx="139934" cy="13864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テキスト ボックス 60"/>
          <p:cNvSpPr txBox="1"/>
          <p:nvPr/>
        </p:nvSpPr>
        <p:spPr>
          <a:xfrm>
            <a:off x="2921525" y="2252040"/>
            <a:ext cx="1753735" cy="610680"/>
          </a:xfrm>
          <a:prstGeom prst="rect">
            <a:avLst/>
          </a:prstGeom>
          <a:noFill/>
        </p:spPr>
        <p:txBody>
          <a:bodyPr wrap="none" rtlCol="0">
            <a:spAutoFit/>
          </a:bodyPr>
          <a:lstStyle/>
          <a:p>
            <a:r>
              <a:rPr lang="ja-JP" altLang="en-US" b="1" dirty="0"/>
              <a:t>小町</a:t>
            </a:r>
            <a:r>
              <a:rPr lang="ja-JP" altLang="en-US" b="1" dirty="0" smtClean="0"/>
              <a:t>の</a:t>
            </a:r>
            <a:r>
              <a:rPr lang="ja-JP" altLang="en-US" b="1" dirty="0"/>
              <a:t>里</a:t>
            </a:r>
            <a:endParaRPr kumimoji="1" lang="en-US" altLang="ja-JP" b="1" dirty="0" smtClean="0"/>
          </a:p>
          <a:p>
            <a:r>
              <a:rPr lang="ja-JP" altLang="en-US" dirty="0" smtClean="0"/>
              <a:t>➡そば打ち体験</a:t>
            </a:r>
            <a:endParaRPr kumimoji="1" lang="ja-JP" altLang="en-US" dirty="0"/>
          </a:p>
        </p:txBody>
      </p:sp>
      <p:sp>
        <p:nvSpPr>
          <p:cNvPr id="62" name="テキスト ボックス 61"/>
          <p:cNvSpPr txBox="1"/>
          <p:nvPr/>
        </p:nvSpPr>
        <p:spPr>
          <a:xfrm>
            <a:off x="3842422" y="1365264"/>
            <a:ext cx="2031325" cy="646331"/>
          </a:xfrm>
          <a:prstGeom prst="rect">
            <a:avLst/>
          </a:prstGeom>
          <a:noFill/>
        </p:spPr>
        <p:txBody>
          <a:bodyPr wrap="none" rtlCol="0">
            <a:spAutoFit/>
          </a:bodyPr>
          <a:lstStyle/>
          <a:p>
            <a:r>
              <a:rPr kumimoji="1" lang="ja-JP" altLang="en-US" b="1" dirty="0" smtClean="0"/>
              <a:t>朝日峠展望公園</a:t>
            </a:r>
            <a:endParaRPr kumimoji="1" lang="en-US" altLang="ja-JP" b="1" dirty="0" smtClean="0"/>
          </a:p>
          <a:p>
            <a:r>
              <a:rPr lang="ja-JP" altLang="en-US" dirty="0" smtClean="0"/>
              <a:t>➡パラグライダー</a:t>
            </a:r>
            <a:endParaRPr kumimoji="1" lang="ja-JP" altLang="en-US" dirty="0"/>
          </a:p>
        </p:txBody>
      </p:sp>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85" y="1137044"/>
            <a:ext cx="1980000" cy="1570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cxnSp>
        <p:nvCxnSpPr>
          <p:cNvPr id="64" name="直線コネクタ 63"/>
          <p:cNvCxnSpPr>
            <a:stCxn id="63" idx="6"/>
            <a:endCxn id="60" idx="2"/>
          </p:cNvCxnSpPr>
          <p:nvPr/>
        </p:nvCxnSpPr>
        <p:spPr>
          <a:xfrm flipV="1">
            <a:off x="2103185" y="1660264"/>
            <a:ext cx="1584361" cy="2621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59" idx="6"/>
            <a:endCxn id="72" idx="2"/>
          </p:cNvCxnSpPr>
          <p:nvPr/>
        </p:nvCxnSpPr>
        <p:spPr>
          <a:xfrm>
            <a:off x="3757513" y="2050900"/>
            <a:ext cx="3348678" cy="2553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6" name="図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85" y="2748898"/>
            <a:ext cx="1980000" cy="1485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cxnSp>
        <p:nvCxnSpPr>
          <p:cNvPr id="67" name="直線コネクタ 66"/>
          <p:cNvCxnSpPr>
            <a:stCxn id="66" idx="6"/>
            <a:endCxn id="58" idx="2"/>
          </p:cNvCxnSpPr>
          <p:nvPr/>
        </p:nvCxnSpPr>
        <p:spPr>
          <a:xfrm>
            <a:off x="2103185" y="3491398"/>
            <a:ext cx="2598728" cy="3521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8968" y="3694856"/>
            <a:ext cx="1980000" cy="132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cxnSp>
        <p:nvCxnSpPr>
          <p:cNvPr id="69" name="直線コネクタ 68"/>
          <p:cNvCxnSpPr>
            <a:stCxn id="56" idx="5"/>
            <a:endCxn id="68" idx="2"/>
          </p:cNvCxnSpPr>
          <p:nvPr/>
        </p:nvCxnSpPr>
        <p:spPr>
          <a:xfrm>
            <a:off x="5384532" y="4254532"/>
            <a:ext cx="1694436" cy="1003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0" name="図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185" y="4370403"/>
            <a:ext cx="1980000" cy="1326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cxnSp>
        <p:nvCxnSpPr>
          <p:cNvPr id="71" name="直線コネクタ 70"/>
          <p:cNvCxnSpPr>
            <a:stCxn id="70" idx="6"/>
            <a:endCxn id="57" idx="2"/>
          </p:cNvCxnSpPr>
          <p:nvPr/>
        </p:nvCxnSpPr>
        <p:spPr>
          <a:xfrm flipV="1">
            <a:off x="2103185" y="4833264"/>
            <a:ext cx="2552833" cy="2004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2" name="図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6191" y="1563779"/>
            <a:ext cx="1980000" cy="1485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正方形/長方形 2"/>
          <p:cNvSpPr/>
          <p:nvPr/>
        </p:nvSpPr>
        <p:spPr>
          <a:xfrm>
            <a:off x="1967972" y="6174110"/>
            <a:ext cx="5330306" cy="707886"/>
          </a:xfrm>
          <a:prstGeom prst="rect">
            <a:avLst/>
          </a:prstGeom>
        </p:spPr>
        <p:txBody>
          <a:bodyPr wrap="none">
            <a:spAutoFit/>
          </a:bodyPr>
          <a:lstStyle/>
          <a:p>
            <a:pPr algn="ctr"/>
            <a:r>
              <a:rPr lang="ja-JP" altLang="en-US" sz="4000" b="1" dirty="0">
                <a:solidFill>
                  <a:schemeClr val="accent6"/>
                </a:solidFill>
              </a:rPr>
              <a:t>観光資源が豊富にある</a:t>
            </a:r>
          </a:p>
        </p:txBody>
      </p:sp>
    </p:spTree>
    <p:extLst>
      <p:ext uri="{BB962C8B-B14F-4D97-AF65-F5344CB8AC3E}">
        <p14:creationId xmlns:p14="http://schemas.microsoft.com/office/powerpoint/2010/main" val="3861846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317398649"/>
              </p:ext>
            </p:extLst>
          </p:nvPr>
        </p:nvGraphicFramePr>
        <p:xfrm>
          <a:off x="187420" y="1239397"/>
          <a:ext cx="6034068" cy="4307596"/>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6872216" y="2494023"/>
            <a:ext cx="1569660" cy="369332"/>
          </a:xfrm>
          <a:prstGeom prst="rect">
            <a:avLst/>
          </a:prstGeom>
          <a:noFill/>
        </p:spPr>
        <p:txBody>
          <a:bodyPr wrap="none" rtlCol="0">
            <a:spAutoFit/>
          </a:bodyPr>
          <a:lstStyle/>
          <a:p>
            <a:r>
              <a:rPr kumimoji="1" lang="ja-JP" altLang="en-US" dirty="0" smtClean="0">
                <a:solidFill>
                  <a:srgbClr val="002060"/>
                </a:solidFill>
              </a:rPr>
              <a:t>土浦花火大会</a:t>
            </a:r>
            <a:endParaRPr kumimoji="1" lang="ja-JP" altLang="en-US" dirty="0">
              <a:solidFill>
                <a:srgbClr val="002060"/>
              </a:solidFill>
            </a:endParaRPr>
          </a:p>
        </p:txBody>
      </p:sp>
      <p:sp>
        <p:nvSpPr>
          <p:cNvPr id="12" name="テキスト ボックス 11"/>
          <p:cNvSpPr txBox="1"/>
          <p:nvPr/>
        </p:nvSpPr>
        <p:spPr>
          <a:xfrm>
            <a:off x="6872216" y="6509187"/>
            <a:ext cx="1569660" cy="369332"/>
          </a:xfrm>
          <a:prstGeom prst="rect">
            <a:avLst/>
          </a:prstGeom>
          <a:noFill/>
        </p:spPr>
        <p:txBody>
          <a:bodyPr wrap="none" rtlCol="0">
            <a:spAutoFit/>
          </a:bodyPr>
          <a:lstStyle/>
          <a:p>
            <a:r>
              <a:rPr lang="ja-JP" altLang="en-US" dirty="0" smtClean="0">
                <a:solidFill>
                  <a:srgbClr val="002060"/>
                </a:solidFill>
              </a:rPr>
              <a:t>キララまつ</a:t>
            </a:r>
            <a:r>
              <a:rPr lang="ja-JP" altLang="en-US" dirty="0">
                <a:solidFill>
                  <a:srgbClr val="002060"/>
                </a:solidFill>
              </a:rPr>
              <a:t>り</a:t>
            </a:r>
            <a:endParaRPr kumimoji="1" lang="ja-JP" altLang="en-US" dirty="0">
              <a:solidFill>
                <a:srgbClr val="002060"/>
              </a:solidFill>
            </a:endParaRPr>
          </a:p>
        </p:txBody>
      </p:sp>
      <p:sp>
        <p:nvSpPr>
          <p:cNvPr id="13" name="テキスト ボックス 12"/>
          <p:cNvSpPr txBox="1"/>
          <p:nvPr/>
        </p:nvSpPr>
        <p:spPr>
          <a:xfrm>
            <a:off x="7103048" y="4510890"/>
            <a:ext cx="1107996" cy="369332"/>
          </a:xfrm>
          <a:prstGeom prst="rect">
            <a:avLst/>
          </a:prstGeom>
          <a:noFill/>
        </p:spPr>
        <p:txBody>
          <a:bodyPr wrap="none" rtlCol="0">
            <a:spAutoFit/>
          </a:bodyPr>
          <a:lstStyle/>
          <a:p>
            <a:r>
              <a:rPr lang="ja-JP" altLang="en-US" dirty="0" smtClean="0">
                <a:solidFill>
                  <a:srgbClr val="002060"/>
                </a:solidFill>
              </a:rPr>
              <a:t>桜まつ</a:t>
            </a:r>
            <a:r>
              <a:rPr lang="ja-JP" altLang="en-US" dirty="0">
                <a:solidFill>
                  <a:srgbClr val="002060"/>
                </a:solidFill>
              </a:rPr>
              <a:t>り</a:t>
            </a:r>
            <a:endParaRPr kumimoji="1" lang="ja-JP" altLang="en-US" dirty="0">
              <a:solidFill>
                <a:srgbClr val="002060"/>
              </a:solidFill>
            </a:endParaRPr>
          </a:p>
        </p:txBody>
      </p:sp>
      <p:sp>
        <p:nvSpPr>
          <p:cNvPr id="14" name="円形吹き出し 13"/>
          <p:cNvSpPr/>
          <p:nvPr/>
        </p:nvSpPr>
        <p:spPr>
          <a:xfrm>
            <a:off x="1195924" y="3393195"/>
            <a:ext cx="1271854" cy="852870"/>
          </a:xfrm>
          <a:prstGeom prst="wedgeEllipseCallout">
            <a:avLst>
              <a:gd name="adj1" fmla="val 61281"/>
              <a:gd name="adj2" fmla="val 85334"/>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dirty="0" smtClean="0">
              <a:latin typeface="+mj-ea"/>
            </a:endParaRPr>
          </a:p>
          <a:p>
            <a:pPr algn="ctr"/>
            <a:r>
              <a:rPr lang="ja-JP" altLang="en-US" sz="1350" dirty="0" smtClean="0">
                <a:latin typeface="+mj-ea"/>
              </a:rPr>
              <a:t>土浦</a:t>
            </a:r>
            <a:endParaRPr lang="en-US" altLang="ja-JP" sz="1350" dirty="0">
              <a:latin typeface="+mj-ea"/>
            </a:endParaRPr>
          </a:p>
          <a:p>
            <a:pPr algn="ctr"/>
            <a:r>
              <a:rPr lang="ja-JP" altLang="en-US" sz="1350" dirty="0" smtClean="0">
                <a:latin typeface="+mj-ea"/>
              </a:rPr>
              <a:t>桜まつり</a:t>
            </a:r>
            <a:endParaRPr lang="en-US" altLang="ja-JP" sz="1350" dirty="0">
              <a:latin typeface="+mj-ea"/>
            </a:endParaRPr>
          </a:p>
          <a:p>
            <a:pPr algn="ctr"/>
            <a:r>
              <a:rPr lang="en-US" altLang="ja-JP" sz="1350" b="1" dirty="0">
                <a:latin typeface="+mj-ea"/>
                <a:ea typeface="+mj-ea"/>
              </a:rPr>
              <a:t>11</a:t>
            </a:r>
            <a:r>
              <a:rPr lang="ja-JP" altLang="en-US" sz="1350" b="1" dirty="0" smtClean="0">
                <a:latin typeface="+mj-ea"/>
                <a:ea typeface="+mj-ea"/>
              </a:rPr>
              <a:t>万</a:t>
            </a:r>
            <a:r>
              <a:rPr lang="ja-JP" altLang="en-US" sz="1350" b="1" dirty="0" smtClean="0">
                <a:latin typeface="+mj-ea"/>
              </a:rPr>
              <a:t>人</a:t>
            </a:r>
            <a:endParaRPr lang="en-US" altLang="ja-JP" sz="1350" b="1" dirty="0" smtClean="0">
              <a:latin typeface="+mj-ea"/>
            </a:endParaRPr>
          </a:p>
          <a:p>
            <a:pPr algn="ctr"/>
            <a:endParaRPr lang="ja-JP" altLang="en-US" sz="1350" dirty="0"/>
          </a:p>
        </p:txBody>
      </p:sp>
      <p:sp>
        <p:nvSpPr>
          <p:cNvPr id="15" name="テキスト ボックス 14"/>
          <p:cNvSpPr txBox="1"/>
          <p:nvPr/>
        </p:nvSpPr>
        <p:spPr>
          <a:xfrm>
            <a:off x="319616" y="6170633"/>
            <a:ext cx="5844870" cy="707886"/>
          </a:xfrm>
          <a:prstGeom prst="rect">
            <a:avLst/>
          </a:prstGeom>
          <a:noFill/>
        </p:spPr>
        <p:txBody>
          <a:bodyPr wrap="none" rtlCol="0">
            <a:spAutoFit/>
          </a:bodyPr>
          <a:lstStyle/>
          <a:p>
            <a:r>
              <a:rPr lang="ja-JP" altLang="en-US" sz="4000" b="1" dirty="0">
                <a:solidFill>
                  <a:schemeClr val="accent6"/>
                </a:solidFill>
              </a:rPr>
              <a:t>観光客</a:t>
            </a:r>
            <a:r>
              <a:rPr lang="ja-JP" altLang="en-US" sz="4000" b="1" dirty="0" smtClean="0">
                <a:solidFill>
                  <a:schemeClr val="accent6"/>
                </a:solidFill>
              </a:rPr>
              <a:t>は</a:t>
            </a:r>
            <a:r>
              <a:rPr lang="ja-JP" altLang="en-US" sz="4000" b="1" dirty="0">
                <a:solidFill>
                  <a:schemeClr val="accent6"/>
                </a:solidFill>
              </a:rPr>
              <a:t>イベント</a:t>
            </a:r>
            <a:r>
              <a:rPr lang="ja-JP" altLang="en-US" sz="4000" b="1" dirty="0" smtClean="0">
                <a:solidFill>
                  <a:schemeClr val="accent6"/>
                </a:solidFill>
              </a:rPr>
              <a:t>に</a:t>
            </a:r>
            <a:r>
              <a:rPr lang="ja-JP" altLang="en-US" sz="4000" b="1" dirty="0">
                <a:solidFill>
                  <a:schemeClr val="accent6"/>
                </a:solidFill>
              </a:rPr>
              <a:t>集中</a:t>
            </a:r>
            <a:endParaRPr kumimoji="1" lang="ja-JP" altLang="en-US" sz="4000" b="1" dirty="0">
              <a:solidFill>
                <a:schemeClr val="accent6"/>
              </a:solidFill>
            </a:endParaRPr>
          </a:p>
        </p:txBody>
      </p:sp>
      <p:sp>
        <p:nvSpPr>
          <p:cNvPr id="16" name="角丸四角形 15"/>
          <p:cNvSpPr/>
          <p:nvPr/>
        </p:nvSpPr>
        <p:spPr>
          <a:xfrm>
            <a:off x="4667810" y="517433"/>
            <a:ext cx="4476190" cy="33074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生かしきれていない観光資源</a:t>
            </a:r>
            <a:endParaRPr kumimoji="1" lang="ja-JP" altLang="en-US" dirty="0"/>
          </a:p>
        </p:txBody>
      </p:sp>
      <p:sp>
        <p:nvSpPr>
          <p:cNvPr id="17" name="角丸四角形 16"/>
          <p:cNvSpPr/>
          <p:nvPr/>
        </p:nvSpPr>
        <p:spPr>
          <a:xfrm>
            <a:off x="-1" y="517433"/>
            <a:ext cx="4667811" cy="33074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豊富な観光資源</a:t>
            </a:r>
            <a:endParaRPr kumimoji="1" lang="ja-JP" altLang="en-US" dirty="0"/>
          </a:p>
        </p:txBody>
      </p:sp>
      <p:pic>
        <p:nvPicPr>
          <p:cNvPr id="18" name="図 17"/>
          <p:cNvPicPr>
            <a:picLocks noChangeAspect="1"/>
          </p:cNvPicPr>
          <p:nvPr/>
        </p:nvPicPr>
        <p:blipFill>
          <a:blip r:embed="rId3"/>
          <a:stretch>
            <a:fillRect/>
          </a:stretch>
        </p:blipFill>
        <p:spPr>
          <a:xfrm>
            <a:off x="6341119" y="848173"/>
            <a:ext cx="2631854" cy="1649395"/>
          </a:xfrm>
          <a:prstGeom prst="rect">
            <a:avLst/>
          </a:prstGeom>
          <a:effectLst>
            <a:softEdge rad="63500"/>
          </a:effectLst>
        </p:spPr>
      </p:pic>
      <p:pic>
        <p:nvPicPr>
          <p:cNvPr id="19" name="図 18"/>
          <p:cNvPicPr>
            <a:picLocks noChangeAspect="1"/>
          </p:cNvPicPr>
          <p:nvPr/>
        </p:nvPicPr>
        <p:blipFill rotWithShape="1">
          <a:blip r:embed="rId4">
            <a:extLst>
              <a:ext uri="{28A0092B-C50C-407E-A947-70E740481C1C}">
                <a14:useLocalDpi xmlns:a14="http://schemas.microsoft.com/office/drawing/2010/main" val="0"/>
              </a:ext>
            </a:extLst>
          </a:blip>
          <a:srcRect l="6995" t="23385" r="7382" b="1706"/>
          <a:stretch/>
        </p:blipFill>
        <p:spPr>
          <a:xfrm>
            <a:off x="6295198" y="2811745"/>
            <a:ext cx="2677775" cy="1819041"/>
          </a:xfrm>
          <a:prstGeom prst="rect">
            <a:avLst/>
          </a:prstGeom>
          <a:effectLst>
            <a:softEdge rad="127000"/>
          </a:effectLst>
        </p:spPr>
      </p:pic>
      <p:pic>
        <p:nvPicPr>
          <p:cNvPr id="20" name="図 19"/>
          <p:cNvPicPr>
            <a:picLocks noChangeAspect="1"/>
          </p:cNvPicPr>
          <p:nvPr/>
        </p:nvPicPr>
        <p:blipFill>
          <a:blip r:embed="rId5"/>
          <a:stretch>
            <a:fillRect/>
          </a:stretch>
        </p:blipFill>
        <p:spPr>
          <a:xfrm>
            <a:off x="6341119" y="4929937"/>
            <a:ext cx="2631854" cy="1579250"/>
          </a:xfrm>
          <a:prstGeom prst="rect">
            <a:avLst/>
          </a:prstGeom>
          <a:effectLst>
            <a:softEdge rad="63500"/>
          </a:effectLst>
        </p:spPr>
      </p:pic>
    </p:spTree>
    <p:extLst>
      <p:ext uri="{BB962C8B-B14F-4D97-AF65-F5344CB8AC3E}">
        <p14:creationId xmlns:p14="http://schemas.microsoft.com/office/powerpoint/2010/main" val="3462291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 y="599465"/>
            <a:ext cx="4524375" cy="67627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豊富な観光資源</a:t>
            </a:r>
            <a:endParaRPr lang="ja-JP" altLang="en-US" sz="3600" dirty="0"/>
          </a:p>
        </p:txBody>
      </p:sp>
      <p:sp>
        <p:nvSpPr>
          <p:cNvPr id="3" name="ホームベース 2"/>
          <p:cNvSpPr/>
          <p:nvPr/>
        </p:nvSpPr>
        <p:spPr>
          <a:xfrm>
            <a:off x="0" y="1362682"/>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t>生かされない観光資源</a:t>
            </a:r>
            <a:endParaRPr lang="ja-JP" altLang="en-US" sz="3200" dirty="0"/>
          </a:p>
        </p:txBody>
      </p:sp>
      <p:pic>
        <p:nvPicPr>
          <p:cNvPr id="3076" name="Picture 4" descr="観光帆引き船（土浦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90" y="2790158"/>
            <a:ext cx="4744994" cy="31603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4" name="Picture 2" descr="土浦全国花火競技大会"/>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245" y="1190359"/>
            <a:ext cx="4337470" cy="28916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16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公共交通</a:t>
            </a:r>
            <a:endParaRPr kumimoji="1" lang="ja-JP" altLang="en-US" sz="2400" b="1"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Tree>
    <p:extLst>
      <p:ext uri="{BB962C8B-B14F-4D97-AF65-F5344CB8AC3E}">
        <p14:creationId xmlns:p14="http://schemas.microsoft.com/office/powerpoint/2010/main" val="2601998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58" y="763995"/>
            <a:ext cx="7014664" cy="5306587"/>
          </a:xfrm>
          <a:prstGeom prst="rect">
            <a:avLst/>
          </a:prstGeom>
        </p:spPr>
      </p:pic>
      <p:sp>
        <p:nvSpPr>
          <p:cNvPr id="34" name="角丸四角形 33"/>
          <p:cNvSpPr/>
          <p:nvPr/>
        </p:nvSpPr>
        <p:spPr>
          <a:xfrm>
            <a:off x="-8652" y="523989"/>
            <a:ext cx="3041143"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35" name="角丸四角形 34"/>
          <p:cNvSpPr/>
          <p:nvPr/>
        </p:nvSpPr>
        <p:spPr>
          <a:xfrm>
            <a:off x="6126490" y="523989"/>
            <a:ext cx="3017510"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36" name="角丸四角形 35"/>
          <p:cNvSpPr/>
          <p:nvPr/>
        </p:nvSpPr>
        <p:spPr>
          <a:xfrm>
            <a:off x="3032491" y="522517"/>
            <a:ext cx="3093999"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sp>
        <p:nvSpPr>
          <p:cNvPr id="5" name="テキスト ボックス 4"/>
          <p:cNvSpPr txBox="1"/>
          <p:nvPr/>
        </p:nvSpPr>
        <p:spPr>
          <a:xfrm>
            <a:off x="5618932" y="2680189"/>
            <a:ext cx="1253584" cy="400110"/>
          </a:xfrm>
          <a:prstGeom prst="rect">
            <a:avLst/>
          </a:prstGeom>
          <a:noFill/>
        </p:spPr>
        <p:txBody>
          <a:bodyPr wrap="square" rtlCol="0">
            <a:spAutoFit/>
          </a:bodyPr>
          <a:lstStyle/>
          <a:p>
            <a:r>
              <a:rPr kumimoji="1" lang="ja-JP" altLang="en-US" sz="2000" b="1" dirty="0" smtClean="0"/>
              <a:t>神立駅</a:t>
            </a:r>
            <a:endParaRPr kumimoji="1" lang="ja-JP" altLang="en-US" sz="2000" b="1" dirty="0"/>
          </a:p>
        </p:txBody>
      </p:sp>
      <p:sp>
        <p:nvSpPr>
          <p:cNvPr id="27" name="テキスト ボックス 26"/>
          <p:cNvSpPr txBox="1"/>
          <p:nvPr/>
        </p:nvSpPr>
        <p:spPr>
          <a:xfrm>
            <a:off x="4579489" y="4048089"/>
            <a:ext cx="1253584" cy="400110"/>
          </a:xfrm>
          <a:prstGeom prst="rect">
            <a:avLst/>
          </a:prstGeom>
          <a:noFill/>
        </p:spPr>
        <p:txBody>
          <a:bodyPr wrap="square" rtlCol="0">
            <a:spAutoFit/>
          </a:bodyPr>
          <a:lstStyle/>
          <a:p>
            <a:r>
              <a:rPr kumimoji="1" lang="ja-JP" altLang="en-US" sz="2000" b="1" dirty="0" smtClean="0"/>
              <a:t>土浦駅</a:t>
            </a:r>
            <a:endParaRPr kumimoji="1" lang="ja-JP" altLang="en-US" sz="2000" b="1" dirty="0"/>
          </a:p>
        </p:txBody>
      </p:sp>
      <p:sp>
        <p:nvSpPr>
          <p:cNvPr id="28" name="テキスト ボックス 27"/>
          <p:cNvSpPr txBox="1"/>
          <p:nvPr/>
        </p:nvSpPr>
        <p:spPr>
          <a:xfrm>
            <a:off x="3674614" y="5415989"/>
            <a:ext cx="1809751" cy="400110"/>
          </a:xfrm>
          <a:prstGeom prst="rect">
            <a:avLst/>
          </a:prstGeom>
          <a:noFill/>
        </p:spPr>
        <p:txBody>
          <a:bodyPr wrap="square" rtlCol="0">
            <a:spAutoFit/>
          </a:bodyPr>
          <a:lstStyle/>
          <a:p>
            <a:r>
              <a:rPr kumimoji="1" lang="ja-JP" altLang="en-US" sz="2000" b="1" dirty="0" smtClean="0"/>
              <a:t>荒川沖駅</a:t>
            </a:r>
            <a:endParaRPr kumimoji="1" lang="ja-JP" altLang="en-US" sz="2000" b="1" dirty="0"/>
          </a:p>
        </p:txBody>
      </p:sp>
      <p:sp>
        <p:nvSpPr>
          <p:cNvPr id="2" name="テキスト ボックス 1"/>
          <p:cNvSpPr txBox="1"/>
          <p:nvPr/>
        </p:nvSpPr>
        <p:spPr>
          <a:xfrm>
            <a:off x="0" y="6358553"/>
            <a:ext cx="9143999" cy="523220"/>
          </a:xfrm>
          <a:prstGeom prst="rect">
            <a:avLst/>
          </a:prstGeom>
          <a:noFill/>
        </p:spPr>
        <p:txBody>
          <a:bodyPr wrap="square" rtlCol="0">
            <a:spAutoFit/>
          </a:bodyPr>
          <a:lstStyle/>
          <a:p>
            <a:pPr algn="ctr"/>
            <a:r>
              <a:rPr kumimoji="1" lang="ja-JP" altLang="en-US" sz="2800" dirty="0" smtClean="0">
                <a:solidFill>
                  <a:schemeClr val="accent6"/>
                </a:solidFill>
              </a:rPr>
              <a:t>バス路線とバスの停留所</a:t>
            </a:r>
            <a:endParaRPr kumimoji="1" lang="ja-JP" altLang="en-US" sz="2800" dirty="0">
              <a:solidFill>
                <a:schemeClr val="accent6"/>
              </a:solidFill>
            </a:endParaRPr>
          </a:p>
        </p:txBody>
      </p:sp>
    </p:spTree>
    <p:extLst>
      <p:ext uri="{BB962C8B-B14F-4D97-AF65-F5344CB8AC3E}">
        <p14:creationId xmlns:p14="http://schemas.microsoft.com/office/powerpoint/2010/main" val="1258286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8652" y="523989"/>
            <a:ext cx="3041143"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12" name="角丸四角形 11"/>
          <p:cNvSpPr/>
          <p:nvPr/>
        </p:nvSpPr>
        <p:spPr>
          <a:xfrm>
            <a:off x="6126490" y="522517"/>
            <a:ext cx="3017510"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14" name="角丸四角形 13"/>
          <p:cNvSpPr/>
          <p:nvPr/>
        </p:nvSpPr>
        <p:spPr>
          <a:xfrm>
            <a:off x="3032491" y="522517"/>
            <a:ext cx="3093999"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graphicFrame>
        <p:nvGraphicFramePr>
          <p:cNvPr id="5" name="グラフ 4"/>
          <p:cNvGraphicFramePr>
            <a:graphicFrameLocks/>
          </p:cNvGraphicFramePr>
          <p:nvPr>
            <p:extLst/>
          </p:nvPr>
        </p:nvGraphicFramePr>
        <p:xfrm>
          <a:off x="0" y="1457643"/>
          <a:ext cx="9144000" cy="459228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矢印コネクタ 2"/>
          <p:cNvCxnSpPr/>
          <p:nvPr/>
        </p:nvCxnSpPr>
        <p:spPr>
          <a:xfrm>
            <a:off x="4761470" y="2224216"/>
            <a:ext cx="3311611" cy="34598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6358553"/>
            <a:ext cx="9143999" cy="523220"/>
          </a:xfrm>
          <a:prstGeom prst="rect">
            <a:avLst/>
          </a:prstGeom>
          <a:noFill/>
        </p:spPr>
        <p:txBody>
          <a:bodyPr wrap="square" rtlCol="0">
            <a:spAutoFit/>
          </a:bodyPr>
          <a:lstStyle/>
          <a:p>
            <a:pPr algn="ctr"/>
            <a:r>
              <a:rPr kumimoji="1" lang="ja-JP" altLang="en-US" sz="2800" dirty="0" smtClean="0">
                <a:solidFill>
                  <a:schemeClr val="accent6"/>
                </a:solidFill>
              </a:rPr>
              <a:t>路線バス乗客人員は減少傾向</a:t>
            </a:r>
            <a:endParaRPr kumimoji="1" lang="ja-JP" altLang="en-US" sz="2800" dirty="0">
              <a:solidFill>
                <a:schemeClr val="accent6"/>
              </a:solidFill>
            </a:endParaRPr>
          </a:p>
        </p:txBody>
      </p:sp>
    </p:spTree>
    <p:extLst>
      <p:ext uri="{BB962C8B-B14F-4D97-AF65-F5344CB8AC3E}">
        <p14:creationId xmlns:p14="http://schemas.microsoft.com/office/powerpoint/2010/main" val="1968837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8652" y="523989"/>
            <a:ext cx="3041143"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12" name="角丸四角形 11"/>
          <p:cNvSpPr/>
          <p:nvPr/>
        </p:nvSpPr>
        <p:spPr>
          <a:xfrm>
            <a:off x="6126490" y="522517"/>
            <a:ext cx="3017510"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14" name="角丸四角形 13"/>
          <p:cNvSpPr/>
          <p:nvPr/>
        </p:nvSpPr>
        <p:spPr>
          <a:xfrm>
            <a:off x="3032491" y="522517"/>
            <a:ext cx="3093999"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graphicFrame>
        <p:nvGraphicFramePr>
          <p:cNvPr id="15" name="グラフ 14"/>
          <p:cNvGraphicFramePr>
            <a:graphicFrameLocks/>
          </p:cNvGraphicFramePr>
          <p:nvPr>
            <p:extLst/>
          </p:nvPr>
        </p:nvGraphicFramePr>
        <p:xfrm>
          <a:off x="0" y="1200793"/>
          <a:ext cx="9144000" cy="4157860"/>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2563277" y="1200793"/>
            <a:ext cx="4017446" cy="461665"/>
          </a:xfrm>
          <a:prstGeom prst="rect">
            <a:avLst/>
          </a:prstGeom>
        </p:spPr>
        <p:txBody>
          <a:bodyPr wrap="none">
            <a:spAutoFit/>
          </a:bodyPr>
          <a:lstStyle/>
          <a:p>
            <a:pPr algn="ctr">
              <a:defRPr sz="2160" b="0" i="0" u="none" strike="noStrike" kern="1200" spc="0" baseline="0">
                <a:solidFill>
                  <a:srgbClr val="000000">
                    <a:lumMod val="65000"/>
                    <a:lumOff val="35000"/>
                  </a:srgbClr>
                </a:solidFill>
                <a:latin typeface="+mn-lt"/>
                <a:ea typeface="+mn-ea"/>
                <a:cs typeface="+mn-cs"/>
              </a:defRPr>
            </a:pPr>
            <a:r>
              <a:rPr lang="ja-JP" altLang="en-US" sz="2400" b="1" dirty="0" smtClean="0">
                <a:latin typeface="+mj-ea"/>
                <a:ea typeface="+mj-ea"/>
              </a:rPr>
              <a:t>市内</a:t>
            </a:r>
            <a:r>
              <a:rPr lang="en-US" altLang="ja-JP" sz="2400" b="1" dirty="0" smtClean="0">
                <a:latin typeface="+mj-ea"/>
                <a:ea typeface="+mj-ea"/>
              </a:rPr>
              <a:t>3</a:t>
            </a:r>
            <a:r>
              <a:rPr lang="ja-JP" altLang="en-US" sz="2400" b="1" dirty="0" smtClean="0">
                <a:latin typeface="+mj-ea"/>
                <a:ea typeface="+mj-ea"/>
              </a:rPr>
              <a:t>駅</a:t>
            </a:r>
            <a:r>
              <a:rPr lang="ja-JP" altLang="ja-JP" sz="2400" b="1" dirty="0" smtClean="0">
                <a:latin typeface="+mj-ea"/>
                <a:ea typeface="+mj-ea"/>
              </a:rPr>
              <a:t>の</a:t>
            </a:r>
            <a:r>
              <a:rPr lang="ja-JP" altLang="ja-JP" sz="2400" b="1" dirty="0">
                <a:latin typeface="+mj-ea"/>
                <a:ea typeface="+mj-ea"/>
              </a:rPr>
              <a:t>一日平均乗車人員</a:t>
            </a:r>
          </a:p>
        </p:txBody>
      </p:sp>
      <p:sp>
        <p:nvSpPr>
          <p:cNvPr id="3" name="テキスト ボックス 2"/>
          <p:cNvSpPr txBox="1"/>
          <p:nvPr/>
        </p:nvSpPr>
        <p:spPr>
          <a:xfrm>
            <a:off x="7490" y="5716889"/>
            <a:ext cx="9144000" cy="369332"/>
          </a:xfrm>
          <a:prstGeom prst="rect">
            <a:avLst/>
          </a:prstGeom>
          <a:noFill/>
        </p:spPr>
        <p:txBody>
          <a:bodyPr wrap="square" rtlCol="0">
            <a:spAutoFit/>
          </a:bodyPr>
          <a:lstStyle/>
          <a:p>
            <a:pPr algn="ctr"/>
            <a:r>
              <a:rPr kumimoji="1" lang="en-US" altLang="ja-JP" dirty="0" smtClean="0"/>
              <a:t>H27.3</a:t>
            </a:r>
            <a:r>
              <a:rPr kumimoji="1" lang="ja-JP" altLang="en-US" dirty="0" smtClean="0"/>
              <a:t>より常磐線の東京駅へ直通開始、利用客の増加が考えられるのでは</a:t>
            </a:r>
            <a:endParaRPr kumimoji="1" lang="ja-JP" altLang="en-US" dirty="0"/>
          </a:p>
        </p:txBody>
      </p:sp>
      <p:cxnSp>
        <p:nvCxnSpPr>
          <p:cNvPr id="9" name="直線矢印コネクタ 8"/>
          <p:cNvCxnSpPr/>
          <p:nvPr/>
        </p:nvCxnSpPr>
        <p:spPr>
          <a:xfrm>
            <a:off x="5387546" y="1935892"/>
            <a:ext cx="3311611" cy="34598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0" y="6358553"/>
            <a:ext cx="9143999" cy="523220"/>
          </a:xfrm>
          <a:prstGeom prst="rect">
            <a:avLst/>
          </a:prstGeom>
          <a:noFill/>
        </p:spPr>
        <p:txBody>
          <a:bodyPr wrap="square" rtlCol="0">
            <a:spAutoFit/>
          </a:bodyPr>
          <a:lstStyle/>
          <a:p>
            <a:pPr algn="ctr"/>
            <a:r>
              <a:rPr kumimoji="1" lang="ja-JP" altLang="en-US" sz="2800" dirty="0" smtClean="0">
                <a:solidFill>
                  <a:schemeClr val="accent6"/>
                </a:solidFill>
              </a:rPr>
              <a:t>市内</a:t>
            </a:r>
            <a:r>
              <a:rPr kumimoji="1" lang="en-US" altLang="ja-JP" sz="2800" dirty="0" smtClean="0">
                <a:solidFill>
                  <a:schemeClr val="accent6"/>
                </a:solidFill>
              </a:rPr>
              <a:t>3</a:t>
            </a:r>
            <a:r>
              <a:rPr kumimoji="1" lang="ja-JP" altLang="en-US" sz="2800" dirty="0" smtClean="0">
                <a:solidFill>
                  <a:schemeClr val="accent6"/>
                </a:solidFill>
              </a:rPr>
              <a:t>駅の一日の平均乗車人員数、減少傾向</a:t>
            </a:r>
            <a:endParaRPr kumimoji="1" lang="ja-JP" altLang="en-US" sz="2800" dirty="0">
              <a:solidFill>
                <a:schemeClr val="accent6"/>
              </a:solidFill>
            </a:endParaRPr>
          </a:p>
        </p:txBody>
      </p:sp>
    </p:spTree>
    <p:extLst>
      <p:ext uri="{BB962C8B-B14F-4D97-AF65-F5344CB8AC3E}">
        <p14:creationId xmlns:p14="http://schemas.microsoft.com/office/powerpoint/2010/main" val="111066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95556" y="3296859"/>
            <a:ext cx="6801536" cy="584775"/>
          </a:xfrm>
          <a:prstGeom prst="rect">
            <a:avLst/>
          </a:prstGeom>
          <a:noFill/>
        </p:spPr>
        <p:txBody>
          <a:bodyPr wrap="square" rtlCol="0">
            <a:spAutoFit/>
          </a:bodyPr>
          <a:lstStyle/>
          <a:p>
            <a:pPr algn="ctr"/>
            <a:r>
              <a:rPr lang="ja-JP" altLang="en-US" sz="3200" u="sng" dirty="0" smtClean="0"/>
              <a:t>買い物出来るところはあるのかな</a:t>
            </a:r>
            <a:endParaRPr kumimoji="1" lang="ja-JP" altLang="en-US" sz="3200" u="sng" dirty="0"/>
          </a:p>
        </p:txBody>
      </p:sp>
    </p:spTree>
    <p:extLst>
      <p:ext uri="{BB962C8B-B14F-4D97-AF65-F5344CB8AC3E}">
        <p14:creationId xmlns:p14="http://schemas.microsoft.com/office/powerpoint/2010/main" val="26829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6356690"/>
            <a:ext cx="9144000" cy="523220"/>
          </a:xfrm>
          <a:prstGeom prst="rect">
            <a:avLst/>
          </a:prstGeom>
        </p:spPr>
        <p:txBody>
          <a:bodyPr wrap="square">
            <a:spAutoFit/>
          </a:bodyPr>
          <a:lstStyle/>
          <a:p>
            <a:pPr algn="ctr"/>
            <a:r>
              <a:rPr lang="ja-JP" altLang="en-US" sz="2800" dirty="0" smtClean="0">
                <a:solidFill>
                  <a:srgbClr val="002060"/>
                </a:solidFill>
              </a:rPr>
              <a:t>人口密度が</a:t>
            </a:r>
            <a:r>
              <a:rPr lang="ja-JP" altLang="en-US" sz="2800" dirty="0">
                <a:solidFill>
                  <a:srgbClr val="002060"/>
                </a:solidFill>
              </a:rPr>
              <a:t>高</a:t>
            </a:r>
            <a:r>
              <a:rPr lang="ja-JP" altLang="en-US" sz="2800" dirty="0" smtClean="0">
                <a:solidFill>
                  <a:srgbClr val="002060"/>
                </a:solidFill>
              </a:rPr>
              <a:t>いところに公共交通が走っている</a:t>
            </a:r>
            <a:endParaRPr lang="en-US" altLang="ja-JP" sz="2800" dirty="0">
              <a:solidFill>
                <a:srgbClr val="002060"/>
              </a:solidFill>
            </a:endParaRPr>
          </a:p>
        </p:txBody>
      </p:sp>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t="42" r="19304"/>
          <a:stretch/>
        </p:blipFill>
        <p:spPr>
          <a:xfrm>
            <a:off x="969107" y="1081136"/>
            <a:ext cx="6972765" cy="5141326"/>
          </a:xfrm>
          <a:prstGeom prst="rect">
            <a:avLst/>
          </a:prstGeom>
          <a:effectLst>
            <a:softEdge rad="63500"/>
          </a:effectLst>
        </p:spPr>
      </p:pic>
      <p:grpSp>
        <p:nvGrpSpPr>
          <p:cNvPr id="17" name="グループ化 16"/>
          <p:cNvGrpSpPr/>
          <p:nvPr/>
        </p:nvGrpSpPr>
        <p:grpSpPr>
          <a:xfrm>
            <a:off x="1100647" y="5316486"/>
            <a:ext cx="2407868" cy="938041"/>
            <a:chOff x="1615427" y="4050852"/>
            <a:chExt cx="2778071" cy="1250719"/>
          </a:xfrm>
        </p:grpSpPr>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427" y="4114801"/>
              <a:ext cx="2362230" cy="1051136"/>
            </a:xfrm>
            <a:prstGeom prst="rect">
              <a:avLst/>
            </a:prstGeom>
          </p:spPr>
        </p:pic>
        <p:sp>
          <p:nvSpPr>
            <p:cNvPr id="19" name="正方形/長方形 18"/>
            <p:cNvSpPr/>
            <p:nvPr/>
          </p:nvSpPr>
          <p:spPr>
            <a:xfrm>
              <a:off x="1850323" y="4050852"/>
              <a:ext cx="2014930" cy="1194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400"/>
            </a:p>
          </p:txBody>
        </p:sp>
        <p:grpSp>
          <p:nvGrpSpPr>
            <p:cNvPr id="20" name="グループ化 19"/>
            <p:cNvGrpSpPr/>
            <p:nvPr/>
          </p:nvGrpSpPr>
          <p:grpSpPr>
            <a:xfrm>
              <a:off x="1850323" y="4050852"/>
              <a:ext cx="2543175" cy="1250719"/>
              <a:chOff x="7553325" y="5044457"/>
              <a:chExt cx="2543175" cy="1250719"/>
            </a:xfrm>
          </p:grpSpPr>
          <p:sp>
            <p:nvSpPr>
              <p:cNvPr id="21" name="テキスト ボックス 5"/>
              <p:cNvSpPr txBox="1"/>
              <p:nvPr/>
            </p:nvSpPr>
            <p:spPr>
              <a:xfrm>
                <a:off x="7553325" y="5044457"/>
                <a:ext cx="1914526" cy="4103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t>0</a:t>
                </a:r>
                <a:r>
                  <a:rPr lang="ja-JP" altLang="en-US" sz="1400" dirty="0"/>
                  <a:t>～</a:t>
                </a:r>
                <a:r>
                  <a:rPr lang="en-US" altLang="ja-JP" sz="1400" dirty="0"/>
                  <a:t>1292</a:t>
                </a:r>
                <a:endParaRPr lang="ja-JP" altLang="en-US" sz="1400" dirty="0"/>
              </a:p>
            </p:txBody>
          </p:sp>
          <p:sp>
            <p:nvSpPr>
              <p:cNvPr id="22" name="テキスト ボックス 6"/>
              <p:cNvSpPr txBox="1"/>
              <p:nvPr/>
            </p:nvSpPr>
            <p:spPr>
              <a:xfrm>
                <a:off x="7553325" y="5238139"/>
                <a:ext cx="1914526" cy="4103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t>1293</a:t>
                </a:r>
                <a:r>
                  <a:rPr lang="ja-JP" altLang="en-US" sz="1400" dirty="0"/>
                  <a:t>～</a:t>
                </a:r>
                <a:r>
                  <a:rPr lang="en-US" altLang="ja-JP" sz="1400" dirty="0"/>
                  <a:t>3163</a:t>
                </a:r>
                <a:endParaRPr lang="ja-JP" altLang="en-US" sz="1400" dirty="0"/>
              </a:p>
            </p:txBody>
          </p:sp>
          <p:sp>
            <p:nvSpPr>
              <p:cNvPr id="23" name="テキスト ボックス 7"/>
              <p:cNvSpPr txBox="1"/>
              <p:nvPr/>
            </p:nvSpPr>
            <p:spPr>
              <a:xfrm>
                <a:off x="7553325" y="5453698"/>
                <a:ext cx="1914526" cy="4103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t>3164</a:t>
                </a:r>
                <a:r>
                  <a:rPr lang="ja-JP" altLang="en-US" sz="1400" dirty="0"/>
                  <a:t>～</a:t>
                </a:r>
                <a:r>
                  <a:rPr lang="en-US" altLang="ja-JP" sz="1400" dirty="0"/>
                  <a:t>4951</a:t>
                </a:r>
                <a:endParaRPr lang="ja-JP" altLang="en-US" sz="1400" dirty="0"/>
              </a:p>
            </p:txBody>
          </p:sp>
          <p:sp>
            <p:nvSpPr>
              <p:cNvPr id="24" name="テキスト ボックス 8"/>
              <p:cNvSpPr txBox="1"/>
              <p:nvPr/>
            </p:nvSpPr>
            <p:spPr>
              <a:xfrm>
                <a:off x="7553325" y="5664623"/>
                <a:ext cx="1914526" cy="4103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t>4952</a:t>
                </a:r>
                <a:r>
                  <a:rPr lang="ja-JP" altLang="en-US" sz="1400" dirty="0"/>
                  <a:t>～</a:t>
                </a:r>
                <a:r>
                  <a:rPr lang="en-US" altLang="ja-JP" sz="1400" dirty="0"/>
                  <a:t>8722</a:t>
                </a:r>
                <a:endParaRPr lang="ja-JP" altLang="en-US" sz="1400" dirty="0"/>
              </a:p>
            </p:txBody>
          </p:sp>
          <p:sp>
            <p:nvSpPr>
              <p:cNvPr id="25" name="テキスト ボックス 9"/>
              <p:cNvSpPr txBox="1"/>
              <p:nvPr/>
            </p:nvSpPr>
            <p:spPr>
              <a:xfrm>
                <a:off x="7553325" y="5884807"/>
                <a:ext cx="2543175" cy="4103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t>8723</a:t>
                </a:r>
                <a:r>
                  <a:rPr lang="ja-JP" altLang="en-US" sz="1400" dirty="0"/>
                  <a:t>～</a:t>
                </a:r>
                <a:r>
                  <a:rPr lang="en-US" altLang="ja-JP" sz="1400" dirty="0"/>
                  <a:t>25957</a:t>
                </a:r>
                <a:r>
                  <a:rPr lang="ja-JP" altLang="en-US" sz="1400" dirty="0"/>
                  <a:t>　（人</a:t>
                </a:r>
                <a:r>
                  <a:rPr lang="en-US" altLang="ja-JP" sz="1400" dirty="0"/>
                  <a:t>/</a:t>
                </a:r>
                <a:r>
                  <a:rPr lang="ja-JP" altLang="en-US" sz="1400" dirty="0"/>
                  <a:t>㎢）</a:t>
                </a:r>
              </a:p>
            </p:txBody>
          </p:sp>
        </p:grpSp>
      </p:grpSp>
      <p:sp>
        <p:nvSpPr>
          <p:cNvPr id="14" name="テキスト ボックス 12"/>
          <p:cNvSpPr txBox="1"/>
          <p:nvPr/>
        </p:nvSpPr>
        <p:spPr>
          <a:xfrm>
            <a:off x="5221546" y="5774680"/>
            <a:ext cx="2304316"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t>図：人口密度の分布</a:t>
            </a:r>
            <a:endParaRPr lang="en-US" altLang="ja-JP" sz="1400" dirty="0"/>
          </a:p>
          <a:p>
            <a:r>
              <a:rPr lang="ja-JP" altLang="en-US" sz="1400" dirty="0"/>
              <a:t>（平成</a:t>
            </a:r>
            <a:r>
              <a:rPr lang="en-US" altLang="ja-JP" sz="1400" dirty="0"/>
              <a:t>22</a:t>
            </a:r>
            <a:r>
              <a:rPr lang="ja-JP" altLang="en-US" sz="1400" dirty="0"/>
              <a:t>年</a:t>
            </a:r>
            <a:r>
              <a:rPr lang="en-US" altLang="ja-JP" sz="1400" dirty="0"/>
              <a:t>10</a:t>
            </a:r>
            <a:r>
              <a:rPr lang="ja-JP" altLang="en-US" sz="1400" dirty="0"/>
              <a:t>月）</a:t>
            </a:r>
          </a:p>
        </p:txBody>
      </p:sp>
      <p:sp>
        <p:nvSpPr>
          <p:cNvPr id="26" name="正方形/長方形 25"/>
          <p:cNvSpPr/>
          <p:nvPr/>
        </p:nvSpPr>
        <p:spPr>
          <a:xfrm>
            <a:off x="-8652" y="852513"/>
            <a:ext cx="9144000" cy="461665"/>
          </a:xfrm>
          <a:prstGeom prst="rect">
            <a:avLst/>
          </a:prstGeom>
        </p:spPr>
        <p:txBody>
          <a:bodyPr wrap="square">
            <a:spAutoFit/>
          </a:bodyPr>
          <a:lstStyle/>
          <a:p>
            <a:r>
              <a:rPr lang="ja-JP" altLang="en-US" sz="2400" dirty="0" smtClean="0">
                <a:solidFill>
                  <a:srgbClr val="002060"/>
                </a:solidFill>
              </a:rPr>
              <a:t>～人口密度マップと公共交通～</a:t>
            </a:r>
            <a:endParaRPr lang="en-US" altLang="ja-JP" sz="2400" dirty="0">
              <a:solidFill>
                <a:srgbClr val="002060"/>
              </a:solidFill>
            </a:endParaRPr>
          </a:p>
        </p:txBody>
      </p:sp>
      <p:sp>
        <p:nvSpPr>
          <p:cNvPr id="2" name="円/楕円 1"/>
          <p:cNvSpPr/>
          <p:nvPr/>
        </p:nvSpPr>
        <p:spPr>
          <a:xfrm>
            <a:off x="6978330" y="5925162"/>
            <a:ext cx="142613" cy="154949"/>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049637" y="5865630"/>
            <a:ext cx="902811" cy="307777"/>
          </a:xfrm>
          <a:prstGeom prst="rect">
            <a:avLst/>
          </a:prstGeom>
          <a:noFill/>
        </p:spPr>
        <p:txBody>
          <a:bodyPr wrap="none" rtlCol="0">
            <a:spAutoFit/>
          </a:bodyPr>
          <a:lstStyle/>
          <a:p>
            <a:r>
              <a:rPr kumimoji="1" lang="ja-JP" altLang="en-US" sz="1400" dirty="0" smtClean="0"/>
              <a:t>バスの駅</a:t>
            </a:r>
            <a:endParaRPr kumimoji="1" lang="ja-JP" altLang="en-US" sz="1400" dirty="0"/>
          </a:p>
        </p:txBody>
      </p:sp>
      <p:sp>
        <p:nvSpPr>
          <p:cNvPr id="34" name="角丸四角形 33"/>
          <p:cNvSpPr/>
          <p:nvPr/>
        </p:nvSpPr>
        <p:spPr>
          <a:xfrm>
            <a:off x="-8652" y="523989"/>
            <a:ext cx="3041143"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35" name="角丸四角形 34"/>
          <p:cNvSpPr/>
          <p:nvPr/>
        </p:nvSpPr>
        <p:spPr>
          <a:xfrm>
            <a:off x="6126490" y="523989"/>
            <a:ext cx="3017510"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36" name="角丸四角形 35"/>
          <p:cNvSpPr/>
          <p:nvPr/>
        </p:nvSpPr>
        <p:spPr>
          <a:xfrm>
            <a:off x="3032491" y="522517"/>
            <a:ext cx="3093999"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spTree>
    <p:extLst>
      <p:ext uri="{BB962C8B-B14F-4D97-AF65-F5344CB8AC3E}">
        <p14:creationId xmlns:p14="http://schemas.microsoft.com/office/powerpoint/2010/main" val="1968990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l="12798" t="-378" r="13409" b="-1"/>
          <a:stretch/>
        </p:blipFill>
        <p:spPr>
          <a:xfrm>
            <a:off x="3778289" y="981674"/>
            <a:ext cx="5038331" cy="5184604"/>
          </a:xfrm>
          <a:prstGeom prst="rect">
            <a:avLst/>
          </a:prstGeom>
          <a:ln w="19050">
            <a:solidFill>
              <a:schemeClr val="tx1"/>
            </a:solidFill>
          </a:ln>
        </p:spPr>
      </p:pic>
      <p:sp>
        <p:nvSpPr>
          <p:cNvPr id="7" name="円/楕円 6"/>
          <p:cNvSpPr/>
          <p:nvPr/>
        </p:nvSpPr>
        <p:spPr>
          <a:xfrm>
            <a:off x="4541458" y="1098552"/>
            <a:ext cx="1973774" cy="19601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875270" y="2224256"/>
            <a:ext cx="1422184" cy="461665"/>
          </a:xfrm>
          <a:prstGeom prst="rect">
            <a:avLst/>
          </a:prstGeom>
          <a:noFill/>
        </p:spPr>
        <p:txBody>
          <a:bodyPr wrap="none" rtlCol="0">
            <a:spAutoFit/>
          </a:bodyPr>
          <a:lstStyle/>
          <a:p>
            <a:r>
              <a:rPr kumimoji="1" lang="ja-JP" altLang="en-US" sz="2400" b="1" dirty="0" smtClean="0">
                <a:solidFill>
                  <a:srgbClr val="FFFF00"/>
                </a:solidFill>
              </a:rPr>
              <a:t>新治地区</a:t>
            </a:r>
            <a:endParaRPr kumimoji="1" lang="ja-JP" altLang="en-US" sz="2400" b="1" dirty="0">
              <a:solidFill>
                <a:srgbClr val="FFFF00"/>
              </a:solidFill>
            </a:endParaRPr>
          </a:p>
        </p:txBody>
      </p:sp>
      <p:sp>
        <p:nvSpPr>
          <p:cNvPr id="12" name="円/楕円 11"/>
          <p:cNvSpPr/>
          <p:nvPr/>
        </p:nvSpPr>
        <p:spPr>
          <a:xfrm flipH="1" flipV="1">
            <a:off x="7981405" y="5891467"/>
            <a:ext cx="116125" cy="1644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テキスト ボックス 12"/>
          <p:cNvSpPr txBox="1"/>
          <p:nvPr/>
        </p:nvSpPr>
        <p:spPr>
          <a:xfrm>
            <a:off x="8097530" y="5833004"/>
            <a:ext cx="646331" cy="276999"/>
          </a:xfrm>
          <a:prstGeom prst="rect">
            <a:avLst/>
          </a:prstGeom>
          <a:noFill/>
        </p:spPr>
        <p:txBody>
          <a:bodyPr wrap="none" rtlCol="0">
            <a:spAutoFit/>
          </a:bodyPr>
          <a:lstStyle/>
          <a:p>
            <a:r>
              <a:rPr kumimoji="1" lang="ja-JP" altLang="en-US" sz="1200" dirty="0" smtClean="0"/>
              <a:t>観光地</a:t>
            </a:r>
            <a:endParaRPr kumimoji="1" lang="ja-JP" altLang="en-US" sz="1200" dirty="0"/>
          </a:p>
        </p:txBody>
      </p:sp>
      <p:sp>
        <p:nvSpPr>
          <p:cNvPr id="14" name="正方形/長方形 13"/>
          <p:cNvSpPr/>
          <p:nvPr/>
        </p:nvSpPr>
        <p:spPr>
          <a:xfrm>
            <a:off x="83587" y="5150615"/>
            <a:ext cx="3636639" cy="1015663"/>
          </a:xfrm>
          <a:prstGeom prst="rect">
            <a:avLst/>
          </a:prstGeom>
        </p:spPr>
        <p:txBody>
          <a:bodyPr wrap="square">
            <a:spAutoFit/>
          </a:bodyPr>
          <a:lstStyle/>
          <a:p>
            <a:endParaRPr lang="ja-JP" altLang="en-US" sz="2000" dirty="0"/>
          </a:p>
          <a:p>
            <a:r>
              <a:rPr lang="ja-JP" altLang="en-US" sz="2000" dirty="0"/>
              <a:t>※観光地は土浦市観光</a:t>
            </a:r>
            <a:r>
              <a:rPr lang="ja-JP" altLang="en-US" sz="2000" dirty="0" smtClean="0"/>
              <a:t>協会</a:t>
            </a:r>
            <a:r>
              <a:rPr lang="ja-JP" altLang="en-US" sz="2000" dirty="0"/>
              <a:t>HPを参考にした。</a:t>
            </a:r>
          </a:p>
        </p:txBody>
      </p:sp>
      <p:sp>
        <p:nvSpPr>
          <p:cNvPr id="17" name="テキスト ボックス 16"/>
          <p:cNvSpPr txBox="1"/>
          <p:nvPr/>
        </p:nvSpPr>
        <p:spPr>
          <a:xfrm>
            <a:off x="170482" y="992356"/>
            <a:ext cx="2249334" cy="400110"/>
          </a:xfrm>
          <a:prstGeom prst="rect">
            <a:avLst/>
          </a:prstGeom>
          <a:noFill/>
        </p:spPr>
        <p:txBody>
          <a:bodyPr wrap="none" rtlCol="0">
            <a:spAutoFit/>
          </a:bodyPr>
          <a:lstStyle/>
          <a:p>
            <a:r>
              <a:rPr kumimoji="1" lang="ja-JP" altLang="en-US" sz="2000" b="1" dirty="0" smtClean="0">
                <a:solidFill>
                  <a:srgbClr val="002060"/>
                </a:solidFill>
              </a:rPr>
              <a:t>～観光地と交通～</a:t>
            </a:r>
            <a:endParaRPr kumimoji="1" lang="ja-JP" altLang="en-US" sz="2000" b="1" dirty="0">
              <a:solidFill>
                <a:srgbClr val="002060"/>
              </a:solidFill>
            </a:endParaRPr>
          </a:p>
        </p:txBody>
      </p:sp>
      <p:sp>
        <p:nvSpPr>
          <p:cNvPr id="18" name="角丸四角形 17"/>
          <p:cNvSpPr/>
          <p:nvPr/>
        </p:nvSpPr>
        <p:spPr>
          <a:xfrm>
            <a:off x="-8652" y="523989"/>
            <a:ext cx="3041143"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19" name="角丸四角形 18"/>
          <p:cNvSpPr/>
          <p:nvPr/>
        </p:nvSpPr>
        <p:spPr>
          <a:xfrm>
            <a:off x="6126490" y="522517"/>
            <a:ext cx="3017510"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20" name="角丸四角形 19"/>
          <p:cNvSpPr/>
          <p:nvPr/>
        </p:nvSpPr>
        <p:spPr>
          <a:xfrm>
            <a:off x="3032491" y="522517"/>
            <a:ext cx="3093999"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sp>
        <p:nvSpPr>
          <p:cNvPr id="2" name="テキスト ボックス 1"/>
          <p:cNvSpPr txBox="1"/>
          <p:nvPr/>
        </p:nvSpPr>
        <p:spPr>
          <a:xfrm>
            <a:off x="271688" y="2286821"/>
            <a:ext cx="3448538" cy="2862322"/>
          </a:xfrm>
          <a:prstGeom prst="rect">
            <a:avLst/>
          </a:prstGeom>
          <a:noFill/>
        </p:spPr>
        <p:txBody>
          <a:bodyPr wrap="square" rtlCol="0">
            <a:spAutoFit/>
          </a:bodyPr>
          <a:lstStyle/>
          <a:p>
            <a:pPr>
              <a:lnSpc>
                <a:spcPct val="150000"/>
              </a:lnSpc>
            </a:pPr>
            <a:r>
              <a:rPr kumimoji="1" lang="ja-JP" altLang="en-US" sz="2400" dirty="0" smtClean="0"/>
              <a:t>新治地区</a:t>
            </a:r>
            <a:r>
              <a:rPr kumimoji="1" lang="ja-JP" altLang="en-US" sz="2400" dirty="0" smtClean="0"/>
              <a:t>は</a:t>
            </a:r>
            <a:endParaRPr kumimoji="1" lang="en-US" altLang="ja-JP" sz="2400" dirty="0" smtClean="0"/>
          </a:p>
          <a:p>
            <a:pPr>
              <a:lnSpc>
                <a:spcPct val="150000"/>
              </a:lnSpc>
            </a:pPr>
            <a:r>
              <a:rPr kumimoji="1" lang="ja-JP" altLang="en-US" sz="2400" dirty="0" smtClean="0">
                <a:solidFill>
                  <a:schemeClr val="accent6">
                    <a:lumMod val="75000"/>
                  </a:schemeClr>
                </a:solidFill>
              </a:rPr>
              <a:t>観光</a:t>
            </a:r>
            <a:r>
              <a:rPr kumimoji="1" lang="ja-JP" altLang="en-US" sz="2400" dirty="0" smtClean="0">
                <a:solidFill>
                  <a:schemeClr val="accent6">
                    <a:lumMod val="75000"/>
                  </a:schemeClr>
                </a:solidFill>
              </a:rPr>
              <a:t>資源が</a:t>
            </a:r>
            <a:r>
              <a:rPr kumimoji="1" lang="ja-JP" altLang="en-US" sz="2400" dirty="0" smtClean="0">
                <a:solidFill>
                  <a:schemeClr val="accent6">
                    <a:lumMod val="75000"/>
                  </a:schemeClr>
                </a:solidFill>
              </a:rPr>
              <a:t>豊富。</a:t>
            </a:r>
            <a:endParaRPr kumimoji="1" lang="en-US" altLang="ja-JP" sz="2400" dirty="0" smtClean="0">
              <a:solidFill>
                <a:schemeClr val="accent6">
                  <a:lumMod val="75000"/>
                </a:schemeClr>
              </a:solidFill>
            </a:endParaRPr>
          </a:p>
          <a:p>
            <a:pPr>
              <a:lnSpc>
                <a:spcPct val="150000"/>
              </a:lnSpc>
            </a:pPr>
            <a:r>
              <a:rPr kumimoji="1" lang="ja-JP" altLang="en-US" sz="2400" dirty="0" smtClean="0"/>
              <a:t>自家用車</a:t>
            </a:r>
            <a:r>
              <a:rPr kumimoji="1" lang="ja-JP" altLang="en-US" sz="2400" dirty="0" smtClean="0"/>
              <a:t>やタクシーを</a:t>
            </a:r>
            <a:endParaRPr kumimoji="1" lang="en-US" altLang="ja-JP" sz="2400" dirty="0" smtClean="0"/>
          </a:p>
          <a:p>
            <a:pPr>
              <a:lnSpc>
                <a:spcPct val="150000"/>
              </a:lnSpc>
            </a:pPr>
            <a:r>
              <a:rPr kumimoji="1" lang="ja-JP" altLang="en-US" sz="2400" dirty="0" smtClean="0"/>
              <a:t>使わないと行けない・・・。</a:t>
            </a:r>
            <a:endParaRPr kumimoji="1" lang="ja-JP" altLang="en-US" sz="2400" dirty="0"/>
          </a:p>
        </p:txBody>
      </p:sp>
      <p:sp>
        <p:nvSpPr>
          <p:cNvPr id="3" name="テキスト ボックス 2"/>
          <p:cNvSpPr txBox="1"/>
          <p:nvPr/>
        </p:nvSpPr>
        <p:spPr>
          <a:xfrm>
            <a:off x="-8652" y="6383791"/>
            <a:ext cx="9152651" cy="461665"/>
          </a:xfrm>
          <a:prstGeom prst="rect">
            <a:avLst/>
          </a:prstGeom>
          <a:noFill/>
        </p:spPr>
        <p:txBody>
          <a:bodyPr wrap="square" rtlCol="0">
            <a:spAutoFit/>
          </a:bodyPr>
          <a:lstStyle/>
          <a:p>
            <a:pPr algn="ctr"/>
            <a:r>
              <a:rPr kumimoji="1" lang="ja-JP" altLang="en-US" sz="2400" dirty="0" smtClean="0">
                <a:solidFill>
                  <a:schemeClr val="accent6"/>
                </a:solidFill>
              </a:rPr>
              <a:t>新治地区は観光資源</a:t>
            </a:r>
            <a:r>
              <a:rPr lang="ja-JP" altLang="en-US" sz="2400" dirty="0">
                <a:solidFill>
                  <a:schemeClr val="accent6"/>
                </a:solidFill>
              </a:rPr>
              <a:t>が</a:t>
            </a:r>
            <a:r>
              <a:rPr lang="ja-JP" altLang="en-US" sz="2400" dirty="0" smtClean="0">
                <a:solidFill>
                  <a:schemeClr val="accent6"/>
                </a:solidFill>
              </a:rPr>
              <a:t>豊富だが、アクセスが悪い</a:t>
            </a:r>
            <a:endParaRPr kumimoji="1" lang="ja-JP" altLang="en-US" sz="2400" dirty="0">
              <a:solidFill>
                <a:schemeClr val="accent6"/>
              </a:solidFill>
            </a:endParaRPr>
          </a:p>
        </p:txBody>
      </p:sp>
    </p:spTree>
    <p:extLst>
      <p:ext uri="{BB962C8B-B14F-4D97-AF65-F5344CB8AC3E}">
        <p14:creationId xmlns:p14="http://schemas.microsoft.com/office/powerpoint/2010/main" val="48176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23592" y="4672786"/>
            <a:ext cx="7366706" cy="2185214"/>
          </a:xfrm>
          <a:prstGeom prst="rect">
            <a:avLst/>
          </a:prstGeom>
          <a:noFill/>
        </p:spPr>
        <p:txBody>
          <a:bodyPr wrap="square" rtlCol="0">
            <a:spAutoFit/>
          </a:bodyPr>
          <a:lstStyle/>
          <a:p>
            <a:r>
              <a:rPr kumimoji="1" lang="ja-JP" altLang="en-US" sz="2400" dirty="0" smtClean="0"/>
              <a:t>運賃は</a:t>
            </a:r>
            <a:r>
              <a:rPr kumimoji="1" lang="en-US" altLang="ja-JP" sz="3200" b="1" dirty="0" smtClean="0"/>
              <a:t>100</a:t>
            </a:r>
            <a:r>
              <a:rPr kumimoji="1" lang="ja-JP" altLang="en-US" sz="3200" b="1" dirty="0" smtClean="0"/>
              <a:t>円</a:t>
            </a:r>
            <a:r>
              <a:rPr kumimoji="1" lang="ja-JP" altLang="en-US" sz="2800" dirty="0" smtClean="0"/>
              <a:t>（小人</a:t>
            </a:r>
            <a:r>
              <a:rPr kumimoji="1" lang="en-US" altLang="ja-JP" sz="2800" dirty="0" smtClean="0"/>
              <a:t>50</a:t>
            </a:r>
            <a:r>
              <a:rPr kumimoji="1" lang="ja-JP" altLang="en-US" sz="2800" dirty="0" smtClean="0"/>
              <a:t>円）</a:t>
            </a:r>
            <a:endParaRPr kumimoji="1" lang="en-US" altLang="ja-JP" sz="2800" dirty="0" smtClean="0"/>
          </a:p>
          <a:p>
            <a:r>
              <a:rPr kumimoji="1" lang="ja-JP" altLang="en-US" sz="2400" dirty="0" smtClean="0"/>
              <a:t>または地域通貨キララ</a:t>
            </a:r>
            <a:endParaRPr kumimoji="1" lang="en-US" altLang="ja-JP" sz="2400" dirty="0" smtClean="0"/>
          </a:p>
          <a:p>
            <a:r>
              <a:rPr lang="ja-JP" altLang="en-US" sz="1400" dirty="0" smtClean="0"/>
              <a:t>キララ</a:t>
            </a:r>
            <a:r>
              <a:rPr lang="ja-JP" altLang="en-US" sz="1400" dirty="0"/>
              <a:t>は</a:t>
            </a:r>
            <a:endParaRPr lang="en-US" altLang="ja-JP" sz="1400" dirty="0"/>
          </a:p>
          <a:p>
            <a:r>
              <a:rPr lang="ja-JP" altLang="en-US" sz="1400" dirty="0"/>
              <a:t>①キララちゃんバスを利用して、</a:t>
            </a:r>
            <a:endParaRPr lang="en-US" altLang="ja-JP" sz="1400" dirty="0"/>
          </a:p>
          <a:p>
            <a:r>
              <a:rPr lang="ja-JP" altLang="en-US" sz="1400" dirty="0"/>
              <a:t>②協賛店舗で</a:t>
            </a:r>
            <a:r>
              <a:rPr lang="en-US" altLang="ja-JP" sz="1400" dirty="0"/>
              <a:t>1</a:t>
            </a:r>
            <a:r>
              <a:rPr lang="ja-JP" altLang="en-US" sz="1400" dirty="0"/>
              <a:t>回</a:t>
            </a:r>
            <a:r>
              <a:rPr lang="en-US" altLang="ja-JP" sz="1400" dirty="0"/>
              <a:t>1000</a:t>
            </a:r>
            <a:r>
              <a:rPr lang="ja-JP" altLang="en-US" sz="1400" dirty="0"/>
              <a:t>円以上買い物をすると貰える。</a:t>
            </a:r>
            <a:endParaRPr lang="en-US" altLang="ja-JP" sz="1400" dirty="0"/>
          </a:p>
          <a:p>
            <a:endParaRPr lang="en-US" altLang="ja-JP" dirty="0"/>
          </a:p>
          <a:p>
            <a:endParaRPr kumimoji="1" lang="ja-JP" altLang="en-US" sz="20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92" y="1371053"/>
            <a:ext cx="3985315" cy="298898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90" y="4897871"/>
            <a:ext cx="1842872" cy="1090366"/>
          </a:xfrm>
          <a:prstGeom prst="rect">
            <a:avLst/>
          </a:prstGeom>
          <a:ln w="28575">
            <a:solidFill>
              <a:schemeClr val="tx1"/>
            </a:solidFill>
          </a:ln>
        </p:spPr>
      </p:pic>
      <p:graphicFrame>
        <p:nvGraphicFramePr>
          <p:cNvPr id="14" name="グラフ 13"/>
          <p:cNvGraphicFramePr>
            <a:graphicFrameLocks/>
          </p:cNvGraphicFramePr>
          <p:nvPr>
            <p:extLst/>
          </p:nvPr>
        </p:nvGraphicFramePr>
        <p:xfrm>
          <a:off x="4321730" y="1266323"/>
          <a:ext cx="4637446" cy="3191241"/>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528483" y="909388"/>
            <a:ext cx="3278462" cy="461665"/>
          </a:xfrm>
          <a:prstGeom prst="rect">
            <a:avLst/>
          </a:prstGeom>
          <a:noFill/>
        </p:spPr>
        <p:txBody>
          <a:bodyPr wrap="none" rtlCol="0">
            <a:spAutoFit/>
          </a:bodyPr>
          <a:lstStyle/>
          <a:p>
            <a:r>
              <a:rPr kumimoji="1" lang="ja-JP" altLang="en-US" sz="2400" b="1" dirty="0" smtClean="0">
                <a:solidFill>
                  <a:srgbClr val="002060"/>
                </a:solidFill>
              </a:rPr>
              <a:t>～キララちゃんバス～</a:t>
            </a:r>
            <a:endParaRPr kumimoji="1" lang="ja-JP" altLang="en-US" sz="2400" b="1" dirty="0">
              <a:solidFill>
                <a:srgbClr val="002060"/>
              </a:solidFill>
            </a:endParaRPr>
          </a:p>
        </p:txBody>
      </p:sp>
      <p:cxnSp>
        <p:nvCxnSpPr>
          <p:cNvPr id="15" name="直線矢印コネクタ 14"/>
          <p:cNvCxnSpPr/>
          <p:nvPr/>
        </p:nvCxnSpPr>
        <p:spPr>
          <a:xfrm flipV="1">
            <a:off x="5767534" y="2155231"/>
            <a:ext cx="1968080" cy="68984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819001" y="1902533"/>
            <a:ext cx="902811" cy="523220"/>
          </a:xfrm>
          <a:prstGeom prst="rect">
            <a:avLst/>
          </a:prstGeom>
          <a:noFill/>
        </p:spPr>
        <p:txBody>
          <a:bodyPr wrap="none" rtlCol="0">
            <a:spAutoFit/>
          </a:bodyPr>
          <a:lstStyle/>
          <a:p>
            <a:r>
              <a:rPr kumimoji="1" lang="ja-JP" altLang="en-US" sz="2800" dirty="0" smtClean="0">
                <a:solidFill>
                  <a:srgbClr val="FF0000"/>
                </a:solidFill>
              </a:rPr>
              <a:t>増加</a:t>
            </a:r>
            <a:endParaRPr kumimoji="1" lang="ja-JP" altLang="en-US" sz="2800" dirty="0">
              <a:solidFill>
                <a:srgbClr val="FF0000"/>
              </a:solidFill>
            </a:endParaRPr>
          </a:p>
        </p:txBody>
      </p:sp>
      <p:cxnSp>
        <p:nvCxnSpPr>
          <p:cNvPr id="21" name="直線矢印コネクタ 20"/>
          <p:cNvCxnSpPr/>
          <p:nvPr/>
        </p:nvCxnSpPr>
        <p:spPr>
          <a:xfrm>
            <a:off x="3280743" y="5443054"/>
            <a:ext cx="2710482" cy="3223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8" name="角丸四角形 17"/>
          <p:cNvSpPr/>
          <p:nvPr/>
        </p:nvSpPr>
        <p:spPr>
          <a:xfrm>
            <a:off x="-8652" y="523989"/>
            <a:ext cx="3041143"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22" name="角丸四角形 21"/>
          <p:cNvSpPr/>
          <p:nvPr/>
        </p:nvSpPr>
        <p:spPr>
          <a:xfrm>
            <a:off x="6126490" y="522517"/>
            <a:ext cx="3017510"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23" name="角丸四角形 22"/>
          <p:cNvSpPr/>
          <p:nvPr/>
        </p:nvSpPr>
        <p:spPr>
          <a:xfrm>
            <a:off x="3032491" y="522517"/>
            <a:ext cx="3093999"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spTree>
    <p:extLst>
      <p:ext uri="{BB962C8B-B14F-4D97-AF65-F5344CB8AC3E}">
        <p14:creationId xmlns:p14="http://schemas.microsoft.com/office/powerpoint/2010/main" val="2769484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29" y="1206440"/>
            <a:ext cx="8061821" cy="4284282"/>
          </a:xfrm>
          <a:prstGeom prst="rect">
            <a:avLst/>
          </a:prstGeom>
          <a:ln w="38100">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147" y="1631657"/>
            <a:ext cx="2217853" cy="1728948"/>
          </a:xfrm>
          <a:prstGeom prst="rect">
            <a:avLst/>
          </a:prstGeom>
          <a:effectLst>
            <a:softEdge rad="127000"/>
          </a:effectLst>
        </p:spPr>
      </p:pic>
      <p:sp>
        <p:nvSpPr>
          <p:cNvPr id="7" name="正方形/長方形 6"/>
          <p:cNvSpPr/>
          <p:nvPr/>
        </p:nvSpPr>
        <p:spPr>
          <a:xfrm>
            <a:off x="234546" y="5730095"/>
            <a:ext cx="2797945" cy="461665"/>
          </a:xfrm>
          <a:prstGeom prst="rect">
            <a:avLst/>
          </a:prstGeom>
        </p:spPr>
        <p:txBody>
          <a:bodyPr wrap="none">
            <a:spAutoFit/>
          </a:bodyPr>
          <a:lstStyle/>
          <a:p>
            <a:r>
              <a:rPr lang="ja-JP" altLang="en-US" sz="2400" dirty="0" smtClean="0"/>
              <a:t>利用料金</a:t>
            </a:r>
            <a:r>
              <a:rPr lang="ja-JP" altLang="en-US" sz="2400" dirty="0" smtClean="0">
                <a:solidFill>
                  <a:srgbClr val="FF0000"/>
                </a:solidFill>
              </a:rPr>
              <a:t>片道</a:t>
            </a:r>
            <a:r>
              <a:rPr lang="en-US" altLang="ja-JP" sz="2400" dirty="0" smtClean="0">
                <a:solidFill>
                  <a:srgbClr val="FF0000"/>
                </a:solidFill>
              </a:rPr>
              <a:t>500</a:t>
            </a:r>
            <a:r>
              <a:rPr lang="ja-JP" altLang="en-US" sz="2400" dirty="0" smtClean="0">
                <a:solidFill>
                  <a:srgbClr val="FF0000"/>
                </a:solidFill>
              </a:rPr>
              <a:t>円</a:t>
            </a:r>
            <a:endParaRPr lang="en-US" altLang="ja-JP" sz="2400" dirty="0">
              <a:solidFill>
                <a:srgbClr val="FF0000"/>
              </a:solidFill>
            </a:endParaRPr>
          </a:p>
        </p:txBody>
      </p:sp>
      <p:sp>
        <p:nvSpPr>
          <p:cNvPr id="8" name="正方形/長方形 7"/>
          <p:cNvSpPr/>
          <p:nvPr/>
        </p:nvSpPr>
        <p:spPr>
          <a:xfrm>
            <a:off x="2804216" y="5545429"/>
            <a:ext cx="8879200" cy="646331"/>
          </a:xfrm>
          <a:prstGeom prst="rect">
            <a:avLst/>
          </a:prstGeom>
        </p:spPr>
        <p:txBody>
          <a:bodyPr wrap="square">
            <a:spAutoFit/>
          </a:bodyPr>
          <a:lstStyle/>
          <a:p>
            <a:r>
              <a:rPr lang="en-US" altLang="ja-JP" dirty="0" smtClean="0"/>
              <a:t>※</a:t>
            </a:r>
            <a:r>
              <a:rPr lang="ja-JP" altLang="en-US" dirty="0" smtClean="0"/>
              <a:t>神立</a:t>
            </a:r>
            <a:r>
              <a:rPr lang="ja-JP" altLang="en-US" dirty="0"/>
              <a:t>・新治地区⇔荒川沖地</a:t>
            </a:r>
            <a:r>
              <a:rPr lang="ja-JP" altLang="en-US" dirty="0" smtClean="0"/>
              <a:t>区間は別途</a:t>
            </a:r>
            <a:r>
              <a:rPr lang="en-US" altLang="ja-JP" dirty="0"/>
              <a:t>500</a:t>
            </a:r>
            <a:r>
              <a:rPr lang="ja-JP" altLang="en-US" dirty="0"/>
              <a:t>円が</a:t>
            </a:r>
            <a:r>
              <a:rPr lang="ja-JP" altLang="en-US" dirty="0" smtClean="0"/>
              <a:t>必要</a:t>
            </a:r>
            <a:endParaRPr lang="en-US" altLang="ja-JP" dirty="0" smtClean="0"/>
          </a:p>
          <a:p>
            <a:r>
              <a:rPr lang="ja-JP" altLang="en-US" dirty="0"/>
              <a:t>　</a:t>
            </a:r>
            <a:r>
              <a:rPr lang="ja-JP" altLang="en-US" dirty="0" smtClean="0"/>
              <a:t>利用条件　土浦市在住の</a:t>
            </a:r>
            <a:r>
              <a:rPr lang="en-US" altLang="ja-JP" dirty="0" smtClean="0"/>
              <a:t>65</a:t>
            </a:r>
            <a:r>
              <a:rPr lang="ja-JP" altLang="en-US" dirty="0" smtClean="0"/>
              <a:t>歳以上の人とその介護者</a:t>
            </a:r>
            <a:endParaRPr lang="en-US" altLang="ja-JP" dirty="0" smtClean="0"/>
          </a:p>
        </p:txBody>
      </p:sp>
      <p:sp>
        <p:nvSpPr>
          <p:cNvPr id="11" name="角丸四角形 10"/>
          <p:cNvSpPr/>
          <p:nvPr/>
        </p:nvSpPr>
        <p:spPr>
          <a:xfrm>
            <a:off x="-8652" y="523989"/>
            <a:ext cx="3041143"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減少する公共交通の利用</a:t>
            </a:r>
            <a:endParaRPr kumimoji="1" lang="ja-JP" altLang="en-US" dirty="0"/>
          </a:p>
        </p:txBody>
      </p:sp>
      <p:sp>
        <p:nvSpPr>
          <p:cNvPr id="12" name="角丸四角形 11"/>
          <p:cNvSpPr/>
          <p:nvPr/>
        </p:nvSpPr>
        <p:spPr>
          <a:xfrm>
            <a:off x="6126490" y="522517"/>
            <a:ext cx="3017510" cy="34351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交通支援事例</a:t>
            </a:r>
            <a:endParaRPr kumimoji="1" lang="ja-JP" altLang="en-US" dirty="0"/>
          </a:p>
        </p:txBody>
      </p:sp>
      <p:sp>
        <p:nvSpPr>
          <p:cNvPr id="13" name="角丸四角形 12"/>
          <p:cNvSpPr/>
          <p:nvPr/>
        </p:nvSpPr>
        <p:spPr>
          <a:xfrm>
            <a:off x="3032491" y="522517"/>
            <a:ext cx="3093999" cy="3435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交通</a:t>
            </a:r>
            <a:r>
              <a:rPr lang="ja-JP" altLang="en-US" dirty="0" smtClean="0"/>
              <a:t>ニーズ</a:t>
            </a:r>
            <a:r>
              <a:rPr kumimoji="1" lang="ja-JP" altLang="en-US" dirty="0" smtClean="0"/>
              <a:t>問題</a:t>
            </a:r>
            <a:endParaRPr kumimoji="1" lang="ja-JP" altLang="en-US" dirty="0"/>
          </a:p>
        </p:txBody>
      </p:sp>
    </p:spTree>
    <p:extLst>
      <p:ext uri="{BB962C8B-B14F-4D97-AF65-F5344CB8AC3E}">
        <p14:creationId xmlns:p14="http://schemas.microsoft.com/office/powerpoint/2010/main" val="161316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 y="599465"/>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公共交通の利用低下</a:t>
            </a:r>
            <a:endParaRPr lang="ja-JP" altLang="en-US" sz="3600" dirty="0"/>
          </a:p>
        </p:txBody>
      </p:sp>
      <p:sp>
        <p:nvSpPr>
          <p:cNvPr id="3" name="ホームベース 2"/>
          <p:cNvSpPr/>
          <p:nvPr/>
        </p:nvSpPr>
        <p:spPr>
          <a:xfrm>
            <a:off x="0" y="1362682"/>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t>新治地区の交通と観光の問題</a:t>
            </a:r>
            <a:endParaRPr lang="ja-JP" altLang="en-US" sz="2400" dirty="0"/>
          </a:p>
        </p:txBody>
      </p:sp>
      <p:sp>
        <p:nvSpPr>
          <p:cNvPr id="4" name="ホームベース 3"/>
          <p:cNvSpPr/>
          <p:nvPr/>
        </p:nvSpPr>
        <p:spPr>
          <a:xfrm>
            <a:off x="0" y="2125899"/>
            <a:ext cx="4524375" cy="67627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コミュニティ交通の台頭</a:t>
            </a:r>
            <a:endParaRPr lang="ja-JP" altLang="en-US" sz="2800" dirty="0"/>
          </a:p>
        </p:txBody>
      </p:sp>
      <p:pic>
        <p:nvPicPr>
          <p:cNvPr id="4098" name="Picture 2" descr="http://tsuchiura-npo.img.jugem.jp/20110226_1330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75" y="1042100"/>
            <a:ext cx="3243906" cy="38167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http://upload.wikimedia.org/wikipedia/ja/2/26/Kantetsu_1890TC_PA-ME17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165117"/>
            <a:ext cx="3502881" cy="26256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56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医療</a:t>
            </a:r>
            <a:endParaRPr kumimoji="1" lang="ja-JP" altLang="en-US" sz="2800" b="1"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Tree>
    <p:extLst>
      <p:ext uri="{BB962C8B-B14F-4D97-AF65-F5344CB8AC3E}">
        <p14:creationId xmlns:p14="http://schemas.microsoft.com/office/powerpoint/2010/main" val="4031880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657868238"/>
              </p:ext>
            </p:extLst>
          </p:nvPr>
        </p:nvGraphicFramePr>
        <p:xfrm>
          <a:off x="265317" y="1566486"/>
          <a:ext cx="4302356" cy="3537761"/>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 4"/>
          <p:cNvSpPr/>
          <p:nvPr/>
        </p:nvSpPr>
        <p:spPr>
          <a:xfrm>
            <a:off x="-8652" y="526652"/>
            <a:ext cx="4525108" cy="3393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医療分野の変化</a:t>
            </a:r>
            <a:endParaRPr kumimoji="1" lang="ja-JP" altLang="en-US" dirty="0"/>
          </a:p>
        </p:txBody>
      </p:sp>
      <p:sp>
        <p:nvSpPr>
          <p:cNvPr id="9" name="角丸四角形 8"/>
          <p:cNvSpPr/>
          <p:nvPr/>
        </p:nvSpPr>
        <p:spPr>
          <a:xfrm>
            <a:off x="4516456" y="526652"/>
            <a:ext cx="4618892" cy="3369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病院の移転</a:t>
            </a:r>
            <a:endParaRPr kumimoji="1" lang="ja-JP" altLang="en-US" dirty="0"/>
          </a:p>
        </p:txBody>
      </p:sp>
      <p:cxnSp>
        <p:nvCxnSpPr>
          <p:cNvPr id="6" name="直線矢印コネクタ 5"/>
          <p:cNvCxnSpPr/>
          <p:nvPr/>
        </p:nvCxnSpPr>
        <p:spPr>
          <a:xfrm>
            <a:off x="1754660" y="2252093"/>
            <a:ext cx="2397211" cy="91440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652" y="6383791"/>
            <a:ext cx="9152651" cy="461665"/>
          </a:xfrm>
          <a:prstGeom prst="rect">
            <a:avLst/>
          </a:prstGeom>
          <a:noFill/>
        </p:spPr>
        <p:txBody>
          <a:bodyPr wrap="square" rtlCol="0">
            <a:spAutoFit/>
          </a:bodyPr>
          <a:lstStyle/>
          <a:p>
            <a:pPr algn="ctr"/>
            <a:r>
              <a:rPr kumimoji="1" lang="ja-JP" altLang="en-US" sz="2400" dirty="0" smtClean="0">
                <a:solidFill>
                  <a:schemeClr val="accent6"/>
                </a:solidFill>
              </a:rPr>
              <a:t>医療施設数</a:t>
            </a:r>
            <a:r>
              <a:rPr lang="ja-JP" altLang="en-US" sz="2400" dirty="0" smtClean="0">
                <a:solidFill>
                  <a:schemeClr val="accent6"/>
                </a:solidFill>
              </a:rPr>
              <a:t>➡減少　医療施設の集まるところ➡公共交通</a:t>
            </a:r>
            <a:endParaRPr kumimoji="1" lang="ja-JP" altLang="en-US" sz="2400" dirty="0">
              <a:solidFill>
                <a:schemeClr val="accent6"/>
              </a:solidFill>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471" y="1803130"/>
            <a:ext cx="4050862" cy="3064474"/>
          </a:xfrm>
          <a:prstGeom prst="rect">
            <a:avLst/>
          </a:prstGeom>
          <a:ln>
            <a:solidFill>
              <a:schemeClr val="tx1"/>
            </a:solidFill>
          </a:ln>
          <a:effectLst>
            <a:softEdge rad="63500"/>
          </a:effectLst>
        </p:spPr>
      </p:pic>
      <p:sp>
        <p:nvSpPr>
          <p:cNvPr id="2" name="テキスト ボックス 1"/>
          <p:cNvSpPr txBox="1"/>
          <p:nvPr/>
        </p:nvSpPr>
        <p:spPr>
          <a:xfrm>
            <a:off x="6973896" y="4949983"/>
            <a:ext cx="1877437" cy="261610"/>
          </a:xfrm>
          <a:prstGeom prst="rect">
            <a:avLst/>
          </a:prstGeom>
          <a:noFill/>
        </p:spPr>
        <p:txBody>
          <a:bodyPr wrap="none" rtlCol="0">
            <a:spAutoFit/>
          </a:bodyPr>
          <a:lstStyle/>
          <a:p>
            <a:r>
              <a:rPr kumimoji="1" lang="ja-JP" altLang="en-US" sz="1100" dirty="0" smtClean="0"/>
              <a:t>土浦の公共交通と医療施設</a:t>
            </a:r>
            <a:endParaRPr kumimoji="1" lang="ja-JP" altLang="en-US" sz="1100" dirty="0"/>
          </a:p>
        </p:txBody>
      </p:sp>
    </p:spTree>
    <p:extLst>
      <p:ext uri="{BB962C8B-B14F-4D97-AF65-F5344CB8AC3E}">
        <p14:creationId xmlns:p14="http://schemas.microsoft.com/office/powerpoint/2010/main" val="41007869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290058183"/>
              </p:ext>
            </p:extLst>
          </p:nvPr>
        </p:nvGraphicFramePr>
        <p:xfrm>
          <a:off x="367771" y="1078278"/>
          <a:ext cx="3477526" cy="4682595"/>
        </p:xfrm>
        <a:graphic>
          <a:graphicData uri="http://schemas.openxmlformats.org/drawingml/2006/table">
            <a:tbl>
              <a:tblPr>
                <a:tableStyleId>{5C22544A-7EE6-4342-B048-85BDC9FD1C3A}</a:tableStyleId>
              </a:tblPr>
              <a:tblGrid>
                <a:gridCol w="2798465"/>
                <a:gridCol w="679061"/>
              </a:tblGrid>
              <a:tr h="292377">
                <a:tc>
                  <a:txBody>
                    <a:bodyPr/>
                    <a:lstStyle/>
                    <a:p>
                      <a:pPr algn="l" fontAlgn="ctr"/>
                      <a:r>
                        <a:rPr lang="ja-JP" altLang="en-US" sz="2000" u="none" strike="noStrike" dirty="0">
                          <a:effectLst/>
                        </a:rPr>
                        <a:t>歯科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129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a:effectLst/>
                        </a:rPr>
                        <a:t>内科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71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a:effectLst/>
                        </a:rPr>
                        <a:t>小児科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54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a:effectLst/>
                        </a:rPr>
                        <a:t>外科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22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171828">
                <a:tc>
                  <a:txBody>
                    <a:bodyPr/>
                    <a:lstStyle/>
                    <a:p>
                      <a:pPr algn="l" fontAlgn="ctr"/>
                      <a:r>
                        <a:rPr lang="ja-JP" altLang="en-US" sz="2000" u="none" strike="noStrike">
                          <a:effectLst/>
                        </a:rPr>
                        <a:t>リハビリテーション科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21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a:effectLst/>
                        </a:rPr>
                        <a:t>皮膚科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a:effectLst/>
                        </a:rPr>
                        <a:t>消化器科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a:effectLst/>
                        </a:rPr>
                        <a:t>循環器科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a:effectLst/>
                        </a:rPr>
                        <a:t>眼科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a:effectLst/>
                        </a:rPr>
                        <a:t>耳鼻咽喉科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a:effectLst/>
                        </a:rPr>
                        <a:t>呼吸器科</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a:effectLst/>
                        </a:rPr>
                        <a:t>神経科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a:effectLst/>
                        </a:rPr>
                        <a:t>精神科</a:t>
                      </a:r>
                      <a:endParaRPr lang="ja-JP" altLang="en-US"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a:solidFill>
                            <a:schemeClr val="accent6"/>
                          </a:solidFill>
                          <a:effectLst/>
                        </a:rPr>
                        <a:t>産婦人科</a:t>
                      </a:r>
                      <a:endParaRPr lang="ja-JP" altLang="en-US" sz="2000" b="0" i="0" u="none" strike="noStrike" dirty="0">
                        <a:solidFill>
                          <a:schemeClr val="accent6"/>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a:solidFill>
                            <a:schemeClr val="accent6"/>
                          </a:solidFill>
                          <a:effectLst/>
                        </a:rPr>
                        <a:t>8</a:t>
                      </a:r>
                      <a:endParaRPr lang="en-US" altLang="ja-JP" sz="2000" b="0" i="0" u="none" strike="noStrike" dirty="0">
                        <a:solidFill>
                          <a:schemeClr val="accent6"/>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r h="292377">
                <a:tc>
                  <a:txBody>
                    <a:bodyPr/>
                    <a:lstStyle/>
                    <a:p>
                      <a:pPr algn="l" fontAlgn="ctr"/>
                      <a:r>
                        <a:rPr lang="ja-JP" altLang="en-US" sz="2000" u="none" strike="noStrike" dirty="0" smtClean="0">
                          <a:effectLst/>
                        </a:rPr>
                        <a:t>その他</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c>
                  <a:txBody>
                    <a:bodyPr/>
                    <a:lstStyle/>
                    <a:p>
                      <a:pPr algn="ctr" fontAlgn="ctr"/>
                      <a:r>
                        <a:rPr lang="en-US" altLang="ja-JP" sz="2000" u="none" strike="noStrike" dirty="0" smtClean="0">
                          <a:effectLst/>
                        </a:rPr>
                        <a:t>64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3" marR="7373" marT="7373" marB="0" anchor="ctr"/>
                </a:tc>
              </a:tr>
            </a:tbl>
          </a:graphicData>
        </a:graphic>
      </p:graphicFrame>
      <p:sp>
        <p:nvSpPr>
          <p:cNvPr id="5" name="角丸四角形 4"/>
          <p:cNvSpPr/>
          <p:nvPr/>
        </p:nvSpPr>
        <p:spPr>
          <a:xfrm>
            <a:off x="-8652" y="526652"/>
            <a:ext cx="4525108" cy="3393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医療分野の変化</a:t>
            </a:r>
            <a:endParaRPr kumimoji="1" lang="ja-JP" altLang="en-US" dirty="0"/>
          </a:p>
        </p:txBody>
      </p:sp>
      <p:sp>
        <p:nvSpPr>
          <p:cNvPr id="9" name="角丸四角形 8"/>
          <p:cNvSpPr/>
          <p:nvPr/>
        </p:nvSpPr>
        <p:spPr>
          <a:xfrm>
            <a:off x="4516456" y="526652"/>
            <a:ext cx="4618892" cy="3369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病院の移転</a:t>
            </a:r>
            <a:endParaRPr kumimoji="1" lang="ja-JP" altLang="en-US" dirty="0"/>
          </a:p>
        </p:txBody>
      </p:sp>
      <p:sp>
        <p:nvSpPr>
          <p:cNvPr id="11" name="テキスト ボックス 10"/>
          <p:cNvSpPr txBox="1"/>
          <p:nvPr/>
        </p:nvSpPr>
        <p:spPr>
          <a:xfrm>
            <a:off x="-8652" y="6383791"/>
            <a:ext cx="9152651" cy="461665"/>
          </a:xfrm>
          <a:prstGeom prst="rect">
            <a:avLst/>
          </a:prstGeom>
          <a:noFill/>
        </p:spPr>
        <p:txBody>
          <a:bodyPr wrap="square" rtlCol="0">
            <a:spAutoFit/>
          </a:bodyPr>
          <a:lstStyle/>
          <a:p>
            <a:pPr algn="ctr"/>
            <a:r>
              <a:rPr kumimoji="1" lang="ja-JP" altLang="en-US" sz="2400" dirty="0" smtClean="0">
                <a:solidFill>
                  <a:schemeClr val="accent6"/>
                </a:solidFill>
              </a:rPr>
              <a:t>医療施設数は年々減少</a:t>
            </a:r>
            <a:endParaRPr kumimoji="1" lang="ja-JP" altLang="en-US" sz="2400" dirty="0">
              <a:solidFill>
                <a:schemeClr val="accent6"/>
              </a:solidFill>
            </a:endParaRPr>
          </a:p>
        </p:txBody>
      </p:sp>
    </p:spTree>
    <p:extLst>
      <p:ext uri="{BB962C8B-B14F-4D97-AF65-F5344CB8AC3E}">
        <p14:creationId xmlns:p14="http://schemas.microsoft.com/office/powerpoint/2010/main" val="378888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847660283"/>
              </p:ext>
            </p:extLst>
          </p:nvPr>
        </p:nvGraphicFramePr>
        <p:xfrm>
          <a:off x="283156" y="1059193"/>
          <a:ext cx="8466599" cy="3343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nvPr>
        </p:nvGraphicFramePr>
        <p:xfrm>
          <a:off x="78658" y="4629471"/>
          <a:ext cx="8986684" cy="2103120"/>
        </p:xfrm>
        <a:graphic>
          <a:graphicData uri="http://schemas.openxmlformats.org/drawingml/2006/table">
            <a:tbl>
              <a:tblPr firstRow="1" bandRow="1">
                <a:tableStyleId>{5C22544A-7EE6-4342-B048-85BDC9FD1C3A}</a:tableStyleId>
              </a:tblPr>
              <a:tblGrid>
                <a:gridCol w="1778614"/>
                <a:gridCol w="7208070"/>
              </a:tblGrid>
              <a:tr h="334374">
                <a:tc gridSpan="2">
                  <a:txBody>
                    <a:bodyPr/>
                    <a:lstStyle/>
                    <a:p>
                      <a:r>
                        <a:rPr kumimoji="1" lang="ja-JP" altLang="en-US" dirty="0" smtClean="0"/>
                        <a:t>保険給付の増減の予想</a:t>
                      </a:r>
                      <a:endParaRPr kumimoji="1" lang="ja-JP" altLang="en-US" dirty="0"/>
                    </a:p>
                  </a:txBody>
                  <a:tcPr/>
                </a:tc>
                <a:tc hMerge="1">
                  <a:txBody>
                    <a:bodyPr/>
                    <a:lstStyle/>
                    <a:p>
                      <a:endParaRPr kumimoji="1" lang="ja-JP" altLang="en-US" dirty="0"/>
                    </a:p>
                  </a:txBody>
                  <a:tcPr/>
                </a:tc>
              </a:tr>
              <a:tr h="585154">
                <a:tc>
                  <a:txBody>
                    <a:bodyPr/>
                    <a:lstStyle/>
                    <a:p>
                      <a:r>
                        <a:rPr kumimoji="1" lang="ja-JP" altLang="en-US" dirty="0" smtClean="0"/>
                        <a:t>病気・けが</a:t>
                      </a:r>
                      <a:endParaRPr kumimoji="1" lang="ja-JP" altLang="en-US" dirty="0"/>
                    </a:p>
                  </a:txBody>
                  <a:tcPr/>
                </a:tc>
                <a:tc>
                  <a:txBody>
                    <a:bodyPr/>
                    <a:lstStyle/>
                    <a:p>
                      <a:r>
                        <a:rPr kumimoji="1" lang="ja-JP" altLang="en-US" dirty="0" smtClean="0"/>
                        <a:t>死因別死亡者数においては老衰の増加以外は急激な増減は見受けられない</a:t>
                      </a:r>
                      <a:endParaRPr kumimoji="1" lang="ja-JP" altLang="en-US" dirty="0"/>
                    </a:p>
                  </a:txBody>
                  <a:tcPr/>
                </a:tc>
              </a:tr>
              <a:tr h="339018">
                <a:tc>
                  <a:txBody>
                    <a:bodyPr/>
                    <a:lstStyle/>
                    <a:p>
                      <a:r>
                        <a:rPr kumimoji="1" lang="ja-JP" altLang="en-US" dirty="0" smtClean="0"/>
                        <a:t>出産</a:t>
                      </a:r>
                      <a:endParaRPr kumimoji="1" lang="ja-JP" altLang="en-US" dirty="0"/>
                    </a:p>
                  </a:txBody>
                  <a:tcPr/>
                </a:tc>
                <a:tc>
                  <a:txBody>
                    <a:bodyPr/>
                    <a:lstStyle/>
                    <a:p>
                      <a:r>
                        <a:rPr kumimoji="1" lang="ja-JP" altLang="en-US" dirty="0" smtClean="0"/>
                        <a:t>現象傾向である</a:t>
                      </a:r>
                      <a:endParaRPr kumimoji="1" lang="ja-JP" altLang="en-US" dirty="0"/>
                    </a:p>
                  </a:txBody>
                  <a:tcPr/>
                </a:tc>
              </a:tr>
              <a:tr h="339018">
                <a:tc>
                  <a:txBody>
                    <a:bodyPr/>
                    <a:lstStyle/>
                    <a:p>
                      <a:r>
                        <a:rPr kumimoji="1" lang="ja-JP" altLang="en-US" dirty="0" smtClean="0"/>
                        <a:t>死亡</a:t>
                      </a:r>
                      <a:endParaRPr kumimoji="1" lang="ja-JP" altLang="en-US" dirty="0"/>
                    </a:p>
                  </a:txBody>
                  <a:tcPr/>
                </a:tc>
                <a:tc>
                  <a:txBody>
                    <a:bodyPr/>
                    <a:lstStyle/>
                    <a:p>
                      <a:r>
                        <a:rPr kumimoji="1" lang="ja-JP" altLang="en-US" dirty="0" smtClean="0"/>
                        <a:t>死亡者数は</a:t>
                      </a:r>
                      <a:r>
                        <a:rPr kumimoji="1" lang="en-US" altLang="ja-JP" dirty="0" smtClean="0"/>
                        <a:t>200</a:t>
                      </a:r>
                      <a:r>
                        <a:rPr kumimoji="1" lang="ja-JP" altLang="en-US" dirty="0" smtClean="0"/>
                        <a:t>人程度の変動内で一定</a:t>
                      </a:r>
                      <a:endParaRPr kumimoji="1" lang="ja-JP" altLang="en-US" dirty="0"/>
                    </a:p>
                  </a:txBody>
                  <a:tcPr/>
                </a:tc>
              </a:tr>
              <a:tr h="339018">
                <a:tc>
                  <a:txBody>
                    <a:bodyPr/>
                    <a:lstStyle/>
                    <a:p>
                      <a:r>
                        <a:rPr kumimoji="1" lang="ja-JP" altLang="en-US" dirty="0" smtClean="0"/>
                        <a:t>介護医療</a:t>
                      </a:r>
                      <a:endParaRPr kumimoji="1" lang="ja-JP" altLang="en-US" dirty="0"/>
                    </a:p>
                  </a:txBody>
                  <a:tcPr/>
                </a:tc>
                <a:tc>
                  <a:txBody>
                    <a:bodyPr/>
                    <a:lstStyle/>
                    <a:p>
                      <a:r>
                        <a:rPr kumimoji="1" lang="ja-JP" altLang="en-US" dirty="0" smtClean="0"/>
                        <a:t>明らかな増加が考えられる</a:t>
                      </a:r>
                      <a:endParaRPr kumimoji="1" lang="ja-JP" altLang="en-US" dirty="0"/>
                    </a:p>
                  </a:txBody>
                  <a:tcPr/>
                </a:tc>
              </a:tr>
            </a:tbl>
          </a:graphicData>
        </a:graphic>
      </p:graphicFrame>
      <p:sp>
        <p:nvSpPr>
          <p:cNvPr id="8" name="角丸四角形 7"/>
          <p:cNvSpPr/>
          <p:nvPr/>
        </p:nvSpPr>
        <p:spPr>
          <a:xfrm>
            <a:off x="-8652" y="526652"/>
            <a:ext cx="4525108" cy="3393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医療分野の変化</a:t>
            </a:r>
            <a:endParaRPr kumimoji="1" lang="ja-JP" altLang="en-US" dirty="0"/>
          </a:p>
        </p:txBody>
      </p:sp>
      <p:sp>
        <p:nvSpPr>
          <p:cNvPr id="9" name="角丸四角形 8"/>
          <p:cNvSpPr/>
          <p:nvPr/>
        </p:nvSpPr>
        <p:spPr>
          <a:xfrm>
            <a:off x="4516456" y="526652"/>
            <a:ext cx="4618892" cy="3369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病院の移転</a:t>
            </a:r>
            <a:endParaRPr kumimoji="1" lang="ja-JP" altLang="en-US" dirty="0"/>
          </a:p>
        </p:txBody>
      </p:sp>
    </p:spTree>
    <p:extLst>
      <p:ext uri="{BB962C8B-B14F-4D97-AF65-F5344CB8AC3E}">
        <p14:creationId xmlns:p14="http://schemas.microsoft.com/office/powerpoint/2010/main" val="4021497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5402" y="863594"/>
            <a:ext cx="5322277" cy="5065034"/>
          </a:xfrm>
          <a:prstGeom prst="rect">
            <a:avLst/>
          </a:prstGeom>
        </p:spPr>
      </p:pic>
      <p:pic>
        <p:nvPicPr>
          <p:cNvPr id="6" name="Picture 2" descr="http://www.tkgh.jp/wp-content/uploads/2014/10/new-hospital_philosophy_C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369" y="863594"/>
            <a:ext cx="5070631" cy="21731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421733" y="2900222"/>
            <a:ext cx="4572000" cy="1338828"/>
          </a:xfrm>
          <a:prstGeom prst="rect">
            <a:avLst/>
          </a:prstGeom>
        </p:spPr>
        <p:txBody>
          <a:bodyPr>
            <a:spAutoFit/>
          </a:bodyPr>
          <a:lstStyle/>
          <a:p>
            <a:pPr>
              <a:lnSpc>
                <a:spcPct val="150000"/>
              </a:lnSpc>
            </a:pPr>
            <a:r>
              <a:rPr lang="ja-JP" altLang="en-US" dirty="0" smtClean="0"/>
              <a:t>おおつ野ヒルズの敷地において</a:t>
            </a:r>
            <a:endParaRPr lang="en-US" altLang="ja-JP" dirty="0" smtClean="0"/>
          </a:p>
          <a:p>
            <a:pPr>
              <a:lnSpc>
                <a:spcPct val="150000"/>
              </a:lnSpc>
            </a:pPr>
            <a:r>
              <a:rPr lang="ja-JP" altLang="en-US" dirty="0" smtClean="0"/>
              <a:t>土浦協同病院が移転・建設中であり</a:t>
            </a:r>
            <a:endParaRPr lang="en-US" altLang="ja-JP" dirty="0" smtClean="0"/>
          </a:p>
          <a:p>
            <a:pPr>
              <a:lnSpc>
                <a:spcPct val="150000"/>
              </a:lnSpc>
            </a:pPr>
            <a:r>
              <a:rPr lang="ja-JP" altLang="en-US" dirty="0"/>
              <a:t>平成</a:t>
            </a:r>
            <a:r>
              <a:rPr lang="en-US" altLang="ja-JP" dirty="0" smtClean="0"/>
              <a:t>27</a:t>
            </a:r>
            <a:r>
              <a:rPr lang="ja-JP" altLang="en-US" dirty="0" smtClean="0"/>
              <a:t>年</a:t>
            </a:r>
            <a:r>
              <a:rPr lang="en-US" altLang="ja-JP" dirty="0" smtClean="0"/>
              <a:t>10</a:t>
            </a:r>
            <a:r>
              <a:rPr lang="ja-JP" altLang="en-US" dirty="0" smtClean="0"/>
              <a:t>月　竣工予定</a:t>
            </a:r>
            <a:endParaRPr lang="ja-JP" altLang="en-US" dirty="0"/>
          </a:p>
        </p:txBody>
      </p:sp>
      <p:grpSp>
        <p:nvGrpSpPr>
          <p:cNvPr id="2" name="グループ化 1"/>
          <p:cNvGrpSpPr/>
          <p:nvPr/>
        </p:nvGrpSpPr>
        <p:grpSpPr>
          <a:xfrm>
            <a:off x="6608684" y="4329408"/>
            <a:ext cx="2573150" cy="2436496"/>
            <a:chOff x="6120498" y="3923254"/>
            <a:chExt cx="2573150" cy="2436496"/>
          </a:xfrm>
        </p:grpSpPr>
        <p:pic>
          <p:nvPicPr>
            <p:cNvPr id="10" name="図 9"/>
            <p:cNvPicPr>
              <a:picLocks noChangeAspect="1"/>
            </p:cNvPicPr>
            <p:nvPr/>
          </p:nvPicPr>
          <p:blipFill>
            <a:blip r:embed="rId5"/>
            <a:stretch>
              <a:fillRect/>
            </a:stretch>
          </p:blipFill>
          <p:spPr>
            <a:xfrm>
              <a:off x="6120498" y="3923254"/>
              <a:ext cx="2060414" cy="2436496"/>
            </a:xfrm>
            <a:prstGeom prst="rect">
              <a:avLst/>
            </a:prstGeom>
          </p:spPr>
        </p:pic>
        <p:sp>
          <p:nvSpPr>
            <p:cNvPr id="11" name="円/楕円 10"/>
            <p:cNvSpPr/>
            <p:nvPr/>
          </p:nvSpPr>
          <p:spPr>
            <a:xfrm>
              <a:off x="7667414" y="518948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68089" y="5285479"/>
              <a:ext cx="1825559" cy="369332"/>
            </a:xfrm>
            <a:prstGeom prst="rect">
              <a:avLst/>
            </a:prstGeom>
            <a:noFill/>
          </p:spPr>
          <p:txBody>
            <a:bodyPr wrap="square" rtlCol="0">
              <a:spAutoFit/>
            </a:bodyPr>
            <a:lstStyle/>
            <a:p>
              <a:r>
                <a:rPr kumimoji="1" lang="ja-JP" altLang="en-US" dirty="0" smtClean="0"/>
                <a:t>おおつ野ヒルズ</a:t>
              </a:r>
              <a:endParaRPr kumimoji="1" lang="ja-JP" altLang="en-US" dirty="0"/>
            </a:p>
          </p:txBody>
        </p:sp>
      </p:grpSp>
      <p:sp>
        <p:nvSpPr>
          <p:cNvPr id="13" name="円/楕円 12"/>
          <p:cNvSpPr/>
          <p:nvPr/>
        </p:nvSpPr>
        <p:spPr>
          <a:xfrm>
            <a:off x="2772043" y="4329408"/>
            <a:ext cx="1036320" cy="10363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8652" y="526652"/>
            <a:ext cx="4525108" cy="3393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医療分野の変化</a:t>
            </a:r>
            <a:endParaRPr kumimoji="1" lang="ja-JP" altLang="en-US" dirty="0"/>
          </a:p>
        </p:txBody>
      </p:sp>
      <p:sp>
        <p:nvSpPr>
          <p:cNvPr id="17" name="角丸四角形 16"/>
          <p:cNvSpPr/>
          <p:nvPr/>
        </p:nvSpPr>
        <p:spPr>
          <a:xfrm>
            <a:off x="4516456" y="526652"/>
            <a:ext cx="4618892" cy="336942"/>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病院の移転</a:t>
            </a:r>
            <a:endParaRPr kumimoji="1" lang="ja-JP" altLang="en-US" dirty="0"/>
          </a:p>
        </p:txBody>
      </p:sp>
      <p:sp>
        <p:nvSpPr>
          <p:cNvPr id="14" name="テキスト ボックス 13"/>
          <p:cNvSpPr txBox="1"/>
          <p:nvPr/>
        </p:nvSpPr>
        <p:spPr>
          <a:xfrm>
            <a:off x="-8652" y="6383791"/>
            <a:ext cx="9152651" cy="461665"/>
          </a:xfrm>
          <a:prstGeom prst="rect">
            <a:avLst/>
          </a:prstGeom>
          <a:noFill/>
        </p:spPr>
        <p:txBody>
          <a:bodyPr wrap="square" rtlCol="0">
            <a:spAutoFit/>
          </a:bodyPr>
          <a:lstStyle/>
          <a:p>
            <a:r>
              <a:rPr lang="ja-JP" altLang="en-US" sz="2400" dirty="0" smtClean="0">
                <a:solidFill>
                  <a:schemeClr val="accent6"/>
                </a:solidFill>
              </a:rPr>
              <a:t>おおつ野ヒルズ地区に病院ができる</a:t>
            </a:r>
            <a:endParaRPr kumimoji="1" lang="ja-JP" altLang="en-US" sz="2400" dirty="0">
              <a:solidFill>
                <a:schemeClr val="accent6"/>
              </a:solidFill>
            </a:endParaRPr>
          </a:p>
        </p:txBody>
      </p:sp>
    </p:spTree>
    <p:extLst>
      <p:ext uri="{BB962C8B-B14F-4D97-AF65-F5344CB8AC3E}">
        <p14:creationId xmlns:p14="http://schemas.microsoft.com/office/powerpoint/2010/main" val="366567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3579" y="3288234"/>
            <a:ext cx="6430600" cy="584775"/>
          </a:xfrm>
          <a:prstGeom prst="rect">
            <a:avLst/>
          </a:prstGeom>
          <a:noFill/>
        </p:spPr>
        <p:txBody>
          <a:bodyPr wrap="square" rtlCol="0">
            <a:spAutoFit/>
          </a:bodyPr>
          <a:lstStyle/>
          <a:p>
            <a:pPr algn="ctr"/>
            <a:r>
              <a:rPr lang="ja-JP" altLang="en-US" sz="3200" u="sng" dirty="0" smtClean="0"/>
              <a:t>おとなになったら働けるのかな</a:t>
            </a:r>
            <a:endParaRPr kumimoji="1" lang="ja-JP" altLang="en-US" sz="3200" u="sng" dirty="0"/>
          </a:p>
        </p:txBody>
      </p:sp>
    </p:spTree>
    <p:extLst>
      <p:ext uri="{BB962C8B-B14F-4D97-AF65-F5344CB8AC3E}">
        <p14:creationId xmlns:p14="http://schemas.microsoft.com/office/powerpoint/2010/main" val="34512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 y="599465"/>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減少する病院数</a:t>
            </a:r>
            <a:endParaRPr lang="ja-JP" altLang="en-US" sz="3600" dirty="0"/>
          </a:p>
        </p:txBody>
      </p:sp>
      <p:sp>
        <p:nvSpPr>
          <p:cNvPr id="3" name="ホームベース 2"/>
          <p:cNvSpPr/>
          <p:nvPr/>
        </p:nvSpPr>
        <p:spPr>
          <a:xfrm>
            <a:off x="0" y="1362682"/>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増加する医療費</a:t>
            </a:r>
            <a:endParaRPr lang="ja-JP" altLang="en-US" sz="3600" dirty="0"/>
          </a:p>
        </p:txBody>
      </p:sp>
      <p:sp>
        <p:nvSpPr>
          <p:cNvPr id="4" name="ホームベース 3"/>
          <p:cNvSpPr/>
          <p:nvPr/>
        </p:nvSpPr>
        <p:spPr>
          <a:xfrm>
            <a:off x="-1" y="2125899"/>
            <a:ext cx="4524375" cy="67627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医療施設の変化</a:t>
            </a:r>
            <a:endParaRPr lang="ja-JP" altLang="en-US" sz="3600" dirty="0"/>
          </a:p>
        </p:txBody>
      </p:sp>
      <p:pic>
        <p:nvPicPr>
          <p:cNvPr id="5122" name="Picture 2" descr="http://tist-medical.jp/img/business/b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32" y="1472208"/>
            <a:ext cx="3740579" cy="33566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http://www.tilab.co.jp/wp2/wp-content/uploads/2014/06/upP10208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69" y="3767663"/>
            <a:ext cx="2978152" cy="18208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52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4">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防犯</a:t>
            </a:r>
            <a:endParaRPr kumimoji="1" lang="ja-JP" altLang="en-US" sz="2400" b="1" dirty="0">
              <a:solidFill>
                <a:schemeClr val="tx1"/>
              </a:solidFill>
            </a:endParaRPr>
          </a:p>
        </p:txBody>
      </p:sp>
    </p:spTree>
    <p:extLst>
      <p:ext uri="{BB962C8B-B14F-4D97-AF65-F5344CB8AC3E}">
        <p14:creationId xmlns:p14="http://schemas.microsoft.com/office/powerpoint/2010/main" val="856036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nvPr>
        </p:nvGraphicFramePr>
        <p:xfrm>
          <a:off x="139887" y="1598190"/>
          <a:ext cx="5289799" cy="3602517"/>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025371" y="1027618"/>
            <a:ext cx="7737285" cy="523220"/>
          </a:xfrm>
          <a:prstGeom prst="rect">
            <a:avLst/>
          </a:prstGeom>
          <a:noFill/>
        </p:spPr>
        <p:txBody>
          <a:bodyPr wrap="square" rtlCol="0">
            <a:spAutoFit/>
          </a:bodyPr>
          <a:lstStyle/>
          <a:p>
            <a:r>
              <a:rPr kumimoji="1" lang="ja-JP" altLang="en-US" sz="2800" b="1" dirty="0" smtClean="0"/>
              <a:t>～土浦の犯罪～</a:t>
            </a:r>
            <a:endParaRPr kumimoji="1" lang="ja-JP" altLang="en-US" sz="2800" b="1" dirty="0"/>
          </a:p>
        </p:txBody>
      </p:sp>
      <p:sp>
        <p:nvSpPr>
          <p:cNvPr id="7" name="正方形/長方形 6"/>
          <p:cNvSpPr/>
          <p:nvPr/>
        </p:nvSpPr>
        <p:spPr>
          <a:xfrm>
            <a:off x="0" y="6334780"/>
            <a:ext cx="9144000" cy="523220"/>
          </a:xfrm>
          <a:prstGeom prst="rect">
            <a:avLst/>
          </a:prstGeom>
        </p:spPr>
        <p:txBody>
          <a:bodyPr wrap="square">
            <a:spAutoFit/>
          </a:bodyPr>
          <a:lstStyle/>
          <a:p>
            <a:pPr algn="ctr"/>
            <a:r>
              <a:rPr lang="ja-JP" altLang="en-US" sz="2800" dirty="0" smtClean="0">
                <a:solidFill>
                  <a:schemeClr val="accent6"/>
                </a:solidFill>
              </a:rPr>
              <a:t>犯罪率</a:t>
            </a:r>
            <a:r>
              <a:rPr lang="ja-JP" altLang="en-US" sz="2800" dirty="0">
                <a:solidFill>
                  <a:schemeClr val="accent6"/>
                </a:solidFill>
              </a:rPr>
              <a:t>で</a:t>
            </a:r>
            <a:r>
              <a:rPr lang="ja-JP" altLang="en-US" sz="2800" dirty="0" smtClean="0">
                <a:solidFill>
                  <a:schemeClr val="accent6"/>
                </a:solidFill>
              </a:rPr>
              <a:t>見れば県内ワースト１</a:t>
            </a:r>
            <a:endParaRPr lang="en-US" altLang="ja-JP" sz="2800" dirty="0" smtClean="0">
              <a:solidFill>
                <a:schemeClr val="accent6"/>
              </a:solidFill>
            </a:endParaRPr>
          </a:p>
        </p:txBody>
      </p:sp>
      <p:sp>
        <p:nvSpPr>
          <p:cNvPr id="8" name="角丸四角形 7"/>
          <p:cNvSpPr/>
          <p:nvPr/>
        </p:nvSpPr>
        <p:spPr>
          <a:xfrm>
            <a:off x="-8652" y="522518"/>
            <a:ext cx="4552737" cy="340592"/>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治安の悪さ</a:t>
            </a:r>
            <a:endParaRPr kumimoji="1" lang="ja-JP" altLang="en-US" dirty="0"/>
          </a:p>
        </p:txBody>
      </p:sp>
      <p:sp>
        <p:nvSpPr>
          <p:cNvPr id="9" name="角丸四角形 8"/>
          <p:cNvSpPr/>
          <p:nvPr/>
        </p:nvSpPr>
        <p:spPr>
          <a:xfrm>
            <a:off x="4543613" y="525444"/>
            <a:ext cx="4604970" cy="34059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防犯のための対策</a:t>
            </a:r>
            <a:endParaRPr kumimoji="1"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466631109"/>
              </p:ext>
            </p:extLst>
          </p:nvPr>
        </p:nvGraphicFramePr>
        <p:xfrm>
          <a:off x="5381969" y="2156324"/>
          <a:ext cx="3762031" cy="2773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722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853836305"/>
              </p:ext>
            </p:extLst>
          </p:nvPr>
        </p:nvGraphicFramePr>
        <p:xfrm>
          <a:off x="815547" y="1441425"/>
          <a:ext cx="7722973" cy="4292110"/>
        </p:xfrm>
        <a:graphic>
          <a:graphicData uri="http://schemas.openxmlformats.org/drawingml/2006/chart">
            <c:chart xmlns:c="http://schemas.openxmlformats.org/drawingml/2006/chart" xmlns:r="http://schemas.openxmlformats.org/officeDocument/2006/relationships" r:id="rId2"/>
          </a:graphicData>
        </a:graphic>
      </p:graphicFrame>
      <p:sp>
        <p:nvSpPr>
          <p:cNvPr id="4" name="角丸四角形 3"/>
          <p:cNvSpPr/>
          <p:nvPr/>
        </p:nvSpPr>
        <p:spPr>
          <a:xfrm>
            <a:off x="-8652" y="522518"/>
            <a:ext cx="4552737" cy="340592"/>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治安の悪さ</a:t>
            </a:r>
            <a:endParaRPr kumimoji="1" lang="ja-JP" altLang="en-US" dirty="0"/>
          </a:p>
        </p:txBody>
      </p:sp>
      <p:sp>
        <p:nvSpPr>
          <p:cNvPr id="5" name="角丸四角形 4"/>
          <p:cNvSpPr/>
          <p:nvPr/>
        </p:nvSpPr>
        <p:spPr>
          <a:xfrm>
            <a:off x="4543613" y="525444"/>
            <a:ext cx="4604970" cy="34059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防犯のための対策</a:t>
            </a:r>
            <a:endParaRPr kumimoji="1" lang="ja-JP" altLang="en-US" dirty="0"/>
          </a:p>
        </p:txBody>
      </p:sp>
      <p:cxnSp>
        <p:nvCxnSpPr>
          <p:cNvPr id="6" name="直線矢印コネクタ 5"/>
          <p:cNvCxnSpPr/>
          <p:nvPr/>
        </p:nvCxnSpPr>
        <p:spPr>
          <a:xfrm>
            <a:off x="3674075" y="3665838"/>
            <a:ext cx="3649362" cy="2965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652" y="6211669"/>
            <a:ext cx="9152652" cy="646331"/>
          </a:xfrm>
          <a:prstGeom prst="rect">
            <a:avLst/>
          </a:prstGeom>
          <a:noFill/>
        </p:spPr>
        <p:txBody>
          <a:bodyPr wrap="square" rtlCol="0">
            <a:spAutoFit/>
          </a:bodyPr>
          <a:lstStyle/>
          <a:p>
            <a:pPr algn="ctr"/>
            <a:r>
              <a:rPr kumimoji="1" lang="ja-JP" altLang="en-US" sz="3600" dirty="0" smtClean="0">
                <a:solidFill>
                  <a:schemeClr val="accent6"/>
                </a:solidFill>
              </a:rPr>
              <a:t>県平均、土浦市、両者とも減少傾向</a:t>
            </a:r>
            <a:endParaRPr kumimoji="1" lang="ja-JP" altLang="en-US" sz="3600" dirty="0">
              <a:solidFill>
                <a:schemeClr val="accent6"/>
              </a:solidFill>
            </a:endParaRPr>
          </a:p>
        </p:txBody>
      </p:sp>
    </p:spTree>
    <p:extLst>
      <p:ext uri="{BB962C8B-B14F-4D97-AF65-F5344CB8AC3E}">
        <p14:creationId xmlns:p14="http://schemas.microsoft.com/office/powerpoint/2010/main" val="899708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652" y="1008043"/>
            <a:ext cx="7737285" cy="400110"/>
          </a:xfrm>
          <a:prstGeom prst="rect">
            <a:avLst/>
          </a:prstGeom>
          <a:noFill/>
        </p:spPr>
        <p:txBody>
          <a:bodyPr wrap="square" rtlCol="0">
            <a:spAutoFit/>
          </a:bodyPr>
          <a:lstStyle/>
          <a:p>
            <a:r>
              <a:rPr kumimoji="1" lang="ja-JP" altLang="en-US" sz="2000" b="1" dirty="0" smtClean="0">
                <a:solidFill>
                  <a:srgbClr val="002060"/>
                </a:solidFill>
              </a:rPr>
              <a:t>～</a:t>
            </a:r>
            <a:r>
              <a:rPr lang="ja-JP" altLang="en-US" sz="2000" dirty="0">
                <a:solidFill>
                  <a:srgbClr val="002060"/>
                </a:solidFill>
              </a:rPr>
              <a:t>自主防犯</a:t>
            </a:r>
            <a:r>
              <a:rPr lang="ja-JP" altLang="en-US" sz="2000" dirty="0" smtClean="0">
                <a:solidFill>
                  <a:srgbClr val="002060"/>
                </a:solidFill>
              </a:rPr>
              <a:t>活動</a:t>
            </a:r>
            <a:r>
              <a:rPr kumimoji="1" lang="ja-JP" altLang="en-US" sz="2000" b="1" dirty="0" smtClean="0">
                <a:solidFill>
                  <a:srgbClr val="002060"/>
                </a:solidFill>
              </a:rPr>
              <a:t>～</a:t>
            </a:r>
            <a:endParaRPr kumimoji="1" lang="ja-JP" altLang="en-US" sz="2000" b="1" dirty="0">
              <a:solidFill>
                <a:srgbClr val="00206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781" y="4242837"/>
            <a:ext cx="3119992" cy="1910995"/>
          </a:xfrm>
          <a:prstGeom prst="rect">
            <a:avLst/>
          </a:prstGeom>
          <a:effectLst>
            <a:softEdge rad="63500"/>
          </a:effectLst>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50135" t="422"/>
          <a:stretch/>
        </p:blipFill>
        <p:spPr>
          <a:xfrm>
            <a:off x="3141824" y="4160163"/>
            <a:ext cx="2628675" cy="1993669"/>
          </a:xfrm>
          <a:prstGeom prst="rect">
            <a:avLst/>
          </a:prstGeom>
          <a:effectLst>
            <a:softEdge rad="63500"/>
          </a:effectLst>
        </p:spPr>
      </p:pic>
      <p:sp>
        <p:nvSpPr>
          <p:cNvPr id="7" name="テキスト ボックス 6"/>
          <p:cNvSpPr txBox="1"/>
          <p:nvPr/>
        </p:nvSpPr>
        <p:spPr>
          <a:xfrm>
            <a:off x="40915" y="1164157"/>
            <a:ext cx="8887146" cy="3600986"/>
          </a:xfrm>
          <a:prstGeom prst="rect">
            <a:avLst/>
          </a:prstGeom>
          <a:noFill/>
        </p:spPr>
        <p:txBody>
          <a:bodyPr wrap="square" rtlCol="0">
            <a:spAutoFit/>
          </a:bodyPr>
          <a:lstStyle/>
          <a:p>
            <a:endParaRPr lang="en-US" altLang="ja-JP" dirty="0" smtClean="0"/>
          </a:p>
          <a:p>
            <a:pPr algn="ctr"/>
            <a:r>
              <a:rPr kumimoji="1" lang="ja-JP" altLang="en-US" sz="2800" dirty="0" smtClean="0">
                <a:solidFill>
                  <a:srgbClr val="FF0000"/>
                </a:solidFill>
              </a:rPr>
              <a:t>約</a:t>
            </a:r>
            <a:r>
              <a:rPr kumimoji="1" lang="en-US" altLang="ja-JP" sz="2800" dirty="0" smtClean="0">
                <a:solidFill>
                  <a:srgbClr val="FF0000"/>
                </a:solidFill>
              </a:rPr>
              <a:t>7,000</a:t>
            </a:r>
            <a:r>
              <a:rPr kumimoji="1" lang="ja-JP" altLang="en-US" sz="2800" dirty="0" smtClean="0">
                <a:solidFill>
                  <a:srgbClr val="FF0000"/>
                </a:solidFill>
              </a:rPr>
              <a:t>人の住民によって防犯ボランティア活動</a:t>
            </a:r>
            <a:endParaRPr kumimoji="1" lang="en-US" altLang="ja-JP" sz="2800" dirty="0" smtClean="0">
              <a:solidFill>
                <a:srgbClr val="FF0000"/>
              </a:solidFill>
            </a:endParaRPr>
          </a:p>
          <a:p>
            <a:pPr algn="ctr"/>
            <a:endParaRPr lang="en-US" altLang="ja-JP" dirty="0" smtClean="0">
              <a:solidFill>
                <a:srgbClr val="FF0000"/>
              </a:solidFill>
            </a:endParaRPr>
          </a:p>
          <a:p>
            <a:pPr>
              <a:lnSpc>
                <a:spcPct val="200000"/>
              </a:lnSpc>
            </a:pPr>
            <a:r>
              <a:rPr lang="ja-JP" altLang="en-US" dirty="0" smtClean="0"/>
              <a:t>泥棒などが近隣住民に見られたり声を掛けられることで犯行を諦めた割合が高いという調査結果を逆手にとり「</a:t>
            </a:r>
            <a:r>
              <a:rPr lang="ja-JP" altLang="en-US" sz="2800" dirty="0" smtClean="0">
                <a:solidFill>
                  <a:srgbClr val="FF0000"/>
                </a:solidFill>
              </a:rPr>
              <a:t>地域の目は最大の武器</a:t>
            </a:r>
            <a:r>
              <a:rPr lang="ja-JP" altLang="en-US" dirty="0" smtClean="0"/>
              <a:t>」として、犯罪をしにくい環境を作ることを目的としている</a:t>
            </a:r>
            <a:endParaRPr lang="en-US" altLang="ja-JP" dirty="0" smtClean="0"/>
          </a:p>
          <a:p>
            <a:r>
              <a:rPr lang="ja-JP" altLang="en-US" dirty="0" smtClean="0"/>
              <a:t/>
            </a:r>
            <a:br>
              <a:rPr lang="ja-JP" altLang="en-US" dirty="0" smtClean="0"/>
            </a:br>
            <a:endParaRPr lang="en-US" altLang="ja-JP" dirty="0"/>
          </a:p>
        </p:txBody>
      </p:sp>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t="129" r="50005"/>
          <a:stretch/>
        </p:blipFill>
        <p:spPr>
          <a:xfrm>
            <a:off x="268970" y="4092093"/>
            <a:ext cx="2717520" cy="2061739"/>
          </a:xfrm>
          <a:prstGeom prst="rect">
            <a:avLst/>
          </a:prstGeom>
          <a:effectLst>
            <a:softEdge rad="63500"/>
          </a:effectLst>
        </p:spPr>
      </p:pic>
      <p:sp>
        <p:nvSpPr>
          <p:cNvPr id="14" name="角丸四角形 13"/>
          <p:cNvSpPr/>
          <p:nvPr/>
        </p:nvSpPr>
        <p:spPr>
          <a:xfrm>
            <a:off x="-8652" y="522518"/>
            <a:ext cx="4552737" cy="34059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治安の悪さ</a:t>
            </a:r>
            <a:endParaRPr kumimoji="1" lang="ja-JP" altLang="en-US" dirty="0"/>
          </a:p>
        </p:txBody>
      </p:sp>
      <p:sp>
        <p:nvSpPr>
          <p:cNvPr id="15" name="角丸四角形 14"/>
          <p:cNvSpPr/>
          <p:nvPr/>
        </p:nvSpPr>
        <p:spPr>
          <a:xfrm>
            <a:off x="4543613" y="525444"/>
            <a:ext cx="4604970" cy="340592"/>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防犯のための対策</a:t>
            </a:r>
            <a:endParaRPr kumimoji="1" lang="ja-JP" altLang="en-US" dirty="0"/>
          </a:p>
        </p:txBody>
      </p:sp>
      <p:sp>
        <p:nvSpPr>
          <p:cNvPr id="10" name="テキスト ボックス 9"/>
          <p:cNvSpPr txBox="1"/>
          <p:nvPr/>
        </p:nvSpPr>
        <p:spPr>
          <a:xfrm>
            <a:off x="-8652" y="6211669"/>
            <a:ext cx="9152652" cy="646331"/>
          </a:xfrm>
          <a:prstGeom prst="rect">
            <a:avLst/>
          </a:prstGeom>
          <a:noFill/>
        </p:spPr>
        <p:txBody>
          <a:bodyPr wrap="square" rtlCol="0">
            <a:spAutoFit/>
          </a:bodyPr>
          <a:lstStyle/>
          <a:p>
            <a:pPr algn="ctr"/>
            <a:r>
              <a:rPr lang="ja-JP" altLang="en-US" sz="3600" dirty="0" smtClean="0">
                <a:solidFill>
                  <a:schemeClr val="accent6"/>
                </a:solidFill>
              </a:rPr>
              <a:t>防犯ボランティア活動強化</a:t>
            </a:r>
            <a:endParaRPr kumimoji="1" lang="ja-JP" altLang="en-US" sz="3600" dirty="0">
              <a:solidFill>
                <a:schemeClr val="accent6"/>
              </a:solidFill>
            </a:endParaRPr>
          </a:p>
        </p:txBody>
      </p:sp>
    </p:spTree>
    <p:extLst>
      <p:ext uri="{BB962C8B-B14F-4D97-AF65-F5344CB8AC3E}">
        <p14:creationId xmlns:p14="http://schemas.microsoft.com/office/powerpoint/2010/main" val="420131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 y="599465"/>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茨城県１位の治安の悪さ</a:t>
            </a:r>
            <a:endParaRPr lang="ja-JP" altLang="en-US" sz="2800" dirty="0"/>
          </a:p>
        </p:txBody>
      </p:sp>
      <p:sp>
        <p:nvSpPr>
          <p:cNvPr id="3" name="ホームベース 2"/>
          <p:cNvSpPr/>
          <p:nvPr/>
        </p:nvSpPr>
        <p:spPr>
          <a:xfrm>
            <a:off x="0" y="1362682"/>
            <a:ext cx="4524375" cy="67627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軽犯罪率の高さ</a:t>
            </a:r>
            <a:endParaRPr lang="ja-JP" altLang="en-US" sz="3600" dirty="0"/>
          </a:p>
        </p:txBody>
      </p:sp>
      <p:sp>
        <p:nvSpPr>
          <p:cNvPr id="4" name="ホームベース 3"/>
          <p:cNvSpPr/>
          <p:nvPr/>
        </p:nvSpPr>
        <p:spPr>
          <a:xfrm>
            <a:off x="-1" y="2125899"/>
            <a:ext cx="4524375" cy="67627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t>犯罪率の低下</a:t>
            </a:r>
            <a:endParaRPr lang="ja-JP" altLang="en-US" sz="3600" dirty="0"/>
          </a:p>
        </p:txBody>
      </p:sp>
      <p:pic>
        <p:nvPicPr>
          <p:cNvPr id="6146" name="Picture 2" descr="つちうら防犯パトロール隊マー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316" y="4431955"/>
            <a:ext cx="1651809" cy="9360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50135" t="422"/>
          <a:stretch/>
        </p:blipFill>
        <p:spPr>
          <a:xfrm>
            <a:off x="5115699" y="642567"/>
            <a:ext cx="3682312" cy="2792780"/>
          </a:xfrm>
          <a:prstGeom prst="rect">
            <a:avLst/>
          </a:prstGeom>
          <a:effectLst>
            <a:softEdge rad="127000"/>
          </a:effectLst>
        </p:spPr>
      </p:pic>
      <p:pic>
        <p:nvPicPr>
          <p:cNvPr id="6148" name="Picture 4" descr="http://www.tutiura-keibi.jp/img/IMG_11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3716" y="3522289"/>
            <a:ext cx="3436122" cy="25756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09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人口</a:t>
            </a:r>
            <a:endParaRPr kumimoji="1" lang="ja-JP" altLang="en-US" sz="2400" dirty="0">
              <a:solidFill>
                <a:schemeClr val="bg1">
                  <a:lumMod val="65000"/>
                </a:schemeClr>
              </a:solidFill>
            </a:endParaRPr>
          </a:p>
        </p:txBody>
      </p:sp>
      <p:sp>
        <p:nvSpPr>
          <p:cNvPr id="11" name="角丸四角形 10"/>
          <p:cNvSpPr/>
          <p:nvPr/>
        </p:nvSpPr>
        <p:spPr>
          <a:xfrm>
            <a:off x="5752518" y="273022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農業</a:t>
            </a:r>
            <a:endParaRPr kumimoji="1" lang="ja-JP" altLang="en-US" sz="2400" dirty="0">
              <a:solidFill>
                <a:schemeClr val="bg1">
                  <a:lumMod val="65000"/>
                </a:schemeClr>
              </a:solidFill>
            </a:endParaRPr>
          </a:p>
        </p:txBody>
      </p:sp>
      <p:sp>
        <p:nvSpPr>
          <p:cNvPr id="12" name="角丸四角形 11"/>
          <p:cNvSpPr/>
          <p:nvPr/>
        </p:nvSpPr>
        <p:spPr>
          <a:xfrm>
            <a:off x="5752518" y="322633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lumMod val="65000"/>
                  </a:schemeClr>
                </a:solidFill>
              </a:rPr>
              <a:t>工業</a:t>
            </a:r>
            <a:endParaRPr kumimoji="1" lang="ja-JP" altLang="en-US" sz="2400" dirty="0">
              <a:solidFill>
                <a:schemeClr val="bg1">
                  <a:lumMod val="65000"/>
                </a:schemeClr>
              </a:solidFill>
            </a:endParaRPr>
          </a:p>
        </p:txBody>
      </p:sp>
      <p:sp>
        <p:nvSpPr>
          <p:cNvPr id="13" name="角丸四角形 12"/>
          <p:cNvSpPr/>
          <p:nvPr/>
        </p:nvSpPr>
        <p:spPr>
          <a:xfrm>
            <a:off x="5752518" y="372244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商業</a:t>
            </a:r>
            <a:endParaRPr kumimoji="1" lang="ja-JP" altLang="en-US" sz="2400" dirty="0">
              <a:solidFill>
                <a:schemeClr val="bg1">
                  <a:lumMod val="65000"/>
                </a:schemeClr>
              </a:solidFill>
            </a:endParaRPr>
          </a:p>
        </p:txBody>
      </p:sp>
      <p:sp>
        <p:nvSpPr>
          <p:cNvPr id="14" name="角丸四角形 13"/>
          <p:cNvSpPr/>
          <p:nvPr/>
        </p:nvSpPr>
        <p:spPr>
          <a:xfrm>
            <a:off x="5752518" y="421855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観光</a:t>
            </a:r>
            <a:endParaRPr kumimoji="1" lang="ja-JP" altLang="en-US" sz="2400" dirty="0">
              <a:solidFill>
                <a:schemeClr val="bg1">
                  <a:lumMod val="65000"/>
                </a:schemeClr>
              </a:solidFill>
            </a:endParaRPr>
          </a:p>
        </p:txBody>
      </p:sp>
      <p:sp>
        <p:nvSpPr>
          <p:cNvPr id="15" name="角丸四角形 14"/>
          <p:cNvSpPr/>
          <p:nvPr/>
        </p:nvSpPr>
        <p:spPr>
          <a:xfrm>
            <a:off x="5752518" y="471466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公共交通</a:t>
            </a:r>
            <a:endParaRPr kumimoji="1" lang="ja-JP" altLang="en-US" sz="2400" dirty="0">
              <a:solidFill>
                <a:schemeClr val="bg1">
                  <a:lumMod val="65000"/>
                </a:schemeClr>
              </a:solidFill>
            </a:endParaRPr>
          </a:p>
        </p:txBody>
      </p:sp>
      <p:sp>
        <p:nvSpPr>
          <p:cNvPr id="16" name="角丸四角形 15"/>
          <p:cNvSpPr/>
          <p:nvPr/>
        </p:nvSpPr>
        <p:spPr>
          <a:xfrm>
            <a:off x="5752518" y="521077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医療</a:t>
            </a:r>
            <a:endParaRPr kumimoji="1" lang="ja-JP" altLang="en-US" sz="2400" dirty="0">
              <a:solidFill>
                <a:schemeClr val="bg1">
                  <a:lumMod val="65000"/>
                </a:schemeClr>
              </a:solidFill>
            </a:endParaRPr>
          </a:p>
        </p:txBody>
      </p:sp>
      <p:sp>
        <p:nvSpPr>
          <p:cNvPr id="17" name="角丸四角形 16"/>
          <p:cNvSpPr/>
          <p:nvPr/>
        </p:nvSpPr>
        <p:spPr>
          <a:xfrm>
            <a:off x="5752518" y="570688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防犯</a:t>
            </a:r>
            <a:endParaRPr kumimoji="1" lang="ja-JP" altLang="en-US" sz="2400" dirty="0">
              <a:solidFill>
                <a:schemeClr val="bg1">
                  <a:lumMod val="65000"/>
                </a:schemeClr>
              </a:solidFill>
            </a:endParaRPr>
          </a:p>
        </p:txBody>
      </p:sp>
    </p:spTree>
    <p:extLst>
      <p:ext uri="{BB962C8B-B14F-4D97-AF65-F5344CB8AC3E}">
        <p14:creationId xmlns:p14="http://schemas.microsoft.com/office/powerpoint/2010/main" val="31834384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5984" y="806255"/>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人口</a:t>
            </a:r>
            <a:endParaRPr kumimoji="1" lang="ja-JP" altLang="en-US" sz="2400" b="1" dirty="0">
              <a:solidFill>
                <a:schemeClr val="tx1"/>
              </a:solidFill>
            </a:endParaRPr>
          </a:p>
        </p:txBody>
      </p:sp>
      <p:sp>
        <p:nvSpPr>
          <p:cNvPr id="5" name="角丸四角形 4"/>
          <p:cNvSpPr/>
          <p:nvPr/>
        </p:nvSpPr>
        <p:spPr>
          <a:xfrm>
            <a:off x="105984" y="1498877"/>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農業</a:t>
            </a:r>
            <a:endParaRPr kumimoji="1" lang="ja-JP" altLang="en-US" sz="2400" b="1" dirty="0">
              <a:solidFill>
                <a:schemeClr val="tx1"/>
              </a:solidFill>
            </a:endParaRPr>
          </a:p>
        </p:txBody>
      </p:sp>
      <p:sp>
        <p:nvSpPr>
          <p:cNvPr id="6" name="角丸四角形 5"/>
          <p:cNvSpPr/>
          <p:nvPr/>
        </p:nvSpPr>
        <p:spPr>
          <a:xfrm>
            <a:off x="105984" y="2197485"/>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工業</a:t>
            </a:r>
            <a:endParaRPr kumimoji="1" lang="ja-JP" altLang="en-US" sz="2400" b="1" dirty="0">
              <a:solidFill>
                <a:schemeClr val="tx1"/>
              </a:solidFill>
            </a:endParaRPr>
          </a:p>
        </p:txBody>
      </p:sp>
      <p:sp>
        <p:nvSpPr>
          <p:cNvPr id="7" name="角丸四角形 6"/>
          <p:cNvSpPr/>
          <p:nvPr/>
        </p:nvSpPr>
        <p:spPr>
          <a:xfrm>
            <a:off x="105984" y="2894398"/>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商業</a:t>
            </a:r>
            <a:endParaRPr kumimoji="1" lang="ja-JP" altLang="en-US" sz="2400" b="1" dirty="0">
              <a:solidFill>
                <a:schemeClr val="tx1"/>
              </a:solidFill>
            </a:endParaRPr>
          </a:p>
        </p:txBody>
      </p:sp>
      <p:sp>
        <p:nvSpPr>
          <p:cNvPr id="8" name="角丸四角形 7"/>
          <p:cNvSpPr/>
          <p:nvPr/>
        </p:nvSpPr>
        <p:spPr>
          <a:xfrm>
            <a:off x="105984" y="3603827"/>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観光</a:t>
            </a:r>
            <a:endParaRPr kumimoji="1" lang="ja-JP" altLang="en-US" sz="2400" b="1" dirty="0">
              <a:solidFill>
                <a:schemeClr val="tx1"/>
              </a:solidFill>
            </a:endParaRPr>
          </a:p>
        </p:txBody>
      </p:sp>
      <p:sp>
        <p:nvSpPr>
          <p:cNvPr id="9" name="角丸四角形 8"/>
          <p:cNvSpPr/>
          <p:nvPr/>
        </p:nvSpPr>
        <p:spPr>
          <a:xfrm>
            <a:off x="105984" y="4331435"/>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公共交通</a:t>
            </a:r>
            <a:endParaRPr kumimoji="1" lang="ja-JP" altLang="en-US" sz="2400" b="1" dirty="0">
              <a:solidFill>
                <a:schemeClr val="tx1"/>
              </a:solidFill>
            </a:endParaRPr>
          </a:p>
        </p:txBody>
      </p:sp>
      <p:sp>
        <p:nvSpPr>
          <p:cNvPr id="10" name="角丸四角形 9"/>
          <p:cNvSpPr/>
          <p:nvPr/>
        </p:nvSpPr>
        <p:spPr>
          <a:xfrm>
            <a:off x="105984" y="5048380"/>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医療</a:t>
            </a:r>
            <a:endParaRPr kumimoji="1" lang="ja-JP" altLang="en-US" sz="2400" b="1" dirty="0">
              <a:solidFill>
                <a:schemeClr val="tx1"/>
              </a:solidFill>
            </a:endParaRPr>
          </a:p>
        </p:txBody>
      </p:sp>
      <p:sp>
        <p:nvSpPr>
          <p:cNvPr id="11" name="角丸四角形 10"/>
          <p:cNvSpPr/>
          <p:nvPr/>
        </p:nvSpPr>
        <p:spPr>
          <a:xfrm>
            <a:off x="105984" y="5765325"/>
            <a:ext cx="1595336" cy="418289"/>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防犯</a:t>
            </a:r>
            <a:endParaRPr kumimoji="1" lang="ja-JP" altLang="en-US" sz="2400" b="1" dirty="0">
              <a:solidFill>
                <a:schemeClr val="tx1"/>
              </a:solidFill>
            </a:endParaRPr>
          </a:p>
        </p:txBody>
      </p:sp>
      <p:sp>
        <p:nvSpPr>
          <p:cNvPr id="2" name="テキスト ボックス 1"/>
          <p:cNvSpPr txBox="1"/>
          <p:nvPr/>
        </p:nvSpPr>
        <p:spPr>
          <a:xfrm>
            <a:off x="1701320" y="884514"/>
            <a:ext cx="4503174" cy="707886"/>
          </a:xfrm>
          <a:prstGeom prst="rect">
            <a:avLst/>
          </a:prstGeom>
          <a:noFill/>
        </p:spPr>
        <p:txBody>
          <a:bodyPr wrap="square" rtlCol="0">
            <a:spAutoFit/>
          </a:bodyPr>
          <a:lstStyle/>
          <a:p>
            <a:r>
              <a:rPr kumimoji="1" lang="ja-JP" altLang="en-US" sz="2000" b="1" dirty="0" smtClean="0"/>
              <a:t>人口の減少と少子高齢化</a:t>
            </a:r>
            <a:r>
              <a:rPr kumimoji="1" lang="en-US" altLang="ja-JP" sz="2000" b="1" dirty="0" smtClean="0"/>
              <a:t>		</a:t>
            </a:r>
            <a:endParaRPr kumimoji="1" lang="ja-JP" altLang="en-US" sz="2000" b="1" dirty="0"/>
          </a:p>
        </p:txBody>
      </p:sp>
      <p:sp>
        <p:nvSpPr>
          <p:cNvPr id="12" name="テキスト ボックス 11"/>
          <p:cNvSpPr txBox="1"/>
          <p:nvPr/>
        </p:nvSpPr>
        <p:spPr>
          <a:xfrm>
            <a:off x="1701320" y="1564396"/>
            <a:ext cx="4503174" cy="400110"/>
          </a:xfrm>
          <a:prstGeom prst="rect">
            <a:avLst/>
          </a:prstGeom>
          <a:noFill/>
        </p:spPr>
        <p:txBody>
          <a:bodyPr wrap="square" rtlCol="0">
            <a:spAutoFit/>
          </a:bodyPr>
          <a:lstStyle/>
          <a:p>
            <a:r>
              <a:rPr kumimoji="1" lang="ja-JP" altLang="en-US" sz="2000" b="1" dirty="0" smtClean="0"/>
              <a:t>農業規模の縮小</a:t>
            </a:r>
            <a:r>
              <a:rPr kumimoji="1" lang="en-US" altLang="ja-JP" sz="2000" b="1" dirty="0" smtClean="0"/>
              <a:t>		</a:t>
            </a:r>
            <a:endParaRPr kumimoji="1" lang="ja-JP" altLang="en-US" sz="2000" b="1" dirty="0"/>
          </a:p>
        </p:txBody>
      </p:sp>
      <p:sp>
        <p:nvSpPr>
          <p:cNvPr id="13" name="テキスト ボックス 12"/>
          <p:cNvSpPr txBox="1"/>
          <p:nvPr/>
        </p:nvSpPr>
        <p:spPr>
          <a:xfrm>
            <a:off x="1701320" y="2299454"/>
            <a:ext cx="4503174" cy="400110"/>
          </a:xfrm>
          <a:prstGeom prst="rect">
            <a:avLst/>
          </a:prstGeom>
          <a:noFill/>
        </p:spPr>
        <p:txBody>
          <a:bodyPr wrap="square" rtlCol="0">
            <a:spAutoFit/>
          </a:bodyPr>
          <a:lstStyle/>
          <a:p>
            <a:r>
              <a:rPr kumimoji="1" lang="ja-JP" altLang="en-US" sz="2000" b="1" dirty="0" smtClean="0"/>
              <a:t>企業誘致の課題</a:t>
            </a:r>
            <a:r>
              <a:rPr kumimoji="1" lang="en-US" altLang="ja-JP" sz="2000" b="1" dirty="0" smtClean="0"/>
              <a:t>		</a:t>
            </a:r>
            <a:endParaRPr kumimoji="1" lang="ja-JP" altLang="en-US" sz="2000" b="1" dirty="0"/>
          </a:p>
        </p:txBody>
      </p:sp>
      <p:sp>
        <p:nvSpPr>
          <p:cNvPr id="14" name="テキスト ボックス 13"/>
          <p:cNvSpPr txBox="1"/>
          <p:nvPr/>
        </p:nvSpPr>
        <p:spPr>
          <a:xfrm>
            <a:off x="1701320" y="2990770"/>
            <a:ext cx="4503174" cy="400110"/>
          </a:xfrm>
          <a:prstGeom prst="rect">
            <a:avLst/>
          </a:prstGeom>
          <a:noFill/>
        </p:spPr>
        <p:txBody>
          <a:bodyPr wrap="square" rtlCol="0">
            <a:spAutoFit/>
          </a:bodyPr>
          <a:lstStyle/>
          <a:p>
            <a:r>
              <a:rPr kumimoji="1" lang="ja-JP" altLang="en-US" sz="2000" b="1" dirty="0" smtClean="0"/>
              <a:t>市街地の活気不足</a:t>
            </a:r>
            <a:r>
              <a:rPr kumimoji="1" lang="en-US" altLang="ja-JP" sz="2000" b="1" dirty="0" smtClean="0"/>
              <a:t>		</a:t>
            </a:r>
            <a:endParaRPr kumimoji="1" lang="ja-JP" altLang="en-US" sz="2000" b="1" dirty="0"/>
          </a:p>
        </p:txBody>
      </p:sp>
      <p:sp>
        <p:nvSpPr>
          <p:cNvPr id="15" name="テキスト ボックス 14"/>
          <p:cNvSpPr txBox="1"/>
          <p:nvPr/>
        </p:nvSpPr>
        <p:spPr>
          <a:xfrm>
            <a:off x="1701320" y="3700265"/>
            <a:ext cx="4935793" cy="400110"/>
          </a:xfrm>
          <a:prstGeom prst="rect">
            <a:avLst/>
          </a:prstGeom>
          <a:noFill/>
        </p:spPr>
        <p:txBody>
          <a:bodyPr wrap="square" rtlCol="0">
            <a:spAutoFit/>
          </a:bodyPr>
          <a:lstStyle/>
          <a:p>
            <a:r>
              <a:rPr lang="ja-JP" altLang="en-US" sz="2000" b="1" dirty="0" smtClean="0"/>
              <a:t>活用しきれていない観光資源</a:t>
            </a:r>
            <a:r>
              <a:rPr kumimoji="1" lang="en-US" altLang="ja-JP" sz="2000" b="1" dirty="0" smtClean="0"/>
              <a:t>	</a:t>
            </a:r>
            <a:endParaRPr kumimoji="1" lang="ja-JP" altLang="en-US" sz="2000" b="1" dirty="0"/>
          </a:p>
        </p:txBody>
      </p:sp>
      <p:sp>
        <p:nvSpPr>
          <p:cNvPr id="16" name="テキスト ボックス 15"/>
          <p:cNvSpPr txBox="1"/>
          <p:nvPr/>
        </p:nvSpPr>
        <p:spPr>
          <a:xfrm>
            <a:off x="1701320" y="4429416"/>
            <a:ext cx="4503174" cy="707886"/>
          </a:xfrm>
          <a:prstGeom prst="rect">
            <a:avLst/>
          </a:prstGeom>
          <a:noFill/>
        </p:spPr>
        <p:txBody>
          <a:bodyPr wrap="square" rtlCol="0">
            <a:spAutoFit/>
          </a:bodyPr>
          <a:lstStyle/>
          <a:p>
            <a:r>
              <a:rPr kumimoji="1" lang="ja-JP" altLang="en-US" sz="2000" b="1" dirty="0" smtClean="0"/>
              <a:t>公共交通配置</a:t>
            </a:r>
            <a:r>
              <a:rPr lang="ja-JP" altLang="en-US" sz="2000" b="1" dirty="0" smtClean="0"/>
              <a:t>に対す</a:t>
            </a:r>
            <a:r>
              <a:rPr lang="ja-JP" altLang="en-US" sz="2000" b="1" dirty="0"/>
              <a:t>る</a:t>
            </a:r>
            <a:r>
              <a:rPr kumimoji="1" lang="ja-JP" altLang="en-US" sz="2000" b="1" dirty="0" smtClean="0"/>
              <a:t>ニーズの疑問</a:t>
            </a:r>
            <a:r>
              <a:rPr kumimoji="1" lang="en-US" altLang="ja-JP" sz="2000" b="1" dirty="0" smtClean="0"/>
              <a:t>		</a:t>
            </a:r>
            <a:endParaRPr kumimoji="1" lang="ja-JP" altLang="en-US" sz="2000" b="1" dirty="0"/>
          </a:p>
        </p:txBody>
      </p:sp>
      <p:sp>
        <p:nvSpPr>
          <p:cNvPr id="17" name="テキスト ボックス 16"/>
          <p:cNvSpPr txBox="1"/>
          <p:nvPr/>
        </p:nvSpPr>
        <p:spPr>
          <a:xfrm>
            <a:off x="1701320" y="5135728"/>
            <a:ext cx="5633885" cy="400110"/>
          </a:xfrm>
          <a:prstGeom prst="rect">
            <a:avLst/>
          </a:prstGeom>
          <a:noFill/>
        </p:spPr>
        <p:txBody>
          <a:bodyPr wrap="square" rtlCol="0">
            <a:spAutoFit/>
          </a:bodyPr>
          <a:lstStyle/>
          <a:p>
            <a:r>
              <a:rPr kumimoji="1" lang="ja-JP" altLang="en-US" sz="2000" b="1" dirty="0" smtClean="0"/>
              <a:t>縮小する医療と増大するだろう利用者</a:t>
            </a:r>
            <a:endParaRPr kumimoji="1" lang="ja-JP" altLang="en-US" sz="2000" b="1" dirty="0"/>
          </a:p>
        </p:txBody>
      </p:sp>
      <p:sp>
        <p:nvSpPr>
          <p:cNvPr id="18" name="テキスト ボックス 17"/>
          <p:cNvSpPr txBox="1"/>
          <p:nvPr/>
        </p:nvSpPr>
        <p:spPr>
          <a:xfrm>
            <a:off x="1701320" y="5808130"/>
            <a:ext cx="5633885" cy="400110"/>
          </a:xfrm>
          <a:prstGeom prst="rect">
            <a:avLst/>
          </a:prstGeom>
          <a:noFill/>
        </p:spPr>
        <p:txBody>
          <a:bodyPr wrap="square" rtlCol="0">
            <a:spAutoFit/>
          </a:bodyPr>
          <a:lstStyle/>
          <a:p>
            <a:r>
              <a:rPr kumimoji="1" lang="ja-JP" altLang="en-US" sz="2000" b="1" dirty="0" smtClean="0"/>
              <a:t>茨城ワースト１の治安の悪さ</a:t>
            </a:r>
            <a:endParaRPr kumimoji="1" lang="ja-JP" altLang="en-US" sz="2000" b="1" dirty="0"/>
          </a:p>
        </p:txBody>
      </p:sp>
      <p:sp>
        <p:nvSpPr>
          <p:cNvPr id="28" name="テキスト ボックス 27"/>
          <p:cNvSpPr txBox="1"/>
          <p:nvPr/>
        </p:nvSpPr>
        <p:spPr>
          <a:xfrm>
            <a:off x="-8652" y="6211669"/>
            <a:ext cx="9152652" cy="646331"/>
          </a:xfrm>
          <a:prstGeom prst="rect">
            <a:avLst/>
          </a:prstGeom>
          <a:noFill/>
        </p:spPr>
        <p:txBody>
          <a:bodyPr wrap="square" rtlCol="0">
            <a:spAutoFit/>
          </a:bodyPr>
          <a:lstStyle/>
          <a:p>
            <a:pPr algn="ctr"/>
            <a:r>
              <a:rPr lang="ja-JP" altLang="en-US" sz="3600" dirty="0" smtClean="0">
                <a:solidFill>
                  <a:schemeClr val="accent6"/>
                </a:solidFill>
              </a:rPr>
              <a:t>土浦の問題点</a:t>
            </a:r>
            <a:endParaRPr kumimoji="1" lang="ja-JP" altLang="en-US" sz="3600" dirty="0">
              <a:solidFill>
                <a:schemeClr val="accent6"/>
              </a:solidFill>
            </a:endParaRPr>
          </a:p>
        </p:txBody>
      </p:sp>
    </p:spTree>
    <p:extLst>
      <p:ext uri="{BB962C8B-B14F-4D97-AF65-F5344CB8AC3E}">
        <p14:creationId xmlns:p14="http://schemas.microsoft.com/office/powerpoint/2010/main" val="3427598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人口</a:t>
            </a:r>
            <a:endParaRPr kumimoji="1" lang="ja-JP" altLang="en-US" sz="2400" dirty="0">
              <a:solidFill>
                <a:schemeClr val="bg1">
                  <a:lumMod val="65000"/>
                </a:schemeClr>
              </a:solidFill>
            </a:endParaRPr>
          </a:p>
        </p:txBody>
      </p:sp>
      <p:sp>
        <p:nvSpPr>
          <p:cNvPr id="11" name="角丸四角形 10"/>
          <p:cNvSpPr/>
          <p:nvPr/>
        </p:nvSpPr>
        <p:spPr>
          <a:xfrm>
            <a:off x="5752518" y="273022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農業</a:t>
            </a:r>
            <a:endParaRPr kumimoji="1" lang="ja-JP" altLang="en-US" sz="2400" dirty="0">
              <a:solidFill>
                <a:schemeClr val="bg1">
                  <a:lumMod val="65000"/>
                </a:schemeClr>
              </a:solidFill>
            </a:endParaRPr>
          </a:p>
        </p:txBody>
      </p:sp>
      <p:sp>
        <p:nvSpPr>
          <p:cNvPr id="12" name="角丸四角形 11"/>
          <p:cNvSpPr/>
          <p:nvPr/>
        </p:nvSpPr>
        <p:spPr>
          <a:xfrm>
            <a:off x="5752518" y="322633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lumMod val="65000"/>
                  </a:schemeClr>
                </a:solidFill>
              </a:rPr>
              <a:t>工業</a:t>
            </a:r>
            <a:endParaRPr kumimoji="1" lang="ja-JP" altLang="en-US" sz="2400" dirty="0">
              <a:solidFill>
                <a:schemeClr val="bg1">
                  <a:lumMod val="65000"/>
                </a:schemeClr>
              </a:solidFill>
            </a:endParaRPr>
          </a:p>
        </p:txBody>
      </p:sp>
      <p:sp>
        <p:nvSpPr>
          <p:cNvPr id="13" name="角丸四角形 12"/>
          <p:cNvSpPr/>
          <p:nvPr/>
        </p:nvSpPr>
        <p:spPr>
          <a:xfrm>
            <a:off x="5752518" y="372244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商業</a:t>
            </a:r>
            <a:endParaRPr kumimoji="1" lang="ja-JP" altLang="en-US" sz="2400" dirty="0">
              <a:solidFill>
                <a:schemeClr val="bg1">
                  <a:lumMod val="65000"/>
                </a:schemeClr>
              </a:solidFill>
            </a:endParaRPr>
          </a:p>
        </p:txBody>
      </p:sp>
      <p:sp>
        <p:nvSpPr>
          <p:cNvPr id="14" name="角丸四角形 13"/>
          <p:cNvSpPr/>
          <p:nvPr/>
        </p:nvSpPr>
        <p:spPr>
          <a:xfrm>
            <a:off x="5752518" y="421855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観光</a:t>
            </a:r>
            <a:endParaRPr kumimoji="1" lang="ja-JP" altLang="en-US" sz="2400" dirty="0">
              <a:solidFill>
                <a:schemeClr val="bg1">
                  <a:lumMod val="65000"/>
                </a:schemeClr>
              </a:solidFill>
            </a:endParaRPr>
          </a:p>
        </p:txBody>
      </p:sp>
      <p:sp>
        <p:nvSpPr>
          <p:cNvPr id="15" name="角丸四角形 14"/>
          <p:cNvSpPr/>
          <p:nvPr/>
        </p:nvSpPr>
        <p:spPr>
          <a:xfrm>
            <a:off x="5752518" y="471466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公共交通</a:t>
            </a:r>
            <a:endParaRPr kumimoji="1" lang="ja-JP" altLang="en-US" sz="2400" dirty="0">
              <a:solidFill>
                <a:schemeClr val="bg1">
                  <a:lumMod val="65000"/>
                </a:schemeClr>
              </a:solidFill>
            </a:endParaRPr>
          </a:p>
        </p:txBody>
      </p:sp>
      <p:sp>
        <p:nvSpPr>
          <p:cNvPr id="16" name="角丸四角形 15"/>
          <p:cNvSpPr/>
          <p:nvPr/>
        </p:nvSpPr>
        <p:spPr>
          <a:xfrm>
            <a:off x="5752518" y="521077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医療</a:t>
            </a:r>
            <a:endParaRPr kumimoji="1" lang="ja-JP" altLang="en-US" sz="2400" dirty="0">
              <a:solidFill>
                <a:schemeClr val="bg1">
                  <a:lumMod val="65000"/>
                </a:schemeClr>
              </a:solidFill>
            </a:endParaRPr>
          </a:p>
        </p:txBody>
      </p:sp>
      <p:sp>
        <p:nvSpPr>
          <p:cNvPr id="17" name="角丸四角形 16"/>
          <p:cNvSpPr/>
          <p:nvPr/>
        </p:nvSpPr>
        <p:spPr>
          <a:xfrm>
            <a:off x="5752518" y="570688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防犯</a:t>
            </a:r>
            <a:endParaRPr kumimoji="1" lang="ja-JP" altLang="en-US" sz="2400" dirty="0">
              <a:solidFill>
                <a:schemeClr val="bg1">
                  <a:lumMod val="65000"/>
                </a:schemeClr>
              </a:solidFill>
            </a:endParaRPr>
          </a:p>
        </p:txBody>
      </p:sp>
    </p:spTree>
    <p:extLst>
      <p:ext uri="{BB962C8B-B14F-4D97-AF65-F5344CB8AC3E}">
        <p14:creationId xmlns:p14="http://schemas.microsoft.com/office/powerpoint/2010/main" val="3654677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491891"/>
            <a:ext cx="10861857" cy="1862048"/>
          </a:xfrm>
          <a:prstGeom prst="rect">
            <a:avLst/>
          </a:prstGeom>
          <a:noFill/>
        </p:spPr>
        <p:txBody>
          <a:bodyPr wrap="square" rtlCol="0">
            <a:spAutoFit/>
          </a:bodyPr>
          <a:lstStyle/>
          <a:p>
            <a:pPr algn="ctr"/>
            <a:r>
              <a:rPr lang="en-US" altLang="ja-JP" sz="96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T</a:t>
            </a:r>
            <a:r>
              <a:rPr lang="en-US" altLang="ja-JP" sz="72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o</a:t>
            </a:r>
            <a:r>
              <a:rPr lang="ja-JP" altLang="en-US" sz="72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en-US" altLang="ja-JP" sz="66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B</a:t>
            </a:r>
            <a:r>
              <a:rPr lang="en-US" altLang="ja-JP" sz="72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e</a:t>
            </a:r>
            <a:r>
              <a:rPr lang="ja-JP" altLang="en-US" sz="72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en-US" altLang="ja-JP" sz="115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H</a:t>
            </a:r>
            <a:r>
              <a:rPr lang="en-US" altLang="ja-JP" sz="80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a:t>
            </a:r>
            <a:r>
              <a:rPr lang="en-US" altLang="ja-JP" sz="72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PP</a:t>
            </a:r>
            <a:r>
              <a:rPr lang="en-US" altLang="ja-JP" sz="115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Y</a:t>
            </a:r>
            <a:r>
              <a:rPr lang="en-US" altLang="ja-JP" sz="7200"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9600" b="1"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endParaRPr lang="en-US" altLang="ja-JP" sz="9600" b="1" dirty="0" smtClean="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6040956" y="4819509"/>
            <a:ext cx="1622854" cy="369332"/>
          </a:xfrm>
          <a:prstGeom prst="rect">
            <a:avLst/>
          </a:prstGeom>
          <a:noFill/>
        </p:spPr>
        <p:txBody>
          <a:bodyPr wrap="square" rtlCol="0">
            <a:spAutoFit/>
          </a:bodyPr>
          <a:lstStyle/>
          <a:p>
            <a:r>
              <a:rPr kumimoji="1" lang="ja-JP" altLang="en-US" b="1" dirty="0" smtClean="0">
                <a:solidFill>
                  <a:schemeClr val="accent6"/>
                </a:solidFill>
              </a:rPr>
              <a:t>明 る い 未 来</a:t>
            </a:r>
            <a:endParaRPr kumimoji="1" lang="ja-JP" altLang="en-US" b="1" dirty="0">
              <a:solidFill>
                <a:schemeClr val="accent6"/>
              </a:solidFill>
            </a:endParaRPr>
          </a:p>
        </p:txBody>
      </p:sp>
    </p:spTree>
    <p:extLst>
      <p:ext uri="{BB962C8B-B14F-4D97-AF65-F5344CB8AC3E}">
        <p14:creationId xmlns:p14="http://schemas.microsoft.com/office/powerpoint/2010/main" val="1534265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158837"/>
            <a:ext cx="9144000" cy="584775"/>
          </a:xfrm>
          <a:prstGeom prst="rect">
            <a:avLst/>
          </a:prstGeom>
          <a:noFill/>
        </p:spPr>
        <p:txBody>
          <a:bodyPr wrap="square" rtlCol="0">
            <a:spAutoFit/>
          </a:bodyPr>
          <a:lstStyle/>
          <a:p>
            <a:pPr algn="ctr"/>
            <a:r>
              <a:rPr lang="ja-JP" altLang="en-US" sz="3200" u="sng" dirty="0"/>
              <a:t>土浦</a:t>
            </a:r>
            <a:r>
              <a:rPr lang="ja-JP" altLang="en-US" sz="3200" u="sng" dirty="0" smtClean="0"/>
              <a:t>の</a:t>
            </a:r>
            <a:r>
              <a:rPr kumimoji="1" lang="ja-JP" altLang="en-US" sz="3200" u="sng" dirty="0" smtClean="0"/>
              <a:t>未来のために、何が出来るか考えよう</a:t>
            </a:r>
            <a:endParaRPr kumimoji="1" lang="ja-JP" altLang="en-US" sz="3200" u="sng" dirty="0"/>
          </a:p>
        </p:txBody>
      </p:sp>
    </p:spTree>
    <p:extLst>
      <p:ext uri="{BB962C8B-B14F-4D97-AF65-F5344CB8AC3E}">
        <p14:creationId xmlns:p14="http://schemas.microsoft.com/office/powerpoint/2010/main" val="1924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207441" y="3827131"/>
            <a:ext cx="5649721" cy="523220"/>
          </a:xfrm>
          <a:prstGeom prst="rect">
            <a:avLst/>
          </a:prstGeom>
          <a:noFill/>
        </p:spPr>
        <p:txBody>
          <a:bodyPr wrap="square" rtlCol="0">
            <a:spAutoFit/>
          </a:bodyPr>
          <a:lstStyle/>
          <a:p>
            <a:r>
              <a:rPr lang="ja-JP" altLang="en-US" sz="2800" b="1" dirty="0" smtClean="0"/>
              <a:t>いつでもどこでもいける</a:t>
            </a:r>
            <a:endParaRPr kumimoji="1" lang="ja-JP" altLang="en-US" sz="2800" b="1" dirty="0"/>
          </a:p>
        </p:txBody>
      </p:sp>
      <p:sp>
        <p:nvSpPr>
          <p:cNvPr id="23" name="ホームベース 22"/>
          <p:cNvSpPr/>
          <p:nvPr/>
        </p:nvSpPr>
        <p:spPr>
          <a:xfrm flipH="1">
            <a:off x="7257586" y="5228596"/>
            <a:ext cx="1742422" cy="463557"/>
          </a:xfrm>
          <a:prstGeom prst="homePlate">
            <a:avLst/>
          </a:prstGeom>
          <a:solidFill>
            <a:srgbClr val="0F26FF"/>
          </a:solidFill>
          <a:ln>
            <a:solidFill>
              <a:srgbClr val="0F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防犯</a:t>
            </a:r>
            <a:endParaRPr kumimoji="1" lang="ja-JP" altLang="en-US" sz="2800" dirty="0"/>
          </a:p>
        </p:txBody>
      </p:sp>
      <p:sp>
        <p:nvSpPr>
          <p:cNvPr id="24" name="ホームベース 23"/>
          <p:cNvSpPr/>
          <p:nvPr/>
        </p:nvSpPr>
        <p:spPr>
          <a:xfrm flipH="1">
            <a:off x="7257586" y="4526344"/>
            <a:ext cx="1742422" cy="463557"/>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医療</a:t>
            </a:r>
            <a:endParaRPr kumimoji="1" lang="ja-JP" altLang="en-US" sz="2800" dirty="0"/>
          </a:p>
        </p:txBody>
      </p:sp>
      <p:sp>
        <p:nvSpPr>
          <p:cNvPr id="25" name="ホームベース 24"/>
          <p:cNvSpPr/>
          <p:nvPr/>
        </p:nvSpPr>
        <p:spPr>
          <a:xfrm flipH="1">
            <a:off x="7257586" y="3828606"/>
            <a:ext cx="1742422" cy="46355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公共</a:t>
            </a:r>
            <a:r>
              <a:rPr lang="ja-JP" altLang="en-US" sz="2800" dirty="0"/>
              <a:t>交通</a:t>
            </a:r>
            <a:endParaRPr kumimoji="1" lang="ja-JP" altLang="en-US" sz="2800" dirty="0"/>
          </a:p>
        </p:txBody>
      </p:sp>
      <p:sp>
        <p:nvSpPr>
          <p:cNvPr id="7" name="テキスト ボックス 6"/>
          <p:cNvSpPr txBox="1"/>
          <p:nvPr/>
        </p:nvSpPr>
        <p:spPr>
          <a:xfrm>
            <a:off x="4640826" y="3186039"/>
            <a:ext cx="4503174" cy="523220"/>
          </a:xfrm>
          <a:prstGeom prst="rect">
            <a:avLst/>
          </a:prstGeom>
          <a:noFill/>
        </p:spPr>
        <p:txBody>
          <a:bodyPr wrap="square" rtlCol="0">
            <a:spAutoFit/>
          </a:bodyPr>
          <a:lstStyle/>
          <a:p>
            <a:r>
              <a:rPr kumimoji="1" lang="ja-JP" altLang="en-US" sz="2800" b="1" dirty="0" smtClean="0"/>
              <a:t>また来たくなる</a:t>
            </a:r>
            <a:r>
              <a:rPr kumimoji="1" lang="en-US" altLang="ja-JP" sz="2800" b="1" dirty="0" smtClean="0"/>
              <a:t>	</a:t>
            </a:r>
            <a:endParaRPr kumimoji="1" lang="ja-JP" altLang="en-US" sz="2800" b="1" dirty="0"/>
          </a:p>
        </p:txBody>
      </p:sp>
      <p:sp>
        <p:nvSpPr>
          <p:cNvPr id="21" name="ホームベース 20"/>
          <p:cNvSpPr/>
          <p:nvPr/>
        </p:nvSpPr>
        <p:spPr>
          <a:xfrm flipH="1">
            <a:off x="7250784" y="3174820"/>
            <a:ext cx="1742422" cy="463557"/>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観光</a:t>
            </a:r>
            <a:endParaRPr kumimoji="1" lang="ja-JP" altLang="en-US" sz="2800" dirty="0"/>
          </a:p>
        </p:txBody>
      </p:sp>
      <p:sp>
        <p:nvSpPr>
          <p:cNvPr id="22" name="ホームベース 21"/>
          <p:cNvSpPr/>
          <p:nvPr/>
        </p:nvSpPr>
        <p:spPr>
          <a:xfrm flipH="1">
            <a:off x="7250784" y="2487088"/>
            <a:ext cx="1742422" cy="463557"/>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商業</a:t>
            </a:r>
            <a:endParaRPr kumimoji="1" lang="ja-JP" altLang="en-US" sz="2800" dirty="0"/>
          </a:p>
        </p:txBody>
      </p:sp>
      <p:sp>
        <p:nvSpPr>
          <p:cNvPr id="20" name="ホームベース 19"/>
          <p:cNvSpPr/>
          <p:nvPr/>
        </p:nvSpPr>
        <p:spPr>
          <a:xfrm flipH="1">
            <a:off x="7250784" y="1764793"/>
            <a:ext cx="1742422" cy="463557"/>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工業</a:t>
            </a:r>
            <a:endParaRPr kumimoji="1" lang="ja-JP" altLang="en-US" sz="2800" dirty="0"/>
          </a:p>
        </p:txBody>
      </p:sp>
      <p:sp>
        <p:nvSpPr>
          <p:cNvPr id="5" name="テキスト ボックス 4"/>
          <p:cNvSpPr txBox="1"/>
          <p:nvPr/>
        </p:nvSpPr>
        <p:spPr>
          <a:xfrm>
            <a:off x="4261886" y="1788328"/>
            <a:ext cx="4503174" cy="523220"/>
          </a:xfrm>
          <a:prstGeom prst="rect">
            <a:avLst/>
          </a:prstGeom>
          <a:noFill/>
        </p:spPr>
        <p:txBody>
          <a:bodyPr wrap="square" rtlCol="0">
            <a:spAutoFit/>
          </a:bodyPr>
          <a:lstStyle/>
          <a:p>
            <a:r>
              <a:rPr lang="ja-JP" altLang="en-US" sz="2800" b="1" dirty="0" smtClean="0"/>
              <a:t>持続的に成長する</a:t>
            </a:r>
            <a:r>
              <a:rPr kumimoji="1" lang="en-US" altLang="ja-JP" sz="2800" b="1" dirty="0" smtClean="0"/>
              <a:t>	</a:t>
            </a:r>
            <a:endParaRPr kumimoji="1" lang="ja-JP" altLang="en-US" sz="2800" b="1" dirty="0"/>
          </a:p>
        </p:txBody>
      </p:sp>
      <p:sp>
        <p:nvSpPr>
          <p:cNvPr id="6" name="テキスト ボックス 5"/>
          <p:cNvSpPr txBox="1"/>
          <p:nvPr/>
        </p:nvSpPr>
        <p:spPr>
          <a:xfrm>
            <a:off x="5333518" y="2488466"/>
            <a:ext cx="2025073" cy="523220"/>
          </a:xfrm>
          <a:prstGeom prst="rect">
            <a:avLst/>
          </a:prstGeom>
          <a:noFill/>
        </p:spPr>
        <p:txBody>
          <a:bodyPr wrap="square" rtlCol="0">
            <a:spAutoFit/>
          </a:bodyPr>
          <a:lstStyle/>
          <a:p>
            <a:r>
              <a:rPr lang="ja-JP" altLang="en-US" sz="2800" b="1" dirty="0" smtClean="0"/>
              <a:t>活気溢れる</a:t>
            </a:r>
            <a:r>
              <a:rPr kumimoji="1" lang="en-US" altLang="ja-JP" sz="2800" b="1" dirty="0" smtClean="0"/>
              <a:t>	</a:t>
            </a:r>
            <a:endParaRPr kumimoji="1" lang="ja-JP" altLang="en-US" sz="2800" b="1" dirty="0"/>
          </a:p>
        </p:txBody>
      </p:sp>
      <p:sp>
        <p:nvSpPr>
          <p:cNvPr id="9" name="テキスト ボックス 8"/>
          <p:cNvSpPr txBox="1"/>
          <p:nvPr/>
        </p:nvSpPr>
        <p:spPr>
          <a:xfrm>
            <a:off x="4640826" y="4520726"/>
            <a:ext cx="3021850" cy="523220"/>
          </a:xfrm>
          <a:prstGeom prst="rect">
            <a:avLst/>
          </a:prstGeom>
          <a:noFill/>
        </p:spPr>
        <p:txBody>
          <a:bodyPr wrap="square" rtlCol="0">
            <a:spAutoFit/>
          </a:bodyPr>
          <a:lstStyle/>
          <a:p>
            <a:r>
              <a:rPr kumimoji="1" lang="ja-JP" altLang="en-US" sz="2800" b="1" dirty="0" smtClean="0"/>
              <a:t>健康に暮らせる</a:t>
            </a:r>
            <a:r>
              <a:rPr kumimoji="1" lang="en-US" altLang="ja-JP" sz="2800" b="1" dirty="0" smtClean="0"/>
              <a:t>	</a:t>
            </a:r>
            <a:endParaRPr kumimoji="1" lang="ja-JP" altLang="en-US" sz="2800" b="1" dirty="0"/>
          </a:p>
        </p:txBody>
      </p:sp>
      <p:sp>
        <p:nvSpPr>
          <p:cNvPr id="10" name="テキスト ボックス 9"/>
          <p:cNvSpPr txBox="1"/>
          <p:nvPr/>
        </p:nvSpPr>
        <p:spPr>
          <a:xfrm>
            <a:off x="1437021" y="5232319"/>
            <a:ext cx="5946284" cy="523220"/>
          </a:xfrm>
          <a:prstGeom prst="rect">
            <a:avLst/>
          </a:prstGeom>
          <a:noFill/>
        </p:spPr>
        <p:txBody>
          <a:bodyPr wrap="square" rtlCol="0">
            <a:spAutoFit/>
          </a:bodyPr>
          <a:lstStyle/>
          <a:p>
            <a:r>
              <a:rPr lang="ja-JP" altLang="en-US" sz="2800" b="1" dirty="0"/>
              <a:t>不安におびえることなく生活</a:t>
            </a:r>
            <a:r>
              <a:rPr lang="ja-JP" altLang="en-US" sz="2800" b="1" dirty="0" smtClean="0"/>
              <a:t>できる</a:t>
            </a:r>
            <a:endParaRPr kumimoji="1" lang="ja-JP" altLang="en-US" sz="2800" b="1" dirty="0"/>
          </a:p>
        </p:txBody>
      </p:sp>
      <p:grpSp>
        <p:nvGrpSpPr>
          <p:cNvPr id="41" name="グループ化 40"/>
          <p:cNvGrpSpPr/>
          <p:nvPr/>
        </p:nvGrpSpPr>
        <p:grpSpPr>
          <a:xfrm>
            <a:off x="4178072" y="1077061"/>
            <a:ext cx="4821937" cy="543070"/>
            <a:chOff x="2965622" y="1340672"/>
            <a:chExt cx="4821937" cy="543070"/>
          </a:xfrm>
        </p:grpSpPr>
        <p:sp>
          <p:nvSpPr>
            <p:cNvPr id="19" name="ホームベース 18"/>
            <p:cNvSpPr/>
            <p:nvPr/>
          </p:nvSpPr>
          <p:spPr>
            <a:xfrm flipH="1">
              <a:off x="6038334" y="1340672"/>
              <a:ext cx="1742422" cy="463557"/>
            </a:xfrm>
            <a:prstGeom prst="homePlate">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農業</a:t>
              </a:r>
              <a:endParaRPr kumimoji="1" lang="ja-JP" altLang="en-US" sz="2800" dirty="0"/>
            </a:p>
          </p:txBody>
        </p:sp>
        <p:sp>
          <p:nvSpPr>
            <p:cNvPr id="4" name="テキスト ボックス 3"/>
            <p:cNvSpPr txBox="1"/>
            <p:nvPr/>
          </p:nvSpPr>
          <p:spPr>
            <a:xfrm>
              <a:off x="3049436" y="1360522"/>
              <a:ext cx="4503174" cy="523220"/>
            </a:xfrm>
            <a:prstGeom prst="rect">
              <a:avLst/>
            </a:prstGeom>
            <a:noFill/>
          </p:spPr>
          <p:txBody>
            <a:bodyPr wrap="square" rtlCol="0">
              <a:spAutoFit/>
            </a:bodyPr>
            <a:lstStyle/>
            <a:p>
              <a:r>
                <a:rPr kumimoji="1" lang="ja-JP" altLang="en-US" sz="2800" b="1" dirty="0" smtClean="0"/>
                <a:t>農業の魅力溢れる</a:t>
              </a:r>
              <a:r>
                <a:rPr kumimoji="1" lang="en-US" altLang="ja-JP" sz="2800" b="1" dirty="0" smtClean="0"/>
                <a:t>	</a:t>
              </a:r>
              <a:endParaRPr kumimoji="1" lang="ja-JP" altLang="en-US" sz="2800" b="1" dirty="0"/>
            </a:p>
          </p:txBody>
        </p:sp>
        <p:cxnSp>
          <p:nvCxnSpPr>
            <p:cNvPr id="27" name="直線コネクタ 26"/>
            <p:cNvCxnSpPr/>
            <p:nvPr/>
          </p:nvCxnSpPr>
          <p:spPr>
            <a:xfrm flipH="1">
              <a:off x="2965622" y="1804229"/>
              <a:ext cx="4821937" cy="0"/>
            </a:xfrm>
            <a:prstGeom prst="line">
              <a:avLst/>
            </a:prstGeom>
            <a:ln w="381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30" name="直線コネクタ 29"/>
          <p:cNvCxnSpPr/>
          <p:nvPr/>
        </p:nvCxnSpPr>
        <p:spPr>
          <a:xfrm flipH="1">
            <a:off x="4178072" y="2228350"/>
            <a:ext cx="4821937" cy="0"/>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5341040" y="2950645"/>
            <a:ext cx="3652167" cy="0"/>
          </a:xfrm>
          <a:prstGeom prst="line">
            <a:avLst/>
          </a:prstGeom>
          <a:ln w="38100">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4640826" y="3638377"/>
            <a:ext cx="4360594" cy="0"/>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3207441" y="4292163"/>
            <a:ext cx="5792568" cy="0"/>
          </a:xfrm>
          <a:prstGeom prst="line">
            <a:avLst/>
          </a:prstGeom>
          <a:ln w="38100">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4507585" y="4995519"/>
            <a:ext cx="4492424" cy="0"/>
          </a:xfrm>
          <a:prstGeom prst="line">
            <a:avLst/>
          </a:prstGeom>
          <a:ln w="38100">
            <a:solidFill>
              <a:srgbClr val="7030A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1327779" y="5692153"/>
            <a:ext cx="7672230" cy="13857"/>
          </a:xfrm>
          <a:prstGeom prst="line">
            <a:avLst/>
          </a:prstGeom>
          <a:ln w="38100">
            <a:solidFill>
              <a:srgbClr val="0F2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5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7" grpId="0"/>
      <p:bldP spid="21" grpId="0" animBg="1"/>
      <p:bldP spid="22" grpId="0" animBg="1"/>
      <p:bldP spid="20" grpId="0" animBg="1"/>
      <p:bldP spid="5" grpId="0"/>
      <p:bldP spid="6" grpId="0"/>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703016"/>
            <a:ext cx="9144000" cy="4493538"/>
          </a:xfrm>
          <a:prstGeom prst="rect">
            <a:avLst/>
          </a:prstGeom>
          <a:gradFill>
            <a:gsLst>
              <a:gs pos="94000">
                <a:srgbClr val="FFFFFF"/>
              </a:gs>
              <a:gs pos="100000">
                <a:schemeClr val="bg1"/>
              </a:gs>
              <a:gs pos="0">
                <a:schemeClr val="accent6"/>
              </a:gs>
              <a:gs pos="100000">
                <a:schemeClr val="accent2">
                  <a:lumMod val="0"/>
                  <a:lumOff val="100000"/>
                </a:schemeClr>
              </a:gs>
            </a:gsLst>
            <a:lin ang="16200000" scaled="1"/>
          </a:gradFill>
        </p:spPr>
        <p:txBody>
          <a:bodyPr wrap="square" rtlCol="0">
            <a:spAutoFit/>
          </a:bodyPr>
          <a:lstStyle/>
          <a:p>
            <a:pPr algn="ctr"/>
            <a:r>
              <a:rPr lang="en-US" altLang="ja-JP" sz="8800" dirty="0" smtClean="0">
                <a:latin typeface="HG明朝B" panose="02020809000000000000" pitchFamily="17" charset="-128"/>
                <a:ea typeface="HG明朝B" panose="02020809000000000000" pitchFamily="17" charset="-128"/>
              </a:rPr>
              <a:t>HAPPY</a:t>
            </a:r>
            <a:r>
              <a:rPr lang="ja-JP" altLang="en-US" sz="8800" dirty="0" smtClean="0">
                <a:latin typeface="HG明朝B" panose="02020809000000000000" pitchFamily="17" charset="-128"/>
                <a:ea typeface="HG明朝B" panose="02020809000000000000" pitchFamily="17" charset="-128"/>
              </a:rPr>
              <a:t>　</a:t>
            </a:r>
            <a:r>
              <a:rPr lang="en-US" altLang="ja-JP" sz="8800" dirty="0" smtClean="0">
                <a:latin typeface="HG明朝B" panose="02020809000000000000" pitchFamily="17" charset="-128"/>
                <a:ea typeface="HG明朝B" panose="02020809000000000000" pitchFamily="17" charset="-128"/>
              </a:rPr>
              <a:t>TURN</a:t>
            </a:r>
            <a:endParaRPr kumimoji="1" lang="en-US" altLang="ja-JP" sz="8800" dirty="0">
              <a:latin typeface="HG明朝B" panose="02020809000000000000" pitchFamily="17" charset="-128"/>
              <a:ea typeface="HG明朝B" panose="02020809000000000000" pitchFamily="17" charset="-128"/>
            </a:endParaRPr>
          </a:p>
          <a:p>
            <a:endParaRPr kumimoji="1" lang="en-US" altLang="ja-JP" sz="6600" dirty="0">
              <a:solidFill>
                <a:schemeClr val="tx1">
                  <a:lumMod val="65000"/>
                  <a:lumOff val="35000"/>
                </a:schemeClr>
              </a:solidFill>
            </a:endParaRPr>
          </a:p>
          <a:p>
            <a:endParaRPr lang="en-US" altLang="ja-JP" sz="6600" dirty="0" smtClean="0">
              <a:solidFill>
                <a:schemeClr val="tx1">
                  <a:lumMod val="65000"/>
                  <a:lumOff val="35000"/>
                </a:schemeClr>
              </a:solidFill>
            </a:endParaRPr>
          </a:p>
          <a:p>
            <a:endParaRPr kumimoji="1" lang="en-US" altLang="ja-JP" sz="6600" dirty="0" smtClean="0">
              <a:solidFill>
                <a:schemeClr val="tx1">
                  <a:lumMod val="65000"/>
                  <a:lumOff val="35000"/>
                </a:schemeClr>
              </a:solidFill>
            </a:endParaRPr>
          </a:p>
        </p:txBody>
      </p:sp>
      <p:sp>
        <p:nvSpPr>
          <p:cNvPr id="4" name="テキスト ボックス 3"/>
          <p:cNvSpPr txBox="1"/>
          <p:nvPr/>
        </p:nvSpPr>
        <p:spPr>
          <a:xfrm>
            <a:off x="2452898" y="2241351"/>
            <a:ext cx="4488230" cy="461665"/>
          </a:xfrm>
          <a:prstGeom prst="rect">
            <a:avLst/>
          </a:prstGeom>
          <a:noFill/>
        </p:spPr>
        <p:txBody>
          <a:bodyPr wrap="square" rtlCol="0">
            <a:spAutoFit/>
          </a:bodyPr>
          <a:lstStyle/>
          <a:p>
            <a:r>
              <a:rPr kumimoji="1" lang="ja-JP" altLang="en-US" sz="2400" dirty="0" smtClean="0">
                <a:solidFill>
                  <a:srgbClr val="0070C0"/>
                </a:solidFill>
              </a:rPr>
              <a:t>不安のない未来を描いていこう</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117914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4303" y="759417"/>
            <a:ext cx="2964273" cy="646331"/>
          </a:xfrm>
          <a:prstGeom prst="rect">
            <a:avLst/>
          </a:prstGeom>
          <a:noFill/>
        </p:spPr>
        <p:txBody>
          <a:bodyPr wrap="none" rtlCol="0">
            <a:spAutoFit/>
          </a:bodyPr>
          <a:lstStyle/>
          <a:p>
            <a:r>
              <a:rPr kumimoji="1" lang="ja-JP" altLang="en-US" sz="3600" b="1" dirty="0" smtClean="0">
                <a:solidFill>
                  <a:schemeClr val="accent6">
                    <a:lumMod val="75000"/>
                  </a:schemeClr>
                </a:solidFill>
              </a:rPr>
              <a:t>～これから～</a:t>
            </a:r>
            <a:endParaRPr kumimoji="1" lang="ja-JP" altLang="en-US" sz="3600" b="1" dirty="0">
              <a:solidFill>
                <a:schemeClr val="accent6">
                  <a:lumMod val="75000"/>
                </a:schemeClr>
              </a:solidFill>
            </a:endParaRPr>
          </a:p>
        </p:txBody>
      </p:sp>
      <p:sp>
        <p:nvSpPr>
          <p:cNvPr id="2" name="角丸四角形 1"/>
          <p:cNvSpPr/>
          <p:nvPr/>
        </p:nvSpPr>
        <p:spPr>
          <a:xfrm>
            <a:off x="1491049" y="3006813"/>
            <a:ext cx="6425512" cy="72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ヒアリングによる土浦の実態調査</a:t>
            </a:r>
            <a:endParaRPr kumimoji="1" lang="ja-JP" altLang="en-US" dirty="0"/>
          </a:p>
        </p:txBody>
      </p:sp>
      <p:sp>
        <p:nvSpPr>
          <p:cNvPr id="5" name="角丸四角形 4"/>
          <p:cNvSpPr/>
          <p:nvPr/>
        </p:nvSpPr>
        <p:spPr>
          <a:xfrm>
            <a:off x="1491049" y="1940012"/>
            <a:ext cx="6425512" cy="72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具体的な地区別分野の特徴・課題の把握</a:t>
            </a:r>
            <a:endParaRPr kumimoji="1" lang="ja-JP" altLang="en-US" dirty="0"/>
          </a:p>
        </p:txBody>
      </p:sp>
      <p:sp>
        <p:nvSpPr>
          <p:cNvPr id="6" name="角丸四角形 5"/>
          <p:cNvSpPr/>
          <p:nvPr/>
        </p:nvSpPr>
        <p:spPr>
          <a:xfrm>
            <a:off x="1491049" y="4073614"/>
            <a:ext cx="6425512" cy="72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各分野における提案</a:t>
            </a:r>
            <a:endParaRPr kumimoji="1" lang="ja-JP" altLang="en-US" dirty="0"/>
          </a:p>
        </p:txBody>
      </p:sp>
    </p:spTree>
    <p:extLst>
      <p:ext uri="{BB962C8B-B14F-4D97-AF65-F5344CB8AC3E}">
        <p14:creationId xmlns:p14="http://schemas.microsoft.com/office/powerpoint/2010/main" val="1676557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4691" y="124691"/>
            <a:ext cx="800219" cy="461665"/>
          </a:xfrm>
          <a:prstGeom prst="rect">
            <a:avLst/>
          </a:prstGeom>
          <a:noFill/>
        </p:spPr>
        <p:txBody>
          <a:bodyPr wrap="none" rtlCol="0">
            <a:spAutoFit/>
          </a:bodyPr>
          <a:lstStyle/>
          <a:p>
            <a:r>
              <a:rPr kumimoji="1" lang="ja-JP" altLang="en-US" sz="2400" dirty="0" smtClean="0"/>
              <a:t>参考</a:t>
            </a:r>
            <a:endParaRPr kumimoji="1" lang="ja-JP" altLang="en-US" sz="2400" dirty="0"/>
          </a:p>
        </p:txBody>
      </p:sp>
      <p:sp>
        <p:nvSpPr>
          <p:cNvPr id="4" name="正方形/長方形 3"/>
          <p:cNvSpPr/>
          <p:nvPr/>
        </p:nvSpPr>
        <p:spPr>
          <a:xfrm>
            <a:off x="0" y="1430954"/>
            <a:ext cx="9781309" cy="4308872"/>
          </a:xfrm>
          <a:prstGeom prst="rect">
            <a:avLst/>
          </a:prstGeom>
        </p:spPr>
        <p:txBody>
          <a:bodyPr wrap="square">
            <a:spAutoFit/>
          </a:bodyPr>
          <a:lstStyle/>
          <a:p>
            <a:pPr lvl="0" algn="just">
              <a:spcAft>
                <a:spcPts val="0"/>
              </a:spcAft>
            </a:pPr>
            <a:r>
              <a:rPr lang="ja-JP" altLang="en-US" sz="1400"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『土浦市公式ホームページ』</a:t>
            </a:r>
            <a:endParaRPr lang="ja-JP" altLang="ja-JP" sz="2000" b="1" kern="100" dirty="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smtClean="0">
                <a:solidFill>
                  <a:srgbClr val="7030A0"/>
                </a:solidFill>
                <a:latin typeface="ＭＳ 明朝" panose="02020609040205080304" pitchFamily="17" charset="-128"/>
                <a:ea typeface="ＭＳ 明朝" panose="02020609040205080304" pitchFamily="17" charset="-128"/>
              </a:rPr>
              <a:t>http://www.city.tsuchiura.lg.jp/index.html</a:t>
            </a:r>
            <a:endParaRPr lang="ja-JP" altLang="ja-JP" sz="2000" u="sng" kern="100" dirty="0" smtClean="0">
              <a:solidFill>
                <a:srgbClr val="7030A0"/>
              </a:solidFill>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ジオテック株式会社『土浦市の地盤』</a:t>
            </a:r>
            <a:endParaRPr lang="ja-JP" altLang="ja-JP" sz="2000" b="1" kern="100" dirty="0" smtClean="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smtClean="0">
                <a:solidFill>
                  <a:srgbClr val="7030A0"/>
                </a:solidFill>
                <a:latin typeface="ＭＳ 明朝" panose="02020609040205080304" pitchFamily="17" charset="-128"/>
                <a:ea typeface="ＭＳ 明朝" panose="02020609040205080304" pitchFamily="17" charset="-128"/>
              </a:rPr>
              <a:t>http</a:t>
            </a:r>
            <a:r>
              <a:rPr lang="en-US" altLang="ja-JP" sz="1400" u="sng" kern="100" dirty="0">
                <a:solidFill>
                  <a:srgbClr val="7030A0"/>
                </a:solidFill>
                <a:latin typeface="ＭＳ 明朝" panose="02020609040205080304" pitchFamily="17" charset="-128"/>
                <a:ea typeface="ＭＳ 明朝" panose="02020609040205080304" pitchFamily="17" charset="-128"/>
              </a:rPr>
              <a:t>://</a:t>
            </a:r>
            <a:r>
              <a:rPr lang="en-US" altLang="ja-JP" sz="1400" u="sng" kern="100" dirty="0" smtClean="0">
                <a:solidFill>
                  <a:srgbClr val="7030A0"/>
                </a:solidFill>
                <a:latin typeface="ＭＳ 明朝" panose="02020609040205080304" pitchFamily="17" charset="-128"/>
                <a:ea typeface="ＭＳ 明朝" panose="02020609040205080304" pitchFamily="17" charset="-128"/>
              </a:rPr>
              <a:t>www.jiban.co.jp/tips/kihon/ground/municipality/ibaraki/tsuchiura/P08_tsuchiura.htm</a:t>
            </a:r>
            <a:endParaRPr lang="ja-JP" altLang="ja-JP" sz="2000" u="sng" kern="100" dirty="0">
              <a:solidFill>
                <a:srgbClr val="7030A0"/>
              </a:solidFill>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茨城県</a:t>
            </a:r>
            <a:r>
              <a:rPr lang="ja-JP" altLang="ja-JP" sz="1400" b="1" kern="100" dirty="0">
                <a:latin typeface="Times New Roman" panose="02020603050405020304" pitchFamily="18" charset="0"/>
                <a:ea typeface="ＭＳ 明朝" panose="02020609040205080304" pitchFamily="17" charset="-128"/>
              </a:rPr>
              <a:t>『茨城県の年齢別人口（茨城県常住人口調査結果）四半期報</a:t>
            </a:r>
            <a:r>
              <a:rPr lang="ja-JP" altLang="ja-JP" sz="1400" b="1" kern="100" dirty="0" smtClean="0">
                <a:latin typeface="Times New Roman" panose="02020603050405020304" pitchFamily="18" charset="0"/>
                <a:ea typeface="ＭＳ 明朝" panose="02020609040205080304" pitchFamily="17" charset="-128"/>
              </a:rPr>
              <a:t>』</a:t>
            </a:r>
            <a:endParaRPr lang="ja-JP" altLang="ja-JP" sz="2000" b="1" kern="100" dirty="0" smtClean="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smtClean="0">
                <a:solidFill>
                  <a:srgbClr val="7030A0"/>
                </a:solidFill>
                <a:latin typeface="ＭＳ 明朝" panose="02020609040205080304" pitchFamily="17" charset="-128"/>
                <a:ea typeface="ＭＳ 明朝" panose="02020609040205080304" pitchFamily="17" charset="-128"/>
              </a:rPr>
              <a:t>http://www.pref.ibaraki.jp/tokei/betu/jinko/nenrei/index.htm</a:t>
            </a:r>
            <a:endParaRPr lang="ja-JP" altLang="ja-JP" sz="2000" u="sng" kern="100" dirty="0" smtClean="0">
              <a:solidFill>
                <a:srgbClr val="7030A0"/>
              </a:solidFill>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『統計つちうら平成</a:t>
            </a:r>
            <a:r>
              <a:rPr lang="en-US" altLang="ja-JP" sz="1400" b="1" kern="100" dirty="0">
                <a:latin typeface="Times New Roman" panose="02020603050405020304" pitchFamily="18" charset="0"/>
                <a:ea typeface="ＭＳ 明朝" panose="02020609040205080304" pitchFamily="17" charset="-128"/>
              </a:rPr>
              <a:t>25</a:t>
            </a:r>
            <a:r>
              <a:rPr lang="ja-JP" altLang="ja-JP" sz="1400" b="1" kern="100" dirty="0">
                <a:latin typeface="Times New Roman" panose="02020603050405020304" pitchFamily="18" charset="0"/>
                <a:ea typeface="ＭＳ 明朝" panose="02020609040205080304" pitchFamily="17" charset="-128"/>
              </a:rPr>
              <a:t>年度版</a:t>
            </a:r>
            <a:r>
              <a:rPr lang="ja-JP" altLang="ja-JP" sz="1400" b="1" kern="100" dirty="0" smtClean="0">
                <a:latin typeface="Times New Roman" panose="02020603050405020304" pitchFamily="18" charset="0"/>
                <a:ea typeface="ＭＳ 明朝" panose="02020609040205080304" pitchFamily="17" charset="-128"/>
              </a:rPr>
              <a:t>』</a:t>
            </a:r>
            <a:endParaRPr lang="ja-JP" altLang="ja-JP" sz="2000" b="1" kern="100" dirty="0">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『土浦市統計書平成</a:t>
            </a:r>
            <a:r>
              <a:rPr lang="en-US" altLang="ja-JP" sz="1400" b="1" kern="100" dirty="0">
                <a:latin typeface="Times New Roman" panose="02020603050405020304" pitchFamily="18" charset="0"/>
                <a:ea typeface="ＭＳ 明朝" panose="02020609040205080304" pitchFamily="17" charset="-128"/>
              </a:rPr>
              <a:t>23</a:t>
            </a:r>
            <a:r>
              <a:rPr lang="ja-JP" altLang="ja-JP" sz="1400" b="1" kern="100" dirty="0">
                <a:latin typeface="Times New Roman" panose="02020603050405020304" pitchFamily="18" charset="0"/>
                <a:ea typeface="ＭＳ 明朝" panose="02020609040205080304" pitchFamily="17" charset="-128"/>
              </a:rPr>
              <a:t>年度版</a:t>
            </a:r>
            <a:r>
              <a:rPr lang="ja-JP" altLang="ja-JP" sz="1400" b="1" kern="100" dirty="0" smtClean="0">
                <a:latin typeface="Times New Roman" panose="02020603050405020304" pitchFamily="18" charset="0"/>
                <a:ea typeface="ＭＳ 明朝" panose="02020609040205080304" pitchFamily="17" charset="-128"/>
              </a:rPr>
              <a:t>』</a:t>
            </a:r>
            <a:endParaRPr lang="ja-JP" altLang="ja-JP" sz="2000" b="1" kern="100" dirty="0">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国立</a:t>
            </a:r>
            <a:r>
              <a:rPr lang="ja-JP" altLang="ja-JP" sz="1400" b="1" kern="100" dirty="0">
                <a:latin typeface="Times New Roman" panose="02020603050405020304" pitchFamily="18" charset="0"/>
                <a:ea typeface="ＭＳ 明朝" panose="02020609040205080304" pitchFamily="17" charset="-128"/>
              </a:rPr>
              <a:t>社会保障・人口問題研究所『将来の生残率、純移動率、子ども女性比と</a:t>
            </a:r>
            <a:r>
              <a:rPr lang="en-US" altLang="ja-JP" sz="1400" b="1" kern="100" dirty="0">
                <a:latin typeface="Times New Roman" panose="02020603050405020304" pitchFamily="18" charset="0"/>
                <a:ea typeface="ＭＳ 明朝" panose="02020609040205080304" pitchFamily="17" charset="-128"/>
              </a:rPr>
              <a:t>0</a:t>
            </a:r>
            <a:r>
              <a:rPr lang="en-US" altLang="ja-JP" sz="1400" b="1" kern="100" dirty="0">
                <a:latin typeface="ＭＳ 明朝" panose="02020609040205080304" pitchFamily="17" charset="-128"/>
                <a:ea typeface="ＭＳ 明朝" panose="02020609040205080304" pitchFamily="17" charset="-128"/>
              </a:rPr>
              <a:t>-</a:t>
            </a:r>
            <a:r>
              <a:rPr lang="en-US" altLang="ja-JP" sz="1400" b="1" kern="100" dirty="0">
                <a:latin typeface="Times New Roman" panose="02020603050405020304" pitchFamily="18" charset="0"/>
                <a:ea typeface="ＭＳ 明朝" panose="02020609040205080304" pitchFamily="17" charset="-128"/>
              </a:rPr>
              <a:t>4</a:t>
            </a:r>
            <a:r>
              <a:rPr lang="ja-JP" altLang="ja-JP" sz="1400" b="1" kern="100" dirty="0">
                <a:latin typeface="Times New Roman" panose="02020603050405020304" pitchFamily="18" charset="0"/>
                <a:ea typeface="ＭＳ 明朝" panose="02020609040205080304" pitchFamily="17" charset="-128"/>
              </a:rPr>
              <a:t>歳性比（平成</a:t>
            </a:r>
            <a:r>
              <a:rPr lang="en-US" altLang="ja-JP" sz="1400" b="1" kern="100" dirty="0">
                <a:latin typeface="Times New Roman" panose="02020603050405020304" pitchFamily="18" charset="0"/>
                <a:ea typeface="ＭＳ 明朝" panose="02020609040205080304" pitchFamily="17" charset="-128"/>
              </a:rPr>
              <a:t>25</a:t>
            </a:r>
            <a:r>
              <a:rPr lang="ja-JP" altLang="ja-JP" sz="1400" b="1" kern="100" dirty="0">
                <a:latin typeface="Times New Roman" panose="02020603050405020304" pitchFamily="18" charset="0"/>
                <a:ea typeface="ＭＳ 明朝" panose="02020609040205080304" pitchFamily="17" charset="-128"/>
              </a:rPr>
              <a:t>年</a:t>
            </a:r>
            <a:r>
              <a:rPr lang="en-US" altLang="ja-JP" sz="1400" b="1" kern="100" dirty="0">
                <a:latin typeface="Times New Roman" panose="02020603050405020304" pitchFamily="18" charset="0"/>
                <a:ea typeface="ＭＳ 明朝" panose="02020609040205080304" pitchFamily="17" charset="-128"/>
              </a:rPr>
              <a:t>3</a:t>
            </a:r>
            <a:r>
              <a:rPr lang="ja-JP" altLang="ja-JP" sz="1400" b="1" kern="100" dirty="0">
                <a:latin typeface="Times New Roman" panose="02020603050405020304" pitchFamily="18" charset="0"/>
                <a:ea typeface="ＭＳ 明朝" panose="02020609040205080304" pitchFamily="17" charset="-128"/>
              </a:rPr>
              <a:t>月推計）』</a:t>
            </a:r>
            <a:endParaRPr lang="ja-JP" altLang="ja-JP" sz="2000" b="1" kern="100" dirty="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a:solidFill>
                  <a:srgbClr val="7030A0"/>
                </a:solidFill>
                <a:latin typeface="ＭＳ 明朝" panose="02020609040205080304" pitchFamily="17" charset="-128"/>
                <a:ea typeface="ＭＳ 明朝" panose="02020609040205080304" pitchFamily="17" charset="-128"/>
              </a:rPr>
              <a:t>http://</a:t>
            </a:r>
            <a:r>
              <a:rPr lang="en-US" altLang="ja-JP" sz="1400" u="sng" kern="100" dirty="0" smtClean="0">
                <a:solidFill>
                  <a:srgbClr val="7030A0"/>
                </a:solidFill>
                <a:latin typeface="ＭＳ 明朝" panose="02020609040205080304" pitchFamily="17" charset="-128"/>
                <a:ea typeface="ＭＳ 明朝" panose="02020609040205080304" pitchFamily="17" charset="-128"/>
              </a:rPr>
              <a:t>www.ipss.go.jp/pp-shicyoson/j/shicyoson13/4shihyo/Municipalities.asp</a:t>
            </a:r>
            <a:endParaRPr lang="ja-JP" altLang="ja-JP" sz="2000" u="sng" kern="100" dirty="0">
              <a:solidFill>
                <a:srgbClr val="7030A0"/>
              </a:solidFill>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『土浦市の農業』</a:t>
            </a:r>
            <a:endParaRPr lang="ja-JP" altLang="ja-JP" sz="2000" b="1" kern="100" dirty="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a:solidFill>
                  <a:srgbClr val="7030A0"/>
                </a:solidFill>
                <a:latin typeface="ＭＳ 明朝" panose="02020609040205080304" pitchFamily="17" charset="-128"/>
                <a:ea typeface="ＭＳ 明朝" panose="02020609040205080304" pitchFamily="17" charset="-128"/>
              </a:rPr>
              <a:t>http://www.city.tsuchiura.lg.jp/page/page001111.html</a:t>
            </a:r>
            <a:endParaRPr lang="ja-JP" altLang="ja-JP" sz="2000" u="sng" kern="100" dirty="0">
              <a:solidFill>
                <a:srgbClr val="7030A0"/>
              </a:solidFill>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『平成</a:t>
            </a:r>
            <a:r>
              <a:rPr lang="en-US" altLang="ja-JP" sz="1400" b="1" kern="100" dirty="0">
                <a:latin typeface="Times New Roman" panose="02020603050405020304" pitchFamily="18" charset="0"/>
                <a:ea typeface="ＭＳ 明朝" panose="02020609040205080304" pitchFamily="17" charset="-128"/>
              </a:rPr>
              <a:t>22</a:t>
            </a:r>
            <a:r>
              <a:rPr lang="ja-JP" altLang="ja-JP" sz="1400" b="1" kern="100" dirty="0">
                <a:latin typeface="Times New Roman" panose="02020603050405020304" pitchFamily="18" charset="0"/>
                <a:ea typeface="ＭＳ 明朝" panose="02020609040205080304" pitchFamily="17" charset="-128"/>
              </a:rPr>
              <a:t>年　土浦市耕作放棄地解消計画』</a:t>
            </a:r>
            <a:endParaRPr lang="ja-JP" altLang="ja-JP" sz="2000" b="1" kern="100" dirty="0">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『土浦市の工業』</a:t>
            </a:r>
            <a:endParaRPr lang="ja-JP" altLang="ja-JP" sz="2000" b="1" kern="100" dirty="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a:solidFill>
                  <a:srgbClr val="7030A0"/>
                </a:solidFill>
                <a:latin typeface="ＭＳ 明朝" panose="02020609040205080304" pitchFamily="17" charset="-128"/>
                <a:ea typeface="ＭＳ 明朝" panose="02020609040205080304" pitchFamily="17" charset="-128"/>
              </a:rPr>
              <a:t>http://www.city.tsuchiura.lg.jp/page/page001492.html</a:t>
            </a:r>
            <a:endParaRPr lang="ja-JP" altLang="ja-JP" sz="2000" u="sng" kern="100" dirty="0">
              <a:solidFill>
                <a:srgbClr val="7030A0"/>
              </a:solidFill>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茨城県</a:t>
            </a:r>
            <a:r>
              <a:rPr lang="ja-JP" altLang="ja-JP" sz="1400" b="1" kern="100" dirty="0">
                <a:latin typeface="Times New Roman" panose="02020603050405020304" pitchFamily="18" charset="0"/>
                <a:ea typeface="ＭＳ 明朝" panose="02020609040205080304" pitchFamily="17" charset="-128"/>
              </a:rPr>
              <a:t>『平成</a:t>
            </a:r>
            <a:r>
              <a:rPr lang="en-US" altLang="ja-JP" sz="1400" b="1" kern="100" dirty="0">
                <a:latin typeface="Times New Roman" panose="02020603050405020304" pitchFamily="18" charset="0"/>
                <a:ea typeface="ＭＳ 明朝" panose="02020609040205080304" pitchFamily="17" charset="-128"/>
              </a:rPr>
              <a:t>24</a:t>
            </a:r>
            <a:r>
              <a:rPr lang="ja-JP" altLang="ja-JP" sz="1400" b="1" kern="100" dirty="0">
                <a:latin typeface="Times New Roman" panose="02020603050405020304" pitchFamily="18" charset="0"/>
                <a:ea typeface="ＭＳ 明朝" panose="02020609040205080304" pitchFamily="17" charset="-128"/>
              </a:rPr>
              <a:t>年　観光客動態調査報告』</a:t>
            </a:r>
            <a:endParaRPr lang="ja-JP" altLang="ja-JP" sz="2000" b="1" kern="100" dirty="0">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土浦市</a:t>
            </a:r>
            <a:r>
              <a:rPr lang="ja-JP" altLang="ja-JP" sz="1400" b="1" kern="100" dirty="0">
                <a:latin typeface="Times New Roman" panose="02020603050405020304" pitchFamily="18" charset="0"/>
                <a:ea typeface="ＭＳ 明朝" panose="02020609040205080304" pitchFamily="17" charset="-128"/>
              </a:rPr>
              <a:t>『平成</a:t>
            </a:r>
            <a:r>
              <a:rPr lang="en-US" altLang="ja-JP" sz="1400" b="1" kern="100" dirty="0">
                <a:latin typeface="Times New Roman" panose="02020603050405020304" pitchFamily="18" charset="0"/>
                <a:ea typeface="ＭＳ 明朝" panose="02020609040205080304" pitchFamily="17" charset="-128"/>
              </a:rPr>
              <a:t>25</a:t>
            </a:r>
            <a:r>
              <a:rPr lang="ja-JP" altLang="ja-JP" sz="1400" b="1" kern="100" dirty="0">
                <a:latin typeface="Times New Roman" panose="02020603050405020304" pitchFamily="18" charset="0"/>
                <a:ea typeface="ＭＳ 明朝" panose="02020609040205080304" pitchFamily="17" charset="-128"/>
              </a:rPr>
              <a:t>年度　土浦市民満足度調査報告書』</a:t>
            </a:r>
            <a:endParaRPr lang="ja-JP" altLang="ja-JP" sz="2000" b="1" kern="100" dirty="0">
              <a:latin typeface="Times New Roman" panose="02020603050405020304" pitchFamily="18" charset="0"/>
              <a:ea typeface="ＭＳ 明朝" panose="02020609040205080304" pitchFamily="17" charset="-128"/>
            </a:endParaRPr>
          </a:p>
          <a:p>
            <a:pPr lvl="0" algn="just">
              <a:spcAft>
                <a:spcPts val="0"/>
              </a:spcAft>
            </a:pPr>
            <a:r>
              <a:rPr lang="ja-JP" altLang="en-US" sz="1400" b="1" kern="100" dirty="0" smtClean="0">
                <a:latin typeface="Times New Roman" panose="02020603050405020304" pitchFamily="18" charset="0"/>
                <a:ea typeface="ＭＳ 明朝" panose="02020609040205080304" pitchFamily="17" charset="-128"/>
              </a:rPr>
              <a:t>・</a:t>
            </a:r>
            <a:r>
              <a:rPr lang="ja-JP" altLang="ja-JP" sz="1400" b="1" kern="100" dirty="0" smtClean="0">
                <a:latin typeface="Times New Roman" panose="02020603050405020304" pitchFamily="18" charset="0"/>
                <a:ea typeface="ＭＳ 明朝" panose="02020609040205080304" pitchFamily="17" charset="-128"/>
              </a:rPr>
              <a:t>茨城県</a:t>
            </a:r>
            <a:r>
              <a:rPr lang="ja-JP" altLang="ja-JP" sz="1400" b="1" kern="100" dirty="0">
                <a:latin typeface="Times New Roman" panose="02020603050405020304" pitchFamily="18" charset="0"/>
                <a:ea typeface="ＭＳ 明朝" panose="02020609040205080304" pitchFamily="17" charset="-128"/>
              </a:rPr>
              <a:t>警察『市町村別認知件数・犯罪率』</a:t>
            </a:r>
            <a:endParaRPr lang="ja-JP" altLang="ja-JP" sz="2000" b="1" kern="100" dirty="0">
              <a:latin typeface="Times New Roman" panose="02020603050405020304" pitchFamily="18" charset="0"/>
              <a:ea typeface="ＭＳ 明朝" panose="02020609040205080304" pitchFamily="17" charset="-128"/>
            </a:endParaRPr>
          </a:p>
          <a:p>
            <a:pPr marL="228600" algn="just">
              <a:spcAft>
                <a:spcPts val="0"/>
              </a:spcAft>
            </a:pPr>
            <a:r>
              <a:rPr lang="en-US" altLang="ja-JP" sz="1400" u="sng" kern="100" dirty="0">
                <a:solidFill>
                  <a:srgbClr val="7030A0"/>
                </a:solidFill>
                <a:latin typeface="ＭＳ 明朝" panose="02020609040205080304" pitchFamily="17" charset="-128"/>
                <a:ea typeface="ＭＳ 明朝" panose="02020609040205080304" pitchFamily="17" charset="-128"/>
              </a:rPr>
              <a:t>http://www.pref.ibaraki.jp/kenkei/a01_safety/statistics/shichoson.html</a:t>
            </a:r>
            <a:endParaRPr lang="ja-JP" altLang="ja-JP" sz="2000" u="sng" kern="100" dirty="0">
              <a:solidFill>
                <a:srgbClr val="7030A0"/>
              </a:solidFill>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9508713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46524" y="5369398"/>
            <a:ext cx="8311978" cy="707886"/>
          </a:xfrm>
          <a:prstGeom prst="rect">
            <a:avLst/>
          </a:prstGeom>
          <a:noFill/>
        </p:spPr>
        <p:txBody>
          <a:bodyPr wrap="square" rtlCol="0">
            <a:spAutoFit/>
          </a:bodyPr>
          <a:lstStyle/>
          <a:p>
            <a:r>
              <a:rPr kumimoji="1" lang="ja-JP" altLang="en-US" sz="4000" dirty="0" smtClean="0"/>
              <a:t>ご清聴、ありがとうございました</a:t>
            </a:r>
            <a:endParaRPr kumimoji="1" lang="ja-JP" altLang="en-US" sz="4000" dirty="0"/>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39400"/>
          <a:stretch/>
        </p:blipFill>
        <p:spPr>
          <a:xfrm>
            <a:off x="0" y="4671781"/>
            <a:ext cx="1346524" cy="2103120"/>
          </a:xfrm>
          <a:prstGeom prst="rect">
            <a:avLst/>
          </a:prstGeom>
        </p:spPr>
      </p:pic>
    </p:spTree>
    <p:extLst>
      <p:ext uri="{BB962C8B-B14F-4D97-AF65-F5344CB8AC3E}">
        <p14:creationId xmlns:p14="http://schemas.microsoft.com/office/powerpoint/2010/main" val="44361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703016"/>
            <a:ext cx="9144000" cy="4493538"/>
          </a:xfrm>
          <a:prstGeom prst="rect">
            <a:avLst/>
          </a:prstGeom>
          <a:gradFill>
            <a:gsLst>
              <a:gs pos="94000">
                <a:srgbClr val="FFFFFF"/>
              </a:gs>
              <a:gs pos="100000">
                <a:schemeClr val="bg1"/>
              </a:gs>
              <a:gs pos="0">
                <a:schemeClr val="accent6"/>
              </a:gs>
              <a:gs pos="100000">
                <a:schemeClr val="accent2">
                  <a:lumMod val="0"/>
                  <a:lumOff val="100000"/>
                </a:schemeClr>
              </a:gs>
            </a:gsLst>
            <a:lin ang="16200000" scaled="1"/>
          </a:gradFill>
        </p:spPr>
        <p:txBody>
          <a:bodyPr wrap="square" rtlCol="0">
            <a:spAutoFit/>
          </a:bodyPr>
          <a:lstStyle/>
          <a:p>
            <a:pPr algn="ctr"/>
            <a:r>
              <a:rPr lang="en-US" altLang="ja-JP" sz="8800" dirty="0" smtClean="0">
                <a:latin typeface="HG明朝B" panose="02020809000000000000" pitchFamily="17" charset="-128"/>
                <a:ea typeface="HG明朝B" panose="02020809000000000000" pitchFamily="17" charset="-128"/>
              </a:rPr>
              <a:t>HAPPY</a:t>
            </a:r>
            <a:r>
              <a:rPr lang="ja-JP" altLang="en-US" sz="8800" dirty="0" smtClean="0">
                <a:latin typeface="HG明朝B" panose="02020809000000000000" pitchFamily="17" charset="-128"/>
                <a:ea typeface="HG明朝B" panose="02020809000000000000" pitchFamily="17" charset="-128"/>
              </a:rPr>
              <a:t>　</a:t>
            </a:r>
            <a:r>
              <a:rPr lang="en-US" altLang="ja-JP" sz="8800" dirty="0" smtClean="0">
                <a:latin typeface="HG明朝B" panose="02020809000000000000" pitchFamily="17" charset="-128"/>
                <a:ea typeface="HG明朝B" panose="02020809000000000000" pitchFamily="17" charset="-128"/>
              </a:rPr>
              <a:t>TURN</a:t>
            </a:r>
            <a:endParaRPr kumimoji="1" lang="en-US" altLang="ja-JP" sz="8800" dirty="0">
              <a:latin typeface="HG明朝B" panose="02020809000000000000" pitchFamily="17" charset="-128"/>
              <a:ea typeface="HG明朝B" panose="02020809000000000000" pitchFamily="17" charset="-128"/>
            </a:endParaRPr>
          </a:p>
          <a:p>
            <a:endParaRPr kumimoji="1" lang="en-US" altLang="ja-JP" sz="6600" dirty="0">
              <a:solidFill>
                <a:schemeClr val="tx1">
                  <a:lumMod val="65000"/>
                  <a:lumOff val="35000"/>
                </a:schemeClr>
              </a:solidFill>
            </a:endParaRPr>
          </a:p>
          <a:p>
            <a:endParaRPr lang="en-US" altLang="ja-JP" sz="6600" dirty="0" smtClean="0">
              <a:solidFill>
                <a:schemeClr val="tx1">
                  <a:lumMod val="65000"/>
                  <a:lumOff val="35000"/>
                </a:schemeClr>
              </a:solidFill>
            </a:endParaRPr>
          </a:p>
          <a:p>
            <a:endParaRPr kumimoji="1" lang="en-US" altLang="ja-JP" sz="6600" dirty="0" smtClean="0">
              <a:solidFill>
                <a:schemeClr val="tx1">
                  <a:lumMod val="65000"/>
                  <a:lumOff val="35000"/>
                </a:schemeClr>
              </a:solidFill>
            </a:endParaRPr>
          </a:p>
        </p:txBody>
      </p:sp>
      <p:sp>
        <p:nvSpPr>
          <p:cNvPr id="4" name="テキスト ボックス 3"/>
          <p:cNvSpPr txBox="1"/>
          <p:nvPr/>
        </p:nvSpPr>
        <p:spPr>
          <a:xfrm>
            <a:off x="2452898" y="2241351"/>
            <a:ext cx="4488230" cy="461665"/>
          </a:xfrm>
          <a:prstGeom prst="rect">
            <a:avLst/>
          </a:prstGeom>
          <a:noFill/>
        </p:spPr>
        <p:txBody>
          <a:bodyPr wrap="square" rtlCol="0">
            <a:spAutoFit/>
          </a:bodyPr>
          <a:lstStyle/>
          <a:p>
            <a:r>
              <a:rPr kumimoji="1" lang="ja-JP" altLang="en-US" sz="2400" dirty="0" smtClean="0">
                <a:solidFill>
                  <a:srgbClr val="0070C0"/>
                </a:solidFill>
              </a:rPr>
              <a:t>不安のない未来を描いていこう</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4135140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人口</a:t>
            </a:r>
            <a:endParaRPr kumimoji="1" lang="ja-JP" altLang="en-US" sz="2400" dirty="0">
              <a:solidFill>
                <a:schemeClr val="tx1"/>
              </a:solidFill>
            </a:endParaRPr>
          </a:p>
        </p:txBody>
      </p:sp>
      <p:sp>
        <p:nvSpPr>
          <p:cNvPr id="11" name="角丸四角形 10"/>
          <p:cNvSpPr/>
          <p:nvPr/>
        </p:nvSpPr>
        <p:spPr>
          <a:xfrm>
            <a:off x="5752518" y="273022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農業</a:t>
            </a:r>
            <a:endParaRPr kumimoji="1" lang="ja-JP" altLang="en-US" sz="2400" dirty="0">
              <a:solidFill>
                <a:schemeClr val="tx1"/>
              </a:solidFill>
            </a:endParaRPr>
          </a:p>
        </p:txBody>
      </p:sp>
      <p:sp>
        <p:nvSpPr>
          <p:cNvPr id="12" name="角丸四角形 11"/>
          <p:cNvSpPr/>
          <p:nvPr/>
        </p:nvSpPr>
        <p:spPr>
          <a:xfrm>
            <a:off x="5752518" y="322633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工業</a:t>
            </a:r>
            <a:endParaRPr kumimoji="1" lang="ja-JP" altLang="en-US" sz="2400" dirty="0">
              <a:solidFill>
                <a:schemeClr val="tx1"/>
              </a:solidFill>
            </a:endParaRPr>
          </a:p>
        </p:txBody>
      </p:sp>
      <p:sp>
        <p:nvSpPr>
          <p:cNvPr id="13" name="角丸四角形 12"/>
          <p:cNvSpPr/>
          <p:nvPr/>
        </p:nvSpPr>
        <p:spPr>
          <a:xfrm>
            <a:off x="5752518" y="372244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商業</a:t>
            </a:r>
            <a:endParaRPr kumimoji="1" lang="ja-JP" altLang="en-US" sz="2400" dirty="0">
              <a:solidFill>
                <a:schemeClr val="tx1"/>
              </a:solidFill>
            </a:endParaRPr>
          </a:p>
        </p:txBody>
      </p:sp>
      <p:sp>
        <p:nvSpPr>
          <p:cNvPr id="14" name="角丸四角形 13"/>
          <p:cNvSpPr/>
          <p:nvPr/>
        </p:nvSpPr>
        <p:spPr>
          <a:xfrm>
            <a:off x="5752518" y="421855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観光</a:t>
            </a:r>
            <a:endParaRPr kumimoji="1" lang="ja-JP" altLang="en-US" sz="2400" dirty="0">
              <a:solidFill>
                <a:schemeClr val="tx1"/>
              </a:solidFill>
            </a:endParaRPr>
          </a:p>
        </p:txBody>
      </p:sp>
      <p:sp>
        <p:nvSpPr>
          <p:cNvPr id="15" name="角丸四角形 14"/>
          <p:cNvSpPr/>
          <p:nvPr/>
        </p:nvSpPr>
        <p:spPr>
          <a:xfrm>
            <a:off x="5752518" y="471466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公共交通</a:t>
            </a:r>
            <a:endParaRPr kumimoji="1" lang="ja-JP" altLang="en-US" sz="2400" dirty="0">
              <a:solidFill>
                <a:schemeClr val="tx1"/>
              </a:solidFill>
            </a:endParaRPr>
          </a:p>
        </p:txBody>
      </p:sp>
      <p:sp>
        <p:nvSpPr>
          <p:cNvPr id="16" name="角丸四角形 15"/>
          <p:cNvSpPr/>
          <p:nvPr/>
        </p:nvSpPr>
        <p:spPr>
          <a:xfrm>
            <a:off x="5752518" y="521077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医療</a:t>
            </a:r>
            <a:endParaRPr kumimoji="1" lang="ja-JP" altLang="en-US" sz="2400" dirty="0">
              <a:solidFill>
                <a:schemeClr val="tx1"/>
              </a:solidFill>
            </a:endParaRPr>
          </a:p>
        </p:txBody>
      </p:sp>
      <p:sp>
        <p:nvSpPr>
          <p:cNvPr id="17" name="角丸四角形 16"/>
          <p:cNvSpPr/>
          <p:nvPr/>
        </p:nvSpPr>
        <p:spPr>
          <a:xfrm>
            <a:off x="5752518" y="5706888"/>
            <a:ext cx="1595336" cy="418289"/>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防犯</a:t>
            </a:r>
            <a:endParaRPr kumimoji="1" lang="ja-JP" altLang="en-US" sz="2400" dirty="0">
              <a:solidFill>
                <a:schemeClr val="tx1"/>
              </a:solidFill>
            </a:endParaRPr>
          </a:p>
        </p:txBody>
      </p:sp>
      <p:sp>
        <p:nvSpPr>
          <p:cNvPr id="2" name="テキスト ボックス 1"/>
          <p:cNvSpPr txBox="1"/>
          <p:nvPr/>
        </p:nvSpPr>
        <p:spPr>
          <a:xfrm>
            <a:off x="235527" y="133504"/>
            <a:ext cx="3546763" cy="646331"/>
          </a:xfrm>
          <a:prstGeom prst="rect">
            <a:avLst/>
          </a:prstGeom>
          <a:noFill/>
        </p:spPr>
        <p:txBody>
          <a:bodyPr wrap="square" rtlCol="0">
            <a:spAutoFit/>
          </a:bodyPr>
          <a:lstStyle/>
          <a:p>
            <a:r>
              <a:rPr lang="ja-JP" altLang="en-US" sz="3600" dirty="0"/>
              <a:t>目次</a:t>
            </a:r>
            <a:endParaRPr kumimoji="1" lang="ja-JP" altLang="en-US" sz="3600" dirty="0"/>
          </a:p>
        </p:txBody>
      </p:sp>
    </p:spTree>
    <p:extLst>
      <p:ext uri="{BB962C8B-B14F-4D97-AF65-F5344CB8AC3E}">
        <p14:creationId xmlns:p14="http://schemas.microsoft.com/office/powerpoint/2010/main" val="27566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5582284" y="1752596"/>
            <a:ext cx="1935804" cy="4776281"/>
          </a:xfrm>
          <a:prstGeom prst="wedgeRoundRectCallout">
            <a:avLst>
              <a:gd name="adj1" fmla="val -75104"/>
              <a:gd name="adj2" fmla="val -33019"/>
              <a:gd name="adj3" fmla="val 16667"/>
            </a:avLst>
          </a:prstGeom>
          <a:solidFill>
            <a:schemeClr val="bg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74051" y="1608307"/>
            <a:ext cx="941411" cy="2837231"/>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5763" y="1128408"/>
            <a:ext cx="4357991" cy="554477"/>
          </a:xfrm>
          <a:prstGeom prst="rect">
            <a:avLst/>
          </a:prstGeom>
          <a:solidFill>
            <a:schemeClr val="accent4">
              <a:lumMod val="60000"/>
              <a:lumOff val="40000"/>
            </a:schemeClr>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概要</a:t>
            </a:r>
            <a:endParaRPr kumimoji="1" lang="ja-JP" altLang="en-US" sz="3600" dirty="0">
              <a:solidFill>
                <a:schemeClr val="tx1"/>
              </a:solidFill>
            </a:endParaRPr>
          </a:p>
        </p:txBody>
      </p:sp>
      <p:sp>
        <p:nvSpPr>
          <p:cNvPr id="7" name="正方形/長方形 6"/>
          <p:cNvSpPr/>
          <p:nvPr/>
        </p:nvSpPr>
        <p:spPr>
          <a:xfrm>
            <a:off x="865759" y="2227634"/>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現状把握</a:t>
            </a:r>
            <a:endParaRPr kumimoji="1" lang="ja-JP" altLang="en-US" sz="3600" dirty="0">
              <a:solidFill>
                <a:schemeClr val="tx1"/>
              </a:solidFill>
            </a:endParaRPr>
          </a:p>
        </p:txBody>
      </p:sp>
      <p:sp>
        <p:nvSpPr>
          <p:cNvPr id="8" name="正方形/長方形 7"/>
          <p:cNvSpPr/>
          <p:nvPr/>
        </p:nvSpPr>
        <p:spPr>
          <a:xfrm>
            <a:off x="865762" y="333982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まとめ</a:t>
            </a:r>
            <a:endParaRPr kumimoji="1" lang="ja-JP" altLang="en-US" sz="3600" dirty="0">
              <a:solidFill>
                <a:schemeClr val="tx1"/>
              </a:solidFill>
            </a:endParaRPr>
          </a:p>
        </p:txBody>
      </p:sp>
      <p:sp>
        <p:nvSpPr>
          <p:cNvPr id="9" name="正方形/長方形 8"/>
          <p:cNvSpPr/>
          <p:nvPr/>
        </p:nvSpPr>
        <p:spPr>
          <a:xfrm>
            <a:off x="865762" y="4445538"/>
            <a:ext cx="4357991" cy="554477"/>
          </a:xfrm>
          <a:prstGeom prst="rect">
            <a:avLst/>
          </a:prstGeom>
          <a:solidFill>
            <a:schemeClr val="bg1"/>
          </a:solidFill>
          <a:ln w="381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600" dirty="0" smtClean="0">
                <a:solidFill>
                  <a:schemeClr val="tx1"/>
                </a:solidFill>
              </a:rPr>
              <a:t>これから</a:t>
            </a:r>
            <a:endParaRPr kumimoji="1" lang="ja-JP" altLang="en-US" sz="3600" dirty="0">
              <a:solidFill>
                <a:schemeClr val="tx1"/>
              </a:solidFill>
            </a:endParaRPr>
          </a:p>
        </p:txBody>
      </p:sp>
      <p:sp>
        <p:nvSpPr>
          <p:cNvPr id="10" name="角丸四角形 9"/>
          <p:cNvSpPr/>
          <p:nvPr/>
        </p:nvSpPr>
        <p:spPr>
          <a:xfrm>
            <a:off x="5752518" y="223411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人口</a:t>
            </a:r>
            <a:endParaRPr kumimoji="1" lang="ja-JP" altLang="en-US" sz="2400" dirty="0">
              <a:solidFill>
                <a:schemeClr val="bg1">
                  <a:lumMod val="65000"/>
                </a:schemeClr>
              </a:solidFill>
            </a:endParaRPr>
          </a:p>
        </p:txBody>
      </p:sp>
      <p:sp>
        <p:nvSpPr>
          <p:cNvPr id="11" name="角丸四角形 10"/>
          <p:cNvSpPr/>
          <p:nvPr/>
        </p:nvSpPr>
        <p:spPr>
          <a:xfrm>
            <a:off x="5752518" y="273022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農業</a:t>
            </a:r>
            <a:endParaRPr kumimoji="1" lang="ja-JP" altLang="en-US" sz="2400" dirty="0">
              <a:solidFill>
                <a:schemeClr val="bg1">
                  <a:lumMod val="65000"/>
                </a:schemeClr>
              </a:solidFill>
            </a:endParaRPr>
          </a:p>
        </p:txBody>
      </p:sp>
      <p:sp>
        <p:nvSpPr>
          <p:cNvPr id="12" name="角丸四角形 11"/>
          <p:cNvSpPr/>
          <p:nvPr/>
        </p:nvSpPr>
        <p:spPr>
          <a:xfrm>
            <a:off x="5752518" y="322633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lumMod val="65000"/>
                  </a:schemeClr>
                </a:solidFill>
              </a:rPr>
              <a:t>工業</a:t>
            </a:r>
            <a:endParaRPr kumimoji="1" lang="ja-JP" altLang="en-US" sz="2400" dirty="0">
              <a:solidFill>
                <a:schemeClr val="bg1">
                  <a:lumMod val="65000"/>
                </a:schemeClr>
              </a:solidFill>
            </a:endParaRPr>
          </a:p>
        </p:txBody>
      </p:sp>
      <p:sp>
        <p:nvSpPr>
          <p:cNvPr id="13" name="角丸四角形 12"/>
          <p:cNvSpPr/>
          <p:nvPr/>
        </p:nvSpPr>
        <p:spPr>
          <a:xfrm>
            <a:off x="5752518" y="372244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商業</a:t>
            </a:r>
            <a:endParaRPr kumimoji="1" lang="ja-JP" altLang="en-US" sz="2400" dirty="0">
              <a:solidFill>
                <a:schemeClr val="bg1">
                  <a:lumMod val="65000"/>
                </a:schemeClr>
              </a:solidFill>
            </a:endParaRPr>
          </a:p>
        </p:txBody>
      </p:sp>
      <p:sp>
        <p:nvSpPr>
          <p:cNvPr id="14" name="角丸四角形 13"/>
          <p:cNvSpPr/>
          <p:nvPr/>
        </p:nvSpPr>
        <p:spPr>
          <a:xfrm>
            <a:off x="5752518" y="421855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観光</a:t>
            </a:r>
            <a:endParaRPr kumimoji="1" lang="ja-JP" altLang="en-US" sz="2400" dirty="0">
              <a:solidFill>
                <a:schemeClr val="bg1">
                  <a:lumMod val="65000"/>
                </a:schemeClr>
              </a:solidFill>
            </a:endParaRPr>
          </a:p>
        </p:txBody>
      </p:sp>
      <p:sp>
        <p:nvSpPr>
          <p:cNvPr id="15" name="角丸四角形 14"/>
          <p:cNvSpPr/>
          <p:nvPr/>
        </p:nvSpPr>
        <p:spPr>
          <a:xfrm>
            <a:off x="5752518" y="471466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公共交通</a:t>
            </a:r>
            <a:endParaRPr kumimoji="1" lang="ja-JP" altLang="en-US" sz="2400" dirty="0">
              <a:solidFill>
                <a:schemeClr val="bg1">
                  <a:lumMod val="65000"/>
                </a:schemeClr>
              </a:solidFill>
            </a:endParaRPr>
          </a:p>
        </p:txBody>
      </p:sp>
      <p:sp>
        <p:nvSpPr>
          <p:cNvPr id="16" name="角丸四角形 15"/>
          <p:cNvSpPr/>
          <p:nvPr/>
        </p:nvSpPr>
        <p:spPr>
          <a:xfrm>
            <a:off x="5752518" y="521077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医療</a:t>
            </a:r>
            <a:endParaRPr kumimoji="1" lang="ja-JP" altLang="en-US" sz="2400" dirty="0">
              <a:solidFill>
                <a:schemeClr val="bg1">
                  <a:lumMod val="65000"/>
                </a:schemeClr>
              </a:solidFill>
            </a:endParaRPr>
          </a:p>
        </p:txBody>
      </p:sp>
      <p:sp>
        <p:nvSpPr>
          <p:cNvPr id="17" name="角丸四角形 16"/>
          <p:cNvSpPr/>
          <p:nvPr/>
        </p:nvSpPr>
        <p:spPr>
          <a:xfrm>
            <a:off x="5752518" y="5706888"/>
            <a:ext cx="1595336" cy="4182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lumMod val="65000"/>
                  </a:schemeClr>
                </a:solidFill>
              </a:rPr>
              <a:t>防犯</a:t>
            </a:r>
            <a:endParaRPr kumimoji="1" lang="ja-JP" altLang="en-US" sz="2400" dirty="0">
              <a:solidFill>
                <a:schemeClr val="bg1">
                  <a:lumMod val="65000"/>
                </a:schemeClr>
              </a:solidFill>
            </a:endParaRPr>
          </a:p>
        </p:txBody>
      </p:sp>
    </p:spTree>
    <p:extLst>
      <p:ext uri="{BB962C8B-B14F-4D97-AF65-F5344CB8AC3E}">
        <p14:creationId xmlns:p14="http://schemas.microsoft.com/office/powerpoint/2010/main" val="3060151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TC104033927[[fn=メイン イベント]]</Template>
  <TotalTime>2832</TotalTime>
  <Words>2697</Words>
  <Application>Microsoft Office PowerPoint</Application>
  <PresentationFormat>画面に合わせる (4:3)</PresentationFormat>
  <Paragraphs>633</Paragraphs>
  <Slides>64</Slides>
  <Notes>33</Notes>
  <HiddenSlides>1</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64</vt:i4>
      </vt:variant>
    </vt:vector>
  </HeadingPairs>
  <TitlesOfParts>
    <vt:vector size="76" baseType="lpstr">
      <vt:lpstr>HGP創英角ｺﾞｼｯｸUB</vt:lpstr>
      <vt:lpstr>HG明朝B</vt:lpstr>
      <vt:lpstr>IPA UIゴシック</vt:lpstr>
      <vt:lpstr>ＭＳ Ｐゴシック</vt:lpstr>
      <vt:lpstr>ＭＳ ゴシック</vt:lpstr>
      <vt:lpstr>ＭＳ 明朝</vt:lpstr>
      <vt:lpstr>Arial</vt:lpstr>
      <vt:lpstr>Calibri</vt:lpstr>
      <vt:lpstr>Corbel</vt:lpstr>
      <vt:lpstr>Times New Roman</vt:lpstr>
      <vt:lpstr>Wingdings 2</vt:lpstr>
      <vt:lpstr>フレーム</vt:lpstr>
      <vt:lpstr>Happy Turn　つちうら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筑波大学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武若　苑子</dc:creator>
  <cp:lastModifiedBy>武若　苑子</cp:lastModifiedBy>
  <cp:revision>214</cp:revision>
  <cp:lastPrinted>2014-11-06T19:20:10Z</cp:lastPrinted>
  <dcterms:created xsi:type="dcterms:W3CDTF">2014-11-03T04:43:46Z</dcterms:created>
  <dcterms:modified xsi:type="dcterms:W3CDTF">2014-11-07T02:08:26Z</dcterms:modified>
</cp:coreProperties>
</file>