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511" r:id="rId2"/>
    <p:sldId id="574" r:id="rId3"/>
    <p:sldId id="379" r:id="rId4"/>
    <p:sldId id="515" r:id="rId5"/>
    <p:sldId id="578" r:id="rId6"/>
    <p:sldId id="579" r:id="rId7"/>
    <p:sldId id="580" r:id="rId8"/>
    <p:sldId id="581" r:id="rId9"/>
    <p:sldId id="582" r:id="rId10"/>
    <p:sldId id="583" r:id="rId11"/>
    <p:sldId id="584" r:id="rId12"/>
    <p:sldId id="522" r:id="rId13"/>
    <p:sldId id="543" r:id="rId14"/>
    <p:sldId id="544" r:id="rId15"/>
    <p:sldId id="545" r:id="rId16"/>
    <p:sldId id="546" r:id="rId17"/>
    <p:sldId id="586" r:id="rId18"/>
    <p:sldId id="538" r:id="rId19"/>
    <p:sldId id="539" r:id="rId20"/>
    <p:sldId id="540" r:id="rId21"/>
    <p:sldId id="541" r:id="rId22"/>
    <p:sldId id="587" r:id="rId23"/>
    <p:sldId id="550" r:id="rId24"/>
    <p:sldId id="585" r:id="rId25"/>
    <p:sldId id="552" r:id="rId26"/>
    <p:sldId id="554" r:id="rId27"/>
    <p:sldId id="555" r:id="rId28"/>
    <p:sldId id="556" r:id="rId29"/>
    <p:sldId id="588" r:id="rId30"/>
    <p:sldId id="564" r:id="rId31"/>
    <p:sldId id="565" r:id="rId32"/>
    <p:sldId id="566" r:id="rId33"/>
    <p:sldId id="567" r:id="rId34"/>
    <p:sldId id="568" r:id="rId35"/>
    <p:sldId id="569" r:id="rId36"/>
    <p:sldId id="570" r:id="rId37"/>
    <p:sldId id="571" r:id="rId38"/>
    <p:sldId id="589" r:id="rId39"/>
    <p:sldId id="575" r:id="rId40"/>
    <p:sldId id="576" r:id="rId41"/>
    <p:sldId id="577" r:id="rId42"/>
    <p:sldId id="590" r:id="rId43"/>
    <p:sldId id="449" r:id="rId44"/>
    <p:sldId id="383" r:id="rId45"/>
    <p:sldId id="510" r:id="rId46"/>
    <p:sldId id="266" r:id="rId47"/>
    <p:sldId id="267" r:id="rId48"/>
    <p:sldId id="369" r:id="rId49"/>
    <p:sldId id="562" r:id="rId50"/>
    <p:sldId id="563" r:id="rId51"/>
    <p:sldId id="504" r:id="rId52"/>
    <p:sldId id="591" r:id="rId53"/>
    <p:sldId id="559" r:id="rId54"/>
    <p:sldId id="479" r:id="rId55"/>
    <p:sldId id="480" r:id="rId56"/>
    <p:sldId id="481" r:id="rId57"/>
    <p:sldId id="482" r:id="rId58"/>
    <p:sldId id="561" r:id="rId5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0CA"/>
    <a:srgbClr val="FFB500"/>
    <a:srgbClr val="F9AFC0"/>
    <a:srgbClr val="CC1B00"/>
    <a:srgbClr val="FF9A00"/>
    <a:srgbClr val="DC5096"/>
    <a:srgbClr val="FFE300"/>
    <a:srgbClr val="FFEF00"/>
    <a:srgbClr val="FFE800"/>
    <a:srgbClr val="FF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中間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間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中間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中間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6" autoAdjust="0"/>
    <p:restoredTop sz="83248" autoAdjust="0"/>
  </p:normalViewPr>
  <p:slideViewPr>
    <p:cSldViewPr snapToGrid="0" snapToObjects="1">
      <p:cViewPr varScale="1">
        <p:scale>
          <a:sx n="81" d="100"/>
          <a:sy n="81" d="100"/>
        </p:scale>
        <p:origin x="-19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EEEE:&#31179;AB:&#12510;&#12473;&#12503;&#12521;:&#20013;&#38291;&#9313;:&#12473;&#12521;&#12452;&#12489;&#20869;&#12464;&#12521;&#1250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EEEE:&#31179;AB:&#12510;&#12473;&#12503;&#12521;:&#20013;&#38291;&#9313;:&#12473;&#12521;&#12452;&#12489;&#20869;&#12464;&#12521;&#1250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Sheet1!$J$34:$J$41</c:f>
              <c:strCache>
                <c:ptCount val="8"/>
                <c:pt idx="0">
                  <c:v>積極的に参加している</c:v>
                </c:pt>
                <c:pt idx="1">
                  <c:v>付き合い程度で参加している</c:v>
                </c:pt>
                <c:pt idx="2">
                  <c:v>また参加したい</c:v>
                </c:pt>
                <c:pt idx="3">
                  <c:v>是非参加したい</c:v>
                </c:pt>
                <c:pt idx="4">
                  <c:v>機会があれば参加してみたい</c:v>
                </c:pt>
                <c:pt idx="5">
                  <c:v>もう参加したくない</c:v>
                </c:pt>
                <c:pt idx="6">
                  <c:v>今後も参加したくない</c:v>
                </c:pt>
                <c:pt idx="7">
                  <c:v>無回答</c:v>
                </c:pt>
              </c:strCache>
            </c:strRef>
          </c:cat>
          <c:val>
            <c:numRef>
              <c:f>Sheet1!$K$34:$K$41</c:f>
              <c:numCache>
                <c:formatCode>General</c:formatCode>
                <c:ptCount val="8"/>
                <c:pt idx="0">
                  <c:v>3.7</c:v>
                </c:pt>
                <c:pt idx="1">
                  <c:v>11.4</c:v>
                </c:pt>
                <c:pt idx="2">
                  <c:v>10.4</c:v>
                </c:pt>
                <c:pt idx="3">
                  <c:v>7.8</c:v>
                </c:pt>
                <c:pt idx="4">
                  <c:v>33.3</c:v>
                </c:pt>
                <c:pt idx="5">
                  <c:v>6.1</c:v>
                </c:pt>
                <c:pt idx="6">
                  <c:v>25.3</c:v>
                </c:pt>
                <c:pt idx="7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8805544"/>
        <c:axId val="-2085456632"/>
      </c:barChart>
      <c:catAx>
        <c:axId val="-204880554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 algn="r">
              <a:defRPr sz="1800" b="0" i="0">
                <a:latin typeface="ヒラギノ角ゴ ProN W3"/>
                <a:ea typeface="ヒラギノ角ゴ ProN W3"/>
                <a:cs typeface="ヒラギノ角ゴ ProN W3"/>
              </a:defRPr>
            </a:pPr>
            <a:endParaRPr lang="ja-JP"/>
          </a:p>
        </c:txPr>
        <c:crossAx val="-2085456632"/>
        <c:crosses val="autoZero"/>
        <c:auto val="1"/>
        <c:lblAlgn val="ctr"/>
        <c:lblOffset val="100"/>
        <c:noMultiLvlLbl val="0"/>
      </c:catAx>
      <c:valAx>
        <c:axId val="-20854566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+mn-ea"/>
                <a:ea typeface="+mn-ea"/>
              </a:defRPr>
            </a:pPr>
            <a:endParaRPr lang="ja-JP"/>
          </a:p>
        </c:txPr>
        <c:crossAx val="-2048805544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平均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寿命と健康寿命</a:t>
            </a:r>
            <a:endParaRPr lang="en-US" altLang="ja-JP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c:rich>
      </c:tx>
      <c:layout>
        <c:manualLayout>
          <c:xMode val="edge"/>
          <c:yMode val="edge"/>
          <c:x val="0.266168210450207"/>
          <c:y val="0.063339180785101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2787380825588"/>
          <c:y val="0.153876730688088"/>
          <c:w val="0.806184783814749"/>
          <c:h val="0.6615087727545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平均寿命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79.55</c:v>
                </c:pt>
                <c:pt idx="1">
                  <c:v>86.3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健康寿命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196260905229471"/>
                  <c:y val="0.003374489708072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96260905229472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70.42</c:v>
                </c:pt>
                <c:pt idx="1">
                  <c:v>73.62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004127080"/>
        <c:axId val="-2101222840"/>
      </c:barChart>
      <c:catAx>
        <c:axId val="-2004127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101222840"/>
        <c:crosses val="autoZero"/>
        <c:auto val="1"/>
        <c:lblAlgn val="ctr"/>
        <c:lblOffset val="100"/>
        <c:noMultiLvlLbl val="0"/>
      </c:catAx>
      <c:valAx>
        <c:axId val="-210122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ja-JP"/>
          </a:p>
        </c:txPr>
        <c:crossAx val="-2004127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202072484226"/>
          <c:y val="0.872766960340776"/>
          <c:w val="0.768455711022352"/>
          <c:h val="0.09222400659805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262626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積極的に参加したい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Sheet1!$B$6:$B$9</c:f>
              <c:strCache>
                <c:ptCount val="4"/>
                <c:pt idx="0">
                  <c:v>H25</c:v>
                </c:pt>
                <c:pt idx="1">
                  <c:v>H20</c:v>
                </c:pt>
                <c:pt idx="2">
                  <c:v>H15</c:v>
                </c:pt>
                <c:pt idx="3">
                  <c:v>H10</c:v>
                </c:pt>
              </c:strCache>
            </c:strRef>
          </c:cat>
          <c:val>
            <c:numRef>
              <c:f>Sheet1!$C$6:$C$9</c:f>
              <c:numCache>
                <c:formatCode>0.0_);[Red]\(0.0\)</c:formatCode>
                <c:ptCount val="4"/>
                <c:pt idx="0">
                  <c:v>14.0</c:v>
                </c:pt>
                <c:pt idx="1">
                  <c:v>14.7</c:v>
                </c:pt>
                <c:pt idx="2">
                  <c:v>11.0</c:v>
                </c:pt>
                <c:pt idx="3">
                  <c:v>11.9</c:v>
                </c:pt>
              </c:numCache>
            </c:numRef>
          </c:val>
        </c:ser>
        <c:ser>
          <c:idx val="1"/>
          <c:order val="1"/>
          <c:tx>
            <c:strRef>
              <c:f>Sheet1!$D$5</c:f>
              <c:strCache>
                <c:ptCount val="1"/>
                <c:pt idx="0">
                  <c:v>出来る限り参加したい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Sheet1!$B$6:$B$9</c:f>
              <c:strCache>
                <c:ptCount val="4"/>
                <c:pt idx="0">
                  <c:v>H25</c:v>
                </c:pt>
                <c:pt idx="1">
                  <c:v>H20</c:v>
                </c:pt>
                <c:pt idx="2">
                  <c:v>H15</c:v>
                </c:pt>
                <c:pt idx="3">
                  <c:v>H10</c:v>
                </c:pt>
              </c:strCache>
            </c:strRef>
          </c:cat>
          <c:val>
            <c:numRef>
              <c:f>Sheet1!$D$6:$D$9</c:f>
              <c:numCache>
                <c:formatCode>0.0_);[Red]\(0.0\)</c:formatCode>
                <c:ptCount val="4"/>
                <c:pt idx="0">
                  <c:v>45.9</c:v>
                </c:pt>
                <c:pt idx="1">
                  <c:v>47.7</c:v>
                </c:pt>
                <c:pt idx="2">
                  <c:v>41.7</c:v>
                </c:pt>
                <c:pt idx="3">
                  <c:v>43.9</c:v>
                </c:pt>
              </c:numCache>
            </c:numRef>
          </c:val>
        </c:ser>
        <c:ser>
          <c:idx val="2"/>
          <c:order val="2"/>
          <c:tx>
            <c:strRef>
              <c:f>Sheet1!$E$5</c:f>
              <c:strCache>
                <c:ptCount val="1"/>
                <c:pt idx="0">
                  <c:v>あまり参加したくない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Sheet1!$B$6:$B$9</c:f>
              <c:strCache>
                <c:ptCount val="4"/>
                <c:pt idx="0">
                  <c:v>H25</c:v>
                </c:pt>
                <c:pt idx="1">
                  <c:v>H20</c:v>
                </c:pt>
                <c:pt idx="2">
                  <c:v>H15</c:v>
                </c:pt>
                <c:pt idx="3">
                  <c:v>H10</c:v>
                </c:pt>
              </c:strCache>
            </c:strRef>
          </c:cat>
          <c:val>
            <c:numRef>
              <c:f>Sheet1!$E$6:$E$9</c:f>
              <c:numCache>
                <c:formatCode>0.0_);[Red]\(0.0\)</c:formatCode>
                <c:ptCount val="4"/>
                <c:pt idx="0">
                  <c:v>23.9</c:v>
                </c:pt>
                <c:pt idx="1">
                  <c:v>22.9</c:v>
                </c:pt>
                <c:pt idx="2">
                  <c:v>26.2</c:v>
                </c:pt>
                <c:pt idx="3">
                  <c:v>26.8</c:v>
                </c:pt>
              </c:numCache>
            </c:numRef>
          </c:val>
        </c:ser>
        <c:ser>
          <c:idx val="3"/>
          <c:order val="3"/>
          <c:tx>
            <c:strRef>
              <c:f>Sheet1!$F$5</c:f>
              <c:strCache>
                <c:ptCount val="1"/>
                <c:pt idx="0">
                  <c:v>全く参加したくない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Sheet1!$B$6:$B$9</c:f>
              <c:strCache>
                <c:ptCount val="4"/>
                <c:pt idx="0">
                  <c:v>H25</c:v>
                </c:pt>
                <c:pt idx="1">
                  <c:v>H20</c:v>
                </c:pt>
                <c:pt idx="2">
                  <c:v>H15</c:v>
                </c:pt>
                <c:pt idx="3">
                  <c:v>H10</c:v>
                </c:pt>
              </c:strCache>
            </c:strRef>
          </c:cat>
          <c:val>
            <c:numRef>
              <c:f>Sheet1!$F$6:$F$9</c:f>
              <c:numCache>
                <c:formatCode>0.0_);[Red]\(0.0\)</c:formatCode>
                <c:ptCount val="4"/>
                <c:pt idx="0">
                  <c:v>14.0</c:v>
                </c:pt>
                <c:pt idx="1">
                  <c:v>9.9</c:v>
                </c:pt>
                <c:pt idx="2">
                  <c:v>13.1</c:v>
                </c:pt>
                <c:pt idx="3">
                  <c:v>11.0</c:v>
                </c:pt>
              </c:numCache>
            </c:numRef>
          </c:val>
        </c:ser>
        <c:ser>
          <c:idx val="4"/>
          <c:order val="4"/>
          <c:tx>
            <c:strRef>
              <c:f>Sheet1!$G$5</c:f>
              <c:strCache>
                <c:ptCount val="1"/>
                <c:pt idx="0">
                  <c:v>わからない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Sheet1!$B$6:$B$9</c:f>
              <c:strCache>
                <c:ptCount val="4"/>
                <c:pt idx="0">
                  <c:v>H25</c:v>
                </c:pt>
                <c:pt idx="1">
                  <c:v>H20</c:v>
                </c:pt>
                <c:pt idx="2">
                  <c:v>H15</c:v>
                </c:pt>
                <c:pt idx="3">
                  <c:v>H10</c:v>
                </c:pt>
              </c:strCache>
            </c:strRef>
          </c:cat>
          <c:val>
            <c:numRef>
              <c:f>Sheet1!$G$6:$G$9</c:f>
              <c:numCache>
                <c:formatCode>0.0_);[Red]\(0.0\)</c:formatCode>
                <c:ptCount val="4"/>
                <c:pt idx="0">
                  <c:v>2.4</c:v>
                </c:pt>
                <c:pt idx="1">
                  <c:v>4.8</c:v>
                </c:pt>
                <c:pt idx="2">
                  <c:v>7.9</c:v>
                </c:pt>
                <c:pt idx="3">
                  <c:v>6.3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serLines/>
        <c:axId val="-2071183480"/>
        <c:axId val="-2088207512"/>
      </c:barChart>
      <c:catAx>
        <c:axId val="-20711834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-2088207512"/>
        <c:crosses val="autoZero"/>
        <c:auto val="1"/>
        <c:lblAlgn val="ctr"/>
        <c:lblOffset val="100"/>
        <c:noMultiLvlLbl val="0"/>
      </c:catAx>
      <c:valAx>
        <c:axId val="-208820751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-2071183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5217-82AC-F34D-A437-E0970F06488C}" type="datetimeFigureOut">
              <a:rPr kumimoji="1" lang="ja-JP" altLang="en-US" smtClean="0"/>
              <a:t>15/02/06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0AF54-2577-1D42-A660-EC3CAA878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140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8F901-8344-654F-A407-7BEC59639B2D}" type="datetimeFigureOut">
              <a:rPr kumimoji="1" lang="ja-JP" altLang="en-US" smtClean="0"/>
              <a:t>15/02/06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62167-DA63-CD4B-9501-5A24F1C525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69546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167-DA63-CD4B-9501-5A24F1C5253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263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167-DA63-CD4B-9501-5A24F1C52535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761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167-DA63-CD4B-9501-5A24F1C52535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649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167-DA63-CD4B-9501-5A24F1C52535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713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167-DA63-CD4B-9501-5A24F1C52535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131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167-DA63-CD4B-9501-5A24F1C52535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6601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167-DA63-CD4B-9501-5A24F1C52535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630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167-DA63-CD4B-9501-5A24F1C52535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46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167-DA63-CD4B-9501-5A24F1C52535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46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167-DA63-CD4B-9501-5A24F1C52535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258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167-DA63-CD4B-9501-5A24F1C52535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508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167-DA63-CD4B-9501-5A24F1C5253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2661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167-DA63-CD4B-9501-5A24F1C52535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159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167-DA63-CD4B-9501-5A24F1C5253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855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167-DA63-CD4B-9501-5A24F1C5253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8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167-DA63-CD4B-9501-5A24F1C5253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835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167-DA63-CD4B-9501-5A24F1C52535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508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167-DA63-CD4B-9501-5A24F1C52535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117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167-DA63-CD4B-9501-5A24F1C52535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430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167-DA63-CD4B-9501-5A24F1C52535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390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3321-10BD-5647-AF94-47C5FC94A9AD}" type="datetime1">
              <a:rPr kumimoji="1" lang="ja-JP" altLang="en-US" smtClean="0"/>
              <a:t>15/02/06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05FD-B741-4B45-9745-04995E8F6A5C}" type="datetime1">
              <a:rPr kumimoji="1" lang="ja-JP" altLang="en-US" smtClean="0"/>
              <a:t>15/02/06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64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07E3-CE20-ED40-96F1-3D3386FCE788}" type="datetime1">
              <a:rPr kumimoji="1" lang="ja-JP" altLang="en-US" smtClean="0"/>
              <a:t>15/02/06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20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図形グループ 6"/>
          <p:cNvGrpSpPr/>
          <p:nvPr userDrawn="1"/>
        </p:nvGrpSpPr>
        <p:grpSpPr>
          <a:xfrm>
            <a:off x="8498265" y="6367062"/>
            <a:ext cx="539213" cy="476003"/>
            <a:chOff x="7349217" y="483952"/>
            <a:chExt cx="539213" cy="476003"/>
          </a:xfrm>
        </p:grpSpPr>
        <p:sp>
          <p:nvSpPr>
            <p:cNvPr id="8" name="円/楕円 7"/>
            <p:cNvSpPr/>
            <p:nvPr/>
          </p:nvSpPr>
          <p:spPr>
            <a:xfrm>
              <a:off x="7646678" y="718203"/>
              <a:ext cx="241752" cy="241752"/>
            </a:xfrm>
            <a:prstGeom prst="ellipse">
              <a:avLst/>
            </a:prstGeom>
            <a:solidFill>
              <a:srgbClr val="FF9A00">
                <a:alpha val="18000"/>
              </a:srgbClr>
            </a:solidFill>
            <a:ln>
              <a:noFill/>
            </a:ln>
            <a:effectLst>
              <a:glow rad="558800">
                <a:srgbClr val="FFB900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7349217" y="483952"/>
              <a:ext cx="228447" cy="228447"/>
            </a:xfrm>
            <a:prstGeom prst="ellipse">
              <a:avLst/>
            </a:prstGeom>
            <a:solidFill>
              <a:schemeClr val="accent5">
                <a:alpha val="39000"/>
              </a:schemeClr>
            </a:solidFill>
            <a:ln>
              <a:noFill/>
            </a:ln>
            <a:effectLst>
              <a:glow rad="279400">
                <a:schemeClr val="accent5"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FB83-F980-354C-AA01-78663E75A980}" type="datetime1">
              <a:rPr kumimoji="1" lang="ja-JP" altLang="en-US" smtClean="0"/>
              <a:t>15/02/06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26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AD44-5BC8-5E40-950C-E89F9F07D1B7}" type="datetime1">
              <a:rPr kumimoji="1" lang="ja-JP" altLang="en-US" smtClean="0"/>
              <a:t>15/02/06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832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図形グループ 7"/>
          <p:cNvGrpSpPr/>
          <p:nvPr userDrawn="1"/>
        </p:nvGrpSpPr>
        <p:grpSpPr>
          <a:xfrm>
            <a:off x="8498265" y="6367062"/>
            <a:ext cx="539213" cy="476003"/>
            <a:chOff x="7349217" y="483952"/>
            <a:chExt cx="539213" cy="476003"/>
          </a:xfrm>
        </p:grpSpPr>
        <p:sp>
          <p:nvSpPr>
            <p:cNvPr id="9" name="円/楕円 8"/>
            <p:cNvSpPr/>
            <p:nvPr/>
          </p:nvSpPr>
          <p:spPr>
            <a:xfrm>
              <a:off x="7646678" y="718203"/>
              <a:ext cx="241752" cy="241752"/>
            </a:xfrm>
            <a:prstGeom prst="ellipse">
              <a:avLst/>
            </a:prstGeom>
            <a:solidFill>
              <a:srgbClr val="FF9A00">
                <a:alpha val="18000"/>
              </a:srgbClr>
            </a:solidFill>
            <a:ln>
              <a:noFill/>
            </a:ln>
            <a:effectLst>
              <a:glow rad="558800">
                <a:srgbClr val="FFB900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7349217" y="483952"/>
              <a:ext cx="228447" cy="228447"/>
            </a:xfrm>
            <a:prstGeom prst="ellipse">
              <a:avLst/>
            </a:prstGeom>
            <a:solidFill>
              <a:schemeClr val="accent5">
                <a:alpha val="39000"/>
              </a:schemeClr>
            </a:solidFill>
            <a:ln>
              <a:noFill/>
            </a:ln>
            <a:effectLst>
              <a:glow rad="279400">
                <a:schemeClr val="accent5"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F7A2-E515-BF4B-AE33-55B91E6567AB}" type="datetime1">
              <a:rPr kumimoji="1" lang="ja-JP" altLang="en-US" smtClean="0"/>
              <a:t>15/02/06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09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図形グループ 9"/>
          <p:cNvGrpSpPr/>
          <p:nvPr userDrawn="1"/>
        </p:nvGrpSpPr>
        <p:grpSpPr>
          <a:xfrm>
            <a:off x="8498265" y="6367062"/>
            <a:ext cx="539213" cy="476003"/>
            <a:chOff x="7349217" y="483952"/>
            <a:chExt cx="539213" cy="476003"/>
          </a:xfrm>
        </p:grpSpPr>
        <p:sp>
          <p:nvSpPr>
            <p:cNvPr id="11" name="円/楕円 10"/>
            <p:cNvSpPr/>
            <p:nvPr/>
          </p:nvSpPr>
          <p:spPr>
            <a:xfrm>
              <a:off x="7646678" y="718203"/>
              <a:ext cx="241752" cy="241752"/>
            </a:xfrm>
            <a:prstGeom prst="ellipse">
              <a:avLst/>
            </a:prstGeom>
            <a:solidFill>
              <a:srgbClr val="FF9A00">
                <a:alpha val="18000"/>
              </a:srgbClr>
            </a:solidFill>
            <a:ln>
              <a:noFill/>
            </a:ln>
            <a:effectLst>
              <a:glow rad="558800">
                <a:srgbClr val="FFB900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7349217" y="483952"/>
              <a:ext cx="228447" cy="228447"/>
            </a:xfrm>
            <a:prstGeom prst="ellipse">
              <a:avLst/>
            </a:prstGeom>
            <a:solidFill>
              <a:schemeClr val="accent5">
                <a:alpha val="39000"/>
              </a:schemeClr>
            </a:solidFill>
            <a:ln>
              <a:noFill/>
            </a:ln>
            <a:effectLst>
              <a:glow rad="279400">
                <a:schemeClr val="accent5"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D0A7-A66D-4D4B-BE1B-7DF502B4A2DF}" type="datetime1">
              <a:rPr kumimoji="1" lang="ja-JP" altLang="en-US" smtClean="0"/>
              <a:t>15/02/06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82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図形グループ 5"/>
          <p:cNvGrpSpPr/>
          <p:nvPr userDrawn="1"/>
        </p:nvGrpSpPr>
        <p:grpSpPr>
          <a:xfrm>
            <a:off x="8498265" y="6367062"/>
            <a:ext cx="539213" cy="476003"/>
            <a:chOff x="7349217" y="483952"/>
            <a:chExt cx="539213" cy="476003"/>
          </a:xfrm>
        </p:grpSpPr>
        <p:sp>
          <p:nvSpPr>
            <p:cNvPr id="7" name="円/楕円 6"/>
            <p:cNvSpPr/>
            <p:nvPr/>
          </p:nvSpPr>
          <p:spPr>
            <a:xfrm>
              <a:off x="7646678" y="718203"/>
              <a:ext cx="241752" cy="241752"/>
            </a:xfrm>
            <a:prstGeom prst="ellipse">
              <a:avLst/>
            </a:prstGeom>
            <a:solidFill>
              <a:srgbClr val="FF9A00">
                <a:alpha val="18000"/>
              </a:srgbClr>
            </a:solidFill>
            <a:ln>
              <a:noFill/>
            </a:ln>
            <a:effectLst>
              <a:glow rad="558800">
                <a:srgbClr val="FFB900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7349217" y="483952"/>
              <a:ext cx="228447" cy="228447"/>
            </a:xfrm>
            <a:prstGeom prst="ellipse">
              <a:avLst/>
            </a:prstGeom>
            <a:solidFill>
              <a:schemeClr val="accent5">
                <a:alpha val="39000"/>
              </a:schemeClr>
            </a:solidFill>
            <a:ln>
              <a:noFill/>
            </a:ln>
            <a:effectLst>
              <a:glow rad="279400">
                <a:schemeClr val="accent5"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7CD8-1716-6347-9728-BC3A607F413A}" type="datetime1">
              <a:rPr kumimoji="1" lang="ja-JP" altLang="en-US" smtClean="0"/>
              <a:t>15/02/06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81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図形グループ 4"/>
          <p:cNvGrpSpPr/>
          <p:nvPr userDrawn="1"/>
        </p:nvGrpSpPr>
        <p:grpSpPr>
          <a:xfrm>
            <a:off x="8498265" y="6367062"/>
            <a:ext cx="539213" cy="476003"/>
            <a:chOff x="7349217" y="483952"/>
            <a:chExt cx="539213" cy="476003"/>
          </a:xfrm>
        </p:grpSpPr>
        <p:sp>
          <p:nvSpPr>
            <p:cNvPr id="6" name="円/楕円 5"/>
            <p:cNvSpPr/>
            <p:nvPr/>
          </p:nvSpPr>
          <p:spPr>
            <a:xfrm>
              <a:off x="7646678" y="718203"/>
              <a:ext cx="241752" cy="241752"/>
            </a:xfrm>
            <a:prstGeom prst="ellipse">
              <a:avLst/>
            </a:prstGeom>
            <a:solidFill>
              <a:srgbClr val="FF9A00">
                <a:alpha val="18000"/>
              </a:srgbClr>
            </a:solidFill>
            <a:ln>
              <a:noFill/>
            </a:ln>
            <a:effectLst>
              <a:glow rad="558800">
                <a:srgbClr val="FFB900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7349217" y="483952"/>
              <a:ext cx="228447" cy="228447"/>
            </a:xfrm>
            <a:prstGeom prst="ellipse">
              <a:avLst/>
            </a:prstGeom>
            <a:solidFill>
              <a:schemeClr val="accent5">
                <a:alpha val="39000"/>
              </a:schemeClr>
            </a:solidFill>
            <a:ln>
              <a:noFill/>
            </a:ln>
            <a:effectLst>
              <a:glow rad="279400">
                <a:schemeClr val="accent5"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43DC-E123-5048-871E-70297E67EBBD}" type="datetime1">
              <a:rPr kumimoji="1" lang="ja-JP" altLang="en-US" smtClean="0"/>
              <a:t>15/02/06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01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8BDC-BB93-3541-9FE0-010595DB660F}" type="datetime1">
              <a:rPr kumimoji="1" lang="ja-JP" altLang="en-US" smtClean="0"/>
              <a:t>15/02/06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15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CECB-1B3C-4043-B80E-F9C8BB8862FD}" type="datetime1">
              <a:rPr kumimoji="1" lang="ja-JP" altLang="en-US" smtClean="0"/>
              <a:t>15/02/06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63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97499-8094-BD4B-AABD-AAFD06F3AECC}" type="datetime1">
              <a:rPr kumimoji="1" lang="ja-JP" altLang="en-US" smtClean="0"/>
              <a:t>15/02/06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45039" y="6383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rgbClr val="CC1B00"/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fld id="{F6F778BB-4BB0-7044-8E10-283F5C10D71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919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200" b="0" i="0" kern="1200">
          <a:solidFill>
            <a:schemeClr val="tx1">
              <a:lumMod val="85000"/>
              <a:lumOff val="15000"/>
            </a:schemeClr>
          </a:solidFill>
          <a:latin typeface="ヒラギノ角ゴ ProN W3"/>
          <a:ea typeface="ヒラギノ角ゴ ProN W3"/>
          <a:cs typeface="ヒラギノ角ゴ ProN W3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b="0" i="0" kern="1200">
          <a:solidFill>
            <a:schemeClr val="tx1">
              <a:lumMod val="85000"/>
              <a:lumOff val="15000"/>
            </a:schemeClr>
          </a:solidFill>
          <a:latin typeface="ヒラギノ角ゴ ProN W3"/>
          <a:ea typeface="ヒラギノ角ゴ ProN W3"/>
          <a:cs typeface="ヒラギノ角ゴ ProN W3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b="0" i="0" kern="1200">
          <a:solidFill>
            <a:schemeClr val="tx1">
              <a:lumMod val="85000"/>
              <a:lumOff val="15000"/>
            </a:schemeClr>
          </a:solidFill>
          <a:latin typeface="ヒラギノ角ゴ ProN W3"/>
          <a:ea typeface="ヒラギノ角ゴ ProN W3"/>
          <a:cs typeface="ヒラギノ角ゴ ProN W3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b="0" i="0" kern="1200">
          <a:solidFill>
            <a:schemeClr val="tx1">
              <a:lumMod val="85000"/>
              <a:lumOff val="15000"/>
            </a:schemeClr>
          </a:solidFill>
          <a:latin typeface="ヒラギノ角ゴ ProN W3"/>
          <a:ea typeface="ヒラギノ角ゴ ProN W3"/>
          <a:cs typeface="ヒラギノ角ゴ ProN W3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b="0" i="0" kern="1200">
          <a:solidFill>
            <a:schemeClr val="tx1">
              <a:lumMod val="85000"/>
              <a:lumOff val="15000"/>
            </a:schemeClr>
          </a:solidFill>
          <a:latin typeface="ヒラギノ角ゴ ProN W3"/>
          <a:ea typeface="ヒラギノ角ゴ ProN W3"/>
          <a:cs typeface="ヒラギノ角ゴ ProN W3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b="0" i="0" kern="1200">
          <a:solidFill>
            <a:schemeClr val="tx1">
              <a:lumMod val="85000"/>
              <a:lumOff val="15000"/>
            </a:schemeClr>
          </a:solidFill>
          <a:latin typeface="ヒラギノ角ゴ ProN W3"/>
          <a:ea typeface="ヒラギノ角ゴ ProN W3"/>
          <a:cs typeface="ヒラギノ角ゴ ProN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gif"/><Relationship Id="rId12" Type="http://schemas.openxmlformats.org/officeDocument/2006/relationships/image" Target="../media/image9.gif"/><Relationship Id="rId13" Type="http://schemas.openxmlformats.org/officeDocument/2006/relationships/image" Target="../media/image10.gif"/><Relationship Id="rId14" Type="http://schemas.openxmlformats.org/officeDocument/2006/relationships/image" Target="../media/image11.gif"/><Relationship Id="rId15" Type="http://schemas.openxmlformats.org/officeDocument/2006/relationships/image" Target="../media/image12.gif"/><Relationship Id="rId16" Type="http://schemas.openxmlformats.org/officeDocument/2006/relationships/image" Target="../media/image13.gif"/><Relationship Id="rId17" Type="http://schemas.openxmlformats.org/officeDocument/2006/relationships/image" Target="../media/image14.jpeg"/><Relationship Id="rId18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microsoft.com/office/2007/relationships/hdphoto" Target="../media/hdphoto1.wdp"/><Relationship Id="rId7" Type="http://schemas.openxmlformats.org/officeDocument/2006/relationships/image" Target="../media/image5.gif"/><Relationship Id="rId8" Type="http://schemas.openxmlformats.org/officeDocument/2006/relationships/image" Target="../media/image6.gif"/><Relationship Id="rId9" Type="http://schemas.openxmlformats.org/officeDocument/2006/relationships/image" Target="../media/image7.jpeg"/><Relationship Id="rId10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microsoft.com/office/2007/relationships/hdphoto" Target="../media/hdphoto8.wdp"/><Relationship Id="rId8" Type="http://schemas.openxmlformats.org/officeDocument/2006/relationships/image" Target="../media/image45.jpeg"/><Relationship Id="rId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jpeg"/><Relationship Id="rId5" Type="http://schemas.openxmlformats.org/officeDocument/2006/relationships/image" Target="../media/image32.png"/><Relationship Id="rId6" Type="http://schemas.openxmlformats.org/officeDocument/2006/relationships/image" Target="../media/image48.png"/><Relationship Id="rId7" Type="http://schemas.microsoft.com/office/2007/relationships/hdphoto" Target="../media/hdphoto9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4" Type="http://schemas.openxmlformats.org/officeDocument/2006/relationships/image" Target="../media/image51.gif"/><Relationship Id="rId5" Type="http://schemas.openxmlformats.org/officeDocument/2006/relationships/image" Target="../media/image23.png"/><Relationship Id="rId6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gif"/><Relationship Id="rId5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4" Type="http://schemas.openxmlformats.org/officeDocument/2006/relationships/image" Target="../media/image23.png"/><Relationship Id="rId5" Type="http://schemas.openxmlformats.org/officeDocument/2006/relationships/image" Target="../media/image61.jpeg"/><Relationship Id="rId6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microsoft.com/office/2007/relationships/hdphoto" Target="../media/hdphoto4.wdp"/><Relationship Id="rId7" Type="http://schemas.openxmlformats.org/officeDocument/2006/relationships/image" Target="../media/image18.jpeg"/><Relationship Id="rId8" Type="http://schemas.openxmlformats.org/officeDocument/2006/relationships/image" Target="../media/image19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3.png"/><Relationship Id="rId5" Type="http://schemas.openxmlformats.org/officeDocument/2006/relationships/image" Target="../media/image65.png"/><Relationship Id="rId6" Type="http://schemas.microsoft.com/office/2007/relationships/hdphoto" Target="../media/hdphoto10.wdp"/><Relationship Id="rId7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3.png"/><Relationship Id="rId5" Type="http://schemas.openxmlformats.org/officeDocument/2006/relationships/image" Target="../media/image67.png"/><Relationship Id="rId6" Type="http://schemas.microsoft.com/office/2007/relationships/hdphoto" Target="../media/hdphoto11.wdp"/><Relationship Id="rId7" Type="http://schemas.openxmlformats.org/officeDocument/2006/relationships/image" Target="../media/image68.png"/><Relationship Id="rId8" Type="http://schemas.microsoft.com/office/2007/relationships/hdphoto" Target="../media/hdphoto12.wdp"/><Relationship Id="rId9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4" Type="http://schemas.openxmlformats.org/officeDocument/2006/relationships/image" Target="../media/image72.jpeg"/><Relationship Id="rId5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microsoft.com/office/2007/relationships/hdphoto" Target="../media/hdphoto13.wdp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.png"/><Relationship Id="rId3" Type="http://schemas.openxmlformats.org/officeDocument/2006/relationships/image" Target="../media/image8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4" Type="http://schemas.openxmlformats.org/officeDocument/2006/relationships/image" Target="../media/image92.jpeg"/><Relationship Id="rId5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4" Type="http://schemas.openxmlformats.org/officeDocument/2006/relationships/image" Target="../media/image96.jpeg"/><Relationship Id="rId5" Type="http://schemas.openxmlformats.org/officeDocument/2006/relationships/image" Target="../media/image94.png"/><Relationship Id="rId6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4" Type="http://schemas.microsoft.com/office/2007/relationships/hdphoto" Target="../media/hdphoto15.wdp"/><Relationship Id="rId5" Type="http://schemas.openxmlformats.org/officeDocument/2006/relationships/chart" Target="../charts/chart2.xml"/><Relationship Id="rId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4" Type="http://schemas.openxmlformats.org/officeDocument/2006/relationships/image" Target="../media/image101.jpeg"/><Relationship Id="rId5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Relationship Id="rId3" Type="http://schemas.openxmlformats.org/officeDocument/2006/relationships/image" Target="../media/image9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4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3" Type="http://schemas.openxmlformats.org/officeDocument/2006/relationships/image" Target="../media/image10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gif"/><Relationship Id="rId4" Type="http://schemas.openxmlformats.org/officeDocument/2006/relationships/image" Target="../media/image106.jpeg"/><Relationship Id="rId5" Type="http://schemas.openxmlformats.org/officeDocument/2006/relationships/image" Target="../media/image107.jpeg"/><Relationship Id="rId6" Type="http://schemas.microsoft.com/office/2007/relationships/hdphoto" Target="../media/hdphoto16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microsoft.com/office/2007/relationships/hdphoto" Target="../media/hdphoto5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gif"/><Relationship Id="rId4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6" Type="http://schemas.openxmlformats.org/officeDocument/2006/relationships/image" Target="../media/image114.jpeg"/><Relationship Id="rId7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png"/><Relationship Id="rId3" Type="http://schemas.openxmlformats.org/officeDocument/2006/relationships/image" Target="../media/image10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4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1.jpeg"/><Relationship Id="rId12" Type="http://schemas.openxmlformats.org/officeDocument/2006/relationships/image" Target="../media/image122.jpeg"/><Relationship Id="rId13" Type="http://schemas.openxmlformats.org/officeDocument/2006/relationships/image" Target="../media/image123.png"/><Relationship Id="rId14" Type="http://schemas.microsoft.com/office/2007/relationships/hdphoto" Target="../media/hdphoto18.wdp"/><Relationship Id="rId15" Type="http://schemas.openxmlformats.org/officeDocument/2006/relationships/image" Target="../media/image124.jpeg"/><Relationship Id="rId16" Type="http://schemas.microsoft.com/office/2007/relationships/hdphoto" Target="../media/hdphoto19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9.png"/><Relationship Id="rId4" Type="http://schemas.microsoft.com/office/2007/relationships/hdphoto" Target="../media/hdphoto5.wdp"/><Relationship Id="rId5" Type="http://schemas.openxmlformats.org/officeDocument/2006/relationships/image" Target="../media/image8.gif"/><Relationship Id="rId6" Type="http://schemas.openxmlformats.org/officeDocument/2006/relationships/image" Target="../media/image9.gif"/><Relationship Id="rId7" Type="http://schemas.openxmlformats.org/officeDocument/2006/relationships/image" Target="../media/image12.gif"/><Relationship Id="rId8" Type="http://schemas.openxmlformats.org/officeDocument/2006/relationships/image" Target="../media/image13.gif"/><Relationship Id="rId9" Type="http://schemas.openxmlformats.org/officeDocument/2006/relationships/image" Target="../media/image120.png"/><Relationship Id="rId10" Type="http://schemas.microsoft.com/office/2007/relationships/hdphoto" Target="../media/hdphoto17.wdp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etagayatm.or.jp" TargetMode="External"/><Relationship Id="rId3" Type="http://schemas.openxmlformats.org/officeDocument/2006/relationships/hyperlink" Target="http://www.city.tsuchiura.lg.jp/page/page000231.html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5.png"/><Relationship Id="rId3" Type="http://schemas.microsoft.com/office/2007/relationships/hdphoto" Target="../media/hdphoto20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126.gif"/><Relationship Id="rId5" Type="http://schemas.openxmlformats.org/officeDocument/2006/relationships/image" Target="../media/image12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23.png"/><Relationship Id="rId5" Type="http://schemas.openxmlformats.org/officeDocument/2006/relationships/image" Target="../media/image24.gif"/><Relationship Id="rId6" Type="http://schemas.openxmlformats.org/officeDocument/2006/relationships/image" Target="../media/image25.jpeg"/><Relationship Id="rId7" Type="http://schemas.openxmlformats.org/officeDocument/2006/relationships/image" Target="../media/image26.png"/><Relationship Id="rId8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12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JPG"/><Relationship Id="rId3" Type="http://schemas.openxmlformats.org/officeDocument/2006/relationships/image" Target="../media/image79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4" Type="http://schemas.openxmlformats.org/officeDocument/2006/relationships/image" Target="../media/image79.png"/><Relationship Id="rId5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2.gif"/><Relationship Id="rId3" Type="http://schemas.openxmlformats.org/officeDocument/2006/relationships/image" Target="../media/image9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gif"/><Relationship Id="rId3" Type="http://schemas.openxmlformats.org/officeDocument/2006/relationships/image" Target="../media/image9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4.gif"/><Relationship Id="rId3" Type="http://schemas.openxmlformats.org/officeDocument/2006/relationships/image" Target="../media/image9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jpeg"/><Relationship Id="rId6" Type="http://schemas.microsoft.com/office/2007/relationships/hdphoto" Target="../media/hdphoto7.wdp"/><Relationship Id="rId7" Type="http://schemas.openxmlformats.org/officeDocument/2006/relationships/image" Target="../media/image32.png"/><Relationship Id="rId8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5326821"/>
            <a:ext cx="6400800" cy="1495716"/>
          </a:xfrm>
        </p:spPr>
        <p:txBody>
          <a:bodyPr>
            <a:noAutofit/>
          </a:bodyPr>
          <a:lstStyle/>
          <a:p>
            <a:r>
              <a:rPr lang="ja-JP" altLang="en-US" sz="2000" dirty="0" smtClean="0">
                <a:solidFill>
                  <a:srgbClr val="404040"/>
                </a:solidFill>
              </a:rPr>
              <a:t>班長：田邉淳一郎</a:t>
            </a:r>
            <a:endParaRPr lang="en-US" altLang="ja-JP" sz="2000" dirty="0" smtClean="0">
              <a:solidFill>
                <a:srgbClr val="404040"/>
              </a:solidFill>
            </a:endParaRPr>
          </a:p>
          <a:p>
            <a:r>
              <a:rPr lang="ja-JP" altLang="en-US" sz="2000" dirty="0" smtClean="0">
                <a:solidFill>
                  <a:srgbClr val="404040"/>
                </a:solidFill>
              </a:rPr>
              <a:t>副班長</a:t>
            </a:r>
            <a:r>
              <a:rPr lang="ja-JP" altLang="en-US" sz="2000" dirty="0">
                <a:solidFill>
                  <a:srgbClr val="404040"/>
                </a:solidFill>
              </a:rPr>
              <a:t>：高野佳佑</a:t>
            </a:r>
            <a:endParaRPr lang="en-US" altLang="ja-JP" sz="2000" dirty="0">
              <a:solidFill>
                <a:srgbClr val="404040"/>
              </a:solidFill>
            </a:endParaRPr>
          </a:p>
          <a:p>
            <a:r>
              <a:rPr lang="ja-JP" altLang="en-US" sz="2000" dirty="0">
                <a:solidFill>
                  <a:srgbClr val="404040"/>
                </a:solidFill>
              </a:rPr>
              <a:t>秋保佳祐、大原光代、宮島渉</a:t>
            </a:r>
            <a:endParaRPr lang="en-US" altLang="ja-JP" sz="2000" dirty="0">
              <a:solidFill>
                <a:srgbClr val="404040"/>
              </a:solidFill>
            </a:endParaRPr>
          </a:p>
          <a:p>
            <a:endParaRPr lang="en-US" altLang="ja-JP" sz="300" dirty="0" smtClean="0">
              <a:solidFill>
                <a:srgbClr val="404040"/>
              </a:solidFill>
            </a:endParaRPr>
          </a:p>
          <a:p>
            <a:r>
              <a:rPr lang="en-US" altLang="ja-JP" sz="2000" dirty="0" smtClean="0">
                <a:solidFill>
                  <a:srgbClr val="404040"/>
                </a:solidFill>
              </a:rPr>
              <a:t>TA</a:t>
            </a:r>
            <a:r>
              <a:rPr lang="ja-JP" altLang="en-US" sz="2000" dirty="0">
                <a:solidFill>
                  <a:srgbClr val="404040"/>
                </a:solidFill>
              </a:rPr>
              <a:t>：内山周子</a:t>
            </a:r>
          </a:p>
        </p:txBody>
      </p:sp>
      <p:pic>
        <p:nvPicPr>
          <p:cNvPr id="16" name="図 15" descr="20141203_173029.jpg"/>
          <p:cNvPicPr>
            <a:picLocks noChangeAspect="1"/>
          </p:cNvPicPr>
          <p:nvPr/>
        </p:nvPicPr>
        <p:blipFill rotWithShape="1">
          <a:blip r:embed="rId3" cstate="screen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709" y="27727"/>
            <a:ext cx="1810730" cy="2522226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7" name="図 16" descr="20141203_173029.jpg"/>
          <p:cNvPicPr>
            <a:picLocks noChangeAspect="1"/>
          </p:cNvPicPr>
          <p:nvPr/>
        </p:nvPicPr>
        <p:blipFill rotWithShape="1">
          <a:blip r:embed="rId4" cstate="screen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9674" y="4332534"/>
            <a:ext cx="1891534" cy="2588638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8" name="図 17" descr="5524.jpg"/>
          <p:cNvPicPr>
            <a:picLocks noChangeAspect="1"/>
          </p:cNvPicPr>
          <p:nvPr/>
        </p:nvPicPr>
        <p:blipFill rotWithShape="1">
          <a:blip r:embed="rId5" cstate="screen">
            <a:alphaModFix amt="9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709" y="4286706"/>
            <a:ext cx="1919280" cy="2705908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grpSp>
        <p:nvGrpSpPr>
          <p:cNvPr id="31" name="図形グループ 30"/>
          <p:cNvGrpSpPr/>
          <p:nvPr/>
        </p:nvGrpSpPr>
        <p:grpSpPr>
          <a:xfrm rot="366606">
            <a:off x="4586182" y="947745"/>
            <a:ext cx="1040129" cy="1099105"/>
            <a:chOff x="-287586" y="386397"/>
            <a:chExt cx="1040129" cy="1099105"/>
          </a:xfrm>
        </p:grpSpPr>
        <p:sp>
          <p:nvSpPr>
            <p:cNvPr id="20" name="円/楕円 19"/>
            <p:cNvSpPr/>
            <p:nvPr/>
          </p:nvSpPr>
          <p:spPr>
            <a:xfrm>
              <a:off x="-77133" y="626338"/>
              <a:ext cx="619222" cy="619222"/>
            </a:xfrm>
            <a:prstGeom prst="ellipse">
              <a:avLst/>
            </a:prstGeom>
            <a:solidFill>
              <a:srgbClr val="F98FA7">
                <a:alpha val="28000"/>
              </a:srgbClr>
            </a:solidFill>
            <a:ln>
              <a:noFill/>
            </a:ln>
            <a:effectLst>
              <a:glow rad="444500">
                <a:srgbClr val="F98FC3">
                  <a:alpha val="47000"/>
                </a:srgb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 descr="浦.gif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87586" y="386397"/>
              <a:ext cx="1040129" cy="1099105"/>
            </a:xfrm>
            <a:prstGeom prst="rect">
              <a:avLst/>
            </a:prstGeom>
          </p:spPr>
        </p:pic>
      </p:grpSp>
      <p:grpSp>
        <p:nvGrpSpPr>
          <p:cNvPr id="38" name="図形グループ 37"/>
          <p:cNvGrpSpPr/>
          <p:nvPr/>
        </p:nvGrpSpPr>
        <p:grpSpPr>
          <a:xfrm rot="21181925">
            <a:off x="3187157" y="807857"/>
            <a:ext cx="1185296" cy="1252503"/>
            <a:chOff x="-1858537" y="289593"/>
            <a:chExt cx="1185296" cy="1252503"/>
          </a:xfrm>
        </p:grpSpPr>
        <p:sp>
          <p:nvSpPr>
            <p:cNvPr id="19" name="円/楕円 18"/>
            <p:cNvSpPr/>
            <p:nvPr/>
          </p:nvSpPr>
          <p:spPr>
            <a:xfrm>
              <a:off x="-1575500" y="673783"/>
              <a:ext cx="619222" cy="61922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3000"/>
              </a:schemeClr>
            </a:solidFill>
            <a:ln>
              <a:noFill/>
            </a:ln>
            <a:effectLst>
              <a:glow rad="444500">
                <a:schemeClr val="accent6">
                  <a:lumMod val="40000"/>
                  <a:lumOff val="60000"/>
                  <a:alpha val="65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図 12" descr="土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858537" y="289593"/>
              <a:ext cx="1185296" cy="1252503"/>
            </a:xfrm>
            <a:prstGeom prst="rect">
              <a:avLst/>
            </a:prstGeom>
          </p:spPr>
        </p:pic>
      </p:grpSp>
      <p:pic>
        <p:nvPicPr>
          <p:cNvPr id="39" name="図 38" descr="10898.jpg"/>
          <p:cNvPicPr>
            <a:picLocks noChangeAspect="1"/>
          </p:cNvPicPr>
          <p:nvPr/>
        </p:nvPicPr>
        <p:blipFill rotWithShape="1">
          <a:blip r:embed="rId9" cstate="screen">
            <a:alphaModFix amt="97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9674" y="161114"/>
            <a:ext cx="1891534" cy="2309639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2" name="サブタイトル 2"/>
          <p:cNvSpPr txBox="1">
            <a:spLocks/>
          </p:cNvSpPr>
          <p:nvPr/>
        </p:nvSpPr>
        <p:spPr>
          <a:xfrm>
            <a:off x="1371600" y="80054"/>
            <a:ext cx="6400800" cy="739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b="0" i="0" kern="1200">
                <a:solidFill>
                  <a:schemeClr val="tx1">
                    <a:tint val="75000"/>
                  </a:schemeClr>
                </a:solidFill>
                <a:latin typeface="ヒラギノ角ゴ ProN W3"/>
                <a:ea typeface="ヒラギノ角ゴ ProN W3"/>
                <a:cs typeface="ヒラギノ角ゴ ProN W3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b="0" i="0" kern="1200">
                <a:solidFill>
                  <a:schemeClr val="tx1">
                    <a:tint val="75000"/>
                  </a:schemeClr>
                </a:solidFill>
                <a:latin typeface="ヒラギノ角ゴ ProN W3"/>
                <a:ea typeface="ヒラギノ角ゴ ProN W3"/>
                <a:cs typeface="ヒラギノ角ゴ ProN W3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b="0" i="0" kern="1200">
                <a:solidFill>
                  <a:schemeClr val="tx1">
                    <a:tint val="75000"/>
                  </a:schemeClr>
                </a:solidFill>
                <a:latin typeface="ヒラギノ角ゴ ProN W3"/>
                <a:ea typeface="ヒラギノ角ゴ ProN W3"/>
                <a:cs typeface="ヒラギノ角ゴ ProN W3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b="0" i="0" kern="1200">
                <a:solidFill>
                  <a:schemeClr val="tx1">
                    <a:tint val="75000"/>
                  </a:schemeClr>
                </a:solidFill>
                <a:latin typeface="ヒラギノ角ゴ ProN W3"/>
                <a:ea typeface="ヒラギノ角ゴ ProN W3"/>
                <a:cs typeface="ヒラギノ角ゴ ProN W3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b="0" i="0" kern="1200">
                <a:solidFill>
                  <a:schemeClr val="tx1">
                    <a:tint val="75000"/>
                  </a:schemeClr>
                </a:solidFill>
                <a:latin typeface="ヒラギノ角ゴ ProN W3"/>
                <a:ea typeface="ヒラギノ角ゴ ProN W3"/>
                <a:cs typeface="ヒラギノ角ゴ ProN W3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solidFill>
                  <a:srgbClr val="404040"/>
                </a:solidFill>
              </a:rPr>
              <a:t>2014</a:t>
            </a:r>
            <a:r>
              <a:rPr lang="ja-JP" altLang="en-US" sz="2000" dirty="0">
                <a:solidFill>
                  <a:srgbClr val="404040"/>
                </a:solidFill>
              </a:rPr>
              <a:t>年度</a:t>
            </a:r>
            <a:endParaRPr lang="en-US" altLang="ja-JP" sz="2000" dirty="0">
              <a:solidFill>
                <a:srgbClr val="404040"/>
              </a:solidFill>
            </a:endParaRPr>
          </a:p>
          <a:p>
            <a:r>
              <a:rPr lang="ja-JP" altLang="en-US" sz="2000" dirty="0">
                <a:solidFill>
                  <a:srgbClr val="404040"/>
                </a:solidFill>
              </a:rPr>
              <a:t>マスタープラン策定実習</a:t>
            </a:r>
            <a:r>
              <a:rPr lang="en-US" altLang="ja-JP" sz="2000" dirty="0">
                <a:solidFill>
                  <a:srgbClr val="404040"/>
                </a:solidFill>
              </a:rPr>
              <a:t>4</a:t>
            </a:r>
            <a:r>
              <a:rPr lang="ja-JP" altLang="en-US" sz="2000" dirty="0">
                <a:solidFill>
                  <a:srgbClr val="404040"/>
                </a:solidFill>
              </a:rPr>
              <a:t>班</a:t>
            </a:r>
            <a:endParaRPr lang="en-US" altLang="ja-JP" sz="2000" dirty="0">
              <a:solidFill>
                <a:srgbClr val="404040"/>
              </a:solidFill>
            </a:endParaRPr>
          </a:p>
        </p:txBody>
      </p:sp>
      <p:grpSp>
        <p:nvGrpSpPr>
          <p:cNvPr id="32" name="図形グループ 31"/>
          <p:cNvGrpSpPr/>
          <p:nvPr/>
        </p:nvGrpSpPr>
        <p:grpSpPr>
          <a:xfrm rot="20918276">
            <a:off x="306885" y="3150245"/>
            <a:ext cx="1185296" cy="1252503"/>
            <a:chOff x="186304" y="1768936"/>
            <a:chExt cx="1185296" cy="1252503"/>
          </a:xfrm>
        </p:grpSpPr>
        <p:sp>
          <p:nvSpPr>
            <p:cNvPr id="22" name="円/楕円 21"/>
            <p:cNvSpPr/>
            <p:nvPr/>
          </p:nvSpPr>
          <p:spPr>
            <a:xfrm>
              <a:off x="479878" y="2150153"/>
              <a:ext cx="598149" cy="598149"/>
            </a:xfrm>
            <a:prstGeom prst="ellipse">
              <a:avLst/>
            </a:prstGeom>
            <a:solidFill>
              <a:srgbClr val="FFEF00">
                <a:alpha val="5000"/>
              </a:srgbClr>
            </a:solidFill>
            <a:ln>
              <a:noFill/>
            </a:ln>
            <a:effectLst>
              <a:glow rad="444500">
                <a:srgbClr val="FFE300">
                  <a:alpha val="16000"/>
                </a:srgb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 descr="ぬ.gi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304" y="1768936"/>
              <a:ext cx="1185296" cy="1252503"/>
            </a:xfrm>
            <a:prstGeom prst="rect">
              <a:avLst/>
            </a:prstGeom>
          </p:spPr>
        </p:pic>
      </p:grpSp>
      <p:grpSp>
        <p:nvGrpSpPr>
          <p:cNvPr id="34" name="図形グループ 33"/>
          <p:cNvGrpSpPr/>
          <p:nvPr/>
        </p:nvGrpSpPr>
        <p:grpSpPr>
          <a:xfrm>
            <a:off x="4575773" y="2117612"/>
            <a:ext cx="1185296" cy="1252503"/>
            <a:chOff x="3646460" y="-239855"/>
            <a:chExt cx="1185296" cy="1252503"/>
          </a:xfrm>
        </p:grpSpPr>
        <p:sp>
          <p:nvSpPr>
            <p:cNvPr id="24" name="円/楕円 23"/>
            <p:cNvSpPr/>
            <p:nvPr/>
          </p:nvSpPr>
          <p:spPr>
            <a:xfrm>
              <a:off x="3959152" y="103531"/>
              <a:ext cx="619222" cy="61922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28000"/>
              </a:schemeClr>
            </a:solidFill>
            <a:ln>
              <a:noFill/>
            </a:ln>
            <a:effectLst>
              <a:glow rad="444500">
                <a:schemeClr val="accent5">
                  <a:lumMod val="60000"/>
                  <a:lumOff val="40000"/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 descr="り.gi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6460" y="-239855"/>
              <a:ext cx="1185296" cy="1252503"/>
            </a:xfrm>
            <a:prstGeom prst="rect">
              <a:avLst/>
            </a:prstGeom>
          </p:spPr>
        </p:pic>
      </p:grpSp>
      <p:grpSp>
        <p:nvGrpSpPr>
          <p:cNvPr id="37" name="図形グループ 36"/>
          <p:cNvGrpSpPr/>
          <p:nvPr/>
        </p:nvGrpSpPr>
        <p:grpSpPr>
          <a:xfrm rot="464600">
            <a:off x="5999717" y="2463834"/>
            <a:ext cx="1185296" cy="1252503"/>
            <a:chOff x="6125844" y="2138499"/>
            <a:chExt cx="1185296" cy="1252503"/>
          </a:xfrm>
        </p:grpSpPr>
        <p:sp>
          <p:nvSpPr>
            <p:cNvPr id="27" name="円/楕円 26"/>
            <p:cNvSpPr/>
            <p:nvPr/>
          </p:nvSpPr>
          <p:spPr>
            <a:xfrm>
              <a:off x="6408881" y="2455139"/>
              <a:ext cx="619222" cy="61922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16000"/>
              </a:schemeClr>
            </a:solidFill>
            <a:ln>
              <a:noFill/>
            </a:ln>
            <a:effectLst>
              <a:glow rad="444500">
                <a:schemeClr val="accent3">
                  <a:lumMod val="40000"/>
                  <a:lumOff val="60000"/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 descr="工.gi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5844" y="2138499"/>
              <a:ext cx="1185296" cy="1252503"/>
            </a:xfrm>
            <a:prstGeom prst="rect">
              <a:avLst/>
            </a:prstGeom>
          </p:spPr>
        </p:pic>
      </p:grpSp>
      <p:grpSp>
        <p:nvGrpSpPr>
          <p:cNvPr id="36" name="図形グループ 35"/>
          <p:cNvGrpSpPr/>
          <p:nvPr/>
        </p:nvGrpSpPr>
        <p:grpSpPr>
          <a:xfrm rot="789812">
            <a:off x="7423662" y="3106384"/>
            <a:ext cx="1185296" cy="1252503"/>
            <a:chOff x="7570721" y="3043667"/>
            <a:chExt cx="1185296" cy="1252503"/>
          </a:xfrm>
        </p:grpSpPr>
        <p:sp>
          <p:nvSpPr>
            <p:cNvPr id="29" name="円/楕円 28"/>
            <p:cNvSpPr/>
            <p:nvPr/>
          </p:nvSpPr>
          <p:spPr>
            <a:xfrm>
              <a:off x="7853758" y="3360307"/>
              <a:ext cx="619222" cy="61922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16000"/>
              </a:schemeClr>
            </a:solidFill>
            <a:ln>
              <a:noFill/>
            </a:ln>
            <a:effectLst>
              <a:glow rad="444500">
                <a:schemeClr val="accent4">
                  <a:lumMod val="60000"/>
                  <a:lumOff val="40000"/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図 13" descr="房.gif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0721" y="3043667"/>
              <a:ext cx="1185296" cy="1252503"/>
            </a:xfrm>
            <a:prstGeom prst="rect">
              <a:avLst/>
            </a:prstGeom>
          </p:spPr>
        </p:pic>
      </p:grpSp>
      <p:grpSp>
        <p:nvGrpSpPr>
          <p:cNvPr id="35" name="図形グループ 34"/>
          <p:cNvGrpSpPr/>
          <p:nvPr/>
        </p:nvGrpSpPr>
        <p:grpSpPr>
          <a:xfrm>
            <a:off x="3151830" y="2117612"/>
            <a:ext cx="1185295" cy="1252503"/>
            <a:chOff x="5283251" y="-38947"/>
            <a:chExt cx="1185295" cy="1252503"/>
          </a:xfrm>
        </p:grpSpPr>
        <p:sp>
          <p:nvSpPr>
            <p:cNvPr id="25" name="円/楕円 24"/>
            <p:cNvSpPr/>
            <p:nvPr/>
          </p:nvSpPr>
          <p:spPr>
            <a:xfrm>
              <a:off x="5567445" y="334073"/>
              <a:ext cx="619222" cy="619222"/>
            </a:xfrm>
            <a:prstGeom prst="ellipse">
              <a:avLst/>
            </a:prstGeom>
            <a:solidFill>
              <a:srgbClr val="FF9A00">
                <a:alpha val="8000"/>
              </a:srgbClr>
            </a:solidFill>
            <a:ln>
              <a:noFill/>
            </a:ln>
            <a:effectLst>
              <a:glow rad="444500">
                <a:srgbClr val="FF9A00">
                  <a:alpha val="55000"/>
                </a:srgb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 descr="も.gif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3251" y="-38947"/>
              <a:ext cx="1185295" cy="1252503"/>
            </a:xfrm>
            <a:prstGeom prst="rect">
              <a:avLst/>
            </a:prstGeom>
          </p:spPr>
        </p:pic>
      </p:grpSp>
      <p:grpSp>
        <p:nvGrpSpPr>
          <p:cNvPr id="33" name="図形グループ 32"/>
          <p:cNvGrpSpPr/>
          <p:nvPr/>
        </p:nvGrpSpPr>
        <p:grpSpPr>
          <a:xfrm rot="20803242">
            <a:off x="1730829" y="2463834"/>
            <a:ext cx="1182353" cy="1249394"/>
            <a:chOff x="1449125" y="-25379"/>
            <a:chExt cx="1182353" cy="1249394"/>
          </a:xfrm>
        </p:grpSpPr>
        <p:sp>
          <p:nvSpPr>
            <p:cNvPr id="23" name="円/楕円 22"/>
            <p:cNvSpPr/>
            <p:nvPr/>
          </p:nvSpPr>
          <p:spPr>
            <a:xfrm>
              <a:off x="1690154" y="316727"/>
              <a:ext cx="619222" cy="61922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28000"/>
              </a:schemeClr>
            </a:solidFill>
            <a:ln>
              <a:noFill/>
            </a:ln>
            <a:effectLst>
              <a:glow rad="444500">
                <a:schemeClr val="accent5">
                  <a:lumMod val="20000"/>
                  <a:lumOff val="80000"/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く.gif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9125" y="-25379"/>
              <a:ext cx="1182353" cy="1249394"/>
            </a:xfrm>
            <a:prstGeom prst="rect">
              <a:avLst/>
            </a:prstGeom>
          </p:spPr>
        </p:pic>
      </p:grpSp>
      <p:pic>
        <p:nvPicPr>
          <p:cNvPr id="43" name="図 42" descr="PB283520.jpg"/>
          <p:cNvPicPr>
            <a:picLocks noChangeAspect="1"/>
          </p:cNvPicPr>
          <p:nvPr/>
        </p:nvPicPr>
        <p:blipFill rotWithShape="1">
          <a:blip r:embed="rId17" cstate="screen">
            <a:alphaModFix amt="98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6770" y="3201863"/>
            <a:ext cx="1553838" cy="2285806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1275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提案　</a:t>
            </a:r>
            <a:r>
              <a:rPr lang="en-US" altLang="ja-JP" sz="2800" dirty="0" smtClean="0"/>
              <a:t>②</a:t>
            </a:r>
            <a:r>
              <a:rPr lang="ja-JP" altLang="en-US" sz="2800" dirty="0" smtClean="0"/>
              <a:t>駅表の設置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0" y="5712573"/>
            <a:ext cx="6852356" cy="114542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8" name="直角三角形 7"/>
          <p:cNvSpPr/>
          <p:nvPr/>
        </p:nvSpPr>
        <p:spPr>
          <a:xfrm>
            <a:off x="6852356" y="5712573"/>
            <a:ext cx="1834444" cy="1145427"/>
          </a:xfrm>
          <a:prstGeom prst="rtTriangl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Picture 2" descr="http://sozaing.com/wp-content/uploads/pictogram_cycling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1870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グループ化 21"/>
          <p:cNvGrpSpPr/>
          <p:nvPr/>
        </p:nvGrpSpPr>
        <p:grpSpPr>
          <a:xfrm>
            <a:off x="5248916" y="3449645"/>
            <a:ext cx="1446778" cy="908294"/>
            <a:chOff x="6068131" y="3449645"/>
            <a:chExt cx="1446778" cy="908294"/>
          </a:xfrm>
        </p:grpSpPr>
        <p:cxnSp>
          <p:nvCxnSpPr>
            <p:cNvPr id="23" name="曲線コネクタ 22"/>
            <p:cNvCxnSpPr/>
            <p:nvPr/>
          </p:nvCxnSpPr>
          <p:spPr>
            <a:xfrm flipV="1">
              <a:off x="6068131" y="3751569"/>
              <a:ext cx="748243" cy="606370"/>
            </a:xfrm>
            <a:prstGeom prst="curvedConnector3">
              <a:avLst/>
            </a:prstGeom>
            <a:ln w="38100" cmpd="sng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24" name="Picture 4" descr="http://icon-free.com/material/picture47/l_03.gif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2356" y="3449645"/>
              <a:ext cx="662553" cy="496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正方形/長方形 25"/>
          <p:cNvSpPr/>
          <p:nvPr/>
        </p:nvSpPr>
        <p:spPr>
          <a:xfrm>
            <a:off x="569427" y="1699932"/>
            <a:ext cx="4505746" cy="1231034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筑波鉄道線跡の各休憩所</a:t>
            </a:r>
            <a:endParaRPr kumimoji="1" lang="en-US" altLang="ja-JP" sz="2800" dirty="0" smtClean="0"/>
          </a:p>
          <a:p>
            <a:pPr algn="ctr"/>
            <a:r>
              <a:rPr kumimoji="1" lang="en-US" altLang="ja-JP" sz="2800" dirty="0" smtClean="0"/>
              <a:t>→</a:t>
            </a:r>
            <a:r>
              <a:rPr kumimoji="1" lang="ja-JP" altLang="en-US" sz="2800" dirty="0" smtClean="0"/>
              <a:t>鉄道廃線跡の活用</a:t>
            </a:r>
            <a:endParaRPr kumimoji="1" lang="ja-JP" altLang="en-US" sz="2800" dirty="0"/>
          </a:p>
        </p:txBody>
      </p:sp>
      <p:pic>
        <p:nvPicPr>
          <p:cNvPr id="2053" name="Picture 5" descr="C:\Users\owner\Desktop\常陸藤沢駅.jpg"/>
          <p:cNvPicPr>
            <a:picLocks noChangeAspect="1" noChangeArrowheads="1"/>
          </p:cNvPicPr>
          <p:nvPr/>
        </p:nvPicPr>
        <p:blipFill rotWithShape="1">
          <a:blip r:embed="rId8" cstate="screen">
            <a:duotone>
              <a:prstClr val="black"/>
              <a:srgbClr val="D9C3A5">
                <a:tint val="50000"/>
                <a:satMod val="180000"/>
              </a:srgbClr>
            </a:duotone>
            <a:alphaModFix amt="8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8675" y="1723029"/>
            <a:ext cx="3839964" cy="1844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図 27" descr="新治濃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006619" cy="1013247"/>
          </a:xfrm>
          <a:prstGeom prst="rect">
            <a:avLst/>
          </a:prstGeom>
        </p:spPr>
      </p:pic>
      <p:grpSp>
        <p:nvGrpSpPr>
          <p:cNvPr id="2059" name="図形グループ 2058"/>
          <p:cNvGrpSpPr/>
          <p:nvPr/>
        </p:nvGrpSpPr>
        <p:grpSpPr>
          <a:xfrm>
            <a:off x="569427" y="3150733"/>
            <a:ext cx="2968977" cy="2540395"/>
            <a:chOff x="-2309655" y="2518767"/>
            <a:chExt cx="2968977" cy="2540395"/>
          </a:xfrm>
        </p:grpSpPr>
        <p:grpSp>
          <p:nvGrpSpPr>
            <p:cNvPr id="25" name="図形グループ 24"/>
            <p:cNvGrpSpPr/>
            <p:nvPr/>
          </p:nvGrpSpPr>
          <p:grpSpPr>
            <a:xfrm>
              <a:off x="-2309655" y="2518767"/>
              <a:ext cx="2968977" cy="2540395"/>
              <a:chOff x="756356" y="3172178"/>
              <a:chExt cx="2968977" cy="2540395"/>
            </a:xfrm>
            <a:effectLst/>
          </p:grpSpPr>
          <p:sp>
            <p:nvSpPr>
              <p:cNvPr id="19" name="正方形/長方形 18"/>
              <p:cNvSpPr/>
              <p:nvPr/>
            </p:nvSpPr>
            <p:spPr>
              <a:xfrm>
                <a:off x="756356" y="3172178"/>
                <a:ext cx="2968977" cy="218588"/>
              </a:xfrm>
              <a:prstGeom prst="rect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/>
              <p:cNvSpPr/>
              <p:nvPr/>
            </p:nvSpPr>
            <p:spPr>
              <a:xfrm>
                <a:off x="1006620" y="3390766"/>
                <a:ext cx="218224" cy="2321807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/>
            </p:nvSpPr>
            <p:spPr>
              <a:xfrm>
                <a:off x="1224844" y="3390766"/>
                <a:ext cx="2048934" cy="193267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正方形/長方形 30"/>
              <p:cNvSpPr/>
              <p:nvPr/>
            </p:nvSpPr>
            <p:spPr>
              <a:xfrm>
                <a:off x="1224844" y="3584034"/>
                <a:ext cx="2048934" cy="1547812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正方形/長方形 29"/>
              <p:cNvSpPr/>
              <p:nvPr/>
            </p:nvSpPr>
            <p:spPr>
              <a:xfrm>
                <a:off x="3273779" y="3387286"/>
                <a:ext cx="194424" cy="2309007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58" name="図形グループ 2057"/>
            <p:cNvGrpSpPr/>
            <p:nvPr/>
          </p:nvGrpSpPr>
          <p:grpSpPr>
            <a:xfrm>
              <a:off x="-1918911" y="3106544"/>
              <a:ext cx="2388203" cy="1175829"/>
              <a:chOff x="-2144064" y="5079398"/>
              <a:chExt cx="2388203" cy="1175829"/>
            </a:xfrm>
          </p:grpSpPr>
          <p:sp>
            <p:nvSpPr>
              <p:cNvPr id="27" name="テキスト ボックス 26"/>
              <p:cNvSpPr txBox="1"/>
              <p:nvPr/>
            </p:nvSpPr>
            <p:spPr>
              <a:xfrm>
                <a:off x="-1546727" y="5079398"/>
                <a:ext cx="1790866" cy="487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ja-JP" altLang="en-US" sz="2800" dirty="0" smtClean="0"/>
                  <a:t>ふじさわ</a:t>
                </a:r>
                <a:endParaRPr kumimoji="1" lang="en-US" altLang="ja-JP" sz="2800" dirty="0" smtClean="0"/>
              </a:p>
            </p:txBody>
          </p:sp>
          <p:sp>
            <p:nvSpPr>
              <p:cNvPr id="2048" name="テキスト ボックス 2047"/>
              <p:cNvSpPr txBox="1"/>
              <p:nvPr/>
            </p:nvSpPr>
            <p:spPr>
              <a:xfrm>
                <a:off x="-2116577" y="5079398"/>
                <a:ext cx="8002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600" dirty="0" smtClean="0"/>
                  <a:t>ひたち</a:t>
                </a:r>
                <a:endParaRPr kumimoji="1" lang="ja-JP" altLang="en-US" sz="1600" dirty="0"/>
              </a:p>
            </p:txBody>
          </p:sp>
          <p:sp>
            <p:nvSpPr>
              <p:cNvPr id="2049" name="テキスト ボックス 2048"/>
              <p:cNvSpPr txBox="1"/>
              <p:nvPr/>
            </p:nvSpPr>
            <p:spPr>
              <a:xfrm>
                <a:off x="-1998540" y="5533493"/>
                <a:ext cx="19415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Hitachi FUJISAWA</a:t>
                </a:r>
                <a:endParaRPr kumimoji="1" lang="ja-JP" altLang="en-US" dirty="0"/>
              </a:p>
            </p:txBody>
          </p:sp>
          <p:cxnSp>
            <p:nvCxnSpPr>
              <p:cNvPr id="2054" name="直線矢印コネクタ 2053"/>
              <p:cNvCxnSpPr/>
              <p:nvPr/>
            </p:nvCxnSpPr>
            <p:spPr>
              <a:xfrm>
                <a:off x="-2055524" y="5902825"/>
                <a:ext cx="2055524" cy="12285"/>
              </a:xfrm>
              <a:prstGeom prst="straightConnector1">
                <a:avLst/>
              </a:prstGeom>
              <a:ln>
                <a:headEnd type="arrow"/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57" name="テキスト ボックス 2056"/>
              <p:cNvSpPr txBox="1"/>
              <p:nvPr/>
            </p:nvSpPr>
            <p:spPr>
              <a:xfrm>
                <a:off x="-2144064" y="5916673"/>
                <a:ext cx="8130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600" dirty="0" smtClean="0"/>
                  <a:t>つくば</a:t>
                </a:r>
                <a:endParaRPr kumimoji="1" lang="ja-JP" altLang="en-US" sz="1600" dirty="0"/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-933738" y="5916673"/>
                <a:ext cx="10054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600" dirty="0" smtClean="0"/>
                  <a:t>むしかけ</a:t>
                </a:r>
                <a:endParaRPr kumimoji="1" lang="ja-JP" altLang="en-US" sz="1600" dirty="0"/>
              </a:p>
            </p:txBody>
          </p:sp>
        </p:grpSp>
      </p:grpSp>
      <p:sp>
        <p:nvSpPr>
          <p:cNvPr id="45" name="テキスト ボックス 44"/>
          <p:cNvSpPr txBox="1"/>
          <p:nvPr/>
        </p:nvSpPr>
        <p:spPr>
          <a:xfrm>
            <a:off x="515762" y="1052843"/>
            <a:ext cx="8171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800" dirty="0" smtClean="0">
                <a:solidFill>
                  <a:prstClr val="black"/>
                </a:solidFill>
                <a:latin typeface="ヒラギノ角ゴ ProN W3"/>
              </a:rPr>
              <a:t>駅表示板の復活</a:t>
            </a:r>
            <a:endParaRPr lang="en-US" altLang="ja-JP" sz="2800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grpSp>
        <p:nvGrpSpPr>
          <p:cNvPr id="47" name="図形グループ 46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48" name="円/楕円 47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0" name="図形グループ 49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51" name="円/楕円 50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3" name="図形グループ 52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54" name="円/楕円 53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6" name="図形グループ 55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57" name="円/楕円 56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330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826663" y="1543465"/>
            <a:ext cx="8236346" cy="1238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/>
              <a:t>蕎麦屋、休憩所、自転車整備所、レンタサイクルを整備</a:t>
            </a:r>
            <a:endParaRPr lang="en-US" altLang="ja-JP" sz="2400" dirty="0"/>
          </a:p>
        </p:txBody>
      </p:sp>
      <p:sp>
        <p:nvSpPr>
          <p:cNvPr id="23" name="コンテンツ プレースホルダー 3"/>
          <p:cNvSpPr txBox="1">
            <a:spLocks/>
          </p:cNvSpPr>
          <p:nvPr/>
        </p:nvSpPr>
        <p:spPr>
          <a:xfrm>
            <a:off x="226541" y="298724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b="0" i="0" kern="1200">
                <a:solidFill>
                  <a:schemeClr val="tx1"/>
                </a:solidFill>
                <a:latin typeface="ヒラギノ角ゴ ProN W3"/>
                <a:ea typeface="ヒラギノ角ゴ ProN W3"/>
                <a:cs typeface="ヒラギノ角ゴ ProN W3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b="0" i="0" kern="1200">
                <a:solidFill>
                  <a:schemeClr val="tx1"/>
                </a:solidFill>
                <a:latin typeface="ヒラギノ角ゴ ProN W3"/>
                <a:ea typeface="ヒラギノ角ゴ ProN W3"/>
                <a:cs typeface="ヒラギノ角ゴ ProN W3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b="0" i="0" kern="1200">
                <a:solidFill>
                  <a:schemeClr val="tx1"/>
                </a:solidFill>
                <a:latin typeface="ヒラギノ角ゴ ProN W3"/>
                <a:ea typeface="ヒラギノ角ゴ ProN W3"/>
                <a:cs typeface="ヒラギノ角ゴ ProN W3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b="0" i="0" kern="1200">
                <a:solidFill>
                  <a:schemeClr val="tx1"/>
                </a:solidFill>
                <a:latin typeface="ヒラギノ角ゴ ProN W3"/>
                <a:ea typeface="ヒラギノ角ゴ ProN W3"/>
                <a:cs typeface="ヒラギノ角ゴ ProN W3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b="0" i="0" kern="1200">
                <a:solidFill>
                  <a:schemeClr val="tx1"/>
                </a:solidFill>
                <a:latin typeface="ヒラギノ角ゴ ProN W3"/>
                <a:ea typeface="ヒラギノ角ゴ ProN W3"/>
                <a:cs typeface="ヒラギノ角ゴ ProN W3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altLang="ja-JP" b="1" dirty="0" smtClean="0"/>
          </a:p>
        </p:txBody>
      </p:sp>
      <p:sp>
        <p:nvSpPr>
          <p:cNvPr id="5" name="AutoShape 8" descr="data:image/png;base64,iVBORw0KGgoAAAANSUhEUgAAARoAAACzCAMAAABhCSMaAAAAh1BMVEX///8AAABiYmIuLi7x8fFHR0f8/Pz4+Pje3t719fXp6enU1NS6urrv7+/h4eGSkpLBwcG0tLSenp6KiorHx8dOTk7Ozs6EhISpqalDQ0NoaGiXl5c9PT11dXUoKCgRERF7e3s3NzcgICCjo6MjIyMrKytZWVkQEBBtbW0ZGRlTU1NcXFx3d3dSqYK1AAATbUlEQVR4nO1daXuqOhCuGyIgiiLiDmpdav//77syk7AmkCCp8pz7fri3p1USJpPZM/n6+kxotumvOqvJ1NRH757LJ2Fozde9DsH5sps49run9AkwnF2Hhf365JqG9u7pvRH6lkkYxGHVDWbe8N1zfBMmCSHul2U3ZFGoZ7x7lm/Bibz+auLp/a+RoXuTxz1Pm8E/KZnHv73Bc9Nkf6l5/mQ3OCS06f6Tm2pojJm/18a27gdbwkHzP55VK6AvgTabd8/jE6GtgTbOu+fxiRhdgDbTd8/jE2GASj+a757HJ8I+A23+9x4YMGFLLf5N068CLtDm5580b6rgA21+/2V3kwt0toJ3T+MjgbEL/93T+ESg6bfqv3senwgd/Cn33dP4QFgYy/mfNHmM5uiC//6vv3PQ0Y/qTN49kY+DQyKh/7tROWgk53D731HIAwM29xaZNP2pP5tQbE6nk29Np7bd+NLakL3betWf/Axo1oKVF4lwOITbxS7wHV3XDaOBZEA00rU9SjvgESaL/ba7nMws/aWx3FYFhx0xysS4/rj1DRItYptDWzyEpSRpnpjVHw3yeFZzs1cJjZ3CL8P6BfFsRIJ40dz0VUL7lSTM0n0pCHV7PuLQDhUlQZrr9jZ5TQo/oQN5m5i5coiS5h5YZhN5gCFYCq2IflbLmt5jeWpwB4BGPDX3PIXYlJFlNZ+adrN1H8b++dyfRh+pCnqhBgZwW55esF/KANZCOyxi95ihyRX/py5o0CJB/CTOZhlhMnPM0ZeFpFEXadK60fPZpTifDQ1Js1BXWea3RxDnsFO9o0aRRTxoY2R4iqRRKA1aJIizMFZAmr3CEaLn79Q9Xx1IAOfSVYUHaME2lsmapcZxY2hltuVvSKNQB6pDqe/QHNpY7ThGQdxTh+/o+et3v2cdoP5+OTZTAjCe2mgRfz1AGCgcANyRVgpiZBuFZeFaFJoYtJFtwAPshAqzIpOWCmLiK6jkeDt6fjsiWmn0aab3qE4Sa2Bzt65gYhabHgodHeDMth2O6gPDYOWzwgqhSBCvWsY2AYoZqIVZqEuLAG+2JMdLANUM++GXCfF0dVVCdhSTXil7vAoMqEkDEaejOicQnt+m4z+QQntE4ck+nF1SFu0b3pQ+vnmga4nZSl+pAsfqlW17BDFYqTf8GQqFOl01A1ELoTWHVMfRbA+UUfBYl5IAt0VNp1DF01UAggVJ1RWUUahoduAlEa2WFFfDjA+JLaNf1ShwrJLt+S0SxL28GYYn3pr2wPs9wi/R/79bob+tWHFTQMlH064OZr0jZvTbIojxgHp274OZc222+A4MGsh6w4jnRh+uBrB7csFsbdu4Ap+lnPqgHYIYokuFvkSYsGswHocu/Q5lPRTbBM09XBGIx50DFvs1l09DtR3HViNZtv90ixhiS8fi741D1tZ5DWbOPbCafHhN2JbvzwG+zzyEseVpCzwr2Uw9jLHNmXkgiL8Zn+y7vjOB+c58R5U00t3J5drJY7CcmunXBeF4Y31/BB7nbxNTIXnRtMKbF0SZ4Z2StocxtoFjNmtfefPud2EYgvtjGc9pDIqbbX2B4Dw0sXKMvgB2VhAbsxu3v99hETgNFXMNvTlvlASBC2sBMphns4MH3oAfiJU7ufNQUejsimui+2VtDxFd93WhPTz9FLcRC4O5gUq0xzPZUau8rMCxc98tF26OBfF0zeXvDFbL11wLfcZ66jkMmcMvwXTnu5EQdtq+mIdFg+aR//U4YpvzaMpimMM2LEqdJ4L65vl4fs486r66nTxd123DMJ7/M/1gcC6M1+M/D6rvXjwZiGqbkSwGug8yU7luuxM3ma/uL39yS7qrF3wc+emHhMGJKUFtf7nKjFaW+EAefIVtdFgLlps9zr70db1hBs/GzjxzfnZeQ+aYqRW477ySJ4z1YJ98dlsiTIDrXwmtjEJ4bdZLa+lTEivL4Cuhvr5JMU/PkkyS9VMncG8Cus5KHb588MmIFQK1Y6GjH/g+y6J0ktUZzKq3iTdPKLmQkscJy1y7uhhVjUQAhvx3B2aunVHDtgAMh0BLCgdDR8ykG8/jAyd7Ca2ZHE0OhOWUmWrs2tnwyGleecsuAAwWMvajkYgPid3a38RKZC5oAyZH4kJx2xXbM8Wcs+CNhQq8lr2FauFW9N7dlGreyUiOcZd+7UeI1ZLP+xLDgMk1+LKogNty2G0Ef61TjeTyaB5nXEDcyBlyLlWvK4HtETPnQ0bnD4FfnnvWoCy353AcKnB5tsG6gm3xzalVenCARpIR6D7VH9W9cPSQbj+pEVIeN53qkS2MRwtpvo9goLtSXC4qgJ/LPoqUx142XOYTXXWvUJyUMlWfywEnTljBJJuKc0YdFbikjT7mNdKlbeKXkbAAMknnu2yhdyaRkE5P0oDeZQQI3ZOcPQVvKemBQwkyw9KmFjvyOFSC9aTjMX0iXc8lb01Mqk4oKQrciGm2yZQ08hx2V/8a1Ui8pt1UAtOHDTJLJAysRGFKMgpCvYWslwN8kDZWhkQYr5gbfy67uKTfZ0E+0YNF8RFM2KwHeZ9xuCybbzyDzlZWkIGFeMlOHA1X9uEKPLMqbpyhBVqs6DeIPZMsClpXXfnSQY04RszYLTUc5O+2GIPizsmw0SPL6hmghBBdXBfs7FWRlQn50xsII7A1rO1ht2S+mA7pnKVNDmC2Qm3wkLhhLFE8hB2YD9SlkP4LNh64F/ffpkgZsr51bi4ZEd3BWDDSg1/eLYYA1bU4GcLuW5ZM8UqHcme7ecwjyJP3orL32Ft2J7dZU/NF331QnK+fk2jCAOnOSo+RuTNtR/hSWGAb27atyznNUpijYVAR0+idQX5NxuBQ1wlteiwujKZw54vN6gey1c2cv6WYClw7JRH6O76yhmqVETQ98R4Of+C6t2UgaiivwVFCy8e0NVhVdtST7FHmYbFJ6v0p0kkdoqmX7IUkiSc2kz94bFwJnO8jy8werpd8JsRhPCwGxsmZCmN0KMqEhDDhBtfI57IychOzwh+tnTpxD5s1X1Qn8mlXSDZfuU4rcv2Ztd0Y1Uiwya6L3zjgigbNmmFnEUODrf9BddUq5sH5XtO7ESXQVT5plS4QZmCEspJlLGA5cYYhog8P3ISOGDhkFoegtc1RRP19vR3wtCp6ebbR0K+V35/AgfsSAZWrg0mjWI2Ue1s0aL5ZnGGWS0bwFxiWUDVwvqk6IGTPb/kEESxeWc4NeYNtY8KXV4m0GGeXh5zCYxo/3Pg5GRUkUZ1QIhqjKbWCtoO8SQOO77b0I0j1I0uX2vssYZ0MJUb5SRYeeudb08aRS9UK4KPjmkmM1zIM2irQqGcZUMAzBTUo62vMvCA943+VXR6GgcQyroBP1DqvitKRSt1J5Ugl41eFMnH3sj3wMCPEI9PqSv8xL5GzQ7CXSx0l3Bh1+kV56YHJ/pJWT5iUq4o2j+A92MEx2EJRNZLnT+bLiFCX9F94N/mYfGrHqO1mou9OztUjnUr8YA4EHTnkfnacACIBAxITjLAwYRoYveMd2bzx92iCZTX52MA9hGICeVc+2hx967t6XdDQZk+S0f+n+1TWNqjtM4ePsZz9uyLgZkDwvoabiYIYgyxgWN1lQ3taRZ1RAlTC7L3B6h36a4LhxT14hymJSiMMPlbnthugfCf6CfXTpeoLzJFL6owSTPj872d7QBLgL7mFOmjNV2tmWJIahU64iyKWRYknHTM8iM3vizptrLANrVT52Vi2kaMSlx/RigyruRy3pbzzY8ZcifOTjcLD0omJbjyzW6i+i6NnKw+4PvoxiCvB+MnTYYfzuAIm4nNMA8OTO2qPLyT3pC2TegfiF30hlBkHsnE85N0+moh7/gtNy5kqjVD4k2lgX+mt8WWDJJcKpmoaHqcU/ZLPFA5ouO3d9IfsL+tesZ9ItFzIYkEqSrMNmBsHnewscbvRsNZEKjDSH2UzzItVeMWk+hyEX6LNj9x3B6Um6FYDvwaC08zN1yQGn3DDCiupSxOOYehHBh8gt8bSH4KlWyMpIuIKGzAaBI8PYVmorHGjE5KgKhSVwqn764WqdQAYIMoFvGDc2BC0/YhSuxBpHpHyyOHJPh4DEdwlsE1ZR15KQdbmV2Y/ZkqJO9+ishveZpD93QKZFjAi1bW4Ux3cBxxG1r9lOBaTkrJuJsymi6n8u9hX9E4WorFkiDxlz4+BoUnuuTczZfI+GYezozy5OguMQ/qelCwmdaoy503Qr1vrhuGcZfbhrciZVrKaWqZcPYh+A22W2eLElawhxbjPQeqqYljKHoZuyiN1FOMznTvNowjGeND0zvwq0k8kn5BpFooWWvSFO1vYsNUdH7SbWSgR3t0hl8PWFWu5iFWeZDFB7NwHQkAWK/wKFXQ/cxgFWQtkNHudkTTi6YIxLduUMN2A0w6Y/BFL2gA1aElEpoS6Hr5B1BiZ3+HDLT5p4E8Sd4rFlpJEiRzyMbqJ/ExSGqc08fV951VgsSaLNE4VacRNlbhbiUT7AIy+fYHCFAsww4QpgzXQhfoOUpxFGlgEtnDAAKA41+i02l6iTyuRjWH030H1x5/wIg47kFmB0u8O+wIYonM/Tv8qsh1xWwzXKcoQGzAytjg2n6wYji88k8hmwnzvmAwR3IdARji4oE1kZvibYggCeEM03FINemh5aiQAOb4Axiclwkt4YZJUahaMje8viFkL7kM0hg+L4IZGmmg/WxjqmrFroNSRZAwS74O8cdkVhZ702RjNf/zcpNJ1pLIZ2Pla/fEIw9zdlqJsDeTPBUsvicjQiP8R33+6K9kAJstXbRhblE24ZIK2opGxQYSPMcBGzMXlHBwegck+6pJhDolTV4VTUNsRFbT2r6TE11MnMoXPBDGbHmHKhKx+tOPi8A86Dtx4N7BgV+VlLX0inFAJizPoaQGb/ftXPB6N4iG/+zBcj9smEl00QIFlbvwsCTo4Ki8ERb3gkSoWiZzE0LMsayoTZk8TIQFmvA/Rr4fRHKgtua5YK1TGKklDOwHj3l2rZFCwu4+FRBSxp2d9GjKPYKKkD/hPY0eamwRYfHubrJLKlkFYbsDYIaT5+cCKvUmdFIFy6gAAmNZS2IcPK3suI2pVKLx6FD0BlpvmpDt5mOYkJD9eyiK/GmhvhS2G9Zj2KIcVasOSxNG0w8KtXJCAbV12rOtFoM4GrQE/CWWv62FdIjeNW4EwYZVJj1NX16IQz+TAjyUlZU1gDE7FmWMEaW6YpcyyUuqBlyt/sFUUWOyN16FZancUqu4S68CMXe9wdxLRlFiqpEpx+Kn9j0r01ZY7PJADGGXKNlIEe8fzRG8m3vCF1+vA3gg0q4rhFEVXn6B+Ko2VRaaMTH0PVgSJxZikgbYB1aekck7NUALlpb2OaAgWQXrGqrH6JlmW7Kgbyj6X6CeEfiiXRUXgWiq5T4x0IYj/jZtXicxPN3jlwJJelz5qNRWmDc43iP+NAQIV+nt8Tws1NsBNkPPhUIso6LKPdaP7FNHRdREpApPEROAdIlf6IPdYPNYjkY0SxTzHNLQ+rnl96PH6h6QAJWqyDIBsEzYdLyAZpMx8Udo0HiC6VEsaFHyyR7FIy/eG++gS1ZfVlqS6MGh2KFzbewnT2O6s5FxrCdDGbvi+E5zvPmd5Eh+4UbuPxKq4elnfdFH+1yCNhk5go/fQkURngRXRkTk0eB0BqZtZcQTCOJ25kQ8XYa+2Ju8AJK0eilY25ne455JrYF7OiOmywDq31S2b5nPyQIbaI834GosskuP73GUllLuuN5tamnHI749RC37JfMmJgdc6u8YgwuvBjWUa5859G7glzTorgLmQzqAZGUDmy45KEy1V61hecSSc970kqtJ3X1xwwufMXiey8EiLGg6daYFnA7FF+ii1l7ySPbl+nTaEA/nzpVHsl/lmSmr11Wbt475HsodPCvDIfEtMSNoX9UV5QxufKb/GlLTr6/y8tjVdkfnSVozBKyPRatdiS7TGMSbV2DwZIQSfpMMqKsSptdGtPdaYno37k6vr4/aTtQXkiFa0VQYaK1p4VkKnJTh/wDMRbFrFP693V45NjXKBEyFxH+ZljbGGcU+nP7su2SBt7rh9fMugxQdjheYbZ1tX0kzq0mk2YxyJgTTmqMM4Zpw8FQxvJKVXa6mFMOLe770/vSt5GLtje0vGtjY2yfdEv9NPTqbPhQPGxiY+jvzz17dYOfHQF/GXPMVnjaR8jWSsztoUWAlND5KCkNnfCOA0+kmEI7RE8rD2JjljMZFz48y4w/lTkc8quKDvpyrGByoLprgYpg74hfOKKWjOb0KYUN6ZsdInuAa+ziHPWLcuqQ/2VPsGXBjp/hT7uWmweXdku+tUxdO5VixsnL0XarX03Ryrjjxnkq2y3r3z0lIrTE/lezfLF2NqujN5ZO50etSd72iZGQzYb70OTrPZbLleb/MXRx2Dd9/m6lzy8z0/1rvNc76T9Xpxz/3tfnvF9TI2+bH4WKqrIRPGcDqonijB7uVsrbUTOBR2X8vcR6EU9lyEOl2hIqdK6M6qfJyQfXfUuzB2WR2D0gs5MRtcSHfeZV5adr4sZS9Y+hPYs1tBFkY4LgLBq4AkoNmm5+8GPUKhXrhan1xTV1mm/hoM03SWl16IFDqG0fVrpi5Ol/8A0vv1j+/K1d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5380501" y="3122361"/>
            <a:ext cx="3075640" cy="3166586"/>
            <a:chOff x="6227702" y="3676043"/>
            <a:chExt cx="3075640" cy="3166586"/>
          </a:xfrm>
        </p:grpSpPr>
        <p:pic>
          <p:nvPicPr>
            <p:cNvPr id="30" name="図 29" descr="niihari.gif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475" b="1905"/>
            <a:stretch/>
          </p:blipFill>
          <p:spPr>
            <a:xfrm>
              <a:off x="6227702" y="3676043"/>
              <a:ext cx="3075640" cy="2917812"/>
            </a:xfrm>
            <a:prstGeom prst="rect">
              <a:avLst/>
            </a:prstGeom>
          </p:spPr>
        </p:pic>
        <p:cxnSp>
          <p:nvCxnSpPr>
            <p:cNvPr id="31" name="直線コネクタ 30"/>
            <p:cNvCxnSpPr>
              <a:stCxn id="30" idx="1"/>
            </p:cNvCxnSpPr>
            <p:nvPr/>
          </p:nvCxnSpPr>
          <p:spPr>
            <a:xfrm>
              <a:off x="6227702" y="5134949"/>
              <a:ext cx="1243255" cy="6179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7470957" y="5752924"/>
              <a:ext cx="799281" cy="92519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2"/>
            <p:cNvSpPr txBox="1"/>
            <p:nvPr/>
          </p:nvSpPr>
          <p:spPr>
            <a:xfrm>
              <a:off x="6769008" y="531551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●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6555943" y="6062397"/>
              <a:ext cx="1676100" cy="780232"/>
            </a:xfrm>
            <a:prstGeom prst="rect">
              <a:avLst/>
            </a:prstGeom>
            <a:ln w="38100" cmpd="sng">
              <a:solidFill>
                <a:srgbClr val="008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2400" dirty="0"/>
                <a:t>藤沢</a:t>
              </a:r>
              <a:r>
                <a:rPr lang="ja-JP" altLang="en-US" sz="2400" dirty="0" smtClean="0"/>
                <a:t>駅</a:t>
              </a:r>
              <a:endParaRPr lang="en-US" altLang="ja-JP" sz="2400" dirty="0">
                <a:solidFill>
                  <a:srgbClr val="008000"/>
                </a:solidFill>
              </a:endParaRPr>
            </a:p>
          </p:txBody>
        </p:sp>
        <p:cxnSp>
          <p:nvCxnSpPr>
            <p:cNvPr id="39" name="直線コネクタ 38"/>
            <p:cNvCxnSpPr/>
            <p:nvPr/>
          </p:nvCxnSpPr>
          <p:spPr>
            <a:xfrm flipV="1">
              <a:off x="6727856" y="5471274"/>
              <a:ext cx="250427" cy="60622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45039" y="6383370"/>
            <a:ext cx="2133600" cy="365125"/>
          </a:xfrm>
        </p:spPr>
        <p:txBody>
          <a:bodyPr/>
          <a:lstStyle/>
          <a:p>
            <a:fld id="{F6F778BB-4BB0-7044-8E10-283F5C10D717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grpSp>
        <p:nvGrpSpPr>
          <p:cNvPr id="12" name="図形グループ 11"/>
          <p:cNvGrpSpPr/>
          <p:nvPr/>
        </p:nvGrpSpPr>
        <p:grpSpPr>
          <a:xfrm>
            <a:off x="745322" y="2630007"/>
            <a:ext cx="2740252" cy="1872260"/>
            <a:chOff x="2205412" y="3660081"/>
            <a:chExt cx="2740252" cy="1872260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screen">
              <a:alphaModFix amt="7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412" y="3660081"/>
              <a:ext cx="2723514" cy="18538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http://www.nobori-direct.jp/images/contents/item/kisei/list/food/ramen/img20110921175509_1.jpg"/>
            <p:cNvPicPr>
              <a:picLocks noChangeAspect="1" noChangeArrowheads="1"/>
            </p:cNvPicPr>
            <p:nvPr/>
          </p:nvPicPr>
          <p:blipFill>
            <a:blip r:embed="rId4" cstate="screen">
              <a:alphaModFix amt="8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814" y="4460429"/>
              <a:ext cx="433850" cy="10719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角丸四角形 9"/>
          <p:cNvSpPr/>
          <p:nvPr/>
        </p:nvSpPr>
        <p:spPr>
          <a:xfrm>
            <a:off x="1994217" y="5287827"/>
            <a:ext cx="2949237" cy="100112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土浦は常陸</a:t>
            </a:r>
            <a:r>
              <a:rPr lang="ja-JP" altLang="en-US" sz="2400" dirty="0"/>
              <a:t>秋</a:t>
            </a:r>
            <a:r>
              <a:rPr lang="ja-JP" altLang="en-US" sz="2400" dirty="0" smtClean="0"/>
              <a:t>そば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の生産</a:t>
            </a:r>
            <a:r>
              <a:rPr lang="ja-JP" altLang="en-US" sz="2400" dirty="0"/>
              <a:t>が盛ん</a:t>
            </a:r>
            <a:endParaRPr lang="en-US" altLang="ja-JP" sz="2400" dirty="0" smtClean="0"/>
          </a:p>
        </p:txBody>
      </p:sp>
      <p:sp>
        <p:nvSpPr>
          <p:cNvPr id="21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61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提案　</a:t>
            </a:r>
            <a:r>
              <a:rPr lang="en-US" altLang="ja-JP" sz="2800" dirty="0" smtClean="0"/>
              <a:t>③</a:t>
            </a:r>
            <a:r>
              <a:rPr lang="ja-JP" altLang="en-US" sz="2800" dirty="0" smtClean="0"/>
              <a:t>山の駅プラン</a:t>
            </a:r>
            <a:endParaRPr kumimoji="1" lang="ja-JP" altLang="en-US" dirty="0"/>
          </a:p>
        </p:txBody>
      </p:sp>
      <p:pic>
        <p:nvPicPr>
          <p:cNvPr id="25" name="図 24" descr="新治濃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006619" cy="1013247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515762" y="1052843"/>
            <a:ext cx="8171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800" dirty="0" smtClean="0">
                <a:latin typeface="ヒラギノ角ゴ ProN W3"/>
                <a:ea typeface="ヒラギノ角ゴ ProN W3"/>
                <a:cs typeface="ヒラギノ角ゴ ProN W3"/>
              </a:rPr>
              <a:t>りんりんロードの藤沢駅に整備</a:t>
            </a:r>
            <a:endParaRPr lang="en-US" altLang="ja-JP" sz="2800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6875" y1="85714" x2="66875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128" y="4125885"/>
            <a:ext cx="1524000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186107" y="459621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蕎麦屋</a:t>
            </a:r>
            <a:endParaRPr kumimoji="1" lang="ja-JP" altLang="en-US" sz="2400" dirty="0"/>
          </a:p>
        </p:txBody>
      </p:sp>
      <p:grpSp>
        <p:nvGrpSpPr>
          <p:cNvPr id="27" name="図形グループ 26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28" name="円/楕円 27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図形グループ 32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34" name="円/楕円 33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図形グループ 35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40" name="円/楕円 39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" name="図形グループ 41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43" name="円/楕円 42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061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新治濃.png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30" y="0"/>
            <a:ext cx="6813140" cy="685800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pic>
        <p:nvPicPr>
          <p:cNvPr id="14" name="図 13" descr="新治濃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006619" cy="1013247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新治中地区まとめ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998393" y="1554108"/>
            <a:ext cx="7274257" cy="805219"/>
          </a:xfrm>
          <a:prstGeom prst="roundRect">
            <a:avLst/>
          </a:prstGeom>
          <a:ln w="381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①チャリ</a:t>
            </a:r>
            <a:r>
              <a:rPr lang="en-US" altLang="ja-JP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&amp;</a:t>
            </a:r>
            <a:r>
              <a:rPr lang="ja-JP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湖の駅プラン</a:t>
            </a:r>
            <a:endParaRPr lang="ja-JP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998393" y="2640360"/>
            <a:ext cx="7274257" cy="805219"/>
          </a:xfrm>
          <a:prstGeom prst="roundRect">
            <a:avLst/>
          </a:prstGeom>
          <a:ln w="38100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②</a:t>
            </a:r>
            <a:r>
              <a:rPr lang="ja-JP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駅表の設置</a:t>
            </a:r>
            <a:endParaRPr lang="ja-JP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998393" y="3726613"/>
            <a:ext cx="7274257" cy="805219"/>
          </a:xfrm>
          <a:prstGeom prst="roundRect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③</a:t>
            </a:r>
            <a:r>
              <a:rPr lang="ja-JP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山の駅プラン</a:t>
            </a:r>
            <a:endParaRPr lang="ja-JP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5" name="図形グループ 4"/>
          <p:cNvGrpSpPr/>
          <p:nvPr/>
        </p:nvGrpSpPr>
        <p:grpSpPr>
          <a:xfrm>
            <a:off x="1340157" y="4860198"/>
            <a:ext cx="6463687" cy="1639642"/>
            <a:chOff x="1286223" y="4876478"/>
            <a:chExt cx="6463687" cy="1639642"/>
          </a:xfrm>
        </p:grpSpPr>
        <p:sp>
          <p:nvSpPr>
            <p:cNvPr id="16" name="円/楕円 15"/>
            <p:cNvSpPr/>
            <p:nvPr/>
          </p:nvSpPr>
          <p:spPr>
            <a:xfrm>
              <a:off x="1286223" y="4876478"/>
              <a:ext cx="6463687" cy="163964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6000"/>
              </a:schemeClr>
            </a:solidFill>
            <a:ln>
              <a:noFill/>
            </a:ln>
            <a:effectLst>
              <a:glow rad="1066800">
                <a:schemeClr val="accent4">
                  <a:lumMod val="60000"/>
                  <a:lumOff val="40000"/>
                  <a:alpha val="6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2735261" y="5224824"/>
              <a:ext cx="3565611" cy="942951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ffectLst>
              <a:glow rad="1066800">
                <a:schemeClr val="bg1">
                  <a:alpha val="88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015091" y="5373134"/>
              <a:ext cx="300595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3600" b="1" dirty="0" smtClean="0">
                  <a:ln w="1270" cap="flat" cmpd="sng">
                    <a:noFill/>
                  </a:ln>
                  <a:solidFill>
                    <a:srgbClr val="008000"/>
                  </a:solidFill>
                  <a:effectLst/>
                  <a:latin typeface="ヒラギノ丸ゴ ProN W4"/>
                  <a:ea typeface="ヒラギノ丸ゴ ProN W4"/>
                  <a:cs typeface="ヒラギノ丸ゴ ProN W4"/>
                </a:rPr>
                <a:t>自然の</a:t>
              </a:r>
              <a:r>
                <a:rPr kumimoji="1" lang="ja-JP" altLang="en-US" sz="2800" b="1" dirty="0" smtClean="0">
                  <a:solidFill>
                    <a:schemeClr val="bg1">
                      <a:lumMod val="50000"/>
                    </a:schemeClr>
                  </a:solidFill>
                  <a:effectLst/>
                  <a:latin typeface="ヒラギノ丸ゴ ProN W4"/>
                  <a:ea typeface="ヒラギノ丸ゴ ProN W4"/>
                  <a:cs typeface="ヒラギノ丸ゴ ProN W4"/>
                </a:rPr>
                <a:t>ぬくもり</a:t>
              </a:r>
              <a:endParaRPr kumimoji="1" lang="ja-JP" altLang="en-US" sz="2800" b="1" dirty="0">
                <a:solidFill>
                  <a:schemeClr val="bg1">
                    <a:lumMod val="50000"/>
                  </a:schemeClr>
                </a:solidFill>
                <a:effectLst/>
                <a:latin typeface="ヒラギノ丸ゴ ProN W4"/>
                <a:ea typeface="ヒラギノ丸ゴ ProN W4"/>
                <a:cs typeface="ヒラギノ丸ゴ ProN W4"/>
              </a:endParaRPr>
            </a:p>
          </p:txBody>
        </p:sp>
      </p:grpSp>
      <p:grpSp>
        <p:nvGrpSpPr>
          <p:cNvPr id="19" name="図形グループ 18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20" name="円/楕円 19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図形グループ 21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23" name="円/楕円 22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図形グループ 24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26" name="円/楕円 25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図形グループ 27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29" name="円/楕円 28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24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5_tsuw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3182" y="1961233"/>
            <a:ext cx="6165524" cy="4787262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239060" y="221369"/>
            <a:ext cx="2166470" cy="6367689"/>
          </a:xfrm>
          <a:prstGeom prst="rect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  <a:ln>
            <a:noFill/>
          </a:ln>
          <a:effectLst>
            <a:glow rad="431800">
              <a:schemeClr val="accent1">
                <a:lumMod val="40000"/>
                <a:lumOff val="60000"/>
                <a:alpha val="31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ekisha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60" y="4869243"/>
            <a:ext cx="2166470" cy="1623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テキスト ボックス 27"/>
          <p:cNvSpPr txBox="1"/>
          <p:nvPr/>
        </p:nvSpPr>
        <p:spPr>
          <a:xfrm>
            <a:off x="2812287" y="221370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latin typeface="ヒラギノ丸ゴ ProN W4"/>
                <a:ea typeface="ヒラギノ丸ゴ ProN W4"/>
                <a:cs typeface="ヒラギノ丸ゴ ProN W4"/>
              </a:rPr>
              <a:t>五中</a:t>
            </a:r>
            <a:r>
              <a:rPr kumimoji="1" lang="ja-JP" altLang="en-US" sz="3600" dirty="0" smtClean="0">
                <a:latin typeface="ヒラギノ丸ゴ ProN W4"/>
                <a:ea typeface="ヒラギノ丸ゴ ProN W4"/>
                <a:cs typeface="ヒラギノ丸ゴ ProN W4"/>
              </a:rPr>
              <a:t>・都和中地区</a:t>
            </a:r>
            <a:endParaRPr kumimoji="1" lang="ja-JP" altLang="en-US" sz="36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7" name="図 6" descr="地区全体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6" y="220559"/>
            <a:ext cx="2594783" cy="2611867"/>
          </a:xfrm>
          <a:prstGeom prst="rect">
            <a:avLst/>
          </a:prstGeom>
        </p:spPr>
      </p:pic>
      <p:cxnSp>
        <p:nvCxnSpPr>
          <p:cNvPr id="23" name="直線コネクタ 22"/>
          <p:cNvCxnSpPr>
            <a:endCxn id="26" idx="2"/>
          </p:cNvCxnSpPr>
          <p:nvPr/>
        </p:nvCxnSpPr>
        <p:spPr>
          <a:xfrm>
            <a:off x="2766446" y="855144"/>
            <a:ext cx="3737398" cy="1"/>
          </a:xfrm>
          <a:prstGeom prst="line">
            <a:avLst/>
          </a:prstGeom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円/楕円 25"/>
          <p:cNvSpPr/>
          <p:nvPr/>
        </p:nvSpPr>
        <p:spPr>
          <a:xfrm>
            <a:off x="6503844" y="739699"/>
            <a:ext cx="230892" cy="23089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/>
          <p:cNvCxnSpPr/>
          <p:nvPr/>
        </p:nvCxnSpPr>
        <p:spPr>
          <a:xfrm flipV="1">
            <a:off x="2256118" y="855146"/>
            <a:ext cx="511820" cy="444736"/>
          </a:xfrm>
          <a:prstGeom prst="line">
            <a:avLst/>
          </a:prstGeom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2989773" y="1138095"/>
            <a:ext cx="4769233" cy="646331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3600" b="1" i="1" dirty="0" smtClean="0">
                <a:solidFill>
                  <a:schemeClr val="bg2">
                    <a:lumMod val="50000"/>
                  </a:schemeClr>
                </a:solidFill>
                <a:effectLst>
                  <a:glow rad="152400">
                    <a:schemeClr val="bg2">
                      <a:lumMod val="90000"/>
                      <a:alpha val="55000"/>
                    </a:schemeClr>
                  </a:glow>
                </a:effectLst>
                <a:latin typeface="ヒラギノ丸ゴ ProN W4"/>
                <a:ea typeface="ヒラギノ丸ゴ ProN W4"/>
                <a:cs typeface="ヒラギノ丸ゴ ProN W4"/>
              </a:rPr>
              <a:t>安心ぐらしの</a:t>
            </a:r>
            <a:r>
              <a:rPr kumimoji="1" lang="ja-JP" altLang="en-US" sz="3200" i="1" dirty="0" smtClean="0">
                <a:solidFill>
                  <a:schemeClr val="bg2">
                    <a:lumMod val="50000"/>
                  </a:schemeClr>
                </a:solidFill>
                <a:effectLst>
                  <a:glow rad="152400">
                    <a:schemeClr val="bg2">
                      <a:lumMod val="90000"/>
                      <a:alpha val="55000"/>
                    </a:schemeClr>
                  </a:glow>
                </a:effectLst>
                <a:latin typeface="ヒラギノ丸ゴ ProN W4"/>
                <a:ea typeface="ヒラギノ丸ゴ ProN W4"/>
                <a:cs typeface="ヒラギノ丸ゴ ProN W4"/>
              </a:rPr>
              <a:t>ぬくもり</a:t>
            </a:r>
            <a:endParaRPr kumimoji="1" lang="ja-JP" altLang="en-US" sz="3200" i="1" dirty="0">
              <a:solidFill>
                <a:schemeClr val="bg2">
                  <a:lumMod val="50000"/>
                </a:schemeClr>
              </a:solidFill>
              <a:effectLst>
                <a:glow rad="152400">
                  <a:schemeClr val="bg2">
                    <a:lumMod val="90000"/>
                    <a:alpha val="55000"/>
                  </a:schemeClr>
                </a:glow>
              </a:effectLst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536842" y="46734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D79CA"/>
                </a:solidFill>
                <a:latin typeface="+mn-ea"/>
              </a:rPr>
              <a:t>●</a:t>
            </a:r>
            <a:endParaRPr kumimoji="1" lang="ja-JP" altLang="en-US" dirty="0">
              <a:solidFill>
                <a:srgbClr val="0D79CA"/>
              </a:solidFill>
              <a:latin typeface="+mn-ea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186320" y="5071612"/>
            <a:ext cx="658816" cy="3693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rgbClr val="0D79CA"/>
                </a:solidFill>
                <a:latin typeface="ヒラギノ角ゴ ProN W3"/>
                <a:ea typeface="ヒラギノ角ゴ ProN W3"/>
                <a:cs typeface="ヒラギノ角ゴ ProN W3"/>
              </a:rPr>
              <a:t>五</a:t>
            </a:r>
            <a:r>
              <a:rPr kumimoji="1" lang="ja-JP" altLang="en-US" b="1" dirty="0" smtClean="0">
                <a:solidFill>
                  <a:srgbClr val="0D79CA"/>
                </a:solidFill>
                <a:latin typeface="ヒラギノ角ゴ ProN W3"/>
                <a:ea typeface="ヒラギノ角ゴ ProN W3"/>
                <a:cs typeface="ヒラギノ角ゴ ProN W3"/>
              </a:rPr>
              <a:t>中</a:t>
            </a:r>
            <a:endParaRPr kumimoji="1" lang="ja-JP" altLang="en-US" b="1" dirty="0">
              <a:solidFill>
                <a:srgbClr val="0D79CA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673796" y="3665790"/>
            <a:ext cx="40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D79CA"/>
                </a:solidFill>
                <a:latin typeface="+mn-ea"/>
              </a:rPr>
              <a:t>●</a:t>
            </a:r>
            <a:endParaRPr kumimoji="1" lang="ja-JP" altLang="en-US" dirty="0">
              <a:solidFill>
                <a:srgbClr val="0D79CA"/>
              </a:solidFill>
              <a:latin typeface="+mn-ea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740275" y="3337463"/>
            <a:ext cx="879631" cy="3693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rgbClr val="0D79CA"/>
                </a:solidFill>
                <a:latin typeface="ヒラギノ角ゴ ProN W3"/>
                <a:ea typeface="ヒラギノ角ゴ ProN W3"/>
                <a:cs typeface="ヒラギノ角ゴ ProN W3"/>
              </a:rPr>
              <a:t>都和</a:t>
            </a:r>
            <a:r>
              <a:rPr kumimoji="1" lang="ja-JP" altLang="en-US" b="1" dirty="0" smtClean="0">
                <a:solidFill>
                  <a:srgbClr val="0D79CA"/>
                </a:solidFill>
                <a:latin typeface="ヒラギノ角ゴ ProN W3"/>
                <a:ea typeface="ヒラギノ角ゴ ProN W3"/>
                <a:cs typeface="ヒラギノ角ゴ ProN W3"/>
              </a:rPr>
              <a:t>中</a:t>
            </a:r>
            <a:endParaRPr kumimoji="1" lang="ja-JP" altLang="en-US" b="1" dirty="0">
              <a:solidFill>
                <a:srgbClr val="0D79CA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2631425" y="3891461"/>
            <a:ext cx="1109150" cy="369332"/>
          </a:xfrm>
          <a:prstGeom prst="rect">
            <a:avLst/>
          </a:prstGeom>
          <a:solidFill>
            <a:srgbClr val="008000">
              <a:alpha val="80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latin typeface="ヒラギノ角ゴ ProN W3"/>
                <a:ea typeface="ヒラギノ角ゴ ProN W3"/>
                <a:cs typeface="ヒラギノ角ゴ ProN W3"/>
              </a:rPr>
              <a:t>土浦北</a:t>
            </a:r>
            <a:r>
              <a:rPr kumimoji="1" lang="en-US" altLang="ja-JP" dirty="0" smtClean="0">
                <a:solidFill>
                  <a:schemeClr val="bg1"/>
                </a:solidFill>
                <a:latin typeface="ヒラギノ角ゴ ProN W3"/>
                <a:ea typeface="ヒラギノ角ゴ ProN W3"/>
                <a:cs typeface="ヒラギノ角ゴ ProN W3"/>
              </a:rPr>
              <a:t>IC</a:t>
            </a:r>
            <a:endParaRPr kumimoji="1" lang="ja-JP" altLang="en-US" dirty="0">
              <a:solidFill>
                <a:schemeClr val="bg1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grpSp>
        <p:nvGrpSpPr>
          <p:cNvPr id="2" name="図形グループ 1"/>
          <p:cNvGrpSpPr/>
          <p:nvPr/>
        </p:nvGrpSpPr>
        <p:grpSpPr>
          <a:xfrm>
            <a:off x="2841151" y="7016348"/>
            <a:ext cx="3173266" cy="989345"/>
            <a:chOff x="851378" y="5539949"/>
            <a:chExt cx="3173266" cy="989345"/>
          </a:xfrm>
        </p:grpSpPr>
        <p:sp>
          <p:nvSpPr>
            <p:cNvPr id="8" name="角丸四角形 7"/>
            <p:cNvSpPr/>
            <p:nvPr/>
          </p:nvSpPr>
          <p:spPr>
            <a:xfrm>
              <a:off x="851378" y="5539949"/>
              <a:ext cx="3173266" cy="989345"/>
            </a:xfrm>
            <a:prstGeom prst="roundRect">
              <a:avLst/>
            </a:prstGeom>
            <a:solidFill>
              <a:srgbClr val="FFFFFF"/>
            </a:solidFill>
            <a:ln w="3810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951365" y="5619123"/>
              <a:ext cx="297329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400" dirty="0" smtClean="0">
                  <a:latin typeface="ヒラギノ角ゴ ProN W3"/>
                  <a:ea typeface="ヒラギノ角ゴ ProN W3"/>
                  <a:cs typeface="ヒラギノ角ゴ ProN W3"/>
                </a:rPr>
                <a:t>中貫交差点での</a:t>
              </a:r>
              <a:endParaRPr lang="en-US" altLang="ja-JP" sz="2400" dirty="0" smtClean="0">
                <a:latin typeface="ヒラギノ角ゴ ProN W3"/>
                <a:ea typeface="ヒラギノ角ゴ ProN W3"/>
                <a:cs typeface="ヒラギノ角ゴ ProN W3"/>
              </a:endParaRPr>
            </a:p>
            <a:p>
              <a:r>
                <a:rPr lang="ja-JP" altLang="en-US" sz="2400" dirty="0" smtClean="0">
                  <a:latin typeface="ヒラギノ角ゴ ProN W3"/>
                  <a:ea typeface="ヒラギノ角ゴ ProN W3"/>
                  <a:cs typeface="ヒラギノ角ゴ ProN W3"/>
                </a:rPr>
                <a:t>道路の通勤交通渋滞</a:t>
              </a:r>
              <a:endParaRPr lang="en-US" altLang="ja-JP" sz="2400" dirty="0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1323346" y="439476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ヒラギノ角ゴ ProN W3"/>
                <a:ea typeface="ヒラギノ角ゴ ProN W3"/>
                <a:cs typeface="ヒラギノ角ゴ ProN W3"/>
              </a:rPr>
              <a:t>神立駅周辺</a:t>
            </a:r>
            <a:endParaRPr kumimoji="1" lang="ja-JP" altLang="en-US" sz="1400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pic>
        <p:nvPicPr>
          <p:cNvPr id="5" name="図 4" descr="PA09000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60" y="2831400"/>
            <a:ext cx="2156430" cy="1617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テキスト ボックス 31"/>
          <p:cNvSpPr txBox="1"/>
          <p:nvPr/>
        </p:nvSpPr>
        <p:spPr>
          <a:xfrm>
            <a:off x="1143810" y="6401317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ヒラギノ角ゴ ProN W3"/>
                <a:ea typeface="ヒラギノ角ゴ ProN W3"/>
                <a:cs typeface="ヒラギノ角ゴ ProN W3"/>
              </a:rPr>
              <a:t>神立駅新駅舎</a:t>
            </a:r>
            <a:endParaRPr kumimoji="1" lang="ja-JP" altLang="en-US" sz="1400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grpSp>
        <p:nvGrpSpPr>
          <p:cNvPr id="24" name="図形グループ 23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25" name="円/楕円 24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図形グループ 29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33" name="円/楕円 32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図形グループ 35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41" name="円/楕円 40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図形グループ 42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44" name="円/楕円 43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98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五中・都和中濃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0132" cy="102684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現状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pic>
        <p:nvPicPr>
          <p:cNvPr id="15" name="図 14" descr="tsuwa4.gif"/>
          <p:cNvPicPr>
            <a:picLocks noChangeAspect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11840"/>
            <a:ext cx="6032216" cy="4525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円/楕円 10"/>
          <p:cNvSpPr/>
          <p:nvPr/>
        </p:nvSpPr>
        <p:spPr>
          <a:xfrm rot="1849450">
            <a:off x="1950689" y="2297065"/>
            <a:ext cx="2082624" cy="3492653"/>
          </a:xfrm>
          <a:prstGeom prst="ellipse">
            <a:avLst/>
          </a:prstGeom>
          <a:noFill/>
          <a:ln w="57150" cmpd="sng">
            <a:solidFill>
              <a:schemeClr val="accent6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5313830" y="1811840"/>
            <a:ext cx="3309751" cy="1464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dirty="0" smtClean="0">
                <a:latin typeface="+mn-ea"/>
              </a:rPr>
              <a:t>生活道路</a:t>
            </a:r>
            <a:r>
              <a:rPr lang="ja-JP" altLang="en-US" sz="2400" dirty="0" smtClean="0">
                <a:latin typeface="+mn-ea"/>
              </a:rPr>
              <a:t>の</a:t>
            </a:r>
            <a:r>
              <a:rPr kumimoji="1" lang="ja-JP" altLang="en-US" sz="2400" dirty="0" smtClean="0">
                <a:latin typeface="+mn-ea"/>
              </a:rPr>
              <a:t>交通事故</a:t>
            </a:r>
            <a:endParaRPr kumimoji="1" lang="en-US" altLang="ja-JP" sz="2400" dirty="0" smtClean="0">
              <a:latin typeface="+mn-ea"/>
            </a:endParaRPr>
          </a:p>
          <a:p>
            <a:pPr algn="ctr"/>
            <a:r>
              <a:rPr kumimoji="1" lang="ja-JP" altLang="en-US" sz="2400" dirty="0" smtClean="0">
                <a:solidFill>
                  <a:schemeClr val="accent6"/>
                </a:solidFill>
                <a:latin typeface="+mn-ea"/>
              </a:rPr>
              <a:t>比較的</a:t>
            </a:r>
            <a:r>
              <a:rPr kumimoji="1" lang="ja-JP" altLang="en-US" sz="2800" dirty="0" smtClean="0">
                <a:solidFill>
                  <a:schemeClr val="accent6"/>
                </a:solidFill>
                <a:latin typeface="+mn-ea"/>
              </a:rPr>
              <a:t>多い</a:t>
            </a:r>
            <a:r>
              <a:rPr kumimoji="1" lang="en-US" altLang="ja-JP" sz="2800" dirty="0" smtClean="0">
                <a:solidFill>
                  <a:schemeClr val="accent6"/>
                </a:solidFill>
                <a:latin typeface="+mn-ea"/>
              </a:rPr>
              <a:t/>
            </a:r>
            <a:br>
              <a:rPr kumimoji="1" lang="en-US" altLang="ja-JP" sz="2800" dirty="0" smtClean="0">
                <a:solidFill>
                  <a:schemeClr val="accent6"/>
                </a:solidFill>
                <a:latin typeface="+mn-ea"/>
              </a:rPr>
            </a:br>
            <a:r>
              <a:rPr kumimoji="1" lang="en-US" altLang="ja-JP" sz="2000" dirty="0" smtClean="0">
                <a:latin typeface="+mn-ea"/>
              </a:rPr>
              <a:t>2014</a:t>
            </a:r>
            <a:r>
              <a:rPr kumimoji="1" lang="ja-JP" altLang="en-US" sz="2000" dirty="0" smtClean="0">
                <a:latin typeface="+mn-ea"/>
              </a:rPr>
              <a:t>年度：</a:t>
            </a:r>
            <a:r>
              <a:rPr kumimoji="1" lang="en-US" altLang="ja-JP" sz="2800" dirty="0" smtClean="0">
                <a:latin typeface="+mn-ea"/>
              </a:rPr>
              <a:t>26</a:t>
            </a:r>
            <a:r>
              <a:rPr kumimoji="1" lang="ja-JP" altLang="en-US" sz="2000" dirty="0" smtClean="0">
                <a:latin typeface="+mn-ea"/>
              </a:rPr>
              <a:t>件</a:t>
            </a:r>
            <a:endParaRPr kumimoji="1" lang="ja-JP" altLang="en-US" sz="2800" dirty="0">
              <a:latin typeface="+mn-ea"/>
            </a:endParaRPr>
          </a:p>
        </p:txBody>
      </p:sp>
      <p:sp>
        <p:nvSpPr>
          <p:cNvPr id="3" name="フリーフォーム 2"/>
          <p:cNvSpPr/>
          <p:nvPr/>
        </p:nvSpPr>
        <p:spPr>
          <a:xfrm>
            <a:off x="2875964" y="2831262"/>
            <a:ext cx="244884" cy="1292727"/>
          </a:xfrm>
          <a:custGeom>
            <a:avLst/>
            <a:gdLst>
              <a:gd name="connsiteX0" fmla="*/ 244884 w 244884"/>
              <a:gd name="connsiteY0" fmla="*/ 0 h 1292727"/>
              <a:gd name="connsiteX1" fmla="*/ 165155 w 244884"/>
              <a:gd name="connsiteY1" fmla="*/ 153761 h 1292727"/>
              <a:gd name="connsiteX2" fmla="*/ 205019 w 244884"/>
              <a:gd name="connsiteY2" fmla="*/ 410028 h 1292727"/>
              <a:gd name="connsiteX3" fmla="*/ 165155 w 244884"/>
              <a:gd name="connsiteY3" fmla="*/ 563788 h 1292727"/>
              <a:gd name="connsiteX4" fmla="*/ 165155 w 244884"/>
              <a:gd name="connsiteY4" fmla="*/ 797276 h 1292727"/>
              <a:gd name="connsiteX5" fmla="*/ 108205 w 244884"/>
              <a:gd name="connsiteY5" fmla="*/ 979511 h 1292727"/>
              <a:gd name="connsiteX6" fmla="*/ 130985 w 244884"/>
              <a:gd name="connsiteY6" fmla="*/ 1110492 h 1292727"/>
              <a:gd name="connsiteX7" fmla="*/ 0 w 244884"/>
              <a:gd name="connsiteY7" fmla="*/ 1292727 h 12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884" h="1292727">
                <a:moveTo>
                  <a:pt x="244884" y="0"/>
                </a:moveTo>
                <a:cubicBezTo>
                  <a:pt x="208341" y="42711"/>
                  <a:pt x="171799" y="85423"/>
                  <a:pt x="165155" y="153761"/>
                </a:cubicBezTo>
                <a:cubicBezTo>
                  <a:pt x="158511" y="222099"/>
                  <a:pt x="205019" y="341690"/>
                  <a:pt x="205019" y="410028"/>
                </a:cubicBezTo>
                <a:cubicBezTo>
                  <a:pt x="205019" y="478366"/>
                  <a:pt x="171799" y="499247"/>
                  <a:pt x="165155" y="563788"/>
                </a:cubicBezTo>
                <a:cubicBezTo>
                  <a:pt x="158511" y="628329"/>
                  <a:pt x="174647" y="727989"/>
                  <a:pt x="165155" y="797276"/>
                </a:cubicBezTo>
                <a:cubicBezTo>
                  <a:pt x="155663" y="866563"/>
                  <a:pt x="113900" y="927308"/>
                  <a:pt x="108205" y="979511"/>
                </a:cubicBezTo>
                <a:cubicBezTo>
                  <a:pt x="102510" y="1031714"/>
                  <a:pt x="149019" y="1058289"/>
                  <a:pt x="130985" y="1110492"/>
                </a:cubicBezTo>
                <a:cubicBezTo>
                  <a:pt x="112951" y="1162695"/>
                  <a:pt x="56475" y="1227711"/>
                  <a:pt x="0" y="1292727"/>
                </a:cubicBezTo>
              </a:path>
            </a:pathLst>
          </a:custGeom>
          <a:ln w="7620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305619" y="5395882"/>
            <a:ext cx="2505814" cy="707886"/>
          </a:xfrm>
          <a:prstGeom prst="rect">
            <a:avLst/>
          </a:prstGeom>
          <a:solidFill>
            <a:schemeClr val="lt1">
              <a:alpha val="51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ja-JP" altLang="en-US" sz="2000" dirty="0" smtClean="0"/>
              <a:t>道幅の割に</a:t>
            </a:r>
            <a:endParaRPr lang="en-US" altLang="ja-JP" sz="2000" dirty="0" smtClean="0"/>
          </a:p>
          <a:p>
            <a:pPr algn="ctr"/>
            <a:r>
              <a:rPr lang="ja-JP" altLang="en-US" sz="2000" dirty="0" smtClean="0"/>
              <a:t>交通量が多い通学路</a:t>
            </a:r>
            <a:endParaRPr kumimoji="1" lang="ja-JP" altLang="en-US" sz="2000" dirty="0"/>
          </a:p>
        </p:txBody>
      </p:sp>
      <p:pic>
        <p:nvPicPr>
          <p:cNvPr id="6" name="図 5" descr="PC17006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976" y="3599214"/>
            <a:ext cx="2543457" cy="1907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直線矢印コネクタ 9"/>
          <p:cNvCxnSpPr/>
          <p:nvPr/>
        </p:nvCxnSpPr>
        <p:spPr>
          <a:xfrm flipH="1" flipV="1">
            <a:off x="3120848" y="3608891"/>
            <a:ext cx="2726021" cy="1021504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2805621" y="6448490"/>
            <a:ext cx="53793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900" dirty="0"/>
              <a:t>出典：いばらきデジタルまっぷ（</a:t>
            </a:r>
            <a:r>
              <a:rPr lang="en-US" altLang="ja-JP" sz="900" dirty="0"/>
              <a:t>http://www2.wagmap.jp/</a:t>
            </a:r>
            <a:r>
              <a:rPr lang="en-US" altLang="ja-JP" sz="900" dirty="0" err="1"/>
              <a:t>ibaraki</a:t>
            </a:r>
            <a:r>
              <a:rPr lang="en-US" altLang="ja-JP" sz="900" dirty="0"/>
              <a:t>/top/</a:t>
            </a:r>
            <a:r>
              <a:rPr lang="ja-JP" altLang="en-US" sz="900" dirty="0"/>
              <a:t>、最終閲覧日：</a:t>
            </a:r>
            <a:r>
              <a:rPr lang="en-US" altLang="ja-JP" sz="900" dirty="0"/>
              <a:t>2014</a:t>
            </a:r>
            <a:r>
              <a:rPr lang="ja-JP" altLang="en-US" sz="900" dirty="0"/>
              <a:t>年</a:t>
            </a:r>
            <a:r>
              <a:rPr lang="en-US" altLang="ja-JP" sz="900" dirty="0"/>
              <a:t>12</a:t>
            </a:r>
            <a:r>
              <a:rPr lang="ja-JP" altLang="en-US" sz="900" dirty="0"/>
              <a:t>月</a:t>
            </a:r>
            <a:r>
              <a:rPr lang="en-US" altLang="ja-JP" sz="900" dirty="0"/>
              <a:t>16</a:t>
            </a:r>
            <a:r>
              <a:rPr lang="ja-JP" altLang="en-US" sz="900" dirty="0"/>
              <a:t>日）</a:t>
            </a:r>
            <a:endParaRPr lang="en-US" altLang="ja-JP" sz="9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5226" y="1054646"/>
            <a:ext cx="7343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latin typeface="+mn-ea"/>
              </a:rPr>
              <a:t>交通</a:t>
            </a:r>
            <a:r>
              <a:rPr lang="ja-JP" altLang="en-US" sz="2800" dirty="0">
                <a:latin typeface="+mn-ea"/>
              </a:rPr>
              <a:t>事故が発生した箇所</a:t>
            </a:r>
            <a:r>
              <a:rPr lang="ja-JP" altLang="en-US" sz="2400" dirty="0">
                <a:latin typeface="+mn-ea"/>
              </a:rPr>
              <a:t>（</a:t>
            </a:r>
            <a:r>
              <a:rPr lang="en-US" altLang="ja-JP" sz="2400" dirty="0">
                <a:latin typeface="+mn-ea"/>
              </a:rPr>
              <a:t>2012</a:t>
            </a:r>
            <a:r>
              <a:rPr lang="ja-JP" altLang="en-US" sz="2400" dirty="0">
                <a:latin typeface="+mn-ea"/>
              </a:rPr>
              <a:t>年</a:t>
            </a:r>
            <a:r>
              <a:rPr lang="en-US" altLang="ja-JP" sz="2400" dirty="0">
                <a:latin typeface="+mn-ea"/>
              </a:rPr>
              <a:t> – 2014</a:t>
            </a:r>
            <a:r>
              <a:rPr lang="ja-JP" altLang="en-US" sz="2400" dirty="0">
                <a:latin typeface="+mn-ea"/>
              </a:rPr>
              <a:t>年</a:t>
            </a:r>
            <a:r>
              <a:rPr lang="ja-JP" altLang="en-US" sz="2400" dirty="0" smtClean="0">
                <a:latin typeface="+mn-ea"/>
              </a:rPr>
              <a:t>）</a:t>
            </a:r>
            <a:endParaRPr lang="ja-JP" altLang="en-US" sz="2400" dirty="0">
              <a:latin typeface="+mn-ea"/>
            </a:endParaRPr>
          </a:p>
        </p:txBody>
      </p:sp>
      <p:grpSp>
        <p:nvGrpSpPr>
          <p:cNvPr id="17" name="図形グループ 16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19" name="円/楕円 18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図形グループ 20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22" name="円/楕円 21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図形グループ 23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25" name="円/楕円 24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図形グループ 26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28" name="円/楕円 27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4385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五中・都和中濃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0132" cy="102684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現状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1249223" y="4646305"/>
            <a:ext cx="241604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altLang="ja-JP" sz="2800" dirty="0"/>
              <a:t> </a:t>
            </a:r>
            <a:r>
              <a:rPr lang="ja-JP" altLang="en-US" sz="2800" dirty="0" smtClean="0"/>
              <a:t>狭い生活道路</a:t>
            </a:r>
            <a:endParaRPr kumimoji="1" lang="ja-JP" altLang="en-US" sz="2800" dirty="0"/>
          </a:p>
        </p:txBody>
      </p:sp>
      <p:pic>
        <p:nvPicPr>
          <p:cNvPr id="5" name="図 4" descr="PC17003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1638548"/>
            <a:ext cx="4010343" cy="3007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 descr="PC17006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455" y="2334937"/>
            <a:ext cx="4010345" cy="3007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正方形/長方形 17"/>
          <p:cNvSpPr/>
          <p:nvPr/>
        </p:nvSpPr>
        <p:spPr>
          <a:xfrm>
            <a:off x="5835330" y="1811717"/>
            <a:ext cx="169284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US" altLang="ja-JP" sz="2800" dirty="0"/>
              <a:t> </a:t>
            </a:r>
            <a:r>
              <a:rPr lang="ja-JP" altLang="en-US" sz="2800" dirty="0" smtClean="0"/>
              <a:t>速い車速</a:t>
            </a:r>
            <a:endParaRPr kumimoji="1" lang="ja-JP" altLang="en-US" sz="2800" dirty="0"/>
          </a:p>
        </p:txBody>
      </p:sp>
      <p:sp>
        <p:nvSpPr>
          <p:cNvPr id="10" name="角丸四角形 9"/>
          <p:cNvSpPr/>
          <p:nvPr/>
        </p:nvSpPr>
        <p:spPr>
          <a:xfrm>
            <a:off x="883148" y="5393608"/>
            <a:ext cx="7383244" cy="951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2800" dirty="0" smtClean="0">
                <a:latin typeface="+mn-ea"/>
              </a:rPr>
              <a:t>生活道路</a:t>
            </a:r>
            <a:r>
              <a:rPr lang="ja-JP" altLang="en-US" sz="2800" dirty="0" smtClean="0">
                <a:latin typeface="+mn-ea"/>
              </a:rPr>
              <a:t>の安全確保が必要</a:t>
            </a:r>
            <a:endParaRPr kumimoji="1" lang="ja-JP" altLang="en-US" sz="3200" dirty="0">
              <a:latin typeface="+mn-ea"/>
            </a:endParaRPr>
          </a:p>
        </p:txBody>
      </p:sp>
      <p:grpSp>
        <p:nvGrpSpPr>
          <p:cNvPr id="12" name="図形グループ 11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13" name="円/楕円 12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図形グループ 14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16" name="円/楕円 15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図形グループ 19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21" name="円/楕円 20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図形グループ 22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24" name="円/楕円 23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133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五中・都和中濃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0132" cy="102684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提案</a:t>
            </a:r>
            <a:r>
              <a:rPr lang="en-US" altLang="ja-JP" dirty="0" smtClean="0"/>
              <a:t> </a:t>
            </a:r>
            <a:r>
              <a:rPr lang="ja-JP" altLang="en-US" sz="2800" dirty="0" smtClean="0"/>
              <a:t>スピードハンプの導入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26432"/>
            <a:ext cx="3114675" cy="4514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テキスト ボックス 10"/>
          <p:cNvSpPr txBox="1"/>
          <p:nvPr/>
        </p:nvSpPr>
        <p:spPr>
          <a:xfrm>
            <a:off x="3746520" y="5006965"/>
            <a:ext cx="494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68"/>
              </a:spcBef>
            </a:pPr>
            <a:r>
              <a:rPr lang="ja-JP" altLang="en-US" sz="2400" dirty="0" smtClean="0">
                <a:latin typeface="+mn-ea"/>
              </a:rPr>
              <a:t>車の速度を抑制</a:t>
            </a:r>
            <a:endParaRPr lang="en-US" altLang="ja-JP" sz="2400" dirty="0" smtClean="0">
              <a:latin typeface="+mn-ea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746520" y="1536324"/>
            <a:ext cx="4940280" cy="3333912"/>
          </a:xfrm>
          <a:prstGeom prst="roundRect">
            <a:avLst>
              <a:gd name="adj" fmla="val 9906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 algn="ctr">
              <a:spcBef>
                <a:spcPts val="768"/>
              </a:spcBef>
            </a:pPr>
            <a:r>
              <a:rPr lang="ja-JP" altLang="en-US" sz="2000" dirty="0">
                <a:latin typeface="+mn-ea"/>
              </a:rPr>
              <a:t>千葉県鎌ケ谷市東初富</a:t>
            </a:r>
            <a:r>
              <a:rPr lang="ja-JP" altLang="en-US" sz="2000" dirty="0" smtClean="0">
                <a:latin typeface="+mn-ea"/>
              </a:rPr>
              <a:t>地区</a:t>
            </a:r>
            <a:endParaRPr lang="en-US" altLang="ja-JP" sz="2000" dirty="0">
              <a:latin typeface="+mn-ea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746520" y="5540806"/>
            <a:ext cx="4940280" cy="49244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ja-JP" sz="2600" dirty="0"/>
              <a:t> </a:t>
            </a:r>
            <a:r>
              <a:rPr lang="ja-JP" altLang="en-US" sz="2600" dirty="0" smtClean="0"/>
              <a:t>生活道路の安心感を創出</a:t>
            </a:r>
            <a:endParaRPr kumimoji="1" lang="ja-JP" altLang="en-US" sz="2600" dirty="0"/>
          </a:p>
        </p:txBody>
      </p:sp>
      <p:sp>
        <p:nvSpPr>
          <p:cNvPr id="3" name="正方形/長方形 2"/>
          <p:cNvSpPr/>
          <p:nvPr/>
        </p:nvSpPr>
        <p:spPr>
          <a:xfrm>
            <a:off x="2859750" y="6537195"/>
            <a:ext cx="54169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900" dirty="0" smtClean="0">
                <a:latin typeface="+mn-ea"/>
              </a:rPr>
              <a:t>出典：</a:t>
            </a:r>
            <a:r>
              <a:rPr lang="en-US" altLang="ja-JP" sz="900" dirty="0" smtClean="0">
                <a:latin typeface="+mn-ea"/>
              </a:rPr>
              <a:t>http</a:t>
            </a:r>
            <a:r>
              <a:rPr lang="en-US" altLang="ja-JP" sz="900" dirty="0">
                <a:latin typeface="+mn-ea"/>
              </a:rPr>
              <a:t>://</a:t>
            </a:r>
            <a:r>
              <a:rPr lang="en-US" altLang="ja-JP" sz="900" dirty="0" err="1">
                <a:latin typeface="+mn-ea"/>
              </a:rPr>
              <a:t>mainichi.jp</a:t>
            </a:r>
            <a:r>
              <a:rPr lang="en-US" altLang="ja-JP" sz="900" dirty="0">
                <a:latin typeface="+mn-ea"/>
              </a:rPr>
              <a:t>/graph/2012/11/01/20121101org00m040999000c/image/001.jpg</a:t>
            </a:r>
            <a:endParaRPr lang="ja-JP" altLang="en-US" sz="900" dirty="0">
              <a:latin typeface="+mn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915551" y="2875686"/>
            <a:ext cx="4603416" cy="18035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768"/>
              </a:spcBef>
            </a:pPr>
            <a:r>
              <a:rPr lang="ja-JP" altLang="en-US" sz="2000" dirty="0">
                <a:latin typeface="+mn-ea"/>
              </a:rPr>
              <a:t>時速</a:t>
            </a:r>
            <a:r>
              <a:rPr lang="en-US" altLang="ja-JP" sz="2000" dirty="0">
                <a:latin typeface="+mn-ea"/>
              </a:rPr>
              <a:t>40</a:t>
            </a:r>
            <a:r>
              <a:rPr lang="ja-JP" altLang="en-US" dirty="0">
                <a:latin typeface="+mn-ea"/>
              </a:rPr>
              <a:t>キロ</a:t>
            </a:r>
            <a:r>
              <a:rPr lang="ja-JP" altLang="en-US" sz="2000" dirty="0">
                <a:latin typeface="+mn-ea"/>
              </a:rPr>
              <a:t>以上で走る車両</a:t>
            </a:r>
            <a:endParaRPr lang="en-US" altLang="ja-JP" sz="2000" dirty="0">
              <a:latin typeface="+mn-ea"/>
            </a:endParaRPr>
          </a:p>
          <a:p>
            <a:pPr algn="ctr">
              <a:spcBef>
                <a:spcPts val="768"/>
              </a:spcBef>
            </a:pPr>
            <a:r>
              <a:rPr lang="en-US" altLang="ja-JP" dirty="0">
                <a:latin typeface="+mn-ea"/>
              </a:rPr>
              <a:t>2002</a:t>
            </a:r>
            <a:r>
              <a:rPr lang="ja-JP" altLang="en-US" dirty="0">
                <a:latin typeface="+mn-ea"/>
              </a:rPr>
              <a:t>年</a:t>
            </a:r>
            <a:r>
              <a:rPr lang="en-US" altLang="ja-JP" dirty="0">
                <a:latin typeface="+mn-ea"/>
              </a:rPr>
              <a:t> </a:t>
            </a:r>
            <a:r>
              <a:rPr lang="en-US" altLang="ja-JP" sz="2400" b="1" dirty="0">
                <a:solidFill>
                  <a:schemeClr val="accent1"/>
                </a:solidFill>
                <a:latin typeface="+mn-ea"/>
              </a:rPr>
              <a:t>46</a:t>
            </a:r>
            <a:r>
              <a:rPr lang="en-US" altLang="ja-JP" dirty="0">
                <a:solidFill>
                  <a:schemeClr val="accent1"/>
                </a:solidFill>
                <a:latin typeface="+mn-ea"/>
              </a:rPr>
              <a:t>%</a:t>
            </a:r>
            <a:r>
              <a:rPr lang="en-US" altLang="ja-JP" dirty="0">
                <a:latin typeface="+mn-ea"/>
              </a:rPr>
              <a:t>→2011</a:t>
            </a:r>
            <a:r>
              <a:rPr lang="ja-JP" altLang="en-US" dirty="0">
                <a:latin typeface="+mn-ea"/>
              </a:rPr>
              <a:t>年</a:t>
            </a:r>
            <a:r>
              <a:rPr lang="en-US" altLang="ja-JP" b="1" dirty="0">
                <a:latin typeface="+mn-ea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latin typeface="+mn-ea"/>
              </a:rPr>
              <a:t>4</a:t>
            </a:r>
            <a:r>
              <a:rPr lang="en-US" altLang="ja-JP" dirty="0">
                <a:solidFill>
                  <a:srgbClr val="FF0000"/>
                </a:solidFill>
                <a:latin typeface="+mn-ea"/>
              </a:rPr>
              <a:t>%</a:t>
            </a:r>
          </a:p>
          <a:p>
            <a:pPr algn="ctr">
              <a:spcBef>
                <a:spcPts val="768"/>
              </a:spcBef>
            </a:pPr>
            <a:r>
              <a:rPr lang="ja-JP" altLang="en-US" sz="2000" dirty="0">
                <a:latin typeface="+mn-ea"/>
              </a:rPr>
              <a:t>人身事故</a:t>
            </a:r>
            <a:endParaRPr lang="en-US" altLang="ja-JP" sz="2000" dirty="0">
              <a:latin typeface="+mn-ea"/>
            </a:endParaRPr>
          </a:p>
          <a:p>
            <a:pPr algn="ctr">
              <a:spcBef>
                <a:spcPts val="768"/>
              </a:spcBef>
            </a:pPr>
            <a:r>
              <a:rPr lang="en-US" altLang="ja-JP" dirty="0">
                <a:latin typeface="+mn-ea"/>
              </a:rPr>
              <a:t>2002</a:t>
            </a:r>
            <a:r>
              <a:rPr lang="ja-JP" altLang="en-US" dirty="0">
                <a:latin typeface="+mn-ea"/>
              </a:rPr>
              <a:t>年</a:t>
            </a:r>
            <a:r>
              <a:rPr lang="en-US" altLang="ja-JP" dirty="0">
                <a:latin typeface="+mn-ea"/>
              </a:rPr>
              <a:t> </a:t>
            </a:r>
            <a:r>
              <a:rPr lang="en-US" altLang="ja-JP" sz="2400" b="1" dirty="0">
                <a:solidFill>
                  <a:srgbClr val="4E67C8"/>
                </a:solidFill>
                <a:latin typeface="+mn-ea"/>
              </a:rPr>
              <a:t>24</a:t>
            </a:r>
            <a:r>
              <a:rPr lang="ja-JP" altLang="en-US" dirty="0">
                <a:solidFill>
                  <a:srgbClr val="4E67C8"/>
                </a:solidFill>
                <a:latin typeface="+mn-ea"/>
              </a:rPr>
              <a:t>件</a:t>
            </a:r>
            <a:r>
              <a:rPr lang="en-US" altLang="ja-JP" dirty="0">
                <a:latin typeface="+mn-ea"/>
              </a:rPr>
              <a:t>→2011</a:t>
            </a:r>
            <a:r>
              <a:rPr lang="ja-JP" altLang="en-US" dirty="0">
                <a:latin typeface="+mn-ea"/>
              </a:rPr>
              <a:t>年</a:t>
            </a:r>
            <a:r>
              <a:rPr lang="en-US" altLang="ja-JP" dirty="0">
                <a:latin typeface="+mn-ea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latin typeface="+mn-ea"/>
              </a:rPr>
              <a:t>3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件</a:t>
            </a:r>
            <a:endParaRPr lang="en-US" altLang="ja-JP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915551" y="2047351"/>
            <a:ext cx="460341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768"/>
              </a:spcBef>
            </a:pPr>
            <a:r>
              <a:rPr lang="en-US" altLang="ja-JP" dirty="0" smtClean="0">
                <a:latin typeface="+mn-ea"/>
              </a:rPr>
              <a:t>2004</a:t>
            </a:r>
            <a:r>
              <a:rPr lang="ja-JP" altLang="en-US" dirty="0" smtClean="0">
                <a:latin typeface="+mn-ea"/>
              </a:rPr>
              <a:t>年：</a:t>
            </a:r>
            <a:r>
              <a:rPr lang="en-US" altLang="ja-JP" sz="2000" dirty="0" smtClean="0">
                <a:latin typeface="+mn-ea"/>
              </a:rPr>
              <a:t>9</a:t>
            </a:r>
            <a:r>
              <a:rPr lang="ja-JP" altLang="en-US" dirty="0">
                <a:latin typeface="+mn-ea"/>
              </a:rPr>
              <a:t>ヶ所</a:t>
            </a:r>
            <a:r>
              <a:rPr lang="ja-JP" altLang="en-US" sz="1600" dirty="0">
                <a:latin typeface="+mn-ea"/>
              </a:rPr>
              <a:t>に</a:t>
            </a:r>
            <a:r>
              <a:rPr lang="ja-JP" altLang="en-US" dirty="0">
                <a:latin typeface="+mn-ea"/>
              </a:rPr>
              <a:t>ハンプを設置</a:t>
            </a:r>
            <a:endParaRPr lang="ja-JP" altLang="en-US" sz="2000" dirty="0">
              <a:latin typeface="+mn-ea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5979151" y="2492051"/>
            <a:ext cx="484632" cy="31751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図形グループ 15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17" name="円/楕円 16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図形グループ 18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20" name="円/楕円 19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図形グループ 21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23" name="円/楕円 22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図形グループ 24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26" name="円/楕円 25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54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 descr="五中・都和中濃.png"/>
          <p:cNvPicPr>
            <a:picLocks noChangeAspect="1"/>
          </p:cNvPicPr>
          <p:nvPr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430" y="0"/>
            <a:ext cx="6813140" cy="685800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998393" y="1814588"/>
            <a:ext cx="7274257" cy="805219"/>
          </a:xfrm>
          <a:prstGeom prst="roundRect">
            <a:avLst/>
          </a:prstGeom>
          <a:ln w="381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rPr>
              <a:t>スピードバンプ等の物理的対策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998393" y="3128760"/>
            <a:ext cx="7274257" cy="805219"/>
          </a:xfrm>
          <a:prstGeom prst="roundRect">
            <a:avLst/>
          </a:prstGeom>
          <a:ln w="38100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000000"/>
                </a:solidFill>
              </a:rPr>
              <a:t>生活道路の安心感を創出</a:t>
            </a:r>
          </a:p>
        </p:txBody>
      </p:sp>
      <p:grpSp>
        <p:nvGrpSpPr>
          <p:cNvPr id="19" name="図形グループ 18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20" name="円/楕円 19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図形グループ 21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23" name="円/楕円 22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図形グループ 24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26" name="円/楕円 25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図形グループ 27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29" name="円/楕円 28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図形グループ 5"/>
          <p:cNvGrpSpPr/>
          <p:nvPr/>
        </p:nvGrpSpPr>
        <p:grpSpPr>
          <a:xfrm>
            <a:off x="1340157" y="4860198"/>
            <a:ext cx="6463687" cy="1639642"/>
            <a:chOff x="1340157" y="4860198"/>
            <a:chExt cx="6463687" cy="1639642"/>
          </a:xfrm>
        </p:grpSpPr>
        <p:grpSp>
          <p:nvGrpSpPr>
            <p:cNvPr id="5" name="図形グループ 4"/>
            <p:cNvGrpSpPr/>
            <p:nvPr/>
          </p:nvGrpSpPr>
          <p:grpSpPr>
            <a:xfrm>
              <a:off x="1340157" y="4860198"/>
              <a:ext cx="6463687" cy="1639642"/>
              <a:chOff x="1286223" y="4876478"/>
              <a:chExt cx="6463687" cy="1639642"/>
            </a:xfrm>
          </p:grpSpPr>
          <p:sp>
            <p:nvSpPr>
              <p:cNvPr id="16" name="円/楕円 15"/>
              <p:cNvSpPr/>
              <p:nvPr/>
            </p:nvSpPr>
            <p:spPr>
              <a:xfrm>
                <a:off x="1286223" y="4876478"/>
                <a:ext cx="6463687" cy="1639642"/>
              </a:xfrm>
              <a:prstGeom prst="ellipse">
                <a:avLst/>
              </a:prstGeom>
              <a:solidFill>
                <a:schemeClr val="bg2">
                  <a:lumMod val="90000"/>
                  <a:alpha val="6000"/>
                </a:schemeClr>
              </a:solidFill>
              <a:ln>
                <a:noFill/>
              </a:ln>
              <a:effectLst>
                <a:glow rad="812800">
                  <a:schemeClr val="bg2">
                    <a:lumMod val="90000"/>
                    <a:alpha val="67000"/>
                  </a:schemeClr>
                </a:glo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円/楕円 16"/>
              <p:cNvSpPr/>
              <p:nvPr/>
            </p:nvSpPr>
            <p:spPr>
              <a:xfrm>
                <a:off x="2735261" y="5224824"/>
                <a:ext cx="3565611" cy="942951"/>
              </a:xfrm>
              <a:prstGeom prst="ellipse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  <a:effectLst>
                <a:glow rad="1066800">
                  <a:schemeClr val="bg1">
                    <a:alpha val="88000"/>
                  </a:schemeClr>
                </a:glo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5" name="テキスト ボックス 34"/>
            <p:cNvSpPr txBox="1"/>
            <p:nvPr/>
          </p:nvSpPr>
          <p:spPr>
            <a:xfrm>
              <a:off x="2174533" y="5352590"/>
              <a:ext cx="48013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3600" b="1" dirty="0" smtClean="0">
                  <a:ln w="1270" cap="flat" cmpd="sng"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ヒラギノ丸ゴ ProN W4"/>
                  <a:ea typeface="ヒラギノ丸ゴ ProN W4"/>
                  <a:cs typeface="ヒラギノ丸ゴ ProN W4"/>
                </a:rPr>
                <a:t>安心ぐらしの</a:t>
              </a:r>
              <a:r>
                <a:rPr kumimoji="1" lang="ja-JP" altLang="en-US" sz="3600" b="1" dirty="0" smtClean="0">
                  <a:solidFill>
                    <a:schemeClr val="bg1">
                      <a:lumMod val="50000"/>
                    </a:schemeClr>
                  </a:solidFill>
                  <a:effectLst/>
                  <a:latin typeface="ヒラギノ丸ゴ ProN W4"/>
                  <a:ea typeface="ヒラギノ丸ゴ ProN W4"/>
                  <a:cs typeface="ヒラギノ丸ゴ ProN W4"/>
                </a:rPr>
                <a:t>ぬくもり</a:t>
              </a:r>
              <a:endParaRPr kumimoji="1" lang="ja-JP" altLang="en-US" sz="3600" b="1" dirty="0">
                <a:solidFill>
                  <a:schemeClr val="bg1">
                    <a:lumMod val="50000"/>
                  </a:schemeClr>
                </a:solidFill>
                <a:effectLst/>
                <a:latin typeface="ヒラギノ丸ゴ ProN W4"/>
                <a:ea typeface="ヒラギノ丸ゴ ProN W4"/>
                <a:cs typeface="ヒラギノ丸ゴ ProN W4"/>
              </a:endParaRPr>
            </a:p>
          </p:txBody>
        </p:sp>
      </p:grpSp>
      <p:pic>
        <p:nvPicPr>
          <p:cNvPr id="37" name="図 36" descr="五中・都和中濃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0132" cy="1026849"/>
          </a:xfrm>
          <a:prstGeom prst="rect">
            <a:avLst/>
          </a:prstGeom>
        </p:spPr>
      </p:pic>
      <p:sp>
        <p:nvSpPr>
          <p:cNvPr id="38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610"/>
          </a:xfrm>
        </p:spPr>
        <p:txBody>
          <a:bodyPr/>
          <a:lstStyle/>
          <a:p>
            <a:r>
              <a:rPr lang="ja-JP" altLang="en-US" dirty="0" smtClean="0"/>
              <a:t>五中・都和中地区まとめ</a:t>
            </a:r>
            <a:endParaRPr kumimoji="1" lang="ja-JP" altLang="en-US" dirty="0"/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603" y="2396036"/>
            <a:ext cx="1576706" cy="2285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818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39060" y="221369"/>
            <a:ext cx="2166470" cy="6367689"/>
          </a:xfrm>
          <a:prstGeom prst="rect">
            <a:avLst/>
          </a:prstGeom>
          <a:solidFill>
            <a:srgbClr val="F98FC3">
              <a:alpha val="4000"/>
            </a:srgbClr>
          </a:solidFill>
          <a:ln>
            <a:noFill/>
          </a:ln>
          <a:effectLst>
            <a:glow rad="431800">
              <a:srgbClr val="F98FA7">
                <a:alpha val="20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コネクタ 27"/>
          <p:cNvCxnSpPr/>
          <p:nvPr/>
        </p:nvCxnSpPr>
        <p:spPr>
          <a:xfrm>
            <a:off x="2767938" y="855144"/>
            <a:ext cx="3160443" cy="0"/>
          </a:xfrm>
          <a:prstGeom prst="line">
            <a:avLst/>
          </a:prstGeom>
          <a:ln w="38100" cmpd="sng">
            <a:solidFill>
              <a:srgbClr val="DC00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5812935" y="766691"/>
            <a:ext cx="230892" cy="230892"/>
          </a:xfrm>
          <a:prstGeom prst="ellipse">
            <a:avLst/>
          </a:prstGeom>
          <a:solidFill>
            <a:srgbClr val="DC00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332497" y="22137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latin typeface="ヒラギノ丸ゴ ProN W4"/>
                <a:ea typeface="ヒラギノ丸ゴ ProN W4"/>
                <a:cs typeface="ヒラギノ丸ゴ ProN W4"/>
              </a:rPr>
              <a:t>二</a:t>
            </a:r>
            <a:r>
              <a:rPr kumimoji="1" lang="ja-JP" altLang="en-US" sz="3600" dirty="0" smtClean="0">
                <a:latin typeface="ヒラギノ丸ゴ ProN W4"/>
                <a:ea typeface="ヒラギノ丸ゴ ProN W4"/>
                <a:cs typeface="ヒラギノ丸ゴ ProN W4"/>
              </a:rPr>
              <a:t>中地区</a:t>
            </a:r>
            <a:endParaRPr kumimoji="1" lang="ja-JP" altLang="en-US" sz="36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51832" y="1232163"/>
            <a:ext cx="4769233" cy="646331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600" b="1" i="1" dirty="0" smtClean="0">
                <a:solidFill>
                  <a:srgbClr val="DC0096"/>
                </a:solidFill>
                <a:effectLst>
                  <a:glow rad="152400">
                    <a:srgbClr val="F98FC3">
                      <a:alpha val="55000"/>
                    </a:srgbClr>
                  </a:glow>
                </a:effectLst>
                <a:latin typeface="ヒラギノ丸ゴ ProN W4"/>
                <a:ea typeface="ヒラギノ丸ゴ ProN W4"/>
                <a:cs typeface="ヒラギノ丸ゴ ProN W4"/>
              </a:rPr>
              <a:t>まなびあいの</a:t>
            </a:r>
            <a:r>
              <a:rPr kumimoji="1" lang="ja-JP" altLang="en-US" sz="3200" i="1" dirty="0" smtClean="0">
                <a:solidFill>
                  <a:srgbClr val="DC0096"/>
                </a:solidFill>
                <a:effectLst>
                  <a:glow rad="152400">
                    <a:srgbClr val="F98FC3">
                      <a:alpha val="55000"/>
                    </a:srgbClr>
                  </a:glow>
                </a:effectLst>
                <a:latin typeface="ヒラギノ丸ゴ ProN W4"/>
                <a:ea typeface="ヒラギノ丸ゴ ProN W4"/>
                <a:cs typeface="ヒラギノ丸ゴ ProN W4"/>
              </a:rPr>
              <a:t>ぬくもり</a:t>
            </a:r>
            <a:endParaRPr kumimoji="1" lang="ja-JP" altLang="en-US" sz="3200" i="1" dirty="0">
              <a:solidFill>
                <a:srgbClr val="DC0096"/>
              </a:solidFill>
              <a:effectLst>
                <a:glow rad="152400">
                  <a:srgbClr val="F98FC3">
                    <a:alpha val="55000"/>
                  </a:srgbClr>
                </a:glow>
              </a:effectLst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11" name="図 10" descr="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539" y="2558215"/>
            <a:ext cx="6080792" cy="4304381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001691" y="5757934"/>
            <a:ext cx="414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■</a:t>
            </a:r>
            <a:endParaRPr kumimoji="1" lang="ja-JP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56901" y="4063178"/>
            <a:ext cx="414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▲</a:t>
            </a:r>
            <a:endParaRPr kumimoji="1" lang="ja-JP" altLang="en-US" sz="2000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22344" y="3833446"/>
            <a:ext cx="414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■</a:t>
            </a:r>
            <a:endParaRPr kumimoji="1" lang="ja-JP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31059" y="4546459"/>
            <a:ext cx="414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■</a:t>
            </a:r>
            <a:endParaRPr kumimoji="1" lang="ja-JP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81622" y="3507034"/>
            <a:ext cx="414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▲</a:t>
            </a:r>
            <a:endParaRPr kumimoji="1" lang="ja-JP" altLang="en-US" sz="2000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637615" y="4775124"/>
            <a:ext cx="39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789E"/>
                </a:solidFill>
                <a:latin typeface="+mn-ea"/>
              </a:rPr>
              <a:t>●</a:t>
            </a:r>
            <a:endParaRPr kumimoji="1" lang="ja-JP" altLang="en-US" dirty="0">
              <a:solidFill>
                <a:srgbClr val="FF789E"/>
              </a:solidFill>
              <a:latin typeface="+mn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44754" y="4411252"/>
            <a:ext cx="697627" cy="4001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DC0096"/>
                </a:solidFill>
                <a:latin typeface="ヒラギノ角ゴ ProN W3"/>
                <a:ea typeface="ヒラギノ角ゴ ProN W3"/>
                <a:cs typeface="ヒラギノ角ゴ ProN W3"/>
              </a:rPr>
              <a:t>二中</a:t>
            </a:r>
            <a:endParaRPr kumimoji="1" lang="ja-JP" altLang="en-US" sz="2000" dirty="0">
              <a:solidFill>
                <a:srgbClr val="DC0096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31485" y="5779613"/>
            <a:ext cx="1646605" cy="830997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3260C"/>
                </a:solidFill>
                <a:latin typeface="ヒラギノ角ゴ ProN W3"/>
                <a:ea typeface="ヒラギノ角ゴ ProN W3"/>
                <a:cs typeface="ヒラギノ角ゴ ProN W3"/>
              </a:rPr>
              <a:t>▲</a:t>
            </a:r>
            <a:r>
              <a:rPr kumimoji="1"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 ProN W3"/>
                <a:ea typeface="ヒラギノ角ゴ ProN W3"/>
                <a:cs typeface="ヒラギノ角ゴ ProN W3"/>
              </a:rPr>
              <a:t>…</a:t>
            </a:r>
            <a:r>
              <a: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 ProN W3"/>
                <a:ea typeface="ヒラギノ角ゴ ProN W3"/>
                <a:cs typeface="ヒラギノ角ゴ ProN W3"/>
              </a:rPr>
              <a:t>大学</a:t>
            </a:r>
            <a:endParaRPr kumimoji="1" lang="en-US" altLang="ja-JP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endParaRPr kumimoji="1" lang="en-US" altLang="ja-JP" sz="800" dirty="0" smtClean="0">
              <a:solidFill>
                <a:schemeClr val="bg2">
                  <a:lumMod val="25000"/>
                </a:schemeClr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r>
              <a:rPr lang="en-US" altLang="ja-JP" sz="2000" dirty="0" smtClean="0">
                <a:solidFill>
                  <a:srgbClr val="C3260C"/>
                </a:solidFill>
                <a:latin typeface="ヒラギノ角ゴ ProN W3"/>
                <a:ea typeface="ヒラギノ角ゴ ProN W3"/>
                <a:cs typeface="ヒラギノ角ゴ ProN W3"/>
              </a:rPr>
              <a:t>■</a:t>
            </a:r>
            <a:r>
              <a:rPr lang="en-US" altLang="ja-JP" sz="2000" dirty="0" smtClean="0">
                <a:solidFill>
                  <a:srgbClr val="404040"/>
                </a:solidFill>
                <a:latin typeface="ヒラギノ角ゴ ProN W3"/>
                <a:ea typeface="ヒラギノ角ゴ ProN W3"/>
                <a:cs typeface="ヒラギノ角ゴ ProN W3"/>
              </a:rPr>
              <a:t>…</a:t>
            </a:r>
            <a:r>
              <a:rPr lang="ja-JP" altLang="en-US" dirty="0" smtClean="0">
                <a:solidFill>
                  <a:srgbClr val="404040"/>
                </a:solidFill>
                <a:latin typeface="ヒラギノ角ゴ ProN W3"/>
                <a:ea typeface="ヒラギノ角ゴ ProN W3"/>
                <a:cs typeface="ヒラギノ角ゴ ProN W3"/>
              </a:rPr>
              <a:t>高等学校</a:t>
            </a:r>
            <a:endParaRPr kumimoji="1" lang="ja-JP" altLang="en-US" sz="2000" dirty="0">
              <a:solidFill>
                <a:srgbClr val="404040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pic>
        <p:nvPicPr>
          <p:cNvPr id="7" name="図 6" descr="地区全体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6" y="220559"/>
            <a:ext cx="2594783" cy="2611867"/>
          </a:xfrm>
          <a:prstGeom prst="rect">
            <a:avLst/>
          </a:prstGeom>
        </p:spPr>
      </p:pic>
      <p:cxnSp>
        <p:nvCxnSpPr>
          <p:cNvPr id="34" name="直線コネクタ 33"/>
          <p:cNvCxnSpPr/>
          <p:nvPr/>
        </p:nvCxnSpPr>
        <p:spPr>
          <a:xfrm flipV="1">
            <a:off x="1464235" y="855144"/>
            <a:ext cx="1303703" cy="693463"/>
          </a:xfrm>
          <a:prstGeom prst="line">
            <a:avLst/>
          </a:prstGeom>
          <a:ln w="38100" cmpd="sng">
            <a:solidFill>
              <a:srgbClr val="DC00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図 41" descr="土浦一高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60" y="2975794"/>
            <a:ext cx="2032001" cy="135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テキスト ボックス 43"/>
          <p:cNvSpPr txBox="1"/>
          <p:nvPr/>
        </p:nvSpPr>
        <p:spPr>
          <a:xfrm>
            <a:off x="1009177" y="4189632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土浦第一高校</a:t>
            </a:r>
            <a:endParaRPr kumimoji="1" lang="ja-JP" altLang="en-US" sz="1400" dirty="0"/>
          </a:p>
        </p:txBody>
      </p:sp>
      <p:pic>
        <p:nvPicPr>
          <p:cNvPr id="2" name="図 1" descr="真鍋2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059" y="4653534"/>
            <a:ext cx="2032001" cy="1398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テキスト ボックス 28"/>
          <p:cNvSpPr txBox="1"/>
          <p:nvPr/>
        </p:nvSpPr>
        <p:spPr>
          <a:xfrm>
            <a:off x="1387513" y="592991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協同病院</a:t>
            </a:r>
            <a:endParaRPr kumimoji="1" lang="en-US" altLang="ja-JP" sz="1400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2955230" y="2606992"/>
            <a:ext cx="1669194" cy="748088"/>
          </a:xfrm>
          <a:prstGeom prst="rect">
            <a:avLst/>
          </a:prstGeom>
          <a:ln>
            <a:solidFill>
              <a:srgbClr val="5ECCF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学校が</a:t>
            </a:r>
            <a:endParaRPr kumimoji="1" lang="en-US" altLang="ja-JP" sz="2000" dirty="0" smtClean="0"/>
          </a:p>
          <a:p>
            <a:pPr algn="ctr"/>
            <a:r>
              <a:rPr kumimoji="1" lang="ja-JP" altLang="en-US" sz="2000" dirty="0" smtClean="0"/>
              <a:t>多く集まる</a:t>
            </a:r>
            <a:endParaRPr kumimoji="1" lang="ja-JP" altLang="en-US" sz="2000" dirty="0"/>
          </a:p>
        </p:txBody>
      </p:sp>
      <p:sp>
        <p:nvSpPr>
          <p:cNvPr id="4" name="円/楕円 3"/>
          <p:cNvSpPr/>
          <p:nvPr/>
        </p:nvSpPr>
        <p:spPr>
          <a:xfrm rot="1518040">
            <a:off x="4005494" y="3589207"/>
            <a:ext cx="1726442" cy="1396777"/>
          </a:xfrm>
          <a:prstGeom prst="ellipse">
            <a:avLst/>
          </a:prstGeom>
          <a:noFill/>
          <a:ln w="3810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>
            <a:stCxn id="4" idx="2"/>
            <a:endCxn id="3" idx="2"/>
          </p:cNvCxnSpPr>
          <p:nvPr/>
        </p:nvCxnSpPr>
        <p:spPr>
          <a:xfrm flipH="1" flipV="1">
            <a:off x="3789827" y="3355080"/>
            <a:ext cx="298469" cy="56360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4454957" y="2038692"/>
            <a:ext cx="279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五中・都和中地区</a:t>
            </a:r>
            <a:endParaRPr kumimoji="1" lang="ja-JP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662258" y="6237691"/>
            <a:ext cx="192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一中地区</a:t>
            </a:r>
            <a:endParaRPr kumimoji="1" lang="ja-JP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0" name="図形グループ 49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51" name="円/楕円 50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3" name="図形グループ 52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54" name="円/楕円 53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6" name="図形グループ 55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57" name="円/楕円 56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9" name="図形グループ 58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60" name="円/楕円 59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17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19</a:t>
            </a:fld>
            <a:endParaRPr kumimoji="1" lang="ja-JP" altLang="en-US"/>
          </a:p>
        </p:txBody>
      </p:sp>
      <p:graphicFrame>
        <p:nvGraphicFramePr>
          <p:cNvPr id="79" name="グラフ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31130"/>
              </p:ext>
            </p:extLst>
          </p:nvPr>
        </p:nvGraphicFramePr>
        <p:xfrm>
          <a:off x="889001" y="1798785"/>
          <a:ext cx="7099460" cy="395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" name="テキスト ボックス 79"/>
          <p:cNvSpPr txBox="1"/>
          <p:nvPr/>
        </p:nvSpPr>
        <p:spPr>
          <a:xfrm>
            <a:off x="7797824" y="5306533"/>
            <a:ext cx="42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(%)</a:t>
            </a:r>
            <a:endParaRPr kumimoji="1" lang="ja-JP" altLang="en-US" sz="1400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15762" y="1041136"/>
            <a:ext cx="8112477" cy="832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まちづくりアンケート</a:t>
            </a:r>
            <a:r>
              <a:rPr lang="en-US" altLang="ja-JP" sz="2000" dirty="0" smtClean="0">
                <a:latin typeface="ヒラギノ角ゴ ProN W3"/>
                <a:ea typeface="ヒラギノ角ゴ ProN W3"/>
                <a:cs typeface="ヒラギノ角ゴ ProN W3"/>
              </a:rPr>
              <a:t>(H18)</a:t>
            </a:r>
          </a:p>
          <a:p>
            <a:pPr>
              <a:lnSpc>
                <a:spcPct val="110000"/>
              </a:lnSpc>
            </a:pPr>
            <a:r>
              <a:rPr lang="ja-JP" altLang="en-US" sz="2000" dirty="0" smtClean="0">
                <a:latin typeface="ヒラギノ角ゴ ProN W3"/>
                <a:ea typeface="ヒラギノ角ゴ ProN W3"/>
                <a:cs typeface="ヒラギノ角ゴ ProN W3"/>
              </a:rPr>
              <a:t>「お祭や文化財活動など、地域の活動にどの程度参加していますか」</a:t>
            </a:r>
            <a:endParaRPr kumimoji="1" lang="ja-JP" altLang="en-US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grpSp>
        <p:nvGrpSpPr>
          <p:cNvPr id="86" name="図形グループ 85"/>
          <p:cNvGrpSpPr/>
          <p:nvPr/>
        </p:nvGrpSpPr>
        <p:grpSpPr>
          <a:xfrm>
            <a:off x="5819727" y="1929772"/>
            <a:ext cx="3185487" cy="990880"/>
            <a:chOff x="5995378" y="1917505"/>
            <a:chExt cx="3185487" cy="990880"/>
          </a:xfrm>
        </p:grpSpPr>
        <p:sp>
          <p:nvSpPr>
            <p:cNvPr id="83" name="角丸四角形 82"/>
            <p:cNvSpPr/>
            <p:nvPr/>
          </p:nvSpPr>
          <p:spPr>
            <a:xfrm>
              <a:off x="5995378" y="1917505"/>
              <a:ext cx="3148622" cy="990880"/>
            </a:xfrm>
            <a:prstGeom prst="round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5995378" y="1943923"/>
              <a:ext cx="31854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latin typeface="ヒラギノ角ゴ ProN W3"/>
                  <a:ea typeface="ヒラギノ角ゴ ProN W3"/>
                  <a:cs typeface="ヒラギノ角ゴ ProN W3"/>
                </a:rPr>
                <a:t>つくば国際短大</a:t>
              </a:r>
              <a:r>
                <a:rPr lang="ja-JP" altLang="en-US" dirty="0" smtClean="0">
                  <a:latin typeface="ヒラギノ角ゴ ProN W3"/>
                  <a:ea typeface="ヒラギノ角ゴ ProN W3"/>
                  <a:cs typeface="ヒラギノ角ゴ ProN W3"/>
                </a:rPr>
                <a:t>、</a:t>
              </a:r>
              <a:endParaRPr lang="en-US" altLang="ja-JP" dirty="0" smtClean="0">
                <a:latin typeface="ヒラギノ角ゴ ProN W3"/>
                <a:ea typeface="ヒラギノ角ゴ ProN W3"/>
                <a:cs typeface="ヒラギノ角ゴ ProN W3"/>
              </a:endParaRPr>
            </a:p>
            <a:p>
              <a:r>
                <a:rPr lang="ja-JP" altLang="en-US" dirty="0" smtClean="0">
                  <a:latin typeface="ヒラギノ角ゴ ProN W3"/>
                  <a:ea typeface="ヒラギノ角ゴ ProN W3"/>
                  <a:cs typeface="ヒラギノ角ゴ ProN W3"/>
                </a:rPr>
                <a:t>つくば</a:t>
              </a:r>
              <a:r>
                <a:rPr lang="ja-JP" altLang="en-US" dirty="0">
                  <a:latin typeface="ヒラギノ角ゴ ProN W3"/>
                  <a:ea typeface="ヒラギノ角ゴ ProN W3"/>
                  <a:cs typeface="ヒラギノ角ゴ ProN W3"/>
                </a:rPr>
                <a:t>国際大学の学生</a:t>
              </a:r>
              <a:r>
                <a:rPr lang="ja-JP" altLang="en-US" dirty="0" smtClean="0">
                  <a:latin typeface="ヒラギノ角ゴ ProN W3"/>
                  <a:ea typeface="ヒラギノ角ゴ ProN W3"/>
                  <a:cs typeface="ヒラギノ角ゴ ProN W3"/>
                </a:rPr>
                <a:t>を対象</a:t>
              </a:r>
              <a:endParaRPr lang="en-US" altLang="ja-JP" dirty="0" smtClean="0">
                <a:latin typeface="ヒラギノ角ゴ ProN W3"/>
                <a:ea typeface="ヒラギノ角ゴ ProN W3"/>
                <a:cs typeface="ヒラギノ角ゴ ProN W3"/>
              </a:endParaRPr>
            </a:p>
            <a:p>
              <a:r>
                <a:rPr lang="en-US" altLang="ja-JP" dirty="0" smtClean="0">
                  <a:latin typeface="ヒラギノ角ゴ ProN W3"/>
                  <a:ea typeface="ヒラギノ角ゴ ProN W3"/>
                  <a:cs typeface="ヒラギノ角ゴ ProN W3"/>
                </a:rPr>
                <a:t>(N=490)</a:t>
              </a:r>
              <a:endParaRPr lang="en-US" altLang="ja-JP" dirty="0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</p:grpSp>
      <p:sp>
        <p:nvSpPr>
          <p:cNvPr id="87" name="角丸四角形 86"/>
          <p:cNvSpPr/>
          <p:nvPr/>
        </p:nvSpPr>
        <p:spPr>
          <a:xfrm>
            <a:off x="828730" y="3610380"/>
            <a:ext cx="7179313" cy="524176"/>
          </a:xfrm>
          <a:prstGeom prst="roundRect">
            <a:avLst>
              <a:gd name="adj" fmla="val 27172"/>
            </a:avLst>
          </a:prstGeom>
          <a:noFill/>
          <a:ln w="381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5136835" y="6577365"/>
            <a:ext cx="33323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1100" dirty="0">
                <a:latin typeface="ヒラギノ角ゴ ProN W3"/>
                <a:ea typeface="ヒラギノ角ゴ ProN W3"/>
                <a:cs typeface="ヒラギノ角ゴ ProN W3"/>
              </a:rPr>
              <a:t>土浦市「平成</a:t>
            </a:r>
            <a:r>
              <a:rPr lang="en-US" altLang="ja-JP" sz="1100" dirty="0">
                <a:latin typeface="ヒラギノ角ゴ ProN W3"/>
                <a:ea typeface="ヒラギノ角ゴ ProN W3"/>
                <a:cs typeface="ヒラギノ角ゴ ProN W3"/>
              </a:rPr>
              <a:t>18</a:t>
            </a:r>
            <a:r>
              <a:rPr lang="ja-JP" altLang="en-US" sz="1100" dirty="0">
                <a:latin typeface="ヒラギノ角ゴ ProN W3"/>
                <a:ea typeface="ヒラギノ角ゴ ProN W3"/>
                <a:cs typeface="ヒラギノ角ゴ ProN W3"/>
              </a:rPr>
              <a:t>年度まちづくりアンケート調査</a:t>
            </a:r>
            <a:r>
              <a:rPr lang="ja-JP" altLang="en-US" sz="1100" dirty="0" smtClean="0">
                <a:latin typeface="ヒラギノ角ゴ ProN W3"/>
                <a:ea typeface="ヒラギノ角ゴ ProN W3"/>
                <a:cs typeface="ヒラギノ角ゴ ProN W3"/>
              </a:rPr>
              <a:t>」</a:t>
            </a:r>
            <a:endParaRPr kumimoji="1" lang="ja-JP" altLang="en-US" sz="1100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pic>
        <p:nvPicPr>
          <p:cNvPr id="3" name="図 2" descr="二中濃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0132" cy="102684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現状</a:t>
            </a:r>
            <a:endParaRPr kumimoji="1" lang="ja-JP" altLang="en-US" dirty="0"/>
          </a:p>
        </p:txBody>
      </p:sp>
      <p:grpSp>
        <p:nvGrpSpPr>
          <p:cNvPr id="29" name="図形グループ 28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30" name="円/楕円 29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図形グループ 31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33" name="円/楕円 32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図形グループ 34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36" name="円/楕円 35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図形グループ 37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39" name="円/楕円 38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828729" y="5787900"/>
            <a:ext cx="7179313" cy="736580"/>
          </a:xfrm>
          <a:prstGeom prst="rect">
            <a:avLst/>
          </a:prstGeom>
          <a:ln w="381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ヒラギノ角ゴ ProN W3"/>
                <a:ea typeface="ヒラギノ角ゴ ProN W3"/>
                <a:cs typeface="ヒラギノ角ゴ ProN W3"/>
              </a:rPr>
              <a:t>地域活動へ</a:t>
            </a: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の</a:t>
            </a:r>
            <a:r>
              <a:rPr lang="ja-JP" altLang="en-US" sz="2800" b="1" dirty="0" smtClean="0">
                <a:solidFill>
                  <a:srgbClr val="F14124"/>
                </a:solidFill>
                <a:latin typeface="ヒラギノ角ゴ ProN W3"/>
                <a:ea typeface="ヒラギノ角ゴ ProN W3"/>
                <a:cs typeface="ヒラギノ角ゴ ProN W3"/>
              </a:rPr>
              <a:t>参加</a:t>
            </a:r>
            <a:r>
              <a:rPr lang="ja-JP" altLang="en-US" sz="2800" b="1" dirty="0">
                <a:solidFill>
                  <a:srgbClr val="F14124"/>
                </a:solidFill>
                <a:latin typeface="ヒラギノ角ゴ ProN W3"/>
                <a:ea typeface="ヒラギノ角ゴ ProN W3"/>
                <a:cs typeface="ヒラギノ角ゴ ProN W3"/>
              </a:rPr>
              <a:t>ニーズ</a:t>
            </a:r>
            <a:r>
              <a:rPr lang="ja-JP" altLang="en-US" sz="2800" dirty="0">
                <a:latin typeface="ヒラギノ角ゴ ProN W3"/>
                <a:ea typeface="ヒラギノ角ゴ ProN W3"/>
                <a:cs typeface="ヒラギノ角ゴ ProN W3"/>
              </a:rPr>
              <a:t>の存在</a:t>
            </a:r>
            <a:endParaRPr lang="ja-JP" altLang="en-US" sz="2400" dirty="0">
              <a:latin typeface="ヒラギノ角ゴ ProN W3"/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67010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2</a:t>
            </a:fld>
            <a:endParaRPr kumimoji="1" lang="ja-JP" altLang="en-US"/>
          </a:p>
        </p:txBody>
      </p:sp>
      <p:grpSp>
        <p:nvGrpSpPr>
          <p:cNvPr id="5" name="図形グループ 4"/>
          <p:cNvGrpSpPr/>
          <p:nvPr/>
        </p:nvGrpSpPr>
        <p:grpSpPr>
          <a:xfrm>
            <a:off x="290202" y="268265"/>
            <a:ext cx="425182" cy="477887"/>
            <a:chOff x="-1295716" y="359731"/>
            <a:chExt cx="425182" cy="477887"/>
          </a:xfrm>
        </p:grpSpPr>
        <p:sp>
          <p:nvSpPr>
            <p:cNvPr id="6" name="円/楕円 5"/>
            <p:cNvSpPr/>
            <p:nvPr/>
          </p:nvSpPr>
          <p:spPr>
            <a:xfrm>
              <a:off x="-1295716" y="412436"/>
              <a:ext cx="425182" cy="425182"/>
            </a:xfrm>
            <a:prstGeom prst="ellipse">
              <a:avLst/>
            </a:prstGeom>
            <a:solidFill>
              <a:srgbClr val="FF9A00">
                <a:alpha val="9000"/>
              </a:srgbClr>
            </a:solidFill>
            <a:ln>
              <a:noFill/>
            </a:ln>
            <a:effectLst>
              <a:glow rad="533400">
                <a:srgbClr val="FF9A00">
                  <a:alpha val="68000"/>
                </a:srgb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-1255179" y="408823"/>
              <a:ext cx="152223" cy="152223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  <a:effectLst>
              <a:glow rad="469900">
                <a:schemeClr val="bg1">
                  <a:alpha val="9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-1286589" y="359731"/>
              <a:ext cx="79200" cy="79200"/>
            </a:xfrm>
            <a:prstGeom prst="ellipse">
              <a:avLst/>
            </a:prstGeom>
            <a:solidFill>
              <a:srgbClr val="FFCF00">
                <a:alpha val="11000"/>
              </a:srgbClr>
            </a:solidFill>
            <a:ln>
              <a:noFill/>
            </a:ln>
            <a:effectLst>
              <a:glow rad="190500">
                <a:srgbClr val="FFCF00"/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目標都市像</a:t>
            </a:r>
            <a:endParaRPr kumimoji="1" lang="ja-JP" altLang="en-US" dirty="0"/>
          </a:p>
        </p:txBody>
      </p:sp>
      <p:grpSp>
        <p:nvGrpSpPr>
          <p:cNvPr id="21" name="図形グループ 20"/>
          <p:cNvGrpSpPr/>
          <p:nvPr/>
        </p:nvGrpSpPr>
        <p:grpSpPr>
          <a:xfrm>
            <a:off x="7350911" y="47515"/>
            <a:ext cx="954107" cy="526954"/>
            <a:chOff x="5565264" y="149603"/>
            <a:chExt cx="954107" cy="526954"/>
          </a:xfrm>
        </p:grpSpPr>
        <p:sp>
          <p:nvSpPr>
            <p:cNvPr id="22" name="円/楕円 21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565264" y="249495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地区別構想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図形グループ 23"/>
          <p:cNvGrpSpPr/>
          <p:nvPr/>
        </p:nvGrpSpPr>
        <p:grpSpPr>
          <a:xfrm>
            <a:off x="8405022" y="-58262"/>
            <a:ext cx="646331" cy="526954"/>
            <a:chOff x="8213167" y="1398893"/>
            <a:chExt cx="646331" cy="526954"/>
          </a:xfrm>
        </p:grpSpPr>
        <p:sp>
          <p:nvSpPr>
            <p:cNvPr id="25" name="円/楕円 24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図形グループ 26"/>
          <p:cNvGrpSpPr/>
          <p:nvPr/>
        </p:nvGrpSpPr>
        <p:grpSpPr>
          <a:xfrm>
            <a:off x="8273164" y="878076"/>
            <a:ext cx="954107" cy="526954"/>
            <a:chOff x="8006409" y="1398893"/>
            <a:chExt cx="954107" cy="526954"/>
          </a:xfrm>
        </p:grpSpPr>
        <p:sp>
          <p:nvSpPr>
            <p:cNvPr id="28" name="円/楕円 27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図形グループ 29"/>
          <p:cNvGrpSpPr/>
          <p:nvPr/>
        </p:nvGrpSpPr>
        <p:grpSpPr>
          <a:xfrm>
            <a:off x="6182235" y="183999"/>
            <a:ext cx="1236236" cy="893624"/>
            <a:chOff x="6367406" y="610942"/>
            <a:chExt cx="1236236" cy="893624"/>
          </a:xfrm>
        </p:grpSpPr>
        <p:sp>
          <p:nvSpPr>
            <p:cNvPr id="31" name="円/楕円 30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367406" y="890854"/>
              <a:ext cx="12362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目標都市像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pic>
        <p:nvPicPr>
          <p:cNvPr id="33" name="コンテンツ プレースホルダ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864" y="1322351"/>
            <a:ext cx="4908273" cy="4942839"/>
          </a:xfrm>
          <a:prstGeom prst="rect">
            <a:avLst/>
          </a:prstGeom>
        </p:spPr>
      </p:pic>
      <p:sp>
        <p:nvSpPr>
          <p:cNvPr id="37" name="正方形/長方形 36"/>
          <p:cNvSpPr/>
          <p:nvPr/>
        </p:nvSpPr>
        <p:spPr>
          <a:xfrm>
            <a:off x="0" y="4872354"/>
            <a:ext cx="9144000" cy="165962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ヒラギノ角ゴ Pro W3"/>
                <a:ea typeface="ヒラギノ角ゴ Pro W3"/>
                <a:cs typeface="ヒラギノ角ゴ Pro W3"/>
              </a:rPr>
              <a:t>にぎわい・つながり・あんしん⇒</a:t>
            </a:r>
            <a:r>
              <a:rPr lang="ja-JP" altLang="en-US" sz="3600" dirty="0" smtClean="0">
                <a:latin typeface="ヒラギノ角ゴ Pro W3"/>
                <a:ea typeface="ヒラギノ角ゴ Pro W3"/>
                <a:cs typeface="ヒラギノ角ゴ Pro W3"/>
              </a:rPr>
              <a:t>街の</a:t>
            </a:r>
            <a:r>
              <a:rPr lang="ja-JP" altLang="en-US" sz="36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ぬくもり</a:t>
            </a:r>
            <a:endParaRPr lang="en-US" altLang="ja-JP" sz="3200" b="1" dirty="0" smtClean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pPr algn="ctr"/>
            <a:r>
              <a:rPr kumimoji="1" lang="ja-JP" altLang="en-US" sz="4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暖かみのある土浦・「ぬくもり工房」</a:t>
            </a:r>
            <a:endParaRPr kumimoji="1" lang="ja-JP" altLang="en-US" sz="3600" b="1" dirty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grpSp>
        <p:nvGrpSpPr>
          <p:cNvPr id="9" name="図形グループ 8"/>
          <p:cNvGrpSpPr/>
          <p:nvPr/>
        </p:nvGrpSpPr>
        <p:grpSpPr>
          <a:xfrm>
            <a:off x="3581754" y="3746781"/>
            <a:ext cx="1998278" cy="1424851"/>
            <a:chOff x="3581754" y="3814331"/>
            <a:chExt cx="1998278" cy="1424851"/>
          </a:xfrm>
        </p:grpSpPr>
        <p:pic>
          <p:nvPicPr>
            <p:cNvPr id="39" name="Picture 6" descr="末広がり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68467" y="3527618"/>
              <a:ext cx="1424851" cy="199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テキスト ボックス 39"/>
            <p:cNvSpPr txBox="1"/>
            <p:nvPr/>
          </p:nvSpPr>
          <p:spPr>
            <a:xfrm>
              <a:off x="4095814" y="4200525"/>
              <a:ext cx="9701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/>
                <a:t>提案</a:t>
              </a:r>
              <a:endParaRPr kumimoji="1" lang="ja-JP" altLang="en-US" sz="2800" dirty="0"/>
            </a:p>
          </p:txBody>
        </p:sp>
      </p:grpSp>
      <p:pic>
        <p:nvPicPr>
          <p:cNvPr id="1028" name="Picture 4" descr="C:\Users\owner\Desktop\PA100081.jpg"/>
          <p:cNvPicPr>
            <a:picLocks noChangeAspect="1" noChangeArrowheads="1"/>
          </p:cNvPicPr>
          <p:nvPr/>
        </p:nvPicPr>
        <p:blipFill>
          <a:blip r:embed="rId5" cstate="screen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850" y="2753184"/>
            <a:ext cx="2403611" cy="18027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owner\Desktop\PA220015.jpg"/>
          <p:cNvPicPr>
            <a:picLocks noChangeAspect="1" noChangeArrowheads="1"/>
          </p:cNvPicPr>
          <p:nvPr/>
        </p:nvPicPr>
        <p:blipFill>
          <a:blip r:embed="rId7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8206" y="2591876"/>
            <a:ext cx="2354958" cy="18027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8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1787" y="1141553"/>
            <a:ext cx="2629702" cy="1964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正方形/長方形 35"/>
          <p:cNvSpPr/>
          <p:nvPr/>
        </p:nvSpPr>
        <p:spPr>
          <a:xfrm>
            <a:off x="-92648" y="1947313"/>
            <a:ext cx="9144001" cy="1846457"/>
          </a:xfrm>
          <a:prstGeom prst="rect">
            <a:avLst/>
          </a:prstGeom>
          <a:solidFill>
            <a:schemeClr val="bg1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ヒラギノ角ゴ Pro W3"/>
                <a:ea typeface="ヒラギノ角ゴ Pro W3"/>
                <a:cs typeface="ヒラギノ角ゴ Pro W3"/>
              </a:rPr>
              <a:t>「</a:t>
            </a:r>
            <a:r>
              <a:rPr kumimoji="1" lang="ja-JP" altLang="en-US" sz="4000" b="1" dirty="0" smtClean="0">
                <a:solidFill>
                  <a:schemeClr val="accent6"/>
                </a:solidFill>
                <a:latin typeface="ヒラギノ角ゴ Pro W3"/>
                <a:ea typeface="ヒラギノ角ゴ Pro W3"/>
                <a:cs typeface="ヒラギノ角ゴ Pro W3"/>
              </a:rPr>
              <a:t>にぎわい</a:t>
            </a:r>
            <a:r>
              <a:rPr kumimoji="1" lang="ja-JP" altLang="en-US" sz="3600" dirty="0" smtClean="0">
                <a:latin typeface="ヒラギノ角ゴ Pro W3"/>
                <a:ea typeface="ヒラギノ角ゴ Pro W3"/>
                <a:cs typeface="ヒラギノ角ゴ Pro W3"/>
              </a:rPr>
              <a:t>」「</a:t>
            </a:r>
            <a:r>
              <a:rPr kumimoji="1" lang="ja-JP" altLang="en-US" sz="4000" b="1" dirty="0" smtClean="0">
                <a:solidFill>
                  <a:schemeClr val="accent5"/>
                </a:solidFill>
                <a:latin typeface="ヒラギノ角ゴ Pro W3"/>
                <a:ea typeface="ヒラギノ角ゴ Pro W3"/>
                <a:cs typeface="ヒラギノ角ゴ Pro W3"/>
              </a:rPr>
              <a:t>つながり</a:t>
            </a:r>
            <a:r>
              <a:rPr kumimoji="1" lang="ja-JP" altLang="en-US" sz="3600" dirty="0" smtClean="0">
                <a:latin typeface="ヒラギノ角ゴ Pro W3"/>
                <a:ea typeface="ヒラギノ角ゴ Pro W3"/>
                <a:cs typeface="ヒラギノ角ゴ Pro W3"/>
              </a:rPr>
              <a:t>」「</a:t>
            </a:r>
            <a:r>
              <a:rPr kumimoji="1" lang="ja-JP" altLang="en-US" sz="4000" b="1" dirty="0" smtClean="0">
                <a:solidFill>
                  <a:srgbClr val="00B050"/>
                </a:solidFill>
                <a:latin typeface="ヒラギノ角ゴ Pro W3"/>
                <a:ea typeface="ヒラギノ角ゴ Pro W3"/>
                <a:cs typeface="ヒラギノ角ゴ Pro W3"/>
              </a:rPr>
              <a:t>あんしん</a:t>
            </a:r>
            <a:r>
              <a:rPr kumimoji="1" lang="ja-JP" altLang="en-US" sz="3600" dirty="0" smtClean="0">
                <a:latin typeface="ヒラギノ角ゴ Pro W3"/>
                <a:ea typeface="ヒラギノ角ゴ Pro W3"/>
                <a:cs typeface="ヒラギノ角ゴ Pro W3"/>
              </a:rPr>
              <a:t>」</a:t>
            </a:r>
          </a:p>
          <a:p>
            <a:pPr algn="ctr"/>
            <a:r>
              <a:rPr kumimoji="1" lang="ja-JP" altLang="en-US" sz="3600" dirty="0" smtClean="0">
                <a:latin typeface="ヒラギノ角ゴ Pro W3"/>
                <a:ea typeface="ヒラギノ角ゴ Pro W3"/>
                <a:cs typeface="ヒラギノ角ゴ Pro W3"/>
              </a:rPr>
              <a:t>不足</a:t>
            </a:r>
            <a:endParaRPr kumimoji="1" lang="en-US" altLang="ja-JP" sz="3600" dirty="0" smtClean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33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457200" y="1562085"/>
            <a:ext cx="8229600" cy="49813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 smtClean="0">
                <a:solidFill>
                  <a:srgbClr val="000000"/>
                </a:solidFill>
              </a:rPr>
              <a:t>NPO</a:t>
            </a:r>
            <a:r>
              <a:rPr lang="ja-JP" altLang="en-US" sz="2400" dirty="0" smtClean="0">
                <a:solidFill>
                  <a:srgbClr val="000000"/>
                </a:solidFill>
              </a:rPr>
              <a:t>法人まちづくり</a:t>
            </a:r>
            <a:r>
              <a:rPr lang="ja-JP" altLang="en-US" sz="2400" dirty="0">
                <a:solidFill>
                  <a:srgbClr val="000000"/>
                </a:solidFill>
              </a:rPr>
              <a:t>活性化土浦　小林まゆみ</a:t>
            </a:r>
            <a:r>
              <a:rPr lang="ja-JP" altLang="en-US" sz="2000" dirty="0" smtClean="0">
                <a:solidFill>
                  <a:srgbClr val="000000"/>
                </a:solidFill>
              </a:rPr>
              <a:t>様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10" name="図 9" descr="まちづくり活性化ヒア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9977" y="3354926"/>
            <a:ext cx="2867913" cy="1268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テキスト ボックス 10"/>
          <p:cNvSpPr txBox="1"/>
          <p:nvPr/>
        </p:nvSpPr>
        <p:spPr>
          <a:xfrm>
            <a:off x="7249621" y="4496474"/>
            <a:ext cx="1890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+mn-ea"/>
              </a:rPr>
              <a:t>2014.12.03 </a:t>
            </a:r>
            <a:r>
              <a:rPr kumimoji="1" lang="ja-JP" altLang="en-US" sz="1200" dirty="0" smtClean="0">
                <a:latin typeface="+mn-ea"/>
              </a:rPr>
              <a:t>ヒアリング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7200" y="108450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latin typeface="ヒラギノ角ゴ ProN W3"/>
                <a:ea typeface="ヒラギノ角ゴ ProN W3"/>
                <a:cs typeface="ヒラギノ角ゴ ProN W3"/>
              </a:rPr>
              <a:t>ヒアリング</a:t>
            </a:r>
            <a:endParaRPr lang="en-US" altLang="ja-JP" sz="2800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" name="コンテンツ プレースホルダー 8"/>
          <p:cNvSpPr txBox="1">
            <a:spLocks/>
          </p:cNvSpPr>
          <p:nvPr/>
        </p:nvSpPr>
        <p:spPr>
          <a:xfrm>
            <a:off x="3575370" y="4985207"/>
            <a:ext cx="5552751" cy="1736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ja-JP" sz="2000" dirty="0" smtClean="0">
                <a:solidFill>
                  <a:srgbClr val="000000"/>
                </a:solidFill>
              </a:rPr>
              <a:t>2014</a:t>
            </a:r>
            <a:r>
              <a:rPr lang="ja-JP" altLang="en-US" sz="2000" dirty="0" smtClean="0">
                <a:solidFill>
                  <a:srgbClr val="000000"/>
                </a:solidFill>
              </a:rPr>
              <a:t>年</a:t>
            </a:r>
            <a:r>
              <a:rPr lang="en-US" altLang="ja-JP" sz="2000" dirty="0" smtClean="0">
                <a:solidFill>
                  <a:srgbClr val="000000"/>
                </a:solidFill>
              </a:rPr>
              <a:t>2</a:t>
            </a:r>
            <a:r>
              <a:rPr lang="ja-JP" altLang="en-US" sz="2000" dirty="0" smtClean="0">
                <a:solidFill>
                  <a:srgbClr val="000000"/>
                </a:solidFill>
              </a:rPr>
              <a:t>月</a:t>
            </a:r>
            <a:r>
              <a:rPr lang="en-US" altLang="ja-JP" sz="2000" dirty="0" smtClean="0">
                <a:solidFill>
                  <a:srgbClr val="000000"/>
                </a:solidFill>
              </a:rPr>
              <a:t>15</a:t>
            </a:r>
            <a:r>
              <a:rPr lang="ja-JP" altLang="en-US" sz="2000" dirty="0" smtClean="0">
                <a:solidFill>
                  <a:srgbClr val="000000"/>
                </a:solidFill>
              </a:rPr>
              <a:t>日</a:t>
            </a:r>
            <a:endParaRPr lang="en-US" altLang="ja-JP" sz="2000" dirty="0" smtClean="0">
              <a:solidFill>
                <a:srgbClr val="000000"/>
              </a:solidFill>
            </a:endParaRPr>
          </a:p>
          <a:p>
            <a:pPr marL="0" indent="0">
              <a:buFont typeface="Arial"/>
              <a:buNone/>
            </a:pPr>
            <a:r>
              <a:rPr lang="ja-JP" altLang="en-US" sz="2000" dirty="0" smtClean="0">
                <a:solidFill>
                  <a:srgbClr val="000000"/>
                </a:solidFill>
              </a:rPr>
              <a:t>まちかど茶話会において</a:t>
            </a:r>
            <a:endParaRPr lang="en-US" altLang="ja-JP" sz="2000" dirty="0" smtClean="0">
              <a:solidFill>
                <a:srgbClr val="000000"/>
              </a:solidFill>
            </a:endParaRPr>
          </a:p>
          <a:p>
            <a:pPr marL="0" indent="0">
              <a:buFont typeface="Arial"/>
              <a:buNone/>
            </a:pPr>
            <a:r>
              <a:rPr lang="ja-JP" altLang="en-US" sz="2000" dirty="0" smtClean="0">
                <a:solidFill>
                  <a:srgbClr val="000000"/>
                </a:solidFill>
              </a:rPr>
              <a:t>つくば国際大学マスコミ研究会</a:t>
            </a:r>
            <a:endParaRPr lang="en-US" altLang="ja-JP" sz="2000" dirty="0" smtClean="0">
              <a:solidFill>
                <a:srgbClr val="000000"/>
              </a:solidFill>
            </a:endParaRPr>
          </a:p>
          <a:p>
            <a:pPr marL="0" indent="0">
              <a:buFont typeface="Arial"/>
              <a:buNone/>
            </a:pPr>
            <a:endParaRPr lang="en-US" altLang="ja-JP" sz="900" u="sng" dirty="0" smtClean="0"/>
          </a:p>
          <a:p>
            <a:pPr marL="0" indent="0">
              <a:buNone/>
            </a:pPr>
            <a:r>
              <a:rPr lang="ja-JP" altLang="en-US" sz="1900" dirty="0" smtClean="0"/>
              <a:t>・土浦まちづくり</a:t>
            </a:r>
            <a:endParaRPr lang="en-US" altLang="ja-JP" sz="1900" dirty="0" smtClean="0"/>
          </a:p>
          <a:p>
            <a:pPr marL="0" indent="0">
              <a:buNone/>
            </a:pPr>
            <a:r>
              <a:rPr lang="ja-JP" altLang="en-US" sz="1900" dirty="0" smtClean="0"/>
              <a:t>・プレゼン発表</a:t>
            </a:r>
            <a:endParaRPr lang="en-US" altLang="ja-JP" sz="19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15637" y="6428712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200" dirty="0" smtClean="0"/>
              <a:t>まちかど茶話会</a:t>
            </a:r>
            <a:endParaRPr kumimoji="1" lang="ja-JP" altLang="en-US" sz="1200" dirty="0"/>
          </a:p>
        </p:txBody>
      </p:sp>
      <p:pic>
        <p:nvPicPr>
          <p:cNvPr id="13" name="図 12" descr="二中濃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0132" cy="1026849"/>
          </a:xfrm>
          <a:prstGeom prst="rect">
            <a:avLst/>
          </a:prstGeom>
        </p:spPr>
      </p:pic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調査</a:t>
            </a:r>
            <a:endParaRPr kumimoji="1" lang="ja-JP" altLang="en-US" dirty="0"/>
          </a:p>
        </p:txBody>
      </p:sp>
      <p:grpSp>
        <p:nvGrpSpPr>
          <p:cNvPr id="30" name="図形グループ 29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31" name="円/楕円 30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図形グループ 32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34" name="円/楕円 33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図形グループ 35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37" name="円/楕円 36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図形グループ 38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40" name="円/楕円 39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pic>
        <p:nvPicPr>
          <p:cNvPr id="25" name="図 24" descr="seikatsu_syukan_woman_good.png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63000" l="9924" r="89822">
                        <a14:foregroundMark x1="47328" y1="45500" x2="47328" y2="45500"/>
                        <a14:foregroundMark x1="38168" y1="57500" x2="38168" y2="57500"/>
                        <a14:foregroundMark x1="58524" y1="55000" x2="58524" y2="55000"/>
                        <a14:foregroundMark x1="44020" y1="42000" x2="44020" y2="42000"/>
                        <a14:foregroundMark x1="52417" y1="23250" x2="52417" y2="23250"/>
                        <a14:foregroundMark x1="41985" y1="24000" x2="41985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36944"/>
          <a:stretch/>
        </p:blipFill>
        <p:spPr>
          <a:xfrm>
            <a:off x="-480873" y="2142697"/>
            <a:ext cx="3279122" cy="2104497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2097130" y="2217819"/>
            <a:ext cx="5671662" cy="1038137"/>
          </a:xfrm>
          <a:prstGeom prst="wedgeRoundRectCallout">
            <a:avLst>
              <a:gd name="adj1" fmla="val -56461"/>
              <a:gd name="adj2" fmla="val 53845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rgbClr val="F14124"/>
                </a:solidFill>
              </a:rPr>
              <a:t>若い</a:t>
            </a:r>
            <a:r>
              <a:rPr lang="ja-JP" altLang="en-US" sz="2200" dirty="0" smtClean="0">
                <a:solidFill>
                  <a:srgbClr val="000000"/>
                </a:solidFill>
              </a:rPr>
              <a:t>人材と</a:t>
            </a:r>
            <a:r>
              <a:rPr lang="ja-JP" altLang="en-US" sz="2400" b="1" dirty="0" smtClean="0">
                <a:solidFill>
                  <a:srgbClr val="F14124"/>
                </a:solidFill>
              </a:rPr>
              <a:t>連携</a:t>
            </a:r>
            <a:r>
              <a:rPr lang="ja-JP" altLang="en-US" sz="2200" dirty="0" smtClean="0">
                <a:solidFill>
                  <a:srgbClr val="000000"/>
                </a:solidFill>
              </a:rPr>
              <a:t>して</a:t>
            </a:r>
            <a:endParaRPr lang="en-US" altLang="ja-JP" sz="2200" dirty="0" smtClean="0">
              <a:solidFill>
                <a:srgbClr val="000000"/>
              </a:solidFill>
            </a:endParaRPr>
          </a:p>
          <a:p>
            <a:pPr algn="ctr"/>
            <a:r>
              <a:rPr lang="ja-JP" altLang="en-US" sz="2200" dirty="0" smtClean="0">
                <a:solidFill>
                  <a:srgbClr val="000000"/>
                </a:solidFill>
              </a:rPr>
              <a:t>中心市街地の活性化に取り組みたい</a:t>
            </a:r>
            <a:endParaRPr lang="en-US" altLang="ja-JP" sz="2200" dirty="0">
              <a:solidFill>
                <a:srgbClr val="000000"/>
              </a:solidFill>
            </a:endParaRPr>
          </a:p>
        </p:txBody>
      </p:sp>
      <p:sp>
        <p:nvSpPr>
          <p:cNvPr id="28" name="角丸四角形吹き出し 27"/>
          <p:cNvSpPr/>
          <p:nvPr/>
        </p:nvSpPr>
        <p:spPr>
          <a:xfrm>
            <a:off x="2097130" y="3573885"/>
            <a:ext cx="4175361" cy="851518"/>
          </a:xfrm>
          <a:prstGeom prst="wedgeRoundRectCallout">
            <a:avLst>
              <a:gd name="adj1" fmla="val -57110"/>
              <a:gd name="adj2" fmla="val -4723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200" dirty="0">
                <a:solidFill>
                  <a:srgbClr val="000000"/>
                </a:solidFill>
              </a:rPr>
              <a:t>学生には</a:t>
            </a:r>
            <a:r>
              <a:rPr lang="ja-JP" altLang="ja-JP" sz="2400" b="1" dirty="0">
                <a:solidFill>
                  <a:schemeClr val="accent6"/>
                </a:solidFill>
              </a:rPr>
              <a:t>自分から</a:t>
            </a:r>
            <a:r>
              <a:rPr lang="ja-JP" altLang="en-US" sz="2200" dirty="0" smtClean="0">
                <a:solidFill>
                  <a:srgbClr val="000000"/>
                </a:solidFill>
              </a:rPr>
              <a:t>動いて</a:t>
            </a:r>
            <a:endParaRPr lang="en-US" altLang="ja-JP" sz="2200" dirty="0" smtClean="0">
              <a:solidFill>
                <a:srgbClr val="000000"/>
              </a:solidFill>
            </a:endParaRPr>
          </a:p>
          <a:p>
            <a:pPr algn="ctr"/>
            <a:r>
              <a:rPr lang="ja-JP" altLang="en-US" sz="2200" dirty="0" smtClean="0">
                <a:solidFill>
                  <a:srgbClr val="000000"/>
                </a:solidFill>
              </a:rPr>
              <a:t>何</a:t>
            </a:r>
            <a:r>
              <a:rPr lang="ja-JP" altLang="en-US" sz="2200" dirty="0">
                <a:solidFill>
                  <a:srgbClr val="000000"/>
                </a:solidFill>
              </a:rPr>
              <a:t>か</a:t>
            </a:r>
            <a:r>
              <a:rPr lang="ja-JP" altLang="ja-JP" sz="2200" dirty="0">
                <a:solidFill>
                  <a:srgbClr val="000000"/>
                </a:solidFill>
              </a:rPr>
              <a:t>やって</a:t>
            </a:r>
            <a:r>
              <a:rPr lang="ja-JP" altLang="en-US" sz="2200" dirty="0">
                <a:solidFill>
                  <a:srgbClr val="000000"/>
                </a:solidFill>
              </a:rPr>
              <a:t>ほしい</a:t>
            </a:r>
            <a:endParaRPr lang="en-US" altLang="ja-JP" sz="2200" dirty="0">
              <a:solidFill>
                <a:srgbClr val="00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0625" y="42063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小林様</a:t>
            </a:r>
            <a:endParaRPr kumimoji="1" lang="ja-JP" altLang="en-US" dirty="0"/>
          </a:p>
        </p:txBody>
      </p:sp>
      <p:pic>
        <p:nvPicPr>
          <p:cNvPr id="29" name="図 28" descr="20140220_989630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826" y="5023674"/>
            <a:ext cx="2649695" cy="1405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595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453444" y="2549616"/>
            <a:ext cx="6237112" cy="3833754"/>
          </a:xfrm>
          <a:prstGeom prst="rect">
            <a:avLst/>
          </a:prstGeom>
          <a:solidFill>
            <a:schemeClr val="lt1">
              <a:alpha val="57000"/>
            </a:schemeClr>
          </a:solidFill>
          <a:ln>
            <a:solidFill>
              <a:srgbClr val="5959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457200" y="1111526"/>
            <a:ext cx="772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latin typeface="ヒラギノ角ゴ ProN W3"/>
                <a:ea typeface="ヒラギノ角ゴ ProN W3"/>
                <a:cs typeface="ヒラギノ角ゴ ProN W3"/>
              </a:rPr>
              <a:t>学生の学習成果を市民に還元する仕組みづくり</a:t>
            </a:r>
            <a:endParaRPr lang="en-US" altLang="ja-JP" sz="2800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pic>
        <p:nvPicPr>
          <p:cNvPr id="94" name="図 93" descr="20140220_98963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6106" y="4267663"/>
            <a:ext cx="2649695" cy="1405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図 34" descr="二中濃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0132" cy="102684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提案</a:t>
            </a:r>
            <a:endParaRPr kumimoji="1" lang="ja-JP" altLang="en-US" sz="2800" dirty="0"/>
          </a:p>
        </p:txBody>
      </p:sp>
      <p:grpSp>
        <p:nvGrpSpPr>
          <p:cNvPr id="48" name="図形グループ 47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49" name="円/楕円 48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1" name="図形グループ 50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52" name="円/楕円 51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5" name="図形グループ 54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56" name="円/楕円 55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図形グループ 10"/>
          <p:cNvGrpSpPr/>
          <p:nvPr/>
        </p:nvGrpSpPr>
        <p:grpSpPr>
          <a:xfrm>
            <a:off x="7063766" y="181068"/>
            <a:ext cx="1223412" cy="893624"/>
            <a:chOff x="7063766" y="181068"/>
            <a:chExt cx="1223412" cy="893624"/>
          </a:xfrm>
        </p:grpSpPr>
        <p:sp>
          <p:nvSpPr>
            <p:cNvPr id="59" name="円/楕円 58"/>
            <p:cNvSpPr/>
            <p:nvPr/>
          </p:nvSpPr>
          <p:spPr>
            <a:xfrm>
              <a:off x="7236343" y="181068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7063766" y="460980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7" name="角丸四角形 6"/>
          <p:cNvSpPr/>
          <p:nvPr/>
        </p:nvSpPr>
        <p:spPr>
          <a:xfrm>
            <a:off x="5350888" y="3207029"/>
            <a:ext cx="1450222" cy="7963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200" dirty="0" smtClean="0">
                <a:latin typeface="ヒラギノ角ゴ ProN W3"/>
                <a:ea typeface="ヒラギノ角ゴ ProN W3"/>
                <a:cs typeface="ヒラギノ角ゴ ProN W3"/>
              </a:rPr>
              <a:t>市民</a:t>
            </a:r>
            <a:endParaRPr kumimoji="1" lang="ja-JP" altLang="en-US" sz="2200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342890" y="3207029"/>
            <a:ext cx="1450222" cy="7963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200" dirty="0" smtClean="0">
                <a:latin typeface="ヒラギノ角ゴ ProN W3"/>
                <a:ea typeface="ヒラギノ角ゴ ProN W3"/>
                <a:cs typeface="ヒラギノ角ゴ ProN W3"/>
              </a:rPr>
              <a:t>大</a:t>
            </a:r>
            <a:r>
              <a:rPr kumimoji="1" lang="ja-JP" altLang="en-US" sz="2200" dirty="0" smtClean="0">
                <a:latin typeface="ヒラギノ角ゴ ProN W3"/>
                <a:ea typeface="ヒラギノ角ゴ ProN W3"/>
                <a:cs typeface="ヒラギノ角ゴ ProN W3"/>
              </a:rPr>
              <a:t>学生</a:t>
            </a:r>
            <a:endParaRPr kumimoji="1" lang="en-US" altLang="ja-JP" sz="2200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pic>
        <p:nvPicPr>
          <p:cNvPr id="88" name="図 87" descr="face_obasan.jpg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7" b="100000" l="0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134" y="2704603"/>
            <a:ext cx="955238" cy="1389437"/>
          </a:xfrm>
          <a:prstGeom prst="rect">
            <a:avLst/>
          </a:prstGeom>
        </p:spPr>
      </p:pic>
      <p:sp>
        <p:nvSpPr>
          <p:cNvPr id="27" name="台形 26"/>
          <p:cNvSpPr/>
          <p:nvPr/>
        </p:nvSpPr>
        <p:spPr>
          <a:xfrm>
            <a:off x="834396" y="1663364"/>
            <a:ext cx="7475208" cy="1018212"/>
          </a:xfrm>
          <a:prstGeom prst="trapezoid">
            <a:avLst>
              <a:gd name="adj" fmla="val 79534"/>
            </a:avLst>
          </a:prstGeom>
          <a:ln w="28575" cmpd="sng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 descr="face_girl.jpg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0" b="96250" l="0" r="95954">
                        <a14:foregroundMark x1="51445" y1="77500" x2="51445" y2="77500"/>
                        <a14:foregroundMark x1="47977" y1="86667" x2="47977" y2="86667"/>
                        <a14:foregroundMark x1="57803" y1="69167" x2="57803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521" y="2732825"/>
            <a:ext cx="1000930" cy="1388574"/>
          </a:xfrm>
          <a:prstGeom prst="rect">
            <a:avLst/>
          </a:prstGeom>
        </p:spPr>
      </p:pic>
      <p:sp>
        <p:nvSpPr>
          <p:cNvPr id="91" name="角丸四角形 90"/>
          <p:cNvSpPr/>
          <p:nvPr/>
        </p:nvSpPr>
        <p:spPr>
          <a:xfrm>
            <a:off x="2079255" y="1814513"/>
            <a:ext cx="4985490" cy="735103"/>
          </a:xfrm>
          <a:prstGeom prst="roundRect">
            <a:avLst/>
          </a:prstGeom>
          <a:ln w="381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600" dirty="0" smtClean="0"/>
              <a:t>学習成果を発表できる場所</a:t>
            </a:r>
            <a:endParaRPr kumimoji="1" lang="ja-JP" altLang="en-US" sz="2600" dirty="0"/>
          </a:p>
        </p:txBody>
      </p:sp>
      <p:grpSp>
        <p:nvGrpSpPr>
          <p:cNvPr id="6" name="図形グループ 5"/>
          <p:cNvGrpSpPr/>
          <p:nvPr/>
        </p:nvGrpSpPr>
        <p:grpSpPr>
          <a:xfrm>
            <a:off x="3878518" y="3253952"/>
            <a:ext cx="1386964" cy="792055"/>
            <a:chOff x="3881454" y="3583852"/>
            <a:chExt cx="1386964" cy="792055"/>
          </a:xfrm>
        </p:grpSpPr>
        <p:sp>
          <p:nvSpPr>
            <p:cNvPr id="3" name="左右矢印 2"/>
            <p:cNvSpPr/>
            <p:nvPr/>
          </p:nvSpPr>
          <p:spPr>
            <a:xfrm>
              <a:off x="3881454" y="3583852"/>
              <a:ext cx="1386964" cy="792055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  <a:alpha val="27000"/>
              </a:schemeClr>
            </a:solidFill>
            <a:ln>
              <a:noFill/>
            </a:ln>
            <a:effectLst>
              <a:glow rad="152400">
                <a:schemeClr val="accent5">
                  <a:lumMod val="60000"/>
                  <a:lumOff val="40000"/>
                  <a:alpha val="64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4072235" y="3654501"/>
              <a:ext cx="100540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3200" b="1" dirty="0" smtClean="0">
                  <a:ln w="3175" cmpd="sng">
                    <a:noFill/>
                  </a:ln>
                  <a:solidFill>
                    <a:schemeClr val="accent5"/>
                  </a:solidFill>
                  <a:effectLst>
                    <a:glow rad="101600">
                      <a:schemeClr val="bg1">
                        <a:alpha val="75000"/>
                      </a:schemeClr>
                    </a:glow>
                  </a:effectLst>
                  <a:latin typeface="ＤＦＰ太丸ゴシック体"/>
                  <a:ea typeface="ＤＦＰ太丸ゴシック体"/>
                  <a:cs typeface="ＤＦＰ太丸ゴシック体"/>
                </a:rPr>
                <a:t>交流</a:t>
              </a:r>
              <a:endParaRPr kumimoji="1" lang="ja-JP" altLang="en-US" sz="3200" b="1" dirty="0">
                <a:ln w="3175" cmpd="sng">
                  <a:noFill/>
                </a:ln>
                <a:solidFill>
                  <a:schemeClr val="accent5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ＤＦＰ太丸ゴシック体"/>
                <a:ea typeface="ＤＦＰ太丸ゴシック体"/>
                <a:cs typeface="ＤＦＰ太丸ゴシック体"/>
              </a:endParaRPr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1190546" y="6052086"/>
            <a:ext cx="6762908" cy="720128"/>
          </a:xfrm>
          <a:prstGeom prst="rect">
            <a:avLst/>
          </a:prstGeom>
          <a:ln w="381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rPr>
              <a:t>地域に</a:t>
            </a:r>
            <a:r>
              <a:rPr lang="ja-JP" altLang="en-US" sz="2600" b="1" dirty="0">
                <a:solidFill>
                  <a:srgbClr val="F14124"/>
                </a:solidFill>
                <a:latin typeface="ヒラギノ角ゴ ProN W3"/>
                <a:ea typeface="ヒラギノ角ゴ ProN W3"/>
                <a:cs typeface="ヒラギノ角ゴ ProN W3"/>
              </a:rPr>
              <a:t>新しい風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rPr>
              <a:t>を吹かせ</a:t>
            </a:r>
            <a:r>
              <a:rPr lang="ja-JP" altLang="en-US" sz="2600" b="1" dirty="0">
                <a:solidFill>
                  <a:srgbClr val="F14124"/>
                </a:solidFill>
                <a:latin typeface="ヒラギノ角ゴ ProN W3"/>
                <a:ea typeface="ヒラギノ角ゴ ProN W3"/>
                <a:cs typeface="ヒラギノ角ゴ ProN W3"/>
              </a:rPr>
              <a:t>活性化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rPr>
              <a:t>をはかる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pic>
        <p:nvPicPr>
          <p:cNvPr id="14" name="図 13" descr="reg_nurs_photo003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0371" y="4288832"/>
            <a:ext cx="2113667" cy="1415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角丸四角形 39"/>
          <p:cNvSpPr/>
          <p:nvPr/>
        </p:nvSpPr>
        <p:spPr>
          <a:xfrm>
            <a:off x="2308783" y="5541246"/>
            <a:ext cx="1776843" cy="390323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学外実習</a:t>
            </a:r>
            <a:endParaRPr kumimoji="1" lang="ja-JP" altLang="en-US" sz="2000" dirty="0"/>
          </a:p>
        </p:txBody>
      </p:sp>
      <p:sp>
        <p:nvSpPr>
          <p:cNvPr id="41" name="角丸四角形 40"/>
          <p:cNvSpPr/>
          <p:nvPr/>
        </p:nvSpPr>
        <p:spPr>
          <a:xfrm>
            <a:off x="5232532" y="5541246"/>
            <a:ext cx="1776843" cy="390323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出前講義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8388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図 38" descr="二中濃.png"/>
          <p:cNvPicPr>
            <a:picLocks noChangeAspect="1"/>
          </p:cNvPicPr>
          <p:nvPr/>
        </p:nvPicPr>
        <p:blipFill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430" y="0"/>
            <a:ext cx="6813140" cy="685800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998393" y="1895988"/>
            <a:ext cx="7274257" cy="805219"/>
          </a:xfrm>
          <a:prstGeom prst="roundRect">
            <a:avLst/>
          </a:prstGeom>
          <a:ln w="381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rPr>
              <a:t>学習成果を市民に還元する仕組みづくり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998393" y="3210160"/>
            <a:ext cx="7274257" cy="805219"/>
          </a:xfrm>
          <a:prstGeom prst="roundRect">
            <a:avLst/>
          </a:prstGeom>
          <a:ln w="38100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地域と若い世代との連携</a:t>
            </a:r>
            <a:endParaRPr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19" name="図形グループ 18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20" name="円/楕円 19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図形グループ 21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23" name="円/楕円 22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図形グループ 24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26" name="円/楕円 25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図形グループ 27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29" name="円/楕円 28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図形グループ 6"/>
          <p:cNvGrpSpPr/>
          <p:nvPr/>
        </p:nvGrpSpPr>
        <p:grpSpPr>
          <a:xfrm>
            <a:off x="1340157" y="4860198"/>
            <a:ext cx="6463687" cy="1639642"/>
            <a:chOff x="1340157" y="4860198"/>
            <a:chExt cx="6463687" cy="1639642"/>
          </a:xfrm>
        </p:grpSpPr>
        <p:sp>
          <p:nvSpPr>
            <p:cNvPr id="16" name="円/楕円 15"/>
            <p:cNvSpPr/>
            <p:nvPr/>
          </p:nvSpPr>
          <p:spPr>
            <a:xfrm>
              <a:off x="1340157" y="4860198"/>
              <a:ext cx="6463687" cy="1639642"/>
            </a:xfrm>
            <a:prstGeom prst="ellipse">
              <a:avLst/>
            </a:prstGeom>
            <a:solidFill>
              <a:srgbClr val="F9AFC0">
                <a:alpha val="6000"/>
              </a:srgbClr>
            </a:solidFill>
            <a:ln>
              <a:noFill/>
            </a:ln>
            <a:effectLst>
              <a:glow rad="1066800">
                <a:srgbClr val="F9AFC0">
                  <a:alpha val="77000"/>
                </a:srgb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2789195" y="5208544"/>
              <a:ext cx="3565611" cy="942951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ffectLst>
              <a:glow rad="1066800">
                <a:schemeClr val="bg1">
                  <a:alpha val="88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358721" y="5359076"/>
              <a:ext cx="439094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3600" b="1" dirty="0" smtClean="0">
                  <a:ln w="1270" cap="flat" cmpd="sng">
                    <a:noFill/>
                  </a:ln>
                  <a:solidFill>
                    <a:srgbClr val="F98FC3"/>
                  </a:solidFill>
                  <a:effectLst/>
                  <a:latin typeface="ヒラギノ丸ゴ ProN W4"/>
                  <a:ea typeface="ヒラギノ丸ゴ ProN W4"/>
                  <a:cs typeface="ヒラギノ丸ゴ ProN W4"/>
                </a:rPr>
                <a:t>まなびあいの</a:t>
              </a:r>
              <a:r>
                <a:rPr kumimoji="1" lang="ja-JP" altLang="en-US" sz="2800" b="1" dirty="0" smtClean="0">
                  <a:solidFill>
                    <a:schemeClr val="bg1">
                      <a:lumMod val="50000"/>
                    </a:schemeClr>
                  </a:solidFill>
                  <a:effectLst/>
                  <a:latin typeface="ヒラギノ丸ゴ ProN W4"/>
                  <a:ea typeface="ヒラギノ丸ゴ ProN W4"/>
                  <a:cs typeface="ヒラギノ丸ゴ ProN W4"/>
                </a:rPr>
                <a:t>ぬくもり</a:t>
              </a:r>
              <a:endParaRPr kumimoji="1" lang="ja-JP" altLang="en-US" sz="2800" b="1" dirty="0">
                <a:solidFill>
                  <a:schemeClr val="bg1">
                    <a:lumMod val="50000"/>
                  </a:schemeClr>
                </a:solidFill>
                <a:effectLst/>
                <a:latin typeface="ヒラギノ丸ゴ ProN W4"/>
                <a:ea typeface="ヒラギノ丸ゴ ProN W4"/>
                <a:cs typeface="ヒラギノ丸ゴ ProN W4"/>
              </a:endParaRPr>
            </a:p>
          </p:txBody>
        </p:sp>
      </p:grpSp>
      <p:pic>
        <p:nvPicPr>
          <p:cNvPr id="40" name="図 39" descr="二中濃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0132" cy="1026849"/>
          </a:xfrm>
          <a:prstGeom prst="rect">
            <a:avLst/>
          </a:prstGeom>
        </p:spPr>
      </p:pic>
      <p:sp>
        <p:nvSpPr>
          <p:cNvPr id="41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610"/>
          </a:xfrm>
        </p:spPr>
        <p:txBody>
          <a:bodyPr/>
          <a:lstStyle/>
          <a:p>
            <a:r>
              <a:rPr lang="ja-JP" altLang="en-US" dirty="0" smtClean="0"/>
              <a:t>二中地区まとめ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16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角丸四角形 41"/>
          <p:cNvSpPr/>
          <p:nvPr/>
        </p:nvSpPr>
        <p:spPr>
          <a:xfrm rot="16200000">
            <a:off x="7215296" y="4060871"/>
            <a:ext cx="2038160" cy="2003581"/>
          </a:xfrm>
          <a:prstGeom prst="roundRect">
            <a:avLst/>
          </a:prstGeom>
          <a:solidFill>
            <a:schemeClr val="bg2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39060" y="221369"/>
            <a:ext cx="2166470" cy="6367689"/>
          </a:xfrm>
          <a:prstGeom prst="rect">
            <a:avLst/>
          </a:prstGeom>
          <a:solidFill>
            <a:schemeClr val="accent6">
              <a:lumMod val="20000"/>
              <a:lumOff val="80000"/>
              <a:alpha val="29000"/>
            </a:schemeClr>
          </a:solidFill>
          <a:ln>
            <a:noFill/>
          </a:ln>
          <a:effectLst>
            <a:glow rad="431800">
              <a:schemeClr val="accent6">
                <a:lumMod val="20000"/>
                <a:lumOff val="80000"/>
                <a:alpha val="39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7" name="図 6" descr="地区全体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6" y="220559"/>
            <a:ext cx="2594783" cy="2611867"/>
          </a:xfrm>
          <a:prstGeom prst="rect">
            <a:avLst/>
          </a:prstGeom>
        </p:spPr>
      </p:pic>
      <p:cxnSp>
        <p:nvCxnSpPr>
          <p:cNvPr id="22" name="直線コネクタ 21"/>
          <p:cNvCxnSpPr/>
          <p:nvPr/>
        </p:nvCxnSpPr>
        <p:spPr>
          <a:xfrm>
            <a:off x="2767938" y="855144"/>
            <a:ext cx="3160443" cy="0"/>
          </a:xfrm>
          <a:prstGeom prst="line">
            <a:avLst/>
          </a:prstGeom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332497" y="22137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latin typeface="ヒラギノ丸ゴ ProN W4"/>
                <a:ea typeface="ヒラギノ丸ゴ ProN W4"/>
                <a:cs typeface="ヒラギノ丸ゴ ProN W4"/>
              </a:rPr>
              <a:t>一中地区</a:t>
            </a:r>
            <a:endParaRPr kumimoji="1" lang="ja-JP" altLang="en-US" sz="36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 flipV="1">
            <a:off x="1359647" y="855144"/>
            <a:ext cx="1408291" cy="833202"/>
          </a:xfrm>
          <a:prstGeom prst="line">
            <a:avLst/>
          </a:prstGeom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3497257" y="1227741"/>
            <a:ext cx="4717937" cy="646331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600" b="1" i="1" dirty="0" smtClean="0">
                <a:solidFill>
                  <a:schemeClr val="accent6"/>
                </a:solidFill>
                <a:effectLst>
                  <a:glow rad="152400">
                    <a:schemeClr val="accent6">
                      <a:lumMod val="40000"/>
                      <a:lumOff val="60000"/>
                      <a:alpha val="55000"/>
                    </a:schemeClr>
                  </a:glow>
                </a:effectLst>
                <a:latin typeface="ヒラギノ丸ゴ ProN W4"/>
                <a:ea typeface="ヒラギノ丸ゴ ProN W4"/>
                <a:cs typeface="ヒラギノ丸ゴ ProN W4"/>
              </a:rPr>
              <a:t>おもてなし</a:t>
            </a:r>
            <a:r>
              <a:rPr kumimoji="1" lang="ja-JP" altLang="en-US" sz="3200" i="1" dirty="0" smtClean="0">
                <a:solidFill>
                  <a:schemeClr val="accent6"/>
                </a:solidFill>
                <a:effectLst>
                  <a:glow rad="152400">
                    <a:schemeClr val="accent6">
                      <a:lumMod val="40000"/>
                      <a:lumOff val="60000"/>
                      <a:alpha val="55000"/>
                    </a:schemeClr>
                  </a:glow>
                </a:effectLst>
                <a:latin typeface="ヒラギノ丸ゴ ProN W4"/>
                <a:ea typeface="ヒラギノ丸ゴ ProN W4"/>
                <a:cs typeface="ヒラギノ丸ゴ ProN W4"/>
              </a:rPr>
              <a:t>のぬくもり</a:t>
            </a:r>
            <a:endParaRPr kumimoji="1" lang="ja-JP" altLang="en-US" sz="3200" i="1" dirty="0">
              <a:solidFill>
                <a:schemeClr val="accent6"/>
              </a:solidFill>
              <a:effectLst>
                <a:glow rad="152400">
                  <a:schemeClr val="accent6">
                    <a:lumMod val="40000"/>
                    <a:lumOff val="60000"/>
                    <a:alpha val="55000"/>
                  </a:schemeClr>
                </a:glow>
              </a:effectLst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5844754" y="739698"/>
            <a:ext cx="230892" cy="23089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 descr="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270" y="2313513"/>
            <a:ext cx="5319362" cy="3670840"/>
          </a:xfrm>
          <a:prstGeom prst="rect">
            <a:avLst/>
          </a:prstGeom>
        </p:spPr>
      </p:pic>
      <p:sp>
        <p:nvSpPr>
          <p:cNvPr id="36" name="円/楕円 35"/>
          <p:cNvSpPr/>
          <p:nvPr/>
        </p:nvSpPr>
        <p:spPr>
          <a:xfrm>
            <a:off x="6656253" y="4507642"/>
            <a:ext cx="227600" cy="245386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rgbClr val="FF0066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326845" y="4050789"/>
            <a:ext cx="658816" cy="3693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66"/>
                </a:solidFill>
              </a:rPr>
              <a:t>一中</a:t>
            </a:r>
            <a:endParaRPr kumimoji="1" lang="ja-JP" altLang="en-US" b="1" dirty="0">
              <a:solidFill>
                <a:srgbClr val="FF0066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945381" y="4841897"/>
            <a:ext cx="879251" cy="369332"/>
          </a:xfrm>
          <a:prstGeom prst="rect">
            <a:avLst/>
          </a:prstGeom>
          <a:solidFill>
            <a:srgbClr val="FFFFFF">
              <a:alpha val="69000"/>
            </a:srgb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/>
              <a:t>土浦駅</a:t>
            </a:r>
            <a:endParaRPr kumimoji="1" lang="ja-JP" altLang="en-US" b="1" dirty="0"/>
          </a:p>
        </p:txBody>
      </p:sp>
      <p:grpSp>
        <p:nvGrpSpPr>
          <p:cNvPr id="23" name="図形グループ 22"/>
          <p:cNvGrpSpPr/>
          <p:nvPr/>
        </p:nvGrpSpPr>
        <p:grpSpPr>
          <a:xfrm>
            <a:off x="2819741" y="5312820"/>
            <a:ext cx="1838452" cy="1130165"/>
            <a:chOff x="501170" y="5375474"/>
            <a:chExt cx="1838452" cy="1130165"/>
          </a:xfrm>
        </p:grpSpPr>
        <p:sp>
          <p:nvSpPr>
            <p:cNvPr id="28" name="正方形/長方形 27"/>
            <p:cNvSpPr/>
            <p:nvPr/>
          </p:nvSpPr>
          <p:spPr>
            <a:xfrm>
              <a:off x="501170" y="5375474"/>
              <a:ext cx="1838452" cy="1130165"/>
            </a:xfrm>
            <a:prstGeom prst="rect">
              <a:avLst/>
            </a:prstGeom>
            <a:solidFill>
              <a:schemeClr val="lt1">
                <a:alpha val="81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ja-JP" altLang="en-US" sz="1400" dirty="0" smtClean="0"/>
                <a:t>　　　　</a:t>
              </a:r>
              <a:r>
                <a:rPr lang="en-US" altLang="ja-JP" sz="1400" dirty="0" smtClean="0"/>
                <a:t>	</a:t>
              </a:r>
              <a:r>
                <a:rPr lang="ja-JP" altLang="en-US" sz="1400" dirty="0" smtClean="0"/>
                <a:t>高速道路</a:t>
              </a:r>
              <a:endParaRPr lang="en-US" altLang="ja-JP" sz="1400" dirty="0" smtClean="0"/>
            </a:p>
            <a:p>
              <a:pPr>
                <a:lnSpc>
                  <a:spcPct val="120000"/>
                </a:lnSpc>
              </a:pPr>
              <a:r>
                <a:rPr kumimoji="1" lang="ja-JP" altLang="en-US" sz="1400" dirty="0" smtClean="0"/>
                <a:t>　　　　</a:t>
              </a:r>
              <a:r>
                <a:rPr kumimoji="1" lang="en-US" altLang="ja-JP" sz="1400" dirty="0" smtClean="0"/>
                <a:t>	</a:t>
              </a:r>
              <a:r>
                <a:rPr kumimoji="1" lang="ja-JP" altLang="en-US" sz="1400" dirty="0" smtClean="0"/>
                <a:t>国道</a:t>
              </a:r>
              <a:endParaRPr kumimoji="1" lang="en-US" altLang="ja-JP" sz="1400" dirty="0" smtClean="0"/>
            </a:p>
            <a:p>
              <a:pPr>
                <a:lnSpc>
                  <a:spcPct val="120000"/>
                </a:lnSpc>
              </a:pPr>
              <a:r>
                <a:rPr lang="en-US" altLang="ja-JP" sz="1400" dirty="0" smtClean="0"/>
                <a:t>		 </a:t>
              </a:r>
              <a:r>
                <a:rPr lang="ja-JP" altLang="en-US" sz="1400" dirty="0" smtClean="0"/>
                <a:t>一般道</a:t>
              </a:r>
              <a:endParaRPr lang="en-US" altLang="ja-JP" sz="1400" dirty="0" smtClean="0"/>
            </a:p>
            <a:p>
              <a:pPr>
                <a:lnSpc>
                  <a:spcPct val="120000"/>
                </a:lnSpc>
              </a:pPr>
              <a:r>
                <a:rPr kumimoji="1" lang="en-US" altLang="ja-JP" sz="1400" dirty="0" smtClean="0"/>
                <a:t>	</a:t>
              </a:r>
              <a:r>
                <a:rPr kumimoji="1" lang="ja-JP" altLang="en-US" sz="1400" dirty="0" smtClean="0"/>
                <a:t>　　</a:t>
              </a:r>
              <a:r>
                <a:rPr kumimoji="1" lang="en-US" altLang="ja-JP" sz="1400" dirty="0" smtClean="0"/>
                <a:t>	</a:t>
              </a:r>
              <a:r>
                <a:rPr kumimoji="1" lang="ja-JP" altLang="en-US" sz="1400" dirty="0" smtClean="0"/>
                <a:t>鉄道</a:t>
              </a:r>
              <a:endParaRPr kumimoji="1" lang="ja-JP" altLang="en-US" sz="1400" dirty="0"/>
            </a:p>
          </p:txBody>
        </p:sp>
        <p:cxnSp>
          <p:nvCxnSpPr>
            <p:cNvPr id="29" name="直線コネクタ 28"/>
            <p:cNvCxnSpPr/>
            <p:nvPr/>
          </p:nvCxnSpPr>
          <p:spPr>
            <a:xfrm>
              <a:off x="604762" y="5610394"/>
              <a:ext cx="725714" cy="0"/>
            </a:xfrm>
            <a:prstGeom prst="line">
              <a:avLst/>
            </a:prstGeom>
            <a:ln w="57150" cmpd="sng">
              <a:solidFill>
                <a:srgbClr val="008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604647" y="5847461"/>
              <a:ext cx="725829" cy="0"/>
            </a:xfrm>
            <a:prstGeom prst="line">
              <a:avLst/>
            </a:prstGeom>
            <a:ln w="57150" cmpd="sng">
              <a:solidFill>
                <a:schemeClr val="accent5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604647" y="6105002"/>
              <a:ext cx="725829" cy="0"/>
            </a:xfrm>
            <a:prstGeom prst="line">
              <a:avLst/>
            </a:prstGeom>
            <a:ln w="57150" cmpd="sng">
              <a:solidFill>
                <a:srgbClr val="7F7F7F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33" name="図形グループ 32"/>
            <p:cNvGrpSpPr/>
            <p:nvPr/>
          </p:nvGrpSpPr>
          <p:grpSpPr>
            <a:xfrm>
              <a:off x="604762" y="6350000"/>
              <a:ext cx="729004" cy="0"/>
              <a:chOff x="601587" y="6645275"/>
              <a:chExt cx="729004" cy="0"/>
            </a:xfrm>
          </p:grpSpPr>
          <p:cxnSp>
            <p:nvCxnSpPr>
              <p:cNvPr id="34" name="直線コネクタ 33"/>
              <p:cNvCxnSpPr/>
              <p:nvPr/>
            </p:nvCxnSpPr>
            <p:spPr>
              <a:xfrm>
                <a:off x="601587" y="6645275"/>
                <a:ext cx="725829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>
                <a:off x="604762" y="6645275"/>
                <a:ext cx="725829" cy="0"/>
              </a:xfrm>
              <a:prstGeom prst="line">
                <a:avLst/>
              </a:prstGeom>
              <a:ln w="38100" cmpd="sng">
                <a:solidFill>
                  <a:srgbClr val="FFFFFF"/>
                </a:solidFill>
                <a:prstDash val="dash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テキスト ボックス 38"/>
          <p:cNvSpPr txBox="1"/>
          <p:nvPr/>
        </p:nvSpPr>
        <p:spPr>
          <a:xfrm>
            <a:off x="5065649" y="6093401"/>
            <a:ext cx="192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四中・六中地区</a:t>
            </a:r>
            <a:endParaRPr kumimoji="1" lang="ja-JP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553200" y="3148914"/>
            <a:ext cx="192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二中地区</a:t>
            </a:r>
            <a:endParaRPr kumimoji="1" lang="ja-JP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912389" y="2463094"/>
            <a:ext cx="192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都和</a:t>
            </a:r>
            <a:r>
              <a:rPr lang="ja-JP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中地区</a:t>
            </a:r>
            <a:endParaRPr kumimoji="1" lang="ja-JP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7" name="図形グループ 56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58" name="円/楕円 57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3" name="図形グループ 62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64" name="円/楕円 63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6" name="図形グループ 65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67" name="円/楕円 66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0" name="図形グループ 59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61" name="円/楕円 60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45" name="テキスト ボックス 44"/>
          <p:cNvSpPr txBox="1"/>
          <p:nvPr/>
        </p:nvSpPr>
        <p:spPr>
          <a:xfrm>
            <a:off x="8013165" y="3964218"/>
            <a:ext cx="879251" cy="369332"/>
          </a:xfrm>
          <a:prstGeom prst="rect">
            <a:avLst/>
          </a:prstGeom>
          <a:solidFill>
            <a:srgbClr val="FFFFFF">
              <a:alpha val="69000"/>
            </a:srgb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/>
              <a:t>霞ヶ浦</a:t>
            </a:r>
            <a:endParaRPr kumimoji="1" lang="ja-JP" altLang="en-US" b="1" dirty="0"/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060" y="4897578"/>
            <a:ext cx="2166470" cy="1470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図 4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060" y="3148914"/>
            <a:ext cx="2236201" cy="1462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テキスト ボックス 45"/>
          <p:cNvSpPr txBox="1"/>
          <p:nvPr/>
        </p:nvSpPr>
        <p:spPr>
          <a:xfrm>
            <a:off x="1529743" y="605287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400" dirty="0" smtClean="0"/>
              <a:t>亀城公園</a:t>
            </a:r>
            <a:endParaRPr kumimoji="1" lang="ja-JP" altLang="en-US" sz="1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996340" y="4448323"/>
            <a:ext cx="1436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400" dirty="0" smtClean="0"/>
              <a:t>国道</a:t>
            </a:r>
            <a:r>
              <a:rPr kumimoji="1" lang="en-US" altLang="ja-JP" sz="1400" dirty="0" smtClean="0">
                <a:latin typeface="+mn-ea"/>
              </a:rPr>
              <a:t>125</a:t>
            </a:r>
            <a:r>
              <a:rPr kumimoji="1" lang="ja-JP" altLang="en-US" sz="1400" dirty="0" smtClean="0"/>
              <a:t>号沿い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8490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5499"/>
            <a:ext cx="4292555" cy="4050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15762" y="1010510"/>
            <a:ext cx="5407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ヒラギノ角ゴ ProN W3"/>
                <a:ea typeface="ヒラギノ角ゴ ProN W3"/>
                <a:cs typeface="ヒラギノ角ゴ ProN W3"/>
              </a:rPr>
              <a:t>H19-H24</a:t>
            </a:r>
            <a:r>
              <a:rPr lang="ja-JP" altLang="en-US" sz="2800" dirty="0" smtClean="0">
                <a:latin typeface="ヒラギノ角ゴ ProN W3"/>
                <a:ea typeface="ヒラギノ角ゴ ProN W3"/>
                <a:cs typeface="ヒラギノ角ゴ ProN W3"/>
              </a:rPr>
              <a:t>の歩行者交通量の変化</a:t>
            </a:r>
            <a:endParaRPr lang="en-US" altLang="ja-JP" sz="2800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pic>
        <p:nvPicPr>
          <p:cNvPr id="26" name="図 25" descr="一中濃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" y="13511"/>
            <a:ext cx="1006620" cy="1013248"/>
          </a:xfrm>
          <a:prstGeom prst="rect">
            <a:avLst/>
          </a:prstGeom>
        </p:spPr>
      </p:pic>
      <p:sp>
        <p:nvSpPr>
          <p:cNvPr id="27" name="タイトル 1"/>
          <p:cNvSpPr txBox="1">
            <a:spLocks/>
          </p:cNvSpPr>
          <p:nvPr/>
        </p:nvSpPr>
        <p:spPr>
          <a:xfrm>
            <a:off x="457200" y="274638"/>
            <a:ext cx="8229600" cy="738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defRPr>
            </a:lvl1pPr>
          </a:lstStyle>
          <a:p>
            <a:r>
              <a:rPr lang="ja-JP" altLang="en-US" smtClean="0"/>
              <a:t>現状</a:t>
            </a:r>
            <a:endParaRPr lang="ja-JP" altLang="en-US" dirty="0"/>
          </a:p>
        </p:txBody>
      </p:sp>
      <p:pic>
        <p:nvPicPr>
          <p:cNvPr id="42" name="Picture 3" descr="D:\FFOutput\IMG_5998.jpg"/>
          <p:cNvPicPr>
            <a:picLocks noChangeAspect="1" noChangeArrowheads="1"/>
          </p:cNvPicPr>
          <p:nvPr/>
        </p:nvPicPr>
        <p:blipFill>
          <a:blip r:embed="rId4" cstate="screen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3168" y="1628357"/>
            <a:ext cx="2500666" cy="333422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角丸四角形 46"/>
          <p:cNvSpPr/>
          <p:nvPr/>
        </p:nvSpPr>
        <p:spPr>
          <a:xfrm>
            <a:off x="800616" y="5615861"/>
            <a:ext cx="3570895" cy="1132634"/>
          </a:xfrm>
          <a:prstGeom prst="roundRect">
            <a:avLst/>
          </a:prstGeom>
          <a:ln w="38100" cmpd="sng">
            <a:solidFill>
              <a:srgbClr val="59595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+mn-ea"/>
              </a:rPr>
              <a:t>モール</a:t>
            </a:r>
            <a:r>
              <a:rPr kumimoji="1" lang="en-US" altLang="ja-JP" sz="2400" dirty="0" smtClean="0">
                <a:latin typeface="+mn-ea"/>
              </a:rPr>
              <a:t>505</a:t>
            </a:r>
            <a:r>
              <a:rPr lang="ja-JP" altLang="en-US" sz="2400" dirty="0" smtClean="0">
                <a:latin typeface="+mn-ea"/>
              </a:rPr>
              <a:t>周辺で</a:t>
            </a:r>
            <a:endParaRPr lang="en-US" altLang="ja-JP" sz="2400" dirty="0" smtClean="0">
              <a:latin typeface="+mn-ea"/>
            </a:endParaRPr>
          </a:p>
          <a:p>
            <a:pPr algn="ctr"/>
            <a:r>
              <a:rPr lang="ja-JP" altLang="en-US" sz="2400" dirty="0" smtClean="0">
                <a:latin typeface="+mn-ea"/>
              </a:rPr>
              <a:t>特に歩く</a:t>
            </a:r>
            <a:r>
              <a:rPr lang="ja-JP" altLang="en-US" sz="2400" dirty="0">
                <a:latin typeface="+mn-ea"/>
              </a:rPr>
              <a:t>魅力が減少</a:t>
            </a:r>
            <a:endParaRPr lang="en-US" altLang="ja-JP" sz="2400" dirty="0">
              <a:latin typeface="+mn-ea"/>
            </a:endParaRPr>
          </a:p>
        </p:txBody>
      </p:sp>
      <p:sp>
        <p:nvSpPr>
          <p:cNvPr id="48" name="直方体 47"/>
          <p:cNvSpPr/>
          <p:nvPr/>
        </p:nvSpPr>
        <p:spPr>
          <a:xfrm>
            <a:off x="3786446" y="1622859"/>
            <a:ext cx="289745" cy="1056810"/>
          </a:xfrm>
          <a:prstGeom prst="cub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図形グループ 2"/>
          <p:cNvGrpSpPr/>
          <p:nvPr/>
        </p:nvGrpSpPr>
        <p:grpSpPr>
          <a:xfrm>
            <a:off x="830348" y="2697112"/>
            <a:ext cx="3467017" cy="2654962"/>
            <a:chOff x="830348" y="2697112"/>
            <a:chExt cx="3467017" cy="2654962"/>
          </a:xfrm>
        </p:grpSpPr>
        <p:sp>
          <p:nvSpPr>
            <p:cNvPr id="54" name="テキスト ボックス 53"/>
            <p:cNvSpPr txBox="1"/>
            <p:nvPr/>
          </p:nvSpPr>
          <p:spPr>
            <a:xfrm>
              <a:off x="3458674" y="2703281"/>
              <a:ext cx="838691" cy="40011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latin typeface="+mn-ea"/>
                </a:rPr>
                <a:t>-22</a:t>
              </a:r>
              <a:r>
                <a:rPr kumimoji="1" lang="en-US" altLang="ja-JP" dirty="0" smtClean="0">
                  <a:latin typeface="+mn-ea"/>
                </a:rPr>
                <a:t>%</a:t>
              </a:r>
              <a:endParaRPr kumimoji="1" lang="ja-JP" altLang="en-US" sz="2000" dirty="0">
                <a:latin typeface="+mn-ea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3019661" y="4951964"/>
              <a:ext cx="935176" cy="40011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latin typeface="+mn-ea"/>
                </a:rPr>
                <a:t>-19</a:t>
              </a:r>
              <a:r>
                <a:rPr kumimoji="1" lang="en-US" altLang="ja-JP" dirty="0" smtClean="0">
                  <a:latin typeface="+mn-ea"/>
                </a:rPr>
                <a:t>%</a:t>
              </a:r>
              <a:endParaRPr kumimoji="1" lang="ja-JP" altLang="en-US" sz="2000" dirty="0">
                <a:latin typeface="+mn-ea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2615877" y="4033504"/>
              <a:ext cx="855576" cy="40011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latin typeface="+mn-ea"/>
                </a:rPr>
                <a:t>-25</a:t>
              </a:r>
              <a:r>
                <a:rPr kumimoji="1" lang="en-US" altLang="ja-JP" dirty="0" smtClean="0">
                  <a:latin typeface="+mn-ea"/>
                </a:rPr>
                <a:t>%</a:t>
              </a:r>
              <a:endParaRPr kumimoji="1" lang="ja-JP" altLang="en-US" sz="2000" dirty="0">
                <a:latin typeface="+mn-ea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1661467" y="4147696"/>
              <a:ext cx="848375" cy="40011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latin typeface="+mn-ea"/>
                </a:rPr>
                <a:t>-22</a:t>
              </a:r>
              <a:r>
                <a:rPr kumimoji="1" lang="en-US" altLang="ja-JP" dirty="0" smtClean="0">
                  <a:latin typeface="+mn-ea"/>
                </a:rPr>
                <a:t>%</a:t>
              </a:r>
              <a:endParaRPr kumimoji="1" lang="ja-JP" altLang="en-US" sz="2000" dirty="0">
                <a:latin typeface="+mn-ea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1414226" y="3558616"/>
              <a:ext cx="845956" cy="40011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solidFill>
                    <a:srgbClr val="FF0000"/>
                  </a:solidFill>
                  <a:latin typeface="+mn-ea"/>
                </a:rPr>
                <a:t>-38</a:t>
              </a:r>
              <a:r>
                <a:rPr kumimoji="1" lang="en-US" altLang="ja-JP" dirty="0" smtClean="0">
                  <a:solidFill>
                    <a:srgbClr val="FF0000"/>
                  </a:solidFill>
                  <a:latin typeface="+mn-ea"/>
                </a:rPr>
                <a:t>%</a:t>
              </a:r>
              <a:endParaRPr kumimoji="1" lang="ja-JP" altLang="en-US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830348" y="2697112"/>
              <a:ext cx="909483" cy="40011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latin typeface="+mn-ea"/>
                </a:rPr>
                <a:t>-19</a:t>
              </a:r>
              <a:r>
                <a:rPr kumimoji="1" lang="en-US" altLang="ja-JP" dirty="0" smtClean="0">
                  <a:latin typeface="+mn-ea"/>
                </a:rPr>
                <a:t>%</a:t>
              </a:r>
              <a:endParaRPr kumimoji="1" lang="ja-JP" altLang="en-US" sz="2000" dirty="0">
                <a:latin typeface="+mn-ea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2122928" y="2749275"/>
              <a:ext cx="865341" cy="40011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solidFill>
                    <a:srgbClr val="FF0000"/>
                  </a:solidFill>
                  <a:latin typeface="+mn-ea"/>
                </a:rPr>
                <a:t>-53</a:t>
              </a:r>
              <a:r>
                <a:rPr kumimoji="1" lang="en-US" altLang="ja-JP" dirty="0" smtClean="0">
                  <a:solidFill>
                    <a:srgbClr val="FF0000"/>
                  </a:solidFill>
                  <a:latin typeface="+mn-ea"/>
                </a:rPr>
                <a:t>%</a:t>
              </a:r>
              <a:endParaRPr kumimoji="1" lang="ja-JP" altLang="en-US" sz="2000" dirty="0">
                <a:solidFill>
                  <a:srgbClr val="FF0000"/>
                </a:solidFill>
                <a:latin typeface="+mn-ea"/>
              </a:endParaRPr>
            </a:p>
          </p:txBody>
        </p:sp>
      </p:grpSp>
      <p:sp>
        <p:nvSpPr>
          <p:cNvPr id="31" name="直方体 30"/>
          <p:cNvSpPr/>
          <p:nvPr/>
        </p:nvSpPr>
        <p:spPr>
          <a:xfrm>
            <a:off x="2956948" y="2951806"/>
            <a:ext cx="289745" cy="1056810"/>
          </a:xfrm>
          <a:prstGeom prst="cub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直方体 33"/>
          <p:cNvSpPr/>
          <p:nvPr/>
        </p:nvSpPr>
        <p:spPr>
          <a:xfrm>
            <a:off x="2248234" y="3147511"/>
            <a:ext cx="289745" cy="1056810"/>
          </a:xfrm>
          <a:prstGeom prst="cub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直方体 35"/>
          <p:cNvSpPr/>
          <p:nvPr/>
        </p:nvSpPr>
        <p:spPr>
          <a:xfrm>
            <a:off x="1775363" y="2445511"/>
            <a:ext cx="289745" cy="1056810"/>
          </a:xfrm>
          <a:prstGeom prst="cub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直方体 38"/>
          <p:cNvSpPr/>
          <p:nvPr/>
        </p:nvSpPr>
        <p:spPr>
          <a:xfrm>
            <a:off x="1179749" y="1548000"/>
            <a:ext cx="289745" cy="1056810"/>
          </a:xfrm>
          <a:prstGeom prst="cub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直方体 42"/>
          <p:cNvSpPr/>
          <p:nvPr/>
        </p:nvSpPr>
        <p:spPr>
          <a:xfrm>
            <a:off x="2347264" y="1731179"/>
            <a:ext cx="289745" cy="1056810"/>
          </a:xfrm>
          <a:prstGeom prst="cub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直方体 61"/>
          <p:cNvSpPr/>
          <p:nvPr/>
        </p:nvSpPr>
        <p:spPr>
          <a:xfrm>
            <a:off x="3408057" y="3888618"/>
            <a:ext cx="289745" cy="1056810"/>
          </a:xfrm>
          <a:prstGeom prst="cub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方体 29"/>
          <p:cNvSpPr/>
          <p:nvPr/>
        </p:nvSpPr>
        <p:spPr>
          <a:xfrm>
            <a:off x="3789751" y="1639489"/>
            <a:ext cx="276828" cy="225130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直方体 31"/>
          <p:cNvSpPr/>
          <p:nvPr/>
        </p:nvSpPr>
        <p:spPr>
          <a:xfrm>
            <a:off x="2960292" y="2959576"/>
            <a:ext cx="276828" cy="257876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直方体 34"/>
          <p:cNvSpPr/>
          <p:nvPr/>
        </p:nvSpPr>
        <p:spPr>
          <a:xfrm>
            <a:off x="2257418" y="3150735"/>
            <a:ext cx="276828" cy="225130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直方体 36"/>
          <p:cNvSpPr/>
          <p:nvPr/>
        </p:nvSpPr>
        <p:spPr>
          <a:xfrm>
            <a:off x="1772580" y="2446629"/>
            <a:ext cx="276828" cy="376580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直方体 40"/>
          <p:cNvSpPr/>
          <p:nvPr/>
        </p:nvSpPr>
        <p:spPr>
          <a:xfrm>
            <a:off x="1179748" y="1535904"/>
            <a:ext cx="276828" cy="225130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直方体 60"/>
          <p:cNvSpPr/>
          <p:nvPr/>
        </p:nvSpPr>
        <p:spPr>
          <a:xfrm>
            <a:off x="2336191" y="1739243"/>
            <a:ext cx="285139" cy="532124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直方体 62"/>
          <p:cNvSpPr/>
          <p:nvPr/>
        </p:nvSpPr>
        <p:spPr>
          <a:xfrm>
            <a:off x="3411617" y="3892864"/>
            <a:ext cx="276828" cy="225130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3" name="グループ化 72"/>
          <p:cNvGrpSpPr/>
          <p:nvPr/>
        </p:nvGrpSpPr>
        <p:grpSpPr>
          <a:xfrm>
            <a:off x="4590761" y="4033504"/>
            <a:ext cx="4480215" cy="2447365"/>
            <a:chOff x="1604657" y="4831977"/>
            <a:chExt cx="4742355" cy="2447365"/>
          </a:xfrm>
        </p:grpSpPr>
        <p:sp>
          <p:nvSpPr>
            <p:cNvPr id="74" name="角丸四角形 73"/>
            <p:cNvSpPr/>
            <p:nvPr/>
          </p:nvSpPr>
          <p:spPr>
            <a:xfrm>
              <a:off x="1604657" y="4831977"/>
              <a:ext cx="4742355" cy="244736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5" name="グループ化 74"/>
            <p:cNvGrpSpPr/>
            <p:nvPr/>
          </p:nvGrpSpPr>
          <p:grpSpPr>
            <a:xfrm>
              <a:off x="2025998" y="5091954"/>
              <a:ext cx="3945306" cy="1838966"/>
              <a:chOff x="1147457" y="1411120"/>
              <a:chExt cx="3945306" cy="1635332"/>
            </a:xfrm>
          </p:grpSpPr>
          <p:sp>
            <p:nvSpPr>
              <p:cNvPr id="76" name="正方形/長方形 75"/>
              <p:cNvSpPr/>
              <p:nvPr/>
            </p:nvSpPr>
            <p:spPr>
              <a:xfrm>
                <a:off x="1599892" y="2033182"/>
                <a:ext cx="1091990" cy="340701"/>
              </a:xfrm>
              <a:prstGeom prst="rect">
                <a:avLst/>
              </a:prstGeom>
              <a:noFill/>
              <a:ln w="19050" cmpd="sng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 dirty="0"/>
              </a:p>
            </p:txBody>
          </p:sp>
          <p:sp>
            <p:nvSpPr>
              <p:cNvPr id="77" name="正方形/長方形 76"/>
              <p:cNvSpPr/>
              <p:nvPr/>
            </p:nvSpPr>
            <p:spPr>
              <a:xfrm>
                <a:off x="2696620" y="2033182"/>
                <a:ext cx="716345" cy="340701"/>
              </a:xfrm>
              <a:prstGeom prst="rect">
                <a:avLst/>
              </a:prstGeom>
              <a:noFill/>
              <a:ln w="19050" cmpd="sng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78" name="正方形/長方形 77"/>
              <p:cNvSpPr/>
              <p:nvPr/>
            </p:nvSpPr>
            <p:spPr>
              <a:xfrm>
                <a:off x="3412965" y="2033182"/>
                <a:ext cx="742553" cy="340701"/>
              </a:xfrm>
              <a:prstGeom prst="rect">
                <a:avLst/>
              </a:prstGeom>
              <a:noFill/>
              <a:ln w="19050" cmpd="sng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79" name="正方形/長方形 78"/>
              <p:cNvSpPr/>
              <p:nvPr/>
            </p:nvSpPr>
            <p:spPr>
              <a:xfrm>
                <a:off x="4155519" y="2033182"/>
                <a:ext cx="937244" cy="340701"/>
              </a:xfrm>
              <a:prstGeom prst="rect">
                <a:avLst/>
              </a:prstGeom>
              <a:noFill/>
              <a:ln w="19050" cmpd="sng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80" name="正方形/長方形 79"/>
              <p:cNvSpPr/>
              <p:nvPr/>
            </p:nvSpPr>
            <p:spPr>
              <a:xfrm>
                <a:off x="1599892" y="2365048"/>
                <a:ext cx="1091990" cy="340701"/>
              </a:xfrm>
              <a:prstGeom prst="rect">
                <a:avLst/>
              </a:prstGeom>
              <a:noFill/>
              <a:ln w="19050" cmpd="sng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81" name="正方形/長方形 80"/>
              <p:cNvSpPr/>
              <p:nvPr/>
            </p:nvSpPr>
            <p:spPr>
              <a:xfrm>
                <a:off x="2696620" y="2365049"/>
                <a:ext cx="716345" cy="340701"/>
              </a:xfrm>
              <a:prstGeom prst="rect">
                <a:avLst/>
              </a:prstGeom>
              <a:noFill/>
              <a:ln w="19050" cmpd="sng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82" name="正方形/長方形 81"/>
              <p:cNvSpPr/>
              <p:nvPr/>
            </p:nvSpPr>
            <p:spPr>
              <a:xfrm>
                <a:off x="3412965" y="2365050"/>
                <a:ext cx="742553" cy="340701"/>
              </a:xfrm>
              <a:prstGeom prst="rect">
                <a:avLst/>
              </a:prstGeom>
              <a:noFill/>
              <a:ln w="19050" cmpd="sng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83" name="正方形/長方形 82"/>
              <p:cNvSpPr/>
              <p:nvPr/>
            </p:nvSpPr>
            <p:spPr>
              <a:xfrm>
                <a:off x="4155518" y="2365050"/>
                <a:ext cx="937243" cy="340701"/>
              </a:xfrm>
              <a:prstGeom prst="rect">
                <a:avLst/>
              </a:prstGeom>
              <a:noFill/>
              <a:ln w="19050" cmpd="sng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84" name="正方形/長方形 83"/>
              <p:cNvSpPr/>
              <p:nvPr/>
            </p:nvSpPr>
            <p:spPr>
              <a:xfrm>
                <a:off x="1599892" y="2705751"/>
                <a:ext cx="1091990" cy="340701"/>
              </a:xfrm>
              <a:prstGeom prst="rect">
                <a:avLst/>
              </a:prstGeom>
              <a:noFill/>
              <a:ln w="19050" cmpd="sng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atin typeface="+mn-ea"/>
                </a:endParaRPr>
              </a:p>
            </p:txBody>
          </p:sp>
          <p:sp>
            <p:nvSpPr>
              <p:cNvPr id="85" name="正方形/長方形 84"/>
              <p:cNvSpPr/>
              <p:nvPr/>
            </p:nvSpPr>
            <p:spPr>
              <a:xfrm>
                <a:off x="2696620" y="2705751"/>
                <a:ext cx="716345" cy="340701"/>
              </a:xfrm>
              <a:prstGeom prst="rect">
                <a:avLst/>
              </a:prstGeom>
              <a:noFill/>
              <a:ln w="19050" cmpd="sng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86" name="正方形/長方形 85"/>
              <p:cNvSpPr/>
              <p:nvPr/>
            </p:nvSpPr>
            <p:spPr>
              <a:xfrm>
                <a:off x="3412965" y="2705751"/>
                <a:ext cx="742553" cy="340701"/>
              </a:xfrm>
              <a:prstGeom prst="rect">
                <a:avLst/>
              </a:prstGeom>
              <a:noFill/>
              <a:ln w="19050" cmpd="sng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87" name="正方形/長方形 86"/>
              <p:cNvSpPr/>
              <p:nvPr/>
            </p:nvSpPr>
            <p:spPr>
              <a:xfrm>
                <a:off x="4155518" y="2705751"/>
                <a:ext cx="937243" cy="340701"/>
              </a:xfrm>
              <a:prstGeom prst="rect">
                <a:avLst/>
              </a:prstGeom>
              <a:noFill/>
              <a:ln w="19050" cmpd="sng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88" name="テキスト ボックス 87"/>
              <p:cNvSpPr txBox="1"/>
              <p:nvPr/>
            </p:nvSpPr>
            <p:spPr>
              <a:xfrm>
                <a:off x="1152220" y="2714287"/>
                <a:ext cx="452437" cy="328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1F</a:t>
                </a:r>
                <a:endParaRPr kumimoji="1" lang="ja-JP" altLang="en-US" dirty="0"/>
              </a:p>
            </p:txBody>
          </p:sp>
          <p:sp>
            <p:nvSpPr>
              <p:cNvPr id="89" name="テキスト ボックス 88"/>
              <p:cNvSpPr txBox="1"/>
              <p:nvPr/>
            </p:nvSpPr>
            <p:spPr>
              <a:xfrm>
                <a:off x="1152218" y="2372875"/>
                <a:ext cx="452437" cy="328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2</a:t>
                </a:r>
                <a:r>
                  <a:rPr lang="en-US" altLang="ja-JP" dirty="0" smtClean="0"/>
                  <a:t>F</a:t>
                </a:r>
                <a:endParaRPr kumimoji="1" lang="ja-JP" altLang="en-US" dirty="0"/>
              </a:p>
            </p:txBody>
          </p:sp>
          <p:sp>
            <p:nvSpPr>
              <p:cNvPr id="90" name="テキスト ボックス 89"/>
              <p:cNvSpPr txBox="1"/>
              <p:nvPr/>
            </p:nvSpPr>
            <p:spPr>
              <a:xfrm>
                <a:off x="1147457" y="2033784"/>
                <a:ext cx="452437" cy="328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3</a:t>
                </a:r>
                <a:r>
                  <a:rPr lang="en-US" altLang="ja-JP" dirty="0" smtClean="0"/>
                  <a:t>F</a:t>
                </a:r>
                <a:endParaRPr kumimoji="1" lang="ja-JP" altLang="en-US" dirty="0"/>
              </a:p>
            </p:txBody>
          </p:sp>
          <p:sp>
            <p:nvSpPr>
              <p:cNvPr id="91" name="正方形/長方形 90"/>
              <p:cNvSpPr/>
              <p:nvPr/>
            </p:nvSpPr>
            <p:spPr>
              <a:xfrm>
                <a:off x="1604657" y="2723326"/>
                <a:ext cx="830581" cy="32312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 smtClean="0">
                    <a:solidFill>
                      <a:schemeClr val="bg1"/>
                    </a:solidFill>
                    <a:latin typeface="+mn-ea"/>
                  </a:rPr>
                  <a:t>16</a:t>
                </a:r>
                <a:r>
                  <a:rPr lang="en-US" altLang="ja-JP" sz="2000" dirty="0">
                    <a:solidFill>
                      <a:schemeClr val="bg1"/>
                    </a:solidFill>
                    <a:latin typeface="+mn-ea"/>
                  </a:rPr>
                  <a:t>%</a:t>
                </a:r>
                <a:endParaRPr lang="ja-JP" altLang="en-US" sz="20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92" name="正方形/長方形 91"/>
              <p:cNvSpPr/>
              <p:nvPr/>
            </p:nvSpPr>
            <p:spPr>
              <a:xfrm>
                <a:off x="1604657" y="2376831"/>
                <a:ext cx="1808307" cy="33745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 smtClean="0">
                    <a:solidFill>
                      <a:schemeClr val="bg1"/>
                    </a:solidFill>
                    <a:latin typeface="+mn-ea"/>
                  </a:rPr>
                  <a:t>45</a:t>
                </a:r>
                <a:r>
                  <a:rPr lang="en-US" altLang="ja-JP" sz="2000" dirty="0">
                    <a:solidFill>
                      <a:schemeClr val="bg1"/>
                    </a:solidFill>
                    <a:latin typeface="+mn-ea"/>
                  </a:rPr>
                  <a:t>%</a:t>
                </a:r>
                <a:endParaRPr lang="ja-JP" altLang="en-US" sz="20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93" name="正方形/長方形 92"/>
              <p:cNvSpPr/>
              <p:nvPr/>
            </p:nvSpPr>
            <p:spPr>
              <a:xfrm>
                <a:off x="1604657" y="2039666"/>
                <a:ext cx="1009590" cy="31926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 smtClean="0">
                    <a:solidFill>
                      <a:schemeClr val="bg1"/>
                    </a:solidFill>
                    <a:latin typeface="+mn-ea"/>
                  </a:rPr>
                  <a:t>23</a:t>
                </a:r>
                <a:r>
                  <a:rPr lang="en-US" altLang="ja-JP" sz="2000" dirty="0">
                    <a:solidFill>
                      <a:schemeClr val="bg1"/>
                    </a:solidFill>
                    <a:latin typeface="+mn-ea"/>
                  </a:rPr>
                  <a:t>%</a:t>
                </a:r>
                <a:endParaRPr lang="ja-JP" altLang="en-US" sz="20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94" name="テキスト ボックス 93"/>
              <p:cNvSpPr txBox="1"/>
              <p:nvPr/>
            </p:nvSpPr>
            <p:spPr>
              <a:xfrm>
                <a:off x="1875259" y="1411120"/>
                <a:ext cx="2695053" cy="355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>
                    <a:latin typeface="+mn-ea"/>
                  </a:rPr>
                  <a:t>モール</a:t>
                </a:r>
                <a:r>
                  <a:rPr kumimoji="1" lang="en-US" altLang="ja-JP" sz="2000" dirty="0" smtClean="0">
                    <a:latin typeface="+mn-ea"/>
                  </a:rPr>
                  <a:t>505</a:t>
                </a:r>
                <a:r>
                  <a:rPr kumimoji="1" lang="ja-JP" altLang="en-US" sz="2000" dirty="0" smtClean="0">
                    <a:latin typeface="+mn-ea"/>
                  </a:rPr>
                  <a:t>の空室率</a:t>
                </a:r>
                <a:endParaRPr kumimoji="1" lang="ja-JP" altLang="en-US" sz="2000" dirty="0">
                  <a:latin typeface="+mn-ea"/>
                </a:endParaRPr>
              </a:p>
            </p:txBody>
          </p:sp>
        </p:grpSp>
      </p:grpSp>
      <p:cxnSp>
        <p:nvCxnSpPr>
          <p:cNvPr id="53" name="直線矢印コネクタ 52"/>
          <p:cNvCxnSpPr/>
          <p:nvPr/>
        </p:nvCxnSpPr>
        <p:spPr>
          <a:xfrm flipH="1">
            <a:off x="2821980" y="3426238"/>
            <a:ext cx="2891189" cy="0"/>
          </a:xfrm>
          <a:prstGeom prst="straightConnector1">
            <a:avLst/>
          </a:prstGeom>
          <a:ln w="76200">
            <a:solidFill>
              <a:srgbClr val="F141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円/楕円 51"/>
          <p:cNvSpPr/>
          <p:nvPr/>
        </p:nvSpPr>
        <p:spPr>
          <a:xfrm rot="1384975">
            <a:off x="1710899" y="2143735"/>
            <a:ext cx="1056210" cy="2383361"/>
          </a:xfrm>
          <a:prstGeom prst="ellipse">
            <a:avLst/>
          </a:prstGeom>
          <a:noFill/>
          <a:ln w="76200" cmpd="sng">
            <a:solidFill>
              <a:srgbClr val="F14124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4" name="図形グループ 63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65" name="円/楕円 64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7" name="図形グループ 66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68" name="円/楕円 67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0" name="図形グループ 69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71" name="円/楕円 70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5" name="図形グループ 94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96" name="円/楕円 95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7" name="テキスト ボックス 96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465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0" grpId="0" animBg="1"/>
      <p:bldP spid="32" grpId="0" animBg="1"/>
      <p:bldP spid="35" grpId="0" animBg="1"/>
      <p:bldP spid="37" grpId="0" animBg="1"/>
      <p:bldP spid="41" grpId="0" animBg="1"/>
      <p:bldP spid="61" grpId="0" animBg="1"/>
      <p:bldP spid="63" grpId="0" animBg="1"/>
      <p:bldP spid="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図形グループ 9"/>
          <p:cNvGrpSpPr/>
          <p:nvPr/>
        </p:nvGrpSpPr>
        <p:grpSpPr>
          <a:xfrm>
            <a:off x="193421" y="4148299"/>
            <a:ext cx="2889378" cy="1329114"/>
            <a:chOff x="3091289" y="1238558"/>
            <a:chExt cx="2889378" cy="1329114"/>
          </a:xfrm>
        </p:grpSpPr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1289" y="1238558"/>
              <a:ext cx="2889378" cy="13291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4" name="テキスト ボックス 33"/>
            <p:cNvSpPr txBox="1"/>
            <p:nvPr/>
          </p:nvSpPr>
          <p:spPr>
            <a:xfrm>
              <a:off x="3172694" y="1319957"/>
              <a:ext cx="1320950" cy="40011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 smtClean="0">
                  <a:latin typeface="ヒラギノ角ゴ ProN W3"/>
                  <a:ea typeface="ヒラギノ角ゴ ProN W3"/>
                  <a:cs typeface="ヒラギノ角ゴ ProN W3"/>
                </a:rPr>
                <a:t>新図書館</a:t>
              </a:r>
              <a:endParaRPr kumimoji="1" lang="ja-JP" altLang="en-US" sz="2000" dirty="0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673989" y="348971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+mn-ea"/>
              </a:rPr>
              <a:t>70</a:t>
            </a:r>
            <a:r>
              <a:rPr kumimoji="1" lang="ja-JP" altLang="en-US" dirty="0" smtClean="0">
                <a:latin typeface="+mn-ea"/>
              </a:rPr>
              <a:t>代男性</a:t>
            </a:r>
            <a:endParaRPr kumimoji="1" lang="ja-JP" altLang="en-US" dirty="0">
              <a:latin typeface="+mn-ea"/>
            </a:endParaRPr>
          </a:p>
        </p:txBody>
      </p:sp>
      <p:pic>
        <p:nvPicPr>
          <p:cNvPr id="10" name="図 9" descr="face_ojiisan_cry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7" b="100000" l="3636" r="99394">
                        <a14:foregroundMark x1="35152" y1="52500" x2="35152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62" y="1413263"/>
            <a:ext cx="1466613" cy="2133256"/>
          </a:xfrm>
          <a:prstGeom prst="rect">
            <a:avLst/>
          </a:prstGeom>
        </p:spPr>
      </p:pic>
      <p:sp>
        <p:nvSpPr>
          <p:cNvPr id="23" name="角丸四角形吹き出し 22"/>
          <p:cNvSpPr/>
          <p:nvPr/>
        </p:nvSpPr>
        <p:spPr>
          <a:xfrm>
            <a:off x="2411458" y="1782342"/>
            <a:ext cx="4247606" cy="1001557"/>
          </a:xfrm>
          <a:prstGeom prst="wedgeRoundRectCallout">
            <a:avLst>
              <a:gd name="adj1" fmla="val -58081"/>
              <a:gd name="adj2" fmla="val 46553"/>
              <a:gd name="adj3" fmla="val 16667"/>
            </a:avLst>
          </a:prstGeom>
          <a:ln w="38100" cmpd="sng">
            <a:solidFill>
              <a:srgbClr val="7F7F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ヒラギノ角ゴ ProN W3"/>
                <a:ea typeface="ヒラギノ角ゴ ProN W3"/>
                <a:cs typeface="ヒラギノ角ゴ ProN W3"/>
              </a:rPr>
              <a:t>神立や荒川沖からみると、</a:t>
            </a:r>
            <a:endParaRPr lang="en-US" altLang="ja-JP" sz="2400" dirty="0">
              <a:latin typeface="ヒラギノ角ゴ ProN W3"/>
              <a:ea typeface="ヒラギノ角ゴ ProN W3"/>
              <a:cs typeface="ヒラギノ角ゴ ProN W3"/>
            </a:endParaRPr>
          </a:p>
          <a:p>
            <a:pPr algn="ctr"/>
            <a:r>
              <a:rPr lang="ja-JP" altLang="en-US" sz="2400" dirty="0">
                <a:latin typeface="ヒラギノ角ゴ ProN W3"/>
                <a:ea typeface="ヒラギノ角ゴ ProN W3"/>
                <a:cs typeface="ヒラギノ角ゴ ProN W3"/>
              </a:rPr>
              <a:t>中心市街地には何もない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665182" y="1782903"/>
            <a:ext cx="3641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ja-JP" altLang="en-US" sz="2400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303520" y="5538458"/>
            <a:ext cx="6536960" cy="1125585"/>
          </a:xfrm>
          <a:prstGeom prst="rect">
            <a:avLst/>
          </a:prstGeom>
          <a:ln w="38100" cmpd="sng"/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262626"/>
                </a:solidFill>
                <a:latin typeface="ヒラギノ角ゴ ProN W3"/>
                <a:ea typeface="ヒラギノ角ゴ ProN W3"/>
                <a:cs typeface="ヒラギノ角ゴ ProN W3"/>
              </a:rPr>
              <a:t>市街地に人</a:t>
            </a:r>
            <a:r>
              <a:rPr lang="ja-JP" altLang="en-US" sz="2800" dirty="0">
                <a:solidFill>
                  <a:srgbClr val="262626"/>
                </a:solidFill>
                <a:latin typeface="ヒラギノ角ゴ ProN W3"/>
                <a:ea typeface="ヒラギノ角ゴ ProN W3"/>
                <a:cs typeface="ヒラギノ角ゴ ProN W3"/>
              </a:rPr>
              <a:t>を集めるため</a:t>
            </a:r>
            <a:r>
              <a:rPr lang="ja-JP" altLang="en-US" sz="2800" dirty="0" smtClean="0">
                <a:solidFill>
                  <a:srgbClr val="262626"/>
                </a:solidFill>
                <a:latin typeface="ヒラギノ角ゴ ProN W3"/>
                <a:ea typeface="ヒラギノ角ゴ ProN W3"/>
                <a:cs typeface="ヒラギノ角ゴ ProN W3"/>
              </a:rPr>
              <a:t>の</a:t>
            </a:r>
            <a:endParaRPr lang="en-US" altLang="ja-JP" sz="2800" dirty="0" smtClean="0">
              <a:solidFill>
                <a:srgbClr val="262626"/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pPr algn="ctr"/>
            <a:r>
              <a:rPr lang="ja-JP" altLang="en-US" sz="3200" b="1" dirty="0" smtClean="0">
                <a:solidFill>
                  <a:schemeClr val="accent6"/>
                </a:solidFill>
                <a:latin typeface="ヒラギノ角ゴ ProN W3"/>
                <a:ea typeface="ヒラギノ角ゴ ProN W3"/>
                <a:cs typeface="ヒラギノ角ゴ ProN W3"/>
              </a:rPr>
              <a:t>にぎわい</a:t>
            </a:r>
            <a:r>
              <a:rPr lang="ja-JP" altLang="en-US" sz="2800" dirty="0">
                <a:solidFill>
                  <a:srgbClr val="262626"/>
                </a:solidFill>
                <a:latin typeface="ヒラギノ角ゴ ProN W3"/>
                <a:ea typeface="ヒラギノ角ゴ ProN W3"/>
                <a:cs typeface="ヒラギノ角ゴ ProN W3"/>
              </a:rPr>
              <a:t>が必要！</a:t>
            </a:r>
          </a:p>
        </p:txBody>
      </p:sp>
      <p:sp>
        <p:nvSpPr>
          <p:cNvPr id="2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45039" y="6383370"/>
            <a:ext cx="2133600" cy="365125"/>
          </a:xfrm>
        </p:spPr>
        <p:txBody>
          <a:bodyPr/>
          <a:lstStyle/>
          <a:p>
            <a:fld id="{F6F778BB-4BB0-7044-8E10-283F5C10D717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pic>
        <p:nvPicPr>
          <p:cNvPr id="32" name="図 31" descr="一中濃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2" y="13511"/>
            <a:ext cx="1006620" cy="1013248"/>
          </a:xfrm>
          <a:prstGeom prst="rect">
            <a:avLst/>
          </a:prstGeom>
        </p:spPr>
      </p:pic>
      <p:sp>
        <p:nvSpPr>
          <p:cNvPr id="35" name="タイトル 1"/>
          <p:cNvSpPr txBox="1">
            <a:spLocks/>
          </p:cNvSpPr>
          <p:nvPr/>
        </p:nvSpPr>
        <p:spPr>
          <a:xfrm>
            <a:off x="457200" y="274638"/>
            <a:ext cx="8229600" cy="738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defRPr>
            </a:lvl1pPr>
          </a:lstStyle>
          <a:p>
            <a:r>
              <a:rPr lang="ja-JP" altLang="en-US" dirty="0" smtClean="0"/>
              <a:t>現状</a:t>
            </a:r>
            <a:endParaRPr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15762" y="105284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latin typeface="ヒラギノ角ゴ ProN W3"/>
                <a:ea typeface="ヒラギノ角ゴ ProN W3"/>
                <a:cs typeface="ヒラギノ角ゴ ProN W3"/>
              </a:rPr>
              <a:t>インタビュー</a:t>
            </a:r>
            <a:endParaRPr lang="en-US" altLang="ja-JP" sz="2800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pic>
        <p:nvPicPr>
          <p:cNvPr id="17" name="図 16" descr="face_ojisan_laugh.jp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7" b="100000" l="606" r="100000">
                        <a14:foregroundMark x1="57576" y1="54583" x2="57576" y2="54583"/>
                        <a14:foregroundMark x1="57576" y1="72917" x2="57576" y2="72917"/>
                        <a14:foregroundMark x1="46061" y1="77083" x2="46061" y2="77083"/>
                        <a14:foregroundMark x1="53939" y1="77083" x2="53939" y2="77083"/>
                        <a14:foregroundMark x1="45455" y1="72083" x2="45455" y2="72083"/>
                        <a14:foregroundMark x1="52121" y1="56667" x2="52121" y2="5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421" y="2271303"/>
            <a:ext cx="1801379" cy="2620188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7243239" y="483397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ヒラギノ角ゴ ProN W3"/>
                <a:ea typeface="ヒラギノ角ゴ ProN W3"/>
                <a:cs typeface="ヒラギノ角ゴ ProN W3"/>
              </a:rPr>
              <a:t>市・行政</a:t>
            </a:r>
            <a:endParaRPr kumimoji="1" lang="ja-JP" altLang="en-US" sz="2000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2587030" y="3855455"/>
            <a:ext cx="4072034" cy="927135"/>
          </a:xfrm>
          <a:prstGeom prst="wedgeRoundRectCallout">
            <a:avLst>
              <a:gd name="adj1" fmla="val 57653"/>
              <a:gd name="adj2" fmla="val -44338"/>
              <a:gd name="adj3" fmla="val 16667"/>
            </a:avLst>
          </a:prstGeom>
          <a:ln w="381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ヒラギノ角ゴ ProN W3"/>
                <a:ea typeface="ヒラギノ角ゴ ProN W3"/>
                <a:cs typeface="ヒラギノ角ゴ ProN W3"/>
              </a:rPr>
              <a:t>市街地活性化への期待</a:t>
            </a:r>
          </a:p>
        </p:txBody>
      </p:sp>
      <p:grpSp>
        <p:nvGrpSpPr>
          <p:cNvPr id="37" name="図形グループ 36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38" name="円/楕円 37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図形グループ 39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41" name="円/楕円 40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図形グループ 42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44" name="円/楕円 43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図形グループ 45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47" name="円/楕円 46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05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提案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14" name="図 13" descr="一中濃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2" y="13511"/>
            <a:ext cx="1006620" cy="1013248"/>
          </a:xfrm>
          <a:prstGeom prst="rect">
            <a:avLst/>
          </a:prstGeom>
        </p:spPr>
      </p:pic>
      <p:pic>
        <p:nvPicPr>
          <p:cNvPr id="17" name="図 16" descr="中心市街地.gif"/>
          <p:cNvPicPr>
            <a:picLocks noChangeAspect="1"/>
          </p:cNvPicPr>
          <p:nvPr/>
        </p:nvPicPr>
        <p:blipFill rotWithShape="1">
          <a:blip r:embed="rId3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49" t="37886" r="16350" b="5425"/>
          <a:stretch/>
        </p:blipFill>
        <p:spPr>
          <a:xfrm>
            <a:off x="1830633" y="1583902"/>
            <a:ext cx="5482735" cy="4500577"/>
          </a:xfrm>
          <a:prstGeom prst="rect">
            <a:avLst/>
          </a:prstGeom>
          <a:ln w="38100" cmpd="dbl">
            <a:solidFill>
              <a:srgbClr val="7F7F7F"/>
            </a:solidFill>
          </a:ln>
        </p:spPr>
      </p:pic>
      <p:sp>
        <p:nvSpPr>
          <p:cNvPr id="9" name="角丸四角形 8"/>
          <p:cNvSpPr/>
          <p:nvPr/>
        </p:nvSpPr>
        <p:spPr>
          <a:xfrm>
            <a:off x="934872" y="2435424"/>
            <a:ext cx="7274257" cy="805219"/>
          </a:xfrm>
          <a:prstGeom prst="roundRect">
            <a:avLst/>
          </a:prstGeom>
          <a:ln w="381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①モール</a:t>
            </a:r>
            <a:r>
              <a:rPr lang="en-US" altLang="ja-JP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505</a:t>
            </a:r>
            <a:r>
              <a:rPr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店舗再配置</a:t>
            </a:r>
            <a:r>
              <a:rPr lang="ja-JP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計画</a:t>
            </a:r>
            <a:endParaRPr lang="ja-JP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934872" y="4205633"/>
            <a:ext cx="7274257" cy="748354"/>
          </a:xfrm>
          <a:prstGeom prst="roundRect">
            <a:avLst/>
          </a:prstGeom>
          <a:ln w="38100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/>
              <a:t>②一体型ポイントカードの導入</a:t>
            </a:r>
          </a:p>
        </p:txBody>
      </p:sp>
      <p:grpSp>
        <p:nvGrpSpPr>
          <p:cNvPr id="18" name="図形グループ 17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24" name="円/楕円 23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図形グループ 25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27" name="円/楕円 26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図形グループ 28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30" name="円/楕円 29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図形グループ 31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33" name="円/楕円 32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59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図 58" descr="一中濃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2" y="13511"/>
            <a:ext cx="1006620" cy="1013248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105" name="右矢印 104"/>
          <p:cNvSpPr/>
          <p:nvPr/>
        </p:nvSpPr>
        <p:spPr>
          <a:xfrm rot="10800000">
            <a:off x="466616" y="2198503"/>
            <a:ext cx="499966" cy="810275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5547" y="1797927"/>
            <a:ext cx="94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図書館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/>
        </p:nvSpPr>
        <p:spPr>
          <a:xfrm>
            <a:off x="1363477" y="3432477"/>
            <a:ext cx="2148445" cy="1728702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  <a:ln>
            <a:noFill/>
          </a:ln>
          <a:effectLst>
            <a:softEdge rad="1270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3511923" y="3432477"/>
            <a:ext cx="2347505" cy="1728702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5859429" y="3432475"/>
            <a:ext cx="2064982" cy="1728704"/>
          </a:xfrm>
          <a:prstGeom prst="rect">
            <a:avLst/>
          </a:prstGeom>
          <a:solidFill>
            <a:srgbClr val="92D050">
              <a:alpha val="68000"/>
            </a:srgb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1580796" y="3637927"/>
            <a:ext cx="1685109" cy="3286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昼夜</a:t>
            </a:r>
            <a:r>
              <a:rPr lang="ja-JP" altLang="en-US" dirty="0" smtClean="0"/>
              <a:t>のごはん</a:t>
            </a:r>
            <a:endParaRPr kumimoji="1" lang="ja-JP" altLang="en-US" dirty="0"/>
          </a:p>
        </p:txBody>
      </p:sp>
      <p:sp>
        <p:nvSpPr>
          <p:cNvPr id="78" name="角丸四角形 77"/>
          <p:cNvSpPr/>
          <p:nvPr/>
        </p:nvSpPr>
        <p:spPr>
          <a:xfrm>
            <a:off x="3664321" y="3629891"/>
            <a:ext cx="1992086" cy="33664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学びと癒し</a:t>
            </a:r>
            <a:endParaRPr kumimoji="1" lang="ja-JP" altLang="en-US" dirty="0"/>
          </a:p>
        </p:txBody>
      </p:sp>
      <p:sp>
        <p:nvSpPr>
          <p:cNvPr id="79" name="角丸四角形 78"/>
          <p:cNvSpPr/>
          <p:nvPr/>
        </p:nvSpPr>
        <p:spPr>
          <a:xfrm>
            <a:off x="6044690" y="3629891"/>
            <a:ext cx="1727900" cy="336648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買い物の場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596" y="3956834"/>
            <a:ext cx="617691" cy="106984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33506" y="3966439"/>
            <a:ext cx="563214" cy="105204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465" y="3941571"/>
            <a:ext cx="584173" cy="1089368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30992" y="3978898"/>
            <a:ext cx="563214" cy="105204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865" y="3950208"/>
            <a:ext cx="838998" cy="110941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652" y="3990797"/>
            <a:ext cx="1525776" cy="1094744"/>
          </a:xfrm>
          <a:prstGeom prst="rect">
            <a:avLst/>
          </a:prstGeom>
        </p:spPr>
      </p:pic>
      <p:sp>
        <p:nvSpPr>
          <p:cNvPr id="42" name="タイトル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61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提案</a:t>
            </a:r>
            <a:r>
              <a:rPr lang="en-US" altLang="ja-JP" dirty="0"/>
              <a:t> ①</a:t>
            </a:r>
            <a:r>
              <a:rPr lang="ja-JP" altLang="en-US" dirty="0"/>
              <a:t>モール</a:t>
            </a:r>
            <a:r>
              <a:rPr lang="en-US" altLang="ja-JP" dirty="0"/>
              <a:t>505</a:t>
            </a:r>
            <a:r>
              <a:rPr lang="ja-JP" altLang="en-US" dirty="0"/>
              <a:t>店舗再配置</a:t>
            </a:r>
            <a:r>
              <a:rPr lang="ja-JP" altLang="en-US" dirty="0" smtClean="0"/>
              <a:t>計画</a:t>
            </a:r>
            <a:endParaRPr kumimoji="1" lang="ja-JP" altLang="en-US" dirty="0"/>
          </a:p>
        </p:txBody>
      </p:sp>
      <p:grpSp>
        <p:nvGrpSpPr>
          <p:cNvPr id="8" name="図形グループ 7"/>
          <p:cNvGrpSpPr/>
          <p:nvPr/>
        </p:nvGrpSpPr>
        <p:grpSpPr>
          <a:xfrm>
            <a:off x="1095372" y="1657116"/>
            <a:ext cx="6334578" cy="1692083"/>
            <a:chOff x="1358522" y="1315236"/>
            <a:chExt cx="6334578" cy="1692083"/>
          </a:xfrm>
        </p:grpSpPr>
        <p:sp>
          <p:nvSpPr>
            <p:cNvPr id="82" name="正方形/長方形 81"/>
            <p:cNvSpPr/>
            <p:nvPr/>
          </p:nvSpPr>
          <p:spPr>
            <a:xfrm>
              <a:off x="1962235" y="1878988"/>
              <a:ext cx="1767210" cy="11235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solidFill>
                    <a:srgbClr val="000000"/>
                  </a:solidFill>
                </a:rPr>
                <a:t>飲食店街</a:t>
              </a: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3729445" y="2421220"/>
              <a:ext cx="1209026" cy="5813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solidFill>
                    <a:srgbClr val="000000"/>
                  </a:solidFill>
                  <a:latin typeface="+mn-ea"/>
                </a:rPr>
                <a:t>各種教室</a:t>
              </a:r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4938990" y="2421220"/>
              <a:ext cx="1214439" cy="5813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solidFill>
                    <a:srgbClr val="000000"/>
                  </a:solidFill>
                  <a:latin typeface="+mn-ea"/>
                </a:rPr>
                <a:t>服飾・雑貨</a:t>
              </a:r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6153429" y="2421220"/>
              <a:ext cx="1532854" cy="5813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solidFill>
                    <a:srgbClr val="000000"/>
                  </a:solidFill>
                  <a:latin typeface="+mn-ea"/>
                </a:rPr>
                <a:t>美容・コスメ</a:t>
              </a:r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1962235" y="1315236"/>
              <a:ext cx="1767210" cy="5618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solidFill>
                    <a:srgbClr val="000000"/>
                  </a:solidFill>
                  <a:latin typeface="+mn-ea"/>
                </a:rPr>
                <a:t>小規模オフィス</a:t>
              </a:r>
              <a:endParaRPr lang="ja-JP" altLang="en-US" sz="16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6138795" y="1315237"/>
              <a:ext cx="1547487" cy="5618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solidFill>
                    <a:srgbClr val="000000"/>
                  </a:solidFill>
                  <a:latin typeface="+mn-ea"/>
                </a:rPr>
                <a:t>その他</a:t>
              </a: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6138795" y="1874346"/>
              <a:ext cx="1547488" cy="557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solidFill>
                    <a:srgbClr val="000000"/>
                  </a:solidFill>
                  <a:latin typeface="+mn-ea"/>
                </a:rPr>
                <a:t>共用</a:t>
              </a:r>
              <a:endParaRPr lang="en-US" altLang="ja-JP" sz="1600" dirty="0">
                <a:solidFill>
                  <a:srgbClr val="000000"/>
                </a:solidFill>
                <a:latin typeface="+mn-ea"/>
              </a:endParaRPr>
            </a:p>
            <a:p>
              <a:pPr algn="ctr"/>
              <a:r>
                <a:rPr lang="ja-JP" altLang="en-US" sz="1600" dirty="0">
                  <a:solidFill>
                    <a:srgbClr val="000000"/>
                  </a:solidFill>
                  <a:latin typeface="+mn-ea"/>
                </a:rPr>
                <a:t>スペース</a:t>
              </a:r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3734495" y="1315236"/>
              <a:ext cx="2418412" cy="5572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solidFill>
                    <a:srgbClr val="000000"/>
                  </a:solidFill>
                  <a:latin typeface="+mn-ea"/>
                </a:rPr>
                <a:t>事務所</a:t>
              </a:r>
              <a:endParaRPr lang="en-US" altLang="ja-JP" sz="16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4938991" y="1878988"/>
              <a:ext cx="1214438" cy="5455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solidFill>
                    <a:srgbClr val="000000"/>
                  </a:solidFill>
                  <a:latin typeface="+mn-ea"/>
                </a:rPr>
                <a:t>クリニック</a:t>
              </a:r>
              <a:endParaRPr lang="en-US" altLang="ja-JP" sz="16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3729445" y="1874348"/>
              <a:ext cx="1209025" cy="5501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solidFill>
                    <a:srgbClr val="000000"/>
                  </a:solidFill>
                </a:rPr>
                <a:t>リラクゼーション</a:t>
              </a:r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1363285" y="2550765"/>
              <a:ext cx="6020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2000" dirty="0" smtClean="0">
                  <a:latin typeface="+mn-ea"/>
                </a:rPr>
                <a:t>1F</a:t>
              </a:r>
              <a:endParaRPr kumimoji="1" lang="ja-JP" altLang="en-US" sz="2000" dirty="0">
                <a:latin typeface="+mn-ea"/>
              </a:endParaRPr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1363283" y="1982892"/>
              <a:ext cx="6020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2000" dirty="0">
                  <a:latin typeface="+mn-ea"/>
                </a:rPr>
                <a:t>2</a:t>
              </a:r>
              <a:r>
                <a:rPr lang="en-US" altLang="ja-JP" sz="2000" dirty="0" smtClean="0">
                  <a:latin typeface="+mn-ea"/>
                </a:rPr>
                <a:t>F</a:t>
              </a:r>
              <a:endParaRPr kumimoji="1" lang="ja-JP" altLang="en-US" sz="2000" dirty="0">
                <a:latin typeface="+mn-ea"/>
              </a:endParaRPr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1358522" y="1402448"/>
              <a:ext cx="6020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2000" dirty="0">
                  <a:latin typeface="+mn-ea"/>
                </a:rPr>
                <a:t>3</a:t>
              </a:r>
              <a:r>
                <a:rPr lang="en-US" altLang="ja-JP" sz="2000" dirty="0" smtClean="0">
                  <a:latin typeface="+mn-ea"/>
                </a:rPr>
                <a:t>F</a:t>
              </a:r>
              <a:endParaRPr kumimoji="1" lang="ja-JP" altLang="en-US" sz="2000" dirty="0">
                <a:latin typeface="+mn-ea"/>
              </a:endParaRP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1962235" y="1883729"/>
              <a:ext cx="1767210" cy="112359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solidFill>
                    <a:srgbClr val="000000"/>
                  </a:solidFill>
                </a:rPr>
                <a:t>飲食店街</a:t>
              </a: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3729445" y="2431775"/>
              <a:ext cx="1209026" cy="5755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solidFill>
                    <a:srgbClr val="000000"/>
                  </a:solidFill>
                  <a:latin typeface="+mn-ea"/>
                </a:rPr>
                <a:t>各種教室</a:t>
              </a: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4938991" y="1872449"/>
              <a:ext cx="1220727" cy="55721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solidFill>
                    <a:srgbClr val="000000"/>
                  </a:solidFill>
                  <a:latin typeface="+mn-ea"/>
                </a:rPr>
                <a:t>クリニック</a:t>
              </a:r>
              <a:endParaRPr lang="en-US" altLang="ja-JP" sz="16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3729445" y="1879507"/>
              <a:ext cx="1209025" cy="55015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solidFill>
                    <a:srgbClr val="000000"/>
                  </a:solidFill>
                </a:rPr>
                <a:t>リラクゼーション</a:t>
              </a:r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4945804" y="2431775"/>
              <a:ext cx="1213914" cy="57554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solidFill>
                    <a:srgbClr val="000000"/>
                  </a:solidFill>
                  <a:latin typeface="+mn-ea"/>
                </a:rPr>
                <a:t>服飾・雑貨</a:t>
              </a: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6159718" y="2434391"/>
              <a:ext cx="1533382" cy="57292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solidFill>
                    <a:srgbClr val="000000"/>
                  </a:solidFill>
                  <a:latin typeface="+mn-ea"/>
                </a:rPr>
                <a:t>美容・コスメ</a:t>
              </a:r>
            </a:p>
          </p:txBody>
        </p:sp>
      </p:grpSp>
      <p:sp>
        <p:nvSpPr>
          <p:cNvPr id="102" name="右矢印 101"/>
          <p:cNvSpPr/>
          <p:nvPr/>
        </p:nvSpPr>
        <p:spPr>
          <a:xfrm rot="10800000" flipH="1">
            <a:off x="7772114" y="2198503"/>
            <a:ext cx="499966" cy="810275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7424413" y="1797927"/>
            <a:ext cx="1253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亀城公園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935423" y="6137604"/>
            <a:ext cx="7273154" cy="622716"/>
          </a:xfrm>
          <a:prstGeom prst="roundRect">
            <a:avLst/>
          </a:prstGeom>
          <a:ln w="381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chemeClr val="accent6"/>
                </a:solidFill>
              </a:rPr>
              <a:t>親しみ</a:t>
            </a:r>
            <a:r>
              <a:rPr lang="ja-JP" altLang="en-US" sz="2400" dirty="0"/>
              <a:t>やすく</a:t>
            </a:r>
            <a:r>
              <a:rPr lang="ja-JP" altLang="en-US" sz="2800" b="1" dirty="0">
                <a:solidFill>
                  <a:schemeClr val="accent5"/>
                </a:solidFill>
              </a:rPr>
              <a:t>賑やかな</a:t>
            </a:r>
            <a:r>
              <a:rPr lang="ja-JP" altLang="en-US" sz="2800" b="1" dirty="0">
                <a:solidFill>
                  <a:srgbClr val="FF8021"/>
                </a:solidFill>
              </a:rPr>
              <a:t>街</a:t>
            </a:r>
            <a:r>
              <a:rPr lang="ja-JP" altLang="en-US" sz="2400" dirty="0"/>
              <a:t>への入口へ</a:t>
            </a: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515762" y="1052843"/>
            <a:ext cx="747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店舗</a:t>
            </a:r>
            <a:r>
              <a:rPr lang="ja-JP" altLang="en-US" sz="2800" dirty="0"/>
              <a:t>ジャンル</a:t>
            </a:r>
            <a:r>
              <a:rPr lang="ja-JP" altLang="en-US" sz="2800" dirty="0" smtClean="0"/>
              <a:t>ごとにゾーン分け</a:t>
            </a:r>
            <a:endParaRPr lang="en-US" altLang="ja-JP" sz="2800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09" name="角丸四角形 108"/>
          <p:cNvSpPr/>
          <p:nvPr/>
        </p:nvSpPr>
        <p:spPr>
          <a:xfrm>
            <a:off x="935423" y="5331547"/>
            <a:ext cx="7273154" cy="622716"/>
          </a:xfrm>
          <a:prstGeom prst="roundRect">
            <a:avLst/>
          </a:prstGeom>
          <a:ln w="381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利用したい</a:t>
            </a:r>
            <a:r>
              <a:rPr lang="ja-JP" altLang="en-US" sz="2800" b="1" dirty="0" smtClean="0">
                <a:solidFill>
                  <a:schemeClr val="accent6"/>
                </a:solidFill>
              </a:rPr>
              <a:t>店</a:t>
            </a:r>
            <a:r>
              <a:rPr lang="ja-JP" altLang="en-US" sz="2400" dirty="0" smtClean="0">
                <a:solidFill>
                  <a:srgbClr val="000000"/>
                </a:solidFill>
              </a:rPr>
              <a:t>・</a:t>
            </a:r>
            <a:r>
              <a:rPr lang="ja-JP" altLang="en-US" sz="2800" b="1" dirty="0" smtClean="0">
                <a:solidFill>
                  <a:schemeClr val="accent6"/>
                </a:solidFill>
              </a:rPr>
              <a:t>サービス</a:t>
            </a:r>
            <a:r>
              <a:rPr lang="ja-JP" altLang="en-US" sz="2400" dirty="0" smtClean="0">
                <a:solidFill>
                  <a:srgbClr val="000000"/>
                </a:solidFill>
              </a:rPr>
              <a:t>にたどり着きやすい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grpSp>
        <p:nvGrpSpPr>
          <p:cNvPr id="44" name="図形グループ 43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46" name="円/楕円 45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8" name="図形グループ 47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49" name="円/楕円 48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1" name="図形グループ 50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52" name="円/楕円 51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4" name="図形グループ 53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55" name="円/楕円 54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819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 descr="一中濃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2" y="13511"/>
            <a:ext cx="1006620" cy="101324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提案</a:t>
            </a:r>
            <a:r>
              <a:rPr lang="en-US" altLang="ja-JP" dirty="0"/>
              <a:t> </a:t>
            </a:r>
            <a:r>
              <a:rPr lang="en-US" altLang="ja-JP" sz="2800" dirty="0" smtClean="0"/>
              <a:t>②</a:t>
            </a:r>
            <a:r>
              <a:rPr lang="ja-JP" altLang="en-US" sz="2800" dirty="0" smtClean="0"/>
              <a:t>一体型ポイントカードの導入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300251" y="1261791"/>
            <a:ext cx="3425588" cy="3275464"/>
          </a:xfrm>
          <a:prstGeom prst="roundRect">
            <a:avLst/>
          </a:prstGeom>
          <a:solidFill>
            <a:schemeClr val="bg1">
              <a:alpha val="70000"/>
            </a:schemeClr>
          </a:solidFill>
          <a:ln w="28575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613070" y="2203487"/>
            <a:ext cx="2799951" cy="99141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/>
              <a:t>公共施設</a:t>
            </a:r>
            <a:r>
              <a:rPr lang="ja-JP" altLang="en-US" sz="2000" dirty="0" smtClean="0"/>
              <a:t>を利用する</a:t>
            </a:r>
            <a:endParaRPr lang="en-US" altLang="ja-JP" sz="2000" dirty="0" smtClean="0"/>
          </a:p>
          <a:p>
            <a:pPr algn="ctr"/>
            <a:r>
              <a:rPr kumimoji="1" lang="ja-JP" altLang="en-US" dirty="0" smtClean="0"/>
              <a:t>例：図書館で本を借り</a:t>
            </a:r>
            <a:r>
              <a:rPr lang="ja-JP" altLang="en-US" dirty="0"/>
              <a:t>る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618865" y="1522927"/>
            <a:ext cx="2788361" cy="508000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/>
              <a:t>協賛店</a:t>
            </a:r>
            <a:r>
              <a:rPr lang="ja-JP" altLang="en-US" sz="2000" dirty="0" smtClean="0"/>
              <a:t>で買い物</a:t>
            </a:r>
            <a:endParaRPr kumimoji="1" lang="ja-JP" altLang="en-US" sz="2000" dirty="0"/>
          </a:p>
        </p:txBody>
      </p:sp>
      <p:sp>
        <p:nvSpPr>
          <p:cNvPr id="9" name="角丸四角形 8"/>
          <p:cNvSpPr/>
          <p:nvPr/>
        </p:nvSpPr>
        <p:spPr>
          <a:xfrm>
            <a:off x="618866" y="3383587"/>
            <a:ext cx="2788358" cy="8943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/>
              <a:t>地域活動</a:t>
            </a:r>
            <a:r>
              <a:rPr lang="ja-JP" altLang="en-US" sz="2000" dirty="0" smtClean="0"/>
              <a:t>に参加する</a:t>
            </a:r>
            <a:endParaRPr lang="en-US" altLang="ja-JP" sz="2000" dirty="0" smtClean="0"/>
          </a:p>
          <a:p>
            <a:pPr algn="ctr"/>
            <a:r>
              <a:rPr kumimoji="1" lang="ja-JP" altLang="en-US" dirty="0" smtClean="0"/>
              <a:t>例：ボランティア活動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-424536" y="8498903"/>
            <a:ext cx="384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ポイントの貯まる先は</a:t>
            </a:r>
            <a:endParaRPr kumimoji="1" lang="ja-JP" altLang="en-US" sz="2800" dirty="0"/>
          </a:p>
        </p:txBody>
      </p:sp>
      <p:sp>
        <p:nvSpPr>
          <p:cNvPr id="17" name="正方形/長方形 16"/>
          <p:cNvSpPr/>
          <p:nvPr/>
        </p:nvSpPr>
        <p:spPr>
          <a:xfrm>
            <a:off x="2191667" y="9157056"/>
            <a:ext cx="4376050" cy="5682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住民基本台帳カード</a:t>
            </a:r>
            <a:endParaRPr kumimoji="1" lang="ja-JP" altLang="en-US" sz="3600" dirty="0"/>
          </a:p>
        </p:txBody>
      </p:sp>
      <p:sp>
        <p:nvSpPr>
          <p:cNvPr id="13" name="右矢印 12"/>
          <p:cNvSpPr/>
          <p:nvPr/>
        </p:nvSpPr>
        <p:spPr>
          <a:xfrm>
            <a:off x="3825356" y="1577509"/>
            <a:ext cx="2171865" cy="398837"/>
          </a:xfrm>
          <a:prstGeom prst="rightArrow">
            <a:avLst>
              <a:gd name="adj1" fmla="val 50000"/>
              <a:gd name="adj2" fmla="val 101101"/>
            </a:avLst>
          </a:prstGeom>
          <a:gradFill flip="none" rotWithShape="1">
            <a:gsLst>
              <a:gs pos="100000">
                <a:srgbClr val="5DCEAF"/>
              </a:gs>
              <a:gs pos="0">
                <a:schemeClr val="accent4">
                  <a:lumMod val="20000"/>
                  <a:lumOff val="80000"/>
                </a:schemeClr>
              </a:gs>
              <a:gs pos="31000">
                <a:schemeClr val="accent4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729446" y="1230431"/>
            <a:ext cx="2256631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買い物ポイント</a:t>
            </a:r>
            <a:endParaRPr kumimoji="1" lang="ja-JP" altLang="en-US" sz="2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729446" y="2137488"/>
            <a:ext cx="2256630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施設利用</a:t>
            </a:r>
            <a:r>
              <a:rPr kumimoji="1" lang="ja-JP" altLang="en-US" sz="2000" dirty="0" smtClean="0"/>
              <a:t>ポイント</a:t>
            </a:r>
            <a:endParaRPr kumimoji="1" lang="ja-JP" altLang="en-US" sz="2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22115" y="3270395"/>
            <a:ext cx="1871292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地域ポイント</a:t>
            </a:r>
            <a:endParaRPr kumimoji="1" lang="ja-JP" altLang="en-US" sz="2000" dirty="0"/>
          </a:p>
        </p:txBody>
      </p:sp>
      <p:sp>
        <p:nvSpPr>
          <p:cNvPr id="25" name="円/楕円 24"/>
          <p:cNvSpPr/>
          <p:nvPr/>
        </p:nvSpPr>
        <p:spPr>
          <a:xfrm>
            <a:off x="6510824" y="1496562"/>
            <a:ext cx="2086803" cy="2429862"/>
          </a:xfrm>
          <a:prstGeom prst="ellipse">
            <a:avLst/>
          </a:prstGeom>
          <a:solidFill>
            <a:srgbClr val="FFE300">
              <a:alpha val="2000"/>
            </a:srgbClr>
          </a:solidFill>
          <a:ln w="57150">
            <a:noFill/>
          </a:ln>
          <a:effectLst>
            <a:glow rad="584200">
              <a:srgbClr val="FFEF00">
                <a:alpha val="33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1" name="右矢印 30"/>
          <p:cNvSpPr/>
          <p:nvPr/>
        </p:nvSpPr>
        <p:spPr>
          <a:xfrm>
            <a:off x="3825356" y="2499775"/>
            <a:ext cx="2171865" cy="398837"/>
          </a:xfrm>
          <a:prstGeom prst="rightArrow">
            <a:avLst>
              <a:gd name="adj1" fmla="val 50000"/>
              <a:gd name="adj2" fmla="val 101101"/>
            </a:avLst>
          </a:prstGeom>
          <a:gradFill flip="none" rotWithShape="1">
            <a:gsLst>
              <a:gs pos="100000">
                <a:schemeClr val="accent2"/>
              </a:gs>
              <a:gs pos="0">
                <a:schemeClr val="accent2">
                  <a:lumMod val="20000"/>
                  <a:lumOff val="80000"/>
                </a:schemeClr>
              </a:gs>
              <a:gs pos="31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右矢印 31"/>
          <p:cNvSpPr/>
          <p:nvPr/>
        </p:nvSpPr>
        <p:spPr>
          <a:xfrm>
            <a:off x="3825356" y="3637179"/>
            <a:ext cx="2171865" cy="398837"/>
          </a:xfrm>
          <a:prstGeom prst="rightArrow">
            <a:avLst>
              <a:gd name="adj1" fmla="val 50000"/>
              <a:gd name="adj2" fmla="val 101101"/>
            </a:avLst>
          </a:prstGeom>
          <a:gradFill flip="none" rotWithShape="1">
            <a:gsLst>
              <a:gs pos="100000">
                <a:schemeClr val="accent3"/>
              </a:gs>
              <a:gs pos="0">
                <a:schemeClr val="accent3">
                  <a:lumMod val="20000"/>
                  <a:lumOff val="80000"/>
                </a:schemeClr>
              </a:gs>
              <a:gs pos="31000">
                <a:schemeClr val="accent3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9548" y="2203487"/>
            <a:ext cx="3262432" cy="96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2400" dirty="0"/>
              <a:t>市街地</a:t>
            </a:r>
            <a:r>
              <a:rPr lang="ja-JP" altLang="en-US" sz="2400" dirty="0" smtClean="0"/>
              <a:t>の協賛店</a:t>
            </a:r>
            <a:r>
              <a:rPr lang="ja-JP" altLang="en-US" sz="2400" dirty="0"/>
              <a:t>で</a:t>
            </a:r>
            <a:endParaRPr lang="en-US" altLang="ja-JP" sz="2400" dirty="0"/>
          </a:p>
          <a:p>
            <a:pPr algn="ctr">
              <a:lnSpc>
                <a:spcPct val="120000"/>
              </a:lnSpc>
            </a:pPr>
            <a:r>
              <a:rPr lang="ja-JP" altLang="en-US" sz="2400" dirty="0"/>
              <a:t>利用可能</a:t>
            </a:r>
            <a:r>
              <a:rPr lang="ja-JP" altLang="en-US" sz="2400" dirty="0" smtClean="0"/>
              <a:t>なポイントへ</a:t>
            </a:r>
            <a:endParaRPr lang="ja-JP" altLang="en-US" sz="2400" dirty="0"/>
          </a:p>
        </p:txBody>
      </p:sp>
      <p:sp>
        <p:nvSpPr>
          <p:cNvPr id="29" name="角丸四角形 28"/>
          <p:cNvSpPr/>
          <p:nvPr/>
        </p:nvSpPr>
        <p:spPr>
          <a:xfrm>
            <a:off x="902284" y="5448894"/>
            <a:ext cx="7500735" cy="1156996"/>
          </a:xfrm>
          <a:prstGeom prst="roundRect">
            <a:avLst>
              <a:gd name="adj" fmla="val 0"/>
            </a:avLst>
          </a:prstGeom>
          <a:ln w="381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accent6"/>
                </a:solidFill>
                <a:latin typeface="+mn-ea"/>
              </a:rPr>
              <a:t>様々</a:t>
            </a:r>
            <a:r>
              <a:rPr lang="ja-JP" altLang="en-US" sz="3200" b="1" dirty="0" smtClean="0">
                <a:solidFill>
                  <a:schemeClr val="accent6"/>
                </a:solidFill>
                <a:latin typeface="+mn-ea"/>
              </a:rPr>
              <a:t>な場面</a:t>
            </a:r>
            <a:r>
              <a:rPr lang="ja-JP" altLang="en-US" sz="2800" dirty="0" smtClean="0">
                <a:solidFill>
                  <a:srgbClr val="000000"/>
                </a:solidFill>
                <a:latin typeface="+mn-ea"/>
              </a:rPr>
              <a:t>で貯まるポイントの</a:t>
            </a:r>
            <a:endParaRPr lang="en-US" altLang="ja-JP" sz="2800" dirty="0" smtClean="0">
              <a:solidFill>
                <a:srgbClr val="000000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rgbClr val="000000"/>
                </a:solidFill>
                <a:latin typeface="+mn-ea"/>
              </a:rPr>
              <a:t>利用促進で</a:t>
            </a:r>
            <a:r>
              <a:rPr kumimoji="1" lang="ja-JP" altLang="en-US" sz="3200" b="1" dirty="0" smtClean="0">
                <a:solidFill>
                  <a:srgbClr val="F14124"/>
                </a:solidFill>
                <a:latin typeface="+mn-ea"/>
              </a:rPr>
              <a:t>地域商業活性化</a:t>
            </a:r>
            <a:r>
              <a:rPr kumimoji="1" lang="ja-JP" altLang="en-US" sz="2800" dirty="0" smtClean="0">
                <a:solidFill>
                  <a:srgbClr val="000000"/>
                </a:solidFill>
                <a:latin typeface="+mn-ea"/>
              </a:rPr>
              <a:t>を目指す</a:t>
            </a:r>
            <a:endParaRPr kumimoji="1" lang="en-US" altLang="ja-JP" sz="2800" dirty="0" smtClean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6" name="図 5" descr="happy_woman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891" y="3562267"/>
            <a:ext cx="988710" cy="1437078"/>
          </a:xfrm>
          <a:prstGeom prst="rect">
            <a:avLst/>
          </a:prstGeom>
        </p:spPr>
      </p:pic>
      <p:grpSp>
        <p:nvGrpSpPr>
          <p:cNvPr id="12" name="図形グループ 11"/>
          <p:cNvGrpSpPr/>
          <p:nvPr/>
        </p:nvGrpSpPr>
        <p:grpSpPr>
          <a:xfrm>
            <a:off x="6525311" y="3475267"/>
            <a:ext cx="2319203" cy="1836330"/>
            <a:chOff x="6818369" y="3383587"/>
            <a:chExt cx="2319203" cy="1836330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8369" y="3383587"/>
              <a:ext cx="2319203" cy="1441070"/>
            </a:xfrm>
            <a:prstGeom prst="rect">
              <a:avLst/>
            </a:prstGeom>
            <a:effectLst/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6818369" y="4835196"/>
              <a:ext cx="2319203" cy="384721"/>
            </a:xfrm>
            <a:prstGeom prst="rect">
              <a:avLst/>
            </a:prstGeom>
            <a:solidFill>
              <a:srgbClr val="FFFFFF">
                <a:alpha val="79000"/>
              </a:srgbClr>
            </a:solidFill>
            <a:ln>
              <a:solidFill>
                <a:srgbClr val="F1412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900" dirty="0" smtClean="0"/>
                <a:t>住民基本台帳</a:t>
              </a:r>
              <a:r>
                <a:rPr kumimoji="1" lang="ja-JP" altLang="en-US" dirty="0" smtClean="0"/>
                <a:t>カード</a:t>
              </a:r>
              <a:endParaRPr kumimoji="1" lang="ja-JP" altLang="en-US" sz="1900" dirty="0"/>
            </a:p>
          </p:txBody>
        </p:sp>
      </p:grpSp>
      <p:pic>
        <p:nvPicPr>
          <p:cNvPr id="3" name="図 2" descr="happy_woman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872" y="3054642"/>
            <a:ext cx="1759128" cy="2124551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3029" y="4532307"/>
            <a:ext cx="1371139" cy="851977"/>
          </a:xfrm>
          <a:prstGeom prst="rect">
            <a:avLst/>
          </a:prstGeom>
          <a:effectLst/>
        </p:spPr>
      </p:pic>
      <p:grpSp>
        <p:nvGrpSpPr>
          <p:cNvPr id="27" name="図形グループ 26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30" name="円/楕円 29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図形グループ 33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35" name="円/楕円 34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図形グループ 36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38" name="円/楕円 37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図形グループ 39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41" name="円/楕円 40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635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69 L 0.40944 0.00069 " pathEditMode="relative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一中濃.png"/>
          <p:cNvPicPr>
            <a:picLocks noChangeAspect="1"/>
          </p:cNvPicPr>
          <p:nvPr/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30" y="0"/>
            <a:ext cx="6813140" cy="685800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998393" y="1895988"/>
            <a:ext cx="7274257" cy="805219"/>
          </a:xfrm>
          <a:prstGeom prst="roundRect">
            <a:avLst/>
          </a:prstGeom>
          <a:ln w="381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+mn-ea"/>
              </a:rPr>
              <a:t>モール</a:t>
            </a:r>
            <a:r>
              <a:rPr lang="en-US" altLang="ja-JP" sz="2800" dirty="0">
                <a:latin typeface="+mn-ea"/>
              </a:rPr>
              <a:t>505</a:t>
            </a:r>
            <a:r>
              <a:rPr lang="ja-JP" altLang="en-US" sz="2800" dirty="0">
                <a:latin typeface="+mn-ea"/>
              </a:rPr>
              <a:t>店舗再配置計画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ヒラギノ角ゴ ProN W3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998393" y="3210160"/>
            <a:ext cx="7274257" cy="805219"/>
          </a:xfrm>
          <a:prstGeom prst="roundRect">
            <a:avLst/>
          </a:prstGeom>
          <a:ln w="38100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一体型ポイントカードの導入</a:t>
            </a:r>
            <a:endParaRPr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19" name="図形グループ 18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20" name="円/楕円 19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図形グループ 21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23" name="円/楕円 22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図形グループ 24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26" name="円/楕円 25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図形グループ 27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29" name="円/楕円 28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" name="図形グループ 1"/>
          <p:cNvGrpSpPr/>
          <p:nvPr/>
        </p:nvGrpSpPr>
        <p:grpSpPr>
          <a:xfrm>
            <a:off x="1340157" y="4860198"/>
            <a:ext cx="6463687" cy="1639642"/>
            <a:chOff x="1340157" y="4860198"/>
            <a:chExt cx="6463687" cy="1639642"/>
          </a:xfrm>
        </p:grpSpPr>
        <p:grpSp>
          <p:nvGrpSpPr>
            <p:cNvPr id="7" name="図形グループ 6"/>
            <p:cNvGrpSpPr/>
            <p:nvPr/>
          </p:nvGrpSpPr>
          <p:grpSpPr>
            <a:xfrm>
              <a:off x="1340157" y="4860198"/>
              <a:ext cx="6463687" cy="1639642"/>
              <a:chOff x="1340157" y="4860198"/>
              <a:chExt cx="6463687" cy="1639642"/>
            </a:xfrm>
          </p:grpSpPr>
          <p:sp>
            <p:nvSpPr>
              <p:cNvPr id="16" name="円/楕円 15"/>
              <p:cNvSpPr/>
              <p:nvPr/>
            </p:nvSpPr>
            <p:spPr>
              <a:xfrm>
                <a:off x="1340157" y="4860198"/>
                <a:ext cx="6463687" cy="163964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6000"/>
                </a:schemeClr>
              </a:solidFill>
              <a:ln>
                <a:noFill/>
              </a:ln>
              <a:effectLst>
                <a:glow rad="1066800">
                  <a:schemeClr val="accent6">
                    <a:lumMod val="40000"/>
                    <a:lumOff val="60000"/>
                    <a:alpha val="77000"/>
                  </a:schemeClr>
                </a:glo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円/楕円 16"/>
              <p:cNvSpPr/>
              <p:nvPr/>
            </p:nvSpPr>
            <p:spPr>
              <a:xfrm>
                <a:off x="2789195" y="5208544"/>
                <a:ext cx="3565611" cy="942951"/>
              </a:xfrm>
              <a:prstGeom prst="ellipse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  <a:effectLst>
                <a:glow rad="1066800">
                  <a:schemeClr val="bg1">
                    <a:alpha val="88000"/>
                  </a:schemeClr>
                </a:glo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1" name="テキスト ボックス 30"/>
            <p:cNvSpPr txBox="1"/>
            <p:nvPr/>
          </p:nvSpPr>
          <p:spPr>
            <a:xfrm>
              <a:off x="2391283" y="5335390"/>
              <a:ext cx="439094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3600" b="1" dirty="0" smtClean="0">
                  <a:ln w="3175" cmpd="sng">
                    <a:noFill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ヒラギノ丸ゴ ProN W4"/>
                  <a:ea typeface="ヒラギノ丸ゴ ProN W4"/>
                  <a:cs typeface="ヒラギノ丸ゴ ProN W4"/>
                </a:rPr>
                <a:t>おもてなし</a:t>
              </a:r>
              <a:r>
                <a:rPr kumimoji="1" lang="ja-JP" altLang="en-US" sz="3600" b="1" dirty="0" smtClean="0">
                  <a:ln w="3175" cmpd="sng">
                    <a:noFill/>
                  </a:ln>
                  <a:solidFill>
                    <a:srgbClr val="F78D7C"/>
                  </a:solidFill>
                  <a:effectLst/>
                  <a:latin typeface="ヒラギノ丸ゴ ProN W4"/>
                  <a:ea typeface="ヒラギノ丸ゴ ProN W4"/>
                  <a:cs typeface="ヒラギノ丸ゴ ProN W4"/>
                </a:rPr>
                <a:t>の</a:t>
              </a:r>
              <a:r>
                <a:rPr kumimoji="1" lang="ja-JP" altLang="en-US" sz="2800" b="1" dirty="0" smtClean="0">
                  <a:solidFill>
                    <a:schemeClr val="bg1">
                      <a:lumMod val="50000"/>
                    </a:schemeClr>
                  </a:solidFill>
                  <a:effectLst/>
                  <a:latin typeface="ヒラギノ丸ゴ ProN W4"/>
                  <a:ea typeface="ヒラギノ丸ゴ ProN W4"/>
                  <a:cs typeface="ヒラギノ丸ゴ ProN W4"/>
                </a:rPr>
                <a:t>ぬくもり</a:t>
              </a:r>
              <a:endParaRPr kumimoji="1" lang="ja-JP" altLang="en-US" sz="2800" b="1" dirty="0">
                <a:solidFill>
                  <a:schemeClr val="bg1">
                    <a:lumMod val="50000"/>
                  </a:schemeClr>
                </a:solidFill>
                <a:effectLst/>
                <a:latin typeface="ヒラギノ丸ゴ ProN W4"/>
                <a:ea typeface="ヒラギノ丸ゴ ProN W4"/>
                <a:cs typeface="ヒラギノ丸ゴ ProN W4"/>
              </a:endParaRPr>
            </a:p>
          </p:txBody>
        </p:sp>
      </p:grpSp>
      <p:pic>
        <p:nvPicPr>
          <p:cNvPr id="32" name="図 31" descr="一中濃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2" y="13511"/>
            <a:ext cx="1006620" cy="1013248"/>
          </a:xfrm>
          <a:prstGeom prst="rect">
            <a:avLst/>
          </a:prstGeom>
        </p:spPr>
      </p:pic>
      <p:sp>
        <p:nvSpPr>
          <p:cNvPr id="33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610"/>
          </a:xfrm>
        </p:spPr>
        <p:txBody>
          <a:bodyPr/>
          <a:lstStyle/>
          <a:p>
            <a:r>
              <a:rPr lang="ja-JP" altLang="en-US" dirty="0" smtClean="0"/>
              <a:t>一中地区まとめ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557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図形グループ 19"/>
          <p:cNvGrpSpPr/>
          <p:nvPr/>
        </p:nvGrpSpPr>
        <p:grpSpPr>
          <a:xfrm>
            <a:off x="290202" y="268265"/>
            <a:ext cx="425182" cy="477887"/>
            <a:chOff x="-1295716" y="359731"/>
            <a:chExt cx="425182" cy="477887"/>
          </a:xfrm>
        </p:grpSpPr>
        <p:sp>
          <p:nvSpPr>
            <p:cNvPr id="9" name="円/楕円 8"/>
            <p:cNvSpPr/>
            <p:nvPr/>
          </p:nvSpPr>
          <p:spPr>
            <a:xfrm>
              <a:off x="-1295716" y="412436"/>
              <a:ext cx="425182" cy="425182"/>
            </a:xfrm>
            <a:prstGeom prst="ellipse">
              <a:avLst/>
            </a:prstGeom>
            <a:solidFill>
              <a:srgbClr val="FF9A00">
                <a:alpha val="9000"/>
              </a:srgbClr>
            </a:solidFill>
            <a:ln>
              <a:noFill/>
            </a:ln>
            <a:effectLst>
              <a:glow rad="533400">
                <a:srgbClr val="FF9A00">
                  <a:alpha val="68000"/>
                </a:srgb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-1255179" y="408823"/>
              <a:ext cx="152223" cy="152223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  <a:effectLst>
              <a:glow rad="469900">
                <a:schemeClr val="bg1">
                  <a:alpha val="9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-1286589" y="359731"/>
              <a:ext cx="79200" cy="79200"/>
            </a:xfrm>
            <a:prstGeom prst="ellipse">
              <a:avLst/>
            </a:prstGeom>
            <a:solidFill>
              <a:srgbClr val="FFCF00">
                <a:alpha val="11000"/>
              </a:srgbClr>
            </a:solidFill>
            <a:ln>
              <a:noFill/>
            </a:ln>
            <a:effectLst>
              <a:glow rad="190500">
                <a:srgbClr val="FFCF00"/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発表順番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z="2400" b="1" smtClean="0">
                <a:ln w="3175" cmpd="sng">
                  <a:noFill/>
                </a:ln>
                <a:solidFill>
                  <a:srgbClr val="CC1B00"/>
                </a:solidFill>
              </a:rPr>
              <a:t>3</a:t>
            </a:fld>
            <a:endParaRPr kumimoji="1" lang="ja-JP" altLang="en-US" sz="2400" b="1" dirty="0">
              <a:ln w="3175" cmpd="sng">
                <a:noFill/>
              </a:ln>
              <a:solidFill>
                <a:srgbClr val="CC1B00"/>
              </a:solidFill>
            </a:endParaRPr>
          </a:p>
        </p:txBody>
      </p:sp>
      <p:grpSp>
        <p:nvGrpSpPr>
          <p:cNvPr id="108" name="図形グループ 107"/>
          <p:cNvGrpSpPr/>
          <p:nvPr/>
        </p:nvGrpSpPr>
        <p:grpSpPr>
          <a:xfrm>
            <a:off x="5046451" y="5509669"/>
            <a:ext cx="2116637" cy="897809"/>
            <a:chOff x="6591870" y="4803919"/>
            <a:chExt cx="2116637" cy="897809"/>
          </a:xfrm>
        </p:grpSpPr>
        <p:grpSp>
          <p:nvGrpSpPr>
            <p:cNvPr id="26" name="図形グループ 25"/>
            <p:cNvGrpSpPr/>
            <p:nvPr/>
          </p:nvGrpSpPr>
          <p:grpSpPr>
            <a:xfrm>
              <a:off x="6591870" y="4803919"/>
              <a:ext cx="2116637" cy="897809"/>
              <a:chOff x="1091679" y="1737673"/>
              <a:chExt cx="2510898" cy="1065042"/>
            </a:xfrm>
          </p:grpSpPr>
          <p:sp>
            <p:nvSpPr>
              <p:cNvPr id="27" name="円/楕円 26"/>
              <p:cNvSpPr/>
              <p:nvPr/>
            </p:nvSpPr>
            <p:spPr>
              <a:xfrm>
                <a:off x="1091679" y="1737673"/>
                <a:ext cx="893624" cy="89362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12000"/>
                </a:schemeClr>
              </a:solidFill>
              <a:ln>
                <a:noFill/>
              </a:ln>
              <a:effectLst>
                <a:glow rad="419100">
                  <a:schemeClr val="accent6">
                    <a:lumMod val="40000"/>
                    <a:lumOff val="60000"/>
                    <a:alpha val="69000"/>
                  </a:schemeClr>
                </a:glo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2621817" y="2324725"/>
                <a:ext cx="477990" cy="47799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  <a:alpha val="12000"/>
                </a:schemeClr>
              </a:solidFill>
              <a:ln>
                <a:noFill/>
              </a:ln>
              <a:effectLst>
                <a:glow rad="419100">
                  <a:schemeClr val="accent5">
                    <a:lumMod val="40000"/>
                    <a:lumOff val="60000"/>
                    <a:alpha val="69000"/>
                  </a:schemeClr>
                </a:glo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3158967" y="2066070"/>
                <a:ext cx="443610" cy="443610"/>
              </a:xfrm>
              <a:prstGeom prst="ellipse">
                <a:avLst/>
              </a:prstGeom>
              <a:solidFill>
                <a:srgbClr val="FFEF00">
                  <a:alpha val="12000"/>
                </a:srgbClr>
              </a:solidFill>
              <a:ln>
                <a:noFill/>
              </a:ln>
              <a:effectLst>
                <a:glow rad="419100">
                  <a:srgbClr val="FFE800">
                    <a:alpha val="46000"/>
                  </a:srgbClr>
                </a:glo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2106911" y="1904906"/>
                <a:ext cx="333646" cy="333646"/>
              </a:xfrm>
              <a:prstGeom prst="ellipse">
                <a:avLst/>
              </a:prstGeom>
              <a:solidFill>
                <a:srgbClr val="F9AFC0">
                  <a:alpha val="12000"/>
                </a:srgbClr>
              </a:solidFill>
              <a:ln>
                <a:noFill/>
              </a:ln>
              <a:effectLst>
                <a:glow rad="419100">
                  <a:srgbClr val="F9AFC0">
                    <a:alpha val="53000"/>
                  </a:srgbClr>
                </a:glo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32" name="テキスト ボックス 31"/>
            <p:cNvSpPr txBox="1"/>
            <p:nvPr/>
          </p:nvSpPr>
          <p:spPr>
            <a:xfrm>
              <a:off x="6730547" y="5021991"/>
              <a:ext cx="1839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ＤＦＰ太丸ゴシック体"/>
                </a:rPr>
                <a:t>今後の活動</a:t>
              </a:r>
              <a:endPara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ＤＦＰ太丸ゴシック体"/>
              </a:endParaRPr>
            </a:p>
          </p:txBody>
        </p:sp>
      </p:grpSp>
      <p:grpSp>
        <p:nvGrpSpPr>
          <p:cNvPr id="109" name="図形グループ 108"/>
          <p:cNvGrpSpPr/>
          <p:nvPr/>
        </p:nvGrpSpPr>
        <p:grpSpPr>
          <a:xfrm>
            <a:off x="5882803" y="3670802"/>
            <a:ext cx="1600827" cy="679019"/>
            <a:chOff x="6674647" y="3624166"/>
            <a:chExt cx="1600827" cy="679019"/>
          </a:xfrm>
        </p:grpSpPr>
        <p:grpSp>
          <p:nvGrpSpPr>
            <p:cNvPr id="33" name="図形グループ 32"/>
            <p:cNvGrpSpPr/>
            <p:nvPr/>
          </p:nvGrpSpPr>
          <p:grpSpPr>
            <a:xfrm>
              <a:off x="6674647" y="3624166"/>
              <a:ext cx="1600827" cy="679019"/>
              <a:chOff x="1091679" y="1737673"/>
              <a:chExt cx="2510898" cy="1065042"/>
            </a:xfrm>
          </p:grpSpPr>
          <p:sp>
            <p:nvSpPr>
              <p:cNvPr id="34" name="円/楕円 33"/>
              <p:cNvSpPr/>
              <p:nvPr/>
            </p:nvSpPr>
            <p:spPr>
              <a:xfrm>
                <a:off x="1091679" y="1737673"/>
                <a:ext cx="893624" cy="89362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12000"/>
                </a:schemeClr>
              </a:solidFill>
              <a:ln>
                <a:noFill/>
              </a:ln>
              <a:effectLst>
                <a:glow rad="419100">
                  <a:schemeClr val="accent6">
                    <a:lumMod val="40000"/>
                    <a:lumOff val="60000"/>
                    <a:alpha val="69000"/>
                  </a:schemeClr>
                </a:glo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5" name="円/楕円 34"/>
              <p:cNvSpPr/>
              <p:nvPr/>
            </p:nvSpPr>
            <p:spPr>
              <a:xfrm>
                <a:off x="2621817" y="2324725"/>
                <a:ext cx="477990" cy="47799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  <a:alpha val="12000"/>
                </a:schemeClr>
              </a:solidFill>
              <a:ln>
                <a:noFill/>
              </a:ln>
              <a:effectLst>
                <a:glow rad="419100">
                  <a:schemeClr val="accent5">
                    <a:lumMod val="40000"/>
                    <a:lumOff val="60000"/>
                    <a:alpha val="69000"/>
                  </a:schemeClr>
                </a:glo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6" name="円/楕円 35"/>
              <p:cNvSpPr/>
              <p:nvPr/>
            </p:nvSpPr>
            <p:spPr>
              <a:xfrm>
                <a:off x="3158967" y="2066070"/>
                <a:ext cx="443610" cy="443610"/>
              </a:xfrm>
              <a:prstGeom prst="ellipse">
                <a:avLst/>
              </a:prstGeom>
              <a:solidFill>
                <a:srgbClr val="FFEF00">
                  <a:alpha val="12000"/>
                </a:srgbClr>
              </a:solidFill>
              <a:ln>
                <a:noFill/>
              </a:ln>
              <a:effectLst>
                <a:glow rad="419100">
                  <a:srgbClr val="FFE800">
                    <a:alpha val="46000"/>
                  </a:srgbClr>
                </a:glo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7" name="円/楕円 36"/>
              <p:cNvSpPr/>
              <p:nvPr/>
            </p:nvSpPr>
            <p:spPr>
              <a:xfrm>
                <a:off x="2106911" y="1904906"/>
                <a:ext cx="333646" cy="333646"/>
              </a:xfrm>
              <a:prstGeom prst="ellipse">
                <a:avLst/>
              </a:prstGeom>
              <a:solidFill>
                <a:srgbClr val="F9AFC0">
                  <a:alpha val="12000"/>
                </a:srgbClr>
              </a:solidFill>
              <a:ln>
                <a:noFill/>
              </a:ln>
              <a:effectLst>
                <a:glow rad="419100">
                  <a:srgbClr val="F9AFC0">
                    <a:alpha val="53000"/>
                  </a:srgbClr>
                </a:glo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31" name="テキスト ボックス 30"/>
            <p:cNvSpPr txBox="1"/>
            <p:nvPr/>
          </p:nvSpPr>
          <p:spPr>
            <a:xfrm>
              <a:off x="6833814" y="3719475"/>
              <a:ext cx="12557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ＤＦＰ太丸ゴシック体"/>
                </a:rPr>
                <a:t>まとめ</a:t>
              </a:r>
              <a:endPara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ＤＦＰ太丸ゴシック体"/>
              </a:endParaRPr>
            </a:p>
          </p:txBody>
        </p:sp>
      </p:grpSp>
      <p:grpSp>
        <p:nvGrpSpPr>
          <p:cNvPr id="110" name="図形グループ 109"/>
          <p:cNvGrpSpPr/>
          <p:nvPr/>
        </p:nvGrpSpPr>
        <p:grpSpPr>
          <a:xfrm>
            <a:off x="2753635" y="1530753"/>
            <a:ext cx="2510898" cy="1065042"/>
            <a:chOff x="664329" y="1401029"/>
            <a:chExt cx="2510898" cy="1065042"/>
          </a:xfrm>
        </p:grpSpPr>
        <p:grpSp>
          <p:nvGrpSpPr>
            <p:cNvPr id="11" name="図形グループ 10"/>
            <p:cNvGrpSpPr/>
            <p:nvPr/>
          </p:nvGrpSpPr>
          <p:grpSpPr>
            <a:xfrm>
              <a:off x="664329" y="1401029"/>
              <a:ext cx="2510898" cy="1065042"/>
              <a:chOff x="1091679" y="1737673"/>
              <a:chExt cx="2510898" cy="1065042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1091679" y="1737673"/>
                <a:ext cx="893624" cy="89362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12000"/>
                </a:schemeClr>
              </a:solidFill>
              <a:ln>
                <a:noFill/>
              </a:ln>
              <a:effectLst>
                <a:glow rad="419100">
                  <a:schemeClr val="accent6">
                    <a:lumMod val="40000"/>
                    <a:lumOff val="60000"/>
                    <a:alpha val="69000"/>
                  </a:schemeClr>
                </a:glo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2621817" y="2324725"/>
                <a:ext cx="477990" cy="47799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  <a:alpha val="12000"/>
                </a:schemeClr>
              </a:solidFill>
              <a:ln>
                <a:noFill/>
              </a:ln>
              <a:effectLst>
                <a:glow rad="419100">
                  <a:schemeClr val="accent5">
                    <a:lumMod val="40000"/>
                    <a:lumOff val="60000"/>
                    <a:alpha val="69000"/>
                  </a:schemeClr>
                </a:glo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6" name="円/楕円 15"/>
              <p:cNvSpPr/>
              <p:nvPr/>
            </p:nvSpPr>
            <p:spPr>
              <a:xfrm>
                <a:off x="3158967" y="2066070"/>
                <a:ext cx="443610" cy="443610"/>
              </a:xfrm>
              <a:prstGeom prst="ellipse">
                <a:avLst/>
              </a:prstGeom>
              <a:solidFill>
                <a:srgbClr val="FFEF00">
                  <a:alpha val="12000"/>
                </a:srgbClr>
              </a:solidFill>
              <a:ln>
                <a:noFill/>
              </a:ln>
              <a:effectLst>
                <a:glow rad="419100">
                  <a:srgbClr val="FFE800">
                    <a:alpha val="46000"/>
                  </a:srgbClr>
                </a:glo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2106911" y="1904906"/>
                <a:ext cx="333646" cy="333646"/>
              </a:xfrm>
              <a:prstGeom prst="ellipse">
                <a:avLst/>
              </a:prstGeom>
              <a:solidFill>
                <a:srgbClr val="F9AFC0">
                  <a:alpha val="12000"/>
                </a:srgbClr>
              </a:solidFill>
              <a:ln>
                <a:noFill/>
              </a:ln>
              <a:effectLst>
                <a:glow rad="419100">
                  <a:srgbClr val="F9AFC0">
                    <a:alpha val="53000"/>
                  </a:srgbClr>
                </a:glo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7" name="テキスト ボックス 6"/>
            <p:cNvSpPr txBox="1"/>
            <p:nvPr/>
          </p:nvSpPr>
          <p:spPr>
            <a:xfrm>
              <a:off x="704721" y="1603717"/>
              <a:ext cx="235113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ＤＦＰ太丸ゴシック体"/>
                </a:rPr>
                <a:t>地区別構想</a:t>
              </a:r>
              <a:endPara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ＤＦＰ太丸ゴシック体"/>
              </a:endParaRPr>
            </a:p>
          </p:txBody>
        </p:sp>
      </p:grpSp>
      <p:pic>
        <p:nvPicPr>
          <p:cNvPr id="112" name="図 111" descr="地区全体.pn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85" y="2063274"/>
            <a:ext cx="4443286" cy="4472541"/>
          </a:xfrm>
          <a:prstGeom prst="rect">
            <a:avLst/>
          </a:prstGeom>
        </p:spPr>
      </p:pic>
      <p:pic>
        <p:nvPicPr>
          <p:cNvPr id="114" name="図 113" descr="地区全体.png"/>
          <p:cNvPicPr>
            <a:picLocks noChangeAspect="1"/>
          </p:cNvPicPr>
          <p:nvPr/>
        </p:nvPicPr>
        <p:blipFill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85" y="2063274"/>
            <a:ext cx="4443286" cy="4472541"/>
          </a:xfrm>
          <a:prstGeom prst="rect">
            <a:avLst/>
          </a:prstGeom>
        </p:spPr>
      </p:pic>
      <p:grpSp>
        <p:nvGrpSpPr>
          <p:cNvPr id="102" name="図形グループ 101"/>
          <p:cNvGrpSpPr/>
          <p:nvPr/>
        </p:nvGrpSpPr>
        <p:grpSpPr>
          <a:xfrm>
            <a:off x="1185578" y="3953963"/>
            <a:ext cx="914400" cy="914400"/>
            <a:chOff x="6487839" y="2214201"/>
            <a:chExt cx="914400" cy="914400"/>
          </a:xfrm>
        </p:grpSpPr>
        <p:sp>
          <p:nvSpPr>
            <p:cNvPr id="98" name="円/楕円 97"/>
            <p:cNvSpPr/>
            <p:nvPr/>
          </p:nvSpPr>
          <p:spPr>
            <a:xfrm>
              <a:off x="6487839" y="2214201"/>
              <a:ext cx="914400" cy="914400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  <a:ln w="28575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6596226" y="2471346"/>
              <a:ext cx="69762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ln w="3175" cmpd="sng">
                    <a:noFill/>
                  </a:ln>
                  <a:solidFill>
                    <a:schemeClr val="accent6"/>
                  </a:solidFill>
                  <a:effectLst/>
                  <a:latin typeface="ヒラギノ丸ゴ ProN W4"/>
                  <a:ea typeface="ヒラギノ丸ゴ ProN W4"/>
                  <a:cs typeface="ヒラギノ丸ゴ ProN W4"/>
                </a:rPr>
                <a:t>一中</a:t>
              </a:r>
              <a:endParaRPr kumimoji="1" lang="ja-JP" altLang="en-US" sz="1600" b="1" dirty="0">
                <a:solidFill>
                  <a:schemeClr val="accent6"/>
                </a:solidFill>
                <a:effectLst/>
                <a:latin typeface="ヒラギノ丸ゴ ProN W4"/>
                <a:ea typeface="ヒラギノ丸ゴ ProN W4"/>
                <a:cs typeface="ヒラギノ丸ゴ ProN W4"/>
              </a:endParaRPr>
            </a:p>
          </p:txBody>
        </p:sp>
      </p:grpSp>
      <p:grpSp>
        <p:nvGrpSpPr>
          <p:cNvPr id="107" name="図形グループ 106"/>
          <p:cNvGrpSpPr/>
          <p:nvPr/>
        </p:nvGrpSpPr>
        <p:grpSpPr>
          <a:xfrm>
            <a:off x="2008040" y="4855745"/>
            <a:ext cx="914400" cy="914400"/>
            <a:chOff x="5848147" y="3270020"/>
            <a:chExt cx="914400" cy="914400"/>
          </a:xfrm>
        </p:grpSpPr>
        <p:sp>
          <p:nvSpPr>
            <p:cNvPr id="99" name="円/楕円 98"/>
            <p:cNvSpPr/>
            <p:nvPr/>
          </p:nvSpPr>
          <p:spPr>
            <a:xfrm>
              <a:off x="5848147" y="3270020"/>
              <a:ext cx="914400" cy="914400"/>
            </a:xfrm>
            <a:prstGeom prst="ellipse">
              <a:avLst/>
            </a:prstGeom>
            <a:solidFill>
              <a:schemeClr val="bg1">
                <a:alpha val="78000"/>
              </a:schemeClr>
            </a:solidFill>
            <a:ln w="28575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5956534" y="3373277"/>
              <a:ext cx="697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000" b="1" dirty="0" smtClean="0">
                  <a:ln w="1270" cap="flat" cmpd="sng">
                    <a:noFill/>
                  </a:ln>
                  <a:solidFill>
                    <a:srgbClr val="FF6600"/>
                  </a:solidFill>
                  <a:latin typeface="ヒラギノ丸ゴ ProN W4"/>
                  <a:ea typeface="ヒラギノ丸ゴ ProN W4"/>
                  <a:cs typeface="ヒラギノ丸ゴ ProN W4"/>
                </a:rPr>
                <a:t>四・</a:t>
              </a:r>
              <a:endParaRPr lang="en-US" altLang="ja-JP" sz="2000" b="1" dirty="0" smtClean="0">
                <a:ln w="1270" cap="flat" cmpd="sng">
                  <a:noFill/>
                </a:ln>
                <a:solidFill>
                  <a:srgbClr val="FF6600"/>
                </a:solidFill>
                <a:latin typeface="ヒラギノ丸ゴ ProN W4"/>
                <a:ea typeface="ヒラギノ丸ゴ ProN W4"/>
                <a:cs typeface="ヒラギノ丸ゴ ProN W4"/>
              </a:endParaRPr>
            </a:p>
            <a:p>
              <a:pPr algn="ctr"/>
              <a:r>
                <a:rPr lang="ja-JP" altLang="en-US" sz="2000" b="1" dirty="0" smtClean="0">
                  <a:ln w="1270" cap="flat" cmpd="sng">
                    <a:noFill/>
                  </a:ln>
                  <a:solidFill>
                    <a:srgbClr val="FF6600"/>
                  </a:solidFill>
                  <a:latin typeface="ヒラギノ丸ゴ ProN W4"/>
                  <a:ea typeface="ヒラギノ丸ゴ ProN W4"/>
                  <a:cs typeface="ヒラギノ丸ゴ ProN W4"/>
                </a:rPr>
                <a:t>六中</a:t>
              </a:r>
              <a:endParaRPr lang="ja-JP" altLang="en-US" sz="2000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104" name="図形グループ 103"/>
          <p:cNvGrpSpPr/>
          <p:nvPr/>
        </p:nvGrpSpPr>
        <p:grpSpPr>
          <a:xfrm>
            <a:off x="971071" y="5390397"/>
            <a:ext cx="914400" cy="914400"/>
            <a:chOff x="5048022" y="3469377"/>
            <a:chExt cx="914400" cy="914400"/>
          </a:xfrm>
        </p:grpSpPr>
        <p:sp>
          <p:nvSpPr>
            <p:cNvPr id="100" name="円/楕円 99"/>
            <p:cNvSpPr/>
            <p:nvPr/>
          </p:nvSpPr>
          <p:spPr>
            <a:xfrm>
              <a:off x="5048022" y="3469377"/>
              <a:ext cx="914400" cy="914400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 w="28575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5156409" y="3726522"/>
              <a:ext cx="69762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ln w="3175" cmpd="sng">
                    <a:noFill/>
                  </a:ln>
                  <a:solidFill>
                    <a:srgbClr val="FF9A00"/>
                  </a:solidFill>
                  <a:effectLst/>
                  <a:latin typeface="ヒラギノ丸ゴ ProN W4"/>
                  <a:ea typeface="ヒラギノ丸ゴ ProN W4"/>
                  <a:cs typeface="ヒラギノ丸ゴ ProN W4"/>
                </a:rPr>
                <a:t>三中</a:t>
              </a:r>
              <a:endParaRPr kumimoji="1" lang="ja-JP" altLang="en-US" sz="1600" b="1" dirty="0">
                <a:solidFill>
                  <a:srgbClr val="FF9A00"/>
                </a:solidFill>
                <a:effectLst/>
                <a:latin typeface="ヒラギノ丸ゴ ProN W4"/>
                <a:ea typeface="ヒラギノ丸ゴ ProN W4"/>
                <a:cs typeface="ヒラギノ丸ゴ ProN W4"/>
              </a:endParaRPr>
            </a:p>
          </p:txBody>
        </p:sp>
      </p:grpSp>
      <p:grpSp>
        <p:nvGrpSpPr>
          <p:cNvPr id="105" name="図形グループ 104"/>
          <p:cNvGrpSpPr/>
          <p:nvPr/>
        </p:nvGrpSpPr>
        <p:grpSpPr>
          <a:xfrm>
            <a:off x="3212978" y="3199169"/>
            <a:ext cx="954107" cy="914400"/>
            <a:chOff x="7020679" y="1268130"/>
            <a:chExt cx="954107" cy="914400"/>
          </a:xfrm>
        </p:grpSpPr>
        <p:sp>
          <p:nvSpPr>
            <p:cNvPr id="94" name="円/楕円 93"/>
            <p:cNvSpPr/>
            <p:nvPr/>
          </p:nvSpPr>
          <p:spPr>
            <a:xfrm>
              <a:off x="7040532" y="1268130"/>
              <a:ext cx="914400" cy="914400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 w="28575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7020679" y="1371387"/>
              <a:ext cx="95410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ln w="1270" cap="flat" cmpd="sng"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ヒラギノ丸ゴ ProN W4"/>
                  <a:ea typeface="ヒラギノ丸ゴ ProN W4"/>
                  <a:cs typeface="ヒラギノ丸ゴ ProN W4"/>
                </a:rPr>
                <a:t>五・</a:t>
              </a:r>
              <a:endParaRPr kumimoji="1" lang="en-US" altLang="ja-JP" sz="2000" b="1" dirty="0" smtClean="0">
                <a:ln w="1270" cap="flat" cmpd="sng"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ヒラギノ丸ゴ ProN W4"/>
                <a:ea typeface="ヒラギノ丸ゴ ProN W4"/>
                <a:cs typeface="ヒラギノ丸ゴ ProN W4"/>
              </a:endParaRPr>
            </a:p>
            <a:p>
              <a:pPr algn="ctr"/>
              <a:r>
                <a:rPr kumimoji="1" lang="ja-JP" altLang="en-US" sz="2000" b="1" dirty="0" smtClean="0">
                  <a:ln w="1270" cap="flat" cmpd="sng"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ヒラギノ丸ゴ ProN W4"/>
                  <a:ea typeface="ヒラギノ丸ゴ ProN W4"/>
                  <a:cs typeface="ヒラギノ丸ゴ ProN W4"/>
                </a:rPr>
                <a:t>都和中</a:t>
              </a:r>
              <a:endParaRPr kumimoji="1" lang="ja-JP" altLang="en-US" b="1" dirty="0">
                <a:solidFill>
                  <a:schemeClr val="bg1">
                    <a:lumMod val="50000"/>
                  </a:schemeClr>
                </a:solidFill>
                <a:effectLst/>
                <a:latin typeface="ヒラギノ丸ゴ ProN W4"/>
                <a:ea typeface="ヒラギノ丸ゴ ProN W4"/>
                <a:cs typeface="ヒラギノ丸ゴ ProN W4"/>
              </a:endParaRPr>
            </a:p>
          </p:txBody>
        </p:sp>
      </p:grpSp>
      <p:grpSp>
        <p:nvGrpSpPr>
          <p:cNvPr id="96" name="図形グループ 95"/>
          <p:cNvGrpSpPr/>
          <p:nvPr/>
        </p:nvGrpSpPr>
        <p:grpSpPr>
          <a:xfrm>
            <a:off x="982969" y="2596344"/>
            <a:ext cx="954107" cy="914400"/>
            <a:chOff x="-2244043" y="1447706"/>
            <a:chExt cx="954107" cy="914400"/>
          </a:xfrm>
        </p:grpSpPr>
        <p:sp>
          <p:nvSpPr>
            <p:cNvPr id="88" name="円/楕円 87"/>
            <p:cNvSpPr/>
            <p:nvPr/>
          </p:nvSpPr>
          <p:spPr>
            <a:xfrm>
              <a:off x="-2244043" y="1447706"/>
              <a:ext cx="914400" cy="914400"/>
            </a:xfrm>
            <a:prstGeom prst="ellipse">
              <a:avLst/>
            </a:prstGeom>
            <a:solidFill>
              <a:schemeClr val="bg1">
                <a:alpha val="78000"/>
              </a:schemeClr>
            </a:solidFill>
            <a:ln w="28575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-2244043" y="1704851"/>
              <a:ext cx="95410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ln w="1270" cap="flat" cmpd="sng">
                    <a:noFill/>
                  </a:ln>
                  <a:solidFill>
                    <a:srgbClr val="008000"/>
                  </a:solidFill>
                  <a:effectLst/>
                  <a:latin typeface="ヒラギノ丸ゴ ProN W4"/>
                  <a:ea typeface="ヒラギノ丸ゴ ProN W4"/>
                  <a:cs typeface="ヒラギノ丸ゴ ProN W4"/>
                </a:rPr>
                <a:t>新治中</a:t>
              </a:r>
              <a:endParaRPr kumimoji="1" lang="ja-JP" altLang="en-US" b="1" dirty="0">
                <a:solidFill>
                  <a:schemeClr val="bg1">
                    <a:lumMod val="50000"/>
                  </a:schemeClr>
                </a:solidFill>
                <a:effectLst/>
                <a:latin typeface="ヒラギノ丸ゴ ProN W4"/>
                <a:ea typeface="ヒラギノ丸ゴ ProN W4"/>
                <a:cs typeface="ヒラギノ丸ゴ ProN W4"/>
              </a:endParaRPr>
            </a:p>
          </p:txBody>
        </p:sp>
      </p:grpSp>
      <p:grpSp>
        <p:nvGrpSpPr>
          <p:cNvPr id="101" name="図形グループ 100"/>
          <p:cNvGrpSpPr/>
          <p:nvPr/>
        </p:nvGrpSpPr>
        <p:grpSpPr>
          <a:xfrm>
            <a:off x="2272392" y="3771258"/>
            <a:ext cx="914400" cy="914400"/>
            <a:chOff x="5760247" y="1511267"/>
            <a:chExt cx="914400" cy="914400"/>
          </a:xfrm>
        </p:grpSpPr>
        <p:sp>
          <p:nvSpPr>
            <p:cNvPr id="97" name="円/楕円 96"/>
            <p:cNvSpPr/>
            <p:nvPr/>
          </p:nvSpPr>
          <p:spPr>
            <a:xfrm>
              <a:off x="5760247" y="1511267"/>
              <a:ext cx="914400" cy="914400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  <a:ln w="28575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5868634" y="1768412"/>
              <a:ext cx="69762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ln w="1270" cap="flat" cmpd="sng">
                    <a:noFill/>
                  </a:ln>
                  <a:solidFill>
                    <a:srgbClr val="DC5096"/>
                  </a:solidFill>
                  <a:effectLst/>
                  <a:latin typeface="ヒラギノ丸ゴ ProN W4"/>
                  <a:ea typeface="ヒラギノ丸ゴ ProN W4"/>
                  <a:cs typeface="ヒラギノ丸ゴ ProN W4"/>
                </a:rPr>
                <a:t>二中</a:t>
              </a:r>
              <a:endParaRPr kumimoji="1" lang="ja-JP" altLang="en-US" sz="1600" b="1" dirty="0">
                <a:solidFill>
                  <a:srgbClr val="DC5096"/>
                </a:solidFill>
                <a:effectLst/>
                <a:latin typeface="ヒラギノ丸ゴ ProN W4"/>
                <a:ea typeface="ヒラギノ丸ゴ ProN W4"/>
                <a:cs typeface="ヒラギノ丸ゴ ProN W4"/>
              </a:endParaRPr>
            </a:p>
          </p:txBody>
        </p:sp>
      </p:grpSp>
      <p:grpSp>
        <p:nvGrpSpPr>
          <p:cNvPr id="49" name="図形グループ 48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50" name="円/楕円 49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2" name="図形グループ 51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53" name="円/楕円 52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5" name="図形グループ 54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56" name="円/楕円 55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1" name="図形グループ 60"/>
          <p:cNvGrpSpPr/>
          <p:nvPr/>
        </p:nvGrpSpPr>
        <p:grpSpPr>
          <a:xfrm>
            <a:off x="7123809" y="414084"/>
            <a:ext cx="954107" cy="526954"/>
            <a:chOff x="5565264" y="149603"/>
            <a:chExt cx="954107" cy="526954"/>
          </a:xfrm>
        </p:grpSpPr>
        <p:sp>
          <p:nvSpPr>
            <p:cNvPr id="62" name="円/楕円 61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5565264" y="249495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地区別構想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020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39060" y="221369"/>
            <a:ext cx="2166470" cy="6367689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  <a:effectLst>
            <a:glow rad="431800">
              <a:schemeClr val="accent5">
                <a:lumMod val="40000"/>
                <a:lumOff val="60000"/>
                <a:alpha val="31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  <p:pic>
        <p:nvPicPr>
          <p:cNvPr id="7" name="図 6" descr="地区全体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6" y="220559"/>
            <a:ext cx="2594783" cy="2611867"/>
          </a:xfrm>
          <a:prstGeom prst="rect">
            <a:avLst/>
          </a:prstGeom>
        </p:spPr>
      </p:pic>
      <p:cxnSp>
        <p:nvCxnSpPr>
          <p:cNvPr id="20" name="直線コネクタ 19"/>
          <p:cNvCxnSpPr/>
          <p:nvPr/>
        </p:nvCxnSpPr>
        <p:spPr>
          <a:xfrm>
            <a:off x="2752352" y="855144"/>
            <a:ext cx="3160443" cy="0"/>
          </a:xfrm>
          <a:prstGeom prst="line">
            <a:avLst/>
          </a:prstGeom>
          <a:ln w="38100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円/楕円 20"/>
          <p:cNvSpPr/>
          <p:nvPr/>
        </p:nvSpPr>
        <p:spPr>
          <a:xfrm>
            <a:off x="5694455" y="739699"/>
            <a:ext cx="230892" cy="23089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855246" y="22137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latin typeface="ヒラギノ丸ゴ ProN W4"/>
                <a:ea typeface="ヒラギノ丸ゴ ProN W4"/>
                <a:cs typeface="ヒラギノ丸ゴ ProN W4"/>
              </a:rPr>
              <a:t>四・六中地区</a:t>
            </a:r>
            <a:endParaRPr kumimoji="1" lang="ja-JP" altLang="en-US" sz="36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 flipV="1">
            <a:off x="1210235" y="855146"/>
            <a:ext cx="1557703" cy="1217767"/>
          </a:xfrm>
          <a:prstGeom prst="line">
            <a:avLst/>
          </a:prstGeom>
          <a:ln w="38100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2909858" y="1234678"/>
            <a:ext cx="5846451" cy="1138773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3600" b="1" i="1" dirty="0" smtClean="0">
                <a:solidFill>
                  <a:schemeClr val="accent5"/>
                </a:solidFill>
                <a:effectLst>
                  <a:glow rad="152400">
                    <a:schemeClr val="accent5">
                      <a:lumMod val="40000"/>
                      <a:lumOff val="60000"/>
                      <a:alpha val="55000"/>
                    </a:schemeClr>
                  </a:glow>
                </a:effectLst>
                <a:latin typeface="ヒラギノ丸ゴ ProN W4"/>
                <a:ea typeface="ヒラギノ丸ゴ ProN W4"/>
                <a:cs typeface="ヒラギノ丸ゴ ProN W4"/>
              </a:rPr>
              <a:t>いつまでも元気いっぱい</a:t>
            </a:r>
            <a:r>
              <a:rPr lang="ja-JP" altLang="en-US" sz="3200" i="1" dirty="0" smtClean="0">
                <a:solidFill>
                  <a:schemeClr val="accent5"/>
                </a:solidFill>
                <a:effectLst>
                  <a:glow rad="152400">
                    <a:schemeClr val="accent5">
                      <a:lumMod val="40000"/>
                      <a:lumOff val="60000"/>
                      <a:alpha val="55000"/>
                    </a:schemeClr>
                  </a:glow>
                </a:effectLst>
                <a:latin typeface="ヒラギノ丸ゴ ProN W4"/>
                <a:ea typeface="ヒラギノ丸ゴ ProN W4"/>
                <a:cs typeface="ヒラギノ丸ゴ ProN W4"/>
              </a:rPr>
              <a:t>の</a:t>
            </a:r>
            <a:endParaRPr lang="en-US" altLang="ja-JP" sz="3200" i="1" dirty="0" smtClean="0">
              <a:solidFill>
                <a:schemeClr val="accent5"/>
              </a:solidFill>
              <a:effectLst>
                <a:glow rad="152400">
                  <a:schemeClr val="accent5">
                    <a:lumMod val="40000"/>
                    <a:lumOff val="60000"/>
                    <a:alpha val="55000"/>
                  </a:schemeClr>
                </a:glow>
              </a:effectLst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kumimoji="1" lang="ja-JP" altLang="en-US" sz="3200" i="1" dirty="0" smtClean="0">
                <a:solidFill>
                  <a:schemeClr val="accent5"/>
                </a:solidFill>
                <a:effectLst>
                  <a:glow rad="152400">
                    <a:schemeClr val="accent5">
                      <a:lumMod val="40000"/>
                      <a:lumOff val="60000"/>
                      <a:alpha val="55000"/>
                    </a:schemeClr>
                  </a:glow>
                </a:effectLst>
                <a:latin typeface="ヒラギノ丸ゴ ProN W4"/>
                <a:ea typeface="ヒラギノ丸ゴ ProN W4"/>
                <a:cs typeface="ヒラギノ丸ゴ ProN W4"/>
              </a:rPr>
              <a:t>ぬくもり</a:t>
            </a:r>
            <a:endParaRPr kumimoji="1" lang="ja-JP" altLang="en-US" sz="3200" i="1" dirty="0">
              <a:solidFill>
                <a:schemeClr val="accent5"/>
              </a:solidFill>
              <a:effectLst>
                <a:glow rad="152400">
                  <a:schemeClr val="accent5">
                    <a:lumMod val="40000"/>
                    <a:lumOff val="60000"/>
                    <a:alpha val="55000"/>
                  </a:schemeClr>
                </a:glow>
              </a:effectLst>
              <a:latin typeface="ヒラギノ丸ゴ ProN W4"/>
              <a:ea typeface="ヒラギノ丸ゴ ProN W4"/>
              <a:cs typeface="ヒラギノ丸ゴ ProN W4"/>
            </a:endParaRPr>
          </a:p>
        </p:txBody>
      </p:sp>
      <p:pic>
        <p:nvPicPr>
          <p:cNvPr id="27" name="図 26" descr="4_6.gi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01"/>
          <a:stretch/>
        </p:blipFill>
        <p:spPr>
          <a:xfrm>
            <a:off x="3026761" y="2293674"/>
            <a:ext cx="5503734" cy="4648562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5028515" y="3648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6600"/>
                </a:solidFill>
                <a:latin typeface="+mn-ea"/>
              </a:rPr>
              <a:t>●</a:t>
            </a:r>
            <a:endParaRPr kumimoji="1" lang="ja-JP" altLang="en-US" dirty="0">
              <a:solidFill>
                <a:srgbClr val="FF6600"/>
              </a:solidFill>
              <a:latin typeface="+mn-ea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6163933" y="3463534"/>
            <a:ext cx="250635" cy="18466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939532" y="512761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6600"/>
                </a:solidFill>
                <a:latin typeface="+mn-ea"/>
              </a:rPr>
              <a:t>●</a:t>
            </a:r>
            <a:endParaRPr kumimoji="1" lang="ja-JP" altLang="en-US" dirty="0">
              <a:solidFill>
                <a:srgbClr val="FF6600"/>
              </a:solidFill>
              <a:latin typeface="+mn-ea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927761" y="2550138"/>
            <a:ext cx="1602734" cy="40011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/>
              <a:t>土浦市役所</a:t>
            </a:r>
            <a:endParaRPr kumimoji="1" lang="ja-JP" altLang="en-US" sz="20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968977" y="3301366"/>
            <a:ext cx="658816" cy="3693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rgbClr val="FF6600"/>
                </a:solidFill>
              </a:rPr>
              <a:t>四</a:t>
            </a:r>
            <a:r>
              <a:rPr kumimoji="1" lang="ja-JP" altLang="en-US" b="1" dirty="0" smtClean="0">
                <a:solidFill>
                  <a:srgbClr val="FF6600"/>
                </a:solidFill>
              </a:rPr>
              <a:t>中</a:t>
            </a:r>
            <a:endParaRPr kumimoji="1" lang="ja-JP" altLang="en-US" b="1" dirty="0">
              <a:solidFill>
                <a:srgbClr val="FF66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602304" y="5436616"/>
            <a:ext cx="658816" cy="3693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rgbClr val="FF6600"/>
                </a:solidFill>
              </a:rPr>
              <a:t>六中</a:t>
            </a:r>
            <a:endParaRPr kumimoji="1" lang="ja-JP" altLang="en-US" b="1" dirty="0">
              <a:solidFill>
                <a:srgbClr val="FF6600"/>
              </a:solidFill>
            </a:endParaRPr>
          </a:p>
        </p:txBody>
      </p:sp>
      <p:cxnSp>
        <p:nvCxnSpPr>
          <p:cNvPr id="5" name="直線コネクタ 4"/>
          <p:cNvCxnSpPr>
            <a:stCxn id="36" idx="7"/>
          </p:cNvCxnSpPr>
          <p:nvPr/>
        </p:nvCxnSpPr>
        <p:spPr>
          <a:xfrm flipV="1">
            <a:off x="6377863" y="2950248"/>
            <a:ext cx="549898" cy="54033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4394711" y="374741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DC0096"/>
                </a:solidFill>
                <a:latin typeface="+mn-ea"/>
              </a:rPr>
              <a:t>★</a:t>
            </a:r>
            <a:endParaRPr kumimoji="1" lang="ja-JP" altLang="en-US" sz="2800" dirty="0">
              <a:solidFill>
                <a:srgbClr val="DC0096"/>
              </a:solidFill>
              <a:latin typeface="+mn-ea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61120" y="503737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DC0096"/>
                </a:solidFill>
                <a:latin typeface="+mn-ea"/>
              </a:rPr>
              <a:t>★</a:t>
            </a:r>
            <a:endParaRPr kumimoji="1" lang="ja-JP" altLang="en-US" sz="2800" dirty="0">
              <a:solidFill>
                <a:srgbClr val="DC0096"/>
              </a:solidFill>
              <a:latin typeface="+mn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80759" y="4220494"/>
            <a:ext cx="1107996" cy="369332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solidFill>
              <a:srgbClr val="DC509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天川団地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620177" y="4814348"/>
            <a:ext cx="1107996" cy="369332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solidFill>
              <a:srgbClr val="DC509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烏山団地</a:t>
            </a:r>
            <a:endParaRPr kumimoji="1" lang="ja-JP" altLang="en-US" dirty="0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7110" y="3051882"/>
            <a:ext cx="2010194" cy="1744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テキスト ボックス 30"/>
          <p:cNvSpPr txBox="1"/>
          <p:nvPr/>
        </p:nvSpPr>
        <p:spPr>
          <a:xfrm>
            <a:off x="313765" y="4788857"/>
            <a:ext cx="2057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400" dirty="0" smtClean="0"/>
              <a:t>天川ショッピングセンター</a:t>
            </a:r>
            <a:endParaRPr kumimoji="1" lang="ja-JP" altLang="en-US" sz="1400" dirty="0"/>
          </a:p>
        </p:txBody>
      </p:sp>
      <p:pic>
        <p:nvPicPr>
          <p:cNvPr id="32" name="図 31" descr="小岩田西1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765" y="5206885"/>
            <a:ext cx="1885554" cy="1414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テキスト ボックス 32"/>
          <p:cNvSpPr txBox="1"/>
          <p:nvPr/>
        </p:nvSpPr>
        <p:spPr>
          <a:xfrm>
            <a:off x="974636" y="6477372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400" dirty="0" smtClean="0"/>
              <a:t>小岩田西団地</a:t>
            </a:r>
            <a:endParaRPr kumimoji="1" lang="ja-JP" altLang="en-US" sz="1400" dirty="0"/>
          </a:p>
        </p:txBody>
      </p:sp>
      <p:grpSp>
        <p:nvGrpSpPr>
          <p:cNvPr id="34" name="図形グループ 33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35" name="円/楕円 34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図形グループ 37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39" name="円/楕円 38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" name="図形グループ 41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44" name="円/楕円 43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8" name="図形グループ 47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49" name="円/楕円 48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779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359895"/>
              </p:ext>
            </p:extLst>
          </p:nvPr>
        </p:nvGraphicFramePr>
        <p:xfrm>
          <a:off x="3534348" y="1390624"/>
          <a:ext cx="5478503" cy="4376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7209"/>
                <a:gridCol w="908788"/>
                <a:gridCol w="1750741"/>
                <a:gridCol w="821765"/>
              </a:tblGrid>
              <a:tr h="437682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>
                          <a:latin typeface="+mn-ea"/>
                          <a:ea typeface="+mn-ea"/>
                        </a:rPr>
                        <a:t>1.</a:t>
                      </a:r>
                      <a:r>
                        <a:rPr kumimoji="1" lang="ja-JP" altLang="en-US" sz="1600" dirty="0" smtClean="0">
                          <a:latin typeface="+mn-ea"/>
                          <a:ea typeface="+mn-ea"/>
                        </a:rPr>
                        <a:t>烏山四丁目 </a:t>
                      </a:r>
                      <a:endParaRPr kumimoji="1" lang="ja-JP" altLang="en-US" sz="16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+mn-ea"/>
                          <a:ea typeface="+mn-ea"/>
                        </a:rPr>
                        <a:t>45.6%</a:t>
                      </a:r>
                      <a:endParaRPr kumimoji="1" lang="ja-JP" altLang="en-US" sz="16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600" dirty="0" smtClean="0">
                          <a:latin typeface="+mn-ea"/>
                          <a:ea typeface="+mn-ea"/>
                        </a:rPr>
                        <a:t>11.</a:t>
                      </a:r>
                      <a:r>
                        <a:rPr lang="ja-JP" altLang="en-US" sz="1600" dirty="0" smtClean="0">
                          <a:latin typeface="+mn-ea"/>
                          <a:ea typeface="+mn-ea"/>
                        </a:rPr>
                        <a:t>烏山一丁目</a:t>
                      </a:r>
                      <a:endParaRPr lang="ja-JP" altLang="en-US" sz="16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>
                          <a:latin typeface="+mn-ea"/>
                          <a:ea typeface="+mn-ea"/>
                        </a:rPr>
                        <a:t>40.6%</a:t>
                      </a:r>
                      <a:endParaRPr lang="ja-JP" altLang="en-US" sz="16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37682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>
                          <a:latin typeface="+mn-ea"/>
                          <a:ea typeface="+mn-ea"/>
                        </a:rPr>
                        <a:t>2.</a:t>
                      </a:r>
                      <a:r>
                        <a:rPr kumimoji="1" lang="ja-JP" altLang="en-US" sz="1600" dirty="0" smtClean="0">
                          <a:latin typeface="+mn-ea"/>
                          <a:ea typeface="+mn-ea"/>
                        </a:rPr>
                        <a:t>常名町</a:t>
                      </a:r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+mn-ea"/>
                          <a:ea typeface="+mn-ea"/>
                        </a:rPr>
                        <a:t>44.3%</a:t>
                      </a:r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6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12.</a:t>
                      </a:r>
                      <a:r>
                        <a:rPr lang="ja-JP" altLang="en-US" sz="16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天川一丁目</a:t>
                      </a:r>
                      <a:endParaRPr lang="ja-JP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40.6%</a:t>
                      </a:r>
                      <a:endParaRPr lang="ja-JP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37682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>
                          <a:latin typeface="+mn-ea"/>
                          <a:ea typeface="+mn-ea"/>
                        </a:rPr>
                        <a:t>3.</a:t>
                      </a:r>
                      <a:r>
                        <a:rPr kumimoji="1" lang="ja-JP" altLang="en-US" sz="1600" dirty="0" smtClean="0">
                          <a:latin typeface="+mn-ea"/>
                          <a:ea typeface="+mn-ea"/>
                        </a:rPr>
                        <a:t>小岩田東二丁目</a:t>
                      </a:r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+mn-ea"/>
                          <a:ea typeface="+mn-ea"/>
                        </a:rPr>
                        <a:t>43.6%</a:t>
                      </a:r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600" dirty="0" smtClean="0">
                          <a:latin typeface="+mn-ea"/>
                          <a:ea typeface="+mn-ea"/>
                        </a:rPr>
                        <a:t>13.</a:t>
                      </a:r>
                      <a:r>
                        <a:rPr lang="ja-JP" altLang="en-US" sz="1600" dirty="0" smtClean="0">
                          <a:latin typeface="+mn-ea"/>
                          <a:ea typeface="+mn-ea"/>
                        </a:rPr>
                        <a:t>中高津三丁目</a:t>
                      </a:r>
                      <a:endParaRPr lang="ja-JP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>
                          <a:latin typeface="+mn-ea"/>
                          <a:ea typeface="+mn-ea"/>
                        </a:rPr>
                        <a:t>40.0%</a:t>
                      </a:r>
                      <a:endParaRPr lang="ja-JP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37682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>
                          <a:latin typeface="+mn-ea"/>
                          <a:ea typeface="+mn-ea"/>
                        </a:rPr>
                        <a:t>4.</a:t>
                      </a:r>
                      <a:r>
                        <a:rPr kumimoji="1" lang="ja-JP" altLang="en-US" sz="1600" dirty="0" smtClean="0">
                          <a:latin typeface="+mn-ea"/>
                          <a:ea typeface="+mn-ea"/>
                        </a:rPr>
                        <a:t>大手町</a:t>
                      </a:r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+mn-ea"/>
                          <a:ea typeface="+mn-ea"/>
                        </a:rPr>
                        <a:t>43.0%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600" dirty="0" smtClean="0">
                          <a:latin typeface="+mn-ea"/>
                          <a:ea typeface="+mn-ea"/>
                        </a:rPr>
                        <a:t>14.</a:t>
                      </a:r>
                      <a:r>
                        <a:rPr lang="ja-JP" altLang="en-US" sz="1600" dirty="0" smtClean="0">
                          <a:latin typeface="+mn-ea"/>
                          <a:ea typeface="+mn-ea"/>
                        </a:rPr>
                        <a:t>中都町三丁目</a:t>
                      </a:r>
                      <a:endParaRPr lang="ja-JP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>
                          <a:latin typeface="+mn-ea"/>
                          <a:ea typeface="+mn-ea"/>
                        </a:rPr>
                        <a:t>39.0%</a:t>
                      </a:r>
                      <a:endParaRPr lang="ja-JP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7682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>
                          <a:latin typeface="+mn-ea"/>
                          <a:ea typeface="+mn-ea"/>
                        </a:rPr>
                        <a:t>5.</a:t>
                      </a:r>
                      <a:r>
                        <a:rPr kumimoji="1" lang="ja-JP" altLang="en-US" sz="1600" dirty="0" smtClean="0">
                          <a:latin typeface="+mn-ea"/>
                          <a:ea typeface="+mn-ea"/>
                        </a:rPr>
                        <a:t>荒川沖西区二丁目</a:t>
                      </a:r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+mn-ea"/>
                          <a:ea typeface="+mn-ea"/>
                        </a:rPr>
                        <a:t>42.2%</a:t>
                      </a:r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>
                          <a:latin typeface="+mn-ea"/>
                          <a:ea typeface="+mn-ea"/>
                        </a:rPr>
                        <a:t>15.</a:t>
                      </a:r>
                      <a:r>
                        <a:rPr kumimoji="1" lang="ja-JP" altLang="en-US" sz="1600" dirty="0" err="1" smtClean="0">
                          <a:latin typeface="+mn-ea"/>
                          <a:ea typeface="+mn-ea"/>
                        </a:rPr>
                        <a:t>まりやま</a:t>
                      </a:r>
                      <a:r>
                        <a:rPr kumimoji="1" lang="ja-JP" altLang="en-US" sz="1600" dirty="0" smtClean="0">
                          <a:latin typeface="+mn-ea"/>
                          <a:ea typeface="+mn-ea"/>
                        </a:rPr>
                        <a:t>団地</a:t>
                      </a:r>
                      <a:endParaRPr kumimoji="1" lang="ja-JP" altLang="en-US" sz="1600" b="0" i="0" dirty="0">
                        <a:latin typeface="+mn-ea"/>
                        <a:ea typeface="+mn-ea"/>
                        <a:cs typeface="ヒラギノ角ゴ ProN W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+mn-ea"/>
                          <a:ea typeface="+mn-ea"/>
                        </a:rPr>
                        <a:t>38.1%</a:t>
                      </a:r>
                      <a:endParaRPr kumimoji="1" lang="ja-JP" altLang="en-US" sz="1600" b="0" i="0" dirty="0">
                        <a:latin typeface="+mn-ea"/>
                        <a:ea typeface="+mn-ea"/>
                        <a:cs typeface="ヒラギノ角ゴ ProN W3"/>
                      </a:endParaRPr>
                    </a:p>
                  </a:txBody>
                  <a:tcPr anchor="ctr"/>
                </a:tc>
              </a:tr>
              <a:tr h="437682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>
                          <a:latin typeface="+mn-ea"/>
                          <a:ea typeface="+mn-ea"/>
                        </a:rPr>
                        <a:t>6.</a:t>
                      </a:r>
                      <a:r>
                        <a:rPr kumimoji="1" lang="ja-JP" altLang="en-US" sz="1600" dirty="0" smtClean="0">
                          <a:latin typeface="+mn-ea"/>
                          <a:ea typeface="+mn-ea"/>
                        </a:rPr>
                        <a:t>粟野町</a:t>
                      </a:r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+mn-ea"/>
                          <a:ea typeface="+mn-ea"/>
                        </a:rPr>
                        <a:t>42.9%</a:t>
                      </a:r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>
                          <a:latin typeface="+mn-ea"/>
                          <a:ea typeface="+mn-ea"/>
                        </a:rPr>
                        <a:t>16.</a:t>
                      </a:r>
                      <a:r>
                        <a:rPr kumimoji="1" lang="ja-JP" altLang="en-US" sz="1600" dirty="0" smtClean="0">
                          <a:latin typeface="+mn-ea"/>
                          <a:ea typeface="+mn-ea"/>
                        </a:rPr>
                        <a:t>高岡新田</a:t>
                      </a:r>
                      <a:endParaRPr kumimoji="1" lang="ja-JP" altLang="en-US" sz="1600" b="0" i="0" dirty="0">
                        <a:latin typeface="+mn-ea"/>
                        <a:ea typeface="+mn-ea"/>
                        <a:cs typeface="ヒラギノ角ゴ ProN W3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+mn-ea"/>
                          <a:ea typeface="+mn-ea"/>
                        </a:rPr>
                        <a:t>38.6%</a:t>
                      </a:r>
                      <a:endParaRPr kumimoji="1" lang="ja-JP" altLang="en-US" sz="1600" b="0" i="0" dirty="0">
                        <a:latin typeface="+mn-ea"/>
                        <a:ea typeface="+mn-ea"/>
                        <a:cs typeface="ヒラギノ角ゴ ProN W3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7682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>
                          <a:latin typeface="+mn-ea"/>
                          <a:ea typeface="+mn-ea"/>
                        </a:rPr>
                        <a:t>7.</a:t>
                      </a:r>
                      <a:r>
                        <a:rPr kumimoji="1" lang="ja-JP" altLang="en-US" sz="1600" dirty="0" smtClean="0">
                          <a:latin typeface="+mn-ea"/>
                          <a:ea typeface="+mn-ea"/>
                        </a:rPr>
                        <a:t>中央一丁目</a:t>
                      </a:r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+mn-ea"/>
                          <a:ea typeface="+mn-ea"/>
                        </a:rPr>
                        <a:t>41.4%</a:t>
                      </a:r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>
                          <a:latin typeface="+mn-ea"/>
                          <a:ea typeface="+mn-ea"/>
                        </a:rPr>
                        <a:t>17.</a:t>
                      </a:r>
                      <a:r>
                        <a:rPr kumimoji="1" lang="ja-JP" altLang="en-US" sz="1600" dirty="0" smtClean="0">
                          <a:latin typeface="+mn-ea"/>
                          <a:ea typeface="+mn-ea"/>
                        </a:rPr>
                        <a:t>東城寺</a:t>
                      </a:r>
                      <a:endParaRPr kumimoji="1" lang="ja-JP" altLang="en-US" sz="1600" b="0" i="0" dirty="0">
                        <a:latin typeface="+mn-ea"/>
                        <a:ea typeface="+mn-ea"/>
                        <a:cs typeface="ヒラギノ角ゴ ProN W3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+mn-ea"/>
                          <a:ea typeface="+mn-ea"/>
                        </a:rPr>
                        <a:t>38.5%</a:t>
                      </a:r>
                      <a:endParaRPr kumimoji="1" lang="ja-JP" altLang="en-US" sz="1600" b="0" i="0" dirty="0">
                        <a:latin typeface="+mn-ea"/>
                        <a:ea typeface="+mn-ea"/>
                        <a:cs typeface="ヒラギノ角ゴ ProN W3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7682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>
                          <a:latin typeface="+mn-ea"/>
                          <a:ea typeface="+mn-ea"/>
                        </a:rPr>
                        <a:t>8.</a:t>
                      </a:r>
                      <a:r>
                        <a:rPr kumimoji="1" lang="ja-JP" altLang="en-US" sz="1600" dirty="0" smtClean="0">
                          <a:latin typeface="+mn-ea"/>
                          <a:ea typeface="+mn-ea"/>
                        </a:rPr>
                        <a:t>板谷二丁目</a:t>
                      </a:r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+mn-ea"/>
                          <a:ea typeface="+mn-ea"/>
                        </a:rPr>
                        <a:t>41.1%</a:t>
                      </a:r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>
                          <a:latin typeface="+mn-ea"/>
                          <a:ea typeface="+mn-ea"/>
                        </a:rPr>
                        <a:t>18.</a:t>
                      </a:r>
                      <a:r>
                        <a:rPr kumimoji="1" lang="ja-JP" altLang="en-US" sz="1600" dirty="0" smtClean="0">
                          <a:latin typeface="+mn-ea"/>
                          <a:ea typeface="+mn-ea"/>
                        </a:rPr>
                        <a:t>千鳥ヶ丘町</a:t>
                      </a:r>
                      <a:endParaRPr kumimoji="1" lang="en-US" altLang="ja-JP" sz="16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+mn-ea"/>
                          <a:ea typeface="+mn-ea"/>
                        </a:rPr>
                        <a:t>38.2%</a:t>
                      </a:r>
                    </a:p>
                  </a:txBody>
                  <a:tcPr anchor="ctr"/>
                </a:tc>
              </a:tr>
              <a:tr h="437682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9.</a:t>
                      </a:r>
                      <a:r>
                        <a:rPr kumimoji="1" lang="ja-JP" altLang="en-US" sz="16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烏山二丁目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41.0%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>
                          <a:latin typeface="+mn-ea"/>
                          <a:ea typeface="+mn-ea"/>
                        </a:rPr>
                        <a:t>19.</a:t>
                      </a:r>
                      <a:r>
                        <a:rPr kumimoji="1" lang="ja-JP" altLang="en-US" sz="1600" dirty="0" smtClean="0">
                          <a:latin typeface="+mn-ea"/>
                          <a:ea typeface="+mn-ea"/>
                        </a:rPr>
                        <a:t>小野</a:t>
                      </a:r>
                      <a:endParaRPr kumimoji="1" lang="ja-JP" altLang="en-US" sz="1600" b="0" i="0" dirty="0">
                        <a:latin typeface="+mn-ea"/>
                        <a:ea typeface="+mn-ea"/>
                        <a:cs typeface="ヒラギノ角ゴ ProN W3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+mn-ea"/>
                          <a:ea typeface="+mn-ea"/>
                        </a:rPr>
                        <a:t>38.1%</a:t>
                      </a:r>
                      <a:endParaRPr kumimoji="1" lang="ja-JP" altLang="en-US" sz="1600" b="0" i="0" dirty="0">
                        <a:latin typeface="+mn-ea"/>
                        <a:ea typeface="+mn-ea"/>
                        <a:cs typeface="ヒラギノ角ゴ ProN W3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7682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>
                          <a:latin typeface="+mn-ea"/>
                          <a:ea typeface="+mn-ea"/>
                        </a:rPr>
                        <a:t>10.</a:t>
                      </a:r>
                      <a:r>
                        <a:rPr kumimoji="1" lang="ja-JP" altLang="en-US" sz="1600" dirty="0" smtClean="0">
                          <a:latin typeface="+mn-ea"/>
                          <a:ea typeface="+mn-ea"/>
                        </a:rPr>
                        <a:t>都和四丁目</a:t>
                      </a:r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+mn-ea"/>
                          <a:ea typeface="+mn-ea"/>
                        </a:rPr>
                        <a:t>40.9%</a:t>
                      </a:r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>
                          <a:latin typeface="+mn-ea"/>
                          <a:ea typeface="+mn-ea"/>
                        </a:rPr>
                        <a:t>20.</a:t>
                      </a:r>
                      <a:r>
                        <a:rPr kumimoji="1" lang="ja-JP" altLang="en-US" sz="1600" dirty="0" smtClean="0">
                          <a:latin typeface="+mn-ea"/>
                          <a:ea typeface="+mn-ea"/>
                        </a:rPr>
                        <a:t>本郷</a:t>
                      </a:r>
                      <a:endParaRPr kumimoji="1" lang="ja-JP" altLang="en-US" sz="1600" b="0" i="0" dirty="0">
                        <a:latin typeface="+mn-ea"/>
                        <a:ea typeface="+mn-ea"/>
                        <a:cs typeface="ヒラギノ角ゴ ProN W3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+mn-ea"/>
                          <a:ea typeface="+mn-ea"/>
                        </a:rPr>
                        <a:t>37.4%</a:t>
                      </a:r>
                      <a:endParaRPr kumimoji="1" lang="ja-JP" altLang="en-US" sz="1600" b="0" i="0" dirty="0">
                        <a:latin typeface="+mn-ea"/>
                        <a:ea typeface="+mn-ea"/>
                        <a:cs typeface="ヒラギノ角ゴ ProN W3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3530289" y="1396756"/>
            <a:ext cx="2910938" cy="41378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441227" y="1396756"/>
            <a:ext cx="2571624" cy="41378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521319" y="2249832"/>
            <a:ext cx="2910938" cy="46593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521319" y="4888688"/>
            <a:ext cx="2910938" cy="45542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432257" y="1810547"/>
            <a:ext cx="2571624" cy="45744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441217" y="2267988"/>
            <a:ext cx="2571624" cy="44777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457945" y="3140976"/>
            <a:ext cx="2545936" cy="44777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6441227" y="4469132"/>
            <a:ext cx="2571624" cy="41955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27000" y="2634832"/>
            <a:ext cx="3311014" cy="1073043"/>
          </a:xfrm>
          <a:prstGeom prst="rect">
            <a:avLst/>
          </a:prstGeom>
          <a:ln w="57150" cmpd="thinThick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+mn-ea"/>
              </a:rPr>
              <a:t>トップ</a:t>
            </a:r>
            <a:r>
              <a:rPr kumimoji="1" lang="en-US" altLang="ja-JP" sz="2400" dirty="0" smtClean="0">
                <a:latin typeface="+mn-ea"/>
              </a:rPr>
              <a:t>20</a:t>
            </a:r>
            <a:r>
              <a:rPr kumimoji="1" lang="ja-JP" altLang="en-US" sz="2400" dirty="0" smtClean="0">
                <a:latin typeface="+mn-ea"/>
              </a:rPr>
              <a:t>町目</a:t>
            </a:r>
            <a:r>
              <a:rPr kumimoji="1" lang="ja-JP" altLang="en-US" sz="2000" dirty="0" smtClean="0">
                <a:latin typeface="+mn-ea"/>
              </a:rPr>
              <a:t>のうち</a:t>
            </a:r>
            <a:endParaRPr kumimoji="1" lang="en-US" altLang="ja-JP" sz="2000" dirty="0" smtClean="0">
              <a:latin typeface="+mn-ea"/>
            </a:endParaRPr>
          </a:p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  <a:latin typeface="+mn-ea"/>
              </a:rPr>
              <a:t>8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+mn-ea"/>
              </a:rPr>
              <a:t>つが</a:t>
            </a:r>
            <a:r>
              <a:rPr kumimoji="1" lang="ja-JP" altLang="en-US" sz="2400" dirty="0" smtClean="0">
                <a:latin typeface="+mn-ea"/>
              </a:rPr>
              <a:t>四中・六中地区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43910" y="6633970"/>
            <a:ext cx="13901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00" dirty="0" smtClean="0">
                <a:latin typeface="+mn-ea"/>
              </a:rPr>
              <a:t>2014</a:t>
            </a:r>
            <a:r>
              <a:rPr kumimoji="1" lang="ja-JP" altLang="en-US" sz="1000" dirty="0" smtClean="0">
                <a:latin typeface="+mn-ea"/>
              </a:rPr>
              <a:t>年</a:t>
            </a:r>
            <a:r>
              <a:rPr kumimoji="1" lang="en-US" altLang="ja-JP" sz="1000" dirty="0" smtClean="0">
                <a:latin typeface="+mn-ea"/>
              </a:rPr>
              <a:t>4</a:t>
            </a:r>
            <a:r>
              <a:rPr kumimoji="1" lang="ja-JP" altLang="en-US" sz="1000" dirty="0" smtClean="0">
                <a:latin typeface="+mn-ea"/>
              </a:rPr>
              <a:t>月</a:t>
            </a:r>
            <a:r>
              <a:rPr kumimoji="1" lang="en-US" altLang="ja-JP" sz="1000" dirty="0" smtClean="0">
                <a:latin typeface="+mn-ea"/>
              </a:rPr>
              <a:t>1</a:t>
            </a:r>
            <a:r>
              <a:rPr kumimoji="1" lang="ja-JP" altLang="en-US" sz="1000" dirty="0" smtClean="0">
                <a:latin typeface="+mn-ea"/>
              </a:rPr>
              <a:t>日現在</a:t>
            </a:r>
            <a:endParaRPr kumimoji="1" lang="ja-JP" altLang="en-US" sz="1000" dirty="0">
              <a:latin typeface="+mn-ea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81134" y="5212912"/>
            <a:ext cx="33401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2000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75226" y="1054646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latin typeface="ヒラギノ角ゴ ProN W3"/>
                <a:ea typeface="ヒラギノ角ゴ ProN W3"/>
                <a:cs typeface="ヒラギノ角ゴ ProN W3"/>
              </a:rPr>
              <a:t>進行する高齢化</a:t>
            </a:r>
            <a:endParaRPr lang="en-US" altLang="ja-JP" sz="2800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pic>
        <p:nvPicPr>
          <p:cNvPr id="25" name="図 24" descr="四・六中濃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0132" cy="1026849"/>
          </a:xfrm>
          <a:prstGeom prst="rect">
            <a:avLst/>
          </a:prstGeom>
        </p:spPr>
      </p:pic>
      <p:sp>
        <p:nvSpPr>
          <p:cNvPr id="26" name="タイトル 3"/>
          <p:cNvSpPr txBox="1">
            <a:spLocks/>
          </p:cNvSpPr>
          <p:nvPr/>
        </p:nvSpPr>
        <p:spPr>
          <a:xfrm>
            <a:off x="457200" y="274638"/>
            <a:ext cx="8229600" cy="73861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defRPr>
            </a:lvl1pPr>
          </a:lstStyle>
          <a:p>
            <a:r>
              <a:rPr lang="ja-JP" altLang="en-US" dirty="0" smtClean="0"/>
              <a:t>現状</a:t>
            </a:r>
            <a:endParaRPr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773513" y="5899495"/>
            <a:ext cx="7366437" cy="736580"/>
          </a:xfrm>
          <a:prstGeom prst="rect">
            <a:avLst/>
          </a:prstGeom>
          <a:ln w="381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ヒラギノ角ゴ ProN W3"/>
                <a:ea typeface="ヒラギノ角ゴ ProN W3"/>
                <a:cs typeface="ヒラギノ角ゴ ProN W3"/>
              </a:rPr>
              <a:t>自力で生活できない</a:t>
            </a:r>
            <a:r>
              <a:rPr lang="ja-JP" altLang="en-US" sz="2800" dirty="0" smtClean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高齢者</a:t>
            </a:r>
            <a:r>
              <a:rPr lang="ja-JP" altLang="en-US" sz="2800" dirty="0" smtClean="0">
                <a:latin typeface="ヒラギノ角ゴ ProN W3"/>
                <a:ea typeface="ヒラギノ角ゴ ProN W3"/>
                <a:cs typeface="ヒラギノ角ゴ ProN W3"/>
              </a:rPr>
              <a:t>が</a:t>
            </a:r>
            <a:r>
              <a:rPr lang="ja-JP" altLang="en-US" sz="2800" dirty="0" smtClean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増加</a:t>
            </a:r>
            <a:r>
              <a:rPr lang="ja-JP" altLang="en-US" sz="2800" dirty="0" smtClean="0">
                <a:latin typeface="ヒラギノ角ゴ ProN W3"/>
                <a:ea typeface="ヒラギノ角ゴ ProN W3"/>
                <a:cs typeface="ヒラギノ角ゴ ProN W3"/>
              </a:rPr>
              <a:t>する見込み</a:t>
            </a:r>
            <a:endParaRPr lang="ja-JP" altLang="en-US" sz="2800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grpSp>
        <p:nvGrpSpPr>
          <p:cNvPr id="21" name="図形グループ 20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22" name="円/楕円 21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図形グループ 28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30" name="円/楕円 29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図形グループ 31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33" name="円/楕円 32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図形グループ 34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36" name="円/楕円 35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4473876" y="982084"/>
            <a:ext cx="3599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 smtClean="0"/>
              <a:t>市内</a:t>
            </a:r>
            <a:r>
              <a:rPr kumimoji="1" lang="ja-JP" altLang="en-US" sz="2000" dirty="0" smtClean="0"/>
              <a:t>高齢化率トップ</a:t>
            </a:r>
            <a:r>
              <a:rPr kumimoji="1" lang="en-US" altLang="ja-JP" sz="2000" dirty="0" smtClean="0">
                <a:latin typeface="+mn-ea"/>
              </a:rPr>
              <a:t>20</a:t>
            </a:r>
            <a:r>
              <a:rPr kumimoji="1" lang="ja-JP" altLang="en-US" sz="2000" dirty="0" smtClean="0">
                <a:latin typeface="+mn-ea"/>
              </a:rPr>
              <a:t>町丁目</a:t>
            </a:r>
            <a:endParaRPr kumimoji="1" lang="ja-JP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3769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3.bp.blogspot.com/-JnJLr_o6JWQ/USX743n97AI/AAAAAAAANjA/6XX_5tHF8XU/s1600/face_ojiisan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036" y="2627952"/>
            <a:ext cx="1272002" cy="185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99515" y="4437426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烏山二丁目町内会</a:t>
            </a:r>
            <a:endParaRPr kumimoji="1" lang="ja-JP" altLang="en-US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8724" y="1366420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烏山</a:t>
            </a: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団地</a:t>
            </a:r>
            <a:r>
              <a:rPr kumimoji="1"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町内会</a:t>
            </a:r>
            <a:r>
              <a:rPr kumimoji="1" lang="en-US" altLang="ja-JP" sz="2400" dirty="0" smtClean="0">
                <a:latin typeface="ヒラギノ角ゴ ProN W3"/>
                <a:ea typeface="ヒラギノ角ゴ ProN W3"/>
                <a:cs typeface="ヒラギノ角ゴ ProN W3"/>
              </a:rPr>
              <a:t>(12</a:t>
            </a:r>
            <a:r>
              <a:rPr kumimoji="1"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月</a:t>
            </a:r>
            <a:r>
              <a:rPr kumimoji="1" lang="en-US" altLang="ja-JP" sz="2400" dirty="0" smtClean="0">
                <a:latin typeface="ヒラギノ角ゴ ProN W3"/>
                <a:ea typeface="ヒラギノ角ゴ ProN W3"/>
                <a:cs typeface="ヒラギノ角ゴ ProN W3"/>
              </a:rPr>
              <a:t>4</a:t>
            </a:r>
            <a:r>
              <a:rPr kumimoji="1"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日</a:t>
            </a:r>
            <a:r>
              <a:rPr kumimoji="1" lang="en-US" altLang="ja-JP" sz="2400" dirty="0" smtClean="0">
                <a:latin typeface="ヒラギノ角ゴ ProN W3"/>
                <a:ea typeface="ヒラギノ角ゴ ProN W3"/>
                <a:cs typeface="ヒラギノ角ゴ ProN W3"/>
              </a:rPr>
              <a:t>)</a:t>
            </a:r>
          </a:p>
          <a:p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天川団地町内会</a:t>
            </a:r>
            <a:r>
              <a:rPr lang="en-US" altLang="ja-JP" sz="2400" dirty="0" smtClean="0">
                <a:latin typeface="ヒラギノ角ゴ ProN W3"/>
                <a:ea typeface="ヒラギノ角ゴ ProN W3"/>
                <a:cs typeface="ヒラギノ角ゴ ProN W3"/>
              </a:rPr>
              <a:t>(12</a:t>
            </a: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月</a:t>
            </a:r>
            <a:r>
              <a:rPr lang="en-US" altLang="ja-JP" sz="2400" dirty="0" smtClean="0">
                <a:latin typeface="ヒラギノ角ゴ ProN W3"/>
                <a:ea typeface="ヒラギノ角ゴ ProN W3"/>
                <a:cs typeface="ヒラギノ角ゴ ProN W3"/>
              </a:rPr>
              <a:t>5</a:t>
            </a: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日</a:t>
            </a:r>
            <a:r>
              <a:rPr lang="en-US" altLang="ja-JP" sz="2400" dirty="0" smtClean="0">
                <a:latin typeface="ヒラギノ角ゴ ProN W3"/>
                <a:ea typeface="ヒラギノ角ゴ ProN W3"/>
                <a:cs typeface="ヒラギノ角ゴ ProN W3"/>
              </a:rPr>
              <a:t>) </a:t>
            </a:r>
          </a:p>
        </p:txBody>
      </p:sp>
      <p:grpSp>
        <p:nvGrpSpPr>
          <p:cNvPr id="19" name="図形グループ 18"/>
          <p:cNvGrpSpPr/>
          <p:nvPr/>
        </p:nvGrpSpPr>
        <p:grpSpPr>
          <a:xfrm>
            <a:off x="4586655" y="4784382"/>
            <a:ext cx="3766000" cy="1953391"/>
            <a:chOff x="466594" y="2882271"/>
            <a:chExt cx="3766000" cy="1953391"/>
          </a:xfrm>
        </p:grpSpPr>
        <p:sp>
          <p:nvSpPr>
            <p:cNvPr id="18" name="角丸四角形 17"/>
            <p:cNvSpPr/>
            <p:nvPr/>
          </p:nvSpPr>
          <p:spPr>
            <a:xfrm>
              <a:off x="466594" y="2882271"/>
              <a:ext cx="3766000" cy="1953391"/>
            </a:xfrm>
            <a:prstGeom prst="roundRect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66594" y="2999099"/>
              <a:ext cx="3766000" cy="17697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dirty="0">
                  <a:latin typeface="ヒラギノ角ゴ ProN W3"/>
                  <a:ea typeface="ヒラギノ角ゴ ProN W3"/>
                  <a:cs typeface="ヒラギノ角ゴ ProN W3"/>
                </a:rPr>
                <a:t>高齢化の</a:t>
              </a:r>
              <a:r>
                <a:rPr lang="ja-JP" altLang="en-US" sz="2800" dirty="0" smtClean="0">
                  <a:latin typeface="ヒラギノ角ゴ ProN W3"/>
                  <a:ea typeface="ヒラギノ角ゴ ProN W3"/>
                  <a:cs typeface="ヒラギノ角ゴ ProN W3"/>
                </a:rPr>
                <a:t>進行</a:t>
              </a:r>
              <a:endParaRPr lang="en-US" altLang="ja-JP" sz="2800" dirty="0" smtClean="0">
                <a:latin typeface="ヒラギノ角ゴ ProN W3"/>
                <a:ea typeface="ヒラギノ角ゴ ProN W3"/>
                <a:cs typeface="ヒラギノ角ゴ ProN W3"/>
              </a:endParaRPr>
            </a:p>
            <a:p>
              <a:endParaRPr lang="en-US" altLang="ja-JP" sz="900" dirty="0">
                <a:latin typeface="ヒラギノ角ゴ ProN W3"/>
                <a:ea typeface="ヒラギノ角ゴ ProN W3"/>
                <a:cs typeface="ヒラギノ角ゴ ProN W3"/>
              </a:endParaRPr>
            </a:p>
            <a:p>
              <a:r>
                <a:rPr lang="ja-JP" altLang="en-US" sz="2400" dirty="0" smtClean="0">
                  <a:latin typeface="ヒラギノ角ゴ ProN W3"/>
                  <a:ea typeface="ヒラギノ角ゴ ProN W3"/>
                  <a:cs typeface="ヒラギノ角ゴ ProN W3"/>
                </a:rPr>
                <a:t>・</a:t>
              </a:r>
              <a:r>
                <a:rPr lang="ja-JP" altLang="en-US" sz="2400" dirty="0" smtClean="0">
                  <a:solidFill>
                    <a:srgbClr val="FF0000"/>
                  </a:solidFill>
                  <a:latin typeface="ヒラギノ角ゴ ProN W3"/>
                  <a:ea typeface="ヒラギノ角ゴ ProN W3"/>
                  <a:cs typeface="ヒラギノ角ゴ ProN W3"/>
                </a:rPr>
                <a:t>後継者</a:t>
              </a:r>
              <a:r>
                <a:rPr lang="ja-JP" altLang="en-US" sz="2400" dirty="0" smtClean="0">
                  <a:latin typeface="ヒラギノ角ゴ ProN W3"/>
                  <a:ea typeface="ヒラギノ角ゴ ProN W3"/>
                  <a:cs typeface="ヒラギノ角ゴ ProN W3"/>
                </a:rPr>
                <a:t>、</a:t>
              </a:r>
              <a:r>
                <a:rPr lang="ja-JP" altLang="en-US" sz="2400" dirty="0" smtClean="0">
                  <a:solidFill>
                    <a:srgbClr val="FF0000"/>
                  </a:solidFill>
                  <a:latin typeface="ヒラギノ角ゴ ProN W3"/>
                  <a:ea typeface="ヒラギノ角ゴ ProN W3"/>
                  <a:cs typeface="ヒラギノ角ゴ ProN W3"/>
                </a:rPr>
                <a:t>指導者</a:t>
              </a:r>
              <a:r>
                <a:rPr lang="ja-JP" altLang="en-US" sz="2400" dirty="0" smtClean="0">
                  <a:latin typeface="ヒラギノ角ゴ ProN W3"/>
                  <a:ea typeface="ヒラギノ角ゴ ProN W3"/>
                  <a:cs typeface="ヒラギノ角ゴ ProN W3"/>
                </a:rPr>
                <a:t>の不足</a:t>
              </a:r>
              <a:endParaRPr lang="en-US" altLang="ja-JP" sz="2400" dirty="0" smtClean="0">
                <a:latin typeface="ヒラギノ角ゴ ProN W3"/>
                <a:ea typeface="ヒラギノ角ゴ ProN W3"/>
                <a:cs typeface="ヒラギノ角ゴ ProN W3"/>
              </a:endParaRPr>
            </a:p>
            <a:p>
              <a:r>
                <a:rPr lang="ja-JP" altLang="en-US" sz="2400" dirty="0" smtClean="0">
                  <a:latin typeface="ヒラギノ角ゴ ProN W3"/>
                  <a:ea typeface="ヒラギノ角ゴ ProN W3"/>
                  <a:cs typeface="ヒラギノ角ゴ ProN W3"/>
                </a:rPr>
                <a:t>・将来</a:t>
              </a:r>
              <a:r>
                <a:rPr lang="ja-JP" altLang="en-US" sz="2400" dirty="0">
                  <a:latin typeface="ヒラギノ角ゴ ProN W3"/>
                  <a:ea typeface="ヒラギノ角ゴ ProN W3"/>
                  <a:cs typeface="ヒラギノ角ゴ ProN W3"/>
                </a:rPr>
                <a:t>の</a:t>
              </a:r>
              <a:r>
                <a:rPr lang="ja-JP" altLang="en-US" sz="2400" dirty="0" smtClean="0">
                  <a:latin typeface="ヒラギノ角ゴ ProN W3"/>
                  <a:ea typeface="ヒラギノ角ゴ ProN W3"/>
                  <a:cs typeface="ヒラギノ角ゴ ProN W3"/>
                </a:rPr>
                <a:t>コミュニティー</a:t>
              </a:r>
              <a:endParaRPr lang="en-US" altLang="ja-JP" sz="2400" dirty="0" smtClean="0">
                <a:latin typeface="ヒラギノ角ゴ ProN W3"/>
                <a:ea typeface="ヒラギノ角ゴ ProN W3"/>
                <a:cs typeface="ヒラギノ角ゴ ProN W3"/>
              </a:endParaRPr>
            </a:p>
            <a:p>
              <a:r>
                <a:rPr lang="ja-JP" altLang="ja-JP" sz="2400" dirty="0">
                  <a:latin typeface="ヒラギノ角ゴ ProN W3"/>
                  <a:ea typeface="ヒラギノ角ゴ ProN W3"/>
                  <a:cs typeface="ヒラギノ角ゴ ProN W3"/>
                </a:rPr>
                <a:t>　</a:t>
              </a:r>
              <a:r>
                <a:rPr lang="ja-JP" altLang="en-US" sz="2400" dirty="0" smtClean="0">
                  <a:latin typeface="ヒラギノ角ゴ ProN W3"/>
                  <a:ea typeface="ヒラギノ角ゴ ProN W3"/>
                  <a:cs typeface="ヒラギノ角ゴ ProN W3"/>
                </a:rPr>
                <a:t>へ</a:t>
              </a:r>
              <a:r>
                <a:rPr lang="ja-JP" altLang="en-US" sz="2400" dirty="0">
                  <a:latin typeface="ヒラギノ角ゴ ProN W3"/>
                  <a:ea typeface="ヒラギノ角ゴ ProN W3"/>
                  <a:cs typeface="ヒラギノ角ゴ ProN W3"/>
                </a:rPr>
                <a:t>の</a:t>
              </a:r>
              <a:r>
                <a:rPr lang="ja-JP" altLang="en-US" sz="2400" dirty="0" smtClean="0">
                  <a:latin typeface="ヒラギノ角ゴ ProN W3"/>
                  <a:ea typeface="ヒラギノ角ゴ ProN W3"/>
                  <a:cs typeface="ヒラギノ角ゴ ProN W3"/>
                </a:rPr>
                <a:t>危機感</a:t>
              </a:r>
              <a:endParaRPr lang="en-US" altLang="ja-JP" sz="2800" dirty="0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</p:grpSp>
      <p:grpSp>
        <p:nvGrpSpPr>
          <p:cNvPr id="21" name="図形グループ 20"/>
          <p:cNvGrpSpPr/>
          <p:nvPr/>
        </p:nvGrpSpPr>
        <p:grpSpPr>
          <a:xfrm>
            <a:off x="464123" y="4291167"/>
            <a:ext cx="3896926" cy="2446606"/>
            <a:chOff x="466594" y="2389056"/>
            <a:chExt cx="3896926" cy="2446606"/>
          </a:xfrm>
        </p:grpSpPr>
        <p:sp>
          <p:nvSpPr>
            <p:cNvPr id="22" name="角丸四角形 21"/>
            <p:cNvSpPr/>
            <p:nvPr/>
          </p:nvSpPr>
          <p:spPr>
            <a:xfrm>
              <a:off x="466594" y="2389056"/>
              <a:ext cx="3766000" cy="2446606"/>
            </a:xfrm>
            <a:prstGeom prst="roundRect">
              <a:avLst/>
            </a:prstGeom>
            <a:ln w="28575" cmpd="sng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66594" y="2567292"/>
              <a:ext cx="3896926" cy="21390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latin typeface="ヒラギノ角ゴ ProN W3"/>
                  <a:ea typeface="ヒラギノ角ゴ ProN W3"/>
                  <a:cs typeface="ヒラギノ角ゴ ProN W3"/>
                </a:rPr>
                <a:t>自治会内</a:t>
              </a:r>
              <a:r>
                <a:rPr lang="ja-JP" altLang="en-US" sz="2800" dirty="0" smtClean="0">
                  <a:latin typeface="ヒラギノ角ゴ ProN W3"/>
                  <a:ea typeface="ヒラギノ角ゴ ProN W3"/>
                  <a:cs typeface="ヒラギノ角ゴ ProN W3"/>
                </a:rPr>
                <a:t>での各種活動</a:t>
              </a:r>
              <a:endParaRPr lang="en-US" altLang="ja-JP" sz="2400" dirty="0" smtClean="0">
                <a:latin typeface="ヒラギノ角ゴ ProN W3"/>
                <a:ea typeface="ヒラギノ角ゴ ProN W3"/>
                <a:cs typeface="ヒラギノ角ゴ ProN W3"/>
              </a:endParaRPr>
            </a:p>
            <a:p>
              <a:endParaRPr lang="en-US" altLang="ja-JP" sz="900" dirty="0" smtClean="0">
                <a:latin typeface="ヒラギノ角ゴ ProN W3"/>
                <a:ea typeface="ヒラギノ角ゴ ProN W3"/>
                <a:cs typeface="ヒラギノ角ゴ ProN W3"/>
              </a:endParaRPr>
            </a:p>
            <a:p>
              <a:r>
                <a:rPr lang="ja-JP" altLang="en-US" sz="2400" dirty="0" smtClean="0">
                  <a:latin typeface="ヒラギノ角ゴ ProN W3"/>
                  <a:ea typeface="ヒラギノ角ゴ ProN W3"/>
                  <a:cs typeface="ヒラギノ角ゴ ProN W3"/>
                </a:rPr>
                <a:t>・キララ</a:t>
              </a:r>
              <a:r>
                <a:rPr lang="ja-JP" altLang="en-US" sz="2400" dirty="0">
                  <a:latin typeface="ヒラギノ角ゴ ProN W3"/>
                  <a:ea typeface="ヒラギノ角ゴ ProN W3"/>
                  <a:cs typeface="ヒラギノ角ゴ ProN W3"/>
                </a:rPr>
                <a:t>まつりへの</a:t>
              </a:r>
              <a:r>
                <a:rPr lang="ja-JP" altLang="en-US" sz="2400" dirty="0" smtClean="0">
                  <a:latin typeface="ヒラギノ角ゴ ProN W3"/>
                  <a:ea typeface="ヒラギノ角ゴ ProN W3"/>
                  <a:cs typeface="ヒラギノ角ゴ ProN W3"/>
                </a:rPr>
                <a:t>参加</a:t>
              </a:r>
              <a:endParaRPr lang="en-US" altLang="ja-JP" sz="2400" dirty="0" smtClean="0">
                <a:latin typeface="ヒラギノ角ゴ ProN W3"/>
                <a:ea typeface="ヒラギノ角ゴ ProN W3"/>
                <a:cs typeface="ヒラギノ角ゴ ProN W3"/>
              </a:endParaRPr>
            </a:p>
            <a:p>
              <a:r>
                <a:rPr lang="ja-JP" altLang="en-US" sz="2400" dirty="0" smtClean="0">
                  <a:latin typeface="ヒラギノ角ゴ ProN W3"/>
                  <a:ea typeface="ヒラギノ角ゴ ProN W3"/>
                  <a:cs typeface="ヒラギノ角ゴ ProN W3"/>
                </a:rPr>
                <a:t>・町内会内</a:t>
              </a:r>
              <a:r>
                <a:rPr lang="ja-JP" altLang="en-US" sz="2400" dirty="0">
                  <a:latin typeface="ヒラギノ角ゴ ProN W3"/>
                  <a:ea typeface="ヒラギノ角ゴ ProN W3"/>
                  <a:cs typeface="ヒラギノ角ゴ ProN W3"/>
                </a:rPr>
                <a:t>での伝統的</a:t>
              </a:r>
              <a:r>
                <a:rPr lang="ja-JP" altLang="en-US" sz="2400" dirty="0" smtClean="0">
                  <a:latin typeface="ヒラギノ角ゴ ProN W3"/>
                  <a:ea typeface="ヒラギノ角ゴ ProN W3"/>
                  <a:cs typeface="ヒラギノ角ゴ ProN W3"/>
                </a:rPr>
                <a:t>な</a:t>
              </a:r>
              <a:endParaRPr lang="en-US" altLang="ja-JP" sz="2400" dirty="0" smtClean="0">
                <a:latin typeface="ヒラギノ角ゴ ProN W3"/>
                <a:ea typeface="ヒラギノ角ゴ ProN W3"/>
                <a:cs typeface="ヒラギノ角ゴ ProN W3"/>
              </a:endParaRPr>
            </a:p>
            <a:p>
              <a:r>
                <a:rPr lang="ja-JP" altLang="en-US" sz="2400" dirty="0" smtClean="0">
                  <a:latin typeface="ヒラギノ角ゴ ProN W3"/>
                  <a:ea typeface="ヒラギノ角ゴ ProN W3"/>
                  <a:cs typeface="ヒラギノ角ゴ ProN W3"/>
                </a:rPr>
                <a:t>　イベント</a:t>
              </a:r>
              <a:endParaRPr lang="en-US" altLang="ja-JP" sz="2400" dirty="0" smtClean="0">
                <a:latin typeface="ヒラギノ角ゴ ProN W3"/>
                <a:ea typeface="ヒラギノ角ゴ ProN W3"/>
                <a:cs typeface="ヒラギノ角ゴ ProN W3"/>
              </a:endParaRPr>
            </a:p>
            <a:p>
              <a:r>
                <a:rPr lang="ja-JP" altLang="en-US" sz="2400" dirty="0" smtClean="0">
                  <a:latin typeface="ヒラギノ角ゴ ProN W3"/>
                  <a:ea typeface="ヒラギノ角ゴ ProN W3"/>
                  <a:cs typeface="ヒラギノ角ゴ ProN W3"/>
                </a:rPr>
                <a:t>・老人会、ゲートボール等</a:t>
              </a:r>
              <a:endParaRPr lang="ja-JP" altLang="en-US" sz="2800" dirty="0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</p:grpSp>
      <p:pic>
        <p:nvPicPr>
          <p:cNvPr id="9" name="図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308" y="2857678"/>
            <a:ext cx="3074386" cy="1729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図 27" descr="四・六中濃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0132" cy="1026849"/>
          </a:xfrm>
          <a:prstGeom prst="rect">
            <a:avLst/>
          </a:prstGeom>
        </p:spPr>
      </p:pic>
      <p:sp>
        <p:nvSpPr>
          <p:cNvPr id="29" name="タイトル 3"/>
          <p:cNvSpPr txBox="1">
            <a:spLocks/>
          </p:cNvSpPr>
          <p:nvPr/>
        </p:nvSpPr>
        <p:spPr>
          <a:xfrm>
            <a:off x="457200" y="274638"/>
            <a:ext cx="8229600" cy="73861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defRPr>
            </a:lvl1pPr>
          </a:lstStyle>
          <a:p>
            <a:r>
              <a:rPr lang="ja-JP" altLang="en-US" dirty="0" smtClean="0"/>
              <a:t>ヒアリング調査</a:t>
            </a:r>
            <a:endParaRPr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852134" y="3348868"/>
            <a:ext cx="3551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二町内会とも共通して</a:t>
            </a:r>
            <a:r>
              <a:rPr lang="en-US" altLang="ja-JP" sz="2400" dirty="0" smtClean="0">
                <a:latin typeface="ヒラギノ角ゴ ProN W3"/>
                <a:ea typeface="ヒラギノ角ゴ ProN W3"/>
                <a:cs typeface="ヒラギノ角ゴ ProN W3"/>
              </a:rPr>
              <a:t>…</a:t>
            </a:r>
            <a:endParaRPr lang="en-US" altLang="ja-JP" sz="2400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grpSp>
        <p:nvGrpSpPr>
          <p:cNvPr id="24" name="図形グループ 23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25" name="円/楕円 24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図形グループ 29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31" name="円/楕円 30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図形グループ 32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34" name="円/楕円 33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図形グループ 35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37" name="円/楕円 36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4586655" y="978122"/>
            <a:ext cx="3033006" cy="1914104"/>
            <a:chOff x="4313668" y="1080612"/>
            <a:chExt cx="2698347" cy="1702904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4347086" y="2475739"/>
              <a:ext cx="18902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/>
                <a:t>天川一・二丁目町内会</a:t>
              </a:r>
              <a:endParaRPr kumimoji="1" lang="ja-JP" altLang="en-US" sz="1400" dirty="0"/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3668" y="1080612"/>
              <a:ext cx="2698347" cy="15178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19595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  <p:pic>
        <p:nvPicPr>
          <p:cNvPr id="7" name="図 6" descr="face_obaasan_cry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100000" l="0" r="975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666" y="2828971"/>
            <a:ext cx="1698778" cy="2470950"/>
          </a:xfrm>
          <a:prstGeom prst="rect">
            <a:avLst/>
          </a:prstGeom>
        </p:spPr>
      </p:pic>
      <p:sp>
        <p:nvSpPr>
          <p:cNvPr id="9" name="角丸四角形吹き出し 8"/>
          <p:cNvSpPr/>
          <p:nvPr/>
        </p:nvSpPr>
        <p:spPr>
          <a:xfrm>
            <a:off x="396273" y="1947334"/>
            <a:ext cx="3766506" cy="858157"/>
          </a:xfrm>
          <a:prstGeom prst="wedgeRoundRectCallout">
            <a:avLst>
              <a:gd name="adj1" fmla="val 7245"/>
              <a:gd name="adj2" fmla="val 80427"/>
              <a:gd name="adj3" fmla="val 16667"/>
            </a:avLst>
          </a:prstGeom>
          <a:solidFill>
            <a:srgbClr val="FFFFFF"/>
          </a:solidFill>
          <a:ln w="28575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262626"/>
                </a:solidFill>
              </a:rPr>
              <a:t>健康な日常生活が</a:t>
            </a:r>
            <a:endParaRPr lang="en-US" altLang="ja-JP" sz="2400" dirty="0" smtClean="0">
              <a:solidFill>
                <a:srgbClr val="262626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rgbClr val="262626"/>
                </a:solidFill>
              </a:rPr>
              <a:t>できなくなる心配</a:t>
            </a:r>
            <a:endParaRPr kumimoji="1" lang="ja-JP" altLang="en-US" sz="2400" dirty="0">
              <a:solidFill>
                <a:srgbClr val="262626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4632483" y="891609"/>
            <a:ext cx="4552218" cy="5408597"/>
            <a:chOff x="5462745" y="2477083"/>
            <a:chExt cx="3380041" cy="4088799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6078328" y="6317594"/>
              <a:ext cx="2672801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sz="1000" dirty="0" smtClean="0"/>
                <a:t>内閣府「平成</a:t>
              </a:r>
              <a:r>
                <a:rPr kumimoji="1" lang="en-US" altLang="ja-JP" sz="1000" dirty="0" smtClean="0"/>
                <a:t>25</a:t>
              </a:r>
              <a:r>
                <a:rPr kumimoji="1" lang="ja-JP" altLang="en-US" sz="1000" dirty="0" smtClean="0"/>
                <a:t>年版高齢社会白書」より作成</a:t>
              </a:r>
              <a:endParaRPr kumimoji="1" lang="ja-JP" altLang="en-US" sz="1000" dirty="0"/>
            </a:p>
          </p:txBody>
        </p:sp>
        <p:grpSp>
          <p:nvGrpSpPr>
            <p:cNvPr id="14" name="グループ化 13"/>
            <p:cNvGrpSpPr/>
            <p:nvPr/>
          </p:nvGrpSpPr>
          <p:grpSpPr>
            <a:xfrm>
              <a:off x="5462745" y="2477083"/>
              <a:ext cx="3380041" cy="4088799"/>
              <a:chOff x="5817759" y="2512092"/>
              <a:chExt cx="3235489" cy="3913936"/>
            </a:xfrm>
          </p:grpSpPr>
          <p:graphicFrame>
            <p:nvGraphicFramePr>
              <p:cNvPr id="5" name="グラフ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35785060"/>
                  </p:ext>
                </p:extLst>
              </p:nvPr>
            </p:nvGraphicFramePr>
            <p:xfrm>
              <a:off x="5817759" y="2512092"/>
              <a:ext cx="3235489" cy="391393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3" name="テキスト ボックス 12"/>
              <p:cNvSpPr txBox="1"/>
              <p:nvPr/>
            </p:nvSpPr>
            <p:spPr>
              <a:xfrm>
                <a:off x="5972142" y="2799783"/>
                <a:ext cx="384975" cy="24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/>
                  <a:t>(</a:t>
                </a:r>
                <a:r>
                  <a:rPr kumimoji="1" lang="ja-JP" altLang="en-US" sz="1600" dirty="0" smtClean="0"/>
                  <a:t>歳</a:t>
                </a:r>
                <a:r>
                  <a:rPr kumimoji="1" lang="en-US" altLang="ja-JP" sz="1600" dirty="0" smtClean="0"/>
                  <a:t>)</a:t>
                </a:r>
                <a:endParaRPr kumimoji="1" lang="ja-JP" altLang="en-US" sz="1600" dirty="0"/>
              </a:p>
            </p:txBody>
          </p:sp>
        </p:grpSp>
      </p:grpSp>
      <p:sp>
        <p:nvSpPr>
          <p:cNvPr id="21" name="正方形/長方形 20"/>
          <p:cNvSpPr/>
          <p:nvPr/>
        </p:nvSpPr>
        <p:spPr>
          <a:xfrm>
            <a:off x="5350174" y="3211130"/>
            <a:ext cx="3746564" cy="85331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平均寿命</a:t>
            </a:r>
            <a:r>
              <a:rPr lang="ja-JP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rPr>
              <a:t>と</a:t>
            </a:r>
            <a:r>
              <a:rPr lang="ja-JP" altLang="en-US" sz="2400" b="1" dirty="0" smtClean="0">
                <a:solidFill>
                  <a:schemeClr val="accent5"/>
                </a:solidFill>
                <a:latin typeface="ヒラギノ角ゴ ProN W3"/>
                <a:ea typeface="ヒラギノ角ゴ ProN W3"/>
                <a:cs typeface="ヒラギノ角ゴ ProN W3"/>
              </a:rPr>
              <a:t>健康寿命</a:t>
            </a:r>
            <a:r>
              <a:rPr lang="ja-JP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rPr>
              <a:t>には</a:t>
            </a:r>
            <a:endParaRPr lang="en-US" altLang="ja-JP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pPr algn="ctr"/>
            <a:r>
              <a:rPr lang="ja-JP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rPr>
              <a:t>大きな隔たり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57200" y="1111526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latin typeface="ヒラギノ角ゴ ProN W3"/>
                <a:ea typeface="ヒラギノ角ゴ ProN W3"/>
                <a:cs typeface="ヒラギノ角ゴ ProN W3"/>
              </a:rPr>
              <a:t>ますます増加する高齢者</a:t>
            </a:r>
            <a:r>
              <a:rPr lang="en-US" altLang="ja-JP" sz="2800" dirty="0" smtClean="0">
                <a:latin typeface="ヒラギノ角ゴ ProN W3"/>
                <a:ea typeface="ヒラギノ角ゴ ProN W3"/>
                <a:cs typeface="ヒラギノ角ゴ ProN W3"/>
              </a:rPr>
              <a:t>…</a:t>
            </a:r>
          </a:p>
        </p:txBody>
      </p:sp>
      <p:pic>
        <p:nvPicPr>
          <p:cNvPr id="23" name="図 22" descr="四・六中濃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0132" cy="1026849"/>
          </a:xfrm>
          <a:prstGeom prst="rect">
            <a:avLst/>
          </a:prstGeom>
        </p:spPr>
      </p:pic>
      <p:sp>
        <p:nvSpPr>
          <p:cNvPr id="24" name="タイトル 3"/>
          <p:cNvSpPr txBox="1">
            <a:spLocks/>
          </p:cNvSpPr>
          <p:nvPr/>
        </p:nvSpPr>
        <p:spPr>
          <a:xfrm>
            <a:off x="457200" y="274638"/>
            <a:ext cx="8229600" cy="73861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defRPr>
            </a:lvl1pPr>
          </a:lstStyle>
          <a:p>
            <a:r>
              <a:rPr lang="ja-JP" altLang="en-US" dirty="0" smtClean="0"/>
              <a:t>提案</a:t>
            </a:r>
            <a:r>
              <a:rPr lang="en-US" altLang="ja-JP" dirty="0" smtClean="0"/>
              <a:t> </a:t>
            </a:r>
            <a:r>
              <a:rPr lang="ja-JP" altLang="en-US" sz="2800" dirty="0" smtClean="0"/>
              <a:t>ピンピンコロリ計画</a:t>
            </a:r>
            <a:endParaRPr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1020132" y="5536431"/>
            <a:ext cx="3875967" cy="1145554"/>
          </a:xfrm>
          <a:prstGeom prst="rect">
            <a:avLst/>
          </a:prstGeom>
          <a:ln w="381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健康</a:t>
            </a:r>
            <a:r>
              <a:rPr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rPr>
              <a:t>でいられる</a:t>
            </a:r>
            <a:r>
              <a:rPr lang="ja-JP" altLang="en-US" sz="2800" dirty="0" smtClean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年齢</a:t>
            </a:r>
            <a:r>
              <a:rPr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rPr>
              <a:t>を</a:t>
            </a:r>
            <a:endParaRPr lang="en-US" altLang="ja-JP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pPr algn="ctr"/>
            <a:r>
              <a:rPr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rPr>
              <a:t>長くさせよう！！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grpSp>
        <p:nvGrpSpPr>
          <p:cNvPr id="26" name="図形グループ 25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27" name="円/楕円 26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図形グループ 28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30" name="円/楕円 29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図形グループ 31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33" name="円/楕円 32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図形グループ 34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36" name="円/楕円 35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85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円/楕円 20"/>
          <p:cNvSpPr/>
          <p:nvPr/>
        </p:nvSpPr>
        <p:spPr>
          <a:xfrm>
            <a:off x="5893883" y="2246070"/>
            <a:ext cx="3507446" cy="48017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317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18" name="円/楕円 17"/>
          <p:cNvSpPr/>
          <p:nvPr/>
        </p:nvSpPr>
        <p:spPr>
          <a:xfrm>
            <a:off x="2816633" y="2280574"/>
            <a:ext cx="3507446" cy="48017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softEdge rad="317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17" name="円/楕円 16"/>
          <p:cNvSpPr/>
          <p:nvPr/>
        </p:nvSpPr>
        <p:spPr>
          <a:xfrm>
            <a:off x="-229409" y="2302804"/>
            <a:ext cx="3507446" cy="48017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317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  <p:pic>
        <p:nvPicPr>
          <p:cNvPr id="26" name="図 25" descr="高齢者ウォーキング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9539" y="3591810"/>
            <a:ext cx="1747926" cy="2058512"/>
          </a:xfrm>
          <a:prstGeom prst="rect">
            <a:avLst/>
          </a:prstGeom>
        </p:spPr>
      </p:pic>
      <p:pic>
        <p:nvPicPr>
          <p:cNvPr id="1026" name="Picture 2" descr="http://www.minnanokaigo.com/a_quest/data/PIC-20130921122000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8885" y="3574558"/>
            <a:ext cx="2894842" cy="217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eikeikai.jp/chiikishien/%E2%91%A6%E8%A9%B1%E3%81%97%E5%90%88%E3%81%84.JPG"/>
          <p:cNvPicPr>
            <a:picLocks noChangeAspect="1" noChangeArrowheads="1"/>
          </p:cNvPicPr>
          <p:nvPr/>
        </p:nvPicPr>
        <p:blipFill>
          <a:blip r:embed="rId4" cstate="screen">
            <a:alphaModFix amt="9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86" y="3684029"/>
            <a:ext cx="2623573" cy="1966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457200" y="1353054"/>
            <a:ext cx="70294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dirty="0">
                <a:solidFill>
                  <a:srgbClr val="404040"/>
                </a:solidFill>
              </a:rPr>
              <a:t>“</a:t>
            </a:r>
            <a:r>
              <a:rPr lang="ja-JP" altLang="en-US" sz="3000" dirty="0">
                <a:solidFill>
                  <a:schemeClr val="accent6"/>
                </a:solidFill>
              </a:rPr>
              <a:t>健康寿命を伸ばす</a:t>
            </a:r>
            <a:r>
              <a:rPr lang="en-US" altLang="ja-JP" sz="3000" dirty="0">
                <a:solidFill>
                  <a:srgbClr val="404040"/>
                </a:solidFill>
              </a:rPr>
              <a:t>”</a:t>
            </a:r>
            <a:r>
              <a:rPr lang="ja-JP" altLang="en-US" sz="3000" dirty="0">
                <a:solidFill>
                  <a:srgbClr val="404040"/>
                </a:solidFill>
              </a:rPr>
              <a:t>ために重要な３</a:t>
            </a:r>
            <a:r>
              <a:rPr lang="ja-JP" altLang="en-US" sz="3000" dirty="0" smtClean="0">
                <a:solidFill>
                  <a:srgbClr val="404040"/>
                </a:solidFill>
              </a:rPr>
              <a:t>要素</a:t>
            </a:r>
            <a:endParaRPr lang="en-US" altLang="ja-JP" sz="3000" dirty="0"/>
          </a:p>
        </p:txBody>
      </p:sp>
      <p:sp>
        <p:nvSpPr>
          <p:cNvPr id="3" name="角丸四角形 2"/>
          <p:cNvSpPr/>
          <p:nvPr/>
        </p:nvSpPr>
        <p:spPr>
          <a:xfrm>
            <a:off x="3450545" y="2516450"/>
            <a:ext cx="2267843" cy="692925"/>
          </a:xfrm>
          <a:prstGeom prst="roundRect">
            <a:avLst/>
          </a:prstGeom>
          <a:ln w="3810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運動</a:t>
            </a:r>
            <a:endParaRPr kumimoji="1" lang="ja-JP" altLang="en-US" sz="3200" dirty="0"/>
          </a:p>
        </p:txBody>
      </p:sp>
      <p:sp>
        <p:nvSpPr>
          <p:cNvPr id="14" name="角丸四角形 13"/>
          <p:cNvSpPr/>
          <p:nvPr/>
        </p:nvSpPr>
        <p:spPr>
          <a:xfrm>
            <a:off x="388182" y="2499198"/>
            <a:ext cx="2267842" cy="692925"/>
          </a:xfrm>
          <a:prstGeom prst="roundRect">
            <a:avLst/>
          </a:prstGeom>
          <a:ln w="381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社会参加</a:t>
            </a:r>
            <a:endParaRPr kumimoji="1" lang="ja-JP" altLang="en-US" sz="3200" dirty="0"/>
          </a:p>
        </p:txBody>
      </p:sp>
      <p:sp>
        <p:nvSpPr>
          <p:cNvPr id="15" name="角丸四角形 14"/>
          <p:cNvSpPr/>
          <p:nvPr/>
        </p:nvSpPr>
        <p:spPr>
          <a:xfrm>
            <a:off x="6498844" y="2507824"/>
            <a:ext cx="2267843" cy="692925"/>
          </a:xfrm>
          <a:prstGeom prst="roundRect">
            <a:avLst/>
          </a:prstGeom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食事</a:t>
            </a:r>
            <a:endParaRPr kumimoji="1" lang="ja-JP" altLang="en-US" sz="3200" dirty="0"/>
          </a:p>
        </p:txBody>
      </p:sp>
      <p:pic>
        <p:nvPicPr>
          <p:cNvPr id="19" name="図 18" descr="四・六中濃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0132" cy="1026849"/>
          </a:xfrm>
          <a:prstGeom prst="rect">
            <a:avLst/>
          </a:prstGeom>
        </p:spPr>
      </p:pic>
      <p:sp>
        <p:nvSpPr>
          <p:cNvPr id="20" name="タイトル 3"/>
          <p:cNvSpPr txBox="1">
            <a:spLocks/>
          </p:cNvSpPr>
          <p:nvPr/>
        </p:nvSpPr>
        <p:spPr>
          <a:xfrm>
            <a:off x="457200" y="274638"/>
            <a:ext cx="8229600" cy="73861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defRPr>
            </a:lvl1pPr>
          </a:lstStyle>
          <a:p>
            <a:r>
              <a:rPr lang="ja-JP" altLang="en-US" dirty="0" smtClean="0"/>
              <a:t>提案</a:t>
            </a:r>
            <a:r>
              <a:rPr lang="en-US" altLang="ja-JP" dirty="0" smtClean="0"/>
              <a:t> </a:t>
            </a:r>
            <a:r>
              <a:rPr lang="ja-JP" altLang="en-US" sz="2800" dirty="0" smtClean="0"/>
              <a:t>ピンピンコロリ計画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28031" y="6318737"/>
            <a:ext cx="449193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200" dirty="0" smtClean="0"/>
              <a:t>第</a:t>
            </a:r>
            <a:r>
              <a:rPr lang="en-US" altLang="ja-JP" sz="1200" dirty="0" smtClean="0"/>
              <a:t>58</a:t>
            </a:r>
            <a:r>
              <a:rPr lang="ja-JP" altLang="en-US" sz="1200" dirty="0" smtClean="0"/>
              <a:t>回東海公衆衛生学会「静岡県高齢者コホート調査に基づく</a:t>
            </a:r>
            <a:endParaRPr lang="en-US" altLang="ja-JP" sz="1200" dirty="0" smtClean="0"/>
          </a:p>
          <a:p>
            <a:pPr>
              <a:lnSpc>
                <a:spcPct val="90000"/>
              </a:lnSpc>
            </a:pPr>
            <a:r>
              <a:rPr lang="ja-JP" altLang="ja-JP" sz="1200" dirty="0" smtClean="0"/>
              <a:t>　</a:t>
            </a:r>
            <a:r>
              <a:rPr lang="ja-JP" altLang="en-US" sz="1200" dirty="0" smtClean="0"/>
              <a:t>運動・栄養・社会参加の死亡に対する影響について」より</a:t>
            </a:r>
            <a:endParaRPr lang="en-US" altLang="ja-JP" sz="1200" dirty="0" smtClean="0"/>
          </a:p>
        </p:txBody>
      </p:sp>
      <p:grpSp>
        <p:nvGrpSpPr>
          <p:cNvPr id="16" name="図形グループ 15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22" name="円/楕円 21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図形グループ 23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25" name="円/楕円 24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図形グループ 27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29" name="円/楕円 28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図形グループ 30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32" name="円/楕円 31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344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83656" y="4501264"/>
            <a:ext cx="410907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dirty="0" smtClean="0">
                <a:latin typeface="ヒラギノ角ゴ ProN W3"/>
                <a:ea typeface="ヒラギノ角ゴ ProN W3"/>
                <a:cs typeface="ヒラギノ角ゴ ProN W3"/>
              </a:rPr>
              <a:t>秋田県湯沢市の例</a:t>
            </a:r>
            <a:endParaRPr kumimoji="1" lang="en-US" altLang="ja-JP" sz="22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r>
              <a:rPr lang="ja-JP" altLang="en-US" sz="2200" b="1" dirty="0" smtClean="0">
                <a:latin typeface="ヒラギノ角ゴ ProN W3"/>
                <a:ea typeface="ヒラギノ角ゴ ProN W3"/>
                <a:cs typeface="ヒラギノ角ゴ ProN W3"/>
              </a:rPr>
              <a:t>高齢者社会参加リーダーの育成</a:t>
            </a:r>
            <a:endParaRPr lang="en-US" altLang="ja-JP" sz="2200" b="1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endParaRPr lang="en-US" altLang="ja-JP" sz="12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r>
              <a:rPr kumimoji="1" lang="ja-JP" altLang="en-US" sz="2200" dirty="0" smtClean="0">
                <a:latin typeface="ヒラギノ角ゴ ProN W3"/>
                <a:ea typeface="ヒラギノ角ゴ ProN W3"/>
                <a:cs typeface="ヒラギノ角ゴ ProN W3"/>
              </a:rPr>
              <a:t>・リーダー研修会</a:t>
            </a:r>
            <a:endParaRPr kumimoji="1" lang="en-US" altLang="ja-JP" sz="22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r>
              <a:rPr kumimoji="1" lang="ja-JP" altLang="en-US" sz="2200" dirty="0" smtClean="0">
                <a:latin typeface="ヒラギノ角ゴ ProN W3"/>
                <a:ea typeface="ヒラギノ角ゴ ProN W3"/>
                <a:cs typeface="ヒラギノ角ゴ ProN W3"/>
              </a:rPr>
              <a:t>・社会参加への呼びかけなど</a:t>
            </a:r>
            <a:endParaRPr kumimoji="1" lang="en-US" altLang="ja-JP" sz="2200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pic>
        <p:nvPicPr>
          <p:cNvPr id="10" name="図 9" descr="スクリーンショット 2014-12-12 0.55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10" y="4184625"/>
            <a:ext cx="2968941" cy="2222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角丸四角形 20"/>
          <p:cNvSpPr/>
          <p:nvPr/>
        </p:nvSpPr>
        <p:spPr>
          <a:xfrm>
            <a:off x="3622117" y="1142739"/>
            <a:ext cx="2216076" cy="677108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  <a:ln w="1270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bg1">
                    <a:lumMod val="50000"/>
                  </a:schemeClr>
                </a:solidFill>
              </a:rPr>
              <a:t>運動</a:t>
            </a:r>
            <a:endParaRPr kumimoji="1" lang="ja-JP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184110" y="1040143"/>
            <a:ext cx="3038371" cy="928355"/>
          </a:xfrm>
          <a:prstGeom prst="roundRect">
            <a:avLst/>
          </a:prstGeom>
          <a:ln w="381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社会参加</a:t>
            </a:r>
            <a:endParaRPr kumimoji="1" lang="ja-JP" altLang="en-US" sz="3200" dirty="0"/>
          </a:p>
        </p:txBody>
      </p:sp>
      <p:pic>
        <p:nvPicPr>
          <p:cNvPr id="24" name="図 23" descr="四・六中濃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0132" cy="1026849"/>
          </a:xfrm>
          <a:prstGeom prst="rect">
            <a:avLst/>
          </a:prstGeom>
        </p:spPr>
      </p:pic>
      <p:sp>
        <p:nvSpPr>
          <p:cNvPr id="25" name="タイトル 3"/>
          <p:cNvSpPr txBox="1">
            <a:spLocks/>
          </p:cNvSpPr>
          <p:nvPr/>
        </p:nvSpPr>
        <p:spPr>
          <a:xfrm>
            <a:off x="457200" y="274638"/>
            <a:ext cx="8229600" cy="73861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defRPr>
            </a:lvl1pPr>
          </a:lstStyle>
          <a:p>
            <a:r>
              <a:rPr lang="ja-JP" altLang="en-US" dirty="0" smtClean="0"/>
              <a:t>提案</a:t>
            </a:r>
            <a:r>
              <a:rPr lang="en-US" altLang="ja-JP" dirty="0" smtClean="0"/>
              <a:t> </a:t>
            </a:r>
            <a:r>
              <a:rPr lang="ja-JP" altLang="en-US" sz="2800" dirty="0" smtClean="0"/>
              <a:t>ピンピンコロリ計画</a:t>
            </a:r>
            <a:endParaRPr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6510" y="2485121"/>
            <a:ext cx="5211683" cy="96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ja-JP" sz="2800" dirty="0" smtClean="0"/>
              <a:t>■</a:t>
            </a:r>
            <a:r>
              <a:rPr lang="ja-JP" altLang="en-US" sz="2800" dirty="0"/>
              <a:t>地域をリードする</a:t>
            </a:r>
            <a:r>
              <a:rPr lang="ja-JP" altLang="en-US" sz="2800" b="1" dirty="0">
                <a:solidFill>
                  <a:schemeClr val="accent6"/>
                </a:solidFill>
              </a:rPr>
              <a:t>後継者</a:t>
            </a:r>
            <a:r>
              <a:rPr lang="ja-JP" altLang="en-US" sz="2800" b="1" dirty="0" smtClean="0">
                <a:solidFill>
                  <a:schemeClr val="accent6"/>
                </a:solidFill>
              </a:rPr>
              <a:t>育成</a:t>
            </a:r>
            <a:endParaRPr lang="en-US" altLang="ja-JP" sz="2800" dirty="0" smtClean="0">
              <a:solidFill>
                <a:schemeClr val="accent6"/>
              </a:solidFill>
            </a:endParaRPr>
          </a:p>
          <a:p>
            <a:pPr>
              <a:lnSpc>
                <a:spcPct val="110000"/>
              </a:lnSpc>
            </a:pPr>
            <a:r>
              <a:rPr lang="ja-JP" altLang="ja-JP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　</a:t>
            </a:r>
            <a:r>
              <a:rPr lang="en-US" altLang="ja-JP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→</a:t>
            </a:r>
            <a:r>
              <a:rPr lang="ja-JP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現在の自治会活動維持のため</a:t>
            </a:r>
            <a:endParaRPr lang="en-US" altLang="ja-JP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2" name="図形グループ 11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13" name="円/楕円 12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図形グループ 14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16" name="円/楕円 15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図形グループ 17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19" name="円/楕円 18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図形グループ 27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29" name="円/楕円 28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3" name="角丸四角形 22"/>
          <p:cNvSpPr/>
          <p:nvPr/>
        </p:nvSpPr>
        <p:spPr>
          <a:xfrm>
            <a:off x="6455715" y="1142739"/>
            <a:ext cx="2216076" cy="677108"/>
          </a:xfrm>
          <a:prstGeom prst="roundRect">
            <a:avLst/>
          </a:prstGeom>
          <a:solidFill>
            <a:srgbClr val="D9D9D9">
              <a:alpha val="70000"/>
            </a:srgbClr>
          </a:solidFill>
          <a:ln w="12700" cmpd="sng">
            <a:solidFill>
              <a:srgbClr val="7F7F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bg1">
                    <a:lumMod val="50000"/>
                  </a:schemeClr>
                </a:solidFill>
              </a:rPr>
              <a:t>食事</a:t>
            </a:r>
            <a:endParaRPr kumimoji="1" lang="ja-JP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0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  <p:pic>
        <p:nvPicPr>
          <p:cNvPr id="10" name="図 9" descr="高齢者ラジオ体操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5314" y="3606379"/>
            <a:ext cx="3153552" cy="215027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6" name="角丸四角形 15"/>
          <p:cNvSpPr/>
          <p:nvPr/>
        </p:nvSpPr>
        <p:spPr>
          <a:xfrm>
            <a:off x="3164364" y="1026849"/>
            <a:ext cx="2794552" cy="928355"/>
          </a:xfrm>
          <a:prstGeom prst="roundRect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運動</a:t>
            </a:r>
            <a:endParaRPr kumimoji="1" lang="ja-JP" altLang="en-US" sz="3200" dirty="0"/>
          </a:p>
        </p:txBody>
      </p:sp>
      <p:pic>
        <p:nvPicPr>
          <p:cNvPr id="20" name="図 19" descr="四・六中濃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0132" cy="1026849"/>
          </a:xfrm>
          <a:prstGeom prst="rect">
            <a:avLst/>
          </a:prstGeom>
        </p:spPr>
      </p:pic>
      <p:sp>
        <p:nvSpPr>
          <p:cNvPr id="21" name="タイトル 3"/>
          <p:cNvSpPr txBox="1">
            <a:spLocks/>
          </p:cNvSpPr>
          <p:nvPr/>
        </p:nvSpPr>
        <p:spPr>
          <a:xfrm>
            <a:off x="457200" y="274638"/>
            <a:ext cx="8229600" cy="73861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defRPr>
            </a:lvl1pPr>
          </a:lstStyle>
          <a:p>
            <a:r>
              <a:rPr lang="ja-JP" altLang="en-US" dirty="0" smtClean="0"/>
              <a:t>提案</a:t>
            </a:r>
            <a:r>
              <a:rPr lang="en-US" altLang="ja-JP" dirty="0" smtClean="0"/>
              <a:t> </a:t>
            </a:r>
            <a:r>
              <a:rPr lang="ja-JP" altLang="en-US" sz="2800" dirty="0" smtClean="0"/>
              <a:t>ピンピンコロリ計画</a:t>
            </a:r>
            <a:endParaRPr lang="ja-JP" altLang="en-US" dirty="0"/>
          </a:p>
        </p:txBody>
      </p:sp>
      <p:sp>
        <p:nvSpPr>
          <p:cNvPr id="22" name="角丸四角形 21"/>
          <p:cNvSpPr/>
          <p:nvPr/>
        </p:nvSpPr>
        <p:spPr>
          <a:xfrm>
            <a:off x="457200" y="1168469"/>
            <a:ext cx="2216076" cy="677108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  <a:ln w="1270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bg1">
                    <a:lumMod val="50000"/>
                  </a:schemeClr>
                </a:solidFill>
              </a:rPr>
              <a:t>社会参加</a:t>
            </a:r>
            <a:endParaRPr kumimoji="1" lang="ja-JP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30305" y="2136143"/>
            <a:ext cx="6505307" cy="168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ja-JP" sz="2800" dirty="0" smtClean="0"/>
              <a:t>■</a:t>
            </a:r>
            <a:r>
              <a:rPr lang="ja-JP" altLang="en-US" sz="2800" dirty="0"/>
              <a:t>朝の</a:t>
            </a:r>
            <a:r>
              <a:rPr lang="ja-JP" altLang="en-US" sz="2800" b="1" dirty="0">
                <a:solidFill>
                  <a:schemeClr val="accent6"/>
                </a:solidFill>
              </a:rPr>
              <a:t>お散歩</a:t>
            </a:r>
            <a:r>
              <a:rPr lang="ja-JP" altLang="en-US" sz="2800" dirty="0"/>
              <a:t>・</a:t>
            </a:r>
            <a:r>
              <a:rPr lang="ja-JP" altLang="en-US" sz="2800" b="1" dirty="0">
                <a:solidFill>
                  <a:schemeClr val="accent6"/>
                </a:solidFill>
              </a:rPr>
              <a:t>ラジオ体操</a:t>
            </a:r>
            <a:r>
              <a:rPr lang="ja-JP" altLang="en-US" sz="2800" dirty="0" smtClean="0"/>
              <a:t>プロジェクト</a:t>
            </a:r>
            <a:endParaRPr lang="en-US" altLang="ja-JP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ja-JP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　</a:t>
            </a:r>
            <a:endParaRPr lang="en-US" altLang="ja-JP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en-US" altLang="ja-JP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	</a:t>
            </a:r>
            <a:r>
              <a:rPr lang="ja-JP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◆団地の公園で１日</a:t>
            </a:r>
            <a:r>
              <a:rPr lang="en-US" altLang="ja-JP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30</a:t>
            </a:r>
            <a:r>
              <a:rPr lang="ja-JP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分程度実施</a:t>
            </a:r>
            <a:endParaRPr lang="en-US" altLang="ja-JP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en-US" altLang="ja-JP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	</a:t>
            </a:r>
            <a:r>
              <a:rPr lang="ja-JP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◆高齢者の運動能力維持・向上を図る</a:t>
            </a:r>
            <a:endParaRPr lang="en-US" altLang="ja-JP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053342" y="6460131"/>
            <a:ext cx="63419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100" dirty="0" smtClean="0">
                <a:latin typeface="+mn-ea"/>
              </a:rPr>
              <a:t>※1 </a:t>
            </a:r>
            <a:r>
              <a:rPr lang="ja-JP" altLang="en-US" sz="1100" dirty="0" smtClean="0">
                <a:latin typeface="+mn-ea"/>
              </a:rPr>
              <a:t>神奈川県立保険福祉大学健康サポート研究会「ラジオ体操の実施効果に関する調査研究」より</a:t>
            </a:r>
            <a:endParaRPr lang="en-US" altLang="ja-JP" sz="1100" dirty="0" smtClean="0"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30305" y="4488787"/>
            <a:ext cx="4892852" cy="1610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＜研究事例＞</a:t>
            </a:r>
            <a:endParaRPr lang="en-US" altLang="ja-JP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ja-JP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ラジオ体操を継続的に行う人は</a:t>
            </a:r>
            <a:endParaRPr lang="en-US" altLang="ja-JP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ja-JP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実年齢より体力年齢が</a:t>
            </a:r>
            <a:endParaRPr lang="en-US" altLang="ja-JP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ja-JP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男性で</a:t>
            </a:r>
            <a:r>
              <a:rPr lang="ja-JP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約</a:t>
            </a:r>
            <a:r>
              <a:rPr lang="en-US" altLang="ja-JP" sz="2200" b="1" dirty="0" smtClean="0">
                <a:solidFill>
                  <a:srgbClr val="F14124"/>
                </a:solidFill>
                <a:latin typeface="+mn-ea"/>
              </a:rPr>
              <a:t>10</a:t>
            </a:r>
            <a:r>
              <a:rPr lang="ja-JP" altLang="en-US" sz="2200" b="1" dirty="0" smtClean="0">
                <a:solidFill>
                  <a:srgbClr val="F14124"/>
                </a:solidFill>
                <a:latin typeface="+mn-ea"/>
              </a:rPr>
              <a:t>歳</a:t>
            </a:r>
            <a:r>
              <a:rPr lang="ja-JP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、女性で</a:t>
            </a:r>
            <a:r>
              <a:rPr lang="ja-JP" altLang="en-US" sz="2200" b="1" dirty="0" smtClean="0">
                <a:solidFill>
                  <a:schemeClr val="accent6"/>
                </a:solidFill>
                <a:latin typeface="+mn-ea"/>
              </a:rPr>
              <a:t>約</a:t>
            </a:r>
            <a:r>
              <a:rPr lang="en-US" altLang="ja-JP" sz="2200" b="1" dirty="0" smtClean="0">
                <a:solidFill>
                  <a:schemeClr val="accent6"/>
                </a:solidFill>
                <a:latin typeface="+mn-ea"/>
              </a:rPr>
              <a:t>15</a:t>
            </a:r>
            <a:r>
              <a:rPr lang="ja-JP" altLang="en-US" sz="2200" b="1" dirty="0" smtClean="0">
                <a:solidFill>
                  <a:schemeClr val="accent6"/>
                </a:solidFill>
                <a:latin typeface="+mn-ea"/>
              </a:rPr>
              <a:t>歳</a:t>
            </a:r>
            <a:r>
              <a:rPr lang="ja-JP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若い</a:t>
            </a:r>
            <a:r>
              <a:rPr lang="en-US" altLang="ja-JP" sz="22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※1</a:t>
            </a:r>
            <a:endParaRPr lang="ja-JP" altLang="en-US" sz="2200" baseline="300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12" name="図形グループ 11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13" name="円/楕円 12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図形グループ 14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19" name="円/楕円 18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図形グループ 24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26" name="円/楕円 25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図形グループ 27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29" name="円/楕円 28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角丸四角形 16"/>
          <p:cNvSpPr/>
          <p:nvPr/>
        </p:nvSpPr>
        <p:spPr>
          <a:xfrm>
            <a:off x="6455715" y="1168469"/>
            <a:ext cx="2216076" cy="677108"/>
          </a:xfrm>
          <a:prstGeom prst="roundRect">
            <a:avLst/>
          </a:prstGeom>
          <a:solidFill>
            <a:srgbClr val="D9D9D9">
              <a:alpha val="70000"/>
            </a:srgbClr>
          </a:solidFill>
          <a:ln w="12700" cmpd="sng">
            <a:solidFill>
              <a:srgbClr val="7F7F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7F7F7F"/>
                </a:solidFill>
              </a:rPr>
              <a:t>食事</a:t>
            </a:r>
            <a:endParaRPr kumimoji="1" lang="ja-JP" altLang="en-US" sz="24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7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pPr/>
              <a:t>37</a:t>
            </a:fld>
            <a:endParaRPr kumimoji="1" lang="ja-JP" altLang="en-US" dirty="0"/>
          </a:p>
        </p:txBody>
      </p:sp>
      <p:sp>
        <p:nvSpPr>
          <p:cNvPr id="5" name="スライド番号プレースホルダー 3"/>
          <p:cNvSpPr txBox="1">
            <a:spLocks/>
          </p:cNvSpPr>
          <p:nvPr/>
        </p:nvSpPr>
        <p:spPr>
          <a:xfrm>
            <a:off x="6945039" y="6383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778BB-4BB0-7044-8E10-283F5C10D717}" type="slidenum">
              <a:rPr kumimoji="1" lang="ja-JP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CC1B00"/>
                </a:solidFill>
                <a:effectLst/>
                <a:uLnTx/>
                <a:uFillTx/>
                <a:latin typeface="ＤＦＰ太丸ゴシック体"/>
                <a:ea typeface="ＤＦＰ太丸ゴシック体"/>
                <a:cs typeface="ＤＦＰ太丸ゴシック体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200" b="1" i="0" u="none" strike="noStrike" kern="1200" cap="none" spc="0" normalizeH="0" baseline="0" noProof="0">
              <a:ln>
                <a:noFill/>
              </a:ln>
              <a:solidFill>
                <a:srgbClr val="CC1B00"/>
              </a:solidFill>
              <a:effectLst/>
              <a:uLnTx/>
              <a:uFillTx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343198" y="1255195"/>
            <a:ext cx="2216076" cy="677108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  <a:ln w="1270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bg1">
                    <a:lumMod val="50000"/>
                  </a:schemeClr>
                </a:solidFill>
              </a:rPr>
              <a:t>運動</a:t>
            </a:r>
            <a:endParaRPr kumimoji="1" lang="ja-JP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6510" y="2242159"/>
            <a:ext cx="4354077" cy="2225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ja-JP" sz="2800" dirty="0" smtClean="0"/>
              <a:t>■</a:t>
            </a:r>
            <a:r>
              <a:rPr lang="ja-JP" altLang="en-US" sz="2800" dirty="0"/>
              <a:t>自治会での</a:t>
            </a:r>
            <a:r>
              <a:rPr lang="ja-JP" altLang="en-US" sz="2800" b="1" dirty="0">
                <a:solidFill>
                  <a:schemeClr val="accent6"/>
                </a:solidFill>
              </a:rPr>
              <a:t>食事会</a:t>
            </a:r>
            <a:r>
              <a:rPr lang="ja-JP" altLang="en-US" sz="2800" dirty="0"/>
              <a:t>の</a:t>
            </a:r>
            <a:r>
              <a:rPr lang="ja-JP" altLang="en-US" sz="2800" dirty="0" smtClean="0"/>
              <a:t>開催</a:t>
            </a:r>
            <a:endParaRPr lang="en-US" altLang="ja-JP" sz="2800" dirty="0" smtClean="0"/>
          </a:p>
          <a:p>
            <a:pPr>
              <a:lnSpc>
                <a:spcPct val="110000"/>
              </a:lnSpc>
            </a:pPr>
            <a:r>
              <a:rPr lang="en-US" altLang="ja-JP" sz="2200" dirty="0" smtClean="0"/>
              <a:t>	</a:t>
            </a:r>
          </a:p>
          <a:p>
            <a:pPr>
              <a:lnSpc>
                <a:spcPct val="110000"/>
              </a:lnSpc>
            </a:pPr>
            <a:r>
              <a:rPr lang="en-US" altLang="ja-JP" sz="2400" dirty="0" smtClean="0"/>
              <a:t>	</a:t>
            </a:r>
            <a:r>
              <a:rPr lang="ja-JP" altLang="en-US" sz="2400" dirty="0" smtClean="0"/>
              <a:t>◆月に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回程度実施</a:t>
            </a:r>
            <a:endParaRPr lang="en-US" altLang="ja-JP" sz="2400" dirty="0" smtClean="0"/>
          </a:p>
          <a:p>
            <a:pPr>
              <a:lnSpc>
                <a:spcPct val="110000"/>
              </a:lnSpc>
            </a:pPr>
            <a:r>
              <a:rPr lang="en-US" altLang="ja-JP" sz="2400" dirty="0" smtClean="0"/>
              <a:t>	</a:t>
            </a:r>
            <a:r>
              <a:rPr lang="ja-JP" altLang="en-US" sz="2400" dirty="0" smtClean="0"/>
              <a:t>◆料理＆食事を通して交流</a:t>
            </a:r>
            <a:endParaRPr lang="en-US" altLang="ja-JP" sz="2400" dirty="0" smtClean="0"/>
          </a:p>
          <a:p>
            <a:pPr>
              <a:lnSpc>
                <a:spcPct val="110000"/>
              </a:lnSpc>
            </a:pPr>
            <a:endParaRPr lang="en-US" altLang="ja-JP" sz="2800" dirty="0" smtClean="0"/>
          </a:p>
        </p:txBody>
      </p:sp>
      <p:pic>
        <p:nvPicPr>
          <p:cNvPr id="10" name="図 9" descr="四・六中濃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0132" cy="1026849"/>
          </a:xfrm>
          <a:prstGeom prst="rect">
            <a:avLst/>
          </a:prstGeom>
        </p:spPr>
      </p:pic>
      <p:sp>
        <p:nvSpPr>
          <p:cNvPr id="11" name="タイトル 3"/>
          <p:cNvSpPr txBox="1">
            <a:spLocks/>
          </p:cNvSpPr>
          <p:nvPr/>
        </p:nvSpPr>
        <p:spPr>
          <a:xfrm>
            <a:off x="457200" y="274638"/>
            <a:ext cx="8229600" cy="73861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defRPr>
            </a:lvl1pPr>
          </a:lstStyle>
          <a:p>
            <a:r>
              <a:rPr lang="ja-JP" altLang="en-US" dirty="0" smtClean="0"/>
              <a:t>提案</a:t>
            </a:r>
            <a:r>
              <a:rPr lang="en-US" altLang="ja-JP" dirty="0" smtClean="0"/>
              <a:t> </a:t>
            </a:r>
            <a:r>
              <a:rPr lang="ja-JP" altLang="en-US" sz="2800" dirty="0" smtClean="0"/>
              <a:t>ピンピンコロリ計画</a:t>
            </a:r>
            <a:endParaRPr lang="ja-JP" altLang="en-US" dirty="0"/>
          </a:p>
        </p:txBody>
      </p:sp>
      <p:pic>
        <p:nvPicPr>
          <p:cNvPr id="1026" name="Picture 2" descr="http://www.city.fukui-sakai.lg.jp/event/003/p003651_d/img/001.jpg"/>
          <p:cNvPicPr>
            <a:picLocks noChangeAspect="1" noChangeArrowheads="1"/>
          </p:cNvPicPr>
          <p:nvPr/>
        </p:nvPicPr>
        <p:blipFill>
          <a:blip r:embed="rId3" cstate="screen">
            <a:alphaModFix amt="8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4769" y="2651348"/>
            <a:ext cx="3617291" cy="2413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テキスト ボックス 13"/>
          <p:cNvSpPr txBox="1"/>
          <p:nvPr/>
        </p:nvSpPr>
        <p:spPr>
          <a:xfrm>
            <a:off x="626510" y="4999187"/>
            <a:ext cx="4441216" cy="171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dirty="0" smtClean="0"/>
              <a:t>＜</a:t>
            </a:r>
            <a:r>
              <a:rPr lang="ja-JP" altLang="en-US" sz="2400" b="1" dirty="0" smtClean="0"/>
              <a:t>土浦市の取り組み</a:t>
            </a:r>
            <a:r>
              <a:rPr lang="ja-JP" altLang="en-US" sz="2400" dirty="0" smtClean="0"/>
              <a:t>＞</a:t>
            </a:r>
            <a:endParaRPr kumimoji="1" lang="en-US" altLang="ja-JP" sz="2400" dirty="0" smtClean="0"/>
          </a:p>
          <a:p>
            <a:pPr>
              <a:lnSpc>
                <a:spcPct val="110000"/>
              </a:lnSpc>
            </a:pPr>
            <a:r>
              <a:rPr kumimoji="1" lang="ja-JP" altLang="en-US" sz="2400" dirty="0" smtClean="0"/>
              <a:t>食事の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配食サービス</a:t>
            </a:r>
            <a:r>
              <a:rPr kumimoji="1" lang="ja-JP" altLang="en-US" sz="2400" dirty="0" smtClean="0"/>
              <a:t>を実施</a:t>
            </a:r>
            <a:endParaRPr kumimoji="1" lang="en-US" altLang="ja-JP" sz="2400" dirty="0" smtClean="0"/>
          </a:p>
          <a:p>
            <a:pPr>
              <a:lnSpc>
                <a:spcPct val="110000"/>
              </a:lnSpc>
            </a:pPr>
            <a:r>
              <a:rPr lang="ja-JP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→他住民との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交流</a:t>
            </a:r>
            <a:r>
              <a:rPr lang="ja-JP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を生まない</a:t>
            </a:r>
          </a:p>
          <a:p>
            <a:pPr>
              <a:lnSpc>
                <a:spcPct val="110000"/>
              </a:lnSpc>
            </a:pPr>
            <a:endParaRPr kumimoji="1" lang="ja-JP" altLang="en-US" sz="2400" dirty="0"/>
          </a:p>
        </p:txBody>
      </p:sp>
      <p:sp>
        <p:nvSpPr>
          <p:cNvPr id="15" name="角丸四角形 14"/>
          <p:cNvSpPr/>
          <p:nvPr/>
        </p:nvSpPr>
        <p:spPr>
          <a:xfrm>
            <a:off x="457200" y="1255195"/>
            <a:ext cx="2216076" cy="677108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  <a:ln w="1270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bg1">
                    <a:lumMod val="50000"/>
                  </a:schemeClr>
                </a:solidFill>
              </a:rPr>
              <a:t>社会参加</a:t>
            </a:r>
            <a:endParaRPr kumimoji="1" lang="ja-JP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図形グループ 11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13" name="円/楕円 12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図形グループ 16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18" name="円/楕円 17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図形グループ 19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21" name="円/楕円 20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図形グループ 22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24" name="円/楕円 23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8" name="角丸四角形 7"/>
          <p:cNvSpPr/>
          <p:nvPr/>
        </p:nvSpPr>
        <p:spPr>
          <a:xfrm>
            <a:off x="6221457" y="1116086"/>
            <a:ext cx="2794552" cy="928355"/>
          </a:xfrm>
          <a:prstGeom prst="roundRect">
            <a:avLst/>
          </a:prstGeom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食事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55077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一中濃.png"/>
          <p:cNvPicPr>
            <a:picLocks noChangeAspect="1"/>
          </p:cNvPicPr>
          <p:nvPr/>
        </p:nvPicPr>
        <p:blipFill>
          <a:blip r:embed="rId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30" y="0"/>
            <a:ext cx="6813140" cy="685800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38</a:t>
            </a:fld>
            <a:endParaRPr kumimoji="1" lang="ja-JP" altLang="en-US" dirty="0"/>
          </a:p>
        </p:txBody>
      </p:sp>
      <p:grpSp>
        <p:nvGrpSpPr>
          <p:cNvPr id="19" name="図形グループ 18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20" name="円/楕円 19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図形グループ 21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23" name="円/楕円 22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図形グループ 24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26" name="円/楕円 25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図形グループ 27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29" name="円/楕円 28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44" name="角丸四角形 43"/>
          <p:cNvSpPr/>
          <p:nvPr/>
        </p:nvSpPr>
        <p:spPr>
          <a:xfrm>
            <a:off x="998393" y="1554108"/>
            <a:ext cx="7274257" cy="805219"/>
          </a:xfrm>
          <a:prstGeom prst="roundRect">
            <a:avLst/>
          </a:prstGeom>
          <a:ln w="381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①</a:t>
            </a:r>
            <a:r>
              <a:rPr lang="ja-JP" altLang="en-US" sz="2800" dirty="0"/>
              <a:t>地域をリードする</a:t>
            </a:r>
            <a:r>
              <a:rPr lang="ja-JP" altLang="en-US" sz="2800" b="1" dirty="0">
                <a:solidFill>
                  <a:schemeClr val="accent6"/>
                </a:solidFill>
              </a:rPr>
              <a:t>後継者</a:t>
            </a:r>
            <a:r>
              <a:rPr lang="ja-JP" altLang="en-US" sz="2800" b="1" dirty="0" smtClean="0">
                <a:solidFill>
                  <a:schemeClr val="accent6"/>
                </a:solidFill>
              </a:rPr>
              <a:t>育成</a:t>
            </a:r>
            <a:endParaRPr lang="en-US" altLang="ja-JP" sz="2800" dirty="0">
              <a:solidFill>
                <a:schemeClr val="accent6"/>
              </a:solidFill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998393" y="2640360"/>
            <a:ext cx="7274257" cy="805219"/>
          </a:xfrm>
          <a:prstGeom prst="roundRect">
            <a:avLst/>
          </a:prstGeom>
          <a:ln w="38100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②</a:t>
            </a:r>
            <a:r>
              <a:rPr lang="ja-JP" altLang="en-US" sz="2800" dirty="0"/>
              <a:t>朝の</a:t>
            </a:r>
            <a:r>
              <a:rPr lang="ja-JP" altLang="en-US" sz="2800" b="1" dirty="0">
                <a:solidFill>
                  <a:schemeClr val="accent6"/>
                </a:solidFill>
              </a:rPr>
              <a:t>お散歩</a:t>
            </a:r>
            <a:r>
              <a:rPr lang="ja-JP" altLang="en-US" sz="2800" dirty="0"/>
              <a:t>・</a:t>
            </a:r>
            <a:r>
              <a:rPr lang="ja-JP" altLang="en-US" sz="2800" b="1" dirty="0">
                <a:solidFill>
                  <a:schemeClr val="accent6"/>
                </a:solidFill>
              </a:rPr>
              <a:t>ラジオ体操</a:t>
            </a:r>
            <a:r>
              <a:rPr lang="ja-JP" altLang="en-US" sz="2800" dirty="0" smtClean="0"/>
              <a:t>プロジェクト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998393" y="3726613"/>
            <a:ext cx="7274257" cy="805219"/>
          </a:xfrm>
          <a:prstGeom prst="roundRect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③</a:t>
            </a:r>
            <a:r>
              <a:rPr lang="ja-JP" altLang="en-US" sz="2800" dirty="0"/>
              <a:t>自治会での</a:t>
            </a:r>
            <a:r>
              <a:rPr lang="ja-JP" altLang="en-US" sz="2800" b="1" dirty="0">
                <a:solidFill>
                  <a:schemeClr val="accent6"/>
                </a:solidFill>
              </a:rPr>
              <a:t>食事会</a:t>
            </a:r>
            <a:r>
              <a:rPr lang="ja-JP" altLang="en-US" sz="2800" dirty="0"/>
              <a:t>の</a:t>
            </a:r>
            <a:r>
              <a:rPr lang="ja-JP" altLang="en-US" sz="2800" dirty="0" smtClean="0"/>
              <a:t>開催</a:t>
            </a:r>
            <a:endParaRPr lang="en-US" altLang="ja-JP" sz="2800" dirty="0"/>
          </a:p>
        </p:txBody>
      </p:sp>
      <p:grpSp>
        <p:nvGrpSpPr>
          <p:cNvPr id="4" name="図形グループ 3"/>
          <p:cNvGrpSpPr/>
          <p:nvPr/>
        </p:nvGrpSpPr>
        <p:grpSpPr>
          <a:xfrm>
            <a:off x="1340157" y="4860198"/>
            <a:ext cx="6463687" cy="1639642"/>
            <a:chOff x="1340157" y="4860198"/>
            <a:chExt cx="6463687" cy="1639642"/>
          </a:xfrm>
        </p:grpSpPr>
        <p:grpSp>
          <p:nvGrpSpPr>
            <p:cNvPr id="7" name="図形グループ 6"/>
            <p:cNvGrpSpPr/>
            <p:nvPr/>
          </p:nvGrpSpPr>
          <p:grpSpPr>
            <a:xfrm>
              <a:off x="1340157" y="4860198"/>
              <a:ext cx="6463687" cy="1639642"/>
              <a:chOff x="1340157" y="4860198"/>
              <a:chExt cx="6463687" cy="1639642"/>
            </a:xfrm>
          </p:grpSpPr>
          <p:sp>
            <p:nvSpPr>
              <p:cNvPr id="16" name="円/楕円 15"/>
              <p:cNvSpPr/>
              <p:nvPr/>
            </p:nvSpPr>
            <p:spPr>
              <a:xfrm>
                <a:off x="1340157" y="4860198"/>
                <a:ext cx="6463687" cy="163964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  <a:alpha val="6000"/>
                </a:schemeClr>
              </a:solidFill>
              <a:ln>
                <a:noFill/>
              </a:ln>
              <a:effectLst>
                <a:glow rad="1066800">
                  <a:schemeClr val="accent5">
                    <a:lumMod val="60000"/>
                    <a:lumOff val="40000"/>
                    <a:alpha val="90000"/>
                  </a:schemeClr>
                </a:glo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円/楕円 16"/>
              <p:cNvSpPr/>
              <p:nvPr/>
            </p:nvSpPr>
            <p:spPr>
              <a:xfrm>
                <a:off x="2197976" y="5342591"/>
                <a:ext cx="4737865" cy="825184"/>
              </a:xfrm>
              <a:prstGeom prst="ellipse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  <a:effectLst>
                <a:glow rad="1066800">
                  <a:schemeClr val="bg1">
                    <a:alpha val="88000"/>
                  </a:schemeClr>
                </a:glo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8" name="テキスト ボックス 37"/>
            <p:cNvSpPr txBox="1"/>
            <p:nvPr/>
          </p:nvSpPr>
          <p:spPr>
            <a:xfrm>
              <a:off x="1700372" y="5147231"/>
              <a:ext cx="5724644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3600" b="1" dirty="0" smtClean="0">
                  <a:ln w="1270" cap="flat" cmpd="sng">
                    <a:noFill/>
                  </a:ln>
                  <a:solidFill>
                    <a:schemeClr val="accent5"/>
                  </a:solidFill>
                  <a:effectLst/>
                  <a:latin typeface="ヒラギノ丸ゴ ProN W4"/>
                  <a:ea typeface="ヒラギノ丸ゴ ProN W4"/>
                  <a:cs typeface="ヒラギノ丸ゴ ProN W4"/>
                </a:rPr>
                <a:t>いつまでも元気いっぱいの</a:t>
              </a:r>
              <a:endParaRPr kumimoji="1" lang="en-US" altLang="ja-JP" sz="3600" b="1" dirty="0" smtClean="0">
                <a:ln w="1270" cap="flat" cmpd="sng">
                  <a:noFill/>
                </a:ln>
                <a:solidFill>
                  <a:schemeClr val="accent5"/>
                </a:solidFill>
                <a:effectLst/>
                <a:latin typeface="ヒラギノ丸ゴ ProN W4"/>
                <a:ea typeface="ヒラギノ丸ゴ ProN W4"/>
                <a:cs typeface="ヒラギノ丸ゴ ProN W4"/>
              </a:endParaRPr>
            </a:p>
            <a:p>
              <a:pPr algn="ctr"/>
              <a:r>
                <a:rPr kumimoji="1" lang="ja-JP" altLang="en-US" sz="2800" b="1" dirty="0" smtClean="0">
                  <a:solidFill>
                    <a:schemeClr val="bg1">
                      <a:lumMod val="50000"/>
                    </a:schemeClr>
                  </a:solidFill>
                  <a:effectLst/>
                  <a:latin typeface="ヒラギノ丸ゴ ProN W4"/>
                  <a:ea typeface="ヒラギノ丸ゴ ProN W4"/>
                  <a:cs typeface="ヒラギノ丸ゴ ProN W4"/>
                </a:rPr>
                <a:t>ぬくもり</a:t>
              </a:r>
              <a:endParaRPr kumimoji="1" lang="ja-JP" altLang="en-US" sz="2800" b="1" dirty="0">
                <a:solidFill>
                  <a:schemeClr val="bg1">
                    <a:lumMod val="50000"/>
                  </a:schemeClr>
                </a:solidFill>
                <a:effectLst/>
                <a:latin typeface="ヒラギノ丸ゴ ProN W4"/>
                <a:ea typeface="ヒラギノ丸ゴ ProN W4"/>
                <a:cs typeface="ヒラギノ丸ゴ ProN W4"/>
              </a:endParaRPr>
            </a:p>
          </p:txBody>
        </p:sp>
      </p:grpSp>
      <p:pic>
        <p:nvPicPr>
          <p:cNvPr id="31" name="図 30" descr="四・六中濃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0132" cy="1026849"/>
          </a:xfrm>
          <a:prstGeom prst="rect">
            <a:avLst/>
          </a:prstGeom>
        </p:spPr>
      </p:pic>
      <p:sp>
        <p:nvSpPr>
          <p:cNvPr id="33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610"/>
          </a:xfrm>
        </p:spPr>
        <p:txBody>
          <a:bodyPr/>
          <a:lstStyle/>
          <a:p>
            <a:r>
              <a:rPr lang="ja-JP" altLang="en-US" dirty="0" smtClean="0"/>
              <a:t>四・六中地区まとめ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441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39060" y="221369"/>
            <a:ext cx="2166470" cy="6367689"/>
          </a:xfrm>
          <a:prstGeom prst="rect">
            <a:avLst/>
          </a:prstGeom>
          <a:solidFill>
            <a:srgbClr val="FFCF00">
              <a:alpha val="3000"/>
            </a:srgbClr>
          </a:solidFill>
          <a:ln>
            <a:noFill/>
          </a:ln>
          <a:effectLst>
            <a:glow rad="431800">
              <a:srgbClr val="FFEF00">
                <a:alpha val="31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39</a:t>
            </a:fld>
            <a:endParaRPr kumimoji="1" lang="ja-JP" altLang="en-US" dirty="0"/>
          </a:p>
        </p:txBody>
      </p:sp>
      <p:pic>
        <p:nvPicPr>
          <p:cNvPr id="7" name="図 6" descr="地区全体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6" y="220559"/>
            <a:ext cx="2594783" cy="2611867"/>
          </a:xfrm>
          <a:prstGeom prst="rect">
            <a:avLst/>
          </a:prstGeom>
        </p:spPr>
      </p:pic>
      <p:cxnSp>
        <p:nvCxnSpPr>
          <p:cNvPr id="15" name="直線コネクタ 14"/>
          <p:cNvCxnSpPr/>
          <p:nvPr/>
        </p:nvCxnSpPr>
        <p:spPr>
          <a:xfrm>
            <a:off x="2767938" y="855144"/>
            <a:ext cx="3160443" cy="0"/>
          </a:xfrm>
          <a:prstGeom prst="line">
            <a:avLst/>
          </a:prstGeom>
          <a:ln w="38100" cmpd="sng">
            <a:solidFill>
              <a:srgbClr val="FFC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/>
          <p:nvPr/>
        </p:nvSpPr>
        <p:spPr>
          <a:xfrm>
            <a:off x="5812935" y="766691"/>
            <a:ext cx="230892" cy="230892"/>
          </a:xfrm>
          <a:prstGeom prst="ellipse">
            <a:avLst/>
          </a:prstGeom>
          <a:solidFill>
            <a:srgbClr val="FFCF00"/>
          </a:solidFill>
          <a:ln>
            <a:solidFill>
              <a:srgbClr val="FFC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32497" y="22137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latin typeface="ヒラギノ丸ゴ ProN W4"/>
                <a:ea typeface="ヒラギノ丸ゴ ProN W4"/>
                <a:cs typeface="ヒラギノ丸ゴ ProN W4"/>
              </a:rPr>
              <a:t>三</a:t>
            </a:r>
            <a:r>
              <a:rPr kumimoji="1" lang="ja-JP" altLang="en-US" sz="3600" dirty="0" smtClean="0">
                <a:latin typeface="ヒラギノ丸ゴ ProN W4"/>
                <a:ea typeface="ヒラギノ丸ゴ ProN W4"/>
                <a:cs typeface="ヒラギノ丸ゴ ProN W4"/>
              </a:rPr>
              <a:t>中地区</a:t>
            </a:r>
            <a:endParaRPr kumimoji="1" lang="ja-JP" altLang="en-US" sz="36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779287" y="855145"/>
            <a:ext cx="1988651" cy="1400972"/>
          </a:xfrm>
          <a:prstGeom prst="line">
            <a:avLst/>
          </a:prstGeom>
          <a:ln w="38100" cmpd="sng">
            <a:solidFill>
              <a:srgbClr val="FFC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943736" y="1138095"/>
            <a:ext cx="3692036" cy="646331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600" b="1" i="1" dirty="0" smtClean="0">
                <a:solidFill>
                  <a:srgbClr val="FFB900"/>
                </a:solidFill>
                <a:effectLst>
                  <a:glow rad="152400">
                    <a:srgbClr val="FFE800">
                      <a:alpha val="55000"/>
                    </a:srgbClr>
                  </a:glow>
                </a:effectLst>
                <a:latin typeface="ヒラギノ丸ゴ ProN W4"/>
                <a:ea typeface="ヒラギノ丸ゴ ProN W4"/>
                <a:cs typeface="ヒラギノ丸ゴ ProN W4"/>
              </a:rPr>
              <a:t>支え</a:t>
            </a:r>
            <a:r>
              <a:rPr lang="ja-JP" altLang="en-US" sz="3600" b="1" i="1" dirty="0" smtClean="0">
                <a:solidFill>
                  <a:srgbClr val="FFB900"/>
                </a:solidFill>
                <a:effectLst>
                  <a:glow rad="152400">
                    <a:srgbClr val="FFE800">
                      <a:alpha val="55000"/>
                    </a:srgbClr>
                  </a:glow>
                </a:effectLst>
                <a:latin typeface="ヒラギノ丸ゴ ProN W4"/>
                <a:ea typeface="ヒラギノ丸ゴ ProN W4"/>
                <a:cs typeface="ヒラギノ丸ゴ ProN W4"/>
              </a:rPr>
              <a:t>あい</a:t>
            </a:r>
            <a:r>
              <a:rPr lang="ja-JP" altLang="en-US" sz="3600" b="1" i="1" dirty="0">
                <a:solidFill>
                  <a:srgbClr val="FFB900"/>
                </a:solidFill>
                <a:effectLst>
                  <a:glow rad="152400">
                    <a:srgbClr val="FFE800">
                      <a:alpha val="55000"/>
                    </a:srgbClr>
                  </a:glow>
                </a:effectLst>
                <a:latin typeface="ヒラギノ丸ゴ ProN W4"/>
                <a:ea typeface="ヒラギノ丸ゴ ProN W4"/>
                <a:cs typeface="ヒラギノ丸ゴ ProN W4"/>
              </a:rPr>
              <a:t>の</a:t>
            </a:r>
            <a:r>
              <a:rPr kumimoji="1" lang="ja-JP" altLang="en-US" sz="3200" i="1" dirty="0" smtClean="0">
                <a:solidFill>
                  <a:srgbClr val="FFB900"/>
                </a:solidFill>
                <a:effectLst>
                  <a:glow rad="152400">
                    <a:srgbClr val="FFE800">
                      <a:alpha val="55000"/>
                    </a:srgbClr>
                  </a:glow>
                </a:effectLst>
                <a:latin typeface="ヒラギノ丸ゴ ProN W4"/>
                <a:ea typeface="ヒラギノ丸ゴ ProN W4"/>
                <a:cs typeface="ヒラギノ丸ゴ ProN W4"/>
              </a:rPr>
              <a:t>ぬくもり</a:t>
            </a:r>
            <a:endParaRPr kumimoji="1" lang="ja-JP" altLang="en-US" sz="3200" i="1" dirty="0">
              <a:solidFill>
                <a:srgbClr val="FFB900"/>
              </a:solidFill>
              <a:effectLst>
                <a:glow rad="152400">
                  <a:srgbClr val="FFE800">
                    <a:alpha val="55000"/>
                  </a:srgbClr>
                </a:glow>
              </a:effectLst>
              <a:latin typeface="ヒラギノ丸ゴ ProN W4"/>
              <a:ea typeface="ヒラギノ丸ゴ ProN W4"/>
              <a:cs typeface="ヒラギノ丸ゴ ProN W4"/>
            </a:endParaRPr>
          </a:p>
        </p:txBody>
      </p:sp>
      <p:pic>
        <p:nvPicPr>
          <p:cNvPr id="23" name="図 22" descr="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671" y="2089587"/>
            <a:ext cx="4529492" cy="4720712"/>
          </a:xfrm>
          <a:prstGeom prst="rect">
            <a:avLst/>
          </a:prstGeom>
        </p:spPr>
      </p:pic>
      <p:sp>
        <p:nvSpPr>
          <p:cNvPr id="31" name="テキスト ボックス 41"/>
          <p:cNvSpPr txBox="1"/>
          <p:nvPr/>
        </p:nvSpPr>
        <p:spPr>
          <a:xfrm>
            <a:off x="4242010" y="4760880"/>
            <a:ext cx="1155427" cy="36933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 smtClean="0">
                <a:latin typeface="+mn-ea"/>
                <a:cs typeface="ヒラギノ角ゴ ProN W3"/>
              </a:rPr>
              <a:t>荒川沖駅</a:t>
            </a:r>
            <a:endParaRPr kumimoji="1" lang="ja-JP" altLang="en-US" dirty="0">
              <a:latin typeface="+mn-ea"/>
              <a:cs typeface="ヒラギノ角ゴ ProN W3"/>
            </a:endParaRPr>
          </a:p>
        </p:txBody>
      </p:sp>
      <p:sp>
        <p:nvSpPr>
          <p:cNvPr id="33" name="テキスト ボックス 28"/>
          <p:cNvSpPr txBox="1"/>
          <p:nvPr/>
        </p:nvSpPr>
        <p:spPr>
          <a:xfrm>
            <a:off x="5397437" y="398460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 smtClean="0">
                <a:solidFill>
                  <a:srgbClr val="FF8021"/>
                </a:solidFill>
                <a:latin typeface="+mn-ea"/>
              </a:rPr>
              <a:t>●</a:t>
            </a:r>
            <a:endParaRPr kumimoji="1" lang="ja-JP" altLang="en-US" dirty="0">
              <a:solidFill>
                <a:srgbClr val="FF8021"/>
              </a:solidFill>
              <a:latin typeface="+mn-ea"/>
            </a:endParaRPr>
          </a:p>
        </p:txBody>
      </p:sp>
      <p:sp>
        <p:nvSpPr>
          <p:cNvPr id="34" name="テキスト ボックス 39"/>
          <p:cNvSpPr txBox="1"/>
          <p:nvPr/>
        </p:nvSpPr>
        <p:spPr>
          <a:xfrm>
            <a:off x="4821096" y="3880522"/>
            <a:ext cx="658816" cy="369332"/>
          </a:xfrm>
          <a:prstGeom prst="rect">
            <a:avLst/>
          </a:prstGeom>
          <a:solidFill>
            <a:srgbClr val="FFFFFF">
              <a:alpha val="93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b="1" dirty="0" smtClean="0">
                <a:solidFill>
                  <a:schemeClr val="accent5"/>
                </a:solidFill>
              </a:rPr>
              <a:t>三</a:t>
            </a:r>
            <a:r>
              <a:rPr kumimoji="1" lang="ja-JP" altLang="en-US" b="1" dirty="0" smtClean="0">
                <a:solidFill>
                  <a:schemeClr val="accent5"/>
                </a:solidFill>
              </a:rPr>
              <a:t>中</a:t>
            </a:r>
            <a:endParaRPr kumimoji="1" lang="ja-JP" altLang="en-US" b="1" dirty="0">
              <a:solidFill>
                <a:schemeClr val="accent5"/>
              </a:solidFill>
            </a:endParaRPr>
          </a:p>
        </p:txBody>
      </p:sp>
      <p:sp>
        <p:nvSpPr>
          <p:cNvPr id="40" name="線吹き出し 1 (枠付き) 39"/>
          <p:cNvSpPr/>
          <p:nvPr/>
        </p:nvSpPr>
        <p:spPr>
          <a:xfrm>
            <a:off x="6672801" y="3983726"/>
            <a:ext cx="1740694" cy="633897"/>
          </a:xfrm>
          <a:prstGeom prst="borderCallout1">
            <a:avLst>
              <a:gd name="adj1" fmla="val 103251"/>
              <a:gd name="adj2" fmla="val 37073"/>
              <a:gd name="adj3" fmla="val 172006"/>
              <a:gd name="adj4" fmla="val -63876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dirty="0"/>
              <a:t>空き</a:t>
            </a:r>
            <a:r>
              <a:rPr lang="ja-JP" altLang="en-US" sz="2000" dirty="0" smtClean="0"/>
              <a:t>店舗多い</a:t>
            </a:r>
            <a:endParaRPr kumimoji="1" lang="ja-JP" altLang="en-US" sz="2000" dirty="0"/>
          </a:p>
        </p:txBody>
      </p:sp>
      <p:pic>
        <p:nvPicPr>
          <p:cNvPr id="26" name="図 25" descr="DSC_1881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50" y="3133165"/>
            <a:ext cx="2430130" cy="1618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テキスト ボックス 26"/>
          <p:cNvSpPr txBox="1"/>
          <p:nvPr/>
        </p:nvSpPr>
        <p:spPr>
          <a:xfrm>
            <a:off x="919188" y="4560887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400" dirty="0" smtClean="0"/>
              <a:t>駅近くの生活道路</a:t>
            </a:r>
            <a:endParaRPr kumimoji="1" lang="ja-JP" altLang="en-US" sz="1400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9060" y="5058015"/>
            <a:ext cx="2198867" cy="1488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1363718" y="6407206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400" dirty="0" smtClean="0"/>
              <a:t>乙戸沼公園</a:t>
            </a:r>
            <a:endParaRPr kumimoji="1" lang="ja-JP" altLang="en-US" sz="1400" dirty="0"/>
          </a:p>
        </p:txBody>
      </p:sp>
      <p:grpSp>
        <p:nvGrpSpPr>
          <p:cNvPr id="20" name="図形グループ 19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21" name="円/楕円 20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図形グループ 23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25" name="円/楕円 24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図形グループ 31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35" name="円/楕円 34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図形グループ 36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38" name="円/楕円 37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632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pic>
        <p:nvPicPr>
          <p:cNvPr id="5" name="図 4" descr="土浦.gif"/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04" y="939592"/>
            <a:ext cx="5111350" cy="5145511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1948284" y="2911603"/>
            <a:ext cx="403132" cy="403132"/>
          </a:xfrm>
          <a:prstGeom prst="ellipse">
            <a:avLst/>
          </a:prstGeom>
          <a:solidFill>
            <a:srgbClr val="F9AFC0">
              <a:alpha val="10000"/>
            </a:srgbClr>
          </a:solidFill>
          <a:ln>
            <a:noFill/>
          </a:ln>
          <a:effectLst>
            <a:glow rad="1066800">
              <a:srgbClr val="F9AFC0">
                <a:alpha val="96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1127474" y="5616576"/>
            <a:ext cx="278868" cy="278868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"/>
            </a:schemeClr>
          </a:solidFill>
          <a:ln>
            <a:noFill/>
          </a:ln>
          <a:effectLst>
            <a:glow rad="1066800">
              <a:srgbClr val="FFB900">
                <a:alpha val="77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024230" y="4867000"/>
            <a:ext cx="568786" cy="568786"/>
          </a:xfrm>
          <a:prstGeom prst="ellipse">
            <a:avLst/>
          </a:prstGeom>
          <a:solidFill>
            <a:schemeClr val="accent5">
              <a:lumMod val="60000"/>
              <a:lumOff val="40000"/>
              <a:alpha val="10000"/>
            </a:schemeClr>
          </a:solidFill>
          <a:ln>
            <a:noFill/>
          </a:ln>
          <a:effectLst>
            <a:glow rad="1066800">
              <a:schemeClr val="accent5">
                <a:lumMod val="60000"/>
                <a:lumOff val="40000"/>
                <a:alpha val="9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>
            <a:spLocks/>
          </p:cNvSpPr>
          <p:nvPr/>
        </p:nvSpPr>
        <p:spPr>
          <a:xfrm>
            <a:off x="1245311" y="1467529"/>
            <a:ext cx="693994" cy="693994"/>
          </a:xfrm>
          <a:prstGeom prst="ellipse">
            <a:avLst/>
          </a:prstGeom>
          <a:solidFill>
            <a:schemeClr val="accent4">
              <a:lumMod val="40000"/>
              <a:lumOff val="60000"/>
              <a:alpha val="3000"/>
            </a:schemeClr>
          </a:solidFill>
          <a:ln>
            <a:noFill/>
          </a:ln>
          <a:effectLst>
            <a:glow rad="1066800">
              <a:schemeClr val="accent4">
                <a:lumMod val="75000"/>
                <a:alpha val="62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3409437" y="2679667"/>
            <a:ext cx="527542" cy="527542"/>
          </a:xfrm>
          <a:prstGeom prst="ellipse">
            <a:avLst/>
          </a:prstGeom>
          <a:solidFill>
            <a:schemeClr val="bg2">
              <a:lumMod val="90000"/>
              <a:alpha val="3000"/>
            </a:schemeClr>
          </a:solidFill>
          <a:ln>
            <a:noFill/>
          </a:ln>
          <a:effectLst>
            <a:glow rad="1066800">
              <a:schemeClr val="accent2">
                <a:lumMod val="75000"/>
                <a:alpha val="69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2731078" y="3817350"/>
            <a:ext cx="386369" cy="386369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"/>
            </a:schemeClr>
          </a:solidFill>
          <a:ln>
            <a:noFill/>
          </a:ln>
          <a:effectLst>
            <a:glow rad="1066800">
              <a:schemeClr val="accent6">
                <a:lumMod val="60000"/>
                <a:lumOff val="40000"/>
                <a:alpha val="92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 flipV="1">
            <a:off x="5409954" y="4740039"/>
            <a:ext cx="2843673" cy="172679"/>
          </a:xfrm>
          <a:prstGeom prst="ellipse">
            <a:avLst/>
          </a:prstGeom>
          <a:solidFill>
            <a:schemeClr val="accent6">
              <a:lumMod val="40000"/>
              <a:lumOff val="60000"/>
              <a:alpha val="12000"/>
            </a:schemeClr>
          </a:solidFill>
          <a:ln>
            <a:noFill/>
          </a:ln>
          <a:effectLst>
            <a:glow rad="165100">
              <a:schemeClr val="accent6">
                <a:lumMod val="40000"/>
                <a:lumOff val="60000"/>
                <a:alpha val="38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589842" y="4242467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dirty="0" smtClean="0"/>
              <a:t>地区別構想</a:t>
            </a:r>
            <a:endParaRPr kumimoji="1" lang="ja-JP" altLang="en-US" sz="3600" dirty="0"/>
          </a:p>
        </p:txBody>
      </p:sp>
      <p:grpSp>
        <p:nvGrpSpPr>
          <p:cNvPr id="35" name="図形グループ 34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36" name="円/楕円 35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図形グループ 37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39" name="円/楕円 38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1" name="図形グループ 40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42" name="円/楕円 41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4" name="図形グループ 43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45" name="円/楕円 44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41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40</a:t>
            </a:fld>
            <a:endParaRPr kumimoji="1" lang="ja-JP" altLang="en-US"/>
          </a:p>
        </p:txBody>
      </p:sp>
      <p:pic>
        <p:nvPicPr>
          <p:cNvPr id="12" name="図 11" descr="三中濃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0132" cy="102684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現状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6239357" y="3309453"/>
            <a:ext cx="2613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0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～</a:t>
            </a:r>
            <a:r>
              <a:rPr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15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歳人口</a:t>
            </a:r>
            <a:endParaRPr lang="en-US" altLang="ja-JP" smtClean="0">
              <a:latin typeface="ヒラギノ角ゴ ProN W3"/>
              <a:ea typeface="ヒラギノ角ゴ ProN W3"/>
              <a:cs typeface="ヒラギノ角ゴ ProN W3"/>
            </a:endParaRPr>
          </a:p>
          <a:p>
            <a:pPr algn="ctr"/>
            <a:r>
              <a:rPr lang="ja-JP" altLang="en-US" smtClean="0">
                <a:latin typeface="ヒラギノ角ゴ ProN W3"/>
                <a:ea typeface="ヒラギノ角ゴ ProN W3"/>
                <a:cs typeface="ヒラギノ角ゴ ProN W3"/>
              </a:rPr>
              <a:t>（中学校区ベース）</a:t>
            </a:r>
            <a:endParaRPr lang="en-US" altLang="ja-JP" sz="1600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09739"/>
              </p:ext>
            </p:extLst>
          </p:nvPr>
        </p:nvGraphicFramePr>
        <p:xfrm>
          <a:off x="6190268" y="2306580"/>
          <a:ext cx="2684685" cy="976806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724401"/>
                <a:gridCol w="960284"/>
              </a:tblGrid>
              <a:tr h="33672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 smtClean="0">
                          <a:effectLst/>
                        </a:rPr>
                        <a:t>土浦駅</a:t>
                      </a:r>
                      <a:r>
                        <a:rPr lang="ja-JP" altLang="en-US" sz="2000" u="none" strike="noStrike" dirty="0">
                          <a:effectLst/>
                        </a:rPr>
                        <a:t>周辺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 dirty="0">
                          <a:effectLst/>
                          <a:latin typeface="+mn-ea"/>
                          <a:ea typeface="+mn-ea"/>
                        </a:rPr>
                        <a:t>2499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965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荒川沖駅周辺</a:t>
                      </a:r>
                      <a:endParaRPr lang="zh-TW" altLang="en-US" sz="2200" b="1" i="0" u="none" strike="noStrike" dirty="0">
                        <a:solidFill>
                          <a:schemeClr val="accent6"/>
                        </a:solidFill>
                        <a:effectLst/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1" u="none" strike="noStrike" dirty="0">
                          <a:solidFill>
                            <a:schemeClr val="accent6"/>
                          </a:solidFill>
                          <a:effectLst/>
                          <a:latin typeface="+mn-ea"/>
                          <a:ea typeface="+mn-ea"/>
                        </a:rPr>
                        <a:t>3177</a:t>
                      </a:r>
                      <a:endParaRPr lang="en-US" altLang="ja-JP" sz="2200" b="1" i="0" u="none" strike="noStrike" dirty="0">
                        <a:solidFill>
                          <a:schemeClr val="accent6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70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 smtClean="0">
                          <a:effectLst/>
                        </a:rPr>
                        <a:t>神立駅</a:t>
                      </a:r>
                      <a:r>
                        <a:rPr lang="ja-JP" altLang="en-US" sz="2000" u="none" strike="noStrike" dirty="0">
                          <a:effectLst/>
                        </a:rPr>
                        <a:t>周辺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 dirty="0" smtClean="0">
                          <a:effectLst/>
                          <a:latin typeface="+mn-ea"/>
                          <a:ea typeface="+mn-ea"/>
                        </a:rPr>
                        <a:t>2503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25" name="図 24" descr="グラフ台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21723"/>
            <a:ext cx="6350109" cy="4487310"/>
          </a:xfrm>
          <a:prstGeom prst="rect">
            <a:avLst/>
          </a:prstGeom>
        </p:spPr>
      </p:pic>
      <p:grpSp>
        <p:nvGrpSpPr>
          <p:cNvPr id="26" name="図形グループ 25"/>
          <p:cNvGrpSpPr/>
          <p:nvPr/>
        </p:nvGrpSpPr>
        <p:grpSpPr>
          <a:xfrm>
            <a:off x="623871" y="2136472"/>
            <a:ext cx="492444" cy="2599047"/>
            <a:chOff x="678043" y="1931925"/>
            <a:chExt cx="492444" cy="2599047"/>
          </a:xfrm>
        </p:grpSpPr>
        <p:sp>
          <p:nvSpPr>
            <p:cNvPr id="27" name="上下矢印 26"/>
            <p:cNvSpPr/>
            <p:nvPr/>
          </p:nvSpPr>
          <p:spPr>
            <a:xfrm>
              <a:off x="678043" y="1931925"/>
              <a:ext cx="484632" cy="2599047"/>
            </a:xfrm>
            <a:prstGeom prst="upDownArrow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678044" y="2794149"/>
              <a:ext cx="492443" cy="8745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latin typeface="ヒラギノ角ゴ ProN W3"/>
                  <a:ea typeface="ヒラギノ角ゴ ProN W3"/>
                  <a:cs typeface="ヒラギノ角ゴ ProN W3"/>
                </a:rPr>
                <a:t>重要度</a:t>
              </a:r>
              <a:endParaRPr kumimoji="1" lang="ja-JP" altLang="en-US" sz="2000" b="1" dirty="0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</p:grpSp>
      <p:grpSp>
        <p:nvGrpSpPr>
          <p:cNvPr id="29" name="図形グループ 28"/>
          <p:cNvGrpSpPr/>
          <p:nvPr/>
        </p:nvGrpSpPr>
        <p:grpSpPr>
          <a:xfrm rot="5400000">
            <a:off x="3214781" y="-112785"/>
            <a:ext cx="484632" cy="3837303"/>
            <a:chOff x="-1489112" y="1287725"/>
            <a:chExt cx="484632" cy="3396598"/>
          </a:xfrm>
        </p:grpSpPr>
        <p:sp>
          <p:nvSpPr>
            <p:cNvPr id="30" name="上下矢印 29"/>
            <p:cNvSpPr/>
            <p:nvPr/>
          </p:nvSpPr>
          <p:spPr>
            <a:xfrm>
              <a:off x="-1489112" y="1287725"/>
              <a:ext cx="484632" cy="3396598"/>
            </a:xfrm>
            <a:prstGeom prst="upDownArrow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 rot="16200000">
              <a:off x="-1726353" y="2792407"/>
              <a:ext cx="966931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latin typeface="ヒラギノ角ゴ ProN W3"/>
                  <a:ea typeface="ヒラギノ角ゴ ProN W3"/>
                  <a:cs typeface="ヒラギノ角ゴ ProN W3"/>
                </a:rPr>
                <a:t>満足度</a:t>
              </a:r>
              <a:endParaRPr kumimoji="1" lang="ja-JP" altLang="en-US" sz="2000" b="1" dirty="0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475226" y="1054646"/>
            <a:ext cx="3561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latin typeface="ヒラギノ角ゴ ProN W3"/>
                <a:ea typeface="ヒラギノ角ゴ ProN W3"/>
                <a:cs typeface="ヒラギノ角ゴ ProN W3"/>
              </a:rPr>
              <a:t>市民満足度調査</a:t>
            </a:r>
            <a:r>
              <a:rPr lang="en-US" altLang="ja-JP" sz="2400" dirty="0" smtClean="0">
                <a:latin typeface="ヒラギノ角ゴ ProN W3"/>
                <a:ea typeface="ヒラギノ角ゴ ProN W3"/>
                <a:cs typeface="ヒラギノ角ゴ ProN W3"/>
              </a:rPr>
              <a:t>(H25)</a:t>
            </a:r>
          </a:p>
        </p:txBody>
      </p:sp>
      <p:pic>
        <p:nvPicPr>
          <p:cNvPr id="15" name="Picture 9" descr="おじいさんのイラスト「泣いた顔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746" y="5029421"/>
            <a:ext cx="1553398" cy="178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322850" y="2659322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●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71482" y="2873335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●</a:t>
            </a:r>
            <a:endParaRPr kumimoji="1" lang="ja-JP" altLang="en-US" sz="1400" dirty="0"/>
          </a:p>
        </p:txBody>
      </p:sp>
      <p:grpSp>
        <p:nvGrpSpPr>
          <p:cNvPr id="10" name="図形グループ 9"/>
          <p:cNvGrpSpPr/>
          <p:nvPr/>
        </p:nvGrpSpPr>
        <p:grpSpPr>
          <a:xfrm>
            <a:off x="3996018" y="4396013"/>
            <a:ext cx="4621718" cy="1313987"/>
            <a:chOff x="5816322" y="2756815"/>
            <a:chExt cx="4621718" cy="1215828"/>
          </a:xfrm>
        </p:grpSpPr>
        <p:sp>
          <p:nvSpPr>
            <p:cNvPr id="11" name="角丸四角形 10"/>
            <p:cNvSpPr/>
            <p:nvPr/>
          </p:nvSpPr>
          <p:spPr>
            <a:xfrm>
              <a:off x="5816322" y="2756815"/>
              <a:ext cx="4621717" cy="1207083"/>
            </a:xfrm>
            <a:prstGeom prst="roundRect">
              <a:avLst/>
            </a:prstGeom>
            <a:solidFill>
              <a:srgbClr val="FFFFFF"/>
            </a:solidFill>
            <a:ln w="3810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816323" y="2805026"/>
              <a:ext cx="4621717" cy="1167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400" dirty="0" smtClean="0">
                  <a:latin typeface="ヒラギノ角ゴ ProN W3"/>
                  <a:ea typeface="ヒラギノ角ゴ ProN W3"/>
                  <a:cs typeface="ヒラギノ角ゴ ProN W3"/>
                </a:rPr>
                <a:t>高齢者の生活の場</a:t>
              </a:r>
              <a:endParaRPr lang="en-US" altLang="ja-JP" sz="2400" dirty="0" smtClean="0">
                <a:latin typeface="ヒラギノ角ゴ ProN W3"/>
                <a:ea typeface="ヒラギノ角ゴ ProN W3"/>
                <a:cs typeface="ヒラギノ角ゴ ProN W3"/>
              </a:endParaRPr>
            </a:p>
            <a:p>
              <a:pPr algn="ctr"/>
              <a:r>
                <a:rPr lang="ja-JP" altLang="en-US" sz="2400" dirty="0" smtClean="0">
                  <a:latin typeface="ヒラギノ角ゴ ProN W3"/>
                  <a:ea typeface="ヒラギノ角ゴ ProN W3"/>
                  <a:cs typeface="ヒラギノ角ゴ ProN W3"/>
                </a:rPr>
                <a:t>子育て対策</a:t>
              </a:r>
              <a:endParaRPr lang="en-US" altLang="ja-JP" sz="2400" dirty="0" smtClean="0">
                <a:latin typeface="ヒラギノ角ゴ ProN W3"/>
                <a:ea typeface="ヒラギノ角ゴ ProN W3"/>
                <a:cs typeface="ヒラギノ角ゴ ProN W3"/>
              </a:endParaRPr>
            </a:p>
            <a:p>
              <a:pPr algn="ctr"/>
              <a:r>
                <a:rPr lang="ja-JP" altLang="en-US" sz="2800" dirty="0">
                  <a:solidFill>
                    <a:srgbClr val="FF0000"/>
                  </a:solidFill>
                  <a:latin typeface="ヒラギノ角ゴ ProN W3"/>
                  <a:ea typeface="ヒラギノ角ゴ ProN W3"/>
                  <a:cs typeface="ヒラギノ角ゴ ProN W3"/>
                </a:rPr>
                <a:t>対策が不十分</a:t>
              </a:r>
              <a:endParaRPr lang="en-US" altLang="ja-JP" sz="2800" b="1" dirty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</p:grpSp>
      <p:cxnSp>
        <p:nvCxnSpPr>
          <p:cNvPr id="34" name="直線コネクタ 33"/>
          <p:cNvCxnSpPr/>
          <p:nvPr/>
        </p:nvCxnSpPr>
        <p:spPr>
          <a:xfrm>
            <a:off x="3349874" y="2430637"/>
            <a:ext cx="115229" cy="30974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H="1" flipV="1">
            <a:off x="3661404" y="2998696"/>
            <a:ext cx="459040" cy="386196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/>
          <p:cNvSpPr/>
          <p:nvPr/>
        </p:nvSpPr>
        <p:spPr>
          <a:xfrm>
            <a:off x="1196703" y="2153778"/>
            <a:ext cx="2153171" cy="73318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高齢者や障害者の</a:t>
            </a:r>
            <a:endParaRPr lang="en-US" altLang="ja-JP" dirty="0"/>
          </a:p>
          <a:p>
            <a:pPr algn="ctr"/>
            <a:r>
              <a:rPr lang="ja-JP" altLang="en-US" dirty="0"/>
              <a:t>生活の場の提供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3082962" y="3223987"/>
            <a:ext cx="2740035" cy="73318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保育所や心身障害児など</a:t>
            </a:r>
            <a:endParaRPr lang="en-US" altLang="ja-JP" dirty="0"/>
          </a:p>
          <a:p>
            <a:pPr algn="ctr"/>
            <a:r>
              <a:rPr lang="ja-JP" altLang="en-US" dirty="0"/>
              <a:t>への子育て対策</a:t>
            </a:r>
            <a:endParaRPr lang="ja-JP" altLang="en-US" sz="14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8495226" y="1947923"/>
            <a:ext cx="512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(</a:t>
            </a:r>
            <a:r>
              <a:rPr kumimoji="1" lang="ja-JP" altLang="en-US" sz="1600" dirty="0" smtClean="0"/>
              <a:t>人</a:t>
            </a:r>
            <a:r>
              <a:rPr kumimoji="1" lang="en-US" altLang="ja-JP" sz="1600" dirty="0" smtClean="0"/>
              <a:t>)</a:t>
            </a:r>
            <a:endParaRPr kumimoji="1" lang="ja-JP" altLang="en-US" sz="1600" dirty="0"/>
          </a:p>
        </p:txBody>
      </p:sp>
      <p:sp>
        <p:nvSpPr>
          <p:cNvPr id="49" name="角丸四角形吹き出し 48"/>
          <p:cNvSpPr/>
          <p:nvPr/>
        </p:nvSpPr>
        <p:spPr>
          <a:xfrm>
            <a:off x="2230476" y="5806911"/>
            <a:ext cx="3959791" cy="941584"/>
          </a:xfrm>
          <a:prstGeom prst="wedgeRoundRectCallout">
            <a:avLst>
              <a:gd name="adj1" fmla="val -55205"/>
              <a:gd name="adj2" fmla="val 9968"/>
              <a:gd name="adj3" fmla="val 16667"/>
            </a:avLst>
          </a:prstGeom>
          <a:ln>
            <a:solidFill>
              <a:srgbClr val="40404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200" dirty="0"/>
              <a:t>子供との交流</a:t>
            </a:r>
            <a:r>
              <a:rPr lang="ja-JP" altLang="en-US" sz="2200" dirty="0" smtClean="0"/>
              <a:t>少ない</a:t>
            </a:r>
            <a:endParaRPr lang="en-US" altLang="ja-JP" sz="2200" dirty="0" smtClean="0"/>
          </a:p>
          <a:p>
            <a:pPr algn="ctr"/>
            <a:r>
              <a:rPr lang="ja-JP" altLang="en-US" sz="2200" dirty="0" smtClean="0"/>
              <a:t>イベントへの親の参加が低い</a:t>
            </a:r>
            <a:endParaRPr lang="en-US" altLang="ja-JP" sz="2200" dirty="0"/>
          </a:p>
        </p:txBody>
      </p:sp>
      <p:grpSp>
        <p:nvGrpSpPr>
          <p:cNvPr id="33" name="図形グループ 32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35" name="円/楕円 34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図形グループ 36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38" name="円/楕円 37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図形グループ 39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42" name="円/楕円 41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4" name="図形グループ 43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45" name="円/楕円 44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41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左右矢印吹き出し 29"/>
          <p:cNvSpPr/>
          <p:nvPr/>
        </p:nvSpPr>
        <p:spPr>
          <a:xfrm>
            <a:off x="2774092" y="3187124"/>
            <a:ext cx="3465583" cy="1198605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0073"/>
            </a:avLst>
          </a:prstGeom>
          <a:solidFill>
            <a:schemeClr val="accent5">
              <a:lumMod val="40000"/>
              <a:lumOff val="60000"/>
            </a:schemeClr>
          </a:solidFill>
          <a:ln w="28575" cmpd="sng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工作・</a:t>
            </a:r>
            <a:r>
              <a:rPr lang="ja-JP" altLang="en-US" sz="2000" dirty="0" smtClean="0"/>
              <a:t>料理</a:t>
            </a:r>
            <a:endParaRPr lang="en-US" altLang="ja-JP" sz="2000" dirty="0" smtClean="0"/>
          </a:p>
          <a:p>
            <a:pPr algn="ctr"/>
            <a:r>
              <a:rPr kumimoji="1" lang="ja-JP" altLang="en-US" sz="2000" dirty="0" smtClean="0"/>
              <a:t>絵画教室などで交流</a:t>
            </a:r>
            <a:endParaRPr kumimoji="1" lang="ja-JP" altLang="en-US" sz="2000" dirty="0"/>
          </a:p>
        </p:txBody>
      </p:sp>
      <p:sp>
        <p:nvSpPr>
          <p:cNvPr id="38" name="左右矢印吹き出し 37"/>
          <p:cNvSpPr/>
          <p:nvPr/>
        </p:nvSpPr>
        <p:spPr>
          <a:xfrm>
            <a:off x="2774092" y="4838699"/>
            <a:ext cx="3465583" cy="1198605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0073"/>
            </a:avLst>
          </a:prstGeom>
          <a:solidFill>
            <a:schemeClr val="accent5">
              <a:lumMod val="40000"/>
              <a:lumOff val="60000"/>
            </a:schemeClr>
          </a:solidFill>
          <a:ln w="28575" cmpd="sng">
            <a:solidFill>
              <a:srgbClr val="FF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子育て相談や</a:t>
            </a:r>
            <a:endParaRPr lang="en-US" altLang="ja-JP" sz="2000" dirty="0" smtClean="0"/>
          </a:p>
          <a:p>
            <a:pPr algn="ctr"/>
            <a:r>
              <a:rPr lang="ja-JP" altLang="en-US" sz="2000" dirty="0" smtClean="0"/>
              <a:t>託児所</a:t>
            </a:r>
            <a:endParaRPr lang="en-US" altLang="ja-JP" sz="2000" dirty="0" smtClean="0"/>
          </a:p>
        </p:txBody>
      </p:sp>
      <p:sp>
        <p:nvSpPr>
          <p:cNvPr id="31" name="AutoShape 6" descr="data:image/jpeg;base64,/9j/4AAQSkZJRgABAQAAAQABAAD/2wCEAAkGBxQSEhUUEhQVFhUVFBQXFxcWFxgXGBcXFxQXFhcXFBgZHSggHBolGxcYIjEhJSkrLi4uGh8zODMsOCgtLisBCgoKDg0OGxAQGywkICQsLCwuMCwsLCwsLCwsLCwsLSwsLCwsLCwsLCwsLCwsLCwsLCwsLCwsLCwsLCwsLCwsLP/AABEIAPcAzAMBEQACEQEDEQH/xAAcAAEAAQUBAQAAAAAAAAAAAAAABgEDBAUHAgj/xAA/EAABBAAEAwYEAgkCBgMAAAABAAIDEQQSITEFBkEHEyJRYXEygZGhscEIFCMkQlJi0fCC4RYlNENy8RWSsv/EABsBAQACAwEBAAAAAAAAAAAAAAADBAECBQYH/8QANxEAAgIBAgQDBgQGAgMBAAAAAAECAxEEMQUSIUETUWEiMnGBkaEUscHwBhUjM9HhQlJDYvE0/9oADAMBAAIRAxEAPwDuKAIAgCAIAgCAIAgCAIAgCAIDR8e5gGHIY1ud9Wegb5Xpr7Ll67icdPLkisy/Iv6TQu5c0nhfmX+A8YGIadMr21mHvsR6KbQ61amL6Ya3I9XpXRJdcpm1V4qBAEAQBAEAQBAEAQBAEAQBAEAQBAEAQBAY2MxzIh4jr0A3KpaziFGljmb6+Xdk1VE7H0RpMTx55+ABo9dSvMan+IrpvFSUV9X/AIOhXoYL3upq8RxhzjRe43oQNBrpsqNur1l0W5zePp9kW4aWEeqiihefM/Vc/wAWfmzbCLZcCd9fusPO5tjoXYZ3MNsJHsaUlWotpea5NfBmkoRn7yybPC8eePjGYemhXc0v8Q3QeLlzL06P/BTs0MH7vQ3+FxLZGhzTofr8wvV6bVV6iCnW+hzbK5VvEi8rBGEAQBAEAQBAEAQBAEAQBAEAQBAEBq+L8T7sZWnx+11/uuHxbiy0y8Ot+39cf7Lml03ie1LYjT3lxJJsne14iyyVknOby2ddRSWEYc0xecrdupViFarXPMljHlWWXYYA31PmorLZT+BrKTZdURqYYFzH0H5K0+lBL/wMwBVSIw5C6Mk7tJs+itR5LVjZkqxJY7mZhcTRDmGj+C0hO3T2KUXhohnWmuWSJJwvjGc5ZKDuh6OPl6Feu4Zxtah+HdhS7Ps/T0f5nK1Gk5FzQ6r8jbr0BRCAIAgCAIAgCAIAgCAIAgCAIDC4tjO6jJHxHQe//pc7imtek07nHd9F8SxpqfFnh7ESkeSSSbJ3K+eznKcnKTy2dtJJYRi42ehQ3OylorUnl7Ilrjl5Z7wseUV16+61tnzyyazeWXVEalQgMTDavcVau6VxRLPpFIzFVIjyRabAwpR3bsw+E7q3Fq2HK9yZe2sdzNB6qq+nQiJNwLiBeC1x8Q2PUj/Ze14HxKWoi6rH7S29V/o4+soUHzR2Ztl3ykEAQBAEAQBAEAQBAEAQBAEBFOO4nPKR0boPz+68HxzVO7UuPaPRfr9ztaOvkrz3ZrwuMWjCYM0pPRv4/wCWrUvYpS8yV+zDBm0qpEEBRxoLK6vAXUxuHjwk+ZU+pftJElm5kgKuRlUB4njzAhbQnyyyZi8PJjYB+7TuFPqIrPOu5JYu5s+HzZJGu8iL9jofsttBf4GphZ5Pr8H0f2K10OetxJmCvpKeVlHnyqyAgCAIAgCAIAgCAIAgCA8yPoEnoCfotLJqEXJ9lkzFZeCB4nENabPUkhfNOV2yk4+Z6SEG1hFg41vr9Fn8NM38OR4w87Gjc6nqFvbXZNm0oyZksxDTsQq7qmt0RuEl2Pecea15WYwW8QfC72W9S9tGY7o8YIeAfP8AFbX/ANxmZ+8ZChNCqAoUBhz+GRruh0P4f2Vqv26nHyJY9YNGXaqkRL+DTZoW3uBX00H2pfQuEXO3Rwb3XT6dPyOHqoctrM1dMrhAEAQBAEAQBAEAQBAYfEZJQB3TQSbs2NPKgVz+IWauMEtNHLe76dPk/wB+hPRGpv8AqPBEOLcYEb+7xEzWOoENe9rTTjQNE7Egi/ReQ1K4lY8Wqb+Tx9jqVvTx93BjtxMTyAHscasAOBNbWB7rnOu2Cy018mWFNdmewxvQD6Baucu7Zvl+YMTT/CPonPJdxl+Z5dg2eX4rdX2eZlWSLTsAOhKkWqfdGytZT9WeNn/W08Wt7xM88Xuj1lkHkQmaWa5gwJ5Buy1h11PaRnli+5T9erdpWfwyezHheTLkeLaete6jlRNdjV1yQxLc7fCQTfms1S8OXtCD5X1LzBprvSheM9DVkn5bfcRHk4/gNl7X+HZp6VpdpP8AQ4+vWLM+htl3ykEAQBAEAQBAEAQBAEAQHzD2q47vuKYkk2GOEQ1sAMaAQP8AVm08yUMGRyf2eTYosllHcwGnZtO8eCLGQdAfM/QqC3UKPRdWT10OXV9Eda4Jy7h8IwNhZqN3O8Tzvu4+50XPsSsftJfQuwioLobPuWnoFVej08t4Ik55LueThWqvLhOmfZr5m3iyNbxvPHC98EZmkbREdhpcLGaj5gWa60oP5JVJpKbXx6/4MyvklnGSJcr87frs4hbh3NJBJdnBDABqXCgd9PmsXfw7OEcqxP5f/SOvXKcscpMpYS0Fx2GprU/QLnvg+o7YfzLLuiRvDc7YF4sTgf8Ak1zfnqNlifBtbH/x/Rp/qRrV0vub3BztmYJIiHsOzm6gqrPSait4lBrHoyaNkX1TPJbGSR4cw3Fix7j5rTNsV1yjdWPszycE3pYWy1Mu5J4jLfcPGzlt4tUveiZ5ovdG64NxDubzC81XR2q9dvVXuF8Sjo5yzFtSx32xnt338yjqtP4uMPYlME7Xi2mx/m69xTfXdBTreUcacJQeJIuKU1CAIAgCAIAgCAIAgCA4fw3lgS8axz8QzMyKUua13ia50hzMJvem60fMeSr6ixxWF3LGnrUpZfY6O1UC8e0MHK+YOLcanxEkGGgdGyOS2uaGtJaDbc0j3ZSDWw03CuQhSopyeSrKVreEizgubuKYCdkPEWGRkkjGB+UE1ZBMTom+MmwaNu02srLqrnHMGYVk4PEjrNKiXMliHBRse57GNa+Ss7gAC6rIzEb7n6rLbawzVJZyXia1KwbHNeZezYT4gS4Z4bHJJ+2aMtRjq6KvUHwnqfkrleoxHEipPT5llHRsFhGQxsijFMY0NaPIAKq228sspYWEQLtT5T75n61A0d7GCZQNDJGG3Y83Nyih5XuaVjT249l7Fe+rK5kcrw3F52VknlaBRAEjq9NLrqVPPS0T96EX8kVY2TWzf1NlhOcMbHVYh7gOjw14PuSL+6q2cI0Vm9aXwyvy6EsdVdH/AJHQ+zDmSTiE78PiMgLYS9jmNIJyua12YXR+IHSuq59v8OaeX9uTX0f+PzJ4a+a95JnVOGcLMTic9gjUVupeG8Ino7XPxMprbH++xrqNUrY4wbRdwphAEAQBAEAQBAEAQBARvjDm984gC6aCepq6B9rVDUSzM6WmhiGfMxmuUBNgutWDUrawYLbHsk1Ba7I7oQ7K6vsaP0K26oxuXlgyebWDOCE898mT8Qljy4kRQBtOZlcdbzZsocA/UDeqpWKbo1rbqQW1Ob36EP43yDieGRnE4PEyO7s2WsaWkNskucA4ggACwQbr5KeN8bHyyRDKmUFmLOlcmcYfi8JHNKwskNh4LSwEg1mYD/Cf7qpbBRk0i1XLmjlm6JWhvg412n8qtwz24iBtQyGnNF0yQ2dNdA7XTQCvVX6LOZYZR1FXI8rYgtqwVjqP6Pzf3zEGj/041rQXIOvma+x8kB3dDIQBAEAQBAEAQBAEAQBAQ/GTZpHn+o/iubN5k2dmuOIJehRhWjMtF7NoTV0LobrBozi7ZMbzBiHiOQRYaF1gWQGB2YNJDdXyEA7nTXa9b/sUR69WyhmVr9D3yu2XhXGBg85MMrw3UaPa9pMbwOjswAJHkeiWYtq5hDNdnKdqK55dKEirKA57zF2ntimdBhIDiXtsFwJy2BZyhoJdWoO2ysw02VzSeCvO/DxFZM3kbtAbj3uhfF3UzWl1Xma4NoOqwCCCfhPTqVi6jkWU8o2qu53juTJzlXLCRZc5ZN8GJxHCMmifFILY9paR79fcbraLw8oxKCkmmfPXEsI6GaSJ4p0b3NPyOh9iKPzXTi8rJx5R5W0zrf6PWDP73Nm0uOPLXUAvLr+YCyYOyoAgCAIAgCAIAgCAIAgCAg0x8bh/U78SubJdWd2PuouxFaGsjLadFhkZ5w+HYwUxrWi7poDRfnQWG29zTGNjVYzlbDy4uPFvYTNHVEGgSAQC4dSL09gpFZJR5exq4RcuY3KiNzG4phDNDLE15YZI3sDxu0uaW5hqNRa2i8NMxJZWCNdn3Jg4cx/eGN8z3H9o0G+70ptu21BOnpvVqW67xH6EdVfIjSf8MYiLjv6zFF+7u8RcH5QM8WV5cPPOCcut2PlJ4kXTyt9TTw2reZLodCeq2C4jGc7VZJOwtZMHP+0DlCXEzslw7WkuaRIXOrVtBu/p5eRVmm1RWGU9Rp5TlmJ0fsr4N+p4BsTnAylzpJQDeV768I9A0NF7WCrEZxlsUp1Sh7xMFuaBAEAQBAEAQBAEAQBAEBDuN4XJMa2d4h896+aoXRxI7Oms56l6dC1CdVCbyM1iwRM9LBqHk1oRfS9fqgRruDYfEMDxiJGyEutpaCKvdtHoOi3m4vZE1sq5YcFg2YWhAeXBYZsjzJosmUY8jlsbpGK8rJIjy1yGWj0HoMGTgsR3bw4dDr6jqtoS5ZZIrYc8XEmS6RxQgCAIAgCAIAgCAIAgCA1XMGEzsDhuy/od/wAlBfDMc+Rb0lnLLlfc0EYVFnQZktK1ZGy4ENTxNO1lZnBuYhos1ZOwHqiWTKi3sXaQwChgoEMlqQobIxJnLZEsUYb3LJKkeWutZMtHtp9FgwbbguDMjrIORp1PqNgpaa+Z+hU1NqhHHdkrV85IQBAEAQBAEAQBAEAQBAUIvQoCNcaZHA9lvY3vXZWNcQCX0TlaDvoCqV1PL1jsdCm/mWJbnkKqTHpDBEu0Hhr3xsmZf7HNmAvZ2U5gPTL9FPRLDaZe0NsYycH3LWE57jEIztf3obVAW0kDR13sdP8ANVl0vPTY2loJc/R9D1yD3r++mkc8te6m2bBdZLiL8tBp6+SxfhYSGt5I8sI7ol5UBzyy9EboxZQtiWJiubaySZMEc04LBTtGLmEZDHPa3K558heVprrV70rGnrbefIqa25RhyLd/kTvh+JwuKb3kLoZgdczcrvTXqrTgu6OarZpYTZsmMAFAADyGi2SwaNt9WekMBAEAQBAEAQBAEAQBAEBo+J8zwxWB4yAdvhFC9XK3Xo5y6vojn3cRrg8R6s+Xedea5sfjXYhzyMpAhy+Hu2NcS3KR1sk3d2VG4x2Wxdg5YTludU7J+acVjWSNxAa5sIaBNRD3OcXEB1DKaA3FHa7u1Ss0XNl1/QsLXKtpT7nQwdFQnCUHiSwXYWRsWYPJW1qbmp/4awubN3DLu+tXd7Wt/El5k/4m3GOY2rGgAAAADQAaAAdAPJaZIOrZWkBZeFk3RjPaskiZFubeb4MCzVwfKbDY2kEg1u/Xwi1NVTKbI7dRGtepw3i2KmxLn4qUE535S7XKHVYY3ypuw8l1IQ5Y9NjjTt559X13+RjYLGyQuzwyPjdqM0bnMdR31aQVnCB0rkrtkxeHkDMYTiYXOAJdQkYDoS11UR1p31C1cRk+h+H41k8TJYnB0cjQ5jherSLB11UZkyEAQBAEAQBAEAQBAEBDuZeOFzjFGaa0kOIsFx2Lfb8V1dJpklzy37HC1+tcpOuGy39fT4EA52xvc4KZwoFzcgv+s5T03olWdRLlrbKmjhz3xXz+hw9cg9Md07FcI1mCL78UsjnEEDQN8Ar6KxXBqPN5nN1NqlZy+R0ArZxUlhoijKUXlMqHFVpaKh9i1HX3r/l9SudQvhtfZsnXFLe6QEi1/lkP+zNv5tP/AKor3i0fDH/2+xIuKx/6/c8OK2XDf/b7f7H82/8AT7/6IT2t8QfBgCYnOa58sbczXFrmjVxojXXKB03+Rl/B11x8/iaQ11108N4XocBJ6lbbEh2Plfl2MYFkUzGu7wd4/Yi3fCQR1Da1HkutTSvC5ZLfqec1Opk73ODxjojnfN3LLsFINc0Tycjqr/S7U6j7qhdS636HY0mqV8fVbmgUJaPoP9Hjj75cNLhX6jDlpZoNGSFxo62fEHdPyUUlg2OurUBAEAQBAEAQBAEBo+aOKd2zI0+N46HVrfP8lc0lHPLmeyOdxDU+HDki+r+yIOuweeK8V5OZjoWtne9jc4fTKBIAIAJcDW97Lg6/iK5nXBbdz03C+GuMfGm910XoQHnvsxiweFdPBK9xa8ZmyZdWudlaGUNXAlvvrtsqdWqcpYZ1LKFFZRNeCRHDxRMb/wBuNrNdLoAGx8l6WEYyrSTysHjbZzjdJtYeXlfoSmHFNcLsD0J2VaUHFluNsZLOS3iOIMYN7PkPzWY1SkazvjE13/yb8wOlD+EKfwY4wVvxMubJuIZQ8W03/nVVZRcXhl2MlJZR7KwbFQgOZ9tUUkrMNFE1z3mR7sjGFztAG3pqBbq9b9FBe+VJvYuaNZk0tznUfJWMa6IzYaRkb5WMLiLrMRdgGwK6mh6qvVOFk1BMu3qVdbm1sjsjI6AAAAAAAGwA2AXoeiPHtt9WYfHOEsxMD4nj4h4T1a4fC4exr3UdsFZFxZNRa6pqaOGcQwboZHxPFOYaP9x6UuPKLi8M9RXNTipLZnXP0ayf1jFixXdRaWbPjdRDdjVnXpfqoZ7m6O+LQyEAQBAEAQBAEAQHNeLYsyzPcTpZA16A0AF36a1CtI8pqbXZbKT/AGizAzM5o83AfUpdPkrlLyTMUV+JbGHm0iVDQV5LxTk28nv4xUUkjTc1cMGIjjDpTGGTxyUKIkLDmEbgdwav0q+ic/LGT9GZUeaS+KMLFN2K6XANRNylS9sZXocf+JNNBQjel7WcP16foYwK9QeRBQFEBcY4jUGlhpPcym1sX28RkH8X2C0dMPIlV9i7lG42R2mY/YfgoNTbRpoc9hY0tWp1c+Svf6G54TEAzbWzZ89en2XmNVrPxU+dZS7JnrdHofwlfI8OW7aM0gHdV02nlFuSTWHsR7iuEEbrA8Lth5ea9Tw3VO+vEn7SPHcV0a09uYL2ZbfHuv8ABhEronKOXdqvC8srMQ0DLIMjiBXjbZF+ZLf/AMlc7WQxJS8zucLuzB1vddfkbz9HJ3/MJxTdcK7U/EAJY9G67EkXp0Go60JnVR9EqMyEAQBAEAQBAEAQHNOKYcxyva6rDidPXX816CmalBNHk9RBwslF+ZawT8sjCP5gPrp+ai1kOfTzXp+XUl0Fnh6mEvVffoSkleMPemq45K9vd5Yw9hec7idYxkOVwHW3UPmpK6JX/wBOO72I7dRDTrxJ7Lc1U81+y9Fwvhn4Vc8nmTXyX+TyvF+K/jGoQWIJ/N+voWRa65xStrAKLIFoCoQGXgxofO15X+IYy54S7Ya+f7/I9f8AwzOHJZHvlP5f/c/UkOEdbG6VpX0XLreYo7VixJlwLY1MDjbf2fs4fmupwh41GPNM4/G4502fJo0BXpzyJD+1KDNgw6ickrDYqm2C23emoHuQqmsX9P5nQ4ZLF2PNFr9HEf8AMJ9B/wBK7XqP2se2u23Q7DbrypnoEfRKjMhAEAQBAEAQBAEBoOaODGYB8er2iiNszd9PUE/cq7pNQq/Zlszm6/SO1KcN190Qh1jfQjz0pdfozgdUa7mXnuTANiJiEzHFzSc+VwIAI6G716dFwtfw+tNSh0z9D0vC+I2zThZ1xjHn82YHL/P8vEZXR9yIo2MLjTsxJzANs0Ol6f2WeG6WMLXJ9Wl9DHGNTKVKiumX9SQWu6eaKWgCA9LAKIAgPTDWoUdtULYuE1lMkqtnVNTg8NEnwE+djSRXT3rS15HV6dUWutPOD3Gi1L1NKtaxn9C+qxbNPxvFXTAdtT77UvQcI0zinbLvt8PM8xxvVxk1TB7dX8fL/JqSV2zz5CO1fFAYZkZ3fKCNarK02avXcDy19lT1jXIl6nT4XFu1y8kZX6N+CJxeJm1psAZdirfI1xFb/wAA208+i5UzvI+gVoZCAIAgCAIAgCAIAgLE+Djfq9jXHzLQT9VvGycdmRyqhP3kmRbn3kyLF4KaKOJolyl0Rst8bdW3W/lr5rZ3TksSZrDT1QfNGKTOMdlGDLe/c4FptrKIrYuvQ6ijY/8AS6Gh/wCTOXxaXux+J0AhdA45QIASgK0gKhqwCh0WQewFgFw8QljieIy28riMzS4B1aGgQSPRUdVoKtQ+aWU/Q6Oi4jbpvZjhxzs/0/eDm2C7U8ZNPEyTu2xukDXCNuWw6m7uJIo67hcvTaeuFib6/E7+rusnTJJ46djoZXozx54fKGtLnUAASSdgBqSfRYfQyk28I4xzvxoYrEkt+BngYdNQDqbBNgnUHypcjUW+JPK2R6TRUeDVh7vqzrf6NkBEGLf0dLE0afyscTr1Hi/FVJbl1HZVqAgCAIAgCAIAgCAIAgCAgnOR/eNOjG/iT/lLs6H+18zzvE3/AF/kjSBXDnilgFHhZQAFDVAemlYBQoA1ALQHMO0HlYxvdiYfgcS6QXWR2+Yeh/E+q52qow+eOx3NBq1JeFPft6lo9pWIy0I4gaADvFuKs1fXyWv4yeNkbfyurOcs0fFeacViAWySnKbtrQGij0Nake6indZPo2WatJTW8xXU0qiLJ9L9gPDjFwsPNgzzSSC/5RTBXp4CVFJ9TY6StQEAQBAEAQBAEAQBAEAQEC5sP7y7b4W7e3X1/wBl2tF/ZR5viP8A+h/I0ztVaKJQFZBVYBUhAUBWQUtAGuQFCdUBo+eGOdgpWtaXOdlaGgEkkvA0AB11v5Kvqv7TLmgWb4nF5IHN+JrhXmCNnFvX+oEe4IXIyj0p5kYWktcCCNCCKIPqCmUCS8mckYniE7I2RubGdXyuBaxrBlJIcRRcQ4UOtjpZWHIH1bwjhzMNBFBH8EUbWNvemitfVRGTMQBAEAQBAEAQBAEAQBAY+OxscLHSSuDGNFkn/NT6LaEJTeIrqaymorMjlXNHOEEmKdkzOjAa0PA0Nb0CAasru6SiUKsPc87rpK23mi+mxYi4vC4aSNH/AJeE/QqflZS5WZLJmnUOafmPT+4WDGC6HWsYB6JQFvMVkBAVagBQG05YdWJj+Y2P8pHRVtWv6LLmgeNRH99iey4Vjhlcxrmk2QWgi7Juj6k/VcM9MVdh2E5i1pd5kC/qgLgFbICqAIAgCAIAgCAIAgCAEoCIc8c4HBsAijzud/Gfgb87su+VKzoqoaiTXNsVtZbOiKeNzj3GOMT4p2aeRz/IE6N9GjYbr0FdMK1iKODZdOx5kzApSERUlAUryQzk9NeRsSPmemyA9d87fMdetnp6pgwO+d/M7ah4jssYM5PAeRsSPYrIL0ePlG0jxv1PXU/isYQwjIZxqcf9w/Oj+Sxyow4o3/JvMDzjsOJXHI6QNprRZc4Frb9Mzhfsq2rrzTLHkWNHyxui35ncV509IEAQBAEAQBAEAQBAEAQFnEYlrB4jvsOp66LEnyxcuyMx6yUe7NRisY5+mzfL+659l0p/Av11KHxNbxPAMnidE8eFw+h6EX1CUXSpsU4boxdTG6DhLZnF+JYJ8Mjo36FpI2IsdCAehXuabo3VqcdmeKuqdU3B9iwCpSFnklDIJQAID0hgpaGRlQxkEoMAFAemPykEGiCCD5EGwjSfQym11R9C8pcZGLwsc2mYingdHjRw/P5heZ1FXhWOP7wel09viVqRuFATBAEAQBAEAQBAc97QOP4zA4iOSJzTBIygxzbbnaRmzEUQSCKo9Culo6KroOMt0c7WX20yUo7Mx+Edq7HENxMJZsC+M5gPMlhF17Elb2cMaWYPPxNa+JRbxNYN7jedInt/dHh50t1Gm2PI1qo6dDLObOhrquIqKxV1fmRx+Kc5+dziXXdroOqLhyY6HHV0/EVmeuc5JJhps7Q4bH8eq8ZqKZU2Ot9j3emvjfUrI9/2y+VETkW564D38XeRsuVmvh3c3qK6nyXX4VrfBs5Jv2X9n+hyeKaPxa+eC9pfdfqcuXrTyuMABAZPDuGyzuDYY3PJIGg2u6s7AaHfyK0nZGCzJ4JI1zm8RRKML2aY51FzWMsi8zwSAepAvb3tVJcQpW2WWo8Pte+EZsvZTiQPDLC41/UNc1Vt5a/b1Ua4nX3TJHw2fZoifGuBT4UkTxOaLoOo5Dt8LtjuFdqvhYvZZSsosrftI1oKlIWEB6jjLiAAS4mgALJJ2AHUrDaSyzKTbwiT8D5ImlIdNcTPI/Gf9PT5rj6rjNVfSv2n9vr/AIOxpuD22dbPZX3Oj8CwLMIwsgGUE27UmyNLN2vPXa262XNJ/kd6rR01R5YovcV45JGAGkZj6Db6K9w6qV8m5+6vzObxTUR00FGHvP8AI1svNeIo1kujXh3NGuq6/wCBq9Ti/wAzu9PoaKDtYmbpJh2EjenOafuDRWXwyL2kWVxOXeJ0vg/FI8VE2WJ1tcPm09Wu8iFyrK5Vy5ZHVrsjZHmiZqjNwgCAIDW8w8FjxkDoZNAdQ4AEtcNnNv8AyrUtN0qp8yIrqo2x5WcA43wqTCSuilBDm7Ho4dHNPUFekqtjZHmiedtqlXLlkZHLOLyShumWTQ36AkffT5rM10IZLKJnShIjZcExGV2T+bb3XI4vp+etWLdfkd3gep5LXVLaW3xX+iSR4V52afw/FeejVN7I9O7ILdmTFwxx+IgfdTR00nuRS1EVsaiTs6wb5XSvD3FzsxbmyssmzoBevv1XYr1t0K1BPb6nJs0dM7HNrc3HDOWsJhzcUEbTRGaszqO/idZUdmotn70mbworh7qNq1oGwA9lCTFUAQHiWMOBa4BwOhBFgj1BWU2uqMNJ9GQLmbszjlJfhSInn+A33ZN6nSy3ToAujRxGUelnVfc59/D4z6w6P7ETw3Zzic37bLG2zqDnJ9WgafUhS6ji9Va9lNv6Iio4TZY/aaS+5MeDcuwYXWNtvqi92rjt8hsNl53Va67Ue++nktjv6bRU6dewuvm9za0qZcKgICNcVkLpT5DQfLf7r1vDalXp4+b6niuK3u3Uy8l0+m/3MVsd6DU+mpV5vBzks9EQfjnD5I5XlzHhuYkOLSBR1GtV1U0Jxlsyfkklloy+UuZpMDKHNNxuoSMNkFti3NFgB9DQqLU6eN0cPft+/In02olTLPbud7wWKbLGyRhtj2hzTtYIsaHZeclFxbi+x6GMlJJovLU2CAIAgNXzBwCHGRlkzdaOV4AzMJ6tJCmpvnVLMSK6mNscSOensokEwqdvc38VESf/AFqr9bXS/mceX3ev2Ob/ACx82/T7k4wXKkLAM5dIQK8Rr50Ovuqc9dY9uhNDhlMfey/36G2w+Cjj+BjW+wH3KrSsnL3nkuwprh7qSMhaEgQBAEAQBAEAQBAUIQGHiOHNdqPCfTb6KvPTxl1XQnhfJb9Sx/8AEn+b7f7qP8L6kn4n0LjeFt6uP4LZaWPdmv4l9kW8PwCBhJyZidy/xfbZdJ6mxpJPC9Dlx0VKbk1lvz6mwiga0ANaABtQAUMpSluyzGEYrEVgTQteMr2hwO4cAR9CsJtdUZaT3Of8x9mEb7fhHd2aP7N1lhPSnXbfuPZdKjiUo9LFn1Oddw6MusOhvuz7BzwYUQ4hhY6N7g3VpBaacMuXpZI162q2snCdnNB7lnSRnCvln2JMqpZCAIAgCAIAgCAIAgCAIAgCAIAgCAIAgCAIAgCAIAgCAIA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4" name="図 13" descr="三中濃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0132" cy="102684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提案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7200" y="1111526"/>
            <a:ext cx="852028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600" dirty="0" smtClean="0"/>
              <a:t>空き</a:t>
            </a:r>
            <a:r>
              <a:rPr lang="ja-JP" altLang="en-US" sz="2600" dirty="0"/>
              <a:t>店舗だった場所を使って地域の高齢者やサークル</a:t>
            </a:r>
            <a:r>
              <a:rPr lang="ja-JP" altLang="en-US" sz="2600" dirty="0" smtClean="0"/>
              <a:t>と</a:t>
            </a:r>
            <a:endParaRPr lang="en-US" altLang="ja-JP" sz="2600" dirty="0" smtClean="0"/>
          </a:p>
          <a:p>
            <a:r>
              <a:rPr lang="ja-JP" altLang="en-US" sz="2600" dirty="0" smtClean="0"/>
              <a:t>子育て</a:t>
            </a:r>
            <a:r>
              <a:rPr lang="ja-JP" altLang="en-US" sz="2600" dirty="0"/>
              <a:t>世代や小中学生が</a:t>
            </a:r>
            <a:r>
              <a:rPr lang="ja-JP" altLang="en-US" sz="2600" dirty="0" smtClean="0"/>
              <a:t>交流</a:t>
            </a:r>
            <a:endParaRPr lang="en-US" altLang="ja-JP" sz="2600" dirty="0"/>
          </a:p>
        </p:txBody>
      </p:sp>
      <p:sp>
        <p:nvSpPr>
          <p:cNvPr id="1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45039" y="6383370"/>
            <a:ext cx="2133600" cy="365125"/>
          </a:xfrm>
        </p:spPr>
        <p:txBody>
          <a:bodyPr/>
          <a:lstStyle/>
          <a:p>
            <a:fld id="{F6F778BB-4BB0-7044-8E10-283F5C10D717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1155319" y="3462946"/>
            <a:ext cx="1529865" cy="6469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こども</a:t>
            </a:r>
            <a:endParaRPr kumimoji="1" lang="ja-JP" altLang="en-US" sz="2400" dirty="0"/>
          </a:p>
        </p:txBody>
      </p:sp>
      <p:sp>
        <p:nvSpPr>
          <p:cNvPr id="19" name="角丸四角形 18"/>
          <p:cNvSpPr/>
          <p:nvPr/>
        </p:nvSpPr>
        <p:spPr>
          <a:xfrm>
            <a:off x="1155319" y="5105735"/>
            <a:ext cx="1529866" cy="6469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親</a:t>
            </a:r>
            <a:endParaRPr kumimoji="1" lang="ja-JP" altLang="en-US" sz="2400" dirty="0"/>
          </a:p>
        </p:txBody>
      </p:sp>
      <p:pic>
        <p:nvPicPr>
          <p:cNvPr id="2056" name="Picture 8" descr="http://4.bp.blogspot.com/-0DFPvZzlP8A/UnIDO9AHhhI/AAAAAAAAZ4U/1gxuSeNi5rs/s800/tsugaku_boy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2497797"/>
            <a:ext cx="1038679" cy="125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kids.wanpug.com/illust/illust191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252" y="5605216"/>
            <a:ext cx="980569" cy="125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6426351" y="3462946"/>
            <a:ext cx="2549413" cy="2289749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高齢者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地域のサークル</a:t>
            </a:r>
            <a:endParaRPr kumimoji="1" lang="ja-JP" altLang="en-US" sz="2400" dirty="0"/>
          </a:p>
        </p:txBody>
      </p:sp>
      <p:pic>
        <p:nvPicPr>
          <p:cNvPr id="2052" name="Picture 4" descr="http://2.bp.blogspot.com/-wbM2FL_bgdY/USssyL_y2wI/AAAAAAAAOIo/NvlDLDJrsAQ/s250/ojiisan01_laugh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6350" y="5050689"/>
            <a:ext cx="1292427" cy="148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wner\Desktop\IMG_593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114" y="1557802"/>
            <a:ext cx="2108886" cy="1581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wner\Desktop\arakawaok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499" y="1610446"/>
            <a:ext cx="1981200" cy="1476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/楕円 3"/>
          <p:cNvSpPr/>
          <p:nvPr/>
        </p:nvSpPr>
        <p:spPr>
          <a:xfrm rot="18455596">
            <a:off x="5904175" y="2498157"/>
            <a:ext cx="230966" cy="377520"/>
          </a:xfrm>
          <a:prstGeom prst="ellipse">
            <a:avLst/>
          </a:prstGeom>
          <a:solidFill>
            <a:srgbClr val="FF0000">
              <a:alpha val="6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>
            <a:stCxn id="1026" idx="1"/>
            <a:endCxn id="4" idx="6"/>
          </p:cNvCxnSpPr>
          <p:nvPr/>
        </p:nvCxnSpPr>
        <p:spPr>
          <a:xfrm flipH="1">
            <a:off x="6090109" y="2348635"/>
            <a:ext cx="945005" cy="2467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7111333" y="2686129"/>
            <a:ext cx="19673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空き店舗</a:t>
            </a:r>
            <a:endParaRPr kumimoji="1" lang="ja-JP" altLang="en-US" dirty="0"/>
          </a:p>
        </p:txBody>
      </p:sp>
      <p:grpSp>
        <p:nvGrpSpPr>
          <p:cNvPr id="21" name="図形グループ 20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22" name="円/楕円 21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図形グループ 23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25" name="円/楕円 24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図形グループ 26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28" name="円/楕円 27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図形グループ 31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33" name="円/楕円 32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72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 descr="三中濃.png"/>
          <p:cNvPicPr>
            <a:picLocks noChangeAspect="1"/>
          </p:cNvPicPr>
          <p:nvPr/>
        </p:nvPicPr>
        <p:blipFill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430" y="0"/>
            <a:ext cx="6813140" cy="685800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42</a:t>
            </a:fld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998393" y="1895988"/>
            <a:ext cx="7274257" cy="805219"/>
          </a:xfrm>
          <a:prstGeom prst="roundRect">
            <a:avLst/>
          </a:prstGeom>
          <a:ln w="381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幅広い世代に</a:t>
            </a:r>
            <a:r>
              <a:rPr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向けた地域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交流拠点の整備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998393" y="3210160"/>
            <a:ext cx="7274257" cy="805219"/>
          </a:xfrm>
          <a:prstGeom prst="roundRect">
            <a:avLst/>
          </a:prstGeom>
          <a:ln w="38100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住民の地域活動への参画</a:t>
            </a:r>
            <a:endParaRPr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19" name="図形グループ 18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20" name="円/楕円 19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図形グループ 21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23" name="円/楕円 22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図形グループ 24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26" name="円/楕円 25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図形グループ 27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29" name="円/楕円 28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" name="図形グループ 1"/>
          <p:cNvGrpSpPr/>
          <p:nvPr/>
        </p:nvGrpSpPr>
        <p:grpSpPr>
          <a:xfrm>
            <a:off x="1340157" y="4860198"/>
            <a:ext cx="6463687" cy="1639642"/>
            <a:chOff x="1340157" y="4860198"/>
            <a:chExt cx="6463687" cy="1639642"/>
          </a:xfrm>
        </p:grpSpPr>
        <p:grpSp>
          <p:nvGrpSpPr>
            <p:cNvPr id="7" name="図形グループ 6"/>
            <p:cNvGrpSpPr/>
            <p:nvPr/>
          </p:nvGrpSpPr>
          <p:grpSpPr>
            <a:xfrm>
              <a:off x="1340157" y="4860198"/>
              <a:ext cx="6463687" cy="1639642"/>
              <a:chOff x="1340157" y="4860198"/>
              <a:chExt cx="6463687" cy="1639642"/>
            </a:xfrm>
          </p:grpSpPr>
          <p:sp>
            <p:nvSpPr>
              <p:cNvPr id="16" name="円/楕円 15"/>
              <p:cNvSpPr/>
              <p:nvPr/>
            </p:nvSpPr>
            <p:spPr>
              <a:xfrm>
                <a:off x="1340157" y="4860198"/>
                <a:ext cx="6463687" cy="1639642"/>
              </a:xfrm>
              <a:prstGeom prst="ellipse">
                <a:avLst/>
              </a:prstGeom>
              <a:solidFill>
                <a:srgbClr val="FFE300">
                  <a:alpha val="6000"/>
                </a:srgbClr>
              </a:solidFill>
              <a:ln>
                <a:noFill/>
              </a:ln>
              <a:effectLst>
                <a:glow rad="1066800">
                  <a:srgbClr val="FFB900">
                    <a:alpha val="75000"/>
                  </a:srgbClr>
                </a:glo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円/楕円 16"/>
              <p:cNvSpPr/>
              <p:nvPr/>
            </p:nvSpPr>
            <p:spPr>
              <a:xfrm>
                <a:off x="2789195" y="5208544"/>
                <a:ext cx="3565611" cy="942951"/>
              </a:xfrm>
              <a:prstGeom prst="ellipse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  <a:effectLst>
                <a:glow rad="1066800">
                  <a:schemeClr val="bg1">
                    <a:alpha val="88000"/>
                  </a:schemeClr>
                </a:glo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6" name="テキスト ボックス 35"/>
            <p:cNvSpPr txBox="1"/>
            <p:nvPr/>
          </p:nvSpPr>
          <p:spPr>
            <a:xfrm>
              <a:off x="2622941" y="5319151"/>
              <a:ext cx="39292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3600" b="1" dirty="0" smtClean="0">
                  <a:ln w="3175" cmpd="sng">
                    <a:noFill/>
                  </a:ln>
                  <a:solidFill>
                    <a:srgbClr val="FFB500"/>
                  </a:solidFill>
                  <a:effectLst/>
                  <a:latin typeface="ヒラギノ丸ゴ ProN W4"/>
                  <a:ea typeface="ヒラギノ丸ゴ ProN W4"/>
                  <a:cs typeface="ヒラギノ丸ゴ ProN W4"/>
                </a:rPr>
                <a:t>支えあいの</a:t>
              </a:r>
              <a:r>
                <a:rPr kumimoji="1" lang="ja-JP" altLang="en-US" sz="2800" b="1" dirty="0" smtClean="0">
                  <a:solidFill>
                    <a:schemeClr val="bg1">
                      <a:lumMod val="50000"/>
                    </a:schemeClr>
                  </a:solidFill>
                  <a:effectLst/>
                  <a:latin typeface="ヒラギノ丸ゴ ProN W4"/>
                  <a:ea typeface="ヒラギノ丸ゴ ProN W4"/>
                  <a:cs typeface="ヒラギノ丸ゴ ProN W4"/>
                </a:rPr>
                <a:t>ぬくもり</a:t>
              </a:r>
              <a:endParaRPr kumimoji="1" lang="ja-JP" altLang="en-US" sz="2800" b="1" dirty="0">
                <a:solidFill>
                  <a:schemeClr val="bg1">
                    <a:lumMod val="50000"/>
                  </a:schemeClr>
                </a:solidFill>
                <a:effectLst/>
                <a:latin typeface="ヒラギノ丸ゴ ProN W4"/>
                <a:ea typeface="ヒラギノ丸ゴ ProN W4"/>
                <a:cs typeface="ヒラギノ丸ゴ ProN W4"/>
              </a:endParaRPr>
            </a:p>
          </p:txBody>
        </p:sp>
      </p:grpSp>
      <p:sp>
        <p:nvSpPr>
          <p:cNvPr id="38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610"/>
          </a:xfrm>
        </p:spPr>
        <p:txBody>
          <a:bodyPr/>
          <a:lstStyle/>
          <a:p>
            <a:r>
              <a:rPr lang="ja-JP" altLang="en-US" dirty="0" smtClean="0"/>
              <a:t>三中地区まとめ</a:t>
            </a:r>
            <a:endParaRPr kumimoji="1" lang="ja-JP" altLang="en-US" dirty="0"/>
          </a:p>
        </p:txBody>
      </p:sp>
      <p:pic>
        <p:nvPicPr>
          <p:cNvPr id="42" name="図 41" descr="三中濃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0132" cy="102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7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4896" r="1176"/>
          <a:stretch/>
        </p:blipFill>
        <p:spPr>
          <a:xfrm>
            <a:off x="815699" y="2369443"/>
            <a:ext cx="3236490" cy="3768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コンテンツ プレースホルダー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72"/>
          <a:stretch/>
        </p:blipFill>
        <p:spPr>
          <a:xfrm>
            <a:off x="5094814" y="2369443"/>
            <a:ext cx="3275597" cy="3768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1" name="グループ化 20"/>
          <p:cNvGrpSpPr/>
          <p:nvPr/>
        </p:nvGrpSpPr>
        <p:grpSpPr>
          <a:xfrm>
            <a:off x="3387246" y="4326069"/>
            <a:ext cx="618252" cy="1800913"/>
            <a:chOff x="4459884" y="4170847"/>
            <a:chExt cx="824336" cy="1800913"/>
          </a:xfrm>
        </p:grpSpPr>
        <p:cxnSp>
          <p:nvCxnSpPr>
            <p:cNvPr id="15" name="直線コネクタ 14"/>
            <p:cNvCxnSpPr/>
            <p:nvPr/>
          </p:nvCxnSpPr>
          <p:spPr>
            <a:xfrm flipV="1">
              <a:off x="4459884" y="4170847"/>
              <a:ext cx="824336" cy="18009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正方形/長方形 12"/>
            <p:cNvSpPr/>
            <p:nvPr/>
          </p:nvSpPr>
          <p:spPr>
            <a:xfrm rot="1510329">
              <a:off x="4461815" y="5117749"/>
              <a:ext cx="401052" cy="8181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eaVert" rtlCol="0" anchor="ctr"/>
            <a:lstStyle/>
            <a:p>
              <a:pPr algn="ctr"/>
              <a:r>
                <a:rPr kumimoji="1" lang="ja-JP" altLang="en-US" dirty="0" smtClean="0"/>
                <a:t>土浦駅</a:t>
              </a:r>
              <a:endParaRPr kumimoji="1" lang="ja-JP" altLang="en-US" dirty="0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7695878" y="4326068"/>
            <a:ext cx="618252" cy="1800913"/>
            <a:chOff x="4459884" y="4170847"/>
            <a:chExt cx="824336" cy="1800913"/>
          </a:xfrm>
        </p:grpSpPr>
        <p:cxnSp>
          <p:nvCxnSpPr>
            <p:cNvPr id="23" name="直線コネクタ 22"/>
            <p:cNvCxnSpPr/>
            <p:nvPr/>
          </p:nvCxnSpPr>
          <p:spPr>
            <a:xfrm flipV="1">
              <a:off x="4459884" y="4170847"/>
              <a:ext cx="824336" cy="18009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正方形/長方形 23"/>
            <p:cNvSpPr/>
            <p:nvPr/>
          </p:nvSpPr>
          <p:spPr>
            <a:xfrm rot="1510329">
              <a:off x="4461815" y="5117749"/>
              <a:ext cx="401052" cy="8181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eaVert" rtlCol="0" anchor="ctr"/>
            <a:lstStyle/>
            <a:p>
              <a:pPr algn="ctr"/>
              <a:r>
                <a:rPr kumimoji="1" lang="ja-JP" altLang="en-US" dirty="0" smtClean="0"/>
                <a:t>土浦駅</a:t>
              </a:r>
              <a:endParaRPr kumimoji="1" lang="ja-JP" altLang="en-US" dirty="0"/>
            </a:p>
          </p:txBody>
        </p:sp>
      </p:grpSp>
      <p:sp>
        <p:nvSpPr>
          <p:cNvPr id="26" name="角丸四角形吹き出し 25"/>
          <p:cNvSpPr/>
          <p:nvPr/>
        </p:nvSpPr>
        <p:spPr>
          <a:xfrm>
            <a:off x="886254" y="3544476"/>
            <a:ext cx="1468647" cy="752004"/>
          </a:xfrm>
          <a:prstGeom prst="wedgeRoundRectCallout">
            <a:avLst>
              <a:gd name="adj1" fmla="val 67036"/>
              <a:gd name="adj2" fmla="val -47535"/>
              <a:gd name="adj3" fmla="val 1666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未</a:t>
            </a:r>
            <a:r>
              <a:rPr lang="ja-JP" altLang="en-US" dirty="0" smtClean="0"/>
              <a:t>だ混雑が発生</a:t>
            </a:r>
            <a:endParaRPr kumimoji="1" lang="ja-JP" altLang="en-US" dirty="0"/>
          </a:p>
        </p:txBody>
      </p:sp>
      <p:sp>
        <p:nvSpPr>
          <p:cNvPr id="31" name="フリーフォーム 30"/>
          <p:cNvSpPr/>
          <p:nvPr/>
        </p:nvSpPr>
        <p:spPr>
          <a:xfrm>
            <a:off x="2609452" y="3991279"/>
            <a:ext cx="285062" cy="358049"/>
          </a:xfrm>
          <a:custGeom>
            <a:avLst/>
            <a:gdLst>
              <a:gd name="connsiteX0" fmla="*/ 0 w 380082"/>
              <a:gd name="connsiteY0" fmla="*/ 140465 h 358049"/>
              <a:gd name="connsiteX1" fmla="*/ 173515 w 380082"/>
              <a:gd name="connsiteY1" fmla="*/ 358049 h 358049"/>
              <a:gd name="connsiteX2" fmla="*/ 380082 w 380082"/>
              <a:gd name="connsiteY2" fmla="*/ 206567 h 358049"/>
              <a:gd name="connsiteX3" fmla="*/ 220337 w 380082"/>
              <a:gd name="connsiteY3" fmla="*/ 0 h 358049"/>
              <a:gd name="connsiteX4" fmla="*/ 0 w 380082"/>
              <a:gd name="connsiteY4" fmla="*/ 140465 h 35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082" h="358049">
                <a:moveTo>
                  <a:pt x="0" y="140465"/>
                </a:moveTo>
                <a:lnTo>
                  <a:pt x="173515" y="358049"/>
                </a:lnTo>
                <a:lnTo>
                  <a:pt x="380082" y="206567"/>
                </a:lnTo>
                <a:lnTo>
                  <a:pt x="220337" y="0"/>
                </a:lnTo>
                <a:lnTo>
                  <a:pt x="0" y="140465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>
            <a:off x="4219487" y="3596572"/>
            <a:ext cx="761471" cy="1145319"/>
          </a:xfrm>
          <a:prstGeom prst="rightArrow">
            <a:avLst>
              <a:gd name="adj1" fmla="val 50000"/>
              <a:gd name="adj2" fmla="val 59266"/>
            </a:avLst>
          </a:prstGeom>
          <a:gradFill>
            <a:gsLst>
              <a:gs pos="0">
                <a:schemeClr val="accent5"/>
              </a:gs>
              <a:gs pos="61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0800000" scaled="0"/>
          </a:gradFill>
          <a:ln>
            <a:solidFill>
              <a:srgbClr val="FFFFFF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 rot="866334">
            <a:off x="2674719" y="3162711"/>
            <a:ext cx="396752" cy="895689"/>
          </a:xfrm>
          <a:prstGeom prst="ellipse">
            <a:avLst/>
          </a:prstGeom>
          <a:noFill/>
          <a:ln w="3810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316362" y="4324702"/>
            <a:ext cx="123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亀城公園</a:t>
            </a:r>
            <a:endParaRPr kumimoji="1" lang="ja-JP" altLang="en-US" dirty="0"/>
          </a:p>
        </p:txBody>
      </p:sp>
      <p:sp>
        <p:nvSpPr>
          <p:cNvPr id="27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945039" y="6383370"/>
            <a:ext cx="2133600" cy="365125"/>
          </a:xfrm>
        </p:spPr>
        <p:txBody>
          <a:bodyPr/>
          <a:lstStyle/>
          <a:p>
            <a:fld id="{F6F778BB-4BB0-7044-8E10-283F5C10D717}" type="slidenum">
              <a:rPr kumimoji="1" lang="ja-JP" altLang="en-US" smtClean="0"/>
              <a:t>43</a:t>
            </a:fld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75226" y="1054646"/>
            <a:ext cx="47204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+mn-ea"/>
              </a:rPr>
              <a:t>①</a:t>
            </a:r>
            <a:r>
              <a:rPr lang="ja-JP" altLang="en-US" sz="2800" dirty="0" smtClean="0">
                <a:latin typeface="+mn-ea"/>
              </a:rPr>
              <a:t>都市</a:t>
            </a:r>
            <a:r>
              <a:rPr lang="ja-JP" altLang="en-US" sz="2800" dirty="0">
                <a:latin typeface="+mn-ea"/>
              </a:rPr>
              <a:t>計画道路を</a:t>
            </a:r>
            <a:r>
              <a:rPr lang="ja-JP" altLang="en-US" sz="2800" dirty="0" smtClean="0">
                <a:latin typeface="+mn-ea"/>
              </a:rPr>
              <a:t>整備</a:t>
            </a:r>
            <a:endParaRPr lang="en-US" altLang="ja-JP" sz="2800" dirty="0" smtClean="0">
              <a:latin typeface="+mn-ea"/>
            </a:endParaRPr>
          </a:p>
          <a:p>
            <a:r>
              <a:rPr lang="en-US" altLang="ja-JP" sz="2800" dirty="0" smtClean="0">
                <a:latin typeface="+mn-ea"/>
              </a:rPr>
              <a:t>②2040</a:t>
            </a:r>
            <a:r>
              <a:rPr lang="ja-JP" altLang="en-US" sz="2800" dirty="0">
                <a:latin typeface="+mn-ea"/>
              </a:rPr>
              <a:t>年の人口規模を</a:t>
            </a:r>
            <a:r>
              <a:rPr lang="ja-JP" altLang="en-US" sz="2800" dirty="0" smtClean="0">
                <a:latin typeface="+mn-ea"/>
              </a:rPr>
              <a:t>想定</a:t>
            </a:r>
            <a:endParaRPr lang="en-US" altLang="ja-JP" sz="2800" dirty="0" smtClean="0">
              <a:latin typeface="+mn-ea"/>
              <a:cs typeface="ヒラギノ角ゴ ProN W3"/>
            </a:endParaRPr>
          </a:p>
        </p:txBody>
      </p:sp>
      <p:pic>
        <p:nvPicPr>
          <p:cNvPr id="37" name="図 36" descr="一中濃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2" y="13511"/>
            <a:ext cx="1006620" cy="1013248"/>
          </a:xfrm>
          <a:prstGeom prst="rect">
            <a:avLst/>
          </a:prstGeom>
        </p:spPr>
      </p:pic>
      <p:sp>
        <p:nvSpPr>
          <p:cNvPr id="36" name="タイトル 3"/>
          <p:cNvSpPr txBox="1">
            <a:spLocks/>
          </p:cNvSpPr>
          <p:nvPr/>
        </p:nvSpPr>
        <p:spPr>
          <a:xfrm>
            <a:off x="457200" y="274638"/>
            <a:ext cx="8229600" cy="73861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defRPr>
            </a:lvl1pPr>
          </a:lstStyle>
          <a:p>
            <a:r>
              <a:rPr lang="en-US" altLang="ja-JP" sz="2800" dirty="0" smtClean="0"/>
              <a:t>【</a:t>
            </a:r>
            <a:r>
              <a:rPr lang="ja-JP" altLang="en-US" sz="2800" dirty="0" smtClean="0"/>
              <a:t>補完計画</a:t>
            </a:r>
            <a:r>
              <a:rPr lang="en-US" altLang="ja-JP" sz="2800" dirty="0" smtClean="0"/>
              <a:t>】</a:t>
            </a:r>
            <a:r>
              <a:rPr lang="ja-JP" altLang="en-US" sz="2800" dirty="0" smtClean="0"/>
              <a:t>一・二中地区でのバイパス整備</a:t>
            </a:r>
            <a:endParaRPr lang="ja-JP" altLang="en-US" sz="2800" dirty="0"/>
          </a:p>
        </p:txBody>
      </p:sp>
      <p:sp>
        <p:nvSpPr>
          <p:cNvPr id="5" name="角丸四角形 4"/>
          <p:cNvSpPr/>
          <p:nvPr/>
        </p:nvSpPr>
        <p:spPr>
          <a:xfrm>
            <a:off x="5878831" y="1840277"/>
            <a:ext cx="3264861" cy="869056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000" dirty="0" smtClean="0">
                <a:latin typeface="+mn-ea"/>
              </a:rPr>
              <a:t> CUET</a:t>
            </a:r>
            <a:r>
              <a:rPr lang="ja-JP" altLang="en-US" sz="2000" dirty="0" smtClean="0">
                <a:latin typeface="+mn-ea"/>
              </a:rPr>
              <a:t>および</a:t>
            </a:r>
            <a:endParaRPr lang="en-US" altLang="ja-JP" sz="2000" dirty="0" smtClean="0">
              <a:latin typeface="+mn-ea"/>
            </a:endParaRPr>
          </a:p>
          <a:p>
            <a:pPr algn="ctr"/>
            <a:r>
              <a:rPr lang="en-US" altLang="ja-JP" dirty="0" smtClean="0">
                <a:latin typeface="+mn-ea"/>
              </a:rPr>
              <a:t>JICA</a:t>
            </a:r>
            <a:r>
              <a:rPr lang="en-US" altLang="ja-JP" dirty="0">
                <a:latin typeface="+mn-ea"/>
              </a:rPr>
              <a:t>-STRADA</a:t>
            </a:r>
            <a:r>
              <a:rPr lang="ja-JP" altLang="en-US" sz="2000" dirty="0">
                <a:latin typeface="+mn-ea"/>
              </a:rPr>
              <a:t>により分析</a:t>
            </a:r>
          </a:p>
        </p:txBody>
      </p:sp>
      <p:sp>
        <p:nvSpPr>
          <p:cNvPr id="38" name="フリーフォーム 37"/>
          <p:cNvSpPr/>
          <p:nvPr/>
        </p:nvSpPr>
        <p:spPr>
          <a:xfrm>
            <a:off x="6956605" y="3991279"/>
            <a:ext cx="285062" cy="358049"/>
          </a:xfrm>
          <a:custGeom>
            <a:avLst/>
            <a:gdLst>
              <a:gd name="connsiteX0" fmla="*/ 0 w 380082"/>
              <a:gd name="connsiteY0" fmla="*/ 140465 h 358049"/>
              <a:gd name="connsiteX1" fmla="*/ 173515 w 380082"/>
              <a:gd name="connsiteY1" fmla="*/ 358049 h 358049"/>
              <a:gd name="connsiteX2" fmla="*/ 380082 w 380082"/>
              <a:gd name="connsiteY2" fmla="*/ 206567 h 358049"/>
              <a:gd name="connsiteX3" fmla="*/ 220337 w 380082"/>
              <a:gd name="connsiteY3" fmla="*/ 0 h 358049"/>
              <a:gd name="connsiteX4" fmla="*/ 0 w 380082"/>
              <a:gd name="connsiteY4" fmla="*/ 140465 h 35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082" h="358049">
                <a:moveTo>
                  <a:pt x="0" y="140465"/>
                </a:moveTo>
                <a:lnTo>
                  <a:pt x="173515" y="358049"/>
                </a:lnTo>
                <a:lnTo>
                  <a:pt x="380082" y="206567"/>
                </a:lnTo>
                <a:lnTo>
                  <a:pt x="220337" y="0"/>
                </a:lnTo>
                <a:lnTo>
                  <a:pt x="0" y="140465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 rot="866334">
            <a:off x="6993805" y="3173136"/>
            <a:ext cx="396752" cy="895689"/>
          </a:xfrm>
          <a:prstGeom prst="ellipse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763094" y="5815828"/>
            <a:ext cx="1806222" cy="364067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道路整備</a:t>
            </a:r>
            <a:r>
              <a:rPr kumimoji="1" lang="ja-JP" altLang="en-US" b="1" dirty="0" smtClean="0">
                <a:solidFill>
                  <a:schemeClr val="accent6"/>
                </a:solidFill>
              </a:rPr>
              <a:t>前</a:t>
            </a:r>
            <a:endParaRPr kumimoji="1" lang="ja-JP" altLang="en-US" b="1" dirty="0">
              <a:solidFill>
                <a:schemeClr val="accent6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5069660" y="5815828"/>
            <a:ext cx="1806222" cy="364067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道路整備</a:t>
            </a:r>
            <a:r>
              <a:rPr kumimoji="1" lang="ja-JP" altLang="en-US" b="1" dirty="0" smtClean="0">
                <a:solidFill>
                  <a:srgbClr val="F14124"/>
                </a:solidFill>
              </a:rPr>
              <a:t>後</a:t>
            </a:r>
            <a:endParaRPr kumimoji="1" lang="ja-JP" altLang="en-US" b="1" dirty="0">
              <a:solidFill>
                <a:srgbClr val="F14124"/>
              </a:solidFill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7303927" y="3697574"/>
            <a:ext cx="1755900" cy="68769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混雑改善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25188" y="2953151"/>
            <a:ext cx="68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1.52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544274" y="2953151"/>
            <a:ext cx="68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1.48</a:t>
            </a:r>
            <a:endParaRPr kumimoji="1" lang="ja-JP" altLang="en-US" dirty="0">
              <a:latin typeface="+mn-ea"/>
            </a:endParaRPr>
          </a:p>
        </p:txBody>
      </p:sp>
      <p:grpSp>
        <p:nvGrpSpPr>
          <p:cNvPr id="32" name="図形グループ 31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35" name="円/楕円 34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1" name="図形グループ 40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42" name="円/楕円 41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4" name="図形グループ 43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45" name="円/楕円 44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7" name="図形グループ 46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48" name="円/楕円 47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50" name="図形グループ 49"/>
          <p:cNvGrpSpPr/>
          <p:nvPr/>
        </p:nvGrpSpPr>
        <p:grpSpPr>
          <a:xfrm>
            <a:off x="140107" y="4234790"/>
            <a:ext cx="1490751" cy="1588990"/>
            <a:chOff x="9278855" y="3295600"/>
            <a:chExt cx="1490751" cy="1482593"/>
          </a:xfrm>
        </p:grpSpPr>
        <p:sp>
          <p:nvSpPr>
            <p:cNvPr id="51" name="正方形/長方形 50"/>
            <p:cNvSpPr/>
            <p:nvPr/>
          </p:nvSpPr>
          <p:spPr>
            <a:xfrm>
              <a:off x="9286503" y="3634700"/>
              <a:ext cx="1483103" cy="1087554"/>
            </a:xfrm>
            <a:prstGeom prst="rect">
              <a:avLst/>
            </a:prstGeom>
            <a:solidFill>
              <a:srgbClr val="FFFFFF">
                <a:alpha val="61000"/>
              </a:srgb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  <p:cxnSp>
          <p:nvCxnSpPr>
            <p:cNvPr id="52" name="直線コネクタ 51"/>
            <p:cNvCxnSpPr/>
            <p:nvPr/>
          </p:nvCxnSpPr>
          <p:spPr>
            <a:xfrm>
              <a:off x="9375819" y="3792164"/>
              <a:ext cx="303395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>
              <a:off x="9375821" y="4020792"/>
              <a:ext cx="303395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9375819" y="4298260"/>
              <a:ext cx="303395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9375819" y="4559448"/>
              <a:ext cx="30339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テキスト ボックス 55"/>
            <p:cNvSpPr txBox="1"/>
            <p:nvPr/>
          </p:nvSpPr>
          <p:spPr>
            <a:xfrm>
              <a:off x="9616000" y="3577864"/>
              <a:ext cx="11459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>
                  <a:latin typeface="ヒラギノ角ゴ ProN W3"/>
                  <a:ea typeface="ヒラギノ角ゴ ProN W3"/>
                  <a:cs typeface="ヒラギノ角ゴ ProN W3"/>
                </a:rPr>
                <a:t>～</a:t>
              </a:r>
              <a:r>
                <a:rPr lang="en-US" altLang="ja-JP" dirty="0" smtClean="0">
                  <a:latin typeface="ヒラギノ角ゴ ProN W3"/>
                  <a:ea typeface="ヒラギノ角ゴ ProN W3"/>
                  <a:cs typeface="ヒラギノ角ゴ ProN W3"/>
                </a:rPr>
                <a:t>1.0</a:t>
              </a:r>
            </a:p>
            <a:p>
              <a:r>
                <a:rPr kumimoji="1" lang="en-US" altLang="ja-JP" dirty="0" smtClean="0">
                  <a:latin typeface="ヒラギノ角ゴ ProN W3"/>
                  <a:ea typeface="ヒラギノ角ゴ ProN W3"/>
                  <a:cs typeface="ヒラギノ角ゴ ProN W3"/>
                </a:rPr>
                <a:t>1.0〜1.2</a:t>
              </a:r>
            </a:p>
            <a:p>
              <a:r>
                <a:rPr lang="en-US" altLang="ja-JP" dirty="0" smtClean="0">
                  <a:latin typeface="ヒラギノ角ゴ ProN W3"/>
                  <a:ea typeface="ヒラギノ角ゴ ProN W3"/>
                  <a:cs typeface="ヒラギノ角ゴ ProN W3"/>
                </a:rPr>
                <a:t>1.2〜1.5</a:t>
              </a:r>
            </a:p>
            <a:p>
              <a:r>
                <a:rPr kumimoji="1" lang="en-US" altLang="ja-JP" dirty="0" smtClean="0">
                  <a:latin typeface="ヒラギノ角ゴ ProN W3"/>
                  <a:ea typeface="ヒラギノ角ゴ ProN W3"/>
                  <a:cs typeface="ヒラギノ角ゴ ProN W3"/>
                </a:rPr>
                <a:t>1.5〜</a:t>
              </a:r>
              <a:endParaRPr kumimoji="1" lang="ja-JP" altLang="en-US" dirty="0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9278855" y="3295600"/>
              <a:ext cx="1386334" cy="344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>
                  <a:latin typeface="ヒラギノ角ゴ ProN W3"/>
                  <a:ea typeface="ヒラギノ角ゴ ProN W3"/>
                  <a:cs typeface="ヒラギノ角ゴ ProN W3"/>
                </a:rPr>
                <a:t>混雑</a:t>
              </a:r>
              <a:r>
                <a:rPr lang="ja-JP" altLang="en-US" dirty="0">
                  <a:latin typeface="ヒラギノ角ゴ ProN W3"/>
                  <a:ea typeface="ヒラギノ角ゴ ProN W3"/>
                  <a:cs typeface="ヒラギノ角ゴ ProN W3"/>
                </a:rPr>
                <a:t>度</a:t>
              </a:r>
              <a:endParaRPr kumimoji="1" lang="ja-JP" altLang="en-US" dirty="0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423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土浦.gif"/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961" y="1619377"/>
            <a:ext cx="4436078" cy="4465726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44</a:t>
            </a:fld>
            <a:endParaRPr kumimoji="1" lang="ja-JP" altLang="en-US"/>
          </a:p>
        </p:txBody>
      </p:sp>
      <p:grpSp>
        <p:nvGrpSpPr>
          <p:cNvPr id="5" name="図形グループ 4"/>
          <p:cNvGrpSpPr/>
          <p:nvPr/>
        </p:nvGrpSpPr>
        <p:grpSpPr>
          <a:xfrm>
            <a:off x="290202" y="268265"/>
            <a:ext cx="425182" cy="477887"/>
            <a:chOff x="-1295716" y="359731"/>
            <a:chExt cx="425182" cy="477887"/>
          </a:xfrm>
        </p:grpSpPr>
        <p:sp>
          <p:nvSpPr>
            <p:cNvPr id="6" name="円/楕円 5"/>
            <p:cNvSpPr/>
            <p:nvPr/>
          </p:nvSpPr>
          <p:spPr>
            <a:xfrm>
              <a:off x="-1295716" y="412436"/>
              <a:ext cx="425182" cy="425182"/>
            </a:xfrm>
            <a:prstGeom prst="ellipse">
              <a:avLst/>
            </a:prstGeom>
            <a:solidFill>
              <a:srgbClr val="FF9A00">
                <a:alpha val="9000"/>
              </a:srgbClr>
            </a:solidFill>
            <a:ln>
              <a:noFill/>
            </a:ln>
            <a:effectLst>
              <a:glow rad="533400">
                <a:srgbClr val="FF9A00">
                  <a:alpha val="68000"/>
                </a:srgb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-1255179" y="408823"/>
              <a:ext cx="152223" cy="152223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  <a:effectLst>
              <a:glow rad="469900">
                <a:schemeClr val="bg1">
                  <a:alpha val="9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-1286589" y="359731"/>
              <a:ext cx="79200" cy="79200"/>
            </a:xfrm>
            <a:prstGeom prst="ellipse">
              <a:avLst/>
            </a:prstGeom>
            <a:solidFill>
              <a:srgbClr val="FFCF00">
                <a:alpha val="11000"/>
              </a:srgbClr>
            </a:solidFill>
            <a:ln>
              <a:noFill/>
            </a:ln>
            <a:effectLst>
              <a:glow rad="190500">
                <a:srgbClr val="FFCF00"/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grpSp>
        <p:nvGrpSpPr>
          <p:cNvPr id="21" name="図形グループ 20"/>
          <p:cNvGrpSpPr/>
          <p:nvPr/>
        </p:nvGrpSpPr>
        <p:grpSpPr>
          <a:xfrm>
            <a:off x="6113228" y="345088"/>
            <a:ext cx="966931" cy="526954"/>
            <a:chOff x="5558849" y="149603"/>
            <a:chExt cx="966931" cy="526954"/>
          </a:xfrm>
        </p:grpSpPr>
        <p:sp>
          <p:nvSpPr>
            <p:cNvPr id="22" name="円/楕円 21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図形グループ 23"/>
          <p:cNvGrpSpPr/>
          <p:nvPr/>
        </p:nvGrpSpPr>
        <p:grpSpPr>
          <a:xfrm>
            <a:off x="7006137" y="3453"/>
            <a:ext cx="954107" cy="526954"/>
            <a:chOff x="8059283" y="1398893"/>
            <a:chExt cx="954107" cy="526954"/>
          </a:xfrm>
        </p:grpSpPr>
        <p:sp>
          <p:nvSpPr>
            <p:cNvPr id="25" name="円/楕円 24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8059283" y="1527740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地区別構想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図形グループ 26"/>
          <p:cNvGrpSpPr/>
          <p:nvPr/>
        </p:nvGrpSpPr>
        <p:grpSpPr>
          <a:xfrm>
            <a:off x="8254869" y="1239991"/>
            <a:ext cx="954107" cy="526954"/>
            <a:chOff x="8006409" y="1398893"/>
            <a:chExt cx="954107" cy="526954"/>
          </a:xfrm>
        </p:grpSpPr>
        <p:sp>
          <p:nvSpPr>
            <p:cNvPr id="28" name="円/楕円 27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図形グループ 29"/>
          <p:cNvGrpSpPr/>
          <p:nvPr/>
        </p:nvGrpSpPr>
        <p:grpSpPr>
          <a:xfrm>
            <a:off x="8021631" y="170030"/>
            <a:ext cx="893624" cy="893624"/>
            <a:chOff x="6546392" y="610942"/>
            <a:chExt cx="893624" cy="893624"/>
          </a:xfrm>
        </p:grpSpPr>
        <p:sp>
          <p:nvSpPr>
            <p:cNvPr id="31" name="円/楕円 30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585412" y="89085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まとめ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40" name="円/楕円 39"/>
          <p:cNvSpPr/>
          <p:nvPr/>
        </p:nvSpPr>
        <p:spPr>
          <a:xfrm>
            <a:off x="3077364" y="5718888"/>
            <a:ext cx="242026" cy="242026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"/>
            </a:schemeClr>
          </a:solidFill>
          <a:ln>
            <a:noFill/>
          </a:ln>
          <a:effectLst>
            <a:glow rad="1066800">
              <a:srgbClr val="FFB900">
                <a:alpha val="77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図形グループ 19"/>
          <p:cNvGrpSpPr/>
          <p:nvPr/>
        </p:nvGrpSpPr>
        <p:grpSpPr>
          <a:xfrm>
            <a:off x="787749" y="2148444"/>
            <a:ext cx="2006249" cy="301155"/>
            <a:chOff x="787749" y="2148444"/>
            <a:chExt cx="2006249" cy="301155"/>
          </a:xfrm>
        </p:grpSpPr>
        <p:cxnSp>
          <p:nvCxnSpPr>
            <p:cNvPr id="12" name="直線コネクタ 11"/>
            <p:cNvCxnSpPr>
              <a:stCxn id="36" idx="2"/>
            </p:cNvCxnSpPr>
            <p:nvPr/>
          </p:nvCxnSpPr>
          <p:spPr>
            <a:xfrm flipH="1" flipV="1">
              <a:off x="2353961" y="2148444"/>
              <a:ext cx="440037" cy="301155"/>
            </a:xfrm>
            <a:prstGeom prst="line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H="1">
              <a:off x="787749" y="2148444"/>
              <a:ext cx="1566212" cy="0"/>
            </a:xfrm>
            <a:prstGeom prst="line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テキスト ボックス 43"/>
          <p:cNvSpPr txBox="1"/>
          <p:nvPr/>
        </p:nvSpPr>
        <p:spPr>
          <a:xfrm>
            <a:off x="1117859" y="1602882"/>
            <a:ext cx="90281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 smtClean="0">
                <a:ln w="1270" cap="flat" cmpd="sng">
                  <a:noFill/>
                </a:ln>
                <a:solidFill>
                  <a:srgbClr val="008000"/>
                </a:solidFill>
                <a:effectLst/>
                <a:latin typeface="ヒラギノ丸ゴ ProN W4"/>
                <a:ea typeface="ヒラギノ丸ゴ ProN W4"/>
                <a:cs typeface="ヒラギノ丸ゴ ProN W4"/>
              </a:rPr>
              <a:t>自然</a:t>
            </a:r>
            <a:endParaRPr kumimoji="1" lang="ja-JP" altLang="en-US" sz="2400" b="1" dirty="0">
              <a:solidFill>
                <a:schemeClr val="bg1">
                  <a:lumMod val="50000"/>
                </a:schemeClr>
              </a:solidFill>
              <a:effectLst/>
              <a:latin typeface="ヒラギノ丸ゴ ProN W4"/>
              <a:ea typeface="ヒラギノ丸ゴ ProN W4"/>
              <a:cs typeface="ヒラギノ丸ゴ ProN W4"/>
            </a:endParaRPr>
          </a:p>
        </p:txBody>
      </p:sp>
      <p:grpSp>
        <p:nvGrpSpPr>
          <p:cNvPr id="49" name="図形グループ 48"/>
          <p:cNvGrpSpPr/>
          <p:nvPr/>
        </p:nvGrpSpPr>
        <p:grpSpPr>
          <a:xfrm flipH="1">
            <a:off x="5314693" y="2496314"/>
            <a:ext cx="3153750" cy="301155"/>
            <a:chOff x="-359752" y="2148444"/>
            <a:chExt cx="3153750" cy="301155"/>
          </a:xfrm>
        </p:grpSpPr>
        <p:cxnSp>
          <p:nvCxnSpPr>
            <p:cNvPr id="50" name="直線コネクタ 49"/>
            <p:cNvCxnSpPr/>
            <p:nvPr/>
          </p:nvCxnSpPr>
          <p:spPr>
            <a:xfrm flipH="1" flipV="1">
              <a:off x="2353961" y="2148444"/>
              <a:ext cx="440037" cy="301155"/>
            </a:xfrm>
            <a:prstGeom prst="line">
              <a:avLst/>
            </a:prstGeom>
            <a:ln w="38100" cmpd="sng">
              <a:solidFill>
                <a:srgbClr val="0D60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H="1">
              <a:off x="-359752" y="2148444"/>
              <a:ext cx="2713713" cy="0"/>
            </a:xfrm>
            <a:prstGeom prst="line">
              <a:avLst/>
            </a:prstGeom>
            <a:ln w="38100" cmpd="sng">
              <a:solidFill>
                <a:srgbClr val="0D60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テキスト ボックス 51"/>
          <p:cNvSpPr txBox="1"/>
          <p:nvPr/>
        </p:nvSpPr>
        <p:spPr>
          <a:xfrm>
            <a:off x="6132634" y="1943689"/>
            <a:ext cx="19800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ln w="1270" cap="flat" cmpd="sng"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ヒラギノ丸ゴ ProN W4"/>
                <a:ea typeface="ヒラギノ丸ゴ ProN W4"/>
                <a:cs typeface="ヒラギノ丸ゴ ProN W4"/>
              </a:rPr>
              <a:t>安心ぐらし</a:t>
            </a:r>
            <a:endParaRPr kumimoji="1" lang="ja-JP" altLang="en-US" sz="2400" b="1" dirty="0">
              <a:solidFill>
                <a:schemeClr val="bg1">
                  <a:lumMod val="50000"/>
                </a:schemeClr>
              </a:solidFill>
              <a:effectLst/>
              <a:latin typeface="ヒラギノ丸ゴ ProN W4"/>
              <a:ea typeface="ヒラギノ丸ゴ ProN W4"/>
              <a:cs typeface="ヒラギノ丸ゴ ProN W4"/>
            </a:endParaRPr>
          </a:p>
        </p:txBody>
      </p:sp>
      <p:grpSp>
        <p:nvGrpSpPr>
          <p:cNvPr id="60" name="図形グループ 59"/>
          <p:cNvGrpSpPr/>
          <p:nvPr/>
        </p:nvGrpSpPr>
        <p:grpSpPr>
          <a:xfrm>
            <a:off x="959326" y="3472058"/>
            <a:ext cx="2611682" cy="438592"/>
            <a:chOff x="182318" y="2449602"/>
            <a:chExt cx="2611682" cy="438592"/>
          </a:xfrm>
        </p:grpSpPr>
        <p:cxnSp>
          <p:nvCxnSpPr>
            <p:cNvPr id="61" name="直線コネクタ 60"/>
            <p:cNvCxnSpPr/>
            <p:nvPr/>
          </p:nvCxnSpPr>
          <p:spPr>
            <a:xfrm flipH="1">
              <a:off x="2300356" y="2449602"/>
              <a:ext cx="493644" cy="438592"/>
            </a:xfrm>
            <a:prstGeom prst="line">
              <a:avLst/>
            </a:prstGeom>
            <a:ln w="38100" cmpd="sng">
              <a:solidFill>
                <a:srgbClr val="DC509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H="1">
              <a:off x="182318" y="2888194"/>
              <a:ext cx="2118038" cy="0"/>
            </a:xfrm>
            <a:prstGeom prst="line">
              <a:avLst/>
            </a:prstGeom>
            <a:ln w="38100" cmpd="sng">
              <a:solidFill>
                <a:srgbClr val="DC509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テキスト ボックス 67"/>
          <p:cNvSpPr txBox="1"/>
          <p:nvPr/>
        </p:nvSpPr>
        <p:spPr>
          <a:xfrm>
            <a:off x="1056037" y="3359075"/>
            <a:ext cx="19800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 smtClean="0">
                <a:ln w="1270" cap="flat" cmpd="sng">
                  <a:noFill/>
                </a:ln>
                <a:solidFill>
                  <a:srgbClr val="F98FC3"/>
                </a:solidFill>
                <a:effectLst/>
                <a:latin typeface="ヒラギノ丸ゴ ProN W4"/>
                <a:ea typeface="ヒラギノ丸ゴ ProN W4"/>
                <a:cs typeface="ヒラギノ丸ゴ ProN W4"/>
              </a:rPr>
              <a:t>まなびあい</a:t>
            </a:r>
            <a:endParaRPr kumimoji="1" lang="ja-JP" altLang="en-US" sz="2000" b="1" dirty="0">
              <a:solidFill>
                <a:schemeClr val="bg1">
                  <a:lumMod val="50000"/>
                </a:schemeClr>
              </a:solidFill>
              <a:effectLst/>
              <a:latin typeface="ヒラギノ丸ゴ ProN W4"/>
              <a:ea typeface="ヒラギノ丸ゴ ProN W4"/>
              <a:cs typeface="ヒラギノ丸ゴ ProN W4"/>
            </a:endParaRPr>
          </a:p>
        </p:txBody>
      </p:sp>
      <p:grpSp>
        <p:nvGrpSpPr>
          <p:cNvPr id="85" name="図形グループ 84"/>
          <p:cNvGrpSpPr/>
          <p:nvPr/>
        </p:nvGrpSpPr>
        <p:grpSpPr>
          <a:xfrm flipH="1" flipV="1">
            <a:off x="4404347" y="5418418"/>
            <a:ext cx="4392088" cy="289476"/>
            <a:chOff x="-1755869" y="2608663"/>
            <a:chExt cx="4392088" cy="289476"/>
          </a:xfrm>
        </p:grpSpPr>
        <p:cxnSp>
          <p:nvCxnSpPr>
            <p:cNvPr id="86" name="直線コネクタ 85"/>
            <p:cNvCxnSpPr/>
            <p:nvPr/>
          </p:nvCxnSpPr>
          <p:spPr>
            <a:xfrm flipH="1">
              <a:off x="2300356" y="2608663"/>
              <a:ext cx="335863" cy="279531"/>
            </a:xfrm>
            <a:prstGeom prst="line">
              <a:avLst/>
            </a:prstGeom>
            <a:ln w="38100" cmpd="sng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 flipH="1">
              <a:off x="-1755869" y="2888193"/>
              <a:ext cx="4056225" cy="9946"/>
            </a:xfrm>
            <a:prstGeom prst="line">
              <a:avLst/>
            </a:prstGeom>
            <a:ln w="38100" cmpd="sng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テキスト ボックス 58"/>
          <p:cNvSpPr txBox="1"/>
          <p:nvPr/>
        </p:nvSpPr>
        <p:spPr>
          <a:xfrm>
            <a:off x="6032616" y="3464701"/>
            <a:ext cx="19800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 smtClean="0">
                <a:ln w="3175" cmpd="sng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ヒラギノ丸ゴ ProN W4"/>
                <a:ea typeface="ヒラギノ丸ゴ ProN W4"/>
                <a:cs typeface="ヒラギノ丸ゴ ProN W4"/>
              </a:rPr>
              <a:t>おもてなし</a:t>
            </a:r>
            <a:endParaRPr kumimoji="1" lang="ja-JP" altLang="en-US" sz="2000" b="1" dirty="0">
              <a:solidFill>
                <a:schemeClr val="bg1">
                  <a:lumMod val="50000"/>
                </a:schemeClr>
              </a:solidFill>
              <a:effectLst/>
              <a:latin typeface="ヒラギノ丸ゴ ProN W4"/>
              <a:ea typeface="ヒラギノ丸ゴ ProN W4"/>
              <a:cs typeface="ヒラギノ丸ゴ ProN W4"/>
            </a:endParaRPr>
          </a:p>
        </p:txBody>
      </p:sp>
      <p:grpSp>
        <p:nvGrpSpPr>
          <p:cNvPr id="88" name="図形グループ 87"/>
          <p:cNvGrpSpPr/>
          <p:nvPr/>
        </p:nvGrpSpPr>
        <p:grpSpPr>
          <a:xfrm flipH="1">
            <a:off x="5255874" y="4003769"/>
            <a:ext cx="3153750" cy="301155"/>
            <a:chOff x="-359752" y="2148444"/>
            <a:chExt cx="3153750" cy="301155"/>
          </a:xfrm>
        </p:grpSpPr>
        <p:cxnSp>
          <p:nvCxnSpPr>
            <p:cNvPr id="89" name="直線コネクタ 88"/>
            <p:cNvCxnSpPr/>
            <p:nvPr/>
          </p:nvCxnSpPr>
          <p:spPr>
            <a:xfrm flipH="1" flipV="1">
              <a:off x="2353961" y="2148444"/>
              <a:ext cx="440037" cy="301155"/>
            </a:xfrm>
            <a:prstGeom prst="line">
              <a:avLst/>
            </a:prstGeom>
            <a:ln w="38100" cmpd="sng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 flipH="1">
              <a:off x="-359752" y="2148444"/>
              <a:ext cx="2713713" cy="0"/>
            </a:xfrm>
            <a:prstGeom prst="line">
              <a:avLst/>
            </a:prstGeom>
            <a:ln w="38100" cmpd="sng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テキスト ボックス 76"/>
          <p:cNvSpPr txBox="1"/>
          <p:nvPr/>
        </p:nvSpPr>
        <p:spPr>
          <a:xfrm>
            <a:off x="592708" y="5551094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 smtClean="0">
                <a:ln w="3175" cmpd="sng">
                  <a:noFill/>
                </a:ln>
                <a:solidFill>
                  <a:srgbClr val="FF9A00"/>
                </a:solidFill>
                <a:effectLst/>
                <a:latin typeface="ヒラギノ丸ゴ ProN W4"/>
                <a:ea typeface="ヒラギノ丸ゴ ProN W4"/>
                <a:cs typeface="ヒラギノ丸ゴ ProN W4"/>
              </a:rPr>
              <a:t>支えあい</a:t>
            </a:r>
            <a:endParaRPr kumimoji="1" lang="ja-JP" altLang="en-US" sz="2000" b="1" dirty="0">
              <a:solidFill>
                <a:srgbClr val="FF9A00"/>
              </a:solidFill>
              <a:effectLst/>
              <a:latin typeface="ヒラギノ丸ゴ ProN W4"/>
              <a:ea typeface="ヒラギノ丸ゴ ProN W4"/>
              <a:cs typeface="ヒラギノ丸ゴ ProN W4"/>
            </a:endParaRPr>
          </a:p>
        </p:txBody>
      </p:sp>
      <p:grpSp>
        <p:nvGrpSpPr>
          <p:cNvPr id="91" name="図形グループ 90"/>
          <p:cNvGrpSpPr/>
          <p:nvPr/>
        </p:nvGrpSpPr>
        <p:grpSpPr>
          <a:xfrm>
            <a:off x="328532" y="5796566"/>
            <a:ext cx="2581282" cy="306572"/>
            <a:chOff x="212716" y="1841872"/>
            <a:chExt cx="2581282" cy="306572"/>
          </a:xfrm>
        </p:grpSpPr>
        <p:cxnSp>
          <p:nvCxnSpPr>
            <p:cNvPr id="92" name="直線コネクタ 91"/>
            <p:cNvCxnSpPr/>
            <p:nvPr/>
          </p:nvCxnSpPr>
          <p:spPr>
            <a:xfrm flipH="1">
              <a:off x="2353961" y="1841872"/>
              <a:ext cx="440037" cy="301155"/>
            </a:xfrm>
            <a:prstGeom prst="line">
              <a:avLst/>
            </a:prstGeom>
            <a:ln w="38100" cmpd="sng">
              <a:solidFill>
                <a:srgbClr val="FFB5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 flipH="1" flipV="1">
              <a:off x="212716" y="2131949"/>
              <a:ext cx="2141246" cy="16495"/>
            </a:xfrm>
            <a:prstGeom prst="line">
              <a:avLst/>
            </a:prstGeom>
            <a:ln w="38100" cmpd="sng">
              <a:solidFill>
                <a:srgbClr val="FFB5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正方形/長方形 94"/>
          <p:cNvSpPr/>
          <p:nvPr/>
        </p:nvSpPr>
        <p:spPr>
          <a:xfrm>
            <a:off x="4700050" y="4882686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ln w="1270" cap="flat" cmpd="sng">
                  <a:noFill/>
                </a:ln>
                <a:solidFill>
                  <a:srgbClr val="FF6600"/>
                </a:solidFill>
                <a:latin typeface="ヒラギノ丸ゴ ProN W4"/>
                <a:ea typeface="ヒラギノ丸ゴ ProN W4"/>
                <a:cs typeface="ヒラギノ丸ゴ ProN W4"/>
              </a:rPr>
              <a:t>いつまでも</a:t>
            </a:r>
            <a:r>
              <a:rPr lang="ja-JP" altLang="en-US" sz="2800" b="1" dirty="0" smtClean="0">
                <a:ln w="1270" cap="flat" cmpd="sng">
                  <a:noFill/>
                </a:ln>
                <a:solidFill>
                  <a:srgbClr val="FF6600"/>
                </a:solidFill>
                <a:latin typeface="ヒラギノ丸ゴ ProN W4"/>
                <a:ea typeface="ヒラギノ丸ゴ ProN W4"/>
                <a:cs typeface="ヒラギノ丸ゴ ProN W4"/>
              </a:rPr>
              <a:t>元気いっぱい</a:t>
            </a:r>
            <a:endParaRPr lang="ja-JP" altLang="en-US" sz="2800" dirty="0">
              <a:solidFill>
                <a:srgbClr val="FF6600"/>
              </a:solidFill>
            </a:endParaRPr>
          </a:p>
        </p:txBody>
      </p:sp>
      <p:sp>
        <p:nvSpPr>
          <p:cNvPr id="36" name="円/楕円 35"/>
          <p:cNvSpPr>
            <a:spLocks/>
          </p:cNvSpPr>
          <p:nvPr/>
        </p:nvSpPr>
        <p:spPr>
          <a:xfrm>
            <a:off x="2793998" y="2148444"/>
            <a:ext cx="602309" cy="602309"/>
          </a:xfrm>
          <a:prstGeom prst="ellipse">
            <a:avLst/>
          </a:prstGeom>
          <a:solidFill>
            <a:schemeClr val="accent4">
              <a:lumMod val="40000"/>
              <a:lumOff val="60000"/>
              <a:alpha val="3000"/>
            </a:schemeClr>
          </a:solidFill>
          <a:ln>
            <a:noFill/>
          </a:ln>
          <a:effectLst>
            <a:glow rad="1066800">
              <a:schemeClr val="accent4">
                <a:lumMod val="75000"/>
                <a:alpha val="62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859216" y="2906489"/>
            <a:ext cx="457847" cy="457847"/>
          </a:xfrm>
          <a:prstGeom prst="ellipse">
            <a:avLst/>
          </a:prstGeom>
          <a:solidFill>
            <a:schemeClr val="bg2">
              <a:lumMod val="90000"/>
              <a:alpha val="3000"/>
            </a:schemeClr>
          </a:solidFill>
          <a:ln>
            <a:noFill/>
          </a:ln>
          <a:effectLst>
            <a:glow rad="1066800">
              <a:schemeClr val="accent2">
                <a:lumMod val="75000"/>
                <a:alpha val="69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729625" y="213457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新治中地区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959326" y="393767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二中地区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7226775" y="543409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四・六中地区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284461" y="60936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三中地区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7294085" y="403406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一</a:t>
            </a:r>
            <a:r>
              <a:rPr kumimoji="1"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中地区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6685400" y="252333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五・都和</a:t>
            </a:r>
            <a:r>
              <a:rPr kumimoji="1"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中地区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4686551" y="4104086"/>
            <a:ext cx="335325" cy="335325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"/>
            </a:schemeClr>
          </a:solidFill>
          <a:ln>
            <a:noFill/>
          </a:ln>
          <a:effectLst>
            <a:glow rad="1066800">
              <a:schemeClr val="accent6">
                <a:lumMod val="60000"/>
                <a:lumOff val="40000"/>
                <a:alpha val="92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3714123" y="3375931"/>
            <a:ext cx="349873" cy="349873"/>
          </a:xfrm>
          <a:prstGeom prst="ellipse">
            <a:avLst/>
          </a:prstGeom>
          <a:solidFill>
            <a:srgbClr val="F9AFC0">
              <a:alpha val="10000"/>
            </a:srgbClr>
          </a:solidFill>
          <a:ln>
            <a:noFill/>
          </a:ln>
          <a:effectLst>
            <a:glow rad="1066800">
              <a:srgbClr val="F9AFC0">
                <a:alpha val="96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円/楕円 40"/>
          <p:cNvSpPr/>
          <p:nvPr/>
        </p:nvSpPr>
        <p:spPr>
          <a:xfrm>
            <a:off x="3795632" y="4893416"/>
            <a:ext cx="493642" cy="493642"/>
          </a:xfrm>
          <a:prstGeom prst="ellipse">
            <a:avLst/>
          </a:prstGeom>
          <a:solidFill>
            <a:schemeClr val="accent5">
              <a:lumMod val="60000"/>
              <a:lumOff val="40000"/>
              <a:alpha val="10000"/>
            </a:schemeClr>
          </a:solidFill>
          <a:ln>
            <a:noFill/>
          </a:ln>
          <a:effectLst>
            <a:glow rad="1066800">
              <a:schemeClr val="accent5">
                <a:lumMod val="60000"/>
                <a:lumOff val="40000"/>
                <a:alpha val="9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74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7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7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7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7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7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7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7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7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7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7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7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7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24011E-6 5.80213E-6 C 0.00347 -0.01826 0.00521 -0.03744 0.01041 -0.05478 C 0.01145 -0.05871 0.01562 -0.05894 0.01804 -0.06148 C 0.02082 -0.06472 0.02273 -0.06888 0.02568 -0.07188 C 0.05031 -0.09916 0.07339 -0.11188 0.10548 -0.11627 C 0.13203 -0.11534 0.15857 -0.11511 0.18512 -0.11303 C 0.19865 -0.11211 0.20836 -0.09916 0.2186 -0.08899 C 0.23959 -0.06796 0.24879 -0.04669 0.26232 -0.0171 C 0.27342 0.04439 0.26128 -0.01687 0.27256 0.02751 C 0.2762 0.04208 0.2762 0.05502 0.28279 0.06843 C 0.28192 0.10611 0.2821 0.14379 0.28019 0.18147 C 0.2788 0.2062 0.27221 0.21915 0.26475 0.23972 C 0.26024 0.25151 0.26405 0.25035 0.25972 0.26376 C 0.25573 0.27532 0.25104 0.28641 0.24688 0.29797 C 0.23022 0.34212 0.20038 0.37818 0.16968 0.40407 C 0.15892 0.41286 0.15267 0.42395 0.1414 0.43158 C 0.12769 0.45585 0.10757 0.46418 0.08744 0.47597 C 0.08137 0.4792 0.07582 0.48498 0.0694 0.48637 C 0.0609 0.48799 0.05222 0.48868 0.04372 0.48983 C -0.0144 0.50879 0.03019 0.49677 -0.09247 0.48983 C -0.09524 0.48845 -0.11745 0.47897 -0.12075 0.47597 C -0.12578 0.47111 -0.12925 0.46418 -0.13359 0.45886 C -0.1466 0.44314 -0.14608 0.44522 -0.16187 0.43505 C -0.17505 0.41725 -0.19136 0.40292 -0.20298 0.3835 C -0.21565 0.36247 -0.2094 0.37148 -0.22103 0.35622 C -0.22744 0.33958 -0.23438 0.32664 -0.23647 0.30814 C -0.23837 0.29219 -0.2415 0.26029 -0.2415 0.26029 C -0.2408 0.23741 -0.24132 0.21429 -0.23907 0.19187 C -0.2382 0.18147 -0.22033 0.16112 -0.21582 0.15419 C -0.20663 0.1394 -0.1976 0.1172 -0.18494 0.10611 C -0.16759 0.09039 -0.15822 0.08854 -0.13879 0.07883 C -0.13532 0.07698 -0.1322 0.07375 -0.12855 0.0719 C -0.12613 0.07028 -0.12075 0.06843 -0.12075 0.06843 " pathEditMode="relative" ptsTypes="ffffffffffffffffffffffffffffffffA">
                                      <p:cBhvr>
                                        <p:cTn id="132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09368E-6 -7.40638E-6 C -0.00971 -0.01295 -0.02064 -0.0252 -0.03348 -0.03098 C -0.06262 -0.02983 -0.09194 -0.0296 -0.12092 -0.02751 C -0.13323 -0.02682 -0.15683 -0.01711 -0.15683 -0.01711 C -0.18008 0.00554 -0.15509 -0.01642 -0.17747 -0.00346 C -0.19205 0.00462 -0.2035 0.02034 -0.21859 0.02727 C -0.23056 0.03929 -0.23837 0.05362 -0.24427 0.07188 C -0.24548 0.07512 -0.24566 0.07882 -0.24687 0.08206 C -0.25069 0.09038 -0.25572 0.09777 -0.25971 0.1061 C -0.263 0.1232 -0.26682 0.14008 -0.26994 0.15741 C -0.26908 0.19394 -0.26977 0.23046 -0.26734 0.26698 C -0.26717 0.27091 -0.26353 0.27346 -0.26231 0.27739 C -0.25832 0.2901 -0.2552 0.30489 -0.24687 0.31506 C -0.23976 0.32362 -0.23056 0.32963 -0.22362 0.33887 C -0.18788 0.38649 -0.13445 0.40568 -0.08483 0.41423 C -0.05412 0.41308 -0.02324 0.41285 0.00764 0.41077 C 0.02447 0.40938 0.0406 0.39343 0.05656 0.38696 C 0.07409 0.37077 0.05205 0.39181 0.07704 0.36292 C 0.08814 0.34974 0.08259 0.36222 0.09508 0.34581 C 0.11416 0.32015 0.09196 0.34165 0.11052 0.32524 C 0.11607 0.31391 0.12024 0.30212 0.12596 0.29102 C 0.12752 0.28409 0.12822 0.27669 0.13099 0.27045 C 0.13273 0.26606 0.13741 0.26444 0.1388 0.26005 C 0.14192 0.24803 0.14071 0.23439 0.14383 0.2226 C 0.14279 0.18307 0.15146 0.0883 0.12076 0.04784 C 0.1067 0.02935 0.08814 0.00462 0.0694 -0.00346 C 0.06593 -0.00509 0.06229 -0.00579 0.05899 -0.00694 C 0.05379 -0.00925 0.04355 -0.01388 0.04355 -0.01388 C 0.02881 -0.01226 0.01753 -0.01434 0.00504 -0.00694 C -0.00433 -0.00162 -0.01353 0.01363 -0.02324 0.01363 " pathEditMode="relative" ptsTypes="fffffffffffffffffffffffffffffA">
                                      <p:cBhvr>
                                        <p:cTn id="134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266 -0.09477 C 0.00815 -0.0668 -0.00173 -0.07744 0.01562 -0.06056 C 0.02082 -0.03791 0.01371 -0.06403 0.02585 -0.03652 C 0.02707 -0.03352 0.02724 -0.02959 0.02845 -0.02635 C 0.02967 -0.02288 0.03175 -0.01942 0.03348 -0.01595 C 0.03522 -0.00693 0.03695 0.00208 0.03869 0.01133 C 0.03956 0.01572 0.04129 0.0252 0.04129 0.02543 C 0.03817 0.13939 0.05031 0.09732 0.02325 0.15187 C 0.01856 0.17615 0.02464 0.15673 0.01301 0.17245 C 0.01076 0.17522 0.01006 0.17984 0.00781 0.18262 C 0.00486 0.18585 0.00052 0.18655 -0.00243 0.18955 C -0.00555 0.19233 -0.00711 0.19718 -0.01024 0.19972 C -0.01509 0.20319 -0.02116 0.2025 -0.02568 0.20666 C -0.03938 0.21845 -0.05118 0.22053 -0.06679 0.22376 C -0.11364 0.24804 -0.09073 0.23856 -0.19518 0.22723 C -0.19899 0.22677 -0.20021 0.21984 -0.20298 0.21683 C -0.22311 0.19603 -0.22779 0.19695 -0.23647 0.16205 C -0.2382 0.15511 -0.2415 0.14147 -0.2415 0.1417 C -0.24063 0.11628 -0.24115 0.09108 -0.2389 0.06611 C -0.23803 0.05525 -0.2297 0.04115 -0.22606 0.0319 C -0.22207 0.02081 -0.22519 0.01919 -0.21842 0.00809 C -0.20559 -0.01364 -0.19067 -0.03121 -0.1721 -0.04346 C -0.16377 -0.0601 -0.16221 -0.05224 -0.15163 -0.0638 C -0.13515 -0.08229 -0.15423 -0.06727 -0.13098 -0.08437 C -0.12769 -0.08691 -0.12404 -0.08876 -0.12075 -0.09131 C -0.11554 -0.0957 -0.10531 -0.10495 -0.10531 -0.10471 " pathEditMode="relative" rAng="0" ptsTypes="fffffffffffffffffffffffffA">
                                      <p:cBhvr>
                                        <p:cTn id="136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3" y="1662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9316E-6 -0.00046 C -0.01631 -0.0037 -0.03314 -0.0044 -0.04893 -0.01042 C -0.08693 -0.02501 -0.11626 -0.06832 -0.14662 -0.09912 C -0.15755 -0.11023 -0.17005 -0.11857 -0.17994 -0.13015 C -0.2254 -0.18527 -0.26722 -0.31148 -0.28284 -0.3937 C -0.28197 -0.42635 -0.28249 -0.45808 -0.28023 -0.48934 C -0.27919 -0.50695 -0.25507 -0.54423 -0.24692 -0.56183 C -0.23616 -0.58476 -0.23095 -0.61672 -0.21343 -0.63316 C -0.19417 -0.65192 -0.17438 -0.68133 -0.15165 -0.69152 C -0.12563 -0.70333 -0.09942 -0.71445 -0.07201 -0.71885 C -0.03869 -0.73321 -0.04737 -0.73066 0.02308 -0.71885 C 0.02916 -0.71792 0.03332 -0.70959 0.03853 -0.70495 C 0.0413 -0.70287 0.04529 -0.70287 0.04876 -0.70171 C 0.05848 -0.69222 0.06681 -0.68967 0.07705 -0.68133 C 0.08052 -0.67832 0.08347 -0.67392 0.08728 -0.67091 C 0.09579 -0.66443 0.09509 -0.67184 0.10273 -0.66095 C 0.11175 -0.64775 0.12841 -0.6195 0.12841 -0.61927 C 0.13396 -0.59634 0.12633 -0.62552 0.14142 -0.58893 C 0.15721 -0.55025 0.13778 -0.59124 0.14906 -0.55836 C 0.15097 -0.55234 0.15409 -0.54655 0.15669 -0.54122 C 0.15756 -0.53196 0.15912 -0.52292 0.15912 -0.51366 C 0.15964 -0.50764 0.16415 -0.47336 0.15912 -0.45113 C 0.15409 -0.42913 0.15843 -0.42079 0.12841 -0.38027 C 0.11973 -0.3629 -0.0052 -0.2082 -0.01995 -0.2082 " pathEditMode="relative" rAng="0" ptsTypes="fffffffffffffffffffffaff">
                                      <p:cBhvr>
                                        <p:cTn id="138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4" y="-3663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2408E-6 -4.13713E-6 C -0.00728 0.00186 -0.0144 0.00464 -0.02151 0.00719 C -0.03053 0.01529 -0.04233 0.01622 -0.05118 0.02525 C -0.05916 0.0329 -0.06575 0.04147 -0.07408 0.04865 C -0.07789 0.05537 -0.07963 0.06185 -0.08483 0.06649 C -0.08587 0.06834 -0.08657 0.07042 -0.08761 0.07204 C -0.08882 0.07343 -0.09073 0.07367 -0.0916 0.07552 C -0.09264 0.07691 -0.09229 0.07923 -0.09299 0.08108 C -0.09455 0.08479 -0.09733 0.08756 -0.09837 0.09173 C -0.10045 0.09938 -0.10166 0.10633 -0.10513 0.11328 C -0.10669 0.12648 -0.10895 0.13343 -0.11172 0.14571 C -0.11519 0.18138 -0.11814 0.21914 -0.10912 0.25365 C -0.10704 0.27821 -0.10461 0.30137 -0.10097 0.32569 C -0.09906 0.3389 -0.09819 0.34886 -0.0916 0.35974 C -0.08813 0.37828 -0.07703 0.39032 -0.06592 0.40121 C -0.06124 0.40584 -0.05447 0.41372 -0.0484 0.41742 C -0.04077 0.42182 -0.04146 0.41881 -0.03504 0.4246 C -0.03279 0.42669 -0.03088 0.42993 -0.02828 0.43179 C -0.02168 0.43619 -0.01648 0.43526 -0.00937 0.43711 C 0.00451 0.44036 0.01839 0.4429 0.03245 0.44615 C 0.08033 0.44476 0.12735 0.44221 0.17523 0.44082 C 0.2186 0.43526 0.24688 0.41673 0.28036 0.38152 C 0.28609 0.36878 0.27863 0.38337 0.28834 0.37063 C 0.29442 0.36229 0.29927 0.3521 0.30326 0.34191 C 0.30517 0.32454 0.3083 0.30809 0.31125 0.29141 C 0.31072 0.25527 0.31072 0.21937 0.31003 0.18346 C 0.30916 0.14733 0.28435 0.11652 0.26544 0.09544 C 0.26354 0.09312 0.25902 0.08594 0.25608 0.08455 C 0.24671 0.08015 0.23456 0.07853 0.22502 0.07737 C 0.21166 0.0783 0.18338 0.07737 0.16586 0.08455 C 0.16256 0.08571 0.15927 0.0878 0.15632 0.08988 C 0.15077 0.09312 0.14018 0.10077 0.14018 0.101 C 0.13359 0.10934 0.12665 0.1142 0.11989 0.12231 C 0.11364 0.12949 0.10722 0.13644 0.10115 0.14385 C 0.09508 0.1508 0.09161 0.15822 0.08623 0.16563 C 0.08102 0.18254 0.06749 0.18902 0.06749 0.20802 " pathEditMode="relative" rAng="0" ptsTypes="ffffffffffffffffffffffffffffffffffff">
                                      <p:cBhvr>
                                        <p:cTn id="140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6" y="22307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1475 0.0264 0.04286 0.03358 0.06611 0.03613 C 0.09075 0.03543 0.11539 0.0352 0.1402 0.03427 C 0.15218 0.03358 0.14871 0.03242 0.15894 0.02871 C 0.18324 0.01922 0.20094 0.00718 0.2169 -0.01969 C 0.2228 -0.03011 0.2195 -0.02826 0.22505 -0.0396 C 0.23703 -0.06485 0.22349 -0.03034 0.23581 -0.05929 C 0.24501 -0.08175 0.23772 -0.07272 0.24796 -0.08268 C 0.25282 -0.10236 0.25906 -0.12089 0.2641 -0.14034 C 0.27017 -0.19616 0.27312 -0.25683 0.26271 -0.31103 C 0.26132 -0.32515 0.26115 -0.32909 0.25473 -0.33997 C 0.24553 -0.37471 0.25837 -0.32816 0.24796 -0.35966 C 0.24206 -0.37749 0.23963 -0.39602 0.22783 -0.40829 C 0.22297 -0.4208 0.21621 -0.43145 0.21031 -0.44234 C 0.20163 -0.45832 0.19434 -0.47453 0.18185 -0.48564 C 0.17126 -0.5044 0.15877 -0.5227 0.14142 -0.52872 C 0.13691 -0.53034 0.11973 -0.53219 0.1173 -0.53242 C 0.0937 -0.53173 0.07097 -0.53474 0.04858 -0.52687 C 0.0472 -0.52571 0.04581 -0.52432 0.04442 -0.52339 C 0.04268 -0.52247 0.0406 -0.52293 0.03904 -0.52154 C 0.03505 -0.51876 0.03193 -0.51413 0.02828 -0.51066 C 0.02256 -0.49954 0.01336 -0.48055 0.00538 -0.47291 C 0.00121 -0.46387 -0.0033 -0.45832 -0.00538 -0.44789 C -0.00642 -0.44326 -0.00816 -0.4333 -0.00816 -0.4333 C -0.00868 -0.42751 -0.00937 -0.42149 -0.00937 -0.41547 C -0.00937 -0.40343 -0.00902 -0.39139 -0.00816 -0.37934 C -0.00746 -0.36591 0.00538 -0.35619 0.01353 -0.35063 C 0.01856 -0.34739 0.02446 -0.34646 0.02967 -0.34345 C 0.03331 -0.3416 0.03644 -0.33766 0.04043 -0.33627 C 0.04893 -0.33349 0.05743 -0.33164 0.06611 -0.32909 C 0.06784 -0.32863 0.06958 -0.3277 0.07149 -0.32724 C 0.07548 -0.32654 0.07947 -0.32631 0.08364 -0.32538 C 0.08537 -0.32515 0.08901 -0.32376 0.08901 -0.32376 " pathEditMode="relative" ptsTypes="ffffffffffffffffffffffffffffffffA">
                                      <p:cBhvr>
                                        <p:cTn id="142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1" animBg="1"/>
      <p:bldP spid="44" grpId="0"/>
      <p:bldP spid="44" grpId="1"/>
      <p:bldP spid="52" grpId="0"/>
      <p:bldP spid="52" grpId="1"/>
      <p:bldP spid="68" grpId="0"/>
      <p:bldP spid="68" grpId="1"/>
      <p:bldP spid="59" grpId="0"/>
      <p:bldP spid="59" grpId="1"/>
      <p:bldP spid="77" grpId="0"/>
      <p:bldP spid="77" grpId="1"/>
      <p:bldP spid="95" grpId="0"/>
      <p:bldP spid="95" grpId="1"/>
      <p:bldP spid="36" grpId="1" animBg="1"/>
      <p:bldP spid="37" grpId="0" animBg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38" grpId="0" animBg="1"/>
      <p:bldP spid="39" grpId="0" animBg="1"/>
      <p:bldP spid="4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土浦.gif"/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961" y="1619377"/>
            <a:ext cx="4436078" cy="4465726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45</a:t>
            </a:fld>
            <a:endParaRPr kumimoji="1" lang="ja-JP" altLang="en-US"/>
          </a:p>
        </p:txBody>
      </p:sp>
      <p:grpSp>
        <p:nvGrpSpPr>
          <p:cNvPr id="5" name="図形グループ 4"/>
          <p:cNvGrpSpPr/>
          <p:nvPr/>
        </p:nvGrpSpPr>
        <p:grpSpPr>
          <a:xfrm>
            <a:off x="290202" y="268265"/>
            <a:ext cx="425182" cy="477887"/>
            <a:chOff x="-1295716" y="359731"/>
            <a:chExt cx="425182" cy="477887"/>
          </a:xfrm>
        </p:grpSpPr>
        <p:sp>
          <p:nvSpPr>
            <p:cNvPr id="6" name="円/楕円 5"/>
            <p:cNvSpPr/>
            <p:nvPr/>
          </p:nvSpPr>
          <p:spPr>
            <a:xfrm>
              <a:off x="-1295716" y="412436"/>
              <a:ext cx="425182" cy="425182"/>
            </a:xfrm>
            <a:prstGeom prst="ellipse">
              <a:avLst/>
            </a:prstGeom>
            <a:solidFill>
              <a:srgbClr val="FF9A00">
                <a:alpha val="9000"/>
              </a:srgbClr>
            </a:solidFill>
            <a:ln>
              <a:noFill/>
            </a:ln>
            <a:effectLst>
              <a:glow rad="533400">
                <a:srgbClr val="FF9A00">
                  <a:alpha val="68000"/>
                </a:srgb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-1255179" y="408823"/>
              <a:ext cx="152223" cy="152223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  <a:effectLst>
              <a:glow rad="469900">
                <a:schemeClr val="bg1">
                  <a:alpha val="9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-1286589" y="359731"/>
              <a:ext cx="79200" cy="79200"/>
            </a:xfrm>
            <a:prstGeom prst="ellipse">
              <a:avLst/>
            </a:prstGeom>
            <a:solidFill>
              <a:srgbClr val="FFCF00">
                <a:alpha val="11000"/>
              </a:srgbClr>
            </a:solidFill>
            <a:ln>
              <a:noFill/>
            </a:ln>
            <a:effectLst>
              <a:glow rad="190500">
                <a:srgbClr val="FFCF00"/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grpSp>
        <p:nvGrpSpPr>
          <p:cNvPr id="21" name="図形グループ 20"/>
          <p:cNvGrpSpPr/>
          <p:nvPr/>
        </p:nvGrpSpPr>
        <p:grpSpPr>
          <a:xfrm>
            <a:off x="6113228" y="345088"/>
            <a:ext cx="966931" cy="526954"/>
            <a:chOff x="5558849" y="149603"/>
            <a:chExt cx="966931" cy="526954"/>
          </a:xfrm>
        </p:grpSpPr>
        <p:sp>
          <p:nvSpPr>
            <p:cNvPr id="22" name="円/楕円 21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図形グループ 23"/>
          <p:cNvGrpSpPr/>
          <p:nvPr/>
        </p:nvGrpSpPr>
        <p:grpSpPr>
          <a:xfrm>
            <a:off x="7006137" y="3453"/>
            <a:ext cx="954107" cy="526954"/>
            <a:chOff x="8059283" y="1398893"/>
            <a:chExt cx="954107" cy="526954"/>
          </a:xfrm>
        </p:grpSpPr>
        <p:sp>
          <p:nvSpPr>
            <p:cNvPr id="25" name="円/楕円 24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8059283" y="1527740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地区別構想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図形グループ 26"/>
          <p:cNvGrpSpPr/>
          <p:nvPr/>
        </p:nvGrpSpPr>
        <p:grpSpPr>
          <a:xfrm>
            <a:off x="8254869" y="1239991"/>
            <a:ext cx="954107" cy="526954"/>
            <a:chOff x="8006409" y="1398893"/>
            <a:chExt cx="954107" cy="526954"/>
          </a:xfrm>
        </p:grpSpPr>
        <p:sp>
          <p:nvSpPr>
            <p:cNvPr id="28" name="円/楕円 27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図形グループ 29"/>
          <p:cNvGrpSpPr/>
          <p:nvPr/>
        </p:nvGrpSpPr>
        <p:grpSpPr>
          <a:xfrm>
            <a:off x="8021631" y="170030"/>
            <a:ext cx="893624" cy="893624"/>
            <a:chOff x="6546392" y="610942"/>
            <a:chExt cx="893624" cy="893624"/>
          </a:xfrm>
        </p:grpSpPr>
        <p:sp>
          <p:nvSpPr>
            <p:cNvPr id="31" name="円/楕円 30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585412" y="89085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まとめ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53" name="円/楕円 52"/>
          <p:cNvSpPr/>
          <p:nvPr/>
        </p:nvSpPr>
        <p:spPr>
          <a:xfrm>
            <a:off x="2841443" y="1994716"/>
            <a:ext cx="3461114" cy="3461114"/>
          </a:xfrm>
          <a:prstGeom prst="ellipse">
            <a:avLst/>
          </a:prstGeom>
          <a:solidFill>
            <a:schemeClr val="accent5">
              <a:lumMod val="20000"/>
              <a:lumOff val="80000"/>
              <a:alpha val="2000"/>
            </a:schemeClr>
          </a:solidFill>
          <a:ln>
            <a:noFill/>
          </a:ln>
          <a:effectLst>
            <a:glow rad="1638300">
              <a:schemeClr val="accent5">
                <a:lumMod val="40000"/>
                <a:lumOff val="60000"/>
                <a:alpha val="6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94086" y="39507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56" name="図 55" descr="ぬ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8276">
            <a:off x="1904203" y="2591581"/>
            <a:ext cx="1699991" cy="1796382"/>
          </a:xfrm>
          <a:prstGeom prst="rect">
            <a:avLst/>
          </a:prstGeom>
        </p:spPr>
      </p:pic>
      <p:pic>
        <p:nvPicPr>
          <p:cNvPr id="63" name="図 62" descr="り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153" y="3211564"/>
            <a:ext cx="1699991" cy="1796382"/>
          </a:xfrm>
          <a:prstGeom prst="rect">
            <a:avLst/>
          </a:prstGeom>
        </p:spPr>
      </p:pic>
      <p:pic>
        <p:nvPicPr>
          <p:cNvPr id="66" name="図 65" descr="も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7495">
            <a:off x="4388108" y="2218807"/>
            <a:ext cx="1699990" cy="1796382"/>
          </a:xfrm>
          <a:prstGeom prst="rect">
            <a:avLst/>
          </a:prstGeom>
        </p:spPr>
      </p:pic>
      <p:pic>
        <p:nvPicPr>
          <p:cNvPr id="70" name="図 69" descr="く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008" y="3258597"/>
            <a:ext cx="1695770" cy="1791922"/>
          </a:xfrm>
          <a:prstGeom prst="rect">
            <a:avLst/>
          </a:prstGeom>
        </p:spPr>
      </p:pic>
      <p:pic>
        <p:nvPicPr>
          <p:cNvPr id="11" name="図 10" descr="ojiisan_obaasan.jpg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6" b="100000" l="1961" r="99673">
                        <a14:foregroundMark x1="11765" y1="15714" x2="11765" y2="15714"/>
                        <a14:foregroundMark x1="35621" y1="48286" x2="35621" y2="48286"/>
                        <a14:foregroundMark x1="26144" y1="52571" x2="26144" y2="52571"/>
                        <a14:foregroundMark x1="25163" y1="46571" x2="25163" y2="46571"/>
                        <a14:foregroundMark x1="25163" y1="55143" x2="25163" y2="55143"/>
                        <a14:foregroundMark x1="25817" y1="59429" x2="25817" y2="59429"/>
                        <a14:foregroundMark x1="9150" y1="38571" x2="9150" y2="38571"/>
                        <a14:foregroundMark x1="19281" y1="83143" x2="19281" y2="83143"/>
                        <a14:foregroundMark x1="65686" y1="16000" x2="65686" y2="16000"/>
                        <a14:foregroundMark x1="81373" y1="16571" x2="81373" y2="16571"/>
                        <a14:foregroundMark x1="55556" y1="12857" x2="55556" y2="12857"/>
                        <a14:foregroundMark x1="93464" y1="17143" x2="93464" y2="17143"/>
                        <a14:foregroundMark x1="17320" y1="50571" x2="17320" y2="50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098" y="1362687"/>
            <a:ext cx="1584480" cy="1812314"/>
          </a:xfrm>
          <a:prstGeom prst="rect">
            <a:avLst/>
          </a:prstGeom>
        </p:spPr>
      </p:pic>
      <p:pic>
        <p:nvPicPr>
          <p:cNvPr id="73" name="図 7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302" y="1272356"/>
            <a:ext cx="1559161" cy="1169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" name="Picture 4" descr="http://seikeikai.jp/chiikishien/%E2%91%A6%E8%A9%B1%E3%81%97%E5%90%88%E3%81%84.JPG"/>
          <p:cNvPicPr>
            <a:picLocks noChangeAspect="1" noChangeArrowheads="1"/>
          </p:cNvPicPr>
          <p:nvPr/>
        </p:nvPicPr>
        <p:blipFill>
          <a:blip r:embed="rId12" cstate="screen">
            <a:alphaModFix amt="9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1450" y="4537817"/>
            <a:ext cx="2192113" cy="1642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図 12" descr="father_katamomi.jpg"/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429" b="99143" l="685" r="97603">
                        <a14:foregroundMark x1="44863" y1="34571" x2="44863" y2="34571"/>
                        <a14:foregroundMark x1="48288" y1="34571" x2="48288" y2="34571"/>
                        <a14:foregroundMark x1="34932" y1="36000" x2="34932" y2="36000"/>
                        <a14:foregroundMark x1="34589" y1="56286" x2="34589" y2="56286"/>
                        <a14:foregroundMark x1="48288" y1="56286" x2="48288" y2="56286"/>
                        <a14:foregroundMark x1="11301" y1="63714" x2="11301" y2="63714"/>
                        <a14:foregroundMark x1="7192" y1="64000" x2="7192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62" y="3950772"/>
            <a:ext cx="1472513" cy="1764999"/>
          </a:xfrm>
          <a:prstGeom prst="rect">
            <a:avLst/>
          </a:prstGeom>
        </p:spPr>
      </p:pic>
      <p:pic>
        <p:nvPicPr>
          <p:cNvPr id="14" name="図 13" descr="e0030537_2130018.jpg"/>
          <p:cNvPicPr>
            <a:picLocks noChangeAspect="1"/>
          </p:cNvPicPr>
          <p:nvPr/>
        </p:nvPicPr>
        <p:blipFill>
          <a:blip r:embed="rId15">
            <a:alphaModFix amt="9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388" y="5131888"/>
            <a:ext cx="2433717" cy="163154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5672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40000"/>
              </a:lnSpc>
            </a:pPr>
            <a:r>
              <a:rPr kumimoji="1" lang="ja-JP" altLang="en-US" sz="2400" dirty="0" smtClean="0"/>
              <a:t>関東鉄道ヒアリング</a:t>
            </a:r>
            <a:endParaRPr lang="en-US" altLang="ja-JP" sz="2400" dirty="0"/>
          </a:p>
          <a:p>
            <a:pPr>
              <a:lnSpc>
                <a:spcPct val="140000"/>
              </a:lnSpc>
            </a:pPr>
            <a:r>
              <a:rPr lang="ja-JP" altLang="en-US" sz="2400" dirty="0" smtClean="0"/>
              <a:t>具体的</a:t>
            </a:r>
            <a:r>
              <a:rPr lang="ja-JP" altLang="en-US" sz="2400" dirty="0"/>
              <a:t>な交通政策の検討と定量的</a:t>
            </a:r>
            <a:r>
              <a:rPr lang="ja-JP" altLang="en-US" sz="2400" dirty="0" smtClean="0"/>
              <a:t>分析</a:t>
            </a:r>
            <a:endParaRPr lang="en-US" altLang="ja-JP" sz="2400" dirty="0" smtClean="0"/>
          </a:p>
          <a:p>
            <a:pPr>
              <a:lnSpc>
                <a:spcPct val="140000"/>
              </a:lnSpc>
            </a:pPr>
            <a:r>
              <a:rPr lang="ja-JP" altLang="en-US" sz="2400" dirty="0" smtClean="0"/>
              <a:t>交通</a:t>
            </a:r>
            <a:r>
              <a:rPr lang="ja-JP" altLang="en-US" sz="2400" dirty="0"/>
              <a:t>施策の更なる</a:t>
            </a:r>
            <a:r>
              <a:rPr lang="ja-JP" altLang="en-US" sz="2400" dirty="0" smtClean="0"/>
              <a:t>分析</a:t>
            </a:r>
            <a:endParaRPr lang="en-US" altLang="ja-JP" sz="2400" dirty="0" smtClean="0"/>
          </a:p>
          <a:p>
            <a:pPr>
              <a:lnSpc>
                <a:spcPct val="140000"/>
              </a:lnSpc>
            </a:pPr>
            <a:r>
              <a:rPr lang="ja-JP" altLang="en-US" sz="2400" dirty="0"/>
              <a:t>提案</a:t>
            </a:r>
            <a:r>
              <a:rPr lang="ja-JP" altLang="en-US" sz="2400" dirty="0" smtClean="0"/>
              <a:t>した整備計画における費用</a:t>
            </a:r>
            <a:r>
              <a:rPr lang="ja-JP" altLang="en-US" sz="2400" dirty="0"/>
              <a:t>便益</a:t>
            </a:r>
            <a:r>
              <a:rPr lang="ja-JP" altLang="en-US" sz="2400" dirty="0" smtClean="0"/>
              <a:t>分析</a:t>
            </a:r>
            <a:endParaRPr lang="ja-JP" altLang="en-US" sz="2400" dirty="0"/>
          </a:p>
          <a:p>
            <a:pPr>
              <a:lnSpc>
                <a:spcPct val="140000"/>
              </a:lnSpc>
            </a:pPr>
            <a:r>
              <a:rPr lang="ja-JP" altLang="en-US" sz="2400" dirty="0" smtClean="0"/>
              <a:t>各地</a:t>
            </a:r>
            <a:r>
              <a:rPr lang="ja-JP" altLang="en-US" sz="2400" dirty="0"/>
              <a:t>区内の提案実現へのプロセスの検証</a:t>
            </a:r>
          </a:p>
          <a:p>
            <a:pPr>
              <a:lnSpc>
                <a:spcPct val="140000"/>
              </a:lnSpc>
            </a:pPr>
            <a:r>
              <a:rPr lang="ja-JP" altLang="en-US" sz="2400" dirty="0" smtClean="0"/>
              <a:t>他</a:t>
            </a:r>
            <a:r>
              <a:rPr lang="ja-JP" altLang="en-US" sz="2400" dirty="0"/>
              <a:t>地区との連携の</a:t>
            </a:r>
            <a:r>
              <a:rPr lang="ja-JP" altLang="en-US" sz="2400" dirty="0" smtClean="0"/>
              <a:t>検証</a:t>
            </a:r>
            <a:endParaRPr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46</a:t>
            </a:fld>
            <a:endParaRPr kumimoji="1" lang="ja-JP" altLang="en-US"/>
          </a:p>
        </p:txBody>
      </p:sp>
      <p:grpSp>
        <p:nvGrpSpPr>
          <p:cNvPr id="5" name="図形グループ 4"/>
          <p:cNvGrpSpPr/>
          <p:nvPr/>
        </p:nvGrpSpPr>
        <p:grpSpPr>
          <a:xfrm>
            <a:off x="290202" y="268265"/>
            <a:ext cx="425182" cy="477887"/>
            <a:chOff x="-1295716" y="359731"/>
            <a:chExt cx="425182" cy="477887"/>
          </a:xfrm>
        </p:grpSpPr>
        <p:sp>
          <p:nvSpPr>
            <p:cNvPr id="6" name="円/楕円 5"/>
            <p:cNvSpPr/>
            <p:nvPr/>
          </p:nvSpPr>
          <p:spPr>
            <a:xfrm>
              <a:off x="-1295716" y="412436"/>
              <a:ext cx="425182" cy="425182"/>
            </a:xfrm>
            <a:prstGeom prst="ellipse">
              <a:avLst/>
            </a:prstGeom>
            <a:solidFill>
              <a:srgbClr val="FF9A00">
                <a:alpha val="9000"/>
              </a:srgbClr>
            </a:solidFill>
            <a:ln>
              <a:noFill/>
            </a:ln>
            <a:effectLst>
              <a:glow rad="533400">
                <a:srgbClr val="FF9A00">
                  <a:alpha val="68000"/>
                </a:srgb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-1255179" y="408823"/>
              <a:ext cx="152223" cy="152223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  <a:effectLst>
              <a:glow rad="469900">
                <a:schemeClr val="bg1">
                  <a:alpha val="9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-1286589" y="359731"/>
              <a:ext cx="79200" cy="79200"/>
            </a:xfrm>
            <a:prstGeom prst="ellipse">
              <a:avLst/>
            </a:prstGeom>
            <a:solidFill>
              <a:srgbClr val="FFCF00">
                <a:alpha val="11000"/>
              </a:srgbClr>
            </a:solidFill>
            <a:ln>
              <a:noFill/>
            </a:ln>
            <a:effectLst>
              <a:glow rad="190500">
                <a:srgbClr val="FFCF00"/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今後の活動</a:t>
            </a:r>
            <a:endParaRPr kumimoji="1" lang="ja-JP" altLang="en-US" dirty="0"/>
          </a:p>
        </p:txBody>
      </p:sp>
      <p:grpSp>
        <p:nvGrpSpPr>
          <p:cNvPr id="9" name="図形グループ 8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10" name="円/楕円 9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図形グループ 11"/>
          <p:cNvGrpSpPr/>
          <p:nvPr/>
        </p:nvGrpSpPr>
        <p:grpSpPr>
          <a:xfrm>
            <a:off x="8102301" y="-98792"/>
            <a:ext cx="646331" cy="526954"/>
            <a:chOff x="8213167" y="1398893"/>
            <a:chExt cx="646331" cy="526954"/>
          </a:xfrm>
        </p:grpSpPr>
        <p:sp>
          <p:nvSpPr>
            <p:cNvPr id="13" name="円/楕円 12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図形グループ 14"/>
          <p:cNvGrpSpPr/>
          <p:nvPr/>
        </p:nvGrpSpPr>
        <p:grpSpPr>
          <a:xfrm>
            <a:off x="7113077" y="439027"/>
            <a:ext cx="954107" cy="526954"/>
            <a:chOff x="8006412" y="1398893"/>
            <a:chExt cx="954107" cy="526954"/>
          </a:xfrm>
        </p:grpSpPr>
        <p:sp>
          <p:nvSpPr>
            <p:cNvPr id="16" name="円/楕円 15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8006412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地区別構想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図形グループ 17"/>
          <p:cNvGrpSpPr/>
          <p:nvPr/>
        </p:nvGrpSpPr>
        <p:grpSpPr>
          <a:xfrm>
            <a:off x="7949650" y="993001"/>
            <a:ext cx="1210588" cy="893624"/>
            <a:chOff x="6380229" y="610942"/>
            <a:chExt cx="1210588" cy="893624"/>
          </a:xfrm>
        </p:grpSpPr>
        <p:sp>
          <p:nvSpPr>
            <p:cNvPr id="19" name="円/楕円 18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380229" y="890854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今後</a:t>
              </a:r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の活動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85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13248"/>
            <a:ext cx="8229600" cy="5735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300" dirty="0" smtClean="0"/>
              <a:t>・静岡県</a:t>
            </a:r>
            <a:r>
              <a:rPr lang="ja-JP" altLang="en-US" sz="1300" dirty="0"/>
              <a:t>ふじ</a:t>
            </a:r>
            <a:r>
              <a:rPr lang="en-US" altLang="ja-JP" sz="1300" dirty="0"/>
              <a:t>33</a:t>
            </a:r>
            <a:r>
              <a:rPr lang="ja-JP" altLang="en-US" sz="1300" dirty="0"/>
              <a:t>プログラム</a:t>
            </a:r>
            <a:endParaRPr lang="en-US" altLang="ja-JP" sz="1300" dirty="0"/>
          </a:p>
          <a:p>
            <a:pPr marL="0" indent="0">
              <a:buNone/>
            </a:pPr>
            <a:r>
              <a:rPr lang="ja-JP" altLang="en-US" sz="1300" dirty="0" smtClean="0"/>
              <a:t>・第</a:t>
            </a:r>
            <a:r>
              <a:rPr lang="en-US" altLang="ja-JP" sz="1300" dirty="0" smtClean="0"/>
              <a:t>58</a:t>
            </a:r>
            <a:r>
              <a:rPr lang="ja-JP" altLang="en-US" sz="1300" dirty="0"/>
              <a:t>回東海公衆衛生</a:t>
            </a:r>
            <a:r>
              <a:rPr lang="ja-JP" altLang="en-US" sz="1300" dirty="0" smtClean="0"/>
              <a:t>学会「</a:t>
            </a:r>
            <a:r>
              <a:rPr lang="ja-JP" altLang="en-US" sz="1300" dirty="0"/>
              <a:t>静岡県高齢者コホート調査に</a:t>
            </a:r>
            <a:r>
              <a:rPr lang="ja-JP" altLang="en-US" sz="1300" dirty="0" smtClean="0"/>
              <a:t>基づく</a:t>
            </a:r>
            <a:endParaRPr lang="en-US" altLang="ja-JP" sz="1300" dirty="0" smtClean="0"/>
          </a:p>
          <a:p>
            <a:pPr marL="0" indent="0">
              <a:buNone/>
            </a:pPr>
            <a:r>
              <a:rPr lang="ja-JP" altLang="ja-JP" sz="1300" dirty="0" smtClean="0"/>
              <a:t>　</a:t>
            </a:r>
            <a:r>
              <a:rPr lang="ja-JP" altLang="en-US" sz="1300" dirty="0" smtClean="0"/>
              <a:t>運動・栄養・社会参加の死亡に対する影響について」</a:t>
            </a:r>
            <a:endParaRPr lang="en-US" altLang="ja-JP" sz="1300" dirty="0" smtClean="0"/>
          </a:p>
          <a:p>
            <a:pPr marL="0" indent="0">
              <a:buNone/>
            </a:pPr>
            <a:r>
              <a:rPr lang="ja-JP" altLang="en-US" sz="1300" dirty="0" smtClean="0"/>
              <a:t>・秋田県「社会参加促進の仕組みづくり」</a:t>
            </a:r>
            <a:endParaRPr lang="en-US" altLang="ja-JP" sz="1300" dirty="0" smtClean="0"/>
          </a:p>
          <a:p>
            <a:pPr marL="0" indent="0">
              <a:buNone/>
            </a:pPr>
            <a:r>
              <a:rPr lang="ja-JP" altLang="en-US" sz="1300" dirty="0" smtClean="0"/>
              <a:t>・高山緑「青少年と高齢者の世代間交流プログラムに関する一考察」</a:t>
            </a:r>
            <a:endParaRPr lang="en-US" altLang="ja-JP" sz="1300" dirty="0" smtClean="0"/>
          </a:p>
          <a:p>
            <a:pPr marL="0" indent="0">
              <a:buNone/>
            </a:pPr>
            <a:r>
              <a:rPr kumimoji="1" lang="ja-JP" altLang="en-US" sz="1300" dirty="0" smtClean="0"/>
              <a:t>・</a:t>
            </a:r>
            <a:r>
              <a:rPr lang="ja-JP" altLang="en-US" sz="1300" dirty="0"/>
              <a:t>土浦市「平成</a:t>
            </a:r>
            <a:r>
              <a:rPr lang="en-US" altLang="ja-JP" sz="1300" dirty="0"/>
              <a:t>18</a:t>
            </a:r>
            <a:r>
              <a:rPr lang="ja-JP" altLang="en-US" sz="1300" dirty="0"/>
              <a:t>年度まちづくりアンケート調査」</a:t>
            </a:r>
          </a:p>
          <a:p>
            <a:pPr marL="0" indent="0">
              <a:buNone/>
            </a:pPr>
            <a:r>
              <a:rPr kumimoji="1" lang="ja-JP" altLang="en-US" sz="1300" dirty="0" smtClean="0"/>
              <a:t>・土浦市「平成</a:t>
            </a:r>
            <a:r>
              <a:rPr kumimoji="1" lang="en-US" altLang="ja-JP" sz="1300" dirty="0" smtClean="0"/>
              <a:t>25</a:t>
            </a:r>
            <a:r>
              <a:rPr kumimoji="1" lang="ja-JP" altLang="en-US" sz="1300" dirty="0" smtClean="0"/>
              <a:t>年度市民満足度調査」</a:t>
            </a:r>
            <a:endParaRPr kumimoji="1" lang="en-US" altLang="ja-JP" sz="1300" dirty="0" smtClean="0"/>
          </a:p>
          <a:p>
            <a:pPr marL="0" indent="0">
              <a:buNone/>
            </a:pPr>
            <a:r>
              <a:rPr lang="ja-JP" altLang="en-US" sz="1300" dirty="0" smtClean="0"/>
              <a:t>・</a:t>
            </a:r>
            <a:r>
              <a:rPr lang="ja-JP" altLang="en-US" sz="1300" dirty="0"/>
              <a:t>内閣府「平成</a:t>
            </a:r>
            <a:r>
              <a:rPr lang="en-US" altLang="ja-JP" sz="1300" dirty="0"/>
              <a:t>25</a:t>
            </a:r>
            <a:r>
              <a:rPr lang="ja-JP" altLang="en-US" sz="1300" dirty="0"/>
              <a:t>年版高齢社会白書」</a:t>
            </a:r>
          </a:p>
          <a:p>
            <a:pPr marL="0" indent="0">
              <a:buNone/>
            </a:pPr>
            <a:r>
              <a:rPr lang="ja-JP" altLang="en-US" sz="1300" dirty="0" smtClean="0"/>
              <a:t>・神奈川</a:t>
            </a:r>
            <a:r>
              <a:rPr lang="ja-JP" altLang="en-US" sz="1300" dirty="0"/>
              <a:t>県立保険福祉</a:t>
            </a:r>
            <a:r>
              <a:rPr lang="ja-JP" altLang="en-US" sz="1300" dirty="0" smtClean="0"/>
              <a:t>大学健康</a:t>
            </a:r>
            <a:r>
              <a:rPr lang="ja-JP" altLang="en-US" sz="1300" dirty="0"/>
              <a:t>サポート</a:t>
            </a:r>
            <a:r>
              <a:rPr lang="ja-JP" altLang="en-US" sz="1300" dirty="0" smtClean="0"/>
              <a:t>研究会「</a:t>
            </a:r>
            <a:r>
              <a:rPr lang="ja-JP" altLang="en-US" sz="1300" dirty="0"/>
              <a:t>ラジオ体操の</a:t>
            </a:r>
            <a:r>
              <a:rPr lang="ja-JP" altLang="en-US" sz="1300" dirty="0" smtClean="0"/>
              <a:t>実施効</a:t>
            </a:r>
            <a:endParaRPr lang="en-US" altLang="ja-JP" sz="1300" dirty="0" smtClean="0"/>
          </a:p>
          <a:p>
            <a:pPr marL="0" indent="0">
              <a:buNone/>
            </a:pPr>
            <a:r>
              <a:rPr lang="ja-JP" altLang="ja-JP" sz="1300" dirty="0"/>
              <a:t>　</a:t>
            </a:r>
            <a:r>
              <a:rPr lang="ja-JP" altLang="en-US" sz="1300" dirty="0" smtClean="0"/>
              <a:t>果</a:t>
            </a:r>
            <a:r>
              <a:rPr lang="ja-JP" altLang="en-US" sz="1300" dirty="0"/>
              <a:t>に関する調査研究</a:t>
            </a:r>
            <a:r>
              <a:rPr lang="ja-JP" altLang="en-US" sz="1300" dirty="0" smtClean="0"/>
              <a:t>」</a:t>
            </a:r>
            <a:endParaRPr lang="en-US" altLang="ja-JP" sz="1300" dirty="0" smtClean="0"/>
          </a:p>
          <a:p>
            <a:pPr marL="0" indent="0">
              <a:buNone/>
            </a:pPr>
            <a:r>
              <a:rPr lang="ja-JP" altLang="en-US" sz="1300" dirty="0"/>
              <a:t>・一般財団法人</a:t>
            </a:r>
            <a:r>
              <a:rPr lang="en-US" altLang="ja-JP" sz="1300" dirty="0"/>
              <a:t> </a:t>
            </a:r>
            <a:r>
              <a:rPr lang="ja-JP" altLang="en-US" sz="1300" dirty="0"/>
              <a:t>世田谷トラストまちづくり</a:t>
            </a:r>
            <a:r>
              <a:rPr lang="en-US" altLang="ja-JP" sz="1300" dirty="0"/>
              <a:t>(</a:t>
            </a:r>
            <a:r>
              <a:rPr lang="ja-JP" altLang="en-US" sz="1300" dirty="0"/>
              <a:t>最終閲覧日</a:t>
            </a:r>
            <a:r>
              <a:rPr lang="en-US" altLang="ja-JP" sz="1300" dirty="0"/>
              <a:t> </a:t>
            </a:r>
            <a:r>
              <a:rPr lang="en-US" altLang="ja-JP" sz="1300" dirty="0" smtClean="0"/>
              <a:t>14.12.18)</a:t>
            </a:r>
            <a:endParaRPr lang="en-US" altLang="ja-JP" sz="1300" dirty="0"/>
          </a:p>
          <a:p>
            <a:pPr marL="0" indent="0">
              <a:buNone/>
            </a:pPr>
            <a:r>
              <a:rPr lang="en-US" altLang="ja-JP" sz="1300" dirty="0"/>
              <a:t>	</a:t>
            </a:r>
            <a:r>
              <a:rPr lang="en-US" altLang="ja-JP" sz="1300" dirty="0">
                <a:hlinkClick r:id="rId2"/>
              </a:rPr>
              <a:t>http://</a:t>
            </a:r>
            <a:r>
              <a:rPr lang="en-US" altLang="ja-JP" sz="1300" dirty="0" smtClean="0">
                <a:hlinkClick r:id="rId2"/>
              </a:rPr>
              <a:t>www.setagayatm.or.jp</a:t>
            </a:r>
            <a:endParaRPr lang="ja-JP" altLang="en-US" sz="1300" dirty="0"/>
          </a:p>
          <a:p>
            <a:pPr marL="0" indent="0">
              <a:buNone/>
            </a:pPr>
            <a:r>
              <a:rPr lang="ja-JP" altLang="en-US" sz="1300" dirty="0" smtClean="0"/>
              <a:t>・高齢者等在宅生活支援配食サービス</a:t>
            </a:r>
            <a:r>
              <a:rPr lang="en-US" altLang="ja-JP" sz="1300" dirty="0"/>
              <a:t>(</a:t>
            </a:r>
            <a:r>
              <a:rPr lang="ja-JP" altLang="en-US" sz="1300" dirty="0"/>
              <a:t>最終閲覧日</a:t>
            </a:r>
            <a:r>
              <a:rPr lang="en-US" altLang="ja-JP" sz="1300" dirty="0"/>
              <a:t> </a:t>
            </a:r>
            <a:r>
              <a:rPr lang="en-US" altLang="ja-JP" sz="1300" dirty="0" smtClean="0"/>
              <a:t>14.12.18)</a:t>
            </a:r>
          </a:p>
          <a:p>
            <a:pPr marL="0" indent="0">
              <a:buNone/>
            </a:pPr>
            <a:r>
              <a:rPr lang="ja-JP" altLang="ja-JP" sz="1300" dirty="0"/>
              <a:t>　</a:t>
            </a:r>
            <a:r>
              <a:rPr lang="ja-JP" altLang="en-US" sz="1300" dirty="0" smtClean="0"/>
              <a:t>　　</a:t>
            </a:r>
            <a:r>
              <a:rPr lang="en-US" altLang="ja-JP" sz="1300" dirty="0" smtClean="0">
                <a:hlinkClick r:id="rId3"/>
              </a:rPr>
              <a:t>http</a:t>
            </a:r>
            <a:r>
              <a:rPr lang="en-US" altLang="ja-JP" sz="1300" dirty="0">
                <a:hlinkClick r:id="rId3"/>
              </a:rPr>
              <a:t>://www.city.tsuchiura.lg.jp/page/page000231.</a:t>
            </a:r>
            <a:r>
              <a:rPr lang="en-US" altLang="ja-JP" sz="1300" dirty="0" smtClean="0">
                <a:hlinkClick r:id="rId3"/>
              </a:rPr>
              <a:t>html</a:t>
            </a:r>
            <a:endParaRPr lang="en-US" altLang="ja-JP" sz="1300" dirty="0" smtClean="0"/>
          </a:p>
          <a:p>
            <a:pPr marL="0" indent="0">
              <a:buNone/>
            </a:pPr>
            <a:r>
              <a:rPr lang="ja-JP" altLang="en-US" sz="1300" dirty="0" smtClean="0"/>
              <a:t>・いばらき</a:t>
            </a:r>
            <a:r>
              <a:rPr lang="ja-JP" altLang="en-US" sz="1300" dirty="0"/>
              <a:t>デジタル</a:t>
            </a:r>
            <a:r>
              <a:rPr lang="ja-JP" altLang="en-US" sz="1300" dirty="0" smtClean="0"/>
              <a:t>まっぷ</a:t>
            </a:r>
            <a:r>
              <a:rPr lang="en-US" altLang="ja-JP" sz="1300" dirty="0" smtClean="0"/>
              <a:t>(</a:t>
            </a:r>
            <a:r>
              <a:rPr lang="ja-JP" altLang="en-US" sz="1300" dirty="0" smtClean="0"/>
              <a:t>最終</a:t>
            </a:r>
            <a:r>
              <a:rPr lang="ja-JP" altLang="en-US" sz="1300" dirty="0"/>
              <a:t>閲覧</a:t>
            </a:r>
            <a:r>
              <a:rPr lang="ja-JP" altLang="en-US" sz="1300" dirty="0" smtClean="0"/>
              <a:t>日</a:t>
            </a:r>
            <a:r>
              <a:rPr lang="en-US" altLang="ja-JP" sz="1300" dirty="0"/>
              <a:t> </a:t>
            </a:r>
            <a:r>
              <a:rPr lang="en-US" altLang="ja-JP" sz="1300" dirty="0" smtClean="0"/>
              <a:t>14.12.16</a:t>
            </a:r>
            <a:r>
              <a:rPr lang="ja-JP" altLang="en-US" sz="1300" dirty="0" smtClean="0"/>
              <a:t>）</a:t>
            </a:r>
            <a:endParaRPr lang="en-US" altLang="ja-JP" sz="1300" dirty="0"/>
          </a:p>
          <a:p>
            <a:pPr marL="0" indent="0">
              <a:buNone/>
            </a:pPr>
            <a:r>
              <a:rPr lang="en-US" altLang="ja-JP" sz="1300" dirty="0" smtClean="0"/>
              <a:t>	http://www2.wagmap.jp/</a:t>
            </a:r>
            <a:r>
              <a:rPr lang="en-US" altLang="ja-JP" sz="1300" dirty="0" err="1" smtClean="0"/>
              <a:t>ibaraki</a:t>
            </a:r>
            <a:r>
              <a:rPr lang="en-US" altLang="ja-JP" sz="1300" dirty="0" smtClean="0"/>
              <a:t>/top/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ja-JP" altLang="en-US" sz="1300" dirty="0" smtClean="0"/>
              <a:t>・毎日新聞「</a:t>
            </a:r>
            <a:r>
              <a:rPr lang="ja-JP" altLang="en-US" sz="1300" dirty="0"/>
              <a:t>なくせ！輪禍：路面盛り上げ速度抑制</a:t>
            </a:r>
            <a:r>
              <a:rPr lang="en-US" altLang="ja-JP" sz="1300" dirty="0"/>
              <a:t>『</a:t>
            </a:r>
            <a:r>
              <a:rPr lang="ja-JP" altLang="en-US" sz="1300" dirty="0"/>
              <a:t>ハンプ</a:t>
            </a:r>
            <a:r>
              <a:rPr lang="en-US" altLang="en-US" sz="1300" dirty="0"/>
              <a:t>』</a:t>
            </a:r>
            <a:r>
              <a:rPr lang="ja-JP" altLang="en-US" sz="1300" dirty="0"/>
              <a:t>で事故激減</a:t>
            </a:r>
            <a:r>
              <a:rPr lang="en-US" altLang="ja-JP" sz="1300" dirty="0"/>
              <a:t> </a:t>
            </a:r>
            <a:r>
              <a:rPr lang="ja-JP" altLang="en-US" sz="1300" dirty="0"/>
              <a:t>千葉・鎌ケ谷の東初富地区、</a:t>
            </a:r>
            <a:r>
              <a:rPr lang="en-US" altLang="ja-JP" sz="1300" dirty="0"/>
              <a:t>10</a:t>
            </a:r>
            <a:r>
              <a:rPr lang="ja-JP" altLang="en-US" sz="1300" dirty="0"/>
              <a:t>年で</a:t>
            </a:r>
            <a:r>
              <a:rPr lang="en-US" altLang="ja-JP" sz="1300" dirty="0"/>
              <a:t>8</a:t>
            </a:r>
            <a:r>
              <a:rPr lang="ja-JP" altLang="en-US" sz="1300" dirty="0"/>
              <a:t>分の</a:t>
            </a:r>
            <a:r>
              <a:rPr lang="en-US" altLang="ja-JP" sz="1300" dirty="0"/>
              <a:t>1</a:t>
            </a:r>
            <a:r>
              <a:rPr lang="ja-JP" altLang="en-US" sz="1300" dirty="0"/>
              <a:t>に</a:t>
            </a:r>
            <a:r>
              <a:rPr lang="en-US" altLang="en-US" sz="1300" dirty="0" smtClean="0"/>
              <a:t>」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altLang="ja-JP" sz="1300" dirty="0" smtClean="0"/>
              <a:t>http</a:t>
            </a:r>
            <a:r>
              <a:rPr lang="en-US" altLang="ja-JP" sz="1300" dirty="0"/>
              <a:t>://</a:t>
            </a:r>
            <a:r>
              <a:rPr lang="en-US" altLang="ja-JP" sz="1300" dirty="0" err="1"/>
              <a:t>mainichi.jp</a:t>
            </a:r>
            <a:r>
              <a:rPr lang="en-US" altLang="ja-JP" sz="1300" dirty="0"/>
              <a:t>/special/bicycle/news/</a:t>
            </a:r>
            <a:r>
              <a:rPr lang="en-US" altLang="ja-JP" sz="1300" dirty="0" smtClean="0"/>
              <a:t>20121101org00m040999000c.html</a:t>
            </a:r>
            <a:endParaRPr lang="en-US" altLang="ja-JP" sz="13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ja-JP" altLang="en-US" sz="1300" dirty="0" smtClean="0"/>
              <a:t>・歩</a:t>
            </a:r>
            <a:r>
              <a:rPr lang="ja-JP" altLang="en-US" sz="1300" dirty="0"/>
              <a:t>行者が安心・快適に利用できる道づくりを目指して</a:t>
            </a:r>
            <a:r>
              <a:rPr lang="en-US" altLang="ja-JP" sz="1300" dirty="0"/>
              <a:t> 〜</a:t>
            </a:r>
            <a:r>
              <a:rPr lang="ja-JP" altLang="en-US" sz="1300" dirty="0"/>
              <a:t>千葉県鎌ケ谷市東初富地区</a:t>
            </a:r>
            <a:r>
              <a:rPr lang="en-US" altLang="ja-JP" sz="1300" dirty="0" smtClean="0"/>
              <a:t>〜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altLang="ja-JP" sz="1300" dirty="0" smtClean="0"/>
              <a:t>http</a:t>
            </a:r>
            <a:r>
              <a:rPr lang="en-US" altLang="ja-JP" sz="1300" dirty="0"/>
              <a:t>://</a:t>
            </a:r>
            <a:r>
              <a:rPr lang="en-US" altLang="ja-JP" sz="1300" dirty="0" err="1"/>
              <a:t>www.mext.go.jp</a:t>
            </a:r>
            <a:r>
              <a:rPr lang="en-US" altLang="ja-JP" sz="1300" dirty="0"/>
              <a:t>/</a:t>
            </a:r>
            <a:r>
              <a:rPr lang="en-US" altLang="ja-JP" sz="1300" dirty="0" err="1"/>
              <a:t>b_menu</a:t>
            </a:r>
            <a:r>
              <a:rPr lang="en-US" altLang="ja-JP" sz="1300" dirty="0"/>
              <a:t>/</a:t>
            </a:r>
            <a:r>
              <a:rPr lang="en-US" altLang="ja-JP" sz="1300" dirty="0" err="1"/>
              <a:t>shingi</a:t>
            </a:r>
            <a:r>
              <a:rPr lang="en-US" altLang="ja-JP" sz="1300" dirty="0"/>
              <a:t>/</a:t>
            </a:r>
            <a:r>
              <a:rPr lang="en-US" altLang="ja-JP" sz="1300" dirty="0" err="1"/>
              <a:t>chousa</a:t>
            </a:r>
            <a:r>
              <a:rPr lang="en-US" altLang="ja-JP" sz="1300" dirty="0"/>
              <a:t>/sports/014/</a:t>
            </a:r>
            <a:r>
              <a:rPr lang="en-US" altLang="ja-JP" sz="1300" dirty="0" err="1"/>
              <a:t>shiryo</a:t>
            </a:r>
            <a:r>
              <a:rPr lang="en-US" altLang="ja-JP" sz="1300" dirty="0"/>
              <a:t>/__</a:t>
            </a:r>
            <a:r>
              <a:rPr lang="en-US" altLang="ja-JP" sz="1300" dirty="0" err="1"/>
              <a:t>icsFiles</a:t>
            </a:r>
            <a:r>
              <a:rPr lang="en-US" altLang="ja-JP" sz="1300" dirty="0"/>
              <a:t>/</a:t>
            </a:r>
            <a:r>
              <a:rPr lang="en-US" altLang="ja-JP" sz="1300" dirty="0" err="1"/>
              <a:t>afieldfile</a:t>
            </a:r>
            <a:r>
              <a:rPr lang="en-US" altLang="ja-JP" sz="1300" dirty="0"/>
              <a:t>/2012/07/18/1323462_2.pdf</a:t>
            </a:r>
            <a:r>
              <a:rPr lang="ja-JP" altLang="en-US" sz="1300" dirty="0"/>
              <a:t>）</a:t>
            </a:r>
            <a:endParaRPr lang="en-US" altLang="ja-JP" sz="1300" dirty="0"/>
          </a:p>
          <a:p>
            <a:pPr marL="0" indent="0">
              <a:buNone/>
            </a:pPr>
            <a:endParaRPr kumimoji="1" lang="ja-JP" altLang="en-US" sz="13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47</a:t>
            </a:fld>
            <a:endParaRPr kumimoji="1" lang="ja-JP" altLang="en-US"/>
          </a:p>
        </p:txBody>
      </p:sp>
      <p:grpSp>
        <p:nvGrpSpPr>
          <p:cNvPr id="5" name="図形グループ 4"/>
          <p:cNvGrpSpPr/>
          <p:nvPr/>
        </p:nvGrpSpPr>
        <p:grpSpPr>
          <a:xfrm>
            <a:off x="290202" y="268265"/>
            <a:ext cx="425182" cy="477887"/>
            <a:chOff x="-1295716" y="359731"/>
            <a:chExt cx="425182" cy="477887"/>
          </a:xfrm>
        </p:grpSpPr>
        <p:sp>
          <p:nvSpPr>
            <p:cNvPr id="6" name="円/楕円 5"/>
            <p:cNvSpPr/>
            <p:nvPr/>
          </p:nvSpPr>
          <p:spPr>
            <a:xfrm>
              <a:off x="-1295716" y="412436"/>
              <a:ext cx="425182" cy="425182"/>
            </a:xfrm>
            <a:prstGeom prst="ellipse">
              <a:avLst/>
            </a:prstGeom>
            <a:solidFill>
              <a:srgbClr val="FF9A00">
                <a:alpha val="9000"/>
              </a:srgbClr>
            </a:solidFill>
            <a:ln>
              <a:noFill/>
            </a:ln>
            <a:effectLst>
              <a:glow rad="533400">
                <a:srgbClr val="FF9A00">
                  <a:alpha val="68000"/>
                </a:srgb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-1255179" y="408823"/>
              <a:ext cx="152223" cy="152223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  <a:effectLst>
              <a:glow rad="469900">
                <a:schemeClr val="bg1">
                  <a:alpha val="9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-1286589" y="359731"/>
              <a:ext cx="79200" cy="79200"/>
            </a:xfrm>
            <a:prstGeom prst="ellipse">
              <a:avLst/>
            </a:prstGeom>
            <a:solidFill>
              <a:srgbClr val="FFCF00">
                <a:alpha val="11000"/>
              </a:srgbClr>
            </a:solidFill>
            <a:ln>
              <a:noFill/>
            </a:ln>
            <a:effectLst>
              <a:glow rad="190500">
                <a:srgbClr val="FFCF00"/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参考文献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766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13248"/>
            <a:ext cx="8229600" cy="5112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 smtClean="0"/>
              <a:t>・土浦市</a:t>
            </a:r>
            <a:endParaRPr lang="en-US" altLang="ja-JP" sz="2000" dirty="0" smtClean="0"/>
          </a:p>
          <a:p>
            <a:pPr marL="0" indent="0">
              <a:buNone/>
            </a:pPr>
            <a:r>
              <a:rPr kumimoji="1" lang="ja-JP" altLang="ja-JP" sz="2000" dirty="0"/>
              <a:t>　</a:t>
            </a:r>
            <a:r>
              <a:rPr kumimoji="1" lang="ja-JP" altLang="en-US" sz="2000" dirty="0" smtClean="0"/>
              <a:t>　都市計画課</a:t>
            </a:r>
            <a:r>
              <a:rPr kumimoji="1" lang="en-US" altLang="ja-JP" sz="2000" dirty="0" smtClean="0"/>
              <a:t> </a:t>
            </a:r>
            <a:r>
              <a:rPr kumimoji="1" lang="ja-JP" altLang="en-US" sz="2000" dirty="0" smtClean="0"/>
              <a:t>都市交通係　東郷様、中泉様、瀧ヶ崎様</a:t>
            </a:r>
            <a:endParaRPr kumimoji="1" lang="en-US" altLang="ja-JP" sz="2000" dirty="0" smtClean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市民活動課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市民活動係　中山様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・町内会</a:t>
            </a:r>
            <a:endParaRPr lang="en-US" altLang="ja-JP" sz="2000" dirty="0" smtClean="0"/>
          </a:p>
          <a:p>
            <a:pPr marL="0" indent="0">
              <a:buNone/>
            </a:pPr>
            <a:r>
              <a:rPr kumimoji="1" lang="ja-JP" altLang="ja-JP" sz="2000" dirty="0"/>
              <a:t>　</a:t>
            </a:r>
            <a:r>
              <a:rPr kumimoji="1" lang="ja-JP" altLang="en-US" sz="2000" dirty="0" smtClean="0"/>
              <a:t>　烏山二丁目町内会　　　</a:t>
            </a:r>
            <a:r>
              <a:rPr kumimoji="1" lang="en-US" altLang="ja-JP" sz="2000" dirty="0" smtClean="0"/>
              <a:t> </a:t>
            </a:r>
            <a:r>
              <a:rPr kumimoji="1" lang="ja-JP" altLang="en-US" sz="2000" dirty="0" smtClean="0"/>
              <a:t>沼尻様、堀田様、押久保様</a:t>
            </a:r>
            <a:endParaRPr kumimoji="1" lang="en-US" altLang="ja-JP" sz="2000" dirty="0" smtClean="0"/>
          </a:p>
          <a:p>
            <a:pPr marL="0" indent="0">
              <a:buNone/>
            </a:pPr>
            <a:r>
              <a:rPr lang="ja-JP" altLang="ja-JP" sz="2000" dirty="0"/>
              <a:t>　</a:t>
            </a:r>
            <a:r>
              <a:rPr lang="ja-JP" altLang="en-US" sz="2000" dirty="0" smtClean="0"/>
              <a:t>　天川一・二丁目町内会　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平澤様</a:t>
            </a:r>
            <a:endParaRPr lang="en-US" altLang="ja-JP" sz="2000" dirty="0" smtClean="0"/>
          </a:p>
          <a:p>
            <a:pPr marL="0" indent="0">
              <a:buNone/>
            </a:pPr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NPO</a:t>
            </a:r>
            <a:r>
              <a:rPr kumimoji="1" lang="ja-JP" altLang="en-US" sz="2000" dirty="0" smtClean="0"/>
              <a:t>法人</a:t>
            </a:r>
            <a:r>
              <a:rPr kumimoji="1" lang="en-US" altLang="ja-JP" sz="2000" dirty="0" smtClean="0"/>
              <a:t> </a:t>
            </a:r>
            <a:r>
              <a:rPr kumimoji="1" lang="ja-JP" altLang="en-US" sz="2000" dirty="0" smtClean="0"/>
              <a:t>まちづくり活性化土浦</a:t>
            </a:r>
            <a:endParaRPr kumimoji="1" lang="en-US" altLang="ja-JP" sz="2000" dirty="0" smtClean="0"/>
          </a:p>
          <a:p>
            <a:pPr marL="0" indent="0">
              <a:buNone/>
            </a:pPr>
            <a:r>
              <a:rPr lang="ja-JP" altLang="ja-JP" sz="2000" dirty="0"/>
              <a:t>　</a:t>
            </a:r>
            <a:r>
              <a:rPr lang="ja-JP" altLang="en-US" sz="2000" dirty="0" smtClean="0"/>
              <a:t>　　　　　　　　　　　　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理事長　勝田様、事務局長　小林様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・神立商工振興会　　　　　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福田様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/>
              <a:t>・モール</a:t>
            </a:r>
            <a:r>
              <a:rPr lang="en-US" altLang="ja-JP" sz="2000" dirty="0"/>
              <a:t>505</a:t>
            </a:r>
            <a:r>
              <a:rPr lang="ja-JP" altLang="en-US" sz="2000" dirty="0"/>
              <a:t>事務所　　　　</a:t>
            </a:r>
            <a:r>
              <a:rPr lang="en-US" altLang="ja-JP" sz="2000" dirty="0"/>
              <a:t> </a:t>
            </a:r>
            <a:r>
              <a:rPr lang="ja-JP" altLang="en-US" sz="2000" dirty="0"/>
              <a:t>高野</a:t>
            </a:r>
            <a:r>
              <a:rPr lang="ja-JP" altLang="en-US" sz="2000" dirty="0" smtClean="0"/>
              <a:t>様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・土浦・かすみがうら土地区画整理一部事務組合　　　　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中村様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・</a:t>
            </a:r>
            <a:r>
              <a:rPr lang="ja-JP" altLang="en-US" sz="2000" dirty="0"/>
              <a:t>まちなか交流ステーションほっと</a:t>
            </a:r>
            <a:r>
              <a:rPr lang="en-US" altLang="ja-JP" sz="2000" dirty="0" smtClean="0"/>
              <a:t>ONE</a:t>
            </a:r>
            <a:r>
              <a:rPr lang="ja-JP" altLang="en-US" sz="2000" dirty="0" smtClean="0"/>
              <a:t>　　　</a:t>
            </a:r>
            <a:r>
              <a:rPr lang="ja-JP" altLang="en-US" sz="1400" dirty="0" smtClean="0"/>
              <a:t>　　</a:t>
            </a:r>
            <a:r>
              <a:rPr lang="ja-JP" altLang="en-US" sz="2000" dirty="0" smtClean="0"/>
              <a:t>　　　</a:t>
            </a:r>
            <a:r>
              <a:rPr lang="en-US" altLang="ja-JP" sz="2000" dirty="0" smtClean="0"/>
              <a:t>  </a:t>
            </a:r>
            <a:r>
              <a:rPr lang="ja-JP" altLang="en-US" sz="2000" dirty="0" smtClean="0"/>
              <a:t>立石様</a:t>
            </a:r>
            <a:endParaRPr lang="en-US" altLang="ja-JP" sz="2000" dirty="0" smtClean="0"/>
          </a:p>
          <a:p>
            <a:pPr marL="0" indent="0">
              <a:buNone/>
            </a:pPr>
            <a:r>
              <a:rPr kumimoji="1" lang="ja-JP" altLang="ja-JP" sz="2000" dirty="0"/>
              <a:t>　</a:t>
            </a:r>
            <a:r>
              <a:rPr kumimoji="1" lang="ja-JP" altLang="en-US" sz="2000" dirty="0" smtClean="0"/>
              <a:t>　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48</a:t>
            </a:fld>
            <a:endParaRPr kumimoji="1" lang="ja-JP" altLang="en-US"/>
          </a:p>
        </p:txBody>
      </p:sp>
      <p:pic>
        <p:nvPicPr>
          <p:cNvPr id="12" name="図 11" descr="つちまる5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2167" y1="8400" x2="22167" y2="8400"/>
                        <a14:foregroundMark x1="19212" y1="16800" x2="19212" y2="16800"/>
                        <a14:foregroundMark x1="16749" y1="28000" x2="16749" y2="28000"/>
                        <a14:foregroundMark x1="11823" y1="23200" x2="11823" y2="23200"/>
                        <a14:foregroundMark x1="29064" y1="28000" x2="29064" y2="28000"/>
                        <a14:foregroundMark x1="29064" y1="15600" x2="29064" y2="15600"/>
                        <a14:foregroundMark x1="35468" y1="20800" x2="35468" y2="20800"/>
                        <a14:foregroundMark x1="37931" y1="16400" x2="37931" y2="16400"/>
                        <a14:foregroundMark x1="29064" y1="7200" x2="29064" y2="7200"/>
                        <a14:foregroundMark x1="35468" y1="11200" x2="35468" y2="11200"/>
                        <a14:foregroundMark x1="18227" y1="10400" x2="18227" y2="10400"/>
                        <a14:foregroundMark x1="29064" y1="22400" x2="29064" y2="22400"/>
                        <a14:foregroundMark x1="11823" y1="18000" x2="11823" y2="18000"/>
                        <a14:foregroundMark x1="79803" y1="14400" x2="79803" y2="14400"/>
                        <a14:foregroundMark x1="89163" y1="26400" x2="89163" y2="26400"/>
                        <a14:foregroundMark x1="88177" y1="19600" x2="88177" y2="19600"/>
                        <a14:foregroundMark x1="74384" y1="21600" x2="74384" y2="21600"/>
                        <a14:foregroundMark x1="49754" y1="10400" x2="49754" y2="10400"/>
                        <a14:foregroundMark x1="73399" y1="39600" x2="73399" y2="39600"/>
                        <a14:foregroundMark x1="37931" y1="41600" x2="37931" y2="41600"/>
                        <a14:foregroundMark x1="38424" y1="47200" x2="38424" y2="47200"/>
                        <a14:foregroundMark x1="75862" y1="44000" x2="75862" y2="44000"/>
                        <a14:foregroundMark x1="23153" y1="20800" x2="23153" y2="20800"/>
                        <a14:foregroundMark x1="86700" y1="10000" x2="86700" y2="10000"/>
                        <a14:foregroundMark x1="84236" y1="13600" x2="84236" y2="13600"/>
                        <a14:foregroundMark x1="81281" y1="10000" x2="81281" y2="10000"/>
                        <a14:foregroundMark x1="30542" y1="78000" x2="30542" y2="78000"/>
                        <a14:foregroundMark x1="27094" y1="87600" x2="27094" y2="87600"/>
                        <a14:foregroundMark x1="53202" y1="94000" x2="53202" y2="94000"/>
                        <a14:foregroundMark x1="46798" y1="94000" x2="46798" y2="94000"/>
                        <a14:foregroundMark x1="57143" y1="52400" x2="57143" y2="52400"/>
                        <a14:foregroundMark x1="59606" y1="46400" x2="59606" y2="46400"/>
                        <a14:foregroundMark x1="34483" y1="72400" x2="34483" y2="72400"/>
                        <a14:foregroundMark x1="34975" y1="80800" x2="34975" y2="80800"/>
                        <a14:foregroundMark x1="30049" y1="82400" x2="30049" y2="82400"/>
                        <a14:foregroundMark x1="35468" y1="90400" x2="35468" y2="9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91783" y="5595997"/>
            <a:ext cx="935829" cy="1152498"/>
          </a:xfrm>
          <a:prstGeom prst="rect">
            <a:avLst/>
          </a:prstGeom>
        </p:spPr>
      </p:pic>
      <p:grpSp>
        <p:nvGrpSpPr>
          <p:cNvPr id="13" name="図形グループ 12"/>
          <p:cNvGrpSpPr/>
          <p:nvPr/>
        </p:nvGrpSpPr>
        <p:grpSpPr>
          <a:xfrm>
            <a:off x="290202" y="268265"/>
            <a:ext cx="425182" cy="477887"/>
            <a:chOff x="-1295716" y="359731"/>
            <a:chExt cx="425182" cy="477887"/>
          </a:xfrm>
        </p:grpSpPr>
        <p:sp>
          <p:nvSpPr>
            <p:cNvPr id="14" name="円/楕円 13"/>
            <p:cNvSpPr/>
            <p:nvPr/>
          </p:nvSpPr>
          <p:spPr>
            <a:xfrm>
              <a:off x="-1295716" y="412436"/>
              <a:ext cx="425182" cy="425182"/>
            </a:xfrm>
            <a:prstGeom prst="ellipse">
              <a:avLst/>
            </a:prstGeom>
            <a:solidFill>
              <a:srgbClr val="FF9A00">
                <a:alpha val="9000"/>
              </a:srgbClr>
            </a:solidFill>
            <a:ln>
              <a:noFill/>
            </a:ln>
            <a:effectLst>
              <a:glow rad="533400">
                <a:srgbClr val="FF9A00">
                  <a:alpha val="68000"/>
                </a:srgb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-1255179" y="408823"/>
              <a:ext cx="152223" cy="152223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  <a:effectLst>
              <a:glow rad="469900">
                <a:schemeClr val="bg1">
                  <a:alpha val="9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-1286589" y="359731"/>
              <a:ext cx="79200" cy="79200"/>
            </a:xfrm>
            <a:prstGeom prst="ellipse">
              <a:avLst/>
            </a:prstGeom>
            <a:solidFill>
              <a:srgbClr val="FFCF00">
                <a:alpha val="11000"/>
              </a:srgbClr>
            </a:solidFill>
            <a:ln>
              <a:noFill/>
            </a:ln>
            <a:effectLst>
              <a:glow rad="190500">
                <a:srgbClr val="FFCF00"/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謝辞</a:t>
            </a:r>
            <a:endParaRPr kumimoji="1" lang="ja-JP" altLang="en-US" dirty="0"/>
          </a:p>
        </p:txBody>
      </p:sp>
      <p:grpSp>
        <p:nvGrpSpPr>
          <p:cNvPr id="6" name="図形グループ 5"/>
          <p:cNvGrpSpPr/>
          <p:nvPr/>
        </p:nvGrpSpPr>
        <p:grpSpPr>
          <a:xfrm>
            <a:off x="3923800" y="5677397"/>
            <a:ext cx="3270297" cy="967420"/>
            <a:chOff x="3923800" y="5595997"/>
            <a:chExt cx="3270297" cy="967420"/>
          </a:xfrm>
        </p:grpSpPr>
        <p:sp>
          <p:nvSpPr>
            <p:cNvPr id="5" name="円形吹き出し 4"/>
            <p:cNvSpPr/>
            <p:nvPr/>
          </p:nvSpPr>
          <p:spPr>
            <a:xfrm>
              <a:off x="3923800" y="5595997"/>
              <a:ext cx="3270297" cy="967420"/>
            </a:xfrm>
            <a:prstGeom prst="wedgeEllipseCallout">
              <a:avLst>
                <a:gd name="adj1" fmla="val 52683"/>
                <a:gd name="adj2" fmla="val 27160"/>
              </a:avLst>
            </a:prstGeom>
            <a:ln w="28575" cmpd="sng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072255" y="5676924"/>
              <a:ext cx="30059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dirty="0" smtClean="0">
                  <a:latin typeface="ヒラギノ角ゴ ProN W3"/>
                  <a:ea typeface="ヒラギノ角ゴ ProN W3"/>
                  <a:cs typeface="ヒラギノ角ゴ ProN W3"/>
                </a:rPr>
                <a:t>ご清聴</a:t>
              </a:r>
              <a:endParaRPr kumimoji="1" lang="en-US" altLang="ja-JP" sz="2000" dirty="0" smtClean="0">
                <a:latin typeface="ヒラギノ角ゴ ProN W3"/>
                <a:ea typeface="ヒラギノ角ゴ ProN W3"/>
                <a:cs typeface="ヒラギノ角ゴ ProN W3"/>
              </a:endParaRPr>
            </a:p>
            <a:p>
              <a:pPr algn="ctr"/>
              <a:r>
                <a:rPr kumimoji="1" lang="ja-JP" altLang="en-US" sz="2000" dirty="0" smtClean="0">
                  <a:latin typeface="ヒラギノ角ゴ ProN W3"/>
                  <a:ea typeface="ヒラギノ角ゴ ProN W3"/>
                  <a:cs typeface="ヒラギノ角ゴ ProN W3"/>
                </a:rPr>
                <a:t>ありがとうございました</a:t>
              </a:r>
              <a:endParaRPr kumimoji="1" lang="ja-JP" altLang="en-US" sz="2000" dirty="0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6761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五中・都和中濃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0132" cy="102684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提案（補足）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49</a:t>
            </a:fld>
            <a:endParaRPr kumimoji="1" lang="ja-JP" altLang="en-US" dirty="0"/>
          </a:p>
        </p:txBody>
      </p:sp>
      <p:pic>
        <p:nvPicPr>
          <p:cNvPr id="7" name="図 6" descr="kyoai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86347"/>
            <a:ext cx="2681193" cy="1933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3348416" y="1886347"/>
            <a:ext cx="4224233" cy="1458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768"/>
              </a:spcBef>
            </a:pPr>
            <a:r>
              <a:rPr lang="ja-JP" altLang="en-US" sz="2800" dirty="0" smtClean="0">
                <a:solidFill>
                  <a:srgbClr val="000000"/>
                </a:solidFill>
              </a:rPr>
              <a:t>狭あい道路の拡幅</a:t>
            </a:r>
            <a:endParaRPr lang="en-US" altLang="ja-JP" sz="2800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768"/>
              </a:spcBef>
              <a:buFont typeface="Arial"/>
              <a:buChar char="•"/>
            </a:pPr>
            <a:r>
              <a:rPr lang="ja-JP" altLang="en-US" sz="2400" dirty="0" smtClean="0"/>
              <a:t>安全性向上の抜本的対策</a:t>
            </a:r>
            <a:endParaRPr lang="en-US" altLang="ja-JP" sz="2400" dirty="0" smtClean="0"/>
          </a:p>
          <a:p>
            <a:pPr marL="342900" indent="-342900">
              <a:spcBef>
                <a:spcPts val="768"/>
              </a:spcBef>
              <a:buFont typeface="Arial"/>
              <a:buChar char="•"/>
            </a:pPr>
            <a:r>
              <a:rPr lang="ja-JP" altLang="en-US" sz="2400" dirty="0" smtClean="0"/>
              <a:t>実施するための費用が膨大</a:t>
            </a:r>
            <a:endParaRPr lang="en-US" altLang="ja-JP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7200" y="1111526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latin typeface="ヒラギノ角ゴ ProN W3"/>
                <a:ea typeface="ヒラギノ角ゴ ProN W3"/>
                <a:cs typeface="ヒラギノ角ゴ ProN W3"/>
              </a:rPr>
              <a:t>生活道路の安全対策</a:t>
            </a:r>
            <a:endParaRPr lang="en-US" altLang="ja-JP" sz="2800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pic>
        <p:nvPicPr>
          <p:cNvPr id="3" name="図 2" descr="wn0225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071698"/>
            <a:ext cx="2681193" cy="1919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テキスト ボックス 10"/>
          <p:cNvSpPr txBox="1"/>
          <p:nvPr/>
        </p:nvSpPr>
        <p:spPr>
          <a:xfrm>
            <a:off x="3348416" y="4071698"/>
            <a:ext cx="3288080" cy="1458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768"/>
              </a:spcBef>
            </a:pPr>
            <a:r>
              <a:rPr lang="ja-JP" altLang="en-US" sz="2800" dirty="0" smtClean="0"/>
              <a:t>物理的対策</a:t>
            </a:r>
            <a:endParaRPr lang="en-US" altLang="ja-JP" sz="2800" dirty="0" smtClean="0"/>
          </a:p>
          <a:p>
            <a:pPr marL="342900" indent="-342900">
              <a:spcBef>
                <a:spcPts val="768"/>
              </a:spcBef>
              <a:buFont typeface="Arial"/>
              <a:buChar char="•"/>
            </a:pPr>
            <a:r>
              <a:rPr lang="ja-JP" altLang="en-US" sz="2400" dirty="0" smtClean="0"/>
              <a:t>ハンプ、狭さくなど</a:t>
            </a:r>
          </a:p>
          <a:p>
            <a:pPr marL="342900" indent="-342900">
              <a:spcBef>
                <a:spcPts val="768"/>
              </a:spcBef>
              <a:buFont typeface="Arial"/>
              <a:buChar char="•"/>
            </a:pPr>
            <a:r>
              <a:rPr lang="ja-JP" altLang="en-US" sz="2400" dirty="0" smtClean="0"/>
              <a:t>自動車の速度を抑制</a:t>
            </a:r>
            <a:endParaRPr lang="en-US" altLang="ja-JP" sz="2400" dirty="0" smtClean="0"/>
          </a:p>
        </p:txBody>
      </p:sp>
      <p:sp>
        <p:nvSpPr>
          <p:cNvPr id="15" name="正方形/長方形 14"/>
          <p:cNvSpPr/>
          <p:nvPr/>
        </p:nvSpPr>
        <p:spPr>
          <a:xfrm>
            <a:off x="3348416" y="3357774"/>
            <a:ext cx="5338384" cy="461665"/>
          </a:xfrm>
          <a:prstGeom prst="rect">
            <a:avLst/>
          </a:prstGeom>
          <a:solidFill>
            <a:schemeClr val="l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ja-JP" sz="2400" dirty="0"/>
              <a:t> </a:t>
            </a:r>
            <a:r>
              <a:rPr lang="ja-JP" altLang="en-US" sz="2400" dirty="0" smtClean="0"/>
              <a:t>市街化が進展していて実施困難</a:t>
            </a:r>
            <a:endParaRPr kumimoji="1" lang="ja-JP" altLang="en-US" sz="2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3348416" y="5529203"/>
            <a:ext cx="5338384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ja-JP" sz="2400" dirty="0"/>
              <a:t> </a:t>
            </a:r>
            <a:r>
              <a:rPr lang="ja-JP" altLang="en-US" sz="2400" dirty="0" smtClean="0"/>
              <a:t>交通事故防止の効果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8884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PA22000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3440" y="3614642"/>
            <a:ext cx="2039227" cy="15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正方形/長方形 8"/>
          <p:cNvSpPr/>
          <p:nvPr/>
        </p:nvSpPr>
        <p:spPr>
          <a:xfrm>
            <a:off x="239060" y="221369"/>
            <a:ext cx="2166470" cy="6367689"/>
          </a:xfrm>
          <a:prstGeom prst="rect">
            <a:avLst/>
          </a:pr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  <a:effectLst>
            <a:glow rad="431800">
              <a:schemeClr val="accent4">
                <a:lumMod val="40000"/>
                <a:lumOff val="60000"/>
                <a:alpha val="31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pic>
        <p:nvPicPr>
          <p:cNvPr id="7" name="図 6" descr="地区全体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6" y="220559"/>
            <a:ext cx="2594783" cy="2611867"/>
          </a:xfrm>
          <a:prstGeom prst="rect">
            <a:avLst/>
          </a:prstGeom>
        </p:spPr>
      </p:pic>
      <p:cxnSp>
        <p:nvCxnSpPr>
          <p:cNvPr id="27" name="直線コネクタ 26"/>
          <p:cNvCxnSpPr/>
          <p:nvPr/>
        </p:nvCxnSpPr>
        <p:spPr>
          <a:xfrm>
            <a:off x="2767938" y="855144"/>
            <a:ext cx="3160443" cy="0"/>
          </a:xfrm>
          <a:prstGeom prst="lin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円/楕円 29"/>
          <p:cNvSpPr/>
          <p:nvPr/>
        </p:nvSpPr>
        <p:spPr>
          <a:xfrm>
            <a:off x="5812935" y="766691"/>
            <a:ext cx="230892" cy="23089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101664" y="22137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latin typeface="ヒラギノ丸ゴ ProN W4"/>
                <a:ea typeface="ヒラギノ丸ゴ ProN W4"/>
                <a:cs typeface="ヒラギノ丸ゴ ProN W4"/>
              </a:rPr>
              <a:t>新治中地区</a:t>
            </a:r>
            <a:endParaRPr kumimoji="1" lang="ja-JP" altLang="en-US" sz="36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 flipV="1">
            <a:off x="717176" y="855145"/>
            <a:ext cx="2050762" cy="444737"/>
          </a:xfrm>
          <a:prstGeom prst="lin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3389632" y="1138095"/>
            <a:ext cx="3332942" cy="646331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600" b="1" i="1" dirty="0" smtClean="0">
                <a:solidFill>
                  <a:srgbClr val="008000"/>
                </a:solidFill>
                <a:effectLst>
                  <a:glow rad="152400">
                    <a:schemeClr val="accent4">
                      <a:lumMod val="40000"/>
                      <a:lumOff val="60000"/>
                      <a:alpha val="58000"/>
                    </a:schemeClr>
                  </a:glow>
                </a:effectLst>
                <a:latin typeface="ヒラギノ丸ゴ ProN W4"/>
                <a:ea typeface="ヒラギノ丸ゴ ProN W4"/>
                <a:cs typeface="ヒラギノ丸ゴ ProN W4"/>
              </a:rPr>
              <a:t>自然</a:t>
            </a:r>
            <a:r>
              <a:rPr kumimoji="1" lang="ja-JP" altLang="en-US" sz="3200" i="1" dirty="0" smtClean="0">
                <a:solidFill>
                  <a:srgbClr val="008000"/>
                </a:solidFill>
                <a:effectLst>
                  <a:glow rad="152400">
                    <a:schemeClr val="accent4">
                      <a:lumMod val="40000"/>
                      <a:lumOff val="60000"/>
                      <a:alpha val="58000"/>
                    </a:schemeClr>
                  </a:glow>
                </a:effectLst>
                <a:latin typeface="ヒラギノ丸ゴ ProN W4"/>
                <a:ea typeface="ヒラギノ丸ゴ ProN W4"/>
                <a:cs typeface="ヒラギノ丸ゴ ProN W4"/>
              </a:rPr>
              <a:t>のぬくもり</a:t>
            </a:r>
            <a:endParaRPr kumimoji="1" lang="ja-JP" altLang="en-US" sz="3200" i="1" dirty="0">
              <a:solidFill>
                <a:srgbClr val="008000"/>
              </a:solidFill>
              <a:effectLst>
                <a:glow rad="152400">
                  <a:schemeClr val="accent4">
                    <a:lumMod val="40000"/>
                    <a:lumOff val="60000"/>
                    <a:alpha val="58000"/>
                  </a:schemeClr>
                </a:glow>
              </a:effectLst>
              <a:latin typeface="ヒラギノ丸ゴ ProN W4"/>
              <a:ea typeface="ヒラギノ丸ゴ ProN W4"/>
              <a:cs typeface="ヒラギノ丸ゴ ProN W4"/>
            </a:endParaRPr>
          </a:p>
        </p:txBody>
      </p:sp>
      <p:pic>
        <p:nvPicPr>
          <p:cNvPr id="41" name="図 40" descr="niihari.gi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75" b="1905"/>
          <a:stretch/>
        </p:blipFill>
        <p:spPr>
          <a:xfrm>
            <a:off x="3106254" y="2076824"/>
            <a:ext cx="4976800" cy="4721412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4960172" y="43438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34AC8B"/>
                </a:solidFill>
                <a:latin typeface="+mn-ea"/>
              </a:rPr>
              <a:t>●</a:t>
            </a:r>
            <a:endParaRPr kumimoji="1" lang="ja-JP" altLang="en-US" dirty="0">
              <a:solidFill>
                <a:srgbClr val="34AC8B"/>
              </a:solidFill>
              <a:latin typeface="+mn-ea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548171" y="4019334"/>
            <a:ext cx="889297" cy="3693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34AC8B"/>
                </a:solidFill>
              </a:rPr>
              <a:t>新治</a:t>
            </a:r>
            <a:r>
              <a:rPr kumimoji="1" lang="ja-JP" altLang="en-US" b="1" dirty="0" smtClean="0">
                <a:solidFill>
                  <a:srgbClr val="34AC8B"/>
                </a:solidFill>
              </a:rPr>
              <a:t>中</a:t>
            </a:r>
            <a:endParaRPr kumimoji="1" lang="ja-JP" altLang="en-US" b="1" dirty="0">
              <a:solidFill>
                <a:srgbClr val="34AC8B"/>
              </a:solidFill>
            </a:endParaRPr>
          </a:p>
        </p:txBody>
      </p:sp>
      <p:cxnSp>
        <p:nvCxnSpPr>
          <p:cNvPr id="46" name="直線コネクタ 45"/>
          <p:cNvCxnSpPr/>
          <p:nvPr/>
        </p:nvCxnSpPr>
        <p:spPr>
          <a:xfrm>
            <a:off x="3129530" y="4284079"/>
            <a:ext cx="1846826" cy="11545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4972033" y="5438588"/>
            <a:ext cx="1278635" cy="13596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線吹き出し 1 (枠付き) 50"/>
          <p:cNvSpPr/>
          <p:nvPr/>
        </p:nvSpPr>
        <p:spPr>
          <a:xfrm>
            <a:off x="6250668" y="4996831"/>
            <a:ext cx="2045053" cy="656774"/>
          </a:xfrm>
          <a:prstGeom prst="borderCallout1">
            <a:avLst>
              <a:gd name="adj1" fmla="val 80174"/>
              <a:gd name="adj2" fmla="val 434"/>
              <a:gd name="adj3" fmla="val 144447"/>
              <a:gd name="adj4" fmla="val -3656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000" dirty="0" smtClean="0"/>
              <a:t>りんりんロード</a:t>
            </a:r>
            <a:endParaRPr kumimoji="1" lang="ja-JP" altLang="en-US" sz="2000" dirty="0"/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58" y="2888814"/>
            <a:ext cx="2239572" cy="1679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テキスト ボックス 13"/>
          <p:cNvSpPr txBox="1"/>
          <p:nvPr/>
        </p:nvSpPr>
        <p:spPr>
          <a:xfrm>
            <a:off x="1529743" y="441608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小町の里</a:t>
            </a:r>
            <a:endParaRPr kumimoji="1" lang="ja-JP" altLang="en-US" sz="14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90054" y="1865486"/>
            <a:ext cx="2304600" cy="1100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正方形/長方形 27"/>
          <p:cNvSpPr/>
          <p:nvPr/>
        </p:nvSpPr>
        <p:spPr>
          <a:xfrm>
            <a:off x="2633468" y="2730590"/>
            <a:ext cx="2342887" cy="880368"/>
          </a:xfrm>
          <a:prstGeom prst="rect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dirty="0" smtClean="0">
                <a:solidFill>
                  <a:srgbClr val="008000"/>
                </a:solidFill>
                <a:latin typeface="+mn-ea"/>
              </a:rPr>
              <a:t>耕作放棄地</a:t>
            </a:r>
            <a:r>
              <a:rPr lang="ja-JP" altLang="en-US" sz="2000" dirty="0" smtClean="0">
                <a:solidFill>
                  <a:schemeClr val="tx1"/>
                </a:solidFill>
                <a:latin typeface="+mn-ea"/>
              </a:rPr>
              <a:t>多く</a:t>
            </a:r>
            <a:endParaRPr lang="en-US" altLang="ja-JP" sz="20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+mn-ea"/>
              </a:rPr>
              <a:t>市の</a:t>
            </a:r>
            <a:r>
              <a:rPr lang="ja-JP" altLang="en-US" sz="2000" b="1" dirty="0" smtClean="0">
                <a:solidFill>
                  <a:srgbClr val="F14124"/>
                </a:solidFill>
                <a:latin typeface="+mn-ea"/>
              </a:rPr>
              <a:t>約半分</a:t>
            </a:r>
            <a:r>
              <a:rPr lang="ja-JP" altLang="en-US" sz="2000" dirty="0" smtClean="0">
                <a:solidFill>
                  <a:schemeClr val="tx1"/>
                </a:solidFill>
                <a:latin typeface="+mn-ea"/>
              </a:rPr>
              <a:t>が集中</a:t>
            </a:r>
            <a:endParaRPr lang="ja-JP" altLang="en-US" sz="20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12" y="4941065"/>
            <a:ext cx="2168918" cy="1626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テキスト ボックス 30"/>
          <p:cNvSpPr txBox="1"/>
          <p:nvPr/>
        </p:nvSpPr>
        <p:spPr>
          <a:xfrm>
            <a:off x="1124383" y="644924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400" dirty="0" smtClean="0"/>
              <a:t>藤沢の古民家</a:t>
            </a:r>
            <a:endParaRPr kumimoji="1" lang="ja-JP" altLang="en-US" sz="1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722574" y="5857579"/>
            <a:ext cx="213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五中・都</a:t>
            </a: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和</a:t>
            </a:r>
            <a:r>
              <a:rPr lang="ja-JP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中地区</a:t>
            </a:r>
            <a:endParaRPr kumimoji="1" lang="ja-JP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4" name="図形グループ 23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25" name="円/楕円 24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図形グループ 36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38" name="円/楕円 37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図形グループ 39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42" name="円/楕円 41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8" name="図形グループ 47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49" name="円/楕円 48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85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五中・都和中濃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0132" cy="102684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提案（補足）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50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" y="1111526"/>
            <a:ext cx="5879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latin typeface="ヒラギノ角ゴ ProN W3"/>
                <a:ea typeface="ヒラギノ角ゴ ProN W3"/>
                <a:cs typeface="ヒラギノ角ゴ ProN W3"/>
              </a:rPr>
              <a:t>スピードハンプをどこに設置するか</a:t>
            </a:r>
            <a:endParaRPr lang="en-US" altLang="ja-JP" sz="2800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57200" y="6432615"/>
            <a:ext cx="71610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>
                <a:latin typeface="+mn-ea"/>
              </a:rPr>
              <a:t>出典：</a:t>
            </a:r>
            <a:r>
              <a:rPr lang="en-US" altLang="ja-JP" sz="1200" dirty="0" smtClean="0">
                <a:latin typeface="+mn-ea"/>
              </a:rPr>
              <a:t>http</a:t>
            </a:r>
            <a:r>
              <a:rPr lang="en-US" altLang="ja-JP" sz="1200" dirty="0">
                <a:latin typeface="+mn-ea"/>
              </a:rPr>
              <a:t>://</a:t>
            </a:r>
            <a:r>
              <a:rPr lang="en-US" altLang="ja-JP" sz="1200" dirty="0" err="1">
                <a:latin typeface="+mn-ea"/>
              </a:rPr>
              <a:t>mainichi.jp</a:t>
            </a:r>
            <a:r>
              <a:rPr lang="en-US" altLang="ja-JP" sz="1200" dirty="0">
                <a:latin typeface="+mn-ea"/>
              </a:rPr>
              <a:t>/graph/2012/11/01/20121101org00m040999000c/image/001.jpg</a:t>
            </a:r>
            <a:endParaRPr lang="ja-JP" altLang="en-US" sz="1200" dirty="0">
              <a:latin typeface="+mn-ea"/>
            </a:endParaRPr>
          </a:p>
        </p:txBody>
      </p:sp>
      <p:pic>
        <p:nvPicPr>
          <p:cNvPr id="6" name="図 5" descr="スクリーンショット-2014-12-18-11.31.16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3567"/>
            <a:ext cx="5408624" cy="4056468"/>
          </a:xfrm>
          <a:prstGeom prst="rect">
            <a:avLst/>
          </a:prstGeom>
        </p:spPr>
      </p:pic>
      <p:sp>
        <p:nvSpPr>
          <p:cNvPr id="10" name="円/楕円 9"/>
          <p:cNvSpPr/>
          <p:nvPr/>
        </p:nvSpPr>
        <p:spPr>
          <a:xfrm>
            <a:off x="2939780" y="3966760"/>
            <a:ext cx="442393" cy="49941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20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62" y="2210594"/>
            <a:ext cx="5248275" cy="3305175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51</a:t>
            </a:fld>
            <a:endParaRPr kumimoji="1" lang="ja-JP" altLang="en-US"/>
          </a:p>
        </p:txBody>
      </p:sp>
      <p:pic>
        <p:nvPicPr>
          <p:cNvPr id="6" name="図 5" descr="一中濃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2" y="13511"/>
            <a:ext cx="1006620" cy="1013248"/>
          </a:xfrm>
          <a:prstGeom prst="rect">
            <a:avLst/>
          </a:prstGeom>
        </p:spPr>
      </p:pic>
      <p:sp>
        <p:nvSpPr>
          <p:cNvPr id="7" name="タイトル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61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提案</a:t>
            </a:r>
            <a:r>
              <a:rPr kumimoji="1" lang="en-US" altLang="ja-JP" dirty="0" smtClean="0"/>
              <a:t>②</a:t>
            </a:r>
            <a:r>
              <a:rPr kumimoji="1" lang="ja-JP" altLang="en-US" dirty="0" smtClean="0"/>
              <a:t>（補足）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489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52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117818" y="2706935"/>
            <a:ext cx="70391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0" dirty="0" smtClean="0"/>
              <a:t>長浜市</a:t>
            </a:r>
            <a:r>
              <a:rPr lang="ja-JP" altLang="en-US" sz="2200" dirty="0"/>
              <a:t>と長浜商店街連盟とが連携し</a:t>
            </a:r>
            <a:r>
              <a:rPr lang="ja-JP" altLang="en-US" sz="2200" dirty="0" smtClean="0"/>
              <a:t>、</a:t>
            </a:r>
            <a:endParaRPr lang="en-US" altLang="ja-JP" sz="2200" dirty="0" smtClean="0"/>
          </a:p>
          <a:p>
            <a:r>
              <a:rPr lang="ja-JP" altLang="en-US" sz="2200" dirty="0" smtClean="0"/>
              <a:t>住基カード</a:t>
            </a:r>
            <a:r>
              <a:rPr lang="ja-JP" altLang="en-US" sz="2200" dirty="0"/>
              <a:t>を利用</a:t>
            </a:r>
            <a:r>
              <a:rPr lang="ja-JP" altLang="en-US" sz="2200" dirty="0" smtClean="0"/>
              <a:t>した商店街ポイントサービス</a:t>
            </a:r>
            <a:r>
              <a:rPr lang="ja-JP" altLang="en-US" sz="2200" dirty="0"/>
              <a:t>を導入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1" b="96711" l="913" r="972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310" y="1576063"/>
            <a:ext cx="2193241" cy="151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正方形/長方形 12"/>
          <p:cNvSpPr/>
          <p:nvPr/>
        </p:nvSpPr>
        <p:spPr>
          <a:xfrm>
            <a:off x="1117818" y="5199387"/>
            <a:ext cx="73737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0" dirty="0" smtClean="0"/>
              <a:t>・市</a:t>
            </a:r>
            <a:r>
              <a:rPr lang="ja-JP" altLang="en-US" sz="2200" dirty="0"/>
              <a:t>が主催するイベントや講座、様々な</a:t>
            </a:r>
            <a:r>
              <a:rPr lang="ja-JP" altLang="en-US" sz="2200" dirty="0" smtClean="0"/>
              <a:t>ボランティア</a:t>
            </a:r>
            <a:endParaRPr lang="en-US" altLang="ja-JP" sz="2200" dirty="0" smtClean="0"/>
          </a:p>
          <a:p>
            <a:r>
              <a:rPr lang="ja-JP" altLang="ja-JP" sz="2200" dirty="0"/>
              <a:t>　</a:t>
            </a:r>
            <a:r>
              <a:rPr lang="ja-JP" altLang="en-US" sz="2200" dirty="0" smtClean="0"/>
              <a:t>活動</a:t>
            </a:r>
            <a:r>
              <a:rPr lang="ja-JP" altLang="en-US" sz="2200" dirty="0"/>
              <a:t>に参加・協力した場合などに</a:t>
            </a:r>
            <a:r>
              <a:rPr lang="ja-JP" altLang="en-US" sz="2200" dirty="0" smtClean="0"/>
              <a:t>ポイントを発行</a:t>
            </a:r>
            <a:endParaRPr lang="en-US" altLang="ja-JP" sz="2200" dirty="0"/>
          </a:p>
          <a:p>
            <a:r>
              <a:rPr lang="ja-JP" altLang="en-US" sz="2200" dirty="0" smtClean="0"/>
              <a:t>・</a:t>
            </a:r>
            <a:r>
              <a:rPr lang="en-US" altLang="ja-JP" sz="2200" dirty="0" err="1" smtClean="0"/>
              <a:t>Suica</a:t>
            </a:r>
            <a:r>
              <a:rPr lang="ja-JP" altLang="en-US" sz="2200" dirty="0"/>
              <a:t>や</a:t>
            </a:r>
            <a:r>
              <a:rPr lang="en-US" altLang="ja-JP" sz="2200" dirty="0"/>
              <a:t>PASMO</a:t>
            </a:r>
            <a:r>
              <a:rPr lang="ja-JP" altLang="en-US" sz="2200" dirty="0"/>
              <a:t>との相互利用が可能</a:t>
            </a:r>
            <a:endParaRPr lang="en-US" altLang="ja-JP" sz="2200" dirty="0"/>
          </a:p>
        </p:txBody>
      </p:sp>
      <p:pic>
        <p:nvPicPr>
          <p:cNvPr id="14" name="図 13" descr="一中濃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2" y="13511"/>
            <a:ext cx="1006620" cy="1013248"/>
          </a:xfrm>
          <a:prstGeom prst="rect">
            <a:avLst/>
          </a:prstGeom>
        </p:spPr>
      </p:pic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610"/>
          </a:xfrm>
        </p:spPr>
        <p:txBody>
          <a:bodyPr/>
          <a:lstStyle/>
          <a:p>
            <a:r>
              <a:rPr lang="ja-JP" altLang="en-US" dirty="0"/>
              <a:t>提案</a:t>
            </a:r>
            <a:r>
              <a:rPr lang="en-US" altLang="ja-JP" dirty="0"/>
              <a:t> </a:t>
            </a:r>
            <a:r>
              <a:rPr lang="en-US" altLang="ja-JP" sz="2800" dirty="0" smtClean="0"/>
              <a:t>②</a:t>
            </a:r>
            <a:r>
              <a:rPr lang="ja-JP" altLang="en-US" sz="2800" dirty="0" smtClean="0"/>
              <a:t>一体型ポイントカードの導入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5761" y="1052843"/>
            <a:ext cx="8562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事例</a:t>
            </a:r>
            <a:endParaRPr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6510" y="1774890"/>
            <a:ext cx="6015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■ </a:t>
            </a:r>
            <a:r>
              <a:rPr lang="ja-JP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住民基本台帳カード</a:t>
            </a:r>
            <a:endParaRPr lang="en-US" altLang="ja-JP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ja-JP" altLang="en-US" sz="2600" dirty="0" smtClean="0"/>
              <a:t>　</a:t>
            </a:r>
            <a:r>
              <a:rPr lang="en-US" altLang="ja-JP" sz="2600" dirty="0" smtClean="0"/>
              <a:t> </a:t>
            </a:r>
            <a:r>
              <a:rPr lang="ja-JP" altLang="en-US" sz="2800" dirty="0" smtClean="0"/>
              <a:t>滋賀県長浜市「</a:t>
            </a:r>
            <a:r>
              <a:rPr lang="ja-JP" altLang="en-US" sz="2800" dirty="0"/>
              <a:t>シュッセカード</a:t>
            </a:r>
            <a:r>
              <a:rPr lang="ja-JP" altLang="en-US" sz="2800" dirty="0" smtClean="0"/>
              <a:t>」</a:t>
            </a:r>
            <a:endParaRPr lang="ja-JP" altLang="en-US" sz="2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6510" y="4327655"/>
            <a:ext cx="4664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■ </a:t>
            </a:r>
            <a:r>
              <a:rPr lang="ja-JP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地域ポイントカード</a:t>
            </a:r>
            <a:endParaRPr lang="en-US" altLang="ja-JP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ja-JP" altLang="en-US" sz="2600" dirty="0"/>
              <a:t>　</a:t>
            </a:r>
            <a:r>
              <a:rPr lang="en-US" altLang="ja-JP" sz="2600" dirty="0" smtClean="0"/>
              <a:t> </a:t>
            </a:r>
            <a:r>
              <a:rPr lang="ja-JP" altLang="en-US" sz="2800" dirty="0" smtClean="0"/>
              <a:t>茨城県</a:t>
            </a:r>
            <a:r>
              <a:rPr lang="ja-JP" altLang="en-US" sz="2800" dirty="0"/>
              <a:t>笠間市「</a:t>
            </a:r>
            <a:r>
              <a:rPr lang="en-US" altLang="ja-JP" sz="2800" dirty="0" err="1"/>
              <a:t>KapoCa</a:t>
            </a:r>
            <a:r>
              <a:rPr lang="ja-JP" altLang="en-US" sz="2800" dirty="0"/>
              <a:t>」</a:t>
            </a:r>
            <a:endParaRPr lang="ja-JP" altLang="en-US" sz="2600" dirty="0"/>
          </a:p>
        </p:txBody>
      </p:sp>
      <p:pic>
        <p:nvPicPr>
          <p:cNvPr id="2" name="図 1" descr="tit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948" y="4024942"/>
            <a:ext cx="3155131" cy="117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2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788098"/>
            <a:ext cx="8369327" cy="4452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 smtClean="0"/>
              <a:t>1. </a:t>
            </a:r>
            <a:r>
              <a:rPr lang="ja-JP" altLang="en-US" sz="2400" dirty="0" smtClean="0"/>
              <a:t>茨城県笠間市「</a:t>
            </a:r>
            <a:r>
              <a:rPr lang="en-US" altLang="ja-JP" sz="2400" dirty="0" err="1" smtClean="0"/>
              <a:t>KapoCa</a:t>
            </a:r>
            <a:r>
              <a:rPr lang="ja-JP" altLang="en-US" sz="2400" dirty="0" smtClean="0"/>
              <a:t>」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000" dirty="0" smtClean="0"/>
              <a:t>	</a:t>
            </a:r>
            <a:r>
              <a:rPr lang="ja-JP" altLang="en-US" sz="2000" dirty="0" smtClean="0"/>
              <a:t>・市</a:t>
            </a:r>
            <a:r>
              <a:rPr lang="ja-JP" altLang="en-US" sz="2000" dirty="0"/>
              <a:t>が主催するイベントや講座、様々なボランティア活動に参加</a:t>
            </a:r>
            <a:r>
              <a:rPr lang="ja-JP" altLang="en-US" sz="2000" dirty="0" smtClean="0"/>
              <a:t>・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/>
              <a:t>	</a:t>
            </a:r>
            <a:r>
              <a:rPr lang="ja-JP" altLang="en-US" sz="2000" dirty="0" smtClean="0"/>
              <a:t>　協力</a:t>
            </a:r>
            <a:r>
              <a:rPr lang="ja-JP" altLang="en-US" sz="2000" dirty="0"/>
              <a:t>した場合などにポイントが発行</a:t>
            </a:r>
            <a:r>
              <a:rPr lang="ja-JP" altLang="en-US" sz="2000" dirty="0" smtClean="0"/>
              <a:t>される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/>
              <a:t>	</a:t>
            </a:r>
            <a:r>
              <a:rPr lang="ja-JP" altLang="en-US" sz="2000" dirty="0" smtClean="0"/>
              <a:t>・</a:t>
            </a:r>
            <a:r>
              <a:rPr lang="en-US" altLang="ja-JP" sz="2000" dirty="0" err="1" smtClean="0"/>
              <a:t>Suica</a:t>
            </a:r>
            <a:r>
              <a:rPr lang="ja-JP" altLang="en-US" sz="2000" dirty="0" smtClean="0"/>
              <a:t>や</a:t>
            </a:r>
            <a:r>
              <a:rPr lang="en-US" altLang="ja-JP" sz="2000" dirty="0" smtClean="0"/>
              <a:t>PASMO</a:t>
            </a:r>
            <a:r>
              <a:rPr lang="ja-JP" altLang="en-US" sz="2000" dirty="0" smtClean="0"/>
              <a:t>との相互利用が可能</a:t>
            </a:r>
            <a:endParaRPr lang="en-US" altLang="ja-JP" sz="2000" dirty="0" smtClean="0"/>
          </a:p>
          <a:p>
            <a:pPr marL="0" indent="0">
              <a:buNone/>
            </a:pPr>
            <a:endParaRPr lang="en-US" altLang="ja-JP" sz="900" dirty="0" smtClean="0"/>
          </a:p>
          <a:p>
            <a:pPr marL="0" indent="0">
              <a:buNone/>
            </a:pPr>
            <a:r>
              <a:rPr lang="en-US" altLang="ja-JP" sz="2400" dirty="0" smtClean="0"/>
              <a:t>2. </a:t>
            </a:r>
            <a:r>
              <a:rPr lang="ja-JP" altLang="en-US" sz="2400" dirty="0" smtClean="0"/>
              <a:t>滋賀県長浜市「シュッセカード」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000" dirty="0" smtClean="0"/>
              <a:t>	</a:t>
            </a:r>
            <a:r>
              <a:rPr lang="ja-JP" altLang="en-US" sz="2000" dirty="0" smtClean="0"/>
              <a:t>・</a:t>
            </a:r>
            <a:r>
              <a:rPr lang="ja-JP" altLang="en-US" sz="2000" dirty="0"/>
              <a:t>長浜市と長浜商店街連盟とが連携</a:t>
            </a:r>
            <a:r>
              <a:rPr lang="ja-JP" altLang="en-US" sz="2000" dirty="0" smtClean="0"/>
              <a:t>し、住民</a:t>
            </a:r>
            <a:r>
              <a:rPr lang="ja-JP" altLang="en-US" sz="2000" dirty="0"/>
              <a:t>基本台帳カードを</a:t>
            </a:r>
            <a:r>
              <a:rPr lang="ja-JP" altLang="en-US" sz="2000" dirty="0" smtClean="0"/>
              <a:t>利用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/>
              <a:t>	</a:t>
            </a:r>
            <a:r>
              <a:rPr lang="ja-JP" altLang="en-US" sz="2000" dirty="0" smtClean="0"/>
              <a:t>　した</a:t>
            </a:r>
            <a:r>
              <a:rPr lang="ja-JP" altLang="en-US" sz="2000" dirty="0"/>
              <a:t>商店街ポイントサービスを</a:t>
            </a:r>
            <a:r>
              <a:rPr lang="ja-JP" altLang="en-US" sz="2000" dirty="0" smtClean="0"/>
              <a:t>導入</a:t>
            </a:r>
            <a:endParaRPr lang="en-US" altLang="ja-JP" sz="2000" dirty="0" smtClean="0"/>
          </a:p>
          <a:p>
            <a:pPr marL="0" indent="0">
              <a:buNone/>
            </a:pPr>
            <a:endParaRPr kumimoji="1" lang="en-US" altLang="ja-JP" sz="900" dirty="0" smtClean="0"/>
          </a:p>
          <a:p>
            <a:pPr marL="0" indent="0">
              <a:buNone/>
            </a:pPr>
            <a:r>
              <a:rPr lang="en-US" altLang="ja-JP" sz="2400" dirty="0" smtClean="0"/>
              <a:t>3. </a:t>
            </a:r>
            <a:r>
              <a:rPr lang="ja-JP" altLang="en-US" sz="2400" dirty="0" smtClean="0"/>
              <a:t>新潟県南魚沼市「ふれ愛カード」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000" dirty="0" smtClean="0"/>
              <a:t>	</a:t>
            </a:r>
            <a:r>
              <a:rPr lang="ja-JP" altLang="en-US" sz="2000" dirty="0" smtClean="0"/>
              <a:t>・既存の商店街のポイントカードに、図書館で本を借りるとポイン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/>
              <a:t>	</a:t>
            </a:r>
            <a:r>
              <a:rPr lang="ja-JP" altLang="en-US" sz="2000" dirty="0" smtClean="0"/>
              <a:t>　トが貯まる機能を追加</a:t>
            </a:r>
            <a:endParaRPr lang="en-US" altLang="ja-JP" sz="2000" dirty="0" smtClean="0"/>
          </a:p>
          <a:p>
            <a:endParaRPr kumimoji="1" lang="en-US" altLang="ja-JP" sz="28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53</a:t>
            </a:fld>
            <a:endParaRPr kumimoji="1" lang="ja-JP" altLang="en-US"/>
          </a:p>
        </p:txBody>
      </p:sp>
      <p:pic>
        <p:nvPicPr>
          <p:cNvPr id="6" name="図 5" descr="一中濃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2" y="13511"/>
            <a:ext cx="1006620" cy="1013248"/>
          </a:xfrm>
          <a:prstGeom prst="rect">
            <a:avLst/>
          </a:prstGeom>
        </p:spPr>
      </p:pic>
      <p:sp>
        <p:nvSpPr>
          <p:cNvPr id="7" name="タイトル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61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提案</a:t>
            </a:r>
            <a:r>
              <a:rPr kumimoji="1" lang="en-US" altLang="ja-JP" dirty="0" smtClean="0"/>
              <a:t>②</a:t>
            </a:r>
            <a:r>
              <a:rPr kumimoji="1" lang="ja-JP" altLang="en-US" dirty="0" smtClean="0"/>
              <a:t>（補足）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" y="1111526"/>
            <a:ext cx="578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地域</a:t>
            </a:r>
            <a:r>
              <a:rPr lang="ja-JP" altLang="en-US" sz="2800" dirty="0"/>
              <a:t>ポイントカードの導入</a:t>
            </a:r>
            <a:r>
              <a:rPr lang="en-US" altLang="ja-JP" sz="2800" dirty="0"/>
              <a:t>(</a:t>
            </a:r>
            <a:r>
              <a:rPr lang="ja-JP" altLang="en-US" sz="2800" dirty="0"/>
              <a:t>事例編</a:t>
            </a:r>
            <a:r>
              <a:rPr lang="en-US" altLang="ja-JP" sz="2800" dirty="0" smtClean="0"/>
              <a:t>)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07326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13273" y="2115411"/>
            <a:ext cx="2810411" cy="147732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/>
                </a:solidFill>
                <a:latin typeface="ヒラギノ角ゴ ProN W3"/>
                <a:ea typeface="ヒラギノ角ゴ ProN W3"/>
                <a:cs typeface="ヒラギノ角ゴ ProN W3"/>
              </a:rPr>
              <a:t>■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積極的に参加したい</a:t>
            </a:r>
            <a:endParaRPr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r>
              <a:rPr lang="en-US" altLang="ja-JP" dirty="0" smtClean="0">
                <a:solidFill>
                  <a:schemeClr val="accent2"/>
                </a:solidFill>
                <a:latin typeface="ヒラギノ角ゴ ProN W3"/>
                <a:ea typeface="ヒラギノ角ゴ ProN W3"/>
                <a:cs typeface="ヒラギノ角ゴ ProN W3"/>
              </a:rPr>
              <a:t>■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できる限り参加したい</a:t>
            </a:r>
            <a:endParaRPr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r>
              <a:rPr kumimoji="1" lang="en-US" altLang="ja-JP" dirty="0" smtClean="0">
                <a:solidFill>
                  <a:schemeClr val="accent3"/>
                </a:solidFill>
                <a:latin typeface="ヒラギノ角ゴ ProN W3"/>
                <a:ea typeface="ヒラギノ角ゴ ProN W3"/>
                <a:cs typeface="ヒラギノ角ゴ ProN W3"/>
              </a:rPr>
              <a:t>■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あまり参加したくない</a:t>
            </a:r>
            <a:r>
              <a:rPr lang="en-US" altLang="ja-JP" dirty="0">
                <a:latin typeface="ヒラギノ角ゴ ProN W3"/>
                <a:ea typeface="ヒラギノ角ゴ ProN W3"/>
                <a:cs typeface="ヒラギノ角ゴ ProN W3"/>
              </a:rPr>
              <a:t> </a:t>
            </a:r>
          </a:p>
          <a:p>
            <a:r>
              <a:rPr kumimoji="1" lang="en-US" altLang="ja-JP" dirty="0" smtClean="0">
                <a:solidFill>
                  <a:schemeClr val="accent4"/>
                </a:solidFill>
                <a:latin typeface="ヒラギノ角ゴ ProN W3"/>
                <a:ea typeface="ヒラギノ角ゴ ProN W3"/>
                <a:cs typeface="ヒラギノ角ゴ ProN W3"/>
              </a:rPr>
              <a:t>■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全く参加したくない</a:t>
            </a:r>
            <a:endParaRPr kumimoji="1"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r>
              <a:rPr kumimoji="1" lang="en-US" altLang="ja-JP" dirty="0" smtClean="0">
                <a:solidFill>
                  <a:schemeClr val="accent5"/>
                </a:solidFill>
                <a:latin typeface="ヒラギノ角ゴ ProN W3"/>
                <a:ea typeface="ヒラギノ角ゴ ProN W3"/>
                <a:cs typeface="ヒラギノ角ゴ ProN W3"/>
              </a:rPr>
              <a:t>■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わからない</a:t>
            </a:r>
            <a:endParaRPr kumimoji="1" lang="ja-JP" altLang="en-US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28387" y="2201029"/>
            <a:ext cx="91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N=2303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28387" y="2767926"/>
            <a:ext cx="91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N=2860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28387" y="3323848"/>
            <a:ext cx="91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N=3293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45096" y="3893735"/>
            <a:ext cx="91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N=1999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2016" y="1646285"/>
            <a:ext cx="542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>
                <a:latin typeface="ヒラギノ角ゴ ProN W3"/>
                <a:ea typeface="ヒラギノ角ゴ ProN W3"/>
                <a:cs typeface="ヒラギノ角ゴ ProN W3"/>
              </a:rPr>
              <a:t>若い世代との交流の</a:t>
            </a: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機会があった場合</a:t>
            </a:r>
            <a:endParaRPr lang="en-US" altLang="ja-JP" sz="2400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722454" y="6441203"/>
            <a:ext cx="56833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latin typeface="ヒラギノ角ゴ ProN W3"/>
                <a:ea typeface="ヒラギノ角ゴ ProN W3"/>
                <a:cs typeface="ヒラギノ角ゴ ProN W3"/>
              </a:rPr>
              <a:t>全国の </a:t>
            </a:r>
            <a:r>
              <a:rPr lang="en-US" altLang="ja-JP" sz="1100" dirty="0">
                <a:latin typeface="ヒラギノ角ゴ ProN W3"/>
                <a:ea typeface="ヒラギノ角ゴ ProN W3"/>
                <a:cs typeface="ヒラギノ角ゴ ProN W3"/>
              </a:rPr>
              <a:t>60 </a:t>
            </a:r>
            <a:r>
              <a:rPr lang="ja-JP" altLang="en-US" sz="1100" dirty="0">
                <a:latin typeface="ヒラギノ角ゴ ProN W3"/>
                <a:ea typeface="ヒラギノ角ゴ ProN W3"/>
                <a:cs typeface="ヒラギノ角ゴ ProN W3"/>
              </a:rPr>
              <a:t>歳以上の</a:t>
            </a:r>
            <a:r>
              <a:rPr lang="ja-JP" altLang="en-US" sz="1100" dirty="0" smtClean="0">
                <a:latin typeface="ヒラギノ角ゴ ProN W3"/>
                <a:ea typeface="ヒラギノ角ゴ ProN W3"/>
                <a:cs typeface="ヒラギノ角ゴ ProN W3"/>
              </a:rPr>
              <a:t>男女を対象とした「高齢者の地域社会への参加に関する意識調査」</a:t>
            </a:r>
            <a:endParaRPr lang="en-US" altLang="ja-JP" sz="11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r>
              <a:rPr lang="en-US" altLang="ja-JP" sz="1100" dirty="0" smtClean="0">
                <a:latin typeface="ヒラギノ角ゴ ProN W3"/>
                <a:ea typeface="ヒラギノ角ゴ ProN W3"/>
                <a:cs typeface="ヒラギノ角ゴ ProN W3"/>
              </a:rPr>
              <a:t>(</a:t>
            </a:r>
            <a:r>
              <a:rPr lang="ja-JP" altLang="en-US" sz="1100" dirty="0" smtClean="0">
                <a:latin typeface="ヒラギノ角ゴ ProN W3"/>
                <a:ea typeface="ヒラギノ角ゴ ProN W3"/>
                <a:cs typeface="ヒラギノ角ゴ ProN W3"/>
              </a:rPr>
              <a:t>平成</a:t>
            </a:r>
            <a:r>
              <a:rPr lang="en-US" altLang="ja-JP" sz="1100" dirty="0" smtClean="0">
                <a:latin typeface="ヒラギノ角ゴ ProN W3"/>
                <a:ea typeface="ヒラギノ角ゴ ProN W3"/>
                <a:cs typeface="ヒラギノ角ゴ ProN W3"/>
              </a:rPr>
              <a:t>25</a:t>
            </a:r>
            <a:r>
              <a:rPr lang="ja-JP" altLang="en-US" sz="1100" dirty="0" smtClean="0">
                <a:latin typeface="ヒラギノ角ゴ ProN W3"/>
                <a:ea typeface="ヒラギノ角ゴ ProN W3"/>
                <a:cs typeface="ヒラギノ角ゴ ProN W3"/>
              </a:rPr>
              <a:t>年</a:t>
            </a:r>
            <a:r>
              <a:rPr lang="en-US" altLang="ja-JP" sz="1100" dirty="0" smtClean="0">
                <a:latin typeface="ヒラギノ角ゴ ProN W3"/>
                <a:ea typeface="ヒラギノ角ゴ ProN W3"/>
                <a:cs typeface="ヒラギノ角ゴ ProN W3"/>
              </a:rPr>
              <a:t>11</a:t>
            </a:r>
            <a:r>
              <a:rPr lang="ja-JP" altLang="en-US" sz="1100" dirty="0" smtClean="0">
                <a:latin typeface="ヒラギノ角ゴ ProN W3"/>
                <a:ea typeface="ヒラギノ角ゴ ProN W3"/>
                <a:cs typeface="ヒラギノ角ゴ ProN W3"/>
              </a:rPr>
              <a:t>月</a:t>
            </a:r>
            <a:r>
              <a:rPr lang="en-US" altLang="ja-JP" sz="1100" dirty="0" smtClean="0">
                <a:latin typeface="ヒラギノ角ゴ ProN W3"/>
                <a:ea typeface="ヒラギノ角ゴ ProN W3"/>
                <a:cs typeface="ヒラギノ角ゴ ProN W3"/>
              </a:rPr>
              <a:t>14</a:t>
            </a:r>
            <a:r>
              <a:rPr lang="ja-JP" altLang="en-US" sz="1100" dirty="0" smtClean="0">
                <a:latin typeface="ヒラギノ角ゴ ProN W3"/>
                <a:ea typeface="ヒラギノ角ゴ ProN W3"/>
                <a:cs typeface="ヒラギノ角ゴ ProN W3"/>
              </a:rPr>
              <a:t>日</a:t>
            </a:r>
            <a:r>
              <a:rPr lang="en-US" altLang="ja-JP" sz="1100" dirty="0" smtClean="0">
                <a:latin typeface="ヒラギノ角ゴ ProN W3"/>
                <a:ea typeface="ヒラギノ角ゴ ProN W3"/>
                <a:cs typeface="ヒラギノ角ゴ ProN W3"/>
              </a:rPr>
              <a:t>〜24</a:t>
            </a:r>
            <a:r>
              <a:rPr lang="ja-JP" altLang="en-US" sz="1100" dirty="0" smtClean="0">
                <a:latin typeface="ヒラギノ角ゴ ProN W3"/>
                <a:ea typeface="ヒラギノ角ゴ ProN W3"/>
                <a:cs typeface="ヒラギノ角ゴ ProN W3"/>
              </a:rPr>
              <a:t>日に調査</a:t>
            </a:r>
            <a:r>
              <a:rPr lang="en-US" altLang="ja-JP" sz="1100" dirty="0" smtClean="0">
                <a:latin typeface="ヒラギノ角ゴ ProN W3"/>
                <a:ea typeface="ヒラギノ角ゴ ProN W3"/>
                <a:cs typeface="ヒラギノ角ゴ ProN W3"/>
              </a:rPr>
              <a:t>)</a:t>
            </a:r>
            <a:r>
              <a:rPr lang="ja-JP" altLang="en-US" sz="1100" dirty="0" smtClean="0">
                <a:latin typeface="ヒラギノ角ゴ ProN W3"/>
                <a:ea typeface="ヒラギノ角ゴ ProN W3"/>
                <a:cs typeface="ヒラギノ角ゴ ProN W3"/>
              </a:rPr>
              <a:t> </a:t>
            </a:r>
            <a:r>
              <a:rPr lang="en-US" altLang="ja-JP" sz="1100" dirty="0" smtClean="0">
                <a:latin typeface="ヒラギノ角ゴ ProN W3"/>
                <a:ea typeface="ヒラギノ角ゴ ProN W3"/>
                <a:cs typeface="ヒラギノ角ゴ ProN W3"/>
              </a:rPr>
              <a:t>(</a:t>
            </a:r>
            <a:r>
              <a:rPr lang="ja-JP" altLang="en-US" sz="1100" dirty="0" smtClean="0">
                <a:latin typeface="ヒラギノ角ゴ ProN W3"/>
                <a:ea typeface="ヒラギノ角ゴ ProN W3"/>
                <a:cs typeface="ヒラギノ角ゴ ProN W3"/>
              </a:rPr>
              <a:t>内閣府</a:t>
            </a:r>
            <a:r>
              <a:rPr lang="en-US" altLang="ja-JP" sz="1100" dirty="0" smtClean="0">
                <a:latin typeface="ヒラギノ角ゴ ProN W3"/>
                <a:ea typeface="ヒラギノ角ゴ ProN W3"/>
                <a:cs typeface="ヒラギノ角ゴ ProN W3"/>
              </a:rPr>
              <a:t>)</a:t>
            </a:r>
            <a:endParaRPr lang="ja-JP" altLang="en-US" sz="1100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grpSp>
        <p:nvGrpSpPr>
          <p:cNvPr id="35" name="図形グループ 34"/>
          <p:cNvGrpSpPr/>
          <p:nvPr/>
        </p:nvGrpSpPr>
        <p:grpSpPr>
          <a:xfrm>
            <a:off x="332016" y="4939916"/>
            <a:ext cx="6647974" cy="1511051"/>
            <a:chOff x="332016" y="4842236"/>
            <a:chExt cx="6647974" cy="1511051"/>
          </a:xfrm>
        </p:grpSpPr>
        <p:sp>
          <p:nvSpPr>
            <p:cNvPr id="30" name="角丸四角形 29"/>
            <p:cNvSpPr/>
            <p:nvPr/>
          </p:nvSpPr>
          <p:spPr>
            <a:xfrm>
              <a:off x="332016" y="4842236"/>
              <a:ext cx="6647974" cy="1511051"/>
            </a:xfrm>
            <a:prstGeom prst="roundRect">
              <a:avLst/>
            </a:prstGeom>
            <a:solidFill>
              <a:srgbClr val="FFFFFF"/>
            </a:solidFill>
            <a:ln w="38100" cmpd="dbl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332016" y="5010898"/>
              <a:ext cx="6647974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>
                  <a:latin typeface="ヒラギノ角ゴ ProN W3"/>
                  <a:ea typeface="ヒラギノ角ゴ ProN W3"/>
                  <a:cs typeface="ヒラギノ角ゴ ProN W3"/>
                </a:rPr>
                <a:t>・子どもとの交流</a:t>
              </a:r>
              <a:r>
                <a:rPr kumimoji="1" lang="en-US" altLang="ja-JP" sz="2400" dirty="0" smtClean="0">
                  <a:latin typeface="ヒラギノ角ゴ ProN W3"/>
                  <a:ea typeface="ヒラギノ角ゴ ProN W3"/>
                  <a:cs typeface="ヒラギノ角ゴ ProN W3"/>
                </a:rPr>
                <a:t>→</a:t>
              </a:r>
              <a:r>
                <a:rPr kumimoji="1" lang="ja-JP" altLang="en-US" sz="2400" dirty="0" smtClean="0">
                  <a:latin typeface="ヒラギノ角ゴ ProN W3"/>
                  <a:ea typeface="ヒラギノ角ゴ ProN W3"/>
                  <a:cs typeface="ヒラギノ角ゴ ProN W3"/>
                </a:rPr>
                <a:t>高齢者の参加意欲の向上</a:t>
              </a:r>
              <a:endParaRPr kumimoji="1" lang="en-US" altLang="ja-JP" sz="2400" dirty="0" smtClean="0">
                <a:latin typeface="ヒラギノ角ゴ ProN W3"/>
                <a:ea typeface="ヒラギノ角ゴ ProN W3"/>
                <a:cs typeface="ヒラギノ角ゴ ProN W3"/>
              </a:endParaRPr>
            </a:p>
            <a:p>
              <a:r>
                <a:rPr lang="ja-JP" altLang="en-US" sz="2400" dirty="0" smtClean="0">
                  <a:latin typeface="ヒラギノ角ゴ ProN W3"/>
                  <a:ea typeface="ヒラギノ角ゴ ProN W3"/>
                  <a:cs typeface="ヒラギノ角ゴ ProN W3"/>
                </a:rPr>
                <a:t>・市</a:t>
              </a:r>
              <a:r>
                <a:rPr lang="ja-JP" altLang="en-US" sz="2400" dirty="0">
                  <a:latin typeface="ヒラギノ角ゴ ProN W3"/>
                  <a:ea typeface="ヒラギノ角ゴ ProN W3"/>
                  <a:cs typeface="ヒラギノ角ゴ ProN W3"/>
                </a:rPr>
                <a:t>役所跡地</a:t>
              </a:r>
              <a:r>
                <a:rPr lang="ja-JP" altLang="en-US" sz="2400" dirty="0" smtClean="0">
                  <a:latin typeface="ヒラギノ角ゴ ProN W3"/>
                  <a:ea typeface="ヒラギノ角ゴ ProN W3"/>
                  <a:cs typeface="ヒラギノ角ゴ ProN W3"/>
                </a:rPr>
                <a:t>をを活用した高齢者向け</a:t>
              </a:r>
              <a:r>
                <a:rPr lang="ja-JP" altLang="en-US" sz="2400" dirty="0">
                  <a:latin typeface="ヒラギノ角ゴ ProN W3"/>
                  <a:ea typeface="ヒラギノ角ゴ ProN W3"/>
                  <a:cs typeface="ヒラギノ角ゴ ProN W3"/>
                </a:rPr>
                <a:t>交流</a:t>
              </a:r>
              <a:r>
                <a:rPr lang="ja-JP" altLang="en-US" sz="2400" dirty="0" smtClean="0">
                  <a:latin typeface="ヒラギノ角ゴ ProN W3"/>
                  <a:ea typeface="ヒラギノ角ゴ ProN W3"/>
                  <a:cs typeface="ヒラギノ角ゴ ProN W3"/>
                </a:rPr>
                <a:t>施設</a:t>
              </a:r>
              <a:endParaRPr lang="en-US" altLang="ja-JP" sz="2400" dirty="0" smtClean="0">
                <a:latin typeface="ヒラギノ角ゴ ProN W3"/>
                <a:ea typeface="ヒラギノ角ゴ ProN W3"/>
                <a:cs typeface="ヒラギノ角ゴ ProN W3"/>
              </a:endParaRPr>
            </a:p>
            <a:p>
              <a:r>
                <a:rPr lang="en-US" altLang="ja-JP" sz="2400" dirty="0">
                  <a:latin typeface="ヒラギノ角ゴ ProN W3"/>
                  <a:ea typeface="ヒラギノ角ゴ ProN W3"/>
                  <a:cs typeface="ヒラギノ角ゴ ProN W3"/>
                </a:rPr>
                <a:t>	</a:t>
              </a:r>
              <a:r>
                <a:rPr lang="ja-JP" altLang="en-US" sz="2400" dirty="0" smtClean="0">
                  <a:latin typeface="ヒラギノ角ゴ ProN W3"/>
                  <a:ea typeface="ヒラギノ角ゴ ProN W3"/>
                  <a:cs typeface="ヒラギノ角ゴ ProN W3"/>
                </a:rPr>
                <a:t>ー霞ヶ浦</a:t>
              </a:r>
              <a:r>
                <a:rPr lang="ja-JP" altLang="en-US" sz="2400" dirty="0">
                  <a:latin typeface="ヒラギノ角ゴ ProN W3"/>
                  <a:ea typeface="ヒラギノ角ゴ ProN W3"/>
                  <a:cs typeface="ヒラギノ角ゴ ProN W3"/>
                </a:rPr>
                <a:t>医療センターとの</a:t>
              </a:r>
              <a:r>
                <a:rPr lang="ja-JP" altLang="en-US" sz="2400" dirty="0" smtClean="0">
                  <a:latin typeface="ヒラギノ角ゴ ProN W3"/>
                  <a:ea typeface="ヒラギノ角ゴ ProN W3"/>
                  <a:cs typeface="ヒラギノ角ゴ ProN W3"/>
                </a:rPr>
                <a:t>連携</a:t>
              </a:r>
              <a:endParaRPr lang="en-US" altLang="ja-JP" sz="2400" dirty="0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</p:grpSp>
      <p:graphicFrame>
        <p:nvGraphicFramePr>
          <p:cNvPr id="34" name="グラフ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597966"/>
              </p:ext>
            </p:extLst>
          </p:nvPr>
        </p:nvGraphicFramePr>
        <p:xfrm>
          <a:off x="273095" y="1977353"/>
          <a:ext cx="4888086" cy="287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円/楕円 15"/>
          <p:cNvSpPr/>
          <p:nvPr/>
        </p:nvSpPr>
        <p:spPr>
          <a:xfrm>
            <a:off x="730920" y="3813330"/>
            <a:ext cx="2472932" cy="522343"/>
          </a:xfrm>
          <a:prstGeom prst="ellipse">
            <a:avLst/>
          </a:prstGeom>
          <a:noFill/>
          <a:ln w="571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図形グループ 26"/>
          <p:cNvGrpSpPr/>
          <p:nvPr/>
        </p:nvGrpSpPr>
        <p:grpSpPr>
          <a:xfrm>
            <a:off x="5695092" y="3772005"/>
            <a:ext cx="3380613" cy="1604029"/>
            <a:chOff x="5722650" y="3444277"/>
            <a:chExt cx="3380613" cy="1604029"/>
          </a:xfrm>
        </p:grpSpPr>
        <p:sp>
          <p:nvSpPr>
            <p:cNvPr id="25" name="雲 24"/>
            <p:cNvSpPr/>
            <p:nvPr/>
          </p:nvSpPr>
          <p:spPr>
            <a:xfrm rot="324281">
              <a:off x="5722650" y="3444277"/>
              <a:ext cx="3260150" cy="1604029"/>
            </a:xfrm>
            <a:prstGeom prst="cloud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840831" y="3758456"/>
              <a:ext cx="326243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>
                  <a:latin typeface="ヒラギノ角ゴ ProN W3"/>
                  <a:ea typeface="ヒラギノ角ゴ ProN W3"/>
                  <a:cs typeface="ヒラギノ角ゴ ProN W3"/>
                </a:rPr>
                <a:t>「積極的に参加したい」</a:t>
              </a:r>
              <a:endParaRPr kumimoji="1" lang="en-US" altLang="ja-JP" sz="2000" dirty="0" smtClean="0">
                <a:latin typeface="ヒラギノ角ゴ ProN W3"/>
                <a:ea typeface="ヒラギノ角ゴ ProN W3"/>
                <a:cs typeface="ヒラギノ角ゴ ProN W3"/>
              </a:endParaRPr>
            </a:p>
            <a:p>
              <a:r>
                <a:rPr kumimoji="1" lang="ja-JP" altLang="en-US" sz="2000" dirty="0" smtClean="0">
                  <a:latin typeface="ヒラギノ角ゴ ProN W3"/>
                  <a:ea typeface="ヒラギノ角ゴ ProN W3"/>
                  <a:cs typeface="ヒラギノ角ゴ ProN W3"/>
                </a:rPr>
                <a:t>「できる限り</a:t>
              </a:r>
              <a:r>
                <a:rPr lang="ja-JP" altLang="en-US" sz="2000" dirty="0" smtClean="0">
                  <a:latin typeface="ヒラギノ角ゴ ProN W3"/>
                  <a:ea typeface="ヒラギノ角ゴ ProN W3"/>
                  <a:cs typeface="ヒラギノ角ゴ ProN W3"/>
                </a:rPr>
                <a:t>参加したい」</a:t>
              </a:r>
              <a:endParaRPr lang="en-US" altLang="ja-JP" sz="2000" dirty="0" smtClean="0">
                <a:latin typeface="ヒラギノ角ゴ ProN W3"/>
                <a:ea typeface="ヒラギノ角ゴ ProN W3"/>
                <a:cs typeface="ヒラギノ角ゴ ProN W3"/>
              </a:endParaRPr>
            </a:p>
            <a:p>
              <a:r>
                <a:rPr lang="ja-JP" altLang="en-US" sz="2400" dirty="0" smtClean="0">
                  <a:latin typeface="ヒラギノ角ゴ ProN W3"/>
                  <a:ea typeface="ヒラギノ角ゴ ProN W3"/>
                  <a:cs typeface="ヒラギノ角ゴ ProN W3"/>
                </a:rPr>
                <a:t>　</a:t>
              </a:r>
              <a:r>
                <a:rPr lang="en-US" altLang="ja-JP" sz="2400" dirty="0" smtClean="0">
                  <a:latin typeface="ヒラギノ角ゴ ProN W3"/>
                  <a:ea typeface="ヒラギノ角ゴ ProN W3"/>
                  <a:cs typeface="ヒラギノ角ゴ ProN W3"/>
                </a:rPr>
                <a:t>→</a:t>
              </a:r>
              <a:r>
                <a:rPr kumimoji="1" lang="ja-JP" altLang="en-US" sz="2400" dirty="0" smtClean="0">
                  <a:solidFill>
                    <a:srgbClr val="F14124"/>
                  </a:solidFill>
                  <a:latin typeface="ヒラギノ角ゴ ProN W3"/>
                  <a:ea typeface="ヒラギノ角ゴ ProN W3"/>
                  <a:cs typeface="ヒラギノ角ゴ ProN W3"/>
                </a:rPr>
                <a:t>約</a:t>
              </a:r>
              <a:r>
                <a:rPr kumimoji="1" lang="en-US" altLang="ja-JP" sz="2800" b="1" dirty="0" smtClean="0">
                  <a:solidFill>
                    <a:srgbClr val="F14124"/>
                  </a:solidFill>
                  <a:latin typeface="ヒラギノ角ゴ ProN W3"/>
                  <a:ea typeface="ヒラギノ角ゴ ProN W3"/>
                  <a:cs typeface="ヒラギノ角ゴ ProN W3"/>
                </a:rPr>
                <a:t>6</a:t>
              </a:r>
              <a:r>
                <a:rPr kumimoji="1" lang="ja-JP" altLang="en-US" sz="2800" b="1" dirty="0" smtClean="0">
                  <a:solidFill>
                    <a:srgbClr val="F14124"/>
                  </a:solidFill>
                  <a:latin typeface="ヒラギノ角ゴ ProN W3"/>
                  <a:ea typeface="ヒラギノ角ゴ ProN W3"/>
                  <a:cs typeface="ヒラギノ角ゴ ProN W3"/>
                </a:rPr>
                <a:t>割</a:t>
              </a:r>
              <a:endParaRPr kumimoji="1" lang="ja-JP" altLang="en-US" sz="2800" b="1" dirty="0">
                <a:solidFill>
                  <a:srgbClr val="F14124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</p:grpSp>
      <p:sp>
        <p:nvSpPr>
          <p:cNvPr id="20" name="タイトル 1"/>
          <p:cNvSpPr txBox="1">
            <a:spLocks/>
          </p:cNvSpPr>
          <p:nvPr/>
        </p:nvSpPr>
        <p:spPr>
          <a:xfrm>
            <a:off x="457200" y="274638"/>
            <a:ext cx="8229600" cy="738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defRPr>
            </a:lvl1pPr>
          </a:lstStyle>
          <a:p>
            <a:r>
              <a:rPr lang="ja-JP" altLang="en-US" smtClean="0"/>
              <a:t>提案（補足）</a:t>
            </a:r>
            <a:endParaRPr lang="ja-JP" altLang="en-US" dirty="0"/>
          </a:p>
        </p:txBody>
      </p:sp>
      <p:pic>
        <p:nvPicPr>
          <p:cNvPr id="21" name="図 20" descr="四・六中濃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0132" cy="1026849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457200" y="1111526"/>
            <a:ext cx="3241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交流</a:t>
            </a:r>
            <a:r>
              <a:rPr lang="ja-JP" altLang="en-US" sz="2800" dirty="0"/>
              <a:t>施設</a:t>
            </a:r>
            <a:r>
              <a:rPr lang="en-US" altLang="ja-JP" sz="2800" dirty="0"/>
              <a:t>×</a:t>
            </a:r>
            <a:r>
              <a:rPr lang="ja-JP" altLang="en-US" sz="2800" dirty="0"/>
              <a:t>学童</a:t>
            </a:r>
            <a:r>
              <a:rPr lang="ja-JP" altLang="en-US" sz="2800" dirty="0" smtClean="0"/>
              <a:t>保育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188221774"/>
      </p:ext>
    </p:extLst>
  </p:cSld>
  <p:clrMapOvr>
    <a:masterClrMapping/>
  </p:clrMapOvr>
  <p:transition xmlns:p14="http://schemas.microsoft.com/office/powerpoint/2010/main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pPr/>
              <a:t>55</a:t>
            </a:fld>
            <a:endParaRPr kumimoji="1" lang="ja-JP" altLang="en-US"/>
          </a:p>
        </p:txBody>
      </p:sp>
      <p:pic>
        <p:nvPicPr>
          <p:cNvPr id="5" name="図 4" descr="高齢者社会参加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50" y="2013177"/>
            <a:ext cx="7941500" cy="3970750"/>
          </a:xfrm>
          <a:prstGeom prst="rect">
            <a:avLst/>
          </a:prstGeom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61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提案（補足）</a:t>
            </a:r>
            <a:endParaRPr kumimoji="1" lang="ja-JP" altLang="en-US" sz="3200" dirty="0"/>
          </a:p>
        </p:txBody>
      </p:sp>
      <p:pic>
        <p:nvPicPr>
          <p:cNvPr id="8" name="図 7" descr="四・六中濃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0132" cy="102684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75226" y="1054646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高齢者の社会参加状況について</a:t>
            </a:r>
            <a:endParaRPr lang="en-US" altLang="ja-JP" sz="2800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156767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 4" descr="高齢者参加意向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84" y="2041864"/>
            <a:ext cx="8893032" cy="3985206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61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提案（補足）</a:t>
            </a:r>
            <a:endParaRPr kumimoji="1" lang="ja-JP" altLang="en-US" sz="3200" dirty="0"/>
          </a:p>
        </p:txBody>
      </p:sp>
      <p:pic>
        <p:nvPicPr>
          <p:cNvPr id="8" name="図 7" descr="四・六中濃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0132" cy="102684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50404" y="12073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5226" y="1054646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高齢者</a:t>
            </a:r>
            <a:r>
              <a:rPr lang="ja-JP" altLang="en-US" sz="2800" dirty="0"/>
              <a:t>のグループ活動への参加</a:t>
            </a:r>
            <a:r>
              <a:rPr lang="ja-JP" altLang="en-US" sz="2800" dirty="0" smtClean="0"/>
              <a:t>意向</a:t>
            </a:r>
            <a:endParaRPr lang="en-US" altLang="ja-JP" sz="2800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5427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提案（補足）</a:t>
            </a:r>
            <a:endParaRPr kumimoji="1" lang="ja-JP" altLang="en-US" sz="3200" dirty="0"/>
          </a:p>
        </p:txBody>
      </p:sp>
      <p:pic>
        <p:nvPicPr>
          <p:cNvPr id="5" name="コンテンツ プレースホルダ 4" descr="高齢者行ってみたい生涯学習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745" y="1715558"/>
            <a:ext cx="7584510" cy="4950696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pPr/>
              <a:t>57</a:t>
            </a:fld>
            <a:endParaRPr kumimoji="1" lang="ja-JP" altLang="en-US"/>
          </a:p>
        </p:txBody>
      </p:sp>
      <p:pic>
        <p:nvPicPr>
          <p:cNvPr id="6" name="図 5" descr="四・六中濃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0132" cy="102684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75226" y="1054646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高齢者</a:t>
            </a:r>
            <a:r>
              <a:rPr lang="ja-JP" altLang="en-US" sz="2800" dirty="0"/>
              <a:t>が行ってみたい生涯</a:t>
            </a:r>
            <a:r>
              <a:rPr lang="ja-JP" altLang="en-US" sz="2800" dirty="0" smtClean="0"/>
              <a:t>学習</a:t>
            </a:r>
            <a:endParaRPr lang="en-US" altLang="ja-JP" sz="2800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2397113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8667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sz="2800" dirty="0" smtClean="0"/>
              <a:t>・</a:t>
            </a:r>
            <a:r>
              <a:rPr kumimoji="1" lang="en-US" altLang="ja-JP" sz="2800" dirty="0" smtClean="0"/>
              <a:t>10m</a:t>
            </a:r>
            <a:r>
              <a:rPr kumimoji="1" lang="ja-JP" altLang="en-US" sz="2800" dirty="0" smtClean="0"/>
              <a:t>障害物走行</a:t>
            </a:r>
            <a:endParaRPr kumimoji="1"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・</a:t>
            </a:r>
            <a:r>
              <a:rPr lang="en-US" altLang="ja-JP" sz="2800" dirty="0" smtClean="0"/>
              <a:t>5m</a:t>
            </a:r>
            <a:r>
              <a:rPr lang="ja-JP" altLang="en-US" sz="2800" dirty="0" smtClean="0"/>
              <a:t>ジグザク往復歩行</a:t>
            </a:r>
            <a:endParaRPr lang="en-US" altLang="ja-JP" sz="2800" dirty="0" smtClean="0"/>
          </a:p>
          <a:p>
            <a:pPr>
              <a:buNone/>
            </a:pPr>
            <a:r>
              <a:rPr kumimoji="1" lang="ja-JP" altLang="en-US" sz="2800" dirty="0" smtClean="0"/>
              <a:t>・長座体前屈</a:t>
            </a:r>
            <a:endParaRPr kumimoji="1"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・握力</a:t>
            </a:r>
            <a:endParaRPr lang="en-US" altLang="ja-JP" sz="2800" dirty="0" smtClean="0"/>
          </a:p>
          <a:p>
            <a:pPr>
              <a:buNone/>
            </a:pPr>
            <a:endParaRPr lang="en-US" altLang="ja-JP" sz="1100" dirty="0"/>
          </a:p>
          <a:p>
            <a:pPr>
              <a:buNone/>
            </a:pPr>
            <a:r>
              <a:rPr lang="ja-JP" altLang="en-US" sz="2800" dirty="0" smtClean="0"/>
              <a:t>これら</a:t>
            </a:r>
            <a:r>
              <a:rPr lang="en-US" altLang="ja-JP" sz="2800" dirty="0" smtClean="0"/>
              <a:t>4</a:t>
            </a:r>
            <a:r>
              <a:rPr lang="ja-JP" altLang="en-US" sz="2800" dirty="0" smtClean="0"/>
              <a:t>種目の測定結果を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年齢別の標準値および標準値の標準偏差から算出</a:t>
            </a:r>
            <a:endParaRPr lang="en-US" altLang="ja-JP" sz="28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pPr/>
              <a:t>58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61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提案（補足）</a:t>
            </a:r>
            <a:endParaRPr kumimoji="1" lang="ja-JP" altLang="en-US" sz="3200" dirty="0"/>
          </a:p>
        </p:txBody>
      </p:sp>
      <p:pic>
        <p:nvPicPr>
          <p:cNvPr id="7" name="図 6" descr="四・六中濃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0132" cy="102684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75226" y="1054646"/>
            <a:ext cx="3042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latin typeface="ヒラギノ角ゴ ProN W3"/>
                <a:ea typeface="ヒラギノ角ゴ ProN W3"/>
                <a:cs typeface="ヒラギノ角ゴ ProN W3"/>
              </a:rPr>
              <a:t>体力年齢について</a:t>
            </a:r>
            <a:endParaRPr lang="en-US" altLang="ja-JP" sz="2800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4267439587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図形グループ 42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44" name="円/楕円 43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7" name="図形グループ 46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48" name="円/楕円 47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3" name="図形グループ 52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55" name="円/楕円 54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0" name="図形グループ 59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63" name="円/楕円 62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pic>
        <p:nvPicPr>
          <p:cNvPr id="1026" name="Picture 2" descr="C:\Users\owner\Desktop\筑波鉄道_地図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5070" y="43069"/>
            <a:ext cx="4671730" cy="661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0" name="直線矢印コネクタ 2059"/>
          <p:cNvCxnSpPr/>
          <p:nvPr/>
        </p:nvCxnSpPr>
        <p:spPr>
          <a:xfrm flipH="1">
            <a:off x="6661721" y="4560229"/>
            <a:ext cx="271200" cy="606956"/>
          </a:xfrm>
          <a:prstGeom prst="straightConnector1">
            <a:avLst/>
          </a:prstGeom>
          <a:ln w="57150" cmpd="sng">
            <a:headEnd type="arrow"/>
            <a:tailEnd type="arrow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61" name="テキスト ボックス 2060"/>
          <p:cNvSpPr txBox="1"/>
          <p:nvPr/>
        </p:nvSpPr>
        <p:spPr>
          <a:xfrm>
            <a:off x="5926805" y="4457064"/>
            <a:ext cx="957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/>
              <a:t>約</a:t>
            </a:r>
            <a:r>
              <a:rPr kumimoji="1" lang="en-US" altLang="ja-JP" sz="2000" b="1" dirty="0" err="1" smtClean="0">
                <a:solidFill>
                  <a:srgbClr val="FF0000"/>
                </a:solidFill>
                <a:latin typeface="+mn-ea"/>
              </a:rPr>
              <a:t>7</a:t>
            </a:r>
            <a:r>
              <a:rPr kumimoji="1" lang="en-US" altLang="ja-JP" b="1" dirty="0" err="1" smtClean="0"/>
              <a:t>km</a:t>
            </a:r>
            <a:endParaRPr kumimoji="1" lang="ja-JP" altLang="en-US" b="1" dirty="0"/>
          </a:p>
        </p:txBody>
      </p:sp>
      <p:pic>
        <p:nvPicPr>
          <p:cNvPr id="2069" name="Picture 5" descr="http://sozaing.com/wp-content/uploads/pictogram_bicycle-150x15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0387" y="5850797"/>
            <a:ext cx="494594" cy="49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978" y="4091995"/>
            <a:ext cx="1581332" cy="118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0859" y="1576063"/>
            <a:ext cx="1647168" cy="1376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図 50" descr="新治濃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006619" cy="1013247"/>
          </a:xfrm>
          <a:prstGeom prst="rect">
            <a:avLst/>
          </a:prstGeom>
        </p:spPr>
      </p:pic>
      <p:sp>
        <p:nvSpPr>
          <p:cNvPr id="52" name="タイトル 1"/>
          <p:cNvSpPr txBox="1">
            <a:spLocks/>
          </p:cNvSpPr>
          <p:nvPr/>
        </p:nvSpPr>
        <p:spPr>
          <a:xfrm>
            <a:off x="457200" y="274638"/>
            <a:ext cx="8229600" cy="73861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defRPr>
            </a:lvl1pPr>
          </a:lstStyle>
          <a:p>
            <a:r>
              <a:rPr lang="ja-JP" altLang="en-US" dirty="0" smtClean="0"/>
              <a:t>現状</a:t>
            </a:r>
            <a:endParaRPr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219066" y="1703168"/>
            <a:ext cx="3857126" cy="2989387"/>
            <a:chOff x="297456" y="2469979"/>
            <a:chExt cx="3857126" cy="3238252"/>
          </a:xfrm>
        </p:grpSpPr>
        <p:sp>
          <p:nvSpPr>
            <p:cNvPr id="3" name="角丸四角形 2"/>
            <p:cNvSpPr/>
            <p:nvPr/>
          </p:nvSpPr>
          <p:spPr>
            <a:xfrm>
              <a:off x="297456" y="2469979"/>
              <a:ext cx="3857125" cy="3238251"/>
            </a:xfrm>
            <a:prstGeom prst="roundRect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コンテンツ プレースホルダー 2"/>
            <p:cNvSpPr txBox="1">
              <a:spLocks/>
            </p:cNvSpPr>
            <p:nvPr/>
          </p:nvSpPr>
          <p:spPr>
            <a:xfrm>
              <a:off x="310410" y="2600512"/>
              <a:ext cx="3844172" cy="3107719"/>
            </a:xfrm>
            <a:prstGeom prst="rect">
              <a:avLst/>
            </a:prstGeom>
            <a:ln>
              <a:noFill/>
            </a:ln>
          </p:spPr>
          <p:txBody>
            <a:bodyPr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3200" b="0" i="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 ProN W3"/>
                  <a:ea typeface="ヒラギノ角ゴ ProN W3"/>
                  <a:cs typeface="ヒラギノ角ゴ ProN W3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kumimoji="1" sz="2800" b="0" i="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 ProN W3"/>
                  <a:ea typeface="ヒラギノ角ゴ ProN W3"/>
                  <a:cs typeface="ヒラギノ角ゴ ProN W3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400" b="0" i="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 ProN W3"/>
                  <a:ea typeface="ヒラギノ角ゴ ProN W3"/>
                  <a:cs typeface="ヒラギノ角ゴ ProN W3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kumimoji="1" sz="2000" b="0" i="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 ProN W3"/>
                  <a:ea typeface="ヒラギノ角ゴ ProN W3"/>
                  <a:cs typeface="ヒラギノ角ゴ ProN W3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kumimoji="1" sz="2000" b="0" i="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 ProN W3"/>
                  <a:ea typeface="ヒラギノ角ゴ ProN W3"/>
                  <a:cs typeface="ヒラギノ角ゴ ProN W3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ja-JP" altLang="en-US" sz="2200" dirty="0" smtClean="0"/>
                <a:t>・サイクリングサービス不足</a:t>
              </a:r>
              <a:endParaRPr lang="en-US" altLang="ja-JP" sz="2200" dirty="0" smtClean="0"/>
            </a:p>
            <a:p>
              <a:pPr marL="0" indent="0">
                <a:buNone/>
              </a:pPr>
              <a:r>
                <a:rPr lang="ja-JP" altLang="en-US" sz="2200" dirty="0" smtClean="0"/>
                <a:t>　→ファミリーで楽しめない</a:t>
              </a:r>
              <a:endParaRPr lang="en-US" altLang="ja-JP" sz="2200" dirty="0" smtClean="0"/>
            </a:p>
            <a:p>
              <a:pPr marL="0" indent="0">
                <a:buNone/>
              </a:pPr>
              <a:r>
                <a:rPr lang="ja-JP" altLang="en-US" sz="2200" dirty="0" smtClean="0"/>
                <a:t>　→気軽に来れない</a:t>
              </a:r>
              <a:endParaRPr lang="en-US" altLang="ja-JP" sz="2200" dirty="0" smtClean="0"/>
            </a:p>
            <a:p>
              <a:pPr marL="0" indent="0">
                <a:buNone/>
              </a:pPr>
              <a:endParaRPr lang="en-US" altLang="ja-JP" sz="900" dirty="0" smtClean="0"/>
            </a:p>
            <a:p>
              <a:pPr marL="0" indent="0">
                <a:buNone/>
              </a:pPr>
              <a:r>
                <a:rPr lang="ja-JP" altLang="en-US" sz="2200" dirty="0" smtClean="0"/>
                <a:t>・観光施設が遠い</a:t>
              </a:r>
              <a:endParaRPr lang="en-US" altLang="ja-JP" sz="2200" dirty="0" smtClean="0"/>
            </a:p>
            <a:p>
              <a:pPr marL="0" indent="0">
                <a:buNone/>
              </a:pPr>
              <a:endParaRPr lang="en-US" altLang="ja-JP" sz="900" dirty="0" smtClean="0"/>
            </a:p>
            <a:p>
              <a:pPr marL="0" indent="0">
                <a:buNone/>
              </a:pPr>
              <a:r>
                <a:rPr lang="ja-JP" altLang="en-US" sz="2200" dirty="0" smtClean="0"/>
                <a:t>・自転車レジャーの</a:t>
              </a:r>
              <a:r>
                <a:rPr lang="en-US" altLang="ja-JP" sz="2200" dirty="0" smtClean="0"/>
                <a:t>P</a:t>
              </a:r>
              <a:r>
                <a:rPr lang="en-US" altLang="ja-JP" sz="2200" dirty="0"/>
                <a:t>R</a:t>
              </a:r>
              <a:r>
                <a:rPr lang="ja-JP" altLang="en-US" sz="2200" dirty="0" smtClean="0"/>
                <a:t>要素</a:t>
              </a:r>
              <a:endParaRPr lang="en-US" altLang="ja-JP" sz="2200" dirty="0" smtClean="0"/>
            </a:p>
            <a:p>
              <a:pPr marL="0" indent="0">
                <a:buNone/>
              </a:pPr>
              <a:r>
                <a:rPr lang="ja-JP" altLang="ja-JP" sz="2200" dirty="0"/>
                <a:t>　</a:t>
              </a:r>
              <a:r>
                <a:rPr lang="ja-JP" altLang="en-US" sz="2200" dirty="0" smtClean="0"/>
                <a:t>が不足</a:t>
              </a:r>
              <a:endParaRPr lang="en-US" altLang="ja-JP" sz="2200" dirty="0" smtClean="0"/>
            </a:p>
          </p:txBody>
        </p:sp>
      </p:grp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7597" y="3556619"/>
            <a:ext cx="1348360" cy="1133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5" descr="http://sozaing.com/wp-content/uploads/pictogram_bicycle-150x15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8808" y="3508040"/>
            <a:ext cx="494594" cy="49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971426" y="1645893"/>
            <a:ext cx="90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002060"/>
                </a:solidFill>
              </a:rPr>
              <a:t>桜川市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527165" y="4828345"/>
            <a:ext cx="121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002060"/>
                </a:solidFill>
              </a:rPr>
              <a:t>つくば</a:t>
            </a:r>
            <a:r>
              <a:rPr kumimoji="1" lang="ja-JP" altLang="en-US" dirty="0" smtClean="0">
                <a:solidFill>
                  <a:srgbClr val="002060"/>
                </a:solidFill>
              </a:rPr>
              <a:t>市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886781" y="5431940"/>
            <a:ext cx="90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002060"/>
                </a:solidFill>
              </a:rPr>
              <a:t>土浦</a:t>
            </a:r>
            <a:r>
              <a:rPr kumimoji="1" lang="ja-JP" altLang="en-US" dirty="0" smtClean="0">
                <a:solidFill>
                  <a:srgbClr val="002060"/>
                </a:solidFill>
              </a:rPr>
              <a:t>市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1385554" y="4884553"/>
            <a:ext cx="1524150" cy="426001"/>
          </a:xfrm>
          <a:prstGeom prst="downArrow">
            <a:avLst>
              <a:gd name="adj1" fmla="val 64955"/>
              <a:gd name="adj2" fmla="val 65286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15762" y="1052843"/>
            <a:ext cx="747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ヒラギノ角ゴ ProN W3"/>
                <a:ea typeface="ヒラギノ角ゴ ProN W3"/>
                <a:cs typeface="ヒラギノ角ゴ ProN W3"/>
              </a:rPr>
              <a:t>りんりんロード</a:t>
            </a:r>
            <a:endParaRPr lang="en-US" altLang="ja-JP" sz="2800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84138" y="2828253"/>
            <a:ext cx="1031051" cy="43088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200" dirty="0" smtClean="0"/>
              <a:t>筑波山</a:t>
            </a:r>
            <a:endParaRPr kumimoji="1" lang="ja-JP" altLang="en-US" sz="2200" dirty="0"/>
          </a:p>
        </p:txBody>
      </p:sp>
      <p:sp>
        <p:nvSpPr>
          <p:cNvPr id="2049" name="二等辺三角形 2048"/>
          <p:cNvSpPr/>
          <p:nvPr/>
        </p:nvSpPr>
        <p:spPr>
          <a:xfrm>
            <a:off x="5897407" y="3131289"/>
            <a:ext cx="536677" cy="509908"/>
          </a:xfrm>
          <a:prstGeom prst="triangl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90137" y="425700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5">
                    <a:lumMod val="50000"/>
                  </a:schemeClr>
                </a:solidFill>
              </a:rPr>
              <a:t>●</a:t>
            </a:r>
            <a:endParaRPr kumimoji="1" lang="ja-JP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654209" y="3870592"/>
            <a:ext cx="1313180" cy="43088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200" dirty="0" smtClean="0"/>
              <a:t>小町の里</a:t>
            </a:r>
            <a:endParaRPr kumimoji="1" lang="ja-JP" altLang="en-US" sz="2200" dirty="0"/>
          </a:p>
        </p:txBody>
      </p:sp>
      <p:sp>
        <p:nvSpPr>
          <p:cNvPr id="37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45039" y="6383370"/>
            <a:ext cx="2133600" cy="365125"/>
          </a:xfrm>
        </p:spPr>
        <p:txBody>
          <a:bodyPr/>
          <a:lstStyle/>
          <a:p>
            <a:fld id="{F6F778BB-4BB0-7044-8E10-283F5C10D717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grpSp>
        <p:nvGrpSpPr>
          <p:cNvPr id="15" name="図形グループ 14"/>
          <p:cNvGrpSpPr/>
          <p:nvPr/>
        </p:nvGrpSpPr>
        <p:grpSpPr>
          <a:xfrm>
            <a:off x="4250494" y="5529622"/>
            <a:ext cx="2468839" cy="1082265"/>
            <a:chOff x="9439524" y="3009855"/>
            <a:chExt cx="2468839" cy="1082265"/>
          </a:xfrm>
        </p:grpSpPr>
        <p:sp>
          <p:nvSpPr>
            <p:cNvPr id="2070" name="正方形/長方形 2069"/>
            <p:cNvSpPr/>
            <p:nvPr/>
          </p:nvSpPr>
          <p:spPr>
            <a:xfrm>
              <a:off x="9439524" y="3009855"/>
              <a:ext cx="2468839" cy="1069095"/>
            </a:xfrm>
            <a:prstGeom prst="rect">
              <a:avLst/>
            </a:prstGeom>
            <a:solidFill>
              <a:srgbClr val="FFFFFF">
                <a:alpha val="63000"/>
              </a:srgb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9964173" y="3011824"/>
              <a:ext cx="1800493" cy="1080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ja-JP" altLang="en-US" dirty="0" smtClean="0"/>
                <a:t>レンタサイクル</a:t>
              </a:r>
              <a:endParaRPr kumimoji="1" lang="en-US" altLang="ja-JP" dirty="0" smtClean="0"/>
            </a:p>
            <a:p>
              <a:pPr>
                <a:lnSpc>
                  <a:spcPct val="120000"/>
                </a:lnSpc>
              </a:pPr>
              <a:r>
                <a:rPr lang="ja-JP" altLang="en-US" dirty="0" smtClean="0"/>
                <a:t>りんりんロード</a:t>
              </a:r>
              <a:endParaRPr lang="en-US" altLang="ja-JP" dirty="0" smtClean="0"/>
            </a:p>
            <a:p>
              <a:pPr>
                <a:lnSpc>
                  <a:spcPct val="120000"/>
                </a:lnSpc>
              </a:pPr>
              <a:r>
                <a:rPr kumimoji="1" lang="ja-JP" altLang="en-US" dirty="0" smtClean="0"/>
                <a:t>休憩所</a:t>
              </a:r>
              <a:endParaRPr kumimoji="1" lang="ja-JP" altLang="en-US" dirty="0"/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9647233" y="3753108"/>
              <a:ext cx="213184" cy="24367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67" name="直線コネクタ 2066"/>
            <p:cNvCxnSpPr/>
            <p:nvPr/>
          </p:nvCxnSpPr>
          <p:spPr>
            <a:xfrm>
              <a:off x="9585947" y="3567111"/>
              <a:ext cx="33575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Picture 5" descr="http://sozaing.com/wp-content/uploads/pictogram_bicycle-150x150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5855" y="3009855"/>
              <a:ext cx="575941" cy="498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正方形/長方形 15"/>
          <p:cNvSpPr/>
          <p:nvPr/>
        </p:nvSpPr>
        <p:spPr>
          <a:xfrm>
            <a:off x="232020" y="5531591"/>
            <a:ext cx="3783049" cy="1122526"/>
          </a:xfrm>
          <a:prstGeom prst="rect">
            <a:avLst/>
          </a:prstGeom>
          <a:ln w="381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りんりんロード周辺の</a:t>
            </a:r>
            <a:r>
              <a:rPr kumimoji="1" lang="ja-JP" altLang="en-US" sz="3200" b="1" dirty="0" smtClean="0">
                <a:solidFill>
                  <a:schemeClr val="accent6"/>
                </a:solidFill>
              </a:rPr>
              <a:t>魅力</a:t>
            </a:r>
            <a:r>
              <a:rPr kumimoji="1" lang="ja-JP" altLang="en-US" sz="2800" dirty="0" smtClean="0"/>
              <a:t>が不足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7714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3865" y="2176974"/>
            <a:ext cx="2813037" cy="2100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3400" y="1241168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Q.</a:t>
            </a:r>
            <a:r>
              <a:rPr kumimoji="1" lang="ja-JP" altLang="en-US" sz="2000" dirty="0" smtClean="0"/>
              <a:t>「土浦」ならではのもので、まだ生かされていないと思うもの、もっと売り込むべきだと思うものはなんですか。</a:t>
            </a:r>
            <a:endParaRPr kumimoji="1" lang="ja-JP" altLang="en-US" sz="20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99" y="2176974"/>
            <a:ext cx="2801256" cy="210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タイトル 1"/>
          <p:cNvSpPr txBox="1">
            <a:spLocks/>
          </p:cNvSpPr>
          <p:nvPr/>
        </p:nvSpPr>
        <p:spPr>
          <a:xfrm>
            <a:off x="457200" y="274638"/>
            <a:ext cx="8229600" cy="738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defRPr>
            </a:lvl1pPr>
          </a:lstStyle>
          <a:p>
            <a:r>
              <a:rPr lang="ja-JP" altLang="en-US" dirty="0" smtClean="0"/>
              <a:t>現状</a:t>
            </a:r>
            <a:endParaRPr lang="en-US" altLang="ja-JP" dirty="0"/>
          </a:p>
        </p:txBody>
      </p:sp>
      <p:sp>
        <p:nvSpPr>
          <p:cNvPr id="2" name="角丸四角形 1"/>
          <p:cNvSpPr/>
          <p:nvPr/>
        </p:nvSpPr>
        <p:spPr>
          <a:xfrm>
            <a:off x="1006619" y="4330944"/>
            <a:ext cx="3112557" cy="58565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+mj-ea"/>
                <a:ea typeface="+mj-ea"/>
              </a:rPr>
              <a:t>１位</a:t>
            </a:r>
            <a:r>
              <a:rPr lang="en-US" altLang="ja-JP" sz="2400" dirty="0">
                <a:latin typeface="+mj-ea"/>
                <a:ea typeface="+mj-ea"/>
              </a:rPr>
              <a:t> </a:t>
            </a:r>
            <a:r>
              <a:rPr lang="ja-JP" altLang="en-US" sz="2400" dirty="0" smtClean="0">
                <a:latin typeface="+mj-ea"/>
                <a:ea typeface="+mj-ea"/>
              </a:rPr>
              <a:t>霞ヶ浦</a:t>
            </a:r>
            <a:r>
              <a:rPr lang="en-US" altLang="ja-JP" sz="2000" dirty="0" smtClean="0">
                <a:latin typeface="+mj-ea"/>
                <a:ea typeface="+mj-ea"/>
              </a:rPr>
              <a:t>(</a:t>
            </a:r>
            <a:r>
              <a:rPr lang="en-US" altLang="ja-JP" sz="2000" dirty="0">
                <a:latin typeface="+mj-ea"/>
                <a:ea typeface="+mj-ea"/>
              </a:rPr>
              <a:t>16.6%)</a:t>
            </a:r>
          </a:p>
        </p:txBody>
      </p:sp>
      <p:pic>
        <p:nvPicPr>
          <p:cNvPr id="17" name="図 16" descr="新治濃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006619" cy="1013247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5842156" y="6577365"/>
            <a:ext cx="2627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1100" dirty="0">
                <a:latin typeface="ヒラギノ角ゴ ProN W3"/>
                <a:ea typeface="ヒラギノ角ゴ ProN W3"/>
                <a:cs typeface="ヒラギノ角ゴ ProN W3"/>
              </a:rPr>
              <a:t>土浦市</a:t>
            </a:r>
            <a:r>
              <a:rPr lang="ja-JP" altLang="en-US" sz="1100" dirty="0" smtClean="0">
                <a:latin typeface="ヒラギノ角ゴ ProN W3"/>
                <a:ea typeface="ヒラギノ角ゴ ProN W3"/>
                <a:cs typeface="ヒラギノ角ゴ ProN W3"/>
              </a:rPr>
              <a:t>「平成</a:t>
            </a:r>
            <a:r>
              <a:rPr lang="en-US" altLang="ja-JP" sz="1100" dirty="0">
                <a:latin typeface="ヒラギノ角ゴ ProN W3"/>
                <a:ea typeface="ヒラギノ角ゴ ProN W3"/>
                <a:cs typeface="ヒラギノ角ゴ ProN W3"/>
              </a:rPr>
              <a:t>25</a:t>
            </a:r>
            <a:r>
              <a:rPr lang="ja-JP" altLang="en-US" sz="1100" dirty="0">
                <a:latin typeface="ヒラギノ角ゴ ProN W3"/>
                <a:ea typeface="ヒラギノ角ゴ ProN W3"/>
                <a:cs typeface="ヒラギノ角ゴ ProN W3"/>
              </a:rPr>
              <a:t>年度市民満足度</a:t>
            </a:r>
            <a:r>
              <a:rPr lang="ja-JP" altLang="en-US" sz="1100" dirty="0" smtClean="0">
                <a:latin typeface="ヒラギノ角ゴ ProN W3"/>
                <a:ea typeface="ヒラギノ角ゴ ProN W3"/>
                <a:cs typeface="ヒラギノ角ゴ ProN W3"/>
              </a:rPr>
              <a:t>調査」</a:t>
            </a:r>
            <a:endParaRPr kumimoji="1" lang="ja-JP" altLang="en-US" sz="1100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906158" y="5470120"/>
            <a:ext cx="7331685" cy="1078564"/>
          </a:xfrm>
          <a:prstGeom prst="rect">
            <a:avLst/>
          </a:prstGeom>
          <a:ln w="381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ヒラギノ角ゴ ProN W3"/>
                <a:ea typeface="ヒラギノ角ゴ ProN W3"/>
                <a:cs typeface="ヒラギノ角ゴ ProN W3"/>
              </a:rPr>
              <a:t>せっかくある土浦の</a:t>
            </a:r>
            <a:r>
              <a:rPr lang="ja-JP" altLang="en-US" sz="2800" dirty="0">
                <a:solidFill>
                  <a:srgbClr val="F14124"/>
                </a:solidFill>
                <a:latin typeface="ヒラギノ角ゴ ProN W3"/>
                <a:ea typeface="ヒラギノ角ゴ ProN W3"/>
                <a:cs typeface="ヒラギノ角ゴ ProN W3"/>
              </a:rPr>
              <a:t>資源</a:t>
            </a:r>
            <a:endParaRPr lang="en-US" altLang="ja-JP" sz="2400" dirty="0">
              <a:solidFill>
                <a:srgbClr val="F14124"/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pPr algn="ctr"/>
            <a:r>
              <a:rPr lang="ja-JP" altLang="en-US" sz="2800" dirty="0" smtClean="0">
                <a:solidFill>
                  <a:srgbClr val="F14124"/>
                </a:solidFill>
                <a:latin typeface="ヒラギノ角ゴ ProN W3"/>
                <a:ea typeface="ヒラギノ角ゴ ProN W3"/>
                <a:cs typeface="ヒラギノ角ゴ ProN W3"/>
              </a:rPr>
              <a:t>市内外</a:t>
            </a: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において活用</a:t>
            </a:r>
            <a:r>
              <a:rPr lang="ja-JP" altLang="en-US" sz="2400" dirty="0">
                <a:latin typeface="ヒラギノ角ゴ ProN W3"/>
                <a:ea typeface="ヒラギノ角ゴ ProN W3"/>
                <a:cs typeface="ヒラギノ角ゴ ProN W3"/>
              </a:rPr>
              <a:t>する方法が必要</a:t>
            </a:r>
            <a:endParaRPr lang="en-US" altLang="ja-JP" sz="2400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grpSp>
        <p:nvGrpSpPr>
          <p:cNvPr id="6" name="図形グループ 5"/>
          <p:cNvGrpSpPr/>
          <p:nvPr/>
        </p:nvGrpSpPr>
        <p:grpSpPr>
          <a:xfrm>
            <a:off x="4827190" y="4330944"/>
            <a:ext cx="3286386" cy="803784"/>
            <a:chOff x="4843471" y="4277917"/>
            <a:chExt cx="3286386" cy="803784"/>
          </a:xfrm>
        </p:grpSpPr>
        <p:sp>
          <p:nvSpPr>
            <p:cNvPr id="19" name="角丸四角形 18"/>
            <p:cNvSpPr/>
            <p:nvPr/>
          </p:nvSpPr>
          <p:spPr>
            <a:xfrm>
              <a:off x="4914137" y="4277917"/>
              <a:ext cx="3112557" cy="803784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ja-JP" sz="2400" dirty="0">
                <a:latin typeface="+mn-ea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4843471" y="4326757"/>
              <a:ext cx="328638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200" dirty="0">
                  <a:latin typeface="+mn-ea"/>
                </a:rPr>
                <a:t>4</a:t>
              </a:r>
              <a:r>
                <a:rPr lang="ja-JP" altLang="en-US" sz="2200" dirty="0">
                  <a:latin typeface="+mn-ea"/>
                </a:rPr>
                <a:t>位</a:t>
              </a:r>
              <a:r>
                <a:rPr lang="en-US" altLang="ja-JP" sz="2200" dirty="0">
                  <a:latin typeface="+mn-ea"/>
                </a:rPr>
                <a:t> </a:t>
              </a:r>
              <a:r>
                <a:rPr lang="ja-JP" altLang="en-US" sz="2200" dirty="0">
                  <a:latin typeface="+mn-ea"/>
                </a:rPr>
                <a:t>サイクリングロード</a:t>
              </a:r>
              <a:endParaRPr lang="en-US" altLang="ja-JP" sz="2200" dirty="0">
                <a:latin typeface="+mn-ea"/>
              </a:endParaRPr>
            </a:p>
            <a:p>
              <a:pPr algn="ctr"/>
              <a:r>
                <a:rPr lang="en-US" altLang="ja-JP" sz="2000" dirty="0">
                  <a:latin typeface="+mn-ea"/>
                </a:rPr>
                <a:t>(6.7%</a:t>
              </a:r>
              <a:r>
                <a:rPr lang="en-US" altLang="ja-JP" sz="2000" dirty="0" smtClean="0">
                  <a:latin typeface="+mn-ea"/>
                </a:rPr>
                <a:t>)</a:t>
              </a:r>
              <a:endParaRPr lang="en-US" altLang="ja-JP" sz="2400" dirty="0">
                <a:latin typeface="+mn-ea"/>
              </a:endParaRPr>
            </a:p>
          </p:txBody>
        </p:sp>
      </p:grpSp>
      <p:grpSp>
        <p:nvGrpSpPr>
          <p:cNvPr id="23" name="図形グループ 22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24" name="円/楕円 23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図形グループ 25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27" name="円/楕円 26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図形グループ 28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30" name="円/楕円 29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図形グループ 31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33" name="円/楕円 32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479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457200" y="274638"/>
            <a:ext cx="8229600" cy="738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defRPr>
            </a:lvl1pPr>
          </a:lstStyle>
          <a:p>
            <a:r>
              <a:rPr lang="ja-JP" altLang="en-US" dirty="0" smtClean="0"/>
              <a:t>提案</a:t>
            </a:r>
            <a:endParaRPr lang="en-US" altLang="ja-JP" sz="2800" dirty="0"/>
          </a:p>
        </p:txBody>
      </p:sp>
      <p:pic>
        <p:nvPicPr>
          <p:cNvPr id="13" name="図 12" descr="新治濃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006619" cy="1013247"/>
          </a:xfrm>
          <a:prstGeom prst="rect">
            <a:avLst/>
          </a:prstGeom>
        </p:spPr>
      </p:pic>
      <p:pic>
        <p:nvPicPr>
          <p:cNvPr id="16" name="Picture 5" descr="http://sozaing.com/wp-content/uploads/pictogram_bicycle-150x15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291" y="1392775"/>
            <a:ext cx="775247" cy="67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角丸四角形 16"/>
          <p:cNvSpPr/>
          <p:nvPr/>
        </p:nvSpPr>
        <p:spPr>
          <a:xfrm>
            <a:off x="998393" y="1956718"/>
            <a:ext cx="7274257" cy="805219"/>
          </a:xfrm>
          <a:prstGeom prst="roundRect">
            <a:avLst/>
          </a:prstGeom>
          <a:ln w="381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①チャリ</a:t>
            </a:r>
            <a:r>
              <a:rPr lang="en-US" altLang="ja-JP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&amp;</a:t>
            </a:r>
            <a:r>
              <a:rPr lang="ja-JP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湖の駅プラン</a:t>
            </a:r>
            <a:endParaRPr lang="ja-JP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998393" y="3773328"/>
            <a:ext cx="7274257" cy="805219"/>
          </a:xfrm>
          <a:prstGeom prst="roundRect">
            <a:avLst/>
          </a:prstGeom>
          <a:ln w="38100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②</a:t>
            </a:r>
            <a:r>
              <a:rPr lang="ja-JP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駅表の設置</a:t>
            </a:r>
            <a:endParaRPr lang="ja-JP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998393" y="5585647"/>
            <a:ext cx="7274257" cy="805219"/>
          </a:xfrm>
          <a:prstGeom prst="roundRect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③</a:t>
            </a:r>
            <a:r>
              <a:rPr lang="ja-JP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山の駅プラン</a:t>
            </a:r>
            <a:endParaRPr lang="ja-JP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22" name="Picture 5" descr="http://sozaing.com/wp-content/uploads/pictogram_bicycle-150x15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7346" y="1392775"/>
            <a:ext cx="775247" cy="67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http://sozaing.com/wp-content/uploads/pictogram_bicycle-150x15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132" y="1392775"/>
            <a:ext cx="775247" cy="67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図形グループ 4"/>
          <p:cNvGrpSpPr/>
          <p:nvPr/>
        </p:nvGrpSpPr>
        <p:grpSpPr>
          <a:xfrm>
            <a:off x="5681291" y="3216149"/>
            <a:ext cx="2458088" cy="670583"/>
            <a:chOff x="5814562" y="2803278"/>
            <a:chExt cx="2458088" cy="670583"/>
          </a:xfrm>
        </p:grpSpPr>
        <p:pic>
          <p:nvPicPr>
            <p:cNvPr id="28" name="Picture 5" descr="http://sozaing.com/wp-content/uploads/pictogram_bicycle-150x150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4562" y="2803278"/>
              <a:ext cx="775247" cy="670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5" descr="http://sozaing.com/wp-content/uploads/pictogram_bicycle-150x150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348" y="2803278"/>
              <a:ext cx="775247" cy="670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5" descr="http://sozaing.com/wp-content/uploads/pictogram_bicycle-150x150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403" y="2803278"/>
              <a:ext cx="775247" cy="670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図形グループ 5"/>
          <p:cNvGrpSpPr/>
          <p:nvPr/>
        </p:nvGrpSpPr>
        <p:grpSpPr>
          <a:xfrm>
            <a:off x="6507346" y="5029830"/>
            <a:ext cx="1632033" cy="670583"/>
            <a:chOff x="6894969" y="4626651"/>
            <a:chExt cx="1632033" cy="670583"/>
          </a:xfrm>
        </p:grpSpPr>
        <p:pic>
          <p:nvPicPr>
            <p:cNvPr id="32" name="Picture 5" descr="http://sozaing.com/wp-content/uploads/pictogram_bicycle-150x150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969" y="4626651"/>
              <a:ext cx="775247" cy="670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5" descr="http://sozaing.com/wp-content/uploads/pictogram_bicycle-150x150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1755" y="4626651"/>
              <a:ext cx="775247" cy="670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テキスト ボックス 34"/>
          <p:cNvSpPr txBox="1"/>
          <p:nvPr/>
        </p:nvSpPr>
        <p:spPr>
          <a:xfrm>
            <a:off x="515762" y="1052843"/>
            <a:ext cx="747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ヒラギノ角ゴ ProN W3"/>
                <a:ea typeface="ヒラギノ角ゴ ProN W3"/>
                <a:cs typeface="ヒラギノ角ゴ ProN W3"/>
              </a:rPr>
              <a:t>土浦の資源を活かす提案</a:t>
            </a:r>
            <a:endParaRPr lang="en-US" altLang="ja-JP" sz="2800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pic>
        <p:nvPicPr>
          <p:cNvPr id="36" name="Picture 5" descr="http://sozaing.com/wp-content/uploads/pictogram_bicycle-150x15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291" y="5029830"/>
            <a:ext cx="775247" cy="67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図形グループ 36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38" name="円/楕円 37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図形グループ 39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41" name="円/楕円 40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図形グループ 42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44" name="円/楕円 43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図形グループ 45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47" name="円/楕円 46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8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図形グループ 36"/>
          <p:cNvGrpSpPr/>
          <p:nvPr/>
        </p:nvGrpSpPr>
        <p:grpSpPr>
          <a:xfrm>
            <a:off x="6272491" y="-28277"/>
            <a:ext cx="966931" cy="526954"/>
            <a:chOff x="5558849" y="149603"/>
            <a:chExt cx="966931" cy="526954"/>
          </a:xfrm>
        </p:grpSpPr>
        <p:sp>
          <p:nvSpPr>
            <p:cNvPr id="38" name="円/楕円 37"/>
            <p:cNvSpPr/>
            <p:nvPr/>
          </p:nvSpPr>
          <p:spPr>
            <a:xfrm>
              <a:off x="5789737" y="14960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5558849" y="249495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目標都市像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図形グループ 39"/>
          <p:cNvGrpSpPr/>
          <p:nvPr/>
        </p:nvGrpSpPr>
        <p:grpSpPr>
          <a:xfrm>
            <a:off x="8183373" y="-58262"/>
            <a:ext cx="646331" cy="526954"/>
            <a:chOff x="8213167" y="1398893"/>
            <a:chExt cx="646331" cy="526954"/>
          </a:xfrm>
        </p:grpSpPr>
        <p:sp>
          <p:nvSpPr>
            <p:cNvPr id="42" name="円/楕円 41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8213167" y="15277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まとめ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4" name="図形グループ 43"/>
          <p:cNvGrpSpPr/>
          <p:nvPr/>
        </p:nvGrpSpPr>
        <p:grpSpPr>
          <a:xfrm>
            <a:off x="8283414" y="814614"/>
            <a:ext cx="954107" cy="526954"/>
            <a:chOff x="8006409" y="1398893"/>
            <a:chExt cx="954107" cy="526954"/>
          </a:xfrm>
        </p:grpSpPr>
        <p:sp>
          <p:nvSpPr>
            <p:cNvPr id="45" name="円/楕円 44"/>
            <p:cNvSpPr/>
            <p:nvPr/>
          </p:nvSpPr>
          <p:spPr>
            <a:xfrm>
              <a:off x="8219983" y="1398893"/>
              <a:ext cx="526954" cy="5269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17000"/>
              </a:schemeClr>
            </a:solidFill>
            <a:ln>
              <a:noFill/>
            </a:ln>
            <a:effectLst>
              <a:glow rad="419100">
                <a:schemeClr val="accent5">
                  <a:lumMod val="60000"/>
                  <a:lumOff val="4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8006409" y="15238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今後の活動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7" name="図形グループ 46"/>
          <p:cNvGrpSpPr/>
          <p:nvPr/>
        </p:nvGrpSpPr>
        <p:grpSpPr>
          <a:xfrm>
            <a:off x="7063766" y="181068"/>
            <a:ext cx="1223412" cy="893624"/>
            <a:chOff x="6373815" y="610942"/>
            <a:chExt cx="1223412" cy="893624"/>
          </a:xfrm>
        </p:grpSpPr>
        <p:sp>
          <p:nvSpPr>
            <p:cNvPr id="48" name="円/楕円 47"/>
            <p:cNvSpPr/>
            <p:nvPr/>
          </p:nvSpPr>
          <p:spPr>
            <a:xfrm>
              <a:off x="6546392" y="610942"/>
              <a:ext cx="893624" cy="8936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noFill/>
            </a:ln>
            <a:effectLst>
              <a:glow rad="419100">
                <a:schemeClr val="accent6">
                  <a:lumMod val="40000"/>
                  <a:lumOff val="60000"/>
                  <a:alpha val="69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6373815" y="890854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地区別構想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pic>
        <p:nvPicPr>
          <p:cNvPr id="20" name="図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934" y="2074028"/>
            <a:ext cx="4430133" cy="3751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78BB-4BB0-7044-8E10-283F5C10D717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274638"/>
            <a:ext cx="8229600" cy="738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 ProN W3"/>
                <a:ea typeface="ヒラギノ角ゴ ProN W3"/>
                <a:cs typeface="ヒラギノ角ゴ ProN W3"/>
              </a:defRPr>
            </a:lvl1pPr>
          </a:lstStyle>
          <a:p>
            <a:r>
              <a:rPr lang="ja-JP" altLang="en-US" dirty="0" smtClean="0"/>
              <a:t>提案　</a:t>
            </a:r>
            <a:r>
              <a:rPr lang="en-US" altLang="ja-JP" sz="2800" dirty="0" smtClean="0"/>
              <a:t>①</a:t>
            </a:r>
            <a:r>
              <a:rPr lang="ja-JP" altLang="en-US" sz="2800" dirty="0" smtClean="0"/>
              <a:t>チャリ</a:t>
            </a:r>
            <a:r>
              <a:rPr lang="en-US" altLang="ja-JP" sz="2800" dirty="0" smtClean="0"/>
              <a:t>&amp;</a:t>
            </a:r>
            <a:r>
              <a:rPr lang="ja-JP" altLang="en-US" sz="2800" dirty="0" smtClean="0"/>
              <a:t>湖の駅プラン</a:t>
            </a:r>
            <a:endParaRPr lang="en-US" altLang="ja-JP" sz="28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6835" y="6457890"/>
            <a:ext cx="1060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/>
              <a:t>※</a:t>
            </a:r>
            <a:r>
              <a:rPr lang="ja-JP" altLang="en-US" sz="1000" dirty="0" smtClean="0"/>
              <a:t>イメージ図</a:t>
            </a:r>
            <a:endParaRPr kumimoji="1" lang="ja-JP" altLang="en-US" sz="1000" dirty="0"/>
          </a:p>
        </p:txBody>
      </p:sp>
      <p:sp>
        <p:nvSpPr>
          <p:cNvPr id="21" name="正方形/長方形 20"/>
          <p:cNvSpPr/>
          <p:nvPr/>
        </p:nvSpPr>
        <p:spPr>
          <a:xfrm rot="20524117">
            <a:off x="4657286" y="3522610"/>
            <a:ext cx="330767" cy="514267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図形グループ 17"/>
          <p:cNvGrpSpPr/>
          <p:nvPr/>
        </p:nvGrpSpPr>
        <p:grpSpPr>
          <a:xfrm>
            <a:off x="6252307" y="3809011"/>
            <a:ext cx="2706111" cy="1958268"/>
            <a:chOff x="-3671373" y="2641546"/>
            <a:chExt cx="2706111" cy="1958268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3">
              <a:alphaModFix amt="8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71373" y="2641546"/>
              <a:ext cx="2706111" cy="19582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1" name="テキスト ボックス 50"/>
            <p:cNvSpPr txBox="1"/>
            <p:nvPr/>
          </p:nvSpPr>
          <p:spPr>
            <a:xfrm>
              <a:off x="-3057270" y="3894869"/>
              <a:ext cx="2052933" cy="646331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 smtClean="0"/>
                <a:t>サイクルショップ</a:t>
              </a:r>
              <a:endParaRPr lang="en-US" altLang="ja-JP" dirty="0" smtClean="0"/>
            </a:p>
            <a:p>
              <a:pPr algn="ctr"/>
              <a:r>
                <a:rPr kumimoji="1" lang="ja-JP" altLang="en-US" dirty="0"/>
                <a:t>自転車</a:t>
              </a:r>
              <a:r>
                <a:rPr kumimoji="1" lang="ja-JP" altLang="en-US" dirty="0" smtClean="0"/>
                <a:t>貸出施設</a:t>
              </a:r>
              <a:endParaRPr kumimoji="1" lang="ja-JP" altLang="en-US" dirty="0"/>
            </a:p>
          </p:txBody>
        </p:sp>
      </p:grpSp>
      <p:grpSp>
        <p:nvGrpSpPr>
          <p:cNvPr id="16" name="図形グループ 15"/>
          <p:cNvGrpSpPr/>
          <p:nvPr/>
        </p:nvGrpSpPr>
        <p:grpSpPr>
          <a:xfrm>
            <a:off x="1446112" y="1834733"/>
            <a:ext cx="2575418" cy="1863694"/>
            <a:chOff x="-3646597" y="631369"/>
            <a:chExt cx="2575418" cy="1863694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4">
              <a:alphaModFix amt="8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46597" y="631369"/>
              <a:ext cx="2575418" cy="1863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2" name="テキスト ボックス 51"/>
            <p:cNvSpPr txBox="1"/>
            <p:nvPr/>
          </p:nvSpPr>
          <p:spPr>
            <a:xfrm>
              <a:off x="-3533524" y="2036692"/>
              <a:ext cx="1984466" cy="36933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ja-JP" altLang="en-US" dirty="0" smtClean="0">
                  <a:latin typeface="+mn-ea"/>
                </a:rPr>
                <a:t>レストラン</a:t>
              </a:r>
              <a:r>
                <a:rPr lang="en-US" altLang="ja-JP" dirty="0" smtClean="0">
                  <a:latin typeface="+mn-ea"/>
                </a:rPr>
                <a:t>&amp;</a:t>
              </a:r>
              <a:r>
                <a:rPr lang="ja-JP" altLang="en-US" dirty="0" smtClean="0">
                  <a:latin typeface="+mn-ea"/>
                </a:rPr>
                <a:t>バー</a:t>
              </a:r>
              <a:endParaRPr lang="en-US" altLang="ja-JP" dirty="0" smtClean="0">
                <a:latin typeface="+mn-ea"/>
              </a:endParaRPr>
            </a:p>
          </p:txBody>
        </p:sp>
      </p:grpSp>
      <p:pic>
        <p:nvPicPr>
          <p:cNvPr id="2" name="図 1" descr="りんりん修景.jpg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9121" y="1144172"/>
            <a:ext cx="3546504" cy="2088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 descr="新治濃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006619" cy="1013247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 flipH="1">
            <a:off x="5059187" y="2495063"/>
            <a:ext cx="990698" cy="1197706"/>
          </a:xfrm>
          <a:prstGeom prst="straightConnector1">
            <a:avLst/>
          </a:prstGeom>
          <a:ln w="57150" cmpd="sng">
            <a:tailEnd type="arrow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515762" y="1052843"/>
            <a:ext cx="747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ヒラギノ角ゴ ProN W3"/>
                <a:ea typeface="ヒラギノ角ゴ ProN W3"/>
                <a:cs typeface="ヒラギノ角ゴ ProN W3"/>
              </a:rPr>
              <a:t>川口二丁目</a:t>
            </a:r>
            <a:endParaRPr lang="en-US" altLang="ja-JP" sz="2800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077505" y="5998308"/>
            <a:ext cx="6988991" cy="736984"/>
          </a:xfrm>
          <a:prstGeom prst="rect">
            <a:avLst/>
          </a:prstGeom>
          <a:ln w="381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霞ヶ浦湖畔</a:t>
            </a:r>
            <a:r>
              <a:rPr lang="ja-JP" altLang="en-US" sz="2800" dirty="0">
                <a:solidFill>
                  <a:schemeClr val="tx1"/>
                </a:solidFill>
              </a:rPr>
              <a:t>の有効</a:t>
            </a:r>
            <a:r>
              <a:rPr lang="ja-JP" altLang="en-US" sz="2800" dirty="0" smtClean="0">
                <a:solidFill>
                  <a:schemeClr val="tx1"/>
                </a:solidFill>
              </a:rPr>
              <a:t>活用でにぎわい創出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grpSp>
        <p:nvGrpSpPr>
          <p:cNvPr id="17" name="図形グループ 16"/>
          <p:cNvGrpSpPr/>
          <p:nvPr/>
        </p:nvGrpSpPr>
        <p:grpSpPr>
          <a:xfrm>
            <a:off x="730739" y="4259693"/>
            <a:ext cx="2170745" cy="1448972"/>
            <a:chOff x="260026" y="4884707"/>
            <a:chExt cx="2170745" cy="1448972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8" cstate="screen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026" y="4884707"/>
              <a:ext cx="2170745" cy="14489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3" name="テキスト ボックス 52"/>
            <p:cNvSpPr txBox="1"/>
            <p:nvPr/>
          </p:nvSpPr>
          <p:spPr>
            <a:xfrm>
              <a:off x="1248938" y="5905733"/>
              <a:ext cx="1107996" cy="369332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温浴施設</a:t>
              </a:r>
              <a:endParaRPr lang="en-US" altLang="ja-JP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13859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2"/>
</p:tagLst>
</file>

<file path=ppt/theme/theme1.xml><?xml version="1.0" encoding="utf-8"?>
<a:theme xmlns:a="http://schemas.openxmlformats.org/drawingml/2006/main" name="ホワイト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トワイライト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6014</TotalTime>
  <Words>2697</Words>
  <Application>Microsoft Macintosh PowerPoint</Application>
  <PresentationFormat>画面に合わせる (4:3)</PresentationFormat>
  <Paragraphs>882</Paragraphs>
  <Slides>58</Slides>
  <Notes>20</Notes>
  <HiddenSlides>10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58</vt:i4>
      </vt:variant>
    </vt:vector>
  </HeadingPairs>
  <TitlesOfParts>
    <vt:vector size="59" baseType="lpstr">
      <vt:lpstr>ホワイト</vt:lpstr>
      <vt:lpstr>PowerPoint プレゼンテーション</vt:lpstr>
      <vt:lpstr>目標都市像</vt:lpstr>
      <vt:lpstr>発表順番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提案　②駅表の設置</vt:lpstr>
      <vt:lpstr>提案　③山の駅プラン</vt:lpstr>
      <vt:lpstr>新治中地区まとめ</vt:lpstr>
      <vt:lpstr>PowerPoint プレゼンテーション</vt:lpstr>
      <vt:lpstr>現状</vt:lpstr>
      <vt:lpstr>現状</vt:lpstr>
      <vt:lpstr>提案 スピードハンプの導入</vt:lpstr>
      <vt:lpstr>五中・都和中地区まとめ</vt:lpstr>
      <vt:lpstr>PowerPoint プレゼンテーション</vt:lpstr>
      <vt:lpstr>現状</vt:lpstr>
      <vt:lpstr>調査</vt:lpstr>
      <vt:lpstr>提案</vt:lpstr>
      <vt:lpstr>二中地区まとめ</vt:lpstr>
      <vt:lpstr>PowerPoint プレゼンテーション</vt:lpstr>
      <vt:lpstr>PowerPoint プレゼンテーション</vt:lpstr>
      <vt:lpstr>PowerPoint プレゼンテーション</vt:lpstr>
      <vt:lpstr>提案</vt:lpstr>
      <vt:lpstr>提案 ①モール505店舗再配置計画</vt:lpstr>
      <vt:lpstr>提案 ②一体型ポイントカードの導入</vt:lpstr>
      <vt:lpstr>一中地区まとめ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四・六中地区まとめ</vt:lpstr>
      <vt:lpstr>PowerPoint プレゼンテーション</vt:lpstr>
      <vt:lpstr>現状</vt:lpstr>
      <vt:lpstr>提案</vt:lpstr>
      <vt:lpstr>三中地区まとめ</vt:lpstr>
      <vt:lpstr>PowerPoint プレゼンテーション</vt:lpstr>
      <vt:lpstr>まとめ</vt:lpstr>
      <vt:lpstr>まとめ</vt:lpstr>
      <vt:lpstr>今後の活動</vt:lpstr>
      <vt:lpstr>参考文献</vt:lpstr>
      <vt:lpstr>謝辞</vt:lpstr>
      <vt:lpstr>提案（補足）</vt:lpstr>
      <vt:lpstr>提案（補足）</vt:lpstr>
      <vt:lpstr>提案②（補足）</vt:lpstr>
      <vt:lpstr>提案 ②一体型ポイントカードの導入</vt:lpstr>
      <vt:lpstr>提案②（補足）</vt:lpstr>
      <vt:lpstr>PowerPoint プレゼンテーション</vt:lpstr>
      <vt:lpstr>提案（補足）</vt:lpstr>
      <vt:lpstr>提案（補足）</vt:lpstr>
      <vt:lpstr>提案（補足）</vt:lpstr>
      <vt:lpstr>提案（補足）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Mitsuyo Ohara</dc:creator>
  <cp:lastModifiedBy>Mitsuyo Ohara</cp:lastModifiedBy>
  <cp:revision>380</cp:revision>
  <dcterms:created xsi:type="dcterms:W3CDTF">2014-12-08T03:29:51Z</dcterms:created>
  <dcterms:modified xsi:type="dcterms:W3CDTF">2015-02-06T13:22:47Z</dcterms:modified>
</cp:coreProperties>
</file>