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charts/chart15.xml" ContentType="application/vnd.openxmlformats-officedocument.drawingml.char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4.xml" ContentType="application/vnd.openxmlformats-officedocument.presentationml.notesSlide+xml"/>
  <Override PartName="/ppt/charts/chart21.xml" ContentType="application/vnd.openxmlformats-officedocument.drawingml.chart+xml"/>
  <Override PartName="/ppt/notesSlides/notesSlide15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Override PartName="/ppt/theme/themeOverride7.xml" ContentType="application/vnd.openxmlformats-officedocument.themeOverride+xml"/>
  <Override PartName="/ppt/charts/chart27.xml" ContentType="application/vnd.openxmlformats-officedocument.drawingml.chart+xml"/>
  <Override PartName="/ppt/theme/themeOverride8.xml" ContentType="application/vnd.openxmlformats-officedocument.themeOverride+xml"/>
  <Override PartName="/ppt/charts/chart28.xml" ContentType="application/vnd.openxmlformats-officedocument.drawingml.chart+xml"/>
  <Override PartName="/ppt/theme/themeOverride9.xml" ContentType="application/vnd.openxmlformats-officedocument.themeOverride+xml"/>
  <Override PartName="/ppt/charts/chart29.xml" ContentType="application/vnd.openxmlformats-officedocument.drawingml.chart+xml"/>
  <Override PartName="/ppt/theme/themeOverride10.xml" ContentType="application/vnd.openxmlformats-officedocument.themeOverride+xml"/>
  <Override PartName="/ppt/charts/chart30.xml" ContentType="application/vnd.openxmlformats-officedocument.drawingml.chart+xml"/>
  <Override PartName="/ppt/theme/themeOverride11.xml" ContentType="application/vnd.openxmlformats-officedocument.themeOverride+xml"/>
  <Override PartName="/ppt/charts/chart31.xml" ContentType="application/vnd.openxmlformats-officedocument.drawingml.chart+xml"/>
  <Override PartName="/ppt/theme/themeOverride12.xml" ContentType="application/vnd.openxmlformats-officedocument.themeOverr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4" r:id="rId2"/>
  </p:sldMasterIdLst>
  <p:notesMasterIdLst>
    <p:notesMasterId r:id="rId66"/>
  </p:notesMasterIdLst>
  <p:handoutMasterIdLst>
    <p:handoutMasterId r:id="rId67"/>
  </p:handoutMasterIdLst>
  <p:sldIdLst>
    <p:sldId id="483" r:id="rId3"/>
    <p:sldId id="500" r:id="rId4"/>
    <p:sldId id="482" r:id="rId5"/>
    <p:sldId id="499" r:id="rId6"/>
    <p:sldId id="257" r:id="rId7"/>
    <p:sldId id="461" r:id="rId8"/>
    <p:sldId id="422" r:id="rId9"/>
    <p:sldId id="420" r:id="rId10"/>
    <p:sldId id="421" r:id="rId11"/>
    <p:sldId id="501" r:id="rId12"/>
    <p:sldId id="479" r:id="rId13"/>
    <p:sldId id="478" r:id="rId14"/>
    <p:sldId id="425" r:id="rId15"/>
    <p:sldId id="374" r:id="rId16"/>
    <p:sldId id="469" r:id="rId17"/>
    <p:sldId id="428" r:id="rId18"/>
    <p:sldId id="470" r:id="rId19"/>
    <p:sldId id="429" r:id="rId20"/>
    <p:sldId id="430" r:id="rId21"/>
    <p:sldId id="480" r:id="rId22"/>
    <p:sldId id="431" r:id="rId23"/>
    <p:sldId id="486" r:id="rId24"/>
    <p:sldId id="487" r:id="rId25"/>
    <p:sldId id="492" r:id="rId26"/>
    <p:sldId id="494" r:id="rId27"/>
    <p:sldId id="493" r:id="rId28"/>
    <p:sldId id="454" r:id="rId29"/>
    <p:sldId id="455" r:id="rId30"/>
    <p:sldId id="456" r:id="rId31"/>
    <p:sldId id="457" r:id="rId32"/>
    <p:sldId id="463" r:id="rId33"/>
    <p:sldId id="458" r:id="rId34"/>
    <p:sldId id="484" r:id="rId35"/>
    <p:sldId id="464" r:id="rId36"/>
    <p:sldId id="496" r:id="rId37"/>
    <p:sldId id="503" r:id="rId38"/>
    <p:sldId id="497" r:id="rId39"/>
    <p:sldId id="465" r:id="rId40"/>
    <p:sldId id="303" r:id="rId41"/>
    <p:sldId id="472" r:id="rId42"/>
    <p:sldId id="467" r:id="rId43"/>
    <p:sldId id="442" r:id="rId44"/>
    <p:sldId id="403" r:id="rId45"/>
    <p:sldId id="404" r:id="rId46"/>
    <p:sldId id="405" r:id="rId47"/>
    <p:sldId id="406" r:id="rId48"/>
    <p:sldId id="407" r:id="rId49"/>
    <p:sldId id="441" r:id="rId50"/>
    <p:sldId id="443" r:id="rId51"/>
    <p:sldId id="444" r:id="rId52"/>
    <p:sldId id="498" r:id="rId53"/>
    <p:sldId id="471" r:id="rId54"/>
    <p:sldId id="440" r:id="rId55"/>
    <p:sldId id="474" r:id="rId56"/>
    <p:sldId id="445" r:id="rId57"/>
    <p:sldId id="446" r:id="rId58"/>
    <p:sldId id="447" r:id="rId59"/>
    <p:sldId id="448" r:id="rId60"/>
    <p:sldId id="449" r:id="rId61"/>
    <p:sldId id="450" r:id="rId62"/>
    <p:sldId id="460" r:id="rId63"/>
    <p:sldId id="476" r:id="rId64"/>
    <p:sldId id="485" r:id="rId6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scaleToFitPaper="1" frameSlides="1"/>
  <p:clrMru>
    <a:srgbClr val="C05AB0"/>
    <a:srgbClr val="5AC6AE"/>
    <a:srgbClr val="F0262E"/>
    <a:srgbClr val="FFFFFF"/>
    <a:srgbClr val="FFFF00"/>
    <a:srgbClr val="FF99E4"/>
    <a:srgbClr val="FF789E"/>
    <a:srgbClr val="0000FF"/>
    <a:srgbClr val="00FFFF"/>
    <a:srgbClr val="FFC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淡色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淡色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09" autoAdjust="0"/>
  </p:normalViewPr>
  <p:slideViewPr>
    <p:cSldViewPr snapToGrid="0" snapToObjects="1">
      <p:cViewPr varScale="1">
        <p:scale>
          <a:sx n="64" d="100"/>
          <a:sy n="64" d="100"/>
        </p:scale>
        <p:origin x="-120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meo_mellow:Desktop:&#37117;&#24066;&#35336;&#30011;&#12510;&#12473;&#12479;&#12540;&#12503;&#12521;&#12531;&#23455;&#32722;:1st:&#20154;&#21475;&#25512;&#35336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meo_mellow:Desktop:&#37117;&#24066;&#35336;&#30011;&#12510;&#12473;&#12479;&#12540;&#12501;&#12442;&#12521;&#12531;&#23455;&#32722;:1st:&#20154;&#21475;&#25512;&#35336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cameo_mellow:Desktop:&#37117;&#24066;&#35336;&#30011;&#12510;&#12473;&#12479;&#12540;&#12501;&#12442;&#12521;&#12531;&#23455;&#32722;:1st:&#20154;&#21475;&#25512;&#35336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cameo_mellow:Desktop:&#37117;&#24066;&#35336;&#30011;&#12510;&#12473;&#12479;&#12540;&#12501;&#12442;&#12521;&#12531;&#23455;&#32722;:1st:&#20154;&#21475;&#25512;&#35336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cameo_mellow:Desktop:&#37117;&#24066;&#35336;&#30011;&#12510;&#12473;&#12479;&#12540;&#12501;&#12442;&#12521;&#12531;&#23455;&#32722;:1st:&#20154;&#21475;&#25512;&#35336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cameo_mellow:Desktop:&#37117;&#24066;&#35336;&#30011;&#12510;&#12473;&#12479;&#12540;&#12501;&#12442;&#12521;&#12531;&#23455;&#32722;:1st:&#20154;&#21475;&#25512;&#35336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cameo_mellow:Desktop:&#37117;&#24066;&#35336;&#30011;&#12510;&#12473;&#12479;&#12540;&#12501;&#12442;&#12521;&#12531;&#23455;&#32722;:1st:&#20154;&#21475;&#25512;&#35336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acintosh%20HD:Users:cameo_mellow:Desktop:&#37117;&#24066;&#35336;&#30011;&#12510;&#12473;&#12479;&#12540;&#12501;&#12442;&#12521;&#12531;&#23455;&#32722;:1st:&#20154;&#21475;&#25512;&#35336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meo_mellow:Desktop:Microsoft%20Office%20PowerPoint%20&#20869;&#12398;&#12464;&#12521;&#12501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EEEE:&#31179;AB:&#12510;&#12473;&#12503;&#12521;:&#20013;&#38291;&#9312;ppt:&#36786;&#26989;&#12464;&#12521;&#1250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EEEE:&#31179;AB:&#12510;&#12473;&#12503;&#12521;:&#20013;&#38291;&#9312;ppt:&#36786;&#26989;&#12464;&#12521;&#12501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1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esktop\&#12510;&#12473;&#12479;&#12540;&#12503;&#12521;&#12531;\&#35069;&#36896;&#21697;&#20986;&#33655;&#38989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Macintosh%20HD:Users:cameo_mellow:Desktop:&#20154;&#21475;&#25512;&#35336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Macintosh%20HD:Users:cameo_mellow:Desktop:&#20154;&#21475;&#25512;&#35336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Macintosh%20HD:Users:cameo_mellow:Desktop:&#20154;&#21475;&#25512;&#35336;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Macintosh%20HD:Users:cameo_mellow:Desktop:&#20154;&#21475;&#25512;&#35336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Macintosh%20HD:Users:cameo_mellow:Desktop:&#20154;&#21475;&#25512;&#35336;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Macintosh%20HD:Users:cameo_mellow:Desktop:&#20154;&#21475;&#25512;&#35336;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meo_mellow:Desktop:&#36890;&#21220;&#12539;&#36890;&#23398;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meo_mellow:Desktop:&#36890;&#21220;&#12539;&#36890;&#23398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meo_mellow:Desktop:&#37117;&#24066;&#35336;&#30011;&#12510;&#12473;&#12479;&#12540;&#12503;&#12521;&#12531;&#23455;&#32722;:1st:&#32113;&#35336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meo_mellow:Desktop:&#37117;&#24066;&#35336;&#30011;&#12510;&#12473;&#12479;&#12540;&#12503;&#12521;&#12531;&#23455;&#32722;:1st:&#32113;&#35336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EEEE:&#31179;AB:&#12510;&#12473;&#12501;&#12442;&#12521;:&#20013;&#38291;&#9312;ppt:&#36786;&#26989;&#12463;&#12441;&#12521;&#12501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esktop\&#12510;&#12473;&#12479;&#12540;&#12503;&#12521;&#12531;\&#26032;&#27835;\&#39640;&#40802;&#21270;&#29575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ja-JP" altLang="en-US" dirty="0" smtClean="0"/>
              <a:t>駅</a:t>
            </a:r>
            <a:r>
              <a:rPr lang="ja-JP" dirty="0" smtClean="0"/>
              <a:t>利用者数</a:t>
            </a:r>
            <a:endParaRPr lang="ja-JP" dirty="0"/>
          </a:p>
        </c:rich>
      </c:tx>
      <c:layout>
        <c:manualLayout>
          <c:xMode val="edge"/>
          <c:yMode val="edge"/>
          <c:x val="0.342710175731174"/>
          <c:y val="0.0035059096631956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土浦駅</c:v>
                </c:pt>
              </c:strCache>
            </c:strRef>
          </c:tx>
          <c:spPr>
            <a:ln w="25400" cap="flat" cmpd="sng" algn="ctr">
              <a:solidFill>
                <a:schemeClr val="accent6"/>
              </a:solidFill>
              <a:prstDash val="solid"/>
            </a:ln>
            <a:effectLst/>
          </c:spPr>
          <c:marker>
            <c:symbol val="none"/>
          </c:marker>
          <c:cat>
            <c:numRef>
              <c:f>Sheet1!$A$3:$A$16</c:f>
              <c:numCache>
                <c:formatCode>General</c:formatCode>
                <c:ptCount val="7"/>
                <c:pt idx="0">
                  <c:v>2000.0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</c:numCache>
              <c:extLst/>
            </c:numRef>
          </c:cat>
          <c:val>
            <c:numRef>
              <c:f>Sheet1!$B$3:$B$16</c:f>
              <c:numCache>
                <c:formatCode>General</c:formatCode>
                <c:ptCount val="7"/>
                <c:pt idx="0">
                  <c:v>21507.0</c:v>
                </c:pt>
                <c:pt idx="1">
                  <c:v>20207.0</c:v>
                </c:pt>
                <c:pt idx="2">
                  <c:v>19477.0</c:v>
                </c:pt>
                <c:pt idx="3">
                  <c:v>17796.0</c:v>
                </c:pt>
                <c:pt idx="4">
                  <c:v>17277.0</c:v>
                </c:pt>
                <c:pt idx="5">
                  <c:v>16497.0</c:v>
                </c:pt>
                <c:pt idx="6">
                  <c:v>16233.0</c:v>
                </c:pt>
              </c:numCache>
              <c:extLst/>
            </c:numRef>
          </c:val>
          <c:smooth val="0"/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荒川沖駅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Sheet1!$A$3:$A$16</c:f>
              <c:numCache>
                <c:formatCode>General</c:formatCode>
                <c:ptCount val="7"/>
                <c:pt idx="0">
                  <c:v>2000.0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</c:numCache>
              <c:extLst/>
            </c:numRef>
          </c:cat>
          <c:val>
            <c:numRef>
              <c:f>Sheet1!$C$3:$C$16</c:f>
              <c:numCache>
                <c:formatCode>General</c:formatCode>
                <c:ptCount val="7"/>
                <c:pt idx="0">
                  <c:v>12303.0</c:v>
                </c:pt>
                <c:pt idx="1">
                  <c:v>11383.0</c:v>
                </c:pt>
                <c:pt idx="2">
                  <c:v>11008.0</c:v>
                </c:pt>
                <c:pt idx="3">
                  <c:v>9512.0</c:v>
                </c:pt>
                <c:pt idx="4">
                  <c:v>9296.0</c:v>
                </c:pt>
                <c:pt idx="5">
                  <c:v>8674.0</c:v>
                </c:pt>
                <c:pt idx="6">
                  <c:v>8451.0</c:v>
                </c:pt>
              </c:numCache>
              <c:extLst/>
            </c:numRef>
          </c:val>
          <c:smooth val="0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神立駅</c:v>
                </c:pt>
              </c:strCache>
            </c:strRef>
          </c:tx>
          <c:spPr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marker>
            <c:symbol val="none"/>
          </c:marker>
          <c:cat>
            <c:numRef>
              <c:f>Sheet1!$A$3:$A$16</c:f>
              <c:numCache>
                <c:formatCode>General</c:formatCode>
                <c:ptCount val="7"/>
                <c:pt idx="0">
                  <c:v>2000.0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</c:numCache>
              <c:extLst/>
            </c:numRef>
          </c:cat>
          <c:val>
            <c:numRef>
              <c:f>Sheet1!$D$3:$D$16</c:f>
              <c:numCache>
                <c:formatCode>General</c:formatCode>
                <c:ptCount val="7"/>
                <c:pt idx="0">
                  <c:v>6408.0</c:v>
                </c:pt>
                <c:pt idx="1">
                  <c:v>5804.0</c:v>
                </c:pt>
                <c:pt idx="2">
                  <c:v>5726.0</c:v>
                </c:pt>
                <c:pt idx="3">
                  <c:v>5506.0</c:v>
                </c:pt>
                <c:pt idx="4">
                  <c:v>5574.0</c:v>
                </c:pt>
                <c:pt idx="5">
                  <c:v>5283.0</c:v>
                </c:pt>
                <c:pt idx="6">
                  <c:v>5475.0</c:v>
                </c:pt>
              </c:numCache>
              <c:extLst/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6295144"/>
        <c:axId val="-2135881960"/>
      </c:lineChart>
      <c:catAx>
        <c:axId val="-2136295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ja-JP"/>
          </a:p>
        </c:txPr>
        <c:crossAx val="-2135881960"/>
        <c:crosses val="autoZero"/>
        <c:auto val="1"/>
        <c:lblAlgn val="ctr"/>
        <c:lblOffset val="100"/>
        <c:noMultiLvlLbl val="0"/>
      </c:catAx>
      <c:valAx>
        <c:axId val="-2135881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low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ja-JP"/>
          </a:p>
        </c:txPr>
        <c:crossAx val="-2136295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ja-JP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人口推計!$A$4</c:f>
              <c:strCache>
                <c:ptCount val="1"/>
                <c:pt idx="0">
                  <c:v>0〜14歳</c:v>
                </c:pt>
              </c:strCache>
            </c:strRef>
          </c:tx>
          <c:invertIfNegative val="0"/>
          <c:cat>
            <c:strRef>
              <c:f>人口推計!$B$3:$N$3</c:f>
              <c:strCache>
                <c:ptCount val="13"/>
                <c:pt idx="0">
                  <c:v>1980年</c:v>
                </c:pt>
                <c:pt idx="1">
                  <c:v>1985年</c:v>
                </c:pt>
                <c:pt idx="2">
                  <c:v>1990年</c:v>
                </c:pt>
                <c:pt idx="3">
                  <c:v>1995年</c:v>
                </c:pt>
                <c:pt idx="4">
                  <c:v>2000年</c:v>
                </c:pt>
                <c:pt idx="5">
                  <c:v>2005年</c:v>
                </c:pt>
                <c:pt idx="6">
                  <c:v>2010年</c:v>
                </c:pt>
                <c:pt idx="7">
                  <c:v>2015年</c:v>
                </c:pt>
                <c:pt idx="8">
                  <c:v>2020年</c:v>
                </c:pt>
                <c:pt idx="9">
                  <c:v>2025年</c:v>
                </c:pt>
                <c:pt idx="10">
                  <c:v>2030年</c:v>
                </c:pt>
                <c:pt idx="11">
                  <c:v>2035年</c:v>
                </c:pt>
                <c:pt idx="12">
                  <c:v>2040年</c:v>
                </c:pt>
              </c:strCache>
            </c:strRef>
          </c:cat>
          <c:val>
            <c:numRef>
              <c:f>人口推計!$B$4:$N$4</c:f>
              <c:numCache>
                <c:formatCode>#,##0_);[Red]\(#,##0\)</c:formatCode>
                <c:ptCount val="13"/>
                <c:pt idx="0">
                  <c:v>29979.0</c:v>
                </c:pt>
                <c:pt idx="1">
                  <c:v>28873.0</c:v>
                </c:pt>
                <c:pt idx="2">
                  <c:v>25413.0</c:v>
                </c:pt>
                <c:pt idx="3">
                  <c:v>22758.0</c:v>
                </c:pt>
                <c:pt idx="4">
                  <c:v>21076.0</c:v>
                </c:pt>
                <c:pt idx="5">
                  <c:v>20223.0</c:v>
                </c:pt>
                <c:pt idx="6">
                  <c:v>18989.0</c:v>
                </c:pt>
                <c:pt idx="7">
                  <c:v>17558.0</c:v>
                </c:pt>
                <c:pt idx="8">
                  <c:v>15945.0</c:v>
                </c:pt>
                <c:pt idx="9">
                  <c:v>14379.0</c:v>
                </c:pt>
                <c:pt idx="10">
                  <c:v>12976.0</c:v>
                </c:pt>
                <c:pt idx="11">
                  <c:v>12088.0</c:v>
                </c:pt>
                <c:pt idx="12">
                  <c:v>11449.0</c:v>
                </c:pt>
              </c:numCache>
            </c:numRef>
          </c:val>
        </c:ser>
        <c:ser>
          <c:idx val="1"/>
          <c:order val="1"/>
          <c:tx>
            <c:strRef>
              <c:f>人口推計!$A$5</c:f>
              <c:strCache>
                <c:ptCount val="1"/>
                <c:pt idx="0">
                  <c:v>15〜64歳</c:v>
                </c:pt>
              </c:strCache>
            </c:strRef>
          </c:tx>
          <c:invertIfNegative val="0"/>
          <c:cat>
            <c:strRef>
              <c:f>人口推計!$B$3:$N$3</c:f>
              <c:strCache>
                <c:ptCount val="13"/>
                <c:pt idx="0">
                  <c:v>1980年</c:v>
                </c:pt>
                <c:pt idx="1">
                  <c:v>1985年</c:v>
                </c:pt>
                <c:pt idx="2">
                  <c:v>1990年</c:v>
                </c:pt>
                <c:pt idx="3">
                  <c:v>1995年</c:v>
                </c:pt>
                <c:pt idx="4">
                  <c:v>2000年</c:v>
                </c:pt>
                <c:pt idx="5">
                  <c:v>2005年</c:v>
                </c:pt>
                <c:pt idx="6">
                  <c:v>2010年</c:v>
                </c:pt>
                <c:pt idx="7">
                  <c:v>2015年</c:v>
                </c:pt>
                <c:pt idx="8">
                  <c:v>2020年</c:v>
                </c:pt>
                <c:pt idx="9">
                  <c:v>2025年</c:v>
                </c:pt>
                <c:pt idx="10">
                  <c:v>2030年</c:v>
                </c:pt>
                <c:pt idx="11">
                  <c:v>2035年</c:v>
                </c:pt>
                <c:pt idx="12">
                  <c:v>2040年</c:v>
                </c:pt>
              </c:strCache>
            </c:strRef>
          </c:cat>
          <c:val>
            <c:numRef>
              <c:f>人口推計!$B$5:$N$5</c:f>
              <c:numCache>
                <c:formatCode>#,##0_);[Red]\(#,##0\)</c:formatCode>
                <c:ptCount val="13"/>
                <c:pt idx="0">
                  <c:v>81333.0</c:v>
                </c:pt>
                <c:pt idx="1">
                  <c:v>88197.0</c:v>
                </c:pt>
                <c:pt idx="2">
                  <c:v>96558.0</c:v>
                </c:pt>
                <c:pt idx="3">
                  <c:v>100533.0</c:v>
                </c:pt>
                <c:pt idx="4">
                  <c:v>100533.0</c:v>
                </c:pt>
                <c:pt idx="5">
                  <c:v>97194.0</c:v>
                </c:pt>
                <c:pt idx="6">
                  <c:v>91826.0</c:v>
                </c:pt>
                <c:pt idx="7">
                  <c:v>85535.0</c:v>
                </c:pt>
                <c:pt idx="8">
                  <c:v>81168.0</c:v>
                </c:pt>
                <c:pt idx="9">
                  <c:v>78066.0</c:v>
                </c:pt>
                <c:pt idx="10">
                  <c:v>74420.0</c:v>
                </c:pt>
                <c:pt idx="11">
                  <c:v>69157.0</c:v>
                </c:pt>
                <c:pt idx="12">
                  <c:v>62504.0</c:v>
                </c:pt>
              </c:numCache>
            </c:numRef>
          </c:val>
        </c:ser>
        <c:ser>
          <c:idx val="2"/>
          <c:order val="2"/>
          <c:tx>
            <c:strRef>
              <c:f>人口推計!$A$6</c:f>
              <c:strCache>
                <c:ptCount val="1"/>
                <c:pt idx="0">
                  <c:v>65歳以上</c:v>
                </c:pt>
              </c:strCache>
            </c:strRef>
          </c:tx>
          <c:invertIfNegative val="0"/>
          <c:cat>
            <c:strRef>
              <c:f>人口推計!$B$3:$N$3</c:f>
              <c:strCache>
                <c:ptCount val="13"/>
                <c:pt idx="0">
                  <c:v>1980年</c:v>
                </c:pt>
                <c:pt idx="1">
                  <c:v>1985年</c:v>
                </c:pt>
                <c:pt idx="2">
                  <c:v>1990年</c:v>
                </c:pt>
                <c:pt idx="3">
                  <c:v>1995年</c:v>
                </c:pt>
                <c:pt idx="4">
                  <c:v>2000年</c:v>
                </c:pt>
                <c:pt idx="5">
                  <c:v>2005年</c:v>
                </c:pt>
                <c:pt idx="6">
                  <c:v>2010年</c:v>
                </c:pt>
                <c:pt idx="7">
                  <c:v>2015年</c:v>
                </c:pt>
                <c:pt idx="8">
                  <c:v>2020年</c:v>
                </c:pt>
                <c:pt idx="9">
                  <c:v>2025年</c:v>
                </c:pt>
                <c:pt idx="10">
                  <c:v>2030年</c:v>
                </c:pt>
                <c:pt idx="11">
                  <c:v>2035年</c:v>
                </c:pt>
                <c:pt idx="12">
                  <c:v>2040年</c:v>
                </c:pt>
              </c:strCache>
            </c:strRef>
          </c:cat>
          <c:val>
            <c:numRef>
              <c:f>人口推計!$B$6:$N$6</c:f>
              <c:numCache>
                <c:formatCode>#,##0_);[Red]\(#,##0\)</c:formatCode>
                <c:ptCount val="13"/>
                <c:pt idx="0">
                  <c:v>9963.0</c:v>
                </c:pt>
                <c:pt idx="1">
                  <c:v>12156.0</c:v>
                </c:pt>
                <c:pt idx="2">
                  <c:v>14785.0</c:v>
                </c:pt>
                <c:pt idx="3">
                  <c:v>18507.0</c:v>
                </c:pt>
                <c:pt idx="4">
                  <c:v>22467.0</c:v>
                </c:pt>
                <c:pt idx="5">
                  <c:v>26630.0</c:v>
                </c:pt>
                <c:pt idx="6">
                  <c:v>31968.0</c:v>
                </c:pt>
                <c:pt idx="7">
                  <c:v>37863.0</c:v>
                </c:pt>
                <c:pt idx="8">
                  <c:v>40812.0</c:v>
                </c:pt>
                <c:pt idx="9">
                  <c:v>41341.0</c:v>
                </c:pt>
                <c:pt idx="10">
                  <c:v>41382.0</c:v>
                </c:pt>
                <c:pt idx="11">
                  <c:v>41858.0</c:v>
                </c:pt>
                <c:pt idx="12">
                  <c:v>43042.0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serLines/>
        <c:axId val="2056229672"/>
        <c:axId val="2056232760"/>
      </c:barChart>
      <c:lineChart>
        <c:grouping val="standard"/>
        <c:varyColors val="0"/>
        <c:ser>
          <c:idx val="4"/>
          <c:order val="3"/>
          <c:tx>
            <c:strRef>
              <c:f>人口推計!$A$7</c:f>
              <c:strCache>
                <c:ptCount val="1"/>
                <c:pt idx="0">
                  <c:v>総計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200">
                    <a:latin typeface="ＭＳ Ｐゴシック"/>
                    <a:ea typeface="ＭＳ Ｐゴシック"/>
                    <a:cs typeface="ＭＳ Ｐゴシック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人口推計!$B$3:$N$3</c:f>
              <c:strCache>
                <c:ptCount val="13"/>
                <c:pt idx="0">
                  <c:v>1980年</c:v>
                </c:pt>
                <c:pt idx="1">
                  <c:v>1985年</c:v>
                </c:pt>
                <c:pt idx="2">
                  <c:v>1990年</c:v>
                </c:pt>
                <c:pt idx="3">
                  <c:v>1995年</c:v>
                </c:pt>
                <c:pt idx="4">
                  <c:v>2000年</c:v>
                </c:pt>
                <c:pt idx="5">
                  <c:v>2005年</c:v>
                </c:pt>
                <c:pt idx="6">
                  <c:v>2010年</c:v>
                </c:pt>
                <c:pt idx="7">
                  <c:v>2015年</c:v>
                </c:pt>
                <c:pt idx="8">
                  <c:v>2020年</c:v>
                </c:pt>
                <c:pt idx="9">
                  <c:v>2025年</c:v>
                </c:pt>
                <c:pt idx="10">
                  <c:v>2030年</c:v>
                </c:pt>
                <c:pt idx="11">
                  <c:v>2035年</c:v>
                </c:pt>
                <c:pt idx="12">
                  <c:v>2040年</c:v>
                </c:pt>
              </c:strCache>
            </c:strRef>
          </c:cat>
          <c:val>
            <c:numRef>
              <c:f>人口推計!$B$7:$N$7</c:f>
              <c:numCache>
                <c:formatCode>#,##0_);[Red]\(#,##0\)</c:formatCode>
                <c:ptCount val="13"/>
                <c:pt idx="0">
                  <c:v>121300.0</c:v>
                </c:pt>
                <c:pt idx="1">
                  <c:v>129236.0</c:v>
                </c:pt>
                <c:pt idx="2">
                  <c:v>137053.0</c:v>
                </c:pt>
                <c:pt idx="3">
                  <c:v>141862.0</c:v>
                </c:pt>
                <c:pt idx="4">
                  <c:v>144106.0</c:v>
                </c:pt>
                <c:pt idx="5">
                  <c:v>144060.0</c:v>
                </c:pt>
                <c:pt idx="6">
                  <c:v>142783.0</c:v>
                </c:pt>
                <c:pt idx="7">
                  <c:v>140956.0</c:v>
                </c:pt>
                <c:pt idx="8">
                  <c:v>137925.0</c:v>
                </c:pt>
                <c:pt idx="9">
                  <c:v>133786.0</c:v>
                </c:pt>
                <c:pt idx="10">
                  <c:v>128778.0</c:v>
                </c:pt>
                <c:pt idx="11">
                  <c:v>123103.0</c:v>
                </c:pt>
                <c:pt idx="12">
                  <c:v>116995.0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6229672"/>
        <c:axId val="2056232760"/>
      </c:lineChart>
      <c:catAx>
        <c:axId val="2056229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700000"/>
          <a:lstStyle/>
          <a:p>
            <a:pPr>
              <a:defRPr sz="1800"/>
            </a:pPr>
            <a:endParaRPr lang="ja-JP"/>
          </a:p>
        </c:txPr>
        <c:crossAx val="2056232760"/>
        <c:crosses val="autoZero"/>
        <c:auto val="1"/>
        <c:lblAlgn val="ctr"/>
        <c:lblOffset val="100"/>
        <c:noMultiLvlLbl val="0"/>
      </c:catAx>
      <c:valAx>
        <c:axId val="2056232760"/>
        <c:scaling>
          <c:orientation val="minMax"/>
        </c:scaling>
        <c:delete val="0"/>
        <c:axPos val="l"/>
        <c:majorGridlines/>
        <c:title>
          <c:tx>
            <c:rich>
              <a:bodyPr rot="0" vert="wordArtVertRtl"/>
              <a:lstStyle/>
              <a:p>
                <a:pPr>
                  <a:defRPr/>
                </a:pPr>
                <a:r>
                  <a:rPr lang="ja-JP" dirty="0"/>
                  <a:t>人口</a:t>
                </a:r>
              </a:p>
            </c:rich>
          </c:tx>
          <c:layout>
            <c:manualLayout>
              <c:xMode val="edge"/>
              <c:yMode val="edge"/>
              <c:x val="0.0142430795736183"/>
              <c:y val="0.266375982033208"/>
            </c:manualLayout>
          </c:layout>
          <c:overlay val="0"/>
        </c:title>
        <c:numFmt formatCode="#,##0_);[Red]\(#,##0\)" sourceLinked="1"/>
        <c:majorTickMark val="out"/>
        <c:minorTickMark val="none"/>
        <c:tickLblPos val="nextTo"/>
        <c:crossAx val="2056229672"/>
        <c:crosses val="autoZero"/>
        <c:crossBetween val="between"/>
      </c:valAx>
    </c:plotArea>
    <c:legend>
      <c:legendPos val="b"/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2010</a:t>
            </a:r>
            <a:r>
              <a:rPr lang="ja-JP"/>
              <a:t>年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年別人口ピラミッド!$B$4</c:f>
              <c:strCache>
                <c:ptCount val="1"/>
                <c:pt idx="0">
                  <c:v>男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年別人口ピラミッド!$A$5:$A$23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年別人口ピラミッド!$B$5:$B$23</c:f>
              <c:numCache>
                <c:formatCode>General</c:formatCode>
                <c:ptCount val="19"/>
                <c:pt idx="0">
                  <c:v>3099.0</c:v>
                </c:pt>
                <c:pt idx="1">
                  <c:v>3248.0</c:v>
                </c:pt>
                <c:pt idx="2">
                  <c:v>3420.0</c:v>
                </c:pt>
                <c:pt idx="3">
                  <c:v>3575.0</c:v>
                </c:pt>
                <c:pt idx="4">
                  <c:v>3563.0</c:v>
                </c:pt>
                <c:pt idx="5">
                  <c:v>4462.0</c:v>
                </c:pt>
                <c:pt idx="6">
                  <c:v>5046.0</c:v>
                </c:pt>
                <c:pt idx="7">
                  <c:v>5866.0</c:v>
                </c:pt>
                <c:pt idx="8">
                  <c:v>5162.0</c:v>
                </c:pt>
                <c:pt idx="9">
                  <c:v>4499.0</c:v>
                </c:pt>
                <c:pt idx="10">
                  <c:v>4291.0</c:v>
                </c:pt>
                <c:pt idx="11">
                  <c:v>5004.0</c:v>
                </c:pt>
                <c:pt idx="12">
                  <c:v>5706.0</c:v>
                </c:pt>
                <c:pt idx="13">
                  <c:v>4827.0</c:v>
                </c:pt>
                <c:pt idx="14">
                  <c:v>3664.0</c:v>
                </c:pt>
                <c:pt idx="15">
                  <c:v>2687.0</c:v>
                </c:pt>
                <c:pt idx="16">
                  <c:v>1772.0</c:v>
                </c:pt>
                <c:pt idx="17">
                  <c:v>755.0</c:v>
                </c:pt>
                <c:pt idx="18">
                  <c:v>323.0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248696"/>
        <c:axId val="-2132245720"/>
      </c:barChart>
      <c:barChart>
        <c:barDir val="bar"/>
        <c:grouping val="clustered"/>
        <c:varyColors val="0"/>
        <c:ser>
          <c:idx val="1"/>
          <c:order val="1"/>
          <c:tx>
            <c:strRef>
              <c:f>年別人口ピラミッド!$C$4</c:f>
              <c:strCache>
                <c:ptCount val="1"/>
                <c:pt idx="0">
                  <c:v>女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年別人口ピラミッド!$A$5:$A$23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年別人口ピラミッド!$C$5:$C$23</c:f>
              <c:numCache>
                <c:formatCode>General</c:formatCode>
                <c:ptCount val="19"/>
                <c:pt idx="0">
                  <c:v>2852.0</c:v>
                </c:pt>
                <c:pt idx="1">
                  <c:v>3112.0</c:v>
                </c:pt>
                <c:pt idx="2">
                  <c:v>3258.0</c:v>
                </c:pt>
                <c:pt idx="3">
                  <c:v>3323.0</c:v>
                </c:pt>
                <c:pt idx="4">
                  <c:v>3383.0</c:v>
                </c:pt>
                <c:pt idx="5">
                  <c:v>3885.0</c:v>
                </c:pt>
                <c:pt idx="6">
                  <c:v>4563.0</c:v>
                </c:pt>
                <c:pt idx="7">
                  <c:v>5312.0</c:v>
                </c:pt>
                <c:pt idx="8">
                  <c:v>4702.0</c:v>
                </c:pt>
                <c:pt idx="9">
                  <c:v>4287.0</c:v>
                </c:pt>
                <c:pt idx="10">
                  <c:v>4183.0</c:v>
                </c:pt>
                <c:pt idx="11">
                  <c:v>5028.0</c:v>
                </c:pt>
                <c:pt idx="12">
                  <c:v>5986.0</c:v>
                </c:pt>
                <c:pt idx="13">
                  <c:v>4980.0</c:v>
                </c:pt>
                <c:pt idx="14">
                  <c:v>4033.0</c:v>
                </c:pt>
                <c:pt idx="15">
                  <c:v>3395.0</c:v>
                </c:pt>
                <c:pt idx="16">
                  <c:v>2685.0</c:v>
                </c:pt>
                <c:pt idx="17">
                  <c:v>1786.0</c:v>
                </c:pt>
                <c:pt idx="18">
                  <c:v>1061.0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239384"/>
        <c:axId val="-2132242616"/>
      </c:barChart>
      <c:catAx>
        <c:axId val="-2132248696"/>
        <c:scaling>
          <c:orientation val="minMax"/>
        </c:scaling>
        <c:delete val="1"/>
        <c:axPos val="r"/>
        <c:majorTickMark val="out"/>
        <c:minorTickMark val="none"/>
        <c:tickLblPos val="nextTo"/>
        <c:crossAx val="-2132245720"/>
        <c:crosses val="autoZero"/>
        <c:auto val="1"/>
        <c:lblAlgn val="ctr"/>
        <c:lblOffset val="100"/>
        <c:tickLblSkip val="1"/>
        <c:noMultiLvlLbl val="0"/>
      </c:catAx>
      <c:valAx>
        <c:axId val="-2132245720"/>
        <c:scaling>
          <c:orientation val="maxMin"/>
          <c:max val="8000.0"/>
          <c:min val="-8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2248696"/>
        <c:crosses val="autoZero"/>
        <c:crossBetween val="between"/>
      </c:valAx>
      <c:valAx>
        <c:axId val="-2132242616"/>
        <c:scaling>
          <c:orientation val="minMax"/>
          <c:max val="8000.0"/>
          <c:min val="-8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2239384"/>
        <c:crosses val="max"/>
        <c:crossBetween val="between"/>
      </c:valAx>
      <c:catAx>
        <c:axId val="-2132239384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224261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2015</a:t>
            </a:r>
            <a:r>
              <a:rPr lang="ja-JP" altLang="en-US" dirty="0" smtClean="0"/>
              <a:t>年</a:t>
            </a:r>
            <a:endParaRPr lang="ja-JP" altLang="en-US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年別人口ピラミッド!$B$26</c:f>
              <c:strCache>
                <c:ptCount val="1"/>
                <c:pt idx="0">
                  <c:v>男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年別人口ピラミッド!$A$27:$A$45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年別人口ピラミッド!$B$27:$B$45</c:f>
              <c:numCache>
                <c:formatCode>General</c:formatCode>
                <c:ptCount val="19"/>
                <c:pt idx="0">
                  <c:v>2835.0</c:v>
                </c:pt>
                <c:pt idx="1">
                  <c:v>3017.0</c:v>
                </c:pt>
                <c:pt idx="2">
                  <c:v>3185.0</c:v>
                </c:pt>
                <c:pt idx="3">
                  <c:v>3432.0</c:v>
                </c:pt>
                <c:pt idx="4">
                  <c:v>3528.0</c:v>
                </c:pt>
                <c:pt idx="5">
                  <c:v>3901.0</c:v>
                </c:pt>
                <c:pt idx="6">
                  <c:v>4303.0</c:v>
                </c:pt>
                <c:pt idx="7">
                  <c:v>4858.0</c:v>
                </c:pt>
                <c:pt idx="8">
                  <c:v>5748.0</c:v>
                </c:pt>
                <c:pt idx="9">
                  <c:v>5126.0</c:v>
                </c:pt>
                <c:pt idx="10">
                  <c:v>4418.0</c:v>
                </c:pt>
                <c:pt idx="11">
                  <c:v>4158.0</c:v>
                </c:pt>
                <c:pt idx="12">
                  <c:v>4771.0</c:v>
                </c:pt>
                <c:pt idx="13">
                  <c:v>5418.0</c:v>
                </c:pt>
                <c:pt idx="14">
                  <c:v>4418.0</c:v>
                </c:pt>
                <c:pt idx="15">
                  <c:v>3154.0</c:v>
                </c:pt>
                <c:pt idx="16">
                  <c:v>2127.0</c:v>
                </c:pt>
                <c:pt idx="17">
                  <c:v>1169.0</c:v>
                </c:pt>
                <c:pt idx="18">
                  <c:v>419.0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194232"/>
        <c:axId val="-2132191256"/>
      </c:barChart>
      <c:barChart>
        <c:barDir val="bar"/>
        <c:grouping val="clustered"/>
        <c:varyColors val="0"/>
        <c:ser>
          <c:idx val="1"/>
          <c:order val="1"/>
          <c:tx>
            <c:strRef>
              <c:f>年別人口ピラミッド!$C$26</c:f>
              <c:strCache>
                <c:ptCount val="1"/>
                <c:pt idx="0">
                  <c:v>女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年別人口ピラミッド!$A$27:$A$45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年別人口ピラミッド!$C$27:$C$45</c:f>
              <c:numCache>
                <c:formatCode>General</c:formatCode>
                <c:ptCount val="19"/>
                <c:pt idx="0">
                  <c:v>2690.0</c:v>
                </c:pt>
                <c:pt idx="1">
                  <c:v>2797.0</c:v>
                </c:pt>
                <c:pt idx="2">
                  <c:v>3034.0</c:v>
                </c:pt>
                <c:pt idx="3">
                  <c:v>3283.0</c:v>
                </c:pt>
                <c:pt idx="4">
                  <c:v>3307.0</c:v>
                </c:pt>
                <c:pt idx="5">
                  <c:v>3382.0</c:v>
                </c:pt>
                <c:pt idx="6">
                  <c:v>3745.0</c:v>
                </c:pt>
                <c:pt idx="7">
                  <c:v>4428.0</c:v>
                </c:pt>
                <c:pt idx="8">
                  <c:v>5216.0</c:v>
                </c:pt>
                <c:pt idx="9">
                  <c:v>4684.0</c:v>
                </c:pt>
                <c:pt idx="10">
                  <c:v>4205.0</c:v>
                </c:pt>
                <c:pt idx="11">
                  <c:v>4105.0</c:v>
                </c:pt>
                <c:pt idx="12">
                  <c:v>4937.0</c:v>
                </c:pt>
                <c:pt idx="13">
                  <c:v>5873.0</c:v>
                </c:pt>
                <c:pt idx="14">
                  <c:v>4843.0</c:v>
                </c:pt>
                <c:pt idx="15">
                  <c:v>3802.0</c:v>
                </c:pt>
                <c:pt idx="16">
                  <c:v>3013.0</c:v>
                </c:pt>
                <c:pt idx="17">
                  <c:v>2161.0</c:v>
                </c:pt>
                <c:pt idx="18">
                  <c:v>1466.0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184920"/>
        <c:axId val="-2132188152"/>
      </c:barChart>
      <c:catAx>
        <c:axId val="-2132194232"/>
        <c:scaling>
          <c:orientation val="minMax"/>
        </c:scaling>
        <c:delete val="1"/>
        <c:axPos val="r"/>
        <c:majorTickMark val="out"/>
        <c:minorTickMark val="none"/>
        <c:tickLblPos val="nextTo"/>
        <c:crossAx val="-2132191256"/>
        <c:crosses val="autoZero"/>
        <c:auto val="1"/>
        <c:lblAlgn val="ctr"/>
        <c:lblOffset val="100"/>
        <c:tickLblSkip val="1"/>
        <c:noMultiLvlLbl val="0"/>
      </c:catAx>
      <c:valAx>
        <c:axId val="-2132191256"/>
        <c:scaling>
          <c:orientation val="maxMin"/>
          <c:max val="8000.0"/>
          <c:min val="-8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2194232"/>
        <c:crosses val="autoZero"/>
        <c:crossBetween val="between"/>
      </c:valAx>
      <c:valAx>
        <c:axId val="-2132188152"/>
        <c:scaling>
          <c:orientation val="minMax"/>
          <c:max val="8000.0"/>
          <c:min val="-8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2184920"/>
        <c:crosses val="max"/>
        <c:crossBetween val="between"/>
      </c:valAx>
      <c:catAx>
        <c:axId val="-2132184920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218815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/>
              <a:t>2020</a:t>
            </a:r>
            <a:r>
              <a:rPr lang="ja-JP" altLang="en-US"/>
              <a:t>年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年別人口ピラミッド!$B$48</c:f>
              <c:strCache>
                <c:ptCount val="1"/>
                <c:pt idx="0">
                  <c:v>男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年別人口ピラミッド!$A$49:$A$67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年別人口ピラミッド!$B$49:$B$67</c:f>
              <c:numCache>
                <c:formatCode>General</c:formatCode>
                <c:ptCount val="19"/>
                <c:pt idx="0">
                  <c:v>2469.0</c:v>
                </c:pt>
                <c:pt idx="1">
                  <c:v>2774.0</c:v>
                </c:pt>
                <c:pt idx="2">
                  <c:v>2969.0</c:v>
                </c:pt>
                <c:pt idx="3">
                  <c:v>3187.0</c:v>
                </c:pt>
                <c:pt idx="4">
                  <c:v>3422.0</c:v>
                </c:pt>
                <c:pt idx="5">
                  <c:v>3798.0</c:v>
                </c:pt>
                <c:pt idx="6">
                  <c:v>3817.0</c:v>
                </c:pt>
                <c:pt idx="7">
                  <c:v>4184.0</c:v>
                </c:pt>
                <c:pt idx="8">
                  <c:v>4775.0</c:v>
                </c:pt>
                <c:pt idx="9">
                  <c:v>5700.0</c:v>
                </c:pt>
                <c:pt idx="10">
                  <c:v>5035.0</c:v>
                </c:pt>
                <c:pt idx="11">
                  <c:v>4290.0</c:v>
                </c:pt>
                <c:pt idx="12">
                  <c:v>3977.0</c:v>
                </c:pt>
                <c:pt idx="13">
                  <c:v>4524.0</c:v>
                </c:pt>
                <c:pt idx="14">
                  <c:v>4982.0</c:v>
                </c:pt>
                <c:pt idx="15">
                  <c:v>3827.0</c:v>
                </c:pt>
                <c:pt idx="16">
                  <c:v>2516.0</c:v>
                </c:pt>
                <c:pt idx="17">
                  <c:v>1431.0</c:v>
                </c:pt>
                <c:pt idx="18">
                  <c:v>649.0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144504"/>
        <c:axId val="-2132141528"/>
      </c:barChart>
      <c:barChart>
        <c:barDir val="bar"/>
        <c:grouping val="clustered"/>
        <c:varyColors val="0"/>
        <c:ser>
          <c:idx val="1"/>
          <c:order val="1"/>
          <c:tx>
            <c:strRef>
              <c:f>年別人口ピラミッド!$C$48</c:f>
              <c:strCache>
                <c:ptCount val="1"/>
                <c:pt idx="0">
                  <c:v>女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年別人口ピラミッド!$A$49:$A$67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年別人口ピラミッド!$C$49:$C$67</c:f>
              <c:numCache>
                <c:formatCode>General</c:formatCode>
                <c:ptCount val="19"/>
                <c:pt idx="0">
                  <c:v>2343.0</c:v>
                </c:pt>
                <c:pt idx="1">
                  <c:v>2648.0</c:v>
                </c:pt>
                <c:pt idx="2">
                  <c:v>2742.0</c:v>
                </c:pt>
                <c:pt idx="3">
                  <c:v>3049.0</c:v>
                </c:pt>
                <c:pt idx="4">
                  <c:v>3304.0</c:v>
                </c:pt>
                <c:pt idx="5">
                  <c:v>3341.0</c:v>
                </c:pt>
                <c:pt idx="6">
                  <c:v>3303.0</c:v>
                </c:pt>
                <c:pt idx="7">
                  <c:v>3661.0</c:v>
                </c:pt>
                <c:pt idx="8">
                  <c:v>4362.0</c:v>
                </c:pt>
                <c:pt idx="9">
                  <c:v>5189.0</c:v>
                </c:pt>
                <c:pt idx="10">
                  <c:v>4606.0</c:v>
                </c:pt>
                <c:pt idx="11">
                  <c:v>4134.0</c:v>
                </c:pt>
                <c:pt idx="12">
                  <c:v>4034.0</c:v>
                </c:pt>
                <c:pt idx="13">
                  <c:v>4840.0</c:v>
                </c:pt>
                <c:pt idx="14">
                  <c:v>5711.0</c:v>
                </c:pt>
                <c:pt idx="15">
                  <c:v>4570.0</c:v>
                </c:pt>
                <c:pt idx="16">
                  <c:v>3399.0</c:v>
                </c:pt>
                <c:pt idx="17">
                  <c:v>2450.0</c:v>
                </c:pt>
                <c:pt idx="18">
                  <c:v>1913.0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135192"/>
        <c:axId val="-2132138424"/>
      </c:barChart>
      <c:catAx>
        <c:axId val="-2132144504"/>
        <c:scaling>
          <c:orientation val="minMax"/>
        </c:scaling>
        <c:delete val="1"/>
        <c:axPos val="r"/>
        <c:majorTickMark val="out"/>
        <c:minorTickMark val="none"/>
        <c:tickLblPos val="nextTo"/>
        <c:crossAx val="-2132141528"/>
        <c:crosses val="autoZero"/>
        <c:auto val="1"/>
        <c:lblAlgn val="ctr"/>
        <c:lblOffset val="100"/>
        <c:tickLblSkip val="1"/>
        <c:noMultiLvlLbl val="0"/>
      </c:catAx>
      <c:valAx>
        <c:axId val="-2132141528"/>
        <c:scaling>
          <c:orientation val="maxMin"/>
          <c:max val="8000.0"/>
          <c:min val="-8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2144504"/>
        <c:crosses val="autoZero"/>
        <c:crossBetween val="between"/>
      </c:valAx>
      <c:valAx>
        <c:axId val="-2132138424"/>
        <c:scaling>
          <c:orientation val="minMax"/>
          <c:max val="8000.0"/>
          <c:min val="-8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2135192"/>
        <c:crosses val="max"/>
        <c:crossBetween val="between"/>
      </c:valAx>
      <c:catAx>
        <c:axId val="-2132135192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213842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/>
              <a:t>2025</a:t>
            </a:r>
            <a:r>
              <a:rPr lang="ja-JP" altLang="en-US"/>
              <a:t>年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年別人口ピラミッド!$B$70</c:f>
              <c:strCache>
                <c:ptCount val="1"/>
                <c:pt idx="0">
                  <c:v>男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年別人口ピラミッド!$A$71:$A$89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年別人口ピラミッド!$B$71:$B$89</c:f>
              <c:numCache>
                <c:formatCode>General</c:formatCode>
                <c:ptCount val="19"/>
                <c:pt idx="0">
                  <c:v>2218.0</c:v>
                </c:pt>
                <c:pt idx="1">
                  <c:v>2418.0</c:v>
                </c:pt>
                <c:pt idx="2">
                  <c:v>2732.0</c:v>
                </c:pt>
                <c:pt idx="3">
                  <c:v>2972.0</c:v>
                </c:pt>
                <c:pt idx="4">
                  <c:v>3180.0</c:v>
                </c:pt>
                <c:pt idx="5">
                  <c:v>3685.0</c:v>
                </c:pt>
                <c:pt idx="6">
                  <c:v>3721.0</c:v>
                </c:pt>
                <c:pt idx="7">
                  <c:v>3716.0</c:v>
                </c:pt>
                <c:pt idx="8">
                  <c:v>4115.0</c:v>
                </c:pt>
                <c:pt idx="9">
                  <c:v>4738.0</c:v>
                </c:pt>
                <c:pt idx="10">
                  <c:v>5602.0</c:v>
                </c:pt>
                <c:pt idx="11">
                  <c:v>4895.0</c:v>
                </c:pt>
                <c:pt idx="12">
                  <c:v>4113.0</c:v>
                </c:pt>
                <c:pt idx="13">
                  <c:v>3785.0</c:v>
                </c:pt>
                <c:pt idx="14">
                  <c:v>4170.0</c:v>
                </c:pt>
                <c:pt idx="15">
                  <c:v>4366.0</c:v>
                </c:pt>
                <c:pt idx="16">
                  <c:v>3086.0</c:v>
                </c:pt>
                <c:pt idx="17">
                  <c:v>1727.0</c:v>
                </c:pt>
                <c:pt idx="18">
                  <c:v>865.0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3321112"/>
        <c:axId val="-2133318136"/>
      </c:barChart>
      <c:barChart>
        <c:barDir val="bar"/>
        <c:grouping val="clustered"/>
        <c:varyColors val="0"/>
        <c:ser>
          <c:idx val="1"/>
          <c:order val="1"/>
          <c:tx>
            <c:strRef>
              <c:f>年別人口ピラミッド!$C$70</c:f>
              <c:strCache>
                <c:ptCount val="1"/>
                <c:pt idx="0">
                  <c:v>女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年別人口ピラミッド!$A$71:$A$89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年別人口ピラミッド!$C$71:$C$89</c:f>
              <c:numCache>
                <c:formatCode>General</c:formatCode>
                <c:ptCount val="19"/>
                <c:pt idx="0">
                  <c:v>2105.0</c:v>
                </c:pt>
                <c:pt idx="1">
                  <c:v>2308.0</c:v>
                </c:pt>
                <c:pt idx="2">
                  <c:v>2598.0</c:v>
                </c:pt>
                <c:pt idx="3">
                  <c:v>2756.0</c:v>
                </c:pt>
                <c:pt idx="4">
                  <c:v>3073.0</c:v>
                </c:pt>
                <c:pt idx="5">
                  <c:v>3341.0</c:v>
                </c:pt>
                <c:pt idx="6">
                  <c:v>3271.0</c:v>
                </c:pt>
                <c:pt idx="7">
                  <c:v>3233.0</c:v>
                </c:pt>
                <c:pt idx="8">
                  <c:v>3610.0</c:v>
                </c:pt>
                <c:pt idx="9">
                  <c:v>4342.0</c:v>
                </c:pt>
                <c:pt idx="10">
                  <c:v>5104.0</c:v>
                </c:pt>
                <c:pt idx="11">
                  <c:v>4531.0</c:v>
                </c:pt>
                <c:pt idx="12">
                  <c:v>4068.0</c:v>
                </c:pt>
                <c:pt idx="13">
                  <c:v>3961.0</c:v>
                </c:pt>
                <c:pt idx="14">
                  <c:v>4713.0</c:v>
                </c:pt>
                <c:pt idx="15">
                  <c:v>5417.0</c:v>
                </c:pt>
                <c:pt idx="16">
                  <c:v>4111.0</c:v>
                </c:pt>
                <c:pt idx="17">
                  <c:v>2802.0</c:v>
                </c:pt>
                <c:pt idx="18">
                  <c:v>2338.0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3311800"/>
        <c:axId val="-2133315032"/>
      </c:barChart>
      <c:catAx>
        <c:axId val="-2133321112"/>
        <c:scaling>
          <c:orientation val="minMax"/>
        </c:scaling>
        <c:delete val="1"/>
        <c:axPos val="r"/>
        <c:majorTickMark val="out"/>
        <c:minorTickMark val="none"/>
        <c:tickLblPos val="nextTo"/>
        <c:crossAx val="-2133318136"/>
        <c:crosses val="autoZero"/>
        <c:auto val="1"/>
        <c:lblAlgn val="ctr"/>
        <c:lblOffset val="100"/>
        <c:tickLblSkip val="1"/>
        <c:noMultiLvlLbl val="0"/>
      </c:catAx>
      <c:valAx>
        <c:axId val="-2133318136"/>
        <c:scaling>
          <c:orientation val="maxMin"/>
          <c:max val="8000.0"/>
          <c:min val="-8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3321112"/>
        <c:crosses val="autoZero"/>
        <c:crossBetween val="between"/>
      </c:valAx>
      <c:valAx>
        <c:axId val="-2133315032"/>
        <c:scaling>
          <c:orientation val="minMax"/>
          <c:max val="8000.0"/>
          <c:min val="-8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3311800"/>
        <c:crosses val="max"/>
        <c:crossBetween val="between"/>
      </c:valAx>
      <c:catAx>
        <c:axId val="-2133311800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331503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/>
              <a:t>2030</a:t>
            </a:r>
            <a:r>
              <a:rPr lang="ja-JP" altLang="en-US"/>
              <a:t>年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年別人口ピラミッド!$B$92</c:f>
              <c:strCache>
                <c:ptCount val="1"/>
                <c:pt idx="0">
                  <c:v>男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年別人口ピラミッド!$A$93:$A$111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年別人口ピラミッド!$B$93:$B$111</c:f>
              <c:numCache>
                <c:formatCode>General</c:formatCode>
                <c:ptCount val="19"/>
                <c:pt idx="0">
                  <c:v>2095.0</c:v>
                </c:pt>
                <c:pt idx="1">
                  <c:v>2172.0</c:v>
                </c:pt>
                <c:pt idx="2">
                  <c:v>2382.0</c:v>
                </c:pt>
                <c:pt idx="3">
                  <c:v>2734.0</c:v>
                </c:pt>
                <c:pt idx="4">
                  <c:v>2963.0</c:v>
                </c:pt>
                <c:pt idx="5">
                  <c:v>3430.0</c:v>
                </c:pt>
                <c:pt idx="6">
                  <c:v>3610.0</c:v>
                </c:pt>
                <c:pt idx="7">
                  <c:v>3623.0</c:v>
                </c:pt>
                <c:pt idx="8">
                  <c:v>3656.0</c:v>
                </c:pt>
                <c:pt idx="9">
                  <c:v>4085.0</c:v>
                </c:pt>
                <c:pt idx="10">
                  <c:v>4659.0</c:v>
                </c:pt>
                <c:pt idx="11">
                  <c:v>5450.0</c:v>
                </c:pt>
                <c:pt idx="12">
                  <c:v>4700.0</c:v>
                </c:pt>
                <c:pt idx="13">
                  <c:v>3924.0</c:v>
                </c:pt>
                <c:pt idx="14">
                  <c:v>3504.0</c:v>
                </c:pt>
                <c:pt idx="15">
                  <c:v>3668.0</c:v>
                </c:pt>
                <c:pt idx="16">
                  <c:v>3587.0</c:v>
                </c:pt>
                <c:pt idx="17">
                  <c:v>2153.0</c:v>
                </c:pt>
                <c:pt idx="18">
                  <c:v>1092.0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3264840"/>
        <c:axId val="-2133261864"/>
      </c:barChart>
      <c:barChart>
        <c:barDir val="bar"/>
        <c:grouping val="clustered"/>
        <c:varyColors val="0"/>
        <c:ser>
          <c:idx val="1"/>
          <c:order val="1"/>
          <c:tx>
            <c:strRef>
              <c:f>年別人口ピラミッド!$C$92</c:f>
              <c:strCache>
                <c:ptCount val="1"/>
                <c:pt idx="0">
                  <c:v>女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年別人口ピラミッド!$A$93:$A$111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年別人口ピラミッド!$C$93:$C$111</c:f>
              <c:numCache>
                <c:formatCode>General</c:formatCode>
                <c:ptCount val="19"/>
                <c:pt idx="0">
                  <c:v>1988.0</c:v>
                </c:pt>
                <c:pt idx="1">
                  <c:v>2073.0</c:v>
                </c:pt>
                <c:pt idx="2">
                  <c:v>2266.0</c:v>
                </c:pt>
                <c:pt idx="3">
                  <c:v>2610.0</c:v>
                </c:pt>
                <c:pt idx="4">
                  <c:v>2776.0</c:v>
                </c:pt>
                <c:pt idx="5">
                  <c:v>3110.0</c:v>
                </c:pt>
                <c:pt idx="6">
                  <c:v>3270.0</c:v>
                </c:pt>
                <c:pt idx="7">
                  <c:v>3202.0</c:v>
                </c:pt>
                <c:pt idx="8">
                  <c:v>3189.0</c:v>
                </c:pt>
                <c:pt idx="9">
                  <c:v>3596.0</c:v>
                </c:pt>
                <c:pt idx="10">
                  <c:v>4273.0</c:v>
                </c:pt>
                <c:pt idx="11">
                  <c:v>5023.0</c:v>
                </c:pt>
                <c:pt idx="12">
                  <c:v>4461.0</c:v>
                </c:pt>
                <c:pt idx="13">
                  <c:v>3999.0</c:v>
                </c:pt>
                <c:pt idx="14">
                  <c:v>3866.0</c:v>
                </c:pt>
                <c:pt idx="15">
                  <c:v>4477.0</c:v>
                </c:pt>
                <c:pt idx="16">
                  <c:v>4918.0</c:v>
                </c:pt>
                <c:pt idx="17">
                  <c:v>3426.0</c:v>
                </c:pt>
                <c:pt idx="18">
                  <c:v>2768.0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3255528"/>
        <c:axId val="-2133258760"/>
      </c:barChart>
      <c:catAx>
        <c:axId val="-2133264840"/>
        <c:scaling>
          <c:orientation val="minMax"/>
        </c:scaling>
        <c:delete val="1"/>
        <c:axPos val="r"/>
        <c:majorTickMark val="out"/>
        <c:minorTickMark val="none"/>
        <c:tickLblPos val="nextTo"/>
        <c:crossAx val="-2133261864"/>
        <c:crosses val="autoZero"/>
        <c:auto val="1"/>
        <c:lblAlgn val="ctr"/>
        <c:lblOffset val="100"/>
        <c:tickLblSkip val="1"/>
        <c:noMultiLvlLbl val="0"/>
      </c:catAx>
      <c:valAx>
        <c:axId val="-2133261864"/>
        <c:scaling>
          <c:orientation val="maxMin"/>
          <c:max val="8000.0"/>
          <c:min val="-8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3264840"/>
        <c:crosses val="autoZero"/>
        <c:crossBetween val="between"/>
      </c:valAx>
      <c:valAx>
        <c:axId val="-2133258760"/>
        <c:scaling>
          <c:orientation val="minMax"/>
          <c:max val="8000.0"/>
          <c:min val="-8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3255528"/>
        <c:crosses val="max"/>
        <c:crossBetween val="between"/>
      </c:valAx>
      <c:catAx>
        <c:axId val="-2133255528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3258760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/>
              <a:t>2035</a:t>
            </a:r>
            <a:r>
              <a:rPr lang="ja-JP" altLang="en-US"/>
              <a:t>年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年別人口ピラミッド!$B$114</c:f>
              <c:strCache>
                <c:ptCount val="1"/>
                <c:pt idx="0">
                  <c:v>男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年別人口ピラミッド!$A$115:$A$133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年別人口ピラミッド!$B$115:$B$133</c:f>
              <c:numCache>
                <c:formatCode>General</c:formatCode>
                <c:ptCount val="19"/>
                <c:pt idx="0">
                  <c:v>2002.0</c:v>
                </c:pt>
                <c:pt idx="1">
                  <c:v>2053.0</c:v>
                </c:pt>
                <c:pt idx="2">
                  <c:v>2140.0</c:v>
                </c:pt>
                <c:pt idx="3">
                  <c:v>2383.0</c:v>
                </c:pt>
                <c:pt idx="4">
                  <c:v>2723.0</c:v>
                </c:pt>
                <c:pt idx="5">
                  <c:v>3200.0</c:v>
                </c:pt>
                <c:pt idx="6">
                  <c:v>3360.0</c:v>
                </c:pt>
                <c:pt idx="7">
                  <c:v>3514.0</c:v>
                </c:pt>
                <c:pt idx="8">
                  <c:v>3565.0</c:v>
                </c:pt>
                <c:pt idx="9">
                  <c:v>3630.0</c:v>
                </c:pt>
                <c:pt idx="10">
                  <c:v>4019.0</c:v>
                </c:pt>
                <c:pt idx="11">
                  <c:v>4535.0</c:v>
                </c:pt>
                <c:pt idx="12">
                  <c:v>5238.0</c:v>
                </c:pt>
                <c:pt idx="13">
                  <c:v>4490.0</c:v>
                </c:pt>
                <c:pt idx="14">
                  <c:v>3646.0</c:v>
                </c:pt>
                <c:pt idx="15">
                  <c:v>3106.0</c:v>
                </c:pt>
                <c:pt idx="16">
                  <c:v>3029.0</c:v>
                </c:pt>
                <c:pt idx="17">
                  <c:v>2574.0</c:v>
                </c:pt>
                <c:pt idx="18">
                  <c:v>1396.0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3214472"/>
        <c:axId val="-2133211496"/>
      </c:barChart>
      <c:barChart>
        <c:barDir val="bar"/>
        <c:grouping val="clustered"/>
        <c:varyColors val="0"/>
        <c:ser>
          <c:idx val="1"/>
          <c:order val="1"/>
          <c:tx>
            <c:strRef>
              <c:f>年別人口ピラミッド!$C$114</c:f>
              <c:strCache>
                <c:ptCount val="1"/>
                <c:pt idx="0">
                  <c:v>女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年別人口ピラミッド!$A$115:$A$133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年別人口ピラミッド!$C$115:$C$133</c:f>
              <c:numCache>
                <c:formatCode>General</c:formatCode>
                <c:ptCount val="19"/>
                <c:pt idx="0">
                  <c:v>1900.0</c:v>
                </c:pt>
                <c:pt idx="1">
                  <c:v>1958.0</c:v>
                </c:pt>
                <c:pt idx="2">
                  <c:v>2035.0</c:v>
                </c:pt>
                <c:pt idx="3">
                  <c:v>2277.0</c:v>
                </c:pt>
                <c:pt idx="4">
                  <c:v>2628.0</c:v>
                </c:pt>
                <c:pt idx="5">
                  <c:v>2810.0</c:v>
                </c:pt>
                <c:pt idx="6">
                  <c:v>3044.0</c:v>
                </c:pt>
                <c:pt idx="7">
                  <c:v>3202.0</c:v>
                </c:pt>
                <c:pt idx="8">
                  <c:v>3158.0</c:v>
                </c:pt>
                <c:pt idx="9">
                  <c:v>3177.0</c:v>
                </c:pt>
                <c:pt idx="10">
                  <c:v>3540.0</c:v>
                </c:pt>
                <c:pt idx="11">
                  <c:v>4207.0</c:v>
                </c:pt>
                <c:pt idx="12">
                  <c:v>4947.0</c:v>
                </c:pt>
                <c:pt idx="13">
                  <c:v>4390.0</c:v>
                </c:pt>
                <c:pt idx="14">
                  <c:v>3911.0</c:v>
                </c:pt>
                <c:pt idx="15">
                  <c:v>3686.0</c:v>
                </c:pt>
                <c:pt idx="16">
                  <c:v>4074.0</c:v>
                </c:pt>
                <c:pt idx="17">
                  <c:v>4169.0</c:v>
                </c:pt>
                <c:pt idx="18">
                  <c:v>3387.0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3205160"/>
        <c:axId val="-2133208392"/>
      </c:barChart>
      <c:catAx>
        <c:axId val="-2133214472"/>
        <c:scaling>
          <c:orientation val="minMax"/>
        </c:scaling>
        <c:delete val="1"/>
        <c:axPos val="r"/>
        <c:majorTickMark val="out"/>
        <c:minorTickMark val="none"/>
        <c:tickLblPos val="nextTo"/>
        <c:crossAx val="-2133211496"/>
        <c:crosses val="autoZero"/>
        <c:auto val="1"/>
        <c:lblAlgn val="ctr"/>
        <c:lblOffset val="100"/>
        <c:tickLblSkip val="1"/>
        <c:noMultiLvlLbl val="0"/>
      </c:catAx>
      <c:valAx>
        <c:axId val="-2133211496"/>
        <c:scaling>
          <c:orientation val="maxMin"/>
          <c:max val="8000.0"/>
          <c:min val="-8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3214472"/>
        <c:crosses val="autoZero"/>
        <c:crossBetween val="between"/>
      </c:valAx>
      <c:valAx>
        <c:axId val="-2133208392"/>
        <c:scaling>
          <c:orientation val="minMax"/>
          <c:max val="8000.0"/>
          <c:min val="-8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3205160"/>
        <c:crosses val="max"/>
        <c:crossBetween val="between"/>
      </c:valAx>
      <c:catAx>
        <c:axId val="-2133205160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320839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/>
              <a:t>2040</a:t>
            </a:r>
            <a:r>
              <a:rPr lang="ja-JP" altLang="en-US"/>
              <a:t>年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年別人口ピラミッド!$B$136</c:f>
              <c:strCache>
                <c:ptCount val="1"/>
                <c:pt idx="0">
                  <c:v>男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年別人口ピラミッド!$A$137:$A$155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年別人口ピラミッド!$B$137:$B$155</c:f>
              <c:numCache>
                <c:formatCode>General</c:formatCode>
                <c:ptCount val="19"/>
                <c:pt idx="0">
                  <c:v>1884.0</c:v>
                </c:pt>
                <c:pt idx="1">
                  <c:v>1962.0</c:v>
                </c:pt>
                <c:pt idx="2">
                  <c:v>2023.0</c:v>
                </c:pt>
                <c:pt idx="3">
                  <c:v>2142.0</c:v>
                </c:pt>
                <c:pt idx="4">
                  <c:v>2373.0</c:v>
                </c:pt>
                <c:pt idx="5">
                  <c:v>2944.0</c:v>
                </c:pt>
                <c:pt idx="6">
                  <c:v>3134.0</c:v>
                </c:pt>
                <c:pt idx="7">
                  <c:v>3270.0</c:v>
                </c:pt>
                <c:pt idx="8">
                  <c:v>3458.0</c:v>
                </c:pt>
                <c:pt idx="9">
                  <c:v>3541.0</c:v>
                </c:pt>
                <c:pt idx="10">
                  <c:v>3573.0</c:v>
                </c:pt>
                <c:pt idx="11">
                  <c:v>3916.0</c:v>
                </c:pt>
                <c:pt idx="12">
                  <c:v>4364.0</c:v>
                </c:pt>
                <c:pt idx="13">
                  <c:v>5010.0</c:v>
                </c:pt>
                <c:pt idx="14">
                  <c:v>4182.0</c:v>
                </c:pt>
                <c:pt idx="15">
                  <c:v>3252.0</c:v>
                </c:pt>
                <c:pt idx="16">
                  <c:v>2596.0</c:v>
                </c:pt>
                <c:pt idx="17">
                  <c:v>2188.0</c:v>
                </c:pt>
                <c:pt idx="18">
                  <c:v>1785.0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105848"/>
        <c:axId val="-2132102872"/>
      </c:barChart>
      <c:barChart>
        <c:barDir val="bar"/>
        <c:grouping val="clustered"/>
        <c:varyColors val="0"/>
        <c:ser>
          <c:idx val="1"/>
          <c:order val="1"/>
          <c:tx>
            <c:strRef>
              <c:f>年別人口ピラミッド!$C$136</c:f>
              <c:strCache>
                <c:ptCount val="1"/>
                <c:pt idx="0">
                  <c:v>女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</c:spPr>
          <c:invertIfNegative val="0"/>
          <c:cat>
            <c:strRef>
              <c:f>年別人口ピラミッド!$A$137:$A$155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年別人口ピラミッド!$C$137:$C$155</c:f>
              <c:numCache>
                <c:formatCode>General</c:formatCode>
                <c:ptCount val="19"/>
                <c:pt idx="0">
                  <c:v>1787.0</c:v>
                </c:pt>
                <c:pt idx="1">
                  <c:v>1871.0</c:v>
                </c:pt>
                <c:pt idx="2">
                  <c:v>1922.0</c:v>
                </c:pt>
                <c:pt idx="3">
                  <c:v>2045.0</c:v>
                </c:pt>
                <c:pt idx="4">
                  <c:v>2291.0</c:v>
                </c:pt>
                <c:pt idx="5">
                  <c:v>2659.0</c:v>
                </c:pt>
                <c:pt idx="6">
                  <c:v>2749.0</c:v>
                </c:pt>
                <c:pt idx="7">
                  <c:v>2980.0</c:v>
                </c:pt>
                <c:pt idx="8">
                  <c:v>3159.0</c:v>
                </c:pt>
                <c:pt idx="9">
                  <c:v>3146.0</c:v>
                </c:pt>
                <c:pt idx="10">
                  <c:v>3128.0</c:v>
                </c:pt>
                <c:pt idx="11">
                  <c:v>3486.0</c:v>
                </c:pt>
                <c:pt idx="12">
                  <c:v>4146.0</c:v>
                </c:pt>
                <c:pt idx="13">
                  <c:v>4870.0</c:v>
                </c:pt>
                <c:pt idx="14">
                  <c:v>4299.0</c:v>
                </c:pt>
                <c:pt idx="15">
                  <c:v>3740.0</c:v>
                </c:pt>
                <c:pt idx="16">
                  <c:v>3377.0</c:v>
                </c:pt>
                <c:pt idx="17">
                  <c:v>3471.0</c:v>
                </c:pt>
                <c:pt idx="18">
                  <c:v>4272.0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2096536"/>
        <c:axId val="-2132099768"/>
      </c:barChart>
      <c:catAx>
        <c:axId val="-2132105848"/>
        <c:scaling>
          <c:orientation val="minMax"/>
        </c:scaling>
        <c:delete val="1"/>
        <c:axPos val="r"/>
        <c:majorTickMark val="out"/>
        <c:minorTickMark val="none"/>
        <c:tickLblPos val="nextTo"/>
        <c:crossAx val="-2132102872"/>
        <c:crosses val="autoZero"/>
        <c:auto val="1"/>
        <c:lblAlgn val="ctr"/>
        <c:lblOffset val="100"/>
        <c:tickLblSkip val="1"/>
        <c:noMultiLvlLbl val="0"/>
      </c:catAx>
      <c:valAx>
        <c:axId val="-2132102872"/>
        <c:scaling>
          <c:orientation val="maxMin"/>
          <c:max val="8000.0"/>
          <c:min val="-8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2105848"/>
        <c:crosses val="autoZero"/>
        <c:crossBetween val="between"/>
      </c:valAx>
      <c:valAx>
        <c:axId val="-2132099768"/>
        <c:scaling>
          <c:orientation val="minMax"/>
          <c:max val="8000.0"/>
          <c:min val="-8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2096536"/>
        <c:crosses val="max"/>
        <c:crossBetween val="between"/>
      </c:valAx>
      <c:catAx>
        <c:axId val="-2132096536"/>
        <c:scaling>
          <c:orientation val="minMax"/>
        </c:scaling>
        <c:delete val="1"/>
        <c:axPos val="l"/>
        <c:majorTickMark val="out"/>
        <c:minorTickMark val="none"/>
        <c:tickLblPos val="nextTo"/>
        <c:crossAx val="-213209976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推計人口</c:v>
                </c:pt>
              </c:strCache>
            </c:strRef>
          </c:tx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2010年</c:v>
                </c:pt>
                <c:pt idx="1">
                  <c:v>2015年</c:v>
                </c:pt>
                <c:pt idx="2">
                  <c:v>2020年</c:v>
                </c:pt>
                <c:pt idx="3">
                  <c:v>2025年</c:v>
                </c:pt>
                <c:pt idx="4">
                  <c:v>2030年</c:v>
                </c:pt>
                <c:pt idx="5">
                  <c:v>2035年</c:v>
                </c:pt>
                <c:pt idx="6">
                  <c:v>2040年</c:v>
                </c:pt>
              </c:strCache>
            </c:strRef>
          </c:cat>
          <c:val>
            <c:numRef>
              <c:f>Sheet1!$B$2:$B$8</c:f>
              <c:numCache>
                <c:formatCode>#,##0_);[Red]\(#,##0\)</c:formatCode>
                <c:ptCount val="7"/>
                <c:pt idx="0">
                  <c:v>142783.0</c:v>
                </c:pt>
                <c:pt idx="1">
                  <c:v>140956.0</c:v>
                </c:pt>
                <c:pt idx="2">
                  <c:v>137925.0</c:v>
                </c:pt>
                <c:pt idx="3">
                  <c:v>133786.0</c:v>
                </c:pt>
                <c:pt idx="4">
                  <c:v>128778.0</c:v>
                </c:pt>
                <c:pt idx="5">
                  <c:v>123103.0</c:v>
                </c:pt>
                <c:pt idx="6">
                  <c:v>116995.0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目標人口</c:v>
                </c:pt>
              </c:strCache>
            </c:strRef>
          </c:tx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2010年</c:v>
                </c:pt>
                <c:pt idx="1">
                  <c:v>2015年</c:v>
                </c:pt>
                <c:pt idx="2">
                  <c:v>2020年</c:v>
                </c:pt>
                <c:pt idx="3">
                  <c:v>2025年</c:v>
                </c:pt>
                <c:pt idx="4">
                  <c:v>2030年</c:v>
                </c:pt>
                <c:pt idx="5">
                  <c:v>2035年</c:v>
                </c:pt>
                <c:pt idx="6">
                  <c:v>2040年</c:v>
                </c:pt>
              </c:strCache>
            </c:strRef>
          </c:cat>
          <c:val>
            <c:numRef>
              <c:f>Sheet1!$C$2:$C$8</c:f>
              <c:numCache>
                <c:formatCode>#,##0_);[Red]\(#,##0\)</c:formatCode>
                <c:ptCount val="7"/>
                <c:pt idx="0" formatCode="General">
                  <c:v>142783.0</c:v>
                </c:pt>
                <c:pt idx="1">
                  <c:v>141790.1666666667</c:v>
                </c:pt>
                <c:pt idx="2">
                  <c:v>139593.3333333333</c:v>
                </c:pt>
                <c:pt idx="3">
                  <c:v>136288.5</c:v>
                </c:pt>
                <c:pt idx="4">
                  <c:v>132114.6666666667</c:v>
                </c:pt>
                <c:pt idx="5">
                  <c:v>127273.8333333333</c:v>
                </c:pt>
                <c:pt idx="6">
                  <c:v>122000.0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3041992"/>
        <c:axId val="-2133039000"/>
      </c:lineChart>
      <c:catAx>
        <c:axId val="-213304199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3039000"/>
        <c:crosses val="autoZero"/>
        <c:auto val="1"/>
        <c:lblAlgn val="ctr"/>
        <c:lblOffset val="100"/>
        <c:noMultiLvlLbl val="0"/>
      </c:catAx>
      <c:valAx>
        <c:axId val="-2133039000"/>
        <c:scaling>
          <c:orientation val="minMax"/>
          <c:min val="115000.0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crossAx val="-2133041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1728395061728"/>
          <c:y val="0.628656371747348"/>
          <c:w val="0.172839506172839"/>
          <c:h val="0.1660844985673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2">
                  <a:lumMod val="90000"/>
                </a:schemeClr>
              </a:solidFill>
            </c:spPr>
          </c:dPt>
          <c:dLbls>
            <c:dLbl>
              <c:idx val="2"/>
              <c:layout>
                <c:manualLayout>
                  <c:x val="0.0608021175818676"/>
                  <c:y val="-0.06041713692862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497084228782903"/>
                  <c:y val="0.01628793137372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0440860130247365"/>
                  <c:y val="0.20280274360982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3759521956504"/>
                  <c:y val="0.031403784491617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1600" dirty="0"/>
                      <a:t>その他
</a:t>
                    </a:r>
                    <a:r>
                      <a:rPr lang="en-US" altLang="ja-JP" sz="1600" dirty="0"/>
                      <a:t>3%</a:t>
                    </a:r>
                    <a:endParaRPr lang="ja-JP" altLang="en-US" sz="1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ja-JP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農業全般!$B$172:$B$177</c:f>
              <c:strCache>
                <c:ptCount val="6"/>
                <c:pt idx="0">
                  <c:v>米</c:v>
                </c:pt>
                <c:pt idx="1">
                  <c:v>野菜</c:v>
                </c:pt>
                <c:pt idx="2">
                  <c:v>花き</c:v>
                </c:pt>
                <c:pt idx="3">
                  <c:v>果実</c:v>
                </c:pt>
                <c:pt idx="4">
                  <c:v>畜産類</c:v>
                </c:pt>
                <c:pt idx="5">
                  <c:v>その他</c:v>
                </c:pt>
              </c:strCache>
            </c:strRef>
          </c:cat>
          <c:val>
            <c:numRef>
              <c:f>農業全般!$C$172:$C$177</c:f>
              <c:numCache>
                <c:formatCode>0.00%</c:formatCode>
                <c:ptCount val="6"/>
                <c:pt idx="0">
                  <c:v>0.145</c:v>
                </c:pt>
                <c:pt idx="1">
                  <c:v>0.456</c:v>
                </c:pt>
                <c:pt idx="2">
                  <c:v>0.099</c:v>
                </c:pt>
                <c:pt idx="3">
                  <c:v>0.077</c:v>
                </c:pt>
                <c:pt idx="4">
                  <c:v>0.191</c:v>
                </c:pt>
                <c:pt idx="5">
                  <c:v>0.032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800"/>
            </a:pPr>
            <a:r>
              <a:rPr lang="ja-JP" sz="1800" dirty="0"/>
              <a:t>路線バス利用者推移</a:t>
            </a:r>
          </a:p>
        </c:rich>
      </c:tx>
      <c:layout>
        <c:manualLayout>
          <c:xMode val="edge"/>
          <c:yMode val="edge"/>
          <c:x val="0.263919699836812"/>
          <c:y val="0.038792124662466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Sheet1!$A$6:$A$10</c:f>
              <c:numCache>
                <c:formatCode>General</c:formatCode>
                <c:ptCount val="5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</c:numCache>
            </c:numRef>
          </c:cat>
          <c:val>
            <c:numRef>
              <c:f>Sheet1!$F$6:$F$10</c:f>
              <c:numCache>
                <c:formatCode>#,##0</c:formatCode>
                <c:ptCount val="5"/>
                <c:pt idx="0">
                  <c:v>12296.76712328764</c:v>
                </c:pt>
                <c:pt idx="1">
                  <c:v>11996.19452054795</c:v>
                </c:pt>
                <c:pt idx="2">
                  <c:v>11441.66301369862</c:v>
                </c:pt>
                <c:pt idx="3">
                  <c:v>10483.49863013699</c:v>
                </c:pt>
                <c:pt idx="4">
                  <c:v>10837.12602739726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5755464"/>
        <c:axId val="-2135751960"/>
      </c:lineChart>
      <c:catAx>
        <c:axId val="-2135755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ja-JP"/>
          </a:p>
        </c:txPr>
        <c:crossAx val="-2135751960"/>
        <c:crosses val="autoZero"/>
        <c:auto val="1"/>
        <c:lblAlgn val="ctr"/>
        <c:lblOffset val="100"/>
        <c:noMultiLvlLbl val="0"/>
      </c:catAx>
      <c:valAx>
        <c:axId val="-2135751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ja-JP"/>
          </a:p>
        </c:txPr>
        <c:crossAx val="-2135755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農業全般!$B$201:$B$214</c:f>
              <c:strCache>
                <c:ptCount val="14"/>
                <c:pt idx="0">
                  <c:v>米</c:v>
                </c:pt>
                <c:pt idx="1">
                  <c:v>麦類</c:v>
                </c:pt>
                <c:pt idx="2">
                  <c:v>雑穀</c:v>
                </c:pt>
                <c:pt idx="3">
                  <c:v>豆類</c:v>
                </c:pt>
                <c:pt idx="4">
                  <c:v>芋類</c:v>
                </c:pt>
                <c:pt idx="5">
                  <c:v>野菜</c:v>
                </c:pt>
                <c:pt idx="6">
                  <c:v>果実</c:v>
                </c:pt>
                <c:pt idx="7">
                  <c:v>花き</c:v>
                </c:pt>
                <c:pt idx="8">
                  <c:v>工芸農作物</c:v>
                </c:pt>
                <c:pt idx="9">
                  <c:v>肉用牛</c:v>
                </c:pt>
                <c:pt idx="10">
                  <c:v>乳用牛</c:v>
                </c:pt>
                <c:pt idx="11">
                  <c:v>豚</c:v>
                </c:pt>
                <c:pt idx="12">
                  <c:v>鶏肉</c:v>
                </c:pt>
                <c:pt idx="13">
                  <c:v>ブロイラー</c:v>
                </c:pt>
              </c:strCache>
            </c:strRef>
          </c:cat>
          <c:val>
            <c:numRef>
              <c:f>農業全般!$C$201:$C$214</c:f>
              <c:numCache>
                <c:formatCode>General</c:formatCode>
                <c:ptCount val="14"/>
                <c:pt idx="0">
                  <c:v>911.0</c:v>
                </c:pt>
                <c:pt idx="1">
                  <c:v>4.0</c:v>
                </c:pt>
                <c:pt idx="2">
                  <c:v>26.0</c:v>
                </c:pt>
                <c:pt idx="3">
                  <c:v>79.0</c:v>
                </c:pt>
                <c:pt idx="4">
                  <c:v>119.0</c:v>
                </c:pt>
                <c:pt idx="5">
                  <c:v>600.0</c:v>
                </c:pt>
                <c:pt idx="6">
                  <c:v>233.0</c:v>
                </c:pt>
                <c:pt idx="7">
                  <c:v>84.0</c:v>
                </c:pt>
                <c:pt idx="8">
                  <c:v>24.0</c:v>
                </c:pt>
                <c:pt idx="9">
                  <c:v>6.0</c:v>
                </c:pt>
                <c:pt idx="10">
                  <c:v>6.0</c:v>
                </c:pt>
                <c:pt idx="11">
                  <c:v>12.0</c:v>
                </c:pt>
                <c:pt idx="12">
                  <c:v>1.0</c:v>
                </c:pt>
                <c:pt idx="13">
                  <c:v>6.0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132873480"/>
        <c:axId val="-2132865288"/>
      </c:barChart>
      <c:catAx>
        <c:axId val="-2132873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ja-JP"/>
          </a:p>
        </c:txPr>
        <c:crossAx val="-2132865288"/>
        <c:crosses val="autoZero"/>
        <c:auto val="1"/>
        <c:lblAlgn val="ctr"/>
        <c:lblOffset val="100"/>
        <c:noMultiLvlLbl val="0"/>
      </c:catAx>
      <c:valAx>
        <c:axId val="-2132865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-2132873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v>年間商品販売額</c:v>
          </c:tx>
          <c:spPr>
            <a:ln>
              <a:solidFill>
                <a:schemeClr val="bg1"/>
              </a:solidFill>
            </a:ln>
          </c:spPr>
          <c:invertIfNegative val="0"/>
          <c:cat>
            <c:strRef>
              <c:f>Sheet1!$A$2:$A$6</c:f>
              <c:strCache>
                <c:ptCount val="5"/>
                <c:pt idx="0">
                  <c:v>H11</c:v>
                </c:pt>
                <c:pt idx="1">
                  <c:v>H14</c:v>
                </c:pt>
                <c:pt idx="2">
                  <c:v>H16</c:v>
                </c:pt>
                <c:pt idx="3">
                  <c:v>H19</c:v>
                </c:pt>
                <c:pt idx="4">
                  <c:v>H24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0">
                  <c:v>695505.0</c:v>
                </c:pt>
                <c:pt idx="1">
                  <c:v>546339.0</c:v>
                </c:pt>
                <c:pt idx="2">
                  <c:v>538146.0</c:v>
                </c:pt>
                <c:pt idx="3">
                  <c:v>574273.0</c:v>
                </c:pt>
                <c:pt idx="4">
                  <c:v>401336.0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843064"/>
        <c:axId val="-2133839784"/>
      </c:barChart>
      <c:lineChart>
        <c:grouping val="standard"/>
        <c:varyColors val="0"/>
        <c:ser>
          <c:idx val="0"/>
          <c:order val="0"/>
          <c:tx>
            <c:v>事業所数</c:v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H11</c:v>
                </c:pt>
                <c:pt idx="1">
                  <c:v>H14</c:v>
                </c:pt>
                <c:pt idx="2">
                  <c:v>H16</c:v>
                </c:pt>
                <c:pt idx="3">
                  <c:v>H19</c:v>
                </c:pt>
                <c:pt idx="4">
                  <c:v>H24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2244.0</c:v>
                </c:pt>
                <c:pt idx="1">
                  <c:v>2022.0</c:v>
                </c:pt>
                <c:pt idx="2">
                  <c:v>1952.0</c:v>
                </c:pt>
                <c:pt idx="3">
                  <c:v>1802.0</c:v>
                </c:pt>
                <c:pt idx="4">
                  <c:v>1378.0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3833752"/>
        <c:axId val="-2133836744"/>
      </c:lineChart>
      <c:catAx>
        <c:axId val="-213383375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3836744"/>
        <c:crosses val="autoZero"/>
        <c:auto val="1"/>
        <c:lblAlgn val="ctr"/>
        <c:lblOffset val="100"/>
        <c:noMultiLvlLbl val="0"/>
      </c:catAx>
      <c:valAx>
        <c:axId val="-2133836744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-2133833752"/>
        <c:crosses val="autoZero"/>
        <c:crossBetween val="between"/>
      </c:valAx>
      <c:valAx>
        <c:axId val="-213383978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-2133843064"/>
        <c:crosses val="max"/>
        <c:crossBetween val="between"/>
      </c:valAx>
      <c:catAx>
        <c:axId val="-2133843064"/>
        <c:scaling>
          <c:orientation val="minMax"/>
        </c:scaling>
        <c:delete val="1"/>
        <c:axPos val="b"/>
        <c:majorTickMark val="out"/>
        <c:minorTickMark val="none"/>
        <c:tickLblPos val="none"/>
        <c:crossAx val="-213383978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32688700777783"/>
          <c:y val="0.679880502779188"/>
          <c:w val="0.265766147203591"/>
          <c:h val="0.155987576566578"/>
        </c:manualLayout>
      </c:layout>
      <c:overlay val="0"/>
      <c:txPr>
        <a:bodyPr/>
        <a:lstStyle/>
        <a:p>
          <a:pPr>
            <a:defRPr sz="2000">
              <a:latin typeface="+mn-ea"/>
              <a:ea typeface="+mn-ea"/>
            </a:defRPr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ja-JP" b="0"/>
              <a:t>事業所数</a:t>
            </a:r>
          </a:p>
        </c:rich>
      </c:tx>
      <c:layout>
        <c:manualLayout>
          <c:xMode val="edge"/>
          <c:yMode val="edge"/>
          <c:x val="0.437106918238994"/>
          <c:y val="0.0280603266089449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土浦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cat>
            <c:strRef>
              <c:f>Sheet2!$A$2:$A$6</c:f>
              <c:strCache>
                <c:ptCount val="5"/>
                <c:pt idx="0">
                  <c:v>H11</c:v>
                </c:pt>
                <c:pt idx="1">
                  <c:v>H14</c:v>
                </c:pt>
                <c:pt idx="2">
                  <c:v>H16</c:v>
                </c:pt>
                <c:pt idx="3">
                  <c:v>H19</c:v>
                </c:pt>
                <c:pt idx="4">
                  <c:v>H24</c:v>
                </c:pt>
              </c:strCache>
            </c:strRef>
          </c:cat>
          <c:val>
            <c:numRef>
              <c:f>Sheet2!$B$2:$B$6</c:f>
              <c:numCache>
                <c:formatCode>#,##0_);[Red]\(#,##0\)</c:formatCode>
                <c:ptCount val="5"/>
                <c:pt idx="0">
                  <c:v>2363.0</c:v>
                </c:pt>
                <c:pt idx="1">
                  <c:v>2127.0</c:v>
                </c:pt>
                <c:pt idx="2">
                  <c:v>2061.0</c:v>
                </c:pt>
                <c:pt idx="3">
                  <c:v>1802.0</c:v>
                </c:pt>
                <c:pt idx="4">
                  <c:v>1378.0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つくば</c:v>
                </c:pt>
              </c:strCache>
            </c:strRef>
          </c:tx>
          <c:marker>
            <c:symbol val="none"/>
          </c:marker>
          <c:cat>
            <c:strRef>
              <c:f>Sheet2!$A$2:$A$6</c:f>
              <c:strCache>
                <c:ptCount val="5"/>
                <c:pt idx="0">
                  <c:v>H11</c:v>
                </c:pt>
                <c:pt idx="1">
                  <c:v>H14</c:v>
                </c:pt>
                <c:pt idx="2">
                  <c:v>H16</c:v>
                </c:pt>
                <c:pt idx="3">
                  <c:v>H19</c:v>
                </c:pt>
                <c:pt idx="4">
                  <c:v>H24</c:v>
                </c:pt>
              </c:strCache>
            </c:strRef>
          </c:cat>
          <c:val>
            <c:numRef>
              <c:f>Sheet2!$C$2:$C$6</c:f>
              <c:numCache>
                <c:formatCode>#,##0_);[Red]\(#,##0\)</c:formatCode>
                <c:ptCount val="5"/>
                <c:pt idx="0">
                  <c:v>2132.0</c:v>
                </c:pt>
                <c:pt idx="1">
                  <c:v>1941.0</c:v>
                </c:pt>
                <c:pt idx="2">
                  <c:v>2014.0</c:v>
                </c:pt>
                <c:pt idx="3">
                  <c:v>1822.0</c:v>
                </c:pt>
                <c:pt idx="4">
                  <c:v>1528.0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1657720"/>
        <c:axId val="-2131654744"/>
      </c:lineChart>
      <c:catAx>
        <c:axId val="-2131657720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1654744"/>
        <c:crosses val="autoZero"/>
        <c:auto val="1"/>
        <c:lblAlgn val="ctr"/>
        <c:lblOffset val="100"/>
        <c:noMultiLvlLbl val="0"/>
      </c:catAx>
      <c:valAx>
        <c:axId val="-2131654744"/>
        <c:scaling>
          <c:orientation val="minMax"/>
          <c:min val="0.0"/>
        </c:scaling>
        <c:delete val="0"/>
        <c:axPos val="l"/>
        <c:majorGridlines/>
        <c:numFmt formatCode="#,##0_);[Red]\(#,##0\)" sourceLinked="1"/>
        <c:majorTickMark val="none"/>
        <c:minorTickMark val="none"/>
        <c:tickLblPos val="nextTo"/>
        <c:crossAx val="-2131657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ja-JP" b="0" dirty="0" smtClean="0"/>
              <a:t>年間</a:t>
            </a:r>
            <a:r>
              <a:rPr lang="ja-JP" altLang="en-US" b="0" dirty="0" smtClean="0"/>
              <a:t>商品販売</a:t>
            </a:r>
            <a:r>
              <a:rPr lang="ja-JP" b="0" dirty="0" smtClean="0"/>
              <a:t>額</a:t>
            </a:r>
            <a:endParaRPr lang="ja-JP" b="0" dirty="0"/>
          </a:p>
        </c:rich>
      </c:tx>
      <c:layout>
        <c:manualLayout>
          <c:xMode val="edge"/>
          <c:yMode val="edge"/>
          <c:x val="0.42015624226217"/>
          <c:y val="0.0448965225743119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Sheet2!$F$30</c:f>
              <c:strCache>
                <c:ptCount val="1"/>
                <c:pt idx="0">
                  <c:v>土浦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cat>
            <c:strRef>
              <c:f>Sheet2!$E$31:$E$35</c:f>
              <c:strCache>
                <c:ptCount val="5"/>
                <c:pt idx="0">
                  <c:v>H11</c:v>
                </c:pt>
                <c:pt idx="1">
                  <c:v>H14</c:v>
                </c:pt>
                <c:pt idx="2">
                  <c:v>H16</c:v>
                </c:pt>
                <c:pt idx="3">
                  <c:v>H19</c:v>
                </c:pt>
                <c:pt idx="4">
                  <c:v>H24</c:v>
                </c:pt>
              </c:strCache>
            </c:strRef>
          </c:cat>
          <c:val>
            <c:numRef>
              <c:f>Sheet2!$F$31:$F$35</c:f>
              <c:numCache>
                <c:formatCode>#,##0_);[Red]\(#,##0\)</c:formatCode>
                <c:ptCount val="5"/>
                <c:pt idx="0">
                  <c:v>71125.972</c:v>
                </c:pt>
                <c:pt idx="1">
                  <c:v>55784.025</c:v>
                </c:pt>
                <c:pt idx="2">
                  <c:v>55309.307</c:v>
                </c:pt>
                <c:pt idx="3">
                  <c:v>57427.291</c:v>
                </c:pt>
                <c:pt idx="4">
                  <c:v>40133.6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Sheet2!$G$30</c:f>
              <c:strCache>
                <c:ptCount val="1"/>
                <c:pt idx="0">
                  <c:v>つくば</c:v>
                </c:pt>
              </c:strCache>
            </c:strRef>
          </c:tx>
          <c:marker>
            <c:symbol val="none"/>
          </c:marker>
          <c:cat>
            <c:strRef>
              <c:f>Sheet2!$E$31:$E$35</c:f>
              <c:strCache>
                <c:ptCount val="5"/>
                <c:pt idx="0">
                  <c:v>H11</c:v>
                </c:pt>
                <c:pt idx="1">
                  <c:v>H14</c:v>
                </c:pt>
                <c:pt idx="2">
                  <c:v>H16</c:v>
                </c:pt>
                <c:pt idx="3">
                  <c:v>H19</c:v>
                </c:pt>
                <c:pt idx="4">
                  <c:v>H24</c:v>
                </c:pt>
              </c:strCache>
            </c:strRef>
          </c:cat>
          <c:val>
            <c:numRef>
              <c:f>Sheet2!$G$31:$G$35</c:f>
              <c:numCache>
                <c:formatCode>#,##0_);[Red]\(#,##0\)</c:formatCode>
                <c:ptCount val="5"/>
                <c:pt idx="0">
                  <c:v>64505.778</c:v>
                </c:pt>
                <c:pt idx="1">
                  <c:v>72812.32800000002</c:v>
                </c:pt>
                <c:pt idx="2">
                  <c:v>69482.098</c:v>
                </c:pt>
                <c:pt idx="3">
                  <c:v>77781.208</c:v>
                </c:pt>
                <c:pt idx="4">
                  <c:v>71380.5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1626296"/>
        <c:axId val="-2131623608"/>
      </c:lineChart>
      <c:catAx>
        <c:axId val="-2131626296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1623608"/>
        <c:crosses val="autoZero"/>
        <c:auto val="1"/>
        <c:lblAlgn val="ctr"/>
        <c:lblOffset val="100"/>
        <c:noMultiLvlLbl val="0"/>
      </c:catAx>
      <c:valAx>
        <c:axId val="-2131623608"/>
        <c:scaling>
          <c:orientation val="minMax"/>
        </c:scaling>
        <c:delete val="0"/>
        <c:axPos val="l"/>
        <c:majorGridlines/>
        <c:numFmt formatCode="#,##0_);[Red]\(#,##0\)" sourceLinked="1"/>
        <c:majorTickMark val="none"/>
        <c:minorTickMark val="none"/>
        <c:tickLblPos val="nextTo"/>
        <c:crossAx val="-2131626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6896141878673"/>
          <c:y val="0.0305131390125756"/>
        </c:manualLayout>
      </c:layout>
      <c:overlay val="0"/>
      <c:txPr>
        <a:bodyPr/>
        <a:lstStyle/>
        <a:p>
          <a:pPr>
            <a:defRPr sz="2000"/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月別観光客数</c:v>
          </c:tx>
          <c:spPr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c:spPr>
          <c:invertIfNegative val="0"/>
          <c:cat>
            <c:strRef>
              <c:f>Sheet1!$C$6:$C$17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Sheet1!$D$6:$D$17</c:f>
              <c:numCache>
                <c:formatCode>General</c:formatCode>
                <c:ptCount val="12"/>
                <c:pt idx="0">
                  <c:v>16700.0</c:v>
                </c:pt>
                <c:pt idx="1">
                  <c:v>15100.0</c:v>
                </c:pt>
                <c:pt idx="2">
                  <c:v>42200.0</c:v>
                </c:pt>
                <c:pt idx="3">
                  <c:v>95100.0</c:v>
                </c:pt>
                <c:pt idx="4">
                  <c:v>31600.0</c:v>
                </c:pt>
                <c:pt idx="5">
                  <c:v>30900.0</c:v>
                </c:pt>
                <c:pt idx="6">
                  <c:v>23800.0</c:v>
                </c:pt>
                <c:pt idx="7">
                  <c:v>195800.0</c:v>
                </c:pt>
                <c:pt idx="8">
                  <c:v>23800.0</c:v>
                </c:pt>
                <c:pt idx="9">
                  <c:v>586500.0</c:v>
                </c:pt>
                <c:pt idx="10">
                  <c:v>36700.0</c:v>
                </c:pt>
                <c:pt idx="11">
                  <c:v>37500.0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31520056"/>
        <c:axId val="-2131517016"/>
      </c:barChart>
      <c:catAx>
        <c:axId val="-2131520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-2131517016"/>
        <c:crosses val="autoZero"/>
        <c:auto val="1"/>
        <c:lblAlgn val="ctr"/>
        <c:lblOffset val="100"/>
        <c:noMultiLvlLbl val="0"/>
      </c:catAx>
      <c:valAx>
        <c:axId val="-2131517016"/>
        <c:scaling>
          <c:orientation val="minMax"/>
          <c:max val="60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-2131520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/>
              <a:t>製造品出荷額等</a:t>
            </a:r>
          </a:p>
        </c:rich>
      </c:tx>
      <c:layout>
        <c:manualLayout>
          <c:xMode val="edge"/>
          <c:yMode val="edge"/>
          <c:x val="0.437750476214984"/>
          <c:y val="0.026987889450238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[製造品出荷額.xlsx]Sheet1!$B$2</c:f>
              <c:strCache>
                <c:ptCount val="1"/>
                <c:pt idx="0">
                  <c:v>事業所数</c:v>
                </c:pt>
              </c:strCache>
            </c:strRef>
          </c:tx>
          <c:invertIfNegative val="0"/>
          <c:cat>
            <c:strRef>
              <c:f>[製造品出荷額.xlsx]Sheet1!$A$3:$A$8</c:f>
              <c:strCache>
                <c:ptCount val="6"/>
                <c:pt idx="0">
                  <c:v>平成18年</c:v>
                </c:pt>
                <c:pt idx="1">
                  <c:v>平成19年</c:v>
                </c:pt>
                <c:pt idx="2">
                  <c:v>平成20年</c:v>
                </c:pt>
                <c:pt idx="3">
                  <c:v>平成21年</c:v>
                </c:pt>
                <c:pt idx="4">
                  <c:v>平成22年</c:v>
                </c:pt>
                <c:pt idx="5">
                  <c:v>平成23年</c:v>
                </c:pt>
              </c:strCache>
            </c:strRef>
          </c:cat>
          <c:val>
            <c:numRef>
              <c:f>[製造品出荷額.xlsx]Sheet1!$B$3:$B$8</c:f>
            </c:numRef>
          </c:val>
        </c:ser>
        <c:ser>
          <c:idx val="1"/>
          <c:order val="1"/>
          <c:tx>
            <c:strRef>
              <c:f>[製造品出荷額.xlsx]Sheet1!$C$2</c:f>
              <c:strCache>
                <c:ptCount val="1"/>
                <c:pt idx="0">
                  <c:v>従業員数</c:v>
                </c:pt>
              </c:strCache>
            </c:strRef>
          </c:tx>
          <c:invertIfNegative val="0"/>
          <c:cat>
            <c:strRef>
              <c:f>[製造品出荷額.xlsx]Sheet1!$A$3:$A$8</c:f>
              <c:strCache>
                <c:ptCount val="6"/>
                <c:pt idx="0">
                  <c:v>平成18年</c:v>
                </c:pt>
                <c:pt idx="1">
                  <c:v>平成19年</c:v>
                </c:pt>
                <c:pt idx="2">
                  <c:v>平成20年</c:v>
                </c:pt>
                <c:pt idx="3">
                  <c:v>平成21年</c:v>
                </c:pt>
                <c:pt idx="4">
                  <c:v>平成22年</c:v>
                </c:pt>
                <c:pt idx="5">
                  <c:v>平成23年</c:v>
                </c:pt>
              </c:strCache>
            </c:strRef>
          </c:cat>
          <c:val>
            <c:numRef>
              <c:f>[製造品出荷額.xlsx]Sheet1!$C$3:$C$8</c:f>
            </c:numRef>
          </c:val>
        </c:ser>
        <c:ser>
          <c:idx val="2"/>
          <c:order val="2"/>
          <c:tx>
            <c:strRef>
              <c:f>[製造品出荷額.xlsx]Sheet1!$D$2</c:f>
              <c:strCache>
                <c:ptCount val="1"/>
                <c:pt idx="0">
                  <c:v>製造品出荷額等</c:v>
                </c:pt>
              </c:strCache>
            </c:strRef>
          </c:tx>
          <c:spPr>
            <a:solidFill>
              <a:srgbClr val="FF963F"/>
            </a:solidFill>
          </c:spPr>
          <c:invertIfNegative val="0"/>
          <c:cat>
            <c:strRef>
              <c:f>[製造品出荷額.xlsx]Sheet1!$A$3:$A$8</c:f>
              <c:strCache>
                <c:ptCount val="6"/>
                <c:pt idx="0">
                  <c:v>平成18年</c:v>
                </c:pt>
                <c:pt idx="1">
                  <c:v>平成19年</c:v>
                </c:pt>
                <c:pt idx="2">
                  <c:v>平成20年</c:v>
                </c:pt>
                <c:pt idx="3">
                  <c:v>平成21年</c:v>
                </c:pt>
                <c:pt idx="4">
                  <c:v>平成22年</c:v>
                </c:pt>
                <c:pt idx="5">
                  <c:v>平成23年</c:v>
                </c:pt>
              </c:strCache>
            </c:strRef>
          </c:cat>
          <c:val>
            <c:numRef>
              <c:f>[製造品出荷額.xlsx]Sheet1!$D$3:$D$8</c:f>
              <c:numCache>
                <c:formatCode>_(* #,##0_);_(* \(#,##0\);_(* "-"_);_(@_)</c:formatCode>
                <c:ptCount val="6"/>
                <c:pt idx="0">
                  <c:v>7.2396311E7</c:v>
                </c:pt>
                <c:pt idx="1">
                  <c:v>8.3089505E7</c:v>
                </c:pt>
                <c:pt idx="2">
                  <c:v>8.9330287E7</c:v>
                </c:pt>
                <c:pt idx="3">
                  <c:v>5.181146E7</c:v>
                </c:pt>
                <c:pt idx="4">
                  <c:v>6.045703E7</c:v>
                </c:pt>
                <c:pt idx="5">
                  <c:v>6.5180604E7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17460424"/>
        <c:axId val="2117579688"/>
      </c:barChart>
      <c:catAx>
        <c:axId val="2117460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2117579688"/>
        <c:crosses val="autoZero"/>
        <c:auto val="1"/>
        <c:lblAlgn val="ctr"/>
        <c:lblOffset val="100"/>
        <c:noMultiLvlLbl val="0"/>
      </c:catAx>
      <c:valAx>
        <c:axId val="2117579688"/>
        <c:scaling>
          <c:orientation val="minMax"/>
        </c:scaling>
        <c:delete val="0"/>
        <c:axPos val="l"/>
        <c:majorGridlines/>
        <c:numFmt formatCode="_(* #,##0_);_(* \(#,##0\);_(* &quot;-&quot;_);_(@_)" sourceLinked="1"/>
        <c:majorTickMark val="out"/>
        <c:minorTickMark val="none"/>
        <c:tickLblPos val="nextTo"/>
        <c:crossAx val="2117460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Sheet3!$B$33</c:f>
              <c:strCache>
                <c:ptCount val="1"/>
                <c:pt idx="0">
                  <c:v>男</c:v>
                </c:pt>
              </c:strCache>
            </c:strRef>
          </c:tx>
          <c:invertIfNegative val="0"/>
          <c:cat>
            <c:strRef>
              <c:f>Sheet3!$A$34:$A$52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Sheet3!$B$34:$B$52</c:f>
              <c:numCache>
                <c:formatCode>General</c:formatCode>
                <c:ptCount val="19"/>
                <c:pt idx="0">
                  <c:v>2835.0</c:v>
                </c:pt>
                <c:pt idx="1">
                  <c:v>3017.0</c:v>
                </c:pt>
                <c:pt idx="2">
                  <c:v>3185.0</c:v>
                </c:pt>
                <c:pt idx="3">
                  <c:v>3432.0</c:v>
                </c:pt>
                <c:pt idx="4">
                  <c:v>3528.0</c:v>
                </c:pt>
                <c:pt idx="5">
                  <c:v>3901.0</c:v>
                </c:pt>
                <c:pt idx="6">
                  <c:v>4303.0</c:v>
                </c:pt>
                <c:pt idx="7">
                  <c:v>4858.0</c:v>
                </c:pt>
                <c:pt idx="8">
                  <c:v>5748.0</c:v>
                </c:pt>
                <c:pt idx="9">
                  <c:v>5126.0</c:v>
                </c:pt>
                <c:pt idx="10">
                  <c:v>4418.0</c:v>
                </c:pt>
                <c:pt idx="11">
                  <c:v>4158.0</c:v>
                </c:pt>
                <c:pt idx="12">
                  <c:v>4771.0</c:v>
                </c:pt>
                <c:pt idx="13">
                  <c:v>5418.0</c:v>
                </c:pt>
                <c:pt idx="14">
                  <c:v>4418.0</c:v>
                </c:pt>
                <c:pt idx="15">
                  <c:v>3154.0</c:v>
                </c:pt>
                <c:pt idx="16">
                  <c:v>2127.0</c:v>
                </c:pt>
                <c:pt idx="17">
                  <c:v>1169.0</c:v>
                </c:pt>
                <c:pt idx="18">
                  <c:v>419.0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2006760"/>
        <c:axId val="-2122003752"/>
      </c:barChart>
      <c:barChart>
        <c:barDir val="bar"/>
        <c:grouping val="clustered"/>
        <c:varyColors val="0"/>
        <c:ser>
          <c:idx val="1"/>
          <c:order val="1"/>
          <c:tx>
            <c:strRef>
              <c:f>Sheet3!$C$33</c:f>
              <c:strCache>
                <c:ptCount val="1"/>
                <c:pt idx="0">
                  <c:v>女</c:v>
                </c:pt>
              </c:strCache>
            </c:strRef>
          </c:tx>
          <c:invertIfNegative val="0"/>
          <c:cat>
            <c:strRef>
              <c:f>Sheet3!$A$34:$A$52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Sheet3!$C$34:$C$52</c:f>
              <c:numCache>
                <c:formatCode>General</c:formatCode>
                <c:ptCount val="19"/>
                <c:pt idx="0">
                  <c:v>2690.0</c:v>
                </c:pt>
                <c:pt idx="1">
                  <c:v>2797.0</c:v>
                </c:pt>
                <c:pt idx="2">
                  <c:v>3034.0</c:v>
                </c:pt>
                <c:pt idx="3">
                  <c:v>3283.0</c:v>
                </c:pt>
                <c:pt idx="4">
                  <c:v>3307.0</c:v>
                </c:pt>
                <c:pt idx="5">
                  <c:v>3382.0</c:v>
                </c:pt>
                <c:pt idx="6">
                  <c:v>3745.0</c:v>
                </c:pt>
                <c:pt idx="7">
                  <c:v>4428.0</c:v>
                </c:pt>
                <c:pt idx="8">
                  <c:v>5216.0</c:v>
                </c:pt>
                <c:pt idx="9">
                  <c:v>4684.0</c:v>
                </c:pt>
                <c:pt idx="10">
                  <c:v>4205.0</c:v>
                </c:pt>
                <c:pt idx="11">
                  <c:v>4105.0</c:v>
                </c:pt>
                <c:pt idx="12">
                  <c:v>4937.0</c:v>
                </c:pt>
                <c:pt idx="13">
                  <c:v>5873.0</c:v>
                </c:pt>
                <c:pt idx="14">
                  <c:v>4843.0</c:v>
                </c:pt>
                <c:pt idx="15">
                  <c:v>3802.0</c:v>
                </c:pt>
                <c:pt idx="16">
                  <c:v>3013.0</c:v>
                </c:pt>
                <c:pt idx="17">
                  <c:v>2161.0</c:v>
                </c:pt>
                <c:pt idx="18">
                  <c:v>1466.0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1997416"/>
        <c:axId val="-2122000648"/>
      </c:barChart>
      <c:catAx>
        <c:axId val="-2122006760"/>
        <c:scaling>
          <c:orientation val="minMax"/>
        </c:scaling>
        <c:delete val="0"/>
        <c:axPos val="r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sz="1000"/>
            </a:pPr>
            <a:endParaRPr lang="ja-JP"/>
          </a:p>
        </c:txPr>
        <c:crossAx val="-2122003752"/>
        <c:crosses val="autoZero"/>
        <c:auto val="1"/>
        <c:lblAlgn val="ctr"/>
        <c:lblOffset val="100"/>
        <c:noMultiLvlLbl val="0"/>
      </c:catAx>
      <c:valAx>
        <c:axId val="-2122003752"/>
        <c:scaling>
          <c:orientation val="maxMin"/>
          <c:min val="-10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22006760"/>
        <c:crosses val="autoZero"/>
        <c:crossBetween val="between"/>
      </c:valAx>
      <c:valAx>
        <c:axId val="-2122000648"/>
        <c:scaling>
          <c:orientation val="minMax"/>
          <c:min val="-10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21997416"/>
        <c:crosses val="max"/>
        <c:crossBetween val="between"/>
      </c:valAx>
      <c:catAx>
        <c:axId val="-2121997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212200064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Sheet3!$B$55</c:f>
              <c:strCache>
                <c:ptCount val="1"/>
                <c:pt idx="0">
                  <c:v>男</c:v>
                </c:pt>
              </c:strCache>
            </c:strRef>
          </c:tx>
          <c:invertIfNegative val="0"/>
          <c:cat>
            <c:strRef>
              <c:f>Sheet3!$A$56:$A$74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Sheet3!$B$56:$B$74</c:f>
              <c:numCache>
                <c:formatCode>General</c:formatCode>
                <c:ptCount val="19"/>
                <c:pt idx="0">
                  <c:v>2469.0</c:v>
                </c:pt>
                <c:pt idx="1">
                  <c:v>2774.0</c:v>
                </c:pt>
                <c:pt idx="2">
                  <c:v>2969.0</c:v>
                </c:pt>
                <c:pt idx="3">
                  <c:v>3187.0</c:v>
                </c:pt>
                <c:pt idx="4">
                  <c:v>3422.0</c:v>
                </c:pt>
                <c:pt idx="5">
                  <c:v>3798.0</c:v>
                </c:pt>
                <c:pt idx="6">
                  <c:v>3817.0</c:v>
                </c:pt>
                <c:pt idx="7">
                  <c:v>4184.0</c:v>
                </c:pt>
                <c:pt idx="8">
                  <c:v>4775.0</c:v>
                </c:pt>
                <c:pt idx="9">
                  <c:v>5700.0</c:v>
                </c:pt>
                <c:pt idx="10">
                  <c:v>5035.0</c:v>
                </c:pt>
                <c:pt idx="11">
                  <c:v>4290.0</c:v>
                </c:pt>
                <c:pt idx="12">
                  <c:v>3977.0</c:v>
                </c:pt>
                <c:pt idx="13">
                  <c:v>4524.0</c:v>
                </c:pt>
                <c:pt idx="14">
                  <c:v>4982.0</c:v>
                </c:pt>
                <c:pt idx="15">
                  <c:v>3827.0</c:v>
                </c:pt>
                <c:pt idx="16">
                  <c:v>2516.0</c:v>
                </c:pt>
                <c:pt idx="17">
                  <c:v>1431.0</c:v>
                </c:pt>
                <c:pt idx="18">
                  <c:v>649.0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1249144"/>
        <c:axId val="-2131246136"/>
      </c:barChart>
      <c:barChart>
        <c:barDir val="bar"/>
        <c:grouping val="clustered"/>
        <c:varyColors val="0"/>
        <c:ser>
          <c:idx val="1"/>
          <c:order val="1"/>
          <c:tx>
            <c:strRef>
              <c:f>Sheet3!$C$55</c:f>
              <c:strCache>
                <c:ptCount val="1"/>
                <c:pt idx="0">
                  <c:v>女</c:v>
                </c:pt>
              </c:strCache>
            </c:strRef>
          </c:tx>
          <c:invertIfNegative val="0"/>
          <c:cat>
            <c:strRef>
              <c:f>Sheet3!$A$56:$A$74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Sheet3!$C$56:$C$74</c:f>
              <c:numCache>
                <c:formatCode>General</c:formatCode>
                <c:ptCount val="19"/>
                <c:pt idx="0">
                  <c:v>2343.0</c:v>
                </c:pt>
                <c:pt idx="1">
                  <c:v>2648.0</c:v>
                </c:pt>
                <c:pt idx="2">
                  <c:v>2742.0</c:v>
                </c:pt>
                <c:pt idx="3">
                  <c:v>3049.0</c:v>
                </c:pt>
                <c:pt idx="4">
                  <c:v>3304.0</c:v>
                </c:pt>
                <c:pt idx="5">
                  <c:v>3341.0</c:v>
                </c:pt>
                <c:pt idx="6">
                  <c:v>3303.0</c:v>
                </c:pt>
                <c:pt idx="7">
                  <c:v>3661.0</c:v>
                </c:pt>
                <c:pt idx="8">
                  <c:v>4362.0</c:v>
                </c:pt>
                <c:pt idx="9">
                  <c:v>5189.0</c:v>
                </c:pt>
                <c:pt idx="10">
                  <c:v>4606.0</c:v>
                </c:pt>
                <c:pt idx="11">
                  <c:v>4134.0</c:v>
                </c:pt>
                <c:pt idx="12">
                  <c:v>4034.0</c:v>
                </c:pt>
                <c:pt idx="13">
                  <c:v>4840.0</c:v>
                </c:pt>
                <c:pt idx="14">
                  <c:v>5711.0</c:v>
                </c:pt>
                <c:pt idx="15">
                  <c:v>4570.0</c:v>
                </c:pt>
                <c:pt idx="16">
                  <c:v>3399.0</c:v>
                </c:pt>
                <c:pt idx="17">
                  <c:v>2450.0</c:v>
                </c:pt>
                <c:pt idx="18">
                  <c:v>1913.0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1239784"/>
        <c:axId val="-2131243032"/>
      </c:barChart>
      <c:catAx>
        <c:axId val="-2131249144"/>
        <c:scaling>
          <c:orientation val="minMax"/>
        </c:scaling>
        <c:delete val="0"/>
        <c:axPos val="r"/>
        <c:majorTickMark val="out"/>
        <c:minorTickMark val="none"/>
        <c:tickLblPos val="nextTo"/>
        <c:txPr>
          <a:bodyPr/>
          <a:lstStyle/>
          <a:p>
            <a:pPr algn="ctr">
              <a:defRPr sz="1000"/>
            </a:pPr>
            <a:endParaRPr lang="ja-JP"/>
          </a:p>
        </c:txPr>
        <c:crossAx val="-2131246136"/>
        <c:crosses val="autoZero"/>
        <c:auto val="1"/>
        <c:lblAlgn val="ctr"/>
        <c:lblOffset val="100"/>
        <c:noMultiLvlLbl val="0"/>
      </c:catAx>
      <c:valAx>
        <c:axId val="-2131246136"/>
        <c:scaling>
          <c:orientation val="maxMin"/>
          <c:min val="-10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1249144"/>
        <c:crosses val="autoZero"/>
        <c:crossBetween val="between"/>
      </c:valAx>
      <c:valAx>
        <c:axId val="-2131243032"/>
        <c:scaling>
          <c:orientation val="minMax"/>
          <c:min val="-10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1239784"/>
        <c:crosses val="max"/>
        <c:crossBetween val="between"/>
      </c:valAx>
      <c:catAx>
        <c:axId val="-2131239784"/>
        <c:scaling>
          <c:orientation val="minMax"/>
        </c:scaling>
        <c:delete val="1"/>
        <c:axPos val="l"/>
        <c:majorTickMark val="out"/>
        <c:minorTickMark val="none"/>
        <c:tickLblPos val="none"/>
        <c:crossAx val="-213124303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Sheet3!$B$77</c:f>
              <c:strCache>
                <c:ptCount val="1"/>
                <c:pt idx="0">
                  <c:v>男</c:v>
                </c:pt>
              </c:strCache>
            </c:strRef>
          </c:tx>
          <c:invertIfNegative val="0"/>
          <c:cat>
            <c:strRef>
              <c:f>Sheet3!$A$78:$A$96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Sheet3!$B$78:$B$96</c:f>
              <c:numCache>
                <c:formatCode>General</c:formatCode>
                <c:ptCount val="19"/>
                <c:pt idx="0">
                  <c:v>2218.0</c:v>
                </c:pt>
                <c:pt idx="1">
                  <c:v>2418.0</c:v>
                </c:pt>
                <c:pt idx="2">
                  <c:v>2732.0</c:v>
                </c:pt>
                <c:pt idx="3">
                  <c:v>2972.0</c:v>
                </c:pt>
                <c:pt idx="4">
                  <c:v>3180.0</c:v>
                </c:pt>
                <c:pt idx="5">
                  <c:v>3685.0</c:v>
                </c:pt>
                <c:pt idx="6">
                  <c:v>3721.0</c:v>
                </c:pt>
                <c:pt idx="7">
                  <c:v>3716.0</c:v>
                </c:pt>
                <c:pt idx="8">
                  <c:v>4115.0</c:v>
                </c:pt>
                <c:pt idx="9">
                  <c:v>4738.0</c:v>
                </c:pt>
                <c:pt idx="10">
                  <c:v>5602.0</c:v>
                </c:pt>
                <c:pt idx="11">
                  <c:v>4895.0</c:v>
                </c:pt>
                <c:pt idx="12">
                  <c:v>4113.0</c:v>
                </c:pt>
                <c:pt idx="13">
                  <c:v>3785.0</c:v>
                </c:pt>
                <c:pt idx="14">
                  <c:v>4170.0</c:v>
                </c:pt>
                <c:pt idx="15">
                  <c:v>4366.0</c:v>
                </c:pt>
                <c:pt idx="16">
                  <c:v>3086.0</c:v>
                </c:pt>
                <c:pt idx="17">
                  <c:v>1727.0</c:v>
                </c:pt>
                <c:pt idx="18">
                  <c:v>865.0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1982728"/>
        <c:axId val="-2121979720"/>
      </c:barChart>
      <c:barChart>
        <c:barDir val="bar"/>
        <c:grouping val="clustered"/>
        <c:varyColors val="0"/>
        <c:ser>
          <c:idx val="1"/>
          <c:order val="1"/>
          <c:tx>
            <c:strRef>
              <c:f>Sheet3!$C$77</c:f>
              <c:strCache>
                <c:ptCount val="1"/>
                <c:pt idx="0">
                  <c:v>女</c:v>
                </c:pt>
              </c:strCache>
            </c:strRef>
          </c:tx>
          <c:invertIfNegative val="0"/>
          <c:cat>
            <c:strRef>
              <c:f>Sheet3!$A$78:$A$96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Sheet3!$C$78:$C$96</c:f>
              <c:numCache>
                <c:formatCode>General</c:formatCode>
                <c:ptCount val="19"/>
                <c:pt idx="0">
                  <c:v>2105.0</c:v>
                </c:pt>
                <c:pt idx="1">
                  <c:v>2308.0</c:v>
                </c:pt>
                <c:pt idx="2">
                  <c:v>2598.0</c:v>
                </c:pt>
                <c:pt idx="3">
                  <c:v>2756.0</c:v>
                </c:pt>
                <c:pt idx="4">
                  <c:v>3073.0</c:v>
                </c:pt>
                <c:pt idx="5">
                  <c:v>3341.0</c:v>
                </c:pt>
                <c:pt idx="6">
                  <c:v>3271.0</c:v>
                </c:pt>
                <c:pt idx="7">
                  <c:v>3233.0</c:v>
                </c:pt>
                <c:pt idx="8">
                  <c:v>3610.0</c:v>
                </c:pt>
                <c:pt idx="9">
                  <c:v>4342.0</c:v>
                </c:pt>
                <c:pt idx="10">
                  <c:v>5104.0</c:v>
                </c:pt>
                <c:pt idx="11">
                  <c:v>4531.0</c:v>
                </c:pt>
                <c:pt idx="12">
                  <c:v>4068.0</c:v>
                </c:pt>
                <c:pt idx="13">
                  <c:v>3961.0</c:v>
                </c:pt>
                <c:pt idx="14">
                  <c:v>4713.0</c:v>
                </c:pt>
                <c:pt idx="15">
                  <c:v>5417.0</c:v>
                </c:pt>
                <c:pt idx="16">
                  <c:v>4111.0</c:v>
                </c:pt>
                <c:pt idx="17">
                  <c:v>2802.0</c:v>
                </c:pt>
                <c:pt idx="18">
                  <c:v>2338.0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1973384"/>
        <c:axId val="-2121976616"/>
      </c:barChart>
      <c:catAx>
        <c:axId val="-2121982728"/>
        <c:scaling>
          <c:orientation val="minMax"/>
        </c:scaling>
        <c:delete val="0"/>
        <c:axPos val="r"/>
        <c:majorTickMark val="out"/>
        <c:minorTickMark val="none"/>
        <c:tickLblPos val="nextTo"/>
        <c:txPr>
          <a:bodyPr/>
          <a:lstStyle/>
          <a:p>
            <a:pPr algn="ctr">
              <a:defRPr sz="1000"/>
            </a:pPr>
            <a:endParaRPr lang="ja-JP"/>
          </a:p>
        </c:txPr>
        <c:crossAx val="-2121979720"/>
        <c:crosses val="autoZero"/>
        <c:auto val="1"/>
        <c:lblAlgn val="ctr"/>
        <c:lblOffset val="100"/>
        <c:noMultiLvlLbl val="0"/>
      </c:catAx>
      <c:valAx>
        <c:axId val="-2121979720"/>
        <c:scaling>
          <c:orientation val="maxMin"/>
          <c:min val="-10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21982728"/>
        <c:crosses val="autoZero"/>
        <c:crossBetween val="between"/>
      </c:valAx>
      <c:valAx>
        <c:axId val="-2121976616"/>
        <c:scaling>
          <c:orientation val="minMax"/>
          <c:min val="-10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21973384"/>
        <c:crosses val="max"/>
        <c:crossBetween val="between"/>
      </c:valAx>
      <c:catAx>
        <c:axId val="-2121973384"/>
        <c:scaling>
          <c:orientation val="minMax"/>
        </c:scaling>
        <c:delete val="1"/>
        <c:axPos val="l"/>
        <c:majorTickMark val="out"/>
        <c:minorTickMark val="none"/>
        <c:tickLblPos val="none"/>
        <c:crossAx val="-212197661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Sheet3!$B$99</c:f>
              <c:strCache>
                <c:ptCount val="1"/>
                <c:pt idx="0">
                  <c:v>男</c:v>
                </c:pt>
              </c:strCache>
            </c:strRef>
          </c:tx>
          <c:invertIfNegative val="0"/>
          <c:cat>
            <c:strRef>
              <c:f>Sheet3!$A$100:$A$118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Sheet3!$B$100:$B$118</c:f>
              <c:numCache>
                <c:formatCode>General</c:formatCode>
                <c:ptCount val="19"/>
                <c:pt idx="0">
                  <c:v>2095.0</c:v>
                </c:pt>
                <c:pt idx="1">
                  <c:v>2172.0</c:v>
                </c:pt>
                <c:pt idx="2">
                  <c:v>2382.0</c:v>
                </c:pt>
                <c:pt idx="3">
                  <c:v>2734.0</c:v>
                </c:pt>
                <c:pt idx="4">
                  <c:v>2963.0</c:v>
                </c:pt>
                <c:pt idx="5">
                  <c:v>3430.0</c:v>
                </c:pt>
                <c:pt idx="6">
                  <c:v>3610.0</c:v>
                </c:pt>
                <c:pt idx="7">
                  <c:v>3623.0</c:v>
                </c:pt>
                <c:pt idx="8">
                  <c:v>3656.0</c:v>
                </c:pt>
                <c:pt idx="9">
                  <c:v>4085.0</c:v>
                </c:pt>
                <c:pt idx="10">
                  <c:v>4659.0</c:v>
                </c:pt>
                <c:pt idx="11">
                  <c:v>5450.0</c:v>
                </c:pt>
                <c:pt idx="12">
                  <c:v>4700.0</c:v>
                </c:pt>
                <c:pt idx="13">
                  <c:v>3924.0</c:v>
                </c:pt>
                <c:pt idx="14">
                  <c:v>3504.0</c:v>
                </c:pt>
                <c:pt idx="15">
                  <c:v>3668.0</c:v>
                </c:pt>
                <c:pt idx="16">
                  <c:v>3587.0</c:v>
                </c:pt>
                <c:pt idx="17">
                  <c:v>2153.0</c:v>
                </c:pt>
                <c:pt idx="18">
                  <c:v>1092.0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1180008"/>
        <c:axId val="-2131177000"/>
      </c:barChart>
      <c:barChart>
        <c:barDir val="bar"/>
        <c:grouping val="clustered"/>
        <c:varyColors val="0"/>
        <c:ser>
          <c:idx val="1"/>
          <c:order val="1"/>
          <c:tx>
            <c:strRef>
              <c:f>Sheet3!$C$99</c:f>
              <c:strCache>
                <c:ptCount val="1"/>
                <c:pt idx="0">
                  <c:v>女</c:v>
                </c:pt>
              </c:strCache>
            </c:strRef>
          </c:tx>
          <c:invertIfNegative val="0"/>
          <c:cat>
            <c:strRef>
              <c:f>Sheet3!$A$100:$A$118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Sheet3!$C$100:$C$118</c:f>
              <c:numCache>
                <c:formatCode>General</c:formatCode>
                <c:ptCount val="19"/>
                <c:pt idx="0">
                  <c:v>1988.0</c:v>
                </c:pt>
                <c:pt idx="1">
                  <c:v>2073.0</c:v>
                </c:pt>
                <c:pt idx="2">
                  <c:v>2266.0</c:v>
                </c:pt>
                <c:pt idx="3">
                  <c:v>2610.0</c:v>
                </c:pt>
                <c:pt idx="4">
                  <c:v>2776.0</c:v>
                </c:pt>
                <c:pt idx="5">
                  <c:v>3110.0</c:v>
                </c:pt>
                <c:pt idx="6">
                  <c:v>3270.0</c:v>
                </c:pt>
                <c:pt idx="7">
                  <c:v>3202.0</c:v>
                </c:pt>
                <c:pt idx="8">
                  <c:v>3189.0</c:v>
                </c:pt>
                <c:pt idx="9">
                  <c:v>3596.0</c:v>
                </c:pt>
                <c:pt idx="10">
                  <c:v>4273.0</c:v>
                </c:pt>
                <c:pt idx="11">
                  <c:v>5023.0</c:v>
                </c:pt>
                <c:pt idx="12">
                  <c:v>4461.0</c:v>
                </c:pt>
                <c:pt idx="13">
                  <c:v>3999.0</c:v>
                </c:pt>
                <c:pt idx="14">
                  <c:v>3866.0</c:v>
                </c:pt>
                <c:pt idx="15">
                  <c:v>4477.0</c:v>
                </c:pt>
                <c:pt idx="16">
                  <c:v>4918.0</c:v>
                </c:pt>
                <c:pt idx="17">
                  <c:v>3426.0</c:v>
                </c:pt>
                <c:pt idx="18">
                  <c:v>2768.0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1170664"/>
        <c:axId val="-2131173896"/>
      </c:barChart>
      <c:catAx>
        <c:axId val="-2131180008"/>
        <c:scaling>
          <c:orientation val="minMax"/>
        </c:scaling>
        <c:delete val="0"/>
        <c:axPos val="r"/>
        <c:majorTickMark val="out"/>
        <c:minorTickMark val="none"/>
        <c:tickLblPos val="nextTo"/>
        <c:txPr>
          <a:bodyPr/>
          <a:lstStyle/>
          <a:p>
            <a:pPr algn="ctr">
              <a:defRPr sz="1000"/>
            </a:pPr>
            <a:endParaRPr lang="ja-JP"/>
          </a:p>
        </c:txPr>
        <c:crossAx val="-2131177000"/>
        <c:crosses val="autoZero"/>
        <c:auto val="1"/>
        <c:lblAlgn val="ctr"/>
        <c:lblOffset val="100"/>
        <c:noMultiLvlLbl val="0"/>
      </c:catAx>
      <c:valAx>
        <c:axId val="-2131177000"/>
        <c:scaling>
          <c:orientation val="maxMin"/>
          <c:min val="-10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1180008"/>
        <c:crosses val="autoZero"/>
        <c:crossBetween val="between"/>
      </c:valAx>
      <c:valAx>
        <c:axId val="-2131173896"/>
        <c:scaling>
          <c:orientation val="minMax"/>
          <c:max val="8000.0"/>
          <c:min val="-10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1170664"/>
        <c:crosses val="max"/>
        <c:crossBetween val="between"/>
      </c:valAx>
      <c:catAx>
        <c:axId val="-2131170664"/>
        <c:scaling>
          <c:orientation val="minMax"/>
        </c:scaling>
        <c:delete val="1"/>
        <c:axPos val="l"/>
        <c:majorTickMark val="out"/>
        <c:minorTickMark val="none"/>
        <c:tickLblPos val="none"/>
        <c:crossAx val="-213117389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800"/>
            </a:pPr>
            <a:r>
              <a:rPr lang="ja-JP" sz="1500" dirty="0"/>
              <a:t>キララちゃんバス利用者推移</a:t>
            </a:r>
          </a:p>
        </c:rich>
      </c:tx>
      <c:layout>
        <c:manualLayout>
          <c:xMode val="edge"/>
          <c:yMode val="edge"/>
          <c:x val="0.196536902901946"/>
          <c:y val="0.031877126971661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Sheet1!$A$6:$A$10</c:f>
              <c:numCache>
                <c:formatCode>General</c:formatCode>
                <c:ptCount val="5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</c:numCache>
            </c:numRef>
          </c:cat>
          <c:val>
            <c:numRef>
              <c:f>Sheet1!$H$6:$H$10</c:f>
              <c:numCache>
                <c:formatCode>General</c:formatCode>
                <c:ptCount val="5"/>
                <c:pt idx="0">
                  <c:v>397.2931506849315</c:v>
                </c:pt>
                <c:pt idx="1">
                  <c:v>394.5780821917808</c:v>
                </c:pt>
                <c:pt idx="2">
                  <c:v>404.1863013698633</c:v>
                </c:pt>
                <c:pt idx="3">
                  <c:v>409.4</c:v>
                </c:pt>
                <c:pt idx="4">
                  <c:v>431.7753424657534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6203432"/>
        <c:axId val="-213619992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Sheet1!$A$6:$A$10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Sheet1!$A$6:$A$10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-2136203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ja-JP"/>
          </a:p>
        </c:txPr>
        <c:crossAx val="-2136199928"/>
        <c:crosses val="autoZero"/>
        <c:auto val="1"/>
        <c:lblAlgn val="ctr"/>
        <c:lblOffset val="100"/>
        <c:noMultiLvlLbl val="0"/>
      </c:catAx>
      <c:valAx>
        <c:axId val="-2136199928"/>
        <c:scaling>
          <c:orientation val="minMax"/>
          <c:min val="350.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ja-JP"/>
          </a:p>
        </c:txPr>
        <c:crossAx val="-2136203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ja-JP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Sheet3!$B$121</c:f>
              <c:strCache>
                <c:ptCount val="1"/>
                <c:pt idx="0">
                  <c:v>男</c:v>
                </c:pt>
              </c:strCache>
            </c:strRef>
          </c:tx>
          <c:invertIfNegative val="0"/>
          <c:cat>
            <c:strRef>
              <c:f>Sheet3!$A$122:$A$140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Sheet3!$B$122:$B$140</c:f>
              <c:numCache>
                <c:formatCode>General</c:formatCode>
                <c:ptCount val="19"/>
                <c:pt idx="0">
                  <c:v>2002.0</c:v>
                </c:pt>
                <c:pt idx="1">
                  <c:v>2053.0</c:v>
                </c:pt>
                <c:pt idx="2">
                  <c:v>2140.0</c:v>
                </c:pt>
                <c:pt idx="3">
                  <c:v>2383.0</c:v>
                </c:pt>
                <c:pt idx="4">
                  <c:v>2723.0</c:v>
                </c:pt>
                <c:pt idx="5">
                  <c:v>3200.0</c:v>
                </c:pt>
                <c:pt idx="6">
                  <c:v>3360.0</c:v>
                </c:pt>
                <c:pt idx="7">
                  <c:v>3514.0</c:v>
                </c:pt>
                <c:pt idx="8">
                  <c:v>3565.0</c:v>
                </c:pt>
                <c:pt idx="9">
                  <c:v>3630.0</c:v>
                </c:pt>
                <c:pt idx="10">
                  <c:v>4019.0</c:v>
                </c:pt>
                <c:pt idx="11">
                  <c:v>4535.0</c:v>
                </c:pt>
                <c:pt idx="12">
                  <c:v>5238.0</c:v>
                </c:pt>
                <c:pt idx="13">
                  <c:v>4490.0</c:v>
                </c:pt>
                <c:pt idx="14">
                  <c:v>3646.0</c:v>
                </c:pt>
                <c:pt idx="15">
                  <c:v>3106.0</c:v>
                </c:pt>
                <c:pt idx="16">
                  <c:v>3029.0</c:v>
                </c:pt>
                <c:pt idx="17">
                  <c:v>2574.0</c:v>
                </c:pt>
                <c:pt idx="18">
                  <c:v>1396.0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1094008"/>
        <c:axId val="-2131091000"/>
      </c:barChart>
      <c:barChart>
        <c:barDir val="bar"/>
        <c:grouping val="clustered"/>
        <c:varyColors val="0"/>
        <c:ser>
          <c:idx val="1"/>
          <c:order val="1"/>
          <c:tx>
            <c:strRef>
              <c:f>Sheet3!$C$121</c:f>
              <c:strCache>
                <c:ptCount val="1"/>
                <c:pt idx="0">
                  <c:v>女</c:v>
                </c:pt>
              </c:strCache>
            </c:strRef>
          </c:tx>
          <c:invertIfNegative val="0"/>
          <c:cat>
            <c:strRef>
              <c:f>Sheet3!$A$122:$A$140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Sheet3!$C$122:$C$140</c:f>
              <c:numCache>
                <c:formatCode>General</c:formatCode>
                <c:ptCount val="19"/>
                <c:pt idx="0">
                  <c:v>1900.0</c:v>
                </c:pt>
                <c:pt idx="1">
                  <c:v>1958.0</c:v>
                </c:pt>
                <c:pt idx="2">
                  <c:v>2035.0</c:v>
                </c:pt>
                <c:pt idx="3">
                  <c:v>2277.0</c:v>
                </c:pt>
                <c:pt idx="4">
                  <c:v>2628.0</c:v>
                </c:pt>
                <c:pt idx="5">
                  <c:v>2810.0</c:v>
                </c:pt>
                <c:pt idx="6">
                  <c:v>3044.0</c:v>
                </c:pt>
                <c:pt idx="7">
                  <c:v>3202.0</c:v>
                </c:pt>
                <c:pt idx="8">
                  <c:v>3158.0</c:v>
                </c:pt>
                <c:pt idx="9">
                  <c:v>3177.0</c:v>
                </c:pt>
                <c:pt idx="10">
                  <c:v>3540.0</c:v>
                </c:pt>
                <c:pt idx="11">
                  <c:v>4207.0</c:v>
                </c:pt>
                <c:pt idx="12">
                  <c:v>4947.0</c:v>
                </c:pt>
                <c:pt idx="13">
                  <c:v>4390.0</c:v>
                </c:pt>
                <c:pt idx="14">
                  <c:v>3911.0</c:v>
                </c:pt>
                <c:pt idx="15">
                  <c:v>3686.0</c:v>
                </c:pt>
                <c:pt idx="16">
                  <c:v>4074.0</c:v>
                </c:pt>
                <c:pt idx="17">
                  <c:v>4169.0</c:v>
                </c:pt>
                <c:pt idx="18">
                  <c:v>3387.0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1084648"/>
        <c:axId val="-2131087896"/>
      </c:barChart>
      <c:catAx>
        <c:axId val="-2131094008"/>
        <c:scaling>
          <c:orientation val="minMax"/>
        </c:scaling>
        <c:delete val="0"/>
        <c:axPos val="r"/>
        <c:majorTickMark val="out"/>
        <c:minorTickMark val="none"/>
        <c:tickLblPos val="nextTo"/>
        <c:txPr>
          <a:bodyPr/>
          <a:lstStyle/>
          <a:p>
            <a:pPr algn="ctr">
              <a:defRPr sz="1000"/>
            </a:pPr>
            <a:endParaRPr lang="ja-JP"/>
          </a:p>
        </c:txPr>
        <c:crossAx val="-2131091000"/>
        <c:crosses val="autoZero"/>
        <c:auto val="1"/>
        <c:lblAlgn val="ctr"/>
        <c:lblOffset val="100"/>
        <c:noMultiLvlLbl val="0"/>
      </c:catAx>
      <c:valAx>
        <c:axId val="-2131091000"/>
        <c:scaling>
          <c:orientation val="maxMin"/>
          <c:max val="8000.0"/>
          <c:min val="-10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31094008"/>
        <c:crosses val="autoZero"/>
        <c:crossBetween val="between"/>
      </c:valAx>
      <c:valAx>
        <c:axId val="-2131087896"/>
        <c:scaling>
          <c:orientation val="minMax"/>
          <c:max val="8000.0"/>
          <c:min val="-10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31084648"/>
        <c:crosses val="max"/>
        <c:crossBetween val="between"/>
      </c:valAx>
      <c:catAx>
        <c:axId val="-2131084648"/>
        <c:scaling>
          <c:orientation val="minMax"/>
        </c:scaling>
        <c:delete val="1"/>
        <c:axPos val="l"/>
        <c:majorTickMark val="out"/>
        <c:minorTickMark val="none"/>
        <c:tickLblPos val="none"/>
        <c:crossAx val="-213108789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Sheet3!$B$143</c:f>
              <c:strCache>
                <c:ptCount val="1"/>
                <c:pt idx="0">
                  <c:v>男</c:v>
                </c:pt>
              </c:strCache>
            </c:strRef>
          </c:tx>
          <c:invertIfNegative val="0"/>
          <c:cat>
            <c:strRef>
              <c:f>Sheet3!$A$144:$A$162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Sheet3!$B$144:$B$162</c:f>
              <c:numCache>
                <c:formatCode>General</c:formatCode>
                <c:ptCount val="19"/>
                <c:pt idx="0">
                  <c:v>1884.0</c:v>
                </c:pt>
                <c:pt idx="1">
                  <c:v>1962.0</c:v>
                </c:pt>
                <c:pt idx="2">
                  <c:v>2023.0</c:v>
                </c:pt>
                <c:pt idx="3">
                  <c:v>2142.0</c:v>
                </c:pt>
                <c:pt idx="4">
                  <c:v>2373.0</c:v>
                </c:pt>
                <c:pt idx="5">
                  <c:v>2944.0</c:v>
                </c:pt>
                <c:pt idx="6">
                  <c:v>3134.0</c:v>
                </c:pt>
                <c:pt idx="7">
                  <c:v>3270.0</c:v>
                </c:pt>
                <c:pt idx="8">
                  <c:v>3458.0</c:v>
                </c:pt>
                <c:pt idx="9">
                  <c:v>3541.0</c:v>
                </c:pt>
                <c:pt idx="10">
                  <c:v>3573.0</c:v>
                </c:pt>
                <c:pt idx="11">
                  <c:v>3916.0</c:v>
                </c:pt>
                <c:pt idx="12">
                  <c:v>4364.0</c:v>
                </c:pt>
                <c:pt idx="13">
                  <c:v>5010.0</c:v>
                </c:pt>
                <c:pt idx="14">
                  <c:v>4182.0</c:v>
                </c:pt>
                <c:pt idx="15">
                  <c:v>3252.0</c:v>
                </c:pt>
                <c:pt idx="16">
                  <c:v>2596.0</c:v>
                </c:pt>
                <c:pt idx="17">
                  <c:v>2188.0</c:v>
                </c:pt>
                <c:pt idx="18">
                  <c:v>1785.0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1893432"/>
        <c:axId val="-2121890424"/>
      </c:barChart>
      <c:barChart>
        <c:barDir val="bar"/>
        <c:grouping val="clustered"/>
        <c:varyColors val="0"/>
        <c:ser>
          <c:idx val="1"/>
          <c:order val="1"/>
          <c:tx>
            <c:strRef>
              <c:f>Sheet3!$C$143</c:f>
              <c:strCache>
                <c:ptCount val="1"/>
                <c:pt idx="0">
                  <c:v>女</c:v>
                </c:pt>
              </c:strCache>
            </c:strRef>
          </c:tx>
          <c:invertIfNegative val="0"/>
          <c:cat>
            <c:strRef>
              <c:f>Sheet3!$A$144:$A$162</c:f>
              <c:strCache>
                <c:ptCount val="19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85〜90歳</c:v>
                </c:pt>
                <c:pt idx="18">
                  <c:v>90歳以上</c:v>
                </c:pt>
              </c:strCache>
            </c:strRef>
          </c:cat>
          <c:val>
            <c:numRef>
              <c:f>Sheet3!$C$144:$C$162</c:f>
              <c:numCache>
                <c:formatCode>General</c:formatCode>
                <c:ptCount val="19"/>
                <c:pt idx="0">
                  <c:v>1787.0</c:v>
                </c:pt>
                <c:pt idx="1">
                  <c:v>1871.0</c:v>
                </c:pt>
                <c:pt idx="2">
                  <c:v>1922.0</c:v>
                </c:pt>
                <c:pt idx="3">
                  <c:v>2045.0</c:v>
                </c:pt>
                <c:pt idx="4">
                  <c:v>2291.0</c:v>
                </c:pt>
                <c:pt idx="5">
                  <c:v>2659.0</c:v>
                </c:pt>
                <c:pt idx="6">
                  <c:v>2749.0</c:v>
                </c:pt>
                <c:pt idx="7">
                  <c:v>2980.0</c:v>
                </c:pt>
                <c:pt idx="8">
                  <c:v>3159.0</c:v>
                </c:pt>
                <c:pt idx="9">
                  <c:v>3146.0</c:v>
                </c:pt>
                <c:pt idx="10">
                  <c:v>3128.0</c:v>
                </c:pt>
                <c:pt idx="11">
                  <c:v>3486.0</c:v>
                </c:pt>
                <c:pt idx="12">
                  <c:v>4146.0</c:v>
                </c:pt>
                <c:pt idx="13">
                  <c:v>4870.0</c:v>
                </c:pt>
                <c:pt idx="14">
                  <c:v>4299.0</c:v>
                </c:pt>
                <c:pt idx="15">
                  <c:v>3740.0</c:v>
                </c:pt>
                <c:pt idx="16">
                  <c:v>3377.0</c:v>
                </c:pt>
                <c:pt idx="17">
                  <c:v>3471.0</c:v>
                </c:pt>
                <c:pt idx="18">
                  <c:v>4272.0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1884088"/>
        <c:axId val="-2121887320"/>
      </c:barChart>
      <c:catAx>
        <c:axId val="-2121893432"/>
        <c:scaling>
          <c:orientation val="minMax"/>
        </c:scaling>
        <c:delete val="0"/>
        <c:axPos val="r"/>
        <c:majorTickMark val="out"/>
        <c:minorTickMark val="none"/>
        <c:tickLblPos val="nextTo"/>
        <c:txPr>
          <a:bodyPr/>
          <a:lstStyle/>
          <a:p>
            <a:pPr algn="ctr">
              <a:defRPr sz="1000"/>
            </a:pPr>
            <a:endParaRPr lang="ja-JP"/>
          </a:p>
        </c:txPr>
        <c:crossAx val="-2121890424"/>
        <c:crosses val="autoZero"/>
        <c:auto val="1"/>
        <c:lblAlgn val="ctr"/>
        <c:lblOffset val="100"/>
        <c:noMultiLvlLbl val="0"/>
      </c:catAx>
      <c:valAx>
        <c:axId val="-2121890424"/>
        <c:scaling>
          <c:orientation val="maxMin"/>
          <c:max val="8000.0"/>
          <c:min val="-10000.0"/>
        </c:scaling>
        <c:delete val="0"/>
        <c:axPos val="b"/>
        <c:majorGridlines/>
        <c:numFmt formatCode="#,##0;" sourceLinked="0"/>
        <c:majorTickMark val="out"/>
        <c:minorTickMark val="none"/>
        <c:tickLblPos val="nextTo"/>
        <c:crossAx val="-2121893432"/>
        <c:crosses val="autoZero"/>
        <c:crossBetween val="between"/>
      </c:valAx>
      <c:valAx>
        <c:axId val="-2121887320"/>
        <c:scaling>
          <c:orientation val="minMax"/>
          <c:max val="8000.0"/>
          <c:min val="-10000.0"/>
        </c:scaling>
        <c:delete val="0"/>
        <c:axPos val="t"/>
        <c:numFmt formatCode="#,##0;" sourceLinked="0"/>
        <c:majorTickMark val="out"/>
        <c:minorTickMark val="none"/>
        <c:tickLblPos val="nextTo"/>
        <c:crossAx val="-2121884088"/>
        <c:crosses val="max"/>
        <c:crossBetween val="between"/>
      </c:valAx>
      <c:catAx>
        <c:axId val="-2121884088"/>
        <c:scaling>
          <c:orientation val="minMax"/>
        </c:scaling>
        <c:delete val="1"/>
        <c:axPos val="l"/>
        <c:majorTickMark val="out"/>
        <c:minorTickMark val="none"/>
        <c:tickLblPos val="none"/>
        <c:crossAx val="-2121887320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ja-JP" altLang="en-US" sz="2000" b="0" i="0" u="none" strike="noStrike" baseline="0" dirty="0" smtClean="0">
                <a:effectLst/>
              </a:rPr>
              <a:t>土浦市からの通勤・通学先</a:t>
            </a:r>
            <a:r>
              <a:rPr lang="ja-JP" altLang="en-US" sz="2000" b="1" i="0" u="none" strike="noStrike" baseline="0" dirty="0" smtClean="0"/>
              <a:t> </a:t>
            </a:r>
            <a:endParaRPr lang="ja-JP" altLang="en-US" sz="2000" dirty="0"/>
          </a:p>
        </c:rich>
      </c:tx>
      <c:layout>
        <c:manualLayout>
          <c:xMode val="edge"/>
          <c:yMode val="edge"/>
          <c:x val="0.12507874015748"/>
          <c:y val="0.0696343193016829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Sheet1!$C$3</c:f>
              <c:strCache>
                <c:ptCount val="1"/>
                <c:pt idx="0">
                  <c:v>人数</c:v>
                </c:pt>
              </c:strCache>
            </c:strRef>
          </c:tx>
          <c:dLbls>
            <c:dLbl>
              <c:idx val="0"/>
              <c:numFmt formatCode="0.0%" sourceLinked="0"/>
              <c:spPr>
                <a:noFill/>
                <a:ln w="25400" cap="flat" cmpd="sng" algn="ctr">
                  <a:noFill/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0486911305898083"/>
                  <c:y val="-0.091264300231226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0588104788788193"/>
                  <c:y val="-0.002571274002560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177655623235775"/>
                  <c:y val="-0.00058172202251274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0614987867082652"/>
                  <c:y val="-0.00025013002583794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0884806616154113"/>
                  <c:y val="-0.11339610778880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0186239043232803"/>
                  <c:y val="-0.09402695764604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8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Sheet1!$B$4:$B$11</c:f>
              <c:strCache>
                <c:ptCount val="8"/>
                <c:pt idx="0">
                  <c:v>つくば市</c:v>
                </c:pt>
                <c:pt idx="1">
                  <c:v>阿見町</c:v>
                </c:pt>
                <c:pt idx="2">
                  <c:v>かすみがうら市</c:v>
                </c:pt>
                <c:pt idx="3">
                  <c:v>牛久市</c:v>
                </c:pt>
                <c:pt idx="4">
                  <c:v>水戸市</c:v>
                </c:pt>
                <c:pt idx="5">
                  <c:v>石岡市</c:v>
                </c:pt>
                <c:pt idx="6">
                  <c:v>県内他市町村</c:v>
                </c:pt>
                <c:pt idx="7">
                  <c:v>他県</c:v>
                </c:pt>
              </c:strCache>
            </c:strRef>
          </c:cat>
          <c:val>
            <c:numRef>
              <c:f>Sheet1!$C$4:$C$11</c:f>
              <c:numCache>
                <c:formatCode>General</c:formatCode>
                <c:ptCount val="8"/>
                <c:pt idx="0">
                  <c:v>9899.0</c:v>
                </c:pt>
                <c:pt idx="1">
                  <c:v>2856.0</c:v>
                </c:pt>
                <c:pt idx="2">
                  <c:v>2297.0</c:v>
                </c:pt>
                <c:pt idx="3">
                  <c:v>1754.0</c:v>
                </c:pt>
                <c:pt idx="4">
                  <c:v>971.0</c:v>
                </c:pt>
                <c:pt idx="5">
                  <c:v>963.0</c:v>
                </c:pt>
                <c:pt idx="6">
                  <c:v>4479.0</c:v>
                </c:pt>
                <c:pt idx="7">
                  <c:v>6813.0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 b="0">
                <a:latin typeface="+mn-ea"/>
                <a:ea typeface="+mn-ea"/>
              </a:defRPr>
            </a:pPr>
            <a:r>
              <a:rPr lang="ja-JP" sz="2000" b="0">
                <a:latin typeface="+mn-ea"/>
                <a:ea typeface="+mn-ea"/>
              </a:rPr>
              <a:t>土浦市への通勤・通学者の</a:t>
            </a:r>
            <a:endParaRPr lang="en-US" sz="2000" b="0">
              <a:latin typeface="+mn-ea"/>
              <a:ea typeface="+mn-ea"/>
            </a:endParaRPr>
          </a:p>
          <a:p>
            <a:pPr>
              <a:defRPr sz="2000" b="0">
                <a:latin typeface="+mn-ea"/>
                <a:ea typeface="+mn-ea"/>
              </a:defRPr>
            </a:pPr>
            <a:r>
              <a:rPr lang="ja-JP" sz="2000" b="0">
                <a:latin typeface="+mn-ea"/>
                <a:ea typeface="+mn-ea"/>
              </a:rPr>
              <a:t>居住地 </a:t>
            </a:r>
          </a:p>
        </c:rich>
      </c:tx>
      <c:layout>
        <c:manualLayout>
          <c:xMode val="edge"/>
          <c:yMode val="edge"/>
          <c:x val="0.144295959131997"/>
          <c:y val="0.0876139391564845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Sheet2!$G$3</c:f>
              <c:strCache>
                <c:ptCount val="1"/>
                <c:pt idx="0">
                  <c:v>人数</c:v>
                </c:pt>
              </c:strCache>
            </c:strRef>
          </c:tx>
          <c:dLbls>
            <c:numFmt formatCode="0.0%" sourceLinked="0"/>
            <c:txPr>
              <a:bodyPr/>
              <a:lstStyle/>
              <a:p>
                <a:pPr>
                  <a:defRPr sz="1800"/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Sheet2!$F$4:$F$11</c:f>
              <c:strCache>
                <c:ptCount val="8"/>
                <c:pt idx="0">
                  <c:v>つくば市</c:v>
                </c:pt>
                <c:pt idx="1">
                  <c:v>かすみがうら市</c:v>
                </c:pt>
                <c:pt idx="2">
                  <c:v>石岡市</c:v>
                </c:pt>
                <c:pt idx="3">
                  <c:v>阿見町</c:v>
                </c:pt>
                <c:pt idx="4">
                  <c:v>牛久市</c:v>
                </c:pt>
                <c:pt idx="5">
                  <c:v>小美玉市</c:v>
                </c:pt>
                <c:pt idx="6">
                  <c:v>県内他市町村</c:v>
                </c:pt>
                <c:pt idx="7">
                  <c:v>他県</c:v>
                </c:pt>
              </c:strCache>
            </c:strRef>
          </c:cat>
          <c:val>
            <c:numRef>
              <c:f>Sheet2!$G$4:$G$11</c:f>
              <c:numCache>
                <c:formatCode>General</c:formatCode>
                <c:ptCount val="8"/>
                <c:pt idx="0">
                  <c:v>7733.0</c:v>
                </c:pt>
                <c:pt idx="1">
                  <c:v>6771.0</c:v>
                </c:pt>
                <c:pt idx="2">
                  <c:v>4438.0</c:v>
                </c:pt>
                <c:pt idx="3">
                  <c:v>4378.0</c:v>
                </c:pt>
                <c:pt idx="4">
                  <c:v>2887.0</c:v>
                </c:pt>
                <c:pt idx="5">
                  <c:v>1891.0</c:v>
                </c:pt>
                <c:pt idx="6">
                  <c:v>11829.0</c:v>
                </c:pt>
                <c:pt idx="7">
                  <c:v>3125.0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200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/>
      <c:overlay val="0"/>
      <c:txPr>
        <a:bodyPr/>
        <a:lstStyle/>
        <a:p>
          <a:pPr>
            <a:defRPr sz="2000" b="0"/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従業者数_x000d_（人）</c:v>
                </c:pt>
              </c:strCache>
            </c:strRef>
          </c:tx>
          <c:dLbls>
            <c:dLbl>
              <c:idx val="0"/>
              <c:layout/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800"/>
                </a:pPr>
                <a:endParaRPr lang="ja-JP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Sheet1!$A$2:$A$3</c:f>
              <c:strCache>
                <c:ptCount val="2"/>
                <c:pt idx="0">
                  <c:v>五中・都和中</c:v>
                </c:pt>
                <c:pt idx="1">
                  <c:v>他地区</c:v>
                </c:pt>
              </c:strCache>
            </c:strRef>
          </c:cat>
          <c:val>
            <c:numRef>
              <c:f>Sheet1!$B$2:$B$3</c:f>
              <c:numCache>
                <c:formatCode>#,##0_);[Red]\(#,##0\)</c:formatCode>
                <c:ptCount val="2"/>
                <c:pt idx="0">
                  <c:v>8542.0</c:v>
                </c:pt>
                <c:pt idx="1">
                  <c:v>3298.0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/>
      <c:overlay val="0"/>
      <c:txPr>
        <a:bodyPr/>
        <a:lstStyle/>
        <a:p>
          <a:pPr>
            <a:defRPr sz="2000" b="0"/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事業所数_x000d_（件）</c:v>
                </c:pt>
              </c:strCache>
            </c:strRef>
          </c:tx>
          <c:dLbls>
            <c:dLbl>
              <c:idx val="0"/>
              <c:layout/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800"/>
                </a:pPr>
                <a:endParaRPr lang="ja-JP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Sheet1!$A$2:$A$3</c:f>
              <c:strCache>
                <c:ptCount val="2"/>
                <c:pt idx="0">
                  <c:v>五中・都和中</c:v>
                </c:pt>
                <c:pt idx="1">
                  <c:v>他地区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61.0</c:v>
                </c:pt>
                <c:pt idx="1">
                  <c:v>134.0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 sz="2000" b="0"/>
            </a:pPr>
            <a:r>
              <a:rPr lang="ja-JP" sz="2000" b="0"/>
              <a:t>農家戸数と農家人口</a:t>
            </a:r>
          </a:p>
        </c:rich>
      </c:tx>
      <c:layout>
        <c:manualLayout>
          <c:xMode val="edge"/>
          <c:yMode val="edge"/>
          <c:x val="0.216177601868331"/>
          <c:y val="0.077018533038349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4535081844857"/>
          <c:y val="0.157412569460831"/>
          <c:w val="0.406095671068336"/>
          <c:h val="0.633294264992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農業全般!$C$18</c:f>
              <c:strCache>
                <c:ptCount val="1"/>
                <c:pt idx="0">
                  <c:v>農家戸数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農業全般!$B$21:$B$25</c:f>
              <c:numCache>
                <c:formatCode>General</c:formatCode>
                <c:ptCount val="5"/>
                <c:pt idx="0">
                  <c:v>1990.0</c:v>
                </c:pt>
                <c:pt idx="1">
                  <c:v>1995.0</c:v>
                </c:pt>
                <c:pt idx="2">
                  <c:v>1998.0</c:v>
                </c:pt>
                <c:pt idx="3">
                  <c:v>2000.0</c:v>
                </c:pt>
                <c:pt idx="4">
                  <c:v>2005.0</c:v>
                </c:pt>
              </c:numCache>
            </c:numRef>
          </c:cat>
          <c:val>
            <c:numRef>
              <c:f>農業全般!$C$21:$C$25</c:f>
              <c:numCache>
                <c:formatCode>General</c:formatCode>
                <c:ptCount val="5"/>
                <c:pt idx="0">
                  <c:v>2388.0</c:v>
                </c:pt>
                <c:pt idx="1">
                  <c:v>2162.0</c:v>
                </c:pt>
                <c:pt idx="2">
                  <c:v>2041.0</c:v>
                </c:pt>
                <c:pt idx="3">
                  <c:v>1608.0</c:v>
                </c:pt>
                <c:pt idx="4">
                  <c:v>1251.0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4847224"/>
        <c:axId val="-2134806488"/>
      </c:barChart>
      <c:lineChart>
        <c:grouping val="standard"/>
        <c:varyColors val="0"/>
        <c:ser>
          <c:idx val="1"/>
          <c:order val="1"/>
          <c:tx>
            <c:strRef>
              <c:f>農業全般!$L$18</c:f>
              <c:strCache>
                <c:ptCount val="1"/>
                <c:pt idx="0">
                  <c:v>農家人口</c:v>
                </c:pt>
              </c:strCache>
            </c:strRef>
          </c:tx>
          <c:marker>
            <c:symbol val="none"/>
          </c:marker>
          <c:cat>
            <c:numRef>
              <c:f>農業全般!$B$21:$B$25</c:f>
              <c:numCache>
                <c:formatCode>General</c:formatCode>
                <c:ptCount val="5"/>
                <c:pt idx="0">
                  <c:v>1990.0</c:v>
                </c:pt>
                <c:pt idx="1">
                  <c:v>1995.0</c:v>
                </c:pt>
                <c:pt idx="2">
                  <c:v>1998.0</c:v>
                </c:pt>
                <c:pt idx="3">
                  <c:v>2000.0</c:v>
                </c:pt>
                <c:pt idx="4">
                  <c:v>2005.0</c:v>
                </c:pt>
              </c:numCache>
            </c:numRef>
          </c:cat>
          <c:val>
            <c:numRef>
              <c:f>農業全般!$L$21:$L$25</c:f>
              <c:numCache>
                <c:formatCode>General</c:formatCode>
                <c:ptCount val="5"/>
                <c:pt idx="0">
                  <c:v>11421.0</c:v>
                </c:pt>
                <c:pt idx="1">
                  <c:v>9999.0</c:v>
                </c:pt>
                <c:pt idx="2">
                  <c:v>9354.0</c:v>
                </c:pt>
                <c:pt idx="3">
                  <c:v>7532.0</c:v>
                </c:pt>
                <c:pt idx="4">
                  <c:v>5592.0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4799864"/>
        <c:axId val="-2134803160"/>
      </c:lineChart>
      <c:catAx>
        <c:axId val="-2134847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4806488"/>
        <c:crosses val="autoZero"/>
        <c:auto val="0"/>
        <c:lblAlgn val="ctr"/>
        <c:lblOffset val="100"/>
        <c:noMultiLvlLbl val="0"/>
      </c:catAx>
      <c:valAx>
        <c:axId val="-2134806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4847224"/>
        <c:crosses val="autoZero"/>
        <c:crossBetween val="between"/>
      </c:valAx>
      <c:valAx>
        <c:axId val="-21348031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-2134799864"/>
        <c:crosses val="max"/>
        <c:crossBetween val="between"/>
      </c:valAx>
      <c:catAx>
        <c:axId val="-2134799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13480316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139125086248747"/>
          <c:y val="0.857587928830532"/>
          <c:w val="0.424688080976795"/>
          <c:h val="0.0907915219331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>
        <c:manualLayout>
          <c:xMode val="edge"/>
          <c:yMode val="edge"/>
          <c:x val="0.146737874123016"/>
          <c:y val="0.198581652282589"/>
        </c:manualLayout>
      </c:layout>
      <c:overlay val="0"/>
      <c:txPr>
        <a:bodyPr/>
        <a:lstStyle/>
        <a:p>
          <a:pPr>
            <a:defRPr b="0"/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54901833865492"/>
          <c:y val="0.218273769817895"/>
          <c:w val="0.37977134868234"/>
          <c:h val="0.58822111509531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耕作放棄地となった理由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0.205508821936102"/>
                  <c:y val="0.0577497277070735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latin typeface="+mn-ea"/>
                        <a:ea typeface="+mn-ea"/>
                      </a:defRPr>
                    </a:pPr>
                    <a:r>
                      <a:rPr lang="ja-JP" altLang="en-US" sz="2400" b="0" dirty="0"/>
                      <a:t>高齢化</a:t>
                    </a:r>
                    <a:r>
                      <a:rPr lang="ja-JP" altLang="en-US" sz="2800" b="1" dirty="0"/>
                      <a:t>
</a:t>
                    </a:r>
                    <a:r>
                      <a:rPr lang="en-US" altLang="ja-JP" sz="2800" b="1" dirty="0" smtClean="0"/>
                      <a:t>    </a:t>
                    </a:r>
                    <a:r>
                      <a:rPr lang="en-US" altLang="ja-JP" sz="3200" b="1" dirty="0" smtClean="0">
                        <a:solidFill>
                          <a:schemeClr val="tx1"/>
                        </a:solidFill>
                      </a:rPr>
                      <a:t>39</a:t>
                    </a:r>
                    <a:r>
                      <a:rPr lang="en-US" altLang="ja-JP" sz="3200" b="1" dirty="0"/>
                      <a:t>%</a:t>
                    </a:r>
                    <a:endParaRPr lang="ja-JP" altLang="en-US" sz="2800" b="1" dirty="0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0719541388826125"/>
                  <c:y val="-0.1447036366328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927571561786344"/>
                  <c:y val="-0.02844910936701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>
                    <a:latin typeface="+mn-ea"/>
                    <a:ea typeface="+mn-ea"/>
                  </a:defRPr>
                </a:pPr>
                <a:endParaRPr lang="ja-JP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高齢化</c:v>
                </c:pt>
                <c:pt idx="1">
                  <c:v>耕作不便</c:v>
                </c:pt>
                <c:pt idx="2">
                  <c:v>人手不足</c:v>
                </c:pt>
                <c:pt idx="3">
                  <c:v>その他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0.39</c:v>
                </c:pt>
                <c:pt idx="1">
                  <c:v>0.23</c:v>
                </c:pt>
                <c:pt idx="2">
                  <c:v>0.16</c:v>
                </c:pt>
                <c:pt idx="3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layout>
        <c:manualLayout>
          <c:xMode val="edge"/>
          <c:yMode val="edge"/>
          <c:x val="0.094330233237897"/>
          <c:y val="0.0174996764700988"/>
        </c:manualLayout>
      </c:layout>
      <c:overlay val="0"/>
      <c:txPr>
        <a:bodyPr/>
        <a:lstStyle/>
        <a:p>
          <a:pPr>
            <a:defRPr sz="2000" b="0"/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Sheet2!$F$2</c:f>
              <c:strCache>
                <c:ptCount val="1"/>
                <c:pt idx="0">
                  <c:v>農用地区域における耕作放棄地（ha）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0.195596970425631"/>
                  <c:y val="-0.10572435550484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latin typeface="+mn-ea"/>
                        <a:ea typeface="+mn-ea"/>
                      </a:defRPr>
                    </a:pPr>
                    <a:r>
                      <a:rPr lang="ja-JP" altLang="en-US" sz="2400" b="0" dirty="0"/>
                      <a:t>新治</a:t>
                    </a:r>
                    <a:r>
                      <a:rPr lang="ja-JP" altLang="en-US" dirty="0"/>
                      <a:t>
</a:t>
                    </a:r>
                    <a:r>
                      <a:rPr lang="en-US" altLang="ja-JP" dirty="0"/>
                      <a:t>56%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800">
                      <a:latin typeface="+mn-ea"/>
                      <a:ea typeface="+mn-ea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800">
                      <a:latin typeface="+mn-ea"/>
                      <a:ea typeface="+mn-ea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848475965704422"/>
                  <c:y val="0.1042307775423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+mn-ea"/>
                      <a:ea typeface="+mn-ea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0488438101041328"/>
                  <c:y val="0.0094637153453523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+mn-ea"/>
                      <a:ea typeface="+mn-ea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089352177151241"/>
                  <c:y val="0.18441055335908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219641633471265"/>
                  <c:y val="0.134688789074153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+mn-ea"/>
                      <a:ea typeface="+mn-ea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.0422571245396928"/>
                  <c:y val="0.0941632225118192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+mn-ea"/>
                      <a:ea typeface="+mn-ea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>
                    <a:latin typeface="+mn-ea"/>
                    <a:ea typeface="+mn-ea"/>
                  </a:defRPr>
                </a:pPr>
                <a:endParaRPr lang="ja-JP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Sheet2!$E$3:$E$10</c:f>
              <c:strCache>
                <c:ptCount val="8"/>
                <c:pt idx="0">
                  <c:v>新治</c:v>
                </c:pt>
                <c:pt idx="1">
                  <c:v>都和</c:v>
                </c:pt>
                <c:pt idx="2">
                  <c:v>六中</c:v>
                </c:pt>
                <c:pt idx="3">
                  <c:v>五中</c:v>
                </c:pt>
                <c:pt idx="4">
                  <c:v>四中</c:v>
                </c:pt>
                <c:pt idx="5">
                  <c:v>三中</c:v>
                </c:pt>
                <c:pt idx="6">
                  <c:v>二中</c:v>
                </c:pt>
                <c:pt idx="7">
                  <c:v>一中</c:v>
                </c:pt>
              </c:strCache>
            </c:strRef>
          </c:cat>
          <c:val>
            <c:numRef>
              <c:f>Sheet2!$F$3:$F$10</c:f>
              <c:numCache>
                <c:formatCode>General</c:formatCode>
                <c:ptCount val="8"/>
                <c:pt idx="0">
                  <c:v>106.6</c:v>
                </c:pt>
                <c:pt idx="1">
                  <c:v>12.8</c:v>
                </c:pt>
                <c:pt idx="2">
                  <c:v>1.5</c:v>
                </c:pt>
                <c:pt idx="3">
                  <c:v>52.9</c:v>
                </c:pt>
                <c:pt idx="4">
                  <c:v>0.0</c:v>
                </c:pt>
                <c:pt idx="5">
                  <c:v>2.8</c:v>
                </c:pt>
                <c:pt idx="6">
                  <c:v>3.3</c:v>
                </c:pt>
                <c:pt idx="7">
                  <c:v>11.2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819842219048"/>
          <c:y val="0.190271308688645"/>
          <c:w val="0.647964563923401"/>
          <c:h val="0.64014950800937"/>
        </c:manualLayout>
      </c:layout>
      <c:barChart>
        <c:barDir val="col"/>
        <c:grouping val="clustered"/>
        <c:varyColors val="0"/>
        <c:ser>
          <c:idx val="1"/>
          <c:order val="0"/>
          <c:tx>
            <c:v>店舗数</c:v>
          </c:tx>
          <c:spPr>
            <a:solidFill>
              <a:srgbClr val="FFAF1D"/>
            </a:solidFill>
          </c:spPr>
          <c:invertIfNegative val="0"/>
          <c:val>
            <c:numRef>
              <c:f>Sheet1!$B$29:$B$31</c:f>
              <c:numCache>
                <c:formatCode>General</c:formatCode>
                <c:ptCount val="3"/>
                <c:pt idx="0">
                  <c:v>515.0</c:v>
                </c:pt>
                <c:pt idx="1">
                  <c:v>448.0</c:v>
                </c:pt>
                <c:pt idx="2">
                  <c:v>350.0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2135517992"/>
        <c:axId val="-2135519944"/>
      </c:barChart>
      <c:lineChart>
        <c:grouping val="standard"/>
        <c:varyColors val="0"/>
        <c:ser>
          <c:idx val="0"/>
          <c:order val="1"/>
          <c:tx>
            <c:v>年間商品販売額</c:v>
          </c:tx>
          <c:spPr>
            <a:ln w="57150"/>
          </c:spPr>
          <c:marker>
            <c:symbol val="square"/>
            <c:size val="10"/>
            <c:spPr>
              <a:solidFill>
                <a:schemeClr val="accent5"/>
              </a:solidFill>
            </c:spPr>
          </c:marker>
          <c:cat>
            <c:numRef>
              <c:f>Sheet1!$A$29:$A$31</c:f>
              <c:numCache>
                <c:formatCode>General</c:formatCode>
                <c:ptCount val="3"/>
                <c:pt idx="0">
                  <c:v>1997.0</c:v>
                </c:pt>
                <c:pt idx="1">
                  <c:v>2002.0</c:v>
                </c:pt>
                <c:pt idx="2">
                  <c:v>2007.0</c:v>
                </c:pt>
              </c:numCache>
            </c:numRef>
          </c:cat>
          <c:val>
            <c:numRef>
              <c:f>Sheet1!$C$29:$C$31</c:f>
              <c:numCache>
                <c:formatCode>General</c:formatCode>
                <c:ptCount val="3"/>
                <c:pt idx="0">
                  <c:v>53572.0</c:v>
                </c:pt>
                <c:pt idx="1">
                  <c:v>39495.0</c:v>
                </c:pt>
                <c:pt idx="2">
                  <c:v>23904.0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5536280"/>
        <c:axId val="-2135509448"/>
      </c:lineChart>
      <c:catAx>
        <c:axId val="-2135536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-2135509448"/>
        <c:crosses val="autoZero"/>
        <c:auto val="1"/>
        <c:lblAlgn val="ctr"/>
        <c:lblOffset val="100"/>
        <c:noMultiLvlLbl val="0"/>
      </c:catAx>
      <c:valAx>
        <c:axId val="-21355094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-2135536280"/>
        <c:crosses val="autoZero"/>
        <c:crossBetween val="between"/>
      </c:valAx>
      <c:valAx>
        <c:axId val="-21355199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-2135517992"/>
        <c:crosses val="max"/>
        <c:crossBetween val="between"/>
      </c:valAx>
      <c:catAx>
        <c:axId val="-2135517992"/>
        <c:scaling>
          <c:orientation val="minMax"/>
        </c:scaling>
        <c:delete val="1"/>
        <c:axPos val="b"/>
        <c:majorTickMark val="out"/>
        <c:minorTickMark val="none"/>
        <c:tickLblPos val="nextTo"/>
        <c:crossAx val="-2135519944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txPr>
          <a:bodyPr/>
          <a:lstStyle/>
          <a:p>
            <a:pPr>
              <a:defRPr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pPr>
            <a:endParaRPr lang="ja-JP"/>
          </a:p>
        </c:txPr>
      </c:legendEntry>
      <c:legendEntry>
        <c:idx val="1"/>
        <c:txPr>
          <a:bodyPr/>
          <a:lstStyle/>
          <a:p>
            <a:pPr>
              <a:defRPr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pPr>
            <a:endParaRPr lang="ja-JP"/>
          </a:p>
        </c:txPr>
      </c:legendEntry>
      <c:layout>
        <c:manualLayout>
          <c:xMode val="edge"/>
          <c:yMode val="edge"/>
          <c:x val="0.139044769105309"/>
          <c:y val="0.90967459050311"/>
          <c:w val="0.784289080911233"/>
          <c:h val="0.0832882203204368"/>
        </c:manualLayout>
      </c:layout>
      <c:overlay val="0"/>
      <c:txPr>
        <a:bodyPr/>
        <a:lstStyle/>
        <a:p>
          <a:pPr>
            <a:defRPr sz="16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A87EF-20D2-F842-820B-6D75174C7374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EA9CD0BA-B295-C842-998E-87DC266892F5}">
      <dgm:prSet phldrT="[テキスト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vert="eaVert"/>
        <a:lstStyle/>
        <a:p>
          <a:pPr>
            <a:lnSpc>
              <a:spcPct val="90000"/>
            </a:lnSpc>
          </a:pPr>
          <a:endParaRPr kumimoji="1" lang="ja-JP" altLang="en-US" sz="2400" dirty="0" smtClean="0"/>
        </a:p>
        <a:p>
          <a:pPr>
            <a:lnSpc>
              <a:spcPct val="90000"/>
            </a:lnSpc>
          </a:pPr>
          <a:endParaRPr kumimoji="1" lang="ja-JP" altLang="en-US" sz="2400" dirty="0" smtClean="0"/>
        </a:p>
        <a:p>
          <a:pPr>
            <a:lnSpc>
              <a:spcPct val="60000"/>
            </a:lnSpc>
          </a:pPr>
          <a:endParaRPr kumimoji="1" lang="ja-JP" altLang="en-US" sz="2400" dirty="0" smtClean="0"/>
        </a:p>
      </dgm:t>
    </dgm:pt>
    <dgm:pt modelId="{015FC672-D799-BD48-B126-C0182C9EAAE5}" type="parTrans" cxnId="{200B6071-10D3-494A-807C-4829C723CA93}">
      <dgm:prSet/>
      <dgm:spPr/>
      <dgm:t>
        <a:bodyPr/>
        <a:lstStyle/>
        <a:p>
          <a:endParaRPr kumimoji="1" lang="ja-JP" altLang="en-US"/>
        </a:p>
      </dgm:t>
    </dgm:pt>
    <dgm:pt modelId="{E2EB7A85-7D32-2F4B-9DE0-9262B27822A0}" type="sibTrans" cxnId="{200B6071-10D3-494A-807C-4829C723CA93}">
      <dgm:prSet/>
      <dgm:spPr/>
      <dgm:t>
        <a:bodyPr/>
        <a:lstStyle/>
        <a:p>
          <a:endParaRPr kumimoji="1" lang="ja-JP" altLang="en-US"/>
        </a:p>
      </dgm:t>
    </dgm:pt>
    <dgm:pt modelId="{945D7B88-9BF4-8C44-8079-5691990BD117}">
      <dgm:prSet phldrT="[テキスト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vert="eaVert"/>
        <a:lstStyle/>
        <a:p>
          <a:r>
            <a:rPr kumimoji="1" lang="ja-JP" altLang="en-US" sz="2400" dirty="0" smtClean="0"/>
            <a:t>主要な方針</a:t>
          </a:r>
          <a:endParaRPr kumimoji="1" lang="ja-JP" altLang="en-US" sz="2400" dirty="0"/>
        </a:p>
      </dgm:t>
    </dgm:pt>
    <dgm:pt modelId="{455CCD59-B2E2-3341-8C24-4564561840D7}" type="parTrans" cxnId="{87DE99D3-9662-C748-B729-AC930E22AA92}">
      <dgm:prSet/>
      <dgm:spPr/>
      <dgm:t>
        <a:bodyPr/>
        <a:lstStyle/>
        <a:p>
          <a:endParaRPr kumimoji="1" lang="ja-JP" altLang="en-US"/>
        </a:p>
      </dgm:t>
    </dgm:pt>
    <dgm:pt modelId="{B80EADFA-2BD8-BE43-8431-71BE44EE6719}" type="sibTrans" cxnId="{87DE99D3-9662-C748-B729-AC930E22AA92}">
      <dgm:prSet/>
      <dgm:spPr/>
      <dgm:t>
        <a:bodyPr/>
        <a:lstStyle/>
        <a:p>
          <a:endParaRPr kumimoji="1" lang="ja-JP" altLang="en-US"/>
        </a:p>
      </dgm:t>
    </dgm:pt>
    <dgm:pt modelId="{DC4AC5A5-7E39-3442-8E36-49F392DB5C4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vert="eaVert"/>
        <a:lstStyle/>
        <a:p>
          <a:r>
            <a:rPr kumimoji="1" lang="ja-JP" altLang="en-US" sz="2400" dirty="0" smtClean="0"/>
            <a:t>目標都市像</a:t>
          </a:r>
          <a:r>
            <a:rPr kumimoji="1" lang="ja-JP" altLang="en-US" sz="2000" dirty="0" smtClean="0"/>
            <a:t>および</a:t>
          </a:r>
          <a:r>
            <a:rPr kumimoji="1" lang="ja-JP" altLang="en-US" sz="2400" dirty="0" smtClean="0"/>
            <a:t>人口フレーム</a:t>
          </a:r>
          <a:endParaRPr kumimoji="1" lang="ja-JP" altLang="en-US" sz="2400" dirty="0"/>
        </a:p>
      </dgm:t>
    </dgm:pt>
    <dgm:pt modelId="{7C6A0079-9AE8-DB49-A945-1E819FD01F07}" type="parTrans" cxnId="{B1861CBE-B7C5-6949-8408-5C993849B8B7}">
      <dgm:prSet/>
      <dgm:spPr/>
      <dgm:t>
        <a:bodyPr/>
        <a:lstStyle/>
        <a:p>
          <a:endParaRPr kumimoji="1" lang="ja-JP" altLang="en-US"/>
        </a:p>
      </dgm:t>
    </dgm:pt>
    <dgm:pt modelId="{A499AABD-F141-B042-9123-FB4BB2D50B11}" type="sibTrans" cxnId="{B1861CBE-B7C5-6949-8408-5C993849B8B7}">
      <dgm:prSet/>
      <dgm:spPr/>
      <dgm:t>
        <a:bodyPr/>
        <a:lstStyle/>
        <a:p>
          <a:endParaRPr kumimoji="1" lang="ja-JP" altLang="en-US"/>
        </a:p>
      </dgm:t>
    </dgm:pt>
    <dgm:pt modelId="{C1DA03B4-C838-2F45-A9DF-58D9B054CFF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vert="eaVert"/>
        <a:lstStyle/>
        <a:p>
          <a:r>
            <a:rPr kumimoji="1" lang="ja-JP" altLang="en-US" sz="2400" dirty="0" smtClean="0"/>
            <a:t>人口分析</a:t>
          </a:r>
        </a:p>
      </dgm:t>
    </dgm:pt>
    <dgm:pt modelId="{2F55F489-7141-854F-B868-B93F230C2E2D}" type="parTrans" cxnId="{2F94E84C-EAD4-7C4D-86C9-C7CCBB3D1F79}">
      <dgm:prSet/>
      <dgm:spPr/>
      <dgm:t>
        <a:bodyPr/>
        <a:lstStyle/>
        <a:p>
          <a:endParaRPr kumimoji="1" lang="ja-JP" altLang="en-US"/>
        </a:p>
      </dgm:t>
    </dgm:pt>
    <dgm:pt modelId="{08C0CEC3-1AF6-BE40-88F8-5A6C25869020}" type="sibTrans" cxnId="{2F94E84C-EAD4-7C4D-86C9-C7CCBB3D1F79}">
      <dgm:prSet/>
      <dgm:spPr/>
      <dgm:t>
        <a:bodyPr/>
        <a:lstStyle/>
        <a:p>
          <a:endParaRPr kumimoji="1" lang="ja-JP" altLang="en-US"/>
        </a:p>
      </dgm:t>
    </dgm:pt>
    <dgm:pt modelId="{3B637FC1-7DF2-1D40-86A8-61758DF8161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vert="eaVert"/>
        <a:lstStyle/>
        <a:p>
          <a:r>
            <a:rPr kumimoji="1" lang="ja-JP" altLang="en-US" sz="2400" dirty="0" smtClean="0"/>
            <a:t>今後の活動</a:t>
          </a:r>
          <a:endParaRPr kumimoji="1" lang="ja-JP" altLang="en-US" sz="2400" dirty="0"/>
        </a:p>
      </dgm:t>
    </dgm:pt>
    <dgm:pt modelId="{20489343-3522-3F4A-86A7-26DD82D7003B}" type="parTrans" cxnId="{4850DE52-094A-1544-AAD7-37010EE0D7A4}">
      <dgm:prSet/>
      <dgm:spPr/>
      <dgm:t>
        <a:bodyPr/>
        <a:lstStyle/>
        <a:p>
          <a:endParaRPr kumimoji="1" lang="ja-JP" altLang="en-US"/>
        </a:p>
      </dgm:t>
    </dgm:pt>
    <dgm:pt modelId="{96D8E3A1-3254-BF4B-95A4-D1098D805F2B}" type="sibTrans" cxnId="{4850DE52-094A-1544-AAD7-37010EE0D7A4}">
      <dgm:prSet/>
      <dgm:spPr/>
      <dgm:t>
        <a:bodyPr/>
        <a:lstStyle/>
        <a:p>
          <a:endParaRPr kumimoji="1" lang="ja-JP" altLang="en-US"/>
        </a:p>
      </dgm:t>
    </dgm:pt>
    <dgm:pt modelId="{C47FB2AC-FD4B-7D42-87B7-6DC5395060DD}" type="pres">
      <dgm:prSet presAssocID="{92AA87EF-20D2-F842-820B-6D75174C7374}" presName="CompostProcess" presStyleCnt="0">
        <dgm:presLayoutVars>
          <dgm:dir/>
          <dgm:resizeHandles val="exact"/>
        </dgm:presLayoutVars>
      </dgm:prSet>
      <dgm:spPr/>
    </dgm:pt>
    <dgm:pt modelId="{4B3F2051-7CA5-DE45-9055-C1C597B6FEF0}" type="pres">
      <dgm:prSet presAssocID="{92AA87EF-20D2-F842-820B-6D75174C7374}" presName="arrow" presStyleLbl="bgShp" presStyleIdx="0" presStyleCnt="1" custScaleX="117647"/>
      <dgm:spPr>
        <a:gradFill flip="none" rotWithShape="1">
          <a:gsLst>
            <a:gs pos="100000">
              <a:schemeClr val="accent6">
                <a:lumMod val="60000"/>
                <a:lumOff val="40000"/>
                <a:alpha val="53000"/>
              </a:schemeClr>
            </a:gs>
            <a:gs pos="0">
              <a:schemeClr val="accent6">
                <a:lumMod val="20000"/>
                <a:lumOff val="80000"/>
                <a:alpha val="18000"/>
              </a:schemeClr>
            </a:gs>
          </a:gsLst>
          <a:lin ang="0" scaled="1"/>
          <a:tileRect/>
        </a:gradFill>
      </dgm:spPr>
      <dgm:t>
        <a:bodyPr/>
        <a:lstStyle/>
        <a:p>
          <a:endParaRPr kumimoji="1" lang="ja-JP" altLang="en-US"/>
        </a:p>
      </dgm:t>
    </dgm:pt>
    <dgm:pt modelId="{6FB4C2F9-89D0-F24F-9436-608A38DBAA2F}" type="pres">
      <dgm:prSet presAssocID="{92AA87EF-20D2-F842-820B-6D75174C7374}" presName="linearProcess" presStyleCnt="0"/>
      <dgm:spPr/>
    </dgm:pt>
    <dgm:pt modelId="{DFFFF10A-DB44-2941-8C82-A12EE34CB10C}" type="pres">
      <dgm:prSet presAssocID="{EA9CD0BA-B295-C842-998E-87DC266892F5}" presName="textNode" presStyleLbl="node1" presStyleIdx="0" presStyleCnt="5" custScaleX="81715" custScaleY="136400" custLinFactNeighborX="9009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D364FE-D16C-ED4D-9AC0-45EBC219356C}" type="pres">
      <dgm:prSet presAssocID="{E2EB7A85-7D32-2F4B-9DE0-9262B27822A0}" presName="sibTrans" presStyleCnt="0"/>
      <dgm:spPr/>
    </dgm:pt>
    <dgm:pt modelId="{FE1B7908-45F2-9C4D-A58A-3EDC86B9DF25}" type="pres">
      <dgm:prSet presAssocID="{C1DA03B4-C838-2F45-A9DF-58D9B054CFF6}" presName="textNode" presStyleLbl="node1" presStyleIdx="1" presStyleCnt="5" custScaleX="40975" custScaleY="136400" custLinFactNeighborX="6087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921106B-66BD-6E46-841D-93F984363FF9}" type="pres">
      <dgm:prSet presAssocID="{08C0CEC3-1AF6-BE40-88F8-5A6C25869020}" presName="sibTrans" presStyleCnt="0"/>
      <dgm:spPr/>
    </dgm:pt>
    <dgm:pt modelId="{448C525B-EA10-0440-963D-F5F214A00044}" type="pres">
      <dgm:prSet presAssocID="{DC4AC5A5-7E39-3442-8E36-49F392DB5C48}" presName="textNode" presStyleLbl="node1" presStyleIdx="2" presStyleCnt="5" custScaleX="40975" custScaleY="1364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1FF5D09-46BC-8F43-9218-190981E7C1E0}" type="pres">
      <dgm:prSet presAssocID="{A499AABD-F141-B042-9123-FB4BB2D50B11}" presName="sibTrans" presStyleCnt="0"/>
      <dgm:spPr/>
    </dgm:pt>
    <dgm:pt modelId="{7BA290D7-D91E-CA42-85B8-6F375539405A}" type="pres">
      <dgm:prSet presAssocID="{945D7B88-9BF4-8C44-8079-5691990BD117}" presName="textNode" presStyleLbl="node1" presStyleIdx="3" presStyleCnt="5" custScaleX="40975" custScaleY="136400" custLinFactNeighborX="-6087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67A36AC-E420-7E42-A24B-CBC2000670C6}" type="pres">
      <dgm:prSet presAssocID="{B80EADFA-2BD8-BE43-8431-71BE44EE6719}" presName="sibTrans" presStyleCnt="0"/>
      <dgm:spPr/>
    </dgm:pt>
    <dgm:pt modelId="{558C43EC-230C-C643-9FAA-6E5543DBA1F8}" type="pres">
      <dgm:prSet presAssocID="{3B637FC1-7DF2-1D40-86A8-61758DF81610}" presName="textNode" presStyleLbl="node1" presStyleIdx="4" presStyleCnt="5" custScaleX="40975" custScaleY="136400" custLinFactX="-4234" custLinFactNeighborX="-100000" custLinFactNeighborY="-91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F94E84C-EAD4-7C4D-86C9-C7CCBB3D1F79}" srcId="{92AA87EF-20D2-F842-820B-6D75174C7374}" destId="{C1DA03B4-C838-2F45-A9DF-58D9B054CFF6}" srcOrd="1" destOrd="0" parTransId="{2F55F489-7141-854F-B868-B93F230C2E2D}" sibTransId="{08C0CEC3-1AF6-BE40-88F8-5A6C25869020}"/>
    <dgm:cxn modelId="{72679671-C911-0649-8963-6568A13C2ED2}" type="presOf" srcId="{3B637FC1-7DF2-1D40-86A8-61758DF81610}" destId="{558C43EC-230C-C643-9FAA-6E5543DBA1F8}" srcOrd="0" destOrd="0" presId="urn:microsoft.com/office/officeart/2005/8/layout/hProcess9"/>
    <dgm:cxn modelId="{5F667BAB-6900-314E-A706-575884BF3582}" type="presOf" srcId="{92AA87EF-20D2-F842-820B-6D75174C7374}" destId="{C47FB2AC-FD4B-7D42-87B7-6DC5395060DD}" srcOrd="0" destOrd="0" presId="urn:microsoft.com/office/officeart/2005/8/layout/hProcess9"/>
    <dgm:cxn modelId="{87A05996-6584-B945-94A0-FC293783007E}" type="presOf" srcId="{945D7B88-9BF4-8C44-8079-5691990BD117}" destId="{7BA290D7-D91E-CA42-85B8-6F375539405A}" srcOrd="0" destOrd="0" presId="urn:microsoft.com/office/officeart/2005/8/layout/hProcess9"/>
    <dgm:cxn modelId="{200B6071-10D3-494A-807C-4829C723CA93}" srcId="{92AA87EF-20D2-F842-820B-6D75174C7374}" destId="{EA9CD0BA-B295-C842-998E-87DC266892F5}" srcOrd="0" destOrd="0" parTransId="{015FC672-D799-BD48-B126-C0182C9EAAE5}" sibTransId="{E2EB7A85-7D32-2F4B-9DE0-9262B27822A0}"/>
    <dgm:cxn modelId="{87DE99D3-9662-C748-B729-AC930E22AA92}" srcId="{92AA87EF-20D2-F842-820B-6D75174C7374}" destId="{945D7B88-9BF4-8C44-8079-5691990BD117}" srcOrd="3" destOrd="0" parTransId="{455CCD59-B2E2-3341-8C24-4564561840D7}" sibTransId="{B80EADFA-2BD8-BE43-8431-71BE44EE6719}"/>
    <dgm:cxn modelId="{9210D04C-D049-AE45-9B56-68F1A7D19D19}" type="presOf" srcId="{EA9CD0BA-B295-C842-998E-87DC266892F5}" destId="{DFFFF10A-DB44-2941-8C82-A12EE34CB10C}" srcOrd="0" destOrd="0" presId="urn:microsoft.com/office/officeart/2005/8/layout/hProcess9"/>
    <dgm:cxn modelId="{D67AB3BB-E81B-784A-AFDC-BFECF8F6481E}" type="presOf" srcId="{DC4AC5A5-7E39-3442-8E36-49F392DB5C48}" destId="{448C525B-EA10-0440-963D-F5F214A00044}" srcOrd="0" destOrd="0" presId="urn:microsoft.com/office/officeart/2005/8/layout/hProcess9"/>
    <dgm:cxn modelId="{BD5161CC-FDE7-C74A-AF8B-7CD92F669E15}" type="presOf" srcId="{C1DA03B4-C838-2F45-A9DF-58D9B054CFF6}" destId="{FE1B7908-45F2-9C4D-A58A-3EDC86B9DF25}" srcOrd="0" destOrd="0" presId="urn:microsoft.com/office/officeart/2005/8/layout/hProcess9"/>
    <dgm:cxn modelId="{4850DE52-094A-1544-AAD7-37010EE0D7A4}" srcId="{92AA87EF-20D2-F842-820B-6D75174C7374}" destId="{3B637FC1-7DF2-1D40-86A8-61758DF81610}" srcOrd="4" destOrd="0" parTransId="{20489343-3522-3F4A-86A7-26DD82D7003B}" sibTransId="{96D8E3A1-3254-BF4B-95A4-D1098D805F2B}"/>
    <dgm:cxn modelId="{B1861CBE-B7C5-6949-8408-5C993849B8B7}" srcId="{92AA87EF-20D2-F842-820B-6D75174C7374}" destId="{DC4AC5A5-7E39-3442-8E36-49F392DB5C48}" srcOrd="2" destOrd="0" parTransId="{7C6A0079-9AE8-DB49-A945-1E819FD01F07}" sibTransId="{A499AABD-F141-B042-9123-FB4BB2D50B11}"/>
    <dgm:cxn modelId="{DABCD652-555C-9948-B96A-BFEC3BCD25D9}" type="presParOf" srcId="{C47FB2AC-FD4B-7D42-87B7-6DC5395060DD}" destId="{4B3F2051-7CA5-DE45-9055-C1C597B6FEF0}" srcOrd="0" destOrd="0" presId="urn:microsoft.com/office/officeart/2005/8/layout/hProcess9"/>
    <dgm:cxn modelId="{526C75D4-3FB5-EB48-877E-ABAD47D28F48}" type="presParOf" srcId="{C47FB2AC-FD4B-7D42-87B7-6DC5395060DD}" destId="{6FB4C2F9-89D0-F24F-9436-608A38DBAA2F}" srcOrd="1" destOrd="0" presId="urn:microsoft.com/office/officeart/2005/8/layout/hProcess9"/>
    <dgm:cxn modelId="{49F4A2F2-233D-9B45-BF6C-5F719FBB3E1F}" type="presParOf" srcId="{6FB4C2F9-89D0-F24F-9436-608A38DBAA2F}" destId="{DFFFF10A-DB44-2941-8C82-A12EE34CB10C}" srcOrd="0" destOrd="0" presId="urn:microsoft.com/office/officeart/2005/8/layout/hProcess9"/>
    <dgm:cxn modelId="{671088C0-344E-2F49-8B35-17DCF02A5668}" type="presParOf" srcId="{6FB4C2F9-89D0-F24F-9436-608A38DBAA2F}" destId="{F9D364FE-D16C-ED4D-9AC0-45EBC219356C}" srcOrd="1" destOrd="0" presId="urn:microsoft.com/office/officeart/2005/8/layout/hProcess9"/>
    <dgm:cxn modelId="{8EC6F387-4657-694F-963D-097D53ABB67F}" type="presParOf" srcId="{6FB4C2F9-89D0-F24F-9436-608A38DBAA2F}" destId="{FE1B7908-45F2-9C4D-A58A-3EDC86B9DF25}" srcOrd="2" destOrd="0" presId="urn:microsoft.com/office/officeart/2005/8/layout/hProcess9"/>
    <dgm:cxn modelId="{3B446CB9-068A-554B-BFFC-8C9A22EDCDB0}" type="presParOf" srcId="{6FB4C2F9-89D0-F24F-9436-608A38DBAA2F}" destId="{1921106B-66BD-6E46-841D-93F984363FF9}" srcOrd="3" destOrd="0" presId="urn:microsoft.com/office/officeart/2005/8/layout/hProcess9"/>
    <dgm:cxn modelId="{0AA491ED-E293-B94F-8089-0BB77A389659}" type="presParOf" srcId="{6FB4C2F9-89D0-F24F-9436-608A38DBAA2F}" destId="{448C525B-EA10-0440-963D-F5F214A00044}" srcOrd="4" destOrd="0" presId="urn:microsoft.com/office/officeart/2005/8/layout/hProcess9"/>
    <dgm:cxn modelId="{AE4D7B79-EDAB-5B4F-BE0E-4AE80AB41A92}" type="presParOf" srcId="{6FB4C2F9-89D0-F24F-9436-608A38DBAA2F}" destId="{41FF5D09-46BC-8F43-9218-190981E7C1E0}" srcOrd="5" destOrd="0" presId="urn:microsoft.com/office/officeart/2005/8/layout/hProcess9"/>
    <dgm:cxn modelId="{ACFA5FB5-0361-D24E-8263-CA26FBC7726B}" type="presParOf" srcId="{6FB4C2F9-89D0-F24F-9436-608A38DBAA2F}" destId="{7BA290D7-D91E-CA42-85B8-6F375539405A}" srcOrd="6" destOrd="0" presId="urn:microsoft.com/office/officeart/2005/8/layout/hProcess9"/>
    <dgm:cxn modelId="{E17156ED-9251-7744-BA12-3434CAF350D7}" type="presParOf" srcId="{6FB4C2F9-89D0-F24F-9436-608A38DBAA2F}" destId="{267A36AC-E420-7E42-A24B-CBC2000670C6}" srcOrd="7" destOrd="0" presId="urn:microsoft.com/office/officeart/2005/8/layout/hProcess9"/>
    <dgm:cxn modelId="{6BED1958-D83C-8D4D-8C84-3075A5DF7309}" type="presParOf" srcId="{6FB4C2F9-89D0-F24F-9436-608A38DBAA2F}" destId="{558C43EC-230C-C643-9FAA-6E5543DBA1F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F2051-7CA5-DE45-9055-C1C597B6FEF0}">
      <dsp:nvSpPr>
        <dsp:cNvPr id="0" name=""/>
        <dsp:cNvSpPr/>
      </dsp:nvSpPr>
      <dsp:spPr>
        <a:xfrm>
          <a:off x="1" y="0"/>
          <a:ext cx="7244638" cy="4829761"/>
        </a:xfrm>
        <a:prstGeom prst="rightArrow">
          <a:avLst/>
        </a:prstGeom>
        <a:gradFill flip="none" rotWithShape="1">
          <a:gsLst>
            <a:gs pos="100000">
              <a:schemeClr val="accent6">
                <a:lumMod val="60000"/>
                <a:lumOff val="40000"/>
                <a:alpha val="53000"/>
              </a:schemeClr>
            </a:gs>
            <a:gs pos="0">
              <a:schemeClr val="accent6">
                <a:lumMod val="20000"/>
                <a:lumOff val="80000"/>
                <a:alpha val="18000"/>
              </a:scheme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FFF10A-DB44-2941-8C82-A12EE34CB10C}">
      <dsp:nvSpPr>
        <dsp:cNvPr id="0" name=""/>
        <dsp:cNvSpPr/>
      </dsp:nvSpPr>
      <dsp:spPr>
        <a:xfrm>
          <a:off x="360481" y="1097321"/>
          <a:ext cx="1905486" cy="263511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eaVert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400" kern="1200" dirty="0" smtClean="0"/>
        </a:p>
        <a:p>
          <a:pPr lvl="0" algn="ctr" defTabSz="10668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400" kern="1200" dirty="0" smtClean="0"/>
        </a:p>
      </dsp:txBody>
      <dsp:txXfrm>
        <a:off x="453499" y="1190339"/>
        <a:ext cx="1719450" cy="2449081"/>
      </dsp:txXfrm>
    </dsp:sp>
    <dsp:sp modelId="{FE1B7908-45F2-9C4D-A58A-3EDC86B9DF25}">
      <dsp:nvSpPr>
        <dsp:cNvPr id="0" name=""/>
        <dsp:cNvSpPr/>
      </dsp:nvSpPr>
      <dsp:spPr>
        <a:xfrm>
          <a:off x="2522363" y="1097321"/>
          <a:ext cx="955483" cy="263511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eaVert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人口分析</a:t>
          </a:r>
        </a:p>
      </dsp:txBody>
      <dsp:txXfrm>
        <a:off x="2569006" y="1143964"/>
        <a:ext cx="862197" cy="2541831"/>
      </dsp:txXfrm>
    </dsp:sp>
    <dsp:sp modelId="{448C525B-EA10-0440-963D-F5F214A00044}">
      <dsp:nvSpPr>
        <dsp:cNvPr id="0" name=""/>
        <dsp:cNvSpPr/>
      </dsp:nvSpPr>
      <dsp:spPr>
        <a:xfrm>
          <a:off x="3619581" y="1097321"/>
          <a:ext cx="955483" cy="263511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eaVert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目標都市像</a:t>
          </a:r>
          <a:r>
            <a:rPr kumimoji="1" lang="ja-JP" altLang="en-US" sz="2000" kern="1200" dirty="0" smtClean="0"/>
            <a:t>および</a:t>
          </a:r>
          <a:r>
            <a:rPr kumimoji="1" lang="ja-JP" altLang="en-US" sz="2400" kern="1200" dirty="0" smtClean="0"/>
            <a:t>人口フレーム</a:t>
          </a:r>
          <a:endParaRPr kumimoji="1" lang="ja-JP" altLang="en-US" sz="2400" kern="1200" dirty="0"/>
        </a:p>
      </dsp:txBody>
      <dsp:txXfrm>
        <a:off x="3666224" y="1143964"/>
        <a:ext cx="862197" cy="2541831"/>
      </dsp:txXfrm>
    </dsp:sp>
    <dsp:sp modelId="{7BA290D7-D91E-CA42-85B8-6F375539405A}">
      <dsp:nvSpPr>
        <dsp:cNvPr id="0" name=""/>
        <dsp:cNvSpPr/>
      </dsp:nvSpPr>
      <dsp:spPr>
        <a:xfrm>
          <a:off x="4716798" y="1097321"/>
          <a:ext cx="955483" cy="263511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eaVert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主要な方針</a:t>
          </a:r>
          <a:endParaRPr kumimoji="1" lang="ja-JP" altLang="en-US" sz="2400" kern="1200" dirty="0"/>
        </a:p>
      </dsp:txBody>
      <dsp:txXfrm>
        <a:off x="4763441" y="1143964"/>
        <a:ext cx="862197" cy="2541831"/>
      </dsp:txXfrm>
    </dsp:sp>
    <dsp:sp modelId="{558C43EC-230C-C643-9FAA-6E5543DBA1F8}">
      <dsp:nvSpPr>
        <dsp:cNvPr id="0" name=""/>
        <dsp:cNvSpPr/>
      </dsp:nvSpPr>
      <dsp:spPr>
        <a:xfrm>
          <a:off x="5794048" y="1079683"/>
          <a:ext cx="955483" cy="263511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eaVert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今後の活動</a:t>
          </a:r>
          <a:endParaRPr kumimoji="1" lang="ja-JP" altLang="en-US" sz="2400" kern="1200" dirty="0"/>
        </a:p>
      </dsp:txBody>
      <dsp:txXfrm>
        <a:off x="5840691" y="1126326"/>
        <a:ext cx="862197" cy="2541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0.08875</cdr:y>
    </cdr:from>
    <cdr:to>
      <cdr:x>0.2293</cdr:x>
      <cdr:y>0.25936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146761"/>
          <a:ext cx="873635" cy="2821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ja-JP" sz="1100" dirty="0" smtClean="0"/>
            <a:t>(</a:t>
          </a:r>
          <a:r>
            <a:rPr lang="ja-JP" altLang="en-US" sz="1100" dirty="0" smtClean="0"/>
            <a:t>人</a:t>
          </a:r>
          <a:r>
            <a:rPr lang="en-US" altLang="ja-JP" sz="1100" dirty="0" smtClean="0"/>
            <a:t>/</a:t>
          </a:r>
          <a:r>
            <a:rPr lang="ja-JP" altLang="en-US" sz="1100" dirty="0" smtClean="0"/>
            <a:t>日</a:t>
          </a:r>
          <a:r>
            <a:rPr lang="en-US" altLang="ja-JP" sz="1100" dirty="0" smtClean="0"/>
            <a:t>)</a:t>
          </a:r>
          <a:endParaRPr lang="ja-JP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6952E-BCAD-6A40-BAA6-3FD80DEFD245}" type="datetimeFigureOut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25A2C-36D2-9349-89FB-F7472740B17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863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0144-E2A2-9640-A1E0-535FB5CA23EB}" type="datetimeFigureOut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9CE2F-60D8-A243-A6E1-A064156CFD8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98112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9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993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645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059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dirty="0" smtClean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34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769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242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130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806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28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58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990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21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77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199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81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7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9CE2F-60D8-A243-A6E1-A064156CFD83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3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3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566F-203D-4240-B75D-E546A255D2B8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36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CB3-5745-2744-9B11-6E6E4ADB06FE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752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845BC-D874-1E49-826B-732784CED68E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00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566F-203D-4240-B75D-E546A255D2B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16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EC22F-5106-BC4D-B491-25AADA4F873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図 6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0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D8DB5-97AA-0246-B915-95211546808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8" name="図 7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12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631240"/>
            <a:ext cx="4038600" cy="54949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631240"/>
            <a:ext cx="4038600" cy="54949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2DE0-9A2B-D742-B000-4D2E14B3560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9" name="図 8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8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7A957-E284-C440-B148-F8946BC9DB5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図 10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9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174A-32F7-3645-BA1F-27B5D116B37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図 6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7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91-A2B6-4D4F-85FF-5F69ED6FF48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04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282A-DEE0-E244-9EC6-7FA88B51C3D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7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EC22F-5106-BC4D-B491-25AADA4F8736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4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EF95C-6D91-254E-B113-B67EFCEAFAE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5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CB3-5745-2744-9B11-6E6E4ADB06F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01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845BC-D874-1E49-826B-732784CED68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5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D8DB5-97AA-0246-B915-952115468086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pic>
        <p:nvPicPr>
          <p:cNvPr id="8" name="図 7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9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631240"/>
            <a:ext cx="4038600" cy="54949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631240"/>
            <a:ext cx="4038600" cy="54949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2DE0-9A2B-D742-B000-4D2E14B35600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9" name="図 8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3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7A957-E284-C440-B148-F8946BC9DB57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1" name="図 10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174A-32F7-3645-BA1F-27B5D116B37A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 descr="ピース2.png"/>
          <p:cNvPicPr>
            <a:picLocks noChangeAspect="1"/>
          </p:cNvPicPr>
          <p:nvPr userDrawn="1"/>
        </p:nvPicPr>
        <p:blipFill>
          <a:blip r:embed="rId2" cstate="screen">
            <a:alphaModFix amt="36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6336">
            <a:off x="8005606" y="6066099"/>
            <a:ext cx="931879" cy="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91-A2B6-4D4F-85FF-5F69ED6FF48D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CCC63FB8-029C-7D42-883B-020745584D4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108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282A-DEE0-E244-9EC6-7FA88B51C3D5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73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EF95C-6D91-254E-B113-B67EFCEAFAEA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53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13000">
              <a:schemeClr val="accent5">
                <a:lumMod val="20000"/>
                <a:lumOff val="80000"/>
                <a:alpha val="41000"/>
              </a:schemeClr>
            </a:gs>
            <a:gs pos="8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631240"/>
            <a:ext cx="8229600" cy="549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DCE45-681E-8B48-B175-40357DEFCDEE}" type="datetime1">
              <a:rPr kumimoji="1" lang="ja-JP" altLang="en-US" smtClean="0"/>
              <a:pPr/>
              <a:t>15/02/08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ProN W4"/>
                <a:ea typeface="ヒラギノ丸ゴ ProN W4"/>
                <a:cs typeface="ヒラギノ丸ゴ ProN W4"/>
              </a:defRPr>
            </a:lvl1pPr>
          </a:lstStyle>
          <a:p>
            <a:fld id="{CCC63FB8-029C-7D42-883B-020745584D4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440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13000">
              <a:schemeClr val="accent5">
                <a:lumMod val="20000"/>
                <a:lumOff val="80000"/>
                <a:alpha val="41000"/>
              </a:schemeClr>
            </a:gs>
            <a:gs pos="8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631240"/>
            <a:ext cx="8229600" cy="549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DCE45-681E-8B48-B175-40357DEFCDE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onstantia"/>
                <a:ea typeface="ヒラギノ角ゴ Pro W3"/>
              </a:rPr>
              <a:pPr/>
              <a:t>15/02/08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ProN W4"/>
                <a:ea typeface="ヒラギノ丸ゴ ProN W4"/>
                <a:cs typeface="ヒラギノ丸ゴ ProN W4"/>
              </a:defRPr>
            </a:lvl1pPr>
          </a:lstStyle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1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microsoft.com/office/2007/relationships/hdphoto" Target="../media/hdphoto3.wdp"/><Relationship Id="rId24" Type="http://schemas.openxmlformats.org/officeDocument/2006/relationships/image" Target="../media/image21.png"/><Relationship Id="rId25" Type="http://schemas.microsoft.com/office/2007/relationships/hdphoto" Target="../media/hdphoto4.wdp"/><Relationship Id="rId26" Type="http://schemas.openxmlformats.org/officeDocument/2006/relationships/image" Target="../media/image22.png"/><Relationship Id="rId27" Type="http://schemas.microsoft.com/office/2007/relationships/hdphoto" Target="../media/hdphoto5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39.png"/><Relationship Id="rId6" Type="http://schemas.microsoft.com/office/2007/relationships/hdphoto" Target="../media/hdphoto7.wdp"/><Relationship Id="rId7" Type="http://schemas.openxmlformats.org/officeDocument/2006/relationships/image" Target="../media/image40.png"/><Relationship Id="rId8" Type="http://schemas.microsoft.com/office/2007/relationships/hdphoto" Target="../media/hdphoto8.wdp"/><Relationship Id="rId9" Type="http://schemas.openxmlformats.org/officeDocument/2006/relationships/image" Target="../media/image41.png"/><Relationship Id="rId1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45.png"/><Relationship Id="rId8" Type="http://schemas.microsoft.com/office/2007/relationships/hdphoto" Target="../media/hdphoto11.wdp"/><Relationship Id="rId9" Type="http://schemas.microsoft.com/office/2007/relationships/hdphoto" Target="../media/hdphoto12.wdp"/><Relationship Id="rId10" Type="http://schemas.microsoft.com/office/2007/relationships/hdphoto" Target="../media/hdphoto13.wdp"/><Relationship Id="rId11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image" Target="../media/image45.png"/><Relationship Id="rId6" Type="http://schemas.microsoft.com/office/2007/relationships/hdphoto" Target="../media/hdphoto11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gif"/><Relationship Id="rId7" Type="http://schemas.openxmlformats.org/officeDocument/2006/relationships/image" Target="../media/image45.png"/><Relationship Id="rId8" Type="http://schemas.microsoft.com/office/2007/relationships/hdphoto" Target="../media/hdphoto11.wdp"/><Relationship Id="rId9" Type="http://schemas.microsoft.com/office/2007/relationships/hdphoto" Target="../media/hdphoto12.wdp"/><Relationship Id="rId10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hdphoto" Target="../media/hdphoto12.wdp"/><Relationship Id="rId12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Relationship Id="rId4" Type="http://schemas.openxmlformats.org/officeDocument/2006/relationships/image" Target="../media/image61.gif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45.png"/><Relationship Id="rId10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45.png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image" Target="../media/image45.png"/><Relationship Id="rId6" Type="http://schemas.microsoft.com/office/2007/relationships/hdphoto" Target="../media/hdphoto11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microsoft.com/office/2007/relationships/hdphoto" Target="../media/hdphoto14.wdp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microsoft.com/office/2007/relationships/hdphoto" Target="../media/hdphoto13.wdp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45.png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45.png"/><Relationship Id="rId8" Type="http://schemas.microsoft.com/office/2007/relationships/hdphoto" Target="../media/hdphoto11.wdp"/><Relationship Id="rId9" Type="http://schemas.microsoft.com/office/2007/relationships/hdphoto" Target="../media/hdphoto12.wdp"/><Relationship Id="rId1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27.gif"/><Relationship Id="rId7" Type="http://schemas.openxmlformats.org/officeDocument/2006/relationships/image" Target="../media/image28.gif"/><Relationship Id="rId8" Type="http://schemas.openxmlformats.org/officeDocument/2006/relationships/image" Target="../media/image29.gif"/><Relationship Id="rId9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microsoft.com/office/2007/relationships/hdphoto" Target="../media/hdphoto12.wdp"/><Relationship Id="rId5" Type="http://schemas.microsoft.com/office/2007/relationships/hdphoto" Target="../media/hdphoto13.wdp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45.png"/><Relationship Id="rId6" Type="http://schemas.microsoft.com/office/2007/relationships/hdphoto" Target="../media/hdphoto11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7" Type="http://schemas.openxmlformats.org/officeDocument/2006/relationships/image" Target="../media/image82.JPG"/><Relationship Id="rId8" Type="http://schemas.openxmlformats.org/officeDocument/2006/relationships/image" Target="../media/image45.png"/><Relationship Id="rId9" Type="http://schemas.microsoft.com/office/2007/relationships/hdphoto" Target="../media/hdphoto11.wdp"/><Relationship Id="rId10" Type="http://schemas.microsoft.com/office/2007/relationships/hdphoto" Target="../media/hdphoto12.wdp"/><Relationship Id="rId11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image" Target="../media/image45.png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gif"/><Relationship Id="rId6" Type="http://schemas.openxmlformats.org/officeDocument/2006/relationships/image" Target="../media/image83.jpeg"/><Relationship Id="rId7" Type="http://schemas.openxmlformats.org/officeDocument/2006/relationships/image" Target="../media/image45.png"/><Relationship Id="rId8" Type="http://schemas.microsoft.com/office/2007/relationships/hdphoto" Target="../media/hdphoto11.wdp"/><Relationship Id="rId9" Type="http://schemas.microsoft.com/office/2007/relationships/hdphoto" Target="../media/hdphoto12.wdp"/><Relationship Id="rId10" Type="http://schemas.microsoft.com/office/2007/relationships/hdphoto" Target="../media/hdphoto13.wdp"/><Relationship Id="rId11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7" Type="http://schemas.openxmlformats.org/officeDocument/2006/relationships/image" Target="../media/image45.png"/><Relationship Id="rId8" Type="http://schemas.microsoft.com/office/2007/relationships/hdphoto" Target="../media/hdphoto11.wdp"/><Relationship Id="rId9" Type="http://schemas.microsoft.com/office/2007/relationships/hdphoto" Target="../media/hdphoto12.wdp"/><Relationship Id="rId10" Type="http://schemas.microsoft.com/office/2007/relationships/hdphoto" Target="../media/hdphoto13.wdp"/><Relationship Id="rId11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4" Type="http://schemas.openxmlformats.org/officeDocument/2006/relationships/image" Target="../media/image90.JPG"/><Relationship Id="rId5" Type="http://schemas.openxmlformats.org/officeDocument/2006/relationships/image" Target="../media/image92.jpg"/><Relationship Id="rId6" Type="http://schemas.openxmlformats.org/officeDocument/2006/relationships/image" Target="../media/image45.png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microsoft.com/office/2007/relationships/hdphoto" Target="../media/hdphoto13.wdp"/><Relationship Id="rId1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gif"/><Relationship Id="rId5" Type="http://schemas.openxmlformats.org/officeDocument/2006/relationships/image" Target="../media/image95.jpeg"/><Relationship Id="rId6" Type="http://schemas.openxmlformats.org/officeDocument/2006/relationships/image" Target="../media/image45.png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45.png"/><Relationship Id="rId6" Type="http://schemas.microsoft.com/office/2007/relationships/hdphoto" Target="../media/hdphoto11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gif"/><Relationship Id="rId5" Type="http://schemas.openxmlformats.org/officeDocument/2006/relationships/image" Target="../media/image100.pn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45.png"/><Relationship Id="rId9" Type="http://schemas.microsoft.com/office/2007/relationships/hdphoto" Target="../media/hdphoto11.wdp"/><Relationship Id="rId10" Type="http://schemas.microsoft.com/office/2007/relationships/hdphoto" Target="../media/hdphoto12.wdp"/><Relationship Id="rId11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6.gif"/><Relationship Id="rId5" Type="http://schemas.openxmlformats.org/officeDocument/2006/relationships/image" Target="../media/image25.gif"/><Relationship Id="rId6" Type="http://schemas.openxmlformats.org/officeDocument/2006/relationships/image" Target="../media/image31.gif"/><Relationship Id="rId7" Type="http://schemas.openxmlformats.org/officeDocument/2006/relationships/image" Target="../media/image32.gif"/><Relationship Id="rId8" Type="http://schemas.openxmlformats.org/officeDocument/2006/relationships/image" Target="../media/image33.gif"/><Relationship Id="rId9" Type="http://schemas.openxmlformats.org/officeDocument/2006/relationships/image" Target="../media/image34.gif"/><Relationship Id="rId10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45.png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8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40.png"/><Relationship Id="rId6" Type="http://schemas.microsoft.com/office/2007/relationships/hdphoto" Target="../media/hdphoto8.wdp"/><Relationship Id="rId7" Type="http://schemas.openxmlformats.org/officeDocument/2006/relationships/image" Target="../media/image41.png"/><Relationship Id="rId8" Type="http://schemas.microsoft.com/office/2007/relationships/hdphoto" Target="../media/hdphoto9.wdp"/><Relationship Id="rId9" Type="http://schemas.openxmlformats.org/officeDocument/2006/relationships/image" Target="../media/image39.png"/><Relationship Id="rId1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microsoft.com/office/2007/relationships/hdphoto" Target="../media/hdphoto7.wdp"/><Relationship Id="rId5" Type="http://schemas.openxmlformats.org/officeDocument/2006/relationships/chart" Target="../charts/chart10.xml"/><Relationship Id="rId6" Type="http://schemas.openxmlformats.org/officeDocument/2006/relationships/image" Target="../media/image45.png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microsoft.com/office/2007/relationships/hdphoto" Target="../media/hdphoto11.wdp"/><Relationship Id="rId13" Type="http://schemas.microsoft.com/office/2007/relationships/hdphoto" Target="../media/hdphoto12.wdp"/><Relationship Id="rId14" Type="http://schemas.microsoft.com/office/2007/relationships/hdphoto" Target="../media/hdphoto13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microsoft.com/office/2007/relationships/hdphoto" Target="../media/hdphoto7.wdp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6" Type="http://schemas.openxmlformats.org/officeDocument/2006/relationships/chart" Target="../charts/chart13.xml"/><Relationship Id="rId7" Type="http://schemas.openxmlformats.org/officeDocument/2006/relationships/chart" Target="../charts/chart14.xml"/><Relationship Id="rId8" Type="http://schemas.openxmlformats.org/officeDocument/2006/relationships/chart" Target="../charts/chart15.xml"/><Relationship Id="rId9" Type="http://schemas.openxmlformats.org/officeDocument/2006/relationships/chart" Target="../charts/chart16.xml"/><Relationship Id="rId10" Type="http://schemas.openxmlformats.org/officeDocument/2006/relationships/chart" Target="../charts/char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40.png"/><Relationship Id="rId6" Type="http://schemas.microsoft.com/office/2007/relationships/hdphoto" Target="../media/hdphoto8.wdp"/><Relationship Id="rId7" Type="http://schemas.openxmlformats.org/officeDocument/2006/relationships/image" Target="../media/image41.png"/><Relationship Id="rId8" Type="http://schemas.microsoft.com/office/2007/relationships/hdphoto" Target="../media/hdphoto9.wdp"/><Relationship Id="rId9" Type="http://schemas.openxmlformats.org/officeDocument/2006/relationships/image" Target="../media/image39.png"/><Relationship Id="rId1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4" Type="http://schemas.openxmlformats.org/officeDocument/2006/relationships/image" Target="../media/image40.png"/><Relationship Id="rId5" Type="http://schemas.microsoft.com/office/2007/relationships/hdphoto" Target="../media/hdphoto8.wdp"/><Relationship Id="rId6" Type="http://schemas.openxmlformats.org/officeDocument/2006/relationships/image" Target="../media/image45.png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gif"/><Relationship Id="rId12" Type="http://schemas.openxmlformats.org/officeDocument/2006/relationships/image" Target="../media/image34.gif"/><Relationship Id="rId13" Type="http://schemas.openxmlformats.org/officeDocument/2006/relationships/image" Target="../media/image35.gif"/><Relationship Id="rId14" Type="http://schemas.openxmlformats.org/officeDocument/2006/relationships/image" Target="../media/image40.png"/><Relationship Id="rId15" Type="http://schemas.microsoft.com/office/2007/relationships/hdphoto" Target="../media/hdphoto8.wdp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microsoft.com/office/2007/relationships/hdphoto" Target="../media/hdphoto11.wdp"/><Relationship Id="rId4" Type="http://schemas.microsoft.com/office/2007/relationships/hdphoto" Target="../media/hdphoto12.wdp"/><Relationship Id="rId5" Type="http://schemas.microsoft.com/office/2007/relationships/hdphoto" Target="../media/hdphoto13.wdp"/><Relationship Id="rId6" Type="http://schemas.openxmlformats.org/officeDocument/2006/relationships/image" Target="../media/image23.png"/><Relationship Id="rId7" Type="http://schemas.openxmlformats.org/officeDocument/2006/relationships/image" Target="../media/image24.gif"/><Relationship Id="rId8" Type="http://schemas.openxmlformats.org/officeDocument/2006/relationships/image" Target="../media/image26.gif"/><Relationship Id="rId9" Type="http://schemas.openxmlformats.org/officeDocument/2006/relationships/image" Target="../media/image25.gif"/><Relationship Id="rId10" Type="http://schemas.openxmlformats.org/officeDocument/2006/relationships/image" Target="../media/image3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8.wdp"/><Relationship Id="rId5" Type="http://schemas.openxmlformats.org/officeDocument/2006/relationships/image" Target="../media/image45.png"/><Relationship Id="rId6" Type="http://schemas.microsoft.com/office/2007/relationships/hdphoto" Target="../media/hdphoto11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40.png"/><Relationship Id="rId6" Type="http://schemas.microsoft.com/office/2007/relationships/hdphoto" Target="../media/hdphoto8.wdp"/><Relationship Id="rId7" Type="http://schemas.openxmlformats.org/officeDocument/2006/relationships/image" Target="../media/image39.png"/><Relationship Id="rId8" Type="http://schemas.microsoft.com/office/2007/relationships/hdphoto" Target="../media/hdphoto7.wdp"/><Relationship Id="rId9" Type="http://schemas.openxmlformats.org/officeDocument/2006/relationships/image" Target="../media/image41.png"/><Relationship Id="rId1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45.png"/><Relationship Id="rId5" Type="http://schemas.microsoft.com/office/2007/relationships/hdphoto" Target="../media/hdphoto5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40.png"/><Relationship Id="rId6" Type="http://schemas.microsoft.com/office/2007/relationships/hdphoto" Target="../media/hdphoto8.wdp"/><Relationship Id="rId7" Type="http://schemas.openxmlformats.org/officeDocument/2006/relationships/image" Target="../media/image39.png"/><Relationship Id="rId8" Type="http://schemas.microsoft.com/office/2007/relationships/hdphoto" Target="../media/hdphoto7.wdp"/><Relationship Id="rId9" Type="http://schemas.openxmlformats.org/officeDocument/2006/relationships/image" Target="../media/image41.png"/><Relationship Id="rId1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40.png"/><Relationship Id="rId6" Type="http://schemas.microsoft.com/office/2007/relationships/hdphoto" Target="../media/hdphoto8.wdp"/><Relationship Id="rId7" Type="http://schemas.openxmlformats.org/officeDocument/2006/relationships/image" Target="../media/image39.png"/><Relationship Id="rId8" Type="http://schemas.microsoft.com/office/2007/relationships/hdphoto" Target="../media/hdphoto7.wdp"/><Relationship Id="rId9" Type="http://schemas.openxmlformats.org/officeDocument/2006/relationships/image" Target="../media/image41.png"/><Relationship Id="rId10" Type="http://schemas.microsoft.com/office/2007/relationships/hdphoto" Target="../media/hdphoto9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microsoft.com/office/2007/relationships/hdphoto" Target="../media/hdphoto5.wdp"/><Relationship Id="rId5" Type="http://schemas.microsoft.com/office/2007/relationships/hdphoto" Target="../media/hdphoto13.wdp"/><Relationship Id="rId6" Type="http://schemas.openxmlformats.org/officeDocument/2006/relationships/chart" Target="../charts/chart19.xml"/><Relationship Id="rId7" Type="http://schemas.openxmlformats.org/officeDocument/2006/relationships/image" Target="../media/image109.png"/><Relationship Id="rId8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08.png"/><Relationship Id="rId5" Type="http://schemas.microsoft.com/office/2007/relationships/hdphoto" Target="../media/hdphoto5.wdp"/><Relationship Id="rId6" Type="http://schemas.microsoft.com/office/2007/relationships/hdphoto" Target="../media/hdphoto13.wdp"/><Relationship Id="rId7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chart" Target="../charts/chart22.xml"/><Relationship Id="rId5" Type="http://schemas.openxmlformats.org/officeDocument/2006/relationships/chart" Target="../charts/chart23.xml"/><Relationship Id="rId6" Type="http://schemas.openxmlformats.org/officeDocument/2006/relationships/image" Target="../media/image108.png"/><Relationship Id="rId7" Type="http://schemas.microsoft.com/office/2007/relationships/hdphoto" Target="../media/hdphoto5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chart" Target="../charts/chart24.xml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08.png"/><Relationship Id="rId9" Type="http://schemas.microsoft.com/office/2007/relationships/hdphoto" Target="../media/hdphoto5.wdp"/><Relationship Id="rId1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microsoft.com/office/2007/relationships/hdphoto" Target="../media/hdphoto5.wdp"/><Relationship Id="rId7" Type="http://schemas.microsoft.com/office/2007/relationships/hdphoto" Target="../media/hdphoto17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microsoft.com/office/2007/relationships/hdphoto" Target="../media/hdphoto5.wdp"/><Relationship Id="rId5" Type="http://schemas.microsoft.com/office/2007/relationships/hdphoto" Target="../media/hdphoto17.wdp"/><Relationship Id="rId6" Type="http://schemas.microsoft.com/office/2007/relationships/hdphoto" Target="../media/hdphoto13.wdp"/><Relationship Id="rId7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microsoft.com/office/2007/relationships/hdphoto" Target="../media/hdphoto5.wdp"/><Relationship Id="rId7" Type="http://schemas.microsoft.com/office/2007/relationships/hdphoto" Target="../media/hdphoto18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microsoft.com/office/2007/relationships/hdphoto" Target="../media/hdphoto5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hyperlink" Target="http://img.4travel.jp/img/tcs/t/album/500/10/28/80/500_10288006.jpg?1226784741" TargetMode="External"/><Relationship Id="rId5" Type="http://schemas.openxmlformats.org/officeDocument/2006/relationships/image" Target="../media/image119.jpe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microsoft.com/office/2007/relationships/hdphoto" Target="../media/hdphoto5.wdp"/><Relationship Id="rId9" Type="http://schemas.microsoft.com/office/2007/relationships/hdphoto" Target="../media/hdphoto12.wdp"/><Relationship Id="rId10" Type="http://schemas.microsoft.com/office/2007/relationships/hdphoto" Target="../media/hdphoto13.wdp"/><Relationship Id="rId11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suchiura-kankou.jp/machikado_kura/images/kura_daitoku1.j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4" Type="http://schemas.openxmlformats.org/officeDocument/2006/relationships/image" Target="../media/image45.png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4" Type="http://schemas.openxmlformats.org/officeDocument/2006/relationships/image" Target="../media/image122.jpg"/><Relationship Id="rId5" Type="http://schemas.openxmlformats.org/officeDocument/2006/relationships/image" Target="../media/image45.png"/><Relationship Id="rId6" Type="http://schemas.microsoft.com/office/2007/relationships/hdphoto" Target="../media/hdphoto5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microsoft.com/office/2007/relationships/hdphoto" Target="../media/hdphoto5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8" Type="http://schemas.openxmlformats.org/officeDocument/2006/relationships/image" Target="../media/image123.jpeg"/><Relationship Id="rId9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microsoft.com/office/2007/relationships/hdphoto" Target="../media/hdphoto5.wdp"/><Relationship Id="rId5" Type="http://schemas.microsoft.com/office/2007/relationships/hdphoto" Target="../media/hdphoto12.wdp"/><Relationship Id="rId6" Type="http://schemas.microsoft.com/office/2007/relationships/hdphoto" Target="../media/hdphoto13.wdp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microsoft.com/office/2007/relationships/hdphoto" Target="../media/hdphoto5.wdp"/><Relationship Id="rId5" Type="http://schemas.microsoft.com/office/2007/relationships/hdphoto" Target="../media/hdphoto12.wdp"/><Relationship Id="rId6" Type="http://schemas.microsoft.com/office/2007/relationships/hdphoto" Target="../media/hdphoto13.wdp"/><Relationship Id="rId7" Type="http://schemas.openxmlformats.org/officeDocument/2006/relationships/chart" Target="../charts/chart2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microsoft.com/office/2007/relationships/hdphoto" Target="../media/hdphoto5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microsoft.com/office/2007/relationships/hdphoto" Target="../media/hdphoto5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microsoft.com/office/2007/relationships/hdphoto" Target="../media/hdphoto5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microsoft.com/office/2007/relationships/hdphoto" Target="../media/hdphoto5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6.wdp"/><Relationship Id="rId5" Type="http://schemas.openxmlformats.org/officeDocument/2006/relationships/image" Target="../media/image39.png"/><Relationship Id="rId6" Type="http://schemas.microsoft.com/office/2007/relationships/hdphoto" Target="../media/hdphoto7.wdp"/><Relationship Id="rId7" Type="http://schemas.openxmlformats.org/officeDocument/2006/relationships/image" Target="../media/image40.png"/><Relationship Id="rId8" Type="http://schemas.microsoft.com/office/2007/relationships/hdphoto" Target="../media/hdphoto8.wdp"/><Relationship Id="rId9" Type="http://schemas.openxmlformats.org/officeDocument/2006/relationships/image" Target="../media/image41.png"/><Relationship Id="rId1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microsoft.com/office/2007/relationships/hdphoto" Target="../media/hdphoto5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microsoft.com/office/2007/relationships/hdphoto" Target="../media/hdphoto5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32.xml"/></Relationships>
</file>

<file path=ppt/slides/_rels/slide62.xml.rels><?xml version="1.0" encoding="UTF-8" standalone="yes"?>
<Relationships xmlns="http://schemas.openxmlformats.org/package/2006/relationships"><Relationship Id="rId11" Type="http://schemas.microsoft.com/office/2007/relationships/hdphoto" Target="../media/hdphoto8.wdp"/><Relationship Id="rId12" Type="http://schemas.openxmlformats.org/officeDocument/2006/relationships/image" Target="../media/image45.png"/><Relationship Id="rId13" Type="http://schemas.microsoft.com/office/2007/relationships/hdphoto" Target="../media/hdphoto5.wdp"/><Relationship Id="rId14" Type="http://schemas.microsoft.com/office/2007/relationships/hdphoto" Target="../media/hdphoto12.wdp"/><Relationship Id="rId15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26.gif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2.png"/><Relationship Id="rId10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05.gif"/><Relationship Id="rId5" Type="http://schemas.openxmlformats.org/officeDocument/2006/relationships/image" Target="../media/image45.png"/><Relationship Id="rId6" Type="http://schemas.microsoft.com/office/2007/relationships/hdphoto" Target="../media/hdphoto5.wdp"/><Relationship Id="rId7" Type="http://schemas.microsoft.com/office/2007/relationships/hdphoto" Target="../media/hdphoto12.wdp"/><Relationship Id="rId8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hdphoto" Target="../media/hdphoto12.wdp"/><Relationship Id="rId12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microsoft.com/office/2007/relationships/hdphoto" Target="../media/hdphoto10.wdp"/><Relationship Id="rId5" Type="http://schemas.openxmlformats.org/officeDocument/2006/relationships/image" Target="../media/image38.png"/><Relationship Id="rId6" Type="http://schemas.microsoft.com/office/2007/relationships/hdphoto" Target="../media/hdphoto6.wdp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5.png"/><Relationship Id="rId10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11.wdp"/><Relationship Id="rId12" Type="http://schemas.microsoft.com/office/2007/relationships/hdphoto" Target="../media/hdphoto12.wdp"/><Relationship Id="rId13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microsoft.com/office/2007/relationships/hdphoto" Target="../media/hdphoto6.wdp"/><Relationship Id="rId4" Type="http://schemas.openxmlformats.org/officeDocument/2006/relationships/image" Target="../media/image46.jpeg"/><Relationship Id="rId5" Type="http://schemas.openxmlformats.org/officeDocument/2006/relationships/chart" Target="../charts/chart1.xml"/><Relationship Id="rId6" Type="http://schemas.openxmlformats.org/officeDocument/2006/relationships/image" Target="../media/image47.gif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chart" Target="../charts/chart2.xml"/><Relationship Id="rId5" Type="http://schemas.openxmlformats.org/officeDocument/2006/relationships/image" Target="../media/image51.png"/><Relationship Id="rId6" Type="http://schemas.openxmlformats.org/officeDocument/2006/relationships/chart" Target="../charts/chart3.xml"/><Relationship Id="rId7" Type="http://schemas.openxmlformats.org/officeDocument/2006/relationships/image" Target="../media/image45.png"/><Relationship Id="rId8" Type="http://schemas.microsoft.com/office/2007/relationships/hdphoto" Target="../media/hdphoto11.wdp"/><Relationship Id="rId9" Type="http://schemas.microsoft.com/office/2007/relationships/hdphoto" Target="../media/hdphoto12.wdp"/><Relationship Id="rId10" Type="http://schemas.microsoft.com/office/2007/relationships/hdphoto" Target="../media/hdphoto13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虹色.pn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5819">
            <a:off x="-1069049" y="3064435"/>
            <a:ext cx="5718556" cy="5937957"/>
          </a:xfrm>
          <a:prstGeom prst="rect">
            <a:avLst/>
          </a:prstGeom>
        </p:spPr>
      </p:pic>
      <p:pic>
        <p:nvPicPr>
          <p:cNvPr id="43" name="図 42" descr="水色.png"/>
          <p:cNvPicPr>
            <a:picLocks noChangeAspect="1"/>
          </p:cNvPicPr>
          <p:nvPr/>
        </p:nvPicPr>
        <p:blipFill>
          <a:blip r:embed="rId3">
            <a:alphaModFix amt="74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07858" y="-749677"/>
            <a:ext cx="1740767" cy="1740767"/>
          </a:xfrm>
          <a:prstGeom prst="rect">
            <a:avLst/>
          </a:prstGeom>
        </p:spPr>
      </p:pic>
      <p:pic>
        <p:nvPicPr>
          <p:cNvPr id="14" name="図 13" descr="水色.png"/>
          <p:cNvPicPr>
            <a:picLocks noChangeAspect="1"/>
          </p:cNvPicPr>
          <p:nvPr/>
        </p:nvPicPr>
        <p:blipFill>
          <a:blip r:embed="rId5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91083" y="666260"/>
            <a:ext cx="1826627" cy="1826627"/>
          </a:xfrm>
          <a:prstGeom prst="rect">
            <a:avLst/>
          </a:prstGeom>
        </p:spPr>
      </p:pic>
      <p:pic>
        <p:nvPicPr>
          <p:cNvPr id="8" name="図 7" descr="黄緑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5919" y="18674"/>
            <a:ext cx="1428059" cy="1442128"/>
          </a:xfrm>
          <a:prstGeom prst="rect">
            <a:avLst/>
          </a:prstGeom>
        </p:spPr>
      </p:pic>
      <p:pic>
        <p:nvPicPr>
          <p:cNvPr id="13" name="図 12" descr="水色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429830" y="-430174"/>
            <a:ext cx="1096435" cy="1096435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921527"/>
            <a:ext cx="9144000" cy="2936473"/>
          </a:xfrm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altLang="ja-JP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2014</a:t>
            </a:r>
            <a:r>
              <a:rPr lang="ja-JP" alt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年度</a:t>
            </a:r>
            <a:endParaRPr lang="en-US" altLang="ja-JP" sz="2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kumimoji="1" lang="ja-JP" alt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マスタープラン策定実習</a:t>
            </a:r>
            <a:r>
              <a:rPr lang="en-US" altLang="ja-JP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</a:t>
            </a:r>
            <a:r>
              <a:rPr lang="ja-JP" alt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班</a:t>
            </a:r>
            <a:endParaRPr lang="en-US" altLang="ja-JP" sz="2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kumimoji="1" lang="en-US" altLang="ja-JP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kumimoji="1" lang="ja-JP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班長：</a:t>
            </a:r>
            <a:r>
              <a:rPr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田邉</a:t>
            </a:r>
            <a:r>
              <a:rPr lang="ja-JP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淳一郎</a:t>
            </a:r>
            <a:endParaRPr lang="en-US" altLang="ja-JP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kumimoji="1" lang="ja-JP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副班長：高野</a:t>
            </a:r>
            <a:r>
              <a:rPr lang="ja-JP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佳佑</a:t>
            </a:r>
            <a:endParaRPr kumimoji="1" lang="en-US" altLang="ja-JP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秋保佳</a:t>
            </a:r>
            <a:r>
              <a:rPr lang="ja-JP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祐、</a:t>
            </a:r>
            <a:r>
              <a:rPr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大原</a:t>
            </a:r>
            <a:r>
              <a:rPr lang="ja-JP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光代、宮島渉</a:t>
            </a:r>
            <a:endParaRPr lang="en-US" altLang="ja-JP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kumimoji="1" lang="en-US" altLang="ja-JP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</a:t>
            </a:r>
            <a:r>
              <a:rPr kumimoji="1" lang="ja-JP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：内山周子</a:t>
            </a:r>
            <a:endParaRPr kumimoji="1" lang="ja-JP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図 16" descr="赤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52756" y="-639013"/>
            <a:ext cx="1191340" cy="1018682"/>
          </a:xfrm>
          <a:prstGeom prst="rect">
            <a:avLst/>
          </a:prstGeom>
        </p:spPr>
      </p:pic>
      <p:pic>
        <p:nvPicPr>
          <p:cNvPr id="28" name="図 27" descr="つ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5971">
            <a:off x="1300167" y="719300"/>
            <a:ext cx="1114015" cy="1154971"/>
          </a:xfrm>
          <a:prstGeom prst="rect">
            <a:avLst/>
          </a:prstGeom>
        </p:spPr>
      </p:pic>
      <p:pic>
        <p:nvPicPr>
          <p:cNvPr id="29" name="図 28" descr="ち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727">
            <a:off x="1720666" y="1850916"/>
            <a:ext cx="1114015" cy="1154971"/>
          </a:xfrm>
          <a:prstGeom prst="rect">
            <a:avLst/>
          </a:prstGeom>
        </p:spPr>
      </p:pic>
      <p:pic>
        <p:nvPicPr>
          <p:cNvPr id="30" name="図 29" descr="う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905">
            <a:off x="2980793" y="2396823"/>
            <a:ext cx="1114015" cy="1154971"/>
          </a:xfrm>
          <a:prstGeom prst="rect">
            <a:avLst/>
          </a:prstGeom>
        </p:spPr>
      </p:pic>
      <p:pic>
        <p:nvPicPr>
          <p:cNvPr id="31" name="図 30" descr="ら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2224" y="3142426"/>
            <a:ext cx="1114015" cy="1154971"/>
          </a:xfrm>
          <a:prstGeom prst="rect">
            <a:avLst/>
          </a:prstGeom>
        </p:spPr>
      </p:pic>
      <p:pic>
        <p:nvPicPr>
          <p:cNvPr id="32" name="図 31" descr="パ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7186">
            <a:off x="5261832" y="2940468"/>
            <a:ext cx="1114015" cy="1154971"/>
          </a:xfrm>
          <a:prstGeom prst="rect">
            <a:avLst/>
          </a:prstGeom>
        </p:spPr>
      </p:pic>
      <p:pic>
        <p:nvPicPr>
          <p:cNvPr id="33" name="図 32" descr="ズ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135">
            <a:off x="6003555" y="3840585"/>
            <a:ext cx="1114015" cy="1154971"/>
          </a:xfrm>
          <a:prstGeom prst="rect">
            <a:avLst/>
          </a:prstGeom>
        </p:spPr>
      </p:pic>
      <p:pic>
        <p:nvPicPr>
          <p:cNvPr id="34" name="図 33" descr="ル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103">
            <a:off x="6977260" y="4508085"/>
            <a:ext cx="1114015" cy="1154971"/>
          </a:xfrm>
          <a:prstGeom prst="rect">
            <a:avLst/>
          </a:prstGeom>
        </p:spPr>
      </p:pic>
      <p:pic>
        <p:nvPicPr>
          <p:cNvPr id="35" name="図 34" descr="ル後2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961">
            <a:off x="7795645" y="5461382"/>
            <a:ext cx="1023317" cy="1060939"/>
          </a:xfrm>
          <a:prstGeom prst="rect">
            <a:avLst/>
          </a:prstGeom>
        </p:spPr>
      </p:pic>
      <p:pic>
        <p:nvPicPr>
          <p:cNvPr id="36" name="図 35" descr="ル後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251">
            <a:off x="8737119" y="6049713"/>
            <a:ext cx="1221559" cy="1266469"/>
          </a:xfrm>
          <a:prstGeom prst="rect">
            <a:avLst/>
          </a:prstGeom>
        </p:spPr>
      </p:pic>
      <p:pic>
        <p:nvPicPr>
          <p:cNvPr id="37" name="図 36" descr="つ前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289">
            <a:off x="-355334" y="-752438"/>
            <a:ext cx="1210603" cy="1255110"/>
          </a:xfrm>
          <a:prstGeom prst="rect">
            <a:avLst/>
          </a:prstGeom>
        </p:spPr>
      </p:pic>
      <p:pic>
        <p:nvPicPr>
          <p:cNvPr id="38" name="図 37" descr="つ前2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458">
            <a:off x="451661" y="267957"/>
            <a:ext cx="946869" cy="981681"/>
          </a:xfrm>
          <a:prstGeom prst="rect">
            <a:avLst/>
          </a:prstGeom>
        </p:spPr>
      </p:pic>
      <p:pic>
        <p:nvPicPr>
          <p:cNvPr id="39" name="図 38" descr="赤.png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330182" y="-364054"/>
            <a:ext cx="1191340" cy="1018682"/>
          </a:xfrm>
          <a:prstGeom prst="rect">
            <a:avLst/>
          </a:prstGeom>
        </p:spPr>
      </p:pic>
      <p:pic>
        <p:nvPicPr>
          <p:cNvPr id="40" name="図 39" descr="黄緑.png"/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61" y="-450383"/>
            <a:ext cx="739670" cy="746957"/>
          </a:xfrm>
          <a:prstGeom prst="rect">
            <a:avLst/>
          </a:prstGeom>
        </p:spPr>
      </p:pic>
      <p:pic>
        <p:nvPicPr>
          <p:cNvPr id="41" name="図 40" descr="黄緑.png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6931" y="-248496"/>
            <a:ext cx="1079505" cy="1090140"/>
          </a:xfrm>
          <a:prstGeom prst="rect">
            <a:avLst/>
          </a:prstGeom>
        </p:spPr>
      </p:pic>
      <p:pic>
        <p:nvPicPr>
          <p:cNvPr id="15" name="図 14" descr="水色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549084" y="67746"/>
            <a:ext cx="1221463" cy="1221463"/>
          </a:xfrm>
          <a:prstGeom prst="rect">
            <a:avLst/>
          </a:prstGeom>
        </p:spPr>
      </p:pic>
      <p:pic>
        <p:nvPicPr>
          <p:cNvPr id="42" name="図 41" descr="水色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306652" y="-513356"/>
            <a:ext cx="991927" cy="991927"/>
          </a:xfrm>
          <a:prstGeom prst="rect">
            <a:avLst/>
          </a:prstGeom>
        </p:spPr>
      </p:pic>
      <p:pic>
        <p:nvPicPr>
          <p:cNvPr id="25" name="図 24" descr="赤.png"/>
          <p:cNvPicPr>
            <a:picLocks noChangeAspect="1"/>
          </p:cNvPicPr>
          <p:nvPr/>
        </p:nvPicPr>
        <p:blipFill>
          <a:blip r:embed="rId24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15" y="67746"/>
            <a:ext cx="1670091" cy="1428047"/>
          </a:xfrm>
          <a:prstGeom prst="rect">
            <a:avLst/>
          </a:prstGeom>
        </p:spPr>
      </p:pic>
      <p:pic>
        <p:nvPicPr>
          <p:cNvPr id="21" name="図 20" descr="赤.png"/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6714568" y="500339"/>
            <a:ext cx="1665253" cy="14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2" name="図 1" descr="パズル背景.png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16" name="図 15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4261">
            <a:off x="1640129" y="543005"/>
            <a:ext cx="3207331" cy="3207331"/>
          </a:xfrm>
          <a:prstGeom prst="rect">
            <a:avLst/>
          </a:prstGeom>
        </p:spPr>
      </p:pic>
      <p:pic>
        <p:nvPicPr>
          <p:cNvPr id="17" name="図 16" descr="ピース(青)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09181">
            <a:off x="-9297" y="253901"/>
            <a:ext cx="1347108" cy="1347108"/>
          </a:xfrm>
          <a:prstGeom prst="rect">
            <a:avLst/>
          </a:prstGeom>
        </p:spPr>
      </p:pic>
      <p:pic>
        <p:nvPicPr>
          <p:cNvPr id="19" name="図 18" descr="ピース(紫)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15717" flipV="1">
            <a:off x="121780" y="2743030"/>
            <a:ext cx="1520907" cy="1520907"/>
          </a:xfrm>
          <a:prstGeom prst="rect">
            <a:avLst/>
          </a:prstGeom>
        </p:spPr>
      </p:pic>
      <p:pic>
        <p:nvPicPr>
          <p:cNvPr id="20" name="図 19" descr="ピース(青)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2927">
            <a:off x="311557" y="5038596"/>
            <a:ext cx="1507847" cy="1507847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3993659" y="3167530"/>
            <a:ext cx="4352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3600" dirty="0" smtClean="0">
                <a:solidFill>
                  <a:srgbClr val="F0262E"/>
                </a:solidFill>
                <a:latin typeface="ヒラギノ丸ゴ ProN W4"/>
                <a:ea typeface="ヒラギノ丸ゴ ProN W4"/>
                <a:cs typeface="ヒラギノ丸ゴ ProN W4"/>
              </a:rPr>
              <a:t>土浦市の現状・課題</a:t>
            </a:r>
            <a:endParaRPr kumimoji="1" lang="en-US" altLang="ja-JP" sz="2400" dirty="0" smtClean="0">
              <a:solidFill>
                <a:srgbClr val="F0262E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pPr algn="r"/>
            <a:r>
              <a:rPr lang="en-US" altLang="ja-JP" sz="2400" dirty="0" smtClean="0">
                <a:solidFill>
                  <a:srgbClr val="F0262E"/>
                </a:solidFill>
                <a:latin typeface="ヒラギノ丸ゴ ProN W4"/>
                <a:ea typeface="ヒラギノ丸ゴ ProN W4"/>
                <a:cs typeface="ヒラギノ丸ゴ ProN W4"/>
              </a:rPr>
              <a:t>〜</a:t>
            </a:r>
            <a:r>
              <a:rPr lang="ja-JP" altLang="en-US" sz="2400" dirty="0" smtClean="0">
                <a:solidFill>
                  <a:srgbClr val="F0262E"/>
                </a:solidFill>
                <a:latin typeface="ヒラギノ丸ゴ ProN W4"/>
                <a:ea typeface="ヒラギノ丸ゴ ProN W4"/>
                <a:cs typeface="ヒラギノ丸ゴ ProN W4"/>
              </a:rPr>
              <a:t>地区別</a:t>
            </a:r>
            <a:r>
              <a:rPr lang="en-US" altLang="ja-JP" sz="2400" dirty="0" smtClean="0">
                <a:solidFill>
                  <a:srgbClr val="F0262E"/>
                </a:solidFill>
                <a:latin typeface="ヒラギノ丸ゴ ProN W4"/>
                <a:ea typeface="ヒラギノ丸ゴ ProN W4"/>
                <a:cs typeface="ヒラギノ丸ゴ ProN W4"/>
              </a:rPr>
              <a:t>〜</a:t>
            </a:r>
            <a:endParaRPr kumimoji="1" lang="en-US" altLang="ja-JP" sz="2400" dirty="0" smtClean="0">
              <a:solidFill>
                <a:srgbClr val="F0262E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</p:spTree>
    <p:extLst>
      <p:ext uri="{BB962C8B-B14F-4D97-AF65-F5344CB8AC3E}">
        <p14:creationId xmlns:p14="http://schemas.microsoft.com/office/powerpoint/2010/main" val="261319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 descr="5_tsuw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06" y="1037300"/>
            <a:ext cx="7080052" cy="5497353"/>
          </a:xfrm>
          <a:prstGeom prst="rect">
            <a:avLst/>
          </a:prstGeom>
        </p:spPr>
      </p:pic>
      <p:sp>
        <p:nvSpPr>
          <p:cNvPr id="125" name="円/楕円 124"/>
          <p:cNvSpPr/>
          <p:nvPr/>
        </p:nvSpPr>
        <p:spPr>
          <a:xfrm>
            <a:off x="3249986" y="5591310"/>
            <a:ext cx="1801580" cy="729528"/>
          </a:xfrm>
          <a:prstGeom prst="ellipse">
            <a:avLst/>
          </a:prstGeom>
          <a:noFill/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3596313" y="57271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accent2"/>
                </a:solidFill>
              </a:rPr>
              <a:t>霞ヶ浦</a:t>
            </a:r>
            <a:endParaRPr kumimoji="1" lang="ja-JP" altLang="en-US" sz="2400" dirty="0">
              <a:solidFill>
                <a:schemeClr val="accent2"/>
              </a:solidFill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125235"/>
            <a:ext cx="4324224" cy="506004"/>
          </a:xfrm>
        </p:spPr>
        <p:txBody>
          <a:bodyPr/>
          <a:lstStyle/>
          <a:p>
            <a:r>
              <a:rPr kumimoji="1" lang="ja-JP" altLang="en-US" sz="2800" dirty="0" smtClean="0"/>
              <a:t>地区別</a:t>
            </a:r>
            <a:r>
              <a:rPr kumimoji="1" lang="en-US" altLang="ja-JP" sz="2800" dirty="0" smtClean="0"/>
              <a:t>-</a:t>
            </a:r>
            <a:r>
              <a:rPr kumimoji="1" lang="ja-JP" altLang="en-US" sz="2800" dirty="0" smtClean="0"/>
              <a:t>五中・都和中地区</a:t>
            </a:r>
            <a:endParaRPr kumimoji="1" lang="ja-JP" altLang="en-US" sz="2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382721" y="3071506"/>
            <a:ext cx="646331" cy="369332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都和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652953" y="5128402"/>
            <a:ext cx="1107996" cy="3693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おおつ野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200" y="2569239"/>
            <a:ext cx="461665" cy="125466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75000"/>
                  </a:schemeClr>
                </a:solidFill>
              </a:rPr>
              <a:t>新治中地区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04354" y="43777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BFBFBF"/>
                </a:solidFill>
              </a:rPr>
              <a:t>二中地区</a:t>
            </a:r>
            <a:endParaRPr kumimoji="1" lang="ja-JP" altLang="en-US" dirty="0">
              <a:solidFill>
                <a:srgbClr val="BFBFBF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760949" y="1404835"/>
            <a:ext cx="17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BFBFBF"/>
                </a:solidFill>
              </a:rPr>
              <a:t>かすみがうら市</a:t>
            </a:r>
            <a:endParaRPr kumimoji="1" lang="ja-JP" altLang="en-US" dirty="0">
              <a:solidFill>
                <a:srgbClr val="BFBFBF"/>
              </a:solidFill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2339622" y="2123127"/>
            <a:ext cx="237332" cy="237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円/楕円 56"/>
          <p:cNvSpPr/>
          <p:nvPr/>
        </p:nvSpPr>
        <p:spPr>
          <a:xfrm>
            <a:off x="3962411" y="3071506"/>
            <a:ext cx="237332" cy="2373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円/楕円 57"/>
          <p:cNvSpPr/>
          <p:nvPr/>
        </p:nvSpPr>
        <p:spPr>
          <a:xfrm>
            <a:off x="5449626" y="3660171"/>
            <a:ext cx="237332" cy="2373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円/楕円 66"/>
          <p:cNvSpPr/>
          <p:nvPr/>
        </p:nvSpPr>
        <p:spPr>
          <a:xfrm>
            <a:off x="6134289" y="4840937"/>
            <a:ext cx="237332" cy="2373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3" name="線吹き出し 2 (枠付き) 82"/>
          <p:cNvSpPr/>
          <p:nvPr/>
        </p:nvSpPr>
        <p:spPr>
          <a:xfrm>
            <a:off x="199277" y="1206910"/>
            <a:ext cx="2576119" cy="808151"/>
          </a:xfrm>
          <a:prstGeom prst="borderCallout2">
            <a:avLst>
              <a:gd name="adj1" fmla="val 129516"/>
              <a:gd name="adj2" fmla="val 88557"/>
              <a:gd name="adj3" fmla="val 129471"/>
              <a:gd name="adj4" fmla="val 88273"/>
              <a:gd name="adj5" fmla="val 99699"/>
              <a:gd name="adj6" fmla="val 81382"/>
            </a:avLst>
          </a:prstGeom>
          <a:solidFill>
            <a:schemeClr val="lt1">
              <a:alpha val="81000"/>
            </a:schemeClr>
          </a:solidFill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+mn-ea"/>
              </a:rPr>
              <a:t>テクノパーク</a:t>
            </a:r>
            <a:r>
              <a:rPr lang="ja-JP" altLang="en-US" sz="2000" dirty="0" smtClean="0">
                <a:latin typeface="+mn-ea"/>
              </a:rPr>
              <a:t>土浦北</a:t>
            </a:r>
            <a:r>
              <a:rPr lang="en-US" altLang="ja-JP" sz="2000" dirty="0" smtClean="0">
                <a:latin typeface="+mn-ea"/>
              </a:rPr>
              <a:t>34.3ha</a:t>
            </a:r>
            <a:endParaRPr lang="ja-JP" altLang="en-US" sz="2000" dirty="0" smtClean="0">
              <a:latin typeface="+mn-ea"/>
            </a:endParaRPr>
          </a:p>
        </p:txBody>
      </p:sp>
      <p:sp>
        <p:nvSpPr>
          <p:cNvPr id="84" name="線吹き出し 2 (枠付き) 83"/>
          <p:cNvSpPr/>
          <p:nvPr/>
        </p:nvSpPr>
        <p:spPr>
          <a:xfrm>
            <a:off x="6358580" y="2236469"/>
            <a:ext cx="2601151" cy="774559"/>
          </a:xfrm>
          <a:prstGeom prst="borderCallout2">
            <a:avLst>
              <a:gd name="adj1" fmla="val 103495"/>
              <a:gd name="adj2" fmla="val 284"/>
              <a:gd name="adj3" fmla="val 101877"/>
              <a:gd name="adj4" fmla="val 381"/>
              <a:gd name="adj5" fmla="val 198194"/>
              <a:gd name="adj6" fmla="val -30009"/>
            </a:avLst>
          </a:prstGeom>
          <a:solidFill>
            <a:schemeClr val="bg1">
              <a:alpha val="80000"/>
            </a:schemeClr>
          </a:solidFill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+mn-ea"/>
              </a:rPr>
              <a:t>神立地区工業</a:t>
            </a:r>
            <a:r>
              <a:rPr lang="ja-JP" altLang="en-US" sz="2000" dirty="0" smtClean="0">
                <a:latin typeface="+mn-ea"/>
              </a:rPr>
              <a:t>団地</a:t>
            </a:r>
            <a:endParaRPr lang="en-US" altLang="ja-JP" sz="2000" dirty="0" smtClean="0">
              <a:latin typeface="+mn-ea"/>
            </a:endParaRPr>
          </a:p>
          <a:p>
            <a:pPr algn="ctr"/>
            <a:r>
              <a:rPr lang="en-US" altLang="ja-JP" sz="2000" dirty="0" smtClean="0">
                <a:latin typeface="+mn-ea"/>
              </a:rPr>
              <a:t>134.7ha</a:t>
            </a:r>
            <a:endParaRPr lang="en-US" altLang="ja-JP" sz="2000" dirty="0">
              <a:latin typeface="+mn-ea"/>
            </a:endParaRPr>
          </a:p>
        </p:txBody>
      </p:sp>
      <p:sp>
        <p:nvSpPr>
          <p:cNvPr id="85" name="線吹き出し 2 (枠付き) 84"/>
          <p:cNvSpPr/>
          <p:nvPr/>
        </p:nvSpPr>
        <p:spPr>
          <a:xfrm>
            <a:off x="6345451" y="3440838"/>
            <a:ext cx="2576119" cy="808149"/>
          </a:xfrm>
          <a:prstGeom prst="borderCallout2">
            <a:avLst>
              <a:gd name="adj1" fmla="val 98086"/>
              <a:gd name="adj2" fmla="val 28720"/>
              <a:gd name="adj3" fmla="val 99098"/>
              <a:gd name="adj4" fmla="val 29198"/>
              <a:gd name="adj5" fmla="val 186334"/>
              <a:gd name="adj6" fmla="val -1864"/>
            </a:avLst>
          </a:prstGeom>
          <a:solidFill>
            <a:schemeClr val="lt1">
              <a:alpha val="81000"/>
            </a:schemeClr>
          </a:solidFill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+mn-ea"/>
              </a:rPr>
              <a:t>土浦おおつ野</a:t>
            </a:r>
            <a:r>
              <a:rPr lang="ja-JP" altLang="en-US" sz="2000" dirty="0" smtClean="0">
                <a:latin typeface="+mn-ea"/>
              </a:rPr>
              <a:t>ヒルズ</a:t>
            </a:r>
            <a:endParaRPr lang="en-US" altLang="ja-JP" sz="2000" dirty="0" smtClean="0">
              <a:latin typeface="+mn-ea"/>
            </a:endParaRPr>
          </a:p>
          <a:p>
            <a:pPr algn="ctr"/>
            <a:r>
              <a:rPr lang="en-US" altLang="ja-JP" sz="2000" dirty="0" smtClean="0">
                <a:latin typeface="+mn-ea"/>
              </a:rPr>
              <a:t>39.5ha</a:t>
            </a:r>
            <a:endParaRPr lang="en-US" altLang="ja-JP" sz="2000" dirty="0">
              <a:latin typeface="+mn-ea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956044" y="2702174"/>
            <a:ext cx="646331" cy="369332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神立</a:t>
            </a:r>
            <a:endParaRPr kumimoji="1" lang="ja-JP" altLang="en-US" dirty="0"/>
          </a:p>
        </p:txBody>
      </p:sp>
      <p:sp>
        <p:nvSpPr>
          <p:cNvPr id="107" name="線吹き出し 2 (枠付き) 106"/>
          <p:cNvSpPr/>
          <p:nvPr/>
        </p:nvSpPr>
        <p:spPr>
          <a:xfrm>
            <a:off x="6371621" y="2235267"/>
            <a:ext cx="2588109" cy="775761"/>
          </a:xfrm>
          <a:prstGeom prst="borderCallout2">
            <a:avLst>
              <a:gd name="adj1" fmla="val 103311"/>
              <a:gd name="adj2" fmla="val -293"/>
              <a:gd name="adj3" fmla="val 122669"/>
              <a:gd name="adj4" fmla="val -6507"/>
              <a:gd name="adj5" fmla="val 121287"/>
              <a:gd name="adj6" fmla="val -88720"/>
            </a:avLst>
          </a:prstGeom>
          <a:solidFill>
            <a:schemeClr val="bg1">
              <a:alpha val="80000"/>
            </a:schemeClr>
          </a:solidFill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+mn-ea"/>
              </a:rPr>
              <a:t>神立地区工業</a:t>
            </a:r>
            <a:r>
              <a:rPr lang="ja-JP" altLang="en-US" sz="2000" dirty="0" smtClean="0">
                <a:latin typeface="+mn-ea"/>
              </a:rPr>
              <a:t>団地</a:t>
            </a:r>
            <a:endParaRPr lang="en-US" altLang="ja-JP" sz="2000" dirty="0" smtClean="0">
              <a:latin typeface="+mn-ea"/>
            </a:endParaRPr>
          </a:p>
          <a:p>
            <a:pPr algn="ctr"/>
            <a:r>
              <a:rPr lang="en-US" altLang="ja-JP" sz="2000" dirty="0" smtClean="0">
                <a:latin typeface="+mn-ea"/>
              </a:rPr>
              <a:t>134.7ha</a:t>
            </a:r>
            <a:endParaRPr lang="en-US" altLang="ja-JP" sz="2000" dirty="0">
              <a:latin typeface="+mn-ea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3932191" y="6508770"/>
            <a:ext cx="42627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800" dirty="0" smtClean="0"/>
              <a:t>出典：</a:t>
            </a:r>
            <a:r>
              <a:rPr lang="en-US" altLang="ja-JP" sz="800" dirty="0"/>
              <a:t>http://lugaresquever.com/s?as=foto&amp;fp=</a:t>
            </a:r>
            <a:r>
              <a:rPr lang="en-US" altLang="ja-JP" sz="800" dirty="0" smtClean="0"/>
              <a:t>26376715, </a:t>
            </a:r>
            <a:r>
              <a:rPr lang="en-US" altLang="ja-JP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altLang="ja-JP" sz="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www.tkgh.jp</a:t>
            </a:r>
            <a:r>
              <a:rPr lang="en-US" altLang="ja-JP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/new-hospital</a:t>
            </a:r>
            <a:r>
              <a:rPr lang="en-US" altLang="ja-JP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endParaRPr lang="ja-JP" alt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4" name="図形グループ 123"/>
          <p:cNvGrpSpPr/>
          <p:nvPr/>
        </p:nvGrpSpPr>
        <p:grpSpPr>
          <a:xfrm>
            <a:off x="501170" y="5591310"/>
            <a:ext cx="1838452" cy="1130165"/>
            <a:chOff x="501170" y="5375474"/>
            <a:chExt cx="1838452" cy="1130165"/>
          </a:xfrm>
        </p:grpSpPr>
        <p:sp>
          <p:nvSpPr>
            <p:cNvPr id="108" name="正方形/長方形 107"/>
            <p:cNvSpPr/>
            <p:nvPr/>
          </p:nvSpPr>
          <p:spPr>
            <a:xfrm>
              <a:off x="501170" y="5375474"/>
              <a:ext cx="1838452" cy="1130165"/>
            </a:xfrm>
            <a:prstGeom prst="rect">
              <a:avLst/>
            </a:prstGeom>
            <a:solidFill>
              <a:schemeClr val="lt1">
                <a:alpha val="81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ja-JP" altLang="en-US" sz="1400" dirty="0" smtClean="0"/>
                <a:t>　　　　</a:t>
              </a:r>
              <a:r>
                <a:rPr lang="en-US" altLang="ja-JP" sz="1400" dirty="0" smtClean="0"/>
                <a:t>		</a:t>
              </a:r>
              <a:r>
                <a:rPr lang="ja-JP" altLang="en-US" sz="1400" dirty="0" smtClean="0"/>
                <a:t>高速道路</a:t>
              </a:r>
              <a:endParaRPr lang="en-US" altLang="ja-JP" sz="1400" dirty="0" smtClean="0"/>
            </a:p>
            <a:p>
              <a:pPr>
                <a:lnSpc>
                  <a:spcPct val="120000"/>
                </a:lnSpc>
              </a:pPr>
              <a:r>
                <a:rPr kumimoji="1" lang="ja-JP" altLang="en-US" sz="1400" dirty="0" smtClean="0"/>
                <a:t>　　　　</a:t>
              </a:r>
              <a:r>
                <a:rPr kumimoji="1" lang="en-US" altLang="ja-JP" sz="1400" dirty="0" smtClean="0"/>
                <a:t>		</a:t>
              </a:r>
              <a:r>
                <a:rPr kumimoji="1" lang="ja-JP" altLang="en-US" sz="1400" dirty="0" smtClean="0"/>
                <a:t>国道</a:t>
              </a:r>
              <a:endParaRPr kumimoji="1" lang="en-US" altLang="ja-JP" sz="1400" dirty="0" smtClean="0"/>
            </a:p>
            <a:p>
              <a:pPr>
                <a:lnSpc>
                  <a:spcPct val="120000"/>
                </a:lnSpc>
              </a:pPr>
              <a:r>
                <a:rPr lang="en-US" altLang="ja-JP" sz="1400" dirty="0" smtClean="0"/>
                <a:t>		</a:t>
              </a:r>
              <a:r>
                <a:rPr lang="ja-JP" altLang="en-US" sz="1400" dirty="0" smtClean="0"/>
                <a:t>一　</a:t>
              </a:r>
              <a:r>
                <a:rPr lang="en-US" altLang="ja-JP" sz="1400" dirty="0" smtClean="0"/>
                <a:t> </a:t>
              </a:r>
              <a:r>
                <a:rPr lang="ja-JP" altLang="en-US" sz="1400" dirty="0" smtClean="0"/>
                <a:t>一般道</a:t>
              </a:r>
              <a:endParaRPr lang="en-US" altLang="ja-JP" sz="1400" dirty="0" smtClean="0"/>
            </a:p>
            <a:p>
              <a:pPr>
                <a:lnSpc>
                  <a:spcPct val="120000"/>
                </a:lnSpc>
              </a:pPr>
              <a:r>
                <a:rPr kumimoji="1" lang="en-US" altLang="ja-JP" sz="1400" dirty="0" smtClean="0"/>
                <a:t>	</a:t>
              </a:r>
              <a:r>
                <a:rPr kumimoji="1" lang="ja-JP" altLang="en-US" sz="1400" dirty="0" smtClean="0"/>
                <a:t>　　</a:t>
              </a:r>
              <a:r>
                <a:rPr kumimoji="1" lang="en-US" altLang="ja-JP" sz="1400" dirty="0" smtClean="0"/>
                <a:t>	</a:t>
              </a:r>
              <a:r>
                <a:rPr kumimoji="1" lang="ja-JP" altLang="en-US" sz="1400" dirty="0" smtClean="0"/>
                <a:t>鉄道</a:t>
              </a:r>
              <a:endParaRPr kumimoji="1" lang="ja-JP" altLang="en-US" sz="1400" dirty="0"/>
            </a:p>
          </p:txBody>
        </p:sp>
        <p:cxnSp>
          <p:nvCxnSpPr>
            <p:cNvPr id="110" name="直線コネクタ 109"/>
            <p:cNvCxnSpPr/>
            <p:nvPr/>
          </p:nvCxnSpPr>
          <p:spPr>
            <a:xfrm>
              <a:off x="604762" y="5610394"/>
              <a:ext cx="725714" cy="0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/>
            <p:nvPr/>
          </p:nvCxnSpPr>
          <p:spPr>
            <a:xfrm>
              <a:off x="604647" y="5847461"/>
              <a:ext cx="725829" cy="0"/>
            </a:xfrm>
            <a:prstGeom prst="line">
              <a:avLst/>
            </a:prstGeom>
            <a:ln w="57150" cmpd="sng">
              <a:solidFill>
                <a:schemeClr val="accent5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>
              <a:off x="604647" y="6105002"/>
              <a:ext cx="725829" cy="0"/>
            </a:xfrm>
            <a:prstGeom prst="line">
              <a:avLst/>
            </a:prstGeom>
            <a:ln w="57150" cmpd="sng">
              <a:solidFill>
                <a:srgbClr val="7F7F7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123" name="図形グループ 122"/>
            <p:cNvGrpSpPr/>
            <p:nvPr/>
          </p:nvGrpSpPr>
          <p:grpSpPr>
            <a:xfrm>
              <a:off x="604762" y="6350000"/>
              <a:ext cx="729004" cy="0"/>
              <a:chOff x="601587" y="6645275"/>
              <a:chExt cx="729004" cy="0"/>
            </a:xfrm>
          </p:grpSpPr>
          <p:cxnSp>
            <p:nvCxnSpPr>
              <p:cNvPr id="117" name="直線コネクタ 116"/>
              <p:cNvCxnSpPr/>
              <p:nvPr/>
            </p:nvCxnSpPr>
            <p:spPr>
              <a:xfrm>
                <a:off x="601587" y="6645275"/>
                <a:ext cx="725829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8" name="直線コネクタ 117"/>
              <p:cNvCxnSpPr/>
              <p:nvPr/>
            </p:nvCxnSpPr>
            <p:spPr>
              <a:xfrm>
                <a:off x="604762" y="6645275"/>
                <a:ext cx="725829" cy="0"/>
              </a:xfrm>
              <a:prstGeom prst="line">
                <a:avLst/>
              </a:prstGeom>
              <a:ln w="38100" cmpd="sng">
                <a:solidFill>
                  <a:srgbClr val="FFFFFF"/>
                </a:solidFill>
                <a:prstDash val="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pic>
        <p:nvPicPr>
          <p:cNvPr id="119" name="図 1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395" y="4103209"/>
            <a:ext cx="2440788" cy="183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/>
          <p:cNvSpPr txBox="1"/>
          <p:nvPr/>
        </p:nvSpPr>
        <p:spPr>
          <a:xfrm>
            <a:off x="5327101" y="419310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D79CA"/>
                </a:solidFill>
              </a:rPr>
              <a:t>●</a:t>
            </a:r>
            <a:endParaRPr kumimoji="1" lang="ja-JP" altLang="en-US" dirty="0">
              <a:solidFill>
                <a:srgbClr val="0D79CA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200168" y="4562433"/>
            <a:ext cx="65881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rgbClr val="0D79CA"/>
                </a:solidFill>
              </a:rPr>
              <a:t>五</a:t>
            </a:r>
            <a:r>
              <a:rPr kumimoji="1" lang="ja-JP" altLang="en-US" b="1" dirty="0" smtClean="0">
                <a:solidFill>
                  <a:srgbClr val="0D79CA"/>
                </a:solidFill>
              </a:rPr>
              <a:t>中</a:t>
            </a:r>
            <a:endParaRPr kumimoji="1" lang="ja-JP" altLang="en-US" b="1" dirty="0">
              <a:solidFill>
                <a:srgbClr val="0D79CA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962358" y="2950181"/>
            <a:ext cx="40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D79CA"/>
                </a:solidFill>
              </a:rPr>
              <a:t>●</a:t>
            </a:r>
            <a:endParaRPr kumimoji="1" lang="ja-JP" altLang="en-US" dirty="0">
              <a:solidFill>
                <a:srgbClr val="0D79CA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731147" y="2641696"/>
            <a:ext cx="879631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rgbClr val="0D79CA"/>
                </a:solidFill>
              </a:rPr>
              <a:t>都和</a:t>
            </a:r>
            <a:r>
              <a:rPr kumimoji="1" lang="ja-JP" altLang="en-US" b="1" dirty="0" smtClean="0">
                <a:solidFill>
                  <a:srgbClr val="0D79CA"/>
                </a:solidFill>
              </a:rPr>
              <a:t>中</a:t>
            </a:r>
            <a:endParaRPr kumimoji="1" lang="ja-JP" altLang="en-US" b="1" dirty="0">
              <a:solidFill>
                <a:srgbClr val="0D79CA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149049" y="3152774"/>
            <a:ext cx="1146602" cy="437546"/>
          </a:xfrm>
          <a:prstGeom prst="rect">
            <a:avLst/>
          </a:prstGeom>
          <a:solidFill>
            <a:srgbClr val="008000">
              <a:alpha val="80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</a:rPr>
              <a:t>土浦北</a:t>
            </a:r>
            <a:r>
              <a:rPr kumimoji="1" lang="en-US" altLang="ja-JP" dirty="0" smtClean="0">
                <a:solidFill>
                  <a:schemeClr val="bg1"/>
                </a:solidFill>
              </a:rPr>
              <a:t>IC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712676" y="5707556"/>
            <a:ext cx="2440788" cy="43754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周辺に残る田畑</a:t>
            </a:r>
            <a:endParaRPr kumimoji="1" lang="ja-JP" altLang="en-US" sz="2000" dirty="0"/>
          </a:p>
        </p:txBody>
      </p:sp>
      <p:pic>
        <p:nvPicPr>
          <p:cNvPr id="53" name="図 52" descr="PA0900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191" y="1028036"/>
            <a:ext cx="2172018" cy="162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図 97" descr="otsuno_hospital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188" y="4669350"/>
            <a:ext cx="2950384" cy="126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正方形/長方形 21"/>
          <p:cNvSpPr/>
          <p:nvPr/>
        </p:nvSpPr>
        <p:spPr>
          <a:xfrm>
            <a:off x="5742599" y="5714108"/>
            <a:ext cx="2950384" cy="43754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開発が進むおおつ野</a:t>
            </a:r>
            <a:endParaRPr kumimoji="1" lang="ja-JP" altLang="en-US" sz="2000" dirty="0"/>
          </a:p>
        </p:txBody>
      </p:sp>
      <p:grpSp>
        <p:nvGrpSpPr>
          <p:cNvPr id="86" name="図形グループ 85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87" name="図 86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88" name="図 87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89" name="図 88" descr="ピース(赤).pn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90" name="図 89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91" name="図 90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92" name="テキスト ボックス 91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97" name="図 96" descr="五中・都和中濃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26" y="155500"/>
            <a:ext cx="1223318" cy="1231373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894115" y="580439"/>
            <a:ext cx="427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面積：</a:t>
            </a:r>
            <a:r>
              <a:rPr kumimoji="1" lang="en-US" altLang="ja-JP" dirty="0" smtClean="0">
                <a:latin typeface="+mn-ea"/>
              </a:rPr>
              <a:t>35.78km²</a:t>
            </a:r>
            <a:r>
              <a:rPr kumimoji="1" lang="ja-JP" altLang="en-US" dirty="0" smtClean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人口：</a:t>
            </a:r>
            <a:r>
              <a:rPr lang="en-US" altLang="ja-JP" dirty="0" smtClean="0">
                <a:latin typeface="+mn-ea"/>
              </a:rPr>
              <a:t>31,314</a:t>
            </a:r>
            <a:r>
              <a:rPr lang="ja-JP" altLang="en-US" dirty="0" smtClean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528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コンテンツ プレースホルダー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24" name="グラフ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313764"/>
              </p:ext>
            </p:extLst>
          </p:nvPr>
        </p:nvGraphicFramePr>
        <p:xfrm>
          <a:off x="4669049" y="1510340"/>
          <a:ext cx="4017750" cy="417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199" y="125235"/>
            <a:ext cx="4608955" cy="506004"/>
          </a:xfrm>
        </p:spPr>
        <p:txBody>
          <a:bodyPr/>
          <a:lstStyle/>
          <a:p>
            <a:r>
              <a:rPr lang="ja-JP" altLang="en-US" sz="2800" dirty="0"/>
              <a:t>地区別</a:t>
            </a:r>
            <a:r>
              <a:rPr lang="en-US" altLang="ja-JP" sz="2800" dirty="0"/>
              <a:t>-</a:t>
            </a:r>
            <a:r>
              <a:rPr lang="ja-JP" altLang="en-US" sz="2800" dirty="0"/>
              <a:t>五中・都和中地区</a:t>
            </a:r>
            <a:endParaRPr kumimoji="1" lang="ja-JP" altLang="en-US" sz="2800" dirty="0"/>
          </a:p>
        </p:txBody>
      </p:sp>
      <p:sp>
        <p:nvSpPr>
          <p:cNvPr id="3" name="正方形/長方形 2"/>
          <p:cNvSpPr/>
          <p:nvPr/>
        </p:nvSpPr>
        <p:spPr>
          <a:xfrm>
            <a:off x="3579519" y="651344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ja-JP" altLang="en-US" sz="900" dirty="0" smtClean="0">
                <a:latin typeface="+mn-ea"/>
              </a:rPr>
              <a:t>出典：</a:t>
            </a:r>
            <a:r>
              <a:rPr lang="en-US" altLang="ja-JP" sz="900" dirty="0" smtClean="0">
                <a:latin typeface="+mn-ea"/>
              </a:rPr>
              <a:t>2013</a:t>
            </a:r>
            <a:r>
              <a:rPr lang="ja-JP" altLang="en-US" sz="900" dirty="0" smtClean="0">
                <a:latin typeface="+mn-ea"/>
              </a:rPr>
              <a:t>年度</a:t>
            </a:r>
            <a:r>
              <a:rPr lang="ja-JP" altLang="en-US" sz="900" dirty="0">
                <a:latin typeface="+mn-ea"/>
              </a:rPr>
              <a:t>統計</a:t>
            </a:r>
            <a:r>
              <a:rPr lang="ja-JP" altLang="en-US" sz="900" dirty="0" smtClean="0">
                <a:latin typeface="+mn-ea"/>
              </a:rPr>
              <a:t>つちうら</a:t>
            </a:r>
            <a:endParaRPr lang="ja-JP" altLang="en-US" sz="900" dirty="0">
              <a:latin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57199" y="5654407"/>
            <a:ext cx="8229600" cy="554851"/>
          </a:xfrm>
          <a:prstGeom prst="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14124"/>
                </a:solidFill>
                <a:latin typeface="+mn-ea"/>
              </a:rPr>
              <a:t>大規模な工場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が</a:t>
            </a:r>
            <a:r>
              <a:rPr lang="ja-JP" altLang="en-US" sz="2800" dirty="0" smtClean="0">
                <a:solidFill>
                  <a:srgbClr val="F14124"/>
                </a:solidFill>
                <a:latin typeface="+mn-ea"/>
              </a:rPr>
              <a:t>立地</a:t>
            </a:r>
            <a:r>
              <a:rPr lang="ja-JP" altLang="en-US" sz="2400" dirty="0" smtClean="0">
                <a:solidFill>
                  <a:srgbClr val="000000"/>
                </a:solidFill>
                <a:latin typeface="+mn-ea"/>
              </a:rPr>
              <a:t>している</a:t>
            </a:r>
            <a:endParaRPr kumimoji="1" lang="en-US" altLang="ja-JP" sz="2400" dirty="0" smtClean="0">
              <a:solidFill>
                <a:srgbClr val="000000"/>
              </a:solidFill>
              <a:latin typeface="+mn-ea"/>
            </a:endParaRPr>
          </a:p>
        </p:txBody>
      </p:sp>
      <p:graphicFrame>
        <p:nvGraphicFramePr>
          <p:cNvPr id="25" name="グラフ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412138"/>
              </p:ext>
            </p:extLst>
          </p:nvPr>
        </p:nvGraphicFramePr>
        <p:xfrm>
          <a:off x="457198" y="1510340"/>
          <a:ext cx="4017750" cy="417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8" name="図形グループ 4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49" name="図 48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0" name="図 49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1" name="図 50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2" name="図 51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3" name="図 52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4" name="テキスト ボックス 5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59" name="図 58" descr="五中・都和中濃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26" y="155500"/>
            <a:ext cx="1223318" cy="12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4747697" y="1502331"/>
            <a:ext cx="3945988" cy="254925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altLang="ja-JP" sz="2800" dirty="0" smtClean="0"/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621551" y="1502331"/>
            <a:ext cx="3945988" cy="25524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altLang="ja-JP" sz="2800" dirty="0" smtClean="0"/>
          </a:p>
        </p:txBody>
      </p:sp>
      <p:pic>
        <p:nvPicPr>
          <p:cNvPr id="54" name="図 53" descr="五中・都和中濃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26" y="155500"/>
            <a:ext cx="1223318" cy="12313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125235"/>
            <a:ext cx="4607859" cy="506004"/>
          </a:xfrm>
        </p:spPr>
        <p:txBody>
          <a:bodyPr/>
          <a:lstStyle/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五中・都和中地区</a:t>
            </a:r>
            <a:endParaRPr kumimoji="1" lang="ja-JP" altLang="en-US" sz="2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1430" y="6401173"/>
            <a:ext cx="2133600" cy="365125"/>
          </a:xfrm>
        </p:spPr>
        <p:txBody>
          <a:bodyPr/>
          <a:lstStyle/>
          <a:p>
            <a:fld id="{CCC63FB8-029C-7D42-883B-020745584D4C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17680" y="3460630"/>
            <a:ext cx="36865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閑散とする市街地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3772" y="3460630"/>
            <a:ext cx="36865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出荷等に便利な立地</a:t>
            </a:r>
            <a:endParaRPr kumimoji="1" lang="ja-JP" altLang="en-US" sz="2400" dirty="0"/>
          </a:p>
        </p:txBody>
      </p:sp>
      <p:pic>
        <p:nvPicPr>
          <p:cNvPr id="32" name="図 31" descr="PA09000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588" y="1596431"/>
            <a:ext cx="2257501" cy="16931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405" y="1596431"/>
            <a:ext cx="2076475" cy="16931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18600" y="100356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課題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72233" y="9776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良い点</a:t>
            </a:r>
            <a:endParaRPr kumimoji="1" lang="ja-JP" altLang="en-US" sz="2800" dirty="0"/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621551" y="4129925"/>
            <a:ext cx="3945988" cy="25524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altLang="ja-JP" sz="2800" dirty="0" smtClean="0"/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747697" y="4129925"/>
            <a:ext cx="3945988" cy="254925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altLang="ja-JP" sz="2800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602390" y="3289556"/>
            <a:ext cx="201337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altLang="ja-JP" sz="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http://www.kandatsu1</a:t>
            </a:r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.jp/guide/</a:t>
            </a:r>
            <a:r>
              <a:rPr lang="en-US" altLang="ja-JP" sz="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pdf</a:t>
            </a:r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altLang="ja-JP" sz="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news_letter</a:t>
            </a:r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/no9_01.pdf</a:t>
            </a:r>
            <a:endParaRPr kumimoji="1" lang="ja-JP" alt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63772" y="6050812"/>
            <a:ext cx="36865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開発に伴う期待感</a:t>
            </a:r>
            <a:endParaRPr kumimoji="1" lang="ja-JP" altLang="en-US" sz="2400" dirty="0"/>
          </a:p>
        </p:txBody>
      </p:sp>
      <p:pic>
        <p:nvPicPr>
          <p:cNvPr id="55" name="図 54" descr="otsuno_hospital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7" y="4344070"/>
            <a:ext cx="3404957" cy="1459267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3008677" y="5788396"/>
            <a:ext cx="1333698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altLang="ja-JP" sz="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</a:t>
            </a:r>
            <a:r>
              <a:rPr lang="en-US" altLang="ja-JP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://</a:t>
            </a:r>
            <a:r>
              <a:rPr lang="en-US" altLang="ja-JP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www.tkgh.jp</a:t>
            </a:r>
            <a:r>
              <a:rPr lang="en-US" altLang="ja-JP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/new-hospital/</a:t>
            </a:r>
            <a:endParaRPr kumimoji="1" lang="ja-JP" alt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905444" y="6050812"/>
            <a:ext cx="368653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公共交通の不便さ</a:t>
            </a:r>
            <a:endParaRPr kumimoji="1" lang="ja-JP" altLang="en-US" sz="2400" dirty="0"/>
          </a:p>
        </p:txBody>
      </p:sp>
      <p:pic>
        <p:nvPicPr>
          <p:cNvPr id="58" name="図 57" descr="PA09002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068" y="4344070"/>
            <a:ext cx="2610209" cy="1444326"/>
          </a:xfrm>
          <a:prstGeom prst="rect">
            <a:avLst/>
          </a:prstGeom>
        </p:spPr>
      </p:pic>
      <p:grpSp>
        <p:nvGrpSpPr>
          <p:cNvPr id="64" name="図形グループ 63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65" name="図 64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66" name="図 65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7" name="図 66" descr="ピース(赤).pn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8" name="図 67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9" name="図 68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70" name="テキスト ボックス 69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87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新治濃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23" y="155557"/>
            <a:ext cx="1223319" cy="1231373"/>
          </a:xfrm>
          <a:prstGeom prst="rect">
            <a:avLst/>
          </a:prstGeom>
        </p:spPr>
      </p:pic>
      <p:pic>
        <p:nvPicPr>
          <p:cNvPr id="5" name="図 4" descr="niihar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281" y="713656"/>
            <a:ext cx="6208091" cy="61592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新治中地区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33" y="1713606"/>
            <a:ext cx="2204720" cy="107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202" y="1521071"/>
            <a:ext cx="1686560" cy="126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394" y="4497294"/>
            <a:ext cx="2195508" cy="158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811" y="3094700"/>
            <a:ext cx="2250413" cy="168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テキスト ボックス 30"/>
          <p:cNvSpPr txBox="1"/>
          <p:nvPr/>
        </p:nvSpPr>
        <p:spPr>
          <a:xfrm>
            <a:off x="894115" y="580439"/>
            <a:ext cx="427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面積：</a:t>
            </a:r>
            <a:r>
              <a:rPr kumimoji="1" lang="en-US" altLang="ja-JP" dirty="0" smtClean="0">
                <a:latin typeface="+mn-ea"/>
              </a:rPr>
              <a:t>32.06km²</a:t>
            </a:r>
            <a:r>
              <a:rPr kumimoji="1" lang="ja-JP" altLang="en-US" dirty="0" smtClean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人口：</a:t>
            </a:r>
            <a:r>
              <a:rPr lang="en-US" altLang="ja-JP" dirty="0" smtClean="0">
                <a:latin typeface="+mn-ea"/>
              </a:rPr>
              <a:t>8387</a:t>
            </a:r>
            <a:r>
              <a:rPr lang="ja-JP" altLang="en-US" dirty="0" smtClean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82373" y="5857579"/>
            <a:ext cx="213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五中・都</a:t>
            </a:r>
            <a:r>
              <a:rPr lang="ja-JP" altLang="en-US" dirty="0">
                <a:solidFill>
                  <a:schemeClr val="bg1">
                    <a:lumMod val="65000"/>
                  </a:schemeClr>
                </a:solidFill>
              </a:rPr>
              <a:t>和</a:t>
            </a: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718195" y="1561265"/>
            <a:ext cx="1453162" cy="670257"/>
          </a:xfrm>
          <a:prstGeom prst="rect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小町の里</a:t>
            </a:r>
            <a:endParaRPr kumimoji="1" lang="ja-JP" altLang="en-US" sz="2000" dirty="0"/>
          </a:p>
        </p:txBody>
      </p:sp>
      <p:sp>
        <p:nvSpPr>
          <p:cNvPr id="13" name="線吹き出し 1 (枠付き) 12"/>
          <p:cNvSpPr/>
          <p:nvPr/>
        </p:nvSpPr>
        <p:spPr>
          <a:xfrm>
            <a:off x="2497065" y="5842000"/>
            <a:ext cx="2045053" cy="656774"/>
          </a:xfrm>
          <a:prstGeom prst="borderCallout1">
            <a:avLst>
              <a:gd name="adj1" fmla="val -3999"/>
              <a:gd name="adj2" fmla="val 79339"/>
              <a:gd name="adj3" fmla="val -78594"/>
              <a:gd name="adj4" fmla="val 69797"/>
            </a:avLst>
          </a:prstGeom>
          <a:ln w="381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りんりんロード</a:t>
            </a:r>
            <a:endParaRPr kumimoji="1" lang="ja-JP" altLang="en-US" sz="2000" dirty="0"/>
          </a:p>
        </p:txBody>
      </p:sp>
      <p:sp>
        <p:nvSpPr>
          <p:cNvPr id="50" name="線吹き出し 2 (枠付き) 49"/>
          <p:cNvSpPr/>
          <p:nvPr/>
        </p:nvSpPr>
        <p:spPr>
          <a:xfrm>
            <a:off x="6035558" y="4497294"/>
            <a:ext cx="2159338" cy="917877"/>
          </a:xfrm>
          <a:prstGeom prst="borderCallout2">
            <a:avLst>
              <a:gd name="adj1" fmla="val 18750"/>
              <a:gd name="adj2" fmla="val -722"/>
              <a:gd name="adj3" fmla="val 18750"/>
              <a:gd name="adj4" fmla="val -16667"/>
              <a:gd name="adj5" fmla="val 49016"/>
              <a:gd name="adj6" fmla="val -44590"/>
            </a:avLst>
          </a:prstGeom>
          <a:ln w="381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藤沢の古民家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 smtClean="0"/>
              <a:t>歴史的空間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38149" y="35111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4AC8B"/>
                </a:solidFill>
              </a:rPr>
              <a:t>●</a:t>
            </a:r>
            <a:endParaRPr kumimoji="1" lang="ja-JP" altLang="en-US" dirty="0">
              <a:solidFill>
                <a:srgbClr val="34AC8B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82972" y="3192041"/>
            <a:ext cx="889297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34AC8B"/>
                </a:solidFill>
              </a:rPr>
              <a:t>新治</a:t>
            </a:r>
            <a:r>
              <a:rPr kumimoji="1" lang="ja-JP" altLang="en-US" b="1" dirty="0" smtClean="0">
                <a:solidFill>
                  <a:srgbClr val="34AC8B"/>
                </a:solidFill>
              </a:rPr>
              <a:t>中</a:t>
            </a:r>
            <a:endParaRPr kumimoji="1" lang="ja-JP" altLang="en-US" b="1" dirty="0">
              <a:solidFill>
                <a:srgbClr val="34AC8B"/>
              </a:solidFill>
            </a:endParaRP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6" name="図 55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9" name="図 58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0" name="図 59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1" name="テキスト ボックス 60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710887" y="2526220"/>
            <a:ext cx="2040178" cy="880368"/>
          </a:xfrm>
          <a:prstGeom prst="rect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広大な</a:t>
            </a:r>
            <a:r>
              <a:rPr lang="ja-JP" altLang="en-US" sz="2000" dirty="0">
                <a:solidFill>
                  <a:srgbClr val="008000"/>
                </a:solidFill>
              </a:rPr>
              <a:t>農地</a:t>
            </a:r>
            <a:endParaRPr lang="en-US" altLang="ja-JP" sz="2000" dirty="0">
              <a:solidFill>
                <a:srgbClr val="008000"/>
              </a:solidFill>
            </a:endParaRPr>
          </a:p>
          <a:p>
            <a:pPr algn="ctr"/>
            <a:r>
              <a:rPr lang="ja-JP" altLang="en-US" sz="2000" dirty="0">
                <a:solidFill>
                  <a:srgbClr val="008000"/>
                </a:solidFill>
              </a:rPr>
              <a:t>畑作</a:t>
            </a:r>
            <a:r>
              <a:rPr lang="ja-JP" altLang="en-US" sz="2000" dirty="0">
                <a:solidFill>
                  <a:schemeClr val="tx1"/>
                </a:solidFill>
              </a:rPr>
              <a:t>が</a:t>
            </a:r>
            <a:r>
              <a:rPr lang="ja-JP" altLang="en-US" sz="2000" dirty="0" smtClean="0">
                <a:solidFill>
                  <a:schemeClr val="tx1"/>
                </a:solidFill>
              </a:rPr>
              <a:t>中心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8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57200" y="6187956"/>
            <a:ext cx="7709474" cy="523220"/>
          </a:xfrm>
          <a:prstGeom prst="rect">
            <a:avLst/>
          </a:prstGeom>
          <a:noFill/>
          <a:ln w="28575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農業従事者の減少</a:t>
            </a:r>
            <a:endParaRPr lang="en-US" altLang="ja-JP" sz="2800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63696" y="1463144"/>
            <a:ext cx="491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</a:t>
            </a:r>
            <a:r>
              <a:rPr kumimoji="1" lang="ja-JP" altLang="en-US" sz="1400" dirty="0" smtClean="0"/>
              <a:t>戸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308141" y="5982297"/>
            <a:ext cx="1107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900" dirty="0"/>
              <a:t>統計つちうらより </a:t>
            </a:r>
            <a:endParaRPr kumimoji="1" lang="ja-JP" altLang="en-US" sz="900" dirty="0"/>
          </a:p>
        </p:txBody>
      </p:sp>
      <p:graphicFrame>
        <p:nvGraphicFramePr>
          <p:cNvPr id="25" name="グラフ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470145"/>
              </p:ext>
            </p:extLst>
          </p:nvPr>
        </p:nvGraphicFramePr>
        <p:xfrm>
          <a:off x="1520911" y="1005626"/>
          <a:ext cx="8663894" cy="5428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6923785" y="1434922"/>
            <a:ext cx="491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</a:t>
            </a:r>
            <a:r>
              <a:rPr lang="ja-JP" altLang="en-US" sz="1400" dirty="0" smtClean="0"/>
              <a:t>人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44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/>
          <a:lstStyle/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新治中地区</a:t>
            </a:r>
            <a:endParaRPr kumimoji="1" lang="ja-JP" altLang="en-US" sz="2800" dirty="0"/>
          </a:p>
        </p:txBody>
      </p:sp>
      <p:sp>
        <p:nvSpPr>
          <p:cNvPr id="46" name="タイトル 1"/>
          <p:cNvSpPr txBox="1">
            <a:spLocks/>
          </p:cNvSpPr>
          <p:nvPr/>
        </p:nvSpPr>
        <p:spPr>
          <a:xfrm>
            <a:off x="457200" y="914173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土浦市全体の農業</a:t>
            </a:r>
            <a:endParaRPr lang="ja-JP" altLang="en-US" sz="2400" dirty="0"/>
          </a:p>
        </p:txBody>
      </p:sp>
      <p:grpSp>
        <p:nvGrpSpPr>
          <p:cNvPr id="57" name="図形グループ 56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9" name="図 58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0" name="図 59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1" name="図 60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2" name="図 61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3" name="テキスト ボックス 62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8" name="図 67" descr="新治濃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23" y="155557"/>
            <a:ext cx="1223319" cy="12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1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グラフ 64"/>
          <p:cNvGraphicFramePr/>
          <p:nvPr>
            <p:extLst>
              <p:ext uri="{D42A27DB-BD31-4B8C-83A1-F6EECF244321}">
                <p14:modId xmlns:p14="http://schemas.microsoft.com/office/powerpoint/2010/main" val="2667513138"/>
              </p:ext>
            </p:extLst>
          </p:nvPr>
        </p:nvGraphicFramePr>
        <p:xfrm>
          <a:off x="4325538" y="245912"/>
          <a:ext cx="7380126" cy="647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2" name="グラフ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618223"/>
              </p:ext>
            </p:extLst>
          </p:nvPr>
        </p:nvGraphicFramePr>
        <p:xfrm>
          <a:off x="-32483" y="1428392"/>
          <a:ext cx="5980246" cy="4025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3" name="四角形吹き出し 62"/>
          <p:cNvSpPr/>
          <p:nvPr/>
        </p:nvSpPr>
        <p:spPr>
          <a:xfrm flipV="1">
            <a:off x="3090230" y="4566503"/>
            <a:ext cx="2364182" cy="865424"/>
          </a:xfrm>
          <a:prstGeom prst="wedgeRectCallout">
            <a:avLst>
              <a:gd name="adj1" fmla="val -31320"/>
              <a:gd name="adj2" fmla="val 869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新治中地区</a:t>
            </a:r>
            <a:endParaRPr lang="ja-JP" altLang="en-US" sz="2800" dirty="0"/>
          </a:p>
        </p:txBody>
      </p:sp>
      <p:sp>
        <p:nvSpPr>
          <p:cNvPr id="6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32088" y="4730857"/>
            <a:ext cx="2454493" cy="5139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2400" dirty="0" smtClean="0"/>
              <a:t>市</a:t>
            </a:r>
            <a:r>
              <a:rPr lang="ja-JP" altLang="en-US" sz="2400" dirty="0"/>
              <a:t>全体</a:t>
            </a:r>
            <a:r>
              <a:rPr lang="ja-JP" altLang="en-US" sz="2400" dirty="0" smtClean="0"/>
              <a:t>の</a:t>
            </a:r>
            <a:r>
              <a:rPr lang="ja-JP" altLang="en-US" sz="2800" dirty="0" smtClean="0">
                <a:solidFill>
                  <a:srgbClr val="FF0000"/>
                </a:solidFill>
              </a:rPr>
              <a:t>約</a:t>
            </a:r>
            <a:r>
              <a:rPr lang="ja-JP" altLang="en-US" b="1" dirty="0" smtClean="0">
                <a:solidFill>
                  <a:srgbClr val="FF0000"/>
                </a:solidFill>
              </a:rPr>
              <a:t>５</a:t>
            </a:r>
            <a:r>
              <a:rPr lang="ja-JP" altLang="en-US" sz="2800" dirty="0" smtClean="0">
                <a:solidFill>
                  <a:srgbClr val="FF0000"/>
                </a:solidFill>
              </a:rPr>
              <a:t>割</a:t>
            </a:r>
            <a:endParaRPr lang="en-US" altLang="ja-JP" sz="2200" dirty="0"/>
          </a:p>
          <a:p>
            <a:pPr marL="0" indent="0">
              <a:buNone/>
            </a:pPr>
            <a:endParaRPr lang="en-US" altLang="ja-JP" sz="2200" dirty="0"/>
          </a:p>
        </p:txBody>
      </p:sp>
      <p:sp>
        <p:nvSpPr>
          <p:cNvPr id="67" name="コンテンツ プレースホルダー 2"/>
          <p:cNvSpPr txBox="1">
            <a:spLocks/>
          </p:cNvSpPr>
          <p:nvPr/>
        </p:nvSpPr>
        <p:spPr>
          <a:xfrm>
            <a:off x="6553200" y="6607246"/>
            <a:ext cx="1640811" cy="228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sz="800" dirty="0" smtClean="0"/>
              <a:t>土浦市</a:t>
            </a:r>
            <a:r>
              <a:rPr lang="ja-JP" altLang="en-US" sz="800" dirty="0"/>
              <a:t>耕作放棄地解消</a:t>
            </a:r>
            <a:r>
              <a:rPr lang="ja-JP" altLang="en-US" sz="800" dirty="0" smtClean="0"/>
              <a:t>計画より</a:t>
            </a:r>
            <a:endParaRPr lang="en-US" altLang="ja-JP" sz="800" dirty="0"/>
          </a:p>
          <a:p>
            <a:pPr marL="0" indent="0" algn="r">
              <a:buFont typeface="Arial"/>
              <a:buNone/>
            </a:pPr>
            <a:endParaRPr lang="ja-JP" altLang="en-US" sz="800" dirty="0"/>
          </a:p>
        </p:txBody>
      </p:sp>
      <p:sp>
        <p:nvSpPr>
          <p:cNvPr id="69" name="正方形/長方形 68"/>
          <p:cNvSpPr/>
          <p:nvPr/>
        </p:nvSpPr>
        <p:spPr>
          <a:xfrm>
            <a:off x="1176613" y="5770133"/>
            <a:ext cx="7017398" cy="837113"/>
          </a:xfrm>
          <a:prstGeom prst="rect">
            <a:avLst/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kern="0" noProof="0" dirty="0" smtClean="0">
                <a:solidFill>
                  <a:schemeClr val="tx1"/>
                </a:solidFill>
                <a:latin typeface="+mn-ea"/>
              </a:rPr>
              <a:t>耕作放棄地</a:t>
            </a:r>
            <a:r>
              <a:rPr kumimoji="0" lang="ja-JP" altLang="en-US" sz="2600" kern="0" noProof="0" dirty="0" smtClean="0">
                <a:solidFill>
                  <a:schemeClr val="tx1"/>
                </a:solidFill>
                <a:latin typeface="+mn-ea"/>
              </a:rPr>
              <a:t>の最も大きい原因は</a:t>
            </a:r>
            <a:r>
              <a:rPr kumimoji="0" lang="ja-JP" altLang="en-US" sz="2800" kern="0" noProof="0" dirty="0" smtClean="0">
                <a:solidFill>
                  <a:srgbClr val="FF0000"/>
                </a:solidFill>
                <a:latin typeface="+mn-ea"/>
              </a:rPr>
              <a:t>高齢化</a:t>
            </a:r>
            <a:endParaRPr kumimoji="0" lang="en-US" altLang="ja-JP" sz="2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+mn-ea"/>
            </a:endParaRPr>
          </a:p>
        </p:txBody>
      </p:sp>
      <p:sp>
        <p:nvSpPr>
          <p:cNvPr id="27" name="タイトル 1"/>
          <p:cNvSpPr txBox="1">
            <a:spLocks/>
          </p:cNvSpPr>
          <p:nvPr/>
        </p:nvSpPr>
        <p:spPr>
          <a:xfrm>
            <a:off x="457200" y="914173"/>
            <a:ext cx="4592918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/>
              <a:t>耕作放棄地が増加する新治</a:t>
            </a:r>
          </a:p>
        </p:txBody>
      </p:sp>
      <p:grpSp>
        <p:nvGrpSpPr>
          <p:cNvPr id="58" name="図形グループ 5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9" name="図 58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60" name="図 59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4" name="図 63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6" name="図 65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8" name="図 67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70" name="テキスト ボックス 69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75" name="図 74" descr="新治濃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23" y="155557"/>
            <a:ext cx="1223319" cy="12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1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6" name="Picture 3" descr="C:\Users\owner\Downloads\中学校区_h22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03" r="98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31" y="1108650"/>
            <a:ext cx="8028252" cy="556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新治中地区</a:t>
            </a:r>
            <a:endParaRPr lang="ja-JP" altLang="en-US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674397" y="5871883"/>
            <a:ext cx="7489466" cy="812107"/>
          </a:xfrm>
          <a:prstGeom prst="rect">
            <a:avLst/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</a:rPr>
              <a:t>土浦市の中学校区で一番高齢化率が高い</a:t>
            </a:r>
            <a:endParaRPr kumimoji="1" lang="ja-JP" altLang="en-US" sz="14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7200" y="914173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高齢化が進む新治</a:t>
            </a:r>
            <a:endParaRPr lang="ja-JP" altLang="en-US" sz="24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144687" y="1453194"/>
            <a:ext cx="4072441" cy="1822824"/>
            <a:chOff x="119528" y="1583765"/>
            <a:chExt cx="4072441" cy="1822824"/>
          </a:xfrm>
        </p:grpSpPr>
        <p:sp>
          <p:nvSpPr>
            <p:cNvPr id="11" name="爆発 1 10"/>
            <p:cNvSpPr/>
            <p:nvPr/>
          </p:nvSpPr>
          <p:spPr>
            <a:xfrm>
              <a:off x="119528" y="1583765"/>
              <a:ext cx="4072441" cy="1822824"/>
            </a:xfrm>
            <a:prstGeom prst="irregularSeal1">
              <a:avLst/>
            </a:prstGeom>
            <a:solidFill>
              <a:srgbClr val="FFFF00"/>
            </a:solidFill>
            <a:ln w="190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75054" y="2075277"/>
              <a:ext cx="3761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/>
                <a:t>高齢化率</a:t>
              </a:r>
              <a:r>
                <a:rPr lang="en-US" altLang="ja-JP" sz="4000" b="1" dirty="0" smtClean="0">
                  <a:solidFill>
                    <a:schemeClr val="accent6"/>
                  </a:solidFill>
                  <a:latin typeface="+mn-ea"/>
                </a:rPr>
                <a:t>29.4</a:t>
              </a:r>
              <a:r>
                <a:rPr lang="en-US" altLang="ja-JP" sz="2800" dirty="0" smtClean="0">
                  <a:latin typeface="+mn-ea"/>
                </a:rPr>
                <a:t>%</a:t>
              </a:r>
              <a:endParaRPr lang="ja-JP" altLang="en-US" sz="2800" dirty="0">
                <a:latin typeface="+mn-ea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5932384" y="4325992"/>
            <a:ext cx="2968154" cy="1445250"/>
            <a:chOff x="6169800" y="4183530"/>
            <a:chExt cx="1718769" cy="836901"/>
          </a:xfrm>
        </p:grpSpPr>
        <p:sp>
          <p:nvSpPr>
            <p:cNvPr id="14" name="角丸四角形 13"/>
            <p:cNvSpPr/>
            <p:nvPr/>
          </p:nvSpPr>
          <p:spPr>
            <a:xfrm>
              <a:off x="6169800" y="4183530"/>
              <a:ext cx="1718769" cy="83690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63935" y="4335322"/>
              <a:ext cx="1528005" cy="5524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/>
                <a:t>土浦市全体</a:t>
              </a:r>
              <a:endParaRPr lang="en-US" altLang="ja-JP" sz="2400" dirty="0" smtClean="0"/>
            </a:p>
            <a:p>
              <a:pPr algn="ctr"/>
              <a:r>
                <a:rPr lang="ja-JP" altLang="en-US" sz="2400" dirty="0" smtClean="0"/>
                <a:t>高齢化率</a:t>
              </a:r>
              <a:r>
                <a:rPr lang="en-US" altLang="ja-JP" sz="3200" b="1" dirty="0" smtClean="0">
                  <a:solidFill>
                    <a:schemeClr val="accent6"/>
                  </a:solidFill>
                  <a:latin typeface="+mn-ea"/>
                </a:rPr>
                <a:t>23.1</a:t>
              </a:r>
              <a:r>
                <a:rPr lang="en-US" altLang="ja-JP" sz="2800" dirty="0" smtClean="0">
                  <a:latin typeface="+mn-ea"/>
                </a:rPr>
                <a:t>%</a:t>
              </a:r>
              <a:endParaRPr lang="ja-JP" altLang="en-US" sz="2800" dirty="0">
                <a:latin typeface="+mn-ea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7161605" y="6669049"/>
            <a:ext cx="1107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 smtClean="0"/>
              <a:t>平成</a:t>
            </a:r>
            <a:r>
              <a:rPr lang="en-US" altLang="ja-JP" sz="900" dirty="0" smtClean="0"/>
              <a:t>22</a:t>
            </a:r>
            <a:r>
              <a:rPr lang="ja-JP" altLang="en-US" sz="900" dirty="0" smtClean="0"/>
              <a:t>年国勢調査</a:t>
            </a:r>
            <a:endParaRPr kumimoji="1" lang="ja-JP" altLang="en-US" sz="900" dirty="0"/>
          </a:p>
        </p:txBody>
      </p:sp>
      <p:pic>
        <p:nvPicPr>
          <p:cNvPr id="32" name="図 31" descr="カラーバー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069" y="4430980"/>
            <a:ext cx="1968500" cy="25400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1211131" y="5267470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17.7%</a:t>
            </a:r>
            <a:endParaRPr lang="ja-JP" altLang="en-US" sz="2000" dirty="0" smtClean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191256" y="357373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29.4%</a:t>
            </a:r>
            <a:endParaRPr lang="ja-JP" altLang="en-US" sz="2000" dirty="0" smtClean="0"/>
          </a:p>
        </p:txBody>
      </p:sp>
      <p:grpSp>
        <p:nvGrpSpPr>
          <p:cNvPr id="43" name="図形グループ 4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44" name="図 43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45" name="図 44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46" name="図 45" descr="ピース(赤).png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47" name="図 46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48" name="図 47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49" name="テキスト ボックス 4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54" name="図 53" descr="新治濃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23" y="155557"/>
            <a:ext cx="1223319" cy="12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8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新治中地区</a:t>
            </a:r>
            <a:endParaRPr lang="ja-JP" altLang="en-US" sz="2800" dirty="0"/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4747697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課題</a:t>
            </a:r>
            <a:endParaRPr lang="en-US" altLang="ja-JP" sz="2800" dirty="0" smtClean="0"/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457200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良い点</a:t>
            </a:r>
            <a:endParaRPr lang="en-US" altLang="ja-JP" sz="2800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54125" y="4994297"/>
            <a:ext cx="3686537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豊かな自然を</a:t>
            </a:r>
            <a:endParaRPr lang="en-US" altLang="ja-JP" sz="2600" dirty="0" smtClean="0"/>
          </a:p>
          <a:p>
            <a:pPr algn="ctr"/>
            <a:r>
              <a:rPr lang="ja-JP" altLang="en-US" sz="2600" dirty="0" smtClean="0"/>
              <a:t>感じられる地域</a:t>
            </a:r>
            <a:endParaRPr lang="en-US" altLang="ja-JP" sz="2600" dirty="0" smtClean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877422" y="4994297"/>
            <a:ext cx="3686537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高齢化・耕作放棄地の</a:t>
            </a:r>
            <a:endParaRPr lang="en-US" altLang="ja-JP" sz="2600" dirty="0" smtClean="0"/>
          </a:p>
          <a:p>
            <a:pPr algn="ctr"/>
            <a:r>
              <a:rPr lang="ja-JP" altLang="en-US" sz="2600" dirty="0" smtClean="0"/>
              <a:t>増加問題</a:t>
            </a:r>
            <a:endParaRPr lang="en-US" altLang="ja-JP" sz="2600" dirty="0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78" y="2326209"/>
            <a:ext cx="3306623" cy="24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52" y="2326208"/>
            <a:ext cx="3310884" cy="24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新治中地区の現状と課題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grpSp>
        <p:nvGrpSpPr>
          <p:cNvPr id="50" name="図形グループ 49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1" name="図 50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2" name="図 51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3" name="図 52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4" name="図 53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5" name="図 54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1" name="図 60" descr="新治濃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23" y="155557"/>
            <a:ext cx="1223319" cy="12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図形グループ 21"/>
          <p:cNvGrpSpPr/>
          <p:nvPr/>
        </p:nvGrpSpPr>
        <p:grpSpPr>
          <a:xfrm>
            <a:off x="1510594" y="1397016"/>
            <a:ext cx="6489700" cy="5727700"/>
            <a:chOff x="8358330" y="1334540"/>
            <a:chExt cx="6489700" cy="5727700"/>
          </a:xfrm>
        </p:grpSpPr>
        <p:pic>
          <p:nvPicPr>
            <p:cNvPr id="13" name="図 12" descr="4_6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330" y="1334540"/>
              <a:ext cx="6489700" cy="5727700"/>
            </a:xfrm>
            <a:prstGeom prst="rect">
              <a:avLst/>
            </a:prstGeom>
          </p:spPr>
        </p:pic>
        <p:sp>
          <p:nvSpPr>
            <p:cNvPr id="77" name="円/楕円 76"/>
            <p:cNvSpPr/>
            <p:nvPr/>
          </p:nvSpPr>
          <p:spPr>
            <a:xfrm>
              <a:off x="10302161" y="2977981"/>
              <a:ext cx="250635" cy="18466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10738727" y="290101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6600"/>
                  </a:solidFill>
                </a:rPr>
                <a:t>●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79" name="円/楕円 78"/>
            <p:cNvSpPr/>
            <p:nvPr/>
          </p:nvSpPr>
          <p:spPr>
            <a:xfrm>
              <a:off x="12212644" y="2840461"/>
              <a:ext cx="250635" cy="18466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12087326" y="3846946"/>
              <a:ext cx="250635" cy="184666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/>
          </p:nvSpPr>
          <p:spPr>
            <a:xfrm>
              <a:off x="11184107" y="3873651"/>
              <a:ext cx="250635" cy="18466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/>
          </p:nvSpPr>
          <p:spPr>
            <a:xfrm>
              <a:off x="12666663" y="4189083"/>
              <a:ext cx="250635" cy="184666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12511463" y="4597063"/>
              <a:ext cx="250635" cy="18466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11984164" y="466247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6600"/>
                  </a:solidFill>
                </a:rPr>
                <a:t>●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</p:grpSp>
      <p:pic>
        <p:nvPicPr>
          <p:cNvPr id="8" name="図 7" descr="四・六中濃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3"/>
            <a:ext cx="1223318" cy="1231373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4115" y="580439"/>
            <a:ext cx="427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面積：</a:t>
            </a:r>
            <a:r>
              <a:rPr lang="en-US" altLang="ja-JP" dirty="0" smtClean="0">
                <a:latin typeface="+mn-ea"/>
              </a:rPr>
              <a:t>15.99</a:t>
            </a:r>
            <a:r>
              <a:rPr kumimoji="1" lang="en-US" altLang="ja-JP" dirty="0" smtClean="0">
                <a:latin typeface="+mn-ea"/>
              </a:rPr>
              <a:t>km²</a:t>
            </a:r>
            <a:r>
              <a:rPr kumimoji="1" lang="ja-JP" altLang="en-US" dirty="0" smtClean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人口：</a:t>
            </a:r>
            <a:r>
              <a:rPr lang="en-US" altLang="ja-JP" dirty="0">
                <a:latin typeface="+mn-ea"/>
              </a:rPr>
              <a:t>41576</a:t>
            </a:r>
            <a:r>
              <a:rPr lang="ja-JP" altLang="en-US" dirty="0" smtClean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4298244" cy="506004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地区別</a:t>
            </a:r>
            <a:r>
              <a:rPr kumimoji="1" lang="en-US" altLang="ja-JP" sz="2800" dirty="0" smtClean="0"/>
              <a:t>-</a:t>
            </a:r>
            <a:r>
              <a:rPr kumimoji="1" lang="ja-JP" altLang="en-US" sz="2800" dirty="0" smtClean="0"/>
              <a:t>四中・六中</a:t>
            </a:r>
            <a:r>
              <a:rPr lang="ja-JP" altLang="en-US" sz="2800" dirty="0" smtClean="0"/>
              <a:t>地区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47658" y="5544409"/>
            <a:ext cx="1598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烏山</a:t>
            </a:r>
            <a:r>
              <a:rPr lang="ja-JP" altLang="en-US" sz="2000" dirty="0" smtClean="0"/>
              <a:t>団地</a:t>
            </a:r>
            <a:r>
              <a:rPr lang="en-US" altLang="ja-JP" dirty="0" smtClean="0">
                <a:latin typeface="+mn-ea"/>
              </a:rPr>
              <a:t>(1966~)</a:t>
            </a:r>
            <a:endParaRPr lang="en-US" altLang="ja-JP" sz="20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95230" y="1880915"/>
            <a:ext cx="22066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atin typeface="+mn-ea"/>
              </a:rPr>
              <a:t>桜ヶ丘</a:t>
            </a:r>
            <a:r>
              <a:rPr lang="ja-JP" altLang="en-US" sz="2000" dirty="0" smtClean="0">
                <a:latin typeface="+mn-ea"/>
              </a:rPr>
              <a:t>団地</a:t>
            </a:r>
            <a:endParaRPr lang="en-US" altLang="ja-JP" sz="2000" dirty="0" smtClean="0">
              <a:latin typeface="+mn-ea"/>
            </a:endParaRPr>
          </a:p>
          <a:p>
            <a:pPr algn="ctr"/>
            <a:r>
              <a:rPr lang="ja-JP" altLang="en-US" dirty="0" smtClean="0">
                <a:latin typeface="+mn-ea"/>
              </a:rPr>
              <a:t>（</a:t>
            </a:r>
            <a:r>
              <a:rPr lang="en-US" altLang="ja-JP" dirty="0" smtClean="0">
                <a:latin typeface="+mn-ea"/>
              </a:rPr>
              <a:t>1979</a:t>
            </a:r>
            <a:r>
              <a:rPr lang="ja-JP" altLang="en-US" dirty="0" smtClean="0">
                <a:latin typeface="+mn-ea"/>
              </a:rPr>
              <a:t>～）</a:t>
            </a:r>
            <a:endParaRPr lang="en-US" altLang="ja-JP" sz="2000" b="1" u="sng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1154657" y="3766281"/>
            <a:ext cx="1781467" cy="1610336"/>
            <a:chOff x="1822052" y="2004777"/>
            <a:chExt cx="1854696" cy="1676528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1822052" y="3264749"/>
              <a:ext cx="1854696" cy="416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/>
                <a:t>永</a:t>
              </a:r>
              <a:r>
                <a:rPr lang="ja-JP" altLang="en-US" sz="2000" dirty="0" smtClean="0"/>
                <a:t>国東団地</a:t>
              </a:r>
              <a:endParaRPr lang="en-US" altLang="ja-JP" sz="2000" dirty="0" smtClean="0"/>
            </a:p>
          </p:txBody>
        </p: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964" y="2004777"/>
              <a:ext cx="1650565" cy="1237924"/>
            </a:xfrm>
            <a:prstGeom prst="rect">
              <a:avLst/>
            </a:prstGeom>
          </p:spPr>
        </p:pic>
      </p:grpSp>
      <p:cxnSp>
        <p:nvCxnSpPr>
          <p:cNvPr id="40" name="直線コネクタ 39"/>
          <p:cNvCxnSpPr/>
          <p:nvPr/>
        </p:nvCxnSpPr>
        <p:spPr>
          <a:xfrm>
            <a:off x="5863750" y="4794008"/>
            <a:ext cx="689450" cy="750401"/>
          </a:xfrm>
          <a:prstGeom prst="lin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grpSp>
        <p:nvGrpSpPr>
          <p:cNvPr id="60" name="グループ化 59"/>
          <p:cNvGrpSpPr/>
          <p:nvPr/>
        </p:nvGrpSpPr>
        <p:grpSpPr>
          <a:xfrm>
            <a:off x="6069562" y="3138304"/>
            <a:ext cx="3132075" cy="2091935"/>
            <a:chOff x="5045261" y="4250637"/>
            <a:chExt cx="3132075" cy="2091935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6300027" y="4250637"/>
              <a:ext cx="1877309" cy="2091935"/>
              <a:chOff x="6061299" y="3096030"/>
              <a:chExt cx="1877309" cy="2091935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>
                <a:off x="6061299" y="4510857"/>
                <a:ext cx="187730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000" dirty="0">
                    <a:latin typeface="+mn-ea"/>
                  </a:rPr>
                  <a:t>小岩田</a:t>
                </a:r>
                <a:r>
                  <a:rPr lang="ja-JP" altLang="en-US" sz="2000" dirty="0" smtClean="0">
                    <a:latin typeface="+mn-ea"/>
                  </a:rPr>
                  <a:t>東団地</a:t>
                </a:r>
                <a:r>
                  <a:rPr lang="en-US" altLang="ja-JP" dirty="0" smtClean="0">
                    <a:latin typeface="+mn-ea"/>
                  </a:rPr>
                  <a:t>(1969~)</a:t>
                </a:r>
              </a:p>
            </p:txBody>
          </p:sp>
          <p:pic>
            <p:nvPicPr>
              <p:cNvPr id="34" name="図 3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6317056" y="3273038"/>
                <a:ext cx="1416061" cy="1062046"/>
              </a:xfrm>
              <a:prstGeom prst="rect">
                <a:avLst/>
              </a:prstGeom>
            </p:spPr>
          </p:pic>
        </p:grpSp>
        <p:cxnSp>
          <p:nvCxnSpPr>
            <p:cNvPr id="42" name="直線コネクタ 41"/>
            <p:cNvCxnSpPr>
              <a:stCxn id="82" idx="6"/>
            </p:cNvCxnSpPr>
            <p:nvPr/>
          </p:nvCxnSpPr>
          <p:spPr>
            <a:xfrm flipV="1">
              <a:off x="5045261" y="5108079"/>
              <a:ext cx="1687531" cy="348146"/>
            </a:xfrm>
            <a:prstGeom prst="lin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8" name="直線コネクタ 47"/>
          <p:cNvCxnSpPr>
            <a:stCxn id="80" idx="7"/>
          </p:cNvCxnSpPr>
          <p:nvPr/>
        </p:nvCxnSpPr>
        <p:spPr>
          <a:xfrm flipV="1">
            <a:off x="5453520" y="2412459"/>
            <a:ext cx="1532860" cy="1524007"/>
          </a:xfrm>
          <a:prstGeom prst="lin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52" name="直線コネクタ 51"/>
          <p:cNvCxnSpPr>
            <a:stCxn id="7" idx="0"/>
            <a:endCxn id="77" idx="1"/>
          </p:cNvCxnSpPr>
          <p:nvPr/>
        </p:nvCxnSpPr>
        <p:spPr>
          <a:xfrm>
            <a:off x="1358067" y="2412459"/>
            <a:ext cx="2133063" cy="65504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stCxn id="81" idx="2"/>
            <a:endCxn id="36" idx="3"/>
          </p:cNvCxnSpPr>
          <p:nvPr/>
        </p:nvCxnSpPr>
        <p:spPr>
          <a:xfrm flipH="1">
            <a:off x="2850428" y="4028460"/>
            <a:ext cx="1485943" cy="33234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タイトル 1"/>
          <p:cNvSpPr txBox="1">
            <a:spLocks/>
          </p:cNvSpPr>
          <p:nvPr/>
        </p:nvSpPr>
        <p:spPr>
          <a:xfrm>
            <a:off x="457200" y="102356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各団地名と高齢化率</a:t>
            </a:r>
            <a:endParaRPr lang="ja-JP" altLang="en-US" sz="24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161884" y="1108650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一中地区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8" name="グループ化 67"/>
          <p:cNvGrpSpPr/>
          <p:nvPr/>
        </p:nvGrpSpPr>
        <p:grpSpPr>
          <a:xfrm>
            <a:off x="-194150" y="1686614"/>
            <a:ext cx="1901336" cy="2124869"/>
            <a:chOff x="566243" y="1637194"/>
            <a:chExt cx="1901336" cy="2124869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566243" y="3084955"/>
              <a:ext cx="190133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/>
                <a:t>天川</a:t>
              </a:r>
              <a:r>
                <a:rPr lang="ja-JP" altLang="en-US" sz="2000" dirty="0" smtClean="0"/>
                <a:t>団地</a:t>
              </a:r>
              <a:endParaRPr lang="en-US" altLang="ja-JP" sz="2000" dirty="0" smtClean="0"/>
            </a:p>
            <a:p>
              <a:pPr algn="ctr"/>
              <a:r>
                <a:rPr lang="en-US" altLang="ja-JP" dirty="0" smtClean="0">
                  <a:latin typeface="+mn-ea"/>
                </a:rPr>
                <a:t>(1966~)</a:t>
              </a:r>
              <a:endParaRPr lang="en-US" altLang="ja-JP" sz="2000" b="1" u="sng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48231" y="1818655"/>
              <a:ext cx="1451690" cy="1088768"/>
            </a:xfrm>
            <a:prstGeom prst="rect">
              <a:avLst/>
            </a:prstGeom>
          </p:spPr>
        </p:pic>
      </p:grpSp>
      <p:grpSp>
        <p:nvGrpSpPr>
          <p:cNvPr id="43" name="グループ化 42"/>
          <p:cNvGrpSpPr/>
          <p:nvPr/>
        </p:nvGrpSpPr>
        <p:grpSpPr>
          <a:xfrm>
            <a:off x="5010358" y="1890287"/>
            <a:ext cx="1602734" cy="1012650"/>
            <a:chOff x="5438887" y="1732654"/>
            <a:chExt cx="1602734" cy="1012650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5438887" y="1732654"/>
              <a:ext cx="1602734" cy="4001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/>
                <a:t>土浦市役所</a:t>
              </a:r>
              <a:endParaRPr kumimoji="1" lang="ja-JP" altLang="en-US" sz="2000" dirty="0"/>
            </a:p>
          </p:txBody>
        </p:sp>
        <p:cxnSp>
          <p:nvCxnSpPr>
            <p:cNvPr id="64" name="直線コネクタ 63"/>
            <p:cNvCxnSpPr>
              <a:endCxn id="79" idx="0"/>
            </p:cNvCxnSpPr>
            <p:nvPr/>
          </p:nvCxnSpPr>
          <p:spPr>
            <a:xfrm>
              <a:off x="5740541" y="2110875"/>
              <a:ext cx="178214" cy="634429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1" name="テキスト ボックス 60"/>
          <p:cNvSpPr txBox="1"/>
          <p:nvPr/>
        </p:nvSpPr>
        <p:spPr>
          <a:xfrm>
            <a:off x="3890991" y="2606139"/>
            <a:ext cx="65881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rgbClr val="FF6600"/>
                </a:solidFill>
              </a:rPr>
              <a:t>四</a:t>
            </a:r>
            <a:r>
              <a:rPr kumimoji="1" lang="ja-JP" altLang="en-US" b="1" dirty="0" smtClean="0">
                <a:solidFill>
                  <a:srgbClr val="FF6600"/>
                </a:solidFill>
              </a:rPr>
              <a:t>中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796818" y="5058154"/>
            <a:ext cx="65881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rgbClr val="FF6600"/>
                </a:solidFill>
              </a:rPr>
              <a:t>六中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grpSp>
        <p:nvGrpSpPr>
          <p:cNvPr id="91" name="図形グループ 90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2" name="図 91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93" name="図 92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94" name="図 93" descr="ピース(赤).pn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95" name="図 94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96" name="図 95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97" name="テキスト ボックス 96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60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図形グループ 41"/>
          <p:cNvGrpSpPr/>
          <p:nvPr/>
        </p:nvGrpSpPr>
        <p:grpSpPr>
          <a:xfrm>
            <a:off x="-70555" y="-354737"/>
            <a:ext cx="9144000" cy="7243588"/>
            <a:chOff x="0" y="-298293"/>
            <a:chExt cx="9144000" cy="7243588"/>
          </a:xfrm>
        </p:grpSpPr>
        <p:pic>
          <p:nvPicPr>
            <p:cNvPr id="17" name="図 16" descr="地図台紙.png"/>
            <p:cNvPicPr>
              <a:picLocks noChangeAspect="1"/>
            </p:cNvPicPr>
            <p:nvPr/>
          </p:nvPicPr>
          <p:blipFill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339" y="277977"/>
              <a:ext cx="6575113" cy="6577508"/>
            </a:xfrm>
            <a:prstGeom prst="rect">
              <a:avLst/>
            </a:prstGeom>
          </p:spPr>
        </p:pic>
        <p:pic>
          <p:nvPicPr>
            <p:cNvPr id="18" name="図 17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/>
            <a:stretch/>
          </p:blipFill>
          <p:spPr>
            <a:xfrm>
              <a:off x="0" y="-298293"/>
              <a:ext cx="1224737" cy="6577508"/>
            </a:xfrm>
            <a:prstGeom prst="rect">
              <a:avLst/>
            </a:prstGeom>
          </p:spPr>
        </p:pic>
        <p:pic>
          <p:nvPicPr>
            <p:cNvPr id="19" name="図 18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78"/>
            <a:stretch/>
          </p:blipFill>
          <p:spPr>
            <a:xfrm>
              <a:off x="7084557" y="-290466"/>
              <a:ext cx="2059443" cy="6577508"/>
            </a:xfrm>
            <a:prstGeom prst="rect">
              <a:avLst/>
            </a:prstGeom>
          </p:spPr>
        </p:pic>
        <p:pic>
          <p:nvPicPr>
            <p:cNvPr id="20" name="図 19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55"/>
            <a:stretch/>
          </p:blipFill>
          <p:spPr>
            <a:xfrm>
              <a:off x="300211" y="-284183"/>
              <a:ext cx="6575113" cy="923801"/>
            </a:xfrm>
            <a:prstGeom prst="rect">
              <a:avLst/>
            </a:prstGeom>
          </p:spPr>
        </p:pic>
        <p:pic>
          <p:nvPicPr>
            <p:cNvPr id="21" name="図 20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3" t="84483"/>
            <a:stretch/>
          </p:blipFill>
          <p:spPr>
            <a:xfrm flipV="1">
              <a:off x="0" y="5924680"/>
              <a:ext cx="1791515" cy="1020615"/>
            </a:xfrm>
            <a:prstGeom prst="rect">
              <a:avLst/>
            </a:prstGeom>
          </p:spPr>
        </p:pic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8" name="Picture 2" descr="C:\Users\owner\Desktop\area_pussle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26" y="598371"/>
            <a:ext cx="5902326" cy="593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owner\Desktop\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398">
            <a:off x="1481427" y="6109259"/>
            <a:ext cx="931706" cy="6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owner\Desktop\niihari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053">
            <a:off x="4657752" y="5908155"/>
            <a:ext cx="536661" cy="81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owner\Desktop\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45" y="1375002"/>
            <a:ext cx="615022" cy="9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owner\Desktop\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284">
            <a:off x="5267714" y="4640023"/>
            <a:ext cx="1060031" cy="16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owner\Desktop\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8410">
            <a:off x="6022772" y="2593229"/>
            <a:ext cx="566465" cy="85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owner\Desktop\3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1181">
            <a:off x="4823392" y="2941111"/>
            <a:ext cx="765193" cy="116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図形グループ 27"/>
          <p:cNvGrpSpPr/>
          <p:nvPr/>
        </p:nvGrpSpPr>
        <p:grpSpPr>
          <a:xfrm>
            <a:off x="352778" y="711777"/>
            <a:ext cx="2713807" cy="959556"/>
            <a:chOff x="423333" y="471890"/>
            <a:chExt cx="2713807" cy="959556"/>
          </a:xfrm>
        </p:grpSpPr>
        <p:sp>
          <p:nvSpPr>
            <p:cNvPr id="26" name="雲形吹き出し 25"/>
            <p:cNvSpPr/>
            <p:nvPr/>
          </p:nvSpPr>
          <p:spPr>
            <a:xfrm>
              <a:off x="423333" y="471890"/>
              <a:ext cx="2713807" cy="959556"/>
            </a:xfrm>
            <a:prstGeom prst="cloudCallout">
              <a:avLst>
                <a:gd name="adj1" fmla="val 48440"/>
                <a:gd name="adj2" fmla="val 7279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40683" y="715887"/>
              <a:ext cx="23824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200" dirty="0" smtClean="0"/>
                <a:t>色が異なるピース</a:t>
              </a:r>
              <a:endParaRPr kumimoji="1" lang="ja-JP" altLang="en-US" sz="2200" dirty="0"/>
            </a:p>
          </p:txBody>
        </p:sp>
      </p:grpSp>
      <p:sp>
        <p:nvSpPr>
          <p:cNvPr id="29" name="雲形吹き出し 28"/>
          <p:cNvSpPr/>
          <p:nvPr/>
        </p:nvSpPr>
        <p:spPr>
          <a:xfrm>
            <a:off x="5645265" y="3814632"/>
            <a:ext cx="3174209" cy="953996"/>
          </a:xfrm>
          <a:prstGeom prst="cloudCallout">
            <a:avLst>
              <a:gd name="adj1" fmla="val -48440"/>
              <a:gd name="adj2" fmla="val -6804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73619" y="4066042"/>
            <a:ext cx="29382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200" dirty="0" smtClean="0">
                <a:latin typeface="+mn-ea"/>
              </a:rPr>
              <a:t>はまっていないピース</a:t>
            </a:r>
            <a:endParaRPr kumimoji="1" lang="ja-JP" altLang="en-US" sz="2200" dirty="0">
              <a:latin typeface="+mn-ea"/>
            </a:endParaRPr>
          </a:p>
        </p:txBody>
      </p:sp>
      <p:sp>
        <p:nvSpPr>
          <p:cNvPr id="31" name="雲形吹き出し 30"/>
          <p:cNvSpPr/>
          <p:nvPr/>
        </p:nvSpPr>
        <p:spPr>
          <a:xfrm>
            <a:off x="384966" y="3630453"/>
            <a:ext cx="2836767" cy="1138176"/>
          </a:xfrm>
          <a:prstGeom prst="cloudCallout">
            <a:avLst>
              <a:gd name="adj1" fmla="val 60478"/>
              <a:gd name="adj2" fmla="val 5973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7694" y="3965988"/>
            <a:ext cx="2382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200" dirty="0" smtClean="0"/>
              <a:t>欠けているピース</a:t>
            </a:r>
            <a:endParaRPr kumimoji="1" lang="ja-JP" altLang="en-US" sz="2200" dirty="0"/>
          </a:p>
        </p:txBody>
      </p:sp>
      <p:sp>
        <p:nvSpPr>
          <p:cNvPr id="33" name="タイトル 1"/>
          <p:cNvSpPr>
            <a:spLocks noGrp="1"/>
          </p:cNvSpPr>
          <p:nvPr>
            <p:ph type="title"/>
          </p:nvPr>
        </p:nvSpPr>
        <p:spPr>
          <a:xfrm>
            <a:off x="457199" y="125235"/>
            <a:ext cx="4876801" cy="506004"/>
          </a:xfrm>
        </p:spPr>
        <p:txBody>
          <a:bodyPr/>
          <a:lstStyle/>
          <a:p>
            <a:r>
              <a:rPr lang="ja-JP" altLang="en-US" dirty="0"/>
              <a:t>コンセプト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3405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4115" y="580439"/>
            <a:ext cx="427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面積：</a:t>
            </a:r>
            <a:r>
              <a:rPr lang="en-US" altLang="ja-JP" dirty="0" smtClean="0">
                <a:latin typeface="+mn-ea"/>
              </a:rPr>
              <a:t>15.99</a:t>
            </a:r>
            <a:r>
              <a:rPr kumimoji="1" lang="en-US" altLang="ja-JP" dirty="0" smtClean="0">
                <a:latin typeface="+mn-ea"/>
              </a:rPr>
              <a:t>km²</a:t>
            </a:r>
            <a:r>
              <a:rPr kumimoji="1" lang="ja-JP" altLang="en-US" dirty="0" smtClean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人口：</a:t>
            </a:r>
            <a:r>
              <a:rPr lang="en-US" altLang="ja-JP" dirty="0">
                <a:latin typeface="+mn-ea"/>
              </a:rPr>
              <a:t>41576</a:t>
            </a:r>
            <a:r>
              <a:rPr lang="ja-JP" altLang="en-US" dirty="0" smtClean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4298244" cy="506004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地区別</a:t>
            </a:r>
            <a:r>
              <a:rPr kumimoji="1" lang="en-US" altLang="ja-JP" sz="2800" dirty="0" smtClean="0"/>
              <a:t>-</a:t>
            </a:r>
            <a:r>
              <a:rPr kumimoji="1" lang="ja-JP" altLang="en-US" sz="2800" dirty="0" smtClean="0"/>
              <a:t>四中・六中</a:t>
            </a:r>
            <a:r>
              <a:rPr lang="ja-JP" altLang="en-US" sz="2800" dirty="0" smtClean="0"/>
              <a:t>地区</a:t>
            </a:r>
            <a:endParaRPr kumimoji="1" lang="ja-JP" altLang="en-US" sz="2800" dirty="0"/>
          </a:p>
        </p:txBody>
      </p:sp>
      <p:graphicFrame>
        <p:nvGraphicFramePr>
          <p:cNvPr id="55" name="表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79039"/>
              </p:ext>
            </p:extLst>
          </p:nvPr>
        </p:nvGraphicFramePr>
        <p:xfrm>
          <a:off x="3534348" y="1775624"/>
          <a:ext cx="5478503" cy="4376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09"/>
                <a:gridCol w="908788"/>
                <a:gridCol w="1750741"/>
                <a:gridCol w="821765"/>
              </a:tblGrid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1.</a:t>
                      </a:r>
                      <a:r>
                        <a:rPr kumimoji="1" lang="ja-JP" altLang="en-US" sz="1600" dirty="0" smtClean="0"/>
                        <a:t>烏山四丁目 </a:t>
                      </a:r>
                      <a:endParaRPr kumimoji="1" lang="ja-JP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45.6%</a:t>
                      </a:r>
                      <a:endParaRPr kumimoji="1" lang="ja-JP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600" dirty="0" smtClean="0"/>
                        <a:t>11.</a:t>
                      </a:r>
                      <a:r>
                        <a:rPr lang="ja-JP" altLang="en-US" sz="1600" dirty="0" smtClean="0"/>
                        <a:t>烏山一丁目</a:t>
                      </a:r>
                      <a:endParaRPr lang="ja-JP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/>
                        <a:t>40.6%</a:t>
                      </a:r>
                      <a:endParaRPr lang="ja-JP" altLang="en-US" sz="1600" b="0" dirty="0"/>
                    </a:p>
                  </a:txBody>
                  <a:tcPr anchor="ctr"/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2.</a:t>
                      </a:r>
                      <a:r>
                        <a:rPr kumimoji="1" lang="ja-JP" altLang="en-US" sz="1600" dirty="0" smtClean="0"/>
                        <a:t>常名町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44.3%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600" dirty="0" smtClean="0"/>
                        <a:t>12.</a:t>
                      </a:r>
                      <a:r>
                        <a:rPr lang="ja-JP" altLang="en-US" sz="1600" dirty="0" smtClean="0"/>
                        <a:t>天川一丁目</a:t>
                      </a:r>
                      <a:endParaRPr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/>
                        <a:t>40.6%</a:t>
                      </a:r>
                      <a:endParaRPr lang="ja-JP" altLang="en-US" sz="1600" dirty="0"/>
                    </a:p>
                  </a:txBody>
                  <a:tcPr anchor="ctr"/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3.</a:t>
                      </a:r>
                      <a:r>
                        <a:rPr kumimoji="1" lang="ja-JP" altLang="en-US" sz="1600" dirty="0" smtClean="0"/>
                        <a:t>小岩田東二丁目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43.6%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600" dirty="0" smtClean="0"/>
                        <a:t>13.</a:t>
                      </a:r>
                      <a:r>
                        <a:rPr lang="ja-JP" altLang="en-US" sz="1600" dirty="0" smtClean="0"/>
                        <a:t>中高津三丁目</a:t>
                      </a:r>
                      <a:endParaRPr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/>
                        <a:t>40.0%</a:t>
                      </a:r>
                      <a:endParaRPr lang="ja-JP" altLang="en-US" sz="1600" dirty="0"/>
                    </a:p>
                  </a:txBody>
                  <a:tcPr anchor="ctr"/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4.</a:t>
                      </a:r>
                      <a:r>
                        <a:rPr kumimoji="1" lang="ja-JP" altLang="en-US" sz="1600" dirty="0" smtClean="0"/>
                        <a:t>大手町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43.0%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600" dirty="0" smtClean="0"/>
                        <a:t>14.</a:t>
                      </a:r>
                      <a:r>
                        <a:rPr lang="ja-JP" altLang="en-US" sz="1600" dirty="0" smtClean="0"/>
                        <a:t>中都町三丁目</a:t>
                      </a:r>
                      <a:endParaRPr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/>
                        <a:t>39.0%</a:t>
                      </a:r>
                      <a:endParaRPr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5.</a:t>
                      </a:r>
                      <a:r>
                        <a:rPr kumimoji="1" lang="ja-JP" altLang="en-US" sz="1600" dirty="0" smtClean="0"/>
                        <a:t>荒川沖西区二丁目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42.2%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15.</a:t>
                      </a:r>
                      <a:r>
                        <a:rPr kumimoji="1" lang="ja-JP" altLang="en-US" sz="1600" dirty="0" err="1" smtClean="0"/>
                        <a:t>まりやま</a:t>
                      </a:r>
                      <a:r>
                        <a:rPr kumimoji="1" lang="ja-JP" altLang="en-US" sz="1600" dirty="0" smtClean="0"/>
                        <a:t>団地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38.1%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/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6.</a:t>
                      </a:r>
                      <a:r>
                        <a:rPr kumimoji="1" lang="ja-JP" altLang="en-US" sz="1600" dirty="0" smtClean="0"/>
                        <a:t>粟野町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42.9%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16.</a:t>
                      </a:r>
                      <a:r>
                        <a:rPr kumimoji="1" lang="ja-JP" altLang="en-US" sz="1600" dirty="0" smtClean="0"/>
                        <a:t>高岡新田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38.6%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7.</a:t>
                      </a:r>
                      <a:r>
                        <a:rPr kumimoji="1" lang="ja-JP" altLang="en-US" sz="1600" dirty="0" smtClean="0"/>
                        <a:t>中央一丁目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41.4%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17.</a:t>
                      </a:r>
                      <a:r>
                        <a:rPr kumimoji="1" lang="ja-JP" altLang="en-US" sz="1600" dirty="0" smtClean="0"/>
                        <a:t>東城寺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38.5%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8.</a:t>
                      </a:r>
                      <a:r>
                        <a:rPr kumimoji="1" lang="ja-JP" altLang="en-US" sz="1600" dirty="0" smtClean="0"/>
                        <a:t>板谷二丁目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41.1%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18.</a:t>
                      </a:r>
                      <a:r>
                        <a:rPr kumimoji="1" lang="ja-JP" altLang="en-US" sz="1600" dirty="0" smtClean="0"/>
                        <a:t>千鳥ヶ丘町</a:t>
                      </a:r>
                      <a:endParaRPr kumimoji="1" lang="en-US" altLang="ja-JP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38.2%</a:t>
                      </a:r>
                    </a:p>
                  </a:txBody>
                  <a:tcPr anchor="ctr"/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9.</a:t>
                      </a:r>
                      <a:r>
                        <a:rPr kumimoji="1" lang="ja-JP" altLang="en-US" sz="1600" dirty="0" smtClean="0"/>
                        <a:t>烏山二丁目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41.0%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19.</a:t>
                      </a:r>
                      <a:r>
                        <a:rPr kumimoji="1" lang="ja-JP" altLang="en-US" sz="1600" dirty="0" smtClean="0"/>
                        <a:t>小野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38.1%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768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10.</a:t>
                      </a:r>
                      <a:r>
                        <a:rPr kumimoji="1" lang="ja-JP" altLang="en-US" sz="1600" dirty="0" smtClean="0"/>
                        <a:t>都和四丁目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40.9%</a:t>
                      </a:r>
                      <a:endParaRPr kumimoji="1" lang="ja-JP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20.</a:t>
                      </a:r>
                      <a:r>
                        <a:rPr kumimoji="1" lang="ja-JP" altLang="en-US" sz="1600" dirty="0" smtClean="0"/>
                        <a:t>本郷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37.4%</a:t>
                      </a:r>
                      <a:endParaRPr kumimoji="1" lang="ja-JP" altLang="en-US" sz="1600" b="0" i="0" dirty="0">
                        <a:latin typeface="ヒラギノ角ゴ ProN W3"/>
                        <a:ea typeface="ヒラギノ角ゴ ProN W3"/>
                        <a:cs typeface="ヒラギノ角ゴ ProN W3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6" name="テキスト ボックス 55"/>
          <p:cNvSpPr txBox="1"/>
          <p:nvPr/>
        </p:nvSpPr>
        <p:spPr>
          <a:xfrm>
            <a:off x="5151783" y="1318244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市内</a:t>
            </a:r>
            <a:r>
              <a:rPr kumimoji="1" lang="ja-JP" altLang="en-US" dirty="0" smtClean="0"/>
              <a:t>高齢化率トップ</a:t>
            </a:r>
            <a:r>
              <a:rPr kumimoji="1" lang="en-US" altLang="ja-JP" dirty="0" smtClean="0">
                <a:latin typeface="+mn-ea"/>
              </a:rPr>
              <a:t>20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3530289" y="1781756"/>
            <a:ext cx="2910938" cy="41378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6441227" y="1781756"/>
            <a:ext cx="2571624" cy="41378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3521319" y="2634832"/>
            <a:ext cx="2910938" cy="46593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3521319" y="5273688"/>
            <a:ext cx="2910938" cy="45542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/>
          <p:cNvSpPr/>
          <p:nvPr/>
        </p:nvSpPr>
        <p:spPr>
          <a:xfrm>
            <a:off x="6432257" y="2195547"/>
            <a:ext cx="2571624" cy="45744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正方形/長方形 85"/>
          <p:cNvSpPr/>
          <p:nvPr/>
        </p:nvSpPr>
        <p:spPr>
          <a:xfrm>
            <a:off x="6441217" y="2652988"/>
            <a:ext cx="2571624" cy="4477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正方形/長方形 86"/>
          <p:cNvSpPr/>
          <p:nvPr/>
        </p:nvSpPr>
        <p:spPr>
          <a:xfrm>
            <a:off x="6457945" y="3525976"/>
            <a:ext cx="2571624" cy="44777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/>
          <p:cNvSpPr/>
          <p:nvPr/>
        </p:nvSpPr>
        <p:spPr>
          <a:xfrm>
            <a:off x="6441227" y="4854132"/>
            <a:ext cx="2571624" cy="4195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正方形/長方形 90"/>
          <p:cNvSpPr/>
          <p:nvPr/>
        </p:nvSpPr>
        <p:spPr>
          <a:xfrm>
            <a:off x="19208" y="2178228"/>
            <a:ext cx="3447145" cy="1073043"/>
          </a:xfrm>
          <a:prstGeom prst="rect">
            <a:avLst/>
          </a:prstGeom>
          <a:ln w="57150" cmpd="thinThick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600" dirty="0" smtClean="0"/>
              <a:t>トップ</a:t>
            </a:r>
            <a:r>
              <a:rPr kumimoji="1" lang="en-US" altLang="ja-JP" sz="2600" dirty="0" smtClean="0"/>
              <a:t>20</a:t>
            </a:r>
            <a:r>
              <a:rPr kumimoji="1" lang="ja-JP" altLang="en-US" sz="2400" dirty="0" smtClean="0"/>
              <a:t>のうち</a:t>
            </a:r>
            <a:r>
              <a:rPr kumimoji="1" lang="en-US" altLang="ja-JP" sz="2600" dirty="0" smtClean="0">
                <a:solidFill>
                  <a:srgbClr val="FF0000"/>
                </a:solidFill>
              </a:rPr>
              <a:t>8</a:t>
            </a:r>
            <a:r>
              <a:rPr kumimoji="1" lang="ja-JP" altLang="en-US" sz="2600" dirty="0" smtClean="0">
                <a:solidFill>
                  <a:srgbClr val="FF0000"/>
                </a:solidFill>
              </a:rPr>
              <a:t>町目</a:t>
            </a:r>
            <a:r>
              <a:rPr kumimoji="1" lang="ja-JP" altLang="en-US" sz="2600" dirty="0" smtClean="0"/>
              <a:t>が四中・六中地区</a:t>
            </a:r>
            <a:endParaRPr kumimoji="1" lang="ja-JP" altLang="en-US" sz="2600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-24587" y="3443181"/>
            <a:ext cx="3490940" cy="2074264"/>
            <a:chOff x="99853" y="3443181"/>
            <a:chExt cx="3490940" cy="2074264"/>
          </a:xfrm>
        </p:grpSpPr>
        <p:sp>
          <p:nvSpPr>
            <p:cNvPr id="92" name="爆発 1 91"/>
            <p:cNvSpPr/>
            <p:nvPr/>
          </p:nvSpPr>
          <p:spPr>
            <a:xfrm>
              <a:off x="99853" y="3443181"/>
              <a:ext cx="3490940" cy="2074264"/>
            </a:xfrm>
            <a:prstGeom prst="irregularSeal1">
              <a:avLst/>
            </a:prstGeom>
            <a:solidFill>
              <a:srgbClr val="FFFF00"/>
            </a:solidFill>
            <a:ln w="190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465311" y="3984873"/>
              <a:ext cx="27314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/>
                <a:t>多くの団地で</a:t>
              </a:r>
              <a:endParaRPr lang="en-US" altLang="ja-JP" sz="2800" dirty="0" smtClean="0"/>
            </a:p>
            <a:p>
              <a:pPr algn="ctr"/>
              <a:r>
                <a:rPr lang="ja-JP" altLang="en-US" sz="2800" dirty="0" smtClean="0">
                  <a:solidFill>
                    <a:srgbClr val="FF0000"/>
                  </a:solidFill>
                </a:rPr>
                <a:t>高齢化問題</a:t>
              </a:r>
              <a:endParaRPr lang="ja-JP" altLang="en-US" sz="3200" dirty="0"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94" name="テキスト ボックス 93"/>
          <p:cNvSpPr txBox="1"/>
          <p:nvPr/>
        </p:nvSpPr>
        <p:spPr>
          <a:xfrm>
            <a:off x="6986380" y="6170069"/>
            <a:ext cx="13195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dirty="0" smtClean="0">
                <a:latin typeface="+mn-ea"/>
              </a:rPr>
              <a:t>2014</a:t>
            </a:r>
            <a:r>
              <a:rPr kumimoji="1" lang="ja-JP" altLang="en-US" sz="1100" dirty="0" smtClean="0">
                <a:latin typeface="+mn-ea"/>
              </a:rPr>
              <a:t>年</a:t>
            </a:r>
            <a:r>
              <a:rPr kumimoji="1" lang="en-US" altLang="ja-JP" sz="1100" dirty="0" smtClean="0">
                <a:latin typeface="+mn-ea"/>
              </a:rPr>
              <a:t>4</a:t>
            </a:r>
            <a:r>
              <a:rPr kumimoji="1" lang="ja-JP" altLang="en-US" sz="1100" dirty="0" smtClean="0">
                <a:latin typeface="+mn-ea"/>
              </a:rPr>
              <a:t>月</a:t>
            </a:r>
            <a:r>
              <a:rPr kumimoji="1" lang="en-US" altLang="ja-JP" sz="1100" dirty="0" smtClean="0">
                <a:latin typeface="+mn-ea"/>
              </a:rPr>
              <a:t>1</a:t>
            </a:r>
            <a:r>
              <a:rPr kumimoji="1" lang="ja-JP" altLang="en-US" sz="1100" dirty="0" smtClean="0">
                <a:latin typeface="+mn-ea"/>
              </a:rPr>
              <a:t>日現在</a:t>
            </a:r>
            <a:endParaRPr kumimoji="1" lang="ja-JP" altLang="en-US" sz="1100" dirty="0">
              <a:latin typeface="+mn-ea"/>
            </a:endParaRPr>
          </a:p>
        </p:txBody>
      </p:sp>
      <p:grpSp>
        <p:nvGrpSpPr>
          <p:cNvPr id="45" name="図形グループ 44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46" name="図 45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47" name="図 46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48" name="図 47" descr="ピース(赤).png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49" name="図 48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0" name="図 49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0" name="図 59" descr="四・六中濃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3"/>
            <a:ext cx="1223318" cy="1231373"/>
          </a:xfrm>
          <a:prstGeom prst="rect">
            <a:avLst/>
          </a:prstGeom>
        </p:spPr>
      </p:pic>
      <p:sp>
        <p:nvSpPr>
          <p:cNvPr id="61" name="タイトル 1"/>
          <p:cNvSpPr txBox="1">
            <a:spLocks/>
          </p:cNvSpPr>
          <p:nvPr/>
        </p:nvSpPr>
        <p:spPr>
          <a:xfrm>
            <a:off x="457200" y="102356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地区内の高齢化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4660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457200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良い点</a:t>
            </a:r>
            <a:endParaRPr lang="en-US" altLang="ja-JP" sz="2800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4185356" cy="506004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地区別</a:t>
            </a:r>
            <a:r>
              <a:rPr kumimoji="1" lang="en-US" altLang="ja-JP" sz="2800" dirty="0" smtClean="0"/>
              <a:t>-</a:t>
            </a:r>
            <a:r>
              <a:rPr kumimoji="1" lang="ja-JP" altLang="en-US" sz="2800" dirty="0" smtClean="0"/>
              <a:t>四中・六中</a:t>
            </a:r>
            <a:r>
              <a:rPr lang="ja-JP" altLang="en-US" sz="2800" dirty="0" smtClean="0"/>
              <a:t>地区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54125" y="5194352"/>
            <a:ext cx="3686537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閑静で住みやすい街</a:t>
            </a:r>
            <a:endParaRPr lang="en-US" altLang="ja-JP" sz="2600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858022" y="5198296"/>
            <a:ext cx="3686537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団地の高齢化</a:t>
            </a:r>
            <a:r>
              <a:rPr lang="ja-JP" altLang="en-US" sz="2400" dirty="0" smtClean="0"/>
              <a:t>・</a:t>
            </a:r>
            <a:r>
              <a:rPr lang="ja-JP" altLang="en-US" sz="2600" dirty="0" smtClean="0"/>
              <a:t>老朽化</a:t>
            </a:r>
            <a:endParaRPr lang="en-US" altLang="ja-JP" sz="2600" dirty="0" smtClean="0"/>
          </a:p>
        </p:txBody>
      </p:sp>
      <p:pic>
        <p:nvPicPr>
          <p:cNvPr id="6" name="図 5" descr="四中画像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32" y="3440609"/>
            <a:ext cx="1944624" cy="146304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32777" y="2610963"/>
            <a:ext cx="2665483" cy="1905000"/>
          </a:xfrm>
          <a:prstGeom prst="rect">
            <a:avLst/>
          </a:prstGeom>
        </p:spPr>
      </p:pic>
      <p:sp>
        <p:nvSpPr>
          <p:cNvPr id="40" name="コンテンツ プレースホルダー 2"/>
          <p:cNvSpPr txBox="1">
            <a:spLocks/>
          </p:cNvSpPr>
          <p:nvPr/>
        </p:nvSpPr>
        <p:spPr>
          <a:xfrm>
            <a:off x="4747697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課題</a:t>
            </a:r>
            <a:endParaRPr lang="en-US" altLang="ja-JP" sz="2800" dirty="0" smtClean="0"/>
          </a:p>
        </p:txBody>
      </p:sp>
      <p:pic>
        <p:nvPicPr>
          <p:cNvPr id="1026" name="Picture 2" descr="E:\桜ヶ丘.PNG"/>
          <p:cNvPicPr>
            <a:picLocks noChangeAspect="1" noChangeArrowheads="1"/>
          </p:cNvPicPr>
          <p:nvPr/>
        </p:nvPicPr>
        <p:blipFill>
          <a:blip r:embed="rId4"/>
          <a:srcRect l="7697" r="15724" b="6156"/>
          <a:stretch>
            <a:fillRect/>
          </a:stretch>
        </p:blipFill>
        <p:spPr bwMode="auto">
          <a:xfrm>
            <a:off x="740305" y="2409423"/>
            <a:ext cx="3314575" cy="2379201"/>
          </a:xfrm>
          <a:prstGeom prst="rect">
            <a:avLst/>
          </a:prstGeom>
          <a:noFill/>
        </p:spPr>
      </p:pic>
      <p:grpSp>
        <p:nvGrpSpPr>
          <p:cNvPr id="52" name="図形グループ 51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3" name="図 52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4" name="図 53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5" name="図 54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6" name="図 55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8" name="テキスト ボックス 57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3" name="図 62" descr="四・六中濃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3"/>
            <a:ext cx="1223318" cy="1231373"/>
          </a:xfrm>
          <a:prstGeom prst="rect">
            <a:avLst/>
          </a:prstGeom>
        </p:spPr>
      </p:pic>
      <p:sp>
        <p:nvSpPr>
          <p:cNvPr id="64" name="タイトル 1"/>
          <p:cNvSpPr txBox="1">
            <a:spLocks/>
          </p:cNvSpPr>
          <p:nvPr/>
        </p:nvSpPr>
        <p:spPr>
          <a:xfrm>
            <a:off x="457200" y="1023565"/>
            <a:ext cx="4566356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四中・六中地区の現状と課題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0450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692" y="1556726"/>
            <a:ext cx="5311146" cy="366517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72" y="4226312"/>
            <a:ext cx="1908959" cy="124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4114" y="580439"/>
            <a:ext cx="404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面積：</a:t>
            </a:r>
            <a:r>
              <a:rPr kumimoji="1" lang="en-US" altLang="ja-JP" dirty="0" smtClean="0">
                <a:latin typeface="+mn-ea"/>
              </a:rPr>
              <a:t>11</a:t>
            </a:r>
            <a:r>
              <a:rPr lang="en-US" altLang="ja-JP" dirty="0" smtClean="0">
                <a:latin typeface="+mn-ea"/>
              </a:rPr>
              <a:t>.45</a:t>
            </a:r>
            <a:r>
              <a:rPr kumimoji="1" lang="en-US" altLang="ja-JP" dirty="0" smtClean="0">
                <a:latin typeface="+mn-ea"/>
              </a:rPr>
              <a:t>km²</a:t>
            </a:r>
            <a:r>
              <a:rPr kumimoji="1" lang="ja-JP" altLang="en-US" dirty="0" smtClean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人口：</a:t>
            </a:r>
            <a:r>
              <a:rPr lang="en-US" altLang="ja-JP" dirty="0" smtClean="0">
                <a:latin typeface="+mn-ea"/>
              </a:rPr>
              <a:t>20477</a:t>
            </a:r>
            <a:r>
              <a:rPr lang="ja-JP" altLang="en-US" dirty="0" smtClean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4298244" cy="506004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地区別</a:t>
            </a:r>
            <a:r>
              <a:rPr kumimoji="1" lang="en-US" altLang="ja-JP" sz="2800" dirty="0" smtClean="0"/>
              <a:t>-</a:t>
            </a:r>
            <a:r>
              <a:rPr lang="ja-JP" altLang="en-US" sz="2800" dirty="0"/>
              <a:t>一</a:t>
            </a:r>
            <a:r>
              <a:rPr kumimoji="1" lang="ja-JP" altLang="en-US" sz="2800" dirty="0" smtClean="0"/>
              <a:t>中</a:t>
            </a:r>
            <a:r>
              <a:rPr lang="ja-JP" altLang="en-US" sz="2800" dirty="0" smtClean="0"/>
              <a:t>地区</a:t>
            </a:r>
            <a:endParaRPr kumimoji="1" lang="ja-JP" altLang="en-US" sz="2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72395" y="4596996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四中・六中地区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18272" y="2329279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二中地区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24177" y="1352921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>
                    <a:lumMod val="65000"/>
                  </a:schemeClr>
                </a:solidFill>
              </a:rPr>
              <a:t>都和</a:t>
            </a: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090627" y="3532642"/>
            <a:ext cx="209760" cy="20336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rgbClr val="FF0066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896020" y="3084903"/>
            <a:ext cx="65881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66"/>
                </a:solidFill>
              </a:rPr>
              <a:t>一中</a:t>
            </a:r>
            <a:endParaRPr kumimoji="1" lang="ja-JP" altLang="en-US" b="1" dirty="0">
              <a:solidFill>
                <a:srgbClr val="FF0066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5699199" y="3712598"/>
            <a:ext cx="294869" cy="270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131035" y="4000295"/>
            <a:ext cx="879251" cy="369332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/>
              <a:t>土浦駅</a:t>
            </a:r>
            <a:endParaRPr kumimoji="1" lang="ja-JP" altLang="en-US" b="1" dirty="0"/>
          </a:p>
        </p:txBody>
      </p:sp>
      <p:sp>
        <p:nvSpPr>
          <p:cNvPr id="29" name="円/楕円 28"/>
          <p:cNvSpPr/>
          <p:nvPr/>
        </p:nvSpPr>
        <p:spPr>
          <a:xfrm>
            <a:off x="5309539" y="3776997"/>
            <a:ext cx="250635" cy="18466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0" name="直線コネクタ 29"/>
          <p:cNvCxnSpPr>
            <a:endCxn id="31" idx="0"/>
          </p:cNvCxnSpPr>
          <p:nvPr/>
        </p:nvCxnSpPr>
        <p:spPr>
          <a:xfrm>
            <a:off x="5434856" y="3966399"/>
            <a:ext cx="958575" cy="1679126"/>
          </a:xfrm>
          <a:prstGeom prst="line">
            <a:avLst/>
          </a:prstGeom>
          <a:ln w="381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正方形/長方形 30"/>
          <p:cNvSpPr/>
          <p:nvPr/>
        </p:nvSpPr>
        <p:spPr>
          <a:xfrm>
            <a:off x="4940843" y="5645525"/>
            <a:ext cx="2905175" cy="8389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亀城公園・まちかど蔵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 smtClean="0"/>
              <a:t>歴史的景観</a:t>
            </a:r>
            <a:endParaRPr kumimoji="1" lang="en-US" altLang="ja-JP" sz="2000" dirty="0" smtClean="0"/>
          </a:p>
        </p:txBody>
      </p:sp>
      <p:sp>
        <p:nvSpPr>
          <p:cNvPr id="32" name="円/楕円 31"/>
          <p:cNvSpPr/>
          <p:nvPr/>
        </p:nvSpPr>
        <p:spPr>
          <a:xfrm>
            <a:off x="4941251" y="3825649"/>
            <a:ext cx="250635" cy="1846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コネクタ 32"/>
          <p:cNvCxnSpPr>
            <a:stCxn id="32" idx="3"/>
          </p:cNvCxnSpPr>
          <p:nvPr/>
        </p:nvCxnSpPr>
        <p:spPr>
          <a:xfrm flipH="1">
            <a:off x="2659529" y="3983271"/>
            <a:ext cx="2318427" cy="142025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1301110" y="5169112"/>
            <a:ext cx="2766748" cy="95282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ロードサイド型店舗の</a:t>
            </a:r>
          </a:p>
          <a:p>
            <a:pPr algn="ctr"/>
            <a:r>
              <a:rPr lang="ja-JP" altLang="en-US" sz="2000" dirty="0"/>
              <a:t>集積</a:t>
            </a:r>
            <a:endParaRPr kumimoji="1" lang="ja-JP" altLang="en-US" sz="2000" dirty="0"/>
          </a:p>
        </p:txBody>
      </p:sp>
      <p:sp>
        <p:nvSpPr>
          <p:cNvPr id="35" name="円/楕円 34"/>
          <p:cNvSpPr/>
          <p:nvPr/>
        </p:nvSpPr>
        <p:spPr>
          <a:xfrm>
            <a:off x="3559582" y="3135943"/>
            <a:ext cx="508276" cy="374494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>
            <a:stCxn id="35" idx="1"/>
            <a:endCxn id="37" idx="3"/>
          </p:cNvCxnSpPr>
          <p:nvPr/>
        </p:nvCxnSpPr>
        <p:spPr>
          <a:xfrm flipH="1" flipV="1">
            <a:off x="2393774" y="2740855"/>
            <a:ext cx="1240243" cy="449931"/>
          </a:xfrm>
          <a:prstGeom prst="line">
            <a:avLst/>
          </a:prstGeom>
          <a:ln w="38100" cmpd="sng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37" name="正方形/長方形 36"/>
          <p:cNvSpPr/>
          <p:nvPr/>
        </p:nvSpPr>
        <p:spPr>
          <a:xfrm>
            <a:off x="457200" y="2345766"/>
            <a:ext cx="1936574" cy="79017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水田・蓮田が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広がる</a:t>
            </a:r>
            <a:endParaRPr kumimoji="1" lang="ja-JP" altLang="en-US" sz="2000" dirty="0"/>
          </a:p>
        </p:txBody>
      </p:sp>
      <p:pic>
        <p:nvPicPr>
          <p:cNvPr id="49" name="コンテンツ プレースホルダー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554" y="2923833"/>
            <a:ext cx="2298834" cy="117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コンテンツ プレースホルダー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922" y="2032295"/>
            <a:ext cx="1835916" cy="122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直線コネクタ 25"/>
          <p:cNvCxnSpPr>
            <a:stCxn id="28" idx="2"/>
            <a:endCxn id="25" idx="7"/>
          </p:cNvCxnSpPr>
          <p:nvPr/>
        </p:nvCxnSpPr>
        <p:spPr>
          <a:xfrm flipH="1">
            <a:off x="5950885" y="2151578"/>
            <a:ext cx="869535" cy="160065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5367832" y="1292928"/>
            <a:ext cx="2905176" cy="858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新図書館</a:t>
            </a:r>
            <a:r>
              <a:rPr lang="ja-JP" altLang="en-US" sz="2000" dirty="0"/>
              <a:t>・</a:t>
            </a:r>
            <a:r>
              <a:rPr lang="ja-JP" altLang="en-US" sz="2000" dirty="0" smtClean="0"/>
              <a:t>市役所が</a:t>
            </a:r>
            <a:endParaRPr lang="en-US" altLang="ja-JP" sz="2000" dirty="0" smtClean="0"/>
          </a:p>
          <a:p>
            <a:pPr algn="ctr"/>
            <a:r>
              <a:rPr lang="ja-JP" altLang="en-US" sz="2000" dirty="0"/>
              <a:t>移設</a:t>
            </a:r>
            <a:r>
              <a:rPr lang="ja-JP" altLang="en-US" sz="2000" dirty="0" smtClean="0"/>
              <a:t>予定の中心市街地</a:t>
            </a:r>
            <a:endParaRPr kumimoji="1" lang="en-US" altLang="ja-JP" sz="2000" dirty="0" smtClean="0"/>
          </a:p>
        </p:txBody>
      </p:sp>
      <p:pic>
        <p:nvPicPr>
          <p:cNvPr id="3" name="図 2" descr="一中濃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4"/>
            <a:ext cx="1223318" cy="12313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2" t="25113" r="15854" b="15284"/>
          <a:stretch/>
        </p:blipFill>
        <p:spPr>
          <a:xfrm>
            <a:off x="7081839" y="4339667"/>
            <a:ext cx="1962560" cy="1332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7081838" y="4000295"/>
            <a:ext cx="2062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" dirty="0"/>
              <a:t>http://www.city.tsuchiura.lg.jp/data/doc/1413434126_doc_34_0.pdf</a:t>
            </a:r>
            <a:endParaRPr kumimoji="1" lang="ja-JP" altLang="en-US" sz="5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68044" y="5389828"/>
            <a:ext cx="10938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" dirty="0" smtClean="0"/>
              <a:t>http://</a:t>
            </a:r>
            <a:r>
              <a:rPr lang="en-US" altLang="ja-JP" sz="500" dirty="0"/>
              <a:t>www.google.co.jp/maps/</a:t>
            </a:r>
            <a:endParaRPr kumimoji="1" lang="ja-JP" altLang="en-US" sz="500" dirty="0"/>
          </a:p>
        </p:txBody>
      </p:sp>
      <p:grpSp>
        <p:nvGrpSpPr>
          <p:cNvPr id="65" name="図形グループ 64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66" name="図 65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67" name="図 66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8" name="図 67" descr="ピース(赤).png"/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9" name="図 68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70" name="図 69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71" name="テキスト ボックス 70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3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 descr="D:\FFOutput\IMG_59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605" y="1436296"/>
            <a:ext cx="2698687" cy="35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1105272" y="-1434353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graphicFrame>
        <p:nvGraphicFramePr>
          <p:cNvPr id="13" name="コンテンツ プレースホルダー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433470"/>
              </p:ext>
            </p:extLst>
          </p:nvPr>
        </p:nvGraphicFramePr>
        <p:xfrm>
          <a:off x="0" y="730850"/>
          <a:ext cx="4919732" cy="575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一中地区</a:t>
            </a:r>
            <a:endParaRPr lang="ja-JP" altLang="en-US" sz="28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97828" y="6424190"/>
            <a:ext cx="2969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800" dirty="0" smtClean="0"/>
              <a:t>商業統計・経済センサス</a:t>
            </a:r>
            <a:r>
              <a:rPr lang="ja-JP" altLang="en-US" sz="800" dirty="0"/>
              <a:t>より</a:t>
            </a:r>
            <a:endParaRPr kumimoji="1" lang="ja-JP" altLang="en-US" sz="8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5339668" y="4289837"/>
            <a:ext cx="3657100" cy="1486158"/>
            <a:chOff x="4820234" y="3173793"/>
            <a:chExt cx="3657100" cy="1597913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4820234" y="3173793"/>
              <a:ext cx="3657100" cy="1597913"/>
              <a:chOff x="1330686" y="4106000"/>
              <a:chExt cx="2482895" cy="1415705"/>
            </a:xfrm>
          </p:grpSpPr>
          <p:sp>
            <p:nvSpPr>
              <p:cNvPr id="49" name="雲 48"/>
              <p:cNvSpPr/>
              <p:nvPr/>
            </p:nvSpPr>
            <p:spPr>
              <a:xfrm rot="111846">
                <a:off x="1330686" y="4106000"/>
                <a:ext cx="2482895" cy="1415705"/>
              </a:xfrm>
              <a:prstGeom prst="cloud">
                <a:avLst/>
              </a:prstGeom>
              <a:solidFill>
                <a:srgbClr val="FFFFFF"/>
              </a:solidFill>
              <a:ln w="12700" cmpd="sng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1519515" y="4764974"/>
                <a:ext cx="21595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200" dirty="0" smtClean="0">
                    <a:solidFill>
                      <a:srgbClr val="F14124"/>
                    </a:solidFill>
                  </a:rPr>
                  <a:t>大型店舗</a:t>
                </a:r>
                <a:r>
                  <a:rPr kumimoji="1" lang="ja-JP" altLang="en-US" sz="2200" dirty="0" smtClean="0"/>
                  <a:t>の進出</a:t>
                </a:r>
                <a:endParaRPr kumimoji="1" lang="ja-JP" altLang="en-US" sz="2200" dirty="0"/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4895496" y="3581185"/>
              <a:ext cx="3561745" cy="336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 dirty="0" smtClean="0">
                  <a:solidFill>
                    <a:srgbClr val="F14124"/>
                  </a:solidFill>
                </a:rPr>
                <a:t>ロードサイド</a:t>
              </a:r>
              <a:r>
                <a:rPr kumimoji="1" lang="ja-JP" altLang="en-US" sz="2200" dirty="0" smtClean="0">
                  <a:solidFill>
                    <a:srgbClr val="F14124"/>
                  </a:solidFill>
                </a:rPr>
                <a:t>型店舗</a:t>
              </a:r>
              <a:r>
                <a:rPr kumimoji="1" lang="ja-JP" altLang="en-US" sz="2200" dirty="0" smtClean="0"/>
                <a:t>の進出</a:t>
              </a:r>
              <a:endParaRPr kumimoji="1" lang="ja-JP" altLang="en-US" sz="2200" dirty="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974711" y="5395975"/>
            <a:ext cx="289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kumimoji="0" lang="en-US" altLang="ja-JP" sz="1600" b="1" kern="0" dirty="0" err="1" smtClean="0">
                <a:latin typeface="+mn-ea"/>
              </a:rPr>
              <a:t>Iias</a:t>
            </a:r>
            <a:r>
              <a:rPr kumimoji="0" lang="ja-JP" altLang="en-US" sz="1600" b="1" kern="0" dirty="0">
                <a:latin typeface="+mn-ea"/>
              </a:rPr>
              <a:t>つくば</a:t>
            </a:r>
            <a:r>
              <a:rPr kumimoji="0" lang="ja-JP" altLang="en-US" sz="1600" b="1" kern="0" dirty="0" smtClean="0">
                <a:latin typeface="+mn-ea"/>
              </a:rPr>
              <a:t>、イオンモール</a:t>
            </a:r>
            <a:r>
              <a:rPr kumimoji="0" lang="ja-JP" altLang="en-US" sz="1600" b="1" kern="0" dirty="0">
                <a:latin typeface="+mn-ea"/>
              </a:rPr>
              <a:t>土浦</a:t>
            </a:r>
            <a:r>
              <a:rPr kumimoji="0" lang="en-US" altLang="ja-JP" sz="1600" b="1" kern="0" dirty="0" smtClean="0">
                <a:latin typeface="+mn-ea"/>
              </a:rPr>
              <a:t>…</a:t>
            </a:r>
            <a:endParaRPr kumimoji="0" lang="en-US" altLang="ja-JP" sz="1600" b="1" kern="0" dirty="0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729446" y="5815866"/>
            <a:ext cx="3395312" cy="844932"/>
          </a:xfrm>
          <a:prstGeom prst="rect">
            <a:avLst/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ea"/>
                <a:cs typeface="+mn-cs"/>
              </a:rPr>
              <a:t>店舗数・販売額</a:t>
            </a:r>
            <a:endParaRPr kumimoji="0" lang="en-US" altLang="ja-JP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600" kern="0" dirty="0" smtClean="0">
                <a:solidFill>
                  <a:schemeClr val="tx1"/>
                </a:solidFill>
                <a:latin typeface="+mn-ea"/>
              </a:rPr>
              <a:t>ともに</a:t>
            </a:r>
            <a:r>
              <a:rPr kumimoji="0" lang="ja-JP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ea"/>
                <a:cs typeface="+mn-cs"/>
              </a:rPr>
              <a:t>減少</a:t>
            </a:r>
            <a:endParaRPr kumimoji="0" lang="en-US" altLang="ja-JP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ea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028" y="1251630"/>
            <a:ext cx="11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百万円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357024" y="1242171"/>
            <a:ext cx="56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軒</a:t>
            </a:r>
            <a:endParaRPr kumimoji="1" lang="ja-JP" altLang="en-US" dirty="0"/>
          </a:p>
        </p:txBody>
      </p:sp>
      <p:grpSp>
        <p:nvGrpSpPr>
          <p:cNvPr id="59" name="図形グループ 58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60" name="図 59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61" name="図 60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2" name="図 61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3" name="図 62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4" name="図 63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70" name="図 69" descr="一中濃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4"/>
            <a:ext cx="1223318" cy="1231372"/>
          </a:xfrm>
          <a:prstGeom prst="rect">
            <a:avLst/>
          </a:prstGeom>
        </p:spPr>
      </p:pic>
      <p:sp>
        <p:nvSpPr>
          <p:cNvPr id="75" name="タイトル 1"/>
          <p:cNvSpPr txBox="1">
            <a:spLocks noGrp="1"/>
          </p:cNvSpPr>
          <p:nvPr>
            <p:ph type="title"/>
          </p:nvPr>
        </p:nvSpPr>
        <p:spPr>
          <a:xfrm>
            <a:off x="713794" y="899199"/>
            <a:ext cx="460267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一中地区の商店街の現状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5558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4747697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課題</a:t>
            </a:r>
            <a:endParaRPr lang="en-US" altLang="ja-JP" sz="2800" dirty="0" smtClean="0"/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457200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良い点</a:t>
            </a:r>
            <a:endParaRPr lang="en-US" altLang="ja-JP" sz="2800" dirty="0" smtClean="0"/>
          </a:p>
        </p:txBody>
      </p:sp>
      <p:pic>
        <p:nvPicPr>
          <p:cNvPr id="8" name="コンテンツ プレースホルダー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235" y="3639292"/>
            <a:ext cx="2791192" cy="14244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一中地区</a:t>
            </a:r>
            <a:endParaRPr lang="ja-JP" altLang="en-US" sz="2800" dirty="0"/>
          </a:p>
        </p:txBody>
      </p:sp>
      <p:pic>
        <p:nvPicPr>
          <p:cNvPr id="9" name="コンテンツ プレースホルダー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93" y="2230721"/>
            <a:ext cx="2477902" cy="16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コンテンツ プレースホルダー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501" y="3246772"/>
            <a:ext cx="2418686" cy="1817003"/>
          </a:xfrm>
          <a:prstGeom prst="rect">
            <a:avLst/>
          </a:prstGeom>
        </p:spPr>
      </p:pic>
      <p:pic>
        <p:nvPicPr>
          <p:cNvPr id="1027" name="Picture 3" descr="D:\FFOutput\IMG_599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095" y="2230721"/>
            <a:ext cx="1853854" cy="24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554125" y="5194352"/>
            <a:ext cx="368653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駅周辺に移転してくる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新たな都市機能</a:t>
            </a:r>
            <a:endParaRPr lang="en-US" altLang="ja-JP" sz="2400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858022" y="5352228"/>
            <a:ext cx="3686537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空洞化した商業地域</a:t>
            </a:r>
            <a:endParaRPr lang="en-US" altLang="ja-JP" sz="2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27915" y="5018766"/>
            <a:ext cx="2062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" dirty="0"/>
              <a:t>http://www.city.tsuchiura.lg.jp/data/doc/1413434126_doc_34_0.pdf</a:t>
            </a:r>
            <a:endParaRPr kumimoji="1" lang="ja-JP" altLang="en-US" sz="500" dirty="0"/>
          </a:p>
        </p:txBody>
      </p:sp>
      <p:sp>
        <p:nvSpPr>
          <p:cNvPr id="40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一中地区の現状と課題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grpSp>
        <p:nvGrpSpPr>
          <p:cNvPr id="53" name="図形グループ 5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4" name="図 53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5" name="図 54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6" name="図 55" descr="ピース(赤).pn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9" name="テキスト ボックス 5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4" name="図 63" descr="一中濃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4"/>
            <a:ext cx="1223318" cy="12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/>
          <a:lstStyle/>
          <a:p>
            <a:r>
              <a:rPr kumimoji="1" lang="ja-JP" altLang="en-US" dirty="0" smtClean="0"/>
              <a:t>土浦市の水辺空間</a:t>
            </a:r>
            <a:endParaRPr kumimoji="1" lang="ja-JP" altLang="en-US" dirty="0"/>
          </a:p>
        </p:txBody>
      </p:sp>
      <p:grpSp>
        <p:nvGrpSpPr>
          <p:cNvPr id="18" name="グループ化 6"/>
          <p:cNvGrpSpPr/>
          <p:nvPr/>
        </p:nvGrpSpPr>
        <p:grpSpPr>
          <a:xfrm>
            <a:off x="1292928" y="1656128"/>
            <a:ext cx="6609523" cy="4652417"/>
            <a:chOff x="-6907697" y="718920"/>
            <a:chExt cx="6609523" cy="4652417"/>
          </a:xfrm>
          <a:blipFill dpi="0" rotWithShape="1">
            <a:blip r:embed="rId2">
              <a:alphaModFix amt="58000"/>
            </a:blip>
            <a:srcRect/>
            <a:stretch>
              <a:fillRect l="-2" t="-5798" r="-2126" b="-16700"/>
            </a:stretch>
          </a:blipFill>
        </p:grpSpPr>
        <p:sp>
          <p:nvSpPr>
            <p:cNvPr id="19" name="正方形/長方形 18"/>
            <p:cNvSpPr/>
            <p:nvPr/>
          </p:nvSpPr>
          <p:spPr>
            <a:xfrm>
              <a:off x="-6907697" y="718920"/>
              <a:ext cx="6609523" cy="465241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-1590261" y="4025348"/>
              <a:ext cx="1252331" cy="1341782"/>
            </a:xfrm>
            <a:custGeom>
              <a:avLst/>
              <a:gdLst>
                <a:gd name="connsiteX0" fmla="*/ 79513 w 1252331"/>
                <a:gd name="connsiteY0" fmla="*/ 109330 h 1341782"/>
                <a:gd name="connsiteX1" fmla="*/ 0 w 1252331"/>
                <a:gd name="connsiteY1" fmla="*/ 278295 h 1341782"/>
                <a:gd name="connsiteX2" fmla="*/ 9939 w 1252331"/>
                <a:gd name="connsiteY2" fmla="*/ 427382 h 1341782"/>
                <a:gd name="connsiteX3" fmla="*/ 99391 w 1252331"/>
                <a:gd name="connsiteY3" fmla="*/ 417443 h 1341782"/>
                <a:gd name="connsiteX4" fmla="*/ 109331 w 1252331"/>
                <a:gd name="connsiteY4" fmla="*/ 616226 h 1341782"/>
                <a:gd name="connsiteX5" fmla="*/ 506896 w 1252331"/>
                <a:gd name="connsiteY5" fmla="*/ 665922 h 1341782"/>
                <a:gd name="connsiteX6" fmla="*/ 477078 w 1252331"/>
                <a:gd name="connsiteY6" fmla="*/ 1341782 h 1341782"/>
                <a:gd name="connsiteX7" fmla="*/ 1093304 w 1252331"/>
                <a:gd name="connsiteY7" fmla="*/ 1331843 h 1341782"/>
                <a:gd name="connsiteX8" fmla="*/ 1222513 w 1252331"/>
                <a:gd name="connsiteY8" fmla="*/ 1182756 h 1341782"/>
                <a:gd name="connsiteX9" fmla="*/ 1242391 w 1252331"/>
                <a:gd name="connsiteY9" fmla="*/ 1053548 h 1341782"/>
                <a:gd name="connsiteX10" fmla="*/ 1252331 w 1252331"/>
                <a:gd name="connsiteY10" fmla="*/ 834887 h 1341782"/>
                <a:gd name="connsiteX11" fmla="*/ 1242391 w 1252331"/>
                <a:gd name="connsiteY11" fmla="*/ 695739 h 1341782"/>
                <a:gd name="connsiteX12" fmla="*/ 1242391 w 1252331"/>
                <a:gd name="connsiteY12" fmla="*/ 566530 h 1341782"/>
                <a:gd name="connsiteX13" fmla="*/ 1113183 w 1252331"/>
                <a:gd name="connsiteY13" fmla="*/ 327991 h 1341782"/>
                <a:gd name="connsiteX14" fmla="*/ 834887 w 1252331"/>
                <a:gd name="connsiteY14" fmla="*/ 318052 h 1341782"/>
                <a:gd name="connsiteX15" fmla="*/ 805070 w 1252331"/>
                <a:gd name="connsiteY15" fmla="*/ 258417 h 1341782"/>
                <a:gd name="connsiteX16" fmla="*/ 526774 w 1252331"/>
                <a:gd name="connsiteY16" fmla="*/ 208722 h 1341782"/>
                <a:gd name="connsiteX17" fmla="*/ 387626 w 1252331"/>
                <a:gd name="connsiteY17" fmla="*/ 139148 h 1341782"/>
                <a:gd name="connsiteX18" fmla="*/ 208722 w 1252331"/>
                <a:gd name="connsiteY18" fmla="*/ 39756 h 1341782"/>
                <a:gd name="connsiteX19" fmla="*/ 119270 w 1252331"/>
                <a:gd name="connsiteY19" fmla="*/ 0 h 1341782"/>
                <a:gd name="connsiteX20" fmla="*/ 79513 w 1252331"/>
                <a:gd name="connsiteY20" fmla="*/ 10933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2331" h="1341782">
                  <a:moveTo>
                    <a:pt x="79513" y="109330"/>
                  </a:moveTo>
                  <a:lnTo>
                    <a:pt x="0" y="278295"/>
                  </a:lnTo>
                  <a:lnTo>
                    <a:pt x="9939" y="427382"/>
                  </a:lnTo>
                  <a:lnTo>
                    <a:pt x="99391" y="417443"/>
                  </a:lnTo>
                  <a:lnTo>
                    <a:pt x="109331" y="616226"/>
                  </a:lnTo>
                  <a:lnTo>
                    <a:pt x="506896" y="665922"/>
                  </a:lnTo>
                  <a:lnTo>
                    <a:pt x="477078" y="1341782"/>
                  </a:lnTo>
                  <a:lnTo>
                    <a:pt x="1093304" y="1331843"/>
                  </a:lnTo>
                  <a:lnTo>
                    <a:pt x="1222513" y="1182756"/>
                  </a:lnTo>
                  <a:lnTo>
                    <a:pt x="1242391" y="1053548"/>
                  </a:lnTo>
                  <a:lnTo>
                    <a:pt x="1252331" y="834887"/>
                  </a:lnTo>
                  <a:lnTo>
                    <a:pt x="1242391" y="695739"/>
                  </a:lnTo>
                  <a:lnTo>
                    <a:pt x="1242391" y="566530"/>
                  </a:lnTo>
                  <a:lnTo>
                    <a:pt x="1113183" y="327991"/>
                  </a:lnTo>
                  <a:lnTo>
                    <a:pt x="834887" y="318052"/>
                  </a:lnTo>
                  <a:lnTo>
                    <a:pt x="805070" y="258417"/>
                  </a:lnTo>
                  <a:lnTo>
                    <a:pt x="526774" y="208722"/>
                  </a:lnTo>
                  <a:lnTo>
                    <a:pt x="387626" y="139148"/>
                  </a:lnTo>
                  <a:lnTo>
                    <a:pt x="208722" y="39756"/>
                  </a:lnTo>
                  <a:lnTo>
                    <a:pt x="119270" y="0"/>
                  </a:lnTo>
                  <a:lnTo>
                    <a:pt x="79513" y="10933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フリーフォーム 20"/>
          <p:cNvSpPr/>
          <p:nvPr/>
        </p:nvSpPr>
        <p:spPr>
          <a:xfrm>
            <a:off x="6263869" y="1699182"/>
            <a:ext cx="417204" cy="744853"/>
          </a:xfrm>
          <a:custGeom>
            <a:avLst/>
            <a:gdLst>
              <a:gd name="connsiteX0" fmla="*/ 192721 w 569963"/>
              <a:gd name="connsiteY0" fmla="*/ 1086618 h 1086618"/>
              <a:gd name="connsiteX1" fmla="*/ 0 w 569963"/>
              <a:gd name="connsiteY1" fmla="*/ 258328 h 1086618"/>
              <a:gd name="connsiteX2" fmla="*/ 69708 w 569963"/>
              <a:gd name="connsiteY2" fmla="*/ 0 h 1086618"/>
              <a:gd name="connsiteX3" fmla="*/ 508456 w 569963"/>
              <a:gd name="connsiteY3" fmla="*/ 41004 h 1086618"/>
              <a:gd name="connsiteX4" fmla="*/ 569963 w 569963"/>
              <a:gd name="connsiteY4" fmla="*/ 561761 h 1086618"/>
              <a:gd name="connsiteX5" fmla="*/ 311634 w 569963"/>
              <a:gd name="connsiteY5" fmla="*/ 594565 h 1086618"/>
              <a:gd name="connsiteX6" fmla="*/ 332137 w 569963"/>
              <a:gd name="connsiteY6" fmla="*/ 705277 h 1086618"/>
              <a:gd name="connsiteX7" fmla="*/ 307534 w 569963"/>
              <a:gd name="connsiteY7" fmla="*/ 713478 h 1086618"/>
              <a:gd name="connsiteX8" fmla="*/ 352639 w 569963"/>
              <a:gd name="connsiteY8" fmla="*/ 1049714 h 1086618"/>
              <a:gd name="connsiteX9" fmla="*/ 192721 w 569963"/>
              <a:gd name="connsiteY9" fmla="*/ 1086618 h 108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9963" h="1086618">
                <a:moveTo>
                  <a:pt x="192721" y="1086618"/>
                </a:moveTo>
                <a:lnTo>
                  <a:pt x="0" y="258328"/>
                </a:lnTo>
                <a:lnTo>
                  <a:pt x="69708" y="0"/>
                </a:lnTo>
                <a:lnTo>
                  <a:pt x="508456" y="41004"/>
                </a:lnTo>
                <a:lnTo>
                  <a:pt x="569963" y="561761"/>
                </a:lnTo>
                <a:lnTo>
                  <a:pt x="311634" y="594565"/>
                </a:lnTo>
                <a:lnTo>
                  <a:pt x="332137" y="705277"/>
                </a:lnTo>
                <a:lnTo>
                  <a:pt x="307534" y="713478"/>
                </a:lnTo>
                <a:lnTo>
                  <a:pt x="352639" y="1049714"/>
                </a:lnTo>
                <a:lnTo>
                  <a:pt x="192721" y="1086618"/>
                </a:lnTo>
                <a:close/>
              </a:path>
            </a:pathLst>
          </a:custGeom>
          <a:solidFill>
            <a:srgbClr val="FF6FC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336112" y="1766684"/>
            <a:ext cx="294869" cy="270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310" y="1230013"/>
            <a:ext cx="1555500" cy="1099220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80000"/>
              </a:schemeClr>
            </a:glow>
            <a:softEdge rad="112500"/>
          </a:effectLst>
        </p:spPr>
      </p:pic>
      <p:cxnSp>
        <p:nvCxnSpPr>
          <p:cNvPr id="24" name="直線コネクタ 23"/>
          <p:cNvCxnSpPr>
            <a:stCxn id="25" idx="3"/>
            <a:endCxn id="22" idx="2"/>
          </p:cNvCxnSpPr>
          <p:nvPr/>
        </p:nvCxnSpPr>
        <p:spPr>
          <a:xfrm>
            <a:off x="5731187" y="1583334"/>
            <a:ext cx="604925" cy="3186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3340109" y="1154009"/>
            <a:ext cx="2391078" cy="858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レクリエーション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施設</a:t>
            </a:r>
            <a:endParaRPr lang="en-US" altLang="ja-JP" sz="2000" dirty="0" smtClean="0"/>
          </a:p>
        </p:txBody>
      </p:sp>
      <p:sp>
        <p:nvSpPr>
          <p:cNvPr id="26" name="円/楕円 25"/>
          <p:cNvSpPr/>
          <p:nvPr/>
        </p:nvSpPr>
        <p:spPr>
          <a:xfrm>
            <a:off x="6735725" y="1819574"/>
            <a:ext cx="294869" cy="27067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7" name="直線コネクタ 26"/>
          <p:cNvCxnSpPr>
            <a:stCxn id="32" idx="0"/>
            <a:endCxn id="26" idx="5"/>
          </p:cNvCxnSpPr>
          <p:nvPr/>
        </p:nvCxnSpPr>
        <p:spPr>
          <a:xfrm flipH="1" flipV="1">
            <a:off x="6987411" y="2050608"/>
            <a:ext cx="794005" cy="50959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円/楕円 27"/>
          <p:cNvSpPr/>
          <p:nvPr/>
        </p:nvSpPr>
        <p:spPr>
          <a:xfrm rot="3085476">
            <a:off x="6798467" y="5140625"/>
            <a:ext cx="1071675" cy="816364"/>
          </a:xfrm>
          <a:prstGeom prst="ellipse">
            <a:avLst/>
          </a:prstGeom>
          <a:noFill/>
          <a:ln w="38100" cmpd="sng"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4281716" y="5645913"/>
            <a:ext cx="2262332" cy="865415"/>
          </a:xfrm>
          <a:prstGeom prst="rect">
            <a:avLst/>
          </a:prstGeom>
          <a:ln w="28575" cmpd="sng">
            <a:solidFill>
              <a:srgbClr val="FF8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霞ヶ浦総合公園</a:t>
            </a:r>
            <a:endParaRPr lang="en-US" altLang="ja-JP" sz="2000" dirty="0" smtClean="0"/>
          </a:p>
          <a:p>
            <a:pPr algn="ctr"/>
            <a:r>
              <a:rPr kumimoji="1" lang="ja-JP" altLang="en-US" sz="2000" dirty="0"/>
              <a:t>国民</a:t>
            </a:r>
            <a:r>
              <a:rPr kumimoji="1" lang="ja-JP" altLang="en-US" sz="2000" dirty="0" smtClean="0"/>
              <a:t>宿舎水郷</a:t>
            </a:r>
            <a:endParaRPr kumimoji="1" lang="en-US" altLang="ja-JP" sz="2000" dirty="0" smtClean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57" y="4126679"/>
            <a:ext cx="1648044" cy="1234202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90000"/>
              </a:schemeClr>
            </a:glow>
            <a:softEdge rad="112500"/>
          </a:effectLst>
        </p:spPr>
      </p:pic>
      <p:sp>
        <p:nvSpPr>
          <p:cNvPr id="31" name="テキスト ボックス 30"/>
          <p:cNvSpPr txBox="1"/>
          <p:nvPr/>
        </p:nvSpPr>
        <p:spPr>
          <a:xfrm>
            <a:off x="4606892" y="5338962"/>
            <a:ext cx="20034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" dirty="0"/>
              <a:t>http://www.city.tsuchiura.lg.jp/page/page001078.html</a:t>
            </a:r>
            <a:endParaRPr kumimoji="1" lang="ja-JP" altLang="en-US" sz="500" dirty="0"/>
          </a:p>
        </p:txBody>
      </p:sp>
      <p:sp>
        <p:nvSpPr>
          <p:cNvPr id="32" name="正方形/長方形 31"/>
          <p:cNvSpPr/>
          <p:nvPr/>
        </p:nvSpPr>
        <p:spPr>
          <a:xfrm>
            <a:off x="6760948" y="2560204"/>
            <a:ext cx="2040935" cy="432561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ラクスマリーナ</a:t>
            </a:r>
            <a:endParaRPr lang="en-US" altLang="ja-JP" sz="2000" dirty="0" smtClean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78" y="3002680"/>
            <a:ext cx="1725597" cy="129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4" name="直線コネクタ 33"/>
          <p:cNvCxnSpPr>
            <a:stCxn id="29" idx="3"/>
            <a:endCxn id="28" idx="4"/>
          </p:cNvCxnSpPr>
          <p:nvPr/>
        </p:nvCxnSpPr>
        <p:spPr>
          <a:xfrm flipV="1">
            <a:off x="6544048" y="5803327"/>
            <a:ext cx="471145" cy="27529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274099" y="2329233"/>
            <a:ext cx="879251" cy="369332"/>
          </a:xfrm>
          <a:prstGeom prst="rect">
            <a:avLst/>
          </a:prstGeom>
          <a:solidFill>
            <a:srgbClr val="FFFFFF">
              <a:alpha val="48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/>
              <a:t>土浦駅</a:t>
            </a:r>
            <a:endParaRPr kumimoji="1" lang="ja-JP" altLang="en-US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846379" y="2344622"/>
            <a:ext cx="2062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" dirty="0"/>
              <a:t>http://www.city.tsuchiura.lg.jp/data/doc/1413434126_doc_34_0.pdf</a:t>
            </a:r>
            <a:endParaRPr kumimoji="1" lang="ja-JP" altLang="en-US" sz="500" dirty="0"/>
          </a:p>
        </p:txBody>
      </p:sp>
      <p:sp>
        <p:nvSpPr>
          <p:cNvPr id="37" name="円/楕円 36"/>
          <p:cNvSpPr/>
          <p:nvPr/>
        </p:nvSpPr>
        <p:spPr>
          <a:xfrm>
            <a:off x="3296925" y="2848664"/>
            <a:ext cx="294869" cy="270673"/>
          </a:xfrm>
          <a:prstGeom prst="ellipse">
            <a:avLst/>
          </a:prstGeom>
          <a:solidFill>
            <a:srgbClr val="FF99E4"/>
          </a:solidFill>
          <a:ln>
            <a:solidFill>
              <a:srgbClr val="FF99E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8" name="直線コネクタ 37"/>
          <p:cNvCxnSpPr>
            <a:stCxn id="39" idx="0"/>
            <a:endCxn id="37" idx="3"/>
          </p:cNvCxnSpPr>
          <p:nvPr/>
        </p:nvCxnSpPr>
        <p:spPr>
          <a:xfrm flipV="1">
            <a:off x="2678060" y="3079698"/>
            <a:ext cx="662048" cy="479831"/>
          </a:xfrm>
          <a:prstGeom prst="line">
            <a:avLst/>
          </a:prstGeom>
          <a:ln>
            <a:solidFill>
              <a:srgbClr val="FF99E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1780964" y="3559529"/>
            <a:ext cx="1794192" cy="715878"/>
          </a:xfrm>
          <a:prstGeom prst="rect">
            <a:avLst/>
          </a:prstGeom>
          <a:ln>
            <a:solidFill>
              <a:srgbClr val="FF99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/>
              <a:t>桜川沿い</a:t>
            </a:r>
            <a:r>
              <a:rPr lang="ja-JP" altLang="en-US" sz="2000" dirty="0" smtClean="0"/>
              <a:t>の</a:t>
            </a:r>
            <a:endParaRPr lang="en-US" altLang="ja-JP" sz="2000" dirty="0" smtClean="0"/>
          </a:p>
          <a:p>
            <a:pPr algn="ctr"/>
            <a:r>
              <a:rPr lang="ja-JP" altLang="en-US" sz="2000" dirty="0"/>
              <a:t>桜並木</a:t>
            </a:r>
            <a:endParaRPr lang="en-US" altLang="ja-JP" sz="2000" dirty="0" smtClean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51" y="4344698"/>
            <a:ext cx="1914243" cy="1347627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90000"/>
              </a:schemeClr>
            </a:glow>
            <a:softEdge rad="112500"/>
          </a:effectLst>
        </p:spPr>
      </p:pic>
      <p:sp>
        <p:nvSpPr>
          <p:cNvPr id="41" name="テキスト ボックス 40"/>
          <p:cNvSpPr txBox="1"/>
          <p:nvPr/>
        </p:nvSpPr>
        <p:spPr>
          <a:xfrm>
            <a:off x="1863204" y="5653841"/>
            <a:ext cx="237240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00" dirty="0"/>
              <a:t>http://www.city.tsuchiura.lg.jp/page/page001304.html</a:t>
            </a:r>
            <a:endParaRPr kumimoji="1" lang="ja-JP" altLang="en-US" sz="500" dirty="0"/>
          </a:p>
        </p:txBody>
      </p:sp>
      <p:grpSp>
        <p:nvGrpSpPr>
          <p:cNvPr id="83" name="図形グループ 8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84" name="図 83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85" name="図 84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86" name="図 85" descr="ピース(赤).pn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87" name="図 86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88" name="図 87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89" name="テキスト ボックス 8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94" name="図 93" descr="一中濃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4"/>
            <a:ext cx="1223318" cy="12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5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457200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良い点</a:t>
            </a:r>
            <a:endParaRPr lang="en-US" altLang="ja-JP" sz="2800" dirty="0" smtClean="0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4747697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課題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/>
          <a:lstStyle/>
          <a:p>
            <a:r>
              <a:rPr kumimoji="1" lang="ja-JP" altLang="en-US" dirty="0" smtClean="0"/>
              <a:t>土浦市の水辺空間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4125" y="5194352"/>
            <a:ext cx="3686537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重要な水源</a:t>
            </a:r>
            <a:endParaRPr lang="en-US" altLang="ja-JP" sz="2600" dirty="0"/>
          </a:p>
          <a:p>
            <a:pPr algn="ctr"/>
            <a:r>
              <a:rPr lang="ja-JP" altLang="en-US" sz="2600" dirty="0" smtClean="0"/>
              <a:t>活かせる</a:t>
            </a:r>
            <a:r>
              <a:rPr lang="ja-JP" altLang="en-US" sz="2600" dirty="0"/>
              <a:t>資源はある</a:t>
            </a:r>
            <a:endParaRPr lang="en-US" altLang="ja-JP" sz="26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58022" y="5198296"/>
            <a:ext cx="3686537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活かしきれていない</a:t>
            </a:r>
            <a:endParaRPr lang="en-US" altLang="ja-JP" sz="2600" dirty="0" smtClean="0"/>
          </a:p>
          <a:p>
            <a:pPr algn="ctr"/>
            <a:r>
              <a:rPr lang="ja-JP" altLang="en-US" sz="2600" dirty="0" smtClean="0"/>
              <a:t>観光資源</a:t>
            </a:r>
            <a:endParaRPr lang="en-US" altLang="ja-JP" sz="2600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水辺空間の現状と課題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99" y="3435917"/>
            <a:ext cx="2179428" cy="1534317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7" y="2406872"/>
            <a:ext cx="2079279" cy="1559460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1909999" y="4931006"/>
            <a:ext cx="225392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500" dirty="0"/>
              <a:t>http://www.city.tsuchiura.lg.jp/page/page001304.html</a:t>
            </a:r>
            <a:endParaRPr kumimoji="1" lang="ja-JP" altLang="en-US" sz="500" dirty="0"/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80" y="2406872"/>
            <a:ext cx="3248337" cy="2436253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96768" y="4804393"/>
            <a:ext cx="203966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500" dirty="0"/>
              <a:t>http://oyakatasan.exblog.jp/17404915</a:t>
            </a:r>
          </a:p>
        </p:txBody>
      </p:sp>
      <p:grpSp>
        <p:nvGrpSpPr>
          <p:cNvPr id="60" name="図形グループ 59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61" name="図 60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62" name="図 61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3" name="図 62" descr="ピース(赤).png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4" name="図 63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5" name="図 64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6" name="テキスト ボックス 65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71" name="図 70" descr="一中濃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661" y="165644"/>
            <a:ext cx="1223318" cy="12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1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二中濃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550" y="149770"/>
            <a:ext cx="1223318" cy="1231373"/>
          </a:xfrm>
          <a:prstGeom prst="rect">
            <a:avLst/>
          </a:prstGeom>
        </p:spPr>
      </p:pic>
      <p:pic>
        <p:nvPicPr>
          <p:cNvPr id="3" name="図 2" descr="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937" y="1675784"/>
            <a:ext cx="6336402" cy="44853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二中地区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22" name="線吹き出し 1 (枠付き) 21"/>
          <p:cNvSpPr/>
          <p:nvPr/>
        </p:nvSpPr>
        <p:spPr>
          <a:xfrm>
            <a:off x="6146041" y="2393220"/>
            <a:ext cx="2534575" cy="708010"/>
          </a:xfrm>
          <a:prstGeom prst="borderCallout1">
            <a:avLst>
              <a:gd name="adj1" fmla="val 91914"/>
              <a:gd name="adj2" fmla="val -163"/>
              <a:gd name="adj3" fmla="val 341814"/>
              <a:gd name="adj4" fmla="val -71168"/>
            </a:avLst>
          </a:prstGeom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協同病院の移転</a:t>
            </a:r>
            <a:endParaRPr kumimoji="1" lang="ja-JP" altLang="en-US" sz="20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94115" y="580439"/>
            <a:ext cx="427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面積：</a:t>
            </a:r>
            <a:r>
              <a:rPr kumimoji="1" lang="en-US" altLang="ja-JP" dirty="0" smtClean="0">
                <a:latin typeface="+mn-ea"/>
              </a:rPr>
              <a:t>6.75km²</a:t>
            </a:r>
            <a:r>
              <a:rPr kumimoji="1" lang="ja-JP" altLang="en-US" dirty="0" smtClean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人口：</a:t>
            </a:r>
            <a:r>
              <a:rPr lang="en-US" altLang="ja-JP" dirty="0" smtClean="0">
                <a:latin typeface="+mn-ea"/>
              </a:rPr>
              <a:t>16545</a:t>
            </a:r>
            <a:r>
              <a:rPr lang="ja-JP" altLang="en-US" dirty="0" smtClean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  <p:pic>
        <p:nvPicPr>
          <p:cNvPr id="17" name="図 16" descr="真鍋6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669" y="4368937"/>
            <a:ext cx="2781524" cy="154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線吹き出し 1 (枠付き) 19"/>
          <p:cNvSpPr/>
          <p:nvPr/>
        </p:nvSpPr>
        <p:spPr>
          <a:xfrm>
            <a:off x="4828013" y="5689464"/>
            <a:ext cx="3011149" cy="851941"/>
          </a:xfrm>
          <a:prstGeom prst="borderCallout1">
            <a:avLst>
              <a:gd name="adj1" fmla="val 91914"/>
              <a:gd name="adj2" fmla="val -163"/>
              <a:gd name="adj3" fmla="val -77235"/>
              <a:gd name="adj4" fmla="val -14433"/>
            </a:avLst>
          </a:prstGeom>
          <a:ln>
            <a:solidFill>
              <a:srgbClr val="008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真鍋神林線沿い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近商区域、店舗の充実</a:t>
            </a:r>
            <a:endParaRPr kumimoji="1" lang="ja-JP" altLang="en-US" sz="2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675270" y="500031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</a:rPr>
              <a:t>■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080717" y="4672859"/>
            <a:ext cx="38985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3">
                    <a:lumMod val="75000"/>
                  </a:schemeClr>
                </a:solidFill>
              </a:rPr>
              <a:t>●</a:t>
            </a:r>
            <a:endParaRPr kumimoji="1" lang="ja-JP" alt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60362" y="329061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●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915451" y="309076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■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954048" y="369919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■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706241" y="1376436"/>
            <a:ext cx="279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五中・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ja-JP" altLang="ja-JP" dirty="0">
                <a:solidFill>
                  <a:schemeClr val="bg1">
                    <a:lumMod val="65000"/>
                  </a:schemeClr>
                </a:solidFill>
              </a:rPr>
              <a:t>　</a:t>
            </a: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都和中地区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165456" y="6251814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一中地区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174374" y="269877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●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102664" y="394392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▼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32733" y="5545953"/>
            <a:ext cx="2454668" cy="744639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教育機関の集中</a:t>
            </a:r>
            <a:endParaRPr kumimoji="1" lang="ja-JP" altLang="en-US" sz="2000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443090" y="1172553"/>
            <a:ext cx="3020062" cy="1669276"/>
            <a:chOff x="83563" y="1600996"/>
            <a:chExt cx="3020062" cy="1669276"/>
          </a:xfrm>
        </p:grpSpPr>
        <p:sp>
          <p:nvSpPr>
            <p:cNvPr id="33" name="角丸四角形 32"/>
            <p:cNvSpPr/>
            <p:nvPr/>
          </p:nvSpPr>
          <p:spPr>
            <a:xfrm>
              <a:off x="83563" y="1600996"/>
              <a:ext cx="3005952" cy="166927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97674" y="1724945"/>
              <a:ext cx="3005951" cy="144655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2000" dirty="0" smtClean="0"/>
                <a:t>学校周辺の交通安全対策</a:t>
              </a:r>
              <a:endParaRPr lang="en-US" altLang="ja-JP" sz="2000" dirty="0" smtClean="0"/>
            </a:p>
            <a:p>
              <a:pPr algn="ctr"/>
              <a:r>
                <a:rPr lang="ja-JP" altLang="en-US" sz="2000" dirty="0" smtClean="0"/>
                <a:t>に関する満足度調査</a:t>
              </a:r>
              <a:endParaRPr lang="en-US" altLang="ja-JP" sz="2000" dirty="0"/>
            </a:p>
            <a:p>
              <a:pPr algn="ctr"/>
              <a:r>
                <a:rPr lang="ja-JP" altLang="en-US" sz="2000" dirty="0" smtClean="0">
                  <a:latin typeface="+mn-ea"/>
                </a:rPr>
                <a:t>満足度</a:t>
              </a:r>
              <a:r>
                <a:rPr lang="en-US" altLang="ja-JP" sz="2400" b="1" dirty="0">
                  <a:solidFill>
                    <a:srgbClr val="F14124"/>
                  </a:solidFill>
                  <a:latin typeface="+mn-ea"/>
                </a:rPr>
                <a:t>36</a:t>
              </a:r>
              <a:r>
                <a:rPr lang="ja-JP" altLang="en-US" sz="2000" dirty="0">
                  <a:latin typeface="+mn-ea"/>
                </a:rPr>
                <a:t>位</a:t>
              </a:r>
              <a:r>
                <a:rPr lang="en-US" altLang="ja-JP" sz="2000" dirty="0">
                  <a:latin typeface="+mn-ea"/>
                </a:rPr>
                <a:t>/</a:t>
              </a:r>
              <a:r>
                <a:rPr lang="en-US" altLang="ja-JP" sz="2000" dirty="0" smtClean="0">
                  <a:latin typeface="+mn-ea"/>
                </a:rPr>
                <a:t>55</a:t>
              </a:r>
            </a:p>
            <a:p>
              <a:pPr algn="ctr"/>
              <a:r>
                <a:rPr lang="ja-JP" altLang="en-US" sz="2000" dirty="0" smtClean="0">
                  <a:latin typeface="+mn-ea"/>
                </a:rPr>
                <a:t>重要度</a:t>
              </a:r>
              <a:r>
                <a:rPr lang="en-US" altLang="ja-JP" sz="2400" b="1" dirty="0">
                  <a:solidFill>
                    <a:srgbClr val="F14124"/>
                  </a:solidFill>
                  <a:latin typeface="+mn-ea"/>
                </a:rPr>
                <a:t>3</a:t>
              </a:r>
              <a:r>
                <a:rPr lang="ja-JP" altLang="en-US" sz="2000" dirty="0">
                  <a:latin typeface="+mn-ea"/>
                </a:rPr>
                <a:t>位</a:t>
              </a:r>
              <a:r>
                <a:rPr lang="en-US" altLang="ja-JP" sz="2000" dirty="0">
                  <a:latin typeface="+mn-ea"/>
                </a:rPr>
                <a:t>/</a:t>
              </a:r>
              <a:r>
                <a:rPr lang="en-US" altLang="ja-JP" sz="2000" dirty="0" smtClean="0">
                  <a:latin typeface="+mn-ea"/>
                </a:rPr>
                <a:t>55</a:t>
              </a:r>
              <a:endParaRPr lang="ja-JP" altLang="en-US" sz="2000" dirty="0">
                <a:latin typeface="+mn-ea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32733" y="4547918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●…</a:t>
            </a:r>
            <a:r>
              <a:rPr kumimoji="1" lang="ja-JP" altLang="en-US" dirty="0" smtClean="0"/>
              <a:t>大学</a:t>
            </a:r>
            <a:endParaRPr lang="en-US" altLang="ja-JP" dirty="0" smtClean="0"/>
          </a:p>
          <a:p>
            <a:r>
              <a:rPr kumimoji="1" lang="en-US" altLang="ja-JP" dirty="0" smtClean="0"/>
              <a:t>■…</a:t>
            </a:r>
            <a:r>
              <a:rPr kumimoji="1" lang="ja-JP" altLang="en-US" dirty="0" smtClean="0"/>
              <a:t>高校</a:t>
            </a:r>
            <a:endParaRPr kumimoji="1" lang="en-US" altLang="ja-JP" dirty="0" smtClean="0"/>
          </a:p>
          <a:p>
            <a:r>
              <a:rPr lang="en-US" altLang="ja-JP" dirty="0" smtClean="0"/>
              <a:t>▼…</a:t>
            </a:r>
            <a:r>
              <a:rPr lang="ja-JP" altLang="en-US" dirty="0" smtClean="0"/>
              <a:t>小学校</a:t>
            </a:r>
            <a:endParaRPr kumimoji="1" lang="en-US" altLang="ja-JP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47236" y="39896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789E"/>
                </a:solidFill>
              </a:rPr>
              <a:t>●</a:t>
            </a:r>
            <a:endParaRPr kumimoji="1" lang="ja-JP" altLang="en-US" dirty="0">
              <a:solidFill>
                <a:srgbClr val="FF789E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627347" y="3685449"/>
            <a:ext cx="658816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789E"/>
                </a:solidFill>
              </a:rPr>
              <a:t>二中</a:t>
            </a:r>
            <a:endParaRPr kumimoji="1" lang="ja-JP" altLang="en-US" b="1" dirty="0">
              <a:solidFill>
                <a:srgbClr val="FF789E"/>
              </a:solidFill>
            </a:endParaRPr>
          </a:p>
        </p:txBody>
      </p:sp>
      <p:grpSp>
        <p:nvGrpSpPr>
          <p:cNvPr id="72" name="図形グループ 71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73" name="図 72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74" name="図 73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75" name="図 74" descr="ピース(赤).png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76" name="図 75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77" name="図 76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78" name="テキスト ボックス 77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60401" y="2771274"/>
            <a:ext cx="2135702" cy="649049"/>
            <a:chOff x="60401" y="2841829"/>
            <a:chExt cx="2135702" cy="649049"/>
          </a:xfrm>
        </p:grpSpPr>
        <p:sp>
          <p:nvSpPr>
            <p:cNvPr id="9" name="円形吹き出し 8"/>
            <p:cNvSpPr/>
            <p:nvPr/>
          </p:nvSpPr>
          <p:spPr>
            <a:xfrm>
              <a:off x="60401" y="2841829"/>
              <a:ext cx="2135702" cy="649049"/>
            </a:xfrm>
            <a:prstGeom prst="wedgeEllipseCallout">
              <a:avLst>
                <a:gd name="adj1" fmla="val 17965"/>
                <a:gd name="adj2" fmla="val -6002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60888" y="2950564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0000"/>
                  </a:solidFill>
                </a:rPr>
                <a:t>対策不十分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09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4185356" cy="506004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地区別</a:t>
            </a:r>
            <a:r>
              <a:rPr kumimoji="1" lang="en-US" altLang="ja-JP" sz="2800" dirty="0" smtClean="0"/>
              <a:t>-</a:t>
            </a:r>
            <a:r>
              <a:rPr kumimoji="1" lang="ja-JP" altLang="en-US" sz="2800" dirty="0" smtClean="0"/>
              <a:t>二中</a:t>
            </a:r>
            <a:r>
              <a:rPr lang="ja-JP" altLang="en-US" sz="2800" dirty="0" smtClean="0"/>
              <a:t>地区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747697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課題</a:t>
            </a:r>
            <a:endParaRPr lang="en-US" altLang="ja-JP" sz="2800" dirty="0" smtClean="0"/>
          </a:p>
        </p:txBody>
      </p: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457200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良い点</a:t>
            </a:r>
            <a:endParaRPr lang="en-US" altLang="ja-JP" sz="2800" dirty="0" smtClean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4125" y="5194352"/>
            <a:ext cx="3686537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多くの学校が集結し</a:t>
            </a:r>
            <a:endParaRPr lang="en-US" altLang="ja-JP" sz="2600" dirty="0" smtClean="0"/>
          </a:p>
          <a:p>
            <a:pPr algn="ctr"/>
            <a:r>
              <a:rPr lang="ja-JP" altLang="en-US" sz="2600" dirty="0" smtClean="0"/>
              <a:t>学生が集まる文教地区</a:t>
            </a:r>
            <a:endParaRPr lang="ja-JP" altLang="en-US" sz="26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58022" y="5198296"/>
            <a:ext cx="3686537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通学路・歩道</a:t>
            </a:r>
            <a:r>
              <a:rPr lang="ja-JP" altLang="en-US" sz="2600" dirty="0" smtClean="0"/>
              <a:t>等</a:t>
            </a:r>
            <a:endParaRPr lang="en-US" altLang="ja-JP" sz="2600" dirty="0" smtClean="0"/>
          </a:p>
          <a:p>
            <a:pPr algn="ctr"/>
            <a:r>
              <a:rPr lang="ja-JP" altLang="en-US" sz="2400" dirty="0" smtClean="0"/>
              <a:t>学校</a:t>
            </a:r>
            <a:r>
              <a:rPr lang="ja-JP" altLang="en-US" sz="2400" dirty="0"/>
              <a:t>周辺の</a:t>
            </a:r>
            <a:r>
              <a:rPr lang="ja-JP" altLang="en-US" sz="2400" dirty="0" smtClean="0"/>
              <a:t>交通安全対策</a:t>
            </a:r>
            <a:endParaRPr lang="ja-JP" altLang="en-US" sz="2600" dirty="0"/>
          </a:p>
        </p:txBody>
      </p:sp>
      <p:pic>
        <p:nvPicPr>
          <p:cNvPr id="5" name="図 4" descr="土浦一高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7" y="2596402"/>
            <a:ext cx="3291273" cy="2195770"/>
          </a:xfrm>
          <a:prstGeom prst="rect">
            <a:avLst/>
          </a:prstGeom>
        </p:spPr>
      </p:pic>
      <p:pic>
        <p:nvPicPr>
          <p:cNvPr id="6" name="図 5" descr="真鍋小学校.jpe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9728" r="4880" b="24258"/>
          <a:stretch/>
        </p:blipFill>
        <p:spPr>
          <a:xfrm>
            <a:off x="5018102" y="2596402"/>
            <a:ext cx="3408498" cy="219577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741249" y="4739885"/>
            <a:ext cx="2685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800" dirty="0"/>
              <a:t>http://</a:t>
            </a:r>
            <a:r>
              <a:rPr lang="en-US" altLang="ja-JP" sz="800" dirty="0" err="1"/>
              <a:t>www.athome.co.jp</a:t>
            </a:r>
            <a:r>
              <a:rPr lang="en-US" altLang="ja-JP" sz="800" dirty="0"/>
              <a:t>/ks_14/dtl_1913596601/</a:t>
            </a:r>
            <a:r>
              <a:rPr lang="en-US" altLang="ja-JP" sz="800" dirty="0" err="1"/>
              <a:t>shuhen</a:t>
            </a:r>
            <a:r>
              <a:rPr lang="en-US" altLang="ja-JP" sz="800" dirty="0" smtClean="0"/>
              <a:t>/</a:t>
            </a:r>
            <a:endParaRPr kumimoji="1" lang="ja-JP" altLang="en-US" sz="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64573" y="4731996"/>
            <a:ext cx="23950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800" dirty="0"/>
              <a:t>http://www.tsuchiura1-h.ed.jp/album/</a:t>
            </a:r>
            <a:r>
              <a:rPr lang="en-US" altLang="ja-JP" sz="800" dirty="0" err="1"/>
              <a:t>photo.html</a:t>
            </a:r>
            <a:endParaRPr kumimoji="1" lang="ja-JP" altLang="en-US" sz="800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2" name="図 51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3" name="図 52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4" name="図 53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5" name="図 54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6" name="図 55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7" name="テキスト ボックス 56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2" name="図 61" descr="二中濃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550" y="149770"/>
            <a:ext cx="1223318" cy="1231373"/>
          </a:xfrm>
          <a:prstGeom prst="rect">
            <a:avLst/>
          </a:prstGeom>
        </p:spPr>
      </p:pic>
      <p:sp>
        <p:nvSpPr>
          <p:cNvPr id="63" name="タイトル 1"/>
          <p:cNvSpPr txBox="1">
            <a:spLocks/>
          </p:cNvSpPr>
          <p:nvPr/>
        </p:nvSpPr>
        <p:spPr>
          <a:xfrm>
            <a:off x="457200" y="102356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二中地区の現状と課題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7318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三中濃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609" y="146256"/>
            <a:ext cx="1231266" cy="1239373"/>
          </a:xfrm>
          <a:prstGeom prst="rect">
            <a:avLst/>
          </a:prstGeom>
        </p:spPr>
      </p:pic>
      <p:pic>
        <p:nvPicPr>
          <p:cNvPr id="26" name="図 25" descr="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926" y="1622981"/>
            <a:ext cx="4822361" cy="502594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/>
              <a:t>三</a:t>
            </a:r>
            <a:r>
              <a:rPr lang="ja-JP" altLang="en-US" sz="2800" dirty="0" smtClean="0"/>
              <a:t>中地区</a:t>
            </a:r>
            <a:endParaRPr lang="ja-JP" altLang="en-US" sz="28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031" y="1108650"/>
            <a:ext cx="1931688" cy="1448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84271"/>
            <a:ext cx="2198867" cy="1488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owner\Desktop\Resized\PA09003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777" y="4023915"/>
            <a:ext cx="2254780" cy="1691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5209794" y="1343296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四中・六中地区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78855" y="1757981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>
                    <a:lumMod val="65000"/>
                  </a:schemeClr>
                </a:solidFill>
              </a:rPr>
              <a:t>つくば市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234890" y="3664719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>
                    <a:lumMod val="65000"/>
                  </a:schemeClr>
                </a:solidFill>
              </a:rPr>
              <a:t>阿見町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160353" y="6339358"/>
            <a:ext cx="192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>
                    <a:lumMod val="65000"/>
                  </a:schemeClr>
                </a:solidFill>
              </a:rPr>
              <a:t>牛久市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94115" y="580439"/>
            <a:ext cx="427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+mn-ea"/>
              </a:rPr>
              <a:t>面積：</a:t>
            </a:r>
            <a:r>
              <a:rPr lang="en-US" altLang="ja-JP" dirty="0" smtClean="0">
                <a:latin typeface="+mn-ea"/>
              </a:rPr>
              <a:t>11.64</a:t>
            </a:r>
            <a:r>
              <a:rPr kumimoji="1" lang="en-US" altLang="ja-JP" dirty="0" smtClean="0">
                <a:latin typeface="+mn-ea"/>
              </a:rPr>
              <a:t>km²</a:t>
            </a:r>
            <a:r>
              <a:rPr kumimoji="1" lang="ja-JP" altLang="en-US" dirty="0" smtClean="0"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人口：</a:t>
            </a:r>
            <a:r>
              <a:rPr lang="en-US" altLang="ja-JP" dirty="0" smtClean="0">
                <a:latin typeface="+mn-ea"/>
              </a:rPr>
              <a:t>24979</a:t>
            </a:r>
            <a:r>
              <a:rPr lang="ja-JP" altLang="en-US" dirty="0" smtClean="0">
                <a:latin typeface="+mn-ea"/>
              </a:rPr>
              <a:t>人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2" name="線吹き出し 1 (枠付き) 1"/>
          <p:cNvSpPr/>
          <p:nvPr/>
        </p:nvSpPr>
        <p:spPr>
          <a:xfrm>
            <a:off x="1245293" y="2463228"/>
            <a:ext cx="2011737" cy="569618"/>
          </a:xfrm>
          <a:prstGeom prst="borderCallout1">
            <a:avLst>
              <a:gd name="adj1" fmla="val 97440"/>
              <a:gd name="adj2" fmla="val 85990"/>
              <a:gd name="adj3" fmla="val 149222"/>
              <a:gd name="adj4" fmla="val 10426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rgbClr val="000000"/>
                </a:solidFill>
              </a:rPr>
              <a:t>土浦公設</a:t>
            </a:r>
            <a:r>
              <a:rPr lang="ja-JP" altLang="en-US" sz="2000" dirty="0" smtClean="0">
                <a:solidFill>
                  <a:srgbClr val="000000"/>
                </a:solidFill>
              </a:rPr>
              <a:t>市場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64674" y="313036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●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49281" y="33400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3">
                    <a:lumMod val="75000"/>
                  </a:schemeClr>
                </a:solidFill>
              </a:rPr>
              <a:t>●</a:t>
            </a:r>
            <a:endParaRPr kumimoji="1" lang="ja-JP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" name="線吹き出し 1 (枠付き) 19"/>
          <p:cNvSpPr/>
          <p:nvPr/>
        </p:nvSpPr>
        <p:spPr>
          <a:xfrm>
            <a:off x="438602" y="3193377"/>
            <a:ext cx="1845763" cy="612648"/>
          </a:xfrm>
          <a:prstGeom prst="borderCallout1">
            <a:avLst>
              <a:gd name="adj1" fmla="val 84597"/>
              <a:gd name="adj2" fmla="val 101757"/>
              <a:gd name="adj3" fmla="val 51531"/>
              <a:gd name="adj4" fmla="val 151087"/>
            </a:avLst>
          </a:prstGeom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rgbClr val="000000"/>
                </a:solidFill>
              </a:rPr>
              <a:t>乙戸沼</a:t>
            </a:r>
            <a:r>
              <a:rPr lang="ja-JP" altLang="en-US" sz="2000" dirty="0" smtClean="0">
                <a:solidFill>
                  <a:srgbClr val="000000"/>
                </a:solidFill>
              </a:rPr>
              <a:t>公園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1" name="線吹き出し 1 (枠付き) 20"/>
          <p:cNvSpPr/>
          <p:nvPr/>
        </p:nvSpPr>
        <p:spPr>
          <a:xfrm>
            <a:off x="6611824" y="2717053"/>
            <a:ext cx="2074976" cy="782648"/>
          </a:xfrm>
          <a:prstGeom prst="borderCallout1">
            <a:avLst>
              <a:gd name="adj1" fmla="val 24478"/>
              <a:gd name="adj2" fmla="val 1028"/>
              <a:gd name="adj3" fmla="val 78136"/>
              <a:gd name="adj4" fmla="val -7433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rgbClr val="000000"/>
                </a:solidFill>
              </a:rPr>
              <a:t>ロードサイド型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rgbClr val="000000"/>
                </a:solidFill>
              </a:rPr>
              <a:t>店舗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139734" y="4697049"/>
            <a:ext cx="1155427" cy="369332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荒川沖駅</a:t>
            </a:r>
            <a:endParaRPr kumimoji="1" lang="ja-JP" altLang="en-US" b="1" dirty="0"/>
          </a:p>
        </p:txBody>
      </p:sp>
      <p:sp>
        <p:nvSpPr>
          <p:cNvPr id="22" name="線吹き出し 1 (枠付き) 21"/>
          <p:cNvSpPr/>
          <p:nvPr/>
        </p:nvSpPr>
        <p:spPr>
          <a:xfrm>
            <a:off x="5800420" y="5482652"/>
            <a:ext cx="2146376" cy="739227"/>
          </a:xfrm>
          <a:prstGeom prst="borderCallout1">
            <a:avLst>
              <a:gd name="adj1" fmla="val 29860"/>
              <a:gd name="adj2" fmla="val -570"/>
              <a:gd name="adj3" fmla="val -73339"/>
              <a:gd name="adj4" fmla="val -32405"/>
            </a:avLst>
          </a:prstGeom>
          <a:ln w="38100" cmpd="sng">
            <a:solidFill>
              <a:srgbClr val="7F7F7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駅前の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シャッター街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872221" y="37691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8021"/>
                </a:solidFill>
              </a:rPr>
              <a:t>●</a:t>
            </a:r>
            <a:endParaRPr kumimoji="1" lang="ja-JP" altLang="en-US" dirty="0">
              <a:solidFill>
                <a:srgbClr val="FF802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080365" y="3436693"/>
            <a:ext cx="658816" cy="369332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chemeClr val="accent5"/>
                </a:solidFill>
              </a:rPr>
              <a:t>三</a:t>
            </a:r>
            <a:r>
              <a:rPr kumimoji="1" lang="ja-JP" altLang="en-US" b="1" dirty="0" smtClean="0">
                <a:solidFill>
                  <a:schemeClr val="accent5"/>
                </a:solidFill>
              </a:rPr>
              <a:t>中</a:t>
            </a:r>
            <a:endParaRPr kumimoji="1" lang="ja-JP" altLang="en-US" b="1" dirty="0">
              <a:solidFill>
                <a:schemeClr val="accent5"/>
              </a:solidFill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65" name="図 64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66" name="図 65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7" name="図 66" descr="ピース(赤).png"/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8" name="図 67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9" name="図 68" descr="ピース(赤).png"/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70" name="テキスト ボックス 69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8034932" y="538387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さんぱる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2918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図形グループ 39"/>
          <p:cNvGrpSpPr/>
          <p:nvPr/>
        </p:nvGrpSpPr>
        <p:grpSpPr>
          <a:xfrm>
            <a:off x="-70555" y="-354737"/>
            <a:ext cx="9144000" cy="7243588"/>
            <a:chOff x="0" y="-298293"/>
            <a:chExt cx="9144000" cy="7243588"/>
          </a:xfrm>
        </p:grpSpPr>
        <p:pic>
          <p:nvPicPr>
            <p:cNvPr id="41" name="図 40" descr="地図台紙.png"/>
            <p:cNvPicPr>
              <a:picLocks noChangeAspect="1"/>
            </p:cNvPicPr>
            <p:nvPr/>
          </p:nvPicPr>
          <p:blipFill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339" y="277977"/>
              <a:ext cx="6575113" cy="6577508"/>
            </a:xfrm>
            <a:prstGeom prst="rect">
              <a:avLst/>
            </a:prstGeom>
          </p:spPr>
        </p:pic>
        <p:pic>
          <p:nvPicPr>
            <p:cNvPr id="42" name="図 41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/>
            <a:stretch/>
          </p:blipFill>
          <p:spPr>
            <a:xfrm>
              <a:off x="0" y="-298293"/>
              <a:ext cx="1224737" cy="6577508"/>
            </a:xfrm>
            <a:prstGeom prst="rect">
              <a:avLst/>
            </a:prstGeom>
          </p:spPr>
        </p:pic>
        <p:pic>
          <p:nvPicPr>
            <p:cNvPr id="43" name="図 42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78"/>
            <a:stretch/>
          </p:blipFill>
          <p:spPr>
            <a:xfrm>
              <a:off x="7084557" y="-290466"/>
              <a:ext cx="2059443" cy="6577508"/>
            </a:xfrm>
            <a:prstGeom prst="rect">
              <a:avLst/>
            </a:prstGeom>
          </p:spPr>
        </p:pic>
        <p:pic>
          <p:nvPicPr>
            <p:cNvPr id="44" name="図 43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55"/>
            <a:stretch/>
          </p:blipFill>
          <p:spPr>
            <a:xfrm>
              <a:off x="300211" y="-284183"/>
              <a:ext cx="6575113" cy="923801"/>
            </a:xfrm>
            <a:prstGeom prst="rect">
              <a:avLst/>
            </a:prstGeom>
          </p:spPr>
        </p:pic>
        <p:pic>
          <p:nvPicPr>
            <p:cNvPr id="45" name="図 44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3" t="84483"/>
            <a:stretch/>
          </p:blipFill>
          <p:spPr>
            <a:xfrm flipV="1">
              <a:off x="0" y="5924680"/>
              <a:ext cx="1791515" cy="1020615"/>
            </a:xfrm>
            <a:prstGeom prst="rect">
              <a:avLst/>
            </a:prstGeom>
          </p:spPr>
        </p:pic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2050" name="Picture 2" descr="C:\Users\owner\Desktop\いられ\area_pussle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68" y="577916"/>
            <a:ext cx="5908838" cy="59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wner\Desktop\いられ\niihar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83" y="1380481"/>
            <a:ext cx="694440" cy="9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wner\Desktop\いられ\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80" y="4160847"/>
            <a:ext cx="979240" cy="6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wner\Desktop\いられ\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28" y="6304991"/>
            <a:ext cx="873308" cy="6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owner\Desktop\いられ\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69" y="1093715"/>
            <a:ext cx="677948" cy="7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owner\Desktop\いられ\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45" y="5038338"/>
            <a:ext cx="617796" cy="10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owner\Desktop\いられ\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22" y="4343593"/>
            <a:ext cx="1094676" cy="64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owner\Desktop\いられ\area_pussle2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47" y="572686"/>
            <a:ext cx="5929058" cy="596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0" y="1253139"/>
            <a:ext cx="9144001" cy="216677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“人”・“資源”・“魅力”</a:t>
            </a:r>
            <a:r>
              <a:rPr lang="ja-JP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を</a:t>
            </a:r>
            <a:endParaRPr lang="en-US" altLang="ja-JP" sz="5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ja-JP" altLang="en-US" sz="5400" b="1" dirty="0" smtClean="0">
                <a:solidFill>
                  <a:schemeClr val="accent5"/>
                </a:solidFill>
              </a:rPr>
              <a:t>ぴったり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な場所に</a:t>
            </a:r>
            <a:endParaRPr lang="en-US" altLang="ja-JP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-1" y="3702132"/>
            <a:ext cx="9144001" cy="216677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kumimoji="1" lang="ja-JP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欠けることなく</a:t>
            </a:r>
            <a:r>
              <a:rPr kumimoji="1"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”“</a:t>
            </a:r>
            <a:r>
              <a:rPr kumimoji="1" lang="ja-JP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つながる</a:t>
            </a:r>
            <a:r>
              <a:rPr kumimoji="1"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endParaRPr kumimoji="1" lang="en-US" altLang="ja-JP" sz="5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kumimoji="1"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「</a:t>
            </a:r>
            <a:r>
              <a:rPr kumimoji="1" lang="ja-JP" altLang="en-US" sz="6000" b="1" dirty="0" smtClean="0">
                <a:solidFill>
                  <a:srgbClr val="FF0000"/>
                </a:solidFill>
              </a:rPr>
              <a:t>つちうらパズル</a:t>
            </a:r>
            <a:r>
              <a:rPr kumimoji="1"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」へ</a:t>
            </a:r>
            <a:endParaRPr lang="en-US" altLang="ja-JP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コンセプト</a:t>
            </a:r>
            <a:endParaRPr kumimoji="1" lang="ja-JP" altLang="en-US" sz="2800" dirty="0"/>
          </a:p>
        </p:txBody>
      </p:sp>
      <p:sp>
        <p:nvSpPr>
          <p:cNvPr id="11" name="二等辺三角形 10"/>
          <p:cNvSpPr/>
          <p:nvPr/>
        </p:nvSpPr>
        <p:spPr>
          <a:xfrm flipV="1">
            <a:off x="3556000" y="3315042"/>
            <a:ext cx="2006149" cy="774179"/>
          </a:xfrm>
          <a:prstGeom prst="triangle">
            <a:avLst/>
          </a:prstGeom>
          <a:solidFill>
            <a:schemeClr val="accent4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462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0.2243 -0.24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1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6666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5538 0.36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182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16736 -0.30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8" y="-15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14305 -0.2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10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022E-16 L 0.22622 0.02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コンテンツ プレースホルダー 2"/>
          <p:cNvSpPr txBox="1">
            <a:spLocks/>
          </p:cNvSpPr>
          <p:nvPr/>
        </p:nvSpPr>
        <p:spPr>
          <a:xfrm>
            <a:off x="457200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良い点</a:t>
            </a:r>
            <a:endParaRPr lang="en-US" altLang="ja-JP" sz="2800" dirty="0" smtClean="0"/>
          </a:p>
        </p:txBody>
      </p:sp>
      <p:sp>
        <p:nvSpPr>
          <p:cNvPr id="43" name="コンテンツ プレースホルダー 2"/>
          <p:cNvSpPr txBox="1">
            <a:spLocks/>
          </p:cNvSpPr>
          <p:nvPr/>
        </p:nvSpPr>
        <p:spPr>
          <a:xfrm>
            <a:off x="4747697" y="1703294"/>
            <a:ext cx="3945988" cy="456341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課題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/>
              <a:t>三</a:t>
            </a:r>
            <a:r>
              <a:rPr lang="ja-JP" altLang="en-US" sz="2800" dirty="0" smtClean="0"/>
              <a:t>中地区</a:t>
            </a:r>
            <a:endParaRPr lang="ja-JP" altLang="en-US" sz="2800" dirty="0"/>
          </a:p>
        </p:txBody>
      </p:sp>
      <p:sp>
        <p:nvSpPr>
          <p:cNvPr id="36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三中地区の現状と課題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54125" y="5194352"/>
            <a:ext cx="3686537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 smtClean="0"/>
              <a:t>都心へのアクセス</a:t>
            </a:r>
            <a:endParaRPr lang="en-US" altLang="ja-JP" sz="2600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858022" y="5198296"/>
            <a:ext cx="3686537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駅周辺の活気のなさ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357" y="2582603"/>
            <a:ext cx="3054985" cy="212290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51" y="2582603"/>
            <a:ext cx="2830537" cy="21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図形グループ 5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4" name="図 53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5" name="図 54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6" name="図 55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9" name="テキスト ボックス 5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4" name="図 63" descr="三中濃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609" y="146256"/>
            <a:ext cx="1231266" cy="12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93659" y="3167530"/>
            <a:ext cx="435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chemeClr val="accent3">
                    <a:lumMod val="50000"/>
                  </a:schemeClr>
                </a:solidFill>
                <a:latin typeface="ヒラギノ丸ゴ ProN W4"/>
                <a:ea typeface="ヒラギノ丸ゴ ProN W4"/>
                <a:cs typeface="ヒラギノ丸ゴ ProN W4"/>
              </a:rPr>
              <a:t>人口分析</a:t>
            </a:r>
            <a:endParaRPr lang="en-US" altLang="ja-JP" sz="2400" dirty="0" smtClean="0">
              <a:solidFill>
                <a:schemeClr val="accent3">
                  <a:lumMod val="50000"/>
                </a:schemeClr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10" name="図 9" descr="パズル背景.png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11" name="図 10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6138" y="836087"/>
            <a:ext cx="1315442" cy="1315442"/>
          </a:xfrm>
          <a:prstGeom prst="rect">
            <a:avLst/>
          </a:prstGeom>
        </p:spPr>
      </p:pic>
      <p:pic>
        <p:nvPicPr>
          <p:cNvPr id="13" name="図 12" descr="ピース(紫)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15717" flipV="1">
            <a:off x="121780" y="2743030"/>
            <a:ext cx="1520907" cy="1520907"/>
          </a:xfrm>
          <a:prstGeom prst="rect">
            <a:avLst/>
          </a:prstGeom>
        </p:spPr>
      </p:pic>
      <p:pic>
        <p:nvPicPr>
          <p:cNvPr id="14" name="図 13" descr="ピース(青).png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2927">
            <a:off x="311557" y="5038596"/>
            <a:ext cx="1507847" cy="1507847"/>
          </a:xfrm>
          <a:prstGeom prst="rect">
            <a:avLst/>
          </a:prstGeom>
        </p:spPr>
      </p:pic>
      <p:pic>
        <p:nvPicPr>
          <p:cNvPr id="17" name="図 16" descr="ピース(青)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44461">
            <a:off x="-643083" y="-228764"/>
            <a:ext cx="3693618" cy="36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3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13658">
            <a:off x="-34566" y="-166323"/>
            <a:ext cx="1187808" cy="1187808"/>
          </a:xfrm>
          <a:prstGeom prst="rect">
            <a:avLst/>
          </a:prstGeom>
        </p:spPr>
      </p:pic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580914"/>
              </p:ext>
            </p:extLst>
          </p:nvPr>
        </p:nvGraphicFramePr>
        <p:xfrm>
          <a:off x="-114727" y="1783648"/>
          <a:ext cx="8916611" cy="380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29145" y="6508770"/>
            <a:ext cx="5765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000" dirty="0" smtClean="0"/>
              <a:t>出典：</a:t>
            </a:r>
            <a:r>
              <a:rPr lang="en-US" altLang="ja-JP" sz="1000" dirty="0" smtClean="0"/>
              <a:t>2010</a:t>
            </a:r>
            <a:r>
              <a:rPr lang="ja-JP" altLang="en-US" sz="1000" dirty="0" smtClean="0"/>
              <a:t>年までは各年</a:t>
            </a:r>
            <a:r>
              <a:rPr lang="en-US" altLang="en-US" sz="1000" dirty="0" smtClean="0"/>
              <a:t>国勢調査</a:t>
            </a:r>
            <a:r>
              <a:rPr lang="ja-JP" altLang="en-US" sz="1000" dirty="0" smtClean="0"/>
              <a:t>、</a:t>
            </a:r>
            <a:r>
              <a:rPr lang="en-US" altLang="ja-JP" sz="1000" dirty="0" smtClean="0"/>
              <a:t>2015</a:t>
            </a:r>
            <a:r>
              <a:rPr lang="ja-JP" altLang="en-US" sz="1000" dirty="0" smtClean="0"/>
              <a:t>年以降は</a:t>
            </a:r>
            <a:r>
              <a:rPr lang="en-US" altLang="ja-JP" sz="1000" dirty="0" smtClean="0"/>
              <a:t>2010</a:t>
            </a:r>
            <a:r>
              <a:rPr lang="ja-JP" altLang="en-US" sz="1000" dirty="0" smtClean="0"/>
              <a:t>年国勢調査を元に社人研のパラメータで推定</a:t>
            </a:r>
            <a:endParaRPr kumimoji="1" lang="ja-JP" altLang="en-US" sz="1000" dirty="0"/>
          </a:p>
        </p:txBody>
      </p:sp>
      <p:sp>
        <p:nvSpPr>
          <p:cNvPr id="7" name="正方形/長方形 6"/>
          <p:cNvSpPr/>
          <p:nvPr/>
        </p:nvSpPr>
        <p:spPr>
          <a:xfrm>
            <a:off x="457200" y="5679579"/>
            <a:ext cx="8229600" cy="554851"/>
          </a:xfrm>
          <a:prstGeom prst="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今後</a:t>
            </a:r>
            <a:r>
              <a:rPr lang="ja-JP" altLang="en-US" sz="2400" dirty="0" smtClean="0">
                <a:solidFill>
                  <a:schemeClr val="tx1"/>
                </a:solidFill>
              </a:rPr>
              <a:t>は</a:t>
            </a:r>
            <a:r>
              <a:rPr lang="ja-JP" altLang="en-US" sz="2800" dirty="0" smtClean="0">
                <a:solidFill>
                  <a:schemeClr val="accent6"/>
                </a:solidFill>
              </a:rPr>
              <a:t>人口減少</a:t>
            </a:r>
            <a:r>
              <a:rPr lang="ja-JP" altLang="en-US" sz="2400" dirty="0" smtClean="0">
                <a:solidFill>
                  <a:schemeClr val="tx1"/>
                </a:solidFill>
              </a:rPr>
              <a:t>が</a:t>
            </a:r>
            <a:r>
              <a:rPr lang="ja-JP" altLang="en-US" sz="2800" dirty="0" smtClean="0">
                <a:solidFill>
                  <a:schemeClr val="tx1"/>
                </a:solidFill>
              </a:rPr>
              <a:t>進む</a:t>
            </a:r>
            <a:endParaRPr kumimoji="1" lang="en-US" altLang="ja-JP" sz="2800" dirty="0" smtClean="0">
              <a:solidFill>
                <a:schemeClr val="accent6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人口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の推移と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推計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sp>
        <p:nvSpPr>
          <p:cNvPr id="23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人口分析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5037685" y="1690737"/>
            <a:ext cx="352112" cy="0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5403452" y="1690510"/>
            <a:ext cx="359820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>
            <a:off x="5403452" y="1417637"/>
            <a:ext cx="0" cy="2760657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147698" y="150022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1"/>
                </a:solidFill>
              </a:rPr>
              <a:t>実績値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745502" y="150130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6"/>
                </a:solidFill>
              </a:rPr>
              <a:t>推計値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3078404" y="271198"/>
            <a:ext cx="2458720" cy="1081723"/>
            <a:chOff x="6892558" y="5384800"/>
            <a:chExt cx="2458720" cy="1081723"/>
          </a:xfrm>
        </p:grpSpPr>
        <p:sp>
          <p:nvSpPr>
            <p:cNvPr id="38" name="角丸四角形 37"/>
            <p:cNvSpPr/>
            <p:nvPr/>
          </p:nvSpPr>
          <p:spPr>
            <a:xfrm>
              <a:off x="6892558" y="5384800"/>
              <a:ext cx="2275276" cy="1081723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kumimoji="1" lang="ja-JP" altLang="en-US" dirty="0">
                <a:latin typeface="+mn-ea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6912878" y="5510866"/>
              <a:ext cx="24384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>
                  <a:latin typeface="+mn-ea"/>
                </a:rPr>
                <a:t>土浦市全体</a:t>
              </a:r>
              <a:endParaRPr lang="en-US" altLang="ja-JP" dirty="0" smtClean="0">
                <a:latin typeface="+mn-ea"/>
              </a:endParaRPr>
            </a:p>
            <a:p>
              <a:r>
                <a:rPr lang="ja-JP" altLang="en-US" dirty="0" smtClean="0">
                  <a:latin typeface="+mn-ea"/>
                </a:rPr>
                <a:t>人口</a:t>
              </a:r>
              <a:r>
                <a:rPr lang="en-US" altLang="ja-JP" dirty="0" smtClean="0">
                  <a:latin typeface="+mn-ea"/>
                </a:rPr>
                <a:t>    </a:t>
              </a:r>
              <a:r>
                <a:rPr lang="en-US" altLang="ja-JP" dirty="0">
                  <a:latin typeface="+mn-ea"/>
                </a:rPr>
                <a:t>142,059</a:t>
              </a:r>
              <a:r>
                <a:rPr lang="ja-JP" altLang="en-US" dirty="0">
                  <a:latin typeface="+mn-ea"/>
                </a:rPr>
                <a:t>人</a:t>
              </a:r>
              <a:endParaRPr lang="en-US" altLang="ja-JP" dirty="0">
                <a:latin typeface="+mn-ea"/>
              </a:endParaRPr>
            </a:p>
            <a:p>
              <a:r>
                <a:rPr lang="ja-JP" altLang="en-US" dirty="0">
                  <a:latin typeface="+mn-ea"/>
                </a:rPr>
                <a:t>世帯数</a:t>
              </a:r>
              <a:r>
                <a:rPr lang="en-US" altLang="ja-JP" dirty="0">
                  <a:latin typeface="+mn-ea"/>
                </a:rPr>
                <a:t> </a:t>
              </a:r>
              <a:r>
                <a:rPr lang="en-US" altLang="ja-JP" dirty="0" smtClean="0">
                  <a:latin typeface="+mn-ea"/>
                </a:rPr>
                <a:t>58,908</a:t>
              </a:r>
              <a:r>
                <a:rPr lang="ja-JP" altLang="en-US" dirty="0">
                  <a:latin typeface="+mn-ea"/>
                </a:rPr>
                <a:t>世帯</a:t>
              </a: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38794" y="1600863"/>
            <a:ext cx="496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</a:t>
            </a:r>
            <a:r>
              <a:rPr kumimoji="1" lang="ja-JP" altLang="en-US" sz="1400" dirty="0" smtClean="0"/>
              <a:t>人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grpSp>
        <p:nvGrpSpPr>
          <p:cNvPr id="56" name="図形グループ 55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9" name="図 58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0" name="図 59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1" name="図 60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2" name="テキスト ボックス 61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66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/>
          <p:cNvSpPr txBox="1"/>
          <p:nvPr/>
        </p:nvSpPr>
        <p:spPr>
          <a:xfrm>
            <a:off x="8357557" y="2255567"/>
            <a:ext cx="44432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90</a:t>
            </a: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80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70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60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50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40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30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20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10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0</a:t>
            </a:r>
            <a:endParaRPr lang="ja-JP" altLang="en-US" dirty="0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3848" y="2255567"/>
            <a:ext cx="44432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90</a:t>
            </a: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80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70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60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50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40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30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20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10</a:t>
            </a:r>
            <a:endParaRPr lang="en-US" altLang="ja-JP" dirty="0">
              <a:solidFill>
                <a:prstClr val="black"/>
              </a:solidFill>
              <a:latin typeface="Constantia"/>
              <a:ea typeface="ヒラギノ角ゴ Pro W3"/>
            </a:endParaRPr>
          </a:p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0</a:t>
            </a:r>
            <a:endParaRPr lang="ja-JP" altLang="en-US" dirty="0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pic>
        <p:nvPicPr>
          <p:cNvPr id="44" name="図 43" descr="ピース(青)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13658">
            <a:off x="-34566" y="-166323"/>
            <a:ext cx="1187808" cy="1187808"/>
          </a:xfrm>
          <a:prstGeom prst="rect">
            <a:avLst/>
          </a:prstGeom>
        </p:spPr>
      </p:pic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358492"/>
              </p:ext>
            </p:extLst>
          </p:nvPr>
        </p:nvGraphicFramePr>
        <p:xfrm>
          <a:off x="457200" y="138429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グラフ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487997"/>
              </p:ext>
            </p:extLst>
          </p:nvPr>
        </p:nvGraphicFramePr>
        <p:xfrm>
          <a:off x="457200" y="1384297"/>
          <a:ext cx="8229600" cy="452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グラフ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323121"/>
              </p:ext>
            </p:extLst>
          </p:nvPr>
        </p:nvGraphicFramePr>
        <p:xfrm>
          <a:off x="457200" y="1384297"/>
          <a:ext cx="8229600" cy="452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人口分析</a:t>
            </a:r>
            <a:endParaRPr lang="ja-JP" altLang="en-US" sz="2800" dirty="0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400" dirty="0" smtClean="0">
                <a:solidFill>
                  <a:sysClr val="windowText" lastClr="000000"/>
                </a:solidFill>
                <a:latin typeface="ヒラギノ角ゴ Pro W3"/>
                <a:ea typeface="ヒラギノ角ゴ Pro W3"/>
              </a:rPr>
              <a:t>人口ピラミッドの推移</a:t>
            </a:r>
            <a:endParaRPr lang="ja-JP" altLang="en-US" sz="2400" dirty="0">
              <a:solidFill>
                <a:sysClr val="windowText" lastClr="000000"/>
              </a:solidFill>
              <a:latin typeface="ヒラギノ角ゴ Pro W3"/>
              <a:ea typeface="ヒラギノ角ゴ Pro W3"/>
            </a:endParaRPr>
          </a:p>
        </p:txBody>
      </p:sp>
      <p:sp>
        <p:nvSpPr>
          <p:cNvPr id="2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CC63FB8-029C-7D42-883B-020745584D4C}" type="slidenum">
              <a:rPr lang="ja-JP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33</a:t>
            </a:fld>
            <a:endParaRPr lang="ja-JP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27" name="グラフ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049280"/>
              </p:ext>
            </p:extLst>
          </p:nvPr>
        </p:nvGraphicFramePr>
        <p:xfrm>
          <a:off x="457200" y="138429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グラフ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894120"/>
              </p:ext>
            </p:extLst>
          </p:nvPr>
        </p:nvGraphicFramePr>
        <p:xfrm>
          <a:off x="457200" y="138429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グラフ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182925"/>
              </p:ext>
            </p:extLst>
          </p:nvPr>
        </p:nvGraphicFramePr>
        <p:xfrm>
          <a:off x="457200" y="1384297"/>
          <a:ext cx="8229600" cy="4525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0" name="グラフ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945792"/>
              </p:ext>
            </p:extLst>
          </p:nvPr>
        </p:nvGraphicFramePr>
        <p:xfrm>
          <a:off x="457200" y="1384296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1942903" y="5822478"/>
            <a:ext cx="5343559" cy="892552"/>
          </a:xfrm>
          <a:prstGeom prst="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>
                <a:solidFill>
                  <a:prstClr val="black"/>
                </a:solidFill>
                <a:latin typeface="ヒラギノ角ゴ Pro W3"/>
                <a:ea typeface="ヒラギノ角ゴ Pro W3"/>
              </a:rPr>
              <a:t>高齢化率</a:t>
            </a:r>
            <a:endParaRPr lang="en-US" altLang="ja-JP" sz="2400" dirty="0">
              <a:solidFill>
                <a:prstClr val="black"/>
              </a:solidFill>
              <a:latin typeface="ヒラギノ角ゴ Pro W3"/>
              <a:ea typeface="ヒラギノ角ゴ Pro W3"/>
            </a:endParaRP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ヒラギノ角ゴ Pro W3"/>
                <a:ea typeface="ヒラギノ角ゴ Pro W3"/>
              </a:rPr>
              <a:t>2010</a:t>
            </a:r>
            <a:r>
              <a:rPr lang="ja-JP" altLang="en-US" dirty="0">
                <a:solidFill>
                  <a:prstClr val="black"/>
                </a:solidFill>
                <a:latin typeface="ヒラギノ角ゴ Pro W3"/>
                <a:ea typeface="ヒラギノ角ゴ Pro W3"/>
              </a:rPr>
              <a:t>年：</a:t>
            </a:r>
            <a:r>
              <a:rPr lang="en-US" altLang="ja-JP" sz="2800" b="1" dirty="0">
                <a:solidFill>
                  <a:prstClr val="black"/>
                </a:solidFill>
                <a:latin typeface="ヒラギノ角ゴ Pro W3"/>
                <a:ea typeface="ヒラギノ角ゴ Pro W3"/>
              </a:rPr>
              <a:t>22.4%</a:t>
            </a:r>
            <a:r>
              <a:rPr lang="en-US" altLang="ja-JP" sz="2400" dirty="0">
                <a:solidFill>
                  <a:prstClr val="black"/>
                </a:solidFill>
                <a:latin typeface="ヒラギノ角ゴ Pro W3"/>
                <a:ea typeface="ヒラギノ角ゴ Pro W3"/>
              </a:rPr>
              <a:t>→</a:t>
            </a:r>
            <a:r>
              <a:rPr lang="en-US" altLang="ja-JP" dirty="0">
                <a:solidFill>
                  <a:prstClr val="black"/>
                </a:solidFill>
                <a:latin typeface="ヒラギノ角ゴ Pro W3"/>
                <a:ea typeface="ヒラギノ角ゴ Pro W3"/>
              </a:rPr>
              <a:t>2040</a:t>
            </a:r>
            <a:r>
              <a:rPr lang="ja-JP" altLang="en-US" dirty="0">
                <a:solidFill>
                  <a:prstClr val="black"/>
                </a:solidFill>
                <a:latin typeface="ヒラギノ角ゴ Pro W3"/>
                <a:ea typeface="ヒラギノ角ゴ Pro W3"/>
              </a:rPr>
              <a:t>年：</a:t>
            </a:r>
            <a:r>
              <a:rPr lang="en-US" altLang="ja-JP" sz="2800" b="1" dirty="0">
                <a:solidFill>
                  <a:srgbClr val="F14124"/>
                </a:solidFill>
                <a:latin typeface="ヒラギノ角ゴ Pro W3"/>
                <a:ea typeface="ヒラギノ角ゴ Pro W3"/>
              </a:rPr>
              <a:t>36.8</a:t>
            </a:r>
            <a:r>
              <a:rPr lang="en-US" altLang="ja-JP" sz="2800" b="1" dirty="0" smtClean="0">
                <a:solidFill>
                  <a:srgbClr val="F14124"/>
                </a:solidFill>
                <a:latin typeface="ヒラギノ角ゴ Pro W3"/>
                <a:ea typeface="ヒラギノ角ゴ Pro W3"/>
              </a:rPr>
              <a:t>%</a:t>
            </a:r>
            <a:endParaRPr lang="ja-JP" altLang="en-US" sz="2800" b="1" dirty="0">
              <a:solidFill>
                <a:srgbClr val="F14124"/>
              </a:solidFill>
              <a:latin typeface="ヒラギノ角ゴ Pro W3"/>
              <a:ea typeface="ヒラギノ角ゴ Pro W3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3848" y="2373039"/>
            <a:ext cx="8478036" cy="78699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7012" y="2047713"/>
            <a:ext cx="496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(</a:t>
            </a:r>
            <a:r>
              <a:rPr lang="ja-JP" altLang="en-US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歳</a:t>
            </a:r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538546" y="2047713"/>
            <a:ext cx="496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(</a:t>
            </a:r>
            <a:r>
              <a:rPr lang="ja-JP" altLang="en-US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歳</a:t>
            </a:r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05166" y="1706729"/>
            <a:ext cx="496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(</a:t>
            </a:r>
            <a:r>
              <a:rPr lang="ja-JP" altLang="en-US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人</a:t>
            </a:r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89629" y="5292613"/>
            <a:ext cx="496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(</a:t>
            </a:r>
            <a:r>
              <a:rPr lang="ja-JP" altLang="en-US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人</a:t>
            </a:r>
            <a:r>
              <a:rPr lang="en-US" altLang="ja-JP" sz="1400" dirty="0" smtClean="0">
                <a:solidFill>
                  <a:prstClr val="black"/>
                </a:solidFill>
                <a:latin typeface="Constantia"/>
                <a:ea typeface="ヒラギノ角ゴ Pro W3"/>
              </a:rPr>
              <a:t>)</a:t>
            </a:r>
            <a:endParaRPr lang="ja-JP" altLang="en-US" sz="1400" dirty="0">
              <a:solidFill>
                <a:prstClr val="black"/>
              </a:solidFill>
              <a:latin typeface="Constantia"/>
              <a:ea typeface="ヒラギノ角ゴ Pro W3"/>
            </a:endParaRPr>
          </a:p>
        </p:txBody>
      </p:sp>
      <p:grpSp>
        <p:nvGrpSpPr>
          <p:cNvPr id="57" name="図形グループ 56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9" name="図 58" descr="ピース(赤).png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0" name="図 59" descr="ピース(赤).png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1" name="図 60" descr="ピース(赤).png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2" name="図 61" descr="ピース(赤).png"/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3" name="テキスト ボックス 62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9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4" grpId="0">
        <p:bldAsOne/>
      </p:bldGraphic>
      <p:bldGraphic spid="24" grpId="1">
        <p:bldAsOne/>
      </p:bldGraphic>
      <p:bldGraphic spid="25" grpId="0">
        <p:bldAsOne/>
      </p:bldGraphic>
      <p:bldGraphic spid="25" grpId="1">
        <p:bldAsOne/>
      </p:bldGraphic>
      <p:bldGraphic spid="27" grpId="0">
        <p:bldAsOne/>
      </p:bldGraphic>
      <p:bldGraphic spid="27" grpId="1">
        <p:bldAsOne/>
      </p:bldGraphic>
      <p:bldGraphic spid="28" grpId="0">
        <p:bldAsOne/>
      </p:bldGraphic>
      <p:bldGraphic spid="28" grpId="1">
        <p:bldAsOne/>
      </p:bldGraphic>
      <p:bldGraphic spid="29" grpId="0">
        <p:bldAsOne/>
      </p:bldGraphic>
      <p:bldGraphic spid="29" grpId="1">
        <p:bldAsOne/>
      </p:bldGraphic>
      <p:bldGraphic spid="30" grpId="0">
        <p:bldAsOne/>
      </p:bldGraphic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93658" y="3167530"/>
            <a:ext cx="469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ヒラギノ丸ゴ ProN W4"/>
                <a:ea typeface="ヒラギノ丸ゴ ProN W4"/>
                <a:cs typeface="ヒラギノ丸ゴ ProN W4"/>
              </a:rPr>
              <a:t>目標都市像</a:t>
            </a:r>
            <a:endParaRPr lang="en-US" altLang="ja-JP" sz="3600" dirty="0" smtClean="0">
              <a:solidFill>
                <a:schemeClr val="accent2">
                  <a:lumMod val="50000"/>
                </a:schemeClr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ja-JP" altLang="ja-JP" sz="3600" dirty="0" smtClean="0">
                <a:solidFill>
                  <a:schemeClr val="accent2">
                    <a:lumMod val="50000"/>
                  </a:schemeClr>
                </a:solidFill>
                <a:latin typeface="ヒラギノ丸ゴ ProN W4"/>
                <a:ea typeface="ヒラギノ丸ゴ ProN W4"/>
                <a:cs typeface="ヒラギノ丸ゴ ProN W4"/>
              </a:rPr>
              <a:t>　</a:t>
            </a:r>
            <a:r>
              <a:rPr lang="ja-JP" altLang="en-US" sz="2800" dirty="0" smtClean="0">
                <a:solidFill>
                  <a:schemeClr val="accent2">
                    <a:lumMod val="50000"/>
                  </a:schemeClr>
                </a:solidFill>
                <a:latin typeface="ヒラギノ丸ゴ ProN W4"/>
                <a:ea typeface="ヒラギノ丸ゴ ProN W4"/>
                <a:cs typeface="ヒラギノ丸ゴ ProN W4"/>
              </a:rPr>
              <a:t>および</a:t>
            </a:r>
            <a:r>
              <a:rPr lang="ja-JP" altLang="en-US" sz="3600" dirty="0" smtClean="0">
                <a:solidFill>
                  <a:schemeClr val="accent2">
                    <a:lumMod val="50000"/>
                  </a:schemeClr>
                </a:solidFill>
                <a:latin typeface="ヒラギノ丸ゴ ProN W4"/>
                <a:ea typeface="ヒラギノ丸ゴ ProN W4"/>
                <a:cs typeface="ヒラギノ丸ゴ ProN W4"/>
              </a:rPr>
              <a:t>人口フレーム</a:t>
            </a:r>
            <a:endParaRPr lang="en-US" altLang="ja-JP" sz="3600" dirty="0" smtClean="0">
              <a:solidFill>
                <a:schemeClr val="accent2">
                  <a:lumMod val="50000"/>
                </a:schemeClr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15" name="図 14" descr="パズル背景.png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18" name="図 17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6138" y="836087"/>
            <a:ext cx="1315442" cy="1315442"/>
          </a:xfrm>
          <a:prstGeom prst="rect">
            <a:avLst/>
          </a:prstGeom>
        </p:spPr>
      </p:pic>
      <p:pic>
        <p:nvPicPr>
          <p:cNvPr id="22" name="図 21" descr="ピース(紫)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15717" flipV="1">
            <a:off x="-538922" y="1113493"/>
            <a:ext cx="3877463" cy="3877463"/>
          </a:xfrm>
          <a:prstGeom prst="rect">
            <a:avLst/>
          </a:prstGeom>
        </p:spPr>
      </p:pic>
      <p:pic>
        <p:nvPicPr>
          <p:cNvPr id="23" name="図 22" descr="ピース(青).png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2927">
            <a:off x="311557" y="5038596"/>
            <a:ext cx="1507847" cy="1507847"/>
          </a:xfrm>
          <a:prstGeom prst="rect">
            <a:avLst/>
          </a:prstGeom>
        </p:spPr>
      </p:pic>
      <p:pic>
        <p:nvPicPr>
          <p:cNvPr id="24" name="図 23" descr="ピース(青)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623" y="184133"/>
            <a:ext cx="1330378" cy="13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1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図形グループ 42"/>
          <p:cNvGrpSpPr/>
          <p:nvPr/>
        </p:nvGrpSpPr>
        <p:grpSpPr>
          <a:xfrm>
            <a:off x="-70555" y="-354737"/>
            <a:ext cx="9144000" cy="7243588"/>
            <a:chOff x="0" y="-298293"/>
            <a:chExt cx="9144000" cy="7243588"/>
          </a:xfrm>
        </p:grpSpPr>
        <p:pic>
          <p:nvPicPr>
            <p:cNvPr id="44" name="図 43" descr="地図台紙.png"/>
            <p:cNvPicPr>
              <a:picLocks noChangeAspect="1"/>
            </p:cNvPicPr>
            <p:nvPr/>
          </p:nvPicPr>
          <p:blipFill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339" y="277977"/>
              <a:ext cx="6575113" cy="6577508"/>
            </a:xfrm>
            <a:prstGeom prst="rect">
              <a:avLst/>
            </a:prstGeom>
          </p:spPr>
        </p:pic>
        <p:pic>
          <p:nvPicPr>
            <p:cNvPr id="45" name="図 44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/>
            <a:stretch/>
          </p:blipFill>
          <p:spPr>
            <a:xfrm>
              <a:off x="0" y="-298293"/>
              <a:ext cx="1224737" cy="6577508"/>
            </a:xfrm>
            <a:prstGeom prst="rect">
              <a:avLst/>
            </a:prstGeom>
          </p:spPr>
        </p:pic>
        <p:pic>
          <p:nvPicPr>
            <p:cNvPr id="46" name="図 45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78"/>
            <a:stretch/>
          </p:blipFill>
          <p:spPr>
            <a:xfrm>
              <a:off x="7084557" y="-290466"/>
              <a:ext cx="2059443" cy="6577508"/>
            </a:xfrm>
            <a:prstGeom prst="rect">
              <a:avLst/>
            </a:prstGeom>
          </p:spPr>
        </p:pic>
        <p:pic>
          <p:nvPicPr>
            <p:cNvPr id="47" name="図 46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55"/>
            <a:stretch/>
          </p:blipFill>
          <p:spPr>
            <a:xfrm>
              <a:off x="300211" y="-284183"/>
              <a:ext cx="6575113" cy="923801"/>
            </a:xfrm>
            <a:prstGeom prst="rect">
              <a:avLst/>
            </a:prstGeom>
          </p:spPr>
        </p:pic>
        <p:pic>
          <p:nvPicPr>
            <p:cNvPr id="48" name="図 47" descr="地図台紙.png"/>
            <p:cNvPicPr>
              <a:picLocks noChangeAspect="1"/>
            </p:cNvPicPr>
            <p:nvPr/>
          </p:nvPicPr>
          <p:blipFill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3" t="84483"/>
            <a:stretch/>
          </p:blipFill>
          <p:spPr>
            <a:xfrm flipV="1">
              <a:off x="0" y="5924680"/>
              <a:ext cx="1791515" cy="1020615"/>
            </a:xfrm>
            <a:prstGeom prst="rect">
              <a:avLst/>
            </a:prstGeom>
          </p:spPr>
        </p:pic>
      </p:grpSp>
      <p:pic>
        <p:nvPicPr>
          <p:cNvPr id="3" name="図 2" descr="地区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5" y="985850"/>
            <a:ext cx="5334845" cy="5370500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3834190" y="1206910"/>
            <a:ext cx="4839786" cy="4558376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35</a:t>
            </a:fld>
            <a:endParaRPr lang="ja-JP" altLang="en-US"/>
          </a:p>
        </p:txBody>
      </p:sp>
      <p:pic>
        <p:nvPicPr>
          <p:cNvPr id="55" name="図 54" descr="ピース(紫)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alphaModFix amt="6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6801" flipV="1">
            <a:off x="-106141" y="-181211"/>
            <a:ext cx="1165931" cy="1165931"/>
          </a:xfrm>
          <a:prstGeom prst="rect">
            <a:avLst/>
          </a:prstGeom>
        </p:spPr>
      </p:pic>
      <p:sp>
        <p:nvSpPr>
          <p:cNvPr id="56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目標都市像</a:t>
            </a:r>
            <a:endParaRPr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2704353" y="4138705"/>
            <a:ext cx="5982447" cy="0"/>
          </a:xfrm>
          <a:prstGeom prst="line">
            <a:avLst/>
          </a:prstGeom>
          <a:ln w="57150" cmpd="sng">
            <a:solidFill>
              <a:srgbClr val="D311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3834190" y="3041357"/>
            <a:ext cx="4852610" cy="14855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2800" b="1" dirty="0">
                <a:solidFill>
                  <a:srgbClr val="D31132"/>
                </a:solidFill>
                <a:latin typeface="+mn-ea"/>
              </a:rPr>
              <a:t>市の中核を担うに</a:t>
            </a:r>
            <a:r>
              <a:rPr lang="ja-JP" altLang="en-US" sz="2800" b="1" dirty="0" smtClean="0">
                <a:solidFill>
                  <a:srgbClr val="D31132"/>
                </a:solidFill>
                <a:latin typeface="+mn-ea"/>
              </a:rPr>
              <a:t>ふさわしい</a:t>
            </a:r>
            <a:r>
              <a:rPr lang="en-US" altLang="ja-JP" sz="2800" b="1" dirty="0" smtClean="0">
                <a:solidFill>
                  <a:srgbClr val="D31132"/>
                </a:solidFill>
                <a:latin typeface="+mn-ea"/>
              </a:rPr>
              <a:t/>
            </a:r>
            <a:br>
              <a:rPr lang="en-US" altLang="ja-JP" sz="2800" b="1" dirty="0" smtClean="0">
                <a:solidFill>
                  <a:srgbClr val="D31132"/>
                </a:solidFill>
                <a:latin typeface="+mn-ea"/>
              </a:rPr>
            </a:br>
            <a:r>
              <a:rPr lang="ja-JP" altLang="en-US" sz="2800" b="1" dirty="0" smtClean="0">
                <a:solidFill>
                  <a:srgbClr val="D31132"/>
                </a:solidFill>
                <a:latin typeface="+mn-ea"/>
              </a:rPr>
              <a:t>集い</a:t>
            </a:r>
            <a:r>
              <a:rPr lang="ja-JP" altLang="en-US" sz="2800" b="1" dirty="0">
                <a:solidFill>
                  <a:srgbClr val="D31132"/>
                </a:solidFill>
                <a:latin typeface="+mn-ea"/>
              </a:rPr>
              <a:t>の場の</a:t>
            </a:r>
            <a:r>
              <a:rPr lang="ja-JP" altLang="en-US" sz="2800" b="1" dirty="0" smtClean="0">
                <a:solidFill>
                  <a:srgbClr val="D31132"/>
                </a:solidFill>
                <a:latin typeface="+mn-ea"/>
              </a:rPr>
              <a:t>市街地形成</a:t>
            </a:r>
            <a:endParaRPr lang="en-US" altLang="ja-JP" sz="2800" b="1" dirty="0" smtClean="0">
              <a:solidFill>
                <a:srgbClr val="D31132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ja-JP" altLang="en-US" sz="2000" b="1" dirty="0" smtClean="0">
                <a:solidFill>
                  <a:srgbClr val="D31132"/>
                </a:solidFill>
                <a:latin typeface="+mn-ea"/>
              </a:rPr>
              <a:t>一中地区</a:t>
            </a:r>
            <a:endParaRPr lang="en-US" altLang="ja-JP" sz="2800" b="1" dirty="0">
              <a:solidFill>
                <a:srgbClr val="D31132"/>
              </a:solidFill>
              <a:latin typeface="+mn-ea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>
            <a:off x="3092824" y="3582655"/>
            <a:ext cx="5593976" cy="0"/>
          </a:xfrm>
          <a:prstGeom prst="line">
            <a:avLst/>
          </a:prstGeom>
          <a:ln w="57150" cmpd="sng">
            <a:solidFill>
              <a:srgbClr val="E68C9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-177202537" y="2485307"/>
            <a:ext cx="185889337" cy="14855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2800" b="1" dirty="0">
                <a:solidFill>
                  <a:srgbClr val="90555C"/>
                </a:solidFill>
                <a:latin typeface="+mn-ea"/>
              </a:rPr>
              <a:t>地域に</a:t>
            </a:r>
            <a:r>
              <a:rPr lang="ja-JP" altLang="en-US" sz="2800" b="1" dirty="0" smtClean="0">
                <a:solidFill>
                  <a:srgbClr val="90555C"/>
                </a:solidFill>
                <a:latin typeface="+mn-ea"/>
              </a:rPr>
              <a:t>根ざした</a:t>
            </a:r>
            <a:r>
              <a:rPr lang="en-US" altLang="ja-JP" sz="2800" b="1" dirty="0" smtClean="0">
                <a:solidFill>
                  <a:srgbClr val="90555C"/>
                </a:solidFill>
                <a:latin typeface="+mn-ea"/>
              </a:rPr>
              <a:t/>
            </a:r>
            <a:br>
              <a:rPr lang="en-US" altLang="ja-JP" sz="2800" b="1" dirty="0" smtClean="0">
                <a:solidFill>
                  <a:srgbClr val="90555C"/>
                </a:solidFill>
                <a:latin typeface="+mn-ea"/>
              </a:rPr>
            </a:br>
            <a:r>
              <a:rPr lang="ja-JP" altLang="en-US" sz="2800" b="1" dirty="0" smtClean="0">
                <a:solidFill>
                  <a:srgbClr val="90555C"/>
                </a:solidFill>
                <a:latin typeface="+mn-ea"/>
              </a:rPr>
              <a:t>安全</a:t>
            </a:r>
            <a:r>
              <a:rPr lang="ja-JP" altLang="en-US" sz="2800" b="1" dirty="0">
                <a:solidFill>
                  <a:srgbClr val="90555C"/>
                </a:solidFill>
                <a:latin typeface="+mn-ea"/>
              </a:rPr>
              <a:t>・安心の</a:t>
            </a:r>
            <a:r>
              <a:rPr lang="ja-JP" altLang="en-US" sz="2800" b="1" dirty="0" smtClean="0">
                <a:solidFill>
                  <a:srgbClr val="90555C"/>
                </a:solidFill>
                <a:latin typeface="+mn-ea"/>
              </a:rPr>
              <a:t>まちづくり</a:t>
            </a:r>
            <a:endParaRPr lang="en-US" altLang="ja-JP" sz="2800" b="1" dirty="0" smtClean="0">
              <a:solidFill>
                <a:srgbClr val="90555C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ja-JP" altLang="en-US" sz="2000" b="1" dirty="0" smtClean="0">
                <a:solidFill>
                  <a:srgbClr val="90555C"/>
                </a:solidFill>
                <a:latin typeface="+mn-ea"/>
              </a:rPr>
              <a:t>二中地区</a:t>
            </a:r>
            <a:endParaRPr lang="ja-JP" altLang="en-US" sz="2800" b="1" dirty="0">
              <a:solidFill>
                <a:srgbClr val="90555C"/>
              </a:solidFill>
              <a:latin typeface="+mn-ea"/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>
            <a:off x="1509059" y="2346653"/>
            <a:ext cx="7177741" cy="0"/>
          </a:xfrm>
          <a:prstGeom prst="line">
            <a:avLst/>
          </a:prstGeom>
          <a:ln w="57150" cmpd="sng">
            <a:solidFill>
              <a:srgbClr val="4FA7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正方形/長方形 68"/>
          <p:cNvSpPr/>
          <p:nvPr/>
        </p:nvSpPr>
        <p:spPr>
          <a:xfrm>
            <a:off x="5629553" y="1249305"/>
            <a:ext cx="3057247" cy="14855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2800" b="1" dirty="0">
                <a:solidFill>
                  <a:srgbClr val="4FA768"/>
                </a:solidFill>
                <a:latin typeface="+mn-ea"/>
              </a:rPr>
              <a:t>人と自然が</a:t>
            </a:r>
            <a:r>
              <a:rPr lang="ja-JP" altLang="en-US" sz="2800" b="1" dirty="0" smtClean="0">
                <a:solidFill>
                  <a:srgbClr val="4FA768"/>
                </a:solidFill>
                <a:latin typeface="+mn-ea"/>
              </a:rPr>
              <a:t>交わる</a:t>
            </a:r>
            <a:r>
              <a:rPr lang="en-US" altLang="ja-JP" sz="2800" b="1" dirty="0" smtClean="0">
                <a:solidFill>
                  <a:srgbClr val="4FA768"/>
                </a:solidFill>
                <a:latin typeface="+mn-ea"/>
              </a:rPr>
              <a:t/>
            </a:r>
            <a:br>
              <a:rPr lang="en-US" altLang="ja-JP" sz="2800" b="1" dirty="0" smtClean="0">
                <a:solidFill>
                  <a:srgbClr val="4FA768"/>
                </a:solidFill>
                <a:latin typeface="+mn-ea"/>
              </a:rPr>
            </a:br>
            <a:r>
              <a:rPr lang="ja-JP" altLang="en-US" sz="2800" b="1" dirty="0" smtClean="0">
                <a:solidFill>
                  <a:srgbClr val="4FA768"/>
                </a:solidFill>
                <a:latin typeface="+mn-ea"/>
              </a:rPr>
              <a:t>多世代</a:t>
            </a:r>
            <a:r>
              <a:rPr lang="ja-JP" altLang="en-US" sz="2800" b="1" dirty="0">
                <a:solidFill>
                  <a:srgbClr val="4FA768"/>
                </a:solidFill>
                <a:latin typeface="+mn-ea"/>
              </a:rPr>
              <a:t>交流</a:t>
            </a:r>
            <a:r>
              <a:rPr lang="ja-JP" altLang="en-US" sz="2800" b="1" dirty="0" smtClean="0">
                <a:solidFill>
                  <a:srgbClr val="4FA768"/>
                </a:solidFill>
                <a:latin typeface="+mn-ea"/>
              </a:rPr>
              <a:t>拠点</a:t>
            </a:r>
            <a:endParaRPr lang="en-US" altLang="ja-JP" sz="2800" b="1" dirty="0" smtClean="0">
              <a:solidFill>
                <a:srgbClr val="4FA768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ja-JP" altLang="en-US" sz="2000" b="1" dirty="0" smtClean="0">
                <a:solidFill>
                  <a:srgbClr val="4FA768"/>
                </a:solidFill>
                <a:latin typeface="+mn-ea"/>
              </a:rPr>
              <a:t>新治中地区</a:t>
            </a:r>
            <a:endParaRPr lang="ja-JP" altLang="en-US" sz="2800" b="1" dirty="0">
              <a:solidFill>
                <a:srgbClr val="4FA768"/>
              </a:solidFill>
              <a:latin typeface="+mn-ea"/>
            </a:endParaRPr>
          </a:p>
        </p:txBody>
      </p:sp>
      <p:cxnSp>
        <p:nvCxnSpPr>
          <p:cNvPr id="70" name="直線コネクタ 69"/>
          <p:cNvCxnSpPr/>
          <p:nvPr/>
        </p:nvCxnSpPr>
        <p:spPr>
          <a:xfrm>
            <a:off x="3567611" y="3007933"/>
            <a:ext cx="5119189" cy="0"/>
          </a:xfrm>
          <a:prstGeom prst="line">
            <a:avLst/>
          </a:prstGeom>
          <a:ln w="57150" cmpd="sng">
            <a:solidFill>
              <a:srgbClr val="1587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>
            <a:off x="4552336" y="1893873"/>
            <a:ext cx="4134465" cy="14855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2800" b="1" dirty="0" smtClean="0">
                <a:solidFill>
                  <a:srgbClr val="1587C0"/>
                </a:solidFill>
                <a:latin typeface="+mn-ea"/>
              </a:rPr>
              <a:t>駅周辺整備を</a:t>
            </a:r>
            <a:r>
              <a:rPr lang="ja-JP" altLang="en-US" sz="2800" b="1" dirty="0">
                <a:solidFill>
                  <a:srgbClr val="1587C0"/>
                </a:solidFill>
                <a:latin typeface="+mn-ea"/>
              </a:rPr>
              <a:t>契機と</a:t>
            </a:r>
            <a:r>
              <a:rPr lang="ja-JP" altLang="en-US" sz="2800" b="1" dirty="0" smtClean="0">
                <a:solidFill>
                  <a:srgbClr val="1587C0"/>
                </a:solidFill>
                <a:latin typeface="+mn-ea"/>
              </a:rPr>
              <a:t>した</a:t>
            </a:r>
            <a:r>
              <a:rPr lang="en-US" altLang="ja-JP" sz="2800" b="1" dirty="0" smtClean="0">
                <a:solidFill>
                  <a:srgbClr val="1587C0"/>
                </a:solidFill>
                <a:latin typeface="+mn-ea"/>
              </a:rPr>
              <a:t/>
            </a:r>
            <a:br>
              <a:rPr lang="en-US" altLang="ja-JP" sz="2800" b="1" dirty="0" smtClean="0">
                <a:solidFill>
                  <a:srgbClr val="1587C0"/>
                </a:solidFill>
                <a:latin typeface="+mn-ea"/>
              </a:rPr>
            </a:br>
            <a:r>
              <a:rPr lang="ja-JP" altLang="en-US" sz="2800" b="1" dirty="0" smtClean="0">
                <a:solidFill>
                  <a:srgbClr val="1587C0"/>
                </a:solidFill>
                <a:latin typeface="+mn-ea"/>
              </a:rPr>
              <a:t>にぎわい</a:t>
            </a:r>
            <a:r>
              <a:rPr lang="ja-JP" altLang="en-US" sz="2800" b="1" dirty="0">
                <a:solidFill>
                  <a:srgbClr val="1587C0"/>
                </a:solidFill>
                <a:latin typeface="+mn-ea"/>
              </a:rPr>
              <a:t>の</a:t>
            </a:r>
            <a:r>
              <a:rPr lang="ja-JP" altLang="en-US" sz="2800" b="1" dirty="0" smtClean="0">
                <a:solidFill>
                  <a:srgbClr val="1587C0"/>
                </a:solidFill>
                <a:latin typeface="+mn-ea"/>
              </a:rPr>
              <a:t>創出</a:t>
            </a:r>
            <a:endParaRPr lang="en-US" altLang="ja-JP" sz="2800" b="1" dirty="0" smtClean="0">
              <a:solidFill>
                <a:srgbClr val="1587C0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ja-JP" altLang="en-US" sz="2000" b="1" dirty="0" smtClean="0">
                <a:solidFill>
                  <a:srgbClr val="1587C0"/>
                </a:solidFill>
                <a:latin typeface="+mn-ea"/>
              </a:rPr>
              <a:t>五中・都和中地区</a:t>
            </a:r>
            <a:endParaRPr lang="ja-JP" altLang="en-US" sz="2800" b="1" dirty="0">
              <a:solidFill>
                <a:srgbClr val="1587C0"/>
              </a:solidFill>
              <a:latin typeface="+mn-ea"/>
            </a:endParaRPr>
          </a:p>
        </p:txBody>
      </p:sp>
      <p:cxnSp>
        <p:nvCxnSpPr>
          <p:cNvPr id="72" name="直線コネクタ 71"/>
          <p:cNvCxnSpPr/>
          <p:nvPr/>
        </p:nvCxnSpPr>
        <p:spPr>
          <a:xfrm>
            <a:off x="2569882" y="4850886"/>
            <a:ext cx="6116918" cy="0"/>
          </a:xfrm>
          <a:prstGeom prst="line">
            <a:avLst/>
          </a:prstGeom>
          <a:ln w="57150" cmpd="sng">
            <a:solidFill>
              <a:srgbClr val="E37B1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正方形/長方形 72"/>
          <p:cNvSpPr/>
          <p:nvPr/>
        </p:nvSpPr>
        <p:spPr>
          <a:xfrm>
            <a:off x="5270480" y="4289275"/>
            <a:ext cx="3416320" cy="9684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2800" b="1" dirty="0">
                <a:solidFill>
                  <a:srgbClr val="E37B10"/>
                </a:solidFill>
                <a:latin typeface="+mn-ea"/>
              </a:rPr>
              <a:t>良好な住環境の</a:t>
            </a:r>
            <a:r>
              <a:rPr lang="ja-JP" altLang="en-US" sz="2800" b="1" dirty="0" smtClean="0">
                <a:solidFill>
                  <a:srgbClr val="E37B10"/>
                </a:solidFill>
                <a:latin typeface="+mn-ea"/>
              </a:rPr>
              <a:t>形成</a:t>
            </a:r>
            <a:endParaRPr lang="en-US" altLang="ja-JP" sz="2800" b="1" dirty="0" smtClean="0">
              <a:solidFill>
                <a:srgbClr val="E37B10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ja-JP" altLang="en-US" sz="2000" b="1" dirty="0" smtClean="0">
                <a:solidFill>
                  <a:srgbClr val="E37B10"/>
                </a:solidFill>
                <a:latin typeface="+mn-ea"/>
              </a:rPr>
              <a:t>四中・六中地区</a:t>
            </a:r>
            <a:endParaRPr lang="ja-JP" altLang="en-US" sz="2800" b="1" dirty="0">
              <a:solidFill>
                <a:srgbClr val="E37B10"/>
              </a:solidFill>
              <a:latin typeface="+mn-ea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>
            <a:off x="1389529" y="5765286"/>
            <a:ext cx="7297271" cy="0"/>
          </a:xfrm>
          <a:prstGeom prst="line">
            <a:avLst/>
          </a:prstGeom>
          <a:ln w="57150" cmpd="sng">
            <a:solidFill>
              <a:srgbClr val="F4CD1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正方形/長方形 74"/>
          <p:cNvSpPr/>
          <p:nvPr/>
        </p:nvSpPr>
        <p:spPr>
          <a:xfrm>
            <a:off x="4561055" y="4686611"/>
            <a:ext cx="4112921" cy="14855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ja-JP" altLang="en-US" sz="2800" b="1" dirty="0">
                <a:solidFill>
                  <a:srgbClr val="988005"/>
                </a:solidFill>
                <a:latin typeface="+mn-ea"/>
              </a:rPr>
              <a:t>交通アクセスを活用</a:t>
            </a:r>
            <a:r>
              <a:rPr lang="ja-JP" altLang="en-US" sz="2800" b="1" dirty="0" smtClean="0">
                <a:solidFill>
                  <a:srgbClr val="988005"/>
                </a:solidFill>
                <a:latin typeface="+mn-ea"/>
              </a:rPr>
              <a:t>した</a:t>
            </a:r>
            <a:r>
              <a:rPr lang="en-US" altLang="ja-JP" sz="2800" b="1" dirty="0" smtClean="0">
                <a:solidFill>
                  <a:srgbClr val="988005"/>
                </a:solidFill>
                <a:latin typeface="+mn-ea"/>
              </a:rPr>
              <a:t/>
            </a:r>
            <a:br>
              <a:rPr lang="en-US" altLang="ja-JP" sz="2800" b="1" dirty="0" smtClean="0">
                <a:solidFill>
                  <a:srgbClr val="988005"/>
                </a:solidFill>
                <a:latin typeface="+mn-ea"/>
              </a:rPr>
            </a:br>
            <a:r>
              <a:rPr lang="ja-JP" altLang="en-US" sz="2800" b="1" dirty="0" smtClean="0">
                <a:solidFill>
                  <a:srgbClr val="988005"/>
                </a:solidFill>
                <a:latin typeface="+mn-ea"/>
              </a:rPr>
              <a:t>住み</a:t>
            </a:r>
            <a:r>
              <a:rPr lang="ja-JP" altLang="en-US" sz="2800" b="1" dirty="0">
                <a:solidFill>
                  <a:srgbClr val="988005"/>
                </a:solidFill>
                <a:latin typeface="+mn-ea"/>
              </a:rPr>
              <a:t>よい</a:t>
            </a:r>
            <a:r>
              <a:rPr lang="ja-JP" altLang="en-US" sz="2800" b="1" dirty="0" smtClean="0">
                <a:solidFill>
                  <a:srgbClr val="988005"/>
                </a:solidFill>
                <a:latin typeface="+mn-ea"/>
              </a:rPr>
              <a:t>街づくり</a:t>
            </a:r>
            <a:endParaRPr lang="en-US" altLang="ja-JP" sz="2800" b="1" dirty="0" smtClean="0">
              <a:solidFill>
                <a:srgbClr val="988005"/>
              </a:solidFill>
              <a:latin typeface="+mn-ea"/>
            </a:endParaRPr>
          </a:p>
          <a:p>
            <a:pPr algn="r">
              <a:lnSpc>
                <a:spcPct val="120000"/>
              </a:lnSpc>
            </a:pPr>
            <a:r>
              <a:rPr lang="ja-JP" altLang="en-US" sz="2000" b="1" dirty="0" smtClean="0">
                <a:solidFill>
                  <a:srgbClr val="988005"/>
                </a:solidFill>
                <a:latin typeface="+mn-ea"/>
              </a:rPr>
              <a:t>三中地区</a:t>
            </a:r>
            <a:endParaRPr lang="ja-JP" altLang="en-US" sz="2800" b="1" dirty="0">
              <a:solidFill>
                <a:srgbClr val="988005"/>
              </a:solidFill>
              <a:latin typeface="+mn-ea"/>
            </a:endParaRPr>
          </a:p>
        </p:txBody>
      </p:sp>
      <p:grpSp>
        <p:nvGrpSpPr>
          <p:cNvPr id="32" name="図形グループ 31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33" name="図 32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34" name="図 33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35" name="図 34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36" name="図 35" descr="ピース(赤).png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37" name="図 36" descr="ピース(赤).png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010178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目標都市像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92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0" grpId="0"/>
      <p:bldP spid="10" grpId="1"/>
      <p:bldP spid="54" grpId="0"/>
      <p:bldP spid="54" grpId="1"/>
      <p:bldP spid="69" grpId="0"/>
      <p:bldP spid="69" grpId="1"/>
      <p:bldP spid="71" grpId="0"/>
      <p:bldP spid="71" grpId="1"/>
      <p:bldP spid="73" grpId="0"/>
      <p:bldP spid="73" grpId="1"/>
      <p:bldP spid="75" grpId="0"/>
      <p:bldP spid="7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36</a:t>
            </a:fld>
            <a:endParaRPr lang="ja-JP" altLang="en-US"/>
          </a:p>
        </p:txBody>
      </p:sp>
      <p:grpSp>
        <p:nvGrpSpPr>
          <p:cNvPr id="42" name="図形グループ 41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43" name="図 42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44" name="図 43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45" name="図 44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46" name="図 45" descr="ピース(赤).png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47" name="図 46" descr="ピース(赤)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48" name="テキスト ボックス 47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010178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目標都市像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-70555" y="-354737"/>
            <a:ext cx="9144000" cy="7243588"/>
            <a:chOff x="0" y="-298293"/>
            <a:chExt cx="9144000" cy="7243588"/>
          </a:xfrm>
        </p:grpSpPr>
        <p:pic>
          <p:nvPicPr>
            <p:cNvPr id="55" name="図 54" descr="地図台紙.png"/>
            <p:cNvPicPr>
              <a:picLocks noChangeAspect="1"/>
            </p:cNvPicPr>
            <p:nvPr/>
          </p:nvPicPr>
          <p:blipFill>
            <a:blip r:embed="rId6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339" y="277977"/>
              <a:ext cx="6575113" cy="6577508"/>
            </a:xfrm>
            <a:prstGeom prst="rect">
              <a:avLst/>
            </a:prstGeom>
          </p:spPr>
        </p:pic>
        <p:pic>
          <p:nvPicPr>
            <p:cNvPr id="56" name="図 55" descr="地図台紙.png"/>
            <p:cNvPicPr>
              <a:picLocks noChangeAspect="1"/>
            </p:cNvPicPr>
            <p:nvPr/>
          </p:nvPicPr>
          <p:blipFill rotWithShape="1">
            <a:blip r:embed="rId6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73"/>
            <a:stretch/>
          </p:blipFill>
          <p:spPr>
            <a:xfrm>
              <a:off x="0" y="-298293"/>
              <a:ext cx="1224737" cy="6577508"/>
            </a:xfrm>
            <a:prstGeom prst="rect">
              <a:avLst/>
            </a:prstGeom>
          </p:spPr>
        </p:pic>
        <p:pic>
          <p:nvPicPr>
            <p:cNvPr id="57" name="図 56" descr="地図台紙.png"/>
            <p:cNvPicPr>
              <a:picLocks noChangeAspect="1"/>
            </p:cNvPicPr>
            <p:nvPr/>
          </p:nvPicPr>
          <p:blipFill rotWithShape="1">
            <a:blip r:embed="rId6">
              <a:alphaModFix amt="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78"/>
            <a:stretch/>
          </p:blipFill>
          <p:spPr>
            <a:xfrm>
              <a:off x="7084557" y="-290466"/>
              <a:ext cx="2059443" cy="6577508"/>
            </a:xfrm>
            <a:prstGeom prst="rect">
              <a:avLst/>
            </a:prstGeom>
          </p:spPr>
        </p:pic>
        <p:pic>
          <p:nvPicPr>
            <p:cNvPr id="58" name="図 57" descr="地図台紙.png"/>
            <p:cNvPicPr>
              <a:picLocks noChangeAspect="1"/>
            </p:cNvPicPr>
            <p:nvPr/>
          </p:nvPicPr>
          <p:blipFill rotWithShape="1">
            <a:blip r:embed="rId6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55"/>
            <a:stretch/>
          </p:blipFill>
          <p:spPr>
            <a:xfrm>
              <a:off x="300211" y="-284183"/>
              <a:ext cx="6575113" cy="923801"/>
            </a:xfrm>
            <a:prstGeom prst="rect">
              <a:avLst/>
            </a:prstGeom>
          </p:spPr>
        </p:pic>
        <p:pic>
          <p:nvPicPr>
            <p:cNvPr id="59" name="図 58" descr="地図台紙.png"/>
            <p:cNvPicPr>
              <a:picLocks noChangeAspect="1"/>
            </p:cNvPicPr>
            <p:nvPr/>
          </p:nvPicPr>
          <p:blipFill rotWithShape="1">
            <a:blip r:embed="rId6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3" t="84483"/>
            <a:stretch/>
          </p:blipFill>
          <p:spPr>
            <a:xfrm flipV="1">
              <a:off x="0" y="5924680"/>
              <a:ext cx="1791515" cy="1020615"/>
            </a:xfrm>
            <a:prstGeom prst="rect">
              <a:avLst/>
            </a:prstGeom>
          </p:spPr>
        </p:pic>
      </p:grpSp>
      <p:pic>
        <p:nvPicPr>
          <p:cNvPr id="60" name="Picture 2" descr="C:\Users\owner\Desktop\いられ\area_pussle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68" y="577916"/>
            <a:ext cx="5908838" cy="59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owner\Desktop\いられ\niihar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83" y="1380481"/>
            <a:ext cx="694440" cy="9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owner\Desktop\いられ\4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80" y="4160847"/>
            <a:ext cx="979240" cy="6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owner\Desktop\いられ\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69" y="1093715"/>
            <a:ext cx="677948" cy="7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owner\Desktop\いられ\2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45" y="5038338"/>
            <a:ext cx="617796" cy="102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C:\Users\owner\Desktop\いられ\5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22" y="4343593"/>
            <a:ext cx="1094676" cy="64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9" descr="C:\Users\owner\Desktop\いられ\area_pussle2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47" y="572686"/>
            <a:ext cx="5929058" cy="596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図 67" descr="ピース(紫).png"/>
          <p:cNvPicPr>
            <a:picLocks noChangeAspect="1"/>
          </p:cNvPicPr>
          <p:nvPr/>
        </p:nvPicPr>
        <p:blipFill>
          <a:blip r:embed="rId14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alphaModFix amt="68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6801" flipV="1">
            <a:off x="-106141" y="-181211"/>
            <a:ext cx="1165931" cy="1165931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199" y="125235"/>
            <a:ext cx="4876801" cy="506004"/>
          </a:xfrm>
        </p:spPr>
        <p:txBody>
          <a:bodyPr/>
          <a:lstStyle/>
          <a:p>
            <a:r>
              <a:rPr lang="ja-JP" altLang="en-US" dirty="0" smtClean="0"/>
              <a:t>目標都市像</a:t>
            </a:r>
            <a:endParaRPr kumimoji="1" lang="ja-JP" altLang="en-US" sz="2800" dirty="0"/>
          </a:p>
        </p:txBody>
      </p:sp>
      <p:pic>
        <p:nvPicPr>
          <p:cNvPr id="69" name="Picture 5" descr="C:\Users\owner\Desktop\いられ\3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28" y="6304991"/>
            <a:ext cx="873308" cy="6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-1" y="2308303"/>
            <a:ext cx="9144001" cy="216677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</a:rPr>
              <a:t>魅力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があふれ、</a:t>
            </a:r>
            <a:endParaRPr lang="en-US" altLang="ja-JP" sz="5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ja-JP" altLang="en-US" sz="5400" b="1" dirty="0" smtClean="0">
                <a:solidFill>
                  <a:srgbClr val="0000FF"/>
                </a:solidFill>
              </a:rPr>
              <a:t>つながり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のある</a:t>
            </a:r>
            <a:r>
              <a:rPr lang="ja-JP" altLang="en-US" sz="5400" b="1" dirty="0" smtClean="0">
                <a:solidFill>
                  <a:srgbClr val="FF0000"/>
                </a:solidFill>
              </a:rPr>
              <a:t>土浦の実現</a:t>
            </a:r>
            <a:endParaRPr lang="en-US" altLang="ja-JP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7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0.2243 -0.24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1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6666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5538 0.36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182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16736 -0.30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8" y="-15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022E-16 L 0.22622 0.0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1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14305 -0.207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22" name="グラフ 21"/>
          <p:cNvGraphicFramePr/>
          <p:nvPr>
            <p:extLst>
              <p:ext uri="{D42A27DB-BD31-4B8C-83A1-F6EECF244321}">
                <p14:modId xmlns:p14="http://schemas.microsoft.com/office/powerpoint/2010/main" val="225339112"/>
              </p:ext>
            </p:extLst>
          </p:nvPr>
        </p:nvGraphicFramePr>
        <p:xfrm>
          <a:off x="457200" y="1206909"/>
          <a:ext cx="8229600" cy="4919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図 20" descr="ピース(紫)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alphaModFix amt="6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6801" flipV="1">
            <a:off x="-106141" y="-181211"/>
            <a:ext cx="1165931" cy="116593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37</a:t>
            </a:fld>
            <a:endParaRPr lang="ja-JP" altLang="en-US"/>
          </a:p>
        </p:txBody>
      </p:sp>
      <p:sp>
        <p:nvSpPr>
          <p:cNvPr id="31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人口フレーム</a:t>
            </a:r>
            <a:endParaRPr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5304118" y="1463707"/>
            <a:ext cx="3617452" cy="1462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 smtClean="0">
                <a:latin typeface="+mn-ea"/>
              </a:rPr>
              <a:t>2040</a:t>
            </a:r>
            <a:r>
              <a:rPr kumimoji="1" lang="ja-JP" altLang="en-US" sz="2400" dirty="0" smtClean="0">
                <a:latin typeface="+mn-ea"/>
              </a:rPr>
              <a:t>年</a:t>
            </a:r>
            <a:endParaRPr kumimoji="1" lang="en-US" altLang="ja-JP" sz="2400" dirty="0" smtClean="0">
              <a:latin typeface="+mn-ea"/>
            </a:endParaRPr>
          </a:p>
          <a:p>
            <a:r>
              <a:rPr lang="ja-JP" altLang="en-US" sz="2400" dirty="0" smtClean="0">
                <a:latin typeface="+mn-ea"/>
              </a:rPr>
              <a:t>推計人口：</a:t>
            </a:r>
            <a:r>
              <a:rPr lang="en-US" altLang="ja-JP" sz="2400" dirty="0" smtClean="0">
                <a:latin typeface="+mn-ea"/>
              </a:rPr>
              <a:t>116,995</a:t>
            </a:r>
            <a:r>
              <a:rPr lang="ja-JP" altLang="en-US" sz="2000" dirty="0" smtClean="0">
                <a:latin typeface="+mn-ea"/>
              </a:rPr>
              <a:t>人</a:t>
            </a:r>
            <a:endParaRPr kumimoji="1" lang="en-US" altLang="ja-JP" sz="2400" dirty="0" smtClean="0">
              <a:latin typeface="+mn-ea"/>
            </a:endParaRPr>
          </a:p>
          <a:p>
            <a:r>
              <a:rPr kumimoji="1" lang="ja-JP" altLang="en-US" sz="2400" dirty="0" smtClean="0">
                <a:latin typeface="+mn-ea"/>
              </a:rPr>
              <a:t>目標人口：</a:t>
            </a:r>
            <a:r>
              <a:rPr kumimoji="1" lang="en-US" altLang="ja-JP" sz="2400" dirty="0" smtClean="0">
                <a:latin typeface="+mn-ea"/>
              </a:rPr>
              <a:t>122,000</a:t>
            </a:r>
            <a:r>
              <a:rPr kumimoji="1" lang="ja-JP" altLang="en-US" sz="2000" dirty="0" smtClean="0">
                <a:latin typeface="+mn-ea"/>
              </a:rPr>
              <a:t>人</a:t>
            </a:r>
            <a:endParaRPr kumimoji="1" lang="en-US" altLang="ja-JP" sz="2400" dirty="0" smtClean="0">
              <a:latin typeface="+mn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64133" y="3239975"/>
            <a:ext cx="2337751" cy="584776"/>
          </a:xfrm>
          <a:prstGeom prst="rect">
            <a:avLst/>
          </a:prstGeom>
          <a:solidFill>
            <a:schemeClr val="bg1"/>
          </a:solidFill>
          <a:ln w="28575">
            <a:solidFill>
              <a:srgbClr val="FF802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＋約</a:t>
            </a:r>
            <a:r>
              <a:rPr lang="en-US" altLang="ja-JP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5</a:t>
            </a:r>
            <a:r>
              <a:rPr kumimoji="1" lang="en-US" altLang="ja-JP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,000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3" name="右矢印 32"/>
          <p:cNvSpPr/>
          <p:nvPr/>
        </p:nvSpPr>
        <p:spPr>
          <a:xfrm rot="16200000" flipV="1">
            <a:off x="7250418" y="2829145"/>
            <a:ext cx="359621" cy="312628"/>
          </a:xfrm>
          <a:prstGeom prst="rightArrow">
            <a:avLst/>
          </a:prstGeom>
          <a:solidFill>
            <a:srgbClr val="FF0000"/>
          </a:solidFill>
          <a:ln>
            <a:solidFill>
              <a:srgbClr val="FF8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918762"/>
            <a:ext cx="496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</a:t>
            </a:r>
            <a:r>
              <a:rPr kumimoji="1" lang="ja-JP" altLang="en-US" sz="1400" dirty="0" smtClean="0"/>
              <a:t>人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24" name="図 23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8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25" name="図 24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26" name="図 25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27" name="図 26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8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28" name="図 27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010178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740744" y="-5793"/>
              <a:ext cx="400110" cy="1220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400" b="1" dirty="0" smtClean="0">
                  <a:ln w="3175" cmpd="sng">
                    <a:noFill/>
                  </a:ln>
                </a:rPr>
                <a:t>人口フレーム</a:t>
              </a:r>
              <a:endParaRPr lang="ja-JP" altLang="en-US" sz="1400" b="1" dirty="0">
                <a:ln w="3175" cmpd="sng">
                  <a:noFill/>
                </a:ln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78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93658" y="3167530"/>
            <a:ext cx="469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chemeClr val="accent1"/>
                </a:solidFill>
                <a:latin typeface="ヒラギノ丸ゴ ProN W4"/>
                <a:ea typeface="ヒラギノ丸ゴ ProN W4"/>
                <a:cs typeface="ヒラギノ丸ゴ ProN W4"/>
              </a:rPr>
              <a:t>今後の活動</a:t>
            </a:r>
            <a:endParaRPr lang="en-US" altLang="ja-JP" sz="3600" dirty="0" smtClean="0">
              <a:solidFill>
                <a:schemeClr val="accent1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10" name="図 9" descr="パズル背景.png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11" name="図 10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6138" y="836087"/>
            <a:ext cx="1315442" cy="1315442"/>
          </a:xfrm>
          <a:prstGeom prst="rect">
            <a:avLst/>
          </a:prstGeom>
        </p:spPr>
      </p:pic>
      <p:pic>
        <p:nvPicPr>
          <p:cNvPr id="12" name="図 11" descr="ピース(紫)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5001" y="3182472"/>
            <a:ext cx="1359646" cy="1359646"/>
          </a:xfrm>
          <a:prstGeom prst="rect">
            <a:avLst/>
          </a:prstGeom>
        </p:spPr>
      </p:pic>
      <p:pic>
        <p:nvPicPr>
          <p:cNvPr id="14" name="図 13" descr="ピース(青).png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623" y="184133"/>
            <a:ext cx="1330378" cy="1330378"/>
          </a:xfrm>
          <a:prstGeom prst="rect">
            <a:avLst/>
          </a:prstGeom>
        </p:spPr>
      </p:pic>
      <p:pic>
        <p:nvPicPr>
          <p:cNvPr id="20" name="図 19" descr="ピース(青)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05166">
            <a:off x="228130" y="3867222"/>
            <a:ext cx="3716014" cy="37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ピース(青)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33474">
            <a:off x="-32071" y="-184104"/>
            <a:ext cx="1182266" cy="118226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52920"/>
            <a:ext cx="8229600" cy="4773243"/>
          </a:xfrm>
        </p:spPr>
        <p:txBody>
          <a:bodyPr anchor="ctr">
            <a:normAutofit/>
          </a:bodyPr>
          <a:lstStyle/>
          <a:p>
            <a:r>
              <a:rPr lang="ja-JP" altLang="en-US" sz="2800" dirty="0"/>
              <a:t>各地区・各部門別の施策の提案</a:t>
            </a:r>
            <a:endParaRPr lang="en-US" altLang="ja-JP" sz="2800" dirty="0"/>
          </a:p>
          <a:p>
            <a:r>
              <a:rPr lang="ja-JP" altLang="en-US" sz="2800" dirty="0"/>
              <a:t>提案による影響の分析</a:t>
            </a:r>
            <a:endParaRPr lang="en-US" altLang="ja-JP" sz="2800" dirty="0"/>
          </a:p>
          <a:p>
            <a:r>
              <a:rPr lang="ja-JP" altLang="en-US" sz="2800" dirty="0"/>
              <a:t>上野東京ライン等交通整備による影響分析</a:t>
            </a:r>
            <a:endParaRPr lang="en-US" altLang="ja-JP" sz="2800" dirty="0"/>
          </a:p>
          <a:p>
            <a:r>
              <a:rPr lang="ja-JP" altLang="en-US" sz="2800" dirty="0"/>
              <a:t>市やＮＰＯ等へのヒアリング調査</a:t>
            </a:r>
            <a:endParaRPr lang="en-US" altLang="ja-JP" sz="2800" dirty="0"/>
          </a:p>
          <a:p>
            <a:r>
              <a:rPr lang="ja-JP" altLang="en-US" sz="2800" dirty="0"/>
              <a:t>土浦市内における現地調査</a:t>
            </a:r>
            <a:endParaRPr lang="en-US" altLang="ja-JP" sz="2800" dirty="0"/>
          </a:p>
          <a:p>
            <a:r>
              <a:rPr lang="ja-JP" altLang="en-US" sz="2800" dirty="0"/>
              <a:t>土浦市における諸計画についての現状把握と影響の分析</a:t>
            </a:r>
            <a:endParaRPr lang="en-US" altLang="ja-JP" sz="2800" dirty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39</a:t>
            </a:fld>
            <a:endParaRPr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今後の活動</a:t>
            </a:r>
            <a:endParaRPr lang="ja-JP" altLang="en-US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21" name="図 20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22" name="図 21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23" name="図 22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24" name="図 23" descr="ピース(赤).png"/>
            <p:cNvPicPr>
              <a:picLocks noChangeAspect="1"/>
            </p:cNvPicPr>
            <p:nvPr/>
          </p:nvPicPr>
          <p:blipFill>
            <a:blip r:embed="rId4">
              <a:alphaModFix amt="20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25" name="図 24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032338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757411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今後の活動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78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89959" y="5320802"/>
            <a:ext cx="3831818" cy="8925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中学校区</a:t>
            </a:r>
            <a:r>
              <a:rPr kumimoji="1" lang="ja-JP" altLang="en-US" sz="2400" dirty="0" smtClean="0"/>
              <a:t>をベースに</a:t>
            </a:r>
            <a:r>
              <a:rPr kumimoji="1" lang="ja-JP" altLang="en-US" sz="2800" dirty="0" smtClean="0"/>
              <a:t>区分</a:t>
            </a:r>
            <a:endParaRPr kumimoji="1" lang="en-US" altLang="ja-JP" sz="2800" dirty="0" smtClean="0"/>
          </a:p>
          <a:p>
            <a:r>
              <a:rPr lang="en-US" altLang="ja-JP" sz="2400" dirty="0" smtClean="0"/>
              <a:t>→</a:t>
            </a:r>
            <a:r>
              <a:rPr lang="ja-JP" altLang="en-US" sz="2400" dirty="0" smtClean="0"/>
              <a:t>市内</a:t>
            </a:r>
            <a:r>
              <a:rPr lang="ja-JP" altLang="en-US" sz="2400" dirty="0"/>
              <a:t>の全域を</a:t>
            </a:r>
            <a:r>
              <a:rPr lang="ja-JP" altLang="en-US" sz="2400" dirty="0" smtClean="0"/>
              <a:t>カバー</a:t>
            </a:r>
            <a:endParaRPr lang="en-US" altLang="ja-JP" sz="2400" dirty="0"/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457199" y="125235"/>
            <a:ext cx="4876801" cy="506004"/>
          </a:xfrm>
        </p:spPr>
        <p:txBody>
          <a:bodyPr/>
          <a:lstStyle/>
          <a:p>
            <a:r>
              <a:rPr lang="ja-JP" altLang="en-US" dirty="0" smtClean="0"/>
              <a:t>地区区分</a:t>
            </a:r>
            <a:endParaRPr kumimoji="1" lang="ja-JP" altLang="en-US" sz="28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57199" y="598371"/>
            <a:ext cx="6319885" cy="5922731"/>
            <a:chOff x="1263116" y="452444"/>
            <a:chExt cx="6251969" cy="5859083"/>
          </a:xfrm>
        </p:grpSpPr>
        <p:pic>
          <p:nvPicPr>
            <p:cNvPr id="24" name="図 23" descr="地区全体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4328" y="452444"/>
              <a:ext cx="5820757" cy="5859083"/>
            </a:xfrm>
            <a:prstGeom prst="rect">
              <a:avLst/>
            </a:prstGeom>
          </p:spPr>
        </p:pic>
        <p:sp>
          <p:nvSpPr>
            <p:cNvPr id="25" name="角丸四角形 24"/>
            <p:cNvSpPr/>
            <p:nvPr/>
          </p:nvSpPr>
          <p:spPr>
            <a:xfrm>
              <a:off x="1977070" y="1574807"/>
              <a:ext cx="1826383" cy="680954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新治中地区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354453" y="3216009"/>
              <a:ext cx="1633808" cy="576706"/>
            </a:xfrm>
            <a:prstGeom prst="roundRect">
              <a:avLst/>
            </a:prstGeom>
            <a:ln w="38100" cmpd="sng">
              <a:solidFill>
                <a:srgbClr val="FF6FC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二中地区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4787299" y="2073098"/>
              <a:ext cx="2558410" cy="619302"/>
            </a:xfrm>
            <a:prstGeom prst="roundRect">
              <a:avLst/>
            </a:prstGeom>
            <a:ln w="381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五中・都和中地区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1791264" y="3339561"/>
              <a:ext cx="1776347" cy="645496"/>
            </a:xfrm>
            <a:prstGeom prst="roundRect">
              <a:avLst/>
            </a:prstGeom>
            <a:ln w="381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一中地区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3397719" y="4441281"/>
              <a:ext cx="2279606" cy="626109"/>
            </a:xfrm>
            <a:prstGeom prst="roundRect">
              <a:avLst/>
            </a:prstGeom>
            <a:ln w="38100" cmpd="sng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四中・六中地区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1263116" y="5124126"/>
              <a:ext cx="1826383" cy="643167"/>
            </a:xfrm>
            <a:prstGeom prst="roundRect">
              <a:avLst/>
            </a:prstGeom>
            <a:ln w="38100" cmpd="sng">
              <a:solidFill>
                <a:srgbClr val="FFC95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三中地区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3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パズル背景.png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12" name="図 11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alphaModFix amt="2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6138" y="836087"/>
            <a:ext cx="1315442" cy="1315442"/>
          </a:xfrm>
          <a:prstGeom prst="rect">
            <a:avLst/>
          </a:prstGeom>
        </p:spPr>
      </p:pic>
      <p:pic>
        <p:nvPicPr>
          <p:cNvPr id="13" name="図 12" descr="ピース(紫)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alphaModFix amt="2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5001" y="3182472"/>
            <a:ext cx="1359646" cy="1359646"/>
          </a:xfrm>
          <a:prstGeom prst="rect">
            <a:avLst/>
          </a:prstGeom>
        </p:spPr>
      </p:pic>
      <p:pic>
        <p:nvPicPr>
          <p:cNvPr id="14" name="図 13" descr="ピース(青).png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alphaModFix amt="29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623" y="184133"/>
            <a:ext cx="1330378" cy="1330378"/>
          </a:xfrm>
          <a:prstGeom prst="rect">
            <a:avLst/>
          </a:prstGeom>
        </p:spPr>
      </p:pic>
      <p:pic>
        <p:nvPicPr>
          <p:cNvPr id="15" name="図 14" descr="ピース(青)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alphaModFix amt="29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1745" y="5856941"/>
            <a:ext cx="1359651" cy="135965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40</a:t>
            </a:fld>
            <a:endParaRPr lang="ja-JP" altLang="en-US"/>
          </a:p>
        </p:txBody>
      </p:sp>
      <p:sp>
        <p:nvSpPr>
          <p:cNvPr id="3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45881"/>
            <a:ext cx="8582212" cy="5675593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茨城農林水産統計年報</a:t>
            </a:r>
            <a:r>
              <a:rPr lang="en-US" altLang="ja-JP" sz="1800" dirty="0">
                <a:latin typeface="+mn-ea"/>
              </a:rPr>
              <a:t>(2010</a:t>
            </a:r>
            <a:r>
              <a:rPr lang="ja-JP" altLang="en-US" sz="1800" dirty="0">
                <a:latin typeface="+mn-ea"/>
              </a:rPr>
              <a:t>～</a:t>
            </a:r>
            <a:r>
              <a:rPr lang="en-US" altLang="ja-JP" sz="1800" dirty="0">
                <a:latin typeface="+mn-ea"/>
              </a:rPr>
              <a:t>2011</a:t>
            </a:r>
            <a:r>
              <a:rPr lang="en-US" altLang="ja-JP" sz="1800" dirty="0" smtClean="0">
                <a:latin typeface="+mn-ea"/>
              </a:rPr>
              <a:t>)</a:t>
            </a:r>
            <a:r>
              <a:rPr lang="ja-JP" altLang="en-US" sz="1600" dirty="0" smtClean="0"/>
              <a:t>(</a:t>
            </a:r>
            <a:r>
              <a:rPr lang="ja-JP" altLang="en-US" sz="1600" dirty="0"/>
              <a:t>最終閲覧日</a:t>
            </a:r>
            <a:r>
              <a:rPr lang="ja-JP" altLang="en-US" sz="1600" dirty="0" smtClean="0"/>
              <a:t>14.11.</a:t>
            </a:r>
            <a:r>
              <a:rPr lang="en-US" altLang="ja-JP" sz="1600" dirty="0" smtClean="0">
                <a:latin typeface="+mn-ea"/>
              </a:rPr>
              <a:t>4</a:t>
            </a:r>
            <a:r>
              <a:rPr lang="ja-JP" altLang="en-US" sz="1600" dirty="0" smtClean="0"/>
              <a:t>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www.maff.go.jp</a:t>
            </a:r>
            <a:r>
              <a:rPr lang="en-US" altLang="ja-JP" sz="1600" dirty="0">
                <a:latin typeface="+mn-ea"/>
              </a:rPr>
              <a:t>/</a:t>
            </a:r>
            <a:r>
              <a:rPr lang="en-US" altLang="ja-JP" sz="1600" dirty="0" err="1">
                <a:latin typeface="+mn-ea"/>
              </a:rPr>
              <a:t>kanto</a:t>
            </a:r>
            <a:r>
              <a:rPr lang="en-US" altLang="ja-JP" sz="1600" dirty="0">
                <a:latin typeface="+mn-ea"/>
              </a:rPr>
              <a:t>/</a:t>
            </a:r>
            <a:r>
              <a:rPr lang="en-US" altLang="ja-JP" sz="1600" dirty="0" err="1">
                <a:latin typeface="+mn-ea"/>
              </a:rPr>
              <a:t>to_jyo</a:t>
            </a:r>
            <a:r>
              <a:rPr lang="en-US" altLang="ja-JP" sz="1600" dirty="0">
                <a:latin typeface="+mn-ea"/>
              </a:rPr>
              <a:t>/&gt;</a:t>
            </a:r>
            <a:endParaRPr lang="en-US" altLang="ja-JP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商業統計</a:t>
            </a:r>
            <a:r>
              <a:rPr lang="en-US" altLang="ja-JP" sz="1800" dirty="0">
                <a:latin typeface="+mn-ea"/>
              </a:rPr>
              <a:t>(1997</a:t>
            </a:r>
            <a:r>
              <a:rPr lang="ja-JP" altLang="en-US" sz="1800" dirty="0">
                <a:latin typeface="+mn-ea"/>
              </a:rPr>
              <a:t>～</a:t>
            </a:r>
            <a:r>
              <a:rPr lang="en-US" altLang="ja-JP" sz="1800" dirty="0">
                <a:latin typeface="+mn-ea"/>
              </a:rPr>
              <a:t>2007</a:t>
            </a:r>
            <a:r>
              <a:rPr lang="en-US" altLang="ja-JP" sz="1800" dirty="0" smtClean="0">
                <a:latin typeface="+mn-ea"/>
              </a:rPr>
              <a:t>)</a:t>
            </a:r>
            <a:r>
              <a:rPr lang="ja-JP" altLang="en-US" sz="1600" dirty="0" smtClean="0"/>
              <a:t>最終</a:t>
            </a:r>
            <a:r>
              <a:rPr lang="ja-JP" altLang="en-US" sz="1600" dirty="0"/>
              <a:t>閲覧日14.11.6</a:t>
            </a:r>
            <a:r>
              <a:rPr lang="ja-JP" altLang="en-US" sz="1600" dirty="0" smtClean="0"/>
              <a:t>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www.meti.go.jp</a:t>
            </a:r>
            <a:r>
              <a:rPr lang="en-US" altLang="ja-JP" sz="1600" dirty="0">
                <a:latin typeface="+mn-ea"/>
              </a:rPr>
              <a:t>/statistics/</a:t>
            </a:r>
            <a:r>
              <a:rPr lang="en-US" altLang="ja-JP" sz="1600" dirty="0" err="1">
                <a:latin typeface="+mn-ea"/>
              </a:rPr>
              <a:t>tyo</a:t>
            </a:r>
            <a:r>
              <a:rPr lang="en-US" altLang="ja-JP" sz="1600" dirty="0">
                <a:latin typeface="+mn-ea"/>
              </a:rPr>
              <a:t>/</a:t>
            </a:r>
            <a:r>
              <a:rPr lang="en-US" altLang="ja-JP" sz="1600" dirty="0" err="1">
                <a:latin typeface="+mn-ea"/>
              </a:rPr>
              <a:t>syougyo</a:t>
            </a:r>
            <a:r>
              <a:rPr lang="en-US" altLang="ja-JP" sz="1600" dirty="0">
                <a:latin typeface="+mn-ea"/>
              </a:rPr>
              <a:t>/result-2.html&gt;</a:t>
            </a:r>
            <a:endParaRPr lang="en-US" altLang="ja-JP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経済</a:t>
            </a:r>
            <a:r>
              <a:rPr lang="ja-JP" altLang="en-US" sz="1800" dirty="0" smtClean="0">
                <a:latin typeface="+mn-ea"/>
              </a:rPr>
              <a:t>センサス</a:t>
            </a:r>
            <a:r>
              <a:rPr lang="ja-JP" altLang="en-US" sz="1600" dirty="0" smtClean="0"/>
              <a:t> </a:t>
            </a:r>
            <a:r>
              <a:rPr lang="ja-JP" altLang="en-US" sz="1600" dirty="0"/>
              <a:t>(最終閲覧日</a:t>
            </a:r>
            <a:r>
              <a:rPr lang="ja-JP" altLang="en-US" sz="1600" dirty="0" smtClean="0"/>
              <a:t>14.11.</a:t>
            </a:r>
            <a:r>
              <a:rPr lang="en-US" altLang="ja-JP" sz="1600" dirty="0" smtClean="0">
                <a:latin typeface="+mn-ea"/>
              </a:rPr>
              <a:t>7</a:t>
            </a:r>
            <a:r>
              <a:rPr lang="ja-JP" altLang="en-US" sz="1600" dirty="0" smtClean="0"/>
              <a:t>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www.stat.go.jp</a:t>
            </a:r>
            <a:r>
              <a:rPr lang="en-US" altLang="ja-JP" sz="1600" dirty="0">
                <a:latin typeface="+mn-ea"/>
              </a:rPr>
              <a:t>/data/e-census/</a:t>
            </a:r>
            <a:r>
              <a:rPr lang="en-US" altLang="ja-JP" sz="1600" dirty="0" err="1">
                <a:latin typeface="+mn-ea"/>
              </a:rPr>
              <a:t>index.htm</a:t>
            </a:r>
            <a:r>
              <a:rPr lang="en-US" altLang="ja-JP" sz="1600" dirty="0">
                <a:latin typeface="+mn-ea"/>
              </a:rPr>
              <a:t>&gt;</a:t>
            </a:r>
            <a:endParaRPr lang="en-US" altLang="ja-JP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茨城県犯罪</a:t>
            </a:r>
            <a:r>
              <a:rPr lang="ja-JP" altLang="en-US" sz="1800" dirty="0" smtClean="0">
                <a:latin typeface="+mn-ea"/>
              </a:rPr>
              <a:t>マップ</a:t>
            </a:r>
            <a:r>
              <a:rPr lang="ja-JP" altLang="en-US" sz="1600" dirty="0" smtClean="0"/>
              <a:t>(</a:t>
            </a:r>
            <a:r>
              <a:rPr lang="ja-JP" altLang="en-US" sz="1600" dirty="0"/>
              <a:t>最終閲覧日</a:t>
            </a:r>
            <a:r>
              <a:rPr lang="ja-JP" altLang="en-US" sz="1600" dirty="0" smtClean="0"/>
              <a:t>14.11.</a:t>
            </a:r>
            <a:r>
              <a:rPr lang="en-US" altLang="ja-JP" sz="1600" dirty="0" smtClean="0">
                <a:latin typeface="+mn-ea"/>
              </a:rPr>
              <a:t>7</a:t>
            </a:r>
            <a:r>
              <a:rPr lang="ja-JP" altLang="en-US" sz="1600" dirty="0" smtClean="0"/>
              <a:t>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www.stat.go.jp</a:t>
            </a:r>
            <a:r>
              <a:rPr lang="en-US" altLang="ja-JP" sz="1600" dirty="0">
                <a:latin typeface="+mn-ea"/>
              </a:rPr>
              <a:t>/data/e-census/2012/</a:t>
            </a:r>
            <a:r>
              <a:rPr lang="en-US" altLang="ja-JP" sz="1600" dirty="0" err="1">
                <a:latin typeface="+mn-ea"/>
              </a:rPr>
              <a:t>sokuho</a:t>
            </a:r>
            <a:r>
              <a:rPr lang="en-US" altLang="ja-JP" sz="1600" dirty="0">
                <a:latin typeface="+mn-ea"/>
              </a:rPr>
              <a:t>/</a:t>
            </a:r>
            <a:r>
              <a:rPr lang="en-US" altLang="ja-JP" sz="1600" dirty="0" err="1">
                <a:latin typeface="+mn-ea"/>
              </a:rPr>
              <a:t>gaiyo.htm</a:t>
            </a:r>
            <a:r>
              <a:rPr lang="en-US" altLang="ja-JP" sz="1600" dirty="0">
                <a:latin typeface="+mn-ea"/>
              </a:rPr>
              <a:t>&gt;</a:t>
            </a:r>
            <a:endParaRPr lang="en-US" altLang="ja-JP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土浦市中心市街地活性化基本</a:t>
            </a:r>
            <a:r>
              <a:rPr lang="ja-JP" altLang="en-US" sz="1800" dirty="0" smtClean="0">
                <a:latin typeface="+mn-ea"/>
              </a:rPr>
              <a:t>計画</a:t>
            </a:r>
            <a:r>
              <a:rPr lang="en-US" altLang="ja-JP" sz="1800" dirty="0" smtClean="0">
                <a:latin typeface="+mn-ea"/>
              </a:rPr>
              <a:t> </a:t>
            </a:r>
            <a:r>
              <a:rPr lang="ja-JP" altLang="en-US" sz="1600" dirty="0" smtClean="0"/>
              <a:t>(</a:t>
            </a:r>
            <a:r>
              <a:rPr lang="ja-JP" altLang="en-US" sz="1600" dirty="0"/>
              <a:t>最終閲覧日14.11.6</a:t>
            </a:r>
            <a:r>
              <a:rPr lang="ja-JP" altLang="en-US" sz="1600" dirty="0" smtClean="0"/>
              <a:t>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www.city.tsuchiura.lg.jp</a:t>
            </a:r>
            <a:r>
              <a:rPr lang="en-US" altLang="ja-JP" sz="1600" dirty="0">
                <a:latin typeface="+mn-ea"/>
              </a:rPr>
              <a:t>/page/page005477.html&gt;</a:t>
            </a:r>
            <a:endParaRPr lang="en-US" altLang="ja-JP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土浦かわまちづくり</a:t>
            </a:r>
            <a:r>
              <a:rPr lang="ja-JP" altLang="en-US" sz="1800" dirty="0" smtClean="0">
                <a:latin typeface="+mn-ea"/>
              </a:rPr>
              <a:t>計画</a:t>
            </a:r>
            <a:r>
              <a:rPr lang="ja-JP" altLang="en-US" sz="1600" dirty="0" smtClean="0"/>
              <a:t>(</a:t>
            </a:r>
            <a:r>
              <a:rPr lang="ja-JP" altLang="en-US" sz="1600" dirty="0"/>
              <a:t>最終閲覧日14.11.6</a:t>
            </a:r>
            <a:r>
              <a:rPr lang="ja-JP" altLang="en-US" sz="1600" dirty="0" smtClean="0"/>
              <a:t>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&lt;http://</a:t>
            </a:r>
            <a:r>
              <a:rPr lang="en-US" altLang="ja-JP" sz="1600" dirty="0" err="1" smtClean="0">
                <a:latin typeface="+mn-ea"/>
              </a:rPr>
              <a:t>www.city.tsuchiura.lg.jp</a:t>
            </a:r>
            <a:r>
              <a:rPr lang="en-US" altLang="ja-JP" sz="1600" dirty="0" smtClean="0">
                <a:latin typeface="+mn-ea"/>
              </a:rPr>
              <a:t>/page/page006073.html&gt;</a:t>
            </a:r>
            <a:endParaRPr lang="en-US" altLang="ja-JP" sz="1800" dirty="0" smtClean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 smtClean="0">
                <a:latin typeface="+mn-ea"/>
              </a:rPr>
              <a:t>土浦市生活排水推進計画</a:t>
            </a:r>
            <a:r>
              <a:rPr lang="ja-JP" altLang="en-US" sz="1600" dirty="0" smtClean="0">
                <a:latin typeface="+mn-ea"/>
              </a:rPr>
              <a:t>(最終閲覧日14.11.6)</a:t>
            </a:r>
            <a:endParaRPr lang="en-US" altLang="zh-TW" sz="1600" dirty="0" smtClean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&lt;http://</a:t>
            </a:r>
            <a:r>
              <a:rPr lang="en-US" altLang="ja-JP" sz="1600" dirty="0" err="1" smtClean="0">
                <a:latin typeface="+mn-ea"/>
              </a:rPr>
              <a:t>www.city.tsuchiura.lg.jp</a:t>
            </a:r>
            <a:r>
              <a:rPr lang="en-US" altLang="ja-JP" sz="1600" dirty="0" smtClean="0">
                <a:latin typeface="+mn-ea"/>
              </a:rPr>
              <a:t>/page/page001950.html&gt;</a:t>
            </a:r>
            <a:endParaRPr lang="en-US" altLang="ja-JP" sz="1800" dirty="0">
              <a:latin typeface="+mn-ea"/>
            </a:endParaRPr>
          </a:p>
        </p:txBody>
      </p:sp>
      <p:sp>
        <p:nvSpPr>
          <p:cNvPr id="38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ea"/>
                <a:cs typeface="+mj-cs"/>
              </a:rPr>
              <a:t>参考文献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651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パズル背景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24" name="図 23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6138" y="836087"/>
            <a:ext cx="1315442" cy="1315442"/>
          </a:xfrm>
          <a:prstGeom prst="rect">
            <a:avLst/>
          </a:prstGeom>
        </p:spPr>
      </p:pic>
      <p:pic>
        <p:nvPicPr>
          <p:cNvPr id="25" name="図 24" descr="ピース(紫)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alphaModFix amt="2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5001" y="3182472"/>
            <a:ext cx="1359646" cy="1359646"/>
          </a:xfrm>
          <a:prstGeom prst="rect">
            <a:avLst/>
          </a:prstGeom>
        </p:spPr>
      </p:pic>
      <p:pic>
        <p:nvPicPr>
          <p:cNvPr id="26" name="図 25" descr="ピース(青).png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alphaModFix amt="2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623" y="184133"/>
            <a:ext cx="1330378" cy="1330378"/>
          </a:xfrm>
          <a:prstGeom prst="rect">
            <a:avLst/>
          </a:prstGeom>
        </p:spPr>
      </p:pic>
      <p:pic>
        <p:nvPicPr>
          <p:cNvPr id="27" name="図 26" descr="ピース(青)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alphaModFix amt="26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1745" y="5856941"/>
            <a:ext cx="1359651" cy="135965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41</a:t>
            </a:fld>
            <a:endParaRPr lang="ja-JP" altLang="en-US"/>
          </a:p>
        </p:txBody>
      </p:sp>
      <p:sp>
        <p:nvSpPr>
          <p:cNvPr id="3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72060"/>
            <a:ext cx="8582212" cy="5454104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土浦市役所</a:t>
            </a:r>
            <a:r>
              <a:rPr lang="ja-JP" altLang="en-US" sz="1800" dirty="0" smtClean="0">
                <a:latin typeface="+mn-ea"/>
              </a:rPr>
              <a:t>ホームページ</a:t>
            </a:r>
            <a:r>
              <a:rPr lang="en-US" altLang="ja-JP" sz="1600" dirty="0" smtClean="0">
                <a:latin typeface="+mn-ea"/>
              </a:rPr>
              <a:t>(</a:t>
            </a:r>
            <a:r>
              <a:rPr lang="ja-JP" altLang="en-US" sz="1600" dirty="0" smtClean="0">
                <a:latin typeface="+mn-ea"/>
              </a:rPr>
              <a:t>最終閲覧日</a:t>
            </a:r>
            <a:r>
              <a:rPr lang="en-US" altLang="ja-JP" sz="1600" dirty="0" smtClean="0">
                <a:latin typeface="+mn-ea"/>
              </a:rPr>
              <a:t>14.11.6)</a:t>
            </a:r>
            <a:endParaRPr lang="en-US" altLang="ja-JP" sz="18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800" dirty="0" smtClean="0">
                <a:latin typeface="+mn-ea"/>
              </a:rPr>
              <a:t>	</a:t>
            </a:r>
            <a:r>
              <a:rPr lang="en-US" altLang="ja-JP" sz="1600" dirty="0" smtClean="0">
                <a:latin typeface="+mn-ea"/>
              </a:rPr>
              <a:t>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www.city.tsuchiura.lg.jp</a:t>
            </a:r>
            <a:r>
              <a:rPr lang="en-US" altLang="ja-JP" sz="1600" dirty="0">
                <a:latin typeface="+mn-ea"/>
              </a:rPr>
              <a:t>/</a:t>
            </a:r>
            <a:r>
              <a:rPr lang="en-US" altLang="ja-JP" sz="1600" dirty="0" err="1">
                <a:latin typeface="+mn-ea"/>
              </a:rPr>
              <a:t>index.html</a:t>
            </a:r>
            <a:r>
              <a:rPr lang="en-US" altLang="ja-JP" sz="1600" dirty="0">
                <a:latin typeface="+mn-ea"/>
              </a:rPr>
              <a:t>&gt;</a:t>
            </a: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統計つちうら</a:t>
            </a:r>
            <a:r>
              <a:rPr lang="en-US" altLang="ja-JP" sz="1800" dirty="0">
                <a:latin typeface="+mn-ea"/>
              </a:rPr>
              <a:t>(2013</a:t>
            </a:r>
            <a:r>
              <a:rPr lang="en-US" altLang="ja-JP" sz="1800" dirty="0" smtClean="0">
                <a:latin typeface="+mn-ea"/>
              </a:rPr>
              <a:t>)</a:t>
            </a:r>
            <a:r>
              <a:rPr lang="ja-JP" altLang="en-US" sz="1600" dirty="0"/>
              <a:t> (最終閲覧日</a:t>
            </a:r>
            <a:r>
              <a:rPr lang="ja-JP" altLang="en-US" sz="1600" dirty="0" smtClean="0"/>
              <a:t>14.11.6)</a:t>
            </a:r>
            <a:endParaRPr lang="en-US" altLang="ja-JP" sz="18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800" dirty="0" smtClean="0">
                <a:latin typeface="+mn-ea"/>
              </a:rPr>
              <a:t>	</a:t>
            </a:r>
            <a:r>
              <a:rPr lang="en-US" altLang="ja-JP" sz="1600" dirty="0" smtClean="0">
                <a:latin typeface="+mn-ea"/>
              </a:rPr>
              <a:t>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www.city.tsuchiura.lg.jp</a:t>
            </a:r>
            <a:r>
              <a:rPr lang="en-US" altLang="ja-JP" sz="1600" dirty="0">
                <a:latin typeface="+mn-ea"/>
              </a:rPr>
              <a:t>/page/page002187.html&gt;</a:t>
            </a: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統計つくば</a:t>
            </a:r>
            <a:r>
              <a:rPr lang="en-US" altLang="ja-JP" sz="1800" dirty="0">
                <a:latin typeface="+mn-ea"/>
              </a:rPr>
              <a:t>(2013</a:t>
            </a:r>
            <a:r>
              <a:rPr lang="en-US" altLang="ja-JP" sz="1800" dirty="0" smtClean="0">
                <a:latin typeface="+mn-ea"/>
              </a:rPr>
              <a:t>)</a:t>
            </a:r>
            <a:r>
              <a:rPr lang="ja-JP" altLang="en-US" sz="1600" dirty="0"/>
              <a:t> (最終閲覧日14.11.6)</a:t>
            </a:r>
            <a:endParaRPr lang="en-US" altLang="ja-JP" sz="18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800" dirty="0" smtClean="0">
                <a:latin typeface="+mn-ea"/>
              </a:rPr>
              <a:t>	</a:t>
            </a:r>
            <a:r>
              <a:rPr lang="en-US" altLang="ja-JP" sz="1600" dirty="0" smtClean="0">
                <a:latin typeface="+mn-ea"/>
              </a:rPr>
              <a:t>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 smtClean="0">
                <a:latin typeface="+mn-ea"/>
              </a:rPr>
              <a:t>www.city.tsukuba.ibaraki.jp</a:t>
            </a:r>
            <a:r>
              <a:rPr lang="en-US" altLang="ja-JP" sz="1600" dirty="0" smtClean="0">
                <a:latin typeface="+mn-ea"/>
              </a:rPr>
              <a:t>/14278</a:t>
            </a:r>
            <a:r>
              <a:rPr lang="en-US" altLang="ja-JP" sz="1600" dirty="0">
                <a:latin typeface="+mn-ea"/>
              </a:rPr>
              <a:t>/14279/14412/010572.html&gt;</a:t>
            </a: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いばらき統計情報</a:t>
            </a:r>
            <a:r>
              <a:rPr lang="ja-JP" altLang="en-US" sz="1800" dirty="0" smtClean="0">
                <a:latin typeface="+mn-ea"/>
              </a:rPr>
              <a:t>ネットワーク</a:t>
            </a:r>
            <a:r>
              <a:rPr lang="en-US" altLang="ja-JP" sz="1600" dirty="0">
                <a:latin typeface="+mn-ea"/>
              </a:rPr>
              <a:t>(</a:t>
            </a:r>
            <a:r>
              <a:rPr lang="ja-JP" altLang="en-US" sz="1600" dirty="0">
                <a:latin typeface="+mn-ea"/>
              </a:rPr>
              <a:t>最終閲覧日</a:t>
            </a:r>
            <a:r>
              <a:rPr lang="en-US" altLang="ja-JP" sz="1600" dirty="0" smtClean="0">
                <a:latin typeface="+mn-ea"/>
              </a:rPr>
              <a:t>14.11.7)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www.pref.ibaraki.jp</a:t>
            </a:r>
            <a:r>
              <a:rPr lang="en-US" altLang="ja-JP" sz="1600" dirty="0">
                <a:latin typeface="+mn-ea"/>
              </a:rPr>
              <a:t>/</a:t>
            </a:r>
            <a:r>
              <a:rPr lang="en-US" altLang="ja-JP" sz="1600" dirty="0" err="1">
                <a:latin typeface="+mn-ea"/>
              </a:rPr>
              <a:t>tokei</a:t>
            </a:r>
            <a:r>
              <a:rPr lang="en-US" altLang="ja-JP" sz="1600" dirty="0">
                <a:latin typeface="+mn-ea"/>
              </a:rPr>
              <a:t>/&gt;</a:t>
            </a:r>
            <a:endParaRPr lang="en-US" altLang="ja-JP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総務省</a:t>
            </a:r>
            <a:r>
              <a:rPr lang="ja-JP" altLang="en-US" sz="1800" dirty="0" smtClean="0">
                <a:latin typeface="+mn-ea"/>
              </a:rPr>
              <a:t>統計局</a:t>
            </a:r>
            <a:r>
              <a:rPr lang="en-US" altLang="ja-JP" sz="1600" dirty="0">
                <a:latin typeface="+mn-ea"/>
              </a:rPr>
              <a:t>(</a:t>
            </a:r>
            <a:r>
              <a:rPr lang="ja-JP" altLang="en-US" sz="1600" dirty="0">
                <a:latin typeface="+mn-ea"/>
              </a:rPr>
              <a:t>最終閲覧日</a:t>
            </a:r>
            <a:r>
              <a:rPr lang="en-US" altLang="ja-JP" sz="1600" dirty="0">
                <a:latin typeface="+mn-ea"/>
              </a:rPr>
              <a:t>14.11.6)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</a:t>
            </a:r>
            <a:r>
              <a:rPr lang="en-US" altLang="ja-JP" sz="1600" dirty="0">
                <a:latin typeface="+mn-ea"/>
              </a:rPr>
              <a:t>http://</a:t>
            </a:r>
            <a:r>
              <a:rPr lang="en-US" altLang="ja-JP" sz="1600" dirty="0" err="1">
                <a:latin typeface="+mn-ea"/>
              </a:rPr>
              <a:t>www.stat.go.jp</a:t>
            </a:r>
            <a:r>
              <a:rPr lang="en-US" altLang="ja-JP" sz="1600" dirty="0">
                <a:latin typeface="+mn-ea"/>
              </a:rPr>
              <a:t>/data/</a:t>
            </a:r>
            <a:r>
              <a:rPr lang="en-US" altLang="ja-JP" sz="1600" dirty="0" err="1">
                <a:latin typeface="+mn-ea"/>
              </a:rPr>
              <a:t>index.htm</a:t>
            </a:r>
            <a:r>
              <a:rPr lang="en-US" altLang="ja-JP" sz="1600" dirty="0">
                <a:latin typeface="+mn-ea"/>
              </a:rPr>
              <a:t>&gt;</a:t>
            </a:r>
            <a:endParaRPr lang="en-US" altLang="ja-JP" sz="1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800" dirty="0">
                <a:latin typeface="+mn-ea"/>
              </a:rPr>
              <a:t>世界農林業</a:t>
            </a:r>
            <a:r>
              <a:rPr lang="ja-JP" altLang="en-US" sz="1800" dirty="0" smtClean="0">
                <a:latin typeface="+mn-ea"/>
              </a:rPr>
              <a:t>センサス</a:t>
            </a:r>
            <a:r>
              <a:rPr lang="en-US" altLang="ja-JP" sz="1600" dirty="0">
                <a:latin typeface="+mn-ea"/>
              </a:rPr>
              <a:t>(</a:t>
            </a:r>
            <a:r>
              <a:rPr lang="ja-JP" altLang="en-US" sz="1600" dirty="0">
                <a:latin typeface="+mn-ea"/>
              </a:rPr>
              <a:t>最終閲覧日</a:t>
            </a:r>
            <a:r>
              <a:rPr lang="en-US" altLang="ja-JP" sz="1600" dirty="0" smtClean="0">
                <a:latin typeface="+mn-ea"/>
              </a:rPr>
              <a:t>14.11.7)</a:t>
            </a:r>
            <a:endParaRPr lang="en-US" altLang="ja-JP" sz="1600" dirty="0"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latin typeface="+mn-ea"/>
              </a:rPr>
              <a:t>	&lt;http</a:t>
            </a:r>
            <a:r>
              <a:rPr lang="en-US" altLang="ja-JP" sz="1600" dirty="0">
                <a:latin typeface="+mn-ea"/>
              </a:rPr>
              <a:t>://</a:t>
            </a:r>
            <a:r>
              <a:rPr lang="en-US" altLang="ja-JP" sz="1600" dirty="0" err="1">
                <a:latin typeface="+mn-ea"/>
              </a:rPr>
              <a:t>www.maff.go.jp</a:t>
            </a:r>
            <a:r>
              <a:rPr lang="en-US" altLang="ja-JP" sz="1600" dirty="0">
                <a:latin typeface="+mn-ea"/>
              </a:rPr>
              <a:t>/j/</a:t>
            </a:r>
            <a:r>
              <a:rPr lang="en-US" altLang="ja-JP" sz="1600" dirty="0" err="1">
                <a:latin typeface="+mn-ea"/>
              </a:rPr>
              <a:t>tokei</a:t>
            </a:r>
            <a:r>
              <a:rPr lang="en-US" altLang="ja-JP" sz="1600" dirty="0">
                <a:latin typeface="+mn-ea"/>
              </a:rPr>
              <a:t>/census/</a:t>
            </a:r>
            <a:r>
              <a:rPr lang="en-US" altLang="ja-JP" sz="1600" dirty="0" err="1">
                <a:latin typeface="+mn-ea"/>
              </a:rPr>
              <a:t>afc</a:t>
            </a:r>
            <a:r>
              <a:rPr lang="en-US" altLang="ja-JP" sz="1600" dirty="0" smtClean="0">
                <a:latin typeface="+mn-ea"/>
              </a:rPr>
              <a:t>/&gt;</a:t>
            </a: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5081861" y="3660115"/>
            <a:ext cx="3873457" cy="1479456"/>
            <a:chOff x="4469168" y="2475543"/>
            <a:chExt cx="3873457" cy="1538941"/>
          </a:xfrm>
        </p:grpSpPr>
        <p:sp>
          <p:nvSpPr>
            <p:cNvPr id="18" name="雲 17"/>
            <p:cNvSpPr/>
            <p:nvPr/>
          </p:nvSpPr>
          <p:spPr>
            <a:xfrm rot="21413436" flipV="1">
              <a:off x="4469168" y="2475543"/>
              <a:ext cx="3873457" cy="1538941"/>
            </a:xfrm>
            <a:prstGeom prst="cloud">
              <a:avLst/>
            </a:prstGeom>
            <a:ln w="38100" cmpd="sng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633627" y="2762917"/>
              <a:ext cx="35702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ご清聴</a:t>
              </a:r>
              <a:endParaRPr kumimoji="1" lang="en-US" altLang="ja-JP" sz="2400" dirty="0" smtClean="0"/>
            </a:p>
            <a:p>
              <a:pPr algn="ctr"/>
              <a:r>
                <a:rPr kumimoji="1" lang="ja-JP" altLang="en-US" sz="2400" dirty="0" smtClean="0"/>
                <a:t>ありがとうございました</a:t>
              </a:r>
              <a:endParaRPr kumimoji="1" lang="ja-JP" altLang="en-US" sz="2400" dirty="0"/>
            </a:p>
          </p:txBody>
        </p:sp>
      </p:grpSp>
      <p:pic>
        <p:nvPicPr>
          <p:cNvPr id="23" name="図 22" descr="つちまる5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67" y1="8400" x2="22167" y2="8400"/>
                        <a14:foregroundMark x1="19212" y1="16800" x2="19212" y2="16800"/>
                        <a14:foregroundMark x1="16749" y1="28000" x2="16749" y2="28000"/>
                        <a14:foregroundMark x1="11823" y1="23200" x2="11823" y2="23200"/>
                        <a14:foregroundMark x1="29064" y1="28000" x2="29064" y2="28000"/>
                        <a14:foregroundMark x1="29064" y1="15600" x2="29064" y2="15600"/>
                        <a14:foregroundMark x1="35468" y1="20800" x2="35468" y2="20800"/>
                        <a14:foregroundMark x1="37931" y1="16400" x2="37931" y2="16400"/>
                        <a14:foregroundMark x1="29064" y1="7200" x2="29064" y2="7200"/>
                        <a14:foregroundMark x1="35468" y1="11200" x2="35468" y2="11200"/>
                        <a14:foregroundMark x1="18227" y1="10400" x2="18227" y2="10400"/>
                        <a14:foregroundMark x1="29064" y1="22400" x2="29064" y2="22400"/>
                        <a14:foregroundMark x1="11823" y1="18000" x2="11823" y2="18000"/>
                        <a14:foregroundMark x1="79803" y1="14400" x2="79803" y2="14400"/>
                        <a14:foregroundMark x1="89163" y1="26400" x2="89163" y2="26400"/>
                        <a14:foregroundMark x1="88177" y1="19600" x2="88177" y2="19600"/>
                        <a14:foregroundMark x1="74384" y1="21600" x2="74384" y2="21600"/>
                        <a14:foregroundMark x1="49754" y1="10400" x2="49754" y2="10400"/>
                        <a14:foregroundMark x1="73399" y1="39600" x2="73399" y2="39600"/>
                        <a14:foregroundMark x1="37931" y1="41600" x2="37931" y2="41600"/>
                        <a14:foregroundMark x1="38424" y1="47200" x2="38424" y2="47200"/>
                        <a14:foregroundMark x1="75862" y1="44000" x2="75862" y2="44000"/>
                        <a14:foregroundMark x1="23153" y1="20800" x2="23153" y2="20800"/>
                        <a14:foregroundMark x1="86700" y1="10000" x2="86700" y2="10000"/>
                        <a14:foregroundMark x1="84236" y1="13600" x2="84236" y2="13600"/>
                        <a14:foregroundMark x1="81281" y1="10000" x2="81281" y2="10000"/>
                        <a14:foregroundMark x1="30542" y1="78000" x2="30542" y2="78000"/>
                        <a14:foregroundMark x1="27094" y1="87600" x2="27094" y2="87600"/>
                        <a14:foregroundMark x1="53202" y1="94000" x2="53202" y2="94000"/>
                        <a14:foregroundMark x1="46798" y1="94000" x2="46798" y2="94000"/>
                        <a14:foregroundMark x1="57143" y1="52400" x2="57143" y2="52400"/>
                        <a14:foregroundMark x1="59606" y1="46400" x2="59606" y2="46400"/>
                        <a14:foregroundMark x1="34483" y1="72400" x2="34483" y2="72400"/>
                        <a14:foregroundMark x1="34975" y1="80800" x2="34975" y2="80800"/>
                        <a14:foregroundMark x1="30049" y1="82400" x2="30049" y2="82400"/>
                        <a14:foregroundMark x1="35468" y1="90400" x2="35468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13538" y="4687945"/>
            <a:ext cx="1463934" cy="18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6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42</a:t>
            </a:fld>
            <a:endParaRPr lang="ja-JP" altLang="en-US"/>
          </a:p>
        </p:txBody>
      </p:sp>
      <p:pic>
        <p:nvPicPr>
          <p:cNvPr id="39" name="図 38" descr="ピース(青)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40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>
            <a:noAutofit/>
          </a:bodyPr>
          <a:lstStyle/>
          <a:p>
            <a:r>
              <a:rPr lang="ja-JP" altLang="en-US" sz="2800" dirty="0" smtClean="0"/>
              <a:t>農業</a:t>
            </a:r>
            <a:endParaRPr kumimoji="1" lang="ja-JP" altLang="en-US" sz="2800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3" name="図 52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4" name="図 53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5" name="図 54" descr="ピース(赤)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6" name="図 55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8" name="テキスト ボックス 57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182073" y="5384442"/>
            <a:ext cx="3760449" cy="1193807"/>
            <a:chOff x="873585" y="5627781"/>
            <a:chExt cx="7194650" cy="914400"/>
          </a:xfrm>
        </p:grpSpPr>
        <p:sp>
          <p:nvSpPr>
            <p:cNvPr id="3" name="正方形/長方形 2"/>
            <p:cNvSpPr/>
            <p:nvPr/>
          </p:nvSpPr>
          <p:spPr>
            <a:xfrm>
              <a:off x="873585" y="5627781"/>
              <a:ext cx="7194650" cy="9144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 cmpd="thinThick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1742566" y="5743378"/>
              <a:ext cx="5456688" cy="6836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2600" dirty="0" smtClean="0"/>
                <a:t>販売農家数は</a:t>
              </a:r>
              <a:endParaRPr lang="en-US" altLang="ja-JP" sz="2600" dirty="0" smtClean="0"/>
            </a:p>
            <a:p>
              <a:pPr algn="ctr"/>
              <a:r>
                <a:rPr lang="ja-JP" altLang="en-US" sz="2600" dirty="0" smtClean="0"/>
                <a:t>米農家＞野菜農家</a:t>
              </a:r>
              <a:endParaRPr lang="en-US" altLang="ja-JP" sz="2600" dirty="0"/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1449156" y="102008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農業産出額内訳</a:t>
            </a:r>
            <a:endParaRPr kumimoji="1" lang="ja-JP" altLang="en-US" sz="2000" dirty="0"/>
          </a:p>
        </p:txBody>
      </p:sp>
      <p:graphicFrame>
        <p:nvGraphicFramePr>
          <p:cNvPr id="35" name="グラフ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549009"/>
              </p:ext>
            </p:extLst>
          </p:nvPr>
        </p:nvGraphicFramePr>
        <p:xfrm>
          <a:off x="517505" y="1396470"/>
          <a:ext cx="3930521" cy="2830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6" name="図形グループ 35"/>
          <p:cNvGrpSpPr/>
          <p:nvPr/>
        </p:nvGrpSpPr>
        <p:grpSpPr>
          <a:xfrm>
            <a:off x="2081998" y="5461459"/>
            <a:ext cx="1718235" cy="738181"/>
            <a:chOff x="9144000" y="3249998"/>
            <a:chExt cx="1718235" cy="790973"/>
          </a:xfrm>
          <a:noFill/>
        </p:grpSpPr>
        <p:sp>
          <p:nvSpPr>
            <p:cNvPr id="37" name="円形吹き出し 36"/>
            <p:cNvSpPr/>
            <p:nvPr/>
          </p:nvSpPr>
          <p:spPr>
            <a:xfrm>
              <a:off x="9144000" y="3249998"/>
              <a:ext cx="1718235" cy="790973"/>
            </a:xfrm>
            <a:prstGeom prst="wedgeEllipseCallout">
              <a:avLst>
                <a:gd name="adj1" fmla="val -10004"/>
                <a:gd name="adj2" fmla="val -66451"/>
              </a:avLst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9331929" y="3286865"/>
              <a:ext cx="1404098" cy="7255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/>
                <a:t>生産量</a:t>
              </a:r>
              <a:endParaRPr lang="en-US" altLang="ja-JP" dirty="0"/>
            </a:p>
            <a:p>
              <a:pPr algn="ctr"/>
              <a:r>
                <a:rPr lang="ja-JP" altLang="en-US" dirty="0"/>
                <a:t>全国</a:t>
              </a:r>
              <a:r>
                <a:rPr lang="en-US" altLang="ja-JP" sz="2000" b="1" dirty="0" smtClean="0"/>
                <a:t>No</a:t>
              </a:r>
              <a:r>
                <a:rPr lang="en-US" altLang="ja-JP" sz="2000" b="1" dirty="0" smtClean="0">
                  <a:latin typeface="Ayuthaya"/>
                  <a:ea typeface="+mj-ea"/>
                  <a:cs typeface="Ayuthaya"/>
                </a:rPr>
                <a:t>1</a:t>
              </a:r>
              <a:r>
                <a:rPr lang="ja-JP" altLang="en-US" dirty="0" smtClean="0"/>
                <a:t>！</a:t>
              </a:r>
              <a:endParaRPr lang="ja-JP" altLang="en-US" dirty="0"/>
            </a:p>
          </p:txBody>
        </p:sp>
      </p:grpSp>
      <p:pic>
        <p:nvPicPr>
          <p:cNvPr id="41" name="図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76" y="5437363"/>
            <a:ext cx="1577480" cy="105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テキスト ボックス 41"/>
          <p:cNvSpPr txBox="1"/>
          <p:nvPr/>
        </p:nvSpPr>
        <p:spPr>
          <a:xfrm>
            <a:off x="673710" y="6333775"/>
            <a:ext cx="1134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グラジオラス</a:t>
            </a:r>
            <a:endParaRPr kumimoji="1" lang="ja-JP" altLang="en-US" sz="1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085160" y="3948986"/>
            <a:ext cx="1966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H18 </a:t>
            </a:r>
            <a:r>
              <a:rPr lang="ja-JP" altLang="en-US" sz="1000" dirty="0"/>
              <a:t>茨城農林水産統計年報より</a:t>
            </a:r>
            <a:endParaRPr kumimoji="1" lang="ja-JP" altLang="en-US" sz="1000" dirty="0"/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065977"/>
              </p:ext>
            </p:extLst>
          </p:nvPr>
        </p:nvGraphicFramePr>
        <p:xfrm>
          <a:off x="688635" y="4383274"/>
          <a:ext cx="3221273" cy="1005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63526"/>
                <a:gridCol w="1657747"/>
              </a:tblGrid>
              <a:tr h="3339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花き例</a:t>
                      </a:r>
                      <a:endParaRPr kumimoji="1" lang="ja-JP" altLang="en-US" sz="1600" dirty="0"/>
                    </a:p>
                  </a:txBody>
                  <a:tcPr>
                    <a:lnR w="6350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141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野菜例</a:t>
                      </a:r>
                      <a:endParaRPr kumimoji="1" lang="ja-JP" altLang="en-US" sz="1600" dirty="0"/>
                    </a:p>
                  </a:txBody>
                  <a:tcPr>
                    <a:lnL w="6350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F141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339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菊</a:t>
                      </a:r>
                      <a:endParaRPr kumimoji="1" lang="ja-JP" altLang="en-US" sz="1600" dirty="0"/>
                    </a:p>
                  </a:txBody>
                  <a:tcPr>
                    <a:lnR w="6350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ばれいしょ</a:t>
                      </a:r>
                      <a:endParaRPr kumimoji="1" lang="ja-JP" altLang="en-US" sz="1600" dirty="0"/>
                    </a:p>
                  </a:txBody>
                  <a:tcPr>
                    <a:lnL w="6350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9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グラジオラス</a:t>
                      </a:r>
                      <a:endParaRPr kumimoji="1" lang="en-US" altLang="ja-JP" sz="1600" dirty="0" smtClean="0"/>
                    </a:p>
                  </a:txBody>
                  <a:tcPr>
                    <a:lnR w="6350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レンコン</a:t>
                      </a:r>
                      <a:endParaRPr kumimoji="1" lang="en-US" altLang="ja-JP" sz="1600" dirty="0" smtClean="0"/>
                    </a:p>
                  </a:txBody>
                  <a:tcPr>
                    <a:lnL w="6350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FF802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グラフ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245538"/>
              </p:ext>
            </p:extLst>
          </p:nvPr>
        </p:nvGraphicFramePr>
        <p:xfrm>
          <a:off x="4051288" y="2408047"/>
          <a:ext cx="509271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6111566" y="5028136"/>
            <a:ext cx="28831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H22</a:t>
            </a:r>
            <a:r>
              <a:rPr lang="ja-JP" altLang="en-US" sz="1000" dirty="0"/>
              <a:t>年 農林水産省「わがマチ・わがムラ」より</a:t>
            </a:r>
            <a:endParaRPr kumimoji="1" lang="ja-JP" altLang="en-US" sz="10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29715" y="2033326"/>
            <a:ext cx="2425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販売農家数</a:t>
            </a:r>
            <a:r>
              <a:rPr kumimoji="1" lang="en-US" altLang="ja-JP" sz="2000" dirty="0" smtClean="0"/>
              <a:t>(</a:t>
            </a:r>
            <a:r>
              <a:rPr kumimoji="1" lang="ja-JP" altLang="en-US" sz="2000" dirty="0" smtClean="0"/>
              <a:t>延べ数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3044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ピース(ピンク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48598" flipH="1">
            <a:off x="-115823" y="-167915"/>
            <a:ext cx="1146048" cy="11460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 dirty="0" smtClean="0"/>
              <a:t>商業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43</a:t>
            </a:fld>
            <a:endParaRPr lang="ja-JP" altLang="en-US"/>
          </a:p>
        </p:txBody>
      </p:sp>
      <p:grpSp>
        <p:nvGrpSpPr>
          <p:cNvPr id="6" name="図形グループ 5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7" name="図 6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8" name="図 7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17" name="コンテンツ プレースホルダー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403627"/>
              </p:ext>
            </p:extLst>
          </p:nvPr>
        </p:nvGraphicFramePr>
        <p:xfrm>
          <a:off x="395536" y="1434264"/>
          <a:ext cx="852603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994096" y="5978672"/>
            <a:ext cx="7200800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flat" cmpd="thinThick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事業所数・販売額ほぼ衰退傾向</a:t>
            </a: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-666706" y="720785"/>
            <a:ext cx="6707048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57675" y="6611779"/>
            <a:ext cx="2969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00" dirty="0" smtClean="0"/>
              <a:t>商業統計・経済センサス</a:t>
            </a:r>
            <a:r>
              <a:rPr lang="ja-JP" altLang="en-US" sz="1000" dirty="0"/>
              <a:t>より</a:t>
            </a:r>
            <a:endParaRPr kumimoji="1" lang="ja-JP" altLang="en-US" sz="1000" dirty="0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457200" y="911634"/>
            <a:ext cx="5583142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土浦市</a:t>
            </a: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の事業所数・販売額の推移</a:t>
            </a:r>
          </a:p>
        </p:txBody>
      </p:sp>
    </p:spTree>
    <p:extLst>
      <p:ext uri="{BB962C8B-B14F-4D97-AF65-F5344CB8AC3E}">
        <p14:creationId xmlns:p14="http://schemas.microsoft.com/office/powerpoint/2010/main" val="17935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ピース(ピンク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48598" flipH="1">
            <a:off x="-115823" y="-167915"/>
            <a:ext cx="1146048" cy="11460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 dirty="0" smtClean="0"/>
              <a:t>商業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44</a:t>
            </a:fld>
            <a:endParaRPr lang="ja-JP" altLang="en-US"/>
          </a:p>
        </p:txBody>
      </p:sp>
      <p:graphicFrame>
        <p:nvGraphicFramePr>
          <p:cNvPr id="7" name="コンテンツ プレースホルダー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989307"/>
              </p:ext>
            </p:extLst>
          </p:nvPr>
        </p:nvGraphicFramePr>
        <p:xfrm>
          <a:off x="457200" y="1417638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コンテンツ プレースホルダー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710594"/>
              </p:ext>
            </p:extLst>
          </p:nvPr>
        </p:nvGraphicFramePr>
        <p:xfrm>
          <a:off x="4648200" y="1417638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495800" y="1719850"/>
            <a:ext cx="85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(</a:t>
            </a:r>
            <a:r>
              <a:rPr lang="ja-JP" altLang="en-US" sz="1400" dirty="0"/>
              <a:t>千万円</a:t>
            </a:r>
            <a:r>
              <a:rPr lang="en-US" altLang="ja-JP" sz="1400" dirty="0" smtClean="0"/>
              <a:t>)</a:t>
            </a:r>
            <a:endParaRPr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78000" y="33036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つくば市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1919111" y="2699375"/>
            <a:ext cx="141111" cy="6491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790745" y="21905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土浦市</a:t>
            </a:r>
            <a:endParaRPr kumimoji="1" lang="ja-JP" altLang="en-US" dirty="0"/>
          </a:p>
        </p:txBody>
      </p:sp>
      <p:cxnSp>
        <p:nvCxnSpPr>
          <p:cNvPr id="17" name="直線コネクタ 16"/>
          <p:cNvCxnSpPr>
            <a:stCxn id="15" idx="1"/>
          </p:cNvCxnSpPr>
          <p:nvPr/>
        </p:nvCxnSpPr>
        <p:spPr>
          <a:xfrm flipH="1">
            <a:off x="2127522" y="2375213"/>
            <a:ext cx="663223" cy="184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694337" y="34953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土浦市</a:t>
            </a:r>
            <a:endParaRPr kumimoji="1" lang="ja-JP" altLang="en-US" dirty="0"/>
          </a:p>
        </p:txBody>
      </p:sp>
      <p:cxnSp>
        <p:nvCxnSpPr>
          <p:cNvPr id="21" name="直線コネクタ 20"/>
          <p:cNvCxnSpPr/>
          <p:nvPr/>
        </p:nvCxnSpPr>
        <p:spPr>
          <a:xfrm flipH="1" flipV="1">
            <a:off x="6553201" y="3378368"/>
            <a:ext cx="171018" cy="294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724219" y="21331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つくば市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6553200" y="2314175"/>
            <a:ext cx="241574" cy="4208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図形グループ 1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19" name="図 18" descr="ピース(赤).png"/>
            <p:cNvPicPr>
              <a:picLocks noChangeAspect="1"/>
            </p:cNvPicPr>
            <p:nvPr/>
          </p:nvPicPr>
          <p:blipFill>
            <a:blip r:embed="rId6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22" name="図 21" descr="ピース(赤).png"/>
            <p:cNvPicPr>
              <a:picLocks noChangeAspect="1"/>
            </p:cNvPicPr>
            <p:nvPr/>
          </p:nvPicPr>
          <p:blipFill>
            <a:blip r:embed="rId6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23" name="図 22" descr="ピース(赤)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26" name="図 25" descr="ピース(赤).png"/>
            <p:cNvPicPr>
              <a:picLocks noChangeAspect="1"/>
            </p:cNvPicPr>
            <p:nvPr/>
          </p:nvPicPr>
          <p:blipFill>
            <a:blip r:embed="rId6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27" name="図 26" descr="ピース(赤).png"/>
            <p:cNvPicPr>
              <a:picLocks noChangeAspect="1"/>
            </p:cNvPicPr>
            <p:nvPr/>
          </p:nvPicPr>
          <p:blipFill>
            <a:blip r:embed="rId6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12" name="直線コネクタ 11"/>
          <p:cNvCxnSpPr/>
          <p:nvPr/>
        </p:nvCxnSpPr>
        <p:spPr>
          <a:xfrm flipH="1">
            <a:off x="3229327" y="2655332"/>
            <a:ext cx="9526" cy="2960872"/>
          </a:xfrm>
          <a:prstGeom prst="line">
            <a:avLst/>
          </a:prstGeom>
          <a:ln w="38100" cmpd="sng">
            <a:solidFill>
              <a:srgbClr val="F141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角丸四角形吹き出し 32"/>
          <p:cNvSpPr/>
          <p:nvPr/>
        </p:nvSpPr>
        <p:spPr>
          <a:xfrm>
            <a:off x="1152872" y="4049357"/>
            <a:ext cx="1895127" cy="902501"/>
          </a:xfrm>
          <a:prstGeom prst="wedgeRoundRectCallout">
            <a:avLst>
              <a:gd name="adj1" fmla="val 57817"/>
              <a:gd name="adj2" fmla="val 9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latin typeface="+mn-ea"/>
              </a:rPr>
              <a:t>H19</a:t>
            </a:r>
            <a:r>
              <a:rPr kumimoji="1" lang="ja-JP" altLang="en-US" sz="2000" dirty="0" smtClean="0">
                <a:latin typeface="+mn-ea"/>
              </a:rPr>
              <a:t>年</a:t>
            </a:r>
            <a:r>
              <a:rPr kumimoji="1" lang="ja-JP" altLang="en-US" sz="2000" dirty="0" smtClean="0"/>
              <a:t>までに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/>
              <a:t>逆転</a:t>
            </a:r>
            <a:endParaRPr kumimoji="1" lang="ja-JP" altLang="en-US" sz="2000" dirty="0"/>
          </a:p>
        </p:txBody>
      </p:sp>
      <p:cxnSp>
        <p:nvCxnSpPr>
          <p:cNvPr id="34" name="直線コネクタ 33"/>
          <p:cNvCxnSpPr/>
          <p:nvPr/>
        </p:nvCxnSpPr>
        <p:spPr>
          <a:xfrm flipH="1">
            <a:off x="6084851" y="2655332"/>
            <a:ext cx="9526" cy="2960872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角丸四角形吹き出し 34"/>
          <p:cNvSpPr/>
          <p:nvPr/>
        </p:nvSpPr>
        <p:spPr>
          <a:xfrm>
            <a:off x="6553200" y="4270743"/>
            <a:ext cx="1943460" cy="902501"/>
          </a:xfrm>
          <a:prstGeom prst="wedgeRoundRectCallout">
            <a:avLst>
              <a:gd name="adj1" fmla="val -70628"/>
              <a:gd name="adj2" fmla="val 456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latin typeface="+mn-ea"/>
              </a:rPr>
              <a:t>H14</a:t>
            </a:r>
            <a:r>
              <a:rPr kumimoji="1" lang="ja-JP" altLang="en-US" sz="2000" dirty="0" smtClean="0">
                <a:latin typeface="+mn-ea"/>
              </a:rPr>
              <a:t>年</a:t>
            </a:r>
            <a:r>
              <a:rPr kumimoji="1" lang="ja-JP" altLang="en-US" sz="2000" dirty="0" smtClean="0"/>
              <a:t>までに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/>
              <a:t>逆転</a:t>
            </a:r>
            <a:endParaRPr kumimoji="1" lang="ja-JP" altLang="en-US" sz="20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068698" y="6192628"/>
            <a:ext cx="296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商業統計・経済センサス</a:t>
            </a:r>
            <a:r>
              <a:rPr lang="ja-JP" altLang="en-US" sz="1400" dirty="0"/>
              <a:t>より</a:t>
            </a:r>
            <a:endParaRPr kumimoji="1" lang="ja-JP" altLang="en-US" sz="1400" dirty="0"/>
          </a:p>
        </p:txBody>
      </p:sp>
      <p:sp>
        <p:nvSpPr>
          <p:cNvPr id="39" name="正方形/長方形 38"/>
          <p:cNvSpPr/>
          <p:nvPr/>
        </p:nvSpPr>
        <p:spPr>
          <a:xfrm>
            <a:off x="994096" y="6068318"/>
            <a:ext cx="7200800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flat" cmpd="thinThick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600" kern="0" dirty="0">
                <a:solidFill>
                  <a:srgbClr val="000000"/>
                </a:solidFill>
                <a:latin typeface="+mj-ea"/>
                <a:ea typeface="+mj-ea"/>
              </a:rPr>
              <a:t>商業地として</a:t>
            </a:r>
            <a:r>
              <a:rPr kumimoji="0" lang="ja-JP" altLang="en-US" sz="2600" kern="0" dirty="0" smtClean="0">
                <a:solidFill>
                  <a:srgbClr val="000000"/>
                </a:solidFill>
                <a:latin typeface="+mj-ea"/>
                <a:ea typeface="+mj-ea"/>
              </a:rPr>
              <a:t>の相対的地位の下落</a:t>
            </a:r>
            <a:endParaRPr kumimoji="0" lang="ja-JP" alt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6" name="タイトル 1"/>
          <p:cNvSpPr txBox="1">
            <a:spLocks/>
          </p:cNvSpPr>
          <p:nvPr/>
        </p:nvSpPr>
        <p:spPr>
          <a:xfrm>
            <a:off x="457200" y="911634"/>
            <a:ext cx="5583142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つくば市との比較</a:t>
            </a:r>
          </a:p>
        </p:txBody>
      </p:sp>
    </p:spTree>
    <p:extLst>
      <p:ext uri="{BB962C8B-B14F-4D97-AF65-F5344CB8AC3E}">
        <p14:creationId xmlns:p14="http://schemas.microsoft.com/office/powerpoint/2010/main" val="333206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゚ース(青).png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 dirty="0" smtClean="0"/>
              <a:t>観光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45</a:t>
            </a:fld>
            <a:endParaRPr lang="ja-JP" altLang="en-US"/>
          </a:p>
        </p:txBody>
      </p:sp>
      <p:sp>
        <p:nvSpPr>
          <p:cNvPr id="6" name="スライド番号プレースホルダー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ProN W4"/>
                <a:ea typeface="ヒラギノ丸ゴ ProN W4"/>
                <a:cs typeface="ヒラギノ丸ゴ ProN W4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C63FB8-029C-7D42-883B-020745584D4C}" type="slidenum">
              <a:rPr lang="ja-JP" altLang="en-US" smtClean="0"/>
              <a:pPr/>
              <a:t>45</a:t>
            </a:fld>
            <a:endParaRPr lang="ja-JP" altLang="en-US"/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939191"/>
              </p:ext>
            </p:extLst>
          </p:nvPr>
        </p:nvGraphicFramePr>
        <p:xfrm>
          <a:off x="115450" y="661256"/>
          <a:ext cx="4730126" cy="291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15449" y="920324"/>
            <a:ext cx="473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</a:t>
            </a:r>
            <a:r>
              <a:rPr kumimoji="1" lang="ja-JP" altLang="en-US" sz="1400" dirty="0" smtClean="0"/>
              <a:t>人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34288" y="3535071"/>
            <a:ext cx="1911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 smtClean="0"/>
              <a:t>平成</a:t>
            </a:r>
            <a:r>
              <a:rPr kumimoji="1" lang="en-US" altLang="ja-JP" sz="900" dirty="0" smtClean="0"/>
              <a:t>25</a:t>
            </a:r>
            <a:r>
              <a:rPr kumimoji="1" lang="ja-JP" altLang="en-US" sz="900" dirty="0" smtClean="0"/>
              <a:t>年観光客動態調査報告より</a:t>
            </a:r>
            <a:endParaRPr kumimoji="1" lang="ja-JP" altLang="en-US" sz="900" dirty="0"/>
          </a:p>
        </p:txBody>
      </p:sp>
      <p:pic>
        <p:nvPicPr>
          <p:cNvPr id="10" name="図 9" descr="桜まつり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65" y="4106042"/>
            <a:ext cx="2339018" cy="1539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 descr="土浦キララまつり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611" y="1215881"/>
            <a:ext cx="2245473" cy="168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 descr="土浦花火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997" y="3924143"/>
            <a:ext cx="2997660" cy="1998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テキスト ボックス 14"/>
          <p:cNvSpPr txBox="1"/>
          <p:nvPr/>
        </p:nvSpPr>
        <p:spPr>
          <a:xfrm>
            <a:off x="3107296" y="4170341"/>
            <a:ext cx="2749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800" dirty="0" smtClean="0">
                <a:latin typeface="Ayuthaya"/>
                <a:cs typeface="Ayuthaya"/>
              </a:rPr>
              <a:t>10</a:t>
            </a:r>
            <a:r>
              <a:rPr kumimoji="1" lang="ja-JP" altLang="en-US" sz="2000" dirty="0" smtClean="0">
                <a:latin typeface="Ayuthaya"/>
                <a:cs typeface="Ayuthaya"/>
              </a:rPr>
              <a:t>月</a:t>
            </a:r>
            <a:endParaRPr lang="en-US" altLang="ja-JP" sz="2800" dirty="0" smtClean="0">
              <a:latin typeface="Ayuthaya"/>
              <a:cs typeface="Ayuthaya"/>
            </a:endParaRPr>
          </a:p>
          <a:p>
            <a:r>
              <a:rPr lang="ja-JP" altLang="en-US" sz="2000" dirty="0"/>
              <a:t>土浦全国花火競技</a:t>
            </a:r>
            <a:r>
              <a:rPr lang="ja-JP" altLang="en-US" sz="2000" dirty="0" smtClean="0"/>
              <a:t>大会</a:t>
            </a: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3237456" y="5178857"/>
            <a:ext cx="2496605" cy="743726"/>
            <a:chOff x="3237456" y="5178857"/>
            <a:chExt cx="2496605" cy="743726"/>
          </a:xfrm>
        </p:grpSpPr>
        <p:sp>
          <p:nvSpPr>
            <p:cNvPr id="16" name="円形吹き出し 15"/>
            <p:cNvSpPr/>
            <p:nvPr/>
          </p:nvSpPr>
          <p:spPr>
            <a:xfrm>
              <a:off x="3237456" y="5178857"/>
              <a:ext cx="2496605" cy="743726"/>
            </a:xfrm>
            <a:prstGeom prst="wedgeEllipseCallout">
              <a:avLst>
                <a:gd name="adj1" fmla="val 47817"/>
                <a:gd name="adj2" fmla="val -60533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460548" y="5289780"/>
              <a:ext cx="21698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来場客数</a:t>
              </a:r>
              <a:r>
                <a:rPr kumimoji="1" lang="en-US" altLang="ja-JP" sz="2400" dirty="0" smtClean="0">
                  <a:solidFill>
                    <a:srgbClr val="F14124"/>
                  </a:solidFill>
                  <a:latin typeface="Ayuthaya"/>
                  <a:cs typeface="Ayuthaya"/>
                </a:rPr>
                <a:t>55</a:t>
              </a:r>
              <a:r>
                <a:rPr kumimoji="1" lang="ja-JP" altLang="en-US" dirty="0" smtClean="0"/>
                <a:t>万人！</a:t>
              </a:r>
              <a:endParaRPr kumimoji="1" lang="ja-JP" altLang="en-US" dirty="0"/>
            </a:p>
          </p:txBody>
        </p:sp>
      </p:grpSp>
      <p:cxnSp>
        <p:nvCxnSpPr>
          <p:cNvPr id="33" name="直線コネクタ 32"/>
          <p:cNvCxnSpPr>
            <a:endCxn id="10" idx="0"/>
          </p:cNvCxnSpPr>
          <p:nvPr/>
        </p:nvCxnSpPr>
        <p:spPr>
          <a:xfrm flipH="1">
            <a:off x="1331074" y="2973163"/>
            <a:ext cx="767477" cy="113287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970052" y="554972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土浦桜まつり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803786" y="2387680"/>
            <a:ext cx="617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95100</a:t>
            </a:r>
            <a:endParaRPr kumimoji="1" lang="ja-JP" altLang="en-US" sz="1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963184" y="2135473"/>
            <a:ext cx="71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195800</a:t>
            </a:r>
            <a:endParaRPr kumimoji="1" lang="ja-JP" altLang="en-US" sz="14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487569" y="1002278"/>
            <a:ext cx="99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6"/>
                </a:solidFill>
              </a:rPr>
              <a:t>586500</a:t>
            </a:r>
            <a:endParaRPr kumimoji="1" lang="ja-JP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252761" y="278325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土浦キララまつり</a:t>
            </a:r>
            <a:endParaRPr kumimoji="1" lang="ja-JP" altLang="en-US" dirty="0"/>
          </a:p>
        </p:txBody>
      </p:sp>
      <p:cxnSp>
        <p:nvCxnSpPr>
          <p:cNvPr id="51" name="直線コネクタ 50"/>
          <p:cNvCxnSpPr/>
          <p:nvPr/>
        </p:nvCxnSpPr>
        <p:spPr>
          <a:xfrm flipV="1">
            <a:off x="3305439" y="1623540"/>
            <a:ext cx="2723736" cy="1349624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6029175" y="1161875"/>
            <a:ext cx="58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8</a:t>
            </a:r>
            <a:r>
              <a:rPr lang="ja-JP" altLang="en-US" dirty="0" smtClean="0"/>
              <a:t>月</a:t>
            </a:r>
            <a:endParaRPr kumimoji="1" lang="ja-JP" altLang="en-US" sz="24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15451" y="3839181"/>
            <a:ext cx="600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yuthaya"/>
                <a:cs typeface="Ayuthaya"/>
              </a:rPr>
              <a:t>4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6553200" y="3357988"/>
            <a:ext cx="2496605" cy="646628"/>
            <a:chOff x="6553200" y="3357988"/>
            <a:chExt cx="2496605" cy="646628"/>
          </a:xfrm>
        </p:grpSpPr>
        <p:sp>
          <p:nvSpPr>
            <p:cNvPr id="60" name="円形吹き出し 59"/>
            <p:cNvSpPr/>
            <p:nvPr/>
          </p:nvSpPr>
          <p:spPr>
            <a:xfrm>
              <a:off x="6553200" y="3357988"/>
              <a:ext cx="2496605" cy="646628"/>
            </a:xfrm>
            <a:prstGeom prst="wedgeEllipseCallout">
              <a:avLst>
                <a:gd name="adj1" fmla="val -16398"/>
                <a:gd name="adj2" fmla="val 71478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6738588" y="3498996"/>
              <a:ext cx="218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全国三大花火の</a:t>
              </a:r>
              <a:r>
                <a:rPr lang="ja-JP" altLang="ja-JP" dirty="0" smtClean="0"/>
                <a:t>1</a:t>
              </a:r>
              <a:r>
                <a:rPr kumimoji="1" lang="ja-JP" altLang="en-US" dirty="0" smtClean="0"/>
                <a:t>つ</a:t>
              </a:r>
              <a:endParaRPr kumimoji="1" lang="ja-JP" altLang="en-US" dirty="0"/>
            </a:p>
          </p:txBody>
        </p:sp>
      </p:grpSp>
      <p:grpSp>
        <p:nvGrpSpPr>
          <p:cNvPr id="74" name="図形グループ 73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75" name="図 74" descr="ピース(赤).png"/>
            <p:cNvPicPr>
              <a:picLocks noChangeAspect="1"/>
            </p:cNvPicPr>
            <p:nvPr/>
          </p:nvPicPr>
          <p:blipFill>
            <a:blip r:embed="rId8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76" name="図 75" descr="ピース(赤).png"/>
            <p:cNvPicPr>
              <a:picLocks noChangeAspect="1"/>
            </p:cNvPicPr>
            <p:nvPr/>
          </p:nvPicPr>
          <p:blipFill>
            <a:blip r:embed="rId8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77" name="図 76" descr="ピース(赤).p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78" name="図 77" descr="ピース(赤).png"/>
            <p:cNvPicPr>
              <a:picLocks noChangeAspect="1"/>
            </p:cNvPicPr>
            <p:nvPr/>
          </p:nvPicPr>
          <p:blipFill>
            <a:blip r:embed="rId8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79" name="図 78" descr="ピース(赤).png"/>
            <p:cNvPicPr>
              <a:picLocks noChangeAspect="1"/>
            </p:cNvPicPr>
            <p:nvPr/>
          </p:nvPicPr>
          <p:blipFill>
            <a:blip r:embed="rId8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80" name="テキスト ボックス 79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970051" y="6075679"/>
            <a:ext cx="7096989" cy="645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年間の観光客の半数が花火</a:t>
            </a:r>
            <a:r>
              <a:rPr lang="ja-JP" altLang="en-US" sz="2400" dirty="0" smtClean="0"/>
              <a:t>目当て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00905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土浦.gif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alphaModFix amt="7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522" y="1405830"/>
            <a:ext cx="5131626" cy="516592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46</a:t>
            </a:fld>
            <a:endParaRPr lang="ja-JP" altLang="en-US"/>
          </a:p>
        </p:txBody>
      </p:sp>
      <p:pic>
        <p:nvPicPr>
          <p:cNvPr id="6" name="図 5" descr="ピース(青)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/>
          <a:lstStyle/>
          <a:p>
            <a:r>
              <a:rPr kumimoji="1" lang="ja-JP" altLang="en-US" sz="2800" dirty="0" smtClean="0"/>
              <a:t>工業</a:t>
            </a:r>
            <a:endParaRPr kumimoji="1" lang="ja-JP" altLang="en-US" sz="2800" dirty="0"/>
          </a:p>
        </p:txBody>
      </p:sp>
      <p:grpSp>
        <p:nvGrpSpPr>
          <p:cNvPr id="8" name="図形グループ 16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72599" y="6563427"/>
            <a:ext cx="5110914" cy="24618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ja-JP" altLang="en-US" sz="900" dirty="0"/>
              <a:t>土浦市内の</a:t>
            </a:r>
            <a:r>
              <a:rPr lang="ja-JP" altLang="en-US" sz="900" dirty="0" smtClean="0"/>
              <a:t>工業団地</a:t>
            </a:r>
            <a:r>
              <a:rPr lang="en-US" altLang="ja-JP" sz="900" dirty="0" smtClean="0"/>
              <a:t>http</a:t>
            </a:r>
            <a:r>
              <a:rPr lang="en-US" altLang="ja-JP" sz="900" dirty="0"/>
              <a:t>://</a:t>
            </a:r>
            <a:r>
              <a:rPr lang="en-US" altLang="ja-JP" sz="900" dirty="0" err="1"/>
              <a:t>www.city.tsuchiura.lg.jp</a:t>
            </a:r>
            <a:r>
              <a:rPr lang="en-US" altLang="ja-JP" sz="900" dirty="0"/>
              <a:t>/page/</a:t>
            </a:r>
            <a:r>
              <a:rPr lang="en-US" altLang="ja-JP" sz="900" dirty="0" err="1"/>
              <a:t>page000269.html</a:t>
            </a:r>
            <a:r>
              <a:rPr lang="en-US" altLang="ja-JP" sz="900" dirty="0"/>
              <a:t> </a:t>
            </a:r>
            <a:r>
              <a:rPr lang="ja-JP" altLang="en-US" sz="900" dirty="0"/>
              <a:t>　</a:t>
            </a:r>
          </a:p>
          <a:p>
            <a:pPr algn="r"/>
            <a:endParaRPr kumimoji="1" lang="ja-JP" altLang="en-US" sz="2000" dirty="0"/>
          </a:p>
        </p:txBody>
      </p:sp>
      <p:sp>
        <p:nvSpPr>
          <p:cNvPr id="27" name="タイトル 1"/>
          <p:cNvSpPr txBox="1">
            <a:spLocks/>
          </p:cNvSpPr>
          <p:nvPr/>
        </p:nvSpPr>
        <p:spPr>
          <a:xfrm>
            <a:off x="457199" y="914173"/>
            <a:ext cx="540832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/>
              <a:t>市内</a:t>
            </a:r>
            <a:r>
              <a:rPr lang="en-US" altLang="ja-JP" sz="2400" dirty="0" smtClean="0">
                <a:latin typeface="+mn-ea"/>
                <a:ea typeface="+mn-ea"/>
              </a:rPr>
              <a:t>4</a:t>
            </a:r>
            <a:r>
              <a:rPr lang="ja-JP" altLang="en-US" sz="2400" dirty="0" smtClean="0"/>
              <a:t>カ所の工業団地と工業用地面積</a:t>
            </a:r>
            <a:endParaRPr lang="ja-JP" altLang="en-US" sz="2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44894" y="44847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●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1" name="線吹き出し 1 (枠付き) 30"/>
          <p:cNvSpPr/>
          <p:nvPr/>
        </p:nvSpPr>
        <p:spPr>
          <a:xfrm>
            <a:off x="5865519" y="3227686"/>
            <a:ext cx="3163977" cy="944636"/>
          </a:xfrm>
          <a:prstGeom prst="borderCallout1">
            <a:avLst>
              <a:gd name="adj1" fmla="val 99321"/>
              <a:gd name="adj2" fmla="val 21738"/>
              <a:gd name="adj3" fmla="val 148500"/>
              <a:gd name="adj4" fmla="val 9402"/>
            </a:avLst>
          </a:prstGeom>
          <a:ln w="38100" cmpd="sng">
            <a:solidFill>
              <a:srgbClr val="4E67C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土浦おおつ野ヒルズ</a:t>
            </a:r>
            <a:endParaRPr lang="en-US" altLang="ja-JP" sz="24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+mn-ea"/>
              </a:rPr>
              <a:t>39.5ha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" name="線吹き出し 1 (枠付き) 31"/>
          <p:cNvSpPr/>
          <p:nvPr/>
        </p:nvSpPr>
        <p:spPr>
          <a:xfrm>
            <a:off x="6022492" y="1718236"/>
            <a:ext cx="2716897" cy="1004170"/>
          </a:xfrm>
          <a:prstGeom prst="borderCallout1">
            <a:avLst>
              <a:gd name="adj1" fmla="val 65248"/>
              <a:gd name="adj2" fmla="val -1332"/>
              <a:gd name="adj3" fmla="val 180525"/>
              <a:gd name="adj4" fmla="val -36442"/>
            </a:avLst>
          </a:prstGeom>
          <a:ln w="38100" cmpd="sng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神立地区工業団地</a:t>
            </a:r>
            <a:endParaRPr lang="en-US" altLang="ja-JP" sz="24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+mn-ea"/>
              </a:rPr>
              <a:t>134.7ha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830564" y="33306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2">
                    <a:lumMod val="75000"/>
                  </a:schemeClr>
                </a:solidFill>
              </a:rPr>
              <a:t>●</a:t>
            </a: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3" name="線吹き出し 1 (枠付き) 32"/>
          <p:cNvSpPr/>
          <p:nvPr/>
        </p:nvSpPr>
        <p:spPr>
          <a:xfrm>
            <a:off x="217669" y="1460308"/>
            <a:ext cx="2989400" cy="937588"/>
          </a:xfrm>
          <a:prstGeom prst="borderCallout1">
            <a:avLst>
              <a:gd name="adj1" fmla="val 102220"/>
              <a:gd name="adj2" fmla="val 89080"/>
              <a:gd name="adj3" fmla="val 118210"/>
              <a:gd name="adj4" fmla="val 99617"/>
            </a:avLst>
          </a:prstGeom>
          <a:ln w="38100" cmpd="sng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東筑波新治工業団地</a:t>
            </a:r>
            <a:endParaRPr lang="en-US" altLang="ja-JP" sz="24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+mn-ea"/>
              </a:rPr>
              <a:t>24.4ha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4" name="線吹き出し 1 (枠付き) 33"/>
          <p:cNvSpPr/>
          <p:nvPr/>
        </p:nvSpPr>
        <p:spPr>
          <a:xfrm>
            <a:off x="217669" y="3700004"/>
            <a:ext cx="3156781" cy="944636"/>
          </a:xfrm>
          <a:prstGeom prst="borderCallout1">
            <a:avLst>
              <a:gd name="adj1" fmla="val -326"/>
              <a:gd name="adj2" fmla="val 88008"/>
              <a:gd name="adj3" fmla="val -109314"/>
              <a:gd name="adj4" fmla="val 120678"/>
            </a:avLst>
          </a:prstGeom>
          <a:ln w="38100" cmpd="sng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テクノパーク土浦北</a:t>
            </a:r>
            <a:endParaRPr lang="en-US" altLang="ja-JP" sz="20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+mn-ea"/>
              </a:rPr>
              <a:t>34.4ha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897051" y="5280680"/>
            <a:ext cx="7286462" cy="1141663"/>
            <a:chOff x="0" y="5259294"/>
            <a:chExt cx="7942522" cy="1141663"/>
          </a:xfrm>
        </p:grpSpPr>
        <p:sp>
          <p:nvSpPr>
            <p:cNvPr id="36" name="正方形/長方形 35"/>
            <p:cNvSpPr/>
            <p:nvPr/>
          </p:nvSpPr>
          <p:spPr>
            <a:xfrm>
              <a:off x="0" y="5259294"/>
              <a:ext cx="7942522" cy="11416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 cmpd="thinThick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3199" y="5388874"/>
              <a:ext cx="683315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600" dirty="0"/>
                <a:t>東京まで</a:t>
              </a:r>
              <a:r>
                <a:rPr lang="en-US" altLang="ja-JP" sz="2600" dirty="0"/>
                <a:t>60</a:t>
              </a:r>
              <a:r>
                <a:rPr lang="ja-JP" altLang="en-US" sz="2600" dirty="0"/>
                <a:t>㎞圏内</a:t>
              </a:r>
              <a:endParaRPr lang="en-US" altLang="ja-JP" sz="2600" dirty="0"/>
            </a:p>
            <a:p>
              <a:r>
                <a:rPr lang="ja-JP" altLang="en-US" sz="2600" dirty="0"/>
                <a:t>圏央道整備に</a:t>
              </a:r>
              <a:r>
                <a:rPr lang="ja-JP" altLang="en-US" sz="2600" dirty="0" smtClean="0"/>
                <a:t>より成田</a:t>
              </a:r>
              <a:r>
                <a:rPr lang="ja-JP" altLang="en-US" sz="2600" dirty="0"/>
                <a:t>空港への</a:t>
              </a:r>
              <a:r>
                <a:rPr lang="ja-JP" altLang="en-US" sz="2600" dirty="0" smtClean="0"/>
                <a:t>アクセス良好</a:t>
              </a:r>
              <a:endParaRPr lang="en-US" altLang="ja-JP" sz="2600" dirty="0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3017955" y="23764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/>
                </a:solidFill>
              </a:rPr>
              <a:t>●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17976" y="246109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●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5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5" name="図 4" descr="ピース(青)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/>
          <a:lstStyle/>
          <a:p>
            <a:r>
              <a:rPr lang="ja-JP" altLang="en-US" sz="2800" dirty="0"/>
              <a:t>工業</a:t>
            </a:r>
            <a:endParaRPr kumimoji="1" lang="ja-JP" altLang="en-US" sz="2800" dirty="0"/>
          </a:p>
        </p:txBody>
      </p:sp>
      <p:grpSp>
        <p:nvGrpSpPr>
          <p:cNvPr id="7" name="図形グループ 16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8" name="図 7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3579519" y="651344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ja-JP" altLang="en-US" sz="900" dirty="0">
                <a:latin typeface="+mn-ea"/>
              </a:rPr>
              <a:t>平成</a:t>
            </a:r>
            <a:r>
              <a:rPr lang="en-US" altLang="ja-JP" sz="900" dirty="0">
                <a:latin typeface="+mn-ea"/>
              </a:rPr>
              <a:t>25</a:t>
            </a:r>
            <a:r>
              <a:rPr lang="ja-JP" altLang="en-US" sz="900" dirty="0">
                <a:latin typeface="+mn-ea"/>
              </a:rPr>
              <a:t>年度統計</a:t>
            </a:r>
            <a:r>
              <a:rPr lang="ja-JP" altLang="en-US" sz="900" dirty="0" smtClean="0">
                <a:latin typeface="+mn-ea"/>
              </a:rPr>
              <a:t>つちうらより</a:t>
            </a:r>
            <a:endParaRPr lang="ja-JP" altLang="en-US" sz="900" dirty="0">
              <a:latin typeface="+mn-ea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38152" y="1606767"/>
            <a:ext cx="6558446" cy="4235233"/>
            <a:chOff x="202503" y="1606767"/>
            <a:chExt cx="6558446" cy="4235233"/>
          </a:xfrm>
        </p:grpSpPr>
        <p:graphicFrame>
          <p:nvGraphicFramePr>
            <p:cNvPr id="20" name="グラフ 1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21825966"/>
                </p:ext>
              </p:extLst>
            </p:nvPr>
          </p:nvGraphicFramePr>
          <p:xfrm>
            <a:off x="232385" y="1606767"/>
            <a:ext cx="6528564" cy="4235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4" name="テキスト ボックス 23"/>
            <p:cNvSpPr txBox="1"/>
            <p:nvPr/>
          </p:nvSpPr>
          <p:spPr>
            <a:xfrm>
              <a:off x="202503" y="1918459"/>
              <a:ext cx="67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(</a:t>
              </a:r>
              <a:r>
                <a:rPr lang="ja-JP" altLang="en-US" sz="1400" dirty="0" smtClean="0"/>
                <a:t>万円</a:t>
              </a:r>
              <a:r>
                <a:rPr kumimoji="1" lang="en-US" altLang="ja-JP" sz="1400" dirty="0" smtClean="0"/>
                <a:t>)</a:t>
              </a:r>
              <a:endParaRPr kumimoji="1" lang="ja-JP" altLang="en-US" sz="1400" dirty="0"/>
            </a:p>
          </p:txBody>
        </p:sp>
      </p:grpSp>
      <p:sp>
        <p:nvSpPr>
          <p:cNvPr id="26" name="コンテンツ プレースホルダー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9" name="下矢印 18"/>
          <p:cNvSpPr/>
          <p:nvPr/>
        </p:nvSpPr>
        <p:spPr>
          <a:xfrm rot="19964486">
            <a:off x="4030374" y="2619963"/>
            <a:ext cx="421354" cy="1185929"/>
          </a:xfrm>
          <a:prstGeom prst="downArrow">
            <a:avLst>
              <a:gd name="adj1" fmla="val 40117"/>
              <a:gd name="adj2" fmla="val 40384"/>
            </a:avLst>
          </a:prstGeom>
          <a:gradFill>
            <a:gsLst>
              <a:gs pos="0">
                <a:srgbClr val="FF0000"/>
              </a:gs>
              <a:gs pos="100000">
                <a:schemeClr val="accent6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3906700" y="2166471"/>
            <a:ext cx="3364703" cy="1150469"/>
            <a:chOff x="4414694" y="2226235"/>
            <a:chExt cx="3364703" cy="1150469"/>
          </a:xfrm>
        </p:grpSpPr>
        <p:sp>
          <p:nvSpPr>
            <p:cNvPr id="21" name="爆発 1 20"/>
            <p:cNvSpPr/>
            <p:nvPr/>
          </p:nvSpPr>
          <p:spPr>
            <a:xfrm>
              <a:off x="4414694" y="2226235"/>
              <a:ext cx="3364703" cy="1150469"/>
            </a:xfrm>
            <a:prstGeom prst="irregularSeal1">
              <a:avLst/>
            </a:prstGeom>
            <a:solidFill>
              <a:srgbClr val="FFFF00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738463" y="2589320"/>
              <a:ext cx="2637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>
                  <a:solidFill>
                    <a:srgbClr val="FF0000"/>
                  </a:solidFill>
                </a:rPr>
                <a:t>リーマンショック</a:t>
              </a:r>
              <a:endParaRPr kumimoji="1" lang="ja-JP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6427102" y="3558477"/>
            <a:ext cx="2646878" cy="958850"/>
            <a:chOff x="3540826" y="6356350"/>
            <a:chExt cx="2646878" cy="958850"/>
          </a:xfrm>
        </p:grpSpPr>
        <p:sp>
          <p:nvSpPr>
            <p:cNvPr id="27" name="正方形/長方形 26"/>
            <p:cNvSpPr/>
            <p:nvPr/>
          </p:nvSpPr>
          <p:spPr>
            <a:xfrm>
              <a:off x="3540827" y="6356350"/>
              <a:ext cx="2628974" cy="9588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3540826" y="6442501"/>
              <a:ext cx="26468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/>
                <a:t>製造品</a:t>
              </a:r>
              <a:r>
                <a:rPr lang="ja-JP" altLang="en-US" sz="2400" dirty="0"/>
                <a:t>出荷額</a:t>
              </a:r>
              <a:r>
                <a:rPr lang="ja-JP" altLang="en-US" sz="2400" dirty="0" smtClean="0"/>
                <a:t>等の</a:t>
              </a:r>
              <a:endParaRPr lang="en-US" altLang="ja-JP" sz="2400" dirty="0" smtClean="0"/>
            </a:p>
            <a:p>
              <a:r>
                <a:rPr lang="ja-JP" altLang="en-US" sz="2400" dirty="0" smtClean="0"/>
                <a:t>急激な減少</a:t>
              </a:r>
              <a:endParaRPr lang="en-US" altLang="ja-JP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066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3094" y="948265"/>
            <a:ext cx="3643230" cy="506004"/>
          </a:xfrm>
        </p:spPr>
        <p:txBody>
          <a:bodyPr/>
          <a:lstStyle/>
          <a:p>
            <a:r>
              <a:rPr kumimoji="1" lang="ja-JP" altLang="en-US" sz="2400" dirty="0" smtClean="0"/>
              <a:t>高齢化が進む新治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48</a:t>
            </a:fld>
            <a:endParaRPr lang="ja-JP" altLang="en-US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094" y="1583316"/>
            <a:ext cx="7940975" cy="4773034"/>
          </a:xfrm>
          <a:prstGeom prst="rect">
            <a:avLst/>
          </a:prstGeom>
        </p:spPr>
      </p:pic>
      <p:sp>
        <p:nvSpPr>
          <p:cNvPr id="10" name="四角形吹き出し 9"/>
          <p:cNvSpPr/>
          <p:nvPr/>
        </p:nvSpPr>
        <p:spPr>
          <a:xfrm>
            <a:off x="1178518" y="2143757"/>
            <a:ext cx="1869482" cy="927533"/>
          </a:xfrm>
          <a:prstGeom prst="wedgeRectCallout">
            <a:avLst>
              <a:gd name="adj1" fmla="val -33045"/>
              <a:gd name="adj2" fmla="val 76096"/>
            </a:avLst>
          </a:prstGeom>
          <a:solidFill>
            <a:schemeClr val="bg1"/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</a:rPr>
              <a:t>土浦市全体は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Ayuthaya"/>
                <a:cs typeface="Ayuthaya"/>
              </a:rPr>
              <a:t>22.2</a:t>
            </a:r>
            <a:r>
              <a:rPr lang="en-US" altLang="ja-JP" sz="2000" dirty="0" smtClean="0">
                <a:solidFill>
                  <a:schemeClr val="accent6"/>
                </a:solidFill>
              </a:rPr>
              <a:t>%</a:t>
            </a:r>
          </a:p>
        </p:txBody>
      </p:sp>
      <p:sp>
        <p:nvSpPr>
          <p:cNvPr id="11" name="四角形吹き出し 10"/>
          <p:cNvSpPr/>
          <p:nvPr/>
        </p:nvSpPr>
        <p:spPr>
          <a:xfrm>
            <a:off x="6345451" y="1760943"/>
            <a:ext cx="2138618" cy="779058"/>
          </a:xfrm>
          <a:prstGeom prst="wedgeRectCallout">
            <a:avLst>
              <a:gd name="adj1" fmla="val -21291"/>
              <a:gd name="adj2" fmla="val 66029"/>
            </a:avLst>
          </a:prstGeom>
          <a:solidFill>
            <a:schemeClr val="bg1"/>
          </a:solidFill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accent6"/>
                </a:solidFill>
              </a:rPr>
              <a:t>赤字</a:t>
            </a:r>
            <a:r>
              <a:rPr lang="ja-JP" altLang="en-US" sz="2000" dirty="0" smtClean="0">
                <a:solidFill>
                  <a:schemeClr val="tx1"/>
                </a:solidFill>
              </a:rPr>
              <a:t>は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Ayuthaya"/>
                <a:cs typeface="Ayuthaya"/>
              </a:rPr>
              <a:t>30</a:t>
            </a:r>
            <a:r>
              <a:rPr lang="en-US" altLang="ja-JP" sz="2000" dirty="0" smtClean="0">
                <a:solidFill>
                  <a:schemeClr val="tx1"/>
                </a:solidFill>
              </a:rPr>
              <a:t>%</a:t>
            </a:r>
            <a:r>
              <a:rPr lang="ja-JP" altLang="en-US" sz="2000" dirty="0" smtClean="0">
                <a:solidFill>
                  <a:schemeClr val="tx1"/>
                </a:solidFill>
              </a:rPr>
              <a:t>以上の地域</a:t>
            </a:r>
            <a:endParaRPr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3570941" y="2143757"/>
            <a:ext cx="2294578" cy="765629"/>
          </a:xfrm>
          <a:prstGeom prst="wedgeRectCallout">
            <a:avLst>
              <a:gd name="adj1" fmla="val -12833"/>
              <a:gd name="adj2" fmla="val 77795"/>
            </a:avLst>
          </a:prstGeom>
          <a:solidFill>
            <a:schemeClr val="bg1"/>
          </a:solidFill>
          <a:ln w="28575" cmpd="sng">
            <a:solidFill>
              <a:srgbClr val="FFAF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FFAF1D"/>
                </a:solidFill>
              </a:rPr>
              <a:t>黄</a:t>
            </a:r>
            <a:r>
              <a:rPr lang="ja-JP" altLang="en-US" sz="2000" b="1" dirty="0" smtClean="0">
                <a:solidFill>
                  <a:srgbClr val="FFAF1D"/>
                </a:solidFill>
              </a:rPr>
              <a:t>字</a:t>
            </a:r>
            <a:r>
              <a:rPr lang="ja-JP" altLang="en-US" sz="2000" dirty="0" smtClean="0">
                <a:solidFill>
                  <a:srgbClr val="000000"/>
                </a:solidFill>
              </a:rPr>
              <a:t>は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Ayuthaya"/>
                <a:cs typeface="Ayuthaya"/>
              </a:rPr>
              <a:t>22.2</a:t>
            </a:r>
            <a:r>
              <a:rPr lang="en-US" altLang="ja-JP" sz="2000" dirty="0" smtClean="0">
                <a:solidFill>
                  <a:srgbClr val="000000"/>
                </a:solidFill>
              </a:rPr>
              <a:t>%</a:t>
            </a:r>
            <a:r>
              <a:rPr lang="ja-JP" altLang="en-US" sz="2000" dirty="0" smtClean="0">
                <a:solidFill>
                  <a:srgbClr val="000000"/>
                </a:solidFill>
              </a:rPr>
              <a:t>以上の地域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図 7" descr="ピース(青)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新治中地区</a:t>
            </a:r>
            <a:endParaRPr lang="ja-JP" altLang="en-US" sz="2800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15" name="図 14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6" name="図 15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7" name="図 16" descr="ピース(赤)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8" name="図 17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9" name="図 18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" name="角丸四角形 2"/>
          <p:cNvSpPr/>
          <p:nvPr/>
        </p:nvSpPr>
        <p:spPr>
          <a:xfrm>
            <a:off x="5017847" y="4129024"/>
            <a:ext cx="3337859" cy="101337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</a:rPr>
              <a:t>新治</a:t>
            </a:r>
            <a:r>
              <a:rPr kumimoji="1" lang="ja-JP" altLang="en-US" sz="2000" dirty="0" smtClean="0"/>
              <a:t>地区</a:t>
            </a:r>
            <a:r>
              <a:rPr kumimoji="1" lang="ja-JP" altLang="en-US" sz="2400" dirty="0" smtClean="0">
                <a:solidFill>
                  <a:schemeClr val="accent5"/>
                </a:solidFill>
              </a:rPr>
              <a:t>全体</a:t>
            </a:r>
            <a:r>
              <a:rPr kumimoji="1" lang="ja-JP" altLang="en-US" sz="2000" dirty="0" smtClean="0"/>
              <a:t>高齢化率</a:t>
            </a:r>
            <a:endParaRPr kumimoji="1" lang="en-US" altLang="ja-JP" sz="2000" dirty="0" smtClean="0"/>
          </a:p>
          <a:p>
            <a:pPr algn="ctr"/>
            <a:r>
              <a:rPr kumimoji="1" lang="en-US" altLang="ja-JP" sz="2800" b="1" dirty="0" smtClean="0">
                <a:solidFill>
                  <a:schemeClr val="accent5"/>
                </a:solidFill>
                <a:latin typeface="+mn-ea"/>
              </a:rPr>
              <a:t>29.4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+mn-ea"/>
              </a:rPr>
              <a:t>%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325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49</a:t>
            </a:fld>
            <a:endParaRPr lang="ja-JP" altLang="en-US"/>
          </a:p>
        </p:txBody>
      </p:sp>
      <p:sp>
        <p:nvSpPr>
          <p:cNvPr id="5" name="タイトル 6"/>
          <p:cNvSpPr txBox="1">
            <a:spLocks/>
          </p:cNvSpPr>
          <p:nvPr/>
        </p:nvSpPr>
        <p:spPr>
          <a:xfrm>
            <a:off x="-862372" y="3581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モール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505</a:t>
            </a: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の現状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6" name="コンテンツ プレースホルダー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2955" y="2061859"/>
            <a:ext cx="4616600" cy="3462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84783"/>
            <a:ext cx="3892004" cy="291900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827584" y="4509120"/>
            <a:ext cx="3892004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産業祭はかなりの人出！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475656" y="5381302"/>
            <a:ext cx="3243932" cy="72008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方法次第で活用可能？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827584" y="5485271"/>
            <a:ext cx="648072" cy="512143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1979712" y="2541107"/>
            <a:ext cx="3456384" cy="806353"/>
          </a:xfrm>
          <a:prstGeom prst="wedgeRoundRectCallout">
            <a:avLst>
              <a:gd name="adj1" fmla="val 41590"/>
              <a:gd name="adj2" fmla="val 114707"/>
              <a:gd name="adj3" fmla="val 16667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</a:t>
            </a: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階以上は変わらずシャッター街</a:t>
            </a:r>
          </a:p>
        </p:txBody>
      </p:sp>
      <p:pic>
        <p:nvPicPr>
          <p:cNvPr id="12" name="図 11" descr="ピース(青)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457199" y="125235"/>
            <a:ext cx="4015409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一中地区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補足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15" name="図 14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6" name="図 15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7" name="図 16" descr="ピース(赤)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8" name="図 17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9" name="図 18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88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2986353856"/>
              </p:ext>
            </p:extLst>
          </p:nvPr>
        </p:nvGraphicFramePr>
        <p:xfrm>
          <a:off x="948650" y="1330350"/>
          <a:ext cx="7244642" cy="482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発表順番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1778009" y="3361760"/>
            <a:ext cx="418348" cy="144929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000" dirty="0" smtClean="0"/>
              <a:t>交通・医療</a:t>
            </a:r>
            <a:endParaRPr kumimoji="1" lang="ja-JP" altLang="en-US" sz="2000" dirty="0"/>
          </a:p>
        </p:txBody>
      </p:sp>
      <p:sp>
        <p:nvSpPr>
          <p:cNvPr id="34" name="角丸四角形 33"/>
          <p:cNvSpPr/>
          <p:nvPr/>
        </p:nvSpPr>
        <p:spPr>
          <a:xfrm>
            <a:off x="2330828" y="3361760"/>
            <a:ext cx="418348" cy="144929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000" dirty="0" smtClean="0"/>
              <a:t>地区別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19642" y="2554941"/>
            <a:ext cx="1479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土浦</a:t>
            </a:r>
            <a:r>
              <a:rPr lang="ja-JP" altLang="en-US" sz="2000" dirty="0" smtClean="0"/>
              <a:t>市の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現状・課題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448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50</a:t>
            </a:fld>
            <a:endParaRPr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まちかど蔵・亀城公園の現状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6" name="コンテンツ プレースホルダー 4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68760"/>
            <a:ext cx="3606552" cy="2402653"/>
          </a:xfrm>
          <a:prstGeom prst="rect">
            <a:avLst/>
          </a:prstGeom>
        </p:spPr>
      </p:pic>
      <p:pic>
        <p:nvPicPr>
          <p:cNvPr id="7" name="図 6">
            <a:hlinkClick r:id="rId4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429000"/>
            <a:ext cx="3000507" cy="225038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51520" y="1277401"/>
            <a:ext cx="4434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●城址・城下町の歴史的景観が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観光資源となっている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●レンタサイクルの拠点</a:t>
            </a:r>
          </a:p>
        </p:txBody>
      </p:sp>
      <p:sp>
        <p:nvSpPr>
          <p:cNvPr id="10" name="角丸四角形吹き出し 9"/>
          <p:cNvSpPr/>
          <p:nvPr/>
        </p:nvSpPr>
        <p:spPr>
          <a:xfrm>
            <a:off x="2367684" y="2636912"/>
            <a:ext cx="2852388" cy="985565"/>
          </a:xfrm>
          <a:prstGeom prst="wedgeRoundRectCallout">
            <a:avLst>
              <a:gd name="adj1" fmla="val -67648"/>
              <a:gd name="adj2" fmla="val 46193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まちかど蔵の来場者は</a:t>
            </a:r>
            <a:endParaRPr kumimoji="0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年々上昇傾向にある</a:t>
            </a:r>
          </a:p>
        </p:txBody>
      </p:sp>
      <p:sp>
        <p:nvSpPr>
          <p:cNvPr id="11" name="角丸四角形吹き出し 10"/>
          <p:cNvSpPr/>
          <p:nvPr/>
        </p:nvSpPr>
        <p:spPr>
          <a:xfrm>
            <a:off x="2369684" y="3733369"/>
            <a:ext cx="3354443" cy="820821"/>
          </a:xfrm>
          <a:prstGeom prst="wedgeRoundRectCallout">
            <a:avLst>
              <a:gd name="adj1" fmla="val -64997"/>
              <a:gd name="adj2" fmla="val -22088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マニアックなスポットなので</a:t>
            </a:r>
            <a:endParaRPr kumimoji="0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歴史おたくの人がよく訪れる</a:t>
            </a:r>
          </a:p>
        </p:txBody>
      </p:sp>
      <p:sp>
        <p:nvSpPr>
          <p:cNvPr id="12" name="角丸四角形吹き出し 11"/>
          <p:cNvSpPr/>
          <p:nvPr/>
        </p:nvSpPr>
        <p:spPr>
          <a:xfrm>
            <a:off x="2346247" y="4629554"/>
            <a:ext cx="3193124" cy="868310"/>
          </a:xfrm>
          <a:prstGeom prst="wedgeRoundRectCallout">
            <a:avLst>
              <a:gd name="adj1" fmla="val -65319"/>
              <a:gd name="adj2" fmla="val -56739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外国人観光客も多いので</a:t>
            </a:r>
            <a:endParaRPr kumimoji="0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外国語のガイドが必要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5024609"/>
            <a:ext cx="1681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まちかど蔵の</a:t>
            </a:r>
            <a:endParaRPr kumimoji="0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ガイドさん</a:t>
            </a:r>
          </a:p>
        </p:txBody>
      </p:sp>
      <p:pic>
        <p:nvPicPr>
          <p:cNvPr id="14" name="図 13" descr="ピース(青).png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15" name="タイトル 1"/>
          <p:cNvSpPr txBox="1">
            <a:spLocks/>
          </p:cNvSpPr>
          <p:nvPr/>
        </p:nvSpPr>
        <p:spPr>
          <a:xfrm>
            <a:off x="457200" y="125235"/>
            <a:ext cx="3975652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一中地区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補足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17" name="図 16" descr="ピース(赤).png"/>
            <p:cNvPicPr>
              <a:picLocks noChangeAspect="1"/>
            </p:cNvPicPr>
            <p:nvPr/>
          </p:nvPicPr>
          <p:blipFill>
            <a:blip r:embed="rId7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8" name="図 17" descr="ピース(赤).png"/>
            <p:cNvPicPr>
              <a:picLocks noChangeAspect="1"/>
            </p:cNvPicPr>
            <p:nvPr/>
          </p:nvPicPr>
          <p:blipFill>
            <a:blip r:embed="rId7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9" name="図 18" descr="ピース(赤)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20" name="図 19" descr="ピース(赤).png"/>
            <p:cNvPicPr>
              <a:picLocks noChangeAspect="1"/>
            </p:cNvPicPr>
            <p:nvPr/>
          </p:nvPicPr>
          <p:blipFill>
            <a:blip r:embed="rId7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21" name="図 20" descr="ピース(赤).png"/>
            <p:cNvPicPr>
              <a:picLocks noChangeAspect="1"/>
            </p:cNvPicPr>
            <p:nvPr/>
          </p:nvPicPr>
          <p:blipFill>
            <a:blip r:embed="rId7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9" y="2632452"/>
            <a:ext cx="1985569" cy="23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 descr="一中濃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8" y="10799"/>
            <a:ext cx="1223318" cy="123137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88" y="1947736"/>
            <a:ext cx="7962900" cy="412432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51</a:t>
            </a:fld>
            <a:endParaRPr lang="ja-JP" altLang="en-US"/>
          </a:p>
        </p:txBody>
      </p:sp>
      <p:sp>
        <p:nvSpPr>
          <p:cNvPr id="7" name="円/楕円 6"/>
          <p:cNvSpPr/>
          <p:nvPr/>
        </p:nvSpPr>
        <p:spPr>
          <a:xfrm rot="18376793">
            <a:off x="1424680" y="2209912"/>
            <a:ext cx="1685642" cy="2044004"/>
          </a:xfrm>
          <a:prstGeom prst="ellipse">
            <a:avLst/>
          </a:prstGeom>
          <a:solidFill>
            <a:schemeClr val="accent5">
              <a:lumMod val="40000"/>
              <a:lumOff val="60000"/>
              <a:alpha val="33000"/>
            </a:schemeClr>
          </a:solidFill>
          <a:ln w="38100" cap="flat" cmpd="sng" algn="ctr">
            <a:solidFill>
              <a:srgbClr val="FF802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3534912" y="1506141"/>
            <a:ext cx="4623443" cy="1152128"/>
          </a:xfrm>
          <a:prstGeom prst="wedgeRoundRectCallout">
            <a:avLst>
              <a:gd name="adj1" fmla="val -56662"/>
              <a:gd name="adj2" fmla="val 87469"/>
              <a:gd name="adj3" fmla="val 16667"/>
            </a:avLst>
          </a:prstGeom>
          <a:ln w="28575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中心市街地整備・にぎわい対策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重要度は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ea"/>
                <a:cs typeface="+mn-cs"/>
              </a:rPr>
              <a:t>高い</a:t>
            </a: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が満足度は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+mn-ea"/>
                <a:cs typeface="+mn-cs"/>
              </a:rPr>
              <a:t>低い</a:t>
            </a:r>
            <a:endParaRPr kumimoji="0" lang="en-US" altLang="ja-JP" sz="2400" b="1" i="0" u="none" strike="noStrike" kern="0" cap="none" spc="0" normalizeH="0" baseline="0" noProof="0" dirty="0" smtClean="0">
              <a:ln>
                <a:noFill/>
              </a:ln>
              <a:solidFill>
                <a:srgbClr val="F14124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 smtClean="0"/>
              <a:t>一中地区</a:t>
            </a:r>
            <a:endParaRPr lang="ja-JP" altLang="en-US" sz="2800" dirty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457199" y="914173"/>
            <a:ext cx="5408320" cy="506004"/>
          </a:xfrm>
        </p:spPr>
        <p:txBody>
          <a:bodyPr/>
          <a:lstStyle/>
          <a:p>
            <a:pPr lvl="0" defTabSz="914400">
              <a:defRPr/>
            </a:pPr>
            <a:r>
              <a:rPr lang="en-US" altLang="ja-JP" sz="2400" dirty="0" smtClean="0">
                <a:solidFill>
                  <a:sysClr val="windowText" lastClr="000000"/>
                </a:solidFill>
                <a:latin typeface="+mn-ea"/>
                <a:ea typeface="+mn-ea"/>
              </a:rPr>
              <a:t>H25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n-ea"/>
                <a:ea typeface="+mn-ea"/>
              </a:rPr>
              <a:t>年度</a:t>
            </a:r>
            <a:r>
              <a:rPr lang="en-US" altLang="ja-JP" sz="2400" dirty="0" smtClean="0">
                <a:solidFill>
                  <a:sysClr val="windowText" lastClr="000000"/>
                </a:solidFill>
                <a:latin typeface="+mn-ea"/>
                <a:ea typeface="+mn-ea"/>
              </a:rPr>
              <a:t> 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n-ea"/>
                <a:ea typeface="+mn-ea"/>
              </a:rPr>
              <a:t>市民</a:t>
            </a:r>
            <a:r>
              <a:rPr lang="ja-JP" altLang="en-US" sz="2400" dirty="0">
                <a:solidFill>
                  <a:sysClr val="windowText" lastClr="000000"/>
                </a:solidFill>
                <a:latin typeface="+mn-ea"/>
                <a:ea typeface="+mn-ea"/>
              </a:rPr>
              <a:t>満足度調査の結果より</a:t>
            </a:r>
          </a:p>
        </p:txBody>
      </p:sp>
      <p:sp>
        <p:nvSpPr>
          <p:cNvPr id="24" name="左右矢印 23"/>
          <p:cNvSpPr/>
          <p:nvPr/>
        </p:nvSpPr>
        <p:spPr>
          <a:xfrm rot="5400000">
            <a:off x="-954583" y="3799018"/>
            <a:ext cx="3188199" cy="437323"/>
          </a:xfrm>
          <a:prstGeom prst="leftRight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10800000" scaled="0"/>
          </a:gra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左右矢印 25"/>
          <p:cNvSpPr/>
          <p:nvPr/>
        </p:nvSpPr>
        <p:spPr>
          <a:xfrm>
            <a:off x="2302320" y="6055160"/>
            <a:ext cx="4924507" cy="437323"/>
          </a:xfrm>
          <a:prstGeom prst="leftRightArrow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FF6600"/>
              </a:gs>
            </a:gsLst>
            <a:lin ang="0" scaled="1"/>
            <a:tileRect/>
          </a:gradFill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24735" y="5611779"/>
            <a:ext cx="42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低</a:t>
            </a:r>
            <a:endParaRPr kumimoji="1" lang="ja-JP" altLang="en-US" sz="2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1339" y="1961915"/>
            <a:ext cx="45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高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930" y="3482826"/>
            <a:ext cx="553998" cy="1069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/>
              <a:t>重要度</a:t>
            </a:r>
            <a:endParaRPr kumimoji="1" lang="ja-JP" altLang="en-US" sz="2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99739" y="6042989"/>
            <a:ext cx="526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高</a:t>
            </a:r>
            <a:endParaRPr kumimoji="1" lang="ja-JP" altLang="en-US" sz="2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826971" y="6042989"/>
            <a:ext cx="56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低</a:t>
            </a:r>
            <a:endParaRPr kumimoji="1" lang="ja-JP" altLang="en-US" sz="2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66170" y="6368521"/>
            <a:ext cx="1596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満足度</a:t>
            </a:r>
            <a:endParaRPr kumimoji="1" lang="ja-JP" altLang="en-US" sz="2400" dirty="0"/>
          </a:p>
        </p:txBody>
      </p:sp>
      <p:grpSp>
        <p:nvGrpSpPr>
          <p:cNvPr id="33" name="図形グループ 3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34" name="図 33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35" name="図 34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36" name="図 35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37" name="図 36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38" name="図 37" descr="ピース(赤)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右矢印 1"/>
          <p:cNvSpPr/>
          <p:nvPr/>
        </p:nvSpPr>
        <p:spPr>
          <a:xfrm rot="5400000">
            <a:off x="5734894" y="2943882"/>
            <a:ext cx="808351" cy="57606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4483042" y="3772207"/>
            <a:ext cx="3459480" cy="54173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現状対策の</a:t>
            </a:r>
            <a:r>
              <a:rPr kumimoji="1" lang="ja-JP" altLang="en-US" sz="2400" b="1" dirty="0" smtClean="0">
                <a:solidFill>
                  <a:schemeClr val="accent6"/>
                </a:solidFill>
              </a:rPr>
              <a:t>不十分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さ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6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一中濃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8" y="10799"/>
            <a:ext cx="1223318" cy="123137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52</a:t>
            </a:fld>
            <a:endParaRPr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3643230" cy="506004"/>
          </a:xfrm>
        </p:spPr>
        <p:txBody>
          <a:bodyPr/>
          <a:lstStyle/>
          <a:p>
            <a:r>
              <a:rPr kumimoji="1" lang="ja-JP" altLang="en-US" dirty="0" smtClean="0"/>
              <a:t>土浦市の水辺空間</a:t>
            </a:r>
            <a:endParaRPr kumimoji="1" lang="ja-JP" altLang="en-US" dirty="0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457200" y="1509059"/>
            <a:ext cx="4038600" cy="4617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 smtClean="0"/>
              <a:t>土浦市民の憩いの場</a:t>
            </a:r>
            <a:endParaRPr lang="en-US" altLang="ja-JP" sz="2800" dirty="0" smtClean="0"/>
          </a:p>
        </p:txBody>
      </p:sp>
      <p:sp>
        <p:nvSpPr>
          <p:cNvPr id="19" name="コンテンツ プレースホルダー 3"/>
          <p:cNvSpPr txBox="1">
            <a:spLocks/>
          </p:cNvSpPr>
          <p:nvPr/>
        </p:nvSpPr>
        <p:spPr>
          <a:xfrm>
            <a:off x="4633354" y="1509059"/>
            <a:ext cx="4092788" cy="462425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2800" dirty="0"/>
              <a:t>浸水のリスク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3052" y="5044195"/>
            <a:ext cx="3848867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桜の</a:t>
            </a:r>
            <a:r>
              <a:rPr lang="ja-JP" altLang="en-US" sz="2600" dirty="0" smtClean="0"/>
              <a:t>名所・釣り場として</a:t>
            </a:r>
            <a:endParaRPr lang="en-US" altLang="ja-JP" sz="2600" dirty="0" smtClean="0"/>
          </a:p>
          <a:p>
            <a:pPr algn="ctr"/>
            <a:r>
              <a:rPr lang="ja-JP" altLang="en-US" sz="2600" dirty="0"/>
              <a:t>市民</a:t>
            </a:r>
            <a:r>
              <a:rPr lang="ja-JP" altLang="en-US" sz="2600" dirty="0" smtClean="0"/>
              <a:t>に親しまれる場所</a:t>
            </a:r>
            <a:endParaRPr lang="en-US" altLang="ja-JP" sz="26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55313" y="5044195"/>
            <a:ext cx="3848867" cy="89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600" dirty="0">
                <a:latin typeface="+mn-ea"/>
              </a:rPr>
              <a:t>中心</a:t>
            </a:r>
            <a:r>
              <a:rPr lang="ja-JP" altLang="en-US" sz="2600" dirty="0" smtClean="0">
                <a:latin typeface="+mn-ea"/>
              </a:rPr>
              <a:t>市街地で</a:t>
            </a:r>
            <a:endParaRPr lang="en-US" altLang="ja-JP" sz="2600" dirty="0" smtClean="0">
              <a:latin typeface="+mn-ea"/>
            </a:endParaRPr>
          </a:p>
          <a:p>
            <a:pPr algn="ctr"/>
            <a:r>
              <a:rPr lang="ja-JP" altLang="en-US" sz="2600" dirty="0" smtClean="0">
                <a:latin typeface="+mn-ea"/>
              </a:rPr>
              <a:t>最大</a:t>
            </a:r>
            <a:r>
              <a:rPr lang="en-US" altLang="ja-JP" sz="2600" dirty="0">
                <a:latin typeface="+mn-ea"/>
              </a:rPr>
              <a:t>2.0</a:t>
            </a:r>
            <a:r>
              <a:rPr lang="ja-JP" altLang="en-US" sz="2600" dirty="0">
                <a:latin typeface="+mn-ea"/>
              </a:rPr>
              <a:t>～</a:t>
            </a:r>
            <a:r>
              <a:rPr lang="en-US" altLang="ja-JP" sz="2600" dirty="0">
                <a:latin typeface="+mn-ea"/>
              </a:rPr>
              <a:t>5.0m</a:t>
            </a:r>
            <a:r>
              <a:rPr lang="ja-JP" altLang="en-US" sz="2600" dirty="0" smtClean="0">
                <a:latin typeface="+mn-ea"/>
              </a:rPr>
              <a:t>浸水</a:t>
            </a:r>
            <a:endParaRPr lang="ja-JP" altLang="en-US" sz="2600" dirty="0">
              <a:latin typeface="+mn-ea"/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457200" y="914173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桜川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の現状と課題</a:t>
            </a:r>
            <a:endParaRPr lang="ja-JP" altLang="en-US" sz="2400" dirty="0">
              <a:solidFill>
                <a:sysClr val="windowText" lastClr="000000"/>
              </a:solidFill>
              <a:latin typeface="+mj-ea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47" y="2287477"/>
            <a:ext cx="3509706" cy="247083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13" y="2056255"/>
            <a:ext cx="3828500" cy="2933279"/>
          </a:xfrm>
          <a:prstGeom prst="rect">
            <a:avLst/>
          </a:prstGeom>
        </p:spPr>
      </p:pic>
      <p:grpSp>
        <p:nvGrpSpPr>
          <p:cNvPr id="25" name="図形グループ 24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26" name="図 25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27" name="図 26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28" name="図 27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29" name="図 28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30" name="図 29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47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ピース(青)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grpSp>
        <p:nvGrpSpPr>
          <p:cNvPr id="6" name="図形グループ 10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7" name="図 6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8" name="図 7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rgbClr val="000000"/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rgbClr val="000000"/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000000"/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57199" y="125235"/>
            <a:ext cx="4714157" cy="506004"/>
          </a:xfrm>
        </p:spPr>
        <p:txBody>
          <a:bodyPr/>
          <a:lstStyle/>
          <a:p>
            <a:r>
              <a:rPr kumimoji="1" lang="ja-JP" altLang="en-US" dirty="0" smtClean="0"/>
              <a:t>土浦市の水辺空間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補足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5" y="1405630"/>
            <a:ext cx="4594425" cy="458730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190" y="1417585"/>
            <a:ext cx="4181553" cy="2874818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4695190" y="4280448"/>
            <a:ext cx="4183787" cy="1712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 smtClean="0"/>
              <a:t>・</a:t>
            </a:r>
            <a:r>
              <a:rPr kumimoji="1" lang="en-US" altLang="ja-JP" sz="2400" dirty="0" smtClean="0"/>
              <a:t>COD</a:t>
            </a:r>
            <a:r>
              <a:rPr kumimoji="1" lang="ja-JP" altLang="en-US" sz="2400" dirty="0" err="1" smtClean="0"/>
              <a:t>、</a:t>
            </a:r>
            <a:r>
              <a:rPr kumimoji="1" lang="en-US" altLang="ja-JP" sz="2400" dirty="0" smtClean="0"/>
              <a:t>T-N</a:t>
            </a:r>
            <a:r>
              <a:rPr kumimoji="1" lang="ja-JP" altLang="en-US" sz="2400" dirty="0" err="1" smtClean="0"/>
              <a:t>、</a:t>
            </a:r>
            <a:r>
              <a:rPr kumimoji="1" lang="en-US" altLang="ja-JP" sz="2400" dirty="0" smtClean="0"/>
              <a:t>T-P</a:t>
            </a:r>
            <a:r>
              <a:rPr lang="ja-JP" altLang="en-US" sz="2400" dirty="0" smtClean="0"/>
              <a:t>はいずれも</a:t>
            </a:r>
            <a:endParaRPr lang="en-US" altLang="ja-JP" sz="2400" dirty="0" smtClean="0"/>
          </a:p>
          <a:p>
            <a:r>
              <a:rPr lang="ja-JP" altLang="en-US" sz="2400" dirty="0" smtClean="0"/>
              <a:t>境基準を上回るレベルで推移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・植生面積は</a:t>
            </a:r>
            <a:r>
              <a:rPr kumimoji="1" lang="en-US" altLang="ja-JP" sz="2400" dirty="0" smtClean="0"/>
              <a:t>1972</a:t>
            </a:r>
            <a:r>
              <a:rPr kumimoji="1" lang="ja-JP" altLang="en-US" sz="2400" dirty="0" smtClean="0"/>
              <a:t>年から</a:t>
            </a:r>
            <a:r>
              <a:rPr kumimoji="1" lang="en-US" altLang="ja-JP" sz="2400" dirty="0" smtClean="0"/>
              <a:t>30</a:t>
            </a:r>
            <a:r>
              <a:rPr kumimoji="1" lang="ja-JP" altLang="en-US" sz="2400" dirty="0" smtClean="0"/>
              <a:t>年間で半減</a:t>
            </a:r>
            <a:endParaRPr kumimoji="1" lang="ja-JP" altLang="en-US" sz="2400" dirty="0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457200" y="914173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霞ヶ浦の現状と課題</a:t>
            </a:r>
            <a:endParaRPr lang="ja-JP" altLang="en-US" sz="2400" dirty="0">
              <a:solidFill>
                <a:sysClr val="windowText" lastClr="00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5819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 descr="三中濃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522"/>
            <a:ext cx="1231266" cy="123937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54</a:t>
            </a:fld>
            <a:endParaRPr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地区別</a:t>
            </a:r>
            <a:r>
              <a:rPr lang="en-US" altLang="ja-JP" sz="2800" dirty="0" smtClean="0"/>
              <a:t>-</a:t>
            </a:r>
            <a:r>
              <a:rPr lang="ja-JP" altLang="en-US" sz="2800" dirty="0"/>
              <a:t>三</a:t>
            </a:r>
            <a:r>
              <a:rPr lang="ja-JP" altLang="en-US" sz="2800" dirty="0" smtClean="0"/>
              <a:t>中地区</a:t>
            </a:r>
            <a:endParaRPr lang="ja-JP" altLang="en-US" sz="2800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25" name="図 24" descr="ピース(赤)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26" name="図 25" descr="ピース(赤)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27" name="図 26" descr="ピース(赤)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28" name="図 27" descr="ピース(赤)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29" name="図 28" descr="ピース(赤)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6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cs typeface="+mj-cs"/>
              </a:rPr>
              <a:t>三中地区の犯罪率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pic>
        <p:nvPicPr>
          <p:cNvPr id="2" name="図 1" descr="スクリーンショット 2014-11-06 15.15.5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6798" r="20424" b="8777"/>
          <a:stretch/>
        </p:blipFill>
        <p:spPr>
          <a:xfrm>
            <a:off x="1347575" y="1206910"/>
            <a:ext cx="6238969" cy="553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193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ピース(青)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人口分析</a:t>
            </a:r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3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3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01178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dirty="0">
                <a:ln w="3175" cmpd="sng">
                  <a:noFill/>
                </a:ln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人口ピラミッド（</a:t>
            </a:r>
            <a:r>
              <a:rPr lang="en-US" altLang="ja-JP" sz="2400" dirty="0" smtClean="0">
                <a:solidFill>
                  <a:sysClr val="windowText" lastClr="000000"/>
                </a:solidFill>
                <a:latin typeface="+mj-ea"/>
              </a:rPr>
              <a:t>2010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年）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20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859291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4808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32675"/>
            <a:ext cx="3643230" cy="50600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56</a:t>
            </a:fld>
            <a:endParaRPr lang="ja-JP" altLang="en-US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54795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図 5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人口分析</a:t>
            </a:r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4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01178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dirty="0">
                <a:ln w="3175" cmpd="sng">
                  <a:noFill/>
                </a:ln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人口ピラミッド（</a:t>
            </a:r>
            <a:r>
              <a:rPr lang="en-US" altLang="ja-JP" sz="2400" dirty="0">
                <a:solidFill>
                  <a:sysClr val="windowText" lastClr="000000"/>
                </a:solidFill>
                <a:latin typeface="+mj-ea"/>
              </a:rPr>
              <a:t>2020</a:t>
            </a: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年）	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016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87351"/>
            <a:ext cx="3643230" cy="50600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57</a:t>
            </a:fld>
            <a:endParaRPr lang="ja-JP" altLang="en-US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8260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図 5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人口分析</a:t>
            </a:r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4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01178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dirty="0">
                <a:ln w="3175" cmpd="sng">
                  <a:noFill/>
                </a:ln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人口ピラミッド（</a:t>
            </a:r>
            <a:r>
              <a:rPr lang="en-US" altLang="ja-JP" sz="2400" dirty="0">
                <a:solidFill>
                  <a:sysClr val="windowText" lastClr="000000"/>
                </a:solidFill>
                <a:latin typeface="+mj-ea"/>
              </a:rPr>
              <a:t>2025</a:t>
            </a: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年）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133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94196"/>
            <a:ext cx="3643230" cy="50600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58</a:t>
            </a:fld>
            <a:endParaRPr lang="ja-JP" altLang="en-US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5510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図 5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人口分析</a:t>
            </a:r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4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01178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dirty="0">
                <a:ln w="3175" cmpd="sng">
                  <a:noFill/>
                </a:ln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人口ピラミッド（</a:t>
            </a:r>
            <a:r>
              <a:rPr lang="en-US" altLang="ja-JP" sz="2400" dirty="0">
                <a:solidFill>
                  <a:sysClr val="windowText" lastClr="000000"/>
                </a:solidFill>
                <a:latin typeface="+mj-ea"/>
              </a:rPr>
              <a:t>2030</a:t>
            </a: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年）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508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59</a:t>
            </a:fld>
            <a:endParaRPr lang="ja-JP" altLang="en-US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57223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図 5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人口分析</a:t>
            </a:r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4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01178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dirty="0">
                <a:ln w="3175" cmpd="sng">
                  <a:noFill/>
                </a:ln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人口ピラミッド（</a:t>
            </a:r>
            <a:r>
              <a:rPr lang="en-US" altLang="ja-JP" sz="2400" dirty="0" smtClean="0">
                <a:solidFill>
                  <a:sysClr val="windowText" lastClr="000000"/>
                </a:solidFill>
                <a:latin typeface="+mj-ea"/>
              </a:rPr>
              <a:t>2035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年</a:t>
            </a: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574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2" name="図 1" descr="パズル背景.png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16" name="図 15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4261">
            <a:off x="1640129" y="543005"/>
            <a:ext cx="3207331" cy="3207331"/>
          </a:xfrm>
          <a:prstGeom prst="rect">
            <a:avLst/>
          </a:prstGeom>
        </p:spPr>
      </p:pic>
      <p:pic>
        <p:nvPicPr>
          <p:cNvPr id="17" name="図 16" descr="ピース(青)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aturation sat="0"/>
                    </a14:imgEffect>
                    <a14:imgEffect>
                      <a14:brightnessContrast bright="-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09181">
            <a:off x="-9297" y="253901"/>
            <a:ext cx="1347108" cy="1347108"/>
          </a:xfrm>
          <a:prstGeom prst="rect">
            <a:avLst/>
          </a:prstGeom>
        </p:spPr>
      </p:pic>
      <p:pic>
        <p:nvPicPr>
          <p:cNvPr id="19" name="図 18" descr="ピース(紫)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15717" flipV="1">
            <a:off x="121780" y="2743030"/>
            <a:ext cx="1520907" cy="1520907"/>
          </a:xfrm>
          <a:prstGeom prst="rect">
            <a:avLst/>
          </a:prstGeom>
        </p:spPr>
      </p:pic>
      <p:pic>
        <p:nvPicPr>
          <p:cNvPr id="20" name="図 19" descr="ピース(青)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2927">
            <a:off x="311557" y="5038596"/>
            <a:ext cx="1507847" cy="1507847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3993659" y="3167530"/>
            <a:ext cx="435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0262E"/>
                </a:solidFill>
                <a:latin typeface="ヒラギノ丸ゴ ProN W4"/>
                <a:ea typeface="ヒラギノ丸ゴ ProN W4"/>
                <a:cs typeface="ヒラギノ丸ゴ ProN W4"/>
              </a:rPr>
              <a:t>土浦市の現状・課題</a:t>
            </a:r>
            <a:endParaRPr kumimoji="1" lang="en-US" altLang="ja-JP" sz="3600" dirty="0" smtClean="0">
              <a:solidFill>
                <a:srgbClr val="F0262E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</p:spTree>
    <p:extLst>
      <p:ext uri="{BB962C8B-B14F-4D97-AF65-F5344CB8AC3E}">
        <p14:creationId xmlns:p14="http://schemas.microsoft.com/office/powerpoint/2010/main" val="166813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94196"/>
            <a:ext cx="3643230" cy="50600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60</a:t>
            </a:fld>
            <a:endParaRPr lang="ja-JP" altLang="en-US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08432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図 5" descr="ピース(青)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人口分析</a:t>
            </a:r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4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01178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dirty="0">
                <a:ln w="3175" cmpd="sng">
                  <a:noFill/>
                </a:ln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9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人口ピラミッド（</a:t>
            </a:r>
            <a:r>
              <a:rPr lang="en-US" altLang="ja-JP" sz="2400" dirty="0" smtClean="0">
                <a:solidFill>
                  <a:sysClr val="windowText" lastClr="000000"/>
                </a:solidFill>
                <a:latin typeface="+mj-ea"/>
              </a:rPr>
              <a:t>2040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年</a:t>
            </a: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04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61</a:t>
            </a:fld>
            <a:endParaRPr lang="ja-JP" altLang="en-US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39393904"/>
              </p:ext>
            </p:extLst>
          </p:nvPr>
        </p:nvGraphicFramePr>
        <p:xfrm>
          <a:off x="457200" y="1600200"/>
          <a:ext cx="4038600" cy="3830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コンテンツ プレースホルダー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1486706"/>
              </p:ext>
            </p:extLst>
          </p:nvPr>
        </p:nvGraphicFramePr>
        <p:xfrm>
          <a:off x="4348952" y="1226539"/>
          <a:ext cx="4432612" cy="4203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6868892" y="6560364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 smtClean="0"/>
              <a:t>出典：</a:t>
            </a:r>
            <a:r>
              <a:rPr kumimoji="1" lang="en-US" altLang="ja-JP" sz="900" dirty="0" smtClean="0"/>
              <a:t>2010</a:t>
            </a:r>
            <a:r>
              <a:rPr lang="en-US" altLang="en-US" sz="900" dirty="0" smtClean="0"/>
              <a:t>年国勢調査</a:t>
            </a:r>
            <a:endParaRPr kumimoji="1" lang="ja-JP" altLang="en-US" sz="900" dirty="0"/>
          </a:p>
        </p:txBody>
      </p:sp>
      <p:sp>
        <p:nvSpPr>
          <p:cNvPr id="10" name="正方形/長方形 9"/>
          <p:cNvSpPr/>
          <p:nvPr/>
        </p:nvSpPr>
        <p:spPr>
          <a:xfrm>
            <a:off x="457200" y="5571312"/>
            <a:ext cx="8229600" cy="5548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600" dirty="0" smtClean="0">
                <a:solidFill>
                  <a:srgbClr val="FF0000"/>
                </a:solidFill>
              </a:rPr>
              <a:t>つくば市</a:t>
            </a:r>
            <a:r>
              <a:rPr lang="ja-JP" altLang="en-US" sz="2600" dirty="0" smtClean="0"/>
              <a:t>との間の</a:t>
            </a:r>
            <a:r>
              <a:rPr lang="ja-JP" altLang="en-US" sz="2600" dirty="0" smtClean="0">
                <a:solidFill>
                  <a:srgbClr val="FF0000"/>
                </a:solidFill>
              </a:rPr>
              <a:t>通勤・通学</a:t>
            </a:r>
            <a:r>
              <a:rPr lang="ja-JP" altLang="en-US" sz="2600" dirty="0" smtClean="0"/>
              <a:t>の流動が大きい</a:t>
            </a:r>
            <a:endParaRPr kumimoji="1" lang="en-US" altLang="ja-JP" sz="2600" dirty="0" smtClean="0"/>
          </a:p>
        </p:txBody>
      </p:sp>
      <p:pic>
        <p:nvPicPr>
          <p:cNvPr id="11" name="図 10" descr="ピース(青)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878">
            <a:off x="-7741" y="-144384"/>
            <a:ext cx="1146048" cy="114604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人口分析</a:t>
            </a:r>
            <a:endParaRPr lang="ja-JP" altLang="en-US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14" name="図 13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5" name="図 14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6" name="図 15" descr="ピース(赤).png"/>
            <p:cNvPicPr>
              <a:picLocks noChangeAspect="1"/>
            </p:cNvPicPr>
            <p:nvPr/>
          </p:nvPicPr>
          <p:blipFill>
            <a:blip r:embed="rId5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7" name="図 16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8" name="図 17" descr="ピース(赤).png"/>
            <p:cNvPicPr>
              <a:picLocks noChangeAspect="1"/>
            </p:cNvPicPr>
            <p:nvPr/>
          </p:nvPicPr>
          <p:blipFill>
            <a:blip r:embed="rId5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301178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</a:rPr>
                <a:t>人口分析</a:t>
              </a:r>
              <a:endParaRPr lang="ja-JP" altLang="en-US" sz="1500" dirty="0">
                <a:ln w="3175" cmpd="sng">
                  <a:noFill/>
                </a:ln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4" name="タイトル 1"/>
          <p:cNvSpPr txBox="1">
            <a:spLocks/>
          </p:cNvSpPr>
          <p:nvPr/>
        </p:nvSpPr>
        <p:spPr>
          <a:xfrm>
            <a:off x="457200" y="762000"/>
            <a:ext cx="8229600" cy="65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通勤・通学の流動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（平成</a:t>
            </a:r>
            <a:r>
              <a:rPr lang="en-US" altLang="ja-JP" sz="2400" dirty="0" smtClean="0">
                <a:solidFill>
                  <a:sysClr val="windowText" lastClr="000000"/>
                </a:solidFill>
                <a:latin typeface="+mj-ea"/>
              </a:rPr>
              <a:t>22</a:t>
            </a:r>
            <a:r>
              <a:rPr lang="ja-JP" altLang="en-US" sz="2400" dirty="0" smtClean="0">
                <a:solidFill>
                  <a:sysClr val="windowText" lastClr="000000"/>
                </a:solidFill>
                <a:latin typeface="+mj-ea"/>
              </a:rPr>
              <a:t>年</a:t>
            </a:r>
            <a:r>
              <a:rPr lang="ja-JP" altLang="en-US" sz="2400" dirty="0">
                <a:solidFill>
                  <a:sysClr val="windowText" lastClr="000000"/>
                </a:solidFill>
                <a:latin typeface="+mj-ea"/>
              </a:rPr>
              <a:t>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954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62</a:t>
            </a:fld>
            <a:endParaRPr lang="ja-JP" altLang="en-US"/>
          </a:p>
        </p:txBody>
      </p:sp>
      <p:pic>
        <p:nvPicPr>
          <p:cNvPr id="5" name="図 4" descr="パズル背景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835042" y="835042"/>
            <a:ext cx="7246474" cy="5576389"/>
          </a:xfrm>
          <a:prstGeom prst="rect">
            <a:avLst/>
          </a:prstGeom>
        </p:spPr>
      </p:pic>
      <p:pic>
        <p:nvPicPr>
          <p:cNvPr id="6" name="図 5" descr="パズル背景.pn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732569" y="835042"/>
            <a:ext cx="7246474" cy="5576389"/>
          </a:xfrm>
          <a:prstGeom prst="rect">
            <a:avLst/>
          </a:prstGeom>
        </p:spPr>
      </p:pic>
      <p:pic>
        <p:nvPicPr>
          <p:cNvPr id="29" name="図 28" descr="土浦.gif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69" y="452365"/>
            <a:ext cx="5864788" cy="5903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図形グループ 46"/>
          <p:cNvGrpSpPr/>
          <p:nvPr/>
        </p:nvGrpSpPr>
        <p:grpSpPr>
          <a:xfrm rot="16200000">
            <a:off x="1702831" y="452365"/>
            <a:ext cx="2867161" cy="2841652"/>
            <a:chOff x="1702831" y="452365"/>
            <a:chExt cx="2867161" cy="2841652"/>
          </a:xfrm>
        </p:grpSpPr>
        <p:pic>
          <p:nvPicPr>
            <p:cNvPr id="23" name="図 22" descr="新治中地区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269" y="452365"/>
              <a:ext cx="2860723" cy="2841652"/>
            </a:xfrm>
            <a:prstGeom prst="rect">
              <a:avLst/>
            </a:prstGeom>
          </p:spPr>
        </p:pic>
        <p:sp>
          <p:nvSpPr>
            <p:cNvPr id="32" name="角丸四角形 31"/>
            <p:cNvSpPr/>
            <p:nvPr/>
          </p:nvSpPr>
          <p:spPr>
            <a:xfrm>
              <a:off x="1702831" y="1493150"/>
              <a:ext cx="1826383" cy="680954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新治中地区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9" name="角丸四角形 38"/>
          <p:cNvSpPr/>
          <p:nvPr/>
        </p:nvSpPr>
        <p:spPr>
          <a:xfrm>
            <a:off x="1732713" y="1523136"/>
            <a:ext cx="1826383" cy="680954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 smtClean="0">
                <a:solidFill>
                  <a:srgbClr val="000000"/>
                </a:solidFill>
              </a:rPr>
              <a:t>多世代交流</a:t>
            </a:r>
            <a:endParaRPr kumimoji="1" lang="ja-JP" altLang="en-US" sz="2200" b="1" dirty="0">
              <a:solidFill>
                <a:srgbClr val="000000"/>
              </a:solidFill>
            </a:endParaRPr>
          </a:p>
        </p:txBody>
      </p:sp>
      <p:grpSp>
        <p:nvGrpSpPr>
          <p:cNvPr id="48" name="図形グループ 47"/>
          <p:cNvGrpSpPr/>
          <p:nvPr/>
        </p:nvGrpSpPr>
        <p:grpSpPr>
          <a:xfrm>
            <a:off x="4557238" y="419216"/>
            <a:ext cx="4303191" cy="3175909"/>
            <a:chOff x="3529214" y="1272668"/>
            <a:chExt cx="4303191" cy="3175909"/>
          </a:xfrm>
        </p:grpSpPr>
        <p:pic>
          <p:nvPicPr>
            <p:cNvPr id="24" name="図 23" descr="五中・都和中地区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214" y="1272668"/>
              <a:ext cx="3993903" cy="3175909"/>
            </a:xfrm>
            <a:prstGeom prst="rect">
              <a:avLst/>
            </a:prstGeom>
          </p:spPr>
        </p:pic>
        <p:sp>
          <p:nvSpPr>
            <p:cNvPr id="40" name="角丸四角形 39"/>
            <p:cNvSpPr/>
            <p:nvPr/>
          </p:nvSpPr>
          <p:spPr>
            <a:xfrm>
              <a:off x="5273995" y="2142586"/>
              <a:ext cx="2558410" cy="619302"/>
            </a:xfrm>
            <a:prstGeom prst="roundRect">
              <a:avLst/>
            </a:prstGeom>
            <a:ln w="381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五中・都和中地区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角丸四角形 40"/>
          <p:cNvSpPr/>
          <p:nvPr/>
        </p:nvSpPr>
        <p:spPr>
          <a:xfrm>
            <a:off x="5273995" y="2129298"/>
            <a:ext cx="2558410" cy="619302"/>
          </a:xfrm>
          <a:prstGeom prst="roundRect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 smtClean="0">
                <a:solidFill>
                  <a:srgbClr val="000000"/>
                </a:solidFill>
              </a:rPr>
              <a:t>にぎわい創造</a:t>
            </a:r>
            <a:endParaRPr kumimoji="1" lang="ja-JP" altLang="en-US" sz="2200" b="1" dirty="0">
              <a:solidFill>
                <a:srgbClr val="000000"/>
              </a:solidFill>
            </a:endParaRPr>
          </a:p>
        </p:txBody>
      </p:sp>
      <p:grpSp>
        <p:nvGrpSpPr>
          <p:cNvPr id="53" name="図形グループ 52"/>
          <p:cNvGrpSpPr/>
          <p:nvPr/>
        </p:nvGrpSpPr>
        <p:grpSpPr>
          <a:xfrm rot="5400000">
            <a:off x="2914624" y="3778907"/>
            <a:ext cx="3492103" cy="1928191"/>
            <a:chOff x="2914624" y="3778907"/>
            <a:chExt cx="3492103" cy="1928191"/>
          </a:xfrm>
        </p:grpSpPr>
        <p:pic>
          <p:nvPicPr>
            <p:cNvPr id="27" name="図 26" descr="四中・六中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624" y="3778907"/>
              <a:ext cx="2352300" cy="1928191"/>
            </a:xfrm>
            <a:prstGeom prst="rect">
              <a:avLst/>
            </a:prstGeom>
          </p:spPr>
        </p:pic>
        <p:sp>
          <p:nvSpPr>
            <p:cNvPr id="45" name="角丸四角形 44"/>
            <p:cNvSpPr/>
            <p:nvPr/>
          </p:nvSpPr>
          <p:spPr>
            <a:xfrm>
              <a:off x="4127121" y="4613686"/>
              <a:ext cx="2279606" cy="626109"/>
            </a:xfrm>
            <a:prstGeom prst="roundRect">
              <a:avLst/>
            </a:prstGeom>
            <a:ln w="38100" cmpd="sng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四中・六中地区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4927716" y="3311071"/>
            <a:ext cx="2094953" cy="999663"/>
            <a:chOff x="3988875" y="2764303"/>
            <a:chExt cx="2094953" cy="999663"/>
          </a:xfrm>
        </p:grpSpPr>
        <p:pic>
          <p:nvPicPr>
            <p:cNvPr id="26" name="図 25" descr="二中地区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875" y="2764303"/>
              <a:ext cx="1527751" cy="999663"/>
            </a:xfrm>
            <a:prstGeom prst="rect">
              <a:avLst/>
            </a:prstGeom>
          </p:spPr>
        </p:pic>
        <p:sp>
          <p:nvSpPr>
            <p:cNvPr id="44" name="角丸四角形 43"/>
            <p:cNvSpPr/>
            <p:nvPr/>
          </p:nvSpPr>
          <p:spPr>
            <a:xfrm>
              <a:off x="4450020" y="3022718"/>
              <a:ext cx="1633808" cy="576706"/>
            </a:xfrm>
            <a:prstGeom prst="roundRect">
              <a:avLst/>
            </a:prstGeom>
            <a:ln w="38100" cmpd="sng">
              <a:solidFill>
                <a:srgbClr val="FF6FC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二中地区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2" name="図形グループ 51"/>
          <p:cNvGrpSpPr/>
          <p:nvPr/>
        </p:nvGrpSpPr>
        <p:grpSpPr>
          <a:xfrm>
            <a:off x="2019524" y="5054495"/>
            <a:ext cx="2450804" cy="1803505"/>
            <a:chOff x="1418543" y="4522963"/>
            <a:chExt cx="2450804" cy="1803505"/>
          </a:xfrm>
        </p:grpSpPr>
        <p:pic>
          <p:nvPicPr>
            <p:cNvPr id="28" name="図 27" descr="三中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486" y="4522963"/>
              <a:ext cx="1726861" cy="1803505"/>
            </a:xfrm>
            <a:prstGeom prst="rect">
              <a:avLst/>
            </a:prstGeom>
          </p:spPr>
        </p:pic>
        <p:sp>
          <p:nvSpPr>
            <p:cNvPr id="46" name="角丸四角形 45"/>
            <p:cNvSpPr/>
            <p:nvPr/>
          </p:nvSpPr>
          <p:spPr>
            <a:xfrm>
              <a:off x="1418543" y="5325748"/>
              <a:ext cx="1826383" cy="762700"/>
            </a:xfrm>
            <a:prstGeom prst="roundRect">
              <a:avLst/>
            </a:prstGeom>
            <a:ln w="38100" cmpd="sng">
              <a:solidFill>
                <a:srgbClr val="FFC95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三中地区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0" name="図形グループ 49"/>
          <p:cNvGrpSpPr/>
          <p:nvPr/>
        </p:nvGrpSpPr>
        <p:grpSpPr>
          <a:xfrm>
            <a:off x="-330652" y="2822095"/>
            <a:ext cx="3263573" cy="1653440"/>
            <a:chOff x="1913705" y="2779244"/>
            <a:chExt cx="3263573" cy="1653440"/>
          </a:xfrm>
        </p:grpSpPr>
        <p:pic>
          <p:nvPicPr>
            <p:cNvPr id="25" name="図 24" descr="一中地区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061" y="2779244"/>
              <a:ext cx="2526217" cy="1653440"/>
            </a:xfrm>
            <a:prstGeom prst="rect">
              <a:avLst/>
            </a:prstGeom>
          </p:spPr>
        </p:pic>
        <p:sp>
          <p:nvSpPr>
            <p:cNvPr id="42" name="角丸四角形 41"/>
            <p:cNvSpPr/>
            <p:nvPr/>
          </p:nvSpPr>
          <p:spPr>
            <a:xfrm>
              <a:off x="1913705" y="3311071"/>
              <a:ext cx="1776347" cy="645496"/>
            </a:xfrm>
            <a:prstGeom prst="roundRect">
              <a:avLst/>
            </a:prstGeom>
            <a:ln w="381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dirty="0" smtClean="0">
                  <a:solidFill>
                    <a:srgbClr val="000000"/>
                  </a:solidFill>
                </a:rPr>
                <a:t>一中地区</a:t>
              </a:r>
              <a:endParaRPr kumimoji="1" lang="ja-JP" altLang="en-US" sz="2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角丸四角形 33"/>
          <p:cNvSpPr/>
          <p:nvPr/>
        </p:nvSpPr>
        <p:spPr>
          <a:xfrm>
            <a:off x="4450020" y="3018419"/>
            <a:ext cx="1633808" cy="576706"/>
          </a:xfrm>
          <a:prstGeom prst="roundRect">
            <a:avLst/>
          </a:prstGeom>
          <a:ln w="38100" cmpd="sng">
            <a:solidFill>
              <a:srgbClr val="FF6FC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 smtClean="0">
                <a:solidFill>
                  <a:srgbClr val="000000"/>
                </a:solidFill>
              </a:rPr>
              <a:t>商業</a:t>
            </a:r>
            <a:endParaRPr kumimoji="1" lang="ja-JP" altLang="en-US" sz="2200" b="1" dirty="0">
              <a:solidFill>
                <a:srgbClr val="000000"/>
              </a:solidFill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1913705" y="3306772"/>
            <a:ext cx="1776347" cy="645496"/>
          </a:xfrm>
          <a:prstGeom prst="roundRect">
            <a:avLst/>
          </a:prstGeom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 smtClean="0">
                <a:solidFill>
                  <a:srgbClr val="000000"/>
                </a:solidFill>
              </a:rPr>
              <a:t>市街地形成</a:t>
            </a:r>
            <a:endParaRPr kumimoji="1" lang="ja-JP" altLang="en-US" sz="2200" b="1" dirty="0">
              <a:solidFill>
                <a:srgbClr val="000000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4127121" y="4616402"/>
            <a:ext cx="2279606" cy="626109"/>
          </a:xfrm>
          <a:prstGeom prst="roundRect">
            <a:avLst/>
          </a:prstGeom>
          <a:ln w="38100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 smtClean="0">
                <a:solidFill>
                  <a:srgbClr val="000000"/>
                </a:solidFill>
              </a:rPr>
              <a:t>交通</a:t>
            </a:r>
            <a:endParaRPr kumimoji="1" lang="ja-JP" altLang="en-US" sz="2200" b="1" dirty="0">
              <a:solidFill>
                <a:srgbClr val="000000"/>
              </a:solidFill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1418543" y="5325748"/>
            <a:ext cx="1826383" cy="762700"/>
          </a:xfrm>
          <a:prstGeom prst="roundRect">
            <a:avLst/>
          </a:prstGeom>
          <a:ln w="38100" cmpd="sng">
            <a:solidFill>
              <a:srgbClr val="FFC95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200" b="1" dirty="0" smtClean="0">
                <a:solidFill>
                  <a:srgbClr val="000000"/>
                </a:solidFill>
              </a:rPr>
              <a:t>住環境整備</a:t>
            </a:r>
            <a:endParaRPr kumimoji="1" lang="ja-JP" altLang="en-US" sz="2200" b="1" dirty="0">
              <a:solidFill>
                <a:srgbClr val="000000"/>
              </a:solidFill>
            </a:endParaRPr>
          </a:p>
        </p:txBody>
      </p:sp>
      <p:pic>
        <p:nvPicPr>
          <p:cNvPr id="55" name="図 54" descr="ピース(紫)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CCFE6D"/>
              </a:clrFrom>
              <a:clrTo>
                <a:srgbClr val="CCFE6D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alphaModFix amt="68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6801" flipV="1">
            <a:off x="-106141" y="-181211"/>
            <a:ext cx="1165931" cy="1165931"/>
          </a:xfrm>
          <a:prstGeom prst="rect">
            <a:avLst/>
          </a:prstGeom>
        </p:spPr>
      </p:pic>
      <p:sp>
        <p:nvSpPr>
          <p:cNvPr id="56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目標都市像</a:t>
            </a:r>
            <a:endParaRPr lang="ja-JP" altLang="en-US" dirty="0"/>
          </a:p>
        </p:txBody>
      </p:sp>
      <p:grpSp>
        <p:nvGrpSpPr>
          <p:cNvPr id="57" name="図形グループ 56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9" name="図 58" descr="ピース(赤).png"/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60" name="図 59" descr="ピース(赤).png"/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61" name="図 60" descr="ピース(赤).png"/>
            <p:cNvPicPr>
              <a:picLocks noChangeAspect="1"/>
            </p:cNvPicPr>
            <p:nvPr/>
          </p:nvPicPr>
          <p:blipFill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2" name="図 61" descr="ピース(赤).png"/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3" name="テキスト ボックス 62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目標都市像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200" b="1" dirty="0" smtClean="0">
                  <a:ln w="3175" cmpd="sng">
                    <a:noFill/>
                  </a:ln>
                </a:rPr>
                <a:t>人口フレーム</a:t>
              </a:r>
              <a:endParaRPr lang="ja-JP" altLang="en-US" sz="1400" b="1" dirty="0">
                <a:ln w="3175" cmpd="sng">
                  <a:noFill/>
                </a:ln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主要な方針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02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0.12454 C -0.11788 0.0875 -0.12291 0.0507 -0.11354 0.02547 C -0.10399 0.00023 -0.07951 -0.01389 -0.05468 -0.02778 " pathEditMode="fixed" rAng="0" ptsTypes="aaA">
                                      <p:cBhvr>
                                        <p:cTn id="9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39 -0.07963 L -0.00711 0.01412 " pathEditMode="fixed" rAng="0" ptsTypes="AA">
                                      <p:cBhvr>
                                        <p:cTn id="12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31 -0.00625 C 0.18073 0.03519 0.11615 0.07686 0.0868 0.08079 C 0.05746 0.08473 0.0717 0.02801 0.06875 0.0176 " pathEditMode="fixed" ptsTypes="aaA">
                                      <p:cBhvr>
                                        <p:cTn id="1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" dur="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8 -0.07754 L 0.02882 0.00301 " pathEditMode="fixed" ptsTypes="AA">
                                      <p:cBhvr>
                                        <p:cTn id="21" dur="7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34" grpId="0" animBg="1"/>
      <p:bldP spid="43" grpId="0" animBg="1"/>
      <p:bldP spid="35" grpId="0" animBg="1"/>
      <p:bldP spid="3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63</a:t>
            </a:fld>
            <a:endParaRPr lang="ja-JP" altLang="en-US"/>
          </a:p>
        </p:txBody>
      </p:sp>
      <p:pic>
        <p:nvPicPr>
          <p:cNvPr id="5" name="図 4" descr="ピース(青)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8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33474">
            <a:off x="-32071" y="-184104"/>
            <a:ext cx="1182266" cy="1182266"/>
          </a:xfrm>
          <a:prstGeom prst="rect">
            <a:avLst/>
          </a:prstGeom>
        </p:spPr>
      </p:pic>
      <p:pic>
        <p:nvPicPr>
          <p:cNvPr id="6" name="コンテンツ プレースホルダー 16" descr="地区.gif"/>
          <p:cNvPicPr>
            <a:picLocks noChangeAspect="1"/>
          </p:cNvPicPr>
          <p:nvPr/>
        </p:nvPicPr>
        <p:blipFill>
          <a:blip r:embed="rId4" cstate="screen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3" r="-1953"/>
          <a:stretch>
            <a:fillRect/>
          </a:stretch>
        </p:blipFill>
        <p:spPr>
          <a:xfrm>
            <a:off x="1935627" y="1048604"/>
            <a:ext cx="5866946" cy="5684175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57200" y="125235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主要な方針</a:t>
            </a:r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9" name="図 8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10" name="図 9" descr="ピース(赤).png"/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11" name="図 10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12" name="図 11" descr="ピース(赤).png"/>
            <p:cNvPicPr>
              <a:picLocks noChangeAspect="1"/>
            </p:cNvPicPr>
            <p:nvPr/>
          </p:nvPicPr>
          <p:blipFill>
            <a:blip r:embed="rId5">
              <a:alphaModFix amt="20000"/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13" name="図 12" descr="ピース(赤).png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土浦市</a:t>
              </a:r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の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現状・課題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932338" y="33733"/>
              <a:ext cx="600164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目標都市像</a:t>
              </a:r>
              <a:endParaRPr lang="en-US" altLang="ja-JP" sz="1500" dirty="0" smtClean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4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25356" y="22429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主要な方針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399095"/>
              </p:ext>
            </p:extLst>
          </p:nvPr>
        </p:nvGraphicFramePr>
        <p:xfrm>
          <a:off x="138518" y="1830294"/>
          <a:ext cx="8783052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9858"/>
                <a:gridCol w="6223194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一中地区</a:t>
                      </a:r>
                      <a:endParaRPr kumimoji="1" lang="ja-JP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市の中核を担うにふさわしい集いの場の市街地形成</a:t>
                      </a:r>
                      <a:endParaRPr kumimoji="1" lang="ja-JP" alt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二中地区</a:t>
                      </a:r>
                      <a:endParaRPr kumimoji="1" lang="ja-JP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地域に根ざした安全・安心のまちづくり</a:t>
                      </a:r>
                      <a:endParaRPr kumimoji="1" lang="ja-JP" alt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三中地区</a:t>
                      </a:r>
                      <a:endParaRPr kumimoji="1" lang="ja-JP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交通アクセスを活用した住みよいまちづくり</a:t>
                      </a:r>
                      <a:endParaRPr kumimoji="1" lang="ja-JP" alt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四中・六中地区</a:t>
                      </a:r>
                      <a:endParaRPr kumimoji="1" lang="ja-JP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良好な住環境の形成</a:t>
                      </a:r>
                      <a:endParaRPr kumimoji="1" lang="ja-JP" alt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五中・都和中地区</a:t>
                      </a:r>
                      <a:endParaRPr kumimoji="1" lang="ja-JP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駅周辺の再開発を契機としたにぎわいの創出</a:t>
                      </a:r>
                      <a:endParaRPr kumimoji="1" lang="ja-JP" alt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新治中地区</a:t>
                      </a:r>
                      <a:endParaRPr kumimoji="1" lang="ja-JP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600" dirty="0" smtClean="0"/>
                        <a:t>人と自然が交わる他世代交流拠点</a:t>
                      </a:r>
                      <a:endParaRPr kumimoji="1" lang="ja-JP" altLang="en-US" sz="2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21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高齢化率_h22.bmp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9" b="99555" l="5393" r="94761">
                        <a14:backgroundMark x1="76425" y1="72859" x2="76425" y2="72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0955" y="1435118"/>
            <a:ext cx="8984836" cy="5060374"/>
          </a:xfrm>
          <a:prstGeom prst="rect">
            <a:avLst/>
          </a:prstGeom>
        </p:spPr>
      </p:pic>
      <p:pic>
        <p:nvPicPr>
          <p:cNvPr id="76" name="図 75" descr="ピース(青)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alphaModFix amt="6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4261">
            <a:off x="-9448" y="-137332"/>
            <a:ext cx="1118505" cy="111850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28" name="図 27" descr="真鍋2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896" y="1659909"/>
            <a:ext cx="2706534" cy="1678650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cxnSp>
        <p:nvCxnSpPr>
          <p:cNvPr id="32" name="直線コネクタ 31"/>
          <p:cNvCxnSpPr>
            <a:stCxn id="18" idx="6"/>
          </p:cNvCxnSpPr>
          <p:nvPr/>
        </p:nvCxnSpPr>
        <p:spPr>
          <a:xfrm flipV="1">
            <a:off x="2783970" y="2184136"/>
            <a:ext cx="913884" cy="3539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53" idx="7"/>
          </p:cNvCxnSpPr>
          <p:nvPr/>
        </p:nvCxnSpPr>
        <p:spPr>
          <a:xfrm flipV="1">
            <a:off x="3218508" y="2228959"/>
            <a:ext cx="479346" cy="1813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endCxn id="44" idx="1"/>
          </p:cNvCxnSpPr>
          <p:nvPr/>
        </p:nvCxnSpPr>
        <p:spPr>
          <a:xfrm flipV="1">
            <a:off x="3959412" y="3325857"/>
            <a:ext cx="1166758" cy="652306"/>
          </a:xfrm>
          <a:prstGeom prst="line">
            <a:avLst/>
          </a:prstGeom>
          <a:ln>
            <a:solidFill>
              <a:srgbClr val="5DCE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角丸四角形 42"/>
          <p:cNvSpPr/>
          <p:nvPr/>
        </p:nvSpPr>
        <p:spPr>
          <a:xfrm>
            <a:off x="3044016" y="1435118"/>
            <a:ext cx="3033059" cy="7490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病院数の地区間格差</a:t>
            </a:r>
            <a:endParaRPr lang="en-US" altLang="ja-JP" sz="2400" dirty="0"/>
          </a:p>
        </p:txBody>
      </p:sp>
      <p:sp>
        <p:nvSpPr>
          <p:cNvPr id="44" name="角丸四角形 43"/>
          <p:cNvSpPr/>
          <p:nvPr/>
        </p:nvSpPr>
        <p:spPr>
          <a:xfrm>
            <a:off x="5126170" y="2974600"/>
            <a:ext cx="3121213" cy="702513"/>
          </a:xfrm>
          <a:prstGeom prst="roundRect">
            <a:avLst/>
          </a:prstGeom>
          <a:ln>
            <a:solidFill>
              <a:srgbClr val="5DCEA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土浦協同病院</a:t>
            </a:r>
            <a:r>
              <a:rPr lang="ja-JP" altLang="en-US" sz="2400" dirty="0" smtClean="0"/>
              <a:t>移転先</a:t>
            </a:r>
            <a:endParaRPr lang="ja-JP" altLang="en-US" sz="2400" dirty="0"/>
          </a:p>
        </p:txBody>
      </p:sp>
      <p:sp>
        <p:nvSpPr>
          <p:cNvPr id="50" name="タイトル 1"/>
          <p:cNvSpPr>
            <a:spLocks noGrp="1"/>
          </p:cNvSpPr>
          <p:nvPr>
            <p:ph type="title"/>
          </p:nvPr>
        </p:nvSpPr>
        <p:spPr>
          <a:xfrm>
            <a:off x="457200" y="125235"/>
            <a:ext cx="4185356" cy="506004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医療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83970" y="351457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068830" y="333855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698750" y="397816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70610" y="421085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263755" y="454230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526069" y="51728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43450" y="569998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697808" y="1987636"/>
            <a:ext cx="2086162" cy="110080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1915919" y="3897953"/>
            <a:ext cx="1526078" cy="98465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705285" y="5745799"/>
            <a:ext cx="354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30578" y="5729066"/>
            <a:ext cx="882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…</a:t>
            </a:r>
            <a:r>
              <a:rPr lang="ja-JP" altLang="en-US" sz="2000" dirty="0"/>
              <a:t>病院</a:t>
            </a:r>
            <a:endParaRPr kumimoji="1" lang="ja-JP" altLang="en-US" sz="20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97854" y="379674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75000"/>
                  </a:schemeClr>
                </a:solidFill>
              </a:rPr>
              <a:t>●</a:t>
            </a:r>
            <a:endParaRPr kumimoji="1" lang="ja-JP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5171357" y="4882607"/>
            <a:ext cx="3278415" cy="1029529"/>
          </a:xfrm>
          <a:prstGeom prst="rect">
            <a:avLst/>
          </a:prstGeom>
          <a:ln w="57150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高齢化率が高い地区の医療機能の不十分さ</a:t>
            </a:r>
            <a:endParaRPr lang="en-US" altLang="ja-JP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61529" y="6613753"/>
            <a:ext cx="14978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 smtClean="0"/>
              <a:t>いばらきデジタルマップより</a:t>
            </a:r>
            <a:endParaRPr kumimoji="1" lang="ja-JP" altLang="en-US" sz="800" dirty="0"/>
          </a:p>
        </p:txBody>
      </p:sp>
      <p:sp>
        <p:nvSpPr>
          <p:cNvPr id="60" name="タイトル 1"/>
          <p:cNvSpPr txBox="1">
            <a:spLocks/>
          </p:cNvSpPr>
          <p:nvPr/>
        </p:nvSpPr>
        <p:spPr>
          <a:xfrm>
            <a:off x="457200" y="914173"/>
            <a:ext cx="3643230" cy="50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>
                <a:latin typeface="+mn-ea"/>
                <a:ea typeface="+mn-ea"/>
                <a:cs typeface="ＤＦＰ教科書体W3"/>
              </a:rPr>
              <a:t>市内にある</a:t>
            </a:r>
            <a:r>
              <a:rPr lang="ja-JP" altLang="en-US" sz="2400" dirty="0" smtClean="0"/>
              <a:t>病院</a:t>
            </a:r>
            <a:endParaRPr lang="ja-JP" altLang="en-US" sz="2400" dirty="0">
              <a:latin typeface="+mn-ea"/>
              <a:ea typeface="+mn-ea"/>
              <a:cs typeface="ＤＦＰ教科書体W3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013895" y="309101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●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pic>
        <p:nvPicPr>
          <p:cNvPr id="51" name="図 50" descr="カラーバー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54050" y="5265236"/>
            <a:ext cx="1968500" cy="25400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445012" y="6101726"/>
            <a:ext cx="54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0%</a:t>
            </a:r>
            <a:endParaRPr lang="ja-JP" altLang="en-US" sz="2000" dirty="0" smtClean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25137" y="4407986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42.9%</a:t>
            </a:r>
            <a:endParaRPr lang="ja-JP" altLang="en-US" sz="2000" dirty="0" smtClean="0"/>
          </a:p>
        </p:txBody>
      </p:sp>
      <p:grpSp>
        <p:nvGrpSpPr>
          <p:cNvPr id="47" name="図形グループ 46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49" name="図 48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2" name="図 51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9" name="図 58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61" name="図 60" descr="ピース(赤).png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62" name="テキスト ボックス 61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14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 descr="ピース(青)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6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4261">
            <a:off x="-9448" y="-137332"/>
            <a:ext cx="1118505" cy="11185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 smtClean="0"/>
              <a:t>交通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050" y="869365"/>
            <a:ext cx="5311504" cy="2310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sz="105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道路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000" dirty="0" smtClean="0"/>
              <a:t>　</a:t>
            </a:r>
            <a:r>
              <a:rPr kumimoji="1" lang="ja-JP" altLang="en-US" sz="2200" dirty="0" smtClean="0"/>
              <a:t>南北方向：常磐自動車道</a:t>
            </a:r>
            <a:r>
              <a:rPr lang="ja-JP" altLang="en-US" sz="2200" dirty="0" smtClean="0"/>
              <a:t>・国道</a:t>
            </a:r>
            <a:r>
              <a:rPr lang="en-US" altLang="ja-JP" sz="2200" dirty="0" smtClean="0"/>
              <a:t>6</a:t>
            </a:r>
            <a:r>
              <a:rPr lang="ja-JP" altLang="en-US" sz="2200" dirty="0" smtClean="0"/>
              <a:t>号</a:t>
            </a:r>
            <a:endParaRPr lang="en-US" altLang="ja-JP" sz="2200" dirty="0" smtClean="0"/>
          </a:p>
          <a:p>
            <a:pPr marL="0" indent="0">
              <a:buNone/>
            </a:pPr>
            <a:r>
              <a:rPr kumimoji="1" lang="ja-JP" altLang="en-US" sz="2200" dirty="0" smtClean="0"/>
              <a:t>　東西方向：国道</a:t>
            </a:r>
            <a:r>
              <a:rPr kumimoji="1" lang="en-US" altLang="ja-JP" sz="2200" dirty="0" smtClean="0">
                <a:latin typeface="+mn-ea"/>
              </a:rPr>
              <a:t>125</a:t>
            </a:r>
            <a:r>
              <a:rPr kumimoji="1" lang="ja-JP" altLang="en-US" sz="2200" dirty="0" smtClean="0">
                <a:latin typeface="+mn-ea"/>
              </a:rPr>
              <a:t>号・国道</a:t>
            </a:r>
            <a:r>
              <a:rPr kumimoji="1" lang="en-US" altLang="ja-JP" sz="2200" dirty="0" smtClean="0">
                <a:latin typeface="+mn-ea"/>
              </a:rPr>
              <a:t>354</a:t>
            </a:r>
            <a:r>
              <a:rPr kumimoji="1" lang="ja-JP" altLang="en-US" sz="2200" dirty="0" smtClean="0"/>
              <a:t>号</a:t>
            </a:r>
            <a:endParaRPr kumimoji="1" lang="en-US" altLang="ja-JP" sz="2200" dirty="0" smtClean="0"/>
          </a:p>
          <a:p>
            <a:pPr marL="0" indent="0">
              <a:buNone/>
            </a:pPr>
            <a:r>
              <a:rPr lang="ja-JP" altLang="en-US" sz="2200" dirty="0" smtClean="0"/>
              <a:t>　</a:t>
            </a:r>
            <a:r>
              <a:rPr lang="en-US" altLang="ja-JP" sz="2200" dirty="0" smtClean="0"/>
              <a:t>→</a:t>
            </a:r>
            <a:r>
              <a:rPr lang="ja-JP" altLang="en-US" sz="2200" dirty="0" smtClean="0">
                <a:solidFill>
                  <a:srgbClr val="F14124"/>
                </a:solidFill>
              </a:rPr>
              <a:t>一部交差点で慢性的な渋滞</a:t>
            </a:r>
            <a:endParaRPr kumimoji="1" lang="en-US" altLang="ja-JP" sz="2200" dirty="0" smtClean="0">
              <a:solidFill>
                <a:srgbClr val="F14124"/>
              </a:solidFill>
            </a:endParaRPr>
          </a:p>
          <a:p>
            <a:pPr marL="0" indent="0">
              <a:buNone/>
            </a:pPr>
            <a:endParaRPr lang="en-US" altLang="ja-JP" sz="2200" dirty="0" smtClean="0"/>
          </a:p>
          <a:p>
            <a:pPr marL="0" indent="0">
              <a:buNone/>
            </a:pPr>
            <a:endParaRPr lang="en-US" altLang="ja-JP" sz="1400" dirty="0" smtClean="0"/>
          </a:p>
          <a:p>
            <a:pPr marL="0" indent="0">
              <a:buNone/>
            </a:pPr>
            <a:endParaRPr lang="en-US" altLang="ja-JP" sz="2200" dirty="0"/>
          </a:p>
          <a:p>
            <a:pPr marL="0" indent="0">
              <a:buNone/>
            </a:pPr>
            <a:endParaRPr lang="en-US" altLang="ja-JP" sz="2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84495"/>
            <a:ext cx="2133600" cy="365125"/>
          </a:xfrm>
        </p:spPr>
        <p:txBody>
          <a:bodyPr/>
          <a:lstStyle/>
          <a:p>
            <a:fld id="{CCC63FB8-029C-7D42-883B-020745584D4C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1026" name="Picture 2" descr="http://expressmito2732.web.fc2.com/satueinikki/jyoban_mito/12/20120320a_1715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1125" y="5038597"/>
            <a:ext cx="2107876" cy="9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図形グループ 5"/>
          <p:cNvGrpSpPr/>
          <p:nvPr/>
        </p:nvGrpSpPr>
        <p:grpSpPr>
          <a:xfrm>
            <a:off x="173611" y="3358014"/>
            <a:ext cx="3895762" cy="3026481"/>
            <a:chOff x="5146912" y="2675195"/>
            <a:chExt cx="3895762" cy="3026481"/>
          </a:xfrm>
        </p:grpSpPr>
        <p:grpSp>
          <p:nvGrpSpPr>
            <p:cNvPr id="1030" name="図形グループ 1029"/>
            <p:cNvGrpSpPr/>
            <p:nvPr/>
          </p:nvGrpSpPr>
          <p:grpSpPr>
            <a:xfrm>
              <a:off x="5173933" y="2798336"/>
              <a:ext cx="3805515" cy="2725113"/>
              <a:chOff x="5027885" y="1819492"/>
              <a:chExt cx="3805515" cy="2725113"/>
            </a:xfrm>
          </p:grpSpPr>
          <p:graphicFrame>
            <p:nvGraphicFramePr>
              <p:cNvPr id="5" name="グラフ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2010362"/>
                  </p:ext>
                </p:extLst>
              </p:nvPr>
            </p:nvGraphicFramePr>
            <p:xfrm>
              <a:off x="5110896" y="1819492"/>
              <a:ext cx="3722504" cy="27251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0" name="テキスト ボックス 29"/>
              <p:cNvSpPr txBox="1"/>
              <p:nvPr/>
            </p:nvSpPr>
            <p:spPr>
              <a:xfrm>
                <a:off x="7907651" y="2601496"/>
                <a:ext cx="7360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smtClean="0">
                    <a:solidFill>
                      <a:schemeClr val="accent6"/>
                    </a:solidFill>
                  </a:rPr>
                  <a:t>土浦駅</a:t>
                </a:r>
                <a:endParaRPr kumimoji="1" lang="ja-JP" altLang="en-US" sz="14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7862616" y="3049789"/>
                <a:ext cx="9156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smtClean="0">
                    <a:solidFill>
                      <a:schemeClr val="accent5"/>
                    </a:solidFill>
                  </a:rPr>
                  <a:t>荒川沖駅</a:t>
                </a:r>
                <a:endParaRPr kumimoji="1" lang="ja-JP" altLang="en-US" sz="14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024" name="テキスト ボックス 1023"/>
              <p:cNvSpPr txBox="1"/>
              <p:nvPr/>
            </p:nvSpPr>
            <p:spPr>
              <a:xfrm>
                <a:off x="7960536" y="3578945"/>
                <a:ext cx="7360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smtClean="0">
                    <a:solidFill>
                      <a:schemeClr val="accent2"/>
                    </a:solidFill>
                  </a:rPr>
                  <a:t>神立駅</a:t>
                </a:r>
                <a:endParaRPr kumimoji="1" lang="ja-JP" altLang="en-US" sz="14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29" name="テキスト ボックス 1028"/>
              <p:cNvSpPr txBox="1"/>
              <p:nvPr/>
            </p:nvSpPr>
            <p:spPr>
              <a:xfrm>
                <a:off x="5027885" y="2070177"/>
                <a:ext cx="6678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(</a:t>
                </a:r>
                <a:r>
                  <a:rPr kumimoji="1" lang="ja-JP" altLang="en-US" sz="1200" dirty="0" smtClean="0"/>
                  <a:t>人</a:t>
                </a:r>
                <a:r>
                  <a:rPr kumimoji="1" lang="en-US" altLang="ja-JP" sz="1200" dirty="0" smtClean="0"/>
                  <a:t>/</a:t>
                </a:r>
                <a:r>
                  <a:rPr kumimoji="1" lang="ja-JP" altLang="en-US" sz="1200" dirty="0" smtClean="0"/>
                  <a:t>日</a:t>
                </a:r>
                <a:r>
                  <a:rPr kumimoji="1" lang="en-US" altLang="ja-JP" sz="1200" dirty="0" smtClean="0"/>
                  <a:t>)</a:t>
                </a:r>
                <a:endParaRPr kumimoji="1" lang="ja-JP" altLang="en-US" sz="1200" dirty="0"/>
              </a:p>
            </p:txBody>
          </p:sp>
        </p:grpSp>
        <p:sp>
          <p:nvSpPr>
            <p:cNvPr id="1031" name="角丸四角形 1030"/>
            <p:cNvSpPr/>
            <p:nvPr/>
          </p:nvSpPr>
          <p:spPr>
            <a:xfrm>
              <a:off x="5146912" y="2675195"/>
              <a:ext cx="3895762" cy="3026481"/>
            </a:xfrm>
            <a:prstGeom prst="round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041170" y="5112297"/>
            <a:ext cx="4931380" cy="1392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 smtClean="0"/>
              <a:t>鉄道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000" dirty="0"/>
              <a:t>　鉄道利用は減少傾向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来年３月上野東京ライン開通</a:t>
            </a:r>
            <a:r>
              <a:rPr lang="ja-JP" altLang="en-US" sz="2000" dirty="0" smtClean="0"/>
              <a:t>予定</a:t>
            </a:r>
            <a:endParaRPr lang="en-US" altLang="ja-JP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829" y="1003782"/>
            <a:ext cx="4241366" cy="4352254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7034997" y="3627018"/>
            <a:ext cx="787684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500" b="1" dirty="0"/>
              <a:t>土浦駅</a:t>
            </a:r>
            <a:endParaRPr kumimoji="1" lang="ja-JP" altLang="en-US" sz="15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09350" y="2401663"/>
            <a:ext cx="811264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500" b="1" dirty="0" smtClean="0"/>
              <a:t>神立駅</a:t>
            </a:r>
            <a:endParaRPr kumimoji="1" lang="ja-JP" altLang="en-US" sz="15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92787" y="4847043"/>
            <a:ext cx="1005048" cy="323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500" b="1" dirty="0" smtClean="0"/>
              <a:t>荒川沖駅</a:t>
            </a:r>
            <a:endParaRPr kumimoji="1" lang="ja-JP" altLang="en-US" sz="1500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253" y="3239979"/>
            <a:ext cx="349972" cy="33597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774" y="3996290"/>
            <a:ext cx="320601" cy="307777"/>
          </a:xfrm>
          <a:prstGeom prst="rect">
            <a:avLst/>
          </a:prstGeom>
        </p:spPr>
      </p:pic>
      <p:pic>
        <p:nvPicPr>
          <p:cNvPr id="34" name="図 33" descr="125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660" y="2147921"/>
            <a:ext cx="396859" cy="38098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5257064" y="3639404"/>
            <a:ext cx="787684" cy="32316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500" b="1" dirty="0" smtClean="0">
                <a:solidFill>
                  <a:schemeClr val="bg1"/>
                </a:solidFill>
              </a:rPr>
              <a:t>常磐道</a:t>
            </a:r>
            <a:endParaRPr kumimoji="1" lang="ja-JP" altLang="en-US" sz="1500" b="1" dirty="0">
              <a:solidFill>
                <a:schemeClr val="bg1"/>
              </a:solidFill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6614715" y="2693314"/>
            <a:ext cx="257302" cy="2618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5748347" y="4525523"/>
            <a:ext cx="257302" cy="2618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6872017" y="2463020"/>
            <a:ext cx="257302" cy="2618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吹き出し 9"/>
          <p:cNvSpPr/>
          <p:nvPr/>
        </p:nvSpPr>
        <p:spPr>
          <a:xfrm>
            <a:off x="3046142" y="3260600"/>
            <a:ext cx="1540710" cy="575731"/>
          </a:xfrm>
          <a:prstGeom prst="wedgeRectCallout">
            <a:avLst>
              <a:gd name="adj1" fmla="val -80811"/>
              <a:gd name="adj2" fmla="val 1451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200" dirty="0" smtClean="0">
                <a:latin typeface="+mn-ea"/>
              </a:rPr>
              <a:t>TX</a:t>
            </a:r>
            <a:r>
              <a:rPr lang="ja-JP" altLang="en-US" sz="2200" dirty="0" smtClean="0">
                <a:latin typeface="+mn-ea"/>
              </a:rPr>
              <a:t>開通</a:t>
            </a:r>
            <a:endParaRPr kumimoji="1" lang="ja-JP" altLang="en-US" sz="2200" dirty="0">
              <a:latin typeface="+mn-ea"/>
            </a:endParaRPr>
          </a:p>
        </p:txBody>
      </p:sp>
      <p:grpSp>
        <p:nvGrpSpPr>
          <p:cNvPr id="53" name="図形グループ 52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54" name="図 53" descr="ピース(赤).png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55" name="図 54" descr="ピース(赤).png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56" name="図 55" descr="ピース(赤).png"/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57" name="図 56" descr="ピース(赤).png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58" name="図 57" descr="ピース(赤).png"/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59" name="テキスト ボックス 58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48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ピース(青)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6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4261">
            <a:off x="-9448" y="-137332"/>
            <a:ext cx="1118505" cy="11185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交通</a:t>
            </a:r>
            <a:endParaRPr kumimoji="1" lang="ja-JP" altLang="en-US" sz="28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86865" y="1226539"/>
            <a:ext cx="4040188" cy="2211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バス・タクシー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000" dirty="0" smtClean="0"/>
              <a:t>　路線</a:t>
            </a:r>
            <a:r>
              <a:rPr lang="ja-JP" altLang="en-US" sz="2000" dirty="0"/>
              <a:t>バス・高速バス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　キララ</a:t>
            </a:r>
            <a:r>
              <a:rPr lang="ja-JP" altLang="en-US" sz="2000" dirty="0"/>
              <a:t>ちゃん</a:t>
            </a:r>
            <a:r>
              <a:rPr lang="ja-JP" altLang="en-US" sz="2000" dirty="0" smtClean="0"/>
              <a:t>バス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　のりあいタクシー土浦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新治バスは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2014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年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3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月に廃止</a:t>
            </a:r>
            <a:endParaRPr lang="en-US" altLang="ja-JP" sz="2000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63FB8-029C-7D42-883B-020745584D4C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graphicFrame>
        <p:nvGraphicFramePr>
          <p:cNvPr id="26" name="グラフ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495374"/>
              </p:ext>
            </p:extLst>
          </p:nvPr>
        </p:nvGraphicFramePr>
        <p:xfrm>
          <a:off x="357474" y="3442632"/>
          <a:ext cx="4487694" cy="273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1" name="グループ化 10"/>
          <p:cNvGrpSpPr/>
          <p:nvPr/>
        </p:nvGrpSpPr>
        <p:grpSpPr>
          <a:xfrm>
            <a:off x="3202876" y="153168"/>
            <a:ext cx="1941586" cy="1673202"/>
            <a:chOff x="3352312" y="1089045"/>
            <a:chExt cx="1496236" cy="1367378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312" y="1089045"/>
              <a:ext cx="1496236" cy="1122176"/>
            </a:xfrm>
            <a:prstGeom prst="round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3457465" y="2179424"/>
              <a:ext cx="12859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200" dirty="0" smtClean="0"/>
                <a:t>キララちゃんバス</a:t>
              </a:r>
              <a:endParaRPr kumimoji="1" lang="ja-JP" altLang="en-US" sz="1200" dirty="0"/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053526" y="4810600"/>
            <a:ext cx="3266502" cy="1591900"/>
            <a:chOff x="5051313" y="4512992"/>
            <a:chExt cx="3266502" cy="1591900"/>
          </a:xfrm>
        </p:grpSpPr>
        <p:sp>
          <p:nvSpPr>
            <p:cNvPr id="5" name="角丸四角形 4"/>
            <p:cNvSpPr/>
            <p:nvPr/>
          </p:nvSpPr>
          <p:spPr>
            <a:xfrm>
              <a:off x="5051313" y="4512992"/>
              <a:ext cx="3266502" cy="1591900"/>
            </a:xfrm>
            <a:prstGeom prst="roundRect">
              <a:avLst/>
            </a:prstGeom>
            <a:ln w="57150" cmpd="thinThick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ja-JP" altLang="en-US" sz="24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051313" y="4738600"/>
              <a:ext cx="326243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路線バス利用者は</a:t>
              </a:r>
              <a:r>
                <a:rPr lang="ja-JP" altLang="en-US" sz="2400" dirty="0">
                  <a:solidFill>
                    <a:schemeClr val="bg2">
                      <a:lumMod val="50000"/>
                    </a:schemeClr>
                  </a:solidFill>
                </a:rPr>
                <a:t>減少</a:t>
              </a:r>
              <a:endParaRPr lang="en-US" altLang="ja-JP" sz="2400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ja-JP" altLang="en-US" sz="2400" dirty="0"/>
                <a:t>キララ</a:t>
              </a:r>
              <a:r>
                <a:rPr lang="ja-JP" altLang="en-US" sz="2400" dirty="0" smtClean="0"/>
                <a:t>ちゃんバス</a:t>
              </a:r>
              <a:endParaRPr lang="en-US" altLang="ja-JP" sz="2400" dirty="0" smtClean="0"/>
            </a:p>
            <a:p>
              <a:r>
                <a:rPr lang="ja-JP" altLang="en-US" sz="2400" dirty="0" smtClean="0"/>
                <a:t>利用者</a:t>
              </a:r>
              <a:r>
                <a:rPr lang="ja-JP" altLang="en-US" sz="2400" dirty="0"/>
                <a:t>は</a:t>
              </a:r>
              <a:r>
                <a:rPr lang="ja-JP" altLang="en-US" sz="2400" dirty="0">
                  <a:solidFill>
                    <a:schemeClr val="accent6"/>
                  </a:solidFill>
                </a:rPr>
                <a:t>増加</a:t>
              </a:r>
              <a:r>
                <a:rPr lang="ja-JP" altLang="en-US" sz="2400" dirty="0" smtClean="0"/>
                <a:t>傾向</a:t>
              </a:r>
              <a:endParaRPr lang="ja-JP" altLang="en-US" sz="2400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845168" y="1509331"/>
            <a:ext cx="4076402" cy="2559390"/>
            <a:chOff x="24028" y="3520737"/>
            <a:chExt cx="4325520" cy="2432632"/>
          </a:xfrm>
        </p:grpSpPr>
        <p:graphicFrame>
          <p:nvGraphicFramePr>
            <p:cNvPr id="27" name="グラフ 2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37094316"/>
                </p:ext>
              </p:extLst>
            </p:nvPr>
          </p:nvGraphicFramePr>
          <p:xfrm>
            <a:off x="497295" y="3520737"/>
            <a:ext cx="3852253" cy="24326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3" name="テキスト ボックス 12"/>
            <p:cNvSpPr txBox="1"/>
            <p:nvPr/>
          </p:nvSpPr>
          <p:spPr>
            <a:xfrm>
              <a:off x="24028" y="3725812"/>
              <a:ext cx="9770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 smtClean="0"/>
                <a:t>（人</a:t>
              </a:r>
              <a:r>
                <a:rPr kumimoji="1" lang="en-US" altLang="ja-JP" sz="1100" dirty="0" smtClean="0"/>
                <a:t>/</a:t>
              </a:r>
              <a:r>
                <a:rPr kumimoji="1" lang="ja-JP" altLang="en-US" sz="1100" dirty="0" smtClean="0"/>
                <a:t>日）</a:t>
              </a:r>
              <a:endParaRPr kumimoji="1" lang="ja-JP" altLang="en-US" sz="1100" dirty="0"/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5171357" y="-308511"/>
            <a:ext cx="4190081" cy="1679446"/>
            <a:chOff x="5117315" y="-272483"/>
            <a:chExt cx="4190081" cy="1679446"/>
          </a:xfrm>
        </p:grpSpPr>
        <p:pic>
          <p:nvPicPr>
            <p:cNvPr id="42" name="図 41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1478" y="-108458"/>
              <a:ext cx="1515420" cy="1515421"/>
            </a:xfrm>
            <a:prstGeom prst="rect">
              <a:avLst/>
            </a:prstGeom>
          </p:spPr>
        </p:pic>
        <p:pic>
          <p:nvPicPr>
            <p:cNvPr id="43" name="図 42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232421" y="-126472"/>
              <a:ext cx="1515420" cy="1515421"/>
            </a:xfrm>
            <a:prstGeom prst="rect">
              <a:avLst/>
            </a:prstGeom>
          </p:spPr>
        </p:pic>
        <p:pic>
          <p:nvPicPr>
            <p:cNvPr id="44" name="図 43" descr="ピース(赤).pn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315" y="-252854"/>
              <a:ext cx="1515420" cy="1515421"/>
            </a:xfrm>
            <a:prstGeom prst="rect">
              <a:avLst/>
            </a:prstGeom>
          </p:spPr>
        </p:pic>
        <p:pic>
          <p:nvPicPr>
            <p:cNvPr id="45" name="図 44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3060" y="-263512"/>
              <a:ext cx="1515420" cy="1515421"/>
            </a:xfrm>
            <a:prstGeom prst="rect">
              <a:avLst/>
            </a:prstGeom>
          </p:spPr>
        </p:pic>
        <p:pic>
          <p:nvPicPr>
            <p:cNvPr id="46" name="図 45" descr="ピース(赤).png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91976" y="-272483"/>
              <a:ext cx="1515420" cy="1515421"/>
            </a:xfrm>
            <a:prstGeom prst="rect">
              <a:avLst/>
            </a:prstGeom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5469427" y="33733"/>
              <a:ext cx="646331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b="1" dirty="0">
                  <a:ln w="3175" cmpd="sng">
                    <a:noFill/>
                  </a:ln>
                </a:rPr>
                <a:t>土浦市</a:t>
              </a:r>
              <a:r>
                <a:rPr lang="ja-JP" altLang="en-US" sz="1500" b="1" dirty="0" smtClean="0">
                  <a:ln w="3175" cmpd="sng">
                    <a:noFill/>
                  </a:ln>
                </a:rPr>
                <a:t>の</a:t>
              </a:r>
              <a:endParaRPr lang="en-US" altLang="ja-JP" sz="1500" b="1" dirty="0" smtClean="0">
                <a:ln w="3175" cmpd="sng">
                  <a:noFill/>
                </a:ln>
              </a:endParaRPr>
            </a:p>
            <a:p>
              <a:pPr lvl="0" algn="ctr"/>
              <a:r>
                <a:rPr lang="ja-JP" altLang="en-US" sz="1500" b="1" dirty="0" smtClean="0">
                  <a:ln w="3175" cmpd="sng">
                    <a:noFill/>
                  </a:ln>
                </a:rPr>
                <a:t>現状・課題</a:t>
              </a:r>
              <a:endParaRPr lang="ja-JP" altLang="en-US" sz="1500" b="1" dirty="0">
                <a:ln w="3175" cmpd="sng">
                  <a:noFill/>
                </a:ln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6291409" y="26845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人口分析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996067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rgbClr val="595959"/>
                  </a:solidFill>
                </a:rPr>
                <a:t>目標都市像</a:t>
              </a:r>
              <a:endParaRPr lang="ja-JP" altLang="en-US" sz="1500" dirty="0">
                <a:ln w="3175" cmpd="sng">
                  <a:noFill/>
                </a:ln>
                <a:solidFill>
                  <a:srgbClr val="595959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743300" y="22429"/>
              <a:ext cx="369332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2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人口フレーム</a:t>
              </a:r>
              <a:endParaRPr lang="ja-JP" altLang="en-US" sz="12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8452030" y="33733"/>
              <a:ext cx="415498" cy="10508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/>
              <a:r>
                <a:rPr lang="ja-JP" altLang="en-US" sz="1500" dirty="0" smtClean="0">
                  <a:ln w="3175" cmpd="sng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今後の活動</a:t>
              </a:r>
              <a:endParaRPr lang="ja-JP" altLang="en-US" sz="1500" dirty="0">
                <a:ln w="3175" cmpd="sng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24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ユーザー定義 1">
      <a:majorFont>
        <a:latin typeface="ヒラギノ角ゴ Pro W3"/>
        <a:ea typeface="ヒラギノ角ゴ Pro W3"/>
        <a:cs typeface=""/>
      </a:majorFont>
      <a:minorFont>
        <a:latin typeface="ヒラギノ角ゴ Pro W3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ホワイト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ペーパー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ペーパー">
    <a:maj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ペーパー">
    <a:maj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ペーパー">
    <a:maj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ペーパー">
    <a:maj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ペーパー">
    <a:maj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ペーパー">
    <a:maj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onstantia"/>
      <a:ea typeface=""/>
      <a:cs typeface=""/>
      <a:font script="Jpan" typeface="ヒラギノ角ゴ Pro W3"/>
      <a:font script="Hang" typeface="궁서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スリップストリーム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3577</TotalTime>
  <Words>3175</Words>
  <Application>Microsoft Macintosh PowerPoint</Application>
  <PresentationFormat>画面に合わせる (4:3)</PresentationFormat>
  <Paragraphs>1077</Paragraphs>
  <Slides>63</Slides>
  <Notes>18</Notes>
  <HiddenSlides>22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63</vt:i4>
      </vt:variant>
    </vt:vector>
  </HeadingPairs>
  <TitlesOfParts>
    <vt:vector size="65" baseType="lpstr">
      <vt:lpstr>ホワイト</vt:lpstr>
      <vt:lpstr>1_ホワイト</vt:lpstr>
      <vt:lpstr>PowerPoint プレゼンテーション</vt:lpstr>
      <vt:lpstr>コンセプト</vt:lpstr>
      <vt:lpstr>コンセプト</vt:lpstr>
      <vt:lpstr>地区区分</vt:lpstr>
      <vt:lpstr>PowerPoint プレゼンテーション</vt:lpstr>
      <vt:lpstr>PowerPoint プレゼンテーション</vt:lpstr>
      <vt:lpstr>医療</vt:lpstr>
      <vt:lpstr>交通</vt:lpstr>
      <vt:lpstr>交通</vt:lpstr>
      <vt:lpstr>PowerPoint プレゼンテーション</vt:lpstr>
      <vt:lpstr>地区別-五中・都和中地区</vt:lpstr>
      <vt:lpstr>地区別-五中・都和中地区</vt:lpstr>
      <vt:lpstr>地区別-五中・都和中地区</vt:lpstr>
      <vt:lpstr>地区別-新治中地区</vt:lpstr>
      <vt:lpstr>地区別-新治中地区</vt:lpstr>
      <vt:lpstr>PowerPoint プレゼンテーション</vt:lpstr>
      <vt:lpstr>PowerPoint プレゼンテーション</vt:lpstr>
      <vt:lpstr>PowerPoint プレゼンテーション</vt:lpstr>
      <vt:lpstr>地区別-四中・六中地区</vt:lpstr>
      <vt:lpstr>地区別-四中・六中地区</vt:lpstr>
      <vt:lpstr>地区別-四中・六中地区</vt:lpstr>
      <vt:lpstr>地区別-一中地区</vt:lpstr>
      <vt:lpstr>一中地区の商店街の現状</vt:lpstr>
      <vt:lpstr>PowerPoint プレゼンテーション</vt:lpstr>
      <vt:lpstr>土浦市の水辺空間</vt:lpstr>
      <vt:lpstr>土浦市の水辺空間</vt:lpstr>
      <vt:lpstr>地区別-二中地区</vt:lpstr>
      <vt:lpstr>地区別-二中地区</vt:lpstr>
      <vt:lpstr>PowerPoint プレゼンテーション</vt:lpstr>
      <vt:lpstr>PowerPoint プレゼンテーション</vt:lpstr>
      <vt:lpstr>PowerPoint プレゼンテーション</vt:lpstr>
      <vt:lpstr>人口分析</vt:lpstr>
      <vt:lpstr>PowerPoint プレゼンテーション</vt:lpstr>
      <vt:lpstr>PowerPoint プレゼンテーション</vt:lpstr>
      <vt:lpstr>PowerPoint プレゼンテーション</vt:lpstr>
      <vt:lpstr>目標都市像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農業</vt:lpstr>
      <vt:lpstr>商業</vt:lpstr>
      <vt:lpstr>商業</vt:lpstr>
      <vt:lpstr>観光</vt:lpstr>
      <vt:lpstr>工業</vt:lpstr>
      <vt:lpstr>工業</vt:lpstr>
      <vt:lpstr>高齢化が進む新治</vt:lpstr>
      <vt:lpstr>PowerPoint プレゼンテーション</vt:lpstr>
      <vt:lpstr>PowerPoint プレゼンテーション</vt:lpstr>
      <vt:lpstr>H25年度 市民満足度調査の結果より</vt:lpstr>
      <vt:lpstr>土浦市の水辺空間</vt:lpstr>
      <vt:lpstr>土浦市の水辺空間(補足)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TJと愉快な仲間たち(仮)</dc:title>
  <dc:creator>Mitsuyo Ohara</dc:creator>
  <cp:lastModifiedBy>Mitsuyo Ohara</cp:lastModifiedBy>
  <cp:revision>341</cp:revision>
  <cp:lastPrinted>2014-11-07T02:57:57Z</cp:lastPrinted>
  <dcterms:created xsi:type="dcterms:W3CDTF">2014-10-24T00:04:11Z</dcterms:created>
  <dcterms:modified xsi:type="dcterms:W3CDTF">2015-02-08T13:52:26Z</dcterms:modified>
</cp:coreProperties>
</file>