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4"/>
  </p:notesMasterIdLst>
  <p:handoutMasterIdLst>
    <p:handoutMasterId r:id="rId65"/>
  </p:handoutMasterIdLst>
  <p:sldIdLst>
    <p:sldId id="573" r:id="rId2"/>
    <p:sldId id="608" r:id="rId3"/>
    <p:sldId id="578" r:id="rId4"/>
    <p:sldId id="579" r:id="rId5"/>
    <p:sldId id="533" r:id="rId6"/>
    <p:sldId id="584" r:id="rId7"/>
    <p:sldId id="535" r:id="rId8"/>
    <p:sldId id="536" r:id="rId9"/>
    <p:sldId id="586" r:id="rId10"/>
    <p:sldId id="609" r:id="rId11"/>
    <p:sldId id="600" r:id="rId12"/>
    <p:sldId id="601" r:id="rId13"/>
    <p:sldId id="602" r:id="rId14"/>
    <p:sldId id="603" r:id="rId15"/>
    <p:sldId id="611" r:id="rId16"/>
    <p:sldId id="605" r:id="rId17"/>
    <p:sldId id="488" r:id="rId18"/>
    <p:sldId id="583" r:id="rId19"/>
    <p:sldId id="489" r:id="rId20"/>
    <p:sldId id="580" r:id="rId21"/>
    <p:sldId id="492" r:id="rId22"/>
    <p:sldId id="493" r:id="rId23"/>
    <p:sldId id="591" r:id="rId24"/>
    <p:sldId id="495" r:id="rId25"/>
    <p:sldId id="511" r:id="rId26"/>
    <p:sldId id="606" r:id="rId27"/>
    <p:sldId id="565" r:id="rId28"/>
    <p:sldId id="514" r:id="rId29"/>
    <p:sldId id="607" r:id="rId30"/>
    <p:sldId id="593" r:id="rId31"/>
    <p:sldId id="561" r:id="rId32"/>
    <p:sldId id="521" r:id="rId33"/>
    <p:sldId id="522" r:id="rId34"/>
    <p:sldId id="598" r:id="rId35"/>
    <p:sldId id="524" r:id="rId36"/>
    <p:sldId id="525" r:id="rId37"/>
    <p:sldId id="528" r:id="rId38"/>
    <p:sldId id="599" r:id="rId39"/>
    <p:sldId id="612" r:id="rId40"/>
    <p:sldId id="530" r:id="rId41"/>
    <p:sldId id="483" r:id="rId42"/>
    <p:sldId id="562" r:id="rId43"/>
    <p:sldId id="613" r:id="rId44"/>
    <p:sldId id="581" r:id="rId45"/>
    <p:sldId id="340" r:id="rId46"/>
    <p:sldId id="278" r:id="rId47"/>
    <p:sldId id="585" r:id="rId48"/>
    <p:sldId id="367" r:id="rId49"/>
    <p:sldId id="549" r:id="rId50"/>
    <p:sldId id="423" r:id="rId51"/>
    <p:sldId id="424" r:id="rId52"/>
    <p:sldId id="553" r:id="rId53"/>
    <p:sldId id="550" r:id="rId54"/>
    <p:sldId id="551" r:id="rId55"/>
    <p:sldId id="519" r:id="rId56"/>
    <p:sldId id="520" r:id="rId57"/>
    <p:sldId id="594" r:id="rId58"/>
    <p:sldId id="595" r:id="rId59"/>
    <p:sldId id="557" r:id="rId60"/>
    <p:sldId id="531" r:id="rId61"/>
    <p:sldId id="532" r:id="rId62"/>
    <p:sldId id="590" r:id="rId63"/>
  </p:sldIdLst>
  <p:sldSz cx="9144000" cy="6858000" type="screen4x3"/>
  <p:notesSz cx="6858000" cy="9144000"/>
  <p:custShowLst>
    <p:custShow name="質問対策-PPK" id="0">
      <p:sldLst>
        <p:sld r:id="rId61"/>
        <p:sld r:id="rId62"/>
      </p:sldLst>
    </p:custShow>
    <p:custShow name="質問対策-安心作ろう" id="1">
      <p:sldLst>
        <p:sld r:id="rId56"/>
        <p:sld r:id="rId57"/>
        <p:sld r:id="rId60"/>
      </p:sldLst>
    </p:custShow>
    <p:custShow name="質問対策-中心市街地" id="2">
      <p:sldLst>
        <p:sld r:id="rId49"/>
        <p:sld r:id="rId50"/>
        <p:sld r:id="rId51"/>
        <p:sld r:id="rId52"/>
        <p:sld r:id="rId53"/>
        <p:sld r:id="rId54"/>
        <p:sld r:id="rId55"/>
      </p:sldLst>
    </p:custShow>
    <p:custShow name="ぷらっとはうす" id="3">
      <p:sldLst>
        <p:sld r:id="rId6"/>
        <p:sld r:id="rId8"/>
        <p:sld r:id="rId9"/>
      </p:sldLst>
    </p:custShow>
    <p:custShow name="まちなか行くべ" id="4">
      <p:sldLst/>
    </p:custShow>
    <p:custShow name="りんりん" id="5">
      <p:sldLst>
        <p:sld r:id="rId18"/>
        <p:sld r:id="rId20"/>
        <p:sld r:id="rId22"/>
        <p:sld r:id="rId23"/>
        <p:sld r:id="rId25"/>
      </p:sldLst>
    </p:custShow>
    <p:custShow name="安全マップ" id="6">
      <p:sldLst>
        <p:sld r:id="rId26"/>
        <p:sld r:id="rId29"/>
      </p:sldLst>
    </p:custShow>
    <p:custShow name="PPK" id="7">
      <p:sldLst>
        <p:sld r:id="rId33"/>
        <p:sld r:id="rId34"/>
        <p:sld r:id="rId36"/>
        <p:sld r:id="rId37"/>
        <p:sld r:id="rId38"/>
        <p:sld r:id="rId41"/>
      </p:sldLst>
    </p:custShow>
  </p:custShowLst>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1793"/>
    <a:srgbClr val="FF71DC"/>
    <a:srgbClr val="FFB200"/>
    <a:srgbClr val="FF9000"/>
    <a:srgbClr val="FF9A00"/>
    <a:srgbClr val="FD8808"/>
    <a:srgbClr val="FF8B66"/>
    <a:srgbClr val="FF6666"/>
    <a:srgbClr val="DB6D00"/>
    <a:srgbClr val="D46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淡色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淡色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202B0CA-FC54-4496-8BCA-5EF66A818D29}" styleName="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8205" autoAdjust="0"/>
  </p:normalViewPr>
  <p:slideViewPr>
    <p:cSldViewPr snapToGrid="0" snapToObjects="1">
      <p:cViewPr varScale="1">
        <p:scale>
          <a:sx n="86" d="100"/>
          <a:sy n="86" d="100"/>
        </p:scale>
        <p:origin x="-16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Applications:Microsoft%20Office%202011:Office:Add-Ins:Solver.xla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ameo_mellow:Desktop:&#26368;&#32066;&#30330;&#34920;:&#22320;&#22495;&#12368;&#12427;&#12415;&#12391;&#21462;&#12426;&#32068;&#12416;&#38450;&#29359;&#12414;&#12385;&#12389;&#12367;&#1242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meo_mellow:Desktop:&#26368;&#32066;&#30330;&#34920;:&#22320;&#22495;&#12368;&#12427;&#12415;&#12391;&#21462;&#12426;&#32068;&#12416;&#38450;&#29359;&#12414;&#12385;&#12389;&#12367;&#12426;.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ameo_mellow:Desktop:&#37117;&#24066;&#35336;&#30011;&#12510;&#12473;&#12479;&#12540;&#12501;&#12442;&#12521;&#12531;&#23455;&#32722;:1st:&#20154;&#21475;&#25512;&#3533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0"/>
    <c:plotArea>
      <c:layout>
        <c:manualLayout>
          <c:layoutTarget val="inner"/>
          <c:xMode val="edge"/>
          <c:yMode val="edge"/>
          <c:x val="0.13695617802739"/>
          <c:y val="0.0601851851851852"/>
          <c:w val="0.80020415762252"/>
          <c:h val="0.821528142315544"/>
        </c:manualLayout>
      </c:layout>
      <c:barChart>
        <c:barDir val="bar"/>
        <c:grouping val="percentStacked"/>
        <c:varyColors val="0"/>
        <c:ser>
          <c:idx val="0"/>
          <c:order val="0"/>
          <c:tx>
            <c:strRef>
              <c:f>[2]Sheet1!$C$72</c:f>
              <c:strCache>
                <c:ptCount val="1"/>
                <c:pt idx="0">
                  <c:v>そう思う</c:v>
                </c:pt>
              </c:strCache>
            </c:strRef>
          </c:tx>
          <c:spPr>
            <a:solidFill>
              <a:schemeClr val="accent6"/>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[2]Sheet1!$C$73:$C$81</c:f>
              <c:numCache>
                <c:formatCode>General</c:formatCode>
                <c:ptCount val="9"/>
                <c:pt idx="0">
                  <c:v>4.2</c:v>
                </c:pt>
                <c:pt idx="1">
                  <c:v>3.5</c:v>
                </c:pt>
                <c:pt idx="2">
                  <c:v>2.9</c:v>
                </c:pt>
                <c:pt idx="3">
                  <c:v>3.6</c:v>
                </c:pt>
                <c:pt idx="4">
                  <c:v>2.6</c:v>
                </c:pt>
                <c:pt idx="5">
                  <c:v>3.3</c:v>
                </c:pt>
                <c:pt idx="6">
                  <c:v>2.5</c:v>
                </c:pt>
                <c:pt idx="7">
                  <c:v>9.8</c:v>
                </c:pt>
                <c:pt idx="8">
                  <c:v>10.4</c:v>
                </c:pt>
              </c:numCache>
            </c:numRef>
          </c:val>
        </c:ser>
        <c:ser>
          <c:idx val="1"/>
          <c:order val="1"/>
          <c:tx>
            <c:strRef>
              <c:f>[2]Sheet1!$D$72</c:f>
              <c:strCache>
                <c:ptCount val="1"/>
                <c:pt idx="0">
                  <c:v>どちらかと言えばそう思う</c:v>
                </c:pt>
              </c:strCache>
            </c:strRef>
          </c:tx>
          <c:spPr>
            <a:solidFill>
              <a:schemeClr val="accent6">
                <a:lumMod val="40000"/>
                <a:lumOff val="60000"/>
              </a:schemeClr>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[2]Sheet1!$D$73:$D$81</c:f>
              <c:numCache>
                <c:formatCode>General</c:formatCode>
                <c:ptCount val="9"/>
                <c:pt idx="0">
                  <c:v>18.6</c:v>
                </c:pt>
                <c:pt idx="1">
                  <c:v>18.2</c:v>
                </c:pt>
                <c:pt idx="2">
                  <c:v>18.8</c:v>
                </c:pt>
                <c:pt idx="3">
                  <c:v>18.8</c:v>
                </c:pt>
                <c:pt idx="4">
                  <c:v>19.1</c:v>
                </c:pt>
                <c:pt idx="5">
                  <c:v>18.4</c:v>
                </c:pt>
                <c:pt idx="6">
                  <c:v>19.6</c:v>
                </c:pt>
                <c:pt idx="7">
                  <c:v>18.7</c:v>
                </c:pt>
                <c:pt idx="8">
                  <c:v>13.5</c:v>
                </c:pt>
              </c:numCache>
            </c:numRef>
          </c:val>
        </c:ser>
        <c:ser>
          <c:idx val="2"/>
          <c:order val="2"/>
          <c:tx>
            <c:strRef>
              <c:f>[2]Sheet1!$E$72</c:f>
              <c:strCache>
                <c:ptCount val="1"/>
                <c:pt idx="0">
                  <c:v>どちらでもない</c:v>
                </c:pt>
              </c:strCache>
            </c:strRef>
          </c:tx>
          <c:spPr>
            <a:solidFill>
              <a:schemeClr val="accent3">
                <a:lumMod val="60000"/>
                <a:lumOff val="40000"/>
              </a:schemeClr>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[2]Sheet1!$E$73:$E$81</c:f>
              <c:numCache>
                <c:formatCode>General</c:formatCode>
                <c:ptCount val="9"/>
                <c:pt idx="0">
                  <c:v>43.5</c:v>
                </c:pt>
                <c:pt idx="1">
                  <c:v>40.9</c:v>
                </c:pt>
                <c:pt idx="2">
                  <c:v>43.5</c:v>
                </c:pt>
                <c:pt idx="3">
                  <c:v>48.4</c:v>
                </c:pt>
                <c:pt idx="4">
                  <c:v>44.3</c:v>
                </c:pt>
                <c:pt idx="5">
                  <c:v>41.4</c:v>
                </c:pt>
                <c:pt idx="6">
                  <c:v>54.6</c:v>
                </c:pt>
                <c:pt idx="7">
                  <c:v>33.3</c:v>
                </c:pt>
                <c:pt idx="8">
                  <c:v>32.3</c:v>
                </c:pt>
              </c:numCache>
            </c:numRef>
          </c:val>
        </c:ser>
        <c:ser>
          <c:idx val="3"/>
          <c:order val="3"/>
          <c:tx>
            <c:strRef>
              <c:f>[2]Sheet1!$F$72</c:f>
              <c:strCache>
                <c:ptCount val="1"/>
                <c:pt idx="0">
                  <c:v>どちらかと言えばそう思わない</c:v>
                </c:pt>
              </c:strCache>
            </c:strRef>
          </c:tx>
          <c:spPr>
            <a:solidFill>
              <a:schemeClr val="accent2">
                <a:lumMod val="40000"/>
                <a:lumOff val="60000"/>
              </a:schemeClr>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[2]Sheet1!$F$73:$F$81</c:f>
              <c:numCache>
                <c:formatCode>General</c:formatCode>
                <c:ptCount val="9"/>
                <c:pt idx="0">
                  <c:v>20.6</c:v>
                </c:pt>
                <c:pt idx="1">
                  <c:v>21.7</c:v>
                </c:pt>
                <c:pt idx="2">
                  <c:v>21.0</c:v>
                </c:pt>
                <c:pt idx="3">
                  <c:v>20.4</c:v>
                </c:pt>
                <c:pt idx="4">
                  <c:v>20.4</c:v>
                </c:pt>
                <c:pt idx="5">
                  <c:v>19.7</c:v>
                </c:pt>
                <c:pt idx="6">
                  <c:v>13.5</c:v>
                </c:pt>
                <c:pt idx="7">
                  <c:v>26.8</c:v>
                </c:pt>
                <c:pt idx="8">
                  <c:v>26.0</c:v>
                </c:pt>
              </c:numCache>
            </c:numRef>
          </c:val>
        </c:ser>
        <c:ser>
          <c:idx val="4"/>
          <c:order val="4"/>
          <c:tx>
            <c:strRef>
              <c:f>[2]Sheet1!$G$72</c:f>
              <c:strCache>
                <c:ptCount val="1"/>
                <c:pt idx="0">
                  <c:v>そう思わない</c:v>
                </c:pt>
              </c:strCache>
            </c:strRef>
          </c:tx>
          <c:spPr>
            <a:solidFill>
              <a:schemeClr val="bg2">
                <a:lumMod val="75000"/>
              </a:schemeClr>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[2]Sheet1!$G$73:$G$81</c:f>
              <c:numCache>
                <c:formatCode>General</c:formatCode>
                <c:ptCount val="9"/>
                <c:pt idx="0">
                  <c:v>10.2</c:v>
                </c:pt>
                <c:pt idx="1">
                  <c:v>11.6</c:v>
                </c:pt>
                <c:pt idx="2">
                  <c:v>13.0</c:v>
                </c:pt>
                <c:pt idx="3">
                  <c:v>6.8</c:v>
                </c:pt>
                <c:pt idx="4">
                  <c:v>11.5</c:v>
                </c:pt>
                <c:pt idx="5">
                  <c:v>11.2</c:v>
                </c:pt>
                <c:pt idx="6">
                  <c:v>7.4</c:v>
                </c:pt>
                <c:pt idx="7">
                  <c:v>8.1</c:v>
                </c:pt>
                <c:pt idx="8">
                  <c:v>14.6</c:v>
                </c:pt>
              </c:numCache>
            </c:numRef>
          </c:val>
        </c:ser>
        <c:ser>
          <c:idx val="5"/>
          <c:order val="5"/>
          <c:tx>
            <c:strRef>
              <c:f>[2]Sheet1!$H$72</c:f>
              <c:strCache>
                <c:ptCount val="1"/>
                <c:pt idx="0">
                  <c:v>無回答</c:v>
                </c:pt>
              </c:strCache>
            </c:strRef>
          </c:tx>
          <c:spPr>
            <a:solidFill>
              <a:srgbClr val="CCFFCC"/>
            </a:solidFill>
          </c:spPr>
          <c:invertIfNegative val="0"/>
          <c:cat>
            <c:strRef>
              <c:f>[2]Sheet1!$B$73:$B$81</c:f>
              <c:strCache>
                <c:ptCount val="9"/>
                <c:pt idx="0">
                  <c:v>全体</c:v>
                </c:pt>
                <c:pt idx="1">
                  <c:v>一中</c:v>
                </c:pt>
                <c:pt idx="2">
                  <c:v>二中</c:v>
                </c:pt>
                <c:pt idx="3">
                  <c:v>三中</c:v>
                </c:pt>
                <c:pt idx="4">
                  <c:v>四中</c:v>
                </c:pt>
                <c:pt idx="5">
                  <c:v>五中</c:v>
                </c:pt>
                <c:pt idx="6">
                  <c:v>六中</c:v>
                </c:pt>
                <c:pt idx="7">
                  <c:v>都和中</c:v>
                </c:pt>
                <c:pt idx="8">
                  <c:v>新治中</c:v>
                </c:pt>
              </c:strCache>
            </c:strRef>
          </c:cat>
          <c:val>
            <c:numRef>
              <c:f>[2]Sheet1!$H$73:$H$81</c:f>
              <c:numCache>
                <c:formatCode>General</c:formatCode>
                <c:ptCount val="9"/>
                <c:pt idx="0">
                  <c:v>2.9</c:v>
                </c:pt>
                <c:pt idx="1">
                  <c:v>4.0</c:v>
                </c:pt>
                <c:pt idx="2">
                  <c:v>0.7</c:v>
                </c:pt>
                <c:pt idx="3">
                  <c:v>2.0</c:v>
                </c:pt>
                <c:pt idx="4">
                  <c:v>2.1</c:v>
                </c:pt>
                <c:pt idx="5">
                  <c:v>5.9</c:v>
                </c:pt>
                <c:pt idx="6">
                  <c:v>2.5</c:v>
                </c:pt>
                <c:pt idx="7">
                  <c:v>3.3</c:v>
                </c:pt>
                <c:pt idx="8">
                  <c:v>3.1</c:v>
                </c:pt>
              </c:numCache>
            </c:numRef>
          </c:val>
        </c:ser>
        <c:dLbls>
          <c:showLegendKey val="0"/>
          <c:showVal val="0"/>
          <c:showCatName val="0"/>
          <c:showSerName val="0"/>
          <c:showPercent val="0"/>
          <c:showBubbleSize val="0"/>
        </c:dLbls>
        <c:gapWidth val="150"/>
        <c:overlap val="100"/>
        <c:axId val="-2026190408"/>
        <c:axId val="-2026181944"/>
      </c:barChart>
      <c:catAx>
        <c:axId val="-2026190408"/>
        <c:scaling>
          <c:orientation val="maxMin"/>
        </c:scaling>
        <c:delete val="0"/>
        <c:axPos val="l"/>
        <c:majorTickMark val="out"/>
        <c:minorTickMark val="none"/>
        <c:tickLblPos val="nextTo"/>
        <c:crossAx val="-2026181944"/>
        <c:crosses val="autoZero"/>
        <c:auto val="1"/>
        <c:lblAlgn val="ctr"/>
        <c:lblOffset val="100"/>
        <c:noMultiLvlLbl val="0"/>
      </c:catAx>
      <c:valAx>
        <c:axId val="-2026181944"/>
        <c:scaling>
          <c:orientation val="minMax"/>
        </c:scaling>
        <c:delete val="0"/>
        <c:axPos val="b"/>
        <c:majorGridlines/>
        <c:numFmt formatCode="0%" sourceLinked="1"/>
        <c:majorTickMark val="out"/>
        <c:minorTickMark val="none"/>
        <c:tickLblPos val="nextTo"/>
        <c:txPr>
          <a:bodyPr/>
          <a:lstStyle/>
          <a:p>
            <a:pPr>
              <a:defRPr sz="1600"/>
            </a:pPr>
            <a:endParaRPr lang="ja-JP"/>
          </a:p>
        </c:txPr>
        <c:crossAx val="-2026190408"/>
        <c:crosses val="max"/>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Sheet1!$B$14</c:f>
              <c:strCache>
                <c:ptCount val="1"/>
                <c:pt idx="0">
                  <c:v>満足度</c:v>
                </c:pt>
              </c:strCache>
            </c:strRef>
          </c:tx>
          <c:spPr>
            <a:solidFill>
              <a:schemeClr val="accent1">
                <a:lumMod val="60000"/>
                <a:lumOff val="40000"/>
              </a:schemeClr>
            </a:solidFill>
            <a:ln>
              <a:noFill/>
            </a:ln>
          </c:spPr>
          <c:invertIfNegative val="0"/>
          <c:dPt>
            <c:idx val="4"/>
            <c:invertIfNegative val="0"/>
            <c:bubble3D val="0"/>
            <c:spPr>
              <a:solidFill>
                <a:schemeClr val="accent1"/>
              </a:solidFill>
              <a:ln w="28575" cmpd="sng">
                <a:noFill/>
              </a:ln>
            </c:spPr>
          </c:dPt>
          <c:dPt>
            <c:idx val="6"/>
            <c:invertIfNegative val="0"/>
            <c:bubble3D val="0"/>
            <c:spPr>
              <a:solidFill>
                <a:schemeClr val="accent1"/>
              </a:solidFill>
              <a:ln w="28575" cmpd="sng">
                <a:noFill/>
              </a:ln>
            </c:spPr>
          </c:dPt>
          <c:cat>
            <c:strRef>
              <c:f>Sheet1!$A$15:$A$22</c:f>
              <c:strCache>
                <c:ptCount val="8"/>
                <c:pt idx="0">
                  <c:v>一中</c:v>
                </c:pt>
                <c:pt idx="1">
                  <c:v>二中</c:v>
                </c:pt>
                <c:pt idx="2">
                  <c:v>三中</c:v>
                </c:pt>
                <c:pt idx="3">
                  <c:v>四中</c:v>
                </c:pt>
                <c:pt idx="4">
                  <c:v>五中</c:v>
                </c:pt>
                <c:pt idx="5">
                  <c:v>六中</c:v>
                </c:pt>
                <c:pt idx="6">
                  <c:v>都和中</c:v>
                </c:pt>
                <c:pt idx="7">
                  <c:v>新治中</c:v>
                </c:pt>
              </c:strCache>
            </c:strRef>
          </c:cat>
          <c:val>
            <c:numRef>
              <c:f>Sheet1!$B$15:$B$22</c:f>
              <c:numCache>
                <c:formatCode>General</c:formatCode>
                <c:ptCount val="8"/>
                <c:pt idx="0">
                  <c:v>3.25</c:v>
                </c:pt>
                <c:pt idx="1">
                  <c:v>3.26</c:v>
                </c:pt>
                <c:pt idx="2">
                  <c:v>3.26</c:v>
                </c:pt>
                <c:pt idx="3">
                  <c:v>3.22</c:v>
                </c:pt>
                <c:pt idx="4">
                  <c:v>3.09</c:v>
                </c:pt>
                <c:pt idx="5">
                  <c:v>3.39</c:v>
                </c:pt>
                <c:pt idx="6">
                  <c:v>3.25</c:v>
                </c:pt>
                <c:pt idx="7">
                  <c:v>3.06</c:v>
                </c:pt>
              </c:numCache>
            </c:numRef>
          </c:val>
        </c:ser>
        <c:dLbls>
          <c:showLegendKey val="0"/>
          <c:showVal val="0"/>
          <c:showCatName val="0"/>
          <c:showSerName val="0"/>
          <c:showPercent val="0"/>
          <c:showBubbleSize val="0"/>
        </c:dLbls>
        <c:gapWidth val="150"/>
        <c:axId val="-2102228392"/>
        <c:axId val="-2065999784"/>
      </c:barChart>
      <c:catAx>
        <c:axId val="-2102228392"/>
        <c:scaling>
          <c:orientation val="minMax"/>
        </c:scaling>
        <c:delete val="0"/>
        <c:axPos val="b"/>
        <c:numFmt formatCode="General" sourceLinked="0"/>
        <c:majorTickMark val="out"/>
        <c:minorTickMark val="none"/>
        <c:tickLblPos val="nextTo"/>
        <c:txPr>
          <a:bodyPr/>
          <a:lstStyle/>
          <a:p>
            <a:pPr>
              <a:defRPr sz="1400"/>
            </a:pPr>
            <a:endParaRPr lang="ja-JP"/>
          </a:p>
        </c:txPr>
        <c:crossAx val="-2065999784"/>
        <c:crosses val="autoZero"/>
        <c:auto val="1"/>
        <c:lblAlgn val="ctr"/>
        <c:lblOffset val="100"/>
        <c:noMultiLvlLbl val="0"/>
      </c:catAx>
      <c:valAx>
        <c:axId val="-2065999784"/>
        <c:scaling>
          <c:orientation val="minMax"/>
        </c:scaling>
        <c:delete val="0"/>
        <c:axPos val="l"/>
        <c:majorGridlines>
          <c:spPr>
            <a:ln>
              <a:solidFill>
                <a:schemeClr val="bg1">
                  <a:lumMod val="85000"/>
                </a:schemeClr>
              </a:solidFill>
            </a:ln>
          </c:spPr>
        </c:majorGridlines>
        <c:minorGridlines>
          <c:spPr>
            <a:ln>
              <a:solidFill>
                <a:schemeClr val="bg1">
                  <a:lumMod val="85000"/>
                </a:schemeClr>
              </a:solidFill>
            </a:ln>
          </c:spPr>
        </c:minorGridlines>
        <c:numFmt formatCode="General" sourceLinked="1"/>
        <c:majorTickMark val="out"/>
        <c:minorTickMark val="none"/>
        <c:tickLblPos val="nextTo"/>
        <c:crossAx val="-2102228392"/>
        <c:crosses val="autoZero"/>
        <c:crossBetween val="between"/>
        <c:minorUnit val="0.1"/>
      </c:valAx>
    </c:plotArea>
    <c:plotVisOnly val="1"/>
    <c:dispBlanksAs val="gap"/>
    <c:showDLblsOverMax val="0"/>
  </c:chart>
  <c:txPr>
    <a:bodyPr/>
    <a:lstStyle/>
    <a:p>
      <a:pPr>
        <a:defRPr sz="1600">
          <a:latin typeface="+mn-ea"/>
          <a:ea typeface="+mn-ea"/>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Sheet1!$E$14</c:f>
              <c:strCache>
                <c:ptCount val="1"/>
                <c:pt idx="0">
                  <c:v>重要度</c:v>
                </c:pt>
              </c:strCache>
            </c:strRef>
          </c:tx>
          <c:spPr>
            <a:solidFill>
              <a:schemeClr val="accent6">
                <a:lumMod val="60000"/>
                <a:lumOff val="40000"/>
              </a:schemeClr>
            </a:solidFill>
          </c:spPr>
          <c:invertIfNegative val="0"/>
          <c:dPt>
            <c:idx val="4"/>
            <c:invertIfNegative val="0"/>
            <c:bubble3D val="0"/>
            <c:spPr>
              <a:solidFill>
                <a:schemeClr val="accent6"/>
              </a:solidFill>
              <a:ln w="28575" cmpd="sng">
                <a:noFill/>
              </a:ln>
            </c:spPr>
          </c:dPt>
          <c:dPt>
            <c:idx val="6"/>
            <c:invertIfNegative val="0"/>
            <c:bubble3D val="0"/>
            <c:spPr>
              <a:solidFill>
                <a:schemeClr val="accent6"/>
              </a:solidFill>
              <a:ln w="28575" cmpd="sng">
                <a:noFill/>
              </a:ln>
            </c:spPr>
          </c:dPt>
          <c:cat>
            <c:strRef>
              <c:f>Sheet1!$D$15:$D$22</c:f>
              <c:strCache>
                <c:ptCount val="8"/>
                <c:pt idx="0">
                  <c:v>一中</c:v>
                </c:pt>
                <c:pt idx="1">
                  <c:v>二中</c:v>
                </c:pt>
                <c:pt idx="2">
                  <c:v>三中</c:v>
                </c:pt>
                <c:pt idx="3">
                  <c:v>四中</c:v>
                </c:pt>
                <c:pt idx="4">
                  <c:v>五中</c:v>
                </c:pt>
                <c:pt idx="5">
                  <c:v>六中</c:v>
                </c:pt>
                <c:pt idx="6">
                  <c:v>都和中</c:v>
                </c:pt>
                <c:pt idx="7">
                  <c:v>新治中</c:v>
                </c:pt>
              </c:strCache>
            </c:strRef>
          </c:cat>
          <c:val>
            <c:numRef>
              <c:f>Sheet1!$E$15:$E$22</c:f>
              <c:numCache>
                <c:formatCode>General</c:formatCode>
                <c:ptCount val="8"/>
                <c:pt idx="0">
                  <c:v>4.24</c:v>
                </c:pt>
                <c:pt idx="1">
                  <c:v>4.39</c:v>
                </c:pt>
                <c:pt idx="2">
                  <c:v>4.34</c:v>
                </c:pt>
                <c:pt idx="3">
                  <c:v>4.38</c:v>
                </c:pt>
                <c:pt idx="4">
                  <c:v>4.29</c:v>
                </c:pt>
                <c:pt idx="5">
                  <c:v>4.3</c:v>
                </c:pt>
                <c:pt idx="6">
                  <c:v>4.51</c:v>
                </c:pt>
                <c:pt idx="7">
                  <c:v>4.25</c:v>
                </c:pt>
              </c:numCache>
            </c:numRef>
          </c:val>
        </c:ser>
        <c:dLbls>
          <c:showLegendKey val="0"/>
          <c:showVal val="0"/>
          <c:showCatName val="0"/>
          <c:showSerName val="0"/>
          <c:showPercent val="0"/>
          <c:showBubbleSize val="0"/>
        </c:dLbls>
        <c:gapWidth val="150"/>
        <c:axId val="-1998753976"/>
        <c:axId val="-1998887400"/>
      </c:barChart>
      <c:catAx>
        <c:axId val="-1998753976"/>
        <c:scaling>
          <c:orientation val="minMax"/>
        </c:scaling>
        <c:delete val="0"/>
        <c:axPos val="b"/>
        <c:numFmt formatCode="General" sourceLinked="0"/>
        <c:majorTickMark val="out"/>
        <c:minorTickMark val="none"/>
        <c:tickLblPos val="nextTo"/>
        <c:txPr>
          <a:bodyPr/>
          <a:lstStyle/>
          <a:p>
            <a:pPr>
              <a:defRPr sz="1400"/>
            </a:pPr>
            <a:endParaRPr lang="ja-JP"/>
          </a:p>
        </c:txPr>
        <c:crossAx val="-1998887400"/>
        <c:crosses val="autoZero"/>
        <c:auto val="1"/>
        <c:lblAlgn val="ctr"/>
        <c:lblOffset val="100"/>
        <c:noMultiLvlLbl val="0"/>
      </c:catAx>
      <c:valAx>
        <c:axId val="-1998887400"/>
        <c:scaling>
          <c:orientation val="minMax"/>
          <c:max val="4.6"/>
          <c:min val="4.1"/>
        </c:scaling>
        <c:delete val="0"/>
        <c:axPos val="l"/>
        <c:majorGridlines>
          <c:spPr>
            <a:ln>
              <a:solidFill>
                <a:srgbClr val="D9D9D9"/>
              </a:solidFill>
            </a:ln>
          </c:spPr>
        </c:majorGridlines>
        <c:numFmt formatCode="General" sourceLinked="1"/>
        <c:majorTickMark val="out"/>
        <c:minorTickMark val="none"/>
        <c:tickLblPos val="nextTo"/>
        <c:crossAx val="-1998753976"/>
        <c:crosses val="autoZero"/>
        <c:crossBetween val="between"/>
        <c:majorUnit val="0.1"/>
      </c:valAx>
    </c:plotArea>
    <c:plotVisOnly val="1"/>
    <c:dispBlanksAs val="gap"/>
    <c:showDLblsOverMax val="0"/>
  </c:chart>
  <c:txPr>
    <a:bodyPr/>
    <a:lstStyle/>
    <a:p>
      <a:pPr>
        <a:defRPr sz="1600">
          <a:latin typeface="+mn-ea"/>
          <a:ea typeface="+mn-ea"/>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94518195081068"/>
          <c:y val="0.211200845256765"/>
          <c:w val="0.83478449063775"/>
          <c:h val="0.509158715870792"/>
        </c:manualLayout>
      </c:layout>
      <c:barChart>
        <c:barDir val="bar"/>
        <c:grouping val="clustered"/>
        <c:varyColors val="0"/>
        <c:ser>
          <c:idx val="0"/>
          <c:order val="0"/>
          <c:tx>
            <c:strRef>
              <c:f>年別人口ピラミッド!$B$136</c:f>
              <c:strCache>
                <c:ptCount val="1"/>
                <c:pt idx="0">
                  <c:v>男</c:v>
                </c:pt>
              </c:strCache>
            </c:strRef>
          </c:tx>
          <c:spPr>
            <a:solidFill>
              <a:srgbClr val="B4DCFA">
                <a:lumMod val="90000"/>
              </a:srgbClr>
            </a:solidFill>
            <a:ln>
              <a:solidFill>
                <a:sysClr val="window" lastClr="FFFFFF"/>
              </a:solidFill>
            </a:ln>
          </c:spPr>
          <c:invertIfNegative val="0"/>
          <c:cat>
            <c:strRef>
              <c:f>年別人口ピラミッド!$A$137:$A$155</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85〜90歳</c:v>
                </c:pt>
                <c:pt idx="18">
                  <c:v>90歳以上</c:v>
                </c:pt>
              </c:strCache>
            </c:strRef>
          </c:cat>
          <c:val>
            <c:numRef>
              <c:f>年別人口ピラミッド!$B$137:$B$155</c:f>
              <c:numCache>
                <c:formatCode>General</c:formatCode>
                <c:ptCount val="19"/>
                <c:pt idx="0">
                  <c:v>1884.0</c:v>
                </c:pt>
                <c:pt idx="1">
                  <c:v>1962.0</c:v>
                </c:pt>
                <c:pt idx="2">
                  <c:v>2023.0</c:v>
                </c:pt>
                <c:pt idx="3">
                  <c:v>2142.0</c:v>
                </c:pt>
                <c:pt idx="4">
                  <c:v>2373.0</c:v>
                </c:pt>
                <c:pt idx="5">
                  <c:v>2944.0</c:v>
                </c:pt>
                <c:pt idx="6">
                  <c:v>3134.0</c:v>
                </c:pt>
                <c:pt idx="7">
                  <c:v>3270.0</c:v>
                </c:pt>
                <c:pt idx="8">
                  <c:v>3458.0</c:v>
                </c:pt>
                <c:pt idx="9">
                  <c:v>3541.0</c:v>
                </c:pt>
                <c:pt idx="10">
                  <c:v>3573.0</c:v>
                </c:pt>
                <c:pt idx="11">
                  <c:v>3916.0</c:v>
                </c:pt>
                <c:pt idx="12">
                  <c:v>4364.0</c:v>
                </c:pt>
                <c:pt idx="13">
                  <c:v>5010.0</c:v>
                </c:pt>
                <c:pt idx="14">
                  <c:v>4182.0</c:v>
                </c:pt>
                <c:pt idx="15">
                  <c:v>3252.0</c:v>
                </c:pt>
                <c:pt idx="16">
                  <c:v>2596.0</c:v>
                </c:pt>
                <c:pt idx="17">
                  <c:v>2188.0</c:v>
                </c:pt>
                <c:pt idx="18">
                  <c:v>1785.0</c:v>
                </c:pt>
              </c:numCache>
            </c:numRef>
          </c:val>
        </c:ser>
        <c:dLbls>
          <c:showLegendKey val="0"/>
          <c:showVal val="0"/>
          <c:showCatName val="0"/>
          <c:showSerName val="0"/>
          <c:showPercent val="0"/>
          <c:showBubbleSize val="0"/>
        </c:dLbls>
        <c:gapWidth val="0"/>
        <c:axId val="-2026399896"/>
        <c:axId val="-2070422088"/>
      </c:barChart>
      <c:barChart>
        <c:barDir val="bar"/>
        <c:grouping val="clustered"/>
        <c:varyColors val="0"/>
        <c:ser>
          <c:idx val="1"/>
          <c:order val="1"/>
          <c:tx>
            <c:strRef>
              <c:f>年別人口ピラミッド!$C$136</c:f>
              <c:strCache>
                <c:ptCount val="1"/>
                <c:pt idx="0">
                  <c:v>女</c:v>
                </c:pt>
              </c:strCache>
            </c:strRef>
          </c:tx>
          <c:spPr>
            <a:solidFill>
              <a:srgbClr val="F14124">
                <a:lumMod val="40000"/>
                <a:lumOff val="60000"/>
              </a:srgbClr>
            </a:solidFill>
            <a:ln>
              <a:solidFill>
                <a:srgbClr val="FFFFFF"/>
              </a:solidFill>
            </a:ln>
          </c:spPr>
          <c:invertIfNegative val="0"/>
          <c:cat>
            <c:strRef>
              <c:f>年別人口ピラミッド!$A$137:$A$155</c:f>
              <c:strCache>
                <c:ptCount val="19"/>
                <c:pt idx="0">
                  <c:v>0～4歳</c:v>
                </c:pt>
                <c:pt idx="1">
                  <c:v>5～9歳</c:v>
                </c:pt>
                <c:pt idx="2">
                  <c:v>10～14歳</c:v>
                </c:pt>
                <c:pt idx="3">
                  <c:v>15～19歳</c:v>
                </c:pt>
                <c:pt idx="4">
                  <c:v>20～24歳</c:v>
                </c:pt>
                <c:pt idx="5">
                  <c:v>25～29歳</c:v>
                </c:pt>
                <c:pt idx="6">
                  <c:v>30～34歳</c:v>
                </c:pt>
                <c:pt idx="7">
                  <c:v>35～39歳</c:v>
                </c:pt>
                <c:pt idx="8">
                  <c:v>40～44歳</c:v>
                </c:pt>
                <c:pt idx="9">
                  <c:v>45～49歳</c:v>
                </c:pt>
                <c:pt idx="10">
                  <c:v>50～54歳</c:v>
                </c:pt>
                <c:pt idx="11">
                  <c:v>55～59歳</c:v>
                </c:pt>
                <c:pt idx="12">
                  <c:v>60～64歳</c:v>
                </c:pt>
                <c:pt idx="13">
                  <c:v>65～69歳</c:v>
                </c:pt>
                <c:pt idx="14">
                  <c:v>70～74歳</c:v>
                </c:pt>
                <c:pt idx="15">
                  <c:v>75～79歳</c:v>
                </c:pt>
                <c:pt idx="16">
                  <c:v>80～84歳</c:v>
                </c:pt>
                <c:pt idx="17">
                  <c:v>85〜90歳</c:v>
                </c:pt>
                <c:pt idx="18">
                  <c:v>90歳以上</c:v>
                </c:pt>
              </c:strCache>
            </c:strRef>
          </c:cat>
          <c:val>
            <c:numRef>
              <c:f>年別人口ピラミッド!$C$137:$C$155</c:f>
              <c:numCache>
                <c:formatCode>General</c:formatCode>
                <c:ptCount val="19"/>
                <c:pt idx="0">
                  <c:v>1787.0</c:v>
                </c:pt>
                <c:pt idx="1">
                  <c:v>1871.0</c:v>
                </c:pt>
                <c:pt idx="2">
                  <c:v>1922.0</c:v>
                </c:pt>
                <c:pt idx="3">
                  <c:v>2045.0</c:v>
                </c:pt>
                <c:pt idx="4">
                  <c:v>2291.0</c:v>
                </c:pt>
                <c:pt idx="5">
                  <c:v>2659.0</c:v>
                </c:pt>
                <c:pt idx="6">
                  <c:v>2749.0</c:v>
                </c:pt>
                <c:pt idx="7">
                  <c:v>2980.0</c:v>
                </c:pt>
                <c:pt idx="8">
                  <c:v>3159.0</c:v>
                </c:pt>
                <c:pt idx="9">
                  <c:v>3146.0</c:v>
                </c:pt>
                <c:pt idx="10">
                  <c:v>3128.0</c:v>
                </c:pt>
                <c:pt idx="11">
                  <c:v>3486.0</c:v>
                </c:pt>
                <c:pt idx="12">
                  <c:v>4146.0</c:v>
                </c:pt>
                <c:pt idx="13">
                  <c:v>4870.0</c:v>
                </c:pt>
                <c:pt idx="14">
                  <c:v>4299.0</c:v>
                </c:pt>
                <c:pt idx="15">
                  <c:v>3740.0</c:v>
                </c:pt>
                <c:pt idx="16">
                  <c:v>3377.0</c:v>
                </c:pt>
                <c:pt idx="17">
                  <c:v>3471.0</c:v>
                </c:pt>
                <c:pt idx="18">
                  <c:v>4272.0</c:v>
                </c:pt>
              </c:numCache>
            </c:numRef>
          </c:val>
        </c:ser>
        <c:dLbls>
          <c:showLegendKey val="0"/>
          <c:showVal val="0"/>
          <c:showCatName val="0"/>
          <c:showSerName val="0"/>
          <c:showPercent val="0"/>
          <c:showBubbleSize val="0"/>
        </c:dLbls>
        <c:gapWidth val="0"/>
        <c:axId val="-2026818312"/>
        <c:axId val="-2070626232"/>
      </c:barChart>
      <c:catAx>
        <c:axId val="-2026399896"/>
        <c:scaling>
          <c:orientation val="minMax"/>
        </c:scaling>
        <c:delete val="1"/>
        <c:axPos val="r"/>
        <c:numFmt formatCode="General" sourceLinked="0"/>
        <c:majorTickMark val="out"/>
        <c:minorTickMark val="none"/>
        <c:tickLblPos val="none"/>
        <c:crossAx val="-2070422088"/>
        <c:crosses val="autoZero"/>
        <c:auto val="1"/>
        <c:lblAlgn val="ctr"/>
        <c:lblOffset val="100"/>
        <c:tickLblSkip val="1"/>
        <c:noMultiLvlLbl val="0"/>
      </c:catAx>
      <c:valAx>
        <c:axId val="-2070422088"/>
        <c:scaling>
          <c:orientation val="maxMin"/>
          <c:max val="8000.0"/>
          <c:min val="-8000.0"/>
        </c:scaling>
        <c:delete val="0"/>
        <c:axPos val="b"/>
        <c:majorGridlines/>
        <c:minorGridlines/>
        <c:numFmt formatCode="#,##0;" sourceLinked="0"/>
        <c:majorTickMark val="out"/>
        <c:minorTickMark val="none"/>
        <c:tickLblPos val="nextTo"/>
        <c:txPr>
          <a:bodyPr anchor="t"/>
          <a:lstStyle/>
          <a:p>
            <a:pPr>
              <a:defRPr sz="1400">
                <a:latin typeface="+mn-ea"/>
                <a:ea typeface="+mn-ea"/>
              </a:defRPr>
            </a:pPr>
            <a:endParaRPr lang="ja-JP"/>
          </a:p>
        </c:txPr>
        <c:crossAx val="-2026399896"/>
        <c:crosses val="autoZero"/>
        <c:crossBetween val="between"/>
      </c:valAx>
      <c:valAx>
        <c:axId val="-2070626232"/>
        <c:scaling>
          <c:orientation val="minMax"/>
          <c:max val="8000.0"/>
          <c:min val="-8000.0"/>
        </c:scaling>
        <c:delete val="0"/>
        <c:axPos val="t"/>
        <c:numFmt formatCode="#,##0;" sourceLinked="0"/>
        <c:majorTickMark val="out"/>
        <c:minorTickMark val="none"/>
        <c:tickLblPos val="nextTo"/>
        <c:txPr>
          <a:bodyPr/>
          <a:lstStyle/>
          <a:p>
            <a:pPr>
              <a:defRPr sz="1400">
                <a:latin typeface="+mn-ea"/>
                <a:ea typeface="+mn-ea"/>
              </a:defRPr>
            </a:pPr>
            <a:endParaRPr lang="ja-JP"/>
          </a:p>
        </c:txPr>
        <c:crossAx val="-2026818312"/>
        <c:crosses val="max"/>
        <c:crossBetween val="between"/>
      </c:valAx>
      <c:catAx>
        <c:axId val="-2026818312"/>
        <c:scaling>
          <c:orientation val="minMax"/>
        </c:scaling>
        <c:delete val="1"/>
        <c:axPos val="l"/>
        <c:numFmt formatCode="General" sourceLinked="0"/>
        <c:majorTickMark val="out"/>
        <c:minorTickMark val="none"/>
        <c:tickLblPos val="none"/>
        <c:crossAx val="-2070626232"/>
        <c:crosses val="autoZero"/>
        <c:auto val="1"/>
        <c:lblAlgn val="ctr"/>
        <c:lblOffset val="100"/>
        <c:noMultiLvlLbl val="0"/>
      </c:catAx>
    </c:plotArea>
    <c:plotVisOnly val="1"/>
    <c:dispBlanksAs val="gap"/>
    <c:showDLblsOverMax val="0"/>
  </c:chart>
  <c:txPr>
    <a:bodyPr/>
    <a:lstStyle/>
    <a:p>
      <a:pPr>
        <a:defRPr sz="1800"/>
      </a:pPr>
      <a:endParaRPr lang="ja-JP"/>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37AEA4-B930-5944-8903-CA6B5F57F96D}" type="datetimeFigureOut">
              <a:rPr kumimoji="1" lang="ja-JP" altLang="en-US" smtClean="0"/>
              <a:t>15/02/06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DDCF4A-134C-924D-8877-9B01A17F1C85}" type="slidenum">
              <a:rPr kumimoji="1" lang="ja-JP" altLang="en-US" smtClean="0"/>
              <a:t>‹#›</a:t>
            </a:fld>
            <a:endParaRPr kumimoji="1" lang="ja-JP" altLang="en-US"/>
          </a:p>
        </p:txBody>
      </p:sp>
    </p:spTree>
    <p:extLst>
      <p:ext uri="{BB962C8B-B14F-4D97-AF65-F5344CB8AC3E}">
        <p14:creationId xmlns:p14="http://schemas.microsoft.com/office/powerpoint/2010/main" val="30549269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E7FF70-49C3-A542-8005-51BFC10F1AD4}" type="datetimeFigureOut">
              <a:rPr kumimoji="1" lang="ja-JP" altLang="en-US" smtClean="0"/>
              <a:t>15/02/06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6AAB0-E43C-2344-BCEA-D4F153B7A652}" type="slidenum">
              <a:rPr kumimoji="1" lang="ja-JP" altLang="en-US" smtClean="0"/>
              <a:t>‹#›</a:t>
            </a:fld>
            <a:endParaRPr kumimoji="1" lang="ja-JP" altLang="en-US"/>
          </a:p>
        </p:txBody>
      </p:sp>
    </p:spTree>
    <p:extLst>
      <p:ext uri="{BB962C8B-B14F-4D97-AF65-F5344CB8AC3E}">
        <p14:creationId xmlns:p14="http://schemas.microsoft.com/office/powerpoint/2010/main" val="2784789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3</a:t>
            </a:fld>
            <a:endParaRPr kumimoji="1" lang="ja-JP" altLang="en-US"/>
          </a:p>
        </p:txBody>
      </p:sp>
    </p:spTree>
    <p:extLst>
      <p:ext uri="{BB962C8B-B14F-4D97-AF65-F5344CB8AC3E}">
        <p14:creationId xmlns:p14="http://schemas.microsoft.com/office/powerpoint/2010/main" val="283485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14</a:t>
            </a:fld>
            <a:endParaRPr kumimoji="1" lang="ja-JP" altLang="en-US"/>
          </a:p>
        </p:txBody>
      </p:sp>
    </p:spTree>
    <p:extLst>
      <p:ext uri="{BB962C8B-B14F-4D97-AF65-F5344CB8AC3E}">
        <p14:creationId xmlns:p14="http://schemas.microsoft.com/office/powerpoint/2010/main" val="337173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15</a:t>
            </a:fld>
            <a:endParaRPr kumimoji="1" lang="ja-JP" altLang="en-US"/>
          </a:p>
        </p:txBody>
      </p:sp>
    </p:spTree>
    <p:extLst>
      <p:ext uri="{BB962C8B-B14F-4D97-AF65-F5344CB8AC3E}">
        <p14:creationId xmlns:p14="http://schemas.microsoft.com/office/powerpoint/2010/main" val="70837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16</a:t>
            </a:fld>
            <a:endParaRPr kumimoji="1" lang="ja-JP" altLang="en-US"/>
          </a:p>
        </p:txBody>
      </p:sp>
    </p:spTree>
    <p:extLst>
      <p:ext uri="{BB962C8B-B14F-4D97-AF65-F5344CB8AC3E}">
        <p14:creationId xmlns:p14="http://schemas.microsoft.com/office/powerpoint/2010/main" val="257908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17</a:t>
            </a:fld>
            <a:endParaRPr kumimoji="1" lang="ja-JP" altLang="en-US"/>
          </a:p>
        </p:txBody>
      </p:sp>
    </p:spTree>
    <p:extLst>
      <p:ext uri="{BB962C8B-B14F-4D97-AF65-F5344CB8AC3E}">
        <p14:creationId xmlns:p14="http://schemas.microsoft.com/office/powerpoint/2010/main" val="3785184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19</a:t>
            </a:fld>
            <a:endParaRPr kumimoji="1" lang="ja-JP" altLang="en-US"/>
          </a:p>
        </p:txBody>
      </p:sp>
    </p:spTree>
    <p:extLst>
      <p:ext uri="{BB962C8B-B14F-4D97-AF65-F5344CB8AC3E}">
        <p14:creationId xmlns:p14="http://schemas.microsoft.com/office/powerpoint/2010/main" val="43361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sz="1200" dirty="0">
              <a:latin typeface="+mn-ea"/>
            </a:endParaRPr>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20</a:t>
            </a:fld>
            <a:endParaRPr kumimoji="1" lang="ja-JP" altLang="en-US"/>
          </a:p>
        </p:txBody>
      </p:sp>
    </p:spTree>
    <p:extLst>
      <p:ext uri="{BB962C8B-B14F-4D97-AF65-F5344CB8AC3E}">
        <p14:creationId xmlns:p14="http://schemas.microsoft.com/office/powerpoint/2010/main" val="410892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21</a:t>
            </a:fld>
            <a:endParaRPr kumimoji="1" lang="ja-JP" altLang="en-US"/>
          </a:p>
        </p:txBody>
      </p:sp>
    </p:spTree>
    <p:extLst>
      <p:ext uri="{BB962C8B-B14F-4D97-AF65-F5344CB8AC3E}">
        <p14:creationId xmlns:p14="http://schemas.microsoft.com/office/powerpoint/2010/main" val="425936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22</a:t>
            </a:fld>
            <a:endParaRPr kumimoji="1" lang="ja-JP" altLang="en-US"/>
          </a:p>
        </p:txBody>
      </p:sp>
    </p:spTree>
    <p:extLst>
      <p:ext uri="{BB962C8B-B14F-4D97-AF65-F5344CB8AC3E}">
        <p14:creationId xmlns:p14="http://schemas.microsoft.com/office/powerpoint/2010/main" val="248604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24</a:t>
            </a:fld>
            <a:endParaRPr kumimoji="1" lang="ja-JP" altLang="en-US"/>
          </a:p>
        </p:txBody>
      </p:sp>
    </p:spTree>
    <p:extLst>
      <p:ext uri="{BB962C8B-B14F-4D97-AF65-F5344CB8AC3E}">
        <p14:creationId xmlns:p14="http://schemas.microsoft.com/office/powerpoint/2010/main" val="2821189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25</a:t>
            </a:fld>
            <a:endParaRPr kumimoji="1" lang="ja-JP" altLang="en-US"/>
          </a:p>
        </p:txBody>
      </p:sp>
    </p:spTree>
    <p:extLst>
      <p:ext uri="{BB962C8B-B14F-4D97-AF65-F5344CB8AC3E}">
        <p14:creationId xmlns:p14="http://schemas.microsoft.com/office/powerpoint/2010/main" val="149205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4</a:t>
            </a:fld>
            <a:endParaRPr kumimoji="1" lang="ja-JP" altLang="en-US"/>
          </a:p>
        </p:txBody>
      </p:sp>
    </p:spTree>
    <p:extLst>
      <p:ext uri="{BB962C8B-B14F-4D97-AF65-F5344CB8AC3E}">
        <p14:creationId xmlns:p14="http://schemas.microsoft.com/office/powerpoint/2010/main" val="283485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26</a:t>
            </a:fld>
            <a:endParaRPr kumimoji="1" lang="ja-JP" altLang="en-US"/>
          </a:p>
        </p:txBody>
      </p:sp>
    </p:spTree>
    <p:extLst>
      <p:ext uri="{BB962C8B-B14F-4D97-AF65-F5344CB8AC3E}">
        <p14:creationId xmlns:p14="http://schemas.microsoft.com/office/powerpoint/2010/main" val="2540725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27</a:t>
            </a:fld>
            <a:endParaRPr kumimoji="1" lang="ja-JP" altLang="en-US"/>
          </a:p>
        </p:txBody>
      </p:sp>
    </p:spTree>
    <p:extLst>
      <p:ext uri="{BB962C8B-B14F-4D97-AF65-F5344CB8AC3E}">
        <p14:creationId xmlns:p14="http://schemas.microsoft.com/office/powerpoint/2010/main" val="254072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28</a:t>
            </a:fld>
            <a:endParaRPr kumimoji="1" lang="ja-JP" altLang="en-US"/>
          </a:p>
        </p:txBody>
      </p:sp>
    </p:spTree>
    <p:extLst>
      <p:ext uri="{BB962C8B-B14F-4D97-AF65-F5344CB8AC3E}">
        <p14:creationId xmlns:p14="http://schemas.microsoft.com/office/powerpoint/2010/main" val="3812264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32</a:t>
            </a:fld>
            <a:endParaRPr kumimoji="1" lang="ja-JP" altLang="en-US"/>
          </a:p>
        </p:txBody>
      </p:sp>
    </p:spTree>
    <p:extLst>
      <p:ext uri="{BB962C8B-B14F-4D97-AF65-F5344CB8AC3E}">
        <p14:creationId xmlns:p14="http://schemas.microsoft.com/office/powerpoint/2010/main" val="273239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38</a:t>
            </a:fld>
            <a:endParaRPr kumimoji="1" lang="ja-JP" altLang="en-US"/>
          </a:p>
        </p:txBody>
      </p:sp>
    </p:spTree>
    <p:extLst>
      <p:ext uri="{BB962C8B-B14F-4D97-AF65-F5344CB8AC3E}">
        <p14:creationId xmlns:p14="http://schemas.microsoft.com/office/powerpoint/2010/main" val="3085896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40</a:t>
            </a:fld>
            <a:endParaRPr kumimoji="1" lang="ja-JP" altLang="en-US"/>
          </a:p>
        </p:txBody>
      </p:sp>
    </p:spTree>
    <p:extLst>
      <p:ext uri="{BB962C8B-B14F-4D97-AF65-F5344CB8AC3E}">
        <p14:creationId xmlns:p14="http://schemas.microsoft.com/office/powerpoint/2010/main" val="4035174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42</a:t>
            </a:fld>
            <a:endParaRPr kumimoji="1" lang="ja-JP" altLang="en-US"/>
          </a:p>
        </p:txBody>
      </p:sp>
    </p:spTree>
    <p:extLst>
      <p:ext uri="{BB962C8B-B14F-4D97-AF65-F5344CB8AC3E}">
        <p14:creationId xmlns:p14="http://schemas.microsoft.com/office/powerpoint/2010/main" val="303573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43</a:t>
            </a:fld>
            <a:endParaRPr kumimoji="1" lang="ja-JP" altLang="en-US"/>
          </a:p>
        </p:txBody>
      </p:sp>
    </p:spTree>
    <p:extLst>
      <p:ext uri="{BB962C8B-B14F-4D97-AF65-F5344CB8AC3E}">
        <p14:creationId xmlns:p14="http://schemas.microsoft.com/office/powerpoint/2010/main" val="3035730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47</a:t>
            </a:fld>
            <a:endParaRPr kumimoji="1" lang="ja-JP" altLang="en-US"/>
          </a:p>
        </p:txBody>
      </p:sp>
    </p:spTree>
    <p:extLst>
      <p:ext uri="{BB962C8B-B14F-4D97-AF65-F5344CB8AC3E}">
        <p14:creationId xmlns:p14="http://schemas.microsoft.com/office/powerpoint/2010/main" val="202028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52</a:t>
            </a:fld>
            <a:endParaRPr kumimoji="1" lang="ja-JP" altLang="en-US"/>
          </a:p>
        </p:txBody>
      </p:sp>
    </p:spTree>
    <p:extLst>
      <p:ext uri="{BB962C8B-B14F-4D97-AF65-F5344CB8AC3E}">
        <p14:creationId xmlns:p14="http://schemas.microsoft.com/office/powerpoint/2010/main" val="35389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5</a:t>
            </a:fld>
            <a:endParaRPr kumimoji="1" lang="ja-JP" altLang="en-US"/>
          </a:p>
        </p:txBody>
      </p:sp>
    </p:spTree>
    <p:extLst>
      <p:ext uri="{BB962C8B-B14F-4D97-AF65-F5344CB8AC3E}">
        <p14:creationId xmlns:p14="http://schemas.microsoft.com/office/powerpoint/2010/main" val="4118408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57</a:t>
            </a:fld>
            <a:endParaRPr kumimoji="1" lang="ja-JP" altLang="en-US"/>
          </a:p>
        </p:txBody>
      </p:sp>
    </p:spTree>
    <p:extLst>
      <p:ext uri="{BB962C8B-B14F-4D97-AF65-F5344CB8AC3E}">
        <p14:creationId xmlns:p14="http://schemas.microsoft.com/office/powerpoint/2010/main" val="3812264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58</a:t>
            </a:fld>
            <a:endParaRPr kumimoji="1" lang="ja-JP" altLang="en-US"/>
          </a:p>
        </p:txBody>
      </p:sp>
    </p:spTree>
    <p:extLst>
      <p:ext uri="{BB962C8B-B14F-4D97-AF65-F5344CB8AC3E}">
        <p14:creationId xmlns:p14="http://schemas.microsoft.com/office/powerpoint/2010/main" val="381226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6</a:t>
            </a:fld>
            <a:endParaRPr kumimoji="1" lang="ja-JP" altLang="en-US"/>
          </a:p>
        </p:txBody>
      </p:sp>
    </p:spTree>
    <p:extLst>
      <p:ext uri="{BB962C8B-B14F-4D97-AF65-F5344CB8AC3E}">
        <p14:creationId xmlns:p14="http://schemas.microsoft.com/office/powerpoint/2010/main" val="115457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7</a:t>
            </a:fld>
            <a:endParaRPr kumimoji="1" lang="ja-JP" altLang="en-US"/>
          </a:p>
        </p:txBody>
      </p:sp>
    </p:spTree>
    <p:extLst>
      <p:ext uri="{BB962C8B-B14F-4D97-AF65-F5344CB8AC3E}">
        <p14:creationId xmlns:p14="http://schemas.microsoft.com/office/powerpoint/2010/main" val="134799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8</a:t>
            </a:fld>
            <a:endParaRPr kumimoji="1" lang="ja-JP" altLang="en-US"/>
          </a:p>
        </p:txBody>
      </p:sp>
    </p:spTree>
    <p:extLst>
      <p:ext uri="{BB962C8B-B14F-4D97-AF65-F5344CB8AC3E}">
        <p14:creationId xmlns:p14="http://schemas.microsoft.com/office/powerpoint/2010/main" val="120786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9</a:t>
            </a:fld>
            <a:endParaRPr kumimoji="1" lang="ja-JP" altLang="en-US"/>
          </a:p>
        </p:txBody>
      </p:sp>
    </p:spTree>
    <p:extLst>
      <p:ext uri="{BB962C8B-B14F-4D97-AF65-F5344CB8AC3E}">
        <p14:creationId xmlns:p14="http://schemas.microsoft.com/office/powerpoint/2010/main" val="50030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A66AAB0-E43C-2344-BCEA-D4F153B7A652}" type="slidenum">
              <a:rPr kumimoji="1" lang="ja-JP" altLang="en-US" smtClean="0"/>
              <a:t>10</a:t>
            </a:fld>
            <a:endParaRPr kumimoji="1" lang="ja-JP" altLang="en-US"/>
          </a:p>
        </p:txBody>
      </p:sp>
    </p:spTree>
    <p:extLst>
      <p:ext uri="{BB962C8B-B14F-4D97-AF65-F5344CB8AC3E}">
        <p14:creationId xmlns:p14="http://schemas.microsoft.com/office/powerpoint/2010/main" val="405864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A562167-DA63-CD4B-9501-5A24F1C52535}" type="slidenum">
              <a:rPr kumimoji="1" lang="ja-JP" altLang="en-US" smtClean="0"/>
              <a:t>13</a:t>
            </a:fld>
            <a:endParaRPr kumimoji="1" lang="ja-JP" altLang="en-US"/>
          </a:p>
        </p:txBody>
      </p:sp>
    </p:spTree>
    <p:extLst>
      <p:ext uri="{BB962C8B-B14F-4D97-AF65-F5344CB8AC3E}">
        <p14:creationId xmlns:p14="http://schemas.microsoft.com/office/powerpoint/2010/main" val="353656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F564F63-B20D-9D47-B3EC-0D59D24C27FF}" type="datetime1">
              <a:rPr kumimoji="1" lang="ja-JP" altLang="en-US" smtClean="0"/>
              <a:t>15/02/06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231383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2976830-A593-5149-884D-E80D4E83DD0D}" type="datetime1">
              <a:rPr kumimoji="1" lang="ja-JP" altLang="en-US" smtClean="0"/>
              <a:t>15/02/06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158949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54B8FF3-D639-A245-BE71-8CC9A9E1830C}" type="datetime1">
              <a:rPr kumimoji="1" lang="ja-JP" altLang="en-US" smtClean="0"/>
              <a:t>15/02/06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182123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円/楕円 7"/>
          <p:cNvSpPr/>
          <p:nvPr/>
        </p:nvSpPr>
        <p:spPr>
          <a:xfrm>
            <a:off x="8679667" y="6453535"/>
            <a:ext cx="241752" cy="241752"/>
          </a:xfrm>
          <a:prstGeom prst="ellipse">
            <a:avLst/>
          </a:prstGeom>
          <a:solidFill>
            <a:srgbClr val="FF9A00">
              <a:alpha val="2000"/>
            </a:srgbClr>
          </a:solidFill>
          <a:ln>
            <a:noFill/>
          </a:ln>
          <a:effectLst>
            <a:glow rad="558800">
              <a:srgbClr val="FFB900">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userDrawn="1">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userDrawn="1">
            <p:ph type="dt" sz="half" idx="10"/>
          </p:nvPr>
        </p:nvSpPr>
        <p:spPr/>
        <p:txBody>
          <a:bodyPr/>
          <a:lstStyle/>
          <a:p>
            <a:fld id="{9483FB73-63E5-C84E-A1BD-6AC5A1E0C30C}" type="datetime1">
              <a:rPr kumimoji="1" lang="ja-JP" altLang="en-US" smtClean="0"/>
              <a:t>15/02/06</a:t>
            </a:fld>
            <a:endParaRPr kumimoji="1" lang="ja-JP" altLang="en-US"/>
          </a:p>
        </p:txBody>
      </p:sp>
      <p:sp>
        <p:nvSpPr>
          <p:cNvPr id="5" name="フッター プレースホルダー 4"/>
          <p:cNvSpPr>
            <a:spLocks noGrp="1"/>
          </p:cNvSpPr>
          <p:nvPr userDrawn="1">
            <p:ph type="ftr" sz="quarter" idx="11"/>
          </p:nvPr>
        </p:nvSpPr>
        <p:spPr/>
        <p:txBody>
          <a:bodyPr/>
          <a:lstStyle/>
          <a:p>
            <a:endParaRPr kumimoji="1" lang="ja-JP" altLang="en-US"/>
          </a:p>
        </p:txBody>
      </p:sp>
      <p:sp>
        <p:nvSpPr>
          <p:cNvPr id="6" name="スライド番号プレースホルダー 5"/>
          <p:cNvSpPr>
            <a:spLocks noGrp="1"/>
          </p:cNvSpPr>
          <p:nvPr userDrawn="1">
            <p:ph type="sldNum" sz="quarter" idx="12"/>
          </p:nvPr>
        </p:nvSpPr>
        <p:spPr>
          <a:xfrm>
            <a:off x="6919804" y="6369444"/>
            <a:ext cx="2133600" cy="365125"/>
          </a:xfrm>
        </p:spPr>
        <p:txBody>
          <a:bodyPr/>
          <a:lstStyle>
            <a:lvl1pPr>
              <a:defRPr sz="2000" b="1">
                <a:solidFill>
                  <a:schemeClr val="tx1">
                    <a:lumMod val="75000"/>
                    <a:lumOff val="25000"/>
                  </a:schemeClr>
                </a:solidFill>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379944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3BD73D3-02C1-494C-B02A-3B5B81F2DC5A}" type="datetime1">
              <a:rPr kumimoji="1" lang="ja-JP" altLang="en-US" smtClean="0"/>
              <a:t>15/02/06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97489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202E68F-FE05-6341-A517-B6695E0BA20A}" type="datetime1">
              <a:rPr kumimoji="1" lang="ja-JP" altLang="en-US" smtClean="0"/>
              <a:t>15/02/06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12" name="円/楕円 11"/>
          <p:cNvSpPr/>
          <p:nvPr userDrawn="1"/>
        </p:nvSpPr>
        <p:spPr>
          <a:xfrm>
            <a:off x="8679667" y="6453535"/>
            <a:ext cx="241752" cy="241752"/>
          </a:xfrm>
          <a:prstGeom prst="ellipse">
            <a:avLst/>
          </a:prstGeom>
          <a:solidFill>
            <a:srgbClr val="FF9A00">
              <a:alpha val="2000"/>
            </a:srgbClr>
          </a:solidFill>
          <a:ln>
            <a:noFill/>
          </a:ln>
          <a:effectLst>
            <a:glow rad="558800">
              <a:srgbClr val="FFB900">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スライド番号プレースホルダー 5"/>
          <p:cNvSpPr>
            <a:spLocks noGrp="1"/>
          </p:cNvSpPr>
          <p:nvPr>
            <p:ph type="sldNum" sz="quarter" idx="12"/>
          </p:nvPr>
        </p:nvSpPr>
        <p:spPr>
          <a:xfrm>
            <a:off x="6919804" y="6369444"/>
            <a:ext cx="2133600" cy="365125"/>
          </a:xfrm>
        </p:spPr>
        <p:txBody>
          <a:bodyPr/>
          <a:lstStyle>
            <a:lvl1pPr>
              <a:defRPr sz="2000" b="1">
                <a:solidFill>
                  <a:schemeClr val="tx1">
                    <a:lumMod val="75000"/>
                    <a:lumOff val="25000"/>
                  </a:schemeClr>
                </a:solidFill>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2483973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EE57557-C04C-CB4C-A8A8-D3AC5CCB5791}" type="datetime1">
              <a:rPr kumimoji="1" lang="ja-JP" altLang="en-US" smtClean="0"/>
              <a:t>15/02/06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175370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3EE520B-47FB-8641-9FA4-5928FFDE0F13}" type="datetime1">
              <a:rPr kumimoji="1" lang="ja-JP" altLang="en-US" smtClean="0"/>
              <a:t>15/02/06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10" name="円/楕円 9"/>
          <p:cNvSpPr/>
          <p:nvPr userDrawn="1"/>
        </p:nvSpPr>
        <p:spPr>
          <a:xfrm>
            <a:off x="8679667" y="6453535"/>
            <a:ext cx="241752" cy="241752"/>
          </a:xfrm>
          <a:prstGeom prst="ellipse">
            <a:avLst/>
          </a:prstGeom>
          <a:solidFill>
            <a:srgbClr val="FF9A00">
              <a:alpha val="2000"/>
            </a:srgbClr>
          </a:solidFill>
          <a:ln>
            <a:noFill/>
          </a:ln>
          <a:effectLst>
            <a:glow rad="558800">
              <a:srgbClr val="FFB900">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スライド番号プレースホルダー 5"/>
          <p:cNvSpPr>
            <a:spLocks noGrp="1"/>
          </p:cNvSpPr>
          <p:nvPr>
            <p:ph type="sldNum" sz="quarter" idx="12"/>
          </p:nvPr>
        </p:nvSpPr>
        <p:spPr>
          <a:xfrm>
            <a:off x="6919804" y="6369444"/>
            <a:ext cx="2133600" cy="365125"/>
          </a:xfrm>
        </p:spPr>
        <p:txBody>
          <a:bodyPr/>
          <a:lstStyle>
            <a:lvl1pPr>
              <a:defRPr sz="2000" b="1">
                <a:solidFill>
                  <a:schemeClr val="tx1">
                    <a:lumMod val="75000"/>
                    <a:lumOff val="25000"/>
                  </a:schemeClr>
                </a:solidFill>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321964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5F4096-72E0-1B4F-A8C1-7842BEB8FA2A}" type="datetime1">
              <a:rPr kumimoji="1" lang="ja-JP" altLang="en-US" smtClean="0"/>
              <a:t>15/02/06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9" name="円/楕円 8"/>
          <p:cNvSpPr/>
          <p:nvPr userDrawn="1"/>
        </p:nvSpPr>
        <p:spPr>
          <a:xfrm>
            <a:off x="8679667" y="6453535"/>
            <a:ext cx="241752" cy="241752"/>
          </a:xfrm>
          <a:prstGeom prst="ellipse">
            <a:avLst/>
          </a:prstGeom>
          <a:solidFill>
            <a:srgbClr val="FF9A00">
              <a:alpha val="2000"/>
            </a:srgbClr>
          </a:solidFill>
          <a:ln>
            <a:noFill/>
          </a:ln>
          <a:effectLst>
            <a:glow rad="558800">
              <a:srgbClr val="FFB900">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スライド番号プレースホルダー 5"/>
          <p:cNvSpPr>
            <a:spLocks noGrp="1"/>
          </p:cNvSpPr>
          <p:nvPr>
            <p:ph type="sldNum" sz="quarter" idx="12"/>
          </p:nvPr>
        </p:nvSpPr>
        <p:spPr>
          <a:xfrm>
            <a:off x="6919804" y="6369444"/>
            <a:ext cx="2133600" cy="365125"/>
          </a:xfrm>
        </p:spPr>
        <p:txBody>
          <a:bodyPr/>
          <a:lstStyle>
            <a:lvl1pPr>
              <a:defRPr sz="2000" b="1">
                <a:solidFill>
                  <a:schemeClr val="tx1">
                    <a:lumMod val="75000"/>
                    <a:lumOff val="25000"/>
                  </a:schemeClr>
                </a:solidFill>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77353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3A3AD36-94A9-0646-8422-7194B5C7B32D}" type="datetime1">
              <a:rPr kumimoji="1" lang="ja-JP" altLang="en-US" smtClean="0"/>
              <a:t>15/02/06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8" name="円/楕円 7"/>
          <p:cNvSpPr/>
          <p:nvPr userDrawn="1"/>
        </p:nvSpPr>
        <p:spPr>
          <a:xfrm>
            <a:off x="8679667" y="6453535"/>
            <a:ext cx="241752" cy="241752"/>
          </a:xfrm>
          <a:prstGeom prst="ellipse">
            <a:avLst/>
          </a:prstGeom>
          <a:solidFill>
            <a:srgbClr val="FF9A00">
              <a:alpha val="2000"/>
            </a:srgbClr>
          </a:solidFill>
          <a:ln>
            <a:noFill/>
          </a:ln>
          <a:effectLst>
            <a:glow rad="558800">
              <a:srgbClr val="FFB900">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スライド番号プレースホルダー 5"/>
          <p:cNvSpPr>
            <a:spLocks noGrp="1"/>
          </p:cNvSpPr>
          <p:nvPr>
            <p:ph type="sldNum" sz="quarter" idx="12"/>
          </p:nvPr>
        </p:nvSpPr>
        <p:spPr>
          <a:xfrm>
            <a:off x="6919804" y="6369444"/>
            <a:ext cx="2133600" cy="365125"/>
          </a:xfrm>
        </p:spPr>
        <p:txBody>
          <a:bodyPr/>
          <a:lstStyle>
            <a:lvl1pPr>
              <a:defRPr sz="2000" b="1">
                <a:solidFill>
                  <a:schemeClr val="tx1">
                    <a:lumMod val="75000"/>
                    <a:lumOff val="25000"/>
                  </a:schemeClr>
                </a:solidFill>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340991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7EE7B86-F233-0B4F-8362-0F0BC1D7D0D1}" type="datetime1">
              <a:rPr kumimoji="1" lang="ja-JP" altLang="en-US" smtClean="0"/>
              <a:t>15/02/06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A79D606-EC8D-0647-87B4-E9EEF6F75C3C}" type="slidenum">
              <a:rPr kumimoji="1" lang="ja-JP" altLang="en-US" smtClean="0"/>
              <a:t>‹#›</a:t>
            </a:fld>
            <a:endParaRPr kumimoji="1" lang="ja-JP" altLang="en-US"/>
          </a:p>
        </p:txBody>
      </p:sp>
    </p:spTree>
    <p:extLst>
      <p:ext uri="{BB962C8B-B14F-4D97-AF65-F5344CB8AC3E}">
        <p14:creationId xmlns:p14="http://schemas.microsoft.com/office/powerpoint/2010/main" val="22950910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7D603-D8ED-F64A-9E8A-C060708BDCA6}" type="datetime1">
              <a:rPr kumimoji="1" lang="ja-JP" altLang="en-US" smtClean="0"/>
              <a:t>15/02/06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b="1">
                <a:solidFill>
                  <a:schemeClr val="tx1">
                    <a:tint val="75000"/>
                  </a:schemeClr>
                </a:solidFill>
                <a:latin typeface="HGP創英角ｺﾞｼｯｸUB"/>
                <a:ea typeface="HGP創英角ｺﾞｼｯｸUB"/>
                <a:cs typeface="HGP創英角ｺﾞｼｯｸUB"/>
              </a:defRPr>
            </a:lvl1pPr>
          </a:lstStyle>
          <a:p>
            <a:fld id="{BA79D606-EC8D-0647-87B4-E9EEF6F75C3C}" type="slidenum">
              <a:rPr lang="ja-JP" altLang="en-US" smtClean="0"/>
              <a:pPr/>
              <a:t>‹#›</a:t>
            </a:fld>
            <a:endParaRPr lang="ja-JP" altLang="en-US"/>
          </a:p>
        </p:txBody>
      </p:sp>
    </p:spTree>
    <p:extLst>
      <p:ext uri="{BB962C8B-B14F-4D97-AF65-F5344CB8AC3E}">
        <p14:creationId xmlns:p14="http://schemas.microsoft.com/office/powerpoint/2010/main" val="3111553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ea"/>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microsoft.com/office/2007/relationships/hdphoto" Target="../media/hdphoto1.wdp"/><Relationship Id="rId6" Type="http://schemas.openxmlformats.org/officeDocument/2006/relationships/image" Target="../media/image5.jpeg"/><Relationship Id="rId7" Type="http://schemas.microsoft.com/office/2007/relationships/hdphoto" Target="../media/hdphoto2.wdp"/><Relationship Id="rId8" Type="http://schemas.openxmlformats.org/officeDocument/2006/relationships/image" Target="../media/image6.jpeg"/><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8.PNG"/><Relationship Id="rId5" Type="http://schemas.openxmlformats.org/officeDocument/2006/relationships/image" Target="../media/image69.jpg"/><Relationship Id="rId6" Type="http://schemas.openxmlformats.org/officeDocument/2006/relationships/image" Target="../media/image70.png"/><Relationship Id="rId7" Type="http://schemas.openxmlformats.org/officeDocument/2006/relationships/image" Target="../media/image27.png"/><Relationship Id="rId8" Type="http://schemas.openxmlformats.org/officeDocument/2006/relationships/image" Target="../media/image29.png"/><Relationship Id="rId9" Type="http://schemas.openxmlformats.org/officeDocument/2006/relationships/image" Target="../media/image28.png"/><Relationship Id="rId10" Type="http://schemas.openxmlformats.org/officeDocument/2006/relationships/image" Target="../media/image71.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4" Type="http://schemas.microsoft.com/office/2007/relationships/hdphoto" Target="../media/hdphoto14.wdp"/><Relationship Id="rId5" Type="http://schemas.openxmlformats.org/officeDocument/2006/relationships/image" Target="../media/image74.png"/><Relationship Id="rId6" Type="http://schemas.openxmlformats.org/officeDocument/2006/relationships/image" Target="../media/image29.png"/><Relationship Id="rId7" Type="http://schemas.openxmlformats.org/officeDocument/2006/relationships/image" Target="../media/image75.png"/><Relationship Id="rId8" Type="http://schemas.microsoft.com/office/2007/relationships/hdphoto" Target="../media/hdphoto15.wdp"/><Relationship Id="rId9" Type="http://schemas.openxmlformats.org/officeDocument/2006/relationships/image" Target="../media/image68.PNG"/><Relationship Id="rId10"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png"/><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83.jpg"/><Relationship Id="rId13"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9.jp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jpg"/><Relationship Id="rId10"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g"/><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74.png"/><Relationship Id="rId9"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1" Type="http://schemas.openxmlformats.org/officeDocument/2006/relationships/image" Target="../media/image96.png"/><Relationship Id="rId12" Type="http://schemas.microsoft.com/office/2007/relationships/hdphoto" Target="../media/hdphoto16.wdp"/><Relationship Id="rId13" Type="http://schemas.microsoft.com/office/2007/relationships/hdphoto" Target="../media/hdphoto17.wdp"/><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0.JPG"/><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jpeg"/><Relationship Id="rId8" Type="http://schemas.openxmlformats.org/officeDocument/2006/relationships/image" Target="../media/image74.png"/><Relationship Id="rId9" Type="http://schemas.openxmlformats.org/officeDocument/2006/relationships/image" Target="../media/image29.png"/><Relationship Id="rId10" Type="http://schemas.openxmlformats.org/officeDocument/2006/relationships/image" Target="../media/image95.jpeg"/></Relationships>
</file>

<file path=ppt/slides/_rels/slide16.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7.JPG"/><Relationship Id="rId4" Type="http://schemas.openxmlformats.org/officeDocument/2006/relationships/image" Target="../media/image74.png"/><Relationship Id="rId5" Type="http://schemas.openxmlformats.org/officeDocument/2006/relationships/image" Target="../media/image29.png"/><Relationship Id="rId6" Type="http://schemas.openxmlformats.org/officeDocument/2006/relationships/image" Target="../media/image69.jpg"/><Relationship Id="rId7" Type="http://schemas.openxmlformats.org/officeDocument/2006/relationships/image" Target="../media/image83.jpg"/><Relationship Id="rId8" Type="http://schemas.openxmlformats.org/officeDocument/2006/relationships/image" Target="../media/image96.png"/><Relationship Id="rId9" Type="http://schemas.microsoft.com/office/2007/relationships/hdphoto" Target="../media/hdphoto17.wdp"/><Relationship Id="rId10" Type="http://schemas.openxmlformats.org/officeDocument/2006/relationships/image" Target="../media/image68.PNG"/></Relationships>
</file>

<file path=ppt/slides/_rels/slide17.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9.png"/><Relationship Id="rId13" Type="http://schemas.openxmlformats.org/officeDocument/2006/relationships/image" Target="../media/image28.png"/><Relationship Id="rId14" Type="http://schemas.openxmlformats.org/officeDocument/2006/relationships/image" Target="../media/image103.png"/><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00.jpeg"/><Relationship Id="rId5" Type="http://schemas.microsoft.com/office/2007/relationships/hdphoto" Target="../media/hdphoto18.wdp"/><Relationship Id="rId6" Type="http://schemas.openxmlformats.org/officeDocument/2006/relationships/image" Target="../media/image101.jpeg"/><Relationship Id="rId7" Type="http://schemas.microsoft.com/office/2007/relationships/hdphoto" Target="NULL"/><Relationship Id="rId8" Type="http://schemas.openxmlformats.org/officeDocument/2006/relationships/image" Target="../media/image70.png"/><Relationship Id="rId9" Type="http://schemas.openxmlformats.org/officeDocument/2006/relationships/image" Target="../media/image102.png"/><Relationship Id="rId10"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29.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gif"/><Relationship Id="rId5" Type="http://schemas.openxmlformats.org/officeDocument/2006/relationships/image" Target="../media/image109.png"/><Relationship Id="rId6" Type="http://schemas.openxmlformats.org/officeDocument/2006/relationships/image" Target="../media/image110.jpeg"/><Relationship Id="rId7" Type="http://schemas.openxmlformats.org/officeDocument/2006/relationships/image" Target="../media/image111.jpeg"/><Relationship Id="rId8" Type="http://schemas.openxmlformats.org/officeDocument/2006/relationships/image" Target="../media/image112.jpeg"/><Relationship Id="rId9" Type="http://schemas.openxmlformats.org/officeDocument/2006/relationships/image" Target="../media/image29.png"/><Relationship Id="rId10"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gif"/><Relationship Id="rId5" Type="http://schemas.openxmlformats.org/officeDocument/2006/relationships/image" Target="../media/image10.gif"/><Relationship Id="rId6" Type="http://schemas.openxmlformats.org/officeDocument/2006/relationships/image" Target="../media/image11.gif"/><Relationship Id="rId7" Type="http://schemas.openxmlformats.org/officeDocument/2006/relationships/image" Target="../media/image12.gif"/><Relationship Id="rId8" Type="http://schemas.openxmlformats.org/officeDocument/2006/relationships/image" Target="../media/image13.gif"/><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06.png"/><Relationship Id="rId5" Type="http://schemas.openxmlformats.org/officeDocument/2006/relationships/image" Target="../media/image113.jpeg"/><Relationship Id="rId6" Type="http://schemas.microsoft.com/office/2007/relationships/hdphoto" Target="../media/hdphoto19.wdp"/><Relationship Id="rId7" Type="http://schemas.openxmlformats.org/officeDocument/2006/relationships/image" Target="../media/image114.jpeg"/><Relationship Id="rId8" Type="http://schemas.microsoft.com/office/2007/relationships/hdphoto" Target="../media/hdphoto20.wdp"/><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15.jpeg"/><Relationship Id="rId4" Type="http://schemas.microsoft.com/office/2007/relationships/hdphoto" Target="../media/hdphoto21.wdp"/><Relationship Id="rId5" Type="http://schemas.openxmlformats.org/officeDocument/2006/relationships/image" Target="../media/image116.jpg"/><Relationship Id="rId6" Type="http://schemas.openxmlformats.org/officeDocument/2006/relationships/image" Target="../media/image117.png"/><Relationship Id="rId7" Type="http://schemas.openxmlformats.org/officeDocument/2006/relationships/image" Target="../media/image29.png"/><Relationship Id="rId8"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18.gif"/><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jpeg"/><Relationship Id="rId9" Type="http://schemas.openxmlformats.org/officeDocument/2006/relationships/image" Target="../media/image29.png"/><Relationship Id="rId10"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29.png"/><Relationship Id="rId7" Type="http://schemas.openxmlformats.org/officeDocument/2006/relationships/image" Target="../media/image106.png"/><Relationship Id="rId8"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image" Target="../media/image118.gif"/></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gif"/><Relationship Id="rId5" Type="http://schemas.openxmlformats.org/officeDocument/2006/relationships/image" Target="../media/image120.jpeg"/><Relationship Id="rId6" Type="http://schemas.openxmlformats.org/officeDocument/2006/relationships/image" Target="../media/image29.png"/><Relationship Id="rId7"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35.png"/><Relationship Id="rId6" Type="http://schemas.openxmlformats.org/officeDocument/2006/relationships/image" Target="../media/image131.png"/><Relationship Id="rId7" Type="http://schemas.openxmlformats.org/officeDocument/2006/relationships/image" Target="../media/image36.png"/><Relationship Id="rId8" Type="http://schemas.openxmlformats.org/officeDocument/2006/relationships/image" Target="../media/image28.png"/><Relationship Id="rId9" Type="http://schemas.openxmlformats.org/officeDocument/2006/relationships/image" Target="../media/image132.png"/><Relationship Id="rId10" Type="http://schemas.openxmlformats.org/officeDocument/2006/relationships/image" Target="../media/image27.png"/><Relationship Id="rId11"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133.gif"/><Relationship Id="rId4" Type="http://schemas.openxmlformats.org/officeDocument/2006/relationships/image" Target="../media/image43.gif"/><Relationship Id="rId5" Type="http://schemas.openxmlformats.org/officeDocument/2006/relationships/image" Target="../media/image134.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135.gif"/><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gif"/><Relationship Id="rId7" Type="http://schemas.openxmlformats.org/officeDocument/2006/relationships/image" Target="../media/image139.gif"/><Relationship Id="rId8" Type="http://schemas.openxmlformats.org/officeDocument/2006/relationships/image" Target="../media/image134.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140.jpeg"/><Relationship Id="rId4" Type="http://schemas.microsoft.com/office/2007/relationships/hdphoto" Target="../media/hdphoto22.wdp"/><Relationship Id="rId5" Type="http://schemas.openxmlformats.org/officeDocument/2006/relationships/image" Target="../media/image141.jpeg"/><Relationship Id="rId6" Type="http://schemas.openxmlformats.org/officeDocument/2006/relationships/image" Target="../media/image142.png"/><Relationship Id="rId7" Type="http://schemas.openxmlformats.org/officeDocument/2006/relationships/image" Target="../media/image134.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gif"/><Relationship Id="rId5" Type="http://schemas.openxmlformats.org/officeDocument/2006/relationships/image" Target="../media/image134.png"/><Relationship Id="rId6" Type="http://schemas.openxmlformats.org/officeDocument/2006/relationships/image" Target="../media/image28.png"/><Relationship Id="rId7" Type="http://schemas.openxmlformats.org/officeDocument/2006/relationships/image" Target="../media/image146.png"/><Relationship Id="rId8" Type="http://schemas.microsoft.com/office/2007/relationships/hdphoto" Target="../media/hdphoto23.wdp"/><Relationship Id="rId9" Type="http://schemas.microsoft.com/office/2007/relationships/hdphoto" Target="../media/hdphoto24.wdp"/><Relationship Id="rId10"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3.xml.rels><?xml version="1.0" encoding="UTF-8" standalone="yes"?>
<Relationships xmlns="http://schemas.openxmlformats.org/package/2006/relationships"><Relationship Id="rId11" Type="http://schemas.openxmlformats.org/officeDocument/2006/relationships/image" Target="../media/image22.JP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 Id="rId4" Type="http://schemas.microsoft.com/office/2007/relationships/hdphoto" Target="../media/hdphoto3.wdp"/><Relationship Id="rId5" Type="http://schemas.openxmlformats.org/officeDocument/2006/relationships/image" Target="../media/image17.png"/><Relationship Id="rId6" Type="http://schemas.microsoft.com/office/2007/relationships/hdphoto" Target="../media/hdphoto4.wdp"/><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28.png"/><Relationship Id="rId5" Type="http://schemas.openxmlformats.org/officeDocument/2006/relationships/image" Target="../media/image149.gif"/><Relationship Id="rId6" Type="http://schemas.openxmlformats.org/officeDocument/2006/relationships/image" Target="../media/image150.gif"/><Relationship Id="rId7" Type="http://schemas.openxmlformats.org/officeDocument/2006/relationships/image" Target="../media/image151.gif"/><Relationship Id="rId1" Type="http://schemas.openxmlformats.org/officeDocument/2006/relationships/slideLayout" Target="../slideLayouts/slideLayout2.xml"/><Relationship Id="rId2" Type="http://schemas.openxmlformats.org/officeDocument/2006/relationships/image" Target="../media/image148.gif"/></Relationships>
</file>

<file path=ppt/slides/_rels/slide31.xml.rels><?xml version="1.0" encoding="UTF-8" standalone="yes"?>
<Relationships xmlns="http://schemas.openxmlformats.org/package/2006/relationships"><Relationship Id="rId11" Type="http://schemas.microsoft.com/office/2007/relationships/hdphoto" Target="../media/hdphoto27.wdp"/><Relationship Id="rId12" Type="http://schemas.openxmlformats.org/officeDocument/2006/relationships/image" Target="../media/image159.gif"/><Relationship Id="rId13" Type="http://schemas.openxmlformats.org/officeDocument/2006/relationships/image" Target="../media/image134.png"/><Relationship Id="rId1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jpeg"/><Relationship Id="rId5" Type="http://schemas.microsoft.com/office/2007/relationships/hdphoto" Target="../media/hdphoto25.wdp"/><Relationship Id="rId6" Type="http://schemas.openxmlformats.org/officeDocument/2006/relationships/image" Target="../media/image155.jpeg"/><Relationship Id="rId7" Type="http://schemas.microsoft.com/office/2007/relationships/hdphoto" Target="../media/hdphoto26.wdp"/><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7" Type="http://schemas.openxmlformats.org/officeDocument/2006/relationships/image" Target="../media/image28.png"/><Relationship Id="rId8" Type="http://schemas.openxmlformats.org/officeDocument/2006/relationships/image" Target="../media/image163.png"/><Relationship Id="rId9" Type="http://schemas.openxmlformats.org/officeDocument/2006/relationships/image" Target="../media/image27.png"/><Relationship Id="rId10"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164.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64.png"/><Relationship Id="rId5" Type="http://schemas.openxmlformats.org/officeDocument/2006/relationships/image" Target="../media/image166.jpeg"/><Relationship Id="rId6" Type="http://schemas.openxmlformats.org/officeDocument/2006/relationships/image" Target="../media/image167.jpeg"/><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35.xml.rels><?xml version="1.0" encoding="UTF-8" standalone="yes"?>
<Relationships xmlns="http://schemas.openxmlformats.org/package/2006/relationships"><Relationship Id="rId3" Type="http://schemas.microsoft.com/office/2007/relationships/hdphoto" Target="../media/hdphoto28.wdp"/><Relationship Id="rId4" Type="http://schemas.openxmlformats.org/officeDocument/2006/relationships/image" Target="../media/image169.png"/><Relationship Id="rId5" Type="http://schemas.openxmlformats.org/officeDocument/2006/relationships/image" Target="../media/image28.png"/><Relationship Id="rId6"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36.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28.png"/><Relationship Id="rId6"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64.png"/><Relationship Id="rId5" Type="http://schemas.openxmlformats.org/officeDocument/2006/relationships/image" Target="../media/image174.jpg"/><Relationship Id="rId6" Type="http://schemas.openxmlformats.org/officeDocument/2006/relationships/image" Target="../media/image175.png"/><Relationship Id="rId7"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image" Target="../media/image172.jpeg"/><Relationship Id="rId6" Type="http://schemas.openxmlformats.org/officeDocument/2006/relationships/image" Target="../media/image180.jpg"/><Relationship Id="rId7" Type="http://schemas.openxmlformats.org/officeDocument/2006/relationships/image" Target="../media/image28.png"/><Relationship Id="rId8" Type="http://schemas.openxmlformats.org/officeDocument/2006/relationships/image" Target="../media/image164.png"/><Relationship Id="rId9" Type="http://schemas.openxmlformats.org/officeDocument/2006/relationships/image" Target="../media/image181.jpg"/><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5.wdp"/><Relationship Id="rId5" Type="http://schemas.openxmlformats.org/officeDocument/2006/relationships/image" Target="../media/image31.gif"/><Relationship Id="rId6" Type="http://schemas.openxmlformats.org/officeDocument/2006/relationships/image" Target="../media/image32.gif"/><Relationship Id="rId7" Type="http://schemas.openxmlformats.org/officeDocument/2006/relationships/image" Target="../media/image33.gif"/><Relationship Id="rId8" Type="http://schemas.openxmlformats.org/officeDocument/2006/relationships/image" Target="../media/image34.png"/><Relationship Id="rId9" Type="http://schemas.openxmlformats.org/officeDocument/2006/relationships/image" Target="../media/image27.png"/><Relationship Id="rId10" Type="http://schemas.openxmlformats.org/officeDocument/2006/relationships/image" Target="../media/image29.png"/><Relationship Id="rId11"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01.jpeg"/><Relationship Id="rId5" Type="http://schemas.microsoft.com/office/2007/relationships/hdphoto" Target="../media/hdphoto29.wdp"/><Relationship Id="rId6" Type="http://schemas.openxmlformats.org/officeDocument/2006/relationships/image" Target="../media/image182.jpeg"/><Relationship Id="rId7" Type="http://schemas.openxmlformats.org/officeDocument/2006/relationships/image" Target="../media/image183.jpeg"/><Relationship Id="rId8" Type="http://schemas.openxmlformats.org/officeDocument/2006/relationships/image" Target="../media/image184.jpeg"/><Relationship Id="rId9" Type="http://schemas.openxmlformats.org/officeDocument/2006/relationships/image" Target="../media/image68.PNG"/><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7.png"/><Relationship Id="rId13"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90.JPG"/><Relationship Id="rId5" Type="http://schemas.openxmlformats.org/officeDocument/2006/relationships/image" Target="../media/image185.jpeg"/><Relationship Id="rId6" Type="http://schemas.openxmlformats.org/officeDocument/2006/relationships/image" Target="../media/image186.png"/><Relationship Id="rId7" Type="http://schemas.openxmlformats.org/officeDocument/2006/relationships/image" Target="../media/image158.jpeg"/><Relationship Id="rId8" Type="http://schemas.microsoft.com/office/2007/relationships/hdphoto" Target="../media/hdphoto27.wdp"/><Relationship Id="rId9" Type="http://schemas.openxmlformats.org/officeDocument/2006/relationships/image" Target="../media/image187.jpeg"/><Relationship Id="rId10" Type="http://schemas.openxmlformats.org/officeDocument/2006/relationships/image" Target="../media/image188.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1" Type="http://schemas.openxmlformats.org/officeDocument/2006/relationships/image" Target="../media/image196.png"/><Relationship Id="rId12" Type="http://schemas.openxmlformats.org/officeDocument/2006/relationships/image" Target="../media/image7.png"/><Relationship Id="rId13" Type="http://schemas.openxmlformats.org/officeDocument/2006/relationships/image" Target="../media/image197.png"/><Relationship Id="rId14"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10.gif"/><Relationship Id="rId4" Type="http://schemas.openxmlformats.org/officeDocument/2006/relationships/image" Target="../media/image189.png"/><Relationship Id="rId5" Type="http://schemas.openxmlformats.org/officeDocument/2006/relationships/image" Target="../media/image190.jpeg"/><Relationship Id="rId6" Type="http://schemas.openxmlformats.org/officeDocument/2006/relationships/image" Target="../media/image191.png"/><Relationship Id="rId7" Type="http://schemas.openxmlformats.org/officeDocument/2006/relationships/image" Target="../media/image192.jpeg"/><Relationship Id="rId8" Type="http://schemas.openxmlformats.org/officeDocument/2006/relationships/image" Target="../media/image193.png"/><Relationship Id="rId9" Type="http://schemas.openxmlformats.org/officeDocument/2006/relationships/image" Target="../media/image194.png"/><Relationship Id="rId10" Type="http://schemas.openxmlformats.org/officeDocument/2006/relationships/image" Target="../media/image1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 Id="rId3" Type="http://schemas.microsoft.com/office/2007/relationships/hdphoto" Target="../media/hdphoto30.wdp"/></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27.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27.png"/><Relationship Id="rId9" Type="http://schemas.openxmlformats.org/officeDocument/2006/relationships/image" Target="../media/image29.png"/><Relationship Id="rId10"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JPG"/><Relationship Id="rId6" Type="http://schemas.openxmlformats.org/officeDocument/2006/relationships/image" Target="../media/image200.png"/><Relationship Id="rId1" Type="http://schemas.openxmlformats.org/officeDocument/2006/relationships/slideLayout" Target="../slideLayouts/slideLayout6.xml"/><Relationship Id="rId2" Type="http://schemas.openxmlformats.org/officeDocument/2006/relationships/image" Target="../media/image201.png"/></Relationships>
</file>

<file path=ppt/slides/_rels/slide51.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0.png"/><Relationship Id="rId1" Type="http://schemas.openxmlformats.org/officeDocument/2006/relationships/slideLayout" Target="../slideLayouts/slideLayout6.xml"/><Relationship Id="rId2" Type="http://schemas.openxmlformats.org/officeDocument/2006/relationships/image" Target="../media/image201.png"/></Relationships>
</file>

<file path=ppt/slides/_rels/slide52.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jpeg"/><Relationship Id="rId5" Type="http://schemas.openxmlformats.org/officeDocument/2006/relationships/image" Target="../media/image91.jpeg"/><Relationship Id="rId6" Type="http://schemas.openxmlformats.org/officeDocument/2006/relationships/image" Target="../media/image207.png"/><Relationship Id="rId7" Type="http://schemas.openxmlformats.org/officeDocument/2006/relationships/image" Target="../media/image76.PNG"/><Relationship Id="rId8"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7.png"/></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08.gif"/><Relationship Id="rId5" Type="http://schemas.openxmlformats.org/officeDocument/2006/relationships/image" Target="../media/image209.png"/><Relationship Id="rId6" Type="http://schemas.openxmlformats.org/officeDocument/2006/relationships/image" Target="../media/image134.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8.gif"/><Relationship Id="rId4" Type="http://schemas.openxmlformats.org/officeDocument/2006/relationships/image" Target="../media/image211.png"/><Relationship Id="rId5" Type="http://schemas.openxmlformats.org/officeDocument/2006/relationships/image" Target="../media/image134.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10.gif"/></Relationships>
</file>

<file path=ppt/slides/_rels/slide57.xml.rels><?xml version="1.0" encoding="UTF-8" standalone="yes"?>
<Relationships xmlns="http://schemas.openxmlformats.org/package/2006/relationships"><Relationship Id="rId3" Type="http://schemas.openxmlformats.org/officeDocument/2006/relationships/image" Target="../media/image212.gif"/><Relationship Id="rId4" Type="http://schemas.openxmlformats.org/officeDocument/2006/relationships/image" Target="../media/image213.gif"/><Relationship Id="rId5" Type="http://schemas.openxmlformats.org/officeDocument/2006/relationships/image" Target="../media/image214.gif"/><Relationship Id="rId6" Type="http://schemas.openxmlformats.org/officeDocument/2006/relationships/image" Target="../media/image134.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134.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7.gif"/><Relationship Id="rId5" Type="http://schemas.openxmlformats.org/officeDocument/2006/relationships/image" Target="../media/image218.gif"/><Relationship Id="rId6"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208.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43.gif"/><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7.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microsoft.com/office/2007/relationships/hdphoto" Target="../media/hdphoto7.wdp"/><Relationship Id="rId1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 Id="rId4" Type="http://schemas.microsoft.com/office/2007/relationships/hdphoto" Target="../media/hdphoto6.wdp"/><Relationship Id="rId5" Type="http://schemas.openxmlformats.org/officeDocument/2006/relationships/image" Target="../media/image48.jp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27.png"/><Relationship Id="rId9" Type="http://schemas.openxmlformats.org/officeDocument/2006/relationships/image" Target="../media/image42.png"/><Relationship Id="rId10"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27.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1" Type="http://schemas.microsoft.com/office/2007/relationships/hdphoto" Target="../media/hdphoto10.wdp"/><Relationship Id="rId12" Type="http://schemas.microsoft.com/office/2007/relationships/hdphoto" Target="../media/hdphoto11.wdp"/><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 Id="rId17" Type="http://schemas.microsoft.com/office/2007/relationships/hdphoto" Target="../media/hdphoto12.wdp"/><Relationship Id="rId18" Type="http://schemas.openxmlformats.org/officeDocument/2006/relationships/image" Target="../media/image67.png"/><Relationship Id="rId19"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microsoft.com/office/2007/relationships/hdphoto" Target="../media/hdphoto8.wdp"/><Relationship Id="rId9" Type="http://schemas.microsoft.com/office/2007/relationships/hdphoto" Target="../media/hdphoto9.wdp"/><Relationship Id="rId10"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52746" y="-50125"/>
            <a:ext cx="3378195" cy="1781632"/>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ea"/>
                <a:ea typeface="+mj-ea"/>
                <a:cs typeface="+mj-cs"/>
              </a:defRPr>
            </a:lvl1pPr>
          </a:lstStyle>
          <a:p>
            <a:pPr algn="l"/>
            <a:r>
              <a:rPr lang="en-US" altLang="ja-JP" sz="12500" b="1" dirty="0" smtClean="0">
                <a:latin typeface="+mn-lt"/>
                <a:ea typeface="+mn-ea"/>
              </a:rPr>
              <a:t>4</a:t>
            </a:r>
            <a:r>
              <a:rPr lang="ja-JP" altLang="en-US" sz="4000" dirty="0" smtClean="0"/>
              <a:t>班</a:t>
            </a:r>
            <a:endParaRPr lang="ja-JP" altLang="en-US" sz="4000" dirty="0"/>
          </a:p>
        </p:txBody>
      </p:sp>
      <p:sp>
        <p:nvSpPr>
          <p:cNvPr id="6" name="コンテンツ プレースホルダー 2"/>
          <p:cNvSpPr txBox="1">
            <a:spLocks/>
          </p:cNvSpPr>
          <p:nvPr/>
        </p:nvSpPr>
        <p:spPr>
          <a:xfrm>
            <a:off x="7614026" y="3927759"/>
            <a:ext cx="953487" cy="2418179"/>
          </a:xfrm>
          <a:prstGeom prst="rect">
            <a:avLst/>
          </a:prstGeom>
        </p:spPr>
        <p:txBody>
          <a:bodyPr vert="eaVert" lIns="91440" tIns="45720" rIns="91440" bIns="45720" rtlCol="0" anchor="ct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just">
              <a:buFont typeface="Arial"/>
              <a:buNone/>
            </a:pPr>
            <a:r>
              <a:rPr lang="ja-JP" altLang="en-US" sz="4000" dirty="0" smtClean="0">
                <a:solidFill>
                  <a:schemeClr val="tx1">
                    <a:lumMod val="85000"/>
                    <a:lumOff val="15000"/>
                  </a:schemeClr>
                </a:solidFill>
                <a:cs typeface="ＭＳ Ｐゴシック"/>
              </a:rPr>
              <a:t>大原</a:t>
            </a:r>
            <a:r>
              <a:rPr lang="en-US" altLang="ja-JP" sz="4000" dirty="0" smtClean="0">
                <a:solidFill>
                  <a:schemeClr val="tx1">
                    <a:lumMod val="85000"/>
                    <a:lumOff val="15000"/>
                  </a:schemeClr>
                </a:solidFill>
                <a:cs typeface="ＭＳ Ｐゴシック"/>
              </a:rPr>
              <a:t> </a:t>
            </a:r>
            <a:r>
              <a:rPr lang="ja-JP" altLang="en-US" sz="4000" dirty="0" smtClean="0">
                <a:solidFill>
                  <a:schemeClr val="tx1">
                    <a:lumMod val="85000"/>
                    <a:lumOff val="15000"/>
                  </a:schemeClr>
                </a:solidFill>
                <a:cs typeface="ＭＳ Ｐゴシック"/>
              </a:rPr>
              <a:t>光代</a:t>
            </a:r>
            <a:endParaRPr lang="ja-JP" altLang="en-US" sz="4000" dirty="0">
              <a:solidFill>
                <a:schemeClr val="tx1">
                  <a:lumMod val="85000"/>
                  <a:lumOff val="15000"/>
                </a:schemeClr>
              </a:solidFill>
              <a:cs typeface="ＭＳ Ｐゴシック"/>
            </a:endParaRPr>
          </a:p>
        </p:txBody>
      </p:sp>
      <p:sp>
        <p:nvSpPr>
          <p:cNvPr id="7" name="コンテンツ プレースホルダー 2"/>
          <p:cNvSpPr txBox="1">
            <a:spLocks/>
          </p:cNvSpPr>
          <p:nvPr/>
        </p:nvSpPr>
        <p:spPr>
          <a:xfrm>
            <a:off x="2325386" y="3927759"/>
            <a:ext cx="801602" cy="2418179"/>
          </a:xfrm>
          <a:prstGeom prst="rect">
            <a:avLst/>
          </a:prstGeom>
        </p:spPr>
        <p:txBody>
          <a:bodyPr vert="eaVert"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4000" dirty="0" smtClean="0">
                <a:solidFill>
                  <a:schemeClr val="tx1">
                    <a:lumMod val="85000"/>
                    <a:lumOff val="15000"/>
                  </a:schemeClr>
                </a:solidFill>
                <a:latin typeface="+mn-ea"/>
                <a:cs typeface="ＭＳ Ｐゴシック"/>
              </a:rPr>
              <a:t>高野</a:t>
            </a:r>
            <a:r>
              <a:rPr lang="en-US" altLang="ja-JP" sz="4000" dirty="0" smtClean="0">
                <a:solidFill>
                  <a:schemeClr val="tx1">
                    <a:lumMod val="85000"/>
                    <a:lumOff val="15000"/>
                  </a:schemeClr>
                </a:solidFill>
                <a:latin typeface="+mn-ea"/>
                <a:cs typeface="ＭＳ Ｐゴシック"/>
              </a:rPr>
              <a:t> </a:t>
            </a:r>
            <a:r>
              <a:rPr lang="ja-JP" altLang="en-US" sz="4000" dirty="0" smtClean="0">
                <a:solidFill>
                  <a:schemeClr val="tx1">
                    <a:lumMod val="85000"/>
                    <a:lumOff val="15000"/>
                  </a:schemeClr>
                </a:solidFill>
                <a:latin typeface="+mn-ea"/>
                <a:cs typeface="ＭＳ Ｐゴシック"/>
              </a:rPr>
              <a:t>佳</a:t>
            </a:r>
            <a:r>
              <a:rPr lang="ja-JP" altLang="en-US" sz="4000" dirty="0">
                <a:solidFill>
                  <a:schemeClr val="tx1">
                    <a:lumMod val="85000"/>
                    <a:lumOff val="15000"/>
                  </a:schemeClr>
                </a:solidFill>
                <a:latin typeface="+mn-ea"/>
                <a:cs typeface="ＭＳ Ｐゴシック"/>
              </a:rPr>
              <a:t>佑</a:t>
            </a:r>
          </a:p>
        </p:txBody>
      </p:sp>
      <p:sp>
        <p:nvSpPr>
          <p:cNvPr id="8" name="コンテンツ プレースホルダー 2"/>
          <p:cNvSpPr txBox="1">
            <a:spLocks/>
          </p:cNvSpPr>
          <p:nvPr/>
        </p:nvSpPr>
        <p:spPr>
          <a:xfrm>
            <a:off x="4194081" y="3927759"/>
            <a:ext cx="749971" cy="2418179"/>
          </a:xfrm>
          <a:prstGeom prst="rect">
            <a:avLst/>
          </a:prstGeom>
        </p:spPr>
        <p:txBody>
          <a:bodyPr vert="eaVert"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4000" dirty="0" smtClean="0">
                <a:solidFill>
                  <a:schemeClr val="tx1">
                    <a:lumMod val="85000"/>
                    <a:lumOff val="15000"/>
                  </a:schemeClr>
                </a:solidFill>
                <a:latin typeface="+mn-ea"/>
                <a:cs typeface="ＭＳ Ｐゴシック"/>
              </a:rPr>
              <a:t>秋保</a:t>
            </a:r>
            <a:r>
              <a:rPr lang="en-US" altLang="ja-JP" sz="4000" dirty="0" smtClean="0">
                <a:solidFill>
                  <a:schemeClr val="tx1">
                    <a:lumMod val="85000"/>
                    <a:lumOff val="15000"/>
                  </a:schemeClr>
                </a:solidFill>
                <a:latin typeface="+mn-ea"/>
                <a:cs typeface="ＭＳ Ｐゴシック"/>
              </a:rPr>
              <a:t> </a:t>
            </a:r>
            <a:r>
              <a:rPr lang="ja-JP" altLang="en-US" sz="4000" dirty="0" smtClean="0">
                <a:solidFill>
                  <a:schemeClr val="tx1">
                    <a:lumMod val="85000"/>
                    <a:lumOff val="15000"/>
                  </a:schemeClr>
                </a:solidFill>
                <a:latin typeface="+mn-ea"/>
                <a:cs typeface="ＭＳ Ｐゴシック"/>
              </a:rPr>
              <a:t>佳</a:t>
            </a:r>
            <a:r>
              <a:rPr lang="ja-JP" altLang="en-US" sz="4000" dirty="0">
                <a:solidFill>
                  <a:schemeClr val="tx1">
                    <a:lumMod val="85000"/>
                    <a:lumOff val="15000"/>
                  </a:schemeClr>
                </a:solidFill>
                <a:latin typeface="+mn-ea"/>
                <a:cs typeface="ＭＳ Ｐゴシック"/>
              </a:rPr>
              <a:t>祐</a:t>
            </a:r>
          </a:p>
        </p:txBody>
      </p:sp>
      <p:sp>
        <p:nvSpPr>
          <p:cNvPr id="9" name="コンテンツ プレースホルダー 2"/>
          <p:cNvSpPr txBox="1">
            <a:spLocks/>
          </p:cNvSpPr>
          <p:nvPr/>
        </p:nvSpPr>
        <p:spPr>
          <a:xfrm>
            <a:off x="5997333" y="3927759"/>
            <a:ext cx="779404" cy="1844327"/>
          </a:xfrm>
          <a:prstGeom prst="rect">
            <a:avLst/>
          </a:prstGeom>
        </p:spPr>
        <p:txBody>
          <a:bodyPr vert="eaVert"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4000" dirty="0" smtClean="0">
                <a:solidFill>
                  <a:schemeClr val="tx1">
                    <a:lumMod val="85000"/>
                    <a:lumOff val="15000"/>
                  </a:schemeClr>
                </a:solidFill>
                <a:latin typeface="+mn-ea"/>
                <a:cs typeface="ＭＳ Ｐゴシック"/>
              </a:rPr>
              <a:t>宮島</a:t>
            </a:r>
            <a:r>
              <a:rPr lang="en-US" altLang="ja-JP" sz="4000" dirty="0" smtClean="0">
                <a:solidFill>
                  <a:schemeClr val="tx1">
                    <a:lumMod val="85000"/>
                    <a:lumOff val="15000"/>
                  </a:schemeClr>
                </a:solidFill>
                <a:latin typeface="+mn-ea"/>
                <a:cs typeface="ＭＳ Ｐゴシック"/>
              </a:rPr>
              <a:t> </a:t>
            </a:r>
            <a:r>
              <a:rPr lang="ja-JP" altLang="en-US" sz="4000" dirty="0" smtClean="0">
                <a:solidFill>
                  <a:schemeClr val="tx1">
                    <a:lumMod val="85000"/>
                    <a:lumOff val="15000"/>
                  </a:schemeClr>
                </a:solidFill>
                <a:latin typeface="+mn-ea"/>
                <a:cs typeface="ＭＳ Ｐゴシック"/>
              </a:rPr>
              <a:t>渉</a:t>
            </a:r>
            <a:endParaRPr lang="ja-JP" altLang="en-US" sz="4000" dirty="0">
              <a:solidFill>
                <a:schemeClr val="tx1">
                  <a:lumMod val="85000"/>
                  <a:lumOff val="15000"/>
                </a:schemeClr>
              </a:solidFill>
              <a:latin typeface="+mn-ea"/>
              <a:cs typeface="ＭＳ Ｐゴシック"/>
            </a:endParaRPr>
          </a:p>
        </p:txBody>
      </p:sp>
      <p:sp>
        <p:nvSpPr>
          <p:cNvPr id="10" name="コンテンツ プレースホルダー 2"/>
          <p:cNvSpPr txBox="1">
            <a:spLocks/>
          </p:cNvSpPr>
          <p:nvPr/>
        </p:nvSpPr>
        <p:spPr>
          <a:xfrm>
            <a:off x="559743" y="3798740"/>
            <a:ext cx="770979" cy="3227549"/>
          </a:xfrm>
          <a:prstGeom prst="rect">
            <a:avLst/>
          </a:prstGeom>
        </p:spPr>
        <p:txBody>
          <a:bodyPr vert="eaVert"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4000" dirty="0" smtClean="0">
                <a:solidFill>
                  <a:schemeClr val="tx1">
                    <a:lumMod val="85000"/>
                    <a:lumOff val="15000"/>
                  </a:schemeClr>
                </a:solidFill>
                <a:latin typeface="ＭＳ Ｐゴシック"/>
                <a:ea typeface="ＭＳ Ｐゴシック"/>
                <a:cs typeface="ＭＳ Ｐゴシック"/>
              </a:rPr>
              <a:t>◎</a:t>
            </a:r>
            <a:r>
              <a:rPr lang="ja-JP" altLang="en-US" sz="3600" dirty="0" smtClean="0">
                <a:solidFill>
                  <a:schemeClr val="tx1">
                    <a:lumMod val="85000"/>
                    <a:lumOff val="15000"/>
                  </a:schemeClr>
                </a:solidFill>
                <a:latin typeface="+mn-ea"/>
                <a:cs typeface="ＭＳ Ｐゴシック"/>
              </a:rPr>
              <a:t>田邉</a:t>
            </a:r>
            <a:r>
              <a:rPr lang="en-US" altLang="ja-JP" sz="3600" dirty="0" smtClean="0">
                <a:solidFill>
                  <a:schemeClr val="tx1">
                    <a:lumMod val="85000"/>
                    <a:lumOff val="15000"/>
                  </a:schemeClr>
                </a:solidFill>
                <a:latin typeface="+mn-ea"/>
                <a:cs typeface="ＭＳ Ｐゴシック"/>
              </a:rPr>
              <a:t> </a:t>
            </a:r>
            <a:r>
              <a:rPr lang="ja-JP" altLang="en-US" sz="3600" dirty="0" smtClean="0">
                <a:solidFill>
                  <a:schemeClr val="tx1">
                    <a:lumMod val="85000"/>
                    <a:lumOff val="15000"/>
                  </a:schemeClr>
                </a:solidFill>
                <a:latin typeface="+mn-ea"/>
                <a:cs typeface="ＭＳ Ｐゴシック"/>
              </a:rPr>
              <a:t>淳一郎</a:t>
            </a:r>
            <a:endParaRPr lang="en-US" altLang="ja-JP" sz="3600" dirty="0">
              <a:solidFill>
                <a:schemeClr val="tx1">
                  <a:lumMod val="85000"/>
                  <a:lumOff val="15000"/>
                </a:schemeClr>
              </a:solidFill>
              <a:latin typeface="+mn-ea"/>
              <a:cs typeface="ＭＳ Ｐゴシック"/>
            </a:endParaRPr>
          </a:p>
        </p:txBody>
      </p:sp>
      <p:pic>
        <p:nvPicPr>
          <p:cNvPr id="2" name="図 1" descr="5761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9673" y="1623274"/>
            <a:ext cx="1511268" cy="2160000"/>
          </a:xfrm>
          <a:prstGeom prst="rect">
            <a:avLst/>
          </a:prstGeom>
        </p:spPr>
      </p:pic>
      <p:pic>
        <p:nvPicPr>
          <p:cNvPr id="4" name="図 3" descr="5761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06689" y="1623272"/>
            <a:ext cx="1755613" cy="2163001"/>
          </a:xfrm>
          <a:prstGeom prst="rect">
            <a:avLst/>
          </a:prstGeom>
        </p:spPr>
      </p:pic>
      <p:pic>
        <p:nvPicPr>
          <p:cNvPr id="16" name="図 15" descr="57608.jpg"/>
          <p:cNvPicPr>
            <a:picLocks/>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7317289" y="1623273"/>
            <a:ext cx="1782463" cy="2175468"/>
          </a:xfrm>
          <a:prstGeom prst="rect">
            <a:avLst/>
          </a:prstGeom>
        </p:spPr>
      </p:pic>
      <p:pic>
        <p:nvPicPr>
          <p:cNvPr id="17" name="図 16" descr="57625.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4000"/>
                    </a14:imgEffect>
                  </a14:imgLayer>
                </a14:imgProps>
              </a:ext>
              <a:ext uri="{28A0092B-C50C-407E-A947-70E740481C1C}">
                <a14:useLocalDpi xmlns:a14="http://schemas.microsoft.com/office/drawing/2010/main"/>
              </a:ext>
            </a:extLst>
          </a:blip>
          <a:srcRect/>
          <a:stretch/>
        </p:blipFill>
        <p:spPr>
          <a:xfrm>
            <a:off x="152746" y="1638570"/>
            <a:ext cx="1721464" cy="2160170"/>
          </a:xfrm>
          <a:prstGeom prst="rect">
            <a:avLst/>
          </a:prstGeom>
        </p:spPr>
      </p:pic>
      <p:pic>
        <p:nvPicPr>
          <p:cNvPr id="3" name="図 2" descr="S__3883010.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63887" y="1623274"/>
            <a:ext cx="1646296" cy="2175466"/>
          </a:xfrm>
          <a:prstGeom prst="rect">
            <a:avLst/>
          </a:prstGeom>
        </p:spPr>
      </p:pic>
    </p:spTree>
    <p:extLst>
      <p:ext uri="{BB962C8B-B14F-4D97-AF65-F5344CB8AC3E}">
        <p14:creationId xmlns:p14="http://schemas.microsoft.com/office/powerpoint/2010/main" val="3304188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6818531" cy="293656"/>
          </a:xfrm>
          <a:prstGeom prst="ellipse">
            <a:avLst/>
          </a:prstGeom>
          <a:solidFill>
            <a:schemeClr val="bg2">
              <a:alpha val="12000"/>
            </a:schemeClr>
          </a:solidFill>
          <a:ln>
            <a:noFill/>
          </a:ln>
          <a:effectLst>
            <a:glow rad="165100">
              <a:schemeClr val="bg2">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descr="地区全体.png"/>
          <p:cNvPicPr>
            <a:picLocks noChangeAspect="1"/>
          </p:cNvPicPr>
          <p:nvPr/>
        </p:nvPicPr>
        <p:blipFill>
          <a:blip r:embed="rId3" cstate="screen">
            <a:alphaModFix amt="12000"/>
            <a:extLst>
              <a:ext uri="{28A0092B-C50C-407E-A947-70E740481C1C}">
                <a14:useLocalDpi xmlns:a14="http://schemas.microsoft.com/office/drawing/2010/main"/>
              </a:ext>
            </a:extLst>
          </a:blip>
          <a:stretch>
            <a:fillRect/>
          </a:stretch>
        </p:blipFill>
        <p:spPr>
          <a:xfrm>
            <a:off x="0" y="18482"/>
            <a:ext cx="2805588" cy="2824060"/>
          </a:xfrm>
          <a:prstGeom prst="rect">
            <a:avLst/>
          </a:prstGeom>
        </p:spPr>
      </p:pic>
      <p:sp>
        <p:nvSpPr>
          <p:cNvPr id="5" name="テキスト ボックス 4"/>
          <p:cNvSpPr txBox="1"/>
          <p:nvPr/>
        </p:nvSpPr>
        <p:spPr>
          <a:xfrm>
            <a:off x="459561" y="4177823"/>
            <a:ext cx="4185761" cy="461665"/>
          </a:xfrm>
          <a:prstGeom prst="rect">
            <a:avLst/>
          </a:prstGeom>
          <a:noFill/>
        </p:spPr>
        <p:txBody>
          <a:bodyPr wrap="none" rtlCol="0">
            <a:spAutoFit/>
          </a:bodyPr>
          <a:lstStyle/>
          <a:p>
            <a:r>
              <a:rPr lang="ja-JP" altLang="en-US" sz="2400" dirty="0" smtClean="0"/>
              <a:t>人通りの多い中心市街地へ！</a:t>
            </a:r>
            <a:endParaRPr lang="ja-JP" altLang="en-US" sz="2400" dirty="0">
              <a:latin typeface="+mn-ea"/>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10</a:t>
            </a:fld>
            <a:endParaRPr lang="ja-JP" altLang="en-US" dirty="0"/>
          </a:p>
        </p:txBody>
      </p:sp>
      <p:pic>
        <p:nvPicPr>
          <p:cNvPr id="18" name="図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81812" y="5394873"/>
            <a:ext cx="1752320" cy="1161176"/>
          </a:xfrm>
          <a:prstGeom prst="rect">
            <a:avLst/>
          </a:prstGeom>
          <a:ln>
            <a:noFill/>
          </a:ln>
          <a:effectLst>
            <a:softEdge rad="112500"/>
          </a:effectLst>
        </p:spPr>
      </p:pic>
      <p:pic>
        <p:nvPicPr>
          <p:cNvPr id="16" name="図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2937" y="4395952"/>
            <a:ext cx="1925157" cy="1446650"/>
          </a:xfrm>
          <a:prstGeom prst="rect">
            <a:avLst/>
          </a:prstGeom>
          <a:ln>
            <a:noFill/>
          </a:ln>
          <a:effectLst>
            <a:softEdge rad="112500"/>
          </a:effectLst>
        </p:spPr>
      </p:pic>
      <p:pic>
        <p:nvPicPr>
          <p:cNvPr id="21" name="図 20" descr="一中地区.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555" y="1147551"/>
            <a:ext cx="1194786" cy="782002"/>
          </a:xfrm>
          <a:prstGeom prst="rect">
            <a:avLst/>
          </a:prstGeom>
        </p:spPr>
      </p:pic>
      <p:grpSp>
        <p:nvGrpSpPr>
          <p:cNvPr id="22" name="図形グループ 22"/>
          <p:cNvGrpSpPr/>
          <p:nvPr/>
        </p:nvGrpSpPr>
        <p:grpSpPr>
          <a:xfrm>
            <a:off x="1391980" y="1373261"/>
            <a:ext cx="893416" cy="893416"/>
            <a:chOff x="6578576" y="2484588"/>
            <a:chExt cx="1222415" cy="1222414"/>
          </a:xfrm>
        </p:grpSpPr>
        <p:sp>
          <p:nvSpPr>
            <p:cNvPr id="23" name="円/楕円 22"/>
            <p:cNvSpPr/>
            <p:nvPr/>
          </p:nvSpPr>
          <p:spPr>
            <a:xfrm>
              <a:off x="6578576" y="2484588"/>
              <a:ext cx="1222415" cy="1222414"/>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29" name="テキスト ボックス 28"/>
            <p:cNvSpPr txBox="1"/>
            <p:nvPr/>
          </p:nvSpPr>
          <p:spPr>
            <a:xfrm>
              <a:off x="6712523" y="2822071"/>
              <a:ext cx="954528" cy="547449"/>
            </a:xfrm>
            <a:prstGeom prst="rect">
              <a:avLst/>
            </a:prstGeom>
            <a:noFill/>
            <a:ln>
              <a:noFill/>
            </a:ln>
          </p:spPr>
          <p:txBody>
            <a:bodyPr wrap="none" rtlCol="0">
              <a:spAutoFit/>
            </a:bodyPr>
            <a:lstStyle/>
            <a:p>
              <a:pPr algn="ctr"/>
              <a:r>
                <a:rPr kumimoji="1" lang="ja-JP" altLang="en-US" sz="2000" b="1" dirty="0" smtClean="0">
                  <a:ln w="3175" cmpd="sng">
                    <a:noFill/>
                  </a:ln>
                  <a:solidFill>
                    <a:schemeClr val="accent6"/>
                  </a:solidFill>
                  <a:effectLst/>
                  <a:latin typeface="+mn-ea"/>
                  <a:cs typeface="HGP創英角ｺﾞｼｯｸUB"/>
                </a:rPr>
                <a:t>一中</a:t>
              </a:r>
              <a:endParaRPr kumimoji="1" lang="ja-JP" altLang="en-US" sz="2000" b="1" dirty="0">
                <a:solidFill>
                  <a:schemeClr val="accent6"/>
                </a:solidFill>
                <a:effectLst/>
                <a:latin typeface="+mn-ea"/>
                <a:cs typeface="HGP創英角ｺﾞｼｯｸUB"/>
              </a:endParaRPr>
            </a:p>
          </p:txBody>
        </p:sp>
      </p:grpSp>
      <p:sp>
        <p:nvSpPr>
          <p:cNvPr id="19" name="タイトル 1"/>
          <p:cNvSpPr>
            <a:spLocks noGrp="1"/>
          </p:cNvSpPr>
          <p:nvPr>
            <p:ph type="title"/>
          </p:nvPr>
        </p:nvSpPr>
        <p:spPr>
          <a:xfrm>
            <a:off x="459560" y="2941813"/>
            <a:ext cx="8684440" cy="1162050"/>
          </a:xfrm>
        </p:spPr>
        <p:txBody>
          <a:bodyPr anchor="ctr">
            <a:noAutofit/>
          </a:bodyPr>
          <a:lstStyle/>
          <a:p>
            <a:pPr algn="l"/>
            <a:r>
              <a:rPr kumimoji="1" lang="ja-JP" altLang="en-US" sz="5400" b="0" dirty="0" smtClean="0">
                <a:ln w="635" cap="flat" cmpd="sng">
                  <a:noFill/>
                </a:ln>
                <a:solidFill>
                  <a:schemeClr val="tx1">
                    <a:lumMod val="75000"/>
                    <a:lumOff val="25000"/>
                  </a:schemeClr>
                </a:solidFill>
              </a:rPr>
              <a:t>まちなか行くべプラン</a:t>
            </a:r>
            <a:endParaRPr kumimoji="1" lang="ja-JP" altLang="en-US" sz="5400" b="0" dirty="0">
              <a:ln w="635" cap="flat" cmpd="sng">
                <a:noFill/>
              </a:ln>
              <a:solidFill>
                <a:schemeClr val="tx1">
                  <a:lumMod val="75000"/>
                  <a:lumOff val="25000"/>
                </a:schemeClr>
              </a:solidFill>
            </a:endParaRPr>
          </a:p>
        </p:txBody>
      </p:sp>
      <p:pic>
        <p:nvPicPr>
          <p:cNvPr id="20" name="図 19" descr="つながり.png"/>
          <p:cNvPicPr>
            <a:picLocks noChangeAspect="1"/>
          </p:cNvPicPr>
          <p:nvPr/>
        </p:nvPicPr>
        <p:blipFill>
          <a:blip r:embed="rId7" cstate="print">
            <a:alphaModFix amt="69000"/>
            <a:extLst>
              <a:ext uri="{28A0092B-C50C-407E-A947-70E740481C1C}">
                <a14:useLocalDpi xmlns:a14="http://schemas.microsoft.com/office/drawing/2010/main"/>
              </a:ext>
            </a:extLst>
          </a:blip>
          <a:stretch>
            <a:fillRect/>
          </a:stretch>
        </p:blipFill>
        <p:spPr>
          <a:xfrm>
            <a:off x="8247959" y="173472"/>
            <a:ext cx="754252" cy="771930"/>
          </a:xfrm>
          <a:prstGeom prst="rect">
            <a:avLst/>
          </a:prstGeom>
        </p:spPr>
      </p:pic>
      <p:pic>
        <p:nvPicPr>
          <p:cNvPr id="24" name="図 23" descr="にぎわい.png"/>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6581812" y="163854"/>
            <a:ext cx="1578503" cy="1615499"/>
          </a:xfrm>
          <a:prstGeom prst="rect">
            <a:avLst/>
          </a:prstGeom>
        </p:spPr>
      </p:pic>
      <p:pic>
        <p:nvPicPr>
          <p:cNvPr id="25" name="図 24" descr="あんしん.png"/>
          <p:cNvPicPr>
            <a:picLocks noChangeAspect="1"/>
          </p:cNvPicPr>
          <p:nvPr/>
        </p:nvPicPr>
        <p:blipFill>
          <a:blip r:embed="rId9" cstate="print">
            <a:alphaModFix amt="70000"/>
            <a:extLst>
              <a:ext uri="{28A0092B-C50C-407E-A947-70E740481C1C}">
                <a14:useLocalDpi xmlns:a14="http://schemas.microsoft.com/office/drawing/2010/main"/>
              </a:ext>
            </a:extLst>
          </a:blip>
          <a:stretch>
            <a:fillRect/>
          </a:stretch>
        </p:blipFill>
        <p:spPr>
          <a:xfrm>
            <a:off x="8291942" y="1019524"/>
            <a:ext cx="710269" cy="726916"/>
          </a:xfrm>
          <a:prstGeom prst="rect">
            <a:avLst/>
          </a:prstGeom>
        </p:spPr>
      </p:pic>
      <p:pic>
        <p:nvPicPr>
          <p:cNvPr id="7" name="図 6" descr="経済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99352" y="163854"/>
            <a:ext cx="620452" cy="620452"/>
          </a:xfrm>
          <a:prstGeom prst="rect">
            <a:avLst/>
          </a:prstGeom>
        </p:spPr>
      </p:pic>
    </p:spTree>
    <p:extLst>
      <p:ext uri="{BB962C8B-B14F-4D97-AF65-F5344CB8AC3E}">
        <p14:creationId xmlns:p14="http://schemas.microsoft.com/office/powerpoint/2010/main" val="4092378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lang="ja-JP" altLang="en-US" smtClean="0"/>
              <a:pPr/>
              <a:t>11</a:t>
            </a:fld>
            <a:endParaRPr lang="ja-JP" altLang="en-US"/>
          </a:p>
        </p:txBody>
      </p:sp>
      <p:sp>
        <p:nvSpPr>
          <p:cNvPr id="8" name="正方形/長方形 7"/>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2600" b="0" dirty="0" smtClean="0"/>
              <a:t>現状</a:t>
            </a:r>
            <a:endParaRPr lang="ja-JP" altLang="en-US" sz="2600" b="0" dirty="0">
              <a:solidFill>
                <a:schemeClr val="tx1">
                  <a:lumMod val="85000"/>
                  <a:lumOff val="15000"/>
                </a:schemeClr>
              </a:solidFill>
            </a:endParaRPr>
          </a:p>
        </p:txBody>
      </p:sp>
      <p:sp>
        <p:nvSpPr>
          <p:cNvPr id="29" name="正方形/長方形 28"/>
          <p:cNvSpPr/>
          <p:nvPr/>
        </p:nvSpPr>
        <p:spPr>
          <a:xfrm>
            <a:off x="4787664" y="4037426"/>
            <a:ext cx="4174859" cy="578269"/>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tx1">
                    <a:lumMod val="85000"/>
                    <a:lumOff val="15000"/>
                  </a:schemeClr>
                </a:solidFill>
              </a:rPr>
              <a:t>新たな都市機能の市街地移転</a:t>
            </a:r>
          </a:p>
        </p:txBody>
      </p:sp>
      <p:grpSp>
        <p:nvGrpSpPr>
          <p:cNvPr id="30" name="グループ化 29"/>
          <p:cNvGrpSpPr/>
          <p:nvPr/>
        </p:nvGrpSpPr>
        <p:grpSpPr>
          <a:xfrm>
            <a:off x="362578" y="2433903"/>
            <a:ext cx="3965582" cy="3003130"/>
            <a:chOff x="5763160" y="3371774"/>
            <a:chExt cx="2676160" cy="2026652"/>
          </a:xfrm>
        </p:grpSpPr>
        <p:pic>
          <p:nvPicPr>
            <p:cNvPr id="31" name="図 3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63160" y="3371774"/>
              <a:ext cx="2676160" cy="2026652"/>
            </a:xfrm>
            <a:prstGeom prst="rect">
              <a:avLst/>
            </a:prstGeom>
            <a:ln>
              <a:noFill/>
            </a:ln>
            <a:effectLst>
              <a:softEdge rad="112500"/>
            </a:effectLst>
          </p:spPr>
        </p:pic>
        <p:grpSp>
          <p:nvGrpSpPr>
            <p:cNvPr id="32" name="グループ化 32"/>
            <p:cNvGrpSpPr/>
            <p:nvPr/>
          </p:nvGrpSpPr>
          <p:grpSpPr>
            <a:xfrm>
              <a:off x="6121337" y="3428656"/>
              <a:ext cx="1936049" cy="1673638"/>
              <a:chOff x="1891500" y="1074782"/>
              <a:chExt cx="2559099" cy="4140743"/>
            </a:xfrm>
          </p:grpSpPr>
          <p:sp>
            <p:nvSpPr>
              <p:cNvPr id="33" name="直方体 32"/>
              <p:cNvSpPr/>
              <p:nvPr/>
            </p:nvSpPr>
            <p:spPr>
              <a:xfrm>
                <a:off x="3825864" y="1615525"/>
                <a:ext cx="180000" cy="3600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直方体 33"/>
              <p:cNvSpPr/>
              <p:nvPr/>
            </p:nvSpPr>
            <p:spPr>
              <a:xfrm>
                <a:off x="3825864" y="1615525"/>
                <a:ext cx="180000" cy="720000"/>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直方体 34"/>
              <p:cNvSpPr/>
              <p:nvPr/>
            </p:nvSpPr>
            <p:spPr>
              <a:xfrm>
                <a:off x="2878344" y="3517614"/>
                <a:ext cx="179999" cy="1080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直方体 35"/>
              <p:cNvSpPr/>
              <p:nvPr/>
            </p:nvSpPr>
            <p:spPr>
              <a:xfrm>
                <a:off x="2878344" y="3517614"/>
                <a:ext cx="179999" cy="251999"/>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直方体 36"/>
              <p:cNvSpPr/>
              <p:nvPr/>
            </p:nvSpPr>
            <p:spPr>
              <a:xfrm>
                <a:off x="2307883" y="2225803"/>
                <a:ext cx="179999" cy="1295999"/>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直方体 37"/>
              <p:cNvSpPr/>
              <p:nvPr/>
            </p:nvSpPr>
            <p:spPr>
              <a:xfrm>
                <a:off x="2307883" y="2225803"/>
                <a:ext cx="179999" cy="500401"/>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直方体 38"/>
              <p:cNvSpPr/>
              <p:nvPr/>
            </p:nvSpPr>
            <p:spPr>
              <a:xfrm>
                <a:off x="1891500" y="1082751"/>
                <a:ext cx="179999" cy="1080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直方体 39"/>
              <p:cNvSpPr/>
              <p:nvPr/>
            </p:nvSpPr>
            <p:spPr>
              <a:xfrm>
                <a:off x="1891500" y="1074782"/>
                <a:ext cx="180000" cy="208799"/>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直方体 40"/>
              <p:cNvSpPr/>
              <p:nvPr/>
            </p:nvSpPr>
            <p:spPr>
              <a:xfrm>
                <a:off x="3501692" y="3504370"/>
                <a:ext cx="179999" cy="1148399"/>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直方体 41"/>
              <p:cNvSpPr/>
              <p:nvPr/>
            </p:nvSpPr>
            <p:spPr>
              <a:xfrm>
                <a:off x="3501044" y="3504370"/>
                <a:ext cx="179999" cy="280800"/>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直方体 42"/>
              <p:cNvSpPr/>
              <p:nvPr/>
            </p:nvSpPr>
            <p:spPr>
              <a:xfrm>
                <a:off x="2709473" y="2775756"/>
                <a:ext cx="180000" cy="3816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直方体 43"/>
              <p:cNvSpPr/>
              <p:nvPr/>
            </p:nvSpPr>
            <p:spPr>
              <a:xfrm>
                <a:off x="2709473" y="2765725"/>
                <a:ext cx="180000" cy="205200"/>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直方体 44"/>
              <p:cNvSpPr/>
              <p:nvPr/>
            </p:nvSpPr>
            <p:spPr>
              <a:xfrm>
                <a:off x="4270600" y="2171724"/>
                <a:ext cx="179999" cy="3276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直方体 45"/>
              <p:cNvSpPr/>
              <p:nvPr/>
            </p:nvSpPr>
            <p:spPr>
              <a:xfrm>
                <a:off x="4270600" y="2171724"/>
                <a:ext cx="179999" cy="72001"/>
              </a:xfrm>
              <a:prstGeom prst="cub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48" name="テキスト ボックス 47"/>
          <p:cNvSpPr txBox="1"/>
          <p:nvPr/>
        </p:nvSpPr>
        <p:spPr>
          <a:xfrm>
            <a:off x="569204" y="5611606"/>
            <a:ext cx="3758956" cy="830997"/>
          </a:xfrm>
          <a:prstGeom prst="rect">
            <a:avLst/>
          </a:prstGeom>
          <a:noFill/>
        </p:spPr>
        <p:txBody>
          <a:bodyPr wrap="square" rtlCol="0">
            <a:spAutoFit/>
          </a:bodyPr>
          <a:lstStyle/>
          <a:p>
            <a:pPr algn="ctr"/>
            <a:r>
              <a:rPr kumimoji="1" lang="en-US" altLang="ja-JP" sz="2000" dirty="0" smtClean="0">
                <a:latin typeface="+mn-ea"/>
              </a:rPr>
              <a:t>2007</a:t>
            </a:r>
            <a:r>
              <a:rPr kumimoji="1" lang="ja-JP" altLang="en-US" sz="2000" dirty="0" smtClean="0">
                <a:latin typeface="+mn-ea"/>
              </a:rPr>
              <a:t>年→</a:t>
            </a:r>
            <a:r>
              <a:rPr kumimoji="1" lang="en-US" altLang="ja-JP" sz="2000" dirty="0" smtClean="0">
                <a:latin typeface="+mn-ea"/>
              </a:rPr>
              <a:t>2012</a:t>
            </a:r>
            <a:r>
              <a:rPr kumimoji="1" lang="ja-JP" altLang="en-US" sz="2000" dirty="0" smtClean="0">
                <a:latin typeface="+mn-ea"/>
              </a:rPr>
              <a:t>年</a:t>
            </a:r>
            <a:endParaRPr lang="en-US" altLang="ja-JP" sz="2000" dirty="0">
              <a:latin typeface="+mn-ea"/>
            </a:endParaRPr>
          </a:p>
          <a:p>
            <a:pPr algn="ctr"/>
            <a:r>
              <a:rPr lang="en-US" altLang="ja-JP" sz="2800" b="1" dirty="0" smtClean="0">
                <a:solidFill>
                  <a:srgbClr val="FF0000"/>
                </a:solidFill>
                <a:latin typeface="+mn-ea"/>
              </a:rPr>
              <a:t>−20.7</a:t>
            </a:r>
            <a:r>
              <a:rPr lang="en-US" altLang="ja-JP" sz="2000" b="1" dirty="0" smtClean="0">
                <a:solidFill>
                  <a:srgbClr val="FF0000"/>
                </a:solidFill>
                <a:latin typeface="+mn-ea"/>
              </a:rPr>
              <a:t>%</a:t>
            </a:r>
            <a:endParaRPr kumimoji="1" lang="en-US" altLang="ja-JP" sz="2800" b="1" dirty="0" smtClean="0">
              <a:latin typeface="+mn-ea"/>
            </a:endParaRPr>
          </a:p>
        </p:txBody>
      </p:sp>
      <p:sp>
        <p:nvSpPr>
          <p:cNvPr id="50" name="正方形/長方形 49"/>
          <p:cNvSpPr/>
          <p:nvPr/>
        </p:nvSpPr>
        <p:spPr>
          <a:xfrm>
            <a:off x="516102" y="1821141"/>
            <a:ext cx="3658533" cy="548525"/>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tx1">
                    <a:lumMod val="85000"/>
                    <a:lumOff val="15000"/>
                  </a:schemeClr>
                </a:solidFill>
              </a:rPr>
              <a:t>歩行者交通量の減少</a:t>
            </a:r>
            <a:endParaRPr lang="ja-JP" altLang="en-US" sz="2400" dirty="0">
              <a:solidFill>
                <a:schemeClr val="tx1">
                  <a:lumMod val="85000"/>
                  <a:lumOff val="15000"/>
                </a:schemeClr>
              </a:solidFill>
            </a:endParaRPr>
          </a:p>
        </p:txBody>
      </p:sp>
      <p:pic>
        <p:nvPicPr>
          <p:cNvPr id="51" name="図 50" descr="face_ojiisan_cry.jpg"/>
          <p:cNvPicPr>
            <a:picLocks noChangeAspect="1"/>
          </p:cNvPicPr>
          <p:nvPr/>
        </p:nvPicPr>
        <p:blipFill>
          <a:blip r:embed="rId3" cstate="screen">
            <a:extLst>
              <a:ext uri="{BEBA8EAE-BF5A-486C-A8C5-ECC9F3942E4B}">
                <a14:imgProps xmlns:a14="http://schemas.microsoft.com/office/drawing/2010/main">
                  <a14:imgLayer r:embed="rId4">
                    <a14:imgEffect>
                      <a14:backgroundRemoval t="2917" b="100000" l="3636" r="99394">
                        <a14:foregroundMark x1="35152" y1="52500" x2="35152" y2="52500"/>
                      </a14:backgroundRemoval>
                    </a14:imgEffect>
                  </a14:imgLayer>
                </a14:imgProps>
              </a:ext>
              <a:ext uri="{28A0092B-C50C-407E-A947-70E740481C1C}">
                <a14:useLocalDpi xmlns:a14="http://schemas.microsoft.com/office/drawing/2010/main"/>
              </a:ext>
            </a:extLst>
          </a:blip>
          <a:stretch>
            <a:fillRect/>
          </a:stretch>
        </p:blipFill>
        <p:spPr>
          <a:xfrm>
            <a:off x="4971384" y="1136534"/>
            <a:ext cx="853934" cy="1242086"/>
          </a:xfrm>
          <a:prstGeom prst="rect">
            <a:avLst/>
          </a:prstGeom>
        </p:spPr>
      </p:pic>
      <p:sp>
        <p:nvSpPr>
          <p:cNvPr id="52" name="角丸四角形吹き出し 51"/>
          <p:cNvSpPr/>
          <p:nvPr/>
        </p:nvSpPr>
        <p:spPr>
          <a:xfrm>
            <a:off x="6036927" y="1743919"/>
            <a:ext cx="2601686" cy="670491"/>
          </a:xfrm>
          <a:prstGeom prst="wedgeRoundRectCallout">
            <a:avLst>
              <a:gd name="adj1" fmla="val -58706"/>
              <a:gd name="adj2" fmla="val 3326"/>
              <a:gd name="adj3" fmla="val 16667"/>
            </a:avLst>
          </a:prstGeom>
          <a:ln w="19050" cmpd="sng">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latin typeface="+mn-ea"/>
                <a:cs typeface="ヒラギノ角ゴ ProN W3"/>
              </a:rPr>
              <a:t>中心市街地には</a:t>
            </a:r>
            <a:endParaRPr lang="en-US" altLang="ja-JP" dirty="0" smtClean="0">
              <a:solidFill>
                <a:schemeClr val="tx1"/>
              </a:solidFill>
              <a:latin typeface="+mn-ea"/>
              <a:cs typeface="ヒラギノ角ゴ ProN W3"/>
            </a:endParaRPr>
          </a:p>
          <a:p>
            <a:pPr algn="ctr"/>
            <a:r>
              <a:rPr lang="ja-JP" altLang="en-US" dirty="0" smtClean="0">
                <a:solidFill>
                  <a:schemeClr val="tx1"/>
                </a:solidFill>
                <a:latin typeface="+mn-ea"/>
                <a:cs typeface="ヒラギノ角ゴ ProN W3"/>
              </a:rPr>
              <a:t>買い物場所がない</a:t>
            </a:r>
            <a:endParaRPr lang="en-US" altLang="ja-JP" dirty="0">
              <a:solidFill>
                <a:schemeClr val="tx1"/>
              </a:solidFill>
              <a:latin typeface="+mn-ea"/>
              <a:cs typeface="ヒラギノ角ゴ ProN W3"/>
            </a:endParaRPr>
          </a:p>
        </p:txBody>
      </p:sp>
      <p:sp>
        <p:nvSpPr>
          <p:cNvPr id="53" name="テキスト ボックス 52"/>
          <p:cNvSpPr txBox="1"/>
          <p:nvPr/>
        </p:nvSpPr>
        <p:spPr>
          <a:xfrm>
            <a:off x="5015725" y="2306073"/>
            <a:ext cx="809593" cy="338554"/>
          </a:xfrm>
          <a:prstGeom prst="rect">
            <a:avLst/>
          </a:prstGeom>
          <a:noFill/>
          <a:ln w="19050" cmpd="sng">
            <a:noFill/>
          </a:ln>
        </p:spPr>
        <p:txBody>
          <a:bodyPr wrap="square" rtlCol="0">
            <a:spAutoFit/>
          </a:bodyPr>
          <a:lstStyle/>
          <a:p>
            <a:pPr algn="ctr"/>
            <a:r>
              <a:rPr lang="ja-JP" altLang="en-US" sz="1600" dirty="0" smtClean="0">
                <a:latin typeface="+mn-ea"/>
              </a:rPr>
              <a:t>利用者</a:t>
            </a:r>
            <a:endParaRPr kumimoji="1" lang="ja-JP" altLang="en-US" sz="1600" dirty="0">
              <a:latin typeface="+mn-ea"/>
            </a:endParaRPr>
          </a:p>
        </p:txBody>
      </p:sp>
      <p:sp>
        <p:nvSpPr>
          <p:cNvPr id="55" name="角丸四角形吹き出し 54"/>
          <p:cNvSpPr/>
          <p:nvPr/>
        </p:nvSpPr>
        <p:spPr>
          <a:xfrm>
            <a:off x="5138805" y="2854072"/>
            <a:ext cx="2601686" cy="684751"/>
          </a:xfrm>
          <a:prstGeom prst="wedgeRoundRectCallout">
            <a:avLst>
              <a:gd name="adj1" fmla="val 62318"/>
              <a:gd name="adj2" fmla="val 4046"/>
              <a:gd name="adj3" fmla="val 16667"/>
            </a:avLst>
          </a:prstGeom>
          <a:ln w="19050" cmpd="sng">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1"/>
                </a:solidFill>
                <a:latin typeface="+mn-ea"/>
                <a:cs typeface="ヒラギノ角ゴ ProN W3"/>
              </a:rPr>
              <a:t>自分のお店のことを</a:t>
            </a:r>
            <a:endParaRPr lang="en-US" altLang="ja-JP" dirty="0" smtClean="0">
              <a:solidFill>
                <a:schemeClr val="tx1"/>
              </a:solidFill>
              <a:latin typeface="+mn-ea"/>
              <a:cs typeface="ヒラギノ角ゴ ProN W3"/>
            </a:endParaRPr>
          </a:p>
          <a:p>
            <a:pPr algn="ctr"/>
            <a:r>
              <a:rPr lang="ja-JP" altLang="en-US" dirty="0" smtClean="0">
                <a:solidFill>
                  <a:schemeClr val="tx1"/>
                </a:solidFill>
                <a:latin typeface="+mn-ea"/>
                <a:cs typeface="ヒラギノ角ゴ ProN W3"/>
              </a:rPr>
              <a:t>知ってもらえない</a:t>
            </a:r>
            <a:endParaRPr lang="ja-JP" altLang="en-US" dirty="0">
              <a:solidFill>
                <a:schemeClr val="tx1"/>
              </a:solidFill>
              <a:latin typeface="+mn-ea"/>
              <a:cs typeface="ヒラギノ角ゴ ProN W3"/>
            </a:endParaRPr>
          </a:p>
        </p:txBody>
      </p:sp>
      <p:sp>
        <p:nvSpPr>
          <p:cNvPr id="56" name="テキスト ボックス 55"/>
          <p:cNvSpPr txBox="1"/>
          <p:nvPr/>
        </p:nvSpPr>
        <p:spPr>
          <a:xfrm>
            <a:off x="7861114" y="3581123"/>
            <a:ext cx="1141406" cy="338554"/>
          </a:xfrm>
          <a:prstGeom prst="rect">
            <a:avLst/>
          </a:prstGeom>
          <a:noFill/>
          <a:ln w="19050" cmpd="sng">
            <a:noFill/>
          </a:ln>
        </p:spPr>
        <p:txBody>
          <a:bodyPr wrap="square" rtlCol="0">
            <a:spAutoFit/>
          </a:bodyPr>
          <a:lstStyle/>
          <a:p>
            <a:pPr algn="ctr"/>
            <a:r>
              <a:rPr lang="ja-JP" altLang="en-US" sz="1600" dirty="0">
                <a:latin typeface="+mn-ea"/>
              </a:rPr>
              <a:t>地元店主</a:t>
            </a:r>
            <a:endParaRPr kumimoji="1" lang="ja-JP" altLang="en-US" sz="1600" dirty="0">
              <a:latin typeface="+mn-ea"/>
            </a:endParaRPr>
          </a:p>
        </p:txBody>
      </p:sp>
      <p:sp>
        <p:nvSpPr>
          <p:cNvPr id="58" name="テキスト ボックス 57"/>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a:t>
            </a:r>
            <a:endParaRPr kumimoji="1" lang="ja-JP" altLang="en-US" sz="2800" dirty="0"/>
          </a:p>
        </p:txBody>
      </p:sp>
      <p:pic>
        <p:nvPicPr>
          <p:cNvPr id="13" name="図 12" descr="経済.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7" name="図 6" descr="にぎわい.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2" name="図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50000" l="2857" r="45714"/>
                    </a14:imgEffect>
                  </a14:imgLayer>
                </a14:imgProps>
              </a:ext>
              <a:ext uri="{28A0092B-C50C-407E-A947-70E740481C1C}">
                <a14:useLocalDpi xmlns:a14="http://schemas.microsoft.com/office/drawing/2010/main"/>
              </a:ext>
            </a:extLst>
          </a:blip>
          <a:srcRect l="8299" r="54411" b="49226"/>
          <a:stretch/>
        </p:blipFill>
        <p:spPr>
          <a:xfrm>
            <a:off x="7985600" y="2383812"/>
            <a:ext cx="892434" cy="1301911"/>
          </a:xfrm>
          <a:prstGeom prst="rect">
            <a:avLst/>
          </a:prstGeom>
        </p:spPr>
      </p:pic>
      <p:pic>
        <p:nvPicPr>
          <p:cNvPr id="47" name="図 4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75030" y="5288944"/>
            <a:ext cx="2021930" cy="1339834"/>
          </a:xfrm>
          <a:prstGeom prst="rect">
            <a:avLst/>
          </a:prstGeom>
          <a:ln>
            <a:noFill/>
          </a:ln>
          <a:effectLst>
            <a:softEdge rad="112500"/>
          </a:effectLst>
        </p:spPr>
      </p:pic>
      <p:pic>
        <p:nvPicPr>
          <p:cNvPr id="49" name="図 4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48976" y="4550372"/>
            <a:ext cx="2653697" cy="1220700"/>
          </a:xfrm>
          <a:prstGeom prst="rect">
            <a:avLst/>
          </a:prstGeom>
          <a:ln>
            <a:noFill/>
          </a:ln>
          <a:effectLst>
            <a:softEdge rad="112500"/>
          </a:effectLst>
        </p:spPr>
      </p:pic>
      <p:sp>
        <p:nvSpPr>
          <p:cNvPr id="61" name="テキスト ボックス 60"/>
          <p:cNvSpPr txBox="1"/>
          <p:nvPr/>
        </p:nvSpPr>
        <p:spPr>
          <a:xfrm>
            <a:off x="4815085" y="5675273"/>
            <a:ext cx="1107996" cy="369332"/>
          </a:xfrm>
          <a:prstGeom prst="rect">
            <a:avLst/>
          </a:prstGeom>
          <a:noFill/>
        </p:spPr>
        <p:txBody>
          <a:bodyPr wrap="none" rtlCol="0">
            <a:spAutoFit/>
          </a:bodyPr>
          <a:lstStyle/>
          <a:p>
            <a:r>
              <a:rPr kumimoji="1" lang="ja-JP" altLang="en-US" dirty="0" smtClean="0"/>
              <a:t>新図書館</a:t>
            </a:r>
            <a:endParaRPr kumimoji="1" lang="ja-JP" altLang="en-US" dirty="0"/>
          </a:p>
        </p:txBody>
      </p:sp>
      <p:sp>
        <p:nvSpPr>
          <p:cNvPr id="62" name="テキスト ボックス 61"/>
          <p:cNvSpPr txBox="1"/>
          <p:nvPr/>
        </p:nvSpPr>
        <p:spPr>
          <a:xfrm>
            <a:off x="7494189" y="6466471"/>
            <a:ext cx="1107996" cy="369332"/>
          </a:xfrm>
          <a:prstGeom prst="rect">
            <a:avLst/>
          </a:prstGeom>
          <a:noFill/>
        </p:spPr>
        <p:txBody>
          <a:bodyPr wrap="none" rtlCol="0">
            <a:spAutoFit/>
          </a:bodyPr>
          <a:lstStyle/>
          <a:p>
            <a:pPr algn="r"/>
            <a:r>
              <a:rPr kumimoji="1" lang="ja-JP" altLang="en-US" dirty="0" smtClean="0"/>
              <a:t>新市役所</a:t>
            </a:r>
            <a:endParaRPr kumimoji="1" lang="ja-JP" altLang="en-US" dirty="0"/>
          </a:p>
        </p:txBody>
      </p:sp>
    </p:spTree>
    <p:extLst>
      <p:ext uri="{BB962C8B-B14F-4D97-AF65-F5344CB8AC3E}">
        <p14:creationId xmlns:p14="http://schemas.microsoft.com/office/powerpoint/2010/main" val="37394346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12</a:t>
            </a:fld>
            <a:endParaRPr kumimoji="1" lang="ja-JP" altLang="en-US"/>
          </a:p>
        </p:txBody>
      </p:sp>
      <p:sp>
        <p:nvSpPr>
          <p:cNvPr id="8" name="角丸四角形 7"/>
          <p:cNvSpPr/>
          <p:nvPr/>
        </p:nvSpPr>
        <p:spPr>
          <a:xfrm>
            <a:off x="829670" y="3508227"/>
            <a:ext cx="7484660" cy="735590"/>
          </a:xfrm>
          <a:prstGeom prst="roundRect">
            <a:avLst/>
          </a:prstGeom>
          <a:ln w="38100" cmpd="sng">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a:solidFill>
                  <a:schemeClr val="tx1">
                    <a:lumMod val="85000"/>
                    <a:lumOff val="15000"/>
                  </a:schemeClr>
                </a:solidFill>
                <a:latin typeface="+mn-ea"/>
              </a:rPr>
              <a:t>①</a:t>
            </a:r>
            <a:r>
              <a:rPr lang="ja-JP" altLang="en-US" sz="2800" dirty="0" smtClean="0">
                <a:solidFill>
                  <a:schemeClr val="tx1">
                    <a:lumMod val="85000"/>
                    <a:lumOff val="15000"/>
                  </a:schemeClr>
                </a:solidFill>
                <a:latin typeface="+mn-ea"/>
              </a:rPr>
              <a:t>地元店主に</a:t>
            </a:r>
            <a:r>
              <a:rPr lang="ja-JP" altLang="en-US" sz="2800" dirty="0">
                <a:solidFill>
                  <a:schemeClr val="tx1">
                    <a:lumMod val="85000"/>
                    <a:lumOff val="15000"/>
                  </a:schemeClr>
                </a:solidFill>
                <a:latin typeface="+mn-ea"/>
              </a:rPr>
              <a:t>よる「まちゼミ」の実施</a:t>
            </a:r>
          </a:p>
        </p:txBody>
      </p:sp>
      <p:sp>
        <p:nvSpPr>
          <p:cNvPr id="9" name="角丸四角形 8"/>
          <p:cNvSpPr/>
          <p:nvPr/>
        </p:nvSpPr>
        <p:spPr>
          <a:xfrm>
            <a:off x="829670" y="4530011"/>
            <a:ext cx="7484660" cy="790296"/>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ja-JP" altLang="en-US" sz="3200" dirty="0">
                <a:solidFill>
                  <a:schemeClr val="tx1">
                    <a:lumMod val="85000"/>
                    <a:lumOff val="15000"/>
                  </a:schemeClr>
                </a:solidFill>
                <a:latin typeface="+mn-ea"/>
              </a:rPr>
              <a:t>②</a:t>
            </a:r>
            <a:r>
              <a:rPr lang="ja-JP" altLang="en-US" sz="2800" dirty="0" smtClean="0">
                <a:solidFill>
                  <a:schemeClr val="tx1">
                    <a:lumMod val="85000"/>
                    <a:lumOff val="15000"/>
                  </a:schemeClr>
                </a:solidFill>
                <a:latin typeface="+mn-ea"/>
              </a:rPr>
              <a:t>まち</a:t>
            </a:r>
            <a:r>
              <a:rPr lang="ja-JP" altLang="en-US" sz="2800" dirty="0">
                <a:solidFill>
                  <a:schemeClr val="tx1">
                    <a:lumMod val="85000"/>
                    <a:lumOff val="15000"/>
                  </a:schemeClr>
                </a:solidFill>
                <a:latin typeface="+mn-ea"/>
              </a:rPr>
              <a:t>の</a:t>
            </a:r>
            <a:r>
              <a:rPr lang="ja-JP" altLang="en-US" sz="2800" dirty="0" smtClean="0">
                <a:solidFill>
                  <a:schemeClr val="tx1">
                    <a:lumMod val="85000"/>
                    <a:lumOff val="15000"/>
                  </a:schemeClr>
                </a:solidFill>
                <a:latin typeface="+mn-ea"/>
              </a:rPr>
              <a:t>駅施設拡充</a:t>
            </a:r>
            <a:r>
              <a:rPr lang="ja-JP" altLang="en-US" sz="2800" dirty="0">
                <a:solidFill>
                  <a:schemeClr val="tx1">
                    <a:lumMod val="85000"/>
                    <a:lumOff val="15000"/>
                  </a:schemeClr>
                </a:solidFill>
                <a:latin typeface="+mn-ea"/>
              </a:rPr>
              <a:t>計画</a:t>
            </a:r>
          </a:p>
        </p:txBody>
      </p:sp>
      <p:sp>
        <p:nvSpPr>
          <p:cNvPr id="7" name="角丸四角形 6"/>
          <p:cNvSpPr/>
          <p:nvPr/>
        </p:nvSpPr>
        <p:spPr>
          <a:xfrm>
            <a:off x="829670" y="5534598"/>
            <a:ext cx="7484660" cy="755850"/>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a:solidFill>
                  <a:schemeClr val="tx1">
                    <a:lumMod val="85000"/>
                    <a:lumOff val="15000"/>
                  </a:schemeClr>
                </a:solidFill>
                <a:latin typeface="+mn-ea"/>
              </a:rPr>
              <a:t>③</a:t>
            </a:r>
            <a:r>
              <a:rPr lang="ja-JP" altLang="en-US" sz="2800" dirty="0" smtClean="0">
                <a:solidFill>
                  <a:schemeClr val="tx1">
                    <a:lumMod val="85000"/>
                    <a:lumOff val="15000"/>
                  </a:schemeClr>
                </a:solidFill>
                <a:latin typeface="+mn-ea"/>
              </a:rPr>
              <a:t>地域ポイントの</a:t>
            </a:r>
            <a:r>
              <a:rPr lang="ja-JP" altLang="en-US" sz="2800" dirty="0">
                <a:solidFill>
                  <a:schemeClr val="tx1">
                    <a:lumMod val="85000"/>
                    <a:lumOff val="15000"/>
                  </a:schemeClr>
                </a:solidFill>
                <a:latin typeface="+mn-ea"/>
              </a:rPr>
              <a:t>導入</a:t>
            </a:r>
          </a:p>
        </p:txBody>
      </p:sp>
      <p:sp>
        <p:nvSpPr>
          <p:cNvPr id="27"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2600" b="0" dirty="0" smtClean="0">
                <a:solidFill>
                  <a:schemeClr val="tx1">
                    <a:lumMod val="85000"/>
                    <a:lumOff val="15000"/>
                  </a:schemeClr>
                </a:solidFill>
              </a:rPr>
              <a:t>目標</a:t>
            </a:r>
            <a:endParaRPr lang="ja-JP" altLang="en-US" sz="2600" b="0" dirty="0">
              <a:solidFill>
                <a:schemeClr val="tx1">
                  <a:lumMod val="85000"/>
                  <a:lumOff val="15000"/>
                </a:schemeClr>
              </a:solidFill>
            </a:endParaRPr>
          </a:p>
        </p:txBody>
      </p:sp>
      <p:sp>
        <p:nvSpPr>
          <p:cNvPr id="33" name="タイトル 5"/>
          <p:cNvSpPr txBox="1">
            <a:spLocks/>
          </p:cNvSpPr>
          <p:nvPr/>
        </p:nvSpPr>
        <p:spPr>
          <a:xfrm>
            <a:off x="457200" y="2696464"/>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2600" b="0" dirty="0" smtClean="0">
                <a:solidFill>
                  <a:schemeClr val="tx1">
                    <a:lumMod val="85000"/>
                    <a:lumOff val="15000"/>
                  </a:schemeClr>
                </a:solidFill>
              </a:rPr>
              <a:t>具体的な事業</a:t>
            </a:r>
            <a:endParaRPr lang="ja-JP" altLang="en-US" sz="2600" b="0" dirty="0">
              <a:solidFill>
                <a:schemeClr val="tx1">
                  <a:lumMod val="85000"/>
                  <a:lumOff val="15000"/>
                </a:schemeClr>
              </a:solidFill>
            </a:endParaRPr>
          </a:p>
        </p:txBody>
      </p:sp>
      <p:sp>
        <p:nvSpPr>
          <p:cNvPr id="2" name="テキスト ボックス 1"/>
          <p:cNvSpPr txBox="1"/>
          <p:nvPr/>
        </p:nvSpPr>
        <p:spPr>
          <a:xfrm>
            <a:off x="895004" y="1653972"/>
            <a:ext cx="6445469" cy="954107"/>
          </a:xfrm>
          <a:prstGeom prst="rect">
            <a:avLst/>
          </a:prstGeom>
          <a:noFill/>
        </p:spPr>
        <p:txBody>
          <a:bodyPr wrap="none" rtlCol="0">
            <a:spAutoFit/>
          </a:bodyPr>
          <a:lstStyle/>
          <a:p>
            <a:r>
              <a:rPr lang="ja-JP" altLang="en-US" sz="2800" dirty="0">
                <a:solidFill>
                  <a:schemeClr val="accent6"/>
                </a:solidFill>
                <a:latin typeface="+mn-ea"/>
              </a:rPr>
              <a:t>街の</a:t>
            </a:r>
            <a:r>
              <a:rPr lang="en-US" altLang="ja-JP" sz="2800" dirty="0">
                <a:solidFill>
                  <a:schemeClr val="accent6"/>
                </a:solidFill>
                <a:latin typeface="+mn-ea"/>
              </a:rPr>
              <a:t>PR</a:t>
            </a:r>
            <a:r>
              <a:rPr lang="ja-JP" altLang="en-US" sz="2800" dirty="0">
                <a:latin typeface="+mn-ea"/>
              </a:rPr>
              <a:t>と</a:t>
            </a:r>
            <a:r>
              <a:rPr lang="ja-JP" altLang="en-US" sz="2800" dirty="0">
                <a:solidFill>
                  <a:srgbClr val="F14124"/>
                </a:solidFill>
                <a:latin typeface="+mn-ea"/>
              </a:rPr>
              <a:t>利用促進</a:t>
            </a:r>
            <a:r>
              <a:rPr lang="ja-JP" altLang="en-US" sz="2800" dirty="0">
                <a:latin typeface="+mn-ea"/>
              </a:rPr>
              <a:t>を</a:t>
            </a:r>
            <a:r>
              <a:rPr lang="ja-JP" altLang="en-US" sz="2800" dirty="0">
                <a:solidFill>
                  <a:srgbClr val="F14124"/>
                </a:solidFill>
                <a:latin typeface="+mn-ea"/>
              </a:rPr>
              <a:t>地域一体</a:t>
            </a:r>
            <a:r>
              <a:rPr lang="ja-JP" altLang="en-US" sz="2800" dirty="0">
                <a:latin typeface="+mn-ea"/>
              </a:rPr>
              <a:t>で</a:t>
            </a:r>
            <a:r>
              <a:rPr lang="ja-JP" altLang="en-US" sz="2800" dirty="0" smtClean="0">
                <a:latin typeface="+mn-ea"/>
              </a:rPr>
              <a:t>行い、</a:t>
            </a:r>
            <a:endParaRPr lang="en-US" altLang="ja-JP" sz="2800" dirty="0">
              <a:latin typeface="+mn-ea"/>
            </a:endParaRPr>
          </a:p>
          <a:p>
            <a:r>
              <a:rPr lang="ja-JP" altLang="en-US" sz="2800" dirty="0" smtClean="0">
                <a:latin typeface="+mn-ea"/>
              </a:rPr>
              <a:t>多くの人が行き交うまちへ</a:t>
            </a:r>
            <a:endParaRPr lang="ja-JP" altLang="en-US" sz="2800" dirty="0">
              <a:latin typeface="+mn-ea"/>
            </a:endParaRPr>
          </a:p>
        </p:txBody>
      </p:sp>
      <p:sp>
        <p:nvSpPr>
          <p:cNvPr id="20" name="正方形/長方形 19"/>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a:t>
            </a:r>
            <a:endParaRPr kumimoji="1" lang="ja-JP" altLang="en-US" sz="2800" dirty="0"/>
          </a:p>
        </p:txBody>
      </p:sp>
      <p:pic>
        <p:nvPicPr>
          <p:cNvPr id="24" name="図 23" descr="経済.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25" name="図 24" descr="にぎわい.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spTree>
    <p:extLst>
      <p:ext uri="{BB962C8B-B14F-4D97-AF65-F5344CB8AC3E}">
        <p14:creationId xmlns:p14="http://schemas.microsoft.com/office/powerpoint/2010/main" val="18336954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791878" y="2527864"/>
            <a:ext cx="5652764" cy="2311202"/>
          </a:xfrm>
          <a:prstGeom prst="rect">
            <a:avLst/>
          </a:prstGeom>
          <a:noFill/>
          <a:ln w="57150" cmpd="sng">
            <a:solidFill>
              <a:srgbClr val="FF666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あ</a:t>
            </a:r>
            <a:endParaRPr kumimoji="1" lang="ja-JP" altLang="en-US" dirty="0"/>
          </a:p>
        </p:txBody>
      </p:sp>
      <p:sp>
        <p:nvSpPr>
          <p:cNvPr id="3" name="スライド番号プレースホルダー 2"/>
          <p:cNvSpPr>
            <a:spLocks noGrp="1"/>
          </p:cNvSpPr>
          <p:nvPr>
            <p:ph type="sldNum" sz="quarter" idx="12"/>
          </p:nvPr>
        </p:nvSpPr>
        <p:spPr/>
        <p:txBody>
          <a:bodyPr/>
          <a:lstStyle/>
          <a:p>
            <a:fld id="{F6F778BB-4BB0-7044-8E10-283F5C10D717}" type="slidenum">
              <a:rPr kumimoji="1" lang="ja-JP" altLang="en-US" smtClean="0"/>
              <a:t>13</a:t>
            </a:fld>
            <a:endParaRPr kumimoji="1" lang="ja-JP" altLang="en-US" dirty="0"/>
          </a:p>
        </p:txBody>
      </p:sp>
      <p:sp>
        <p:nvSpPr>
          <p:cNvPr id="49"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3200" b="0" dirty="0">
                <a:solidFill>
                  <a:schemeClr val="tx1">
                    <a:lumMod val="85000"/>
                    <a:lumOff val="15000"/>
                  </a:schemeClr>
                </a:solidFill>
              </a:rPr>
              <a:t>①</a:t>
            </a:r>
            <a:r>
              <a:rPr lang="ja-JP" altLang="en-US" sz="2600" b="0" dirty="0" smtClean="0">
                <a:solidFill>
                  <a:schemeClr val="tx1">
                    <a:lumMod val="85000"/>
                    <a:lumOff val="15000"/>
                  </a:schemeClr>
                </a:solidFill>
              </a:rPr>
              <a:t>地元</a:t>
            </a:r>
            <a:r>
              <a:rPr lang="ja-JP" altLang="en-US" sz="2600" b="0" dirty="0">
                <a:solidFill>
                  <a:schemeClr val="tx1">
                    <a:lumMod val="85000"/>
                    <a:lumOff val="15000"/>
                  </a:schemeClr>
                </a:solidFill>
              </a:rPr>
              <a:t>店主による</a:t>
            </a:r>
            <a:r>
              <a:rPr lang="ja-JP" altLang="en-US" sz="2600" b="0" dirty="0">
                <a:solidFill>
                  <a:srgbClr val="FF0000"/>
                </a:solidFill>
              </a:rPr>
              <a:t>「</a:t>
            </a:r>
            <a:r>
              <a:rPr lang="ja-JP" altLang="en-US" sz="2600" dirty="0">
                <a:solidFill>
                  <a:srgbClr val="FF0000"/>
                </a:solidFill>
              </a:rPr>
              <a:t>まちゼミ</a:t>
            </a:r>
            <a:r>
              <a:rPr lang="ja-JP" altLang="en-US" sz="2600" b="0" dirty="0">
                <a:solidFill>
                  <a:srgbClr val="FF0000"/>
                </a:solidFill>
              </a:rPr>
              <a:t>」</a:t>
            </a:r>
            <a:r>
              <a:rPr lang="ja-JP" altLang="en-US" sz="2600" b="0" dirty="0">
                <a:solidFill>
                  <a:schemeClr val="tx1">
                    <a:lumMod val="85000"/>
                    <a:lumOff val="15000"/>
                  </a:schemeClr>
                </a:solidFill>
              </a:rPr>
              <a:t>の</a:t>
            </a:r>
            <a:r>
              <a:rPr lang="ja-JP" altLang="en-US" sz="2600" b="0" dirty="0" smtClean="0">
                <a:solidFill>
                  <a:schemeClr val="tx1">
                    <a:lumMod val="85000"/>
                    <a:lumOff val="15000"/>
                  </a:schemeClr>
                </a:solidFill>
              </a:rPr>
              <a:t>実施</a:t>
            </a:r>
            <a:endParaRPr lang="ja-JP" altLang="en-US" sz="2600" b="0" dirty="0">
              <a:solidFill>
                <a:schemeClr val="tx1">
                  <a:lumMod val="85000"/>
                  <a:lumOff val="15000"/>
                </a:schemeClr>
              </a:solidFill>
            </a:endParaRPr>
          </a:p>
        </p:txBody>
      </p:sp>
      <p:pic>
        <p:nvPicPr>
          <p:cNvPr id="50" name="図 4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252" y="4388682"/>
            <a:ext cx="2400708" cy="1804000"/>
          </a:xfrm>
          <a:prstGeom prst="rect">
            <a:avLst/>
          </a:prstGeom>
          <a:ln>
            <a:noFill/>
          </a:ln>
          <a:effectLst>
            <a:softEdge rad="112500"/>
          </a:effectLst>
        </p:spPr>
      </p:pic>
      <p:sp>
        <p:nvSpPr>
          <p:cNvPr id="52" name="角丸四角形 51"/>
          <p:cNvSpPr/>
          <p:nvPr/>
        </p:nvSpPr>
        <p:spPr>
          <a:xfrm>
            <a:off x="3635394" y="2115857"/>
            <a:ext cx="1873212" cy="532465"/>
          </a:xfrm>
          <a:prstGeom prst="roundRect">
            <a:avLst/>
          </a:prstGeom>
          <a:ln w="38100" cmpd="sng">
            <a:solidFill>
              <a:srgbClr val="FF666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800" dirty="0" smtClean="0"/>
              <a:t>まちゼミ</a:t>
            </a:r>
            <a:endParaRPr kumimoji="1" lang="ja-JP" altLang="en-US" sz="2800" dirty="0"/>
          </a:p>
        </p:txBody>
      </p:sp>
      <p:sp>
        <p:nvSpPr>
          <p:cNvPr id="53" name="角丸四角形 52"/>
          <p:cNvSpPr/>
          <p:nvPr/>
        </p:nvSpPr>
        <p:spPr>
          <a:xfrm>
            <a:off x="5478369" y="2142656"/>
            <a:ext cx="2520393" cy="345181"/>
          </a:xfrm>
          <a:prstGeom prst="roundRect">
            <a:avLst>
              <a:gd name="adj" fmla="val 0"/>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000" dirty="0">
                <a:solidFill>
                  <a:schemeClr val="tx1"/>
                </a:solidFill>
              </a:rPr>
              <a:t>主</a:t>
            </a:r>
            <a:r>
              <a:rPr lang="ja-JP" altLang="en-US" sz="2000" dirty="0" smtClean="0">
                <a:solidFill>
                  <a:schemeClr val="tx1"/>
                </a:solidFill>
              </a:rPr>
              <a:t>に</a:t>
            </a:r>
            <a:r>
              <a:rPr lang="ja-JP" altLang="en-US" sz="2000" b="1" dirty="0" smtClean="0">
                <a:solidFill>
                  <a:schemeClr val="accent6"/>
                </a:solidFill>
              </a:rPr>
              <a:t>各店舗</a:t>
            </a:r>
            <a:r>
              <a:rPr lang="ja-JP" altLang="en-US" sz="2000" dirty="0" smtClean="0">
                <a:solidFill>
                  <a:schemeClr val="tx1"/>
                </a:solidFill>
              </a:rPr>
              <a:t>で実施！</a:t>
            </a:r>
            <a:endParaRPr kumimoji="1" lang="ja-JP" altLang="en-US" sz="2000" dirty="0">
              <a:solidFill>
                <a:schemeClr val="tx1"/>
              </a:solidFill>
            </a:endParaRPr>
          </a:p>
        </p:txBody>
      </p:sp>
      <p:cxnSp>
        <p:nvCxnSpPr>
          <p:cNvPr id="54" name="カギ線コネクタ 53"/>
          <p:cNvCxnSpPr>
            <a:stCxn id="63" idx="2"/>
          </p:cNvCxnSpPr>
          <p:nvPr/>
        </p:nvCxnSpPr>
        <p:spPr>
          <a:xfrm rot="5400000">
            <a:off x="7473008" y="3268873"/>
            <a:ext cx="306641" cy="974532"/>
          </a:xfrm>
          <a:prstGeom prst="bentConnector2">
            <a:avLst/>
          </a:prstGeom>
          <a:ln w="57150">
            <a:solidFill>
              <a:schemeClr val="accent4">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7563515" y="3919118"/>
            <a:ext cx="1220797" cy="338554"/>
          </a:xfrm>
          <a:prstGeom prst="rect">
            <a:avLst/>
          </a:prstGeom>
          <a:noFill/>
          <a:ln w="28575">
            <a:noFill/>
          </a:ln>
        </p:spPr>
        <p:txBody>
          <a:bodyPr wrap="square" rtlCol="0">
            <a:spAutoFit/>
          </a:bodyPr>
          <a:lstStyle/>
          <a:p>
            <a:pPr algn="ctr"/>
            <a:r>
              <a:rPr lang="ja-JP" altLang="en-US" sz="1600" dirty="0" smtClean="0"/>
              <a:t>運営補助</a:t>
            </a:r>
            <a:endParaRPr lang="en-US" altLang="ja-JP" sz="1600" dirty="0" smtClean="0"/>
          </a:p>
        </p:txBody>
      </p:sp>
      <p:sp>
        <p:nvSpPr>
          <p:cNvPr id="63" name="角丸四角形 62"/>
          <p:cNvSpPr/>
          <p:nvPr/>
        </p:nvSpPr>
        <p:spPr>
          <a:xfrm>
            <a:off x="7569923" y="3249097"/>
            <a:ext cx="1087342" cy="353722"/>
          </a:xfrm>
          <a:prstGeom prst="roundRect">
            <a:avLst/>
          </a:prstGeom>
          <a:solidFill>
            <a:srgbClr val="FFFFFF"/>
          </a:solidFill>
          <a:ln>
            <a:solidFill>
              <a:schemeClr val="accent4"/>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600" dirty="0" smtClean="0">
                <a:solidFill>
                  <a:schemeClr val="tx1">
                    <a:lumMod val="85000"/>
                    <a:lumOff val="15000"/>
                  </a:schemeClr>
                </a:solidFill>
              </a:rPr>
              <a:t>商工会</a:t>
            </a:r>
            <a:endParaRPr kumimoji="1" lang="ja-JP" altLang="en-US" sz="1600" dirty="0">
              <a:solidFill>
                <a:schemeClr val="tx1">
                  <a:lumMod val="85000"/>
                  <a:lumOff val="15000"/>
                </a:schemeClr>
              </a:solidFill>
            </a:endParaRPr>
          </a:p>
        </p:txBody>
      </p:sp>
      <p:sp>
        <p:nvSpPr>
          <p:cNvPr id="65" name="角丸四角形 64"/>
          <p:cNvSpPr/>
          <p:nvPr/>
        </p:nvSpPr>
        <p:spPr>
          <a:xfrm>
            <a:off x="2072972" y="3798538"/>
            <a:ext cx="1635898" cy="380532"/>
          </a:xfrm>
          <a:prstGeom prst="roundRect">
            <a:avLst/>
          </a:prstGeom>
          <a:solidFill>
            <a:srgbClr val="FFFFFF"/>
          </a:solidFill>
          <a:ln w="19050" cmpd="sng">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smtClean="0">
                <a:solidFill>
                  <a:schemeClr val="tx1">
                    <a:lumMod val="85000"/>
                    <a:lumOff val="15000"/>
                  </a:schemeClr>
                </a:solidFill>
              </a:rPr>
              <a:t>市民</a:t>
            </a:r>
            <a:endParaRPr kumimoji="1" lang="ja-JP" altLang="en-US" dirty="0">
              <a:solidFill>
                <a:schemeClr val="tx1">
                  <a:lumMod val="85000"/>
                  <a:lumOff val="15000"/>
                </a:schemeClr>
              </a:solidFill>
            </a:endParaRPr>
          </a:p>
        </p:txBody>
      </p:sp>
      <p:pic>
        <p:nvPicPr>
          <p:cNvPr id="66" name="図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00805" y="2865798"/>
            <a:ext cx="1780233" cy="1043662"/>
          </a:xfrm>
          <a:prstGeom prst="rect">
            <a:avLst/>
          </a:prstGeom>
        </p:spPr>
      </p:pic>
      <p:grpSp>
        <p:nvGrpSpPr>
          <p:cNvPr id="68" name="グループ化 9"/>
          <p:cNvGrpSpPr/>
          <p:nvPr/>
        </p:nvGrpSpPr>
        <p:grpSpPr>
          <a:xfrm>
            <a:off x="5380980" y="3561087"/>
            <a:ext cx="1780905" cy="738987"/>
            <a:chOff x="5279399" y="2544403"/>
            <a:chExt cx="1780905" cy="787049"/>
          </a:xfrm>
        </p:grpSpPr>
        <p:sp>
          <p:nvSpPr>
            <p:cNvPr id="70" name="角丸四角形 69"/>
            <p:cNvSpPr/>
            <p:nvPr/>
          </p:nvSpPr>
          <p:spPr>
            <a:xfrm>
              <a:off x="5279399" y="2544403"/>
              <a:ext cx="1780905" cy="787049"/>
            </a:xfrm>
            <a:prstGeom prst="roundRect">
              <a:avLst/>
            </a:prstGeom>
            <a:solidFill>
              <a:srgbClr val="FFFFFF"/>
            </a:solidFill>
            <a:ln w="28575" cmpd="sng">
              <a:solidFill>
                <a:schemeClr val="accent5"/>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2000" dirty="0">
                <a:solidFill>
                  <a:schemeClr val="tx1">
                    <a:lumMod val="85000"/>
                    <a:lumOff val="15000"/>
                  </a:schemeClr>
                </a:solidFill>
              </a:endParaRPr>
            </a:p>
          </p:txBody>
        </p:sp>
        <p:sp>
          <p:nvSpPr>
            <p:cNvPr id="71" name="テキスト ボックス 70"/>
            <p:cNvSpPr txBox="1"/>
            <p:nvPr/>
          </p:nvSpPr>
          <p:spPr>
            <a:xfrm>
              <a:off x="5564556" y="2573386"/>
              <a:ext cx="1210589" cy="753925"/>
            </a:xfrm>
            <a:prstGeom prst="rect">
              <a:avLst/>
            </a:prstGeom>
            <a:noFill/>
          </p:spPr>
          <p:txBody>
            <a:bodyPr wrap="none" rtlCol="0">
              <a:spAutoFit/>
            </a:bodyPr>
            <a:lstStyle/>
            <a:p>
              <a:pPr algn="ctr"/>
              <a:r>
                <a:rPr lang="ja-JP" altLang="en-US" sz="2000" dirty="0">
                  <a:latin typeface="+mn-ea"/>
                </a:rPr>
                <a:t>有志</a:t>
              </a:r>
              <a:r>
                <a:rPr lang="ja-JP" altLang="en-US" sz="2000" dirty="0" smtClean="0">
                  <a:latin typeface="+mn-ea"/>
                </a:rPr>
                <a:t>の</a:t>
              </a:r>
              <a:endParaRPr lang="en-US" altLang="ja-JP" sz="2000" dirty="0" smtClean="0">
                <a:latin typeface="+mn-ea"/>
              </a:endParaRPr>
            </a:p>
            <a:p>
              <a:pPr algn="ctr"/>
              <a:r>
                <a:rPr lang="ja-JP" altLang="en-US" sz="2000" dirty="0">
                  <a:latin typeface="+mn-ea"/>
                </a:rPr>
                <a:t>店主連合</a:t>
              </a:r>
              <a:endParaRPr lang="en-US" altLang="ja-JP" sz="2000" dirty="0" smtClean="0">
                <a:latin typeface="+mn-ea"/>
              </a:endParaRPr>
            </a:p>
          </p:txBody>
        </p:sp>
      </p:grpSp>
      <p:grpSp>
        <p:nvGrpSpPr>
          <p:cNvPr id="72" name="図形グループ 71"/>
          <p:cNvGrpSpPr/>
          <p:nvPr/>
        </p:nvGrpSpPr>
        <p:grpSpPr>
          <a:xfrm>
            <a:off x="5537898" y="2644627"/>
            <a:ext cx="1424858" cy="1030073"/>
            <a:chOff x="6577471" y="3637228"/>
            <a:chExt cx="1424858" cy="1030073"/>
          </a:xfrm>
        </p:grpSpPr>
        <p:pic>
          <p:nvPicPr>
            <p:cNvPr id="73" name="図 7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3823" y="3703874"/>
              <a:ext cx="665835" cy="963427"/>
            </a:xfrm>
            <a:prstGeom prst="rect">
              <a:avLst/>
            </a:prstGeom>
          </p:spPr>
        </p:pic>
        <p:pic>
          <p:nvPicPr>
            <p:cNvPr id="74" name="図 7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7471" y="3700020"/>
              <a:ext cx="660378" cy="953614"/>
            </a:xfrm>
            <a:prstGeom prst="rect">
              <a:avLst/>
            </a:prstGeom>
          </p:spPr>
        </p:pic>
        <p:pic>
          <p:nvPicPr>
            <p:cNvPr id="80" name="図 7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0558" y="3637228"/>
              <a:ext cx="651771" cy="1016406"/>
            </a:xfrm>
            <a:prstGeom prst="rect">
              <a:avLst/>
            </a:prstGeom>
          </p:spPr>
        </p:pic>
      </p:grpSp>
      <p:cxnSp>
        <p:nvCxnSpPr>
          <p:cNvPr id="81" name="直線矢印コネクタ 80"/>
          <p:cNvCxnSpPr/>
          <p:nvPr/>
        </p:nvCxnSpPr>
        <p:spPr>
          <a:xfrm>
            <a:off x="3949853" y="4082700"/>
            <a:ext cx="1232065" cy="0"/>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flipH="1">
            <a:off x="3949853" y="3860159"/>
            <a:ext cx="1207029" cy="0"/>
          </a:xfrm>
          <a:prstGeom prst="straightConnector1">
            <a:avLst/>
          </a:prstGeom>
          <a:ln w="57150" cmpd="sng">
            <a:solidFill>
              <a:srgbClr val="FF802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テキスト ボックス 82"/>
          <p:cNvSpPr txBox="1"/>
          <p:nvPr/>
        </p:nvSpPr>
        <p:spPr>
          <a:xfrm>
            <a:off x="4006325" y="4100218"/>
            <a:ext cx="1105316" cy="646331"/>
          </a:xfrm>
          <a:prstGeom prst="rect">
            <a:avLst/>
          </a:prstGeom>
          <a:noFill/>
          <a:ln w="28575">
            <a:noFill/>
          </a:ln>
        </p:spPr>
        <p:txBody>
          <a:bodyPr wrap="square" rtlCol="0">
            <a:spAutoFit/>
          </a:bodyPr>
          <a:lstStyle/>
          <a:p>
            <a:pPr algn="ctr"/>
            <a:r>
              <a:rPr kumimoji="1" lang="ja-JP" altLang="en-US" dirty="0" smtClean="0">
                <a:latin typeface="+mn-ea"/>
              </a:rPr>
              <a:t>参加費</a:t>
            </a:r>
            <a:endParaRPr kumimoji="1" lang="en-US" altLang="ja-JP" dirty="0" smtClean="0">
              <a:latin typeface="+mn-ea"/>
            </a:endParaRPr>
          </a:p>
          <a:p>
            <a:pPr algn="ctr"/>
            <a:r>
              <a:rPr lang="en-US" altLang="ja-JP" dirty="0" smtClean="0">
                <a:latin typeface="+mn-ea"/>
              </a:rPr>
              <a:t>(</a:t>
            </a:r>
            <a:r>
              <a:rPr lang="ja-JP" altLang="en-US" dirty="0" smtClean="0">
                <a:latin typeface="+mn-ea"/>
              </a:rPr>
              <a:t>材料費</a:t>
            </a:r>
            <a:r>
              <a:rPr lang="en-US" altLang="ja-JP" dirty="0" smtClean="0">
                <a:latin typeface="+mn-ea"/>
              </a:rPr>
              <a:t>)</a:t>
            </a:r>
            <a:endParaRPr kumimoji="1" lang="en-US" altLang="ja-JP" dirty="0" smtClean="0">
              <a:latin typeface="+mn-ea"/>
            </a:endParaRPr>
          </a:p>
        </p:txBody>
      </p:sp>
      <p:sp>
        <p:nvSpPr>
          <p:cNvPr id="84" name="テキスト ボックス 83"/>
          <p:cNvSpPr txBox="1"/>
          <p:nvPr/>
        </p:nvSpPr>
        <p:spPr>
          <a:xfrm>
            <a:off x="3835266" y="3067443"/>
            <a:ext cx="1461238" cy="707886"/>
          </a:xfrm>
          <a:prstGeom prst="rect">
            <a:avLst/>
          </a:prstGeom>
          <a:noFill/>
          <a:ln w="28575">
            <a:noFill/>
          </a:ln>
        </p:spPr>
        <p:txBody>
          <a:bodyPr wrap="square" rtlCol="0">
            <a:spAutoFit/>
          </a:bodyPr>
          <a:lstStyle/>
          <a:p>
            <a:pPr algn="ctr"/>
            <a:r>
              <a:rPr kumimoji="1" lang="ja-JP" altLang="en-US" sz="2000" b="1" dirty="0" smtClean="0">
                <a:solidFill>
                  <a:schemeClr val="tx1">
                    <a:lumMod val="85000"/>
                    <a:lumOff val="15000"/>
                  </a:schemeClr>
                </a:solidFill>
                <a:latin typeface="+mn-ea"/>
              </a:rPr>
              <a:t>技術</a:t>
            </a:r>
            <a:r>
              <a:rPr kumimoji="1" lang="ja-JP" altLang="en-US" sz="2000" dirty="0" smtClean="0">
                <a:solidFill>
                  <a:schemeClr val="tx1">
                    <a:lumMod val="85000"/>
                    <a:lumOff val="15000"/>
                  </a:schemeClr>
                </a:solidFill>
                <a:latin typeface="+mn-ea"/>
              </a:rPr>
              <a:t>・</a:t>
            </a:r>
            <a:r>
              <a:rPr kumimoji="1" lang="ja-JP" altLang="en-US" sz="2000" b="1" dirty="0" smtClean="0">
                <a:solidFill>
                  <a:schemeClr val="tx1">
                    <a:lumMod val="85000"/>
                    <a:lumOff val="15000"/>
                  </a:schemeClr>
                </a:solidFill>
                <a:latin typeface="+mn-ea"/>
              </a:rPr>
              <a:t>知識</a:t>
            </a:r>
            <a:endParaRPr kumimoji="1" lang="en-US" altLang="ja-JP" sz="2000" b="1" dirty="0" smtClean="0">
              <a:solidFill>
                <a:schemeClr val="tx1">
                  <a:lumMod val="85000"/>
                  <a:lumOff val="15000"/>
                </a:schemeClr>
              </a:solidFill>
              <a:latin typeface="+mn-ea"/>
            </a:endParaRPr>
          </a:p>
          <a:p>
            <a:pPr algn="ctr"/>
            <a:r>
              <a:rPr lang="ja-JP" altLang="en-US" sz="2000" dirty="0" smtClean="0">
                <a:solidFill>
                  <a:schemeClr val="tx1">
                    <a:lumMod val="85000"/>
                    <a:lumOff val="15000"/>
                  </a:schemeClr>
                </a:solidFill>
                <a:latin typeface="+mn-ea"/>
              </a:rPr>
              <a:t>店の情報</a:t>
            </a:r>
            <a:endParaRPr kumimoji="1" lang="ja-JP" altLang="en-US" sz="2000" dirty="0">
              <a:solidFill>
                <a:schemeClr val="tx1">
                  <a:lumMod val="85000"/>
                  <a:lumOff val="15000"/>
                </a:schemeClr>
              </a:solidFill>
              <a:latin typeface="+mn-ea"/>
            </a:endParaRPr>
          </a:p>
        </p:txBody>
      </p:sp>
      <p:pic>
        <p:nvPicPr>
          <p:cNvPr id="61" name="図 6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12537" y="2427104"/>
            <a:ext cx="740912" cy="911866"/>
          </a:xfrm>
          <a:prstGeom prst="rect">
            <a:avLst/>
          </a:prstGeom>
        </p:spPr>
      </p:pic>
      <p:pic>
        <p:nvPicPr>
          <p:cNvPr id="51" name="図 5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41021" y="5024706"/>
            <a:ext cx="1955890" cy="1507186"/>
          </a:xfrm>
          <a:prstGeom prst="rect">
            <a:avLst/>
          </a:prstGeom>
          <a:ln>
            <a:noFill/>
          </a:ln>
          <a:effectLst>
            <a:softEdge rad="112500"/>
          </a:effectLst>
        </p:spPr>
      </p:pic>
      <p:sp>
        <p:nvSpPr>
          <p:cNvPr id="58" name="正方形/長方形 57"/>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a:t>
            </a:r>
            <a:endParaRPr kumimoji="1" lang="ja-JP" altLang="en-US" sz="2800" dirty="0"/>
          </a:p>
        </p:txBody>
      </p:sp>
      <p:pic>
        <p:nvPicPr>
          <p:cNvPr id="60" name="図 59" descr="経済.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64" name="図 63" descr="にぎわい.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sp>
        <p:nvSpPr>
          <p:cNvPr id="44" name="正方形/長方形 43"/>
          <p:cNvSpPr/>
          <p:nvPr/>
        </p:nvSpPr>
        <p:spPr>
          <a:xfrm>
            <a:off x="612016" y="6032278"/>
            <a:ext cx="7919968" cy="634015"/>
          </a:xfrm>
          <a:prstGeom prst="rect">
            <a:avLst/>
          </a:prstGeom>
          <a:solidFill>
            <a:srgbClr val="FFFFFF"/>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2800" b="1" dirty="0" smtClean="0">
                <a:solidFill>
                  <a:schemeClr val="accent6"/>
                </a:solidFill>
                <a:latin typeface="+mn-ea"/>
                <a:cs typeface="メイリオ" panose="020B0604030504040204" pitchFamily="50" charset="-128"/>
              </a:rPr>
              <a:t>店の</a:t>
            </a:r>
            <a:r>
              <a:rPr lang="en-US" altLang="ja-JP" sz="2800" b="1" dirty="0" smtClean="0">
                <a:solidFill>
                  <a:schemeClr val="accent6"/>
                </a:solidFill>
                <a:latin typeface="+mn-ea"/>
                <a:cs typeface="メイリオ" panose="020B0604030504040204" pitchFamily="50" charset="-128"/>
              </a:rPr>
              <a:t>PR</a:t>
            </a:r>
            <a:r>
              <a:rPr lang="ja-JP" altLang="en-US" sz="2400" dirty="0" smtClean="0">
                <a:solidFill>
                  <a:schemeClr val="tx1">
                    <a:lumMod val="85000"/>
                    <a:lumOff val="15000"/>
                  </a:schemeClr>
                </a:solidFill>
                <a:latin typeface="+mn-ea"/>
                <a:cs typeface="メイリオ" panose="020B0604030504040204" pitchFamily="50" charset="-128"/>
              </a:rPr>
              <a:t>や</a:t>
            </a:r>
            <a:r>
              <a:rPr lang="ja-JP" altLang="en-US" sz="2800" b="1" dirty="0" smtClean="0">
                <a:solidFill>
                  <a:srgbClr val="F14124"/>
                </a:solidFill>
                <a:latin typeface="+mn-ea"/>
                <a:cs typeface="メイリオ" panose="020B0604030504040204" pitchFamily="50" charset="-128"/>
              </a:rPr>
              <a:t>参加者</a:t>
            </a:r>
            <a:r>
              <a:rPr lang="ja-JP" altLang="en-US" sz="2800" b="1" dirty="0">
                <a:solidFill>
                  <a:srgbClr val="F14124"/>
                </a:solidFill>
                <a:latin typeface="+mn-ea"/>
                <a:cs typeface="メイリオ" panose="020B0604030504040204" pitchFamily="50" charset="-128"/>
              </a:rPr>
              <a:t>同士</a:t>
            </a:r>
            <a:r>
              <a:rPr lang="ja-JP" altLang="en-US" sz="2400" b="1" dirty="0">
                <a:solidFill>
                  <a:srgbClr val="F14124"/>
                </a:solidFill>
                <a:latin typeface="+mn-ea"/>
                <a:cs typeface="メイリオ" panose="020B0604030504040204" pitchFamily="50" charset="-128"/>
              </a:rPr>
              <a:t>の</a:t>
            </a:r>
            <a:r>
              <a:rPr lang="ja-JP" altLang="en-US" sz="2800" b="1" dirty="0" smtClean="0">
                <a:solidFill>
                  <a:srgbClr val="F14124"/>
                </a:solidFill>
                <a:latin typeface="+mn-ea"/>
                <a:cs typeface="メイリオ" panose="020B0604030504040204" pitchFamily="50" charset="-128"/>
              </a:rPr>
              <a:t>交流</a:t>
            </a:r>
            <a:r>
              <a:rPr lang="ja-JP" altLang="en-US" sz="2800" dirty="0" smtClean="0">
                <a:solidFill>
                  <a:schemeClr val="tx1">
                    <a:lumMod val="85000"/>
                    <a:lumOff val="15000"/>
                  </a:schemeClr>
                </a:solidFill>
                <a:latin typeface="+mn-ea"/>
                <a:cs typeface="メイリオ" panose="020B0604030504040204" pitchFamily="50" charset="-128"/>
              </a:rPr>
              <a:t>を行える場</a:t>
            </a:r>
            <a:r>
              <a:rPr lang="ja-JP" altLang="en-US" sz="2400" dirty="0" smtClean="0">
                <a:solidFill>
                  <a:schemeClr val="tx1">
                    <a:lumMod val="85000"/>
                    <a:lumOff val="15000"/>
                  </a:schemeClr>
                </a:solidFill>
                <a:latin typeface="+mn-ea"/>
                <a:cs typeface="メイリオ" panose="020B0604030504040204" pitchFamily="50" charset="-128"/>
              </a:rPr>
              <a:t>の形成</a:t>
            </a:r>
            <a:endParaRPr lang="en-US" altLang="ja-JP" sz="2400" dirty="0" smtClean="0">
              <a:solidFill>
                <a:schemeClr val="tx1">
                  <a:lumMod val="85000"/>
                  <a:lumOff val="15000"/>
                </a:schemeClr>
              </a:solidFill>
              <a:latin typeface="+mn-ea"/>
              <a:cs typeface="メイリオ" panose="020B0604030504040204" pitchFamily="50" charset="-128"/>
            </a:endParaRPr>
          </a:p>
        </p:txBody>
      </p:sp>
      <p:pic>
        <p:nvPicPr>
          <p:cNvPr id="48" name="図 4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237434" y="4388682"/>
            <a:ext cx="2048247" cy="1550984"/>
          </a:xfrm>
          <a:prstGeom prst="rect">
            <a:avLst/>
          </a:prstGeom>
          <a:ln>
            <a:noFill/>
          </a:ln>
          <a:effectLst>
            <a:softEdge rad="112500"/>
          </a:effectLst>
        </p:spPr>
      </p:pic>
      <p:grpSp>
        <p:nvGrpSpPr>
          <p:cNvPr id="5" name="図形グループ 4"/>
          <p:cNvGrpSpPr/>
          <p:nvPr/>
        </p:nvGrpSpPr>
        <p:grpSpPr>
          <a:xfrm>
            <a:off x="268115" y="1802006"/>
            <a:ext cx="1774915" cy="2245726"/>
            <a:chOff x="268115" y="1802006"/>
            <a:chExt cx="1774915" cy="2245726"/>
          </a:xfrm>
        </p:grpSpPr>
        <p:pic>
          <p:nvPicPr>
            <p:cNvPr id="2" name="図 1" descr="まちゼミちらし.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054577">
              <a:off x="268115" y="1802006"/>
              <a:ext cx="1774915" cy="2245726"/>
            </a:xfrm>
            <a:prstGeom prst="rect">
              <a:avLst/>
            </a:prstGeom>
          </p:spPr>
        </p:pic>
        <p:sp>
          <p:nvSpPr>
            <p:cNvPr id="4" name="角丸四角形 3"/>
            <p:cNvSpPr/>
            <p:nvPr/>
          </p:nvSpPr>
          <p:spPr>
            <a:xfrm rot="1073199">
              <a:off x="379177" y="2919087"/>
              <a:ext cx="401989" cy="181694"/>
            </a:xfrm>
            <a:prstGeom prst="roundRect">
              <a:avLst>
                <a:gd name="adj" fmla="val 31206"/>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2626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スクリーンショット 2015-02-03 0.46.13.png"/>
          <p:cNvPicPr>
            <a:picLocks noChangeAspect="1"/>
          </p:cNvPicPr>
          <p:nvPr/>
        </p:nvPicPr>
        <p:blipFill rotWithShape="1">
          <a:blip r:embed="rId3" cstate="print">
            <a:alphaModFix amt="91000"/>
            <a:extLst>
              <a:ext uri="{28A0092B-C50C-407E-A947-70E740481C1C}">
                <a14:useLocalDpi xmlns:a14="http://schemas.microsoft.com/office/drawing/2010/main"/>
              </a:ext>
            </a:extLst>
          </a:blip>
          <a:srcRect/>
          <a:stretch/>
        </p:blipFill>
        <p:spPr>
          <a:xfrm>
            <a:off x="781622" y="3451855"/>
            <a:ext cx="3139776" cy="2924537"/>
          </a:xfrm>
          <a:prstGeom prst="rect">
            <a:avLst/>
          </a:prstGeom>
          <a:ln>
            <a:noFill/>
          </a:ln>
          <a:effectLst>
            <a:softEdge rad="112500"/>
          </a:effectLst>
        </p:spPr>
      </p:pic>
      <p:grpSp>
        <p:nvGrpSpPr>
          <p:cNvPr id="40" name="図形グループ 39"/>
          <p:cNvGrpSpPr/>
          <p:nvPr/>
        </p:nvGrpSpPr>
        <p:grpSpPr>
          <a:xfrm>
            <a:off x="2250902" y="3361985"/>
            <a:ext cx="1839763" cy="1340955"/>
            <a:chOff x="4026529" y="3452887"/>
            <a:chExt cx="2087948" cy="1521851"/>
          </a:xfrm>
        </p:grpSpPr>
        <p:sp>
          <p:nvSpPr>
            <p:cNvPr id="41" name="フリーフォーム 40"/>
            <p:cNvSpPr/>
            <p:nvPr/>
          </p:nvSpPr>
          <p:spPr>
            <a:xfrm>
              <a:off x="4026529" y="3721510"/>
              <a:ext cx="573301" cy="293195"/>
            </a:xfrm>
            <a:custGeom>
              <a:avLst/>
              <a:gdLst>
                <a:gd name="connsiteX0" fmla="*/ 0 w 554719"/>
                <a:gd name="connsiteY0" fmla="*/ 15198 h 283692"/>
                <a:gd name="connsiteX1" fmla="*/ 65857 w 554719"/>
                <a:gd name="connsiteY1" fmla="*/ 0 h 283692"/>
                <a:gd name="connsiteX2" fmla="*/ 255829 w 554719"/>
                <a:gd name="connsiteY2" fmla="*/ 10132 h 283692"/>
                <a:gd name="connsiteX3" fmla="*/ 352082 w 554719"/>
                <a:gd name="connsiteY3" fmla="*/ 25330 h 283692"/>
                <a:gd name="connsiteX4" fmla="*/ 448335 w 554719"/>
                <a:gd name="connsiteY4" fmla="*/ 43061 h 283692"/>
                <a:gd name="connsiteX5" fmla="*/ 554719 w 554719"/>
                <a:gd name="connsiteY5" fmla="*/ 83588 h 283692"/>
                <a:gd name="connsiteX6" fmla="*/ 544587 w 554719"/>
                <a:gd name="connsiteY6" fmla="*/ 124115 h 283692"/>
                <a:gd name="connsiteX7" fmla="*/ 526857 w 554719"/>
                <a:gd name="connsiteY7" fmla="*/ 124115 h 283692"/>
                <a:gd name="connsiteX8" fmla="*/ 476197 w 554719"/>
                <a:gd name="connsiteY8" fmla="*/ 283692 h 283692"/>
                <a:gd name="connsiteX9" fmla="*/ 0 w 554719"/>
                <a:gd name="connsiteY9" fmla="*/ 124115 h 283692"/>
                <a:gd name="connsiteX10" fmla="*/ 0 w 554719"/>
                <a:gd name="connsiteY10" fmla="*/ 15198 h 28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719" h="283692">
                  <a:moveTo>
                    <a:pt x="0" y="15198"/>
                  </a:moveTo>
                  <a:lnTo>
                    <a:pt x="65857" y="0"/>
                  </a:lnTo>
                  <a:lnTo>
                    <a:pt x="255829" y="10132"/>
                  </a:lnTo>
                  <a:lnTo>
                    <a:pt x="352082" y="25330"/>
                  </a:lnTo>
                  <a:lnTo>
                    <a:pt x="448335" y="43061"/>
                  </a:lnTo>
                  <a:lnTo>
                    <a:pt x="554719" y="83588"/>
                  </a:lnTo>
                  <a:lnTo>
                    <a:pt x="544587" y="124115"/>
                  </a:lnTo>
                  <a:lnTo>
                    <a:pt x="526857" y="124115"/>
                  </a:lnTo>
                  <a:lnTo>
                    <a:pt x="476197" y="283692"/>
                  </a:lnTo>
                  <a:lnTo>
                    <a:pt x="0" y="124115"/>
                  </a:lnTo>
                  <a:lnTo>
                    <a:pt x="0" y="15198"/>
                  </a:lnTo>
                  <a:close/>
                </a:path>
              </a:pathLst>
            </a:custGeom>
            <a:solidFill>
              <a:schemeClr val="accent5"/>
            </a:solidFill>
            <a:ln>
              <a:solidFill>
                <a:schemeClr val="accent5">
                  <a:lumMod val="75000"/>
                </a:schemeClr>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4105996" y="4206288"/>
              <a:ext cx="2008481" cy="768450"/>
            </a:xfrm>
            <a:prstGeom prst="rect">
              <a:avLst/>
            </a:prstGeom>
            <a:solidFill>
              <a:schemeClr val="bg1">
                <a:alpha val="84000"/>
              </a:schemeClr>
            </a:solidFill>
            <a:ln w="28575">
              <a:solidFill>
                <a:schemeClr val="accent5"/>
              </a:solidFill>
            </a:ln>
          </p:spPr>
          <p:txBody>
            <a:bodyPr wrap="square" rtlCol="0">
              <a:spAutoFit/>
            </a:bodyPr>
            <a:lstStyle/>
            <a:p>
              <a:pPr algn="ctr"/>
              <a:r>
                <a:rPr lang="ja-JP" altLang="en-US" sz="2000" b="1" dirty="0" smtClean="0">
                  <a:solidFill>
                    <a:srgbClr val="FF0000"/>
                  </a:solidFill>
                </a:rPr>
                <a:t>新</a:t>
              </a:r>
              <a:r>
                <a:rPr lang="ja-JP" altLang="en-US" sz="2000" dirty="0" smtClean="0"/>
                <a:t>ほっと</a:t>
              </a:r>
              <a:r>
                <a:rPr lang="en-US" altLang="ja-JP" sz="2000" dirty="0" smtClean="0"/>
                <a:t>One</a:t>
              </a:r>
            </a:p>
            <a:p>
              <a:pPr algn="ctr"/>
              <a:r>
                <a:rPr kumimoji="1" lang="en-US" altLang="ja-JP" dirty="0" smtClean="0"/>
                <a:t>(</a:t>
              </a:r>
              <a:r>
                <a:rPr kumimoji="1" lang="en-US" altLang="ja-JP" b="1" dirty="0" smtClean="0">
                  <a:solidFill>
                    <a:srgbClr val="FF0000"/>
                  </a:solidFill>
                </a:rPr>
                <a:t>260</a:t>
              </a:r>
              <a:r>
                <a:rPr kumimoji="1" lang="en-US" altLang="ja-JP" dirty="0" smtClean="0"/>
                <a:t>m</a:t>
              </a:r>
              <a:r>
                <a:rPr kumimoji="1" lang="en-US" altLang="ja-JP" baseline="30000" dirty="0" smtClean="0"/>
                <a:t>2</a:t>
              </a:r>
              <a:r>
                <a:rPr kumimoji="1" lang="en-US" altLang="ja-JP" dirty="0" smtClean="0"/>
                <a:t>)</a:t>
              </a:r>
              <a:endParaRPr kumimoji="1" lang="ja-JP" altLang="en-US" dirty="0"/>
            </a:p>
          </p:txBody>
        </p:sp>
        <p:sp>
          <p:nvSpPr>
            <p:cNvPr id="43" name="テキスト ボックス 42"/>
            <p:cNvSpPr txBox="1"/>
            <p:nvPr/>
          </p:nvSpPr>
          <p:spPr>
            <a:xfrm>
              <a:off x="4553503" y="3452887"/>
              <a:ext cx="722378" cy="523944"/>
            </a:xfrm>
            <a:prstGeom prst="rect">
              <a:avLst/>
            </a:prstGeom>
            <a:noFill/>
          </p:spPr>
          <p:txBody>
            <a:bodyPr wrap="none" rtlCol="0">
              <a:spAutoFit/>
            </a:bodyPr>
            <a:lstStyle/>
            <a:p>
              <a:pPr algn="r"/>
              <a:r>
                <a:rPr kumimoji="1" lang="en-US" altLang="ja-JP" sz="2400" b="1" dirty="0" smtClean="0">
                  <a:solidFill>
                    <a:srgbClr val="D85C00"/>
                  </a:solidFill>
                </a:rPr>
                <a:t>E</a:t>
              </a:r>
              <a:r>
                <a:rPr kumimoji="1" lang="ja-JP" altLang="en-US" sz="2000" dirty="0" smtClean="0"/>
                <a:t>棟</a:t>
              </a:r>
              <a:endParaRPr kumimoji="1" lang="ja-JP" altLang="en-US" sz="2000" dirty="0"/>
            </a:p>
          </p:txBody>
        </p:sp>
      </p:grpSp>
      <p:sp>
        <p:nvSpPr>
          <p:cNvPr id="55" name="四角形吹き出し 54"/>
          <p:cNvSpPr/>
          <p:nvPr/>
        </p:nvSpPr>
        <p:spPr>
          <a:xfrm>
            <a:off x="4444984" y="1521132"/>
            <a:ext cx="4547557" cy="4740604"/>
          </a:xfrm>
          <a:prstGeom prst="wedgeRectCallout">
            <a:avLst>
              <a:gd name="adj1" fmla="val -59106"/>
              <a:gd name="adj2" fmla="val 8616"/>
            </a:avLst>
          </a:prstGeom>
          <a:solidFill>
            <a:schemeClr val="accent6">
              <a:lumMod val="20000"/>
              <a:lumOff val="80000"/>
              <a:alpha val="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3200" b="0" dirty="0">
                <a:solidFill>
                  <a:schemeClr val="tx1">
                    <a:lumMod val="85000"/>
                    <a:lumOff val="15000"/>
                  </a:schemeClr>
                </a:solidFill>
              </a:rPr>
              <a:t>②</a:t>
            </a:r>
            <a:r>
              <a:rPr lang="ja-JP" altLang="en-US" sz="2600" b="0" dirty="0" smtClean="0">
                <a:solidFill>
                  <a:schemeClr val="tx1">
                    <a:lumMod val="85000"/>
                    <a:lumOff val="15000"/>
                  </a:schemeClr>
                </a:solidFill>
              </a:rPr>
              <a:t>まち</a:t>
            </a:r>
            <a:r>
              <a:rPr lang="ja-JP" altLang="en-US" sz="2600" b="0" dirty="0">
                <a:solidFill>
                  <a:schemeClr val="tx1">
                    <a:lumMod val="85000"/>
                    <a:lumOff val="15000"/>
                  </a:schemeClr>
                </a:solidFill>
              </a:rPr>
              <a:t>の駅機能拡充</a:t>
            </a:r>
            <a:r>
              <a:rPr lang="ja-JP" altLang="en-US" sz="2600" b="0" dirty="0" smtClean="0">
                <a:solidFill>
                  <a:schemeClr val="tx1">
                    <a:lumMod val="85000"/>
                    <a:lumOff val="15000"/>
                  </a:schemeClr>
                </a:solidFill>
              </a:rPr>
              <a:t>計画</a:t>
            </a:r>
            <a:endParaRPr lang="ja-JP" altLang="en-US" sz="2600" b="0" dirty="0">
              <a:solidFill>
                <a:schemeClr val="tx1">
                  <a:lumMod val="85000"/>
                  <a:lumOff val="15000"/>
                </a:schemeClr>
              </a:solidFill>
            </a:endParaRPr>
          </a:p>
        </p:txBody>
      </p:sp>
      <p:pic>
        <p:nvPicPr>
          <p:cNvPr id="10" name="図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3887" y="1653972"/>
            <a:ext cx="2256150" cy="1692112"/>
          </a:xfrm>
          <a:prstGeom prst="rect">
            <a:avLst/>
          </a:prstGeom>
          <a:ln>
            <a:noFill/>
          </a:ln>
          <a:effectLst>
            <a:softEdge rad="112500"/>
          </a:effectLst>
        </p:spPr>
      </p:pic>
      <p:sp>
        <p:nvSpPr>
          <p:cNvPr id="11" name="テキスト ボックス 10"/>
          <p:cNvSpPr txBox="1"/>
          <p:nvPr/>
        </p:nvSpPr>
        <p:spPr>
          <a:xfrm>
            <a:off x="-33545" y="2642841"/>
            <a:ext cx="2339102" cy="629403"/>
          </a:xfrm>
          <a:prstGeom prst="rect">
            <a:avLst/>
          </a:prstGeom>
          <a:noFill/>
        </p:spPr>
        <p:txBody>
          <a:bodyPr wrap="none" rtlCol="0">
            <a:spAutoFit/>
          </a:bodyPr>
          <a:lstStyle/>
          <a:p>
            <a:pPr algn="r">
              <a:lnSpc>
                <a:spcPct val="110000"/>
              </a:lnSpc>
            </a:pPr>
            <a:r>
              <a:rPr kumimoji="1" lang="ja-JP" altLang="en-US" sz="1400" dirty="0" smtClean="0">
                <a:latin typeface="+mn-ea"/>
              </a:rPr>
              <a:t>まちなか交流ステーション</a:t>
            </a:r>
            <a:endParaRPr kumimoji="1" lang="en-US" altLang="ja-JP" sz="1400" dirty="0" smtClean="0">
              <a:latin typeface="+mn-ea"/>
            </a:endParaRPr>
          </a:p>
          <a:p>
            <a:pPr algn="r">
              <a:lnSpc>
                <a:spcPct val="110000"/>
              </a:lnSpc>
            </a:pPr>
            <a:r>
              <a:rPr kumimoji="1" lang="ja-JP" altLang="en-US" dirty="0" smtClean="0">
                <a:latin typeface="+mn-ea"/>
              </a:rPr>
              <a:t>ほっと</a:t>
            </a:r>
            <a:r>
              <a:rPr kumimoji="1" lang="en-US" altLang="ja-JP" dirty="0" smtClean="0">
                <a:latin typeface="+mn-ea"/>
              </a:rPr>
              <a:t>One</a:t>
            </a:r>
          </a:p>
        </p:txBody>
      </p:sp>
      <p:sp>
        <p:nvSpPr>
          <p:cNvPr id="12" name="加算記号 11"/>
          <p:cNvSpPr/>
          <p:nvPr/>
        </p:nvSpPr>
        <p:spPr>
          <a:xfrm>
            <a:off x="6372827" y="2743250"/>
            <a:ext cx="781464" cy="781464"/>
          </a:xfrm>
          <a:prstGeom prst="mathPlus">
            <a:avLst>
              <a:gd name="adj1" fmla="val 2017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911112" y="3110770"/>
            <a:ext cx="1107996" cy="461665"/>
          </a:xfrm>
          <a:prstGeom prst="rect">
            <a:avLst/>
          </a:prstGeom>
          <a:noFill/>
        </p:spPr>
        <p:txBody>
          <a:bodyPr wrap="none" rtlCol="0">
            <a:spAutoFit/>
          </a:bodyPr>
          <a:lstStyle/>
          <a:p>
            <a:r>
              <a:rPr kumimoji="1" lang="ja-JP" altLang="en-US" sz="2400" dirty="0" smtClean="0">
                <a:solidFill>
                  <a:schemeClr val="accent5"/>
                </a:solidFill>
              </a:rPr>
              <a:t>新機能</a:t>
            </a:r>
            <a:endParaRPr kumimoji="1" lang="ja-JP" altLang="en-US" sz="2400" dirty="0">
              <a:solidFill>
                <a:schemeClr val="accent5"/>
              </a:solidFill>
            </a:endParaRPr>
          </a:p>
        </p:txBody>
      </p:sp>
      <p:grpSp>
        <p:nvGrpSpPr>
          <p:cNvPr id="28" name="図形グループ 27"/>
          <p:cNvGrpSpPr/>
          <p:nvPr/>
        </p:nvGrpSpPr>
        <p:grpSpPr>
          <a:xfrm>
            <a:off x="4789163" y="1636060"/>
            <a:ext cx="3948793" cy="1022569"/>
            <a:chOff x="8673796" y="4107487"/>
            <a:chExt cx="3948793" cy="1022569"/>
          </a:xfrm>
        </p:grpSpPr>
        <p:sp>
          <p:nvSpPr>
            <p:cNvPr id="29" name="角丸四角形 28"/>
            <p:cNvSpPr/>
            <p:nvPr/>
          </p:nvSpPr>
          <p:spPr>
            <a:xfrm>
              <a:off x="8673796" y="4478215"/>
              <a:ext cx="3948793" cy="651841"/>
            </a:xfrm>
            <a:prstGeom prst="roundRect">
              <a:avLst/>
            </a:prstGeom>
            <a:solidFill>
              <a:schemeClr val="bg1"/>
            </a:solidFill>
            <a:ln w="28575" cmpd="sng">
              <a:solidFill>
                <a:srgbClr val="81D31A"/>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8694327" y="4107487"/>
              <a:ext cx="1338828" cy="369332"/>
            </a:xfrm>
            <a:prstGeom prst="rect">
              <a:avLst/>
            </a:prstGeom>
            <a:noFill/>
          </p:spPr>
          <p:txBody>
            <a:bodyPr wrap="none" rtlCol="0">
              <a:spAutoFit/>
            </a:bodyPr>
            <a:lstStyle/>
            <a:p>
              <a:r>
                <a:rPr kumimoji="1" lang="ja-JP" altLang="en-US" dirty="0" smtClean="0"/>
                <a:t>既存の機能</a:t>
              </a:r>
              <a:endParaRPr kumimoji="1" lang="ja-JP" altLang="en-US" dirty="0"/>
            </a:p>
          </p:txBody>
        </p:sp>
        <p:sp>
          <p:nvSpPr>
            <p:cNvPr id="31" name="テキスト ボックス 30"/>
            <p:cNvSpPr txBox="1"/>
            <p:nvPr/>
          </p:nvSpPr>
          <p:spPr>
            <a:xfrm>
              <a:off x="10000827" y="4597972"/>
              <a:ext cx="954107" cy="400110"/>
            </a:xfrm>
            <a:prstGeom prst="rect">
              <a:avLst/>
            </a:prstGeom>
            <a:solidFill>
              <a:srgbClr val="FFFFFF"/>
            </a:solidFill>
            <a:ln w="19050" cmpd="sng">
              <a:solidFill>
                <a:schemeClr val="tx1">
                  <a:lumMod val="75000"/>
                  <a:lumOff val="25000"/>
                </a:schemeClr>
              </a:solidFill>
            </a:ln>
          </p:spPr>
          <p:txBody>
            <a:bodyPr wrap="none" rtlCol="0">
              <a:spAutoFit/>
            </a:bodyPr>
            <a:lstStyle/>
            <a:p>
              <a:pPr algn="ctr"/>
              <a:r>
                <a:rPr kumimoji="1" lang="ja-JP" altLang="en-US" sz="2000" dirty="0" smtClean="0"/>
                <a:t>談話室</a:t>
              </a:r>
              <a:endParaRPr kumimoji="1" lang="ja-JP" altLang="en-US" sz="2000" dirty="0"/>
            </a:p>
          </p:txBody>
        </p:sp>
        <p:sp>
          <p:nvSpPr>
            <p:cNvPr id="32" name="テキスト ボックス 31"/>
            <p:cNvSpPr txBox="1"/>
            <p:nvPr/>
          </p:nvSpPr>
          <p:spPr>
            <a:xfrm>
              <a:off x="11096539" y="4597972"/>
              <a:ext cx="954107" cy="400110"/>
            </a:xfrm>
            <a:prstGeom prst="rect">
              <a:avLst/>
            </a:prstGeom>
            <a:solidFill>
              <a:srgbClr val="FFFFFF"/>
            </a:solidFill>
            <a:ln w="19050" cmpd="sng">
              <a:solidFill>
                <a:schemeClr val="tx1">
                  <a:lumMod val="75000"/>
                  <a:lumOff val="25000"/>
                </a:schemeClr>
              </a:solidFill>
            </a:ln>
          </p:spPr>
          <p:txBody>
            <a:bodyPr wrap="none" rtlCol="0">
              <a:spAutoFit/>
            </a:bodyPr>
            <a:lstStyle/>
            <a:p>
              <a:pPr algn="ctr"/>
              <a:r>
                <a:rPr kumimoji="1" lang="ja-JP" altLang="en-US" sz="2000" dirty="0" smtClean="0"/>
                <a:t>会議室</a:t>
              </a:r>
              <a:endParaRPr kumimoji="1" lang="ja-JP" altLang="en-US" sz="2000" dirty="0"/>
            </a:p>
          </p:txBody>
        </p:sp>
        <p:sp>
          <p:nvSpPr>
            <p:cNvPr id="33" name="テキスト ボックス 32"/>
            <p:cNvSpPr txBox="1"/>
            <p:nvPr/>
          </p:nvSpPr>
          <p:spPr>
            <a:xfrm>
              <a:off x="12057952" y="4613361"/>
              <a:ext cx="564637" cy="369332"/>
            </a:xfrm>
            <a:prstGeom prst="rect">
              <a:avLst/>
            </a:prstGeom>
            <a:noFill/>
          </p:spPr>
          <p:txBody>
            <a:bodyPr wrap="square" rtlCol="0">
              <a:spAutoFit/>
            </a:bodyPr>
            <a:lstStyle/>
            <a:p>
              <a:r>
                <a:rPr lang="en-US" altLang="ja-JP" dirty="0" err="1" smtClean="0"/>
                <a:t>e</a:t>
              </a:r>
              <a:r>
                <a:rPr kumimoji="1" lang="en-US" altLang="ja-JP" dirty="0" err="1" smtClean="0"/>
                <a:t>tc</a:t>
              </a:r>
              <a:endParaRPr kumimoji="1" lang="ja-JP" altLang="en-US" dirty="0"/>
            </a:p>
          </p:txBody>
        </p:sp>
        <p:sp>
          <p:nvSpPr>
            <p:cNvPr id="34" name="テキスト ボックス 33"/>
            <p:cNvSpPr txBox="1"/>
            <p:nvPr/>
          </p:nvSpPr>
          <p:spPr>
            <a:xfrm>
              <a:off x="8905116" y="4597972"/>
              <a:ext cx="954107" cy="400110"/>
            </a:xfrm>
            <a:prstGeom prst="rect">
              <a:avLst/>
            </a:prstGeom>
            <a:solidFill>
              <a:srgbClr val="FFFFFF"/>
            </a:solidFill>
            <a:ln w="19050" cmpd="sng">
              <a:solidFill>
                <a:schemeClr val="tx1">
                  <a:lumMod val="75000"/>
                  <a:lumOff val="25000"/>
                </a:schemeClr>
              </a:solidFill>
            </a:ln>
          </p:spPr>
          <p:txBody>
            <a:bodyPr wrap="none" rtlCol="0">
              <a:spAutoFit/>
            </a:bodyPr>
            <a:lstStyle/>
            <a:p>
              <a:pPr algn="ctr"/>
              <a:r>
                <a:rPr lang="ja-JP" altLang="en-US" sz="2000" dirty="0" smtClean="0"/>
                <a:t>自習室</a:t>
              </a:r>
              <a:endParaRPr kumimoji="1" lang="ja-JP" altLang="en-US" sz="2000" dirty="0"/>
            </a:p>
          </p:txBody>
        </p:sp>
      </p:grpSp>
      <p:sp>
        <p:nvSpPr>
          <p:cNvPr id="37" name="フリーフォーム 36"/>
          <p:cNvSpPr/>
          <p:nvPr/>
        </p:nvSpPr>
        <p:spPr>
          <a:xfrm>
            <a:off x="1137166" y="3971198"/>
            <a:ext cx="221048" cy="293536"/>
          </a:xfrm>
          <a:custGeom>
            <a:avLst/>
            <a:gdLst>
              <a:gd name="connsiteX0" fmla="*/ 0 w 199572"/>
              <a:gd name="connsiteY0" fmla="*/ 76200 h 268514"/>
              <a:gd name="connsiteX1" fmla="*/ 119743 w 199572"/>
              <a:gd name="connsiteY1" fmla="*/ 268514 h 268514"/>
              <a:gd name="connsiteX2" fmla="*/ 177800 w 199572"/>
              <a:gd name="connsiteY2" fmla="*/ 232228 h 268514"/>
              <a:gd name="connsiteX3" fmla="*/ 199572 w 199572"/>
              <a:gd name="connsiteY3" fmla="*/ 134257 h 268514"/>
              <a:gd name="connsiteX4" fmla="*/ 105229 w 199572"/>
              <a:gd name="connsiteY4" fmla="*/ 0 h 268514"/>
              <a:gd name="connsiteX5" fmla="*/ 0 w 199572"/>
              <a:gd name="connsiteY5" fmla="*/ 76200 h 2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72" h="268514">
                <a:moveTo>
                  <a:pt x="0" y="76200"/>
                </a:moveTo>
                <a:lnTo>
                  <a:pt x="119743" y="268514"/>
                </a:lnTo>
                <a:lnTo>
                  <a:pt x="177800" y="232228"/>
                </a:lnTo>
                <a:lnTo>
                  <a:pt x="199572" y="134257"/>
                </a:lnTo>
                <a:lnTo>
                  <a:pt x="105229" y="0"/>
                </a:lnTo>
                <a:lnTo>
                  <a:pt x="0" y="7620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210329" y="4379481"/>
            <a:ext cx="1727596" cy="615553"/>
          </a:xfrm>
          <a:prstGeom prst="rect">
            <a:avLst/>
          </a:prstGeom>
          <a:solidFill>
            <a:schemeClr val="bg1">
              <a:alpha val="82000"/>
            </a:schemeClr>
          </a:solidFill>
          <a:ln w="28575">
            <a:solidFill>
              <a:schemeClr val="accent3">
                <a:lumMod val="75000"/>
              </a:schemeClr>
            </a:solidFill>
          </a:ln>
        </p:spPr>
        <p:txBody>
          <a:bodyPr wrap="square" rtlCol="0">
            <a:spAutoFit/>
          </a:bodyPr>
          <a:lstStyle/>
          <a:p>
            <a:pPr algn="ctr"/>
            <a:r>
              <a:rPr lang="ja-JP" altLang="en-US" dirty="0"/>
              <a:t>現</a:t>
            </a:r>
            <a:r>
              <a:rPr lang="ja-JP" altLang="en-US" dirty="0" smtClean="0"/>
              <a:t>ほっと</a:t>
            </a:r>
            <a:r>
              <a:rPr lang="en-US" altLang="ja-JP" dirty="0" smtClean="0"/>
              <a:t>One</a:t>
            </a:r>
          </a:p>
          <a:p>
            <a:pPr algn="ctr"/>
            <a:r>
              <a:rPr kumimoji="1" lang="en-US" altLang="ja-JP" sz="1600" dirty="0" smtClean="0"/>
              <a:t>(120m</a:t>
            </a:r>
            <a:r>
              <a:rPr kumimoji="1" lang="en-US" altLang="ja-JP" sz="1600" baseline="30000" dirty="0" smtClean="0"/>
              <a:t>2</a:t>
            </a:r>
            <a:r>
              <a:rPr kumimoji="1" lang="en-US" altLang="ja-JP" sz="1600" dirty="0" smtClean="0"/>
              <a:t>)</a:t>
            </a:r>
            <a:endParaRPr kumimoji="1" lang="ja-JP" altLang="en-US" sz="1600" dirty="0"/>
          </a:p>
        </p:txBody>
      </p:sp>
      <p:sp>
        <p:nvSpPr>
          <p:cNvPr id="39" name="テキスト ボックス 38"/>
          <p:cNvSpPr txBox="1"/>
          <p:nvPr/>
        </p:nvSpPr>
        <p:spPr>
          <a:xfrm>
            <a:off x="496952" y="3836715"/>
            <a:ext cx="665517" cy="461665"/>
          </a:xfrm>
          <a:prstGeom prst="rect">
            <a:avLst/>
          </a:prstGeom>
          <a:noFill/>
        </p:spPr>
        <p:txBody>
          <a:bodyPr wrap="none" rtlCol="0">
            <a:spAutoFit/>
          </a:bodyPr>
          <a:lstStyle/>
          <a:p>
            <a:r>
              <a:rPr kumimoji="1" lang="en-US" altLang="ja-JP" sz="2400" b="1" dirty="0" smtClean="0">
                <a:solidFill>
                  <a:schemeClr val="accent3">
                    <a:lumMod val="50000"/>
                  </a:schemeClr>
                </a:solidFill>
              </a:rPr>
              <a:t>D</a:t>
            </a:r>
            <a:r>
              <a:rPr lang="ja-JP" altLang="en-US" sz="2000" dirty="0" smtClean="0"/>
              <a:t>棟</a:t>
            </a:r>
            <a:endParaRPr kumimoji="1" lang="ja-JP" altLang="en-US" sz="2000" dirty="0"/>
          </a:p>
        </p:txBody>
      </p:sp>
      <p:cxnSp>
        <p:nvCxnSpPr>
          <p:cNvPr id="44" name="直線矢印コネクタ 43"/>
          <p:cNvCxnSpPr/>
          <p:nvPr/>
        </p:nvCxnSpPr>
        <p:spPr>
          <a:xfrm flipV="1">
            <a:off x="1499138" y="3704776"/>
            <a:ext cx="663391" cy="326074"/>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1220350" y="3459385"/>
            <a:ext cx="697627" cy="400110"/>
          </a:xfrm>
          <a:prstGeom prst="rect">
            <a:avLst/>
          </a:prstGeom>
          <a:noFill/>
        </p:spPr>
        <p:txBody>
          <a:bodyPr wrap="none" rtlCol="0">
            <a:spAutoFit/>
          </a:bodyPr>
          <a:lstStyle/>
          <a:p>
            <a:pPr algn="ctr"/>
            <a:r>
              <a:rPr kumimoji="1" lang="ja-JP" altLang="en-US" sz="2000" b="1" dirty="0" smtClean="0">
                <a:solidFill>
                  <a:schemeClr val="accent6"/>
                </a:solidFill>
              </a:rPr>
              <a:t>移転</a:t>
            </a:r>
            <a:endParaRPr kumimoji="1" lang="ja-JP" altLang="en-US" sz="2000" b="1" dirty="0">
              <a:solidFill>
                <a:schemeClr val="accent6"/>
              </a:solidFill>
            </a:endParaRPr>
          </a:p>
        </p:txBody>
      </p:sp>
      <p:pic>
        <p:nvPicPr>
          <p:cNvPr id="49" name="図 4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7802" y="5538423"/>
            <a:ext cx="1727857" cy="867209"/>
          </a:xfrm>
          <a:prstGeom prst="rect">
            <a:avLst/>
          </a:prstGeom>
          <a:ln>
            <a:noFill/>
          </a:ln>
          <a:effectLst>
            <a:softEdge rad="112500"/>
          </a:effectLst>
        </p:spPr>
      </p:pic>
      <p:grpSp>
        <p:nvGrpSpPr>
          <p:cNvPr id="54" name="図形グループ 53"/>
          <p:cNvGrpSpPr/>
          <p:nvPr/>
        </p:nvGrpSpPr>
        <p:grpSpPr>
          <a:xfrm>
            <a:off x="4789163" y="3588690"/>
            <a:ext cx="4007803" cy="2514909"/>
            <a:chOff x="4701575" y="4219659"/>
            <a:chExt cx="4007803" cy="2514909"/>
          </a:xfrm>
        </p:grpSpPr>
        <p:grpSp>
          <p:nvGrpSpPr>
            <p:cNvPr id="13" name="図形グループ 12"/>
            <p:cNvGrpSpPr/>
            <p:nvPr/>
          </p:nvGrpSpPr>
          <p:grpSpPr>
            <a:xfrm>
              <a:off x="4701575" y="4219659"/>
              <a:ext cx="4007803" cy="2514909"/>
              <a:chOff x="9320829" y="6191588"/>
              <a:chExt cx="4007803" cy="2514909"/>
            </a:xfrm>
          </p:grpSpPr>
          <p:sp>
            <p:nvSpPr>
              <p:cNvPr id="14" name="角丸四角形 13"/>
              <p:cNvSpPr/>
              <p:nvPr/>
            </p:nvSpPr>
            <p:spPr>
              <a:xfrm>
                <a:off x="9320829" y="6191588"/>
                <a:ext cx="4007803" cy="2514909"/>
              </a:xfrm>
              <a:prstGeom prst="roundRect">
                <a:avLst/>
              </a:prstGeom>
              <a:solidFill>
                <a:schemeClr val="accent5">
                  <a:lumMod val="20000"/>
                  <a:lumOff val="80000"/>
                  <a:alpha val="44000"/>
                </a:schemeClr>
              </a:solidFill>
              <a:ln w="38100" cmpd="sng">
                <a:solidFill>
                  <a:schemeClr val="accent5"/>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9623169" y="6431439"/>
                <a:ext cx="1610873" cy="1807696"/>
              </a:xfrm>
              <a:prstGeom prst="rect">
                <a:avLst/>
              </a:prstGeom>
              <a:solidFill>
                <a:srgbClr val="FFFFFF"/>
              </a:solid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dirty="0" smtClean="0">
                  <a:solidFill>
                    <a:schemeClr val="tx1">
                      <a:lumMod val="85000"/>
                      <a:lumOff val="15000"/>
                    </a:schemeClr>
                  </a:solidFill>
                </a:endParaRPr>
              </a:p>
              <a:p>
                <a:pPr algn="ctr"/>
                <a:endParaRPr lang="en-US" altLang="ja-JP" sz="2400" dirty="0">
                  <a:solidFill>
                    <a:schemeClr val="tx1">
                      <a:lumMod val="85000"/>
                      <a:lumOff val="15000"/>
                    </a:schemeClr>
                  </a:solidFill>
                </a:endParaRPr>
              </a:p>
              <a:p>
                <a:pPr algn="ctr"/>
                <a:endParaRPr lang="en-US" altLang="ja-JP" sz="2400" dirty="0" smtClean="0">
                  <a:solidFill>
                    <a:schemeClr val="tx1">
                      <a:lumMod val="85000"/>
                      <a:lumOff val="15000"/>
                    </a:schemeClr>
                  </a:solidFill>
                </a:endParaRPr>
              </a:p>
              <a:p>
                <a:pPr algn="ctr"/>
                <a:r>
                  <a:rPr lang="ja-JP" altLang="en-US" sz="2400" dirty="0" smtClean="0">
                    <a:solidFill>
                      <a:schemeClr val="tx1">
                        <a:lumMod val="85000"/>
                        <a:lumOff val="15000"/>
                      </a:schemeClr>
                    </a:solidFill>
                  </a:rPr>
                  <a:t>カフェ</a:t>
                </a:r>
                <a:endParaRPr kumimoji="1" lang="ja-JP" altLang="en-US" sz="2400" dirty="0">
                  <a:solidFill>
                    <a:schemeClr val="tx1">
                      <a:lumMod val="85000"/>
                      <a:lumOff val="15000"/>
                    </a:schemeClr>
                  </a:solidFill>
                </a:endParaRPr>
              </a:p>
            </p:txBody>
          </p:sp>
          <p:grpSp>
            <p:nvGrpSpPr>
              <p:cNvPr id="16" name="図形グループ 15"/>
              <p:cNvGrpSpPr/>
              <p:nvPr/>
            </p:nvGrpSpPr>
            <p:grpSpPr>
              <a:xfrm>
                <a:off x="9738124" y="6431439"/>
                <a:ext cx="3431738" cy="1807696"/>
                <a:chOff x="675752" y="5133643"/>
                <a:chExt cx="3431738" cy="1807696"/>
              </a:xfrm>
            </p:grpSpPr>
            <p:sp>
              <p:nvSpPr>
                <p:cNvPr id="18" name="正方形/長方形 17"/>
                <p:cNvSpPr/>
                <p:nvPr/>
              </p:nvSpPr>
              <p:spPr>
                <a:xfrm>
                  <a:off x="2353918" y="5133643"/>
                  <a:ext cx="1753572" cy="1807696"/>
                </a:xfrm>
                <a:prstGeom prst="rect">
                  <a:avLst/>
                </a:prstGeom>
                <a:solidFill>
                  <a:srgbClr val="FFFFFF"/>
                </a:solid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altLang="ja-JP" sz="2400" dirty="0">
                    <a:solidFill>
                      <a:schemeClr val="tx1">
                        <a:lumMod val="85000"/>
                        <a:lumOff val="15000"/>
                      </a:schemeClr>
                    </a:solidFill>
                  </a:endParaRPr>
                </a:p>
                <a:p>
                  <a:pPr algn="ctr"/>
                  <a:r>
                    <a:rPr lang="ja-JP" altLang="en-US" sz="2400" dirty="0">
                      <a:solidFill>
                        <a:schemeClr val="tx1">
                          <a:lumMod val="85000"/>
                          <a:lumOff val="15000"/>
                        </a:schemeClr>
                      </a:solidFill>
                    </a:rPr>
                    <a:t>料理</a:t>
                  </a:r>
                  <a:r>
                    <a:rPr lang="ja-JP" altLang="en-US" sz="2400" dirty="0" smtClean="0">
                      <a:solidFill>
                        <a:schemeClr val="tx1">
                          <a:lumMod val="85000"/>
                          <a:lumOff val="15000"/>
                        </a:schemeClr>
                      </a:solidFill>
                    </a:rPr>
                    <a:t>教室</a:t>
                  </a:r>
                  <a:endParaRPr lang="en-US" altLang="ja-JP" sz="2400" dirty="0" smtClean="0">
                    <a:solidFill>
                      <a:schemeClr val="tx1">
                        <a:lumMod val="85000"/>
                        <a:lumOff val="15000"/>
                      </a:schemeClr>
                    </a:solidFill>
                  </a:endParaRPr>
                </a:p>
                <a:p>
                  <a:pPr algn="ctr"/>
                  <a:r>
                    <a:rPr kumimoji="1" lang="ja-JP" altLang="en-US" sz="2000" dirty="0">
                      <a:solidFill>
                        <a:schemeClr val="tx1">
                          <a:lumMod val="85000"/>
                          <a:lumOff val="15000"/>
                        </a:schemeClr>
                      </a:solidFill>
                    </a:rPr>
                    <a:t>まち</a:t>
                  </a:r>
                  <a:r>
                    <a:rPr kumimoji="1" lang="ja-JP" altLang="en-US" sz="2000" dirty="0" smtClean="0">
                      <a:solidFill>
                        <a:schemeClr val="tx1">
                          <a:lumMod val="85000"/>
                          <a:lumOff val="15000"/>
                        </a:schemeClr>
                      </a:solidFill>
                    </a:rPr>
                    <a:t>ゼミ会場</a:t>
                  </a:r>
                  <a:endParaRPr kumimoji="1" lang="en-US" altLang="ja-JP" sz="2000" dirty="0" smtClean="0">
                    <a:solidFill>
                      <a:schemeClr val="tx1">
                        <a:lumMod val="85000"/>
                        <a:lumOff val="15000"/>
                      </a:schemeClr>
                    </a:solidFill>
                  </a:endParaRPr>
                </a:p>
              </p:txBody>
            </p:sp>
            <p:pic>
              <p:nvPicPr>
                <p:cNvPr id="19" name="図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5752" y="5213122"/>
                  <a:ext cx="1403709" cy="1052782"/>
                </a:xfrm>
                <a:prstGeom prst="rect">
                  <a:avLst/>
                </a:prstGeom>
                <a:ln>
                  <a:noFill/>
                </a:ln>
                <a:effectLst>
                  <a:softEdge rad="112500"/>
                </a:effectLst>
              </p:spPr>
            </p:pic>
          </p:grpSp>
          <p:sp>
            <p:nvSpPr>
              <p:cNvPr id="17" name="テキスト ボックス 16"/>
              <p:cNvSpPr txBox="1"/>
              <p:nvPr/>
            </p:nvSpPr>
            <p:spPr>
              <a:xfrm>
                <a:off x="10151124" y="8280067"/>
                <a:ext cx="2353139" cy="400110"/>
              </a:xfrm>
              <a:prstGeom prst="rect">
                <a:avLst/>
              </a:prstGeom>
              <a:noFill/>
            </p:spPr>
            <p:txBody>
              <a:bodyPr wrap="square" rtlCol="0">
                <a:spAutoFit/>
              </a:bodyPr>
              <a:lstStyle/>
              <a:p>
                <a:pPr algn="ctr"/>
                <a:r>
                  <a:rPr kumimoji="1" lang="ja-JP" altLang="en-US" sz="2000" dirty="0" smtClean="0"/>
                  <a:t>地元農家と連携</a:t>
                </a:r>
                <a:endParaRPr kumimoji="1" lang="ja-JP" altLang="en-US" sz="2000" dirty="0"/>
              </a:p>
            </p:txBody>
          </p:sp>
        </p:grpSp>
        <p:pic>
          <p:nvPicPr>
            <p:cNvPr id="53" name="図 5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77421" y="4503814"/>
              <a:ext cx="1422064" cy="1066548"/>
            </a:xfrm>
            <a:prstGeom prst="rect">
              <a:avLst/>
            </a:prstGeom>
            <a:ln>
              <a:noFill/>
            </a:ln>
            <a:effectLst>
              <a:softEdge rad="112500"/>
            </a:effectLst>
          </p:spPr>
        </p:pic>
      </p:grpSp>
      <p:sp>
        <p:nvSpPr>
          <p:cNvPr id="51" name="正方形/長方形 50"/>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a:t>
            </a:r>
            <a:endParaRPr kumimoji="1" lang="ja-JP" altLang="en-US" sz="2800" dirty="0"/>
          </a:p>
        </p:txBody>
      </p:sp>
      <p:pic>
        <p:nvPicPr>
          <p:cNvPr id="56" name="図 55" descr="経済.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57" name="図 56" descr="にぎわい.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sp>
        <p:nvSpPr>
          <p:cNvPr id="3" name="スライド番号プレースホルダー 2"/>
          <p:cNvSpPr>
            <a:spLocks noGrp="1"/>
          </p:cNvSpPr>
          <p:nvPr>
            <p:ph type="sldNum" sz="quarter" idx="12"/>
          </p:nvPr>
        </p:nvSpPr>
        <p:spPr/>
        <p:txBody>
          <a:bodyPr/>
          <a:lstStyle/>
          <a:p>
            <a:fld id="{BA79D606-EC8D-0647-87B4-E9EEF6F75C3C}" type="slidenum">
              <a:rPr lang="ja-JP" altLang="en-US" smtClean="0"/>
              <a:pPr/>
              <a:t>14</a:t>
            </a:fld>
            <a:endParaRPr lang="ja-JP" altLang="en-US"/>
          </a:p>
        </p:txBody>
      </p:sp>
      <p:grpSp>
        <p:nvGrpSpPr>
          <p:cNvPr id="45" name="図形グループ 44"/>
          <p:cNvGrpSpPr/>
          <p:nvPr/>
        </p:nvGrpSpPr>
        <p:grpSpPr>
          <a:xfrm>
            <a:off x="1652097" y="4746732"/>
            <a:ext cx="1313722" cy="1411516"/>
            <a:chOff x="4034675" y="4659368"/>
            <a:chExt cx="1490945" cy="1601932"/>
          </a:xfrm>
        </p:grpSpPr>
        <p:sp>
          <p:nvSpPr>
            <p:cNvPr id="46" name="フリーフォーム 45"/>
            <p:cNvSpPr/>
            <p:nvPr/>
          </p:nvSpPr>
          <p:spPr>
            <a:xfrm>
              <a:off x="4184969" y="4659368"/>
              <a:ext cx="1340651" cy="1601932"/>
            </a:xfrm>
            <a:custGeom>
              <a:avLst/>
              <a:gdLst>
                <a:gd name="connsiteX0" fmla="*/ 0 w 1003069"/>
                <a:gd name="connsiteY0" fmla="*/ 964276 h 964276"/>
                <a:gd name="connsiteX1" fmla="*/ 482138 w 1003069"/>
                <a:gd name="connsiteY1" fmla="*/ 0 h 964276"/>
                <a:gd name="connsiteX2" fmla="*/ 1003069 w 1003069"/>
                <a:gd name="connsiteY2" fmla="*/ 227215 h 964276"/>
                <a:gd name="connsiteX3" fmla="*/ 676102 w 1003069"/>
                <a:gd name="connsiteY3" fmla="*/ 964276 h 964276"/>
                <a:gd name="connsiteX4" fmla="*/ 0 w 1003069"/>
                <a:gd name="connsiteY4" fmla="*/ 964276 h 964276"/>
                <a:gd name="connsiteX0" fmla="*/ 0 w 1003069"/>
                <a:gd name="connsiteY0" fmla="*/ 1601932 h 1601932"/>
                <a:gd name="connsiteX1" fmla="*/ 832223 w 1003069"/>
                <a:gd name="connsiteY1" fmla="*/ 0 h 1601932"/>
                <a:gd name="connsiteX2" fmla="*/ 1003069 w 1003069"/>
                <a:gd name="connsiteY2" fmla="*/ 864871 h 1601932"/>
                <a:gd name="connsiteX3" fmla="*/ 676102 w 1003069"/>
                <a:gd name="connsiteY3" fmla="*/ 1601932 h 1601932"/>
                <a:gd name="connsiteX4" fmla="*/ 0 w 1003069"/>
                <a:gd name="connsiteY4" fmla="*/ 1601932 h 1601932"/>
                <a:gd name="connsiteX0" fmla="*/ 0 w 1340651"/>
                <a:gd name="connsiteY0" fmla="*/ 1601932 h 1601932"/>
                <a:gd name="connsiteX1" fmla="*/ 832223 w 1340651"/>
                <a:gd name="connsiteY1" fmla="*/ 0 h 1601932"/>
                <a:gd name="connsiteX2" fmla="*/ 1340651 w 1340651"/>
                <a:gd name="connsiteY2" fmla="*/ 252221 h 1601932"/>
                <a:gd name="connsiteX3" fmla="*/ 676102 w 1340651"/>
                <a:gd name="connsiteY3" fmla="*/ 1601932 h 1601932"/>
                <a:gd name="connsiteX4" fmla="*/ 0 w 1340651"/>
                <a:gd name="connsiteY4" fmla="*/ 1601932 h 160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51" h="1601932">
                  <a:moveTo>
                    <a:pt x="0" y="1601932"/>
                  </a:moveTo>
                  <a:lnTo>
                    <a:pt x="832223" y="0"/>
                  </a:lnTo>
                  <a:lnTo>
                    <a:pt x="1340651" y="252221"/>
                  </a:lnTo>
                  <a:lnTo>
                    <a:pt x="676102" y="1601932"/>
                  </a:lnTo>
                  <a:lnTo>
                    <a:pt x="0" y="1601932"/>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4034675" y="5557860"/>
              <a:ext cx="1320137" cy="419155"/>
            </a:xfrm>
            <a:prstGeom prst="rect">
              <a:avLst/>
            </a:prstGeom>
            <a:solidFill>
              <a:srgbClr val="FFFFFF">
                <a:alpha val="82000"/>
              </a:srgbClr>
            </a:solidFill>
            <a:ln w="28575">
              <a:solidFill>
                <a:schemeClr val="accent2">
                  <a:lumMod val="50000"/>
                </a:schemeClr>
              </a:solidFill>
            </a:ln>
          </p:spPr>
          <p:txBody>
            <a:bodyPr wrap="square" rtlCol="0">
              <a:spAutoFit/>
            </a:bodyPr>
            <a:lstStyle/>
            <a:p>
              <a:pPr algn="ctr"/>
              <a:r>
                <a:rPr lang="ja-JP" altLang="en-US" dirty="0"/>
                <a:t>新</a:t>
              </a:r>
              <a:r>
                <a:rPr kumimoji="1" lang="ja-JP" altLang="en-US" dirty="0" smtClean="0"/>
                <a:t>図書館</a:t>
              </a:r>
              <a:endParaRPr kumimoji="1" lang="ja-JP" altLang="en-US" dirty="0"/>
            </a:p>
          </p:txBody>
        </p:sp>
      </p:grpSp>
      <p:sp>
        <p:nvSpPr>
          <p:cNvPr id="58" name="正方形/長方形 57"/>
          <p:cNvSpPr/>
          <p:nvPr/>
        </p:nvSpPr>
        <p:spPr>
          <a:xfrm>
            <a:off x="497294" y="6164913"/>
            <a:ext cx="8149412" cy="634015"/>
          </a:xfrm>
          <a:prstGeom prst="rect">
            <a:avLst/>
          </a:prstGeom>
          <a:solidFill>
            <a:srgbClr val="FFFFFF"/>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2800" dirty="0">
                <a:solidFill>
                  <a:schemeClr val="tx1">
                    <a:lumMod val="85000"/>
                    <a:lumOff val="15000"/>
                  </a:schemeClr>
                </a:solidFill>
                <a:latin typeface="+mn-ea"/>
                <a:cs typeface="メイリオ" panose="020B0604030504040204" pitchFamily="50" charset="-128"/>
              </a:rPr>
              <a:t>学び</a:t>
            </a:r>
            <a:r>
              <a:rPr lang="ja-JP" altLang="en-US" sz="2800" dirty="0" smtClean="0">
                <a:solidFill>
                  <a:schemeClr val="tx1">
                    <a:lumMod val="85000"/>
                    <a:lumOff val="15000"/>
                  </a:schemeClr>
                </a:solidFill>
                <a:latin typeface="+mn-ea"/>
                <a:cs typeface="メイリオ" panose="020B0604030504040204" pitchFamily="50" charset="-128"/>
              </a:rPr>
              <a:t>と交流の機能を</a:t>
            </a:r>
            <a:r>
              <a:rPr lang="ja-JP" altLang="en-US" sz="2800" b="1" dirty="0" smtClean="0">
                <a:solidFill>
                  <a:schemeClr val="accent6"/>
                </a:solidFill>
                <a:latin typeface="+mn-ea"/>
                <a:cs typeface="メイリオ" panose="020B0604030504040204" pitchFamily="50" charset="-128"/>
              </a:rPr>
              <a:t>図書館と補完</a:t>
            </a:r>
            <a:r>
              <a:rPr lang="ja-JP" altLang="en-US" sz="2800" dirty="0" smtClean="0">
                <a:solidFill>
                  <a:schemeClr val="tx1">
                    <a:lumMod val="85000"/>
                    <a:lumOff val="15000"/>
                  </a:schemeClr>
                </a:solidFill>
                <a:latin typeface="+mn-ea"/>
                <a:cs typeface="メイリオ" panose="020B0604030504040204" pitchFamily="50" charset="-128"/>
              </a:rPr>
              <a:t>しあう</a:t>
            </a:r>
            <a:r>
              <a:rPr lang="ja-JP" altLang="en-US" sz="2800" dirty="0">
                <a:solidFill>
                  <a:schemeClr val="tx1">
                    <a:lumMod val="85000"/>
                    <a:lumOff val="15000"/>
                  </a:schemeClr>
                </a:solidFill>
                <a:latin typeface="+mn-ea"/>
                <a:cs typeface="メイリオ" panose="020B0604030504040204" pitchFamily="50" charset="-128"/>
              </a:rPr>
              <a:t>地域拠点</a:t>
            </a:r>
            <a:endParaRPr lang="en-US" altLang="ja-JP" sz="2400" b="1" dirty="0" smtClean="0">
              <a:solidFill>
                <a:schemeClr val="tx1">
                  <a:lumMod val="85000"/>
                  <a:lumOff val="15000"/>
                </a:schemeClr>
              </a:solidFill>
              <a:latin typeface="+mn-ea"/>
              <a:cs typeface="メイリオ" panose="020B0604030504040204" pitchFamily="50" charset="-128"/>
            </a:endParaRPr>
          </a:p>
        </p:txBody>
      </p:sp>
    </p:spTree>
    <p:extLst>
      <p:ext uri="{BB962C8B-B14F-4D97-AF65-F5344CB8AC3E}">
        <p14:creationId xmlns:p14="http://schemas.microsoft.com/office/powerpoint/2010/main" val="2081669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22" grpId="0"/>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A79D606-EC8D-0647-87B4-E9EEF6F75C3C}" type="slidenum">
              <a:rPr lang="ja-JP" altLang="en-US" smtClean="0"/>
              <a:pPr/>
              <a:t>15</a:t>
            </a:fld>
            <a:endParaRPr lang="ja-JP" altLang="en-US" dirty="0"/>
          </a:p>
        </p:txBody>
      </p:sp>
      <p:sp>
        <p:nvSpPr>
          <p:cNvPr id="4"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endParaRPr lang="ja-JP" altLang="en-US" sz="2600" b="0" dirty="0">
              <a:solidFill>
                <a:schemeClr val="tx1">
                  <a:lumMod val="85000"/>
                  <a:lumOff val="15000"/>
                </a:schemeClr>
              </a:solidFill>
            </a:endParaRPr>
          </a:p>
        </p:txBody>
      </p:sp>
      <p:cxnSp>
        <p:nvCxnSpPr>
          <p:cNvPr id="11" name="直線コネクタ 10"/>
          <p:cNvCxnSpPr/>
          <p:nvPr/>
        </p:nvCxnSpPr>
        <p:spPr>
          <a:xfrm>
            <a:off x="4627547" y="2209206"/>
            <a:ext cx="0" cy="515713"/>
          </a:xfrm>
          <a:prstGeom prst="line">
            <a:avLst/>
          </a:prstGeom>
          <a:noFill/>
          <a:ln w="57150" cap="flat" cmpd="sng" algn="ctr">
            <a:solidFill>
              <a:srgbClr val="FF6666"/>
            </a:solidFill>
            <a:prstDash val="solid"/>
          </a:ln>
          <a:effectLst/>
        </p:spPr>
      </p:cxnSp>
      <p:sp>
        <p:nvSpPr>
          <p:cNvPr id="12" name="角丸四角形 11"/>
          <p:cNvSpPr/>
          <p:nvPr/>
        </p:nvSpPr>
        <p:spPr>
          <a:xfrm>
            <a:off x="2903381" y="5371259"/>
            <a:ext cx="3467936" cy="553773"/>
          </a:xfrm>
          <a:prstGeom prst="roundRect">
            <a:avLst/>
          </a:prstGeom>
          <a:solidFill>
            <a:srgbClr val="FFFFFF"/>
          </a:solidFill>
          <a:ln w="38100" cap="flat" cmpd="sng" algn="ctr">
            <a:solidFill>
              <a:schemeClr val="accent5"/>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kern="0" dirty="0" smtClean="0">
                <a:solidFill>
                  <a:schemeClr val="tx1">
                    <a:lumMod val="75000"/>
                    <a:lumOff val="25000"/>
                  </a:schemeClr>
                </a:solidFill>
                <a:latin typeface="+mn-ea"/>
                <a:cs typeface="メイリオ" panose="020B0604030504040204" pitchFamily="50" charset="-128"/>
              </a:rPr>
              <a:t>　　　　</a:t>
            </a:r>
            <a:r>
              <a:rPr kumimoji="0" lang="en-US" altLang="ja-JP" sz="2000" kern="0" dirty="0" smtClean="0">
                <a:solidFill>
                  <a:schemeClr val="tx1">
                    <a:lumMod val="75000"/>
                    <a:lumOff val="25000"/>
                  </a:schemeClr>
                </a:solidFill>
                <a:latin typeface="+mn-ea"/>
                <a:cs typeface="メイリオ" panose="020B0604030504040204" pitchFamily="50" charset="-128"/>
              </a:rPr>
              <a:t> </a:t>
            </a:r>
            <a:r>
              <a:rPr kumimoji="0" lang="ja-JP" altLang="en-US" sz="2000" kern="0" dirty="0" smtClean="0">
                <a:solidFill>
                  <a:schemeClr val="tx1">
                    <a:lumMod val="75000"/>
                    <a:lumOff val="25000"/>
                  </a:schemeClr>
                </a:solidFill>
                <a:latin typeface="+mn-ea"/>
                <a:cs typeface="メイリオ" panose="020B0604030504040204" pitchFamily="50" charset="-128"/>
              </a:rPr>
              <a:t>参加者</a:t>
            </a:r>
            <a:endParaRPr kumimoji="0" lang="ja-JP" altLang="en-US" sz="2000" b="0" i="0" u="none" strike="noStrike" kern="0" cap="none" spc="0" normalizeH="0" baseline="0" noProof="0" dirty="0" smtClean="0">
              <a:ln>
                <a:noFill/>
              </a:ln>
              <a:solidFill>
                <a:schemeClr val="tx1">
                  <a:lumMod val="75000"/>
                  <a:lumOff val="25000"/>
                </a:schemeClr>
              </a:solidFill>
              <a:effectLst/>
              <a:uLnTx/>
              <a:uFillTx/>
              <a:latin typeface="+mn-ea"/>
              <a:cs typeface="メイリオ" panose="020B0604030504040204" pitchFamily="50" charset="-128"/>
            </a:endParaRPr>
          </a:p>
        </p:txBody>
      </p:sp>
      <p:sp>
        <p:nvSpPr>
          <p:cNvPr id="13" name="角丸四角形 12"/>
          <p:cNvSpPr/>
          <p:nvPr/>
        </p:nvSpPr>
        <p:spPr>
          <a:xfrm>
            <a:off x="2900525" y="1639967"/>
            <a:ext cx="3470647" cy="553773"/>
          </a:xfrm>
          <a:prstGeom prst="roundRect">
            <a:avLst/>
          </a:prstGeom>
          <a:solidFill>
            <a:schemeClr val="bg1"/>
          </a:solidFill>
          <a:ln w="38100" cap="flat" cmpd="sng" algn="ctr">
            <a:solidFill>
              <a:srgbClr val="FF66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chemeClr val="tx1">
                    <a:lumMod val="75000"/>
                    <a:lumOff val="25000"/>
                  </a:schemeClr>
                </a:solidFill>
                <a:effectLst/>
                <a:uLnTx/>
                <a:uFillTx/>
                <a:latin typeface="+mn-ea"/>
                <a:cs typeface="メイリオ" panose="020B0604030504040204" pitchFamily="50" charset="-128"/>
              </a:rPr>
              <a:t>地域</a:t>
            </a:r>
            <a:r>
              <a:rPr kumimoji="0" lang="ja-JP" altLang="en-US" sz="2000" kern="0" dirty="0" smtClean="0">
                <a:solidFill>
                  <a:schemeClr val="tx1">
                    <a:lumMod val="75000"/>
                    <a:lumOff val="25000"/>
                  </a:schemeClr>
                </a:solidFill>
                <a:latin typeface="+mn-ea"/>
                <a:cs typeface="メイリオ" panose="020B0604030504040204" pitchFamily="50" charset="-128"/>
              </a:rPr>
              <a:t>ポイント</a:t>
            </a:r>
            <a:r>
              <a:rPr kumimoji="0" lang="ja-JP" altLang="en-US" sz="2000" b="0" i="0" u="none" strike="noStrike" kern="0" cap="none" spc="0" normalizeH="0" baseline="0" noProof="0" dirty="0" smtClean="0">
                <a:ln>
                  <a:noFill/>
                </a:ln>
                <a:solidFill>
                  <a:schemeClr val="tx1">
                    <a:lumMod val="75000"/>
                    <a:lumOff val="25000"/>
                  </a:schemeClr>
                </a:solidFill>
                <a:effectLst/>
                <a:uLnTx/>
                <a:uFillTx/>
                <a:latin typeface="+mn-ea"/>
                <a:cs typeface="メイリオ" panose="020B0604030504040204" pitchFamily="50" charset="-128"/>
              </a:rPr>
              <a:t>組合</a:t>
            </a:r>
          </a:p>
        </p:txBody>
      </p:sp>
      <p:cxnSp>
        <p:nvCxnSpPr>
          <p:cNvPr id="18" name="直線矢印コネクタ 17"/>
          <p:cNvCxnSpPr/>
          <p:nvPr/>
        </p:nvCxnSpPr>
        <p:spPr>
          <a:xfrm flipV="1">
            <a:off x="2963887" y="4723917"/>
            <a:ext cx="0" cy="575999"/>
          </a:xfrm>
          <a:prstGeom prst="straightConnector1">
            <a:avLst/>
          </a:prstGeom>
          <a:noFill/>
          <a:ln w="57150" cap="flat" cmpd="sng" algn="ctr">
            <a:solidFill>
              <a:schemeClr val="accent5"/>
            </a:solidFill>
            <a:prstDash val="solid"/>
            <a:tailEnd type="arrow"/>
          </a:ln>
          <a:effectLst/>
        </p:spPr>
      </p:cxnSp>
      <p:cxnSp>
        <p:nvCxnSpPr>
          <p:cNvPr id="19" name="直線矢印コネクタ 18"/>
          <p:cNvCxnSpPr/>
          <p:nvPr/>
        </p:nvCxnSpPr>
        <p:spPr>
          <a:xfrm>
            <a:off x="3222116" y="4723916"/>
            <a:ext cx="0" cy="575999"/>
          </a:xfrm>
          <a:prstGeom prst="straightConnector1">
            <a:avLst/>
          </a:prstGeom>
          <a:noFill/>
          <a:ln w="57150" cap="flat" cmpd="sng" algn="ctr">
            <a:solidFill>
              <a:srgbClr val="FF6666"/>
            </a:solidFill>
            <a:prstDash val="solid"/>
            <a:tailEnd type="arrow"/>
          </a:ln>
          <a:effectLst/>
        </p:spPr>
      </p:cxnSp>
      <p:cxnSp>
        <p:nvCxnSpPr>
          <p:cNvPr id="23" name="カギ線コネクタ 22"/>
          <p:cNvCxnSpPr>
            <a:stCxn id="22" idx="2"/>
          </p:cNvCxnSpPr>
          <p:nvPr/>
        </p:nvCxnSpPr>
        <p:spPr>
          <a:xfrm rot="5400000">
            <a:off x="6976111" y="4610994"/>
            <a:ext cx="532159" cy="1448276"/>
          </a:xfrm>
          <a:prstGeom prst="bentConnector2">
            <a:avLst/>
          </a:prstGeom>
          <a:ln w="57150" cmpd="sng">
            <a:solidFill>
              <a:schemeClr val="accent6">
                <a:lumMod val="40000"/>
                <a:lumOff val="6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7427889" y="5598081"/>
            <a:ext cx="646331" cy="369332"/>
          </a:xfrm>
          <a:prstGeom prst="rect">
            <a:avLst/>
          </a:prstGeom>
          <a:noFill/>
        </p:spPr>
        <p:txBody>
          <a:bodyPr wrap="none" rtlCol="0">
            <a:spAutoFit/>
          </a:bodyPr>
          <a:lstStyle/>
          <a:p>
            <a:pPr algn="r"/>
            <a:r>
              <a:rPr kumimoji="1" lang="ja-JP" altLang="en-US" dirty="0" smtClean="0"/>
              <a:t>発行</a:t>
            </a:r>
            <a:endParaRPr kumimoji="1" lang="ja-JP" altLang="en-US" dirty="0"/>
          </a:p>
        </p:txBody>
      </p:sp>
      <p:grpSp>
        <p:nvGrpSpPr>
          <p:cNvPr id="73" name="図形グループ 72"/>
          <p:cNvGrpSpPr/>
          <p:nvPr/>
        </p:nvGrpSpPr>
        <p:grpSpPr>
          <a:xfrm>
            <a:off x="3278490" y="2693359"/>
            <a:ext cx="2700928" cy="362360"/>
            <a:chOff x="3664919" y="2978989"/>
            <a:chExt cx="2700928" cy="362360"/>
          </a:xfrm>
        </p:grpSpPr>
        <p:cxnSp>
          <p:nvCxnSpPr>
            <p:cNvPr id="17" name="直線コネクタ 16"/>
            <p:cNvCxnSpPr/>
            <p:nvPr/>
          </p:nvCxnSpPr>
          <p:spPr>
            <a:xfrm>
              <a:off x="3664919" y="2978989"/>
              <a:ext cx="2700928" cy="0"/>
            </a:xfrm>
            <a:prstGeom prst="line">
              <a:avLst/>
            </a:prstGeom>
            <a:noFill/>
            <a:ln w="57150" cap="flat" cmpd="sng" algn="ctr">
              <a:solidFill>
                <a:srgbClr val="FF6666"/>
              </a:solidFill>
              <a:prstDash val="solid"/>
            </a:ln>
            <a:effectLst/>
          </p:spPr>
        </p:cxnSp>
        <p:cxnSp>
          <p:nvCxnSpPr>
            <p:cNvPr id="21" name="直線矢印コネクタ 20"/>
            <p:cNvCxnSpPr/>
            <p:nvPr/>
          </p:nvCxnSpPr>
          <p:spPr>
            <a:xfrm>
              <a:off x="6336618" y="2979951"/>
              <a:ext cx="1" cy="361398"/>
            </a:xfrm>
            <a:prstGeom prst="straightConnector1">
              <a:avLst/>
            </a:prstGeom>
            <a:noFill/>
            <a:ln w="57150" cap="flat" cmpd="sng" algn="ctr">
              <a:solidFill>
                <a:srgbClr val="FF6666"/>
              </a:solidFill>
              <a:prstDash val="solid"/>
              <a:tailEnd type="arrow"/>
            </a:ln>
            <a:effectLst/>
          </p:spPr>
        </p:cxnSp>
        <p:cxnSp>
          <p:nvCxnSpPr>
            <p:cNvPr id="26" name="直線矢印コネクタ 25"/>
            <p:cNvCxnSpPr/>
            <p:nvPr/>
          </p:nvCxnSpPr>
          <p:spPr>
            <a:xfrm>
              <a:off x="3691196" y="2979951"/>
              <a:ext cx="0" cy="361397"/>
            </a:xfrm>
            <a:prstGeom prst="straightConnector1">
              <a:avLst/>
            </a:prstGeom>
            <a:noFill/>
            <a:ln w="57150" cap="flat" cmpd="sng" algn="ctr">
              <a:solidFill>
                <a:srgbClr val="FF6666"/>
              </a:solidFill>
              <a:prstDash val="solid"/>
              <a:tailEnd type="arrow"/>
            </a:ln>
            <a:effectLst/>
          </p:spPr>
        </p:cxnSp>
      </p:grpSp>
      <p:sp>
        <p:nvSpPr>
          <p:cNvPr id="27" name="テキスト ボックス 26"/>
          <p:cNvSpPr txBox="1"/>
          <p:nvPr/>
        </p:nvSpPr>
        <p:spPr>
          <a:xfrm>
            <a:off x="2344082" y="4854606"/>
            <a:ext cx="595035" cy="338554"/>
          </a:xfrm>
          <a:prstGeom prst="rect">
            <a:avLst/>
          </a:prstGeom>
          <a:noFill/>
        </p:spPr>
        <p:txBody>
          <a:bodyPr wrap="none" rtlCol="0">
            <a:spAutoFit/>
          </a:bodyPr>
          <a:lstStyle/>
          <a:p>
            <a:pPr algn="r"/>
            <a:r>
              <a:rPr kumimoji="1" lang="ja-JP" altLang="en-US" sz="1600" dirty="0" smtClean="0"/>
              <a:t>利用</a:t>
            </a:r>
            <a:endParaRPr kumimoji="1" lang="en-US" altLang="ja-JP" sz="1600" dirty="0" smtClean="0"/>
          </a:p>
        </p:txBody>
      </p:sp>
      <p:sp>
        <p:nvSpPr>
          <p:cNvPr id="22" name="テキスト ボックス 21"/>
          <p:cNvSpPr txBox="1"/>
          <p:nvPr/>
        </p:nvSpPr>
        <p:spPr>
          <a:xfrm>
            <a:off x="7382837" y="4607388"/>
            <a:ext cx="1166982" cy="461665"/>
          </a:xfrm>
          <a:prstGeom prst="rect">
            <a:avLst/>
          </a:prstGeom>
          <a:solidFill>
            <a:srgbClr val="FFFFFF"/>
          </a:solidFill>
          <a:ln w="38100" cmpd="sng">
            <a:solidFill>
              <a:schemeClr val="accent6">
                <a:lumMod val="60000"/>
                <a:lumOff val="40000"/>
              </a:schemeClr>
            </a:solidFill>
          </a:ln>
        </p:spPr>
        <p:txBody>
          <a:bodyPr wrap="square" rtlCol="0">
            <a:spAutoFit/>
          </a:bodyPr>
          <a:lstStyle/>
          <a:p>
            <a:pPr algn="ctr"/>
            <a:endParaRPr kumimoji="1" lang="en-US" altLang="ja-JP" sz="200" dirty="0" smtClean="0">
              <a:latin typeface="+mn-ea"/>
            </a:endParaRPr>
          </a:p>
          <a:p>
            <a:pPr algn="ctr"/>
            <a:r>
              <a:rPr kumimoji="1" lang="ja-JP" altLang="en-US" sz="2000" dirty="0" smtClean="0">
                <a:latin typeface="+mn-ea"/>
              </a:rPr>
              <a:t>市役所</a:t>
            </a:r>
            <a:endParaRPr kumimoji="1" lang="en-US" altLang="ja-JP" sz="2000" dirty="0" smtClean="0">
              <a:latin typeface="+mn-ea"/>
            </a:endParaRPr>
          </a:p>
          <a:p>
            <a:pPr algn="ctr"/>
            <a:endParaRPr kumimoji="1" lang="en-US" altLang="ja-JP" sz="200" dirty="0" smtClean="0">
              <a:latin typeface="+mn-ea"/>
            </a:endParaRPr>
          </a:p>
        </p:txBody>
      </p:sp>
      <p:grpSp>
        <p:nvGrpSpPr>
          <p:cNvPr id="65" name="図形グループ 64"/>
          <p:cNvGrpSpPr/>
          <p:nvPr/>
        </p:nvGrpSpPr>
        <p:grpSpPr>
          <a:xfrm>
            <a:off x="2176950" y="3093245"/>
            <a:ext cx="2255634" cy="1573331"/>
            <a:chOff x="2556898" y="3445122"/>
            <a:chExt cx="2255634" cy="1573331"/>
          </a:xfrm>
        </p:grpSpPr>
        <p:sp>
          <p:nvSpPr>
            <p:cNvPr id="64" name="正方形/長方形 63"/>
            <p:cNvSpPr/>
            <p:nvPr/>
          </p:nvSpPr>
          <p:spPr>
            <a:xfrm>
              <a:off x="2556898" y="3445122"/>
              <a:ext cx="2255634" cy="1573331"/>
            </a:xfrm>
            <a:prstGeom prst="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ja-JP" altLang="en-US" sz="2000" dirty="0" smtClean="0">
                  <a:solidFill>
                    <a:schemeClr val="accent5"/>
                  </a:solidFill>
                </a:rPr>
                <a:t>協賛店</a:t>
              </a:r>
              <a:r>
                <a:rPr kumimoji="1" lang="ja-JP" altLang="en-US" dirty="0" smtClean="0">
                  <a:solidFill>
                    <a:schemeClr val="tx1">
                      <a:lumMod val="85000"/>
                      <a:lumOff val="15000"/>
                    </a:schemeClr>
                  </a:solidFill>
                </a:rPr>
                <a:t>で買い物</a:t>
              </a:r>
              <a:endParaRPr kumimoji="1" lang="ja-JP" altLang="en-US" dirty="0">
                <a:solidFill>
                  <a:schemeClr val="tx1">
                    <a:lumMod val="85000"/>
                    <a:lumOff val="15000"/>
                  </a:schemeClr>
                </a:solidFill>
              </a:endParaRPr>
            </a:p>
          </p:txBody>
        </p:sp>
        <p:pic>
          <p:nvPicPr>
            <p:cNvPr id="61" name="図 60" descr="26-1220877113_27.JPG"/>
            <p:cNvPicPr>
              <a:picLocks noChangeAspect="1"/>
            </p:cNvPicPr>
            <p:nvPr/>
          </p:nvPicPr>
          <p:blipFill>
            <a:blip r:embed="rId3">
              <a:alphaModFix amt="89000"/>
              <a:extLst>
                <a:ext uri="{28A0092B-C50C-407E-A947-70E740481C1C}">
                  <a14:useLocalDpi xmlns:a14="http://schemas.microsoft.com/office/drawing/2010/main"/>
                </a:ext>
              </a:extLst>
            </a:blip>
            <a:stretch>
              <a:fillRect/>
            </a:stretch>
          </p:blipFill>
          <p:spPr>
            <a:xfrm>
              <a:off x="2784272" y="3791794"/>
              <a:ext cx="1800887" cy="1196061"/>
            </a:xfrm>
            <a:prstGeom prst="rect">
              <a:avLst/>
            </a:prstGeom>
            <a:ln>
              <a:noFill/>
            </a:ln>
            <a:effectLst>
              <a:softEdge rad="112500"/>
            </a:effectLst>
          </p:spPr>
        </p:pic>
      </p:grpSp>
      <p:grpSp>
        <p:nvGrpSpPr>
          <p:cNvPr id="69" name="図形グループ 68"/>
          <p:cNvGrpSpPr/>
          <p:nvPr/>
        </p:nvGrpSpPr>
        <p:grpSpPr>
          <a:xfrm>
            <a:off x="4810862" y="3093245"/>
            <a:ext cx="2255634" cy="1573331"/>
            <a:chOff x="5175725" y="3445122"/>
            <a:chExt cx="2255634" cy="1573331"/>
          </a:xfrm>
        </p:grpSpPr>
        <p:sp>
          <p:nvSpPr>
            <p:cNvPr id="67" name="正方形/長方形 66"/>
            <p:cNvSpPr/>
            <p:nvPr/>
          </p:nvSpPr>
          <p:spPr>
            <a:xfrm>
              <a:off x="5175725" y="3445122"/>
              <a:ext cx="2255634" cy="1573331"/>
            </a:xfrm>
            <a:prstGeom prst="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ja-JP" altLang="en-US" sz="2000" dirty="0" smtClean="0">
                  <a:solidFill>
                    <a:schemeClr val="accent5"/>
                  </a:solidFill>
                </a:rPr>
                <a:t>地域活動</a:t>
              </a:r>
              <a:r>
                <a:rPr lang="ja-JP" altLang="en-US" dirty="0" smtClean="0">
                  <a:solidFill>
                    <a:schemeClr val="tx1">
                      <a:lumMod val="85000"/>
                      <a:lumOff val="15000"/>
                    </a:schemeClr>
                  </a:solidFill>
                </a:rPr>
                <a:t>への参加</a:t>
              </a:r>
              <a:endParaRPr kumimoji="1" lang="ja-JP" altLang="en-US" dirty="0">
                <a:solidFill>
                  <a:schemeClr val="tx1">
                    <a:lumMod val="85000"/>
                    <a:lumOff val="15000"/>
                  </a:schemeClr>
                </a:solidFill>
              </a:endParaRPr>
            </a:p>
          </p:txBody>
        </p:sp>
        <p:pic>
          <p:nvPicPr>
            <p:cNvPr id="60" name="図 5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0047" y="3760430"/>
              <a:ext cx="1586991" cy="1242724"/>
            </a:xfrm>
            <a:prstGeom prst="rect">
              <a:avLst/>
            </a:prstGeom>
            <a:ln>
              <a:noFill/>
            </a:ln>
            <a:effectLst>
              <a:softEdge rad="112500"/>
            </a:effectLst>
          </p:spPr>
        </p:pic>
      </p:grpSp>
      <p:pic>
        <p:nvPicPr>
          <p:cNvPr id="84" name="図 83" descr="obasan1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84783" y="4678734"/>
            <a:ext cx="841377" cy="841377"/>
          </a:xfrm>
          <a:prstGeom prst="rect">
            <a:avLst/>
          </a:prstGeom>
        </p:spPr>
      </p:pic>
      <p:sp>
        <p:nvSpPr>
          <p:cNvPr id="86" name="テキスト ボックス 85"/>
          <p:cNvSpPr txBox="1"/>
          <p:nvPr/>
        </p:nvSpPr>
        <p:spPr>
          <a:xfrm>
            <a:off x="3294187" y="4854606"/>
            <a:ext cx="1005403" cy="338554"/>
          </a:xfrm>
          <a:prstGeom prst="rect">
            <a:avLst/>
          </a:prstGeom>
          <a:noFill/>
        </p:spPr>
        <p:txBody>
          <a:bodyPr wrap="none" rtlCol="0">
            <a:spAutoFit/>
          </a:bodyPr>
          <a:lstStyle/>
          <a:p>
            <a:r>
              <a:rPr kumimoji="1" lang="ja-JP" altLang="en-US" sz="1600" dirty="0" smtClean="0"/>
              <a:t>ポイント</a:t>
            </a:r>
            <a:endParaRPr kumimoji="1" lang="en-US" altLang="ja-JP" sz="1600" dirty="0" smtClean="0"/>
          </a:p>
        </p:txBody>
      </p:sp>
      <p:grpSp>
        <p:nvGrpSpPr>
          <p:cNvPr id="98" name="図形グループ 97"/>
          <p:cNvGrpSpPr/>
          <p:nvPr/>
        </p:nvGrpSpPr>
        <p:grpSpPr>
          <a:xfrm>
            <a:off x="46111" y="2019703"/>
            <a:ext cx="2031325" cy="2939046"/>
            <a:chOff x="46111" y="2158471"/>
            <a:chExt cx="2031325" cy="2939046"/>
          </a:xfrm>
        </p:grpSpPr>
        <p:sp>
          <p:nvSpPr>
            <p:cNvPr id="97" name="角丸四角形 96"/>
            <p:cNvSpPr/>
            <p:nvPr/>
          </p:nvSpPr>
          <p:spPr>
            <a:xfrm>
              <a:off x="131379" y="2158471"/>
              <a:ext cx="1856828" cy="2939046"/>
            </a:xfrm>
            <a:prstGeom prst="roundRect">
              <a:avLst/>
            </a:prstGeom>
            <a:solidFill>
              <a:schemeClr val="accent6">
                <a:lumMod val="20000"/>
                <a:lumOff val="80000"/>
                <a:alpha val="81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56422" y="2383438"/>
              <a:ext cx="1364593" cy="171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テキスト ボックス 94"/>
            <p:cNvSpPr txBox="1"/>
            <p:nvPr/>
          </p:nvSpPr>
          <p:spPr>
            <a:xfrm>
              <a:off x="253888" y="4098115"/>
              <a:ext cx="1569660" cy="369332"/>
            </a:xfrm>
            <a:prstGeom prst="rect">
              <a:avLst/>
            </a:prstGeom>
            <a:noFill/>
          </p:spPr>
          <p:txBody>
            <a:bodyPr wrap="none" rtlCol="0">
              <a:spAutoFit/>
            </a:bodyPr>
            <a:lstStyle/>
            <a:p>
              <a:pPr algn="ctr"/>
              <a:r>
                <a:rPr kumimoji="1" lang="ja-JP" altLang="en-US" dirty="0" smtClean="0"/>
                <a:t>地域の広報誌</a:t>
              </a:r>
              <a:endParaRPr lang="en-US" altLang="ja-JP" dirty="0" smtClean="0"/>
            </a:p>
          </p:txBody>
        </p:sp>
        <p:sp>
          <p:nvSpPr>
            <p:cNvPr id="96" name="テキスト ボックス 95"/>
            <p:cNvSpPr txBox="1"/>
            <p:nvPr/>
          </p:nvSpPr>
          <p:spPr>
            <a:xfrm>
              <a:off x="46111" y="4419114"/>
              <a:ext cx="2031325" cy="539635"/>
            </a:xfrm>
            <a:prstGeom prst="rect">
              <a:avLst/>
            </a:prstGeom>
            <a:noFill/>
          </p:spPr>
          <p:txBody>
            <a:bodyPr wrap="none" rtlCol="0">
              <a:spAutoFit/>
            </a:bodyPr>
            <a:lstStyle/>
            <a:p>
              <a:pPr>
                <a:lnSpc>
                  <a:spcPct val="90000"/>
                </a:lnSpc>
              </a:pPr>
              <a:r>
                <a:rPr lang="ja-JP" altLang="en-US" sz="1600" dirty="0" smtClean="0">
                  <a:latin typeface="+mn-ea"/>
                </a:rPr>
                <a:t>・イベント情報</a:t>
              </a:r>
              <a:endParaRPr lang="en-US" altLang="ja-JP" sz="1600" dirty="0" smtClean="0">
                <a:latin typeface="+mn-ea"/>
              </a:endParaRPr>
            </a:p>
            <a:p>
              <a:pPr>
                <a:lnSpc>
                  <a:spcPct val="90000"/>
                </a:lnSpc>
              </a:pPr>
              <a:r>
                <a:rPr lang="ja-JP" altLang="en-US" sz="1600" dirty="0" smtClean="0">
                  <a:latin typeface="+mn-ea"/>
                </a:rPr>
                <a:t>・駅や商店街に設置</a:t>
              </a:r>
              <a:endParaRPr lang="ja-JP" altLang="en-US" sz="1600" dirty="0">
                <a:latin typeface="+mn-ea"/>
              </a:endParaRPr>
            </a:p>
          </p:txBody>
        </p:sp>
      </p:grpSp>
      <p:sp>
        <p:nvSpPr>
          <p:cNvPr id="49" name="テキスト ボックス 48"/>
          <p:cNvSpPr txBox="1"/>
          <p:nvPr/>
        </p:nvSpPr>
        <p:spPr>
          <a:xfrm>
            <a:off x="6709071" y="2577591"/>
            <a:ext cx="1800493" cy="369332"/>
          </a:xfrm>
          <a:prstGeom prst="rect">
            <a:avLst/>
          </a:prstGeom>
          <a:noFill/>
        </p:spPr>
        <p:txBody>
          <a:bodyPr wrap="none" rtlCol="0">
            <a:spAutoFit/>
          </a:bodyPr>
          <a:lstStyle/>
          <a:p>
            <a:r>
              <a:rPr kumimoji="1" lang="ja-JP" altLang="en-US" dirty="0" smtClean="0"/>
              <a:t>個人番号カード</a:t>
            </a:r>
            <a:endParaRPr kumimoji="1" lang="ja-JP" altLang="en-US" dirty="0"/>
          </a:p>
        </p:txBody>
      </p:sp>
      <p:pic>
        <p:nvPicPr>
          <p:cNvPr id="50" name="図 4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53553" y="1336443"/>
            <a:ext cx="2024053" cy="1285437"/>
          </a:xfrm>
          <a:prstGeom prst="rect">
            <a:avLst/>
          </a:prstGeom>
        </p:spPr>
      </p:pic>
      <p:sp>
        <p:nvSpPr>
          <p:cNvPr id="53" name="正方形/長方形 52"/>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　</a:t>
            </a:r>
            <a:endParaRPr lang="ja-JP" altLang="en-US" sz="2400" dirty="0">
              <a:solidFill>
                <a:schemeClr val="tx1">
                  <a:lumMod val="85000"/>
                  <a:lumOff val="15000"/>
                </a:schemeClr>
              </a:solidFill>
            </a:endParaRPr>
          </a:p>
        </p:txBody>
      </p:sp>
      <p:pic>
        <p:nvPicPr>
          <p:cNvPr id="55" name="図 54" descr="経済.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56" name="図 55" descr="にぎわい.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16542" y="49990"/>
            <a:ext cx="967737" cy="990418"/>
          </a:xfrm>
          <a:prstGeom prst="rect">
            <a:avLst/>
          </a:prstGeom>
        </p:spPr>
      </p:pic>
      <p:sp>
        <p:nvSpPr>
          <p:cNvPr id="62" name="タイトル 5"/>
          <p:cNvSpPr txBox="1">
            <a:spLocks/>
          </p:cNvSpPr>
          <p:nvPr/>
        </p:nvSpPr>
        <p:spPr>
          <a:xfrm>
            <a:off x="463620" y="1032219"/>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en-US" altLang="ja-JP" sz="3200" b="0" dirty="0" smtClean="0">
                <a:solidFill>
                  <a:schemeClr val="tx1">
                    <a:lumMod val="85000"/>
                    <a:lumOff val="15000"/>
                  </a:schemeClr>
                </a:solidFill>
              </a:rPr>
              <a:t>③</a:t>
            </a:r>
            <a:r>
              <a:rPr lang="ja-JP" altLang="en-US" sz="2600" b="0" dirty="0" smtClean="0">
                <a:solidFill>
                  <a:schemeClr val="tx1">
                    <a:lumMod val="85000"/>
                    <a:lumOff val="15000"/>
                  </a:schemeClr>
                </a:solidFill>
              </a:rPr>
              <a:t>地域ポイントの導入</a:t>
            </a:r>
            <a:endParaRPr lang="ja-JP" altLang="en-US" sz="2600" b="0" dirty="0">
              <a:solidFill>
                <a:schemeClr val="tx1">
                  <a:lumMod val="85000"/>
                  <a:lumOff val="15000"/>
                </a:schemeClr>
              </a:solidFill>
            </a:endParaRPr>
          </a:p>
        </p:txBody>
      </p:sp>
      <p:pic>
        <p:nvPicPr>
          <p:cNvPr id="48" name="図 4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75635" y="5459977"/>
            <a:ext cx="930256" cy="590788"/>
          </a:xfrm>
          <a:prstGeom prst="rect">
            <a:avLst/>
          </a:prstGeom>
        </p:spPr>
      </p:pic>
      <p:sp>
        <p:nvSpPr>
          <p:cNvPr id="51" name="正方形/長方形 50"/>
          <p:cNvSpPr/>
          <p:nvPr/>
        </p:nvSpPr>
        <p:spPr>
          <a:xfrm>
            <a:off x="1083252" y="6021482"/>
            <a:ext cx="6990968" cy="736939"/>
          </a:xfrm>
          <a:prstGeom prst="rect">
            <a:avLst/>
          </a:prstGeom>
          <a:solidFill>
            <a:srgbClr val="FFFFFF"/>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defTabSz="914400"/>
            <a:r>
              <a:rPr lang="ja-JP" altLang="en-US" sz="28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まち</a:t>
            </a:r>
            <a:r>
              <a:rPr lang="ja-JP" altLang="en-US" sz="28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なかを訪れる</a:t>
            </a:r>
            <a:r>
              <a:rPr lang="ja-JP" altLang="en-US" sz="2800" b="1" dirty="0" smtClean="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きっかけづくり</a:t>
            </a:r>
            <a:endParaRPr lang="en-US" altLang="ja-JP" sz="28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7" name="直線矢印コネクタ 56"/>
          <p:cNvCxnSpPr/>
          <p:nvPr/>
        </p:nvCxnSpPr>
        <p:spPr>
          <a:xfrm flipV="1">
            <a:off x="6138940" y="4692080"/>
            <a:ext cx="0" cy="575999"/>
          </a:xfrm>
          <a:prstGeom prst="straightConnector1">
            <a:avLst/>
          </a:prstGeom>
          <a:noFill/>
          <a:ln w="57150" cap="flat" cmpd="sng" algn="ctr">
            <a:solidFill>
              <a:schemeClr val="accent5"/>
            </a:solidFill>
            <a:prstDash val="solid"/>
            <a:tailEnd type="arrow"/>
          </a:ln>
          <a:effectLst/>
        </p:spPr>
      </p:cxnSp>
      <p:cxnSp>
        <p:nvCxnSpPr>
          <p:cNvPr id="58" name="直線矢印コネクタ 57"/>
          <p:cNvCxnSpPr/>
          <p:nvPr/>
        </p:nvCxnSpPr>
        <p:spPr>
          <a:xfrm>
            <a:off x="6351266" y="4692080"/>
            <a:ext cx="0" cy="575999"/>
          </a:xfrm>
          <a:prstGeom prst="straightConnector1">
            <a:avLst/>
          </a:prstGeom>
          <a:noFill/>
          <a:ln w="57150" cap="flat" cmpd="sng" algn="ctr">
            <a:solidFill>
              <a:srgbClr val="FF6666"/>
            </a:solidFill>
            <a:prstDash val="solid"/>
            <a:tailEnd type="arrow"/>
          </a:ln>
          <a:effectLst/>
        </p:spPr>
      </p:cxnSp>
      <p:sp>
        <p:nvSpPr>
          <p:cNvPr id="59" name="テキスト ボックス 58"/>
          <p:cNvSpPr txBox="1"/>
          <p:nvPr/>
        </p:nvSpPr>
        <p:spPr>
          <a:xfrm>
            <a:off x="5519135" y="4854606"/>
            <a:ext cx="595035" cy="338554"/>
          </a:xfrm>
          <a:prstGeom prst="rect">
            <a:avLst/>
          </a:prstGeom>
          <a:noFill/>
        </p:spPr>
        <p:txBody>
          <a:bodyPr wrap="none" rtlCol="0">
            <a:spAutoFit/>
          </a:bodyPr>
          <a:lstStyle/>
          <a:p>
            <a:pPr algn="r"/>
            <a:r>
              <a:rPr kumimoji="1" lang="ja-JP" altLang="en-US" sz="1600" dirty="0" smtClean="0"/>
              <a:t>利用</a:t>
            </a:r>
            <a:endParaRPr kumimoji="1" lang="en-US" altLang="ja-JP" sz="1600" dirty="0" smtClean="0"/>
          </a:p>
        </p:txBody>
      </p:sp>
      <p:sp>
        <p:nvSpPr>
          <p:cNvPr id="63" name="テキスト ボックス 62"/>
          <p:cNvSpPr txBox="1"/>
          <p:nvPr/>
        </p:nvSpPr>
        <p:spPr>
          <a:xfrm>
            <a:off x="6408036" y="4854606"/>
            <a:ext cx="1005403" cy="338554"/>
          </a:xfrm>
          <a:prstGeom prst="rect">
            <a:avLst/>
          </a:prstGeom>
          <a:noFill/>
        </p:spPr>
        <p:txBody>
          <a:bodyPr wrap="none" rtlCol="0">
            <a:spAutoFit/>
          </a:bodyPr>
          <a:lstStyle/>
          <a:p>
            <a:r>
              <a:rPr kumimoji="1" lang="ja-JP" altLang="en-US" sz="1600" dirty="0" smtClean="0"/>
              <a:t>ポイント</a:t>
            </a:r>
            <a:endParaRPr kumimoji="1" lang="en-US" altLang="ja-JP" sz="1600" dirty="0" smtClean="0"/>
          </a:p>
        </p:txBody>
      </p:sp>
      <p:sp>
        <p:nvSpPr>
          <p:cNvPr id="20" name="テキスト ボックス 19"/>
          <p:cNvSpPr txBox="1"/>
          <p:nvPr/>
        </p:nvSpPr>
        <p:spPr>
          <a:xfrm>
            <a:off x="4631267" y="2184551"/>
            <a:ext cx="1415772" cy="535531"/>
          </a:xfrm>
          <a:prstGeom prst="rect">
            <a:avLst/>
          </a:prstGeom>
          <a:noFill/>
        </p:spPr>
        <p:txBody>
          <a:bodyPr wrap="none" rtlCol="0">
            <a:spAutoFit/>
          </a:bodyPr>
          <a:lstStyle/>
          <a:p>
            <a:pPr>
              <a:lnSpc>
                <a:spcPct val="90000"/>
              </a:lnSpc>
            </a:pPr>
            <a:r>
              <a:rPr kumimoji="1" lang="ja-JP" altLang="en-US" sz="1600" dirty="0" smtClean="0">
                <a:solidFill>
                  <a:schemeClr val="tx1">
                    <a:lumMod val="75000"/>
                    <a:lumOff val="25000"/>
                  </a:schemeClr>
                </a:solidFill>
                <a:latin typeface="+mn-ea"/>
              </a:rPr>
              <a:t>システム導入</a:t>
            </a:r>
            <a:endParaRPr lang="en-US" altLang="ja-JP" sz="1600" dirty="0">
              <a:solidFill>
                <a:schemeClr val="tx1">
                  <a:lumMod val="75000"/>
                  <a:lumOff val="25000"/>
                </a:schemeClr>
              </a:solidFill>
              <a:latin typeface="+mn-ea"/>
            </a:endParaRPr>
          </a:p>
          <a:p>
            <a:pPr>
              <a:lnSpc>
                <a:spcPct val="90000"/>
              </a:lnSpc>
            </a:pPr>
            <a:r>
              <a:rPr kumimoji="1" lang="ja-JP" altLang="en-US" sz="1600" dirty="0" smtClean="0">
                <a:solidFill>
                  <a:schemeClr val="tx1">
                    <a:lumMod val="75000"/>
                    <a:lumOff val="25000"/>
                  </a:schemeClr>
                </a:solidFill>
                <a:latin typeface="+mn-ea"/>
              </a:rPr>
              <a:t>機能搭載</a:t>
            </a:r>
            <a:endParaRPr kumimoji="1" lang="en-US" altLang="ja-JP" sz="1600" dirty="0" smtClean="0">
              <a:solidFill>
                <a:schemeClr val="tx1">
                  <a:lumMod val="75000"/>
                  <a:lumOff val="25000"/>
                </a:schemeClr>
              </a:solidFill>
              <a:latin typeface="+mn-ea"/>
            </a:endParaRPr>
          </a:p>
        </p:txBody>
      </p:sp>
      <p:pic>
        <p:nvPicPr>
          <p:cNvPr id="42" name="図 41" descr="point_main_flow03.gif"/>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100000" l="0" r="98507"/>
                    </a14:imgEffect>
                  </a14:imgLayer>
                </a14:imgProps>
              </a:ext>
              <a:ext uri="{28A0092B-C50C-407E-A947-70E740481C1C}">
                <a14:useLocalDpi xmlns:a14="http://schemas.microsoft.com/office/drawing/2010/main"/>
              </a:ext>
            </a:extLst>
          </a:blip>
          <a:srcRect/>
          <a:stretch/>
        </p:blipFill>
        <p:spPr>
          <a:xfrm rot="993169">
            <a:off x="3018333" y="4252987"/>
            <a:ext cx="549008" cy="545999"/>
          </a:xfrm>
          <a:prstGeom prst="rect">
            <a:avLst/>
          </a:prstGeom>
        </p:spPr>
      </p:pic>
      <p:pic>
        <p:nvPicPr>
          <p:cNvPr id="36" name="図 35" descr="point_main_flow03.gif"/>
          <p:cNvPicPr>
            <a:picLocks noChangeAspect="1"/>
          </p:cNvPicPr>
          <p:nvPr/>
        </p:nvPicPr>
        <p:blipFill rotWithShape="1">
          <a:blip r:embed="rId11" cstate="print">
            <a:extLst>
              <a:ext uri="{BEBA8EAE-BF5A-486C-A8C5-ECC9F3942E4B}">
                <a14:imgProps xmlns:a14="http://schemas.microsoft.com/office/drawing/2010/main">
                  <a14:imgLayer r:embed="rId13">
                    <a14:imgEffect>
                      <a14:backgroundRemoval t="0" b="100000" l="0" r="98507"/>
                    </a14:imgEffect>
                  </a14:imgLayer>
                </a14:imgProps>
              </a:ext>
              <a:ext uri="{28A0092B-C50C-407E-A947-70E740481C1C}">
                <a14:useLocalDpi xmlns:a14="http://schemas.microsoft.com/office/drawing/2010/main"/>
              </a:ext>
            </a:extLst>
          </a:blip>
          <a:srcRect/>
          <a:stretch/>
        </p:blipFill>
        <p:spPr>
          <a:xfrm rot="993169">
            <a:off x="6106437" y="4252987"/>
            <a:ext cx="549008" cy="545999"/>
          </a:xfrm>
          <a:prstGeom prst="rect">
            <a:avLst/>
          </a:prstGeom>
        </p:spPr>
      </p:pic>
    </p:spTree>
    <p:extLst>
      <p:ext uri="{BB962C8B-B14F-4D97-AF65-F5344CB8AC3E}">
        <p14:creationId xmlns:p14="http://schemas.microsoft.com/office/powerpoint/2010/main" val="3096906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amond(out)">
                                      <p:cBhvr>
                                        <p:cTn id="7" dur="600"/>
                                        <p:tgtEl>
                                          <p:spTgt spid="36"/>
                                        </p:tgtEl>
                                      </p:cBhvr>
                                    </p:animEffect>
                                  </p:childTnLst>
                                </p:cTn>
                              </p:par>
                              <p:par>
                                <p:cTn id="8" presetID="8" presetClass="entr" presetSubtype="3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amond(out)">
                                      <p:cBhvr>
                                        <p:cTn id="10" dur="600"/>
                                        <p:tgtEl>
                                          <p:spTgt spid="42"/>
                                        </p:tgtEl>
                                      </p:cBhvr>
                                    </p:animEffect>
                                  </p:childTnLst>
                                </p:cTn>
                              </p:par>
                            </p:childTnLst>
                          </p:cTn>
                        </p:par>
                        <p:par>
                          <p:cTn id="11" fill="hold">
                            <p:stCondLst>
                              <p:cond delay="600"/>
                            </p:stCondLst>
                            <p:childTnLst>
                              <p:par>
                                <p:cTn id="12" presetID="0" presetClass="path" presetSubtype="0" fill="hold" nodeType="afterEffect">
                                  <p:stCondLst>
                                    <p:cond delay="0"/>
                                  </p:stCondLst>
                                  <p:childTnLst>
                                    <p:animMotion origin="layout" path="M -1.11728E-6 -1.97314E-6 C -0.00225 0.02501 -0.00156 0.11973 -0.01353 0.15077 C -0.0255 0.1818 -0.05985 0.17902 -0.072 0.18643 " pathEditMode="relative" rAng="0" ptsTypes="aaa">
                                      <p:cBhvr>
                                        <p:cTn id="13" dur="1000" fill="hold"/>
                                        <p:tgtEl>
                                          <p:spTgt spid="36"/>
                                        </p:tgtEl>
                                        <p:attrNameLst>
                                          <p:attrName>ppt_x</p:attrName>
                                          <p:attrName>ppt_y</p:attrName>
                                        </p:attrNameLst>
                                      </p:cBhvr>
                                      <p:rCtr x="-3609" y="9310"/>
                                    </p:animMotion>
                                  </p:childTnLst>
                                </p:cTn>
                              </p:par>
                              <p:par>
                                <p:cTn id="14" presetID="0" presetClass="path" presetSubtype="0" fill="hold" nodeType="withEffect">
                                  <p:stCondLst>
                                    <p:cond delay="0"/>
                                  </p:stCondLst>
                                  <p:childTnLst>
                                    <p:animMotion origin="layout" path="M 4.30257E-7 6.20658E-7 C 0.00069 0.02246 -0.00781 0.10491 0.00468 0.13525 C 0.01718 0.16559 0.05066 0.17415 0.07495 0.18226 C 0.09924 0.19037 0.11884 0.18411 0.15024 0.18434 C 0.18164 0.18458 0.24028 0.18365 0.26388 0.18342 " pathEditMode="relative" rAng="0" ptsTypes="aaaaa">
                                      <p:cBhvr>
                                        <p:cTn id="15" dur="1000" fill="hold"/>
                                        <p:tgtEl>
                                          <p:spTgt spid="42"/>
                                        </p:tgtEl>
                                        <p:attrNameLst>
                                          <p:attrName>ppt_x</p:attrName>
                                          <p:attrName>ppt_y</p:attrName>
                                        </p:attrNameLst>
                                      </p:cBhvr>
                                      <p:rCtr x="12804" y="95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744" y="1089490"/>
            <a:ext cx="7812512" cy="5665943"/>
          </a:xfrm>
          <a:prstGeom prst="rect">
            <a:avLst/>
          </a:prstGeom>
          <a:ln>
            <a:noFill/>
          </a:ln>
          <a:effectLst>
            <a:softEdge rad="112500"/>
          </a:effectLst>
        </p:spPr>
      </p:pic>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16</a:t>
            </a:fld>
            <a:endParaRPr lang="ja-JP" altLang="en-US"/>
          </a:p>
        </p:txBody>
      </p:sp>
      <p:sp>
        <p:nvSpPr>
          <p:cNvPr id="53" name="正方形/長方形 52"/>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1012271" y="283589"/>
            <a:ext cx="3775393" cy="523220"/>
          </a:xfrm>
          <a:prstGeom prst="rect">
            <a:avLst/>
          </a:prstGeom>
          <a:noFill/>
        </p:spPr>
        <p:txBody>
          <a:bodyPr wrap="none" rtlCol="0">
            <a:spAutoFit/>
          </a:bodyPr>
          <a:lstStyle/>
          <a:p>
            <a:r>
              <a:rPr kumimoji="1" lang="ja-JP" altLang="en-US" sz="2800" dirty="0" smtClean="0"/>
              <a:t>まちなか行くべプラン</a:t>
            </a:r>
            <a:endParaRPr kumimoji="1" lang="ja-JP" altLang="en-US" sz="2800" dirty="0"/>
          </a:p>
        </p:txBody>
      </p:sp>
      <p:pic>
        <p:nvPicPr>
          <p:cNvPr id="59" name="図 58" descr="経済.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83252" cy="1089490"/>
          </a:xfrm>
          <a:prstGeom prst="rect">
            <a:avLst/>
          </a:prstGeom>
        </p:spPr>
      </p:pic>
      <p:pic>
        <p:nvPicPr>
          <p:cNvPr id="60" name="図 59" descr="にぎわい.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sp>
        <p:nvSpPr>
          <p:cNvPr id="7" name="フリーフォーム 6"/>
          <p:cNvSpPr/>
          <p:nvPr/>
        </p:nvSpPr>
        <p:spPr>
          <a:xfrm>
            <a:off x="7007511" y="3495608"/>
            <a:ext cx="849395" cy="251351"/>
          </a:xfrm>
          <a:custGeom>
            <a:avLst/>
            <a:gdLst>
              <a:gd name="connsiteX0" fmla="*/ 797391 w 849395"/>
              <a:gd name="connsiteY0" fmla="*/ 212349 h 251351"/>
              <a:gd name="connsiteX1" fmla="*/ 437698 w 849395"/>
              <a:gd name="connsiteY1" fmla="*/ 125676 h 251351"/>
              <a:gd name="connsiteX2" fmla="*/ 242684 w 849395"/>
              <a:gd name="connsiteY2" fmla="*/ 182013 h 251351"/>
              <a:gd name="connsiteX3" fmla="*/ 78006 w 849395"/>
              <a:gd name="connsiteY3" fmla="*/ 251351 h 251351"/>
              <a:gd name="connsiteX4" fmla="*/ 0 w 849395"/>
              <a:gd name="connsiteY4" fmla="*/ 190680 h 251351"/>
              <a:gd name="connsiteX5" fmla="*/ 17334 w 849395"/>
              <a:gd name="connsiteY5" fmla="*/ 99674 h 251351"/>
              <a:gd name="connsiteX6" fmla="*/ 156011 w 849395"/>
              <a:gd name="connsiteY6" fmla="*/ 52004 h 251351"/>
              <a:gd name="connsiteX7" fmla="*/ 312023 w 849395"/>
              <a:gd name="connsiteY7" fmla="*/ 13001 h 251351"/>
              <a:gd name="connsiteX8" fmla="*/ 515704 w 849395"/>
              <a:gd name="connsiteY8" fmla="*/ 0 h 251351"/>
              <a:gd name="connsiteX9" fmla="*/ 806059 w 849395"/>
              <a:gd name="connsiteY9" fmla="*/ 26002 h 251351"/>
              <a:gd name="connsiteX10" fmla="*/ 849395 w 849395"/>
              <a:gd name="connsiteY10" fmla="*/ 43336 h 251351"/>
              <a:gd name="connsiteX11" fmla="*/ 797391 w 849395"/>
              <a:gd name="connsiteY11" fmla="*/ 212349 h 2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395" h="251351">
                <a:moveTo>
                  <a:pt x="797391" y="212349"/>
                </a:moveTo>
                <a:lnTo>
                  <a:pt x="437698" y="125676"/>
                </a:lnTo>
                <a:lnTo>
                  <a:pt x="242684" y="182013"/>
                </a:lnTo>
                <a:lnTo>
                  <a:pt x="78006" y="251351"/>
                </a:lnTo>
                <a:lnTo>
                  <a:pt x="0" y="190680"/>
                </a:lnTo>
                <a:lnTo>
                  <a:pt x="17334" y="99674"/>
                </a:lnTo>
                <a:lnTo>
                  <a:pt x="156011" y="52004"/>
                </a:lnTo>
                <a:lnTo>
                  <a:pt x="312023" y="13001"/>
                </a:lnTo>
                <a:lnTo>
                  <a:pt x="515704" y="0"/>
                </a:lnTo>
                <a:lnTo>
                  <a:pt x="806059" y="26002"/>
                </a:lnTo>
                <a:lnTo>
                  <a:pt x="849395" y="43336"/>
                </a:lnTo>
                <a:lnTo>
                  <a:pt x="797391" y="212349"/>
                </a:lnTo>
                <a:close/>
              </a:path>
            </a:pathLst>
          </a:cu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 name="フリーフォーム 7"/>
          <p:cNvSpPr/>
          <p:nvPr/>
        </p:nvSpPr>
        <p:spPr>
          <a:xfrm>
            <a:off x="6639151" y="3625617"/>
            <a:ext cx="364026" cy="307689"/>
          </a:xfrm>
          <a:custGeom>
            <a:avLst/>
            <a:gdLst>
              <a:gd name="connsiteX0" fmla="*/ 268686 w 364026"/>
              <a:gd name="connsiteY0" fmla="*/ 0 h 307689"/>
              <a:gd name="connsiteX1" fmla="*/ 26002 w 364026"/>
              <a:gd name="connsiteY1" fmla="*/ 117009 h 307689"/>
              <a:gd name="connsiteX2" fmla="*/ 0 w 364026"/>
              <a:gd name="connsiteY2" fmla="*/ 247018 h 307689"/>
              <a:gd name="connsiteX3" fmla="*/ 69338 w 364026"/>
              <a:gd name="connsiteY3" fmla="*/ 307689 h 307689"/>
              <a:gd name="connsiteX4" fmla="*/ 342358 w 364026"/>
              <a:gd name="connsiteY4" fmla="*/ 190681 h 307689"/>
              <a:gd name="connsiteX5" fmla="*/ 364026 w 364026"/>
              <a:gd name="connsiteY5" fmla="*/ 69339 h 307689"/>
              <a:gd name="connsiteX6" fmla="*/ 268686 w 364026"/>
              <a:gd name="connsiteY6" fmla="*/ 0 h 3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26" h="307689">
                <a:moveTo>
                  <a:pt x="268686" y="0"/>
                </a:moveTo>
                <a:lnTo>
                  <a:pt x="26002" y="117009"/>
                </a:lnTo>
                <a:lnTo>
                  <a:pt x="0" y="247018"/>
                </a:lnTo>
                <a:lnTo>
                  <a:pt x="69338" y="307689"/>
                </a:lnTo>
                <a:lnTo>
                  <a:pt x="342358" y="190681"/>
                </a:lnTo>
                <a:lnTo>
                  <a:pt x="364026" y="69339"/>
                </a:lnTo>
                <a:lnTo>
                  <a:pt x="268686" y="0"/>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915431" y="3768628"/>
            <a:ext cx="719386" cy="286021"/>
          </a:xfrm>
          <a:custGeom>
            <a:avLst/>
            <a:gdLst>
              <a:gd name="connsiteX0" fmla="*/ 0 w 719386"/>
              <a:gd name="connsiteY0" fmla="*/ 121342 h 286021"/>
              <a:gd name="connsiteX1" fmla="*/ 338025 w 719386"/>
              <a:gd name="connsiteY1" fmla="*/ 91006 h 286021"/>
              <a:gd name="connsiteX2" fmla="*/ 528705 w 719386"/>
              <a:gd name="connsiteY2" fmla="*/ 60671 h 286021"/>
              <a:gd name="connsiteX3" fmla="*/ 667382 w 719386"/>
              <a:gd name="connsiteY3" fmla="*/ 0 h 286021"/>
              <a:gd name="connsiteX4" fmla="*/ 719386 w 719386"/>
              <a:gd name="connsiteY4" fmla="*/ 82339 h 286021"/>
              <a:gd name="connsiteX5" fmla="*/ 715052 w 719386"/>
              <a:gd name="connsiteY5" fmla="*/ 203681 h 286021"/>
              <a:gd name="connsiteX6" fmla="*/ 498370 w 719386"/>
              <a:gd name="connsiteY6" fmla="*/ 255685 h 286021"/>
              <a:gd name="connsiteX7" fmla="*/ 355360 w 719386"/>
              <a:gd name="connsiteY7" fmla="*/ 277353 h 286021"/>
              <a:gd name="connsiteX8" fmla="*/ 4334 w 719386"/>
              <a:gd name="connsiteY8" fmla="*/ 286021 h 286021"/>
              <a:gd name="connsiteX9" fmla="*/ 0 w 719386"/>
              <a:gd name="connsiteY9" fmla="*/ 121342 h 2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386" h="286021">
                <a:moveTo>
                  <a:pt x="0" y="121342"/>
                </a:moveTo>
                <a:lnTo>
                  <a:pt x="338025" y="91006"/>
                </a:lnTo>
                <a:lnTo>
                  <a:pt x="528705" y="60671"/>
                </a:lnTo>
                <a:lnTo>
                  <a:pt x="667382" y="0"/>
                </a:lnTo>
                <a:lnTo>
                  <a:pt x="719386" y="82339"/>
                </a:lnTo>
                <a:lnTo>
                  <a:pt x="715052" y="203681"/>
                </a:lnTo>
                <a:lnTo>
                  <a:pt x="498370" y="255685"/>
                </a:lnTo>
                <a:lnTo>
                  <a:pt x="355360" y="277353"/>
                </a:lnTo>
                <a:lnTo>
                  <a:pt x="4334" y="286021"/>
                </a:lnTo>
                <a:lnTo>
                  <a:pt x="0" y="121342"/>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4715010" y="3673287"/>
            <a:ext cx="1066078" cy="381362"/>
          </a:xfrm>
          <a:custGeom>
            <a:avLst/>
            <a:gdLst>
              <a:gd name="connsiteX0" fmla="*/ 0 w 1066078"/>
              <a:gd name="connsiteY0" fmla="*/ 0 h 381362"/>
              <a:gd name="connsiteX1" fmla="*/ 411697 w 1066078"/>
              <a:gd name="connsiteY1" fmla="*/ 99674 h 381362"/>
              <a:gd name="connsiteX2" fmla="*/ 1066078 w 1066078"/>
              <a:gd name="connsiteY2" fmla="*/ 203682 h 381362"/>
              <a:gd name="connsiteX3" fmla="*/ 1066078 w 1066078"/>
              <a:gd name="connsiteY3" fmla="*/ 381362 h 381362"/>
              <a:gd name="connsiteX4" fmla="*/ 359693 w 1066078"/>
              <a:gd name="connsiteY4" fmla="*/ 273020 h 381362"/>
              <a:gd name="connsiteX5" fmla="*/ 21669 w 1066078"/>
              <a:gd name="connsiteY5" fmla="*/ 190681 h 381362"/>
              <a:gd name="connsiteX6" fmla="*/ 0 w 1066078"/>
              <a:gd name="connsiteY6" fmla="*/ 0 h 3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078" h="381362">
                <a:moveTo>
                  <a:pt x="0" y="0"/>
                </a:moveTo>
                <a:lnTo>
                  <a:pt x="411697" y="99674"/>
                </a:lnTo>
                <a:lnTo>
                  <a:pt x="1066078" y="203682"/>
                </a:lnTo>
                <a:lnTo>
                  <a:pt x="1066078" y="381362"/>
                </a:lnTo>
                <a:lnTo>
                  <a:pt x="359693" y="273020"/>
                </a:lnTo>
                <a:lnTo>
                  <a:pt x="21669" y="190681"/>
                </a:lnTo>
                <a:lnTo>
                  <a:pt x="0" y="0"/>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7239372" y="4157049"/>
            <a:ext cx="959005" cy="1703907"/>
          </a:xfrm>
          <a:custGeom>
            <a:avLst/>
            <a:gdLst>
              <a:gd name="connsiteX0" fmla="*/ 499574 w 959005"/>
              <a:gd name="connsiteY0" fmla="*/ 0 h 1703907"/>
              <a:gd name="connsiteX1" fmla="*/ 959005 w 959005"/>
              <a:gd name="connsiteY1" fmla="*/ 138276 h 1703907"/>
              <a:gd name="connsiteX2" fmla="*/ 490653 w 959005"/>
              <a:gd name="connsiteY2" fmla="*/ 1703907 h 1703907"/>
              <a:gd name="connsiteX3" fmla="*/ 0 w 959005"/>
              <a:gd name="connsiteY3" fmla="*/ 1543329 h 1703907"/>
              <a:gd name="connsiteX4" fmla="*/ 499574 w 959005"/>
              <a:gd name="connsiteY4" fmla="*/ 0 h 170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5" h="1703907">
                <a:moveTo>
                  <a:pt x="499574" y="0"/>
                </a:moveTo>
                <a:lnTo>
                  <a:pt x="959005" y="138276"/>
                </a:lnTo>
                <a:lnTo>
                  <a:pt x="490653" y="1703907"/>
                </a:lnTo>
                <a:lnTo>
                  <a:pt x="0" y="1543329"/>
                </a:lnTo>
                <a:lnTo>
                  <a:pt x="499574"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756745" y="1123508"/>
            <a:ext cx="5990896" cy="4656082"/>
          </a:xfrm>
          <a:custGeom>
            <a:avLst/>
            <a:gdLst>
              <a:gd name="connsiteX0" fmla="*/ 1471448 w 5990896"/>
              <a:gd name="connsiteY0" fmla="*/ 31531 h 4656082"/>
              <a:gd name="connsiteX1" fmla="*/ 1860331 w 5990896"/>
              <a:gd name="connsiteY1" fmla="*/ 451944 h 4656082"/>
              <a:gd name="connsiteX2" fmla="*/ 1965434 w 5990896"/>
              <a:gd name="connsiteY2" fmla="*/ 798786 h 4656082"/>
              <a:gd name="connsiteX3" fmla="*/ 0 w 5990896"/>
              <a:gd name="connsiteY3" fmla="*/ 1019503 h 4656082"/>
              <a:gd name="connsiteX4" fmla="*/ 10510 w 5990896"/>
              <a:gd name="connsiteY4" fmla="*/ 1408386 h 4656082"/>
              <a:gd name="connsiteX5" fmla="*/ 2070538 w 5990896"/>
              <a:gd name="connsiteY5" fmla="*/ 1103586 h 4656082"/>
              <a:gd name="connsiteX6" fmla="*/ 2007476 w 5990896"/>
              <a:gd name="connsiteY6" fmla="*/ 1439917 h 4656082"/>
              <a:gd name="connsiteX7" fmla="*/ 3972910 w 5990896"/>
              <a:gd name="connsiteY7" fmla="*/ 3941379 h 4656082"/>
              <a:gd name="connsiteX8" fmla="*/ 5770179 w 5990896"/>
              <a:gd name="connsiteY8" fmla="*/ 4656082 h 4656082"/>
              <a:gd name="connsiteX9" fmla="*/ 5990896 w 5990896"/>
              <a:gd name="connsiteY9" fmla="*/ 4088524 h 4656082"/>
              <a:gd name="connsiteX10" fmla="*/ 4193627 w 5990896"/>
              <a:gd name="connsiteY10" fmla="*/ 3331779 h 4656082"/>
              <a:gd name="connsiteX11" fmla="*/ 2659117 w 5990896"/>
              <a:gd name="connsiteY11" fmla="*/ 1271751 h 4656082"/>
              <a:gd name="connsiteX12" fmla="*/ 2648607 w 5990896"/>
              <a:gd name="connsiteY12" fmla="*/ 1040524 h 4656082"/>
              <a:gd name="connsiteX13" fmla="*/ 3069021 w 5990896"/>
              <a:gd name="connsiteY13" fmla="*/ 945931 h 4656082"/>
              <a:gd name="connsiteX14" fmla="*/ 3541986 w 5990896"/>
              <a:gd name="connsiteY14" fmla="*/ 42041 h 4656082"/>
              <a:gd name="connsiteX15" fmla="*/ 3058510 w 5990896"/>
              <a:gd name="connsiteY15" fmla="*/ 84082 h 4656082"/>
              <a:gd name="connsiteX16" fmla="*/ 2743200 w 5990896"/>
              <a:gd name="connsiteY16" fmla="*/ 599089 h 4656082"/>
              <a:gd name="connsiteX17" fmla="*/ 2427889 w 5990896"/>
              <a:gd name="connsiteY17" fmla="*/ 662151 h 4656082"/>
              <a:gd name="connsiteX18" fmla="*/ 2343807 w 5990896"/>
              <a:gd name="connsiteY18" fmla="*/ 336331 h 4656082"/>
              <a:gd name="connsiteX19" fmla="*/ 2007476 w 5990896"/>
              <a:gd name="connsiteY19" fmla="*/ 0 h 4656082"/>
              <a:gd name="connsiteX20" fmla="*/ 1471448 w 5990896"/>
              <a:gd name="connsiteY20" fmla="*/ 31531 h 465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90896" h="4656082">
                <a:moveTo>
                  <a:pt x="1471448" y="31531"/>
                </a:moveTo>
                <a:lnTo>
                  <a:pt x="1860331" y="451944"/>
                </a:lnTo>
                <a:lnTo>
                  <a:pt x="1965434" y="798786"/>
                </a:lnTo>
                <a:lnTo>
                  <a:pt x="0" y="1019503"/>
                </a:lnTo>
                <a:lnTo>
                  <a:pt x="10510" y="1408386"/>
                </a:lnTo>
                <a:lnTo>
                  <a:pt x="2070538" y="1103586"/>
                </a:lnTo>
                <a:lnTo>
                  <a:pt x="2007476" y="1439917"/>
                </a:lnTo>
                <a:lnTo>
                  <a:pt x="3972910" y="3941379"/>
                </a:lnTo>
                <a:lnTo>
                  <a:pt x="5770179" y="4656082"/>
                </a:lnTo>
                <a:lnTo>
                  <a:pt x="5990896" y="4088524"/>
                </a:lnTo>
                <a:lnTo>
                  <a:pt x="4193627" y="3331779"/>
                </a:lnTo>
                <a:lnTo>
                  <a:pt x="2659117" y="1271751"/>
                </a:lnTo>
                <a:lnTo>
                  <a:pt x="2648607" y="1040524"/>
                </a:lnTo>
                <a:lnTo>
                  <a:pt x="3069021" y="945931"/>
                </a:lnTo>
                <a:lnTo>
                  <a:pt x="3541986" y="42041"/>
                </a:lnTo>
                <a:lnTo>
                  <a:pt x="3058510" y="84082"/>
                </a:lnTo>
                <a:lnTo>
                  <a:pt x="2743200" y="599089"/>
                </a:lnTo>
                <a:lnTo>
                  <a:pt x="2427889" y="662151"/>
                </a:lnTo>
                <a:lnTo>
                  <a:pt x="2343807" y="336331"/>
                </a:lnTo>
                <a:lnTo>
                  <a:pt x="2007476" y="0"/>
                </a:lnTo>
                <a:lnTo>
                  <a:pt x="1471448" y="31531"/>
                </a:lnTo>
                <a:close/>
              </a:path>
            </a:pathLst>
          </a:custGeom>
          <a:solidFill>
            <a:schemeClr val="accent3">
              <a:lumMod val="75000"/>
              <a:alpha val="40000"/>
            </a:schemeClr>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7344412" y="3236562"/>
            <a:ext cx="748923" cy="769441"/>
          </a:xfrm>
          <a:prstGeom prst="rect">
            <a:avLst/>
          </a:prstGeom>
          <a:noFill/>
        </p:spPr>
        <p:txBody>
          <a:bodyPr wrap="none" rtlCol="0">
            <a:spAutoFit/>
          </a:bodyPr>
          <a:lstStyle/>
          <a:p>
            <a:r>
              <a:rPr lang="en-US" altLang="ja-JP" sz="4400" dirty="0" smtClean="0">
                <a:ln w="19050" cmpd="sng">
                  <a:solidFill>
                    <a:srgbClr val="FF6600"/>
                  </a:solidFill>
                </a:ln>
                <a:solidFill>
                  <a:srgbClr val="FFFF00"/>
                </a:solidFill>
                <a:latin typeface="+mn-ea"/>
              </a:rPr>
              <a:t>★</a:t>
            </a:r>
            <a:endParaRPr kumimoji="1" lang="ja-JP" altLang="en-US" sz="4400" dirty="0">
              <a:ln w="19050" cmpd="sng">
                <a:solidFill>
                  <a:srgbClr val="FF6600"/>
                </a:solidFill>
              </a:ln>
              <a:solidFill>
                <a:srgbClr val="FFFF00"/>
              </a:solidFill>
              <a:latin typeface="+mn-ea"/>
            </a:endParaRPr>
          </a:p>
        </p:txBody>
      </p:sp>
      <p:sp>
        <p:nvSpPr>
          <p:cNvPr id="54" name="フリーフォーム 53"/>
          <p:cNvSpPr/>
          <p:nvPr/>
        </p:nvSpPr>
        <p:spPr>
          <a:xfrm>
            <a:off x="4910997" y="5209725"/>
            <a:ext cx="1579013" cy="1364909"/>
          </a:xfrm>
          <a:custGeom>
            <a:avLst/>
            <a:gdLst>
              <a:gd name="connsiteX0" fmla="*/ 4461 w 1579013"/>
              <a:gd name="connsiteY0" fmla="*/ 820729 h 1364909"/>
              <a:gd name="connsiteX1" fmla="*/ 1226634 w 1579013"/>
              <a:gd name="connsiteY1" fmla="*/ 1364909 h 1364909"/>
              <a:gd name="connsiteX2" fmla="*/ 1552250 w 1579013"/>
              <a:gd name="connsiteY2" fmla="*/ 611086 h 1364909"/>
              <a:gd name="connsiteX3" fmla="*/ 1579013 w 1579013"/>
              <a:gd name="connsiteY3" fmla="*/ 472811 h 1364909"/>
              <a:gd name="connsiteX4" fmla="*/ 414825 w 1579013"/>
              <a:gd name="connsiteY4" fmla="*/ 0 h 1364909"/>
              <a:gd name="connsiteX5" fmla="*/ 0 w 1579013"/>
              <a:gd name="connsiteY5" fmla="*/ 673533 h 1364909"/>
              <a:gd name="connsiteX6" fmla="*/ 4461 w 1579013"/>
              <a:gd name="connsiteY6" fmla="*/ 820729 h 136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013" h="1364909">
                <a:moveTo>
                  <a:pt x="4461" y="820729"/>
                </a:moveTo>
                <a:lnTo>
                  <a:pt x="1226634" y="1364909"/>
                </a:lnTo>
                <a:lnTo>
                  <a:pt x="1552250" y="611086"/>
                </a:lnTo>
                <a:lnTo>
                  <a:pt x="1579013" y="472811"/>
                </a:lnTo>
                <a:lnTo>
                  <a:pt x="414825" y="0"/>
                </a:lnTo>
                <a:lnTo>
                  <a:pt x="0" y="673533"/>
                </a:lnTo>
                <a:lnTo>
                  <a:pt x="4461" y="820729"/>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4961445" y="3163952"/>
            <a:ext cx="1732866" cy="461665"/>
          </a:xfrm>
          <a:prstGeom prst="rect">
            <a:avLst/>
          </a:prstGeom>
          <a:solidFill>
            <a:schemeClr val="bg1">
              <a:alpha val="67000"/>
            </a:schemeClr>
          </a:solidFill>
        </p:spPr>
        <p:txBody>
          <a:bodyPr wrap="none" rtlCol="0">
            <a:spAutoFit/>
          </a:bodyPr>
          <a:lstStyle/>
          <a:p>
            <a:pPr algn="ctr"/>
            <a:r>
              <a:rPr kumimoji="1" lang="ja-JP" altLang="en-US" sz="2400" b="1" dirty="0" smtClean="0">
                <a:solidFill>
                  <a:srgbClr val="FF5F58"/>
                </a:solidFill>
                <a:latin typeface="+mn-ea"/>
              </a:rPr>
              <a:t>モール</a:t>
            </a:r>
            <a:r>
              <a:rPr kumimoji="1" lang="en-US" altLang="ja-JP" sz="2400" b="1" dirty="0" smtClean="0">
                <a:solidFill>
                  <a:srgbClr val="FF5F58"/>
                </a:solidFill>
                <a:latin typeface="+mn-ea"/>
              </a:rPr>
              <a:t>505</a:t>
            </a:r>
            <a:endParaRPr kumimoji="1" lang="ja-JP" altLang="en-US" sz="2400" b="1" dirty="0">
              <a:solidFill>
                <a:srgbClr val="FF5F58"/>
              </a:solidFill>
              <a:latin typeface="+mn-ea"/>
            </a:endParaRPr>
          </a:p>
        </p:txBody>
      </p:sp>
      <p:pic>
        <p:nvPicPr>
          <p:cNvPr id="71" name="図 7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31906" y="3625617"/>
            <a:ext cx="1690523" cy="1270335"/>
          </a:xfrm>
          <a:prstGeom prst="rect">
            <a:avLst/>
          </a:prstGeom>
          <a:ln>
            <a:noFill/>
          </a:ln>
          <a:effectLst>
            <a:softEdge rad="112500"/>
          </a:effectLst>
        </p:spPr>
      </p:pic>
      <p:pic>
        <p:nvPicPr>
          <p:cNvPr id="72" name="図 7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2271" y="1461048"/>
            <a:ext cx="1414431" cy="1071043"/>
          </a:xfrm>
          <a:prstGeom prst="rect">
            <a:avLst/>
          </a:prstGeom>
          <a:ln>
            <a:noFill/>
          </a:ln>
          <a:effectLst>
            <a:softEdge rad="112500"/>
          </a:effectLst>
        </p:spPr>
      </p:pic>
      <p:cxnSp>
        <p:nvCxnSpPr>
          <p:cNvPr id="80" name="直線コネクタ 79"/>
          <p:cNvCxnSpPr/>
          <p:nvPr/>
        </p:nvCxnSpPr>
        <p:spPr>
          <a:xfrm>
            <a:off x="273132" y="1514699"/>
            <a:ext cx="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図 36"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5914808" y="2584326"/>
            <a:ext cx="444280" cy="441845"/>
          </a:xfrm>
          <a:prstGeom prst="rect">
            <a:avLst/>
          </a:prstGeom>
        </p:spPr>
      </p:pic>
      <p:pic>
        <p:nvPicPr>
          <p:cNvPr id="38" name="図 37"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2035706" y="3445670"/>
            <a:ext cx="444280" cy="441845"/>
          </a:xfrm>
          <a:prstGeom prst="rect">
            <a:avLst/>
          </a:prstGeom>
        </p:spPr>
      </p:pic>
      <p:pic>
        <p:nvPicPr>
          <p:cNvPr id="39" name="図 38"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4688856" y="2693120"/>
            <a:ext cx="444280" cy="441845"/>
          </a:xfrm>
          <a:prstGeom prst="rect">
            <a:avLst/>
          </a:prstGeom>
        </p:spPr>
      </p:pic>
      <p:pic>
        <p:nvPicPr>
          <p:cNvPr id="44" name="図 43"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2883001" y="3173861"/>
            <a:ext cx="444280" cy="441845"/>
          </a:xfrm>
          <a:prstGeom prst="rect">
            <a:avLst/>
          </a:prstGeom>
        </p:spPr>
      </p:pic>
      <p:pic>
        <p:nvPicPr>
          <p:cNvPr id="46" name="図 45"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6804519" y="3591255"/>
            <a:ext cx="444280" cy="441845"/>
          </a:xfrm>
          <a:prstGeom prst="rect">
            <a:avLst/>
          </a:prstGeom>
        </p:spPr>
      </p:pic>
      <p:pic>
        <p:nvPicPr>
          <p:cNvPr id="47" name="図 46" descr="point_main_flow03.gif"/>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98507"/>
                    </a14:imgEffect>
                  </a14:imgLayer>
                </a14:imgProps>
              </a:ext>
              <a:ext uri="{28A0092B-C50C-407E-A947-70E740481C1C}">
                <a14:useLocalDpi xmlns:a14="http://schemas.microsoft.com/office/drawing/2010/main"/>
              </a:ext>
            </a:extLst>
          </a:blip>
          <a:srcRect/>
          <a:stretch/>
        </p:blipFill>
        <p:spPr>
          <a:xfrm rot="662299">
            <a:off x="4999635" y="3785079"/>
            <a:ext cx="444280" cy="441845"/>
          </a:xfrm>
          <a:prstGeom prst="rect">
            <a:avLst/>
          </a:prstGeom>
        </p:spPr>
      </p:pic>
      <p:grpSp>
        <p:nvGrpSpPr>
          <p:cNvPr id="52" name="図形グループ 11"/>
          <p:cNvGrpSpPr/>
          <p:nvPr/>
        </p:nvGrpSpPr>
        <p:grpSpPr>
          <a:xfrm>
            <a:off x="3895757" y="5495033"/>
            <a:ext cx="1876975" cy="1350548"/>
            <a:chOff x="5991528" y="3321894"/>
            <a:chExt cx="2661269" cy="1914873"/>
          </a:xfrm>
        </p:grpSpPr>
        <p:pic>
          <p:nvPicPr>
            <p:cNvPr id="57" name="図 5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91528" y="3321894"/>
              <a:ext cx="2574491" cy="1705988"/>
            </a:xfrm>
            <a:prstGeom prst="rect">
              <a:avLst/>
            </a:prstGeom>
            <a:ln>
              <a:noFill/>
            </a:ln>
            <a:effectLst>
              <a:softEdge rad="112500"/>
            </a:effectLst>
          </p:spPr>
        </p:pic>
        <p:sp>
          <p:nvSpPr>
            <p:cNvPr id="73" name="テキスト ボックス 72"/>
            <p:cNvSpPr txBox="1"/>
            <p:nvPr/>
          </p:nvSpPr>
          <p:spPr>
            <a:xfrm>
              <a:off x="6786121" y="4713110"/>
              <a:ext cx="1866676" cy="523657"/>
            </a:xfrm>
            <a:prstGeom prst="rect">
              <a:avLst/>
            </a:prstGeom>
            <a:noFill/>
            <a:ln>
              <a:noFill/>
            </a:ln>
          </p:spPr>
          <p:txBody>
            <a:bodyPr wrap="square" rtlCol="0">
              <a:spAutoFit/>
            </a:bodyPr>
            <a:lstStyle/>
            <a:p>
              <a:pPr algn="ctr"/>
              <a:r>
                <a:rPr kumimoji="1" lang="ja-JP" altLang="en-US" b="1" dirty="0" smtClean="0">
                  <a:solidFill>
                    <a:schemeClr val="accent1">
                      <a:lumMod val="75000"/>
                    </a:schemeClr>
                  </a:solidFill>
                  <a:latin typeface="+mn-ea"/>
                  <a:cs typeface="ヒラギノ角ゴ ProN W3"/>
                </a:rPr>
                <a:t>新市役所</a:t>
              </a:r>
              <a:endParaRPr kumimoji="1" lang="ja-JP" altLang="en-US" b="1" dirty="0">
                <a:solidFill>
                  <a:schemeClr val="accent1">
                    <a:lumMod val="75000"/>
                  </a:schemeClr>
                </a:solidFill>
                <a:latin typeface="+mn-ea"/>
                <a:cs typeface="ヒラギノ角ゴ ProN W3"/>
              </a:endParaRPr>
            </a:p>
          </p:txBody>
        </p:sp>
      </p:grpSp>
      <p:grpSp>
        <p:nvGrpSpPr>
          <p:cNvPr id="74" name="図形グループ 45"/>
          <p:cNvGrpSpPr/>
          <p:nvPr/>
        </p:nvGrpSpPr>
        <p:grpSpPr>
          <a:xfrm>
            <a:off x="6984492" y="3778357"/>
            <a:ext cx="2170361" cy="1328052"/>
            <a:chOff x="8775172" y="4882097"/>
            <a:chExt cx="2669336" cy="1633374"/>
          </a:xfrm>
        </p:grpSpPr>
        <p:pic>
          <p:nvPicPr>
            <p:cNvPr id="79" name="図 7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75172" y="4882097"/>
              <a:ext cx="2669336" cy="1465918"/>
            </a:xfrm>
            <a:prstGeom prst="rect">
              <a:avLst/>
            </a:prstGeom>
            <a:ln>
              <a:noFill/>
            </a:ln>
            <a:effectLst>
              <a:softEdge rad="112500"/>
            </a:effectLst>
          </p:spPr>
        </p:pic>
        <p:sp>
          <p:nvSpPr>
            <p:cNvPr id="81" name="テキスト ボックス 80"/>
            <p:cNvSpPr txBox="1"/>
            <p:nvPr/>
          </p:nvSpPr>
          <p:spPr>
            <a:xfrm>
              <a:off x="9859996" y="6061229"/>
              <a:ext cx="1573548" cy="454242"/>
            </a:xfrm>
            <a:prstGeom prst="rect">
              <a:avLst/>
            </a:prstGeom>
            <a:noFill/>
            <a:ln w="12700" cmpd="sng">
              <a:noFill/>
            </a:ln>
          </p:spPr>
          <p:txBody>
            <a:bodyPr wrap="square" rtlCol="0">
              <a:spAutoFit/>
            </a:bodyPr>
            <a:lstStyle/>
            <a:p>
              <a:pPr algn="r"/>
              <a:r>
                <a:rPr kumimoji="1" lang="ja-JP" altLang="en-US" b="1" dirty="0" smtClean="0">
                  <a:solidFill>
                    <a:schemeClr val="accent2"/>
                  </a:solidFill>
                </a:rPr>
                <a:t>新図書館</a:t>
              </a:r>
              <a:endParaRPr kumimoji="1" lang="ja-JP" altLang="en-US" b="1" dirty="0">
                <a:solidFill>
                  <a:schemeClr val="accent2"/>
                </a:solidFill>
              </a:endParaRPr>
            </a:p>
          </p:txBody>
        </p:sp>
      </p:grpSp>
      <p:grpSp>
        <p:nvGrpSpPr>
          <p:cNvPr id="82" name="図形グループ 40"/>
          <p:cNvGrpSpPr/>
          <p:nvPr/>
        </p:nvGrpSpPr>
        <p:grpSpPr>
          <a:xfrm>
            <a:off x="7113691" y="1803121"/>
            <a:ext cx="2041162" cy="1645281"/>
            <a:chOff x="6480100" y="4690099"/>
            <a:chExt cx="2041162" cy="1645281"/>
          </a:xfrm>
        </p:grpSpPr>
        <p:pic>
          <p:nvPicPr>
            <p:cNvPr id="83" name="図 82" descr="一中地区.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80100" y="4690099"/>
              <a:ext cx="2041162" cy="1457940"/>
            </a:xfrm>
            <a:prstGeom prst="rect">
              <a:avLst/>
            </a:prstGeom>
            <a:ln>
              <a:noFill/>
            </a:ln>
            <a:effectLst>
              <a:softEdge rad="112500"/>
            </a:effectLst>
          </p:spPr>
        </p:pic>
        <p:sp>
          <p:nvSpPr>
            <p:cNvPr id="84" name="テキスト ボックス 83"/>
            <p:cNvSpPr txBox="1"/>
            <p:nvPr/>
          </p:nvSpPr>
          <p:spPr>
            <a:xfrm>
              <a:off x="6911849" y="5966048"/>
              <a:ext cx="1608133" cy="369332"/>
            </a:xfrm>
            <a:prstGeom prst="rect">
              <a:avLst/>
            </a:prstGeom>
            <a:noFill/>
            <a:ln w="12700" cmpd="sng">
              <a:noFill/>
            </a:ln>
          </p:spPr>
          <p:txBody>
            <a:bodyPr wrap="none" rtlCol="0">
              <a:spAutoFit/>
            </a:bodyPr>
            <a:lstStyle/>
            <a:p>
              <a:pPr algn="r"/>
              <a:r>
                <a:rPr kumimoji="1" lang="ja-JP" altLang="en-US" b="1" dirty="0" smtClean="0">
                  <a:solidFill>
                    <a:schemeClr val="accent5">
                      <a:lumMod val="75000"/>
                    </a:schemeClr>
                  </a:solidFill>
                  <a:latin typeface="HGS創英角ｺﾞｼｯｸUB"/>
                  <a:ea typeface="HGS創英角ｺﾞｼｯｸUB"/>
                  <a:cs typeface="HGS創英角ｺﾞｼｯｸUB"/>
                </a:rPr>
                <a:t>新ほっと</a:t>
              </a:r>
              <a:r>
                <a:rPr kumimoji="1" lang="en-US" altLang="ja-JP" b="1" dirty="0" smtClean="0">
                  <a:solidFill>
                    <a:schemeClr val="accent5">
                      <a:lumMod val="75000"/>
                    </a:schemeClr>
                  </a:solidFill>
                  <a:latin typeface="+mn-ea"/>
                  <a:cs typeface="HGS創英角ｺﾞｼｯｸUB"/>
                </a:rPr>
                <a:t>One</a:t>
              </a:r>
              <a:endParaRPr kumimoji="1" lang="ja-JP" altLang="en-US" b="1" dirty="0">
                <a:solidFill>
                  <a:schemeClr val="accent5">
                    <a:lumMod val="75000"/>
                  </a:schemeClr>
                </a:solidFill>
                <a:latin typeface="+mn-ea"/>
                <a:cs typeface="HGS創英角ｺﾞｼｯｸUB"/>
              </a:endParaRPr>
            </a:p>
          </p:txBody>
        </p:sp>
      </p:grpSp>
      <p:sp>
        <p:nvSpPr>
          <p:cNvPr id="40" name="円/楕円 39"/>
          <p:cNvSpPr/>
          <p:nvPr/>
        </p:nvSpPr>
        <p:spPr>
          <a:xfrm>
            <a:off x="1229709" y="1874881"/>
            <a:ext cx="6996548" cy="3844800"/>
          </a:xfrm>
          <a:prstGeom prst="ellipse">
            <a:avLst/>
          </a:prstGeom>
          <a:noFill/>
          <a:ln w="3048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2626292" y="1461048"/>
            <a:ext cx="3891416" cy="73559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3200" dirty="0">
                <a:solidFill>
                  <a:schemeClr val="tx1">
                    <a:lumMod val="85000"/>
                    <a:lumOff val="15000"/>
                  </a:schemeClr>
                </a:solidFill>
                <a:latin typeface="+mn-ea"/>
              </a:rPr>
              <a:t>①</a:t>
            </a:r>
            <a:r>
              <a:rPr lang="ja-JP" altLang="en-US" sz="2800" dirty="0" smtClean="0">
                <a:solidFill>
                  <a:schemeClr val="tx1">
                    <a:lumMod val="85000"/>
                    <a:lumOff val="15000"/>
                  </a:schemeClr>
                </a:solidFill>
                <a:latin typeface="+mn-ea"/>
              </a:rPr>
              <a:t>「</a:t>
            </a:r>
            <a:r>
              <a:rPr lang="ja-JP" altLang="en-US" sz="2800" dirty="0">
                <a:solidFill>
                  <a:schemeClr val="tx1">
                    <a:lumMod val="85000"/>
                    <a:lumOff val="15000"/>
                  </a:schemeClr>
                </a:solidFill>
                <a:latin typeface="+mn-ea"/>
              </a:rPr>
              <a:t>まちゼミ」の実施</a:t>
            </a:r>
          </a:p>
        </p:txBody>
      </p:sp>
      <p:sp>
        <p:nvSpPr>
          <p:cNvPr id="51" name="正方形/長方形 50"/>
          <p:cNvSpPr/>
          <p:nvPr/>
        </p:nvSpPr>
        <p:spPr>
          <a:xfrm>
            <a:off x="2681643" y="2211937"/>
            <a:ext cx="3179483" cy="424773"/>
          </a:xfrm>
          <a:prstGeom prst="rect">
            <a:avLst/>
          </a:prstGeom>
          <a:gradFill>
            <a:gsLst>
              <a:gs pos="0">
                <a:schemeClr val="accent3">
                  <a:lumMod val="60000"/>
                  <a:lumOff val="40000"/>
                </a:schemeClr>
              </a:gs>
              <a:gs pos="35000">
                <a:schemeClr val="accent3">
                  <a:lumMod val="60000"/>
                  <a:lumOff val="40000"/>
                </a:schemeClr>
              </a:gs>
              <a:gs pos="100000">
                <a:schemeClr val="accent3">
                  <a:lumMod val="40000"/>
                  <a:lumOff val="60000"/>
                </a:schemeClr>
              </a:gs>
            </a:gsLst>
          </a:gradFill>
          <a:ln>
            <a:solidFill>
              <a:srgbClr val="568D11"/>
            </a:solidFill>
          </a:ln>
        </p:spPr>
        <p:style>
          <a:lnRef idx="1">
            <a:schemeClr val="accent3"/>
          </a:lnRef>
          <a:fillRef idx="2">
            <a:schemeClr val="accent3"/>
          </a:fillRef>
          <a:effectRef idx="1">
            <a:schemeClr val="accent3"/>
          </a:effectRef>
          <a:fontRef idx="minor">
            <a:schemeClr val="dk1"/>
          </a:fontRef>
        </p:style>
        <p:txBody>
          <a:bodyPr rtlCol="0" anchor="ctr"/>
          <a:lstStyle/>
          <a:p>
            <a:pPr defTabSz="914400"/>
            <a:r>
              <a:rPr lang="ja-JP" altLang="en-US" b="1" dirty="0">
                <a:ln w="3175" cmpd="sng">
                  <a:noFill/>
                </a:ln>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まちなかのお店の知名度向上</a:t>
            </a:r>
            <a:endParaRPr lang="en-US" altLang="ja-JP" b="1" dirty="0">
              <a:ln w="3175" cmpd="sng">
                <a:noFill/>
              </a:ln>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角丸四角形 77"/>
          <p:cNvSpPr/>
          <p:nvPr/>
        </p:nvSpPr>
        <p:spPr>
          <a:xfrm>
            <a:off x="120574" y="4735454"/>
            <a:ext cx="4274544" cy="656781"/>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dirty="0" smtClean="0">
                <a:solidFill>
                  <a:schemeClr val="tx1">
                    <a:lumMod val="85000"/>
                    <a:lumOff val="15000"/>
                  </a:schemeClr>
                </a:solidFill>
                <a:latin typeface="+mn-ea"/>
              </a:rPr>
              <a:t>③</a:t>
            </a:r>
            <a:r>
              <a:rPr lang="ja-JP" altLang="en-US" sz="2800" dirty="0" smtClean="0">
                <a:solidFill>
                  <a:schemeClr val="tx1">
                    <a:lumMod val="85000"/>
                    <a:lumOff val="15000"/>
                  </a:schemeClr>
                </a:solidFill>
                <a:latin typeface="+mn-ea"/>
              </a:rPr>
              <a:t>地域ポイントの導入</a:t>
            </a:r>
            <a:endParaRPr lang="ja-JP" altLang="en-US" sz="2800" dirty="0">
              <a:solidFill>
                <a:schemeClr val="tx1">
                  <a:lumMod val="85000"/>
                  <a:lumOff val="15000"/>
                </a:schemeClr>
              </a:solidFill>
              <a:latin typeface="+mn-ea"/>
            </a:endParaRPr>
          </a:p>
        </p:txBody>
      </p:sp>
      <p:sp>
        <p:nvSpPr>
          <p:cNvPr id="76" name="角丸四角形 75"/>
          <p:cNvSpPr/>
          <p:nvPr/>
        </p:nvSpPr>
        <p:spPr>
          <a:xfrm>
            <a:off x="4678929" y="4663505"/>
            <a:ext cx="4327369" cy="790296"/>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3200" dirty="0">
                <a:solidFill>
                  <a:schemeClr val="tx1">
                    <a:lumMod val="85000"/>
                    <a:lumOff val="15000"/>
                  </a:schemeClr>
                </a:solidFill>
                <a:latin typeface="+mn-ea"/>
              </a:rPr>
              <a:t>②</a:t>
            </a:r>
            <a:r>
              <a:rPr lang="ja-JP" altLang="en-US" sz="2800" dirty="0" smtClean="0">
                <a:solidFill>
                  <a:schemeClr val="tx1">
                    <a:lumMod val="85000"/>
                    <a:lumOff val="15000"/>
                  </a:schemeClr>
                </a:solidFill>
                <a:latin typeface="+mn-ea"/>
              </a:rPr>
              <a:t>まち</a:t>
            </a:r>
            <a:r>
              <a:rPr lang="ja-JP" altLang="en-US" sz="2800" dirty="0">
                <a:solidFill>
                  <a:schemeClr val="tx1">
                    <a:lumMod val="85000"/>
                    <a:lumOff val="15000"/>
                  </a:schemeClr>
                </a:solidFill>
                <a:latin typeface="+mn-ea"/>
              </a:rPr>
              <a:t>の駅機能拡充計画</a:t>
            </a:r>
          </a:p>
        </p:txBody>
      </p:sp>
      <p:sp>
        <p:nvSpPr>
          <p:cNvPr id="49" name="正方形/長方形 48"/>
          <p:cNvSpPr/>
          <p:nvPr/>
        </p:nvSpPr>
        <p:spPr>
          <a:xfrm>
            <a:off x="175530" y="5416013"/>
            <a:ext cx="3749754" cy="424773"/>
          </a:xfrm>
          <a:prstGeom prst="rect">
            <a:avLst/>
          </a:prstGeom>
          <a:gradFill>
            <a:gsLst>
              <a:gs pos="0">
                <a:schemeClr val="accent6"/>
              </a:gs>
              <a:gs pos="48000">
                <a:schemeClr val="accent6">
                  <a:lumMod val="60000"/>
                  <a:lumOff val="40000"/>
                </a:schemeClr>
              </a:gs>
              <a:gs pos="100000">
                <a:schemeClr val="accent6">
                  <a:lumMod val="40000"/>
                  <a:lumOff val="60000"/>
                </a:schemeClr>
              </a:gs>
            </a:gsLst>
          </a:gradFill>
          <a:ln>
            <a:solidFill>
              <a:srgbClr val="C3260C"/>
            </a:solidFill>
          </a:ln>
        </p:spPr>
        <p:style>
          <a:lnRef idx="1">
            <a:schemeClr val="accent6"/>
          </a:lnRef>
          <a:fillRef idx="2">
            <a:schemeClr val="accent6"/>
          </a:fillRef>
          <a:effectRef idx="1">
            <a:schemeClr val="accent6"/>
          </a:effectRef>
          <a:fontRef idx="minor">
            <a:schemeClr val="dk1"/>
          </a:fontRef>
        </p:style>
        <p:txBody>
          <a:bodyPr rtlCol="0" anchor="ctr"/>
          <a:lstStyle/>
          <a:p>
            <a:pPr defTabSz="914400"/>
            <a:r>
              <a:rPr lang="ja-JP" altLang="en-US" b="1" dirty="0" smtClean="0">
                <a:ln w="3175" cmpd="sng">
                  <a:noFill/>
                </a:ln>
                <a:solidFill>
                  <a:srgbClr val="404040"/>
                </a:solidFill>
                <a:latin typeface="メイリオ" panose="020B0604030504040204" pitchFamily="50" charset="-128"/>
                <a:ea typeface="メイリオ" panose="020B0604030504040204" pitchFamily="50" charset="-128"/>
                <a:cs typeface="メイリオ" panose="020B0604030504040204" pitchFamily="50" charset="-128"/>
              </a:rPr>
              <a:t>まちなかに行くきっかけづくり</a:t>
            </a:r>
            <a:endParaRPr lang="en-US" altLang="ja-JP" b="1" dirty="0" smtClean="0">
              <a:ln w="3175" cmpd="sng">
                <a:noFill/>
              </a:ln>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5020198" y="5473610"/>
            <a:ext cx="3894294" cy="424773"/>
          </a:xfrm>
          <a:prstGeom prst="rect">
            <a:avLst/>
          </a:prstGeom>
          <a:gradFill>
            <a:gsLst>
              <a:gs pos="0">
                <a:schemeClr val="accent5"/>
              </a:gs>
              <a:gs pos="35000">
                <a:schemeClr val="accent5">
                  <a:lumMod val="60000"/>
                  <a:lumOff val="40000"/>
                </a:schemeClr>
              </a:gs>
              <a:gs pos="100000">
                <a:schemeClr val="accent5">
                  <a:lumMod val="40000"/>
                  <a:lumOff val="60000"/>
                </a:schemeClr>
              </a:gs>
            </a:gsLst>
          </a:gra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r" defTabSz="914400"/>
            <a:r>
              <a:rPr lang="ja-JP" altLang="en-US" b="1" dirty="0" smtClean="0">
                <a:ln w="3175" cmpd="sng">
                  <a:noFill/>
                </a:ln>
                <a:solidFill>
                  <a:srgbClr val="404040"/>
                </a:solidFill>
                <a:latin typeface="メイリオ" panose="020B0604030504040204" pitchFamily="50" charset="-128"/>
                <a:ea typeface="メイリオ" panose="020B0604030504040204" pitchFamily="50" charset="-128"/>
                <a:cs typeface="メイリオ" panose="020B0604030504040204" pitchFamily="50" charset="-128"/>
              </a:rPr>
              <a:t>図書館と相互に利用される拠点創出</a:t>
            </a:r>
            <a:endParaRPr lang="en-US" altLang="ja-JP" b="1" dirty="0">
              <a:ln w="3175" cmpd="sng">
                <a:noFill/>
              </a:ln>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1" name="図形グループ 60"/>
          <p:cNvGrpSpPr/>
          <p:nvPr/>
        </p:nvGrpSpPr>
        <p:grpSpPr>
          <a:xfrm>
            <a:off x="665744" y="3253680"/>
            <a:ext cx="7711483" cy="1639642"/>
            <a:chOff x="1625862" y="-330001"/>
            <a:chExt cx="7711483" cy="1639642"/>
          </a:xfrm>
        </p:grpSpPr>
        <p:sp>
          <p:nvSpPr>
            <p:cNvPr id="62" name="円/楕円 61"/>
            <p:cNvSpPr/>
            <p:nvPr/>
          </p:nvSpPr>
          <p:spPr>
            <a:xfrm>
              <a:off x="1625862" y="-330001"/>
              <a:ext cx="7711483" cy="1639642"/>
            </a:xfrm>
            <a:prstGeom prst="ellipse">
              <a:avLst/>
            </a:prstGeom>
            <a:solidFill>
              <a:schemeClr val="accent2">
                <a:lumMod val="40000"/>
                <a:lumOff val="60000"/>
                <a:alpha val="6000"/>
              </a:schemeClr>
            </a:solidFill>
            <a:ln>
              <a:noFill/>
            </a:ln>
            <a:effectLst>
              <a:glow rad="1066800">
                <a:schemeClr val="accent2">
                  <a:lumMod val="60000"/>
                  <a:lumOff val="40000"/>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2673950" y="392152"/>
              <a:ext cx="5615306" cy="343226"/>
            </a:xfrm>
            <a:prstGeom prst="ellipse">
              <a:avLst/>
            </a:prstGeom>
            <a:solidFill>
              <a:schemeClr val="bg1">
                <a:alpha val="10000"/>
              </a:schemeClr>
            </a:solidFill>
            <a:ln>
              <a:noFill/>
            </a:ln>
            <a:effectLst>
              <a:glow rad="1066800">
                <a:schemeClr val="bg1">
                  <a:alpha val="8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2824466" y="-169923"/>
              <a:ext cx="5314275" cy="1323439"/>
            </a:xfrm>
            <a:prstGeom prst="rect">
              <a:avLst/>
            </a:prstGeom>
            <a:noFill/>
            <a:ln>
              <a:noFill/>
            </a:ln>
          </p:spPr>
          <p:txBody>
            <a:bodyPr wrap="none" rtlCol="0">
              <a:spAutoFit/>
            </a:bodyPr>
            <a:lstStyle/>
            <a:p>
              <a:pPr algn="ctr"/>
              <a:r>
                <a:rPr lang="ja-JP" altLang="en-US" sz="4000" dirty="0">
                  <a:solidFill>
                    <a:schemeClr val="tx1">
                      <a:lumMod val="85000"/>
                      <a:lumOff val="15000"/>
                    </a:schemeClr>
                  </a:solidFill>
                </a:rPr>
                <a:t>多くの人が行き交う</a:t>
              </a:r>
              <a:endParaRPr lang="en-US" altLang="ja-JP" sz="4000" dirty="0">
                <a:solidFill>
                  <a:schemeClr val="tx1">
                    <a:lumMod val="85000"/>
                    <a:lumOff val="15000"/>
                  </a:schemeClr>
                </a:solidFill>
              </a:endParaRPr>
            </a:p>
            <a:p>
              <a:pPr algn="ctr"/>
              <a:r>
                <a:rPr lang="ja-JP" altLang="en-US" sz="4000" b="1" dirty="0">
                  <a:solidFill>
                    <a:schemeClr val="accent6"/>
                  </a:solidFill>
                </a:rPr>
                <a:t>にぎわい</a:t>
              </a:r>
              <a:r>
                <a:rPr lang="ja-JP" altLang="en-US" sz="4000" dirty="0">
                  <a:solidFill>
                    <a:schemeClr val="tx1">
                      <a:lumMod val="85000"/>
                      <a:lumOff val="15000"/>
                    </a:schemeClr>
                  </a:solidFill>
                </a:rPr>
                <a:t>ある市街地へ</a:t>
              </a:r>
              <a:endParaRPr lang="en-US" altLang="ja-JP" sz="4000" dirty="0">
                <a:solidFill>
                  <a:schemeClr val="tx1">
                    <a:lumMod val="85000"/>
                    <a:lumOff val="15000"/>
                  </a:schemeClr>
                </a:solidFill>
              </a:endParaRPr>
            </a:p>
          </p:txBody>
        </p:sp>
      </p:grpSp>
    </p:spTree>
    <p:extLst>
      <p:ext uri="{BB962C8B-B14F-4D97-AF65-F5344CB8AC3E}">
        <p14:creationId xmlns:p14="http://schemas.microsoft.com/office/powerpoint/2010/main" val="61629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animEffect transition="in" filter="fade">
                                      <p:cBhvr>
                                        <p:cTn id="9" dur="500"/>
                                        <p:tgtEl>
                                          <p:spTgt spid="7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43"/>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par>
                                <p:cTn id="28" presetID="1" presetClass="entr" presetSubtype="0" fill="hold" grpId="0" nodeType="withEffect">
                                  <p:stCondLst>
                                    <p:cond delay="500"/>
                                  </p:stCondLst>
                                  <p:childTnLst>
                                    <p:set>
                                      <p:cBhvr>
                                        <p:cTn id="29" dur="1" fill="hold">
                                          <p:stCondLst>
                                            <p:cond delay="0"/>
                                          </p:stCondLst>
                                        </p:cTn>
                                        <p:tgtEl>
                                          <p:spTgt spid="76"/>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200"/>
                                        <p:tgtEl>
                                          <p:spTgt spid="4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00"/>
                                        <p:tgtEl>
                                          <p:spTgt spid="47"/>
                                        </p:tgtEl>
                                      </p:cBhvr>
                                    </p:animEffect>
                                  </p:childTnLst>
                                </p:cTn>
                              </p:par>
                              <p:par>
                                <p:cTn id="46" presetID="10"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200"/>
                                        <p:tgtEl>
                                          <p:spTgt spid="44"/>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00"/>
                                        <p:tgtEl>
                                          <p:spTgt spid="38"/>
                                        </p:tgtEl>
                                      </p:cBhvr>
                                    </p:animEffect>
                                  </p:childTnLst>
                                </p:cTn>
                              </p:par>
                            </p:childTnLst>
                          </p:cTn>
                        </p:par>
                        <p:par>
                          <p:cTn id="52" fill="hold">
                            <p:stCondLst>
                              <p:cond delay="200"/>
                            </p:stCondLst>
                            <p:childTnLst>
                              <p:par>
                                <p:cTn id="53" presetID="1" presetClass="entr" presetSubtype="0" fill="hold" grpId="0" nodeType="after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2"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heel(2)">
                                      <p:cBhvr>
                                        <p:cTn id="61" dur="1000"/>
                                        <p:tgtEl>
                                          <p:spTgt spid="40"/>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6" grpId="0"/>
      <p:bldP spid="40" grpId="0" animBg="1"/>
      <p:bldP spid="43" grpId="0" animBg="1"/>
      <p:bldP spid="51" grpId="0" animBg="1"/>
      <p:bldP spid="78" grpId="0" animBg="1"/>
      <p:bldP spid="76"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6887044" cy="293656"/>
          </a:xfrm>
          <a:prstGeom prst="ellipse">
            <a:avLst/>
          </a:prstGeom>
          <a:solidFill>
            <a:schemeClr val="bg2">
              <a:lumMod val="75000"/>
              <a:alpha val="12000"/>
            </a:schemeClr>
          </a:solidFill>
          <a:ln>
            <a:noFill/>
          </a:ln>
          <a:effectLst>
            <a:glow rad="165100">
              <a:schemeClr val="bg2">
                <a:lumMod val="75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descr="地区全体.png"/>
          <p:cNvPicPr>
            <a:picLocks noChangeAspect="1"/>
          </p:cNvPicPr>
          <p:nvPr/>
        </p:nvPicPr>
        <p:blipFill>
          <a:blip r:embed="rId3" cstate="screen">
            <a:alphaModFix amt="14000"/>
            <a:extLst>
              <a:ext uri="{28A0092B-C50C-407E-A947-70E740481C1C}">
                <a14:useLocalDpi xmlns:a14="http://schemas.microsoft.com/office/drawing/2010/main"/>
              </a:ext>
            </a:extLst>
          </a:blip>
          <a:stretch>
            <a:fillRect/>
          </a:stretch>
        </p:blipFill>
        <p:spPr>
          <a:xfrm>
            <a:off x="0" y="18482"/>
            <a:ext cx="2805588" cy="2824060"/>
          </a:xfrm>
          <a:prstGeom prst="rect">
            <a:avLst/>
          </a:prstGeom>
        </p:spPr>
      </p:pic>
      <p:sp>
        <p:nvSpPr>
          <p:cNvPr id="5" name="テキスト ボックス 4"/>
          <p:cNvSpPr txBox="1"/>
          <p:nvPr/>
        </p:nvSpPr>
        <p:spPr>
          <a:xfrm>
            <a:off x="459561" y="4177823"/>
            <a:ext cx="5416868" cy="461665"/>
          </a:xfrm>
          <a:prstGeom prst="rect">
            <a:avLst/>
          </a:prstGeom>
          <a:noFill/>
        </p:spPr>
        <p:txBody>
          <a:bodyPr wrap="none" rtlCol="0">
            <a:spAutoFit/>
          </a:bodyPr>
          <a:lstStyle/>
          <a:p>
            <a:r>
              <a:rPr lang="ja-JP" altLang="en-US" sz="2400" dirty="0" smtClean="0"/>
              <a:t>自転</a:t>
            </a:r>
            <a:r>
              <a:rPr lang="ja-JP" altLang="en-US" sz="2400" dirty="0"/>
              <a:t>車道を</a:t>
            </a:r>
            <a:r>
              <a:rPr lang="ja-JP" altLang="en-US" sz="2400" dirty="0" smtClean="0"/>
              <a:t>活かして土浦</a:t>
            </a:r>
            <a:r>
              <a:rPr lang="ja-JP" altLang="en-US" sz="2400" dirty="0"/>
              <a:t>の魅力向上</a:t>
            </a:r>
            <a:r>
              <a:rPr lang="ja-JP" altLang="en-US" sz="2400" dirty="0" smtClean="0"/>
              <a:t>へ</a:t>
            </a:r>
            <a:endParaRPr lang="ja-JP" altLang="en-US" sz="2400" dirty="0"/>
          </a:p>
        </p:txBody>
      </p:sp>
      <p:sp>
        <p:nvSpPr>
          <p:cNvPr id="2" name="タイトル 1"/>
          <p:cNvSpPr>
            <a:spLocks noGrp="1"/>
          </p:cNvSpPr>
          <p:nvPr>
            <p:ph type="title"/>
          </p:nvPr>
        </p:nvSpPr>
        <p:spPr>
          <a:xfrm>
            <a:off x="459561" y="2941813"/>
            <a:ext cx="8392138" cy="1162050"/>
          </a:xfrm>
        </p:spPr>
        <p:txBody>
          <a:bodyPr anchor="ctr">
            <a:noAutofit/>
          </a:bodyPr>
          <a:lstStyle/>
          <a:p>
            <a:pPr algn="l"/>
            <a:r>
              <a:rPr kumimoji="1" lang="ja-JP" altLang="en-US" sz="4800" b="0" dirty="0" smtClean="0">
                <a:ln w="635" cap="flat" cmpd="sng">
                  <a:noFill/>
                </a:ln>
                <a:solidFill>
                  <a:schemeClr val="tx1">
                    <a:lumMod val="75000"/>
                    <a:lumOff val="25000"/>
                  </a:schemeClr>
                </a:solidFill>
              </a:rPr>
              <a:t>さわやかりんりんプラン</a:t>
            </a:r>
            <a:endParaRPr kumimoji="1" lang="ja-JP" altLang="en-US" sz="4800" b="0" dirty="0">
              <a:ln w="635" cap="flat" cmpd="sng">
                <a:noFill/>
              </a:ln>
              <a:solidFill>
                <a:schemeClr val="tx1">
                  <a:lumMod val="75000"/>
                  <a:lumOff val="25000"/>
                </a:schemeClr>
              </a:solidFill>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17</a:t>
            </a:fld>
            <a:endParaRPr lang="ja-JP" altLang="en-US" dirty="0"/>
          </a:p>
        </p:txBody>
      </p:sp>
      <p:pic>
        <p:nvPicPr>
          <p:cNvPr id="24" name="図 2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517648" y="5401562"/>
            <a:ext cx="1777344" cy="1333007"/>
          </a:xfrm>
          <a:prstGeom prst="rect">
            <a:avLst/>
          </a:prstGeom>
          <a:ln>
            <a:noFill/>
          </a:ln>
          <a:effectLst>
            <a:softEdge rad="112500"/>
          </a:effectLst>
        </p:spPr>
      </p:pic>
      <p:pic>
        <p:nvPicPr>
          <p:cNvPr id="25" name="図 24"/>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264673" y="4639488"/>
            <a:ext cx="1767223" cy="1325417"/>
          </a:xfrm>
          <a:prstGeom prst="rect">
            <a:avLst/>
          </a:prstGeom>
          <a:ln>
            <a:noFill/>
          </a:ln>
          <a:effectLst>
            <a:softEdge rad="112500"/>
          </a:effectLst>
        </p:spPr>
      </p:pic>
      <p:pic>
        <p:nvPicPr>
          <p:cNvPr id="27" name="図 26" descr="一中地区.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8314" y="1158570"/>
            <a:ext cx="1146240" cy="750228"/>
          </a:xfrm>
          <a:prstGeom prst="rect">
            <a:avLst/>
          </a:prstGeom>
        </p:spPr>
      </p:pic>
      <p:grpSp>
        <p:nvGrpSpPr>
          <p:cNvPr id="29" name="図形グループ 22"/>
          <p:cNvGrpSpPr/>
          <p:nvPr/>
        </p:nvGrpSpPr>
        <p:grpSpPr>
          <a:xfrm>
            <a:off x="959742" y="1706060"/>
            <a:ext cx="869304" cy="869304"/>
            <a:chOff x="6825830" y="2758799"/>
            <a:chExt cx="1189423" cy="1189423"/>
          </a:xfrm>
        </p:grpSpPr>
        <p:sp>
          <p:nvSpPr>
            <p:cNvPr id="30" name="円/楕円 29"/>
            <p:cNvSpPr/>
            <p:nvPr/>
          </p:nvSpPr>
          <p:spPr>
            <a:xfrm>
              <a:off x="6825830" y="2758799"/>
              <a:ext cx="1189423" cy="1189423"/>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31" name="テキスト ボックス 30"/>
            <p:cNvSpPr txBox="1"/>
            <p:nvPr/>
          </p:nvSpPr>
          <p:spPr>
            <a:xfrm>
              <a:off x="6873093" y="3037675"/>
              <a:ext cx="1094898" cy="631672"/>
            </a:xfrm>
            <a:prstGeom prst="rect">
              <a:avLst/>
            </a:prstGeom>
            <a:noFill/>
            <a:ln>
              <a:noFill/>
            </a:ln>
          </p:spPr>
          <p:txBody>
            <a:bodyPr wrap="none" rtlCol="0">
              <a:spAutoFit/>
            </a:bodyPr>
            <a:lstStyle/>
            <a:p>
              <a:pPr algn="ctr"/>
              <a:r>
                <a:rPr kumimoji="1" lang="ja-JP" altLang="en-US" sz="2400" b="1" dirty="0" smtClean="0">
                  <a:ln w="3175" cmpd="sng">
                    <a:noFill/>
                  </a:ln>
                  <a:solidFill>
                    <a:schemeClr val="accent6"/>
                  </a:solidFill>
                  <a:effectLst/>
                  <a:latin typeface="+mn-ea"/>
                  <a:cs typeface="HGP創英角ｺﾞｼｯｸUB"/>
                </a:rPr>
                <a:t>一中</a:t>
              </a:r>
              <a:endParaRPr kumimoji="1" lang="ja-JP" altLang="en-US" sz="2400" b="1" dirty="0">
                <a:solidFill>
                  <a:schemeClr val="accent6"/>
                </a:solidFill>
                <a:effectLst/>
                <a:latin typeface="+mn-ea"/>
                <a:cs typeface="HGP創英角ｺﾞｼｯｸUB"/>
              </a:endParaRPr>
            </a:p>
          </p:txBody>
        </p:sp>
      </p:grpSp>
      <p:pic>
        <p:nvPicPr>
          <p:cNvPr id="38" name="図 37" descr="新治中地区.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33" y="4616"/>
            <a:ext cx="1407427" cy="1398044"/>
          </a:xfrm>
          <a:prstGeom prst="rect">
            <a:avLst/>
          </a:prstGeom>
        </p:spPr>
      </p:pic>
      <p:grpSp>
        <p:nvGrpSpPr>
          <p:cNvPr id="39" name="図形グループ 38"/>
          <p:cNvGrpSpPr/>
          <p:nvPr/>
        </p:nvGrpSpPr>
        <p:grpSpPr>
          <a:xfrm>
            <a:off x="526558" y="34367"/>
            <a:ext cx="1107996" cy="893412"/>
            <a:chOff x="-2065517" y="1265349"/>
            <a:chExt cx="1370138" cy="1104787"/>
          </a:xfrm>
        </p:grpSpPr>
        <p:sp>
          <p:nvSpPr>
            <p:cNvPr id="40" name="円/楕円 39"/>
            <p:cNvSpPr/>
            <p:nvPr/>
          </p:nvSpPr>
          <p:spPr>
            <a:xfrm>
              <a:off x="-1932841" y="1265349"/>
              <a:ext cx="1104787" cy="1104787"/>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mj-ea"/>
                <a:ea typeface="+mj-ea"/>
                <a:cs typeface="HGP創英角ｺﾞｼｯｸUB"/>
              </a:endParaRPr>
            </a:p>
          </p:txBody>
        </p:sp>
        <p:sp>
          <p:nvSpPr>
            <p:cNvPr id="41" name="テキスト ボックス 40"/>
            <p:cNvSpPr txBox="1"/>
            <p:nvPr/>
          </p:nvSpPr>
          <p:spPr>
            <a:xfrm>
              <a:off x="-2065517" y="1532297"/>
              <a:ext cx="1370138" cy="570892"/>
            </a:xfrm>
            <a:prstGeom prst="rect">
              <a:avLst/>
            </a:prstGeom>
            <a:noFill/>
            <a:ln>
              <a:noFill/>
            </a:ln>
          </p:spPr>
          <p:txBody>
            <a:bodyPr wrap="none" rtlCol="0">
              <a:spAutoFit/>
            </a:bodyPr>
            <a:lstStyle/>
            <a:p>
              <a:pPr algn="ctr"/>
              <a:r>
                <a:rPr kumimoji="1" lang="ja-JP" altLang="en-US" sz="2400" b="1" dirty="0" smtClean="0">
                  <a:ln w="1270" cap="flat" cmpd="sng">
                    <a:noFill/>
                  </a:ln>
                  <a:solidFill>
                    <a:srgbClr val="008000"/>
                  </a:solidFill>
                  <a:effectLst/>
                  <a:latin typeface="+mj-ea"/>
                  <a:ea typeface="+mj-ea"/>
                  <a:cs typeface="HGP創英角ｺﾞｼｯｸUB"/>
                </a:rPr>
                <a:t>新治中</a:t>
              </a:r>
              <a:endParaRPr kumimoji="1" lang="ja-JP" altLang="en-US" sz="2400" b="1" dirty="0">
                <a:solidFill>
                  <a:schemeClr val="bg1">
                    <a:lumMod val="50000"/>
                  </a:schemeClr>
                </a:solidFill>
                <a:effectLst/>
                <a:latin typeface="+mj-ea"/>
                <a:ea typeface="+mj-ea"/>
                <a:cs typeface="HGP創英角ｺﾞｼｯｸUB"/>
              </a:endParaRPr>
            </a:p>
          </p:txBody>
        </p:sp>
      </p:grpSp>
      <p:pic>
        <p:nvPicPr>
          <p:cNvPr id="42" name="図 41" descr="二中地区.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0175" y="1099070"/>
            <a:ext cx="797092" cy="521566"/>
          </a:xfrm>
          <a:prstGeom prst="rect">
            <a:avLst/>
          </a:prstGeom>
        </p:spPr>
      </p:pic>
      <p:grpSp>
        <p:nvGrpSpPr>
          <p:cNvPr id="43" name="図形グループ 42"/>
          <p:cNvGrpSpPr/>
          <p:nvPr/>
        </p:nvGrpSpPr>
        <p:grpSpPr>
          <a:xfrm>
            <a:off x="1527263" y="644980"/>
            <a:ext cx="908179" cy="908179"/>
            <a:chOff x="5760247" y="1511267"/>
            <a:chExt cx="914400" cy="914400"/>
          </a:xfrm>
        </p:grpSpPr>
        <p:sp>
          <p:nvSpPr>
            <p:cNvPr id="44" name="円/楕円 43"/>
            <p:cNvSpPr/>
            <p:nvPr/>
          </p:nvSpPr>
          <p:spPr>
            <a:xfrm>
              <a:off x="5760247" y="1511267"/>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mn-ea"/>
                <a:cs typeface="HGP創英角ｺﾞｼｯｸUB"/>
              </a:endParaRPr>
            </a:p>
          </p:txBody>
        </p:sp>
        <p:sp>
          <p:nvSpPr>
            <p:cNvPr id="46" name="テキスト ボックス 45"/>
            <p:cNvSpPr txBox="1"/>
            <p:nvPr/>
          </p:nvSpPr>
          <p:spPr>
            <a:xfrm>
              <a:off x="5829465" y="1735281"/>
              <a:ext cx="805700" cy="464827"/>
            </a:xfrm>
            <a:prstGeom prst="rect">
              <a:avLst/>
            </a:prstGeom>
            <a:noFill/>
            <a:ln>
              <a:noFill/>
            </a:ln>
          </p:spPr>
          <p:txBody>
            <a:bodyPr wrap="none" rtlCol="0">
              <a:spAutoFit/>
            </a:bodyPr>
            <a:lstStyle/>
            <a:p>
              <a:pPr algn="ctr"/>
              <a:r>
                <a:rPr kumimoji="1" lang="ja-JP" altLang="en-US" sz="2400" b="1" dirty="0" smtClean="0">
                  <a:ln w="1270" cap="flat" cmpd="sng">
                    <a:noFill/>
                  </a:ln>
                  <a:solidFill>
                    <a:srgbClr val="DC5096"/>
                  </a:solidFill>
                  <a:effectLst/>
                  <a:latin typeface="+mn-ea"/>
                  <a:cs typeface="HGP創英角ｺﾞｼｯｸUB"/>
                </a:rPr>
                <a:t>二中</a:t>
              </a:r>
              <a:endParaRPr kumimoji="1" lang="ja-JP" altLang="en-US" sz="2400" b="1" dirty="0">
                <a:solidFill>
                  <a:srgbClr val="DC5096"/>
                </a:solidFill>
                <a:effectLst/>
                <a:latin typeface="+mn-ea"/>
                <a:cs typeface="HGP創英角ｺﾞｼｯｸUB"/>
              </a:endParaRPr>
            </a:p>
          </p:txBody>
        </p:sp>
      </p:grpSp>
      <p:pic>
        <p:nvPicPr>
          <p:cNvPr id="36" name="図 35" descr="つながり.png"/>
          <p:cNvPicPr>
            <a:picLocks noChangeAspect="1"/>
          </p:cNvPicPr>
          <p:nvPr/>
        </p:nvPicPr>
        <p:blipFill>
          <a:blip r:embed="rId11" cstate="print">
            <a:alphaModFix amt="69000"/>
            <a:extLst>
              <a:ext uri="{28A0092B-C50C-407E-A947-70E740481C1C}">
                <a14:useLocalDpi xmlns:a14="http://schemas.microsoft.com/office/drawing/2010/main"/>
              </a:ext>
            </a:extLst>
          </a:blip>
          <a:stretch>
            <a:fillRect/>
          </a:stretch>
        </p:blipFill>
        <p:spPr>
          <a:xfrm>
            <a:off x="8247959" y="173472"/>
            <a:ext cx="754252" cy="771930"/>
          </a:xfrm>
          <a:prstGeom prst="rect">
            <a:avLst/>
          </a:prstGeom>
        </p:spPr>
      </p:pic>
      <p:pic>
        <p:nvPicPr>
          <p:cNvPr id="37" name="図 36" descr="にぎわい.png"/>
          <p:cNvPicPr>
            <a:picLocks noChangeAspect="1"/>
          </p:cNvPicPr>
          <p:nvPr/>
        </p:nvPicPr>
        <p:blipFill>
          <a:blip r:embed="rId12">
            <a:alphaModFix/>
            <a:extLst>
              <a:ext uri="{28A0092B-C50C-407E-A947-70E740481C1C}">
                <a14:useLocalDpi xmlns:a14="http://schemas.microsoft.com/office/drawing/2010/main"/>
              </a:ext>
            </a:extLst>
          </a:blip>
          <a:stretch>
            <a:fillRect/>
          </a:stretch>
        </p:blipFill>
        <p:spPr>
          <a:xfrm>
            <a:off x="6581812" y="163854"/>
            <a:ext cx="1578503" cy="1615499"/>
          </a:xfrm>
          <a:prstGeom prst="rect">
            <a:avLst/>
          </a:prstGeom>
        </p:spPr>
      </p:pic>
      <p:pic>
        <p:nvPicPr>
          <p:cNvPr id="45" name="図 44" descr="あんしん.png"/>
          <p:cNvPicPr>
            <a:picLocks noChangeAspect="1"/>
          </p:cNvPicPr>
          <p:nvPr/>
        </p:nvPicPr>
        <p:blipFill>
          <a:blip r:embed="rId13" cstate="print">
            <a:alphaModFix amt="70000"/>
            <a:extLst>
              <a:ext uri="{28A0092B-C50C-407E-A947-70E740481C1C}">
                <a14:useLocalDpi xmlns:a14="http://schemas.microsoft.com/office/drawing/2010/main"/>
              </a:ext>
            </a:extLst>
          </a:blip>
          <a:stretch>
            <a:fillRect/>
          </a:stretch>
        </p:blipFill>
        <p:spPr>
          <a:xfrm>
            <a:off x="8291942" y="1019524"/>
            <a:ext cx="710269" cy="726916"/>
          </a:xfrm>
          <a:prstGeom prst="rect">
            <a:avLst/>
          </a:prstGeom>
        </p:spPr>
      </p:pic>
      <p:pic>
        <p:nvPicPr>
          <p:cNvPr id="34" name="図 33" descr="観光3.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68855" y="163854"/>
            <a:ext cx="650949" cy="650949"/>
          </a:xfrm>
          <a:prstGeom prst="rect">
            <a:avLst/>
          </a:prstGeom>
          <a:noFill/>
          <a:ln>
            <a:noFill/>
          </a:ln>
        </p:spPr>
      </p:pic>
    </p:spTree>
    <p:extLst>
      <p:ext uri="{BB962C8B-B14F-4D97-AF65-F5344CB8AC3E}">
        <p14:creationId xmlns:p14="http://schemas.microsoft.com/office/powerpoint/2010/main" val="197530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3865" y="2176974"/>
            <a:ext cx="2813037" cy="21009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18</a:t>
            </a:fld>
            <a:endParaRPr kumimoji="1" lang="ja-JP" altLang="en-US" dirty="0"/>
          </a:p>
        </p:txBody>
      </p:sp>
      <p:sp>
        <p:nvSpPr>
          <p:cNvPr id="7" name="テキスト ボックス 6"/>
          <p:cNvSpPr txBox="1"/>
          <p:nvPr/>
        </p:nvSpPr>
        <p:spPr>
          <a:xfrm>
            <a:off x="533400" y="1321792"/>
            <a:ext cx="8077200" cy="764312"/>
          </a:xfrm>
          <a:prstGeom prst="rect">
            <a:avLst/>
          </a:prstGeom>
          <a:noFill/>
        </p:spPr>
        <p:txBody>
          <a:bodyPr wrap="square" rtlCol="0">
            <a:spAutoFit/>
          </a:bodyPr>
          <a:lstStyle/>
          <a:p>
            <a:pPr>
              <a:lnSpc>
                <a:spcPct val="110000"/>
              </a:lnSpc>
            </a:pPr>
            <a:r>
              <a:rPr kumimoji="1" lang="en-US" altLang="ja-JP" sz="2000" dirty="0" smtClean="0"/>
              <a:t>Q.</a:t>
            </a:r>
            <a:r>
              <a:rPr kumimoji="1" lang="ja-JP" altLang="en-US" sz="2000" dirty="0" smtClean="0"/>
              <a:t>「土浦」ならではのもので、まだ活かされていないと思うもの、</a:t>
            </a:r>
            <a:endParaRPr kumimoji="1" lang="en-US" altLang="ja-JP" sz="2000" dirty="0" smtClean="0"/>
          </a:p>
          <a:p>
            <a:pPr>
              <a:lnSpc>
                <a:spcPct val="110000"/>
              </a:lnSpc>
            </a:pPr>
            <a:r>
              <a:rPr lang="ja-JP" altLang="ja-JP" sz="2000" dirty="0"/>
              <a:t>　</a:t>
            </a:r>
            <a:r>
              <a:rPr lang="en-US" altLang="ja-JP" sz="2000" dirty="0"/>
              <a:t> </a:t>
            </a:r>
            <a:r>
              <a:rPr kumimoji="1" lang="ja-JP" altLang="en-US" sz="2000" dirty="0" smtClean="0"/>
              <a:t>もっと売り込むべきだと思うものはなんですか。</a:t>
            </a:r>
            <a:endParaRPr kumimoji="1" lang="ja-JP" altLang="en-US" sz="2000" dirty="0"/>
          </a:p>
        </p:txBody>
      </p:sp>
      <p:pic>
        <p:nvPicPr>
          <p:cNvPr id="16" name="図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999" y="2176974"/>
            <a:ext cx="2801256" cy="2100942"/>
          </a:xfrm>
          <a:prstGeom prst="rect">
            <a:avLst/>
          </a:prstGeom>
          <a:ln>
            <a:noFill/>
          </a:ln>
          <a:effectLst>
            <a:softEdge rad="112500"/>
          </a:effectLst>
        </p:spPr>
      </p:pic>
      <p:sp>
        <p:nvSpPr>
          <p:cNvPr id="2" name="角丸四角形 1"/>
          <p:cNvSpPr/>
          <p:nvPr/>
        </p:nvSpPr>
        <p:spPr>
          <a:xfrm>
            <a:off x="1006619" y="4330944"/>
            <a:ext cx="3112557" cy="58565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latin typeface="+mj-ea"/>
                <a:ea typeface="+mj-ea"/>
              </a:rPr>
              <a:t>１位</a:t>
            </a:r>
            <a:r>
              <a:rPr lang="en-US" altLang="ja-JP" sz="2400" dirty="0">
                <a:latin typeface="+mj-ea"/>
                <a:ea typeface="+mj-ea"/>
              </a:rPr>
              <a:t> </a:t>
            </a:r>
            <a:r>
              <a:rPr lang="ja-JP" altLang="en-US" sz="2400" dirty="0" smtClean="0">
                <a:latin typeface="+mj-ea"/>
                <a:ea typeface="+mj-ea"/>
              </a:rPr>
              <a:t>霞ヶ浦</a:t>
            </a:r>
            <a:r>
              <a:rPr lang="en-US" altLang="ja-JP" sz="2000" dirty="0" smtClean="0">
                <a:latin typeface="+mj-ea"/>
                <a:ea typeface="+mj-ea"/>
              </a:rPr>
              <a:t>(</a:t>
            </a:r>
            <a:r>
              <a:rPr lang="en-US" altLang="ja-JP" sz="2000" dirty="0">
                <a:latin typeface="+mj-ea"/>
                <a:ea typeface="+mj-ea"/>
              </a:rPr>
              <a:t>16.6%)</a:t>
            </a:r>
          </a:p>
        </p:txBody>
      </p:sp>
      <p:sp>
        <p:nvSpPr>
          <p:cNvPr id="21" name="テキスト ボックス 20"/>
          <p:cNvSpPr txBox="1"/>
          <p:nvPr/>
        </p:nvSpPr>
        <p:spPr>
          <a:xfrm>
            <a:off x="5842156" y="6577365"/>
            <a:ext cx="2627052" cy="261610"/>
          </a:xfrm>
          <a:prstGeom prst="rect">
            <a:avLst/>
          </a:prstGeom>
          <a:noFill/>
        </p:spPr>
        <p:txBody>
          <a:bodyPr wrap="none" rtlCol="0">
            <a:spAutoFit/>
          </a:bodyPr>
          <a:lstStyle/>
          <a:p>
            <a:pPr algn="r"/>
            <a:r>
              <a:rPr lang="ja-JP" altLang="en-US" sz="1100" dirty="0">
                <a:latin typeface="ヒラギノ角ゴ ProN W3"/>
                <a:ea typeface="ヒラギノ角ゴ ProN W3"/>
                <a:cs typeface="ヒラギノ角ゴ ProN W3"/>
              </a:rPr>
              <a:t>土浦市</a:t>
            </a:r>
            <a:r>
              <a:rPr lang="ja-JP" altLang="en-US" sz="1100" dirty="0" smtClean="0">
                <a:latin typeface="ヒラギノ角ゴ ProN W3"/>
                <a:ea typeface="ヒラギノ角ゴ ProN W3"/>
                <a:cs typeface="ヒラギノ角ゴ ProN W3"/>
              </a:rPr>
              <a:t>「平成</a:t>
            </a:r>
            <a:r>
              <a:rPr lang="en-US" altLang="ja-JP" sz="1100" dirty="0">
                <a:latin typeface="ヒラギノ角ゴ ProN W3"/>
                <a:ea typeface="ヒラギノ角ゴ ProN W3"/>
                <a:cs typeface="ヒラギノ角ゴ ProN W3"/>
              </a:rPr>
              <a:t>25</a:t>
            </a:r>
            <a:r>
              <a:rPr lang="ja-JP" altLang="en-US" sz="1100" dirty="0">
                <a:latin typeface="ヒラギノ角ゴ ProN W3"/>
                <a:ea typeface="ヒラギノ角ゴ ProN W3"/>
                <a:cs typeface="ヒラギノ角ゴ ProN W3"/>
              </a:rPr>
              <a:t>年度市民満足度</a:t>
            </a:r>
            <a:r>
              <a:rPr lang="ja-JP" altLang="en-US" sz="1100" dirty="0" smtClean="0">
                <a:latin typeface="ヒラギノ角ゴ ProN W3"/>
                <a:ea typeface="ヒラギノ角ゴ ProN W3"/>
                <a:cs typeface="ヒラギノ角ゴ ProN W3"/>
              </a:rPr>
              <a:t>調査」</a:t>
            </a:r>
            <a:endParaRPr kumimoji="1" lang="ja-JP" altLang="en-US" sz="1100" dirty="0">
              <a:latin typeface="ヒラギノ角ゴ ProN W3"/>
              <a:ea typeface="ヒラギノ角ゴ ProN W3"/>
              <a:cs typeface="ヒラギノ角ゴ ProN W3"/>
            </a:endParaRPr>
          </a:p>
        </p:txBody>
      </p:sp>
      <p:grpSp>
        <p:nvGrpSpPr>
          <p:cNvPr id="6" name="図形グループ 5"/>
          <p:cNvGrpSpPr/>
          <p:nvPr/>
        </p:nvGrpSpPr>
        <p:grpSpPr>
          <a:xfrm>
            <a:off x="4827190" y="4330944"/>
            <a:ext cx="3286386" cy="803784"/>
            <a:chOff x="4843471" y="4277917"/>
            <a:chExt cx="3286386" cy="803784"/>
          </a:xfrm>
        </p:grpSpPr>
        <p:sp>
          <p:nvSpPr>
            <p:cNvPr id="19" name="角丸四角形 18"/>
            <p:cNvSpPr/>
            <p:nvPr/>
          </p:nvSpPr>
          <p:spPr>
            <a:xfrm>
              <a:off x="4914137" y="4277917"/>
              <a:ext cx="3215720" cy="80378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tLang="ja-JP" sz="2400" dirty="0">
                <a:latin typeface="+mn-ea"/>
              </a:endParaRPr>
            </a:p>
          </p:txBody>
        </p:sp>
        <p:sp>
          <p:nvSpPr>
            <p:cNvPr id="5" name="テキスト ボックス 4"/>
            <p:cNvSpPr txBox="1"/>
            <p:nvPr/>
          </p:nvSpPr>
          <p:spPr>
            <a:xfrm>
              <a:off x="4843471" y="4326757"/>
              <a:ext cx="3286386" cy="738664"/>
            </a:xfrm>
            <a:prstGeom prst="rect">
              <a:avLst/>
            </a:prstGeom>
            <a:noFill/>
          </p:spPr>
          <p:txBody>
            <a:bodyPr wrap="none" rtlCol="0">
              <a:spAutoFit/>
            </a:bodyPr>
            <a:lstStyle/>
            <a:p>
              <a:pPr algn="ctr"/>
              <a:r>
                <a:rPr lang="en-US" altLang="ja-JP" sz="2200" dirty="0">
                  <a:latin typeface="+mn-ea"/>
                </a:rPr>
                <a:t>4</a:t>
              </a:r>
              <a:r>
                <a:rPr lang="ja-JP" altLang="en-US" sz="2200" dirty="0">
                  <a:latin typeface="+mn-ea"/>
                </a:rPr>
                <a:t>位</a:t>
              </a:r>
              <a:r>
                <a:rPr lang="en-US" altLang="ja-JP" sz="2200" dirty="0">
                  <a:latin typeface="+mn-ea"/>
                </a:rPr>
                <a:t> </a:t>
              </a:r>
              <a:r>
                <a:rPr lang="ja-JP" altLang="en-US" sz="2200" dirty="0">
                  <a:latin typeface="+mn-ea"/>
                </a:rPr>
                <a:t>サイクリングロード</a:t>
              </a:r>
              <a:endParaRPr lang="en-US" altLang="ja-JP" sz="2200" dirty="0">
                <a:latin typeface="+mn-ea"/>
              </a:endParaRPr>
            </a:p>
            <a:p>
              <a:pPr algn="ctr"/>
              <a:r>
                <a:rPr lang="en-US" altLang="ja-JP" sz="2000" dirty="0">
                  <a:latin typeface="+mn-ea"/>
                </a:rPr>
                <a:t>(6.7%</a:t>
              </a:r>
              <a:r>
                <a:rPr lang="en-US" altLang="ja-JP" sz="2000" dirty="0" smtClean="0">
                  <a:latin typeface="+mn-ea"/>
                </a:rPr>
                <a:t>)</a:t>
              </a:r>
              <a:endParaRPr lang="en-US" altLang="ja-JP" sz="2400" dirty="0">
                <a:latin typeface="+mn-ea"/>
              </a:endParaRPr>
            </a:p>
          </p:txBody>
        </p:sp>
      </p:grpSp>
      <p:sp>
        <p:nvSpPr>
          <p:cNvPr id="13" name="正方形/長方形 12"/>
          <p:cNvSpPr/>
          <p:nvPr/>
        </p:nvSpPr>
        <p:spPr>
          <a:xfrm>
            <a:off x="495300" y="5326368"/>
            <a:ext cx="8153400" cy="1043075"/>
          </a:xfrm>
          <a:prstGeom prst="rect">
            <a:avLst/>
          </a:prstGeom>
          <a:ln w="38100" cmpd="sng"/>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latin typeface="+mn-ea"/>
                <a:cs typeface="ヒラギノ角ゴ ProN W3"/>
              </a:rPr>
              <a:t>霞ヶ浦、サイクリングロードを活用してほしい</a:t>
            </a:r>
            <a:endParaRPr lang="en-US" altLang="ja-JP" sz="2800" dirty="0" smtClean="0">
              <a:latin typeface="+mn-ea"/>
              <a:cs typeface="ヒラギノ角ゴ ProN W3"/>
            </a:endParaRPr>
          </a:p>
          <a:p>
            <a:pPr algn="ctr"/>
            <a:r>
              <a:rPr lang="ja-JP" altLang="en-US" sz="2800" dirty="0" smtClean="0">
                <a:latin typeface="+mn-ea"/>
                <a:cs typeface="ヒラギノ角ゴ ProN W3"/>
              </a:rPr>
              <a:t>という住民の意見が多い</a:t>
            </a:r>
            <a:endParaRPr lang="en-US" altLang="ja-JP" sz="2800" dirty="0">
              <a:solidFill>
                <a:srgbClr val="F14124"/>
              </a:solidFill>
              <a:latin typeface="+mn-ea"/>
              <a:cs typeface="ヒラギノ角ゴ ProN W3"/>
            </a:endParaRPr>
          </a:p>
        </p:txBody>
      </p:sp>
      <p:sp>
        <p:nvSpPr>
          <p:cNvPr id="30" name="正方形/長方形 29"/>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012271" y="283589"/>
            <a:ext cx="4134465" cy="523220"/>
          </a:xfrm>
          <a:prstGeom prst="rect">
            <a:avLst/>
          </a:prstGeom>
          <a:noFill/>
        </p:spPr>
        <p:txBody>
          <a:bodyPr wrap="none" rtlCol="0">
            <a:spAutoFit/>
          </a:bodyPr>
          <a:lstStyle/>
          <a:p>
            <a:r>
              <a:rPr kumimoji="1" lang="ja-JP" altLang="en-US" sz="2800" dirty="0" smtClean="0"/>
              <a:t>さわやかりんりんプラン</a:t>
            </a:r>
            <a:endParaRPr kumimoji="1" lang="ja-JP" altLang="en-US" sz="2800" dirty="0"/>
          </a:p>
        </p:txBody>
      </p:sp>
      <p:pic>
        <p:nvPicPr>
          <p:cNvPr id="32" name="図 31" descr="にぎわい.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37" name="図 36" descr="観光.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spTree>
    <p:extLst>
      <p:ext uri="{BB962C8B-B14F-4D97-AF65-F5344CB8AC3E}">
        <p14:creationId xmlns:p14="http://schemas.microsoft.com/office/powerpoint/2010/main" val="183144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owner\Desktop\Resized\図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588" y="3047245"/>
            <a:ext cx="1883446" cy="1408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2" name="グループ化 31"/>
          <p:cNvGrpSpPr/>
          <p:nvPr/>
        </p:nvGrpSpPr>
        <p:grpSpPr>
          <a:xfrm>
            <a:off x="2864153" y="1777268"/>
            <a:ext cx="4895441" cy="5656931"/>
            <a:chOff x="2368022" y="701534"/>
            <a:chExt cx="5076064" cy="5834278"/>
          </a:xfrm>
        </p:grpSpPr>
        <p:grpSp>
          <p:nvGrpSpPr>
            <p:cNvPr id="35" name="グループ化 34"/>
            <p:cNvGrpSpPr/>
            <p:nvPr/>
          </p:nvGrpSpPr>
          <p:grpSpPr>
            <a:xfrm>
              <a:off x="2368022" y="701534"/>
              <a:ext cx="5076064" cy="5834278"/>
              <a:chOff x="3193389" y="754411"/>
              <a:chExt cx="5076064" cy="5834278"/>
            </a:xfrm>
          </p:grpSpPr>
          <p:grpSp>
            <p:nvGrpSpPr>
              <p:cNvPr id="38" name="グループ化 37"/>
              <p:cNvGrpSpPr/>
              <p:nvPr/>
            </p:nvGrpSpPr>
            <p:grpSpPr>
              <a:xfrm>
                <a:off x="3193389" y="754411"/>
                <a:ext cx="3537235" cy="4789611"/>
                <a:chOff x="4284347" y="173894"/>
                <a:chExt cx="4889813" cy="6611087"/>
              </a:xfrm>
            </p:grpSpPr>
            <p:pic>
              <p:nvPicPr>
                <p:cNvPr id="42" name="Picture 2" descr="C:\Users\owner\Desktop\筑波鉄道_地図.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4347" y="173894"/>
                  <a:ext cx="4671730" cy="6611087"/>
                </a:xfrm>
                <a:prstGeom prst="rect">
                  <a:avLst/>
                </a:prstGeom>
                <a:noFill/>
                <a:extLst>
                  <a:ext uri="{909E8E84-426E-40dd-AFC4-6F175D3DCCD1}">
                    <a14:hiddenFill xmlns:a14="http://schemas.microsoft.com/office/drawing/2010/main">
                      <a:solidFill>
                        <a:srgbClr val="FFFFFF"/>
                      </a:solidFill>
                    </a14:hiddenFill>
                  </a:ext>
                </a:extLst>
              </p:spPr>
            </p:pic>
            <p:sp>
              <p:nvSpPr>
                <p:cNvPr id="43" name="二等辺三角形 42"/>
                <p:cNvSpPr/>
                <p:nvPr/>
              </p:nvSpPr>
              <p:spPr>
                <a:xfrm>
                  <a:off x="6157817" y="3330442"/>
                  <a:ext cx="536677" cy="509909"/>
                </a:xfrm>
                <a:prstGeom prst="triangl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7633479" y="5454326"/>
                  <a:ext cx="1540681" cy="525770"/>
                </a:xfrm>
                <a:prstGeom prst="rect">
                  <a:avLst/>
                </a:prstGeom>
                <a:noFill/>
              </p:spPr>
              <p:txBody>
                <a:bodyPr wrap="square" rtlCol="0">
                  <a:spAutoFit/>
                </a:bodyPr>
                <a:lstStyle/>
                <a:p>
                  <a:pPr algn="ctr"/>
                  <a:r>
                    <a:rPr lang="ja-JP" altLang="en-US" dirty="0">
                      <a:solidFill>
                        <a:srgbClr val="002060"/>
                      </a:solidFill>
                    </a:rPr>
                    <a:t>土浦</a:t>
                  </a:r>
                  <a:r>
                    <a:rPr kumimoji="1" lang="ja-JP" altLang="en-US" dirty="0" smtClean="0">
                      <a:solidFill>
                        <a:srgbClr val="002060"/>
                      </a:solidFill>
                    </a:rPr>
                    <a:t>市</a:t>
                  </a:r>
                  <a:endParaRPr kumimoji="1" lang="ja-JP" altLang="en-US" dirty="0">
                    <a:solidFill>
                      <a:srgbClr val="002060"/>
                    </a:solidFill>
                  </a:endParaRPr>
                </a:p>
              </p:txBody>
            </p:sp>
          </p:grpSp>
          <p:grpSp>
            <p:nvGrpSpPr>
              <p:cNvPr id="39" name="グループ化 38"/>
              <p:cNvGrpSpPr/>
              <p:nvPr/>
            </p:nvGrpSpPr>
            <p:grpSpPr>
              <a:xfrm>
                <a:off x="5753100" y="4082595"/>
                <a:ext cx="2516353" cy="2506094"/>
                <a:chOff x="5753100" y="4082595"/>
                <a:chExt cx="2516353" cy="2506094"/>
              </a:xfrm>
            </p:grpSpPr>
            <p:sp>
              <p:nvSpPr>
                <p:cNvPr id="40" name="フリーフォーム 39"/>
                <p:cNvSpPr/>
                <p:nvPr/>
              </p:nvSpPr>
              <p:spPr>
                <a:xfrm rot="416204">
                  <a:off x="5857876" y="4082595"/>
                  <a:ext cx="2411577" cy="2506094"/>
                </a:xfrm>
                <a:custGeom>
                  <a:avLst/>
                  <a:gdLst>
                    <a:gd name="connsiteX0" fmla="*/ 1752 w 2411577"/>
                    <a:gd name="connsiteY0" fmla="*/ 1314450 h 2506094"/>
                    <a:gd name="connsiteX1" fmla="*/ 20802 w 2411577"/>
                    <a:gd name="connsiteY1" fmla="*/ 1495425 h 2506094"/>
                    <a:gd name="connsiteX2" fmla="*/ 30327 w 2411577"/>
                    <a:gd name="connsiteY2" fmla="*/ 1524000 h 2506094"/>
                    <a:gd name="connsiteX3" fmla="*/ 87477 w 2411577"/>
                    <a:gd name="connsiteY3" fmla="*/ 1571625 h 2506094"/>
                    <a:gd name="connsiteX4" fmla="*/ 106527 w 2411577"/>
                    <a:gd name="connsiteY4" fmla="*/ 1600200 h 2506094"/>
                    <a:gd name="connsiteX5" fmla="*/ 144627 w 2411577"/>
                    <a:gd name="connsiteY5" fmla="*/ 1609725 h 2506094"/>
                    <a:gd name="connsiteX6" fmla="*/ 173202 w 2411577"/>
                    <a:gd name="connsiteY6" fmla="*/ 1619250 h 2506094"/>
                    <a:gd name="connsiteX7" fmla="*/ 258927 w 2411577"/>
                    <a:gd name="connsiteY7" fmla="*/ 1676400 h 2506094"/>
                    <a:gd name="connsiteX8" fmla="*/ 325602 w 2411577"/>
                    <a:gd name="connsiteY8" fmla="*/ 1695450 h 2506094"/>
                    <a:gd name="connsiteX9" fmla="*/ 411327 w 2411577"/>
                    <a:gd name="connsiteY9" fmla="*/ 1714500 h 2506094"/>
                    <a:gd name="connsiteX10" fmla="*/ 439902 w 2411577"/>
                    <a:gd name="connsiteY10" fmla="*/ 1724025 h 2506094"/>
                    <a:gd name="connsiteX11" fmla="*/ 468477 w 2411577"/>
                    <a:gd name="connsiteY11" fmla="*/ 1743075 h 2506094"/>
                    <a:gd name="connsiteX12" fmla="*/ 506577 w 2411577"/>
                    <a:gd name="connsiteY12" fmla="*/ 1752600 h 2506094"/>
                    <a:gd name="connsiteX13" fmla="*/ 620877 w 2411577"/>
                    <a:gd name="connsiteY13" fmla="*/ 1781175 h 2506094"/>
                    <a:gd name="connsiteX14" fmla="*/ 782802 w 2411577"/>
                    <a:gd name="connsiteY14" fmla="*/ 1809750 h 2506094"/>
                    <a:gd name="connsiteX15" fmla="*/ 849477 w 2411577"/>
                    <a:gd name="connsiteY15" fmla="*/ 1838325 h 2506094"/>
                    <a:gd name="connsiteX16" fmla="*/ 935202 w 2411577"/>
                    <a:gd name="connsiteY16" fmla="*/ 1866900 h 2506094"/>
                    <a:gd name="connsiteX17" fmla="*/ 973302 w 2411577"/>
                    <a:gd name="connsiteY17" fmla="*/ 1876425 h 2506094"/>
                    <a:gd name="connsiteX18" fmla="*/ 1001877 w 2411577"/>
                    <a:gd name="connsiteY18" fmla="*/ 1885950 h 2506094"/>
                    <a:gd name="connsiteX19" fmla="*/ 1030452 w 2411577"/>
                    <a:gd name="connsiteY19" fmla="*/ 1905000 h 2506094"/>
                    <a:gd name="connsiteX20" fmla="*/ 1087602 w 2411577"/>
                    <a:gd name="connsiteY20" fmla="*/ 1924050 h 2506094"/>
                    <a:gd name="connsiteX21" fmla="*/ 1116177 w 2411577"/>
                    <a:gd name="connsiteY21" fmla="*/ 1933575 h 2506094"/>
                    <a:gd name="connsiteX22" fmla="*/ 1144752 w 2411577"/>
                    <a:gd name="connsiteY22" fmla="*/ 1943100 h 2506094"/>
                    <a:gd name="connsiteX23" fmla="*/ 1173327 w 2411577"/>
                    <a:gd name="connsiteY23" fmla="*/ 1952625 h 2506094"/>
                    <a:gd name="connsiteX24" fmla="*/ 1201902 w 2411577"/>
                    <a:gd name="connsiteY24" fmla="*/ 1971675 h 2506094"/>
                    <a:gd name="connsiteX25" fmla="*/ 1230477 w 2411577"/>
                    <a:gd name="connsiteY25" fmla="*/ 1981200 h 2506094"/>
                    <a:gd name="connsiteX26" fmla="*/ 1249527 w 2411577"/>
                    <a:gd name="connsiteY26" fmla="*/ 2038350 h 2506094"/>
                    <a:gd name="connsiteX27" fmla="*/ 1259052 w 2411577"/>
                    <a:gd name="connsiteY27" fmla="*/ 2066925 h 2506094"/>
                    <a:gd name="connsiteX28" fmla="*/ 1201902 w 2411577"/>
                    <a:gd name="connsiteY28" fmla="*/ 2152650 h 2506094"/>
                    <a:gd name="connsiteX29" fmla="*/ 1182852 w 2411577"/>
                    <a:gd name="connsiteY29" fmla="*/ 2181225 h 2506094"/>
                    <a:gd name="connsiteX30" fmla="*/ 1163802 w 2411577"/>
                    <a:gd name="connsiteY30" fmla="*/ 2209800 h 2506094"/>
                    <a:gd name="connsiteX31" fmla="*/ 1135227 w 2411577"/>
                    <a:gd name="connsiteY31" fmla="*/ 2238375 h 2506094"/>
                    <a:gd name="connsiteX32" fmla="*/ 1116177 w 2411577"/>
                    <a:gd name="connsiteY32" fmla="*/ 2295525 h 2506094"/>
                    <a:gd name="connsiteX33" fmla="*/ 1106652 w 2411577"/>
                    <a:gd name="connsiteY33" fmla="*/ 2324100 h 2506094"/>
                    <a:gd name="connsiteX34" fmla="*/ 1116177 w 2411577"/>
                    <a:gd name="connsiteY34" fmla="*/ 2362200 h 2506094"/>
                    <a:gd name="connsiteX35" fmla="*/ 1144752 w 2411577"/>
                    <a:gd name="connsiteY35" fmla="*/ 2371725 h 2506094"/>
                    <a:gd name="connsiteX36" fmla="*/ 1240002 w 2411577"/>
                    <a:gd name="connsiteY36" fmla="*/ 2362200 h 2506094"/>
                    <a:gd name="connsiteX37" fmla="*/ 1297152 w 2411577"/>
                    <a:gd name="connsiteY37" fmla="*/ 2333625 h 2506094"/>
                    <a:gd name="connsiteX38" fmla="*/ 1382877 w 2411577"/>
                    <a:gd name="connsiteY38" fmla="*/ 2266950 h 2506094"/>
                    <a:gd name="connsiteX39" fmla="*/ 1411452 w 2411577"/>
                    <a:gd name="connsiteY39" fmla="*/ 2247900 h 2506094"/>
                    <a:gd name="connsiteX40" fmla="*/ 1478127 w 2411577"/>
                    <a:gd name="connsiteY40" fmla="*/ 2228850 h 2506094"/>
                    <a:gd name="connsiteX41" fmla="*/ 1668627 w 2411577"/>
                    <a:gd name="connsiteY41" fmla="*/ 2238375 h 2506094"/>
                    <a:gd name="connsiteX42" fmla="*/ 1754352 w 2411577"/>
                    <a:gd name="connsiteY42" fmla="*/ 2305050 h 2506094"/>
                    <a:gd name="connsiteX43" fmla="*/ 1782927 w 2411577"/>
                    <a:gd name="connsiteY43" fmla="*/ 2314575 h 2506094"/>
                    <a:gd name="connsiteX44" fmla="*/ 1821027 w 2411577"/>
                    <a:gd name="connsiteY44" fmla="*/ 2352675 h 2506094"/>
                    <a:gd name="connsiteX45" fmla="*/ 1849602 w 2411577"/>
                    <a:gd name="connsiteY45" fmla="*/ 2371725 h 2506094"/>
                    <a:gd name="connsiteX46" fmla="*/ 2002002 w 2411577"/>
                    <a:gd name="connsiteY46" fmla="*/ 2390775 h 2506094"/>
                    <a:gd name="connsiteX47" fmla="*/ 2030577 w 2411577"/>
                    <a:gd name="connsiteY47" fmla="*/ 2409825 h 2506094"/>
                    <a:gd name="connsiteX48" fmla="*/ 2106777 w 2411577"/>
                    <a:gd name="connsiteY48" fmla="*/ 2428875 h 2506094"/>
                    <a:gd name="connsiteX49" fmla="*/ 2135352 w 2411577"/>
                    <a:gd name="connsiteY49" fmla="*/ 2447925 h 2506094"/>
                    <a:gd name="connsiteX50" fmla="*/ 2192502 w 2411577"/>
                    <a:gd name="connsiteY50" fmla="*/ 2466975 h 2506094"/>
                    <a:gd name="connsiteX51" fmla="*/ 2249652 w 2411577"/>
                    <a:gd name="connsiteY51" fmla="*/ 2505075 h 2506094"/>
                    <a:gd name="connsiteX52" fmla="*/ 2268702 w 2411577"/>
                    <a:gd name="connsiteY52" fmla="*/ 2476500 h 2506094"/>
                    <a:gd name="connsiteX53" fmla="*/ 2306802 w 2411577"/>
                    <a:gd name="connsiteY53" fmla="*/ 2409825 h 2506094"/>
                    <a:gd name="connsiteX54" fmla="*/ 2335377 w 2411577"/>
                    <a:gd name="connsiteY54" fmla="*/ 2381250 h 2506094"/>
                    <a:gd name="connsiteX55" fmla="*/ 2354427 w 2411577"/>
                    <a:gd name="connsiteY55" fmla="*/ 2324100 h 2506094"/>
                    <a:gd name="connsiteX56" fmla="*/ 2373477 w 2411577"/>
                    <a:gd name="connsiteY56" fmla="*/ 2295525 h 2506094"/>
                    <a:gd name="connsiteX57" fmla="*/ 2383002 w 2411577"/>
                    <a:gd name="connsiteY57" fmla="*/ 2266950 h 2506094"/>
                    <a:gd name="connsiteX58" fmla="*/ 2411577 w 2411577"/>
                    <a:gd name="connsiteY58" fmla="*/ 2209800 h 2506094"/>
                    <a:gd name="connsiteX59" fmla="*/ 2402052 w 2411577"/>
                    <a:gd name="connsiteY59" fmla="*/ 2143125 h 2506094"/>
                    <a:gd name="connsiteX60" fmla="*/ 2373477 w 2411577"/>
                    <a:gd name="connsiteY60" fmla="*/ 2133600 h 2506094"/>
                    <a:gd name="connsiteX61" fmla="*/ 2316327 w 2411577"/>
                    <a:gd name="connsiteY61" fmla="*/ 2105025 h 2506094"/>
                    <a:gd name="connsiteX62" fmla="*/ 2259177 w 2411577"/>
                    <a:gd name="connsiteY62" fmla="*/ 2066925 h 2506094"/>
                    <a:gd name="connsiteX63" fmla="*/ 2221077 w 2411577"/>
                    <a:gd name="connsiteY63" fmla="*/ 2009775 h 2506094"/>
                    <a:gd name="connsiteX64" fmla="*/ 2192502 w 2411577"/>
                    <a:gd name="connsiteY64" fmla="*/ 1990725 h 2506094"/>
                    <a:gd name="connsiteX65" fmla="*/ 2182977 w 2411577"/>
                    <a:gd name="connsiteY65" fmla="*/ 1952625 h 2506094"/>
                    <a:gd name="connsiteX66" fmla="*/ 2173452 w 2411577"/>
                    <a:gd name="connsiteY66" fmla="*/ 1866900 h 2506094"/>
                    <a:gd name="connsiteX67" fmla="*/ 2154402 w 2411577"/>
                    <a:gd name="connsiteY67" fmla="*/ 1809750 h 2506094"/>
                    <a:gd name="connsiteX68" fmla="*/ 2116302 w 2411577"/>
                    <a:gd name="connsiteY68" fmla="*/ 1752600 h 2506094"/>
                    <a:gd name="connsiteX69" fmla="*/ 2097252 w 2411577"/>
                    <a:gd name="connsiteY69" fmla="*/ 1695450 h 2506094"/>
                    <a:gd name="connsiteX70" fmla="*/ 2059152 w 2411577"/>
                    <a:gd name="connsiteY70" fmla="*/ 1609725 h 2506094"/>
                    <a:gd name="connsiteX71" fmla="*/ 1982952 w 2411577"/>
                    <a:gd name="connsiteY71" fmla="*/ 1524000 h 2506094"/>
                    <a:gd name="connsiteX72" fmla="*/ 1963902 w 2411577"/>
                    <a:gd name="connsiteY72" fmla="*/ 1485900 h 2506094"/>
                    <a:gd name="connsiteX73" fmla="*/ 1944852 w 2411577"/>
                    <a:gd name="connsiteY73" fmla="*/ 1457325 h 2506094"/>
                    <a:gd name="connsiteX74" fmla="*/ 1935327 w 2411577"/>
                    <a:gd name="connsiteY74" fmla="*/ 1428750 h 2506094"/>
                    <a:gd name="connsiteX75" fmla="*/ 1916277 w 2411577"/>
                    <a:gd name="connsiteY75" fmla="*/ 1390650 h 2506094"/>
                    <a:gd name="connsiteX76" fmla="*/ 1906752 w 2411577"/>
                    <a:gd name="connsiteY76" fmla="*/ 1362075 h 2506094"/>
                    <a:gd name="connsiteX77" fmla="*/ 1868652 w 2411577"/>
                    <a:gd name="connsiteY77" fmla="*/ 1304925 h 2506094"/>
                    <a:gd name="connsiteX78" fmla="*/ 1840077 w 2411577"/>
                    <a:gd name="connsiteY78" fmla="*/ 1228725 h 2506094"/>
                    <a:gd name="connsiteX79" fmla="*/ 1811502 w 2411577"/>
                    <a:gd name="connsiteY79" fmla="*/ 1209675 h 2506094"/>
                    <a:gd name="connsiteX80" fmla="*/ 1782927 w 2411577"/>
                    <a:gd name="connsiteY80" fmla="*/ 1152525 h 2506094"/>
                    <a:gd name="connsiteX81" fmla="*/ 1763877 w 2411577"/>
                    <a:gd name="connsiteY81" fmla="*/ 1123950 h 2506094"/>
                    <a:gd name="connsiteX82" fmla="*/ 1744827 w 2411577"/>
                    <a:gd name="connsiteY82" fmla="*/ 1066800 h 2506094"/>
                    <a:gd name="connsiteX83" fmla="*/ 1725777 w 2411577"/>
                    <a:gd name="connsiteY83" fmla="*/ 1038225 h 2506094"/>
                    <a:gd name="connsiteX84" fmla="*/ 1706727 w 2411577"/>
                    <a:gd name="connsiteY84" fmla="*/ 1000125 h 2506094"/>
                    <a:gd name="connsiteX85" fmla="*/ 1668627 w 2411577"/>
                    <a:gd name="connsiteY85" fmla="*/ 914400 h 2506094"/>
                    <a:gd name="connsiteX86" fmla="*/ 1659102 w 2411577"/>
                    <a:gd name="connsiteY86" fmla="*/ 876300 h 2506094"/>
                    <a:gd name="connsiteX87" fmla="*/ 1630527 w 2411577"/>
                    <a:gd name="connsiteY87" fmla="*/ 771525 h 2506094"/>
                    <a:gd name="connsiteX88" fmla="*/ 1611477 w 2411577"/>
                    <a:gd name="connsiteY88" fmla="*/ 733425 h 2506094"/>
                    <a:gd name="connsiteX89" fmla="*/ 1582902 w 2411577"/>
                    <a:gd name="connsiteY89" fmla="*/ 714375 h 2506094"/>
                    <a:gd name="connsiteX90" fmla="*/ 1554327 w 2411577"/>
                    <a:gd name="connsiteY90" fmla="*/ 628650 h 2506094"/>
                    <a:gd name="connsiteX91" fmla="*/ 1544802 w 2411577"/>
                    <a:gd name="connsiteY91" fmla="*/ 600075 h 2506094"/>
                    <a:gd name="connsiteX92" fmla="*/ 1535277 w 2411577"/>
                    <a:gd name="connsiteY92" fmla="*/ 571500 h 2506094"/>
                    <a:gd name="connsiteX93" fmla="*/ 1506702 w 2411577"/>
                    <a:gd name="connsiteY93" fmla="*/ 457200 h 2506094"/>
                    <a:gd name="connsiteX94" fmla="*/ 1478127 w 2411577"/>
                    <a:gd name="connsiteY94" fmla="*/ 438150 h 2506094"/>
                    <a:gd name="connsiteX95" fmla="*/ 1459077 w 2411577"/>
                    <a:gd name="connsiteY95" fmla="*/ 409575 h 2506094"/>
                    <a:gd name="connsiteX96" fmla="*/ 1420977 w 2411577"/>
                    <a:gd name="connsiteY96" fmla="*/ 323850 h 2506094"/>
                    <a:gd name="connsiteX97" fmla="*/ 1363827 w 2411577"/>
                    <a:gd name="connsiteY97" fmla="*/ 266700 h 2506094"/>
                    <a:gd name="connsiteX98" fmla="*/ 1335252 w 2411577"/>
                    <a:gd name="connsiteY98" fmla="*/ 209550 h 2506094"/>
                    <a:gd name="connsiteX99" fmla="*/ 1306677 w 2411577"/>
                    <a:gd name="connsiteY99" fmla="*/ 200025 h 2506094"/>
                    <a:gd name="connsiteX100" fmla="*/ 1268577 w 2411577"/>
                    <a:gd name="connsiteY100" fmla="*/ 209550 h 2506094"/>
                    <a:gd name="connsiteX101" fmla="*/ 1220952 w 2411577"/>
                    <a:gd name="connsiteY101" fmla="*/ 276225 h 2506094"/>
                    <a:gd name="connsiteX102" fmla="*/ 1192377 w 2411577"/>
                    <a:gd name="connsiteY102" fmla="*/ 295275 h 2506094"/>
                    <a:gd name="connsiteX103" fmla="*/ 1116177 w 2411577"/>
                    <a:gd name="connsiteY103" fmla="*/ 285750 h 2506094"/>
                    <a:gd name="connsiteX104" fmla="*/ 1106652 w 2411577"/>
                    <a:gd name="connsiteY104" fmla="*/ 257175 h 2506094"/>
                    <a:gd name="connsiteX105" fmla="*/ 1059027 w 2411577"/>
                    <a:gd name="connsiteY105" fmla="*/ 219075 h 2506094"/>
                    <a:gd name="connsiteX106" fmla="*/ 1001877 w 2411577"/>
                    <a:gd name="connsiteY106" fmla="*/ 171450 h 2506094"/>
                    <a:gd name="connsiteX107" fmla="*/ 954252 w 2411577"/>
                    <a:gd name="connsiteY107" fmla="*/ 152400 h 2506094"/>
                    <a:gd name="connsiteX108" fmla="*/ 878052 w 2411577"/>
                    <a:gd name="connsiteY108" fmla="*/ 95250 h 2506094"/>
                    <a:gd name="connsiteX109" fmla="*/ 820902 w 2411577"/>
                    <a:gd name="connsiteY109" fmla="*/ 57150 h 2506094"/>
                    <a:gd name="connsiteX110" fmla="*/ 792327 w 2411577"/>
                    <a:gd name="connsiteY110" fmla="*/ 38100 h 2506094"/>
                    <a:gd name="connsiteX111" fmla="*/ 763752 w 2411577"/>
                    <a:gd name="connsiteY111" fmla="*/ 19050 h 2506094"/>
                    <a:gd name="connsiteX112" fmla="*/ 697077 w 2411577"/>
                    <a:gd name="connsiteY112" fmla="*/ 0 h 2506094"/>
                    <a:gd name="connsiteX113" fmla="*/ 668502 w 2411577"/>
                    <a:gd name="connsiteY113" fmla="*/ 9525 h 2506094"/>
                    <a:gd name="connsiteX114" fmla="*/ 697077 w 2411577"/>
                    <a:gd name="connsiteY114" fmla="*/ 28575 h 2506094"/>
                    <a:gd name="connsiteX115" fmla="*/ 725652 w 2411577"/>
                    <a:gd name="connsiteY115" fmla="*/ 57150 h 2506094"/>
                    <a:gd name="connsiteX116" fmla="*/ 773277 w 2411577"/>
                    <a:gd name="connsiteY116" fmla="*/ 114300 h 2506094"/>
                    <a:gd name="connsiteX117" fmla="*/ 820902 w 2411577"/>
                    <a:gd name="connsiteY117" fmla="*/ 133350 h 2506094"/>
                    <a:gd name="connsiteX118" fmla="*/ 839952 w 2411577"/>
                    <a:gd name="connsiteY118" fmla="*/ 161925 h 2506094"/>
                    <a:gd name="connsiteX119" fmla="*/ 868527 w 2411577"/>
                    <a:gd name="connsiteY119" fmla="*/ 171450 h 2506094"/>
                    <a:gd name="connsiteX120" fmla="*/ 878052 w 2411577"/>
                    <a:gd name="connsiteY120" fmla="*/ 200025 h 2506094"/>
                    <a:gd name="connsiteX121" fmla="*/ 906627 w 2411577"/>
                    <a:gd name="connsiteY121" fmla="*/ 219075 h 2506094"/>
                    <a:gd name="connsiteX122" fmla="*/ 944727 w 2411577"/>
                    <a:gd name="connsiteY122" fmla="*/ 266700 h 2506094"/>
                    <a:gd name="connsiteX123" fmla="*/ 954252 w 2411577"/>
                    <a:gd name="connsiteY123" fmla="*/ 295275 h 2506094"/>
                    <a:gd name="connsiteX124" fmla="*/ 963777 w 2411577"/>
                    <a:gd name="connsiteY124" fmla="*/ 542925 h 2506094"/>
                    <a:gd name="connsiteX125" fmla="*/ 1020927 w 2411577"/>
                    <a:gd name="connsiteY125" fmla="*/ 590550 h 2506094"/>
                    <a:gd name="connsiteX126" fmla="*/ 1049502 w 2411577"/>
                    <a:gd name="connsiteY126" fmla="*/ 600075 h 2506094"/>
                    <a:gd name="connsiteX127" fmla="*/ 1192377 w 2411577"/>
                    <a:gd name="connsiteY127" fmla="*/ 628650 h 2506094"/>
                    <a:gd name="connsiteX128" fmla="*/ 1249527 w 2411577"/>
                    <a:gd name="connsiteY128" fmla="*/ 666750 h 2506094"/>
                    <a:gd name="connsiteX129" fmla="*/ 1259052 w 2411577"/>
                    <a:gd name="connsiteY129" fmla="*/ 695325 h 2506094"/>
                    <a:gd name="connsiteX130" fmla="*/ 1316202 w 2411577"/>
                    <a:gd name="connsiteY130" fmla="*/ 752475 h 2506094"/>
                    <a:gd name="connsiteX131" fmla="*/ 1325727 w 2411577"/>
                    <a:gd name="connsiteY131" fmla="*/ 781050 h 2506094"/>
                    <a:gd name="connsiteX132" fmla="*/ 1335252 w 2411577"/>
                    <a:gd name="connsiteY132" fmla="*/ 876300 h 2506094"/>
                    <a:gd name="connsiteX133" fmla="*/ 1392402 w 2411577"/>
                    <a:gd name="connsiteY133" fmla="*/ 885825 h 2506094"/>
                    <a:gd name="connsiteX134" fmla="*/ 1411452 w 2411577"/>
                    <a:gd name="connsiteY134" fmla="*/ 914400 h 2506094"/>
                    <a:gd name="connsiteX135" fmla="*/ 1459077 w 2411577"/>
                    <a:gd name="connsiteY135" fmla="*/ 1000125 h 2506094"/>
                    <a:gd name="connsiteX136" fmla="*/ 1487652 w 2411577"/>
                    <a:gd name="connsiteY136" fmla="*/ 1009650 h 2506094"/>
                    <a:gd name="connsiteX137" fmla="*/ 1516227 w 2411577"/>
                    <a:gd name="connsiteY137" fmla="*/ 1066800 h 2506094"/>
                    <a:gd name="connsiteX138" fmla="*/ 1487652 w 2411577"/>
                    <a:gd name="connsiteY138" fmla="*/ 1123950 h 2506094"/>
                    <a:gd name="connsiteX139" fmla="*/ 1478127 w 2411577"/>
                    <a:gd name="connsiteY139" fmla="*/ 1152525 h 2506094"/>
                    <a:gd name="connsiteX140" fmla="*/ 1449552 w 2411577"/>
                    <a:gd name="connsiteY140" fmla="*/ 1162050 h 2506094"/>
                    <a:gd name="connsiteX141" fmla="*/ 1392402 w 2411577"/>
                    <a:gd name="connsiteY141" fmla="*/ 1209675 h 2506094"/>
                    <a:gd name="connsiteX142" fmla="*/ 1373352 w 2411577"/>
                    <a:gd name="connsiteY142" fmla="*/ 1238250 h 2506094"/>
                    <a:gd name="connsiteX143" fmla="*/ 1316202 w 2411577"/>
                    <a:gd name="connsiteY143" fmla="*/ 1295400 h 2506094"/>
                    <a:gd name="connsiteX144" fmla="*/ 1278102 w 2411577"/>
                    <a:gd name="connsiteY144" fmla="*/ 1333500 h 2506094"/>
                    <a:gd name="connsiteX145" fmla="*/ 1259052 w 2411577"/>
                    <a:gd name="connsiteY145" fmla="*/ 1362075 h 2506094"/>
                    <a:gd name="connsiteX146" fmla="*/ 1192377 w 2411577"/>
                    <a:gd name="connsiteY146" fmla="*/ 1390650 h 2506094"/>
                    <a:gd name="connsiteX147" fmla="*/ 801852 w 2411577"/>
                    <a:gd name="connsiteY147" fmla="*/ 1381125 h 2506094"/>
                    <a:gd name="connsiteX148" fmla="*/ 773277 w 2411577"/>
                    <a:gd name="connsiteY148" fmla="*/ 1371600 h 2506094"/>
                    <a:gd name="connsiteX149" fmla="*/ 716127 w 2411577"/>
                    <a:gd name="connsiteY149" fmla="*/ 1333500 h 2506094"/>
                    <a:gd name="connsiteX150" fmla="*/ 658977 w 2411577"/>
                    <a:gd name="connsiteY150" fmla="*/ 1304925 h 2506094"/>
                    <a:gd name="connsiteX151" fmla="*/ 601827 w 2411577"/>
                    <a:gd name="connsiteY151" fmla="*/ 1314450 h 2506094"/>
                    <a:gd name="connsiteX152" fmla="*/ 544677 w 2411577"/>
                    <a:gd name="connsiteY152" fmla="*/ 1333500 h 2506094"/>
                    <a:gd name="connsiteX153" fmla="*/ 487527 w 2411577"/>
                    <a:gd name="connsiteY153" fmla="*/ 1362075 h 2506094"/>
                    <a:gd name="connsiteX154" fmla="*/ 277977 w 2411577"/>
                    <a:gd name="connsiteY154" fmla="*/ 1352550 h 2506094"/>
                    <a:gd name="connsiteX155" fmla="*/ 173202 w 2411577"/>
                    <a:gd name="connsiteY155" fmla="*/ 1343025 h 2506094"/>
                    <a:gd name="connsiteX156" fmla="*/ 154152 w 2411577"/>
                    <a:gd name="connsiteY156" fmla="*/ 1285875 h 2506094"/>
                    <a:gd name="connsiteX157" fmla="*/ 58902 w 2411577"/>
                    <a:gd name="connsiteY157" fmla="*/ 1304925 h 2506094"/>
                    <a:gd name="connsiteX158" fmla="*/ 1752 w 2411577"/>
                    <a:gd name="connsiteY158" fmla="*/ 1314450 h 25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1577" h="2506094">
                      <a:moveTo>
                        <a:pt x="1752" y="1314450"/>
                      </a:moveTo>
                      <a:cubicBezTo>
                        <a:pt x="-4598" y="1346200"/>
                        <a:pt x="7353" y="1434906"/>
                        <a:pt x="20802" y="1495425"/>
                      </a:cubicBezTo>
                      <a:cubicBezTo>
                        <a:pt x="22980" y="1505226"/>
                        <a:pt x="24758" y="1515646"/>
                        <a:pt x="30327" y="1524000"/>
                      </a:cubicBezTo>
                      <a:cubicBezTo>
                        <a:pt x="44995" y="1546002"/>
                        <a:pt x="66392" y="1557568"/>
                        <a:pt x="87477" y="1571625"/>
                      </a:cubicBezTo>
                      <a:cubicBezTo>
                        <a:pt x="93827" y="1581150"/>
                        <a:pt x="97002" y="1593850"/>
                        <a:pt x="106527" y="1600200"/>
                      </a:cubicBezTo>
                      <a:cubicBezTo>
                        <a:pt x="117419" y="1607462"/>
                        <a:pt x="132040" y="1606129"/>
                        <a:pt x="144627" y="1609725"/>
                      </a:cubicBezTo>
                      <a:cubicBezTo>
                        <a:pt x="154281" y="1612483"/>
                        <a:pt x="163677" y="1616075"/>
                        <a:pt x="173202" y="1619250"/>
                      </a:cubicBezTo>
                      <a:lnTo>
                        <a:pt x="258927" y="1676400"/>
                      </a:lnTo>
                      <a:cubicBezTo>
                        <a:pt x="267491" y="1682109"/>
                        <a:pt x="320045" y="1693862"/>
                        <a:pt x="325602" y="1695450"/>
                      </a:cubicBezTo>
                      <a:cubicBezTo>
                        <a:pt x="391257" y="1714209"/>
                        <a:pt x="308190" y="1697311"/>
                        <a:pt x="411327" y="1714500"/>
                      </a:cubicBezTo>
                      <a:cubicBezTo>
                        <a:pt x="420852" y="1717675"/>
                        <a:pt x="430922" y="1719535"/>
                        <a:pt x="439902" y="1724025"/>
                      </a:cubicBezTo>
                      <a:cubicBezTo>
                        <a:pt x="450141" y="1729145"/>
                        <a:pt x="457955" y="1738566"/>
                        <a:pt x="468477" y="1743075"/>
                      </a:cubicBezTo>
                      <a:cubicBezTo>
                        <a:pt x="480509" y="1748232"/>
                        <a:pt x="494038" y="1748838"/>
                        <a:pt x="506577" y="1752600"/>
                      </a:cubicBezTo>
                      <a:cubicBezTo>
                        <a:pt x="600917" y="1780902"/>
                        <a:pt x="525773" y="1765324"/>
                        <a:pt x="620877" y="1781175"/>
                      </a:cubicBezTo>
                      <a:cubicBezTo>
                        <a:pt x="711296" y="1811315"/>
                        <a:pt x="658029" y="1798407"/>
                        <a:pt x="782802" y="1809750"/>
                      </a:cubicBezTo>
                      <a:cubicBezTo>
                        <a:pt x="874784" y="1840411"/>
                        <a:pt x="731776" y="1791245"/>
                        <a:pt x="849477" y="1838325"/>
                      </a:cubicBezTo>
                      <a:lnTo>
                        <a:pt x="935202" y="1866900"/>
                      </a:lnTo>
                      <a:cubicBezTo>
                        <a:pt x="947621" y="1871040"/>
                        <a:pt x="960715" y="1872829"/>
                        <a:pt x="973302" y="1876425"/>
                      </a:cubicBezTo>
                      <a:cubicBezTo>
                        <a:pt x="982956" y="1879183"/>
                        <a:pt x="992352" y="1882775"/>
                        <a:pt x="1001877" y="1885950"/>
                      </a:cubicBezTo>
                      <a:cubicBezTo>
                        <a:pt x="1011402" y="1892300"/>
                        <a:pt x="1019991" y="1900351"/>
                        <a:pt x="1030452" y="1905000"/>
                      </a:cubicBezTo>
                      <a:cubicBezTo>
                        <a:pt x="1048802" y="1913155"/>
                        <a:pt x="1068552" y="1917700"/>
                        <a:pt x="1087602" y="1924050"/>
                      </a:cubicBezTo>
                      <a:lnTo>
                        <a:pt x="1116177" y="1933575"/>
                      </a:lnTo>
                      <a:lnTo>
                        <a:pt x="1144752" y="1943100"/>
                      </a:lnTo>
                      <a:lnTo>
                        <a:pt x="1173327" y="1952625"/>
                      </a:lnTo>
                      <a:cubicBezTo>
                        <a:pt x="1182852" y="1958975"/>
                        <a:pt x="1191663" y="1966555"/>
                        <a:pt x="1201902" y="1971675"/>
                      </a:cubicBezTo>
                      <a:cubicBezTo>
                        <a:pt x="1210882" y="1976165"/>
                        <a:pt x="1224641" y="1973030"/>
                        <a:pt x="1230477" y="1981200"/>
                      </a:cubicBezTo>
                      <a:cubicBezTo>
                        <a:pt x="1242149" y="1997540"/>
                        <a:pt x="1243177" y="2019300"/>
                        <a:pt x="1249527" y="2038350"/>
                      </a:cubicBezTo>
                      <a:lnTo>
                        <a:pt x="1259052" y="2066925"/>
                      </a:lnTo>
                      <a:lnTo>
                        <a:pt x="1201902" y="2152650"/>
                      </a:lnTo>
                      <a:lnTo>
                        <a:pt x="1182852" y="2181225"/>
                      </a:lnTo>
                      <a:cubicBezTo>
                        <a:pt x="1176502" y="2190750"/>
                        <a:pt x="1171897" y="2201705"/>
                        <a:pt x="1163802" y="2209800"/>
                      </a:cubicBezTo>
                      <a:lnTo>
                        <a:pt x="1135227" y="2238375"/>
                      </a:lnTo>
                      <a:lnTo>
                        <a:pt x="1116177" y="2295525"/>
                      </a:lnTo>
                      <a:lnTo>
                        <a:pt x="1106652" y="2324100"/>
                      </a:lnTo>
                      <a:cubicBezTo>
                        <a:pt x="1109827" y="2336800"/>
                        <a:pt x="1107999" y="2351978"/>
                        <a:pt x="1116177" y="2362200"/>
                      </a:cubicBezTo>
                      <a:cubicBezTo>
                        <a:pt x="1122449" y="2370040"/>
                        <a:pt x="1134712" y="2371725"/>
                        <a:pt x="1144752" y="2371725"/>
                      </a:cubicBezTo>
                      <a:cubicBezTo>
                        <a:pt x="1176660" y="2371725"/>
                        <a:pt x="1208252" y="2365375"/>
                        <a:pt x="1240002" y="2362200"/>
                      </a:cubicBezTo>
                      <a:cubicBezTo>
                        <a:pt x="1266482" y="2353373"/>
                        <a:pt x="1274995" y="2353320"/>
                        <a:pt x="1297152" y="2333625"/>
                      </a:cubicBezTo>
                      <a:cubicBezTo>
                        <a:pt x="1374251" y="2265092"/>
                        <a:pt x="1323955" y="2286591"/>
                        <a:pt x="1382877" y="2266950"/>
                      </a:cubicBezTo>
                      <a:cubicBezTo>
                        <a:pt x="1392402" y="2260600"/>
                        <a:pt x="1401213" y="2253020"/>
                        <a:pt x="1411452" y="2247900"/>
                      </a:cubicBezTo>
                      <a:cubicBezTo>
                        <a:pt x="1425117" y="2241068"/>
                        <a:pt x="1465920" y="2231902"/>
                        <a:pt x="1478127" y="2228850"/>
                      </a:cubicBezTo>
                      <a:cubicBezTo>
                        <a:pt x="1541627" y="2232025"/>
                        <a:pt x="1606192" y="2226368"/>
                        <a:pt x="1668627" y="2238375"/>
                      </a:cubicBezTo>
                      <a:cubicBezTo>
                        <a:pt x="1722092" y="2248657"/>
                        <a:pt x="1718350" y="2281049"/>
                        <a:pt x="1754352" y="2305050"/>
                      </a:cubicBezTo>
                      <a:cubicBezTo>
                        <a:pt x="1762706" y="2310619"/>
                        <a:pt x="1773402" y="2311400"/>
                        <a:pt x="1782927" y="2314575"/>
                      </a:cubicBezTo>
                      <a:cubicBezTo>
                        <a:pt x="1798167" y="2360295"/>
                        <a:pt x="1780387" y="2332355"/>
                        <a:pt x="1821027" y="2352675"/>
                      </a:cubicBezTo>
                      <a:cubicBezTo>
                        <a:pt x="1831266" y="2357795"/>
                        <a:pt x="1838400" y="2369367"/>
                        <a:pt x="1849602" y="2371725"/>
                      </a:cubicBezTo>
                      <a:cubicBezTo>
                        <a:pt x="1899699" y="2382272"/>
                        <a:pt x="2002002" y="2390775"/>
                        <a:pt x="2002002" y="2390775"/>
                      </a:cubicBezTo>
                      <a:cubicBezTo>
                        <a:pt x="2011527" y="2397125"/>
                        <a:pt x="2020338" y="2404705"/>
                        <a:pt x="2030577" y="2409825"/>
                      </a:cubicBezTo>
                      <a:cubicBezTo>
                        <a:pt x="2050103" y="2419588"/>
                        <a:pt x="2088663" y="2425252"/>
                        <a:pt x="2106777" y="2428875"/>
                      </a:cubicBezTo>
                      <a:cubicBezTo>
                        <a:pt x="2116302" y="2435225"/>
                        <a:pt x="2124891" y="2443276"/>
                        <a:pt x="2135352" y="2447925"/>
                      </a:cubicBezTo>
                      <a:cubicBezTo>
                        <a:pt x="2153702" y="2456080"/>
                        <a:pt x="2192502" y="2466975"/>
                        <a:pt x="2192502" y="2466975"/>
                      </a:cubicBezTo>
                      <a:lnTo>
                        <a:pt x="2249652" y="2505075"/>
                      </a:lnTo>
                      <a:cubicBezTo>
                        <a:pt x="2259177" y="2511425"/>
                        <a:pt x="2263022" y="2486439"/>
                        <a:pt x="2268702" y="2476500"/>
                      </a:cubicBezTo>
                      <a:cubicBezTo>
                        <a:pt x="2285641" y="2446857"/>
                        <a:pt x="2285705" y="2435141"/>
                        <a:pt x="2306802" y="2409825"/>
                      </a:cubicBezTo>
                      <a:cubicBezTo>
                        <a:pt x="2315426" y="2399477"/>
                        <a:pt x="2325852" y="2390775"/>
                        <a:pt x="2335377" y="2381250"/>
                      </a:cubicBezTo>
                      <a:lnTo>
                        <a:pt x="2354427" y="2324100"/>
                      </a:lnTo>
                      <a:cubicBezTo>
                        <a:pt x="2358047" y="2313240"/>
                        <a:pt x="2368357" y="2305764"/>
                        <a:pt x="2373477" y="2295525"/>
                      </a:cubicBezTo>
                      <a:cubicBezTo>
                        <a:pt x="2377967" y="2286545"/>
                        <a:pt x="2378512" y="2275930"/>
                        <a:pt x="2383002" y="2266950"/>
                      </a:cubicBezTo>
                      <a:cubicBezTo>
                        <a:pt x="2419931" y="2193092"/>
                        <a:pt x="2387636" y="2281624"/>
                        <a:pt x="2411577" y="2209800"/>
                      </a:cubicBezTo>
                      <a:cubicBezTo>
                        <a:pt x="2408402" y="2187575"/>
                        <a:pt x="2412092" y="2163205"/>
                        <a:pt x="2402052" y="2143125"/>
                      </a:cubicBezTo>
                      <a:cubicBezTo>
                        <a:pt x="2397562" y="2134145"/>
                        <a:pt x="2382457" y="2138090"/>
                        <a:pt x="2373477" y="2133600"/>
                      </a:cubicBezTo>
                      <a:cubicBezTo>
                        <a:pt x="2299619" y="2096671"/>
                        <a:pt x="2388151" y="2128966"/>
                        <a:pt x="2316327" y="2105025"/>
                      </a:cubicBezTo>
                      <a:lnTo>
                        <a:pt x="2259177" y="2066925"/>
                      </a:lnTo>
                      <a:cubicBezTo>
                        <a:pt x="2240127" y="2054225"/>
                        <a:pt x="2240127" y="2022475"/>
                        <a:pt x="2221077" y="2009775"/>
                      </a:cubicBezTo>
                      <a:lnTo>
                        <a:pt x="2192502" y="1990725"/>
                      </a:lnTo>
                      <a:cubicBezTo>
                        <a:pt x="2189327" y="1978025"/>
                        <a:pt x="2184968" y="1965564"/>
                        <a:pt x="2182977" y="1952625"/>
                      </a:cubicBezTo>
                      <a:cubicBezTo>
                        <a:pt x="2178605" y="1924208"/>
                        <a:pt x="2179091" y="1895093"/>
                        <a:pt x="2173452" y="1866900"/>
                      </a:cubicBezTo>
                      <a:cubicBezTo>
                        <a:pt x="2169514" y="1847209"/>
                        <a:pt x="2165541" y="1826458"/>
                        <a:pt x="2154402" y="1809750"/>
                      </a:cubicBezTo>
                      <a:cubicBezTo>
                        <a:pt x="2141702" y="1790700"/>
                        <a:pt x="2123542" y="1774320"/>
                        <a:pt x="2116302" y="1752600"/>
                      </a:cubicBezTo>
                      <a:cubicBezTo>
                        <a:pt x="2109952" y="1733550"/>
                        <a:pt x="2108391" y="1712158"/>
                        <a:pt x="2097252" y="1695450"/>
                      </a:cubicBezTo>
                      <a:cubicBezTo>
                        <a:pt x="2067063" y="1650167"/>
                        <a:pt x="2081822" y="1677735"/>
                        <a:pt x="2059152" y="1609725"/>
                      </a:cubicBezTo>
                      <a:cubicBezTo>
                        <a:pt x="2048425" y="1577545"/>
                        <a:pt x="1993439" y="1544975"/>
                        <a:pt x="1982952" y="1524000"/>
                      </a:cubicBezTo>
                      <a:cubicBezTo>
                        <a:pt x="1976602" y="1511300"/>
                        <a:pt x="1970947" y="1498228"/>
                        <a:pt x="1963902" y="1485900"/>
                      </a:cubicBezTo>
                      <a:cubicBezTo>
                        <a:pt x="1958222" y="1475961"/>
                        <a:pt x="1949972" y="1467564"/>
                        <a:pt x="1944852" y="1457325"/>
                      </a:cubicBezTo>
                      <a:cubicBezTo>
                        <a:pt x="1940362" y="1448345"/>
                        <a:pt x="1939282" y="1437978"/>
                        <a:pt x="1935327" y="1428750"/>
                      </a:cubicBezTo>
                      <a:cubicBezTo>
                        <a:pt x="1929734" y="1415699"/>
                        <a:pt x="1921870" y="1403701"/>
                        <a:pt x="1916277" y="1390650"/>
                      </a:cubicBezTo>
                      <a:cubicBezTo>
                        <a:pt x="1912322" y="1381422"/>
                        <a:pt x="1911628" y="1370852"/>
                        <a:pt x="1906752" y="1362075"/>
                      </a:cubicBezTo>
                      <a:cubicBezTo>
                        <a:pt x="1895633" y="1342061"/>
                        <a:pt x="1868652" y="1304925"/>
                        <a:pt x="1868652" y="1304925"/>
                      </a:cubicBezTo>
                      <a:cubicBezTo>
                        <a:pt x="1862243" y="1279291"/>
                        <a:pt x="1857866" y="1250072"/>
                        <a:pt x="1840077" y="1228725"/>
                      </a:cubicBezTo>
                      <a:cubicBezTo>
                        <a:pt x="1832748" y="1219931"/>
                        <a:pt x="1821027" y="1216025"/>
                        <a:pt x="1811502" y="1209675"/>
                      </a:cubicBezTo>
                      <a:cubicBezTo>
                        <a:pt x="1756907" y="1127783"/>
                        <a:pt x="1822362" y="1231395"/>
                        <a:pt x="1782927" y="1152525"/>
                      </a:cubicBezTo>
                      <a:cubicBezTo>
                        <a:pt x="1777807" y="1142286"/>
                        <a:pt x="1768526" y="1134411"/>
                        <a:pt x="1763877" y="1123950"/>
                      </a:cubicBezTo>
                      <a:cubicBezTo>
                        <a:pt x="1755722" y="1105600"/>
                        <a:pt x="1751177" y="1085850"/>
                        <a:pt x="1744827" y="1066800"/>
                      </a:cubicBezTo>
                      <a:cubicBezTo>
                        <a:pt x="1741207" y="1055940"/>
                        <a:pt x="1731457" y="1048164"/>
                        <a:pt x="1725777" y="1038225"/>
                      </a:cubicBezTo>
                      <a:cubicBezTo>
                        <a:pt x="1718732" y="1025897"/>
                        <a:pt x="1712000" y="1013308"/>
                        <a:pt x="1706727" y="1000125"/>
                      </a:cubicBezTo>
                      <a:cubicBezTo>
                        <a:pt x="1672722" y="915112"/>
                        <a:pt x="1705278" y="969376"/>
                        <a:pt x="1668627" y="914400"/>
                      </a:cubicBezTo>
                      <a:cubicBezTo>
                        <a:pt x="1665452" y="901700"/>
                        <a:pt x="1661942" y="889079"/>
                        <a:pt x="1659102" y="876300"/>
                      </a:cubicBezTo>
                      <a:cubicBezTo>
                        <a:pt x="1650741" y="838674"/>
                        <a:pt x="1648369" y="807208"/>
                        <a:pt x="1630527" y="771525"/>
                      </a:cubicBezTo>
                      <a:cubicBezTo>
                        <a:pt x="1624177" y="758825"/>
                        <a:pt x="1620567" y="744333"/>
                        <a:pt x="1611477" y="733425"/>
                      </a:cubicBezTo>
                      <a:cubicBezTo>
                        <a:pt x="1604148" y="724631"/>
                        <a:pt x="1592427" y="720725"/>
                        <a:pt x="1582902" y="714375"/>
                      </a:cubicBezTo>
                      <a:lnTo>
                        <a:pt x="1554327" y="628650"/>
                      </a:lnTo>
                      <a:lnTo>
                        <a:pt x="1544802" y="600075"/>
                      </a:lnTo>
                      <a:lnTo>
                        <a:pt x="1535277" y="571500"/>
                      </a:lnTo>
                      <a:cubicBezTo>
                        <a:pt x="1529981" y="523840"/>
                        <a:pt x="1539513" y="490011"/>
                        <a:pt x="1506702" y="457200"/>
                      </a:cubicBezTo>
                      <a:cubicBezTo>
                        <a:pt x="1498607" y="449105"/>
                        <a:pt x="1487652" y="444500"/>
                        <a:pt x="1478127" y="438150"/>
                      </a:cubicBezTo>
                      <a:cubicBezTo>
                        <a:pt x="1471777" y="428625"/>
                        <a:pt x="1463726" y="420036"/>
                        <a:pt x="1459077" y="409575"/>
                      </a:cubicBezTo>
                      <a:cubicBezTo>
                        <a:pt x="1438945" y="364278"/>
                        <a:pt x="1449719" y="356184"/>
                        <a:pt x="1420977" y="323850"/>
                      </a:cubicBezTo>
                      <a:cubicBezTo>
                        <a:pt x="1403079" y="303714"/>
                        <a:pt x="1363827" y="266700"/>
                        <a:pt x="1363827" y="266700"/>
                      </a:cubicBezTo>
                      <a:cubicBezTo>
                        <a:pt x="1357552" y="247876"/>
                        <a:pt x="1352038" y="222979"/>
                        <a:pt x="1335252" y="209550"/>
                      </a:cubicBezTo>
                      <a:cubicBezTo>
                        <a:pt x="1327412" y="203278"/>
                        <a:pt x="1316202" y="203200"/>
                        <a:pt x="1306677" y="200025"/>
                      </a:cubicBezTo>
                      <a:cubicBezTo>
                        <a:pt x="1293977" y="203200"/>
                        <a:pt x="1277096" y="199611"/>
                        <a:pt x="1268577" y="209550"/>
                      </a:cubicBezTo>
                      <a:cubicBezTo>
                        <a:pt x="1197457" y="292523"/>
                        <a:pt x="1293024" y="252201"/>
                        <a:pt x="1220952" y="276225"/>
                      </a:cubicBezTo>
                      <a:cubicBezTo>
                        <a:pt x="1211427" y="282575"/>
                        <a:pt x="1203778" y="294239"/>
                        <a:pt x="1192377" y="295275"/>
                      </a:cubicBezTo>
                      <a:cubicBezTo>
                        <a:pt x="1166884" y="297593"/>
                        <a:pt x="1139568" y="296146"/>
                        <a:pt x="1116177" y="285750"/>
                      </a:cubicBezTo>
                      <a:cubicBezTo>
                        <a:pt x="1107002" y="281672"/>
                        <a:pt x="1111142" y="266155"/>
                        <a:pt x="1106652" y="257175"/>
                      </a:cubicBezTo>
                      <a:cubicBezTo>
                        <a:pt x="1089418" y="222708"/>
                        <a:pt x="1091984" y="230061"/>
                        <a:pt x="1059027" y="219075"/>
                      </a:cubicBezTo>
                      <a:cubicBezTo>
                        <a:pt x="1037961" y="198009"/>
                        <a:pt x="1028399" y="184711"/>
                        <a:pt x="1001877" y="171450"/>
                      </a:cubicBezTo>
                      <a:cubicBezTo>
                        <a:pt x="986584" y="163804"/>
                        <a:pt x="968814" y="161361"/>
                        <a:pt x="954252" y="152400"/>
                      </a:cubicBezTo>
                      <a:cubicBezTo>
                        <a:pt x="927212" y="135760"/>
                        <a:pt x="904470" y="112862"/>
                        <a:pt x="878052" y="95250"/>
                      </a:cubicBezTo>
                      <a:lnTo>
                        <a:pt x="820902" y="57150"/>
                      </a:lnTo>
                      <a:lnTo>
                        <a:pt x="792327" y="38100"/>
                      </a:lnTo>
                      <a:cubicBezTo>
                        <a:pt x="782802" y="31750"/>
                        <a:pt x="774858" y="21826"/>
                        <a:pt x="763752" y="19050"/>
                      </a:cubicBezTo>
                      <a:cubicBezTo>
                        <a:pt x="715912" y="7090"/>
                        <a:pt x="738071" y="13665"/>
                        <a:pt x="697077" y="0"/>
                      </a:cubicBezTo>
                      <a:cubicBezTo>
                        <a:pt x="687552" y="3175"/>
                        <a:pt x="668502" y="-515"/>
                        <a:pt x="668502" y="9525"/>
                      </a:cubicBezTo>
                      <a:cubicBezTo>
                        <a:pt x="668502" y="20973"/>
                        <a:pt x="688283" y="21246"/>
                        <a:pt x="697077" y="28575"/>
                      </a:cubicBezTo>
                      <a:cubicBezTo>
                        <a:pt x="707425" y="37199"/>
                        <a:pt x="717028" y="46802"/>
                        <a:pt x="725652" y="57150"/>
                      </a:cubicBezTo>
                      <a:cubicBezTo>
                        <a:pt x="745688" y="81193"/>
                        <a:pt x="744240" y="96152"/>
                        <a:pt x="773277" y="114300"/>
                      </a:cubicBezTo>
                      <a:cubicBezTo>
                        <a:pt x="787776" y="123362"/>
                        <a:pt x="805027" y="127000"/>
                        <a:pt x="820902" y="133350"/>
                      </a:cubicBezTo>
                      <a:cubicBezTo>
                        <a:pt x="827252" y="142875"/>
                        <a:pt x="831013" y="154774"/>
                        <a:pt x="839952" y="161925"/>
                      </a:cubicBezTo>
                      <a:cubicBezTo>
                        <a:pt x="847792" y="168197"/>
                        <a:pt x="861427" y="164350"/>
                        <a:pt x="868527" y="171450"/>
                      </a:cubicBezTo>
                      <a:cubicBezTo>
                        <a:pt x="875627" y="178550"/>
                        <a:pt x="871780" y="192185"/>
                        <a:pt x="878052" y="200025"/>
                      </a:cubicBezTo>
                      <a:cubicBezTo>
                        <a:pt x="885203" y="208964"/>
                        <a:pt x="897102" y="212725"/>
                        <a:pt x="906627" y="219075"/>
                      </a:cubicBezTo>
                      <a:cubicBezTo>
                        <a:pt x="930568" y="290899"/>
                        <a:pt x="895488" y="205152"/>
                        <a:pt x="944727" y="266700"/>
                      </a:cubicBezTo>
                      <a:cubicBezTo>
                        <a:pt x="950999" y="274540"/>
                        <a:pt x="951077" y="285750"/>
                        <a:pt x="954252" y="295275"/>
                      </a:cubicBezTo>
                      <a:cubicBezTo>
                        <a:pt x="957427" y="377825"/>
                        <a:pt x="952489" y="461089"/>
                        <a:pt x="963777" y="542925"/>
                      </a:cubicBezTo>
                      <a:cubicBezTo>
                        <a:pt x="965337" y="554238"/>
                        <a:pt x="1010981" y="585577"/>
                        <a:pt x="1020927" y="590550"/>
                      </a:cubicBezTo>
                      <a:cubicBezTo>
                        <a:pt x="1029907" y="595040"/>
                        <a:pt x="1039816" y="597433"/>
                        <a:pt x="1049502" y="600075"/>
                      </a:cubicBezTo>
                      <a:cubicBezTo>
                        <a:pt x="1130336" y="622121"/>
                        <a:pt x="1114486" y="617523"/>
                        <a:pt x="1192377" y="628650"/>
                      </a:cubicBezTo>
                      <a:cubicBezTo>
                        <a:pt x="1211427" y="641350"/>
                        <a:pt x="1242287" y="645030"/>
                        <a:pt x="1249527" y="666750"/>
                      </a:cubicBezTo>
                      <a:cubicBezTo>
                        <a:pt x="1252702" y="676275"/>
                        <a:pt x="1252888" y="687400"/>
                        <a:pt x="1259052" y="695325"/>
                      </a:cubicBezTo>
                      <a:cubicBezTo>
                        <a:pt x="1275592" y="716591"/>
                        <a:pt x="1316202" y="752475"/>
                        <a:pt x="1316202" y="752475"/>
                      </a:cubicBezTo>
                      <a:cubicBezTo>
                        <a:pt x="1319377" y="762000"/>
                        <a:pt x="1324200" y="771127"/>
                        <a:pt x="1325727" y="781050"/>
                      </a:cubicBezTo>
                      <a:cubicBezTo>
                        <a:pt x="1330579" y="812587"/>
                        <a:pt x="1318121" y="849380"/>
                        <a:pt x="1335252" y="876300"/>
                      </a:cubicBezTo>
                      <a:cubicBezTo>
                        <a:pt x="1345621" y="892593"/>
                        <a:pt x="1373352" y="882650"/>
                        <a:pt x="1392402" y="885825"/>
                      </a:cubicBezTo>
                      <a:cubicBezTo>
                        <a:pt x="1398752" y="895350"/>
                        <a:pt x="1406332" y="904161"/>
                        <a:pt x="1411452" y="914400"/>
                      </a:cubicBezTo>
                      <a:cubicBezTo>
                        <a:pt x="1424871" y="941238"/>
                        <a:pt x="1423038" y="988112"/>
                        <a:pt x="1459077" y="1000125"/>
                      </a:cubicBezTo>
                      <a:lnTo>
                        <a:pt x="1487652" y="1009650"/>
                      </a:lnTo>
                      <a:cubicBezTo>
                        <a:pt x="1497284" y="1024097"/>
                        <a:pt x="1516227" y="1047082"/>
                        <a:pt x="1516227" y="1066800"/>
                      </a:cubicBezTo>
                      <a:cubicBezTo>
                        <a:pt x="1516227" y="1090741"/>
                        <a:pt x="1497284" y="1104687"/>
                        <a:pt x="1487652" y="1123950"/>
                      </a:cubicBezTo>
                      <a:cubicBezTo>
                        <a:pt x="1483162" y="1132930"/>
                        <a:pt x="1485227" y="1145425"/>
                        <a:pt x="1478127" y="1152525"/>
                      </a:cubicBezTo>
                      <a:cubicBezTo>
                        <a:pt x="1471027" y="1159625"/>
                        <a:pt x="1459077" y="1158875"/>
                        <a:pt x="1449552" y="1162050"/>
                      </a:cubicBezTo>
                      <a:cubicBezTo>
                        <a:pt x="1421455" y="1180781"/>
                        <a:pt x="1415321" y="1182173"/>
                        <a:pt x="1392402" y="1209675"/>
                      </a:cubicBezTo>
                      <a:cubicBezTo>
                        <a:pt x="1385073" y="1218469"/>
                        <a:pt x="1380957" y="1229694"/>
                        <a:pt x="1373352" y="1238250"/>
                      </a:cubicBezTo>
                      <a:cubicBezTo>
                        <a:pt x="1355454" y="1258386"/>
                        <a:pt x="1316202" y="1295400"/>
                        <a:pt x="1316202" y="1295400"/>
                      </a:cubicBezTo>
                      <a:cubicBezTo>
                        <a:pt x="1295420" y="1357745"/>
                        <a:pt x="1324284" y="1296555"/>
                        <a:pt x="1278102" y="1333500"/>
                      </a:cubicBezTo>
                      <a:cubicBezTo>
                        <a:pt x="1269163" y="1340651"/>
                        <a:pt x="1267147" y="1353980"/>
                        <a:pt x="1259052" y="1362075"/>
                      </a:cubicBezTo>
                      <a:cubicBezTo>
                        <a:pt x="1237126" y="1384001"/>
                        <a:pt x="1221524" y="1383363"/>
                        <a:pt x="1192377" y="1390650"/>
                      </a:cubicBezTo>
                      <a:cubicBezTo>
                        <a:pt x="1062202" y="1387475"/>
                        <a:pt x="931931" y="1387038"/>
                        <a:pt x="801852" y="1381125"/>
                      </a:cubicBezTo>
                      <a:cubicBezTo>
                        <a:pt x="791822" y="1380669"/>
                        <a:pt x="781631" y="1377169"/>
                        <a:pt x="773277" y="1371600"/>
                      </a:cubicBezTo>
                      <a:cubicBezTo>
                        <a:pt x="701928" y="1324034"/>
                        <a:pt x="784071" y="1356148"/>
                        <a:pt x="716127" y="1333500"/>
                      </a:cubicBezTo>
                      <a:cubicBezTo>
                        <a:pt x="701680" y="1323868"/>
                        <a:pt x="678695" y="1304925"/>
                        <a:pt x="658977" y="1304925"/>
                      </a:cubicBezTo>
                      <a:cubicBezTo>
                        <a:pt x="639664" y="1304925"/>
                        <a:pt x="620877" y="1311275"/>
                        <a:pt x="601827" y="1314450"/>
                      </a:cubicBezTo>
                      <a:cubicBezTo>
                        <a:pt x="582777" y="1320800"/>
                        <a:pt x="561385" y="1322361"/>
                        <a:pt x="544677" y="1333500"/>
                      </a:cubicBezTo>
                      <a:cubicBezTo>
                        <a:pt x="507748" y="1358119"/>
                        <a:pt x="526962" y="1348930"/>
                        <a:pt x="487527" y="1362075"/>
                      </a:cubicBezTo>
                      <a:lnTo>
                        <a:pt x="277977" y="1352550"/>
                      </a:lnTo>
                      <a:cubicBezTo>
                        <a:pt x="242972" y="1350428"/>
                        <a:pt x="204079" y="1359651"/>
                        <a:pt x="173202" y="1343025"/>
                      </a:cubicBezTo>
                      <a:cubicBezTo>
                        <a:pt x="155522" y="1333505"/>
                        <a:pt x="154152" y="1285875"/>
                        <a:pt x="154152" y="1285875"/>
                      </a:cubicBezTo>
                      <a:cubicBezTo>
                        <a:pt x="115533" y="1292312"/>
                        <a:pt x="94425" y="1294268"/>
                        <a:pt x="58902" y="1304925"/>
                      </a:cubicBezTo>
                      <a:cubicBezTo>
                        <a:pt x="-4272" y="1323877"/>
                        <a:pt x="8102" y="1282700"/>
                        <a:pt x="1752" y="1314450"/>
                      </a:cubicBezTo>
                      <a:close/>
                    </a:path>
                  </a:pathLst>
                </a:custGeom>
                <a:solidFill>
                  <a:schemeClr val="accent2">
                    <a:lumMod val="40000"/>
                    <a:lumOff val="60000"/>
                  </a:schemeClr>
                </a:solid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5753100" y="5229225"/>
                  <a:ext cx="104775" cy="66808"/>
                </a:xfrm>
                <a:custGeom>
                  <a:avLst/>
                  <a:gdLst>
                    <a:gd name="connsiteX0" fmla="*/ 0 w 104775"/>
                    <a:gd name="connsiteY0" fmla="*/ 0 h 66808"/>
                    <a:gd name="connsiteX1" fmla="*/ 47625 w 104775"/>
                    <a:gd name="connsiteY1" fmla="*/ 28575 h 66808"/>
                    <a:gd name="connsiteX2" fmla="*/ 57150 w 104775"/>
                    <a:gd name="connsiteY2" fmla="*/ 57150 h 66808"/>
                    <a:gd name="connsiteX3" fmla="*/ 104775 w 104775"/>
                    <a:gd name="connsiteY3" fmla="*/ 66675 h 66808"/>
                  </a:gdLst>
                  <a:ahLst/>
                  <a:cxnLst>
                    <a:cxn ang="0">
                      <a:pos x="connsiteX0" y="connsiteY0"/>
                    </a:cxn>
                    <a:cxn ang="0">
                      <a:pos x="connsiteX1" y="connsiteY1"/>
                    </a:cxn>
                    <a:cxn ang="0">
                      <a:pos x="connsiteX2" y="connsiteY2"/>
                    </a:cxn>
                    <a:cxn ang="0">
                      <a:pos x="connsiteX3" y="connsiteY3"/>
                    </a:cxn>
                  </a:cxnLst>
                  <a:rect l="l" t="t" r="r" b="b"/>
                  <a:pathLst>
                    <a:path w="104775" h="66808">
                      <a:moveTo>
                        <a:pt x="0" y="0"/>
                      </a:moveTo>
                      <a:cubicBezTo>
                        <a:pt x="15875" y="9525"/>
                        <a:pt x="34534" y="15484"/>
                        <a:pt x="47625" y="28575"/>
                      </a:cubicBezTo>
                      <a:cubicBezTo>
                        <a:pt x="54725" y="35675"/>
                        <a:pt x="50050" y="50050"/>
                        <a:pt x="57150" y="57150"/>
                      </a:cubicBezTo>
                      <a:cubicBezTo>
                        <a:pt x="68683" y="68683"/>
                        <a:pt x="90273" y="66675"/>
                        <a:pt x="104775" y="66675"/>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34" name="テキスト ボックス 33"/>
            <p:cNvSpPr txBox="1"/>
            <p:nvPr/>
          </p:nvSpPr>
          <p:spPr>
            <a:xfrm>
              <a:off x="5840689" y="5322927"/>
              <a:ext cx="1390989" cy="666594"/>
            </a:xfrm>
            <a:prstGeom prst="rect">
              <a:avLst/>
            </a:prstGeom>
            <a:noFill/>
          </p:spPr>
          <p:txBody>
            <a:bodyPr wrap="square" rtlCol="0">
              <a:spAutoFit/>
            </a:bodyPr>
            <a:lstStyle/>
            <a:p>
              <a:pPr algn="ctr"/>
              <a:r>
                <a:rPr lang="ja-JP" altLang="en-US" dirty="0" smtClean="0">
                  <a:solidFill>
                    <a:srgbClr val="002060"/>
                  </a:solidFill>
                </a:rPr>
                <a:t>霞ケ浦</a:t>
              </a:r>
              <a:endParaRPr lang="en-US" altLang="ja-JP" dirty="0" smtClean="0">
                <a:solidFill>
                  <a:srgbClr val="002060"/>
                </a:solidFill>
              </a:endParaRPr>
            </a:p>
            <a:p>
              <a:pPr algn="ctr"/>
              <a:r>
                <a:rPr kumimoji="1" lang="ja-JP" altLang="en-US" dirty="0">
                  <a:solidFill>
                    <a:srgbClr val="002060"/>
                  </a:solidFill>
                </a:rPr>
                <a:t>自転車道</a:t>
              </a:r>
            </a:p>
          </p:txBody>
        </p:sp>
      </p:grpSp>
      <p:sp>
        <p:nvSpPr>
          <p:cNvPr id="4" name="スライド番号プレースホルダー 3"/>
          <p:cNvSpPr>
            <a:spLocks noGrp="1"/>
          </p:cNvSpPr>
          <p:nvPr>
            <p:ph type="sldNum" sz="quarter" idx="12"/>
          </p:nvPr>
        </p:nvSpPr>
        <p:spPr>
          <a:xfrm>
            <a:off x="7055244" y="6356350"/>
            <a:ext cx="2133600" cy="365125"/>
          </a:xfrm>
        </p:spPr>
        <p:txBody>
          <a:bodyPr/>
          <a:lstStyle/>
          <a:p>
            <a:fld id="{BA79D606-EC8D-0647-87B4-E9EEF6F75C3C}" type="slidenum">
              <a:rPr lang="ja-JP" altLang="en-US" smtClean="0"/>
              <a:pPr/>
              <a:t>19</a:t>
            </a:fld>
            <a:endParaRPr lang="ja-JP" altLang="en-US"/>
          </a:p>
        </p:txBody>
      </p:sp>
      <p:sp>
        <p:nvSpPr>
          <p:cNvPr id="83" name="正方形/長方形 82"/>
          <p:cNvSpPr/>
          <p:nvPr/>
        </p:nvSpPr>
        <p:spPr>
          <a:xfrm>
            <a:off x="100790" y="4921367"/>
            <a:ext cx="3481176" cy="1495165"/>
          </a:xfrm>
          <a:prstGeom prst="rect">
            <a:avLst/>
          </a:prstGeom>
          <a:solidFill>
            <a:srgbClr val="FFFFFF"/>
          </a:solidFill>
          <a:ln w="38100" cmpd="sng">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solidFill>
                  <a:srgbClr val="00B050"/>
                </a:solidFill>
                <a:latin typeface="+mn-ea"/>
                <a:cs typeface="ヒラギノ角ゴ ProN W3"/>
              </a:rPr>
              <a:t>りんりんロード</a:t>
            </a:r>
            <a:endParaRPr lang="en-US" altLang="ja-JP" sz="2800" dirty="0" smtClean="0">
              <a:solidFill>
                <a:srgbClr val="00B050"/>
              </a:solidFill>
              <a:latin typeface="+mn-ea"/>
              <a:cs typeface="ヒラギノ角ゴ ProN W3"/>
            </a:endParaRPr>
          </a:p>
          <a:p>
            <a:pPr algn="ctr"/>
            <a:r>
              <a:rPr lang="ja-JP" altLang="en-US" sz="2000" dirty="0" smtClean="0">
                <a:latin typeface="+mn-ea"/>
                <a:cs typeface="ヒラギノ角ゴ ProN W3"/>
              </a:rPr>
              <a:t>鉄道廃線</a:t>
            </a:r>
            <a:r>
              <a:rPr lang="ja-JP" altLang="en-US" sz="2000" dirty="0">
                <a:latin typeface="+mn-ea"/>
                <a:cs typeface="ヒラギノ角ゴ ProN W3"/>
              </a:rPr>
              <a:t>跡</a:t>
            </a:r>
            <a:r>
              <a:rPr lang="ja-JP" altLang="en-US" sz="2000" dirty="0" smtClean="0">
                <a:latin typeface="+mn-ea"/>
                <a:cs typeface="ヒラギノ角ゴ ProN W3"/>
              </a:rPr>
              <a:t>を活かした起伏</a:t>
            </a:r>
            <a:endParaRPr lang="en-US" altLang="ja-JP" sz="2000" dirty="0">
              <a:latin typeface="+mn-ea"/>
              <a:cs typeface="ヒラギノ角ゴ ProN W3"/>
            </a:endParaRPr>
          </a:p>
          <a:p>
            <a:pPr algn="ctr"/>
            <a:r>
              <a:rPr lang="ja-JP" altLang="en-US" sz="2000" dirty="0" smtClean="0">
                <a:latin typeface="+mn-ea"/>
                <a:cs typeface="ヒラギノ角ゴ ProN W3"/>
              </a:rPr>
              <a:t>カーブの少ない</a:t>
            </a:r>
            <a:endParaRPr lang="en-US" altLang="ja-JP" sz="2000" dirty="0">
              <a:latin typeface="+mn-ea"/>
              <a:cs typeface="ヒラギノ角ゴ ProN W3"/>
            </a:endParaRPr>
          </a:p>
          <a:p>
            <a:pPr algn="ctr"/>
            <a:r>
              <a:rPr lang="en-US" altLang="ja-JP" sz="2000" dirty="0" smtClean="0">
                <a:latin typeface="+mn-ea"/>
                <a:cs typeface="ヒラギノ角ゴ ProN W3"/>
              </a:rPr>
              <a:t>40km</a:t>
            </a:r>
            <a:r>
              <a:rPr lang="ja-JP" altLang="en-US" sz="2000" dirty="0" smtClean="0">
                <a:latin typeface="+mn-ea"/>
                <a:cs typeface="ヒラギノ角ゴ ProN W3"/>
              </a:rPr>
              <a:t>の自転車道</a:t>
            </a:r>
            <a:endParaRPr lang="en-US" altLang="ja-JP" sz="2000" dirty="0">
              <a:solidFill>
                <a:srgbClr val="F14124"/>
              </a:solidFill>
              <a:latin typeface="+mn-ea"/>
              <a:cs typeface="ヒラギノ角ゴ ProN W3"/>
            </a:endParaRPr>
          </a:p>
        </p:txBody>
      </p:sp>
      <p:sp>
        <p:nvSpPr>
          <p:cNvPr id="56" name="正方形/長方形 55"/>
          <p:cNvSpPr/>
          <p:nvPr/>
        </p:nvSpPr>
        <p:spPr>
          <a:xfrm>
            <a:off x="849366" y="6408576"/>
            <a:ext cx="5089534" cy="418826"/>
          </a:xfrm>
          <a:prstGeom prst="rect">
            <a:avLst/>
          </a:prstGeom>
          <a:no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mn-ea"/>
                <a:cs typeface="ヒラギノ角ゴ ProN W3"/>
              </a:rPr>
              <a:t>二つの自転車道を</a:t>
            </a:r>
            <a:r>
              <a:rPr lang="ja-JP" altLang="en-US" sz="2400" dirty="0" smtClean="0">
                <a:latin typeface="+mn-ea"/>
                <a:cs typeface="ヒラギノ角ゴ ProN W3"/>
              </a:rPr>
              <a:t>接続する計画</a:t>
            </a:r>
            <a:endParaRPr lang="en-US" altLang="ja-JP" sz="2400" dirty="0">
              <a:solidFill>
                <a:srgbClr val="F14124"/>
              </a:solidFill>
              <a:latin typeface="+mn-ea"/>
              <a:cs typeface="ヒラギノ角ゴ ProN W3"/>
            </a:endParaRPr>
          </a:p>
        </p:txBody>
      </p:sp>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4202" y="3064937"/>
            <a:ext cx="2021633" cy="135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正方形/長方形 61"/>
          <p:cNvSpPr/>
          <p:nvPr/>
        </p:nvSpPr>
        <p:spPr>
          <a:xfrm>
            <a:off x="5200668" y="1397648"/>
            <a:ext cx="3888094" cy="1649916"/>
          </a:xfrm>
          <a:prstGeom prst="rect">
            <a:avLst/>
          </a:prstGeom>
          <a:solidFill>
            <a:srgbClr val="FFFFFF"/>
          </a:solidFill>
          <a:ln w="38100" cmpd="sng">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solidFill>
                  <a:srgbClr val="0070C0"/>
                </a:solidFill>
                <a:latin typeface="+mn-ea"/>
                <a:cs typeface="ヒラギノ角ゴ ProN W3"/>
              </a:rPr>
              <a:t>霞ケ浦自転車道</a:t>
            </a:r>
            <a:endParaRPr lang="en-US" altLang="ja-JP" sz="2800" dirty="0" smtClean="0">
              <a:solidFill>
                <a:srgbClr val="0070C0"/>
              </a:solidFill>
              <a:latin typeface="+mn-ea"/>
              <a:cs typeface="ヒラギノ角ゴ ProN W3"/>
            </a:endParaRPr>
          </a:p>
          <a:p>
            <a:pPr algn="ctr">
              <a:lnSpc>
                <a:spcPct val="120000"/>
              </a:lnSpc>
            </a:pPr>
            <a:r>
              <a:rPr lang="ja-JP" altLang="en-US" sz="2000" dirty="0" smtClean="0">
                <a:latin typeface="+mn-ea"/>
                <a:cs typeface="ヒラギノ角ゴ ProN W3"/>
              </a:rPr>
              <a:t>霞ケ浦の雄大な眺め</a:t>
            </a:r>
            <a:endParaRPr lang="en-US" altLang="ja-JP" sz="2000" dirty="0" smtClean="0">
              <a:latin typeface="+mn-ea"/>
              <a:cs typeface="ヒラギノ角ゴ ProN W3"/>
            </a:endParaRPr>
          </a:p>
          <a:p>
            <a:pPr algn="ctr"/>
            <a:r>
              <a:rPr lang="ja-JP" altLang="en-US" sz="2000" dirty="0" smtClean="0">
                <a:latin typeface="+mn-ea"/>
                <a:cs typeface="ヒラギノ角ゴ ProN W3"/>
              </a:rPr>
              <a:t>スーパーフラット</a:t>
            </a:r>
            <a:endParaRPr lang="en-US" altLang="ja-JP" sz="2000" dirty="0" smtClean="0">
              <a:latin typeface="+mn-ea"/>
              <a:cs typeface="ヒラギノ角ゴ ProN W3"/>
            </a:endParaRPr>
          </a:p>
          <a:p>
            <a:pPr algn="ctr"/>
            <a:r>
              <a:rPr lang="ja-JP" altLang="en-US" sz="2000" dirty="0" smtClean="0">
                <a:latin typeface="+mn-ea"/>
                <a:cs typeface="ヒラギノ角ゴ ProN W3"/>
              </a:rPr>
              <a:t>信号がない</a:t>
            </a:r>
            <a:r>
              <a:rPr lang="en-US" altLang="ja-JP" sz="2000" dirty="0" smtClean="0">
                <a:latin typeface="+mn-ea"/>
                <a:cs typeface="ヒラギノ角ゴ ProN W3"/>
              </a:rPr>
              <a:t>94km</a:t>
            </a:r>
            <a:r>
              <a:rPr lang="ja-JP" altLang="en-US" sz="2000" dirty="0" smtClean="0">
                <a:latin typeface="+mn-ea"/>
                <a:cs typeface="ヒラギノ角ゴ ProN W3"/>
              </a:rPr>
              <a:t>の自転車道</a:t>
            </a:r>
            <a:endParaRPr lang="en-US" altLang="ja-JP" sz="2000" dirty="0">
              <a:solidFill>
                <a:srgbClr val="F14124"/>
              </a:solidFill>
              <a:latin typeface="+mn-ea"/>
              <a:cs typeface="ヒラギノ角ゴ ProN W3"/>
            </a:endParaRPr>
          </a:p>
        </p:txBody>
      </p:sp>
      <p:cxnSp>
        <p:nvCxnSpPr>
          <p:cNvPr id="22" name="直線矢印コネクタ 21"/>
          <p:cNvCxnSpPr/>
          <p:nvPr/>
        </p:nvCxnSpPr>
        <p:spPr>
          <a:xfrm flipV="1">
            <a:off x="4171176" y="6116059"/>
            <a:ext cx="975560" cy="333636"/>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図形グループ 9"/>
          <p:cNvGrpSpPr/>
          <p:nvPr/>
        </p:nvGrpSpPr>
        <p:grpSpPr>
          <a:xfrm>
            <a:off x="124566" y="3970769"/>
            <a:ext cx="3300904" cy="722502"/>
            <a:chOff x="167379" y="4270418"/>
            <a:chExt cx="3300904" cy="480695"/>
          </a:xfrm>
        </p:grpSpPr>
        <p:sp>
          <p:nvSpPr>
            <p:cNvPr id="2" name="角丸四角形 1"/>
            <p:cNvSpPr/>
            <p:nvPr/>
          </p:nvSpPr>
          <p:spPr>
            <a:xfrm>
              <a:off x="167379" y="4270418"/>
              <a:ext cx="3216035" cy="471582"/>
            </a:xfrm>
            <a:prstGeom prst="roundRect">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200" dirty="0">
                <a:solidFill>
                  <a:schemeClr val="tx1">
                    <a:lumMod val="85000"/>
                    <a:lumOff val="15000"/>
                  </a:schemeClr>
                </a:solidFill>
              </a:endParaRPr>
            </a:p>
          </p:txBody>
        </p:sp>
        <p:sp>
          <p:nvSpPr>
            <p:cNvPr id="7" name="テキスト ボックス 6"/>
            <p:cNvSpPr txBox="1"/>
            <p:nvPr/>
          </p:nvSpPr>
          <p:spPr>
            <a:xfrm>
              <a:off x="167379" y="4280142"/>
              <a:ext cx="3300904" cy="470971"/>
            </a:xfrm>
            <a:prstGeom prst="rect">
              <a:avLst/>
            </a:prstGeom>
            <a:noFill/>
          </p:spPr>
          <p:txBody>
            <a:bodyPr wrap="none" rtlCol="0">
              <a:spAutoFit/>
            </a:bodyPr>
            <a:lstStyle/>
            <a:p>
              <a:pPr algn="ctr"/>
              <a:r>
                <a:rPr lang="en-US" altLang="ja-JP" sz="2000" dirty="0">
                  <a:solidFill>
                    <a:schemeClr val="tx1">
                      <a:lumMod val="85000"/>
                      <a:lumOff val="15000"/>
                    </a:schemeClr>
                  </a:solidFill>
                </a:rPr>
                <a:t>70</a:t>
              </a:r>
              <a:r>
                <a:rPr lang="ja-JP" altLang="en-US" dirty="0">
                  <a:solidFill>
                    <a:schemeClr val="tx1">
                      <a:lumMod val="85000"/>
                      <a:lumOff val="15000"/>
                    </a:schemeClr>
                  </a:solidFill>
                </a:rPr>
                <a:t>の</a:t>
              </a:r>
              <a:r>
                <a:rPr lang="ja-JP" altLang="en-US" sz="2000" dirty="0" smtClean="0">
                  <a:solidFill>
                    <a:schemeClr val="tx1">
                      <a:lumMod val="85000"/>
                      <a:lumOff val="15000"/>
                    </a:schemeClr>
                  </a:solidFill>
                </a:rPr>
                <a:t>サポートステーション</a:t>
              </a:r>
              <a:endParaRPr lang="en-US" altLang="ja-JP" sz="2000" dirty="0" smtClean="0">
                <a:solidFill>
                  <a:schemeClr val="tx1">
                    <a:lumMod val="85000"/>
                    <a:lumOff val="15000"/>
                  </a:schemeClr>
                </a:solidFill>
              </a:endParaRPr>
            </a:p>
            <a:p>
              <a:pPr algn="ctr"/>
              <a:r>
                <a:rPr lang="ja-JP" altLang="en-US" sz="2000" dirty="0">
                  <a:solidFill>
                    <a:schemeClr val="tx1">
                      <a:lumMod val="85000"/>
                      <a:lumOff val="15000"/>
                    </a:schemeClr>
                  </a:solidFill>
                </a:rPr>
                <a:t>ボランティアによる</a:t>
              </a:r>
              <a:r>
                <a:rPr lang="ja-JP" altLang="en-US" sz="2000" dirty="0" smtClean="0">
                  <a:solidFill>
                    <a:schemeClr val="tx1">
                      <a:lumMod val="85000"/>
                      <a:lumOff val="15000"/>
                    </a:schemeClr>
                  </a:solidFill>
                </a:rPr>
                <a:t>運営</a:t>
              </a:r>
              <a:endParaRPr lang="ja-JP" altLang="en-US" sz="2000" dirty="0">
                <a:solidFill>
                  <a:schemeClr val="tx1">
                    <a:lumMod val="85000"/>
                    <a:lumOff val="15000"/>
                  </a:schemeClr>
                </a:solidFill>
              </a:endParaRPr>
            </a:p>
          </p:txBody>
        </p:sp>
      </p:grpSp>
      <p:sp>
        <p:nvSpPr>
          <p:cNvPr id="49" name="テキスト ボックス 48"/>
          <p:cNvSpPr txBox="1"/>
          <p:nvPr/>
        </p:nvSpPr>
        <p:spPr>
          <a:xfrm>
            <a:off x="3105282" y="3978031"/>
            <a:ext cx="1341493" cy="584775"/>
          </a:xfrm>
          <a:prstGeom prst="rect">
            <a:avLst/>
          </a:prstGeom>
          <a:noFill/>
        </p:spPr>
        <p:txBody>
          <a:bodyPr wrap="square" rtlCol="0">
            <a:spAutoFit/>
          </a:bodyPr>
          <a:lstStyle/>
          <a:p>
            <a:pPr algn="ctr"/>
            <a:r>
              <a:rPr lang="ja-JP" altLang="en-US" sz="1600" dirty="0">
                <a:solidFill>
                  <a:srgbClr val="002060"/>
                </a:solidFill>
              </a:rPr>
              <a:t>りんりんロード</a:t>
            </a:r>
            <a:endParaRPr lang="en-US" altLang="ja-JP" sz="1600" dirty="0" smtClean="0">
              <a:solidFill>
                <a:srgbClr val="002060"/>
              </a:solidFill>
            </a:endParaRPr>
          </a:p>
        </p:txBody>
      </p:sp>
      <p:pic>
        <p:nvPicPr>
          <p:cNvPr id="4098" name="Picture 2" descr="C:\Users\owner\Desktop\Resized\図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58311" y="4455735"/>
            <a:ext cx="1730451" cy="122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C:\Users\owner\Desktop\Resized\図5.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89484" y="1900266"/>
            <a:ext cx="1615798" cy="1211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C:\Users\owner\Desktop\Resized\図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4642" y="1269207"/>
            <a:ext cx="1655531" cy="1244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012271" y="283589"/>
            <a:ext cx="4134465" cy="523220"/>
          </a:xfrm>
          <a:prstGeom prst="rect">
            <a:avLst/>
          </a:prstGeom>
          <a:noFill/>
        </p:spPr>
        <p:txBody>
          <a:bodyPr wrap="none" rtlCol="0">
            <a:spAutoFit/>
          </a:bodyPr>
          <a:lstStyle/>
          <a:p>
            <a:r>
              <a:rPr kumimoji="1" lang="ja-JP" altLang="en-US" sz="2800" dirty="0" smtClean="0"/>
              <a:t>さわやかりんりんプラン</a:t>
            </a:r>
            <a:endParaRPr kumimoji="1" lang="ja-JP" altLang="en-US" sz="2800" dirty="0"/>
          </a:p>
        </p:txBody>
      </p:sp>
      <p:pic>
        <p:nvPicPr>
          <p:cNvPr id="45" name="図 44" descr="にぎわい.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9" name="図 8" descr="観光.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spTree>
    <p:extLst>
      <p:ext uri="{BB962C8B-B14F-4D97-AF65-F5344CB8AC3E}">
        <p14:creationId xmlns:p14="http://schemas.microsoft.com/office/powerpoint/2010/main" val="144722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camp01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99" y="3411455"/>
            <a:ext cx="3942589" cy="3202292"/>
          </a:xfrm>
          <a:prstGeom prst="rect">
            <a:avLst/>
          </a:prstGeom>
        </p:spPr>
      </p:pic>
      <p:grpSp>
        <p:nvGrpSpPr>
          <p:cNvPr id="8" name="図形グループ 7"/>
          <p:cNvGrpSpPr/>
          <p:nvPr/>
        </p:nvGrpSpPr>
        <p:grpSpPr>
          <a:xfrm rot="366606">
            <a:off x="4357577" y="44385"/>
            <a:ext cx="1164913" cy="1230964"/>
            <a:chOff x="-287586" y="386397"/>
            <a:chExt cx="1040129" cy="1099105"/>
          </a:xfrm>
        </p:grpSpPr>
        <p:sp>
          <p:nvSpPr>
            <p:cNvPr id="9" name="円/楕円 8"/>
            <p:cNvSpPr/>
            <p:nvPr/>
          </p:nvSpPr>
          <p:spPr>
            <a:xfrm>
              <a:off x="-77133" y="626338"/>
              <a:ext cx="619222" cy="619222"/>
            </a:xfrm>
            <a:prstGeom prst="ellipse">
              <a:avLst/>
            </a:prstGeom>
            <a:solidFill>
              <a:srgbClr val="F98FA7">
                <a:alpha val="28000"/>
              </a:srgbClr>
            </a:solidFill>
            <a:ln>
              <a:noFill/>
            </a:ln>
            <a:effectLst>
              <a:glow rad="444500">
                <a:srgbClr val="F98FC3">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 name="図 9" descr="浦.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586" y="386397"/>
              <a:ext cx="1040129" cy="1099105"/>
            </a:xfrm>
            <a:prstGeom prst="rect">
              <a:avLst/>
            </a:prstGeom>
          </p:spPr>
        </p:pic>
      </p:grpSp>
      <p:grpSp>
        <p:nvGrpSpPr>
          <p:cNvPr id="11" name="図形グループ 10"/>
          <p:cNvGrpSpPr/>
          <p:nvPr/>
        </p:nvGrpSpPr>
        <p:grpSpPr>
          <a:xfrm rot="21181925">
            <a:off x="2858040" y="274883"/>
            <a:ext cx="1355460" cy="1432316"/>
            <a:chOff x="-1858537" y="289593"/>
            <a:chExt cx="1185296" cy="1252503"/>
          </a:xfrm>
        </p:grpSpPr>
        <p:sp>
          <p:nvSpPr>
            <p:cNvPr id="12" name="円/楕円 11"/>
            <p:cNvSpPr/>
            <p:nvPr/>
          </p:nvSpPr>
          <p:spPr>
            <a:xfrm>
              <a:off x="-1575500" y="673783"/>
              <a:ext cx="619222" cy="619222"/>
            </a:xfrm>
            <a:prstGeom prst="ellipse">
              <a:avLst/>
            </a:prstGeom>
            <a:solidFill>
              <a:schemeClr val="accent6">
                <a:lumMod val="40000"/>
                <a:lumOff val="60000"/>
                <a:alpha val="13000"/>
              </a:schemeClr>
            </a:solidFill>
            <a:ln>
              <a:noFill/>
            </a:ln>
            <a:effectLst>
              <a:glow rad="444500">
                <a:schemeClr val="accent6">
                  <a:lumMod val="40000"/>
                  <a:lumOff val="60000"/>
                  <a:alpha val="6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12" descr="土.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8537" y="289593"/>
              <a:ext cx="1185296" cy="1252503"/>
            </a:xfrm>
            <a:prstGeom prst="rect">
              <a:avLst/>
            </a:prstGeom>
          </p:spPr>
        </p:pic>
      </p:grpSp>
      <p:grpSp>
        <p:nvGrpSpPr>
          <p:cNvPr id="14" name="図形グループ 13"/>
          <p:cNvGrpSpPr/>
          <p:nvPr/>
        </p:nvGrpSpPr>
        <p:grpSpPr>
          <a:xfrm rot="188662">
            <a:off x="7353797" y="790291"/>
            <a:ext cx="1185296" cy="1252503"/>
            <a:chOff x="3646460" y="-239855"/>
            <a:chExt cx="1185296" cy="1252503"/>
          </a:xfrm>
        </p:grpSpPr>
        <p:sp>
          <p:nvSpPr>
            <p:cNvPr id="15" name="円/楕円 14"/>
            <p:cNvSpPr/>
            <p:nvPr/>
          </p:nvSpPr>
          <p:spPr>
            <a:xfrm>
              <a:off x="3959152" y="103531"/>
              <a:ext cx="619222" cy="619222"/>
            </a:xfrm>
            <a:prstGeom prst="ellipse">
              <a:avLst/>
            </a:prstGeom>
            <a:solidFill>
              <a:schemeClr val="accent5">
                <a:lumMod val="60000"/>
                <a:lumOff val="40000"/>
                <a:alpha val="28000"/>
              </a:schemeClr>
            </a:solidFill>
            <a:ln>
              <a:noFill/>
            </a:ln>
            <a:effectLst>
              <a:glow rad="444500">
                <a:schemeClr val="accent5">
                  <a:lumMod val="60000"/>
                  <a:lumOff val="40000"/>
                  <a:alpha val="81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6" name="図 15" descr="り.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46460" y="-239855"/>
              <a:ext cx="1185296" cy="1252503"/>
            </a:xfrm>
            <a:prstGeom prst="rect">
              <a:avLst/>
            </a:prstGeom>
          </p:spPr>
        </p:pic>
      </p:grpSp>
      <p:grpSp>
        <p:nvGrpSpPr>
          <p:cNvPr id="17" name="図形グループ 16"/>
          <p:cNvGrpSpPr/>
          <p:nvPr/>
        </p:nvGrpSpPr>
        <p:grpSpPr>
          <a:xfrm rot="21173130">
            <a:off x="6673466" y="2971129"/>
            <a:ext cx="1185296" cy="1252503"/>
            <a:chOff x="6125844" y="2138499"/>
            <a:chExt cx="1185296" cy="1252503"/>
          </a:xfrm>
        </p:grpSpPr>
        <p:sp>
          <p:nvSpPr>
            <p:cNvPr id="18" name="円/楕円 17"/>
            <p:cNvSpPr/>
            <p:nvPr/>
          </p:nvSpPr>
          <p:spPr>
            <a:xfrm>
              <a:off x="6408881" y="2455139"/>
              <a:ext cx="619222" cy="619222"/>
            </a:xfrm>
            <a:prstGeom prst="ellipse">
              <a:avLst/>
            </a:prstGeom>
            <a:solidFill>
              <a:schemeClr val="accent3">
                <a:lumMod val="40000"/>
                <a:lumOff val="60000"/>
                <a:alpha val="16000"/>
              </a:schemeClr>
            </a:solidFill>
            <a:ln>
              <a:noFill/>
            </a:ln>
            <a:effectLst>
              <a:glow rad="444500">
                <a:schemeClr val="accent3">
                  <a:lumMod val="40000"/>
                  <a:lumOff val="60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descr="工.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25844" y="2138499"/>
              <a:ext cx="1185296" cy="1252503"/>
            </a:xfrm>
            <a:prstGeom prst="rect">
              <a:avLst/>
            </a:prstGeom>
          </p:spPr>
        </p:pic>
      </p:grpSp>
      <p:grpSp>
        <p:nvGrpSpPr>
          <p:cNvPr id="20" name="図形グループ 19"/>
          <p:cNvGrpSpPr/>
          <p:nvPr/>
        </p:nvGrpSpPr>
        <p:grpSpPr>
          <a:xfrm rot="21014370">
            <a:off x="7861115" y="2599044"/>
            <a:ext cx="1185296" cy="1252503"/>
            <a:chOff x="7570721" y="3043667"/>
            <a:chExt cx="1185296" cy="1252503"/>
          </a:xfrm>
        </p:grpSpPr>
        <p:sp>
          <p:nvSpPr>
            <p:cNvPr id="21" name="円/楕円 20"/>
            <p:cNvSpPr/>
            <p:nvPr/>
          </p:nvSpPr>
          <p:spPr>
            <a:xfrm>
              <a:off x="7853758" y="3360307"/>
              <a:ext cx="619222" cy="619222"/>
            </a:xfrm>
            <a:prstGeom prst="ellipse">
              <a:avLst/>
            </a:prstGeom>
            <a:solidFill>
              <a:schemeClr val="accent4">
                <a:lumMod val="60000"/>
                <a:lumOff val="40000"/>
                <a:alpha val="16000"/>
              </a:schemeClr>
            </a:solidFill>
            <a:ln>
              <a:noFill/>
            </a:ln>
            <a:effectLst>
              <a:glow rad="444500">
                <a:schemeClr val="accent4">
                  <a:lumMod val="60000"/>
                  <a:lumOff val="40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2" name="図 21" descr="房.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70721" y="3043667"/>
              <a:ext cx="1185296" cy="1252503"/>
            </a:xfrm>
            <a:prstGeom prst="rect">
              <a:avLst/>
            </a:prstGeom>
          </p:spPr>
        </p:pic>
      </p:grpSp>
      <p:grpSp>
        <p:nvGrpSpPr>
          <p:cNvPr id="23" name="図形グループ 22"/>
          <p:cNvGrpSpPr/>
          <p:nvPr/>
        </p:nvGrpSpPr>
        <p:grpSpPr>
          <a:xfrm>
            <a:off x="6080820" y="1771003"/>
            <a:ext cx="1185295" cy="1252503"/>
            <a:chOff x="5283251" y="-38947"/>
            <a:chExt cx="1185295" cy="1252503"/>
          </a:xfrm>
        </p:grpSpPr>
        <p:sp>
          <p:nvSpPr>
            <p:cNvPr id="24" name="円/楕円 23"/>
            <p:cNvSpPr/>
            <p:nvPr/>
          </p:nvSpPr>
          <p:spPr>
            <a:xfrm>
              <a:off x="5567445" y="334073"/>
              <a:ext cx="619222" cy="619222"/>
            </a:xfrm>
            <a:prstGeom prst="ellipse">
              <a:avLst/>
            </a:prstGeom>
            <a:solidFill>
              <a:srgbClr val="FF9A00">
                <a:alpha val="8000"/>
              </a:srgbClr>
            </a:solidFill>
            <a:ln>
              <a:noFill/>
            </a:ln>
            <a:effectLst>
              <a:glow rad="444500">
                <a:srgbClr val="FF9A00">
                  <a:alpha val="5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5" name="図 24" descr="も.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83251" y="-38947"/>
              <a:ext cx="1185295" cy="1252503"/>
            </a:xfrm>
            <a:prstGeom prst="rect">
              <a:avLst/>
            </a:prstGeom>
          </p:spPr>
        </p:pic>
      </p:grpSp>
      <p:grpSp>
        <p:nvGrpSpPr>
          <p:cNvPr id="26" name="図形グループ 25"/>
          <p:cNvGrpSpPr/>
          <p:nvPr/>
        </p:nvGrpSpPr>
        <p:grpSpPr>
          <a:xfrm>
            <a:off x="3279280" y="2007630"/>
            <a:ext cx="1282033" cy="1296000"/>
            <a:chOff x="187526" y="3079350"/>
            <a:chExt cx="1282033" cy="1296000"/>
          </a:xfrm>
        </p:grpSpPr>
        <p:sp>
          <p:nvSpPr>
            <p:cNvPr id="27" name="円/楕円 26"/>
            <p:cNvSpPr>
              <a:spLocks noChangeAspect="1"/>
            </p:cNvSpPr>
            <p:nvPr/>
          </p:nvSpPr>
          <p:spPr>
            <a:xfrm rot="20918276">
              <a:off x="526913" y="3475207"/>
              <a:ext cx="684000" cy="684000"/>
            </a:xfrm>
            <a:prstGeom prst="ellipse">
              <a:avLst/>
            </a:prstGeom>
            <a:solidFill>
              <a:schemeClr val="accent6">
                <a:lumMod val="40000"/>
                <a:lumOff val="60000"/>
                <a:alpha val="9000"/>
              </a:schemeClr>
            </a:solidFill>
            <a:ln>
              <a:noFill/>
            </a:ln>
            <a:effectLst>
              <a:glow rad="444500">
                <a:schemeClr val="accent6">
                  <a:lumMod val="20000"/>
                  <a:lumOff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8" name="図 27" descr="ぬくもり.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894105">
              <a:off x="187526" y="3079350"/>
              <a:ext cx="1282033" cy="1296000"/>
            </a:xfrm>
            <a:prstGeom prst="rect">
              <a:avLst/>
            </a:prstGeom>
          </p:spPr>
        </p:pic>
      </p:grpSp>
      <p:grpSp>
        <p:nvGrpSpPr>
          <p:cNvPr id="29" name="図形グループ 28"/>
          <p:cNvGrpSpPr/>
          <p:nvPr/>
        </p:nvGrpSpPr>
        <p:grpSpPr>
          <a:xfrm>
            <a:off x="4636219" y="1294436"/>
            <a:ext cx="1172195" cy="1511999"/>
            <a:chOff x="1604447" y="2392991"/>
            <a:chExt cx="1172195" cy="1511999"/>
          </a:xfrm>
        </p:grpSpPr>
        <p:sp>
          <p:nvSpPr>
            <p:cNvPr id="30" name="円/楕円 29"/>
            <p:cNvSpPr/>
            <p:nvPr/>
          </p:nvSpPr>
          <p:spPr>
            <a:xfrm rot="20803242">
              <a:off x="1979148" y="2814529"/>
              <a:ext cx="619222" cy="619222"/>
            </a:xfrm>
            <a:prstGeom prst="ellipse">
              <a:avLst/>
            </a:prstGeom>
            <a:solidFill>
              <a:schemeClr val="accent5">
                <a:lumMod val="20000"/>
                <a:lumOff val="80000"/>
                <a:alpha val="2000"/>
              </a:schemeClr>
            </a:solidFill>
            <a:ln>
              <a:noFill/>
            </a:ln>
            <a:effectLst>
              <a:glow rad="444500">
                <a:schemeClr val="accent5">
                  <a:lumMod val="40000"/>
                  <a:lumOff val="60000"/>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1" name="図 30" descr="ぬくもり.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20963137">
              <a:off x="1604447" y="2392991"/>
              <a:ext cx="1172195" cy="1511999"/>
            </a:xfrm>
            <a:prstGeom prst="rect">
              <a:avLst/>
            </a:prstGeom>
          </p:spPr>
        </p:pic>
      </p:grpSp>
      <p:sp>
        <p:nvSpPr>
          <p:cNvPr id="32" name="円/楕円 31"/>
          <p:cNvSpPr/>
          <p:nvPr/>
        </p:nvSpPr>
        <p:spPr>
          <a:xfrm>
            <a:off x="1476625" y="2847492"/>
            <a:ext cx="233506" cy="233506"/>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円/楕円 32"/>
          <p:cNvSpPr/>
          <p:nvPr/>
        </p:nvSpPr>
        <p:spPr>
          <a:xfrm>
            <a:off x="221491" y="4089233"/>
            <a:ext cx="503790" cy="503790"/>
          </a:xfrm>
          <a:prstGeom prst="ellipse">
            <a:avLst/>
          </a:prstGeom>
          <a:solidFill>
            <a:schemeClr val="accent2">
              <a:alpha val="3000"/>
            </a:schemeClr>
          </a:solidFill>
          <a:ln>
            <a:noFill/>
          </a:ln>
          <a:effectLst>
            <a:glow rad="381000">
              <a:schemeClr val="accent2">
                <a:alpha val="7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円/楕円 34"/>
          <p:cNvSpPr>
            <a:spLocks/>
          </p:cNvSpPr>
          <p:nvPr/>
        </p:nvSpPr>
        <p:spPr>
          <a:xfrm>
            <a:off x="8696540" y="4523639"/>
            <a:ext cx="552947" cy="552947"/>
          </a:xfrm>
          <a:prstGeom prst="ellipse">
            <a:avLst/>
          </a:prstGeom>
          <a:solidFill>
            <a:schemeClr val="accent3">
              <a:alpha val="3000"/>
            </a:schemeClr>
          </a:solidFill>
          <a:ln>
            <a:noFill/>
          </a:ln>
          <a:effectLst>
            <a:glow rad="381000">
              <a:schemeClr val="accent3">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円/楕円 35"/>
          <p:cNvSpPr>
            <a:spLocks/>
          </p:cNvSpPr>
          <p:nvPr/>
        </p:nvSpPr>
        <p:spPr>
          <a:xfrm>
            <a:off x="2585231" y="3609802"/>
            <a:ext cx="466972" cy="466972"/>
          </a:xfrm>
          <a:prstGeom prst="ellipse">
            <a:avLst/>
          </a:prstGeom>
          <a:solidFill>
            <a:schemeClr val="accent4">
              <a:lumMod val="75000"/>
              <a:alpha val="3000"/>
            </a:schemeClr>
          </a:solidFill>
          <a:ln>
            <a:noFill/>
          </a:ln>
          <a:effectLst>
            <a:glow rad="381000">
              <a:schemeClr val="accent4">
                <a:lumMod val="60000"/>
                <a:lumOff val="40000"/>
                <a:alpha val="8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8" name="円/楕円 37"/>
          <p:cNvSpPr/>
          <p:nvPr/>
        </p:nvSpPr>
        <p:spPr>
          <a:xfrm>
            <a:off x="4839840" y="5275547"/>
            <a:ext cx="880067" cy="880067"/>
          </a:xfrm>
          <a:prstGeom prst="ellipse">
            <a:avLst/>
          </a:prstGeom>
          <a:solidFill>
            <a:srgbClr val="FFB200">
              <a:alpha val="8000"/>
            </a:srgbClr>
          </a:solidFill>
          <a:ln>
            <a:noFill/>
          </a:ln>
          <a:effectLst>
            <a:glow rad="444500">
              <a:srgbClr val="FFB200">
                <a:alpha val="41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rot="366606">
            <a:off x="1617698" y="1008083"/>
            <a:ext cx="619504" cy="619504"/>
          </a:xfrm>
          <a:prstGeom prst="ellipse">
            <a:avLst/>
          </a:prstGeom>
          <a:solidFill>
            <a:srgbClr val="F98FA7">
              <a:alpha val="10000"/>
            </a:srgbClr>
          </a:solidFill>
          <a:ln>
            <a:noFill/>
          </a:ln>
          <a:effectLst>
            <a:glow rad="444500">
              <a:srgbClr val="F98FC3">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2843294" y="5590456"/>
            <a:ext cx="714698" cy="714698"/>
          </a:xfrm>
          <a:prstGeom prst="ellipse">
            <a:avLst/>
          </a:prstGeom>
          <a:solidFill>
            <a:srgbClr val="FF9A00">
              <a:alpha val="8000"/>
            </a:srgbClr>
          </a:solidFill>
          <a:ln>
            <a:noFill/>
          </a:ln>
          <a:effectLst>
            <a:glow rad="444500">
              <a:srgbClr val="FF9A00">
                <a:alpha val="5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4867572" y="3582913"/>
            <a:ext cx="493861" cy="493861"/>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5" name="円/楕円 44"/>
          <p:cNvSpPr/>
          <p:nvPr/>
        </p:nvSpPr>
        <p:spPr>
          <a:xfrm rot="366606">
            <a:off x="565973" y="5590925"/>
            <a:ext cx="1118070" cy="1118070"/>
          </a:xfrm>
          <a:prstGeom prst="ellipse">
            <a:avLst/>
          </a:prstGeom>
          <a:solidFill>
            <a:srgbClr val="F98FA7">
              <a:alpha val="10000"/>
            </a:srgbClr>
          </a:solidFill>
          <a:ln>
            <a:noFill/>
          </a:ln>
          <a:effectLst>
            <a:glow rad="444500">
              <a:srgbClr val="F98FC3">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rot="366606">
            <a:off x="8322859" y="6206288"/>
            <a:ext cx="1118070" cy="1118070"/>
          </a:xfrm>
          <a:prstGeom prst="ellipse">
            <a:avLst/>
          </a:prstGeom>
          <a:solidFill>
            <a:srgbClr val="F98FA7">
              <a:alpha val="10000"/>
            </a:srgbClr>
          </a:solidFill>
          <a:ln>
            <a:noFill/>
          </a:ln>
          <a:effectLst>
            <a:glow rad="444500">
              <a:srgbClr val="F98FC3">
                <a:alpha val="47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946102" y="1960111"/>
            <a:ext cx="430588" cy="430588"/>
          </a:xfrm>
          <a:prstGeom prst="ellipse">
            <a:avLst/>
          </a:prstGeom>
          <a:solidFill>
            <a:schemeClr val="accent5">
              <a:lumMod val="60000"/>
              <a:lumOff val="40000"/>
              <a:alpha val="8000"/>
            </a:schemeClr>
          </a:solidFill>
          <a:ln>
            <a:noFill/>
          </a:ln>
          <a:effectLst>
            <a:glow rad="444500">
              <a:schemeClr val="accent5">
                <a:lumMod val="60000"/>
                <a:lumOff val="40000"/>
                <a:alpha val="9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サブタイトル 2"/>
          <p:cNvSpPr txBox="1">
            <a:spLocks/>
          </p:cNvSpPr>
          <p:nvPr/>
        </p:nvSpPr>
        <p:spPr>
          <a:xfrm>
            <a:off x="5719907" y="5330803"/>
            <a:ext cx="3936571" cy="14957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2000" dirty="0" smtClean="0">
                <a:solidFill>
                  <a:srgbClr val="404040"/>
                </a:solidFill>
              </a:rPr>
              <a:t>班長：田邉淳一郎</a:t>
            </a:r>
            <a:endParaRPr lang="en-US" altLang="ja-JP" sz="2000" dirty="0" smtClean="0">
              <a:solidFill>
                <a:srgbClr val="404040"/>
              </a:solidFill>
            </a:endParaRPr>
          </a:p>
          <a:p>
            <a:pPr marL="0" indent="0">
              <a:buNone/>
            </a:pPr>
            <a:r>
              <a:rPr lang="ja-JP" altLang="en-US" sz="2000" dirty="0" smtClean="0">
                <a:solidFill>
                  <a:srgbClr val="404040"/>
                </a:solidFill>
              </a:rPr>
              <a:t>副班長：高野佳佑</a:t>
            </a:r>
            <a:endParaRPr lang="en-US" altLang="ja-JP" sz="2000" dirty="0" smtClean="0">
              <a:solidFill>
                <a:srgbClr val="404040"/>
              </a:solidFill>
            </a:endParaRPr>
          </a:p>
          <a:p>
            <a:pPr marL="0" indent="0">
              <a:buNone/>
            </a:pPr>
            <a:r>
              <a:rPr lang="ja-JP" altLang="en-US" sz="2000" dirty="0" smtClean="0">
                <a:solidFill>
                  <a:srgbClr val="404040"/>
                </a:solidFill>
              </a:rPr>
              <a:t>秋保佳祐、大原光代、宮島渉</a:t>
            </a:r>
            <a:endParaRPr lang="en-US" altLang="ja-JP" sz="2000" dirty="0" smtClean="0">
              <a:solidFill>
                <a:srgbClr val="404040"/>
              </a:solidFill>
            </a:endParaRPr>
          </a:p>
          <a:p>
            <a:pPr marL="0" indent="0">
              <a:buNone/>
            </a:pPr>
            <a:endParaRPr lang="en-US" altLang="ja-JP" sz="300" dirty="0" smtClean="0">
              <a:solidFill>
                <a:srgbClr val="404040"/>
              </a:solidFill>
            </a:endParaRPr>
          </a:p>
          <a:p>
            <a:pPr marL="0" indent="0">
              <a:buNone/>
            </a:pPr>
            <a:r>
              <a:rPr lang="en-US" altLang="ja-JP" sz="2000" dirty="0" smtClean="0">
                <a:solidFill>
                  <a:srgbClr val="404040"/>
                </a:solidFill>
              </a:rPr>
              <a:t>TA</a:t>
            </a:r>
            <a:r>
              <a:rPr lang="ja-JP" altLang="en-US" sz="2000" dirty="0" smtClean="0">
                <a:solidFill>
                  <a:srgbClr val="404040"/>
                </a:solidFill>
              </a:rPr>
              <a:t>：内山周子</a:t>
            </a:r>
            <a:endParaRPr lang="ja-JP" altLang="en-US" sz="2000" dirty="0">
              <a:solidFill>
                <a:srgbClr val="404040"/>
              </a:solidFill>
            </a:endParaRPr>
          </a:p>
        </p:txBody>
      </p:sp>
      <p:sp>
        <p:nvSpPr>
          <p:cNvPr id="49" name="正方形/長方形 48"/>
          <p:cNvSpPr/>
          <p:nvPr/>
        </p:nvSpPr>
        <p:spPr>
          <a:xfrm>
            <a:off x="5719907" y="4731555"/>
            <a:ext cx="3424094" cy="646331"/>
          </a:xfrm>
          <a:prstGeom prst="rect">
            <a:avLst/>
          </a:prstGeom>
        </p:spPr>
        <p:txBody>
          <a:bodyPr wrap="square">
            <a:spAutoFit/>
          </a:bodyPr>
          <a:lstStyle/>
          <a:p>
            <a:r>
              <a:rPr lang="en-US" altLang="ja-JP" dirty="0">
                <a:solidFill>
                  <a:srgbClr val="404040"/>
                </a:solidFill>
                <a:latin typeface="+mn-ea"/>
              </a:rPr>
              <a:t>2014</a:t>
            </a:r>
            <a:r>
              <a:rPr lang="ja-JP" altLang="en-US" dirty="0">
                <a:solidFill>
                  <a:srgbClr val="404040"/>
                </a:solidFill>
                <a:latin typeface="+mn-ea"/>
              </a:rPr>
              <a:t>年度</a:t>
            </a:r>
            <a:endParaRPr lang="en-US" altLang="ja-JP" dirty="0">
              <a:solidFill>
                <a:srgbClr val="404040"/>
              </a:solidFill>
              <a:latin typeface="+mn-ea"/>
            </a:endParaRPr>
          </a:p>
          <a:p>
            <a:r>
              <a:rPr lang="ja-JP" altLang="en-US" dirty="0">
                <a:solidFill>
                  <a:srgbClr val="404040"/>
                </a:solidFill>
                <a:latin typeface="+mn-ea"/>
              </a:rPr>
              <a:t>マスタープラン策定実習</a:t>
            </a:r>
            <a:r>
              <a:rPr lang="en-US" altLang="ja-JP" dirty="0">
                <a:solidFill>
                  <a:srgbClr val="404040"/>
                </a:solidFill>
                <a:latin typeface="+mn-ea"/>
              </a:rPr>
              <a:t>4</a:t>
            </a:r>
            <a:r>
              <a:rPr lang="ja-JP" altLang="en-US" dirty="0">
                <a:solidFill>
                  <a:srgbClr val="404040"/>
                </a:solidFill>
                <a:latin typeface="+mn-ea"/>
              </a:rPr>
              <a:t>班</a:t>
            </a:r>
            <a:endParaRPr lang="en-US" altLang="ja-JP" dirty="0">
              <a:solidFill>
                <a:srgbClr val="404040"/>
              </a:solidFill>
              <a:latin typeface="+mn-ea"/>
            </a:endParaRPr>
          </a:p>
        </p:txBody>
      </p:sp>
      <p:sp>
        <p:nvSpPr>
          <p:cNvPr id="52" name="円/楕円 51"/>
          <p:cNvSpPr>
            <a:spLocks/>
          </p:cNvSpPr>
          <p:nvPr/>
        </p:nvSpPr>
        <p:spPr>
          <a:xfrm>
            <a:off x="-467329" y="-283323"/>
            <a:ext cx="1364996" cy="1364996"/>
          </a:xfrm>
          <a:prstGeom prst="ellipse">
            <a:avLst/>
          </a:prstGeom>
          <a:solidFill>
            <a:schemeClr val="accent3">
              <a:alpha val="3000"/>
            </a:schemeClr>
          </a:solidFill>
          <a:ln>
            <a:noFill/>
          </a:ln>
          <a:effectLst>
            <a:glow rad="381000">
              <a:schemeClr val="accent3">
                <a:alpha val="4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923913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6919804" y="6369444"/>
            <a:ext cx="2133600" cy="365125"/>
          </a:xfrm>
        </p:spPr>
        <p:txBody>
          <a:bodyPr/>
          <a:lstStyle/>
          <a:p>
            <a:fld id="{F6F778BB-4BB0-7044-8E10-283F5C10D717}" type="slidenum">
              <a:rPr kumimoji="1" lang="ja-JP" altLang="en-US" smtClean="0"/>
              <a:t>20</a:t>
            </a:fld>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468722467"/>
              </p:ext>
            </p:extLst>
          </p:nvPr>
        </p:nvGraphicFramePr>
        <p:xfrm>
          <a:off x="1433545" y="1686779"/>
          <a:ext cx="7546722" cy="4188229"/>
        </p:xfrm>
        <a:graphic>
          <a:graphicData uri="http://schemas.openxmlformats.org/drawingml/2006/table">
            <a:tbl>
              <a:tblPr>
                <a:tableStyleId>{793D81CF-94F2-401A-BA57-92F5A7B2D0C5}</a:tableStyleId>
              </a:tblPr>
              <a:tblGrid>
                <a:gridCol w="2557413"/>
                <a:gridCol w="1098276"/>
                <a:gridCol w="1177918"/>
                <a:gridCol w="1599150"/>
                <a:gridCol w="1113965"/>
              </a:tblGrid>
              <a:tr h="905136">
                <a:tc>
                  <a:txBody>
                    <a:bodyPr/>
                    <a:lstStyle/>
                    <a:p>
                      <a:endParaRPr kumimoji="1" lang="ja-JP" altLang="en-US" dirty="0">
                        <a:solidFill>
                          <a:schemeClr val="tx1"/>
                        </a:solidFill>
                        <a:latin typeface="+mn-ea"/>
                        <a:ea typeface="+mn-ea"/>
                      </a:endParaRPr>
                    </a:p>
                  </a:txBody>
                  <a:tcP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tcPr>
                </a:tc>
                <a:tc>
                  <a:txBody>
                    <a:bodyPr/>
                    <a:lstStyle/>
                    <a:p>
                      <a:pPr algn="ctr"/>
                      <a:r>
                        <a:rPr kumimoji="1" lang="ja-JP" altLang="en-US" sz="1800" dirty="0" smtClean="0">
                          <a:latin typeface="+mn-ea"/>
                          <a:ea typeface="+mn-ea"/>
                        </a:rPr>
                        <a:t>全長</a:t>
                      </a:r>
                      <a:endParaRPr kumimoji="1" lang="ja-JP" altLang="en-US" sz="1800" b="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ja-JP" altLang="en-US" sz="1800" dirty="0" smtClean="0">
                          <a:latin typeface="+mn-ea"/>
                          <a:ea typeface="+mn-ea"/>
                        </a:rPr>
                        <a:t>レンタ</a:t>
                      </a:r>
                      <a:endParaRPr kumimoji="1" lang="en-US" altLang="ja-JP" sz="1800" dirty="0" smtClean="0">
                        <a:latin typeface="+mn-ea"/>
                        <a:ea typeface="+mn-ea"/>
                      </a:endParaRPr>
                    </a:p>
                    <a:p>
                      <a:pPr algn="ctr"/>
                      <a:r>
                        <a:rPr kumimoji="1" lang="ja-JP" altLang="en-US" sz="1800" dirty="0" smtClean="0">
                          <a:latin typeface="+mn-ea"/>
                          <a:ea typeface="+mn-ea"/>
                        </a:rPr>
                        <a:t>サイクル</a:t>
                      </a:r>
                      <a:endParaRPr kumimoji="1" lang="ja-JP" altLang="en-US" sz="1800" b="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solidFill>
                  </a:tcPr>
                </a:tc>
                <a:tc>
                  <a:txBody>
                    <a:bodyPr/>
                    <a:lstStyle/>
                    <a:p>
                      <a:pPr algn="ctr"/>
                      <a:r>
                        <a:rPr kumimoji="1" lang="ja-JP" altLang="en-US" sz="1800" dirty="0" smtClean="0">
                          <a:latin typeface="+mn-ea"/>
                          <a:ea typeface="+mn-ea"/>
                        </a:rPr>
                        <a:t>部屋の中に</a:t>
                      </a:r>
                      <a:endParaRPr kumimoji="1" lang="en-US" altLang="ja-JP" sz="1800" dirty="0" smtClean="0">
                        <a:latin typeface="+mn-ea"/>
                        <a:ea typeface="+mn-ea"/>
                      </a:endParaRPr>
                    </a:p>
                    <a:p>
                      <a:pPr algn="ctr"/>
                      <a:r>
                        <a:rPr kumimoji="1" lang="ja-JP" altLang="en-US" sz="1800" dirty="0" smtClean="0">
                          <a:latin typeface="+mn-ea"/>
                          <a:ea typeface="+mn-ea"/>
                        </a:rPr>
                        <a:t>自転車持込</a:t>
                      </a:r>
                      <a:endParaRPr kumimoji="1" lang="en-US" altLang="ja-JP" sz="1800" dirty="0" smtClean="0">
                        <a:latin typeface="+mn-ea"/>
                        <a:ea typeface="+mn-ea"/>
                      </a:endParaRPr>
                    </a:p>
                    <a:p>
                      <a:pPr algn="ctr"/>
                      <a:r>
                        <a:rPr kumimoji="1" lang="ja-JP" altLang="en-US" sz="1800" dirty="0" smtClean="0">
                          <a:latin typeface="+mn-ea"/>
                          <a:ea typeface="+mn-ea"/>
                        </a:rPr>
                        <a:t>可能な宿</a:t>
                      </a:r>
                      <a:endParaRPr kumimoji="1" lang="ja-JP" altLang="en-US" sz="1800" b="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ja-JP" altLang="en-US" sz="1800" dirty="0" smtClean="0">
                          <a:latin typeface="+mn-ea"/>
                          <a:ea typeface="+mn-ea"/>
                        </a:rPr>
                        <a:t>道の駅</a:t>
                      </a:r>
                      <a:endParaRPr kumimoji="1" lang="ja-JP" altLang="en-US" sz="1800" b="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rgbClr val="FFFFFF"/>
                    </a:solidFill>
                  </a:tcPr>
                </a:tc>
              </a:tr>
              <a:tr h="1636915">
                <a:tc>
                  <a:txBody>
                    <a:bodyPr/>
                    <a:lstStyle/>
                    <a:p>
                      <a:pPr algn="ctr"/>
                      <a:endParaRPr kumimoji="1" lang="ja-JP" altLang="en-US" dirty="0">
                        <a:solidFill>
                          <a:schemeClr val="bg1"/>
                        </a:solidFill>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tcPr>
                </a:tc>
                <a:tc>
                  <a:txBody>
                    <a:bodyPr/>
                    <a:lstStyle/>
                    <a:p>
                      <a:pPr algn="ctr"/>
                      <a:r>
                        <a:rPr kumimoji="1" lang="en-US" altLang="ja-JP" sz="2400" dirty="0" smtClean="0">
                          <a:latin typeface="+mn-ea"/>
                          <a:ea typeface="+mn-ea"/>
                        </a:rPr>
                        <a:t>60km</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en-US" altLang="ja-JP" sz="2800" b="1" dirty="0" smtClean="0">
                          <a:solidFill>
                            <a:srgbClr val="F14124"/>
                          </a:solidFill>
                          <a:latin typeface="+mn-ea"/>
                          <a:ea typeface="+mn-ea"/>
                        </a:rPr>
                        <a:t>39</a:t>
                      </a:r>
                      <a:r>
                        <a:rPr kumimoji="1" lang="ja-JP" altLang="en-US" sz="2000" dirty="0" smtClean="0">
                          <a:latin typeface="+mn-ea"/>
                          <a:ea typeface="+mn-ea"/>
                        </a:rPr>
                        <a:t>ヶ所</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solidFill>
                  </a:tcPr>
                </a:tc>
                <a:tc>
                  <a:txBody>
                    <a:bodyPr/>
                    <a:lstStyle/>
                    <a:p>
                      <a:pPr algn="ctr"/>
                      <a:r>
                        <a:rPr kumimoji="1" lang="ja-JP" altLang="en-US" sz="2400" dirty="0" smtClean="0">
                          <a:latin typeface="+mn-ea"/>
                          <a:ea typeface="+mn-ea"/>
                        </a:rPr>
                        <a:t>あり</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en-US" altLang="ja-JP" sz="2400" dirty="0" smtClean="0">
                          <a:latin typeface="+mn-ea"/>
                          <a:ea typeface="+mn-ea"/>
                        </a:rPr>
                        <a:t>5</a:t>
                      </a:r>
                      <a:r>
                        <a:rPr kumimoji="1" lang="ja-JP" altLang="en-US" sz="2400" dirty="0" smtClean="0">
                          <a:latin typeface="+mn-ea"/>
                          <a:ea typeface="+mn-ea"/>
                        </a:rPr>
                        <a:t>ヶ所</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rgbClr val="FFFFFF"/>
                    </a:solidFill>
                  </a:tcPr>
                </a:tc>
              </a:tr>
              <a:tr h="1636915">
                <a:tc>
                  <a:txBody>
                    <a:bodyPr/>
                    <a:lstStyle/>
                    <a:p>
                      <a:pPr algn="ctr"/>
                      <a:endParaRPr kumimoji="1" lang="ja-JP" altLang="en-US" dirty="0">
                        <a:solidFill>
                          <a:schemeClr val="bg1"/>
                        </a:solidFill>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tcPr>
                </a:tc>
                <a:tc>
                  <a:txBody>
                    <a:bodyPr/>
                    <a:lstStyle/>
                    <a:p>
                      <a:pPr algn="ctr"/>
                      <a:r>
                        <a:rPr kumimoji="1" lang="en-US" altLang="ja-JP" sz="2400" dirty="0" smtClean="0">
                          <a:latin typeface="+mn-ea"/>
                          <a:ea typeface="+mn-ea"/>
                        </a:rPr>
                        <a:t>40km</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en-US" altLang="ja-JP" sz="2800" b="1" dirty="0" smtClean="0">
                          <a:solidFill>
                            <a:srgbClr val="F14124"/>
                          </a:solidFill>
                          <a:latin typeface="+mn-ea"/>
                          <a:ea typeface="+mn-ea"/>
                        </a:rPr>
                        <a:t>9</a:t>
                      </a:r>
                      <a:r>
                        <a:rPr kumimoji="1" lang="ja-JP" altLang="en-US" sz="2000" dirty="0" smtClean="0">
                          <a:latin typeface="+mn-ea"/>
                          <a:ea typeface="+mn-ea"/>
                        </a:rPr>
                        <a:t>ヶ所</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solidFill>
                  </a:tcPr>
                </a:tc>
                <a:tc>
                  <a:txBody>
                    <a:bodyPr/>
                    <a:lstStyle/>
                    <a:p>
                      <a:pPr algn="ctr"/>
                      <a:r>
                        <a:rPr kumimoji="1" lang="ja-JP" altLang="en-US" sz="2400" dirty="0" smtClean="0">
                          <a:latin typeface="+mn-ea"/>
                          <a:ea typeface="+mn-ea"/>
                        </a:rPr>
                        <a:t>なし</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chemeClr val="bg1">
                        <a:lumMod val="85000"/>
                      </a:schemeClr>
                    </a:solidFill>
                  </a:tcPr>
                </a:tc>
                <a:tc>
                  <a:txBody>
                    <a:bodyPr/>
                    <a:lstStyle/>
                    <a:p>
                      <a:pPr algn="ctr"/>
                      <a:r>
                        <a:rPr kumimoji="1" lang="en-US" altLang="ja-JP" sz="2400" dirty="0" smtClean="0">
                          <a:latin typeface="+mn-ea"/>
                          <a:ea typeface="+mn-ea"/>
                        </a:rPr>
                        <a:t>0</a:t>
                      </a:r>
                      <a:r>
                        <a:rPr kumimoji="1" lang="ja-JP" altLang="en-US" sz="2400" dirty="0" smtClean="0">
                          <a:latin typeface="+mn-ea"/>
                          <a:ea typeface="+mn-ea"/>
                        </a:rPr>
                        <a:t>ヶ所</a:t>
                      </a:r>
                      <a:endParaRPr kumimoji="1" lang="ja-JP" altLang="en-US" sz="2400" dirty="0">
                        <a:latin typeface="+mn-ea"/>
                        <a:ea typeface="+mn-ea"/>
                      </a:endParaRPr>
                    </a:p>
                  </a:txBody>
                  <a:tcPr anchor="ctr">
                    <a:lnL w="6350" cap="flat" cmpd="sng" algn="ctr">
                      <a:solidFill>
                        <a:prstClr val="black">
                          <a:lumMod val="75000"/>
                          <a:lumOff val="25000"/>
                        </a:prstClr>
                      </a:solidFill>
                      <a:prstDash val="solid"/>
                      <a:round/>
                      <a:headEnd type="none" w="med" len="med"/>
                      <a:tailEnd type="none" w="med" len="med"/>
                    </a:lnL>
                    <a:lnR w="6350" cap="flat" cmpd="sng" algn="ctr">
                      <a:solidFill>
                        <a:prstClr val="black">
                          <a:lumMod val="75000"/>
                          <a:lumOff val="25000"/>
                        </a:prstClr>
                      </a:solidFill>
                      <a:prstDash val="solid"/>
                      <a:round/>
                      <a:headEnd type="none" w="med" len="med"/>
                      <a:tailEnd type="none" w="med" len="med"/>
                    </a:lnR>
                    <a:lnT w="6350" cap="flat" cmpd="sng" algn="ctr">
                      <a:solidFill>
                        <a:prstClr val="black">
                          <a:lumMod val="75000"/>
                          <a:lumOff val="25000"/>
                        </a:prstClr>
                      </a:solidFill>
                      <a:prstDash val="solid"/>
                      <a:round/>
                      <a:headEnd type="none" w="med" len="med"/>
                      <a:tailEnd type="none" w="med" len="med"/>
                    </a:lnT>
                    <a:lnB w="6350" cap="flat" cmpd="sng" algn="ctr">
                      <a:solidFill>
                        <a:prstClr val="black">
                          <a:lumMod val="75000"/>
                          <a:lumOff val="25000"/>
                        </a:prstClr>
                      </a:solidFill>
                      <a:prstDash val="solid"/>
                      <a:round/>
                      <a:headEnd type="none" w="med" len="med"/>
                      <a:tailEnd type="none" w="med" len="med"/>
                    </a:lnB>
                    <a:solidFill>
                      <a:srgbClr val="FFFFFF"/>
                    </a:solidFill>
                  </a:tcPr>
                </a:tc>
              </a:tr>
            </a:tbl>
          </a:graphicData>
        </a:graphic>
      </p:graphicFrame>
      <p:sp>
        <p:nvSpPr>
          <p:cNvPr id="24" name="タイトル 5"/>
          <p:cNvSpPr txBox="1">
            <a:spLocks/>
          </p:cNvSpPr>
          <p:nvPr/>
        </p:nvSpPr>
        <p:spPr>
          <a:xfrm>
            <a:off x="457200" y="1040408"/>
            <a:ext cx="8686800" cy="613564"/>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2600" b="0" dirty="0" smtClean="0"/>
              <a:t>りんりん</a:t>
            </a:r>
            <a:r>
              <a:rPr lang="ja-JP" altLang="en-US" sz="2600" b="0" dirty="0"/>
              <a:t>ロードと自転車の「聖地」しまなみ海道を</a:t>
            </a:r>
            <a:r>
              <a:rPr lang="ja-JP" altLang="en-US" sz="2600" b="0" dirty="0" smtClean="0"/>
              <a:t>比較</a:t>
            </a:r>
            <a:endParaRPr lang="ja-JP" altLang="en-US" sz="2600" b="0" dirty="0">
              <a:solidFill>
                <a:schemeClr val="tx1">
                  <a:lumMod val="85000"/>
                  <a:lumOff val="15000"/>
                </a:schemeClr>
              </a:solidFill>
            </a:endParaRPr>
          </a:p>
        </p:txBody>
      </p:sp>
      <p:sp>
        <p:nvSpPr>
          <p:cNvPr id="29" name="正方形/長方形 28"/>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1012271" y="283589"/>
            <a:ext cx="4134465" cy="523220"/>
          </a:xfrm>
          <a:prstGeom prst="rect">
            <a:avLst/>
          </a:prstGeom>
          <a:noFill/>
        </p:spPr>
        <p:txBody>
          <a:bodyPr wrap="none" rtlCol="0">
            <a:spAutoFit/>
          </a:bodyPr>
          <a:lstStyle/>
          <a:p>
            <a:r>
              <a:rPr kumimoji="1" lang="ja-JP" altLang="en-US" sz="2800" dirty="0" smtClean="0"/>
              <a:t>さわやかりんりんプラン</a:t>
            </a:r>
            <a:endParaRPr kumimoji="1" lang="ja-JP" altLang="en-US" sz="2800" dirty="0"/>
          </a:p>
        </p:txBody>
      </p:sp>
      <p:pic>
        <p:nvPicPr>
          <p:cNvPr id="31" name="図 30" descr="にぎわい.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32" name="図 31" descr="観光.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grpSp>
        <p:nvGrpSpPr>
          <p:cNvPr id="13" name="図形グループ 12"/>
          <p:cNvGrpSpPr/>
          <p:nvPr/>
        </p:nvGrpSpPr>
        <p:grpSpPr>
          <a:xfrm>
            <a:off x="1528889" y="4225009"/>
            <a:ext cx="2396139" cy="1705575"/>
            <a:chOff x="-2594960" y="4240308"/>
            <a:chExt cx="2396139" cy="1705575"/>
          </a:xfrm>
        </p:grpSpPr>
        <p:pic>
          <p:nvPicPr>
            <p:cNvPr id="10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2581565" y="4240308"/>
              <a:ext cx="2382744" cy="1705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2594960" y="4240308"/>
              <a:ext cx="2039062" cy="400110"/>
            </a:xfrm>
            <a:prstGeom prst="rect">
              <a:avLst/>
            </a:prstGeom>
            <a:noFill/>
          </p:spPr>
          <p:txBody>
            <a:bodyPr wrap="square" rtlCol="0">
              <a:spAutoFit/>
            </a:bodyPr>
            <a:lstStyle/>
            <a:p>
              <a:r>
                <a:rPr lang="ja-JP" altLang="en-US" sz="2000" b="1" dirty="0" smtClean="0">
                  <a:solidFill>
                    <a:srgbClr val="805100"/>
                  </a:solidFill>
                </a:rPr>
                <a:t>りんりんロード</a:t>
              </a:r>
              <a:endParaRPr kumimoji="1" lang="ja-JP" altLang="en-US" sz="2000" b="1" dirty="0">
                <a:solidFill>
                  <a:srgbClr val="805100"/>
                </a:solidFill>
              </a:endParaRPr>
            </a:p>
          </p:txBody>
        </p:sp>
        <p:sp>
          <p:nvSpPr>
            <p:cNvPr id="15" name="角丸四角形 14"/>
            <p:cNvSpPr/>
            <p:nvPr/>
          </p:nvSpPr>
          <p:spPr>
            <a:xfrm>
              <a:off x="-2506104" y="5430980"/>
              <a:ext cx="1241190" cy="442763"/>
            </a:xfrm>
            <a:prstGeom prst="roundRect">
              <a:avLst>
                <a:gd name="adj" fmla="val 26707"/>
              </a:avLst>
            </a:prstGeom>
            <a:solidFill>
              <a:srgbClr val="FFFFFF">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06104" y="5445681"/>
              <a:ext cx="1210588" cy="494494"/>
            </a:xfrm>
            <a:prstGeom prst="rect">
              <a:avLst/>
            </a:prstGeom>
            <a:noFill/>
            <a:effectLst>
              <a:softEdge rad="25400"/>
            </a:effectLst>
          </p:spPr>
          <p:txBody>
            <a:bodyPr wrap="none" rtlCol="0">
              <a:spAutoFit/>
            </a:bodyPr>
            <a:lstStyle/>
            <a:p>
              <a:pPr>
                <a:lnSpc>
                  <a:spcPct val="80000"/>
                </a:lnSpc>
              </a:pPr>
              <a:r>
                <a:rPr lang="ja-JP" altLang="en-US" sz="1600" dirty="0">
                  <a:solidFill>
                    <a:schemeClr val="tx1">
                      <a:lumMod val="85000"/>
                      <a:lumOff val="15000"/>
                    </a:schemeClr>
                  </a:solidFill>
                  <a:latin typeface="+mn-ea"/>
                </a:rPr>
                <a:t>桜川市</a:t>
              </a:r>
              <a:endParaRPr lang="en-US" altLang="ja-JP" sz="1600" dirty="0">
                <a:solidFill>
                  <a:schemeClr val="tx1">
                    <a:lumMod val="85000"/>
                    <a:lumOff val="15000"/>
                  </a:schemeClr>
                </a:solidFill>
                <a:latin typeface="+mn-ea"/>
              </a:endParaRPr>
            </a:p>
            <a:p>
              <a:pPr>
                <a:lnSpc>
                  <a:spcPct val="80000"/>
                </a:lnSpc>
              </a:pPr>
              <a:r>
                <a:rPr lang="ja-JP" altLang="en-US" sz="1600" dirty="0" smtClean="0">
                  <a:solidFill>
                    <a:schemeClr val="tx1">
                      <a:lumMod val="85000"/>
                      <a:lumOff val="15000"/>
                    </a:schemeClr>
                  </a:solidFill>
                  <a:latin typeface="+mn-ea"/>
                </a:rPr>
                <a:t>　～土浦市</a:t>
              </a:r>
              <a:endParaRPr lang="ja-JP" altLang="en-US" sz="1600" dirty="0">
                <a:solidFill>
                  <a:schemeClr val="tx1">
                    <a:lumMod val="85000"/>
                    <a:lumOff val="15000"/>
                  </a:schemeClr>
                </a:solidFill>
                <a:latin typeface="+mn-ea"/>
              </a:endParaRPr>
            </a:p>
          </p:txBody>
        </p:sp>
      </p:grpSp>
      <p:grpSp>
        <p:nvGrpSpPr>
          <p:cNvPr id="18" name="図形グループ 17"/>
          <p:cNvGrpSpPr/>
          <p:nvPr/>
        </p:nvGrpSpPr>
        <p:grpSpPr>
          <a:xfrm>
            <a:off x="1567065" y="2532015"/>
            <a:ext cx="2357963" cy="1744985"/>
            <a:chOff x="1437083" y="2577912"/>
            <a:chExt cx="2357963" cy="1744985"/>
          </a:xfrm>
        </p:grpSpPr>
        <p:pic>
          <p:nvPicPr>
            <p:cNvPr id="9" name="図 8"/>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t="-871" b="-106"/>
            <a:stretch/>
          </p:blipFill>
          <p:spPr>
            <a:xfrm>
              <a:off x="1437083" y="2577913"/>
              <a:ext cx="2357963" cy="1744984"/>
            </a:xfrm>
            <a:prstGeom prst="rect">
              <a:avLst/>
            </a:prstGeom>
            <a:ln>
              <a:noFill/>
            </a:ln>
            <a:effectLst>
              <a:softEdge rad="112500"/>
            </a:effectLst>
          </p:spPr>
        </p:pic>
        <p:sp>
          <p:nvSpPr>
            <p:cNvPr id="5" name="テキスト ボックス 4"/>
            <p:cNvSpPr txBox="1"/>
            <p:nvPr/>
          </p:nvSpPr>
          <p:spPr>
            <a:xfrm>
              <a:off x="1455108" y="2577912"/>
              <a:ext cx="1829521" cy="400110"/>
            </a:xfrm>
            <a:prstGeom prst="rect">
              <a:avLst/>
            </a:prstGeom>
            <a:noFill/>
            <a:effectLst>
              <a:softEdge rad="38100"/>
            </a:effectLst>
          </p:spPr>
          <p:txBody>
            <a:bodyPr wrap="square" rtlCol="0">
              <a:spAutoFit/>
            </a:bodyPr>
            <a:lstStyle/>
            <a:p>
              <a:r>
                <a:rPr kumimoji="1" lang="ja-JP" altLang="en-US" sz="2000" b="1" dirty="0" smtClean="0">
                  <a:ln w="635">
                    <a:noFill/>
                  </a:ln>
                  <a:solidFill>
                    <a:schemeClr val="accent1">
                      <a:lumMod val="75000"/>
                    </a:schemeClr>
                  </a:solidFill>
                </a:rPr>
                <a:t>しまなみ海道</a:t>
              </a:r>
              <a:endParaRPr kumimoji="1" lang="ja-JP" altLang="en-US" sz="2000" b="1" dirty="0">
                <a:ln w="635">
                  <a:noFill/>
                </a:ln>
                <a:solidFill>
                  <a:schemeClr val="accent1">
                    <a:lumMod val="75000"/>
                  </a:schemeClr>
                </a:solidFill>
              </a:endParaRPr>
            </a:p>
          </p:txBody>
        </p:sp>
        <p:sp>
          <p:nvSpPr>
            <p:cNvPr id="26" name="角丸四角形 25"/>
            <p:cNvSpPr/>
            <p:nvPr/>
          </p:nvSpPr>
          <p:spPr>
            <a:xfrm>
              <a:off x="1515698" y="3788340"/>
              <a:ext cx="1603232" cy="442763"/>
            </a:xfrm>
            <a:prstGeom prst="roundRect">
              <a:avLst>
                <a:gd name="adj" fmla="val 26707"/>
              </a:avLst>
            </a:prstGeom>
            <a:solidFill>
              <a:srgbClr val="FFFFFF">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515698" y="3766315"/>
              <a:ext cx="1620957" cy="539635"/>
            </a:xfrm>
            <a:prstGeom prst="rect">
              <a:avLst/>
            </a:prstGeom>
            <a:noFill/>
          </p:spPr>
          <p:txBody>
            <a:bodyPr wrap="none" rtlCol="0">
              <a:spAutoFit/>
            </a:bodyPr>
            <a:lstStyle/>
            <a:p>
              <a:pPr>
                <a:lnSpc>
                  <a:spcPct val="90000"/>
                </a:lnSpc>
              </a:pPr>
              <a:r>
                <a:rPr lang="ja-JP" altLang="en-US" sz="1600" dirty="0">
                  <a:solidFill>
                    <a:schemeClr val="tx1">
                      <a:lumMod val="85000"/>
                      <a:lumOff val="15000"/>
                    </a:schemeClr>
                  </a:solidFill>
                  <a:latin typeface="+mn-ea"/>
                </a:rPr>
                <a:t>愛媛県</a:t>
              </a:r>
              <a:r>
                <a:rPr lang="ja-JP" altLang="en-US" sz="1600" dirty="0" smtClean="0">
                  <a:solidFill>
                    <a:schemeClr val="tx1">
                      <a:lumMod val="85000"/>
                      <a:lumOff val="15000"/>
                    </a:schemeClr>
                  </a:solidFill>
                  <a:latin typeface="+mn-ea"/>
                </a:rPr>
                <a:t>今治市</a:t>
              </a:r>
              <a:endParaRPr lang="en-US" altLang="ja-JP" sz="1600" dirty="0" smtClean="0">
                <a:solidFill>
                  <a:schemeClr val="tx1">
                    <a:lumMod val="85000"/>
                    <a:lumOff val="15000"/>
                  </a:schemeClr>
                </a:solidFill>
                <a:latin typeface="+mn-ea"/>
              </a:endParaRPr>
            </a:p>
            <a:p>
              <a:pPr>
                <a:lnSpc>
                  <a:spcPct val="90000"/>
                </a:lnSpc>
              </a:pPr>
              <a:r>
                <a:rPr lang="ja-JP" altLang="en-US" sz="1600" dirty="0" smtClean="0">
                  <a:solidFill>
                    <a:schemeClr val="tx1">
                      <a:lumMod val="85000"/>
                      <a:lumOff val="15000"/>
                    </a:schemeClr>
                  </a:solidFill>
                  <a:latin typeface="+mn-ea"/>
                </a:rPr>
                <a:t>～</a:t>
              </a:r>
              <a:r>
                <a:rPr lang="ja-JP" altLang="en-US" sz="1600" dirty="0">
                  <a:solidFill>
                    <a:schemeClr val="tx1">
                      <a:lumMod val="85000"/>
                      <a:lumOff val="15000"/>
                    </a:schemeClr>
                  </a:solidFill>
                  <a:latin typeface="+mn-ea"/>
                </a:rPr>
                <a:t>広島県</a:t>
              </a:r>
              <a:r>
                <a:rPr lang="ja-JP" altLang="en-US" sz="1600" dirty="0" smtClean="0">
                  <a:solidFill>
                    <a:schemeClr val="tx1">
                      <a:lumMod val="85000"/>
                      <a:lumOff val="15000"/>
                    </a:schemeClr>
                  </a:solidFill>
                  <a:latin typeface="+mn-ea"/>
                </a:rPr>
                <a:t>尾道市</a:t>
              </a:r>
              <a:endParaRPr lang="ja-JP" altLang="en-US" sz="1600" dirty="0">
                <a:solidFill>
                  <a:schemeClr val="tx1">
                    <a:lumMod val="85000"/>
                    <a:lumOff val="15000"/>
                  </a:schemeClr>
                </a:solidFill>
                <a:latin typeface="+mn-ea"/>
              </a:endParaRPr>
            </a:p>
          </p:txBody>
        </p:sp>
      </p:grpSp>
      <p:sp>
        <p:nvSpPr>
          <p:cNvPr id="14" name="テキスト ボックス 13"/>
          <p:cNvSpPr txBox="1"/>
          <p:nvPr/>
        </p:nvSpPr>
        <p:spPr>
          <a:xfrm>
            <a:off x="-33522" y="3023082"/>
            <a:ext cx="1467068" cy="830997"/>
          </a:xfrm>
          <a:prstGeom prst="rect">
            <a:avLst/>
          </a:prstGeom>
          <a:noFill/>
        </p:spPr>
        <p:txBody>
          <a:bodyPr wrap="none" rtlCol="0">
            <a:spAutoFit/>
          </a:bodyPr>
          <a:lstStyle/>
          <a:p>
            <a:pPr algn="ctr"/>
            <a:r>
              <a:rPr kumimoji="1" lang="ja-JP" altLang="en-US" sz="2000" dirty="0" smtClean="0">
                <a:latin typeface="+mn-ea"/>
              </a:rPr>
              <a:t>日経ランク</a:t>
            </a:r>
            <a:endParaRPr kumimoji="1" lang="en-US" altLang="ja-JP" sz="2000" dirty="0" smtClean="0">
              <a:latin typeface="+mn-ea"/>
            </a:endParaRPr>
          </a:p>
          <a:p>
            <a:pPr algn="ctr"/>
            <a:r>
              <a:rPr lang="en-US" altLang="ja-JP" sz="2800" b="1" dirty="0" smtClean="0">
                <a:solidFill>
                  <a:srgbClr val="F14124"/>
                </a:solidFill>
                <a:latin typeface="+mn-ea"/>
              </a:rPr>
              <a:t>1</a:t>
            </a:r>
            <a:r>
              <a:rPr lang="ja-JP" altLang="en-US" sz="2400" dirty="0" smtClean="0">
                <a:latin typeface="+mn-ea"/>
              </a:rPr>
              <a:t>位</a:t>
            </a:r>
            <a:endParaRPr kumimoji="1" lang="ja-JP" altLang="en-US" sz="2400" dirty="0">
              <a:latin typeface="+mn-ea"/>
            </a:endParaRPr>
          </a:p>
        </p:txBody>
      </p:sp>
      <p:sp>
        <p:nvSpPr>
          <p:cNvPr id="25" name="テキスト ボックス 24"/>
          <p:cNvSpPr txBox="1"/>
          <p:nvPr/>
        </p:nvSpPr>
        <p:spPr>
          <a:xfrm>
            <a:off x="-33522" y="4696448"/>
            <a:ext cx="1467068" cy="830997"/>
          </a:xfrm>
          <a:prstGeom prst="rect">
            <a:avLst/>
          </a:prstGeom>
          <a:noFill/>
        </p:spPr>
        <p:txBody>
          <a:bodyPr wrap="none" rtlCol="0">
            <a:spAutoFit/>
          </a:bodyPr>
          <a:lstStyle/>
          <a:p>
            <a:pPr algn="ctr"/>
            <a:r>
              <a:rPr kumimoji="1" lang="ja-JP" altLang="en-US" sz="2000" dirty="0" smtClean="0">
                <a:latin typeface="+mn-ea"/>
              </a:rPr>
              <a:t>日経ランク</a:t>
            </a:r>
            <a:endParaRPr kumimoji="1" lang="en-US" altLang="ja-JP" sz="2000" dirty="0" smtClean="0">
              <a:latin typeface="+mn-ea"/>
            </a:endParaRPr>
          </a:p>
          <a:p>
            <a:pPr algn="ctr"/>
            <a:r>
              <a:rPr lang="en-US" altLang="ja-JP" sz="2800" b="1" dirty="0" smtClean="0">
                <a:solidFill>
                  <a:schemeClr val="accent6"/>
                </a:solidFill>
                <a:latin typeface="+mn-ea"/>
              </a:rPr>
              <a:t>5</a:t>
            </a:r>
            <a:r>
              <a:rPr lang="ja-JP" altLang="en-US" sz="2400" dirty="0" smtClean="0">
                <a:latin typeface="+mn-ea"/>
              </a:rPr>
              <a:t>位</a:t>
            </a:r>
            <a:endParaRPr kumimoji="1" lang="ja-JP" altLang="en-US" sz="2400" dirty="0">
              <a:latin typeface="+mn-ea"/>
            </a:endParaRPr>
          </a:p>
        </p:txBody>
      </p:sp>
      <p:sp>
        <p:nvSpPr>
          <p:cNvPr id="3" name="正方形/長方形 2"/>
          <p:cNvSpPr/>
          <p:nvPr/>
        </p:nvSpPr>
        <p:spPr>
          <a:xfrm>
            <a:off x="783695" y="5946336"/>
            <a:ext cx="7576610" cy="667892"/>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smtClean="0"/>
              <a:t>レンタサイクルを備えた拠点が必要</a:t>
            </a:r>
            <a:endParaRPr kumimoji="1" lang="ja-JP" altLang="en-US" sz="3200" dirty="0"/>
          </a:p>
        </p:txBody>
      </p:sp>
      <p:sp>
        <p:nvSpPr>
          <p:cNvPr id="7" name="テキスト ボックス 6"/>
          <p:cNvSpPr txBox="1"/>
          <p:nvPr/>
        </p:nvSpPr>
        <p:spPr>
          <a:xfrm>
            <a:off x="4227144" y="6612797"/>
            <a:ext cx="4316406" cy="246221"/>
          </a:xfrm>
          <a:prstGeom prst="rect">
            <a:avLst/>
          </a:prstGeom>
          <a:noFill/>
        </p:spPr>
        <p:txBody>
          <a:bodyPr wrap="none" rtlCol="0">
            <a:spAutoFit/>
          </a:bodyPr>
          <a:lstStyle/>
          <a:p>
            <a:pPr algn="r"/>
            <a:r>
              <a:rPr lang="ja-JP" altLang="en-US" sz="1000" dirty="0">
                <a:latin typeface="+mn-ea"/>
              </a:rPr>
              <a:t>出典：おすすめのサイクリングコース何でもランキング </a:t>
            </a:r>
            <a:r>
              <a:rPr lang="en-US" altLang="ja-JP" sz="1000" dirty="0">
                <a:latin typeface="+mn-ea"/>
              </a:rPr>
              <a:t>(</a:t>
            </a:r>
            <a:r>
              <a:rPr lang="ja-JP" altLang="en-US" sz="1000" dirty="0">
                <a:latin typeface="+mn-ea"/>
              </a:rPr>
              <a:t>日本経済新聞</a:t>
            </a:r>
            <a:r>
              <a:rPr lang="en-US" altLang="ja-JP" sz="1000" dirty="0" smtClean="0">
                <a:latin typeface="+mn-ea"/>
              </a:rPr>
              <a:t>)</a:t>
            </a:r>
            <a:endParaRPr lang="ja-JP" altLang="en-US" sz="1000" dirty="0">
              <a:latin typeface="+mn-ea"/>
            </a:endParaRPr>
          </a:p>
        </p:txBody>
      </p:sp>
    </p:spTree>
    <p:extLst>
      <p:ext uri="{BB962C8B-B14F-4D97-AF65-F5344CB8AC3E}">
        <p14:creationId xmlns:p14="http://schemas.microsoft.com/office/powerpoint/2010/main" val="49703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screen">
            <a:alphaModFix amt="38000"/>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86647" y="3425360"/>
            <a:ext cx="4189130" cy="3141845"/>
          </a:xfrm>
          <a:prstGeom prst="rect">
            <a:avLst/>
          </a:prstGeom>
          <a:ln>
            <a:noFill/>
          </a:ln>
          <a:effectLst>
            <a:softEdge rad="112500"/>
          </a:effectLst>
        </p:spPr>
      </p:pic>
      <p:pic>
        <p:nvPicPr>
          <p:cNvPr id="12" name="図 11"/>
          <p:cNvPicPr>
            <a:picLocks noChangeAspect="1"/>
          </p:cNvPicPr>
          <p:nvPr/>
        </p:nvPicPr>
        <p:blipFill>
          <a:blip r:embed="rId5">
            <a:alphaModFix amt="38000"/>
            <a:extLst>
              <a:ext uri="{28A0092B-C50C-407E-A947-70E740481C1C}">
                <a14:useLocalDpi xmlns:a14="http://schemas.microsoft.com/office/drawing/2010/main"/>
              </a:ext>
            </a:extLst>
          </a:blip>
          <a:stretch>
            <a:fillRect/>
          </a:stretch>
        </p:blipFill>
        <p:spPr>
          <a:xfrm>
            <a:off x="5042281" y="3425360"/>
            <a:ext cx="4011123" cy="3008341"/>
          </a:xfrm>
          <a:prstGeom prst="rect">
            <a:avLst/>
          </a:prstGeom>
          <a:ln>
            <a:noFill/>
          </a:ln>
          <a:effectLst>
            <a:softEdge rad="112500"/>
          </a:effectLst>
        </p:spPr>
      </p:pic>
      <p:pic>
        <p:nvPicPr>
          <p:cNvPr id="10" name="図 9"/>
          <p:cNvPicPr>
            <a:picLocks noChangeAspect="1"/>
          </p:cNvPicPr>
          <p:nvPr/>
        </p:nvPicPr>
        <p:blipFill>
          <a:blip r:embed="rId6">
            <a:alphaModFix amt="38000"/>
          </a:blip>
          <a:stretch>
            <a:fillRect/>
          </a:stretch>
        </p:blipFill>
        <p:spPr>
          <a:xfrm>
            <a:off x="2380687" y="1531838"/>
            <a:ext cx="4268768" cy="3210113"/>
          </a:xfrm>
          <a:prstGeom prst="rect">
            <a:avLst/>
          </a:prstGeom>
          <a:ln>
            <a:noFill/>
          </a:ln>
          <a:effectLst>
            <a:softEdge rad="112500"/>
          </a:effectLst>
        </p:spPr>
      </p:pic>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21</a:t>
            </a:fld>
            <a:endParaRPr kumimoji="1" lang="ja-JP" altLang="en-US"/>
          </a:p>
        </p:txBody>
      </p:sp>
      <p:sp>
        <p:nvSpPr>
          <p:cNvPr id="27"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ja-JP" altLang="en-US" sz="2600" b="0" dirty="0" smtClean="0"/>
              <a:t>さわやかりんりんプラン</a:t>
            </a:r>
            <a:r>
              <a:rPr lang="ja-JP" altLang="en-US" sz="2600" b="0" dirty="0"/>
              <a:t>の</a:t>
            </a:r>
            <a:r>
              <a:rPr lang="ja-JP" altLang="en-US" sz="2600" b="0" dirty="0" smtClean="0"/>
              <a:t>方向性</a:t>
            </a:r>
            <a:endParaRPr lang="ja-JP" altLang="en-US" sz="2600" b="0" dirty="0">
              <a:solidFill>
                <a:schemeClr val="tx1">
                  <a:lumMod val="85000"/>
                  <a:lumOff val="15000"/>
                </a:schemeClr>
              </a:solidFill>
            </a:endParaRPr>
          </a:p>
        </p:txBody>
      </p:sp>
      <p:sp>
        <p:nvSpPr>
          <p:cNvPr id="22" name="正方形/長方形 21"/>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012271" y="283589"/>
            <a:ext cx="4134465" cy="523220"/>
          </a:xfrm>
          <a:prstGeom prst="rect">
            <a:avLst/>
          </a:prstGeom>
          <a:noFill/>
        </p:spPr>
        <p:txBody>
          <a:bodyPr wrap="none" rtlCol="0">
            <a:spAutoFit/>
          </a:bodyPr>
          <a:lstStyle/>
          <a:p>
            <a:r>
              <a:rPr kumimoji="1" lang="ja-JP" altLang="en-US" sz="2800" dirty="0" smtClean="0"/>
              <a:t>さわやかりんりんプラン</a:t>
            </a:r>
            <a:endParaRPr kumimoji="1" lang="ja-JP" altLang="en-US" sz="2800" dirty="0"/>
          </a:p>
        </p:txBody>
      </p:sp>
      <p:pic>
        <p:nvPicPr>
          <p:cNvPr id="30" name="図 29" descr="にぎわい.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31" name="図 30" descr="観光.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sp>
        <p:nvSpPr>
          <p:cNvPr id="14" name="角丸四角形 13"/>
          <p:cNvSpPr/>
          <p:nvPr/>
        </p:nvSpPr>
        <p:spPr>
          <a:xfrm>
            <a:off x="593050" y="4644180"/>
            <a:ext cx="8005321" cy="909107"/>
          </a:xfrm>
          <a:prstGeom prst="roundRect">
            <a:avLst/>
          </a:prstGeom>
          <a:ln w="38100" cmpd="sng">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smtClean="0">
                <a:solidFill>
                  <a:schemeClr val="tx1">
                    <a:lumMod val="85000"/>
                    <a:lumOff val="15000"/>
                  </a:schemeClr>
                </a:solidFill>
                <a:latin typeface="+mn-ea"/>
              </a:rPr>
              <a:t>②</a:t>
            </a:r>
            <a:r>
              <a:rPr lang="ja-JP" altLang="en-US" sz="2600" dirty="0" smtClean="0">
                <a:solidFill>
                  <a:schemeClr val="tx1">
                    <a:lumMod val="85000"/>
                    <a:lumOff val="15000"/>
                  </a:schemeClr>
                </a:solidFill>
                <a:latin typeface="+mn-ea"/>
              </a:rPr>
              <a:t>廃線跡のブランドを活かし、魅力を向上</a:t>
            </a:r>
            <a:endParaRPr lang="ja-JP" altLang="en-US" sz="2600" dirty="0">
              <a:solidFill>
                <a:schemeClr val="tx1">
                  <a:lumMod val="85000"/>
                  <a:lumOff val="15000"/>
                </a:schemeClr>
              </a:solidFill>
              <a:latin typeface="+mn-ea"/>
            </a:endParaRPr>
          </a:p>
        </p:txBody>
      </p:sp>
      <p:sp>
        <p:nvSpPr>
          <p:cNvPr id="15" name="角丸四角形 14"/>
          <p:cNvSpPr/>
          <p:nvPr/>
        </p:nvSpPr>
        <p:spPr>
          <a:xfrm>
            <a:off x="593051" y="2702153"/>
            <a:ext cx="8005321" cy="869482"/>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smtClean="0">
                <a:solidFill>
                  <a:schemeClr val="tx1">
                    <a:lumMod val="85000"/>
                    <a:lumOff val="15000"/>
                  </a:schemeClr>
                </a:solidFill>
                <a:latin typeface="+mn-ea"/>
              </a:rPr>
              <a:t>①</a:t>
            </a:r>
            <a:r>
              <a:rPr lang="ja-JP" altLang="en-US" sz="2600" dirty="0" smtClean="0">
                <a:solidFill>
                  <a:schemeClr val="tx1">
                    <a:lumMod val="85000"/>
                    <a:lumOff val="15000"/>
                  </a:schemeClr>
                </a:solidFill>
                <a:latin typeface="+mn-ea"/>
              </a:rPr>
              <a:t>自転車を通じた地域活性化の拠点となる場の整備</a:t>
            </a:r>
            <a:endParaRPr lang="ja-JP" altLang="en-US" sz="2600" dirty="0">
              <a:solidFill>
                <a:schemeClr val="tx1">
                  <a:lumMod val="85000"/>
                  <a:lumOff val="15000"/>
                </a:schemeClr>
              </a:solidFill>
              <a:latin typeface="+mn-ea"/>
            </a:endParaRPr>
          </a:p>
        </p:txBody>
      </p:sp>
    </p:spTree>
    <p:extLst>
      <p:ext uri="{BB962C8B-B14F-4D97-AF65-F5344CB8AC3E}">
        <p14:creationId xmlns:p14="http://schemas.microsoft.com/office/powerpoint/2010/main" val="37833117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筑波鉄道_土浦市強調.gif"/>
          <p:cNvPicPr>
            <a:picLocks noChangeAspect="1"/>
          </p:cNvPicPr>
          <p:nvPr/>
        </p:nvPicPr>
        <p:blipFill rotWithShape="1">
          <a:blip r:embed="rId3" cstate="print">
            <a:extLst>
              <a:ext uri="{28A0092B-C50C-407E-A947-70E740481C1C}">
                <a14:useLocalDpi xmlns:a14="http://schemas.microsoft.com/office/drawing/2010/main"/>
              </a:ext>
            </a:extLst>
          </a:blip>
          <a:srcRect t="7265"/>
          <a:stretch/>
        </p:blipFill>
        <p:spPr>
          <a:xfrm>
            <a:off x="2631139" y="1657580"/>
            <a:ext cx="3299712" cy="6099265"/>
          </a:xfrm>
          <a:prstGeom prst="rect">
            <a:avLst/>
          </a:prstGeom>
        </p:spPr>
      </p:pic>
      <p:pic>
        <p:nvPicPr>
          <p:cNvPr id="2052" name="Picture 4" descr="C:\Users\owner\Desktop\Resized\図1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7534" y="5474171"/>
            <a:ext cx="1758225" cy="128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5973288" y="1417751"/>
            <a:ext cx="2969283" cy="2914951"/>
          </a:xfrm>
          <a:prstGeom prst="rect">
            <a:avLst/>
          </a:prstGeom>
          <a:solidFill>
            <a:schemeClr val="accent2">
              <a:lumMod val="40000"/>
              <a:lumOff val="60000"/>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069" y="2102963"/>
            <a:ext cx="3061357" cy="3112655"/>
          </a:xfrm>
          <a:prstGeom prst="rect">
            <a:avLst/>
          </a:prstGeom>
          <a:solidFill>
            <a:schemeClr val="accent3">
              <a:lumMod val="40000"/>
              <a:lumOff val="60000"/>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22</a:t>
            </a:fld>
            <a:endParaRPr kumimoji="1" lang="ja-JP" altLang="en-US"/>
          </a:p>
        </p:txBody>
      </p:sp>
      <p:sp>
        <p:nvSpPr>
          <p:cNvPr id="11" name="二等辺三角形 10"/>
          <p:cNvSpPr/>
          <p:nvPr/>
        </p:nvSpPr>
        <p:spPr>
          <a:xfrm>
            <a:off x="3872480" y="3855810"/>
            <a:ext cx="374412" cy="358190"/>
          </a:xfrm>
          <a:prstGeom prst="triangl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237201" y="3408183"/>
            <a:ext cx="2186723" cy="369332"/>
          </a:xfrm>
          <a:prstGeom prst="rect">
            <a:avLst/>
          </a:prstGeom>
          <a:noFill/>
        </p:spPr>
        <p:txBody>
          <a:bodyPr wrap="square" rtlCol="0">
            <a:spAutoFit/>
          </a:bodyPr>
          <a:lstStyle/>
          <a:p>
            <a:pPr algn="ctr"/>
            <a:r>
              <a:rPr kumimoji="1" lang="ja-JP" altLang="en-US" dirty="0" smtClean="0">
                <a:solidFill>
                  <a:srgbClr val="002060"/>
                </a:solidFill>
              </a:rPr>
              <a:t>りんりんロード</a:t>
            </a:r>
            <a:endParaRPr kumimoji="1" lang="ja-JP" altLang="en-US" dirty="0">
              <a:solidFill>
                <a:srgbClr val="002060"/>
              </a:solidFill>
            </a:endParaRPr>
          </a:p>
        </p:txBody>
      </p:sp>
      <p:sp>
        <p:nvSpPr>
          <p:cNvPr id="16" name="テキスト ボックス 15"/>
          <p:cNvSpPr txBox="1"/>
          <p:nvPr/>
        </p:nvSpPr>
        <p:spPr>
          <a:xfrm>
            <a:off x="4996910" y="5452384"/>
            <a:ext cx="1074853" cy="369332"/>
          </a:xfrm>
          <a:prstGeom prst="rect">
            <a:avLst/>
          </a:prstGeom>
          <a:noFill/>
        </p:spPr>
        <p:txBody>
          <a:bodyPr wrap="square" rtlCol="0">
            <a:spAutoFit/>
          </a:bodyPr>
          <a:lstStyle/>
          <a:p>
            <a:pPr algn="ctr"/>
            <a:r>
              <a:rPr lang="ja-JP" altLang="en-US" dirty="0">
                <a:solidFill>
                  <a:srgbClr val="002060"/>
                </a:solidFill>
              </a:rPr>
              <a:t>土浦</a:t>
            </a:r>
            <a:r>
              <a:rPr kumimoji="1" lang="ja-JP" altLang="en-US" dirty="0" smtClean="0">
                <a:solidFill>
                  <a:srgbClr val="002060"/>
                </a:solidFill>
              </a:rPr>
              <a:t>市</a:t>
            </a:r>
            <a:endParaRPr kumimoji="1" lang="ja-JP" altLang="en-US" dirty="0">
              <a:solidFill>
                <a:srgbClr val="002060"/>
              </a:solidFill>
            </a:endParaRPr>
          </a:p>
        </p:txBody>
      </p:sp>
      <p:grpSp>
        <p:nvGrpSpPr>
          <p:cNvPr id="8" name="グループ化 7"/>
          <p:cNvGrpSpPr/>
          <p:nvPr/>
        </p:nvGrpSpPr>
        <p:grpSpPr>
          <a:xfrm>
            <a:off x="5009318" y="4865479"/>
            <a:ext cx="2325765" cy="2429915"/>
            <a:chOff x="5727419" y="4082594"/>
            <a:chExt cx="2411577" cy="2506094"/>
          </a:xfrm>
        </p:grpSpPr>
        <p:sp>
          <p:nvSpPr>
            <p:cNvPr id="3" name="フリーフォーム 2"/>
            <p:cNvSpPr/>
            <p:nvPr/>
          </p:nvSpPr>
          <p:spPr>
            <a:xfrm rot="416204">
              <a:off x="5727419" y="4082594"/>
              <a:ext cx="2411577" cy="2506094"/>
            </a:xfrm>
            <a:custGeom>
              <a:avLst/>
              <a:gdLst>
                <a:gd name="connsiteX0" fmla="*/ 1752 w 2411577"/>
                <a:gd name="connsiteY0" fmla="*/ 1314450 h 2506094"/>
                <a:gd name="connsiteX1" fmla="*/ 20802 w 2411577"/>
                <a:gd name="connsiteY1" fmla="*/ 1495425 h 2506094"/>
                <a:gd name="connsiteX2" fmla="*/ 30327 w 2411577"/>
                <a:gd name="connsiteY2" fmla="*/ 1524000 h 2506094"/>
                <a:gd name="connsiteX3" fmla="*/ 87477 w 2411577"/>
                <a:gd name="connsiteY3" fmla="*/ 1571625 h 2506094"/>
                <a:gd name="connsiteX4" fmla="*/ 106527 w 2411577"/>
                <a:gd name="connsiteY4" fmla="*/ 1600200 h 2506094"/>
                <a:gd name="connsiteX5" fmla="*/ 144627 w 2411577"/>
                <a:gd name="connsiteY5" fmla="*/ 1609725 h 2506094"/>
                <a:gd name="connsiteX6" fmla="*/ 173202 w 2411577"/>
                <a:gd name="connsiteY6" fmla="*/ 1619250 h 2506094"/>
                <a:gd name="connsiteX7" fmla="*/ 258927 w 2411577"/>
                <a:gd name="connsiteY7" fmla="*/ 1676400 h 2506094"/>
                <a:gd name="connsiteX8" fmla="*/ 325602 w 2411577"/>
                <a:gd name="connsiteY8" fmla="*/ 1695450 h 2506094"/>
                <a:gd name="connsiteX9" fmla="*/ 411327 w 2411577"/>
                <a:gd name="connsiteY9" fmla="*/ 1714500 h 2506094"/>
                <a:gd name="connsiteX10" fmla="*/ 439902 w 2411577"/>
                <a:gd name="connsiteY10" fmla="*/ 1724025 h 2506094"/>
                <a:gd name="connsiteX11" fmla="*/ 468477 w 2411577"/>
                <a:gd name="connsiteY11" fmla="*/ 1743075 h 2506094"/>
                <a:gd name="connsiteX12" fmla="*/ 506577 w 2411577"/>
                <a:gd name="connsiteY12" fmla="*/ 1752600 h 2506094"/>
                <a:gd name="connsiteX13" fmla="*/ 620877 w 2411577"/>
                <a:gd name="connsiteY13" fmla="*/ 1781175 h 2506094"/>
                <a:gd name="connsiteX14" fmla="*/ 782802 w 2411577"/>
                <a:gd name="connsiteY14" fmla="*/ 1809750 h 2506094"/>
                <a:gd name="connsiteX15" fmla="*/ 849477 w 2411577"/>
                <a:gd name="connsiteY15" fmla="*/ 1838325 h 2506094"/>
                <a:gd name="connsiteX16" fmla="*/ 935202 w 2411577"/>
                <a:gd name="connsiteY16" fmla="*/ 1866900 h 2506094"/>
                <a:gd name="connsiteX17" fmla="*/ 973302 w 2411577"/>
                <a:gd name="connsiteY17" fmla="*/ 1876425 h 2506094"/>
                <a:gd name="connsiteX18" fmla="*/ 1001877 w 2411577"/>
                <a:gd name="connsiteY18" fmla="*/ 1885950 h 2506094"/>
                <a:gd name="connsiteX19" fmla="*/ 1030452 w 2411577"/>
                <a:gd name="connsiteY19" fmla="*/ 1905000 h 2506094"/>
                <a:gd name="connsiteX20" fmla="*/ 1087602 w 2411577"/>
                <a:gd name="connsiteY20" fmla="*/ 1924050 h 2506094"/>
                <a:gd name="connsiteX21" fmla="*/ 1116177 w 2411577"/>
                <a:gd name="connsiteY21" fmla="*/ 1933575 h 2506094"/>
                <a:gd name="connsiteX22" fmla="*/ 1144752 w 2411577"/>
                <a:gd name="connsiteY22" fmla="*/ 1943100 h 2506094"/>
                <a:gd name="connsiteX23" fmla="*/ 1173327 w 2411577"/>
                <a:gd name="connsiteY23" fmla="*/ 1952625 h 2506094"/>
                <a:gd name="connsiteX24" fmla="*/ 1201902 w 2411577"/>
                <a:gd name="connsiteY24" fmla="*/ 1971675 h 2506094"/>
                <a:gd name="connsiteX25" fmla="*/ 1230477 w 2411577"/>
                <a:gd name="connsiteY25" fmla="*/ 1981200 h 2506094"/>
                <a:gd name="connsiteX26" fmla="*/ 1249527 w 2411577"/>
                <a:gd name="connsiteY26" fmla="*/ 2038350 h 2506094"/>
                <a:gd name="connsiteX27" fmla="*/ 1259052 w 2411577"/>
                <a:gd name="connsiteY27" fmla="*/ 2066925 h 2506094"/>
                <a:gd name="connsiteX28" fmla="*/ 1201902 w 2411577"/>
                <a:gd name="connsiteY28" fmla="*/ 2152650 h 2506094"/>
                <a:gd name="connsiteX29" fmla="*/ 1182852 w 2411577"/>
                <a:gd name="connsiteY29" fmla="*/ 2181225 h 2506094"/>
                <a:gd name="connsiteX30" fmla="*/ 1163802 w 2411577"/>
                <a:gd name="connsiteY30" fmla="*/ 2209800 h 2506094"/>
                <a:gd name="connsiteX31" fmla="*/ 1135227 w 2411577"/>
                <a:gd name="connsiteY31" fmla="*/ 2238375 h 2506094"/>
                <a:gd name="connsiteX32" fmla="*/ 1116177 w 2411577"/>
                <a:gd name="connsiteY32" fmla="*/ 2295525 h 2506094"/>
                <a:gd name="connsiteX33" fmla="*/ 1106652 w 2411577"/>
                <a:gd name="connsiteY33" fmla="*/ 2324100 h 2506094"/>
                <a:gd name="connsiteX34" fmla="*/ 1116177 w 2411577"/>
                <a:gd name="connsiteY34" fmla="*/ 2362200 h 2506094"/>
                <a:gd name="connsiteX35" fmla="*/ 1144752 w 2411577"/>
                <a:gd name="connsiteY35" fmla="*/ 2371725 h 2506094"/>
                <a:gd name="connsiteX36" fmla="*/ 1240002 w 2411577"/>
                <a:gd name="connsiteY36" fmla="*/ 2362200 h 2506094"/>
                <a:gd name="connsiteX37" fmla="*/ 1297152 w 2411577"/>
                <a:gd name="connsiteY37" fmla="*/ 2333625 h 2506094"/>
                <a:gd name="connsiteX38" fmla="*/ 1382877 w 2411577"/>
                <a:gd name="connsiteY38" fmla="*/ 2266950 h 2506094"/>
                <a:gd name="connsiteX39" fmla="*/ 1411452 w 2411577"/>
                <a:gd name="connsiteY39" fmla="*/ 2247900 h 2506094"/>
                <a:gd name="connsiteX40" fmla="*/ 1478127 w 2411577"/>
                <a:gd name="connsiteY40" fmla="*/ 2228850 h 2506094"/>
                <a:gd name="connsiteX41" fmla="*/ 1668627 w 2411577"/>
                <a:gd name="connsiteY41" fmla="*/ 2238375 h 2506094"/>
                <a:gd name="connsiteX42" fmla="*/ 1754352 w 2411577"/>
                <a:gd name="connsiteY42" fmla="*/ 2305050 h 2506094"/>
                <a:gd name="connsiteX43" fmla="*/ 1782927 w 2411577"/>
                <a:gd name="connsiteY43" fmla="*/ 2314575 h 2506094"/>
                <a:gd name="connsiteX44" fmla="*/ 1821027 w 2411577"/>
                <a:gd name="connsiteY44" fmla="*/ 2352675 h 2506094"/>
                <a:gd name="connsiteX45" fmla="*/ 1849602 w 2411577"/>
                <a:gd name="connsiteY45" fmla="*/ 2371725 h 2506094"/>
                <a:gd name="connsiteX46" fmla="*/ 2002002 w 2411577"/>
                <a:gd name="connsiteY46" fmla="*/ 2390775 h 2506094"/>
                <a:gd name="connsiteX47" fmla="*/ 2030577 w 2411577"/>
                <a:gd name="connsiteY47" fmla="*/ 2409825 h 2506094"/>
                <a:gd name="connsiteX48" fmla="*/ 2106777 w 2411577"/>
                <a:gd name="connsiteY48" fmla="*/ 2428875 h 2506094"/>
                <a:gd name="connsiteX49" fmla="*/ 2135352 w 2411577"/>
                <a:gd name="connsiteY49" fmla="*/ 2447925 h 2506094"/>
                <a:gd name="connsiteX50" fmla="*/ 2192502 w 2411577"/>
                <a:gd name="connsiteY50" fmla="*/ 2466975 h 2506094"/>
                <a:gd name="connsiteX51" fmla="*/ 2249652 w 2411577"/>
                <a:gd name="connsiteY51" fmla="*/ 2505075 h 2506094"/>
                <a:gd name="connsiteX52" fmla="*/ 2268702 w 2411577"/>
                <a:gd name="connsiteY52" fmla="*/ 2476500 h 2506094"/>
                <a:gd name="connsiteX53" fmla="*/ 2306802 w 2411577"/>
                <a:gd name="connsiteY53" fmla="*/ 2409825 h 2506094"/>
                <a:gd name="connsiteX54" fmla="*/ 2335377 w 2411577"/>
                <a:gd name="connsiteY54" fmla="*/ 2381250 h 2506094"/>
                <a:gd name="connsiteX55" fmla="*/ 2354427 w 2411577"/>
                <a:gd name="connsiteY55" fmla="*/ 2324100 h 2506094"/>
                <a:gd name="connsiteX56" fmla="*/ 2373477 w 2411577"/>
                <a:gd name="connsiteY56" fmla="*/ 2295525 h 2506094"/>
                <a:gd name="connsiteX57" fmla="*/ 2383002 w 2411577"/>
                <a:gd name="connsiteY57" fmla="*/ 2266950 h 2506094"/>
                <a:gd name="connsiteX58" fmla="*/ 2411577 w 2411577"/>
                <a:gd name="connsiteY58" fmla="*/ 2209800 h 2506094"/>
                <a:gd name="connsiteX59" fmla="*/ 2402052 w 2411577"/>
                <a:gd name="connsiteY59" fmla="*/ 2143125 h 2506094"/>
                <a:gd name="connsiteX60" fmla="*/ 2373477 w 2411577"/>
                <a:gd name="connsiteY60" fmla="*/ 2133600 h 2506094"/>
                <a:gd name="connsiteX61" fmla="*/ 2316327 w 2411577"/>
                <a:gd name="connsiteY61" fmla="*/ 2105025 h 2506094"/>
                <a:gd name="connsiteX62" fmla="*/ 2259177 w 2411577"/>
                <a:gd name="connsiteY62" fmla="*/ 2066925 h 2506094"/>
                <a:gd name="connsiteX63" fmla="*/ 2221077 w 2411577"/>
                <a:gd name="connsiteY63" fmla="*/ 2009775 h 2506094"/>
                <a:gd name="connsiteX64" fmla="*/ 2192502 w 2411577"/>
                <a:gd name="connsiteY64" fmla="*/ 1990725 h 2506094"/>
                <a:gd name="connsiteX65" fmla="*/ 2182977 w 2411577"/>
                <a:gd name="connsiteY65" fmla="*/ 1952625 h 2506094"/>
                <a:gd name="connsiteX66" fmla="*/ 2173452 w 2411577"/>
                <a:gd name="connsiteY66" fmla="*/ 1866900 h 2506094"/>
                <a:gd name="connsiteX67" fmla="*/ 2154402 w 2411577"/>
                <a:gd name="connsiteY67" fmla="*/ 1809750 h 2506094"/>
                <a:gd name="connsiteX68" fmla="*/ 2116302 w 2411577"/>
                <a:gd name="connsiteY68" fmla="*/ 1752600 h 2506094"/>
                <a:gd name="connsiteX69" fmla="*/ 2097252 w 2411577"/>
                <a:gd name="connsiteY69" fmla="*/ 1695450 h 2506094"/>
                <a:gd name="connsiteX70" fmla="*/ 2059152 w 2411577"/>
                <a:gd name="connsiteY70" fmla="*/ 1609725 h 2506094"/>
                <a:gd name="connsiteX71" fmla="*/ 1982952 w 2411577"/>
                <a:gd name="connsiteY71" fmla="*/ 1524000 h 2506094"/>
                <a:gd name="connsiteX72" fmla="*/ 1963902 w 2411577"/>
                <a:gd name="connsiteY72" fmla="*/ 1485900 h 2506094"/>
                <a:gd name="connsiteX73" fmla="*/ 1944852 w 2411577"/>
                <a:gd name="connsiteY73" fmla="*/ 1457325 h 2506094"/>
                <a:gd name="connsiteX74" fmla="*/ 1935327 w 2411577"/>
                <a:gd name="connsiteY74" fmla="*/ 1428750 h 2506094"/>
                <a:gd name="connsiteX75" fmla="*/ 1916277 w 2411577"/>
                <a:gd name="connsiteY75" fmla="*/ 1390650 h 2506094"/>
                <a:gd name="connsiteX76" fmla="*/ 1906752 w 2411577"/>
                <a:gd name="connsiteY76" fmla="*/ 1362075 h 2506094"/>
                <a:gd name="connsiteX77" fmla="*/ 1868652 w 2411577"/>
                <a:gd name="connsiteY77" fmla="*/ 1304925 h 2506094"/>
                <a:gd name="connsiteX78" fmla="*/ 1840077 w 2411577"/>
                <a:gd name="connsiteY78" fmla="*/ 1228725 h 2506094"/>
                <a:gd name="connsiteX79" fmla="*/ 1811502 w 2411577"/>
                <a:gd name="connsiteY79" fmla="*/ 1209675 h 2506094"/>
                <a:gd name="connsiteX80" fmla="*/ 1782927 w 2411577"/>
                <a:gd name="connsiteY80" fmla="*/ 1152525 h 2506094"/>
                <a:gd name="connsiteX81" fmla="*/ 1763877 w 2411577"/>
                <a:gd name="connsiteY81" fmla="*/ 1123950 h 2506094"/>
                <a:gd name="connsiteX82" fmla="*/ 1744827 w 2411577"/>
                <a:gd name="connsiteY82" fmla="*/ 1066800 h 2506094"/>
                <a:gd name="connsiteX83" fmla="*/ 1725777 w 2411577"/>
                <a:gd name="connsiteY83" fmla="*/ 1038225 h 2506094"/>
                <a:gd name="connsiteX84" fmla="*/ 1706727 w 2411577"/>
                <a:gd name="connsiteY84" fmla="*/ 1000125 h 2506094"/>
                <a:gd name="connsiteX85" fmla="*/ 1668627 w 2411577"/>
                <a:gd name="connsiteY85" fmla="*/ 914400 h 2506094"/>
                <a:gd name="connsiteX86" fmla="*/ 1659102 w 2411577"/>
                <a:gd name="connsiteY86" fmla="*/ 876300 h 2506094"/>
                <a:gd name="connsiteX87" fmla="*/ 1630527 w 2411577"/>
                <a:gd name="connsiteY87" fmla="*/ 771525 h 2506094"/>
                <a:gd name="connsiteX88" fmla="*/ 1611477 w 2411577"/>
                <a:gd name="connsiteY88" fmla="*/ 733425 h 2506094"/>
                <a:gd name="connsiteX89" fmla="*/ 1582902 w 2411577"/>
                <a:gd name="connsiteY89" fmla="*/ 714375 h 2506094"/>
                <a:gd name="connsiteX90" fmla="*/ 1554327 w 2411577"/>
                <a:gd name="connsiteY90" fmla="*/ 628650 h 2506094"/>
                <a:gd name="connsiteX91" fmla="*/ 1544802 w 2411577"/>
                <a:gd name="connsiteY91" fmla="*/ 600075 h 2506094"/>
                <a:gd name="connsiteX92" fmla="*/ 1535277 w 2411577"/>
                <a:gd name="connsiteY92" fmla="*/ 571500 h 2506094"/>
                <a:gd name="connsiteX93" fmla="*/ 1506702 w 2411577"/>
                <a:gd name="connsiteY93" fmla="*/ 457200 h 2506094"/>
                <a:gd name="connsiteX94" fmla="*/ 1478127 w 2411577"/>
                <a:gd name="connsiteY94" fmla="*/ 438150 h 2506094"/>
                <a:gd name="connsiteX95" fmla="*/ 1459077 w 2411577"/>
                <a:gd name="connsiteY95" fmla="*/ 409575 h 2506094"/>
                <a:gd name="connsiteX96" fmla="*/ 1420977 w 2411577"/>
                <a:gd name="connsiteY96" fmla="*/ 323850 h 2506094"/>
                <a:gd name="connsiteX97" fmla="*/ 1363827 w 2411577"/>
                <a:gd name="connsiteY97" fmla="*/ 266700 h 2506094"/>
                <a:gd name="connsiteX98" fmla="*/ 1335252 w 2411577"/>
                <a:gd name="connsiteY98" fmla="*/ 209550 h 2506094"/>
                <a:gd name="connsiteX99" fmla="*/ 1306677 w 2411577"/>
                <a:gd name="connsiteY99" fmla="*/ 200025 h 2506094"/>
                <a:gd name="connsiteX100" fmla="*/ 1268577 w 2411577"/>
                <a:gd name="connsiteY100" fmla="*/ 209550 h 2506094"/>
                <a:gd name="connsiteX101" fmla="*/ 1220952 w 2411577"/>
                <a:gd name="connsiteY101" fmla="*/ 276225 h 2506094"/>
                <a:gd name="connsiteX102" fmla="*/ 1192377 w 2411577"/>
                <a:gd name="connsiteY102" fmla="*/ 295275 h 2506094"/>
                <a:gd name="connsiteX103" fmla="*/ 1116177 w 2411577"/>
                <a:gd name="connsiteY103" fmla="*/ 285750 h 2506094"/>
                <a:gd name="connsiteX104" fmla="*/ 1106652 w 2411577"/>
                <a:gd name="connsiteY104" fmla="*/ 257175 h 2506094"/>
                <a:gd name="connsiteX105" fmla="*/ 1059027 w 2411577"/>
                <a:gd name="connsiteY105" fmla="*/ 219075 h 2506094"/>
                <a:gd name="connsiteX106" fmla="*/ 1001877 w 2411577"/>
                <a:gd name="connsiteY106" fmla="*/ 171450 h 2506094"/>
                <a:gd name="connsiteX107" fmla="*/ 954252 w 2411577"/>
                <a:gd name="connsiteY107" fmla="*/ 152400 h 2506094"/>
                <a:gd name="connsiteX108" fmla="*/ 878052 w 2411577"/>
                <a:gd name="connsiteY108" fmla="*/ 95250 h 2506094"/>
                <a:gd name="connsiteX109" fmla="*/ 820902 w 2411577"/>
                <a:gd name="connsiteY109" fmla="*/ 57150 h 2506094"/>
                <a:gd name="connsiteX110" fmla="*/ 792327 w 2411577"/>
                <a:gd name="connsiteY110" fmla="*/ 38100 h 2506094"/>
                <a:gd name="connsiteX111" fmla="*/ 763752 w 2411577"/>
                <a:gd name="connsiteY111" fmla="*/ 19050 h 2506094"/>
                <a:gd name="connsiteX112" fmla="*/ 697077 w 2411577"/>
                <a:gd name="connsiteY112" fmla="*/ 0 h 2506094"/>
                <a:gd name="connsiteX113" fmla="*/ 668502 w 2411577"/>
                <a:gd name="connsiteY113" fmla="*/ 9525 h 2506094"/>
                <a:gd name="connsiteX114" fmla="*/ 697077 w 2411577"/>
                <a:gd name="connsiteY114" fmla="*/ 28575 h 2506094"/>
                <a:gd name="connsiteX115" fmla="*/ 725652 w 2411577"/>
                <a:gd name="connsiteY115" fmla="*/ 57150 h 2506094"/>
                <a:gd name="connsiteX116" fmla="*/ 773277 w 2411577"/>
                <a:gd name="connsiteY116" fmla="*/ 114300 h 2506094"/>
                <a:gd name="connsiteX117" fmla="*/ 820902 w 2411577"/>
                <a:gd name="connsiteY117" fmla="*/ 133350 h 2506094"/>
                <a:gd name="connsiteX118" fmla="*/ 839952 w 2411577"/>
                <a:gd name="connsiteY118" fmla="*/ 161925 h 2506094"/>
                <a:gd name="connsiteX119" fmla="*/ 868527 w 2411577"/>
                <a:gd name="connsiteY119" fmla="*/ 171450 h 2506094"/>
                <a:gd name="connsiteX120" fmla="*/ 878052 w 2411577"/>
                <a:gd name="connsiteY120" fmla="*/ 200025 h 2506094"/>
                <a:gd name="connsiteX121" fmla="*/ 906627 w 2411577"/>
                <a:gd name="connsiteY121" fmla="*/ 219075 h 2506094"/>
                <a:gd name="connsiteX122" fmla="*/ 944727 w 2411577"/>
                <a:gd name="connsiteY122" fmla="*/ 266700 h 2506094"/>
                <a:gd name="connsiteX123" fmla="*/ 954252 w 2411577"/>
                <a:gd name="connsiteY123" fmla="*/ 295275 h 2506094"/>
                <a:gd name="connsiteX124" fmla="*/ 963777 w 2411577"/>
                <a:gd name="connsiteY124" fmla="*/ 542925 h 2506094"/>
                <a:gd name="connsiteX125" fmla="*/ 1020927 w 2411577"/>
                <a:gd name="connsiteY125" fmla="*/ 590550 h 2506094"/>
                <a:gd name="connsiteX126" fmla="*/ 1049502 w 2411577"/>
                <a:gd name="connsiteY126" fmla="*/ 600075 h 2506094"/>
                <a:gd name="connsiteX127" fmla="*/ 1192377 w 2411577"/>
                <a:gd name="connsiteY127" fmla="*/ 628650 h 2506094"/>
                <a:gd name="connsiteX128" fmla="*/ 1249527 w 2411577"/>
                <a:gd name="connsiteY128" fmla="*/ 666750 h 2506094"/>
                <a:gd name="connsiteX129" fmla="*/ 1259052 w 2411577"/>
                <a:gd name="connsiteY129" fmla="*/ 695325 h 2506094"/>
                <a:gd name="connsiteX130" fmla="*/ 1316202 w 2411577"/>
                <a:gd name="connsiteY130" fmla="*/ 752475 h 2506094"/>
                <a:gd name="connsiteX131" fmla="*/ 1325727 w 2411577"/>
                <a:gd name="connsiteY131" fmla="*/ 781050 h 2506094"/>
                <a:gd name="connsiteX132" fmla="*/ 1335252 w 2411577"/>
                <a:gd name="connsiteY132" fmla="*/ 876300 h 2506094"/>
                <a:gd name="connsiteX133" fmla="*/ 1392402 w 2411577"/>
                <a:gd name="connsiteY133" fmla="*/ 885825 h 2506094"/>
                <a:gd name="connsiteX134" fmla="*/ 1411452 w 2411577"/>
                <a:gd name="connsiteY134" fmla="*/ 914400 h 2506094"/>
                <a:gd name="connsiteX135" fmla="*/ 1459077 w 2411577"/>
                <a:gd name="connsiteY135" fmla="*/ 1000125 h 2506094"/>
                <a:gd name="connsiteX136" fmla="*/ 1487652 w 2411577"/>
                <a:gd name="connsiteY136" fmla="*/ 1009650 h 2506094"/>
                <a:gd name="connsiteX137" fmla="*/ 1516227 w 2411577"/>
                <a:gd name="connsiteY137" fmla="*/ 1066800 h 2506094"/>
                <a:gd name="connsiteX138" fmla="*/ 1487652 w 2411577"/>
                <a:gd name="connsiteY138" fmla="*/ 1123950 h 2506094"/>
                <a:gd name="connsiteX139" fmla="*/ 1478127 w 2411577"/>
                <a:gd name="connsiteY139" fmla="*/ 1152525 h 2506094"/>
                <a:gd name="connsiteX140" fmla="*/ 1449552 w 2411577"/>
                <a:gd name="connsiteY140" fmla="*/ 1162050 h 2506094"/>
                <a:gd name="connsiteX141" fmla="*/ 1392402 w 2411577"/>
                <a:gd name="connsiteY141" fmla="*/ 1209675 h 2506094"/>
                <a:gd name="connsiteX142" fmla="*/ 1373352 w 2411577"/>
                <a:gd name="connsiteY142" fmla="*/ 1238250 h 2506094"/>
                <a:gd name="connsiteX143" fmla="*/ 1316202 w 2411577"/>
                <a:gd name="connsiteY143" fmla="*/ 1295400 h 2506094"/>
                <a:gd name="connsiteX144" fmla="*/ 1278102 w 2411577"/>
                <a:gd name="connsiteY144" fmla="*/ 1333500 h 2506094"/>
                <a:gd name="connsiteX145" fmla="*/ 1259052 w 2411577"/>
                <a:gd name="connsiteY145" fmla="*/ 1362075 h 2506094"/>
                <a:gd name="connsiteX146" fmla="*/ 1192377 w 2411577"/>
                <a:gd name="connsiteY146" fmla="*/ 1390650 h 2506094"/>
                <a:gd name="connsiteX147" fmla="*/ 801852 w 2411577"/>
                <a:gd name="connsiteY147" fmla="*/ 1381125 h 2506094"/>
                <a:gd name="connsiteX148" fmla="*/ 773277 w 2411577"/>
                <a:gd name="connsiteY148" fmla="*/ 1371600 h 2506094"/>
                <a:gd name="connsiteX149" fmla="*/ 716127 w 2411577"/>
                <a:gd name="connsiteY149" fmla="*/ 1333500 h 2506094"/>
                <a:gd name="connsiteX150" fmla="*/ 658977 w 2411577"/>
                <a:gd name="connsiteY150" fmla="*/ 1304925 h 2506094"/>
                <a:gd name="connsiteX151" fmla="*/ 601827 w 2411577"/>
                <a:gd name="connsiteY151" fmla="*/ 1314450 h 2506094"/>
                <a:gd name="connsiteX152" fmla="*/ 544677 w 2411577"/>
                <a:gd name="connsiteY152" fmla="*/ 1333500 h 2506094"/>
                <a:gd name="connsiteX153" fmla="*/ 487527 w 2411577"/>
                <a:gd name="connsiteY153" fmla="*/ 1362075 h 2506094"/>
                <a:gd name="connsiteX154" fmla="*/ 277977 w 2411577"/>
                <a:gd name="connsiteY154" fmla="*/ 1352550 h 2506094"/>
                <a:gd name="connsiteX155" fmla="*/ 173202 w 2411577"/>
                <a:gd name="connsiteY155" fmla="*/ 1343025 h 2506094"/>
                <a:gd name="connsiteX156" fmla="*/ 154152 w 2411577"/>
                <a:gd name="connsiteY156" fmla="*/ 1285875 h 2506094"/>
                <a:gd name="connsiteX157" fmla="*/ 58902 w 2411577"/>
                <a:gd name="connsiteY157" fmla="*/ 1304925 h 2506094"/>
                <a:gd name="connsiteX158" fmla="*/ 1752 w 2411577"/>
                <a:gd name="connsiteY158" fmla="*/ 1314450 h 25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1577" h="2506094">
                  <a:moveTo>
                    <a:pt x="1752" y="1314450"/>
                  </a:moveTo>
                  <a:cubicBezTo>
                    <a:pt x="-4598" y="1346200"/>
                    <a:pt x="7353" y="1434906"/>
                    <a:pt x="20802" y="1495425"/>
                  </a:cubicBezTo>
                  <a:cubicBezTo>
                    <a:pt x="22980" y="1505226"/>
                    <a:pt x="24758" y="1515646"/>
                    <a:pt x="30327" y="1524000"/>
                  </a:cubicBezTo>
                  <a:cubicBezTo>
                    <a:pt x="44995" y="1546002"/>
                    <a:pt x="66392" y="1557568"/>
                    <a:pt x="87477" y="1571625"/>
                  </a:cubicBezTo>
                  <a:cubicBezTo>
                    <a:pt x="93827" y="1581150"/>
                    <a:pt x="97002" y="1593850"/>
                    <a:pt x="106527" y="1600200"/>
                  </a:cubicBezTo>
                  <a:cubicBezTo>
                    <a:pt x="117419" y="1607462"/>
                    <a:pt x="132040" y="1606129"/>
                    <a:pt x="144627" y="1609725"/>
                  </a:cubicBezTo>
                  <a:cubicBezTo>
                    <a:pt x="154281" y="1612483"/>
                    <a:pt x="163677" y="1616075"/>
                    <a:pt x="173202" y="1619250"/>
                  </a:cubicBezTo>
                  <a:lnTo>
                    <a:pt x="258927" y="1676400"/>
                  </a:lnTo>
                  <a:cubicBezTo>
                    <a:pt x="267491" y="1682109"/>
                    <a:pt x="320045" y="1693862"/>
                    <a:pt x="325602" y="1695450"/>
                  </a:cubicBezTo>
                  <a:cubicBezTo>
                    <a:pt x="391257" y="1714209"/>
                    <a:pt x="308190" y="1697311"/>
                    <a:pt x="411327" y="1714500"/>
                  </a:cubicBezTo>
                  <a:cubicBezTo>
                    <a:pt x="420852" y="1717675"/>
                    <a:pt x="430922" y="1719535"/>
                    <a:pt x="439902" y="1724025"/>
                  </a:cubicBezTo>
                  <a:cubicBezTo>
                    <a:pt x="450141" y="1729145"/>
                    <a:pt x="457955" y="1738566"/>
                    <a:pt x="468477" y="1743075"/>
                  </a:cubicBezTo>
                  <a:cubicBezTo>
                    <a:pt x="480509" y="1748232"/>
                    <a:pt x="494038" y="1748838"/>
                    <a:pt x="506577" y="1752600"/>
                  </a:cubicBezTo>
                  <a:cubicBezTo>
                    <a:pt x="600917" y="1780902"/>
                    <a:pt x="525773" y="1765324"/>
                    <a:pt x="620877" y="1781175"/>
                  </a:cubicBezTo>
                  <a:cubicBezTo>
                    <a:pt x="711296" y="1811315"/>
                    <a:pt x="658029" y="1798407"/>
                    <a:pt x="782802" y="1809750"/>
                  </a:cubicBezTo>
                  <a:cubicBezTo>
                    <a:pt x="874784" y="1840411"/>
                    <a:pt x="731776" y="1791245"/>
                    <a:pt x="849477" y="1838325"/>
                  </a:cubicBezTo>
                  <a:lnTo>
                    <a:pt x="935202" y="1866900"/>
                  </a:lnTo>
                  <a:cubicBezTo>
                    <a:pt x="947621" y="1871040"/>
                    <a:pt x="960715" y="1872829"/>
                    <a:pt x="973302" y="1876425"/>
                  </a:cubicBezTo>
                  <a:cubicBezTo>
                    <a:pt x="982956" y="1879183"/>
                    <a:pt x="992352" y="1882775"/>
                    <a:pt x="1001877" y="1885950"/>
                  </a:cubicBezTo>
                  <a:cubicBezTo>
                    <a:pt x="1011402" y="1892300"/>
                    <a:pt x="1019991" y="1900351"/>
                    <a:pt x="1030452" y="1905000"/>
                  </a:cubicBezTo>
                  <a:cubicBezTo>
                    <a:pt x="1048802" y="1913155"/>
                    <a:pt x="1068552" y="1917700"/>
                    <a:pt x="1087602" y="1924050"/>
                  </a:cubicBezTo>
                  <a:lnTo>
                    <a:pt x="1116177" y="1933575"/>
                  </a:lnTo>
                  <a:lnTo>
                    <a:pt x="1144752" y="1943100"/>
                  </a:lnTo>
                  <a:lnTo>
                    <a:pt x="1173327" y="1952625"/>
                  </a:lnTo>
                  <a:cubicBezTo>
                    <a:pt x="1182852" y="1958975"/>
                    <a:pt x="1191663" y="1966555"/>
                    <a:pt x="1201902" y="1971675"/>
                  </a:cubicBezTo>
                  <a:cubicBezTo>
                    <a:pt x="1210882" y="1976165"/>
                    <a:pt x="1224641" y="1973030"/>
                    <a:pt x="1230477" y="1981200"/>
                  </a:cubicBezTo>
                  <a:cubicBezTo>
                    <a:pt x="1242149" y="1997540"/>
                    <a:pt x="1243177" y="2019300"/>
                    <a:pt x="1249527" y="2038350"/>
                  </a:cubicBezTo>
                  <a:lnTo>
                    <a:pt x="1259052" y="2066925"/>
                  </a:lnTo>
                  <a:lnTo>
                    <a:pt x="1201902" y="2152650"/>
                  </a:lnTo>
                  <a:lnTo>
                    <a:pt x="1182852" y="2181225"/>
                  </a:lnTo>
                  <a:cubicBezTo>
                    <a:pt x="1176502" y="2190750"/>
                    <a:pt x="1171897" y="2201705"/>
                    <a:pt x="1163802" y="2209800"/>
                  </a:cubicBezTo>
                  <a:lnTo>
                    <a:pt x="1135227" y="2238375"/>
                  </a:lnTo>
                  <a:lnTo>
                    <a:pt x="1116177" y="2295525"/>
                  </a:lnTo>
                  <a:lnTo>
                    <a:pt x="1106652" y="2324100"/>
                  </a:lnTo>
                  <a:cubicBezTo>
                    <a:pt x="1109827" y="2336800"/>
                    <a:pt x="1107999" y="2351978"/>
                    <a:pt x="1116177" y="2362200"/>
                  </a:cubicBezTo>
                  <a:cubicBezTo>
                    <a:pt x="1122449" y="2370040"/>
                    <a:pt x="1134712" y="2371725"/>
                    <a:pt x="1144752" y="2371725"/>
                  </a:cubicBezTo>
                  <a:cubicBezTo>
                    <a:pt x="1176660" y="2371725"/>
                    <a:pt x="1208252" y="2365375"/>
                    <a:pt x="1240002" y="2362200"/>
                  </a:cubicBezTo>
                  <a:cubicBezTo>
                    <a:pt x="1266482" y="2353373"/>
                    <a:pt x="1274995" y="2353320"/>
                    <a:pt x="1297152" y="2333625"/>
                  </a:cubicBezTo>
                  <a:cubicBezTo>
                    <a:pt x="1374251" y="2265092"/>
                    <a:pt x="1323955" y="2286591"/>
                    <a:pt x="1382877" y="2266950"/>
                  </a:cubicBezTo>
                  <a:cubicBezTo>
                    <a:pt x="1392402" y="2260600"/>
                    <a:pt x="1401213" y="2253020"/>
                    <a:pt x="1411452" y="2247900"/>
                  </a:cubicBezTo>
                  <a:cubicBezTo>
                    <a:pt x="1425117" y="2241068"/>
                    <a:pt x="1465920" y="2231902"/>
                    <a:pt x="1478127" y="2228850"/>
                  </a:cubicBezTo>
                  <a:cubicBezTo>
                    <a:pt x="1541627" y="2232025"/>
                    <a:pt x="1606192" y="2226368"/>
                    <a:pt x="1668627" y="2238375"/>
                  </a:cubicBezTo>
                  <a:cubicBezTo>
                    <a:pt x="1722092" y="2248657"/>
                    <a:pt x="1718350" y="2281049"/>
                    <a:pt x="1754352" y="2305050"/>
                  </a:cubicBezTo>
                  <a:cubicBezTo>
                    <a:pt x="1762706" y="2310619"/>
                    <a:pt x="1773402" y="2311400"/>
                    <a:pt x="1782927" y="2314575"/>
                  </a:cubicBezTo>
                  <a:cubicBezTo>
                    <a:pt x="1798167" y="2360295"/>
                    <a:pt x="1780387" y="2332355"/>
                    <a:pt x="1821027" y="2352675"/>
                  </a:cubicBezTo>
                  <a:cubicBezTo>
                    <a:pt x="1831266" y="2357795"/>
                    <a:pt x="1838400" y="2369367"/>
                    <a:pt x="1849602" y="2371725"/>
                  </a:cubicBezTo>
                  <a:cubicBezTo>
                    <a:pt x="1899699" y="2382272"/>
                    <a:pt x="2002002" y="2390775"/>
                    <a:pt x="2002002" y="2390775"/>
                  </a:cubicBezTo>
                  <a:cubicBezTo>
                    <a:pt x="2011527" y="2397125"/>
                    <a:pt x="2020338" y="2404705"/>
                    <a:pt x="2030577" y="2409825"/>
                  </a:cubicBezTo>
                  <a:cubicBezTo>
                    <a:pt x="2050103" y="2419588"/>
                    <a:pt x="2088663" y="2425252"/>
                    <a:pt x="2106777" y="2428875"/>
                  </a:cubicBezTo>
                  <a:cubicBezTo>
                    <a:pt x="2116302" y="2435225"/>
                    <a:pt x="2124891" y="2443276"/>
                    <a:pt x="2135352" y="2447925"/>
                  </a:cubicBezTo>
                  <a:cubicBezTo>
                    <a:pt x="2153702" y="2456080"/>
                    <a:pt x="2192502" y="2466975"/>
                    <a:pt x="2192502" y="2466975"/>
                  </a:cubicBezTo>
                  <a:lnTo>
                    <a:pt x="2249652" y="2505075"/>
                  </a:lnTo>
                  <a:cubicBezTo>
                    <a:pt x="2259177" y="2511425"/>
                    <a:pt x="2263022" y="2486439"/>
                    <a:pt x="2268702" y="2476500"/>
                  </a:cubicBezTo>
                  <a:cubicBezTo>
                    <a:pt x="2285641" y="2446857"/>
                    <a:pt x="2285705" y="2435141"/>
                    <a:pt x="2306802" y="2409825"/>
                  </a:cubicBezTo>
                  <a:cubicBezTo>
                    <a:pt x="2315426" y="2399477"/>
                    <a:pt x="2325852" y="2390775"/>
                    <a:pt x="2335377" y="2381250"/>
                  </a:cubicBezTo>
                  <a:lnTo>
                    <a:pt x="2354427" y="2324100"/>
                  </a:lnTo>
                  <a:cubicBezTo>
                    <a:pt x="2358047" y="2313240"/>
                    <a:pt x="2368357" y="2305764"/>
                    <a:pt x="2373477" y="2295525"/>
                  </a:cubicBezTo>
                  <a:cubicBezTo>
                    <a:pt x="2377967" y="2286545"/>
                    <a:pt x="2378512" y="2275930"/>
                    <a:pt x="2383002" y="2266950"/>
                  </a:cubicBezTo>
                  <a:cubicBezTo>
                    <a:pt x="2419931" y="2193092"/>
                    <a:pt x="2387636" y="2281624"/>
                    <a:pt x="2411577" y="2209800"/>
                  </a:cubicBezTo>
                  <a:cubicBezTo>
                    <a:pt x="2408402" y="2187575"/>
                    <a:pt x="2412092" y="2163205"/>
                    <a:pt x="2402052" y="2143125"/>
                  </a:cubicBezTo>
                  <a:cubicBezTo>
                    <a:pt x="2397562" y="2134145"/>
                    <a:pt x="2382457" y="2138090"/>
                    <a:pt x="2373477" y="2133600"/>
                  </a:cubicBezTo>
                  <a:cubicBezTo>
                    <a:pt x="2299619" y="2096671"/>
                    <a:pt x="2388151" y="2128966"/>
                    <a:pt x="2316327" y="2105025"/>
                  </a:cubicBezTo>
                  <a:lnTo>
                    <a:pt x="2259177" y="2066925"/>
                  </a:lnTo>
                  <a:cubicBezTo>
                    <a:pt x="2240127" y="2054225"/>
                    <a:pt x="2240127" y="2022475"/>
                    <a:pt x="2221077" y="2009775"/>
                  </a:cubicBezTo>
                  <a:lnTo>
                    <a:pt x="2192502" y="1990725"/>
                  </a:lnTo>
                  <a:cubicBezTo>
                    <a:pt x="2189327" y="1978025"/>
                    <a:pt x="2184968" y="1965564"/>
                    <a:pt x="2182977" y="1952625"/>
                  </a:cubicBezTo>
                  <a:cubicBezTo>
                    <a:pt x="2178605" y="1924208"/>
                    <a:pt x="2179091" y="1895093"/>
                    <a:pt x="2173452" y="1866900"/>
                  </a:cubicBezTo>
                  <a:cubicBezTo>
                    <a:pt x="2169514" y="1847209"/>
                    <a:pt x="2165541" y="1826458"/>
                    <a:pt x="2154402" y="1809750"/>
                  </a:cubicBezTo>
                  <a:cubicBezTo>
                    <a:pt x="2141702" y="1790700"/>
                    <a:pt x="2123542" y="1774320"/>
                    <a:pt x="2116302" y="1752600"/>
                  </a:cubicBezTo>
                  <a:cubicBezTo>
                    <a:pt x="2109952" y="1733550"/>
                    <a:pt x="2108391" y="1712158"/>
                    <a:pt x="2097252" y="1695450"/>
                  </a:cubicBezTo>
                  <a:cubicBezTo>
                    <a:pt x="2067063" y="1650167"/>
                    <a:pt x="2081822" y="1677735"/>
                    <a:pt x="2059152" y="1609725"/>
                  </a:cubicBezTo>
                  <a:cubicBezTo>
                    <a:pt x="2048425" y="1577545"/>
                    <a:pt x="1993439" y="1544975"/>
                    <a:pt x="1982952" y="1524000"/>
                  </a:cubicBezTo>
                  <a:cubicBezTo>
                    <a:pt x="1976602" y="1511300"/>
                    <a:pt x="1970947" y="1498228"/>
                    <a:pt x="1963902" y="1485900"/>
                  </a:cubicBezTo>
                  <a:cubicBezTo>
                    <a:pt x="1958222" y="1475961"/>
                    <a:pt x="1949972" y="1467564"/>
                    <a:pt x="1944852" y="1457325"/>
                  </a:cubicBezTo>
                  <a:cubicBezTo>
                    <a:pt x="1940362" y="1448345"/>
                    <a:pt x="1939282" y="1437978"/>
                    <a:pt x="1935327" y="1428750"/>
                  </a:cubicBezTo>
                  <a:cubicBezTo>
                    <a:pt x="1929734" y="1415699"/>
                    <a:pt x="1921870" y="1403701"/>
                    <a:pt x="1916277" y="1390650"/>
                  </a:cubicBezTo>
                  <a:cubicBezTo>
                    <a:pt x="1912322" y="1381422"/>
                    <a:pt x="1911628" y="1370852"/>
                    <a:pt x="1906752" y="1362075"/>
                  </a:cubicBezTo>
                  <a:cubicBezTo>
                    <a:pt x="1895633" y="1342061"/>
                    <a:pt x="1868652" y="1304925"/>
                    <a:pt x="1868652" y="1304925"/>
                  </a:cubicBezTo>
                  <a:cubicBezTo>
                    <a:pt x="1862243" y="1279291"/>
                    <a:pt x="1857866" y="1250072"/>
                    <a:pt x="1840077" y="1228725"/>
                  </a:cubicBezTo>
                  <a:cubicBezTo>
                    <a:pt x="1832748" y="1219931"/>
                    <a:pt x="1821027" y="1216025"/>
                    <a:pt x="1811502" y="1209675"/>
                  </a:cubicBezTo>
                  <a:cubicBezTo>
                    <a:pt x="1756907" y="1127783"/>
                    <a:pt x="1822362" y="1231395"/>
                    <a:pt x="1782927" y="1152525"/>
                  </a:cubicBezTo>
                  <a:cubicBezTo>
                    <a:pt x="1777807" y="1142286"/>
                    <a:pt x="1768526" y="1134411"/>
                    <a:pt x="1763877" y="1123950"/>
                  </a:cubicBezTo>
                  <a:cubicBezTo>
                    <a:pt x="1755722" y="1105600"/>
                    <a:pt x="1751177" y="1085850"/>
                    <a:pt x="1744827" y="1066800"/>
                  </a:cubicBezTo>
                  <a:cubicBezTo>
                    <a:pt x="1741207" y="1055940"/>
                    <a:pt x="1731457" y="1048164"/>
                    <a:pt x="1725777" y="1038225"/>
                  </a:cubicBezTo>
                  <a:cubicBezTo>
                    <a:pt x="1718732" y="1025897"/>
                    <a:pt x="1712000" y="1013308"/>
                    <a:pt x="1706727" y="1000125"/>
                  </a:cubicBezTo>
                  <a:cubicBezTo>
                    <a:pt x="1672722" y="915112"/>
                    <a:pt x="1705278" y="969376"/>
                    <a:pt x="1668627" y="914400"/>
                  </a:cubicBezTo>
                  <a:cubicBezTo>
                    <a:pt x="1665452" y="901700"/>
                    <a:pt x="1661942" y="889079"/>
                    <a:pt x="1659102" y="876300"/>
                  </a:cubicBezTo>
                  <a:cubicBezTo>
                    <a:pt x="1650741" y="838674"/>
                    <a:pt x="1648369" y="807208"/>
                    <a:pt x="1630527" y="771525"/>
                  </a:cubicBezTo>
                  <a:cubicBezTo>
                    <a:pt x="1624177" y="758825"/>
                    <a:pt x="1620567" y="744333"/>
                    <a:pt x="1611477" y="733425"/>
                  </a:cubicBezTo>
                  <a:cubicBezTo>
                    <a:pt x="1604148" y="724631"/>
                    <a:pt x="1592427" y="720725"/>
                    <a:pt x="1582902" y="714375"/>
                  </a:cubicBezTo>
                  <a:lnTo>
                    <a:pt x="1554327" y="628650"/>
                  </a:lnTo>
                  <a:lnTo>
                    <a:pt x="1544802" y="600075"/>
                  </a:lnTo>
                  <a:lnTo>
                    <a:pt x="1535277" y="571500"/>
                  </a:lnTo>
                  <a:cubicBezTo>
                    <a:pt x="1529981" y="523840"/>
                    <a:pt x="1539513" y="490011"/>
                    <a:pt x="1506702" y="457200"/>
                  </a:cubicBezTo>
                  <a:cubicBezTo>
                    <a:pt x="1498607" y="449105"/>
                    <a:pt x="1487652" y="444500"/>
                    <a:pt x="1478127" y="438150"/>
                  </a:cubicBezTo>
                  <a:cubicBezTo>
                    <a:pt x="1471777" y="428625"/>
                    <a:pt x="1463726" y="420036"/>
                    <a:pt x="1459077" y="409575"/>
                  </a:cubicBezTo>
                  <a:cubicBezTo>
                    <a:pt x="1438945" y="364278"/>
                    <a:pt x="1449719" y="356184"/>
                    <a:pt x="1420977" y="323850"/>
                  </a:cubicBezTo>
                  <a:cubicBezTo>
                    <a:pt x="1403079" y="303714"/>
                    <a:pt x="1363827" y="266700"/>
                    <a:pt x="1363827" y="266700"/>
                  </a:cubicBezTo>
                  <a:cubicBezTo>
                    <a:pt x="1357552" y="247876"/>
                    <a:pt x="1352038" y="222979"/>
                    <a:pt x="1335252" y="209550"/>
                  </a:cubicBezTo>
                  <a:cubicBezTo>
                    <a:pt x="1327412" y="203278"/>
                    <a:pt x="1316202" y="203200"/>
                    <a:pt x="1306677" y="200025"/>
                  </a:cubicBezTo>
                  <a:cubicBezTo>
                    <a:pt x="1293977" y="203200"/>
                    <a:pt x="1277096" y="199611"/>
                    <a:pt x="1268577" y="209550"/>
                  </a:cubicBezTo>
                  <a:cubicBezTo>
                    <a:pt x="1197457" y="292523"/>
                    <a:pt x="1293024" y="252201"/>
                    <a:pt x="1220952" y="276225"/>
                  </a:cubicBezTo>
                  <a:cubicBezTo>
                    <a:pt x="1211427" y="282575"/>
                    <a:pt x="1203778" y="294239"/>
                    <a:pt x="1192377" y="295275"/>
                  </a:cubicBezTo>
                  <a:cubicBezTo>
                    <a:pt x="1166884" y="297593"/>
                    <a:pt x="1139568" y="296146"/>
                    <a:pt x="1116177" y="285750"/>
                  </a:cubicBezTo>
                  <a:cubicBezTo>
                    <a:pt x="1107002" y="281672"/>
                    <a:pt x="1111142" y="266155"/>
                    <a:pt x="1106652" y="257175"/>
                  </a:cubicBezTo>
                  <a:cubicBezTo>
                    <a:pt x="1089418" y="222708"/>
                    <a:pt x="1091984" y="230061"/>
                    <a:pt x="1059027" y="219075"/>
                  </a:cubicBezTo>
                  <a:cubicBezTo>
                    <a:pt x="1037961" y="198009"/>
                    <a:pt x="1028399" y="184711"/>
                    <a:pt x="1001877" y="171450"/>
                  </a:cubicBezTo>
                  <a:cubicBezTo>
                    <a:pt x="986584" y="163804"/>
                    <a:pt x="968814" y="161361"/>
                    <a:pt x="954252" y="152400"/>
                  </a:cubicBezTo>
                  <a:cubicBezTo>
                    <a:pt x="927212" y="135760"/>
                    <a:pt x="904470" y="112862"/>
                    <a:pt x="878052" y="95250"/>
                  </a:cubicBezTo>
                  <a:lnTo>
                    <a:pt x="820902" y="57150"/>
                  </a:lnTo>
                  <a:lnTo>
                    <a:pt x="792327" y="38100"/>
                  </a:lnTo>
                  <a:cubicBezTo>
                    <a:pt x="782802" y="31750"/>
                    <a:pt x="774858" y="21826"/>
                    <a:pt x="763752" y="19050"/>
                  </a:cubicBezTo>
                  <a:cubicBezTo>
                    <a:pt x="715912" y="7090"/>
                    <a:pt x="738071" y="13665"/>
                    <a:pt x="697077" y="0"/>
                  </a:cubicBezTo>
                  <a:cubicBezTo>
                    <a:pt x="687552" y="3175"/>
                    <a:pt x="668502" y="-515"/>
                    <a:pt x="668502" y="9525"/>
                  </a:cubicBezTo>
                  <a:cubicBezTo>
                    <a:pt x="668502" y="20973"/>
                    <a:pt x="688283" y="21246"/>
                    <a:pt x="697077" y="28575"/>
                  </a:cubicBezTo>
                  <a:cubicBezTo>
                    <a:pt x="707425" y="37199"/>
                    <a:pt x="717028" y="46802"/>
                    <a:pt x="725652" y="57150"/>
                  </a:cubicBezTo>
                  <a:cubicBezTo>
                    <a:pt x="745688" y="81193"/>
                    <a:pt x="744240" y="96152"/>
                    <a:pt x="773277" y="114300"/>
                  </a:cubicBezTo>
                  <a:cubicBezTo>
                    <a:pt x="787776" y="123362"/>
                    <a:pt x="805027" y="127000"/>
                    <a:pt x="820902" y="133350"/>
                  </a:cubicBezTo>
                  <a:cubicBezTo>
                    <a:pt x="827252" y="142875"/>
                    <a:pt x="831013" y="154774"/>
                    <a:pt x="839952" y="161925"/>
                  </a:cubicBezTo>
                  <a:cubicBezTo>
                    <a:pt x="847792" y="168197"/>
                    <a:pt x="861427" y="164350"/>
                    <a:pt x="868527" y="171450"/>
                  </a:cubicBezTo>
                  <a:cubicBezTo>
                    <a:pt x="875627" y="178550"/>
                    <a:pt x="871780" y="192185"/>
                    <a:pt x="878052" y="200025"/>
                  </a:cubicBezTo>
                  <a:cubicBezTo>
                    <a:pt x="885203" y="208964"/>
                    <a:pt x="897102" y="212725"/>
                    <a:pt x="906627" y="219075"/>
                  </a:cubicBezTo>
                  <a:cubicBezTo>
                    <a:pt x="930568" y="290899"/>
                    <a:pt x="895488" y="205152"/>
                    <a:pt x="944727" y="266700"/>
                  </a:cubicBezTo>
                  <a:cubicBezTo>
                    <a:pt x="950999" y="274540"/>
                    <a:pt x="951077" y="285750"/>
                    <a:pt x="954252" y="295275"/>
                  </a:cubicBezTo>
                  <a:cubicBezTo>
                    <a:pt x="957427" y="377825"/>
                    <a:pt x="952489" y="461089"/>
                    <a:pt x="963777" y="542925"/>
                  </a:cubicBezTo>
                  <a:cubicBezTo>
                    <a:pt x="965337" y="554238"/>
                    <a:pt x="1010981" y="585577"/>
                    <a:pt x="1020927" y="590550"/>
                  </a:cubicBezTo>
                  <a:cubicBezTo>
                    <a:pt x="1029907" y="595040"/>
                    <a:pt x="1039816" y="597433"/>
                    <a:pt x="1049502" y="600075"/>
                  </a:cubicBezTo>
                  <a:cubicBezTo>
                    <a:pt x="1130336" y="622121"/>
                    <a:pt x="1114486" y="617523"/>
                    <a:pt x="1192377" y="628650"/>
                  </a:cubicBezTo>
                  <a:cubicBezTo>
                    <a:pt x="1211427" y="641350"/>
                    <a:pt x="1242287" y="645030"/>
                    <a:pt x="1249527" y="666750"/>
                  </a:cubicBezTo>
                  <a:cubicBezTo>
                    <a:pt x="1252702" y="676275"/>
                    <a:pt x="1252888" y="687400"/>
                    <a:pt x="1259052" y="695325"/>
                  </a:cubicBezTo>
                  <a:cubicBezTo>
                    <a:pt x="1275592" y="716591"/>
                    <a:pt x="1316202" y="752475"/>
                    <a:pt x="1316202" y="752475"/>
                  </a:cubicBezTo>
                  <a:cubicBezTo>
                    <a:pt x="1319377" y="762000"/>
                    <a:pt x="1324200" y="771127"/>
                    <a:pt x="1325727" y="781050"/>
                  </a:cubicBezTo>
                  <a:cubicBezTo>
                    <a:pt x="1330579" y="812587"/>
                    <a:pt x="1318121" y="849380"/>
                    <a:pt x="1335252" y="876300"/>
                  </a:cubicBezTo>
                  <a:cubicBezTo>
                    <a:pt x="1345621" y="892593"/>
                    <a:pt x="1373352" y="882650"/>
                    <a:pt x="1392402" y="885825"/>
                  </a:cubicBezTo>
                  <a:cubicBezTo>
                    <a:pt x="1398752" y="895350"/>
                    <a:pt x="1406332" y="904161"/>
                    <a:pt x="1411452" y="914400"/>
                  </a:cubicBezTo>
                  <a:cubicBezTo>
                    <a:pt x="1424871" y="941238"/>
                    <a:pt x="1423038" y="988112"/>
                    <a:pt x="1459077" y="1000125"/>
                  </a:cubicBezTo>
                  <a:lnTo>
                    <a:pt x="1487652" y="1009650"/>
                  </a:lnTo>
                  <a:cubicBezTo>
                    <a:pt x="1497284" y="1024097"/>
                    <a:pt x="1516227" y="1047082"/>
                    <a:pt x="1516227" y="1066800"/>
                  </a:cubicBezTo>
                  <a:cubicBezTo>
                    <a:pt x="1516227" y="1090741"/>
                    <a:pt x="1497284" y="1104687"/>
                    <a:pt x="1487652" y="1123950"/>
                  </a:cubicBezTo>
                  <a:cubicBezTo>
                    <a:pt x="1483162" y="1132930"/>
                    <a:pt x="1485227" y="1145425"/>
                    <a:pt x="1478127" y="1152525"/>
                  </a:cubicBezTo>
                  <a:cubicBezTo>
                    <a:pt x="1471027" y="1159625"/>
                    <a:pt x="1459077" y="1158875"/>
                    <a:pt x="1449552" y="1162050"/>
                  </a:cubicBezTo>
                  <a:cubicBezTo>
                    <a:pt x="1421455" y="1180781"/>
                    <a:pt x="1415321" y="1182173"/>
                    <a:pt x="1392402" y="1209675"/>
                  </a:cubicBezTo>
                  <a:cubicBezTo>
                    <a:pt x="1385073" y="1218469"/>
                    <a:pt x="1380957" y="1229694"/>
                    <a:pt x="1373352" y="1238250"/>
                  </a:cubicBezTo>
                  <a:cubicBezTo>
                    <a:pt x="1355454" y="1258386"/>
                    <a:pt x="1316202" y="1295400"/>
                    <a:pt x="1316202" y="1295400"/>
                  </a:cubicBezTo>
                  <a:cubicBezTo>
                    <a:pt x="1295420" y="1357745"/>
                    <a:pt x="1324284" y="1296555"/>
                    <a:pt x="1278102" y="1333500"/>
                  </a:cubicBezTo>
                  <a:cubicBezTo>
                    <a:pt x="1269163" y="1340651"/>
                    <a:pt x="1267147" y="1353980"/>
                    <a:pt x="1259052" y="1362075"/>
                  </a:cubicBezTo>
                  <a:cubicBezTo>
                    <a:pt x="1237126" y="1384001"/>
                    <a:pt x="1221524" y="1383363"/>
                    <a:pt x="1192377" y="1390650"/>
                  </a:cubicBezTo>
                  <a:cubicBezTo>
                    <a:pt x="1062202" y="1387475"/>
                    <a:pt x="931931" y="1387038"/>
                    <a:pt x="801852" y="1381125"/>
                  </a:cubicBezTo>
                  <a:cubicBezTo>
                    <a:pt x="791822" y="1380669"/>
                    <a:pt x="781631" y="1377169"/>
                    <a:pt x="773277" y="1371600"/>
                  </a:cubicBezTo>
                  <a:cubicBezTo>
                    <a:pt x="701928" y="1324034"/>
                    <a:pt x="784071" y="1356148"/>
                    <a:pt x="716127" y="1333500"/>
                  </a:cubicBezTo>
                  <a:cubicBezTo>
                    <a:pt x="701680" y="1323868"/>
                    <a:pt x="678695" y="1304925"/>
                    <a:pt x="658977" y="1304925"/>
                  </a:cubicBezTo>
                  <a:cubicBezTo>
                    <a:pt x="639664" y="1304925"/>
                    <a:pt x="620877" y="1311275"/>
                    <a:pt x="601827" y="1314450"/>
                  </a:cubicBezTo>
                  <a:cubicBezTo>
                    <a:pt x="582777" y="1320800"/>
                    <a:pt x="561385" y="1322361"/>
                    <a:pt x="544677" y="1333500"/>
                  </a:cubicBezTo>
                  <a:cubicBezTo>
                    <a:pt x="507748" y="1358119"/>
                    <a:pt x="526962" y="1348930"/>
                    <a:pt x="487527" y="1362075"/>
                  </a:cubicBezTo>
                  <a:lnTo>
                    <a:pt x="277977" y="1352550"/>
                  </a:lnTo>
                  <a:cubicBezTo>
                    <a:pt x="242972" y="1350428"/>
                    <a:pt x="204079" y="1359651"/>
                    <a:pt x="173202" y="1343025"/>
                  </a:cubicBezTo>
                  <a:cubicBezTo>
                    <a:pt x="155522" y="1333505"/>
                    <a:pt x="154152" y="1285875"/>
                    <a:pt x="154152" y="1285875"/>
                  </a:cubicBezTo>
                  <a:cubicBezTo>
                    <a:pt x="115533" y="1292312"/>
                    <a:pt x="94425" y="1294268"/>
                    <a:pt x="58902" y="1304925"/>
                  </a:cubicBezTo>
                  <a:cubicBezTo>
                    <a:pt x="-4272" y="1323877"/>
                    <a:pt x="8102" y="1282700"/>
                    <a:pt x="1752" y="1314450"/>
                  </a:cubicBezTo>
                  <a:close/>
                </a:path>
              </a:pathLst>
            </a:custGeom>
            <a:solidFill>
              <a:schemeClr val="accent2">
                <a:lumMod val="40000"/>
                <a:lumOff val="60000"/>
              </a:schemeClr>
            </a:solid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a:off x="5753100" y="5229225"/>
              <a:ext cx="104775" cy="66808"/>
            </a:xfrm>
            <a:custGeom>
              <a:avLst/>
              <a:gdLst>
                <a:gd name="connsiteX0" fmla="*/ 0 w 104775"/>
                <a:gd name="connsiteY0" fmla="*/ 0 h 66808"/>
                <a:gd name="connsiteX1" fmla="*/ 47625 w 104775"/>
                <a:gd name="connsiteY1" fmla="*/ 28575 h 66808"/>
                <a:gd name="connsiteX2" fmla="*/ 57150 w 104775"/>
                <a:gd name="connsiteY2" fmla="*/ 57150 h 66808"/>
                <a:gd name="connsiteX3" fmla="*/ 104775 w 104775"/>
                <a:gd name="connsiteY3" fmla="*/ 66675 h 66808"/>
              </a:gdLst>
              <a:ahLst/>
              <a:cxnLst>
                <a:cxn ang="0">
                  <a:pos x="connsiteX0" y="connsiteY0"/>
                </a:cxn>
                <a:cxn ang="0">
                  <a:pos x="connsiteX1" y="connsiteY1"/>
                </a:cxn>
                <a:cxn ang="0">
                  <a:pos x="connsiteX2" y="connsiteY2"/>
                </a:cxn>
                <a:cxn ang="0">
                  <a:pos x="connsiteX3" y="connsiteY3"/>
                </a:cxn>
              </a:cxnLst>
              <a:rect l="l" t="t" r="r" b="b"/>
              <a:pathLst>
                <a:path w="104775" h="66808">
                  <a:moveTo>
                    <a:pt x="0" y="0"/>
                  </a:moveTo>
                  <a:cubicBezTo>
                    <a:pt x="15875" y="9525"/>
                    <a:pt x="34534" y="15484"/>
                    <a:pt x="47625" y="28575"/>
                  </a:cubicBezTo>
                  <a:cubicBezTo>
                    <a:pt x="54725" y="35675"/>
                    <a:pt x="50050" y="50050"/>
                    <a:pt x="57150" y="57150"/>
                  </a:cubicBezTo>
                  <a:cubicBezTo>
                    <a:pt x="68683" y="68683"/>
                    <a:pt x="90273" y="66675"/>
                    <a:pt x="104775" y="66675"/>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0" name="テキスト ボックス 29"/>
          <p:cNvSpPr txBox="1"/>
          <p:nvPr/>
        </p:nvSpPr>
        <p:spPr>
          <a:xfrm>
            <a:off x="5853124" y="6174258"/>
            <a:ext cx="1110331" cy="646331"/>
          </a:xfrm>
          <a:prstGeom prst="rect">
            <a:avLst/>
          </a:prstGeom>
          <a:noFill/>
        </p:spPr>
        <p:txBody>
          <a:bodyPr wrap="square" rtlCol="0">
            <a:spAutoFit/>
          </a:bodyPr>
          <a:lstStyle/>
          <a:p>
            <a:pPr algn="ctr"/>
            <a:r>
              <a:rPr lang="ja-JP" altLang="en-US" dirty="0" smtClean="0">
                <a:solidFill>
                  <a:srgbClr val="002060"/>
                </a:solidFill>
              </a:rPr>
              <a:t>霞ケ浦</a:t>
            </a:r>
            <a:endParaRPr lang="en-US" altLang="ja-JP" dirty="0" smtClean="0">
              <a:solidFill>
                <a:srgbClr val="002060"/>
              </a:solidFill>
            </a:endParaRPr>
          </a:p>
          <a:p>
            <a:pPr algn="ctr"/>
            <a:r>
              <a:rPr kumimoji="1" lang="ja-JP" altLang="en-US" dirty="0">
                <a:solidFill>
                  <a:srgbClr val="002060"/>
                </a:solidFill>
              </a:rPr>
              <a:t>自転車道</a:t>
            </a:r>
          </a:p>
        </p:txBody>
      </p:sp>
      <p:pic>
        <p:nvPicPr>
          <p:cNvPr id="44" name="Picture 2" descr="http://daimaru.es-ws.jp/rentfile/business_icon_ca_020.jpg"/>
          <p:cNvPicPr>
            <a:picLocks noChangeAspect="1" noChangeArrowheads="1"/>
          </p:cNvPicPr>
          <p:nvPr/>
        </p:nvPicPr>
        <p:blipFill>
          <a:blip r:embed="rId5"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0155" y="1646091"/>
            <a:ext cx="459303" cy="4617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daimaru.es-ws.jp/rentfile/business_icon_ca_020.jpg"/>
          <p:cNvPicPr>
            <a:picLocks noChangeAspect="1" noChangeArrowheads="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60548" y="1083700"/>
            <a:ext cx="459303" cy="461773"/>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469458" y="1646091"/>
            <a:ext cx="2630968" cy="4617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800" dirty="0" smtClean="0"/>
              <a:t>里山の駅</a:t>
            </a:r>
            <a:endParaRPr kumimoji="1" lang="ja-JP" altLang="en-US" sz="2800" dirty="0"/>
          </a:p>
        </p:txBody>
      </p:sp>
      <p:sp>
        <p:nvSpPr>
          <p:cNvPr id="47" name="正方形/長方形 46"/>
          <p:cNvSpPr/>
          <p:nvPr/>
        </p:nvSpPr>
        <p:spPr>
          <a:xfrm>
            <a:off x="6419851" y="1080089"/>
            <a:ext cx="2522720" cy="4617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smtClean="0"/>
              <a:t>水辺の駅</a:t>
            </a:r>
            <a:endParaRPr kumimoji="1" lang="ja-JP" altLang="en-US" sz="2800" dirty="0"/>
          </a:p>
        </p:txBody>
      </p:sp>
      <p:sp>
        <p:nvSpPr>
          <p:cNvPr id="54" name="コンテンツ プレースホルダー 3"/>
          <p:cNvSpPr>
            <a:spLocks noGrp="1"/>
          </p:cNvSpPr>
          <p:nvPr>
            <p:ph idx="1"/>
          </p:nvPr>
        </p:nvSpPr>
        <p:spPr>
          <a:xfrm>
            <a:off x="-17425" y="2149268"/>
            <a:ext cx="3090271" cy="3058156"/>
          </a:xfrm>
        </p:spPr>
        <p:txBody>
          <a:bodyPr>
            <a:noAutofit/>
          </a:bodyPr>
          <a:lstStyle/>
          <a:p>
            <a:pPr marL="0" indent="0">
              <a:lnSpc>
                <a:spcPct val="90000"/>
              </a:lnSpc>
              <a:buNone/>
            </a:pPr>
            <a:r>
              <a:rPr lang="ja-JP" altLang="en-US" sz="2400" dirty="0"/>
              <a:t>◆藤沢休憩所</a:t>
            </a:r>
            <a:r>
              <a:rPr lang="ja-JP" altLang="en-US" sz="2000" dirty="0"/>
              <a:t>に整備</a:t>
            </a:r>
            <a:endParaRPr lang="en-US" altLang="ja-JP" sz="2400" dirty="0"/>
          </a:p>
          <a:p>
            <a:pPr marL="0" indent="0">
              <a:lnSpc>
                <a:spcPct val="90000"/>
              </a:lnSpc>
              <a:buNone/>
            </a:pPr>
            <a:r>
              <a:rPr lang="ja-JP" altLang="en-US" sz="2000" dirty="0" smtClean="0">
                <a:solidFill>
                  <a:schemeClr val="tx1">
                    <a:lumMod val="75000"/>
                    <a:lumOff val="25000"/>
                  </a:schemeClr>
                </a:solidFill>
              </a:rPr>
              <a:t>◇</a:t>
            </a:r>
            <a:r>
              <a:rPr lang="ja-JP" altLang="en-US" sz="2000" dirty="0">
                <a:solidFill>
                  <a:schemeClr val="tx1">
                    <a:lumMod val="75000"/>
                    <a:lumOff val="25000"/>
                  </a:schemeClr>
                </a:solidFill>
              </a:rPr>
              <a:t>自転車整備所</a:t>
            </a:r>
            <a:endParaRPr lang="en-US" altLang="ja-JP" sz="2000" dirty="0">
              <a:solidFill>
                <a:schemeClr val="tx1">
                  <a:lumMod val="75000"/>
                  <a:lumOff val="25000"/>
                </a:schemeClr>
              </a:solidFill>
            </a:endParaRPr>
          </a:p>
          <a:p>
            <a:pPr marL="0" indent="0">
              <a:lnSpc>
                <a:spcPct val="90000"/>
              </a:lnSpc>
              <a:buNone/>
            </a:pPr>
            <a:r>
              <a:rPr lang="ja-JP" altLang="en-US" sz="2000" dirty="0">
                <a:solidFill>
                  <a:schemeClr val="tx1">
                    <a:lumMod val="75000"/>
                    <a:lumOff val="25000"/>
                  </a:schemeClr>
                </a:solidFill>
              </a:rPr>
              <a:t>◇レンタサイクル</a:t>
            </a:r>
            <a:endParaRPr lang="en-US" altLang="ja-JP" sz="2000" dirty="0">
              <a:solidFill>
                <a:schemeClr val="tx1">
                  <a:lumMod val="75000"/>
                  <a:lumOff val="25000"/>
                </a:schemeClr>
              </a:solidFill>
            </a:endParaRPr>
          </a:p>
          <a:p>
            <a:pPr marL="0" indent="0">
              <a:lnSpc>
                <a:spcPct val="90000"/>
              </a:lnSpc>
              <a:buNone/>
            </a:pPr>
            <a:r>
              <a:rPr lang="ja-JP" altLang="en-US" sz="2400" dirty="0" smtClean="0">
                <a:solidFill>
                  <a:schemeClr val="accent4">
                    <a:lumMod val="50000"/>
                  </a:schemeClr>
                </a:solidFill>
              </a:rPr>
              <a:t>◇蕎麦屋</a:t>
            </a:r>
            <a:endParaRPr lang="en-US" altLang="ja-JP" sz="2400" dirty="0">
              <a:solidFill>
                <a:schemeClr val="accent4">
                  <a:lumMod val="50000"/>
                </a:schemeClr>
              </a:solidFill>
            </a:endParaRPr>
          </a:p>
          <a:p>
            <a:pPr marL="0" indent="0">
              <a:lnSpc>
                <a:spcPct val="90000"/>
              </a:lnSpc>
              <a:buNone/>
            </a:pPr>
            <a:r>
              <a:rPr lang="ja-JP" altLang="en-US" sz="2400" dirty="0" smtClean="0">
                <a:solidFill>
                  <a:schemeClr val="accent4">
                    <a:lumMod val="50000"/>
                  </a:schemeClr>
                </a:solidFill>
              </a:rPr>
              <a:t>◇駐車場</a:t>
            </a:r>
            <a:endParaRPr lang="en-US" altLang="ja-JP" sz="2400" dirty="0" smtClean="0">
              <a:solidFill>
                <a:schemeClr val="accent4">
                  <a:lumMod val="50000"/>
                </a:schemeClr>
              </a:solidFill>
            </a:endParaRPr>
          </a:p>
          <a:p>
            <a:pPr marL="0" indent="0">
              <a:lnSpc>
                <a:spcPct val="90000"/>
              </a:lnSpc>
              <a:buNone/>
            </a:pPr>
            <a:r>
              <a:rPr lang="ja-JP" altLang="en-US" sz="2400" dirty="0" smtClean="0">
                <a:solidFill>
                  <a:schemeClr val="accent4">
                    <a:lumMod val="50000"/>
                  </a:schemeClr>
                </a:solidFill>
              </a:rPr>
              <a:t>◇地元名産品店</a:t>
            </a:r>
            <a:endParaRPr lang="en-US" altLang="ja-JP" sz="2400" dirty="0" smtClean="0">
              <a:solidFill>
                <a:schemeClr val="accent4">
                  <a:lumMod val="50000"/>
                </a:schemeClr>
              </a:solidFill>
            </a:endParaRPr>
          </a:p>
          <a:p>
            <a:pPr marL="0" indent="0">
              <a:lnSpc>
                <a:spcPct val="90000"/>
              </a:lnSpc>
              <a:buNone/>
            </a:pPr>
            <a:r>
              <a:rPr lang="ja-JP" altLang="en-US" sz="2000" dirty="0" smtClean="0">
                <a:solidFill>
                  <a:schemeClr val="accent4">
                    <a:lumMod val="50000"/>
                  </a:schemeClr>
                </a:solidFill>
              </a:rPr>
              <a:t>★市民ボランティア</a:t>
            </a:r>
            <a:endParaRPr lang="en-US" altLang="ja-JP" sz="2000" dirty="0" smtClean="0">
              <a:solidFill>
                <a:schemeClr val="accent4">
                  <a:lumMod val="50000"/>
                </a:schemeClr>
              </a:solidFill>
            </a:endParaRPr>
          </a:p>
          <a:p>
            <a:pPr marL="0" indent="0">
              <a:lnSpc>
                <a:spcPct val="90000"/>
              </a:lnSpc>
              <a:buNone/>
            </a:pPr>
            <a:r>
              <a:rPr lang="ja-JP" altLang="ja-JP" sz="2000" dirty="0">
                <a:solidFill>
                  <a:schemeClr val="accent4">
                    <a:lumMod val="50000"/>
                  </a:schemeClr>
                </a:solidFill>
              </a:rPr>
              <a:t>　</a:t>
            </a:r>
            <a:r>
              <a:rPr lang="ja-JP" altLang="en-US" sz="2000" dirty="0" smtClean="0">
                <a:solidFill>
                  <a:schemeClr val="accent4">
                    <a:lumMod val="50000"/>
                  </a:schemeClr>
                </a:solidFill>
              </a:rPr>
              <a:t>による運営</a:t>
            </a:r>
            <a:endParaRPr lang="en-US" altLang="ja-JP" sz="2000" dirty="0">
              <a:solidFill>
                <a:schemeClr val="accent4">
                  <a:lumMod val="50000"/>
                </a:schemeClr>
              </a:solidFill>
            </a:endParaRPr>
          </a:p>
        </p:txBody>
      </p:sp>
      <p:sp>
        <p:nvSpPr>
          <p:cNvPr id="55" name="コンテンツ プレースホルダー 3"/>
          <p:cNvSpPr txBox="1">
            <a:spLocks/>
          </p:cNvSpPr>
          <p:nvPr/>
        </p:nvSpPr>
        <p:spPr>
          <a:xfrm>
            <a:off x="5960548" y="1545474"/>
            <a:ext cx="3243931" cy="24506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90000"/>
              </a:lnSpc>
              <a:buFont typeface="Arial"/>
              <a:buNone/>
            </a:pPr>
            <a:r>
              <a:rPr lang="ja-JP" altLang="en-US" sz="2400" dirty="0" smtClean="0"/>
              <a:t>◆川口</a:t>
            </a:r>
            <a:r>
              <a:rPr lang="en-US" altLang="ja-JP" sz="2400" dirty="0" smtClean="0"/>
              <a:t>2</a:t>
            </a:r>
            <a:r>
              <a:rPr lang="ja-JP" altLang="en-US" sz="2400" dirty="0" smtClean="0"/>
              <a:t>丁目</a:t>
            </a:r>
            <a:r>
              <a:rPr lang="ja-JP" altLang="en-US" sz="2000" dirty="0" smtClean="0"/>
              <a:t>に整備</a:t>
            </a:r>
            <a:endParaRPr lang="en-US" altLang="ja-JP" sz="2400" dirty="0" smtClean="0"/>
          </a:p>
          <a:p>
            <a:pPr marL="0" indent="0">
              <a:lnSpc>
                <a:spcPct val="90000"/>
              </a:lnSpc>
              <a:buNone/>
            </a:pPr>
            <a:r>
              <a:rPr lang="ja-JP" altLang="en-US" sz="2000" dirty="0">
                <a:solidFill>
                  <a:schemeClr val="tx1">
                    <a:lumMod val="75000"/>
                    <a:lumOff val="25000"/>
                  </a:schemeClr>
                </a:solidFill>
              </a:rPr>
              <a:t>◇自転車整備所</a:t>
            </a:r>
            <a:endParaRPr lang="en-US" altLang="ja-JP" sz="2000" dirty="0">
              <a:solidFill>
                <a:schemeClr val="tx1">
                  <a:lumMod val="75000"/>
                  <a:lumOff val="25000"/>
                </a:schemeClr>
              </a:solidFill>
            </a:endParaRPr>
          </a:p>
          <a:p>
            <a:pPr marL="0" indent="0">
              <a:lnSpc>
                <a:spcPct val="90000"/>
              </a:lnSpc>
              <a:buNone/>
            </a:pPr>
            <a:r>
              <a:rPr lang="ja-JP" altLang="en-US" sz="2000" dirty="0">
                <a:solidFill>
                  <a:schemeClr val="tx1">
                    <a:lumMod val="75000"/>
                    <a:lumOff val="25000"/>
                  </a:schemeClr>
                </a:solidFill>
              </a:rPr>
              <a:t>◇レンタサイクル</a:t>
            </a:r>
            <a:endParaRPr lang="en-US" altLang="ja-JP" sz="2000" dirty="0">
              <a:solidFill>
                <a:schemeClr val="tx1">
                  <a:lumMod val="75000"/>
                  <a:lumOff val="25000"/>
                </a:schemeClr>
              </a:solidFill>
            </a:endParaRPr>
          </a:p>
          <a:p>
            <a:pPr marL="0" indent="0">
              <a:lnSpc>
                <a:spcPct val="90000"/>
              </a:lnSpc>
              <a:buFont typeface="Arial"/>
              <a:buNone/>
            </a:pPr>
            <a:r>
              <a:rPr lang="ja-JP" altLang="en-US" sz="2400" dirty="0" smtClean="0">
                <a:solidFill>
                  <a:schemeClr val="accent1">
                    <a:lumMod val="75000"/>
                  </a:schemeClr>
                </a:solidFill>
              </a:rPr>
              <a:t>◇地元産レストラン</a:t>
            </a:r>
            <a:endParaRPr lang="en-US" altLang="ja-JP" sz="2400" dirty="0" smtClean="0">
              <a:solidFill>
                <a:schemeClr val="accent1">
                  <a:lumMod val="75000"/>
                </a:schemeClr>
              </a:solidFill>
            </a:endParaRPr>
          </a:p>
          <a:p>
            <a:pPr marL="0" indent="0">
              <a:lnSpc>
                <a:spcPct val="90000"/>
              </a:lnSpc>
              <a:buFont typeface="Arial"/>
              <a:buNone/>
            </a:pPr>
            <a:r>
              <a:rPr lang="ja-JP" altLang="en-US" sz="2400" dirty="0" smtClean="0">
                <a:solidFill>
                  <a:schemeClr val="accent1">
                    <a:lumMod val="75000"/>
                  </a:schemeClr>
                </a:solidFill>
              </a:rPr>
              <a:t>◇温浴施設</a:t>
            </a:r>
            <a:endParaRPr lang="en-US" altLang="ja-JP" sz="2400" dirty="0" smtClean="0">
              <a:solidFill>
                <a:schemeClr val="accent1">
                  <a:lumMod val="75000"/>
                </a:schemeClr>
              </a:solidFill>
            </a:endParaRPr>
          </a:p>
          <a:p>
            <a:pPr marL="0" indent="0">
              <a:lnSpc>
                <a:spcPct val="90000"/>
              </a:lnSpc>
              <a:buFont typeface="Arial"/>
              <a:buNone/>
            </a:pPr>
            <a:r>
              <a:rPr lang="ja-JP" altLang="en-US" sz="2400" dirty="0" smtClean="0">
                <a:solidFill>
                  <a:schemeClr val="accent1">
                    <a:lumMod val="75000"/>
                  </a:schemeClr>
                </a:solidFill>
              </a:rPr>
              <a:t>◇自転車持ち込み可の</a:t>
            </a:r>
            <a:endParaRPr lang="en-US" altLang="ja-JP" sz="2400" dirty="0" smtClean="0">
              <a:solidFill>
                <a:schemeClr val="accent1">
                  <a:lumMod val="75000"/>
                </a:schemeClr>
              </a:solidFill>
            </a:endParaRPr>
          </a:p>
          <a:p>
            <a:pPr marL="0" indent="0">
              <a:lnSpc>
                <a:spcPct val="90000"/>
              </a:lnSpc>
              <a:buFont typeface="Arial"/>
              <a:buNone/>
            </a:pPr>
            <a:r>
              <a:rPr lang="en-US" altLang="ja-JP" sz="2400" dirty="0">
                <a:solidFill>
                  <a:schemeClr val="accent1">
                    <a:lumMod val="75000"/>
                  </a:schemeClr>
                </a:solidFill>
              </a:rPr>
              <a:t>　</a:t>
            </a:r>
            <a:r>
              <a:rPr lang="ja-JP" altLang="en-US" sz="2400" dirty="0" smtClean="0">
                <a:solidFill>
                  <a:schemeClr val="accent1">
                    <a:lumMod val="75000"/>
                  </a:schemeClr>
                </a:solidFill>
              </a:rPr>
              <a:t>ホテル</a:t>
            </a:r>
            <a:endParaRPr lang="en-US" altLang="ja-JP" sz="2400" dirty="0">
              <a:solidFill>
                <a:schemeClr val="accent1">
                  <a:lumMod val="75000"/>
                </a:schemeClr>
              </a:solidFill>
            </a:endParaRPr>
          </a:p>
        </p:txBody>
      </p:sp>
      <p:grpSp>
        <p:nvGrpSpPr>
          <p:cNvPr id="61" name="グループ化 60"/>
          <p:cNvGrpSpPr/>
          <p:nvPr/>
        </p:nvGrpSpPr>
        <p:grpSpPr>
          <a:xfrm>
            <a:off x="2654664" y="5061342"/>
            <a:ext cx="1443208" cy="300935"/>
            <a:chOff x="2375119" y="4411357"/>
            <a:chExt cx="1443208" cy="300935"/>
          </a:xfrm>
          <a:effectLst/>
        </p:grpSpPr>
        <p:cxnSp>
          <p:nvCxnSpPr>
            <p:cNvPr id="46" name="直線コネクタ 45"/>
            <p:cNvCxnSpPr/>
            <p:nvPr/>
          </p:nvCxnSpPr>
          <p:spPr>
            <a:xfrm flipH="1" flipV="1">
              <a:off x="3467100" y="4411357"/>
              <a:ext cx="351227" cy="300935"/>
            </a:xfrm>
            <a:prstGeom prst="line">
              <a:avLst/>
            </a:prstGeom>
            <a:ln w="57150" cmpd="sng">
              <a:solidFill>
                <a:schemeClr val="accent4">
                  <a:lumMod val="75000"/>
                </a:schemeClr>
              </a:solidFill>
            </a:ln>
            <a:effectLst/>
          </p:spPr>
          <p:style>
            <a:lnRef idx="2">
              <a:schemeClr val="accent5"/>
            </a:lnRef>
            <a:fillRef idx="0">
              <a:schemeClr val="accent5"/>
            </a:fillRef>
            <a:effectRef idx="1">
              <a:schemeClr val="accent5"/>
            </a:effectRef>
            <a:fontRef idx="minor">
              <a:schemeClr val="tx1"/>
            </a:fontRef>
          </p:style>
        </p:cxnSp>
        <p:cxnSp>
          <p:nvCxnSpPr>
            <p:cNvPr id="60" name="直線コネクタ 59"/>
            <p:cNvCxnSpPr/>
            <p:nvPr/>
          </p:nvCxnSpPr>
          <p:spPr>
            <a:xfrm flipH="1">
              <a:off x="2375119" y="4426551"/>
              <a:ext cx="1091981" cy="0"/>
            </a:xfrm>
            <a:prstGeom prst="line">
              <a:avLst/>
            </a:prstGeom>
            <a:ln w="57150" cmpd="sng">
              <a:solidFill>
                <a:schemeClr val="accent4">
                  <a:lumMod val="75000"/>
                </a:schemeClr>
              </a:solidFill>
            </a:ln>
            <a:effectLst/>
          </p:spPr>
          <p:style>
            <a:lnRef idx="2">
              <a:schemeClr val="accent5"/>
            </a:lnRef>
            <a:fillRef idx="0">
              <a:schemeClr val="accent5"/>
            </a:fillRef>
            <a:effectRef idx="1">
              <a:schemeClr val="accent5"/>
            </a:effectRef>
            <a:fontRef idx="minor">
              <a:schemeClr val="tx1"/>
            </a:fontRef>
          </p:style>
        </p:cxnSp>
      </p:grpSp>
      <p:sp>
        <p:nvSpPr>
          <p:cNvPr id="2053" name="テキスト ボックス 2052"/>
          <p:cNvSpPr txBox="1"/>
          <p:nvPr/>
        </p:nvSpPr>
        <p:spPr>
          <a:xfrm>
            <a:off x="2569776" y="4676472"/>
            <a:ext cx="1267739" cy="400110"/>
          </a:xfrm>
          <a:prstGeom prst="rect">
            <a:avLst/>
          </a:prstGeom>
          <a:noFill/>
        </p:spPr>
        <p:txBody>
          <a:bodyPr wrap="square" rtlCol="0">
            <a:spAutoFit/>
          </a:bodyPr>
          <a:lstStyle/>
          <a:p>
            <a:pPr algn="ctr"/>
            <a:r>
              <a:rPr kumimoji="1" lang="ja-JP" altLang="en-US" sz="2000" dirty="0" smtClean="0"/>
              <a:t>里山の駅</a:t>
            </a:r>
            <a:endParaRPr kumimoji="1" lang="ja-JP" altLang="en-US" sz="2000" dirty="0"/>
          </a:p>
        </p:txBody>
      </p:sp>
      <p:sp>
        <p:nvSpPr>
          <p:cNvPr id="76" name="テキスト ボックス 75"/>
          <p:cNvSpPr txBox="1"/>
          <p:nvPr/>
        </p:nvSpPr>
        <p:spPr>
          <a:xfrm>
            <a:off x="5257923" y="4481184"/>
            <a:ext cx="1267739" cy="400110"/>
          </a:xfrm>
          <a:prstGeom prst="rect">
            <a:avLst/>
          </a:prstGeom>
          <a:noFill/>
        </p:spPr>
        <p:txBody>
          <a:bodyPr wrap="square" rtlCol="0">
            <a:spAutoFit/>
          </a:bodyPr>
          <a:lstStyle/>
          <a:p>
            <a:pPr algn="ctr"/>
            <a:r>
              <a:rPr lang="ja-JP" altLang="en-US" sz="2000" dirty="0"/>
              <a:t>水辺</a:t>
            </a:r>
            <a:r>
              <a:rPr kumimoji="1" lang="ja-JP" altLang="en-US" sz="2000" dirty="0" smtClean="0"/>
              <a:t>の駅</a:t>
            </a:r>
            <a:endParaRPr kumimoji="1" lang="ja-JP" altLang="en-US" sz="2000" dirty="0"/>
          </a:p>
        </p:txBody>
      </p:sp>
      <p:grpSp>
        <p:nvGrpSpPr>
          <p:cNvPr id="2058" name="グループ化 2057"/>
          <p:cNvGrpSpPr/>
          <p:nvPr/>
        </p:nvGrpSpPr>
        <p:grpSpPr>
          <a:xfrm>
            <a:off x="4985637" y="4881294"/>
            <a:ext cx="1468881" cy="1095961"/>
            <a:chOff x="4786724" y="4311933"/>
            <a:chExt cx="1468881" cy="1095961"/>
          </a:xfrm>
        </p:grpSpPr>
        <p:cxnSp>
          <p:nvCxnSpPr>
            <p:cNvPr id="2055" name="直線コネクタ 2054"/>
            <p:cNvCxnSpPr/>
            <p:nvPr/>
          </p:nvCxnSpPr>
          <p:spPr>
            <a:xfrm flipV="1">
              <a:off x="4786724" y="4311933"/>
              <a:ext cx="365388" cy="1095961"/>
            </a:xfrm>
            <a:prstGeom prst="line">
              <a:avLst/>
            </a:prstGeom>
            <a:ln w="57150" cmpd="sng">
              <a:solidFill>
                <a:srgbClr val="0D79CA"/>
              </a:solidFill>
            </a:ln>
            <a:effectLst/>
          </p:spPr>
          <p:style>
            <a:lnRef idx="2">
              <a:schemeClr val="accent1"/>
            </a:lnRef>
            <a:fillRef idx="0">
              <a:schemeClr val="accent1"/>
            </a:fillRef>
            <a:effectRef idx="1">
              <a:schemeClr val="accent1"/>
            </a:effectRef>
            <a:fontRef idx="minor">
              <a:schemeClr val="tx1"/>
            </a:fontRef>
          </p:style>
        </p:cxnSp>
        <p:cxnSp>
          <p:nvCxnSpPr>
            <p:cNvPr id="2057" name="直線コネクタ 2056"/>
            <p:cNvCxnSpPr/>
            <p:nvPr/>
          </p:nvCxnSpPr>
          <p:spPr>
            <a:xfrm>
              <a:off x="5124802" y="4311933"/>
              <a:ext cx="1130803" cy="0"/>
            </a:xfrm>
            <a:prstGeom prst="line">
              <a:avLst/>
            </a:prstGeom>
            <a:ln w="57150" cmpd="sng">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10" name="Picture 2" descr="C:\Users\owner\Desktop\Resized\図1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3186" y="5123042"/>
            <a:ext cx="1389067" cy="1049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owner\Desktop\Resized\図14.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69" y="5668162"/>
            <a:ext cx="1712160" cy="1181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5" descr="C:\Users\owner\Desktop\Resized\図15.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72603" y="4400631"/>
            <a:ext cx="1646026" cy="1175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9795448" y="4992945"/>
            <a:ext cx="184666" cy="369332"/>
          </a:xfrm>
          <a:prstGeom prst="rect">
            <a:avLst/>
          </a:prstGeom>
          <a:noFill/>
        </p:spPr>
        <p:txBody>
          <a:bodyPr wrap="none" rtlCol="0">
            <a:spAutoFit/>
          </a:bodyPr>
          <a:lstStyle/>
          <a:p>
            <a:endParaRPr kumimoji="1" lang="ja-JP" altLang="en-US" dirty="0"/>
          </a:p>
        </p:txBody>
      </p:sp>
      <p:pic>
        <p:nvPicPr>
          <p:cNvPr id="2050" name="Picture 2" descr="http://daimaru.es-ws.jp/rentfile/business_icon_ca_020.jpg"/>
          <p:cNvPicPr>
            <a:picLocks noChangeAspect="1" noChangeArrowheads="1"/>
          </p:cNvPicPr>
          <p:nvPr/>
        </p:nvPicPr>
        <p:blipFill>
          <a:blip r:embed="rId5"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017240" y="5065960"/>
            <a:ext cx="459303" cy="461773"/>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1012271" y="283589"/>
            <a:ext cx="4134465" cy="523220"/>
          </a:xfrm>
          <a:prstGeom prst="rect">
            <a:avLst/>
          </a:prstGeom>
          <a:noFill/>
        </p:spPr>
        <p:txBody>
          <a:bodyPr wrap="none" rtlCol="0">
            <a:spAutoFit/>
          </a:bodyPr>
          <a:lstStyle/>
          <a:p>
            <a:r>
              <a:rPr lang="ja-JP" altLang="en-US" sz="2800" dirty="0"/>
              <a:t>さわやかりんりん</a:t>
            </a:r>
            <a:r>
              <a:rPr lang="ja-JP" altLang="en-US" sz="2800" dirty="0" smtClean="0"/>
              <a:t>プラン</a:t>
            </a:r>
            <a:endParaRPr lang="ja-JP" altLang="en-US" sz="2600" dirty="0"/>
          </a:p>
        </p:txBody>
      </p:sp>
      <p:pic>
        <p:nvPicPr>
          <p:cNvPr id="67" name="図 66" descr="にぎわい.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69" name="図 68" descr="観光.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grpSp>
        <p:nvGrpSpPr>
          <p:cNvPr id="22" name="グループ化 21"/>
          <p:cNvGrpSpPr/>
          <p:nvPr/>
        </p:nvGrpSpPr>
        <p:grpSpPr>
          <a:xfrm>
            <a:off x="2131692" y="5700906"/>
            <a:ext cx="2398779" cy="1089529"/>
            <a:chOff x="1973911" y="5565224"/>
            <a:chExt cx="2398779" cy="1089529"/>
          </a:xfrm>
        </p:grpSpPr>
        <p:sp>
          <p:nvSpPr>
            <p:cNvPr id="38" name="正方形/長方形 37"/>
            <p:cNvSpPr/>
            <p:nvPr/>
          </p:nvSpPr>
          <p:spPr>
            <a:xfrm>
              <a:off x="1973911" y="5603685"/>
              <a:ext cx="2398779" cy="1004864"/>
            </a:xfrm>
            <a:prstGeom prst="rect">
              <a:avLst/>
            </a:prstGeom>
            <a:solidFill>
              <a:srgbClr val="FFFFFF">
                <a:alpha val="80000"/>
              </a:srgb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525284" y="5565224"/>
              <a:ext cx="1800493" cy="1089529"/>
            </a:xfrm>
            <a:prstGeom prst="rect">
              <a:avLst/>
            </a:prstGeom>
            <a:noFill/>
          </p:spPr>
          <p:txBody>
            <a:bodyPr wrap="none" rtlCol="0">
              <a:spAutoFit/>
            </a:bodyPr>
            <a:lstStyle/>
            <a:p>
              <a:pPr>
                <a:lnSpc>
                  <a:spcPct val="120000"/>
                </a:lnSpc>
              </a:pPr>
              <a:r>
                <a:rPr lang="ja-JP" altLang="en-US" dirty="0" smtClean="0"/>
                <a:t>霞ケ浦自転車道</a:t>
              </a:r>
              <a:endParaRPr kumimoji="1" lang="en-US" altLang="ja-JP" dirty="0" smtClean="0"/>
            </a:p>
            <a:p>
              <a:pPr>
                <a:lnSpc>
                  <a:spcPct val="120000"/>
                </a:lnSpc>
              </a:pPr>
              <a:r>
                <a:rPr lang="ja-JP" altLang="en-US" dirty="0" smtClean="0"/>
                <a:t>りんりんロード</a:t>
              </a:r>
              <a:endParaRPr lang="en-US" altLang="ja-JP" dirty="0" smtClean="0"/>
            </a:p>
            <a:p>
              <a:pPr>
                <a:lnSpc>
                  <a:spcPct val="120000"/>
                </a:lnSpc>
              </a:pPr>
              <a:r>
                <a:rPr kumimoji="1" lang="ja-JP" altLang="en-US" dirty="0" smtClean="0"/>
                <a:t>休憩所</a:t>
              </a:r>
              <a:endParaRPr kumimoji="1" lang="ja-JP" altLang="en-US" dirty="0"/>
            </a:p>
          </p:txBody>
        </p:sp>
        <p:sp>
          <p:nvSpPr>
            <p:cNvPr id="40" name="円/楕円 39"/>
            <p:cNvSpPr/>
            <p:nvPr/>
          </p:nvSpPr>
          <p:spPr>
            <a:xfrm>
              <a:off x="2217338" y="6302284"/>
              <a:ext cx="207134" cy="229034"/>
            </a:xfrm>
            <a:prstGeom prst="ellipse">
              <a:avLst/>
            </a:prstGeom>
            <a:solidFill>
              <a:schemeClr val="bg1">
                <a:lumMod val="6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1" name="直線コネクタ 40"/>
            <p:cNvCxnSpPr/>
            <p:nvPr/>
          </p:nvCxnSpPr>
          <p:spPr>
            <a:xfrm>
              <a:off x="2157791" y="6127461"/>
              <a:ext cx="326229"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2157791" y="5795778"/>
              <a:ext cx="326229" cy="0"/>
            </a:xfrm>
            <a:prstGeom prst="line">
              <a:avLst/>
            </a:prstGeom>
            <a:ln w="571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49" name="タイトル 5"/>
          <p:cNvSpPr>
            <a:spLocks noGrp="1"/>
          </p:cNvSpPr>
          <p:nvPr>
            <p:ph type="title"/>
          </p:nvPr>
        </p:nvSpPr>
        <p:spPr>
          <a:xfrm>
            <a:off x="457200" y="1044016"/>
            <a:ext cx="8229600" cy="613564"/>
          </a:xfrm>
        </p:spPr>
        <p:txBody>
          <a:bodyPr>
            <a:normAutofit/>
          </a:bodyPr>
          <a:lstStyle/>
          <a:p>
            <a:pPr lvl="0" algn="l"/>
            <a:r>
              <a:rPr lang="en-US" altLang="ja-JP" sz="2600" b="0" dirty="0" smtClean="0">
                <a:solidFill>
                  <a:prstClr val="black"/>
                </a:solidFill>
                <a:latin typeface="ヒラギノ角ゴ ProN W3"/>
              </a:rPr>
              <a:t>①</a:t>
            </a:r>
            <a:r>
              <a:rPr lang="ja-JP" altLang="en-US" sz="2600" b="0" dirty="0" smtClean="0">
                <a:solidFill>
                  <a:prstClr val="black"/>
                </a:solidFill>
                <a:latin typeface="ヒラギノ角ゴ ProN W3"/>
              </a:rPr>
              <a:t>里山の駅、水辺の駅</a:t>
            </a:r>
            <a:endParaRPr kumimoji="1" lang="ja-JP" altLang="en-US" sz="2600" b="0" dirty="0">
              <a:solidFill>
                <a:schemeClr val="tx1">
                  <a:lumMod val="85000"/>
                  <a:lumOff val="15000"/>
                </a:schemeClr>
              </a:solidFill>
            </a:endParaRPr>
          </a:p>
        </p:txBody>
      </p:sp>
      <p:pic>
        <p:nvPicPr>
          <p:cNvPr id="33" name="Picture 2" descr="http://daimaru.es-ws.jp/rentfile/business_icon_ca_020.jpg"/>
          <p:cNvPicPr>
            <a:picLocks noChangeAspect="1" noChangeArrowheads="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755985" y="5860463"/>
            <a:ext cx="459303" cy="46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1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筑波鉄道_土浦市強調.gif"/>
          <p:cNvPicPr>
            <a:picLocks noChangeAspect="1"/>
          </p:cNvPicPr>
          <p:nvPr/>
        </p:nvPicPr>
        <p:blipFill rotWithShape="1">
          <a:blip r:embed="rId2" cstate="print">
            <a:extLst>
              <a:ext uri="{28A0092B-C50C-407E-A947-70E740481C1C}">
                <a14:useLocalDpi xmlns:a14="http://schemas.microsoft.com/office/drawing/2010/main"/>
              </a:ext>
            </a:extLst>
          </a:blip>
          <a:srcRect t="3668" b="9112"/>
          <a:stretch/>
        </p:blipFill>
        <p:spPr>
          <a:xfrm>
            <a:off x="6055225" y="1040409"/>
            <a:ext cx="3258864" cy="5665542"/>
          </a:xfrm>
          <a:prstGeom prst="rect">
            <a:avLst/>
          </a:prstGeom>
        </p:spPr>
      </p:pic>
      <p:sp>
        <p:nvSpPr>
          <p:cNvPr id="24" name="正方形/長方形 23"/>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23</a:t>
            </a:fld>
            <a:endParaRPr kumimoji="1" lang="ja-JP" altLang="en-US"/>
          </a:p>
        </p:txBody>
      </p:sp>
      <p:sp>
        <p:nvSpPr>
          <p:cNvPr id="6" name="タイトル 5"/>
          <p:cNvSpPr>
            <a:spLocks noGrp="1"/>
          </p:cNvSpPr>
          <p:nvPr>
            <p:ph type="title"/>
          </p:nvPr>
        </p:nvSpPr>
        <p:spPr>
          <a:xfrm>
            <a:off x="457200" y="1044016"/>
            <a:ext cx="8229600" cy="613564"/>
          </a:xfrm>
        </p:spPr>
        <p:txBody>
          <a:bodyPr>
            <a:normAutofit/>
          </a:bodyPr>
          <a:lstStyle/>
          <a:p>
            <a:pPr lvl="0" algn="l"/>
            <a:r>
              <a:rPr lang="en-US" altLang="ja-JP" sz="2600" dirty="0" smtClean="0">
                <a:solidFill>
                  <a:prstClr val="black"/>
                </a:solidFill>
                <a:latin typeface="ヒラギノ角ゴ ProN W3"/>
              </a:rPr>
              <a:t>②</a:t>
            </a:r>
            <a:r>
              <a:rPr lang="ja-JP" altLang="en-US" sz="2600" dirty="0" smtClean="0">
                <a:solidFill>
                  <a:prstClr val="black"/>
                </a:solidFill>
                <a:latin typeface="ヒラギノ角ゴ ProN W3"/>
              </a:rPr>
              <a:t>駅表の設置、線路のペイント</a:t>
            </a:r>
            <a:endParaRPr kumimoji="1" lang="ja-JP" altLang="en-US" sz="2600" dirty="0">
              <a:solidFill>
                <a:schemeClr val="tx1">
                  <a:lumMod val="85000"/>
                  <a:lumOff val="15000"/>
                </a:schemeClr>
              </a:solidFill>
            </a:endParaRPr>
          </a:p>
        </p:txBody>
      </p:sp>
      <p:sp>
        <p:nvSpPr>
          <p:cNvPr id="35" name="コンテンツ プレースホルダー 3"/>
          <p:cNvSpPr txBox="1">
            <a:spLocks/>
          </p:cNvSpPr>
          <p:nvPr/>
        </p:nvSpPr>
        <p:spPr>
          <a:xfrm>
            <a:off x="452912" y="1655397"/>
            <a:ext cx="5704478" cy="8237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000" dirty="0" smtClean="0"/>
              <a:t>　駅表の設置　⇒筑波鉄道の</a:t>
            </a:r>
            <a:r>
              <a:rPr lang="ja-JP" altLang="en-US" sz="2000" b="1" dirty="0" smtClean="0"/>
              <a:t>各駅の跡</a:t>
            </a:r>
            <a:r>
              <a:rPr lang="ja-JP" altLang="en-US" sz="2000" dirty="0" smtClean="0"/>
              <a:t>に整備</a:t>
            </a:r>
            <a:endParaRPr lang="en-US" altLang="ja-JP" sz="2000" dirty="0" smtClean="0"/>
          </a:p>
          <a:p>
            <a:pPr marL="0" indent="0">
              <a:buFont typeface="Arial"/>
              <a:buNone/>
            </a:pPr>
            <a:r>
              <a:rPr lang="ja-JP" altLang="en-US" sz="2000" dirty="0"/>
              <a:t>線路</a:t>
            </a:r>
            <a:r>
              <a:rPr lang="ja-JP" altLang="en-US" sz="2000" dirty="0" smtClean="0"/>
              <a:t>のペイント⇒りんりんロード</a:t>
            </a:r>
            <a:r>
              <a:rPr lang="ja-JP" altLang="en-US" sz="2000" b="1" dirty="0" smtClean="0"/>
              <a:t>全線</a:t>
            </a:r>
            <a:r>
              <a:rPr lang="ja-JP" altLang="en-US" sz="2000" dirty="0" smtClean="0"/>
              <a:t>に整備</a:t>
            </a:r>
            <a:endParaRPr lang="en-US" altLang="ja-JP" sz="2000" dirty="0" smtClean="0"/>
          </a:p>
        </p:txBody>
      </p:sp>
      <p:pic>
        <p:nvPicPr>
          <p:cNvPr id="2" name="図 1" descr="藤沢befor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236" y="2556850"/>
            <a:ext cx="5963902" cy="3354696"/>
          </a:xfrm>
          <a:prstGeom prst="rect">
            <a:avLst/>
          </a:prstGeom>
          <a:ln>
            <a:noFill/>
          </a:ln>
          <a:effectLst>
            <a:softEdge rad="112500"/>
          </a:effectLst>
        </p:spPr>
      </p:pic>
      <p:pic>
        <p:nvPicPr>
          <p:cNvPr id="3" name="図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119" y="2479160"/>
            <a:ext cx="6240136" cy="3510076"/>
          </a:xfrm>
          <a:prstGeom prst="rect">
            <a:avLst/>
          </a:prstGeom>
          <a:ln>
            <a:noFill/>
          </a:ln>
          <a:effectLst>
            <a:softEdge rad="112500"/>
          </a:effectLst>
        </p:spPr>
      </p:pic>
      <p:sp>
        <p:nvSpPr>
          <p:cNvPr id="33" name="正方形/長方形 32"/>
          <p:cNvSpPr/>
          <p:nvPr/>
        </p:nvSpPr>
        <p:spPr>
          <a:xfrm>
            <a:off x="308293" y="6044662"/>
            <a:ext cx="8184988" cy="661288"/>
          </a:xfrm>
          <a:prstGeom prst="rect">
            <a:avLst/>
          </a:prstGeom>
          <a:ln w="38100">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600" b="1" dirty="0" smtClean="0">
                <a:solidFill>
                  <a:srgbClr val="F14124"/>
                </a:solidFill>
                <a:latin typeface="+mn-ea"/>
              </a:rPr>
              <a:t>廃線跡</a:t>
            </a:r>
            <a:r>
              <a:rPr kumimoji="1" lang="ja-JP" altLang="en-US" sz="2200" dirty="0" smtClean="0">
                <a:solidFill>
                  <a:schemeClr val="tx1">
                    <a:lumMod val="85000"/>
                    <a:lumOff val="15000"/>
                  </a:schemeClr>
                </a:solidFill>
                <a:latin typeface="+mn-ea"/>
              </a:rPr>
              <a:t>の</a:t>
            </a:r>
            <a:r>
              <a:rPr lang="ja-JP" altLang="en-US" sz="2600" b="1" dirty="0">
                <a:solidFill>
                  <a:srgbClr val="F14124"/>
                </a:solidFill>
                <a:latin typeface="+mn-ea"/>
              </a:rPr>
              <a:t>ブランド</a:t>
            </a:r>
            <a:r>
              <a:rPr lang="ja-JP" altLang="en-US" sz="2600" b="1" dirty="0">
                <a:solidFill>
                  <a:schemeClr val="accent6"/>
                </a:solidFill>
                <a:latin typeface="+mn-ea"/>
              </a:rPr>
              <a:t>活用</a:t>
            </a:r>
            <a:r>
              <a:rPr kumimoji="1" lang="ja-JP" altLang="en-US" sz="2200" dirty="0" smtClean="0">
                <a:latin typeface="+mn-ea"/>
              </a:rPr>
              <a:t>による</a:t>
            </a:r>
            <a:r>
              <a:rPr kumimoji="1" lang="ja-JP" altLang="en-US" sz="2600" dirty="0" smtClean="0">
                <a:latin typeface="+mn-ea"/>
              </a:rPr>
              <a:t>りんりんロード</a:t>
            </a:r>
            <a:r>
              <a:rPr kumimoji="1" lang="ja-JP" altLang="en-US" sz="2200" dirty="0" smtClean="0">
                <a:latin typeface="+mn-ea"/>
              </a:rPr>
              <a:t>の</a:t>
            </a:r>
            <a:r>
              <a:rPr kumimoji="1" lang="ja-JP" altLang="en-US" sz="2600" dirty="0" smtClean="0">
                <a:latin typeface="+mn-ea"/>
              </a:rPr>
              <a:t>魅力</a:t>
            </a:r>
            <a:r>
              <a:rPr kumimoji="1" lang="ja-JP" altLang="en-US" sz="2200" dirty="0" smtClean="0">
                <a:latin typeface="+mn-ea"/>
              </a:rPr>
              <a:t>向上</a:t>
            </a:r>
            <a:endParaRPr kumimoji="1" lang="ja-JP" altLang="en-US" sz="2200" dirty="0">
              <a:latin typeface="+mn-ea"/>
            </a:endParaRPr>
          </a:p>
        </p:txBody>
      </p:sp>
      <p:pic>
        <p:nvPicPr>
          <p:cNvPr id="1026" name="Picture 2" descr="C:\Users\owner\Desktop\Resized\図1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04394" y="2764429"/>
            <a:ext cx="1711019" cy="1159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図 24" descr="にぎわい.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26" name="図 25" descr="観光.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sp>
        <p:nvSpPr>
          <p:cNvPr id="27" name="テキスト ボックス 26"/>
          <p:cNvSpPr txBox="1"/>
          <p:nvPr/>
        </p:nvSpPr>
        <p:spPr>
          <a:xfrm>
            <a:off x="1012271" y="283589"/>
            <a:ext cx="4134465" cy="523220"/>
          </a:xfrm>
          <a:prstGeom prst="rect">
            <a:avLst/>
          </a:prstGeom>
          <a:noFill/>
        </p:spPr>
        <p:txBody>
          <a:bodyPr wrap="none" rtlCol="0">
            <a:spAutoFit/>
          </a:bodyPr>
          <a:lstStyle/>
          <a:p>
            <a:r>
              <a:rPr lang="ja-JP" altLang="en-US" sz="2800" dirty="0"/>
              <a:t>さわやかりんりん</a:t>
            </a:r>
            <a:r>
              <a:rPr lang="ja-JP" altLang="en-US" sz="2800" dirty="0" smtClean="0"/>
              <a:t>プラン</a:t>
            </a:r>
            <a:endParaRPr lang="ja-JP" altLang="en-US" sz="2600" dirty="0"/>
          </a:p>
        </p:txBody>
      </p:sp>
      <p:pic>
        <p:nvPicPr>
          <p:cNvPr id="14" name="Picture 2" descr="http://daimaru.es-ws.jp/rentfile/business_icon_ca_020.jpg"/>
          <p:cNvPicPr>
            <a:picLocks noChangeAspect="1" noChangeArrowheads="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434996" y="4515178"/>
            <a:ext cx="459303" cy="4617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daimaru.es-ws.jp/rentfile/business_icon_ca_020.jpg"/>
          <p:cNvPicPr>
            <a:picLocks noChangeAspect="1" noChangeArrowheads="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8045605" y="5348270"/>
            <a:ext cx="459303" cy="46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0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霞ヶ浦.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6822">
            <a:off x="4697218" y="4275987"/>
            <a:ext cx="2761242" cy="1441845"/>
          </a:xfrm>
          <a:prstGeom prst="rect">
            <a:avLst/>
          </a:prstGeom>
        </p:spPr>
      </p:pic>
      <p:pic>
        <p:nvPicPr>
          <p:cNvPr id="4" name="図 3" descr="筑波鉄道_土浦市内.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8201" y="1120089"/>
            <a:ext cx="5498152" cy="5656571"/>
          </a:xfrm>
          <a:prstGeom prst="rect">
            <a:avLst/>
          </a:prstGeom>
        </p:spPr>
      </p:pic>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24</a:t>
            </a:fld>
            <a:endParaRPr kumimoji="1" lang="ja-JP" altLang="en-US"/>
          </a:p>
        </p:txBody>
      </p:sp>
      <p:sp>
        <p:nvSpPr>
          <p:cNvPr id="6" name="タイトル 5"/>
          <p:cNvSpPr>
            <a:spLocks noGrp="1"/>
          </p:cNvSpPr>
          <p:nvPr>
            <p:ph type="title"/>
          </p:nvPr>
        </p:nvSpPr>
        <p:spPr>
          <a:xfrm>
            <a:off x="452912" y="1046555"/>
            <a:ext cx="8229600" cy="613564"/>
          </a:xfrm>
        </p:spPr>
        <p:txBody>
          <a:bodyPr>
            <a:normAutofit/>
          </a:bodyPr>
          <a:lstStyle/>
          <a:p>
            <a:pPr algn="l"/>
            <a:r>
              <a:rPr kumimoji="1" lang="ja-JP" altLang="en-US" sz="2600" dirty="0" smtClean="0">
                <a:solidFill>
                  <a:schemeClr val="tx1">
                    <a:lumMod val="85000"/>
                    <a:lumOff val="15000"/>
                  </a:schemeClr>
                </a:solidFill>
              </a:rPr>
              <a:t>まとめ</a:t>
            </a:r>
            <a:endParaRPr kumimoji="1" lang="ja-JP" altLang="en-US" sz="2600" dirty="0">
              <a:solidFill>
                <a:schemeClr val="tx1">
                  <a:lumMod val="85000"/>
                  <a:lumOff val="15000"/>
                </a:schemeClr>
              </a:solidFill>
            </a:endParaRPr>
          </a:p>
        </p:txBody>
      </p:sp>
      <p:sp>
        <p:nvSpPr>
          <p:cNvPr id="2" name="テキスト ボックス 1"/>
          <p:cNvSpPr txBox="1"/>
          <p:nvPr/>
        </p:nvSpPr>
        <p:spPr>
          <a:xfrm>
            <a:off x="4738478" y="2303262"/>
            <a:ext cx="3961725" cy="707886"/>
          </a:xfrm>
          <a:prstGeom prst="rect">
            <a:avLst/>
          </a:prstGeom>
          <a:noFill/>
        </p:spPr>
        <p:txBody>
          <a:bodyPr wrap="square" rtlCol="0">
            <a:spAutoFit/>
          </a:bodyPr>
          <a:lstStyle/>
          <a:p>
            <a:pPr algn="r"/>
            <a:r>
              <a:rPr lang="ja-JP" altLang="en-US" sz="2000" dirty="0" smtClean="0">
                <a:solidFill>
                  <a:schemeClr val="tx1">
                    <a:lumMod val="85000"/>
                    <a:lumOff val="15000"/>
                  </a:schemeClr>
                </a:solidFill>
                <a:latin typeface="+mn-ea"/>
              </a:rPr>
              <a:t>自転車道から地域活性化</a:t>
            </a:r>
            <a:endParaRPr lang="en-US" altLang="ja-JP" sz="2000" dirty="0" smtClean="0">
              <a:solidFill>
                <a:schemeClr val="tx1">
                  <a:lumMod val="85000"/>
                  <a:lumOff val="15000"/>
                </a:schemeClr>
              </a:solidFill>
              <a:latin typeface="+mn-ea"/>
            </a:endParaRPr>
          </a:p>
          <a:p>
            <a:pPr algn="r"/>
            <a:r>
              <a:rPr lang="ja-JP" altLang="en-US" sz="2000" dirty="0" smtClean="0">
                <a:solidFill>
                  <a:schemeClr val="tx1">
                    <a:lumMod val="85000"/>
                    <a:lumOff val="15000"/>
                  </a:schemeClr>
                </a:solidFill>
                <a:latin typeface="+mn-ea"/>
              </a:rPr>
              <a:t>土浦の自然を感じる</a:t>
            </a:r>
            <a:endParaRPr lang="en-US" altLang="ja-JP" sz="2000" dirty="0" smtClean="0">
              <a:solidFill>
                <a:schemeClr val="tx1">
                  <a:lumMod val="85000"/>
                  <a:lumOff val="15000"/>
                </a:schemeClr>
              </a:solidFill>
              <a:latin typeface="+mn-ea"/>
            </a:endParaRPr>
          </a:p>
        </p:txBody>
      </p:sp>
      <p:sp>
        <p:nvSpPr>
          <p:cNvPr id="30" name="テキスト ボックス 29"/>
          <p:cNvSpPr txBox="1"/>
          <p:nvPr/>
        </p:nvSpPr>
        <p:spPr>
          <a:xfrm>
            <a:off x="452912" y="5405335"/>
            <a:ext cx="3042904" cy="707886"/>
          </a:xfrm>
          <a:prstGeom prst="rect">
            <a:avLst/>
          </a:prstGeom>
          <a:noFill/>
        </p:spPr>
        <p:txBody>
          <a:bodyPr wrap="square" rtlCol="0">
            <a:spAutoFit/>
          </a:bodyPr>
          <a:lstStyle/>
          <a:p>
            <a:r>
              <a:rPr lang="ja-JP" altLang="en-US" sz="2000" dirty="0">
                <a:solidFill>
                  <a:schemeClr val="tx1">
                    <a:lumMod val="85000"/>
                    <a:lumOff val="15000"/>
                  </a:schemeClr>
                </a:solidFill>
                <a:latin typeface="+mn-ea"/>
              </a:rPr>
              <a:t>廃線</a:t>
            </a:r>
            <a:r>
              <a:rPr lang="ja-JP" altLang="en-US" sz="2000" dirty="0" smtClean="0">
                <a:solidFill>
                  <a:schemeClr val="tx1">
                    <a:lumMod val="85000"/>
                    <a:lumOff val="15000"/>
                  </a:schemeClr>
                </a:solidFill>
                <a:latin typeface="+mn-ea"/>
              </a:rPr>
              <a:t>跡を活用しＰＲ</a:t>
            </a:r>
            <a:endParaRPr lang="en-US" altLang="ja-JP" sz="2000" dirty="0">
              <a:solidFill>
                <a:schemeClr val="tx1">
                  <a:lumMod val="85000"/>
                  <a:lumOff val="15000"/>
                </a:schemeClr>
              </a:solidFill>
              <a:latin typeface="+mn-ea"/>
            </a:endParaRPr>
          </a:p>
          <a:p>
            <a:r>
              <a:rPr lang="ja-JP" altLang="en-US" sz="2000" dirty="0" smtClean="0">
                <a:solidFill>
                  <a:schemeClr val="tx1">
                    <a:lumMod val="85000"/>
                    <a:lumOff val="15000"/>
                  </a:schemeClr>
                </a:solidFill>
                <a:latin typeface="+mn-ea"/>
              </a:rPr>
              <a:t>歴史を感じる</a:t>
            </a:r>
            <a:endParaRPr lang="en-US" altLang="ja-JP" sz="2000" dirty="0" smtClean="0">
              <a:solidFill>
                <a:schemeClr val="tx1">
                  <a:lumMod val="85000"/>
                  <a:lumOff val="15000"/>
                </a:schemeClr>
              </a:solidFill>
              <a:latin typeface="+mn-ea"/>
            </a:endParaRPr>
          </a:p>
        </p:txBody>
      </p:sp>
      <p:sp>
        <p:nvSpPr>
          <p:cNvPr id="42" name="円/楕円 41"/>
          <p:cNvSpPr/>
          <p:nvPr/>
        </p:nvSpPr>
        <p:spPr>
          <a:xfrm>
            <a:off x="1309201" y="2923503"/>
            <a:ext cx="6684580" cy="2104659"/>
          </a:xfrm>
          <a:prstGeom prst="ellipse">
            <a:avLst/>
          </a:prstGeom>
          <a:noFill/>
          <a:ln w="304800">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3" name="Picture 2" descr="http://daimaru.es-ws.jp/rentfile/business_icon_ca_020.jpg"/>
          <p:cNvPicPr>
            <a:picLocks noChangeAspect="1" noChangeArrowheads="1"/>
          </p:cNvPicPr>
          <p:nvPr/>
        </p:nvPicPr>
        <p:blipFill>
          <a:blip r:embed="rId5"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2443118" y="2646719"/>
            <a:ext cx="459303" cy="4617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daimaru.es-ws.jp/rentfile/business_icon_ca_020.jpg"/>
          <p:cNvPicPr>
            <a:picLocks noChangeAspect="1" noChangeArrowheads="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707798" y="4123818"/>
            <a:ext cx="459303" cy="461773"/>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 20"/>
          <p:cNvSpPr/>
          <p:nvPr/>
        </p:nvSpPr>
        <p:spPr>
          <a:xfrm>
            <a:off x="3317290" y="3011148"/>
            <a:ext cx="5359403" cy="752529"/>
          </a:xfrm>
          <a:prstGeom prst="roundRect">
            <a:avLst/>
          </a:prstGeom>
          <a:solidFill>
            <a:schemeClr val="lt1">
              <a:alpha val="80000"/>
            </a:schemeClr>
          </a:solidFill>
          <a:ln w="38100" cmpd="sng">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dirty="0" smtClean="0">
                <a:solidFill>
                  <a:schemeClr val="tx1">
                    <a:lumMod val="85000"/>
                    <a:lumOff val="15000"/>
                  </a:schemeClr>
                </a:solidFill>
                <a:latin typeface="+mn-ea"/>
              </a:rPr>
              <a:t>里山</a:t>
            </a:r>
            <a:r>
              <a:rPr lang="ja-JP" altLang="en-US" sz="3200" dirty="0">
                <a:solidFill>
                  <a:schemeClr val="tx1">
                    <a:lumMod val="85000"/>
                    <a:lumOff val="15000"/>
                  </a:schemeClr>
                </a:solidFill>
                <a:latin typeface="+mn-ea"/>
              </a:rPr>
              <a:t>の</a:t>
            </a:r>
            <a:r>
              <a:rPr lang="ja-JP" altLang="en-US" sz="3200" dirty="0" smtClean="0">
                <a:solidFill>
                  <a:schemeClr val="tx1">
                    <a:lumMod val="85000"/>
                    <a:lumOff val="15000"/>
                  </a:schemeClr>
                </a:solidFill>
                <a:latin typeface="+mn-ea"/>
              </a:rPr>
              <a:t>駅、水辺の駅プラン</a:t>
            </a:r>
            <a:endParaRPr lang="ja-JP" altLang="en-US" sz="3200" dirty="0">
              <a:solidFill>
                <a:schemeClr val="tx1">
                  <a:lumMod val="85000"/>
                  <a:lumOff val="15000"/>
                </a:schemeClr>
              </a:solidFill>
              <a:latin typeface="+mn-ea"/>
            </a:endParaRPr>
          </a:p>
        </p:txBody>
      </p:sp>
      <p:sp>
        <p:nvSpPr>
          <p:cNvPr id="29" name="角丸四角形 28"/>
          <p:cNvSpPr/>
          <p:nvPr/>
        </p:nvSpPr>
        <p:spPr>
          <a:xfrm>
            <a:off x="391711" y="4372844"/>
            <a:ext cx="4099367" cy="1054832"/>
          </a:xfrm>
          <a:prstGeom prst="roundRect">
            <a:avLst/>
          </a:prstGeom>
          <a:solidFill>
            <a:schemeClr val="lt1">
              <a:alpha val="77000"/>
            </a:schemeClr>
          </a:solidFill>
          <a:ln w="38100" cmpd="sng">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200" dirty="0" smtClean="0">
                <a:solidFill>
                  <a:schemeClr val="tx1">
                    <a:lumMod val="85000"/>
                    <a:lumOff val="15000"/>
                  </a:schemeClr>
                </a:solidFill>
                <a:latin typeface="+mn-ea"/>
              </a:rPr>
              <a:t>　　　　</a:t>
            </a:r>
            <a:r>
              <a:rPr lang="en-US" altLang="ja-JP" sz="3200" dirty="0" smtClean="0">
                <a:solidFill>
                  <a:schemeClr val="tx1">
                    <a:lumMod val="85000"/>
                    <a:lumOff val="15000"/>
                  </a:schemeClr>
                </a:solidFill>
                <a:latin typeface="+mn-ea"/>
              </a:rPr>
              <a:t> </a:t>
            </a:r>
            <a:r>
              <a:rPr lang="ja-JP" altLang="en-US" sz="3200" dirty="0" smtClean="0">
                <a:solidFill>
                  <a:schemeClr val="tx1">
                    <a:lumMod val="85000"/>
                    <a:lumOff val="15000"/>
                  </a:schemeClr>
                </a:solidFill>
                <a:latin typeface="+mn-ea"/>
              </a:rPr>
              <a:t>駅表</a:t>
            </a:r>
            <a:r>
              <a:rPr lang="ja-JP" altLang="en-US" sz="3200" dirty="0">
                <a:solidFill>
                  <a:schemeClr val="tx1">
                    <a:lumMod val="85000"/>
                    <a:lumOff val="15000"/>
                  </a:schemeClr>
                </a:solidFill>
                <a:latin typeface="+mn-ea"/>
              </a:rPr>
              <a:t>の</a:t>
            </a:r>
            <a:r>
              <a:rPr lang="ja-JP" altLang="en-US" sz="3200" dirty="0" smtClean="0">
                <a:solidFill>
                  <a:schemeClr val="tx1">
                    <a:lumMod val="85000"/>
                    <a:lumOff val="15000"/>
                  </a:schemeClr>
                </a:solidFill>
                <a:latin typeface="+mn-ea"/>
              </a:rPr>
              <a:t>設置</a:t>
            </a:r>
            <a:endParaRPr lang="en-US" altLang="ja-JP" sz="3000" dirty="0" smtClean="0">
              <a:solidFill>
                <a:schemeClr val="tx1">
                  <a:lumMod val="85000"/>
                  <a:lumOff val="15000"/>
                </a:schemeClr>
              </a:solidFill>
              <a:latin typeface="+mn-ea"/>
            </a:endParaRPr>
          </a:p>
          <a:p>
            <a:r>
              <a:rPr lang="ja-JP" altLang="en-US" sz="3000" dirty="0" smtClean="0">
                <a:solidFill>
                  <a:schemeClr val="tx1">
                    <a:lumMod val="85000"/>
                    <a:lumOff val="15000"/>
                  </a:schemeClr>
                </a:solidFill>
                <a:latin typeface="+mn-ea"/>
              </a:rPr>
              <a:t>線路のペイントプラン</a:t>
            </a:r>
            <a:endParaRPr lang="ja-JP" altLang="en-US" sz="3000" dirty="0">
              <a:solidFill>
                <a:schemeClr val="tx1">
                  <a:lumMod val="85000"/>
                  <a:lumOff val="15000"/>
                </a:schemeClr>
              </a:solidFill>
              <a:latin typeface="+mn-ea"/>
            </a:endParaRPr>
          </a:p>
        </p:txBody>
      </p:sp>
      <p:sp>
        <p:nvSpPr>
          <p:cNvPr id="36" name="正方形/長方形 35"/>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1012271" y="283589"/>
            <a:ext cx="4134465" cy="523220"/>
          </a:xfrm>
          <a:prstGeom prst="rect">
            <a:avLst/>
          </a:prstGeom>
          <a:noFill/>
        </p:spPr>
        <p:txBody>
          <a:bodyPr wrap="none" rtlCol="0">
            <a:spAutoFit/>
          </a:bodyPr>
          <a:lstStyle/>
          <a:p>
            <a:r>
              <a:rPr kumimoji="1" lang="ja-JP" altLang="en-US" sz="2800" dirty="0" smtClean="0"/>
              <a:t>さわやかりんりんプラン</a:t>
            </a:r>
            <a:endParaRPr kumimoji="1" lang="ja-JP" altLang="en-US" sz="2800" dirty="0"/>
          </a:p>
        </p:txBody>
      </p:sp>
      <p:pic>
        <p:nvPicPr>
          <p:cNvPr id="47" name="図 46" descr="にぎわい.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7" y="49990"/>
            <a:ext cx="967737" cy="990418"/>
          </a:xfrm>
          <a:prstGeom prst="rect">
            <a:avLst/>
          </a:prstGeom>
        </p:spPr>
      </p:pic>
      <p:pic>
        <p:nvPicPr>
          <p:cNvPr id="48" name="図 47" descr="観光.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755" y="10610"/>
            <a:ext cx="1072713" cy="1078880"/>
          </a:xfrm>
          <a:prstGeom prst="rect">
            <a:avLst/>
          </a:prstGeom>
        </p:spPr>
      </p:pic>
      <p:grpSp>
        <p:nvGrpSpPr>
          <p:cNvPr id="18" name="図形グループ 17"/>
          <p:cNvGrpSpPr/>
          <p:nvPr/>
        </p:nvGrpSpPr>
        <p:grpSpPr>
          <a:xfrm>
            <a:off x="795749" y="3253680"/>
            <a:ext cx="7711483" cy="1639642"/>
            <a:chOff x="1625862" y="-330001"/>
            <a:chExt cx="7711483" cy="1639642"/>
          </a:xfrm>
        </p:grpSpPr>
        <p:sp>
          <p:nvSpPr>
            <p:cNvPr id="19" name="円/楕円 18"/>
            <p:cNvSpPr/>
            <p:nvPr/>
          </p:nvSpPr>
          <p:spPr>
            <a:xfrm>
              <a:off x="1625862" y="-330001"/>
              <a:ext cx="7711483" cy="1639642"/>
            </a:xfrm>
            <a:prstGeom prst="ellipse">
              <a:avLst/>
            </a:prstGeom>
            <a:solidFill>
              <a:schemeClr val="accent2">
                <a:lumMod val="40000"/>
                <a:lumOff val="60000"/>
                <a:alpha val="6000"/>
              </a:schemeClr>
            </a:solidFill>
            <a:ln>
              <a:noFill/>
            </a:ln>
            <a:effectLst>
              <a:glow rad="1066800">
                <a:schemeClr val="accent2">
                  <a:lumMod val="60000"/>
                  <a:lumOff val="40000"/>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673950" y="392152"/>
              <a:ext cx="5615306" cy="343226"/>
            </a:xfrm>
            <a:prstGeom prst="ellipse">
              <a:avLst/>
            </a:prstGeom>
            <a:solidFill>
              <a:schemeClr val="bg1">
                <a:alpha val="10000"/>
              </a:schemeClr>
            </a:solidFill>
            <a:ln>
              <a:noFill/>
            </a:ln>
            <a:effectLst>
              <a:glow rad="1066800">
                <a:schemeClr val="bg1">
                  <a:alpha val="8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734424" y="-169923"/>
              <a:ext cx="7494359" cy="1261884"/>
            </a:xfrm>
            <a:prstGeom prst="rect">
              <a:avLst/>
            </a:prstGeom>
            <a:noFill/>
            <a:ln>
              <a:noFill/>
            </a:ln>
          </p:spPr>
          <p:txBody>
            <a:bodyPr wrap="none" rtlCol="0">
              <a:spAutoFit/>
            </a:bodyPr>
            <a:lstStyle/>
            <a:p>
              <a:pPr algn="ctr"/>
              <a:r>
                <a:rPr lang="ja-JP" altLang="en-US" sz="3800" dirty="0" smtClean="0">
                  <a:solidFill>
                    <a:schemeClr val="tx1">
                      <a:lumMod val="85000"/>
                      <a:lumOff val="15000"/>
                    </a:schemeClr>
                  </a:solidFill>
                  <a:latin typeface="+mn-ea"/>
                </a:rPr>
                <a:t>地域</a:t>
              </a:r>
              <a:r>
                <a:rPr lang="ja-JP" altLang="en-US" sz="3800" dirty="0">
                  <a:solidFill>
                    <a:schemeClr val="tx1">
                      <a:lumMod val="85000"/>
                      <a:lumOff val="15000"/>
                    </a:schemeClr>
                  </a:solidFill>
                  <a:latin typeface="+mn-ea"/>
                </a:rPr>
                <a:t>の人もたのしめ、</a:t>
              </a:r>
              <a:endParaRPr lang="en-US" altLang="ja-JP" sz="3800" dirty="0">
                <a:solidFill>
                  <a:schemeClr val="tx1">
                    <a:lumMod val="85000"/>
                    <a:lumOff val="15000"/>
                  </a:schemeClr>
                </a:solidFill>
                <a:latin typeface="+mn-ea"/>
              </a:endParaRPr>
            </a:p>
            <a:p>
              <a:pPr algn="ctr"/>
              <a:r>
                <a:rPr lang="ja-JP" altLang="en-US" sz="3800" b="1" dirty="0">
                  <a:solidFill>
                    <a:schemeClr val="accent6"/>
                  </a:solidFill>
                  <a:latin typeface="+mn-ea"/>
                </a:rPr>
                <a:t>にぎわい</a:t>
              </a:r>
              <a:r>
                <a:rPr lang="ja-JP" altLang="en-US" sz="3800" dirty="0">
                  <a:solidFill>
                    <a:schemeClr val="tx1">
                      <a:lumMod val="85000"/>
                      <a:lumOff val="15000"/>
                    </a:schemeClr>
                  </a:solidFill>
                  <a:latin typeface="+mn-ea"/>
                </a:rPr>
                <a:t>あふれる観光スポット</a:t>
              </a:r>
              <a:r>
                <a:rPr lang="ja-JP" altLang="en-US" sz="3800" dirty="0" smtClean="0">
                  <a:solidFill>
                    <a:schemeClr val="tx1">
                      <a:lumMod val="85000"/>
                      <a:lumOff val="15000"/>
                    </a:schemeClr>
                  </a:solidFill>
                  <a:latin typeface="+mn-ea"/>
                </a:rPr>
                <a:t>へ</a:t>
              </a:r>
              <a:endParaRPr lang="ja-JP" altLang="en-US" sz="3800" dirty="0">
                <a:solidFill>
                  <a:schemeClr val="tx1">
                    <a:lumMod val="85000"/>
                    <a:lumOff val="15000"/>
                  </a:schemeClr>
                </a:solidFill>
                <a:latin typeface="+mn-ea"/>
              </a:endParaRPr>
            </a:p>
          </p:txBody>
        </p:sp>
      </p:grpSp>
      <p:sp>
        <p:nvSpPr>
          <p:cNvPr id="26" name="テキスト ボックス 25"/>
          <p:cNvSpPr txBox="1"/>
          <p:nvPr/>
        </p:nvSpPr>
        <p:spPr>
          <a:xfrm>
            <a:off x="5372690" y="5237158"/>
            <a:ext cx="1980029" cy="400110"/>
          </a:xfrm>
          <a:prstGeom prst="rect">
            <a:avLst/>
          </a:prstGeom>
          <a:noFill/>
        </p:spPr>
        <p:txBody>
          <a:bodyPr wrap="none" rtlCol="0">
            <a:spAutoFit/>
          </a:bodyPr>
          <a:lstStyle/>
          <a:p>
            <a:pPr algn="ctr"/>
            <a:r>
              <a:rPr kumimoji="1" lang="ja-JP" altLang="en-US" sz="2000" dirty="0" smtClean="0"/>
              <a:t>霞ヶ浦自転車道</a:t>
            </a:r>
            <a:endParaRPr kumimoji="1" lang="ja-JP" altLang="en-US" sz="2000" dirty="0"/>
          </a:p>
        </p:txBody>
      </p:sp>
    </p:spTree>
    <p:extLst>
      <p:ext uri="{BB962C8B-B14F-4D97-AF65-F5344CB8AC3E}">
        <p14:creationId xmlns:p14="http://schemas.microsoft.com/office/powerpoint/2010/main" val="388770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2)">
                                      <p:cBhvr>
                                        <p:cTn id="7" dur="10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6938328" cy="293656"/>
          </a:xfrm>
          <a:prstGeom prst="ellipse">
            <a:avLst/>
          </a:prstGeom>
          <a:solidFill>
            <a:schemeClr val="accent3">
              <a:lumMod val="60000"/>
              <a:lumOff val="40000"/>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59561" y="4177823"/>
            <a:ext cx="3570208" cy="461665"/>
          </a:xfrm>
          <a:prstGeom prst="rect">
            <a:avLst/>
          </a:prstGeom>
          <a:noFill/>
        </p:spPr>
        <p:txBody>
          <a:bodyPr wrap="none" rtlCol="0">
            <a:spAutoFit/>
          </a:bodyPr>
          <a:lstStyle/>
          <a:p>
            <a:r>
              <a:rPr kumimoji="1" lang="ja-JP" altLang="en-US" sz="2400" dirty="0" smtClean="0"/>
              <a:t>防犯・危険意識の向上！</a:t>
            </a:r>
            <a:endParaRPr kumimoji="1" lang="ja-JP" altLang="en-US" sz="2400" dirty="0"/>
          </a:p>
        </p:txBody>
      </p:sp>
      <p:sp>
        <p:nvSpPr>
          <p:cNvPr id="2" name="タイトル 1"/>
          <p:cNvSpPr>
            <a:spLocks noGrp="1"/>
          </p:cNvSpPr>
          <p:nvPr>
            <p:ph type="title"/>
          </p:nvPr>
        </p:nvSpPr>
        <p:spPr>
          <a:xfrm>
            <a:off x="459560" y="2941813"/>
            <a:ext cx="7853837" cy="1162050"/>
          </a:xfrm>
        </p:spPr>
        <p:txBody>
          <a:bodyPr anchor="ctr">
            <a:noAutofit/>
          </a:bodyPr>
          <a:lstStyle/>
          <a:p>
            <a:pPr algn="l"/>
            <a:r>
              <a:rPr kumimoji="1" lang="ja-JP" altLang="en-US" sz="5000" b="0" dirty="0" smtClean="0">
                <a:ln w="635" cap="flat" cmpd="sng">
                  <a:noFill/>
                </a:ln>
                <a:solidFill>
                  <a:schemeClr val="tx1">
                    <a:lumMod val="75000"/>
                    <a:lumOff val="25000"/>
                  </a:schemeClr>
                </a:solidFill>
              </a:rPr>
              <a:t>あんしんつくろうプラン</a:t>
            </a:r>
            <a:endParaRPr kumimoji="1" lang="ja-JP" altLang="en-US" sz="5000" b="0" dirty="0">
              <a:ln w="635" cap="flat" cmpd="sng">
                <a:noFill/>
              </a:ln>
              <a:solidFill>
                <a:schemeClr val="tx1">
                  <a:lumMod val="75000"/>
                  <a:lumOff val="25000"/>
                </a:schemeClr>
              </a:solidFill>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25</a:t>
            </a:fld>
            <a:endParaRPr lang="ja-JP" altLang="en-US" dirty="0"/>
          </a:p>
        </p:txBody>
      </p:sp>
      <p:pic>
        <p:nvPicPr>
          <p:cNvPr id="32" name="図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744" y="4385564"/>
            <a:ext cx="2240455" cy="1618614"/>
          </a:xfrm>
          <a:prstGeom prst="rect">
            <a:avLst/>
          </a:prstGeom>
          <a:ln>
            <a:noFill/>
          </a:ln>
          <a:effectLst>
            <a:softEdge rad="112500"/>
          </a:effectLst>
        </p:spPr>
      </p:pic>
      <p:pic>
        <p:nvPicPr>
          <p:cNvPr id="33" name="図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8531" y="5381027"/>
            <a:ext cx="1866823" cy="1353542"/>
          </a:xfrm>
          <a:prstGeom prst="rect">
            <a:avLst/>
          </a:prstGeom>
          <a:ln>
            <a:noFill/>
          </a:ln>
          <a:effectLst>
            <a:softEdge rad="112500"/>
          </a:effectLst>
        </p:spPr>
      </p:pic>
      <p:pic>
        <p:nvPicPr>
          <p:cNvPr id="16" name="図 15" descr="地区全体.png"/>
          <p:cNvPicPr>
            <a:picLocks noChangeAspect="1"/>
          </p:cNvPicPr>
          <p:nvPr/>
        </p:nvPicPr>
        <p:blipFill>
          <a:blip r:embed="rId5" cstate="screen">
            <a:alphaModFix amt="12000"/>
            <a:extLst>
              <a:ext uri="{28A0092B-C50C-407E-A947-70E740481C1C}">
                <a14:useLocalDpi xmlns:a14="http://schemas.microsoft.com/office/drawing/2010/main"/>
              </a:ext>
            </a:extLst>
          </a:blip>
          <a:stretch>
            <a:fillRect/>
          </a:stretch>
        </p:blipFill>
        <p:spPr>
          <a:xfrm>
            <a:off x="0" y="18482"/>
            <a:ext cx="2805588" cy="2824060"/>
          </a:xfrm>
          <a:prstGeom prst="rect">
            <a:avLst/>
          </a:prstGeom>
        </p:spPr>
      </p:pic>
      <p:pic>
        <p:nvPicPr>
          <p:cNvPr id="17" name="図 16" descr="五中・都和中地区.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797" y="379725"/>
            <a:ext cx="2011119" cy="1599219"/>
          </a:xfrm>
          <a:prstGeom prst="rect">
            <a:avLst/>
          </a:prstGeom>
        </p:spPr>
      </p:pic>
      <p:grpSp>
        <p:nvGrpSpPr>
          <p:cNvPr id="18" name="図形グループ 17"/>
          <p:cNvGrpSpPr/>
          <p:nvPr/>
        </p:nvGrpSpPr>
        <p:grpSpPr>
          <a:xfrm>
            <a:off x="2328534" y="478621"/>
            <a:ext cx="954107" cy="893413"/>
            <a:chOff x="7258786" y="1084998"/>
            <a:chExt cx="943982" cy="883933"/>
          </a:xfrm>
        </p:grpSpPr>
        <p:sp>
          <p:nvSpPr>
            <p:cNvPr id="19" name="円/楕円 18"/>
            <p:cNvSpPr/>
            <p:nvPr/>
          </p:nvSpPr>
          <p:spPr>
            <a:xfrm>
              <a:off x="7273575" y="1084998"/>
              <a:ext cx="883933" cy="883933"/>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20" name="テキスト ボックス 19"/>
            <p:cNvSpPr txBox="1"/>
            <p:nvPr/>
          </p:nvSpPr>
          <p:spPr>
            <a:xfrm>
              <a:off x="7258786" y="1154569"/>
              <a:ext cx="943982" cy="700374"/>
            </a:xfrm>
            <a:prstGeom prst="rect">
              <a:avLst/>
            </a:prstGeom>
            <a:noFill/>
            <a:ln>
              <a:noFill/>
            </a:ln>
          </p:spPr>
          <p:txBody>
            <a:bodyPr wrap="none" rtlCol="0">
              <a:spAutoFit/>
            </a:bodyPr>
            <a:lstStyle/>
            <a:p>
              <a:pPr algn="ctr"/>
              <a:r>
                <a:rPr kumimoji="1" lang="ja-JP" altLang="en-US" sz="2000" b="1" dirty="0" smtClean="0">
                  <a:ln w="1270" cap="flat" cmpd="sng">
                    <a:noFill/>
                  </a:ln>
                  <a:solidFill>
                    <a:schemeClr val="bg2">
                      <a:lumMod val="50000"/>
                    </a:schemeClr>
                  </a:solidFill>
                  <a:effectLst/>
                  <a:latin typeface="+mn-ea"/>
                  <a:cs typeface="HGP創英角ｺﾞｼｯｸUB"/>
                </a:rPr>
                <a:t>五・</a:t>
              </a:r>
              <a:endParaRPr kumimoji="1" lang="en-US" altLang="ja-JP" sz="2000" b="1" dirty="0" smtClean="0">
                <a:ln w="1270" cap="flat" cmpd="sng">
                  <a:noFill/>
                </a:ln>
                <a:solidFill>
                  <a:schemeClr val="bg2">
                    <a:lumMod val="50000"/>
                  </a:schemeClr>
                </a:solidFill>
                <a:effectLst/>
                <a:latin typeface="+mn-ea"/>
                <a:cs typeface="HGP創英角ｺﾞｼｯｸUB"/>
              </a:endParaRPr>
            </a:p>
            <a:p>
              <a:pPr algn="ctr"/>
              <a:r>
                <a:rPr kumimoji="1" lang="ja-JP" altLang="en-US" sz="2000" b="1" dirty="0" smtClean="0">
                  <a:ln w="1270" cap="flat" cmpd="sng">
                    <a:noFill/>
                  </a:ln>
                  <a:solidFill>
                    <a:schemeClr val="bg2">
                      <a:lumMod val="50000"/>
                    </a:schemeClr>
                  </a:solidFill>
                  <a:effectLst/>
                  <a:latin typeface="+mn-ea"/>
                  <a:cs typeface="HGP創英角ｺﾞｼｯｸUB"/>
                </a:rPr>
                <a:t>都和中</a:t>
              </a:r>
              <a:endParaRPr kumimoji="1" lang="ja-JP" altLang="en-US" b="1" dirty="0">
                <a:solidFill>
                  <a:schemeClr val="bg1">
                    <a:lumMod val="50000"/>
                  </a:schemeClr>
                </a:solidFill>
                <a:effectLst/>
                <a:latin typeface="+mn-ea"/>
                <a:cs typeface="HGP創英角ｺﾞｼｯｸUB"/>
              </a:endParaRPr>
            </a:p>
          </p:txBody>
        </p:sp>
      </p:grpSp>
      <p:pic>
        <p:nvPicPr>
          <p:cNvPr id="21" name="図 20" descr="二中地区.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3681" y="1099070"/>
            <a:ext cx="797092" cy="521566"/>
          </a:xfrm>
          <a:prstGeom prst="rect">
            <a:avLst/>
          </a:prstGeom>
        </p:spPr>
      </p:pic>
      <p:grpSp>
        <p:nvGrpSpPr>
          <p:cNvPr id="22" name="図形グループ 21"/>
          <p:cNvGrpSpPr/>
          <p:nvPr/>
        </p:nvGrpSpPr>
        <p:grpSpPr>
          <a:xfrm>
            <a:off x="906618" y="1454509"/>
            <a:ext cx="908179" cy="908179"/>
            <a:chOff x="5760247" y="1511267"/>
            <a:chExt cx="914400" cy="914400"/>
          </a:xfrm>
        </p:grpSpPr>
        <p:sp>
          <p:nvSpPr>
            <p:cNvPr id="23" name="円/楕円 22"/>
            <p:cNvSpPr/>
            <p:nvPr/>
          </p:nvSpPr>
          <p:spPr>
            <a:xfrm>
              <a:off x="5760247" y="1511267"/>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mn-ea"/>
                <a:cs typeface="HGP創英角ｺﾞｼｯｸUB"/>
              </a:endParaRPr>
            </a:p>
          </p:txBody>
        </p:sp>
        <p:sp>
          <p:nvSpPr>
            <p:cNvPr id="29" name="テキスト ボックス 28"/>
            <p:cNvSpPr txBox="1"/>
            <p:nvPr/>
          </p:nvSpPr>
          <p:spPr>
            <a:xfrm>
              <a:off x="5829465" y="1735281"/>
              <a:ext cx="805700" cy="464827"/>
            </a:xfrm>
            <a:prstGeom prst="rect">
              <a:avLst/>
            </a:prstGeom>
            <a:noFill/>
            <a:ln>
              <a:noFill/>
            </a:ln>
          </p:spPr>
          <p:txBody>
            <a:bodyPr wrap="none" rtlCol="0">
              <a:spAutoFit/>
            </a:bodyPr>
            <a:lstStyle/>
            <a:p>
              <a:pPr algn="ctr"/>
              <a:r>
                <a:rPr kumimoji="1" lang="ja-JP" altLang="en-US" sz="2400" b="1" dirty="0" smtClean="0">
                  <a:ln w="1270" cap="flat" cmpd="sng">
                    <a:noFill/>
                  </a:ln>
                  <a:solidFill>
                    <a:srgbClr val="DC5096"/>
                  </a:solidFill>
                  <a:effectLst/>
                  <a:latin typeface="+mn-ea"/>
                  <a:cs typeface="HGP創英角ｺﾞｼｯｸUB"/>
                </a:rPr>
                <a:t>二中</a:t>
              </a:r>
              <a:endParaRPr kumimoji="1" lang="ja-JP" altLang="en-US" sz="2400" b="1" dirty="0">
                <a:solidFill>
                  <a:srgbClr val="DC5096"/>
                </a:solidFill>
                <a:effectLst/>
                <a:latin typeface="+mn-ea"/>
                <a:cs typeface="HGP創英角ｺﾞｼｯｸUB"/>
              </a:endParaRPr>
            </a:p>
          </p:txBody>
        </p:sp>
      </p:grpSp>
      <p:pic>
        <p:nvPicPr>
          <p:cNvPr id="4" name="図 3" descr="あんしん.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81812" y="163854"/>
            <a:ext cx="1582188" cy="1619270"/>
          </a:xfrm>
          <a:prstGeom prst="rect">
            <a:avLst/>
          </a:prstGeom>
        </p:spPr>
      </p:pic>
      <p:pic>
        <p:nvPicPr>
          <p:cNvPr id="6" name="図 5" descr="防犯3.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95428" y="173472"/>
            <a:ext cx="623002" cy="623002"/>
          </a:xfrm>
          <a:prstGeom prst="rect">
            <a:avLst/>
          </a:prstGeom>
        </p:spPr>
      </p:pic>
      <p:pic>
        <p:nvPicPr>
          <p:cNvPr id="24" name="図 23" descr="つながり.png"/>
          <p:cNvPicPr>
            <a:picLocks noChangeAspect="1"/>
          </p:cNvPicPr>
          <p:nvPr/>
        </p:nvPicPr>
        <p:blipFill>
          <a:blip r:embed="rId10" cstate="print">
            <a:alphaModFix amt="69000"/>
            <a:extLst>
              <a:ext uri="{28A0092B-C50C-407E-A947-70E740481C1C}">
                <a14:useLocalDpi xmlns:a14="http://schemas.microsoft.com/office/drawing/2010/main"/>
              </a:ext>
            </a:extLst>
          </a:blip>
          <a:stretch>
            <a:fillRect/>
          </a:stretch>
        </p:blipFill>
        <p:spPr>
          <a:xfrm>
            <a:off x="8247959" y="173472"/>
            <a:ext cx="754252" cy="771930"/>
          </a:xfrm>
          <a:prstGeom prst="rect">
            <a:avLst/>
          </a:prstGeom>
        </p:spPr>
      </p:pic>
      <p:pic>
        <p:nvPicPr>
          <p:cNvPr id="26" name="図 25" descr="にぎわい.png"/>
          <p:cNvPicPr>
            <a:picLocks noChangeAspect="1"/>
          </p:cNvPicPr>
          <p:nvPr/>
        </p:nvPicPr>
        <p:blipFill>
          <a:blip r:embed="rId11" cstate="print">
            <a:alphaModFix amt="71000"/>
            <a:extLst>
              <a:ext uri="{28A0092B-C50C-407E-A947-70E740481C1C}">
                <a14:useLocalDpi xmlns:a14="http://schemas.microsoft.com/office/drawing/2010/main"/>
              </a:ext>
            </a:extLst>
          </a:blip>
          <a:stretch>
            <a:fillRect/>
          </a:stretch>
        </p:blipFill>
        <p:spPr>
          <a:xfrm>
            <a:off x="8291942" y="1019524"/>
            <a:ext cx="710269" cy="726916"/>
          </a:xfrm>
          <a:prstGeom prst="rect">
            <a:avLst/>
          </a:prstGeom>
        </p:spPr>
      </p:pic>
    </p:spTree>
    <p:extLst>
      <p:ext uri="{BB962C8B-B14F-4D97-AF65-F5344CB8AC3E}">
        <p14:creationId xmlns:p14="http://schemas.microsoft.com/office/powerpoint/2010/main" val="206334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26</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現状</a:t>
            </a:r>
            <a:endParaRPr kumimoji="1" lang="ja-JP" altLang="en-US" sz="2600" dirty="0">
              <a:solidFill>
                <a:schemeClr val="tx1">
                  <a:lumMod val="85000"/>
                  <a:lumOff val="15000"/>
                </a:schemeClr>
              </a:solidFill>
            </a:endParaRPr>
          </a:p>
        </p:txBody>
      </p:sp>
      <p:sp>
        <p:nvSpPr>
          <p:cNvPr id="37" name="正方形/長方形 36"/>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5" name="図 34" descr="犯罪率.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135" y="2220417"/>
            <a:ext cx="3207205" cy="4069143"/>
          </a:xfrm>
          <a:prstGeom prst="rect">
            <a:avLst/>
          </a:prstGeom>
        </p:spPr>
      </p:pic>
      <p:sp>
        <p:nvSpPr>
          <p:cNvPr id="40" name="正方形/長方形 39"/>
          <p:cNvSpPr/>
          <p:nvPr/>
        </p:nvSpPr>
        <p:spPr>
          <a:xfrm>
            <a:off x="3996019" y="4448115"/>
            <a:ext cx="4621717" cy="523220"/>
          </a:xfrm>
          <a:prstGeom prst="rect">
            <a:avLst/>
          </a:prstGeom>
        </p:spPr>
        <p:txBody>
          <a:bodyPr wrap="square">
            <a:spAutoFit/>
          </a:bodyPr>
          <a:lstStyle/>
          <a:p>
            <a:pPr algn="ctr"/>
            <a:endParaRPr lang="en-US" altLang="ja-JP" sz="2800" b="1" dirty="0">
              <a:solidFill>
                <a:srgbClr val="FF0000"/>
              </a:solidFill>
              <a:latin typeface="+mn-ea"/>
              <a:cs typeface="ヒラギノ角ゴ ProN W3"/>
            </a:endParaRPr>
          </a:p>
        </p:txBody>
      </p:sp>
      <p:sp>
        <p:nvSpPr>
          <p:cNvPr id="41" name="テキスト ボックス 40"/>
          <p:cNvSpPr txBox="1"/>
          <p:nvPr/>
        </p:nvSpPr>
        <p:spPr>
          <a:xfrm>
            <a:off x="294774" y="1543136"/>
            <a:ext cx="4361290" cy="461665"/>
          </a:xfrm>
          <a:prstGeom prst="rect">
            <a:avLst/>
          </a:prstGeom>
          <a:noFill/>
        </p:spPr>
        <p:txBody>
          <a:bodyPr wrap="none" rtlCol="0">
            <a:spAutoFit/>
          </a:bodyPr>
          <a:lstStyle/>
          <a:p>
            <a:pPr algn="ctr"/>
            <a:r>
              <a:rPr kumimoji="1" lang="ja-JP" altLang="en-US" sz="2400" dirty="0" smtClean="0">
                <a:latin typeface="+mn-ea"/>
              </a:rPr>
              <a:t>県内市町村別犯罪率</a:t>
            </a:r>
            <a:r>
              <a:rPr kumimoji="1" lang="ja-JP" altLang="en-US" sz="2000" dirty="0" smtClean="0">
                <a:latin typeface="+mn-ea"/>
              </a:rPr>
              <a:t>（</a:t>
            </a:r>
            <a:r>
              <a:rPr kumimoji="1" lang="en-US" altLang="ja-JP" sz="2000" dirty="0" smtClean="0">
                <a:latin typeface="+mn-ea"/>
              </a:rPr>
              <a:t>2013</a:t>
            </a:r>
            <a:r>
              <a:rPr kumimoji="1" lang="ja-JP" altLang="en-US" sz="2000" dirty="0" smtClean="0">
                <a:latin typeface="+mn-ea"/>
              </a:rPr>
              <a:t>年）</a:t>
            </a:r>
            <a:endParaRPr kumimoji="1" lang="ja-JP" altLang="en-US" sz="2000" dirty="0">
              <a:latin typeface="+mn-ea"/>
            </a:endParaRPr>
          </a:p>
        </p:txBody>
      </p:sp>
      <p:sp>
        <p:nvSpPr>
          <p:cNvPr id="42" name="角丸四角形 41"/>
          <p:cNvSpPr/>
          <p:nvPr/>
        </p:nvSpPr>
        <p:spPr>
          <a:xfrm>
            <a:off x="3758601" y="5881594"/>
            <a:ext cx="5032146" cy="5107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a:spcBef>
                <a:spcPts val="600"/>
              </a:spcBef>
            </a:pPr>
            <a:r>
              <a:rPr kumimoji="1" lang="ja-JP" altLang="en-US" sz="2400" dirty="0" smtClean="0"/>
              <a:t>犯罪率</a:t>
            </a:r>
            <a:r>
              <a:rPr lang="ja-JP" altLang="en-US" sz="2400" dirty="0" smtClean="0"/>
              <a:t>の高さと意識に</a:t>
            </a:r>
            <a:r>
              <a:rPr kumimoji="1" lang="ja-JP" altLang="en-US" sz="2400" dirty="0" smtClean="0">
                <a:solidFill>
                  <a:srgbClr val="FF0000"/>
                </a:solidFill>
              </a:rPr>
              <a:t>乖離</a:t>
            </a:r>
            <a:endParaRPr kumimoji="1" lang="ja-JP" altLang="en-US" sz="2400" dirty="0">
              <a:solidFill>
                <a:srgbClr val="FF0000"/>
              </a:solidFill>
            </a:endParaRPr>
          </a:p>
        </p:txBody>
      </p:sp>
      <p:sp>
        <p:nvSpPr>
          <p:cNvPr id="48" name="テキスト ボックス 47"/>
          <p:cNvSpPr txBox="1"/>
          <p:nvPr/>
        </p:nvSpPr>
        <p:spPr>
          <a:xfrm>
            <a:off x="2392393" y="2967235"/>
            <a:ext cx="2027017" cy="707886"/>
          </a:xfrm>
          <a:prstGeom prst="rect">
            <a:avLst/>
          </a:prstGeom>
          <a:solidFill>
            <a:srgbClr val="FFFFFF">
              <a:alpha val="68000"/>
            </a:srgbClr>
          </a:solidFill>
          <a:ln w="12700" cmpd="sng">
            <a:solidFill>
              <a:schemeClr val="tx1">
                <a:lumMod val="75000"/>
                <a:lumOff val="25000"/>
              </a:schemeClr>
            </a:solidFill>
          </a:ln>
        </p:spPr>
        <p:txBody>
          <a:bodyPr wrap="none" rtlCol="0">
            <a:spAutoFit/>
          </a:bodyPr>
          <a:lstStyle/>
          <a:p>
            <a:pPr algn="ctr"/>
            <a:r>
              <a:rPr kumimoji="1" lang="ja-JP" altLang="en-US" sz="1600" dirty="0" smtClean="0">
                <a:latin typeface="+mn-ea"/>
              </a:rPr>
              <a:t>土浦市：</a:t>
            </a:r>
            <a:r>
              <a:rPr kumimoji="1" lang="en-US" altLang="ja-JP" sz="2000" b="1" dirty="0" smtClean="0">
                <a:solidFill>
                  <a:schemeClr val="accent6"/>
                </a:solidFill>
                <a:latin typeface="+mn-ea"/>
              </a:rPr>
              <a:t>18.54</a:t>
            </a:r>
            <a:r>
              <a:rPr kumimoji="1" lang="en-US" altLang="ja-JP" sz="1600" dirty="0" smtClean="0">
                <a:latin typeface="+mn-ea"/>
              </a:rPr>
              <a:t>%</a:t>
            </a:r>
            <a:endParaRPr kumimoji="1" lang="en-US" altLang="ja-JP" dirty="0" smtClean="0">
              <a:latin typeface="+mn-ea"/>
            </a:endParaRPr>
          </a:p>
          <a:p>
            <a:pPr algn="ctr"/>
            <a:r>
              <a:rPr lang="ja-JP" altLang="en-US" sz="1600" dirty="0" smtClean="0">
                <a:latin typeface="+mn-ea"/>
              </a:rPr>
              <a:t>茨城県：</a:t>
            </a:r>
            <a:r>
              <a:rPr lang="en-US" altLang="ja-JP" sz="2000" b="1" dirty="0" smtClean="0">
                <a:latin typeface="+mn-ea"/>
              </a:rPr>
              <a:t>11.95</a:t>
            </a:r>
            <a:r>
              <a:rPr lang="en-US" altLang="ja-JP" sz="1600" dirty="0" smtClean="0">
                <a:latin typeface="+mn-ea"/>
              </a:rPr>
              <a:t>%</a:t>
            </a:r>
            <a:endParaRPr kumimoji="1" lang="ja-JP" altLang="en-US" sz="1600" dirty="0">
              <a:latin typeface="+mn-ea"/>
            </a:endParaRPr>
          </a:p>
        </p:txBody>
      </p:sp>
      <p:grpSp>
        <p:nvGrpSpPr>
          <p:cNvPr id="49" name="図形グループ 48"/>
          <p:cNvGrpSpPr/>
          <p:nvPr/>
        </p:nvGrpSpPr>
        <p:grpSpPr>
          <a:xfrm>
            <a:off x="4653006" y="1861790"/>
            <a:ext cx="4400398" cy="3109545"/>
            <a:chOff x="0" y="1121723"/>
            <a:chExt cx="6350109" cy="4487310"/>
          </a:xfrm>
        </p:grpSpPr>
        <p:pic>
          <p:nvPicPr>
            <p:cNvPr id="50" name="図 49" descr="グラフ台.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21723"/>
              <a:ext cx="6350109" cy="4487310"/>
            </a:xfrm>
            <a:prstGeom prst="rect">
              <a:avLst/>
            </a:prstGeom>
          </p:spPr>
        </p:pic>
        <p:grpSp>
          <p:nvGrpSpPr>
            <p:cNvPr id="51" name="図形グループ 50"/>
            <p:cNvGrpSpPr/>
            <p:nvPr/>
          </p:nvGrpSpPr>
          <p:grpSpPr>
            <a:xfrm>
              <a:off x="647471" y="2136472"/>
              <a:ext cx="666217" cy="2599047"/>
              <a:chOff x="701643" y="1931925"/>
              <a:chExt cx="666217" cy="2599047"/>
            </a:xfrm>
          </p:grpSpPr>
          <p:sp>
            <p:nvSpPr>
              <p:cNvPr id="55" name="上下矢印 54"/>
              <p:cNvSpPr/>
              <p:nvPr/>
            </p:nvSpPr>
            <p:spPr>
              <a:xfrm>
                <a:off x="707516" y="1931925"/>
                <a:ext cx="654470" cy="2599047"/>
              </a:xfrm>
              <a:prstGeom prst="upDownArrow">
                <a:avLst/>
              </a:prstGeom>
              <a:gradFill>
                <a:gsLst>
                  <a:gs pos="0">
                    <a:schemeClr val="accent6">
                      <a:lumMod val="20000"/>
                      <a:lumOff val="80000"/>
                    </a:schemeClr>
                  </a:gs>
                  <a:gs pos="100000">
                    <a:schemeClr val="accent6"/>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mn-ea"/>
                </a:endParaRPr>
              </a:p>
            </p:txBody>
          </p:sp>
          <p:sp>
            <p:nvSpPr>
              <p:cNvPr id="56" name="テキスト ボックス 55"/>
              <p:cNvSpPr txBox="1"/>
              <p:nvPr/>
            </p:nvSpPr>
            <p:spPr>
              <a:xfrm>
                <a:off x="701643" y="2665162"/>
                <a:ext cx="666217" cy="1132570"/>
              </a:xfrm>
              <a:prstGeom prst="rect">
                <a:avLst/>
              </a:prstGeom>
              <a:noFill/>
            </p:spPr>
            <p:txBody>
              <a:bodyPr vert="eaVert" wrap="none" rtlCol="0">
                <a:spAutoFit/>
              </a:bodyPr>
              <a:lstStyle/>
              <a:p>
                <a:pPr algn="ctr"/>
                <a:r>
                  <a:rPr kumimoji="1" lang="ja-JP" altLang="en-US" b="1" dirty="0" smtClean="0">
                    <a:solidFill>
                      <a:schemeClr val="tx1">
                        <a:lumMod val="85000"/>
                        <a:lumOff val="15000"/>
                      </a:schemeClr>
                    </a:solidFill>
                    <a:latin typeface="+mn-ea"/>
                    <a:cs typeface="ヒラギノ角ゴ ProN W3"/>
                  </a:rPr>
                  <a:t>重要度</a:t>
                </a:r>
                <a:endParaRPr kumimoji="1" lang="ja-JP" altLang="en-US" b="1" dirty="0">
                  <a:solidFill>
                    <a:schemeClr val="tx1">
                      <a:lumMod val="85000"/>
                      <a:lumOff val="15000"/>
                    </a:schemeClr>
                  </a:solidFill>
                  <a:latin typeface="+mn-ea"/>
                  <a:cs typeface="ヒラギノ角ゴ ProN W3"/>
                </a:endParaRPr>
              </a:p>
            </p:txBody>
          </p:sp>
        </p:grpSp>
        <p:grpSp>
          <p:nvGrpSpPr>
            <p:cNvPr id="52" name="図形グループ 51"/>
            <p:cNvGrpSpPr/>
            <p:nvPr/>
          </p:nvGrpSpPr>
          <p:grpSpPr>
            <a:xfrm rot="5400000">
              <a:off x="3129022" y="-27026"/>
              <a:ext cx="656153" cy="3837303"/>
              <a:chOff x="-1489111" y="1287726"/>
              <a:chExt cx="656153" cy="3396598"/>
            </a:xfrm>
          </p:grpSpPr>
          <p:sp>
            <p:nvSpPr>
              <p:cNvPr id="53" name="上下矢印 52"/>
              <p:cNvSpPr/>
              <p:nvPr/>
            </p:nvSpPr>
            <p:spPr>
              <a:xfrm>
                <a:off x="-1489111" y="1287726"/>
                <a:ext cx="656153" cy="3396598"/>
              </a:xfrm>
              <a:prstGeom prst="upDownArrow">
                <a:avLst/>
              </a:prstGeom>
              <a:gradFill>
                <a:gsLst>
                  <a:gs pos="0">
                    <a:schemeClr val="accent6">
                      <a:lumMod val="20000"/>
                      <a:lumOff val="80000"/>
                    </a:schemeClr>
                  </a:gs>
                  <a:gs pos="100000">
                    <a:schemeClr val="accent6"/>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54" name="テキスト ボックス 53"/>
              <p:cNvSpPr txBox="1"/>
              <p:nvPr/>
            </p:nvSpPr>
            <p:spPr>
              <a:xfrm rot="16200000">
                <a:off x="-1736675" y="2719537"/>
                <a:ext cx="1120438" cy="532975"/>
              </a:xfrm>
              <a:prstGeom prst="rect">
                <a:avLst/>
              </a:prstGeom>
              <a:noFill/>
            </p:spPr>
            <p:txBody>
              <a:bodyPr vert="horz" wrap="none" rtlCol="0">
                <a:spAutoFit/>
              </a:bodyPr>
              <a:lstStyle/>
              <a:p>
                <a:pPr algn="ctr"/>
                <a:r>
                  <a:rPr kumimoji="1" lang="ja-JP" altLang="en-US" b="1" dirty="0" smtClean="0">
                    <a:solidFill>
                      <a:schemeClr val="tx1">
                        <a:lumMod val="85000"/>
                        <a:lumOff val="15000"/>
                      </a:schemeClr>
                    </a:solidFill>
                    <a:latin typeface="+mn-ea"/>
                    <a:cs typeface="ヒラギノ角ゴ ProN W3"/>
                  </a:rPr>
                  <a:t>満足度</a:t>
                </a:r>
                <a:endParaRPr kumimoji="1" lang="ja-JP" altLang="en-US" b="1" dirty="0">
                  <a:solidFill>
                    <a:schemeClr val="tx1">
                      <a:lumMod val="85000"/>
                      <a:lumOff val="15000"/>
                    </a:schemeClr>
                  </a:solidFill>
                  <a:latin typeface="+mn-ea"/>
                  <a:cs typeface="ヒラギノ角ゴ ProN W3"/>
                </a:endParaRPr>
              </a:p>
            </p:txBody>
          </p:sp>
        </p:grpSp>
      </p:grpSp>
      <p:sp>
        <p:nvSpPr>
          <p:cNvPr id="57" name="線吹き出し 1 (枠付き) 56"/>
          <p:cNvSpPr/>
          <p:nvPr/>
        </p:nvSpPr>
        <p:spPr>
          <a:xfrm>
            <a:off x="5847746" y="3359090"/>
            <a:ext cx="2362289" cy="584776"/>
          </a:xfrm>
          <a:prstGeom prst="borderCallout1">
            <a:avLst>
              <a:gd name="adj1" fmla="val -1109"/>
              <a:gd name="adj2" fmla="val 50433"/>
              <a:gd name="adj3" fmla="val -102154"/>
              <a:gd name="adj4" fmla="val 89839"/>
            </a:avLst>
          </a:prstGeom>
          <a:ln w="19050" cmpd="sng">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600" dirty="0" smtClean="0"/>
              <a:t>地域ぐるみで取り組む</a:t>
            </a:r>
            <a:r>
              <a:rPr lang="en-US" altLang="ja-JP" sz="1600" dirty="0" smtClean="0"/>
              <a:t/>
            </a:r>
            <a:br>
              <a:rPr lang="en-US" altLang="ja-JP" sz="1600" dirty="0" smtClean="0"/>
            </a:br>
            <a:r>
              <a:rPr lang="ja-JP" altLang="en-US" sz="1600" dirty="0" smtClean="0"/>
              <a:t>防犯のまちづくり</a:t>
            </a:r>
            <a:endParaRPr kumimoji="1" lang="ja-JP" altLang="en-US" sz="1600" dirty="0"/>
          </a:p>
        </p:txBody>
      </p:sp>
      <p:sp>
        <p:nvSpPr>
          <p:cNvPr id="58" name="テキスト ボックス 57"/>
          <p:cNvSpPr txBox="1"/>
          <p:nvPr/>
        </p:nvSpPr>
        <p:spPr>
          <a:xfrm>
            <a:off x="5045010" y="1543136"/>
            <a:ext cx="3745737" cy="461665"/>
          </a:xfrm>
          <a:prstGeom prst="rect">
            <a:avLst/>
          </a:prstGeom>
          <a:noFill/>
        </p:spPr>
        <p:txBody>
          <a:bodyPr wrap="none" rtlCol="0">
            <a:spAutoFit/>
          </a:bodyPr>
          <a:lstStyle/>
          <a:p>
            <a:r>
              <a:rPr kumimoji="1" lang="ja-JP" altLang="en-US" sz="2400" dirty="0" smtClean="0">
                <a:latin typeface="+mn-ea"/>
              </a:rPr>
              <a:t>市民満足度調査</a:t>
            </a:r>
            <a:r>
              <a:rPr kumimoji="1" lang="ja-JP" altLang="en-US" sz="2000" dirty="0" smtClean="0">
                <a:latin typeface="+mn-ea"/>
              </a:rPr>
              <a:t>（</a:t>
            </a:r>
            <a:r>
              <a:rPr kumimoji="1" lang="en-US" altLang="ja-JP" sz="2000" dirty="0" smtClean="0">
                <a:latin typeface="+mn-ea"/>
              </a:rPr>
              <a:t>2013</a:t>
            </a:r>
            <a:r>
              <a:rPr kumimoji="1" lang="ja-JP" altLang="en-US" sz="2000" dirty="0" smtClean="0">
                <a:latin typeface="+mn-ea"/>
              </a:rPr>
              <a:t>年）</a:t>
            </a:r>
            <a:endParaRPr kumimoji="1" lang="ja-JP" altLang="en-US" sz="2000" dirty="0">
              <a:latin typeface="+mn-ea"/>
            </a:endParaRPr>
          </a:p>
        </p:txBody>
      </p:sp>
      <p:sp>
        <p:nvSpPr>
          <p:cNvPr id="62" name="正方形/長方形 61"/>
          <p:cNvSpPr/>
          <p:nvPr/>
        </p:nvSpPr>
        <p:spPr>
          <a:xfrm>
            <a:off x="3758600" y="5020820"/>
            <a:ext cx="5032148" cy="400110"/>
          </a:xfrm>
          <a:prstGeom prst="rect">
            <a:avLst/>
          </a:prstGeom>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ja-JP" altLang="en-US" dirty="0"/>
              <a:t>犯罪率が</a:t>
            </a:r>
            <a:r>
              <a:rPr lang="ja-JP" altLang="en-US" dirty="0">
                <a:solidFill>
                  <a:schemeClr val="accent6"/>
                </a:solidFill>
              </a:rPr>
              <a:t>高い</a:t>
            </a:r>
            <a:r>
              <a:rPr lang="ja-JP" altLang="en-US" dirty="0"/>
              <a:t>一方、取り組みへの満足度も</a:t>
            </a:r>
            <a:r>
              <a:rPr lang="ja-JP" altLang="en-US" dirty="0">
                <a:solidFill>
                  <a:srgbClr val="F14124"/>
                </a:solidFill>
              </a:rPr>
              <a:t>高い</a:t>
            </a:r>
          </a:p>
        </p:txBody>
      </p:sp>
      <p:sp>
        <p:nvSpPr>
          <p:cNvPr id="63" name="二等辺三角形 62"/>
          <p:cNvSpPr/>
          <p:nvPr/>
        </p:nvSpPr>
        <p:spPr>
          <a:xfrm rot="10800000">
            <a:off x="6041196" y="5534589"/>
            <a:ext cx="467737" cy="265077"/>
          </a:xfrm>
          <a:prstGeom prst="triangl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 name="円/楕円 1"/>
          <p:cNvSpPr/>
          <p:nvPr/>
        </p:nvSpPr>
        <p:spPr>
          <a:xfrm>
            <a:off x="7884368" y="2683944"/>
            <a:ext cx="180518" cy="180518"/>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7" name="図 6" descr="防犯.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 name="図 2" descr="あんし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28" name="テキスト ボックス 27"/>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
        <p:nvSpPr>
          <p:cNvPr id="27" name="正方形/長方形 26"/>
          <p:cNvSpPr/>
          <p:nvPr/>
        </p:nvSpPr>
        <p:spPr>
          <a:xfrm>
            <a:off x="1786968" y="6208270"/>
            <a:ext cx="1877437" cy="461665"/>
          </a:xfrm>
          <a:prstGeom prst="rect">
            <a:avLst/>
          </a:prstGeom>
        </p:spPr>
        <p:txBody>
          <a:bodyPr wrap="none">
            <a:spAutoFit/>
          </a:bodyPr>
          <a:lstStyle/>
          <a:p>
            <a:pPr algn="r"/>
            <a:r>
              <a:rPr lang="ja-JP" altLang="en-US" sz="1200" dirty="0">
                <a:latin typeface="+mn-ea"/>
              </a:rPr>
              <a:t>出典</a:t>
            </a:r>
            <a:r>
              <a:rPr lang="ja-JP" altLang="en-US" sz="1200" dirty="0" smtClean="0">
                <a:latin typeface="+mn-ea"/>
              </a:rPr>
              <a:t>：茨城県警察</a:t>
            </a:r>
            <a:endParaRPr lang="en-US" altLang="ja-JP" sz="1200" dirty="0" smtClean="0">
              <a:latin typeface="+mn-ea"/>
            </a:endParaRPr>
          </a:p>
          <a:p>
            <a:pPr algn="r"/>
            <a:r>
              <a:rPr lang="en-US" altLang="ja-JP" sz="1200" dirty="0"/>
              <a:t>※</a:t>
            </a:r>
            <a:r>
              <a:rPr lang="ja-JP" altLang="en-US" sz="1200" dirty="0"/>
              <a:t>犯罪率＝犯罪数／</a:t>
            </a:r>
            <a:r>
              <a:rPr lang="ja-JP" altLang="en-US" sz="1200" dirty="0" smtClean="0"/>
              <a:t>人口</a:t>
            </a:r>
            <a:endParaRPr lang="ja-JP" altLang="en-US" sz="1200" dirty="0"/>
          </a:p>
        </p:txBody>
      </p:sp>
    </p:spTree>
    <p:extLst>
      <p:ext uri="{BB962C8B-B14F-4D97-AF65-F5344CB8AC3E}">
        <p14:creationId xmlns:p14="http://schemas.microsoft.com/office/powerpoint/2010/main" val="395601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事故_土浦市.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826" y="2184552"/>
            <a:ext cx="3288715" cy="4102859"/>
          </a:xfrm>
          <a:prstGeom prst="rect">
            <a:avLst/>
          </a:prstGeom>
        </p:spPr>
      </p:pic>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27</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現状</a:t>
            </a:r>
            <a:endParaRPr kumimoji="1" lang="ja-JP" altLang="en-US" sz="2600" dirty="0">
              <a:solidFill>
                <a:schemeClr val="tx1">
                  <a:lumMod val="85000"/>
                  <a:lumOff val="15000"/>
                </a:schemeClr>
              </a:solidFill>
            </a:endParaRPr>
          </a:p>
        </p:txBody>
      </p:sp>
      <p:sp>
        <p:nvSpPr>
          <p:cNvPr id="34" name="正方形/長方形 33"/>
          <p:cNvSpPr/>
          <p:nvPr/>
        </p:nvSpPr>
        <p:spPr>
          <a:xfrm>
            <a:off x="6354824" y="6442609"/>
            <a:ext cx="2159628" cy="430887"/>
          </a:xfrm>
          <a:prstGeom prst="rect">
            <a:avLst/>
          </a:prstGeom>
        </p:spPr>
        <p:txBody>
          <a:bodyPr wrap="none">
            <a:spAutoFit/>
          </a:bodyPr>
          <a:lstStyle/>
          <a:p>
            <a:pPr algn="r"/>
            <a:r>
              <a:rPr lang="ja-JP" altLang="en-US" sz="1050" dirty="0">
                <a:latin typeface="+mn-ea"/>
              </a:rPr>
              <a:t>出典：いばらきデジタル</a:t>
            </a:r>
            <a:r>
              <a:rPr lang="ja-JP" altLang="en-US" sz="1050" dirty="0" smtClean="0">
                <a:latin typeface="+mn-ea"/>
              </a:rPr>
              <a:t>まっぷ</a:t>
            </a:r>
          </a:p>
          <a:p>
            <a:pPr algn="r"/>
            <a:r>
              <a:rPr lang="en-US" altLang="ja-JP" sz="1050" dirty="0" smtClean="0">
                <a:latin typeface="+mn-ea"/>
              </a:rPr>
              <a:t>(</a:t>
            </a:r>
            <a:r>
              <a:rPr lang="ja-JP" altLang="en-US" sz="1050" dirty="0" smtClean="0">
                <a:latin typeface="+mn-ea"/>
              </a:rPr>
              <a:t>最終閲覧日：</a:t>
            </a:r>
            <a:r>
              <a:rPr lang="en-US" altLang="ja-JP" sz="1050" dirty="0" smtClean="0">
                <a:latin typeface="+mn-ea"/>
              </a:rPr>
              <a:t>2015.01.19)</a:t>
            </a:r>
            <a:endParaRPr lang="en-US" altLang="ja-JP" sz="1050" dirty="0">
              <a:latin typeface="+mn-ea"/>
            </a:endParaRPr>
          </a:p>
        </p:txBody>
      </p:sp>
      <p:sp>
        <p:nvSpPr>
          <p:cNvPr id="25" name="正方形/長方形 24"/>
          <p:cNvSpPr/>
          <p:nvPr/>
        </p:nvSpPr>
        <p:spPr>
          <a:xfrm>
            <a:off x="3996019" y="4569051"/>
            <a:ext cx="4621717" cy="523220"/>
          </a:xfrm>
          <a:prstGeom prst="rect">
            <a:avLst/>
          </a:prstGeom>
        </p:spPr>
        <p:txBody>
          <a:bodyPr wrap="square">
            <a:spAutoFit/>
          </a:bodyPr>
          <a:lstStyle/>
          <a:p>
            <a:pPr algn="ctr"/>
            <a:endParaRPr lang="en-US" altLang="ja-JP" sz="2800" b="1" dirty="0">
              <a:solidFill>
                <a:srgbClr val="FF0000"/>
              </a:solidFill>
              <a:latin typeface="+mn-ea"/>
              <a:cs typeface="ヒラギノ角ゴ ProN W3"/>
            </a:endParaRPr>
          </a:p>
        </p:txBody>
      </p:sp>
      <p:sp>
        <p:nvSpPr>
          <p:cNvPr id="26" name="テキスト ボックス 25"/>
          <p:cNvSpPr txBox="1"/>
          <p:nvPr/>
        </p:nvSpPr>
        <p:spPr>
          <a:xfrm>
            <a:off x="467890" y="1557000"/>
            <a:ext cx="4361290" cy="461665"/>
          </a:xfrm>
          <a:prstGeom prst="rect">
            <a:avLst/>
          </a:prstGeom>
          <a:noFill/>
        </p:spPr>
        <p:txBody>
          <a:bodyPr wrap="none" rtlCol="0">
            <a:spAutoFit/>
          </a:bodyPr>
          <a:lstStyle/>
          <a:p>
            <a:r>
              <a:rPr kumimoji="1" lang="ja-JP" altLang="en-US" sz="2400" dirty="0" smtClean="0">
                <a:latin typeface="+mn-ea"/>
              </a:rPr>
              <a:t>交通事故の発生場所</a:t>
            </a:r>
            <a:r>
              <a:rPr kumimoji="1" lang="ja-JP" altLang="en-US" sz="2000" dirty="0" smtClean="0">
                <a:latin typeface="+mn-ea"/>
              </a:rPr>
              <a:t>（</a:t>
            </a:r>
            <a:r>
              <a:rPr kumimoji="1" lang="en-US" altLang="ja-JP" sz="2000" dirty="0" smtClean="0">
                <a:latin typeface="+mn-ea"/>
              </a:rPr>
              <a:t>2014</a:t>
            </a:r>
            <a:r>
              <a:rPr kumimoji="1" lang="ja-JP" altLang="en-US" sz="2000" dirty="0" smtClean="0">
                <a:latin typeface="+mn-ea"/>
              </a:rPr>
              <a:t>年）</a:t>
            </a:r>
            <a:endParaRPr kumimoji="1" lang="ja-JP" altLang="en-US" sz="2000" dirty="0">
              <a:latin typeface="+mn-ea"/>
            </a:endParaRPr>
          </a:p>
        </p:txBody>
      </p:sp>
      <p:pic>
        <p:nvPicPr>
          <p:cNvPr id="40" name="図 39" descr="PC17003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6019" y="2916298"/>
            <a:ext cx="2219643" cy="1664732"/>
          </a:xfrm>
          <a:prstGeom prst="rect">
            <a:avLst/>
          </a:prstGeom>
          <a:ln>
            <a:noFill/>
          </a:ln>
          <a:effectLst>
            <a:softEdge rad="112500"/>
          </a:effectLst>
        </p:spPr>
      </p:pic>
      <p:pic>
        <p:nvPicPr>
          <p:cNvPr id="41" name="図 40" descr="PC17006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7157" y="2916298"/>
            <a:ext cx="2219643" cy="1664732"/>
          </a:xfrm>
          <a:prstGeom prst="rect">
            <a:avLst/>
          </a:prstGeom>
          <a:ln>
            <a:noFill/>
          </a:ln>
          <a:effectLst>
            <a:softEdge rad="112500"/>
          </a:effectLst>
        </p:spPr>
      </p:pic>
      <p:sp>
        <p:nvSpPr>
          <p:cNvPr id="43" name="テキスト ボックス 42"/>
          <p:cNvSpPr txBox="1"/>
          <p:nvPr/>
        </p:nvSpPr>
        <p:spPr>
          <a:xfrm>
            <a:off x="4390341" y="4535515"/>
            <a:ext cx="1415772" cy="461665"/>
          </a:xfrm>
          <a:prstGeom prst="rect">
            <a:avLst/>
          </a:prstGeom>
          <a:noFill/>
        </p:spPr>
        <p:txBody>
          <a:bodyPr wrap="none" rtlCol="0">
            <a:spAutoFit/>
          </a:bodyPr>
          <a:lstStyle/>
          <a:p>
            <a:r>
              <a:rPr lang="ja-JP" altLang="en-US" sz="2400" dirty="0" smtClean="0"/>
              <a:t>狭い道路</a:t>
            </a:r>
            <a:endParaRPr kumimoji="1" lang="ja-JP" altLang="en-US" sz="2400" dirty="0"/>
          </a:p>
        </p:txBody>
      </p:sp>
      <p:sp>
        <p:nvSpPr>
          <p:cNvPr id="44" name="テキスト ボックス 43"/>
          <p:cNvSpPr txBox="1"/>
          <p:nvPr/>
        </p:nvSpPr>
        <p:spPr>
          <a:xfrm>
            <a:off x="6856784" y="4544215"/>
            <a:ext cx="1415772" cy="461665"/>
          </a:xfrm>
          <a:prstGeom prst="rect">
            <a:avLst/>
          </a:prstGeom>
          <a:noFill/>
        </p:spPr>
        <p:txBody>
          <a:bodyPr wrap="none" rtlCol="0">
            <a:spAutoFit/>
          </a:bodyPr>
          <a:lstStyle/>
          <a:p>
            <a:r>
              <a:rPr kumimoji="1" lang="ja-JP" altLang="en-US" sz="2400" dirty="0" smtClean="0"/>
              <a:t>車の速さ</a:t>
            </a:r>
            <a:endParaRPr kumimoji="1" lang="ja-JP" altLang="en-US" sz="2400" dirty="0"/>
          </a:p>
        </p:txBody>
      </p:sp>
      <p:sp>
        <p:nvSpPr>
          <p:cNvPr id="45" name="角丸四角形 44"/>
          <p:cNvSpPr/>
          <p:nvPr/>
        </p:nvSpPr>
        <p:spPr>
          <a:xfrm>
            <a:off x="3996019" y="5143266"/>
            <a:ext cx="4690780" cy="11455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a:spcBef>
                <a:spcPts val="600"/>
              </a:spcBef>
            </a:pPr>
            <a:r>
              <a:rPr lang="ja-JP" altLang="en-US" sz="2800" dirty="0">
                <a:latin typeface="+mn-ea"/>
              </a:rPr>
              <a:t>身の回りの</a:t>
            </a:r>
            <a:r>
              <a:rPr lang="ja-JP" altLang="en-US" sz="2800" dirty="0">
                <a:solidFill>
                  <a:schemeClr val="accent6"/>
                </a:solidFill>
                <a:latin typeface="+mn-ea"/>
              </a:rPr>
              <a:t>危険意識</a:t>
            </a:r>
            <a:r>
              <a:rPr lang="ja-JP" altLang="en-US" sz="2800" dirty="0">
                <a:latin typeface="+mn-ea"/>
              </a:rPr>
              <a:t>を</a:t>
            </a:r>
            <a:r>
              <a:rPr lang="en-US" altLang="ja-JP" sz="2800" dirty="0">
                <a:latin typeface="+mn-ea"/>
              </a:rPr>
              <a:t/>
            </a:r>
            <a:br>
              <a:rPr lang="en-US" altLang="ja-JP" sz="2800" dirty="0">
                <a:latin typeface="+mn-ea"/>
              </a:rPr>
            </a:br>
            <a:r>
              <a:rPr lang="ja-JP" altLang="en-US" sz="2800" dirty="0" smtClean="0">
                <a:latin typeface="+mn-ea"/>
              </a:rPr>
              <a:t>高める</a:t>
            </a:r>
            <a:r>
              <a:rPr lang="ja-JP" altLang="en-US" sz="2800" dirty="0">
                <a:latin typeface="+mn-ea"/>
              </a:rPr>
              <a:t>必要性</a:t>
            </a:r>
          </a:p>
        </p:txBody>
      </p:sp>
      <p:sp>
        <p:nvSpPr>
          <p:cNvPr id="46" name="正方形/長方形 45"/>
          <p:cNvSpPr/>
          <p:nvPr/>
        </p:nvSpPr>
        <p:spPr>
          <a:xfrm>
            <a:off x="3996019" y="2182478"/>
            <a:ext cx="4690782" cy="510778"/>
          </a:xfrm>
          <a:prstGeom prst="rect">
            <a:avLst/>
          </a:prstGeom>
          <a:ln>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a:solidFill>
                  <a:schemeClr val="accent6"/>
                </a:solidFill>
              </a:rPr>
              <a:t>生活道路</a:t>
            </a:r>
            <a:r>
              <a:rPr lang="ja-JP" altLang="en-US" sz="2400" dirty="0"/>
              <a:t>でも</a:t>
            </a:r>
            <a:r>
              <a:rPr lang="ja-JP" altLang="en-US" sz="2400" dirty="0">
                <a:solidFill>
                  <a:srgbClr val="F14124"/>
                </a:solidFill>
              </a:rPr>
              <a:t>交通事故</a:t>
            </a:r>
            <a:r>
              <a:rPr lang="ja-JP" altLang="en-US" sz="2400" dirty="0"/>
              <a:t>が</a:t>
            </a:r>
            <a:r>
              <a:rPr lang="ja-JP" altLang="en-US" sz="2400" dirty="0" smtClean="0"/>
              <a:t>多発</a:t>
            </a:r>
            <a:endParaRPr lang="ja-JP" altLang="en-US" sz="2400" dirty="0"/>
          </a:p>
        </p:txBody>
      </p:sp>
      <p:grpSp>
        <p:nvGrpSpPr>
          <p:cNvPr id="36" name="図形グループ 35"/>
          <p:cNvGrpSpPr/>
          <p:nvPr/>
        </p:nvGrpSpPr>
        <p:grpSpPr>
          <a:xfrm>
            <a:off x="1541713" y="3190118"/>
            <a:ext cx="1379812" cy="1379812"/>
            <a:chOff x="1541713" y="3190118"/>
            <a:chExt cx="1379812" cy="1379812"/>
          </a:xfrm>
        </p:grpSpPr>
        <p:pic>
          <p:nvPicPr>
            <p:cNvPr id="4" name="図 3" descr="mushimegane.gif"/>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541713" y="3190118"/>
              <a:ext cx="1379812" cy="1379812"/>
            </a:xfrm>
            <a:prstGeom prst="rect">
              <a:avLst/>
            </a:prstGeom>
          </p:spPr>
        </p:pic>
        <p:sp>
          <p:nvSpPr>
            <p:cNvPr id="19" name="円/楕円 18"/>
            <p:cNvSpPr/>
            <p:nvPr/>
          </p:nvSpPr>
          <p:spPr>
            <a:xfrm>
              <a:off x="1790292" y="3356996"/>
              <a:ext cx="682446" cy="682446"/>
            </a:xfrm>
            <a:prstGeom prst="ellipse">
              <a:avLst/>
            </a:prstGeom>
            <a:solidFill>
              <a:schemeClr val="bg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27" name="図 26" descr="tsuwa4.gif"/>
          <p:cNvPicPr>
            <a:picLocks noChangeAspect="1"/>
          </p:cNvPicPr>
          <p:nvPr/>
        </p:nvPicPr>
        <p:blipFill rotWithShape="1">
          <a:blip r:embed="rId7" cstate="print">
            <a:extLst>
              <a:ext uri="{28A0092B-C50C-407E-A947-70E740481C1C}">
                <a14:useLocalDpi xmlns:a14="http://schemas.microsoft.com/office/drawing/2010/main"/>
              </a:ext>
            </a:extLst>
          </a:blip>
          <a:srcRect l="14986" r="24872"/>
          <a:stretch/>
        </p:blipFill>
        <p:spPr>
          <a:xfrm>
            <a:off x="104818" y="4280717"/>
            <a:ext cx="1904366" cy="2375806"/>
          </a:xfrm>
          <a:prstGeom prst="ellipse">
            <a:avLst/>
          </a:prstGeom>
          <a:noFill/>
          <a:ln w="28575" cmpd="sng">
            <a:solidFill>
              <a:schemeClr val="tx1">
                <a:lumMod val="75000"/>
                <a:lumOff val="25000"/>
              </a:schemeClr>
            </a:solidFill>
          </a:ln>
        </p:spPr>
      </p:pic>
      <p:cxnSp>
        <p:nvCxnSpPr>
          <p:cNvPr id="7" name="直線コネクタ 6"/>
          <p:cNvCxnSpPr/>
          <p:nvPr/>
        </p:nvCxnSpPr>
        <p:spPr>
          <a:xfrm flipH="1">
            <a:off x="542827" y="3525753"/>
            <a:ext cx="1247465" cy="909872"/>
          </a:xfrm>
          <a:prstGeom prst="line">
            <a:avLst/>
          </a:prstGeom>
          <a:ln w="2857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2009185" y="3917036"/>
            <a:ext cx="418674" cy="1858122"/>
          </a:xfrm>
          <a:prstGeom prst="line">
            <a:avLst/>
          </a:prstGeom>
          <a:ln w="285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9" name="図 48" descr="防犯.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50" name="図 49" descr="あんしん.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51" name="テキスト ボックス 50"/>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Tree>
    <p:extLst>
      <p:ext uri="{BB962C8B-B14F-4D97-AF65-F5344CB8AC3E}">
        <p14:creationId xmlns:p14="http://schemas.microsoft.com/office/powerpoint/2010/main" val="53232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3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300"/>
                                        <p:tgtEl>
                                          <p:spTgt spid="30"/>
                                        </p:tgtEl>
                                      </p:cBhvr>
                                    </p:animEffect>
                                  </p:childTnLst>
                                </p:cTn>
                              </p:par>
                            </p:childTnLst>
                          </p:cTn>
                        </p:par>
                        <p:par>
                          <p:cTn id="13" fill="hold">
                            <p:stCondLst>
                              <p:cond delay="300"/>
                            </p:stCondLst>
                            <p:childTnLst>
                              <p:par>
                                <p:cTn id="14" presetID="1" presetClass="entr" presetSubtype="0" fill="hold" nodeType="afterEffect">
                                  <p:stCondLst>
                                    <p:cond delay="3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600"/>
                            </p:stCondLst>
                            <p:childTnLst>
                              <p:par>
                                <p:cTn id="17" presetID="9" presetClass="emph" presetSubtype="0" nodeType="afterEffect">
                                  <p:stCondLst>
                                    <p:cond delay="0"/>
                                  </p:stCondLst>
                                  <p:childTnLst>
                                    <p:set>
                                      <p:cBhvr rctx="PPT">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57201" y="1715877"/>
            <a:ext cx="3077567" cy="4195193"/>
          </a:xfrm>
          <a:prstGeom prst="rect">
            <a:avLst/>
          </a:prstGeom>
        </p:spPr>
      </p:pic>
      <p:sp>
        <p:nvSpPr>
          <p:cNvPr id="24" name="テキスト ボックス 23"/>
          <p:cNvSpPr txBox="1"/>
          <p:nvPr/>
        </p:nvSpPr>
        <p:spPr>
          <a:xfrm>
            <a:off x="960603" y="5911070"/>
            <a:ext cx="2721418" cy="276999"/>
          </a:xfrm>
          <a:prstGeom prst="rect">
            <a:avLst/>
          </a:prstGeom>
          <a:noFill/>
        </p:spPr>
        <p:txBody>
          <a:bodyPr wrap="none" rtlCol="0">
            <a:spAutoFit/>
          </a:bodyPr>
          <a:lstStyle/>
          <a:p>
            <a:r>
              <a:rPr kumimoji="1" lang="ja-JP" altLang="en-US" sz="1200" dirty="0" smtClean="0">
                <a:latin typeface="+mn-ea"/>
              </a:rPr>
              <a:t>出典：土浦市立</a:t>
            </a:r>
            <a:r>
              <a:rPr lang="ja-JP" altLang="en-US" sz="1200" dirty="0" smtClean="0">
                <a:latin typeface="+mn-ea"/>
              </a:rPr>
              <a:t>藤沢小学校（</a:t>
            </a:r>
            <a:r>
              <a:rPr lang="en-US" altLang="ja-JP" sz="1200" dirty="0" smtClean="0">
                <a:latin typeface="+mn-ea"/>
              </a:rPr>
              <a:t>2014</a:t>
            </a:r>
            <a:r>
              <a:rPr lang="ja-JP" altLang="en-US" sz="1200" dirty="0" smtClean="0">
                <a:latin typeface="+mn-ea"/>
              </a:rPr>
              <a:t>）</a:t>
            </a:r>
            <a:endParaRPr kumimoji="1" lang="en-US" altLang="ja-JP" sz="1200" dirty="0" smtClean="0">
              <a:latin typeface="+mn-ea"/>
            </a:endParaRPr>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28</a:t>
            </a:fld>
            <a:endParaRPr kumimoji="1" lang="ja-JP" altLang="en-US"/>
          </a:p>
        </p:txBody>
      </p:sp>
      <p:pic>
        <p:nvPicPr>
          <p:cNvPr id="10" name="図 9" descr="jik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6334" y="1653972"/>
            <a:ext cx="2423148" cy="1817361"/>
          </a:xfrm>
          <a:prstGeom prst="rect">
            <a:avLst/>
          </a:prstGeom>
          <a:ln>
            <a:noFill/>
          </a:ln>
          <a:effectLst>
            <a:softEdge rad="112500"/>
          </a:effectLst>
        </p:spPr>
      </p:pic>
      <p:pic>
        <p:nvPicPr>
          <p:cNvPr id="11" name="図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82982" y="1655164"/>
            <a:ext cx="2423305" cy="1816169"/>
          </a:xfrm>
          <a:prstGeom prst="rect">
            <a:avLst/>
          </a:prstGeom>
          <a:ln>
            <a:noFill/>
          </a:ln>
          <a:effectLst>
            <a:softEdge rad="112500"/>
          </a:effectLst>
        </p:spPr>
      </p:pic>
      <p:sp>
        <p:nvSpPr>
          <p:cNvPr id="25" name="テキスト ボックス 24"/>
          <p:cNvSpPr txBox="1"/>
          <p:nvPr/>
        </p:nvSpPr>
        <p:spPr>
          <a:xfrm>
            <a:off x="4405849" y="3541338"/>
            <a:ext cx="3570208" cy="929485"/>
          </a:xfrm>
          <a:prstGeom prst="rect">
            <a:avLst/>
          </a:prstGeom>
          <a:noFill/>
        </p:spPr>
        <p:txBody>
          <a:bodyPr wrap="none" rtlCol="0">
            <a:spAutoFit/>
          </a:bodyPr>
          <a:lstStyle/>
          <a:p>
            <a:pPr algn="ctr">
              <a:spcBef>
                <a:spcPts val="768"/>
              </a:spcBef>
            </a:pPr>
            <a:r>
              <a:rPr kumimoji="1" lang="ja-JP" altLang="en-US" sz="2400" dirty="0" smtClean="0">
                <a:solidFill>
                  <a:srgbClr val="FF0000"/>
                </a:solidFill>
              </a:rPr>
              <a:t>危険</a:t>
            </a:r>
            <a:r>
              <a:rPr kumimoji="1" lang="ja-JP" altLang="en-US" sz="2400" dirty="0" smtClean="0"/>
              <a:t>な場所、</a:t>
            </a:r>
            <a:r>
              <a:rPr lang="ja-JP" altLang="en-US" sz="2400" dirty="0" smtClean="0">
                <a:solidFill>
                  <a:srgbClr val="F14124"/>
                </a:solidFill>
              </a:rPr>
              <a:t>安全</a:t>
            </a:r>
            <a:r>
              <a:rPr lang="ja-JP" altLang="en-US" sz="2400" dirty="0" smtClean="0"/>
              <a:t>な</a:t>
            </a:r>
            <a:r>
              <a:rPr lang="ja-JP" altLang="en-US" sz="2400" dirty="0" smtClean="0">
                <a:solidFill>
                  <a:srgbClr val="000000"/>
                </a:solidFill>
              </a:rPr>
              <a:t>場所</a:t>
            </a:r>
            <a:endParaRPr lang="en-US" altLang="ja-JP" sz="2400" dirty="0"/>
          </a:p>
          <a:p>
            <a:pPr algn="ctr">
              <a:spcBef>
                <a:spcPts val="768"/>
              </a:spcBef>
            </a:pPr>
            <a:r>
              <a:rPr lang="ja-JP" altLang="en-US" sz="2400" dirty="0" smtClean="0">
                <a:solidFill>
                  <a:schemeClr val="accent6"/>
                </a:solidFill>
              </a:rPr>
              <a:t>小学生</a:t>
            </a:r>
            <a:r>
              <a:rPr kumimoji="1" lang="ja-JP" altLang="en-US" sz="2400" dirty="0" smtClean="0">
                <a:solidFill>
                  <a:srgbClr val="000000"/>
                </a:solidFill>
              </a:rPr>
              <a:t>を中心に作成</a:t>
            </a:r>
            <a:endParaRPr kumimoji="1" lang="ja-JP" altLang="en-US" sz="2400" dirty="0">
              <a:solidFill>
                <a:srgbClr val="000000"/>
              </a:solidFill>
            </a:endParaRPr>
          </a:p>
        </p:txBody>
      </p:sp>
      <p:sp>
        <p:nvSpPr>
          <p:cNvPr id="31" name="角丸四角形 30"/>
          <p:cNvSpPr/>
          <p:nvPr/>
        </p:nvSpPr>
        <p:spPr>
          <a:xfrm>
            <a:off x="3675580" y="4566911"/>
            <a:ext cx="5011220"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ja-JP" altLang="en-US" sz="2400" dirty="0" smtClean="0">
                <a:solidFill>
                  <a:schemeClr val="accent6"/>
                </a:solidFill>
              </a:rPr>
              <a:t>防犯意識・</a:t>
            </a:r>
            <a:r>
              <a:rPr lang="ja-JP" altLang="en-US" sz="2400" dirty="0">
                <a:solidFill>
                  <a:schemeClr val="accent6"/>
                </a:solidFill>
              </a:rPr>
              <a:t>危険意識</a:t>
            </a:r>
            <a:r>
              <a:rPr lang="ja-JP" altLang="en-US" sz="2400" dirty="0"/>
              <a:t>の</a:t>
            </a:r>
            <a:r>
              <a:rPr lang="ja-JP" altLang="en-US" sz="2400" dirty="0" smtClean="0"/>
              <a:t>向上</a:t>
            </a:r>
            <a:endParaRPr lang="ja-JP" altLang="en-US" sz="2400" dirty="0"/>
          </a:p>
        </p:txBody>
      </p:sp>
      <p:sp>
        <p:nvSpPr>
          <p:cNvPr id="19" name="角丸四角形 18"/>
          <p:cNvSpPr/>
          <p:nvPr/>
        </p:nvSpPr>
        <p:spPr>
          <a:xfrm>
            <a:off x="3675580" y="5615385"/>
            <a:ext cx="5011220" cy="510778"/>
          </a:xfrm>
          <a:prstGeom prst="round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2400" dirty="0" smtClean="0">
                <a:solidFill>
                  <a:srgbClr val="000000"/>
                </a:solidFill>
              </a:rPr>
              <a:t>地域の防犯対策への活用</a:t>
            </a:r>
            <a:endParaRPr lang="ja-JP" altLang="en-US" sz="2400" dirty="0">
              <a:solidFill>
                <a:srgbClr val="000000"/>
              </a:solidFill>
            </a:endParaRPr>
          </a:p>
        </p:txBody>
      </p:sp>
      <p:sp>
        <p:nvSpPr>
          <p:cNvPr id="22" name="テキスト ボックス 21"/>
          <p:cNvSpPr txBox="1"/>
          <p:nvPr/>
        </p:nvSpPr>
        <p:spPr>
          <a:xfrm>
            <a:off x="5946099" y="5099588"/>
            <a:ext cx="491102" cy="514062"/>
          </a:xfrm>
          <a:prstGeom prst="rect">
            <a:avLst/>
          </a:prstGeom>
          <a:noFill/>
        </p:spPr>
        <p:txBody>
          <a:bodyPr wrap="none" rtlCol="0" anchor="ctr" anchorCtr="0">
            <a:noAutofit/>
          </a:bodyPr>
          <a:lstStyle/>
          <a:p>
            <a:pPr algn="ctr">
              <a:spcBef>
                <a:spcPts val="768"/>
              </a:spcBef>
            </a:pPr>
            <a:r>
              <a:rPr kumimoji="1" lang="en-US" altLang="ja-JP" sz="2400" b="1" dirty="0" smtClean="0">
                <a:solidFill>
                  <a:srgbClr val="000000"/>
                </a:solidFill>
                <a:latin typeface="+mn-ea"/>
              </a:rPr>
              <a:t>+</a:t>
            </a:r>
          </a:p>
        </p:txBody>
      </p:sp>
      <p:sp>
        <p:nvSpPr>
          <p:cNvPr id="28" name="正方形/長方形 27"/>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9" name="図 28" descr="防犯.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0" name="図 29" descr="あんしん.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7" name="テキスト ボックス 36"/>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
        <p:nvSpPr>
          <p:cNvPr id="39"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a:t>
            </a:r>
            <a:r>
              <a:rPr lang="ja-JP" altLang="en-US" sz="2600" dirty="0" smtClean="0">
                <a:solidFill>
                  <a:schemeClr val="tx1">
                    <a:lumMod val="85000"/>
                    <a:lumOff val="15000"/>
                  </a:schemeClr>
                </a:solidFill>
              </a:rPr>
              <a:t>づくり（現状）</a:t>
            </a:r>
            <a:endParaRPr kumimoji="1" lang="ja-JP" altLang="en-US" sz="2600" dirty="0">
              <a:solidFill>
                <a:schemeClr val="tx1">
                  <a:lumMod val="85000"/>
                  <a:lumOff val="15000"/>
                </a:schemeClr>
              </a:solidFill>
            </a:endParaRPr>
          </a:p>
        </p:txBody>
      </p:sp>
    </p:spTree>
    <p:extLst>
      <p:ext uri="{BB962C8B-B14F-4D97-AF65-F5344CB8AC3E}">
        <p14:creationId xmlns:p14="http://schemas.microsoft.com/office/powerpoint/2010/main" val="320849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29</a:t>
            </a:fld>
            <a:endParaRPr kumimoji="1" lang="ja-JP" altLang="en-US"/>
          </a:p>
        </p:txBody>
      </p:sp>
      <p:sp>
        <p:nvSpPr>
          <p:cNvPr id="24"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安全マップづくり（提案）</a:t>
            </a:r>
            <a:endParaRPr kumimoji="1" lang="ja-JP" altLang="en-US" sz="2600" dirty="0">
              <a:solidFill>
                <a:schemeClr val="tx1">
                  <a:lumMod val="85000"/>
                  <a:lumOff val="15000"/>
                </a:schemeClr>
              </a:solidFill>
            </a:endParaRPr>
          </a:p>
        </p:txBody>
      </p:sp>
      <p:sp>
        <p:nvSpPr>
          <p:cNvPr id="25" name="角丸四角形 24"/>
          <p:cNvSpPr/>
          <p:nvPr/>
        </p:nvSpPr>
        <p:spPr>
          <a:xfrm>
            <a:off x="457199" y="4912363"/>
            <a:ext cx="8229599" cy="578882"/>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768"/>
              </a:spcBef>
            </a:pPr>
            <a:r>
              <a:rPr lang="ja-JP" altLang="en-US" sz="2800" dirty="0">
                <a:latin typeface="+mn-ea"/>
              </a:rPr>
              <a:t>地域内</a:t>
            </a:r>
            <a:r>
              <a:rPr lang="ja-JP" altLang="en-US" sz="2800" dirty="0" smtClean="0">
                <a:solidFill>
                  <a:srgbClr val="F14124"/>
                </a:solidFill>
                <a:latin typeface="+mn-ea"/>
              </a:rPr>
              <a:t>交流</a:t>
            </a:r>
            <a:r>
              <a:rPr lang="ja-JP" altLang="en-US" sz="2800" dirty="0" smtClean="0">
                <a:solidFill>
                  <a:srgbClr val="000000"/>
                </a:solidFill>
                <a:latin typeface="+mn-ea"/>
              </a:rPr>
              <a:t>の促進</a:t>
            </a:r>
            <a:endParaRPr lang="en-US" altLang="ja-JP" sz="2800" dirty="0" smtClean="0">
              <a:solidFill>
                <a:schemeClr val="tx1"/>
              </a:solidFill>
            </a:endParaRPr>
          </a:p>
        </p:txBody>
      </p:sp>
      <p:sp>
        <p:nvSpPr>
          <p:cNvPr id="26" name="正方形/長方形 25"/>
          <p:cNvSpPr/>
          <p:nvPr/>
        </p:nvSpPr>
        <p:spPr>
          <a:xfrm>
            <a:off x="457199" y="4158726"/>
            <a:ext cx="82296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ja-JP" altLang="en-US" sz="2400" dirty="0" smtClean="0"/>
              <a:t>地域での</a:t>
            </a:r>
            <a:r>
              <a:rPr lang="ja-JP" altLang="en-US" sz="2400" dirty="0" smtClean="0">
                <a:solidFill>
                  <a:schemeClr val="accent6"/>
                </a:solidFill>
              </a:rPr>
              <a:t>一体的</a:t>
            </a:r>
            <a:r>
              <a:rPr lang="ja-JP" altLang="en-US" sz="2400" dirty="0" smtClean="0"/>
              <a:t>・</a:t>
            </a:r>
            <a:r>
              <a:rPr lang="ja-JP" altLang="en-US" sz="2400" dirty="0" smtClean="0">
                <a:solidFill>
                  <a:srgbClr val="F14124"/>
                </a:solidFill>
              </a:rPr>
              <a:t>継続的</a:t>
            </a:r>
            <a:r>
              <a:rPr lang="ja-JP" altLang="en-US" sz="2400" dirty="0" smtClean="0"/>
              <a:t>な取り組み</a:t>
            </a:r>
            <a:endParaRPr lang="en-US" altLang="ja-JP" sz="2400" dirty="0" smtClean="0"/>
          </a:p>
        </p:txBody>
      </p:sp>
      <p:pic>
        <p:nvPicPr>
          <p:cNvPr id="29" name="図 28" descr="tsugaku_boy.png"/>
          <p:cNvPicPr preferRelativeResize="0">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611517"/>
            <a:ext cx="1018394" cy="1230893"/>
          </a:xfrm>
          <a:prstGeom prst="rect">
            <a:avLst/>
          </a:prstGeom>
        </p:spPr>
      </p:pic>
      <p:pic>
        <p:nvPicPr>
          <p:cNvPr id="31" name="図 30" descr="tsugaku_girl.png"/>
          <p:cNvPicPr preferRelativeResize="0">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0220" y="2613388"/>
            <a:ext cx="1017862" cy="1230045"/>
          </a:xfrm>
          <a:prstGeom prst="rect">
            <a:avLst/>
          </a:prstGeom>
        </p:spPr>
      </p:pic>
      <p:pic>
        <p:nvPicPr>
          <p:cNvPr id="44" name="図 43" descr="making_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5492" y="1711352"/>
            <a:ext cx="2852781" cy="2138433"/>
          </a:xfrm>
          <a:prstGeom prst="rect">
            <a:avLst/>
          </a:prstGeom>
          <a:ln>
            <a:noFill/>
          </a:ln>
          <a:effectLst>
            <a:softEdge rad="112500"/>
          </a:effectLst>
        </p:spPr>
      </p:pic>
      <p:sp>
        <p:nvSpPr>
          <p:cNvPr id="45" name="正方形/長方形 44"/>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6" name="図 45" descr="防犯.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47" name="図 46" descr="あんし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48" name="テキスト ボックス 47"/>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pic>
        <p:nvPicPr>
          <p:cNvPr id="49" name="図 48" descr="yajirusi.gif"/>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rot="4500000">
            <a:off x="5407790" y="1437607"/>
            <a:ext cx="1040780" cy="1421911"/>
          </a:xfrm>
          <a:prstGeom prst="rect">
            <a:avLst/>
          </a:prstGeom>
        </p:spPr>
      </p:pic>
      <p:pic>
        <p:nvPicPr>
          <p:cNvPr id="50" name="図 49" descr="yajirusi.gif"/>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rot="6300000" flipV="1">
            <a:off x="1640106" y="1433616"/>
            <a:ext cx="1040780" cy="1432680"/>
          </a:xfrm>
          <a:prstGeom prst="rect">
            <a:avLst/>
          </a:prstGeom>
        </p:spPr>
      </p:pic>
      <p:sp>
        <p:nvSpPr>
          <p:cNvPr id="17" name="角丸四角形 16"/>
          <p:cNvSpPr/>
          <p:nvPr/>
        </p:nvSpPr>
        <p:spPr>
          <a:xfrm>
            <a:off x="457199" y="5664500"/>
            <a:ext cx="8229599" cy="578882"/>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768"/>
              </a:spcBef>
            </a:pPr>
            <a:r>
              <a:rPr lang="ja-JP" altLang="en-US" sz="2800" dirty="0" smtClean="0">
                <a:solidFill>
                  <a:schemeClr val="tx1"/>
                </a:solidFill>
              </a:rPr>
              <a:t>地域への</a:t>
            </a:r>
            <a:r>
              <a:rPr lang="ja-JP" altLang="en-US" sz="2800" dirty="0">
                <a:solidFill>
                  <a:srgbClr val="FF0000"/>
                </a:solidFill>
                <a:latin typeface="+mn-ea"/>
              </a:rPr>
              <a:t>愛着</a:t>
            </a:r>
            <a:r>
              <a:rPr lang="ja-JP" altLang="en-US" sz="2800" dirty="0">
                <a:latin typeface="+mn-ea"/>
              </a:rPr>
              <a:t>の</a:t>
            </a:r>
            <a:r>
              <a:rPr lang="ja-JP" altLang="en-US" sz="2800" dirty="0" smtClean="0">
                <a:latin typeface="+mn-ea"/>
              </a:rPr>
              <a:t>増進</a:t>
            </a:r>
            <a:endParaRPr lang="en-US" altLang="ja-JP" sz="2800" dirty="0">
              <a:solidFill>
                <a:schemeClr val="tx1"/>
              </a:solidFill>
            </a:endParaRPr>
          </a:p>
        </p:txBody>
      </p:sp>
      <p:pic>
        <p:nvPicPr>
          <p:cNvPr id="2" name="図 1"/>
          <p:cNvPicPr>
            <a:picLocks noChangeAspect="1"/>
          </p:cNvPicPr>
          <p:nvPr/>
        </p:nvPicPr>
        <p:blipFill>
          <a:blip r:embed="rId10"/>
          <a:stretch>
            <a:fillRect/>
          </a:stretch>
        </p:blipFill>
        <p:spPr>
          <a:xfrm>
            <a:off x="5652583" y="2074224"/>
            <a:ext cx="3034217" cy="1776396"/>
          </a:xfrm>
          <a:prstGeom prst="rect">
            <a:avLst/>
          </a:prstGeom>
        </p:spPr>
      </p:pic>
    </p:spTree>
    <p:extLst>
      <p:ext uri="{BB962C8B-B14F-4D97-AF65-F5344CB8AC3E}">
        <p14:creationId xmlns:p14="http://schemas.microsoft.com/office/powerpoint/2010/main" val="1824035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土浦.gif"/>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117767" y="1244523"/>
            <a:ext cx="5266921" cy="5302122"/>
          </a:xfrm>
          <a:prstGeom prst="rect">
            <a:avLst/>
          </a:prstGeom>
        </p:spPr>
      </p:pic>
      <p:sp>
        <p:nvSpPr>
          <p:cNvPr id="26" name="スライド番号プレースホルダー 25"/>
          <p:cNvSpPr>
            <a:spLocks noGrp="1"/>
          </p:cNvSpPr>
          <p:nvPr>
            <p:ph type="sldNum" sz="quarter" idx="12"/>
          </p:nvPr>
        </p:nvSpPr>
        <p:spPr/>
        <p:txBody>
          <a:bodyPr/>
          <a:lstStyle/>
          <a:p>
            <a:fld id="{BA79D606-EC8D-0647-87B4-E9EEF6F75C3C}" type="slidenum">
              <a:rPr kumimoji="1" lang="ja-JP" altLang="en-US" smtClean="0"/>
              <a:t>3</a:t>
            </a:fld>
            <a:endParaRPr kumimoji="1" lang="ja-JP" altLang="en-US" dirty="0"/>
          </a:p>
        </p:txBody>
      </p:sp>
      <p:sp>
        <p:nvSpPr>
          <p:cNvPr id="21" name="テキスト ボックス 20"/>
          <p:cNvSpPr txBox="1"/>
          <p:nvPr/>
        </p:nvSpPr>
        <p:spPr>
          <a:xfrm>
            <a:off x="606586" y="465888"/>
            <a:ext cx="2339102" cy="523220"/>
          </a:xfrm>
          <a:prstGeom prst="rect">
            <a:avLst/>
          </a:prstGeom>
          <a:noFill/>
        </p:spPr>
        <p:txBody>
          <a:bodyPr wrap="none" rtlCol="0">
            <a:spAutoFit/>
          </a:bodyPr>
          <a:lstStyle/>
          <a:p>
            <a:r>
              <a:rPr kumimoji="1" lang="ja-JP" altLang="en-US" sz="2800" dirty="0" smtClean="0"/>
              <a:t>土浦市の現状</a:t>
            </a:r>
            <a:endParaRPr kumimoji="1" lang="ja-JP" altLang="en-US" sz="2800" dirty="0"/>
          </a:p>
        </p:txBody>
      </p:sp>
      <p:pic>
        <p:nvPicPr>
          <p:cNvPr id="40" name="図 39" descr="土浦.gif"/>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2117767" y="1244523"/>
            <a:ext cx="5266921" cy="5302122"/>
          </a:xfrm>
          <a:prstGeom prst="rect">
            <a:avLst/>
          </a:prstGeom>
        </p:spPr>
      </p:pic>
      <p:pic>
        <p:nvPicPr>
          <p:cNvPr id="41" name="図 40" descr="DSC_1932.JP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679437" y="3230571"/>
            <a:ext cx="3145401" cy="1769288"/>
          </a:xfrm>
          <a:prstGeom prst="rect">
            <a:avLst/>
          </a:prstGeom>
          <a:ln>
            <a:noFill/>
          </a:ln>
          <a:effectLst>
            <a:softEdge rad="112500"/>
          </a:effectLst>
        </p:spPr>
      </p:pic>
      <p:pic>
        <p:nvPicPr>
          <p:cNvPr id="39" name="図 38" descr="DSC_1870.JPG"/>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133054" y="4999859"/>
            <a:ext cx="2986169" cy="1679721"/>
          </a:xfrm>
          <a:prstGeom prst="rect">
            <a:avLst/>
          </a:prstGeom>
          <a:ln>
            <a:noFill/>
          </a:ln>
          <a:effectLst>
            <a:softEdge rad="112500"/>
          </a:effectLst>
        </p:spPr>
      </p:pic>
      <p:pic>
        <p:nvPicPr>
          <p:cNvPr id="8" name="図 7"/>
          <p:cNvPicPr>
            <a:picLocks noChangeAspect="1"/>
          </p:cNvPicPr>
          <p:nvPr/>
        </p:nvPicPr>
        <p:blipFill rotWithShape="1">
          <a:blip r:embed="rId9"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rot="5400000">
            <a:off x="2067504" y="1151373"/>
            <a:ext cx="2439837" cy="1635475"/>
          </a:xfrm>
          <a:prstGeom prst="rect">
            <a:avLst/>
          </a:prstGeom>
          <a:ln>
            <a:noFill/>
          </a:ln>
          <a:effectLst>
            <a:softEdge rad="112500"/>
          </a:effectLst>
        </p:spPr>
      </p:pic>
      <p:pic>
        <p:nvPicPr>
          <p:cNvPr id="6" name="図 5"/>
          <p:cNvPicPr>
            <a:picLocks noChangeAspect="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93492" y="2302079"/>
            <a:ext cx="2893718" cy="1856983"/>
          </a:xfrm>
          <a:prstGeom prst="rect">
            <a:avLst/>
          </a:prstGeom>
          <a:ln>
            <a:noFill/>
          </a:ln>
          <a:effectLst>
            <a:softEdge rad="112500"/>
          </a:effectLst>
        </p:spPr>
      </p:pic>
      <p:pic>
        <p:nvPicPr>
          <p:cNvPr id="10" name="図 9"/>
          <p:cNvPicPr>
            <a:picLocks noChangeAspect="1"/>
          </p:cNvPicPr>
          <p:nvPr/>
        </p:nvPicPr>
        <p:blipFill>
          <a:blip r:embed="rId11">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78539" y="1897457"/>
            <a:ext cx="2794528" cy="2331079"/>
          </a:xfrm>
          <a:prstGeom prst="rect">
            <a:avLst/>
          </a:prstGeom>
          <a:ln>
            <a:noFill/>
          </a:ln>
          <a:effectLst>
            <a:softEdge rad="112500"/>
          </a:effectLst>
        </p:spPr>
      </p:pic>
      <p:pic>
        <p:nvPicPr>
          <p:cNvPr id="9" name="図 8"/>
          <p:cNvPicPr>
            <a:picLocks noChangeAspect="1"/>
          </p:cNvPicPr>
          <p:nvPr/>
        </p:nvPicPr>
        <p:blipFill rotWithShape="1">
          <a:blip r:embed="rId12"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679437" y="577483"/>
            <a:ext cx="3030875" cy="2731946"/>
          </a:xfrm>
          <a:prstGeom prst="rect">
            <a:avLst/>
          </a:prstGeom>
          <a:ln>
            <a:noFill/>
          </a:ln>
          <a:effectLst>
            <a:softEdge rad="112500"/>
          </a:effectLst>
        </p:spPr>
      </p:pic>
      <p:pic>
        <p:nvPicPr>
          <p:cNvPr id="5" name="図 4"/>
          <p:cNvPicPr>
            <a:picLocks noChangeAspect="1"/>
          </p:cNvPicPr>
          <p:nvPr/>
        </p:nvPicPr>
        <p:blipFill rotWithShape="1">
          <a:blip r:embed="rId13"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rot="5400000">
            <a:off x="803035" y="4395837"/>
            <a:ext cx="2629463" cy="2294862"/>
          </a:xfrm>
          <a:prstGeom prst="rect">
            <a:avLst/>
          </a:prstGeom>
          <a:ln>
            <a:noFill/>
          </a:ln>
          <a:effectLst>
            <a:softEdge rad="112500"/>
          </a:effectLst>
        </p:spPr>
      </p:pic>
      <p:pic>
        <p:nvPicPr>
          <p:cNvPr id="7" name="図 6" descr="目標③.jpg"/>
          <p:cNvPicPr>
            <a:picLocks noChangeAspect="1"/>
          </p:cNvPicPr>
          <p:nvPr/>
        </p:nvPicPr>
        <p:blipFill>
          <a:blip r:embed="rId14">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750887" y="4498493"/>
            <a:ext cx="2653625" cy="2040153"/>
          </a:xfrm>
          <a:prstGeom prst="rect">
            <a:avLst/>
          </a:prstGeom>
          <a:ln>
            <a:noFill/>
          </a:ln>
          <a:effectLst>
            <a:softEdge rad="112500"/>
          </a:effectLst>
        </p:spPr>
      </p:pic>
      <p:grpSp>
        <p:nvGrpSpPr>
          <p:cNvPr id="82" name="図形グループ 81"/>
          <p:cNvGrpSpPr/>
          <p:nvPr/>
        </p:nvGrpSpPr>
        <p:grpSpPr>
          <a:xfrm>
            <a:off x="5847594" y="4912615"/>
            <a:ext cx="2287806" cy="523220"/>
            <a:chOff x="-2293436" y="4829876"/>
            <a:chExt cx="2287806" cy="523220"/>
          </a:xfrm>
        </p:grpSpPr>
        <p:sp>
          <p:nvSpPr>
            <p:cNvPr id="79" name="円/楕円 78"/>
            <p:cNvSpPr/>
            <p:nvPr/>
          </p:nvSpPr>
          <p:spPr>
            <a:xfrm>
              <a:off x="-2143230" y="4851731"/>
              <a:ext cx="1987393" cy="479511"/>
            </a:xfrm>
            <a:prstGeom prst="ellipse">
              <a:avLst/>
            </a:prstGeom>
            <a:solidFill>
              <a:schemeClr val="bg1">
                <a:alpha val="26000"/>
              </a:schemeClr>
            </a:solidFill>
            <a:ln>
              <a:noFill/>
            </a:ln>
            <a:effectLst>
              <a:glow rad="469900">
                <a:schemeClr val="bg1">
                  <a:alpha val="96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1" name="テキスト ボックス 80"/>
            <p:cNvSpPr txBox="1"/>
            <p:nvPr/>
          </p:nvSpPr>
          <p:spPr>
            <a:xfrm>
              <a:off x="-2293436" y="4829876"/>
              <a:ext cx="2287806" cy="523220"/>
            </a:xfrm>
            <a:prstGeom prst="rect">
              <a:avLst/>
            </a:prstGeom>
            <a:noFill/>
          </p:spPr>
          <p:txBody>
            <a:bodyPr wrap="none" rtlCol="0">
              <a:spAutoFit/>
            </a:bodyPr>
            <a:lstStyle/>
            <a:p>
              <a:pPr algn="ctr"/>
              <a:r>
                <a:rPr kumimoji="1" lang="ja-JP" altLang="en-US" sz="2800" b="1" dirty="0" smtClean="0"/>
                <a:t>くらし</a:t>
              </a:r>
              <a:r>
                <a:rPr kumimoji="1" lang="ja-JP" altLang="en-US" sz="2400" dirty="0" smtClean="0"/>
                <a:t>が</a:t>
              </a:r>
              <a:r>
                <a:rPr kumimoji="1" lang="ja-JP" altLang="en-US" sz="2800" b="1" dirty="0" smtClean="0">
                  <a:solidFill>
                    <a:schemeClr val="tx1">
                      <a:lumMod val="50000"/>
                      <a:lumOff val="50000"/>
                    </a:schemeClr>
                  </a:solidFill>
                </a:rPr>
                <a:t>不安</a:t>
              </a:r>
              <a:endParaRPr kumimoji="1" lang="ja-JP" altLang="en-US" sz="2800" b="1" dirty="0">
                <a:solidFill>
                  <a:schemeClr val="tx1">
                    <a:lumMod val="50000"/>
                    <a:lumOff val="50000"/>
                  </a:schemeClr>
                </a:solidFill>
              </a:endParaRPr>
            </a:p>
          </p:txBody>
        </p:sp>
      </p:grpSp>
      <p:grpSp>
        <p:nvGrpSpPr>
          <p:cNvPr id="83" name="図形グループ 82"/>
          <p:cNvGrpSpPr/>
          <p:nvPr/>
        </p:nvGrpSpPr>
        <p:grpSpPr>
          <a:xfrm>
            <a:off x="772470" y="3966926"/>
            <a:ext cx="1987393" cy="523220"/>
            <a:chOff x="-2143230" y="4829876"/>
            <a:chExt cx="1987393" cy="523220"/>
          </a:xfrm>
        </p:grpSpPr>
        <p:sp>
          <p:nvSpPr>
            <p:cNvPr id="84" name="円/楕円 83"/>
            <p:cNvSpPr/>
            <p:nvPr/>
          </p:nvSpPr>
          <p:spPr>
            <a:xfrm>
              <a:off x="-2143230" y="4851731"/>
              <a:ext cx="1987393" cy="479511"/>
            </a:xfrm>
            <a:prstGeom prst="ellipse">
              <a:avLst/>
            </a:prstGeom>
            <a:solidFill>
              <a:schemeClr val="bg1">
                <a:alpha val="26000"/>
              </a:schemeClr>
            </a:solidFill>
            <a:ln>
              <a:noFill/>
            </a:ln>
            <a:effectLst>
              <a:glow rad="469900">
                <a:schemeClr val="bg1">
                  <a:alpha val="96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5" name="テキスト ボックス 84"/>
            <p:cNvSpPr txBox="1"/>
            <p:nvPr/>
          </p:nvSpPr>
          <p:spPr>
            <a:xfrm>
              <a:off x="-2139548" y="4829876"/>
              <a:ext cx="1980029" cy="523220"/>
            </a:xfrm>
            <a:prstGeom prst="rect">
              <a:avLst/>
            </a:prstGeom>
            <a:noFill/>
          </p:spPr>
          <p:txBody>
            <a:bodyPr wrap="none" rtlCol="0">
              <a:spAutoFit/>
            </a:bodyPr>
            <a:lstStyle/>
            <a:p>
              <a:pPr algn="ctr"/>
              <a:r>
                <a:rPr kumimoji="1" lang="ja-JP" altLang="en-US" sz="2800" b="1" dirty="0" smtClean="0"/>
                <a:t>活気</a:t>
              </a:r>
              <a:r>
                <a:rPr kumimoji="1" lang="ja-JP" altLang="en-US" sz="2400" dirty="0" smtClean="0"/>
                <a:t>が</a:t>
              </a:r>
              <a:r>
                <a:rPr kumimoji="1" lang="ja-JP" altLang="en-US" sz="2800" b="1" dirty="0" smtClean="0">
                  <a:solidFill>
                    <a:srgbClr val="7F7F7F"/>
                  </a:solidFill>
                </a:rPr>
                <a:t>ない</a:t>
              </a:r>
              <a:endParaRPr kumimoji="1" lang="ja-JP" altLang="en-US" sz="2800" b="1" dirty="0">
                <a:solidFill>
                  <a:srgbClr val="7F7F7F"/>
                </a:solidFill>
              </a:endParaRPr>
            </a:p>
          </p:txBody>
        </p:sp>
      </p:grpSp>
      <p:grpSp>
        <p:nvGrpSpPr>
          <p:cNvPr id="86" name="図形グループ 85"/>
          <p:cNvGrpSpPr/>
          <p:nvPr/>
        </p:nvGrpSpPr>
        <p:grpSpPr>
          <a:xfrm>
            <a:off x="3958916" y="2740949"/>
            <a:ext cx="5160387" cy="523220"/>
            <a:chOff x="-3960556" y="4833061"/>
            <a:chExt cx="5160387" cy="523220"/>
          </a:xfrm>
        </p:grpSpPr>
        <p:sp>
          <p:nvSpPr>
            <p:cNvPr id="87" name="円/楕円 86"/>
            <p:cNvSpPr/>
            <p:nvPr/>
          </p:nvSpPr>
          <p:spPr>
            <a:xfrm>
              <a:off x="-3814312" y="4851731"/>
              <a:ext cx="4948244" cy="479511"/>
            </a:xfrm>
            <a:prstGeom prst="ellipse">
              <a:avLst/>
            </a:prstGeom>
            <a:solidFill>
              <a:schemeClr val="bg1">
                <a:alpha val="26000"/>
              </a:schemeClr>
            </a:solidFill>
            <a:ln>
              <a:noFill/>
            </a:ln>
            <a:effectLst>
              <a:glow rad="469900">
                <a:schemeClr val="bg1">
                  <a:alpha val="96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8" name="テキスト ボックス 87"/>
            <p:cNvSpPr txBox="1"/>
            <p:nvPr/>
          </p:nvSpPr>
          <p:spPr>
            <a:xfrm>
              <a:off x="-3960556" y="4833061"/>
              <a:ext cx="5160387" cy="523220"/>
            </a:xfrm>
            <a:prstGeom prst="rect">
              <a:avLst/>
            </a:prstGeom>
            <a:noFill/>
          </p:spPr>
          <p:txBody>
            <a:bodyPr wrap="none" rtlCol="0">
              <a:spAutoFit/>
            </a:bodyPr>
            <a:lstStyle/>
            <a:p>
              <a:pPr algn="ctr"/>
              <a:r>
                <a:rPr kumimoji="1" lang="ja-JP" altLang="en-US" sz="2800" b="1" dirty="0" smtClean="0"/>
                <a:t>地域コミュニティ</a:t>
              </a:r>
              <a:r>
                <a:rPr kumimoji="1" lang="ja-JP" altLang="en-US" sz="2400" dirty="0" smtClean="0"/>
                <a:t>が</a:t>
              </a:r>
              <a:r>
                <a:rPr kumimoji="1" lang="ja-JP" altLang="en-US" sz="2800" b="1" dirty="0" smtClean="0">
                  <a:solidFill>
                    <a:srgbClr val="7F7F7F"/>
                  </a:solidFill>
                </a:rPr>
                <a:t>薄れている</a:t>
              </a:r>
              <a:endParaRPr kumimoji="1" lang="ja-JP" altLang="en-US" sz="3200" b="1" dirty="0">
                <a:solidFill>
                  <a:srgbClr val="7F7F7F"/>
                </a:solidFill>
              </a:endParaRPr>
            </a:p>
          </p:txBody>
        </p:sp>
      </p:grpSp>
      <p:pic>
        <p:nvPicPr>
          <p:cNvPr id="36" name="図 35" descr="土浦.gif"/>
          <p:cNvPicPr>
            <a:picLocks noChangeAspect="1"/>
          </p:cNvPicPr>
          <p:nvPr/>
        </p:nvPicPr>
        <p:blipFill>
          <a:blip r:embed="rId1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125131" y="1244523"/>
            <a:ext cx="5266921" cy="5302122"/>
          </a:xfrm>
          <a:prstGeom prst="rect">
            <a:avLst/>
          </a:prstGeom>
        </p:spPr>
      </p:pic>
      <p:sp>
        <p:nvSpPr>
          <p:cNvPr id="37" name="円/楕円 36"/>
          <p:cNvSpPr/>
          <p:nvPr/>
        </p:nvSpPr>
        <p:spPr>
          <a:xfrm>
            <a:off x="738283" y="475841"/>
            <a:ext cx="7657630" cy="6684710"/>
          </a:xfrm>
          <a:prstGeom prst="ellipse">
            <a:avLst/>
          </a:prstGeom>
          <a:solidFill>
            <a:schemeClr val="accent6">
              <a:lumMod val="20000"/>
              <a:lumOff val="80000"/>
              <a:alpha val="3000"/>
            </a:schemeClr>
          </a:solidFill>
          <a:ln>
            <a:noFill/>
          </a:ln>
          <a:effectLst>
            <a:glow rad="914400">
              <a:schemeClr val="accent6">
                <a:lumMod val="20000"/>
                <a:lumOff val="80000"/>
                <a:alpha val="7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8" name="ドーナツ 37"/>
          <p:cNvSpPr/>
          <p:nvPr/>
        </p:nvSpPr>
        <p:spPr>
          <a:xfrm>
            <a:off x="2196729" y="1897457"/>
            <a:ext cx="5031823" cy="3778657"/>
          </a:xfrm>
          <a:prstGeom prst="donut">
            <a:avLst>
              <a:gd name="adj" fmla="val 11673"/>
            </a:avLst>
          </a:prstGeom>
          <a:solidFill>
            <a:schemeClr val="accent5">
              <a:lumMod val="20000"/>
              <a:lumOff val="80000"/>
              <a:alpha val="50000"/>
            </a:schemeClr>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42" name="図形グループ 41"/>
          <p:cNvGrpSpPr/>
          <p:nvPr/>
        </p:nvGrpSpPr>
        <p:grpSpPr>
          <a:xfrm>
            <a:off x="3049501" y="402446"/>
            <a:ext cx="3028426" cy="3028426"/>
            <a:chOff x="2878239" y="187564"/>
            <a:chExt cx="2771876" cy="2771876"/>
          </a:xfrm>
        </p:grpSpPr>
        <p:sp>
          <p:nvSpPr>
            <p:cNvPr id="43" name="円/楕円 42"/>
            <p:cNvSpPr/>
            <p:nvPr/>
          </p:nvSpPr>
          <p:spPr>
            <a:xfrm>
              <a:off x="2878239" y="187564"/>
              <a:ext cx="2771876" cy="2771876"/>
            </a:xfrm>
            <a:prstGeom prst="ellipse">
              <a:avLst/>
            </a:prstGeom>
            <a:solidFill>
              <a:schemeClr val="accent6">
                <a:lumMod val="60000"/>
                <a:lumOff val="40000"/>
                <a:alpha val="9000"/>
              </a:schemeClr>
            </a:solidFill>
            <a:ln w="28575" cmpd="sng">
              <a:noFill/>
            </a:ln>
            <a:effectLst>
              <a:glow rad="304800">
                <a:schemeClr val="accent6">
                  <a:lumMod val="60000"/>
                  <a:lumOff val="40000"/>
                  <a:alpha val="7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テキスト ボックス 43"/>
            <p:cNvSpPr txBox="1"/>
            <p:nvPr/>
          </p:nvSpPr>
          <p:spPr>
            <a:xfrm>
              <a:off x="3153568" y="1247285"/>
              <a:ext cx="2251537" cy="647918"/>
            </a:xfrm>
            <a:prstGeom prst="rect">
              <a:avLst/>
            </a:prstGeom>
            <a:noFill/>
          </p:spPr>
          <p:txBody>
            <a:bodyPr wrap="square" rtlCol="0">
              <a:spAutoFit/>
            </a:bodyPr>
            <a:lstStyle/>
            <a:p>
              <a:pPr algn="ctr"/>
              <a:r>
                <a:rPr kumimoji="1" lang="ja-JP" altLang="en-US" sz="4000" b="1" dirty="0" smtClean="0">
                  <a:ln w="3175" cmpd="sng">
                    <a:solidFill>
                      <a:schemeClr val="accent6"/>
                    </a:solidFill>
                  </a:ln>
                  <a:solidFill>
                    <a:schemeClr val="bg1"/>
                  </a:solidFill>
                </a:rPr>
                <a:t>つながり</a:t>
              </a:r>
              <a:endParaRPr kumimoji="1" lang="ja-JP" altLang="en-US" sz="4000" b="1" dirty="0">
                <a:ln w="3175" cmpd="sng">
                  <a:solidFill>
                    <a:schemeClr val="accent6"/>
                  </a:solidFill>
                </a:ln>
                <a:solidFill>
                  <a:schemeClr val="bg1"/>
                </a:solidFill>
              </a:endParaRPr>
            </a:p>
          </p:txBody>
        </p:sp>
      </p:grpSp>
      <p:grpSp>
        <p:nvGrpSpPr>
          <p:cNvPr id="48" name="図形グループ 47"/>
          <p:cNvGrpSpPr>
            <a:grpSpLocks noChangeAspect="1"/>
          </p:cNvGrpSpPr>
          <p:nvPr/>
        </p:nvGrpSpPr>
        <p:grpSpPr>
          <a:xfrm>
            <a:off x="5309780" y="3586056"/>
            <a:ext cx="3032345" cy="3032345"/>
            <a:chOff x="-180251" y="1431233"/>
            <a:chExt cx="2599806" cy="2599806"/>
          </a:xfrm>
        </p:grpSpPr>
        <p:sp>
          <p:nvSpPr>
            <p:cNvPr id="49" name="円/楕円 48"/>
            <p:cNvSpPr/>
            <p:nvPr/>
          </p:nvSpPr>
          <p:spPr>
            <a:xfrm>
              <a:off x="-180251" y="1431233"/>
              <a:ext cx="2599806" cy="2599806"/>
            </a:xfrm>
            <a:prstGeom prst="ellipse">
              <a:avLst/>
            </a:prstGeom>
            <a:solidFill>
              <a:schemeClr val="accent3">
                <a:lumMod val="75000"/>
                <a:alpha val="11000"/>
              </a:schemeClr>
            </a:solidFill>
            <a:ln w="28575" cmpd="sng">
              <a:noFill/>
            </a:ln>
            <a:effectLst>
              <a:glow rad="304800">
                <a:schemeClr val="accent3">
                  <a:lumMod val="75000"/>
                  <a:alpha val="7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FFFFFF"/>
                </a:solidFill>
              </a:endParaRPr>
            </a:p>
          </p:txBody>
        </p:sp>
        <p:sp>
          <p:nvSpPr>
            <p:cNvPr id="50" name="テキスト ボックス 49"/>
            <p:cNvSpPr txBox="1"/>
            <p:nvPr/>
          </p:nvSpPr>
          <p:spPr>
            <a:xfrm>
              <a:off x="159877" y="2426162"/>
              <a:ext cx="1943127" cy="606912"/>
            </a:xfrm>
            <a:prstGeom prst="rect">
              <a:avLst/>
            </a:prstGeom>
            <a:noFill/>
          </p:spPr>
          <p:txBody>
            <a:bodyPr wrap="square" rtlCol="0">
              <a:spAutoFit/>
            </a:bodyPr>
            <a:lstStyle/>
            <a:p>
              <a:pPr algn="ctr"/>
              <a:r>
                <a:rPr kumimoji="1" lang="ja-JP" altLang="en-US" sz="4000" b="1" dirty="0" smtClean="0">
                  <a:ln w="3175" cmpd="sng">
                    <a:solidFill>
                      <a:schemeClr val="accent3">
                        <a:lumMod val="50000"/>
                      </a:schemeClr>
                    </a:solidFill>
                  </a:ln>
                  <a:solidFill>
                    <a:srgbClr val="FFFFFF"/>
                  </a:solidFill>
                </a:rPr>
                <a:t>あんしん</a:t>
              </a:r>
              <a:endParaRPr kumimoji="1" lang="ja-JP" altLang="en-US" sz="4000" b="1" dirty="0">
                <a:ln w="3175" cmpd="sng">
                  <a:solidFill>
                    <a:schemeClr val="accent3">
                      <a:lumMod val="50000"/>
                    </a:schemeClr>
                  </a:solidFill>
                </a:ln>
                <a:solidFill>
                  <a:srgbClr val="FFFFFF"/>
                </a:solidFill>
              </a:endParaRPr>
            </a:p>
          </p:txBody>
        </p:sp>
      </p:grpSp>
      <p:grpSp>
        <p:nvGrpSpPr>
          <p:cNvPr id="45" name="図形グループ 44"/>
          <p:cNvGrpSpPr>
            <a:grpSpLocks noChangeAspect="1"/>
          </p:cNvGrpSpPr>
          <p:nvPr/>
        </p:nvGrpSpPr>
        <p:grpSpPr>
          <a:xfrm>
            <a:off x="998573" y="3552130"/>
            <a:ext cx="3011497" cy="3033983"/>
            <a:chOff x="-1325790" y="4055841"/>
            <a:chExt cx="2180960" cy="2197244"/>
          </a:xfrm>
        </p:grpSpPr>
        <p:sp>
          <p:nvSpPr>
            <p:cNvPr id="46" name="円/楕円 45"/>
            <p:cNvSpPr>
              <a:spLocks noChangeAspect="1"/>
            </p:cNvSpPr>
            <p:nvPr/>
          </p:nvSpPr>
          <p:spPr>
            <a:xfrm>
              <a:off x="-1325790" y="4055841"/>
              <a:ext cx="2180960" cy="2197244"/>
            </a:xfrm>
            <a:prstGeom prst="ellipse">
              <a:avLst/>
            </a:prstGeom>
            <a:solidFill>
              <a:schemeClr val="bg2">
                <a:lumMod val="75000"/>
                <a:alpha val="8000"/>
              </a:schemeClr>
            </a:solidFill>
            <a:ln w="28575" cmpd="sng">
              <a:noFill/>
            </a:ln>
            <a:effectLst>
              <a:glow rad="304800">
                <a:schemeClr val="bg2">
                  <a:lumMod val="75000"/>
                  <a:alpha val="7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7" name="テキスト ボックス 46"/>
            <p:cNvSpPr txBox="1"/>
            <p:nvPr/>
          </p:nvSpPr>
          <p:spPr>
            <a:xfrm>
              <a:off x="-1041439" y="4911273"/>
              <a:ext cx="1652137" cy="512659"/>
            </a:xfrm>
            <a:prstGeom prst="rect">
              <a:avLst/>
            </a:prstGeom>
            <a:noFill/>
          </p:spPr>
          <p:txBody>
            <a:bodyPr wrap="square" rtlCol="0">
              <a:spAutoFit/>
            </a:bodyPr>
            <a:lstStyle/>
            <a:p>
              <a:pPr algn="ctr"/>
              <a:r>
                <a:rPr kumimoji="1" lang="ja-JP" altLang="en-US" sz="4000" b="1" dirty="0" smtClean="0">
                  <a:ln w="3175" cmpd="sng">
                    <a:solidFill>
                      <a:schemeClr val="bg2">
                        <a:lumMod val="50000"/>
                      </a:schemeClr>
                    </a:solidFill>
                  </a:ln>
                  <a:solidFill>
                    <a:srgbClr val="FFFFFF"/>
                  </a:solidFill>
                </a:rPr>
                <a:t>にぎわい</a:t>
              </a:r>
              <a:endParaRPr kumimoji="1" lang="ja-JP" altLang="en-US" sz="4000" b="1" dirty="0">
                <a:ln w="3175" cmpd="sng">
                  <a:solidFill>
                    <a:schemeClr val="bg2">
                      <a:lumMod val="50000"/>
                    </a:schemeClr>
                  </a:solidFill>
                </a:ln>
                <a:solidFill>
                  <a:srgbClr val="FFFFFF"/>
                </a:solidFill>
              </a:endParaRPr>
            </a:p>
          </p:txBody>
        </p:sp>
      </p:grpSp>
      <p:pic>
        <p:nvPicPr>
          <p:cNvPr id="54" name="図 53" descr="つながり.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147779" y="577483"/>
            <a:ext cx="873423" cy="893893"/>
          </a:xfrm>
          <a:prstGeom prst="rect">
            <a:avLst/>
          </a:prstGeom>
        </p:spPr>
      </p:pic>
      <p:pic>
        <p:nvPicPr>
          <p:cNvPr id="55" name="図 54" descr="あんしん.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405984" y="5441802"/>
            <a:ext cx="876500" cy="897044"/>
          </a:xfrm>
          <a:prstGeom prst="rect">
            <a:avLst/>
          </a:prstGeom>
        </p:spPr>
      </p:pic>
      <p:pic>
        <p:nvPicPr>
          <p:cNvPr id="56" name="図 55" descr="にぎわい.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064195" y="5441802"/>
            <a:ext cx="876500" cy="897044"/>
          </a:xfrm>
          <a:prstGeom prst="rect">
            <a:avLst/>
          </a:prstGeom>
        </p:spPr>
      </p:pic>
      <p:grpSp>
        <p:nvGrpSpPr>
          <p:cNvPr id="51" name="図形グループ 24"/>
          <p:cNvGrpSpPr/>
          <p:nvPr/>
        </p:nvGrpSpPr>
        <p:grpSpPr>
          <a:xfrm>
            <a:off x="1231166" y="3043596"/>
            <a:ext cx="6681668" cy="1323439"/>
            <a:chOff x="1231166" y="5294615"/>
            <a:chExt cx="6681668" cy="1323439"/>
          </a:xfrm>
        </p:grpSpPr>
        <p:sp>
          <p:nvSpPr>
            <p:cNvPr id="52" name="円/楕円 51"/>
            <p:cNvSpPr/>
            <p:nvPr/>
          </p:nvSpPr>
          <p:spPr>
            <a:xfrm>
              <a:off x="1231166" y="5527943"/>
              <a:ext cx="6681668" cy="779604"/>
            </a:xfrm>
            <a:prstGeom prst="ellipse">
              <a:avLst/>
            </a:prstGeom>
            <a:solidFill>
              <a:schemeClr val="accent5">
                <a:lumMod val="60000"/>
                <a:lumOff val="40000"/>
                <a:alpha val="5000"/>
              </a:schemeClr>
            </a:solidFill>
            <a:ln>
              <a:noFill/>
            </a:ln>
            <a:effectLst>
              <a:glow rad="1219200">
                <a:schemeClr val="accent5">
                  <a:lumMod val="40000"/>
                  <a:lumOff val="6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3" name="テキスト ボックス 52"/>
            <p:cNvSpPr txBox="1"/>
            <p:nvPr/>
          </p:nvSpPr>
          <p:spPr>
            <a:xfrm>
              <a:off x="2149147" y="5294615"/>
              <a:ext cx="4801314" cy="1323439"/>
            </a:xfrm>
            <a:prstGeom prst="rect">
              <a:avLst/>
            </a:prstGeom>
            <a:noFill/>
          </p:spPr>
          <p:txBody>
            <a:bodyPr wrap="none" rtlCol="0">
              <a:spAutoFit/>
            </a:bodyPr>
            <a:lstStyle/>
            <a:p>
              <a:pPr algn="ctr"/>
              <a:r>
                <a:rPr kumimoji="1" lang="ja-JP" altLang="en-US" sz="4000" dirty="0" smtClean="0">
                  <a:solidFill>
                    <a:schemeClr val="accent6"/>
                  </a:solidFill>
                  <a:latin typeface="+mn-ea"/>
                </a:rPr>
                <a:t>ぬくもり</a:t>
              </a:r>
              <a:r>
                <a:rPr kumimoji="1" lang="ja-JP" altLang="en-US" sz="4000" dirty="0" smtClean="0">
                  <a:solidFill>
                    <a:schemeClr val="tx1">
                      <a:lumMod val="75000"/>
                      <a:lumOff val="25000"/>
                    </a:schemeClr>
                  </a:solidFill>
                  <a:latin typeface="+mn-ea"/>
                </a:rPr>
                <a:t>のあるまち</a:t>
              </a:r>
              <a:endParaRPr kumimoji="1" lang="en-US" altLang="ja-JP" sz="4000" dirty="0" smtClean="0">
                <a:solidFill>
                  <a:schemeClr val="tx1">
                    <a:lumMod val="75000"/>
                    <a:lumOff val="25000"/>
                  </a:schemeClr>
                </a:solidFill>
                <a:latin typeface="+mn-ea"/>
              </a:endParaRPr>
            </a:p>
            <a:p>
              <a:pPr algn="ctr"/>
              <a:r>
                <a:rPr lang="ja-JP" altLang="en-US" sz="4000" dirty="0" smtClean="0">
                  <a:solidFill>
                    <a:schemeClr val="tx1">
                      <a:lumMod val="75000"/>
                      <a:lumOff val="25000"/>
                    </a:schemeClr>
                  </a:solidFill>
                  <a:latin typeface="+mn-ea"/>
                </a:rPr>
                <a:t>土浦の実現</a:t>
              </a:r>
              <a:endParaRPr kumimoji="1" lang="ja-JP" altLang="en-US" sz="4000" dirty="0">
                <a:solidFill>
                  <a:schemeClr val="tx1">
                    <a:lumMod val="75000"/>
                    <a:lumOff val="25000"/>
                  </a:schemeClr>
                </a:solidFill>
                <a:latin typeface="+mn-ea"/>
              </a:endParaRPr>
            </a:p>
          </p:txBody>
        </p:sp>
      </p:grpSp>
    </p:spTree>
    <p:extLst>
      <p:ext uri="{BB962C8B-B14F-4D97-AF65-F5344CB8AC3E}">
        <p14:creationId xmlns:p14="http://schemas.microsoft.com/office/powerpoint/2010/main" val="10355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
                                        <p:tgtEl>
                                          <p:spTgt spid="5"/>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600"/>
                                        <p:tgtEl>
                                          <p:spTgt spid="8"/>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600"/>
                                        <p:tgtEl>
                                          <p:spTgt spid="41"/>
                                        </p:tgtEl>
                                      </p:cBhvr>
                                    </p:animEffect>
                                  </p:childTnLst>
                                </p:cTn>
                              </p:par>
                            </p:childTnLst>
                          </p:cTn>
                        </p:par>
                        <p:par>
                          <p:cTn id="23" fill="hold">
                            <p:stCondLst>
                              <p:cond delay="23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600"/>
                                        <p:tgtEl>
                                          <p:spTgt spid="6"/>
                                        </p:tgtEl>
                                      </p:cBhvr>
                                    </p:animEffect>
                                  </p:childTnLst>
                                </p:cTn>
                              </p:par>
                            </p:childTnLst>
                          </p:cTn>
                        </p:par>
                        <p:par>
                          <p:cTn id="27" fill="hold">
                            <p:stCondLst>
                              <p:cond delay="29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600"/>
                                        <p:tgtEl>
                                          <p:spTgt spid="39"/>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600"/>
                                        <p:tgtEl>
                                          <p:spTgt spid="10"/>
                                        </p:tgtEl>
                                      </p:cBhvr>
                                    </p:animEffect>
                                  </p:childTnLst>
                                </p:cTn>
                              </p:par>
                            </p:childTnLst>
                          </p:cTn>
                        </p:par>
                        <p:par>
                          <p:cTn id="35" fill="hold">
                            <p:stCondLst>
                              <p:cond delay="41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600"/>
                                        <p:tgtEl>
                                          <p:spTgt spid="9"/>
                                        </p:tgtEl>
                                      </p:cBhvr>
                                    </p:animEffect>
                                  </p:childTnLst>
                                </p:cTn>
                              </p:par>
                            </p:childTnLst>
                          </p:cTn>
                        </p:par>
                        <p:par>
                          <p:cTn id="39" fill="hold">
                            <p:stCondLst>
                              <p:cond delay="47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6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500"/>
                                        <p:tgtEl>
                                          <p:spTgt spid="8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6"/>
                                        </p:tgtEl>
                                      </p:cBhvr>
                                    </p:animEffect>
                                    <p:set>
                                      <p:cBhvr>
                                        <p:cTn id="63" dur="1" fill="hold">
                                          <p:stCondLst>
                                            <p:cond delay="499"/>
                                          </p:stCondLst>
                                        </p:cTn>
                                        <p:tgtEl>
                                          <p:spTgt spid="8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82"/>
                                        </p:tgtEl>
                                      </p:cBhvr>
                                    </p:animEffect>
                                    <p:set>
                                      <p:cBhvr>
                                        <p:cTn id="75" dur="1" fill="hold">
                                          <p:stCondLst>
                                            <p:cond delay="499"/>
                                          </p:stCondLst>
                                        </p:cTn>
                                        <p:tgtEl>
                                          <p:spTgt spid="8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83"/>
                                        </p:tgtEl>
                                      </p:cBhvr>
                                    </p:animEffect>
                                    <p:set>
                                      <p:cBhvr>
                                        <p:cTn id="84" dur="1" fill="hold">
                                          <p:stCondLst>
                                            <p:cond delay="499"/>
                                          </p:stCondLst>
                                        </p:cTn>
                                        <p:tgtEl>
                                          <p:spTgt spid="8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1"/>
                                        </p:tgtEl>
                                      </p:cBhvr>
                                    </p:animEffect>
                                    <p:set>
                                      <p:cBhvr>
                                        <p:cTn id="90" dur="1" fill="hold">
                                          <p:stCondLst>
                                            <p:cond delay="499"/>
                                          </p:stCondLst>
                                        </p:cTn>
                                        <p:tgtEl>
                                          <p:spTgt spid="41"/>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20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par>
                          <p:cTn id="95" fill="hold">
                            <p:stCondLst>
                              <p:cond delay="1200"/>
                            </p:stCondLst>
                            <p:childTnLst>
                              <p:par>
                                <p:cTn id="96" presetID="10" presetClass="entr" presetSubtype="0" fill="hold" grpId="0" nodeType="afterEffect">
                                  <p:stCondLst>
                                    <p:cond delay="20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par>
                                <p:cTn id="109" presetID="10" presetClass="entr" presetSubtype="0"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fade">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ntr" presetSubtype="0" fill="hold"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par>
                                <p:cTn id="125" presetID="10" presetClass="entr" presetSubtype="0" fill="hold" nodeType="with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childTnLst>
                          </p:cTn>
                        </p:par>
                        <p:par>
                          <p:cTn id="128" fill="hold">
                            <p:stCondLst>
                              <p:cond delay="500"/>
                            </p:stCondLst>
                            <p:childTnLst>
                              <p:par>
                                <p:cTn id="129" presetID="21" presetClass="entr" presetSubtype="2" fill="hold" grpId="0" nodeType="afterEffect">
                                  <p:stCondLst>
                                    <p:cond delay="500"/>
                                  </p:stCondLst>
                                  <p:childTnLst>
                                    <p:set>
                                      <p:cBhvr>
                                        <p:cTn id="130" dur="1" fill="hold">
                                          <p:stCondLst>
                                            <p:cond delay="0"/>
                                          </p:stCondLst>
                                        </p:cTn>
                                        <p:tgtEl>
                                          <p:spTgt spid="38"/>
                                        </p:tgtEl>
                                        <p:attrNameLst>
                                          <p:attrName>style.visibility</p:attrName>
                                        </p:attrNameLst>
                                      </p:cBhvr>
                                      <p:to>
                                        <p:strVal val="visible"/>
                                      </p:to>
                                    </p:set>
                                    <p:animEffect transition="in" filter="wheel(2)">
                                      <p:cBhvr>
                                        <p:cTn id="13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30</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安全マップの活用</a:t>
            </a:r>
            <a:endParaRPr kumimoji="1" lang="ja-JP" altLang="en-US" sz="2600" dirty="0">
              <a:solidFill>
                <a:schemeClr val="tx1">
                  <a:lumMod val="85000"/>
                  <a:lumOff val="15000"/>
                </a:schemeClr>
              </a:solidFill>
            </a:endParaRPr>
          </a:p>
        </p:txBody>
      </p:sp>
      <p:sp>
        <p:nvSpPr>
          <p:cNvPr id="45" name="正方形/長方形 44"/>
          <p:cNvSpPr/>
          <p:nvPr/>
        </p:nvSpPr>
        <p:spPr>
          <a:xfrm>
            <a:off x="6032342" y="1653972"/>
            <a:ext cx="2646878" cy="27255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7" name="下矢印 46"/>
          <p:cNvSpPr/>
          <p:nvPr/>
        </p:nvSpPr>
        <p:spPr>
          <a:xfrm>
            <a:off x="1616630" y="4582743"/>
            <a:ext cx="341221" cy="444912"/>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8" name="正方形/長方形 47"/>
          <p:cNvSpPr/>
          <p:nvPr/>
        </p:nvSpPr>
        <p:spPr>
          <a:xfrm>
            <a:off x="457201" y="1653972"/>
            <a:ext cx="2646878" cy="27255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9" name="テキスト ボックス 48"/>
          <p:cNvSpPr txBox="1"/>
          <p:nvPr/>
        </p:nvSpPr>
        <p:spPr>
          <a:xfrm>
            <a:off x="662390" y="3631010"/>
            <a:ext cx="2236510" cy="707886"/>
          </a:xfrm>
          <a:prstGeom prst="rect">
            <a:avLst/>
          </a:prstGeom>
          <a:noFill/>
        </p:spPr>
        <p:txBody>
          <a:bodyPr wrap="none" rtlCol="0">
            <a:spAutoFit/>
          </a:bodyPr>
          <a:lstStyle/>
          <a:p>
            <a:pPr algn="ctr">
              <a:spcBef>
                <a:spcPts val="768"/>
              </a:spcBef>
            </a:pPr>
            <a:r>
              <a:rPr lang="ja-JP" altLang="en-US" sz="2000" dirty="0" smtClean="0"/>
              <a:t>小学校・地元商店</a:t>
            </a:r>
            <a:r>
              <a:rPr lang="en-US" altLang="ja-JP" sz="2000" dirty="0" smtClean="0"/>
              <a:t/>
            </a:r>
            <a:br>
              <a:rPr lang="en-US" altLang="ja-JP" sz="2000" dirty="0" smtClean="0"/>
            </a:br>
            <a:r>
              <a:rPr lang="ja-JP" altLang="en-US" sz="2000" dirty="0" smtClean="0"/>
              <a:t>などへの掲示</a:t>
            </a:r>
            <a:endParaRPr lang="en-US" altLang="ja-JP" sz="2000" dirty="0"/>
          </a:p>
        </p:txBody>
      </p:sp>
      <p:sp>
        <p:nvSpPr>
          <p:cNvPr id="51" name="テキスト ボックス 50"/>
          <p:cNvSpPr txBox="1"/>
          <p:nvPr/>
        </p:nvSpPr>
        <p:spPr>
          <a:xfrm>
            <a:off x="6490563" y="3631010"/>
            <a:ext cx="1723549" cy="707886"/>
          </a:xfrm>
          <a:prstGeom prst="rect">
            <a:avLst/>
          </a:prstGeom>
          <a:noFill/>
        </p:spPr>
        <p:txBody>
          <a:bodyPr wrap="none" rtlCol="0">
            <a:spAutoFit/>
          </a:bodyPr>
          <a:lstStyle/>
          <a:p>
            <a:pPr algn="ctr">
              <a:spcBef>
                <a:spcPts val="768"/>
              </a:spcBef>
            </a:pPr>
            <a:r>
              <a:rPr lang="ja-JP" altLang="en-US" sz="2000" dirty="0" smtClean="0"/>
              <a:t>関係機関への</a:t>
            </a:r>
            <a:r>
              <a:rPr lang="en-US" altLang="ja-JP" sz="2000" dirty="0" smtClean="0"/>
              <a:t/>
            </a:r>
            <a:br>
              <a:rPr lang="en-US" altLang="ja-JP" sz="2000" dirty="0" smtClean="0"/>
            </a:br>
            <a:r>
              <a:rPr lang="ja-JP" altLang="en-US" sz="2000" dirty="0" smtClean="0"/>
              <a:t>働きかけ</a:t>
            </a:r>
            <a:endParaRPr lang="en-US" altLang="ja-JP" sz="2000" dirty="0" smtClean="0"/>
          </a:p>
        </p:txBody>
      </p:sp>
      <p:pic>
        <p:nvPicPr>
          <p:cNvPr id="52" name="図 51" descr="警察.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6098" y="1833730"/>
            <a:ext cx="1664913" cy="1664913"/>
          </a:xfrm>
          <a:prstGeom prst="rect">
            <a:avLst/>
          </a:prstGeom>
        </p:spPr>
      </p:pic>
      <p:sp>
        <p:nvSpPr>
          <p:cNvPr id="53" name="角丸四角形 52"/>
          <p:cNvSpPr/>
          <p:nvPr/>
        </p:nvSpPr>
        <p:spPr>
          <a:xfrm>
            <a:off x="6032341" y="5206762"/>
            <a:ext cx="2654457" cy="919401"/>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spcBef>
                <a:spcPts val="768"/>
              </a:spcBef>
            </a:pPr>
            <a:r>
              <a:rPr lang="ja-JP" altLang="en-US" sz="2400" dirty="0" smtClean="0"/>
              <a:t>防犯対策への</a:t>
            </a:r>
            <a:r>
              <a:rPr lang="en-US" altLang="ja-JP" sz="2400" dirty="0" smtClean="0"/>
              <a:t/>
            </a:r>
            <a:br>
              <a:rPr lang="en-US" altLang="ja-JP" sz="2400" dirty="0" smtClean="0"/>
            </a:br>
            <a:r>
              <a:rPr lang="ja-JP" altLang="en-US" sz="2400" dirty="0" smtClean="0"/>
              <a:t>反映</a:t>
            </a:r>
            <a:endParaRPr kumimoji="1" lang="ja-JP" altLang="en-US" sz="2400" dirty="0"/>
          </a:p>
        </p:txBody>
      </p:sp>
      <p:sp>
        <p:nvSpPr>
          <p:cNvPr id="54" name="下矢印 53"/>
          <p:cNvSpPr/>
          <p:nvPr/>
        </p:nvSpPr>
        <p:spPr>
          <a:xfrm>
            <a:off x="7186814" y="4582743"/>
            <a:ext cx="341221" cy="444912"/>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3233064" y="1653972"/>
            <a:ext cx="2646878" cy="27255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7" name="下矢印 56"/>
          <p:cNvSpPr/>
          <p:nvPr/>
        </p:nvSpPr>
        <p:spPr>
          <a:xfrm>
            <a:off x="4392493" y="4582743"/>
            <a:ext cx="341221" cy="444912"/>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8" name="テキスト ボックス 57"/>
          <p:cNvSpPr txBox="1"/>
          <p:nvPr/>
        </p:nvSpPr>
        <p:spPr>
          <a:xfrm>
            <a:off x="3572287" y="3831065"/>
            <a:ext cx="1980029" cy="400110"/>
          </a:xfrm>
          <a:prstGeom prst="rect">
            <a:avLst/>
          </a:prstGeom>
          <a:noFill/>
        </p:spPr>
        <p:txBody>
          <a:bodyPr wrap="none" rtlCol="0">
            <a:spAutoFit/>
          </a:bodyPr>
          <a:lstStyle/>
          <a:p>
            <a:pPr algn="ctr">
              <a:spcBef>
                <a:spcPts val="768"/>
              </a:spcBef>
            </a:pPr>
            <a:r>
              <a:rPr lang="ja-JP" altLang="en-US" sz="2000" dirty="0" smtClean="0"/>
              <a:t>各家庭への配布</a:t>
            </a:r>
            <a:endParaRPr lang="en-US" altLang="ja-JP" sz="2000" dirty="0"/>
          </a:p>
        </p:txBody>
      </p:sp>
      <p:sp>
        <p:nvSpPr>
          <p:cNvPr id="29" name="角丸四角形 28"/>
          <p:cNvSpPr/>
          <p:nvPr/>
        </p:nvSpPr>
        <p:spPr>
          <a:xfrm>
            <a:off x="457200" y="5206762"/>
            <a:ext cx="5422741" cy="919401"/>
          </a:xfrm>
          <a:prstGeom prst="roundRect">
            <a:avLst/>
          </a:prstGeom>
          <a:ln/>
        </p:spPr>
        <p:style>
          <a:lnRef idx="2">
            <a:schemeClr val="accent6"/>
          </a:lnRef>
          <a:fillRef idx="1">
            <a:schemeClr val="lt1"/>
          </a:fillRef>
          <a:effectRef idx="0">
            <a:schemeClr val="accent6"/>
          </a:effectRef>
          <a:fontRef idx="minor">
            <a:schemeClr val="dk1"/>
          </a:fontRef>
        </p:style>
        <p:txBody>
          <a:bodyPr wrap="square" lIns="108000" rtlCol="0" anchor="ctr">
            <a:noAutofit/>
          </a:bodyPr>
          <a:lstStyle/>
          <a:p>
            <a:pPr algn="ctr">
              <a:spcBef>
                <a:spcPts val="768"/>
              </a:spcBef>
            </a:pPr>
            <a:r>
              <a:rPr kumimoji="1" lang="ja-JP" altLang="en-US" sz="2400" dirty="0" smtClean="0"/>
              <a:t>地域住民への情報共有</a:t>
            </a:r>
            <a:endParaRPr kumimoji="1" lang="ja-JP" altLang="en-US" sz="2400" dirty="0"/>
          </a:p>
        </p:txBody>
      </p:sp>
      <p:sp>
        <p:nvSpPr>
          <p:cNvPr id="30" name="正方形/長方形 29"/>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1" name="図 30" descr="防犯.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2" name="図 31" descr="あんし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3" name="テキスト ボックス 32"/>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pic>
        <p:nvPicPr>
          <p:cNvPr id="3" name="図 2" descr="anzen.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4275" y="1833730"/>
            <a:ext cx="1117600" cy="1676400"/>
          </a:xfrm>
          <a:prstGeom prst="rect">
            <a:avLst/>
          </a:prstGeom>
        </p:spPr>
      </p:pic>
      <p:pic>
        <p:nvPicPr>
          <p:cNvPr id="4" name="図 3" descr="check.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12892" y="1833730"/>
            <a:ext cx="1234655" cy="1664913"/>
          </a:xfrm>
          <a:prstGeom prst="rect">
            <a:avLst/>
          </a:prstGeom>
        </p:spPr>
      </p:pic>
      <p:pic>
        <p:nvPicPr>
          <p:cNvPr id="7" name="図 6" descr="look_a_map.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29768" y="1820942"/>
            <a:ext cx="2049971" cy="1677701"/>
          </a:xfrm>
          <a:prstGeom prst="rect">
            <a:avLst/>
          </a:prstGeom>
        </p:spPr>
      </p:pic>
    </p:spTree>
    <p:extLst>
      <p:ext uri="{BB962C8B-B14F-4D97-AF65-F5344CB8AC3E}">
        <p14:creationId xmlns:p14="http://schemas.microsoft.com/office/powerpoint/2010/main" val="2360740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31</a:t>
            </a:fld>
            <a:endParaRPr lang="ja-JP" altLang="en-US"/>
          </a:p>
        </p:txBody>
      </p:sp>
      <p:grpSp>
        <p:nvGrpSpPr>
          <p:cNvPr id="8" name="図形グループ 7"/>
          <p:cNvGrpSpPr/>
          <p:nvPr/>
        </p:nvGrpSpPr>
        <p:grpSpPr>
          <a:xfrm>
            <a:off x="2353656" y="1555199"/>
            <a:ext cx="5483736" cy="5010457"/>
            <a:chOff x="3557819" y="1527102"/>
            <a:chExt cx="2860870" cy="2613960"/>
          </a:xfrm>
        </p:grpSpPr>
        <p:pic>
          <p:nvPicPr>
            <p:cNvPr id="5" name="図 4" descr="スクリーンショット 2015-02-04 10.37.45.png"/>
            <p:cNvPicPr>
              <a:picLocks noChangeAspect="1"/>
            </p:cNvPicPr>
            <p:nvPr/>
          </p:nvPicPr>
          <p:blipFill rotWithShape="1">
            <a:blip r:embed="rId2" cstate="print">
              <a:extLst>
                <a:ext uri="{28A0092B-C50C-407E-A947-70E740481C1C}">
                  <a14:useLocalDpi xmlns:a14="http://schemas.microsoft.com/office/drawing/2010/main"/>
                </a:ext>
              </a:extLst>
            </a:blip>
            <a:srcRect t="10152" r="1154" b="-1"/>
            <a:stretch/>
          </p:blipFill>
          <p:spPr>
            <a:xfrm>
              <a:off x="3557820" y="1527102"/>
              <a:ext cx="2860869" cy="1892317"/>
            </a:xfrm>
            <a:prstGeom prst="rect">
              <a:avLst/>
            </a:prstGeom>
            <a:ln>
              <a:noFill/>
            </a:ln>
            <a:effectLst>
              <a:softEdge rad="112500"/>
            </a:effectLst>
          </p:spPr>
        </p:pic>
        <p:pic>
          <p:nvPicPr>
            <p:cNvPr id="6" name="図 5" descr="スクリーンショット 2015-02-04 10.38.1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57819" y="3078534"/>
              <a:ext cx="2860869" cy="1062528"/>
            </a:xfrm>
            <a:prstGeom prst="rect">
              <a:avLst/>
            </a:prstGeom>
            <a:ln>
              <a:noFill/>
            </a:ln>
            <a:effectLst>
              <a:softEdge rad="112500"/>
            </a:effectLst>
          </p:spPr>
        </p:pic>
      </p:grpSp>
      <p:sp>
        <p:nvSpPr>
          <p:cNvPr id="19"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まとめ</a:t>
            </a:r>
            <a:endParaRPr kumimoji="1" lang="ja-JP" altLang="en-US" sz="2600" dirty="0">
              <a:solidFill>
                <a:schemeClr val="tx1">
                  <a:lumMod val="85000"/>
                  <a:lumOff val="15000"/>
                </a:schemeClr>
              </a:solidFill>
            </a:endParaRPr>
          </a:p>
        </p:txBody>
      </p:sp>
      <p:sp>
        <p:nvSpPr>
          <p:cNvPr id="40" name="円/楕円 39"/>
          <p:cNvSpPr/>
          <p:nvPr/>
        </p:nvSpPr>
        <p:spPr>
          <a:xfrm rot="1060460">
            <a:off x="3656695" y="2623275"/>
            <a:ext cx="815296" cy="638022"/>
          </a:xfrm>
          <a:prstGeom prst="ellipse">
            <a:avLst/>
          </a:prstGeom>
          <a:solidFill>
            <a:schemeClr val="accent6">
              <a:lumMod val="20000"/>
              <a:lumOff val="80000"/>
              <a:alpha val="80000"/>
            </a:scheme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rot="21082905">
            <a:off x="4050540" y="4427797"/>
            <a:ext cx="124943" cy="117847"/>
          </a:xfrm>
          <a:prstGeom prst="ellipse">
            <a:avLst/>
          </a:prstGeom>
          <a:solidFill>
            <a:schemeClr val="accent6"/>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1821005" y="1211973"/>
            <a:ext cx="2273575" cy="1705182"/>
            <a:chOff x="5114959" y="1713220"/>
            <a:chExt cx="2273575" cy="1705182"/>
          </a:xfrm>
        </p:grpSpPr>
        <p:pic>
          <p:nvPicPr>
            <p:cNvPr id="43" name="図 4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5114959" y="1713220"/>
              <a:ext cx="2273575" cy="1705182"/>
            </a:xfrm>
            <a:prstGeom prst="rect">
              <a:avLst/>
            </a:prstGeom>
            <a:ln>
              <a:noFill/>
            </a:ln>
            <a:effectLst>
              <a:softEdge rad="112500"/>
            </a:effectLst>
          </p:spPr>
        </p:pic>
        <p:sp>
          <p:nvSpPr>
            <p:cNvPr id="44" name="テキスト ボックス 43"/>
            <p:cNvSpPr txBox="1"/>
            <p:nvPr/>
          </p:nvSpPr>
          <p:spPr>
            <a:xfrm>
              <a:off x="5894678" y="2942761"/>
              <a:ext cx="1415772" cy="338554"/>
            </a:xfrm>
            <a:prstGeom prst="rect">
              <a:avLst/>
            </a:prstGeom>
            <a:solidFill>
              <a:srgbClr val="FFFFFF"/>
            </a:solidFill>
            <a:ln>
              <a:solidFill>
                <a:schemeClr val="tx1">
                  <a:lumMod val="75000"/>
                  <a:lumOff val="25000"/>
                </a:schemeClr>
              </a:solidFill>
            </a:ln>
          </p:spPr>
          <p:txBody>
            <a:bodyPr wrap="none" rtlCol="0">
              <a:spAutoFit/>
            </a:bodyPr>
            <a:lstStyle/>
            <a:p>
              <a:pPr algn="ctr"/>
              <a:r>
                <a:rPr kumimoji="1" lang="ja-JP" altLang="en-US" sz="1600" dirty="0" smtClean="0"/>
                <a:t>都和小通学路</a:t>
              </a:r>
              <a:endParaRPr kumimoji="1" lang="ja-JP" altLang="en-US" sz="1600" dirty="0"/>
            </a:p>
          </p:txBody>
        </p:sp>
      </p:grpSp>
      <p:cxnSp>
        <p:nvCxnSpPr>
          <p:cNvPr id="45" name="直線コネクタ 44"/>
          <p:cNvCxnSpPr>
            <a:endCxn id="41" idx="6"/>
          </p:cNvCxnSpPr>
          <p:nvPr/>
        </p:nvCxnSpPr>
        <p:spPr>
          <a:xfrm flipH="1" flipV="1">
            <a:off x="4174778" y="4477360"/>
            <a:ext cx="1267351" cy="352400"/>
          </a:xfrm>
          <a:prstGeom prst="line">
            <a:avLst/>
          </a:prstGeom>
          <a:ln>
            <a:solidFill>
              <a:srgbClr val="F14124"/>
            </a:solidFill>
          </a:ln>
          <a:effectLst/>
        </p:spPr>
        <p:style>
          <a:lnRef idx="2">
            <a:schemeClr val="accent1"/>
          </a:lnRef>
          <a:fillRef idx="0">
            <a:schemeClr val="accent1"/>
          </a:fillRef>
          <a:effectRef idx="1">
            <a:schemeClr val="accent1"/>
          </a:effectRef>
          <a:fontRef idx="minor">
            <a:schemeClr val="tx1"/>
          </a:fontRef>
        </p:style>
      </p:cxnSp>
      <p:grpSp>
        <p:nvGrpSpPr>
          <p:cNvPr id="46" name="図形グループ 45"/>
          <p:cNvGrpSpPr/>
          <p:nvPr/>
        </p:nvGrpSpPr>
        <p:grpSpPr>
          <a:xfrm>
            <a:off x="5246585" y="4073501"/>
            <a:ext cx="2071207" cy="1512518"/>
            <a:chOff x="1590054" y="2890381"/>
            <a:chExt cx="2071207" cy="1512518"/>
          </a:xfrm>
        </p:grpSpPr>
        <p:pic>
          <p:nvPicPr>
            <p:cNvPr id="47" name="図 46" descr="真鍋小学校.jpeg.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1590054" y="2890381"/>
              <a:ext cx="2071207" cy="1512518"/>
            </a:xfrm>
            <a:prstGeom prst="rect">
              <a:avLst/>
            </a:prstGeom>
            <a:ln>
              <a:noFill/>
            </a:ln>
            <a:effectLst>
              <a:softEdge rad="112500"/>
            </a:effectLst>
          </p:spPr>
        </p:pic>
        <p:sp>
          <p:nvSpPr>
            <p:cNvPr id="48" name="テキスト ボックス 47"/>
            <p:cNvSpPr txBox="1"/>
            <p:nvPr/>
          </p:nvSpPr>
          <p:spPr>
            <a:xfrm>
              <a:off x="1667142" y="3982711"/>
              <a:ext cx="1005403" cy="338554"/>
            </a:xfrm>
            <a:prstGeom prst="rect">
              <a:avLst/>
            </a:prstGeom>
            <a:solidFill>
              <a:srgbClr val="FFFFFF"/>
            </a:solidFill>
            <a:ln>
              <a:solidFill>
                <a:schemeClr val="tx1">
                  <a:lumMod val="75000"/>
                  <a:lumOff val="25000"/>
                </a:schemeClr>
              </a:solidFill>
            </a:ln>
          </p:spPr>
          <p:txBody>
            <a:bodyPr wrap="none" rtlCol="0">
              <a:spAutoFit/>
            </a:bodyPr>
            <a:lstStyle/>
            <a:p>
              <a:pPr algn="ctr"/>
              <a:r>
                <a:rPr lang="ja-JP" altLang="en-US" sz="1600" dirty="0" smtClean="0"/>
                <a:t>真鍋</a:t>
              </a:r>
              <a:r>
                <a:rPr kumimoji="1" lang="ja-JP" altLang="en-US" sz="1600" dirty="0" smtClean="0"/>
                <a:t>小前</a:t>
              </a:r>
              <a:endParaRPr kumimoji="1" lang="ja-JP" altLang="en-US" sz="1600" dirty="0"/>
            </a:p>
          </p:txBody>
        </p:sp>
      </p:grpSp>
      <p:pic>
        <p:nvPicPr>
          <p:cNvPr id="49" name="図 48"/>
          <p:cNvPicPr>
            <a:picLocks noChangeAspect="1"/>
          </p:cNvPicPr>
          <p:nvPr/>
        </p:nvPicPr>
        <p:blipFill>
          <a:blip r:embed="rId8"/>
          <a:stretch>
            <a:fillRect/>
          </a:stretch>
        </p:blipFill>
        <p:spPr>
          <a:xfrm rot="20792465">
            <a:off x="443044" y="2479786"/>
            <a:ext cx="2368984" cy="1265038"/>
          </a:xfrm>
          <a:prstGeom prst="rect">
            <a:avLst/>
          </a:prstGeom>
        </p:spPr>
      </p:pic>
      <p:sp>
        <p:nvSpPr>
          <p:cNvPr id="50" name="乗算記号 49"/>
          <p:cNvSpPr/>
          <p:nvPr/>
        </p:nvSpPr>
        <p:spPr>
          <a:xfrm rot="20700416">
            <a:off x="693263" y="2107747"/>
            <a:ext cx="2101509" cy="2101509"/>
          </a:xfrm>
          <a:prstGeom prst="mathMultiply">
            <a:avLst>
              <a:gd name="adj1" fmla="val 13370"/>
            </a:avLst>
          </a:prstGeom>
          <a:solidFill>
            <a:srgbClr val="FF00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51" name="図 50" descr="tsugaku_bo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529" y="4965004"/>
            <a:ext cx="892526" cy="1078762"/>
          </a:xfrm>
          <a:prstGeom prst="rect">
            <a:avLst/>
          </a:prstGeom>
        </p:spPr>
      </p:pic>
      <p:sp>
        <p:nvSpPr>
          <p:cNvPr id="64" name="円/楕円 63"/>
          <p:cNvSpPr/>
          <p:nvPr/>
        </p:nvSpPr>
        <p:spPr>
          <a:xfrm>
            <a:off x="1228194" y="2471830"/>
            <a:ext cx="6684580" cy="3005929"/>
          </a:xfrm>
          <a:prstGeom prst="ellipse">
            <a:avLst/>
          </a:prstGeom>
          <a:noFill/>
          <a:ln w="304800">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55" name="図形グループ 54"/>
          <p:cNvGrpSpPr/>
          <p:nvPr/>
        </p:nvGrpSpPr>
        <p:grpSpPr>
          <a:xfrm>
            <a:off x="357674" y="4925647"/>
            <a:ext cx="4250843" cy="1753570"/>
            <a:chOff x="3740337" y="5018154"/>
            <a:chExt cx="4250843" cy="1753570"/>
          </a:xfrm>
        </p:grpSpPr>
        <p:sp>
          <p:nvSpPr>
            <p:cNvPr id="56" name="角丸四角形 55"/>
            <p:cNvSpPr/>
            <p:nvPr/>
          </p:nvSpPr>
          <p:spPr>
            <a:xfrm>
              <a:off x="4215240" y="5018154"/>
              <a:ext cx="3775940" cy="805219"/>
            </a:xfrm>
            <a:prstGeom prst="roundRect">
              <a:avLst/>
            </a:prstGeom>
            <a:solidFill>
              <a:schemeClr val="lt1">
                <a:alpha val="80000"/>
              </a:schemeClr>
            </a:solidFill>
            <a:ln w="38100" cmpd="sng">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solidFill>
                    <a:schemeClr val="tx1">
                      <a:lumMod val="85000"/>
                      <a:lumOff val="15000"/>
                    </a:schemeClr>
                  </a:solidFill>
                  <a:latin typeface="+mn-ea"/>
                </a:rPr>
                <a:t>安全マップの活用</a:t>
              </a:r>
              <a:endParaRPr lang="ja-JP" altLang="en-US" sz="2800" dirty="0">
                <a:solidFill>
                  <a:schemeClr val="tx1">
                    <a:lumMod val="85000"/>
                    <a:lumOff val="15000"/>
                  </a:schemeClr>
                </a:solidFill>
                <a:latin typeface="+mn-ea"/>
              </a:endParaRPr>
            </a:p>
          </p:txBody>
        </p:sp>
        <p:pic>
          <p:nvPicPr>
            <p:cNvPr id="57" name="図 56"/>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rot="20606092" flipH="1">
              <a:off x="3740337" y="5389854"/>
              <a:ext cx="1013731" cy="1381870"/>
            </a:xfrm>
            <a:prstGeom prst="rect">
              <a:avLst/>
            </a:prstGeom>
          </p:spPr>
        </p:pic>
      </p:grpSp>
      <p:grpSp>
        <p:nvGrpSpPr>
          <p:cNvPr id="58" name="図形グループ 57"/>
          <p:cNvGrpSpPr/>
          <p:nvPr/>
        </p:nvGrpSpPr>
        <p:grpSpPr>
          <a:xfrm>
            <a:off x="4398004" y="1871686"/>
            <a:ext cx="4743224" cy="1997019"/>
            <a:chOff x="457200" y="1956534"/>
            <a:chExt cx="4743224" cy="1997019"/>
          </a:xfrm>
        </p:grpSpPr>
        <p:sp>
          <p:nvSpPr>
            <p:cNvPr id="59" name="角丸四角形 58"/>
            <p:cNvSpPr/>
            <p:nvPr/>
          </p:nvSpPr>
          <p:spPr>
            <a:xfrm>
              <a:off x="457200" y="1956534"/>
              <a:ext cx="4655400" cy="1035825"/>
            </a:xfrm>
            <a:prstGeom prst="roundRect">
              <a:avLst/>
            </a:prstGeom>
            <a:solidFill>
              <a:schemeClr val="lt1">
                <a:alpha val="80000"/>
              </a:schemeClr>
            </a:solidFill>
            <a:ln w="38100" cmpd="sng">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solidFill>
                    <a:schemeClr val="tx1">
                      <a:lumMod val="85000"/>
                      <a:lumOff val="15000"/>
                    </a:schemeClr>
                  </a:solidFill>
                  <a:latin typeface="+mn-ea"/>
                </a:rPr>
                <a:t>小学生と地域で協力した</a:t>
              </a:r>
              <a:endParaRPr lang="en-US" altLang="ja-JP" sz="2800" dirty="0" smtClean="0">
                <a:solidFill>
                  <a:schemeClr val="tx1">
                    <a:lumMod val="85000"/>
                    <a:lumOff val="15000"/>
                  </a:schemeClr>
                </a:solidFill>
                <a:latin typeface="+mn-ea"/>
              </a:endParaRPr>
            </a:p>
            <a:p>
              <a:pPr algn="ctr"/>
              <a:r>
                <a:rPr lang="ja-JP" altLang="en-US" sz="2800" dirty="0">
                  <a:solidFill>
                    <a:schemeClr val="tx1">
                      <a:lumMod val="85000"/>
                      <a:lumOff val="15000"/>
                    </a:schemeClr>
                  </a:solidFill>
                  <a:latin typeface="+mn-ea"/>
                </a:rPr>
                <a:t>安全</a:t>
              </a:r>
              <a:r>
                <a:rPr lang="ja-JP" altLang="en-US" sz="2800" dirty="0" smtClean="0">
                  <a:solidFill>
                    <a:schemeClr val="tx1">
                      <a:lumMod val="85000"/>
                      <a:lumOff val="15000"/>
                    </a:schemeClr>
                  </a:solidFill>
                  <a:latin typeface="+mn-ea"/>
                </a:rPr>
                <a:t>マップづくり</a:t>
              </a:r>
              <a:endParaRPr lang="en-US" altLang="ja-JP" sz="2800" dirty="0">
                <a:solidFill>
                  <a:schemeClr val="tx1">
                    <a:lumMod val="85000"/>
                    <a:lumOff val="15000"/>
                  </a:schemeClr>
                </a:solidFill>
                <a:latin typeface="+mn-ea"/>
              </a:endParaRPr>
            </a:p>
          </p:txBody>
        </p:sp>
        <p:pic>
          <p:nvPicPr>
            <p:cNvPr id="60" name="図 59" descr="26138.gif"/>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76988" y="2711769"/>
              <a:ext cx="1823436" cy="1241784"/>
            </a:xfrm>
            <a:prstGeom prst="rect">
              <a:avLst/>
            </a:prstGeom>
          </p:spPr>
        </p:pic>
      </p:grpSp>
      <p:sp>
        <p:nvSpPr>
          <p:cNvPr id="36" name="正方形/長方形 35"/>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7" name="図 36" descr="防犯.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8" name="図 37" descr="あんしん.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9" name="テキスト ボックス 38"/>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grpSp>
        <p:nvGrpSpPr>
          <p:cNvPr id="7" name="図形グループ 6"/>
          <p:cNvGrpSpPr/>
          <p:nvPr/>
        </p:nvGrpSpPr>
        <p:grpSpPr>
          <a:xfrm>
            <a:off x="716259" y="3253680"/>
            <a:ext cx="7711483" cy="1639642"/>
            <a:chOff x="1625862" y="-330001"/>
            <a:chExt cx="7711483" cy="1639642"/>
          </a:xfrm>
        </p:grpSpPr>
        <p:sp>
          <p:nvSpPr>
            <p:cNvPr id="34" name="円/楕円 33"/>
            <p:cNvSpPr/>
            <p:nvPr/>
          </p:nvSpPr>
          <p:spPr>
            <a:xfrm>
              <a:off x="1625862" y="-330001"/>
              <a:ext cx="7711483" cy="1639642"/>
            </a:xfrm>
            <a:prstGeom prst="ellipse">
              <a:avLst/>
            </a:prstGeom>
            <a:solidFill>
              <a:schemeClr val="accent4">
                <a:lumMod val="40000"/>
                <a:lumOff val="60000"/>
                <a:alpha val="6000"/>
              </a:schemeClr>
            </a:solidFill>
            <a:ln>
              <a:noFill/>
            </a:ln>
            <a:effectLst>
              <a:glow rad="1066800">
                <a:schemeClr val="accent4">
                  <a:lumMod val="60000"/>
                  <a:lumOff val="40000"/>
                  <a:alpha val="6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2673950" y="392152"/>
              <a:ext cx="5615306" cy="343226"/>
            </a:xfrm>
            <a:prstGeom prst="ellipse">
              <a:avLst/>
            </a:prstGeom>
            <a:solidFill>
              <a:schemeClr val="bg1">
                <a:alpha val="10000"/>
              </a:schemeClr>
            </a:solidFill>
            <a:ln>
              <a:noFill/>
            </a:ln>
            <a:effectLst>
              <a:glow rad="1066800">
                <a:schemeClr val="bg1">
                  <a:alpha val="8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1926784" y="-93428"/>
              <a:ext cx="7109639" cy="1200329"/>
            </a:xfrm>
            <a:prstGeom prst="rect">
              <a:avLst/>
            </a:prstGeom>
            <a:noFill/>
            <a:ln>
              <a:noFill/>
            </a:ln>
          </p:spPr>
          <p:txBody>
            <a:bodyPr wrap="none" rtlCol="0">
              <a:spAutoFit/>
            </a:bodyPr>
            <a:lstStyle/>
            <a:p>
              <a:pPr algn="ctr"/>
              <a:r>
                <a:rPr lang="ja-JP" altLang="en-US" sz="3600" dirty="0">
                  <a:solidFill>
                    <a:schemeClr val="tx1">
                      <a:lumMod val="85000"/>
                      <a:lumOff val="15000"/>
                    </a:schemeClr>
                  </a:solidFill>
                </a:rPr>
                <a:t>防犯意識・危険意識</a:t>
              </a:r>
              <a:r>
                <a:rPr lang="ja-JP" altLang="en-US" sz="3600" dirty="0" smtClean="0">
                  <a:solidFill>
                    <a:schemeClr val="tx1">
                      <a:lumMod val="85000"/>
                      <a:lumOff val="15000"/>
                    </a:schemeClr>
                  </a:solidFill>
                </a:rPr>
                <a:t>の向上で</a:t>
              </a:r>
              <a:endParaRPr lang="en-US" altLang="ja-JP" sz="3600" dirty="0">
                <a:solidFill>
                  <a:schemeClr val="tx1">
                    <a:lumMod val="85000"/>
                    <a:lumOff val="15000"/>
                  </a:schemeClr>
                </a:solidFill>
              </a:endParaRPr>
            </a:p>
            <a:p>
              <a:pPr algn="ctr"/>
              <a:r>
                <a:rPr lang="ja-JP" altLang="en-US" sz="3600" dirty="0">
                  <a:solidFill>
                    <a:schemeClr val="tx1">
                      <a:lumMod val="85000"/>
                      <a:lumOff val="15000"/>
                    </a:schemeClr>
                  </a:solidFill>
                </a:rPr>
                <a:t>さらに</a:t>
              </a:r>
              <a:r>
                <a:rPr lang="ja-JP" altLang="en-US" sz="3600" b="1" dirty="0">
                  <a:solidFill>
                    <a:schemeClr val="accent6"/>
                  </a:solidFill>
                </a:rPr>
                <a:t>あんしん</a:t>
              </a:r>
              <a:r>
                <a:rPr lang="ja-JP" altLang="en-US" sz="3600" dirty="0">
                  <a:solidFill>
                    <a:schemeClr val="tx1">
                      <a:lumMod val="85000"/>
                      <a:lumOff val="15000"/>
                    </a:schemeClr>
                  </a:solidFill>
                </a:rPr>
                <a:t>して住めるまちへ</a:t>
              </a:r>
              <a:endParaRPr lang="en-US" altLang="ja-JP" sz="3600" dirty="0">
                <a:solidFill>
                  <a:schemeClr val="tx1">
                    <a:lumMod val="85000"/>
                    <a:lumOff val="15000"/>
                  </a:schemeClr>
                </a:solidFill>
              </a:endParaRPr>
            </a:p>
          </p:txBody>
        </p:sp>
      </p:grpSp>
    </p:spTree>
    <p:extLst>
      <p:ext uri="{BB962C8B-B14F-4D97-AF65-F5344CB8AC3E}">
        <p14:creationId xmlns:p14="http://schemas.microsoft.com/office/powerpoint/2010/main" val="2532273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40"/>
                                        </p:tgtEl>
                                        <p:attrNameLst>
                                          <p:attrName>style.opacity</p:attrName>
                                        </p:attrNameLst>
                                      </p:cBhvr>
                                      <p:to>
                                        <p:strVal val="0.25"/>
                                      </p:to>
                                    </p:set>
                                    <p:animEffect filter="image" prLst="opacity: 0.25">
                                      <p:cBhvr rctx="IE">
                                        <p:cTn id="10" dur="indefinite"/>
                                        <p:tgtEl>
                                          <p:spTgt spid="40"/>
                                        </p:tgtEl>
                                      </p:cBhvr>
                                    </p:animEffect>
                                  </p:childTnLst>
                                </p:cTn>
                              </p:par>
                              <p:par>
                                <p:cTn id="11" presetID="9" presetClass="emph" presetSubtype="0" grpId="0" nodeType="withEffect">
                                  <p:stCondLst>
                                    <p:cond delay="0"/>
                                  </p:stCondLst>
                                  <p:childTnLst>
                                    <p:set>
                                      <p:cBhvr rctx="PPT">
                                        <p:cTn id="12" dur="indefinite"/>
                                        <p:tgtEl>
                                          <p:spTgt spid="41"/>
                                        </p:tgtEl>
                                        <p:attrNameLst>
                                          <p:attrName>style.opacity</p:attrName>
                                        </p:attrNameLst>
                                      </p:cBhvr>
                                      <p:to>
                                        <p:strVal val="0.25"/>
                                      </p:to>
                                    </p:set>
                                    <p:animEffect filter="image" prLst="opacity: 0.25">
                                      <p:cBhvr rctx="IE">
                                        <p:cTn id="13" dur="indefinite"/>
                                        <p:tgtEl>
                                          <p:spTgt spid="41"/>
                                        </p:tgtEl>
                                      </p:cBhvr>
                                    </p:animEffect>
                                  </p:childTnLst>
                                </p:cTn>
                              </p:par>
                              <p:par>
                                <p:cTn id="14" presetID="9" presetClass="emph" presetSubtype="0" nodeType="withEffect">
                                  <p:stCondLst>
                                    <p:cond delay="0"/>
                                  </p:stCondLst>
                                  <p:childTnLst>
                                    <p:set>
                                      <p:cBhvr rctx="PPT">
                                        <p:cTn id="15" dur="indefinite"/>
                                        <p:tgtEl>
                                          <p:spTgt spid="42"/>
                                        </p:tgtEl>
                                        <p:attrNameLst>
                                          <p:attrName>style.opacity</p:attrName>
                                        </p:attrNameLst>
                                      </p:cBhvr>
                                      <p:to>
                                        <p:strVal val="0.25"/>
                                      </p:to>
                                    </p:set>
                                    <p:animEffect filter="image" prLst="opacity: 0.25">
                                      <p:cBhvr rctx="IE">
                                        <p:cTn id="16" dur="indefinite"/>
                                        <p:tgtEl>
                                          <p:spTgt spid="42"/>
                                        </p:tgtEl>
                                      </p:cBhvr>
                                    </p:animEffect>
                                  </p:childTnLst>
                                </p:cTn>
                              </p:par>
                              <p:par>
                                <p:cTn id="17" presetID="9" presetClass="emph" presetSubtype="0" nodeType="withEffect">
                                  <p:stCondLst>
                                    <p:cond delay="0"/>
                                  </p:stCondLst>
                                  <p:childTnLst>
                                    <p:set>
                                      <p:cBhvr rctx="PPT">
                                        <p:cTn id="18" dur="indefinite"/>
                                        <p:tgtEl>
                                          <p:spTgt spid="45"/>
                                        </p:tgtEl>
                                        <p:attrNameLst>
                                          <p:attrName>style.opacity</p:attrName>
                                        </p:attrNameLst>
                                      </p:cBhvr>
                                      <p:to>
                                        <p:strVal val="0.25"/>
                                      </p:to>
                                    </p:set>
                                    <p:animEffect filter="image" prLst="opacity: 0.25">
                                      <p:cBhvr rctx="IE">
                                        <p:cTn id="19" dur="indefinite"/>
                                        <p:tgtEl>
                                          <p:spTgt spid="45"/>
                                        </p:tgtEl>
                                      </p:cBhvr>
                                    </p:animEffect>
                                  </p:childTnLst>
                                </p:cTn>
                              </p:par>
                              <p:par>
                                <p:cTn id="20" presetID="9" presetClass="emph" presetSubtype="0" nodeType="withEffect">
                                  <p:stCondLst>
                                    <p:cond delay="0"/>
                                  </p:stCondLst>
                                  <p:childTnLst>
                                    <p:set>
                                      <p:cBhvr rctx="PPT">
                                        <p:cTn id="21" dur="indefinite"/>
                                        <p:tgtEl>
                                          <p:spTgt spid="46"/>
                                        </p:tgtEl>
                                        <p:attrNameLst>
                                          <p:attrName>style.opacity</p:attrName>
                                        </p:attrNameLst>
                                      </p:cBhvr>
                                      <p:to>
                                        <p:strVal val="0.25"/>
                                      </p:to>
                                    </p:set>
                                    <p:animEffect filter="image" prLst="opacity: 0.25">
                                      <p:cBhvr rctx="IE">
                                        <p:cTn id="22" dur="indefinite"/>
                                        <p:tgtEl>
                                          <p:spTgt spid="46"/>
                                        </p:tgtEl>
                                      </p:cBhvr>
                                    </p:animEffect>
                                  </p:childTnLst>
                                </p:cTn>
                              </p:par>
                              <p:par>
                                <p:cTn id="23" presetID="9" presetClass="emph" presetSubtype="0" nodeType="withEffect">
                                  <p:stCondLst>
                                    <p:cond delay="0"/>
                                  </p:stCondLst>
                                  <p:childTnLst>
                                    <p:set>
                                      <p:cBhvr rctx="PPT">
                                        <p:cTn id="24" dur="indefinite"/>
                                        <p:tgtEl>
                                          <p:spTgt spid="49"/>
                                        </p:tgtEl>
                                        <p:attrNameLst>
                                          <p:attrName>style.opacity</p:attrName>
                                        </p:attrNameLst>
                                      </p:cBhvr>
                                      <p:to>
                                        <p:strVal val="0.25"/>
                                      </p:to>
                                    </p:set>
                                    <p:animEffect filter="image" prLst="opacity: 0.25">
                                      <p:cBhvr rctx="IE">
                                        <p:cTn id="25" dur="indefinite"/>
                                        <p:tgtEl>
                                          <p:spTgt spid="49"/>
                                        </p:tgtEl>
                                      </p:cBhvr>
                                    </p:animEffect>
                                  </p:childTnLst>
                                </p:cTn>
                              </p:par>
                              <p:par>
                                <p:cTn id="26" presetID="9" presetClass="emph" presetSubtype="0" grpId="0" nodeType="withEffect">
                                  <p:stCondLst>
                                    <p:cond delay="0"/>
                                  </p:stCondLst>
                                  <p:childTnLst>
                                    <p:set>
                                      <p:cBhvr rctx="PPT">
                                        <p:cTn id="27" dur="indefinite"/>
                                        <p:tgtEl>
                                          <p:spTgt spid="50"/>
                                        </p:tgtEl>
                                        <p:attrNameLst>
                                          <p:attrName>style.opacity</p:attrName>
                                        </p:attrNameLst>
                                      </p:cBhvr>
                                      <p:to>
                                        <p:strVal val="0.25"/>
                                      </p:to>
                                    </p:set>
                                    <p:animEffect filter="image" prLst="opacity: 0.25">
                                      <p:cBhvr rctx="IE">
                                        <p:cTn id="28" dur="indefinite"/>
                                        <p:tgtEl>
                                          <p:spTgt spid="50"/>
                                        </p:tgtEl>
                                      </p:cBhvr>
                                    </p:animEffect>
                                  </p:childTnLst>
                                </p:cTn>
                              </p:par>
                              <p:par>
                                <p:cTn id="29" presetID="9" presetClass="emph" presetSubtype="0" nodeType="withEffect">
                                  <p:stCondLst>
                                    <p:cond delay="0"/>
                                  </p:stCondLst>
                                  <p:childTnLst>
                                    <p:set>
                                      <p:cBhvr rctx="PPT">
                                        <p:cTn id="30" dur="indefinite"/>
                                        <p:tgtEl>
                                          <p:spTgt spid="51"/>
                                        </p:tgtEl>
                                        <p:attrNameLst>
                                          <p:attrName>style.opacity</p:attrName>
                                        </p:attrNameLst>
                                      </p:cBhvr>
                                      <p:to>
                                        <p:strVal val="0.25"/>
                                      </p:to>
                                    </p:set>
                                    <p:animEffect filter="image" prLst="opacity: 0.25">
                                      <p:cBhvr rctx="IE">
                                        <p:cTn id="31" dur="indefinite"/>
                                        <p:tgtEl>
                                          <p:spTgt spid="51"/>
                                        </p:tgtEl>
                                      </p:cBhvr>
                                    </p:animEffect>
                                  </p:childTnLst>
                                </p:cTn>
                              </p:par>
                            </p:childTnLst>
                          </p:cTn>
                        </p:par>
                        <p:par>
                          <p:cTn id="32" fill="hold">
                            <p:stCondLst>
                              <p:cond delay="0"/>
                            </p:stCondLst>
                            <p:childTnLst>
                              <p:par>
                                <p:cTn id="33" presetID="21" presetClass="entr" presetSubtype="2"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2)">
                                      <p:cBhvr>
                                        <p:cTn id="35" dur="1000"/>
                                        <p:tgtEl>
                                          <p:spTgt spid="6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0" grpId="0" animBg="1"/>
      <p:bldP spid="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6938328" cy="293656"/>
          </a:xfrm>
          <a:prstGeom prst="ellipse">
            <a:avLst/>
          </a:prstGeom>
          <a:solidFill>
            <a:schemeClr val="accent3">
              <a:lumMod val="60000"/>
              <a:lumOff val="40000"/>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descr="地区全体.png"/>
          <p:cNvPicPr>
            <a:picLocks noChangeAspect="1"/>
          </p:cNvPicPr>
          <p:nvPr/>
        </p:nvPicPr>
        <p:blipFill>
          <a:blip r:embed="rId3" cstate="screen">
            <a:alphaModFix amt="82000"/>
            <a:extLst>
              <a:ext uri="{28A0092B-C50C-407E-A947-70E740481C1C}">
                <a14:useLocalDpi xmlns:a14="http://schemas.microsoft.com/office/drawing/2010/main"/>
              </a:ext>
            </a:extLst>
          </a:blip>
          <a:stretch>
            <a:fillRect/>
          </a:stretch>
        </p:blipFill>
        <p:spPr>
          <a:xfrm>
            <a:off x="0" y="18482"/>
            <a:ext cx="1969092" cy="1982057"/>
          </a:xfrm>
          <a:prstGeom prst="rect">
            <a:avLst/>
          </a:prstGeom>
        </p:spPr>
      </p:pic>
      <p:sp>
        <p:nvSpPr>
          <p:cNvPr id="5" name="テキスト ボックス 4"/>
          <p:cNvSpPr txBox="1"/>
          <p:nvPr/>
        </p:nvSpPr>
        <p:spPr>
          <a:xfrm>
            <a:off x="459561" y="4177823"/>
            <a:ext cx="2646878" cy="461665"/>
          </a:xfrm>
          <a:prstGeom prst="rect">
            <a:avLst/>
          </a:prstGeom>
          <a:noFill/>
        </p:spPr>
        <p:txBody>
          <a:bodyPr wrap="none" rtlCol="0">
            <a:spAutoFit/>
          </a:bodyPr>
          <a:lstStyle/>
          <a:p>
            <a:r>
              <a:rPr kumimoji="1" lang="ja-JP" altLang="en-US" sz="2400" dirty="0" smtClean="0"/>
              <a:t>健康</a:t>
            </a:r>
            <a:r>
              <a:rPr lang="ja-JP" altLang="en-US" sz="2400" dirty="0" smtClean="0"/>
              <a:t>で</a:t>
            </a:r>
            <a:r>
              <a:rPr kumimoji="1" lang="ja-JP" altLang="en-US" sz="2400" dirty="0" smtClean="0"/>
              <a:t>長生き！！</a:t>
            </a:r>
            <a:endParaRPr kumimoji="1" lang="ja-JP" altLang="en-US" sz="2400" dirty="0"/>
          </a:p>
        </p:txBody>
      </p:sp>
      <p:sp>
        <p:nvSpPr>
          <p:cNvPr id="52" name="円/楕円 51"/>
          <p:cNvSpPr/>
          <p:nvPr/>
        </p:nvSpPr>
        <p:spPr>
          <a:xfrm>
            <a:off x="5395042" y="5023553"/>
            <a:ext cx="2356757" cy="1227667"/>
          </a:xfrm>
          <a:prstGeom prst="ellipse">
            <a:avLst/>
          </a:prstGeom>
          <a:noFill/>
          <a:ln w="1016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2" name="図形グループ 61"/>
          <p:cNvGrpSpPr/>
          <p:nvPr/>
        </p:nvGrpSpPr>
        <p:grpSpPr>
          <a:xfrm>
            <a:off x="4720778" y="5470306"/>
            <a:ext cx="1599517" cy="1237064"/>
            <a:chOff x="-2309675" y="1632382"/>
            <a:chExt cx="1837104" cy="1420813"/>
          </a:xfrm>
        </p:grpSpPr>
        <p:sp>
          <p:nvSpPr>
            <p:cNvPr id="53" name="円/楕円 52"/>
            <p:cNvSpPr/>
            <p:nvPr/>
          </p:nvSpPr>
          <p:spPr>
            <a:xfrm>
              <a:off x="-2309675" y="1632382"/>
              <a:ext cx="1837104" cy="1420813"/>
            </a:xfrm>
            <a:prstGeom prst="ellipse">
              <a:avLst/>
            </a:prstGeom>
            <a:solidFill>
              <a:srgbClr val="FFFFFF"/>
            </a:solidFill>
            <a:ln w="28575" cmpd="sng">
              <a:solidFill>
                <a:srgbClr val="FFB3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6" name="図 55" descr="高齢者ウォーキング.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7927" y="1684555"/>
              <a:ext cx="1093608" cy="1287929"/>
            </a:xfrm>
            <a:prstGeom prst="rect">
              <a:avLst/>
            </a:prstGeom>
          </p:spPr>
        </p:pic>
      </p:grpSp>
      <p:grpSp>
        <p:nvGrpSpPr>
          <p:cNvPr id="63" name="図形グループ 62"/>
          <p:cNvGrpSpPr/>
          <p:nvPr/>
        </p:nvGrpSpPr>
        <p:grpSpPr>
          <a:xfrm>
            <a:off x="5776327" y="4293811"/>
            <a:ext cx="1663598" cy="1286624"/>
            <a:chOff x="-1269378" y="347964"/>
            <a:chExt cx="1837104" cy="1420813"/>
          </a:xfrm>
        </p:grpSpPr>
        <p:sp>
          <p:nvSpPr>
            <p:cNvPr id="60" name="円/楕円 59"/>
            <p:cNvSpPr/>
            <p:nvPr/>
          </p:nvSpPr>
          <p:spPr>
            <a:xfrm>
              <a:off x="-1269378" y="347964"/>
              <a:ext cx="1837104" cy="1420813"/>
            </a:xfrm>
            <a:prstGeom prst="ellipse">
              <a:avLst/>
            </a:prstGeom>
            <a:solidFill>
              <a:srgbClr val="FFFFFF"/>
            </a:solidFill>
            <a:ln w="28575"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5" name="Picture 4" descr="http://seikeikai.jp/chiikishien/%E2%91%A6%E8%A9%B1%E3%81%97%E5%90%88%E3%81%84.JPG"/>
            <p:cNvPicPr>
              <a:picLocks noChangeAspect="1" noChangeArrowheads="1"/>
            </p:cNvPicPr>
            <p:nvPr/>
          </p:nvPicPr>
          <p:blipFill>
            <a:blip r:embed="rId5" cstate="screen">
              <a:alphaModFix amt="91000"/>
              <a:extLst>
                <a:ext uri="{28A0092B-C50C-407E-A947-70E740481C1C}">
                  <a14:useLocalDpi xmlns:a14="http://schemas.microsoft.com/office/drawing/2010/main"/>
                </a:ext>
              </a:extLst>
            </a:blip>
            <a:srcRect/>
            <a:stretch>
              <a:fillRect/>
            </a:stretch>
          </p:blipFill>
          <p:spPr bwMode="auto">
            <a:xfrm>
              <a:off x="-1091953" y="520759"/>
              <a:ext cx="1510797" cy="1132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4" name="図形グループ 63"/>
          <p:cNvGrpSpPr/>
          <p:nvPr/>
        </p:nvGrpSpPr>
        <p:grpSpPr>
          <a:xfrm>
            <a:off x="6945523" y="5455538"/>
            <a:ext cx="1599518" cy="1237064"/>
            <a:chOff x="-206436" y="1723816"/>
            <a:chExt cx="1837104" cy="1420813"/>
          </a:xfrm>
        </p:grpSpPr>
        <p:sp>
          <p:nvSpPr>
            <p:cNvPr id="61" name="円/楕円 60"/>
            <p:cNvSpPr/>
            <p:nvPr/>
          </p:nvSpPr>
          <p:spPr>
            <a:xfrm>
              <a:off x="-206436" y="1723816"/>
              <a:ext cx="1837104" cy="1420813"/>
            </a:xfrm>
            <a:prstGeom prst="ellipse">
              <a:avLst/>
            </a:prstGeom>
            <a:solidFill>
              <a:srgbClr val="FFFFFF"/>
            </a:solidFill>
            <a:ln w="28575" cmpd="sng">
              <a:solidFill>
                <a:srgbClr val="FFB3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8" name="Picture 2" descr="http://www.minnanokaigo.com/a_quest/data/PIC-20130921122000.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559" y="1801447"/>
              <a:ext cx="1649351" cy="12370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図形グループ 44"/>
          <p:cNvGrpSpPr/>
          <p:nvPr/>
        </p:nvGrpSpPr>
        <p:grpSpPr>
          <a:xfrm>
            <a:off x="1075679" y="1107126"/>
            <a:ext cx="893413" cy="893413"/>
            <a:chOff x="5848147" y="3270020"/>
            <a:chExt cx="718909" cy="718909"/>
          </a:xfrm>
        </p:grpSpPr>
        <p:sp>
          <p:nvSpPr>
            <p:cNvPr id="48" name="円/楕円 47"/>
            <p:cNvSpPr/>
            <p:nvPr/>
          </p:nvSpPr>
          <p:spPr>
            <a:xfrm>
              <a:off x="5848147" y="3270020"/>
              <a:ext cx="718909" cy="718909"/>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54" name="正方形/長方形 53"/>
            <p:cNvSpPr/>
            <p:nvPr/>
          </p:nvSpPr>
          <p:spPr>
            <a:xfrm>
              <a:off x="5935601" y="3349405"/>
              <a:ext cx="561365" cy="569620"/>
            </a:xfrm>
            <a:prstGeom prst="rect">
              <a:avLst/>
            </a:prstGeom>
          </p:spPr>
          <p:txBody>
            <a:bodyPr wrap="none">
              <a:spAutoFit/>
            </a:bodyPr>
            <a:lstStyle/>
            <a:p>
              <a:pPr algn="ctr"/>
              <a:r>
                <a:rPr lang="ja-JP" altLang="en-US" sz="2000" b="1" dirty="0" smtClean="0">
                  <a:ln w="1270" cap="flat" cmpd="sng">
                    <a:noFill/>
                  </a:ln>
                  <a:solidFill>
                    <a:srgbClr val="FF6600"/>
                  </a:solidFill>
                  <a:latin typeface="+mn-ea"/>
                  <a:cs typeface="ヒラギノ丸ゴ ProN W4"/>
                </a:rPr>
                <a:t>四・</a:t>
              </a:r>
              <a:endParaRPr lang="en-US" altLang="ja-JP" sz="2000" b="1" dirty="0" smtClean="0">
                <a:ln w="1270" cap="flat" cmpd="sng">
                  <a:noFill/>
                </a:ln>
                <a:solidFill>
                  <a:srgbClr val="FF6600"/>
                </a:solidFill>
                <a:latin typeface="+mn-ea"/>
                <a:cs typeface="ヒラギノ丸ゴ ProN W4"/>
              </a:endParaRPr>
            </a:p>
            <a:p>
              <a:pPr algn="ctr"/>
              <a:r>
                <a:rPr lang="ja-JP" altLang="en-US" sz="2000" b="1" dirty="0" smtClean="0">
                  <a:ln w="1270" cap="flat" cmpd="sng">
                    <a:noFill/>
                  </a:ln>
                  <a:solidFill>
                    <a:srgbClr val="FF6600"/>
                  </a:solidFill>
                  <a:latin typeface="+mn-ea"/>
                  <a:cs typeface="ヒラギノ丸ゴ ProN W4"/>
                </a:rPr>
                <a:t>六中</a:t>
              </a:r>
              <a:endParaRPr lang="ja-JP" altLang="en-US" sz="2000" dirty="0">
                <a:solidFill>
                  <a:srgbClr val="FF6600"/>
                </a:solidFill>
                <a:latin typeface="+mn-ea"/>
              </a:endParaRPr>
            </a:p>
          </p:txBody>
        </p:sp>
      </p:grpSp>
      <p:sp>
        <p:nvSpPr>
          <p:cNvPr id="2" name="タイトル 1"/>
          <p:cNvSpPr>
            <a:spLocks noGrp="1"/>
          </p:cNvSpPr>
          <p:nvPr>
            <p:ph type="title"/>
          </p:nvPr>
        </p:nvSpPr>
        <p:spPr>
          <a:xfrm>
            <a:off x="459561" y="2941813"/>
            <a:ext cx="7085992" cy="1162050"/>
          </a:xfrm>
        </p:spPr>
        <p:txBody>
          <a:bodyPr anchor="ctr">
            <a:noAutofit/>
          </a:bodyPr>
          <a:lstStyle/>
          <a:p>
            <a:pPr algn="l"/>
            <a:r>
              <a:rPr kumimoji="1" lang="ja-JP" altLang="en-US" sz="5400" b="0" dirty="0" smtClean="0">
                <a:ln w="635" cap="flat" cmpd="sng">
                  <a:noFill/>
                </a:ln>
                <a:solidFill>
                  <a:schemeClr val="tx1">
                    <a:lumMod val="75000"/>
                    <a:lumOff val="25000"/>
                  </a:schemeClr>
                </a:solidFill>
              </a:rPr>
              <a:t>ピンピンコロリプラン</a:t>
            </a:r>
            <a:endParaRPr kumimoji="1" lang="ja-JP" altLang="en-US" sz="5400" b="0" dirty="0">
              <a:ln w="635" cap="flat" cmpd="sng">
                <a:noFill/>
              </a:ln>
              <a:solidFill>
                <a:schemeClr val="tx1">
                  <a:lumMod val="75000"/>
                  <a:lumOff val="25000"/>
                </a:schemeClr>
              </a:solidFill>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32</a:t>
            </a:fld>
            <a:endParaRPr lang="ja-JP" altLang="en-US" dirty="0"/>
          </a:p>
        </p:txBody>
      </p:sp>
      <p:pic>
        <p:nvPicPr>
          <p:cNvPr id="29" name="図 28" descr="あんしん.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81812" y="163854"/>
            <a:ext cx="1582188" cy="1619270"/>
          </a:xfrm>
          <a:prstGeom prst="rect">
            <a:avLst/>
          </a:prstGeom>
        </p:spPr>
      </p:pic>
      <p:pic>
        <p:nvPicPr>
          <p:cNvPr id="31" name="図 30" descr="健康3.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68770" y="163854"/>
            <a:ext cx="623002" cy="623002"/>
          </a:xfrm>
          <a:prstGeom prst="rect">
            <a:avLst/>
          </a:prstGeom>
          <a:noFill/>
          <a:ln>
            <a:noFill/>
          </a:ln>
        </p:spPr>
      </p:pic>
      <p:pic>
        <p:nvPicPr>
          <p:cNvPr id="32" name="図 31" descr="つながり.png"/>
          <p:cNvPicPr>
            <a:picLocks noChangeAspect="1"/>
          </p:cNvPicPr>
          <p:nvPr/>
        </p:nvPicPr>
        <p:blipFill>
          <a:blip r:embed="rId9" cstate="print">
            <a:alphaModFix amt="69000"/>
            <a:extLst>
              <a:ext uri="{28A0092B-C50C-407E-A947-70E740481C1C}">
                <a14:useLocalDpi xmlns:a14="http://schemas.microsoft.com/office/drawing/2010/main"/>
              </a:ext>
            </a:extLst>
          </a:blip>
          <a:stretch>
            <a:fillRect/>
          </a:stretch>
        </p:blipFill>
        <p:spPr>
          <a:xfrm>
            <a:off x="8247959" y="173472"/>
            <a:ext cx="754252" cy="771930"/>
          </a:xfrm>
          <a:prstGeom prst="rect">
            <a:avLst/>
          </a:prstGeom>
        </p:spPr>
      </p:pic>
      <p:pic>
        <p:nvPicPr>
          <p:cNvPr id="33" name="図 32" descr="にぎわい.png"/>
          <p:cNvPicPr>
            <a:picLocks noChangeAspect="1"/>
          </p:cNvPicPr>
          <p:nvPr/>
        </p:nvPicPr>
        <p:blipFill>
          <a:blip r:embed="rId10" cstate="print">
            <a:alphaModFix amt="60000"/>
            <a:extLst>
              <a:ext uri="{28A0092B-C50C-407E-A947-70E740481C1C}">
                <a14:useLocalDpi xmlns:a14="http://schemas.microsoft.com/office/drawing/2010/main"/>
              </a:ext>
            </a:extLst>
          </a:blip>
          <a:stretch>
            <a:fillRect/>
          </a:stretch>
        </p:blipFill>
        <p:spPr>
          <a:xfrm>
            <a:off x="8291942" y="1019524"/>
            <a:ext cx="710269" cy="726916"/>
          </a:xfrm>
          <a:prstGeom prst="rect">
            <a:avLst/>
          </a:prstGeom>
        </p:spPr>
      </p:pic>
    </p:spTree>
    <p:extLst>
      <p:ext uri="{BB962C8B-B14F-4D97-AF65-F5344CB8AC3E}">
        <p14:creationId xmlns:p14="http://schemas.microsoft.com/office/powerpoint/2010/main" val="100713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33</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4127050246"/>
              </p:ext>
            </p:extLst>
          </p:nvPr>
        </p:nvGraphicFramePr>
        <p:xfrm>
          <a:off x="3238239" y="1158976"/>
          <a:ext cx="5811189" cy="4376820"/>
        </p:xfrm>
        <a:graphic>
          <a:graphicData uri="http://schemas.openxmlformats.org/drawingml/2006/table">
            <a:tbl>
              <a:tblPr firstRow="1" bandRow="1">
                <a:tableStyleId>{5940675A-B579-460E-94D1-54222C63F5DA}</a:tableStyleId>
              </a:tblPr>
              <a:tblGrid>
                <a:gridCol w="2118491"/>
                <a:gridCol w="963975"/>
                <a:gridCol w="1857056"/>
                <a:gridCol w="871667"/>
              </a:tblGrid>
              <a:tr h="437682">
                <a:tc>
                  <a:txBody>
                    <a:bodyPr/>
                    <a:lstStyle/>
                    <a:p>
                      <a:pPr algn="l"/>
                      <a:r>
                        <a:rPr kumimoji="1" lang="en-US" altLang="ja-JP" sz="1600" dirty="0" smtClean="0">
                          <a:latin typeface="+mn-ea"/>
                          <a:ea typeface="+mn-ea"/>
                        </a:rPr>
                        <a:t>1.</a:t>
                      </a:r>
                      <a:r>
                        <a:rPr kumimoji="1" lang="ja-JP" altLang="en-US" sz="1600" dirty="0" smtClean="0">
                          <a:latin typeface="+mn-ea"/>
                          <a:ea typeface="+mn-ea"/>
                        </a:rPr>
                        <a:t>烏山四丁目 </a:t>
                      </a:r>
                      <a:endParaRPr kumimoji="1" lang="ja-JP" altLang="en-US" sz="1600" b="0" dirty="0">
                        <a:latin typeface="+mn-ea"/>
                        <a:ea typeface="+mn-ea"/>
                      </a:endParaRPr>
                    </a:p>
                  </a:txBody>
                  <a:tcPr anchor="ctr"/>
                </a:tc>
                <a:tc>
                  <a:txBody>
                    <a:bodyPr/>
                    <a:lstStyle/>
                    <a:p>
                      <a:pPr algn="ctr"/>
                      <a:r>
                        <a:rPr kumimoji="1" lang="en-US" altLang="ja-JP" sz="1600" dirty="0" smtClean="0">
                          <a:latin typeface="+mn-ea"/>
                          <a:ea typeface="+mn-ea"/>
                        </a:rPr>
                        <a:t>45.6%</a:t>
                      </a:r>
                      <a:endParaRPr kumimoji="1" lang="ja-JP" altLang="en-US" sz="1600" b="0" dirty="0">
                        <a:latin typeface="+mn-ea"/>
                        <a:ea typeface="+mn-ea"/>
                      </a:endParaRPr>
                    </a:p>
                  </a:txBody>
                  <a:tcPr anchor="ctr"/>
                </a:tc>
                <a:tc>
                  <a:txBody>
                    <a:bodyPr/>
                    <a:lstStyle/>
                    <a:p>
                      <a:pPr algn="l"/>
                      <a:r>
                        <a:rPr lang="en-US" altLang="ja-JP" sz="1600" dirty="0" smtClean="0">
                          <a:latin typeface="+mn-ea"/>
                          <a:ea typeface="+mn-ea"/>
                        </a:rPr>
                        <a:t>11.</a:t>
                      </a:r>
                      <a:r>
                        <a:rPr lang="ja-JP" altLang="en-US" sz="1600" dirty="0" smtClean="0">
                          <a:latin typeface="+mn-ea"/>
                          <a:ea typeface="+mn-ea"/>
                        </a:rPr>
                        <a:t>烏山一丁目</a:t>
                      </a:r>
                      <a:endParaRPr lang="ja-JP" altLang="en-US" sz="1600" b="0" dirty="0">
                        <a:latin typeface="+mn-ea"/>
                        <a:ea typeface="+mn-ea"/>
                      </a:endParaRPr>
                    </a:p>
                  </a:txBody>
                  <a:tcPr anchor="ctr"/>
                </a:tc>
                <a:tc>
                  <a:txBody>
                    <a:bodyPr/>
                    <a:lstStyle/>
                    <a:p>
                      <a:pPr algn="ctr"/>
                      <a:r>
                        <a:rPr lang="en-US" altLang="ja-JP" sz="1600" dirty="0" smtClean="0">
                          <a:latin typeface="+mn-ea"/>
                          <a:ea typeface="+mn-ea"/>
                        </a:rPr>
                        <a:t>40.6%</a:t>
                      </a:r>
                      <a:endParaRPr lang="ja-JP" altLang="en-US" sz="1600" b="0" dirty="0">
                        <a:latin typeface="+mn-ea"/>
                        <a:ea typeface="+mn-ea"/>
                      </a:endParaRPr>
                    </a:p>
                  </a:txBody>
                  <a:tcPr anchor="ctr"/>
                </a:tc>
              </a:tr>
              <a:tr h="437682">
                <a:tc>
                  <a:txBody>
                    <a:bodyPr/>
                    <a:lstStyle/>
                    <a:p>
                      <a:pPr algn="l"/>
                      <a:r>
                        <a:rPr kumimoji="1" lang="en-US" altLang="ja-JP" sz="1600" dirty="0" smtClean="0">
                          <a:latin typeface="+mn-ea"/>
                          <a:ea typeface="+mn-ea"/>
                        </a:rPr>
                        <a:t>2.</a:t>
                      </a:r>
                      <a:r>
                        <a:rPr kumimoji="1" lang="ja-JP" altLang="en-US" sz="1600" dirty="0" smtClean="0">
                          <a:latin typeface="+mn-ea"/>
                          <a:ea typeface="+mn-ea"/>
                        </a:rPr>
                        <a:t>常名町</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44.3%</a:t>
                      </a:r>
                      <a:endParaRPr kumimoji="1" lang="ja-JP" altLang="en-US" sz="1600" dirty="0">
                        <a:latin typeface="+mn-ea"/>
                        <a:ea typeface="+mn-ea"/>
                      </a:endParaRPr>
                    </a:p>
                  </a:txBody>
                  <a:tcPr anchor="ctr">
                    <a:solidFill>
                      <a:schemeClr val="bg1">
                        <a:lumMod val="85000"/>
                      </a:schemeClr>
                    </a:solidFill>
                  </a:tcPr>
                </a:tc>
                <a:tc>
                  <a:txBody>
                    <a:bodyPr/>
                    <a:lstStyle/>
                    <a:p>
                      <a:pPr algn="l"/>
                      <a:r>
                        <a:rPr lang="en-US" altLang="ja-JP" sz="1600" dirty="0" smtClean="0">
                          <a:solidFill>
                            <a:srgbClr val="FF0000"/>
                          </a:solidFill>
                          <a:latin typeface="+mn-ea"/>
                          <a:ea typeface="+mn-ea"/>
                        </a:rPr>
                        <a:t>12.</a:t>
                      </a:r>
                      <a:r>
                        <a:rPr lang="ja-JP" altLang="en-US" sz="1600" dirty="0" smtClean="0">
                          <a:solidFill>
                            <a:srgbClr val="FF0000"/>
                          </a:solidFill>
                          <a:latin typeface="+mn-ea"/>
                          <a:ea typeface="+mn-ea"/>
                        </a:rPr>
                        <a:t>天川一丁目</a:t>
                      </a:r>
                      <a:endParaRPr lang="ja-JP" altLang="en-US" sz="1600" dirty="0">
                        <a:solidFill>
                          <a:srgbClr val="FF0000"/>
                        </a:solidFill>
                        <a:latin typeface="+mn-ea"/>
                        <a:ea typeface="+mn-ea"/>
                      </a:endParaRPr>
                    </a:p>
                  </a:txBody>
                  <a:tcPr anchor="ctr"/>
                </a:tc>
                <a:tc>
                  <a:txBody>
                    <a:bodyPr/>
                    <a:lstStyle/>
                    <a:p>
                      <a:pPr algn="ctr"/>
                      <a:r>
                        <a:rPr lang="en-US" altLang="ja-JP" sz="1600" dirty="0" smtClean="0">
                          <a:solidFill>
                            <a:srgbClr val="FF0000"/>
                          </a:solidFill>
                          <a:latin typeface="+mn-ea"/>
                          <a:ea typeface="+mn-ea"/>
                        </a:rPr>
                        <a:t>40.6%</a:t>
                      </a:r>
                      <a:endParaRPr lang="ja-JP" altLang="en-US" sz="1600" dirty="0">
                        <a:solidFill>
                          <a:srgbClr val="FF0000"/>
                        </a:solidFill>
                        <a:latin typeface="+mn-ea"/>
                        <a:ea typeface="+mn-ea"/>
                      </a:endParaRPr>
                    </a:p>
                  </a:txBody>
                  <a:tcPr anchor="ctr"/>
                </a:tc>
              </a:tr>
              <a:tr h="437682">
                <a:tc>
                  <a:txBody>
                    <a:bodyPr/>
                    <a:lstStyle/>
                    <a:p>
                      <a:pPr algn="l"/>
                      <a:r>
                        <a:rPr kumimoji="1" lang="en-US" altLang="ja-JP" sz="1600" dirty="0" smtClean="0">
                          <a:latin typeface="+mn-ea"/>
                          <a:ea typeface="+mn-ea"/>
                        </a:rPr>
                        <a:t>3.</a:t>
                      </a:r>
                      <a:r>
                        <a:rPr kumimoji="1" lang="ja-JP" altLang="en-US" sz="1600" dirty="0" smtClean="0">
                          <a:latin typeface="+mn-ea"/>
                          <a:ea typeface="+mn-ea"/>
                        </a:rPr>
                        <a:t>小岩田東二丁目</a:t>
                      </a:r>
                      <a:endParaRPr kumimoji="1" lang="ja-JP" altLang="en-US" sz="1600" dirty="0">
                        <a:latin typeface="+mn-ea"/>
                        <a:ea typeface="+mn-ea"/>
                      </a:endParaRPr>
                    </a:p>
                  </a:txBody>
                  <a:tcPr anchor="ctr"/>
                </a:tc>
                <a:tc>
                  <a:txBody>
                    <a:bodyPr/>
                    <a:lstStyle/>
                    <a:p>
                      <a:pPr algn="ctr"/>
                      <a:r>
                        <a:rPr kumimoji="1" lang="en-US" altLang="ja-JP" sz="1600" dirty="0" smtClean="0">
                          <a:latin typeface="+mn-ea"/>
                          <a:ea typeface="+mn-ea"/>
                        </a:rPr>
                        <a:t>43.6%</a:t>
                      </a:r>
                      <a:endParaRPr kumimoji="1" lang="ja-JP" altLang="en-US" sz="1600" dirty="0">
                        <a:latin typeface="+mn-ea"/>
                        <a:ea typeface="+mn-ea"/>
                      </a:endParaRPr>
                    </a:p>
                  </a:txBody>
                  <a:tcPr anchor="ctr"/>
                </a:tc>
                <a:tc>
                  <a:txBody>
                    <a:bodyPr/>
                    <a:lstStyle/>
                    <a:p>
                      <a:pPr algn="l"/>
                      <a:r>
                        <a:rPr lang="en-US" altLang="ja-JP" sz="1600" dirty="0" smtClean="0">
                          <a:latin typeface="+mn-ea"/>
                          <a:ea typeface="+mn-ea"/>
                        </a:rPr>
                        <a:t>13.</a:t>
                      </a:r>
                      <a:r>
                        <a:rPr lang="ja-JP" altLang="en-US" sz="1600" dirty="0" smtClean="0">
                          <a:latin typeface="+mn-ea"/>
                          <a:ea typeface="+mn-ea"/>
                        </a:rPr>
                        <a:t>中高津三丁目</a:t>
                      </a:r>
                      <a:endParaRPr lang="ja-JP" altLang="en-US" sz="1600" dirty="0">
                        <a:latin typeface="+mn-ea"/>
                        <a:ea typeface="+mn-ea"/>
                      </a:endParaRPr>
                    </a:p>
                  </a:txBody>
                  <a:tcPr anchor="ctr"/>
                </a:tc>
                <a:tc>
                  <a:txBody>
                    <a:bodyPr/>
                    <a:lstStyle/>
                    <a:p>
                      <a:pPr algn="ctr"/>
                      <a:r>
                        <a:rPr lang="en-US" altLang="ja-JP" sz="1600" dirty="0" smtClean="0">
                          <a:latin typeface="+mn-ea"/>
                          <a:ea typeface="+mn-ea"/>
                        </a:rPr>
                        <a:t>40.0%</a:t>
                      </a:r>
                      <a:endParaRPr lang="ja-JP" altLang="en-US" sz="1600" dirty="0">
                        <a:latin typeface="+mn-ea"/>
                        <a:ea typeface="+mn-ea"/>
                      </a:endParaRPr>
                    </a:p>
                  </a:txBody>
                  <a:tcPr anchor="ctr"/>
                </a:tc>
              </a:tr>
              <a:tr h="437682">
                <a:tc>
                  <a:txBody>
                    <a:bodyPr/>
                    <a:lstStyle/>
                    <a:p>
                      <a:pPr algn="l"/>
                      <a:r>
                        <a:rPr kumimoji="1" lang="en-US" altLang="ja-JP" sz="1600" dirty="0" smtClean="0">
                          <a:latin typeface="+mn-ea"/>
                          <a:ea typeface="+mn-ea"/>
                        </a:rPr>
                        <a:t>4.</a:t>
                      </a:r>
                      <a:r>
                        <a:rPr kumimoji="1" lang="ja-JP" altLang="en-US" sz="1600" dirty="0" smtClean="0">
                          <a:latin typeface="+mn-ea"/>
                          <a:ea typeface="+mn-ea"/>
                        </a:rPr>
                        <a:t>大手町</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43.0%</a:t>
                      </a:r>
                    </a:p>
                  </a:txBody>
                  <a:tcPr anchor="ctr">
                    <a:solidFill>
                      <a:schemeClr val="bg1">
                        <a:lumMod val="85000"/>
                      </a:schemeClr>
                    </a:solidFill>
                  </a:tcPr>
                </a:tc>
                <a:tc>
                  <a:txBody>
                    <a:bodyPr/>
                    <a:lstStyle/>
                    <a:p>
                      <a:pPr algn="l"/>
                      <a:r>
                        <a:rPr lang="en-US" altLang="ja-JP" sz="1600" dirty="0" smtClean="0">
                          <a:latin typeface="+mn-ea"/>
                          <a:ea typeface="+mn-ea"/>
                        </a:rPr>
                        <a:t>14.</a:t>
                      </a:r>
                      <a:r>
                        <a:rPr lang="ja-JP" altLang="en-US" sz="1600" dirty="0" smtClean="0">
                          <a:latin typeface="+mn-ea"/>
                          <a:ea typeface="+mn-ea"/>
                        </a:rPr>
                        <a:t>中都町三丁目</a:t>
                      </a:r>
                      <a:endParaRPr lang="ja-JP" altLang="en-US" sz="1600" dirty="0">
                        <a:latin typeface="+mn-ea"/>
                        <a:ea typeface="+mn-ea"/>
                      </a:endParaRPr>
                    </a:p>
                  </a:txBody>
                  <a:tcPr anchor="ctr">
                    <a:solidFill>
                      <a:schemeClr val="bg1">
                        <a:lumMod val="85000"/>
                      </a:schemeClr>
                    </a:solidFill>
                  </a:tcPr>
                </a:tc>
                <a:tc>
                  <a:txBody>
                    <a:bodyPr/>
                    <a:lstStyle/>
                    <a:p>
                      <a:pPr algn="ctr"/>
                      <a:r>
                        <a:rPr lang="en-US" altLang="ja-JP" sz="1600" dirty="0" smtClean="0">
                          <a:latin typeface="+mn-ea"/>
                          <a:ea typeface="+mn-ea"/>
                        </a:rPr>
                        <a:t>39.0%</a:t>
                      </a:r>
                      <a:endParaRPr lang="ja-JP" altLang="en-US" sz="1600" dirty="0">
                        <a:latin typeface="+mn-ea"/>
                        <a:ea typeface="+mn-ea"/>
                      </a:endParaRPr>
                    </a:p>
                  </a:txBody>
                  <a:tcPr anchor="ctr">
                    <a:solidFill>
                      <a:schemeClr val="bg1">
                        <a:lumMod val="85000"/>
                      </a:schemeClr>
                    </a:solidFill>
                  </a:tcPr>
                </a:tc>
              </a:tr>
              <a:tr h="437682">
                <a:tc>
                  <a:txBody>
                    <a:bodyPr/>
                    <a:lstStyle/>
                    <a:p>
                      <a:pPr algn="l"/>
                      <a:r>
                        <a:rPr kumimoji="1" lang="en-US" altLang="ja-JP" sz="1600" dirty="0" smtClean="0">
                          <a:latin typeface="+mn-ea"/>
                          <a:ea typeface="+mn-ea"/>
                        </a:rPr>
                        <a:t>5.</a:t>
                      </a:r>
                      <a:r>
                        <a:rPr kumimoji="1" lang="ja-JP" altLang="en-US" sz="1600" dirty="0" smtClean="0">
                          <a:latin typeface="+mn-ea"/>
                          <a:ea typeface="+mn-ea"/>
                        </a:rPr>
                        <a:t>荒川沖西区二丁目</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42.2%</a:t>
                      </a:r>
                      <a:endParaRPr kumimoji="1" lang="ja-JP" altLang="en-US" sz="1600" dirty="0">
                        <a:latin typeface="+mn-ea"/>
                        <a:ea typeface="+mn-ea"/>
                      </a:endParaRPr>
                    </a:p>
                  </a:txBody>
                  <a:tcPr anchor="ctr">
                    <a:solidFill>
                      <a:schemeClr val="bg1">
                        <a:lumMod val="85000"/>
                      </a:schemeClr>
                    </a:solidFill>
                  </a:tcPr>
                </a:tc>
                <a:tc>
                  <a:txBody>
                    <a:bodyPr/>
                    <a:lstStyle/>
                    <a:p>
                      <a:pPr algn="l"/>
                      <a:r>
                        <a:rPr kumimoji="1" lang="en-US" altLang="ja-JP" sz="1600" dirty="0" smtClean="0">
                          <a:latin typeface="+mn-ea"/>
                          <a:ea typeface="+mn-ea"/>
                        </a:rPr>
                        <a:t>15.</a:t>
                      </a:r>
                      <a:r>
                        <a:rPr kumimoji="1" lang="ja-JP" altLang="en-US" sz="1600" dirty="0" err="1" smtClean="0">
                          <a:latin typeface="+mn-ea"/>
                          <a:ea typeface="+mn-ea"/>
                        </a:rPr>
                        <a:t>まりやま</a:t>
                      </a:r>
                      <a:r>
                        <a:rPr kumimoji="1" lang="ja-JP" altLang="en-US" sz="1600" dirty="0" smtClean="0">
                          <a:latin typeface="+mn-ea"/>
                          <a:ea typeface="+mn-ea"/>
                        </a:rPr>
                        <a:t>団地</a:t>
                      </a:r>
                      <a:endParaRPr kumimoji="1" lang="ja-JP" altLang="en-US" sz="1600" b="0" i="0" dirty="0">
                        <a:latin typeface="+mn-ea"/>
                        <a:ea typeface="+mn-ea"/>
                        <a:cs typeface="ヒラギノ角ゴ ProN W3"/>
                      </a:endParaRPr>
                    </a:p>
                  </a:txBody>
                  <a:tcPr anchor="ctr"/>
                </a:tc>
                <a:tc>
                  <a:txBody>
                    <a:bodyPr/>
                    <a:lstStyle/>
                    <a:p>
                      <a:pPr algn="ctr"/>
                      <a:r>
                        <a:rPr kumimoji="1" lang="en-US" altLang="ja-JP" sz="1600" dirty="0" smtClean="0">
                          <a:latin typeface="+mn-ea"/>
                          <a:ea typeface="+mn-ea"/>
                        </a:rPr>
                        <a:t>38.1%</a:t>
                      </a:r>
                      <a:endParaRPr kumimoji="1" lang="ja-JP" altLang="en-US" sz="1600" b="0" i="0" dirty="0">
                        <a:latin typeface="+mn-ea"/>
                        <a:ea typeface="+mn-ea"/>
                        <a:cs typeface="ヒラギノ角ゴ ProN W3"/>
                      </a:endParaRPr>
                    </a:p>
                  </a:txBody>
                  <a:tcPr anchor="ctr"/>
                </a:tc>
              </a:tr>
              <a:tr h="437682">
                <a:tc>
                  <a:txBody>
                    <a:bodyPr/>
                    <a:lstStyle/>
                    <a:p>
                      <a:pPr algn="l"/>
                      <a:r>
                        <a:rPr kumimoji="1" lang="en-US" altLang="ja-JP" sz="1600" dirty="0" smtClean="0">
                          <a:latin typeface="+mn-ea"/>
                          <a:ea typeface="+mn-ea"/>
                        </a:rPr>
                        <a:t>6.</a:t>
                      </a:r>
                      <a:r>
                        <a:rPr kumimoji="1" lang="ja-JP" altLang="en-US" sz="1600" dirty="0" smtClean="0">
                          <a:latin typeface="+mn-ea"/>
                          <a:ea typeface="+mn-ea"/>
                        </a:rPr>
                        <a:t>粟野町</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42.9%</a:t>
                      </a:r>
                      <a:endParaRPr kumimoji="1" lang="ja-JP" altLang="en-US" sz="1600" dirty="0">
                        <a:latin typeface="+mn-ea"/>
                        <a:ea typeface="+mn-ea"/>
                      </a:endParaRPr>
                    </a:p>
                  </a:txBody>
                  <a:tcPr anchor="ctr">
                    <a:solidFill>
                      <a:schemeClr val="bg1">
                        <a:lumMod val="85000"/>
                      </a:schemeClr>
                    </a:solidFill>
                  </a:tcPr>
                </a:tc>
                <a:tc>
                  <a:txBody>
                    <a:bodyPr/>
                    <a:lstStyle/>
                    <a:p>
                      <a:pPr algn="l"/>
                      <a:r>
                        <a:rPr kumimoji="1" lang="en-US" altLang="ja-JP" sz="1600" dirty="0" smtClean="0">
                          <a:latin typeface="+mn-ea"/>
                          <a:ea typeface="+mn-ea"/>
                        </a:rPr>
                        <a:t>16.</a:t>
                      </a:r>
                      <a:r>
                        <a:rPr kumimoji="1" lang="ja-JP" altLang="en-US" sz="1600" dirty="0" smtClean="0">
                          <a:latin typeface="+mn-ea"/>
                          <a:ea typeface="+mn-ea"/>
                        </a:rPr>
                        <a:t>高岡新田</a:t>
                      </a:r>
                      <a:endParaRPr kumimoji="1" lang="ja-JP" altLang="en-US" sz="1600" b="0" i="0" dirty="0">
                        <a:latin typeface="+mn-ea"/>
                        <a:ea typeface="+mn-ea"/>
                        <a:cs typeface="ヒラギノ角ゴ ProN W3"/>
                      </a:endParaRPr>
                    </a:p>
                  </a:txBody>
                  <a:tcPr anchor="ctr">
                    <a:solidFill>
                      <a:schemeClr val="bg1">
                        <a:lumMod val="85000"/>
                      </a:schemeClr>
                    </a:solidFill>
                  </a:tcPr>
                </a:tc>
                <a:tc>
                  <a:txBody>
                    <a:bodyPr/>
                    <a:lstStyle/>
                    <a:p>
                      <a:pPr algn="ctr"/>
                      <a:r>
                        <a:rPr kumimoji="1" lang="en-US" altLang="ja-JP" sz="1600" dirty="0" smtClean="0">
                          <a:latin typeface="+mn-ea"/>
                          <a:ea typeface="+mn-ea"/>
                        </a:rPr>
                        <a:t>38.6%</a:t>
                      </a:r>
                      <a:endParaRPr kumimoji="1" lang="ja-JP" altLang="en-US" sz="1600" b="0" i="0" dirty="0">
                        <a:latin typeface="+mn-ea"/>
                        <a:ea typeface="+mn-ea"/>
                        <a:cs typeface="ヒラギノ角ゴ ProN W3"/>
                      </a:endParaRPr>
                    </a:p>
                  </a:txBody>
                  <a:tcPr anchor="ctr">
                    <a:solidFill>
                      <a:schemeClr val="bg1">
                        <a:lumMod val="85000"/>
                      </a:schemeClr>
                    </a:solidFill>
                  </a:tcPr>
                </a:tc>
              </a:tr>
              <a:tr h="437682">
                <a:tc>
                  <a:txBody>
                    <a:bodyPr/>
                    <a:lstStyle/>
                    <a:p>
                      <a:pPr algn="l"/>
                      <a:r>
                        <a:rPr kumimoji="1" lang="en-US" altLang="ja-JP" sz="1600" dirty="0" smtClean="0">
                          <a:latin typeface="+mn-ea"/>
                          <a:ea typeface="+mn-ea"/>
                        </a:rPr>
                        <a:t>7.</a:t>
                      </a:r>
                      <a:r>
                        <a:rPr kumimoji="1" lang="ja-JP" altLang="en-US" sz="1600" dirty="0" smtClean="0">
                          <a:latin typeface="+mn-ea"/>
                          <a:ea typeface="+mn-ea"/>
                        </a:rPr>
                        <a:t>中央一丁目</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41.4%</a:t>
                      </a:r>
                      <a:endParaRPr kumimoji="1" lang="ja-JP" altLang="en-US" sz="1600" dirty="0">
                        <a:latin typeface="+mn-ea"/>
                        <a:ea typeface="+mn-ea"/>
                      </a:endParaRPr>
                    </a:p>
                  </a:txBody>
                  <a:tcPr anchor="ctr">
                    <a:solidFill>
                      <a:schemeClr val="bg1">
                        <a:lumMod val="85000"/>
                      </a:schemeClr>
                    </a:solidFill>
                  </a:tcPr>
                </a:tc>
                <a:tc>
                  <a:txBody>
                    <a:bodyPr/>
                    <a:lstStyle/>
                    <a:p>
                      <a:pPr algn="l"/>
                      <a:r>
                        <a:rPr kumimoji="1" lang="en-US" altLang="ja-JP" sz="1600" dirty="0" smtClean="0">
                          <a:latin typeface="+mn-ea"/>
                          <a:ea typeface="+mn-ea"/>
                        </a:rPr>
                        <a:t>17.</a:t>
                      </a:r>
                      <a:r>
                        <a:rPr kumimoji="1" lang="ja-JP" altLang="en-US" sz="1600" dirty="0" smtClean="0">
                          <a:latin typeface="+mn-ea"/>
                          <a:ea typeface="+mn-ea"/>
                        </a:rPr>
                        <a:t>東城寺</a:t>
                      </a:r>
                      <a:endParaRPr kumimoji="1" lang="ja-JP" altLang="en-US" sz="1600" b="0" i="0" dirty="0">
                        <a:latin typeface="+mn-ea"/>
                        <a:ea typeface="+mn-ea"/>
                        <a:cs typeface="ヒラギノ角ゴ ProN W3"/>
                      </a:endParaRPr>
                    </a:p>
                  </a:txBody>
                  <a:tcPr anchor="ctr">
                    <a:solidFill>
                      <a:schemeClr val="bg1">
                        <a:lumMod val="85000"/>
                      </a:schemeClr>
                    </a:solidFill>
                  </a:tcPr>
                </a:tc>
                <a:tc>
                  <a:txBody>
                    <a:bodyPr/>
                    <a:lstStyle/>
                    <a:p>
                      <a:pPr algn="ctr"/>
                      <a:r>
                        <a:rPr kumimoji="1" lang="en-US" altLang="ja-JP" sz="1600" dirty="0" smtClean="0">
                          <a:latin typeface="+mn-ea"/>
                          <a:ea typeface="+mn-ea"/>
                        </a:rPr>
                        <a:t>38.5%</a:t>
                      </a:r>
                      <a:endParaRPr kumimoji="1" lang="ja-JP" altLang="en-US" sz="1600" b="0" i="0" dirty="0">
                        <a:latin typeface="+mn-ea"/>
                        <a:ea typeface="+mn-ea"/>
                        <a:cs typeface="ヒラギノ角ゴ ProN W3"/>
                      </a:endParaRPr>
                    </a:p>
                  </a:txBody>
                  <a:tcPr anchor="ctr">
                    <a:solidFill>
                      <a:schemeClr val="bg1">
                        <a:lumMod val="85000"/>
                      </a:schemeClr>
                    </a:solidFill>
                  </a:tcPr>
                </a:tc>
              </a:tr>
              <a:tr h="437682">
                <a:tc>
                  <a:txBody>
                    <a:bodyPr/>
                    <a:lstStyle/>
                    <a:p>
                      <a:pPr algn="l"/>
                      <a:r>
                        <a:rPr kumimoji="1" lang="en-US" altLang="ja-JP" sz="1600" dirty="0" smtClean="0">
                          <a:latin typeface="+mn-ea"/>
                          <a:ea typeface="+mn-ea"/>
                        </a:rPr>
                        <a:t>8.</a:t>
                      </a:r>
                      <a:r>
                        <a:rPr kumimoji="1" lang="ja-JP" altLang="en-US" sz="1600" dirty="0" smtClean="0">
                          <a:latin typeface="+mn-ea"/>
                          <a:ea typeface="+mn-ea"/>
                        </a:rPr>
                        <a:t>板谷二丁目</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41.1%</a:t>
                      </a:r>
                      <a:endParaRPr kumimoji="1" lang="ja-JP" altLang="en-US" sz="1600" dirty="0">
                        <a:latin typeface="+mn-ea"/>
                        <a:ea typeface="+mn-ea"/>
                      </a:endParaRPr>
                    </a:p>
                  </a:txBody>
                  <a:tcPr anchor="ctr">
                    <a:solidFill>
                      <a:schemeClr val="bg1">
                        <a:lumMod val="85000"/>
                      </a:schemeClr>
                    </a:solidFill>
                  </a:tcPr>
                </a:tc>
                <a:tc>
                  <a:txBody>
                    <a:bodyPr/>
                    <a:lstStyle/>
                    <a:p>
                      <a:pPr algn="l"/>
                      <a:r>
                        <a:rPr kumimoji="1" lang="en-US" altLang="ja-JP" sz="1600" dirty="0" smtClean="0">
                          <a:latin typeface="+mn-ea"/>
                          <a:ea typeface="+mn-ea"/>
                        </a:rPr>
                        <a:t>18.</a:t>
                      </a:r>
                      <a:r>
                        <a:rPr kumimoji="1" lang="ja-JP" altLang="en-US" sz="1600" dirty="0" smtClean="0">
                          <a:latin typeface="+mn-ea"/>
                          <a:ea typeface="+mn-ea"/>
                        </a:rPr>
                        <a:t>千鳥ヶ丘町</a:t>
                      </a:r>
                      <a:endParaRPr kumimoji="1" lang="en-US" altLang="ja-JP" sz="1600" dirty="0" smtClean="0">
                        <a:latin typeface="+mn-ea"/>
                        <a:ea typeface="+mn-ea"/>
                      </a:endParaRPr>
                    </a:p>
                  </a:txBody>
                  <a:tcPr anchor="ctr"/>
                </a:tc>
                <a:tc>
                  <a:txBody>
                    <a:bodyPr/>
                    <a:lstStyle/>
                    <a:p>
                      <a:pPr algn="ctr"/>
                      <a:r>
                        <a:rPr kumimoji="1" lang="en-US" altLang="ja-JP" sz="1600" dirty="0" smtClean="0">
                          <a:latin typeface="+mn-ea"/>
                          <a:ea typeface="+mn-ea"/>
                        </a:rPr>
                        <a:t>38.2%</a:t>
                      </a:r>
                    </a:p>
                  </a:txBody>
                  <a:tcPr anchor="ctr"/>
                </a:tc>
              </a:tr>
              <a:tr h="437682">
                <a:tc>
                  <a:txBody>
                    <a:bodyPr/>
                    <a:lstStyle/>
                    <a:p>
                      <a:pPr algn="l"/>
                      <a:r>
                        <a:rPr kumimoji="1" lang="en-US" altLang="ja-JP" sz="1600" dirty="0" smtClean="0">
                          <a:solidFill>
                            <a:srgbClr val="FF0000"/>
                          </a:solidFill>
                          <a:latin typeface="+mn-ea"/>
                          <a:ea typeface="+mn-ea"/>
                        </a:rPr>
                        <a:t>9.</a:t>
                      </a:r>
                      <a:r>
                        <a:rPr kumimoji="1" lang="ja-JP" altLang="en-US" sz="1600" dirty="0" smtClean="0">
                          <a:solidFill>
                            <a:srgbClr val="FF0000"/>
                          </a:solidFill>
                          <a:latin typeface="+mn-ea"/>
                          <a:ea typeface="+mn-ea"/>
                        </a:rPr>
                        <a:t>烏山二丁目</a:t>
                      </a:r>
                      <a:endParaRPr kumimoji="1" lang="ja-JP" altLang="en-US" sz="1600" dirty="0">
                        <a:solidFill>
                          <a:srgbClr val="FF0000"/>
                        </a:solidFill>
                        <a:latin typeface="+mn-ea"/>
                        <a:ea typeface="+mn-ea"/>
                      </a:endParaRPr>
                    </a:p>
                  </a:txBody>
                  <a:tcPr anchor="ctr"/>
                </a:tc>
                <a:tc>
                  <a:txBody>
                    <a:bodyPr/>
                    <a:lstStyle/>
                    <a:p>
                      <a:pPr algn="ctr"/>
                      <a:r>
                        <a:rPr kumimoji="1" lang="en-US" altLang="ja-JP" sz="1600" dirty="0" smtClean="0">
                          <a:solidFill>
                            <a:srgbClr val="FF0000"/>
                          </a:solidFill>
                          <a:latin typeface="+mn-ea"/>
                          <a:ea typeface="+mn-ea"/>
                        </a:rPr>
                        <a:t>41.0%</a:t>
                      </a:r>
                      <a:endParaRPr kumimoji="1" lang="ja-JP" altLang="en-US" sz="1600" dirty="0">
                        <a:solidFill>
                          <a:srgbClr val="FF0000"/>
                        </a:solidFill>
                        <a:latin typeface="+mn-ea"/>
                        <a:ea typeface="+mn-ea"/>
                      </a:endParaRPr>
                    </a:p>
                  </a:txBody>
                  <a:tcPr anchor="ctr"/>
                </a:tc>
                <a:tc>
                  <a:txBody>
                    <a:bodyPr/>
                    <a:lstStyle/>
                    <a:p>
                      <a:pPr algn="l"/>
                      <a:r>
                        <a:rPr kumimoji="1" lang="en-US" altLang="ja-JP" sz="1600" dirty="0" smtClean="0">
                          <a:latin typeface="+mn-ea"/>
                          <a:ea typeface="+mn-ea"/>
                        </a:rPr>
                        <a:t>19.</a:t>
                      </a:r>
                      <a:r>
                        <a:rPr kumimoji="1" lang="ja-JP" altLang="en-US" sz="1600" dirty="0" smtClean="0">
                          <a:latin typeface="+mn-ea"/>
                          <a:ea typeface="+mn-ea"/>
                        </a:rPr>
                        <a:t>小野</a:t>
                      </a:r>
                      <a:endParaRPr kumimoji="1" lang="ja-JP" altLang="en-US" sz="1600" b="0" i="0" dirty="0">
                        <a:latin typeface="+mn-ea"/>
                        <a:ea typeface="+mn-ea"/>
                        <a:cs typeface="ヒラギノ角ゴ ProN W3"/>
                      </a:endParaRPr>
                    </a:p>
                  </a:txBody>
                  <a:tcPr anchor="ctr">
                    <a:solidFill>
                      <a:schemeClr val="bg1">
                        <a:lumMod val="85000"/>
                      </a:schemeClr>
                    </a:solidFill>
                  </a:tcPr>
                </a:tc>
                <a:tc>
                  <a:txBody>
                    <a:bodyPr/>
                    <a:lstStyle/>
                    <a:p>
                      <a:pPr algn="ctr"/>
                      <a:r>
                        <a:rPr kumimoji="1" lang="en-US" altLang="ja-JP" sz="1600" dirty="0" smtClean="0">
                          <a:latin typeface="+mn-ea"/>
                          <a:ea typeface="+mn-ea"/>
                        </a:rPr>
                        <a:t>38.1%</a:t>
                      </a:r>
                      <a:endParaRPr kumimoji="1" lang="ja-JP" altLang="en-US" sz="1600" b="0" i="0" dirty="0">
                        <a:latin typeface="+mn-ea"/>
                        <a:ea typeface="+mn-ea"/>
                        <a:cs typeface="ヒラギノ角ゴ ProN W3"/>
                      </a:endParaRPr>
                    </a:p>
                  </a:txBody>
                  <a:tcPr anchor="ctr">
                    <a:solidFill>
                      <a:schemeClr val="bg1">
                        <a:lumMod val="85000"/>
                      </a:schemeClr>
                    </a:solidFill>
                  </a:tcPr>
                </a:tc>
              </a:tr>
              <a:tr h="437682">
                <a:tc>
                  <a:txBody>
                    <a:bodyPr/>
                    <a:lstStyle/>
                    <a:p>
                      <a:pPr algn="l"/>
                      <a:r>
                        <a:rPr kumimoji="1" lang="en-US" altLang="ja-JP" sz="1600" dirty="0" smtClean="0">
                          <a:latin typeface="+mn-ea"/>
                          <a:ea typeface="+mn-ea"/>
                        </a:rPr>
                        <a:t>10.</a:t>
                      </a:r>
                      <a:r>
                        <a:rPr kumimoji="1" lang="ja-JP" altLang="en-US" sz="1600" dirty="0" smtClean="0">
                          <a:latin typeface="+mn-ea"/>
                          <a:ea typeface="+mn-ea"/>
                        </a:rPr>
                        <a:t>都和四丁目</a:t>
                      </a:r>
                      <a:endParaRPr kumimoji="1" lang="ja-JP" altLang="en-US" sz="1600" dirty="0">
                        <a:latin typeface="+mn-ea"/>
                        <a:ea typeface="+mn-ea"/>
                      </a:endParaRPr>
                    </a:p>
                  </a:txBody>
                  <a:tcPr anchor="ctr">
                    <a:solidFill>
                      <a:schemeClr val="bg1">
                        <a:lumMod val="85000"/>
                      </a:schemeClr>
                    </a:solidFill>
                  </a:tcPr>
                </a:tc>
                <a:tc>
                  <a:txBody>
                    <a:bodyPr/>
                    <a:lstStyle/>
                    <a:p>
                      <a:pPr algn="ctr"/>
                      <a:r>
                        <a:rPr kumimoji="1" lang="en-US" altLang="ja-JP" sz="1600" dirty="0" smtClean="0">
                          <a:latin typeface="+mn-ea"/>
                          <a:ea typeface="+mn-ea"/>
                        </a:rPr>
                        <a:t>40.9%</a:t>
                      </a:r>
                      <a:endParaRPr kumimoji="1" lang="ja-JP" altLang="en-US" sz="1600" dirty="0">
                        <a:latin typeface="+mn-ea"/>
                        <a:ea typeface="+mn-ea"/>
                      </a:endParaRPr>
                    </a:p>
                  </a:txBody>
                  <a:tcPr anchor="ctr">
                    <a:solidFill>
                      <a:schemeClr val="bg1">
                        <a:lumMod val="85000"/>
                      </a:schemeClr>
                    </a:solidFill>
                  </a:tcPr>
                </a:tc>
                <a:tc>
                  <a:txBody>
                    <a:bodyPr/>
                    <a:lstStyle/>
                    <a:p>
                      <a:pPr algn="l"/>
                      <a:r>
                        <a:rPr kumimoji="1" lang="en-US" altLang="ja-JP" sz="1600" dirty="0" smtClean="0">
                          <a:latin typeface="+mn-ea"/>
                          <a:ea typeface="+mn-ea"/>
                        </a:rPr>
                        <a:t>20.</a:t>
                      </a:r>
                      <a:r>
                        <a:rPr kumimoji="1" lang="ja-JP" altLang="en-US" sz="1600" dirty="0" smtClean="0">
                          <a:latin typeface="+mn-ea"/>
                          <a:ea typeface="+mn-ea"/>
                        </a:rPr>
                        <a:t>本郷</a:t>
                      </a:r>
                      <a:endParaRPr kumimoji="1" lang="ja-JP" altLang="en-US" sz="1600" b="0" i="0" dirty="0">
                        <a:latin typeface="+mn-ea"/>
                        <a:ea typeface="+mn-ea"/>
                        <a:cs typeface="ヒラギノ角ゴ ProN W3"/>
                      </a:endParaRPr>
                    </a:p>
                  </a:txBody>
                  <a:tcPr anchor="ctr">
                    <a:solidFill>
                      <a:schemeClr val="bg1">
                        <a:lumMod val="85000"/>
                      </a:schemeClr>
                    </a:solidFill>
                  </a:tcPr>
                </a:tc>
                <a:tc>
                  <a:txBody>
                    <a:bodyPr/>
                    <a:lstStyle/>
                    <a:p>
                      <a:pPr algn="ctr"/>
                      <a:r>
                        <a:rPr kumimoji="1" lang="en-US" altLang="ja-JP" sz="1600" dirty="0" smtClean="0">
                          <a:latin typeface="+mn-ea"/>
                          <a:ea typeface="+mn-ea"/>
                        </a:rPr>
                        <a:t>37.4%</a:t>
                      </a:r>
                      <a:endParaRPr kumimoji="1" lang="ja-JP" altLang="en-US" sz="1600" b="0" i="0" dirty="0">
                        <a:latin typeface="+mn-ea"/>
                        <a:ea typeface="+mn-ea"/>
                        <a:cs typeface="ヒラギノ角ゴ ProN W3"/>
                      </a:endParaRPr>
                    </a:p>
                  </a:txBody>
                  <a:tcPr anchor="ctr">
                    <a:solidFill>
                      <a:schemeClr val="bg1">
                        <a:lumMod val="85000"/>
                      </a:schemeClr>
                    </a:solidFill>
                  </a:tcPr>
                </a:tc>
              </a:tr>
            </a:tbl>
          </a:graphicData>
        </a:graphic>
      </p:graphicFrame>
      <p:grpSp>
        <p:nvGrpSpPr>
          <p:cNvPr id="6" name="グループ化 5"/>
          <p:cNvGrpSpPr/>
          <p:nvPr/>
        </p:nvGrpSpPr>
        <p:grpSpPr>
          <a:xfrm>
            <a:off x="3224417" y="1165108"/>
            <a:ext cx="5828374" cy="3921595"/>
            <a:chOff x="3521319" y="1396756"/>
            <a:chExt cx="5494703" cy="3921595"/>
          </a:xfrm>
        </p:grpSpPr>
        <p:sp>
          <p:nvSpPr>
            <p:cNvPr id="7" name="正方形/長方形 6"/>
            <p:cNvSpPr/>
            <p:nvPr/>
          </p:nvSpPr>
          <p:spPr>
            <a:xfrm>
              <a:off x="3530289" y="1396756"/>
              <a:ext cx="2910938" cy="41378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正方形/長方形 7"/>
            <p:cNvSpPr/>
            <p:nvPr/>
          </p:nvSpPr>
          <p:spPr>
            <a:xfrm>
              <a:off x="6441227" y="1396756"/>
              <a:ext cx="2571624" cy="41378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正方形/長方形 8"/>
            <p:cNvSpPr/>
            <p:nvPr/>
          </p:nvSpPr>
          <p:spPr>
            <a:xfrm>
              <a:off x="3521319" y="2249832"/>
              <a:ext cx="2910938" cy="46593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p:cNvSpPr/>
            <p:nvPr/>
          </p:nvSpPr>
          <p:spPr>
            <a:xfrm>
              <a:off x="3521319" y="4875808"/>
              <a:ext cx="2910938" cy="44254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正方形/長方形 10"/>
            <p:cNvSpPr/>
            <p:nvPr/>
          </p:nvSpPr>
          <p:spPr>
            <a:xfrm>
              <a:off x="6444398" y="1810547"/>
              <a:ext cx="2571624" cy="457442"/>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p:cNvSpPr/>
            <p:nvPr/>
          </p:nvSpPr>
          <p:spPr>
            <a:xfrm>
              <a:off x="6441217" y="2267988"/>
              <a:ext cx="2571624" cy="44777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正方形/長方形 12"/>
            <p:cNvSpPr/>
            <p:nvPr/>
          </p:nvSpPr>
          <p:spPr>
            <a:xfrm>
              <a:off x="6445803" y="3128097"/>
              <a:ext cx="2545936" cy="44777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p:cNvSpPr/>
            <p:nvPr/>
          </p:nvSpPr>
          <p:spPr>
            <a:xfrm>
              <a:off x="6429085" y="4456253"/>
              <a:ext cx="2571624" cy="41955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16" name="タイトル 5"/>
          <p:cNvSpPr txBox="1">
            <a:spLocks/>
          </p:cNvSpPr>
          <p:nvPr/>
        </p:nvSpPr>
        <p:spPr>
          <a:xfrm>
            <a:off x="457200" y="1040408"/>
            <a:ext cx="8229600" cy="6135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ea"/>
                <a:ea typeface="+mj-ea"/>
                <a:cs typeface="+mj-cs"/>
              </a:defRPr>
            </a:lvl1pPr>
          </a:lstStyle>
          <a:p>
            <a:pPr algn="l"/>
            <a:r>
              <a:rPr lang="ja-JP" altLang="en-US" sz="2600" smtClean="0">
                <a:solidFill>
                  <a:schemeClr val="tx1">
                    <a:lumMod val="85000"/>
                    <a:lumOff val="15000"/>
                  </a:schemeClr>
                </a:solidFill>
              </a:rPr>
              <a:t>現状</a:t>
            </a:r>
            <a:endParaRPr lang="ja-JP" altLang="en-US" sz="2600" dirty="0">
              <a:solidFill>
                <a:schemeClr val="tx1">
                  <a:lumMod val="85000"/>
                  <a:lumOff val="15000"/>
                </a:schemeClr>
              </a:solidFill>
            </a:endParaRPr>
          </a:p>
        </p:txBody>
      </p:sp>
      <p:sp>
        <p:nvSpPr>
          <p:cNvPr id="22" name="正方形/長方形 21"/>
          <p:cNvSpPr/>
          <p:nvPr/>
        </p:nvSpPr>
        <p:spPr>
          <a:xfrm>
            <a:off x="196377" y="2398774"/>
            <a:ext cx="2921000" cy="1073043"/>
          </a:xfrm>
          <a:prstGeom prst="rect">
            <a:avLst/>
          </a:prstGeom>
          <a:ln w="28575" cmpd="sng">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smtClean="0">
                <a:latin typeface="メイリオ" panose="020B0604030504040204" pitchFamily="50" charset="-128"/>
                <a:ea typeface="メイリオ" panose="020B0604030504040204" pitchFamily="50" charset="-128"/>
              </a:rPr>
              <a:t>トップ</a:t>
            </a:r>
            <a:r>
              <a:rPr kumimoji="1" lang="en-US" altLang="ja-JP" sz="2400" dirty="0" smtClean="0">
                <a:latin typeface="メイリオ" panose="020B0604030504040204" pitchFamily="50" charset="-128"/>
                <a:ea typeface="メイリオ" panose="020B0604030504040204" pitchFamily="50" charset="-128"/>
              </a:rPr>
              <a:t>20</a:t>
            </a:r>
            <a:r>
              <a:rPr kumimoji="1" lang="ja-JP" altLang="en-US" sz="2400" dirty="0" smtClean="0">
                <a:latin typeface="メイリオ" panose="020B0604030504040204" pitchFamily="50" charset="-128"/>
                <a:ea typeface="メイリオ" panose="020B0604030504040204" pitchFamily="50" charset="-128"/>
              </a:rPr>
              <a:t>町目</a:t>
            </a:r>
            <a:r>
              <a:rPr kumimoji="1" lang="ja-JP" altLang="en-US" sz="2000" dirty="0" smtClean="0">
                <a:latin typeface="メイリオ" panose="020B0604030504040204" pitchFamily="50" charset="-128"/>
                <a:ea typeface="メイリオ" panose="020B0604030504040204" pitchFamily="50" charset="-128"/>
              </a:rPr>
              <a:t>のうち</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en-US" altLang="ja-JP" sz="2400" dirty="0" smtClean="0">
                <a:solidFill>
                  <a:srgbClr val="FF0000"/>
                </a:solidFill>
                <a:latin typeface="メイリオ" panose="020B0604030504040204" pitchFamily="50" charset="-128"/>
                <a:ea typeface="メイリオ" panose="020B0604030504040204" pitchFamily="50" charset="-128"/>
              </a:rPr>
              <a:t>8</a:t>
            </a:r>
            <a:r>
              <a:rPr kumimoji="1" lang="ja-JP" altLang="en-US" sz="2400" dirty="0" smtClean="0">
                <a:solidFill>
                  <a:srgbClr val="FF0000"/>
                </a:solidFill>
                <a:latin typeface="メイリオ" panose="020B0604030504040204" pitchFamily="50" charset="-128"/>
                <a:ea typeface="メイリオ" panose="020B0604030504040204" pitchFamily="50" charset="-128"/>
              </a:rPr>
              <a:t>つが</a:t>
            </a:r>
            <a:r>
              <a:rPr kumimoji="1" lang="ja-JP" altLang="en-US" sz="2400" dirty="0" smtClean="0">
                <a:latin typeface="メイリオ" panose="020B0604030504040204" pitchFamily="50" charset="-128"/>
                <a:ea typeface="メイリオ" panose="020B0604030504040204" pitchFamily="50" charset="-128"/>
              </a:rPr>
              <a:t>四・六中地区</a:t>
            </a:r>
            <a:endParaRPr kumimoji="1" lang="ja-JP" altLang="en-US" sz="2400" dirty="0">
              <a:latin typeface="メイリオ" panose="020B0604030504040204" pitchFamily="50" charset="-128"/>
              <a:ea typeface="メイリオ" panose="020B0604030504040204" pitchFamily="50" charset="-128"/>
            </a:endParaRPr>
          </a:p>
        </p:txBody>
      </p:sp>
      <p:sp>
        <p:nvSpPr>
          <p:cNvPr id="24" name="正方形/長方形 23"/>
          <p:cNvSpPr/>
          <p:nvPr/>
        </p:nvSpPr>
        <p:spPr>
          <a:xfrm>
            <a:off x="353568" y="5813993"/>
            <a:ext cx="8083296" cy="736580"/>
          </a:xfrm>
          <a:prstGeom prst="rect">
            <a:avLst/>
          </a:prstGeom>
          <a:ln w="38100" cmpd="sng">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cs typeface="ヒラギノ角ゴ ProN W3"/>
              </a:rPr>
              <a:t>高齢化が著しい</a:t>
            </a:r>
            <a:r>
              <a:rPr lang="ja-JP" altLang="en-US" sz="2800" b="1" dirty="0" smtClean="0">
                <a:solidFill>
                  <a:srgbClr val="FF0000"/>
                </a:solidFill>
                <a:latin typeface="メイリオ" panose="020B0604030504040204" pitchFamily="50" charset="-128"/>
                <a:ea typeface="メイリオ" panose="020B0604030504040204" pitchFamily="50" charset="-128"/>
                <a:cs typeface="ヒラギノ角ゴ ProN W3"/>
              </a:rPr>
              <a:t>四中</a:t>
            </a:r>
            <a:r>
              <a:rPr lang="ja-JP" altLang="en-US" sz="2800" dirty="0" smtClean="0">
                <a:solidFill>
                  <a:srgbClr val="FF0000"/>
                </a:solidFill>
                <a:latin typeface="メイリオ" panose="020B0604030504040204" pitchFamily="50" charset="-128"/>
                <a:ea typeface="メイリオ" panose="020B0604030504040204" pitchFamily="50" charset="-128"/>
                <a:cs typeface="ヒラギノ角ゴ ProN W3"/>
              </a:rPr>
              <a:t>・</a:t>
            </a:r>
            <a:r>
              <a:rPr lang="ja-JP" altLang="en-US" sz="2800" b="1" dirty="0" smtClean="0">
                <a:solidFill>
                  <a:srgbClr val="FF0000"/>
                </a:solidFill>
                <a:latin typeface="メイリオ" panose="020B0604030504040204" pitchFamily="50" charset="-128"/>
                <a:ea typeface="メイリオ" panose="020B0604030504040204" pitchFamily="50" charset="-128"/>
                <a:cs typeface="ヒラギノ角ゴ ProN W3"/>
              </a:rPr>
              <a:t>六中</a:t>
            </a:r>
            <a:r>
              <a:rPr lang="ja-JP" altLang="en-US" sz="2800" dirty="0" smtClean="0">
                <a:solidFill>
                  <a:srgbClr val="FF0000"/>
                </a:solidFill>
                <a:latin typeface="メイリオ" panose="020B0604030504040204" pitchFamily="50" charset="-128"/>
                <a:ea typeface="メイリオ" panose="020B0604030504040204" pitchFamily="50" charset="-128"/>
                <a:cs typeface="ヒラギノ角ゴ ProN W3"/>
              </a:rPr>
              <a:t>地区</a:t>
            </a:r>
            <a:r>
              <a:rPr lang="ja-JP" altLang="en-US" sz="2800" dirty="0" smtClean="0">
                <a:latin typeface="メイリオ" panose="020B0604030504040204" pitchFamily="50" charset="-128"/>
                <a:ea typeface="メイリオ" panose="020B0604030504040204" pitchFamily="50" charset="-128"/>
                <a:cs typeface="ヒラギノ角ゴ ProN W3"/>
              </a:rPr>
              <a:t>を</a:t>
            </a:r>
            <a:r>
              <a:rPr lang="ja-JP" altLang="en-US" sz="2800" dirty="0">
                <a:latin typeface="メイリオ" panose="020B0604030504040204" pitchFamily="50" charset="-128"/>
                <a:ea typeface="メイリオ" panose="020B0604030504040204" pitchFamily="50" charset="-128"/>
                <a:cs typeface="ヒラギノ角ゴ ProN W3"/>
              </a:rPr>
              <a:t>重点</a:t>
            </a:r>
            <a:r>
              <a:rPr lang="ja-JP" altLang="en-US" sz="2800" dirty="0" smtClean="0">
                <a:latin typeface="メイリオ" panose="020B0604030504040204" pitchFamily="50" charset="-128"/>
                <a:ea typeface="メイリオ" panose="020B0604030504040204" pitchFamily="50" charset="-128"/>
                <a:cs typeface="ヒラギノ角ゴ ProN W3"/>
              </a:rPr>
              <a:t>地区に</a:t>
            </a:r>
            <a:endParaRPr lang="ja-JP" altLang="en-US" sz="2800" dirty="0">
              <a:latin typeface="メイリオ" panose="020B0604030504040204" pitchFamily="50" charset="-128"/>
              <a:ea typeface="メイリオ" panose="020B0604030504040204" pitchFamily="50" charset="-128"/>
              <a:cs typeface="ヒラギノ角ゴ ProN W3"/>
            </a:endParaRPr>
          </a:p>
        </p:txBody>
      </p:sp>
      <p:sp>
        <p:nvSpPr>
          <p:cNvPr id="21" name="正方形/長方形 20"/>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descr="あんしん.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28" name="テキスト ボックス 27"/>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17" name="図 16" descr="地区全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spTree>
    <p:extLst>
      <p:ext uri="{BB962C8B-B14F-4D97-AF65-F5344CB8AC3E}">
        <p14:creationId xmlns:p14="http://schemas.microsoft.com/office/powerpoint/2010/main" val="12203413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34</a:t>
            </a:fld>
            <a:endParaRPr kumimoji="1" lang="ja-JP" altLang="en-US"/>
          </a:p>
        </p:txBody>
      </p:sp>
      <p:sp>
        <p:nvSpPr>
          <p:cNvPr id="6" name="タイトル 5"/>
          <p:cNvSpPr>
            <a:spLocks noGrp="1"/>
          </p:cNvSpPr>
          <p:nvPr>
            <p:ph type="title"/>
          </p:nvPr>
        </p:nvSpPr>
        <p:spPr>
          <a:xfrm>
            <a:off x="457200" y="1084712"/>
            <a:ext cx="8229600" cy="613564"/>
          </a:xfrm>
        </p:spPr>
        <p:txBody>
          <a:bodyPr>
            <a:normAutofit/>
          </a:bodyPr>
          <a:lstStyle/>
          <a:p>
            <a:pPr algn="l"/>
            <a:r>
              <a:rPr kumimoji="1" lang="ja-JP" altLang="en-US" sz="2600" dirty="0" smtClean="0">
                <a:solidFill>
                  <a:schemeClr val="tx1">
                    <a:lumMod val="85000"/>
                    <a:lumOff val="15000"/>
                  </a:schemeClr>
                </a:solidFill>
              </a:rPr>
              <a:t>ヒアリング調査</a:t>
            </a:r>
            <a:endParaRPr kumimoji="1" lang="ja-JP" altLang="en-US" sz="2600" dirty="0">
              <a:solidFill>
                <a:schemeClr val="tx1">
                  <a:lumMod val="85000"/>
                  <a:lumOff val="15000"/>
                </a:schemeClr>
              </a:solidFill>
            </a:endParaRPr>
          </a:p>
        </p:txBody>
      </p:sp>
      <p:pic>
        <p:nvPicPr>
          <p:cNvPr id="22" name="Picture 4" descr="http://3.bp.blogspot.com/-JnJLr_o6JWQ/USX743n97AI/AAAAAAAANjA/6XX_5tHF8XU/s1600/face_ojiisan.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4837" y="3078802"/>
            <a:ext cx="1272002" cy="1853293"/>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616021" y="1781318"/>
            <a:ext cx="3798636" cy="898707"/>
          </a:xfrm>
          <a:prstGeom prst="rect">
            <a:avLst/>
          </a:prstGeom>
          <a:noFill/>
        </p:spPr>
        <p:txBody>
          <a:bodyPr wrap="none" rtlCol="0">
            <a:spAutoFit/>
          </a:bodyPr>
          <a:lstStyle/>
          <a:p>
            <a:pPr>
              <a:lnSpc>
                <a:spcPct val="110000"/>
              </a:lnSpc>
            </a:pPr>
            <a:r>
              <a:rPr kumimoji="1" lang="ja-JP" altLang="en-US" sz="2400" dirty="0" smtClean="0">
                <a:latin typeface="+mn-ea"/>
                <a:cs typeface="ヒラギノ角ゴ ProN W3"/>
              </a:rPr>
              <a:t>烏山</a:t>
            </a:r>
            <a:r>
              <a:rPr lang="ja-JP" altLang="en-US" sz="2400" dirty="0" smtClean="0">
                <a:latin typeface="+mn-ea"/>
                <a:cs typeface="ヒラギノ角ゴ ProN W3"/>
              </a:rPr>
              <a:t>団地</a:t>
            </a:r>
            <a:r>
              <a:rPr kumimoji="1" lang="ja-JP" altLang="en-US" sz="2400" dirty="0" smtClean="0">
                <a:latin typeface="+mn-ea"/>
                <a:cs typeface="ヒラギノ角ゴ ProN W3"/>
              </a:rPr>
              <a:t>町内会</a:t>
            </a:r>
            <a:r>
              <a:rPr kumimoji="1" lang="en-US" altLang="ja-JP" sz="2400" dirty="0" smtClean="0">
                <a:latin typeface="+mn-ea"/>
                <a:cs typeface="ヒラギノ角ゴ ProN W3"/>
              </a:rPr>
              <a:t>(12</a:t>
            </a:r>
            <a:r>
              <a:rPr kumimoji="1" lang="ja-JP" altLang="en-US" sz="2400" dirty="0" smtClean="0">
                <a:latin typeface="+mn-ea"/>
                <a:cs typeface="ヒラギノ角ゴ ProN W3"/>
              </a:rPr>
              <a:t>月</a:t>
            </a:r>
            <a:r>
              <a:rPr kumimoji="1" lang="en-US" altLang="ja-JP" sz="2400" dirty="0" smtClean="0">
                <a:latin typeface="+mn-ea"/>
                <a:cs typeface="ヒラギノ角ゴ ProN W3"/>
              </a:rPr>
              <a:t>4</a:t>
            </a:r>
            <a:r>
              <a:rPr kumimoji="1" lang="ja-JP" altLang="en-US" sz="2400" dirty="0" smtClean="0">
                <a:latin typeface="+mn-ea"/>
                <a:cs typeface="ヒラギノ角ゴ ProN W3"/>
              </a:rPr>
              <a:t>日</a:t>
            </a:r>
            <a:r>
              <a:rPr kumimoji="1" lang="en-US" altLang="ja-JP" sz="2400" dirty="0" smtClean="0">
                <a:latin typeface="+mn-ea"/>
                <a:cs typeface="ヒラギノ角ゴ ProN W3"/>
              </a:rPr>
              <a:t>)</a:t>
            </a:r>
          </a:p>
          <a:p>
            <a:pPr>
              <a:lnSpc>
                <a:spcPct val="110000"/>
              </a:lnSpc>
            </a:pPr>
            <a:r>
              <a:rPr lang="ja-JP" altLang="en-US" sz="2400" dirty="0" smtClean="0">
                <a:latin typeface="+mn-ea"/>
                <a:cs typeface="ヒラギノ角ゴ ProN W3"/>
              </a:rPr>
              <a:t>天川団地町内会</a:t>
            </a:r>
            <a:r>
              <a:rPr lang="en-US" altLang="ja-JP" sz="2400" dirty="0" smtClean="0">
                <a:latin typeface="+mn-ea"/>
                <a:cs typeface="ヒラギノ角ゴ ProN W3"/>
              </a:rPr>
              <a:t>(12</a:t>
            </a:r>
            <a:r>
              <a:rPr lang="ja-JP" altLang="en-US" sz="2400" dirty="0" smtClean="0">
                <a:latin typeface="+mn-ea"/>
                <a:cs typeface="ヒラギノ角ゴ ProN W3"/>
              </a:rPr>
              <a:t>月</a:t>
            </a:r>
            <a:r>
              <a:rPr lang="en-US" altLang="ja-JP" sz="2400" dirty="0" smtClean="0">
                <a:latin typeface="+mn-ea"/>
                <a:cs typeface="ヒラギノ角ゴ ProN W3"/>
              </a:rPr>
              <a:t>5</a:t>
            </a:r>
            <a:r>
              <a:rPr lang="ja-JP" altLang="en-US" sz="2400" dirty="0" smtClean="0">
                <a:latin typeface="+mn-ea"/>
                <a:cs typeface="ヒラギノ角ゴ ProN W3"/>
              </a:rPr>
              <a:t>日</a:t>
            </a:r>
            <a:r>
              <a:rPr lang="en-US" altLang="ja-JP" sz="2400" dirty="0" smtClean="0">
                <a:latin typeface="+mn-ea"/>
                <a:cs typeface="ヒラギノ角ゴ ProN W3"/>
              </a:rPr>
              <a:t>) </a:t>
            </a:r>
          </a:p>
        </p:txBody>
      </p:sp>
      <p:grpSp>
        <p:nvGrpSpPr>
          <p:cNvPr id="24" name="図形グループ 23"/>
          <p:cNvGrpSpPr/>
          <p:nvPr/>
        </p:nvGrpSpPr>
        <p:grpSpPr>
          <a:xfrm>
            <a:off x="4536857" y="5006430"/>
            <a:ext cx="4018098" cy="1800401"/>
            <a:chOff x="416796" y="3101824"/>
            <a:chExt cx="4018098" cy="1800401"/>
          </a:xfrm>
        </p:grpSpPr>
        <p:sp>
          <p:nvSpPr>
            <p:cNvPr id="25" name="角丸四角形 24"/>
            <p:cNvSpPr/>
            <p:nvPr/>
          </p:nvSpPr>
          <p:spPr>
            <a:xfrm>
              <a:off x="466594" y="3101824"/>
              <a:ext cx="3766000" cy="1733837"/>
            </a:xfrm>
            <a:prstGeom prst="roundRect">
              <a:avLst/>
            </a:prstGeom>
            <a:ln w="28575" cmpd="sng"/>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mn-ea"/>
              </a:endParaRPr>
            </a:p>
          </p:txBody>
        </p:sp>
        <p:sp>
          <p:nvSpPr>
            <p:cNvPr id="26" name="テキスト ボックス 25"/>
            <p:cNvSpPr txBox="1"/>
            <p:nvPr/>
          </p:nvSpPr>
          <p:spPr>
            <a:xfrm>
              <a:off x="416796" y="3132510"/>
              <a:ext cx="4018098" cy="176971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400" dirty="0">
                  <a:latin typeface="+mn-ea"/>
                  <a:cs typeface="ヒラギノ角ゴ ProN W3"/>
                </a:rPr>
                <a:t>高齢化の</a:t>
              </a:r>
              <a:r>
                <a:rPr lang="ja-JP" altLang="en-US" sz="2400" dirty="0" smtClean="0">
                  <a:latin typeface="+mn-ea"/>
                  <a:cs typeface="ヒラギノ角ゴ ProN W3"/>
                </a:rPr>
                <a:t>進行</a:t>
              </a:r>
              <a:endParaRPr lang="en-US" altLang="ja-JP" sz="2400" dirty="0" smtClean="0">
                <a:latin typeface="+mn-ea"/>
                <a:cs typeface="ヒラギノ角ゴ ProN W3"/>
              </a:endParaRPr>
            </a:p>
            <a:p>
              <a:endParaRPr lang="en-US" altLang="ja-JP" sz="900" dirty="0">
                <a:latin typeface="+mn-ea"/>
                <a:cs typeface="ヒラギノ角ゴ ProN W3"/>
              </a:endParaRPr>
            </a:p>
            <a:p>
              <a:r>
                <a:rPr lang="ja-JP" altLang="en-US" sz="2400" dirty="0" smtClean="0">
                  <a:latin typeface="+mn-ea"/>
                  <a:cs typeface="ヒラギノ角ゴ ProN W3"/>
                </a:rPr>
                <a:t>・</a:t>
              </a:r>
              <a:r>
                <a:rPr lang="ja-JP" altLang="en-US" sz="2400" dirty="0" smtClean="0">
                  <a:solidFill>
                    <a:srgbClr val="FF0000"/>
                  </a:solidFill>
                  <a:latin typeface="+mn-ea"/>
                  <a:cs typeface="ヒラギノ角ゴ ProN W3"/>
                </a:rPr>
                <a:t>後継者</a:t>
              </a:r>
              <a:r>
                <a:rPr lang="ja-JP" altLang="en-US" sz="2400" dirty="0" smtClean="0">
                  <a:latin typeface="+mn-ea"/>
                  <a:cs typeface="ヒラギノ角ゴ ProN W3"/>
                </a:rPr>
                <a:t>の不足</a:t>
              </a:r>
              <a:endParaRPr lang="en-US" altLang="ja-JP" sz="2400" dirty="0" smtClean="0">
                <a:latin typeface="+mn-ea"/>
                <a:cs typeface="ヒラギノ角ゴ ProN W3"/>
              </a:endParaRPr>
            </a:p>
            <a:p>
              <a:r>
                <a:rPr lang="ja-JP" altLang="en-US" sz="2400" dirty="0" smtClean="0">
                  <a:latin typeface="+mn-ea"/>
                  <a:cs typeface="ヒラギノ角ゴ ProN W3"/>
                </a:rPr>
                <a:t>・将来</a:t>
              </a:r>
              <a:r>
                <a:rPr lang="ja-JP" altLang="en-US" sz="2400" dirty="0">
                  <a:latin typeface="+mn-ea"/>
                  <a:cs typeface="ヒラギノ角ゴ ProN W3"/>
                </a:rPr>
                <a:t>の</a:t>
              </a:r>
              <a:r>
                <a:rPr lang="ja-JP" altLang="en-US" sz="2400" dirty="0" smtClean="0">
                  <a:latin typeface="+mn-ea"/>
                  <a:cs typeface="ヒラギノ角ゴ ProN W3"/>
                </a:rPr>
                <a:t>コミュニティへの</a:t>
              </a:r>
              <a:endParaRPr lang="en-US" altLang="ja-JP" sz="2400" dirty="0" smtClean="0">
                <a:latin typeface="+mn-ea"/>
                <a:cs typeface="ヒラギノ角ゴ ProN W3"/>
              </a:endParaRPr>
            </a:p>
            <a:p>
              <a:r>
                <a:rPr lang="ja-JP" altLang="ja-JP" sz="2400" dirty="0">
                  <a:latin typeface="+mn-ea"/>
                  <a:cs typeface="ヒラギノ角ゴ ProN W3"/>
                </a:rPr>
                <a:t>　</a:t>
              </a:r>
              <a:r>
                <a:rPr lang="ja-JP" altLang="en-US" sz="2400" dirty="0" smtClean="0">
                  <a:latin typeface="+mn-ea"/>
                  <a:cs typeface="ヒラギノ角ゴ ProN W3"/>
                </a:rPr>
                <a:t>危機感</a:t>
              </a:r>
              <a:endParaRPr lang="en-US" altLang="ja-JP" sz="2800" dirty="0">
                <a:latin typeface="+mn-ea"/>
                <a:cs typeface="ヒラギノ角ゴ ProN W3"/>
              </a:endParaRPr>
            </a:p>
          </p:txBody>
        </p:sp>
      </p:grpSp>
      <p:grpSp>
        <p:nvGrpSpPr>
          <p:cNvPr id="27" name="図形グループ 26"/>
          <p:cNvGrpSpPr/>
          <p:nvPr/>
        </p:nvGrpSpPr>
        <p:grpSpPr>
          <a:xfrm>
            <a:off x="419825" y="5010787"/>
            <a:ext cx="3896926" cy="1862392"/>
            <a:chOff x="422296" y="3101824"/>
            <a:chExt cx="3896926" cy="1789910"/>
          </a:xfrm>
        </p:grpSpPr>
        <p:sp>
          <p:nvSpPr>
            <p:cNvPr id="28" name="角丸四角形 27"/>
            <p:cNvSpPr/>
            <p:nvPr/>
          </p:nvSpPr>
          <p:spPr>
            <a:xfrm>
              <a:off x="466594" y="3101824"/>
              <a:ext cx="3766000" cy="1662173"/>
            </a:xfrm>
            <a:prstGeom prst="roundRect">
              <a:avLst/>
            </a:prstGeom>
            <a:ln w="28575" cmpd="sng"/>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n-ea"/>
              </a:endParaRPr>
            </a:p>
          </p:txBody>
        </p:sp>
        <p:sp>
          <p:nvSpPr>
            <p:cNvPr id="29" name="テキスト ボックス 28"/>
            <p:cNvSpPr txBox="1"/>
            <p:nvPr/>
          </p:nvSpPr>
          <p:spPr>
            <a:xfrm>
              <a:off x="422296" y="3122019"/>
              <a:ext cx="3896926" cy="176971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400" dirty="0">
                  <a:latin typeface="+mn-ea"/>
                  <a:cs typeface="ヒラギノ角ゴ ProN W3"/>
                </a:rPr>
                <a:t>自治会内</a:t>
              </a:r>
              <a:r>
                <a:rPr lang="ja-JP" altLang="en-US" sz="2400" dirty="0" smtClean="0">
                  <a:latin typeface="+mn-ea"/>
                  <a:cs typeface="ヒラギノ角ゴ ProN W3"/>
                </a:rPr>
                <a:t>での各種活動</a:t>
              </a:r>
              <a:endParaRPr lang="en-US" altLang="ja-JP" sz="2400" dirty="0" smtClean="0">
                <a:latin typeface="+mn-ea"/>
                <a:cs typeface="ヒラギノ角ゴ ProN W3"/>
              </a:endParaRPr>
            </a:p>
            <a:p>
              <a:endParaRPr lang="en-US" altLang="ja-JP" sz="900" dirty="0" smtClean="0">
                <a:latin typeface="+mn-ea"/>
                <a:cs typeface="ヒラギノ角ゴ ProN W3"/>
              </a:endParaRPr>
            </a:p>
            <a:p>
              <a:r>
                <a:rPr lang="ja-JP" altLang="en-US" sz="2400" dirty="0" smtClean="0">
                  <a:latin typeface="+mn-ea"/>
                  <a:cs typeface="ヒラギノ角ゴ ProN W3"/>
                </a:rPr>
                <a:t>・キララ</a:t>
              </a:r>
              <a:r>
                <a:rPr lang="ja-JP" altLang="en-US" sz="2400" dirty="0">
                  <a:latin typeface="+mn-ea"/>
                  <a:cs typeface="ヒラギノ角ゴ ProN W3"/>
                </a:rPr>
                <a:t>まつりへの</a:t>
              </a:r>
              <a:r>
                <a:rPr lang="ja-JP" altLang="en-US" sz="2400" dirty="0" smtClean="0">
                  <a:latin typeface="+mn-ea"/>
                  <a:cs typeface="ヒラギノ角ゴ ProN W3"/>
                </a:rPr>
                <a:t>参加</a:t>
              </a:r>
              <a:endParaRPr lang="en-US" altLang="ja-JP" sz="2400" dirty="0" smtClean="0">
                <a:latin typeface="+mn-ea"/>
                <a:cs typeface="ヒラギノ角ゴ ProN W3"/>
              </a:endParaRPr>
            </a:p>
            <a:p>
              <a:r>
                <a:rPr lang="ja-JP" altLang="en-US" sz="2400" dirty="0" smtClean="0">
                  <a:latin typeface="+mn-ea"/>
                  <a:cs typeface="ヒラギノ角ゴ ProN W3"/>
                </a:rPr>
                <a:t>・町内会内</a:t>
              </a:r>
              <a:r>
                <a:rPr lang="ja-JP" altLang="en-US" sz="2400" dirty="0">
                  <a:latin typeface="+mn-ea"/>
                  <a:cs typeface="ヒラギノ角ゴ ProN W3"/>
                </a:rPr>
                <a:t>で</a:t>
              </a:r>
              <a:r>
                <a:rPr lang="ja-JP" altLang="en-US" sz="2400" dirty="0" smtClean="0">
                  <a:latin typeface="+mn-ea"/>
                  <a:cs typeface="ヒラギノ角ゴ ProN W3"/>
                </a:rPr>
                <a:t>のイベント</a:t>
              </a:r>
              <a:endParaRPr lang="en-US" altLang="ja-JP" sz="2400" dirty="0" smtClean="0">
                <a:latin typeface="+mn-ea"/>
                <a:cs typeface="ヒラギノ角ゴ ProN W3"/>
              </a:endParaRPr>
            </a:p>
            <a:p>
              <a:r>
                <a:rPr lang="ja-JP" altLang="en-US" sz="2400" dirty="0" smtClean="0">
                  <a:latin typeface="+mn-ea"/>
                  <a:cs typeface="ヒラギノ角ゴ ProN W3"/>
                </a:rPr>
                <a:t>・老人会、ゲートボール</a:t>
              </a:r>
              <a:r>
                <a:rPr lang="ja-JP" altLang="en-US" sz="2000" dirty="0" smtClean="0">
                  <a:latin typeface="+mn-ea"/>
                  <a:cs typeface="ヒラギノ角ゴ ProN W3"/>
                </a:rPr>
                <a:t>等</a:t>
              </a:r>
              <a:endParaRPr lang="ja-JP" altLang="en-US" sz="2400" dirty="0">
                <a:latin typeface="+mn-ea"/>
                <a:cs typeface="ヒラギノ角ゴ ProN W3"/>
              </a:endParaRPr>
            </a:p>
          </p:txBody>
        </p:sp>
      </p:grpSp>
      <p:sp>
        <p:nvSpPr>
          <p:cNvPr id="33" name="テキスト ボックス 32"/>
          <p:cNvSpPr txBox="1"/>
          <p:nvPr/>
        </p:nvSpPr>
        <p:spPr>
          <a:xfrm>
            <a:off x="1940730" y="3717848"/>
            <a:ext cx="3551742" cy="461665"/>
          </a:xfrm>
          <a:prstGeom prst="rect">
            <a:avLst/>
          </a:prstGeom>
          <a:noFill/>
        </p:spPr>
        <p:txBody>
          <a:bodyPr wrap="none" rtlCol="0">
            <a:spAutoFit/>
          </a:bodyPr>
          <a:lstStyle/>
          <a:p>
            <a:r>
              <a:rPr lang="ja-JP" altLang="en-US" sz="2400" dirty="0" smtClean="0">
                <a:latin typeface="+mn-ea"/>
                <a:cs typeface="ヒラギノ角ゴ ProN W3"/>
              </a:rPr>
              <a:t>二町内会とも共通して</a:t>
            </a:r>
            <a:r>
              <a:rPr lang="en-US" altLang="ja-JP" sz="2400" dirty="0" smtClean="0">
                <a:latin typeface="+mn-ea"/>
                <a:cs typeface="ヒラギノ角ゴ ProN W3"/>
              </a:rPr>
              <a:t>…</a:t>
            </a:r>
            <a:endParaRPr lang="en-US" altLang="ja-JP" sz="2400" dirty="0">
              <a:latin typeface="+mn-ea"/>
              <a:cs typeface="ヒラギノ角ゴ ProN W3"/>
            </a:endParaRPr>
          </a:p>
        </p:txBody>
      </p:sp>
      <p:sp>
        <p:nvSpPr>
          <p:cNvPr id="43" name="正方形/長方形 42"/>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4" name="図 43" descr="あんし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45" name="テキスト ボックス 44"/>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46" name="図 45" descr="地区全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grpSp>
        <p:nvGrpSpPr>
          <p:cNvPr id="40" name="グループ化 1"/>
          <p:cNvGrpSpPr/>
          <p:nvPr/>
        </p:nvGrpSpPr>
        <p:grpSpPr>
          <a:xfrm>
            <a:off x="6057961" y="1166524"/>
            <a:ext cx="2958923" cy="1932571"/>
            <a:chOff x="5747308" y="2857678"/>
            <a:chExt cx="3075790" cy="1932571"/>
          </a:xfrm>
        </p:grpSpPr>
        <p:sp>
          <p:nvSpPr>
            <p:cNvPr id="41" name="テキスト ボックス 40"/>
            <p:cNvSpPr txBox="1"/>
            <p:nvPr/>
          </p:nvSpPr>
          <p:spPr>
            <a:xfrm>
              <a:off x="7138119" y="4451695"/>
              <a:ext cx="1684979" cy="338554"/>
            </a:xfrm>
            <a:prstGeom prst="rect">
              <a:avLst/>
            </a:prstGeom>
            <a:noFill/>
          </p:spPr>
          <p:txBody>
            <a:bodyPr wrap="none" rtlCol="0">
              <a:spAutoFit/>
            </a:bodyPr>
            <a:lstStyle/>
            <a:p>
              <a:r>
                <a:rPr kumimoji="1" lang="ja-JP" altLang="en-US" sz="1600" dirty="0" smtClean="0">
                  <a:latin typeface="+mn-ea"/>
                </a:rPr>
                <a:t>烏山</a:t>
              </a:r>
              <a:r>
                <a:rPr lang="ja-JP" altLang="en-US" sz="1600" dirty="0">
                  <a:latin typeface="+mn-ea"/>
                </a:rPr>
                <a:t>団地</a:t>
              </a:r>
              <a:r>
                <a:rPr kumimoji="1" lang="ja-JP" altLang="en-US" sz="1600" dirty="0" smtClean="0">
                  <a:latin typeface="+mn-ea"/>
                </a:rPr>
                <a:t>町内会</a:t>
              </a:r>
              <a:endParaRPr kumimoji="1" lang="ja-JP" altLang="en-US" sz="1600" dirty="0">
                <a:latin typeface="+mn-ea"/>
              </a:endParaRPr>
            </a:p>
          </p:txBody>
        </p:sp>
        <p:pic>
          <p:nvPicPr>
            <p:cNvPr id="42" name="図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7308" y="2857678"/>
              <a:ext cx="3074386" cy="1729342"/>
            </a:xfrm>
            <a:prstGeom prst="rect">
              <a:avLst/>
            </a:prstGeom>
            <a:ln>
              <a:noFill/>
            </a:ln>
            <a:effectLst>
              <a:softEdge rad="112500"/>
            </a:effectLst>
          </p:spPr>
        </p:pic>
      </p:grpSp>
      <p:grpSp>
        <p:nvGrpSpPr>
          <p:cNvPr id="47" name="グループ化 19"/>
          <p:cNvGrpSpPr/>
          <p:nvPr/>
        </p:nvGrpSpPr>
        <p:grpSpPr>
          <a:xfrm>
            <a:off x="6020399" y="3050531"/>
            <a:ext cx="3041782" cy="1906709"/>
            <a:chOff x="4313668" y="1080612"/>
            <a:chExt cx="2706150" cy="1696325"/>
          </a:xfrm>
        </p:grpSpPr>
        <p:sp>
          <p:nvSpPr>
            <p:cNvPr id="48" name="テキスト ボックス 47"/>
            <p:cNvSpPr txBox="1"/>
            <p:nvPr/>
          </p:nvSpPr>
          <p:spPr>
            <a:xfrm>
              <a:off x="5577718" y="2475739"/>
              <a:ext cx="1442100" cy="301198"/>
            </a:xfrm>
            <a:prstGeom prst="rect">
              <a:avLst/>
            </a:prstGeom>
            <a:noFill/>
          </p:spPr>
          <p:txBody>
            <a:bodyPr wrap="none" rtlCol="0">
              <a:spAutoFit/>
            </a:bodyPr>
            <a:lstStyle/>
            <a:p>
              <a:r>
                <a:rPr kumimoji="1" lang="ja-JP" altLang="en-US" sz="1600" dirty="0" smtClean="0">
                  <a:latin typeface="+mn-ea"/>
                </a:rPr>
                <a:t>天川</a:t>
              </a:r>
              <a:r>
                <a:rPr lang="ja-JP" altLang="en-US" sz="1600" dirty="0">
                  <a:latin typeface="+mn-ea"/>
                </a:rPr>
                <a:t>団地</a:t>
              </a:r>
              <a:r>
                <a:rPr kumimoji="1" lang="ja-JP" altLang="en-US" sz="1600" dirty="0" smtClean="0">
                  <a:latin typeface="+mn-ea"/>
                </a:rPr>
                <a:t>町内会</a:t>
              </a:r>
              <a:endParaRPr kumimoji="1" lang="ja-JP" altLang="en-US" sz="1600" dirty="0">
                <a:latin typeface="+mn-ea"/>
              </a:endParaRPr>
            </a:p>
          </p:txBody>
        </p:sp>
        <p:pic>
          <p:nvPicPr>
            <p:cNvPr id="49" name="図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3668" y="1080612"/>
              <a:ext cx="2698347" cy="1517820"/>
            </a:xfrm>
            <a:prstGeom prst="rect">
              <a:avLst/>
            </a:prstGeom>
            <a:ln>
              <a:noFill/>
            </a:ln>
            <a:effectLst>
              <a:softEdge rad="112500"/>
            </a:effectLst>
          </p:spPr>
        </p:pic>
      </p:grpSp>
    </p:spTree>
    <p:extLst>
      <p:ext uri="{BB962C8B-B14F-4D97-AF65-F5344CB8AC3E}">
        <p14:creationId xmlns:p14="http://schemas.microsoft.com/office/powerpoint/2010/main" val="79064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35</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lang="ja-JP" altLang="en-US" sz="2600" dirty="0">
                <a:solidFill>
                  <a:schemeClr val="tx1">
                    <a:lumMod val="85000"/>
                    <a:lumOff val="15000"/>
                  </a:schemeClr>
                </a:solidFill>
              </a:rPr>
              <a:t>ますます増加する高齢者</a:t>
            </a:r>
            <a:r>
              <a:rPr lang="en-US" altLang="ja-JP" sz="2600" dirty="0" smtClean="0">
                <a:solidFill>
                  <a:schemeClr val="tx1">
                    <a:lumMod val="85000"/>
                    <a:lumOff val="15000"/>
                  </a:schemeClr>
                </a:solidFill>
              </a:rPr>
              <a:t>…</a:t>
            </a:r>
            <a:endParaRPr kumimoji="1" lang="ja-JP" altLang="en-US" sz="2600" dirty="0">
              <a:solidFill>
                <a:schemeClr val="tx1">
                  <a:lumMod val="85000"/>
                  <a:lumOff val="15000"/>
                </a:schemeClr>
              </a:solidFill>
            </a:endParaRPr>
          </a:p>
        </p:txBody>
      </p:sp>
      <p:pic>
        <p:nvPicPr>
          <p:cNvPr id="37" name="図 36" descr="face_obaasan_cry.jpg"/>
          <p:cNvPicPr>
            <a:picLocks noChangeAspect="1"/>
          </p:cNvPicPr>
          <p:nvPr/>
        </p:nvPicPr>
        <p:blipFill>
          <a:blip r:embed="rId2">
            <a:extLst>
              <a:ext uri="{BEBA8EAE-BF5A-486C-A8C5-ECC9F3942E4B}">
                <a14:imgProps xmlns:a14="http://schemas.microsoft.com/office/drawing/2010/main">
                  <a14:imgLayer r:embed="rId3">
                    <a14:imgEffect>
                      <a14:backgroundRemoval t="1667" b="100000" l="0" r="97576"/>
                    </a14:imgEffect>
                  </a14:imgLayer>
                </a14:imgProps>
              </a:ext>
              <a:ext uri="{28A0092B-C50C-407E-A947-70E740481C1C}">
                <a14:useLocalDpi xmlns:a14="http://schemas.microsoft.com/office/drawing/2010/main"/>
              </a:ext>
            </a:extLst>
          </a:blip>
          <a:stretch>
            <a:fillRect/>
          </a:stretch>
        </p:blipFill>
        <p:spPr>
          <a:xfrm>
            <a:off x="805666" y="2828971"/>
            <a:ext cx="1698778" cy="2470950"/>
          </a:xfrm>
          <a:prstGeom prst="rect">
            <a:avLst/>
          </a:prstGeom>
        </p:spPr>
      </p:pic>
      <p:sp>
        <p:nvSpPr>
          <p:cNvPr id="38" name="角丸四角形吹き出し 37"/>
          <p:cNvSpPr/>
          <p:nvPr/>
        </p:nvSpPr>
        <p:spPr>
          <a:xfrm>
            <a:off x="396273" y="1947334"/>
            <a:ext cx="3766506" cy="858157"/>
          </a:xfrm>
          <a:prstGeom prst="wedgeRoundRectCallout">
            <a:avLst>
              <a:gd name="adj1" fmla="val 7245"/>
              <a:gd name="adj2" fmla="val 80427"/>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262626"/>
                </a:solidFill>
                <a:latin typeface="+mn-ea"/>
              </a:rPr>
              <a:t>健康な日常生活が</a:t>
            </a:r>
            <a:endParaRPr lang="en-US" altLang="ja-JP" sz="2400" dirty="0" smtClean="0">
              <a:solidFill>
                <a:srgbClr val="262626"/>
              </a:solidFill>
              <a:latin typeface="+mn-ea"/>
            </a:endParaRPr>
          </a:p>
          <a:p>
            <a:pPr algn="ctr"/>
            <a:r>
              <a:rPr lang="ja-JP" altLang="en-US" sz="2400" dirty="0" smtClean="0">
                <a:solidFill>
                  <a:srgbClr val="262626"/>
                </a:solidFill>
                <a:latin typeface="+mn-ea"/>
              </a:rPr>
              <a:t>できなくなる心配</a:t>
            </a:r>
            <a:endParaRPr kumimoji="1" lang="ja-JP" altLang="en-US" sz="2400" dirty="0">
              <a:solidFill>
                <a:srgbClr val="262626"/>
              </a:solidFill>
              <a:latin typeface="+mn-ea"/>
              <a:cs typeface="ヒラギノ角ゴ ProN W3"/>
            </a:endParaRPr>
          </a:p>
        </p:txBody>
      </p:sp>
      <p:sp>
        <p:nvSpPr>
          <p:cNvPr id="46" name="正方形/長方形 45"/>
          <p:cNvSpPr/>
          <p:nvPr/>
        </p:nvSpPr>
        <p:spPr>
          <a:xfrm>
            <a:off x="648336" y="5536431"/>
            <a:ext cx="3875967" cy="1145554"/>
          </a:xfrm>
          <a:prstGeom prst="rect">
            <a:avLst/>
          </a:prstGeom>
          <a:ln w="38100" cmpd="sng"/>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smtClean="0">
                <a:solidFill>
                  <a:srgbClr val="FF0000"/>
                </a:solidFill>
                <a:latin typeface="+mn-ea"/>
                <a:cs typeface="ヒラギノ角ゴ ProN W3"/>
              </a:rPr>
              <a:t>健康</a:t>
            </a:r>
            <a:r>
              <a:rPr lang="ja-JP" altLang="en-US" sz="2800" dirty="0" smtClean="0">
                <a:solidFill>
                  <a:schemeClr val="tx1">
                    <a:lumMod val="85000"/>
                    <a:lumOff val="15000"/>
                  </a:schemeClr>
                </a:solidFill>
                <a:latin typeface="+mn-ea"/>
                <a:cs typeface="ヒラギノ角ゴ ProN W3"/>
              </a:rPr>
              <a:t>でいられる</a:t>
            </a:r>
            <a:r>
              <a:rPr lang="ja-JP" altLang="en-US" sz="2800" dirty="0" smtClean="0">
                <a:solidFill>
                  <a:srgbClr val="FF0000"/>
                </a:solidFill>
                <a:latin typeface="+mn-ea"/>
                <a:cs typeface="ヒラギノ角ゴ ProN W3"/>
              </a:rPr>
              <a:t>年齢</a:t>
            </a:r>
            <a:r>
              <a:rPr lang="ja-JP" altLang="en-US" sz="2800" dirty="0" smtClean="0">
                <a:solidFill>
                  <a:schemeClr val="tx1">
                    <a:lumMod val="85000"/>
                    <a:lumOff val="15000"/>
                  </a:schemeClr>
                </a:solidFill>
                <a:latin typeface="+mn-ea"/>
                <a:cs typeface="ヒラギノ角ゴ ProN W3"/>
              </a:rPr>
              <a:t>を</a:t>
            </a:r>
            <a:endParaRPr lang="en-US" altLang="ja-JP" sz="2800" dirty="0" smtClean="0">
              <a:solidFill>
                <a:schemeClr val="tx1">
                  <a:lumMod val="85000"/>
                  <a:lumOff val="15000"/>
                </a:schemeClr>
              </a:solidFill>
              <a:latin typeface="+mn-ea"/>
              <a:cs typeface="ヒラギノ角ゴ ProN W3"/>
            </a:endParaRPr>
          </a:p>
          <a:p>
            <a:pPr algn="ctr"/>
            <a:r>
              <a:rPr lang="ja-JP" altLang="en-US" sz="2800" dirty="0" smtClean="0">
                <a:solidFill>
                  <a:schemeClr val="tx1">
                    <a:lumMod val="85000"/>
                    <a:lumOff val="15000"/>
                  </a:schemeClr>
                </a:solidFill>
                <a:latin typeface="+mn-ea"/>
                <a:cs typeface="ヒラギノ角ゴ ProN W3"/>
              </a:rPr>
              <a:t>長くさせよう！！</a:t>
            </a:r>
            <a:endParaRPr lang="en-US" altLang="ja-JP" sz="2800" dirty="0">
              <a:solidFill>
                <a:schemeClr val="tx1">
                  <a:lumMod val="85000"/>
                  <a:lumOff val="15000"/>
                </a:schemeClr>
              </a:solidFill>
              <a:latin typeface="+mn-ea"/>
              <a:cs typeface="ヒラギノ角ゴ ProN W3"/>
            </a:endParaRPr>
          </a:p>
        </p:txBody>
      </p:sp>
      <p:grpSp>
        <p:nvGrpSpPr>
          <p:cNvPr id="34" name="図形グループ 33"/>
          <p:cNvGrpSpPr/>
          <p:nvPr/>
        </p:nvGrpSpPr>
        <p:grpSpPr>
          <a:xfrm>
            <a:off x="4707465" y="1594557"/>
            <a:ext cx="5044440" cy="4475666"/>
            <a:chOff x="4707465" y="1594557"/>
            <a:chExt cx="5044440" cy="4475666"/>
          </a:xfrm>
        </p:grpSpPr>
        <p:pic>
          <p:nvPicPr>
            <p:cNvPr id="35" name="図 34" descr="四六中グラフ.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7465" y="2141248"/>
              <a:ext cx="5044440" cy="3468624"/>
            </a:xfrm>
            <a:prstGeom prst="rect">
              <a:avLst/>
            </a:prstGeom>
          </p:spPr>
        </p:pic>
        <p:sp>
          <p:nvSpPr>
            <p:cNvPr id="41" name="テキスト ボックス 40"/>
            <p:cNvSpPr txBox="1"/>
            <p:nvPr/>
          </p:nvSpPr>
          <p:spPr>
            <a:xfrm>
              <a:off x="4814187" y="1829562"/>
              <a:ext cx="611852" cy="338554"/>
            </a:xfrm>
            <a:prstGeom prst="rect">
              <a:avLst/>
            </a:prstGeom>
            <a:noFill/>
          </p:spPr>
          <p:txBody>
            <a:bodyPr wrap="square" rtlCol="0">
              <a:spAutoFit/>
            </a:bodyPr>
            <a:lstStyle/>
            <a:p>
              <a:r>
                <a:rPr kumimoji="1" lang="en-US" altLang="ja-JP" sz="1600" dirty="0" smtClean="0">
                  <a:latin typeface="+mn-ea"/>
                </a:rPr>
                <a:t>(</a:t>
              </a:r>
              <a:r>
                <a:rPr lang="ja-JP" altLang="en-US" sz="1600" dirty="0">
                  <a:latin typeface="+mn-ea"/>
                </a:rPr>
                <a:t>年</a:t>
              </a:r>
              <a:r>
                <a:rPr kumimoji="1" lang="en-US" altLang="ja-JP" sz="1600" dirty="0" smtClean="0">
                  <a:latin typeface="+mn-ea"/>
                </a:rPr>
                <a:t>)</a:t>
              </a:r>
              <a:endParaRPr kumimoji="1" lang="ja-JP" altLang="en-US" sz="1600" dirty="0">
                <a:latin typeface="+mn-ea"/>
              </a:endParaRPr>
            </a:p>
          </p:txBody>
        </p:sp>
        <p:sp>
          <p:nvSpPr>
            <p:cNvPr id="43" name="正方形/長方形 42"/>
            <p:cNvSpPr/>
            <p:nvPr/>
          </p:nvSpPr>
          <p:spPr>
            <a:xfrm>
              <a:off x="5120113" y="4275006"/>
              <a:ext cx="3599712" cy="661419"/>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smtClean="0">
                  <a:solidFill>
                    <a:srgbClr val="F14124"/>
                  </a:solidFill>
                  <a:latin typeface="+mn-ea"/>
                  <a:cs typeface="ヒラギノ角ゴ ProN W3"/>
                </a:rPr>
                <a:t>大きな隔たり</a:t>
              </a:r>
              <a:endParaRPr lang="en-US" altLang="ja-JP" sz="3200" b="1" dirty="0">
                <a:solidFill>
                  <a:srgbClr val="F14124"/>
                </a:solidFill>
                <a:latin typeface="+mn-ea"/>
                <a:cs typeface="ヒラギノ角ゴ ProN W3"/>
              </a:endParaRPr>
            </a:p>
          </p:txBody>
        </p:sp>
        <p:sp>
          <p:nvSpPr>
            <p:cNvPr id="44" name="テキスト ボックス 43"/>
            <p:cNvSpPr txBox="1"/>
            <p:nvPr/>
          </p:nvSpPr>
          <p:spPr>
            <a:xfrm>
              <a:off x="5485923" y="5700891"/>
              <a:ext cx="2868093" cy="369332"/>
            </a:xfrm>
            <a:prstGeom prst="rect">
              <a:avLst/>
            </a:prstGeom>
            <a:noFill/>
          </p:spPr>
          <p:txBody>
            <a:bodyPr wrap="none" rtlCol="0">
              <a:spAutoFit/>
            </a:bodyPr>
            <a:lstStyle/>
            <a:p>
              <a:r>
                <a:rPr kumimoji="1" lang="en-US" altLang="ja-JP" dirty="0" smtClean="0">
                  <a:solidFill>
                    <a:schemeClr val="accent6">
                      <a:lumMod val="60000"/>
                      <a:lumOff val="40000"/>
                    </a:schemeClr>
                  </a:solidFill>
                </a:rPr>
                <a:t>■</a:t>
              </a:r>
              <a:r>
                <a:rPr kumimoji="1" lang="en-US" altLang="ja-JP" dirty="0" smtClean="0"/>
                <a:t> </a:t>
              </a:r>
              <a:r>
                <a:rPr kumimoji="1" lang="ja-JP" altLang="en-US" dirty="0" smtClean="0">
                  <a:solidFill>
                    <a:schemeClr val="tx1">
                      <a:lumMod val="85000"/>
                      <a:lumOff val="15000"/>
                    </a:schemeClr>
                  </a:solidFill>
                </a:rPr>
                <a:t>平均寿命</a:t>
              </a:r>
              <a:r>
                <a:rPr kumimoji="1" lang="ja-JP" altLang="en-US" dirty="0" smtClean="0"/>
                <a:t>　</a:t>
              </a:r>
              <a:r>
                <a:rPr kumimoji="1" lang="en-US" altLang="ja-JP" dirty="0" smtClean="0">
                  <a:solidFill>
                    <a:schemeClr val="accent5">
                      <a:lumMod val="40000"/>
                      <a:lumOff val="60000"/>
                    </a:schemeClr>
                  </a:solidFill>
                </a:rPr>
                <a:t>■</a:t>
              </a:r>
              <a:r>
                <a:rPr kumimoji="1" lang="en-US" altLang="ja-JP" dirty="0" smtClean="0"/>
                <a:t> </a:t>
              </a:r>
              <a:r>
                <a:rPr kumimoji="1" lang="ja-JP" altLang="en-US" dirty="0" smtClean="0">
                  <a:solidFill>
                    <a:schemeClr val="tx1">
                      <a:lumMod val="85000"/>
                      <a:lumOff val="15000"/>
                    </a:schemeClr>
                  </a:solidFill>
                </a:rPr>
                <a:t>健康寿命</a:t>
              </a:r>
              <a:endParaRPr kumimoji="1" lang="ja-JP" altLang="en-US" dirty="0">
                <a:solidFill>
                  <a:schemeClr val="tx1">
                    <a:lumMod val="85000"/>
                    <a:lumOff val="15000"/>
                  </a:schemeClr>
                </a:solidFill>
              </a:endParaRPr>
            </a:p>
          </p:txBody>
        </p:sp>
        <p:sp>
          <p:nvSpPr>
            <p:cNvPr id="47" name="テキスト ボックス 46"/>
            <p:cNvSpPr txBox="1"/>
            <p:nvPr/>
          </p:nvSpPr>
          <p:spPr>
            <a:xfrm>
              <a:off x="5673309" y="1594557"/>
              <a:ext cx="2492990" cy="400110"/>
            </a:xfrm>
            <a:prstGeom prst="rect">
              <a:avLst/>
            </a:prstGeom>
            <a:noFill/>
          </p:spPr>
          <p:txBody>
            <a:bodyPr wrap="none" rtlCol="0">
              <a:spAutoFit/>
            </a:bodyPr>
            <a:lstStyle/>
            <a:p>
              <a:r>
                <a:rPr kumimoji="1" lang="ja-JP" altLang="en-US" sz="2000" dirty="0" smtClean="0">
                  <a:solidFill>
                    <a:schemeClr val="tx1">
                      <a:lumMod val="85000"/>
                      <a:lumOff val="15000"/>
                    </a:schemeClr>
                  </a:solidFill>
                </a:rPr>
                <a:t>平均寿命と健康寿命</a:t>
              </a:r>
              <a:endParaRPr kumimoji="1" lang="ja-JP" altLang="en-US" sz="2000" dirty="0">
                <a:solidFill>
                  <a:schemeClr val="tx1">
                    <a:lumMod val="85000"/>
                    <a:lumOff val="15000"/>
                  </a:schemeClr>
                </a:solidFill>
              </a:endParaRPr>
            </a:p>
          </p:txBody>
        </p:sp>
        <p:grpSp>
          <p:nvGrpSpPr>
            <p:cNvPr id="49" name="図形グループ 48"/>
            <p:cNvGrpSpPr/>
            <p:nvPr/>
          </p:nvGrpSpPr>
          <p:grpSpPr>
            <a:xfrm>
              <a:off x="7953380" y="2587815"/>
              <a:ext cx="1210588" cy="430887"/>
              <a:chOff x="8089525" y="2372177"/>
              <a:chExt cx="1210588" cy="430887"/>
            </a:xfrm>
          </p:grpSpPr>
          <p:sp>
            <p:nvSpPr>
              <p:cNvPr id="55" name="テキスト ボックス 54"/>
              <p:cNvSpPr txBox="1"/>
              <p:nvPr/>
            </p:nvSpPr>
            <p:spPr>
              <a:xfrm>
                <a:off x="8141882" y="2387565"/>
                <a:ext cx="1108128" cy="400110"/>
              </a:xfrm>
              <a:prstGeom prst="rect">
                <a:avLst/>
              </a:prstGeom>
              <a:solidFill>
                <a:schemeClr val="bg1"/>
              </a:solidFill>
              <a:ln w="38100" cmpd="sng">
                <a:solidFill>
                  <a:schemeClr val="accent6"/>
                </a:solidFill>
              </a:ln>
              <a:effectLst/>
            </p:spPr>
            <p:txBody>
              <a:bodyPr wrap="square" rtlCol="0">
                <a:spAutoFit/>
              </a:bodyPr>
              <a:lstStyle/>
              <a:p>
                <a:pPr algn="ctr"/>
                <a:endParaRPr lang="en-US" altLang="ja-JP" sz="2000" b="1" dirty="0" smtClean="0">
                  <a:solidFill>
                    <a:srgbClr val="FF0000"/>
                  </a:solidFill>
                </a:endParaRPr>
              </a:p>
            </p:txBody>
          </p:sp>
          <p:sp>
            <p:nvSpPr>
              <p:cNvPr id="56" name="正方形/長方形 55"/>
              <p:cNvSpPr/>
              <p:nvPr/>
            </p:nvSpPr>
            <p:spPr>
              <a:xfrm>
                <a:off x="8089525" y="2372177"/>
                <a:ext cx="1210588" cy="430887"/>
              </a:xfrm>
              <a:prstGeom prst="rect">
                <a:avLst/>
              </a:prstGeom>
            </p:spPr>
            <p:txBody>
              <a:bodyPr wrap="none">
                <a:spAutoFit/>
              </a:bodyPr>
              <a:lstStyle/>
              <a:p>
                <a:pPr algn="ctr"/>
                <a:r>
                  <a:rPr lang="en-US" altLang="ja-JP" sz="2200" b="1" dirty="0" smtClean="0">
                    <a:solidFill>
                      <a:srgbClr val="FF0000"/>
                    </a:solidFill>
                  </a:rPr>
                  <a:t>12.68</a:t>
                </a:r>
                <a:r>
                  <a:rPr lang="ja-JP" altLang="en-US" b="1" dirty="0" smtClean="0">
                    <a:solidFill>
                      <a:srgbClr val="FF0000"/>
                    </a:solidFill>
                  </a:rPr>
                  <a:t>年</a:t>
                </a:r>
                <a:endParaRPr lang="en-US" altLang="ja-JP" sz="1600" b="1" dirty="0">
                  <a:solidFill>
                    <a:srgbClr val="FF0000"/>
                  </a:solidFill>
                </a:endParaRPr>
              </a:p>
            </p:txBody>
          </p:sp>
        </p:grpSp>
        <p:cxnSp>
          <p:nvCxnSpPr>
            <p:cNvPr id="50" name="直線矢印コネクタ 49"/>
            <p:cNvCxnSpPr/>
            <p:nvPr/>
          </p:nvCxnSpPr>
          <p:spPr>
            <a:xfrm>
              <a:off x="7886115" y="2558195"/>
              <a:ext cx="11157" cy="1080844"/>
            </a:xfrm>
            <a:prstGeom prst="straightConnector1">
              <a:avLst/>
            </a:prstGeom>
            <a:ln w="76200" cmpd="sng">
              <a:solidFill>
                <a:schemeClr val="accent6"/>
              </a:solidFill>
              <a:headEnd type="triangle"/>
              <a:tailEnd type="triangle"/>
            </a:ln>
            <a:effectLst/>
          </p:spPr>
          <p:style>
            <a:lnRef idx="3">
              <a:schemeClr val="accent6"/>
            </a:lnRef>
            <a:fillRef idx="0">
              <a:schemeClr val="accent6"/>
            </a:fillRef>
            <a:effectRef idx="2">
              <a:schemeClr val="accent6"/>
            </a:effectRef>
            <a:fontRef idx="minor">
              <a:schemeClr val="tx1"/>
            </a:fontRef>
          </p:style>
        </p:cxnSp>
        <p:cxnSp>
          <p:nvCxnSpPr>
            <p:cNvPr id="51" name="直線矢印コネクタ 50"/>
            <p:cNvCxnSpPr/>
            <p:nvPr/>
          </p:nvCxnSpPr>
          <p:spPr>
            <a:xfrm>
              <a:off x="6098940" y="3085952"/>
              <a:ext cx="0" cy="801626"/>
            </a:xfrm>
            <a:prstGeom prst="straightConnector1">
              <a:avLst/>
            </a:prstGeom>
            <a:ln w="76200" cmpd="sng">
              <a:solidFill>
                <a:schemeClr val="accent6"/>
              </a:solidFill>
              <a:headEnd type="triangle"/>
              <a:tailEnd type="triangle"/>
            </a:ln>
            <a:effectLst/>
          </p:spPr>
          <p:style>
            <a:lnRef idx="3">
              <a:schemeClr val="accent6"/>
            </a:lnRef>
            <a:fillRef idx="0">
              <a:schemeClr val="accent6"/>
            </a:fillRef>
            <a:effectRef idx="2">
              <a:schemeClr val="accent6"/>
            </a:effectRef>
            <a:fontRef idx="minor">
              <a:schemeClr val="tx1"/>
            </a:fontRef>
          </p:style>
        </p:cxnSp>
        <p:grpSp>
          <p:nvGrpSpPr>
            <p:cNvPr id="52" name="図形グループ 51"/>
            <p:cNvGrpSpPr/>
            <p:nvPr/>
          </p:nvGrpSpPr>
          <p:grpSpPr>
            <a:xfrm>
              <a:off x="6200034" y="3096605"/>
              <a:ext cx="1032792" cy="430887"/>
              <a:chOff x="6388062" y="2906957"/>
              <a:chExt cx="1032792" cy="430887"/>
            </a:xfrm>
          </p:grpSpPr>
          <p:sp>
            <p:nvSpPr>
              <p:cNvPr id="53" name="テキスト ボックス 52"/>
              <p:cNvSpPr txBox="1"/>
              <p:nvPr/>
            </p:nvSpPr>
            <p:spPr>
              <a:xfrm>
                <a:off x="6406228" y="2908234"/>
                <a:ext cx="996460" cy="400110"/>
              </a:xfrm>
              <a:prstGeom prst="rect">
                <a:avLst/>
              </a:prstGeom>
              <a:solidFill>
                <a:schemeClr val="bg1"/>
              </a:solidFill>
              <a:ln w="38100" cmpd="sng">
                <a:solidFill>
                  <a:schemeClr val="accent6"/>
                </a:solidFill>
              </a:ln>
              <a:effectLst/>
            </p:spPr>
            <p:txBody>
              <a:bodyPr wrap="square" rtlCol="0">
                <a:spAutoFit/>
              </a:bodyPr>
              <a:lstStyle/>
              <a:p>
                <a:pPr algn="ctr"/>
                <a:endParaRPr lang="en-US" altLang="ja-JP" sz="2000" b="1" dirty="0" smtClean="0">
                  <a:solidFill>
                    <a:srgbClr val="FF0000"/>
                  </a:solidFill>
                </a:endParaRPr>
              </a:p>
            </p:txBody>
          </p:sp>
          <p:sp>
            <p:nvSpPr>
              <p:cNvPr id="54" name="正方形/長方形 53"/>
              <p:cNvSpPr/>
              <p:nvPr/>
            </p:nvSpPr>
            <p:spPr>
              <a:xfrm>
                <a:off x="6388062" y="2906957"/>
                <a:ext cx="1032792" cy="430887"/>
              </a:xfrm>
              <a:prstGeom prst="rect">
                <a:avLst/>
              </a:prstGeom>
            </p:spPr>
            <p:txBody>
              <a:bodyPr wrap="none">
                <a:spAutoFit/>
              </a:bodyPr>
              <a:lstStyle/>
              <a:p>
                <a:pPr algn="ctr"/>
                <a:r>
                  <a:rPr lang="en-US" altLang="ja-JP" sz="2200" b="1" dirty="0">
                    <a:solidFill>
                      <a:srgbClr val="FF0000"/>
                    </a:solidFill>
                  </a:rPr>
                  <a:t>9.13</a:t>
                </a:r>
                <a:r>
                  <a:rPr lang="ja-JP" altLang="en-US" b="1" dirty="0">
                    <a:solidFill>
                      <a:srgbClr val="FF0000"/>
                    </a:solidFill>
                  </a:rPr>
                  <a:t>年</a:t>
                </a:r>
                <a:endParaRPr lang="en-US" altLang="ja-JP" sz="1600" b="1" dirty="0">
                  <a:solidFill>
                    <a:srgbClr val="FF0000"/>
                  </a:solidFill>
                </a:endParaRPr>
              </a:p>
            </p:txBody>
          </p:sp>
        </p:grpSp>
      </p:grpSp>
      <p:sp>
        <p:nvSpPr>
          <p:cNvPr id="57" name="テキスト ボックス 56"/>
          <p:cNvSpPr txBox="1"/>
          <p:nvPr/>
        </p:nvSpPr>
        <p:spPr>
          <a:xfrm>
            <a:off x="5338787" y="6077505"/>
            <a:ext cx="3599712" cy="246222"/>
          </a:xfrm>
          <a:prstGeom prst="rect">
            <a:avLst/>
          </a:prstGeom>
          <a:noFill/>
        </p:spPr>
        <p:txBody>
          <a:bodyPr wrap="square" rtlCol="0">
            <a:spAutoFit/>
          </a:bodyPr>
          <a:lstStyle/>
          <a:p>
            <a:pPr algn="r"/>
            <a:r>
              <a:rPr kumimoji="1" lang="ja-JP" altLang="en-US" sz="1000" dirty="0" smtClean="0">
                <a:latin typeface="+mn-ea"/>
              </a:rPr>
              <a:t>内閣府「平成</a:t>
            </a:r>
            <a:r>
              <a:rPr kumimoji="1" lang="en-US" altLang="ja-JP" sz="1000" dirty="0" smtClean="0">
                <a:latin typeface="+mn-ea"/>
              </a:rPr>
              <a:t>25</a:t>
            </a:r>
            <a:r>
              <a:rPr kumimoji="1" lang="ja-JP" altLang="en-US" sz="1000" dirty="0" smtClean="0">
                <a:latin typeface="+mn-ea"/>
              </a:rPr>
              <a:t>年版高齢社会白書」より作成</a:t>
            </a:r>
            <a:endParaRPr kumimoji="1" lang="ja-JP" altLang="en-US" sz="1000" dirty="0">
              <a:latin typeface="+mn-ea"/>
            </a:endParaRPr>
          </a:p>
        </p:txBody>
      </p:sp>
      <p:sp>
        <p:nvSpPr>
          <p:cNvPr id="29" name="正方形/長方形 28"/>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0" name="図 29" descr="あんしん.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1" name="テキスト ボックス 30"/>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32" name="図 31" descr="地区全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spTree>
    <p:extLst>
      <p:ext uri="{BB962C8B-B14F-4D97-AF65-F5344CB8AC3E}">
        <p14:creationId xmlns:p14="http://schemas.microsoft.com/office/powerpoint/2010/main" val="331990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円/楕円 29"/>
          <p:cNvSpPr/>
          <p:nvPr/>
        </p:nvSpPr>
        <p:spPr>
          <a:xfrm>
            <a:off x="2841895" y="1860807"/>
            <a:ext cx="3507446" cy="4801702"/>
          </a:xfrm>
          <a:prstGeom prst="ellipse">
            <a:avLst/>
          </a:prstGeom>
          <a:solidFill>
            <a:schemeClr val="accent2">
              <a:lumMod val="60000"/>
              <a:lumOff val="40000"/>
            </a:schemeClr>
          </a:solidFill>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31" name="円/楕円 30"/>
          <p:cNvSpPr/>
          <p:nvPr/>
        </p:nvSpPr>
        <p:spPr>
          <a:xfrm>
            <a:off x="-235355" y="1895311"/>
            <a:ext cx="3507446" cy="4801702"/>
          </a:xfrm>
          <a:prstGeom prst="ellipse">
            <a:avLst/>
          </a:prstGeom>
          <a:solidFill>
            <a:schemeClr val="accent3">
              <a:lumMod val="60000"/>
              <a:lumOff val="40000"/>
            </a:schemeClr>
          </a:solidFill>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32" name="円/楕円 31"/>
          <p:cNvSpPr/>
          <p:nvPr/>
        </p:nvSpPr>
        <p:spPr>
          <a:xfrm>
            <a:off x="5962194" y="1917541"/>
            <a:ext cx="3507446" cy="4801702"/>
          </a:xfrm>
          <a:prstGeom prst="ellipse">
            <a:avLst/>
          </a:prstGeom>
          <a:solidFill>
            <a:schemeClr val="accent5">
              <a:lumMod val="40000"/>
              <a:lumOff val="60000"/>
            </a:schemeClr>
          </a:solidFill>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36</a:t>
            </a:fld>
            <a:endParaRPr kumimoji="1" lang="ja-JP" altLang="en-US"/>
          </a:p>
        </p:txBody>
      </p:sp>
      <p:sp>
        <p:nvSpPr>
          <p:cNvPr id="6" name="タイトル 5"/>
          <p:cNvSpPr>
            <a:spLocks noGrp="1"/>
          </p:cNvSpPr>
          <p:nvPr>
            <p:ph type="title"/>
          </p:nvPr>
        </p:nvSpPr>
        <p:spPr>
          <a:xfrm>
            <a:off x="457200" y="1115120"/>
            <a:ext cx="8229600" cy="613564"/>
          </a:xfrm>
        </p:spPr>
        <p:txBody>
          <a:bodyPr>
            <a:normAutofit/>
          </a:bodyPr>
          <a:lstStyle/>
          <a:p>
            <a:pPr algn="l"/>
            <a:r>
              <a:rPr lang="ja-JP" altLang="en-US" sz="2600" dirty="0">
                <a:solidFill>
                  <a:schemeClr val="tx1">
                    <a:lumMod val="85000"/>
                    <a:lumOff val="15000"/>
                  </a:schemeClr>
                </a:solidFill>
              </a:rPr>
              <a:t>“</a:t>
            </a:r>
            <a:r>
              <a:rPr lang="ja-JP" altLang="en-US" sz="2600" dirty="0">
                <a:solidFill>
                  <a:schemeClr val="accent6"/>
                </a:solidFill>
              </a:rPr>
              <a:t>健康寿命を伸ばす</a:t>
            </a:r>
            <a:r>
              <a:rPr lang="ja-JP" altLang="en-US" sz="2600" dirty="0">
                <a:solidFill>
                  <a:schemeClr val="tx1">
                    <a:lumMod val="85000"/>
                    <a:lumOff val="15000"/>
                  </a:schemeClr>
                </a:solidFill>
              </a:rPr>
              <a:t>”ために重要な３</a:t>
            </a:r>
            <a:r>
              <a:rPr lang="ja-JP" altLang="en-US" sz="2600" dirty="0" smtClean="0">
                <a:solidFill>
                  <a:schemeClr val="tx1">
                    <a:lumMod val="85000"/>
                    <a:lumOff val="15000"/>
                  </a:schemeClr>
                </a:solidFill>
              </a:rPr>
              <a:t>要素</a:t>
            </a:r>
            <a:endParaRPr kumimoji="1" lang="ja-JP" altLang="en-US" sz="2600" dirty="0">
              <a:solidFill>
                <a:schemeClr val="tx1">
                  <a:lumMod val="85000"/>
                  <a:lumOff val="15000"/>
                </a:schemeClr>
              </a:solidFill>
            </a:endParaRPr>
          </a:p>
        </p:txBody>
      </p:sp>
      <p:pic>
        <p:nvPicPr>
          <p:cNvPr id="22" name="図 21" descr="高齢者ウォーキング.JPG"/>
          <p:cNvPicPr>
            <a:picLocks noChangeAspect="1"/>
          </p:cNvPicPr>
          <p:nvPr/>
        </p:nvPicPr>
        <p:blipFill>
          <a:blip r:embed="rId2">
            <a:clrChange>
              <a:clrFrom>
                <a:srgbClr val="FFFFFF"/>
              </a:clrFrom>
              <a:clrTo>
                <a:srgbClr val="FFFFFF">
                  <a:alpha val="0"/>
                </a:srgbClr>
              </a:clrTo>
            </a:clrChange>
          </a:blip>
          <a:stretch>
            <a:fillRect/>
          </a:stretch>
        </p:blipFill>
        <p:spPr>
          <a:xfrm>
            <a:off x="567551" y="3206547"/>
            <a:ext cx="1747926" cy="2058512"/>
          </a:xfrm>
          <a:prstGeom prst="rect">
            <a:avLst/>
          </a:prstGeom>
        </p:spPr>
      </p:pic>
      <p:pic>
        <p:nvPicPr>
          <p:cNvPr id="23" name="Picture 2" descr="http://www.minnanokaigo.com/a_quest/data/PIC-20130921122000.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16897" y="3189295"/>
            <a:ext cx="2894842" cy="21711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eikeikai.jp/chiikishien/%E2%91%A6%E8%A9%B1%E3%81%97%E5%90%88%E3%81%84.JPG"/>
          <p:cNvPicPr>
            <a:picLocks noChangeAspect="1" noChangeArrowheads="1"/>
          </p:cNvPicPr>
          <p:nvPr/>
        </p:nvPicPr>
        <p:blipFill>
          <a:blip r:embed="rId4" cstate="screen">
            <a:alphaModFix amt="91000"/>
            <a:extLst>
              <a:ext uri="{28A0092B-C50C-407E-A947-70E740481C1C}">
                <a14:useLocalDpi xmlns:a14="http://schemas.microsoft.com/office/drawing/2010/main"/>
              </a:ext>
            </a:extLst>
          </a:blip>
          <a:srcRect/>
          <a:stretch>
            <a:fillRect/>
          </a:stretch>
        </p:blipFill>
        <p:spPr bwMode="auto">
          <a:xfrm>
            <a:off x="6393289" y="3298766"/>
            <a:ext cx="2623573" cy="19662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398557" y="2131187"/>
            <a:ext cx="2267843" cy="692925"/>
          </a:xfrm>
          <a:prstGeom prst="roundRect">
            <a:avLst/>
          </a:prstGeom>
          <a:ln w="38100" cmpd="sng"/>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3200" dirty="0" smtClean="0">
                <a:latin typeface="+mn-ea"/>
              </a:rPr>
              <a:t>運動</a:t>
            </a:r>
            <a:endParaRPr kumimoji="1" lang="ja-JP" altLang="en-US" sz="3200" dirty="0">
              <a:latin typeface="+mn-ea"/>
            </a:endParaRPr>
          </a:p>
        </p:txBody>
      </p:sp>
      <p:sp>
        <p:nvSpPr>
          <p:cNvPr id="27" name="角丸四角形 26"/>
          <p:cNvSpPr/>
          <p:nvPr/>
        </p:nvSpPr>
        <p:spPr>
          <a:xfrm>
            <a:off x="6579785" y="2113935"/>
            <a:ext cx="2267842" cy="692925"/>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smtClean="0">
                <a:latin typeface="+mn-ea"/>
              </a:rPr>
              <a:t>社会参加</a:t>
            </a:r>
            <a:endParaRPr kumimoji="1" lang="ja-JP" altLang="en-US" sz="3200" dirty="0">
              <a:latin typeface="+mn-ea"/>
            </a:endParaRPr>
          </a:p>
        </p:txBody>
      </p:sp>
      <p:sp>
        <p:nvSpPr>
          <p:cNvPr id="28" name="角丸四角形 27"/>
          <p:cNvSpPr/>
          <p:nvPr/>
        </p:nvSpPr>
        <p:spPr>
          <a:xfrm>
            <a:off x="3446856" y="2122561"/>
            <a:ext cx="2267843" cy="692925"/>
          </a:xfrm>
          <a:prstGeom prst="roundRect">
            <a:avLst/>
          </a:prstGeom>
          <a:ln w="38100" cmpd="sng">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smtClean="0">
                <a:latin typeface="+mn-ea"/>
              </a:rPr>
              <a:t>食事</a:t>
            </a:r>
            <a:endParaRPr kumimoji="1" lang="ja-JP" altLang="en-US" sz="3200" dirty="0">
              <a:latin typeface="+mn-ea"/>
            </a:endParaRPr>
          </a:p>
        </p:txBody>
      </p:sp>
      <p:sp>
        <p:nvSpPr>
          <p:cNvPr id="29" name="テキスト ボックス 28"/>
          <p:cNvSpPr txBox="1"/>
          <p:nvPr/>
        </p:nvSpPr>
        <p:spPr>
          <a:xfrm>
            <a:off x="4595618" y="6492950"/>
            <a:ext cx="3806451" cy="371897"/>
          </a:xfrm>
          <a:prstGeom prst="rect">
            <a:avLst/>
          </a:prstGeom>
          <a:noFill/>
        </p:spPr>
        <p:txBody>
          <a:bodyPr wrap="none" rtlCol="0">
            <a:spAutoFit/>
          </a:bodyPr>
          <a:lstStyle/>
          <a:p>
            <a:pPr algn="r">
              <a:lnSpc>
                <a:spcPct val="90000"/>
              </a:lnSpc>
            </a:pPr>
            <a:r>
              <a:rPr lang="ja-JP" altLang="en-US" sz="1000" dirty="0" smtClean="0">
                <a:latin typeface="+mn-ea"/>
              </a:rPr>
              <a:t>第</a:t>
            </a:r>
            <a:r>
              <a:rPr lang="en-US" altLang="ja-JP" sz="1000" dirty="0" smtClean="0">
                <a:latin typeface="+mn-ea"/>
              </a:rPr>
              <a:t>58</a:t>
            </a:r>
            <a:r>
              <a:rPr lang="ja-JP" altLang="en-US" sz="1000" dirty="0" smtClean="0">
                <a:latin typeface="+mn-ea"/>
              </a:rPr>
              <a:t>回東海公衆衛生学会「静岡県高齢者コホート調査に基づく</a:t>
            </a:r>
            <a:endParaRPr lang="en-US" altLang="ja-JP" sz="1000" dirty="0" smtClean="0">
              <a:latin typeface="+mn-ea"/>
            </a:endParaRPr>
          </a:p>
          <a:p>
            <a:pPr algn="r">
              <a:lnSpc>
                <a:spcPct val="90000"/>
              </a:lnSpc>
            </a:pPr>
            <a:r>
              <a:rPr lang="ja-JP" altLang="ja-JP" sz="1000" dirty="0" smtClean="0">
                <a:latin typeface="+mn-ea"/>
              </a:rPr>
              <a:t>　</a:t>
            </a:r>
            <a:r>
              <a:rPr lang="ja-JP" altLang="en-US" sz="1000" dirty="0" smtClean="0">
                <a:latin typeface="+mn-ea"/>
              </a:rPr>
              <a:t>運動・栄養・社会参加の死亡に対する影響について」より</a:t>
            </a:r>
            <a:endParaRPr lang="en-US" altLang="ja-JP" sz="1000" dirty="0" smtClean="0">
              <a:latin typeface="+mn-ea"/>
            </a:endParaRPr>
          </a:p>
        </p:txBody>
      </p:sp>
      <p:sp>
        <p:nvSpPr>
          <p:cNvPr id="25" name="正方形/長方形 24"/>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3" name="図 32" descr="あんしん.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5" name="テキスト ボックス 34"/>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36" name="図 35" descr="地区全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spTree>
    <p:extLst>
      <p:ext uri="{BB962C8B-B14F-4D97-AF65-F5344CB8AC3E}">
        <p14:creationId xmlns:p14="http://schemas.microsoft.com/office/powerpoint/2010/main" val="70857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37</a:t>
            </a:fld>
            <a:endParaRPr kumimoji="1" lang="ja-JP" altLang="en-US"/>
          </a:p>
        </p:txBody>
      </p:sp>
      <p:pic>
        <p:nvPicPr>
          <p:cNvPr id="11" name="図 10" descr="高齢者ラジオ体操.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9601" y="2111015"/>
            <a:ext cx="2417422" cy="1648339"/>
          </a:xfrm>
          <a:prstGeom prst="rect">
            <a:avLst/>
          </a:prstGeom>
          <a:ln>
            <a:noFill/>
          </a:ln>
          <a:effectLst>
            <a:softEdge rad="127000"/>
          </a:effectLst>
        </p:spPr>
      </p:pic>
      <p:sp>
        <p:nvSpPr>
          <p:cNvPr id="12" name="角丸四角形 11"/>
          <p:cNvSpPr/>
          <p:nvPr/>
        </p:nvSpPr>
        <p:spPr>
          <a:xfrm>
            <a:off x="798405" y="1189898"/>
            <a:ext cx="2293914" cy="644814"/>
          </a:xfrm>
          <a:prstGeom prst="roundRect">
            <a:avLst/>
          </a:prstGeom>
          <a:ln w="38100" cmpd="sng">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smtClean="0">
                <a:latin typeface="+mn-ea"/>
              </a:rPr>
              <a:t>運動</a:t>
            </a:r>
            <a:endParaRPr kumimoji="1" lang="ja-JP" altLang="en-US" sz="3200" dirty="0">
              <a:latin typeface="+mn-ea"/>
            </a:endParaRPr>
          </a:p>
        </p:txBody>
      </p:sp>
      <p:sp>
        <p:nvSpPr>
          <p:cNvPr id="14" name="テキスト ボックス 13"/>
          <p:cNvSpPr txBox="1"/>
          <p:nvPr/>
        </p:nvSpPr>
        <p:spPr>
          <a:xfrm>
            <a:off x="457200" y="1964419"/>
            <a:ext cx="5724644" cy="667875"/>
          </a:xfrm>
          <a:prstGeom prst="rect">
            <a:avLst/>
          </a:prstGeom>
          <a:noFill/>
        </p:spPr>
        <p:txBody>
          <a:bodyPr wrap="none" rtlCol="0">
            <a:spAutoFit/>
          </a:bodyPr>
          <a:lstStyle/>
          <a:p>
            <a:pPr>
              <a:lnSpc>
                <a:spcPct val="110000"/>
              </a:lnSpc>
            </a:pPr>
            <a:r>
              <a:rPr kumimoji="1" lang="en-US" altLang="ja-JP" sz="2400" dirty="0" smtClean="0">
                <a:latin typeface="+mn-ea"/>
              </a:rPr>
              <a:t>■</a:t>
            </a:r>
            <a:r>
              <a:rPr lang="ja-JP" altLang="en-US" sz="2400" dirty="0">
                <a:latin typeface="+mn-ea"/>
              </a:rPr>
              <a:t>朝の</a:t>
            </a:r>
            <a:r>
              <a:rPr lang="ja-JP" altLang="en-US" sz="2400" b="1" dirty="0">
                <a:solidFill>
                  <a:schemeClr val="accent6"/>
                </a:solidFill>
                <a:latin typeface="+mn-ea"/>
              </a:rPr>
              <a:t>お散歩</a:t>
            </a:r>
            <a:r>
              <a:rPr lang="ja-JP" altLang="en-US" sz="2400" dirty="0">
                <a:latin typeface="+mn-ea"/>
              </a:rPr>
              <a:t>・</a:t>
            </a:r>
            <a:r>
              <a:rPr lang="ja-JP" altLang="en-US" sz="2400" b="1" dirty="0">
                <a:solidFill>
                  <a:schemeClr val="accent6"/>
                </a:solidFill>
                <a:latin typeface="+mn-ea"/>
              </a:rPr>
              <a:t>ラジオ体操</a:t>
            </a:r>
            <a:r>
              <a:rPr lang="ja-JP" altLang="en-US" sz="2400" dirty="0" smtClean="0">
                <a:latin typeface="+mn-ea"/>
              </a:rPr>
              <a:t>プロジェクト</a:t>
            </a:r>
            <a:endParaRPr lang="en-US" altLang="ja-JP" sz="2400" dirty="0">
              <a:solidFill>
                <a:schemeClr val="tx1">
                  <a:lumMod val="85000"/>
                  <a:lumOff val="15000"/>
                </a:schemeClr>
              </a:solidFill>
              <a:latin typeface="+mn-ea"/>
            </a:endParaRPr>
          </a:p>
          <a:p>
            <a:pPr>
              <a:lnSpc>
                <a:spcPct val="110000"/>
              </a:lnSpc>
            </a:pPr>
            <a:endParaRPr lang="en-US" altLang="ja-JP" sz="1000" dirty="0" smtClean="0">
              <a:solidFill>
                <a:schemeClr val="tx1">
                  <a:lumMod val="85000"/>
                  <a:lumOff val="15000"/>
                </a:schemeClr>
              </a:solidFill>
              <a:latin typeface="+mn-ea"/>
            </a:endParaRPr>
          </a:p>
        </p:txBody>
      </p:sp>
      <p:sp>
        <p:nvSpPr>
          <p:cNvPr id="15" name="テキスト ボックス 14"/>
          <p:cNvSpPr txBox="1"/>
          <p:nvPr/>
        </p:nvSpPr>
        <p:spPr>
          <a:xfrm>
            <a:off x="2053342" y="6553071"/>
            <a:ext cx="6341900" cy="261610"/>
          </a:xfrm>
          <a:prstGeom prst="rect">
            <a:avLst/>
          </a:prstGeom>
          <a:noFill/>
        </p:spPr>
        <p:txBody>
          <a:bodyPr wrap="none" rtlCol="0">
            <a:spAutoFit/>
          </a:bodyPr>
          <a:lstStyle/>
          <a:p>
            <a:pPr algn="r"/>
            <a:r>
              <a:rPr lang="en-US" altLang="ja-JP" sz="1050" dirty="0" smtClean="0">
                <a:latin typeface="+mn-ea"/>
              </a:rPr>
              <a:t>※1 </a:t>
            </a:r>
            <a:r>
              <a:rPr lang="ja-JP" altLang="en-US" sz="1050" dirty="0" smtClean="0">
                <a:latin typeface="+mn-ea"/>
              </a:rPr>
              <a:t>神奈川県立保険福祉大学健康サポート研究会「ラジオ体操の実施効果に関する調査研究」より</a:t>
            </a:r>
            <a:endParaRPr lang="en-US" altLang="ja-JP" sz="1050" dirty="0" smtClean="0">
              <a:latin typeface="+mn-ea"/>
            </a:endParaRPr>
          </a:p>
        </p:txBody>
      </p:sp>
      <p:sp>
        <p:nvSpPr>
          <p:cNvPr id="22" name="テキスト ボックス 21"/>
          <p:cNvSpPr txBox="1"/>
          <p:nvPr/>
        </p:nvSpPr>
        <p:spPr>
          <a:xfrm>
            <a:off x="662026" y="2476876"/>
            <a:ext cx="4252033" cy="1480405"/>
          </a:xfrm>
          <a:prstGeom prst="rect">
            <a:avLst/>
          </a:prstGeom>
          <a:noFill/>
        </p:spPr>
        <p:txBody>
          <a:bodyPr wrap="square" rtlCol="0">
            <a:spAutoFit/>
          </a:bodyPr>
          <a:lstStyle/>
          <a:p>
            <a:pPr>
              <a:lnSpc>
                <a:spcPct val="110000"/>
              </a:lnSpc>
            </a:pPr>
            <a:r>
              <a:rPr lang="ja-JP" altLang="en-US" sz="2000" b="1" dirty="0" smtClean="0">
                <a:solidFill>
                  <a:schemeClr val="tx1">
                    <a:lumMod val="85000"/>
                    <a:lumOff val="15000"/>
                  </a:schemeClr>
                </a:solidFill>
                <a:latin typeface="+mn-ea"/>
              </a:rPr>
              <a:t>＜研究事例＞</a:t>
            </a:r>
            <a:endParaRPr lang="en-US" altLang="ja-JP" sz="2000" b="1" dirty="0" smtClean="0">
              <a:solidFill>
                <a:schemeClr val="tx1">
                  <a:lumMod val="85000"/>
                  <a:lumOff val="15000"/>
                </a:schemeClr>
              </a:solidFill>
              <a:latin typeface="+mn-ea"/>
            </a:endParaRPr>
          </a:p>
          <a:p>
            <a:pPr>
              <a:lnSpc>
                <a:spcPct val="110000"/>
              </a:lnSpc>
            </a:pPr>
            <a:endParaRPr lang="en-US" altLang="ja-JP" sz="800" b="1" dirty="0" smtClean="0">
              <a:solidFill>
                <a:schemeClr val="tx1">
                  <a:lumMod val="85000"/>
                  <a:lumOff val="15000"/>
                </a:schemeClr>
              </a:solidFill>
              <a:latin typeface="+mn-ea"/>
            </a:endParaRPr>
          </a:p>
          <a:p>
            <a:pPr>
              <a:lnSpc>
                <a:spcPct val="110000"/>
              </a:lnSpc>
            </a:pPr>
            <a:r>
              <a:rPr lang="ja-JP" altLang="en-US" dirty="0" smtClean="0">
                <a:solidFill>
                  <a:schemeClr val="tx1">
                    <a:lumMod val="85000"/>
                    <a:lumOff val="15000"/>
                  </a:schemeClr>
                </a:solidFill>
                <a:latin typeface="+mn-ea"/>
              </a:rPr>
              <a:t>ラジオ体操を継続的に行う人は</a:t>
            </a:r>
            <a:endParaRPr lang="en-US" altLang="ja-JP" dirty="0" smtClean="0">
              <a:solidFill>
                <a:schemeClr val="tx1">
                  <a:lumMod val="85000"/>
                  <a:lumOff val="15000"/>
                </a:schemeClr>
              </a:solidFill>
              <a:latin typeface="+mn-ea"/>
            </a:endParaRPr>
          </a:p>
          <a:p>
            <a:pPr>
              <a:lnSpc>
                <a:spcPct val="110000"/>
              </a:lnSpc>
            </a:pPr>
            <a:r>
              <a:rPr lang="ja-JP" altLang="en-US" dirty="0" smtClean="0">
                <a:solidFill>
                  <a:schemeClr val="tx1">
                    <a:lumMod val="85000"/>
                    <a:lumOff val="15000"/>
                  </a:schemeClr>
                </a:solidFill>
                <a:latin typeface="+mn-ea"/>
              </a:rPr>
              <a:t>実年齢より体力年齢が</a:t>
            </a:r>
            <a:endParaRPr lang="en-US" altLang="ja-JP" dirty="0" smtClean="0">
              <a:solidFill>
                <a:schemeClr val="tx1">
                  <a:lumMod val="85000"/>
                  <a:lumOff val="15000"/>
                </a:schemeClr>
              </a:solidFill>
              <a:latin typeface="+mn-ea"/>
            </a:endParaRPr>
          </a:p>
          <a:p>
            <a:pPr>
              <a:lnSpc>
                <a:spcPct val="110000"/>
              </a:lnSpc>
            </a:pPr>
            <a:r>
              <a:rPr lang="ja-JP" altLang="en-US" dirty="0" smtClean="0">
                <a:solidFill>
                  <a:schemeClr val="tx1">
                    <a:lumMod val="85000"/>
                    <a:lumOff val="15000"/>
                  </a:schemeClr>
                </a:solidFill>
                <a:latin typeface="+mn-ea"/>
              </a:rPr>
              <a:t>男性で約</a:t>
            </a:r>
            <a:r>
              <a:rPr lang="en-US" altLang="ja-JP" b="1" dirty="0" smtClean="0">
                <a:solidFill>
                  <a:srgbClr val="F14124"/>
                </a:solidFill>
                <a:latin typeface="+mn-ea"/>
              </a:rPr>
              <a:t>10</a:t>
            </a:r>
            <a:r>
              <a:rPr lang="ja-JP" altLang="en-US" b="1" dirty="0" smtClean="0">
                <a:solidFill>
                  <a:srgbClr val="F14124"/>
                </a:solidFill>
                <a:latin typeface="+mn-ea"/>
              </a:rPr>
              <a:t>歳</a:t>
            </a:r>
            <a:r>
              <a:rPr lang="ja-JP" altLang="en-US" dirty="0" smtClean="0">
                <a:solidFill>
                  <a:schemeClr val="tx1">
                    <a:lumMod val="85000"/>
                    <a:lumOff val="15000"/>
                  </a:schemeClr>
                </a:solidFill>
                <a:latin typeface="+mn-ea"/>
              </a:rPr>
              <a:t>、女性で</a:t>
            </a:r>
            <a:r>
              <a:rPr lang="ja-JP" altLang="en-US" b="1" dirty="0" smtClean="0">
                <a:solidFill>
                  <a:schemeClr val="accent6"/>
                </a:solidFill>
                <a:latin typeface="+mn-ea"/>
              </a:rPr>
              <a:t>約</a:t>
            </a:r>
            <a:r>
              <a:rPr lang="en-US" altLang="ja-JP" b="1" dirty="0" smtClean="0">
                <a:solidFill>
                  <a:schemeClr val="accent6"/>
                </a:solidFill>
                <a:latin typeface="+mn-ea"/>
              </a:rPr>
              <a:t>15</a:t>
            </a:r>
            <a:r>
              <a:rPr lang="ja-JP" altLang="en-US" b="1" dirty="0" smtClean="0">
                <a:solidFill>
                  <a:schemeClr val="accent6"/>
                </a:solidFill>
                <a:latin typeface="+mn-ea"/>
              </a:rPr>
              <a:t>歳</a:t>
            </a:r>
            <a:r>
              <a:rPr lang="ja-JP" altLang="en-US" dirty="0" smtClean="0">
                <a:solidFill>
                  <a:schemeClr val="tx1">
                    <a:lumMod val="85000"/>
                    <a:lumOff val="15000"/>
                  </a:schemeClr>
                </a:solidFill>
                <a:latin typeface="+mn-ea"/>
              </a:rPr>
              <a:t>若い</a:t>
            </a:r>
            <a:r>
              <a:rPr lang="en-US" altLang="ja-JP" baseline="30000" dirty="0" smtClean="0">
                <a:solidFill>
                  <a:schemeClr val="tx1">
                    <a:lumMod val="85000"/>
                    <a:lumOff val="15000"/>
                  </a:schemeClr>
                </a:solidFill>
                <a:latin typeface="+mn-ea"/>
              </a:rPr>
              <a:t>※1</a:t>
            </a:r>
            <a:endParaRPr lang="ja-JP" altLang="en-US" baseline="30000" dirty="0" smtClean="0">
              <a:solidFill>
                <a:schemeClr val="tx1">
                  <a:lumMod val="85000"/>
                  <a:lumOff val="15000"/>
                </a:schemeClr>
              </a:solidFill>
              <a:latin typeface="+mn-ea"/>
            </a:endParaRPr>
          </a:p>
        </p:txBody>
      </p:sp>
      <p:sp>
        <p:nvSpPr>
          <p:cNvPr id="31" name="角丸四角形 30"/>
          <p:cNvSpPr/>
          <p:nvPr/>
        </p:nvSpPr>
        <p:spPr>
          <a:xfrm>
            <a:off x="3438373" y="4121216"/>
            <a:ext cx="2293914" cy="644814"/>
          </a:xfrm>
          <a:prstGeom prst="roundRect">
            <a:avLst/>
          </a:prstGeom>
          <a:ln w="38100" cmpd="sng">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smtClean="0">
                <a:latin typeface="+mn-ea"/>
              </a:rPr>
              <a:t>食事</a:t>
            </a:r>
            <a:endParaRPr kumimoji="1" lang="ja-JP" altLang="en-US" sz="3200" dirty="0">
              <a:latin typeface="+mn-ea"/>
            </a:endParaRPr>
          </a:p>
        </p:txBody>
      </p:sp>
      <p:sp>
        <p:nvSpPr>
          <p:cNvPr id="32" name="テキスト ボックス 31"/>
          <p:cNvSpPr txBox="1"/>
          <p:nvPr/>
        </p:nvSpPr>
        <p:spPr>
          <a:xfrm>
            <a:off x="662026" y="4966429"/>
            <a:ext cx="3846576" cy="1311128"/>
          </a:xfrm>
          <a:prstGeom prst="rect">
            <a:avLst/>
          </a:prstGeom>
          <a:noFill/>
        </p:spPr>
        <p:txBody>
          <a:bodyPr wrap="square" rtlCol="0">
            <a:spAutoFit/>
          </a:bodyPr>
          <a:lstStyle/>
          <a:p>
            <a:pPr>
              <a:lnSpc>
                <a:spcPct val="110000"/>
              </a:lnSpc>
            </a:pPr>
            <a:r>
              <a:rPr lang="ja-JP" altLang="en-US" sz="2000" b="1" dirty="0" smtClean="0">
                <a:solidFill>
                  <a:schemeClr val="tx1">
                    <a:lumMod val="85000"/>
                    <a:lumOff val="15000"/>
                  </a:schemeClr>
                </a:solidFill>
                <a:latin typeface="+mn-ea"/>
              </a:rPr>
              <a:t>＜現在の</a:t>
            </a:r>
            <a:r>
              <a:rPr lang="ja-JP" altLang="en-US" sz="2000" b="1" dirty="0" smtClean="0">
                <a:latin typeface="+mn-ea"/>
              </a:rPr>
              <a:t>取り組み</a:t>
            </a:r>
            <a:r>
              <a:rPr lang="ja-JP" altLang="en-US" sz="2000" b="1" dirty="0" smtClean="0">
                <a:solidFill>
                  <a:schemeClr val="tx1">
                    <a:lumMod val="85000"/>
                    <a:lumOff val="15000"/>
                  </a:schemeClr>
                </a:solidFill>
                <a:latin typeface="+mn-ea"/>
              </a:rPr>
              <a:t>＞</a:t>
            </a:r>
            <a:endParaRPr lang="en-US" altLang="ja-JP" sz="2000" b="1" dirty="0" smtClean="0">
              <a:solidFill>
                <a:schemeClr val="tx1">
                  <a:lumMod val="85000"/>
                  <a:lumOff val="15000"/>
                </a:schemeClr>
              </a:solidFill>
              <a:latin typeface="+mn-ea"/>
            </a:endParaRPr>
          </a:p>
          <a:p>
            <a:pPr>
              <a:lnSpc>
                <a:spcPct val="110000"/>
              </a:lnSpc>
            </a:pPr>
            <a:endParaRPr lang="en-US" altLang="ja-JP" sz="800" b="1" dirty="0" smtClean="0">
              <a:solidFill>
                <a:schemeClr val="tx1">
                  <a:lumMod val="85000"/>
                  <a:lumOff val="15000"/>
                </a:schemeClr>
              </a:solidFill>
              <a:latin typeface="+mn-ea"/>
            </a:endParaRPr>
          </a:p>
          <a:p>
            <a:pPr>
              <a:lnSpc>
                <a:spcPct val="110000"/>
              </a:lnSpc>
            </a:pPr>
            <a:r>
              <a:rPr lang="ja-JP" altLang="en-US" sz="2200" dirty="0" smtClean="0">
                <a:latin typeface="+mn-ea"/>
              </a:rPr>
              <a:t>食事</a:t>
            </a:r>
            <a:r>
              <a:rPr lang="ja-JP" altLang="en-US" sz="2200" dirty="0">
                <a:latin typeface="+mn-ea"/>
              </a:rPr>
              <a:t>の</a:t>
            </a:r>
            <a:r>
              <a:rPr lang="ja-JP" altLang="en-US" sz="2200" b="1" dirty="0">
                <a:solidFill>
                  <a:srgbClr val="FF0000"/>
                </a:solidFill>
                <a:latin typeface="+mn-ea"/>
              </a:rPr>
              <a:t>配食サービス</a:t>
            </a:r>
            <a:r>
              <a:rPr lang="ja-JP" altLang="en-US" sz="2200" dirty="0">
                <a:latin typeface="+mn-ea"/>
              </a:rPr>
              <a:t>を実施</a:t>
            </a:r>
            <a:endParaRPr lang="en-US" altLang="ja-JP" sz="2200" dirty="0">
              <a:latin typeface="+mn-ea"/>
            </a:endParaRPr>
          </a:p>
          <a:p>
            <a:pPr>
              <a:lnSpc>
                <a:spcPct val="110000"/>
              </a:lnSpc>
            </a:pPr>
            <a:r>
              <a:rPr lang="ja-JP" altLang="en-US" sz="2200" dirty="0">
                <a:solidFill>
                  <a:schemeClr val="tx1">
                    <a:lumMod val="85000"/>
                    <a:lumOff val="15000"/>
                  </a:schemeClr>
                </a:solidFill>
                <a:latin typeface="+mn-ea"/>
              </a:rPr>
              <a:t>→他住民との</a:t>
            </a:r>
            <a:r>
              <a:rPr lang="ja-JP" altLang="en-US" sz="2200" b="1" dirty="0">
                <a:solidFill>
                  <a:srgbClr val="FF0000"/>
                </a:solidFill>
                <a:latin typeface="+mn-ea"/>
              </a:rPr>
              <a:t>交流</a:t>
            </a:r>
            <a:r>
              <a:rPr lang="ja-JP" altLang="en-US" sz="2200" dirty="0">
                <a:solidFill>
                  <a:schemeClr val="tx1">
                    <a:lumMod val="85000"/>
                    <a:lumOff val="15000"/>
                  </a:schemeClr>
                </a:solidFill>
                <a:latin typeface="+mn-ea"/>
              </a:rPr>
              <a:t>を</a:t>
            </a:r>
            <a:r>
              <a:rPr lang="ja-JP" altLang="en-US" sz="2200" dirty="0" smtClean="0">
                <a:solidFill>
                  <a:schemeClr val="tx1">
                    <a:lumMod val="85000"/>
                    <a:lumOff val="15000"/>
                  </a:schemeClr>
                </a:solidFill>
                <a:latin typeface="+mn-ea"/>
              </a:rPr>
              <a:t>生まない</a:t>
            </a:r>
            <a:endParaRPr lang="ja-JP" altLang="en-US" sz="2200" dirty="0">
              <a:solidFill>
                <a:schemeClr val="tx1">
                  <a:lumMod val="85000"/>
                  <a:lumOff val="15000"/>
                </a:schemeClr>
              </a:solidFill>
              <a:latin typeface="+mn-ea"/>
            </a:endParaRPr>
          </a:p>
        </p:txBody>
      </p:sp>
      <p:sp>
        <p:nvSpPr>
          <p:cNvPr id="33" name="下矢印 32"/>
          <p:cNvSpPr/>
          <p:nvPr/>
        </p:nvSpPr>
        <p:spPr>
          <a:xfrm rot="16200000">
            <a:off x="4401999" y="5355820"/>
            <a:ext cx="815926" cy="717452"/>
          </a:xfrm>
          <a:prstGeom prst="downArrow">
            <a:avLst/>
          </a:prstGeom>
          <a:solidFill>
            <a:schemeClr val="accent5">
              <a:lumMod val="60000"/>
              <a:lumOff val="40000"/>
            </a:schemeClr>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4" name="図形グループ 3"/>
          <p:cNvGrpSpPr/>
          <p:nvPr/>
        </p:nvGrpSpPr>
        <p:grpSpPr>
          <a:xfrm>
            <a:off x="5434731" y="4971808"/>
            <a:ext cx="3427625" cy="1305750"/>
            <a:chOff x="106147" y="4825503"/>
            <a:chExt cx="4333795" cy="1669427"/>
          </a:xfrm>
        </p:grpSpPr>
        <p:sp>
          <p:nvSpPr>
            <p:cNvPr id="35" name="角丸四角形 34"/>
            <p:cNvSpPr/>
            <p:nvPr/>
          </p:nvSpPr>
          <p:spPr>
            <a:xfrm>
              <a:off x="140678" y="4825503"/>
              <a:ext cx="4299264" cy="1669427"/>
            </a:xfrm>
            <a:prstGeom prst="roundRect">
              <a:avLst/>
            </a:prstGeom>
            <a:solidFill>
              <a:schemeClr val="bg1"/>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a:p>
          </p:txBody>
        </p:sp>
        <p:sp>
          <p:nvSpPr>
            <p:cNvPr id="36" name="テキスト ボックス 35"/>
            <p:cNvSpPr txBox="1"/>
            <p:nvPr/>
          </p:nvSpPr>
          <p:spPr>
            <a:xfrm>
              <a:off x="106147" y="4900037"/>
              <a:ext cx="4299266" cy="1540546"/>
            </a:xfrm>
            <a:prstGeom prst="rect">
              <a:avLst/>
            </a:prstGeom>
            <a:noFill/>
          </p:spPr>
          <p:txBody>
            <a:bodyPr wrap="square" rtlCol="0">
              <a:spAutoFit/>
            </a:bodyPr>
            <a:lstStyle/>
            <a:p>
              <a:pPr>
                <a:lnSpc>
                  <a:spcPct val="110000"/>
                </a:lnSpc>
              </a:pPr>
              <a:r>
                <a:rPr kumimoji="1" lang="en-US" altLang="ja-JP" sz="2000" dirty="0" smtClean="0">
                  <a:latin typeface="+mn-ea"/>
                </a:rPr>
                <a:t>■</a:t>
              </a:r>
              <a:r>
                <a:rPr lang="ja-JP" altLang="en-US" sz="2000" dirty="0">
                  <a:latin typeface="+mn-ea"/>
                </a:rPr>
                <a:t>自治会での</a:t>
              </a:r>
              <a:r>
                <a:rPr lang="ja-JP" altLang="en-US" sz="2000" b="1" dirty="0">
                  <a:solidFill>
                    <a:schemeClr val="accent6"/>
                  </a:solidFill>
                  <a:latin typeface="+mn-ea"/>
                </a:rPr>
                <a:t>食事会</a:t>
              </a:r>
              <a:r>
                <a:rPr lang="ja-JP" altLang="en-US" sz="2000" dirty="0">
                  <a:latin typeface="+mn-ea"/>
                </a:rPr>
                <a:t>の</a:t>
              </a:r>
              <a:r>
                <a:rPr lang="ja-JP" altLang="en-US" sz="2000" dirty="0" smtClean="0">
                  <a:latin typeface="+mn-ea"/>
                </a:rPr>
                <a:t>開催</a:t>
              </a:r>
              <a:endParaRPr lang="en-US" altLang="ja-JP" sz="2000" dirty="0" smtClean="0">
                <a:latin typeface="+mn-ea"/>
              </a:endParaRPr>
            </a:p>
            <a:p>
              <a:pPr>
                <a:lnSpc>
                  <a:spcPct val="110000"/>
                </a:lnSpc>
              </a:pPr>
              <a:r>
                <a:rPr lang="en-US" altLang="ja-JP" sz="1000" dirty="0" smtClean="0">
                  <a:latin typeface="+mn-ea"/>
                </a:rPr>
                <a:t>	</a:t>
              </a:r>
            </a:p>
            <a:p>
              <a:pPr>
                <a:lnSpc>
                  <a:spcPct val="110000"/>
                </a:lnSpc>
              </a:pPr>
              <a:r>
                <a:rPr lang="en-US" altLang="ja-JP" dirty="0" smtClean="0">
                  <a:latin typeface="+mn-ea"/>
                </a:rPr>
                <a:t>	</a:t>
              </a:r>
              <a:r>
                <a:rPr lang="ja-JP" altLang="en-US" dirty="0" smtClean="0">
                  <a:latin typeface="+mn-ea"/>
                </a:rPr>
                <a:t>◆月に</a:t>
              </a:r>
              <a:r>
                <a:rPr lang="en-US" altLang="ja-JP" dirty="0" smtClean="0">
                  <a:latin typeface="+mn-ea"/>
                </a:rPr>
                <a:t>1</a:t>
              </a:r>
              <a:r>
                <a:rPr lang="ja-JP" altLang="en-US" dirty="0" smtClean="0">
                  <a:latin typeface="+mn-ea"/>
                </a:rPr>
                <a:t>回程度実施</a:t>
              </a:r>
              <a:endParaRPr lang="en-US" altLang="ja-JP" dirty="0" smtClean="0">
                <a:latin typeface="+mn-ea"/>
              </a:endParaRPr>
            </a:p>
            <a:p>
              <a:pPr>
                <a:lnSpc>
                  <a:spcPct val="110000"/>
                </a:lnSpc>
              </a:pPr>
              <a:r>
                <a:rPr lang="en-US" altLang="ja-JP" dirty="0" smtClean="0">
                  <a:latin typeface="+mn-ea"/>
                </a:rPr>
                <a:t>	</a:t>
              </a:r>
              <a:r>
                <a:rPr lang="ja-JP" altLang="en-US" dirty="0" smtClean="0">
                  <a:latin typeface="+mn-ea"/>
                </a:rPr>
                <a:t>◆料理＆食事を通して交流</a:t>
              </a:r>
              <a:endParaRPr lang="en-US" altLang="ja-JP" dirty="0" smtClean="0">
                <a:latin typeface="+mn-ea"/>
              </a:endParaRPr>
            </a:p>
          </p:txBody>
        </p:sp>
      </p:grpSp>
      <p:sp>
        <p:nvSpPr>
          <p:cNvPr id="41" name="角丸四角形 40"/>
          <p:cNvSpPr/>
          <p:nvPr/>
        </p:nvSpPr>
        <p:spPr>
          <a:xfrm>
            <a:off x="3762339" y="1236713"/>
            <a:ext cx="1645983" cy="502920"/>
          </a:xfrm>
          <a:prstGeom prst="roundRect">
            <a:avLst/>
          </a:prstGeom>
          <a:solidFill>
            <a:srgbClr val="D9D9D9">
              <a:alpha val="70000"/>
            </a:srgbClr>
          </a:solidFill>
          <a:ln w="12700" cmpd="sng">
            <a:solidFill>
              <a:srgbClr val="7F7F7F"/>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200" dirty="0" smtClean="0">
                <a:solidFill>
                  <a:schemeClr val="bg1">
                    <a:lumMod val="50000"/>
                  </a:schemeClr>
                </a:solidFill>
                <a:latin typeface="+mn-ea"/>
              </a:rPr>
              <a:t>食事</a:t>
            </a:r>
            <a:endParaRPr kumimoji="1" lang="ja-JP" altLang="en-US" sz="2200" dirty="0">
              <a:solidFill>
                <a:schemeClr val="bg1">
                  <a:lumMod val="50000"/>
                </a:schemeClr>
              </a:solidFill>
              <a:latin typeface="+mn-ea"/>
            </a:endParaRPr>
          </a:p>
        </p:txBody>
      </p:sp>
      <p:sp>
        <p:nvSpPr>
          <p:cNvPr id="46" name="角丸四角形 45"/>
          <p:cNvSpPr/>
          <p:nvPr/>
        </p:nvSpPr>
        <p:spPr>
          <a:xfrm>
            <a:off x="1122371" y="4236291"/>
            <a:ext cx="1645983" cy="502920"/>
          </a:xfrm>
          <a:prstGeom prst="roundRect">
            <a:avLst/>
          </a:prstGeom>
          <a:solidFill>
            <a:schemeClr val="bg1">
              <a:lumMod val="85000"/>
              <a:alpha val="63000"/>
            </a:schemeClr>
          </a:solidFill>
          <a:ln w="12700" cmpd="sng">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200" dirty="0" smtClean="0">
                <a:solidFill>
                  <a:schemeClr val="bg1">
                    <a:lumMod val="50000"/>
                  </a:schemeClr>
                </a:solidFill>
                <a:latin typeface="+mn-ea"/>
              </a:rPr>
              <a:t>運動</a:t>
            </a:r>
            <a:endParaRPr kumimoji="1" lang="ja-JP" altLang="en-US" sz="2200" dirty="0">
              <a:solidFill>
                <a:schemeClr val="bg1">
                  <a:lumMod val="50000"/>
                </a:schemeClr>
              </a:solidFill>
              <a:latin typeface="+mn-ea"/>
            </a:endParaRPr>
          </a:p>
        </p:txBody>
      </p:sp>
      <p:sp>
        <p:nvSpPr>
          <p:cNvPr id="24" name="正方形/長方形 23"/>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descr="あんし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27" name="テキスト ボックス 26"/>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29" name="図 28" descr="地区全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sp>
        <p:nvSpPr>
          <p:cNvPr id="23" name="角丸四角形 22"/>
          <p:cNvSpPr/>
          <p:nvPr/>
        </p:nvSpPr>
        <p:spPr>
          <a:xfrm>
            <a:off x="6230294" y="1225522"/>
            <a:ext cx="1645983" cy="514111"/>
          </a:xfrm>
          <a:prstGeom prst="roundRect">
            <a:avLst/>
          </a:prstGeom>
          <a:solidFill>
            <a:schemeClr val="bg1">
              <a:lumMod val="85000"/>
              <a:alpha val="63000"/>
            </a:schemeClr>
          </a:solidFill>
          <a:ln w="12700" cmpd="sng">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400" dirty="0" smtClean="0">
                <a:solidFill>
                  <a:schemeClr val="bg1">
                    <a:lumMod val="50000"/>
                  </a:schemeClr>
                </a:solidFill>
                <a:latin typeface="+mn-ea"/>
              </a:rPr>
              <a:t>社会参加</a:t>
            </a:r>
            <a:endParaRPr kumimoji="1" lang="ja-JP" altLang="en-US" sz="2400" dirty="0">
              <a:solidFill>
                <a:schemeClr val="bg1">
                  <a:lumMod val="50000"/>
                </a:schemeClr>
              </a:solidFill>
              <a:latin typeface="+mn-ea"/>
            </a:endParaRPr>
          </a:p>
        </p:txBody>
      </p:sp>
      <p:sp>
        <p:nvSpPr>
          <p:cNvPr id="25" name="角丸四角形 24"/>
          <p:cNvSpPr/>
          <p:nvPr/>
        </p:nvSpPr>
        <p:spPr>
          <a:xfrm>
            <a:off x="6304124" y="4176976"/>
            <a:ext cx="1645983" cy="514111"/>
          </a:xfrm>
          <a:prstGeom prst="roundRect">
            <a:avLst/>
          </a:prstGeom>
          <a:solidFill>
            <a:schemeClr val="bg1">
              <a:lumMod val="85000"/>
              <a:alpha val="63000"/>
            </a:schemeClr>
          </a:solidFill>
          <a:ln w="12700" cmpd="sng">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400" dirty="0" smtClean="0">
                <a:solidFill>
                  <a:schemeClr val="bg1">
                    <a:lumMod val="50000"/>
                  </a:schemeClr>
                </a:solidFill>
                <a:latin typeface="+mn-ea"/>
              </a:rPr>
              <a:t>社会参加</a:t>
            </a:r>
            <a:endParaRPr kumimoji="1" lang="ja-JP" altLang="en-US" sz="2400" dirty="0">
              <a:solidFill>
                <a:schemeClr val="bg1">
                  <a:lumMod val="50000"/>
                </a:schemeClr>
              </a:solidFill>
              <a:latin typeface="+mn-ea"/>
            </a:endParaRPr>
          </a:p>
        </p:txBody>
      </p:sp>
    </p:spTree>
    <p:extLst>
      <p:ext uri="{BB962C8B-B14F-4D97-AF65-F5344CB8AC3E}">
        <p14:creationId xmlns:p14="http://schemas.microsoft.com/office/powerpoint/2010/main" val="162475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38</a:t>
            </a:fld>
            <a:endParaRPr kumimoji="1" lang="ja-JP" altLang="en-US"/>
          </a:p>
        </p:txBody>
      </p:sp>
      <p:sp>
        <p:nvSpPr>
          <p:cNvPr id="14" name="角丸四角形 13"/>
          <p:cNvSpPr/>
          <p:nvPr/>
        </p:nvSpPr>
        <p:spPr>
          <a:xfrm>
            <a:off x="5930092" y="1139123"/>
            <a:ext cx="2293914" cy="644814"/>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000" dirty="0" smtClean="0">
                <a:latin typeface="+mn-ea"/>
              </a:rPr>
              <a:t>社会参加</a:t>
            </a:r>
            <a:endParaRPr kumimoji="1" lang="ja-JP" altLang="en-US" sz="3000" dirty="0">
              <a:latin typeface="+mn-ea"/>
            </a:endParaRPr>
          </a:p>
        </p:txBody>
      </p:sp>
      <p:sp>
        <p:nvSpPr>
          <p:cNvPr id="15" name="テキスト ボックス 14"/>
          <p:cNvSpPr txBox="1"/>
          <p:nvPr/>
        </p:nvSpPr>
        <p:spPr>
          <a:xfrm>
            <a:off x="457200" y="2008302"/>
            <a:ext cx="4852610" cy="865878"/>
          </a:xfrm>
          <a:prstGeom prst="rect">
            <a:avLst/>
          </a:prstGeom>
          <a:noFill/>
        </p:spPr>
        <p:txBody>
          <a:bodyPr wrap="none" rtlCol="0">
            <a:spAutoFit/>
          </a:bodyPr>
          <a:lstStyle/>
          <a:p>
            <a:pPr>
              <a:lnSpc>
                <a:spcPct val="110000"/>
              </a:lnSpc>
            </a:pPr>
            <a:r>
              <a:rPr kumimoji="1" lang="en-US" altLang="ja-JP" sz="2600" dirty="0" smtClean="0">
                <a:solidFill>
                  <a:schemeClr val="tx1">
                    <a:lumMod val="85000"/>
                    <a:lumOff val="15000"/>
                  </a:schemeClr>
                </a:solidFill>
                <a:latin typeface="+mn-ea"/>
              </a:rPr>
              <a:t>■</a:t>
            </a:r>
            <a:r>
              <a:rPr lang="ja-JP" altLang="en-US" sz="2600" dirty="0">
                <a:solidFill>
                  <a:schemeClr val="tx1">
                    <a:lumMod val="85000"/>
                    <a:lumOff val="15000"/>
                  </a:schemeClr>
                </a:solidFill>
                <a:latin typeface="+mn-ea"/>
              </a:rPr>
              <a:t>地域をリードする</a:t>
            </a:r>
            <a:r>
              <a:rPr lang="ja-JP" altLang="en-US" sz="2600" b="1" dirty="0">
                <a:solidFill>
                  <a:schemeClr val="accent6"/>
                </a:solidFill>
                <a:latin typeface="+mn-ea"/>
              </a:rPr>
              <a:t>後継者</a:t>
            </a:r>
            <a:r>
              <a:rPr lang="ja-JP" altLang="en-US" sz="2600" b="1" dirty="0" smtClean="0">
                <a:solidFill>
                  <a:schemeClr val="accent6"/>
                </a:solidFill>
                <a:latin typeface="+mn-ea"/>
              </a:rPr>
              <a:t>育成</a:t>
            </a:r>
            <a:endParaRPr lang="en-US" altLang="ja-JP" sz="2600" dirty="0" smtClean="0">
              <a:solidFill>
                <a:schemeClr val="accent6"/>
              </a:solidFill>
              <a:latin typeface="+mn-ea"/>
            </a:endParaRPr>
          </a:p>
          <a:p>
            <a:pPr>
              <a:lnSpc>
                <a:spcPct val="110000"/>
              </a:lnSpc>
            </a:pPr>
            <a:r>
              <a:rPr lang="ja-JP" altLang="ja-JP" sz="2000" dirty="0" smtClean="0">
                <a:solidFill>
                  <a:schemeClr val="tx1">
                    <a:lumMod val="85000"/>
                    <a:lumOff val="15000"/>
                  </a:schemeClr>
                </a:solidFill>
                <a:latin typeface="+mn-ea"/>
              </a:rPr>
              <a:t>　</a:t>
            </a:r>
            <a:r>
              <a:rPr lang="en-US" altLang="ja-JP" sz="2000" dirty="0" smtClean="0">
                <a:solidFill>
                  <a:schemeClr val="tx1">
                    <a:lumMod val="85000"/>
                    <a:lumOff val="15000"/>
                  </a:schemeClr>
                </a:solidFill>
                <a:latin typeface="+mn-ea"/>
              </a:rPr>
              <a:t>→</a:t>
            </a:r>
            <a:r>
              <a:rPr lang="ja-JP" altLang="en-US" sz="2000" dirty="0" smtClean="0">
                <a:solidFill>
                  <a:schemeClr val="tx1">
                    <a:lumMod val="85000"/>
                    <a:lumOff val="15000"/>
                  </a:schemeClr>
                </a:solidFill>
                <a:latin typeface="+mn-ea"/>
              </a:rPr>
              <a:t>現在の自治会活動維持のため</a:t>
            </a:r>
            <a:endParaRPr lang="en-US" altLang="ja-JP" sz="2000" dirty="0">
              <a:solidFill>
                <a:schemeClr val="tx1">
                  <a:lumMod val="85000"/>
                  <a:lumOff val="15000"/>
                </a:schemeClr>
              </a:solidFill>
              <a:latin typeface="+mn-ea"/>
            </a:endParaRPr>
          </a:p>
        </p:txBody>
      </p:sp>
      <p:sp>
        <p:nvSpPr>
          <p:cNvPr id="22" name="テキスト ボックス 21"/>
          <p:cNvSpPr txBox="1"/>
          <p:nvPr/>
        </p:nvSpPr>
        <p:spPr>
          <a:xfrm>
            <a:off x="457200" y="2944070"/>
            <a:ext cx="5186035" cy="840230"/>
          </a:xfrm>
          <a:prstGeom prst="rect">
            <a:avLst/>
          </a:prstGeom>
          <a:noFill/>
        </p:spPr>
        <p:txBody>
          <a:bodyPr wrap="none" rtlCol="0">
            <a:spAutoFit/>
          </a:bodyPr>
          <a:lstStyle/>
          <a:p>
            <a:pPr>
              <a:lnSpc>
                <a:spcPct val="110000"/>
              </a:lnSpc>
            </a:pPr>
            <a:r>
              <a:rPr kumimoji="1" lang="en-US" altLang="ja-JP" sz="2600" dirty="0" smtClean="0">
                <a:solidFill>
                  <a:srgbClr val="262626"/>
                </a:solidFill>
                <a:latin typeface="+mn-ea"/>
              </a:rPr>
              <a:t>■</a:t>
            </a:r>
            <a:r>
              <a:rPr lang="ja-JP" altLang="en-US" sz="2600" b="1" dirty="0">
                <a:solidFill>
                  <a:schemeClr val="accent6"/>
                </a:solidFill>
                <a:latin typeface="+mn-ea"/>
              </a:rPr>
              <a:t>シルバ</a:t>
            </a:r>
            <a:r>
              <a:rPr lang="ja-JP" altLang="en-US" sz="2600" b="1" dirty="0" smtClean="0">
                <a:solidFill>
                  <a:schemeClr val="accent6"/>
                </a:solidFill>
                <a:latin typeface="+mn-ea"/>
              </a:rPr>
              <a:t>ー</a:t>
            </a:r>
            <a:r>
              <a:rPr kumimoji="1" lang="ja-JP" altLang="en-US" sz="2600" b="1" dirty="0" smtClean="0">
                <a:solidFill>
                  <a:schemeClr val="accent6"/>
                </a:solidFill>
                <a:latin typeface="+mn-ea"/>
              </a:rPr>
              <a:t>専門人材バンク</a:t>
            </a:r>
            <a:r>
              <a:rPr lang="ja-JP" altLang="en-US" sz="2600" dirty="0" smtClean="0">
                <a:solidFill>
                  <a:srgbClr val="262626"/>
                </a:solidFill>
                <a:latin typeface="+mn-ea"/>
              </a:rPr>
              <a:t>の創設</a:t>
            </a:r>
          </a:p>
          <a:p>
            <a:pPr algn="ctr"/>
            <a:r>
              <a:rPr lang="ja-JP" altLang="ja-JP" sz="2000" dirty="0" smtClean="0">
                <a:solidFill>
                  <a:srgbClr val="262626"/>
                </a:solidFill>
                <a:latin typeface="+mn-ea"/>
              </a:rPr>
              <a:t>　</a:t>
            </a:r>
            <a:r>
              <a:rPr lang="en-US" altLang="ja-JP" sz="2000" dirty="0" smtClean="0">
                <a:solidFill>
                  <a:srgbClr val="262626"/>
                </a:solidFill>
                <a:latin typeface="+mn-ea"/>
              </a:rPr>
              <a:t>→</a:t>
            </a:r>
            <a:r>
              <a:rPr lang="ja-JP" altLang="en-US" sz="2000" dirty="0" smtClean="0">
                <a:solidFill>
                  <a:srgbClr val="262626"/>
                </a:solidFill>
                <a:latin typeface="+mn-ea"/>
              </a:rPr>
              <a:t>専門技能・知識を持つ高齢者を活用</a:t>
            </a:r>
            <a:endParaRPr lang="en-US" altLang="ja-JP" sz="2000" dirty="0" smtClean="0">
              <a:solidFill>
                <a:srgbClr val="262626"/>
              </a:solidFill>
              <a:latin typeface="+mn-ea"/>
            </a:endParaRPr>
          </a:p>
        </p:txBody>
      </p:sp>
      <p:grpSp>
        <p:nvGrpSpPr>
          <p:cNvPr id="6" name="図形グループ 5"/>
          <p:cNvGrpSpPr/>
          <p:nvPr/>
        </p:nvGrpSpPr>
        <p:grpSpPr>
          <a:xfrm>
            <a:off x="6141740" y="1616066"/>
            <a:ext cx="3136990" cy="2306038"/>
            <a:chOff x="6141740" y="1616066"/>
            <a:chExt cx="3136990" cy="2306038"/>
          </a:xfrm>
        </p:grpSpPr>
        <p:grpSp>
          <p:nvGrpSpPr>
            <p:cNvPr id="3" name="グループ化 2"/>
            <p:cNvGrpSpPr/>
            <p:nvPr/>
          </p:nvGrpSpPr>
          <p:grpSpPr>
            <a:xfrm>
              <a:off x="6410666" y="1916506"/>
              <a:ext cx="2015608" cy="1974848"/>
              <a:chOff x="6022384" y="2281200"/>
              <a:chExt cx="2696881" cy="2440791"/>
            </a:xfrm>
          </p:grpSpPr>
          <p:sp>
            <p:nvSpPr>
              <p:cNvPr id="2" name="二等辺三角形 1"/>
              <p:cNvSpPr/>
              <p:nvPr/>
            </p:nvSpPr>
            <p:spPr>
              <a:xfrm>
                <a:off x="6022384" y="2281202"/>
                <a:ext cx="2696881" cy="2440789"/>
              </a:xfrm>
              <a:prstGeom prst="triangle">
                <a:avLst/>
              </a:prstGeom>
              <a:solidFill>
                <a:schemeClr val="accent5">
                  <a:lumMod val="20000"/>
                  <a:lumOff val="80000"/>
                  <a:alpha val="20000"/>
                </a:schemeClr>
              </a:solidFill>
              <a:ln w="19050" cmpd="sng">
                <a:solidFill>
                  <a:srgbClr val="FF8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6662465" y="2281200"/>
                <a:ext cx="1416717" cy="1282189"/>
              </a:xfrm>
              <a:prstGeom prst="triangle">
                <a:avLst/>
              </a:prstGeom>
              <a:solidFill>
                <a:schemeClr val="accent6">
                  <a:lumMod val="20000"/>
                  <a:lumOff val="80000"/>
                </a:schemeClr>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6141740" y="3268521"/>
              <a:ext cx="2558372" cy="369332"/>
            </a:xfrm>
            <a:prstGeom prst="rect">
              <a:avLst/>
            </a:prstGeom>
            <a:noFill/>
          </p:spPr>
          <p:txBody>
            <a:bodyPr wrap="square" rtlCol="0">
              <a:spAutoFit/>
            </a:bodyPr>
            <a:lstStyle/>
            <a:p>
              <a:pPr algn="ctr"/>
              <a:r>
                <a:rPr kumimoji="1" lang="ja-JP" altLang="en-US" dirty="0" smtClean="0"/>
                <a:t>シルバー人材センター</a:t>
              </a:r>
              <a:endParaRPr kumimoji="1" lang="ja-JP" altLang="en-US" dirty="0"/>
            </a:p>
          </p:txBody>
        </p:sp>
        <p:sp>
          <p:nvSpPr>
            <p:cNvPr id="25" name="テキスト ボックス 24"/>
            <p:cNvSpPr txBox="1"/>
            <p:nvPr/>
          </p:nvSpPr>
          <p:spPr>
            <a:xfrm>
              <a:off x="6386990" y="2151432"/>
              <a:ext cx="2067872" cy="707886"/>
            </a:xfrm>
            <a:prstGeom prst="rect">
              <a:avLst/>
            </a:prstGeom>
            <a:noFill/>
          </p:spPr>
          <p:txBody>
            <a:bodyPr wrap="square" rtlCol="0">
              <a:spAutoFit/>
            </a:bodyPr>
            <a:lstStyle/>
            <a:p>
              <a:pPr algn="ctr"/>
              <a:r>
                <a:rPr kumimoji="1" lang="ja-JP" altLang="en-US" sz="2000" b="1" dirty="0" smtClean="0">
                  <a:solidFill>
                    <a:srgbClr val="FF0000"/>
                  </a:solidFill>
                  <a:latin typeface="+mn-ea"/>
                </a:rPr>
                <a:t>シルバー</a:t>
              </a:r>
              <a:endParaRPr kumimoji="1" lang="en-US" altLang="ja-JP" sz="2000" b="1" dirty="0" smtClean="0">
                <a:solidFill>
                  <a:srgbClr val="FF0000"/>
                </a:solidFill>
                <a:latin typeface="+mn-ea"/>
              </a:endParaRPr>
            </a:p>
            <a:p>
              <a:pPr algn="ctr"/>
              <a:r>
                <a:rPr kumimoji="1" lang="ja-JP" altLang="en-US" sz="2000" b="1" dirty="0" smtClean="0">
                  <a:solidFill>
                    <a:srgbClr val="FF0000"/>
                  </a:solidFill>
                  <a:latin typeface="+mn-ea"/>
                </a:rPr>
                <a:t>専門人材バンク</a:t>
              </a:r>
              <a:endParaRPr kumimoji="1" lang="ja-JP" altLang="en-US" sz="2000" b="1" dirty="0">
                <a:solidFill>
                  <a:srgbClr val="FF0000"/>
                </a:solidFill>
                <a:latin typeface="+mn-ea"/>
              </a:endParaRPr>
            </a:p>
          </p:txBody>
        </p:sp>
        <p:cxnSp>
          <p:nvCxnSpPr>
            <p:cNvPr id="26" name="直線矢印コネクタ 25"/>
            <p:cNvCxnSpPr/>
            <p:nvPr/>
          </p:nvCxnSpPr>
          <p:spPr>
            <a:xfrm flipH="1" flipV="1">
              <a:off x="8611480" y="2008302"/>
              <a:ext cx="22879" cy="1885298"/>
            </a:xfrm>
            <a:prstGeom prst="straightConnector1">
              <a:avLst/>
            </a:prstGeom>
            <a:ln w="28575" cmpd="sng">
              <a:solidFill>
                <a:schemeClr val="tx1">
                  <a:lumMod val="85000"/>
                  <a:lumOff val="15000"/>
                </a:schemeClr>
              </a:solidFill>
              <a:tailEnd type="triangle"/>
            </a:ln>
            <a:effectLst/>
          </p:spPr>
          <p:style>
            <a:lnRef idx="2">
              <a:schemeClr val="dk1"/>
            </a:lnRef>
            <a:fillRef idx="0">
              <a:schemeClr val="dk1"/>
            </a:fillRef>
            <a:effectRef idx="1">
              <a:schemeClr val="dk1"/>
            </a:effectRef>
            <a:fontRef idx="minor">
              <a:schemeClr val="tx1"/>
            </a:fontRef>
          </p:style>
        </p:cxnSp>
        <p:sp>
          <p:nvSpPr>
            <p:cNvPr id="33" name="テキスト ボックス 32"/>
            <p:cNvSpPr txBox="1"/>
            <p:nvPr/>
          </p:nvSpPr>
          <p:spPr>
            <a:xfrm>
              <a:off x="8191843" y="1616066"/>
              <a:ext cx="1086887" cy="369332"/>
            </a:xfrm>
            <a:prstGeom prst="rect">
              <a:avLst/>
            </a:prstGeom>
            <a:noFill/>
          </p:spPr>
          <p:txBody>
            <a:bodyPr wrap="square" rtlCol="0">
              <a:spAutoFit/>
            </a:bodyPr>
            <a:lstStyle/>
            <a:p>
              <a:pPr algn="ctr"/>
              <a:r>
                <a:rPr lang="ja-JP" altLang="en-US" dirty="0" smtClean="0"/>
                <a:t>専門度</a:t>
              </a:r>
              <a:endParaRPr kumimoji="1" lang="ja-JP" altLang="en-US" dirty="0"/>
            </a:p>
          </p:txBody>
        </p:sp>
        <p:sp>
          <p:nvSpPr>
            <p:cNvPr id="34" name="テキスト ボックス 33"/>
            <p:cNvSpPr txBox="1"/>
            <p:nvPr/>
          </p:nvSpPr>
          <p:spPr>
            <a:xfrm>
              <a:off x="8619058" y="1912402"/>
              <a:ext cx="425849" cy="369332"/>
            </a:xfrm>
            <a:prstGeom prst="rect">
              <a:avLst/>
            </a:prstGeom>
            <a:noFill/>
          </p:spPr>
          <p:txBody>
            <a:bodyPr wrap="square" rtlCol="0">
              <a:spAutoFit/>
            </a:bodyPr>
            <a:lstStyle/>
            <a:p>
              <a:pPr algn="ctr"/>
              <a:r>
                <a:rPr lang="ja-JP" altLang="en-US" dirty="0" smtClean="0"/>
                <a:t>高</a:t>
              </a:r>
              <a:endParaRPr kumimoji="1" lang="ja-JP" altLang="en-US" dirty="0"/>
            </a:p>
          </p:txBody>
        </p:sp>
        <p:sp>
          <p:nvSpPr>
            <p:cNvPr id="35" name="テキスト ボックス 34"/>
            <p:cNvSpPr txBox="1"/>
            <p:nvPr/>
          </p:nvSpPr>
          <p:spPr>
            <a:xfrm>
              <a:off x="8619057" y="3552772"/>
              <a:ext cx="425849" cy="369332"/>
            </a:xfrm>
            <a:prstGeom prst="rect">
              <a:avLst/>
            </a:prstGeom>
            <a:noFill/>
          </p:spPr>
          <p:txBody>
            <a:bodyPr wrap="square" rtlCol="0">
              <a:spAutoFit/>
            </a:bodyPr>
            <a:lstStyle/>
            <a:p>
              <a:pPr algn="ctr"/>
              <a:r>
                <a:rPr lang="ja-JP" altLang="en-US" dirty="0"/>
                <a:t>低</a:t>
              </a:r>
              <a:endParaRPr kumimoji="1" lang="ja-JP" altLang="en-US" dirty="0"/>
            </a:p>
          </p:txBody>
        </p:sp>
      </p:grpSp>
      <p:sp>
        <p:nvSpPr>
          <p:cNvPr id="31" name="正方形/長方形 30"/>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2" name="図 31" descr="あんし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40" name="テキスト ボックス 39"/>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41" name="図 40" descr="地区全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grpSp>
        <p:nvGrpSpPr>
          <p:cNvPr id="8" name="図形グループ 7"/>
          <p:cNvGrpSpPr/>
          <p:nvPr/>
        </p:nvGrpSpPr>
        <p:grpSpPr>
          <a:xfrm>
            <a:off x="112440" y="3779342"/>
            <a:ext cx="8742908" cy="2644697"/>
            <a:chOff x="112440" y="3947631"/>
            <a:chExt cx="8742908" cy="2644697"/>
          </a:xfrm>
        </p:grpSpPr>
        <p:sp>
          <p:nvSpPr>
            <p:cNvPr id="27" name="正方形/長方形 26"/>
            <p:cNvSpPr/>
            <p:nvPr/>
          </p:nvSpPr>
          <p:spPr>
            <a:xfrm>
              <a:off x="3070074" y="4330191"/>
              <a:ext cx="3290241" cy="1918952"/>
            </a:xfrm>
            <a:prstGeom prst="rect">
              <a:avLst/>
            </a:pr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112440" y="5878770"/>
              <a:ext cx="2352750" cy="713558"/>
            </a:xfrm>
            <a:prstGeom prst="roundRect">
              <a:avLst/>
            </a:prstGeom>
            <a:solidFill>
              <a:srgbClr val="FFFFFF"/>
            </a:solidFill>
            <a:ln>
              <a:solidFill>
                <a:srgbClr val="FF6666"/>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smtClean="0">
                  <a:solidFill>
                    <a:schemeClr val="tx1">
                      <a:lumMod val="85000"/>
                      <a:lumOff val="15000"/>
                    </a:schemeClr>
                  </a:solidFill>
                </a:rPr>
                <a:t>専門知識・技能を持つ高齢者</a:t>
              </a:r>
              <a:endParaRPr kumimoji="1" lang="ja-JP" altLang="en-US" sz="2000" dirty="0">
                <a:solidFill>
                  <a:schemeClr val="tx1">
                    <a:lumMod val="85000"/>
                    <a:lumOff val="15000"/>
                  </a:schemeClr>
                </a:solidFill>
              </a:endParaRPr>
            </a:p>
          </p:txBody>
        </p:sp>
        <p:sp>
          <p:nvSpPr>
            <p:cNvPr id="36" name="テキスト ボックス 35"/>
            <p:cNvSpPr txBox="1"/>
            <p:nvPr/>
          </p:nvSpPr>
          <p:spPr>
            <a:xfrm>
              <a:off x="2453944" y="4783664"/>
              <a:ext cx="659338" cy="369332"/>
            </a:xfrm>
            <a:prstGeom prst="rect">
              <a:avLst/>
            </a:prstGeom>
            <a:noFill/>
            <a:ln w="28575">
              <a:noFill/>
            </a:ln>
          </p:spPr>
          <p:txBody>
            <a:bodyPr wrap="square" rtlCol="0">
              <a:spAutoFit/>
            </a:bodyPr>
            <a:lstStyle/>
            <a:p>
              <a:pPr algn="ctr"/>
              <a:r>
                <a:rPr kumimoji="1" lang="ja-JP" altLang="en-US" dirty="0" smtClean="0">
                  <a:solidFill>
                    <a:schemeClr val="tx1">
                      <a:lumMod val="85000"/>
                      <a:lumOff val="15000"/>
                    </a:schemeClr>
                  </a:solidFill>
                  <a:latin typeface="+mn-ea"/>
                </a:rPr>
                <a:t>登録</a:t>
              </a:r>
              <a:endParaRPr kumimoji="1" lang="ja-JP" altLang="en-US" dirty="0">
                <a:solidFill>
                  <a:schemeClr val="tx1">
                    <a:lumMod val="85000"/>
                    <a:lumOff val="15000"/>
                  </a:schemeClr>
                </a:solidFill>
                <a:latin typeface="+mn-ea"/>
              </a:endParaRPr>
            </a:p>
          </p:txBody>
        </p:sp>
        <p:pic>
          <p:nvPicPr>
            <p:cNvPr id="37" name="図 3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5691" y="4819999"/>
              <a:ext cx="1901274" cy="971856"/>
            </a:xfrm>
            <a:prstGeom prst="rect">
              <a:avLst/>
            </a:prstGeom>
          </p:spPr>
        </p:pic>
        <p:pic>
          <p:nvPicPr>
            <p:cNvPr id="38" name="図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3489" y="4656564"/>
              <a:ext cx="1484505" cy="1161211"/>
            </a:xfrm>
            <a:prstGeom prst="rect">
              <a:avLst/>
            </a:prstGeom>
          </p:spPr>
        </p:pic>
        <p:sp>
          <p:nvSpPr>
            <p:cNvPr id="39" name="角丸四角形 38"/>
            <p:cNvSpPr/>
            <p:nvPr/>
          </p:nvSpPr>
          <p:spPr>
            <a:xfrm>
              <a:off x="7285755" y="5878770"/>
              <a:ext cx="1569593" cy="435734"/>
            </a:xfrm>
            <a:prstGeom prst="roundRect">
              <a:avLst/>
            </a:prstGeom>
            <a:solidFill>
              <a:srgbClr val="FFFFFF"/>
            </a:solidFill>
            <a:ln w="28575" cmpd="sng">
              <a:solidFill>
                <a:schemeClr val="bg2">
                  <a:lumMod val="7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dirty="0">
                  <a:solidFill>
                    <a:schemeClr val="tx1">
                      <a:lumMod val="85000"/>
                      <a:lumOff val="15000"/>
                    </a:schemeClr>
                  </a:solidFill>
                </a:rPr>
                <a:t>企業</a:t>
              </a:r>
              <a:endParaRPr kumimoji="1" lang="ja-JP" altLang="en-US" sz="2000" dirty="0">
                <a:solidFill>
                  <a:schemeClr val="tx1">
                    <a:lumMod val="85000"/>
                    <a:lumOff val="15000"/>
                  </a:schemeClr>
                </a:solidFill>
              </a:endParaRPr>
            </a:p>
          </p:txBody>
        </p:sp>
        <p:sp>
          <p:nvSpPr>
            <p:cNvPr id="42" name="角丸四角形 41"/>
            <p:cNvSpPr/>
            <p:nvPr/>
          </p:nvSpPr>
          <p:spPr>
            <a:xfrm>
              <a:off x="3500296" y="4819999"/>
              <a:ext cx="2429796" cy="1002710"/>
            </a:xfrm>
            <a:prstGeom prst="roundRect">
              <a:avLst/>
            </a:prstGeom>
            <a:ln w="19050" cmpd="sng">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400" dirty="0" smtClean="0">
                  <a:solidFill>
                    <a:schemeClr val="tx1">
                      <a:lumMod val="85000"/>
                      <a:lumOff val="15000"/>
                    </a:schemeClr>
                  </a:solidFill>
                  <a:latin typeface="+mn-ea"/>
                </a:rPr>
                <a:t>シルバー専門</a:t>
              </a:r>
              <a:endParaRPr lang="en-US" altLang="ja-JP" sz="2400" dirty="0" smtClean="0">
                <a:solidFill>
                  <a:schemeClr val="tx1">
                    <a:lumMod val="85000"/>
                    <a:lumOff val="15000"/>
                  </a:schemeClr>
                </a:solidFill>
                <a:latin typeface="+mn-ea"/>
              </a:endParaRPr>
            </a:p>
            <a:p>
              <a:pPr algn="ctr"/>
              <a:r>
                <a:rPr lang="ja-JP" altLang="en-US" sz="2400" dirty="0" smtClean="0">
                  <a:solidFill>
                    <a:schemeClr val="tx1">
                      <a:lumMod val="85000"/>
                      <a:lumOff val="15000"/>
                    </a:schemeClr>
                  </a:solidFill>
                  <a:latin typeface="+mn-ea"/>
                </a:rPr>
                <a:t>人材バンク</a:t>
              </a:r>
              <a:endParaRPr kumimoji="1" lang="ja-JP" altLang="en-US" sz="2400" dirty="0">
                <a:solidFill>
                  <a:schemeClr val="tx1">
                    <a:lumMod val="85000"/>
                    <a:lumOff val="15000"/>
                  </a:schemeClr>
                </a:solidFill>
                <a:latin typeface="+mn-ea"/>
              </a:endParaRPr>
            </a:p>
          </p:txBody>
        </p:sp>
        <p:cxnSp>
          <p:nvCxnSpPr>
            <p:cNvPr id="43" name="直線矢印コネクタ 42"/>
            <p:cNvCxnSpPr/>
            <p:nvPr/>
          </p:nvCxnSpPr>
          <p:spPr>
            <a:xfrm>
              <a:off x="2228751" y="5171149"/>
              <a:ext cx="1202425" cy="0"/>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6292360" y="4783664"/>
              <a:ext cx="664721" cy="369332"/>
            </a:xfrm>
            <a:prstGeom prst="rect">
              <a:avLst/>
            </a:prstGeom>
            <a:noFill/>
            <a:ln w="28575">
              <a:noFill/>
            </a:ln>
          </p:spPr>
          <p:txBody>
            <a:bodyPr wrap="square" rtlCol="0">
              <a:spAutoFit/>
            </a:bodyPr>
            <a:lstStyle/>
            <a:p>
              <a:pPr algn="ctr"/>
              <a:r>
                <a:rPr lang="ja-JP" altLang="en-US" dirty="0">
                  <a:solidFill>
                    <a:schemeClr val="tx1">
                      <a:lumMod val="85000"/>
                      <a:lumOff val="15000"/>
                    </a:schemeClr>
                  </a:solidFill>
                  <a:latin typeface="+mn-ea"/>
                </a:rPr>
                <a:t>登録</a:t>
              </a:r>
              <a:endParaRPr kumimoji="1" lang="ja-JP" altLang="en-US" dirty="0">
                <a:solidFill>
                  <a:schemeClr val="tx1">
                    <a:lumMod val="85000"/>
                    <a:lumOff val="15000"/>
                  </a:schemeClr>
                </a:solidFill>
                <a:latin typeface="+mn-ea"/>
              </a:endParaRPr>
            </a:p>
          </p:txBody>
        </p:sp>
        <p:cxnSp>
          <p:nvCxnSpPr>
            <p:cNvPr id="45" name="直線矢印コネクタ 44"/>
            <p:cNvCxnSpPr/>
            <p:nvPr/>
          </p:nvCxnSpPr>
          <p:spPr>
            <a:xfrm flipH="1">
              <a:off x="2228751" y="5444249"/>
              <a:ext cx="1202425" cy="0"/>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2135546" y="5502096"/>
              <a:ext cx="1451655" cy="369332"/>
            </a:xfrm>
            <a:prstGeom prst="rect">
              <a:avLst/>
            </a:prstGeom>
            <a:noFill/>
            <a:ln w="28575">
              <a:noFill/>
            </a:ln>
          </p:spPr>
          <p:txBody>
            <a:bodyPr wrap="square" rtlCol="0">
              <a:spAutoFit/>
            </a:bodyPr>
            <a:lstStyle/>
            <a:p>
              <a:pPr algn="ctr"/>
              <a:r>
                <a:rPr lang="ja-JP" altLang="en-US" dirty="0" smtClean="0">
                  <a:solidFill>
                    <a:schemeClr val="tx1">
                      <a:lumMod val="85000"/>
                      <a:lumOff val="15000"/>
                    </a:schemeClr>
                  </a:solidFill>
                  <a:latin typeface="+mn-ea"/>
                </a:rPr>
                <a:t>企業情報</a:t>
              </a:r>
              <a:endParaRPr kumimoji="1" lang="ja-JP" altLang="en-US" dirty="0">
                <a:solidFill>
                  <a:schemeClr val="tx1">
                    <a:lumMod val="85000"/>
                    <a:lumOff val="15000"/>
                  </a:schemeClr>
                </a:solidFill>
                <a:latin typeface="+mn-ea"/>
              </a:endParaRPr>
            </a:p>
          </p:txBody>
        </p:sp>
        <p:sp>
          <p:nvSpPr>
            <p:cNvPr id="47" name="テキスト ボックス 46"/>
            <p:cNvSpPr txBox="1"/>
            <p:nvPr/>
          </p:nvSpPr>
          <p:spPr>
            <a:xfrm>
              <a:off x="6049490" y="5502096"/>
              <a:ext cx="1212849" cy="369332"/>
            </a:xfrm>
            <a:prstGeom prst="rect">
              <a:avLst/>
            </a:prstGeom>
            <a:noFill/>
            <a:ln w="28575">
              <a:noFill/>
            </a:ln>
          </p:spPr>
          <p:txBody>
            <a:bodyPr wrap="square" rtlCol="0">
              <a:spAutoFit/>
            </a:bodyPr>
            <a:lstStyle/>
            <a:p>
              <a:pPr algn="ctr"/>
              <a:r>
                <a:rPr lang="ja-JP" altLang="en-US" dirty="0" smtClean="0">
                  <a:solidFill>
                    <a:schemeClr val="tx1">
                      <a:lumMod val="85000"/>
                      <a:lumOff val="15000"/>
                    </a:schemeClr>
                  </a:solidFill>
                  <a:latin typeface="+mn-ea"/>
                </a:rPr>
                <a:t>求人情報</a:t>
              </a:r>
              <a:endParaRPr kumimoji="1" lang="ja-JP" altLang="en-US" dirty="0">
                <a:solidFill>
                  <a:schemeClr val="tx1">
                    <a:lumMod val="85000"/>
                    <a:lumOff val="15000"/>
                  </a:schemeClr>
                </a:solidFill>
                <a:latin typeface="+mn-ea"/>
              </a:endParaRPr>
            </a:p>
          </p:txBody>
        </p:sp>
        <p:grpSp>
          <p:nvGrpSpPr>
            <p:cNvPr id="48" name="グループ化 7"/>
            <p:cNvGrpSpPr/>
            <p:nvPr/>
          </p:nvGrpSpPr>
          <p:grpSpPr>
            <a:xfrm>
              <a:off x="3052670" y="3947631"/>
              <a:ext cx="3204616" cy="762920"/>
              <a:chOff x="3200602" y="2728483"/>
              <a:chExt cx="3204616" cy="762920"/>
            </a:xfrm>
          </p:grpSpPr>
          <p:sp>
            <p:nvSpPr>
              <p:cNvPr id="49" name="角丸四角形 48"/>
              <p:cNvSpPr/>
              <p:nvPr/>
            </p:nvSpPr>
            <p:spPr>
              <a:xfrm>
                <a:off x="3809019" y="2932875"/>
                <a:ext cx="2596199" cy="354138"/>
              </a:xfrm>
              <a:prstGeom prst="roundRect">
                <a:avLst/>
              </a:prstGeom>
              <a:solidFill>
                <a:srgbClr val="FFFFFF"/>
              </a:solidFill>
              <a:ln>
                <a:solidFill>
                  <a:schemeClr val="accent4"/>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200" dirty="0" smtClean="0">
                    <a:solidFill>
                      <a:schemeClr val="tx1">
                        <a:lumMod val="85000"/>
                        <a:lumOff val="15000"/>
                      </a:schemeClr>
                    </a:solidFill>
                  </a:rPr>
                  <a:t>ハローワーク土浦</a:t>
                </a:r>
                <a:endParaRPr kumimoji="1" lang="ja-JP" altLang="en-US" sz="2200" dirty="0">
                  <a:solidFill>
                    <a:schemeClr val="tx1">
                      <a:lumMod val="85000"/>
                      <a:lumOff val="15000"/>
                    </a:schemeClr>
                  </a:solidFill>
                </a:endParaRPr>
              </a:p>
            </p:txBody>
          </p:sp>
          <p:grpSp>
            <p:nvGrpSpPr>
              <p:cNvPr id="50" name="グループ化 1"/>
              <p:cNvGrpSpPr/>
              <p:nvPr/>
            </p:nvGrpSpPr>
            <p:grpSpPr>
              <a:xfrm>
                <a:off x="3200602" y="2728483"/>
                <a:ext cx="892588" cy="762920"/>
                <a:chOff x="3200602" y="2728483"/>
                <a:chExt cx="892588" cy="762920"/>
              </a:xfrm>
            </p:grpSpPr>
            <p:sp>
              <p:nvSpPr>
                <p:cNvPr id="51" name="円/楕円 50"/>
                <p:cNvSpPr/>
                <p:nvPr/>
              </p:nvSpPr>
              <p:spPr>
                <a:xfrm>
                  <a:off x="3320337" y="2830313"/>
                  <a:ext cx="639690" cy="537162"/>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2" name="図 5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00602" y="2728483"/>
                  <a:ext cx="892588" cy="762920"/>
                </a:xfrm>
                <a:prstGeom prst="rect">
                  <a:avLst/>
                </a:prstGeom>
              </p:spPr>
            </p:pic>
          </p:grpSp>
        </p:grpSp>
        <p:cxnSp>
          <p:nvCxnSpPr>
            <p:cNvPr id="53" name="直線矢印コネクタ 52"/>
            <p:cNvCxnSpPr/>
            <p:nvPr/>
          </p:nvCxnSpPr>
          <p:spPr>
            <a:xfrm>
              <a:off x="6012510" y="5171149"/>
              <a:ext cx="1202425" cy="0"/>
            </a:xfrm>
            <a:prstGeom prst="straightConnector1">
              <a:avLst/>
            </a:prstGeom>
            <a:ln w="57150" cmpd="sng">
              <a:solidFill>
                <a:schemeClr val="bg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flipH="1">
              <a:off x="6012510" y="5444249"/>
              <a:ext cx="1202425" cy="0"/>
            </a:xfrm>
            <a:prstGeom prst="straightConnector1">
              <a:avLst/>
            </a:prstGeom>
            <a:ln w="57150" cmpd="sng">
              <a:solidFill>
                <a:schemeClr val="bg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5" name="図形グループ 54"/>
            <p:cNvGrpSpPr/>
            <p:nvPr/>
          </p:nvGrpSpPr>
          <p:grpSpPr>
            <a:xfrm>
              <a:off x="112440" y="4303523"/>
              <a:ext cx="1550163" cy="354389"/>
              <a:chOff x="64913" y="2924289"/>
              <a:chExt cx="1550163" cy="354389"/>
            </a:xfrm>
          </p:grpSpPr>
          <p:sp>
            <p:nvSpPr>
              <p:cNvPr id="56" name="角丸四角形吹き出し 55"/>
              <p:cNvSpPr/>
              <p:nvPr/>
            </p:nvSpPr>
            <p:spPr>
              <a:xfrm>
                <a:off x="64913" y="2924289"/>
                <a:ext cx="1550163" cy="354389"/>
              </a:xfrm>
              <a:prstGeom prst="wedgeRoundRectCallout">
                <a:avLst>
                  <a:gd name="adj1" fmla="val -5865"/>
                  <a:gd name="adj2" fmla="val 90450"/>
                  <a:gd name="adj3" fmla="val 16667"/>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smtClean="0">
                  <a:solidFill>
                    <a:schemeClr val="tx1"/>
                  </a:solidFill>
                </a:endParaRPr>
              </a:p>
            </p:txBody>
          </p:sp>
          <p:sp>
            <p:nvSpPr>
              <p:cNvPr id="57" name="テキスト ボックス 56"/>
              <p:cNvSpPr txBox="1"/>
              <p:nvPr/>
            </p:nvSpPr>
            <p:spPr>
              <a:xfrm>
                <a:off x="108480" y="2924290"/>
                <a:ext cx="1459855" cy="338554"/>
              </a:xfrm>
              <a:prstGeom prst="rect">
                <a:avLst/>
              </a:prstGeom>
              <a:noFill/>
            </p:spPr>
            <p:txBody>
              <a:bodyPr wrap="none" rtlCol="0">
                <a:spAutoFit/>
              </a:bodyPr>
              <a:lstStyle/>
              <a:p>
                <a:pPr algn="ctr"/>
                <a:r>
                  <a:rPr lang="ja-JP" altLang="en-US" sz="1400" dirty="0" smtClean="0">
                    <a:solidFill>
                      <a:schemeClr val="tx1">
                        <a:lumMod val="85000"/>
                        <a:lumOff val="15000"/>
                      </a:schemeClr>
                    </a:solidFill>
                  </a:rPr>
                  <a:t>元</a:t>
                </a:r>
                <a:r>
                  <a:rPr lang="ja-JP" altLang="en-US" sz="1600" dirty="0" smtClean="0">
                    <a:solidFill>
                      <a:schemeClr val="tx1">
                        <a:lumMod val="85000"/>
                        <a:lumOff val="15000"/>
                      </a:schemeClr>
                    </a:solidFill>
                  </a:rPr>
                  <a:t> 電気工事士</a:t>
                </a:r>
                <a:endParaRPr lang="en-US" altLang="ja-JP" sz="1600" dirty="0">
                  <a:solidFill>
                    <a:schemeClr val="tx1">
                      <a:lumMod val="85000"/>
                      <a:lumOff val="15000"/>
                    </a:schemeClr>
                  </a:solidFill>
                </a:endParaRPr>
              </a:p>
            </p:txBody>
          </p:sp>
        </p:grpSp>
        <p:grpSp>
          <p:nvGrpSpPr>
            <p:cNvPr id="58" name="図形グループ 57"/>
            <p:cNvGrpSpPr/>
            <p:nvPr/>
          </p:nvGrpSpPr>
          <p:grpSpPr>
            <a:xfrm>
              <a:off x="1870609" y="4245961"/>
              <a:ext cx="844302" cy="343689"/>
              <a:chOff x="1840362" y="2917471"/>
              <a:chExt cx="844302" cy="343689"/>
            </a:xfrm>
          </p:grpSpPr>
          <p:sp>
            <p:nvSpPr>
              <p:cNvPr id="59" name="角丸四角形吹き出し 58"/>
              <p:cNvSpPr/>
              <p:nvPr/>
            </p:nvSpPr>
            <p:spPr>
              <a:xfrm>
                <a:off x="1843201" y="2917471"/>
                <a:ext cx="824183" cy="343689"/>
              </a:xfrm>
              <a:prstGeom prst="wedgeRoundRectCallout">
                <a:avLst>
                  <a:gd name="adj1" fmla="val -44117"/>
                  <a:gd name="adj2" fmla="val 120063"/>
                  <a:gd name="adj3" fmla="val 16667"/>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smtClean="0">
                  <a:solidFill>
                    <a:schemeClr val="tx1"/>
                  </a:solidFill>
                </a:endParaRPr>
              </a:p>
            </p:txBody>
          </p:sp>
          <p:sp>
            <p:nvSpPr>
              <p:cNvPr id="60" name="テキスト ボックス 59"/>
              <p:cNvSpPr txBox="1"/>
              <p:nvPr/>
            </p:nvSpPr>
            <p:spPr>
              <a:xfrm>
                <a:off x="1840362" y="2917471"/>
                <a:ext cx="844302" cy="338554"/>
              </a:xfrm>
              <a:prstGeom prst="rect">
                <a:avLst/>
              </a:prstGeom>
              <a:noFill/>
            </p:spPr>
            <p:txBody>
              <a:bodyPr wrap="none" rtlCol="0">
                <a:spAutoFit/>
              </a:bodyPr>
              <a:lstStyle/>
              <a:p>
                <a:r>
                  <a:rPr lang="ja-JP" altLang="en-US" sz="1400" dirty="0"/>
                  <a:t>元</a:t>
                </a:r>
                <a:r>
                  <a:rPr lang="ja-JP" altLang="en-US" sz="1600" dirty="0"/>
                  <a:t> </a:t>
                </a:r>
                <a:r>
                  <a:rPr lang="ja-JP" altLang="en-US" sz="1600" dirty="0" smtClean="0"/>
                  <a:t>通訳</a:t>
                </a:r>
                <a:endParaRPr lang="en-US" altLang="ja-JP" sz="1600" dirty="0"/>
              </a:p>
            </p:txBody>
          </p:sp>
        </p:grpSp>
      </p:grpSp>
      <p:sp>
        <p:nvSpPr>
          <p:cNvPr id="61" name="正方形/長方形 60"/>
          <p:cNvSpPr/>
          <p:nvPr/>
        </p:nvSpPr>
        <p:spPr>
          <a:xfrm>
            <a:off x="645444" y="6156497"/>
            <a:ext cx="7906512" cy="578883"/>
          </a:xfrm>
          <a:prstGeom prst="rect">
            <a:avLst/>
          </a:prstGeom>
          <a:ln w="38100" cmpd="sng">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smtClean="0">
                <a:solidFill>
                  <a:srgbClr val="262626"/>
                </a:solidFill>
              </a:rPr>
              <a:t>高齢者</a:t>
            </a:r>
            <a:r>
              <a:rPr lang="ja-JP" altLang="en-US" sz="2400" dirty="0" smtClean="0">
                <a:solidFill>
                  <a:srgbClr val="262626"/>
                </a:solidFill>
              </a:rPr>
              <a:t>の</a:t>
            </a:r>
            <a:r>
              <a:rPr lang="ja-JP" altLang="en-US" sz="2800" dirty="0" smtClean="0">
                <a:solidFill>
                  <a:schemeClr val="accent6"/>
                </a:solidFill>
              </a:rPr>
              <a:t>専門スキル</a:t>
            </a:r>
            <a:r>
              <a:rPr lang="ja-JP" altLang="en-US" sz="2400" dirty="0" smtClean="0">
                <a:solidFill>
                  <a:srgbClr val="262626"/>
                </a:solidFill>
              </a:rPr>
              <a:t>が</a:t>
            </a:r>
            <a:r>
              <a:rPr lang="ja-JP" altLang="en-US" sz="2800" dirty="0" smtClean="0">
                <a:solidFill>
                  <a:srgbClr val="F14124"/>
                </a:solidFill>
              </a:rPr>
              <a:t>活用</a:t>
            </a:r>
            <a:r>
              <a:rPr lang="ja-JP" altLang="en-US" sz="2400" dirty="0" smtClean="0">
                <a:solidFill>
                  <a:srgbClr val="262626"/>
                </a:solidFill>
              </a:rPr>
              <a:t>できる</a:t>
            </a:r>
            <a:r>
              <a:rPr lang="ja-JP" altLang="en-US" sz="2800" dirty="0" smtClean="0">
                <a:solidFill>
                  <a:srgbClr val="262626"/>
                </a:solidFill>
              </a:rPr>
              <a:t>機会</a:t>
            </a:r>
            <a:r>
              <a:rPr lang="ja-JP" altLang="en-US" sz="2400" dirty="0" smtClean="0">
                <a:solidFill>
                  <a:srgbClr val="262626"/>
                </a:solidFill>
              </a:rPr>
              <a:t>の</a:t>
            </a:r>
            <a:r>
              <a:rPr lang="ja-JP" altLang="en-US" sz="2800" dirty="0" smtClean="0">
                <a:solidFill>
                  <a:srgbClr val="262626"/>
                </a:solidFill>
              </a:rPr>
              <a:t>形成</a:t>
            </a:r>
            <a:endParaRPr lang="ja-JP" altLang="en-US" sz="2800" dirty="0">
              <a:solidFill>
                <a:srgbClr val="262626"/>
              </a:solidFill>
            </a:endParaRPr>
          </a:p>
        </p:txBody>
      </p:sp>
      <p:sp>
        <p:nvSpPr>
          <p:cNvPr id="62" name="角丸四角形 61"/>
          <p:cNvSpPr/>
          <p:nvPr/>
        </p:nvSpPr>
        <p:spPr>
          <a:xfrm>
            <a:off x="3762339" y="1236713"/>
            <a:ext cx="1645983" cy="502920"/>
          </a:xfrm>
          <a:prstGeom prst="roundRect">
            <a:avLst/>
          </a:prstGeom>
          <a:solidFill>
            <a:srgbClr val="D9D9D9">
              <a:alpha val="70000"/>
            </a:srgbClr>
          </a:solidFill>
          <a:ln w="12700" cmpd="sng">
            <a:solidFill>
              <a:srgbClr val="7F7F7F"/>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200" dirty="0" smtClean="0">
                <a:solidFill>
                  <a:schemeClr val="bg1">
                    <a:lumMod val="50000"/>
                  </a:schemeClr>
                </a:solidFill>
                <a:latin typeface="+mn-ea"/>
              </a:rPr>
              <a:t>食事</a:t>
            </a:r>
            <a:endParaRPr kumimoji="1" lang="ja-JP" altLang="en-US" sz="2200" dirty="0">
              <a:solidFill>
                <a:schemeClr val="bg1">
                  <a:lumMod val="50000"/>
                </a:schemeClr>
              </a:solidFill>
              <a:latin typeface="+mn-ea"/>
            </a:endParaRPr>
          </a:p>
        </p:txBody>
      </p:sp>
      <p:sp>
        <p:nvSpPr>
          <p:cNvPr id="63" name="角丸四角形 62"/>
          <p:cNvSpPr/>
          <p:nvPr/>
        </p:nvSpPr>
        <p:spPr>
          <a:xfrm>
            <a:off x="1312554" y="1236713"/>
            <a:ext cx="1645983" cy="502920"/>
          </a:xfrm>
          <a:prstGeom prst="roundRect">
            <a:avLst/>
          </a:prstGeom>
          <a:solidFill>
            <a:schemeClr val="bg1">
              <a:lumMod val="85000"/>
              <a:alpha val="63000"/>
            </a:schemeClr>
          </a:solidFill>
          <a:ln w="12700" cmpd="sng">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200" dirty="0" smtClean="0">
                <a:solidFill>
                  <a:schemeClr val="bg1">
                    <a:lumMod val="50000"/>
                  </a:schemeClr>
                </a:solidFill>
                <a:latin typeface="+mn-ea"/>
              </a:rPr>
              <a:t>運動</a:t>
            </a:r>
            <a:endParaRPr kumimoji="1" lang="ja-JP" altLang="en-US" sz="2200" dirty="0">
              <a:solidFill>
                <a:schemeClr val="bg1">
                  <a:lumMod val="50000"/>
                </a:schemeClr>
              </a:solidFill>
              <a:latin typeface="+mn-ea"/>
            </a:endParaRPr>
          </a:p>
        </p:txBody>
      </p:sp>
    </p:spTree>
    <p:extLst>
      <p:ext uri="{BB962C8B-B14F-4D97-AF65-F5344CB8AC3E}">
        <p14:creationId xmlns:p14="http://schemas.microsoft.com/office/powerpoint/2010/main" val="1246111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endCondLst>
                                    <p:cond evt="onNext" delay="0">
                                      <p:tgtEl>
                                        <p:sldTgt/>
                                      </p:tgtEl>
                                    </p:cond>
                                  </p:endCondLst>
                                  <p:childTnLst>
                                    <p:set>
                                      <p:cBhvr rctx="PPT">
                                        <p:cTn id="6" dur="indefinite"/>
                                        <p:tgtEl>
                                          <p:spTgt spid="22"/>
                                        </p:tgtEl>
                                        <p:attrNameLst>
                                          <p:attrName>style.opacity</p:attrName>
                                        </p:attrNameLst>
                                      </p:cBhvr>
                                      <p:to>
                                        <p:strVal val="0.5"/>
                                      </p:to>
                                    </p:set>
                                    <p:animEffect filter="image" prLst="opacity: 0.5">
                                      <p:cBhvr rctx="IE">
                                        <p:cTn id="7" dur="indefinite"/>
                                        <p:tgtEl>
                                          <p:spTgt spid="22"/>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1"/>
          <p:cNvGrpSpPr/>
          <p:nvPr/>
        </p:nvGrpSpPr>
        <p:grpSpPr>
          <a:xfrm>
            <a:off x="1281893" y="1545410"/>
            <a:ext cx="6557868" cy="3674373"/>
            <a:chOff x="4291232" y="2491675"/>
            <a:chExt cx="4701730" cy="2634379"/>
          </a:xfrm>
        </p:grpSpPr>
        <p:grpSp>
          <p:nvGrpSpPr>
            <p:cNvPr id="28" name="グループ化 18"/>
            <p:cNvGrpSpPr/>
            <p:nvPr/>
          </p:nvGrpSpPr>
          <p:grpSpPr>
            <a:xfrm>
              <a:off x="4291232" y="2491675"/>
              <a:ext cx="4701730" cy="2634379"/>
              <a:chOff x="4386508" y="2400386"/>
              <a:chExt cx="4701730" cy="2634379"/>
            </a:xfrm>
          </p:grpSpPr>
          <p:pic>
            <p:nvPicPr>
              <p:cNvPr id="38" name="図 37"/>
              <p:cNvPicPr>
                <a:picLocks noChangeAspect="1"/>
              </p:cNvPicPr>
              <p:nvPr/>
            </p:nvPicPr>
            <p:blipFill rotWithShape="1">
              <a:blip r:embed="rId2" cstate="screen">
                <a:extLst>
                  <a:ext uri="{28A0092B-C50C-407E-A947-70E740481C1C}">
                    <a14:useLocalDpi xmlns:a14="http://schemas.microsoft.com/office/drawing/2010/main"/>
                  </a:ext>
                </a:extLst>
              </a:blip>
              <a:srcRect t="1" b="19390"/>
              <a:stretch/>
            </p:blipFill>
            <p:spPr>
              <a:xfrm>
                <a:off x="4386508" y="2400386"/>
                <a:ext cx="4701730" cy="2634379"/>
              </a:xfrm>
              <a:prstGeom prst="rect">
                <a:avLst/>
              </a:prstGeom>
              <a:ln>
                <a:noFill/>
              </a:ln>
              <a:effectLst>
                <a:softEdge rad="112500"/>
              </a:effectLst>
            </p:spPr>
          </p:pic>
          <p:sp>
            <p:nvSpPr>
              <p:cNvPr id="39" name="正方形/長方形 38"/>
              <p:cNvSpPr/>
              <p:nvPr/>
            </p:nvSpPr>
            <p:spPr>
              <a:xfrm rot="711274">
                <a:off x="6994012" y="4392736"/>
                <a:ext cx="427445" cy="269076"/>
              </a:xfrm>
              <a:prstGeom prst="rect">
                <a:avLst/>
              </a:prstGeom>
              <a:solidFill>
                <a:schemeClr val="accent3">
                  <a:lumMod val="7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565301">
                <a:off x="5719809" y="4512208"/>
                <a:ext cx="261257" cy="238961"/>
              </a:xfrm>
              <a:prstGeom prst="rect">
                <a:avLst/>
              </a:prstGeom>
              <a:solidFill>
                <a:schemeClr val="accent6">
                  <a:lumMod val="60000"/>
                  <a:lumOff val="4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rot="615278">
                <a:off x="6573983" y="3551758"/>
                <a:ext cx="113236" cy="13626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7112458" y="4157123"/>
              <a:ext cx="886175" cy="276823"/>
            </a:xfrm>
            <a:prstGeom prst="rect">
              <a:avLst/>
            </a:prstGeom>
            <a:solidFill>
              <a:schemeClr val="bg1"/>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lumMod val="85000"/>
                      <a:lumOff val="15000"/>
                    </a:schemeClr>
                  </a:solidFill>
                  <a:latin typeface="+mn-ea"/>
                </a:rPr>
                <a:t>地区公園</a:t>
              </a:r>
              <a:endParaRPr kumimoji="1" lang="ja-JP" altLang="en-US" dirty="0">
                <a:solidFill>
                  <a:schemeClr val="tx1">
                    <a:lumMod val="85000"/>
                    <a:lumOff val="15000"/>
                  </a:schemeClr>
                </a:solidFill>
                <a:latin typeface="+mn-ea"/>
              </a:endParaRPr>
            </a:p>
          </p:txBody>
        </p:sp>
        <p:sp>
          <p:nvSpPr>
            <p:cNvPr id="30" name="正方形/長方形 29"/>
            <p:cNvSpPr/>
            <p:nvPr/>
          </p:nvSpPr>
          <p:spPr>
            <a:xfrm>
              <a:off x="6554133" y="3324287"/>
              <a:ext cx="825033" cy="250015"/>
            </a:xfrm>
            <a:prstGeom prst="rect">
              <a:avLst/>
            </a:prstGeom>
            <a:solidFill>
              <a:schemeClr val="bg1"/>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solidFill>
                    <a:schemeClr val="tx1">
                      <a:lumMod val="85000"/>
                      <a:lumOff val="15000"/>
                    </a:schemeClr>
                  </a:solidFill>
                  <a:latin typeface="+mn-ea"/>
                </a:rPr>
                <a:t>A</a:t>
              </a:r>
              <a:r>
                <a:rPr lang="ja-JP" altLang="en-US" dirty="0" err="1" smtClean="0">
                  <a:solidFill>
                    <a:schemeClr val="tx1">
                      <a:lumMod val="85000"/>
                      <a:lumOff val="15000"/>
                    </a:schemeClr>
                  </a:solidFill>
                  <a:latin typeface="+mn-ea"/>
                </a:rPr>
                <a:t>さん</a:t>
              </a:r>
              <a:r>
                <a:rPr lang="ja-JP" altLang="en-US" dirty="0" smtClean="0">
                  <a:solidFill>
                    <a:schemeClr val="tx1">
                      <a:lumMod val="85000"/>
                      <a:lumOff val="15000"/>
                    </a:schemeClr>
                  </a:solidFill>
                  <a:latin typeface="+mn-ea"/>
                </a:rPr>
                <a:t>宅</a:t>
              </a:r>
              <a:endParaRPr kumimoji="1" lang="ja-JP" altLang="en-US" dirty="0">
                <a:solidFill>
                  <a:schemeClr val="tx1">
                    <a:lumMod val="85000"/>
                    <a:lumOff val="15000"/>
                  </a:schemeClr>
                </a:solidFill>
                <a:latin typeface="+mn-ea"/>
              </a:endParaRPr>
            </a:p>
          </p:txBody>
        </p:sp>
        <p:sp>
          <p:nvSpPr>
            <p:cNvPr id="37" name="正方形/長方形 36"/>
            <p:cNvSpPr/>
            <p:nvPr/>
          </p:nvSpPr>
          <p:spPr>
            <a:xfrm>
              <a:off x="4891413" y="4353627"/>
              <a:ext cx="715323" cy="236073"/>
            </a:xfrm>
            <a:prstGeom prst="rect">
              <a:avLst/>
            </a:prstGeom>
            <a:solidFill>
              <a:schemeClr val="bg1"/>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tx1">
                      <a:lumMod val="85000"/>
                      <a:lumOff val="15000"/>
                    </a:schemeClr>
                  </a:solidFill>
                  <a:latin typeface="+mn-ea"/>
                </a:rPr>
                <a:t>公民館</a:t>
              </a:r>
              <a:endParaRPr kumimoji="1" lang="ja-JP" altLang="en-US" dirty="0">
                <a:solidFill>
                  <a:schemeClr val="tx1">
                    <a:lumMod val="85000"/>
                    <a:lumOff val="15000"/>
                  </a:schemeClr>
                </a:solidFill>
                <a:latin typeface="+mn-ea"/>
              </a:endParaRPr>
            </a:p>
          </p:txBody>
        </p:sp>
      </p:grpSp>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39</a:t>
            </a:fld>
            <a:endParaRPr lang="ja-JP" altLang="en-US"/>
          </a:p>
        </p:txBody>
      </p:sp>
      <p:sp>
        <p:nvSpPr>
          <p:cNvPr id="31" name="タイトル 5"/>
          <p:cNvSpPr>
            <a:spLocks noGrp="1"/>
          </p:cNvSpPr>
          <p:nvPr>
            <p:ph type="title"/>
          </p:nvPr>
        </p:nvSpPr>
        <p:spPr>
          <a:xfrm>
            <a:off x="457200" y="1040408"/>
            <a:ext cx="8229600" cy="613564"/>
          </a:xfrm>
        </p:spPr>
        <p:txBody>
          <a:bodyPr>
            <a:normAutofit/>
          </a:bodyPr>
          <a:lstStyle/>
          <a:p>
            <a:pPr algn="l"/>
            <a:r>
              <a:rPr lang="ja-JP" altLang="en-US" sz="2600" dirty="0" smtClean="0">
                <a:latin typeface="+mn-ea"/>
                <a:ea typeface="+mn-ea"/>
                <a:cs typeface="ヒラギノ角ゴ ProN W3"/>
              </a:rPr>
              <a:t>天川</a:t>
            </a:r>
            <a:r>
              <a:rPr lang="ja-JP" altLang="en-US" sz="2600" dirty="0">
                <a:latin typeface="+mn-ea"/>
                <a:ea typeface="+mn-ea"/>
                <a:cs typeface="ヒラギノ角ゴ ProN W3"/>
              </a:rPr>
              <a:t>団地に住む</a:t>
            </a:r>
            <a:r>
              <a:rPr lang="en-US" altLang="ja-JP" sz="2600" dirty="0">
                <a:latin typeface="+mn-ea"/>
                <a:ea typeface="+mn-ea"/>
                <a:cs typeface="ヒラギノ角ゴ ProN W3"/>
              </a:rPr>
              <a:t>A</a:t>
            </a:r>
            <a:r>
              <a:rPr lang="ja-JP" altLang="en-US" sz="2600" dirty="0">
                <a:latin typeface="+mn-ea"/>
                <a:ea typeface="+mn-ea"/>
                <a:cs typeface="ヒラギノ角ゴ ProN W3"/>
              </a:rPr>
              <a:t>さん</a:t>
            </a:r>
            <a:r>
              <a:rPr lang="en-US" altLang="ja-JP" sz="2600" dirty="0">
                <a:latin typeface="+mn-ea"/>
                <a:ea typeface="+mn-ea"/>
                <a:cs typeface="ヒラギノ角ゴ ProN W3"/>
              </a:rPr>
              <a:t>(72</a:t>
            </a:r>
            <a:r>
              <a:rPr lang="ja-JP" altLang="en-US" sz="2600" dirty="0">
                <a:latin typeface="+mn-ea"/>
                <a:ea typeface="+mn-ea"/>
                <a:cs typeface="ヒラギノ角ゴ ProN W3"/>
              </a:rPr>
              <a:t>歳・</a:t>
            </a:r>
            <a:r>
              <a:rPr lang="ja-JP" altLang="en-US" sz="2600" dirty="0" smtClean="0">
                <a:latin typeface="+mn-ea"/>
                <a:ea typeface="+mn-ea"/>
                <a:cs typeface="ヒラギノ角ゴ ProN W3"/>
              </a:rPr>
              <a:t>男性・元通訳）</a:t>
            </a:r>
            <a:r>
              <a:rPr lang="ja-JP" altLang="en-US" sz="2600" dirty="0">
                <a:latin typeface="+mn-ea"/>
                <a:ea typeface="+mn-ea"/>
                <a:cs typeface="ヒラギノ角ゴ ProN W3"/>
              </a:rPr>
              <a:t>の</a:t>
            </a:r>
            <a:r>
              <a:rPr lang="ja-JP" altLang="en-US" sz="2600" dirty="0" smtClean="0">
                <a:latin typeface="+mn-ea"/>
                <a:ea typeface="+mn-ea"/>
                <a:cs typeface="ヒラギノ角ゴ ProN W3"/>
              </a:rPr>
              <a:t>１日</a:t>
            </a:r>
            <a:endParaRPr kumimoji="1" lang="ja-JP" altLang="en-US" sz="2600" dirty="0">
              <a:solidFill>
                <a:schemeClr val="tx1">
                  <a:lumMod val="85000"/>
                  <a:lumOff val="15000"/>
                </a:schemeClr>
              </a:solidFill>
              <a:latin typeface="+mn-ea"/>
              <a:ea typeface="+mn-ea"/>
            </a:endParaRPr>
          </a:p>
        </p:txBody>
      </p:sp>
      <p:pic>
        <p:nvPicPr>
          <p:cNvPr id="42" name="図 4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2144" y="5056491"/>
            <a:ext cx="8650840" cy="1884919"/>
          </a:xfrm>
          <a:prstGeom prst="rect">
            <a:avLst/>
          </a:prstGeom>
        </p:spPr>
      </p:pic>
      <p:pic>
        <p:nvPicPr>
          <p:cNvPr id="43" name="図 42" descr="高齢者ラジオ体操.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13237" y="2043421"/>
            <a:ext cx="3214075" cy="1955806"/>
          </a:xfrm>
          <a:prstGeom prst="rect">
            <a:avLst/>
          </a:prstGeom>
          <a:ln>
            <a:noFill/>
          </a:ln>
          <a:effectLst>
            <a:softEdge rad="127000"/>
          </a:effectLst>
        </p:spPr>
      </p:pic>
      <p:sp>
        <p:nvSpPr>
          <p:cNvPr id="44" name="角丸四角形吹き出し 43"/>
          <p:cNvSpPr/>
          <p:nvPr/>
        </p:nvSpPr>
        <p:spPr>
          <a:xfrm>
            <a:off x="2173558" y="3987940"/>
            <a:ext cx="2164792" cy="727292"/>
          </a:xfrm>
          <a:prstGeom prst="wedgeRoundRectCallout">
            <a:avLst>
              <a:gd name="adj1" fmla="val -34937"/>
              <a:gd name="adj2" fmla="val 105167"/>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262626"/>
                </a:solidFill>
                <a:latin typeface="+mj-ea"/>
                <a:ea typeface="+mj-ea"/>
                <a:cs typeface="ヒラギノ角ゴ ProN W3"/>
              </a:rPr>
              <a:t>規則正しい生活リズムの維持</a:t>
            </a:r>
            <a:endParaRPr kumimoji="1" lang="ja-JP" altLang="en-US" sz="2000" dirty="0">
              <a:solidFill>
                <a:srgbClr val="262626"/>
              </a:solidFill>
              <a:latin typeface="+mj-ea"/>
              <a:ea typeface="+mj-ea"/>
              <a:cs typeface="ヒラギノ角ゴ ProN W3"/>
            </a:endParaRPr>
          </a:p>
        </p:txBody>
      </p:sp>
      <p:sp>
        <p:nvSpPr>
          <p:cNvPr id="45" name="円/楕円 44"/>
          <p:cNvSpPr/>
          <p:nvPr/>
        </p:nvSpPr>
        <p:spPr>
          <a:xfrm>
            <a:off x="4493329" y="3592732"/>
            <a:ext cx="2354306" cy="133474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2347526" y="5137021"/>
            <a:ext cx="352961" cy="14006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1955493" y="3868340"/>
            <a:ext cx="2032057" cy="111949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8" name="Picture 4" descr="http://seikeikai.jp/chiikishien/%E2%91%A6%E8%A9%B1%E3%81%97%E5%90%88%E3%81%84.JPG"/>
          <p:cNvPicPr>
            <a:picLocks noChangeAspect="1" noChangeArrowheads="1"/>
          </p:cNvPicPr>
          <p:nvPr/>
        </p:nvPicPr>
        <p:blipFill>
          <a:blip r:embed="rId5" cstate="screen">
            <a:alphaModFix amt="91000"/>
            <a:extLst>
              <a:ext uri="{28A0092B-C50C-407E-A947-70E740481C1C}">
                <a14:useLocalDpi xmlns:a14="http://schemas.microsoft.com/office/drawing/2010/main"/>
              </a:ext>
            </a:extLst>
          </a:blip>
          <a:srcRect/>
          <a:stretch>
            <a:fillRect/>
          </a:stretch>
        </p:blipFill>
        <p:spPr bwMode="auto">
          <a:xfrm>
            <a:off x="1273630" y="1557393"/>
            <a:ext cx="2987907" cy="2239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3421929" y="5127594"/>
            <a:ext cx="678729" cy="14006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吹き出し 49"/>
          <p:cNvSpPr/>
          <p:nvPr/>
        </p:nvSpPr>
        <p:spPr>
          <a:xfrm>
            <a:off x="4032462" y="3977094"/>
            <a:ext cx="2342269" cy="872550"/>
          </a:xfrm>
          <a:prstGeom prst="wedgeRoundRectCallout">
            <a:avLst>
              <a:gd name="adj1" fmla="val -53514"/>
              <a:gd name="adj2" fmla="val 75718"/>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262626"/>
                </a:solidFill>
                <a:latin typeface="+mn-ea"/>
                <a:cs typeface="ヒラギノ角ゴ ProN W3"/>
              </a:rPr>
              <a:t>地域に自分が貢献する達成感</a:t>
            </a:r>
            <a:endParaRPr kumimoji="1" lang="ja-JP" altLang="en-US" sz="2000" dirty="0">
              <a:solidFill>
                <a:srgbClr val="262626"/>
              </a:solidFill>
              <a:latin typeface="+mn-ea"/>
              <a:cs typeface="ヒラギノ角ゴ ProN W3"/>
            </a:endParaRPr>
          </a:p>
        </p:txBody>
      </p:sp>
      <p:pic>
        <p:nvPicPr>
          <p:cNvPr id="51" name="Picture 2"/>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5546981" y="1455774"/>
            <a:ext cx="2934093" cy="2200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正方形/長方形 52"/>
          <p:cNvSpPr/>
          <p:nvPr/>
        </p:nvSpPr>
        <p:spPr>
          <a:xfrm>
            <a:off x="4100658" y="5137021"/>
            <a:ext cx="687005" cy="14006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1970545" y="3841432"/>
            <a:ext cx="2032057" cy="111949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6" name="図 55" descr="あんしん.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57" name="テキスト ボックス 56"/>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58" name="図 57" descr="地区全体.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sp>
        <p:nvSpPr>
          <p:cNvPr id="52" name="角丸四角形吹き出し 51"/>
          <p:cNvSpPr/>
          <p:nvPr/>
        </p:nvSpPr>
        <p:spPr>
          <a:xfrm>
            <a:off x="4282381" y="3736066"/>
            <a:ext cx="2558033" cy="743829"/>
          </a:xfrm>
          <a:prstGeom prst="wedgeRoundRectCallout">
            <a:avLst>
              <a:gd name="adj1" fmla="val -43161"/>
              <a:gd name="adj2" fmla="val 131491"/>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262626"/>
                </a:solidFill>
                <a:latin typeface="+mj-ea"/>
                <a:ea typeface="+mj-ea"/>
                <a:cs typeface="ヒラギノ角ゴ ProN W3"/>
              </a:rPr>
              <a:t>食事を通して地域の友人と交流</a:t>
            </a:r>
            <a:endParaRPr kumimoji="1" lang="ja-JP" altLang="en-US" sz="2000" dirty="0">
              <a:solidFill>
                <a:srgbClr val="262626"/>
              </a:solidFill>
              <a:latin typeface="+mj-ea"/>
              <a:ea typeface="+mj-ea"/>
              <a:cs typeface="ヒラギノ角ゴ ProN W3"/>
            </a:endParaRPr>
          </a:p>
        </p:txBody>
      </p:sp>
      <p:sp>
        <p:nvSpPr>
          <p:cNvPr id="33" name="正方形/長方形 32"/>
          <p:cNvSpPr/>
          <p:nvPr/>
        </p:nvSpPr>
        <p:spPr>
          <a:xfrm>
            <a:off x="4795926" y="5137021"/>
            <a:ext cx="1020412" cy="14006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角丸四角形吹き出し 33"/>
          <p:cNvSpPr/>
          <p:nvPr/>
        </p:nvSpPr>
        <p:spPr>
          <a:xfrm>
            <a:off x="5611449" y="4085448"/>
            <a:ext cx="2869625" cy="743829"/>
          </a:xfrm>
          <a:prstGeom prst="wedgeRoundRectCallout">
            <a:avLst>
              <a:gd name="adj1" fmla="val -57165"/>
              <a:gd name="adj2" fmla="val 82065"/>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262626"/>
                </a:solidFill>
                <a:latin typeface="+mj-ea"/>
                <a:ea typeface="+mj-ea"/>
                <a:cs typeface="ヒラギノ角ゴ ProN W3"/>
              </a:rPr>
              <a:t>元通訳の職を活かし</a:t>
            </a:r>
            <a:endParaRPr lang="en-US" altLang="ja-JP" sz="2000" dirty="0" smtClean="0">
              <a:solidFill>
                <a:srgbClr val="262626"/>
              </a:solidFill>
              <a:latin typeface="+mj-ea"/>
              <a:ea typeface="+mj-ea"/>
              <a:cs typeface="ヒラギノ角ゴ ProN W3"/>
            </a:endParaRPr>
          </a:p>
          <a:p>
            <a:pPr algn="ctr"/>
            <a:r>
              <a:rPr lang="ja-JP" altLang="en-US" sz="2000" dirty="0" smtClean="0">
                <a:solidFill>
                  <a:srgbClr val="262626"/>
                </a:solidFill>
                <a:latin typeface="+mj-ea"/>
                <a:ea typeface="+mj-ea"/>
                <a:cs typeface="ヒラギノ角ゴ ProN W3"/>
              </a:rPr>
              <a:t>英語を教える</a:t>
            </a:r>
            <a:endParaRPr lang="en-US" altLang="ja-JP" sz="2000" dirty="0">
              <a:solidFill>
                <a:srgbClr val="262626"/>
              </a:solidFill>
              <a:latin typeface="+mj-ea"/>
              <a:ea typeface="+mj-ea"/>
              <a:cs typeface="ヒラギノ角ゴ ProN W3"/>
            </a:endParaRPr>
          </a:p>
        </p:txBody>
      </p:sp>
      <p:sp>
        <p:nvSpPr>
          <p:cNvPr id="36" name="円/楕円 35"/>
          <p:cNvSpPr/>
          <p:nvPr/>
        </p:nvSpPr>
        <p:spPr>
          <a:xfrm>
            <a:off x="1964152" y="3878454"/>
            <a:ext cx="2044841" cy="105128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 name="図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14640" y="1823450"/>
            <a:ext cx="2684068" cy="1783606"/>
          </a:xfrm>
          <a:prstGeom prst="rect">
            <a:avLst/>
          </a:prstGeom>
          <a:ln>
            <a:noFill/>
          </a:ln>
          <a:effectLst>
            <a:softEdge rad="112500"/>
          </a:effectLst>
        </p:spPr>
      </p:pic>
    </p:spTree>
    <p:extLst>
      <p:ext uri="{BB962C8B-B14F-4D97-AF65-F5344CB8AC3E}">
        <p14:creationId xmlns:p14="http://schemas.microsoft.com/office/powerpoint/2010/main" val="150557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49" grpId="0" animBg="1"/>
      <p:bldP spid="49" grpId="1" animBg="1"/>
      <p:bldP spid="50" grpId="0" animBg="1"/>
      <p:bldP spid="50" grpId="1" animBg="1"/>
      <p:bldP spid="53" grpId="0" animBg="1"/>
      <p:bldP spid="53" grpId="1" animBg="1"/>
      <p:bldP spid="54" grpId="0" animBg="1"/>
      <p:bldP spid="54" grpId="1" animBg="1"/>
      <p:bldP spid="52" grpId="0" animBg="1"/>
      <p:bldP spid="52" grpId="1" animBg="1"/>
      <p:bldP spid="33" grpId="0" animBg="1"/>
      <p:bldP spid="34"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25"/>
          <p:cNvSpPr>
            <a:spLocks noGrp="1"/>
          </p:cNvSpPr>
          <p:nvPr>
            <p:ph type="sldNum" sz="quarter" idx="12"/>
          </p:nvPr>
        </p:nvSpPr>
        <p:spPr/>
        <p:txBody>
          <a:bodyPr/>
          <a:lstStyle/>
          <a:p>
            <a:fld id="{BA79D606-EC8D-0647-87B4-E9EEF6F75C3C}" type="slidenum">
              <a:rPr kumimoji="1" lang="ja-JP" altLang="en-US" smtClean="0"/>
              <a:t>4</a:t>
            </a:fld>
            <a:endParaRPr kumimoji="1" lang="ja-JP" altLang="en-US"/>
          </a:p>
        </p:txBody>
      </p:sp>
      <p:pic>
        <p:nvPicPr>
          <p:cNvPr id="8" name="図 7" descr="tsuchiura2.gif"/>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636689" y="644062"/>
            <a:ext cx="6170123" cy="6206206"/>
          </a:xfrm>
          <a:prstGeom prst="rect">
            <a:avLst/>
          </a:prstGeom>
        </p:spPr>
      </p:pic>
      <p:grpSp>
        <p:nvGrpSpPr>
          <p:cNvPr id="11" name="図形グループ 10"/>
          <p:cNvGrpSpPr/>
          <p:nvPr/>
        </p:nvGrpSpPr>
        <p:grpSpPr>
          <a:xfrm>
            <a:off x="3165686" y="3089770"/>
            <a:ext cx="3832017" cy="3760498"/>
            <a:chOff x="3165686" y="3089770"/>
            <a:chExt cx="3832017" cy="3760498"/>
          </a:xfrm>
        </p:grpSpPr>
        <p:pic>
          <p:nvPicPr>
            <p:cNvPr id="3" name="図 2" descr="puratto.gif"/>
            <p:cNvPicPr>
              <a:picLocks noChangeAspect="1"/>
            </p:cNvPicPr>
            <p:nvPr/>
          </p:nvPicPr>
          <p:blipFill>
            <a:blip r:embed="rId5">
              <a:alphaModFix amt="81000"/>
              <a:extLst>
                <a:ext uri="{28A0092B-C50C-407E-A947-70E740481C1C}">
                  <a14:useLocalDpi xmlns:a14="http://schemas.microsoft.com/office/drawing/2010/main"/>
                </a:ext>
              </a:extLst>
            </a:blip>
            <a:stretch>
              <a:fillRect/>
            </a:stretch>
          </p:blipFill>
          <p:spPr>
            <a:xfrm>
              <a:off x="3165686" y="3089770"/>
              <a:ext cx="3497419" cy="3760498"/>
            </a:xfrm>
            <a:prstGeom prst="rect">
              <a:avLst/>
            </a:prstGeom>
          </p:spPr>
        </p:pic>
        <p:grpSp>
          <p:nvGrpSpPr>
            <p:cNvPr id="97" name="図形グループ 96"/>
            <p:cNvGrpSpPr/>
            <p:nvPr/>
          </p:nvGrpSpPr>
          <p:grpSpPr>
            <a:xfrm>
              <a:off x="3258595" y="5916732"/>
              <a:ext cx="914400" cy="914400"/>
              <a:chOff x="2905182" y="5913507"/>
              <a:chExt cx="914400" cy="914400"/>
            </a:xfrm>
          </p:grpSpPr>
          <p:sp>
            <p:nvSpPr>
              <p:cNvPr id="99" name="円/楕円 98"/>
              <p:cNvSpPr/>
              <p:nvPr/>
            </p:nvSpPr>
            <p:spPr>
              <a:xfrm>
                <a:off x="2905182" y="5913507"/>
                <a:ext cx="914400" cy="914400"/>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00" name="テキスト ボックス 99"/>
              <p:cNvSpPr txBox="1"/>
              <p:nvPr/>
            </p:nvSpPr>
            <p:spPr>
              <a:xfrm>
                <a:off x="3013569" y="6170652"/>
                <a:ext cx="697627" cy="400110"/>
              </a:xfrm>
              <a:prstGeom prst="rect">
                <a:avLst/>
              </a:prstGeom>
              <a:noFill/>
              <a:ln>
                <a:noFill/>
              </a:ln>
            </p:spPr>
            <p:txBody>
              <a:bodyPr wrap="none" rtlCol="0">
                <a:spAutoFit/>
              </a:bodyPr>
              <a:lstStyle/>
              <a:p>
                <a:pPr algn="ctr"/>
                <a:r>
                  <a:rPr kumimoji="1" lang="ja-JP" altLang="en-US" sz="2000" b="1" dirty="0" smtClean="0">
                    <a:ln w="3175" cmpd="sng">
                      <a:noFill/>
                    </a:ln>
                    <a:solidFill>
                      <a:srgbClr val="FF9A00"/>
                    </a:solidFill>
                    <a:effectLst/>
                    <a:latin typeface="+mn-ea"/>
                    <a:cs typeface="ヒラギノ丸ゴ ProN W4"/>
                  </a:rPr>
                  <a:t>三中</a:t>
                </a:r>
                <a:endParaRPr kumimoji="1" lang="ja-JP" altLang="en-US" sz="1600" b="1" dirty="0">
                  <a:solidFill>
                    <a:srgbClr val="FF9A00"/>
                  </a:solidFill>
                  <a:effectLst/>
                  <a:latin typeface="+mn-ea"/>
                  <a:cs typeface="ヒラギノ丸ゴ ProN W4"/>
                </a:endParaRPr>
              </a:p>
            </p:txBody>
          </p:sp>
        </p:grpSp>
        <p:grpSp>
          <p:nvGrpSpPr>
            <p:cNvPr id="101" name="図形グループ 100"/>
            <p:cNvGrpSpPr/>
            <p:nvPr/>
          </p:nvGrpSpPr>
          <p:grpSpPr>
            <a:xfrm>
              <a:off x="6083303" y="3852670"/>
              <a:ext cx="914400" cy="914400"/>
              <a:chOff x="-2753062" y="2751144"/>
              <a:chExt cx="914400" cy="914400"/>
            </a:xfrm>
          </p:grpSpPr>
          <p:sp>
            <p:nvSpPr>
              <p:cNvPr id="102" name="円/楕円 101"/>
              <p:cNvSpPr/>
              <p:nvPr/>
            </p:nvSpPr>
            <p:spPr>
              <a:xfrm>
                <a:off x="-2753062" y="2751144"/>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03" name="テキスト ボックス 102"/>
              <p:cNvSpPr txBox="1"/>
              <p:nvPr/>
            </p:nvSpPr>
            <p:spPr>
              <a:xfrm>
                <a:off x="-2644675" y="3008289"/>
                <a:ext cx="697627" cy="400110"/>
              </a:xfrm>
              <a:prstGeom prst="rect">
                <a:avLst/>
              </a:prstGeom>
              <a:noFill/>
              <a:ln>
                <a:noFill/>
              </a:ln>
            </p:spPr>
            <p:txBody>
              <a:bodyPr wrap="none" rtlCol="0">
                <a:spAutoFit/>
              </a:bodyPr>
              <a:lstStyle/>
              <a:p>
                <a:pPr algn="ctr"/>
                <a:r>
                  <a:rPr kumimoji="1" lang="ja-JP" altLang="en-US" sz="2000" b="1" dirty="0" smtClean="0">
                    <a:ln w="1270" cap="flat" cmpd="sng">
                      <a:noFill/>
                    </a:ln>
                    <a:solidFill>
                      <a:srgbClr val="DC5096"/>
                    </a:solidFill>
                    <a:effectLst/>
                    <a:latin typeface="+mn-ea"/>
                    <a:cs typeface="ヒラギノ丸ゴ ProN W4"/>
                  </a:rPr>
                  <a:t>二中</a:t>
                </a:r>
                <a:endParaRPr kumimoji="1" lang="ja-JP" altLang="en-US" sz="1600" b="1" dirty="0">
                  <a:solidFill>
                    <a:srgbClr val="DC5096"/>
                  </a:solidFill>
                  <a:effectLst/>
                  <a:latin typeface="+mn-ea"/>
                  <a:cs typeface="ヒラギノ丸ゴ ProN W4"/>
                </a:endParaRPr>
              </a:p>
            </p:txBody>
          </p:sp>
        </p:grpSp>
      </p:grpSp>
      <p:grpSp>
        <p:nvGrpSpPr>
          <p:cNvPr id="12" name="図形グループ 11"/>
          <p:cNvGrpSpPr/>
          <p:nvPr/>
        </p:nvGrpSpPr>
        <p:grpSpPr>
          <a:xfrm>
            <a:off x="2646167" y="641580"/>
            <a:ext cx="4018514" cy="4229743"/>
            <a:chOff x="2646167" y="641580"/>
            <a:chExt cx="4018514" cy="4229743"/>
          </a:xfrm>
        </p:grpSpPr>
        <p:pic>
          <p:nvPicPr>
            <p:cNvPr id="4" name="図 3" descr="bicycle.gif"/>
            <p:cNvPicPr>
              <a:picLocks noChangeAspect="1"/>
            </p:cNvPicPr>
            <p:nvPr/>
          </p:nvPicPr>
          <p:blipFill>
            <a:blip r:embed="rId6">
              <a:alphaModFix amt="50000"/>
              <a:extLst>
                <a:ext uri="{28A0092B-C50C-407E-A947-70E740481C1C}">
                  <a14:useLocalDpi xmlns:a14="http://schemas.microsoft.com/office/drawing/2010/main"/>
                </a:ext>
              </a:extLst>
            </a:blip>
            <a:stretch>
              <a:fillRect/>
            </a:stretch>
          </p:blipFill>
          <p:spPr>
            <a:xfrm>
              <a:off x="2646167" y="641580"/>
              <a:ext cx="4018514" cy="4229743"/>
            </a:xfrm>
            <a:prstGeom prst="rect">
              <a:avLst/>
            </a:prstGeom>
          </p:spPr>
        </p:pic>
        <p:grpSp>
          <p:nvGrpSpPr>
            <p:cNvPr id="104" name="図形グループ 103"/>
            <p:cNvGrpSpPr/>
            <p:nvPr/>
          </p:nvGrpSpPr>
          <p:grpSpPr>
            <a:xfrm>
              <a:off x="3213141" y="3547870"/>
              <a:ext cx="914400" cy="914400"/>
              <a:chOff x="8363380" y="4799956"/>
              <a:chExt cx="914400" cy="914400"/>
            </a:xfrm>
          </p:grpSpPr>
          <p:sp>
            <p:nvSpPr>
              <p:cNvPr id="105" name="円/楕円 104"/>
              <p:cNvSpPr/>
              <p:nvPr/>
            </p:nvSpPr>
            <p:spPr>
              <a:xfrm>
                <a:off x="8363380" y="4799956"/>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06" name="テキスト ボックス 105"/>
              <p:cNvSpPr txBox="1"/>
              <p:nvPr/>
            </p:nvSpPr>
            <p:spPr>
              <a:xfrm>
                <a:off x="8471767" y="5057101"/>
                <a:ext cx="697627" cy="400110"/>
              </a:xfrm>
              <a:prstGeom prst="rect">
                <a:avLst/>
              </a:prstGeom>
              <a:noFill/>
              <a:ln>
                <a:noFill/>
              </a:ln>
            </p:spPr>
            <p:txBody>
              <a:bodyPr wrap="none" rtlCol="0">
                <a:spAutoFit/>
              </a:bodyPr>
              <a:lstStyle/>
              <a:p>
                <a:pPr algn="ctr"/>
                <a:r>
                  <a:rPr kumimoji="1" lang="ja-JP" altLang="en-US" sz="2000" b="1" dirty="0" smtClean="0">
                    <a:ln w="3175" cmpd="sng">
                      <a:noFill/>
                    </a:ln>
                    <a:solidFill>
                      <a:schemeClr val="accent6"/>
                    </a:solidFill>
                    <a:effectLst/>
                    <a:latin typeface="+mn-ea"/>
                    <a:cs typeface="ヒラギノ丸ゴ ProN W4"/>
                  </a:rPr>
                  <a:t>一中</a:t>
                </a:r>
                <a:endParaRPr kumimoji="1" lang="ja-JP" altLang="en-US" sz="1600" b="1" dirty="0">
                  <a:solidFill>
                    <a:schemeClr val="accent6"/>
                  </a:solidFill>
                  <a:effectLst/>
                  <a:latin typeface="+mn-ea"/>
                  <a:cs typeface="ヒラギノ丸ゴ ProN W4"/>
                </a:endParaRPr>
              </a:p>
            </p:txBody>
          </p:sp>
        </p:grpSp>
        <p:grpSp>
          <p:nvGrpSpPr>
            <p:cNvPr id="107" name="図形グループ 106"/>
            <p:cNvGrpSpPr/>
            <p:nvPr/>
          </p:nvGrpSpPr>
          <p:grpSpPr>
            <a:xfrm>
              <a:off x="2994163" y="1138347"/>
              <a:ext cx="954107" cy="914400"/>
              <a:chOff x="-1160883" y="1634891"/>
              <a:chExt cx="954107" cy="914400"/>
            </a:xfrm>
          </p:grpSpPr>
          <p:sp>
            <p:nvSpPr>
              <p:cNvPr id="108" name="円/楕円 107"/>
              <p:cNvSpPr/>
              <p:nvPr/>
            </p:nvSpPr>
            <p:spPr>
              <a:xfrm>
                <a:off x="-1160883" y="1634891"/>
                <a:ext cx="914400" cy="914400"/>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09" name="テキスト ボックス 108"/>
              <p:cNvSpPr txBox="1"/>
              <p:nvPr/>
            </p:nvSpPr>
            <p:spPr>
              <a:xfrm>
                <a:off x="-1160883" y="1892036"/>
                <a:ext cx="954107" cy="400110"/>
              </a:xfrm>
              <a:prstGeom prst="rect">
                <a:avLst/>
              </a:prstGeom>
              <a:noFill/>
              <a:ln>
                <a:noFill/>
              </a:ln>
            </p:spPr>
            <p:txBody>
              <a:bodyPr wrap="none" rtlCol="0">
                <a:spAutoFit/>
              </a:bodyPr>
              <a:lstStyle/>
              <a:p>
                <a:pPr algn="ctr"/>
                <a:r>
                  <a:rPr kumimoji="1" lang="ja-JP" altLang="en-US" sz="2000" b="1" dirty="0" smtClean="0">
                    <a:ln w="1270" cap="flat" cmpd="sng">
                      <a:noFill/>
                    </a:ln>
                    <a:solidFill>
                      <a:srgbClr val="008000"/>
                    </a:solidFill>
                    <a:effectLst/>
                    <a:latin typeface="+mn-ea"/>
                    <a:cs typeface="ヒラギノ丸ゴ ProN W4"/>
                  </a:rPr>
                  <a:t>新治中</a:t>
                </a:r>
                <a:endParaRPr kumimoji="1" lang="ja-JP" altLang="en-US" b="1" dirty="0">
                  <a:solidFill>
                    <a:schemeClr val="bg1">
                      <a:lumMod val="50000"/>
                    </a:schemeClr>
                  </a:solidFill>
                  <a:effectLst/>
                  <a:latin typeface="+mn-ea"/>
                  <a:cs typeface="ヒラギノ丸ゴ ProN W4"/>
                </a:endParaRPr>
              </a:p>
            </p:txBody>
          </p:sp>
        </p:grpSp>
      </p:grpSp>
      <p:grpSp>
        <p:nvGrpSpPr>
          <p:cNvPr id="13" name="図形グループ 12"/>
          <p:cNvGrpSpPr/>
          <p:nvPr/>
        </p:nvGrpSpPr>
        <p:grpSpPr>
          <a:xfrm>
            <a:off x="2646167" y="644062"/>
            <a:ext cx="6170153" cy="6206206"/>
            <a:chOff x="2646167" y="644062"/>
            <a:chExt cx="6170153" cy="6206206"/>
          </a:xfrm>
        </p:grpSpPr>
        <p:pic>
          <p:nvPicPr>
            <p:cNvPr id="9" name="図 8" descr="ppk.gif"/>
            <p:cNvPicPr>
              <a:picLocks noChangeAspect="1"/>
            </p:cNvPicPr>
            <p:nvPr/>
          </p:nvPicPr>
          <p:blipFill>
            <a:blip r:embed="rId7">
              <a:alphaModFix amt="50000"/>
              <a:extLst>
                <a:ext uri="{28A0092B-C50C-407E-A947-70E740481C1C}">
                  <a14:useLocalDpi xmlns:a14="http://schemas.microsoft.com/office/drawing/2010/main"/>
                </a:ext>
              </a:extLst>
            </a:blip>
            <a:stretch>
              <a:fillRect/>
            </a:stretch>
          </p:blipFill>
          <p:spPr>
            <a:xfrm>
              <a:off x="2646167" y="644062"/>
              <a:ext cx="6170153" cy="6206206"/>
            </a:xfrm>
            <a:prstGeom prst="rect">
              <a:avLst/>
            </a:prstGeom>
          </p:spPr>
        </p:pic>
        <p:grpSp>
          <p:nvGrpSpPr>
            <p:cNvPr id="119" name="図形グループ 118"/>
            <p:cNvGrpSpPr/>
            <p:nvPr/>
          </p:nvGrpSpPr>
          <p:grpSpPr>
            <a:xfrm>
              <a:off x="5465058" y="5410485"/>
              <a:ext cx="914400" cy="914400"/>
              <a:chOff x="9556914" y="6302606"/>
              <a:chExt cx="914400" cy="914400"/>
            </a:xfrm>
          </p:grpSpPr>
          <p:sp>
            <p:nvSpPr>
              <p:cNvPr id="120" name="円/楕円 119"/>
              <p:cNvSpPr/>
              <p:nvPr/>
            </p:nvSpPr>
            <p:spPr>
              <a:xfrm>
                <a:off x="9556914" y="6302606"/>
                <a:ext cx="914400" cy="914400"/>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21" name="正方形/長方形 120"/>
              <p:cNvSpPr/>
              <p:nvPr/>
            </p:nvSpPr>
            <p:spPr>
              <a:xfrm>
                <a:off x="9665301" y="6405863"/>
                <a:ext cx="697627" cy="707886"/>
              </a:xfrm>
              <a:prstGeom prst="rect">
                <a:avLst/>
              </a:prstGeom>
            </p:spPr>
            <p:txBody>
              <a:bodyPr wrap="none">
                <a:spAutoFit/>
              </a:bodyPr>
              <a:lstStyle/>
              <a:p>
                <a:pPr algn="ctr"/>
                <a:r>
                  <a:rPr lang="ja-JP" altLang="en-US" sz="2000" b="1" dirty="0" smtClean="0">
                    <a:ln w="1270" cap="flat" cmpd="sng">
                      <a:noFill/>
                    </a:ln>
                    <a:solidFill>
                      <a:srgbClr val="FF6600"/>
                    </a:solidFill>
                    <a:latin typeface="+mn-ea"/>
                    <a:cs typeface="ヒラギノ丸ゴ ProN W4"/>
                  </a:rPr>
                  <a:t>四・</a:t>
                </a:r>
                <a:endParaRPr lang="en-US" altLang="ja-JP" sz="2000" b="1" dirty="0" smtClean="0">
                  <a:ln w="1270" cap="flat" cmpd="sng">
                    <a:noFill/>
                  </a:ln>
                  <a:solidFill>
                    <a:srgbClr val="FF6600"/>
                  </a:solidFill>
                  <a:latin typeface="+mn-ea"/>
                  <a:cs typeface="ヒラギノ丸ゴ ProN W4"/>
                </a:endParaRPr>
              </a:p>
              <a:p>
                <a:pPr algn="ctr"/>
                <a:r>
                  <a:rPr lang="ja-JP" altLang="en-US" sz="2000" b="1" dirty="0" smtClean="0">
                    <a:ln w="1270" cap="flat" cmpd="sng">
                      <a:noFill/>
                    </a:ln>
                    <a:solidFill>
                      <a:srgbClr val="FF6600"/>
                    </a:solidFill>
                    <a:latin typeface="+mn-ea"/>
                    <a:cs typeface="ヒラギノ丸ゴ ProN W4"/>
                  </a:rPr>
                  <a:t>六中</a:t>
                </a:r>
                <a:endParaRPr lang="ja-JP" altLang="en-US" sz="2000" dirty="0">
                  <a:solidFill>
                    <a:srgbClr val="FF6600"/>
                  </a:solidFill>
                  <a:latin typeface="+mn-ea"/>
                </a:endParaRPr>
              </a:p>
            </p:txBody>
          </p:sp>
        </p:grpSp>
        <p:grpSp>
          <p:nvGrpSpPr>
            <p:cNvPr id="122" name="図形グループ 121"/>
            <p:cNvGrpSpPr/>
            <p:nvPr/>
          </p:nvGrpSpPr>
          <p:grpSpPr>
            <a:xfrm>
              <a:off x="6083303" y="3852670"/>
              <a:ext cx="914400" cy="914400"/>
              <a:chOff x="-2753062" y="2751144"/>
              <a:chExt cx="914400" cy="914400"/>
            </a:xfrm>
          </p:grpSpPr>
          <p:sp>
            <p:nvSpPr>
              <p:cNvPr id="123" name="円/楕円 122"/>
              <p:cNvSpPr/>
              <p:nvPr/>
            </p:nvSpPr>
            <p:spPr>
              <a:xfrm>
                <a:off x="-2753062" y="2751144"/>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24" name="テキスト ボックス 123"/>
              <p:cNvSpPr txBox="1"/>
              <p:nvPr/>
            </p:nvSpPr>
            <p:spPr>
              <a:xfrm>
                <a:off x="-2644675" y="3008289"/>
                <a:ext cx="697627" cy="400110"/>
              </a:xfrm>
              <a:prstGeom prst="rect">
                <a:avLst/>
              </a:prstGeom>
              <a:noFill/>
              <a:ln>
                <a:noFill/>
              </a:ln>
            </p:spPr>
            <p:txBody>
              <a:bodyPr wrap="none" rtlCol="0">
                <a:spAutoFit/>
              </a:bodyPr>
              <a:lstStyle/>
              <a:p>
                <a:pPr algn="ctr"/>
                <a:r>
                  <a:rPr kumimoji="1" lang="ja-JP" altLang="en-US" sz="2000" b="1" dirty="0" smtClean="0">
                    <a:ln w="1270" cap="flat" cmpd="sng">
                      <a:noFill/>
                    </a:ln>
                    <a:solidFill>
                      <a:srgbClr val="DC5096"/>
                    </a:solidFill>
                    <a:effectLst/>
                    <a:latin typeface="+mn-ea"/>
                    <a:cs typeface="ヒラギノ丸ゴ ProN W4"/>
                  </a:rPr>
                  <a:t>二中</a:t>
                </a:r>
                <a:endParaRPr kumimoji="1" lang="ja-JP" altLang="en-US" sz="1600" b="1" dirty="0">
                  <a:solidFill>
                    <a:srgbClr val="DC5096"/>
                  </a:solidFill>
                  <a:effectLst/>
                  <a:latin typeface="+mn-ea"/>
                  <a:cs typeface="ヒラギノ丸ゴ ProN W4"/>
                </a:endParaRPr>
              </a:p>
            </p:txBody>
          </p:sp>
        </p:grpSp>
        <p:grpSp>
          <p:nvGrpSpPr>
            <p:cNvPr id="125" name="図形グループ 124"/>
            <p:cNvGrpSpPr/>
            <p:nvPr/>
          </p:nvGrpSpPr>
          <p:grpSpPr>
            <a:xfrm>
              <a:off x="7419449" y="2483380"/>
              <a:ext cx="954107" cy="914400"/>
              <a:chOff x="6962250" y="2509967"/>
              <a:chExt cx="954107" cy="914400"/>
            </a:xfrm>
          </p:grpSpPr>
          <p:sp>
            <p:nvSpPr>
              <p:cNvPr id="126" name="円/楕円 125"/>
              <p:cNvSpPr/>
              <p:nvPr/>
            </p:nvSpPr>
            <p:spPr>
              <a:xfrm>
                <a:off x="6982103" y="2509967"/>
                <a:ext cx="914400" cy="914400"/>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27" name="テキスト ボックス 126"/>
              <p:cNvSpPr txBox="1"/>
              <p:nvPr/>
            </p:nvSpPr>
            <p:spPr>
              <a:xfrm>
                <a:off x="6962250" y="2613224"/>
                <a:ext cx="954107" cy="707886"/>
              </a:xfrm>
              <a:prstGeom prst="rect">
                <a:avLst/>
              </a:prstGeom>
              <a:noFill/>
              <a:ln>
                <a:noFill/>
              </a:ln>
            </p:spPr>
            <p:txBody>
              <a:bodyPr wrap="none" rtlCol="0">
                <a:spAutoFit/>
              </a:bodyPr>
              <a:lstStyle/>
              <a:p>
                <a:pPr algn="ctr"/>
                <a:r>
                  <a:rPr kumimoji="1" lang="ja-JP" altLang="en-US" sz="2000" b="1" dirty="0" smtClean="0">
                    <a:ln w="1270" cap="flat" cmpd="sng">
                      <a:noFill/>
                    </a:ln>
                    <a:solidFill>
                      <a:schemeClr val="bg2">
                        <a:lumMod val="50000"/>
                      </a:schemeClr>
                    </a:solidFill>
                    <a:effectLst/>
                    <a:latin typeface="+mn-ea"/>
                    <a:cs typeface="ヒラギノ丸ゴ ProN W4"/>
                  </a:rPr>
                  <a:t>五・</a:t>
                </a:r>
                <a:endParaRPr kumimoji="1" lang="en-US" altLang="ja-JP" sz="2000" b="1" dirty="0" smtClean="0">
                  <a:ln w="1270" cap="flat" cmpd="sng">
                    <a:noFill/>
                  </a:ln>
                  <a:solidFill>
                    <a:schemeClr val="bg2">
                      <a:lumMod val="50000"/>
                    </a:schemeClr>
                  </a:solidFill>
                  <a:effectLst/>
                  <a:latin typeface="+mn-ea"/>
                  <a:cs typeface="ヒラギノ丸ゴ ProN W4"/>
                </a:endParaRPr>
              </a:p>
              <a:p>
                <a:pPr algn="ctr"/>
                <a:r>
                  <a:rPr kumimoji="1" lang="ja-JP" altLang="en-US" sz="2000" b="1" dirty="0" smtClean="0">
                    <a:ln w="1270" cap="flat" cmpd="sng">
                      <a:noFill/>
                    </a:ln>
                    <a:solidFill>
                      <a:schemeClr val="bg2">
                        <a:lumMod val="50000"/>
                      </a:schemeClr>
                    </a:solidFill>
                    <a:effectLst/>
                    <a:latin typeface="+mn-ea"/>
                    <a:cs typeface="ヒラギノ丸ゴ ProN W4"/>
                  </a:rPr>
                  <a:t>都和中</a:t>
                </a:r>
                <a:endParaRPr kumimoji="1" lang="ja-JP" altLang="en-US" b="1" dirty="0">
                  <a:solidFill>
                    <a:schemeClr val="bg1">
                      <a:lumMod val="50000"/>
                    </a:schemeClr>
                  </a:solidFill>
                  <a:effectLst/>
                  <a:latin typeface="+mn-ea"/>
                  <a:cs typeface="ヒラギノ丸ゴ ProN W4"/>
                </a:endParaRPr>
              </a:p>
            </p:txBody>
          </p:sp>
        </p:grpSp>
      </p:grpSp>
      <p:pic>
        <p:nvPicPr>
          <p:cNvPr id="135" name="図 134" descr="地区全体.png"/>
          <p:cNvPicPr>
            <a:picLocks noChangeAspect="1"/>
          </p:cNvPicPr>
          <p:nvPr/>
        </p:nvPicPr>
        <p:blipFill>
          <a:blip r:embed="rId8" cstate="screen">
            <a:alphaModFix amt="80000"/>
            <a:extLst>
              <a:ext uri="{28A0092B-C50C-407E-A947-70E740481C1C}">
                <a14:useLocalDpi xmlns:a14="http://schemas.microsoft.com/office/drawing/2010/main"/>
              </a:ext>
            </a:extLst>
          </a:blip>
          <a:stretch>
            <a:fillRect/>
          </a:stretch>
        </p:blipFill>
        <p:spPr>
          <a:xfrm>
            <a:off x="2636689" y="644062"/>
            <a:ext cx="6169794" cy="6210417"/>
          </a:xfrm>
          <a:prstGeom prst="rect">
            <a:avLst/>
          </a:prstGeom>
        </p:spPr>
      </p:pic>
      <p:sp>
        <p:nvSpPr>
          <p:cNvPr id="55" name="角丸四角形 54"/>
          <p:cNvSpPr/>
          <p:nvPr/>
        </p:nvSpPr>
        <p:spPr>
          <a:xfrm>
            <a:off x="2414655" y="91734"/>
            <a:ext cx="4314691" cy="710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solidFill>
                  <a:schemeClr val="tx1">
                    <a:lumMod val="75000"/>
                    <a:lumOff val="25000"/>
                  </a:schemeClr>
                </a:solidFill>
              </a:rPr>
              <a:t>ぬくもりのあるまち</a:t>
            </a:r>
            <a:endParaRPr kumimoji="1" lang="ja-JP" altLang="en-US" sz="2800" dirty="0">
              <a:solidFill>
                <a:schemeClr val="tx1">
                  <a:lumMod val="75000"/>
                  <a:lumOff val="25000"/>
                </a:schemeClr>
              </a:solidFill>
            </a:endParaRPr>
          </a:p>
        </p:txBody>
      </p:sp>
      <p:sp>
        <p:nvSpPr>
          <p:cNvPr id="56" name="テキスト ボックス 55"/>
          <p:cNvSpPr txBox="1"/>
          <p:nvPr/>
        </p:nvSpPr>
        <p:spPr>
          <a:xfrm>
            <a:off x="1289284" y="213350"/>
            <a:ext cx="1107996" cy="461665"/>
          </a:xfrm>
          <a:prstGeom prst="rect">
            <a:avLst/>
          </a:prstGeom>
          <a:noFill/>
        </p:spPr>
        <p:txBody>
          <a:bodyPr wrap="none" rtlCol="0">
            <a:spAutoFit/>
          </a:bodyPr>
          <a:lstStyle/>
          <a:p>
            <a:pPr algn="ctr"/>
            <a:r>
              <a:rPr kumimoji="1" lang="ja-JP" altLang="en-US" sz="2400" dirty="0" smtClean="0"/>
              <a:t>目標像</a:t>
            </a:r>
            <a:endParaRPr kumimoji="1" lang="ja-JP" altLang="en-US" sz="2400" dirty="0"/>
          </a:p>
        </p:txBody>
      </p:sp>
      <p:grpSp>
        <p:nvGrpSpPr>
          <p:cNvPr id="16" name="図形グループ 15"/>
          <p:cNvGrpSpPr/>
          <p:nvPr/>
        </p:nvGrpSpPr>
        <p:grpSpPr>
          <a:xfrm>
            <a:off x="393003" y="841791"/>
            <a:ext cx="1867239" cy="2005677"/>
            <a:chOff x="393003" y="841791"/>
            <a:chExt cx="1867239" cy="2005677"/>
          </a:xfrm>
        </p:grpSpPr>
        <p:grpSp>
          <p:nvGrpSpPr>
            <p:cNvPr id="93" name="図形グループ 92"/>
            <p:cNvGrpSpPr/>
            <p:nvPr/>
          </p:nvGrpSpPr>
          <p:grpSpPr>
            <a:xfrm>
              <a:off x="393003" y="841791"/>
              <a:ext cx="1866231" cy="1866232"/>
              <a:chOff x="2878239" y="187564"/>
              <a:chExt cx="2822838" cy="2822838"/>
            </a:xfrm>
          </p:grpSpPr>
          <p:sp>
            <p:nvSpPr>
              <p:cNvPr id="96" name="円/楕円 95"/>
              <p:cNvSpPr/>
              <p:nvPr/>
            </p:nvSpPr>
            <p:spPr>
              <a:xfrm>
                <a:off x="2878239" y="187564"/>
                <a:ext cx="2822838" cy="2822838"/>
              </a:xfrm>
              <a:prstGeom prst="ellipse">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8" name="テキスト ボックス 97"/>
              <p:cNvSpPr txBox="1">
                <a:spLocks noChangeAspect="1"/>
              </p:cNvSpPr>
              <p:nvPr/>
            </p:nvSpPr>
            <p:spPr>
              <a:xfrm>
                <a:off x="3093766" y="1218023"/>
                <a:ext cx="2451840" cy="791416"/>
              </a:xfrm>
              <a:prstGeom prst="rect">
                <a:avLst/>
              </a:prstGeom>
              <a:noFill/>
            </p:spPr>
            <p:txBody>
              <a:bodyPr wrap="none" rtlCol="0">
                <a:spAutoFit/>
              </a:bodyPr>
              <a:lstStyle/>
              <a:p>
                <a:pPr algn="ctr"/>
                <a:r>
                  <a:rPr kumimoji="1" lang="ja-JP" altLang="en-US" sz="2800" b="1" dirty="0" smtClean="0">
                    <a:ln w="3175" cmpd="sng">
                      <a:solidFill>
                        <a:schemeClr val="accent6"/>
                      </a:solidFill>
                    </a:ln>
                    <a:solidFill>
                      <a:schemeClr val="accent6">
                        <a:lumMod val="60000"/>
                        <a:lumOff val="40000"/>
                      </a:schemeClr>
                    </a:solidFill>
                  </a:rPr>
                  <a:t>つながり</a:t>
                </a:r>
                <a:endParaRPr kumimoji="1" lang="ja-JP" altLang="en-US" sz="2800" b="1" dirty="0">
                  <a:ln w="3175" cmpd="sng">
                    <a:solidFill>
                      <a:schemeClr val="accent6"/>
                    </a:solidFill>
                  </a:ln>
                  <a:solidFill>
                    <a:schemeClr val="accent6">
                      <a:lumMod val="60000"/>
                      <a:lumOff val="40000"/>
                    </a:schemeClr>
                  </a:solidFill>
                </a:endParaRPr>
              </a:p>
            </p:txBody>
          </p:sp>
        </p:grpSp>
        <p:pic>
          <p:nvPicPr>
            <p:cNvPr id="5" name="図 4" descr="つながり.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79954" y="2048892"/>
              <a:ext cx="780288" cy="798576"/>
            </a:xfrm>
            <a:prstGeom prst="rect">
              <a:avLst/>
            </a:prstGeom>
          </p:spPr>
        </p:pic>
      </p:grpSp>
      <p:grpSp>
        <p:nvGrpSpPr>
          <p:cNvPr id="17" name="図形グループ 16"/>
          <p:cNvGrpSpPr/>
          <p:nvPr/>
        </p:nvGrpSpPr>
        <p:grpSpPr>
          <a:xfrm>
            <a:off x="394010" y="2847468"/>
            <a:ext cx="1866232" cy="1961015"/>
            <a:chOff x="394010" y="2847468"/>
            <a:chExt cx="1866232" cy="1961015"/>
          </a:xfrm>
        </p:grpSpPr>
        <p:grpSp>
          <p:nvGrpSpPr>
            <p:cNvPr id="86" name="図形グループ 85"/>
            <p:cNvGrpSpPr/>
            <p:nvPr/>
          </p:nvGrpSpPr>
          <p:grpSpPr>
            <a:xfrm>
              <a:off x="394010" y="2847468"/>
              <a:ext cx="1866232" cy="1866233"/>
              <a:chOff x="-1325791" y="4055841"/>
              <a:chExt cx="2822838" cy="2822838"/>
            </a:xfrm>
          </p:grpSpPr>
          <p:sp>
            <p:nvSpPr>
              <p:cNvPr id="89" name="円/楕円 88"/>
              <p:cNvSpPr/>
              <p:nvPr/>
            </p:nvSpPr>
            <p:spPr>
              <a:xfrm>
                <a:off x="-1325791" y="4055841"/>
                <a:ext cx="2822838" cy="2822838"/>
              </a:xfrm>
              <a:prstGeom prst="ellipse">
                <a:avLst/>
              </a:prstGeom>
              <a:solidFill>
                <a:schemeClr val="bg1"/>
              </a:solidFill>
              <a:ln w="285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1140290" y="5091435"/>
                <a:ext cx="2451838" cy="791415"/>
              </a:xfrm>
              <a:prstGeom prst="rect">
                <a:avLst/>
              </a:prstGeom>
              <a:noFill/>
            </p:spPr>
            <p:txBody>
              <a:bodyPr wrap="none" rtlCol="0">
                <a:spAutoFit/>
              </a:bodyPr>
              <a:lstStyle/>
              <a:p>
                <a:pPr algn="ctr"/>
                <a:r>
                  <a:rPr kumimoji="1" lang="ja-JP" altLang="en-US" sz="2800" b="1" dirty="0" smtClean="0">
                    <a:ln w="3175" cmpd="sng">
                      <a:solidFill>
                        <a:schemeClr val="bg2">
                          <a:lumMod val="50000"/>
                        </a:schemeClr>
                      </a:solidFill>
                    </a:ln>
                    <a:solidFill>
                      <a:schemeClr val="bg2">
                        <a:lumMod val="75000"/>
                      </a:schemeClr>
                    </a:solidFill>
                  </a:rPr>
                  <a:t>にぎわい</a:t>
                </a:r>
                <a:endParaRPr kumimoji="1" lang="ja-JP" altLang="en-US" sz="2800" b="1" dirty="0">
                  <a:ln w="3175" cmpd="sng">
                    <a:solidFill>
                      <a:schemeClr val="bg2">
                        <a:lumMod val="50000"/>
                      </a:schemeClr>
                    </a:solidFill>
                  </a:ln>
                  <a:solidFill>
                    <a:schemeClr val="bg2">
                      <a:lumMod val="75000"/>
                    </a:schemeClr>
                  </a:solidFill>
                </a:endParaRPr>
              </a:p>
            </p:txBody>
          </p:sp>
        </p:grpSp>
        <p:pic>
          <p:nvPicPr>
            <p:cNvPr id="6" name="図 5" descr="にぎわい.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79954" y="4009907"/>
              <a:ext cx="780288" cy="798576"/>
            </a:xfrm>
            <a:prstGeom prst="rect">
              <a:avLst/>
            </a:prstGeom>
          </p:spPr>
        </p:pic>
      </p:grpSp>
      <p:grpSp>
        <p:nvGrpSpPr>
          <p:cNvPr id="18" name="図形グループ 17"/>
          <p:cNvGrpSpPr/>
          <p:nvPr/>
        </p:nvGrpSpPr>
        <p:grpSpPr>
          <a:xfrm>
            <a:off x="393003" y="4835440"/>
            <a:ext cx="1867239" cy="1967503"/>
            <a:chOff x="393003" y="4835440"/>
            <a:chExt cx="1867239" cy="1967503"/>
          </a:xfrm>
        </p:grpSpPr>
        <p:grpSp>
          <p:nvGrpSpPr>
            <p:cNvPr id="75" name="図形グループ 74"/>
            <p:cNvGrpSpPr/>
            <p:nvPr/>
          </p:nvGrpSpPr>
          <p:grpSpPr>
            <a:xfrm>
              <a:off x="393003" y="4835440"/>
              <a:ext cx="1866232" cy="1866232"/>
              <a:chOff x="-180251" y="1208201"/>
              <a:chExt cx="2822838" cy="2822838"/>
            </a:xfrm>
          </p:grpSpPr>
          <p:sp>
            <p:nvSpPr>
              <p:cNvPr id="82" name="円/楕円 81"/>
              <p:cNvSpPr/>
              <p:nvPr/>
            </p:nvSpPr>
            <p:spPr>
              <a:xfrm>
                <a:off x="-180251" y="1208201"/>
                <a:ext cx="2822838" cy="2822838"/>
              </a:xfrm>
              <a:prstGeom prst="ellipse">
                <a:avLst/>
              </a:prstGeom>
              <a:solidFill>
                <a:schemeClr val="bg1"/>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5253" y="2264460"/>
                <a:ext cx="2451838" cy="791416"/>
              </a:xfrm>
              <a:prstGeom prst="rect">
                <a:avLst/>
              </a:prstGeom>
              <a:noFill/>
            </p:spPr>
            <p:txBody>
              <a:bodyPr wrap="none" rtlCol="0">
                <a:spAutoFit/>
              </a:bodyPr>
              <a:lstStyle/>
              <a:p>
                <a:pPr algn="ctr"/>
                <a:r>
                  <a:rPr kumimoji="1" lang="ja-JP" altLang="en-US" sz="2800" b="1" dirty="0" smtClean="0">
                    <a:ln w="3175" cmpd="sng">
                      <a:solidFill>
                        <a:schemeClr val="accent3">
                          <a:lumMod val="50000"/>
                        </a:schemeClr>
                      </a:solidFill>
                    </a:ln>
                    <a:solidFill>
                      <a:schemeClr val="accent3">
                        <a:lumMod val="75000"/>
                      </a:schemeClr>
                    </a:solidFill>
                  </a:rPr>
                  <a:t>あんしん</a:t>
                </a:r>
                <a:endParaRPr kumimoji="1" lang="ja-JP" altLang="en-US" sz="2800" b="1" dirty="0">
                  <a:ln w="3175" cmpd="sng">
                    <a:solidFill>
                      <a:schemeClr val="accent3">
                        <a:lumMod val="50000"/>
                      </a:schemeClr>
                    </a:solidFill>
                  </a:ln>
                  <a:solidFill>
                    <a:schemeClr val="accent3">
                      <a:lumMod val="75000"/>
                    </a:schemeClr>
                  </a:solidFill>
                </a:endParaRPr>
              </a:p>
            </p:txBody>
          </p:sp>
        </p:grpSp>
        <p:pic>
          <p:nvPicPr>
            <p:cNvPr id="7" name="図 6" descr="あんしん.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79954" y="6004367"/>
              <a:ext cx="780288" cy="798576"/>
            </a:xfrm>
            <a:prstGeom prst="rect">
              <a:avLst/>
            </a:prstGeom>
          </p:spPr>
        </p:pic>
      </p:grpSp>
      <p:grpSp>
        <p:nvGrpSpPr>
          <p:cNvPr id="62" name="図形グループ 61"/>
          <p:cNvGrpSpPr/>
          <p:nvPr/>
        </p:nvGrpSpPr>
        <p:grpSpPr>
          <a:xfrm>
            <a:off x="3450617" y="2847468"/>
            <a:ext cx="2436401" cy="3042497"/>
            <a:chOff x="3450617" y="2847468"/>
            <a:chExt cx="2436401" cy="3042497"/>
          </a:xfrm>
        </p:grpSpPr>
        <p:pic>
          <p:nvPicPr>
            <p:cNvPr id="63" name="図 6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18682" y="2847468"/>
              <a:ext cx="668336" cy="684000"/>
            </a:xfrm>
            <a:prstGeom prst="rect">
              <a:avLst/>
            </a:prstGeom>
          </p:spPr>
        </p:pic>
        <p:pic>
          <p:nvPicPr>
            <p:cNvPr id="64" name="図 6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50617" y="5205965"/>
              <a:ext cx="668336" cy="684000"/>
            </a:xfrm>
            <a:prstGeom prst="rect">
              <a:avLst/>
            </a:prstGeom>
          </p:spPr>
        </p:pic>
      </p:grpSp>
      <p:grpSp>
        <p:nvGrpSpPr>
          <p:cNvPr id="65" name="図形グループ 64"/>
          <p:cNvGrpSpPr/>
          <p:nvPr/>
        </p:nvGrpSpPr>
        <p:grpSpPr>
          <a:xfrm>
            <a:off x="3299349" y="2272137"/>
            <a:ext cx="3298290" cy="2248976"/>
            <a:chOff x="3299349" y="2272137"/>
            <a:chExt cx="3298290" cy="2248976"/>
          </a:xfrm>
        </p:grpSpPr>
        <p:pic>
          <p:nvPicPr>
            <p:cNvPr id="66" name="図 6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99349" y="2272137"/>
              <a:ext cx="653134" cy="668443"/>
            </a:xfrm>
            <a:prstGeom prst="rect">
              <a:avLst/>
            </a:prstGeom>
          </p:spPr>
        </p:pic>
        <p:pic>
          <p:nvPicPr>
            <p:cNvPr id="67" name="図 6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44505" y="2853386"/>
              <a:ext cx="653134" cy="668443"/>
            </a:xfrm>
            <a:prstGeom prst="rect">
              <a:avLst/>
            </a:prstGeom>
          </p:spPr>
        </p:pic>
        <p:pic>
          <p:nvPicPr>
            <p:cNvPr id="68" name="図 6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77495" y="3852670"/>
              <a:ext cx="653134" cy="668443"/>
            </a:xfrm>
            <a:prstGeom prst="rect">
              <a:avLst/>
            </a:prstGeom>
          </p:spPr>
        </p:pic>
      </p:grpSp>
      <p:grpSp>
        <p:nvGrpSpPr>
          <p:cNvPr id="77" name="図形グループ 76"/>
          <p:cNvGrpSpPr/>
          <p:nvPr/>
        </p:nvGrpSpPr>
        <p:grpSpPr>
          <a:xfrm>
            <a:off x="4026471" y="2256580"/>
            <a:ext cx="3746999" cy="3611105"/>
            <a:chOff x="4026471" y="2256580"/>
            <a:chExt cx="3746999" cy="3611105"/>
          </a:xfrm>
        </p:grpSpPr>
        <p:pic>
          <p:nvPicPr>
            <p:cNvPr id="78" name="図 7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26471" y="2256580"/>
              <a:ext cx="668336" cy="684000"/>
            </a:xfrm>
            <a:prstGeom prst="rect">
              <a:avLst/>
            </a:prstGeom>
          </p:spPr>
        </p:pic>
        <p:pic>
          <p:nvPicPr>
            <p:cNvPr id="79" name="図 7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83780" y="3565803"/>
              <a:ext cx="668336" cy="684000"/>
            </a:xfrm>
            <a:prstGeom prst="rect">
              <a:avLst/>
            </a:prstGeom>
          </p:spPr>
        </p:pic>
        <p:pic>
          <p:nvPicPr>
            <p:cNvPr id="80" name="図 7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02600" y="4799956"/>
              <a:ext cx="668336" cy="684000"/>
            </a:xfrm>
            <a:prstGeom prst="rect">
              <a:avLst/>
            </a:prstGeom>
          </p:spPr>
        </p:pic>
        <p:pic>
          <p:nvPicPr>
            <p:cNvPr id="81" name="図 8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52472" y="3833614"/>
              <a:ext cx="668336" cy="684000"/>
            </a:xfrm>
            <a:prstGeom prst="rect">
              <a:avLst/>
            </a:prstGeom>
          </p:spPr>
        </p:pic>
        <p:pic>
          <p:nvPicPr>
            <p:cNvPr id="83" name="図 8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72995" y="5183685"/>
              <a:ext cx="668336" cy="684000"/>
            </a:xfrm>
            <a:prstGeom prst="rect">
              <a:avLst/>
            </a:prstGeom>
          </p:spPr>
        </p:pic>
        <p:pic>
          <p:nvPicPr>
            <p:cNvPr id="85" name="図 8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5134" y="3431664"/>
              <a:ext cx="668336" cy="684000"/>
            </a:xfrm>
            <a:prstGeom prst="rect">
              <a:avLst/>
            </a:prstGeom>
          </p:spPr>
        </p:pic>
      </p:grpSp>
      <p:grpSp>
        <p:nvGrpSpPr>
          <p:cNvPr id="14" name="図形グループ 13"/>
          <p:cNvGrpSpPr/>
          <p:nvPr/>
        </p:nvGrpSpPr>
        <p:grpSpPr>
          <a:xfrm>
            <a:off x="2994163" y="1132360"/>
            <a:ext cx="5378129" cy="5696640"/>
            <a:chOff x="2994163" y="1132360"/>
            <a:chExt cx="5378129" cy="5696640"/>
          </a:xfrm>
        </p:grpSpPr>
        <p:grpSp>
          <p:nvGrpSpPr>
            <p:cNvPr id="128" name="図形グループ 127"/>
            <p:cNvGrpSpPr/>
            <p:nvPr/>
          </p:nvGrpSpPr>
          <p:grpSpPr>
            <a:xfrm>
              <a:off x="3213141" y="3541883"/>
              <a:ext cx="914400" cy="914400"/>
              <a:chOff x="8363380" y="4799956"/>
              <a:chExt cx="914400" cy="914400"/>
            </a:xfrm>
          </p:grpSpPr>
          <p:sp>
            <p:nvSpPr>
              <p:cNvPr id="129" name="円/楕円 128"/>
              <p:cNvSpPr/>
              <p:nvPr/>
            </p:nvSpPr>
            <p:spPr>
              <a:xfrm>
                <a:off x="8363380" y="4799956"/>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30" name="テキスト ボックス 129"/>
              <p:cNvSpPr txBox="1"/>
              <p:nvPr/>
            </p:nvSpPr>
            <p:spPr>
              <a:xfrm>
                <a:off x="8471767" y="5057101"/>
                <a:ext cx="697627" cy="400110"/>
              </a:xfrm>
              <a:prstGeom prst="rect">
                <a:avLst/>
              </a:prstGeom>
              <a:noFill/>
              <a:ln>
                <a:noFill/>
              </a:ln>
            </p:spPr>
            <p:txBody>
              <a:bodyPr wrap="none" rtlCol="0">
                <a:spAutoFit/>
              </a:bodyPr>
              <a:lstStyle/>
              <a:p>
                <a:pPr algn="ctr"/>
                <a:r>
                  <a:rPr kumimoji="1" lang="ja-JP" altLang="en-US" sz="2000" b="1" dirty="0" smtClean="0">
                    <a:ln w="3175" cmpd="sng">
                      <a:noFill/>
                    </a:ln>
                    <a:solidFill>
                      <a:schemeClr val="accent6"/>
                    </a:solidFill>
                    <a:effectLst/>
                    <a:latin typeface="+mn-ea"/>
                    <a:cs typeface="ヒラギノ丸ゴ ProN W4"/>
                  </a:rPr>
                  <a:t>一中</a:t>
                </a:r>
                <a:endParaRPr kumimoji="1" lang="ja-JP" altLang="en-US" sz="1600" b="1" dirty="0">
                  <a:solidFill>
                    <a:schemeClr val="accent6"/>
                  </a:solidFill>
                  <a:effectLst/>
                  <a:latin typeface="+mn-ea"/>
                  <a:cs typeface="ヒラギノ丸ゴ ProN W4"/>
                </a:endParaRPr>
              </a:p>
            </p:txBody>
          </p:sp>
        </p:grpSp>
        <p:grpSp>
          <p:nvGrpSpPr>
            <p:cNvPr id="131" name="図形グループ 130"/>
            <p:cNvGrpSpPr/>
            <p:nvPr/>
          </p:nvGrpSpPr>
          <p:grpSpPr>
            <a:xfrm>
              <a:off x="5463794" y="5408353"/>
              <a:ext cx="914400" cy="914400"/>
              <a:chOff x="9556914" y="6302606"/>
              <a:chExt cx="914400" cy="914400"/>
            </a:xfrm>
          </p:grpSpPr>
          <p:sp>
            <p:nvSpPr>
              <p:cNvPr id="132" name="円/楕円 131"/>
              <p:cNvSpPr/>
              <p:nvPr/>
            </p:nvSpPr>
            <p:spPr>
              <a:xfrm>
                <a:off x="9556914" y="6302606"/>
                <a:ext cx="914400" cy="914400"/>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33" name="正方形/長方形 132"/>
              <p:cNvSpPr/>
              <p:nvPr/>
            </p:nvSpPr>
            <p:spPr>
              <a:xfrm>
                <a:off x="9665301" y="6405863"/>
                <a:ext cx="697627" cy="707886"/>
              </a:xfrm>
              <a:prstGeom prst="rect">
                <a:avLst/>
              </a:prstGeom>
            </p:spPr>
            <p:txBody>
              <a:bodyPr wrap="none">
                <a:spAutoFit/>
              </a:bodyPr>
              <a:lstStyle/>
              <a:p>
                <a:pPr algn="ctr"/>
                <a:r>
                  <a:rPr lang="ja-JP" altLang="en-US" sz="2000" b="1" dirty="0" smtClean="0">
                    <a:ln w="1270" cap="flat" cmpd="sng">
                      <a:noFill/>
                    </a:ln>
                    <a:solidFill>
                      <a:srgbClr val="FF6600"/>
                    </a:solidFill>
                    <a:latin typeface="+mn-ea"/>
                    <a:cs typeface="ヒラギノ丸ゴ ProN W4"/>
                  </a:rPr>
                  <a:t>四・</a:t>
                </a:r>
                <a:endParaRPr lang="en-US" altLang="ja-JP" sz="2000" b="1" dirty="0" smtClean="0">
                  <a:ln w="1270" cap="flat" cmpd="sng">
                    <a:noFill/>
                  </a:ln>
                  <a:solidFill>
                    <a:srgbClr val="FF6600"/>
                  </a:solidFill>
                  <a:latin typeface="+mn-ea"/>
                  <a:cs typeface="ヒラギノ丸ゴ ProN W4"/>
                </a:endParaRPr>
              </a:p>
              <a:p>
                <a:pPr algn="ctr"/>
                <a:r>
                  <a:rPr lang="ja-JP" altLang="en-US" sz="2000" b="1" dirty="0" smtClean="0">
                    <a:ln w="1270" cap="flat" cmpd="sng">
                      <a:noFill/>
                    </a:ln>
                    <a:solidFill>
                      <a:srgbClr val="FF6600"/>
                    </a:solidFill>
                    <a:latin typeface="+mn-ea"/>
                    <a:cs typeface="ヒラギノ丸ゴ ProN W4"/>
                  </a:rPr>
                  <a:t>六中</a:t>
                </a:r>
                <a:endParaRPr lang="ja-JP" altLang="en-US" sz="2000" dirty="0">
                  <a:solidFill>
                    <a:srgbClr val="FF6600"/>
                  </a:solidFill>
                  <a:latin typeface="+mn-ea"/>
                </a:endParaRPr>
              </a:p>
            </p:txBody>
          </p:sp>
        </p:grpSp>
        <p:grpSp>
          <p:nvGrpSpPr>
            <p:cNvPr id="134" name="図形グループ 133"/>
            <p:cNvGrpSpPr/>
            <p:nvPr/>
          </p:nvGrpSpPr>
          <p:grpSpPr>
            <a:xfrm>
              <a:off x="3257331" y="5914600"/>
              <a:ext cx="914400" cy="914400"/>
              <a:chOff x="2905182" y="5913507"/>
              <a:chExt cx="914400" cy="914400"/>
            </a:xfrm>
          </p:grpSpPr>
          <p:sp>
            <p:nvSpPr>
              <p:cNvPr id="136" name="円/楕円 135"/>
              <p:cNvSpPr/>
              <p:nvPr/>
            </p:nvSpPr>
            <p:spPr>
              <a:xfrm>
                <a:off x="2905182" y="5913507"/>
                <a:ext cx="914400" cy="914400"/>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37" name="テキスト ボックス 136"/>
              <p:cNvSpPr txBox="1"/>
              <p:nvPr/>
            </p:nvSpPr>
            <p:spPr>
              <a:xfrm>
                <a:off x="3013569" y="6170652"/>
                <a:ext cx="697627" cy="400110"/>
              </a:xfrm>
              <a:prstGeom prst="rect">
                <a:avLst/>
              </a:prstGeom>
              <a:noFill/>
              <a:ln>
                <a:noFill/>
              </a:ln>
            </p:spPr>
            <p:txBody>
              <a:bodyPr wrap="none" rtlCol="0">
                <a:spAutoFit/>
              </a:bodyPr>
              <a:lstStyle/>
              <a:p>
                <a:pPr algn="ctr"/>
                <a:r>
                  <a:rPr kumimoji="1" lang="ja-JP" altLang="en-US" sz="2000" b="1" dirty="0" smtClean="0">
                    <a:ln w="3175" cmpd="sng">
                      <a:noFill/>
                    </a:ln>
                    <a:solidFill>
                      <a:srgbClr val="FF9A00"/>
                    </a:solidFill>
                    <a:effectLst/>
                    <a:latin typeface="+mn-ea"/>
                    <a:cs typeface="ヒラギノ丸ゴ ProN W4"/>
                  </a:rPr>
                  <a:t>三中</a:t>
                </a:r>
                <a:endParaRPr kumimoji="1" lang="ja-JP" altLang="en-US" sz="1600" b="1" dirty="0">
                  <a:solidFill>
                    <a:srgbClr val="FF9A00"/>
                  </a:solidFill>
                  <a:effectLst/>
                  <a:latin typeface="+mn-ea"/>
                  <a:cs typeface="ヒラギノ丸ゴ ProN W4"/>
                </a:endParaRPr>
              </a:p>
            </p:txBody>
          </p:sp>
        </p:grpSp>
        <p:grpSp>
          <p:nvGrpSpPr>
            <p:cNvPr id="138" name="図形グループ 137"/>
            <p:cNvGrpSpPr/>
            <p:nvPr/>
          </p:nvGrpSpPr>
          <p:grpSpPr>
            <a:xfrm>
              <a:off x="2994163" y="1132360"/>
              <a:ext cx="954107" cy="914400"/>
              <a:chOff x="-1160883" y="1634891"/>
              <a:chExt cx="954107" cy="914400"/>
            </a:xfrm>
          </p:grpSpPr>
          <p:sp>
            <p:nvSpPr>
              <p:cNvPr id="139" name="円/楕円 138"/>
              <p:cNvSpPr/>
              <p:nvPr/>
            </p:nvSpPr>
            <p:spPr>
              <a:xfrm>
                <a:off x="-1160883" y="1634891"/>
                <a:ext cx="914400" cy="914400"/>
              </a:xfrm>
              <a:prstGeom prst="ellipse">
                <a:avLst/>
              </a:prstGeom>
              <a:solidFill>
                <a:schemeClr val="bg1">
                  <a:alpha val="78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40" name="テキスト ボックス 139"/>
              <p:cNvSpPr txBox="1"/>
              <p:nvPr/>
            </p:nvSpPr>
            <p:spPr>
              <a:xfrm>
                <a:off x="-1160883" y="1892036"/>
                <a:ext cx="954107" cy="400110"/>
              </a:xfrm>
              <a:prstGeom prst="rect">
                <a:avLst/>
              </a:prstGeom>
              <a:noFill/>
              <a:ln>
                <a:noFill/>
              </a:ln>
            </p:spPr>
            <p:txBody>
              <a:bodyPr wrap="none" rtlCol="0">
                <a:spAutoFit/>
              </a:bodyPr>
              <a:lstStyle/>
              <a:p>
                <a:pPr algn="ctr"/>
                <a:r>
                  <a:rPr kumimoji="1" lang="ja-JP" altLang="en-US" sz="2000" b="1" dirty="0" smtClean="0">
                    <a:ln w="1270" cap="flat" cmpd="sng">
                      <a:noFill/>
                    </a:ln>
                    <a:solidFill>
                      <a:srgbClr val="008000"/>
                    </a:solidFill>
                    <a:effectLst/>
                    <a:latin typeface="+mn-ea"/>
                    <a:cs typeface="ヒラギノ丸ゴ ProN W4"/>
                  </a:rPr>
                  <a:t>新治中</a:t>
                </a:r>
                <a:endParaRPr kumimoji="1" lang="ja-JP" altLang="en-US" b="1" dirty="0">
                  <a:solidFill>
                    <a:schemeClr val="bg1">
                      <a:lumMod val="50000"/>
                    </a:schemeClr>
                  </a:solidFill>
                  <a:effectLst/>
                  <a:latin typeface="+mn-ea"/>
                  <a:cs typeface="ヒラギノ丸ゴ ProN W4"/>
                </a:endParaRPr>
              </a:p>
            </p:txBody>
          </p:sp>
        </p:grpSp>
        <p:grpSp>
          <p:nvGrpSpPr>
            <p:cNvPr id="141" name="図形グループ 140"/>
            <p:cNvGrpSpPr/>
            <p:nvPr/>
          </p:nvGrpSpPr>
          <p:grpSpPr>
            <a:xfrm>
              <a:off x="6082039" y="3850538"/>
              <a:ext cx="914400" cy="914400"/>
              <a:chOff x="-2753062" y="2751144"/>
              <a:chExt cx="914400" cy="914400"/>
            </a:xfrm>
          </p:grpSpPr>
          <p:sp>
            <p:nvSpPr>
              <p:cNvPr id="142" name="円/楕円 141"/>
              <p:cNvSpPr/>
              <p:nvPr/>
            </p:nvSpPr>
            <p:spPr>
              <a:xfrm>
                <a:off x="-2753062" y="2751144"/>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43" name="テキスト ボックス 142"/>
              <p:cNvSpPr txBox="1"/>
              <p:nvPr/>
            </p:nvSpPr>
            <p:spPr>
              <a:xfrm>
                <a:off x="-2644675" y="3008289"/>
                <a:ext cx="697627" cy="400110"/>
              </a:xfrm>
              <a:prstGeom prst="rect">
                <a:avLst/>
              </a:prstGeom>
              <a:noFill/>
              <a:ln>
                <a:noFill/>
              </a:ln>
            </p:spPr>
            <p:txBody>
              <a:bodyPr wrap="none" rtlCol="0">
                <a:spAutoFit/>
              </a:bodyPr>
              <a:lstStyle/>
              <a:p>
                <a:pPr algn="ctr"/>
                <a:r>
                  <a:rPr kumimoji="1" lang="ja-JP" altLang="en-US" sz="2000" b="1" dirty="0" smtClean="0">
                    <a:ln w="1270" cap="flat" cmpd="sng">
                      <a:noFill/>
                    </a:ln>
                    <a:solidFill>
                      <a:srgbClr val="DC5096"/>
                    </a:solidFill>
                    <a:effectLst/>
                    <a:latin typeface="+mn-ea"/>
                    <a:cs typeface="ヒラギノ丸ゴ ProN W4"/>
                  </a:rPr>
                  <a:t>二中</a:t>
                </a:r>
                <a:endParaRPr kumimoji="1" lang="ja-JP" altLang="en-US" sz="1600" b="1" dirty="0">
                  <a:solidFill>
                    <a:srgbClr val="DC5096"/>
                  </a:solidFill>
                  <a:effectLst/>
                  <a:latin typeface="+mn-ea"/>
                  <a:cs typeface="ヒラギノ丸ゴ ProN W4"/>
                </a:endParaRPr>
              </a:p>
            </p:txBody>
          </p:sp>
        </p:grpSp>
        <p:grpSp>
          <p:nvGrpSpPr>
            <p:cNvPr id="144" name="図形グループ 143"/>
            <p:cNvGrpSpPr/>
            <p:nvPr/>
          </p:nvGrpSpPr>
          <p:grpSpPr>
            <a:xfrm>
              <a:off x="7418185" y="2481248"/>
              <a:ext cx="954107" cy="914400"/>
              <a:chOff x="6962250" y="2509967"/>
              <a:chExt cx="954107" cy="914400"/>
            </a:xfrm>
          </p:grpSpPr>
          <p:sp>
            <p:nvSpPr>
              <p:cNvPr id="145" name="円/楕円 144"/>
              <p:cNvSpPr/>
              <p:nvPr/>
            </p:nvSpPr>
            <p:spPr>
              <a:xfrm>
                <a:off x="6982103" y="2509967"/>
                <a:ext cx="914400" cy="914400"/>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146" name="テキスト ボックス 145"/>
              <p:cNvSpPr txBox="1"/>
              <p:nvPr/>
            </p:nvSpPr>
            <p:spPr>
              <a:xfrm>
                <a:off x="6962250" y="2613224"/>
                <a:ext cx="954107" cy="707886"/>
              </a:xfrm>
              <a:prstGeom prst="rect">
                <a:avLst/>
              </a:prstGeom>
              <a:noFill/>
              <a:ln>
                <a:noFill/>
              </a:ln>
            </p:spPr>
            <p:txBody>
              <a:bodyPr wrap="none" rtlCol="0">
                <a:spAutoFit/>
              </a:bodyPr>
              <a:lstStyle/>
              <a:p>
                <a:pPr algn="ctr"/>
                <a:r>
                  <a:rPr kumimoji="1" lang="ja-JP" altLang="en-US" sz="2000" b="1" dirty="0" smtClean="0">
                    <a:ln w="1270" cap="flat" cmpd="sng">
                      <a:noFill/>
                    </a:ln>
                    <a:solidFill>
                      <a:schemeClr val="bg2">
                        <a:lumMod val="50000"/>
                      </a:schemeClr>
                    </a:solidFill>
                    <a:effectLst/>
                    <a:latin typeface="+mn-ea"/>
                    <a:cs typeface="ヒラギノ丸ゴ ProN W4"/>
                  </a:rPr>
                  <a:t>五・</a:t>
                </a:r>
                <a:endParaRPr kumimoji="1" lang="en-US" altLang="ja-JP" sz="2000" b="1" dirty="0" smtClean="0">
                  <a:ln w="1270" cap="flat" cmpd="sng">
                    <a:noFill/>
                  </a:ln>
                  <a:solidFill>
                    <a:schemeClr val="bg2">
                      <a:lumMod val="50000"/>
                    </a:schemeClr>
                  </a:solidFill>
                  <a:effectLst/>
                  <a:latin typeface="+mn-ea"/>
                  <a:cs typeface="ヒラギノ丸ゴ ProN W4"/>
                </a:endParaRPr>
              </a:p>
              <a:p>
                <a:pPr algn="ctr"/>
                <a:r>
                  <a:rPr kumimoji="1" lang="ja-JP" altLang="en-US" sz="2000" b="1" dirty="0" smtClean="0">
                    <a:ln w="1270" cap="flat" cmpd="sng">
                      <a:noFill/>
                    </a:ln>
                    <a:solidFill>
                      <a:schemeClr val="bg2">
                        <a:lumMod val="50000"/>
                      </a:schemeClr>
                    </a:solidFill>
                    <a:effectLst/>
                    <a:latin typeface="+mn-ea"/>
                    <a:cs typeface="ヒラギノ丸ゴ ProN W4"/>
                  </a:rPr>
                  <a:t>都和中</a:t>
                </a:r>
                <a:endParaRPr kumimoji="1" lang="ja-JP" altLang="en-US" b="1" dirty="0">
                  <a:solidFill>
                    <a:schemeClr val="bg1">
                      <a:lumMod val="50000"/>
                    </a:schemeClr>
                  </a:solidFill>
                  <a:effectLst/>
                  <a:latin typeface="+mn-ea"/>
                  <a:cs typeface="ヒラギノ丸ゴ ProN W4"/>
                </a:endParaRPr>
              </a:p>
            </p:txBody>
          </p:sp>
        </p:grpSp>
      </p:grpSp>
      <p:sp>
        <p:nvSpPr>
          <p:cNvPr id="2" name="角丸四角形 1"/>
          <p:cNvSpPr/>
          <p:nvPr/>
        </p:nvSpPr>
        <p:spPr>
          <a:xfrm>
            <a:off x="5670936" y="1062556"/>
            <a:ext cx="3262645" cy="653897"/>
          </a:xfrm>
          <a:prstGeom prst="roundRect">
            <a:avLst>
              <a:gd name="adj" fmla="val 23126"/>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u="sng" dirty="0">
                <a:solidFill>
                  <a:schemeClr val="accent6"/>
                </a:solidFill>
              </a:rPr>
              <a:t>中学校区</a:t>
            </a:r>
            <a:r>
              <a:rPr lang="ja-JP" altLang="en-US" sz="2400" dirty="0">
                <a:solidFill>
                  <a:schemeClr val="tx1">
                    <a:lumMod val="75000"/>
                    <a:lumOff val="25000"/>
                  </a:schemeClr>
                </a:solidFill>
              </a:rPr>
              <a:t>ごとに区分</a:t>
            </a:r>
          </a:p>
        </p:txBody>
      </p:sp>
    </p:spTree>
    <p:extLst>
      <p:ext uri="{BB962C8B-B14F-4D97-AF65-F5344CB8AC3E}">
        <p14:creationId xmlns:p14="http://schemas.microsoft.com/office/powerpoint/2010/main" val="613416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17"/>
                                        </p:tgtEl>
                                        <p:attrNameLst>
                                          <p:attrName>style.opacity</p:attrName>
                                        </p:attrNameLst>
                                      </p:cBhvr>
                                      <p:to>
                                        <p:strVal val="0.5"/>
                                      </p:to>
                                    </p:set>
                                    <p:animEffect filter="image" prLst="opacity: 0.5">
                                      <p:cBhvr rctx="IE">
                                        <p:cTn id="7" dur="indefinite"/>
                                        <p:tgtEl>
                                          <p:spTgt spid="17"/>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18"/>
                                        </p:tgtEl>
                                        <p:attrNameLst>
                                          <p:attrName>style.opacity</p:attrName>
                                        </p:attrNameLst>
                                      </p:cBhvr>
                                      <p:to>
                                        <p:strVal val="0.5"/>
                                      </p:to>
                                    </p:set>
                                    <p:animEffect filter="image" prLst="opacity: 0.5">
                                      <p:cBhvr rctx="IE">
                                        <p:cTn id="10" dur="indefinite"/>
                                        <p:tgtEl>
                                          <p:spTgt spid="18"/>
                                        </p:tgtEl>
                                      </p:cBhvr>
                                    </p:animEffec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9" presetClass="emph" presetSubtype="0" nodeType="withEffect">
                                  <p:stCondLst>
                                    <p:cond delay="0"/>
                                  </p:stCondLst>
                                  <p:endCondLst>
                                    <p:cond evt="onNext" delay="0">
                                      <p:tgtEl>
                                        <p:sldTgt/>
                                      </p:tgtEl>
                                    </p:cond>
                                  </p:endCondLst>
                                  <p:childTnLst>
                                    <p:set>
                                      <p:cBhvr rctx="PPT">
                                        <p:cTn id="23" dur="indefinite"/>
                                        <p:tgtEl>
                                          <p:spTgt spid="16"/>
                                        </p:tgtEl>
                                        <p:attrNameLst>
                                          <p:attrName>style.opacity</p:attrName>
                                        </p:attrNameLst>
                                      </p:cBhvr>
                                      <p:to>
                                        <p:strVal val="0.5"/>
                                      </p:to>
                                    </p:set>
                                    <p:animEffect filter="image" prLst="opacity: 0.5">
                                      <p:cBhvr rctx="IE">
                                        <p:cTn id="24" dur="indefinite"/>
                                        <p:tgtEl>
                                          <p:spTgt spid="16"/>
                                        </p:tgtEl>
                                      </p:cBhvr>
                                    </p:animEffect>
                                  </p:childTnLst>
                                </p:cTn>
                              </p:par>
                              <p:par>
                                <p:cTn id="25" presetID="9" presetClass="emph" presetSubtype="0" nodeType="withEffect">
                                  <p:stCondLst>
                                    <p:cond delay="0"/>
                                  </p:stCondLst>
                                  <p:endCondLst>
                                    <p:cond evt="onNext" delay="0">
                                      <p:tgtEl>
                                        <p:sldTgt/>
                                      </p:tgtEl>
                                    </p:cond>
                                  </p:endCondLst>
                                  <p:childTnLst>
                                    <p:set>
                                      <p:cBhvr rctx="PPT">
                                        <p:cTn id="26" dur="indefinite"/>
                                        <p:tgtEl>
                                          <p:spTgt spid="18"/>
                                        </p:tgtEl>
                                        <p:attrNameLst>
                                          <p:attrName>style.opacity</p:attrName>
                                        </p:attrNameLst>
                                      </p:cBhvr>
                                      <p:to>
                                        <p:strVal val="0.5"/>
                                      </p:to>
                                    </p:set>
                                    <p:animEffect filter="image" prLst="opacity: 0.5">
                                      <p:cBhvr rctx="IE">
                                        <p:cTn id="27" dur="indefinite"/>
                                        <p:tgtEl>
                                          <p:spTgt spid="18"/>
                                        </p:tgtEl>
                                      </p:cBhvr>
                                    </p:animEffec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26" presetClass="emph" presetSubtype="0" fill="hold" nodeType="withEffect">
                                  <p:stCondLst>
                                    <p:cond delay="0"/>
                                  </p:stCondLst>
                                  <p:childTnLst>
                                    <p:animEffect transition="out" filter="fade">
                                      <p:cBhvr>
                                        <p:cTn id="31" dur="500" tmFilter="0, 0; .2, .5; .8, .5; 1, 0"/>
                                        <p:tgtEl>
                                          <p:spTgt spid="12"/>
                                        </p:tgtEl>
                                      </p:cBhvr>
                                    </p:animEffect>
                                    <p:animScale>
                                      <p:cBhvr>
                                        <p:cTn id="32" dur="250" autoRev="1" fill="hold"/>
                                        <p:tgtEl>
                                          <p:spTgt spid="1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9" presetClass="emph" presetSubtype="0" nodeType="withEffect">
                                  <p:stCondLst>
                                    <p:cond delay="0"/>
                                  </p:stCondLst>
                                  <p:endCondLst>
                                    <p:cond evt="onNext" delay="0">
                                      <p:tgtEl>
                                        <p:sldTgt/>
                                      </p:tgtEl>
                                    </p:cond>
                                  </p:endCondLst>
                                  <p:childTnLst>
                                    <p:set>
                                      <p:cBhvr rctx="PPT">
                                        <p:cTn id="40" dur="indefinite"/>
                                        <p:tgtEl>
                                          <p:spTgt spid="16"/>
                                        </p:tgtEl>
                                        <p:attrNameLst>
                                          <p:attrName>style.opacity</p:attrName>
                                        </p:attrNameLst>
                                      </p:cBhvr>
                                      <p:to>
                                        <p:strVal val="0.5"/>
                                      </p:to>
                                    </p:set>
                                    <p:animEffect filter="image" prLst="opacity: 0.5">
                                      <p:cBhvr rctx="IE">
                                        <p:cTn id="41" dur="indefinite"/>
                                        <p:tgtEl>
                                          <p:spTgt spid="16"/>
                                        </p:tgtEl>
                                      </p:cBhvr>
                                    </p:animEffect>
                                  </p:childTnLst>
                                </p:cTn>
                              </p:par>
                              <p:par>
                                <p:cTn id="42" presetID="9" presetClass="emph" presetSubtype="0" nodeType="withEffect">
                                  <p:stCondLst>
                                    <p:cond delay="0"/>
                                  </p:stCondLst>
                                  <p:endCondLst>
                                    <p:cond evt="onNext" delay="0">
                                      <p:tgtEl>
                                        <p:sldTgt/>
                                      </p:tgtEl>
                                    </p:cond>
                                  </p:endCondLst>
                                  <p:childTnLst>
                                    <p:set>
                                      <p:cBhvr rctx="PPT">
                                        <p:cTn id="43" dur="indefinite"/>
                                        <p:tgtEl>
                                          <p:spTgt spid="17"/>
                                        </p:tgtEl>
                                        <p:attrNameLst>
                                          <p:attrName>style.opacity</p:attrName>
                                        </p:attrNameLst>
                                      </p:cBhvr>
                                      <p:to>
                                        <p:strVal val="0.5"/>
                                      </p:to>
                                    </p:set>
                                    <p:animEffect filter="image" prLst="opacity: 0.5">
                                      <p:cBhvr rctx="IE">
                                        <p:cTn id="44" dur="indefinite"/>
                                        <p:tgtEl>
                                          <p:spTgt spid="17"/>
                                        </p:tgtEl>
                                      </p:cBhvr>
                                    </p:animEffec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fill="hold" nodeType="withEffect">
                                  <p:stCondLst>
                                    <p:cond delay="0"/>
                                  </p:stCondLst>
                                  <p:childTnLst>
                                    <p:animEffect transition="out" filter="fade">
                                      <p:cBhvr>
                                        <p:cTn id="48" dur="500" tmFilter="0, 0; .2, .5; .8, .5; 1, 0"/>
                                        <p:tgtEl>
                                          <p:spTgt spid="13"/>
                                        </p:tgtEl>
                                      </p:cBhvr>
                                    </p:animEffect>
                                    <p:animScale>
                                      <p:cBhvr>
                                        <p:cTn id="49" dur="250" autoRev="1" fill="hold"/>
                                        <p:tgtEl>
                                          <p:spTgt spid="13"/>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円/楕円 40"/>
          <p:cNvSpPr/>
          <p:nvPr/>
        </p:nvSpPr>
        <p:spPr>
          <a:xfrm>
            <a:off x="1290601" y="2497831"/>
            <a:ext cx="6465669" cy="2713941"/>
          </a:xfrm>
          <a:prstGeom prst="ellipse">
            <a:avLst/>
          </a:prstGeom>
          <a:noFill/>
          <a:ln w="304800">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pPr/>
              <a:t>40</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まとめ</a:t>
            </a:r>
            <a:endParaRPr kumimoji="1" lang="ja-JP" altLang="en-US" sz="2600" dirty="0">
              <a:solidFill>
                <a:schemeClr val="tx1">
                  <a:lumMod val="85000"/>
                  <a:lumOff val="15000"/>
                </a:schemeClr>
              </a:solidFill>
            </a:endParaRPr>
          </a:p>
        </p:txBody>
      </p:sp>
      <p:grpSp>
        <p:nvGrpSpPr>
          <p:cNvPr id="21" name="図形グループ 20"/>
          <p:cNvGrpSpPr/>
          <p:nvPr/>
        </p:nvGrpSpPr>
        <p:grpSpPr>
          <a:xfrm>
            <a:off x="3272598" y="1029616"/>
            <a:ext cx="2598805" cy="2598805"/>
            <a:chOff x="2878239" y="187564"/>
            <a:chExt cx="2822838" cy="2822838"/>
          </a:xfrm>
        </p:grpSpPr>
        <p:sp>
          <p:nvSpPr>
            <p:cNvPr id="24" name="円/楕円 23"/>
            <p:cNvSpPr/>
            <p:nvPr/>
          </p:nvSpPr>
          <p:spPr>
            <a:xfrm>
              <a:off x="2878239" y="187564"/>
              <a:ext cx="2822838" cy="2822838"/>
            </a:xfrm>
            <a:prstGeom prst="ellipse">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952281" y="779465"/>
              <a:ext cx="2674756" cy="863370"/>
            </a:xfrm>
            <a:prstGeom prst="rect">
              <a:avLst/>
            </a:prstGeom>
            <a:noFill/>
          </p:spPr>
          <p:txBody>
            <a:bodyPr wrap="none" rtlCol="0">
              <a:spAutoFit/>
            </a:bodyPr>
            <a:lstStyle/>
            <a:p>
              <a:pPr algn="ctr"/>
              <a:r>
                <a:rPr kumimoji="1" lang="ja-JP" altLang="en-US" sz="2800" b="1" dirty="0" smtClean="0">
                  <a:ln w="3175" cmpd="sng">
                    <a:solidFill>
                      <a:schemeClr val="accent6"/>
                    </a:solidFill>
                  </a:ln>
                  <a:solidFill>
                    <a:schemeClr val="accent6">
                      <a:lumMod val="60000"/>
                      <a:lumOff val="40000"/>
                    </a:schemeClr>
                  </a:solidFill>
                </a:rPr>
                <a:t>社会参加</a:t>
              </a:r>
              <a:endParaRPr kumimoji="1" lang="ja-JP" altLang="en-US" sz="2800" b="1" dirty="0">
                <a:ln w="3175" cmpd="sng">
                  <a:solidFill>
                    <a:schemeClr val="accent6"/>
                  </a:solidFill>
                </a:ln>
                <a:solidFill>
                  <a:schemeClr val="accent6">
                    <a:lumMod val="60000"/>
                    <a:lumOff val="40000"/>
                  </a:schemeClr>
                </a:solidFill>
              </a:endParaRPr>
            </a:p>
          </p:txBody>
        </p:sp>
      </p:grpSp>
      <p:grpSp>
        <p:nvGrpSpPr>
          <p:cNvPr id="28" name="図形グループ 27"/>
          <p:cNvGrpSpPr/>
          <p:nvPr/>
        </p:nvGrpSpPr>
        <p:grpSpPr>
          <a:xfrm>
            <a:off x="5799657" y="4204053"/>
            <a:ext cx="1710698" cy="1710698"/>
            <a:chOff x="-1325791" y="4055841"/>
            <a:chExt cx="2822838" cy="2822838"/>
          </a:xfrm>
        </p:grpSpPr>
        <p:sp>
          <p:nvSpPr>
            <p:cNvPr id="31" name="円/楕円 30"/>
            <p:cNvSpPr/>
            <p:nvPr/>
          </p:nvSpPr>
          <p:spPr>
            <a:xfrm>
              <a:off x="-1325791" y="4055841"/>
              <a:ext cx="2822838" cy="2822838"/>
            </a:xfrm>
            <a:prstGeom prst="ellipse">
              <a:avLst/>
            </a:prstGeom>
            <a:solidFill>
              <a:schemeClr val="bg1"/>
            </a:solidFill>
            <a:ln w="285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59239" y="5035575"/>
              <a:ext cx="1489736" cy="863370"/>
            </a:xfrm>
            <a:prstGeom prst="rect">
              <a:avLst/>
            </a:prstGeom>
            <a:noFill/>
          </p:spPr>
          <p:txBody>
            <a:bodyPr wrap="none" rtlCol="0">
              <a:spAutoFit/>
            </a:bodyPr>
            <a:lstStyle/>
            <a:p>
              <a:pPr algn="ctr"/>
              <a:r>
                <a:rPr kumimoji="1" lang="ja-JP" altLang="en-US" sz="2800" b="1" dirty="0" smtClean="0">
                  <a:ln w="3175" cmpd="sng">
                    <a:solidFill>
                      <a:schemeClr val="bg2">
                        <a:lumMod val="50000"/>
                      </a:schemeClr>
                    </a:solidFill>
                  </a:ln>
                  <a:solidFill>
                    <a:schemeClr val="bg2">
                      <a:lumMod val="75000"/>
                    </a:schemeClr>
                  </a:solidFill>
                </a:rPr>
                <a:t>食事</a:t>
              </a:r>
              <a:endParaRPr kumimoji="1" lang="ja-JP" altLang="en-US" sz="2800" b="1" dirty="0">
                <a:ln w="3175" cmpd="sng">
                  <a:solidFill>
                    <a:schemeClr val="bg2">
                      <a:lumMod val="50000"/>
                    </a:schemeClr>
                  </a:solidFill>
                </a:ln>
                <a:solidFill>
                  <a:schemeClr val="bg2">
                    <a:lumMod val="75000"/>
                  </a:schemeClr>
                </a:solidFill>
              </a:endParaRPr>
            </a:p>
          </p:txBody>
        </p:sp>
      </p:grpSp>
      <p:grpSp>
        <p:nvGrpSpPr>
          <p:cNvPr id="35" name="図形グループ 34"/>
          <p:cNvGrpSpPr/>
          <p:nvPr/>
        </p:nvGrpSpPr>
        <p:grpSpPr>
          <a:xfrm>
            <a:off x="1759330" y="4204053"/>
            <a:ext cx="1710698" cy="1710698"/>
            <a:chOff x="-180251" y="1208201"/>
            <a:chExt cx="2822838" cy="2822838"/>
          </a:xfrm>
        </p:grpSpPr>
        <p:sp>
          <p:nvSpPr>
            <p:cNvPr id="38" name="円/楕円 37"/>
            <p:cNvSpPr/>
            <p:nvPr/>
          </p:nvSpPr>
          <p:spPr>
            <a:xfrm>
              <a:off x="-180251" y="1208201"/>
              <a:ext cx="2822838" cy="2822838"/>
            </a:xfrm>
            <a:prstGeom prst="ellipse">
              <a:avLst/>
            </a:prstGeom>
            <a:solidFill>
              <a:schemeClr val="bg1"/>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486301" y="2187935"/>
              <a:ext cx="1489736" cy="863370"/>
            </a:xfrm>
            <a:prstGeom prst="rect">
              <a:avLst/>
            </a:prstGeom>
            <a:noFill/>
          </p:spPr>
          <p:txBody>
            <a:bodyPr wrap="none" rtlCol="0">
              <a:spAutoFit/>
            </a:bodyPr>
            <a:lstStyle/>
            <a:p>
              <a:pPr algn="ctr"/>
              <a:r>
                <a:rPr kumimoji="1" lang="ja-JP" altLang="en-US" sz="2800" b="1" dirty="0" smtClean="0">
                  <a:ln w="3175" cmpd="sng">
                    <a:solidFill>
                      <a:schemeClr val="accent3">
                        <a:lumMod val="50000"/>
                      </a:schemeClr>
                    </a:solidFill>
                  </a:ln>
                  <a:solidFill>
                    <a:schemeClr val="accent3">
                      <a:lumMod val="75000"/>
                    </a:schemeClr>
                  </a:solidFill>
                </a:rPr>
                <a:t>運動</a:t>
              </a:r>
              <a:endParaRPr kumimoji="1" lang="ja-JP" altLang="en-US" sz="2800" b="1" dirty="0">
                <a:ln w="3175" cmpd="sng">
                  <a:solidFill>
                    <a:schemeClr val="accent3">
                      <a:lumMod val="50000"/>
                    </a:schemeClr>
                  </a:solidFill>
                </a:ln>
                <a:solidFill>
                  <a:schemeClr val="accent3">
                    <a:lumMod val="75000"/>
                  </a:schemeClr>
                </a:solidFill>
              </a:endParaRPr>
            </a:p>
          </p:txBody>
        </p:sp>
      </p:grpSp>
      <p:sp>
        <p:nvSpPr>
          <p:cNvPr id="2" name="テキスト ボックス 1"/>
          <p:cNvSpPr txBox="1"/>
          <p:nvPr/>
        </p:nvSpPr>
        <p:spPr>
          <a:xfrm>
            <a:off x="816884" y="5366374"/>
            <a:ext cx="3570208" cy="830997"/>
          </a:xfrm>
          <a:prstGeom prst="rect">
            <a:avLst/>
          </a:prstGeom>
          <a:noFill/>
        </p:spPr>
        <p:txBody>
          <a:bodyPr wrap="none" rtlCol="0">
            <a:spAutoFit/>
          </a:bodyPr>
          <a:lstStyle/>
          <a:p>
            <a:pPr algn="ctr"/>
            <a:r>
              <a:rPr lang="ja-JP" altLang="en-US" sz="2400" dirty="0">
                <a:latin typeface="+mn-ea"/>
              </a:rPr>
              <a:t>朝の</a:t>
            </a:r>
            <a:r>
              <a:rPr lang="ja-JP" altLang="en-US" sz="2400" dirty="0">
                <a:solidFill>
                  <a:schemeClr val="accent6"/>
                </a:solidFill>
                <a:latin typeface="+mn-ea"/>
              </a:rPr>
              <a:t>お散歩</a:t>
            </a:r>
            <a:r>
              <a:rPr lang="ja-JP" altLang="en-US" sz="2400" dirty="0">
                <a:latin typeface="+mn-ea"/>
              </a:rPr>
              <a:t>・</a:t>
            </a:r>
            <a:r>
              <a:rPr lang="ja-JP" altLang="en-US" sz="2400" dirty="0">
                <a:solidFill>
                  <a:schemeClr val="accent6"/>
                </a:solidFill>
                <a:latin typeface="+mn-ea"/>
              </a:rPr>
              <a:t>ラジオ</a:t>
            </a:r>
            <a:r>
              <a:rPr lang="ja-JP" altLang="en-US" sz="2400" dirty="0" smtClean="0">
                <a:solidFill>
                  <a:schemeClr val="accent6"/>
                </a:solidFill>
                <a:latin typeface="+mn-ea"/>
              </a:rPr>
              <a:t>体操</a:t>
            </a:r>
            <a:endParaRPr lang="en-US" altLang="ja-JP" sz="2400" dirty="0" smtClean="0">
              <a:solidFill>
                <a:schemeClr val="accent6"/>
              </a:solidFill>
              <a:latin typeface="+mn-ea"/>
            </a:endParaRPr>
          </a:p>
          <a:p>
            <a:pPr algn="ctr"/>
            <a:r>
              <a:rPr lang="ja-JP" altLang="en-US" sz="2400" dirty="0" smtClean="0">
                <a:latin typeface="+mn-ea"/>
              </a:rPr>
              <a:t>プロジェクト</a:t>
            </a:r>
            <a:endParaRPr lang="en-US" altLang="ja-JP" sz="2000" dirty="0">
              <a:solidFill>
                <a:schemeClr val="tx1">
                  <a:lumMod val="85000"/>
                  <a:lumOff val="15000"/>
                </a:schemeClr>
              </a:solidFill>
              <a:latin typeface="+mn-ea"/>
            </a:endParaRPr>
          </a:p>
        </p:txBody>
      </p:sp>
      <p:sp>
        <p:nvSpPr>
          <p:cNvPr id="3" name="テキスト ボックス 2"/>
          <p:cNvSpPr txBox="1"/>
          <p:nvPr/>
        </p:nvSpPr>
        <p:spPr>
          <a:xfrm>
            <a:off x="4869902" y="5390797"/>
            <a:ext cx="3570208" cy="461665"/>
          </a:xfrm>
          <a:prstGeom prst="rect">
            <a:avLst/>
          </a:prstGeom>
          <a:noFill/>
        </p:spPr>
        <p:txBody>
          <a:bodyPr wrap="none" rtlCol="0">
            <a:spAutoFit/>
          </a:bodyPr>
          <a:lstStyle/>
          <a:p>
            <a:r>
              <a:rPr lang="ja-JP" altLang="en-US" sz="2400" dirty="0">
                <a:latin typeface="+mn-ea"/>
              </a:rPr>
              <a:t>自治会での</a:t>
            </a:r>
            <a:r>
              <a:rPr lang="ja-JP" altLang="en-US" sz="2400" dirty="0">
                <a:solidFill>
                  <a:schemeClr val="accent6"/>
                </a:solidFill>
                <a:latin typeface="+mn-ea"/>
              </a:rPr>
              <a:t>食事会</a:t>
            </a:r>
            <a:r>
              <a:rPr lang="ja-JP" altLang="en-US" sz="2400" dirty="0">
                <a:latin typeface="+mn-ea"/>
              </a:rPr>
              <a:t>の</a:t>
            </a:r>
            <a:r>
              <a:rPr lang="ja-JP" altLang="en-US" sz="2400" dirty="0" smtClean="0">
                <a:latin typeface="+mn-ea"/>
              </a:rPr>
              <a:t>開催</a:t>
            </a:r>
            <a:endParaRPr lang="en-US" altLang="ja-JP" sz="2400" dirty="0">
              <a:latin typeface="+mn-ea"/>
            </a:endParaRPr>
          </a:p>
        </p:txBody>
      </p:sp>
      <p:sp>
        <p:nvSpPr>
          <p:cNvPr id="4" name="テキスト ボックス 3"/>
          <p:cNvSpPr txBox="1"/>
          <p:nvPr/>
        </p:nvSpPr>
        <p:spPr>
          <a:xfrm>
            <a:off x="2446381" y="2118949"/>
            <a:ext cx="4185761" cy="461665"/>
          </a:xfrm>
          <a:prstGeom prst="rect">
            <a:avLst/>
          </a:prstGeom>
          <a:noFill/>
        </p:spPr>
        <p:txBody>
          <a:bodyPr wrap="none" rtlCol="0">
            <a:spAutoFit/>
          </a:bodyPr>
          <a:lstStyle/>
          <a:p>
            <a:pPr algn="ctr"/>
            <a:r>
              <a:rPr lang="ja-JP" altLang="en-US" sz="2400" dirty="0"/>
              <a:t>地域をリードする</a:t>
            </a:r>
            <a:r>
              <a:rPr lang="ja-JP" altLang="en-US" sz="2400" dirty="0">
                <a:solidFill>
                  <a:schemeClr val="accent6"/>
                </a:solidFill>
              </a:rPr>
              <a:t>後継者</a:t>
            </a:r>
            <a:r>
              <a:rPr lang="ja-JP" altLang="en-US" sz="2400" dirty="0" smtClean="0">
                <a:solidFill>
                  <a:schemeClr val="accent6"/>
                </a:solidFill>
              </a:rPr>
              <a:t>育成</a:t>
            </a:r>
            <a:endParaRPr lang="en-US" altLang="ja-JP" sz="2400" dirty="0">
              <a:solidFill>
                <a:schemeClr val="accent6"/>
              </a:solidFill>
            </a:endParaRPr>
          </a:p>
        </p:txBody>
      </p:sp>
      <p:sp>
        <p:nvSpPr>
          <p:cNvPr id="30" name="テキスト ボックス 29"/>
          <p:cNvSpPr txBox="1"/>
          <p:nvPr/>
        </p:nvSpPr>
        <p:spPr>
          <a:xfrm>
            <a:off x="2323719" y="2578915"/>
            <a:ext cx="4493538" cy="461665"/>
          </a:xfrm>
          <a:prstGeom prst="rect">
            <a:avLst/>
          </a:prstGeom>
          <a:noFill/>
        </p:spPr>
        <p:txBody>
          <a:bodyPr wrap="none" rtlCol="0">
            <a:spAutoFit/>
          </a:bodyPr>
          <a:lstStyle/>
          <a:p>
            <a:pPr algn="ctr"/>
            <a:r>
              <a:rPr lang="ja-JP" altLang="en-US" sz="2400" dirty="0" smtClean="0">
                <a:solidFill>
                  <a:schemeClr val="accent6"/>
                </a:solidFill>
              </a:rPr>
              <a:t>シルバー専門人材バンク</a:t>
            </a:r>
            <a:r>
              <a:rPr lang="ja-JP" altLang="en-US" sz="2400" dirty="0" smtClean="0"/>
              <a:t>の創設</a:t>
            </a:r>
            <a:endParaRPr lang="en-US" altLang="ja-JP" sz="2400" dirty="0">
              <a:solidFill>
                <a:schemeClr val="accent6"/>
              </a:solidFill>
            </a:endParaRPr>
          </a:p>
        </p:txBody>
      </p:sp>
      <p:sp>
        <p:nvSpPr>
          <p:cNvPr id="25" name="正方形/長方形 24"/>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7" name="図 26" descr="あんし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2" name="テキスト ボックス 31"/>
          <p:cNvSpPr txBox="1"/>
          <p:nvPr/>
        </p:nvSpPr>
        <p:spPr>
          <a:xfrm>
            <a:off x="1012271" y="283589"/>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pic>
        <p:nvPicPr>
          <p:cNvPr id="34" name="図 33" descr="地区全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 y="10610"/>
            <a:ext cx="1072713" cy="1079776"/>
          </a:xfrm>
          <a:prstGeom prst="rect">
            <a:avLst/>
          </a:prstGeom>
        </p:spPr>
      </p:pic>
      <p:grpSp>
        <p:nvGrpSpPr>
          <p:cNvPr id="23" name="図形グループ 22"/>
          <p:cNvGrpSpPr/>
          <p:nvPr/>
        </p:nvGrpSpPr>
        <p:grpSpPr>
          <a:xfrm>
            <a:off x="716259" y="3253680"/>
            <a:ext cx="7711483" cy="1639642"/>
            <a:chOff x="1625862" y="-330001"/>
            <a:chExt cx="7711483" cy="1639642"/>
          </a:xfrm>
        </p:grpSpPr>
        <p:sp>
          <p:nvSpPr>
            <p:cNvPr id="29" name="円/楕円 28"/>
            <p:cNvSpPr/>
            <p:nvPr/>
          </p:nvSpPr>
          <p:spPr>
            <a:xfrm>
              <a:off x="1625862" y="-330001"/>
              <a:ext cx="7711483" cy="1639642"/>
            </a:xfrm>
            <a:prstGeom prst="ellipse">
              <a:avLst/>
            </a:prstGeom>
            <a:solidFill>
              <a:schemeClr val="accent4">
                <a:lumMod val="40000"/>
                <a:lumOff val="60000"/>
                <a:alpha val="6000"/>
              </a:schemeClr>
            </a:solidFill>
            <a:ln>
              <a:noFill/>
            </a:ln>
            <a:effectLst>
              <a:glow rad="1066800">
                <a:schemeClr val="accent4">
                  <a:lumMod val="60000"/>
                  <a:lumOff val="40000"/>
                  <a:alpha val="6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2673950" y="392152"/>
              <a:ext cx="5615306" cy="343226"/>
            </a:xfrm>
            <a:prstGeom prst="ellipse">
              <a:avLst/>
            </a:prstGeom>
            <a:solidFill>
              <a:schemeClr val="bg1">
                <a:alpha val="10000"/>
              </a:schemeClr>
            </a:solidFill>
            <a:ln>
              <a:noFill/>
            </a:ln>
            <a:effectLst>
              <a:glow rad="1066800">
                <a:schemeClr val="bg1">
                  <a:alpha val="8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1798544" y="136057"/>
              <a:ext cx="7366119" cy="707886"/>
            </a:xfrm>
            <a:prstGeom prst="rect">
              <a:avLst/>
            </a:prstGeom>
            <a:noFill/>
            <a:ln>
              <a:noFill/>
            </a:ln>
          </p:spPr>
          <p:txBody>
            <a:bodyPr wrap="none" rtlCol="0">
              <a:spAutoFit/>
            </a:bodyPr>
            <a:lstStyle/>
            <a:p>
              <a:pPr algn="ctr"/>
              <a:r>
                <a:rPr lang="ja-JP" altLang="en-US" sz="4000" dirty="0">
                  <a:solidFill>
                    <a:srgbClr val="FF0000"/>
                  </a:solidFill>
                </a:rPr>
                <a:t>健康</a:t>
              </a:r>
              <a:r>
                <a:rPr lang="ja-JP" altLang="en-US" sz="4000" dirty="0">
                  <a:solidFill>
                    <a:schemeClr val="tx1">
                      <a:lumMod val="85000"/>
                      <a:lumOff val="15000"/>
                    </a:schemeClr>
                  </a:solidFill>
                </a:rPr>
                <a:t>で元気いっぱいの</a:t>
              </a:r>
              <a:r>
                <a:rPr lang="ja-JP" altLang="en-US" sz="4000" b="1" dirty="0">
                  <a:solidFill>
                    <a:srgbClr val="FF0000"/>
                  </a:solidFill>
                </a:rPr>
                <a:t>あんしん</a:t>
              </a:r>
            </a:p>
          </p:txBody>
        </p:sp>
      </p:grpSp>
    </p:spTree>
    <p:extLst>
      <p:ext uri="{BB962C8B-B14F-4D97-AF65-F5344CB8AC3E}">
        <p14:creationId xmlns:p14="http://schemas.microsoft.com/office/powerpoint/2010/main" val="62797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2)">
                                      <p:cBhvr>
                                        <p:cTn id="7" dur="1000"/>
                                        <p:tgtEl>
                                          <p:spTgt spid="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2665737" cy="293656"/>
          </a:xfrm>
          <a:prstGeom prst="ellipse">
            <a:avLst/>
          </a:prstGeom>
          <a:solidFill>
            <a:schemeClr val="accent6">
              <a:lumMod val="60000"/>
              <a:lumOff val="40000"/>
              <a:alpha val="12000"/>
            </a:schemeClr>
          </a:solidFill>
          <a:ln>
            <a:noFill/>
          </a:ln>
          <a:effectLst>
            <a:glow rad="165100">
              <a:schemeClr val="accent6">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descr="地区全体.png"/>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18482"/>
            <a:ext cx="2805588" cy="2824060"/>
          </a:xfrm>
          <a:prstGeom prst="rect">
            <a:avLst/>
          </a:prstGeom>
        </p:spPr>
      </p:pic>
      <p:sp>
        <p:nvSpPr>
          <p:cNvPr id="2" name="タイトル 1"/>
          <p:cNvSpPr>
            <a:spLocks noGrp="1"/>
          </p:cNvSpPr>
          <p:nvPr>
            <p:ph type="title"/>
          </p:nvPr>
        </p:nvSpPr>
        <p:spPr>
          <a:xfrm>
            <a:off x="459561" y="2941813"/>
            <a:ext cx="7085992" cy="1162050"/>
          </a:xfrm>
        </p:spPr>
        <p:txBody>
          <a:bodyPr anchor="ctr">
            <a:noAutofit/>
          </a:bodyPr>
          <a:lstStyle/>
          <a:p>
            <a:pPr algn="l"/>
            <a:r>
              <a:rPr kumimoji="1" lang="ja-JP" altLang="en-US" sz="6600" b="0" dirty="0" smtClean="0">
                <a:ln w="635" cap="flat" cmpd="sng">
                  <a:noFill/>
                </a:ln>
                <a:solidFill>
                  <a:schemeClr val="tx1">
                    <a:lumMod val="75000"/>
                    <a:lumOff val="25000"/>
                  </a:schemeClr>
                </a:solidFill>
              </a:rPr>
              <a:t>まとめ</a:t>
            </a:r>
            <a:endParaRPr kumimoji="1" lang="ja-JP" altLang="en-US" sz="6600" b="0" dirty="0">
              <a:ln w="635" cap="flat" cmpd="sng">
                <a:noFill/>
              </a:ln>
              <a:solidFill>
                <a:schemeClr val="tx1">
                  <a:lumMod val="75000"/>
                  <a:lumOff val="25000"/>
                </a:schemeClr>
              </a:solidFill>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41</a:t>
            </a:fld>
            <a:endParaRPr lang="ja-JP" altLang="en-US" dirty="0"/>
          </a:p>
        </p:txBody>
      </p:sp>
      <p:pic>
        <p:nvPicPr>
          <p:cNvPr id="44" name="図 43" descr="071206-1555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9804" y="3043613"/>
            <a:ext cx="1997135" cy="1326430"/>
          </a:xfrm>
          <a:prstGeom prst="rect">
            <a:avLst/>
          </a:prstGeom>
          <a:ln>
            <a:noFill/>
          </a:ln>
          <a:effectLst>
            <a:softEdge rad="112500"/>
          </a:effectLst>
        </p:spPr>
      </p:pic>
      <p:pic>
        <p:nvPicPr>
          <p:cNvPr id="22" name="図 21"/>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286193" y="4121728"/>
            <a:ext cx="1767223" cy="1325417"/>
          </a:xfrm>
          <a:prstGeom prst="rect">
            <a:avLst/>
          </a:prstGeom>
          <a:ln>
            <a:noFill/>
          </a:ln>
          <a:effectLst>
            <a:softEdge rad="112500"/>
          </a:effectLst>
        </p:spPr>
      </p:pic>
      <p:grpSp>
        <p:nvGrpSpPr>
          <p:cNvPr id="3" name="図形グループ 2"/>
          <p:cNvGrpSpPr/>
          <p:nvPr/>
        </p:nvGrpSpPr>
        <p:grpSpPr>
          <a:xfrm>
            <a:off x="5177572" y="4835701"/>
            <a:ext cx="3204315" cy="2022299"/>
            <a:chOff x="4720778" y="4293811"/>
            <a:chExt cx="3824263" cy="2413559"/>
          </a:xfrm>
        </p:grpSpPr>
        <p:sp>
          <p:nvSpPr>
            <p:cNvPr id="23" name="円/楕円 22"/>
            <p:cNvSpPr/>
            <p:nvPr/>
          </p:nvSpPr>
          <p:spPr>
            <a:xfrm>
              <a:off x="5395042" y="5023553"/>
              <a:ext cx="2356757" cy="1227667"/>
            </a:xfrm>
            <a:prstGeom prst="ellipse">
              <a:avLst/>
            </a:prstGeom>
            <a:noFill/>
            <a:ln w="1016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4" name="図形グループ 23"/>
            <p:cNvGrpSpPr/>
            <p:nvPr/>
          </p:nvGrpSpPr>
          <p:grpSpPr>
            <a:xfrm>
              <a:off x="4720778" y="5470306"/>
              <a:ext cx="1599517" cy="1237064"/>
              <a:chOff x="-2309675" y="1632382"/>
              <a:chExt cx="1837104" cy="1420813"/>
            </a:xfrm>
          </p:grpSpPr>
          <p:sp>
            <p:nvSpPr>
              <p:cNvPr id="30" name="円/楕円 29"/>
              <p:cNvSpPr/>
              <p:nvPr/>
            </p:nvSpPr>
            <p:spPr>
              <a:xfrm>
                <a:off x="-2309675" y="1632382"/>
                <a:ext cx="1837104" cy="1420813"/>
              </a:xfrm>
              <a:prstGeom prst="ellipse">
                <a:avLst/>
              </a:prstGeom>
              <a:solidFill>
                <a:srgbClr val="FFFFFF"/>
              </a:solidFill>
              <a:ln w="28575" cmpd="sng">
                <a:solidFill>
                  <a:srgbClr val="FFB3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2" name="図 31" descr="高齢者ウォーキング.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7927" y="1684555"/>
                <a:ext cx="1093608" cy="1287929"/>
              </a:xfrm>
              <a:prstGeom prst="rect">
                <a:avLst/>
              </a:prstGeom>
            </p:spPr>
          </p:pic>
        </p:grpSp>
        <p:grpSp>
          <p:nvGrpSpPr>
            <p:cNvPr id="33" name="図形グループ 32"/>
            <p:cNvGrpSpPr/>
            <p:nvPr/>
          </p:nvGrpSpPr>
          <p:grpSpPr>
            <a:xfrm>
              <a:off x="5776327" y="4293811"/>
              <a:ext cx="1663598" cy="1286624"/>
              <a:chOff x="-1269378" y="347964"/>
              <a:chExt cx="1837104" cy="1420813"/>
            </a:xfrm>
          </p:grpSpPr>
          <p:sp>
            <p:nvSpPr>
              <p:cNvPr id="34" name="円/楕円 33"/>
              <p:cNvSpPr/>
              <p:nvPr/>
            </p:nvSpPr>
            <p:spPr>
              <a:xfrm>
                <a:off x="-1269378" y="347964"/>
                <a:ext cx="1837104" cy="1420813"/>
              </a:xfrm>
              <a:prstGeom prst="ellipse">
                <a:avLst/>
              </a:prstGeom>
              <a:solidFill>
                <a:srgbClr val="FFFFFF"/>
              </a:solidFill>
              <a:ln w="28575"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5" name="Picture 4" descr="http://seikeikai.jp/chiikishien/%E2%91%A6%E8%A9%B1%E3%81%97%E5%90%88%E3%81%84.JPG"/>
              <p:cNvPicPr>
                <a:picLocks noChangeAspect="1" noChangeArrowheads="1"/>
              </p:cNvPicPr>
              <p:nvPr/>
            </p:nvPicPr>
            <p:blipFill>
              <a:blip r:embed="rId7" cstate="screen">
                <a:alphaModFix amt="91000"/>
                <a:extLst>
                  <a:ext uri="{28A0092B-C50C-407E-A947-70E740481C1C}">
                    <a14:useLocalDpi xmlns:a14="http://schemas.microsoft.com/office/drawing/2010/main"/>
                  </a:ext>
                </a:extLst>
              </a:blip>
              <a:srcRect/>
              <a:stretch>
                <a:fillRect/>
              </a:stretch>
            </p:blipFill>
            <p:spPr bwMode="auto">
              <a:xfrm>
                <a:off x="-1091953" y="520759"/>
                <a:ext cx="1510797" cy="1132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6" name="図形グループ 35"/>
            <p:cNvGrpSpPr/>
            <p:nvPr/>
          </p:nvGrpSpPr>
          <p:grpSpPr>
            <a:xfrm>
              <a:off x="6945523" y="5455538"/>
              <a:ext cx="1599518" cy="1237064"/>
              <a:chOff x="-206436" y="1723816"/>
              <a:chExt cx="1837104" cy="1420813"/>
            </a:xfrm>
          </p:grpSpPr>
          <p:sp>
            <p:nvSpPr>
              <p:cNvPr id="37" name="円/楕円 36"/>
              <p:cNvSpPr/>
              <p:nvPr/>
            </p:nvSpPr>
            <p:spPr>
              <a:xfrm>
                <a:off x="-206436" y="1723816"/>
                <a:ext cx="1837104" cy="1420813"/>
              </a:xfrm>
              <a:prstGeom prst="ellipse">
                <a:avLst/>
              </a:prstGeom>
              <a:solidFill>
                <a:srgbClr val="FFFFFF"/>
              </a:solidFill>
              <a:ln w="28575" cmpd="sng">
                <a:solidFill>
                  <a:srgbClr val="FFB3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8" name="Picture 2" descr="http://www.minnanokaigo.com/a_quest/data/PIC-20130921122000.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559" y="1801447"/>
                <a:ext cx="1649351" cy="123701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2" name="図 4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80656" y="1508697"/>
            <a:ext cx="2162701" cy="1433116"/>
          </a:xfrm>
          <a:prstGeom prst="rect">
            <a:avLst/>
          </a:prstGeom>
          <a:ln>
            <a:noFill/>
          </a:ln>
          <a:effectLst>
            <a:softEdge rad="112500"/>
          </a:effectLst>
        </p:spPr>
      </p:pic>
    </p:spTree>
    <p:extLst>
      <p:ext uri="{BB962C8B-B14F-4D97-AF65-F5344CB8AC3E}">
        <p14:creationId xmlns:p14="http://schemas.microsoft.com/office/powerpoint/2010/main" val="97563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地区全体.png"/>
          <p:cNvPicPr>
            <a:picLocks noChangeAspect="1"/>
          </p:cNvPicPr>
          <p:nvPr/>
        </p:nvPicPr>
        <p:blipFill>
          <a:blip r:embed="rId3" cstate="screen">
            <a:alphaModFix amt="27000"/>
            <a:grayscl/>
            <a:extLst>
              <a:ext uri="{28A0092B-C50C-407E-A947-70E740481C1C}">
                <a14:useLocalDpi xmlns:a14="http://schemas.microsoft.com/office/drawing/2010/main"/>
              </a:ext>
            </a:extLst>
          </a:blip>
          <a:stretch>
            <a:fillRect/>
          </a:stretch>
        </p:blipFill>
        <p:spPr>
          <a:xfrm>
            <a:off x="2585218" y="626079"/>
            <a:ext cx="6205830" cy="6246689"/>
          </a:xfrm>
          <a:prstGeom prst="rect">
            <a:avLst/>
          </a:prstGeom>
        </p:spPr>
      </p:pic>
      <p:grpSp>
        <p:nvGrpSpPr>
          <p:cNvPr id="8" name="図形グループ 7"/>
          <p:cNvGrpSpPr/>
          <p:nvPr/>
        </p:nvGrpSpPr>
        <p:grpSpPr>
          <a:xfrm rot="21302632">
            <a:off x="5557493" y="4828345"/>
            <a:ext cx="2922924" cy="1928752"/>
            <a:chOff x="5778934" y="1086378"/>
            <a:chExt cx="2922924" cy="1928752"/>
          </a:xfrm>
        </p:grpSpPr>
        <p:pic>
          <p:nvPicPr>
            <p:cNvPr id="93" name="図 92" descr="26-1220877113_27.JPG"/>
            <p:cNvPicPr>
              <a:picLocks noChangeAspect="1"/>
            </p:cNvPicPr>
            <p:nvPr/>
          </p:nvPicPr>
          <p:blipFill>
            <a:blip r:embed="rId4">
              <a:alphaModFix amt="89000"/>
              <a:extLst>
                <a:ext uri="{28A0092B-C50C-407E-A947-70E740481C1C}">
                  <a14:useLocalDpi xmlns:a14="http://schemas.microsoft.com/office/drawing/2010/main"/>
                </a:ext>
              </a:extLst>
            </a:blip>
            <a:stretch>
              <a:fillRect/>
            </a:stretch>
          </p:blipFill>
          <p:spPr>
            <a:xfrm>
              <a:off x="5778934" y="1086378"/>
              <a:ext cx="2809280" cy="1865786"/>
            </a:xfrm>
            <a:prstGeom prst="rect">
              <a:avLst/>
            </a:prstGeom>
            <a:ln>
              <a:noFill/>
            </a:ln>
            <a:effectLst>
              <a:softEdge rad="112500"/>
            </a:effectLst>
          </p:spPr>
        </p:pic>
        <p:pic>
          <p:nvPicPr>
            <p:cNvPr id="70" name="図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67665">
              <a:off x="7279354" y="2111726"/>
              <a:ext cx="1422504" cy="903404"/>
            </a:xfrm>
            <a:prstGeom prst="rect">
              <a:avLst/>
            </a:prstGeom>
          </p:spPr>
        </p:pic>
      </p:grpSp>
      <p:grpSp>
        <p:nvGrpSpPr>
          <p:cNvPr id="11" name="図形グループ 10"/>
          <p:cNvGrpSpPr/>
          <p:nvPr/>
        </p:nvGrpSpPr>
        <p:grpSpPr>
          <a:xfrm>
            <a:off x="5197929" y="775086"/>
            <a:ext cx="3731168" cy="3919338"/>
            <a:chOff x="5197929" y="775086"/>
            <a:chExt cx="3731168" cy="3919338"/>
          </a:xfrm>
        </p:grpSpPr>
        <p:pic>
          <p:nvPicPr>
            <p:cNvPr id="10" name="図 9"/>
            <p:cNvPicPr>
              <a:picLocks noChangeAspect="1"/>
            </p:cNvPicPr>
            <p:nvPr/>
          </p:nvPicPr>
          <p:blipFill>
            <a:blip r:embed="rId6"/>
            <a:stretch>
              <a:fillRect/>
            </a:stretch>
          </p:blipFill>
          <p:spPr>
            <a:xfrm>
              <a:off x="5948987" y="775086"/>
              <a:ext cx="2980110" cy="2225148"/>
            </a:xfrm>
            <a:prstGeom prst="rect">
              <a:avLst/>
            </a:prstGeom>
            <a:ln>
              <a:noFill/>
            </a:ln>
            <a:effectLst>
              <a:softEdge rad="112500"/>
            </a:effectLst>
          </p:spPr>
        </p:pic>
        <p:pic>
          <p:nvPicPr>
            <p:cNvPr id="88" name="図 87"/>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rot="651603" flipH="1">
              <a:off x="5197929" y="1912256"/>
              <a:ext cx="639099" cy="871189"/>
            </a:xfrm>
            <a:prstGeom prst="rect">
              <a:avLst/>
            </a:prstGeom>
          </p:spPr>
        </p:pic>
        <p:pic>
          <p:nvPicPr>
            <p:cNvPr id="123" name="図 122"/>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rot="651603" flipH="1">
              <a:off x="6395314" y="3823235"/>
              <a:ext cx="639099" cy="871189"/>
            </a:xfrm>
            <a:prstGeom prst="rect">
              <a:avLst/>
            </a:prstGeom>
          </p:spPr>
        </p:pic>
      </p:grpSp>
      <p:pic>
        <p:nvPicPr>
          <p:cNvPr id="83" name="図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15607" y="911172"/>
            <a:ext cx="2505974" cy="1409610"/>
          </a:xfrm>
          <a:prstGeom prst="rect">
            <a:avLst/>
          </a:prstGeom>
          <a:ln>
            <a:noFill/>
          </a:ln>
          <a:effectLst>
            <a:softEdge rad="112500"/>
          </a:effectLst>
        </p:spPr>
      </p:pic>
      <p:pic>
        <p:nvPicPr>
          <p:cNvPr id="12" name="図 11"/>
          <p:cNvPicPr>
            <a:picLocks noChangeAspect="1"/>
          </p:cNvPicPr>
          <p:nvPr/>
        </p:nvPicPr>
        <p:blipFill>
          <a:blip r:embed="rId10"/>
          <a:stretch>
            <a:fillRect/>
          </a:stretch>
        </p:blipFill>
        <p:spPr>
          <a:xfrm rot="21213798">
            <a:off x="2726917" y="3381359"/>
            <a:ext cx="1996835" cy="1497626"/>
          </a:xfrm>
          <a:prstGeom prst="rect">
            <a:avLst/>
          </a:prstGeom>
          <a:ln>
            <a:noFill/>
          </a:ln>
          <a:effectLst>
            <a:softEdge rad="112500"/>
          </a:effectLst>
        </p:spPr>
      </p:pic>
      <p:grpSp>
        <p:nvGrpSpPr>
          <p:cNvPr id="7" name="図形グループ 6"/>
          <p:cNvGrpSpPr/>
          <p:nvPr/>
        </p:nvGrpSpPr>
        <p:grpSpPr>
          <a:xfrm>
            <a:off x="3146594" y="3126467"/>
            <a:ext cx="3568271" cy="3578589"/>
            <a:chOff x="3146594" y="3126467"/>
            <a:chExt cx="3568271" cy="3578589"/>
          </a:xfrm>
        </p:grpSpPr>
        <p:grpSp>
          <p:nvGrpSpPr>
            <p:cNvPr id="6" name="図形グループ 5"/>
            <p:cNvGrpSpPr/>
            <p:nvPr/>
          </p:nvGrpSpPr>
          <p:grpSpPr>
            <a:xfrm>
              <a:off x="5840386" y="3126467"/>
              <a:ext cx="874479" cy="602248"/>
              <a:chOff x="5948073" y="2397141"/>
              <a:chExt cx="2851817" cy="1964031"/>
            </a:xfrm>
          </p:grpSpPr>
          <p:sp>
            <p:nvSpPr>
              <p:cNvPr id="46" name="正方形/長方形 45"/>
              <p:cNvSpPr/>
              <p:nvPr/>
            </p:nvSpPr>
            <p:spPr>
              <a:xfrm>
                <a:off x="6322089" y="2878767"/>
                <a:ext cx="2110294" cy="1426760"/>
              </a:xfrm>
              <a:prstGeom prst="rect">
                <a:avLst/>
              </a:prstGeom>
              <a:solidFill>
                <a:schemeClr val="lt1"/>
              </a:solidFill>
              <a:ln>
                <a:solidFill>
                  <a:srgbClr val="5959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p>
            </p:txBody>
          </p:sp>
          <p:sp>
            <p:nvSpPr>
              <p:cNvPr id="48" name="円/楕円 47"/>
              <p:cNvSpPr/>
              <p:nvPr/>
            </p:nvSpPr>
            <p:spPr>
              <a:xfrm>
                <a:off x="6470999" y="3109595"/>
                <a:ext cx="442504" cy="442503"/>
              </a:xfrm>
              <a:prstGeom prst="ellipse">
                <a:avLst/>
              </a:prstGeom>
              <a:solidFill>
                <a:srgbClr val="FF8B66">
                  <a:alpha val="4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0" name="直線コネクタ 49"/>
              <p:cNvCxnSpPr>
                <a:endCxn id="48" idx="1"/>
              </p:cNvCxnSpPr>
              <p:nvPr/>
            </p:nvCxnSpPr>
            <p:spPr>
              <a:xfrm flipH="1">
                <a:off x="6535802" y="2982748"/>
                <a:ext cx="101134" cy="191651"/>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a:endCxn id="48" idx="7"/>
              </p:cNvCxnSpPr>
              <p:nvPr/>
            </p:nvCxnSpPr>
            <p:spPr>
              <a:xfrm>
                <a:off x="6736500" y="2982748"/>
                <a:ext cx="112199" cy="191651"/>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52" name="円/楕円 51"/>
              <p:cNvSpPr/>
              <p:nvPr/>
            </p:nvSpPr>
            <p:spPr>
              <a:xfrm>
                <a:off x="6501834" y="3208330"/>
                <a:ext cx="380829" cy="380826"/>
              </a:xfrm>
              <a:prstGeom prst="ellipse">
                <a:avLst/>
              </a:prstGeom>
              <a:noFill/>
              <a:ln w="28575" cmpd="sng">
                <a:solidFill>
                  <a:srgbClr val="8051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3" name="図形グループ 52"/>
              <p:cNvGrpSpPr/>
              <p:nvPr/>
            </p:nvGrpSpPr>
            <p:grpSpPr>
              <a:xfrm>
                <a:off x="7618958" y="3513649"/>
                <a:ext cx="555682" cy="847523"/>
                <a:chOff x="4810392" y="3464107"/>
                <a:chExt cx="741718" cy="1131268"/>
              </a:xfrm>
            </p:grpSpPr>
            <p:sp>
              <p:nvSpPr>
                <p:cNvPr id="55" name="正方形/長方形 54"/>
                <p:cNvSpPr/>
                <p:nvPr/>
              </p:nvSpPr>
              <p:spPr>
                <a:xfrm flipV="1">
                  <a:off x="4929557" y="3759894"/>
                  <a:ext cx="622553" cy="357191"/>
                </a:xfrm>
                <a:prstGeom prst="rect">
                  <a:avLst/>
                </a:prstGeom>
                <a:noFill/>
                <a:ln w="190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 name="直線コネクタ 56"/>
                <p:cNvCxnSpPr/>
                <p:nvPr/>
              </p:nvCxnSpPr>
              <p:spPr>
                <a:xfrm>
                  <a:off x="5240834" y="3481289"/>
                  <a:ext cx="0" cy="914400"/>
                </a:xfrm>
                <a:prstGeom prst="line">
                  <a:avLst/>
                </a:prstGeom>
                <a:ln w="38100" cmpd="sng">
                  <a:solidFill>
                    <a:srgbClr val="DB6D00"/>
                  </a:solidFill>
                </a:ln>
                <a:effectLst/>
              </p:spPr>
              <p:style>
                <a:lnRef idx="2">
                  <a:schemeClr val="accent1"/>
                </a:lnRef>
                <a:fillRef idx="0">
                  <a:schemeClr val="accent1"/>
                </a:fillRef>
                <a:effectRef idx="1">
                  <a:schemeClr val="accent1"/>
                </a:effectRef>
                <a:fontRef idx="minor">
                  <a:schemeClr val="tx1"/>
                </a:fontRef>
              </p:style>
            </p:cxnSp>
            <p:sp>
              <p:nvSpPr>
                <p:cNvPr id="60" name="片側の 2 つの角を丸めた四角形 59"/>
                <p:cNvSpPr/>
                <p:nvPr/>
              </p:nvSpPr>
              <p:spPr>
                <a:xfrm>
                  <a:off x="4929559" y="3571917"/>
                  <a:ext cx="622551" cy="914399"/>
                </a:xfrm>
                <a:prstGeom prst="round2SameRect">
                  <a:avLst/>
                </a:prstGeom>
                <a:noFill/>
                <a:ln w="571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4810392" y="3464107"/>
                  <a:ext cx="558511" cy="1131268"/>
                </a:xfrm>
                <a:prstGeom prst="rect">
                  <a:avLst/>
                </a:prstGeom>
                <a:noFill/>
              </p:spPr>
              <p:txBody>
                <a:bodyPr wrap="square" rtlCol="0">
                  <a:spAutoFit/>
                </a:bodyPr>
                <a:lstStyle/>
                <a:p>
                  <a:pPr algn="ctr"/>
                  <a:r>
                    <a:rPr lang="ja-JP" altLang="en-US" sz="2000" b="1" dirty="0" smtClean="0">
                      <a:solidFill>
                        <a:srgbClr val="805100"/>
                      </a:solidFill>
                    </a:rPr>
                    <a:t>・</a:t>
                  </a:r>
                  <a:endParaRPr kumimoji="1" lang="ja-JP" altLang="en-US" sz="2000" b="1" dirty="0">
                    <a:solidFill>
                      <a:srgbClr val="805100"/>
                    </a:solidFill>
                  </a:endParaRPr>
                </a:p>
              </p:txBody>
            </p:sp>
          </p:grpSp>
          <p:sp>
            <p:nvSpPr>
              <p:cNvPr id="63" name="台形 62"/>
              <p:cNvSpPr/>
              <p:nvPr/>
            </p:nvSpPr>
            <p:spPr>
              <a:xfrm>
                <a:off x="5948073" y="2397141"/>
                <a:ext cx="2851817" cy="659065"/>
              </a:xfrm>
              <a:prstGeom prst="trapezoid">
                <a:avLst>
                  <a:gd name="adj" fmla="val 79534"/>
                </a:avLst>
              </a:prstGeom>
              <a:ln w="28575" cmpd="sng">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nvGrpSpPr>
            <p:cNvPr id="94" name="図形グループ 93"/>
            <p:cNvGrpSpPr/>
            <p:nvPr/>
          </p:nvGrpSpPr>
          <p:grpSpPr>
            <a:xfrm>
              <a:off x="3146594" y="6140543"/>
              <a:ext cx="819685" cy="564513"/>
              <a:chOff x="6193048" y="2658787"/>
              <a:chExt cx="2851817" cy="1964042"/>
            </a:xfrm>
          </p:grpSpPr>
          <p:sp>
            <p:nvSpPr>
              <p:cNvPr id="96" name="正方形/長方形 95"/>
              <p:cNvSpPr/>
              <p:nvPr/>
            </p:nvSpPr>
            <p:spPr>
              <a:xfrm>
                <a:off x="6567065" y="3140415"/>
                <a:ext cx="2110296" cy="1426761"/>
              </a:xfrm>
              <a:prstGeom prst="rect">
                <a:avLst/>
              </a:prstGeom>
              <a:solidFill>
                <a:schemeClr val="lt1"/>
              </a:solidFill>
              <a:ln>
                <a:solidFill>
                  <a:srgbClr val="5959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p>
            </p:txBody>
          </p:sp>
          <p:sp>
            <p:nvSpPr>
              <p:cNvPr id="113" name="円/楕円 112"/>
              <p:cNvSpPr/>
              <p:nvPr/>
            </p:nvSpPr>
            <p:spPr>
              <a:xfrm>
                <a:off x="6699548" y="3439724"/>
                <a:ext cx="442504" cy="442505"/>
              </a:xfrm>
              <a:prstGeom prst="ellipse">
                <a:avLst/>
              </a:prstGeom>
              <a:solidFill>
                <a:srgbClr val="FF8B66">
                  <a:alpha val="4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p:cNvCxnSpPr>
                <a:endCxn id="113" idx="1"/>
              </p:cNvCxnSpPr>
              <p:nvPr/>
            </p:nvCxnSpPr>
            <p:spPr>
              <a:xfrm flipH="1">
                <a:off x="6764351" y="3312877"/>
                <a:ext cx="101132" cy="1916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5" name="直線コネクタ 114"/>
              <p:cNvCxnSpPr/>
              <p:nvPr/>
            </p:nvCxnSpPr>
            <p:spPr>
              <a:xfrm>
                <a:off x="6981475" y="3312282"/>
                <a:ext cx="112199" cy="1916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6" name="円/楕円 115"/>
              <p:cNvSpPr/>
              <p:nvPr/>
            </p:nvSpPr>
            <p:spPr>
              <a:xfrm>
                <a:off x="6746812" y="3469976"/>
                <a:ext cx="380829" cy="380826"/>
              </a:xfrm>
              <a:prstGeom prst="ellipse">
                <a:avLst/>
              </a:prstGeom>
              <a:noFill/>
              <a:ln w="28575" cmpd="sng">
                <a:solidFill>
                  <a:srgbClr val="8051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7" name="図形グループ 116"/>
              <p:cNvGrpSpPr/>
              <p:nvPr/>
            </p:nvGrpSpPr>
            <p:grpSpPr>
              <a:xfrm>
                <a:off x="7863947" y="3775302"/>
                <a:ext cx="555684" cy="847527"/>
                <a:chOff x="5137382" y="3813347"/>
                <a:chExt cx="741718" cy="1131270"/>
              </a:xfrm>
            </p:grpSpPr>
            <p:sp>
              <p:nvSpPr>
                <p:cNvPr id="119" name="正方形/長方形 118"/>
                <p:cNvSpPr/>
                <p:nvPr/>
              </p:nvSpPr>
              <p:spPr>
                <a:xfrm flipV="1">
                  <a:off x="5200725" y="4200547"/>
                  <a:ext cx="622555" cy="357191"/>
                </a:xfrm>
                <a:prstGeom prst="rect">
                  <a:avLst/>
                </a:prstGeom>
                <a:noFill/>
                <a:ln w="190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0" name="直線コネクタ 119"/>
                <p:cNvCxnSpPr/>
                <p:nvPr/>
              </p:nvCxnSpPr>
              <p:spPr>
                <a:xfrm>
                  <a:off x="5579795" y="3854144"/>
                  <a:ext cx="0" cy="914406"/>
                </a:xfrm>
                <a:prstGeom prst="line">
                  <a:avLst/>
                </a:prstGeom>
                <a:ln w="38100" cmpd="sng">
                  <a:solidFill>
                    <a:srgbClr val="DB6D00"/>
                  </a:solidFill>
                </a:ln>
                <a:effectLst/>
              </p:spPr>
              <p:style>
                <a:lnRef idx="2">
                  <a:schemeClr val="accent1"/>
                </a:lnRef>
                <a:fillRef idx="0">
                  <a:schemeClr val="accent1"/>
                </a:fillRef>
                <a:effectRef idx="1">
                  <a:schemeClr val="accent1"/>
                </a:effectRef>
                <a:fontRef idx="minor">
                  <a:schemeClr val="tx1"/>
                </a:fontRef>
              </p:style>
            </p:cxnSp>
            <p:sp>
              <p:nvSpPr>
                <p:cNvPr id="121" name="片側の 2 つの角を丸めた四角形 120"/>
                <p:cNvSpPr/>
                <p:nvPr/>
              </p:nvSpPr>
              <p:spPr>
                <a:xfrm>
                  <a:off x="5256546" y="3921161"/>
                  <a:ext cx="622554" cy="914401"/>
                </a:xfrm>
                <a:prstGeom prst="round2SameRect">
                  <a:avLst/>
                </a:prstGeom>
                <a:noFill/>
                <a:ln w="571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5137382" y="3813347"/>
                  <a:ext cx="558510" cy="1131270"/>
                </a:xfrm>
                <a:prstGeom prst="rect">
                  <a:avLst/>
                </a:prstGeom>
                <a:noFill/>
              </p:spPr>
              <p:txBody>
                <a:bodyPr wrap="square" rtlCol="0">
                  <a:spAutoFit/>
                </a:bodyPr>
                <a:lstStyle/>
                <a:p>
                  <a:pPr algn="ctr"/>
                  <a:r>
                    <a:rPr lang="ja-JP" altLang="en-US" sz="2000" b="1" dirty="0" smtClean="0">
                      <a:solidFill>
                        <a:srgbClr val="805100"/>
                      </a:solidFill>
                    </a:rPr>
                    <a:t>・</a:t>
                  </a:r>
                  <a:endParaRPr kumimoji="1" lang="ja-JP" altLang="en-US" sz="2000" b="1" dirty="0">
                    <a:solidFill>
                      <a:srgbClr val="805100"/>
                    </a:solidFill>
                  </a:endParaRPr>
                </a:p>
              </p:txBody>
            </p:sp>
          </p:grpSp>
          <p:sp>
            <p:nvSpPr>
              <p:cNvPr id="118" name="台形 117"/>
              <p:cNvSpPr/>
              <p:nvPr/>
            </p:nvSpPr>
            <p:spPr>
              <a:xfrm>
                <a:off x="6193048" y="2658787"/>
                <a:ext cx="2851817" cy="659066"/>
              </a:xfrm>
              <a:prstGeom prst="trapezoid">
                <a:avLst>
                  <a:gd name="adj" fmla="val 79534"/>
                </a:avLst>
              </a:prstGeom>
              <a:ln w="28575" cmpd="sng">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grpSp>
        <p:nvGrpSpPr>
          <p:cNvPr id="98" name="図形グループ 97"/>
          <p:cNvGrpSpPr/>
          <p:nvPr/>
        </p:nvGrpSpPr>
        <p:grpSpPr>
          <a:xfrm>
            <a:off x="453932" y="4746829"/>
            <a:ext cx="2122646" cy="1959544"/>
            <a:chOff x="453932" y="4746829"/>
            <a:chExt cx="2122646" cy="1959544"/>
          </a:xfrm>
        </p:grpSpPr>
        <p:sp>
          <p:nvSpPr>
            <p:cNvPr id="54" name="円/楕円 53"/>
            <p:cNvSpPr>
              <a:spLocks noChangeAspect="1"/>
            </p:cNvSpPr>
            <p:nvPr/>
          </p:nvSpPr>
          <p:spPr>
            <a:xfrm>
              <a:off x="453932" y="4746829"/>
              <a:ext cx="1959544" cy="1959544"/>
            </a:xfrm>
            <a:prstGeom prst="ellipse">
              <a:avLst/>
            </a:prstGeom>
            <a:solidFill>
              <a:schemeClr val="bg1"/>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629461" y="5023451"/>
              <a:ext cx="1415772" cy="461665"/>
            </a:xfrm>
            <a:prstGeom prst="rect">
              <a:avLst/>
            </a:prstGeom>
            <a:noFill/>
          </p:spPr>
          <p:txBody>
            <a:bodyPr wrap="none" rtlCol="0">
              <a:spAutoFit/>
            </a:bodyPr>
            <a:lstStyle/>
            <a:p>
              <a:pPr algn="ctr"/>
              <a:r>
                <a:rPr kumimoji="1" lang="ja-JP" altLang="en-US" sz="2400" b="1" dirty="0" smtClean="0">
                  <a:ln w="3175" cmpd="sng">
                    <a:solidFill>
                      <a:schemeClr val="accent3">
                        <a:lumMod val="50000"/>
                      </a:schemeClr>
                    </a:solidFill>
                  </a:ln>
                  <a:solidFill>
                    <a:schemeClr val="accent3">
                      <a:lumMod val="75000"/>
                    </a:schemeClr>
                  </a:solidFill>
                </a:rPr>
                <a:t>あんしん</a:t>
              </a:r>
              <a:endParaRPr kumimoji="1" lang="ja-JP" altLang="en-US" sz="2400" b="1" dirty="0">
                <a:ln w="3175" cmpd="sng">
                  <a:solidFill>
                    <a:schemeClr val="accent3">
                      <a:lumMod val="50000"/>
                    </a:schemeClr>
                  </a:solidFill>
                </a:ln>
                <a:solidFill>
                  <a:schemeClr val="accent3">
                    <a:lumMod val="75000"/>
                  </a:schemeClr>
                </a:solidFill>
              </a:endParaRPr>
            </a:p>
          </p:txBody>
        </p:sp>
        <p:pic>
          <p:nvPicPr>
            <p:cNvPr id="89" name="図 88" descr="あんしん.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96362" y="4925703"/>
              <a:ext cx="580216" cy="593815"/>
            </a:xfrm>
            <a:prstGeom prst="rect">
              <a:avLst/>
            </a:prstGeom>
          </p:spPr>
        </p:pic>
      </p:grpSp>
      <p:grpSp>
        <p:nvGrpSpPr>
          <p:cNvPr id="95" name="図形グループ 94"/>
          <p:cNvGrpSpPr/>
          <p:nvPr/>
        </p:nvGrpSpPr>
        <p:grpSpPr>
          <a:xfrm>
            <a:off x="459524" y="750340"/>
            <a:ext cx="2117054" cy="1959544"/>
            <a:chOff x="459524" y="750340"/>
            <a:chExt cx="2117054" cy="1959544"/>
          </a:xfrm>
        </p:grpSpPr>
        <p:sp>
          <p:nvSpPr>
            <p:cNvPr id="40" name="円/楕円 39"/>
            <p:cNvSpPr>
              <a:spLocks noChangeAspect="1"/>
            </p:cNvSpPr>
            <p:nvPr/>
          </p:nvSpPr>
          <p:spPr>
            <a:xfrm>
              <a:off x="459524" y="750340"/>
              <a:ext cx="1959544" cy="1959544"/>
            </a:xfrm>
            <a:prstGeom prst="ellipse">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09168" y="1035264"/>
              <a:ext cx="1486015" cy="484571"/>
            </a:xfrm>
            <a:prstGeom prst="rect">
              <a:avLst/>
            </a:prstGeom>
            <a:noFill/>
          </p:spPr>
          <p:txBody>
            <a:bodyPr wrap="none" rtlCol="0">
              <a:spAutoFit/>
            </a:bodyPr>
            <a:lstStyle/>
            <a:p>
              <a:pPr algn="ctr"/>
              <a:r>
                <a:rPr kumimoji="1" lang="ja-JP" altLang="en-US" sz="2400" b="1" dirty="0" smtClean="0">
                  <a:ln w="3175" cmpd="sng">
                    <a:solidFill>
                      <a:schemeClr val="accent6"/>
                    </a:solidFill>
                  </a:ln>
                  <a:solidFill>
                    <a:schemeClr val="accent6">
                      <a:lumMod val="60000"/>
                      <a:lumOff val="40000"/>
                    </a:schemeClr>
                  </a:solidFill>
                </a:rPr>
                <a:t>つながり</a:t>
              </a:r>
              <a:endParaRPr kumimoji="1" lang="ja-JP" altLang="en-US" sz="2400" b="1" dirty="0">
                <a:ln w="3175" cmpd="sng">
                  <a:solidFill>
                    <a:schemeClr val="accent6"/>
                  </a:solidFill>
                </a:ln>
                <a:solidFill>
                  <a:schemeClr val="accent6">
                    <a:lumMod val="60000"/>
                    <a:lumOff val="40000"/>
                  </a:schemeClr>
                </a:solidFill>
              </a:endParaRPr>
            </a:p>
          </p:txBody>
        </p:sp>
        <p:pic>
          <p:nvPicPr>
            <p:cNvPr id="90" name="図 89" descr="つながり.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996362" y="934660"/>
              <a:ext cx="580216" cy="593815"/>
            </a:xfrm>
            <a:prstGeom prst="rect">
              <a:avLst/>
            </a:prstGeom>
          </p:spPr>
        </p:pic>
      </p:grpSp>
      <p:grpSp>
        <p:nvGrpSpPr>
          <p:cNvPr id="97" name="図形グループ 96"/>
          <p:cNvGrpSpPr/>
          <p:nvPr/>
        </p:nvGrpSpPr>
        <p:grpSpPr>
          <a:xfrm>
            <a:off x="453931" y="2748584"/>
            <a:ext cx="2139927" cy="1959545"/>
            <a:chOff x="453931" y="2748584"/>
            <a:chExt cx="2139927" cy="1959545"/>
          </a:xfrm>
        </p:grpSpPr>
        <p:sp>
          <p:nvSpPr>
            <p:cNvPr id="47" name="円/楕円 46"/>
            <p:cNvSpPr>
              <a:spLocks noChangeAspect="1"/>
            </p:cNvSpPr>
            <p:nvPr/>
          </p:nvSpPr>
          <p:spPr>
            <a:xfrm>
              <a:off x="453931" y="2748584"/>
              <a:ext cx="1959544" cy="1959545"/>
            </a:xfrm>
            <a:prstGeom prst="ellipse">
              <a:avLst/>
            </a:prstGeom>
            <a:solidFill>
              <a:schemeClr val="bg1"/>
            </a:solidFill>
            <a:ln w="285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629461" y="3046131"/>
              <a:ext cx="1486015" cy="484571"/>
            </a:xfrm>
            <a:prstGeom prst="rect">
              <a:avLst/>
            </a:prstGeom>
            <a:noFill/>
          </p:spPr>
          <p:txBody>
            <a:bodyPr wrap="none" rtlCol="0">
              <a:spAutoFit/>
            </a:bodyPr>
            <a:lstStyle/>
            <a:p>
              <a:pPr algn="ctr"/>
              <a:r>
                <a:rPr kumimoji="1" lang="ja-JP" altLang="en-US" sz="2400" b="1" dirty="0" smtClean="0">
                  <a:ln w="3175" cmpd="sng">
                    <a:solidFill>
                      <a:schemeClr val="bg2">
                        <a:lumMod val="50000"/>
                      </a:schemeClr>
                    </a:solidFill>
                  </a:ln>
                  <a:solidFill>
                    <a:schemeClr val="bg2">
                      <a:lumMod val="75000"/>
                    </a:schemeClr>
                  </a:solidFill>
                </a:rPr>
                <a:t>にぎわい</a:t>
              </a:r>
              <a:endParaRPr kumimoji="1" lang="ja-JP" altLang="en-US" sz="2400" b="1" dirty="0">
                <a:ln w="3175" cmpd="sng">
                  <a:solidFill>
                    <a:schemeClr val="bg2">
                      <a:lumMod val="50000"/>
                    </a:schemeClr>
                  </a:solidFill>
                </a:ln>
                <a:solidFill>
                  <a:schemeClr val="bg2">
                    <a:lumMod val="75000"/>
                  </a:schemeClr>
                </a:solidFill>
              </a:endParaRPr>
            </a:p>
          </p:txBody>
        </p:sp>
        <p:pic>
          <p:nvPicPr>
            <p:cNvPr id="91" name="図 90" descr="にぎわい.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13642" y="2940888"/>
              <a:ext cx="580216" cy="593815"/>
            </a:xfrm>
            <a:prstGeom prst="rect">
              <a:avLst/>
            </a:prstGeom>
          </p:spPr>
        </p:pic>
      </p:grpSp>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42</a:t>
            </a:fld>
            <a:endParaRPr lang="ja-JP" altLang="en-US"/>
          </a:p>
        </p:txBody>
      </p:sp>
      <p:sp>
        <p:nvSpPr>
          <p:cNvPr id="5" name="角丸四角形 4"/>
          <p:cNvSpPr/>
          <p:nvPr/>
        </p:nvSpPr>
        <p:spPr>
          <a:xfrm>
            <a:off x="2414655" y="91734"/>
            <a:ext cx="4314691" cy="710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solidFill>
                  <a:schemeClr val="tx1">
                    <a:lumMod val="75000"/>
                    <a:lumOff val="25000"/>
                  </a:schemeClr>
                </a:solidFill>
              </a:rPr>
              <a:t>ぬくもりのあるまち</a:t>
            </a:r>
            <a:endParaRPr kumimoji="1" lang="ja-JP" altLang="en-US" sz="2800" dirty="0">
              <a:solidFill>
                <a:schemeClr val="tx1">
                  <a:lumMod val="75000"/>
                  <a:lumOff val="25000"/>
                </a:schemeClr>
              </a:solidFill>
            </a:endParaRPr>
          </a:p>
        </p:txBody>
      </p:sp>
      <p:grpSp>
        <p:nvGrpSpPr>
          <p:cNvPr id="2" name="図形グループ 1"/>
          <p:cNvGrpSpPr/>
          <p:nvPr/>
        </p:nvGrpSpPr>
        <p:grpSpPr>
          <a:xfrm>
            <a:off x="72152" y="1763822"/>
            <a:ext cx="2749471" cy="400110"/>
            <a:chOff x="88435" y="1803082"/>
            <a:chExt cx="2749471" cy="400110"/>
          </a:xfrm>
        </p:grpSpPr>
        <p:sp>
          <p:nvSpPr>
            <p:cNvPr id="58" name="円/楕円 57"/>
            <p:cNvSpPr/>
            <p:nvPr/>
          </p:nvSpPr>
          <p:spPr>
            <a:xfrm flipV="1">
              <a:off x="88436" y="1899111"/>
              <a:ext cx="2749470" cy="217773"/>
            </a:xfrm>
            <a:prstGeom prst="ellipse">
              <a:avLst/>
            </a:prstGeom>
            <a:solidFill>
              <a:schemeClr val="accent6">
                <a:lumMod val="40000"/>
                <a:lumOff val="60000"/>
                <a:alpha val="12000"/>
              </a:schemeClr>
            </a:solidFill>
            <a:ln>
              <a:noFill/>
            </a:ln>
            <a:effectLst>
              <a:glow rad="165100">
                <a:schemeClr val="accent6">
                  <a:lumMod val="40000"/>
                  <a:lumOff val="6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9" name="テキスト ボックス 58"/>
            <p:cNvSpPr txBox="1"/>
            <p:nvPr/>
          </p:nvSpPr>
          <p:spPr>
            <a:xfrm>
              <a:off x="88435" y="1803082"/>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ぷらっとはうす</a:t>
              </a:r>
              <a:r>
                <a:rPr kumimoji="1" lang="ja-JP" altLang="en-US" b="1" dirty="0" smtClean="0">
                  <a:solidFill>
                    <a:schemeClr val="tx1">
                      <a:lumMod val="85000"/>
                      <a:lumOff val="15000"/>
                    </a:schemeClr>
                  </a:solidFill>
                </a:rPr>
                <a:t>プラン</a:t>
              </a:r>
              <a:endParaRPr kumimoji="1" lang="ja-JP" altLang="en-US" b="1" dirty="0">
                <a:solidFill>
                  <a:schemeClr val="tx1">
                    <a:lumMod val="85000"/>
                    <a:lumOff val="15000"/>
                  </a:schemeClr>
                </a:solidFill>
              </a:endParaRPr>
            </a:p>
          </p:txBody>
        </p:sp>
      </p:grpSp>
      <p:grpSp>
        <p:nvGrpSpPr>
          <p:cNvPr id="76" name="図形グループ 75"/>
          <p:cNvGrpSpPr/>
          <p:nvPr/>
        </p:nvGrpSpPr>
        <p:grpSpPr>
          <a:xfrm>
            <a:off x="72152" y="3558691"/>
            <a:ext cx="2749471" cy="400110"/>
            <a:chOff x="119044" y="3135331"/>
            <a:chExt cx="2749471" cy="400110"/>
          </a:xfrm>
        </p:grpSpPr>
        <p:sp>
          <p:nvSpPr>
            <p:cNvPr id="72" name="円/楕円 71"/>
            <p:cNvSpPr/>
            <p:nvPr/>
          </p:nvSpPr>
          <p:spPr>
            <a:xfrm flipV="1">
              <a:off x="119045" y="3226500"/>
              <a:ext cx="2749470" cy="217773"/>
            </a:xfrm>
            <a:prstGeom prst="ellipse">
              <a:avLst/>
            </a:prstGeom>
            <a:solidFill>
              <a:schemeClr val="bg2">
                <a:lumMod val="75000"/>
                <a:alpha val="12000"/>
              </a:schemeClr>
            </a:solidFill>
            <a:ln>
              <a:noFill/>
            </a:ln>
            <a:effectLst>
              <a:glow rad="165100">
                <a:schemeClr val="bg2">
                  <a:lumMod val="9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8" name="テキスト ボックス 67"/>
            <p:cNvSpPr txBox="1"/>
            <p:nvPr/>
          </p:nvSpPr>
          <p:spPr>
            <a:xfrm>
              <a:off x="119044" y="3135331"/>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まちなか行くべプラン</a:t>
              </a:r>
              <a:endParaRPr kumimoji="1" lang="ja-JP" altLang="en-US" sz="2000" b="1" dirty="0">
                <a:solidFill>
                  <a:schemeClr val="tx1">
                    <a:lumMod val="85000"/>
                    <a:lumOff val="15000"/>
                  </a:schemeClr>
                </a:solidFill>
              </a:endParaRPr>
            </a:p>
          </p:txBody>
        </p:sp>
      </p:grpSp>
      <p:grpSp>
        <p:nvGrpSpPr>
          <p:cNvPr id="77" name="図形グループ 76"/>
          <p:cNvGrpSpPr/>
          <p:nvPr/>
        </p:nvGrpSpPr>
        <p:grpSpPr>
          <a:xfrm>
            <a:off x="-17616" y="4018537"/>
            <a:ext cx="2929007" cy="400110"/>
            <a:chOff x="18053" y="3647017"/>
            <a:chExt cx="2929007" cy="400110"/>
          </a:xfrm>
        </p:grpSpPr>
        <p:sp>
          <p:nvSpPr>
            <p:cNvPr id="73" name="円/楕円 72"/>
            <p:cNvSpPr/>
            <p:nvPr/>
          </p:nvSpPr>
          <p:spPr>
            <a:xfrm flipV="1">
              <a:off x="119045" y="3736582"/>
              <a:ext cx="2749470" cy="217773"/>
            </a:xfrm>
            <a:prstGeom prst="ellipse">
              <a:avLst/>
            </a:prstGeom>
            <a:solidFill>
              <a:schemeClr val="bg2">
                <a:lumMod val="75000"/>
                <a:alpha val="12000"/>
              </a:schemeClr>
            </a:solidFill>
            <a:ln>
              <a:noFill/>
            </a:ln>
            <a:effectLst>
              <a:glow rad="165100">
                <a:schemeClr val="bg2">
                  <a:lumMod val="9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1" name="テキスト ボックス 70"/>
            <p:cNvSpPr txBox="1"/>
            <p:nvPr/>
          </p:nvSpPr>
          <p:spPr>
            <a:xfrm>
              <a:off x="18053" y="3647017"/>
              <a:ext cx="2929007"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さわやかりんりん</a:t>
              </a:r>
              <a:r>
                <a:rPr kumimoji="1" lang="ja-JP" altLang="en-US" b="1" dirty="0" smtClean="0">
                  <a:solidFill>
                    <a:schemeClr val="tx1">
                      <a:lumMod val="85000"/>
                      <a:lumOff val="15000"/>
                    </a:schemeClr>
                  </a:solidFill>
                </a:rPr>
                <a:t>プラン</a:t>
              </a:r>
              <a:endParaRPr kumimoji="1" lang="ja-JP" altLang="en-US" b="1" dirty="0">
                <a:solidFill>
                  <a:schemeClr val="tx1">
                    <a:lumMod val="85000"/>
                    <a:lumOff val="15000"/>
                  </a:schemeClr>
                </a:solidFill>
              </a:endParaRPr>
            </a:p>
          </p:txBody>
        </p:sp>
      </p:grpSp>
      <p:grpSp>
        <p:nvGrpSpPr>
          <p:cNvPr id="78" name="図形グループ 77"/>
          <p:cNvGrpSpPr/>
          <p:nvPr/>
        </p:nvGrpSpPr>
        <p:grpSpPr>
          <a:xfrm>
            <a:off x="-56088" y="5583742"/>
            <a:ext cx="3005951" cy="400110"/>
            <a:chOff x="-22019" y="5255422"/>
            <a:chExt cx="3005951" cy="400110"/>
          </a:xfrm>
        </p:grpSpPr>
        <p:sp>
          <p:nvSpPr>
            <p:cNvPr id="74" name="円/楕円 73"/>
            <p:cNvSpPr/>
            <p:nvPr/>
          </p:nvSpPr>
          <p:spPr>
            <a:xfrm flipV="1">
              <a:off x="119045" y="5346591"/>
              <a:ext cx="2749470" cy="217773"/>
            </a:xfrm>
            <a:prstGeom prst="ellipse">
              <a:avLst/>
            </a:prstGeom>
            <a:solidFill>
              <a:schemeClr val="accent3">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5" name="テキスト ボックス 64"/>
            <p:cNvSpPr txBox="1"/>
            <p:nvPr/>
          </p:nvSpPr>
          <p:spPr>
            <a:xfrm>
              <a:off x="-22019" y="5255422"/>
              <a:ext cx="3005951" cy="400110"/>
            </a:xfrm>
            <a:prstGeom prst="rect">
              <a:avLst/>
            </a:prstGeom>
            <a:noFill/>
          </p:spPr>
          <p:txBody>
            <a:bodyPr wrap="none" rtlCol="0">
              <a:spAutoFit/>
            </a:bodyPr>
            <a:lstStyle/>
            <a:p>
              <a:pPr algn="ctr"/>
              <a:r>
                <a:rPr lang="ja-JP" altLang="en-US" sz="2000" b="1" dirty="0" smtClean="0">
                  <a:solidFill>
                    <a:schemeClr val="tx1">
                      <a:lumMod val="85000"/>
                      <a:lumOff val="15000"/>
                    </a:schemeClr>
                  </a:solidFill>
                </a:rPr>
                <a:t>あんしん</a:t>
              </a:r>
              <a:r>
                <a:rPr kumimoji="1" lang="ja-JP" altLang="en-US" sz="2000" b="1" dirty="0" smtClean="0">
                  <a:solidFill>
                    <a:schemeClr val="tx1">
                      <a:lumMod val="85000"/>
                      <a:lumOff val="15000"/>
                    </a:schemeClr>
                  </a:solidFill>
                </a:rPr>
                <a:t>つくろうプラン</a:t>
              </a:r>
              <a:endParaRPr kumimoji="1" lang="ja-JP" altLang="en-US" sz="2000" b="1" dirty="0">
                <a:solidFill>
                  <a:schemeClr val="tx1">
                    <a:lumMod val="85000"/>
                    <a:lumOff val="15000"/>
                  </a:schemeClr>
                </a:solidFill>
              </a:endParaRPr>
            </a:p>
          </p:txBody>
        </p:sp>
      </p:grpSp>
      <p:grpSp>
        <p:nvGrpSpPr>
          <p:cNvPr id="79" name="図形グループ 78"/>
          <p:cNvGrpSpPr/>
          <p:nvPr/>
        </p:nvGrpSpPr>
        <p:grpSpPr>
          <a:xfrm>
            <a:off x="60862" y="6057086"/>
            <a:ext cx="2772051" cy="400110"/>
            <a:chOff x="119045" y="5832446"/>
            <a:chExt cx="2772051" cy="400110"/>
          </a:xfrm>
        </p:grpSpPr>
        <p:sp>
          <p:nvSpPr>
            <p:cNvPr id="75" name="円/楕円 74"/>
            <p:cNvSpPr/>
            <p:nvPr/>
          </p:nvSpPr>
          <p:spPr>
            <a:xfrm flipV="1">
              <a:off x="119045" y="5923615"/>
              <a:ext cx="2749470" cy="217773"/>
            </a:xfrm>
            <a:prstGeom prst="ellipse">
              <a:avLst/>
            </a:prstGeom>
            <a:solidFill>
              <a:schemeClr val="accent3">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2" name="テキスト ボックス 61"/>
            <p:cNvSpPr txBox="1"/>
            <p:nvPr/>
          </p:nvSpPr>
          <p:spPr>
            <a:xfrm>
              <a:off x="141625" y="5832446"/>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ピンピンコロリプラン</a:t>
              </a:r>
              <a:endParaRPr kumimoji="1" lang="ja-JP" altLang="en-US" sz="2000" b="1" dirty="0">
                <a:solidFill>
                  <a:schemeClr val="tx1">
                    <a:lumMod val="85000"/>
                    <a:lumOff val="15000"/>
                  </a:schemeClr>
                </a:solidFill>
              </a:endParaRPr>
            </a:p>
          </p:txBody>
        </p:sp>
      </p:grpSp>
      <p:sp>
        <p:nvSpPr>
          <p:cNvPr id="99" name="円/楕円 98"/>
          <p:cNvSpPr/>
          <p:nvPr/>
        </p:nvSpPr>
        <p:spPr>
          <a:xfrm>
            <a:off x="1183264" y="1667640"/>
            <a:ext cx="547676" cy="547676"/>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1" name="円/楕円 100"/>
          <p:cNvSpPr>
            <a:spLocks/>
          </p:cNvSpPr>
          <p:nvPr/>
        </p:nvSpPr>
        <p:spPr>
          <a:xfrm>
            <a:off x="1162926" y="5533203"/>
            <a:ext cx="486710" cy="486710"/>
          </a:xfrm>
          <a:prstGeom prst="ellipse">
            <a:avLst/>
          </a:prstGeom>
          <a:solidFill>
            <a:schemeClr val="accent3">
              <a:alpha val="3000"/>
            </a:schemeClr>
          </a:solidFill>
          <a:ln>
            <a:noFill/>
          </a:ln>
          <a:effectLst>
            <a:glow rad="381000">
              <a:schemeClr val="accent3">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2" name="円/楕円 101"/>
          <p:cNvSpPr/>
          <p:nvPr/>
        </p:nvSpPr>
        <p:spPr>
          <a:xfrm>
            <a:off x="1165984" y="1648933"/>
            <a:ext cx="547676" cy="547676"/>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3" name="円/楕円 102"/>
          <p:cNvSpPr/>
          <p:nvPr/>
        </p:nvSpPr>
        <p:spPr>
          <a:xfrm>
            <a:off x="1164397" y="3490362"/>
            <a:ext cx="484333" cy="484333"/>
          </a:xfrm>
          <a:prstGeom prst="ellipse">
            <a:avLst/>
          </a:prstGeom>
          <a:solidFill>
            <a:schemeClr val="accent2">
              <a:alpha val="3000"/>
            </a:schemeClr>
          </a:solidFill>
          <a:ln>
            <a:noFill/>
          </a:ln>
          <a:effectLst>
            <a:glow rad="381000">
              <a:schemeClr val="accent2">
                <a:alpha val="7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4" name="円/楕円 103"/>
          <p:cNvSpPr/>
          <p:nvPr/>
        </p:nvSpPr>
        <p:spPr>
          <a:xfrm>
            <a:off x="1161228" y="4109112"/>
            <a:ext cx="484333" cy="484333"/>
          </a:xfrm>
          <a:prstGeom prst="ellipse">
            <a:avLst/>
          </a:prstGeom>
          <a:solidFill>
            <a:schemeClr val="accent1">
              <a:lumMod val="60000"/>
              <a:lumOff val="40000"/>
              <a:alpha val="3000"/>
            </a:schemeClr>
          </a:solidFill>
          <a:ln>
            <a:noFill/>
          </a:ln>
          <a:effectLst>
            <a:glow rad="381000">
              <a:schemeClr val="accent1">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5" name="円/楕円 104"/>
          <p:cNvSpPr/>
          <p:nvPr/>
        </p:nvSpPr>
        <p:spPr>
          <a:xfrm>
            <a:off x="1167455" y="4109112"/>
            <a:ext cx="484333" cy="484333"/>
          </a:xfrm>
          <a:prstGeom prst="ellipse">
            <a:avLst/>
          </a:prstGeom>
          <a:solidFill>
            <a:schemeClr val="accent1">
              <a:lumMod val="60000"/>
              <a:lumOff val="40000"/>
              <a:alpha val="3000"/>
            </a:schemeClr>
          </a:solidFill>
          <a:ln>
            <a:noFill/>
          </a:ln>
          <a:effectLst>
            <a:glow rad="381000">
              <a:schemeClr val="accent1">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0" name="円/楕円 109"/>
          <p:cNvSpPr>
            <a:spLocks/>
          </p:cNvSpPr>
          <p:nvPr/>
        </p:nvSpPr>
        <p:spPr>
          <a:xfrm>
            <a:off x="1162926" y="5526632"/>
            <a:ext cx="486710" cy="486710"/>
          </a:xfrm>
          <a:prstGeom prst="ellipse">
            <a:avLst/>
          </a:prstGeom>
          <a:solidFill>
            <a:schemeClr val="accent3">
              <a:alpha val="3000"/>
            </a:schemeClr>
          </a:solidFill>
          <a:ln>
            <a:noFill/>
          </a:ln>
          <a:effectLst>
            <a:glow rad="381000">
              <a:schemeClr val="accent3">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8" name="円/楕円 107"/>
          <p:cNvSpPr>
            <a:spLocks/>
          </p:cNvSpPr>
          <p:nvPr/>
        </p:nvSpPr>
        <p:spPr>
          <a:xfrm>
            <a:off x="1165984" y="6138093"/>
            <a:ext cx="486710" cy="486710"/>
          </a:xfrm>
          <a:prstGeom prst="ellipse">
            <a:avLst/>
          </a:prstGeom>
          <a:solidFill>
            <a:schemeClr val="accent4">
              <a:lumMod val="75000"/>
              <a:alpha val="3000"/>
            </a:schemeClr>
          </a:solidFill>
          <a:ln>
            <a:noFill/>
          </a:ln>
          <a:effectLst>
            <a:glow rad="381000">
              <a:schemeClr val="accent4">
                <a:lumMod val="75000"/>
                <a:alpha val="8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126039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98"/>
                                        </p:tgtEl>
                                        <p:attrNameLst>
                                          <p:attrName>style.opacity</p:attrName>
                                        </p:attrNameLst>
                                      </p:cBhvr>
                                      <p:to>
                                        <p:strVal val="0.25"/>
                                      </p:to>
                                    </p:set>
                                    <p:animEffect filter="image" prLst="opacity: 0.25">
                                      <p:cBhvr rctx="IE">
                                        <p:cTn id="7" dur="indefinite"/>
                                        <p:tgtEl>
                                          <p:spTgt spid="98"/>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97"/>
                                        </p:tgtEl>
                                        <p:attrNameLst>
                                          <p:attrName>style.opacity</p:attrName>
                                        </p:attrNameLst>
                                      </p:cBhvr>
                                      <p:to>
                                        <p:strVal val="0.25"/>
                                      </p:to>
                                    </p:set>
                                    <p:animEffect filter="image" prLst="opacity: 0.25">
                                      <p:cBhvr rctx="IE">
                                        <p:cTn id="10" dur="indefinite"/>
                                        <p:tgtEl>
                                          <p:spTgt spid="97"/>
                                        </p:tgtEl>
                                      </p:cBhvr>
                                    </p:animEffect>
                                  </p:childTnLst>
                                </p:cTn>
                              </p:par>
                              <p:par>
                                <p:cTn id="11" presetID="9" presetClass="emph" presetSubtype="0" nodeType="withEffect">
                                  <p:stCondLst>
                                    <p:cond delay="0"/>
                                  </p:stCondLst>
                                  <p:endCondLst>
                                    <p:cond evt="onNext" delay="0">
                                      <p:tgtEl>
                                        <p:sldTgt/>
                                      </p:tgtEl>
                                    </p:cond>
                                  </p:endCondLst>
                                  <p:childTnLst>
                                    <p:set>
                                      <p:cBhvr rctx="PPT">
                                        <p:cTn id="12" dur="indefinite"/>
                                        <p:tgtEl>
                                          <p:spTgt spid="76"/>
                                        </p:tgtEl>
                                        <p:attrNameLst>
                                          <p:attrName>style.opacity</p:attrName>
                                        </p:attrNameLst>
                                      </p:cBhvr>
                                      <p:to>
                                        <p:strVal val="0.25"/>
                                      </p:to>
                                    </p:set>
                                    <p:animEffect filter="image" prLst="opacity: 0.25">
                                      <p:cBhvr rctx="IE">
                                        <p:cTn id="13" dur="indefinite"/>
                                        <p:tgtEl>
                                          <p:spTgt spid="76"/>
                                        </p:tgtEl>
                                      </p:cBhvr>
                                    </p:animEffect>
                                  </p:childTnLst>
                                </p:cTn>
                              </p:par>
                              <p:par>
                                <p:cTn id="14" presetID="9" presetClass="emph" presetSubtype="0" nodeType="withEffect">
                                  <p:stCondLst>
                                    <p:cond delay="0"/>
                                  </p:stCondLst>
                                  <p:endCondLst>
                                    <p:cond evt="onNext" delay="0">
                                      <p:tgtEl>
                                        <p:sldTgt/>
                                      </p:tgtEl>
                                    </p:cond>
                                  </p:endCondLst>
                                  <p:childTnLst>
                                    <p:set>
                                      <p:cBhvr rctx="PPT">
                                        <p:cTn id="15" dur="indefinite"/>
                                        <p:tgtEl>
                                          <p:spTgt spid="77"/>
                                        </p:tgtEl>
                                        <p:attrNameLst>
                                          <p:attrName>style.opacity</p:attrName>
                                        </p:attrNameLst>
                                      </p:cBhvr>
                                      <p:to>
                                        <p:strVal val="0.25"/>
                                      </p:to>
                                    </p:set>
                                    <p:animEffect filter="image" prLst="opacity: 0.25">
                                      <p:cBhvr rctx="IE">
                                        <p:cTn id="16" dur="indefinite"/>
                                        <p:tgtEl>
                                          <p:spTgt spid="77"/>
                                        </p:tgtEl>
                                      </p:cBhvr>
                                    </p:animEffect>
                                  </p:childTnLst>
                                </p:cTn>
                              </p:par>
                              <p:par>
                                <p:cTn id="17" presetID="9" presetClass="emph" presetSubtype="0" nodeType="withEffect">
                                  <p:stCondLst>
                                    <p:cond delay="0"/>
                                  </p:stCondLst>
                                  <p:endCondLst>
                                    <p:cond evt="onNext" delay="0">
                                      <p:tgtEl>
                                        <p:sldTgt/>
                                      </p:tgtEl>
                                    </p:cond>
                                  </p:endCondLst>
                                  <p:childTnLst>
                                    <p:set>
                                      <p:cBhvr rctx="PPT">
                                        <p:cTn id="18" dur="indefinite"/>
                                        <p:tgtEl>
                                          <p:spTgt spid="78"/>
                                        </p:tgtEl>
                                        <p:attrNameLst>
                                          <p:attrName>style.opacity</p:attrName>
                                        </p:attrNameLst>
                                      </p:cBhvr>
                                      <p:to>
                                        <p:strVal val="0.25"/>
                                      </p:to>
                                    </p:set>
                                    <p:animEffect filter="image" prLst="opacity: 0.25">
                                      <p:cBhvr rctx="IE">
                                        <p:cTn id="19" dur="indefinite"/>
                                        <p:tgtEl>
                                          <p:spTgt spid="78"/>
                                        </p:tgtEl>
                                      </p:cBhvr>
                                    </p:animEffect>
                                  </p:childTnLst>
                                </p:cTn>
                              </p:par>
                              <p:par>
                                <p:cTn id="20" presetID="9" presetClass="emph" presetSubtype="0" nodeType="withEffect">
                                  <p:stCondLst>
                                    <p:cond delay="0"/>
                                  </p:stCondLst>
                                  <p:endCondLst>
                                    <p:cond evt="onNext" delay="0">
                                      <p:tgtEl>
                                        <p:sldTgt/>
                                      </p:tgtEl>
                                    </p:cond>
                                  </p:endCondLst>
                                  <p:childTnLst>
                                    <p:set>
                                      <p:cBhvr rctx="PPT">
                                        <p:cTn id="21" dur="indefinite"/>
                                        <p:tgtEl>
                                          <p:spTgt spid="79"/>
                                        </p:tgtEl>
                                        <p:attrNameLst>
                                          <p:attrName>style.opacity</p:attrName>
                                        </p:attrNameLst>
                                      </p:cBhvr>
                                      <p:to>
                                        <p:strVal val="0.25"/>
                                      </p:to>
                                    </p:set>
                                    <p:animEffect filter="image" prLst="opacity: 0.25">
                                      <p:cBhvr rctx="IE">
                                        <p:cTn id="22" dur="indefinite"/>
                                        <p:tgtEl>
                                          <p:spTgt spid="79"/>
                                        </p:tgtEl>
                                      </p:cBhvr>
                                    </p:animEffect>
                                  </p:childTnLst>
                                </p:cTn>
                              </p:par>
                            </p:childTnLst>
                          </p:cTn>
                        </p:par>
                        <p:par>
                          <p:cTn id="23" fill="hold">
                            <p:stCondLst>
                              <p:cond delay="0"/>
                            </p:stCondLst>
                            <p:childTnLst>
                              <p:par>
                                <p:cTn id="24" presetID="10" presetClass="entr" presetSubtype="0" fill="hold" grpId="1" nodeType="after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childTnLst>
                          </p:cTn>
                        </p:par>
                        <p:par>
                          <p:cTn id="30" fill="hold">
                            <p:stCondLst>
                              <p:cond delay="500"/>
                            </p:stCondLst>
                            <p:childTnLst>
                              <p:par>
                                <p:cTn id="31" presetID="0" presetClass="path" presetSubtype="0" fill="hold" grpId="0" nodeType="afterEffect">
                                  <p:stCondLst>
                                    <p:cond delay="0"/>
                                  </p:stCondLst>
                                  <p:childTnLst>
                                    <p:animMotion origin="layout" path="M -2.79667E-6 3.84437E-7 C 0.04789 0.01158 0.2186 0.02964 0.28678 0.06994 C 0.35496 0.11024 0.38359 0.20611 0.40909 0.24178 " pathEditMode="relative" rAng="0" ptsTypes="aaa">
                                      <p:cBhvr>
                                        <p:cTn id="32" dur="1000" fill="hold"/>
                                        <p:tgtEl>
                                          <p:spTgt spid="99"/>
                                        </p:tgtEl>
                                        <p:attrNameLst>
                                          <p:attrName>ppt_x</p:attrName>
                                          <p:attrName>ppt_y</p:attrName>
                                        </p:attrNameLst>
                                      </p:cBhvr>
                                      <p:rCtr x="20455" y="12089"/>
                                    </p:animMotion>
                                  </p:childTnLst>
                                </p:cTn>
                              </p:par>
                              <p:par>
                                <p:cTn id="33" presetID="0" presetClass="path" presetSubtype="0" fill="hold" grpId="0" nodeType="withEffect">
                                  <p:stCondLst>
                                    <p:cond delay="0"/>
                                  </p:stCondLst>
                                  <p:childTnLst>
                                    <p:animMotion origin="layout" path="M 4.246E-6 3.91748E-6 C 0.03683 0.03129 0.17633 0.09318 0.22098 0.18729 C 0.26563 0.28141 0.25833 0.48562 0.26824 0.56421 " pathEditMode="relative" rAng="0" ptsTypes="aaa">
                                      <p:cBhvr>
                                        <p:cTn id="34" dur="1000" fill="hold"/>
                                        <p:tgtEl>
                                          <p:spTgt spid="102"/>
                                        </p:tgtEl>
                                        <p:attrNameLst>
                                          <p:attrName>ppt_x</p:attrName>
                                          <p:attrName>ppt_y</p:attrName>
                                        </p:attrNameLst>
                                      </p:cBhvr>
                                      <p:rCtr x="13412" y="28210"/>
                                    </p:animMotion>
                                  </p:childTnLst>
                                </p:cTn>
                              </p:par>
                            </p:childTnLst>
                          </p:cTn>
                        </p:par>
                        <p:par>
                          <p:cTn id="35" fill="hold">
                            <p:stCondLst>
                              <p:cond delay="1500"/>
                            </p:stCondLst>
                            <p:childTnLst>
                              <p:par>
                                <p:cTn id="36" presetID="10" presetClass="entr" presetSubtype="0" fill="hold" nodeType="afterEffect">
                                  <p:stCondLst>
                                    <p:cond delay="2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8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endCondLst>
                                    <p:cond evt="onNext" delay="0">
                                      <p:tgtEl>
                                        <p:sldTgt/>
                                      </p:tgtEl>
                                    </p:cond>
                                  </p:endCondLst>
                                  <p:childTnLst>
                                    <p:set>
                                      <p:cBhvr rctx="PPT">
                                        <p:cTn id="42" dur="indefinite"/>
                                        <p:tgtEl>
                                          <p:spTgt spid="2"/>
                                        </p:tgtEl>
                                        <p:attrNameLst>
                                          <p:attrName>style.opacity</p:attrName>
                                        </p:attrNameLst>
                                      </p:cBhvr>
                                      <p:to>
                                        <p:strVal val="0.25"/>
                                      </p:to>
                                    </p:set>
                                    <p:animEffect filter="image" prLst="opacity: 0.25">
                                      <p:cBhvr rctx="IE">
                                        <p:cTn id="43" dur="indefinite"/>
                                        <p:tgtEl>
                                          <p:spTgt spid="2"/>
                                        </p:tgtEl>
                                      </p:cBhvr>
                                    </p:animEffect>
                                  </p:childTnLst>
                                </p:cTn>
                              </p:par>
                              <p:par>
                                <p:cTn id="44" presetID="9" presetClass="emph" presetSubtype="0" nodeType="withEffect">
                                  <p:stCondLst>
                                    <p:cond delay="0"/>
                                  </p:stCondLst>
                                  <p:endCondLst>
                                    <p:cond evt="onNext" delay="0">
                                      <p:tgtEl>
                                        <p:sldTgt/>
                                      </p:tgtEl>
                                    </p:cond>
                                  </p:endCondLst>
                                  <p:childTnLst>
                                    <p:set>
                                      <p:cBhvr rctx="PPT">
                                        <p:cTn id="45" dur="indefinite"/>
                                        <p:tgtEl>
                                          <p:spTgt spid="95"/>
                                        </p:tgtEl>
                                        <p:attrNameLst>
                                          <p:attrName>style.opacity</p:attrName>
                                        </p:attrNameLst>
                                      </p:cBhvr>
                                      <p:to>
                                        <p:strVal val="0.25"/>
                                      </p:to>
                                    </p:set>
                                    <p:animEffect filter="image" prLst="opacity: 0.25">
                                      <p:cBhvr rctx="IE">
                                        <p:cTn id="46" dur="indefinite"/>
                                        <p:tgtEl>
                                          <p:spTgt spid="95"/>
                                        </p:tgtEl>
                                      </p:cBhvr>
                                    </p:animEffect>
                                  </p:childTnLst>
                                </p:cTn>
                              </p:par>
                              <p:par>
                                <p:cTn id="47" presetID="9" presetClass="emph" presetSubtype="0" nodeType="withEffect">
                                  <p:stCondLst>
                                    <p:cond delay="0"/>
                                  </p:stCondLst>
                                  <p:endCondLst>
                                    <p:cond evt="onNext" delay="0">
                                      <p:tgtEl>
                                        <p:sldTgt/>
                                      </p:tgtEl>
                                    </p:cond>
                                  </p:endCondLst>
                                  <p:childTnLst>
                                    <p:set>
                                      <p:cBhvr rctx="PPT">
                                        <p:cTn id="48" dur="indefinite"/>
                                        <p:tgtEl>
                                          <p:spTgt spid="98"/>
                                        </p:tgtEl>
                                        <p:attrNameLst>
                                          <p:attrName>style.opacity</p:attrName>
                                        </p:attrNameLst>
                                      </p:cBhvr>
                                      <p:to>
                                        <p:strVal val="0.25"/>
                                      </p:to>
                                    </p:set>
                                    <p:animEffect filter="image" prLst="opacity: 0.25">
                                      <p:cBhvr rctx="IE">
                                        <p:cTn id="49" dur="indefinite"/>
                                        <p:tgtEl>
                                          <p:spTgt spid="98"/>
                                        </p:tgtEl>
                                      </p:cBhvr>
                                    </p:animEffect>
                                  </p:childTnLst>
                                </p:cTn>
                              </p:par>
                              <p:par>
                                <p:cTn id="50" presetID="9" presetClass="emph" presetSubtype="0" nodeType="withEffect">
                                  <p:stCondLst>
                                    <p:cond delay="0"/>
                                  </p:stCondLst>
                                  <p:endCondLst>
                                    <p:cond evt="onNext" delay="0">
                                      <p:tgtEl>
                                        <p:sldTgt/>
                                      </p:tgtEl>
                                    </p:cond>
                                  </p:endCondLst>
                                  <p:childTnLst>
                                    <p:set>
                                      <p:cBhvr rctx="PPT">
                                        <p:cTn id="51" dur="indefinite"/>
                                        <p:tgtEl>
                                          <p:spTgt spid="78"/>
                                        </p:tgtEl>
                                        <p:attrNameLst>
                                          <p:attrName>style.opacity</p:attrName>
                                        </p:attrNameLst>
                                      </p:cBhvr>
                                      <p:to>
                                        <p:strVal val="0.25"/>
                                      </p:to>
                                    </p:set>
                                    <p:animEffect filter="image" prLst="opacity: 0.25">
                                      <p:cBhvr rctx="IE">
                                        <p:cTn id="52" dur="indefinite"/>
                                        <p:tgtEl>
                                          <p:spTgt spid="78"/>
                                        </p:tgtEl>
                                      </p:cBhvr>
                                    </p:animEffect>
                                  </p:childTnLst>
                                </p:cTn>
                              </p:par>
                              <p:par>
                                <p:cTn id="53" presetID="9" presetClass="emph" presetSubtype="0" nodeType="withEffect">
                                  <p:stCondLst>
                                    <p:cond delay="0"/>
                                  </p:stCondLst>
                                  <p:endCondLst>
                                    <p:cond evt="onNext" delay="0">
                                      <p:tgtEl>
                                        <p:sldTgt/>
                                      </p:tgtEl>
                                    </p:cond>
                                  </p:endCondLst>
                                  <p:childTnLst>
                                    <p:set>
                                      <p:cBhvr rctx="PPT">
                                        <p:cTn id="54" dur="indefinite"/>
                                        <p:tgtEl>
                                          <p:spTgt spid="79"/>
                                        </p:tgtEl>
                                        <p:attrNameLst>
                                          <p:attrName>style.opacity</p:attrName>
                                        </p:attrNameLst>
                                      </p:cBhvr>
                                      <p:to>
                                        <p:strVal val="0.25"/>
                                      </p:to>
                                    </p:set>
                                    <p:animEffect filter="image" prLst="opacity: 0.25">
                                      <p:cBhvr rctx="IE">
                                        <p:cTn id="55" dur="indefinite"/>
                                        <p:tgtEl>
                                          <p:spTgt spid="79"/>
                                        </p:tgtEl>
                                      </p:cBhvr>
                                    </p:animEffect>
                                  </p:childTnLst>
                                </p:cTn>
                              </p:par>
                            </p:childTnLst>
                          </p:cTn>
                        </p:par>
                        <p:par>
                          <p:cTn id="56" fill="hold">
                            <p:stCondLst>
                              <p:cond delay="0"/>
                            </p:stCondLst>
                            <p:childTnLst>
                              <p:par>
                                <p:cTn id="57" presetID="10" presetClass="entr" presetSubtype="0" fill="hold" grpId="1" nodeType="after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childTnLst>
                          </p:cTn>
                        </p:par>
                        <p:par>
                          <p:cTn id="60" fill="hold">
                            <p:stCondLst>
                              <p:cond delay="500"/>
                            </p:stCondLst>
                            <p:childTnLst>
                              <p:par>
                                <p:cTn id="61" presetID="0" presetClass="path" presetSubtype="0" fill="hold" grpId="0" nodeType="afterEffect">
                                  <p:stCondLst>
                                    <p:cond delay="0"/>
                                  </p:stCondLst>
                                  <p:childTnLst>
                                    <p:animMotion origin="layout" path="M -2.69951E-6 4.96989E-6 C 0.04043 0.02709 0.16291 0.14937 0.24341 0.1635 C 0.32391 0.17762 0.43338 0.10143 0.48335 0.08499 " pathEditMode="relative" rAng="0" ptsTypes="aaa">
                                      <p:cBhvr>
                                        <p:cTn id="62" dur="1000" fill="hold"/>
                                        <p:tgtEl>
                                          <p:spTgt spid="103"/>
                                        </p:tgtEl>
                                        <p:attrNameLst>
                                          <p:attrName>ppt_x</p:attrName>
                                          <p:attrName>ppt_y</p:attrName>
                                        </p:attrNameLst>
                                      </p:cBhvr>
                                      <p:rCtr x="24167" y="8870"/>
                                    </p:animMotion>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1" nodeType="withEffect">
                                  <p:stCondLst>
                                    <p:cond delay="500"/>
                                  </p:stCondLst>
                                  <p:childTnLst>
                                    <p:set>
                                      <p:cBhvr>
                                        <p:cTn id="68" dur="1" fill="hold">
                                          <p:stCondLst>
                                            <p:cond delay="0"/>
                                          </p:stCondLst>
                                        </p:cTn>
                                        <p:tgtEl>
                                          <p:spTgt spid="104"/>
                                        </p:tgtEl>
                                        <p:attrNameLst>
                                          <p:attrName>style.visibility</p:attrName>
                                        </p:attrNameLst>
                                      </p:cBhvr>
                                      <p:to>
                                        <p:strVal val="visible"/>
                                      </p:to>
                                    </p:set>
                                    <p:animEffect transition="in" filter="fade">
                                      <p:cBhvr>
                                        <p:cTn id="69" dur="500"/>
                                        <p:tgtEl>
                                          <p:spTgt spid="104"/>
                                        </p:tgtEl>
                                      </p:cBhvr>
                                    </p:animEffect>
                                  </p:childTnLst>
                                </p:cTn>
                              </p:par>
                              <p:par>
                                <p:cTn id="70" presetID="10" presetClass="entr" presetSubtype="0" fill="hold" grpId="1" nodeType="withEffect">
                                  <p:stCondLst>
                                    <p:cond delay="50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500"/>
                                        <p:tgtEl>
                                          <p:spTgt spid="105"/>
                                        </p:tgtEl>
                                      </p:cBhvr>
                                    </p:animEffect>
                                  </p:childTnLst>
                                </p:cTn>
                              </p:par>
                            </p:childTnLst>
                          </p:cTn>
                        </p:par>
                        <p:par>
                          <p:cTn id="73" fill="hold">
                            <p:stCondLst>
                              <p:cond delay="2500"/>
                            </p:stCondLst>
                            <p:childTnLst>
                              <p:par>
                                <p:cTn id="74" presetID="0" presetClass="path" presetSubtype="0" fill="hold" grpId="0" nodeType="afterEffect">
                                  <p:stCondLst>
                                    <p:cond delay="0"/>
                                  </p:stCondLst>
                                  <p:childTnLst>
                                    <p:animMotion origin="layout" path="M 3.80985E-6 -4.62251E-6 C 0.01283 -0.03334 0.03244 -0.15817 0.07737 -0.19986 C 0.12231 -0.24154 0.22918 -0.24015 0.26908 -0.25081 " pathEditMode="relative" rAng="0" ptsTypes="aaa">
                                      <p:cBhvr>
                                        <p:cTn id="75" dur="1000" fill="hold"/>
                                        <p:tgtEl>
                                          <p:spTgt spid="105"/>
                                        </p:tgtEl>
                                        <p:attrNameLst>
                                          <p:attrName>ppt_x</p:attrName>
                                          <p:attrName>ppt_y</p:attrName>
                                        </p:attrNameLst>
                                      </p:cBhvr>
                                      <p:rCtr x="13446" y="-12552"/>
                                    </p:animMotion>
                                  </p:childTnLst>
                                </p:cTn>
                              </p:par>
                              <p:par>
                                <p:cTn id="76" presetID="6" presetClass="emph" presetSubtype="0" fill="hold" grpId="2" nodeType="withEffect">
                                  <p:stCondLst>
                                    <p:cond delay="200"/>
                                  </p:stCondLst>
                                  <p:childTnLst>
                                    <p:animScale>
                                      <p:cBhvr>
                                        <p:cTn id="77" dur="1000" fill="hold"/>
                                        <p:tgtEl>
                                          <p:spTgt spid="105"/>
                                        </p:tgtEl>
                                      </p:cBhvr>
                                      <p:by x="150000" y="150000"/>
                                    </p:animScale>
                                  </p:childTnLst>
                                </p:cTn>
                              </p:par>
                              <p:par>
                                <p:cTn id="78" presetID="0" presetClass="path" presetSubtype="0" fill="hold" grpId="0" nodeType="withEffect">
                                  <p:stCondLst>
                                    <p:cond delay="0"/>
                                  </p:stCondLst>
                                  <p:childTnLst>
                                    <p:animMotion origin="layout" path="M 0.00034 -4.62251E-6 C 0.05638 -0.02593 0.11693 -0.05141 0.18355 -0.05303 C 0.25017 -0.05465 0.35496 -0.01899 0.40007 -0.00995 " pathEditMode="relative" rAng="0" ptsTypes="aaa">
                                      <p:cBhvr>
                                        <p:cTn id="79" dur="1000" fill="hold"/>
                                        <p:tgtEl>
                                          <p:spTgt spid="104"/>
                                        </p:tgtEl>
                                        <p:attrNameLst>
                                          <p:attrName>ppt_x</p:attrName>
                                          <p:attrName>ppt_y</p:attrName>
                                        </p:attrNameLst>
                                      </p:cBhvr>
                                      <p:rCtr x="19986" y="-2733"/>
                                    </p:animMotion>
                                  </p:childTnLst>
                                </p:cTn>
                              </p:par>
                            </p:childTnLst>
                          </p:cTn>
                        </p:par>
                        <p:par>
                          <p:cTn id="80" fill="hold">
                            <p:stCondLst>
                              <p:cond delay="3700"/>
                            </p:stCondLst>
                            <p:childTnLst>
                              <p:par>
                                <p:cTn id="81" presetID="10" presetClass="entr" presetSubtype="0" fill="hold" nodeType="afterEffect">
                                  <p:stCondLst>
                                    <p:cond delay="20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800"/>
                                        <p:tgtEl>
                                          <p:spTgt spid="83"/>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mph" presetSubtype="0" nodeType="clickEffect">
                                  <p:stCondLst>
                                    <p:cond delay="0"/>
                                  </p:stCondLst>
                                  <p:endCondLst>
                                    <p:cond evt="onNext" delay="0">
                                      <p:tgtEl>
                                        <p:sldTgt/>
                                      </p:tgtEl>
                                    </p:cond>
                                  </p:endCondLst>
                                  <p:childTnLst>
                                    <p:set>
                                      <p:cBhvr rctx="PPT">
                                        <p:cTn id="87" dur="indefinite"/>
                                        <p:tgtEl>
                                          <p:spTgt spid="97"/>
                                        </p:tgtEl>
                                        <p:attrNameLst>
                                          <p:attrName>style.opacity</p:attrName>
                                        </p:attrNameLst>
                                      </p:cBhvr>
                                      <p:to>
                                        <p:strVal val="0.25"/>
                                      </p:to>
                                    </p:set>
                                    <p:animEffect filter="image" prLst="opacity: 0.25">
                                      <p:cBhvr rctx="IE">
                                        <p:cTn id="88" dur="indefinite"/>
                                        <p:tgtEl>
                                          <p:spTgt spid="97"/>
                                        </p:tgtEl>
                                      </p:cBhvr>
                                    </p:animEffect>
                                  </p:childTnLst>
                                </p:cTn>
                              </p:par>
                              <p:par>
                                <p:cTn id="89" presetID="9" presetClass="emph" presetSubtype="0" nodeType="withEffect">
                                  <p:stCondLst>
                                    <p:cond delay="0"/>
                                  </p:stCondLst>
                                  <p:endCondLst>
                                    <p:cond evt="onNext" delay="0">
                                      <p:tgtEl>
                                        <p:sldTgt/>
                                      </p:tgtEl>
                                    </p:cond>
                                  </p:endCondLst>
                                  <p:childTnLst>
                                    <p:set>
                                      <p:cBhvr rctx="PPT">
                                        <p:cTn id="90" dur="indefinite"/>
                                        <p:tgtEl>
                                          <p:spTgt spid="76"/>
                                        </p:tgtEl>
                                        <p:attrNameLst>
                                          <p:attrName>style.opacity</p:attrName>
                                        </p:attrNameLst>
                                      </p:cBhvr>
                                      <p:to>
                                        <p:strVal val="0.25"/>
                                      </p:to>
                                    </p:set>
                                    <p:animEffect filter="image" prLst="opacity: 0.25">
                                      <p:cBhvr rctx="IE">
                                        <p:cTn id="91" dur="indefinite"/>
                                        <p:tgtEl>
                                          <p:spTgt spid="76"/>
                                        </p:tgtEl>
                                      </p:cBhvr>
                                    </p:animEffect>
                                  </p:childTnLst>
                                </p:cTn>
                              </p:par>
                              <p:par>
                                <p:cTn id="92" presetID="9" presetClass="emph" presetSubtype="0" nodeType="withEffect">
                                  <p:stCondLst>
                                    <p:cond delay="0"/>
                                  </p:stCondLst>
                                  <p:endCondLst>
                                    <p:cond evt="onNext" delay="0">
                                      <p:tgtEl>
                                        <p:sldTgt/>
                                      </p:tgtEl>
                                    </p:cond>
                                  </p:endCondLst>
                                  <p:childTnLst>
                                    <p:set>
                                      <p:cBhvr rctx="PPT">
                                        <p:cTn id="93" dur="indefinite"/>
                                        <p:tgtEl>
                                          <p:spTgt spid="77"/>
                                        </p:tgtEl>
                                        <p:attrNameLst>
                                          <p:attrName>style.opacity</p:attrName>
                                        </p:attrNameLst>
                                      </p:cBhvr>
                                      <p:to>
                                        <p:strVal val="0.25"/>
                                      </p:to>
                                    </p:set>
                                    <p:animEffect filter="image" prLst="opacity: 0.25">
                                      <p:cBhvr rctx="IE">
                                        <p:cTn id="94" dur="indefinite"/>
                                        <p:tgtEl>
                                          <p:spTgt spid="77"/>
                                        </p:tgtEl>
                                      </p:cBhvr>
                                    </p:animEffect>
                                  </p:childTnLst>
                                </p:cTn>
                              </p:par>
                              <p:par>
                                <p:cTn id="95" presetID="9" presetClass="emph" presetSubtype="0" nodeType="withEffect">
                                  <p:stCondLst>
                                    <p:cond delay="0"/>
                                  </p:stCondLst>
                                  <p:endCondLst>
                                    <p:cond evt="onNext" delay="0">
                                      <p:tgtEl>
                                        <p:sldTgt/>
                                      </p:tgtEl>
                                    </p:cond>
                                  </p:endCondLst>
                                  <p:childTnLst>
                                    <p:set>
                                      <p:cBhvr rctx="PPT">
                                        <p:cTn id="96" dur="indefinite"/>
                                        <p:tgtEl>
                                          <p:spTgt spid="95"/>
                                        </p:tgtEl>
                                        <p:attrNameLst>
                                          <p:attrName>style.opacity</p:attrName>
                                        </p:attrNameLst>
                                      </p:cBhvr>
                                      <p:to>
                                        <p:strVal val="0.25"/>
                                      </p:to>
                                    </p:set>
                                    <p:animEffect filter="image" prLst="opacity: 0.25">
                                      <p:cBhvr rctx="IE">
                                        <p:cTn id="97" dur="indefinite"/>
                                        <p:tgtEl>
                                          <p:spTgt spid="95"/>
                                        </p:tgtEl>
                                      </p:cBhvr>
                                    </p:animEffect>
                                  </p:childTnLst>
                                </p:cTn>
                              </p:par>
                              <p:par>
                                <p:cTn id="98" presetID="9" presetClass="emph" presetSubtype="0" nodeType="withEffect">
                                  <p:stCondLst>
                                    <p:cond delay="0"/>
                                  </p:stCondLst>
                                  <p:endCondLst>
                                    <p:cond evt="onNext" delay="0">
                                      <p:tgtEl>
                                        <p:sldTgt/>
                                      </p:tgtEl>
                                    </p:cond>
                                  </p:endCondLst>
                                  <p:childTnLst>
                                    <p:set>
                                      <p:cBhvr rctx="PPT">
                                        <p:cTn id="99" dur="indefinite"/>
                                        <p:tgtEl>
                                          <p:spTgt spid="2"/>
                                        </p:tgtEl>
                                        <p:attrNameLst>
                                          <p:attrName>style.opacity</p:attrName>
                                        </p:attrNameLst>
                                      </p:cBhvr>
                                      <p:to>
                                        <p:strVal val="0.25"/>
                                      </p:to>
                                    </p:set>
                                    <p:animEffect filter="image" prLst="opacity: 0.25">
                                      <p:cBhvr rctx="IE">
                                        <p:cTn id="100" dur="indefinite"/>
                                        <p:tgtEl>
                                          <p:spTgt spid="2"/>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par>
                                <p:cTn id="104" presetID="10" presetClass="entr" presetSubtype="0" fill="hold" grpId="1" nodeType="withEffect">
                                  <p:stCondLst>
                                    <p:cond delay="0"/>
                                  </p:stCondLst>
                                  <p:childTnLst>
                                    <p:set>
                                      <p:cBhvr>
                                        <p:cTn id="105" dur="1" fill="hold">
                                          <p:stCondLst>
                                            <p:cond delay="0"/>
                                          </p:stCondLst>
                                        </p:cTn>
                                        <p:tgtEl>
                                          <p:spTgt spid="110"/>
                                        </p:tgtEl>
                                        <p:attrNameLst>
                                          <p:attrName>style.visibility</p:attrName>
                                        </p:attrNameLst>
                                      </p:cBhvr>
                                      <p:to>
                                        <p:strVal val="visible"/>
                                      </p:to>
                                    </p:set>
                                    <p:animEffect transition="in" filter="fade">
                                      <p:cBhvr>
                                        <p:cTn id="106" dur="500"/>
                                        <p:tgtEl>
                                          <p:spTgt spid="110"/>
                                        </p:tgtEl>
                                      </p:cBhvr>
                                    </p:animEffect>
                                  </p:childTnLst>
                                </p:cTn>
                              </p:par>
                            </p:childTnLst>
                          </p:cTn>
                        </p:par>
                        <p:par>
                          <p:cTn id="107" fill="hold">
                            <p:stCondLst>
                              <p:cond delay="500"/>
                            </p:stCondLst>
                            <p:childTnLst>
                              <p:par>
                                <p:cTn id="108" presetID="0" presetClass="path" presetSubtype="0" fill="hold" grpId="0" nodeType="afterEffect">
                                  <p:stCondLst>
                                    <p:cond delay="0"/>
                                  </p:stCondLst>
                                  <p:childTnLst>
                                    <p:animMotion origin="layout" path="M -2.69951E-6 3.14961E-7 C 0.06853 -0.13803 0.12821 -0.27698 0.1957 -0.35734 C 0.26301 -0.43793 0.33484 -0.48309 0.40424 -0.48217 C 0.47363 -0.48124 0.56888 -0.37865 0.61208 -0.35155 " pathEditMode="relative" rAng="0" ptsTypes="aaaa">
                                      <p:cBhvr>
                                        <p:cTn id="109" dur="1500" fill="hold"/>
                                        <p:tgtEl>
                                          <p:spTgt spid="101"/>
                                        </p:tgtEl>
                                        <p:attrNameLst>
                                          <p:attrName>ppt_x</p:attrName>
                                          <p:attrName>ppt_y</p:attrName>
                                        </p:attrNameLst>
                                      </p:cBhvr>
                                      <p:rCtr x="30604" y="-24155"/>
                                    </p:animMotion>
                                  </p:childTnLst>
                                </p:cTn>
                              </p:par>
                              <p:par>
                                <p:cTn id="110" presetID="6" presetClass="emph" presetSubtype="0" fill="hold" grpId="2" nodeType="withEffect">
                                  <p:stCondLst>
                                    <p:cond delay="0"/>
                                  </p:stCondLst>
                                  <p:childTnLst>
                                    <p:animScale>
                                      <p:cBhvr>
                                        <p:cTn id="111" dur="1300" fill="hold"/>
                                        <p:tgtEl>
                                          <p:spTgt spid="101"/>
                                        </p:tgtEl>
                                      </p:cBhvr>
                                      <p:by x="150000" y="150000"/>
                                    </p:animScale>
                                  </p:childTnLst>
                                </p:cTn>
                              </p:par>
                              <p:par>
                                <p:cTn id="112" presetID="0" presetClass="path" presetSubtype="0" fill="hold" grpId="0" nodeType="withEffect">
                                  <p:stCondLst>
                                    <p:cond delay="0"/>
                                  </p:stCondLst>
                                  <p:childTnLst>
                                    <p:animMotion origin="layout" path="M -0.00017 -0.00092 C 0.03088 0.00579 0.12266 0.05257 0.18598 0.0396 C 0.24931 0.02664 0.32894 -0.01968 0.37995 -0.07851 C 0.43095 -0.13733 0.46843 -0.26378 0.49168 -0.31264 " pathEditMode="relative" rAng="0" ptsTypes="aaaa">
                                      <p:cBhvr>
                                        <p:cTn id="113" dur="1500" fill="hold"/>
                                        <p:tgtEl>
                                          <p:spTgt spid="110"/>
                                        </p:tgtEl>
                                        <p:attrNameLst>
                                          <p:attrName>ppt_x</p:attrName>
                                          <p:attrName>ppt_y</p:attrName>
                                        </p:attrNameLst>
                                      </p:cBhvr>
                                      <p:rCtr x="24584" y="-12923"/>
                                    </p:animMotion>
                                  </p:childTnLst>
                                </p:cTn>
                              </p:par>
                            </p:childTnLst>
                          </p:cTn>
                        </p:par>
                        <p:par>
                          <p:cTn id="114" fill="hold">
                            <p:stCondLst>
                              <p:cond delay="2000"/>
                            </p:stCondLst>
                            <p:childTnLst>
                              <p:par>
                                <p:cTn id="115" presetID="10" presetClass="entr" presetSubtype="0" fill="hold" nodeType="afterEffect">
                                  <p:stCondLst>
                                    <p:cond delay="20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800"/>
                                        <p:tgtEl>
                                          <p:spTgt spid="11"/>
                                        </p:tgtEl>
                                      </p:cBhvr>
                                    </p:animEffect>
                                  </p:childTnLst>
                                </p:cTn>
                              </p:par>
                              <p:par>
                                <p:cTn id="118" presetID="10" presetClass="entr" presetSubtype="0" fill="hold" grpId="1" nodeType="withEffect">
                                  <p:stCondLst>
                                    <p:cond delay="500"/>
                                  </p:stCondLst>
                                  <p:childTnLst>
                                    <p:set>
                                      <p:cBhvr>
                                        <p:cTn id="119" dur="1" fill="hold">
                                          <p:stCondLst>
                                            <p:cond delay="0"/>
                                          </p:stCondLst>
                                        </p:cTn>
                                        <p:tgtEl>
                                          <p:spTgt spid="108"/>
                                        </p:tgtEl>
                                        <p:attrNameLst>
                                          <p:attrName>style.visibility</p:attrName>
                                        </p:attrNameLst>
                                      </p:cBhvr>
                                      <p:to>
                                        <p:strVal val="visible"/>
                                      </p:to>
                                    </p:set>
                                    <p:animEffect transition="in" filter="fade">
                                      <p:cBhvr>
                                        <p:cTn id="120" dur="500"/>
                                        <p:tgtEl>
                                          <p:spTgt spid="108"/>
                                        </p:tgtEl>
                                      </p:cBhvr>
                                    </p:animEffect>
                                  </p:childTnLst>
                                </p:cTn>
                              </p:par>
                              <p:par>
                                <p:cTn id="121" presetID="0" presetClass="path" presetSubtype="0" fill="hold" grpId="0" nodeType="withEffect">
                                  <p:stCondLst>
                                    <p:cond delay="0"/>
                                  </p:stCondLst>
                                  <p:childTnLst>
                                    <p:animMotion origin="layout" path="M 3.80985E-6 3.43214E-6 C 0.02949 -0.08106 0.05933 -0.16258 0.10097 -0.20542 C 0.14295 -0.24827 0.19951 -0.26008 0.25121 -0.25684 C 0.30291 -0.25359 0.37803 -0.20033 0.41134 -0.18551 " pathEditMode="relative" rAng="0" ptsTypes="aaaa">
                                      <p:cBhvr>
                                        <p:cTn id="122" dur="1500" fill="hold"/>
                                        <p:tgtEl>
                                          <p:spTgt spid="108"/>
                                        </p:tgtEl>
                                        <p:attrNameLst>
                                          <p:attrName>ppt_x</p:attrName>
                                          <p:attrName>ppt_y</p:attrName>
                                        </p:attrNameLst>
                                      </p:cBhvr>
                                      <p:rCtr x="20559" y="-13015"/>
                                    </p:animMotion>
                                  </p:childTnLst>
                                </p:cTn>
                              </p:par>
                            </p:childTnLst>
                          </p:cTn>
                        </p:par>
                        <p:par>
                          <p:cTn id="123" fill="hold">
                            <p:stCondLst>
                              <p:cond delay="3500"/>
                            </p:stCondLst>
                            <p:childTnLst>
                              <p:par>
                                <p:cTn id="124" presetID="10" presetClass="entr" presetSubtype="0" fill="hold" nodeType="afterEffect">
                                  <p:stCondLst>
                                    <p:cond delay="200"/>
                                  </p:stCondLst>
                                  <p:childTnLst>
                                    <p:set>
                                      <p:cBhvr>
                                        <p:cTn id="125" dur="1" fill="hold">
                                          <p:stCondLst>
                                            <p:cond delay="0"/>
                                          </p:stCondLst>
                                        </p:cTn>
                                        <p:tgtEl>
                                          <p:spTgt spid="12"/>
                                        </p:tgtEl>
                                        <p:attrNameLst>
                                          <p:attrName>style.visibility</p:attrName>
                                        </p:attrNameLst>
                                      </p:cBhvr>
                                      <p:to>
                                        <p:strVal val="visible"/>
                                      </p:to>
                                    </p:set>
                                    <p:animEffect transition="in" filter="fade">
                                      <p:cBhvr>
                                        <p:cTn id="126"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101" grpId="0" animBg="1"/>
      <p:bldP spid="101" grpId="1" animBg="1"/>
      <p:bldP spid="101" grpId="2" animBg="1"/>
      <p:bldP spid="102" grpId="0" animBg="1"/>
      <p:bldP spid="102" grpId="1" animBg="1"/>
      <p:bldP spid="103" grpId="0" animBg="1"/>
      <p:bldP spid="103" grpId="1" animBg="1"/>
      <p:bldP spid="104" grpId="0" animBg="1"/>
      <p:bldP spid="104" grpId="1" animBg="1"/>
      <p:bldP spid="105" grpId="0" animBg="1"/>
      <p:bldP spid="105" grpId="1" animBg="1"/>
      <p:bldP spid="105" grpId="2" animBg="1"/>
      <p:bldP spid="110" grpId="0" animBg="1"/>
      <p:bldP spid="110" grpId="1" animBg="1"/>
      <p:bldP spid="108" grpId="0" animBg="1"/>
      <p:bldP spid="10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地区全体.png"/>
          <p:cNvPicPr>
            <a:picLocks noChangeAspect="1"/>
          </p:cNvPicPr>
          <p:nvPr/>
        </p:nvPicPr>
        <p:blipFill>
          <a:blip r:embed="rId3" cstate="screen">
            <a:alphaModFix amt="27000"/>
            <a:grayscl/>
            <a:extLst>
              <a:ext uri="{28A0092B-C50C-407E-A947-70E740481C1C}">
                <a14:useLocalDpi xmlns:a14="http://schemas.microsoft.com/office/drawing/2010/main"/>
              </a:ext>
            </a:extLst>
          </a:blip>
          <a:stretch>
            <a:fillRect/>
          </a:stretch>
        </p:blipFill>
        <p:spPr>
          <a:xfrm>
            <a:off x="2585218" y="626079"/>
            <a:ext cx="6205830" cy="6246689"/>
          </a:xfrm>
          <a:prstGeom prst="rect">
            <a:avLst/>
          </a:prstGeom>
        </p:spPr>
      </p:pic>
      <p:grpSp>
        <p:nvGrpSpPr>
          <p:cNvPr id="98" name="図形グループ 97"/>
          <p:cNvGrpSpPr/>
          <p:nvPr/>
        </p:nvGrpSpPr>
        <p:grpSpPr>
          <a:xfrm>
            <a:off x="453932" y="4746829"/>
            <a:ext cx="2122646" cy="1959544"/>
            <a:chOff x="453932" y="4746829"/>
            <a:chExt cx="2122646" cy="1959544"/>
          </a:xfrm>
        </p:grpSpPr>
        <p:sp>
          <p:nvSpPr>
            <p:cNvPr id="54" name="円/楕円 53"/>
            <p:cNvSpPr>
              <a:spLocks noChangeAspect="1"/>
            </p:cNvSpPr>
            <p:nvPr/>
          </p:nvSpPr>
          <p:spPr>
            <a:xfrm>
              <a:off x="453932" y="4746829"/>
              <a:ext cx="1959544" cy="1959544"/>
            </a:xfrm>
            <a:prstGeom prst="ellipse">
              <a:avLst/>
            </a:prstGeom>
            <a:solidFill>
              <a:schemeClr val="bg1"/>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629461" y="5023451"/>
              <a:ext cx="1415772" cy="461665"/>
            </a:xfrm>
            <a:prstGeom prst="rect">
              <a:avLst/>
            </a:prstGeom>
            <a:noFill/>
          </p:spPr>
          <p:txBody>
            <a:bodyPr wrap="none" rtlCol="0">
              <a:spAutoFit/>
            </a:bodyPr>
            <a:lstStyle/>
            <a:p>
              <a:pPr algn="ctr"/>
              <a:r>
                <a:rPr kumimoji="1" lang="ja-JP" altLang="en-US" sz="2400" b="1" dirty="0" smtClean="0">
                  <a:ln w="3175" cmpd="sng">
                    <a:solidFill>
                      <a:schemeClr val="accent3">
                        <a:lumMod val="50000"/>
                      </a:schemeClr>
                    </a:solidFill>
                  </a:ln>
                  <a:solidFill>
                    <a:schemeClr val="accent3">
                      <a:lumMod val="75000"/>
                    </a:schemeClr>
                  </a:solidFill>
                </a:rPr>
                <a:t>あんしん</a:t>
              </a:r>
              <a:endParaRPr kumimoji="1" lang="ja-JP" altLang="en-US" sz="2400" b="1" dirty="0">
                <a:ln w="3175" cmpd="sng">
                  <a:solidFill>
                    <a:schemeClr val="accent3">
                      <a:lumMod val="50000"/>
                    </a:schemeClr>
                  </a:solidFill>
                </a:ln>
                <a:solidFill>
                  <a:schemeClr val="accent3">
                    <a:lumMod val="75000"/>
                  </a:schemeClr>
                </a:solidFill>
              </a:endParaRPr>
            </a:p>
          </p:txBody>
        </p:sp>
        <p:pic>
          <p:nvPicPr>
            <p:cNvPr id="89" name="図 88" descr="あんしん.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6362" y="4925703"/>
              <a:ext cx="580216" cy="593815"/>
            </a:xfrm>
            <a:prstGeom prst="rect">
              <a:avLst/>
            </a:prstGeom>
          </p:spPr>
        </p:pic>
      </p:grpSp>
      <p:grpSp>
        <p:nvGrpSpPr>
          <p:cNvPr id="95" name="図形グループ 94"/>
          <p:cNvGrpSpPr/>
          <p:nvPr/>
        </p:nvGrpSpPr>
        <p:grpSpPr>
          <a:xfrm>
            <a:off x="459524" y="750340"/>
            <a:ext cx="2117054" cy="1959544"/>
            <a:chOff x="459524" y="750340"/>
            <a:chExt cx="2117054" cy="1959544"/>
          </a:xfrm>
        </p:grpSpPr>
        <p:sp>
          <p:nvSpPr>
            <p:cNvPr id="40" name="円/楕円 39"/>
            <p:cNvSpPr>
              <a:spLocks noChangeAspect="1"/>
            </p:cNvSpPr>
            <p:nvPr/>
          </p:nvSpPr>
          <p:spPr>
            <a:xfrm>
              <a:off x="459524" y="750340"/>
              <a:ext cx="1959544" cy="1959544"/>
            </a:xfrm>
            <a:prstGeom prst="ellipse">
              <a:avLst/>
            </a:prstGeom>
            <a:solidFill>
              <a:schemeClr val="bg1"/>
            </a:solidFill>
            <a:ln w="28575"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09168" y="1035264"/>
              <a:ext cx="1486015" cy="484571"/>
            </a:xfrm>
            <a:prstGeom prst="rect">
              <a:avLst/>
            </a:prstGeom>
            <a:noFill/>
          </p:spPr>
          <p:txBody>
            <a:bodyPr wrap="none" rtlCol="0">
              <a:spAutoFit/>
            </a:bodyPr>
            <a:lstStyle/>
            <a:p>
              <a:pPr algn="ctr"/>
              <a:r>
                <a:rPr kumimoji="1" lang="ja-JP" altLang="en-US" sz="2400" b="1" dirty="0" smtClean="0">
                  <a:ln w="3175" cmpd="sng">
                    <a:solidFill>
                      <a:schemeClr val="accent6"/>
                    </a:solidFill>
                  </a:ln>
                  <a:solidFill>
                    <a:schemeClr val="accent6">
                      <a:lumMod val="60000"/>
                      <a:lumOff val="40000"/>
                    </a:schemeClr>
                  </a:solidFill>
                </a:rPr>
                <a:t>つながり</a:t>
              </a:r>
              <a:endParaRPr kumimoji="1" lang="ja-JP" altLang="en-US" sz="2400" b="1" dirty="0">
                <a:ln w="3175" cmpd="sng">
                  <a:solidFill>
                    <a:schemeClr val="accent6"/>
                  </a:solidFill>
                </a:ln>
                <a:solidFill>
                  <a:schemeClr val="accent6">
                    <a:lumMod val="60000"/>
                    <a:lumOff val="40000"/>
                  </a:schemeClr>
                </a:solidFill>
              </a:endParaRPr>
            </a:p>
          </p:txBody>
        </p:sp>
        <p:pic>
          <p:nvPicPr>
            <p:cNvPr id="90" name="図 89" descr="つながり.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96362" y="934660"/>
              <a:ext cx="580216" cy="593815"/>
            </a:xfrm>
            <a:prstGeom prst="rect">
              <a:avLst/>
            </a:prstGeom>
          </p:spPr>
        </p:pic>
      </p:grpSp>
      <p:grpSp>
        <p:nvGrpSpPr>
          <p:cNvPr id="97" name="図形グループ 96"/>
          <p:cNvGrpSpPr/>
          <p:nvPr/>
        </p:nvGrpSpPr>
        <p:grpSpPr>
          <a:xfrm>
            <a:off x="453931" y="2748584"/>
            <a:ext cx="2139927" cy="1959545"/>
            <a:chOff x="453931" y="2748584"/>
            <a:chExt cx="2139927" cy="1959545"/>
          </a:xfrm>
        </p:grpSpPr>
        <p:sp>
          <p:nvSpPr>
            <p:cNvPr id="47" name="円/楕円 46"/>
            <p:cNvSpPr>
              <a:spLocks noChangeAspect="1"/>
            </p:cNvSpPr>
            <p:nvPr/>
          </p:nvSpPr>
          <p:spPr>
            <a:xfrm>
              <a:off x="453931" y="2748584"/>
              <a:ext cx="1959544" cy="1959545"/>
            </a:xfrm>
            <a:prstGeom prst="ellipse">
              <a:avLst/>
            </a:prstGeom>
            <a:solidFill>
              <a:schemeClr val="bg1"/>
            </a:solidFill>
            <a:ln w="285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629461" y="3046131"/>
              <a:ext cx="1486015" cy="484571"/>
            </a:xfrm>
            <a:prstGeom prst="rect">
              <a:avLst/>
            </a:prstGeom>
            <a:noFill/>
          </p:spPr>
          <p:txBody>
            <a:bodyPr wrap="none" rtlCol="0">
              <a:spAutoFit/>
            </a:bodyPr>
            <a:lstStyle/>
            <a:p>
              <a:pPr algn="ctr"/>
              <a:r>
                <a:rPr kumimoji="1" lang="ja-JP" altLang="en-US" sz="2400" b="1" dirty="0" smtClean="0">
                  <a:ln w="3175" cmpd="sng">
                    <a:solidFill>
                      <a:schemeClr val="bg2">
                        <a:lumMod val="50000"/>
                      </a:schemeClr>
                    </a:solidFill>
                  </a:ln>
                  <a:solidFill>
                    <a:schemeClr val="bg2">
                      <a:lumMod val="75000"/>
                    </a:schemeClr>
                  </a:solidFill>
                </a:rPr>
                <a:t>にぎわい</a:t>
              </a:r>
              <a:endParaRPr kumimoji="1" lang="ja-JP" altLang="en-US" sz="2400" b="1" dirty="0">
                <a:ln w="3175" cmpd="sng">
                  <a:solidFill>
                    <a:schemeClr val="bg2">
                      <a:lumMod val="50000"/>
                    </a:schemeClr>
                  </a:solidFill>
                </a:ln>
                <a:solidFill>
                  <a:schemeClr val="bg2">
                    <a:lumMod val="75000"/>
                  </a:schemeClr>
                </a:solidFill>
              </a:endParaRPr>
            </a:p>
          </p:txBody>
        </p:sp>
        <p:pic>
          <p:nvPicPr>
            <p:cNvPr id="91" name="図 90" descr="にぎわい.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13642" y="2940888"/>
              <a:ext cx="580216" cy="593815"/>
            </a:xfrm>
            <a:prstGeom prst="rect">
              <a:avLst/>
            </a:prstGeom>
          </p:spPr>
        </p:pic>
      </p:grpSp>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43</a:t>
            </a:fld>
            <a:endParaRPr lang="ja-JP" altLang="en-US"/>
          </a:p>
        </p:txBody>
      </p:sp>
      <p:sp>
        <p:nvSpPr>
          <p:cNvPr id="5" name="角丸四角形 4"/>
          <p:cNvSpPr/>
          <p:nvPr/>
        </p:nvSpPr>
        <p:spPr>
          <a:xfrm>
            <a:off x="2414655" y="91734"/>
            <a:ext cx="4314691" cy="710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solidFill>
                  <a:schemeClr val="tx1">
                    <a:lumMod val="75000"/>
                    <a:lumOff val="25000"/>
                  </a:schemeClr>
                </a:solidFill>
              </a:rPr>
              <a:t>ぬくもりのあるまち</a:t>
            </a:r>
            <a:endParaRPr kumimoji="1" lang="ja-JP" altLang="en-US" sz="2800" dirty="0">
              <a:solidFill>
                <a:schemeClr val="tx1">
                  <a:lumMod val="75000"/>
                  <a:lumOff val="25000"/>
                </a:schemeClr>
              </a:solidFill>
            </a:endParaRPr>
          </a:p>
        </p:txBody>
      </p:sp>
      <p:grpSp>
        <p:nvGrpSpPr>
          <p:cNvPr id="2" name="図形グループ 1"/>
          <p:cNvGrpSpPr/>
          <p:nvPr/>
        </p:nvGrpSpPr>
        <p:grpSpPr>
          <a:xfrm>
            <a:off x="72152" y="1763822"/>
            <a:ext cx="2749471" cy="400110"/>
            <a:chOff x="88435" y="1803082"/>
            <a:chExt cx="2749471" cy="400110"/>
          </a:xfrm>
        </p:grpSpPr>
        <p:sp>
          <p:nvSpPr>
            <p:cNvPr id="58" name="円/楕円 57"/>
            <p:cNvSpPr/>
            <p:nvPr/>
          </p:nvSpPr>
          <p:spPr>
            <a:xfrm flipV="1">
              <a:off x="88436" y="1899111"/>
              <a:ext cx="2749470" cy="217773"/>
            </a:xfrm>
            <a:prstGeom prst="ellipse">
              <a:avLst/>
            </a:prstGeom>
            <a:solidFill>
              <a:schemeClr val="accent6">
                <a:lumMod val="40000"/>
                <a:lumOff val="60000"/>
                <a:alpha val="12000"/>
              </a:schemeClr>
            </a:solidFill>
            <a:ln>
              <a:noFill/>
            </a:ln>
            <a:effectLst>
              <a:glow rad="165100">
                <a:schemeClr val="accent6">
                  <a:lumMod val="40000"/>
                  <a:lumOff val="6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9" name="テキスト ボックス 58"/>
            <p:cNvSpPr txBox="1"/>
            <p:nvPr/>
          </p:nvSpPr>
          <p:spPr>
            <a:xfrm>
              <a:off x="88435" y="1803082"/>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ぷらっとはうす</a:t>
              </a:r>
              <a:r>
                <a:rPr kumimoji="1" lang="ja-JP" altLang="en-US" b="1" dirty="0" smtClean="0">
                  <a:solidFill>
                    <a:schemeClr val="tx1">
                      <a:lumMod val="85000"/>
                      <a:lumOff val="15000"/>
                    </a:schemeClr>
                  </a:solidFill>
                </a:rPr>
                <a:t>プラン</a:t>
              </a:r>
              <a:endParaRPr kumimoji="1" lang="ja-JP" altLang="en-US" b="1" dirty="0">
                <a:solidFill>
                  <a:schemeClr val="tx1">
                    <a:lumMod val="85000"/>
                    <a:lumOff val="15000"/>
                  </a:schemeClr>
                </a:solidFill>
              </a:endParaRPr>
            </a:p>
          </p:txBody>
        </p:sp>
      </p:grpSp>
      <p:grpSp>
        <p:nvGrpSpPr>
          <p:cNvPr id="76" name="図形グループ 75"/>
          <p:cNvGrpSpPr/>
          <p:nvPr/>
        </p:nvGrpSpPr>
        <p:grpSpPr>
          <a:xfrm>
            <a:off x="72152" y="3558691"/>
            <a:ext cx="2749471" cy="400110"/>
            <a:chOff x="119044" y="3135331"/>
            <a:chExt cx="2749471" cy="400110"/>
          </a:xfrm>
        </p:grpSpPr>
        <p:sp>
          <p:nvSpPr>
            <p:cNvPr id="72" name="円/楕円 71"/>
            <p:cNvSpPr/>
            <p:nvPr/>
          </p:nvSpPr>
          <p:spPr>
            <a:xfrm flipV="1">
              <a:off x="119045" y="3226500"/>
              <a:ext cx="2749470" cy="217773"/>
            </a:xfrm>
            <a:prstGeom prst="ellipse">
              <a:avLst/>
            </a:prstGeom>
            <a:solidFill>
              <a:schemeClr val="bg2">
                <a:lumMod val="75000"/>
                <a:alpha val="12000"/>
              </a:schemeClr>
            </a:solidFill>
            <a:ln>
              <a:noFill/>
            </a:ln>
            <a:effectLst>
              <a:glow rad="165100">
                <a:schemeClr val="bg2">
                  <a:lumMod val="9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8" name="テキスト ボックス 67"/>
            <p:cNvSpPr txBox="1"/>
            <p:nvPr/>
          </p:nvSpPr>
          <p:spPr>
            <a:xfrm>
              <a:off x="119044" y="3135331"/>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まちなか行くべプラン</a:t>
              </a:r>
              <a:endParaRPr kumimoji="1" lang="ja-JP" altLang="en-US" sz="2000" b="1" dirty="0">
                <a:solidFill>
                  <a:schemeClr val="tx1">
                    <a:lumMod val="85000"/>
                    <a:lumOff val="15000"/>
                  </a:schemeClr>
                </a:solidFill>
              </a:endParaRPr>
            </a:p>
          </p:txBody>
        </p:sp>
      </p:grpSp>
      <p:grpSp>
        <p:nvGrpSpPr>
          <p:cNvPr id="77" name="図形グループ 76"/>
          <p:cNvGrpSpPr/>
          <p:nvPr/>
        </p:nvGrpSpPr>
        <p:grpSpPr>
          <a:xfrm>
            <a:off x="-17616" y="4018537"/>
            <a:ext cx="2929007" cy="400110"/>
            <a:chOff x="18053" y="3647017"/>
            <a:chExt cx="2929007" cy="400110"/>
          </a:xfrm>
        </p:grpSpPr>
        <p:sp>
          <p:nvSpPr>
            <p:cNvPr id="73" name="円/楕円 72"/>
            <p:cNvSpPr/>
            <p:nvPr/>
          </p:nvSpPr>
          <p:spPr>
            <a:xfrm flipV="1">
              <a:off x="119045" y="3736582"/>
              <a:ext cx="2749470" cy="217773"/>
            </a:xfrm>
            <a:prstGeom prst="ellipse">
              <a:avLst/>
            </a:prstGeom>
            <a:solidFill>
              <a:schemeClr val="bg2">
                <a:lumMod val="75000"/>
                <a:alpha val="12000"/>
              </a:schemeClr>
            </a:solidFill>
            <a:ln>
              <a:noFill/>
            </a:ln>
            <a:effectLst>
              <a:glow rad="165100">
                <a:schemeClr val="bg2">
                  <a:lumMod val="9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1" name="テキスト ボックス 70"/>
            <p:cNvSpPr txBox="1"/>
            <p:nvPr/>
          </p:nvSpPr>
          <p:spPr>
            <a:xfrm>
              <a:off x="18053" y="3647017"/>
              <a:ext cx="2929007"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さわやかりんりん</a:t>
              </a:r>
              <a:r>
                <a:rPr kumimoji="1" lang="ja-JP" altLang="en-US" b="1" dirty="0" smtClean="0">
                  <a:solidFill>
                    <a:schemeClr val="tx1">
                      <a:lumMod val="85000"/>
                      <a:lumOff val="15000"/>
                    </a:schemeClr>
                  </a:solidFill>
                </a:rPr>
                <a:t>プラン</a:t>
              </a:r>
              <a:endParaRPr kumimoji="1" lang="ja-JP" altLang="en-US" b="1" dirty="0">
                <a:solidFill>
                  <a:schemeClr val="tx1">
                    <a:lumMod val="85000"/>
                    <a:lumOff val="15000"/>
                  </a:schemeClr>
                </a:solidFill>
              </a:endParaRPr>
            </a:p>
          </p:txBody>
        </p:sp>
      </p:grpSp>
      <p:grpSp>
        <p:nvGrpSpPr>
          <p:cNvPr id="78" name="図形グループ 77"/>
          <p:cNvGrpSpPr/>
          <p:nvPr/>
        </p:nvGrpSpPr>
        <p:grpSpPr>
          <a:xfrm>
            <a:off x="-56088" y="5583742"/>
            <a:ext cx="3005951" cy="400110"/>
            <a:chOff x="-22019" y="5255422"/>
            <a:chExt cx="3005951" cy="400110"/>
          </a:xfrm>
        </p:grpSpPr>
        <p:sp>
          <p:nvSpPr>
            <p:cNvPr id="74" name="円/楕円 73"/>
            <p:cNvSpPr/>
            <p:nvPr/>
          </p:nvSpPr>
          <p:spPr>
            <a:xfrm flipV="1">
              <a:off x="119045" y="5346591"/>
              <a:ext cx="2749470" cy="217773"/>
            </a:xfrm>
            <a:prstGeom prst="ellipse">
              <a:avLst/>
            </a:prstGeom>
            <a:solidFill>
              <a:schemeClr val="accent3">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5" name="テキスト ボックス 64"/>
            <p:cNvSpPr txBox="1"/>
            <p:nvPr/>
          </p:nvSpPr>
          <p:spPr>
            <a:xfrm>
              <a:off x="-22019" y="5255422"/>
              <a:ext cx="3005951" cy="400110"/>
            </a:xfrm>
            <a:prstGeom prst="rect">
              <a:avLst/>
            </a:prstGeom>
            <a:noFill/>
          </p:spPr>
          <p:txBody>
            <a:bodyPr wrap="none" rtlCol="0">
              <a:spAutoFit/>
            </a:bodyPr>
            <a:lstStyle/>
            <a:p>
              <a:pPr algn="ctr"/>
              <a:r>
                <a:rPr lang="ja-JP" altLang="en-US" sz="2000" b="1" dirty="0" smtClean="0">
                  <a:solidFill>
                    <a:schemeClr val="tx1">
                      <a:lumMod val="85000"/>
                      <a:lumOff val="15000"/>
                    </a:schemeClr>
                  </a:solidFill>
                </a:rPr>
                <a:t>あんしん</a:t>
              </a:r>
              <a:r>
                <a:rPr kumimoji="1" lang="ja-JP" altLang="en-US" sz="2000" b="1" dirty="0" smtClean="0">
                  <a:solidFill>
                    <a:schemeClr val="tx1">
                      <a:lumMod val="85000"/>
                      <a:lumOff val="15000"/>
                    </a:schemeClr>
                  </a:solidFill>
                </a:rPr>
                <a:t>つくろうプラン</a:t>
              </a:r>
              <a:endParaRPr kumimoji="1" lang="ja-JP" altLang="en-US" sz="2000" b="1" dirty="0">
                <a:solidFill>
                  <a:schemeClr val="tx1">
                    <a:lumMod val="85000"/>
                    <a:lumOff val="15000"/>
                  </a:schemeClr>
                </a:solidFill>
              </a:endParaRPr>
            </a:p>
          </p:txBody>
        </p:sp>
      </p:grpSp>
      <p:grpSp>
        <p:nvGrpSpPr>
          <p:cNvPr id="79" name="図形グループ 78"/>
          <p:cNvGrpSpPr/>
          <p:nvPr/>
        </p:nvGrpSpPr>
        <p:grpSpPr>
          <a:xfrm>
            <a:off x="60862" y="6057086"/>
            <a:ext cx="2772051" cy="400110"/>
            <a:chOff x="119045" y="5832446"/>
            <a:chExt cx="2772051" cy="400110"/>
          </a:xfrm>
        </p:grpSpPr>
        <p:sp>
          <p:nvSpPr>
            <p:cNvPr id="75" name="円/楕円 74"/>
            <p:cNvSpPr/>
            <p:nvPr/>
          </p:nvSpPr>
          <p:spPr>
            <a:xfrm flipV="1">
              <a:off x="119045" y="5923615"/>
              <a:ext cx="2749470" cy="217773"/>
            </a:xfrm>
            <a:prstGeom prst="ellipse">
              <a:avLst/>
            </a:prstGeom>
            <a:solidFill>
              <a:schemeClr val="accent3">
                <a:alpha val="12000"/>
              </a:schemeClr>
            </a:solidFill>
            <a:ln>
              <a:noFill/>
            </a:ln>
            <a:effectLst>
              <a:glow rad="165100">
                <a:schemeClr val="accent3">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2" name="テキスト ボックス 61"/>
            <p:cNvSpPr txBox="1"/>
            <p:nvPr/>
          </p:nvSpPr>
          <p:spPr>
            <a:xfrm>
              <a:off x="141625" y="5832446"/>
              <a:ext cx="2749471" cy="400110"/>
            </a:xfrm>
            <a:prstGeom prst="rect">
              <a:avLst/>
            </a:prstGeom>
            <a:noFill/>
          </p:spPr>
          <p:txBody>
            <a:bodyPr wrap="none" rtlCol="0">
              <a:spAutoFit/>
            </a:bodyPr>
            <a:lstStyle/>
            <a:p>
              <a:pPr algn="ctr"/>
              <a:r>
                <a:rPr kumimoji="1" lang="ja-JP" altLang="en-US" sz="2000" b="1" dirty="0" smtClean="0">
                  <a:solidFill>
                    <a:schemeClr val="tx1">
                      <a:lumMod val="85000"/>
                      <a:lumOff val="15000"/>
                    </a:schemeClr>
                  </a:solidFill>
                </a:rPr>
                <a:t>ピンピンコロリプラン</a:t>
              </a:r>
              <a:endParaRPr kumimoji="1" lang="ja-JP" altLang="en-US" sz="2000" b="1" dirty="0">
                <a:solidFill>
                  <a:schemeClr val="tx1">
                    <a:lumMod val="85000"/>
                    <a:lumOff val="15000"/>
                  </a:schemeClr>
                </a:solidFill>
              </a:endParaRPr>
            </a:p>
          </p:txBody>
        </p:sp>
      </p:grpSp>
      <p:sp>
        <p:nvSpPr>
          <p:cNvPr id="108" name="円/楕円 107"/>
          <p:cNvSpPr>
            <a:spLocks/>
          </p:cNvSpPr>
          <p:nvPr/>
        </p:nvSpPr>
        <p:spPr>
          <a:xfrm>
            <a:off x="4783912" y="4927477"/>
            <a:ext cx="747434" cy="747434"/>
          </a:xfrm>
          <a:prstGeom prst="ellipse">
            <a:avLst/>
          </a:prstGeom>
          <a:solidFill>
            <a:schemeClr val="accent4">
              <a:lumMod val="75000"/>
              <a:alpha val="3000"/>
            </a:schemeClr>
          </a:solidFill>
          <a:ln>
            <a:noFill/>
          </a:ln>
          <a:effectLst>
            <a:glow rad="381000">
              <a:schemeClr val="accent4">
                <a:lumMod val="75000"/>
                <a:alpha val="8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4" name="円/楕円 103"/>
          <p:cNvSpPr/>
          <p:nvPr/>
        </p:nvSpPr>
        <p:spPr>
          <a:xfrm>
            <a:off x="4801405" y="4061528"/>
            <a:ext cx="484333" cy="484333"/>
          </a:xfrm>
          <a:prstGeom prst="ellipse">
            <a:avLst/>
          </a:prstGeom>
          <a:solidFill>
            <a:schemeClr val="accent1">
              <a:lumMod val="60000"/>
              <a:lumOff val="40000"/>
              <a:alpha val="3000"/>
            </a:schemeClr>
          </a:solidFill>
          <a:ln>
            <a:noFill/>
          </a:ln>
          <a:effectLst>
            <a:glow rad="381000">
              <a:schemeClr val="accent1">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5" name="円/楕円 104"/>
          <p:cNvSpPr/>
          <p:nvPr/>
        </p:nvSpPr>
        <p:spPr>
          <a:xfrm>
            <a:off x="3312255" y="2113137"/>
            <a:ext cx="991874" cy="991874"/>
          </a:xfrm>
          <a:prstGeom prst="ellipse">
            <a:avLst/>
          </a:prstGeom>
          <a:solidFill>
            <a:schemeClr val="accent1">
              <a:lumMod val="60000"/>
              <a:lumOff val="40000"/>
              <a:alpha val="3000"/>
            </a:schemeClr>
          </a:solidFill>
          <a:ln>
            <a:noFill/>
          </a:ln>
          <a:effectLst>
            <a:glow rad="381000">
              <a:schemeClr val="accent1">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3" name="円/楕円 102"/>
          <p:cNvSpPr/>
          <p:nvPr/>
        </p:nvSpPr>
        <p:spPr>
          <a:xfrm>
            <a:off x="5621490" y="4084686"/>
            <a:ext cx="484333" cy="484333"/>
          </a:xfrm>
          <a:prstGeom prst="ellipse">
            <a:avLst/>
          </a:prstGeom>
          <a:solidFill>
            <a:schemeClr val="accent2">
              <a:alpha val="3000"/>
            </a:schemeClr>
          </a:solidFill>
          <a:ln>
            <a:noFill/>
          </a:ln>
          <a:effectLst>
            <a:glow rad="381000">
              <a:schemeClr val="accent2">
                <a:alpha val="77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0" name="円/楕円 109"/>
          <p:cNvSpPr>
            <a:spLocks/>
          </p:cNvSpPr>
          <p:nvPr/>
        </p:nvSpPr>
        <p:spPr>
          <a:xfrm>
            <a:off x="5705632" y="3262678"/>
            <a:ext cx="486710" cy="486710"/>
          </a:xfrm>
          <a:prstGeom prst="ellipse">
            <a:avLst/>
          </a:prstGeom>
          <a:solidFill>
            <a:schemeClr val="accent3">
              <a:alpha val="3000"/>
            </a:schemeClr>
          </a:solidFill>
          <a:ln>
            <a:noFill/>
          </a:ln>
          <a:effectLst>
            <a:glow rad="381000">
              <a:schemeClr val="accent3">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1" name="円/楕円 100"/>
          <p:cNvSpPr>
            <a:spLocks/>
          </p:cNvSpPr>
          <p:nvPr/>
        </p:nvSpPr>
        <p:spPr>
          <a:xfrm>
            <a:off x="6756352" y="2829824"/>
            <a:ext cx="982341" cy="982341"/>
          </a:xfrm>
          <a:prstGeom prst="ellipse">
            <a:avLst/>
          </a:prstGeom>
          <a:solidFill>
            <a:schemeClr val="accent3">
              <a:alpha val="3000"/>
            </a:schemeClr>
          </a:solidFill>
          <a:ln>
            <a:noFill/>
          </a:ln>
          <a:effectLst>
            <a:glow rad="381000">
              <a:schemeClr val="accent3">
                <a:alpha val="6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9" name="円/楕円 98"/>
          <p:cNvSpPr/>
          <p:nvPr/>
        </p:nvSpPr>
        <p:spPr>
          <a:xfrm>
            <a:off x="4847743" y="3260140"/>
            <a:ext cx="547676" cy="547676"/>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2" name="円/楕円 101"/>
          <p:cNvSpPr/>
          <p:nvPr/>
        </p:nvSpPr>
        <p:spPr>
          <a:xfrm>
            <a:off x="3692441" y="5337692"/>
            <a:ext cx="547676" cy="547676"/>
          </a:xfrm>
          <a:prstGeom prst="ellipse">
            <a:avLst/>
          </a:prstGeom>
          <a:solidFill>
            <a:schemeClr val="accent6">
              <a:lumMod val="60000"/>
              <a:lumOff val="40000"/>
              <a:alpha val="4000"/>
            </a:schemeClr>
          </a:solidFill>
          <a:ln>
            <a:noFill/>
          </a:ln>
          <a:effectLst>
            <a:glow rad="381000">
              <a:schemeClr val="accent6">
                <a:lumMod val="60000"/>
                <a:lumOff val="40000"/>
                <a:alpha val="92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058967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01874E-6 -1.87124E-6 C -0.01249 0.00417 -0.00174 -0.00116 -0.01336 0.01112 C -0.02082 0.01853 -0.02689 0.01807 -0.03175 0.03127 C -0.03401 0.03706 -0.03852 0.0491 -0.03852 0.0491 C -0.04025 0.06253 -0.0432 0.07434 -0.04684 0.08708 C -0.04684 0.0887 -0.04945 0.17879 -0.04008 0.21214 C -0.03366 0.23553 -0.02238 0.27907 -0.00677 0.29458 C 0.0203 0.32145 -0.02603 0.27467 0.00833 0.31242 C 0.01145 0.31566 0.01544 0.31751 0.01839 0.32145 C 0.02394 0.32886 0.02654 0.34044 0.03348 0.346 C 0.04372 0.3541 0.05343 0.368 0.06523 0.37286 C 0.07234 0.37564 0.08102 0.37703 0.08865 0.37934 C 0.10617 0.39162 0.14295 0.38722 0.16048 0.38838 C 0.24566 0.3849 0.19569 0.39231 0.23247 0.37726 C 0.23456 0.36823 0.23751 0.35943 0.23907 0.3504 C 0.23994 0.34437 0.23941 0.3372 0.24236 0.33256 C 0.24358 0.33025 0.24566 0.32955 0.2474 0.32816 C 0.24965 0.31589 0.25121 0.30732 0.25243 0.29458 C 0.25191 0.27513 0.25208 0.25591 0.25086 0.23669 C 0.24965 0.22001 0.24757 0.2258 0.2408 0.21654 C 0.23161 0.20403 0.22397 0.18944 0.21565 0.17624 C 0.20749 0.16327 0.20246 0.15285 0.18893 0.14729 C 0.18372 0.14498 0.17384 0.14058 0.17384 0.14058 C 0.13584 0.14266 0.12734 0.13085 0.11537 0.17184 C 0.11381 0.18527 0.11155 0.1899 0.1171 0.20311 C 0.11832 0.20612 0.12161 0.20704 0.1237 0.20982 " pathEditMode="relative" ptsTypes="fffffffffffffffffffffffffA">
                                      <p:cBhvr>
                                        <p:cTn id="6" dur="1800" fill="hold"/>
                                        <p:tgtEl>
                                          <p:spTgt spid="10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4.71895E-7 -3.74247E-6 C -0.02203 0.00625 -0.00989 0.00023 -0.03019 0.01783 C -0.03296 0.02015 -0.03851 0.02455 -0.03851 0.02455 C -0.04424 0.03659 -0.05031 0.05095 -0.0569 0.06253 C -0.06228 0.07156 -0.07044 0.07967 -0.07529 0.08939 C -0.07928 0.09704 -0.08536 0.11394 -0.08536 0.11394 C -0.08709 0.12344 -0.08796 0.1334 -0.09039 0.14289 C -0.0923 0.18411 -0.09507 0.2075 -0.09195 0.2522 C -0.09091 0.26818 -0.07998 0.27791 -0.07356 0.29018 C -0.04632 0.34159 -0.00989 0.33117 0.03505 0.33488 C 0.05812 0.33349 0.09438 0.33812 0.11537 0.31473 C 0.12075 0.30848 0.12665 0.30246 0.13047 0.29458 C 0.13324 0.28856 0.13584 0.28254 0.13879 0.27675 C 0.13983 0.27443 0.14209 0.27003 0.14209 0.27003 C 0.14452 0.25706 0.15111 0.24502 0.15718 0.23437 C 0.1577 0.23136 0.15788 0.22812 0.15875 0.22534 C 0.15961 0.22209 0.16152 0.21955 0.16221 0.21654 C 0.16326 0.21121 0.16274 0.20588 0.16378 0.20079 C 0.16482 0.19384 0.16725 0.18736 0.16881 0.18087 C 0.16829 0.1642 0.17124 0.14034 0.16551 0.12274 C 0.16326 0.11579 0.15996 0.10723 0.15545 0.10259 C 0.15215 0.09935 0.14539 0.09379 0.14539 0.09379 C 0.14296 0.08337 0.14105 0.08569 0.13376 0.08268 C 0.12786 0.07434 0.12023 0.07527 0.11208 0.07365 C 0.10392 0.06346 0.09785 0.0623 0.08692 0.06021 C 0.06176 0.06091 0.03661 0.06114 0.01163 0.06253 C 0.0033 0.06276 -0.00572 0.06786 -0.01336 0.07133 C -0.01683 0.07272 -0.02012 0.07434 -0.02342 0.07596 C -0.02515 0.07666 -0.02845 0.07805 -0.02845 0.07805 " pathEditMode="relative" ptsTypes="ffffffffffffffffffffffffffffA">
                                      <p:cBhvr>
                                        <p:cTn id="8" dur="1800" fill="hold"/>
                                        <p:tgtEl>
                                          <p:spTgt spid="99"/>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20611E-6 -2.15377E-6 C 0.01457 0.00371 0.0288 0.00834 0.04337 0.01343 C 0.05118 0.02131 0.05968 0.02617 0.06679 0.03566 C 0.06783 0.03868 0.06852 0.04192 0.07009 0.0447 C 0.07252 0.04887 0.07668 0.05095 0.07859 0.05581 C 0.08136 0.06346 0.08483 0.06855 0.08848 0.07573 C 0.09594 0.11533 0.09316 0.09819 0.09021 0.17624 C 0.08969 0.1855 0.08501 0.19407 0.08015 0.20079 C 0.07512 0.2075 0.07165 0.21723 0.06506 0.22094 C 0.04562 0.23113 0.02932 0.23969 0.00832 0.24317 C -0.00122 0.24247 -0.01076 0.2427 -0.02013 0.24108 C -0.02984 0.23923 -0.03626 0.22487 -0.04182 0.21654 C -0.04702 0.20866 -0.05934 0.18805 -0.06524 0.18296 C -0.06905 0.17554 -0.07547 0.17068 -0.0786 0.16281 C -0.08259 0.15308 -0.08553 0.14196 -0.09213 0.13617 C -0.09438 0.13154 -0.09751 0.12761 -0.09872 0.12274 C -0.09941 0.12043 -0.09959 0.11788 -0.10045 0.11603 C -0.10184 0.11325 -0.1041 0.11163 -0.10549 0.10931 C -0.10809 0.10491 -0.11086 0.10074 -0.11208 0.09588 C -0.11277 0.09356 -0.11381 0.08916 -0.11381 0.08916 " pathEditMode="relative" ptsTypes="fffffffffffffffffffA">
                                      <p:cBhvr>
                                        <p:cTn id="10" dur="1800" fill="hold"/>
                                        <p:tgtEl>
                                          <p:spTgt spid="11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7.07148E-6 3.91848E-6 C 0.00296 0.00208 0.01285 0.00857 0.0151 0.01112 C 0.02048 0.01714 0.02516 0.02455 0.0302 0.03126 C 0.03176 0.03335 0.03297 0.03636 0.03523 0.03798 C 0.0406 0.04145 0.04182 0.04122 0.04529 0.04701 C 0.05032 0.05535 0.04754 0.0535 0.05188 0.06484 C 0.05917 0.0843 0.06351 0.10398 0.06854 0.12506 C 0.07027 0.14613 0.07235 0.16628 0.07357 0.18759 C 0.07305 0.22464 0.07287 0.26193 0.07201 0.29921 C 0.07166 0.30639 0.06351 0.3182 0.06021 0.32376 C 0.05709 0.32862 0.05015 0.33696 0.05015 0.33696 C 0.04477 0.35109 0.03818 0.3673 0.0302 0.37957 C 0.02482 0.38745 0.01788 0.39324 0.01337 0.40181 C 0.00834 0.41084 0.00157 0.41941 -0.00502 0.42635 C -0.00711 0.42821 -0.00953 0.4289 -0.01162 0.43075 C -0.01509 0.43353 -0.01856 0.43631 -0.02168 0.43979 C -0.04649 0.46572 -0.07633 0.48796 -0.10704 0.49768 C -0.12386 0.51366 -0.1518 0.49815 -0.1721 0.4956 C -0.1832 0.4905 -0.17088 0.4956 -0.19049 0.49097 C -0.19968 0.48865 -0.20853 0.48286 -0.21738 0.47985 C -0.22449 0.4736 -0.23212 0.47059 -0.23906 0.46433 C -0.24912 0.4553 -0.25971 0.44349 -0.27081 0.43747 C -0.27879 0.43307 -0.28799 0.42983 -0.29597 0.42635 C -0.30551 0.4164 -0.31453 0.40435 -0.32425 0.39509 C -0.33778 0.38212 -0.35183 0.36915 -0.36276 0.35271 C -0.37282 0.33766 -0.3789 0.31913 -0.38445 0.3013 C -0.38896 0.28717 -0.39624 0.27559 -0.39954 0.26123 C -0.40214 0.22163 -0.40388 0.21816 -0.40128 0.16975 C -0.4011 0.16605 -0.39711 0.15609 -0.39624 0.15401 C -0.39243 0.14173 -0.38844 0.12946 -0.38289 0.11834 C -0.37959 0.10028 -0.373 0.09148 -0.36276 0.08036 C -0.35443 0.0711 -0.36155 0.07503 -0.3527 0.07156 C -0.33882 0.07226 -0.32494 0.07179 -0.31089 0.07364 C -0.30742 0.07388 -0.301 0.07828 -0.301 0.07828 C -0.29441 0.08661 -0.2859 0.09194 -0.27914 0.10051 C -0.27879 0.10213 -0.27654 0.11209 -0.27584 0.11394 C -0.27497 0.11626 -0.27255 0.12066 -0.27255 0.12066 " pathEditMode="relative" ptsTypes="ffffffffffffffffffffffffffffffffffffA">
                                      <p:cBhvr>
                                        <p:cTn id="12" dur="1800" fill="hold"/>
                                        <p:tgtEl>
                                          <p:spTgt spid="10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4.52464E-6 -2.80686E-6 C 0.01058 -0.00092 0.02116 -0.00116 0.03175 -0.00231 C 0.03851 -0.00324 0.05187 -0.00903 0.05187 -0.00903 C 0.05725 -0.01389 0.06297 -0.01783 0.06853 -0.02246 C 0.0805 -0.03335 0.08518 -0.05419 0.08865 -0.07156 C 0.08796 -0.09101 0.089 -0.11047 0.08692 -0.12946 C 0.08553 -0.14034 0.07564 -0.14821 0.07026 -0.154 C 0.06644 -0.1584 0.06072 -0.17438 0.0569 -0.17647 C 0.05048 -0.17994 0.04337 -0.17925 0.03678 -0.18087 C 0.01405 -0.18689 -0.0118 -0.18596 -0.03505 -0.18758 C -0.06246 -0.18596 -0.06558 -0.18596 -0.08519 -0.18087 C -0.0864 -0.17948 -0.08727 -0.17763 -0.08866 -0.17647 C -0.09178 -0.17438 -0.09855 -0.17184 -0.09855 -0.17184 C -0.10514 -0.16373 -0.1008 -0.16975 -0.10861 -0.154 C -0.10982 -0.15192 -0.11104 -0.1496 -0.11208 -0.14729 C -0.11329 -0.1452 -0.11537 -0.14057 -0.11537 -0.14057 C -0.11728 -0.13316 -0.11867 -0.12737 -0.12197 -0.12066 C -0.12613 -0.09379 -0.12613 -0.09009 -0.1237 -0.05349 C -0.12336 -0.04817 -0.12041 -0.04377 -0.12041 -0.03798 " pathEditMode="relative" ptsTypes="ffffffffffffffffffA">
                                      <p:cBhvr>
                                        <p:cTn id="14" dur="1800" fill="hold"/>
                                        <p:tgtEl>
                                          <p:spTgt spid="10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4.24705E-6 5.04863E-6 C -0.00399 -0.00069 -0.00798 -0.00069 -0.01162 -0.00207 C -0.0137 -0.003 -0.01492 -0.00578 -0.01665 -0.00671 C -0.01891 -0.00786 -0.03643 -0.01111 -0.03678 -0.01111 C -0.04337 -0.0169 -0.05083 -0.02269 -0.0569 -0.02894 C -0.06401 -0.03635 -0.068 -0.04515 -0.07685 -0.04909 C -0.08796 -0.07155 -0.07043 -0.03867 -0.08691 -0.0602 C -0.08986 -0.06414 -0.0916 -0.06924 -0.09368 -0.07364 C -0.0949 -0.07595 -0.09698 -0.08035 -0.09698 -0.08035 C -0.10478 -0.11393 -0.11016 -0.1489 -0.11537 -0.18295 C -0.11485 -0.22463 -0.11589 -0.26655 -0.11363 -0.308 C -0.11346 -0.31171 -0.10999 -0.31356 -0.1086 -0.3168 C -0.10773 -0.31958 -0.10808 -0.32306 -0.10704 -0.32584 C -0.10513 -0.33209 -0.10184 -0.3344 -0.09854 -0.33927 C -0.08188 -0.36544 -0.0654 -0.37424 -0.04007 -0.37933 C -0.02238 -0.39138 -0.01058 -0.38535 0.0118 -0.38373 C 0.0229 -0.38026 0.02794 -0.37493 0.03678 -0.3659 C 0.03991 -0.36289 0.04303 -0.35895 0.04685 -0.3571 C 0.05014 -0.35571 0.05691 -0.35247 0.05691 -0.35247 C 0.06055 -0.34761 0.0661 -0.34182 0.06853 -0.33464 C 0.0746 -0.31634 0.06853 -0.3263 0.0753 -0.3168 C 0.07686 -0.30824 0.08154 -0.29666 0.08189 -0.28786 C 0.08224 -0.27234 0.08189 -0.25682 0.08189 -0.24107 " pathEditMode="relative" ptsTypes="ffffffffffffffffffffffA">
                                      <p:cBhvr>
                                        <p:cTn id="16" dur="1800" fill="hold"/>
                                        <p:tgtEl>
                                          <p:spTgt spid="10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22831E-6 8.12876E-6 C 0.00208 0.00834 0.00624 0.0139 0.00833 0.02247 C 0.00937 0.02687 0.01162 0.03567 0.01162 0.03567 C 0.0111 0.05211 0.01145 0.06856 0.01006 0.085 C 0.00833 0.10445 -0.02568 0.10005 -0.02845 0.10052 C -0.04355 0.09959 -0.05864 0.10005 -0.07356 0.0982 C -0.0805 0.09727 -0.08414 0.08986 -0.09022 0.08708 C -0.09525 0.08083 -0.1008 0.07921 -0.10704 0.07597 C -0.11381 0.06393 -0.11589 0.05003 -0.12214 0.03799 C -0.12266 0.03567 -0.12301 0.03312 -0.1237 0.03127 C -0.12578 0.02641 -0.12908 0.0227 -0.13047 0.01784 C -0.13168 0.01413 -0.13255 0.0102 -0.13376 0.00672 C -0.1348 0.00418 -0.13636 0.00232 -0.13706 8.12876E-6 C -0.13862 -0.00439 -0.14053 -0.01343 -0.14053 -0.01343 C -0.14313 -0.04955 -0.1433 -0.04029 -0.14053 -0.09147 C -0.14018 -0.10097 -0.1348 -0.10768 -0.13203 -0.11602 C -0.11954 -0.15539 -0.0838 -0.1628 -0.05517 -0.1628 " pathEditMode="relative" ptsTypes="ffffffffffffffffA">
                                      <p:cBhvr>
                                        <p:cTn id="18" dur="1800" fill="hold"/>
                                        <p:tgtEl>
                                          <p:spTgt spid="108"/>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146 -0.03752 C -0.00243 -0.03822 0.00677 -0.03799 0.01598 -0.03961 C 0.02484 -0.04146 0.03335 -0.05675 0.04029 -0.06347 C 0.04133 -0.06717 0.04168 -0.07111 0.04342 -0.07412 C 0.0495 -0.08663 0.04932 -0.07806 0.05314 -0.08918 C 0.05679 -0.10053 0.0594 -0.11142 0.06443 -0.12161 C 0.06669 -0.13319 0.07069 -0.14199 0.0726 -0.15381 C 0.07207 -0.17836 0.0719 -0.20292 0.07103 -0.22724 C 0.07051 -0.23697 0.06478 -0.24948 0.05957 -0.25504 C 0.05644 -0.25828 0.05002 -0.26384 0.05002 -0.26384 C 0.01893 -0.25944 0.02605 -0.26268 0.00799 -0.25087 C 0.00261 -0.24067 -0.00313 -0.2372 -0.01146 -0.23141 C -0.02501 -0.20778 -0.02744 -0.17581 -0.03734 -0.14964 C -0.04151 -0.12161 -0.04046 -0.1142 -0.04046 -0.07621 " pathEditMode="relative" ptsTypes="fffffffffffffA">
                                      <p:cBhvr>
                                        <p:cTn id="20" dur="1800" fill="hold"/>
                                        <p:tgtEl>
                                          <p:spTgt spid="104"/>
                                        </p:tgtEl>
                                        <p:attrNameLst>
                                          <p:attrName>ppt_x</p:attrName>
                                          <p:attrName>ppt_y</p:attrName>
                                        </p:attrNameLst>
                                      </p:cBhvr>
                                    </p:animMotion>
                                  </p:childTnLst>
                                </p:cTn>
                              </p:par>
                            </p:childTnLst>
                          </p:cTn>
                        </p:par>
                        <p:par>
                          <p:cTn id="21" fill="hold">
                            <p:stCondLst>
                              <p:cond delay="1800"/>
                            </p:stCondLst>
                            <p:childTnLst>
                              <p:par>
                                <p:cTn id="22" presetID="10" presetClass="exit" presetSubtype="0" fill="hold" grpId="1" nodeType="afterEffect">
                                  <p:stCondLst>
                                    <p:cond delay="0"/>
                                  </p:stCondLst>
                                  <p:childTnLst>
                                    <p:animEffect transition="out" filter="fade">
                                      <p:cBhvr>
                                        <p:cTn id="23" dur="500"/>
                                        <p:tgtEl>
                                          <p:spTgt spid="108"/>
                                        </p:tgtEl>
                                      </p:cBhvr>
                                    </p:animEffect>
                                    <p:set>
                                      <p:cBhvr>
                                        <p:cTn id="24" dur="1" fill="hold">
                                          <p:stCondLst>
                                            <p:cond delay="499"/>
                                          </p:stCondLst>
                                        </p:cTn>
                                        <p:tgtEl>
                                          <p:spTgt spid="10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4"/>
                                        </p:tgtEl>
                                      </p:cBhvr>
                                    </p:animEffect>
                                    <p:set>
                                      <p:cBhvr>
                                        <p:cTn id="27" dur="1" fill="hold">
                                          <p:stCondLst>
                                            <p:cond delay="499"/>
                                          </p:stCondLst>
                                        </p:cTn>
                                        <p:tgtEl>
                                          <p:spTgt spid="10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5"/>
                                        </p:tgtEl>
                                      </p:cBhvr>
                                    </p:animEffect>
                                    <p:set>
                                      <p:cBhvr>
                                        <p:cTn id="30" dur="1" fill="hold">
                                          <p:stCondLst>
                                            <p:cond delay="499"/>
                                          </p:stCondLst>
                                        </p:cTn>
                                        <p:tgtEl>
                                          <p:spTgt spid="10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3"/>
                                        </p:tgtEl>
                                      </p:cBhvr>
                                    </p:animEffect>
                                    <p:set>
                                      <p:cBhvr>
                                        <p:cTn id="33" dur="1" fill="hold">
                                          <p:stCondLst>
                                            <p:cond delay="499"/>
                                          </p:stCondLst>
                                        </p:cTn>
                                        <p:tgtEl>
                                          <p:spTgt spid="10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10"/>
                                        </p:tgtEl>
                                      </p:cBhvr>
                                    </p:animEffect>
                                    <p:set>
                                      <p:cBhvr>
                                        <p:cTn id="36" dur="1" fill="hold">
                                          <p:stCondLst>
                                            <p:cond delay="499"/>
                                          </p:stCondLst>
                                        </p:cTn>
                                        <p:tgtEl>
                                          <p:spTgt spid="11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1"/>
                                        </p:tgtEl>
                                      </p:cBhvr>
                                    </p:animEffect>
                                    <p:set>
                                      <p:cBhvr>
                                        <p:cTn id="39" dur="1" fill="hold">
                                          <p:stCondLst>
                                            <p:cond delay="499"/>
                                          </p:stCondLst>
                                        </p:cTn>
                                        <p:tgtEl>
                                          <p:spTgt spid="10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2"/>
                                        </p:tgtEl>
                                      </p:cBhvr>
                                    </p:animEffect>
                                    <p:set>
                                      <p:cBhvr>
                                        <p:cTn id="45" dur="1" fill="hold">
                                          <p:stCondLst>
                                            <p:cond delay="499"/>
                                          </p:stCondLst>
                                        </p:cTn>
                                        <p:tgtEl>
                                          <p:spTgt spid="102"/>
                                        </p:tgtEl>
                                        <p:attrNameLst>
                                          <p:attrName>style.visibility</p:attrName>
                                        </p:attrNameLst>
                                      </p:cBhvr>
                                      <p:to>
                                        <p:strVal val="hidden"/>
                                      </p:to>
                                    </p:set>
                                  </p:childTnLst>
                                </p:cTn>
                              </p:par>
                            </p:childTnLst>
                          </p:cTn>
                        </p:par>
                        <p:par>
                          <p:cTn id="46" fill="hold">
                            <p:stCondLst>
                              <p:cond delay="2300"/>
                            </p:stCondLst>
                            <p:childTnLst>
                              <p:par>
                                <p:cTn id="47" presetID="10" presetClass="exit" presetSubtype="0" fill="hold" nodeType="afterEffect">
                                  <p:stCondLst>
                                    <p:cond delay="0"/>
                                  </p:stCondLst>
                                  <p:childTnLst>
                                    <p:animEffect transition="out" filter="fade">
                                      <p:cBhvr>
                                        <p:cTn id="48" dur="500"/>
                                        <p:tgtEl>
                                          <p:spTgt spid="98"/>
                                        </p:tgtEl>
                                      </p:cBhvr>
                                    </p:animEffect>
                                    <p:set>
                                      <p:cBhvr>
                                        <p:cTn id="49" dur="1" fill="hold">
                                          <p:stCondLst>
                                            <p:cond delay="499"/>
                                          </p:stCondLst>
                                        </p:cTn>
                                        <p:tgtEl>
                                          <p:spTgt spid="9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5"/>
                                        </p:tgtEl>
                                      </p:cBhvr>
                                    </p:animEffect>
                                    <p:set>
                                      <p:cBhvr>
                                        <p:cTn id="52" dur="1" fill="hold">
                                          <p:stCondLst>
                                            <p:cond delay="499"/>
                                          </p:stCondLst>
                                        </p:cTn>
                                        <p:tgtEl>
                                          <p:spTgt spid="9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7"/>
                                        </p:tgtEl>
                                      </p:cBhvr>
                                    </p:animEffect>
                                    <p:set>
                                      <p:cBhvr>
                                        <p:cTn id="55" dur="1" fill="hold">
                                          <p:stCondLst>
                                            <p:cond delay="499"/>
                                          </p:stCondLst>
                                        </p:cTn>
                                        <p:tgtEl>
                                          <p:spTgt spid="9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6"/>
                                        </p:tgtEl>
                                      </p:cBhvr>
                                    </p:animEffect>
                                    <p:set>
                                      <p:cBhvr>
                                        <p:cTn id="61" dur="1" fill="hold">
                                          <p:stCondLst>
                                            <p:cond delay="499"/>
                                          </p:stCondLst>
                                        </p:cTn>
                                        <p:tgtEl>
                                          <p:spTgt spid="7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79"/>
                                        </p:tgtEl>
                                      </p:cBhvr>
                                    </p:animEffect>
                                    <p:set>
                                      <p:cBhvr>
                                        <p:cTn id="70" dur="1" fill="hold">
                                          <p:stCondLst>
                                            <p:cond delay="499"/>
                                          </p:stCondLst>
                                        </p:cTn>
                                        <p:tgtEl>
                                          <p:spTgt spid="7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8" grpId="0" animBg="1"/>
      <p:bldP spid="108" grpId="1" animBg="1"/>
      <p:bldP spid="104" grpId="0" animBg="1"/>
      <p:bldP spid="104" grpId="1" animBg="1"/>
      <p:bldP spid="105" grpId="0" animBg="1"/>
      <p:bldP spid="105" grpId="1" animBg="1"/>
      <p:bldP spid="103" grpId="0" animBg="1"/>
      <p:bldP spid="103" grpId="1" animBg="1"/>
      <p:bldP spid="110" grpId="0" animBg="1"/>
      <p:bldP spid="110" grpId="1" animBg="1"/>
      <p:bldP spid="101" grpId="0" animBg="1"/>
      <p:bldP spid="101" grpId="1" animBg="1"/>
      <p:bldP spid="99" grpId="0" animBg="1"/>
      <p:bldP spid="99" grpId="1" animBg="1"/>
      <p:bldP spid="102" grpId="0" animBg="1"/>
      <p:bldP spid="10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地区全体.png"/>
          <p:cNvPicPr>
            <a:picLocks noChangeAspect="1"/>
          </p:cNvPicPr>
          <p:nvPr/>
        </p:nvPicPr>
        <p:blipFill>
          <a:blip r:embed="rId2" cstate="screen">
            <a:grayscl/>
            <a:alphaModFix amt="7000"/>
            <a:extLst>
              <a:ext uri="{28A0092B-C50C-407E-A947-70E740481C1C}">
                <a14:useLocalDpi xmlns:a14="http://schemas.microsoft.com/office/drawing/2010/main"/>
              </a:ext>
            </a:extLst>
          </a:blip>
          <a:stretch>
            <a:fillRect/>
          </a:stretch>
        </p:blipFill>
        <p:spPr>
          <a:xfrm>
            <a:off x="1465990" y="529139"/>
            <a:ext cx="6212021" cy="6252921"/>
          </a:xfrm>
          <a:prstGeom prst="rect">
            <a:avLst/>
          </a:prstGeom>
        </p:spPr>
      </p:pic>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44</a:t>
            </a:fld>
            <a:endParaRPr lang="ja-JP" altLang="en-US"/>
          </a:p>
        </p:txBody>
      </p:sp>
      <p:sp>
        <p:nvSpPr>
          <p:cNvPr id="25" name="円/楕円 24"/>
          <p:cNvSpPr/>
          <p:nvPr/>
        </p:nvSpPr>
        <p:spPr>
          <a:xfrm>
            <a:off x="1039645" y="1840169"/>
            <a:ext cx="7272862" cy="3264476"/>
          </a:xfrm>
          <a:prstGeom prst="ellipse">
            <a:avLst/>
          </a:prstGeom>
          <a:solidFill>
            <a:schemeClr val="accent5">
              <a:lumMod val="60000"/>
              <a:lumOff val="40000"/>
              <a:alpha val="5000"/>
            </a:schemeClr>
          </a:solidFill>
          <a:ln>
            <a:noFill/>
          </a:ln>
          <a:effectLst>
            <a:glow rad="1663700">
              <a:schemeClr val="accent5">
                <a:lumMod val="60000"/>
                <a:lumOff val="40000"/>
                <a:alpha val="51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2" name="図 21" descr="り.gif"/>
          <p:cNvPicPr>
            <a:picLocks noChangeAspect="1"/>
          </p:cNvPicPr>
          <p:nvPr/>
        </p:nvPicPr>
        <p:blipFill>
          <a:blip r:embed="rId3">
            <a:extLst>
              <a:ext uri="{28A0092B-C50C-407E-A947-70E740481C1C}">
                <a14:useLocalDpi xmlns:a14="http://schemas.microsoft.com/office/drawing/2010/main"/>
              </a:ext>
            </a:extLst>
          </a:blip>
          <a:stretch>
            <a:fillRect/>
          </a:stretch>
        </p:blipFill>
        <p:spPr>
          <a:xfrm rot="456097">
            <a:off x="6504995" y="2229097"/>
            <a:ext cx="1976424" cy="2088489"/>
          </a:xfrm>
          <a:prstGeom prst="rect">
            <a:avLst/>
          </a:prstGeom>
        </p:spPr>
      </p:pic>
      <p:pic>
        <p:nvPicPr>
          <p:cNvPr id="23" name="図 22" descr="も.gif"/>
          <p:cNvPicPr>
            <a:picLocks noChangeAspect="1"/>
          </p:cNvPicPr>
          <p:nvPr/>
        </p:nvPicPr>
        <p:blipFill>
          <a:blip r:embed="rId4">
            <a:extLst>
              <a:ext uri="{28A0092B-C50C-407E-A947-70E740481C1C}">
                <a14:useLocalDpi xmlns:a14="http://schemas.microsoft.com/office/drawing/2010/main"/>
              </a:ext>
            </a:extLst>
          </a:blip>
          <a:stretch>
            <a:fillRect/>
          </a:stretch>
        </p:blipFill>
        <p:spPr>
          <a:xfrm rot="627495">
            <a:off x="4644537" y="2825432"/>
            <a:ext cx="2010366" cy="2124357"/>
          </a:xfrm>
          <a:prstGeom prst="rect">
            <a:avLst/>
          </a:prstGeom>
          <a:noFill/>
          <a:ln>
            <a:noFill/>
          </a:ln>
        </p:spPr>
      </p:pic>
      <p:pic>
        <p:nvPicPr>
          <p:cNvPr id="26" name="図 25" descr="DSC_1930.JPG"/>
          <p:cNvPicPr>
            <a:picLocks noChangeAspect="1"/>
          </p:cNvPicPr>
          <p:nvPr/>
        </p:nvPicPr>
        <p:blipFill>
          <a:blip r:embed="rId5" cstate="print">
            <a:alphaModFix amt="90000"/>
            <a:extLst>
              <a:ext uri="{28A0092B-C50C-407E-A947-70E740481C1C}">
                <a14:useLocalDpi xmlns:a14="http://schemas.microsoft.com/office/drawing/2010/main"/>
              </a:ext>
            </a:extLst>
          </a:blip>
          <a:stretch>
            <a:fillRect/>
          </a:stretch>
        </p:blipFill>
        <p:spPr>
          <a:xfrm rot="10800000">
            <a:off x="6475344" y="1102031"/>
            <a:ext cx="2613485" cy="1470086"/>
          </a:xfrm>
          <a:prstGeom prst="rect">
            <a:avLst/>
          </a:prstGeom>
          <a:ln>
            <a:noFill/>
          </a:ln>
          <a:effectLst>
            <a:softEdge rad="139700"/>
          </a:effectLst>
        </p:spPr>
      </p:pic>
      <p:pic>
        <p:nvPicPr>
          <p:cNvPr id="31" name="図 30"/>
          <p:cNvPicPr>
            <a:picLocks noChangeAspect="1"/>
          </p:cNvPicPr>
          <p:nvPr/>
        </p:nvPicPr>
        <p:blipFill>
          <a:blip r:embed="rId6">
            <a:alphaModFix amt="88000"/>
          </a:blip>
          <a:stretch>
            <a:fillRect/>
          </a:stretch>
        </p:blipFill>
        <p:spPr>
          <a:xfrm>
            <a:off x="5573282" y="4567584"/>
            <a:ext cx="3040690" cy="2022662"/>
          </a:xfrm>
          <a:prstGeom prst="rect">
            <a:avLst/>
          </a:prstGeom>
          <a:ln>
            <a:noFill/>
          </a:ln>
          <a:effectLst>
            <a:softEdge rad="112500"/>
          </a:effectLst>
        </p:spPr>
      </p:pic>
      <p:pic>
        <p:nvPicPr>
          <p:cNvPr id="27" name="図 26" descr="141203_雨貝商店さん.jpg"/>
          <p:cNvPicPr>
            <a:picLocks noChangeAspect="1"/>
          </p:cNvPicPr>
          <p:nvPr/>
        </p:nvPicPr>
        <p:blipFill rotWithShape="1">
          <a:blip r:embed="rId7" cstate="print">
            <a:alphaModFix amt="90000"/>
            <a:extLst>
              <a:ext uri="{28A0092B-C50C-407E-A947-70E740481C1C}">
                <a14:useLocalDpi xmlns:a14="http://schemas.microsoft.com/office/drawing/2010/main"/>
              </a:ext>
            </a:extLst>
          </a:blip>
          <a:srcRect/>
          <a:stretch/>
        </p:blipFill>
        <p:spPr>
          <a:xfrm>
            <a:off x="377006" y="-47697"/>
            <a:ext cx="1655887" cy="2028919"/>
          </a:xfrm>
          <a:prstGeom prst="rect">
            <a:avLst/>
          </a:prstGeom>
          <a:ln>
            <a:noFill/>
          </a:ln>
          <a:effectLst>
            <a:softEdge rad="139700"/>
          </a:effectLst>
        </p:spPr>
      </p:pic>
      <p:pic>
        <p:nvPicPr>
          <p:cNvPr id="34" name="図 33"/>
          <p:cNvPicPr>
            <a:picLocks noChangeAspect="1"/>
          </p:cNvPicPr>
          <p:nvPr/>
        </p:nvPicPr>
        <p:blipFill>
          <a:blip r:embed="rId8">
            <a:alphaModFix amt="90000"/>
          </a:blip>
          <a:stretch>
            <a:fillRect/>
          </a:stretch>
        </p:blipFill>
        <p:spPr>
          <a:xfrm>
            <a:off x="1534930" y="905171"/>
            <a:ext cx="2474208" cy="1645840"/>
          </a:xfrm>
          <a:prstGeom prst="rect">
            <a:avLst/>
          </a:prstGeom>
          <a:ln>
            <a:noFill/>
          </a:ln>
          <a:effectLst>
            <a:softEdge rad="139700"/>
          </a:effectLst>
        </p:spPr>
      </p:pic>
      <p:pic>
        <p:nvPicPr>
          <p:cNvPr id="21" name="図 20"/>
          <p:cNvPicPr>
            <a:picLocks noChangeAspect="1"/>
          </p:cNvPicPr>
          <p:nvPr/>
        </p:nvPicPr>
        <p:blipFill rotWithShape="1">
          <a:blip r:embed="rId9" cstate="print">
            <a:extLst>
              <a:ext uri="{28A0092B-C50C-407E-A947-70E740481C1C}">
                <a14:useLocalDpi xmlns:a14="http://schemas.microsoft.com/office/drawing/2010/main"/>
              </a:ext>
            </a:extLst>
          </a:blip>
          <a:srcRect l="-18175"/>
          <a:stretch/>
        </p:blipFill>
        <p:spPr>
          <a:xfrm rot="20918276">
            <a:off x="105945" y="2765238"/>
            <a:ext cx="2912224" cy="2124000"/>
          </a:xfrm>
          <a:prstGeom prst="rect">
            <a:avLst/>
          </a:prstGeom>
          <a:ln>
            <a:noFill/>
          </a:ln>
        </p:spPr>
      </p:pic>
      <p:pic>
        <p:nvPicPr>
          <p:cNvPr id="32" name="図 31"/>
          <p:cNvPicPr>
            <a:picLocks noChangeAspect="1"/>
          </p:cNvPicPr>
          <p:nvPr/>
        </p:nvPicPr>
        <p:blipFill>
          <a:blip r:embed="rId10">
            <a:alphaModFix amt="90000"/>
          </a:blip>
          <a:stretch>
            <a:fillRect/>
          </a:stretch>
        </p:blipFill>
        <p:spPr>
          <a:xfrm>
            <a:off x="3753631" y="88671"/>
            <a:ext cx="3179093" cy="2114727"/>
          </a:xfrm>
          <a:prstGeom prst="rect">
            <a:avLst/>
          </a:prstGeom>
          <a:ln>
            <a:noFill/>
          </a:ln>
          <a:effectLst>
            <a:softEdge rad="139700"/>
          </a:effectLst>
        </p:spPr>
      </p:pic>
      <p:pic>
        <p:nvPicPr>
          <p:cNvPr id="24" name="図 2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59203" y="1728091"/>
            <a:ext cx="2588855" cy="2669707"/>
          </a:xfrm>
          <a:prstGeom prst="rect">
            <a:avLst/>
          </a:prstGeom>
        </p:spPr>
      </p:pic>
      <p:pic>
        <p:nvPicPr>
          <p:cNvPr id="16" name="図 15" descr="camp014.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4567584"/>
            <a:ext cx="1838949" cy="1493651"/>
          </a:xfrm>
          <a:prstGeom prst="rect">
            <a:avLst/>
          </a:prstGeom>
        </p:spPr>
      </p:pic>
      <p:pic>
        <p:nvPicPr>
          <p:cNvPr id="33" name="図 32"/>
          <p:cNvPicPr>
            <a:picLocks noChangeAspect="1"/>
          </p:cNvPicPr>
          <p:nvPr/>
        </p:nvPicPr>
        <p:blipFill>
          <a:blip r:embed="rId13">
            <a:alphaModFix amt="90000"/>
          </a:blip>
          <a:stretch>
            <a:fillRect/>
          </a:stretch>
        </p:blipFill>
        <p:spPr>
          <a:xfrm>
            <a:off x="1549735" y="4443574"/>
            <a:ext cx="2827871" cy="1877706"/>
          </a:xfrm>
          <a:prstGeom prst="rect">
            <a:avLst/>
          </a:prstGeom>
          <a:ln>
            <a:noFill/>
          </a:ln>
          <a:effectLst>
            <a:softEdge rad="139700"/>
          </a:effectLst>
        </p:spPr>
      </p:pic>
      <p:pic>
        <p:nvPicPr>
          <p:cNvPr id="28" name="図 27"/>
          <p:cNvPicPr>
            <a:picLocks noChangeAspect="1"/>
          </p:cNvPicPr>
          <p:nvPr/>
        </p:nvPicPr>
        <p:blipFill>
          <a:blip r:embed="rId14">
            <a:alphaModFix amt="90000"/>
          </a:blip>
          <a:stretch>
            <a:fillRect/>
          </a:stretch>
        </p:blipFill>
        <p:spPr>
          <a:xfrm>
            <a:off x="3753631" y="5081450"/>
            <a:ext cx="2684878" cy="1786664"/>
          </a:xfrm>
          <a:prstGeom prst="rect">
            <a:avLst/>
          </a:prstGeom>
          <a:ln>
            <a:noFill/>
          </a:ln>
          <a:effectLst>
            <a:softEdge rad="139700"/>
          </a:effectLst>
        </p:spPr>
      </p:pic>
    </p:spTree>
    <p:extLst>
      <p:ext uri="{BB962C8B-B14F-4D97-AF65-F5344CB8AC3E}">
        <p14:creationId xmlns:p14="http://schemas.microsoft.com/office/powerpoint/2010/main" val="2239195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752793"/>
            <a:ext cx="4038600" cy="5981775"/>
          </a:xfrm>
        </p:spPr>
        <p:txBody>
          <a:bodyPr>
            <a:normAutofit fontScale="47500" lnSpcReduction="20000"/>
          </a:bodyPr>
          <a:lstStyle/>
          <a:p>
            <a:pPr marL="0" indent="0">
              <a:lnSpc>
                <a:spcPct val="110000"/>
              </a:lnSpc>
              <a:buNone/>
            </a:pPr>
            <a:r>
              <a:rPr lang="ja-JP" altLang="en-US" dirty="0">
                <a:solidFill>
                  <a:schemeClr val="tx1">
                    <a:lumMod val="85000"/>
                    <a:lumOff val="15000"/>
                  </a:schemeClr>
                </a:solidFill>
              </a:rPr>
              <a:t>・土浦市観光協会（最終閲覧日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solidFill>
                <a:schemeClr val="tx1">
                  <a:lumMod val="85000"/>
                  <a:lumOff val="15000"/>
                </a:schemeClr>
              </a:solidFill>
            </a:endParaRPr>
          </a:p>
          <a:p>
            <a:pPr marL="0" indent="0">
              <a:lnSpc>
                <a:spcPct val="110000"/>
              </a:lnSpc>
              <a:buNone/>
            </a:pPr>
            <a:r>
              <a:rPr lang="en-US" altLang="ja-JP" dirty="0" smtClean="0">
                <a:solidFill>
                  <a:schemeClr val="tx1">
                    <a:lumMod val="85000"/>
                    <a:lumOff val="15000"/>
                  </a:schemeClr>
                </a:solidFill>
              </a:rPr>
              <a:t>http</a:t>
            </a:r>
            <a:r>
              <a:rPr lang="en-US" altLang="ja-JP" dirty="0">
                <a:solidFill>
                  <a:schemeClr val="tx1">
                    <a:lumMod val="85000"/>
                    <a:lumOff val="15000"/>
                  </a:schemeClr>
                </a:solidFill>
              </a:rPr>
              <a:t>://</a:t>
            </a:r>
            <a:r>
              <a:rPr lang="en-US" altLang="ja-JP" dirty="0" err="1">
                <a:solidFill>
                  <a:schemeClr val="tx1">
                    <a:lumMod val="85000"/>
                    <a:lumOff val="15000"/>
                  </a:schemeClr>
                </a:solidFill>
              </a:rPr>
              <a:t>www.tsuchiura-kankou.jp</a:t>
            </a:r>
            <a:r>
              <a:rPr lang="en-US" altLang="ja-JP" dirty="0">
                <a:solidFill>
                  <a:schemeClr val="tx1">
                    <a:lumMod val="85000"/>
                    <a:lumOff val="15000"/>
                  </a:schemeClr>
                </a:solidFill>
              </a:rPr>
              <a:t>/cycling/</a:t>
            </a:r>
          </a:p>
          <a:p>
            <a:pPr marL="0" indent="0">
              <a:lnSpc>
                <a:spcPct val="110000"/>
              </a:lnSpc>
              <a:buNone/>
            </a:pPr>
            <a:r>
              <a:rPr lang="ja-JP" altLang="en-US" dirty="0">
                <a:solidFill>
                  <a:schemeClr val="tx1">
                    <a:lumMod val="85000"/>
                    <a:lumOff val="15000"/>
                  </a:schemeClr>
                </a:solidFill>
              </a:rPr>
              <a:t>・水郷筑波</a:t>
            </a:r>
            <a:r>
              <a:rPr lang="ja-JP" altLang="en-US" dirty="0" smtClean="0">
                <a:solidFill>
                  <a:schemeClr val="tx1">
                    <a:lumMod val="85000"/>
                    <a:lumOff val="15000"/>
                  </a:schemeClr>
                </a:solidFill>
              </a:rPr>
              <a:t>サイクルリング</a:t>
            </a:r>
            <a:r>
              <a:rPr lang="en-US" altLang="ja-JP" dirty="0" smtClean="0">
                <a:solidFill>
                  <a:schemeClr val="tx1">
                    <a:lumMod val="85000"/>
                    <a:lumOff val="15000"/>
                  </a:schemeClr>
                </a:solidFill>
              </a:rPr>
              <a:t>(</a:t>
            </a:r>
            <a:r>
              <a:rPr lang="ja-JP" altLang="en-US" dirty="0" smtClean="0">
                <a:solidFill>
                  <a:schemeClr val="tx1">
                    <a:lumMod val="85000"/>
                    <a:lumOff val="15000"/>
                  </a:schemeClr>
                </a:solidFill>
              </a:rPr>
              <a:t>最終</a:t>
            </a:r>
            <a:r>
              <a:rPr lang="ja-JP" altLang="en-US" dirty="0">
                <a:solidFill>
                  <a:schemeClr val="tx1">
                    <a:lumMod val="85000"/>
                    <a:lumOff val="15000"/>
                  </a:schemeClr>
                </a:solidFill>
              </a:rPr>
              <a:t>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solidFill>
                <a:schemeClr val="tx1">
                  <a:lumMod val="85000"/>
                  <a:lumOff val="15000"/>
                </a:schemeClr>
              </a:solidFill>
            </a:endParaRPr>
          </a:p>
          <a:p>
            <a:pPr marL="0" indent="0">
              <a:lnSpc>
                <a:spcPct val="110000"/>
              </a:lnSpc>
              <a:buNone/>
            </a:pPr>
            <a:r>
              <a:rPr lang="en-US" altLang="ja-JP" dirty="0" smtClean="0">
                <a:solidFill>
                  <a:schemeClr val="tx1">
                    <a:lumMod val="85000"/>
                    <a:lumOff val="15000"/>
                  </a:schemeClr>
                </a:solidFill>
              </a:rPr>
              <a:t>http</a:t>
            </a:r>
            <a:r>
              <a:rPr lang="en-US" altLang="ja-JP" dirty="0">
                <a:solidFill>
                  <a:schemeClr val="tx1">
                    <a:lumMod val="85000"/>
                    <a:lumOff val="15000"/>
                  </a:schemeClr>
                </a:solidFill>
              </a:rPr>
              <a:t>://</a:t>
            </a:r>
            <a:r>
              <a:rPr lang="en-US" altLang="ja-JP" dirty="0" err="1">
                <a:solidFill>
                  <a:schemeClr val="tx1">
                    <a:lumMod val="85000"/>
                    <a:lumOff val="15000"/>
                  </a:schemeClr>
                </a:solidFill>
              </a:rPr>
              <a:t>www.city.tsuchiura.lg.jp</a:t>
            </a:r>
            <a:r>
              <a:rPr lang="en-US" altLang="ja-JP" dirty="0">
                <a:solidFill>
                  <a:schemeClr val="tx1">
                    <a:lumMod val="85000"/>
                    <a:lumOff val="15000"/>
                  </a:schemeClr>
                </a:solidFill>
              </a:rPr>
              <a:t>/page/page002688.html</a:t>
            </a:r>
          </a:p>
          <a:p>
            <a:pPr marL="0" indent="0">
              <a:lnSpc>
                <a:spcPct val="110000"/>
              </a:lnSpc>
              <a:buNone/>
            </a:pPr>
            <a:r>
              <a:rPr lang="ja-JP" altLang="en-US" dirty="0">
                <a:solidFill>
                  <a:schemeClr val="tx1">
                    <a:lumMod val="85000"/>
                    <a:lumOff val="15000"/>
                  </a:schemeClr>
                </a:solidFill>
              </a:rPr>
              <a:t>・筑波りんりんロード（最終閲覧日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solidFill>
                <a:schemeClr val="tx1">
                  <a:lumMod val="85000"/>
                  <a:lumOff val="15000"/>
                </a:schemeClr>
              </a:solidFill>
            </a:endParaRPr>
          </a:p>
          <a:p>
            <a:pPr marL="0" indent="0">
              <a:lnSpc>
                <a:spcPct val="110000"/>
              </a:lnSpc>
              <a:buNone/>
            </a:pPr>
            <a:r>
              <a:rPr lang="en-US" altLang="ja-JP" dirty="0" smtClean="0">
                <a:solidFill>
                  <a:schemeClr val="tx1">
                    <a:lumMod val="85000"/>
                    <a:lumOff val="15000"/>
                  </a:schemeClr>
                </a:solidFill>
              </a:rPr>
              <a:t>http</a:t>
            </a:r>
            <a:r>
              <a:rPr lang="en-US" altLang="ja-JP" dirty="0">
                <a:solidFill>
                  <a:schemeClr val="tx1">
                    <a:lumMod val="85000"/>
                    <a:lumOff val="15000"/>
                  </a:schemeClr>
                </a:solidFill>
              </a:rPr>
              <a:t>://</a:t>
            </a:r>
            <a:r>
              <a:rPr lang="en-US" altLang="ja-JP" dirty="0" err="1">
                <a:solidFill>
                  <a:schemeClr val="tx1">
                    <a:lumMod val="85000"/>
                    <a:lumOff val="15000"/>
                  </a:schemeClr>
                </a:solidFill>
              </a:rPr>
              <a:t>www.pref.ibaraki.jp</a:t>
            </a:r>
            <a:r>
              <a:rPr lang="en-US" altLang="ja-JP" dirty="0">
                <a:solidFill>
                  <a:schemeClr val="tx1">
                    <a:lumMod val="85000"/>
                    <a:lumOff val="15000"/>
                  </a:schemeClr>
                </a:solidFill>
              </a:rPr>
              <a:t>/</a:t>
            </a:r>
            <a:r>
              <a:rPr lang="en-US" altLang="ja-JP" dirty="0" err="1">
                <a:solidFill>
                  <a:schemeClr val="tx1">
                    <a:lumMod val="85000"/>
                    <a:lumOff val="15000"/>
                  </a:schemeClr>
                </a:solidFill>
              </a:rPr>
              <a:t>bukyoku</a:t>
            </a:r>
            <a:r>
              <a:rPr lang="en-US" altLang="ja-JP" dirty="0">
                <a:solidFill>
                  <a:schemeClr val="tx1">
                    <a:lumMod val="85000"/>
                    <a:lumOff val="15000"/>
                  </a:schemeClr>
                </a:solidFill>
              </a:rPr>
              <a:t>/</a:t>
            </a:r>
            <a:r>
              <a:rPr lang="en-US" altLang="ja-JP" dirty="0" err="1">
                <a:solidFill>
                  <a:schemeClr val="tx1">
                    <a:lumMod val="85000"/>
                    <a:lumOff val="15000"/>
                  </a:schemeClr>
                </a:solidFill>
              </a:rPr>
              <a:t>kikaku</a:t>
            </a:r>
            <a:r>
              <a:rPr lang="en-US" altLang="ja-JP" dirty="0">
                <a:solidFill>
                  <a:schemeClr val="tx1">
                    <a:lumMod val="85000"/>
                    <a:lumOff val="15000"/>
                  </a:schemeClr>
                </a:solidFill>
              </a:rPr>
              <a:t>/</a:t>
            </a:r>
            <a:r>
              <a:rPr lang="en-US" altLang="ja-JP" dirty="0" err="1">
                <a:solidFill>
                  <a:schemeClr val="tx1">
                    <a:lumMod val="85000"/>
                    <a:lumOff val="15000"/>
                  </a:schemeClr>
                </a:solidFill>
              </a:rPr>
              <a:t>chikei</a:t>
            </a:r>
            <a:r>
              <a:rPr lang="en-US" altLang="ja-JP" dirty="0">
                <a:solidFill>
                  <a:schemeClr val="tx1">
                    <a:lumMod val="85000"/>
                    <a:lumOff val="15000"/>
                  </a:schemeClr>
                </a:solidFill>
              </a:rPr>
              <a:t>/</a:t>
            </a:r>
            <a:r>
              <a:rPr lang="en-US" altLang="ja-JP" dirty="0" err="1">
                <a:solidFill>
                  <a:schemeClr val="tx1">
                    <a:lumMod val="85000"/>
                    <a:lumOff val="15000"/>
                  </a:schemeClr>
                </a:solidFill>
              </a:rPr>
              <a:t>rinrin</a:t>
            </a:r>
            <a:r>
              <a:rPr lang="en-US" altLang="ja-JP" dirty="0">
                <a:solidFill>
                  <a:schemeClr val="tx1">
                    <a:lumMod val="85000"/>
                    <a:lumOff val="15000"/>
                  </a:schemeClr>
                </a:solidFill>
              </a:rPr>
              <a:t>/</a:t>
            </a:r>
          </a:p>
          <a:p>
            <a:pPr marL="0" indent="0">
              <a:lnSpc>
                <a:spcPct val="110000"/>
              </a:lnSpc>
              <a:buNone/>
            </a:pPr>
            <a:r>
              <a:rPr lang="ja-JP" altLang="en-US" dirty="0">
                <a:solidFill>
                  <a:schemeClr val="tx1">
                    <a:lumMod val="85000"/>
                    <a:lumOff val="15000"/>
                  </a:schemeClr>
                </a:solidFill>
              </a:rPr>
              <a:t>・茨城</a:t>
            </a:r>
            <a:r>
              <a:rPr lang="ja-JP" altLang="en-US" dirty="0" smtClean="0">
                <a:solidFill>
                  <a:schemeClr val="tx1">
                    <a:lumMod val="85000"/>
                    <a:lumOff val="15000"/>
                  </a:schemeClr>
                </a:solidFill>
              </a:rPr>
              <a:t>サイクルツーリズム（最終</a:t>
            </a:r>
            <a:r>
              <a:rPr lang="ja-JP" altLang="en-US" dirty="0">
                <a:solidFill>
                  <a:schemeClr val="tx1">
                    <a:lumMod val="85000"/>
                    <a:lumOff val="15000"/>
                  </a:schemeClr>
                </a:solidFill>
              </a:rPr>
              <a:t>閲覧日</a:t>
            </a:r>
            <a:r>
              <a:rPr lang="en-US" altLang="ja-JP" dirty="0" smtClean="0">
                <a:solidFill>
                  <a:schemeClr val="tx1">
                    <a:lumMod val="85000"/>
                    <a:lumOff val="15000"/>
                  </a:schemeClr>
                </a:solidFill>
              </a:rPr>
              <a:t>15.01.15)</a:t>
            </a:r>
            <a:endParaRPr lang="en-US" altLang="ja-JP" dirty="0">
              <a:solidFill>
                <a:schemeClr val="tx1">
                  <a:lumMod val="85000"/>
                  <a:lumOff val="15000"/>
                </a:schemeClr>
              </a:solidFill>
            </a:endParaRPr>
          </a:p>
          <a:p>
            <a:pPr marL="0" indent="0">
              <a:lnSpc>
                <a:spcPct val="110000"/>
              </a:lnSpc>
              <a:buNone/>
            </a:pPr>
            <a:r>
              <a:rPr lang="en-US" altLang="ja-JP" dirty="0" smtClean="0">
                <a:solidFill>
                  <a:schemeClr val="tx1">
                    <a:lumMod val="85000"/>
                    <a:lumOff val="15000"/>
                  </a:schemeClr>
                </a:solidFill>
              </a:rPr>
              <a:t>http</a:t>
            </a:r>
            <a:r>
              <a:rPr lang="en-US" altLang="ja-JP" dirty="0">
                <a:solidFill>
                  <a:schemeClr val="tx1">
                    <a:lumMod val="85000"/>
                    <a:lumOff val="15000"/>
                  </a:schemeClr>
                </a:solidFill>
              </a:rPr>
              <a:t>://cycle-</a:t>
            </a:r>
            <a:r>
              <a:rPr lang="en-US" altLang="ja-JP" dirty="0" err="1">
                <a:solidFill>
                  <a:schemeClr val="tx1">
                    <a:lumMod val="85000"/>
                    <a:lumOff val="15000"/>
                  </a:schemeClr>
                </a:solidFill>
              </a:rPr>
              <a:t>ibaraki.jp</a:t>
            </a:r>
            <a:r>
              <a:rPr lang="en-US" altLang="ja-JP" dirty="0">
                <a:solidFill>
                  <a:schemeClr val="tx1">
                    <a:lumMod val="85000"/>
                    <a:lumOff val="15000"/>
                  </a:schemeClr>
                </a:solidFill>
              </a:rPr>
              <a:t>/</a:t>
            </a:r>
            <a:r>
              <a:rPr lang="en-US" altLang="ja-JP" dirty="0" err="1">
                <a:solidFill>
                  <a:schemeClr val="tx1">
                    <a:lumMod val="85000"/>
                    <a:lumOff val="15000"/>
                  </a:schemeClr>
                </a:solidFill>
              </a:rPr>
              <a:t>cycling_map</a:t>
            </a:r>
            <a:r>
              <a:rPr lang="en-US" altLang="ja-JP" dirty="0">
                <a:solidFill>
                  <a:schemeClr val="tx1">
                    <a:lumMod val="85000"/>
                    <a:lumOff val="15000"/>
                  </a:schemeClr>
                </a:solidFill>
              </a:rPr>
              <a:t>/</a:t>
            </a:r>
            <a:r>
              <a:rPr lang="en-US" altLang="ja-JP" dirty="0" err="1">
                <a:solidFill>
                  <a:schemeClr val="tx1">
                    <a:lumMod val="85000"/>
                    <a:lumOff val="15000"/>
                  </a:schemeClr>
                </a:solidFill>
              </a:rPr>
              <a:t>index.html</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・静岡県ふじ</a:t>
            </a:r>
            <a:r>
              <a:rPr lang="en-US" altLang="ja-JP" dirty="0">
                <a:solidFill>
                  <a:schemeClr val="tx1">
                    <a:lumMod val="85000"/>
                    <a:lumOff val="15000"/>
                  </a:schemeClr>
                </a:solidFill>
              </a:rPr>
              <a:t>33</a:t>
            </a:r>
            <a:r>
              <a:rPr lang="ja-JP" altLang="en-US" dirty="0">
                <a:solidFill>
                  <a:schemeClr val="tx1">
                    <a:lumMod val="85000"/>
                    <a:lumOff val="15000"/>
                  </a:schemeClr>
                </a:solidFill>
              </a:rPr>
              <a:t>プログラム</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・第</a:t>
            </a:r>
            <a:r>
              <a:rPr lang="en-US" altLang="ja-JP" dirty="0">
                <a:solidFill>
                  <a:schemeClr val="tx1">
                    <a:lumMod val="85000"/>
                    <a:lumOff val="15000"/>
                  </a:schemeClr>
                </a:solidFill>
              </a:rPr>
              <a:t>58</a:t>
            </a:r>
            <a:r>
              <a:rPr lang="ja-JP" altLang="en-US" dirty="0">
                <a:solidFill>
                  <a:schemeClr val="tx1">
                    <a:lumMod val="85000"/>
                    <a:lumOff val="15000"/>
                  </a:schemeClr>
                </a:solidFill>
              </a:rPr>
              <a:t>回東海公衆衛生学会「静岡県高齢者コホート調査に</a:t>
            </a:r>
            <a:r>
              <a:rPr lang="ja-JP" altLang="en-US" dirty="0" smtClean="0">
                <a:solidFill>
                  <a:schemeClr val="tx1">
                    <a:lumMod val="85000"/>
                    <a:lumOff val="15000"/>
                  </a:schemeClr>
                </a:solidFill>
              </a:rPr>
              <a:t>基づく運動</a:t>
            </a:r>
            <a:r>
              <a:rPr lang="ja-JP" altLang="en-US" dirty="0">
                <a:solidFill>
                  <a:schemeClr val="tx1">
                    <a:lumMod val="85000"/>
                    <a:lumOff val="15000"/>
                  </a:schemeClr>
                </a:solidFill>
              </a:rPr>
              <a:t>・栄養・社会参加の死亡に対する影響について」</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・秋田県「社会参加促進の仕組みづくり」</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・高山緑「青少年と高齢者の世代間交流プログラムに関する一考察」</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・土浦市「平成</a:t>
            </a:r>
            <a:r>
              <a:rPr lang="en-US" altLang="ja-JP" dirty="0">
                <a:solidFill>
                  <a:schemeClr val="tx1">
                    <a:lumMod val="85000"/>
                    <a:lumOff val="15000"/>
                  </a:schemeClr>
                </a:solidFill>
              </a:rPr>
              <a:t>18</a:t>
            </a:r>
            <a:r>
              <a:rPr lang="ja-JP" altLang="en-US" dirty="0">
                <a:solidFill>
                  <a:schemeClr val="tx1">
                    <a:lumMod val="85000"/>
                    <a:lumOff val="15000"/>
                  </a:schemeClr>
                </a:solidFill>
              </a:rPr>
              <a:t>年度まちづくりアンケート調査」</a:t>
            </a:r>
          </a:p>
          <a:p>
            <a:pPr marL="0" indent="0">
              <a:lnSpc>
                <a:spcPct val="110000"/>
              </a:lnSpc>
              <a:buNone/>
            </a:pPr>
            <a:r>
              <a:rPr lang="ja-JP" altLang="en-US" dirty="0">
                <a:solidFill>
                  <a:schemeClr val="tx1">
                    <a:lumMod val="85000"/>
                    <a:lumOff val="15000"/>
                  </a:schemeClr>
                </a:solidFill>
              </a:rPr>
              <a:t>・土浦市「平成</a:t>
            </a:r>
            <a:r>
              <a:rPr lang="en-US" altLang="ja-JP" dirty="0">
                <a:solidFill>
                  <a:schemeClr val="tx1">
                    <a:lumMod val="85000"/>
                    <a:lumOff val="15000"/>
                  </a:schemeClr>
                </a:solidFill>
              </a:rPr>
              <a:t>25</a:t>
            </a:r>
            <a:r>
              <a:rPr lang="ja-JP" altLang="en-US" dirty="0">
                <a:solidFill>
                  <a:schemeClr val="tx1">
                    <a:lumMod val="85000"/>
                    <a:lumOff val="15000"/>
                  </a:schemeClr>
                </a:solidFill>
              </a:rPr>
              <a:t>年度市民満足度調査」</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・内閣府「平成</a:t>
            </a:r>
            <a:r>
              <a:rPr lang="en-US" altLang="ja-JP" dirty="0">
                <a:solidFill>
                  <a:schemeClr val="tx1">
                    <a:lumMod val="85000"/>
                    <a:lumOff val="15000"/>
                  </a:schemeClr>
                </a:solidFill>
              </a:rPr>
              <a:t>25</a:t>
            </a:r>
            <a:r>
              <a:rPr lang="ja-JP" altLang="en-US" dirty="0">
                <a:solidFill>
                  <a:schemeClr val="tx1">
                    <a:lumMod val="85000"/>
                    <a:lumOff val="15000"/>
                  </a:schemeClr>
                </a:solidFill>
              </a:rPr>
              <a:t>年版高齢社会白書」</a:t>
            </a:r>
          </a:p>
          <a:p>
            <a:pPr marL="0" indent="0">
              <a:lnSpc>
                <a:spcPct val="110000"/>
              </a:lnSpc>
              <a:buNone/>
            </a:pPr>
            <a:r>
              <a:rPr lang="ja-JP" altLang="en-US" dirty="0">
                <a:solidFill>
                  <a:schemeClr val="tx1">
                    <a:lumMod val="85000"/>
                    <a:lumOff val="15000"/>
                  </a:schemeClr>
                </a:solidFill>
              </a:rPr>
              <a:t>・神奈川県立保険福祉大学健康サポート研究会「ラジオ体操の実施</a:t>
            </a:r>
            <a:r>
              <a:rPr lang="ja-JP" altLang="en-US" dirty="0" smtClean="0">
                <a:solidFill>
                  <a:schemeClr val="tx1">
                    <a:lumMod val="85000"/>
                    <a:lumOff val="15000"/>
                  </a:schemeClr>
                </a:solidFill>
              </a:rPr>
              <a:t>効果</a:t>
            </a:r>
            <a:r>
              <a:rPr lang="ja-JP" altLang="en-US" dirty="0">
                <a:solidFill>
                  <a:schemeClr val="tx1">
                    <a:lumMod val="85000"/>
                    <a:lumOff val="15000"/>
                  </a:schemeClr>
                </a:solidFill>
              </a:rPr>
              <a:t>に関する調査研究</a:t>
            </a:r>
            <a:r>
              <a:rPr lang="ja-JP" altLang="en-US" dirty="0" smtClean="0">
                <a:solidFill>
                  <a:schemeClr val="tx1">
                    <a:lumMod val="85000"/>
                    <a:lumOff val="15000"/>
                  </a:schemeClr>
                </a:solidFill>
              </a:rPr>
              <a:t>」</a:t>
            </a:r>
            <a:endParaRPr lang="en-US" altLang="ja-JP" dirty="0" smtClean="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・一般財団法人世田谷トラストまちづくり</a:t>
            </a:r>
            <a:endParaRPr lang="en-US" altLang="ja-JP" dirty="0">
              <a:solidFill>
                <a:schemeClr val="tx1">
                  <a:lumMod val="85000"/>
                  <a:lumOff val="15000"/>
                </a:schemeClr>
              </a:solidFill>
            </a:endParaRPr>
          </a:p>
          <a:p>
            <a:pPr marL="0" indent="0">
              <a:lnSpc>
                <a:spcPct val="110000"/>
              </a:lnSpc>
              <a:buNone/>
            </a:pPr>
            <a:r>
              <a:rPr lang="en-US" altLang="ja-JP" dirty="0">
                <a:solidFill>
                  <a:schemeClr val="tx1">
                    <a:lumMod val="85000"/>
                    <a:lumOff val="15000"/>
                  </a:schemeClr>
                </a:solidFill>
              </a:rPr>
              <a:t>http://</a:t>
            </a:r>
            <a:r>
              <a:rPr lang="en-US" altLang="ja-JP" dirty="0" err="1">
                <a:solidFill>
                  <a:schemeClr val="tx1">
                    <a:lumMod val="85000"/>
                    <a:lumOff val="15000"/>
                  </a:schemeClr>
                </a:solidFill>
              </a:rPr>
              <a:t>www.setagayatm.or.jp</a:t>
            </a:r>
            <a:endParaRPr lang="en-US" altLang="ja-JP" dirty="0">
              <a:solidFill>
                <a:schemeClr val="tx1">
                  <a:lumMod val="85000"/>
                  <a:lumOff val="15000"/>
                </a:schemeClr>
              </a:solidFill>
            </a:endParaRPr>
          </a:p>
          <a:p>
            <a:pPr marL="0" indent="0">
              <a:lnSpc>
                <a:spcPct val="110000"/>
              </a:lnSpc>
              <a:buNone/>
            </a:pPr>
            <a:r>
              <a:rPr lang="ja-JP" altLang="en-US" dirty="0">
                <a:solidFill>
                  <a:schemeClr val="tx1">
                    <a:lumMod val="85000"/>
                    <a:lumOff val="15000"/>
                  </a:schemeClr>
                </a:solidFill>
              </a:rPr>
              <a:t>・神戸常盤</a:t>
            </a:r>
            <a:r>
              <a:rPr lang="ja-JP" altLang="en-US" dirty="0" smtClean="0">
                <a:solidFill>
                  <a:schemeClr val="tx1">
                    <a:lumMod val="85000"/>
                    <a:lumOff val="15000"/>
                  </a:schemeClr>
                </a:solidFill>
              </a:rPr>
              <a:t>大学</a:t>
            </a:r>
            <a:r>
              <a:rPr lang="en-US" altLang="ja-JP" dirty="0" smtClean="0">
                <a:solidFill>
                  <a:schemeClr val="tx1">
                    <a:lumMod val="85000"/>
                    <a:lumOff val="15000"/>
                  </a:schemeClr>
                </a:solidFill>
              </a:rPr>
              <a:t> </a:t>
            </a:r>
            <a:r>
              <a:rPr lang="ja-JP" altLang="en-US" dirty="0" smtClean="0">
                <a:solidFill>
                  <a:schemeClr val="tx1">
                    <a:lumMod val="85000"/>
                    <a:lumOff val="15000"/>
                  </a:schemeClr>
                </a:solidFill>
              </a:rPr>
              <a:t>地域</a:t>
            </a:r>
            <a:r>
              <a:rPr lang="ja-JP" altLang="en-US" dirty="0">
                <a:solidFill>
                  <a:schemeClr val="tx1">
                    <a:lumMod val="85000"/>
                    <a:lumOff val="15000"/>
                  </a:schemeClr>
                </a:solidFill>
              </a:rPr>
              <a:t>交流</a:t>
            </a:r>
            <a:r>
              <a:rPr lang="ja-JP" altLang="en-US" dirty="0" smtClean="0">
                <a:solidFill>
                  <a:schemeClr val="tx1">
                    <a:lumMod val="85000"/>
                    <a:lumOff val="15000"/>
                  </a:schemeClr>
                </a:solidFill>
              </a:rPr>
              <a:t>センター</a:t>
            </a:r>
            <a:r>
              <a:rPr lang="en-US" altLang="ja-JP" sz="2100" dirty="0" smtClean="0">
                <a:solidFill>
                  <a:schemeClr val="tx1">
                    <a:lumMod val="85000"/>
                    <a:lumOff val="15000"/>
                  </a:schemeClr>
                </a:solidFill>
              </a:rPr>
              <a:t>(</a:t>
            </a:r>
            <a:r>
              <a:rPr lang="ja-JP" altLang="en-US" sz="2100" dirty="0" smtClean="0">
                <a:solidFill>
                  <a:schemeClr val="tx1">
                    <a:lumMod val="85000"/>
                    <a:lumOff val="15000"/>
                  </a:schemeClr>
                </a:solidFill>
              </a:rPr>
              <a:t>最終</a:t>
            </a:r>
            <a:r>
              <a:rPr lang="ja-JP" altLang="en-US" sz="2100" dirty="0">
                <a:solidFill>
                  <a:schemeClr val="tx1">
                    <a:lumMod val="85000"/>
                    <a:lumOff val="15000"/>
                  </a:schemeClr>
                </a:solidFill>
              </a:rPr>
              <a:t>閲覧日</a:t>
            </a:r>
            <a:r>
              <a:rPr lang="en-US" altLang="ja-JP" sz="2100" dirty="0" smtClean="0">
                <a:solidFill>
                  <a:schemeClr val="tx1">
                    <a:lumMod val="85000"/>
                    <a:lumOff val="15000"/>
                  </a:schemeClr>
                </a:solidFill>
              </a:rPr>
              <a:t>15.01.15)</a:t>
            </a:r>
            <a:endParaRPr lang="en-US" altLang="ja-JP" dirty="0">
              <a:solidFill>
                <a:schemeClr val="tx1">
                  <a:lumMod val="85000"/>
                  <a:lumOff val="15000"/>
                </a:schemeClr>
              </a:solidFill>
            </a:endParaRPr>
          </a:p>
          <a:p>
            <a:pPr marL="0" indent="0">
              <a:lnSpc>
                <a:spcPct val="110000"/>
              </a:lnSpc>
              <a:buNone/>
            </a:pPr>
            <a:r>
              <a:rPr lang="en-US" altLang="ja-JP" dirty="0">
                <a:solidFill>
                  <a:schemeClr val="tx1">
                    <a:lumMod val="85000"/>
                    <a:lumOff val="15000"/>
                  </a:schemeClr>
                </a:solidFill>
              </a:rPr>
              <a:t>http://www2.kobe-tokiwa.ac.jp/univ/education/regional.html</a:t>
            </a:r>
          </a:p>
          <a:p>
            <a:pPr marL="0" indent="0">
              <a:lnSpc>
                <a:spcPct val="110000"/>
              </a:lnSpc>
              <a:buNone/>
            </a:pPr>
            <a:endParaRPr kumimoji="1" lang="ja-JP" altLang="en-US" dirty="0">
              <a:solidFill>
                <a:schemeClr val="tx1">
                  <a:lumMod val="85000"/>
                  <a:lumOff val="15000"/>
                </a:schemeClr>
              </a:solidFill>
            </a:endParaRPr>
          </a:p>
        </p:txBody>
      </p:sp>
      <p:sp>
        <p:nvSpPr>
          <p:cNvPr id="4" name="コンテンツ プレースホルダー 3"/>
          <p:cNvSpPr>
            <a:spLocks noGrp="1"/>
          </p:cNvSpPr>
          <p:nvPr>
            <p:ph sz="half" idx="2"/>
          </p:nvPr>
        </p:nvSpPr>
        <p:spPr>
          <a:xfrm>
            <a:off x="4495800" y="752794"/>
            <a:ext cx="4191000" cy="5981774"/>
          </a:xfrm>
        </p:spPr>
        <p:txBody>
          <a:bodyPr>
            <a:normAutofit fontScale="47500" lnSpcReduction="20000"/>
          </a:bodyPr>
          <a:lstStyle/>
          <a:p>
            <a:pPr marL="0" indent="0">
              <a:buNone/>
            </a:pPr>
            <a:r>
              <a:rPr lang="ja-JP" altLang="en-US" dirty="0" smtClean="0"/>
              <a:t>・新潟市「平成</a:t>
            </a:r>
            <a:r>
              <a:rPr lang="en-US" altLang="ja-JP" dirty="0"/>
              <a:t>26</a:t>
            </a:r>
            <a:r>
              <a:rPr lang="ja-JP" altLang="en-US" dirty="0"/>
              <a:t>年度空き家活用リフォーム推進モデル</a:t>
            </a:r>
            <a:r>
              <a:rPr lang="ja-JP" altLang="en-US" dirty="0" smtClean="0"/>
              <a:t>事業」（</a:t>
            </a:r>
            <a:r>
              <a:rPr lang="ja-JP" altLang="en-US" dirty="0" smtClean="0">
                <a:solidFill>
                  <a:schemeClr val="tx1">
                    <a:lumMod val="85000"/>
                    <a:lumOff val="15000"/>
                  </a:schemeClr>
                </a:solidFill>
              </a:rPr>
              <a:t>最終</a:t>
            </a:r>
            <a:r>
              <a:rPr lang="ja-JP" altLang="en-US" dirty="0">
                <a:solidFill>
                  <a:schemeClr val="tx1">
                    <a:lumMod val="85000"/>
                    <a:lumOff val="15000"/>
                  </a:schemeClr>
                </a:solidFill>
              </a:rPr>
              <a:t>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p>
          <a:p>
            <a:pPr marL="0" indent="0">
              <a:buNone/>
            </a:pPr>
            <a:r>
              <a:rPr lang="en-US" altLang="ja-JP" dirty="0"/>
              <a:t>http://www.city.niigata.lg.jp/kurashi/jyutaku/jukankyo/03sumai/26akiyakatuyou.html</a:t>
            </a:r>
          </a:p>
          <a:p>
            <a:pPr marL="0" indent="0">
              <a:buNone/>
            </a:pPr>
            <a:r>
              <a:rPr lang="ja-JP" altLang="en-US" dirty="0"/>
              <a:t>・香川</a:t>
            </a:r>
            <a:r>
              <a:rPr lang="ja-JP" altLang="en-US" dirty="0" smtClean="0"/>
              <a:t>大学　平成</a:t>
            </a:r>
            <a:r>
              <a:rPr lang="en-US" altLang="ja-JP" dirty="0"/>
              <a:t>25</a:t>
            </a:r>
            <a:r>
              <a:rPr lang="ja-JP" altLang="en-US" dirty="0"/>
              <a:t>年度「地</a:t>
            </a:r>
            <a:r>
              <a:rPr lang="en-US" altLang="ja-JP" dirty="0"/>
              <a:t>(</a:t>
            </a:r>
            <a:r>
              <a:rPr lang="ja-JP" altLang="en-US" dirty="0"/>
              <a:t>知</a:t>
            </a:r>
            <a:r>
              <a:rPr lang="en-US" altLang="ja-JP" dirty="0"/>
              <a:t>)</a:t>
            </a:r>
            <a:r>
              <a:rPr lang="ja-JP" altLang="en-US" dirty="0"/>
              <a:t>の拠点整備事業</a:t>
            </a:r>
            <a:r>
              <a:rPr lang="en-US" altLang="ja-JP" dirty="0"/>
              <a:t>(COC)</a:t>
            </a:r>
            <a:r>
              <a:rPr lang="ja-JP" altLang="en-US" dirty="0" smtClean="0"/>
              <a:t>」（</a:t>
            </a:r>
            <a:r>
              <a:rPr lang="ja-JP" altLang="en-US" dirty="0" smtClean="0">
                <a:solidFill>
                  <a:schemeClr val="tx1">
                    <a:lumMod val="85000"/>
                    <a:lumOff val="15000"/>
                  </a:schemeClr>
                </a:solidFill>
              </a:rPr>
              <a:t>最終</a:t>
            </a:r>
            <a:r>
              <a:rPr lang="ja-JP" altLang="en-US" dirty="0">
                <a:solidFill>
                  <a:schemeClr val="tx1">
                    <a:lumMod val="85000"/>
                    <a:lumOff val="15000"/>
                  </a:schemeClr>
                </a:solidFill>
              </a:rPr>
              <a:t>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p>
          <a:p>
            <a:pPr marL="0" indent="0">
              <a:buNone/>
            </a:pPr>
            <a:r>
              <a:rPr lang="en-US" altLang="ja-JP" dirty="0"/>
              <a:t>http://</a:t>
            </a:r>
            <a:r>
              <a:rPr lang="en-US" altLang="ja-JP" dirty="0" err="1"/>
              <a:t>www.kagawa-u.ac.jp</a:t>
            </a:r>
            <a:r>
              <a:rPr lang="en-US" altLang="ja-JP" dirty="0"/>
              <a:t>/topics/education/</a:t>
            </a:r>
            <a:r>
              <a:rPr lang="en-US" altLang="ja-JP" dirty="0" err="1"/>
              <a:t>coc</a:t>
            </a:r>
            <a:r>
              <a:rPr lang="en-US" altLang="ja-JP" dirty="0"/>
              <a:t>/</a:t>
            </a:r>
          </a:p>
          <a:p>
            <a:pPr marL="0" indent="0">
              <a:buNone/>
            </a:pPr>
            <a:r>
              <a:rPr lang="ja-JP" altLang="en-US" dirty="0"/>
              <a:t>・ひがしまち街角</a:t>
            </a:r>
            <a:r>
              <a:rPr lang="ja-JP" altLang="en-US" dirty="0" smtClean="0"/>
              <a:t>広場（</a:t>
            </a:r>
            <a:r>
              <a:rPr lang="ja-JP" altLang="en-US" dirty="0" smtClean="0">
                <a:solidFill>
                  <a:schemeClr val="tx1">
                    <a:lumMod val="85000"/>
                    <a:lumOff val="15000"/>
                  </a:schemeClr>
                </a:solidFill>
              </a:rPr>
              <a:t>最終</a:t>
            </a:r>
            <a:r>
              <a:rPr lang="ja-JP" altLang="en-US" dirty="0">
                <a:solidFill>
                  <a:schemeClr val="tx1">
                    <a:lumMod val="85000"/>
                    <a:lumOff val="15000"/>
                  </a:schemeClr>
                </a:solidFill>
              </a:rPr>
              <a:t>閲覧日</a:t>
            </a:r>
            <a:r>
              <a:rPr lang="en-US" altLang="ja-JP" dirty="0">
                <a:solidFill>
                  <a:schemeClr val="tx1">
                    <a:lumMod val="85000"/>
                    <a:lumOff val="15000"/>
                  </a:schemeClr>
                </a:solidFill>
              </a:rPr>
              <a:t>15.01.15</a:t>
            </a:r>
            <a:r>
              <a:rPr lang="ja-JP" altLang="en-US" dirty="0">
                <a:solidFill>
                  <a:schemeClr val="tx1">
                    <a:lumMod val="85000"/>
                    <a:lumOff val="15000"/>
                  </a:schemeClr>
                </a:solidFill>
              </a:rPr>
              <a:t>）</a:t>
            </a:r>
            <a:endParaRPr lang="en-US" altLang="ja-JP" dirty="0"/>
          </a:p>
          <a:p>
            <a:pPr marL="0" indent="0">
              <a:buNone/>
            </a:pPr>
            <a:r>
              <a:rPr lang="en-US" altLang="ja-JP" dirty="0"/>
              <a:t>http://e-</a:t>
            </a:r>
            <a:r>
              <a:rPr lang="en-US" altLang="ja-JP" dirty="0" smtClean="0"/>
              <a:t>machikado.jimdo.com</a:t>
            </a:r>
          </a:p>
          <a:p>
            <a:pPr marL="0" indent="0">
              <a:buNone/>
            </a:pPr>
            <a:r>
              <a:rPr lang="ja-JP" altLang="en-US" dirty="0" smtClean="0"/>
              <a:t>・樋野</a:t>
            </a:r>
            <a:r>
              <a:rPr lang="ja-JP" altLang="en-US" dirty="0"/>
              <a:t>公宏（</a:t>
            </a:r>
            <a:r>
              <a:rPr lang="en-US" altLang="ja-JP" dirty="0"/>
              <a:t>2005</a:t>
            </a:r>
            <a:r>
              <a:rPr lang="ja-JP" altLang="en-US" dirty="0"/>
              <a:t>）「松山市久米地区における地域安全マップづくり報告」</a:t>
            </a:r>
            <a:endParaRPr lang="en-US" altLang="ja-JP" dirty="0"/>
          </a:p>
          <a:p>
            <a:pPr marL="0" indent="0">
              <a:buNone/>
            </a:pPr>
            <a:r>
              <a:rPr lang="ja-JP" altLang="en-US" dirty="0" smtClean="0"/>
              <a:t>・（</a:t>
            </a:r>
            <a:r>
              <a:rPr lang="ja-JP" altLang="en-US" dirty="0"/>
              <a:t>独）科学技術振興機構（</a:t>
            </a:r>
            <a:r>
              <a:rPr lang="en-US" altLang="ja-JP" dirty="0"/>
              <a:t>JST</a:t>
            </a:r>
            <a:r>
              <a:rPr lang="ja-JP" altLang="en-US" dirty="0"/>
              <a:t>）　社会技術研究開発事業（</a:t>
            </a:r>
            <a:r>
              <a:rPr lang="en-US" altLang="ja-JP" dirty="0"/>
              <a:t>2009</a:t>
            </a:r>
            <a:r>
              <a:rPr lang="ja-JP" altLang="en-US" dirty="0"/>
              <a:t>）「子どもを守る防犯リーダー指導力アップテキスト」</a:t>
            </a:r>
            <a:endParaRPr lang="en-US" altLang="ja-JP" dirty="0"/>
          </a:p>
          <a:p>
            <a:pPr marL="0" indent="0">
              <a:buNone/>
            </a:pPr>
            <a:r>
              <a:rPr lang="ja-JP" altLang="en-US" dirty="0" smtClean="0"/>
              <a:t>・東京都</a:t>
            </a:r>
            <a:r>
              <a:rPr lang="ja-JP" altLang="en-US" dirty="0"/>
              <a:t>青少年・治安対策本部（</a:t>
            </a:r>
            <a:r>
              <a:rPr lang="en-US" altLang="ja-JP" dirty="0"/>
              <a:t>2005</a:t>
            </a:r>
            <a:r>
              <a:rPr lang="ja-JP" altLang="en-US" dirty="0"/>
              <a:t>）「地域安全マップをつくろう！」</a:t>
            </a:r>
            <a:endParaRPr lang="en-US" altLang="ja-JP" dirty="0"/>
          </a:p>
          <a:p>
            <a:pPr marL="0" indent="0">
              <a:buNone/>
            </a:pPr>
            <a:endParaRPr lang="en-US" altLang="ja-JP" dirty="0"/>
          </a:p>
          <a:p>
            <a:pPr marL="0" indent="0">
              <a:buNone/>
            </a:pPr>
            <a:endParaRPr kumimoji="1" lang="ja-JP" altLang="en-US" dirty="0"/>
          </a:p>
        </p:txBody>
      </p:sp>
      <p:sp>
        <p:nvSpPr>
          <p:cNvPr id="5" name="スライド番号プレースホルダー 4"/>
          <p:cNvSpPr>
            <a:spLocks noGrp="1"/>
          </p:cNvSpPr>
          <p:nvPr>
            <p:ph type="sldNum" sz="quarter" idx="12"/>
          </p:nvPr>
        </p:nvSpPr>
        <p:spPr/>
        <p:txBody>
          <a:bodyPr/>
          <a:lstStyle/>
          <a:p>
            <a:fld id="{BA79D606-EC8D-0647-87B4-E9EEF6F75C3C}" type="slidenum">
              <a:rPr lang="ja-JP" altLang="en-US" smtClean="0"/>
              <a:pPr/>
              <a:t>45</a:t>
            </a:fld>
            <a:endParaRPr lang="ja-JP" altLang="en-US"/>
          </a:p>
        </p:txBody>
      </p:sp>
      <p:sp>
        <p:nvSpPr>
          <p:cNvPr id="6" name="テキスト ボックス 5"/>
          <p:cNvSpPr txBox="1"/>
          <p:nvPr/>
        </p:nvSpPr>
        <p:spPr>
          <a:xfrm>
            <a:off x="457200" y="260350"/>
            <a:ext cx="8229599" cy="492443"/>
          </a:xfrm>
          <a:prstGeom prst="rect">
            <a:avLst/>
          </a:prstGeom>
          <a:noFill/>
        </p:spPr>
        <p:txBody>
          <a:bodyPr wrap="square" rtlCol="0">
            <a:spAutoFit/>
          </a:bodyPr>
          <a:lstStyle/>
          <a:p>
            <a:r>
              <a:rPr kumimoji="1" lang="ja-JP" altLang="en-US" sz="2600" dirty="0" smtClean="0"/>
              <a:t>参考文献</a:t>
            </a:r>
            <a:endParaRPr kumimoji="1" lang="ja-JP" altLang="en-US" sz="2600" dirty="0"/>
          </a:p>
        </p:txBody>
      </p:sp>
    </p:spTree>
    <p:extLst>
      <p:ext uri="{BB962C8B-B14F-4D97-AF65-F5344CB8AC3E}">
        <p14:creationId xmlns:p14="http://schemas.microsoft.com/office/powerpoint/2010/main" val="401572216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13248"/>
            <a:ext cx="8229600" cy="5112915"/>
          </a:xfrm>
        </p:spPr>
        <p:txBody>
          <a:bodyPr>
            <a:normAutofit lnSpcReduction="10000"/>
          </a:bodyPr>
          <a:lstStyle/>
          <a:p>
            <a:pPr marL="0" indent="0">
              <a:buNone/>
            </a:pPr>
            <a:r>
              <a:rPr lang="ja-JP" altLang="en-US" sz="2000" dirty="0" smtClean="0"/>
              <a:t>・土浦市</a:t>
            </a:r>
            <a:endParaRPr lang="en-US" altLang="ja-JP" sz="2000" dirty="0" smtClean="0"/>
          </a:p>
          <a:p>
            <a:pPr marL="0" indent="0">
              <a:buNone/>
            </a:pPr>
            <a:r>
              <a:rPr kumimoji="1" lang="ja-JP" altLang="ja-JP" sz="2000" dirty="0"/>
              <a:t>　</a:t>
            </a:r>
            <a:r>
              <a:rPr kumimoji="1" lang="ja-JP" altLang="en-US" sz="2000" dirty="0" smtClean="0"/>
              <a:t>　都市計画課</a:t>
            </a:r>
            <a:r>
              <a:rPr kumimoji="1" lang="en-US" altLang="ja-JP" sz="2000" dirty="0" smtClean="0"/>
              <a:t> </a:t>
            </a:r>
            <a:r>
              <a:rPr kumimoji="1" lang="ja-JP" altLang="en-US" sz="2000" dirty="0" smtClean="0"/>
              <a:t>都市交通係　東郷様、中泉様、瀧ヶ崎様</a:t>
            </a:r>
            <a:endParaRPr kumimoji="1" lang="en-US" altLang="ja-JP" sz="2000" dirty="0" smtClean="0"/>
          </a:p>
          <a:p>
            <a:pPr marL="0" indent="0">
              <a:buNone/>
            </a:pPr>
            <a:r>
              <a:rPr lang="ja-JP" altLang="en-US" sz="2000" dirty="0"/>
              <a:t>　</a:t>
            </a:r>
            <a:r>
              <a:rPr lang="ja-JP" altLang="en-US" sz="2000" dirty="0" smtClean="0"/>
              <a:t>　市民活動課</a:t>
            </a:r>
            <a:r>
              <a:rPr lang="en-US" altLang="ja-JP" sz="2000" dirty="0" smtClean="0"/>
              <a:t> </a:t>
            </a:r>
            <a:r>
              <a:rPr lang="ja-JP" altLang="en-US" sz="2000" dirty="0" smtClean="0"/>
              <a:t>市民活動係　中山様</a:t>
            </a:r>
            <a:endParaRPr lang="en-US" altLang="ja-JP" sz="2000" dirty="0" smtClean="0"/>
          </a:p>
          <a:p>
            <a:pPr marL="0" indent="0">
              <a:buNone/>
            </a:pPr>
            <a:r>
              <a:rPr lang="ja-JP" altLang="en-US" sz="2000" dirty="0" smtClean="0"/>
              <a:t>・町内会</a:t>
            </a:r>
            <a:endParaRPr lang="en-US" altLang="ja-JP" sz="2000" dirty="0" smtClean="0"/>
          </a:p>
          <a:p>
            <a:pPr marL="0" indent="0">
              <a:buNone/>
            </a:pPr>
            <a:r>
              <a:rPr kumimoji="1" lang="ja-JP" altLang="ja-JP" sz="2000" dirty="0"/>
              <a:t>　</a:t>
            </a:r>
            <a:r>
              <a:rPr kumimoji="1" lang="ja-JP" altLang="en-US" sz="2000" dirty="0" smtClean="0"/>
              <a:t>　烏山二丁目町内会　　　</a:t>
            </a:r>
            <a:r>
              <a:rPr kumimoji="1" lang="en-US" altLang="ja-JP" sz="2000" dirty="0" smtClean="0"/>
              <a:t> </a:t>
            </a:r>
            <a:r>
              <a:rPr kumimoji="1" lang="ja-JP" altLang="en-US" sz="2000" dirty="0" smtClean="0"/>
              <a:t>沼尻様、堀田様、押久保様</a:t>
            </a:r>
            <a:endParaRPr kumimoji="1" lang="en-US" altLang="ja-JP" sz="2000" dirty="0" smtClean="0"/>
          </a:p>
          <a:p>
            <a:pPr marL="0" indent="0">
              <a:buNone/>
            </a:pPr>
            <a:r>
              <a:rPr lang="ja-JP" altLang="ja-JP" sz="2000" dirty="0"/>
              <a:t>　</a:t>
            </a:r>
            <a:r>
              <a:rPr lang="ja-JP" altLang="en-US" sz="2000" dirty="0" smtClean="0"/>
              <a:t>　天川一・二丁目町内会　</a:t>
            </a:r>
            <a:r>
              <a:rPr lang="en-US" altLang="ja-JP" sz="2000" dirty="0" smtClean="0"/>
              <a:t> </a:t>
            </a:r>
            <a:r>
              <a:rPr lang="ja-JP" altLang="en-US" sz="2000" dirty="0" smtClean="0"/>
              <a:t>平澤様</a:t>
            </a:r>
            <a:endParaRPr lang="en-US" altLang="ja-JP" sz="2000" dirty="0" smtClean="0"/>
          </a:p>
          <a:p>
            <a:pPr marL="0" indent="0">
              <a:buNone/>
            </a:pPr>
            <a:r>
              <a:rPr kumimoji="1" lang="ja-JP" altLang="en-US" sz="2000" dirty="0" smtClean="0"/>
              <a:t>・</a:t>
            </a:r>
            <a:r>
              <a:rPr kumimoji="1" lang="en-US" altLang="ja-JP" sz="2000" dirty="0" smtClean="0"/>
              <a:t>NPO</a:t>
            </a:r>
            <a:r>
              <a:rPr kumimoji="1" lang="ja-JP" altLang="en-US" sz="2000" dirty="0" smtClean="0"/>
              <a:t>法人</a:t>
            </a:r>
            <a:r>
              <a:rPr kumimoji="1" lang="en-US" altLang="ja-JP" sz="2000" dirty="0" smtClean="0"/>
              <a:t> </a:t>
            </a:r>
            <a:r>
              <a:rPr kumimoji="1" lang="ja-JP" altLang="en-US" sz="2000" dirty="0" smtClean="0"/>
              <a:t>まちづくり活性化土浦</a:t>
            </a:r>
            <a:endParaRPr kumimoji="1" lang="en-US" altLang="ja-JP" sz="2000" dirty="0" smtClean="0"/>
          </a:p>
          <a:p>
            <a:pPr marL="0" indent="0">
              <a:buNone/>
            </a:pPr>
            <a:r>
              <a:rPr lang="ja-JP" altLang="ja-JP" sz="2000" dirty="0"/>
              <a:t>　</a:t>
            </a:r>
            <a:r>
              <a:rPr lang="ja-JP" altLang="en-US" sz="2000" dirty="0" smtClean="0"/>
              <a:t>　　　　　　　　　　　　</a:t>
            </a:r>
            <a:r>
              <a:rPr lang="en-US" altLang="ja-JP" sz="2000" dirty="0" smtClean="0"/>
              <a:t> </a:t>
            </a:r>
            <a:r>
              <a:rPr lang="ja-JP" altLang="en-US" sz="2000" dirty="0" smtClean="0"/>
              <a:t>理事長　勝田様、事務局長　小林様</a:t>
            </a:r>
            <a:endParaRPr lang="en-US" altLang="ja-JP" sz="2000" dirty="0" smtClean="0"/>
          </a:p>
          <a:p>
            <a:pPr marL="0" indent="0">
              <a:buNone/>
            </a:pPr>
            <a:r>
              <a:rPr lang="ja-JP" altLang="en-US" sz="2000" dirty="0" smtClean="0"/>
              <a:t>・神立商工振興会　　　　　</a:t>
            </a:r>
            <a:r>
              <a:rPr lang="en-US" altLang="ja-JP" sz="2000" dirty="0" smtClean="0"/>
              <a:t> </a:t>
            </a:r>
            <a:r>
              <a:rPr lang="ja-JP" altLang="en-US" sz="2000" dirty="0" smtClean="0"/>
              <a:t>福田様</a:t>
            </a:r>
            <a:endParaRPr lang="en-US" altLang="ja-JP" sz="2000" dirty="0" smtClean="0"/>
          </a:p>
          <a:p>
            <a:pPr marL="0" indent="0">
              <a:buNone/>
            </a:pPr>
            <a:r>
              <a:rPr lang="ja-JP" altLang="en-US" sz="2000" dirty="0"/>
              <a:t>・モール</a:t>
            </a:r>
            <a:r>
              <a:rPr lang="en-US" altLang="ja-JP" sz="2000" dirty="0"/>
              <a:t>505</a:t>
            </a:r>
            <a:r>
              <a:rPr lang="ja-JP" altLang="en-US" sz="2000" dirty="0"/>
              <a:t>事務所　　　　</a:t>
            </a:r>
            <a:r>
              <a:rPr lang="en-US" altLang="ja-JP" sz="2000" dirty="0"/>
              <a:t> </a:t>
            </a:r>
            <a:r>
              <a:rPr lang="ja-JP" altLang="en-US" sz="2000" dirty="0"/>
              <a:t>高野</a:t>
            </a:r>
            <a:r>
              <a:rPr lang="ja-JP" altLang="en-US" sz="2000" dirty="0" smtClean="0"/>
              <a:t>様</a:t>
            </a:r>
            <a:endParaRPr lang="en-US" altLang="ja-JP" sz="2000" dirty="0" smtClean="0"/>
          </a:p>
          <a:p>
            <a:pPr marL="0" indent="0">
              <a:buNone/>
            </a:pPr>
            <a:r>
              <a:rPr lang="ja-JP" altLang="en-US" sz="2000" dirty="0" smtClean="0"/>
              <a:t>・土浦・かすみがうら土地区画整理一部事務組合　　　　</a:t>
            </a:r>
            <a:r>
              <a:rPr lang="en-US" altLang="ja-JP" sz="2000" dirty="0" smtClean="0"/>
              <a:t> </a:t>
            </a:r>
            <a:r>
              <a:rPr lang="ja-JP" altLang="en-US" sz="2000" dirty="0" smtClean="0"/>
              <a:t>中村様</a:t>
            </a:r>
            <a:endParaRPr lang="en-US" altLang="ja-JP" sz="2000" dirty="0" smtClean="0"/>
          </a:p>
          <a:p>
            <a:pPr marL="0" indent="0">
              <a:buNone/>
            </a:pPr>
            <a:r>
              <a:rPr lang="ja-JP" altLang="en-US" sz="2000" dirty="0" smtClean="0"/>
              <a:t>・</a:t>
            </a:r>
            <a:r>
              <a:rPr lang="ja-JP" altLang="en-US" sz="2000" dirty="0"/>
              <a:t>まちなか交流ステーションほっと</a:t>
            </a:r>
            <a:r>
              <a:rPr lang="en-US" altLang="ja-JP" sz="2000" dirty="0" smtClean="0"/>
              <a:t>ONE</a:t>
            </a:r>
            <a:r>
              <a:rPr lang="ja-JP" altLang="en-US" sz="2000" dirty="0" smtClean="0"/>
              <a:t>　　　</a:t>
            </a:r>
            <a:r>
              <a:rPr lang="ja-JP" altLang="en-US" sz="1400" dirty="0" smtClean="0"/>
              <a:t>　　</a:t>
            </a:r>
            <a:r>
              <a:rPr lang="ja-JP" altLang="en-US" sz="2000" dirty="0" smtClean="0"/>
              <a:t>　　　</a:t>
            </a:r>
            <a:r>
              <a:rPr lang="en-US" altLang="ja-JP" sz="2000" dirty="0" smtClean="0"/>
              <a:t>  </a:t>
            </a:r>
            <a:r>
              <a:rPr lang="ja-JP" altLang="en-US" sz="2000" dirty="0" smtClean="0"/>
              <a:t>立石様</a:t>
            </a:r>
            <a:endParaRPr lang="en-US" altLang="ja-JP" sz="2000" dirty="0" smtClean="0"/>
          </a:p>
          <a:p>
            <a:pPr marL="0" indent="0">
              <a:buNone/>
            </a:pPr>
            <a:r>
              <a:rPr lang="ja-JP" altLang="en-US" sz="2000" dirty="0" smtClean="0"/>
              <a:t>・</a:t>
            </a:r>
            <a:r>
              <a:rPr lang="ja-JP" altLang="ja-JP" sz="2000" dirty="0"/>
              <a:t>二中地区コミュニティセンター</a:t>
            </a:r>
            <a:r>
              <a:rPr lang="ja-JP" altLang="ja-JP" sz="2000" dirty="0" smtClean="0"/>
              <a:t>館長</a:t>
            </a:r>
            <a:r>
              <a:rPr lang="ja-JP" altLang="en-US" sz="2000" dirty="0" smtClean="0"/>
              <a:t>　　　　　　　　　</a:t>
            </a:r>
            <a:r>
              <a:rPr lang="en-US" altLang="ja-JP" sz="2000" dirty="0" smtClean="0"/>
              <a:t> </a:t>
            </a:r>
            <a:r>
              <a:rPr lang="ja-JP" altLang="ja-JP" sz="2000" dirty="0" smtClean="0"/>
              <a:t>野中様</a:t>
            </a:r>
            <a:endParaRPr lang="en-US" altLang="ja-JP" sz="2000" dirty="0" smtClean="0"/>
          </a:p>
          <a:p>
            <a:pPr marL="0" indent="0">
              <a:buNone/>
            </a:pPr>
            <a:r>
              <a:rPr lang="ja-JP" altLang="en-US" sz="2000" dirty="0"/>
              <a:t>・藤沢小学校　　　　　　</a:t>
            </a:r>
            <a:r>
              <a:rPr lang="en-US" altLang="ja-JP" sz="2000" dirty="0"/>
              <a:t> </a:t>
            </a:r>
            <a:r>
              <a:rPr lang="ja-JP" altLang="en-US" sz="2000" dirty="0"/>
              <a:t>　菱沼様</a:t>
            </a:r>
            <a:endParaRPr lang="en-US" altLang="ja-JP" sz="2000" dirty="0"/>
          </a:p>
          <a:p>
            <a:pPr marL="0" indent="0">
              <a:buNone/>
            </a:pPr>
            <a:endParaRPr lang="en-US" altLang="ja-JP" sz="2000" dirty="0" smtClean="0"/>
          </a:p>
        </p:txBody>
      </p:sp>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46</a:t>
            </a:fld>
            <a:endParaRPr kumimoji="1" lang="ja-JP" altLang="en-US"/>
          </a:p>
        </p:txBody>
      </p:sp>
      <p:pic>
        <p:nvPicPr>
          <p:cNvPr id="12" name="図 11" descr="つちまる5.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22167" y1="8400" x2="22167" y2="8400"/>
                        <a14:foregroundMark x1="19212" y1="16800" x2="19212" y2="16800"/>
                        <a14:foregroundMark x1="16749" y1="28000" x2="16749" y2="28000"/>
                        <a14:foregroundMark x1="11823" y1="23200" x2="11823" y2="23200"/>
                        <a14:foregroundMark x1="29064" y1="28000" x2="29064" y2="28000"/>
                        <a14:foregroundMark x1="29064" y1="15600" x2="29064" y2="15600"/>
                        <a14:foregroundMark x1="35468" y1="20800" x2="35468" y2="20800"/>
                        <a14:foregroundMark x1="37931" y1="16400" x2="37931" y2="16400"/>
                        <a14:foregroundMark x1="29064" y1="7200" x2="29064" y2="7200"/>
                        <a14:foregroundMark x1="35468" y1="11200" x2="35468" y2="11200"/>
                        <a14:foregroundMark x1="18227" y1="10400" x2="18227" y2="10400"/>
                        <a14:foregroundMark x1="29064" y1="22400" x2="29064" y2="22400"/>
                        <a14:foregroundMark x1="11823" y1="18000" x2="11823" y2="18000"/>
                        <a14:foregroundMark x1="79803" y1="14400" x2="79803" y2="14400"/>
                        <a14:foregroundMark x1="89163" y1="26400" x2="89163" y2="26400"/>
                        <a14:foregroundMark x1="88177" y1="19600" x2="88177" y2="19600"/>
                        <a14:foregroundMark x1="74384" y1="21600" x2="74384" y2="21600"/>
                        <a14:foregroundMark x1="49754" y1="10400" x2="49754" y2="10400"/>
                        <a14:foregroundMark x1="73399" y1="39600" x2="73399" y2="39600"/>
                        <a14:foregroundMark x1="37931" y1="41600" x2="37931" y2="41600"/>
                        <a14:foregroundMark x1="38424" y1="47200" x2="38424" y2="47200"/>
                        <a14:foregroundMark x1="75862" y1="44000" x2="75862" y2="44000"/>
                        <a14:foregroundMark x1="23153" y1="20800" x2="23153" y2="20800"/>
                        <a14:foregroundMark x1="86700" y1="10000" x2="86700" y2="10000"/>
                        <a14:foregroundMark x1="84236" y1="13600" x2="84236" y2="13600"/>
                        <a14:foregroundMark x1="81281" y1="10000" x2="81281" y2="10000"/>
                        <a14:foregroundMark x1="30542" y1="78000" x2="30542" y2="78000"/>
                        <a14:foregroundMark x1="27094" y1="87600" x2="27094" y2="87600"/>
                        <a14:foregroundMark x1="53202" y1="94000" x2="53202" y2="94000"/>
                        <a14:foregroundMark x1="46798" y1="94000" x2="46798" y2="94000"/>
                        <a14:foregroundMark x1="57143" y1="52400" x2="57143" y2="52400"/>
                        <a14:foregroundMark x1="59606" y1="46400" x2="59606" y2="46400"/>
                        <a14:foregroundMark x1="34483" y1="72400" x2="34483" y2="72400"/>
                        <a14:foregroundMark x1="34975" y1="80800" x2="34975" y2="80800"/>
                        <a14:foregroundMark x1="30049" y1="82400" x2="30049" y2="82400"/>
                        <a14:foregroundMark x1="35468" y1="90400" x2="35468" y2="90400"/>
                      </a14:backgroundRemoval>
                    </a14:imgEffect>
                  </a14:imgLayer>
                </a14:imgProps>
              </a:ext>
              <a:ext uri="{28A0092B-C50C-407E-A947-70E740481C1C}">
                <a14:useLocalDpi xmlns:a14="http://schemas.microsoft.com/office/drawing/2010/main"/>
              </a:ext>
            </a:extLst>
          </a:blip>
          <a:stretch>
            <a:fillRect/>
          </a:stretch>
        </p:blipFill>
        <p:spPr>
          <a:xfrm flipH="1">
            <a:off x="7291782" y="5346102"/>
            <a:ext cx="1138744" cy="1402393"/>
          </a:xfrm>
          <a:prstGeom prst="rect">
            <a:avLst/>
          </a:prstGeom>
        </p:spPr>
      </p:pic>
      <p:grpSp>
        <p:nvGrpSpPr>
          <p:cNvPr id="6" name="図形グループ 5"/>
          <p:cNvGrpSpPr/>
          <p:nvPr/>
        </p:nvGrpSpPr>
        <p:grpSpPr>
          <a:xfrm>
            <a:off x="4027162" y="5706933"/>
            <a:ext cx="3270297" cy="967420"/>
            <a:chOff x="3923800" y="5595997"/>
            <a:chExt cx="3270297" cy="967420"/>
          </a:xfrm>
        </p:grpSpPr>
        <p:sp>
          <p:nvSpPr>
            <p:cNvPr id="5" name="円形吹き出し 4"/>
            <p:cNvSpPr/>
            <p:nvPr/>
          </p:nvSpPr>
          <p:spPr>
            <a:xfrm>
              <a:off x="3923800" y="5595997"/>
              <a:ext cx="3270297" cy="967420"/>
            </a:xfrm>
            <a:prstGeom prst="wedgeEllipseCallout">
              <a:avLst>
                <a:gd name="adj1" fmla="val 52683"/>
                <a:gd name="adj2" fmla="val 27160"/>
              </a:avLst>
            </a:prstGeom>
            <a:ln w="28575" cmpd="sng"/>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4072255" y="5676924"/>
              <a:ext cx="3005951" cy="707886"/>
            </a:xfrm>
            <a:prstGeom prst="rect">
              <a:avLst/>
            </a:prstGeom>
            <a:noFill/>
          </p:spPr>
          <p:txBody>
            <a:bodyPr wrap="none" rtlCol="0">
              <a:spAutoFit/>
            </a:bodyPr>
            <a:lstStyle/>
            <a:p>
              <a:pPr algn="ctr"/>
              <a:r>
                <a:rPr kumimoji="1" lang="ja-JP" altLang="en-US" sz="2000" dirty="0" smtClean="0">
                  <a:latin typeface="ヒラギノ角ゴ ProN W3"/>
                  <a:ea typeface="ヒラギノ角ゴ ProN W3"/>
                  <a:cs typeface="ヒラギノ角ゴ ProN W3"/>
                </a:rPr>
                <a:t>ご清聴</a:t>
              </a:r>
              <a:endParaRPr kumimoji="1" lang="en-US" altLang="ja-JP" sz="2000" dirty="0" smtClean="0">
                <a:latin typeface="ヒラギノ角ゴ ProN W3"/>
                <a:ea typeface="ヒラギノ角ゴ ProN W3"/>
                <a:cs typeface="ヒラギノ角ゴ ProN W3"/>
              </a:endParaRPr>
            </a:p>
            <a:p>
              <a:pPr algn="ctr"/>
              <a:r>
                <a:rPr kumimoji="1" lang="ja-JP" altLang="en-US" sz="2000" dirty="0" smtClean="0">
                  <a:latin typeface="ヒラギノ角ゴ ProN W3"/>
                  <a:ea typeface="ヒラギノ角ゴ ProN W3"/>
                  <a:cs typeface="ヒラギノ角ゴ ProN W3"/>
                </a:rPr>
                <a:t>ありがとうございました</a:t>
              </a:r>
              <a:endParaRPr kumimoji="1" lang="ja-JP" altLang="en-US" sz="2000" dirty="0">
                <a:latin typeface="ヒラギノ角ゴ ProN W3"/>
                <a:ea typeface="ヒラギノ角ゴ ProN W3"/>
                <a:cs typeface="ヒラギノ角ゴ ProN W3"/>
              </a:endParaRPr>
            </a:p>
          </p:txBody>
        </p:sp>
      </p:grpSp>
      <p:sp>
        <p:nvSpPr>
          <p:cNvPr id="18" name="テキスト ボックス 17"/>
          <p:cNvSpPr txBox="1"/>
          <p:nvPr/>
        </p:nvSpPr>
        <p:spPr>
          <a:xfrm>
            <a:off x="457200" y="260350"/>
            <a:ext cx="8229599" cy="492443"/>
          </a:xfrm>
          <a:prstGeom prst="rect">
            <a:avLst/>
          </a:prstGeom>
          <a:noFill/>
        </p:spPr>
        <p:txBody>
          <a:bodyPr wrap="square" rtlCol="0">
            <a:spAutoFit/>
          </a:bodyPr>
          <a:lstStyle/>
          <a:p>
            <a:r>
              <a:rPr kumimoji="1" lang="ja-JP" altLang="en-US" sz="2600" dirty="0" smtClean="0"/>
              <a:t>謝辞</a:t>
            </a:r>
            <a:endParaRPr kumimoji="1" lang="ja-JP" altLang="en-US" sz="2600" dirty="0"/>
          </a:p>
        </p:txBody>
      </p:sp>
    </p:spTree>
    <p:extLst>
      <p:ext uri="{BB962C8B-B14F-4D97-AF65-F5344CB8AC3E}">
        <p14:creationId xmlns:p14="http://schemas.microsoft.com/office/powerpoint/2010/main" val="1637298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47</a:t>
            </a:fld>
            <a:endParaRPr lang="ja-JP" altLang="en-US"/>
          </a:p>
        </p:txBody>
      </p:sp>
      <p:sp>
        <p:nvSpPr>
          <p:cNvPr id="23" name="テキスト ボックス 22"/>
          <p:cNvSpPr txBox="1"/>
          <p:nvPr/>
        </p:nvSpPr>
        <p:spPr>
          <a:xfrm>
            <a:off x="6466359" y="3539135"/>
            <a:ext cx="2112866" cy="261610"/>
          </a:xfrm>
          <a:prstGeom prst="rect">
            <a:avLst/>
          </a:prstGeom>
          <a:noFill/>
        </p:spPr>
        <p:txBody>
          <a:bodyPr wrap="none" rtlCol="0">
            <a:spAutoFit/>
          </a:bodyPr>
          <a:lstStyle/>
          <a:p>
            <a:pPr algn="r"/>
            <a:r>
              <a:rPr kumimoji="1" lang="en-US" altLang="ja-JP" sz="1100" dirty="0" smtClean="0"/>
              <a:t>(2014.12.10 </a:t>
            </a:r>
            <a:r>
              <a:rPr kumimoji="1" lang="ja-JP" altLang="en-US" sz="1100" dirty="0" smtClean="0"/>
              <a:t>班員ヒアリング</a:t>
            </a:r>
            <a:r>
              <a:rPr kumimoji="1" lang="en-US" altLang="ja-JP" sz="1100" dirty="0" smtClean="0"/>
              <a:t>)</a:t>
            </a:r>
            <a:endParaRPr kumimoji="1" lang="ja-JP" altLang="en-US" sz="1100" dirty="0"/>
          </a:p>
        </p:txBody>
      </p:sp>
      <p:sp>
        <p:nvSpPr>
          <p:cNvPr id="29" name="正方形/長方形 28"/>
          <p:cNvSpPr/>
          <p:nvPr/>
        </p:nvSpPr>
        <p:spPr>
          <a:xfrm>
            <a:off x="457200" y="304987"/>
            <a:ext cx="8229600" cy="451268"/>
          </a:xfrm>
          <a:prstGeom prst="rect">
            <a:avLst/>
          </a:prstGeom>
          <a:solidFill>
            <a:schemeClr val="accent6">
              <a:lumMod val="20000"/>
              <a:lumOff val="80000"/>
              <a:alpha val="21000"/>
            </a:schemeClr>
          </a:solidFill>
          <a:ln>
            <a:noFill/>
          </a:ln>
          <a:effectLst>
            <a:glow rad="431800">
              <a:schemeClr val="accent6">
                <a:lumMod val="20000"/>
                <a:lumOff val="8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タイトル 5"/>
          <p:cNvSpPr>
            <a:spLocks noGrp="1"/>
          </p:cNvSpPr>
          <p:nvPr>
            <p:ph type="title"/>
          </p:nvPr>
        </p:nvSpPr>
        <p:spPr>
          <a:xfrm>
            <a:off x="457200" y="1040408"/>
            <a:ext cx="8229600" cy="613564"/>
          </a:xfrm>
        </p:spPr>
        <p:txBody>
          <a:bodyPr>
            <a:normAutofit/>
          </a:bodyPr>
          <a:lstStyle/>
          <a:p>
            <a:pPr algn="l"/>
            <a:r>
              <a:rPr lang="en-US" altLang="ja-JP" sz="2600" dirty="0"/>
              <a:t>H25</a:t>
            </a:r>
            <a:r>
              <a:rPr lang="ja-JP" altLang="en-US" sz="2600" dirty="0"/>
              <a:t>年度</a:t>
            </a:r>
            <a:r>
              <a:rPr lang="en-US" altLang="ja-JP" sz="2600" dirty="0"/>
              <a:t> </a:t>
            </a:r>
            <a:r>
              <a:rPr lang="ja-JP" altLang="en-US" sz="2600" dirty="0"/>
              <a:t>市民満足度</a:t>
            </a:r>
            <a:r>
              <a:rPr lang="ja-JP" altLang="en-US" sz="2600" dirty="0" smtClean="0"/>
              <a:t>調査</a:t>
            </a:r>
            <a:endParaRPr kumimoji="1" lang="ja-JP" altLang="en-US" sz="2600" dirty="0">
              <a:solidFill>
                <a:schemeClr val="tx1">
                  <a:lumMod val="85000"/>
                  <a:lumOff val="15000"/>
                </a:schemeClr>
              </a:solidFill>
            </a:endParaRPr>
          </a:p>
        </p:txBody>
      </p:sp>
      <p:sp>
        <p:nvSpPr>
          <p:cNvPr id="25" name="テキスト ボックス 24"/>
          <p:cNvSpPr txBox="1"/>
          <p:nvPr/>
        </p:nvSpPr>
        <p:spPr>
          <a:xfrm>
            <a:off x="2516566" y="6577365"/>
            <a:ext cx="2616922" cy="261610"/>
          </a:xfrm>
          <a:prstGeom prst="rect">
            <a:avLst/>
          </a:prstGeom>
          <a:noFill/>
        </p:spPr>
        <p:txBody>
          <a:bodyPr wrap="none" rtlCol="0">
            <a:spAutoFit/>
          </a:bodyPr>
          <a:lstStyle/>
          <a:p>
            <a:pPr algn="r"/>
            <a:r>
              <a:rPr lang="ja-JP" altLang="en-US" sz="1100" dirty="0">
                <a:latin typeface="+mn-ea"/>
                <a:cs typeface="ヒラギノ角ゴ ProN W3"/>
              </a:rPr>
              <a:t>土浦市「</a:t>
            </a:r>
            <a:r>
              <a:rPr lang="ja-JP" altLang="en-US" sz="1100" dirty="0" smtClean="0">
                <a:latin typeface="+mn-ea"/>
                <a:cs typeface="ヒラギノ角ゴ ProN W3"/>
              </a:rPr>
              <a:t>平成</a:t>
            </a:r>
            <a:r>
              <a:rPr lang="en-US" altLang="ja-JP" sz="1100" dirty="0" smtClean="0">
                <a:latin typeface="+mn-ea"/>
                <a:cs typeface="ヒラギノ角ゴ ProN W3"/>
              </a:rPr>
              <a:t>25</a:t>
            </a:r>
            <a:r>
              <a:rPr lang="ja-JP" altLang="en-US" sz="1100" dirty="0" smtClean="0">
                <a:latin typeface="+mn-ea"/>
                <a:cs typeface="ヒラギノ角ゴ ProN W3"/>
              </a:rPr>
              <a:t>年度市民満足度調査」</a:t>
            </a:r>
            <a:endParaRPr kumimoji="1" lang="ja-JP" altLang="en-US" sz="1100" dirty="0">
              <a:latin typeface="+mn-ea"/>
              <a:cs typeface="ヒラギノ角ゴ ProN W3"/>
            </a:endParaRPr>
          </a:p>
        </p:txBody>
      </p:sp>
      <p:sp>
        <p:nvSpPr>
          <p:cNvPr id="26" name="テキスト ボックス 25"/>
          <p:cNvSpPr txBox="1"/>
          <p:nvPr/>
        </p:nvSpPr>
        <p:spPr>
          <a:xfrm>
            <a:off x="63542" y="1610747"/>
            <a:ext cx="4288353" cy="400110"/>
          </a:xfrm>
          <a:prstGeom prst="rect">
            <a:avLst/>
          </a:prstGeom>
          <a:noFill/>
        </p:spPr>
        <p:txBody>
          <a:bodyPr wrap="none" rtlCol="0">
            <a:spAutoFit/>
          </a:bodyPr>
          <a:lstStyle/>
          <a:p>
            <a:r>
              <a:rPr kumimoji="1" lang="ja-JP" altLang="en-US" sz="2000" dirty="0" smtClean="0"/>
              <a:t>「地域コミュニティが良好である」</a:t>
            </a:r>
            <a:endParaRPr kumimoji="1" lang="ja-JP" altLang="en-US" sz="2000" dirty="0"/>
          </a:p>
        </p:txBody>
      </p:sp>
      <p:graphicFrame>
        <p:nvGraphicFramePr>
          <p:cNvPr id="28" name="グラフ 27"/>
          <p:cNvGraphicFramePr>
            <a:graphicFrameLocks/>
          </p:cNvGraphicFramePr>
          <p:nvPr>
            <p:extLst>
              <p:ext uri="{D42A27DB-BD31-4B8C-83A1-F6EECF244321}">
                <p14:modId xmlns:p14="http://schemas.microsoft.com/office/powerpoint/2010/main" val="2519539661"/>
              </p:ext>
            </p:extLst>
          </p:nvPr>
        </p:nvGraphicFramePr>
        <p:xfrm>
          <a:off x="63542" y="1991856"/>
          <a:ext cx="5405748" cy="3240661"/>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ボックス 32"/>
          <p:cNvSpPr txBox="1"/>
          <p:nvPr/>
        </p:nvSpPr>
        <p:spPr>
          <a:xfrm>
            <a:off x="4010933" y="2011789"/>
            <a:ext cx="865592" cy="461665"/>
          </a:xfrm>
          <a:prstGeom prst="rect">
            <a:avLst/>
          </a:prstGeom>
          <a:noFill/>
        </p:spPr>
        <p:txBody>
          <a:bodyPr wrap="none" rtlCol="0">
            <a:spAutoFit/>
          </a:bodyPr>
          <a:lstStyle/>
          <a:p>
            <a:pPr algn="ctr"/>
            <a:r>
              <a:rPr kumimoji="1" lang="en-US" altLang="ja-JP" sz="2400" dirty="0" smtClean="0">
                <a:latin typeface="+mn-ea"/>
              </a:rPr>
              <a:t>30.8</a:t>
            </a:r>
            <a:endParaRPr kumimoji="1" lang="ja-JP" altLang="en-US" sz="2400" dirty="0">
              <a:latin typeface="+mn-ea"/>
            </a:endParaRPr>
          </a:p>
        </p:txBody>
      </p:sp>
      <p:sp>
        <p:nvSpPr>
          <p:cNvPr id="34" name="テキスト ボックス 33"/>
          <p:cNvSpPr txBox="1"/>
          <p:nvPr/>
        </p:nvSpPr>
        <p:spPr>
          <a:xfrm>
            <a:off x="3913620" y="2370078"/>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33.3</a:t>
            </a:r>
            <a:endParaRPr kumimoji="1" lang="ja-JP" altLang="en-US" sz="2000" b="1" dirty="0">
              <a:solidFill>
                <a:schemeClr val="accent6"/>
              </a:solidFill>
              <a:latin typeface="+mn-ea"/>
            </a:endParaRPr>
          </a:p>
        </p:txBody>
      </p:sp>
      <p:sp>
        <p:nvSpPr>
          <p:cNvPr id="35" name="テキスト ボックス 34"/>
          <p:cNvSpPr txBox="1"/>
          <p:nvPr/>
        </p:nvSpPr>
        <p:spPr>
          <a:xfrm>
            <a:off x="4016983" y="2673509"/>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34.0</a:t>
            </a:r>
            <a:endParaRPr kumimoji="1" lang="ja-JP" altLang="en-US" sz="2000" b="1" dirty="0">
              <a:solidFill>
                <a:schemeClr val="accent6"/>
              </a:solidFill>
              <a:latin typeface="+mn-ea"/>
            </a:endParaRPr>
          </a:p>
        </p:txBody>
      </p:sp>
      <p:sp>
        <p:nvSpPr>
          <p:cNvPr id="40" name="テキスト ボックス 39"/>
          <p:cNvSpPr txBox="1"/>
          <p:nvPr/>
        </p:nvSpPr>
        <p:spPr>
          <a:xfrm>
            <a:off x="4376606" y="2994060"/>
            <a:ext cx="695360" cy="369332"/>
          </a:xfrm>
          <a:prstGeom prst="rect">
            <a:avLst/>
          </a:prstGeom>
          <a:noFill/>
        </p:spPr>
        <p:txBody>
          <a:bodyPr wrap="none" rtlCol="0">
            <a:spAutoFit/>
          </a:bodyPr>
          <a:lstStyle/>
          <a:p>
            <a:pPr algn="ctr"/>
            <a:r>
              <a:rPr kumimoji="1" lang="en-US" altLang="ja-JP" dirty="0" smtClean="0">
                <a:latin typeface="+mn-ea"/>
              </a:rPr>
              <a:t>27.2</a:t>
            </a:r>
            <a:endParaRPr kumimoji="1" lang="ja-JP" altLang="en-US" dirty="0">
              <a:latin typeface="+mn-ea"/>
            </a:endParaRPr>
          </a:p>
        </p:txBody>
      </p:sp>
      <p:sp>
        <p:nvSpPr>
          <p:cNvPr id="41" name="テキスト ボックス 40"/>
          <p:cNvSpPr txBox="1"/>
          <p:nvPr/>
        </p:nvSpPr>
        <p:spPr>
          <a:xfrm>
            <a:off x="4031751" y="3276026"/>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31.9</a:t>
            </a:r>
            <a:endParaRPr kumimoji="1" lang="ja-JP" altLang="en-US" sz="2000" b="1" dirty="0">
              <a:solidFill>
                <a:schemeClr val="accent6"/>
              </a:solidFill>
              <a:latin typeface="+mn-ea"/>
            </a:endParaRPr>
          </a:p>
        </p:txBody>
      </p:sp>
      <p:sp>
        <p:nvSpPr>
          <p:cNvPr id="42" name="テキスト ボックス 41"/>
          <p:cNvSpPr txBox="1"/>
          <p:nvPr/>
        </p:nvSpPr>
        <p:spPr>
          <a:xfrm>
            <a:off x="3825027" y="3586286"/>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31.0</a:t>
            </a:r>
            <a:endParaRPr kumimoji="1" lang="ja-JP" altLang="en-US" sz="2000" b="1" dirty="0">
              <a:solidFill>
                <a:schemeClr val="accent6"/>
              </a:solidFill>
              <a:latin typeface="+mn-ea"/>
            </a:endParaRPr>
          </a:p>
        </p:txBody>
      </p:sp>
      <p:sp>
        <p:nvSpPr>
          <p:cNvPr id="43" name="テキスト ボックス 42"/>
          <p:cNvSpPr txBox="1"/>
          <p:nvPr/>
        </p:nvSpPr>
        <p:spPr>
          <a:xfrm>
            <a:off x="4317543" y="3867010"/>
            <a:ext cx="695360" cy="369332"/>
          </a:xfrm>
          <a:prstGeom prst="rect">
            <a:avLst/>
          </a:prstGeom>
          <a:noFill/>
        </p:spPr>
        <p:txBody>
          <a:bodyPr wrap="none" rtlCol="0">
            <a:spAutoFit/>
          </a:bodyPr>
          <a:lstStyle/>
          <a:p>
            <a:pPr algn="ctr"/>
            <a:r>
              <a:rPr kumimoji="1" lang="en-US" altLang="ja-JP" dirty="0" smtClean="0">
                <a:latin typeface="+mn-ea"/>
              </a:rPr>
              <a:t>20.8</a:t>
            </a:r>
            <a:endParaRPr kumimoji="1" lang="ja-JP" altLang="en-US" dirty="0">
              <a:latin typeface="+mn-ea"/>
            </a:endParaRPr>
          </a:p>
        </p:txBody>
      </p:sp>
      <p:sp>
        <p:nvSpPr>
          <p:cNvPr id="44" name="テキスト ボックス 43"/>
          <p:cNvSpPr txBox="1"/>
          <p:nvPr/>
        </p:nvSpPr>
        <p:spPr>
          <a:xfrm>
            <a:off x="4184151" y="4137554"/>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34.9</a:t>
            </a:r>
            <a:endParaRPr kumimoji="1" lang="ja-JP" altLang="en-US" sz="2000" b="1" dirty="0">
              <a:solidFill>
                <a:schemeClr val="accent6"/>
              </a:solidFill>
              <a:latin typeface="+mn-ea"/>
            </a:endParaRPr>
          </a:p>
        </p:txBody>
      </p:sp>
      <p:sp>
        <p:nvSpPr>
          <p:cNvPr id="45" name="テキスト ボックス 44"/>
          <p:cNvSpPr txBox="1"/>
          <p:nvPr/>
        </p:nvSpPr>
        <p:spPr>
          <a:xfrm>
            <a:off x="3790209" y="4437634"/>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40.6</a:t>
            </a:r>
            <a:endParaRPr kumimoji="1" lang="ja-JP" altLang="en-US" sz="2000" b="1" dirty="0">
              <a:solidFill>
                <a:schemeClr val="accent6"/>
              </a:solidFill>
              <a:latin typeface="+mn-ea"/>
            </a:endParaRPr>
          </a:p>
        </p:txBody>
      </p:sp>
      <p:sp>
        <p:nvSpPr>
          <p:cNvPr id="46" name="テキスト ボックス 45"/>
          <p:cNvSpPr txBox="1"/>
          <p:nvPr/>
        </p:nvSpPr>
        <p:spPr>
          <a:xfrm>
            <a:off x="1013358" y="2011789"/>
            <a:ext cx="865592" cy="461665"/>
          </a:xfrm>
          <a:prstGeom prst="rect">
            <a:avLst/>
          </a:prstGeom>
          <a:noFill/>
        </p:spPr>
        <p:txBody>
          <a:bodyPr wrap="none" rtlCol="0">
            <a:spAutoFit/>
          </a:bodyPr>
          <a:lstStyle/>
          <a:p>
            <a:pPr algn="ctr"/>
            <a:r>
              <a:rPr kumimoji="1" lang="en-US" altLang="ja-JP" sz="2400" dirty="0" smtClean="0">
                <a:latin typeface="+mn-ea"/>
              </a:rPr>
              <a:t>22.8</a:t>
            </a:r>
            <a:endParaRPr kumimoji="1" lang="ja-JP" altLang="en-US" sz="2400" dirty="0">
              <a:latin typeface="+mn-ea"/>
            </a:endParaRPr>
          </a:p>
        </p:txBody>
      </p:sp>
      <p:sp>
        <p:nvSpPr>
          <p:cNvPr id="47" name="テキスト ボックス 46"/>
          <p:cNvSpPr txBox="1"/>
          <p:nvPr/>
        </p:nvSpPr>
        <p:spPr>
          <a:xfrm>
            <a:off x="1204360" y="2370078"/>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21.8</a:t>
            </a:r>
            <a:endParaRPr kumimoji="1" lang="ja-JP" altLang="en-US" sz="2000" b="1" dirty="0">
              <a:solidFill>
                <a:schemeClr val="accent6"/>
              </a:solidFill>
              <a:latin typeface="+mn-ea"/>
            </a:endParaRPr>
          </a:p>
        </p:txBody>
      </p:sp>
      <p:sp>
        <p:nvSpPr>
          <p:cNvPr id="48" name="テキスト ボックス 47"/>
          <p:cNvSpPr txBox="1"/>
          <p:nvPr/>
        </p:nvSpPr>
        <p:spPr>
          <a:xfrm>
            <a:off x="1179568" y="2670158"/>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21.8</a:t>
            </a:r>
            <a:endParaRPr kumimoji="1" lang="ja-JP" altLang="en-US" sz="2000" b="1" dirty="0">
              <a:solidFill>
                <a:schemeClr val="accent6"/>
              </a:solidFill>
              <a:latin typeface="+mn-ea"/>
            </a:endParaRPr>
          </a:p>
        </p:txBody>
      </p:sp>
      <p:sp>
        <p:nvSpPr>
          <p:cNvPr id="49" name="テキスト ボックス 48"/>
          <p:cNvSpPr txBox="1"/>
          <p:nvPr/>
        </p:nvSpPr>
        <p:spPr>
          <a:xfrm>
            <a:off x="1184308" y="2970238"/>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22.4</a:t>
            </a:r>
            <a:endParaRPr kumimoji="1" lang="ja-JP" altLang="en-US" sz="2000" b="1" dirty="0">
              <a:solidFill>
                <a:schemeClr val="accent6"/>
              </a:solidFill>
              <a:latin typeface="+mn-ea"/>
            </a:endParaRPr>
          </a:p>
        </p:txBody>
      </p:sp>
      <p:sp>
        <p:nvSpPr>
          <p:cNvPr id="50" name="テキスト ボックス 49"/>
          <p:cNvSpPr txBox="1"/>
          <p:nvPr/>
        </p:nvSpPr>
        <p:spPr>
          <a:xfrm>
            <a:off x="1189048" y="3255550"/>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21.7</a:t>
            </a:r>
            <a:endParaRPr kumimoji="1" lang="ja-JP" altLang="en-US" sz="2000" b="1" dirty="0">
              <a:solidFill>
                <a:schemeClr val="accent6"/>
              </a:solidFill>
              <a:latin typeface="+mn-ea"/>
            </a:endParaRPr>
          </a:p>
        </p:txBody>
      </p:sp>
      <p:sp>
        <p:nvSpPr>
          <p:cNvPr id="51" name="テキスト ボックス 50"/>
          <p:cNvSpPr txBox="1"/>
          <p:nvPr/>
        </p:nvSpPr>
        <p:spPr>
          <a:xfrm>
            <a:off x="1179022" y="3555630"/>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21.7</a:t>
            </a:r>
            <a:endParaRPr kumimoji="1" lang="ja-JP" altLang="en-US" sz="2000" b="1" dirty="0">
              <a:solidFill>
                <a:schemeClr val="accent6"/>
              </a:solidFill>
              <a:latin typeface="+mn-ea"/>
            </a:endParaRPr>
          </a:p>
        </p:txBody>
      </p:sp>
      <p:sp>
        <p:nvSpPr>
          <p:cNvPr id="52" name="テキスト ボックス 51"/>
          <p:cNvSpPr txBox="1"/>
          <p:nvPr/>
        </p:nvSpPr>
        <p:spPr>
          <a:xfrm>
            <a:off x="1168996" y="3840942"/>
            <a:ext cx="794433" cy="400110"/>
          </a:xfrm>
          <a:prstGeom prst="rect">
            <a:avLst/>
          </a:prstGeom>
          <a:noFill/>
        </p:spPr>
        <p:txBody>
          <a:bodyPr wrap="none" rtlCol="0">
            <a:spAutoFit/>
          </a:bodyPr>
          <a:lstStyle/>
          <a:p>
            <a:pPr algn="ctr"/>
            <a:r>
              <a:rPr kumimoji="1" lang="en-US" altLang="ja-JP" sz="2000" b="1" dirty="0" smtClean="0">
                <a:solidFill>
                  <a:schemeClr val="accent6"/>
                </a:solidFill>
                <a:latin typeface="+mn-ea"/>
              </a:rPr>
              <a:t>22.1</a:t>
            </a:r>
            <a:endParaRPr kumimoji="1" lang="ja-JP" altLang="en-US" sz="2000" b="1" dirty="0">
              <a:solidFill>
                <a:schemeClr val="accent6"/>
              </a:solidFill>
              <a:latin typeface="+mn-ea"/>
            </a:endParaRPr>
          </a:p>
        </p:txBody>
      </p:sp>
      <p:sp>
        <p:nvSpPr>
          <p:cNvPr id="53" name="テキスト ボックス 52"/>
          <p:cNvSpPr txBox="1"/>
          <p:nvPr/>
        </p:nvSpPr>
        <p:spPr>
          <a:xfrm>
            <a:off x="1400464" y="4170558"/>
            <a:ext cx="695360" cy="369332"/>
          </a:xfrm>
          <a:prstGeom prst="rect">
            <a:avLst/>
          </a:prstGeom>
          <a:noFill/>
        </p:spPr>
        <p:txBody>
          <a:bodyPr wrap="none" rtlCol="0">
            <a:spAutoFit/>
          </a:bodyPr>
          <a:lstStyle/>
          <a:p>
            <a:pPr algn="ctr"/>
            <a:r>
              <a:rPr kumimoji="1" lang="en-US" altLang="ja-JP" dirty="0" smtClean="0">
                <a:latin typeface="+mn-ea"/>
              </a:rPr>
              <a:t>28.5</a:t>
            </a:r>
            <a:endParaRPr kumimoji="1" lang="ja-JP" altLang="en-US" dirty="0">
              <a:latin typeface="+mn-ea"/>
            </a:endParaRPr>
          </a:p>
        </p:txBody>
      </p:sp>
      <p:sp>
        <p:nvSpPr>
          <p:cNvPr id="54" name="テキスト ボックス 53"/>
          <p:cNvSpPr txBox="1"/>
          <p:nvPr/>
        </p:nvSpPr>
        <p:spPr>
          <a:xfrm>
            <a:off x="1405204" y="4500174"/>
            <a:ext cx="695360" cy="369332"/>
          </a:xfrm>
          <a:prstGeom prst="rect">
            <a:avLst/>
          </a:prstGeom>
          <a:noFill/>
        </p:spPr>
        <p:txBody>
          <a:bodyPr wrap="none" rtlCol="0">
            <a:spAutoFit/>
          </a:bodyPr>
          <a:lstStyle/>
          <a:p>
            <a:pPr algn="ctr"/>
            <a:r>
              <a:rPr kumimoji="1" lang="en-US" altLang="ja-JP" dirty="0" smtClean="0">
                <a:latin typeface="+mn-ea"/>
              </a:rPr>
              <a:t>23.9</a:t>
            </a:r>
            <a:endParaRPr kumimoji="1" lang="ja-JP" altLang="en-US" dirty="0">
              <a:latin typeface="+mn-ea"/>
            </a:endParaRPr>
          </a:p>
        </p:txBody>
      </p:sp>
      <p:sp>
        <p:nvSpPr>
          <p:cNvPr id="55" name="正方形/長方形 54"/>
          <p:cNvSpPr/>
          <p:nvPr/>
        </p:nvSpPr>
        <p:spPr>
          <a:xfrm>
            <a:off x="948165" y="5337118"/>
            <a:ext cx="3878019" cy="1119203"/>
          </a:xfrm>
          <a:prstGeom prst="rect">
            <a:avLst/>
          </a:prstGeom>
          <a:solidFill>
            <a:srgbClr val="FFFFFF"/>
          </a:solidFill>
          <a:ln w="190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numCol="2" rtlCol="0" anchor="ctr"/>
          <a:lstStyle/>
          <a:p>
            <a:r>
              <a:rPr lang="en-US" altLang="ja-JP" sz="1600" dirty="0">
                <a:solidFill>
                  <a:schemeClr val="accent6"/>
                </a:solidFill>
                <a:latin typeface="+mn-ea"/>
              </a:rPr>
              <a:t>■</a:t>
            </a:r>
            <a:r>
              <a:rPr lang="ja-JP" altLang="en-US" sz="1600" dirty="0">
                <a:solidFill>
                  <a:schemeClr val="tx1">
                    <a:lumMod val="85000"/>
                    <a:lumOff val="15000"/>
                  </a:schemeClr>
                </a:solidFill>
                <a:latin typeface="+mn-ea"/>
              </a:rPr>
              <a:t>そう思う</a:t>
            </a:r>
            <a:endParaRPr lang="en-US" altLang="ja-JP" sz="1600" dirty="0">
              <a:solidFill>
                <a:schemeClr val="tx1">
                  <a:lumMod val="85000"/>
                  <a:lumOff val="15000"/>
                </a:schemeClr>
              </a:solidFill>
              <a:latin typeface="+mn-ea"/>
            </a:endParaRPr>
          </a:p>
          <a:p>
            <a:r>
              <a:rPr lang="en-US" altLang="ja-JP" sz="1600" dirty="0">
                <a:solidFill>
                  <a:schemeClr val="accent5">
                    <a:lumMod val="60000"/>
                    <a:lumOff val="40000"/>
                  </a:schemeClr>
                </a:solidFill>
                <a:latin typeface="+mn-ea"/>
              </a:rPr>
              <a:t>■</a:t>
            </a:r>
            <a:r>
              <a:rPr lang="ja-JP" altLang="en-US" sz="1600" dirty="0">
                <a:solidFill>
                  <a:srgbClr val="262626"/>
                </a:solidFill>
                <a:latin typeface="+mn-ea"/>
              </a:rPr>
              <a:t>どちらかと言うと</a:t>
            </a:r>
            <a:endParaRPr lang="en-US" altLang="ja-JP" sz="1600" dirty="0">
              <a:solidFill>
                <a:srgbClr val="262626"/>
              </a:solidFill>
              <a:latin typeface="+mn-ea"/>
            </a:endParaRPr>
          </a:p>
          <a:p>
            <a:r>
              <a:rPr lang="ja-JP" altLang="en-US" sz="1600" dirty="0">
                <a:solidFill>
                  <a:srgbClr val="262626"/>
                </a:solidFill>
                <a:latin typeface="+mn-ea"/>
              </a:rPr>
              <a:t>　そう思う</a:t>
            </a:r>
            <a:endParaRPr lang="en-US" altLang="ja-JP" sz="1600" dirty="0">
              <a:solidFill>
                <a:srgbClr val="262626"/>
              </a:solidFill>
              <a:latin typeface="+mn-ea"/>
            </a:endParaRPr>
          </a:p>
          <a:p>
            <a:r>
              <a:rPr lang="en-US" altLang="ja-JP" sz="1600" dirty="0">
                <a:solidFill>
                  <a:schemeClr val="accent3"/>
                </a:solidFill>
                <a:latin typeface="+mn-ea"/>
              </a:rPr>
              <a:t>■</a:t>
            </a:r>
            <a:r>
              <a:rPr lang="ja-JP" altLang="en-US" sz="1600" dirty="0">
                <a:solidFill>
                  <a:srgbClr val="262626"/>
                </a:solidFill>
                <a:latin typeface="+mn-ea"/>
              </a:rPr>
              <a:t>どちらでもない</a:t>
            </a:r>
            <a:endParaRPr lang="en-US" altLang="ja-JP" sz="1600" dirty="0">
              <a:solidFill>
                <a:srgbClr val="262626"/>
              </a:solidFill>
              <a:latin typeface="+mn-ea"/>
            </a:endParaRPr>
          </a:p>
          <a:p>
            <a:r>
              <a:rPr lang="en-US" altLang="ja-JP" sz="1600" dirty="0" smtClean="0">
                <a:solidFill>
                  <a:schemeClr val="accent2"/>
                </a:solidFill>
                <a:latin typeface="+mn-ea"/>
              </a:rPr>
              <a:t>■</a:t>
            </a:r>
            <a:r>
              <a:rPr lang="ja-JP" altLang="en-US" sz="1600" dirty="0">
                <a:solidFill>
                  <a:srgbClr val="262626"/>
                </a:solidFill>
                <a:latin typeface="+mn-ea"/>
              </a:rPr>
              <a:t>どちらかと言うと</a:t>
            </a:r>
            <a:endParaRPr lang="en-US" altLang="ja-JP" sz="1600" dirty="0">
              <a:solidFill>
                <a:srgbClr val="262626"/>
              </a:solidFill>
              <a:latin typeface="+mn-ea"/>
            </a:endParaRPr>
          </a:p>
          <a:p>
            <a:r>
              <a:rPr lang="ja-JP" altLang="en-US" sz="1600" dirty="0">
                <a:solidFill>
                  <a:srgbClr val="262626"/>
                </a:solidFill>
                <a:latin typeface="+mn-ea"/>
              </a:rPr>
              <a:t>　そう思わない</a:t>
            </a:r>
            <a:endParaRPr lang="en-US" altLang="ja-JP" sz="1600" dirty="0">
              <a:solidFill>
                <a:srgbClr val="262626"/>
              </a:solidFill>
              <a:latin typeface="+mn-ea"/>
            </a:endParaRPr>
          </a:p>
          <a:p>
            <a:r>
              <a:rPr lang="en-US" altLang="ja-JP" sz="1600" dirty="0">
                <a:solidFill>
                  <a:schemeClr val="bg2">
                    <a:lumMod val="50000"/>
                  </a:schemeClr>
                </a:solidFill>
                <a:latin typeface="+mn-ea"/>
              </a:rPr>
              <a:t>■</a:t>
            </a:r>
            <a:r>
              <a:rPr lang="ja-JP" altLang="en-US" sz="1600" dirty="0">
                <a:solidFill>
                  <a:srgbClr val="262626"/>
                </a:solidFill>
                <a:latin typeface="+mn-ea"/>
              </a:rPr>
              <a:t>そう思わない</a:t>
            </a:r>
            <a:endParaRPr lang="en-US" altLang="ja-JP" sz="1600" dirty="0">
              <a:solidFill>
                <a:srgbClr val="262626"/>
              </a:solidFill>
              <a:latin typeface="+mn-ea"/>
            </a:endParaRPr>
          </a:p>
          <a:p>
            <a:r>
              <a:rPr lang="en-US" altLang="ja-JP" sz="1600" dirty="0">
                <a:solidFill>
                  <a:schemeClr val="accent4">
                    <a:lumMod val="40000"/>
                    <a:lumOff val="60000"/>
                  </a:schemeClr>
                </a:solidFill>
                <a:latin typeface="+mn-ea"/>
              </a:rPr>
              <a:t>■</a:t>
            </a:r>
            <a:r>
              <a:rPr lang="ja-JP" altLang="en-US" sz="1600" dirty="0" smtClean="0">
                <a:solidFill>
                  <a:srgbClr val="262626"/>
                </a:solidFill>
                <a:latin typeface="+mn-ea"/>
              </a:rPr>
              <a:t>無回答</a:t>
            </a:r>
            <a:endParaRPr lang="ja-JP" altLang="en-US" sz="1600" dirty="0">
              <a:solidFill>
                <a:srgbClr val="262626"/>
              </a:solidFill>
              <a:latin typeface="+mn-ea"/>
            </a:endParaRPr>
          </a:p>
        </p:txBody>
      </p:sp>
      <p:grpSp>
        <p:nvGrpSpPr>
          <p:cNvPr id="9" name="図形グループ 8"/>
          <p:cNvGrpSpPr/>
          <p:nvPr/>
        </p:nvGrpSpPr>
        <p:grpSpPr>
          <a:xfrm>
            <a:off x="5357803" y="1425439"/>
            <a:ext cx="3878972" cy="2136118"/>
            <a:chOff x="5357803" y="1623379"/>
            <a:chExt cx="3878972" cy="2136118"/>
          </a:xfrm>
        </p:grpSpPr>
        <p:sp>
          <p:nvSpPr>
            <p:cNvPr id="6" name="角丸四角形 5"/>
            <p:cNvSpPr/>
            <p:nvPr/>
          </p:nvSpPr>
          <p:spPr>
            <a:xfrm>
              <a:off x="5778458" y="2379306"/>
              <a:ext cx="2800767" cy="1380191"/>
            </a:xfrm>
            <a:prstGeom prst="round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descr="keizai_chukansou.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7803" y="1623379"/>
              <a:ext cx="997223" cy="1436483"/>
            </a:xfrm>
            <a:prstGeom prst="rect">
              <a:avLst/>
            </a:prstGeom>
          </p:spPr>
        </p:pic>
        <p:sp>
          <p:nvSpPr>
            <p:cNvPr id="20" name="テキスト ボックス 19"/>
            <p:cNvSpPr txBox="1"/>
            <p:nvPr/>
          </p:nvSpPr>
          <p:spPr>
            <a:xfrm>
              <a:off x="6165672" y="1715545"/>
              <a:ext cx="3071103" cy="677108"/>
            </a:xfrm>
            <a:prstGeom prst="rect">
              <a:avLst/>
            </a:prstGeom>
            <a:noFill/>
          </p:spPr>
          <p:txBody>
            <a:bodyPr wrap="square" rtlCol="0">
              <a:spAutoFit/>
            </a:bodyPr>
            <a:lstStyle/>
            <a:p>
              <a:r>
                <a:rPr lang="en-US" altLang="ja-JP" dirty="0" smtClean="0">
                  <a:solidFill>
                    <a:schemeClr val="tx1">
                      <a:lumMod val="85000"/>
                      <a:lumOff val="15000"/>
                    </a:schemeClr>
                  </a:solidFill>
                  <a:latin typeface="+mn-ea"/>
                </a:rPr>
                <a:t>NPO</a:t>
              </a:r>
              <a:r>
                <a:rPr lang="ja-JP" altLang="en-US" dirty="0" smtClean="0">
                  <a:solidFill>
                    <a:schemeClr val="tx1">
                      <a:lumMod val="85000"/>
                      <a:lumOff val="15000"/>
                    </a:schemeClr>
                  </a:solidFill>
                  <a:latin typeface="+mn-ea"/>
                </a:rPr>
                <a:t>まちづくり活性化土浦 　</a:t>
              </a:r>
              <a:endParaRPr lang="en-US" altLang="ja-JP" dirty="0" smtClean="0">
                <a:solidFill>
                  <a:schemeClr val="tx1">
                    <a:lumMod val="85000"/>
                    <a:lumOff val="15000"/>
                  </a:schemeClr>
                </a:solidFill>
                <a:latin typeface="+mn-ea"/>
              </a:endParaRPr>
            </a:p>
            <a:p>
              <a:r>
                <a:rPr lang="en-US" altLang="ja-JP" dirty="0" smtClean="0">
                  <a:solidFill>
                    <a:schemeClr val="tx1">
                      <a:lumMod val="85000"/>
                      <a:lumOff val="15000"/>
                    </a:schemeClr>
                  </a:solidFill>
                  <a:latin typeface="+mn-ea"/>
                </a:rPr>
                <a:t> </a:t>
              </a:r>
              <a:r>
                <a:rPr lang="ja-JP" altLang="en-US" dirty="0" smtClean="0">
                  <a:solidFill>
                    <a:schemeClr val="tx1">
                      <a:lumMod val="85000"/>
                      <a:lumOff val="15000"/>
                    </a:schemeClr>
                  </a:solidFill>
                  <a:latin typeface="+mn-ea"/>
                </a:rPr>
                <a:t>理事長</a:t>
              </a:r>
              <a:r>
                <a:rPr lang="ja-JP" altLang="ja-JP" sz="2000" dirty="0">
                  <a:solidFill>
                    <a:schemeClr val="tx1">
                      <a:lumMod val="85000"/>
                      <a:lumOff val="15000"/>
                    </a:schemeClr>
                  </a:solidFill>
                  <a:latin typeface="+mn-ea"/>
                </a:rPr>
                <a:t>　</a:t>
              </a:r>
              <a:r>
                <a:rPr lang="ja-JP" altLang="en-US" sz="2000" dirty="0" smtClean="0">
                  <a:solidFill>
                    <a:schemeClr val="tx1">
                      <a:lumMod val="85000"/>
                      <a:lumOff val="15000"/>
                    </a:schemeClr>
                  </a:solidFill>
                  <a:latin typeface="+mn-ea"/>
                </a:rPr>
                <a:t>勝田 </a:t>
              </a:r>
              <a:r>
                <a:rPr lang="ja-JP" altLang="en-US" sz="2000" dirty="0">
                  <a:solidFill>
                    <a:schemeClr val="tx1">
                      <a:lumMod val="85000"/>
                      <a:lumOff val="15000"/>
                    </a:schemeClr>
                  </a:solidFill>
                  <a:latin typeface="+mn-ea"/>
                </a:rPr>
                <a:t>達也</a:t>
              </a:r>
              <a:r>
                <a:rPr kumimoji="1" lang="ja-JP" altLang="en-US" dirty="0" smtClean="0">
                  <a:solidFill>
                    <a:schemeClr val="tx1">
                      <a:lumMod val="85000"/>
                      <a:lumOff val="15000"/>
                    </a:schemeClr>
                  </a:solidFill>
                  <a:latin typeface="+mn-ea"/>
                </a:rPr>
                <a:t>様</a:t>
              </a:r>
              <a:endParaRPr kumimoji="1" lang="ja-JP" altLang="en-US" sz="2000" dirty="0">
                <a:solidFill>
                  <a:schemeClr val="tx1">
                    <a:lumMod val="85000"/>
                    <a:lumOff val="15000"/>
                  </a:schemeClr>
                </a:solidFill>
                <a:latin typeface="+mn-ea"/>
              </a:endParaRPr>
            </a:p>
          </p:txBody>
        </p:sp>
        <p:sp>
          <p:nvSpPr>
            <p:cNvPr id="7" name="テキスト ボックス 6"/>
            <p:cNvSpPr txBox="1"/>
            <p:nvPr/>
          </p:nvSpPr>
          <p:spPr>
            <a:xfrm>
              <a:off x="5778459" y="2403068"/>
              <a:ext cx="2800767" cy="1323439"/>
            </a:xfrm>
            <a:prstGeom prst="rect">
              <a:avLst/>
            </a:prstGeom>
            <a:noFill/>
          </p:spPr>
          <p:txBody>
            <a:bodyPr wrap="none" rtlCol="0">
              <a:spAutoFit/>
            </a:bodyPr>
            <a:lstStyle/>
            <a:p>
              <a:r>
                <a:rPr lang="ja-JP" altLang="en-US" dirty="0" smtClean="0">
                  <a:solidFill>
                    <a:schemeClr val="tx1">
                      <a:lumMod val="85000"/>
                      <a:lumOff val="15000"/>
                    </a:schemeClr>
                  </a:solidFill>
                  <a:latin typeface="+mn-ea"/>
                </a:rPr>
                <a:t>　　町会</a:t>
              </a:r>
              <a:r>
                <a:rPr lang="ja-JP" altLang="en-US" dirty="0">
                  <a:solidFill>
                    <a:schemeClr val="tx1">
                      <a:lumMod val="85000"/>
                      <a:lumOff val="15000"/>
                    </a:schemeClr>
                  </a:solidFill>
                  <a:latin typeface="+mn-ea"/>
                </a:rPr>
                <a:t>の活動</a:t>
              </a:r>
              <a:r>
                <a:rPr lang="ja-JP" altLang="en-US" dirty="0" smtClean="0">
                  <a:solidFill>
                    <a:schemeClr val="tx1">
                      <a:lumMod val="85000"/>
                      <a:lumOff val="15000"/>
                    </a:schemeClr>
                  </a:solidFill>
                  <a:latin typeface="+mn-ea"/>
                </a:rPr>
                <a:t>が活発</a:t>
              </a:r>
              <a:endParaRPr lang="en-US" altLang="ja-JP" dirty="0" smtClean="0">
                <a:solidFill>
                  <a:schemeClr val="tx1">
                    <a:lumMod val="85000"/>
                    <a:lumOff val="15000"/>
                  </a:schemeClr>
                </a:solidFill>
                <a:latin typeface="+mn-ea"/>
              </a:endParaRPr>
            </a:p>
            <a:p>
              <a:r>
                <a:rPr lang="ja-JP" altLang="ja-JP" dirty="0">
                  <a:solidFill>
                    <a:schemeClr val="tx1">
                      <a:lumMod val="85000"/>
                      <a:lumOff val="15000"/>
                    </a:schemeClr>
                  </a:solidFill>
                  <a:latin typeface="+mn-ea"/>
                </a:rPr>
                <a:t>　</a:t>
              </a:r>
              <a:r>
                <a:rPr lang="ja-JP" altLang="en-US" dirty="0" smtClean="0">
                  <a:solidFill>
                    <a:schemeClr val="tx1">
                      <a:lumMod val="85000"/>
                      <a:lumOff val="15000"/>
                    </a:schemeClr>
                  </a:solidFill>
                  <a:latin typeface="+mn-ea"/>
                </a:rPr>
                <a:t>　になると人</a:t>
              </a:r>
              <a:r>
                <a:rPr lang="ja-JP" altLang="en-US" dirty="0">
                  <a:solidFill>
                    <a:schemeClr val="tx1">
                      <a:lumMod val="85000"/>
                      <a:lumOff val="15000"/>
                    </a:schemeClr>
                  </a:solidFill>
                  <a:latin typeface="+mn-ea"/>
                </a:rPr>
                <a:t>が</a:t>
              </a:r>
              <a:r>
                <a:rPr lang="ja-JP" altLang="en-US" dirty="0" smtClean="0">
                  <a:solidFill>
                    <a:schemeClr val="tx1">
                      <a:lumMod val="85000"/>
                      <a:lumOff val="15000"/>
                    </a:schemeClr>
                  </a:solidFill>
                  <a:latin typeface="+mn-ea"/>
                </a:rPr>
                <a:t>集まる</a:t>
              </a:r>
              <a:endParaRPr lang="en-US" altLang="ja-JP" dirty="0" smtClean="0">
                <a:solidFill>
                  <a:schemeClr val="tx1">
                    <a:lumMod val="85000"/>
                    <a:lumOff val="15000"/>
                  </a:schemeClr>
                </a:solidFill>
                <a:latin typeface="+mn-ea"/>
              </a:endParaRPr>
            </a:p>
            <a:p>
              <a:endParaRPr lang="en-US" altLang="ja-JP" sz="800" dirty="0" smtClean="0">
                <a:solidFill>
                  <a:schemeClr val="tx1">
                    <a:lumMod val="85000"/>
                    <a:lumOff val="15000"/>
                  </a:schemeClr>
                </a:solidFill>
                <a:latin typeface="+mn-ea"/>
              </a:endParaRPr>
            </a:p>
            <a:p>
              <a:pPr algn="ctr"/>
              <a:r>
                <a:rPr lang="ja-JP" altLang="en-US" dirty="0">
                  <a:solidFill>
                    <a:schemeClr val="tx1">
                      <a:lumMod val="85000"/>
                      <a:lumOff val="15000"/>
                    </a:schemeClr>
                  </a:solidFill>
                  <a:latin typeface="+mn-ea"/>
                </a:rPr>
                <a:t>近年、小さな</a:t>
              </a:r>
              <a:r>
                <a:rPr lang="ja-JP" altLang="en-US" sz="1600" dirty="0" smtClean="0">
                  <a:solidFill>
                    <a:schemeClr val="tx1">
                      <a:lumMod val="85000"/>
                      <a:lumOff val="15000"/>
                    </a:schemeClr>
                  </a:solidFill>
                  <a:latin typeface="+mn-ea"/>
                </a:rPr>
                <a:t>コミュニティ</a:t>
              </a:r>
              <a:endParaRPr lang="en-US" altLang="ja-JP" dirty="0" smtClean="0">
                <a:solidFill>
                  <a:schemeClr val="tx1">
                    <a:lumMod val="85000"/>
                    <a:lumOff val="15000"/>
                  </a:schemeClr>
                </a:solidFill>
                <a:latin typeface="+mn-ea"/>
              </a:endParaRPr>
            </a:p>
            <a:p>
              <a:pPr algn="ctr"/>
              <a:r>
                <a:rPr lang="ja-JP" altLang="en-US" dirty="0" smtClean="0">
                  <a:solidFill>
                    <a:schemeClr val="tx1">
                      <a:lumMod val="85000"/>
                      <a:lumOff val="15000"/>
                    </a:schemeClr>
                  </a:solidFill>
                  <a:latin typeface="+mn-ea"/>
                </a:rPr>
                <a:t>の重要さ</a:t>
              </a:r>
              <a:r>
                <a:rPr lang="ja-JP" altLang="en-US" dirty="0">
                  <a:solidFill>
                    <a:schemeClr val="tx1">
                      <a:lumMod val="85000"/>
                      <a:lumOff val="15000"/>
                    </a:schemeClr>
                  </a:solidFill>
                  <a:latin typeface="+mn-ea"/>
                </a:rPr>
                <a:t>が</a:t>
              </a:r>
              <a:r>
                <a:rPr lang="ja-JP" altLang="en-US" dirty="0" smtClean="0">
                  <a:solidFill>
                    <a:schemeClr val="tx1">
                      <a:lumMod val="85000"/>
                      <a:lumOff val="15000"/>
                    </a:schemeClr>
                  </a:solidFill>
                  <a:latin typeface="+mn-ea"/>
                </a:rPr>
                <a:t>増した</a:t>
              </a:r>
              <a:endParaRPr lang="en-US" altLang="ja-JP" dirty="0" smtClean="0">
                <a:solidFill>
                  <a:schemeClr val="tx1">
                    <a:lumMod val="85000"/>
                    <a:lumOff val="15000"/>
                  </a:schemeClr>
                </a:solidFill>
                <a:latin typeface="+mn-ea"/>
              </a:endParaRPr>
            </a:p>
          </p:txBody>
        </p:sp>
      </p:grpSp>
      <p:grpSp>
        <p:nvGrpSpPr>
          <p:cNvPr id="11" name="図形グループ 10"/>
          <p:cNvGrpSpPr/>
          <p:nvPr/>
        </p:nvGrpSpPr>
        <p:grpSpPr>
          <a:xfrm>
            <a:off x="5778458" y="4005608"/>
            <a:ext cx="3281862" cy="2455081"/>
            <a:chOff x="5778458" y="4170558"/>
            <a:chExt cx="3281862" cy="2455081"/>
          </a:xfrm>
        </p:grpSpPr>
        <p:sp>
          <p:nvSpPr>
            <p:cNvPr id="57" name="角丸四角形 56"/>
            <p:cNvSpPr/>
            <p:nvPr/>
          </p:nvSpPr>
          <p:spPr>
            <a:xfrm>
              <a:off x="5778458" y="5002694"/>
              <a:ext cx="3078954" cy="1622945"/>
            </a:xfrm>
            <a:prstGeom prst="round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5937931" y="4385862"/>
              <a:ext cx="2476296" cy="677108"/>
            </a:xfrm>
            <a:prstGeom prst="rect">
              <a:avLst/>
            </a:prstGeom>
            <a:noFill/>
          </p:spPr>
          <p:txBody>
            <a:bodyPr wrap="square" rtlCol="0">
              <a:spAutoFit/>
            </a:bodyPr>
            <a:lstStyle/>
            <a:p>
              <a:r>
                <a:rPr lang="ja-JP" altLang="en-US" dirty="0" smtClean="0">
                  <a:solidFill>
                    <a:schemeClr val="tx1">
                      <a:lumMod val="85000"/>
                      <a:lumOff val="15000"/>
                    </a:schemeClr>
                  </a:solidFill>
                  <a:latin typeface="+mn-ea"/>
                </a:rPr>
                <a:t>二中地区市民委員会</a:t>
              </a:r>
              <a:endParaRPr lang="en-US" altLang="ja-JP" dirty="0" smtClean="0">
                <a:solidFill>
                  <a:schemeClr val="tx1">
                    <a:lumMod val="85000"/>
                    <a:lumOff val="15000"/>
                  </a:schemeClr>
                </a:solidFill>
                <a:latin typeface="+mn-ea"/>
              </a:endParaRPr>
            </a:p>
            <a:p>
              <a:r>
                <a:rPr lang="ja-JP" altLang="en-US" sz="2000" dirty="0" smtClean="0">
                  <a:solidFill>
                    <a:schemeClr val="tx1">
                      <a:lumMod val="85000"/>
                      <a:lumOff val="15000"/>
                    </a:schemeClr>
                  </a:solidFill>
                  <a:latin typeface="+mn-ea"/>
                </a:rPr>
                <a:t>　　　　　野中</a:t>
              </a:r>
              <a:r>
                <a:rPr kumimoji="1" lang="ja-JP" altLang="en-US" dirty="0" smtClean="0">
                  <a:solidFill>
                    <a:schemeClr val="tx1">
                      <a:lumMod val="85000"/>
                      <a:lumOff val="15000"/>
                    </a:schemeClr>
                  </a:solidFill>
                  <a:latin typeface="+mn-ea"/>
                </a:rPr>
                <a:t>様</a:t>
              </a:r>
              <a:endParaRPr kumimoji="1" lang="ja-JP" altLang="en-US" dirty="0">
                <a:solidFill>
                  <a:schemeClr val="tx1">
                    <a:lumMod val="85000"/>
                    <a:lumOff val="15000"/>
                  </a:schemeClr>
                </a:solidFill>
                <a:latin typeface="+mn-ea"/>
              </a:endParaRPr>
            </a:p>
          </p:txBody>
        </p:sp>
        <p:sp>
          <p:nvSpPr>
            <p:cNvPr id="60" name="テキスト ボックス 59"/>
            <p:cNvSpPr txBox="1"/>
            <p:nvPr/>
          </p:nvSpPr>
          <p:spPr>
            <a:xfrm>
              <a:off x="5783133" y="5025201"/>
              <a:ext cx="3185487" cy="1600438"/>
            </a:xfrm>
            <a:prstGeom prst="rect">
              <a:avLst/>
            </a:prstGeom>
            <a:noFill/>
          </p:spPr>
          <p:txBody>
            <a:bodyPr wrap="none" rtlCol="0">
              <a:spAutoFit/>
            </a:bodyPr>
            <a:lstStyle/>
            <a:p>
              <a:r>
                <a:rPr lang="ja-JP" altLang="en-US" dirty="0" smtClean="0">
                  <a:solidFill>
                    <a:schemeClr val="tx1">
                      <a:lumMod val="85000"/>
                      <a:lumOff val="15000"/>
                    </a:schemeClr>
                  </a:solidFill>
                  <a:latin typeface="+mn-ea"/>
                </a:rPr>
                <a:t>災害が起きた時のため、</a:t>
              </a:r>
              <a:endParaRPr lang="en-US" altLang="ja-JP" dirty="0" smtClean="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近隣住民との</a:t>
              </a:r>
              <a:r>
                <a:rPr lang="ja-JP" altLang="en-US" sz="1600" dirty="0" smtClean="0">
                  <a:solidFill>
                    <a:schemeClr val="tx1">
                      <a:lumMod val="85000"/>
                      <a:lumOff val="15000"/>
                    </a:schemeClr>
                  </a:solidFill>
                  <a:latin typeface="+mn-ea"/>
                </a:rPr>
                <a:t>コミュニティ</a:t>
              </a:r>
              <a:r>
                <a:rPr lang="ja-JP" altLang="en-US" dirty="0" smtClean="0">
                  <a:solidFill>
                    <a:schemeClr val="tx1">
                      <a:lumMod val="85000"/>
                      <a:lumOff val="15000"/>
                    </a:schemeClr>
                  </a:solidFill>
                  <a:latin typeface="+mn-ea"/>
                </a:rPr>
                <a:t>が</a:t>
              </a:r>
              <a:endParaRPr lang="en-US" altLang="ja-JP" dirty="0" smtClean="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大切</a:t>
              </a:r>
              <a:endParaRPr lang="en-US" altLang="ja-JP" dirty="0" smtClean="0">
                <a:solidFill>
                  <a:schemeClr val="tx1">
                    <a:lumMod val="85000"/>
                    <a:lumOff val="15000"/>
                  </a:schemeClr>
                </a:solidFill>
                <a:latin typeface="+mn-ea"/>
              </a:endParaRPr>
            </a:p>
            <a:p>
              <a:endParaRPr lang="en-US" altLang="ja-JP" sz="800" dirty="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高齢者や独居老人の方たちと</a:t>
              </a:r>
              <a:endParaRPr lang="en-US" altLang="ja-JP" dirty="0" smtClean="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どう繋がるかが課題</a:t>
              </a:r>
              <a:endParaRPr lang="en-US" altLang="ja-JP" dirty="0" smtClean="0">
                <a:solidFill>
                  <a:schemeClr val="tx1">
                    <a:lumMod val="85000"/>
                    <a:lumOff val="15000"/>
                  </a:schemeClr>
                </a:solidFill>
                <a:latin typeface="+mn-ea"/>
              </a:endParaRPr>
            </a:p>
          </p:txBody>
        </p:sp>
        <p:pic>
          <p:nvPicPr>
            <p:cNvPr id="10" name="図 9" descr="ojisan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8832" y="4170558"/>
              <a:ext cx="1031488" cy="1242757"/>
            </a:xfrm>
            <a:prstGeom prst="rect">
              <a:avLst/>
            </a:prstGeom>
          </p:spPr>
        </p:pic>
      </p:grpSp>
      <p:sp>
        <p:nvSpPr>
          <p:cNvPr id="61" name="テキスト ボックス 60"/>
          <p:cNvSpPr txBox="1"/>
          <p:nvPr/>
        </p:nvSpPr>
        <p:spPr>
          <a:xfrm>
            <a:off x="5909982" y="6444194"/>
            <a:ext cx="1936535" cy="261610"/>
          </a:xfrm>
          <a:prstGeom prst="rect">
            <a:avLst/>
          </a:prstGeom>
          <a:noFill/>
        </p:spPr>
        <p:txBody>
          <a:bodyPr wrap="none" rtlCol="0">
            <a:spAutoFit/>
          </a:bodyPr>
          <a:lstStyle/>
          <a:p>
            <a:pPr algn="r"/>
            <a:r>
              <a:rPr kumimoji="1" lang="en-US" altLang="ja-JP" sz="1100" dirty="0" smtClean="0"/>
              <a:t>(2015.2.1 </a:t>
            </a:r>
            <a:r>
              <a:rPr kumimoji="1" lang="ja-JP" altLang="en-US" sz="1100" dirty="0" smtClean="0"/>
              <a:t>班員ヒアリング</a:t>
            </a:r>
            <a:r>
              <a:rPr kumimoji="1" lang="en-US" altLang="ja-JP" sz="1100" dirty="0" smtClean="0"/>
              <a:t>)</a:t>
            </a:r>
            <a:endParaRPr kumimoji="1" lang="ja-JP" altLang="en-US" sz="1100" dirty="0"/>
          </a:p>
        </p:txBody>
      </p:sp>
      <p:pic>
        <p:nvPicPr>
          <p:cNvPr id="12" name="図 11" descr="つながり.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8687" y="49990"/>
            <a:ext cx="967737" cy="990418"/>
          </a:xfrm>
          <a:prstGeom prst="rect">
            <a:avLst/>
          </a:prstGeom>
        </p:spPr>
      </p:pic>
      <p:sp>
        <p:nvSpPr>
          <p:cNvPr id="56" name="テキスト ボックス 55"/>
          <p:cNvSpPr txBox="1"/>
          <p:nvPr/>
        </p:nvSpPr>
        <p:spPr>
          <a:xfrm>
            <a:off x="1012271" y="283589"/>
            <a:ext cx="3775393" cy="523220"/>
          </a:xfrm>
          <a:prstGeom prst="rect">
            <a:avLst/>
          </a:prstGeom>
          <a:noFill/>
        </p:spPr>
        <p:txBody>
          <a:bodyPr wrap="none" rtlCol="0">
            <a:spAutoFit/>
          </a:bodyPr>
          <a:lstStyle/>
          <a:p>
            <a:r>
              <a:rPr kumimoji="1" lang="ja-JP" altLang="en-US" sz="2800" dirty="0" smtClean="0"/>
              <a:t>ぷらっとはうすプラン</a:t>
            </a:r>
            <a:endParaRPr kumimoji="1" lang="ja-JP" altLang="en-US" sz="2800" dirty="0"/>
          </a:p>
        </p:txBody>
      </p:sp>
      <p:pic>
        <p:nvPicPr>
          <p:cNvPr id="16" name="図 15" descr="ぷらっと.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1083252" cy="1091273"/>
          </a:xfrm>
          <a:prstGeom prst="rect">
            <a:avLst/>
          </a:prstGeom>
        </p:spPr>
      </p:pic>
    </p:spTree>
    <p:extLst>
      <p:ext uri="{BB962C8B-B14F-4D97-AF65-F5344CB8AC3E}">
        <p14:creationId xmlns:p14="http://schemas.microsoft.com/office/powerpoint/2010/main" val="2478682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コンテンツ プレースホルダー 6"/>
          <p:cNvSpPr>
            <a:spLocks noGrp="1"/>
          </p:cNvSpPr>
          <p:nvPr>
            <p:ph idx="1"/>
          </p:nvPr>
        </p:nvSpPr>
        <p:spPr>
          <a:xfrm>
            <a:off x="457200" y="1653972"/>
            <a:ext cx="8229600" cy="4472191"/>
          </a:xfrm>
        </p:spPr>
        <p:txBody>
          <a:bodyPr>
            <a:normAutofit/>
          </a:bodyPr>
          <a:lstStyle/>
          <a:p>
            <a:pPr marL="0" indent="0">
              <a:buNone/>
            </a:pPr>
            <a:r>
              <a:rPr lang="ja-JP" altLang="en-US" sz="2400" dirty="0"/>
              <a:t>第７次土浦市総合計画の基本理念を踏まえ、将来都市像の早期実現に向けて、市民のニーズや</a:t>
            </a:r>
            <a:r>
              <a:rPr lang="ja-JP" altLang="en-US" sz="2400" dirty="0" smtClean="0"/>
              <a:t>時代</a:t>
            </a:r>
            <a:r>
              <a:rPr lang="ja-JP" altLang="en-US" sz="2400" dirty="0"/>
              <a:t>の要請に留意しながら、分野横断的な次の４つの戦略プランを掲げ、施策・事業を重点的かつ</a:t>
            </a:r>
            <a:r>
              <a:rPr lang="ja-JP" altLang="en-US" sz="2400" dirty="0" smtClean="0"/>
              <a:t>優先的</a:t>
            </a:r>
            <a:r>
              <a:rPr lang="ja-JP" altLang="en-US" sz="2400" dirty="0"/>
              <a:t>に推進します</a:t>
            </a:r>
            <a:r>
              <a:rPr lang="ja-JP" altLang="en-US" sz="2400" dirty="0" smtClean="0"/>
              <a:t>。</a:t>
            </a:r>
            <a:endParaRPr lang="en-US" altLang="ja-JP" sz="2400" dirty="0" smtClean="0"/>
          </a:p>
          <a:p>
            <a:pPr marL="0" indent="0">
              <a:buNone/>
            </a:pPr>
            <a:r>
              <a:rPr lang="ja-JP" altLang="en-US" sz="2400" dirty="0"/>
              <a:t>「う」　生うまれて暮らせる幸せを、だれもが実感</a:t>
            </a:r>
            <a:r>
              <a:rPr lang="ja-JP" altLang="en-US" sz="2400" dirty="0" smtClean="0"/>
              <a:t>できるあんしん</a:t>
            </a:r>
            <a:r>
              <a:rPr lang="ja-JP" altLang="en-US" sz="2400" dirty="0"/>
              <a:t>・あんぜん</a:t>
            </a:r>
            <a:r>
              <a:rPr lang="ja-JP" altLang="en-US" sz="2400" dirty="0" smtClean="0"/>
              <a:t>プラン</a:t>
            </a:r>
            <a:endParaRPr lang="en-US" altLang="ja-JP" sz="2400" dirty="0" smtClean="0"/>
          </a:p>
          <a:p>
            <a:pPr marL="0" indent="0">
              <a:buNone/>
            </a:pPr>
            <a:r>
              <a:rPr lang="ja-JP" altLang="en-US" sz="2400" dirty="0"/>
              <a:t>市民が平穏で安心に暮らせる環境をつくるために、地域社会が育んできた相互扶助意識を</a:t>
            </a:r>
            <a:r>
              <a:rPr lang="ja-JP" altLang="en-US" sz="2400" dirty="0" smtClean="0"/>
              <a:t>高めながら</a:t>
            </a:r>
            <a:r>
              <a:rPr lang="ja-JP" altLang="en-US" sz="2400" dirty="0"/>
              <a:t>、自主的な防犯活動を促進・支援し、防犯意識の普及・啓発に努め、犯罪のない</a:t>
            </a:r>
            <a:r>
              <a:rPr lang="ja-JP" altLang="en-US" sz="2400" dirty="0" smtClean="0"/>
              <a:t>まちづくりを</a:t>
            </a:r>
            <a:r>
              <a:rPr lang="ja-JP" altLang="en-US" sz="2400" dirty="0"/>
              <a:t>推進します</a:t>
            </a:r>
            <a:r>
              <a:rPr lang="ja-JP" altLang="en-US" sz="2400" dirty="0" smtClean="0"/>
              <a:t>。</a:t>
            </a:r>
            <a:endParaRPr lang="en-US" altLang="ja-JP" sz="2400" dirty="0" smtClean="0"/>
          </a:p>
          <a:p>
            <a:pPr marL="0" indent="0">
              <a:buNone/>
            </a:pPr>
            <a:r>
              <a:rPr lang="ja-JP" altLang="en-US" sz="2400" b="1" dirty="0"/>
              <a:t>防犯体制の充実、防犯意識の普及啓発</a:t>
            </a:r>
            <a:endParaRPr kumimoji="1" lang="en-US" altLang="ja-JP" sz="2400" dirty="0"/>
          </a:p>
        </p:txBody>
      </p:sp>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48</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つちうら戦略プラン</a:t>
            </a:r>
            <a:endParaRPr kumimoji="1" lang="ja-JP" altLang="en-US" sz="2600" dirty="0">
              <a:solidFill>
                <a:schemeClr val="tx1">
                  <a:lumMod val="85000"/>
                  <a:lumOff val="15000"/>
                </a:schemeClr>
              </a:solidFill>
            </a:endParaRPr>
          </a:p>
        </p:txBody>
      </p:sp>
      <p:sp>
        <p:nvSpPr>
          <p:cNvPr id="24" name="正方形/長方形 23"/>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616021" y="183324"/>
            <a:ext cx="668300" cy="668300"/>
            <a:chOff x="6487839" y="2214201"/>
            <a:chExt cx="914400" cy="914400"/>
          </a:xfrm>
        </p:grpSpPr>
        <p:sp>
          <p:nvSpPr>
            <p:cNvPr id="29" name="円/楕円 28"/>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30" name="テキスト ボックス 29"/>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31" name="テキスト ボックス 30"/>
          <p:cNvSpPr txBox="1"/>
          <p:nvPr/>
        </p:nvSpPr>
        <p:spPr>
          <a:xfrm>
            <a:off x="1513237" y="260350"/>
            <a:ext cx="5211683" cy="523220"/>
          </a:xfrm>
          <a:prstGeom prst="rect">
            <a:avLst/>
          </a:prstGeom>
          <a:noFill/>
        </p:spPr>
        <p:txBody>
          <a:bodyPr wrap="none" rtlCol="0">
            <a:spAutoFit/>
          </a:bodyPr>
          <a:lstStyle/>
          <a:p>
            <a:r>
              <a:rPr lang="ja-JP" altLang="en-US" sz="2800" dirty="0" smtClean="0">
                <a:ln w="635" cap="flat" cmpd="sng">
                  <a:noFill/>
                </a:ln>
              </a:rPr>
              <a:t>地元事</a:t>
            </a:r>
            <a:r>
              <a:rPr lang="ja-JP" altLang="en-US" sz="2800" dirty="0">
                <a:ln w="635" cap="flat" cmpd="sng">
                  <a:noFill/>
                </a:ln>
              </a:rPr>
              <a:t>業者知</a:t>
            </a:r>
            <a:r>
              <a:rPr lang="ja-JP" altLang="en-US" sz="2800" dirty="0" smtClean="0">
                <a:ln w="635" cap="flat" cmpd="sng">
                  <a:noFill/>
                </a:ln>
              </a:rPr>
              <a:t>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32" name="図 31" descr="経済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3470" y="143974"/>
            <a:ext cx="768096" cy="768096"/>
          </a:xfrm>
          <a:prstGeom prst="rect">
            <a:avLst/>
          </a:prstGeom>
        </p:spPr>
      </p:pic>
    </p:spTree>
    <p:extLst>
      <p:ext uri="{BB962C8B-B14F-4D97-AF65-F5344CB8AC3E}">
        <p14:creationId xmlns:p14="http://schemas.microsoft.com/office/powerpoint/2010/main" val="638445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A79D606-EC8D-0647-87B4-E9EEF6F75C3C}" type="slidenum">
              <a:rPr lang="ja-JP" altLang="en-US" smtClean="0"/>
              <a:pPr/>
              <a:t>49</a:t>
            </a:fld>
            <a:endParaRPr lang="ja-JP" altLang="en-US"/>
          </a:p>
        </p:txBody>
      </p:sp>
      <p:sp>
        <p:nvSpPr>
          <p:cNvPr id="4" name="正方形/長方形 3"/>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 name="図形グループ 75"/>
          <p:cNvGrpSpPr/>
          <p:nvPr/>
        </p:nvGrpSpPr>
        <p:grpSpPr>
          <a:xfrm>
            <a:off x="616021" y="183324"/>
            <a:ext cx="668300" cy="668300"/>
            <a:chOff x="6487839" y="2214201"/>
            <a:chExt cx="914400" cy="914400"/>
          </a:xfrm>
        </p:grpSpPr>
        <p:sp>
          <p:nvSpPr>
            <p:cNvPr id="6" name="円/楕円 5"/>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7" name="テキスト ボックス 6"/>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8" name="テキスト ボックス 7"/>
          <p:cNvSpPr txBox="1"/>
          <p:nvPr/>
        </p:nvSpPr>
        <p:spPr>
          <a:xfrm>
            <a:off x="1513237" y="260350"/>
            <a:ext cx="4852610" cy="523220"/>
          </a:xfrm>
          <a:prstGeom prst="rect">
            <a:avLst/>
          </a:prstGeom>
          <a:noFill/>
        </p:spPr>
        <p:txBody>
          <a:bodyPr wrap="none" rtlCol="0">
            <a:spAutoFit/>
          </a:bodyPr>
          <a:lstStyle/>
          <a:p>
            <a:r>
              <a:rPr lang="ja-JP" altLang="en-US" sz="2800" dirty="0" smtClean="0">
                <a:ln w="635" cap="flat" cmpd="sng">
                  <a:noFill/>
                </a:ln>
              </a:rPr>
              <a:t>地元商店知ろう使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sp>
        <p:nvSpPr>
          <p:cNvPr id="10" name="正方形/長方形 9"/>
          <p:cNvSpPr/>
          <p:nvPr/>
        </p:nvSpPr>
        <p:spPr>
          <a:xfrm>
            <a:off x="349956" y="1597528"/>
            <a:ext cx="8613422" cy="5355312"/>
          </a:xfrm>
          <a:prstGeom prst="rect">
            <a:avLst/>
          </a:prstGeom>
        </p:spPr>
        <p:txBody>
          <a:bodyPr wrap="square">
            <a:spAutoFit/>
          </a:bodyPr>
          <a:lstStyle/>
          <a:p>
            <a:r>
              <a:rPr lang="ja-JP" altLang="en-US" dirty="0"/>
              <a:t>◎補助内容について</a:t>
            </a:r>
          </a:p>
          <a:p>
            <a:r>
              <a:rPr lang="ja-JP" altLang="en-US" dirty="0" smtClean="0"/>
              <a:t>土浦市</a:t>
            </a:r>
            <a:r>
              <a:rPr lang="ja-JP" altLang="en-US" dirty="0"/>
              <a:t>の中心市街地活性化基本計画で定められた区域内（約</a:t>
            </a:r>
            <a:r>
              <a:rPr lang="en-US" altLang="ja-JP" dirty="0"/>
              <a:t>118</a:t>
            </a:r>
            <a:r>
              <a:rPr lang="ja-JP" altLang="en-US" dirty="0" err="1"/>
              <a:t>．</a:t>
            </a:r>
            <a:r>
              <a:rPr lang="en-US" altLang="ja-JP" dirty="0"/>
              <a:t>8</a:t>
            </a:r>
            <a:r>
              <a:rPr lang="ja-JP" altLang="en-US" dirty="0"/>
              <a:t>ｈａ）の空き店舗を活用して、新たに開業する方を対象として、家賃の一部を</a:t>
            </a:r>
            <a:r>
              <a:rPr lang="ja-JP" altLang="en-US" dirty="0" smtClean="0"/>
              <a:t>補助</a:t>
            </a:r>
            <a:r>
              <a:rPr lang="ja-JP" altLang="en-US" dirty="0"/>
              <a:t>する</a:t>
            </a:r>
            <a:r>
              <a:rPr lang="ja-JP" altLang="en-US" dirty="0" smtClean="0"/>
              <a:t>。</a:t>
            </a:r>
            <a:endParaRPr lang="ja-JP" altLang="en-US" dirty="0"/>
          </a:p>
          <a:p>
            <a:r>
              <a:rPr lang="en-US" altLang="ja-JP" dirty="0"/>
              <a:t>【</a:t>
            </a:r>
            <a:r>
              <a:rPr lang="ja-JP" altLang="en-US" dirty="0" smtClean="0"/>
              <a:t>補助額</a:t>
            </a:r>
            <a:r>
              <a:rPr lang="en-US" altLang="ja-JP" dirty="0"/>
              <a:t>】1</a:t>
            </a:r>
            <a:r>
              <a:rPr lang="ja-JP" altLang="en-US" dirty="0"/>
              <a:t>ヶ月の家賃の</a:t>
            </a:r>
            <a:r>
              <a:rPr lang="en-US" altLang="ja-JP" dirty="0"/>
              <a:t>1</a:t>
            </a:r>
            <a:r>
              <a:rPr lang="ja-JP" altLang="en-US" dirty="0"/>
              <a:t>／</a:t>
            </a:r>
            <a:r>
              <a:rPr lang="en-US" altLang="ja-JP" dirty="0"/>
              <a:t>2</a:t>
            </a:r>
            <a:r>
              <a:rPr lang="ja-JP" altLang="en-US" dirty="0"/>
              <a:t>（上限</a:t>
            </a:r>
            <a:r>
              <a:rPr lang="en-US" altLang="ja-JP" dirty="0"/>
              <a:t>10</a:t>
            </a:r>
            <a:r>
              <a:rPr lang="ja-JP" altLang="en-US" dirty="0"/>
              <a:t>万円</a:t>
            </a:r>
            <a:r>
              <a:rPr lang="ja-JP" altLang="en-US" dirty="0" smtClean="0"/>
              <a:t>）</a:t>
            </a:r>
            <a:endParaRPr lang="ja-JP" altLang="en-US" dirty="0"/>
          </a:p>
          <a:p>
            <a:r>
              <a:rPr lang="en-US" altLang="ja-JP" dirty="0"/>
              <a:t>【</a:t>
            </a:r>
            <a:r>
              <a:rPr lang="ja-JP" altLang="en-US" dirty="0"/>
              <a:t>補助期間</a:t>
            </a:r>
            <a:r>
              <a:rPr lang="en-US" altLang="ja-JP" dirty="0"/>
              <a:t>】</a:t>
            </a:r>
            <a:r>
              <a:rPr lang="ja-JP" altLang="en-US" dirty="0"/>
              <a:t>開業日の翌月から</a:t>
            </a:r>
            <a:r>
              <a:rPr lang="en-US" altLang="ja-JP" dirty="0"/>
              <a:t>1</a:t>
            </a:r>
            <a:r>
              <a:rPr lang="ja-JP" altLang="en-US" dirty="0" smtClean="0"/>
              <a:t>年間</a:t>
            </a:r>
            <a:endParaRPr lang="ja-JP" altLang="en-US" dirty="0"/>
          </a:p>
          <a:p>
            <a:r>
              <a:rPr lang="en-US" altLang="ja-JP" dirty="0" smtClean="0"/>
              <a:t>【</a:t>
            </a:r>
            <a:r>
              <a:rPr lang="ja-JP" altLang="en-US" dirty="0"/>
              <a:t>対象店舗</a:t>
            </a:r>
            <a:r>
              <a:rPr lang="en-US" altLang="ja-JP" dirty="0" smtClean="0"/>
              <a:t>】</a:t>
            </a:r>
          </a:p>
          <a:p>
            <a:r>
              <a:rPr lang="en-US" altLang="ja-JP" dirty="0" smtClean="0"/>
              <a:t>(</a:t>
            </a:r>
            <a:r>
              <a:rPr lang="en-US" altLang="ja-JP" dirty="0"/>
              <a:t>1)</a:t>
            </a:r>
            <a:r>
              <a:rPr lang="ja-JP" altLang="en-US" dirty="0"/>
              <a:t>対象区域内にあり、店舗の出入口が道路に面している</a:t>
            </a:r>
            <a:r>
              <a:rPr lang="en-US" altLang="ja-JP" dirty="0"/>
              <a:t>1</a:t>
            </a:r>
            <a:r>
              <a:rPr lang="ja-JP" altLang="en-US" dirty="0"/>
              <a:t>階または</a:t>
            </a:r>
            <a:r>
              <a:rPr lang="en-US" altLang="ja-JP" dirty="0"/>
              <a:t>2</a:t>
            </a:r>
            <a:r>
              <a:rPr lang="ja-JP" altLang="en-US" dirty="0"/>
              <a:t>階の空き店舗</a:t>
            </a:r>
          </a:p>
          <a:p>
            <a:r>
              <a:rPr lang="en-US" altLang="ja-JP" dirty="0" smtClean="0"/>
              <a:t>(</a:t>
            </a:r>
            <a:r>
              <a:rPr lang="en-US" altLang="ja-JP" dirty="0"/>
              <a:t>2)</a:t>
            </a:r>
            <a:r>
              <a:rPr lang="ja-JP" altLang="en-US" dirty="0"/>
              <a:t>対象区域内にあり、事務所として活用できる空き店舗</a:t>
            </a:r>
          </a:p>
          <a:p>
            <a:r>
              <a:rPr lang="en-US" altLang="ja-JP" dirty="0" smtClean="0"/>
              <a:t>【</a:t>
            </a:r>
            <a:r>
              <a:rPr lang="ja-JP" altLang="en-US" dirty="0"/>
              <a:t>対象業種</a:t>
            </a:r>
            <a:r>
              <a:rPr lang="en-US" altLang="ja-JP" dirty="0" smtClean="0"/>
              <a:t>】</a:t>
            </a:r>
          </a:p>
          <a:p>
            <a:r>
              <a:rPr lang="ja-JP" altLang="en-US" dirty="0" smtClean="0"/>
              <a:t>・</a:t>
            </a:r>
            <a:r>
              <a:rPr lang="ja-JP" altLang="en-US" dirty="0"/>
              <a:t>上記</a:t>
            </a:r>
            <a:r>
              <a:rPr lang="en-US" altLang="ja-JP" dirty="0"/>
              <a:t>(1)</a:t>
            </a:r>
            <a:r>
              <a:rPr lang="ja-JP" altLang="en-US" dirty="0"/>
              <a:t>の対象店舗は、主に昼間の営業を行う小売業、飲食業、サービス業</a:t>
            </a:r>
            <a:r>
              <a:rPr lang="ja-JP" altLang="en-US" dirty="0" smtClean="0"/>
              <a:t>など</a:t>
            </a:r>
            <a:endParaRPr lang="en-US" altLang="ja-JP" dirty="0" smtClean="0"/>
          </a:p>
          <a:p>
            <a:r>
              <a:rPr lang="ja-JP" altLang="en-US" dirty="0" smtClean="0"/>
              <a:t>・</a:t>
            </a:r>
            <a:r>
              <a:rPr lang="ja-JP" altLang="en-US" dirty="0"/>
              <a:t>上記</a:t>
            </a:r>
            <a:r>
              <a:rPr lang="en-US" altLang="ja-JP" dirty="0"/>
              <a:t>(2)</a:t>
            </a:r>
            <a:r>
              <a:rPr lang="ja-JP" altLang="en-US" dirty="0"/>
              <a:t>の対象店舗は、主に昼間の営業を行い、常勤雇用者が</a:t>
            </a:r>
            <a:r>
              <a:rPr lang="en-US" altLang="ja-JP" dirty="0"/>
              <a:t>2</a:t>
            </a:r>
            <a:r>
              <a:rPr lang="ja-JP" altLang="en-US" dirty="0"/>
              <a:t>名以上在籍する事業者など</a:t>
            </a:r>
          </a:p>
          <a:p>
            <a:r>
              <a:rPr lang="en-US" altLang="ja-JP" dirty="0" smtClean="0"/>
              <a:t>【</a:t>
            </a:r>
            <a:r>
              <a:rPr lang="ja-JP" altLang="en-US" dirty="0"/>
              <a:t>主な補助要件</a:t>
            </a:r>
            <a:r>
              <a:rPr lang="en-US" altLang="ja-JP" dirty="0"/>
              <a:t>】</a:t>
            </a:r>
          </a:p>
          <a:p>
            <a:r>
              <a:rPr lang="ja-JP" altLang="en-US" dirty="0" smtClean="0"/>
              <a:t>・</a:t>
            </a:r>
            <a:r>
              <a:rPr lang="ja-JP" altLang="en-US" dirty="0"/>
              <a:t>補助対象区域内に新たに開業する者。ただし市内からの移転は除く。</a:t>
            </a:r>
          </a:p>
          <a:p>
            <a:r>
              <a:rPr lang="ja-JP" altLang="en-US" dirty="0" smtClean="0"/>
              <a:t>・</a:t>
            </a:r>
            <a:r>
              <a:rPr lang="en-US" altLang="ja-JP" dirty="0"/>
              <a:t>1</a:t>
            </a:r>
            <a:r>
              <a:rPr lang="ja-JP" altLang="en-US" dirty="0"/>
              <a:t>日のうち、午前</a:t>
            </a:r>
            <a:r>
              <a:rPr lang="en-US" altLang="ja-JP" dirty="0"/>
              <a:t>9</a:t>
            </a:r>
            <a:r>
              <a:rPr lang="ja-JP" altLang="en-US" dirty="0"/>
              <a:t>時から午後</a:t>
            </a:r>
            <a:r>
              <a:rPr lang="en-US" altLang="ja-JP" dirty="0"/>
              <a:t>6</a:t>
            </a:r>
            <a:r>
              <a:rPr lang="ja-JP" altLang="en-US" dirty="0"/>
              <a:t>時までの間に連続して概ね</a:t>
            </a:r>
            <a:r>
              <a:rPr lang="en-US" altLang="ja-JP" dirty="0"/>
              <a:t>6</a:t>
            </a:r>
            <a:r>
              <a:rPr lang="ja-JP" altLang="en-US" dirty="0"/>
              <a:t>時間以上営業し</a:t>
            </a:r>
            <a:r>
              <a:rPr lang="ja-JP" altLang="en-US" dirty="0" smtClean="0"/>
              <a:t>、かつ</a:t>
            </a:r>
            <a:r>
              <a:rPr lang="en-US" altLang="ja-JP" dirty="0"/>
              <a:t>1</a:t>
            </a:r>
            <a:r>
              <a:rPr lang="ja-JP" altLang="en-US" dirty="0"/>
              <a:t>週間のうち</a:t>
            </a:r>
            <a:r>
              <a:rPr lang="en-US" altLang="ja-JP" dirty="0"/>
              <a:t>5</a:t>
            </a:r>
            <a:r>
              <a:rPr lang="ja-JP" altLang="en-US" dirty="0"/>
              <a:t>日以上営業することができること。</a:t>
            </a:r>
          </a:p>
          <a:p>
            <a:r>
              <a:rPr lang="ja-JP" altLang="en-US" dirty="0" smtClean="0"/>
              <a:t>・</a:t>
            </a:r>
            <a:r>
              <a:rPr lang="ja-JP" altLang="en-US" dirty="0"/>
              <a:t>空き店舗の所有者または管理者から、家賃の減額、敷金の減額又は免除、</a:t>
            </a:r>
            <a:r>
              <a:rPr lang="ja-JP" altLang="en-US" dirty="0" smtClean="0"/>
              <a:t>礼金の</a:t>
            </a:r>
            <a:r>
              <a:rPr lang="ja-JP" altLang="en-US" dirty="0"/>
              <a:t>減額又は免除の協力が得られること</a:t>
            </a:r>
            <a:r>
              <a:rPr lang="ja-JP" altLang="en-US" dirty="0" smtClean="0"/>
              <a:t>。</a:t>
            </a:r>
            <a:endParaRPr lang="en-US" altLang="ja-JP" dirty="0" smtClean="0"/>
          </a:p>
          <a:p>
            <a:r>
              <a:rPr lang="ja-JP" altLang="en-US" dirty="0" smtClean="0"/>
              <a:t>・</a:t>
            </a:r>
            <a:r>
              <a:rPr lang="ja-JP" altLang="en-US" dirty="0"/>
              <a:t>借主と</a:t>
            </a:r>
            <a:r>
              <a:rPr lang="en-US" altLang="ja-JP" dirty="0"/>
              <a:t>2</a:t>
            </a:r>
            <a:r>
              <a:rPr lang="ja-JP" altLang="en-US" dirty="0"/>
              <a:t>年以上の賃貸借契約を締結できる者であること・・・等</a:t>
            </a:r>
          </a:p>
        </p:txBody>
      </p:sp>
      <p:sp>
        <p:nvSpPr>
          <p:cNvPr id="11" name="タイトル 5"/>
          <p:cNvSpPr>
            <a:spLocks noGrp="1"/>
          </p:cNvSpPr>
          <p:nvPr>
            <p:ph type="title"/>
          </p:nvPr>
        </p:nvSpPr>
        <p:spPr>
          <a:xfrm>
            <a:off x="457200" y="1040408"/>
            <a:ext cx="8229600" cy="613564"/>
          </a:xfrm>
        </p:spPr>
        <p:txBody>
          <a:bodyPr>
            <a:normAutofit/>
          </a:bodyPr>
          <a:lstStyle/>
          <a:p>
            <a:pPr algn="l"/>
            <a:r>
              <a:rPr lang="ja-JP" altLang="en-US" sz="2600" dirty="0">
                <a:solidFill>
                  <a:schemeClr val="tx1">
                    <a:lumMod val="85000"/>
                    <a:lumOff val="15000"/>
                  </a:schemeClr>
                </a:solidFill>
              </a:rPr>
              <a:t>開業支援</a:t>
            </a:r>
            <a:r>
              <a:rPr lang="ja-JP" altLang="en-US" sz="2600" dirty="0" smtClean="0">
                <a:solidFill>
                  <a:schemeClr val="tx1">
                    <a:lumMod val="85000"/>
                    <a:lumOff val="15000"/>
                  </a:schemeClr>
                </a:solidFill>
              </a:rPr>
              <a:t>事業</a:t>
            </a:r>
            <a:r>
              <a:rPr lang="en-US" altLang="ja-JP" sz="2600" dirty="0" smtClean="0">
                <a:solidFill>
                  <a:schemeClr val="tx1">
                    <a:lumMod val="85000"/>
                    <a:lumOff val="15000"/>
                  </a:schemeClr>
                </a:solidFill>
              </a:rPr>
              <a:t>(</a:t>
            </a:r>
            <a:r>
              <a:rPr lang="ja-JP" altLang="en-US" sz="2600" dirty="0" smtClean="0">
                <a:solidFill>
                  <a:schemeClr val="tx1">
                    <a:lumMod val="85000"/>
                    <a:lumOff val="15000"/>
                  </a:schemeClr>
                </a:solidFill>
              </a:rPr>
              <a:t>土浦市ホームページより</a:t>
            </a:r>
            <a:r>
              <a:rPr lang="en-US" altLang="ja-JP" sz="2600" dirty="0" smtClean="0">
                <a:solidFill>
                  <a:schemeClr val="tx1">
                    <a:lumMod val="85000"/>
                    <a:lumOff val="15000"/>
                  </a:schemeClr>
                </a:solidFill>
              </a:rPr>
              <a:t>)</a:t>
            </a:r>
            <a:endParaRPr kumimoji="1" lang="ja-JP" altLang="en-US" sz="2600" dirty="0">
              <a:solidFill>
                <a:schemeClr val="tx1">
                  <a:lumMod val="85000"/>
                  <a:lumOff val="15000"/>
                </a:schemeClr>
              </a:solidFill>
            </a:endParaRPr>
          </a:p>
        </p:txBody>
      </p:sp>
    </p:spTree>
    <p:extLst>
      <p:ext uri="{BB962C8B-B14F-4D97-AF65-F5344CB8AC3E}">
        <p14:creationId xmlns:p14="http://schemas.microsoft.com/office/powerpoint/2010/main" val="345879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flipV="1">
            <a:off x="459563" y="3706828"/>
            <a:ext cx="6938328" cy="293656"/>
          </a:xfrm>
          <a:prstGeom prst="ellipse">
            <a:avLst/>
          </a:prstGeom>
          <a:solidFill>
            <a:schemeClr val="accent6">
              <a:lumMod val="60000"/>
              <a:lumOff val="40000"/>
              <a:alpha val="12000"/>
            </a:schemeClr>
          </a:solidFill>
          <a:ln>
            <a:noFill/>
          </a:ln>
          <a:effectLst>
            <a:glow rad="165100">
              <a:schemeClr val="accent6">
                <a:lumMod val="60000"/>
                <a:lumOff val="40000"/>
                <a:alpha val="3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descr="地区全体.png"/>
          <p:cNvPicPr>
            <a:picLocks noChangeAspect="1"/>
          </p:cNvPicPr>
          <p:nvPr/>
        </p:nvPicPr>
        <p:blipFill>
          <a:blip r:embed="rId3" cstate="screen">
            <a:alphaModFix amt="13000"/>
            <a:extLst>
              <a:ext uri="{28A0092B-C50C-407E-A947-70E740481C1C}">
                <a14:useLocalDpi xmlns:a14="http://schemas.microsoft.com/office/drawing/2010/main"/>
              </a:ext>
            </a:extLst>
          </a:blip>
          <a:stretch>
            <a:fillRect/>
          </a:stretch>
        </p:blipFill>
        <p:spPr>
          <a:xfrm>
            <a:off x="0" y="18482"/>
            <a:ext cx="2805588" cy="2824060"/>
          </a:xfrm>
          <a:prstGeom prst="rect">
            <a:avLst/>
          </a:prstGeom>
        </p:spPr>
      </p:pic>
      <p:sp>
        <p:nvSpPr>
          <p:cNvPr id="5" name="テキスト ボックス 4"/>
          <p:cNvSpPr txBox="1"/>
          <p:nvPr/>
        </p:nvSpPr>
        <p:spPr>
          <a:xfrm>
            <a:off x="459561" y="4177823"/>
            <a:ext cx="3570208" cy="461665"/>
          </a:xfrm>
          <a:prstGeom prst="rect">
            <a:avLst/>
          </a:prstGeom>
          <a:noFill/>
        </p:spPr>
        <p:txBody>
          <a:bodyPr wrap="none" rtlCol="0">
            <a:spAutoFit/>
          </a:bodyPr>
          <a:lstStyle/>
          <a:p>
            <a:r>
              <a:rPr lang="ja-JP" altLang="en-US" sz="2400" dirty="0" smtClean="0"/>
              <a:t>地域</a:t>
            </a:r>
            <a:r>
              <a:rPr lang="ja-JP" altLang="en-US" sz="2400" dirty="0"/>
              <a:t>住民と気軽</a:t>
            </a:r>
            <a:r>
              <a:rPr lang="ja-JP" altLang="en-US" sz="2400" dirty="0" smtClean="0"/>
              <a:t>に交流！</a:t>
            </a:r>
            <a:endParaRPr kumimoji="1" lang="ja-JP" altLang="en-US" sz="2400" dirty="0"/>
          </a:p>
        </p:txBody>
      </p:sp>
      <p:sp>
        <p:nvSpPr>
          <p:cNvPr id="2" name="タイトル 1"/>
          <p:cNvSpPr>
            <a:spLocks noGrp="1"/>
          </p:cNvSpPr>
          <p:nvPr>
            <p:ph type="title"/>
          </p:nvPr>
        </p:nvSpPr>
        <p:spPr>
          <a:xfrm>
            <a:off x="459561" y="2941813"/>
            <a:ext cx="7085992" cy="1162050"/>
          </a:xfrm>
        </p:spPr>
        <p:txBody>
          <a:bodyPr anchor="ctr">
            <a:noAutofit/>
          </a:bodyPr>
          <a:lstStyle/>
          <a:p>
            <a:pPr algn="l"/>
            <a:r>
              <a:rPr kumimoji="1" lang="ja-JP" altLang="en-US" sz="5400" b="0" dirty="0" smtClean="0">
                <a:ln w="635" cap="flat" cmpd="sng">
                  <a:noFill/>
                </a:ln>
                <a:solidFill>
                  <a:schemeClr val="tx1">
                    <a:lumMod val="75000"/>
                    <a:lumOff val="25000"/>
                  </a:schemeClr>
                </a:solidFill>
              </a:rPr>
              <a:t>ぷらっとはうすプラン</a:t>
            </a:r>
            <a:endParaRPr kumimoji="1" lang="ja-JP" altLang="en-US" sz="5400" b="0" dirty="0">
              <a:ln w="635" cap="flat" cmpd="sng">
                <a:noFill/>
              </a:ln>
              <a:solidFill>
                <a:schemeClr val="tx1">
                  <a:lumMod val="75000"/>
                  <a:lumOff val="25000"/>
                </a:schemeClr>
              </a:solidFill>
            </a:endParaRPr>
          </a:p>
        </p:txBody>
      </p:sp>
      <p:sp>
        <p:nvSpPr>
          <p:cNvPr id="67" name="スライド番号プレースホルダー 4"/>
          <p:cNvSpPr>
            <a:spLocks noGrp="1"/>
          </p:cNvSpPr>
          <p:nvPr>
            <p:ph type="sldNum" sz="quarter" idx="12"/>
          </p:nvPr>
        </p:nvSpPr>
        <p:spPr>
          <a:xfrm>
            <a:off x="6919804" y="6369444"/>
            <a:ext cx="2133600" cy="365125"/>
          </a:xfrm>
        </p:spPr>
        <p:txBody>
          <a:bodyPr/>
          <a:lstStyle/>
          <a:p>
            <a:fld id="{BA79D606-EC8D-0647-87B4-E9EEF6F75C3C}" type="slidenum">
              <a:rPr lang="ja-JP" altLang="en-US" smtClean="0"/>
              <a:pPr/>
              <a:t>5</a:t>
            </a:fld>
            <a:endParaRPr lang="ja-JP" altLang="en-US" dirty="0"/>
          </a:p>
        </p:txBody>
      </p:sp>
      <p:pic>
        <p:nvPicPr>
          <p:cNvPr id="25" name="図 24" descr="二中地区.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103" y="1109954"/>
            <a:ext cx="797092" cy="521566"/>
          </a:xfrm>
          <a:prstGeom prst="rect">
            <a:avLst/>
          </a:prstGeom>
        </p:spPr>
      </p:pic>
      <p:grpSp>
        <p:nvGrpSpPr>
          <p:cNvPr id="26" name="図形グループ 25"/>
          <p:cNvGrpSpPr/>
          <p:nvPr/>
        </p:nvGrpSpPr>
        <p:grpSpPr>
          <a:xfrm>
            <a:off x="754166" y="511660"/>
            <a:ext cx="908179" cy="908179"/>
            <a:chOff x="5760247" y="1511267"/>
            <a:chExt cx="914400" cy="914400"/>
          </a:xfrm>
        </p:grpSpPr>
        <p:sp>
          <p:nvSpPr>
            <p:cNvPr id="27" name="円/楕円 26"/>
            <p:cNvSpPr/>
            <p:nvPr/>
          </p:nvSpPr>
          <p:spPr>
            <a:xfrm>
              <a:off x="5760247" y="1511267"/>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mn-ea"/>
                <a:cs typeface="HGP創英角ｺﾞｼｯｸUB"/>
              </a:endParaRPr>
            </a:p>
          </p:txBody>
        </p:sp>
        <p:sp>
          <p:nvSpPr>
            <p:cNvPr id="29" name="テキスト ボックス 28"/>
            <p:cNvSpPr txBox="1"/>
            <p:nvPr/>
          </p:nvSpPr>
          <p:spPr>
            <a:xfrm>
              <a:off x="5829465" y="1735281"/>
              <a:ext cx="805700" cy="464827"/>
            </a:xfrm>
            <a:prstGeom prst="rect">
              <a:avLst/>
            </a:prstGeom>
            <a:noFill/>
            <a:ln>
              <a:noFill/>
            </a:ln>
          </p:spPr>
          <p:txBody>
            <a:bodyPr wrap="none" rtlCol="0">
              <a:spAutoFit/>
            </a:bodyPr>
            <a:lstStyle/>
            <a:p>
              <a:pPr algn="ctr"/>
              <a:r>
                <a:rPr kumimoji="1" lang="ja-JP" altLang="en-US" sz="2400" b="1" dirty="0" smtClean="0">
                  <a:ln w="1270" cap="flat" cmpd="sng">
                    <a:noFill/>
                  </a:ln>
                  <a:solidFill>
                    <a:srgbClr val="DC5096"/>
                  </a:solidFill>
                  <a:effectLst/>
                  <a:latin typeface="+mn-ea"/>
                  <a:cs typeface="HGP創英角ｺﾞｼｯｸUB"/>
                </a:rPr>
                <a:t>二中</a:t>
              </a:r>
              <a:endParaRPr kumimoji="1" lang="ja-JP" altLang="en-US" sz="2400" b="1" dirty="0">
                <a:solidFill>
                  <a:srgbClr val="DC5096"/>
                </a:solidFill>
                <a:effectLst/>
                <a:latin typeface="+mn-ea"/>
                <a:cs typeface="HGP創英角ｺﾞｼｯｸUB"/>
              </a:endParaRPr>
            </a:p>
          </p:txBody>
        </p:sp>
      </p:grpSp>
      <p:pic>
        <p:nvPicPr>
          <p:cNvPr id="31" name="図 30" descr="三中.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852" y="1995236"/>
            <a:ext cx="783017" cy="817770"/>
          </a:xfrm>
          <a:prstGeom prst="rect">
            <a:avLst/>
          </a:prstGeom>
        </p:spPr>
      </p:pic>
      <p:grpSp>
        <p:nvGrpSpPr>
          <p:cNvPr id="4" name="図形グループ 3"/>
          <p:cNvGrpSpPr/>
          <p:nvPr/>
        </p:nvGrpSpPr>
        <p:grpSpPr>
          <a:xfrm>
            <a:off x="645941" y="2147880"/>
            <a:ext cx="908179" cy="908179"/>
            <a:chOff x="-1620623" y="1795358"/>
            <a:chExt cx="908179" cy="908179"/>
          </a:xfrm>
        </p:grpSpPr>
        <p:sp>
          <p:nvSpPr>
            <p:cNvPr id="39" name="円/楕円 38"/>
            <p:cNvSpPr/>
            <p:nvPr/>
          </p:nvSpPr>
          <p:spPr>
            <a:xfrm>
              <a:off x="-1620623" y="1795358"/>
              <a:ext cx="908179" cy="908179"/>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mn-ea"/>
                <a:cs typeface="HGP創英角ｺﾞｼｯｸUB"/>
              </a:endParaRPr>
            </a:p>
          </p:txBody>
        </p:sp>
        <p:sp>
          <p:nvSpPr>
            <p:cNvPr id="41" name="テキスト ボックス 40"/>
            <p:cNvSpPr txBox="1"/>
            <p:nvPr/>
          </p:nvSpPr>
          <p:spPr>
            <a:xfrm>
              <a:off x="-1566643" y="2019856"/>
              <a:ext cx="800219" cy="461665"/>
            </a:xfrm>
            <a:prstGeom prst="rect">
              <a:avLst/>
            </a:prstGeom>
            <a:noFill/>
            <a:ln>
              <a:noFill/>
            </a:ln>
          </p:spPr>
          <p:txBody>
            <a:bodyPr wrap="none" rtlCol="0">
              <a:spAutoFit/>
            </a:bodyPr>
            <a:lstStyle/>
            <a:p>
              <a:pPr algn="ctr"/>
              <a:r>
                <a:rPr kumimoji="1" lang="ja-JP" altLang="en-US" sz="2400" b="1" dirty="0" smtClean="0">
                  <a:ln w="3175" cmpd="sng">
                    <a:noFill/>
                  </a:ln>
                  <a:solidFill>
                    <a:srgbClr val="FF9A00"/>
                  </a:solidFill>
                  <a:effectLst/>
                  <a:latin typeface="+mn-ea"/>
                  <a:cs typeface="HGP創英角ｺﾞｼｯｸUB"/>
                </a:rPr>
                <a:t>三中</a:t>
              </a:r>
              <a:endParaRPr kumimoji="1" lang="ja-JP" altLang="en-US" sz="2400" b="1" dirty="0">
                <a:solidFill>
                  <a:srgbClr val="FF9A00"/>
                </a:solidFill>
                <a:effectLst/>
                <a:latin typeface="+mn-ea"/>
                <a:cs typeface="HGP創英角ｺﾞｼｯｸUB"/>
              </a:endParaRPr>
            </a:p>
          </p:txBody>
        </p:sp>
      </p:grpSp>
      <p:pic>
        <p:nvPicPr>
          <p:cNvPr id="44" name="図 43" descr="071206-15554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3552" y="5408139"/>
            <a:ext cx="1997135" cy="1326430"/>
          </a:xfrm>
          <a:prstGeom prst="rect">
            <a:avLst/>
          </a:prstGeom>
          <a:ln>
            <a:noFill/>
          </a:ln>
          <a:effectLst>
            <a:softEdge rad="112500"/>
          </a:effectLst>
        </p:spPr>
      </p:pic>
      <p:pic>
        <p:nvPicPr>
          <p:cNvPr id="46" name="図 45" descr="20140220_989630.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94588" y="4612490"/>
            <a:ext cx="2225216" cy="1179952"/>
          </a:xfrm>
          <a:prstGeom prst="rect">
            <a:avLst/>
          </a:prstGeom>
          <a:ln>
            <a:noFill/>
          </a:ln>
          <a:effectLst>
            <a:softEdge rad="112500"/>
          </a:effectLst>
        </p:spPr>
      </p:pic>
      <p:pic>
        <p:nvPicPr>
          <p:cNvPr id="3" name="図 2" descr="つながり.png"/>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6581812" y="163854"/>
            <a:ext cx="1578503" cy="1615499"/>
          </a:xfrm>
          <a:prstGeom prst="rect">
            <a:avLst/>
          </a:prstGeom>
        </p:spPr>
      </p:pic>
      <p:pic>
        <p:nvPicPr>
          <p:cNvPr id="13" name="図 12" descr="にぎわい.png"/>
          <p:cNvPicPr>
            <a:picLocks noChangeAspect="1"/>
          </p:cNvPicPr>
          <p:nvPr/>
        </p:nvPicPr>
        <p:blipFill>
          <a:blip r:embed="rId9" cstate="print">
            <a:alphaModFix amt="70000"/>
            <a:extLst>
              <a:ext uri="{28A0092B-C50C-407E-A947-70E740481C1C}">
                <a14:useLocalDpi xmlns:a14="http://schemas.microsoft.com/office/drawing/2010/main"/>
              </a:ext>
            </a:extLst>
          </a:blip>
          <a:stretch>
            <a:fillRect/>
          </a:stretch>
        </p:blipFill>
        <p:spPr>
          <a:xfrm>
            <a:off x="8247959" y="173472"/>
            <a:ext cx="754252" cy="771930"/>
          </a:xfrm>
          <a:prstGeom prst="rect">
            <a:avLst/>
          </a:prstGeom>
        </p:spPr>
      </p:pic>
      <p:pic>
        <p:nvPicPr>
          <p:cNvPr id="19" name="図 18" descr="交流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71586" y="163854"/>
            <a:ext cx="620452" cy="620452"/>
          </a:xfrm>
          <a:prstGeom prst="rect">
            <a:avLst/>
          </a:prstGeom>
        </p:spPr>
      </p:pic>
      <p:pic>
        <p:nvPicPr>
          <p:cNvPr id="20" name="図 19" descr="学習3.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71586" y="799728"/>
            <a:ext cx="620452" cy="620452"/>
          </a:xfrm>
          <a:prstGeom prst="rect">
            <a:avLst/>
          </a:prstGeom>
        </p:spPr>
      </p:pic>
      <p:pic>
        <p:nvPicPr>
          <p:cNvPr id="24" name="図 23" descr="あんしん.png"/>
          <p:cNvPicPr>
            <a:picLocks noChangeAspect="1"/>
          </p:cNvPicPr>
          <p:nvPr/>
        </p:nvPicPr>
        <p:blipFill>
          <a:blip r:embed="rId12" cstate="print">
            <a:alphaModFix amt="70000"/>
            <a:extLst>
              <a:ext uri="{28A0092B-C50C-407E-A947-70E740481C1C}">
                <a14:useLocalDpi xmlns:a14="http://schemas.microsoft.com/office/drawing/2010/main"/>
              </a:ext>
            </a:extLst>
          </a:blip>
          <a:stretch>
            <a:fillRect/>
          </a:stretch>
        </p:blipFill>
        <p:spPr>
          <a:xfrm>
            <a:off x="8291942" y="1019524"/>
            <a:ext cx="710269" cy="726916"/>
          </a:xfrm>
          <a:prstGeom prst="rect">
            <a:avLst/>
          </a:prstGeom>
        </p:spPr>
      </p:pic>
    </p:spTree>
    <p:extLst>
      <p:ext uri="{BB962C8B-B14F-4D97-AF65-F5344CB8AC3E}">
        <p14:creationId xmlns:p14="http://schemas.microsoft.com/office/powerpoint/2010/main" val="200034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50</a:t>
            </a:fld>
            <a:endParaRPr kumimoji="1" lang="ja-JP" altLang="en-US"/>
          </a:p>
        </p:txBody>
      </p:sp>
      <p:sp>
        <p:nvSpPr>
          <p:cNvPr id="16" name="テキスト ボックス 15"/>
          <p:cNvSpPr txBox="1"/>
          <p:nvPr/>
        </p:nvSpPr>
        <p:spPr>
          <a:xfrm>
            <a:off x="-424536" y="8498903"/>
            <a:ext cx="3846286" cy="523220"/>
          </a:xfrm>
          <a:prstGeom prst="rect">
            <a:avLst/>
          </a:prstGeom>
          <a:noFill/>
        </p:spPr>
        <p:txBody>
          <a:bodyPr wrap="square" rtlCol="0">
            <a:spAutoFit/>
          </a:bodyPr>
          <a:lstStyle/>
          <a:p>
            <a:r>
              <a:rPr kumimoji="1" lang="ja-JP" altLang="en-US" sz="2800" dirty="0" smtClean="0"/>
              <a:t>ポイントの貯まる先は</a:t>
            </a:r>
            <a:endParaRPr kumimoji="1" lang="ja-JP" altLang="en-US" sz="2800" dirty="0"/>
          </a:p>
        </p:txBody>
      </p:sp>
      <p:sp>
        <p:nvSpPr>
          <p:cNvPr id="17" name="正方形/長方形 16"/>
          <p:cNvSpPr/>
          <p:nvPr/>
        </p:nvSpPr>
        <p:spPr>
          <a:xfrm>
            <a:off x="2191667" y="9157056"/>
            <a:ext cx="4376050" cy="56822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3600" dirty="0" smtClean="0"/>
              <a:t>住民基本台帳カード</a:t>
            </a:r>
            <a:endParaRPr kumimoji="1" lang="ja-JP" altLang="en-US" sz="3600" dirty="0"/>
          </a:p>
        </p:txBody>
      </p:sp>
      <p:pic>
        <p:nvPicPr>
          <p:cNvPr id="3" name="図 2" descr="happy_woman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25934" y="6858000"/>
            <a:ext cx="1517286" cy="1832471"/>
          </a:xfrm>
          <a:prstGeom prst="rect">
            <a:avLst/>
          </a:prstGeom>
        </p:spPr>
      </p:pic>
      <p:pic>
        <p:nvPicPr>
          <p:cNvPr id="6" name="図 5" descr="happy_woman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7156" y="7780364"/>
            <a:ext cx="988710" cy="1437078"/>
          </a:xfrm>
          <a:prstGeom prst="rect">
            <a:avLst/>
          </a:prstGeom>
        </p:spPr>
      </p:pic>
      <p:pic>
        <p:nvPicPr>
          <p:cNvPr id="26" name="図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2986" y="8188573"/>
            <a:ext cx="1371139" cy="851977"/>
          </a:xfrm>
          <a:prstGeom prst="rect">
            <a:avLst/>
          </a:prstGeom>
          <a:effectLst/>
        </p:spPr>
      </p:pic>
      <p:sp>
        <p:nvSpPr>
          <p:cNvPr id="40" name="コンテンツ プレースホルダー 4"/>
          <p:cNvSpPr txBox="1">
            <a:spLocks/>
          </p:cNvSpPr>
          <p:nvPr/>
        </p:nvSpPr>
        <p:spPr>
          <a:xfrm>
            <a:off x="457200" y="1839686"/>
            <a:ext cx="8229600" cy="42864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ja-JP" altLang="en-US" dirty="0"/>
          </a:p>
        </p:txBody>
      </p:sp>
      <p:pic>
        <p:nvPicPr>
          <p:cNvPr id="2" name="図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27303" y="1650671"/>
            <a:ext cx="5799928" cy="4655648"/>
          </a:xfrm>
          <a:prstGeom prst="rect">
            <a:avLst/>
          </a:prstGeom>
        </p:spPr>
      </p:pic>
      <p:sp>
        <p:nvSpPr>
          <p:cNvPr id="5" name="テキスト ボックス 4"/>
          <p:cNvSpPr txBox="1"/>
          <p:nvPr/>
        </p:nvSpPr>
        <p:spPr>
          <a:xfrm>
            <a:off x="457200" y="1189006"/>
            <a:ext cx="8140134" cy="461665"/>
          </a:xfrm>
          <a:prstGeom prst="rect">
            <a:avLst/>
          </a:prstGeom>
          <a:noFill/>
        </p:spPr>
        <p:txBody>
          <a:bodyPr wrap="square" rtlCol="0">
            <a:spAutoFit/>
          </a:bodyPr>
          <a:lstStyle/>
          <a:p>
            <a:r>
              <a:rPr kumimoji="1" lang="ja-JP" altLang="en-US" sz="2400" dirty="0" smtClean="0"/>
              <a:t>プランの重点地域は、中心市街地活性化基本計画による</a:t>
            </a:r>
            <a:endParaRPr kumimoji="1" lang="ja-JP" altLang="en-US" sz="2400" dirty="0"/>
          </a:p>
        </p:txBody>
      </p:sp>
      <p:sp>
        <p:nvSpPr>
          <p:cNvPr id="7" name="テキスト ボックス 6"/>
          <p:cNvSpPr txBox="1"/>
          <p:nvPr/>
        </p:nvSpPr>
        <p:spPr>
          <a:xfrm>
            <a:off x="5486875" y="6306319"/>
            <a:ext cx="1940356" cy="169277"/>
          </a:xfrm>
          <a:prstGeom prst="rect">
            <a:avLst/>
          </a:prstGeom>
          <a:noFill/>
        </p:spPr>
        <p:txBody>
          <a:bodyPr wrap="square" rtlCol="0">
            <a:spAutoFit/>
          </a:bodyPr>
          <a:lstStyle/>
          <a:p>
            <a:r>
              <a:rPr lang="en-US" altLang="ja-JP" sz="500" dirty="0"/>
              <a:t>http://www.city.tsuchiura.lg.jp/data/doc/1395893268_doc_34_3.pdf</a:t>
            </a:r>
            <a:endParaRPr kumimoji="1" lang="ja-JP" altLang="en-US" sz="500" dirty="0"/>
          </a:p>
        </p:txBody>
      </p:sp>
      <p:sp>
        <p:nvSpPr>
          <p:cNvPr id="19" name="正方形/長方形 18"/>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図形グループ 19"/>
          <p:cNvGrpSpPr/>
          <p:nvPr/>
        </p:nvGrpSpPr>
        <p:grpSpPr>
          <a:xfrm>
            <a:off x="616021" y="183324"/>
            <a:ext cx="668300" cy="668300"/>
            <a:chOff x="6487839" y="2214201"/>
            <a:chExt cx="914400" cy="914400"/>
          </a:xfrm>
        </p:grpSpPr>
        <p:sp>
          <p:nvSpPr>
            <p:cNvPr id="21" name="円/楕円 20"/>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22" name="テキスト ボックス 21"/>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23" name="テキスト ボックス 22"/>
          <p:cNvSpPr txBox="1"/>
          <p:nvPr/>
        </p:nvSpPr>
        <p:spPr>
          <a:xfrm>
            <a:off x="1513237" y="260350"/>
            <a:ext cx="5211683" cy="523220"/>
          </a:xfrm>
          <a:prstGeom prst="rect">
            <a:avLst/>
          </a:prstGeom>
          <a:noFill/>
        </p:spPr>
        <p:txBody>
          <a:bodyPr wrap="none" rtlCol="0">
            <a:spAutoFit/>
          </a:bodyPr>
          <a:lstStyle/>
          <a:p>
            <a:r>
              <a:rPr lang="ja-JP" altLang="en-US" sz="2800" dirty="0" smtClean="0">
                <a:ln w="635" cap="flat" cmpd="sng">
                  <a:noFill/>
                </a:ln>
              </a:rPr>
              <a:t>地元事</a:t>
            </a:r>
            <a:r>
              <a:rPr lang="ja-JP" altLang="en-US" sz="2800" dirty="0">
                <a:ln w="635" cap="flat" cmpd="sng">
                  <a:noFill/>
                </a:ln>
              </a:rPr>
              <a:t>業者知</a:t>
            </a:r>
            <a:r>
              <a:rPr lang="ja-JP" altLang="en-US" sz="2800" dirty="0" smtClean="0">
                <a:ln w="635" cap="flat" cmpd="sng">
                  <a:noFill/>
                </a:ln>
              </a:rPr>
              <a:t>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24" name="図 23" descr="経済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3470" y="143974"/>
            <a:ext cx="768096" cy="768096"/>
          </a:xfrm>
          <a:prstGeom prst="rect">
            <a:avLst/>
          </a:prstGeom>
        </p:spPr>
      </p:pic>
    </p:spTree>
    <p:extLst>
      <p:ext uri="{BB962C8B-B14F-4D97-AF65-F5344CB8AC3E}">
        <p14:creationId xmlns:p14="http://schemas.microsoft.com/office/powerpoint/2010/main" val="3989697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角丸四角形 43"/>
          <p:cNvSpPr/>
          <p:nvPr/>
        </p:nvSpPr>
        <p:spPr>
          <a:xfrm>
            <a:off x="563346" y="930558"/>
            <a:ext cx="7847124" cy="737467"/>
          </a:xfrm>
          <a:prstGeom prst="roundRect">
            <a:avLst/>
          </a:prstGeom>
          <a:solidFill>
            <a:srgbClr val="FF8021">
              <a:alpha val="69804"/>
            </a:srgbClr>
          </a:solidFill>
        </p:spPr>
        <p:style>
          <a:lnRef idx="3">
            <a:schemeClr val="lt1"/>
          </a:lnRef>
          <a:fillRef idx="1">
            <a:schemeClr val="accent5"/>
          </a:fillRef>
          <a:effectRef idx="1">
            <a:schemeClr val="accent5"/>
          </a:effectRef>
          <a:fontRef idx="minor">
            <a:schemeClr val="lt1"/>
          </a:fontRef>
        </p:style>
        <p:txBody>
          <a:bodyPr rtlCol="0" anchor="ctr"/>
          <a:lstStyle/>
          <a:p>
            <a:r>
              <a:rPr lang="ja-JP" altLang="en-US" sz="2800" dirty="0"/>
              <a:t>①</a:t>
            </a:r>
            <a:r>
              <a:rPr lang="ja-JP" altLang="en-US" sz="2800" dirty="0" smtClean="0"/>
              <a:t>機能</a:t>
            </a:r>
            <a:r>
              <a:rPr lang="ja-JP" altLang="en-US" sz="2800" dirty="0"/>
              <a:t>一体型ポイントカードの導入</a:t>
            </a:r>
          </a:p>
        </p:txBody>
      </p:sp>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51</a:t>
            </a:fld>
            <a:endParaRPr kumimoji="1" lang="ja-JP" altLang="en-US"/>
          </a:p>
        </p:txBody>
      </p:sp>
      <p:sp>
        <p:nvSpPr>
          <p:cNvPr id="16" name="テキスト ボックス 15"/>
          <p:cNvSpPr txBox="1"/>
          <p:nvPr/>
        </p:nvSpPr>
        <p:spPr>
          <a:xfrm>
            <a:off x="-424536" y="8498903"/>
            <a:ext cx="3846286" cy="523220"/>
          </a:xfrm>
          <a:prstGeom prst="rect">
            <a:avLst/>
          </a:prstGeom>
          <a:noFill/>
        </p:spPr>
        <p:txBody>
          <a:bodyPr wrap="square" rtlCol="0">
            <a:spAutoFit/>
          </a:bodyPr>
          <a:lstStyle/>
          <a:p>
            <a:r>
              <a:rPr kumimoji="1" lang="ja-JP" altLang="en-US" sz="2800" dirty="0" smtClean="0"/>
              <a:t>ポイントの貯まる先は</a:t>
            </a:r>
            <a:endParaRPr kumimoji="1" lang="ja-JP" altLang="en-US" sz="2800" dirty="0"/>
          </a:p>
        </p:txBody>
      </p:sp>
      <p:sp>
        <p:nvSpPr>
          <p:cNvPr id="17" name="正方形/長方形 16"/>
          <p:cNvSpPr/>
          <p:nvPr/>
        </p:nvSpPr>
        <p:spPr>
          <a:xfrm>
            <a:off x="2191667" y="9157056"/>
            <a:ext cx="4376050" cy="56822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3600" dirty="0" smtClean="0"/>
              <a:t>住民基本台帳カード</a:t>
            </a:r>
            <a:endParaRPr kumimoji="1" lang="ja-JP" altLang="en-US" sz="3600" dirty="0"/>
          </a:p>
        </p:txBody>
      </p:sp>
      <p:pic>
        <p:nvPicPr>
          <p:cNvPr id="3" name="図 2" descr="happy_woman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25934" y="6858000"/>
            <a:ext cx="1517286" cy="1832471"/>
          </a:xfrm>
          <a:prstGeom prst="rect">
            <a:avLst/>
          </a:prstGeom>
        </p:spPr>
      </p:pic>
      <p:pic>
        <p:nvPicPr>
          <p:cNvPr id="6" name="図 5" descr="happy_woman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7156" y="7780364"/>
            <a:ext cx="988710" cy="1437078"/>
          </a:xfrm>
          <a:prstGeom prst="rect">
            <a:avLst/>
          </a:prstGeom>
        </p:spPr>
      </p:pic>
      <p:pic>
        <p:nvPicPr>
          <p:cNvPr id="26" name="図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2986" y="8188573"/>
            <a:ext cx="1371139" cy="851977"/>
          </a:xfrm>
          <a:prstGeom prst="rect">
            <a:avLst/>
          </a:prstGeom>
          <a:effectLst/>
        </p:spPr>
      </p:pic>
      <p:sp>
        <p:nvSpPr>
          <p:cNvPr id="40" name="コンテンツ プレースホルダー 4"/>
          <p:cNvSpPr txBox="1">
            <a:spLocks/>
          </p:cNvSpPr>
          <p:nvPr/>
        </p:nvSpPr>
        <p:spPr>
          <a:xfrm>
            <a:off x="457200" y="1839686"/>
            <a:ext cx="8229600" cy="42864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ja-JP" altLang="en-US" dirty="0"/>
          </a:p>
        </p:txBody>
      </p:sp>
      <p:sp>
        <p:nvSpPr>
          <p:cNvPr id="41" name="コンテンツ プレースホルダー 4"/>
          <p:cNvSpPr txBox="1">
            <a:spLocks/>
          </p:cNvSpPr>
          <p:nvPr/>
        </p:nvSpPr>
        <p:spPr>
          <a:xfrm>
            <a:off x="421536" y="1915886"/>
            <a:ext cx="8265264" cy="42102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ブックレットの費用について</a:t>
            </a:r>
            <a:endParaRPr lang="en-US" altLang="ja-JP" sz="2000" dirty="0" smtClean="0"/>
          </a:p>
          <a:p>
            <a:pPr marL="0" indent="0">
              <a:buNone/>
            </a:pPr>
            <a:r>
              <a:rPr lang="ja-JP" altLang="en-US" sz="2000" dirty="0" smtClean="0"/>
              <a:t>主に協賛店が掲載する広告費用から賄われる</a:t>
            </a:r>
            <a:endParaRPr lang="en-US" altLang="ja-JP" sz="2000" dirty="0" smtClean="0"/>
          </a:p>
          <a:p>
            <a:r>
              <a:rPr lang="ja-JP" altLang="en-US" sz="2000" dirty="0" smtClean="0"/>
              <a:t>ポイントカード委員会内における役割分担</a:t>
            </a:r>
            <a:endParaRPr lang="en-US" altLang="ja-JP" sz="2000" dirty="0" smtClean="0"/>
          </a:p>
          <a:p>
            <a:endParaRPr lang="en-US" altLang="ja-JP" sz="2000" dirty="0" smtClean="0"/>
          </a:p>
        </p:txBody>
      </p:sp>
      <p:grpSp>
        <p:nvGrpSpPr>
          <p:cNvPr id="18" name="グループ化 17"/>
          <p:cNvGrpSpPr/>
          <p:nvPr/>
        </p:nvGrpSpPr>
        <p:grpSpPr>
          <a:xfrm>
            <a:off x="563346" y="3136504"/>
            <a:ext cx="8254083" cy="3149996"/>
            <a:chOff x="4269613" y="2584970"/>
            <a:chExt cx="4613129" cy="4040157"/>
          </a:xfrm>
        </p:grpSpPr>
        <p:grpSp>
          <p:nvGrpSpPr>
            <p:cNvPr id="19" name="グループ化 18"/>
            <p:cNvGrpSpPr/>
            <p:nvPr/>
          </p:nvGrpSpPr>
          <p:grpSpPr>
            <a:xfrm>
              <a:off x="4269613" y="2584970"/>
              <a:ext cx="4613129" cy="4040157"/>
              <a:chOff x="2331401" y="2109728"/>
              <a:chExt cx="4140856" cy="4040157"/>
            </a:xfrm>
          </p:grpSpPr>
          <p:grpSp>
            <p:nvGrpSpPr>
              <p:cNvPr id="21" name="グループ化 20"/>
              <p:cNvGrpSpPr/>
              <p:nvPr/>
            </p:nvGrpSpPr>
            <p:grpSpPr>
              <a:xfrm>
                <a:off x="2331401" y="2313798"/>
                <a:ext cx="4140856" cy="3836087"/>
                <a:chOff x="558616" y="2134492"/>
                <a:chExt cx="4140856" cy="3836087"/>
              </a:xfrm>
            </p:grpSpPr>
            <p:sp>
              <p:nvSpPr>
                <p:cNvPr id="23" name="角丸四角形 22"/>
                <p:cNvSpPr/>
                <p:nvPr/>
              </p:nvSpPr>
              <p:spPr>
                <a:xfrm>
                  <a:off x="558616" y="2134492"/>
                  <a:ext cx="4140856" cy="38360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sp>
              <p:nvSpPr>
                <p:cNvPr id="24" name="正方形/長方形 23"/>
                <p:cNvSpPr/>
                <p:nvPr/>
              </p:nvSpPr>
              <p:spPr>
                <a:xfrm>
                  <a:off x="771181" y="2577947"/>
                  <a:ext cx="3715727" cy="9805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75910" y="3651638"/>
                  <a:ext cx="3715727" cy="9805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75910" y="4709708"/>
                  <a:ext cx="3715727" cy="9805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2538059" y="2826398"/>
                  <a:ext cx="395736"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市</a:t>
                  </a:r>
                  <a:endParaRPr kumimoji="1" lang="ja-JP" altLang="en-US" dirty="0"/>
                </a:p>
              </p:txBody>
            </p:sp>
            <p:sp>
              <p:nvSpPr>
                <p:cNvPr id="32" name="角丸四角形 31"/>
                <p:cNvSpPr/>
                <p:nvPr/>
              </p:nvSpPr>
              <p:spPr>
                <a:xfrm>
                  <a:off x="3810184" y="2833065"/>
                  <a:ext cx="639183"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NPO</a:t>
                  </a:r>
                  <a:endParaRPr kumimoji="1" lang="ja-JP" altLang="en-US" dirty="0"/>
                </a:p>
              </p:txBody>
            </p:sp>
            <p:sp>
              <p:nvSpPr>
                <p:cNvPr id="37" name="角丸四角形 36"/>
                <p:cNvSpPr/>
                <p:nvPr/>
              </p:nvSpPr>
              <p:spPr>
                <a:xfrm>
                  <a:off x="2960143" y="2826398"/>
                  <a:ext cx="829736"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商工会</a:t>
                  </a:r>
                  <a:endParaRPr kumimoji="1" lang="ja-JP" altLang="en-US" dirty="0"/>
                </a:p>
              </p:txBody>
            </p:sp>
            <p:sp>
              <p:nvSpPr>
                <p:cNvPr id="38" name="角丸四角形 37"/>
                <p:cNvSpPr/>
                <p:nvPr/>
              </p:nvSpPr>
              <p:spPr>
                <a:xfrm>
                  <a:off x="3649715" y="3896765"/>
                  <a:ext cx="799652"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図書館</a:t>
                  </a:r>
                  <a:endParaRPr kumimoji="1" lang="ja-JP" altLang="en-US" dirty="0"/>
                </a:p>
              </p:txBody>
            </p:sp>
            <p:sp>
              <p:nvSpPr>
                <p:cNvPr id="39" name="角丸四角形 38"/>
                <p:cNvSpPr/>
                <p:nvPr/>
              </p:nvSpPr>
              <p:spPr>
                <a:xfrm>
                  <a:off x="3248885" y="3896765"/>
                  <a:ext cx="380596"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市</a:t>
                  </a:r>
                  <a:endParaRPr kumimoji="1" lang="ja-JP" altLang="en-US" dirty="0"/>
                </a:p>
              </p:txBody>
            </p:sp>
            <p:sp>
              <p:nvSpPr>
                <p:cNvPr id="42" name="角丸四角形 41"/>
                <p:cNvSpPr/>
                <p:nvPr/>
              </p:nvSpPr>
              <p:spPr>
                <a:xfrm>
                  <a:off x="3814245" y="4954835"/>
                  <a:ext cx="631060"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NPO</a:t>
                  </a:r>
                  <a:endParaRPr kumimoji="1" lang="ja-JP" altLang="en-US" dirty="0"/>
                </a:p>
              </p:txBody>
            </p:sp>
            <p:sp>
              <p:nvSpPr>
                <p:cNvPr id="43" name="角丸四角形 42"/>
                <p:cNvSpPr/>
                <p:nvPr/>
              </p:nvSpPr>
              <p:spPr>
                <a:xfrm>
                  <a:off x="3159448" y="4954833"/>
                  <a:ext cx="630431"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商店街</a:t>
                  </a:r>
                  <a:endParaRPr kumimoji="1" lang="ja-JP" altLang="en-US" dirty="0"/>
                </a:p>
              </p:txBody>
            </p:sp>
            <p:sp>
              <p:nvSpPr>
                <p:cNvPr id="45" name="正方形/長方形 44"/>
                <p:cNvSpPr/>
                <p:nvPr/>
              </p:nvSpPr>
              <p:spPr>
                <a:xfrm>
                  <a:off x="843145" y="2677100"/>
                  <a:ext cx="1573597" cy="785518"/>
                </a:xfrm>
                <a:prstGeom prst="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システム</a:t>
                  </a:r>
                  <a:r>
                    <a:rPr lang="ja-JP" altLang="en-US" dirty="0" smtClean="0"/>
                    <a:t>導入</a:t>
                  </a:r>
                  <a:endParaRPr kumimoji="1" lang="ja-JP" altLang="en-US" dirty="0"/>
                </a:p>
              </p:txBody>
            </p:sp>
            <p:sp>
              <p:nvSpPr>
                <p:cNvPr id="46" name="正方形/長方形 45"/>
                <p:cNvSpPr/>
                <p:nvPr/>
              </p:nvSpPr>
              <p:spPr>
                <a:xfrm>
                  <a:off x="843144" y="3691887"/>
                  <a:ext cx="2090651" cy="842149"/>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ポイントカード・</a:t>
                  </a:r>
                  <a:endParaRPr lang="en-US" altLang="ja-JP" dirty="0" smtClean="0"/>
                </a:p>
                <a:p>
                  <a:pPr algn="ctr"/>
                  <a:r>
                    <a:rPr lang="ja-JP" altLang="en-US" dirty="0" smtClean="0"/>
                    <a:t>貸出券機能の搭載と事故対応</a:t>
                  </a:r>
                  <a:endParaRPr kumimoji="1" lang="en-US" altLang="ja-JP" dirty="0" smtClean="0"/>
                </a:p>
              </p:txBody>
            </p:sp>
            <p:sp>
              <p:nvSpPr>
                <p:cNvPr id="47" name="正方形/長方形 46"/>
                <p:cNvSpPr/>
                <p:nvPr/>
              </p:nvSpPr>
              <p:spPr>
                <a:xfrm>
                  <a:off x="843145" y="4778884"/>
                  <a:ext cx="1120190" cy="842149"/>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実際の事業運用</a:t>
                  </a:r>
                  <a:endParaRPr kumimoji="1" lang="en-US" altLang="ja-JP" dirty="0" smtClean="0"/>
                </a:p>
              </p:txBody>
            </p:sp>
          </p:grpSp>
          <p:sp>
            <p:nvSpPr>
              <p:cNvPr id="22" name="正方形/長方形 21"/>
              <p:cNvSpPr/>
              <p:nvPr/>
            </p:nvSpPr>
            <p:spPr>
              <a:xfrm>
                <a:off x="3266481" y="2109728"/>
                <a:ext cx="2280154" cy="408140"/>
              </a:xfrm>
              <a:prstGeom prst="rect">
                <a:avLst/>
              </a:prstGeom>
              <a:solidFill>
                <a:schemeClr val="accent1">
                  <a:lumMod val="75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ポイントカード委員会</a:t>
                </a:r>
                <a:endParaRPr kumimoji="1" lang="ja-JP" altLang="en-US" dirty="0"/>
              </a:p>
            </p:txBody>
          </p:sp>
        </p:grpSp>
        <p:sp>
          <p:nvSpPr>
            <p:cNvPr id="20" name="角丸四角形 19"/>
            <p:cNvSpPr/>
            <p:nvPr/>
          </p:nvSpPr>
          <p:spPr>
            <a:xfrm>
              <a:off x="6402533" y="5609383"/>
              <a:ext cx="719055" cy="4902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商工会</a:t>
              </a:r>
              <a:endParaRPr kumimoji="1" lang="ja-JP" altLang="en-US" dirty="0"/>
            </a:p>
          </p:txBody>
        </p:sp>
      </p:grpSp>
      <p:sp>
        <p:nvSpPr>
          <p:cNvPr id="48" name="角丸四角形 47"/>
          <p:cNvSpPr/>
          <p:nvPr/>
        </p:nvSpPr>
        <p:spPr>
          <a:xfrm>
            <a:off x="3509296" y="5500246"/>
            <a:ext cx="758653" cy="3822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市</a:t>
            </a:r>
            <a:endParaRPr kumimoji="1" lang="ja-JP" altLang="en-US" dirty="0"/>
          </a:p>
        </p:txBody>
      </p:sp>
      <p:sp>
        <p:nvSpPr>
          <p:cNvPr id="49" name="正方形/長方形 48"/>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0" name="図形グループ 49"/>
          <p:cNvGrpSpPr/>
          <p:nvPr/>
        </p:nvGrpSpPr>
        <p:grpSpPr>
          <a:xfrm>
            <a:off x="616021" y="183324"/>
            <a:ext cx="668300" cy="668300"/>
            <a:chOff x="6487839" y="2214201"/>
            <a:chExt cx="914400" cy="914400"/>
          </a:xfrm>
        </p:grpSpPr>
        <p:sp>
          <p:nvSpPr>
            <p:cNvPr id="51" name="円/楕円 50"/>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52" name="テキスト ボックス 51"/>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53" name="テキスト ボックス 52"/>
          <p:cNvSpPr txBox="1"/>
          <p:nvPr/>
        </p:nvSpPr>
        <p:spPr>
          <a:xfrm>
            <a:off x="1513237" y="260350"/>
            <a:ext cx="5211683" cy="523220"/>
          </a:xfrm>
          <a:prstGeom prst="rect">
            <a:avLst/>
          </a:prstGeom>
          <a:noFill/>
        </p:spPr>
        <p:txBody>
          <a:bodyPr wrap="none" rtlCol="0">
            <a:spAutoFit/>
          </a:bodyPr>
          <a:lstStyle/>
          <a:p>
            <a:r>
              <a:rPr lang="ja-JP" altLang="en-US" sz="2800" dirty="0" smtClean="0">
                <a:ln w="635" cap="flat" cmpd="sng">
                  <a:noFill/>
                </a:ln>
              </a:rPr>
              <a:t>地元事</a:t>
            </a:r>
            <a:r>
              <a:rPr lang="ja-JP" altLang="en-US" sz="2800" dirty="0">
                <a:ln w="635" cap="flat" cmpd="sng">
                  <a:noFill/>
                </a:ln>
              </a:rPr>
              <a:t>業者知</a:t>
            </a:r>
            <a:r>
              <a:rPr lang="ja-JP" altLang="en-US" sz="2800" dirty="0" smtClean="0">
                <a:ln w="635" cap="flat" cmpd="sng">
                  <a:noFill/>
                </a:ln>
              </a:rPr>
              <a:t>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54" name="図 53" descr="経済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3470" y="143974"/>
            <a:ext cx="768096" cy="768096"/>
          </a:xfrm>
          <a:prstGeom prst="rect">
            <a:avLst/>
          </a:prstGeom>
        </p:spPr>
      </p:pic>
    </p:spTree>
    <p:extLst>
      <p:ext uri="{BB962C8B-B14F-4D97-AF65-F5344CB8AC3E}">
        <p14:creationId xmlns:p14="http://schemas.microsoft.com/office/powerpoint/2010/main" val="2180007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52</a:t>
            </a:fld>
            <a:endParaRPr kumimoji="1" lang="ja-JP" altLang="en-US"/>
          </a:p>
        </p:txBody>
      </p:sp>
      <p:sp>
        <p:nvSpPr>
          <p:cNvPr id="8" name="角丸四角形 7"/>
          <p:cNvSpPr/>
          <p:nvPr/>
        </p:nvSpPr>
        <p:spPr>
          <a:xfrm>
            <a:off x="124851" y="1771274"/>
            <a:ext cx="2788361" cy="508000"/>
          </a:xfrm>
          <a:prstGeom prst="roundRect">
            <a:avLst/>
          </a:prstGeom>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t>協賛店</a:t>
            </a:r>
            <a:r>
              <a:rPr lang="ja-JP" altLang="en-US" sz="2000" dirty="0" smtClean="0"/>
              <a:t>で買い物</a:t>
            </a:r>
            <a:endParaRPr kumimoji="1" lang="ja-JP" altLang="en-US" sz="2000" dirty="0"/>
          </a:p>
        </p:txBody>
      </p:sp>
      <p:sp>
        <p:nvSpPr>
          <p:cNvPr id="9" name="角丸四角形 8"/>
          <p:cNvSpPr/>
          <p:nvPr/>
        </p:nvSpPr>
        <p:spPr>
          <a:xfrm>
            <a:off x="113261" y="2579346"/>
            <a:ext cx="2788358" cy="72169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2000" dirty="0"/>
              <a:t>地域活動</a:t>
            </a:r>
            <a:r>
              <a:rPr lang="ja-JP" altLang="en-US" sz="2000" dirty="0" smtClean="0"/>
              <a:t>に参加する</a:t>
            </a:r>
            <a:endParaRPr lang="en-US" altLang="ja-JP" sz="2000" dirty="0" smtClean="0"/>
          </a:p>
          <a:p>
            <a:pPr algn="ctr"/>
            <a:r>
              <a:rPr lang="en-US" altLang="ja-JP" sz="2000" dirty="0" smtClean="0"/>
              <a:t>(</a:t>
            </a:r>
            <a:r>
              <a:rPr lang="ja-JP" altLang="en-US" sz="2000" dirty="0" smtClean="0"/>
              <a:t>例</a:t>
            </a:r>
            <a:r>
              <a:rPr lang="en-US" altLang="ja-JP" sz="2000" dirty="0" smtClean="0"/>
              <a:t>)</a:t>
            </a:r>
            <a:r>
              <a:rPr lang="ja-JP" altLang="en-US" sz="2000" dirty="0" smtClean="0"/>
              <a:t>街の清掃活動</a:t>
            </a:r>
            <a:endParaRPr lang="en-US" altLang="ja-JP" sz="2000" dirty="0" smtClean="0"/>
          </a:p>
        </p:txBody>
      </p:sp>
      <p:sp>
        <p:nvSpPr>
          <p:cNvPr id="13" name="右矢印 12"/>
          <p:cNvSpPr/>
          <p:nvPr/>
        </p:nvSpPr>
        <p:spPr>
          <a:xfrm>
            <a:off x="4008548" y="1805896"/>
            <a:ext cx="2152352" cy="398837"/>
          </a:xfrm>
          <a:prstGeom prst="rightArrow">
            <a:avLst>
              <a:gd name="adj1" fmla="val 50000"/>
              <a:gd name="adj2" fmla="val 101101"/>
            </a:avLst>
          </a:prstGeom>
          <a:gradFill flip="none" rotWithShape="1">
            <a:gsLst>
              <a:gs pos="100000">
                <a:srgbClr val="5DCEAF"/>
              </a:gs>
              <a:gs pos="0">
                <a:schemeClr val="accent4">
                  <a:lumMod val="20000"/>
                  <a:lumOff val="80000"/>
                </a:schemeClr>
              </a:gs>
              <a:gs pos="31000">
                <a:schemeClr val="accent4">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119078" y="2119828"/>
            <a:ext cx="1676986" cy="338554"/>
          </a:xfrm>
          <a:prstGeom prst="rect">
            <a:avLst/>
          </a:prstGeom>
          <a:noFill/>
          <a:ln w="31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600" dirty="0" smtClean="0"/>
              <a:t>買い物ポイント</a:t>
            </a:r>
            <a:endParaRPr kumimoji="1" lang="ja-JP" altLang="en-US" sz="1600" dirty="0"/>
          </a:p>
        </p:txBody>
      </p:sp>
      <p:sp>
        <p:nvSpPr>
          <p:cNvPr id="24" name="テキスト ボックス 23"/>
          <p:cNvSpPr txBox="1"/>
          <p:nvPr/>
        </p:nvSpPr>
        <p:spPr>
          <a:xfrm>
            <a:off x="4063039" y="2981334"/>
            <a:ext cx="1871292" cy="338554"/>
          </a:xfrm>
          <a:prstGeom prst="rect">
            <a:avLst/>
          </a:prstGeom>
          <a:noFill/>
          <a:ln w="3175">
            <a:noFill/>
          </a:ln>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kumimoji="1" lang="ja-JP" altLang="en-US" sz="1600" dirty="0" smtClean="0"/>
              <a:t>地域活動ポイント</a:t>
            </a:r>
            <a:endParaRPr kumimoji="1" lang="ja-JP" altLang="en-US" sz="1600" dirty="0"/>
          </a:p>
        </p:txBody>
      </p:sp>
      <p:sp>
        <p:nvSpPr>
          <p:cNvPr id="32" name="右矢印 31"/>
          <p:cNvSpPr/>
          <p:nvPr/>
        </p:nvSpPr>
        <p:spPr>
          <a:xfrm>
            <a:off x="4008548" y="2663290"/>
            <a:ext cx="2163466" cy="398837"/>
          </a:xfrm>
          <a:prstGeom prst="rightArrow">
            <a:avLst>
              <a:gd name="adj1" fmla="val 50000"/>
              <a:gd name="adj2" fmla="val 101101"/>
            </a:avLst>
          </a:prstGeom>
          <a:gradFill flip="none" rotWithShape="1">
            <a:gsLst>
              <a:gs pos="100000">
                <a:schemeClr val="accent3"/>
              </a:gs>
              <a:gs pos="0">
                <a:schemeClr val="accent3">
                  <a:lumMod val="20000"/>
                  <a:lumOff val="80000"/>
                </a:schemeClr>
              </a:gs>
              <a:gs pos="31000">
                <a:schemeClr val="accent3">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919804" y="3230325"/>
            <a:ext cx="2236510" cy="830997"/>
          </a:xfrm>
          <a:prstGeom prst="rect">
            <a:avLst/>
          </a:prstGeom>
          <a:noFill/>
        </p:spPr>
        <p:txBody>
          <a:bodyPr wrap="none" rtlCol="0">
            <a:spAutoFit/>
          </a:bodyPr>
          <a:lstStyle/>
          <a:p>
            <a:pPr algn="ctr">
              <a:lnSpc>
                <a:spcPct val="120000"/>
              </a:lnSpc>
            </a:pPr>
            <a:r>
              <a:rPr lang="ja-JP" altLang="en-US" sz="2000" dirty="0"/>
              <a:t>市街地</a:t>
            </a:r>
            <a:r>
              <a:rPr lang="ja-JP" altLang="en-US" sz="2000" dirty="0" smtClean="0"/>
              <a:t>の協賛店で</a:t>
            </a:r>
            <a:endParaRPr lang="en-US" altLang="ja-JP" sz="2000" dirty="0" smtClean="0"/>
          </a:p>
          <a:p>
            <a:pPr algn="ctr">
              <a:lnSpc>
                <a:spcPct val="120000"/>
              </a:lnSpc>
            </a:pPr>
            <a:r>
              <a:rPr lang="ja-JP" altLang="en-US" sz="2000" dirty="0"/>
              <a:t>使える</a:t>
            </a:r>
            <a:r>
              <a:rPr lang="ja-JP" altLang="en-US" sz="2000" dirty="0" smtClean="0"/>
              <a:t>ポイントへ</a:t>
            </a:r>
            <a:endParaRPr lang="ja-JP" altLang="en-US" sz="2000" dirty="0"/>
          </a:p>
        </p:txBody>
      </p:sp>
      <p:grpSp>
        <p:nvGrpSpPr>
          <p:cNvPr id="12" name="図形グループ 11"/>
          <p:cNvGrpSpPr/>
          <p:nvPr/>
        </p:nvGrpSpPr>
        <p:grpSpPr>
          <a:xfrm>
            <a:off x="6577302" y="1635114"/>
            <a:ext cx="2072045" cy="1607621"/>
            <a:chOff x="6818369" y="3383587"/>
            <a:chExt cx="2072045" cy="1607621"/>
          </a:xfrm>
        </p:grpSpPr>
        <p:pic>
          <p:nvPicPr>
            <p:cNvPr id="19" name="図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370" y="3383587"/>
              <a:ext cx="2072044" cy="1287494"/>
            </a:xfrm>
            <a:prstGeom prst="rect">
              <a:avLst/>
            </a:prstGeom>
            <a:effectLst/>
          </p:spPr>
        </p:pic>
        <p:sp>
          <p:nvSpPr>
            <p:cNvPr id="11" name="テキスト ボックス 10"/>
            <p:cNvSpPr txBox="1"/>
            <p:nvPr/>
          </p:nvSpPr>
          <p:spPr>
            <a:xfrm>
              <a:off x="6818369" y="4621876"/>
              <a:ext cx="2072045" cy="369332"/>
            </a:xfrm>
            <a:prstGeom prst="rect">
              <a:avLst/>
            </a:prstGeom>
            <a:solidFill>
              <a:srgbClr val="FFFFFF">
                <a:alpha val="79000"/>
              </a:srgbClr>
            </a:solidFill>
            <a:ln w="12700" cmpd="sng">
              <a:solidFill>
                <a:srgbClr val="F14124"/>
              </a:solidFill>
            </a:ln>
          </p:spPr>
          <p:txBody>
            <a:bodyPr wrap="square" rtlCol="0">
              <a:spAutoFit/>
            </a:bodyPr>
            <a:lstStyle/>
            <a:p>
              <a:pPr algn="ctr"/>
              <a:r>
                <a:rPr kumimoji="1" lang="ja-JP" altLang="en-US" dirty="0" smtClean="0"/>
                <a:t>住基カード</a:t>
              </a:r>
              <a:endParaRPr kumimoji="1" lang="ja-JP" altLang="en-US" dirty="0"/>
            </a:p>
          </p:txBody>
        </p:sp>
      </p:grpSp>
      <p:pic>
        <p:nvPicPr>
          <p:cNvPr id="37" name="図 3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65667" y="1530714"/>
            <a:ext cx="1224516" cy="989120"/>
          </a:xfrm>
          <a:prstGeom prst="rect">
            <a:avLst/>
          </a:prstGeom>
          <a:ln>
            <a:noFill/>
          </a:ln>
          <a:effectLst>
            <a:softEdge rad="112500"/>
          </a:effectLst>
        </p:spPr>
      </p:pic>
      <p:pic>
        <p:nvPicPr>
          <p:cNvPr id="39" name="図 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45319" y="2460822"/>
            <a:ext cx="1224515" cy="958880"/>
          </a:xfrm>
          <a:prstGeom prst="rect">
            <a:avLst/>
          </a:prstGeom>
          <a:ln>
            <a:noFill/>
          </a:ln>
          <a:effectLst>
            <a:softEdge rad="112500"/>
          </a:effectLst>
        </p:spPr>
      </p:pic>
      <p:sp>
        <p:nvSpPr>
          <p:cNvPr id="36"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en-US" altLang="ja-JP" sz="3200" b="0" dirty="0" smtClean="0">
                <a:solidFill>
                  <a:schemeClr val="tx1">
                    <a:lumMod val="85000"/>
                    <a:lumOff val="15000"/>
                  </a:schemeClr>
                </a:solidFill>
              </a:rPr>
              <a:t>①</a:t>
            </a:r>
            <a:r>
              <a:rPr lang="ja-JP" altLang="en-US" sz="2600" b="0" dirty="0">
                <a:solidFill>
                  <a:schemeClr val="tx1">
                    <a:lumMod val="85000"/>
                    <a:lumOff val="15000"/>
                  </a:schemeClr>
                </a:solidFill>
              </a:rPr>
              <a:t>地域カード</a:t>
            </a:r>
            <a:r>
              <a:rPr lang="ja-JP" altLang="en-US" sz="2600" b="0" dirty="0" smtClean="0">
                <a:solidFill>
                  <a:schemeClr val="tx1">
                    <a:lumMod val="85000"/>
                    <a:lumOff val="15000"/>
                  </a:schemeClr>
                </a:solidFill>
              </a:rPr>
              <a:t>の導入</a:t>
            </a:r>
            <a:endParaRPr lang="ja-JP" altLang="en-US" sz="2600" b="0" dirty="0">
              <a:solidFill>
                <a:schemeClr val="tx1">
                  <a:lumMod val="85000"/>
                  <a:lumOff val="15000"/>
                </a:schemeClr>
              </a:solidFill>
            </a:endParaRPr>
          </a:p>
        </p:txBody>
      </p:sp>
      <p:sp>
        <p:nvSpPr>
          <p:cNvPr id="41" name="正方形/長方形 40"/>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616021" y="183324"/>
            <a:ext cx="668300" cy="668300"/>
            <a:chOff x="6487839" y="2214201"/>
            <a:chExt cx="914400" cy="914400"/>
          </a:xfrm>
        </p:grpSpPr>
        <p:sp>
          <p:nvSpPr>
            <p:cNvPr id="49" name="円/楕円 48"/>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50" name="テキスト ボックス 49"/>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51" name="テキスト ボックス 50"/>
          <p:cNvSpPr txBox="1"/>
          <p:nvPr/>
        </p:nvSpPr>
        <p:spPr>
          <a:xfrm>
            <a:off x="1513237" y="260350"/>
            <a:ext cx="4852610" cy="523220"/>
          </a:xfrm>
          <a:prstGeom prst="rect">
            <a:avLst/>
          </a:prstGeom>
          <a:noFill/>
        </p:spPr>
        <p:txBody>
          <a:bodyPr wrap="none" rtlCol="0">
            <a:spAutoFit/>
          </a:bodyPr>
          <a:lstStyle/>
          <a:p>
            <a:r>
              <a:rPr lang="ja-JP" altLang="en-US" sz="2800" dirty="0" smtClean="0">
                <a:ln w="635" cap="flat" cmpd="sng">
                  <a:noFill/>
                </a:ln>
              </a:rPr>
              <a:t>地元商店知ろう使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27" name="図 26" descr="経済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41282" y="143974"/>
            <a:ext cx="768096" cy="768096"/>
          </a:xfrm>
          <a:prstGeom prst="rect">
            <a:avLst/>
          </a:prstGeom>
        </p:spPr>
      </p:pic>
      <p:cxnSp>
        <p:nvCxnSpPr>
          <p:cNvPr id="59" name="直線コネクタ 58"/>
          <p:cNvCxnSpPr/>
          <p:nvPr/>
        </p:nvCxnSpPr>
        <p:spPr>
          <a:xfrm>
            <a:off x="3767547" y="4399437"/>
            <a:ext cx="0" cy="507850"/>
          </a:xfrm>
          <a:prstGeom prst="line">
            <a:avLst/>
          </a:prstGeom>
          <a:noFill/>
          <a:ln w="57150" cap="flat" cmpd="sng" algn="ctr">
            <a:solidFill>
              <a:srgbClr val="FF6666"/>
            </a:solidFill>
            <a:prstDash val="solid"/>
          </a:ln>
          <a:effectLst/>
        </p:spPr>
      </p:cxnSp>
      <p:sp>
        <p:nvSpPr>
          <p:cNvPr id="60" name="角丸四角形 59"/>
          <p:cNvSpPr/>
          <p:nvPr/>
        </p:nvSpPr>
        <p:spPr>
          <a:xfrm>
            <a:off x="2256479" y="6369444"/>
            <a:ext cx="3023407" cy="401226"/>
          </a:xfrm>
          <a:prstGeom prst="roundRect">
            <a:avLst/>
          </a:prstGeom>
          <a:solidFill>
            <a:srgbClr val="FFFFFF"/>
          </a:solidFill>
          <a:ln w="38100" cap="flat" cmpd="sng" algn="ctr">
            <a:solidFill>
              <a:schemeClr val="accent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chemeClr val="tx1">
                    <a:lumMod val="75000"/>
                    <a:lumOff val="25000"/>
                  </a:schemeClr>
                </a:solidFill>
                <a:effectLst/>
                <a:uLnTx/>
                <a:uFillTx/>
                <a:latin typeface="+mn-ea"/>
                <a:cs typeface="メイリオ" panose="020B0604030504040204" pitchFamily="50" charset="-128"/>
              </a:rPr>
              <a:t>利用者</a:t>
            </a:r>
          </a:p>
        </p:txBody>
      </p:sp>
      <p:sp>
        <p:nvSpPr>
          <p:cNvPr id="61" name="角丸四角形 60"/>
          <p:cNvSpPr/>
          <p:nvPr/>
        </p:nvSpPr>
        <p:spPr>
          <a:xfrm>
            <a:off x="2204289" y="3905279"/>
            <a:ext cx="3126516" cy="485625"/>
          </a:xfrm>
          <a:prstGeom prst="roundRect">
            <a:avLst/>
          </a:prstGeom>
          <a:solidFill>
            <a:schemeClr val="bg1"/>
          </a:solidFill>
          <a:ln w="38100" cap="flat" cmpd="sng" algn="ctr">
            <a:solidFill>
              <a:srgbClr val="FF66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chemeClr val="tx1">
                    <a:lumMod val="75000"/>
                    <a:lumOff val="25000"/>
                  </a:schemeClr>
                </a:solidFill>
                <a:effectLst/>
                <a:uLnTx/>
                <a:uFillTx/>
                <a:latin typeface="+mn-ea"/>
                <a:cs typeface="メイリオ" panose="020B0604030504040204" pitchFamily="50" charset="-128"/>
              </a:rPr>
              <a:t>地域カード組合</a:t>
            </a:r>
          </a:p>
        </p:txBody>
      </p:sp>
      <p:pic>
        <p:nvPicPr>
          <p:cNvPr id="62" name="図 6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490" y="4433193"/>
            <a:ext cx="1871975" cy="861108"/>
          </a:xfrm>
          <a:prstGeom prst="rect">
            <a:avLst/>
          </a:prstGeom>
          <a:ln>
            <a:noFill/>
          </a:ln>
          <a:effectLst>
            <a:softEdge rad="112500"/>
          </a:effectLst>
        </p:spPr>
      </p:pic>
      <p:sp>
        <p:nvSpPr>
          <p:cNvPr id="63" name="テキスト ボックス 62"/>
          <p:cNvSpPr txBox="1"/>
          <p:nvPr/>
        </p:nvSpPr>
        <p:spPr>
          <a:xfrm>
            <a:off x="2417376" y="5373421"/>
            <a:ext cx="1312276" cy="400110"/>
          </a:xfrm>
          <a:prstGeom prst="rect">
            <a:avLst/>
          </a:prstGeom>
          <a:solidFill>
            <a:srgbClr val="FFFFFF"/>
          </a:solidFill>
          <a:ln w="28575" cmpd="sng">
            <a:solidFill>
              <a:schemeClr val="tx1">
                <a:lumMod val="75000"/>
                <a:lumOff val="25000"/>
              </a:schemeClr>
            </a:solidFill>
          </a:ln>
        </p:spPr>
        <p:txBody>
          <a:bodyPr wrap="square" rtlCol="0">
            <a:spAutoFit/>
          </a:bodyPr>
          <a:lstStyle/>
          <a:p>
            <a:pPr algn="ctr"/>
            <a:r>
              <a:rPr kumimoji="1" lang="ja-JP" altLang="en-US" sz="2000" dirty="0" smtClean="0"/>
              <a:t>協賛店</a:t>
            </a:r>
            <a:endParaRPr kumimoji="1" lang="ja-JP" altLang="en-US" sz="2000" dirty="0"/>
          </a:p>
        </p:txBody>
      </p:sp>
      <p:sp>
        <p:nvSpPr>
          <p:cNvPr id="64" name="テキスト ボックス 63"/>
          <p:cNvSpPr txBox="1"/>
          <p:nvPr/>
        </p:nvSpPr>
        <p:spPr>
          <a:xfrm>
            <a:off x="3879536" y="5373421"/>
            <a:ext cx="1312276" cy="400110"/>
          </a:xfrm>
          <a:prstGeom prst="rect">
            <a:avLst/>
          </a:prstGeom>
          <a:solidFill>
            <a:srgbClr val="FFFFFF"/>
          </a:solidFill>
          <a:ln w="28575" cmpd="sng">
            <a:solidFill>
              <a:schemeClr val="tx1">
                <a:lumMod val="75000"/>
                <a:lumOff val="25000"/>
              </a:schemeClr>
            </a:solidFill>
          </a:ln>
        </p:spPr>
        <p:txBody>
          <a:bodyPr wrap="square" rtlCol="0">
            <a:spAutoFit/>
          </a:bodyPr>
          <a:lstStyle/>
          <a:p>
            <a:pPr algn="ctr"/>
            <a:r>
              <a:rPr kumimoji="1" lang="ja-JP" altLang="en-US" sz="2000" dirty="0" smtClean="0">
                <a:latin typeface="+mn-ea"/>
              </a:rPr>
              <a:t>地域活動</a:t>
            </a:r>
            <a:endParaRPr kumimoji="1" lang="en-US" altLang="ja-JP" sz="2000" dirty="0" smtClean="0">
              <a:latin typeface="+mn-ea"/>
            </a:endParaRPr>
          </a:p>
        </p:txBody>
      </p:sp>
      <p:cxnSp>
        <p:nvCxnSpPr>
          <p:cNvPr id="65" name="直線コネクタ 64"/>
          <p:cNvCxnSpPr/>
          <p:nvPr/>
        </p:nvCxnSpPr>
        <p:spPr>
          <a:xfrm>
            <a:off x="3030022" y="4907287"/>
            <a:ext cx="1475051" cy="0"/>
          </a:xfrm>
          <a:prstGeom prst="line">
            <a:avLst/>
          </a:prstGeom>
          <a:noFill/>
          <a:ln w="57150" cap="flat" cmpd="sng" algn="ctr">
            <a:solidFill>
              <a:srgbClr val="FF6666"/>
            </a:solidFill>
            <a:prstDash val="solid"/>
          </a:ln>
          <a:effectLst/>
        </p:spPr>
      </p:cxnSp>
      <p:cxnSp>
        <p:nvCxnSpPr>
          <p:cNvPr id="66" name="直線矢印コネクタ 65"/>
          <p:cNvCxnSpPr/>
          <p:nvPr/>
        </p:nvCxnSpPr>
        <p:spPr>
          <a:xfrm flipV="1">
            <a:off x="2933125" y="5810213"/>
            <a:ext cx="0" cy="528711"/>
          </a:xfrm>
          <a:prstGeom prst="straightConnector1">
            <a:avLst/>
          </a:prstGeom>
          <a:noFill/>
          <a:ln w="57150" cap="flat" cmpd="sng" algn="ctr">
            <a:solidFill>
              <a:schemeClr val="accent5"/>
            </a:solidFill>
            <a:prstDash val="solid"/>
            <a:tailEnd type="arrow"/>
          </a:ln>
          <a:effectLst/>
        </p:spPr>
      </p:cxnSp>
      <p:cxnSp>
        <p:nvCxnSpPr>
          <p:cNvPr id="67" name="直線矢印コネクタ 66"/>
          <p:cNvCxnSpPr/>
          <p:nvPr/>
        </p:nvCxnSpPr>
        <p:spPr>
          <a:xfrm>
            <a:off x="3300206" y="5810213"/>
            <a:ext cx="0" cy="528710"/>
          </a:xfrm>
          <a:prstGeom prst="straightConnector1">
            <a:avLst/>
          </a:prstGeom>
          <a:noFill/>
          <a:ln w="57150" cap="flat" cmpd="sng" algn="ctr">
            <a:solidFill>
              <a:srgbClr val="FF6666"/>
            </a:solidFill>
            <a:prstDash val="solid"/>
            <a:tailEnd type="arrow"/>
          </a:ln>
          <a:effectLst/>
        </p:spPr>
      </p:cxnSp>
      <p:sp>
        <p:nvSpPr>
          <p:cNvPr id="68" name="テキスト ボックス 67"/>
          <p:cNvSpPr txBox="1"/>
          <p:nvPr/>
        </p:nvSpPr>
        <p:spPr>
          <a:xfrm>
            <a:off x="3864114" y="4399437"/>
            <a:ext cx="1415772" cy="535531"/>
          </a:xfrm>
          <a:prstGeom prst="rect">
            <a:avLst/>
          </a:prstGeom>
          <a:noFill/>
        </p:spPr>
        <p:txBody>
          <a:bodyPr wrap="none" rtlCol="0">
            <a:spAutoFit/>
          </a:bodyPr>
          <a:lstStyle/>
          <a:p>
            <a:pPr>
              <a:lnSpc>
                <a:spcPct val="90000"/>
              </a:lnSpc>
            </a:pPr>
            <a:r>
              <a:rPr kumimoji="1" lang="ja-JP" altLang="en-US" sz="1600" dirty="0" smtClean="0">
                <a:solidFill>
                  <a:schemeClr val="tx1">
                    <a:lumMod val="75000"/>
                    <a:lumOff val="25000"/>
                  </a:schemeClr>
                </a:solidFill>
                <a:latin typeface="+mn-ea"/>
              </a:rPr>
              <a:t>システム導入</a:t>
            </a:r>
            <a:endParaRPr lang="en-US" altLang="ja-JP" sz="1600" dirty="0">
              <a:solidFill>
                <a:schemeClr val="tx1">
                  <a:lumMod val="75000"/>
                  <a:lumOff val="25000"/>
                </a:schemeClr>
              </a:solidFill>
              <a:latin typeface="+mn-ea"/>
            </a:endParaRPr>
          </a:p>
          <a:p>
            <a:pPr>
              <a:lnSpc>
                <a:spcPct val="90000"/>
              </a:lnSpc>
            </a:pPr>
            <a:r>
              <a:rPr kumimoji="1" lang="ja-JP" altLang="en-US" sz="1600" dirty="0" smtClean="0">
                <a:solidFill>
                  <a:schemeClr val="tx1">
                    <a:lumMod val="75000"/>
                    <a:lumOff val="25000"/>
                  </a:schemeClr>
                </a:solidFill>
                <a:latin typeface="+mn-ea"/>
              </a:rPr>
              <a:t>機能搭載</a:t>
            </a:r>
            <a:endParaRPr kumimoji="1" lang="en-US" altLang="ja-JP" sz="1600" dirty="0" smtClean="0">
              <a:solidFill>
                <a:schemeClr val="tx1">
                  <a:lumMod val="75000"/>
                  <a:lumOff val="25000"/>
                </a:schemeClr>
              </a:solidFill>
              <a:latin typeface="+mn-ea"/>
            </a:endParaRPr>
          </a:p>
        </p:txBody>
      </p:sp>
      <p:cxnSp>
        <p:nvCxnSpPr>
          <p:cNvPr id="69" name="直線矢印コネクタ 68"/>
          <p:cNvCxnSpPr/>
          <p:nvPr/>
        </p:nvCxnSpPr>
        <p:spPr>
          <a:xfrm>
            <a:off x="4479805" y="4932129"/>
            <a:ext cx="0" cy="414013"/>
          </a:xfrm>
          <a:prstGeom prst="straightConnector1">
            <a:avLst/>
          </a:prstGeom>
          <a:noFill/>
          <a:ln w="57150" cap="flat" cmpd="sng" algn="ctr">
            <a:solidFill>
              <a:srgbClr val="FF6666"/>
            </a:solidFill>
            <a:prstDash val="solid"/>
            <a:tailEnd type="arrow"/>
          </a:ln>
          <a:effectLst/>
        </p:spPr>
      </p:cxnSp>
      <p:sp>
        <p:nvSpPr>
          <p:cNvPr id="70" name="テキスト ボックス 69"/>
          <p:cNvSpPr txBox="1"/>
          <p:nvPr/>
        </p:nvSpPr>
        <p:spPr>
          <a:xfrm>
            <a:off x="1277727" y="5593495"/>
            <a:ext cx="923267" cy="646331"/>
          </a:xfrm>
          <a:prstGeom prst="rect">
            <a:avLst/>
          </a:prstGeom>
          <a:solidFill>
            <a:srgbClr val="FFFFFF"/>
          </a:solidFill>
          <a:ln w="38100" cmpd="sng">
            <a:solidFill>
              <a:schemeClr val="accent6">
                <a:lumMod val="60000"/>
                <a:lumOff val="40000"/>
              </a:schemeClr>
            </a:solidFill>
          </a:ln>
        </p:spPr>
        <p:txBody>
          <a:bodyPr wrap="square" rtlCol="0">
            <a:spAutoFit/>
          </a:bodyPr>
          <a:lstStyle/>
          <a:p>
            <a:pPr algn="ctr"/>
            <a:r>
              <a:rPr kumimoji="1" lang="ja-JP" altLang="en-US" dirty="0" smtClean="0">
                <a:latin typeface="+mn-ea"/>
              </a:rPr>
              <a:t>市役所</a:t>
            </a:r>
            <a:endParaRPr kumimoji="1" lang="en-US" altLang="ja-JP" dirty="0" smtClean="0">
              <a:latin typeface="+mn-ea"/>
            </a:endParaRPr>
          </a:p>
          <a:p>
            <a:pPr algn="ctr"/>
            <a:r>
              <a:rPr lang="ja-JP" altLang="en-US" dirty="0" smtClean="0">
                <a:latin typeface="+mn-ea"/>
              </a:rPr>
              <a:t>図書館</a:t>
            </a:r>
            <a:endParaRPr kumimoji="1" lang="en-US" altLang="ja-JP" dirty="0" smtClean="0">
              <a:latin typeface="+mn-ea"/>
            </a:endParaRPr>
          </a:p>
        </p:txBody>
      </p:sp>
      <p:cxnSp>
        <p:nvCxnSpPr>
          <p:cNvPr id="71" name="カギ線コネクタ 70"/>
          <p:cNvCxnSpPr/>
          <p:nvPr/>
        </p:nvCxnSpPr>
        <p:spPr>
          <a:xfrm>
            <a:off x="1695064" y="6261148"/>
            <a:ext cx="550228" cy="250735"/>
          </a:xfrm>
          <a:prstGeom prst="bentConnector3">
            <a:avLst>
              <a:gd name="adj1" fmla="val 1694"/>
            </a:avLst>
          </a:prstGeom>
          <a:ln w="57150" cmpd="sng">
            <a:solidFill>
              <a:schemeClr val="accent6">
                <a:lumMod val="40000"/>
                <a:lumOff val="6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テキスト ボックス 71"/>
          <p:cNvSpPr txBox="1"/>
          <p:nvPr/>
        </p:nvSpPr>
        <p:spPr>
          <a:xfrm>
            <a:off x="1156706" y="6233296"/>
            <a:ext cx="595035" cy="338554"/>
          </a:xfrm>
          <a:prstGeom prst="rect">
            <a:avLst/>
          </a:prstGeom>
          <a:noFill/>
        </p:spPr>
        <p:txBody>
          <a:bodyPr wrap="none" rtlCol="0">
            <a:spAutoFit/>
          </a:bodyPr>
          <a:lstStyle/>
          <a:p>
            <a:pPr algn="r"/>
            <a:r>
              <a:rPr kumimoji="1" lang="ja-JP" altLang="en-US" sz="1600" dirty="0" smtClean="0"/>
              <a:t>発行</a:t>
            </a:r>
            <a:endParaRPr kumimoji="1" lang="ja-JP" altLang="en-US" sz="1600" dirty="0"/>
          </a:p>
        </p:txBody>
      </p:sp>
      <p:sp>
        <p:nvSpPr>
          <p:cNvPr id="73" name="テキスト ボックス 72"/>
          <p:cNvSpPr txBox="1"/>
          <p:nvPr/>
        </p:nvSpPr>
        <p:spPr>
          <a:xfrm>
            <a:off x="183960" y="5206765"/>
            <a:ext cx="2031325" cy="369332"/>
          </a:xfrm>
          <a:prstGeom prst="rect">
            <a:avLst/>
          </a:prstGeom>
          <a:noFill/>
        </p:spPr>
        <p:txBody>
          <a:bodyPr wrap="none" rtlCol="0">
            <a:spAutoFit/>
          </a:bodyPr>
          <a:lstStyle/>
          <a:p>
            <a:r>
              <a:rPr kumimoji="1" lang="ja-JP" altLang="en-US" dirty="0" smtClean="0"/>
              <a:t>図書館の貸出機能</a:t>
            </a:r>
            <a:endParaRPr kumimoji="1" lang="en-US" altLang="ja-JP" dirty="0" smtClean="0"/>
          </a:p>
        </p:txBody>
      </p:sp>
      <p:cxnSp>
        <p:nvCxnSpPr>
          <p:cNvPr id="74" name="直線矢印コネクタ 73"/>
          <p:cNvCxnSpPr/>
          <p:nvPr/>
        </p:nvCxnSpPr>
        <p:spPr>
          <a:xfrm>
            <a:off x="3058920" y="4932128"/>
            <a:ext cx="0" cy="414013"/>
          </a:xfrm>
          <a:prstGeom prst="straightConnector1">
            <a:avLst/>
          </a:prstGeom>
          <a:noFill/>
          <a:ln w="57150" cap="flat" cmpd="sng" algn="ctr">
            <a:solidFill>
              <a:srgbClr val="FF6666"/>
            </a:solidFill>
            <a:prstDash val="solid"/>
            <a:tailEnd type="arrow"/>
          </a:ln>
          <a:effectLst/>
        </p:spPr>
      </p:cxnSp>
      <p:sp>
        <p:nvSpPr>
          <p:cNvPr id="77" name="テキスト ボックス 76"/>
          <p:cNvSpPr txBox="1"/>
          <p:nvPr/>
        </p:nvSpPr>
        <p:spPr>
          <a:xfrm>
            <a:off x="2256415" y="5810213"/>
            <a:ext cx="595099" cy="584775"/>
          </a:xfrm>
          <a:prstGeom prst="rect">
            <a:avLst/>
          </a:prstGeom>
          <a:noFill/>
        </p:spPr>
        <p:txBody>
          <a:bodyPr wrap="none" rtlCol="0">
            <a:spAutoFit/>
          </a:bodyPr>
          <a:lstStyle/>
          <a:p>
            <a:pPr algn="r"/>
            <a:r>
              <a:rPr kumimoji="1" lang="ja-JP" altLang="en-US" sz="1600" dirty="0" smtClean="0"/>
              <a:t>利用</a:t>
            </a:r>
            <a:endParaRPr kumimoji="1" lang="en-US" altLang="ja-JP" sz="1600" dirty="0" smtClean="0"/>
          </a:p>
          <a:p>
            <a:pPr algn="r"/>
            <a:r>
              <a:rPr lang="ja-JP" altLang="en-US" sz="1600" dirty="0"/>
              <a:t>協力</a:t>
            </a:r>
            <a:endParaRPr kumimoji="1" lang="ja-JP" altLang="en-US" sz="1600" dirty="0"/>
          </a:p>
        </p:txBody>
      </p:sp>
      <p:sp>
        <p:nvSpPr>
          <p:cNvPr id="78" name="テキスト ボックス 77"/>
          <p:cNvSpPr txBox="1"/>
          <p:nvPr/>
        </p:nvSpPr>
        <p:spPr>
          <a:xfrm>
            <a:off x="3382491" y="5799768"/>
            <a:ext cx="998782" cy="584775"/>
          </a:xfrm>
          <a:prstGeom prst="rect">
            <a:avLst/>
          </a:prstGeom>
          <a:noFill/>
        </p:spPr>
        <p:txBody>
          <a:bodyPr wrap="square" rtlCol="0">
            <a:spAutoFit/>
          </a:bodyPr>
          <a:lstStyle/>
          <a:p>
            <a:r>
              <a:rPr kumimoji="1" lang="ja-JP" altLang="en-US" sz="1600" dirty="0" smtClean="0"/>
              <a:t>ポイント</a:t>
            </a:r>
            <a:endParaRPr kumimoji="1" lang="en-US" altLang="ja-JP" sz="1600" dirty="0" smtClean="0"/>
          </a:p>
          <a:p>
            <a:r>
              <a:rPr lang="ja-JP" altLang="en-US" sz="1600" dirty="0"/>
              <a:t>付与</a:t>
            </a:r>
            <a:endParaRPr kumimoji="1" lang="ja-JP" altLang="en-US" sz="1600" dirty="0"/>
          </a:p>
        </p:txBody>
      </p:sp>
      <p:cxnSp>
        <p:nvCxnSpPr>
          <p:cNvPr id="80" name="直線矢印コネクタ 79"/>
          <p:cNvCxnSpPr/>
          <p:nvPr/>
        </p:nvCxnSpPr>
        <p:spPr>
          <a:xfrm flipV="1">
            <a:off x="4430439" y="5810213"/>
            <a:ext cx="0" cy="528711"/>
          </a:xfrm>
          <a:prstGeom prst="straightConnector1">
            <a:avLst/>
          </a:prstGeom>
          <a:noFill/>
          <a:ln w="57150" cap="flat" cmpd="sng" algn="ctr">
            <a:solidFill>
              <a:schemeClr val="accent5"/>
            </a:solidFill>
            <a:prstDash val="solid"/>
            <a:tailEnd type="arrow"/>
          </a:ln>
          <a:effectLst/>
        </p:spPr>
      </p:cxnSp>
      <p:cxnSp>
        <p:nvCxnSpPr>
          <p:cNvPr id="81" name="直線矢印コネクタ 80"/>
          <p:cNvCxnSpPr/>
          <p:nvPr/>
        </p:nvCxnSpPr>
        <p:spPr>
          <a:xfrm>
            <a:off x="4797520" y="5810213"/>
            <a:ext cx="0" cy="528710"/>
          </a:xfrm>
          <a:prstGeom prst="straightConnector1">
            <a:avLst/>
          </a:prstGeom>
          <a:noFill/>
          <a:ln w="57150" cap="flat" cmpd="sng" algn="ctr">
            <a:solidFill>
              <a:srgbClr val="FF6666"/>
            </a:solidFill>
            <a:prstDash val="solid"/>
            <a:tailEnd type="arrow"/>
          </a:ln>
          <a:effectLst/>
        </p:spPr>
      </p:cxnSp>
      <p:pic>
        <p:nvPicPr>
          <p:cNvPr id="8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725773" y="4934968"/>
            <a:ext cx="1219921" cy="153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 name="図形グループ 150"/>
          <p:cNvGrpSpPr/>
          <p:nvPr/>
        </p:nvGrpSpPr>
        <p:grpSpPr>
          <a:xfrm>
            <a:off x="6945694" y="5492273"/>
            <a:ext cx="1651933" cy="1176611"/>
            <a:chOff x="7523043" y="3931765"/>
            <a:chExt cx="1651933" cy="1176611"/>
          </a:xfrm>
        </p:grpSpPr>
        <p:sp>
          <p:nvSpPr>
            <p:cNvPr id="84" name="角丸四角形 83"/>
            <p:cNvSpPr/>
            <p:nvPr/>
          </p:nvSpPr>
          <p:spPr>
            <a:xfrm>
              <a:off x="7598317" y="3931765"/>
              <a:ext cx="1576659" cy="1176611"/>
            </a:xfrm>
            <a:prstGeom prst="roundRect">
              <a:avLst/>
            </a:prstGeom>
            <a:ln w="28575" cmpd="sng">
              <a:solidFill>
                <a:schemeClr val="tx1">
                  <a:lumMod val="75000"/>
                  <a:lumOff val="25000"/>
                </a:schemeClr>
              </a:solidFill>
              <a:prstDash val="solid"/>
            </a:ln>
            <a:effectLst/>
          </p:spPr>
          <p:style>
            <a:lnRef idx="2">
              <a:schemeClr val="accent4"/>
            </a:lnRef>
            <a:fillRef idx="1">
              <a:schemeClr val="lt1"/>
            </a:fillRef>
            <a:effectRef idx="0">
              <a:schemeClr val="accent4"/>
            </a:effectRef>
            <a:fontRef idx="minor">
              <a:schemeClr val="dk1"/>
            </a:fontRef>
          </p:style>
          <p:txBody>
            <a:bodyPr rtlCol="0" anchor="ctr"/>
            <a:lstStyle/>
            <a:p>
              <a:pPr defTabSz="914400"/>
              <a:endParaRPr lang="en-US" altLang="ja-JP"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テキスト ボックス 84"/>
            <p:cNvSpPr txBox="1"/>
            <p:nvPr/>
          </p:nvSpPr>
          <p:spPr>
            <a:xfrm>
              <a:off x="7523043" y="3978236"/>
              <a:ext cx="1620957" cy="1077218"/>
            </a:xfrm>
            <a:prstGeom prst="rect">
              <a:avLst/>
            </a:prstGeom>
            <a:noFill/>
          </p:spPr>
          <p:txBody>
            <a:bodyPr wrap="none" rtlCol="0">
              <a:spAutoFit/>
            </a:bodyPr>
            <a:lstStyle/>
            <a:p>
              <a:pPr defTabSz="914400"/>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・街の地図</a:t>
              </a:r>
              <a:endPar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・イベント情報</a:t>
              </a:r>
              <a:endPar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・地域活動情報</a:t>
              </a:r>
              <a:endPar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特典</a:t>
              </a:r>
              <a:endPar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86" name="テキスト ボックス 85"/>
          <p:cNvSpPr txBox="1"/>
          <p:nvPr/>
        </p:nvSpPr>
        <p:spPr>
          <a:xfrm>
            <a:off x="6878074" y="4894485"/>
            <a:ext cx="2492990" cy="615553"/>
          </a:xfrm>
          <a:prstGeom prst="rect">
            <a:avLst/>
          </a:prstGeom>
          <a:noFill/>
        </p:spPr>
        <p:txBody>
          <a:bodyPr wrap="none" rtlCol="0">
            <a:spAutoFit/>
          </a:bodyPr>
          <a:lstStyle/>
          <a:p>
            <a:pPr defTabSz="914400"/>
            <a:r>
              <a:rPr lang="ja-JP" altLang="en-US" dirty="0" smtClean="0">
                <a:solidFill>
                  <a:prstClr val="black"/>
                </a:solidFill>
                <a:latin typeface="+mn-ea"/>
                <a:cs typeface="メイリオ" panose="020B0604030504040204" pitchFamily="50" charset="-128"/>
              </a:rPr>
              <a:t>宣伝媒体の配布・活用</a:t>
            </a:r>
          </a:p>
          <a:p>
            <a:pPr defTabSz="914400"/>
            <a:r>
              <a:rPr lang="ja-JP" altLang="en-US" sz="1600" dirty="0" smtClean="0">
                <a:latin typeface="+mn-ea"/>
              </a:rPr>
              <a:t>駅などに設置</a:t>
            </a:r>
            <a:endParaRPr lang="ja-JP" altLang="en-US" sz="1600" dirty="0">
              <a:latin typeface="+mn-ea"/>
            </a:endParaRPr>
          </a:p>
        </p:txBody>
      </p:sp>
      <p:sp>
        <p:nvSpPr>
          <p:cNvPr id="88" name="正方形/長方形 87"/>
          <p:cNvSpPr/>
          <p:nvPr/>
        </p:nvSpPr>
        <p:spPr>
          <a:xfrm>
            <a:off x="0" y="6982086"/>
            <a:ext cx="9144000" cy="1131668"/>
          </a:xfrm>
          <a:prstGeom prst="rect">
            <a:avLst/>
          </a:prstGeom>
          <a:solidFill>
            <a:srgbClr val="FFFFFF">
              <a:alpha val="89804"/>
            </a:srgbClr>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defTabSz="914400"/>
            <a:r>
              <a:rPr lang="ja-JP" altLang="en-US" sz="32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中心市街地におけるサービス向上により</a:t>
            </a:r>
            <a:endParaRPr lang="en-US" altLang="ja-JP" sz="32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400"/>
            <a:r>
              <a:rPr lang="ja-JP" altLang="en-US" sz="3200" b="1" dirty="0" smtClean="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利用者の囲い込み</a:t>
            </a:r>
            <a:r>
              <a:rPr lang="ja-JP" altLang="en-US" sz="32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を行う</a:t>
            </a:r>
            <a:endParaRPr lang="en-US" altLang="ja-JP" sz="32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82422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3" grpId="0" animBg="1"/>
      <p:bldP spid="64" grpId="0" animBg="1"/>
      <p:bldP spid="68" grpId="0"/>
      <p:bldP spid="70" grpId="0" animBg="1"/>
      <p:bldP spid="72" grpId="0"/>
      <p:bldP spid="73" grpId="0"/>
      <p:bldP spid="77" grpId="0"/>
      <p:bldP spid="78" grpId="0"/>
      <p:bldP spid="86" grpId="0"/>
      <p:bldP spid="8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53</a:t>
            </a:fld>
            <a:endParaRPr kumimoji="1" lang="ja-JP" altLang="en-US"/>
          </a:p>
        </p:txBody>
      </p:sp>
      <p:sp>
        <p:nvSpPr>
          <p:cNvPr id="40" name="コンテンツ プレースホルダー 4"/>
          <p:cNvSpPr txBox="1">
            <a:spLocks/>
          </p:cNvSpPr>
          <p:nvPr/>
        </p:nvSpPr>
        <p:spPr>
          <a:xfrm>
            <a:off x="457200" y="1839686"/>
            <a:ext cx="8229600" cy="42864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ja-JP" altLang="en-US" dirty="0"/>
          </a:p>
        </p:txBody>
      </p:sp>
      <p:sp>
        <p:nvSpPr>
          <p:cNvPr id="41" name="コンテンツ プレースホルダー 4"/>
          <p:cNvSpPr txBox="1">
            <a:spLocks/>
          </p:cNvSpPr>
          <p:nvPr/>
        </p:nvSpPr>
        <p:spPr>
          <a:xfrm>
            <a:off x="421536" y="1915886"/>
            <a:ext cx="8265264" cy="42102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事業規模</a:t>
            </a:r>
            <a:r>
              <a:rPr lang="ja-JP" altLang="en-US" sz="2000" dirty="0"/>
              <a:t>に</a:t>
            </a:r>
            <a:r>
              <a:rPr lang="ja-JP" altLang="en-US" sz="2000" dirty="0" smtClean="0"/>
              <a:t>関わらず概ね一定の費用</a:t>
            </a:r>
            <a:endParaRPr lang="en-US" altLang="ja-JP" sz="2000" dirty="0" smtClean="0"/>
          </a:p>
          <a:p>
            <a:pPr marL="0" indent="0">
              <a:buNone/>
            </a:pPr>
            <a:r>
              <a:rPr lang="en-US" altLang="ja-JP" sz="2000" dirty="0" smtClean="0"/>
              <a:t>1</a:t>
            </a:r>
            <a:r>
              <a:rPr lang="ja-JP" altLang="en-US" sz="2000" dirty="0" err="1" smtClean="0"/>
              <a:t>．</a:t>
            </a:r>
            <a:r>
              <a:rPr lang="ja-JP" altLang="en-US" sz="2000" dirty="0" smtClean="0"/>
              <a:t>ソフトウェア関連経費：</a:t>
            </a:r>
            <a:r>
              <a:rPr lang="en-US" altLang="ja-JP" sz="2000" dirty="0" smtClean="0"/>
              <a:t>18144000</a:t>
            </a:r>
            <a:r>
              <a:rPr lang="ja-JP" altLang="en-US" sz="2000" dirty="0" smtClean="0"/>
              <a:t>円</a:t>
            </a:r>
            <a:endParaRPr lang="en-US" altLang="ja-JP" sz="2000" dirty="0" smtClean="0"/>
          </a:p>
          <a:p>
            <a:pPr marL="0" indent="0">
              <a:buNone/>
            </a:pPr>
            <a:r>
              <a:rPr lang="en-US" altLang="ja-JP" sz="2000" dirty="0" smtClean="0"/>
              <a:t>(</a:t>
            </a:r>
            <a:r>
              <a:rPr lang="ja-JP" altLang="en-US" sz="2000" dirty="0" smtClean="0"/>
              <a:t>内訳</a:t>
            </a:r>
            <a:r>
              <a:rPr lang="en-US" altLang="ja-JP" sz="2000" dirty="0" smtClean="0"/>
              <a:t>)</a:t>
            </a:r>
            <a:r>
              <a:rPr lang="ja-JP" altLang="en-US" sz="2000" dirty="0" smtClean="0"/>
              <a:t>発行機能、会員管理機能、照会機能の導入</a:t>
            </a:r>
            <a:endParaRPr lang="en-US" altLang="ja-JP" sz="2000" dirty="0" smtClean="0"/>
          </a:p>
          <a:p>
            <a:pPr marL="0" indent="0">
              <a:buNone/>
            </a:pPr>
            <a:r>
              <a:rPr lang="en-US" altLang="ja-JP" sz="2000" dirty="0" smtClean="0"/>
              <a:t>2</a:t>
            </a:r>
            <a:r>
              <a:rPr lang="ja-JP" altLang="en-US" sz="2000" dirty="0" err="1" smtClean="0"/>
              <a:t>．</a:t>
            </a:r>
            <a:r>
              <a:rPr lang="ja-JP" altLang="en-US" sz="2000" dirty="0" smtClean="0"/>
              <a:t>システム導入費：</a:t>
            </a:r>
            <a:r>
              <a:rPr lang="en-US" altLang="ja-JP" sz="2000" dirty="0" smtClean="0"/>
              <a:t>3836000</a:t>
            </a:r>
            <a:r>
              <a:rPr lang="ja-JP" altLang="en-US" sz="2000" dirty="0" smtClean="0"/>
              <a:t>円</a:t>
            </a:r>
            <a:endParaRPr lang="en-US" altLang="ja-JP" sz="2000" dirty="0" smtClean="0"/>
          </a:p>
          <a:p>
            <a:pPr marL="0" indent="0">
              <a:buNone/>
            </a:pPr>
            <a:r>
              <a:rPr lang="en-US" altLang="ja-JP" sz="2000" dirty="0" smtClean="0"/>
              <a:t>(</a:t>
            </a:r>
            <a:r>
              <a:rPr lang="ja-JP" altLang="en-US" sz="2000" dirty="0" smtClean="0"/>
              <a:t>内訳</a:t>
            </a:r>
            <a:r>
              <a:rPr lang="en-US" altLang="ja-JP" sz="2000" dirty="0" smtClean="0"/>
              <a:t>)IC</a:t>
            </a:r>
            <a:r>
              <a:rPr lang="ja-JP" altLang="en-US" sz="2000" dirty="0" smtClean="0"/>
              <a:t>カード標準システム対応、</a:t>
            </a:r>
            <a:r>
              <a:rPr lang="en-US" altLang="ja-JP" sz="2000" dirty="0" smtClean="0"/>
              <a:t>AP</a:t>
            </a:r>
            <a:r>
              <a:rPr lang="ja-JP" altLang="en-US" sz="2000" dirty="0" smtClean="0"/>
              <a:t>ダウンロード、アップグレード</a:t>
            </a:r>
            <a:endParaRPr lang="en-US" altLang="ja-JP" sz="2000" dirty="0" smtClean="0"/>
          </a:p>
          <a:p>
            <a:r>
              <a:rPr lang="ja-JP" altLang="en-US" sz="2000" dirty="0" smtClean="0"/>
              <a:t>事業規模</a:t>
            </a:r>
            <a:r>
              <a:rPr lang="ja-JP" altLang="en-US" sz="2000" dirty="0"/>
              <a:t>に</a:t>
            </a:r>
            <a:r>
              <a:rPr lang="ja-JP" altLang="en-US" sz="2000" dirty="0" smtClean="0"/>
              <a:t>よって変動する費用</a:t>
            </a:r>
            <a:endParaRPr lang="en-US" altLang="ja-JP" sz="2000" dirty="0" smtClean="0"/>
          </a:p>
          <a:p>
            <a:pPr marL="0" indent="0">
              <a:buNone/>
            </a:pPr>
            <a:r>
              <a:rPr lang="ja-JP" altLang="en-US" sz="2000" dirty="0" smtClean="0"/>
              <a:t>ハードウェア関連経費：</a:t>
            </a:r>
            <a:r>
              <a:rPr lang="en-US" altLang="ja-JP" sz="2000" dirty="0" smtClean="0"/>
              <a:t>173459</a:t>
            </a:r>
            <a:r>
              <a:rPr lang="ja-JP" altLang="en-US" sz="2000" dirty="0" smtClean="0"/>
              <a:t>円</a:t>
            </a:r>
            <a:r>
              <a:rPr lang="en-US" altLang="ja-JP" sz="2000" dirty="0" smtClean="0"/>
              <a:t>/</a:t>
            </a:r>
            <a:r>
              <a:rPr lang="ja-JP" altLang="en-US" sz="2000" dirty="0" smtClean="0"/>
              <a:t>台</a:t>
            </a:r>
            <a:endParaRPr lang="en-US" altLang="ja-JP" sz="2000" dirty="0" smtClean="0"/>
          </a:p>
          <a:p>
            <a:pPr marL="0" indent="0">
              <a:buNone/>
            </a:pPr>
            <a:r>
              <a:rPr lang="en-US" altLang="ja-JP" sz="2000" dirty="0" smtClean="0"/>
              <a:t>(</a:t>
            </a:r>
            <a:r>
              <a:rPr lang="ja-JP" altLang="en-US" sz="2000" dirty="0" smtClean="0"/>
              <a:t>内訳</a:t>
            </a:r>
            <a:r>
              <a:rPr lang="en-US" altLang="ja-JP" sz="2000" dirty="0" smtClean="0"/>
              <a:t>)</a:t>
            </a:r>
            <a:r>
              <a:rPr lang="ja-JP" altLang="en-US" sz="2000" dirty="0" smtClean="0"/>
              <a:t>ポイント端末の導入</a:t>
            </a:r>
            <a:endParaRPr lang="en-US" altLang="ja-JP" sz="2000" dirty="0" smtClean="0"/>
          </a:p>
          <a:p>
            <a:r>
              <a:rPr lang="ja-JP" altLang="en-US" sz="2000" dirty="0"/>
              <a:t>助成</a:t>
            </a:r>
            <a:r>
              <a:rPr lang="ja-JP" altLang="en-US" sz="2000" dirty="0" smtClean="0"/>
              <a:t>を受けることができる可能性が高い団体</a:t>
            </a:r>
            <a:endParaRPr lang="en-US" altLang="ja-JP" sz="2000" dirty="0" smtClean="0"/>
          </a:p>
          <a:p>
            <a:pPr marL="0" indent="0">
              <a:buNone/>
            </a:pPr>
            <a:r>
              <a:rPr lang="ja-JP" altLang="en-US" sz="2000" dirty="0" smtClean="0"/>
              <a:t>総務省もしくは財団法人地方自治情報センター</a:t>
            </a:r>
            <a:endParaRPr lang="en-US" altLang="ja-JP" sz="2000" dirty="0" smtClean="0"/>
          </a:p>
          <a:p>
            <a:endParaRPr lang="en-US" altLang="ja-JP" sz="2000" dirty="0" smtClean="0"/>
          </a:p>
        </p:txBody>
      </p:sp>
      <p:sp>
        <p:nvSpPr>
          <p:cNvPr id="2" name="角丸四角形吹き出し 1"/>
          <p:cNvSpPr/>
          <p:nvPr/>
        </p:nvSpPr>
        <p:spPr>
          <a:xfrm>
            <a:off x="6302829" y="4245428"/>
            <a:ext cx="2383971" cy="1785257"/>
          </a:xfrm>
          <a:prstGeom prst="wedgeRoundRectCallout">
            <a:avLst>
              <a:gd name="adj1" fmla="val -106206"/>
              <a:gd name="adj2" fmla="val -45290"/>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rPr>
              <a:t>・長浜市の場合</a:t>
            </a:r>
            <a:endParaRPr kumimoji="1" lang="en-US" altLang="ja-JP" dirty="0" smtClean="0">
              <a:solidFill>
                <a:schemeClr val="tx1"/>
              </a:solidFill>
            </a:endParaRPr>
          </a:p>
          <a:p>
            <a:pPr algn="ctr"/>
            <a:r>
              <a:rPr kumimoji="1" lang="ja-JP" altLang="en-US" dirty="0" smtClean="0">
                <a:solidFill>
                  <a:schemeClr val="tx1"/>
                </a:solidFill>
              </a:rPr>
              <a:t>助成を受けて市が負担を行った</a:t>
            </a:r>
            <a:endParaRPr kumimoji="1" lang="en-US" altLang="ja-JP" dirty="0" smtClean="0">
              <a:solidFill>
                <a:schemeClr val="tx1"/>
              </a:solidFill>
            </a:endParaRPr>
          </a:p>
          <a:p>
            <a:pPr algn="ctr"/>
            <a:r>
              <a:rPr lang="ja-JP" altLang="en-US" dirty="0" smtClean="0">
                <a:solidFill>
                  <a:schemeClr val="tx1"/>
                </a:solidFill>
              </a:rPr>
              <a:t>・リースを行う形にすれば費用は</a:t>
            </a:r>
            <a:endParaRPr lang="en-US" altLang="ja-JP" dirty="0" smtClean="0">
              <a:solidFill>
                <a:schemeClr val="tx1"/>
              </a:solidFill>
            </a:endParaRPr>
          </a:p>
          <a:p>
            <a:pPr algn="ctr"/>
            <a:r>
              <a:rPr lang="ja-JP" altLang="en-US" dirty="0" smtClean="0">
                <a:solidFill>
                  <a:schemeClr val="tx1"/>
                </a:solidFill>
              </a:rPr>
              <a:t>半分に圧縮可</a:t>
            </a:r>
            <a:endParaRPr kumimoji="1" lang="en-US" altLang="ja-JP" dirty="0" smtClean="0">
              <a:solidFill>
                <a:schemeClr val="tx1"/>
              </a:solidFill>
            </a:endParaRPr>
          </a:p>
        </p:txBody>
      </p:sp>
      <p:sp>
        <p:nvSpPr>
          <p:cNvPr id="10" name="テキスト ボックス 9"/>
          <p:cNvSpPr txBox="1"/>
          <p:nvPr/>
        </p:nvSpPr>
        <p:spPr>
          <a:xfrm>
            <a:off x="3603172" y="6369444"/>
            <a:ext cx="4782920" cy="369332"/>
          </a:xfrm>
          <a:prstGeom prst="rect">
            <a:avLst/>
          </a:prstGeom>
          <a:noFill/>
        </p:spPr>
        <p:txBody>
          <a:bodyPr wrap="square" rtlCol="0">
            <a:spAutoFit/>
          </a:bodyPr>
          <a:lstStyle/>
          <a:p>
            <a:r>
              <a:rPr kumimoji="1" lang="en-US" altLang="ja-JP" dirty="0" smtClean="0"/>
              <a:t>※</a:t>
            </a:r>
            <a:r>
              <a:rPr kumimoji="1" lang="ja-JP" altLang="en-US" dirty="0" smtClean="0"/>
              <a:t>長浜市「シュッセカード」の事例を参考</a:t>
            </a:r>
            <a:endParaRPr kumimoji="1" lang="ja-JP" altLang="en-US" dirty="0"/>
          </a:p>
        </p:txBody>
      </p:sp>
      <p:sp>
        <p:nvSpPr>
          <p:cNvPr id="14" name="正方形/長方形 13"/>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図形グループ 75"/>
          <p:cNvGrpSpPr/>
          <p:nvPr/>
        </p:nvGrpSpPr>
        <p:grpSpPr>
          <a:xfrm>
            <a:off x="616021" y="183324"/>
            <a:ext cx="668300" cy="668300"/>
            <a:chOff x="6487839" y="2214201"/>
            <a:chExt cx="914400" cy="914400"/>
          </a:xfrm>
        </p:grpSpPr>
        <p:sp>
          <p:nvSpPr>
            <p:cNvPr id="16" name="円/楕円 15"/>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17" name="テキスト ボックス 16"/>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18" name="テキスト ボックス 17"/>
          <p:cNvSpPr txBox="1"/>
          <p:nvPr/>
        </p:nvSpPr>
        <p:spPr>
          <a:xfrm>
            <a:off x="1513237" y="260350"/>
            <a:ext cx="4852610" cy="523220"/>
          </a:xfrm>
          <a:prstGeom prst="rect">
            <a:avLst/>
          </a:prstGeom>
          <a:noFill/>
        </p:spPr>
        <p:txBody>
          <a:bodyPr wrap="none" rtlCol="0">
            <a:spAutoFit/>
          </a:bodyPr>
          <a:lstStyle/>
          <a:p>
            <a:r>
              <a:rPr lang="ja-JP" altLang="en-US" sz="2800" dirty="0" smtClean="0">
                <a:ln w="635" cap="flat" cmpd="sng">
                  <a:noFill/>
                </a:ln>
              </a:rPr>
              <a:t>地元商店知ろう使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19" name="図 18" descr="経済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41282" y="143974"/>
            <a:ext cx="768096" cy="768096"/>
          </a:xfrm>
          <a:prstGeom prst="rect">
            <a:avLst/>
          </a:prstGeom>
        </p:spPr>
      </p:pic>
      <p:sp>
        <p:nvSpPr>
          <p:cNvPr id="26"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en-US" altLang="ja-JP" sz="3200" b="0" dirty="0" smtClean="0">
                <a:solidFill>
                  <a:schemeClr val="tx1">
                    <a:lumMod val="85000"/>
                    <a:lumOff val="15000"/>
                  </a:schemeClr>
                </a:solidFill>
              </a:rPr>
              <a:t>①</a:t>
            </a:r>
            <a:r>
              <a:rPr lang="ja-JP" altLang="en-US" sz="2600" b="0" dirty="0">
                <a:solidFill>
                  <a:schemeClr val="tx1">
                    <a:lumMod val="85000"/>
                    <a:lumOff val="15000"/>
                  </a:schemeClr>
                </a:solidFill>
              </a:rPr>
              <a:t>地域カード</a:t>
            </a:r>
            <a:r>
              <a:rPr lang="ja-JP" altLang="en-US" sz="2600" b="0" dirty="0" smtClean="0">
                <a:solidFill>
                  <a:schemeClr val="tx1">
                    <a:lumMod val="85000"/>
                    <a:lumOff val="15000"/>
                  </a:schemeClr>
                </a:solidFill>
              </a:rPr>
              <a:t>の導入</a:t>
            </a:r>
            <a:endParaRPr lang="ja-JP" altLang="en-US" sz="2600" b="0" dirty="0">
              <a:solidFill>
                <a:schemeClr val="tx1">
                  <a:lumMod val="85000"/>
                  <a:lumOff val="15000"/>
                </a:schemeClr>
              </a:solidFill>
            </a:endParaRPr>
          </a:p>
        </p:txBody>
      </p:sp>
    </p:spTree>
    <p:extLst>
      <p:ext uri="{BB962C8B-B14F-4D97-AF65-F5344CB8AC3E}">
        <p14:creationId xmlns:p14="http://schemas.microsoft.com/office/powerpoint/2010/main" val="841259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6F778BB-4BB0-7044-8E10-283F5C10D717}" type="slidenum">
              <a:rPr kumimoji="1" lang="ja-JP" altLang="en-US" smtClean="0"/>
              <a:t>54</a:t>
            </a:fld>
            <a:endParaRPr kumimoji="1" lang="ja-JP" altLang="en-US"/>
          </a:p>
        </p:txBody>
      </p:sp>
      <p:sp>
        <p:nvSpPr>
          <p:cNvPr id="40" name="コンテンツ プレースホルダー 4"/>
          <p:cNvSpPr txBox="1">
            <a:spLocks/>
          </p:cNvSpPr>
          <p:nvPr/>
        </p:nvSpPr>
        <p:spPr>
          <a:xfrm>
            <a:off x="457200" y="1839686"/>
            <a:ext cx="8229600" cy="428647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ja-JP" altLang="en-US" dirty="0"/>
          </a:p>
        </p:txBody>
      </p:sp>
      <p:sp>
        <p:nvSpPr>
          <p:cNvPr id="41" name="コンテンツ プレースホルダー 4"/>
          <p:cNvSpPr txBox="1">
            <a:spLocks/>
          </p:cNvSpPr>
          <p:nvPr/>
        </p:nvSpPr>
        <p:spPr>
          <a:xfrm>
            <a:off x="421536" y="1915886"/>
            <a:ext cx="8265264" cy="4818683"/>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個人番号カードと住基カードについて</a:t>
            </a:r>
            <a:endParaRPr lang="en-US" altLang="ja-JP" sz="2000" dirty="0" smtClean="0"/>
          </a:p>
          <a:p>
            <a:pPr marL="0" indent="0">
              <a:buNone/>
            </a:pPr>
            <a:r>
              <a:rPr lang="en-US" altLang="ja-JP" sz="2000" dirty="0"/>
              <a:t>2016</a:t>
            </a:r>
            <a:r>
              <a:rPr lang="ja-JP" altLang="en-US" sz="2000" dirty="0" smtClean="0"/>
              <a:t>年</a:t>
            </a:r>
            <a:r>
              <a:rPr lang="en-US" altLang="ja-JP" sz="2000" dirty="0" smtClean="0"/>
              <a:t>1</a:t>
            </a:r>
            <a:r>
              <a:rPr lang="ja-JP" altLang="en-US" sz="2000" dirty="0" smtClean="0"/>
              <a:t>月以降、住基カードは個人番号カードへと切り替わる予定であるが、自治体が独自に使用できる領域は同じく確保される予定</a:t>
            </a:r>
            <a:endParaRPr lang="en-US" altLang="ja-JP" sz="2000" dirty="0" smtClean="0"/>
          </a:p>
          <a:p>
            <a:r>
              <a:rPr lang="ja-JP" altLang="en-US" sz="2000" dirty="0" smtClean="0"/>
              <a:t>セキュリティ面について</a:t>
            </a:r>
            <a:endParaRPr lang="en-US" altLang="ja-JP" sz="2000" dirty="0" smtClean="0"/>
          </a:p>
          <a:p>
            <a:pPr marL="0" indent="0">
              <a:buNone/>
            </a:pPr>
            <a:r>
              <a:rPr lang="ja-JP" altLang="en-US" sz="2000" dirty="0"/>
              <a:t>住基カードにおいては各</a:t>
            </a:r>
            <a:r>
              <a:rPr lang="en-US" altLang="ja-JP" sz="2000" dirty="0"/>
              <a:t>AP</a:t>
            </a:r>
            <a:r>
              <a:rPr lang="ja-JP" altLang="en-US" sz="2000" dirty="0"/>
              <a:t>は完全に独立しており、ある</a:t>
            </a:r>
            <a:r>
              <a:rPr lang="en-US" altLang="ja-JP" sz="2000" dirty="0"/>
              <a:t>AP</a:t>
            </a:r>
            <a:r>
              <a:rPr lang="ja-JP" altLang="en-US" sz="2000" dirty="0"/>
              <a:t>から他の</a:t>
            </a:r>
            <a:r>
              <a:rPr lang="en-US" altLang="ja-JP" sz="2000" dirty="0"/>
              <a:t>AP</a:t>
            </a:r>
            <a:r>
              <a:rPr lang="ja-JP" altLang="en-US" sz="2000" dirty="0"/>
              <a:t>の情報にアクセスすることは</a:t>
            </a:r>
            <a:r>
              <a:rPr lang="ja-JP" altLang="en-US" sz="2000" dirty="0" smtClean="0"/>
              <a:t>できない</a:t>
            </a:r>
            <a:endParaRPr lang="en-US" altLang="ja-JP" sz="2000" dirty="0" smtClean="0"/>
          </a:p>
          <a:p>
            <a:r>
              <a:rPr lang="ja-JP" altLang="en-US" sz="2000" dirty="0"/>
              <a:t>既存</a:t>
            </a:r>
            <a:r>
              <a:rPr lang="ja-JP" altLang="en-US" sz="2000" dirty="0" smtClean="0"/>
              <a:t>の地域通貨</a:t>
            </a:r>
            <a:r>
              <a:rPr lang="en-US" altLang="ja-JP" sz="2000" dirty="0" smtClean="0"/>
              <a:t>(</a:t>
            </a:r>
            <a:r>
              <a:rPr lang="ja-JP" altLang="en-US" sz="2000" dirty="0" smtClean="0"/>
              <a:t>キララ、歩数マイレージ商品券</a:t>
            </a:r>
            <a:r>
              <a:rPr lang="en-US" altLang="ja-JP" sz="2000" dirty="0" smtClean="0"/>
              <a:t>)</a:t>
            </a:r>
            <a:r>
              <a:rPr lang="ja-JP" altLang="en-US" sz="2000" dirty="0" smtClean="0"/>
              <a:t>との共存について</a:t>
            </a:r>
            <a:endParaRPr lang="en-US" altLang="ja-JP" sz="2000" dirty="0" smtClean="0"/>
          </a:p>
          <a:p>
            <a:pPr marL="0" indent="0">
              <a:buNone/>
            </a:pPr>
            <a:r>
              <a:rPr lang="ja-JP" altLang="en-US" sz="2000" dirty="0" smtClean="0"/>
              <a:t>ポイントと地域通貨を交換という形にするか、地域通貨</a:t>
            </a:r>
            <a:r>
              <a:rPr lang="en-US" altLang="ja-JP" sz="2000" dirty="0" smtClean="0"/>
              <a:t>AP</a:t>
            </a:r>
            <a:r>
              <a:rPr lang="ja-JP" altLang="en-US" sz="2000" dirty="0" smtClean="0"/>
              <a:t>をカード内に実装するかについては、各団体の判断に任せることとする</a:t>
            </a:r>
            <a:endParaRPr lang="en-US" altLang="ja-JP" sz="2000" dirty="0" smtClean="0"/>
          </a:p>
          <a:p>
            <a:r>
              <a:rPr lang="ja-JP" altLang="en-US" sz="2000" dirty="0"/>
              <a:t>利用可能</a:t>
            </a:r>
            <a:r>
              <a:rPr lang="ja-JP" altLang="en-US" sz="2000" dirty="0" smtClean="0"/>
              <a:t>な店舗について</a:t>
            </a:r>
            <a:endParaRPr lang="en-US" altLang="ja-JP" sz="2000" dirty="0" smtClean="0"/>
          </a:p>
          <a:p>
            <a:pPr marL="0" indent="0">
              <a:buNone/>
            </a:pPr>
            <a:r>
              <a:rPr lang="ja-JP" altLang="en-US" sz="2000" dirty="0" smtClean="0"/>
              <a:t>事業開始直後は中心市街地に店舗を持つ個人経営の商店のみを対象とするが、大型店舗との共存が可能になったと判断されれば、そちらでの利用も検討する</a:t>
            </a:r>
            <a:endParaRPr lang="en-US" altLang="ja-JP" sz="2000" dirty="0" smtClean="0"/>
          </a:p>
          <a:p>
            <a:pPr marL="0" indent="0">
              <a:buNone/>
            </a:pPr>
            <a:endParaRPr lang="en-US" altLang="ja-JP" sz="2000" dirty="0" smtClean="0"/>
          </a:p>
        </p:txBody>
      </p:sp>
      <p:sp>
        <p:nvSpPr>
          <p:cNvPr id="12" name="正方形/長方形 11"/>
          <p:cNvSpPr/>
          <p:nvPr/>
        </p:nvSpPr>
        <p:spPr>
          <a:xfrm>
            <a:off x="457200" y="304987"/>
            <a:ext cx="8229600" cy="451268"/>
          </a:xfrm>
          <a:prstGeom prst="rect">
            <a:avLst/>
          </a:prstGeom>
          <a:solidFill>
            <a:schemeClr val="bg2">
              <a:alpha val="12000"/>
            </a:schemeClr>
          </a:solidFill>
          <a:ln>
            <a:noFill/>
          </a:ln>
          <a:effectLst>
            <a:glow rad="431800">
              <a:schemeClr val="bg2">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 name="図形グループ 75"/>
          <p:cNvGrpSpPr/>
          <p:nvPr/>
        </p:nvGrpSpPr>
        <p:grpSpPr>
          <a:xfrm>
            <a:off x="616021" y="183324"/>
            <a:ext cx="668300" cy="668300"/>
            <a:chOff x="6487839" y="2214201"/>
            <a:chExt cx="914400" cy="914400"/>
          </a:xfrm>
        </p:grpSpPr>
        <p:sp>
          <p:nvSpPr>
            <p:cNvPr id="14" name="円/楕円 13"/>
            <p:cNvSpPr/>
            <p:nvPr/>
          </p:nvSpPr>
          <p:spPr>
            <a:xfrm>
              <a:off x="6487839" y="2214201"/>
              <a:ext cx="914400" cy="91440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HGP創英角ｺﾞｼｯｸUB"/>
                <a:ea typeface="HGP創英角ｺﾞｼｯｸUB"/>
                <a:cs typeface="HGP創英角ｺﾞｼｯｸUB"/>
              </a:endParaRPr>
            </a:p>
          </p:txBody>
        </p:sp>
        <p:sp>
          <p:nvSpPr>
            <p:cNvPr id="15" name="テキスト ボックス 14"/>
            <p:cNvSpPr txBox="1"/>
            <p:nvPr/>
          </p:nvSpPr>
          <p:spPr>
            <a:xfrm>
              <a:off x="6537963" y="2434821"/>
              <a:ext cx="814155" cy="463226"/>
            </a:xfrm>
            <a:prstGeom prst="rect">
              <a:avLst/>
            </a:prstGeom>
            <a:noFill/>
            <a:ln>
              <a:noFill/>
            </a:ln>
          </p:spPr>
          <p:txBody>
            <a:bodyPr wrap="none" rtlCol="0">
              <a:spAutoFit/>
            </a:bodyPr>
            <a:lstStyle/>
            <a:p>
              <a:pPr algn="ctr"/>
              <a:r>
                <a:rPr kumimoji="1" lang="ja-JP" altLang="en-US" sz="1600" b="1" dirty="0" smtClean="0">
                  <a:ln w="3175" cmpd="sng">
                    <a:noFill/>
                  </a:ln>
                  <a:solidFill>
                    <a:schemeClr val="accent6"/>
                  </a:solidFill>
                  <a:effectLst/>
                  <a:latin typeface="+mn-ea"/>
                  <a:cs typeface="HGP創英角ｺﾞｼｯｸUB"/>
                </a:rPr>
                <a:t>一中</a:t>
              </a:r>
              <a:endParaRPr kumimoji="1" lang="ja-JP" altLang="en-US" sz="1600" b="1" dirty="0">
                <a:solidFill>
                  <a:schemeClr val="accent6"/>
                </a:solidFill>
                <a:effectLst/>
                <a:latin typeface="+mn-ea"/>
                <a:cs typeface="HGP創英角ｺﾞｼｯｸUB"/>
              </a:endParaRPr>
            </a:p>
          </p:txBody>
        </p:sp>
      </p:grpSp>
      <p:sp>
        <p:nvSpPr>
          <p:cNvPr id="16" name="テキスト ボックス 15"/>
          <p:cNvSpPr txBox="1"/>
          <p:nvPr/>
        </p:nvSpPr>
        <p:spPr>
          <a:xfrm>
            <a:off x="1513237" y="260350"/>
            <a:ext cx="4852610" cy="523220"/>
          </a:xfrm>
          <a:prstGeom prst="rect">
            <a:avLst/>
          </a:prstGeom>
          <a:noFill/>
        </p:spPr>
        <p:txBody>
          <a:bodyPr wrap="none" rtlCol="0">
            <a:spAutoFit/>
          </a:bodyPr>
          <a:lstStyle/>
          <a:p>
            <a:r>
              <a:rPr lang="ja-JP" altLang="en-US" sz="2800" dirty="0" smtClean="0">
                <a:ln w="635" cap="flat" cmpd="sng">
                  <a:noFill/>
                </a:ln>
              </a:rPr>
              <a:t>地元商店知ろう使</a:t>
            </a:r>
            <a:r>
              <a:rPr lang="ja-JP" altLang="en-US" sz="2800" dirty="0">
                <a:ln w="635" cap="flat" cmpd="sng">
                  <a:noFill/>
                </a:ln>
              </a:rPr>
              <a:t>おう</a:t>
            </a:r>
            <a:r>
              <a:rPr lang="ja-JP" altLang="en-US" sz="2800" dirty="0" smtClean="0">
                <a:ln w="635" cap="flat" cmpd="sng">
                  <a:noFill/>
                </a:ln>
              </a:rPr>
              <a:t>プラン</a:t>
            </a:r>
            <a:endParaRPr kumimoji="1" lang="ja-JP" altLang="en-US" sz="2800" dirty="0"/>
          </a:p>
        </p:txBody>
      </p:sp>
      <p:pic>
        <p:nvPicPr>
          <p:cNvPr id="17" name="図 16" descr="経済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41282" y="143974"/>
            <a:ext cx="768096" cy="768096"/>
          </a:xfrm>
          <a:prstGeom prst="rect">
            <a:avLst/>
          </a:prstGeom>
        </p:spPr>
      </p:pic>
      <p:sp>
        <p:nvSpPr>
          <p:cNvPr id="24" name="タイトル 5"/>
          <p:cNvSpPr txBox="1">
            <a:spLocks/>
          </p:cNvSpPr>
          <p:nvPr/>
        </p:nvSpPr>
        <p:spPr>
          <a:xfrm>
            <a:off x="457200" y="1040408"/>
            <a:ext cx="8229600" cy="613564"/>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2000" b="1" kern="1200">
                <a:solidFill>
                  <a:schemeClr val="tx1"/>
                </a:solidFill>
                <a:latin typeface="+mj-ea"/>
                <a:ea typeface="+mj-ea"/>
                <a:cs typeface="+mj-cs"/>
              </a:defRPr>
            </a:lvl1pPr>
          </a:lstStyle>
          <a:p>
            <a:r>
              <a:rPr lang="en-US" altLang="ja-JP" sz="3200" b="0" dirty="0" smtClean="0">
                <a:solidFill>
                  <a:schemeClr val="tx1">
                    <a:lumMod val="85000"/>
                    <a:lumOff val="15000"/>
                  </a:schemeClr>
                </a:solidFill>
              </a:rPr>
              <a:t>①</a:t>
            </a:r>
            <a:r>
              <a:rPr lang="ja-JP" altLang="en-US" sz="2600" b="0" dirty="0">
                <a:solidFill>
                  <a:schemeClr val="tx1">
                    <a:lumMod val="85000"/>
                    <a:lumOff val="15000"/>
                  </a:schemeClr>
                </a:solidFill>
              </a:rPr>
              <a:t>地域カード</a:t>
            </a:r>
            <a:r>
              <a:rPr lang="ja-JP" altLang="en-US" sz="2600" b="0" dirty="0" smtClean="0">
                <a:solidFill>
                  <a:schemeClr val="tx1">
                    <a:lumMod val="85000"/>
                    <a:lumOff val="15000"/>
                  </a:schemeClr>
                </a:solidFill>
              </a:rPr>
              <a:t>の導入</a:t>
            </a:r>
            <a:endParaRPr lang="ja-JP" altLang="en-US" sz="2600" b="0" dirty="0">
              <a:solidFill>
                <a:schemeClr val="tx1">
                  <a:lumMod val="85000"/>
                  <a:lumOff val="15000"/>
                </a:schemeClr>
              </a:solidFill>
            </a:endParaRPr>
          </a:p>
        </p:txBody>
      </p:sp>
    </p:spTree>
    <p:extLst>
      <p:ext uri="{BB962C8B-B14F-4D97-AF65-F5344CB8AC3E}">
        <p14:creationId xmlns:p14="http://schemas.microsoft.com/office/powerpoint/2010/main" val="2923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55</a:t>
            </a:fld>
            <a:endParaRPr kumimoji="1" lang="ja-JP" altLang="en-US"/>
          </a:p>
        </p:txBody>
      </p:sp>
      <p:sp>
        <p:nvSpPr>
          <p:cNvPr id="18"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安全マップづくり</a:t>
            </a:r>
            <a:endParaRPr kumimoji="1" lang="ja-JP" altLang="en-US" sz="2600" dirty="0">
              <a:solidFill>
                <a:schemeClr val="tx1">
                  <a:lumMod val="85000"/>
                  <a:lumOff val="15000"/>
                </a:schemeClr>
              </a:solidFill>
            </a:endParaRPr>
          </a:p>
        </p:txBody>
      </p:sp>
      <p:graphicFrame>
        <p:nvGraphicFramePr>
          <p:cNvPr id="19" name="グラフ 18"/>
          <p:cNvGraphicFramePr>
            <a:graphicFrameLocks/>
          </p:cNvGraphicFramePr>
          <p:nvPr>
            <p:extLst>
              <p:ext uri="{D42A27DB-BD31-4B8C-83A1-F6EECF244321}">
                <p14:modId xmlns:p14="http://schemas.microsoft.com/office/powerpoint/2010/main" val="3065352699"/>
              </p:ext>
            </p:extLst>
          </p:nvPr>
        </p:nvGraphicFramePr>
        <p:xfrm>
          <a:off x="3446720" y="1689859"/>
          <a:ext cx="5452674" cy="18732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p:cNvGraphicFramePr>
            <a:graphicFrameLocks/>
          </p:cNvGraphicFramePr>
          <p:nvPr>
            <p:extLst>
              <p:ext uri="{D42A27DB-BD31-4B8C-83A1-F6EECF244321}">
                <p14:modId xmlns:p14="http://schemas.microsoft.com/office/powerpoint/2010/main" val="3536049725"/>
              </p:ext>
            </p:extLst>
          </p:nvPr>
        </p:nvGraphicFramePr>
        <p:xfrm>
          <a:off x="3446720" y="3563079"/>
          <a:ext cx="5452672" cy="1959754"/>
        </p:xfrm>
        <a:graphic>
          <a:graphicData uri="http://schemas.openxmlformats.org/drawingml/2006/chart">
            <c:chart xmlns:c="http://schemas.openxmlformats.org/drawingml/2006/chart" xmlns:r="http://schemas.openxmlformats.org/officeDocument/2006/relationships" r:id="rId3"/>
          </a:graphicData>
        </a:graphic>
      </p:graphicFrame>
      <p:sp>
        <p:nvSpPr>
          <p:cNvPr id="31" name="テキスト ボックス 30"/>
          <p:cNvSpPr txBox="1"/>
          <p:nvPr/>
        </p:nvSpPr>
        <p:spPr>
          <a:xfrm>
            <a:off x="457200" y="1707645"/>
            <a:ext cx="2989520" cy="400110"/>
          </a:xfrm>
          <a:prstGeom prst="rect">
            <a:avLst/>
          </a:prstGeom>
          <a:noFill/>
        </p:spPr>
        <p:txBody>
          <a:bodyPr wrap="none" rtlCol="0">
            <a:spAutoFit/>
          </a:bodyPr>
          <a:lstStyle/>
          <a:p>
            <a:r>
              <a:rPr kumimoji="1" lang="ja-JP" altLang="en-US" sz="2000" dirty="0" smtClean="0">
                <a:latin typeface="+mn-ea"/>
              </a:rPr>
              <a:t>空き巣の件数</a:t>
            </a:r>
            <a:r>
              <a:rPr kumimoji="1" lang="ja-JP" altLang="en-US" dirty="0" smtClean="0">
                <a:latin typeface="+mn-ea"/>
              </a:rPr>
              <a:t>（</a:t>
            </a:r>
            <a:r>
              <a:rPr kumimoji="1" lang="en-US" altLang="ja-JP" dirty="0" smtClean="0">
                <a:latin typeface="+mn-ea"/>
              </a:rPr>
              <a:t>2014</a:t>
            </a:r>
            <a:r>
              <a:rPr kumimoji="1" lang="ja-JP" altLang="en-US" dirty="0" smtClean="0">
                <a:latin typeface="+mn-ea"/>
              </a:rPr>
              <a:t>年）</a:t>
            </a:r>
            <a:endParaRPr kumimoji="1" lang="ja-JP" altLang="en-US" dirty="0">
              <a:latin typeface="+mn-ea"/>
            </a:endParaRPr>
          </a:p>
        </p:txBody>
      </p:sp>
      <p:grpSp>
        <p:nvGrpSpPr>
          <p:cNvPr id="32" name="図形グループ 31"/>
          <p:cNvGrpSpPr/>
          <p:nvPr/>
        </p:nvGrpSpPr>
        <p:grpSpPr>
          <a:xfrm>
            <a:off x="580082" y="2158944"/>
            <a:ext cx="2477985" cy="3303980"/>
            <a:chOff x="457200" y="2218853"/>
            <a:chExt cx="3112943" cy="4150591"/>
          </a:xfrm>
        </p:grpSpPr>
        <p:pic>
          <p:nvPicPr>
            <p:cNvPr id="33" name="図 32" descr="akisu.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2218853"/>
              <a:ext cx="3112943" cy="4150591"/>
            </a:xfrm>
            <a:prstGeom prst="rect">
              <a:avLst/>
            </a:prstGeom>
          </p:spPr>
        </p:pic>
        <p:pic>
          <p:nvPicPr>
            <p:cNvPr id="34" name="図 33" descr="スクリーンショット 2015-01-20 19.06.4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59636" y="5040194"/>
              <a:ext cx="835004" cy="1247707"/>
            </a:xfrm>
            <a:prstGeom prst="rect">
              <a:avLst/>
            </a:prstGeom>
            <a:ln>
              <a:solidFill>
                <a:schemeClr val="bg1">
                  <a:lumMod val="50000"/>
                </a:schemeClr>
              </a:solidFill>
            </a:ln>
          </p:spPr>
        </p:pic>
        <p:sp>
          <p:nvSpPr>
            <p:cNvPr id="35" name="円/楕円 34"/>
            <p:cNvSpPr/>
            <p:nvPr/>
          </p:nvSpPr>
          <p:spPr>
            <a:xfrm rot="1164162">
              <a:off x="1477523" y="3572455"/>
              <a:ext cx="1867576" cy="999589"/>
            </a:xfrm>
            <a:prstGeom prst="ellipse">
              <a:avLst/>
            </a:prstGeom>
            <a:noFill/>
            <a:ln w="38100" cmpd="sng">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sp>
        <p:nvSpPr>
          <p:cNvPr id="36" name="正方形/長方形 35"/>
          <p:cNvSpPr/>
          <p:nvPr/>
        </p:nvSpPr>
        <p:spPr>
          <a:xfrm>
            <a:off x="982299" y="5433960"/>
            <a:ext cx="2159628" cy="430887"/>
          </a:xfrm>
          <a:prstGeom prst="rect">
            <a:avLst/>
          </a:prstGeom>
        </p:spPr>
        <p:txBody>
          <a:bodyPr wrap="none">
            <a:spAutoFit/>
          </a:bodyPr>
          <a:lstStyle/>
          <a:p>
            <a:pPr algn="r"/>
            <a:r>
              <a:rPr lang="ja-JP" altLang="en-US" sz="1050" dirty="0">
                <a:latin typeface="+mn-ea"/>
              </a:rPr>
              <a:t>出典：いばらきデジタル</a:t>
            </a:r>
            <a:r>
              <a:rPr lang="ja-JP" altLang="en-US" sz="1050" dirty="0" smtClean="0">
                <a:latin typeface="+mn-ea"/>
              </a:rPr>
              <a:t>まっぷ</a:t>
            </a:r>
          </a:p>
          <a:p>
            <a:pPr algn="r"/>
            <a:r>
              <a:rPr lang="ja-JP" altLang="en-US" sz="1050" dirty="0" smtClean="0">
                <a:latin typeface="+mn-ea"/>
              </a:rPr>
              <a:t>（最終閲覧日：</a:t>
            </a:r>
            <a:r>
              <a:rPr lang="en-US" altLang="ja-JP" sz="1050" dirty="0" smtClean="0">
                <a:latin typeface="+mn-ea"/>
              </a:rPr>
              <a:t>2015.01.19</a:t>
            </a:r>
            <a:r>
              <a:rPr lang="ja-JP" altLang="en-US" sz="1050" dirty="0" smtClean="0">
                <a:latin typeface="+mn-ea"/>
              </a:rPr>
              <a:t>）</a:t>
            </a:r>
            <a:endParaRPr lang="en-US" altLang="ja-JP" sz="1050" dirty="0">
              <a:latin typeface="+mn-ea"/>
            </a:endParaRPr>
          </a:p>
        </p:txBody>
      </p:sp>
      <p:sp>
        <p:nvSpPr>
          <p:cNvPr id="37" name="正方形/長方形 36"/>
          <p:cNvSpPr/>
          <p:nvPr/>
        </p:nvSpPr>
        <p:spPr>
          <a:xfrm>
            <a:off x="6727002" y="5579909"/>
            <a:ext cx="2172390" cy="246221"/>
          </a:xfrm>
          <a:prstGeom prst="rect">
            <a:avLst/>
          </a:prstGeom>
        </p:spPr>
        <p:txBody>
          <a:bodyPr wrap="none">
            <a:spAutoFit/>
          </a:bodyPr>
          <a:lstStyle/>
          <a:p>
            <a:pPr algn="r"/>
            <a:r>
              <a:rPr lang="ja-JP" altLang="en-US" sz="1000" dirty="0">
                <a:latin typeface="+mn-ea"/>
              </a:rPr>
              <a:t>出典</a:t>
            </a:r>
            <a:r>
              <a:rPr lang="ja-JP" altLang="en-US" sz="1000" dirty="0" smtClean="0">
                <a:latin typeface="+mn-ea"/>
              </a:rPr>
              <a:t>：</a:t>
            </a:r>
            <a:r>
              <a:rPr lang="en-US" altLang="ja-JP" sz="1000" dirty="0" smtClean="0">
                <a:latin typeface="+mn-ea"/>
              </a:rPr>
              <a:t>2013</a:t>
            </a:r>
            <a:r>
              <a:rPr lang="ja-JP" altLang="en-US" sz="1000" dirty="0" smtClean="0">
                <a:latin typeface="+mn-ea"/>
              </a:rPr>
              <a:t>年土浦市民満足度調査</a:t>
            </a:r>
          </a:p>
        </p:txBody>
      </p:sp>
      <p:sp>
        <p:nvSpPr>
          <p:cNvPr id="38" name="正方形/長方形 37"/>
          <p:cNvSpPr/>
          <p:nvPr/>
        </p:nvSpPr>
        <p:spPr>
          <a:xfrm>
            <a:off x="457201" y="5863726"/>
            <a:ext cx="8229598" cy="578883"/>
          </a:xfrm>
          <a:prstGeom prst="rect">
            <a:avLst/>
          </a:prstGeom>
          <a:ln w="38100" cmpd="sng">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a:solidFill>
                  <a:srgbClr val="F14124"/>
                </a:solidFill>
              </a:rPr>
              <a:t>五中・都和中地区</a:t>
            </a:r>
            <a:r>
              <a:rPr lang="ja-JP" altLang="en-US" sz="2800" dirty="0"/>
              <a:t>をモデル地区に設定</a:t>
            </a:r>
          </a:p>
        </p:txBody>
      </p:sp>
      <p:sp>
        <p:nvSpPr>
          <p:cNvPr id="40" name="正方形/長方形 39"/>
          <p:cNvSpPr/>
          <p:nvPr/>
        </p:nvSpPr>
        <p:spPr>
          <a:xfrm>
            <a:off x="6397505" y="1707645"/>
            <a:ext cx="575057" cy="3815188"/>
          </a:xfrm>
          <a:prstGeom prst="rect">
            <a:avLst/>
          </a:prstGeom>
          <a:noFill/>
          <a:ln w="57150" cmpd="sng">
            <a:solidFill>
              <a:srgbClr val="FF6666"/>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chemeClr val="accent6"/>
              </a:solidFill>
            </a:endParaRPr>
          </a:p>
        </p:txBody>
      </p:sp>
      <p:sp>
        <p:nvSpPr>
          <p:cNvPr id="41" name="テキスト ボックス 40"/>
          <p:cNvSpPr txBox="1"/>
          <p:nvPr/>
        </p:nvSpPr>
        <p:spPr>
          <a:xfrm>
            <a:off x="3346823" y="1325207"/>
            <a:ext cx="2492990" cy="400110"/>
          </a:xfrm>
          <a:prstGeom prst="rect">
            <a:avLst/>
          </a:prstGeom>
          <a:noFill/>
        </p:spPr>
        <p:txBody>
          <a:bodyPr wrap="none" rtlCol="0">
            <a:spAutoFit/>
          </a:bodyPr>
          <a:lstStyle/>
          <a:p>
            <a:r>
              <a:rPr kumimoji="1" lang="ja-JP" altLang="en-US" sz="2000" dirty="0" smtClean="0">
                <a:latin typeface="+mn-ea"/>
              </a:rPr>
              <a:t>「防犯まちづくり」</a:t>
            </a:r>
            <a:endParaRPr kumimoji="1" lang="ja-JP" altLang="en-US" sz="2000" dirty="0">
              <a:latin typeface="+mn-ea"/>
            </a:endParaRPr>
          </a:p>
        </p:txBody>
      </p:sp>
      <p:sp>
        <p:nvSpPr>
          <p:cNvPr id="42" name="正方形/長方形 41"/>
          <p:cNvSpPr/>
          <p:nvPr/>
        </p:nvSpPr>
        <p:spPr>
          <a:xfrm>
            <a:off x="7556253" y="1707645"/>
            <a:ext cx="575057" cy="3815189"/>
          </a:xfrm>
          <a:prstGeom prst="rect">
            <a:avLst/>
          </a:prstGeom>
          <a:noFill/>
          <a:ln w="57150" cmpd="sng">
            <a:solidFill>
              <a:srgbClr val="FF6666"/>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accent6"/>
              </a:solidFill>
            </a:endParaRPr>
          </a:p>
        </p:txBody>
      </p:sp>
      <p:sp>
        <p:nvSpPr>
          <p:cNvPr id="43" name="円/楕円 42"/>
          <p:cNvSpPr/>
          <p:nvPr/>
        </p:nvSpPr>
        <p:spPr>
          <a:xfrm>
            <a:off x="4237232" y="1717455"/>
            <a:ext cx="1233458" cy="519351"/>
          </a:xfrm>
          <a:prstGeom prst="ellipse">
            <a:avLst/>
          </a:prstGeom>
          <a:solidFill>
            <a:schemeClr val="bg1"/>
          </a:solidFill>
          <a:ln w="28575" cmpd="sng">
            <a:solidFill>
              <a:schemeClr val="accent1"/>
            </a:solidFill>
          </a:ln>
          <a:effectLst/>
        </p:spPr>
        <p:style>
          <a:lnRef idx="1">
            <a:schemeClr val="accent1"/>
          </a:lnRef>
          <a:fillRef idx="2">
            <a:schemeClr val="accent1"/>
          </a:fillRef>
          <a:effectRef idx="1">
            <a:schemeClr val="accent1"/>
          </a:effectRef>
          <a:fontRef idx="minor">
            <a:schemeClr val="dk1"/>
          </a:fontRef>
        </p:style>
        <p:txBody>
          <a:bodyPr wrap="none" rtlCol="0" anchor="ctr">
            <a:spAutoFit/>
          </a:bodyPr>
          <a:lstStyle/>
          <a:p>
            <a:pPr algn="ctr"/>
            <a:r>
              <a:rPr kumimoji="1" lang="ja-JP" altLang="en-US" dirty="0" smtClean="0">
                <a:solidFill>
                  <a:schemeClr val="tx1">
                    <a:lumMod val="85000"/>
                    <a:lumOff val="15000"/>
                  </a:schemeClr>
                </a:solidFill>
              </a:rPr>
              <a:t>満足度</a:t>
            </a:r>
            <a:endParaRPr kumimoji="1" lang="ja-JP" altLang="en-US" dirty="0">
              <a:solidFill>
                <a:schemeClr val="tx1">
                  <a:lumMod val="85000"/>
                  <a:lumOff val="15000"/>
                </a:schemeClr>
              </a:solidFill>
            </a:endParaRPr>
          </a:p>
        </p:txBody>
      </p:sp>
      <p:sp>
        <p:nvSpPr>
          <p:cNvPr id="44" name="円/楕円 43"/>
          <p:cNvSpPr/>
          <p:nvPr/>
        </p:nvSpPr>
        <p:spPr>
          <a:xfrm>
            <a:off x="4237232" y="3614340"/>
            <a:ext cx="1233458" cy="519351"/>
          </a:xfrm>
          <a:prstGeom prst="ellipse">
            <a:avLst/>
          </a:prstGeom>
          <a:solidFill>
            <a:srgbClr val="FFFFFF"/>
          </a:solidFill>
          <a:ln w="28575" cmpd="sng"/>
          <a:effectLst/>
        </p:spPr>
        <p:style>
          <a:lnRef idx="1">
            <a:schemeClr val="accent6"/>
          </a:lnRef>
          <a:fillRef idx="2">
            <a:schemeClr val="accent6"/>
          </a:fillRef>
          <a:effectRef idx="1">
            <a:schemeClr val="accent6"/>
          </a:effectRef>
          <a:fontRef idx="minor">
            <a:schemeClr val="dk1"/>
          </a:fontRef>
        </p:style>
        <p:txBody>
          <a:bodyPr wrap="none" rtlCol="0" anchor="ctr">
            <a:spAutoFit/>
          </a:bodyPr>
          <a:lstStyle/>
          <a:p>
            <a:pPr algn="ctr"/>
            <a:r>
              <a:rPr kumimoji="1" lang="ja-JP" altLang="en-US" dirty="0" smtClean="0">
                <a:solidFill>
                  <a:schemeClr val="tx1">
                    <a:lumMod val="85000"/>
                    <a:lumOff val="15000"/>
                  </a:schemeClr>
                </a:solidFill>
              </a:rPr>
              <a:t>重要度</a:t>
            </a:r>
            <a:endParaRPr kumimoji="1" lang="ja-JP" altLang="en-US" dirty="0">
              <a:solidFill>
                <a:schemeClr val="tx1">
                  <a:lumMod val="85000"/>
                  <a:lumOff val="15000"/>
                </a:schemeClr>
              </a:solidFill>
            </a:endParaRPr>
          </a:p>
        </p:txBody>
      </p:sp>
      <p:sp>
        <p:nvSpPr>
          <p:cNvPr id="28" name="正方形/長方形 27"/>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9" name="図 28" descr="防犯.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9" name="図 38" descr="あんしん.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46" name="テキスト ボックス 45"/>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Tree>
    <p:extLst>
      <p:ext uri="{BB962C8B-B14F-4D97-AF65-F5344CB8AC3E}">
        <p14:creationId xmlns:p14="http://schemas.microsoft.com/office/powerpoint/2010/main" val="174501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56</a:t>
            </a:fld>
            <a:endParaRPr kumimoji="1" lang="ja-JP" altLang="en-US"/>
          </a:p>
        </p:txBody>
      </p:sp>
      <p:sp>
        <p:nvSpPr>
          <p:cNvPr id="18" name="正方形/長方形 17"/>
          <p:cNvSpPr/>
          <p:nvPr/>
        </p:nvSpPr>
        <p:spPr>
          <a:xfrm>
            <a:off x="5534920" y="1643232"/>
            <a:ext cx="3151880" cy="4726212"/>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9" name="正方形/長方形 18"/>
          <p:cNvSpPr/>
          <p:nvPr/>
        </p:nvSpPr>
        <p:spPr>
          <a:xfrm>
            <a:off x="457200" y="1643232"/>
            <a:ext cx="4586526" cy="4726212"/>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20"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安全マップづくり</a:t>
            </a:r>
            <a:endParaRPr kumimoji="1" lang="ja-JP" altLang="en-US" sz="2600" dirty="0">
              <a:solidFill>
                <a:schemeClr val="tx1">
                  <a:lumMod val="85000"/>
                  <a:lumOff val="15000"/>
                </a:schemeClr>
              </a:solidFill>
            </a:endParaRPr>
          </a:p>
        </p:txBody>
      </p:sp>
      <p:pic>
        <p:nvPicPr>
          <p:cNvPr id="33" name="図 32" descr="掲示板2.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4268" y="2470710"/>
            <a:ext cx="855603" cy="1293153"/>
          </a:xfrm>
          <a:prstGeom prst="rect">
            <a:avLst/>
          </a:prstGeom>
        </p:spPr>
      </p:pic>
      <p:sp>
        <p:nvSpPr>
          <p:cNvPr id="34" name="テキスト ボックス 33"/>
          <p:cNvSpPr txBox="1"/>
          <p:nvPr/>
        </p:nvSpPr>
        <p:spPr>
          <a:xfrm>
            <a:off x="5678720" y="3899483"/>
            <a:ext cx="1210588" cy="707886"/>
          </a:xfrm>
          <a:prstGeom prst="rect">
            <a:avLst/>
          </a:prstGeom>
          <a:noFill/>
        </p:spPr>
        <p:txBody>
          <a:bodyPr wrap="none" rtlCol="0">
            <a:spAutoFit/>
          </a:bodyPr>
          <a:lstStyle/>
          <a:p>
            <a:pPr algn="ctr">
              <a:spcBef>
                <a:spcPts val="768"/>
              </a:spcBef>
            </a:pPr>
            <a:r>
              <a:rPr lang="ja-JP" altLang="en-US" sz="2000" dirty="0" smtClean="0"/>
              <a:t>公民館に</a:t>
            </a:r>
            <a:r>
              <a:rPr lang="en-US" altLang="ja-JP" sz="2000" dirty="0" smtClean="0"/>
              <a:t/>
            </a:r>
            <a:br>
              <a:rPr lang="en-US" altLang="ja-JP" sz="2000" dirty="0" smtClean="0"/>
            </a:br>
            <a:r>
              <a:rPr lang="ja-JP" altLang="en-US" sz="2000" dirty="0" smtClean="0">
                <a:solidFill>
                  <a:srgbClr val="FF8021"/>
                </a:solidFill>
              </a:rPr>
              <a:t>掲示</a:t>
            </a:r>
            <a:endParaRPr lang="en-US" altLang="ja-JP" sz="2000" dirty="0">
              <a:solidFill>
                <a:srgbClr val="FF8021"/>
              </a:solidFill>
            </a:endParaRPr>
          </a:p>
        </p:txBody>
      </p:sp>
      <p:sp>
        <p:nvSpPr>
          <p:cNvPr id="35" name="テキスト ボックス 34"/>
          <p:cNvSpPr txBox="1"/>
          <p:nvPr/>
        </p:nvSpPr>
        <p:spPr>
          <a:xfrm>
            <a:off x="7102568" y="3899483"/>
            <a:ext cx="1467068" cy="707886"/>
          </a:xfrm>
          <a:prstGeom prst="rect">
            <a:avLst/>
          </a:prstGeom>
          <a:noFill/>
        </p:spPr>
        <p:txBody>
          <a:bodyPr wrap="none" rtlCol="0">
            <a:spAutoFit/>
          </a:bodyPr>
          <a:lstStyle/>
          <a:p>
            <a:pPr algn="ctr">
              <a:spcBef>
                <a:spcPts val="768"/>
              </a:spcBef>
            </a:pPr>
            <a:r>
              <a:rPr lang="ja-JP" altLang="en-US" sz="2000" dirty="0" smtClean="0"/>
              <a:t>関係機関へ</a:t>
            </a:r>
            <a:r>
              <a:rPr lang="en-US" altLang="ja-JP" sz="2000" dirty="0"/>
              <a:t/>
            </a:r>
            <a:br>
              <a:rPr lang="en-US" altLang="ja-JP" sz="2000" dirty="0"/>
            </a:br>
            <a:r>
              <a:rPr lang="ja-JP" altLang="en-US" sz="2000" dirty="0" smtClean="0">
                <a:solidFill>
                  <a:srgbClr val="FF8021"/>
                </a:solidFill>
              </a:rPr>
              <a:t>働きかけ</a:t>
            </a:r>
            <a:endParaRPr lang="en-US" altLang="ja-JP" sz="2000" dirty="0" smtClean="0">
              <a:solidFill>
                <a:srgbClr val="FF8021"/>
              </a:solidFill>
            </a:endParaRPr>
          </a:p>
        </p:txBody>
      </p:sp>
      <p:pic>
        <p:nvPicPr>
          <p:cNvPr id="36" name="図 35" descr="警察.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4079" y="2603765"/>
            <a:ext cx="1024480" cy="1024480"/>
          </a:xfrm>
          <a:prstGeom prst="rect">
            <a:avLst/>
          </a:prstGeom>
        </p:spPr>
      </p:pic>
      <p:sp>
        <p:nvSpPr>
          <p:cNvPr id="37" name="角丸四角形 36"/>
          <p:cNvSpPr/>
          <p:nvPr/>
        </p:nvSpPr>
        <p:spPr>
          <a:xfrm>
            <a:off x="5660032" y="4949234"/>
            <a:ext cx="2912273" cy="1276809"/>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spcBef>
                <a:spcPts val="768"/>
              </a:spcBef>
            </a:pPr>
            <a:r>
              <a:rPr lang="ja-JP" altLang="en-US" sz="2400" dirty="0" smtClean="0"/>
              <a:t>情報の</a:t>
            </a:r>
            <a:r>
              <a:rPr lang="ja-JP" altLang="en-US" sz="2400" dirty="0" smtClean="0">
                <a:solidFill>
                  <a:srgbClr val="FF0000"/>
                </a:solidFill>
              </a:rPr>
              <a:t>共有</a:t>
            </a:r>
            <a:endParaRPr lang="en-US" altLang="ja-JP" sz="2400" dirty="0" smtClean="0">
              <a:solidFill>
                <a:srgbClr val="FF0000"/>
              </a:solidFill>
            </a:endParaRPr>
          </a:p>
          <a:p>
            <a:pPr algn="ctr">
              <a:spcBef>
                <a:spcPts val="768"/>
              </a:spcBef>
            </a:pPr>
            <a:r>
              <a:rPr kumimoji="1" lang="ja-JP" altLang="en-US" sz="2400" dirty="0" smtClean="0">
                <a:solidFill>
                  <a:srgbClr val="FF0000"/>
                </a:solidFill>
              </a:rPr>
              <a:t>防犯対策</a:t>
            </a:r>
            <a:r>
              <a:rPr lang="ja-JP" altLang="en-US" sz="2400" dirty="0" smtClean="0"/>
              <a:t>への</a:t>
            </a:r>
            <a:r>
              <a:rPr kumimoji="1" lang="ja-JP" altLang="en-US" sz="2400" dirty="0" smtClean="0"/>
              <a:t>反映</a:t>
            </a:r>
            <a:endParaRPr kumimoji="1" lang="ja-JP" altLang="en-US" sz="2400" dirty="0"/>
          </a:p>
        </p:txBody>
      </p:sp>
      <p:sp>
        <p:nvSpPr>
          <p:cNvPr id="38" name="正方形/長方形 37"/>
          <p:cNvSpPr/>
          <p:nvPr/>
        </p:nvSpPr>
        <p:spPr>
          <a:xfrm>
            <a:off x="573281" y="4263849"/>
            <a:ext cx="4338662" cy="400110"/>
          </a:xfrm>
          <a:prstGeom prst="rect">
            <a:avLst/>
          </a:prstGeom>
          <a:ln>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ja-JP" altLang="en-US" sz="2000" dirty="0" smtClean="0"/>
              <a:t>地域の</a:t>
            </a:r>
            <a:r>
              <a:rPr lang="ja-JP" altLang="en-US" sz="2000" b="1" dirty="0" smtClean="0">
                <a:solidFill>
                  <a:schemeClr val="accent5"/>
                </a:solidFill>
              </a:rPr>
              <a:t>一体的・継続的</a:t>
            </a:r>
            <a:r>
              <a:rPr lang="ja-JP" altLang="en-US" sz="2000" dirty="0" smtClean="0"/>
              <a:t>な取り組み</a:t>
            </a:r>
            <a:endParaRPr lang="en-US" altLang="ja-JP" sz="2000" dirty="0" smtClean="0"/>
          </a:p>
        </p:txBody>
      </p:sp>
      <p:sp>
        <p:nvSpPr>
          <p:cNvPr id="41" name="角丸四角形 40"/>
          <p:cNvSpPr/>
          <p:nvPr/>
        </p:nvSpPr>
        <p:spPr>
          <a:xfrm>
            <a:off x="573280" y="4949234"/>
            <a:ext cx="4338663" cy="1276809"/>
          </a:xfrm>
          <a:prstGeom prst="round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spcBef>
                <a:spcPts val="768"/>
              </a:spcBef>
            </a:pPr>
            <a:r>
              <a:rPr lang="ja-JP" altLang="en-US" sz="2000" dirty="0">
                <a:latin typeface="+mn-ea"/>
              </a:rPr>
              <a:t>地域内</a:t>
            </a:r>
            <a:r>
              <a:rPr lang="ja-JP" altLang="en-US" sz="2000" dirty="0">
                <a:solidFill>
                  <a:srgbClr val="F14124"/>
                </a:solidFill>
                <a:latin typeface="+mn-ea"/>
              </a:rPr>
              <a:t>交流</a:t>
            </a:r>
            <a:r>
              <a:rPr lang="ja-JP" altLang="en-US" sz="2000" dirty="0">
                <a:latin typeface="+mn-ea"/>
              </a:rPr>
              <a:t>の</a:t>
            </a:r>
            <a:r>
              <a:rPr lang="ja-JP" altLang="en-US" sz="2000" dirty="0" smtClean="0">
                <a:solidFill>
                  <a:srgbClr val="000000"/>
                </a:solidFill>
                <a:latin typeface="+mn-ea"/>
              </a:rPr>
              <a:t>促進</a:t>
            </a:r>
            <a:endParaRPr lang="en-US" altLang="ja-JP" sz="2000" dirty="0" smtClean="0">
              <a:solidFill>
                <a:srgbClr val="000000"/>
              </a:solidFill>
              <a:latin typeface="+mn-ea"/>
            </a:endParaRPr>
          </a:p>
          <a:p>
            <a:pPr algn="ctr">
              <a:spcBef>
                <a:spcPts val="768"/>
              </a:spcBef>
            </a:pPr>
            <a:r>
              <a:rPr lang="ja-JP" altLang="en-US" sz="2000" dirty="0"/>
              <a:t>地域への</a:t>
            </a:r>
            <a:r>
              <a:rPr lang="ja-JP" altLang="en-US" sz="2000" dirty="0">
                <a:solidFill>
                  <a:schemeClr val="accent6"/>
                </a:solidFill>
              </a:rPr>
              <a:t>愛着</a:t>
            </a:r>
            <a:r>
              <a:rPr lang="ja-JP" altLang="en-US" sz="2000" dirty="0"/>
              <a:t>の</a:t>
            </a:r>
            <a:r>
              <a:rPr lang="ja-JP" altLang="en-US" sz="2000" dirty="0" smtClean="0">
                <a:solidFill>
                  <a:schemeClr val="tx1"/>
                </a:solidFill>
              </a:rPr>
              <a:t>増進</a:t>
            </a:r>
            <a:endParaRPr lang="en-US" altLang="ja-JP" sz="2000" dirty="0" smtClean="0">
              <a:solidFill>
                <a:schemeClr val="tx1"/>
              </a:solidFill>
            </a:endParaRPr>
          </a:p>
          <a:p>
            <a:pPr algn="ctr">
              <a:spcBef>
                <a:spcPts val="768"/>
              </a:spcBef>
            </a:pPr>
            <a:r>
              <a:rPr lang="ja-JP" altLang="en-US" sz="2000" dirty="0">
                <a:solidFill>
                  <a:srgbClr val="F14124"/>
                </a:solidFill>
              </a:rPr>
              <a:t>こども目線</a:t>
            </a:r>
            <a:r>
              <a:rPr lang="ja-JP" altLang="en-US" sz="2000" dirty="0"/>
              <a:t>の地域の問題点</a:t>
            </a:r>
            <a:r>
              <a:rPr lang="ja-JP" altLang="en-US" sz="2000" dirty="0" smtClean="0"/>
              <a:t>の発掘</a:t>
            </a:r>
            <a:endParaRPr lang="ja-JP" altLang="en-US" sz="2000" dirty="0"/>
          </a:p>
        </p:txBody>
      </p:sp>
      <p:sp>
        <p:nvSpPr>
          <p:cNvPr id="42" name="正方形/長方形 41"/>
          <p:cNvSpPr/>
          <p:nvPr/>
        </p:nvSpPr>
        <p:spPr>
          <a:xfrm>
            <a:off x="1042145" y="3808562"/>
            <a:ext cx="1264213" cy="369332"/>
          </a:xfrm>
          <a:prstGeom prst="rect">
            <a:avLst/>
          </a:prstGeom>
        </p:spPr>
        <p:txBody>
          <a:bodyPr wrap="none">
            <a:spAutoFit/>
          </a:bodyPr>
          <a:lstStyle/>
          <a:p>
            <a:pPr>
              <a:spcBef>
                <a:spcPts val="768"/>
              </a:spcBef>
            </a:pPr>
            <a:r>
              <a:rPr lang="ja-JP" altLang="en-US" dirty="0">
                <a:solidFill>
                  <a:srgbClr val="FF8021"/>
                </a:solidFill>
                <a:latin typeface="+mn-ea"/>
              </a:rPr>
              <a:t>年</a:t>
            </a:r>
            <a:r>
              <a:rPr lang="en-US" altLang="ja-JP" b="1" dirty="0">
                <a:solidFill>
                  <a:srgbClr val="FF8021"/>
                </a:solidFill>
                <a:latin typeface="+mn-ea"/>
              </a:rPr>
              <a:t>1</a:t>
            </a:r>
            <a:r>
              <a:rPr lang="ja-JP" altLang="en-US" dirty="0">
                <a:solidFill>
                  <a:srgbClr val="FF8021"/>
                </a:solidFill>
                <a:latin typeface="+mn-ea"/>
              </a:rPr>
              <a:t>回</a:t>
            </a:r>
            <a:r>
              <a:rPr lang="ja-JP" altLang="en-US" dirty="0">
                <a:latin typeface="+mn-ea"/>
              </a:rPr>
              <a:t>開催</a:t>
            </a:r>
            <a:endParaRPr lang="en-US" altLang="ja-JP" dirty="0">
              <a:latin typeface="+mn-ea"/>
            </a:endParaRPr>
          </a:p>
        </p:txBody>
      </p:sp>
      <p:sp>
        <p:nvSpPr>
          <p:cNvPr id="43" name="二等辺三角形 42"/>
          <p:cNvSpPr/>
          <p:nvPr/>
        </p:nvSpPr>
        <p:spPr>
          <a:xfrm rot="10800000">
            <a:off x="2563291" y="4746252"/>
            <a:ext cx="317327" cy="139678"/>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pic>
        <p:nvPicPr>
          <p:cNvPr id="44" name="図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282" y="2246854"/>
            <a:ext cx="2188568" cy="1586825"/>
          </a:xfrm>
          <a:prstGeom prst="rect">
            <a:avLst/>
          </a:prstGeom>
          <a:ln>
            <a:noFill/>
          </a:ln>
          <a:effectLst>
            <a:softEdge rad="112500"/>
          </a:effectLst>
        </p:spPr>
      </p:pic>
      <p:sp>
        <p:nvSpPr>
          <p:cNvPr id="45" name="テキスト ボックス 44"/>
          <p:cNvSpPr txBox="1"/>
          <p:nvPr/>
        </p:nvSpPr>
        <p:spPr>
          <a:xfrm>
            <a:off x="2880618" y="2306764"/>
            <a:ext cx="2031325" cy="1871282"/>
          </a:xfrm>
          <a:prstGeom prst="rect">
            <a:avLst/>
          </a:prstGeom>
          <a:noFill/>
        </p:spPr>
        <p:txBody>
          <a:bodyPr wrap="none" rtlCol="0">
            <a:spAutoFit/>
          </a:bodyPr>
          <a:lstStyle/>
          <a:p>
            <a:pPr>
              <a:spcBef>
                <a:spcPts val="768"/>
              </a:spcBef>
            </a:pPr>
            <a:r>
              <a:rPr lang="ja-JP" altLang="en-US" dirty="0" smtClean="0">
                <a:latin typeface="+mn-ea"/>
              </a:rPr>
              <a:t>小学生</a:t>
            </a:r>
            <a:endParaRPr lang="en-US" altLang="ja-JP" dirty="0">
              <a:latin typeface="+mn-ea"/>
            </a:endParaRPr>
          </a:p>
          <a:p>
            <a:pPr>
              <a:spcBef>
                <a:spcPts val="768"/>
              </a:spcBef>
            </a:pPr>
            <a:r>
              <a:rPr lang="ja-JP" altLang="en-US" dirty="0" smtClean="0">
                <a:latin typeface="+mn-ea"/>
              </a:rPr>
              <a:t>保護者</a:t>
            </a:r>
            <a:endParaRPr lang="en-US" altLang="ja-JP" dirty="0">
              <a:latin typeface="+mn-ea"/>
            </a:endParaRPr>
          </a:p>
          <a:p>
            <a:pPr>
              <a:spcBef>
                <a:spcPts val="768"/>
              </a:spcBef>
            </a:pPr>
            <a:r>
              <a:rPr lang="ja-JP" altLang="en-US" dirty="0" smtClean="0">
                <a:latin typeface="+mn-ea"/>
              </a:rPr>
              <a:t>地域住民</a:t>
            </a:r>
            <a:endParaRPr lang="en-US" altLang="ja-JP" dirty="0">
              <a:solidFill>
                <a:srgbClr val="12B2EB"/>
              </a:solidFill>
              <a:latin typeface="+mn-ea"/>
            </a:endParaRPr>
          </a:p>
          <a:p>
            <a:pPr>
              <a:spcBef>
                <a:spcPts val="768"/>
              </a:spcBef>
            </a:pPr>
            <a:r>
              <a:rPr lang="ja-JP" altLang="en-US" dirty="0" smtClean="0">
                <a:latin typeface="+mn-ea"/>
              </a:rPr>
              <a:t>教諭</a:t>
            </a:r>
            <a:endParaRPr lang="en-US" altLang="ja-JP" dirty="0">
              <a:latin typeface="+mn-ea"/>
            </a:endParaRPr>
          </a:p>
          <a:p>
            <a:pPr>
              <a:spcBef>
                <a:spcPts val="768"/>
              </a:spcBef>
            </a:pPr>
            <a:r>
              <a:rPr lang="ja-JP" altLang="en-US" dirty="0" smtClean="0">
                <a:latin typeface="+mn-ea"/>
              </a:rPr>
              <a:t>生活安全課の職員</a:t>
            </a:r>
            <a:endParaRPr lang="en-US" altLang="ja-JP" dirty="0">
              <a:latin typeface="+mn-ea"/>
            </a:endParaRPr>
          </a:p>
        </p:txBody>
      </p:sp>
      <p:sp>
        <p:nvSpPr>
          <p:cNvPr id="46" name="テキスト ボックス 45"/>
          <p:cNvSpPr txBox="1"/>
          <p:nvPr/>
        </p:nvSpPr>
        <p:spPr>
          <a:xfrm>
            <a:off x="2286484" y="1665779"/>
            <a:ext cx="902811" cy="523220"/>
          </a:xfrm>
          <a:prstGeom prst="rect">
            <a:avLst/>
          </a:prstGeom>
          <a:noFill/>
        </p:spPr>
        <p:txBody>
          <a:bodyPr wrap="none" rtlCol="0">
            <a:spAutoFit/>
          </a:bodyPr>
          <a:lstStyle/>
          <a:p>
            <a:pPr algn="ctr">
              <a:spcBef>
                <a:spcPts val="768"/>
              </a:spcBef>
            </a:pPr>
            <a:r>
              <a:rPr lang="ja-JP" altLang="en-US" sz="2800" dirty="0" smtClean="0">
                <a:solidFill>
                  <a:schemeClr val="tx1">
                    <a:lumMod val="75000"/>
                    <a:lumOff val="25000"/>
                  </a:schemeClr>
                </a:solidFill>
              </a:rPr>
              <a:t>製作</a:t>
            </a:r>
            <a:endParaRPr lang="en-US" altLang="ja-JP" sz="2800" dirty="0">
              <a:solidFill>
                <a:schemeClr val="tx1">
                  <a:lumMod val="75000"/>
                  <a:lumOff val="25000"/>
                </a:schemeClr>
              </a:solidFill>
            </a:endParaRPr>
          </a:p>
        </p:txBody>
      </p:sp>
      <p:sp>
        <p:nvSpPr>
          <p:cNvPr id="47" name="テキスト ボックス 46"/>
          <p:cNvSpPr txBox="1"/>
          <p:nvPr/>
        </p:nvSpPr>
        <p:spPr>
          <a:xfrm>
            <a:off x="6662024" y="1653972"/>
            <a:ext cx="902811" cy="523220"/>
          </a:xfrm>
          <a:prstGeom prst="rect">
            <a:avLst/>
          </a:prstGeom>
          <a:noFill/>
        </p:spPr>
        <p:txBody>
          <a:bodyPr wrap="none" rtlCol="0">
            <a:spAutoFit/>
          </a:bodyPr>
          <a:lstStyle/>
          <a:p>
            <a:pPr algn="ctr">
              <a:spcBef>
                <a:spcPts val="768"/>
              </a:spcBef>
            </a:pPr>
            <a:r>
              <a:rPr lang="ja-JP" altLang="en-US" sz="2800" dirty="0" smtClean="0">
                <a:solidFill>
                  <a:srgbClr val="404040"/>
                </a:solidFill>
              </a:rPr>
              <a:t>活用</a:t>
            </a:r>
            <a:endParaRPr lang="en-US" altLang="ja-JP" sz="2800" dirty="0">
              <a:solidFill>
                <a:srgbClr val="404040"/>
              </a:solidFill>
            </a:endParaRPr>
          </a:p>
        </p:txBody>
      </p:sp>
      <p:sp>
        <p:nvSpPr>
          <p:cNvPr id="48" name="二等辺三角形 47"/>
          <p:cNvSpPr/>
          <p:nvPr/>
        </p:nvSpPr>
        <p:spPr>
          <a:xfrm rot="5400000">
            <a:off x="5027602" y="3835659"/>
            <a:ext cx="521758" cy="334406"/>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8" name="図 27" descr="防犯.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30" name="図 29" descr="あんし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9" name="テキスト ボックス 38"/>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Tree>
    <p:extLst>
      <p:ext uri="{BB962C8B-B14F-4D97-AF65-F5344CB8AC3E}">
        <p14:creationId xmlns:p14="http://schemas.microsoft.com/office/powerpoint/2010/main" val="396304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57</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安全マップにのせる情報</a:t>
            </a:r>
            <a:endParaRPr kumimoji="1" lang="ja-JP" altLang="en-US" sz="2600" dirty="0">
              <a:solidFill>
                <a:schemeClr val="tx1">
                  <a:lumMod val="85000"/>
                  <a:lumOff val="15000"/>
                </a:schemeClr>
              </a:solidFill>
            </a:endParaRPr>
          </a:p>
        </p:txBody>
      </p:sp>
      <p:pic>
        <p:nvPicPr>
          <p:cNvPr id="3" name="図 2" descr="hairinikui-1.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575033"/>
            <a:ext cx="3207542" cy="2423185"/>
          </a:xfrm>
          <a:prstGeom prst="rect">
            <a:avLst/>
          </a:prstGeom>
        </p:spPr>
      </p:pic>
      <p:pic>
        <p:nvPicPr>
          <p:cNvPr id="4" name="図 3" descr="mienikui-1.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7101" y="2575033"/>
            <a:ext cx="2490688" cy="2423973"/>
          </a:xfrm>
          <a:prstGeom prst="rect">
            <a:avLst/>
          </a:prstGeom>
        </p:spPr>
      </p:pic>
      <p:pic>
        <p:nvPicPr>
          <p:cNvPr id="7" name="図 6" descr="mieyasui-1.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6225" y="2575032"/>
            <a:ext cx="2353257" cy="2423973"/>
          </a:xfrm>
          <a:prstGeom prst="rect">
            <a:avLst/>
          </a:prstGeom>
        </p:spPr>
      </p:pic>
      <p:sp>
        <p:nvSpPr>
          <p:cNvPr id="22" name="正方形/長方形 21"/>
          <p:cNvSpPr/>
          <p:nvPr/>
        </p:nvSpPr>
        <p:spPr>
          <a:xfrm>
            <a:off x="1072156" y="5198939"/>
            <a:ext cx="1980029" cy="400110"/>
          </a:xfrm>
          <a:prstGeom prst="rect">
            <a:avLst/>
          </a:prstGeom>
        </p:spPr>
        <p:txBody>
          <a:bodyPr wrap="none">
            <a:spAutoFit/>
          </a:bodyPr>
          <a:lstStyle/>
          <a:p>
            <a:pPr algn="ctr"/>
            <a:r>
              <a:rPr lang="ja-JP" altLang="en-US" sz="2000" dirty="0" smtClean="0"/>
              <a:t>入りにくい場所</a:t>
            </a:r>
            <a:endParaRPr lang="ja-JP" altLang="en-US" sz="2000" dirty="0"/>
          </a:p>
        </p:txBody>
      </p:sp>
      <p:sp>
        <p:nvSpPr>
          <p:cNvPr id="23" name="正方形/長方形 22"/>
          <p:cNvSpPr/>
          <p:nvPr/>
        </p:nvSpPr>
        <p:spPr>
          <a:xfrm>
            <a:off x="4027147" y="5215496"/>
            <a:ext cx="1980029" cy="400110"/>
          </a:xfrm>
          <a:prstGeom prst="rect">
            <a:avLst/>
          </a:prstGeom>
        </p:spPr>
        <p:txBody>
          <a:bodyPr wrap="none">
            <a:spAutoFit/>
          </a:bodyPr>
          <a:lstStyle/>
          <a:p>
            <a:pPr algn="ctr"/>
            <a:r>
              <a:rPr lang="ja-JP" altLang="en-US" sz="2000" dirty="0" smtClean="0"/>
              <a:t>見えにくい場所</a:t>
            </a:r>
            <a:endParaRPr lang="ja-JP" altLang="en-US" sz="2000" dirty="0"/>
          </a:p>
        </p:txBody>
      </p:sp>
      <p:sp>
        <p:nvSpPr>
          <p:cNvPr id="24" name="正方形/長方形 23"/>
          <p:cNvSpPr/>
          <p:nvPr/>
        </p:nvSpPr>
        <p:spPr>
          <a:xfrm>
            <a:off x="6533288" y="5199061"/>
            <a:ext cx="1980029" cy="400110"/>
          </a:xfrm>
          <a:prstGeom prst="rect">
            <a:avLst/>
          </a:prstGeom>
        </p:spPr>
        <p:txBody>
          <a:bodyPr wrap="none">
            <a:spAutoFit/>
          </a:bodyPr>
          <a:lstStyle/>
          <a:p>
            <a:pPr algn="ctr"/>
            <a:r>
              <a:rPr lang="ja-JP" altLang="en-US" sz="2000" dirty="0" smtClean="0"/>
              <a:t>見えやすい場所</a:t>
            </a:r>
            <a:endParaRPr lang="ja-JP" altLang="en-US" sz="2000" dirty="0"/>
          </a:p>
        </p:txBody>
      </p:sp>
      <p:sp>
        <p:nvSpPr>
          <p:cNvPr id="8" name="正方形/長方形 7"/>
          <p:cNvSpPr/>
          <p:nvPr/>
        </p:nvSpPr>
        <p:spPr>
          <a:xfrm>
            <a:off x="833530" y="1596101"/>
            <a:ext cx="7468711" cy="523220"/>
          </a:xfrm>
          <a:prstGeom prst="rect">
            <a:avLst/>
          </a:prstGeom>
        </p:spPr>
        <p:txBody>
          <a:bodyPr wrap="none">
            <a:spAutoFit/>
          </a:bodyPr>
          <a:lstStyle/>
          <a:p>
            <a:pPr algn="ctr"/>
            <a:r>
              <a:rPr lang="ja-JP" altLang="en-US" sz="2400" dirty="0"/>
              <a:t>人や過去の事例では</a:t>
            </a:r>
            <a:r>
              <a:rPr lang="ja-JP" altLang="en-US" sz="2400" dirty="0" smtClean="0"/>
              <a:t>なく、あくまで</a:t>
            </a:r>
            <a:r>
              <a:rPr lang="ja-JP" altLang="en-US" sz="2800" dirty="0">
                <a:solidFill>
                  <a:srgbClr val="FF0000"/>
                </a:solidFill>
              </a:rPr>
              <a:t>「場所」</a:t>
            </a:r>
            <a:r>
              <a:rPr lang="ja-JP" altLang="en-US" sz="2400" dirty="0" smtClean="0"/>
              <a:t>に注目</a:t>
            </a:r>
            <a:endParaRPr lang="en-US" altLang="ja-JP" sz="2400" dirty="0"/>
          </a:p>
        </p:txBody>
      </p:sp>
      <p:sp>
        <p:nvSpPr>
          <p:cNvPr id="25" name="正方形/長方形 24"/>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8" name="図 27" descr="防犯.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29" name="図 28" descr="あんしん.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30" name="テキスト ボックス 29"/>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Tree>
    <p:extLst>
      <p:ext uri="{BB962C8B-B14F-4D97-AF65-F5344CB8AC3E}">
        <p14:creationId xmlns:p14="http://schemas.microsoft.com/office/powerpoint/2010/main" val="767673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58</a:t>
            </a:fld>
            <a:endParaRPr kumimoji="1" lang="ja-JP" altLang="en-US"/>
          </a:p>
        </p:txBody>
      </p:sp>
      <p:sp>
        <p:nvSpPr>
          <p:cNvPr id="6"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土浦市の自主防犯組織</a:t>
            </a:r>
            <a:endParaRPr kumimoji="1" lang="ja-JP" altLang="en-US" sz="2600" dirty="0">
              <a:solidFill>
                <a:schemeClr val="tx1">
                  <a:lumMod val="85000"/>
                  <a:lumOff val="15000"/>
                </a:schemeClr>
              </a:solidFill>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600199"/>
            <a:ext cx="2790427" cy="2186389"/>
          </a:xfrm>
          <a:prstGeom prst="rect">
            <a:avLst/>
          </a:prstGeom>
          <a:ln>
            <a:noFill/>
          </a:ln>
          <a:effectLst>
            <a:softEdge rad="112500"/>
          </a:effectLst>
        </p:spPr>
      </p:pic>
      <p:pic>
        <p:nvPicPr>
          <p:cNvPr id="9" name="図 8"/>
          <p:cNvPicPr>
            <a:picLocks noChangeAspect="1"/>
          </p:cNvPicPr>
          <p:nvPr/>
        </p:nvPicPr>
        <p:blipFill>
          <a:blip r:embed="rId4"/>
          <a:stretch>
            <a:fillRect/>
          </a:stretch>
        </p:blipFill>
        <p:spPr>
          <a:xfrm>
            <a:off x="457200" y="3946743"/>
            <a:ext cx="2790427" cy="2179420"/>
          </a:xfrm>
          <a:prstGeom prst="rect">
            <a:avLst/>
          </a:prstGeom>
          <a:ln>
            <a:noFill/>
          </a:ln>
          <a:effectLst>
            <a:softEdge rad="112500"/>
          </a:effectLst>
        </p:spPr>
      </p:pic>
      <p:sp>
        <p:nvSpPr>
          <p:cNvPr id="10" name="正方形/長方形 9"/>
          <p:cNvSpPr/>
          <p:nvPr/>
        </p:nvSpPr>
        <p:spPr>
          <a:xfrm>
            <a:off x="3323948" y="1831031"/>
            <a:ext cx="2891537" cy="1015663"/>
          </a:xfrm>
          <a:prstGeom prst="rect">
            <a:avLst/>
          </a:prstGeom>
        </p:spPr>
        <p:txBody>
          <a:bodyPr wrap="none">
            <a:spAutoFit/>
          </a:bodyPr>
          <a:lstStyle/>
          <a:p>
            <a:r>
              <a:rPr lang="en-US" altLang="ja-JP" sz="2400" dirty="0">
                <a:latin typeface="+mj-ea"/>
                <a:ea typeface="+mj-ea"/>
              </a:rPr>
              <a:t>172</a:t>
            </a:r>
            <a:r>
              <a:rPr lang="ja-JP" altLang="en-US" dirty="0">
                <a:latin typeface="+mj-ea"/>
                <a:ea typeface="+mj-ea"/>
              </a:rPr>
              <a:t>町内会のうち</a:t>
            </a:r>
            <a:r>
              <a:rPr lang="ja-JP" altLang="en-US" dirty="0" smtClean="0">
                <a:latin typeface="+mj-ea"/>
                <a:ea typeface="+mj-ea"/>
              </a:rPr>
              <a:t>、</a:t>
            </a:r>
            <a:endParaRPr lang="en-US" altLang="ja-JP" dirty="0" smtClean="0">
              <a:latin typeface="+mj-ea"/>
              <a:ea typeface="+mj-ea"/>
            </a:endParaRPr>
          </a:p>
          <a:p>
            <a:r>
              <a:rPr lang="en-US" altLang="ja-JP" sz="3600" dirty="0" smtClean="0">
                <a:solidFill>
                  <a:srgbClr val="FF0000"/>
                </a:solidFill>
                <a:latin typeface="+mj-ea"/>
                <a:ea typeface="+mj-ea"/>
              </a:rPr>
              <a:t>168</a:t>
            </a:r>
            <a:r>
              <a:rPr lang="ja-JP" altLang="en-US" sz="2400" dirty="0">
                <a:latin typeface="+mj-ea"/>
                <a:ea typeface="+mj-ea"/>
              </a:rPr>
              <a:t>町内会</a:t>
            </a:r>
            <a:r>
              <a:rPr lang="ja-JP" altLang="en-US" sz="2400" dirty="0" smtClean="0">
                <a:latin typeface="+mj-ea"/>
                <a:ea typeface="+mj-ea"/>
              </a:rPr>
              <a:t>で結成</a:t>
            </a:r>
            <a:endParaRPr lang="en-US" altLang="ja-JP" sz="2400" dirty="0">
              <a:latin typeface="+mj-ea"/>
              <a:ea typeface="+mj-ea"/>
            </a:endParaRPr>
          </a:p>
        </p:txBody>
      </p:sp>
      <p:sp>
        <p:nvSpPr>
          <p:cNvPr id="11" name="正方形/長方形 10"/>
          <p:cNvSpPr/>
          <p:nvPr/>
        </p:nvSpPr>
        <p:spPr>
          <a:xfrm>
            <a:off x="3323948" y="3105834"/>
            <a:ext cx="3595856" cy="461665"/>
          </a:xfrm>
          <a:prstGeom prst="rect">
            <a:avLst/>
          </a:prstGeom>
        </p:spPr>
        <p:txBody>
          <a:bodyPr wrap="none">
            <a:spAutoFit/>
          </a:bodyPr>
          <a:lstStyle/>
          <a:p>
            <a:r>
              <a:rPr lang="ja-JP" altLang="en-US" dirty="0">
                <a:latin typeface="+mj-ea"/>
                <a:ea typeface="+mj-ea"/>
              </a:rPr>
              <a:t>約</a:t>
            </a:r>
            <a:r>
              <a:rPr lang="en-US" altLang="ja-JP" sz="2400" dirty="0">
                <a:latin typeface="+mj-ea"/>
                <a:ea typeface="+mj-ea"/>
              </a:rPr>
              <a:t>7,000</a:t>
            </a:r>
            <a:r>
              <a:rPr lang="ja-JP" altLang="en-US" dirty="0">
                <a:latin typeface="+mj-ea"/>
                <a:ea typeface="+mj-ea"/>
              </a:rPr>
              <a:t>人の防犯ボランティア</a:t>
            </a:r>
            <a:endParaRPr lang="en-US" altLang="ja-JP" dirty="0">
              <a:latin typeface="+mj-ea"/>
              <a:ea typeface="+mj-ea"/>
            </a:endParaRPr>
          </a:p>
        </p:txBody>
      </p:sp>
      <p:sp>
        <p:nvSpPr>
          <p:cNvPr id="28" name="正方形/長方形 27"/>
          <p:cNvSpPr/>
          <p:nvPr/>
        </p:nvSpPr>
        <p:spPr>
          <a:xfrm>
            <a:off x="3323948" y="4136462"/>
            <a:ext cx="2339102" cy="1803571"/>
          </a:xfrm>
          <a:prstGeom prst="rect">
            <a:avLst/>
          </a:prstGeom>
        </p:spPr>
        <p:txBody>
          <a:bodyPr wrap="none">
            <a:spAutoFit/>
          </a:bodyPr>
          <a:lstStyle/>
          <a:p>
            <a:pPr>
              <a:spcBef>
                <a:spcPts val="768"/>
              </a:spcBef>
            </a:pPr>
            <a:r>
              <a:rPr lang="ja-JP" altLang="en-US" sz="3200" dirty="0" smtClean="0"/>
              <a:t>おもな活動</a:t>
            </a:r>
            <a:endParaRPr lang="en-US" altLang="ja-JP" sz="3200" dirty="0" smtClean="0"/>
          </a:p>
          <a:p>
            <a:pPr>
              <a:spcBef>
                <a:spcPts val="768"/>
              </a:spcBef>
            </a:pPr>
            <a:endParaRPr lang="en-US" altLang="ja-JP" sz="1200" dirty="0" smtClean="0"/>
          </a:p>
          <a:p>
            <a:pPr>
              <a:spcBef>
                <a:spcPts val="768"/>
              </a:spcBef>
            </a:pPr>
            <a:r>
              <a:rPr lang="ja-JP" altLang="en-US" sz="2400" dirty="0" smtClean="0"/>
              <a:t>防犯パトロール</a:t>
            </a:r>
            <a:endParaRPr lang="en-US" altLang="ja-JP" sz="2400" dirty="0" smtClean="0"/>
          </a:p>
          <a:p>
            <a:pPr>
              <a:spcBef>
                <a:spcPts val="768"/>
              </a:spcBef>
            </a:pPr>
            <a:r>
              <a:rPr lang="ja-JP" altLang="en-US" sz="2400" dirty="0" smtClean="0"/>
              <a:t>環境美化活動</a:t>
            </a:r>
            <a:endParaRPr lang="en-US" altLang="ja-JP" sz="2400" dirty="0" smtClean="0"/>
          </a:p>
        </p:txBody>
      </p:sp>
      <p:sp>
        <p:nvSpPr>
          <p:cNvPr id="22" name="正方形/長方形 21"/>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3" name="図 22" descr="防犯.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 y="10610"/>
            <a:ext cx="1072713" cy="1077118"/>
          </a:xfrm>
          <a:prstGeom prst="rect">
            <a:avLst/>
          </a:prstGeom>
        </p:spPr>
      </p:pic>
      <p:pic>
        <p:nvPicPr>
          <p:cNvPr id="24" name="図 23" descr="あんしん.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7016" y="49990"/>
            <a:ext cx="967737" cy="990418"/>
          </a:xfrm>
          <a:prstGeom prst="rect">
            <a:avLst/>
          </a:prstGeom>
        </p:spPr>
      </p:pic>
      <p:sp>
        <p:nvSpPr>
          <p:cNvPr id="25" name="テキスト ボックス 24"/>
          <p:cNvSpPr txBox="1"/>
          <p:nvPr/>
        </p:nvSpPr>
        <p:spPr>
          <a:xfrm>
            <a:off x="1012271" y="283589"/>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Tree>
    <p:extLst>
      <p:ext uri="{BB962C8B-B14F-4D97-AF65-F5344CB8AC3E}">
        <p14:creationId xmlns:p14="http://schemas.microsoft.com/office/powerpoint/2010/main" val="1184992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kumimoji="1" lang="ja-JP" altLang="en-US" smtClean="0"/>
              <a:t>59</a:t>
            </a:fld>
            <a:endParaRPr kumimoji="1" lang="ja-JP" altLang="en-US"/>
          </a:p>
        </p:txBody>
      </p:sp>
      <p:sp>
        <p:nvSpPr>
          <p:cNvPr id="21" name="正方形/長方形 20"/>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513237" y="260350"/>
            <a:ext cx="4134465" cy="523220"/>
          </a:xfrm>
          <a:prstGeom prst="rect">
            <a:avLst/>
          </a:prstGeom>
          <a:noFill/>
        </p:spPr>
        <p:txBody>
          <a:bodyPr wrap="none" rtlCol="0">
            <a:spAutoFit/>
          </a:bodyPr>
          <a:lstStyle/>
          <a:p>
            <a:r>
              <a:rPr kumimoji="1" lang="ja-JP" altLang="en-US" sz="2800" dirty="0" smtClean="0"/>
              <a:t>あんしんつくろうプラン</a:t>
            </a:r>
            <a:endParaRPr kumimoji="1" lang="ja-JP" altLang="en-US" sz="2800" dirty="0"/>
          </a:p>
        </p:txBody>
      </p:sp>
      <p:sp>
        <p:nvSpPr>
          <p:cNvPr id="18"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安全マップづくり</a:t>
            </a:r>
            <a:endParaRPr kumimoji="1" lang="ja-JP" altLang="en-US" sz="2600" dirty="0">
              <a:solidFill>
                <a:schemeClr val="tx1">
                  <a:lumMod val="85000"/>
                  <a:lumOff val="15000"/>
                </a:schemeClr>
              </a:solidFill>
            </a:endParaRPr>
          </a:p>
        </p:txBody>
      </p:sp>
      <p:sp>
        <p:nvSpPr>
          <p:cNvPr id="31" name="テキスト ボックス 30"/>
          <p:cNvSpPr txBox="1"/>
          <p:nvPr/>
        </p:nvSpPr>
        <p:spPr>
          <a:xfrm>
            <a:off x="457200" y="1707645"/>
            <a:ext cx="2989520" cy="400110"/>
          </a:xfrm>
          <a:prstGeom prst="rect">
            <a:avLst/>
          </a:prstGeom>
          <a:noFill/>
        </p:spPr>
        <p:txBody>
          <a:bodyPr wrap="none" rtlCol="0">
            <a:spAutoFit/>
          </a:bodyPr>
          <a:lstStyle/>
          <a:p>
            <a:r>
              <a:rPr kumimoji="1" lang="ja-JP" altLang="en-US" sz="2000" dirty="0" smtClean="0">
                <a:latin typeface="+mn-ea"/>
              </a:rPr>
              <a:t>空き巣の件数</a:t>
            </a:r>
            <a:r>
              <a:rPr kumimoji="1" lang="ja-JP" altLang="en-US" dirty="0" smtClean="0">
                <a:latin typeface="+mn-ea"/>
              </a:rPr>
              <a:t>（</a:t>
            </a:r>
            <a:r>
              <a:rPr kumimoji="1" lang="en-US" altLang="ja-JP" dirty="0" smtClean="0">
                <a:latin typeface="+mn-ea"/>
              </a:rPr>
              <a:t>2014</a:t>
            </a:r>
            <a:r>
              <a:rPr kumimoji="1" lang="ja-JP" altLang="en-US" dirty="0" smtClean="0">
                <a:latin typeface="+mn-ea"/>
              </a:rPr>
              <a:t>年）</a:t>
            </a:r>
            <a:endParaRPr kumimoji="1" lang="ja-JP" altLang="en-US" dirty="0">
              <a:latin typeface="+mn-ea"/>
            </a:endParaRPr>
          </a:p>
        </p:txBody>
      </p:sp>
      <p:grpSp>
        <p:nvGrpSpPr>
          <p:cNvPr id="32" name="図形グループ 31"/>
          <p:cNvGrpSpPr/>
          <p:nvPr/>
        </p:nvGrpSpPr>
        <p:grpSpPr>
          <a:xfrm>
            <a:off x="580082" y="2158944"/>
            <a:ext cx="2477985" cy="3303980"/>
            <a:chOff x="457200" y="2218853"/>
            <a:chExt cx="3112943" cy="4150591"/>
          </a:xfrm>
        </p:grpSpPr>
        <p:pic>
          <p:nvPicPr>
            <p:cNvPr id="33" name="図 32" descr="akisu.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2218853"/>
              <a:ext cx="3112943" cy="4150591"/>
            </a:xfrm>
            <a:prstGeom prst="rect">
              <a:avLst/>
            </a:prstGeom>
          </p:spPr>
        </p:pic>
        <p:pic>
          <p:nvPicPr>
            <p:cNvPr id="34" name="図 33" descr="スクリーンショット 2015-01-20 19.06.4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9636" y="5040194"/>
              <a:ext cx="835004" cy="1247707"/>
            </a:xfrm>
            <a:prstGeom prst="rect">
              <a:avLst/>
            </a:prstGeom>
            <a:ln>
              <a:solidFill>
                <a:schemeClr val="bg1">
                  <a:lumMod val="50000"/>
                </a:schemeClr>
              </a:solidFill>
            </a:ln>
          </p:spPr>
        </p:pic>
        <p:sp>
          <p:nvSpPr>
            <p:cNvPr id="35" name="円/楕円 34"/>
            <p:cNvSpPr/>
            <p:nvPr/>
          </p:nvSpPr>
          <p:spPr>
            <a:xfrm rot="1164162">
              <a:off x="1477523" y="3572455"/>
              <a:ext cx="1867576" cy="999589"/>
            </a:xfrm>
            <a:prstGeom prst="ellipse">
              <a:avLst/>
            </a:prstGeom>
            <a:noFill/>
            <a:ln w="38100" cmpd="sng">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sp>
        <p:nvSpPr>
          <p:cNvPr id="36" name="正方形/長方形 35"/>
          <p:cNvSpPr/>
          <p:nvPr/>
        </p:nvSpPr>
        <p:spPr>
          <a:xfrm>
            <a:off x="982299" y="5433960"/>
            <a:ext cx="2159628" cy="430887"/>
          </a:xfrm>
          <a:prstGeom prst="rect">
            <a:avLst/>
          </a:prstGeom>
        </p:spPr>
        <p:txBody>
          <a:bodyPr wrap="none">
            <a:spAutoFit/>
          </a:bodyPr>
          <a:lstStyle/>
          <a:p>
            <a:pPr algn="r"/>
            <a:r>
              <a:rPr lang="ja-JP" altLang="en-US" sz="1050" dirty="0">
                <a:latin typeface="+mn-ea"/>
              </a:rPr>
              <a:t>出典：いばらきデジタル</a:t>
            </a:r>
            <a:r>
              <a:rPr lang="ja-JP" altLang="en-US" sz="1050" dirty="0" smtClean="0">
                <a:latin typeface="+mn-ea"/>
              </a:rPr>
              <a:t>まっぷ</a:t>
            </a:r>
          </a:p>
          <a:p>
            <a:pPr algn="r"/>
            <a:r>
              <a:rPr lang="ja-JP" altLang="en-US" sz="1050" dirty="0" smtClean="0">
                <a:latin typeface="+mn-ea"/>
              </a:rPr>
              <a:t>（最終閲覧日：</a:t>
            </a:r>
            <a:r>
              <a:rPr lang="en-US" altLang="ja-JP" sz="1050" dirty="0" smtClean="0">
                <a:latin typeface="+mn-ea"/>
              </a:rPr>
              <a:t>2015.01.19</a:t>
            </a:r>
            <a:r>
              <a:rPr lang="ja-JP" altLang="en-US" sz="1050" dirty="0" smtClean="0">
                <a:latin typeface="+mn-ea"/>
              </a:rPr>
              <a:t>）</a:t>
            </a:r>
            <a:endParaRPr lang="en-US" altLang="ja-JP" sz="1050" dirty="0">
              <a:latin typeface="+mn-ea"/>
            </a:endParaRPr>
          </a:p>
        </p:txBody>
      </p:sp>
      <p:sp>
        <p:nvSpPr>
          <p:cNvPr id="37" name="正方形/長方形 36"/>
          <p:cNvSpPr/>
          <p:nvPr/>
        </p:nvSpPr>
        <p:spPr>
          <a:xfrm>
            <a:off x="6727002" y="5579909"/>
            <a:ext cx="2172390" cy="246221"/>
          </a:xfrm>
          <a:prstGeom prst="rect">
            <a:avLst/>
          </a:prstGeom>
        </p:spPr>
        <p:txBody>
          <a:bodyPr wrap="none">
            <a:spAutoFit/>
          </a:bodyPr>
          <a:lstStyle/>
          <a:p>
            <a:pPr algn="r"/>
            <a:r>
              <a:rPr lang="ja-JP" altLang="en-US" sz="1000" dirty="0">
                <a:latin typeface="+mn-ea"/>
              </a:rPr>
              <a:t>出典</a:t>
            </a:r>
            <a:r>
              <a:rPr lang="ja-JP" altLang="en-US" sz="1000" dirty="0" smtClean="0">
                <a:latin typeface="+mn-ea"/>
              </a:rPr>
              <a:t>：</a:t>
            </a:r>
            <a:r>
              <a:rPr lang="en-US" altLang="ja-JP" sz="1000" dirty="0" smtClean="0">
                <a:latin typeface="+mn-ea"/>
              </a:rPr>
              <a:t>2013</a:t>
            </a:r>
            <a:r>
              <a:rPr lang="ja-JP" altLang="en-US" sz="1000" dirty="0" smtClean="0">
                <a:latin typeface="+mn-ea"/>
              </a:rPr>
              <a:t>年土浦市民満足度調査</a:t>
            </a:r>
          </a:p>
        </p:txBody>
      </p:sp>
      <p:sp>
        <p:nvSpPr>
          <p:cNvPr id="38" name="正方形/長方形 37"/>
          <p:cNvSpPr/>
          <p:nvPr/>
        </p:nvSpPr>
        <p:spPr>
          <a:xfrm>
            <a:off x="457201" y="5863726"/>
            <a:ext cx="8229598" cy="578883"/>
          </a:xfrm>
          <a:prstGeom prst="rect">
            <a:avLst/>
          </a:prstGeom>
          <a:ln w="38100" cmpd="sng">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a:solidFill>
                  <a:srgbClr val="F14124"/>
                </a:solidFill>
              </a:rPr>
              <a:t>五中・都和中地区</a:t>
            </a:r>
            <a:r>
              <a:rPr lang="ja-JP" altLang="en-US" sz="2800" dirty="0"/>
              <a:t>をモデル地区に設定</a:t>
            </a:r>
          </a:p>
        </p:txBody>
      </p:sp>
      <p:sp>
        <p:nvSpPr>
          <p:cNvPr id="41" name="テキスト ボックス 40"/>
          <p:cNvSpPr txBox="1"/>
          <p:nvPr/>
        </p:nvSpPr>
        <p:spPr>
          <a:xfrm>
            <a:off x="4234012" y="1702858"/>
            <a:ext cx="4031873" cy="400110"/>
          </a:xfrm>
          <a:prstGeom prst="rect">
            <a:avLst/>
          </a:prstGeom>
          <a:noFill/>
        </p:spPr>
        <p:txBody>
          <a:bodyPr wrap="none" rtlCol="0">
            <a:spAutoFit/>
          </a:bodyPr>
          <a:lstStyle/>
          <a:p>
            <a:r>
              <a:rPr kumimoji="1" lang="ja-JP" altLang="en-US" sz="2000" dirty="0" smtClean="0">
                <a:latin typeface="+mn-ea"/>
              </a:rPr>
              <a:t>地域で取り組む防犯のまちづくり</a:t>
            </a:r>
            <a:endParaRPr kumimoji="1" lang="ja-JP" altLang="en-US" sz="2000" dirty="0">
              <a:latin typeface="+mn-ea"/>
            </a:endParaRPr>
          </a:p>
        </p:txBody>
      </p:sp>
      <p:sp>
        <p:nvSpPr>
          <p:cNvPr id="43" name="円/楕円 42"/>
          <p:cNvSpPr/>
          <p:nvPr/>
        </p:nvSpPr>
        <p:spPr>
          <a:xfrm>
            <a:off x="4606355" y="2186231"/>
            <a:ext cx="1233458" cy="519351"/>
          </a:xfrm>
          <a:prstGeom prst="ellipse">
            <a:avLst/>
          </a:prstGeom>
          <a:solidFill>
            <a:schemeClr val="bg1"/>
          </a:solidFill>
          <a:ln w="28575" cmpd="sng">
            <a:solidFill>
              <a:schemeClr val="accent1"/>
            </a:solidFill>
          </a:ln>
          <a:effectLst/>
        </p:spPr>
        <p:style>
          <a:lnRef idx="1">
            <a:schemeClr val="accent1"/>
          </a:lnRef>
          <a:fillRef idx="2">
            <a:schemeClr val="accent1"/>
          </a:fillRef>
          <a:effectRef idx="1">
            <a:schemeClr val="accent1"/>
          </a:effectRef>
          <a:fontRef idx="minor">
            <a:schemeClr val="dk1"/>
          </a:fontRef>
        </p:style>
        <p:txBody>
          <a:bodyPr wrap="none" rtlCol="0" anchor="ctr">
            <a:spAutoFit/>
          </a:bodyPr>
          <a:lstStyle/>
          <a:p>
            <a:pPr algn="ctr"/>
            <a:r>
              <a:rPr kumimoji="1" lang="ja-JP" altLang="en-US" dirty="0" smtClean="0">
                <a:solidFill>
                  <a:schemeClr val="tx1">
                    <a:lumMod val="85000"/>
                    <a:lumOff val="15000"/>
                  </a:schemeClr>
                </a:solidFill>
              </a:rPr>
              <a:t>満足度</a:t>
            </a:r>
            <a:endParaRPr kumimoji="1" lang="ja-JP" altLang="en-US" dirty="0">
              <a:solidFill>
                <a:schemeClr val="tx1">
                  <a:lumMod val="85000"/>
                  <a:lumOff val="15000"/>
                </a:schemeClr>
              </a:solidFill>
            </a:endParaRPr>
          </a:p>
        </p:txBody>
      </p:sp>
      <p:sp>
        <p:nvSpPr>
          <p:cNvPr id="44" name="円/楕円 43"/>
          <p:cNvSpPr/>
          <p:nvPr/>
        </p:nvSpPr>
        <p:spPr>
          <a:xfrm>
            <a:off x="7421159" y="2188068"/>
            <a:ext cx="1233458" cy="519351"/>
          </a:xfrm>
          <a:prstGeom prst="ellipse">
            <a:avLst/>
          </a:prstGeom>
          <a:solidFill>
            <a:srgbClr val="FFFFFF"/>
          </a:solidFill>
          <a:ln w="28575" cmpd="sng"/>
          <a:effectLst/>
        </p:spPr>
        <p:style>
          <a:lnRef idx="1">
            <a:schemeClr val="accent6"/>
          </a:lnRef>
          <a:fillRef idx="2">
            <a:schemeClr val="accent6"/>
          </a:fillRef>
          <a:effectRef idx="1">
            <a:schemeClr val="accent6"/>
          </a:effectRef>
          <a:fontRef idx="minor">
            <a:schemeClr val="dk1"/>
          </a:fontRef>
        </p:style>
        <p:txBody>
          <a:bodyPr wrap="none" rtlCol="0" anchor="ctr">
            <a:spAutoFit/>
          </a:bodyPr>
          <a:lstStyle/>
          <a:p>
            <a:pPr algn="ctr"/>
            <a:r>
              <a:rPr kumimoji="1" lang="ja-JP" altLang="en-US" dirty="0" smtClean="0">
                <a:solidFill>
                  <a:schemeClr val="tx1">
                    <a:lumMod val="85000"/>
                    <a:lumOff val="15000"/>
                  </a:schemeClr>
                </a:solidFill>
              </a:rPr>
              <a:t>重要度</a:t>
            </a:r>
            <a:endParaRPr kumimoji="1" lang="ja-JP" altLang="en-US" dirty="0">
              <a:solidFill>
                <a:schemeClr val="tx1">
                  <a:lumMod val="85000"/>
                  <a:lumOff val="15000"/>
                </a:schemeClr>
              </a:solidFill>
            </a:endParaRPr>
          </a:p>
        </p:txBody>
      </p:sp>
      <p:pic>
        <p:nvPicPr>
          <p:cNvPr id="4" name="図 3" descr="満足度.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9354" y="2147118"/>
            <a:ext cx="2654756" cy="3286841"/>
          </a:xfrm>
          <a:prstGeom prst="rect">
            <a:avLst/>
          </a:prstGeom>
        </p:spPr>
      </p:pic>
      <p:pic>
        <p:nvPicPr>
          <p:cNvPr id="6" name="図 5" descr="重要度.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498" y="2091260"/>
            <a:ext cx="2691443" cy="3332263"/>
          </a:xfrm>
          <a:prstGeom prst="rect">
            <a:avLst/>
          </a:prstGeom>
        </p:spPr>
      </p:pic>
      <p:pic>
        <p:nvPicPr>
          <p:cNvPr id="23" name="図 22" descr="防犯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31386" y="138894"/>
            <a:ext cx="768096" cy="768096"/>
          </a:xfrm>
          <a:prstGeom prst="rect">
            <a:avLst/>
          </a:prstGeom>
        </p:spPr>
      </p:pic>
      <p:grpSp>
        <p:nvGrpSpPr>
          <p:cNvPr id="24" name="図形グループ 23"/>
          <p:cNvGrpSpPr/>
          <p:nvPr/>
        </p:nvGrpSpPr>
        <p:grpSpPr>
          <a:xfrm>
            <a:off x="789835" y="182420"/>
            <a:ext cx="800219" cy="675298"/>
            <a:chOff x="7079670" y="1268131"/>
            <a:chExt cx="906290" cy="764811"/>
          </a:xfrm>
        </p:grpSpPr>
        <p:sp>
          <p:nvSpPr>
            <p:cNvPr id="25" name="円/楕円 24"/>
            <p:cNvSpPr/>
            <p:nvPr/>
          </p:nvSpPr>
          <p:spPr>
            <a:xfrm>
              <a:off x="7128078" y="1268131"/>
              <a:ext cx="764812" cy="764811"/>
            </a:xfrm>
            <a:prstGeom prst="ellipse">
              <a:avLst/>
            </a:prstGeom>
            <a:solidFill>
              <a:schemeClr val="bg1">
                <a:alpha val="77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28" name="テキスト ボックス 27"/>
            <p:cNvSpPr txBox="1"/>
            <p:nvPr/>
          </p:nvSpPr>
          <p:spPr>
            <a:xfrm>
              <a:off x="7079670" y="1285071"/>
              <a:ext cx="906290" cy="662290"/>
            </a:xfrm>
            <a:prstGeom prst="rect">
              <a:avLst/>
            </a:prstGeom>
            <a:noFill/>
            <a:ln>
              <a:noFill/>
            </a:ln>
          </p:spPr>
          <p:txBody>
            <a:bodyPr wrap="none" rtlCol="0">
              <a:spAutoFit/>
            </a:bodyPr>
            <a:lstStyle/>
            <a:p>
              <a:pPr algn="ctr"/>
              <a:r>
                <a:rPr kumimoji="1" lang="ja-JP" altLang="en-US" sz="1600" b="1" dirty="0" smtClean="0">
                  <a:ln w="1270" cap="flat" cmpd="sng">
                    <a:noFill/>
                  </a:ln>
                  <a:solidFill>
                    <a:schemeClr val="bg2">
                      <a:lumMod val="50000"/>
                    </a:schemeClr>
                  </a:solidFill>
                  <a:effectLst/>
                  <a:latin typeface="+mn-ea"/>
                  <a:cs typeface="HGP創英角ｺﾞｼｯｸUB"/>
                </a:rPr>
                <a:t>五・</a:t>
              </a:r>
              <a:endParaRPr kumimoji="1" lang="en-US" altLang="ja-JP" sz="1600" b="1" dirty="0" smtClean="0">
                <a:ln w="1270" cap="flat" cmpd="sng">
                  <a:noFill/>
                </a:ln>
                <a:solidFill>
                  <a:schemeClr val="bg2">
                    <a:lumMod val="50000"/>
                  </a:schemeClr>
                </a:solidFill>
                <a:effectLst/>
                <a:latin typeface="+mn-ea"/>
                <a:cs typeface="HGP創英角ｺﾞｼｯｸUB"/>
              </a:endParaRPr>
            </a:p>
            <a:p>
              <a:pPr algn="ctr"/>
              <a:r>
                <a:rPr kumimoji="1" lang="ja-JP" altLang="en-US" sz="1600" b="1" dirty="0" smtClean="0">
                  <a:ln w="1270" cap="flat" cmpd="sng">
                    <a:noFill/>
                  </a:ln>
                  <a:solidFill>
                    <a:schemeClr val="bg2">
                      <a:lumMod val="50000"/>
                    </a:schemeClr>
                  </a:solidFill>
                  <a:effectLst/>
                  <a:latin typeface="+mn-ea"/>
                  <a:cs typeface="HGP創英角ｺﾞｼｯｸUB"/>
                </a:rPr>
                <a:t>都和中</a:t>
              </a:r>
              <a:endParaRPr kumimoji="1" lang="ja-JP" altLang="en-US" sz="1400" b="1" dirty="0">
                <a:solidFill>
                  <a:schemeClr val="bg1">
                    <a:lumMod val="50000"/>
                  </a:schemeClr>
                </a:solidFill>
                <a:effectLst/>
                <a:latin typeface="+mn-ea"/>
                <a:cs typeface="HGP創英角ｺﾞｼｯｸUB"/>
              </a:endParaRPr>
            </a:p>
          </p:txBody>
        </p:sp>
      </p:grpSp>
      <p:grpSp>
        <p:nvGrpSpPr>
          <p:cNvPr id="29" name="図形グループ 28"/>
          <p:cNvGrpSpPr/>
          <p:nvPr/>
        </p:nvGrpSpPr>
        <p:grpSpPr>
          <a:xfrm>
            <a:off x="243292" y="195856"/>
            <a:ext cx="647168" cy="647168"/>
            <a:chOff x="5828417" y="1511267"/>
            <a:chExt cx="846230" cy="846230"/>
          </a:xfrm>
        </p:grpSpPr>
        <p:sp>
          <p:nvSpPr>
            <p:cNvPr id="39" name="円/楕円 38"/>
            <p:cNvSpPr/>
            <p:nvPr/>
          </p:nvSpPr>
          <p:spPr>
            <a:xfrm>
              <a:off x="5828417" y="1511267"/>
              <a:ext cx="846230" cy="846230"/>
            </a:xfrm>
            <a:prstGeom prst="ellipse">
              <a:avLst/>
            </a:prstGeom>
            <a:solidFill>
              <a:schemeClr val="bg1">
                <a:alpha val="79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ＤＦＰ太丸ゴシック体"/>
                <a:ea typeface="ＤＦＰ太丸ゴシック体"/>
                <a:cs typeface="ＤＦＰ太丸ゴシック体"/>
              </a:endParaRPr>
            </a:p>
          </p:txBody>
        </p:sp>
        <p:sp>
          <p:nvSpPr>
            <p:cNvPr id="40" name="テキスト ボックス 39"/>
            <p:cNvSpPr txBox="1"/>
            <p:nvPr/>
          </p:nvSpPr>
          <p:spPr>
            <a:xfrm>
              <a:off x="5865738" y="1712835"/>
              <a:ext cx="778061" cy="442690"/>
            </a:xfrm>
            <a:prstGeom prst="rect">
              <a:avLst/>
            </a:prstGeom>
            <a:noFill/>
            <a:ln>
              <a:noFill/>
            </a:ln>
          </p:spPr>
          <p:txBody>
            <a:bodyPr wrap="none" rtlCol="0">
              <a:spAutoFit/>
            </a:bodyPr>
            <a:lstStyle/>
            <a:p>
              <a:pPr algn="ctr"/>
              <a:r>
                <a:rPr kumimoji="1" lang="ja-JP" altLang="en-US" sz="1600" dirty="0" smtClean="0">
                  <a:ln w="1270" cap="flat" cmpd="sng">
                    <a:noFill/>
                  </a:ln>
                  <a:solidFill>
                    <a:srgbClr val="DC5096"/>
                  </a:solidFill>
                  <a:effectLst/>
                  <a:latin typeface="ＤＦＰ太丸ゴシック体"/>
                  <a:ea typeface="ＤＦＰ太丸ゴシック体"/>
                  <a:cs typeface="ＤＦＰ太丸ゴシック体"/>
                </a:rPr>
                <a:t>二中</a:t>
              </a:r>
              <a:endParaRPr kumimoji="1" lang="ja-JP" altLang="en-US" sz="1600" dirty="0">
                <a:solidFill>
                  <a:srgbClr val="DC5096"/>
                </a:solidFill>
                <a:effectLst/>
                <a:latin typeface="ＤＦＰ太丸ゴシック体"/>
                <a:ea typeface="ＤＦＰ太丸ゴシック体"/>
                <a:cs typeface="ＤＦＰ太丸ゴシック体"/>
              </a:endParaRPr>
            </a:p>
          </p:txBody>
        </p:sp>
      </p:grpSp>
    </p:spTree>
    <p:extLst>
      <p:ext uri="{BB962C8B-B14F-4D97-AF65-F5344CB8AC3E}">
        <p14:creationId xmlns:p14="http://schemas.microsoft.com/office/powerpoint/2010/main" val="177775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6</a:t>
            </a:fld>
            <a:endParaRPr lang="ja-JP" altLang="en-US" dirty="0"/>
          </a:p>
        </p:txBody>
      </p:sp>
      <p:sp>
        <p:nvSpPr>
          <p:cNvPr id="14" name="正方形/長方形 13"/>
          <p:cNvSpPr/>
          <p:nvPr/>
        </p:nvSpPr>
        <p:spPr>
          <a:xfrm>
            <a:off x="457200" y="304987"/>
            <a:ext cx="8229600" cy="451268"/>
          </a:xfrm>
          <a:prstGeom prst="rect">
            <a:avLst/>
          </a:prstGeom>
          <a:solidFill>
            <a:schemeClr val="accent6">
              <a:lumMod val="20000"/>
              <a:lumOff val="80000"/>
              <a:alpha val="21000"/>
            </a:schemeClr>
          </a:solidFill>
          <a:ln>
            <a:noFill/>
          </a:ln>
          <a:effectLst>
            <a:glow rad="431800">
              <a:schemeClr val="accent6">
                <a:lumMod val="20000"/>
                <a:lumOff val="8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 name="図 14" descr="つながり.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8687" y="49990"/>
            <a:ext cx="967737" cy="990418"/>
          </a:xfrm>
          <a:prstGeom prst="rect">
            <a:avLst/>
          </a:prstGeom>
        </p:spPr>
      </p:pic>
      <p:sp>
        <p:nvSpPr>
          <p:cNvPr id="16" name="テキスト ボックス 15"/>
          <p:cNvSpPr txBox="1"/>
          <p:nvPr/>
        </p:nvSpPr>
        <p:spPr>
          <a:xfrm>
            <a:off x="1012271" y="283589"/>
            <a:ext cx="3775393" cy="523220"/>
          </a:xfrm>
          <a:prstGeom prst="rect">
            <a:avLst/>
          </a:prstGeom>
          <a:noFill/>
        </p:spPr>
        <p:txBody>
          <a:bodyPr wrap="none" rtlCol="0">
            <a:spAutoFit/>
          </a:bodyPr>
          <a:lstStyle/>
          <a:p>
            <a:r>
              <a:rPr kumimoji="1" lang="ja-JP" altLang="en-US" sz="2800" dirty="0" smtClean="0"/>
              <a:t>ぷらっとはうすプラン</a:t>
            </a:r>
            <a:endParaRPr kumimoji="1" lang="ja-JP" altLang="en-US" sz="2800" dirty="0"/>
          </a:p>
        </p:txBody>
      </p:sp>
      <p:pic>
        <p:nvPicPr>
          <p:cNvPr id="17" name="図 16" descr="ぷらっと.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83252" cy="1091273"/>
          </a:xfrm>
          <a:prstGeom prst="rect">
            <a:avLst/>
          </a:prstGeom>
        </p:spPr>
      </p:pic>
      <p:sp>
        <p:nvSpPr>
          <p:cNvPr id="18"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現状</a:t>
            </a:r>
            <a:endParaRPr kumimoji="1" lang="ja-JP" altLang="en-US" sz="2600" dirty="0">
              <a:solidFill>
                <a:schemeClr val="tx1">
                  <a:lumMod val="85000"/>
                  <a:lumOff val="15000"/>
                </a:schemeClr>
              </a:solidFill>
            </a:endParaRPr>
          </a:p>
        </p:txBody>
      </p:sp>
      <p:sp>
        <p:nvSpPr>
          <p:cNvPr id="21" name="テキスト ボックス 20"/>
          <p:cNvSpPr txBox="1"/>
          <p:nvPr/>
        </p:nvSpPr>
        <p:spPr>
          <a:xfrm>
            <a:off x="4324958" y="1492559"/>
            <a:ext cx="4544834" cy="733534"/>
          </a:xfrm>
          <a:prstGeom prst="rect">
            <a:avLst/>
          </a:prstGeom>
          <a:noFill/>
        </p:spPr>
        <p:txBody>
          <a:bodyPr wrap="none" rtlCol="0">
            <a:spAutoFit/>
          </a:bodyPr>
          <a:lstStyle/>
          <a:p>
            <a:r>
              <a:rPr lang="en-US" altLang="ja-JP" sz="2000" dirty="0"/>
              <a:t> </a:t>
            </a:r>
            <a:r>
              <a:rPr kumimoji="1" lang="ja-JP" altLang="en-US" sz="2000" dirty="0" smtClean="0"/>
              <a:t>市民満足度調査</a:t>
            </a:r>
            <a:endParaRPr kumimoji="1" lang="en-US" altLang="ja-JP" sz="2000" dirty="0" smtClean="0"/>
          </a:p>
          <a:p>
            <a:pPr>
              <a:lnSpc>
                <a:spcPct val="110000"/>
              </a:lnSpc>
            </a:pPr>
            <a:r>
              <a:rPr kumimoji="1" lang="ja-JP" altLang="en-US" sz="2000" dirty="0" smtClean="0"/>
              <a:t>「高齢者や障害者の生活の場の提供」</a:t>
            </a:r>
            <a:endParaRPr kumimoji="1" lang="ja-JP" altLang="en-US" sz="2000" dirty="0"/>
          </a:p>
        </p:txBody>
      </p:sp>
      <p:sp>
        <p:nvSpPr>
          <p:cNvPr id="30" name="角丸四角形吹き出し 29"/>
          <p:cNvSpPr/>
          <p:nvPr/>
        </p:nvSpPr>
        <p:spPr>
          <a:xfrm>
            <a:off x="5258634" y="5405028"/>
            <a:ext cx="3670527" cy="848396"/>
          </a:xfrm>
          <a:prstGeom prst="wedgeRoundRectCallout">
            <a:avLst>
              <a:gd name="adj1" fmla="val -55205"/>
              <a:gd name="adj2" fmla="val 9968"/>
              <a:gd name="adj3" fmla="val 16667"/>
            </a:avLst>
          </a:prstGeom>
          <a:ln>
            <a:solidFill>
              <a:srgbClr val="40404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000" dirty="0">
                <a:latin typeface="+mn-ea"/>
              </a:rPr>
              <a:t>子供との交流</a:t>
            </a:r>
            <a:r>
              <a:rPr lang="ja-JP" altLang="en-US" sz="2000" dirty="0" smtClean="0">
                <a:latin typeface="+mn-ea"/>
              </a:rPr>
              <a:t>少ない</a:t>
            </a:r>
            <a:endParaRPr lang="en-US" altLang="ja-JP" sz="2000" dirty="0" smtClean="0">
              <a:latin typeface="+mn-ea"/>
            </a:endParaRPr>
          </a:p>
          <a:p>
            <a:pPr algn="ctr"/>
            <a:r>
              <a:rPr lang="ja-JP" altLang="en-US" sz="2000" dirty="0" smtClean="0">
                <a:latin typeface="+mn-ea"/>
              </a:rPr>
              <a:t>イベントの親子の参加が低い</a:t>
            </a:r>
            <a:endParaRPr lang="en-US" altLang="ja-JP" sz="2000" dirty="0">
              <a:latin typeface="+mn-ea"/>
            </a:endParaRPr>
          </a:p>
        </p:txBody>
      </p:sp>
      <p:grpSp>
        <p:nvGrpSpPr>
          <p:cNvPr id="31" name="図形グループ 30"/>
          <p:cNvGrpSpPr/>
          <p:nvPr/>
        </p:nvGrpSpPr>
        <p:grpSpPr>
          <a:xfrm>
            <a:off x="4256490" y="1983295"/>
            <a:ext cx="4681771" cy="3308377"/>
            <a:chOff x="105893" y="1769109"/>
            <a:chExt cx="4681771" cy="3308377"/>
          </a:xfrm>
        </p:grpSpPr>
        <p:pic>
          <p:nvPicPr>
            <p:cNvPr id="5" name="図 4" descr="グラフ台.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893" y="1769109"/>
              <a:ext cx="4681771" cy="3308377"/>
            </a:xfrm>
            <a:prstGeom prst="rect">
              <a:avLst/>
            </a:prstGeom>
          </p:spPr>
        </p:pic>
        <p:grpSp>
          <p:nvGrpSpPr>
            <p:cNvPr id="19" name="図形グループ 18"/>
            <p:cNvGrpSpPr/>
            <p:nvPr/>
          </p:nvGrpSpPr>
          <p:grpSpPr>
            <a:xfrm>
              <a:off x="495763" y="2296615"/>
              <a:ext cx="587489" cy="2332182"/>
              <a:chOff x="495763" y="2008905"/>
              <a:chExt cx="587489" cy="2332182"/>
            </a:xfrm>
          </p:grpSpPr>
          <p:sp>
            <p:nvSpPr>
              <p:cNvPr id="6" name="上下矢印 5"/>
              <p:cNvSpPr/>
              <p:nvPr/>
            </p:nvSpPr>
            <p:spPr>
              <a:xfrm>
                <a:off x="495763" y="2008905"/>
                <a:ext cx="587489" cy="2332182"/>
              </a:xfrm>
              <a:prstGeom prst="upDownArrow">
                <a:avLst/>
              </a:prstGeom>
              <a:gradFill>
                <a:gsLst>
                  <a:gs pos="0">
                    <a:schemeClr val="accent6">
                      <a:lumMod val="20000"/>
                      <a:lumOff val="80000"/>
                    </a:schemeClr>
                  </a:gs>
                  <a:gs pos="100000">
                    <a:schemeClr val="accent6"/>
                  </a:gs>
                </a:gsLst>
              </a:gra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p:cNvSpPr txBox="1"/>
              <p:nvPr/>
            </p:nvSpPr>
            <p:spPr>
              <a:xfrm>
                <a:off x="537508" y="2744109"/>
                <a:ext cx="492443" cy="861774"/>
              </a:xfrm>
              <a:prstGeom prst="rect">
                <a:avLst/>
              </a:prstGeom>
              <a:noFill/>
            </p:spPr>
            <p:txBody>
              <a:bodyPr vert="eaVert" wrap="none" rtlCol="0">
                <a:spAutoFit/>
              </a:bodyPr>
              <a:lstStyle/>
              <a:p>
                <a:pPr algn="ctr"/>
                <a:r>
                  <a:rPr kumimoji="1" lang="ja-JP" altLang="en-US" sz="2000" b="1" dirty="0" smtClean="0">
                    <a:solidFill>
                      <a:schemeClr val="tx1">
                        <a:lumMod val="85000"/>
                        <a:lumOff val="15000"/>
                      </a:schemeClr>
                    </a:solidFill>
                    <a:latin typeface="+mn-ea"/>
                    <a:cs typeface="ヒラギノ角ゴ ProN W3"/>
                  </a:rPr>
                  <a:t>重要度</a:t>
                </a:r>
                <a:endParaRPr kumimoji="1" lang="ja-JP" altLang="en-US" sz="2000" b="1" dirty="0">
                  <a:solidFill>
                    <a:schemeClr val="tx1">
                      <a:lumMod val="85000"/>
                      <a:lumOff val="15000"/>
                    </a:schemeClr>
                  </a:solidFill>
                  <a:latin typeface="+mn-ea"/>
                  <a:cs typeface="ヒラギノ角ゴ ProN W3"/>
                </a:endParaRPr>
              </a:p>
            </p:txBody>
          </p:sp>
        </p:grpSp>
        <p:grpSp>
          <p:nvGrpSpPr>
            <p:cNvPr id="20" name="図形グループ 19"/>
            <p:cNvGrpSpPr/>
            <p:nvPr/>
          </p:nvGrpSpPr>
          <p:grpSpPr>
            <a:xfrm>
              <a:off x="968747" y="2074769"/>
              <a:ext cx="3430070" cy="556989"/>
              <a:chOff x="5440785" y="2122063"/>
              <a:chExt cx="3430070" cy="556989"/>
            </a:xfrm>
          </p:grpSpPr>
          <p:sp>
            <p:nvSpPr>
              <p:cNvPr id="8" name="上下矢印 7"/>
              <p:cNvSpPr/>
              <p:nvPr/>
            </p:nvSpPr>
            <p:spPr>
              <a:xfrm rot="5400000">
                <a:off x="6877325" y="685523"/>
                <a:ext cx="556989" cy="3430070"/>
              </a:xfrm>
              <a:prstGeom prst="upDownArrow">
                <a:avLst/>
              </a:prstGeom>
              <a:gradFill>
                <a:gsLst>
                  <a:gs pos="0">
                    <a:schemeClr val="accent6">
                      <a:lumMod val="20000"/>
                      <a:lumOff val="80000"/>
                    </a:schemeClr>
                  </a:gs>
                  <a:gs pos="100000">
                    <a:schemeClr val="accent6"/>
                  </a:gs>
                </a:gsLs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sp>
            <p:nvSpPr>
              <p:cNvPr id="9" name="テキスト ボックス 8"/>
              <p:cNvSpPr txBox="1"/>
              <p:nvPr/>
            </p:nvSpPr>
            <p:spPr>
              <a:xfrm>
                <a:off x="6678766" y="2190707"/>
                <a:ext cx="954107" cy="400110"/>
              </a:xfrm>
              <a:prstGeom prst="rect">
                <a:avLst/>
              </a:prstGeom>
              <a:noFill/>
            </p:spPr>
            <p:txBody>
              <a:bodyPr vert="horz" wrap="none" rtlCol="0">
                <a:spAutoFit/>
              </a:bodyPr>
              <a:lstStyle/>
              <a:p>
                <a:pPr algn="ctr"/>
                <a:r>
                  <a:rPr kumimoji="1" lang="ja-JP" altLang="en-US" sz="2000" b="1" dirty="0" smtClean="0">
                    <a:solidFill>
                      <a:schemeClr val="tx1">
                        <a:lumMod val="85000"/>
                        <a:lumOff val="15000"/>
                      </a:schemeClr>
                    </a:solidFill>
                    <a:latin typeface="+mn-ea"/>
                    <a:cs typeface="ヒラギノ角ゴ ProN W3"/>
                  </a:rPr>
                  <a:t>満足度</a:t>
                </a:r>
                <a:endParaRPr kumimoji="1" lang="ja-JP" altLang="en-US" sz="2000" b="1" dirty="0">
                  <a:solidFill>
                    <a:schemeClr val="tx1">
                      <a:lumMod val="85000"/>
                      <a:lumOff val="15000"/>
                    </a:schemeClr>
                  </a:solidFill>
                  <a:latin typeface="+mn-ea"/>
                  <a:cs typeface="ヒラギノ角ゴ ProN W3"/>
                </a:endParaRPr>
              </a:p>
            </p:txBody>
          </p:sp>
        </p:grpSp>
        <p:sp>
          <p:nvSpPr>
            <p:cNvPr id="26" name="線吹き出し 1 (枠付き) 25"/>
            <p:cNvSpPr/>
            <p:nvPr/>
          </p:nvSpPr>
          <p:spPr>
            <a:xfrm>
              <a:off x="3343255" y="3495598"/>
              <a:ext cx="708872" cy="397995"/>
            </a:xfrm>
            <a:prstGeom prst="borderCallout1">
              <a:avLst>
                <a:gd name="adj1" fmla="val 95633"/>
                <a:gd name="adj2" fmla="val 2460"/>
                <a:gd name="adj3" fmla="val -64331"/>
                <a:gd name="adj4" fmla="val -55600"/>
              </a:avLst>
            </a:prstGeom>
            <a:solidFill>
              <a:schemeClr val="bg1"/>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lumMod val="85000"/>
                      <a:lumOff val="15000"/>
                    </a:schemeClr>
                  </a:solidFill>
                </a:rPr>
                <a:t>全体</a:t>
              </a:r>
              <a:endParaRPr kumimoji="1" lang="ja-JP" altLang="en-US" dirty="0">
                <a:solidFill>
                  <a:schemeClr val="tx1">
                    <a:lumMod val="85000"/>
                    <a:lumOff val="15000"/>
                  </a:schemeClr>
                </a:solidFill>
              </a:endParaRPr>
            </a:p>
          </p:txBody>
        </p:sp>
        <p:sp>
          <p:nvSpPr>
            <p:cNvPr id="27" name="線吹き出し 1 (枠付き) 26"/>
            <p:cNvSpPr/>
            <p:nvPr/>
          </p:nvSpPr>
          <p:spPr>
            <a:xfrm>
              <a:off x="1083252" y="3147891"/>
              <a:ext cx="708872" cy="397995"/>
            </a:xfrm>
            <a:prstGeom prst="borderCallout1">
              <a:avLst>
                <a:gd name="adj1" fmla="val 87945"/>
                <a:gd name="adj2" fmla="val 99590"/>
                <a:gd name="adj3" fmla="val -95085"/>
                <a:gd name="adj4" fmla="val 218522"/>
              </a:avLst>
            </a:prstGeom>
            <a:solidFill>
              <a:schemeClr val="bg1"/>
            </a:solidFill>
            <a:ln w="28575" cmpd="sng">
              <a:solidFill>
                <a:srgbClr val="FF17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lumMod val="85000"/>
                      <a:lumOff val="15000"/>
                    </a:schemeClr>
                  </a:solidFill>
                </a:rPr>
                <a:t>二中</a:t>
              </a:r>
              <a:endParaRPr kumimoji="1" lang="ja-JP" altLang="en-US" dirty="0">
                <a:solidFill>
                  <a:schemeClr val="tx1">
                    <a:lumMod val="85000"/>
                    <a:lumOff val="15000"/>
                  </a:schemeClr>
                </a:solidFill>
              </a:endParaRPr>
            </a:p>
          </p:txBody>
        </p:sp>
        <p:sp>
          <p:nvSpPr>
            <p:cNvPr id="28" name="線吹き出し 1 (枠付き) 27"/>
            <p:cNvSpPr/>
            <p:nvPr/>
          </p:nvSpPr>
          <p:spPr>
            <a:xfrm>
              <a:off x="1513306" y="3916308"/>
              <a:ext cx="708872" cy="397995"/>
            </a:xfrm>
            <a:prstGeom prst="borderCallout1">
              <a:avLst>
                <a:gd name="adj1" fmla="val 99477"/>
                <a:gd name="adj2" fmla="val 99590"/>
                <a:gd name="adj3" fmla="val -202603"/>
                <a:gd name="adj4" fmla="val 155647"/>
              </a:avLst>
            </a:prstGeom>
            <a:solidFill>
              <a:schemeClr val="bg1"/>
            </a:solidFill>
            <a:ln w="28575" cmpd="sng">
              <a:solidFill>
                <a:srgbClr val="FF9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lumMod val="85000"/>
                      <a:lumOff val="15000"/>
                    </a:schemeClr>
                  </a:solidFill>
                </a:rPr>
                <a:t>三中</a:t>
              </a:r>
              <a:endParaRPr kumimoji="1" lang="ja-JP" altLang="en-US" dirty="0">
                <a:solidFill>
                  <a:schemeClr val="tx1">
                    <a:lumMod val="85000"/>
                    <a:lumOff val="15000"/>
                  </a:schemeClr>
                </a:solidFill>
              </a:endParaRPr>
            </a:p>
          </p:txBody>
        </p:sp>
        <p:sp>
          <p:nvSpPr>
            <p:cNvPr id="10" name="円/楕円 9"/>
            <p:cNvSpPr/>
            <p:nvPr/>
          </p:nvSpPr>
          <p:spPr>
            <a:xfrm>
              <a:off x="2828622" y="3069896"/>
              <a:ext cx="217373" cy="217373"/>
            </a:xfrm>
            <a:prstGeom prst="ellipse">
              <a:avLst/>
            </a:prstGeom>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円/楕円 10"/>
            <p:cNvSpPr/>
            <p:nvPr/>
          </p:nvSpPr>
          <p:spPr>
            <a:xfrm>
              <a:off x="2576614" y="2677655"/>
              <a:ext cx="217373" cy="217373"/>
            </a:xfrm>
            <a:prstGeom prst="ellipse">
              <a:avLst/>
            </a:prstGeom>
            <a:solidFill>
              <a:srgbClr val="FF1793"/>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円/楕円 11"/>
            <p:cNvSpPr/>
            <p:nvPr/>
          </p:nvSpPr>
          <p:spPr>
            <a:xfrm>
              <a:off x="2578601" y="2938402"/>
              <a:ext cx="217373" cy="217373"/>
            </a:xfrm>
            <a:prstGeom prst="ellipse">
              <a:avLst/>
            </a:prstGeom>
            <a:solidFill>
              <a:srgbClr val="FF9000"/>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29" name="Picture 9" descr="おじいさんのイラスト「泣いた顔」"/>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69956" y="4931132"/>
            <a:ext cx="1184764" cy="1364936"/>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3779055" y="6310233"/>
            <a:ext cx="1800493" cy="595548"/>
          </a:xfrm>
          <a:prstGeom prst="rect">
            <a:avLst/>
          </a:prstGeom>
          <a:noFill/>
        </p:spPr>
        <p:txBody>
          <a:bodyPr wrap="none" rtlCol="0">
            <a:spAutoFit/>
          </a:bodyPr>
          <a:lstStyle/>
          <a:p>
            <a:pPr algn="ctr">
              <a:lnSpc>
                <a:spcPct val="90000"/>
              </a:lnSpc>
            </a:pPr>
            <a:r>
              <a:rPr kumimoji="1" lang="ja-JP" altLang="en-US" dirty="0" smtClean="0">
                <a:latin typeface="+mn-ea"/>
              </a:rPr>
              <a:t>荒川沖東自治会</a:t>
            </a:r>
            <a:endParaRPr lang="en-US" altLang="ja-JP" dirty="0">
              <a:latin typeface="+mn-ea"/>
            </a:endParaRPr>
          </a:p>
          <a:p>
            <a:pPr algn="ctr">
              <a:lnSpc>
                <a:spcPct val="90000"/>
              </a:lnSpc>
            </a:pPr>
            <a:r>
              <a:rPr kumimoji="1" lang="ja-JP" altLang="en-US" dirty="0" smtClean="0">
                <a:latin typeface="+mn-ea"/>
              </a:rPr>
              <a:t>男性</a:t>
            </a:r>
            <a:endParaRPr kumimoji="1" lang="en-US" altLang="ja-JP" dirty="0" smtClean="0">
              <a:latin typeface="+mn-ea"/>
            </a:endParaRPr>
          </a:p>
        </p:txBody>
      </p:sp>
      <p:sp>
        <p:nvSpPr>
          <p:cNvPr id="33" name="テキスト ボックス 32"/>
          <p:cNvSpPr txBox="1"/>
          <p:nvPr/>
        </p:nvSpPr>
        <p:spPr>
          <a:xfrm>
            <a:off x="1239757" y="3738022"/>
            <a:ext cx="2112866" cy="261610"/>
          </a:xfrm>
          <a:prstGeom prst="rect">
            <a:avLst/>
          </a:prstGeom>
          <a:noFill/>
        </p:spPr>
        <p:txBody>
          <a:bodyPr wrap="none" rtlCol="0">
            <a:spAutoFit/>
          </a:bodyPr>
          <a:lstStyle/>
          <a:p>
            <a:pPr algn="r"/>
            <a:r>
              <a:rPr kumimoji="1" lang="en-US" altLang="ja-JP" sz="1100" dirty="0" smtClean="0"/>
              <a:t>(2014.12.10 </a:t>
            </a:r>
            <a:r>
              <a:rPr kumimoji="1" lang="ja-JP" altLang="en-US" sz="1100" dirty="0" smtClean="0"/>
              <a:t>班員ヒアリング</a:t>
            </a:r>
            <a:r>
              <a:rPr kumimoji="1" lang="en-US" altLang="ja-JP" sz="1100" dirty="0" smtClean="0"/>
              <a:t>)</a:t>
            </a:r>
            <a:endParaRPr kumimoji="1" lang="ja-JP" altLang="en-US" sz="1100" dirty="0"/>
          </a:p>
        </p:txBody>
      </p:sp>
      <p:grpSp>
        <p:nvGrpSpPr>
          <p:cNvPr id="34" name="図形グループ 33"/>
          <p:cNvGrpSpPr/>
          <p:nvPr/>
        </p:nvGrpSpPr>
        <p:grpSpPr>
          <a:xfrm>
            <a:off x="131201" y="1624326"/>
            <a:ext cx="3878972" cy="2136118"/>
            <a:chOff x="5357803" y="1623379"/>
            <a:chExt cx="3878972" cy="2136118"/>
          </a:xfrm>
        </p:grpSpPr>
        <p:sp>
          <p:nvSpPr>
            <p:cNvPr id="35" name="角丸四角形 34"/>
            <p:cNvSpPr/>
            <p:nvPr/>
          </p:nvSpPr>
          <p:spPr>
            <a:xfrm>
              <a:off x="5778458" y="2379306"/>
              <a:ext cx="2800767" cy="1380191"/>
            </a:xfrm>
            <a:prstGeom prst="round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6" name="図 35" descr="keizai_chukansou.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57803" y="1623379"/>
              <a:ext cx="997223" cy="1436483"/>
            </a:xfrm>
            <a:prstGeom prst="rect">
              <a:avLst/>
            </a:prstGeom>
          </p:spPr>
        </p:pic>
        <p:sp>
          <p:nvSpPr>
            <p:cNvPr id="37" name="テキスト ボックス 36"/>
            <p:cNvSpPr txBox="1"/>
            <p:nvPr/>
          </p:nvSpPr>
          <p:spPr>
            <a:xfrm>
              <a:off x="6165672" y="1715545"/>
              <a:ext cx="3071103" cy="677108"/>
            </a:xfrm>
            <a:prstGeom prst="rect">
              <a:avLst/>
            </a:prstGeom>
            <a:noFill/>
          </p:spPr>
          <p:txBody>
            <a:bodyPr wrap="square" rtlCol="0">
              <a:spAutoFit/>
            </a:bodyPr>
            <a:lstStyle/>
            <a:p>
              <a:r>
                <a:rPr lang="en-US" altLang="ja-JP" dirty="0" smtClean="0">
                  <a:solidFill>
                    <a:schemeClr val="tx1">
                      <a:lumMod val="85000"/>
                      <a:lumOff val="15000"/>
                    </a:schemeClr>
                  </a:solidFill>
                  <a:latin typeface="+mn-ea"/>
                </a:rPr>
                <a:t>NPO</a:t>
              </a:r>
              <a:r>
                <a:rPr lang="ja-JP" altLang="en-US" dirty="0" smtClean="0">
                  <a:solidFill>
                    <a:schemeClr val="tx1">
                      <a:lumMod val="85000"/>
                      <a:lumOff val="15000"/>
                    </a:schemeClr>
                  </a:solidFill>
                  <a:latin typeface="+mn-ea"/>
                </a:rPr>
                <a:t>まちづくり活性化土浦 　</a:t>
              </a:r>
              <a:endParaRPr lang="en-US" altLang="ja-JP" dirty="0" smtClean="0">
                <a:solidFill>
                  <a:schemeClr val="tx1">
                    <a:lumMod val="85000"/>
                    <a:lumOff val="15000"/>
                  </a:schemeClr>
                </a:solidFill>
                <a:latin typeface="+mn-ea"/>
              </a:endParaRPr>
            </a:p>
            <a:p>
              <a:r>
                <a:rPr lang="en-US" altLang="ja-JP" dirty="0" smtClean="0">
                  <a:solidFill>
                    <a:schemeClr val="tx1">
                      <a:lumMod val="85000"/>
                      <a:lumOff val="15000"/>
                    </a:schemeClr>
                  </a:solidFill>
                  <a:latin typeface="+mn-ea"/>
                </a:rPr>
                <a:t> </a:t>
              </a:r>
              <a:r>
                <a:rPr lang="ja-JP" altLang="en-US" dirty="0" smtClean="0">
                  <a:solidFill>
                    <a:schemeClr val="tx1">
                      <a:lumMod val="85000"/>
                      <a:lumOff val="15000"/>
                    </a:schemeClr>
                  </a:solidFill>
                  <a:latin typeface="+mn-ea"/>
                </a:rPr>
                <a:t>理事長</a:t>
              </a:r>
              <a:r>
                <a:rPr lang="ja-JP" altLang="ja-JP" sz="2000" dirty="0">
                  <a:solidFill>
                    <a:schemeClr val="tx1">
                      <a:lumMod val="85000"/>
                      <a:lumOff val="15000"/>
                    </a:schemeClr>
                  </a:solidFill>
                  <a:latin typeface="+mn-ea"/>
                </a:rPr>
                <a:t>　</a:t>
              </a:r>
              <a:r>
                <a:rPr lang="ja-JP" altLang="en-US" sz="2000" dirty="0" smtClean="0">
                  <a:solidFill>
                    <a:schemeClr val="tx1">
                      <a:lumMod val="85000"/>
                      <a:lumOff val="15000"/>
                    </a:schemeClr>
                  </a:solidFill>
                  <a:latin typeface="+mn-ea"/>
                </a:rPr>
                <a:t>勝田 </a:t>
              </a:r>
              <a:r>
                <a:rPr lang="ja-JP" altLang="en-US" sz="2000" dirty="0">
                  <a:solidFill>
                    <a:schemeClr val="tx1">
                      <a:lumMod val="85000"/>
                      <a:lumOff val="15000"/>
                    </a:schemeClr>
                  </a:solidFill>
                  <a:latin typeface="+mn-ea"/>
                </a:rPr>
                <a:t>達也</a:t>
              </a:r>
              <a:r>
                <a:rPr kumimoji="1" lang="ja-JP" altLang="en-US" dirty="0" smtClean="0">
                  <a:solidFill>
                    <a:schemeClr val="tx1">
                      <a:lumMod val="85000"/>
                      <a:lumOff val="15000"/>
                    </a:schemeClr>
                  </a:solidFill>
                  <a:latin typeface="+mn-ea"/>
                </a:rPr>
                <a:t>様</a:t>
              </a:r>
              <a:endParaRPr kumimoji="1" lang="ja-JP" altLang="en-US" sz="2000" dirty="0">
                <a:solidFill>
                  <a:schemeClr val="tx1">
                    <a:lumMod val="85000"/>
                    <a:lumOff val="15000"/>
                  </a:schemeClr>
                </a:solidFill>
                <a:latin typeface="+mn-ea"/>
              </a:endParaRPr>
            </a:p>
          </p:txBody>
        </p:sp>
        <p:sp>
          <p:nvSpPr>
            <p:cNvPr id="38" name="テキスト ボックス 37"/>
            <p:cNvSpPr txBox="1"/>
            <p:nvPr/>
          </p:nvSpPr>
          <p:spPr>
            <a:xfrm>
              <a:off x="5778459" y="2403068"/>
              <a:ext cx="2800767" cy="1323439"/>
            </a:xfrm>
            <a:prstGeom prst="rect">
              <a:avLst/>
            </a:prstGeom>
            <a:noFill/>
          </p:spPr>
          <p:txBody>
            <a:bodyPr wrap="none" rtlCol="0">
              <a:spAutoFit/>
            </a:bodyPr>
            <a:lstStyle/>
            <a:p>
              <a:r>
                <a:rPr lang="ja-JP" altLang="en-US" dirty="0" smtClean="0">
                  <a:solidFill>
                    <a:schemeClr val="tx1">
                      <a:lumMod val="85000"/>
                      <a:lumOff val="15000"/>
                    </a:schemeClr>
                  </a:solidFill>
                  <a:latin typeface="+mn-ea"/>
                </a:rPr>
                <a:t>　　町会</a:t>
              </a:r>
              <a:r>
                <a:rPr lang="ja-JP" altLang="en-US" dirty="0">
                  <a:solidFill>
                    <a:schemeClr val="tx1">
                      <a:lumMod val="85000"/>
                      <a:lumOff val="15000"/>
                    </a:schemeClr>
                  </a:solidFill>
                  <a:latin typeface="+mn-ea"/>
                </a:rPr>
                <a:t>の活動</a:t>
              </a:r>
              <a:r>
                <a:rPr lang="ja-JP" altLang="en-US" dirty="0" smtClean="0">
                  <a:solidFill>
                    <a:schemeClr val="tx1">
                      <a:lumMod val="85000"/>
                      <a:lumOff val="15000"/>
                    </a:schemeClr>
                  </a:solidFill>
                  <a:latin typeface="+mn-ea"/>
                </a:rPr>
                <a:t>が活発</a:t>
              </a:r>
              <a:endParaRPr lang="en-US" altLang="ja-JP" dirty="0" smtClean="0">
                <a:solidFill>
                  <a:schemeClr val="tx1">
                    <a:lumMod val="85000"/>
                    <a:lumOff val="15000"/>
                  </a:schemeClr>
                </a:solidFill>
                <a:latin typeface="+mn-ea"/>
              </a:endParaRPr>
            </a:p>
            <a:p>
              <a:r>
                <a:rPr lang="ja-JP" altLang="ja-JP" dirty="0">
                  <a:solidFill>
                    <a:schemeClr val="tx1">
                      <a:lumMod val="85000"/>
                      <a:lumOff val="15000"/>
                    </a:schemeClr>
                  </a:solidFill>
                  <a:latin typeface="+mn-ea"/>
                </a:rPr>
                <a:t>　</a:t>
              </a:r>
              <a:r>
                <a:rPr lang="ja-JP" altLang="en-US" dirty="0" smtClean="0">
                  <a:solidFill>
                    <a:schemeClr val="tx1">
                      <a:lumMod val="85000"/>
                      <a:lumOff val="15000"/>
                    </a:schemeClr>
                  </a:solidFill>
                  <a:latin typeface="+mn-ea"/>
                </a:rPr>
                <a:t>　になると人</a:t>
              </a:r>
              <a:r>
                <a:rPr lang="ja-JP" altLang="en-US" dirty="0">
                  <a:solidFill>
                    <a:schemeClr val="tx1">
                      <a:lumMod val="85000"/>
                      <a:lumOff val="15000"/>
                    </a:schemeClr>
                  </a:solidFill>
                  <a:latin typeface="+mn-ea"/>
                </a:rPr>
                <a:t>が</a:t>
              </a:r>
              <a:r>
                <a:rPr lang="ja-JP" altLang="en-US" dirty="0" smtClean="0">
                  <a:solidFill>
                    <a:schemeClr val="tx1">
                      <a:lumMod val="85000"/>
                      <a:lumOff val="15000"/>
                    </a:schemeClr>
                  </a:solidFill>
                  <a:latin typeface="+mn-ea"/>
                </a:rPr>
                <a:t>集まる</a:t>
              </a:r>
              <a:endParaRPr lang="en-US" altLang="ja-JP" dirty="0" smtClean="0">
                <a:solidFill>
                  <a:schemeClr val="tx1">
                    <a:lumMod val="85000"/>
                    <a:lumOff val="15000"/>
                  </a:schemeClr>
                </a:solidFill>
                <a:latin typeface="+mn-ea"/>
              </a:endParaRPr>
            </a:p>
            <a:p>
              <a:endParaRPr lang="en-US" altLang="ja-JP" sz="800" dirty="0" smtClean="0">
                <a:solidFill>
                  <a:schemeClr val="tx1">
                    <a:lumMod val="85000"/>
                    <a:lumOff val="15000"/>
                  </a:schemeClr>
                </a:solidFill>
                <a:latin typeface="+mn-ea"/>
              </a:endParaRPr>
            </a:p>
            <a:p>
              <a:pPr algn="ctr"/>
              <a:r>
                <a:rPr lang="ja-JP" altLang="en-US" dirty="0">
                  <a:solidFill>
                    <a:schemeClr val="tx1">
                      <a:lumMod val="85000"/>
                      <a:lumOff val="15000"/>
                    </a:schemeClr>
                  </a:solidFill>
                  <a:latin typeface="+mn-ea"/>
                </a:rPr>
                <a:t>近年、小さな</a:t>
              </a:r>
              <a:r>
                <a:rPr lang="ja-JP" altLang="en-US" sz="1600" dirty="0" smtClean="0">
                  <a:solidFill>
                    <a:schemeClr val="tx1">
                      <a:lumMod val="85000"/>
                      <a:lumOff val="15000"/>
                    </a:schemeClr>
                  </a:solidFill>
                  <a:latin typeface="+mn-ea"/>
                </a:rPr>
                <a:t>コミュニティ</a:t>
              </a:r>
              <a:endParaRPr lang="en-US" altLang="ja-JP" dirty="0" smtClean="0">
                <a:solidFill>
                  <a:schemeClr val="tx1">
                    <a:lumMod val="85000"/>
                    <a:lumOff val="15000"/>
                  </a:schemeClr>
                </a:solidFill>
                <a:latin typeface="+mn-ea"/>
              </a:endParaRPr>
            </a:p>
            <a:p>
              <a:pPr algn="ctr"/>
              <a:r>
                <a:rPr lang="ja-JP" altLang="en-US" dirty="0" smtClean="0">
                  <a:solidFill>
                    <a:schemeClr val="tx1">
                      <a:lumMod val="85000"/>
                      <a:lumOff val="15000"/>
                    </a:schemeClr>
                  </a:solidFill>
                  <a:latin typeface="+mn-ea"/>
                </a:rPr>
                <a:t>の重要さ</a:t>
              </a:r>
              <a:r>
                <a:rPr lang="ja-JP" altLang="en-US" dirty="0">
                  <a:solidFill>
                    <a:schemeClr val="tx1">
                      <a:lumMod val="85000"/>
                      <a:lumOff val="15000"/>
                    </a:schemeClr>
                  </a:solidFill>
                  <a:latin typeface="+mn-ea"/>
                </a:rPr>
                <a:t>が</a:t>
              </a:r>
              <a:r>
                <a:rPr lang="ja-JP" altLang="en-US" dirty="0" smtClean="0">
                  <a:solidFill>
                    <a:schemeClr val="tx1">
                      <a:lumMod val="85000"/>
                      <a:lumOff val="15000"/>
                    </a:schemeClr>
                  </a:solidFill>
                  <a:latin typeface="+mn-ea"/>
                </a:rPr>
                <a:t>増した</a:t>
              </a:r>
              <a:endParaRPr lang="en-US" altLang="ja-JP" dirty="0" smtClean="0">
                <a:solidFill>
                  <a:schemeClr val="tx1">
                    <a:lumMod val="85000"/>
                    <a:lumOff val="15000"/>
                  </a:schemeClr>
                </a:solidFill>
                <a:latin typeface="+mn-ea"/>
              </a:endParaRPr>
            </a:p>
          </p:txBody>
        </p:sp>
      </p:grpSp>
      <p:grpSp>
        <p:nvGrpSpPr>
          <p:cNvPr id="39" name="図形グループ 38"/>
          <p:cNvGrpSpPr/>
          <p:nvPr/>
        </p:nvGrpSpPr>
        <p:grpSpPr>
          <a:xfrm>
            <a:off x="545560" y="4189196"/>
            <a:ext cx="3404270" cy="1934554"/>
            <a:chOff x="5778458" y="4216455"/>
            <a:chExt cx="3404270" cy="1934554"/>
          </a:xfrm>
        </p:grpSpPr>
        <p:sp>
          <p:nvSpPr>
            <p:cNvPr id="40" name="角丸四角形 39"/>
            <p:cNvSpPr/>
            <p:nvPr/>
          </p:nvSpPr>
          <p:spPr>
            <a:xfrm>
              <a:off x="5778458" y="5002694"/>
              <a:ext cx="3078954" cy="1148315"/>
            </a:xfrm>
            <a:prstGeom prst="roundRect">
              <a:avLst/>
            </a:prstGeom>
            <a:solidFill>
              <a:srgbClr val="FFFFFF"/>
            </a:solid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037161" y="4346178"/>
              <a:ext cx="2476296" cy="677108"/>
            </a:xfrm>
            <a:prstGeom prst="rect">
              <a:avLst/>
            </a:prstGeom>
            <a:noFill/>
          </p:spPr>
          <p:txBody>
            <a:bodyPr wrap="square" rtlCol="0">
              <a:spAutoFit/>
            </a:bodyPr>
            <a:lstStyle/>
            <a:p>
              <a:r>
                <a:rPr lang="ja-JP" altLang="en-US" dirty="0" smtClean="0">
                  <a:solidFill>
                    <a:schemeClr val="tx1">
                      <a:lumMod val="85000"/>
                      <a:lumOff val="15000"/>
                    </a:schemeClr>
                  </a:solidFill>
                  <a:latin typeface="+mn-ea"/>
                </a:rPr>
                <a:t>二中地区市民委員会</a:t>
              </a:r>
              <a:endParaRPr lang="en-US" altLang="ja-JP" dirty="0" smtClean="0">
                <a:solidFill>
                  <a:schemeClr val="tx1">
                    <a:lumMod val="85000"/>
                    <a:lumOff val="15000"/>
                  </a:schemeClr>
                </a:solidFill>
                <a:latin typeface="+mn-ea"/>
              </a:endParaRPr>
            </a:p>
            <a:p>
              <a:r>
                <a:rPr lang="ja-JP" altLang="en-US" sz="2000" dirty="0" smtClean="0">
                  <a:solidFill>
                    <a:schemeClr val="tx1">
                      <a:lumMod val="85000"/>
                      <a:lumOff val="15000"/>
                    </a:schemeClr>
                  </a:solidFill>
                  <a:latin typeface="+mn-ea"/>
                </a:rPr>
                <a:t>　　　　　野中</a:t>
              </a:r>
              <a:r>
                <a:rPr kumimoji="1" lang="ja-JP" altLang="en-US" dirty="0" smtClean="0">
                  <a:solidFill>
                    <a:schemeClr val="tx1">
                      <a:lumMod val="85000"/>
                      <a:lumOff val="15000"/>
                    </a:schemeClr>
                  </a:solidFill>
                  <a:latin typeface="+mn-ea"/>
                </a:rPr>
                <a:t>様</a:t>
              </a:r>
              <a:endParaRPr kumimoji="1" lang="ja-JP" altLang="en-US" dirty="0">
                <a:solidFill>
                  <a:schemeClr val="tx1">
                    <a:lumMod val="85000"/>
                    <a:lumOff val="15000"/>
                  </a:schemeClr>
                </a:solidFill>
                <a:latin typeface="+mn-ea"/>
              </a:endParaRPr>
            </a:p>
          </p:txBody>
        </p:sp>
        <p:sp>
          <p:nvSpPr>
            <p:cNvPr id="42" name="テキスト ボックス 41"/>
            <p:cNvSpPr txBox="1"/>
            <p:nvPr/>
          </p:nvSpPr>
          <p:spPr>
            <a:xfrm>
              <a:off x="5783133" y="5064885"/>
              <a:ext cx="3196811" cy="1046440"/>
            </a:xfrm>
            <a:prstGeom prst="rect">
              <a:avLst/>
            </a:prstGeom>
            <a:noFill/>
          </p:spPr>
          <p:txBody>
            <a:bodyPr wrap="square" rtlCol="0">
              <a:spAutoFit/>
            </a:bodyPr>
            <a:lstStyle/>
            <a:p>
              <a:r>
                <a:rPr lang="ja-JP" altLang="en-US" dirty="0" smtClean="0">
                  <a:solidFill>
                    <a:schemeClr val="tx1">
                      <a:lumMod val="85000"/>
                      <a:lumOff val="15000"/>
                    </a:schemeClr>
                  </a:solidFill>
                  <a:latin typeface="+mn-ea"/>
                </a:rPr>
                <a:t>近隣住民との交流が大切</a:t>
              </a:r>
              <a:endParaRPr lang="en-US" altLang="ja-JP" dirty="0" smtClean="0">
                <a:solidFill>
                  <a:schemeClr val="tx1">
                    <a:lumMod val="85000"/>
                    <a:lumOff val="15000"/>
                  </a:schemeClr>
                </a:solidFill>
                <a:latin typeface="+mn-ea"/>
              </a:endParaRPr>
            </a:p>
            <a:p>
              <a:endParaRPr lang="en-US" altLang="ja-JP" sz="800" dirty="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高齢者や独居老人の方たちと</a:t>
              </a:r>
              <a:endParaRPr lang="en-US" altLang="ja-JP" dirty="0" smtClean="0">
                <a:solidFill>
                  <a:schemeClr val="tx1">
                    <a:lumMod val="85000"/>
                    <a:lumOff val="15000"/>
                  </a:schemeClr>
                </a:solidFill>
                <a:latin typeface="+mn-ea"/>
              </a:endParaRPr>
            </a:p>
            <a:p>
              <a:r>
                <a:rPr lang="ja-JP" altLang="en-US" dirty="0" smtClean="0">
                  <a:solidFill>
                    <a:schemeClr val="tx1">
                      <a:lumMod val="85000"/>
                      <a:lumOff val="15000"/>
                    </a:schemeClr>
                  </a:solidFill>
                  <a:latin typeface="+mn-ea"/>
                </a:rPr>
                <a:t>どう繋がるかが課題</a:t>
              </a:r>
              <a:endParaRPr lang="en-US" altLang="ja-JP" dirty="0" smtClean="0">
                <a:solidFill>
                  <a:schemeClr val="tx1">
                    <a:lumMod val="85000"/>
                    <a:lumOff val="15000"/>
                  </a:schemeClr>
                </a:solidFill>
                <a:latin typeface="+mn-ea"/>
              </a:endParaRPr>
            </a:p>
          </p:txBody>
        </p:sp>
        <p:pic>
          <p:nvPicPr>
            <p:cNvPr id="43" name="図 42" descr="ojisan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51240" y="4216455"/>
              <a:ext cx="1031488" cy="1242757"/>
            </a:xfrm>
            <a:prstGeom prst="rect">
              <a:avLst/>
            </a:prstGeom>
          </p:spPr>
        </p:pic>
      </p:grpSp>
      <p:sp>
        <p:nvSpPr>
          <p:cNvPr id="44" name="テキスト ボックス 43"/>
          <p:cNvSpPr txBox="1"/>
          <p:nvPr/>
        </p:nvSpPr>
        <p:spPr>
          <a:xfrm>
            <a:off x="569977" y="6128293"/>
            <a:ext cx="1936535" cy="261610"/>
          </a:xfrm>
          <a:prstGeom prst="rect">
            <a:avLst/>
          </a:prstGeom>
          <a:noFill/>
        </p:spPr>
        <p:txBody>
          <a:bodyPr wrap="none" rtlCol="0">
            <a:spAutoFit/>
          </a:bodyPr>
          <a:lstStyle/>
          <a:p>
            <a:pPr algn="r"/>
            <a:r>
              <a:rPr kumimoji="1" lang="en-US" altLang="ja-JP" sz="1100" dirty="0" smtClean="0"/>
              <a:t>(2015.2.1 </a:t>
            </a:r>
            <a:r>
              <a:rPr kumimoji="1" lang="ja-JP" altLang="en-US" sz="1100" dirty="0" smtClean="0"/>
              <a:t>班員ヒアリング</a:t>
            </a:r>
            <a:r>
              <a:rPr kumimoji="1" lang="en-US" altLang="ja-JP" sz="1100" dirty="0" smtClean="0"/>
              <a:t>)</a:t>
            </a:r>
            <a:endParaRPr kumimoji="1" lang="ja-JP" altLang="en-US" sz="1100" dirty="0"/>
          </a:p>
        </p:txBody>
      </p:sp>
      <p:sp>
        <p:nvSpPr>
          <p:cNvPr id="45" name="テキスト ボックス 44"/>
          <p:cNvSpPr txBox="1"/>
          <p:nvPr/>
        </p:nvSpPr>
        <p:spPr>
          <a:xfrm>
            <a:off x="5764567" y="6607963"/>
            <a:ext cx="2780529" cy="246221"/>
          </a:xfrm>
          <a:prstGeom prst="rect">
            <a:avLst/>
          </a:prstGeom>
          <a:noFill/>
        </p:spPr>
        <p:txBody>
          <a:bodyPr wrap="none" rtlCol="0">
            <a:spAutoFit/>
          </a:bodyPr>
          <a:lstStyle/>
          <a:p>
            <a:pPr algn="r"/>
            <a:r>
              <a:rPr lang="ja-JP" altLang="en-US" sz="1000" dirty="0" smtClean="0">
                <a:latin typeface="+mn-ea"/>
                <a:cs typeface="ヒラギノ角ゴ ProN W3"/>
              </a:rPr>
              <a:t>出典：土浦市</a:t>
            </a:r>
            <a:r>
              <a:rPr lang="ja-JP" altLang="en-US" sz="1000" dirty="0">
                <a:latin typeface="+mn-ea"/>
                <a:cs typeface="ヒラギノ角ゴ ProN W3"/>
              </a:rPr>
              <a:t>「</a:t>
            </a:r>
            <a:r>
              <a:rPr lang="ja-JP" altLang="en-US" sz="1000" dirty="0" smtClean="0">
                <a:latin typeface="+mn-ea"/>
                <a:cs typeface="ヒラギノ角ゴ ProN W3"/>
              </a:rPr>
              <a:t>平成</a:t>
            </a:r>
            <a:r>
              <a:rPr lang="en-US" altLang="ja-JP" sz="1000" dirty="0" smtClean="0">
                <a:latin typeface="+mn-ea"/>
                <a:cs typeface="ヒラギノ角ゴ ProN W3"/>
              </a:rPr>
              <a:t>25</a:t>
            </a:r>
            <a:r>
              <a:rPr lang="ja-JP" altLang="en-US" sz="1000" dirty="0" smtClean="0">
                <a:latin typeface="+mn-ea"/>
                <a:cs typeface="ヒラギノ角ゴ ProN W3"/>
              </a:rPr>
              <a:t>年度市民満足度調査」</a:t>
            </a:r>
            <a:endParaRPr kumimoji="1" lang="ja-JP" altLang="en-US" sz="1000" dirty="0">
              <a:latin typeface="+mn-ea"/>
              <a:cs typeface="ヒラギノ角ゴ ProN W3"/>
            </a:endParaRPr>
          </a:p>
        </p:txBody>
      </p:sp>
    </p:spTree>
    <p:extLst>
      <p:ext uri="{BB962C8B-B14F-4D97-AF65-F5344CB8AC3E}">
        <p14:creationId xmlns:p14="http://schemas.microsoft.com/office/powerpoint/2010/main" val="41860253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BA79D606-EC8D-0647-87B4-E9EEF6F75C3C}" type="slidenum">
              <a:rPr lang="ja-JP" altLang="en-US" smtClean="0"/>
              <a:pPr/>
              <a:t>60</a:t>
            </a:fld>
            <a:endParaRPr lang="ja-JP" altLang="en-US" dirty="0"/>
          </a:p>
        </p:txBody>
      </p:sp>
      <p:sp>
        <p:nvSpPr>
          <p:cNvPr id="9" name="タイトル 5"/>
          <p:cNvSpPr>
            <a:spLocks noGrp="1"/>
          </p:cNvSpPr>
          <p:nvPr>
            <p:ph type="title"/>
          </p:nvPr>
        </p:nvSpPr>
        <p:spPr>
          <a:xfrm>
            <a:off x="457200" y="1040408"/>
            <a:ext cx="8229600" cy="613564"/>
          </a:xfrm>
        </p:spPr>
        <p:txBody>
          <a:bodyPr>
            <a:normAutofit/>
          </a:bodyPr>
          <a:lstStyle/>
          <a:p>
            <a:pPr algn="l"/>
            <a:r>
              <a:rPr kumimoji="1" lang="ja-JP" altLang="en-US" sz="2600" dirty="0" smtClean="0">
                <a:solidFill>
                  <a:schemeClr val="tx1">
                    <a:lumMod val="85000"/>
                    <a:lumOff val="15000"/>
                  </a:schemeClr>
                </a:solidFill>
              </a:rPr>
              <a:t>現状</a:t>
            </a:r>
            <a:endParaRPr kumimoji="1" lang="ja-JP" altLang="en-US" sz="2600" dirty="0">
              <a:solidFill>
                <a:schemeClr val="tx1">
                  <a:lumMod val="85000"/>
                  <a:lumOff val="15000"/>
                </a:schemeClr>
              </a:solidFill>
            </a:endParaRPr>
          </a:p>
        </p:txBody>
      </p:sp>
      <p:pic>
        <p:nvPicPr>
          <p:cNvPr id="16" name="図 1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0689" y="4195520"/>
            <a:ext cx="1385938" cy="2019296"/>
          </a:xfrm>
          <a:prstGeom prst="rect">
            <a:avLst/>
          </a:prstGeom>
        </p:spPr>
      </p:pic>
      <p:sp>
        <p:nvSpPr>
          <p:cNvPr id="17" name="角丸四角形吹き出し 16"/>
          <p:cNvSpPr/>
          <p:nvPr/>
        </p:nvSpPr>
        <p:spPr>
          <a:xfrm>
            <a:off x="5578344" y="3321580"/>
            <a:ext cx="3475060" cy="743829"/>
          </a:xfrm>
          <a:prstGeom prst="wedgeRoundRectCallout">
            <a:avLst>
              <a:gd name="adj1" fmla="val 5087"/>
              <a:gd name="adj2" fmla="val 110826"/>
              <a:gd name="adj3" fmla="val 16667"/>
            </a:avLst>
          </a:prstGeom>
          <a:solidFill>
            <a:srgbClr val="FFFFFF"/>
          </a:solidFill>
          <a:ln w="28575"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262626"/>
                </a:solidFill>
                <a:latin typeface="ヒラギノ角ゴ ProN W3"/>
                <a:ea typeface="ヒラギノ角ゴ ProN W3"/>
                <a:cs typeface="ヒラギノ角ゴ ProN W3"/>
              </a:rPr>
              <a:t>自治会の後継者が不足</a:t>
            </a:r>
            <a:endParaRPr kumimoji="1" lang="ja-JP" altLang="en-US" sz="2400" dirty="0">
              <a:solidFill>
                <a:srgbClr val="262626"/>
              </a:solidFill>
              <a:latin typeface="ヒラギノ角ゴ ProN W3"/>
              <a:ea typeface="ヒラギノ角ゴ ProN W3"/>
              <a:cs typeface="ヒラギノ角ゴ ProN W3"/>
            </a:endParaRPr>
          </a:p>
        </p:txBody>
      </p:sp>
      <p:grpSp>
        <p:nvGrpSpPr>
          <p:cNvPr id="19" name="図形グループ 18"/>
          <p:cNvGrpSpPr/>
          <p:nvPr/>
        </p:nvGrpSpPr>
        <p:grpSpPr>
          <a:xfrm>
            <a:off x="206178" y="1535828"/>
            <a:ext cx="5331170" cy="4847500"/>
            <a:chOff x="4241548" y="465270"/>
            <a:chExt cx="4977550" cy="4525962"/>
          </a:xfrm>
        </p:grpSpPr>
        <p:graphicFrame>
          <p:nvGraphicFramePr>
            <p:cNvPr id="20" name="グラフ 19"/>
            <p:cNvGraphicFramePr>
              <a:graphicFrameLocks/>
            </p:cNvGraphicFramePr>
            <p:nvPr>
              <p:extLst>
                <p:ext uri="{D42A27DB-BD31-4B8C-83A1-F6EECF244321}">
                  <p14:modId xmlns:p14="http://schemas.microsoft.com/office/powerpoint/2010/main" val="4045098035"/>
                </p:ext>
              </p:extLst>
            </p:nvPr>
          </p:nvGraphicFramePr>
          <p:xfrm>
            <a:off x="4668649" y="465270"/>
            <a:ext cx="4326063" cy="4525962"/>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図形グループ 20"/>
            <p:cNvGrpSpPr/>
            <p:nvPr/>
          </p:nvGrpSpPr>
          <p:grpSpPr>
            <a:xfrm>
              <a:off x="4241548" y="592075"/>
              <a:ext cx="4977550" cy="3706405"/>
              <a:chOff x="4241548" y="592075"/>
              <a:chExt cx="4977550" cy="3706405"/>
            </a:xfrm>
          </p:grpSpPr>
          <p:sp>
            <p:nvSpPr>
              <p:cNvPr id="22" name="テキスト ボックス 21"/>
              <p:cNvSpPr txBox="1"/>
              <p:nvPr/>
            </p:nvSpPr>
            <p:spPr>
              <a:xfrm>
                <a:off x="8614637" y="1336675"/>
                <a:ext cx="440345" cy="2554545"/>
              </a:xfrm>
              <a:prstGeom prst="rect">
                <a:avLst/>
              </a:prstGeom>
              <a:noFill/>
            </p:spPr>
            <p:txBody>
              <a:bodyPr wrap="none" rtlCol="0">
                <a:spAutoFit/>
              </a:bodyPr>
              <a:lstStyle/>
              <a:p>
                <a:r>
                  <a:rPr lang="en-US" altLang="ja-JP" sz="1600" dirty="0" smtClean="0">
                    <a:solidFill>
                      <a:prstClr val="black"/>
                    </a:solidFill>
                    <a:latin typeface="+mn-ea"/>
                  </a:rPr>
                  <a:t>90</a:t>
                </a:r>
              </a:p>
              <a:p>
                <a:r>
                  <a:rPr lang="en-US" altLang="ja-JP" sz="1600" dirty="0" smtClean="0">
                    <a:solidFill>
                      <a:prstClr val="black"/>
                    </a:solidFill>
                    <a:latin typeface="+mn-ea"/>
                  </a:rPr>
                  <a:t>80</a:t>
                </a:r>
                <a:endParaRPr lang="en-US" altLang="ja-JP" sz="1600" dirty="0">
                  <a:solidFill>
                    <a:prstClr val="black"/>
                  </a:solidFill>
                  <a:latin typeface="+mn-ea"/>
                </a:endParaRPr>
              </a:p>
              <a:p>
                <a:r>
                  <a:rPr lang="en-US" altLang="ja-JP" sz="1600" dirty="0" smtClean="0">
                    <a:solidFill>
                      <a:prstClr val="black"/>
                    </a:solidFill>
                    <a:latin typeface="+mn-ea"/>
                  </a:rPr>
                  <a:t>70</a:t>
                </a:r>
                <a:endParaRPr lang="en-US" altLang="ja-JP" sz="1600" dirty="0">
                  <a:solidFill>
                    <a:prstClr val="black"/>
                  </a:solidFill>
                  <a:latin typeface="+mn-ea"/>
                </a:endParaRPr>
              </a:p>
              <a:p>
                <a:r>
                  <a:rPr lang="en-US" altLang="ja-JP" sz="1600" dirty="0" smtClean="0">
                    <a:solidFill>
                      <a:prstClr val="black"/>
                    </a:solidFill>
                    <a:latin typeface="+mn-ea"/>
                  </a:rPr>
                  <a:t>60</a:t>
                </a:r>
                <a:endParaRPr lang="en-US" altLang="ja-JP" sz="1600" dirty="0">
                  <a:solidFill>
                    <a:prstClr val="black"/>
                  </a:solidFill>
                  <a:latin typeface="+mn-ea"/>
                </a:endParaRPr>
              </a:p>
              <a:p>
                <a:r>
                  <a:rPr lang="en-US" altLang="ja-JP" sz="1600" dirty="0" smtClean="0">
                    <a:solidFill>
                      <a:prstClr val="black"/>
                    </a:solidFill>
                    <a:latin typeface="+mn-ea"/>
                  </a:rPr>
                  <a:t>50</a:t>
                </a:r>
                <a:endParaRPr lang="en-US" altLang="ja-JP" sz="1600" dirty="0">
                  <a:solidFill>
                    <a:prstClr val="black"/>
                  </a:solidFill>
                  <a:latin typeface="+mn-ea"/>
                </a:endParaRPr>
              </a:p>
              <a:p>
                <a:r>
                  <a:rPr lang="en-US" altLang="ja-JP" sz="1600" dirty="0" smtClean="0">
                    <a:solidFill>
                      <a:prstClr val="black"/>
                    </a:solidFill>
                    <a:latin typeface="+mn-ea"/>
                  </a:rPr>
                  <a:t>40</a:t>
                </a:r>
                <a:endParaRPr lang="en-US" altLang="ja-JP" sz="1600" dirty="0">
                  <a:solidFill>
                    <a:prstClr val="black"/>
                  </a:solidFill>
                  <a:latin typeface="+mn-ea"/>
                </a:endParaRPr>
              </a:p>
              <a:p>
                <a:r>
                  <a:rPr lang="en-US" altLang="ja-JP" sz="1600" dirty="0" smtClean="0">
                    <a:solidFill>
                      <a:prstClr val="black"/>
                    </a:solidFill>
                    <a:latin typeface="+mn-ea"/>
                  </a:rPr>
                  <a:t>30</a:t>
                </a:r>
                <a:endParaRPr lang="en-US" altLang="ja-JP" sz="1600" dirty="0">
                  <a:solidFill>
                    <a:prstClr val="black"/>
                  </a:solidFill>
                  <a:latin typeface="+mn-ea"/>
                </a:endParaRPr>
              </a:p>
              <a:p>
                <a:r>
                  <a:rPr lang="en-US" altLang="ja-JP" sz="1600" dirty="0" smtClean="0">
                    <a:solidFill>
                      <a:prstClr val="black"/>
                    </a:solidFill>
                    <a:latin typeface="+mn-ea"/>
                  </a:rPr>
                  <a:t>20</a:t>
                </a:r>
                <a:endParaRPr lang="en-US" altLang="ja-JP" sz="1600" dirty="0">
                  <a:solidFill>
                    <a:prstClr val="black"/>
                  </a:solidFill>
                  <a:latin typeface="+mn-ea"/>
                </a:endParaRPr>
              </a:p>
              <a:p>
                <a:r>
                  <a:rPr lang="en-US" altLang="ja-JP" sz="1600" dirty="0" smtClean="0">
                    <a:solidFill>
                      <a:prstClr val="black"/>
                    </a:solidFill>
                    <a:latin typeface="+mn-ea"/>
                  </a:rPr>
                  <a:t>10</a:t>
                </a:r>
                <a:endParaRPr lang="en-US" altLang="ja-JP" sz="1600" dirty="0">
                  <a:solidFill>
                    <a:prstClr val="black"/>
                  </a:solidFill>
                  <a:latin typeface="+mn-ea"/>
                </a:endParaRPr>
              </a:p>
              <a:p>
                <a:r>
                  <a:rPr lang="en-US" altLang="ja-JP" sz="1600" dirty="0" smtClean="0">
                    <a:solidFill>
                      <a:prstClr val="black"/>
                    </a:solidFill>
                    <a:latin typeface="+mn-ea"/>
                  </a:rPr>
                  <a:t>0</a:t>
                </a:r>
                <a:endParaRPr lang="ja-JP" altLang="en-US" sz="1600" dirty="0">
                  <a:solidFill>
                    <a:prstClr val="black"/>
                  </a:solidFill>
                  <a:latin typeface="+mn-ea"/>
                </a:endParaRPr>
              </a:p>
            </p:txBody>
          </p:sp>
          <p:sp>
            <p:nvSpPr>
              <p:cNvPr id="23" name="テキスト ボックス 22"/>
              <p:cNvSpPr txBox="1"/>
              <p:nvPr/>
            </p:nvSpPr>
            <p:spPr>
              <a:xfrm>
                <a:off x="4241548" y="1336675"/>
                <a:ext cx="824264" cy="2554545"/>
              </a:xfrm>
              <a:prstGeom prst="rect">
                <a:avLst/>
              </a:prstGeom>
              <a:noFill/>
            </p:spPr>
            <p:txBody>
              <a:bodyPr wrap="none" rtlCol="0">
                <a:spAutoFit/>
              </a:bodyPr>
              <a:lstStyle/>
              <a:p>
                <a:pPr algn="r"/>
                <a:r>
                  <a:rPr lang="en-US" altLang="ja-JP" sz="1600" dirty="0" smtClean="0">
                    <a:solidFill>
                      <a:prstClr val="black"/>
                    </a:solidFill>
                    <a:latin typeface="+mn-ea"/>
                  </a:rPr>
                  <a:t>90</a:t>
                </a:r>
              </a:p>
              <a:p>
                <a:pPr algn="r"/>
                <a:r>
                  <a:rPr lang="en-US" altLang="ja-JP" sz="1600" dirty="0" smtClean="0">
                    <a:solidFill>
                      <a:prstClr val="black"/>
                    </a:solidFill>
                    <a:latin typeface="+mn-ea"/>
                  </a:rPr>
                  <a:t>80</a:t>
                </a:r>
                <a:endParaRPr lang="en-US" altLang="ja-JP" sz="1600" dirty="0">
                  <a:solidFill>
                    <a:prstClr val="black"/>
                  </a:solidFill>
                  <a:latin typeface="+mn-ea"/>
                </a:endParaRPr>
              </a:p>
              <a:p>
                <a:pPr algn="r"/>
                <a:r>
                  <a:rPr lang="en-US" altLang="ja-JP" sz="1600" dirty="0" smtClean="0">
                    <a:solidFill>
                      <a:prstClr val="black"/>
                    </a:solidFill>
                    <a:latin typeface="+mn-ea"/>
                  </a:rPr>
                  <a:t>70</a:t>
                </a:r>
                <a:endParaRPr lang="en-US" altLang="ja-JP" sz="1600" dirty="0">
                  <a:solidFill>
                    <a:prstClr val="black"/>
                  </a:solidFill>
                  <a:latin typeface="+mn-ea"/>
                </a:endParaRPr>
              </a:p>
              <a:p>
                <a:pPr algn="r"/>
                <a:r>
                  <a:rPr lang="en-US" altLang="ja-JP" sz="1600" dirty="0" smtClean="0">
                    <a:solidFill>
                      <a:prstClr val="black"/>
                    </a:solidFill>
                    <a:latin typeface="+mn-ea"/>
                  </a:rPr>
                  <a:t>60</a:t>
                </a:r>
                <a:endParaRPr lang="en-US" altLang="ja-JP" sz="1600" dirty="0">
                  <a:solidFill>
                    <a:prstClr val="black"/>
                  </a:solidFill>
                  <a:latin typeface="+mn-ea"/>
                </a:endParaRPr>
              </a:p>
              <a:p>
                <a:pPr algn="r"/>
                <a:r>
                  <a:rPr lang="en-US" altLang="ja-JP" sz="1600" dirty="0" smtClean="0">
                    <a:solidFill>
                      <a:prstClr val="black"/>
                    </a:solidFill>
                    <a:latin typeface="+mn-ea"/>
                  </a:rPr>
                  <a:t>50</a:t>
                </a:r>
                <a:endParaRPr lang="en-US" altLang="ja-JP" sz="1600" dirty="0">
                  <a:solidFill>
                    <a:prstClr val="black"/>
                  </a:solidFill>
                  <a:latin typeface="+mn-ea"/>
                </a:endParaRPr>
              </a:p>
              <a:p>
                <a:pPr algn="r"/>
                <a:r>
                  <a:rPr lang="en-US" altLang="ja-JP" sz="1600" dirty="0" smtClean="0">
                    <a:solidFill>
                      <a:prstClr val="black"/>
                    </a:solidFill>
                    <a:latin typeface="+mn-ea"/>
                  </a:rPr>
                  <a:t>40</a:t>
                </a:r>
                <a:endParaRPr lang="en-US" altLang="ja-JP" sz="1600" dirty="0">
                  <a:solidFill>
                    <a:prstClr val="black"/>
                  </a:solidFill>
                  <a:latin typeface="+mn-ea"/>
                </a:endParaRPr>
              </a:p>
              <a:p>
                <a:pPr algn="r"/>
                <a:r>
                  <a:rPr lang="en-US" altLang="ja-JP" sz="1600" dirty="0" smtClean="0">
                    <a:solidFill>
                      <a:prstClr val="black"/>
                    </a:solidFill>
                    <a:latin typeface="+mn-ea"/>
                  </a:rPr>
                  <a:t>30</a:t>
                </a:r>
                <a:endParaRPr lang="en-US" altLang="ja-JP" sz="1600" dirty="0">
                  <a:solidFill>
                    <a:prstClr val="black"/>
                  </a:solidFill>
                  <a:latin typeface="+mn-ea"/>
                </a:endParaRPr>
              </a:p>
              <a:p>
                <a:pPr algn="r"/>
                <a:r>
                  <a:rPr lang="en-US" altLang="ja-JP" sz="1600" dirty="0" smtClean="0">
                    <a:solidFill>
                      <a:prstClr val="black"/>
                    </a:solidFill>
                    <a:latin typeface="+mn-ea"/>
                  </a:rPr>
                  <a:t>20</a:t>
                </a:r>
                <a:endParaRPr lang="en-US" altLang="ja-JP" sz="1600" dirty="0">
                  <a:solidFill>
                    <a:prstClr val="black"/>
                  </a:solidFill>
                  <a:latin typeface="+mn-ea"/>
                </a:endParaRPr>
              </a:p>
              <a:p>
                <a:pPr algn="r"/>
                <a:r>
                  <a:rPr lang="en-US" altLang="ja-JP" sz="1600" dirty="0" smtClean="0">
                    <a:solidFill>
                      <a:prstClr val="black"/>
                    </a:solidFill>
                    <a:latin typeface="+mn-ea"/>
                  </a:rPr>
                  <a:t>10</a:t>
                </a:r>
                <a:endParaRPr lang="en-US" altLang="ja-JP" sz="1600" dirty="0">
                  <a:solidFill>
                    <a:prstClr val="black"/>
                  </a:solidFill>
                  <a:latin typeface="+mn-ea"/>
                </a:endParaRPr>
              </a:p>
              <a:p>
                <a:pPr algn="r"/>
                <a:r>
                  <a:rPr lang="en-US" altLang="ja-JP" sz="1600" dirty="0" smtClean="0">
                    <a:solidFill>
                      <a:prstClr val="black"/>
                    </a:solidFill>
                    <a:latin typeface="+mn-ea"/>
                  </a:rPr>
                  <a:t>0</a:t>
                </a:r>
                <a:endParaRPr lang="ja-JP" altLang="en-US" sz="1600" dirty="0">
                  <a:solidFill>
                    <a:prstClr val="black"/>
                  </a:solidFill>
                  <a:latin typeface="+mn-ea"/>
                </a:endParaRPr>
              </a:p>
            </p:txBody>
          </p:sp>
          <p:sp>
            <p:nvSpPr>
              <p:cNvPr id="24" name="テキスト ボックス 23"/>
              <p:cNvSpPr txBox="1"/>
              <p:nvPr/>
            </p:nvSpPr>
            <p:spPr>
              <a:xfrm>
                <a:off x="4464649" y="1084517"/>
                <a:ext cx="521998" cy="307777"/>
              </a:xfrm>
              <a:prstGeom prst="rect">
                <a:avLst/>
              </a:prstGeom>
              <a:noFill/>
            </p:spPr>
            <p:txBody>
              <a:bodyPr wrap="none" rtlCol="0">
                <a:spAutoFit/>
              </a:bodyPr>
              <a:lstStyle/>
              <a:p>
                <a:r>
                  <a:rPr lang="en-US" altLang="ja-JP" sz="1400" dirty="0" smtClean="0">
                    <a:solidFill>
                      <a:prstClr val="black"/>
                    </a:solidFill>
                    <a:latin typeface="+mn-ea"/>
                  </a:rPr>
                  <a:t>(</a:t>
                </a:r>
                <a:r>
                  <a:rPr lang="ja-JP" altLang="en-US" sz="1400" dirty="0" smtClean="0">
                    <a:solidFill>
                      <a:prstClr val="black"/>
                    </a:solidFill>
                    <a:latin typeface="+mn-ea"/>
                  </a:rPr>
                  <a:t>歳</a:t>
                </a:r>
                <a:r>
                  <a:rPr lang="en-US" altLang="ja-JP" sz="1400" dirty="0" smtClean="0">
                    <a:solidFill>
                      <a:prstClr val="black"/>
                    </a:solidFill>
                    <a:latin typeface="+mn-ea"/>
                  </a:rPr>
                  <a:t>)</a:t>
                </a:r>
                <a:endParaRPr lang="ja-JP" altLang="en-US" sz="1400" dirty="0">
                  <a:solidFill>
                    <a:prstClr val="black"/>
                  </a:solidFill>
                  <a:latin typeface="+mn-ea"/>
                </a:endParaRPr>
              </a:p>
            </p:txBody>
          </p:sp>
          <p:sp>
            <p:nvSpPr>
              <p:cNvPr id="25" name="テキスト ボックス 24"/>
              <p:cNvSpPr txBox="1"/>
              <p:nvPr/>
            </p:nvSpPr>
            <p:spPr>
              <a:xfrm>
                <a:off x="8722523" y="1084517"/>
                <a:ext cx="496575" cy="307777"/>
              </a:xfrm>
              <a:prstGeom prst="rect">
                <a:avLst/>
              </a:prstGeom>
              <a:noFill/>
            </p:spPr>
            <p:txBody>
              <a:bodyPr wrap="none" rtlCol="0">
                <a:spAutoFit/>
              </a:bodyPr>
              <a:lstStyle/>
              <a:p>
                <a:r>
                  <a:rPr lang="en-US" altLang="ja-JP" sz="1400" dirty="0" smtClean="0">
                    <a:solidFill>
                      <a:prstClr val="black"/>
                    </a:solidFill>
                    <a:latin typeface="Constantia"/>
                    <a:ea typeface="ヒラギノ角ゴ Pro W3"/>
                  </a:rPr>
                  <a:t>(</a:t>
                </a:r>
                <a:r>
                  <a:rPr lang="ja-JP" altLang="en-US" sz="1400" dirty="0" smtClean="0">
                    <a:solidFill>
                      <a:prstClr val="black"/>
                    </a:solidFill>
                    <a:latin typeface="Constantia"/>
                    <a:ea typeface="ヒラギノ角ゴ Pro W3"/>
                  </a:rPr>
                  <a:t>歳</a:t>
                </a:r>
                <a:r>
                  <a:rPr lang="en-US" altLang="ja-JP" sz="1400" dirty="0" smtClean="0">
                    <a:solidFill>
                      <a:prstClr val="black"/>
                    </a:solidFill>
                    <a:latin typeface="Constantia"/>
                    <a:ea typeface="ヒラギノ角ゴ Pro W3"/>
                  </a:rPr>
                  <a:t>)</a:t>
                </a:r>
                <a:endParaRPr lang="ja-JP" altLang="en-US" sz="1400" dirty="0">
                  <a:solidFill>
                    <a:prstClr val="black"/>
                  </a:solidFill>
                  <a:latin typeface="Constantia"/>
                  <a:ea typeface="ヒラギノ角ゴ Pro W3"/>
                </a:endParaRPr>
              </a:p>
            </p:txBody>
          </p:sp>
          <p:sp>
            <p:nvSpPr>
              <p:cNvPr id="26" name="テキスト ボックス 25"/>
              <p:cNvSpPr txBox="1"/>
              <p:nvPr/>
            </p:nvSpPr>
            <p:spPr>
              <a:xfrm>
                <a:off x="4679295" y="3990703"/>
                <a:ext cx="496575" cy="307777"/>
              </a:xfrm>
              <a:prstGeom prst="rect">
                <a:avLst/>
              </a:prstGeom>
              <a:noFill/>
            </p:spPr>
            <p:txBody>
              <a:bodyPr wrap="none" rtlCol="0">
                <a:spAutoFit/>
              </a:bodyPr>
              <a:lstStyle/>
              <a:p>
                <a:r>
                  <a:rPr lang="en-US" altLang="ja-JP" sz="1400" dirty="0" smtClean="0">
                    <a:solidFill>
                      <a:prstClr val="black"/>
                    </a:solidFill>
                    <a:latin typeface="Constantia"/>
                    <a:ea typeface="ヒラギノ角ゴ Pro W3"/>
                  </a:rPr>
                  <a:t>(</a:t>
                </a:r>
                <a:r>
                  <a:rPr lang="ja-JP" altLang="en-US" sz="1400" dirty="0" smtClean="0">
                    <a:solidFill>
                      <a:prstClr val="black"/>
                    </a:solidFill>
                    <a:latin typeface="Constantia"/>
                    <a:ea typeface="ヒラギノ角ゴ Pro W3"/>
                  </a:rPr>
                  <a:t>人</a:t>
                </a:r>
                <a:r>
                  <a:rPr lang="en-US" altLang="ja-JP" sz="1400" dirty="0" smtClean="0">
                    <a:solidFill>
                      <a:prstClr val="black"/>
                    </a:solidFill>
                    <a:latin typeface="Constantia"/>
                    <a:ea typeface="ヒラギノ角ゴ Pro W3"/>
                  </a:rPr>
                  <a:t>)</a:t>
                </a:r>
                <a:endParaRPr lang="ja-JP" altLang="en-US" sz="1400" dirty="0">
                  <a:solidFill>
                    <a:prstClr val="black"/>
                  </a:solidFill>
                  <a:latin typeface="Constantia"/>
                  <a:ea typeface="ヒラギノ角ゴ Pro W3"/>
                </a:endParaRPr>
              </a:p>
            </p:txBody>
          </p:sp>
          <p:sp>
            <p:nvSpPr>
              <p:cNvPr id="27" name="テキスト ボックス 26"/>
              <p:cNvSpPr txBox="1"/>
              <p:nvPr/>
            </p:nvSpPr>
            <p:spPr>
              <a:xfrm>
                <a:off x="8486267" y="831532"/>
                <a:ext cx="521998" cy="307777"/>
              </a:xfrm>
              <a:prstGeom prst="rect">
                <a:avLst/>
              </a:prstGeom>
              <a:noFill/>
            </p:spPr>
            <p:txBody>
              <a:bodyPr wrap="none" rtlCol="0">
                <a:spAutoFit/>
              </a:bodyPr>
              <a:lstStyle/>
              <a:p>
                <a:r>
                  <a:rPr lang="en-US" altLang="ja-JP" sz="1400" dirty="0" smtClean="0">
                    <a:solidFill>
                      <a:prstClr val="black"/>
                    </a:solidFill>
                    <a:latin typeface="+mn-ea"/>
                  </a:rPr>
                  <a:t>(</a:t>
                </a:r>
                <a:r>
                  <a:rPr lang="ja-JP" altLang="en-US" sz="1400" dirty="0" smtClean="0">
                    <a:solidFill>
                      <a:prstClr val="black"/>
                    </a:solidFill>
                    <a:latin typeface="+mn-ea"/>
                  </a:rPr>
                  <a:t>人</a:t>
                </a:r>
                <a:r>
                  <a:rPr lang="en-US" altLang="ja-JP" sz="1400" dirty="0" smtClean="0">
                    <a:solidFill>
                      <a:prstClr val="black"/>
                    </a:solidFill>
                    <a:latin typeface="+mn-ea"/>
                  </a:rPr>
                  <a:t>)</a:t>
                </a:r>
                <a:endParaRPr lang="ja-JP" altLang="en-US" sz="1400" dirty="0">
                  <a:solidFill>
                    <a:prstClr val="black"/>
                  </a:solidFill>
                  <a:latin typeface="+mn-ea"/>
                </a:endParaRPr>
              </a:p>
            </p:txBody>
          </p:sp>
          <p:sp>
            <p:nvSpPr>
              <p:cNvPr id="28" name="テキスト ボックス 27"/>
              <p:cNvSpPr txBox="1"/>
              <p:nvPr/>
            </p:nvSpPr>
            <p:spPr>
              <a:xfrm>
                <a:off x="5465958" y="592075"/>
                <a:ext cx="2744662" cy="461665"/>
              </a:xfrm>
              <a:prstGeom prst="rect">
                <a:avLst/>
              </a:prstGeom>
              <a:noFill/>
            </p:spPr>
            <p:txBody>
              <a:bodyPr wrap="none" rtlCol="0">
                <a:spAutoFit/>
              </a:bodyPr>
              <a:lstStyle/>
              <a:p>
                <a:pPr algn="ctr"/>
                <a:r>
                  <a:rPr lang="en-US" altLang="ja-JP" sz="2400" dirty="0" smtClean="0">
                    <a:latin typeface="+mn-ea"/>
                    <a:cs typeface="ヒラギノ角ゴ ProN W3"/>
                  </a:rPr>
                  <a:t>2040</a:t>
                </a:r>
                <a:r>
                  <a:rPr lang="ja-JP" altLang="en-US" sz="2400" dirty="0" smtClean="0">
                    <a:latin typeface="+mn-ea"/>
                    <a:cs typeface="ヒラギノ角ゴ ProN W3"/>
                  </a:rPr>
                  <a:t>年</a:t>
                </a:r>
                <a:r>
                  <a:rPr lang="ja-JP" altLang="en-US" sz="2000" dirty="0" smtClean="0">
                    <a:latin typeface="+mn-ea"/>
                    <a:cs typeface="ヒラギノ角ゴ ProN W3"/>
                  </a:rPr>
                  <a:t>の</a:t>
                </a:r>
                <a:r>
                  <a:rPr lang="ja-JP" altLang="en-US" sz="2400" dirty="0" smtClean="0">
                    <a:latin typeface="+mn-ea"/>
                    <a:cs typeface="ヒラギノ角ゴ ProN W3"/>
                  </a:rPr>
                  <a:t>推計人口</a:t>
                </a:r>
                <a:endParaRPr lang="en-US" altLang="ja-JP" sz="2400" dirty="0" smtClean="0">
                  <a:latin typeface="+mn-ea"/>
                  <a:cs typeface="ヒラギノ角ゴ ProN W3"/>
                </a:endParaRPr>
              </a:p>
            </p:txBody>
          </p:sp>
          <p:sp>
            <p:nvSpPr>
              <p:cNvPr id="29" name="正方形/長方形 28"/>
              <p:cNvSpPr/>
              <p:nvPr/>
            </p:nvSpPr>
            <p:spPr>
              <a:xfrm>
                <a:off x="4639117" y="1421830"/>
                <a:ext cx="4415865" cy="675260"/>
              </a:xfrm>
              <a:prstGeom prst="rect">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onstantia"/>
                  <a:ea typeface="ヒラギノ角ゴ Pro W3"/>
                </a:endParaRPr>
              </a:p>
            </p:txBody>
          </p:sp>
          <p:sp>
            <p:nvSpPr>
              <p:cNvPr id="30" name="テキスト ボックス 29"/>
              <p:cNvSpPr txBox="1"/>
              <p:nvPr/>
            </p:nvSpPr>
            <p:spPr>
              <a:xfrm>
                <a:off x="5367117" y="3201025"/>
                <a:ext cx="543739" cy="523220"/>
              </a:xfrm>
              <a:prstGeom prst="rect">
                <a:avLst/>
              </a:prstGeom>
              <a:noFill/>
            </p:spPr>
            <p:txBody>
              <a:bodyPr wrap="none" rtlCol="0">
                <a:spAutoFit/>
              </a:bodyPr>
              <a:lstStyle/>
              <a:p>
                <a:pPr algn="ctr"/>
                <a:r>
                  <a:rPr kumimoji="1" lang="ja-JP" altLang="en-US" sz="2800" b="1" dirty="0" smtClean="0">
                    <a:solidFill>
                      <a:schemeClr val="bg2">
                        <a:lumMod val="50000"/>
                      </a:schemeClr>
                    </a:solidFill>
                  </a:rPr>
                  <a:t>男</a:t>
                </a:r>
                <a:endParaRPr kumimoji="1" lang="ja-JP" altLang="en-US" sz="2800" b="1" dirty="0">
                  <a:solidFill>
                    <a:schemeClr val="bg2">
                      <a:lumMod val="50000"/>
                    </a:schemeClr>
                  </a:solidFill>
                </a:endParaRPr>
              </a:p>
            </p:txBody>
          </p:sp>
          <p:sp>
            <p:nvSpPr>
              <p:cNvPr id="31" name="テキスト ボックス 30"/>
              <p:cNvSpPr txBox="1"/>
              <p:nvPr/>
            </p:nvSpPr>
            <p:spPr>
              <a:xfrm>
                <a:off x="8074891" y="3201025"/>
                <a:ext cx="543739" cy="523220"/>
              </a:xfrm>
              <a:prstGeom prst="rect">
                <a:avLst/>
              </a:prstGeom>
              <a:noFill/>
            </p:spPr>
            <p:txBody>
              <a:bodyPr wrap="none" rtlCol="0">
                <a:spAutoFit/>
              </a:bodyPr>
              <a:lstStyle/>
              <a:p>
                <a:pPr algn="ctr"/>
                <a:r>
                  <a:rPr kumimoji="1" lang="ja-JP" altLang="en-US" sz="2800" b="1" dirty="0" smtClean="0">
                    <a:solidFill>
                      <a:schemeClr val="accent6"/>
                    </a:solidFill>
                  </a:rPr>
                  <a:t>女</a:t>
                </a:r>
                <a:endParaRPr kumimoji="1" lang="ja-JP" altLang="en-US" sz="2800" b="1" dirty="0">
                  <a:solidFill>
                    <a:schemeClr val="accent6"/>
                  </a:solidFill>
                </a:endParaRPr>
              </a:p>
            </p:txBody>
          </p:sp>
        </p:grpSp>
      </p:grpSp>
      <p:grpSp>
        <p:nvGrpSpPr>
          <p:cNvPr id="32" name="図形グループ 31"/>
          <p:cNvGrpSpPr/>
          <p:nvPr/>
        </p:nvGrpSpPr>
        <p:grpSpPr>
          <a:xfrm>
            <a:off x="1421054" y="5641361"/>
            <a:ext cx="3186995" cy="855632"/>
            <a:chOff x="5249700" y="4136032"/>
            <a:chExt cx="3186995" cy="855632"/>
          </a:xfrm>
        </p:grpSpPr>
        <p:sp>
          <p:nvSpPr>
            <p:cNvPr id="33" name="正方形/長方形 32"/>
            <p:cNvSpPr/>
            <p:nvPr/>
          </p:nvSpPr>
          <p:spPr>
            <a:xfrm>
              <a:off x="5249700" y="4136032"/>
              <a:ext cx="3186995" cy="855632"/>
            </a:xfrm>
            <a:prstGeom prst="rect">
              <a:avLst/>
            </a:prstGeom>
            <a:solidFill>
              <a:schemeClr val="bg1">
                <a:alpha val="68000"/>
              </a:schemeClr>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ltLang="ja-JP" sz="2800" b="1" dirty="0" smtClean="0">
                <a:solidFill>
                  <a:prstClr val="black"/>
                </a:solidFill>
                <a:latin typeface="ＤＦＰ太丸ゴシック体"/>
                <a:ea typeface="ＤＦＰ太丸ゴシック体"/>
                <a:cs typeface="ＤＦＰ太丸ゴシック体"/>
              </a:endParaRPr>
            </a:p>
            <a:p>
              <a:pPr algn="ctr">
                <a:lnSpc>
                  <a:spcPct val="90000"/>
                </a:lnSpc>
              </a:pPr>
              <a:r>
                <a:rPr lang="en-US" altLang="ja-JP" sz="2800" b="1" dirty="0" smtClean="0">
                  <a:solidFill>
                    <a:prstClr val="black"/>
                  </a:solidFill>
                  <a:latin typeface="ＤＦＰ太丸ゴシック体"/>
                  <a:ea typeface="ＤＦＰ太丸ゴシック体"/>
                  <a:cs typeface="ＤＦＰ太丸ゴシック体"/>
                </a:rPr>
                <a:t>22.4</a:t>
              </a:r>
              <a:r>
                <a:rPr lang="en-US" altLang="ja-JP" sz="2000" dirty="0">
                  <a:solidFill>
                    <a:prstClr val="black"/>
                  </a:solidFill>
                  <a:latin typeface="ＤＦＰ太丸ゴシック体"/>
                  <a:ea typeface="ＤＦＰ太丸ゴシック体"/>
                  <a:cs typeface="ＤＦＰ太丸ゴシック体"/>
                </a:rPr>
                <a:t>% </a:t>
              </a:r>
              <a:r>
                <a:rPr lang="en-US" altLang="ja-JP" sz="2000" b="1" dirty="0">
                  <a:solidFill>
                    <a:prstClr val="black"/>
                  </a:solidFill>
                  <a:latin typeface="+mn-ea"/>
                  <a:cs typeface="ＤＦＰ太丸ゴシック体"/>
                </a:rPr>
                <a:t>→ </a:t>
              </a:r>
              <a:r>
                <a:rPr lang="en-US" altLang="ja-JP" sz="2800" b="1" dirty="0">
                  <a:solidFill>
                    <a:srgbClr val="F14124"/>
                  </a:solidFill>
                  <a:latin typeface="ＤＦＰ太丸ゴシック体"/>
                  <a:ea typeface="ＤＦＰ太丸ゴシック体"/>
                  <a:cs typeface="ＤＦＰ太丸ゴシック体"/>
                </a:rPr>
                <a:t>36.8</a:t>
              </a:r>
              <a:r>
                <a:rPr lang="en-US" altLang="ja-JP" sz="2000" dirty="0">
                  <a:solidFill>
                    <a:srgbClr val="F14124"/>
                  </a:solidFill>
                  <a:latin typeface="ＤＦＰ太丸ゴシック体"/>
                  <a:ea typeface="ＤＦＰ太丸ゴシック体"/>
                  <a:cs typeface="ＤＦＰ太丸ゴシック体"/>
                </a:rPr>
                <a:t>%</a:t>
              </a:r>
              <a:endParaRPr lang="ja-JP" altLang="en-US" sz="2800" dirty="0">
                <a:solidFill>
                  <a:srgbClr val="F14124"/>
                </a:solidFill>
                <a:latin typeface="ＤＦＰ太丸ゴシック体"/>
                <a:ea typeface="ＤＦＰ太丸ゴシック体"/>
                <a:cs typeface="ＤＦＰ太丸ゴシック体"/>
              </a:endParaRPr>
            </a:p>
          </p:txBody>
        </p:sp>
        <p:sp>
          <p:nvSpPr>
            <p:cNvPr id="34" name="テキスト ボックス 33"/>
            <p:cNvSpPr txBox="1"/>
            <p:nvPr/>
          </p:nvSpPr>
          <p:spPr>
            <a:xfrm>
              <a:off x="5579922" y="4180336"/>
              <a:ext cx="992579" cy="369332"/>
            </a:xfrm>
            <a:prstGeom prst="rect">
              <a:avLst/>
            </a:prstGeom>
            <a:noFill/>
          </p:spPr>
          <p:txBody>
            <a:bodyPr wrap="none" rtlCol="0">
              <a:spAutoFit/>
            </a:bodyPr>
            <a:lstStyle/>
            <a:p>
              <a:pPr algn="ctr"/>
              <a:r>
                <a:rPr kumimoji="1" lang="en-US" altLang="ja-JP" dirty="0" smtClean="0">
                  <a:latin typeface="+mn-ea"/>
                </a:rPr>
                <a:t>2010</a:t>
              </a:r>
              <a:r>
                <a:rPr kumimoji="1" lang="ja-JP" altLang="en-US" dirty="0" smtClean="0">
                  <a:latin typeface="+mn-ea"/>
                </a:rPr>
                <a:t>年</a:t>
              </a:r>
              <a:endParaRPr kumimoji="1" lang="ja-JP" altLang="en-US" dirty="0">
                <a:latin typeface="+mn-ea"/>
              </a:endParaRPr>
            </a:p>
          </p:txBody>
        </p:sp>
        <p:sp>
          <p:nvSpPr>
            <p:cNvPr id="35" name="テキスト ボックス 34"/>
            <p:cNvSpPr txBox="1"/>
            <p:nvPr/>
          </p:nvSpPr>
          <p:spPr>
            <a:xfrm>
              <a:off x="7148374" y="4180336"/>
              <a:ext cx="992579" cy="369332"/>
            </a:xfrm>
            <a:prstGeom prst="rect">
              <a:avLst/>
            </a:prstGeom>
            <a:noFill/>
          </p:spPr>
          <p:txBody>
            <a:bodyPr wrap="none" rtlCol="0">
              <a:spAutoFit/>
            </a:bodyPr>
            <a:lstStyle/>
            <a:p>
              <a:pPr algn="ctr"/>
              <a:r>
                <a:rPr kumimoji="1" lang="en-US" altLang="ja-JP" dirty="0" smtClean="0">
                  <a:latin typeface="+mn-ea"/>
                </a:rPr>
                <a:t>2040</a:t>
              </a:r>
              <a:r>
                <a:rPr kumimoji="1" lang="ja-JP" altLang="en-US" dirty="0" smtClean="0">
                  <a:latin typeface="+mn-ea"/>
                </a:rPr>
                <a:t>年</a:t>
              </a:r>
              <a:endParaRPr kumimoji="1" lang="ja-JP" altLang="en-US" dirty="0">
                <a:latin typeface="+mn-ea"/>
              </a:endParaRPr>
            </a:p>
          </p:txBody>
        </p:sp>
      </p:grpSp>
      <p:sp>
        <p:nvSpPr>
          <p:cNvPr id="39" name="正方形/長方形 38"/>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1513237" y="260350"/>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grpSp>
        <p:nvGrpSpPr>
          <p:cNvPr id="41" name="図形グループ 35"/>
          <p:cNvGrpSpPr/>
          <p:nvPr/>
        </p:nvGrpSpPr>
        <p:grpSpPr>
          <a:xfrm>
            <a:off x="605939" y="186806"/>
            <a:ext cx="684660" cy="684660"/>
            <a:chOff x="7040533" y="1268131"/>
            <a:chExt cx="846646" cy="846646"/>
          </a:xfrm>
        </p:grpSpPr>
        <p:sp>
          <p:nvSpPr>
            <p:cNvPr id="42" name="円/楕円 41"/>
            <p:cNvSpPr/>
            <p:nvPr/>
          </p:nvSpPr>
          <p:spPr>
            <a:xfrm>
              <a:off x="7040533" y="1268131"/>
              <a:ext cx="846646" cy="846646"/>
            </a:xfrm>
            <a:prstGeom prst="ellipse">
              <a:avLst/>
            </a:prstGeom>
            <a:solidFill>
              <a:schemeClr val="bg1">
                <a:alpha val="81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43" name="テキスト ボックス 42"/>
            <p:cNvSpPr txBox="1"/>
            <p:nvPr/>
          </p:nvSpPr>
          <p:spPr>
            <a:xfrm>
              <a:off x="7094536" y="1344230"/>
              <a:ext cx="735816" cy="723130"/>
            </a:xfrm>
            <a:prstGeom prst="rect">
              <a:avLst/>
            </a:prstGeom>
            <a:noFill/>
            <a:ln>
              <a:noFill/>
            </a:ln>
          </p:spPr>
          <p:txBody>
            <a:bodyPr wrap="none" rtlCol="0">
              <a:spAutoFit/>
            </a:bodyPr>
            <a:lstStyle/>
            <a:p>
              <a:pPr algn="ctr"/>
              <a:r>
                <a:rPr lang="ja-JP" altLang="en-US" sz="1600" b="1" dirty="0" smtClean="0">
                  <a:ln w="1270" cap="flat" cmpd="sng">
                    <a:noFill/>
                  </a:ln>
                  <a:solidFill>
                    <a:srgbClr val="FF6600"/>
                  </a:solidFill>
                  <a:latin typeface="+mn-ea"/>
                  <a:cs typeface="ヒラギノ丸ゴ ProN W4"/>
                </a:rPr>
                <a:t>四・</a:t>
              </a:r>
              <a:endParaRPr lang="en-US" altLang="ja-JP" sz="1600" b="1" dirty="0">
                <a:ln w="1270" cap="flat" cmpd="sng">
                  <a:noFill/>
                </a:ln>
                <a:solidFill>
                  <a:srgbClr val="FF6600"/>
                </a:solidFill>
                <a:latin typeface="+mn-ea"/>
                <a:cs typeface="ヒラギノ丸ゴ ProN W4"/>
              </a:endParaRPr>
            </a:p>
            <a:p>
              <a:pPr algn="ctr"/>
              <a:r>
                <a:rPr lang="ja-JP" altLang="en-US" sz="1600" b="1" dirty="0">
                  <a:ln w="1270" cap="flat" cmpd="sng">
                    <a:noFill/>
                  </a:ln>
                  <a:solidFill>
                    <a:srgbClr val="FF6600"/>
                  </a:solidFill>
                  <a:latin typeface="+mn-ea"/>
                  <a:cs typeface="ヒラギノ丸ゴ ProN W4"/>
                </a:rPr>
                <a:t>六</a:t>
              </a:r>
              <a:r>
                <a:rPr lang="ja-JP" altLang="en-US" sz="1600" b="1" dirty="0" smtClean="0">
                  <a:ln w="1270" cap="flat" cmpd="sng">
                    <a:noFill/>
                  </a:ln>
                  <a:solidFill>
                    <a:srgbClr val="FF6600"/>
                  </a:solidFill>
                  <a:latin typeface="+mn-ea"/>
                  <a:cs typeface="ヒラギノ丸ゴ ProN W4"/>
                </a:rPr>
                <a:t>中</a:t>
              </a:r>
              <a:endParaRPr lang="ja-JP" altLang="en-US" sz="1600" dirty="0">
                <a:solidFill>
                  <a:srgbClr val="FF6600"/>
                </a:solidFill>
                <a:latin typeface="+mn-ea"/>
              </a:endParaRPr>
            </a:p>
          </p:txBody>
        </p:sp>
      </p:grpSp>
      <p:pic>
        <p:nvPicPr>
          <p:cNvPr id="44" name="図 43" descr="健康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5410" y="143974"/>
            <a:ext cx="768096" cy="768096"/>
          </a:xfrm>
          <a:prstGeom prst="rect">
            <a:avLst/>
          </a:prstGeom>
        </p:spPr>
      </p:pic>
    </p:spTree>
    <p:extLst>
      <p:ext uri="{BB962C8B-B14F-4D97-AF65-F5344CB8AC3E}">
        <p14:creationId xmlns:p14="http://schemas.microsoft.com/office/powerpoint/2010/main" val="518748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1"/>
            <a:ext cx="8229600" cy="460248"/>
          </a:xfrm>
        </p:spPr>
        <p:txBody>
          <a:bodyPr>
            <a:normAutofit/>
          </a:bodyPr>
          <a:lstStyle/>
          <a:p>
            <a:pPr marL="0" indent="0">
              <a:buNone/>
            </a:pPr>
            <a:r>
              <a:rPr kumimoji="1" lang="ja-JP" altLang="en-US" sz="2400" dirty="0" smtClean="0"/>
              <a:t>シルバー専門人材バンクについて</a:t>
            </a:r>
            <a:endParaRPr lang="en-US" altLang="ja-JP" sz="2400" dirty="0" smtClean="0"/>
          </a:p>
          <a:p>
            <a:pPr marL="0" indent="0">
              <a:buNone/>
            </a:pPr>
            <a:endParaRPr kumimoji="1" lang="en-US" altLang="ja-JP" sz="2400" dirty="0"/>
          </a:p>
          <a:p>
            <a:pPr marL="0" indent="0">
              <a:buNone/>
            </a:pPr>
            <a:endParaRPr kumimoji="1" lang="en-US" altLang="ja-JP" sz="2400" dirty="0" smtClean="0"/>
          </a:p>
        </p:txBody>
      </p:sp>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61</a:t>
            </a:fld>
            <a:endParaRPr lang="ja-JP" altLang="en-US"/>
          </a:p>
        </p:txBody>
      </p:sp>
      <p:sp>
        <p:nvSpPr>
          <p:cNvPr id="12" name="タイトル 5"/>
          <p:cNvSpPr>
            <a:spLocks noGrp="1"/>
          </p:cNvSpPr>
          <p:nvPr>
            <p:ph type="title"/>
          </p:nvPr>
        </p:nvSpPr>
        <p:spPr>
          <a:xfrm>
            <a:off x="457200" y="1040408"/>
            <a:ext cx="8229600" cy="613564"/>
          </a:xfrm>
        </p:spPr>
        <p:txBody>
          <a:bodyPr>
            <a:normAutofit/>
          </a:bodyPr>
          <a:lstStyle/>
          <a:p>
            <a:pPr algn="l"/>
            <a:r>
              <a:rPr lang="ja-JP" altLang="en-US" sz="2600" dirty="0" smtClean="0">
                <a:solidFill>
                  <a:schemeClr val="tx1">
                    <a:lumMod val="85000"/>
                    <a:lumOff val="15000"/>
                  </a:schemeClr>
                </a:solidFill>
              </a:rPr>
              <a:t>補足</a:t>
            </a:r>
            <a:r>
              <a:rPr lang="ja-JP" altLang="en-US" sz="2600" dirty="0">
                <a:solidFill>
                  <a:schemeClr val="tx1">
                    <a:lumMod val="85000"/>
                    <a:lumOff val="15000"/>
                  </a:schemeClr>
                </a:solidFill>
              </a:rPr>
              <a:t>資料</a:t>
            </a:r>
            <a:endParaRPr kumimoji="1" lang="ja-JP" altLang="en-US" sz="2600" dirty="0">
              <a:solidFill>
                <a:schemeClr val="tx1">
                  <a:lumMod val="85000"/>
                  <a:lumOff val="15000"/>
                </a:schemeClr>
              </a:solidFill>
            </a:endParaRPr>
          </a:p>
        </p:txBody>
      </p:sp>
      <p:sp>
        <p:nvSpPr>
          <p:cNvPr id="16" name="テキスト ボックス 15"/>
          <p:cNvSpPr txBox="1"/>
          <p:nvPr/>
        </p:nvSpPr>
        <p:spPr>
          <a:xfrm>
            <a:off x="779450" y="2225963"/>
            <a:ext cx="1031051"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200" dirty="0" smtClean="0"/>
              <a:t>管理的</a:t>
            </a:r>
            <a:endParaRPr kumimoji="1" lang="ja-JP" altLang="en-US" sz="2200" dirty="0"/>
          </a:p>
        </p:txBody>
      </p:sp>
      <p:sp>
        <p:nvSpPr>
          <p:cNvPr id="17" name="テキスト ボックス 16"/>
          <p:cNvSpPr txBox="1"/>
          <p:nvPr/>
        </p:nvSpPr>
        <p:spPr>
          <a:xfrm>
            <a:off x="775073" y="3268687"/>
            <a:ext cx="1031051"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200" dirty="0" smtClean="0"/>
              <a:t>専門的</a:t>
            </a:r>
            <a:endParaRPr kumimoji="1" lang="ja-JP" altLang="en-US" sz="2200" dirty="0"/>
          </a:p>
        </p:txBody>
      </p:sp>
      <p:sp>
        <p:nvSpPr>
          <p:cNvPr id="18" name="テキスト ボックス 17"/>
          <p:cNvSpPr txBox="1"/>
          <p:nvPr/>
        </p:nvSpPr>
        <p:spPr>
          <a:xfrm>
            <a:off x="779450" y="4301033"/>
            <a:ext cx="1031051"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200" dirty="0" smtClean="0"/>
              <a:t>技術</a:t>
            </a:r>
            <a:r>
              <a:rPr kumimoji="1" lang="ja-JP" altLang="en-US" sz="2200" dirty="0" smtClean="0"/>
              <a:t>的</a:t>
            </a:r>
            <a:endParaRPr kumimoji="1" lang="ja-JP" altLang="en-US" sz="2200" dirty="0"/>
          </a:p>
        </p:txBody>
      </p:sp>
      <p:sp>
        <p:nvSpPr>
          <p:cNvPr id="19" name="テキスト ボックス 18"/>
          <p:cNvSpPr txBox="1"/>
          <p:nvPr/>
        </p:nvSpPr>
        <p:spPr>
          <a:xfrm>
            <a:off x="775073" y="5333379"/>
            <a:ext cx="1595309"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200" dirty="0" smtClean="0"/>
              <a:t>高度技術的</a:t>
            </a:r>
            <a:endParaRPr kumimoji="1" lang="ja-JP" altLang="en-US" sz="2200" dirty="0"/>
          </a:p>
        </p:txBody>
      </p:sp>
      <p:sp>
        <p:nvSpPr>
          <p:cNvPr id="23" name="テキスト ボックス 22"/>
          <p:cNvSpPr txBox="1"/>
          <p:nvPr/>
        </p:nvSpPr>
        <p:spPr>
          <a:xfrm>
            <a:off x="2911207" y="2240953"/>
            <a:ext cx="3512185" cy="464743"/>
          </a:xfrm>
          <a:prstGeom prst="rect">
            <a:avLst/>
          </a:prstGeom>
          <a:noFill/>
        </p:spPr>
        <p:txBody>
          <a:bodyPr wrap="square" rtlCol="0">
            <a:spAutoFit/>
          </a:bodyPr>
          <a:lstStyle/>
          <a:p>
            <a:pPr>
              <a:lnSpc>
                <a:spcPct val="110000"/>
              </a:lnSpc>
            </a:pPr>
            <a:r>
              <a:rPr lang="ja-JP" altLang="en-US" sz="2200" dirty="0" smtClean="0">
                <a:solidFill>
                  <a:schemeClr val="tx1">
                    <a:lumMod val="85000"/>
                    <a:lumOff val="15000"/>
                  </a:schemeClr>
                </a:solidFill>
                <a:latin typeface="+mn-ea"/>
              </a:rPr>
              <a:t>元 人事・労務管理者など</a:t>
            </a:r>
            <a:endParaRPr lang="ja-JP" altLang="en-US" sz="2200" dirty="0">
              <a:solidFill>
                <a:schemeClr val="tx1">
                  <a:lumMod val="85000"/>
                  <a:lumOff val="15000"/>
                </a:schemeClr>
              </a:solidFill>
              <a:latin typeface="+mn-ea"/>
            </a:endParaRPr>
          </a:p>
        </p:txBody>
      </p:sp>
      <p:sp>
        <p:nvSpPr>
          <p:cNvPr id="24" name="テキスト ボックス 23"/>
          <p:cNvSpPr txBox="1"/>
          <p:nvPr/>
        </p:nvSpPr>
        <p:spPr>
          <a:xfrm>
            <a:off x="2911207" y="3271657"/>
            <a:ext cx="3512185" cy="464743"/>
          </a:xfrm>
          <a:prstGeom prst="rect">
            <a:avLst/>
          </a:prstGeom>
          <a:noFill/>
        </p:spPr>
        <p:txBody>
          <a:bodyPr wrap="square" rtlCol="0">
            <a:spAutoFit/>
          </a:bodyPr>
          <a:lstStyle/>
          <a:p>
            <a:pPr>
              <a:lnSpc>
                <a:spcPct val="110000"/>
              </a:lnSpc>
            </a:pPr>
            <a:r>
              <a:rPr lang="ja-JP" altLang="en-US" sz="2200" dirty="0" smtClean="0">
                <a:solidFill>
                  <a:schemeClr val="tx1">
                    <a:lumMod val="85000"/>
                    <a:lumOff val="15000"/>
                  </a:schemeClr>
                </a:solidFill>
                <a:latin typeface="+mn-ea"/>
              </a:rPr>
              <a:t>通訳・デザイナーなど</a:t>
            </a:r>
            <a:endParaRPr lang="ja-JP" altLang="en-US" sz="2200" dirty="0">
              <a:solidFill>
                <a:schemeClr val="tx1">
                  <a:lumMod val="85000"/>
                  <a:lumOff val="15000"/>
                </a:schemeClr>
              </a:solidFill>
              <a:latin typeface="+mn-ea"/>
            </a:endParaRPr>
          </a:p>
        </p:txBody>
      </p:sp>
      <p:sp>
        <p:nvSpPr>
          <p:cNvPr id="25" name="テキスト ボックス 24"/>
          <p:cNvSpPr txBox="1"/>
          <p:nvPr/>
        </p:nvSpPr>
        <p:spPr>
          <a:xfrm>
            <a:off x="2911207" y="4322907"/>
            <a:ext cx="3512185" cy="464743"/>
          </a:xfrm>
          <a:prstGeom prst="rect">
            <a:avLst/>
          </a:prstGeom>
          <a:noFill/>
        </p:spPr>
        <p:txBody>
          <a:bodyPr wrap="square" rtlCol="0">
            <a:spAutoFit/>
          </a:bodyPr>
          <a:lstStyle/>
          <a:p>
            <a:pPr>
              <a:lnSpc>
                <a:spcPct val="110000"/>
              </a:lnSpc>
            </a:pPr>
            <a:r>
              <a:rPr lang="ja-JP" altLang="en-US" sz="2200" dirty="0" smtClean="0">
                <a:solidFill>
                  <a:schemeClr val="tx1">
                    <a:lumMod val="85000"/>
                    <a:lumOff val="15000"/>
                  </a:schemeClr>
                </a:solidFill>
                <a:latin typeface="+mn-ea"/>
              </a:rPr>
              <a:t>機械・電気技術者など</a:t>
            </a:r>
            <a:endParaRPr lang="ja-JP" altLang="en-US" sz="2200" dirty="0">
              <a:solidFill>
                <a:schemeClr val="tx1">
                  <a:lumMod val="85000"/>
                  <a:lumOff val="15000"/>
                </a:schemeClr>
              </a:solidFill>
              <a:latin typeface="+mn-ea"/>
            </a:endParaRPr>
          </a:p>
        </p:txBody>
      </p:sp>
      <p:sp>
        <p:nvSpPr>
          <p:cNvPr id="26" name="テキスト ボックス 25"/>
          <p:cNvSpPr txBox="1"/>
          <p:nvPr/>
        </p:nvSpPr>
        <p:spPr>
          <a:xfrm>
            <a:off x="2911207" y="5370205"/>
            <a:ext cx="5159897" cy="464743"/>
          </a:xfrm>
          <a:prstGeom prst="rect">
            <a:avLst/>
          </a:prstGeom>
          <a:noFill/>
        </p:spPr>
        <p:txBody>
          <a:bodyPr wrap="square" rtlCol="0">
            <a:spAutoFit/>
          </a:bodyPr>
          <a:lstStyle/>
          <a:p>
            <a:pPr>
              <a:lnSpc>
                <a:spcPct val="110000"/>
              </a:lnSpc>
            </a:pPr>
            <a:r>
              <a:rPr lang="ja-JP" altLang="en-US" sz="2200" dirty="0">
                <a:solidFill>
                  <a:schemeClr val="tx1">
                    <a:lumMod val="85000"/>
                    <a:lumOff val="15000"/>
                  </a:schemeClr>
                </a:solidFill>
                <a:latin typeface="+mn-ea"/>
              </a:rPr>
              <a:t>フォークリフト</a:t>
            </a:r>
            <a:r>
              <a:rPr lang="ja-JP" altLang="en-US" sz="2200" dirty="0" smtClean="0">
                <a:solidFill>
                  <a:schemeClr val="tx1">
                    <a:lumMod val="85000"/>
                    <a:lumOff val="15000"/>
                  </a:schemeClr>
                </a:solidFill>
                <a:latin typeface="+mn-ea"/>
              </a:rPr>
              <a:t>・クレーン技能者など</a:t>
            </a:r>
            <a:endParaRPr lang="ja-JP" altLang="en-US" sz="2200" dirty="0">
              <a:solidFill>
                <a:schemeClr val="tx1">
                  <a:lumMod val="85000"/>
                  <a:lumOff val="15000"/>
                </a:schemeClr>
              </a:solidFill>
              <a:latin typeface="+mn-ea"/>
            </a:endParaRPr>
          </a:p>
        </p:txBody>
      </p:sp>
      <p:sp>
        <p:nvSpPr>
          <p:cNvPr id="20" name="正方形/長方形 19"/>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513237" y="260350"/>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grpSp>
        <p:nvGrpSpPr>
          <p:cNvPr id="22" name="図形グループ 35"/>
          <p:cNvGrpSpPr/>
          <p:nvPr/>
        </p:nvGrpSpPr>
        <p:grpSpPr>
          <a:xfrm>
            <a:off x="605939" y="186806"/>
            <a:ext cx="684660" cy="684660"/>
            <a:chOff x="7040533" y="1268131"/>
            <a:chExt cx="846646" cy="846646"/>
          </a:xfrm>
        </p:grpSpPr>
        <p:sp>
          <p:nvSpPr>
            <p:cNvPr id="27" name="円/楕円 26"/>
            <p:cNvSpPr/>
            <p:nvPr/>
          </p:nvSpPr>
          <p:spPr>
            <a:xfrm>
              <a:off x="7040533" y="1268131"/>
              <a:ext cx="846646" cy="846646"/>
            </a:xfrm>
            <a:prstGeom prst="ellipse">
              <a:avLst/>
            </a:prstGeom>
            <a:solidFill>
              <a:schemeClr val="bg1">
                <a:alpha val="81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28" name="テキスト ボックス 27"/>
            <p:cNvSpPr txBox="1"/>
            <p:nvPr/>
          </p:nvSpPr>
          <p:spPr>
            <a:xfrm>
              <a:off x="7094536" y="1344230"/>
              <a:ext cx="735816" cy="723130"/>
            </a:xfrm>
            <a:prstGeom prst="rect">
              <a:avLst/>
            </a:prstGeom>
            <a:noFill/>
            <a:ln>
              <a:noFill/>
            </a:ln>
          </p:spPr>
          <p:txBody>
            <a:bodyPr wrap="none" rtlCol="0">
              <a:spAutoFit/>
            </a:bodyPr>
            <a:lstStyle/>
            <a:p>
              <a:pPr algn="ctr"/>
              <a:r>
                <a:rPr lang="ja-JP" altLang="en-US" sz="1600" b="1" dirty="0" smtClean="0">
                  <a:ln w="1270" cap="flat" cmpd="sng">
                    <a:noFill/>
                  </a:ln>
                  <a:solidFill>
                    <a:srgbClr val="FF6600"/>
                  </a:solidFill>
                  <a:latin typeface="+mn-ea"/>
                  <a:cs typeface="ヒラギノ丸ゴ ProN W4"/>
                </a:rPr>
                <a:t>四・</a:t>
              </a:r>
              <a:endParaRPr lang="en-US" altLang="ja-JP" sz="1600" b="1" dirty="0">
                <a:ln w="1270" cap="flat" cmpd="sng">
                  <a:noFill/>
                </a:ln>
                <a:solidFill>
                  <a:srgbClr val="FF6600"/>
                </a:solidFill>
                <a:latin typeface="+mn-ea"/>
                <a:cs typeface="ヒラギノ丸ゴ ProN W4"/>
              </a:endParaRPr>
            </a:p>
            <a:p>
              <a:pPr algn="ctr"/>
              <a:r>
                <a:rPr lang="ja-JP" altLang="en-US" sz="1600" b="1" dirty="0">
                  <a:ln w="1270" cap="flat" cmpd="sng">
                    <a:noFill/>
                  </a:ln>
                  <a:solidFill>
                    <a:srgbClr val="FF6600"/>
                  </a:solidFill>
                  <a:latin typeface="+mn-ea"/>
                  <a:cs typeface="ヒラギノ丸ゴ ProN W4"/>
                </a:rPr>
                <a:t>六</a:t>
              </a:r>
              <a:r>
                <a:rPr lang="ja-JP" altLang="en-US" sz="1600" b="1" dirty="0" smtClean="0">
                  <a:ln w="1270" cap="flat" cmpd="sng">
                    <a:noFill/>
                  </a:ln>
                  <a:solidFill>
                    <a:srgbClr val="FF6600"/>
                  </a:solidFill>
                  <a:latin typeface="+mn-ea"/>
                  <a:cs typeface="ヒラギノ丸ゴ ProN W4"/>
                </a:rPr>
                <a:t>中</a:t>
              </a:r>
              <a:endParaRPr lang="ja-JP" altLang="en-US" sz="1600" dirty="0">
                <a:solidFill>
                  <a:srgbClr val="FF6600"/>
                </a:solidFill>
                <a:latin typeface="+mn-ea"/>
              </a:endParaRPr>
            </a:p>
          </p:txBody>
        </p:sp>
      </p:grpSp>
      <p:pic>
        <p:nvPicPr>
          <p:cNvPr id="29" name="図 28" descr="健康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5410" y="143974"/>
            <a:ext cx="768096" cy="768096"/>
          </a:xfrm>
          <a:prstGeom prst="rect">
            <a:avLst/>
          </a:prstGeom>
        </p:spPr>
      </p:pic>
    </p:spTree>
    <p:extLst>
      <p:ext uri="{BB962C8B-B14F-4D97-AF65-F5344CB8AC3E}">
        <p14:creationId xmlns:p14="http://schemas.microsoft.com/office/powerpoint/2010/main" val="2044620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1"/>
            <a:ext cx="8229600" cy="460248"/>
          </a:xfrm>
        </p:spPr>
        <p:txBody>
          <a:bodyPr>
            <a:normAutofit/>
          </a:bodyPr>
          <a:lstStyle/>
          <a:p>
            <a:pPr marL="0" indent="0">
              <a:buNone/>
            </a:pPr>
            <a:r>
              <a:rPr kumimoji="1" lang="ja-JP" altLang="en-US" sz="2400" dirty="0" smtClean="0"/>
              <a:t>シルバー専門人材バンクが募集する職種</a:t>
            </a:r>
            <a:endParaRPr lang="en-US" altLang="ja-JP" sz="2400" dirty="0" smtClean="0"/>
          </a:p>
          <a:p>
            <a:pPr marL="0" indent="0">
              <a:buNone/>
            </a:pPr>
            <a:endParaRPr kumimoji="1" lang="en-US" altLang="ja-JP" sz="2400" dirty="0"/>
          </a:p>
          <a:p>
            <a:pPr marL="0" indent="0">
              <a:buNone/>
            </a:pPr>
            <a:endParaRPr kumimoji="1" lang="en-US" altLang="ja-JP" sz="2400" dirty="0" smtClean="0"/>
          </a:p>
        </p:txBody>
      </p:sp>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62</a:t>
            </a:fld>
            <a:endParaRPr lang="ja-JP" altLang="en-US"/>
          </a:p>
        </p:txBody>
      </p:sp>
      <p:sp>
        <p:nvSpPr>
          <p:cNvPr id="12" name="タイトル 5"/>
          <p:cNvSpPr>
            <a:spLocks noGrp="1"/>
          </p:cNvSpPr>
          <p:nvPr>
            <p:ph type="title"/>
          </p:nvPr>
        </p:nvSpPr>
        <p:spPr>
          <a:xfrm>
            <a:off x="457200" y="1040408"/>
            <a:ext cx="8229600" cy="613564"/>
          </a:xfrm>
        </p:spPr>
        <p:txBody>
          <a:bodyPr>
            <a:normAutofit/>
          </a:bodyPr>
          <a:lstStyle/>
          <a:p>
            <a:pPr algn="l"/>
            <a:r>
              <a:rPr lang="ja-JP" altLang="en-US" sz="2600" dirty="0" smtClean="0">
                <a:solidFill>
                  <a:schemeClr val="tx1">
                    <a:lumMod val="85000"/>
                    <a:lumOff val="15000"/>
                  </a:schemeClr>
                </a:solidFill>
              </a:rPr>
              <a:t>補足</a:t>
            </a:r>
            <a:r>
              <a:rPr lang="ja-JP" altLang="en-US" sz="2600" dirty="0">
                <a:solidFill>
                  <a:schemeClr val="tx1">
                    <a:lumMod val="85000"/>
                    <a:lumOff val="15000"/>
                  </a:schemeClr>
                </a:solidFill>
              </a:rPr>
              <a:t>資料</a:t>
            </a:r>
            <a:endParaRPr kumimoji="1" lang="ja-JP" altLang="en-US" sz="2600" dirty="0">
              <a:solidFill>
                <a:schemeClr val="tx1">
                  <a:lumMod val="85000"/>
                  <a:lumOff val="15000"/>
                </a:schemeClr>
              </a:solidFill>
            </a:endParaRPr>
          </a:p>
        </p:txBody>
      </p:sp>
      <p:sp>
        <p:nvSpPr>
          <p:cNvPr id="20" name="正方形/長方形 19"/>
          <p:cNvSpPr/>
          <p:nvPr/>
        </p:nvSpPr>
        <p:spPr>
          <a:xfrm>
            <a:off x="457200" y="304987"/>
            <a:ext cx="8229600" cy="451268"/>
          </a:xfrm>
          <a:prstGeom prst="rect">
            <a:avLst/>
          </a:prstGeom>
          <a:solidFill>
            <a:schemeClr val="accent3">
              <a:lumMod val="60000"/>
              <a:lumOff val="40000"/>
              <a:alpha val="7000"/>
            </a:schemeClr>
          </a:solidFill>
          <a:ln>
            <a:noFill/>
          </a:ln>
          <a:effectLst>
            <a:glow rad="431800">
              <a:schemeClr val="accent3">
                <a:lumMod val="60000"/>
                <a:lumOff val="4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513237" y="260350"/>
            <a:ext cx="3775393" cy="523220"/>
          </a:xfrm>
          <a:prstGeom prst="rect">
            <a:avLst/>
          </a:prstGeom>
          <a:noFill/>
        </p:spPr>
        <p:txBody>
          <a:bodyPr wrap="none" rtlCol="0">
            <a:spAutoFit/>
          </a:bodyPr>
          <a:lstStyle/>
          <a:p>
            <a:r>
              <a:rPr kumimoji="1" lang="ja-JP" altLang="en-US" sz="2800" dirty="0" smtClean="0"/>
              <a:t>ピンピンコロリプラン</a:t>
            </a:r>
            <a:endParaRPr kumimoji="1" lang="ja-JP" altLang="en-US" sz="2800" dirty="0"/>
          </a:p>
        </p:txBody>
      </p:sp>
      <p:grpSp>
        <p:nvGrpSpPr>
          <p:cNvPr id="22" name="図形グループ 35"/>
          <p:cNvGrpSpPr/>
          <p:nvPr/>
        </p:nvGrpSpPr>
        <p:grpSpPr>
          <a:xfrm>
            <a:off x="605939" y="186806"/>
            <a:ext cx="684660" cy="684660"/>
            <a:chOff x="7040533" y="1268131"/>
            <a:chExt cx="846646" cy="846646"/>
          </a:xfrm>
        </p:grpSpPr>
        <p:sp>
          <p:nvSpPr>
            <p:cNvPr id="27" name="円/楕円 26"/>
            <p:cNvSpPr/>
            <p:nvPr/>
          </p:nvSpPr>
          <p:spPr>
            <a:xfrm>
              <a:off x="7040533" y="1268131"/>
              <a:ext cx="846646" cy="846646"/>
            </a:xfrm>
            <a:prstGeom prst="ellipse">
              <a:avLst/>
            </a:prstGeom>
            <a:solidFill>
              <a:schemeClr val="bg1">
                <a:alpha val="81000"/>
              </a:schemeClr>
            </a:solid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創英角ｺﾞｼｯｸUB"/>
                <a:ea typeface="HGP創英角ｺﾞｼｯｸUB"/>
                <a:cs typeface="HGP創英角ｺﾞｼｯｸUB"/>
              </a:endParaRPr>
            </a:p>
          </p:txBody>
        </p:sp>
        <p:sp>
          <p:nvSpPr>
            <p:cNvPr id="28" name="テキスト ボックス 27"/>
            <p:cNvSpPr txBox="1"/>
            <p:nvPr/>
          </p:nvSpPr>
          <p:spPr>
            <a:xfrm>
              <a:off x="7094536" y="1344230"/>
              <a:ext cx="735816" cy="723130"/>
            </a:xfrm>
            <a:prstGeom prst="rect">
              <a:avLst/>
            </a:prstGeom>
            <a:noFill/>
            <a:ln>
              <a:noFill/>
            </a:ln>
          </p:spPr>
          <p:txBody>
            <a:bodyPr wrap="none" rtlCol="0">
              <a:spAutoFit/>
            </a:bodyPr>
            <a:lstStyle/>
            <a:p>
              <a:pPr algn="ctr"/>
              <a:r>
                <a:rPr lang="ja-JP" altLang="en-US" sz="1600" b="1" dirty="0" smtClean="0">
                  <a:ln w="1270" cap="flat" cmpd="sng">
                    <a:noFill/>
                  </a:ln>
                  <a:solidFill>
                    <a:srgbClr val="FF6600"/>
                  </a:solidFill>
                  <a:latin typeface="+mn-ea"/>
                  <a:cs typeface="ヒラギノ丸ゴ ProN W4"/>
                </a:rPr>
                <a:t>四・</a:t>
              </a:r>
              <a:endParaRPr lang="en-US" altLang="ja-JP" sz="1600" b="1" dirty="0">
                <a:ln w="1270" cap="flat" cmpd="sng">
                  <a:noFill/>
                </a:ln>
                <a:solidFill>
                  <a:srgbClr val="FF6600"/>
                </a:solidFill>
                <a:latin typeface="+mn-ea"/>
                <a:cs typeface="ヒラギノ丸ゴ ProN W4"/>
              </a:endParaRPr>
            </a:p>
            <a:p>
              <a:pPr algn="ctr"/>
              <a:r>
                <a:rPr lang="ja-JP" altLang="en-US" sz="1600" b="1" dirty="0">
                  <a:ln w="1270" cap="flat" cmpd="sng">
                    <a:noFill/>
                  </a:ln>
                  <a:solidFill>
                    <a:srgbClr val="FF6600"/>
                  </a:solidFill>
                  <a:latin typeface="+mn-ea"/>
                  <a:cs typeface="ヒラギノ丸ゴ ProN W4"/>
                </a:rPr>
                <a:t>六</a:t>
              </a:r>
              <a:r>
                <a:rPr lang="ja-JP" altLang="en-US" sz="1600" b="1" dirty="0" smtClean="0">
                  <a:ln w="1270" cap="flat" cmpd="sng">
                    <a:noFill/>
                  </a:ln>
                  <a:solidFill>
                    <a:srgbClr val="FF6600"/>
                  </a:solidFill>
                  <a:latin typeface="+mn-ea"/>
                  <a:cs typeface="ヒラギノ丸ゴ ProN W4"/>
                </a:rPr>
                <a:t>中</a:t>
              </a:r>
              <a:endParaRPr lang="ja-JP" altLang="en-US" sz="1600" dirty="0">
                <a:solidFill>
                  <a:srgbClr val="FF6600"/>
                </a:solidFill>
                <a:latin typeface="+mn-ea"/>
              </a:endParaRPr>
            </a:p>
          </p:txBody>
        </p:sp>
      </p:grpSp>
      <p:pic>
        <p:nvPicPr>
          <p:cNvPr id="29" name="図 28" descr="健康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5410" y="143974"/>
            <a:ext cx="768096" cy="768096"/>
          </a:xfrm>
          <a:prstGeom prst="rect">
            <a:avLst/>
          </a:prstGeom>
        </p:spPr>
      </p:pic>
      <p:graphicFrame>
        <p:nvGraphicFramePr>
          <p:cNvPr id="2" name="表 1"/>
          <p:cNvGraphicFramePr>
            <a:graphicFrameLocks noGrp="1"/>
          </p:cNvGraphicFramePr>
          <p:nvPr>
            <p:extLst>
              <p:ext uri="{D42A27DB-BD31-4B8C-83A1-F6EECF244321}">
                <p14:modId xmlns:p14="http://schemas.microsoft.com/office/powerpoint/2010/main" val="1297287559"/>
              </p:ext>
            </p:extLst>
          </p:nvPr>
        </p:nvGraphicFramePr>
        <p:xfrm>
          <a:off x="226188" y="2060449"/>
          <a:ext cx="8917812" cy="2495580"/>
        </p:xfrm>
        <a:graphic>
          <a:graphicData uri="http://schemas.openxmlformats.org/drawingml/2006/table">
            <a:tbl>
              <a:tblPr firstRow="1" bandRow="1">
                <a:tableStyleId>{7E9639D4-E3E2-4D34-9284-5A2195B3D0D7}</a:tableStyleId>
              </a:tblPr>
              <a:tblGrid>
                <a:gridCol w="2115230"/>
                <a:gridCol w="6802582"/>
              </a:tblGrid>
              <a:tr h="623895">
                <a:tc>
                  <a:txBody>
                    <a:bodyPr/>
                    <a:lstStyle/>
                    <a:p>
                      <a:r>
                        <a:rPr kumimoji="1" lang="ja-JP" altLang="en-US" sz="2800" b="0" dirty="0" smtClean="0">
                          <a:solidFill>
                            <a:sysClr val="windowText" lastClr="000000"/>
                          </a:solidFill>
                        </a:rPr>
                        <a:t>管理的</a:t>
                      </a:r>
                      <a:endParaRPr kumimoji="1" lang="en-US" altLang="ja-JP" sz="2800" b="0" dirty="0" smtClean="0">
                        <a:solidFill>
                          <a:sysClr val="windowText" lastClr="000000"/>
                        </a:solidFill>
                      </a:endParaRPr>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800" b="0" dirty="0" smtClean="0">
                          <a:solidFill>
                            <a:sysClr val="windowText" lastClr="000000"/>
                          </a:solidFill>
                        </a:rPr>
                        <a:t>元 人事・労務管理者など</a:t>
                      </a:r>
                      <a:endParaRPr kumimoji="1" lang="ja-JP" altLang="en-US" sz="2800" b="0" dirty="0">
                        <a:solidFill>
                          <a:sysClr val="windowText" lastClr="000000"/>
                        </a:solidFill>
                      </a:endParaRPr>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3895">
                <a:tc>
                  <a:txBody>
                    <a:bodyPr/>
                    <a:lstStyle/>
                    <a:p>
                      <a:r>
                        <a:rPr kumimoji="1" lang="ja-JP" altLang="en-US" sz="2800" dirty="0" smtClean="0"/>
                        <a:t>専門的</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800" dirty="0" smtClean="0"/>
                        <a:t>通訳・デザイナーなど</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3895">
                <a:tc>
                  <a:txBody>
                    <a:bodyPr/>
                    <a:lstStyle/>
                    <a:p>
                      <a:r>
                        <a:rPr kumimoji="1" lang="ja-JP" altLang="en-US" sz="2800" dirty="0" smtClean="0"/>
                        <a:t>技術的</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800" dirty="0" smtClean="0"/>
                        <a:t>機械・電気技術者など</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3895">
                <a:tc>
                  <a:txBody>
                    <a:bodyPr/>
                    <a:lstStyle/>
                    <a:p>
                      <a:r>
                        <a:rPr kumimoji="1" lang="ja-JP" altLang="en-US" sz="2800" dirty="0" smtClean="0"/>
                        <a:t>高度技術的</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800" dirty="0" smtClean="0"/>
                        <a:t>フォークリフト・クレーン技能者など</a:t>
                      </a:r>
                      <a:endParaRPr kumimoji="1" lang="ja-JP" altLang="en-US" sz="2800" dirty="0"/>
                    </a:p>
                  </a:txBody>
                  <a:tcPr marL="153837" marR="153837" marT="76919" marB="769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63819707"/>
              </p:ext>
            </p:extLst>
          </p:nvPr>
        </p:nvGraphicFramePr>
        <p:xfrm>
          <a:off x="947127" y="5338170"/>
          <a:ext cx="6522640" cy="1371600"/>
        </p:xfrm>
        <a:graphic>
          <a:graphicData uri="http://schemas.openxmlformats.org/drawingml/2006/table">
            <a:tbl>
              <a:tblPr firstRow="1" bandRow="1">
                <a:tableStyleId>{5C22544A-7EE6-4342-B048-85BDC9FD1C3A}</a:tableStyleId>
              </a:tblPr>
              <a:tblGrid>
                <a:gridCol w="3059003"/>
                <a:gridCol w="3463637"/>
              </a:tblGrid>
              <a:tr h="0">
                <a:tc>
                  <a:txBody>
                    <a:bodyPr/>
                    <a:lstStyle/>
                    <a:p>
                      <a:r>
                        <a:rPr kumimoji="1" lang="ja-JP" altLang="en-US" sz="2400" b="0" dirty="0" smtClean="0">
                          <a:solidFill>
                            <a:sysClr val="windowText" lastClr="000000"/>
                          </a:solidFill>
                        </a:rPr>
                        <a:t>登録者</a:t>
                      </a:r>
                      <a:endParaRPr kumimoji="1" lang="ja-JP" altLang="en-US" sz="2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400" b="0" dirty="0" smtClean="0">
                          <a:solidFill>
                            <a:sysClr val="windowText" lastClr="000000"/>
                          </a:solidFill>
                        </a:rPr>
                        <a:t>495</a:t>
                      </a:r>
                      <a:r>
                        <a:rPr kumimoji="1" lang="ja-JP" altLang="en-US" sz="2400" b="0" dirty="0" smtClean="0">
                          <a:solidFill>
                            <a:sysClr val="windowText" lastClr="000000"/>
                          </a:solidFill>
                        </a:rPr>
                        <a:t>人</a:t>
                      </a:r>
                      <a:endParaRPr kumimoji="1" lang="en-US" altLang="ja-JP" sz="2400" b="0" dirty="0" smtClean="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kumimoji="1" lang="ja-JP" altLang="en-US" sz="2400" dirty="0" smtClean="0"/>
                        <a:t>登録者のうち就職者</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400" dirty="0" smtClean="0"/>
                        <a:t>216</a:t>
                      </a:r>
                      <a:r>
                        <a:rPr kumimoji="1" lang="ja-JP" altLang="en-US" sz="2400" dirty="0" smtClean="0"/>
                        <a:t>人</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kumimoji="1" lang="ja-JP" altLang="en-US" sz="2400" dirty="0" smtClean="0"/>
                        <a:t>登録企業</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400" dirty="0" smtClean="0"/>
                        <a:t>233</a:t>
                      </a:r>
                      <a:r>
                        <a:rPr kumimoji="1" lang="ja-JP" altLang="en-US" sz="2400" dirty="0" smtClean="0"/>
                        <a:t>社</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0" name="コンテンツ プレースホルダー 2"/>
          <p:cNvSpPr txBox="1">
            <a:spLocks/>
          </p:cNvSpPr>
          <p:nvPr/>
        </p:nvSpPr>
        <p:spPr>
          <a:xfrm>
            <a:off x="649610" y="4833396"/>
            <a:ext cx="8229600" cy="4602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ea"/>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ea"/>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ea"/>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ea"/>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400" dirty="0" smtClean="0"/>
              <a:t>とやま専門人材バンクの実績（</a:t>
            </a:r>
            <a:r>
              <a:rPr lang="en-US" altLang="ja-JP" sz="2400" dirty="0" smtClean="0"/>
              <a:t>H25.9</a:t>
            </a:r>
            <a:r>
              <a:rPr lang="ja-JP" altLang="en-US" sz="2400" dirty="0" smtClean="0"/>
              <a:t>月末時点）</a:t>
            </a:r>
            <a:endParaRPr lang="en-US" altLang="ja-JP" sz="2400" dirty="0" smtClean="0"/>
          </a:p>
          <a:p>
            <a:pPr marL="0" indent="0">
              <a:buFont typeface="Arial"/>
              <a:buNone/>
            </a:pPr>
            <a:endParaRPr lang="en-US" altLang="ja-JP" sz="2400" dirty="0" smtClean="0"/>
          </a:p>
        </p:txBody>
      </p:sp>
    </p:spTree>
    <p:extLst>
      <p:ext uri="{BB962C8B-B14F-4D97-AF65-F5344CB8AC3E}">
        <p14:creationId xmlns:p14="http://schemas.microsoft.com/office/powerpoint/2010/main" val="824183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7</a:t>
            </a:fld>
            <a:endParaRPr lang="ja-JP" altLang="en-US"/>
          </a:p>
        </p:txBody>
      </p:sp>
      <p:cxnSp>
        <p:nvCxnSpPr>
          <p:cNvPr id="18" name="直線矢印コネクタ 17"/>
          <p:cNvCxnSpPr/>
          <p:nvPr/>
        </p:nvCxnSpPr>
        <p:spPr>
          <a:xfrm>
            <a:off x="4561290" y="3076311"/>
            <a:ext cx="0" cy="491786"/>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角丸四角形 18"/>
          <p:cNvSpPr/>
          <p:nvPr/>
        </p:nvSpPr>
        <p:spPr>
          <a:xfrm>
            <a:off x="2627716" y="3664008"/>
            <a:ext cx="3867147" cy="532465"/>
          </a:xfrm>
          <a:prstGeom prst="roundRect">
            <a:avLst/>
          </a:prstGeom>
          <a:ln w="38100" cmpd="sng">
            <a:solidFill>
              <a:srgbClr val="FF666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800" dirty="0" smtClean="0">
                <a:solidFill>
                  <a:schemeClr val="tx1">
                    <a:lumMod val="85000"/>
                    <a:lumOff val="15000"/>
                  </a:schemeClr>
                </a:solidFill>
              </a:rPr>
              <a:t>ぷらっとはうす</a:t>
            </a:r>
            <a:endParaRPr kumimoji="1" lang="ja-JP" altLang="en-US" sz="2800" dirty="0">
              <a:solidFill>
                <a:schemeClr val="tx1">
                  <a:lumMod val="85000"/>
                  <a:lumOff val="15000"/>
                </a:schemeClr>
              </a:solidFill>
            </a:endParaRPr>
          </a:p>
        </p:txBody>
      </p:sp>
      <p:sp>
        <p:nvSpPr>
          <p:cNvPr id="21" name="角丸四角形 20"/>
          <p:cNvSpPr/>
          <p:nvPr/>
        </p:nvSpPr>
        <p:spPr>
          <a:xfrm>
            <a:off x="1751471" y="1984730"/>
            <a:ext cx="1433510" cy="435734"/>
          </a:xfrm>
          <a:prstGeom prst="roundRect">
            <a:avLst/>
          </a:prstGeom>
          <a:solidFill>
            <a:srgbClr val="FFFFFF"/>
          </a:solidFill>
          <a:ln>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smtClean="0">
                <a:solidFill>
                  <a:schemeClr val="tx1">
                    <a:lumMod val="85000"/>
                    <a:lumOff val="15000"/>
                  </a:schemeClr>
                </a:solidFill>
              </a:rPr>
              <a:t>行政</a:t>
            </a:r>
            <a:endParaRPr kumimoji="1" lang="ja-JP" altLang="en-US" sz="2000" dirty="0">
              <a:solidFill>
                <a:schemeClr val="tx1">
                  <a:lumMod val="85000"/>
                  <a:lumOff val="15000"/>
                </a:schemeClr>
              </a:solidFill>
            </a:endParaRPr>
          </a:p>
        </p:txBody>
      </p:sp>
      <p:cxnSp>
        <p:nvCxnSpPr>
          <p:cNvPr id="24" name="カギ線コネクタ 23"/>
          <p:cNvCxnSpPr/>
          <p:nvPr/>
        </p:nvCxnSpPr>
        <p:spPr>
          <a:xfrm>
            <a:off x="2474211" y="2541967"/>
            <a:ext cx="738679" cy="323451"/>
          </a:xfrm>
          <a:prstGeom prst="bentConnector3">
            <a:avLst>
              <a:gd name="adj1" fmla="val -1008"/>
            </a:avLst>
          </a:prstGeom>
          <a:ln w="57150" cmpd="sng">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22" name="図 21" descr="ico008.jpg"/>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289203" y="2635889"/>
            <a:ext cx="564254" cy="603725"/>
          </a:xfrm>
          <a:prstGeom prst="rect">
            <a:avLst/>
          </a:prstGeom>
        </p:spPr>
      </p:pic>
      <p:sp>
        <p:nvSpPr>
          <p:cNvPr id="30" name="テキスト ボックス 29"/>
          <p:cNvSpPr txBox="1"/>
          <p:nvPr/>
        </p:nvSpPr>
        <p:spPr>
          <a:xfrm>
            <a:off x="1751471" y="3008477"/>
            <a:ext cx="877163" cy="369332"/>
          </a:xfrm>
          <a:prstGeom prst="rect">
            <a:avLst/>
          </a:prstGeom>
          <a:noFill/>
        </p:spPr>
        <p:txBody>
          <a:bodyPr wrap="none" rtlCol="0">
            <a:spAutoFit/>
          </a:bodyPr>
          <a:lstStyle/>
          <a:p>
            <a:pPr algn="ctr"/>
            <a:r>
              <a:rPr kumimoji="1" lang="ja-JP" altLang="en-US" dirty="0" smtClean="0"/>
              <a:t>助成金</a:t>
            </a:r>
            <a:endParaRPr kumimoji="1" lang="ja-JP" altLang="en-US" dirty="0"/>
          </a:p>
        </p:txBody>
      </p:sp>
      <p:sp>
        <p:nvSpPr>
          <p:cNvPr id="31" name="テキスト ボックス 30"/>
          <p:cNvSpPr txBox="1"/>
          <p:nvPr/>
        </p:nvSpPr>
        <p:spPr>
          <a:xfrm>
            <a:off x="4692118" y="3128489"/>
            <a:ext cx="646331" cy="369332"/>
          </a:xfrm>
          <a:prstGeom prst="rect">
            <a:avLst/>
          </a:prstGeom>
          <a:noFill/>
        </p:spPr>
        <p:txBody>
          <a:bodyPr wrap="none" rtlCol="0">
            <a:spAutoFit/>
          </a:bodyPr>
          <a:lstStyle/>
          <a:p>
            <a:r>
              <a:rPr kumimoji="1" lang="ja-JP" altLang="en-US" dirty="0" smtClean="0"/>
              <a:t>運営</a:t>
            </a:r>
            <a:endParaRPr kumimoji="1" lang="ja-JP" altLang="en-US" dirty="0"/>
          </a:p>
        </p:txBody>
      </p:sp>
      <p:cxnSp>
        <p:nvCxnSpPr>
          <p:cNvPr id="44" name="直線矢印コネクタ 43"/>
          <p:cNvCxnSpPr/>
          <p:nvPr/>
        </p:nvCxnSpPr>
        <p:spPr>
          <a:xfrm flipV="1">
            <a:off x="3204695" y="4242863"/>
            <a:ext cx="0" cy="740915"/>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1371694" y="4375538"/>
            <a:ext cx="1685077" cy="584776"/>
          </a:xfrm>
          <a:prstGeom prst="rect">
            <a:avLst/>
          </a:prstGeom>
          <a:noFill/>
        </p:spPr>
        <p:txBody>
          <a:bodyPr wrap="none" rtlCol="0">
            <a:spAutoFit/>
          </a:bodyPr>
          <a:lstStyle/>
          <a:p>
            <a:pPr algn="r"/>
            <a:r>
              <a:rPr kumimoji="1" lang="ja-JP" altLang="en-US" sz="1600" dirty="0" smtClean="0"/>
              <a:t>イベント参加費</a:t>
            </a:r>
            <a:endParaRPr kumimoji="1" lang="en-US" altLang="ja-JP" sz="1600" dirty="0" smtClean="0"/>
          </a:p>
          <a:p>
            <a:pPr algn="r"/>
            <a:r>
              <a:rPr lang="ja-JP" altLang="en-US" sz="1600" dirty="0" smtClean="0"/>
              <a:t>利用料</a:t>
            </a:r>
            <a:endParaRPr kumimoji="1" lang="en-US" altLang="ja-JP" sz="1600" dirty="0" smtClean="0"/>
          </a:p>
        </p:txBody>
      </p:sp>
      <p:sp>
        <p:nvSpPr>
          <p:cNvPr id="46" name="テキスト ボックス 45"/>
          <p:cNvSpPr txBox="1"/>
          <p:nvPr/>
        </p:nvSpPr>
        <p:spPr>
          <a:xfrm>
            <a:off x="4723868" y="4486663"/>
            <a:ext cx="877163" cy="369332"/>
          </a:xfrm>
          <a:prstGeom prst="rect">
            <a:avLst/>
          </a:prstGeom>
          <a:noFill/>
        </p:spPr>
        <p:txBody>
          <a:bodyPr wrap="none" rtlCol="0">
            <a:spAutoFit/>
          </a:bodyPr>
          <a:lstStyle/>
          <a:p>
            <a:r>
              <a:rPr kumimoji="1" lang="ja-JP" altLang="en-US" dirty="0" smtClean="0"/>
              <a:t>利用料</a:t>
            </a:r>
            <a:endParaRPr kumimoji="1" lang="ja-JP" altLang="en-US" dirty="0"/>
          </a:p>
        </p:txBody>
      </p:sp>
      <p:grpSp>
        <p:nvGrpSpPr>
          <p:cNvPr id="50" name="図形グループ 49"/>
          <p:cNvGrpSpPr/>
          <p:nvPr/>
        </p:nvGrpSpPr>
        <p:grpSpPr>
          <a:xfrm>
            <a:off x="5761418" y="1755086"/>
            <a:ext cx="3351593" cy="2320064"/>
            <a:chOff x="5761418" y="1755086"/>
            <a:chExt cx="3351593" cy="2320064"/>
          </a:xfrm>
        </p:grpSpPr>
        <p:sp>
          <p:nvSpPr>
            <p:cNvPr id="6" name="正方形/長方形 5"/>
            <p:cNvSpPr/>
            <p:nvPr/>
          </p:nvSpPr>
          <p:spPr>
            <a:xfrm>
              <a:off x="6200980" y="2127124"/>
              <a:ext cx="2480121" cy="1948026"/>
            </a:xfrm>
            <a:prstGeom prst="rect">
              <a:avLst/>
            </a:prstGeom>
            <a:solidFill>
              <a:schemeClr val="lt1"/>
            </a:solidFill>
            <a:ln>
              <a:solidFill>
                <a:srgbClr val="5959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p>
          </p:txBody>
        </p:sp>
        <p:grpSp>
          <p:nvGrpSpPr>
            <p:cNvPr id="49" name="図形グループ 48"/>
            <p:cNvGrpSpPr/>
            <p:nvPr/>
          </p:nvGrpSpPr>
          <p:grpSpPr>
            <a:xfrm>
              <a:off x="5761418" y="1755086"/>
              <a:ext cx="3351593" cy="2281307"/>
              <a:chOff x="5761418" y="1755086"/>
              <a:chExt cx="3351593" cy="2281307"/>
            </a:xfrm>
          </p:grpSpPr>
          <p:sp>
            <p:nvSpPr>
              <p:cNvPr id="7" name="円/楕円 6"/>
              <p:cNvSpPr/>
              <p:nvPr/>
            </p:nvSpPr>
            <p:spPr>
              <a:xfrm>
                <a:off x="7927028" y="2657905"/>
                <a:ext cx="520052" cy="520051"/>
              </a:xfrm>
              <a:prstGeom prst="ellipse">
                <a:avLst/>
              </a:prstGeom>
              <a:solidFill>
                <a:srgbClr val="FF8B66">
                  <a:alpha val="4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a:endCxn id="7" idx="1"/>
              </p:cNvCxnSpPr>
              <p:nvPr/>
            </p:nvCxnSpPr>
            <p:spPr>
              <a:xfrm flipH="1">
                <a:off x="8003187" y="2508828"/>
                <a:ext cx="118858"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a:endCxn id="7" idx="7"/>
              </p:cNvCxnSpPr>
              <p:nvPr/>
            </p:nvCxnSpPr>
            <p:spPr>
              <a:xfrm>
                <a:off x="8239057" y="2508828"/>
                <a:ext cx="131862"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 name="円/楕円 9"/>
              <p:cNvSpPr/>
              <p:nvPr/>
            </p:nvSpPr>
            <p:spPr>
              <a:xfrm>
                <a:off x="7963269" y="2694147"/>
                <a:ext cx="447567" cy="447566"/>
              </a:xfrm>
              <a:prstGeom prst="ellipse">
                <a:avLst/>
              </a:prstGeom>
              <a:noFill/>
              <a:ln w="28575" cmpd="sng">
                <a:solidFill>
                  <a:srgbClr val="8051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flipH="1">
                <a:off x="6265343" y="3231289"/>
                <a:ext cx="741658" cy="805104"/>
                <a:chOff x="4929557" y="3481289"/>
                <a:chExt cx="842339" cy="914400"/>
              </a:xfrm>
            </p:grpSpPr>
            <p:sp>
              <p:nvSpPr>
                <p:cNvPr id="13" name="正方形/長方形 12"/>
                <p:cNvSpPr/>
                <p:nvPr/>
              </p:nvSpPr>
              <p:spPr>
                <a:xfrm flipV="1">
                  <a:off x="4929557" y="3759894"/>
                  <a:ext cx="622553" cy="357191"/>
                </a:xfrm>
                <a:prstGeom prst="rect">
                  <a:avLst/>
                </a:prstGeom>
                <a:noFill/>
                <a:ln w="190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5240834" y="3481289"/>
                  <a:ext cx="0" cy="914400"/>
                </a:xfrm>
                <a:prstGeom prst="line">
                  <a:avLst/>
                </a:prstGeom>
                <a:ln w="38100" cmpd="sng">
                  <a:solidFill>
                    <a:srgbClr val="DB6D00"/>
                  </a:solidFill>
                </a:ln>
                <a:effectLst/>
              </p:spPr>
              <p:style>
                <a:lnRef idx="2">
                  <a:schemeClr val="accent1"/>
                </a:lnRef>
                <a:fillRef idx="0">
                  <a:schemeClr val="accent1"/>
                </a:fillRef>
                <a:effectRef idx="1">
                  <a:schemeClr val="accent1"/>
                </a:effectRef>
                <a:fontRef idx="minor">
                  <a:schemeClr val="tx1"/>
                </a:fontRef>
              </p:style>
            </p:cxnSp>
            <p:sp>
              <p:nvSpPr>
                <p:cNvPr id="15" name="片側の 2 つの角を丸めた四角形 14"/>
                <p:cNvSpPr/>
                <p:nvPr/>
              </p:nvSpPr>
              <p:spPr>
                <a:xfrm>
                  <a:off x="4929557" y="3481289"/>
                  <a:ext cx="622553" cy="914400"/>
                </a:xfrm>
                <a:prstGeom prst="round2SameRect">
                  <a:avLst/>
                </a:prstGeom>
                <a:noFill/>
                <a:ln w="571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213389" y="3558931"/>
                  <a:ext cx="558507" cy="646331"/>
                </a:xfrm>
                <a:prstGeom prst="rect">
                  <a:avLst/>
                </a:prstGeom>
                <a:noFill/>
              </p:spPr>
              <p:txBody>
                <a:bodyPr wrap="square" rtlCol="0">
                  <a:spAutoFit/>
                </a:bodyPr>
                <a:lstStyle/>
                <a:p>
                  <a:pPr algn="ctr"/>
                  <a:r>
                    <a:rPr lang="ja-JP" altLang="en-US" sz="3600" b="1" dirty="0" smtClean="0">
                      <a:solidFill>
                        <a:srgbClr val="805100"/>
                      </a:solidFill>
                    </a:rPr>
                    <a:t>・</a:t>
                  </a:r>
                  <a:endParaRPr kumimoji="1" lang="ja-JP" altLang="en-US" sz="3600" b="1" dirty="0">
                    <a:solidFill>
                      <a:srgbClr val="805100"/>
                    </a:solidFill>
                  </a:endParaRPr>
                </a:p>
              </p:txBody>
            </p:sp>
          </p:grpSp>
          <p:sp>
            <p:nvSpPr>
              <p:cNvPr id="12" name="台形 11"/>
              <p:cNvSpPr/>
              <p:nvPr/>
            </p:nvSpPr>
            <p:spPr>
              <a:xfrm>
                <a:off x="5761418" y="1755086"/>
                <a:ext cx="3351593" cy="774565"/>
              </a:xfrm>
              <a:prstGeom prst="trapezoid">
                <a:avLst>
                  <a:gd name="adj" fmla="val 79534"/>
                </a:avLst>
              </a:prstGeom>
              <a:ln w="28575" cmpd="sng">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sp>
        <p:nvSpPr>
          <p:cNvPr id="58" name="タイトル 5"/>
          <p:cNvSpPr>
            <a:spLocks noGrp="1"/>
          </p:cNvSpPr>
          <p:nvPr>
            <p:ph type="title"/>
          </p:nvPr>
        </p:nvSpPr>
        <p:spPr>
          <a:xfrm>
            <a:off x="457200" y="1040408"/>
            <a:ext cx="8229600" cy="613564"/>
          </a:xfrm>
        </p:spPr>
        <p:txBody>
          <a:bodyPr>
            <a:normAutofit/>
          </a:bodyPr>
          <a:lstStyle/>
          <a:p>
            <a:pPr algn="l"/>
            <a:r>
              <a:rPr lang="ja-JP" altLang="en-US" sz="2600" dirty="0" smtClean="0"/>
              <a:t>空き家を活用した地域交流拠点の整備</a:t>
            </a:r>
            <a:endParaRPr kumimoji="1" lang="ja-JP" altLang="en-US" sz="2600" dirty="0">
              <a:solidFill>
                <a:schemeClr val="tx1">
                  <a:lumMod val="85000"/>
                  <a:lumOff val="15000"/>
                </a:schemeClr>
              </a:solidFill>
            </a:endParaRPr>
          </a:p>
        </p:txBody>
      </p:sp>
      <p:pic>
        <p:nvPicPr>
          <p:cNvPr id="37" name="図 36" descr="1414912077_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2664" y="5244172"/>
            <a:ext cx="1848265" cy="1380424"/>
          </a:xfrm>
          <a:prstGeom prst="rect">
            <a:avLst/>
          </a:prstGeom>
          <a:ln>
            <a:noFill/>
          </a:ln>
          <a:effectLst>
            <a:softEdge rad="112500"/>
          </a:effectLst>
        </p:spPr>
      </p:pic>
      <p:sp>
        <p:nvSpPr>
          <p:cNvPr id="20" name="角丸四角形 19"/>
          <p:cNvSpPr/>
          <p:nvPr/>
        </p:nvSpPr>
        <p:spPr>
          <a:xfrm>
            <a:off x="1470114" y="5055749"/>
            <a:ext cx="1873212" cy="435734"/>
          </a:xfrm>
          <a:prstGeom prst="roundRect">
            <a:avLst/>
          </a:prstGeom>
          <a:solidFill>
            <a:srgbClr val="FFFFFF"/>
          </a:solidFill>
          <a:ln>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smtClean="0">
                <a:solidFill>
                  <a:schemeClr val="tx1">
                    <a:lumMod val="85000"/>
                    <a:lumOff val="15000"/>
                  </a:schemeClr>
                </a:solidFill>
              </a:rPr>
              <a:t>市民</a:t>
            </a:r>
            <a:endParaRPr kumimoji="1" lang="ja-JP" altLang="en-US" sz="2000" dirty="0">
              <a:solidFill>
                <a:schemeClr val="tx1">
                  <a:lumMod val="85000"/>
                  <a:lumOff val="15000"/>
                </a:schemeClr>
              </a:solidFill>
            </a:endParaRPr>
          </a:p>
        </p:txBody>
      </p:sp>
      <p:sp>
        <p:nvSpPr>
          <p:cNvPr id="39" name="テキスト ボックス 38"/>
          <p:cNvSpPr txBox="1"/>
          <p:nvPr/>
        </p:nvSpPr>
        <p:spPr>
          <a:xfrm>
            <a:off x="6601289" y="6488668"/>
            <a:ext cx="1800493" cy="369332"/>
          </a:xfrm>
          <a:prstGeom prst="rect">
            <a:avLst/>
          </a:prstGeom>
          <a:noFill/>
        </p:spPr>
        <p:txBody>
          <a:bodyPr wrap="none" rtlCol="0">
            <a:spAutoFit/>
          </a:bodyPr>
          <a:lstStyle/>
          <a:p>
            <a:pPr algn="r"/>
            <a:r>
              <a:rPr kumimoji="1" lang="ja-JP" altLang="en-US" dirty="0" smtClean="0"/>
              <a:t>地区のおまつり</a:t>
            </a:r>
            <a:endParaRPr kumimoji="1" lang="ja-JP" altLang="en-US" dirty="0"/>
          </a:p>
        </p:txBody>
      </p:sp>
      <p:cxnSp>
        <p:nvCxnSpPr>
          <p:cNvPr id="76" name="直線矢印コネクタ 75"/>
          <p:cNvCxnSpPr/>
          <p:nvPr/>
        </p:nvCxnSpPr>
        <p:spPr>
          <a:xfrm flipV="1">
            <a:off x="4551273" y="4258738"/>
            <a:ext cx="0" cy="699044"/>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p:nvPr/>
        </p:nvCxnSpPr>
        <p:spPr>
          <a:xfrm flipV="1">
            <a:off x="6085290" y="4242863"/>
            <a:ext cx="0" cy="699044"/>
          </a:xfrm>
          <a:prstGeom prst="straightConnector1">
            <a:avLst/>
          </a:prstGeom>
          <a:ln w="57150" cmpd="sng">
            <a:solidFill>
              <a:srgbClr val="FF6666"/>
            </a:solidFill>
            <a:tailEnd type="arrow"/>
          </a:ln>
          <a:effectLst/>
        </p:spPr>
        <p:style>
          <a:lnRef idx="2">
            <a:schemeClr val="accent1"/>
          </a:lnRef>
          <a:fillRef idx="0">
            <a:schemeClr val="accent1"/>
          </a:fillRef>
          <a:effectRef idx="1">
            <a:schemeClr val="accent1"/>
          </a:effectRef>
          <a:fontRef idx="minor">
            <a:schemeClr val="tx1"/>
          </a:fontRef>
        </p:style>
      </p:cxnSp>
      <p:pic>
        <p:nvPicPr>
          <p:cNvPr id="78" name="図 77" descr="ico008.jpg"/>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993700" y="4441784"/>
            <a:ext cx="438379" cy="469045"/>
          </a:xfrm>
          <a:prstGeom prst="rect">
            <a:avLst/>
          </a:prstGeom>
        </p:spPr>
      </p:pic>
      <p:pic>
        <p:nvPicPr>
          <p:cNvPr id="82" name="図 81" descr="ico008.jpg"/>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4332083" y="4441784"/>
            <a:ext cx="438379" cy="469045"/>
          </a:xfrm>
          <a:prstGeom prst="rect">
            <a:avLst/>
          </a:prstGeom>
        </p:spPr>
      </p:pic>
      <p:sp>
        <p:nvSpPr>
          <p:cNvPr id="85" name="テキスト ボックス 84"/>
          <p:cNvSpPr txBox="1"/>
          <p:nvPr/>
        </p:nvSpPr>
        <p:spPr>
          <a:xfrm>
            <a:off x="6150729" y="4486663"/>
            <a:ext cx="1569660" cy="369332"/>
          </a:xfrm>
          <a:prstGeom prst="rect">
            <a:avLst/>
          </a:prstGeom>
          <a:noFill/>
        </p:spPr>
        <p:txBody>
          <a:bodyPr wrap="none" rtlCol="0">
            <a:spAutoFit/>
          </a:bodyPr>
          <a:lstStyle/>
          <a:p>
            <a:r>
              <a:rPr kumimoji="1" lang="ja-JP" altLang="en-US" dirty="0" smtClean="0"/>
              <a:t>イベント開催</a:t>
            </a:r>
            <a:endParaRPr kumimoji="1" lang="ja-JP" altLang="en-US" dirty="0"/>
          </a:p>
        </p:txBody>
      </p:sp>
      <p:pic>
        <p:nvPicPr>
          <p:cNvPr id="43" name="図 42" descr="happy_family.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2248045" y="5114053"/>
            <a:ext cx="1430106" cy="1347185"/>
          </a:xfrm>
          <a:prstGeom prst="rect">
            <a:avLst/>
          </a:prstGeom>
        </p:spPr>
      </p:pic>
      <p:sp>
        <p:nvSpPr>
          <p:cNvPr id="53" name="正方形/長方形 52"/>
          <p:cNvSpPr/>
          <p:nvPr/>
        </p:nvSpPr>
        <p:spPr>
          <a:xfrm>
            <a:off x="457200" y="304987"/>
            <a:ext cx="8229600" cy="451268"/>
          </a:xfrm>
          <a:prstGeom prst="rect">
            <a:avLst/>
          </a:prstGeom>
          <a:solidFill>
            <a:schemeClr val="accent6">
              <a:lumMod val="20000"/>
              <a:lumOff val="80000"/>
              <a:alpha val="21000"/>
            </a:schemeClr>
          </a:solidFill>
          <a:ln>
            <a:noFill/>
          </a:ln>
          <a:effectLst>
            <a:glow rad="431800">
              <a:schemeClr val="accent6">
                <a:lumMod val="20000"/>
                <a:lumOff val="8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4" name="図 53" descr="つながり.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38687" y="49990"/>
            <a:ext cx="967737" cy="990418"/>
          </a:xfrm>
          <a:prstGeom prst="rect">
            <a:avLst/>
          </a:prstGeom>
        </p:spPr>
      </p:pic>
      <p:pic>
        <p:nvPicPr>
          <p:cNvPr id="56" name="図 55" descr="ぷらっと.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0"/>
            <a:ext cx="1083252" cy="1091273"/>
          </a:xfrm>
          <a:prstGeom prst="rect">
            <a:avLst/>
          </a:prstGeom>
        </p:spPr>
      </p:pic>
      <p:sp>
        <p:nvSpPr>
          <p:cNvPr id="57" name="テキスト ボックス 56"/>
          <p:cNvSpPr txBox="1"/>
          <p:nvPr/>
        </p:nvSpPr>
        <p:spPr>
          <a:xfrm>
            <a:off x="1012271" y="283589"/>
            <a:ext cx="3775393" cy="523220"/>
          </a:xfrm>
          <a:prstGeom prst="rect">
            <a:avLst/>
          </a:prstGeom>
          <a:noFill/>
        </p:spPr>
        <p:txBody>
          <a:bodyPr wrap="none" rtlCol="0">
            <a:spAutoFit/>
          </a:bodyPr>
          <a:lstStyle/>
          <a:p>
            <a:r>
              <a:rPr kumimoji="1" lang="ja-JP" altLang="en-US" sz="2800" dirty="0" smtClean="0"/>
              <a:t>ぷらっとはうすプラン</a:t>
            </a:r>
            <a:endParaRPr kumimoji="1" lang="ja-JP" altLang="en-US" sz="2800" dirty="0"/>
          </a:p>
        </p:txBody>
      </p:sp>
      <p:grpSp>
        <p:nvGrpSpPr>
          <p:cNvPr id="26" name="図形グループ 25"/>
          <p:cNvGrpSpPr/>
          <p:nvPr/>
        </p:nvGrpSpPr>
        <p:grpSpPr>
          <a:xfrm>
            <a:off x="299899" y="4498058"/>
            <a:ext cx="1373625" cy="1262511"/>
            <a:chOff x="228287" y="2964022"/>
            <a:chExt cx="1523184" cy="1399972"/>
          </a:xfrm>
        </p:grpSpPr>
        <p:pic>
          <p:nvPicPr>
            <p:cNvPr id="23" name="図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228287" y="2964022"/>
              <a:ext cx="783984" cy="1399972"/>
            </a:xfrm>
            <a:prstGeom prst="rect">
              <a:avLst/>
            </a:prstGeom>
          </p:spPr>
        </p:pic>
        <p:pic>
          <p:nvPicPr>
            <p:cNvPr id="25" name="図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967487" y="2964022"/>
              <a:ext cx="783984" cy="1399972"/>
            </a:xfrm>
            <a:prstGeom prst="rect">
              <a:avLst/>
            </a:prstGeom>
          </p:spPr>
        </p:pic>
      </p:grpSp>
      <p:sp>
        <p:nvSpPr>
          <p:cNvPr id="27" name="テキスト ボックス 26"/>
          <p:cNvSpPr txBox="1"/>
          <p:nvPr/>
        </p:nvSpPr>
        <p:spPr>
          <a:xfrm>
            <a:off x="-21313" y="5697167"/>
            <a:ext cx="2031325" cy="369332"/>
          </a:xfrm>
          <a:prstGeom prst="rect">
            <a:avLst/>
          </a:prstGeom>
          <a:noFill/>
        </p:spPr>
        <p:txBody>
          <a:bodyPr wrap="none" rtlCol="0">
            <a:spAutoFit/>
          </a:bodyPr>
          <a:lstStyle/>
          <a:p>
            <a:pPr algn="ctr"/>
            <a:r>
              <a:rPr kumimoji="1" lang="ja-JP" altLang="en-US" dirty="0" smtClean="0"/>
              <a:t>学校帰りの小学生</a:t>
            </a:r>
            <a:endParaRPr kumimoji="1" lang="ja-JP" altLang="en-US" dirty="0"/>
          </a:p>
        </p:txBody>
      </p:sp>
      <p:sp>
        <p:nvSpPr>
          <p:cNvPr id="51" name="テキスト ボックス 50"/>
          <p:cNvSpPr txBox="1"/>
          <p:nvPr/>
        </p:nvSpPr>
        <p:spPr>
          <a:xfrm>
            <a:off x="1787984" y="6433218"/>
            <a:ext cx="2262158" cy="369332"/>
          </a:xfrm>
          <a:prstGeom prst="rect">
            <a:avLst/>
          </a:prstGeom>
          <a:noFill/>
        </p:spPr>
        <p:txBody>
          <a:bodyPr wrap="none" rtlCol="0">
            <a:spAutoFit/>
          </a:bodyPr>
          <a:lstStyle/>
          <a:p>
            <a:pPr algn="ctr"/>
            <a:r>
              <a:rPr kumimoji="1" lang="ja-JP" altLang="en-US" dirty="0" smtClean="0"/>
              <a:t>親子でイベント参加</a:t>
            </a:r>
            <a:endParaRPr kumimoji="1" lang="ja-JP" altLang="en-US" dirty="0"/>
          </a:p>
        </p:txBody>
      </p:sp>
      <p:sp>
        <p:nvSpPr>
          <p:cNvPr id="34" name="角丸四角形 33"/>
          <p:cNvSpPr/>
          <p:nvPr/>
        </p:nvSpPr>
        <p:spPr>
          <a:xfrm>
            <a:off x="3635394" y="5055749"/>
            <a:ext cx="1873212" cy="435734"/>
          </a:xfrm>
          <a:prstGeom prst="roundRect">
            <a:avLst/>
          </a:prstGeom>
          <a:solidFill>
            <a:srgbClr val="FFFFFF"/>
          </a:solidFill>
          <a:ln>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dirty="0" smtClean="0">
                <a:solidFill>
                  <a:schemeClr val="tx1">
                    <a:lumMod val="85000"/>
                    <a:lumOff val="15000"/>
                  </a:schemeClr>
                </a:solidFill>
              </a:rPr>
              <a:t>他の自治会</a:t>
            </a:r>
            <a:endParaRPr kumimoji="1" lang="ja-JP" altLang="en-US" sz="2000" dirty="0">
              <a:solidFill>
                <a:schemeClr val="tx1">
                  <a:lumMod val="85000"/>
                  <a:lumOff val="15000"/>
                </a:schemeClr>
              </a:solidFill>
            </a:endParaRPr>
          </a:p>
        </p:txBody>
      </p:sp>
      <p:sp>
        <p:nvSpPr>
          <p:cNvPr id="75" name="角丸四角形 74"/>
          <p:cNvSpPr/>
          <p:nvPr/>
        </p:nvSpPr>
        <p:spPr>
          <a:xfrm>
            <a:off x="5872543" y="5055749"/>
            <a:ext cx="1873212" cy="435734"/>
          </a:xfrm>
          <a:prstGeom prst="roundRect">
            <a:avLst/>
          </a:prstGeom>
          <a:solidFill>
            <a:srgbClr val="FFFFFF"/>
          </a:solidFill>
          <a:ln>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smtClean="0">
                <a:solidFill>
                  <a:schemeClr val="tx1">
                    <a:lumMod val="85000"/>
                    <a:lumOff val="15000"/>
                  </a:schemeClr>
                </a:solidFill>
              </a:rPr>
              <a:t>市民活動団体</a:t>
            </a:r>
            <a:endParaRPr kumimoji="1" lang="ja-JP" altLang="en-US" sz="2000" dirty="0">
              <a:solidFill>
                <a:schemeClr val="tx1">
                  <a:lumMod val="85000"/>
                  <a:lumOff val="15000"/>
                </a:schemeClr>
              </a:solidFill>
            </a:endParaRPr>
          </a:p>
        </p:txBody>
      </p:sp>
      <p:pic>
        <p:nvPicPr>
          <p:cNvPr id="32" name="図 31" descr="obasan09.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513653" y="1595668"/>
            <a:ext cx="824796" cy="824796"/>
          </a:xfrm>
          <a:prstGeom prst="rect">
            <a:avLst/>
          </a:prstGeom>
        </p:spPr>
      </p:pic>
      <p:pic>
        <p:nvPicPr>
          <p:cNvPr id="35" name="図 34" descr="himan08_obasan.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681488" y="1565070"/>
            <a:ext cx="976671" cy="855394"/>
          </a:xfrm>
          <a:prstGeom prst="rect">
            <a:avLst/>
          </a:prstGeom>
        </p:spPr>
      </p:pic>
      <p:sp>
        <p:nvSpPr>
          <p:cNvPr id="17" name="角丸四角形 16"/>
          <p:cNvSpPr/>
          <p:nvPr/>
        </p:nvSpPr>
        <p:spPr>
          <a:xfrm>
            <a:off x="3361162" y="2420465"/>
            <a:ext cx="2400256" cy="575970"/>
          </a:xfrm>
          <a:prstGeom prst="roundRect">
            <a:avLst/>
          </a:prstGeom>
          <a:solidFill>
            <a:srgbClr val="FFFFFF"/>
          </a:solidFill>
          <a:ln>
            <a:solidFill>
              <a:schemeClr val="tx1">
                <a:lumMod val="85000"/>
                <a:lumOff val="1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smtClean="0">
                <a:solidFill>
                  <a:schemeClr val="tx1">
                    <a:lumMod val="85000"/>
                    <a:lumOff val="15000"/>
                  </a:schemeClr>
                </a:solidFill>
              </a:rPr>
              <a:t>自治会</a:t>
            </a:r>
            <a:endParaRPr kumimoji="1" lang="ja-JP" altLang="en-US" sz="2000" dirty="0">
              <a:solidFill>
                <a:schemeClr val="tx1">
                  <a:lumMod val="85000"/>
                  <a:lumOff val="15000"/>
                </a:schemeClr>
              </a:solidFill>
            </a:endParaRPr>
          </a:p>
        </p:txBody>
      </p:sp>
      <p:sp>
        <p:nvSpPr>
          <p:cNvPr id="41" name="テキスト ボックス 40"/>
          <p:cNvSpPr txBox="1"/>
          <p:nvPr/>
        </p:nvSpPr>
        <p:spPr>
          <a:xfrm>
            <a:off x="10190176" y="5278327"/>
            <a:ext cx="184666" cy="369332"/>
          </a:xfrm>
          <a:prstGeom prst="rect">
            <a:avLst/>
          </a:prstGeom>
          <a:noFill/>
        </p:spPr>
        <p:txBody>
          <a:bodyPr wrap="none" rtlCol="0">
            <a:spAutoFit/>
          </a:bodyPr>
          <a:lstStyle/>
          <a:p>
            <a:endParaRPr kumimoji="1" lang="ja-JP" altLang="en-US" dirty="0"/>
          </a:p>
        </p:txBody>
      </p:sp>
      <p:grpSp>
        <p:nvGrpSpPr>
          <p:cNvPr id="47" name="図形グループ 46"/>
          <p:cNvGrpSpPr/>
          <p:nvPr/>
        </p:nvGrpSpPr>
        <p:grpSpPr>
          <a:xfrm>
            <a:off x="7009947" y="3149690"/>
            <a:ext cx="2224196" cy="1296469"/>
            <a:chOff x="7099568" y="3239614"/>
            <a:chExt cx="2224196" cy="1296469"/>
          </a:xfrm>
        </p:grpSpPr>
        <p:pic>
          <p:nvPicPr>
            <p:cNvPr id="40" name="図 3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96" b="89835" l="8352" r="89890"/>
                      </a14:imgEffect>
                    </a14:imgLayer>
                  </a14:imgProps>
                </a:ext>
                <a:ext uri="{28A0092B-C50C-407E-A947-70E740481C1C}">
                  <a14:useLocalDpi xmlns:a14="http://schemas.microsoft.com/office/drawing/2010/main"/>
                </a:ext>
              </a:extLst>
            </a:blip>
            <a:srcRect l="10203" r="10428" b="24468"/>
            <a:stretch/>
          </p:blipFill>
          <p:spPr>
            <a:xfrm>
              <a:off x="7099568" y="3239614"/>
              <a:ext cx="2224196" cy="1296469"/>
            </a:xfrm>
            <a:prstGeom prst="rect">
              <a:avLst/>
            </a:prstGeom>
          </p:spPr>
        </p:pic>
        <p:sp>
          <p:nvSpPr>
            <p:cNvPr id="42" name="テキスト ボックス 41"/>
            <p:cNvSpPr txBox="1"/>
            <p:nvPr/>
          </p:nvSpPr>
          <p:spPr>
            <a:xfrm>
              <a:off x="7489525" y="3549822"/>
              <a:ext cx="1518364" cy="539635"/>
            </a:xfrm>
            <a:prstGeom prst="rect">
              <a:avLst/>
            </a:prstGeom>
            <a:noFill/>
          </p:spPr>
          <p:txBody>
            <a:bodyPr wrap="none" rtlCol="0">
              <a:spAutoFit/>
            </a:bodyPr>
            <a:lstStyle/>
            <a:p>
              <a:pPr>
                <a:lnSpc>
                  <a:spcPct val="90000"/>
                </a:lnSpc>
              </a:pPr>
              <a:r>
                <a:rPr kumimoji="1" lang="ja-JP" altLang="en-US" sz="1600" dirty="0" smtClean="0">
                  <a:solidFill>
                    <a:schemeClr val="tx1">
                      <a:lumMod val="85000"/>
                      <a:lumOff val="15000"/>
                    </a:schemeClr>
                  </a:solidFill>
                  <a:latin typeface="+mn-ea"/>
                </a:rPr>
                <a:t>月</a:t>
              </a:r>
              <a:r>
                <a:rPr kumimoji="1" lang="en-US" altLang="ja-JP" sz="1600" dirty="0" smtClean="0">
                  <a:solidFill>
                    <a:schemeClr val="tx1">
                      <a:lumMod val="85000"/>
                      <a:lumOff val="15000"/>
                    </a:schemeClr>
                  </a:solidFill>
                  <a:latin typeface="+mn-ea"/>
                </a:rPr>
                <a:t>〜</a:t>
              </a:r>
              <a:r>
                <a:rPr kumimoji="1" lang="ja-JP" altLang="en-US" sz="1600" dirty="0" smtClean="0">
                  <a:solidFill>
                    <a:schemeClr val="tx1">
                      <a:lumMod val="85000"/>
                      <a:lumOff val="15000"/>
                    </a:schemeClr>
                  </a:solidFill>
                  <a:latin typeface="+mn-ea"/>
                </a:rPr>
                <a:t>土</a:t>
              </a:r>
              <a:endParaRPr kumimoji="1" lang="en-US" altLang="ja-JP" sz="1600" dirty="0" smtClean="0">
                <a:solidFill>
                  <a:schemeClr val="tx1">
                    <a:lumMod val="85000"/>
                    <a:lumOff val="15000"/>
                  </a:schemeClr>
                </a:solidFill>
                <a:latin typeface="+mn-ea"/>
              </a:endParaRPr>
            </a:p>
            <a:p>
              <a:pPr>
                <a:lnSpc>
                  <a:spcPct val="90000"/>
                </a:lnSpc>
              </a:pPr>
              <a:r>
                <a:rPr lang="en-US" altLang="ja-JP" sz="1600" dirty="0" smtClean="0">
                  <a:solidFill>
                    <a:schemeClr val="tx1">
                      <a:lumMod val="85000"/>
                      <a:lumOff val="15000"/>
                    </a:schemeClr>
                  </a:solidFill>
                  <a:latin typeface="+mn-ea"/>
                </a:rPr>
                <a:t>11</a:t>
              </a:r>
              <a:r>
                <a:rPr lang="ja-JP" altLang="en-US" sz="1600" dirty="0" smtClean="0">
                  <a:solidFill>
                    <a:schemeClr val="tx1">
                      <a:lumMod val="85000"/>
                      <a:lumOff val="15000"/>
                    </a:schemeClr>
                  </a:solidFill>
                  <a:latin typeface="+mn-ea"/>
                </a:rPr>
                <a:t>時から</a:t>
              </a:r>
              <a:r>
                <a:rPr lang="en-US" altLang="ja-JP" sz="1600" dirty="0" smtClean="0">
                  <a:solidFill>
                    <a:schemeClr val="tx1">
                      <a:lumMod val="85000"/>
                      <a:lumOff val="15000"/>
                    </a:schemeClr>
                  </a:solidFill>
                  <a:latin typeface="+mn-ea"/>
                </a:rPr>
                <a:t>16</a:t>
              </a:r>
              <a:r>
                <a:rPr lang="ja-JP" altLang="en-US" sz="1600" dirty="0" smtClean="0">
                  <a:solidFill>
                    <a:schemeClr val="tx1">
                      <a:lumMod val="85000"/>
                      <a:lumOff val="15000"/>
                    </a:schemeClr>
                  </a:solidFill>
                  <a:latin typeface="+mn-ea"/>
                </a:rPr>
                <a:t>時</a:t>
              </a:r>
              <a:endParaRPr kumimoji="1" lang="ja-JP" altLang="en-US" sz="1600" dirty="0">
                <a:solidFill>
                  <a:schemeClr val="tx1">
                    <a:lumMod val="85000"/>
                    <a:lumOff val="15000"/>
                  </a:schemeClr>
                </a:solidFill>
                <a:latin typeface="+mn-ea"/>
              </a:endParaRPr>
            </a:p>
          </p:txBody>
        </p:sp>
      </p:grpSp>
      <p:grpSp>
        <p:nvGrpSpPr>
          <p:cNvPr id="87" name="図形グループ 86"/>
          <p:cNvGrpSpPr/>
          <p:nvPr/>
        </p:nvGrpSpPr>
        <p:grpSpPr>
          <a:xfrm>
            <a:off x="6041872" y="2178855"/>
            <a:ext cx="3026684" cy="2142251"/>
            <a:chOff x="6107122" y="2494426"/>
            <a:chExt cx="3026684" cy="2142251"/>
          </a:xfrm>
        </p:grpSpPr>
        <p:pic>
          <p:nvPicPr>
            <p:cNvPr id="74" name="図 73" descr="071206-155544.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07122" y="2667611"/>
              <a:ext cx="2964715" cy="1969066"/>
            </a:xfrm>
            <a:prstGeom prst="rect">
              <a:avLst/>
            </a:prstGeom>
            <a:ln>
              <a:noFill/>
            </a:ln>
            <a:effectLst>
              <a:softEdge rad="112500"/>
            </a:effectLst>
          </p:spPr>
        </p:pic>
        <p:sp>
          <p:nvSpPr>
            <p:cNvPr id="86" name="角丸四角形 85"/>
            <p:cNvSpPr/>
            <p:nvPr/>
          </p:nvSpPr>
          <p:spPr>
            <a:xfrm>
              <a:off x="7008260" y="2494426"/>
              <a:ext cx="2125546" cy="818082"/>
            </a:xfrm>
            <a:prstGeom prst="roundRect">
              <a:avLst/>
            </a:prstGeom>
            <a:solidFill>
              <a:schemeClr val="bg1"/>
            </a:solid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262626"/>
                  </a:solidFill>
                </a:rPr>
                <a:t>市民が集まる</a:t>
              </a:r>
              <a:endParaRPr kumimoji="1" lang="en-US" altLang="ja-JP" sz="2000" dirty="0" smtClean="0">
                <a:solidFill>
                  <a:srgbClr val="262626"/>
                </a:solidFill>
              </a:endParaRPr>
            </a:p>
            <a:p>
              <a:pPr algn="ctr"/>
              <a:r>
                <a:rPr lang="ja-JP" altLang="en-US" sz="2000" dirty="0" smtClean="0">
                  <a:solidFill>
                    <a:srgbClr val="262626"/>
                  </a:solidFill>
                </a:rPr>
                <a:t>憩いの場</a:t>
              </a:r>
              <a:endParaRPr kumimoji="1" lang="ja-JP" altLang="en-US" sz="2000" dirty="0">
                <a:solidFill>
                  <a:srgbClr val="262626"/>
                </a:solidFill>
              </a:endParaRPr>
            </a:p>
          </p:txBody>
        </p:sp>
      </p:grpSp>
    </p:spTree>
    <p:extLst>
      <p:ext uri="{BB962C8B-B14F-4D97-AF65-F5344CB8AC3E}">
        <p14:creationId xmlns:p14="http://schemas.microsoft.com/office/powerpoint/2010/main" val="3500525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8</a:t>
            </a:fld>
            <a:endParaRPr lang="ja-JP" altLang="en-US"/>
          </a:p>
        </p:txBody>
      </p:sp>
      <p:sp>
        <p:nvSpPr>
          <p:cNvPr id="15" name="タイトル 5"/>
          <p:cNvSpPr>
            <a:spLocks noGrp="1"/>
          </p:cNvSpPr>
          <p:nvPr>
            <p:ph type="title"/>
          </p:nvPr>
        </p:nvSpPr>
        <p:spPr>
          <a:xfrm>
            <a:off x="457200" y="1040408"/>
            <a:ext cx="8229600" cy="613564"/>
          </a:xfrm>
        </p:spPr>
        <p:txBody>
          <a:bodyPr>
            <a:normAutofit/>
          </a:bodyPr>
          <a:lstStyle/>
          <a:p>
            <a:pPr algn="l"/>
            <a:r>
              <a:rPr lang="ja-JP" altLang="en-US" sz="2600" dirty="0" smtClean="0"/>
              <a:t>地域の特性を活用</a:t>
            </a:r>
            <a:endParaRPr kumimoji="1" lang="ja-JP" altLang="en-US" sz="2600" dirty="0">
              <a:solidFill>
                <a:schemeClr val="tx1">
                  <a:lumMod val="85000"/>
                  <a:lumOff val="15000"/>
                </a:schemeClr>
              </a:solidFill>
            </a:endParaRPr>
          </a:p>
        </p:txBody>
      </p:sp>
      <p:sp>
        <p:nvSpPr>
          <p:cNvPr id="17" name="正方形/長方形 16"/>
          <p:cNvSpPr/>
          <p:nvPr/>
        </p:nvSpPr>
        <p:spPr>
          <a:xfrm>
            <a:off x="735429" y="1775040"/>
            <a:ext cx="3911580" cy="4384460"/>
          </a:xfrm>
          <a:prstGeom prst="rect">
            <a:avLst/>
          </a:prstGeom>
          <a:no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35428" y="1775039"/>
            <a:ext cx="1114533" cy="334968"/>
          </a:xfrm>
          <a:prstGeom prst="rect">
            <a:avLst/>
          </a:prstGeom>
          <a:solidFill>
            <a:srgbClr val="FFFFFF"/>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rPr>
              <a:t>二中地区</a:t>
            </a:r>
            <a:endParaRPr kumimoji="1" lang="ja-JP" altLang="en-US" sz="1600" dirty="0">
              <a:solidFill>
                <a:schemeClr val="tx1">
                  <a:lumMod val="85000"/>
                  <a:lumOff val="15000"/>
                </a:schemeClr>
              </a:solidFill>
            </a:endParaRPr>
          </a:p>
        </p:txBody>
      </p:sp>
      <p:sp>
        <p:nvSpPr>
          <p:cNvPr id="19" name="正方形/長方形 18"/>
          <p:cNvSpPr/>
          <p:nvPr/>
        </p:nvSpPr>
        <p:spPr>
          <a:xfrm>
            <a:off x="4964014" y="1775039"/>
            <a:ext cx="3911580" cy="4384461"/>
          </a:xfrm>
          <a:prstGeom prst="rect">
            <a:avLst/>
          </a:prstGeom>
          <a:noFill/>
          <a:ln w="19050" cmpd="sng">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964013" y="1775039"/>
            <a:ext cx="1114533" cy="334968"/>
          </a:xfrm>
          <a:prstGeom prst="rect">
            <a:avLst/>
          </a:prstGeom>
          <a:solidFill>
            <a:srgbClr val="FFFFFF"/>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chemeClr val="tx1">
                    <a:lumMod val="85000"/>
                    <a:lumOff val="15000"/>
                  </a:schemeClr>
                </a:solidFill>
              </a:rPr>
              <a:t>三</a:t>
            </a:r>
            <a:r>
              <a:rPr kumimoji="1" lang="ja-JP" altLang="en-US" sz="1600" dirty="0" smtClean="0">
                <a:solidFill>
                  <a:schemeClr val="tx1">
                    <a:lumMod val="85000"/>
                    <a:lumOff val="15000"/>
                  </a:schemeClr>
                </a:solidFill>
              </a:rPr>
              <a:t>中地区</a:t>
            </a:r>
            <a:endParaRPr kumimoji="1" lang="ja-JP" altLang="en-US" sz="1600" dirty="0">
              <a:solidFill>
                <a:schemeClr val="tx1">
                  <a:lumMod val="85000"/>
                  <a:lumOff val="15000"/>
                </a:schemeClr>
              </a:solidFill>
            </a:endParaRPr>
          </a:p>
        </p:txBody>
      </p:sp>
      <p:pic>
        <p:nvPicPr>
          <p:cNvPr id="21" name="図 20" descr="B8vELdcCAAAtHtZ.jpg"/>
          <p:cNvPicPr>
            <a:picLocks noChangeAspect="1"/>
          </p:cNvPicPr>
          <p:nvPr/>
        </p:nvPicPr>
        <p:blipFill rotWithShape="1">
          <a:blip r:embed="rId3" cstate="screen">
            <a:alphaModFix amt="98000"/>
            <a:extLst>
              <a:ext uri="{28A0092B-C50C-407E-A947-70E740481C1C}">
                <a14:useLocalDpi xmlns:a14="http://schemas.microsoft.com/office/drawing/2010/main"/>
              </a:ext>
            </a:extLst>
          </a:blip>
          <a:srcRect/>
          <a:stretch/>
        </p:blipFill>
        <p:spPr>
          <a:xfrm>
            <a:off x="1435690" y="2800583"/>
            <a:ext cx="2663741" cy="1997806"/>
          </a:xfrm>
          <a:prstGeom prst="rect">
            <a:avLst/>
          </a:prstGeom>
          <a:ln>
            <a:noFill/>
          </a:ln>
          <a:effectLst>
            <a:softEdge rad="112500"/>
          </a:effectLst>
        </p:spPr>
      </p:pic>
      <p:pic>
        <p:nvPicPr>
          <p:cNvPr id="23" name="図 22" descr="2010.02.05-2.jpg"/>
          <p:cNvPicPr>
            <a:picLocks noChangeAspect="1"/>
          </p:cNvPicPr>
          <p:nvPr/>
        </p:nvPicPr>
        <p:blipFill>
          <a:blip r:embed="rId4" cstate="screen">
            <a:alphaModFix amt="97000"/>
            <a:extLst>
              <a:ext uri="{28A0092B-C50C-407E-A947-70E740481C1C}">
                <a14:useLocalDpi xmlns:a14="http://schemas.microsoft.com/office/drawing/2010/main"/>
              </a:ext>
            </a:extLst>
          </a:blip>
          <a:stretch>
            <a:fillRect/>
          </a:stretch>
        </p:blipFill>
        <p:spPr>
          <a:xfrm>
            <a:off x="5626578" y="2824991"/>
            <a:ext cx="2586452" cy="1939839"/>
          </a:xfrm>
          <a:prstGeom prst="rect">
            <a:avLst/>
          </a:prstGeom>
          <a:ln>
            <a:noFill/>
          </a:ln>
          <a:effectLst>
            <a:softEdge rad="112500"/>
          </a:effectLst>
        </p:spPr>
      </p:pic>
      <p:sp>
        <p:nvSpPr>
          <p:cNvPr id="24" name="テキスト ボックス 23"/>
          <p:cNvSpPr txBox="1"/>
          <p:nvPr/>
        </p:nvSpPr>
        <p:spPr>
          <a:xfrm>
            <a:off x="825517" y="2153292"/>
            <a:ext cx="3852337" cy="430887"/>
          </a:xfrm>
          <a:prstGeom prst="rect">
            <a:avLst/>
          </a:prstGeom>
          <a:noFill/>
        </p:spPr>
        <p:txBody>
          <a:bodyPr wrap="none" rtlCol="0">
            <a:spAutoFit/>
          </a:bodyPr>
          <a:lstStyle/>
          <a:p>
            <a:pPr algn="ctr"/>
            <a:r>
              <a:rPr kumimoji="1" lang="ja-JP" altLang="en-US" sz="2200" dirty="0" smtClean="0"/>
              <a:t>学生サークルによるイベント</a:t>
            </a:r>
            <a:endParaRPr kumimoji="1" lang="ja-JP" altLang="en-US" sz="2200" dirty="0"/>
          </a:p>
        </p:txBody>
      </p:sp>
      <p:sp>
        <p:nvSpPr>
          <p:cNvPr id="25" name="正方形/長方形 24"/>
          <p:cNvSpPr/>
          <p:nvPr/>
        </p:nvSpPr>
        <p:spPr>
          <a:xfrm>
            <a:off x="866870" y="5121497"/>
            <a:ext cx="3644272" cy="886347"/>
          </a:xfrm>
          <a:prstGeom prst="rect">
            <a:avLst/>
          </a:prstGeom>
          <a:solidFill>
            <a:srgbClr val="FFFFFF"/>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defTabSz="914400"/>
            <a:r>
              <a:rPr lang="ja-JP" altLang="en-US" sz="20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楽しみながら交流を図る</a:t>
            </a:r>
            <a:endParaRPr lang="en-US" altLang="ja-JP" sz="20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400"/>
            <a:r>
              <a:rPr lang="ja-JP" altLang="en-US" sz="2400" dirty="0" smtClean="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地域コミュニティの強化</a:t>
            </a:r>
            <a:endParaRPr lang="en-US" altLang="ja-JP" sz="24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図形グループ 27"/>
          <p:cNvGrpSpPr/>
          <p:nvPr/>
        </p:nvGrpSpPr>
        <p:grpSpPr>
          <a:xfrm>
            <a:off x="847626" y="2667627"/>
            <a:ext cx="2040918" cy="601209"/>
            <a:chOff x="2523621" y="2491142"/>
            <a:chExt cx="2040918" cy="601209"/>
          </a:xfrm>
        </p:grpSpPr>
        <p:sp>
          <p:nvSpPr>
            <p:cNvPr id="26" name="角丸四角形吹き出し 25"/>
            <p:cNvSpPr/>
            <p:nvPr/>
          </p:nvSpPr>
          <p:spPr>
            <a:xfrm>
              <a:off x="2523621" y="2491142"/>
              <a:ext cx="2040918" cy="601209"/>
            </a:xfrm>
            <a:prstGeom prst="wedgeRoundRectCallout">
              <a:avLst>
                <a:gd name="adj1" fmla="val 33280"/>
                <a:gd name="adj2" fmla="val 65966"/>
                <a:gd name="adj3" fmla="val 16667"/>
              </a:avLst>
            </a:prstGeom>
            <a:solidFill>
              <a:srgbClr val="FFFFFF"/>
            </a:solid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533214" y="2507575"/>
              <a:ext cx="2031325" cy="584776"/>
            </a:xfrm>
            <a:prstGeom prst="rect">
              <a:avLst/>
            </a:prstGeom>
            <a:noFill/>
          </p:spPr>
          <p:txBody>
            <a:bodyPr wrap="none" rtlCol="0">
              <a:spAutoFit/>
            </a:bodyPr>
            <a:lstStyle/>
            <a:p>
              <a:r>
                <a:rPr kumimoji="1" lang="ja-JP" altLang="en-US" sz="1600" dirty="0" smtClean="0"/>
                <a:t>サークル活動の一貫</a:t>
              </a:r>
              <a:endParaRPr kumimoji="1" lang="en-US" altLang="ja-JP" sz="1600" dirty="0" smtClean="0"/>
            </a:p>
            <a:p>
              <a:r>
                <a:rPr lang="ja-JP" altLang="en-US" sz="1600" dirty="0" smtClean="0"/>
                <a:t>地域貢献</a:t>
              </a:r>
              <a:endParaRPr kumimoji="1" lang="ja-JP" altLang="en-US" sz="1600" dirty="0"/>
            </a:p>
          </p:txBody>
        </p:sp>
      </p:grpSp>
      <p:sp>
        <p:nvSpPr>
          <p:cNvPr id="31" name="テキスト ボックス 30"/>
          <p:cNvSpPr txBox="1"/>
          <p:nvPr/>
        </p:nvSpPr>
        <p:spPr>
          <a:xfrm>
            <a:off x="5557894" y="2153292"/>
            <a:ext cx="2723823" cy="430887"/>
          </a:xfrm>
          <a:prstGeom prst="rect">
            <a:avLst/>
          </a:prstGeom>
          <a:noFill/>
        </p:spPr>
        <p:txBody>
          <a:bodyPr wrap="none" rtlCol="0">
            <a:spAutoFit/>
          </a:bodyPr>
          <a:lstStyle/>
          <a:p>
            <a:pPr algn="ctr"/>
            <a:r>
              <a:rPr kumimoji="1" lang="ja-JP" altLang="en-US" sz="2200" dirty="0" smtClean="0"/>
              <a:t>子育て支援イベント</a:t>
            </a:r>
            <a:endParaRPr kumimoji="1" lang="ja-JP" altLang="en-US" sz="2200" dirty="0"/>
          </a:p>
        </p:txBody>
      </p:sp>
      <p:sp>
        <p:nvSpPr>
          <p:cNvPr id="32" name="角丸四角形 31"/>
          <p:cNvSpPr/>
          <p:nvPr/>
        </p:nvSpPr>
        <p:spPr>
          <a:xfrm>
            <a:off x="2417101" y="4333876"/>
            <a:ext cx="2094040" cy="644746"/>
          </a:xfrm>
          <a:prstGeom prst="roundRect">
            <a:avLst/>
          </a:prstGeom>
          <a:solidFill>
            <a:schemeClr val="bg1"/>
          </a:solid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rPr>
              <a:t>出前授業</a:t>
            </a:r>
          </a:p>
          <a:p>
            <a:pPr algn="ctr"/>
            <a:r>
              <a:rPr kumimoji="1" lang="ja-JP" altLang="en-US" sz="1600" dirty="0" smtClean="0">
                <a:solidFill>
                  <a:schemeClr val="tx1">
                    <a:lumMod val="85000"/>
                    <a:lumOff val="15000"/>
                  </a:schemeClr>
                </a:solidFill>
              </a:rPr>
              <a:t>親子向けの工作教室</a:t>
            </a:r>
            <a:endParaRPr kumimoji="1" lang="en-US" altLang="ja-JP" sz="1600" dirty="0" smtClean="0">
              <a:solidFill>
                <a:schemeClr val="tx1">
                  <a:lumMod val="85000"/>
                  <a:lumOff val="15000"/>
                </a:schemeClr>
              </a:solidFill>
            </a:endParaRPr>
          </a:p>
        </p:txBody>
      </p:sp>
      <p:sp>
        <p:nvSpPr>
          <p:cNvPr id="33" name="角丸四角形 32"/>
          <p:cNvSpPr/>
          <p:nvPr/>
        </p:nvSpPr>
        <p:spPr>
          <a:xfrm>
            <a:off x="6703885" y="2652310"/>
            <a:ext cx="2094040" cy="470122"/>
          </a:xfrm>
          <a:prstGeom prst="roundRect">
            <a:avLst/>
          </a:prstGeom>
          <a:solidFill>
            <a:schemeClr val="bg1"/>
          </a:solid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rPr>
              <a:t>ママ同士の情報交換</a:t>
            </a:r>
            <a:endParaRPr kumimoji="1" lang="en-US" altLang="ja-JP" sz="1600" dirty="0" smtClean="0">
              <a:solidFill>
                <a:schemeClr val="tx1">
                  <a:lumMod val="85000"/>
                  <a:lumOff val="15000"/>
                </a:schemeClr>
              </a:solidFill>
            </a:endParaRPr>
          </a:p>
        </p:txBody>
      </p:sp>
      <p:sp>
        <p:nvSpPr>
          <p:cNvPr id="34" name="角丸四角形 33"/>
          <p:cNvSpPr/>
          <p:nvPr/>
        </p:nvSpPr>
        <p:spPr>
          <a:xfrm>
            <a:off x="5288630" y="4333876"/>
            <a:ext cx="2347246" cy="644746"/>
          </a:xfrm>
          <a:prstGeom prst="roundRect">
            <a:avLst/>
          </a:prstGeom>
          <a:solidFill>
            <a:schemeClr val="bg1"/>
          </a:solid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rPr>
              <a:t>子育て世代のママ</a:t>
            </a:r>
            <a:endParaRPr kumimoji="1" lang="en-US" altLang="ja-JP" sz="1600" dirty="0" smtClean="0">
              <a:solidFill>
                <a:schemeClr val="tx1">
                  <a:lumMod val="85000"/>
                  <a:lumOff val="15000"/>
                </a:schemeClr>
              </a:solidFill>
            </a:endParaRPr>
          </a:p>
          <a:p>
            <a:pPr algn="ctr"/>
            <a:r>
              <a:rPr kumimoji="1" lang="en-US" altLang="ja-JP" sz="1600" dirty="0" smtClean="0">
                <a:solidFill>
                  <a:schemeClr val="tx1">
                    <a:lumMod val="85000"/>
                    <a:lumOff val="15000"/>
                  </a:schemeClr>
                </a:solidFill>
              </a:rPr>
              <a:t>⇔</a:t>
            </a:r>
            <a:r>
              <a:rPr lang="ja-JP" altLang="en-US" sz="1600" dirty="0" smtClean="0">
                <a:solidFill>
                  <a:schemeClr val="tx1">
                    <a:lumMod val="85000"/>
                    <a:lumOff val="15000"/>
                  </a:schemeClr>
                </a:solidFill>
              </a:rPr>
              <a:t>育児</a:t>
            </a:r>
            <a:r>
              <a:rPr kumimoji="1" lang="ja-JP" altLang="en-US" sz="1600" dirty="0" smtClean="0">
                <a:solidFill>
                  <a:schemeClr val="tx1">
                    <a:lumMod val="85000"/>
                    <a:lumOff val="15000"/>
                  </a:schemeClr>
                </a:solidFill>
              </a:rPr>
              <a:t>経験者の主婦</a:t>
            </a:r>
            <a:endParaRPr kumimoji="1" lang="en-US" altLang="ja-JP" sz="1600" dirty="0" smtClean="0">
              <a:solidFill>
                <a:schemeClr val="tx1">
                  <a:lumMod val="85000"/>
                  <a:lumOff val="15000"/>
                </a:schemeClr>
              </a:solidFill>
            </a:endParaRPr>
          </a:p>
        </p:txBody>
      </p:sp>
      <p:sp>
        <p:nvSpPr>
          <p:cNvPr id="35" name="正方形/長方形 34"/>
          <p:cNvSpPr/>
          <p:nvPr/>
        </p:nvSpPr>
        <p:spPr>
          <a:xfrm>
            <a:off x="5097668" y="5121497"/>
            <a:ext cx="3644272" cy="886347"/>
          </a:xfrm>
          <a:prstGeom prst="rect">
            <a:avLst/>
          </a:prstGeom>
          <a:solidFill>
            <a:srgbClr val="FFFFFF"/>
          </a:solidFill>
          <a:ln>
            <a:solidFill>
              <a:schemeClr val="accent6"/>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defTabSz="914400"/>
            <a:r>
              <a:rPr lang="ja-JP" altLang="en-US" sz="20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子育て支援活動を通した</a:t>
            </a:r>
            <a:endParaRPr lang="en-US" altLang="ja-JP" sz="20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14400"/>
            <a:r>
              <a:rPr lang="ja-JP" altLang="en-US" sz="2400" dirty="0" smtClean="0">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世代間交流の場の形成</a:t>
            </a:r>
            <a:endParaRPr lang="en-US" altLang="ja-JP" sz="24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457200" y="304987"/>
            <a:ext cx="8229600" cy="451268"/>
          </a:xfrm>
          <a:prstGeom prst="rect">
            <a:avLst/>
          </a:prstGeom>
          <a:solidFill>
            <a:schemeClr val="accent6">
              <a:lumMod val="20000"/>
              <a:lumOff val="80000"/>
              <a:alpha val="21000"/>
            </a:schemeClr>
          </a:solidFill>
          <a:ln>
            <a:noFill/>
          </a:ln>
          <a:effectLst>
            <a:glow rad="431800">
              <a:schemeClr val="accent6">
                <a:lumMod val="20000"/>
                <a:lumOff val="8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8" name="図 37" descr="つながり.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8687" y="49990"/>
            <a:ext cx="967737" cy="990418"/>
          </a:xfrm>
          <a:prstGeom prst="rect">
            <a:avLst/>
          </a:prstGeom>
        </p:spPr>
      </p:pic>
      <p:pic>
        <p:nvPicPr>
          <p:cNvPr id="40" name="図 39" descr="ぷらっと.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0"/>
            <a:ext cx="1083252" cy="1091273"/>
          </a:xfrm>
          <a:prstGeom prst="rect">
            <a:avLst/>
          </a:prstGeom>
        </p:spPr>
      </p:pic>
      <p:sp>
        <p:nvSpPr>
          <p:cNvPr id="41" name="テキスト ボックス 40"/>
          <p:cNvSpPr txBox="1"/>
          <p:nvPr/>
        </p:nvSpPr>
        <p:spPr>
          <a:xfrm>
            <a:off x="1012271" y="283589"/>
            <a:ext cx="3775393" cy="523220"/>
          </a:xfrm>
          <a:prstGeom prst="rect">
            <a:avLst/>
          </a:prstGeom>
          <a:noFill/>
        </p:spPr>
        <p:txBody>
          <a:bodyPr wrap="none" rtlCol="0">
            <a:spAutoFit/>
          </a:bodyPr>
          <a:lstStyle/>
          <a:p>
            <a:r>
              <a:rPr kumimoji="1" lang="ja-JP" altLang="en-US" sz="2800" dirty="0" smtClean="0"/>
              <a:t>ぷらっとはうすプラン</a:t>
            </a:r>
            <a:endParaRPr kumimoji="1" lang="ja-JP" altLang="en-US" sz="2800" dirty="0"/>
          </a:p>
        </p:txBody>
      </p:sp>
    </p:spTree>
    <p:extLst>
      <p:ext uri="{BB962C8B-B14F-4D97-AF65-F5344CB8AC3E}">
        <p14:creationId xmlns:p14="http://schemas.microsoft.com/office/powerpoint/2010/main" val="3079923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A79D606-EC8D-0647-87B4-E9EEF6F75C3C}" type="slidenum">
              <a:rPr lang="ja-JP" altLang="en-US" smtClean="0"/>
              <a:pPr/>
              <a:t>9</a:t>
            </a:fld>
            <a:endParaRPr lang="ja-JP" altLang="en-US"/>
          </a:p>
        </p:txBody>
      </p:sp>
      <p:sp>
        <p:nvSpPr>
          <p:cNvPr id="5" name="正方形/長方形 4"/>
          <p:cNvSpPr/>
          <p:nvPr/>
        </p:nvSpPr>
        <p:spPr>
          <a:xfrm>
            <a:off x="457200" y="304987"/>
            <a:ext cx="8229600" cy="451268"/>
          </a:xfrm>
          <a:prstGeom prst="rect">
            <a:avLst/>
          </a:prstGeom>
          <a:solidFill>
            <a:schemeClr val="accent6">
              <a:lumMod val="20000"/>
              <a:lumOff val="80000"/>
              <a:alpha val="21000"/>
            </a:schemeClr>
          </a:solidFill>
          <a:ln>
            <a:noFill/>
          </a:ln>
          <a:effectLst>
            <a:glow rad="431800">
              <a:schemeClr val="accent6">
                <a:lumMod val="20000"/>
                <a:lumOff val="80000"/>
                <a:alpha val="39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つながり.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8687" y="49990"/>
            <a:ext cx="967737" cy="990418"/>
          </a:xfrm>
          <a:prstGeom prst="rect">
            <a:avLst/>
          </a:prstGeom>
        </p:spPr>
      </p:pic>
      <p:pic>
        <p:nvPicPr>
          <p:cNvPr id="7" name="図 6" descr="ぷらっと.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83252" cy="1091273"/>
          </a:xfrm>
          <a:prstGeom prst="rect">
            <a:avLst/>
          </a:prstGeom>
        </p:spPr>
      </p:pic>
      <p:sp>
        <p:nvSpPr>
          <p:cNvPr id="8" name="テキスト ボックス 7"/>
          <p:cNvSpPr txBox="1"/>
          <p:nvPr/>
        </p:nvSpPr>
        <p:spPr>
          <a:xfrm>
            <a:off x="1012271" y="283589"/>
            <a:ext cx="3775393" cy="523220"/>
          </a:xfrm>
          <a:prstGeom prst="rect">
            <a:avLst/>
          </a:prstGeom>
          <a:noFill/>
        </p:spPr>
        <p:txBody>
          <a:bodyPr wrap="none" rtlCol="0">
            <a:spAutoFit/>
          </a:bodyPr>
          <a:lstStyle/>
          <a:p>
            <a:r>
              <a:rPr kumimoji="1" lang="ja-JP" altLang="en-US" sz="2800" dirty="0" smtClean="0"/>
              <a:t>ぷらっとはうすプラン</a:t>
            </a:r>
            <a:endParaRPr kumimoji="1" lang="ja-JP" altLang="en-US" sz="2800" dirty="0"/>
          </a:p>
        </p:txBody>
      </p:sp>
      <p:pic>
        <p:nvPicPr>
          <p:cNvPr id="11" name="図 10" descr="二中地区まとめ.png"/>
          <p:cNvPicPr>
            <a:picLocks noChangeAspect="1"/>
          </p:cNvPicPr>
          <p:nvPr/>
        </p:nvPicPr>
        <p:blipFill>
          <a:blip r:embed="rId5" cstate="print">
            <a:alphaModFix amt="78000"/>
            <a:extLst>
              <a:ext uri="{28A0092B-C50C-407E-A947-70E740481C1C}">
                <a14:useLocalDpi xmlns:a14="http://schemas.microsoft.com/office/drawing/2010/main"/>
              </a:ext>
            </a:extLst>
          </a:blip>
          <a:stretch>
            <a:fillRect/>
          </a:stretch>
        </p:blipFill>
        <p:spPr>
          <a:xfrm>
            <a:off x="304285" y="1306623"/>
            <a:ext cx="4010258" cy="3407224"/>
          </a:xfrm>
          <a:prstGeom prst="rect">
            <a:avLst/>
          </a:prstGeom>
          <a:effectLst>
            <a:softEdge rad="152400"/>
          </a:effectLst>
        </p:spPr>
      </p:pic>
      <p:pic>
        <p:nvPicPr>
          <p:cNvPr id="12" name="図 11" descr="三中.png"/>
          <p:cNvPicPr>
            <a:picLocks noChangeAspect="1"/>
          </p:cNvPicPr>
          <p:nvPr/>
        </p:nvPicPr>
        <p:blipFill>
          <a:blip r:embed="rId6" cstate="print">
            <a:alphaModFix amt="68000"/>
            <a:extLst>
              <a:ext uri="{28A0092B-C50C-407E-A947-70E740481C1C}">
                <a14:useLocalDpi xmlns:a14="http://schemas.microsoft.com/office/drawing/2010/main"/>
              </a:ext>
            </a:extLst>
          </a:blip>
          <a:stretch>
            <a:fillRect/>
          </a:stretch>
        </p:blipFill>
        <p:spPr>
          <a:xfrm>
            <a:off x="4620563" y="3595373"/>
            <a:ext cx="3695294" cy="3187148"/>
          </a:xfrm>
          <a:prstGeom prst="rect">
            <a:avLst/>
          </a:prstGeom>
          <a:ln>
            <a:noFill/>
          </a:ln>
          <a:effectLst>
            <a:softEdge rad="152400"/>
          </a:effectLst>
        </p:spPr>
      </p:pic>
      <p:pic>
        <p:nvPicPr>
          <p:cNvPr id="14" name="図 13" descr="中学校.jpg"/>
          <p:cNvPicPr>
            <a:picLocks noChangeAspect="1"/>
          </p:cNvPicPr>
          <p:nvPr/>
        </p:nvPicPr>
        <p:blipFill>
          <a:blip r:embed="rId7">
            <a:extLst>
              <a:ext uri="{BEBA8EAE-BF5A-486C-A8C5-ECC9F3942E4B}">
                <a14:imgProps xmlns:a14="http://schemas.microsoft.com/office/drawing/2010/main">
                  <a14:imgLayer r:embed="rId8">
                    <a14:imgEffect>
                      <a14:backgroundRemoval t="2667" b="86667" l="0" r="100000">
                        <a14:foregroundMark x1="47600" y1="18000" x2="47600" y2="18000"/>
                        <a14:foregroundMark x1="93200" y1="64667" x2="93200" y2="64667"/>
                        <a14:foregroundMark x1="52800" y1="54667" x2="52800" y2="54667"/>
                      </a14:backgroundRemoval>
                    </a14:imgEffect>
                  </a14:imgLayer>
                </a14:imgProps>
              </a:ext>
              <a:ext uri="{28A0092B-C50C-407E-A947-70E740481C1C}">
                <a14:useLocalDpi xmlns:a14="http://schemas.microsoft.com/office/drawing/2010/main"/>
              </a:ext>
            </a:extLst>
          </a:blip>
          <a:stretch>
            <a:fillRect/>
          </a:stretch>
        </p:blipFill>
        <p:spPr>
          <a:xfrm>
            <a:off x="7185559" y="4432355"/>
            <a:ext cx="1108485" cy="665091"/>
          </a:xfrm>
          <a:prstGeom prst="rect">
            <a:avLst/>
          </a:prstGeom>
        </p:spPr>
      </p:pic>
      <p:sp>
        <p:nvSpPr>
          <p:cNvPr id="39" name="テキスト ボックス 38"/>
          <p:cNvSpPr txBox="1"/>
          <p:nvPr/>
        </p:nvSpPr>
        <p:spPr>
          <a:xfrm>
            <a:off x="7128062" y="4958767"/>
            <a:ext cx="1210588" cy="338554"/>
          </a:xfrm>
          <a:prstGeom prst="rect">
            <a:avLst/>
          </a:prstGeom>
          <a:noFill/>
        </p:spPr>
        <p:txBody>
          <a:bodyPr wrap="none" rtlCol="0">
            <a:spAutoFit/>
          </a:bodyPr>
          <a:lstStyle/>
          <a:p>
            <a:pPr algn="ctr"/>
            <a:r>
              <a:rPr kumimoji="1" lang="ja-JP" altLang="en-US" sz="1600" dirty="0" smtClean="0">
                <a:solidFill>
                  <a:schemeClr val="tx1">
                    <a:lumMod val="85000"/>
                    <a:lumOff val="15000"/>
                  </a:schemeClr>
                </a:solidFill>
              </a:rPr>
              <a:t>第三中学校</a:t>
            </a:r>
            <a:endParaRPr kumimoji="1" lang="ja-JP" altLang="en-US" sz="1600" dirty="0">
              <a:solidFill>
                <a:schemeClr val="tx1">
                  <a:lumMod val="85000"/>
                  <a:lumOff val="15000"/>
                </a:schemeClr>
              </a:solidFill>
            </a:endParaRPr>
          </a:p>
        </p:txBody>
      </p:sp>
      <p:pic>
        <p:nvPicPr>
          <p:cNvPr id="40" name="図 39" descr="中学校.jpg"/>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9">
                    <a14:imgEffect>
                      <a14:backgroundRemoval t="2667" b="86667" l="0" r="100000">
                        <a14:foregroundMark x1="47600" y1="18000" x2="47600" y2="18000"/>
                        <a14:foregroundMark x1="93200" y1="64667" x2="93200" y2="64667"/>
                        <a14:foregroundMark x1="52800" y1="54667" x2="52800" y2="54667"/>
                      </a14:backgroundRemoval>
                    </a14:imgEffect>
                  </a14:imgLayer>
                </a14:imgProps>
              </a:ext>
              <a:ext uri="{28A0092B-C50C-407E-A947-70E740481C1C}">
                <a14:useLocalDpi xmlns:a14="http://schemas.microsoft.com/office/drawing/2010/main"/>
              </a:ext>
            </a:extLst>
          </a:blip>
          <a:stretch>
            <a:fillRect/>
          </a:stretch>
        </p:blipFill>
        <p:spPr>
          <a:xfrm>
            <a:off x="2825544" y="3130971"/>
            <a:ext cx="1192820" cy="715692"/>
          </a:xfrm>
          <a:prstGeom prst="rect">
            <a:avLst/>
          </a:prstGeom>
        </p:spPr>
      </p:pic>
      <p:pic>
        <p:nvPicPr>
          <p:cNvPr id="41" name="図 40" descr="小学校.gif"/>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500" b="79500" l="0" r="100000">
                        <a14:foregroundMark x1="48500" y1="27500" x2="48500" y2="27500"/>
                      </a14:backgroundRemoval>
                    </a14:imgEffect>
                  </a14:imgLayer>
                </a14:imgProps>
              </a:ext>
              <a:ext uri="{28A0092B-C50C-407E-A947-70E740481C1C}">
                <a14:useLocalDpi xmlns:a14="http://schemas.microsoft.com/office/drawing/2010/main"/>
              </a:ext>
            </a:extLst>
          </a:blip>
          <a:srcRect t="15666" b="18678"/>
          <a:stretch/>
        </p:blipFill>
        <p:spPr>
          <a:xfrm flipH="1">
            <a:off x="918901" y="2868605"/>
            <a:ext cx="1141237" cy="749283"/>
          </a:xfrm>
          <a:prstGeom prst="rect">
            <a:avLst/>
          </a:prstGeom>
        </p:spPr>
      </p:pic>
      <p:pic>
        <p:nvPicPr>
          <p:cNvPr id="42" name="図 41" descr="小学校.gif"/>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500" b="79500" l="0" r="100000">
                        <a14:foregroundMark x1="48500" y1="27500" x2="48500" y2="27500"/>
                      </a14:backgroundRemoval>
                    </a14:imgEffect>
                  </a14:imgLayer>
                </a14:imgProps>
              </a:ext>
              <a:ext uri="{28A0092B-C50C-407E-A947-70E740481C1C}">
                <a14:useLocalDpi xmlns:a14="http://schemas.microsoft.com/office/drawing/2010/main"/>
              </a:ext>
            </a:extLst>
          </a:blip>
          <a:srcRect t="15666" b="18678"/>
          <a:stretch/>
        </p:blipFill>
        <p:spPr>
          <a:xfrm flipH="1">
            <a:off x="4859415" y="3901104"/>
            <a:ext cx="1188216" cy="780127"/>
          </a:xfrm>
          <a:prstGeom prst="rect">
            <a:avLst/>
          </a:prstGeom>
        </p:spPr>
      </p:pic>
      <p:grpSp>
        <p:nvGrpSpPr>
          <p:cNvPr id="43" name="図形グループ 42"/>
          <p:cNvGrpSpPr/>
          <p:nvPr/>
        </p:nvGrpSpPr>
        <p:grpSpPr>
          <a:xfrm>
            <a:off x="2045359" y="963867"/>
            <a:ext cx="2308653" cy="1598112"/>
            <a:chOff x="5761418" y="1755086"/>
            <a:chExt cx="3351593" cy="2320064"/>
          </a:xfrm>
        </p:grpSpPr>
        <p:sp>
          <p:nvSpPr>
            <p:cNvPr id="44" name="正方形/長方形 43"/>
            <p:cNvSpPr/>
            <p:nvPr/>
          </p:nvSpPr>
          <p:spPr>
            <a:xfrm>
              <a:off x="6200980" y="2127124"/>
              <a:ext cx="2480121" cy="1948026"/>
            </a:xfrm>
            <a:prstGeom prst="rect">
              <a:avLst/>
            </a:prstGeom>
            <a:solidFill>
              <a:schemeClr val="lt1"/>
            </a:solidFill>
            <a:ln>
              <a:solidFill>
                <a:srgbClr val="5959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p>
          </p:txBody>
        </p:sp>
        <p:grpSp>
          <p:nvGrpSpPr>
            <p:cNvPr id="45" name="図形グループ 44"/>
            <p:cNvGrpSpPr/>
            <p:nvPr/>
          </p:nvGrpSpPr>
          <p:grpSpPr>
            <a:xfrm>
              <a:off x="5761418" y="1755086"/>
              <a:ext cx="3351593" cy="2281317"/>
              <a:chOff x="5761418" y="1755086"/>
              <a:chExt cx="3351593" cy="2281317"/>
            </a:xfrm>
          </p:grpSpPr>
          <p:sp>
            <p:nvSpPr>
              <p:cNvPr id="46" name="円/楕円 45"/>
              <p:cNvSpPr/>
              <p:nvPr/>
            </p:nvSpPr>
            <p:spPr>
              <a:xfrm>
                <a:off x="7927028" y="2657905"/>
                <a:ext cx="520052" cy="520051"/>
              </a:xfrm>
              <a:prstGeom prst="ellipse">
                <a:avLst/>
              </a:prstGeom>
              <a:solidFill>
                <a:srgbClr val="FF8B66">
                  <a:alpha val="4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7" name="直線コネクタ 46"/>
              <p:cNvCxnSpPr>
                <a:endCxn id="46" idx="1"/>
              </p:cNvCxnSpPr>
              <p:nvPr/>
            </p:nvCxnSpPr>
            <p:spPr>
              <a:xfrm flipH="1">
                <a:off x="8003187" y="2508828"/>
                <a:ext cx="118858"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a:endCxn id="46" idx="7"/>
              </p:cNvCxnSpPr>
              <p:nvPr/>
            </p:nvCxnSpPr>
            <p:spPr>
              <a:xfrm>
                <a:off x="8239057" y="2508828"/>
                <a:ext cx="131862"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49" name="円/楕円 48"/>
              <p:cNvSpPr/>
              <p:nvPr/>
            </p:nvSpPr>
            <p:spPr>
              <a:xfrm>
                <a:off x="7963269" y="2694147"/>
                <a:ext cx="447567" cy="447566"/>
              </a:xfrm>
              <a:prstGeom prst="ellipse">
                <a:avLst/>
              </a:prstGeom>
              <a:noFill/>
              <a:ln w="28575" cmpd="sng">
                <a:solidFill>
                  <a:srgbClr val="8051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0" name="図形グループ 49"/>
              <p:cNvGrpSpPr/>
              <p:nvPr/>
            </p:nvGrpSpPr>
            <p:grpSpPr>
              <a:xfrm flipH="1">
                <a:off x="6049912" y="3074876"/>
                <a:ext cx="957076" cy="961527"/>
                <a:chOff x="4929557" y="3303634"/>
                <a:chExt cx="1086997" cy="1092055"/>
              </a:xfrm>
            </p:grpSpPr>
            <p:sp>
              <p:nvSpPr>
                <p:cNvPr id="52" name="正方形/長方形 51"/>
                <p:cNvSpPr/>
                <p:nvPr/>
              </p:nvSpPr>
              <p:spPr>
                <a:xfrm flipV="1">
                  <a:off x="4929557" y="3759894"/>
                  <a:ext cx="622553" cy="357191"/>
                </a:xfrm>
                <a:prstGeom prst="rect">
                  <a:avLst/>
                </a:prstGeom>
                <a:noFill/>
                <a:ln w="190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 name="直線コネクタ 52"/>
                <p:cNvCxnSpPr/>
                <p:nvPr/>
              </p:nvCxnSpPr>
              <p:spPr>
                <a:xfrm>
                  <a:off x="5240834" y="3481289"/>
                  <a:ext cx="0" cy="914400"/>
                </a:xfrm>
                <a:prstGeom prst="line">
                  <a:avLst/>
                </a:prstGeom>
                <a:ln w="38100" cmpd="sng">
                  <a:solidFill>
                    <a:srgbClr val="DB6D00"/>
                  </a:solidFill>
                </a:ln>
                <a:effectLst/>
              </p:spPr>
              <p:style>
                <a:lnRef idx="2">
                  <a:schemeClr val="accent1"/>
                </a:lnRef>
                <a:fillRef idx="0">
                  <a:schemeClr val="accent1"/>
                </a:fillRef>
                <a:effectRef idx="1">
                  <a:schemeClr val="accent1"/>
                </a:effectRef>
                <a:fontRef idx="minor">
                  <a:schemeClr val="tx1"/>
                </a:fontRef>
              </p:style>
            </p:cxnSp>
            <p:sp>
              <p:nvSpPr>
                <p:cNvPr id="54" name="片側の 2 つの角を丸めた四角形 53"/>
                <p:cNvSpPr/>
                <p:nvPr/>
              </p:nvSpPr>
              <p:spPr>
                <a:xfrm>
                  <a:off x="4929557" y="3481289"/>
                  <a:ext cx="622553" cy="914400"/>
                </a:xfrm>
                <a:prstGeom prst="round2SameRect">
                  <a:avLst/>
                </a:prstGeom>
                <a:noFill/>
                <a:ln w="571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5458049" y="3303634"/>
                  <a:ext cx="558505" cy="646332"/>
                </a:xfrm>
                <a:prstGeom prst="rect">
                  <a:avLst/>
                </a:prstGeom>
                <a:noFill/>
              </p:spPr>
              <p:txBody>
                <a:bodyPr wrap="square" rtlCol="0">
                  <a:spAutoFit/>
                </a:bodyPr>
                <a:lstStyle/>
                <a:p>
                  <a:pPr algn="ctr"/>
                  <a:r>
                    <a:rPr lang="ja-JP" altLang="en-US" sz="3600" b="1" dirty="0" smtClean="0">
                      <a:solidFill>
                        <a:srgbClr val="805100"/>
                      </a:solidFill>
                    </a:rPr>
                    <a:t>・</a:t>
                  </a:r>
                  <a:endParaRPr kumimoji="1" lang="ja-JP" altLang="en-US" sz="3600" b="1" dirty="0">
                    <a:solidFill>
                      <a:srgbClr val="805100"/>
                    </a:solidFill>
                  </a:endParaRPr>
                </a:p>
              </p:txBody>
            </p:sp>
          </p:grpSp>
          <p:sp>
            <p:nvSpPr>
              <p:cNvPr id="51" name="台形 50"/>
              <p:cNvSpPr/>
              <p:nvPr/>
            </p:nvSpPr>
            <p:spPr>
              <a:xfrm>
                <a:off x="5761418" y="1755086"/>
                <a:ext cx="3351593" cy="774565"/>
              </a:xfrm>
              <a:prstGeom prst="trapezoid">
                <a:avLst>
                  <a:gd name="adj" fmla="val 79534"/>
                </a:avLst>
              </a:prstGeom>
              <a:ln w="28575" cmpd="sng">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sp>
        <p:nvSpPr>
          <p:cNvPr id="56" name="テキスト ボックス 55"/>
          <p:cNvSpPr txBox="1"/>
          <p:nvPr/>
        </p:nvSpPr>
        <p:spPr>
          <a:xfrm>
            <a:off x="2825544" y="3717394"/>
            <a:ext cx="1210588" cy="338554"/>
          </a:xfrm>
          <a:prstGeom prst="rect">
            <a:avLst/>
          </a:prstGeom>
          <a:noFill/>
        </p:spPr>
        <p:txBody>
          <a:bodyPr wrap="none" rtlCol="0">
            <a:spAutoFit/>
          </a:bodyPr>
          <a:lstStyle/>
          <a:p>
            <a:pPr algn="ctr"/>
            <a:r>
              <a:rPr kumimoji="1" lang="ja-JP" altLang="en-US" sz="1600" dirty="0" smtClean="0">
                <a:solidFill>
                  <a:schemeClr val="tx1">
                    <a:lumMod val="85000"/>
                    <a:lumOff val="15000"/>
                  </a:schemeClr>
                </a:solidFill>
              </a:rPr>
              <a:t>第二中学校</a:t>
            </a:r>
            <a:endParaRPr kumimoji="1" lang="ja-JP" altLang="en-US" sz="1600" dirty="0">
              <a:solidFill>
                <a:schemeClr val="tx1">
                  <a:lumMod val="85000"/>
                  <a:lumOff val="15000"/>
                </a:schemeClr>
              </a:solidFill>
            </a:endParaRPr>
          </a:p>
        </p:txBody>
      </p:sp>
      <p:sp>
        <p:nvSpPr>
          <p:cNvPr id="57" name="テキスト ボックス 56"/>
          <p:cNvSpPr txBox="1"/>
          <p:nvPr/>
        </p:nvSpPr>
        <p:spPr>
          <a:xfrm>
            <a:off x="4864947" y="4566468"/>
            <a:ext cx="1210588" cy="338554"/>
          </a:xfrm>
          <a:prstGeom prst="rect">
            <a:avLst/>
          </a:prstGeom>
          <a:noFill/>
        </p:spPr>
        <p:txBody>
          <a:bodyPr wrap="none" rtlCol="0">
            <a:spAutoFit/>
          </a:bodyPr>
          <a:lstStyle/>
          <a:p>
            <a:pPr algn="ctr"/>
            <a:r>
              <a:rPr kumimoji="1" lang="ja-JP" altLang="en-US" sz="1600" dirty="0" smtClean="0">
                <a:solidFill>
                  <a:schemeClr val="tx1">
                    <a:lumMod val="85000"/>
                    <a:lumOff val="15000"/>
                  </a:schemeClr>
                </a:solidFill>
              </a:rPr>
              <a:t>中村小学校</a:t>
            </a:r>
            <a:endParaRPr kumimoji="1" lang="ja-JP" altLang="en-US" sz="1600" dirty="0">
              <a:solidFill>
                <a:schemeClr val="tx1">
                  <a:lumMod val="85000"/>
                  <a:lumOff val="15000"/>
                </a:schemeClr>
              </a:solidFill>
            </a:endParaRPr>
          </a:p>
        </p:txBody>
      </p:sp>
      <p:sp>
        <p:nvSpPr>
          <p:cNvPr id="58" name="テキスト ボックス 57"/>
          <p:cNvSpPr txBox="1"/>
          <p:nvPr/>
        </p:nvSpPr>
        <p:spPr>
          <a:xfrm>
            <a:off x="903600" y="3525106"/>
            <a:ext cx="1210588" cy="338554"/>
          </a:xfrm>
          <a:prstGeom prst="rect">
            <a:avLst/>
          </a:prstGeom>
          <a:noFill/>
        </p:spPr>
        <p:txBody>
          <a:bodyPr wrap="none" rtlCol="0">
            <a:spAutoFit/>
          </a:bodyPr>
          <a:lstStyle/>
          <a:p>
            <a:pPr algn="ctr"/>
            <a:r>
              <a:rPr kumimoji="1" lang="ja-JP" altLang="en-US" sz="1600" dirty="0" smtClean="0">
                <a:solidFill>
                  <a:schemeClr val="tx1">
                    <a:lumMod val="85000"/>
                    <a:lumOff val="15000"/>
                  </a:schemeClr>
                </a:solidFill>
              </a:rPr>
              <a:t>真鍋小学校</a:t>
            </a:r>
            <a:endParaRPr kumimoji="1" lang="ja-JP" altLang="en-US" sz="1600" dirty="0">
              <a:solidFill>
                <a:schemeClr val="tx1">
                  <a:lumMod val="85000"/>
                  <a:lumOff val="15000"/>
                </a:schemeClr>
              </a:solidFill>
            </a:endParaRPr>
          </a:p>
        </p:txBody>
      </p:sp>
      <p:pic>
        <p:nvPicPr>
          <p:cNvPr id="59" name="図 58" descr="中学校.jpg"/>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12">
                    <a14:imgEffect>
                      <a14:backgroundRemoval t="2667" b="86667" l="0" r="100000">
                        <a14:foregroundMark x1="47600" y1="18000" x2="47600" y2="18000"/>
                        <a14:foregroundMark x1="93200" y1="64667" x2="93200" y2="64667"/>
                        <a14:foregroundMark x1="52800" y1="54667" x2="52800" y2="54667"/>
                      </a14:backgroundRemoval>
                    </a14:imgEffect>
                  </a14:imgLayer>
                </a14:imgProps>
              </a:ext>
              <a:ext uri="{28A0092B-C50C-407E-A947-70E740481C1C}">
                <a14:useLocalDpi xmlns:a14="http://schemas.microsoft.com/office/drawing/2010/main"/>
              </a:ext>
            </a:extLst>
          </a:blip>
          <a:stretch>
            <a:fillRect/>
          </a:stretch>
        </p:blipFill>
        <p:spPr>
          <a:xfrm>
            <a:off x="744663" y="1913868"/>
            <a:ext cx="1192820" cy="715692"/>
          </a:xfrm>
          <a:prstGeom prst="rect">
            <a:avLst/>
          </a:prstGeom>
        </p:spPr>
      </p:pic>
      <p:sp>
        <p:nvSpPr>
          <p:cNvPr id="60" name="テキスト ボックス 59"/>
          <p:cNvSpPr txBox="1"/>
          <p:nvPr/>
        </p:nvSpPr>
        <p:spPr>
          <a:xfrm>
            <a:off x="441899" y="2475582"/>
            <a:ext cx="1826141" cy="338554"/>
          </a:xfrm>
          <a:prstGeom prst="rect">
            <a:avLst/>
          </a:prstGeom>
          <a:noFill/>
        </p:spPr>
        <p:txBody>
          <a:bodyPr wrap="none" rtlCol="0">
            <a:spAutoFit/>
          </a:bodyPr>
          <a:lstStyle/>
          <a:p>
            <a:pPr algn="ctr"/>
            <a:r>
              <a:rPr kumimoji="1" lang="ja-JP" altLang="en-US" sz="1600" dirty="0" smtClean="0">
                <a:solidFill>
                  <a:schemeClr val="tx1">
                    <a:lumMod val="85000"/>
                    <a:lumOff val="15000"/>
                  </a:schemeClr>
                </a:solidFill>
              </a:rPr>
              <a:t>土浦第一高等学校</a:t>
            </a:r>
            <a:endParaRPr kumimoji="1" lang="ja-JP" altLang="en-US" sz="1600" dirty="0">
              <a:solidFill>
                <a:schemeClr val="tx1">
                  <a:lumMod val="85000"/>
                  <a:lumOff val="15000"/>
                </a:schemeClr>
              </a:solidFill>
            </a:endParaRPr>
          </a:p>
        </p:txBody>
      </p:sp>
      <p:pic>
        <p:nvPicPr>
          <p:cNvPr id="62" name="図 61" descr="tsugaku_girl.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1963552" y="3224418"/>
            <a:ext cx="931624" cy="1126018"/>
          </a:xfrm>
          <a:prstGeom prst="rect">
            <a:avLst/>
          </a:prstGeom>
        </p:spPr>
      </p:pic>
      <p:pic>
        <p:nvPicPr>
          <p:cNvPr id="68" name="図 6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41902" y="1638210"/>
            <a:ext cx="853402" cy="1416435"/>
          </a:xfrm>
          <a:prstGeom prst="rect">
            <a:avLst/>
          </a:prstGeom>
        </p:spPr>
      </p:pic>
      <p:pic>
        <p:nvPicPr>
          <p:cNvPr id="72" name="図 71"/>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2551303" y="2672266"/>
            <a:ext cx="579195" cy="459012"/>
          </a:xfrm>
          <a:prstGeom prst="rect">
            <a:avLst/>
          </a:prstGeom>
        </p:spPr>
      </p:pic>
      <p:pic>
        <p:nvPicPr>
          <p:cNvPr id="73" name="図 72"/>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1609146" y="1458947"/>
            <a:ext cx="579195" cy="459012"/>
          </a:xfrm>
          <a:prstGeom prst="rect">
            <a:avLst/>
          </a:prstGeom>
        </p:spPr>
      </p:pic>
      <p:pic>
        <p:nvPicPr>
          <p:cNvPr id="74" name="図 73"/>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429287" y="3960987"/>
            <a:ext cx="579195" cy="459012"/>
          </a:xfrm>
          <a:prstGeom prst="rect">
            <a:avLst/>
          </a:prstGeom>
        </p:spPr>
      </p:pic>
      <p:pic>
        <p:nvPicPr>
          <p:cNvPr id="76" name="図 75"/>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6047631" y="3685212"/>
            <a:ext cx="579195" cy="459012"/>
          </a:xfrm>
          <a:prstGeom prst="rect">
            <a:avLst/>
          </a:prstGeom>
        </p:spPr>
      </p:pic>
      <p:pic>
        <p:nvPicPr>
          <p:cNvPr id="77" name="図 76"/>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6485995" y="4742427"/>
            <a:ext cx="579195" cy="459012"/>
          </a:xfrm>
          <a:prstGeom prst="rect">
            <a:avLst/>
          </a:prstGeom>
        </p:spPr>
      </p:pic>
      <p:pic>
        <p:nvPicPr>
          <p:cNvPr id="78" name="図 77"/>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7189150" y="3703138"/>
            <a:ext cx="579195" cy="459012"/>
          </a:xfrm>
          <a:prstGeom prst="rect">
            <a:avLst/>
          </a:prstGeom>
        </p:spPr>
      </p:pic>
      <p:pic>
        <p:nvPicPr>
          <p:cNvPr id="80" name="図 79"/>
          <p:cNvPicPr>
            <a:picLocks noChangeAspect="1"/>
          </p:cNvPicPr>
          <p:nvPr/>
        </p:nvPicPr>
        <p:blipFill>
          <a:blip r:embed="rId16" cstate="print">
            <a:extLst>
              <a:ext uri="{BEBA8EAE-BF5A-486C-A8C5-ECC9F3942E4B}">
                <a14:imgProps xmlns:a14="http://schemas.microsoft.com/office/drawing/2010/main">
                  <a14:imgLayer r:embed="rId17">
                    <a14:imgEffect>
                      <a14:backgroundRemoval t="391" b="100000" l="3046" r="100000"/>
                    </a14:imgEffect>
                  </a14:imgLayer>
                </a14:imgProps>
              </a:ext>
              <a:ext uri="{28A0092B-C50C-407E-A947-70E740481C1C}">
                <a14:useLocalDpi xmlns:a14="http://schemas.microsoft.com/office/drawing/2010/main"/>
              </a:ext>
            </a:extLst>
          </a:blip>
          <a:stretch>
            <a:fillRect/>
          </a:stretch>
        </p:blipFill>
        <p:spPr>
          <a:xfrm flipH="1">
            <a:off x="6413142" y="3772431"/>
            <a:ext cx="640206" cy="831942"/>
          </a:xfrm>
          <a:prstGeom prst="rect">
            <a:avLst/>
          </a:prstGeom>
        </p:spPr>
      </p:pic>
      <p:pic>
        <p:nvPicPr>
          <p:cNvPr id="81" name="図 80"/>
          <p:cNvPicPr>
            <a:picLocks noChangeAspect="1"/>
          </p:cNvPicPr>
          <p:nvPr/>
        </p:nvPicPr>
        <p:blipFill>
          <a:blip r:embed="rId15" cstate="print">
            <a:alphaModFix amt="75000"/>
            <a:extLst>
              <a:ext uri="{28A0092B-C50C-407E-A947-70E740481C1C}">
                <a14:useLocalDpi xmlns:a14="http://schemas.microsoft.com/office/drawing/2010/main"/>
              </a:ext>
            </a:extLst>
          </a:blip>
          <a:stretch>
            <a:fillRect/>
          </a:stretch>
        </p:blipFill>
        <p:spPr>
          <a:xfrm>
            <a:off x="7652348" y="5381868"/>
            <a:ext cx="579195" cy="459012"/>
          </a:xfrm>
          <a:prstGeom prst="rect">
            <a:avLst/>
          </a:prstGeom>
        </p:spPr>
      </p:pic>
      <p:grpSp>
        <p:nvGrpSpPr>
          <p:cNvPr id="26" name="図形グループ 25"/>
          <p:cNvGrpSpPr/>
          <p:nvPr/>
        </p:nvGrpSpPr>
        <p:grpSpPr>
          <a:xfrm>
            <a:off x="4565401" y="4996160"/>
            <a:ext cx="2487947" cy="1812109"/>
            <a:chOff x="5761418" y="1755086"/>
            <a:chExt cx="3351593" cy="2441151"/>
          </a:xfrm>
        </p:grpSpPr>
        <p:sp>
          <p:nvSpPr>
            <p:cNvPr id="27" name="正方形/長方形 26"/>
            <p:cNvSpPr/>
            <p:nvPr/>
          </p:nvSpPr>
          <p:spPr>
            <a:xfrm>
              <a:off x="6200980" y="2127124"/>
              <a:ext cx="2480121" cy="1948026"/>
            </a:xfrm>
            <a:prstGeom prst="rect">
              <a:avLst/>
            </a:prstGeom>
            <a:solidFill>
              <a:schemeClr val="lt1"/>
            </a:solidFill>
            <a:ln>
              <a:solidFill>
                <a:srgbClr val="5959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dirty="0" smtClean="0"/>
            </a:p>
          </p:txBody>
        </p:sp>
        <p:grpSp>
          <p:nvGrpSpPr>
            <p:cNvPr id="28" name="図形グループ 27"/>
            <p:cNvGrpSpPr/>
            <p:nvPr/>
          </p:nvGrpSpPr>
          <p:grpSpPr>
            <a:xfrm>
              <a:off x="5761418" y="1755086"/>
              <a:ext cx="3351593" cy="2441151"/>
              <a:chOff x="5761418" y="1755086"/>
              <a:chExt cx="3351593" cy="2441151"/>
            </a:xfrm>
          </p:grpSpPr>
          <p:sp>
            <p:nvSpPr>
              <p:cNvPr id="29" name="円/楕円 28"/>
              <p:cNvSpPr/>
              <p:nvPr/>
            </p:nvSpPr>
            <p:spPr>
              <a:xfrm>
                <a:off x="7927028" y="2657905"/>
                <a:ext cx="520052" cy="520051"/>
              </a:xfrm>
              <a:prstGeom prst="ellipse">
                <a:avLst/>
              </a:prstGeom>
              <a:solidFill>
                <a:srgbClr val="FF8B66">
                  <a:alpha val="4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a:endCxn id="29" idx="1"/>
              </p:cNvCxnSpPr>
              <p:nvPr/>
            </p:nvCxnSpPr>
            <p:spPr>
              <a:xfrm flipH="1">
                <a:off x="8003187" y="2508828"/>
                <a:ext cx="118858"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a:endCxn id="29" idx="7"/>
              </p:cNvCxnSpPr>
              <p:nvPr/>
            </p:nvCxnSpPr>
            <p:spPr>
              <a:xfrm>
                <a:off x="8239057" y="2508828"/>
                <a:ext cx="131862" cy="2252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32" name="円/楕円 31"/>
              <p:cNvSpPr/>
              <p:nvPr/>
            </p:nvSpPr>
            <p:spPr>
              <a:xfrm>
                <a:off x="7963269" y="2694147"/>
                <a:ext cx="447567" cy="447566"/>
              </a:xfrm>
              <a:prstGeom prst="ellipse">
                <a:avLst/>
              </a:prstGeom>
              <a:noFill/>
              <a:ln w="28575" cmpd="sng">
                <a:solidFill>
                  <a:srgbClr val="8051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3" name="図形グループ 32"/>
              <p:cNvGrpSpPr/>
              <p:nvPr/>
            </p:nvGrpSpPr>
            <p:grpSpPr>
              <a:xfrm flipH="1">
                <a:off x="6220127" y="3231287"/>
                <a:ext cx="786879" cy="964950"/>
                <a:chOff x="4929557" y="3481289"/>
                <a:chExt cx="893700" cy="1095946"/>
              </a:xfrm>
            </p:grpSpPr>
            <p:sp>
              <p:nvSpPr>
                <p:cNvPr id="35" name="正方形/長方形 34"/>
                <p:cNvSpPr/>
                <p:nvPr/>
              </p:nvSpPr>
              <p:spPr>
                <a:xfrm flipV="1">
                  <a:off x="4929557" y="3759894"/>
                  <a:ext cx="622553" cy="357191"/>
                </a:xfrm>
                <a:prstGeom prst="rect">
                  <a:avLst/>
                </a:prstGeom>
                <a:noFill/>
                <a:ln w="190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 name="直線コネクタ 35"/>
                <p:cNvCxnSpPr/>
                <p:nvPr/>
              </p:nvCxnSpPr>
              <p:spPr>
                <a:xfrm>
                  <a:off x="5240834" y="3481289"/>
                  <a:ext cx="0" cy="914400"/>
                </a:xfrm>
                <a:prstGeom prst="line">
                  <a:avLst/>
                </a:prstGeom>
                <a:ln w="38100" cmpd="sng">
                  <a:solidFill>
                    <a:srgbClr val="DB6D00"/>
                  </a:solidFill>
                </a:ln>
                <a:effectLst/>
              </p:spPr>
              <p:style>
                <a:lnRef idx="2">
                  <a:schemeClr val="accent1"/>
                </a:lnRef>
                <a:fillRef idx="0">
                  <a:schemeClr val="accent1"/>
                </a:fillRef>
                <a:effectRef idx="1">
                  <a:schemeClr val="accent1"/>
                </a:effectRef>
                <a:fontRef idx="minor">
                  <a:schemeClr val="tx1"/>
                </a:fontRef>
              </p:style>
            </p:cxnSp>
            <p:sp>
              <p:nvSpPr>
                <p:cNvPr id="37" name="片側の 2 つの角を丸めた四角形 36"/>
                <p:cNvSpPr/>
                <p:nvPr/>
              </p:nvSpPr>
              <p:spPr>
                <a:xfrm>
                  <a:off x="4929557" y="3481289"/>
                  <a:ext cx="622553" cy="914400"/>
                </a:xfrm>
                <a:prstGeom prst="round2SameRect">
                  <a:avLst/>
                </a:prstGeom>
                <a:noFill/>
                <a:ln w="57150" cmpd="sng">
                  <a:solidFill>
                    <a:srgbClr val="DB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5264751" y="3535857"/>
                  <a:ext cx="558506" cy="1041378"/>
                </a:xfrm>
                <a:prstGeom prst="rect">
                  <a:avLst/>
                </a:prstGeom>
                <a:noFill/>
              </p:spPr>
              <p:txBody>
                <a:bodyPr wrap="square" rtlCol="0">
                  <a:spAutoFit/>
                </a:bodyPr>
                <a:lstStyle/>
                <a:p>
                  <a:pPr algn="ctr"/>
                  <a:r>
                    <a:rPr lang="ja-JP" altLang="en-US" sz="2000" b="1" dirty="0" smtClean="0">
                      <a:solidFill>
                        <a:srgbClr val="805100"/>
                      </a:solidFill>
                    </a:rPr>
                    <a:t>・</a:t>
                  </a:r>
                  <a:endParaRPr kumimoji="1" lang="ja-JP" altLang="en-US" sz="2000" b="1" dirty="0">
                    <a:solidFill>
                      <a:srgbClr val="805100"/>
                    </a:solidFill>
                  </a:endParaRPr>
                </a:p>
              </p:txBody>
            </p:sp>
          </p:grpSp>
          <p:sp>
            <p:nvSpPr>
              <p:cNvPr id="34" name="台形 33"/>
              <p:cNvSpPr/>
              <p:nvPr/>
            </p:nvSpPr>
            <p:spPr>
              <a:xfrm>
                <a:off x="5761418" y="1755086"/>
                <a:ext cx="3351593" cy="774565"/>
              </a:xfrm>
              <a:prstGeom prst="trapezoid">
                <a:avLst>
                  <a:gd name="adj" fmla="val 79534"/>
                </a:avLst>
              </a:prstGeom>
              <a:ln w="28575" cmpd="sng">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pic>
        <p:nvPicPr>
          <p:cNvPr id="70" name="図 69"/>
          <p:cNvPicPr>
            <a:picLocks noChangeAspect="1"/>
          </p:cNvPicPr>
          <p:nvPr/>
        </p:nvPicPr>
        <p:blipFill>
          <a:blip r:embed="rId18">
            <a:extLst>
              <a:ext uri="{BEBA8EAE-BF5A-486C-A8C5-ECC9F3942E4B}">
                <a14:imgProps xmlns:a14="http://schemas.microsoft.com/office/drawing/2010/main">
                  <a14:imgLayer r:embed="rId19">
                    <a14:imgEffect>
                      <a14:backgroundRemoval t="0" b="94009" l="0" r="99569"/>
                    </a14:imgEffect>
                  </a14:imgLayer>
                </a14:imgProps>
              </a:ext>
            </a:extLst>
          </a:blip>
          <a:stretch>
            <a:fillRect/>
          </a:stretch>
        </p:blipFill>
        <p:spPr>
          <a:xfrm>
            <a:off x="6640189" y="5693241"/>
            <a:ext cx="1265865" cy="1184020"/>
          </a:xfrm>
          <a:prstGeom prst="rect">
            <a:avLst/>
          </a:prstGeom>
        </p:spPr>
      </p:pic>
      <p:sp>
        <p:nvSpPr>
          <p:cNvPr id="64" name="円/楕円 63"/>
          <p:cNvSpPr/>
          <p:nvPr/>
        </p:nvSpPr>
        <p:spPr>
          <a:xfrm>
            <a:off x="1221595" y="2561980"/>
            <a:ext cx="6684580" cy="2993696"/>
          </a:xfrm>
          <a:prstGeom prst="ellipse">
            <a:avLst/>
          </a:prstGeom>
          <a:noFill/>
          <a:ln w="3048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163671" y="4905022"/>
            <a:ext cx="5479329" cy="912805"/>
          </a:xfrm>
          <a:prstGeom prst="roundRect">
            <a:avLst/>
          </a:prstGeom>
          <a:ln w="38100" cmpd="sng">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600" dirty="0" smtClean="0">
                <a:solidFill>
                  <a:schemeClr val="tx1">
                    <a:lumMod val="85000"/>
                    <a:lumOff val="15000"/>
                  </a:schemeClr>
                </a:solidFill>
                <a:latin typeface="+mn-ea"/>
              </a:rPr>
              <a:t>地区の特性を活かしたまちづくり</a:t>
            </a:r>
            <a:endParaRPr lang="ja-JP" altLang="en-US" sz="2600" dirty="0">
              <a:solidFill>
                <a:schemeClr val="tx1">
                  <a:lumMod val="85000"/>
                  <a:lumOff val="15000"/>
                </a:schemeClr>
              </a:solidFill>
              <a:latin typeface="+mn-ea"/>
            </a:endParaRPr>
          </a:p>
        </p:txBody>
      </p:sp>
      <p:sp>
        <p:nvSpPr>
          <p:cNvPr id="67" name="角丸四角形 66"/>
          <p:cNvSpPr/>
          <p:nvPr/>
        </p:nvSpPr>
        <p:spPr>
          <a:xfrm>
            <a:off x="4419056" y="2237525"/>
            <a:ext cx="3988172" cy="869482"/>
          </a:xfrm>
          <a:prstGeom prst="roundRect">
            <a:avLst/>
          </a:prstGeom>
          <a:ln w="38100" cmpd="sng">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smtClean="0">
                <a:solidFill>
                  <a:schemeClr val="tx1">
                    <a:lumMod val="85000"/>
                    <a:lumOff val="15000"/>
                  </a:schemeClr>
                </a:solidFill>
                <a:latin typeface="+mn-ea"/>
              </a:rPr>
              <a:t>交流拠点の整備</a:t>
            </a:r>
            <a:endParaRPr lang="ja-JP" altLang="en-US" sz="2800" dirty="0">
              <a:solidFill>
                <a:schemeClr val="tx1">
                  <a:lumMod val="85000"/>
                  <a:lumOff val="15000"/>
                </a:schemeClr>
              </a:solidFill>
              <a:latin typeface="+mn-ea"/>
            </a:endParaRPr>
          </a:p>
        </p:txBody>
      </p:sp>
      <p:grpSp>
        <p:nvGrpSpPr>
          <p:cNvPr id="75" name="図形グループ 74"/>
          <p:cNvGrpSpPr/>
          <p:nvPr/>
        </p:nvGrpSpPr>
        <p:grpSpPr>
          <a:xfrm>
            <a:off x="716259" y="3253680"/>
            <a:ext cx="7711483" cy="1639642"/>
            <a:chOff x="1625862" y="-330001"/>
            <a:chExt cx="7711483" cy="1639642"/>
          </a:xfrm>
        </p:grpSpPr>
        <p:sp>
          <p:nvSpPr>
            <p:cNvPr id="79" name="円/楕円 78"/>
            <p:cNvSpPr/>
            <p:nvPr/>
          </p:nvSpPr>
          <p:spPr>
            <a:xfrm>
              <a:off x="1625862" y="-330001"/>
              <a:ext cx="7711483" cy="1639642"/>
            </a:xfrm>
            <a:prstGeom prst="ellipse">
              <a:avLst/>
            </a:prstGeom>
            <a:solidFill>
              <a:schemeClr val="accent6">
                <a:lumMod val="20000"/>
                <a:lumOff val="80000"/>
                <a:alpha val="6000"/>
              </a:schemeClr>
            </a:solidFill>
            <a:ln>
              <a:noFill/>
            </a:ln>
            <a:effectLst>
              <a:glow rad="1066800">
                <a:schemeClr val="accent6">
                  <a:lumMod val="40000"/>
                  <a:lumOff val="60000"/>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2673950" y="392152"/>
              <a:ext cx="5615306" cy="343226"/>
            </a:xfrm>
            <a:prstGeom prst="ellipse">
              <a:avLst/>
            </a:prstGeom>
            <a:solidFill>
              <a:schemeClr val="bg1">
                <a:alpha val="10000"/>
              </a:schemeClr>
            </a:solidFill>
            <a:ln>
              <a:noFill/>
            </a:ln>
            <a:effectLst>
              <a:glow rad="1066800">
                <a:schemeClr val="bg1">
                  <a:alpha val="8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2311505" y="-169923"/>
              <a:ext cx="6340197" cy="1323439"/>
            </a:xfrm>
            <a:prstGeom prst="rect">
              <a:avLst/>
            </a:prstGeom>
            <a:noFill/>
            <a:ln>
              <a:noFill/>
            </a:ln>
          </p:spPr>
          <p:txBody>
            <a:bodyPr wrap="none" rtlCol="0">
              <a:spAutoFit/>
            </a:bodyPr>
            <a:lstStyle/>
            <a:p>
              <a:pPr algn="ctr"/>
              <a:r>
                <a:rPr lang="ja-JP" altLang="en-US" sz="4000" dirty="0">
                  <a:solidFill>
                    <a:schemeClr val="tx1">
                      <a:lumMod val="85000"/>
                      <a:lumOff val="15000"/>
                    </a:schemeClr>
                  </a:solidFill>
                  <a:latin typeface="+mn-ea"/>
                </a:rPr>
                <a:t>地域の人たちと交流を深め</a:t>
              </a:r>
              <a:endParaRPr lang="en-US" altLang="ja-JP" sz="4000" dirty="0">
                <a:solidFill>
                  <a:schemeClr val="tx1">
                    <a:lumMod val="85000"/>
                    <a:lumOff val="15000"/>
                  </a:schemeClr>
                </a:solidFill>
                <a:latin typeface="+mn-ea"/>
              </a:endParaRPr>
            </a:p>
            <a:p>
              <a:pPr algn="ctr"/>
              <a:r>
                <a:rPr lang="ja-JP" altLang="en-US" sz="4000" b="1" dirty="0">
                  <a:solidFill>
                    <a:schemeClr val="accent6"/>
                  </a:solidFill>
                  <a:latin typeface="+mn-ea"/>
                </a:rPr>
                <a:t>つながり</a:t>
              </a:r>
              <a:r>
                <a:rPr lang="ja-JP" altLang="en-US" sz="4000" dirty="0">
                  <a:solidFill>
                    <a:schemeClr val="tx1">
                      <a:lumMod val="85000"/>
                      <a:lumOff val="15000"/>
                    </a:schemeClr>
                  </a:solidFill>
                  <a:latin typeface="+mn-ea"/>
                </a:rPr>
                <a:t>の強いまちへ</a:t>
              </a:r>
            </a:p>
          </p:txBody>
        </p:sp>
      </p:grpSp>
    </p:spTree>
    <p:extLst>
      <p:ext uri="{BB962C8B-B14F-4D97-AF65-F5344CB8AC3E}">
        <p14:creationId xmlns:p14="http://schemas.microsoft.com/office/powerpoint/2010/main" val="3983622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nodeType="withEffect">
                                  <p:stCondLst>
                                    <p:cond delay="0"/>
                                  </p:stCondLst>
                                  <p:childTnLst>
                                    <p:set>
                                      <p:cBhvr rctx="PPT">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par>
                                <p:cTn id="14" presetID="9" presetClass="emph" presetSubtype="0" grpId="0" nodeType="withEffect">
                                  <p:stCondLst>
                                    <p:cond delay="0"/>
                                  </p:stCondLst>
                                  <p:childTnLst>
                                    <p:set>
                                      <p:cBhvr rctx="PPT">
                                        <p:cTn id="15" dur="indefinite"/>
                                        <p:tgtEl>
                                          <p:spTgt spid="39"/>
                                        </p:tgtEl>
                                        <p:attrNameLst>
                                          <p:attrName>style.opacity</p:attrName>
                                        </p:attrNameLst>
                                      </p:cBhvr>
                                      <p:to>
                                        <p:strVal val="0.5"/>
                                      </p:to>
                                    </p:set>
                                    <p:animEffect filter="image" prLst="opacity: 0.5">
                                      <p:cBhvr rctx="IE">
                                        <p:cTn id="16" dur="indefinite"/>
                                        <p:tgtEl>
                                          <p:spTgt spid="39"/>
                                        </p:tgtEl>
                                      </p:cBhvr>
                                    </p:animEffect>
                                  </p:childTnLst>
                                </p:cTn>
                              </p:par>
                              <p:par>
                                <p:cTn id="17" presetID="9" presetClass="emph" presetSubtype="0" nodeType="withEffect">
                                  <p:stCondLst>
                                    <p:cond delay="0"/>
                                  </p:stCondLst>
                                  <p:childTnLst>
                                    <p:set>
                                      <p:cBhvr rctx="PPT">
                                        <p:cTn id="18" dur="indefinite"/>
                                        <p:tgtEl>
                                          <p:spTgt spid="40"/>
                                        </p:tgtEl>
                                        <p:attrNameLst>
                                          <p:attrName>style.opacity</p:attrName>
                                        </p:attrNameLst>
                                      </p:cBhvr>
                                      <p:to>
                                        <p:strVal val="0.5"/>
                                      </p:to>
                                    </p:set>
                                    <p:animEffect filter="image" prLst="opacity: 0.5">
                                      <p:cBhvr rctx="IE">
                                        <p:cTn id="19" dur="indefinite"/>
                                        <p:tgtEl>
                                          <p:spTgt spid="40"/>
                                        </p:tgtEl>
                                      </p:cBhvr>
                                    </p:animEffect>
                                  </p:childTnLst>
                                </p:cTn>
                              </p:par>
                              <p:par>
                                <p:cTn id="20" presetID="9" presetClass="emph" presetSubtype="0" nodeType="withEffect">
                                  <p:stCondLst>
                                    <p:cond delay="0"/>
                                  </p:stCondLst>
                                  <p:childTnLst>
                                    <p:set>
                                      <p:cBhvr rctx="PPT">
                                        <p:cTn id="21" dur="indefinite"/>
                                        <p:tgtEl>
                                          <p:spTgt spid="41"/>
                                        </p:tgtEl>
                                        <p:attrNameLst>
                                          <p:attrName>style.opacity</p:attrName>
                                        </p:attrNameLst>
                                      </p:cBhvr>
                                      <p:to>
                                        <p:strVal val="0.5"/>
                                      </p:to>
                                    </p:set>
                                    <p:animEffect filter="image" prLst="opacity: 0.5">
                                      <p:cBhvr rctx="IE">
                                        <p:cTn id="22" dur="indefinite"/>
                                        <p:tgtEl>
                                          <p:spTgt spid="41"/>
                                        </p:tgtEl>
                                      </p:cBhvr>
                                    </p:animEffect>
                                  </p:childTnLst>
                                </p:cTn>
                              </p:par>
                              <p:par>
                                <p:cTn id="23" presetID="9" presetClass="emph" presetSubtype="0" nodeType="withEffect">
                                  <p:stCondLst>
                                    <p:cond delay="0"/>
                                  </p:stCondLst>
                                  <p:childTnLst>
                                    <p:set>
                                      <p:cBhvr rctx="PPT">
                                        <p:cTn id="24" dur="indefinite"/>
                                        <p:tgtEl>
                                          <p:spTgt spid="42"/>
                                        </p:tgtEl>
                                        <p:attrNameLst>
                                          <p:attrName>style.opacity</p:attrName>
                                        </p:attrNameLst>
                                      </p:cBhvr>
                                      <p:to>
                                        <p:strVal val="0.5"/>
                                      </p:to>
                                    </p:set>
                                    <p:animEffect filter="image" prLst="opacity: 0.5">
                                      <p:cBhvr rctx="IE">
                                        <p:cTn id="25" dur="indefinite"/>
                                        <p:tgtEl>
                                          <p:spTgt spid="42"/>
                                        </p:tgtEl>
                                      </p:cBhvr>
                                    </p:animEffect>
                                  </p:childTnLst>
                                </p:cTn>
                              </p:par>
                              <p:par>
                                <p:cTn id="26" presetID="9" presetClass="emph" presetSubtype="0" nodeType="withEffect">
                                  <p:stCondLst>
                                    <p:cond delay="0"/>
                                  </p:stCondLst>
                                  <p:childTnLst>
                                    <p:set>
                                      <p:cBhvr rctx="PPT">
                                        <p:cTn id="27" dur="indefinite"/>
                                        <p:tgtEl>
                                          <p:spTgt spid="43"/>
                                        </p:tgtEl>
                                        <p:attrNameLst>
                                          <p:attrName>style.opacity</p:attrName>
                                        </p:attrNameLst>
                                      </p:cBhvr>
                                      <p:to>
                                        <p:strVal val="0.5"/>
                                      </p:to>
                                    </p:set>
                                    <p:animEffect filter="image" prLst="opacity: 0.5">
                                      <p:cBhvr rctx="IE">
                                        <p:cTn id="28" dur="indefinite"/>
                                        <p:tgtEl>
                                          <p:spTgt spid="43"/>
                                        </p:tgtEl>
                                      </p:cBhvr>
                                    </p:animEffect>
                                  </p:childTnLst>
                                </p:cTn>
                              </p:par>
                              <p:par>
                                <p:cTn id="29" presetID="9" presetClass="emph" presetSubtype="0" grpId="0" nodeType="withEffect">
                                  <p:stCondLst>
                                    <p:cond delay="0"/>
                                  </p:stCondLst>
                                  <p:childTnLst>
                                    <p:set>
                                      <p:cBhvr rctx="PPT">
                                        <p:cTn id="30" dur="indefinite"/>
                                        <p:tgtEl>
                                          <p:spTgt spid="56"/>
                                        </p:tgtEl>
                                        <p:attrNameLst>
                                          <p:attrName>style.opacity</p:attrName>
                                        </p:attrNameLst>
                                      </p:cBhvr>
                                      <p:to>
                                        <p:strVal val="0.5"/>
                                      </p:to>
                                    </p:set>
                                    <p:animEffect filter="image" prLst="opacity: 0.5">
                                      <p:cBhvr rctx="IE">
                                        <p:cTn id="31" dur="indefinite"/>
                                        <p:tgtEl>
                                          <p:spTgt spid="56"/>
                                        </p:tgtEl>
                                      </p:cBhvr>
                                    </p:animEffect>
                                  </p:childTnLst>
                                </p:cTn>
                              </p:par>
                              <p:par>
                                <p:cTn id="32" presetID="9" presetClass="emph" presetSubtype="0" grpId="0" nodeType="withEffect">
                                  <p:stCondLst>
                                    <p:cond delay="0"/>
                                  </p:stCondLst>
                                  <p:childTnLst>
                                    <p:set>
                                      <p:cBhvr rctx="PPT">
                                        <p:cTn id="33" dur="indefinite"/>
                                        <p:tgtEl>
                                          <p:spTgt spid="57"/>
                                        </p:tgtEl>
                                        <p:attrNameLst>
                                          <p:attrName>style.opacity</p:attrName>
                                        </p:attrNameLst>
                                      </p:cBhvr>
                                      <p:to>
                                        <p:strVal val="0.5"/>
                                      </p:to>
                                    </p:set>
                                    <p:animEffect filter="image" prLst="opacity: 0.5">
                                      <p:cBhvr rctx="IE">
                                        <p:cTn id="34" dur="indefinite"/>
                                        <p:tgtEl>
                                          <p:spTgt spid="57"/>
                                        </p:tgtEl>
                                      </p:cBhvr>
                                    </p:animEffect>
                                  </p:childTnLst>
                                </p:cTn>
                              </p:par>
                              <p:par>
                                <p:cTn id="35" presetID="9" presetClass="emph" presetSubtype="0" grpId="0" nodeType="withEffect">
                                  <p:stCondLst>
                                    <p:cond delay="0"/>
                                  </p:stCondLst>
                                  <p:childTnLst>
                                    <p:set>
                                      <p:cBhvr rctx="PPT">
                                        <p:cTn id="36" dur="indefinite"/>
                                        <p:tgtEl>
                                          <p:spTgt spid="58"/>
                                        </p:tgtEl>
                                        <p:attrNameLst>
                                          <p:attrName>style.opacity</p:attrName>
                                        </p:attrNameLst>
                                      </p:cBhvr>
                                      <p:to>
                                        <p:strVal val="0.5"/>
                                      </p:to>
                                    </p:set>
                                    <p:animEffect filter="image" prLst="opacity: 0.5">
                                      <p:cBhvr rctx="IE">
                                        <p:cTn id="37" dur="indefinite"/>
                                        <p:tgtEl>
                                          <p:spTgt spid="58"/>
                                        </p:tgtEl>
                                      </p:cBhvr>
                                    </p:animEffect>
                                  </p:childTnLst>
                                </p:cTn>
                              </p:par>
                              <p:par>
                                <p:cTn id="38" presetID="9" presetClass="emph" presetSubtype="0" nodeType="withEffect">
                                  <p:stCondLst>
                                    <p:cond delay="0"/>
                                  </p:stCondLst>
                                  <p:childTnLst>
                                    <p:set>
                                      <p:cBhvr rctx="PPT">
                                        <p:cTn id="39" dur="indefinite"/>
                                        <p:tgtEl>
                                          <p:spTgt spid="59"/>
                                        </p:tgtEl>
                                        <p:attrNameLst>
                                          <p:attrName>style.opacity</p:attrName>
                                        </p:attrNameLst>
                                      </p:cBhvr>
                                      <p:to>
                                        <p:strVal val="0.5"/>
                                      </p:to>
                                    </p:set>
                                    <p:animEffect filter="image" prLst="opacity: 0.5">
                                      <p:cBhvr rctx="IE">
                                        <p:cTn id="40" dur="indefinite"/>
                                        <p:tgtEl>
                                          <p:spTgt spid="59"/>
                                        </p:tgtEl>
                                      </p:cBhvr>
                                    </p:animEffect>
                                  </p:childTnLst>
                                </p:cTn>
                              </p:par>
                              <p:par>
                                <p:cTn id="41" presetID="9" presetClass="emph" presetSubtype="0" grpId="0" nodeType="withEffect">
                                  <p:stCondLst>
                                    <p:cond delay="0"/>
                                  </p:stCondLst>
                                  <p:childTnLst>
                                    <p:set>
                                      <p:cBhvr rctx="PPT">
                                        <p:cTn id="42" dur="indefinite"/>
                                        <p:tgtEl>
                                          <p:spTgt spid="60"/>
                                        </p:tgtEl>
                                        <p:attrNameLst>
                                          <p:attrName>style.opacity</p:attrName>
                                        </p:attrNameLst>
                                      </p:cBhvr>
                                      <p:to>
                                        <p:strVal val="0.5"/>
                                      </p:to>
                                    </p:set>
                                    <p:animEffect filter="image" prLst="opacity: 0.5">
                                      <p:cBhvr rctx="IE">
                                        <p:cTn id="43" dur="indefinite"/>
                                        <p:tgtEl>
                                          <p:spTgt spid="60"/>
                                        </p:tgtEl>
                                      </p:cBhvr>
                                    </p:animEffect>
                                  </p:childTnLst>
                                </p:cTn>
                              </p:par>
                              <p:par>
                                <p:cTn id="44" presetID="9" presetClass="emph" presetSubtype="0" nodeType="withEffect">
                                  <p:stCondLst>
                                    <p:cond delay="0"/>
                                  </p:stCondLst>
                                  <p:childTnLst>
                                    <p:set>
                                      <p:cBhvr rctx="PPT">
                                        <p:cTn id="45" dur="indefinite"/>
                                        <p:tgtEl>
                                          <p:spTgt spid="62"/>
                                        </p:tgtEl>
                                        <p:attrNameLst>
                                          <p:attrName>style.opacity</p:attrName>
                                        </p:attrNameLst>
                                      </p:cBhvr>
                                      <p:to>
                                        <p:strVal val="0.5"/>
                                      </p:to>
                                    </p:set>
                                    <p:animEffect filter="image" prLst="opacity: 0.5">
                                      <p:cBhvr rctx="IE">
                                        <p:cTn id="46" dur="indefinite"/>
                                        <p:tgtEl>
                                          <p:spTgt spid="62"/>
                                        </p:tgtEl>
                                      </p:cBhvr>
                                    </p:animEffect>
                                  </p:childTnLst>
                                </p:cTn>
                              </p:par>
                              <p:par>
                                <p:cTn id="47" presetID="9" presetClass="emph" presetSubtype="0" nodeType="withEffect">
                                  <p:stCondLst>
                                    <p:cond delay="0"/>
                                  </p:stCondLst>
                                  <p:childTnLst>
                                    <p:set>
                                      <p:cBhvr rctx="PPT">
                                        <p:cTn id="48" dur="indefinite"/>
                                        <p:tgtEl>
                                          <p:spTgt spid="68"/>
                                        </p:tgtEl>
                                        <p:attrNameLst>
                                          <p:attrName>style.opacity</p:attrName>
                                        </p:attrNameLst>
                                      </p:cBhvr>
                                      <p:to>
                                        <p:strVal val="0.5"/>
                                      </p:to>
                                    </p:set>
                                    <p:animEffect filter="image" prLst="opacity: 0.5">
                                      <p:cBhvr rctx="IE">
                                        <p:cTn id="49" dur="indefinite"/>
                                        <p:tgtEl>
                                          <p:spTgt spid="68"/>
                                        </p:tgtEl>
                                      </p:cBhvr>
                                    </p:animEffect>
                                  </p:childTnLst>
                                </p:cTn>
                              </p:par>
                              <p:par>
                                <p:cTn id="50" presetID="9" presetClass="emph" presetSubtype="0" nodeType="withEffect">
                                  <p:stCondLst>
                                    <p:cond delay="0"/>
                                  </p:stCondLst>
                                  <p:childTnLst>
                                    <p:set>
                                      <p:cBhvr rctx="PPT">
                                        <p:cTn id="51" dur="indefinite"/>
                                        <p:tgtEl>
                                          <p:spTgt spid="72"/>
                                        </p:tgtEl>
                                        <p:attrNameLst>
                                          <p:attrName>style.opacity</p:attrName>
                                        </p:attrNameLst>
                                      </p:cBhvr>
                                      <p:to>
                                        <p:strVal val="0.5"/>
                                      </p:to>
                                    </p:set>
                                    <p:animEffect filter="image" prLst="opacity: 0.5">
                                      <p:cBhvr rctx="IE">
                                        <p:cTn id="52" dur="indefinite"/>
                                        <p:tgtEl>
                                          <p:spTgt spid="72"/>
                                        </p:tgtEl>
                                      </p:cBhvr>
                                    </p:animEffect>
                                  </p:childTnLst>
                                </p:cTn>
                              </p:par>
                              <p:par>
                                <p:cTn id="53" presetID="9" presetClass="emph" presetSubtype="0" nodeType="withEffect">
                                  <p:stCondLst>
                                    <p:cond delay="0"/>
                                  </p:stCondLst>
                                  <p:childTnLst>
                                    <p:set>
                                      <p:cBhvr rctx="PPT">
                                        <p:cTn id="54" dur="indefinite"/>
                                        <p:tgtEl>
                                          <p:spTgt spid="73"/>
                                        </p:tgtEl>
                                        <p:attrNameLst>
                                          <p:attrName>style.opacity</p:attrName>
                                        </p:attrNameLst>
                                      </p:cBhvr>
                                      <p:to>
                                        <p:strVal val="0.5"/>
                                      </p:to>
                                    </p:set>
                                    <p:animEffect filter="image" prLst="opacity: 0.5">
                                      <p:cBhvr rctx="IE">
                                        <p:cTn id="55" dur="indefinite"/>
                                        <p:tgtEl>
                                          <p:spTgt spid="73"/>
                                        </p:tgtEl>
                                      </p:cBhvr>
                                    </p:animEffect>
                                  </p:childTnLst>
                                </p:cTn>
                              </p:par>
                              <p:par>
                                <p:cTn id="56" presetID="9" presetClass="emph" presetSubtype="0" nodeType="withEffect">
                                  <p:stCondLst>
                                    <p:cond delay="0"/>
                                  </p:stCondLst>
                                  <p:childTnLst>
                                    <p:set>
                                      <p:cBhvr rctx="PPT">
                                        <p:cTn id="57" dur="indefinite"/>
                                        <p:tgtEl>
                                          <p:spTgt spid="74"/>
                                        </p:tgtEl>
                                        <p:attrNameLst>
                                          <p:attrName>style.opacity</p:attrName>
                                        </p:attrNameLst>
                                      </p:cBhvr>
                                      <p:to>
                                        <p:strVal val="0.5"/>
                                      </p:to>
                                    </p:set>
                                    <p:animEffect filter="image" prLst="opacity: 0.5">
                                      <p:cBhvr rctx="IE">
                                        <p:cTn id="58" dur="indefinite"/>
                                        <p:tgtEl>
                                          <p:spTgt spid="74"/>
                                        </p:tgtEl>
                                      </p:cBhvr>
                                    </p:animEffect>
                                  </p:childTnLst>
                                </p:cTn>
                              </p:par>
                              <p:par>
                                <p:cTn id="59" presetID="9" presetClass="emph" presetSubtype="0" nodeType="withEffect">
                                  <p:stCondLst>
                                    <p:cond delay="0"/>
                                  </p:stCondLst>
                                  <p:childTnLst>
                                    <p:set>
                                      <p:cBhvr rctx="PPT">
                                        <p:cTn id="60" dur="indefinite"/>
                                        <p:tgtEl>
                                          <p:spTgt spid="76"/>
                                        </p:tgtEl>
                                        <p:attrNameLst>
                                          <p:attrName>style.opacity</p:attrName>
                                        </p:attrNameLst>
                                      </p:cBhvr>
                                      <p:to>
                                        <p:strVal val="0.5"/>
                                      </p:to>
                                    </p:set>
                                    <p:animEffect filter="image" prLst="opacity: 0.5">
                                      <p:cBhvr rctx="IE">
                                        <p:cTn id="61" dur="indefinite"/>
                                        <p:tgtEl>
                                          <p:spTgt spid="76"/>
                                        </p:tgtEl>
                                      </p:cBhvr>
                                    </p:animEffect>
                                  </p:childTnLst>
                                </p:cTn>
                              </p:par>
                              <p:par>
                                <p:cTn id="62" presetID="9" presetClass="emph" presetSubtype="0" nodeType="withEffect">
                                  <p:stCondLst>
                                    <p:cond delay="0"/>
                                  </p:stCondLst>
                                  <p:childTnLst>
                                    <p:set>
                                      <p:cBhvr rctx="PPT">
                                        <p:cTn id="63" dur="indefinite"/>
                                        <p:tgtEl>
                                          <p:spTgt spid="77"/>
                                        </p:tgtEl>
                                        <p:attrNameLst>
                                          <p:attrName>style.opacity</p:attrName>
                                        </p:attrNameLst>
                                      </p:cBhvr>
                                      <p:to>
                                        <p:strVal val="0.5"/>
                                      </p:to>
                                    </p:set>
                                    <p:animEffect filter="image" prLst="opacity: 0.5">
                                      <p:cBhvr rctx="IE">
                                        <p:cTn id="64" dur="indefinite"/>
                                        <p:tgtEl>
                                          <p:spTgt spid="77"/>
                                        </p:tgtEl>
                                      </p:cBhvr>
                                    </p:animEffect>
                                  </p:childTnLst>
                                </p:cTn>
                              </p:par>
                              <p:par>
                                <p:cTn id="65" presetID="9" presetClass="emph" presetSubtype="0" nodeType="withEffect">
                                  <p:stCondLst>
                                    <p:cond delay="0"/>
                                  </p:stCondLst>
                                  <p:childTnLst>
                                    <p:set>
                                      <p:cBhvr rctx="PPT">
                                        <p:cTn id="66" dur="indefinite"/>
                                        <p:tgtEl>
                                          <p:spTgt spid="78"/>
                                        </p:tgtEl>
                                        <p:attrNameLst>
                                          <p:attrName>style.opacity</p:attrName>
                                        </p:attrNameLst>
                                      </p:cBhvr>
                                      <p:to>
                                        <p:strVal val="0.5"/>
                                      </p:to>
                                    </p:set>
                                    <p:animEffect filter="image" prLst="opacity: 0.5">
                                      <p:cBhvr rctx="IE">
                                        <p:cTn id="67" dur="indefinite"/>
                                        <p:tgtEl>
                                          <p:spTgt spid="78"/>
                                        </p:tgtEl>
                                      </p:cBhvr>
                                    </p:animEffect>
                                  </p:childTnLst>
                                </p:cTn>
                              </p:par>
                              <p:par>
                                <p:cTn id="68" presetID="9" presetClass="emph" presetSubtype="0" nodeType="withEffect">
                                  <p:stCondLst>
                                    <p:cond delay="0"/>
                                  </p:stCondLst>
                                  <p:childTnLst>
                                    <p:set>
                                      <p:cBhvr rctx="PPT">
                                        <p:cTn id="69" dur="indefinite"/>
                                        <p:tgtEl>
                                          <p:spTgt spid="80"/>
                                        </p:tgtEl>
                                        <p:attrNameLst>
                                          <p:attrName>style.opacity</p:attrName>
                                        </p:attrNameLst>
                                      </p:cBhvr>
                                      <p:to>
                                        <p:strVal val="0.5"/>
                                      </p:to>
                                    </p:set>
                                    <p:animEffect filter="image" prLst="opacity: 0.5">
                                      <p:cBhvr rctx="IE">
                                        <p:cTn id="70" dur="indefinite"/>
                                        <p:tgtEl>
                                          <p:spTgt spid="80"/>
                                        </p:tgtEl>
                                      </p:cBhvr>
                                    </p:animEffect>
                                  </p:childTnLst>
                                </p:cTn>
                              </p:par>
                              <p:par>
                                <p:cTn id="71" presetID="9" presetClass="emph" presetSubtype="0" nodeType="withEffect">
                                  <p:stCondLst>
                                    <p:cond delay="0"/>
                                  </p:stCondLst>
                                  <p:childTnLst>
                                    <p:set>
                                      <p:cBhvr rctx="PPT">
                                        <p:cTn id="72" dur="indefinite"/>
                                        <p:tgtEl>
                                          <p:spTgt spid="81"/>
                                        </p:tgtEl>
                                        <p:attrNameLst>
                                          <p:attrName>style.opacity</p:attrName>
                                        </p:attrNameLst>
                                      </p:cBhvr>
                                      <p:to>
                                        <p:strVal val="0.5"/>
                                      </p:to>
                                    </p:set>
                                    <p:animEffect filter="image" prLst="opacity: 0.5">
                                      <p:cBhvr rctx="IE">
                                        <p:cTn id="73" dur="indefinite"/>
                                        <p:tgtEl>
                                          <p:spTgt spid="81"/>
                                        </p:tgtEl>
                                      </p:cBhvr>
                                    </p:animEffect>
                                  </p:childTnLst>
                                </p:cTn>
                              </p:par>
                              <p:par>
                                <p:cTn id="74" presetID="9" presetClass="emph" presetSubtype="0" nodeType="withEffect">
                                  <p:stCondLst>
                                    <p:cond delay="0"/>
                                  </p:stCondLst>
                                  <p:childTnLst>
                                    <p:set>
                                      <p:cBhvr rctx="PPT">
                                        <p:cTn id="75" dur="indefinite"/>
                                        <p:tgtEl>
                                          <p:spTgt spid="26"/>
                                        </p:tgtEl>
                                        <p:attrNameLst>
                                          <p:attrName>style.opacity</p:attrName>
                                        </p:attrNameLst>
                                      </p:cBhvr>
                                      <p:to>
                                        <p:strVal val="0.5"/>
                                      </p:to>
                                    </p:set>
                                    <p:animEffect filter="image" prLst="opacity: 0.5">
                                      <p:cBhvr rctx="IE">
                                        <p:cTn id="76" dur="indefinite"/>
                                        <p:tgtEl>
                                          <p:spTgt spid="26"/>
                                        </p:tgtEl>
                                      </p:cBhvr>
                                    </p:animEffect>
                                  </p:childTnLst>
                                </p:cTn>
                              </p:par>
                              <p:par>
                                <p:cTn id="77" presetID="9" presetClass="emph" presetSubtype="0" nodeType="withEffect">
                                  <p:stCondLst>
                                    <p:cond delay="0"/>
                                  </p:stCondLst>
                                  <p:childTnLst>
                                    <p:set>
                                      <p:cBhvr rctx="PPT">
                                        <p:cTn id="78" dur="indefinite"/>
                                        <p:tgtEl>
                                          <p:spTgt spid="70"/>
                                        </p:tgtEl>
                                        <p:attrNameLst>
                                          <p:attrName>style.opacity</p:attrName>
                                        </p:attrNameLst>
                                      </p:cBhvr>
                                      <p:to>
                                        <p:strVal val="0.5"/>
                                      </p:to>
                                    </p:set>
                                    <p:animEffect filter="image" prLst="opacity: 0.5">
                                      <p:cBhvr rctx="IE">
                                        <p:cTn id="79" dur="indefinite"/>
                                        <p:tgtEl>
                                          <p:spTgt spid="70"/>
                                        </p:tgtEl>
                                      </p:cBhvr>
                                    </p:animEffect>
                                  </p:childTnLst>
                                </p:cTn>
                              </p:par>
                            </p:childTnLst>
                          </p:cTn>
                        </p:par>
                        <p:par>
                          <p:cTn id="80" fill="hold">
                            <p:stCondLst>
                              <p:cond delay="0"/>
                            </p:stCondLst>
                            <p:childTnLst>
                              <p:par>
                                <p:cTn id="81" presetID="21" presetClass="entr" presetSubtype="2"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heel(2)">
                                      <p:cBhvr>
                                        <p:cTn id="83" dur="1000"/>
                                        <p:tgtEl>
                                          <p:spTgt spid="64"/>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6" grpId="0"/>
      <p:bldP spid="57" grpId="0"/>
      <p:bldP spid="58" grpId="0"/>
      <p:bldP spid="60" grpId="0"/>
      <p:bldP spid="64" grpId="0" animBg="1"/>
    </p:bldLst>
  </p:timing>
</p:sld>
</file>

<file path=ppt/theme/theme1.xml><?xml version="1.0" encoding="utf-8"?>
<a:theme xmlns:a="http://schemas.openxmlformats.org/drawingml/2006/main" name="ホワイト">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ペーパー">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9924</TotalTime>
  <Words>3731</Words>
  <Application>Microsoft Macintosh PowerPoint</Application>
  <PresentationFormat>画面に合わせる (4:3)</PresentationFormat>
  <Paragraphs>995</Paragraphs>
  <Slides>62</Slides>
  <Notes>31</Notes>
  <HiddenSlides>16</HiddenSlides>
  <MMClips>0</MMClips>
  <ScaleCrop>false</ScaleCrop>
  <HeadingPairs>
    <vt:vector size="6" baseType="variant">
      <vt:variant>
        <vt:lpstr>テーマ</vt:lpstr>
      </vt:variant>
      <vt:variant>
        <vt:i4>1</vt:i4>
      </vt:variant>
      <vt:variant>
        <vt:lpstr>スライド タイトル</vt:lpstr>
      </vt:variant>
      <vt:variant>
        <vt:i4>62</vt:i4>
      </vt:variant>
      <vt:variant>
        <vt:lpstr>目的別スライド ショー</vt:lpstr>
      </vt:variant>
      <vt:variant>
        <vt:i4>8</vt:i4>
      </vt:variant>
    </vt:vector>
  </HeadingPairs>
  <TitlesOfParts>
    <vt:vector size="71" baseType="lpstr">
      <vt:lpstr>ホワイト</vt:lpstr>
      <vt:lpstr>PowerPoint プレゼンテーション</vt:lpstr>
      <vt:lpstr>PowerPoint プレゼンテーション</vt:lpstr>
      <vt:lpstr>PowerPoint プレゼンテーション</vt:lpstr>
      <vt:lpstr>PowerPoint プレゼンテーション</vt:lpstr>
      <vt:lpstr>ぷらっとはうすプラン</vt:lpstr>
      <vt:lpstr>現状</vt:lpstr>
      <vt:lpstr>空き家を活用した地域交流拠点の整備</vt:lpstr>
      <vt:lpstr>地域の特性を活用</vt:lpstr>
      <vt:lpstr>PowerPoint プレゼンテーション</vt:lpstr>
      <vt:lpstr>まちなか行くべプラン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さわやかりんりんプラン</vt:lpstr>
      <vt:lpstr>PowerPoint プレゼンテーション</vt:lpstr>
      <vt:lpstr>PowerPoint プレゼンテーション</vt:lpstr>
      <vt:lpstr>PowerPoint プレゼンテーション</vt:lpstr>
      <vt:lpstr>PowerPoint プレゼンテーション</vt:lpstr>
      <vt:lpstr>①里山の駅、水辺の駅</vt:lpstr>
      <vt:lpstr>②駅表の設置、線路のペイント</vt:lpstr>
      <vt:lpstr>まとめ</vt:lpstr>
      <vt:lpstr>あんしんつくろうプラン</vt:lpstr>
      <vt:lpstr>現状</vt:lpstr>
      <vt:lpstr>現状</vt:lpstr>
      <vt:lpstr>安全マップづくり（現状）</vt:lpstr>
      <vt:lpstr>安全マップづくり（提案）</vt:lpstr>
      <vt:lpstr>安全マップの活用</vt:lpstr>
      <vt:lpstr>まとめ</vt:lpstr>
      <vt:lpstr>ピンピンコロリプラン</vt:lpstr>
      <vt:lpstr>PowerPoint プレゼンテーション</vt:lpstr>
      <vt:lpstr>ヒアリング調査</vt:lpstr>
      <vt:lpstr>ますます増加する高齢者…</vt:lpstr>
      <vt:lpstr>“健康寿命を伸ばす”ために重要な３要素</vt:lpstr>
      <vt:lpstr>PowerPoint プレゼンテーション</vt:lpstr>
      <vt:lpstr>PowerPoint プレゼンテーション</vt:lpstr>
      <vt:lpstr>天川団地に住むAさん(72歳・男性・元通訳）の１日</vt:lpstr>
      <vt:lpstr>まとめ</vt:lpstr>
      <vt:lpstr>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H25年度 市民満足度調査</vt:lpstr>
      <vt:lpstr>つちうら戦略プラン</vt:lpstr>
      <vt:lpstr>開業支援事業(土浦市ホームページより)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安全マップづくり</vt:lpstr>
      <vt:lpstr>安全マップづくり</vt:lpstr>
      <vt:lpstr>安全マップにのせる情報</vt:lpstr>
      <vt:lpstr>土浦市の自主防犯組織</vt:lpstr>
      <vt:lpstr>安全マップづくり</vt:lpstr>
      <vt:lpstr>現状</vt:lpstr>
      <vt:lpstr>補足資料</vt:lpstr>
      <vt:lpstr>補足資料</vt:lpstr>
      <vt:lpstr>質問対策-PPK</vt:lpstr>
      <vt:lpstr>質問対策-安心作ろう</vt:lpstr>
      <vt:lpstr>質問対策-中心市街地</vt:lpstr>
      <vt:lpstr>ぷらっとはうす</vt:lpstr>
      <vt:lpstr>まちなか行くべ</vt:lpstr>
      <vt:lpstr>りんりん</vt:lpstr>
      <vt:lpstr>安全マップ</vt:lpstr>
      <vt:lpstr>PPK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Mitsuyo Ohara</dc:creator>
  <cp:lastModifiedBy>Mitsuyo Ohara</cp:lastModifiedBy>
  <cp:revision>561</cp:revision>
  <cp:lastPrinted>2015-02-02T10:36:32Z</cp:lastPrinted>
  <dcterms:created xsi:type="dcterms:W3CDTF">2015-01-04T05:53:46Z</dcterms:created>
  <dcterms:modified xsi:type="dcterms:W3CDTF">2015-02-06T13:36:20Z</dcterms:modified>
</cp:coreProperties>
</file>