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embeddings/oleObject1.bin" ContentType="application/vnd.openxmlformats-officedocument.oleObject"/>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1"/>
    <p:sldMasterId id="2147483669" r:id="rId2"/>
    <p:sldMasterId id="2147483676" r:id="rId3"/>
    <p:sldMasterId id="2147483648" r:id="rId4"/>
    <p:sldMasterId id="2147483693" r:id="rId5"/>
    <p:sldMasterId id="2147483706" r:id="rId6"/>
  </p:sldMasterIdLst>
  <p:notesMasterIdLst>
    <p:notesMasterId r:id="rId53"/>
  </p:notesMasterIdLst>
  <p:handoutMasterIdLst>
    <p:handoutMasterId r:id="rId54"/>
  </p:handoutMasterIdLst>
  <p:sldIdLst>
    <p:sldId id="274" r:id="rId7"/>
    <p:sldId id="285" r:id="rId8"/>
    <p:sldId id="286" r:id="rId9"/>
    <p:sldId id="293" r:id="rId10"/>
    <p:sldId id="292" r:id="rId11"/>
    <p:sldId id="287" r:id="rId12"/>
    <p:sldId id="361" r:id="rId13"/>
    <p:sldId id="288" r:id="rId14"/>
    <p:sldId id="340" r:id="rId15"/>
    <p:sldId id="326" r:id="rId16"/>
    <p:sldId id="367" r:id="rId17"/>
    <p:sldId id="345" r:id="rId18"/>
    <p:sldId id="369" r:id="rId19"/>
    <p:sldId id="372" r:id="rId20"/>
    <p:sldId id="373" r:id="rId21"/>
    <p:sldId id="362" r:id="rId22"/>
    <p:sldId id="353" r:id="rId23"/>
    <p:sldId id="354" r:id="rId24"/>
    <p:sldId id="355" r:id="rId25"/>
    <p:sldId id="363" r:id="rId26"/>
    <p:sldId id="349" r:id="rId27"/>
    <p:sldId id="280" r:id="rId28"/>
    <p:sldId id="352" r:id="rId29"/>
    <p:sldId id="385" r:id="rId30"/>
    <p:sldId id="364" r:id="rId31"/>
    <p:sldId id="303" r:id="rId32"/>
    <p:sldId id="299" r:id="rId33"/>
    <p:sldId id="365" r:id="rId34"/>
    <p:sldId id="258" r:id="rId35"/>
    <p:sldId id="263" r:id="rId36"/>
    <p:sldId id="366" r:id="rId37"/>
    <p:sldId id="325" r:id="rId38"/>
    <p:sldId id="377" r:id="rId39"/>
    <p:sldId id="289" r:id="rId40"/>
    <p:sldId id="294" r:id="rId41"/>
    <p:sldId id="296" r:id="rId42"/>
    <p:sldId id="379" r:id="rId43"/>
    <p:sldId id="375" r:id="rId44"/>
    <p:sldId id="383" r:id="rId45"/>
    <p:sldId id="384" r:id="rId46"/>
    <p:sldId id="310" r:id="rId47"/>
    <p:sldId id="380" r:id="rId48"/>
    <p:sldId id="378" r:id="rId49"/>
    <p:sldId id="312" r:id="rId50"/>
    <p:sldId id="308" r:id="rId51"/>
    <p:sldId id="315" r:id="rId5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１目標都市像" id="{224F41C4-732C-8949-A413-4949871A3C53}">
          <p14:sldIdLst>
            <p14:sldId id="274"/>
            <p14:sldId id="285"/>
            <p14:sldId id="286"/>
            <p14:sldId id="293"/>
            <p14:sldId id="292"/>
          </p14:sldIdLst>
        </p14:section>
        <p14:section name="２部門地区別構想" id="{D79A8887-5056-DA43-A06B-207D427A7338}">
          <p14:sldIdLst>
            <p14:sldId id="287"/>
            <p14:sldId id="361"/>
          </p14:sldIdLst>
        </p14:section>
        <p14:section name="３部門・地区別方策案" id="{5A5C77B0-55AB-FF40-95EB-F769630F6823}">
          <p14:sldIdLst>
            <p14:sldId id="288"/>
            <p14:sldId id="340"/>
            <p14:sldId id="326"/>
            <p14:sldId id="367"/>
            <p14:sldId id="345"/>
            <p14:sldId id="369"/>
            <p14:sldId id="372"/>
            <p14:sldId id="373"/>
            <p14:sldId id="362"/>
            <p14:sldId id="353"/>
            <p14:sldId id="354"/>
            <p14:sldId id="355"/>
            <p14:sldId id="363"/>
            <p14:sldId id="349"/>
            <p14:sldId id="280"/>
            <p14:sldId id="352"/>
            <p14:sldId id="385"/>
            <p14:sldId id="364"/>
            <p14:sldId id="303"/>
            <p14:sldId id="299"/>
            <p14:sldId id="365"/>
            <p14:sldId id="258"/>
            <p14:sldId id="263"/>
            <p14:sldId id="366"/>
            <p14:sldId id="325"/>
            <p14:sldId id="377"/>
          </p14:sldIdLst>
        </p14:section>
        <p14:section name="４まとめ" id="{D3A9D5CD-A0DE-3E42-94D2-3D0563F7C2CF}">
          <p14:sldIdLst>
            <p14:sldId id="289"/>
            <p14:sldId id="294"/>
            <p14:sldId id="296"/>
            <p14:sldId id="379"/>
            <p14:sldId id="375"/>
            <p14:sldId id="383"/>
          </p14:sldIdLst>
        </p14:section>
        <p14:section name="隠しスライド（実現可能性）" id="{B7E5AC01-296A-8340-B1D0-E7679FF44639}">
          <p14:sldIdLst>
            <p14:sldId id="384"/>
            <p14:sldId id="310"/>
            <p14:sldId id="380"/>
            <p14:sldId id="378"/>
            <p14:sldId id="312"/>
            <p14:sldId id="308"/>
            <p14:sldId id="31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0080"/>
    <a:srgbClr val="FF6666"/>
    <a:srgbClr val="804000"/>
    <a:srgbClr val="8000FF"/>
    <a:srgbClr val="040404"/>
    <a:srgbClr val="00A201"/>
    <a:srgbClr val="CCFF66"/>
    <a:srgbClr val="FFFF6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92" autoAdjust="0"/>
    <p:restoredTop sz="94662" autoAdjust="0"/>
  </p:normalViewPr>
  <p:slideViewPr>
    <p:cSldViewPr snapToGrid="0" snapToObjects="1">
      <p:cViewPr varScale="1">
        <p:scale>
          <a:sx n="70" d="100"/>
          <a:sy n="70" d="100"/>
        </p:scale>
        <p:origin x="-7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2000" dirty="0" smtClean="0"/>
              <a:t>中心市街地</a:t>
            </a:r>
            <a:r>
              <a:rPr lang="ja-JP" sz="2000" dirty="0" smtClean="0"/>
              <a:t>商店数</a:t>
            </a:r>
            <a:r>
              <a:rPr lang="ja-JP" sz="2000" dirty="0"/>
              <a:t>の推移</a:t>
            </a:r>
          </a:p>
        </c:rich>
      </c:tx>
      <c:layout>
        <c:manualLayout>
          <c:xMode val="edge"/>
          <c:yMode val="edge"/>
          <c:x val="0.243887034600677"/>
          <c:y val="0.0344683344229081"/>
        </c:manualLayout>
      </c:layout>
      <c:overlay val="0"/>
    </c:title>
    <c:autoTitleDeleted val="0"/>
    <c:plotArea>
      <c:layout/>
      <c:barChart>
        <c:barDir val="col"/>
        <c:grouping val="clustered"/>
        <c:varyColors val="0"/>
        <c:ser>
          <c:idx val="1"/>
          <c:order val="0"/>
          <c:tx>
            <c:strRef>
              <c:f>Sheet2!$B$4</c:f>
              <c:strCache>
                <c:ptCount val="1"/>
                <c:pt idx="0">
                  <c:v>中心市街地</c:v>
                </c:pt>
              </c:strCache>
            </c:strRef>
          </c:tx>
          <c:invertIfNegative val="0"/>
          <c:cat>
            <c:strRef>
              <c:f>Sheet2!$C$2:$H$2</c:f>
              <c:strCache>
                <c:ptCount val="6"/>
                <c:pt idx="0">
                  <c:v>H9</c:v>
                </c:pt>
                <c:pt idx="1">
                  <c:v>H11</c:v>
                </c:pt>
                <c:pt idx="2">
                  <c:v>H14</c:v>
                </c:pt>
                <c:pt idx="3">
                  <c:v>H16</c:v>
                </c:pt>
                <c:pt idx="4">
                  <c:v>H19</c:v>
                </c:pt>
                <c:pt idx="5">
                  <c:v>H24</c:v>
                </c:pt>
              </c:strCache>
            </c:strRef>
          </c:cat>
          <c:val>
            <c:numRef>
              <c:f>Sheet2!$C$4:$H$4</c:f>
              <c:numCache>
                <c:formatCode>General</c:formatCode>
                <c:ptCount val="6"/>
                <c:pt idx="0">
                  <c:v>515.0</c:v>
                </c:pt>
                <c:pt idx="1">
                  <c:v>504.0</c:v>
                </c:pt>
                <c:pt idx="2">
                  <c:v>448.0</c:v>
                </c:pt>
                <c:pt idx="3">
                  <c:v>423.0</c:v>
                </c:pt>
                <c:pt idx="4">
                  <c:v>350.0</c:v>
                </c:pt>
              </c:numCache>
            </c:numRef>
          </c:val>
        </c:ser>
        <c:dLbls>
          <c:showLegendKey val="0"/>
          <c:showVal val="0"/>
          <c:showCatName val="0"/>
          <c:showSerName val="0"/>
          <c:showPercent val="0"/>
          <c:showBubbleSize val="0"/>
        </c:dLbls>
        <c:gapWidth val="150"/>
        <c:axId val="2117944136"/>
        <c:axId val="2117948904"/>
      </c:barChart>
      <c:catAx>
        <c:axId val="2117944136"/>
        <c:scaling>
          <c:orientation val="minMax"/>
        </c:scaling>
        <c:delete val="0"/>
        <c:axPos val="b"/>
        <c:numFmt formatCode="General" sourceLinked="0"/>
        <c:majorTickMark val="none"/>
        <c:minorTickMark val="none"/>
        <c:tickLblPos val="nextTo"/>
        <c:txPr>
          <a:bodyPr/>
          <a:lstStyle/>
          <a:p>
            <a:pPr>
              <a:defRPr sz="1600"/>
            </a:pPr>
            <a:endParaRPr lang="ja-JP"/>
          </a:p>
        </c:txPr>
        <c:crossAx val="2117948904"/>
        <c:crosses val="autoZero"/>
        <c:auto val="1"/>
        <c:lblAlgn val="ctr"/>
        <c:lblOffset val="100"/>
        <c:noMultiLvlLbl val="0"/>
      </c:catAx>
      <c:valAx>
        <c:axId val="2117948904"/>
        <c:scaling>
          <c:orientation val="minMax"/>
        </c:scaling>
        <c:delete val="0"/>
        <c:axPos val="l"/>
        <c:majorGridlines/>
        <c:numFmt formatCode="#,##0_);[Red]\(#,##0\)" sourceLinked="0"/>
        <c:majorTickMark val="none"/>
        <c:minorTickMark val="none"/>
        <c:tickLblPos val="nextTo"/>
        <c:txPr>
          <a:bodyPr/>
          <a:lstStyle/>
          <a:p>
            <a:pPr>
              <a:defRPr sz="1600"/>
            </a:pPr>
            <a:endParaRPr lang="ja-JP"/>
          </a:p>
        </c:txPr>
        <c:crossAx val="2117944136"/>
        <c:crosses val="autoZero"/>
        <c:crossBetween val="between"/>
        <c:majorUnit val="100.0"/>
      </c:valAx>
    </c:plotArea>
    <c:plotVisOnly val="1"/>
    <c:dispBlanksAs val="gap"/>
    <c:showDLblsOverMax val="0"/>
  </c:chart>
  <c:txPr>
    <a:bodyPr/>
    <a:lstStyle/>
    <a:p>
      <a:pPr>
        <a:defRPr sz="1800"/>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0.79135</cdr:x>
      <cdr:y>0.77357</cdr:y>
    </cdr:from>
    <cdr:to>
      <cdr:x>1</cdr:x>
      <cdr:y>1</cdr:y>
    </cdr:to>
    <cdr:sp macro="" textlink="">
      <cdr:nvSpPr>
        <cdr:cNvPr id="2" name="テキスト ボックス 1"/>
        <cdr:cNvSpPr txBox="1"/>
      </cdr:nvSpPr>
      <cdr:spPr>
        <a:xfrm xmlns:a="http://schemas.openxmlformats.org/drawingml/2006/main">
          <a:off x="3673060" y="381882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0.03849</cdr:x>
      <cdr:y>0.03386</cdr:y>
    </cdr:from>
    <cdr:to>
      <cdr:x>0.12485</cdr:x>
      <cdr:y>0.1773</cdr:y>
    </cdr:to>
    <cdr:sp macro="" textlink="">
      <cdr:nvSpPr>
        <cdr:cNvPr id="4" name="テキスト ボックス 3"/>
        <cdr:cNvSpPr txBox="1"/>
      </cdr:nvSpPr>
      <cdr:spPr>
        <a:xfrm xmlns:a="http://schemas.openxmlformats.org/drawingml/2006/main">
          <a:off x="199568" y="103168"/>
          <a:ext cx="447802" cy="43700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dirty="0" smtClean="0"/>
            <a:t>店舗</a:t>
          </a:r>
          <a:endParaRPr kumimoji="1" lang="ja-JP" altLang="en-US" dirty="0"/>
        </a:p>
      </cdr:txBody>
    </cdr:sp>
  </cdr:relSizeAnchor>
  <cdr:relSizeAnchor xmlns:cdr="http://schemas.openxmlformats.org/drawingml/2006/chartDrawing">
    <cdr:from>
      <cdr:x>0.83963</cdr:x>
      <cdr:y>0.14481</cdr:y>
    </cdr:from>
    <cdr:to>
      <cdr:x>0.98172</cdr:x>
      <cdr:y>0.97215</cdr:y>
    </cdr:to>
    <cdr:sp macro="" textlink="">
      <cdr:nvSpPr>
        <cdr:cNvPr id="5" name="テキスト ボックス 4"/>
        <cdr:cNvSpPr txBox="1"/>
      </cdr:nvSpPr>
      <cdr:spPr>
        <a:xfrm xmlns:a="http://schemas.openxmlformats.org/drawingml/2006/main">
          <a:off x="4030968" y="493723"/>
          <a:ext cx="682189" cy="282073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95B100-1D67-914B-A451-B952F4DE962E}" type="datetime1">
              <a:rPr kumimoji="1" lang="ja-JP" altLang="en-US" smtClean="0"/>
              <a:t>2014/12/19</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AA1A86-7473-C749-8513-EEBA787E5DB1}" type="slidenum">
              <a:rPr kumimoji="1" lang="ja-JP" altLang="en-US" smtClean="0"/>
              <a:t>‹#›</a:t>
            </a:fld>
            <a:endParaRPr kumimoji="1" lang="ja-JP" altLang="en-US"/>
          </a:p>
        </p:txBody>
      </p:sp>
    </p:spTree>
    <p:extLst>
      <p:ext uri="{BB962C8B-B14F-4D97-AF65-F5344CB8AC3E}">
        <p14:creationId xmlns:p14="http://schemas.microsoft.com/office/powerpoint/2010/main" val="26844728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39C5B-12F2-F74E-B26B-35C6BBF0AC61}" type="datetime1">
              <a:rPr kumimoji="1" lang="ja-JP" altLang="en-US" smtClean="0"/>
              <a:t>2014/12/19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362778-A044-D84B-ACF6-E50520329FD9}" type="slidenum">
              <a:rPr kumimoji="1" lang="ja-JP" altLang="en-US" smtClean="0"/>
              <a:t>‹#›</a:t>
            </a:fld>
            <a:endParaRPr kumimoji="1" lang="ja-JP" altLang="en-US"/>
          </a:p>
        </p:txBody>
      </p:sp>
    </p:spTree>
    <p:extLst>
      <p:ext uri="{BB962C8B-B14F-4D97-AF65-F5344CB8AC3E}">
        <p14:creationId xmlns:p14="http://schemas.microsoft.com/office/powerpoint/2010/main" val="87081206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ea typeface="07ロゴたいぷゴシックCondens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sp>
        <p:nvSpPr>
          <p:cNvPr id="7" name="スライド番号プレースホルダー 5"/>
          <p:cNvSpPr>
            <a:spLocks noGrp="1"/>
          </p:cNvSpPr>
          <p:nvPr>
            <p:ph type="sldNum" sz="quarter" idx="4"/>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pPr/>
              <a:t>‹#›</a:t>
            </a:fld>
            <a:endParaRPr lang="ja-JP" altLang="en-US"/>
          </a:p>
        </p:txBody>
      </p:sp>
    </p:spTree>
    <p:extLst>
      <p:ext uri="{BB962C8B-B14F-4D97-AF65-F5344CB8AC3E}">
        <p14:creationId xmlns:p14="http://schemas.microsoft.com/office/powerpoint/2010/main" val="11854173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8" name="テキスト プレースホルダー 10"/>
          <p:cNvSpPr>
            <a:spLocks noGrp="1"/>
          </p:cNvSpPr>
          <p:nvPr>
            <p:ph type="body" sz="quarter" idx="13" hasCustomPrompt="1"/>
          </p:nvPr>
        </p:nvSpPr>
        <p:spPr>
          <a:xfrm>
            <a:off x="199358" y="96567"/>
            <a:ext cx="1156879" cy="1067777"/>
          </a:xfrm>
        </p:spPr>
        <p:txBody>
          <a:bodyPr>
            <a:noAutofit/>
          </a:bodyPr>
          <a:lstStyle>
            <a:lvl1pPr marL="0" indent="0" algn="ctr">
              <a:buNone/>
              <a:defRPr sz="6600"/>
            </a:lvl1pPr>
          </a:lstStyle>
          <a:p>
            <a:pPr lvl="0"/>
            <a:r>
              <a:rPr kumimoji="1" lang="ja-JP" altLang="en-US" dirty="0" smtClean="0"/>
              <a:t>あ</a:t>
            </a:r>
          </a:p>
        </p:txBody>
      </p:sp>
      <p:sp>
        <p:nvSpPr>
          <p:cNvPr id="9" name="テキスト プレースホルダー 13"/>
          <p:cNvSpPr>
            <a:spLocks noGrp="1"/>
          </p:cNvSpPr>
          <p:nvPr>
            <p:ph type="body" sz="quarter" idx="14"/>
          </p:nvPr>
        </p:nvSpPr>
        <p:spPr>
          <a:xfrm>
            <a:off x="1369330" y="85491"/>
            <a:ext cx="1915854" cy="567771"/>
          </a:xfrm>
        </p:spPr>
        <p:txBody>
          <a:bodyPr/>
          <a:lstStyle>
            <a:lvl1pPr marL="0" indent="0">
              <a:buNone/>
              <a:defRPr/>
            </a:lvl1pPr>
          </a:lstStyle>
          <a:p>
            <a:pPr lvl="0"/>
            <a:r>
              <a:rPr kumimoji="1" lang="ja-JP" altLang="en-US" dirty="0" smtClean="0"/>
              <a:t>マスター</a:t>
            </a:r>
            <a:endParaRPr kumimoji="1" lang="ja-JP" altLang="en-US" dirty="0"/>
          </a:p>
        </p:txBody>
      </p:sp>
      <p:sp>
        <p:nvSpPr>
          <p:cNvPr id="7" name="スライド番号プレースホルダー 5"/>
          <p:cNvSpPr>
            <a:spLocks noGrp="1"/>
          </p:cNvSpPr>
          <p:nvPr>
            <p:ph type="sldNum" sz="quarter" idx="4"/>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pPr/>
              <a:t>‹#›</a:t>
            </a:fld>
            <a:endParaRPr lang="ja-JP" altLang="en-US"/>
          </a:p>
        </p:txBody>
      </p:sp>
    </p:spTree>
    <p:extLst>
      <p:ext uri="{BB962C8B-B14F-4D97-AF65-F5344CB8AC3E}">
        <p14:creationId xmlns:p14="http://schemas.microsoft.com/office/powerpoint/2010/main" val="10308764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9" name="テキスト プレースホルダー 10"/>
          <p:cNvSpPr>
            <a:spLocks noGrp="1"/>
          </p:cNvSpPr>
          <p:nvPr>
            <p:ph type="body" sz="quarter" idx="13" hasCustomPrompt="1"/>
          </p:nvPr>
        </p:nvSpPr>
        <p:spPr>
          <a:xfrm>
            <a:off x="199358" y="96567"/>
            <a:ext cx="1156879" cy="1067777"/>
          </a:xfrm>
        </p:spPr>
        <p:txBody>
          <a:bodyPr>
            <a:noAutofit/>
          </a:bodyPr>
          <a:lstStyle>
            <a:lvl1pPr marL="0" indent="0" algn="ctr">
              <a:buNone/>
              <a:defRPr sz="6600"/>
            </a:lvl1pPr>
          </a:lstStyle>
          <a:p>
            <a:pPr lvl="0"/>
            <a:r>
              <a:rPr kumimoji="1" lang="ja-JP" altLang="en-US" dirty="0" smtClean="0"/>
              <a:t>あ</a:t>
            </a:r>
          </a:p>
        </p:txBody>
      </p:sp>
      <p:sp>
        <p:nvSpPr>
          <p:cNvPr id="10" name="テキスト プレースホルダー 13"/>
          <p:cNvSpPr>
            <a:spLocks noGrp="1"/>
          </p:cNvSpPr>
          <p:nvPr>
            <p:ph type="body" sz="quarter" idx="14"/>
          </p:nvPr>
        </p:nvSpPr>
        <p:spPr>
          <a:xfrm>
            <a:off x="1369330" y="85491"/>
            <a:ext cx="1915854" cy="567771"/>
          </a:xfrm>
        </p:spPr>
        <p:txBody>
          <a:bodyPr/>
          <a:lstStyle>
            <a:lvl1pPr marL="0" indent="0">
              <a:buNone/>
              <a:defRPr/>
            </a:lvl1pPr>
          </a:lstStyle>
          <a:p>
            <a:pPr lvl="0"/>
            <a:r>
              <a:rPr kumimoji="1" lang="ja-JP" altLang="en-US" dirty="0" smtClean="0"/>
              <a:t>マスター</a:t>
            </a:r>
            <a:endParaRPr kumimoji="1" lang="ja-JP" altLang="en-US" dirty="0"/>
          </a:p>
        </p:txBody>
      </p:sp>
      <p:sp>
        <p:nvSpPr>
          <p:cNvPr id="8" name="スライド番号プレースホルダー 5"/>
          <p:cNvSpPr>
            <a:spLocks noGrp="1"/>
          </p:cNvSpPr>
          <p:nvPr>
            <p:ph type="sldNum" sz="quarter" idx="4"/>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pPr/>
              <a:t>‹#›</a:t>
            </a:fld>
            <a:endParaRPr lang="ja-JP" altLang="en-US"/>
          </a:p>
        </p:txBody>
      </p:sp>
    </p:spTree>
    <p:extLst>
      <p:ext uri="{BB962C8B-B14F-4D97-AF65-F5344CB8AC3E}">
        <p14:creationId xmlns:p14="http://schemas.microsoft.com/office/powerpoint/2010/main" val="30928259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 name="テキスト プレースホルダー 10"/>
          <p:cNvSpPr>
            <a:spLocks noGrp="1"/>
          </p:cNvSpPr>
          <p:nvPr>
            <p:ph type="body" sz="quarter" idx="13" hasCustomPrompt="1"/>
          </p:nvPr>
        </p:nvSpPr>
        <p:spPr>
          <a:xfrm>
            <a:off x="199358" y="96567"/>
            <a:ext cx="1156879" cy="1067777"/>
          </a:xfrm>
        </p:spPr>
        <p:txBody>
          <a:bodyPr>
            <a:noAutofit/>
          </a:bodyPr>
          <a:lstStyle>
            <a:lvl1pPr marL="0" indent="0" algn="ctr">
              <a:buNone/>
              <a:defRPr sz="6600"/>
            </a:lvl1pPr>
          </a:lstStyle>
          <a:p>
            <a:pPr lvl="0"/>
            <a:r>
              <a:rPr kumimoji="1" lang="ja-JP" altLang="en-US" dirty="0" smtClean="0"/>
              <a:t>あ</a:t>
            </a:r>
          </a:p>
        </p:txBody>
      </p:sp>
      <p:sp>
        <p:nvSpPr>
          <p:cNvPr id="12" name="テキスト プレースホルダー 13"/>
          <p:cNvSpPr>
            <a:spLocks noGrp="1"/>
          </p:cNvSpPr>
          <p:nvPr>
            <p:ph type="body" sz="quarter" idx="14"/>
          </p:nvPr>
        </p:nvSpPr>
        <p:spPr>
          <a:xfrm>
            <a:off x="1369330" y="85491"/>
            <a:ext cx="1915854" cy="567771"/>
          </a:xfrm>
        </p:spPr>
        <p:txBody>
          <a:bodyPr/>
          <a:lstStyle>
            <a:lvl1pPr marL="0" indent="0">
              <a:buNone/>
              <a:defRPr/>
            </a:lvl1pPr>
          </a:lstStyle>
          <a:p>
            <a:pPr lvl="0"/>
            <a:r>
              <a:rPr kumimoji="1" lang="ja-JP" altLang="en-US" dirty="0" smtClean="0"/>
              <a:t>マスター</a:t>
            </a:r>
            <a:endParaRPr kumimoji="1" lang="ja-JP" altLang="en-US" dirty="0"/>
          </a:p>
        </p:txBody>
      </p:sp>
      <p:sp>
        <p:nvSpPr>
          <p:cNvPr id="10" name="スライド番号プレースホルダー 5"/>
          <p:cNvSpPr>
            <a:spLocks noGrp="1"/>
          </p:cNvSpPr>
          <p:nvPr>
            <p:ph type="sldNum" sz="quarter" idx="15"/>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pPr/>
              <a:t>‹#›</a:t>
            </a:fld>
            <a:endParaRPr lang="ja-JP" altLang="en-US"/>
          </a:p>
        </p:txBody>
      </p:sp>
    </p:spTree>
    <p:extLst>
      <p:ext uri="{BB962C8B-B14F-4D97-AF65-F5344CB8AC3E}">
        <p14:creationId xmlns:p14="http://schemas.microsoft.com/office/powerpoint/2010/main" val="7898161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7" name="テキスト プレースホルダー 10"/>
          <p:cNvSpPr>
            <a:spLocks noGrp="1"/>
          </p:cNvSpPr>
          <p:nvPr>
            <p:ph type="body" sz="quarter" idx="13" hasCustomPrompt="1"/>
          </p:nvPr>
        </p:nvSpPr>
        <p:spPr>
          <a:xfrm>
            <a:off x="199358" y="96567"/>
            <a:ext cx="1156879" cy="1067777"/>
          </a:xfrm>
        </p:spPr>
        <p:txBody>
          <a:bodyPr>
            <a:noAutofit/>
          </a:bodyPr>
          <a:lstStyle>
            <a:lvl1pPr marL="0" indent="0" algn="ctr">
              <a:buNone/>
              <a:defRPr sz="6600"/>
            </a:lvl1pPr>
          </a:lstStyle>
          <a:p>
            <a:pPr lvl="0"/>
            <a:r>
              <a:rPr kumimoji="1" lang="ja-JP" altLang="en-US" dirty="0" smtClean="0"/>
              <a:t>あ</a:t>
            </a:r>
          </a:p>
        </p:txBody>
      </p:sp>
      <p:sp>
        <p:nvSpPr>
          <p:cNvPr id="8" name="テキスト プレースホルダー 13"/>
          <p:cNvSpPr>
            <a:spLocks noGrp="1"/>
          </p:cNvSpPr>
          <p:nvPr>
            <p:ph type="body" sz="quarter" idx="14"/>
          </p:nvPr>
        </p:nvSpPr>
        <p:spPr>
          <a:xfrm>
            <a:off x="1369330" y="85491"/>
            <a:ext cx="1915854" cy="567771"/>
          </a:xfrm>
        </p:spPr>
        <p:txBody>
          <a:bodyPr/>
          <a:lstStyle>
            <a:lvl1pPr marL="0" indent="0">
              <a:buNone/>
              <a:defRPr/>
            </a:lvl1pPr>
          </a:lstStyle>
          <a:p>
            <a:pPr lvl="0"/>
            <a:r>
              <a:rPr kumimoji="1" lang="ja-JP" altLang="en-US" dirty="0" smtClean="0"/>
              <a:t>マスター</a:t>
            </a:r>
            <a:endParaRPr kumimoji="1" lang="ja-JP" altLang="en-US" dirty="0"/>
          </a:p>
        </p:txBody>
      </p:sp>
      <p:sp>
        <p:nvSpPr>
          <p:cNvPr id="6" name="スライド番号プレースホルダー 5"/>
          <p:cNvSpPr>
            <a:spLocks noGrp="1"/>
          </p:cNvSpPr>
          <p:nvPr>
            <p:ph type="sldNum" sz="quarter" idx="4"/>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pPr/>
              <a:t>‹#›</a:t>
            </a:fld>
            <a:endParaRPr lang="ja-JP" altLang="en-US"/>
          </a:p>
        </p:txBody>
      </p:sp>
    </p:spTree>
    <p:extLst>
      <p:ext uri="{BB962C8B-B14F-4D97-AF65-F5344CB8AC3E}">
        <p14:creationId xmlns:p14="http://schemas.microsoft.com/office/powerpoint/2010/main" val="39957488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6" name="テキスト プレースホルダー 10"/>
          <p:cNvSpPr>
            <a:spLocks noGrp="1"/>
          </p:cNvSpPr>
          <p:nvPr>
            <p:ph type="body" sz="quarter" idx="13" hasCustomPrompt="1"/>
          </p:nvPr>
        </p:nvSpPr>
        <p:spPr>
          <a:xfrm>
            <a:off x="199358" y="96567"/>
            <a:ext cx="1156879" cy="1067777"/>
          </a:xfrm>
        </p:spPr>
        <p:txBody>
          <a:bodyPr>
            <a:noAutofit/>
          </a:bodyPr>
          <a:lstStyle>
            <a:lvl1pPr marL="0" indent="0" algn="ctr">
              <a:buNone/>
              <a:defRPr sz="6600"/>
            </a:lvl1pPr>
          </a:lstStyle>
          <a:p>
            <a:pPr lvl="0"/>
            <a:r>
              <a:rPr kumimoji="1" lang="ja-JP" altLang="en-US" dirty="0" smtClean="0"/>
              <a:t>あ</a:t>
            </a:r>
          </a:p>
        </p:txBody>
      </p:sp>
      <p:sp>
        <p:nvSpPr>
          <p:cNvPr id="7" name="テキスト プレースホルダー 13"/>
          <p:cNvSpPr>
            <a:spLocks noGrp="1"/>
          </p:cNvSpPr>
          <p:nvPr>
            <p:ph type="body" sz="quarter" idx="14"/>
          </p:nvPr>
        </p:nvSpPr>
        <p:spPr>
          <a:xfrm>
            <a:off x="1369330" y="85491"/>
            <a:ext cx="1915854" cy="567771"/>
          </a:xfrm>
        </p:spPr>
        <p:txBody>
          <a:bodyPr/>
          <a:lstStyle>
            <a:lvl1pPr marL="0" indent="0">
              <a:buNone/>
              <a:defRPr/>
            </a:lvl1pPr>
          </a:lstStyle>
          <a:p>
            <a:pPr lvl="0"/>
            <a:r>
              <a:rPr kumimoji="1" lang="ja-JP" altLang="en-US" dirty="0" smtClean="0"/>
              <a:t>マスター</a:t>
            </a:r>
            <a:endParaRPr kumimoji="1" lang="ja-JP" altLang="en-US" dirty="0"/>
          </a:p>
        </p:txBody>
      </p:sp>
      <p:sp>
        <p:nvSpPr>
          <p:cNvPr id="5" name="スライド番号プレースホルダー 5"/>
          <p:cNvSpPr>
            <a:spLocks noGrp="1"/>
          </p:cNvSpPr>
          <p:nvPr>
            <p:ph type="sldNum" sz="quarter" idx="4"/>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pPr/>
              <a:t>‹#›</a:t>
            </a:fld>
            <a:endParaRPr lang="ja-JP" altLang="en-US"/>
          </a:p>
        </p:txBody>
      </p:sp>
    </p:spTree>
    <p:extLst>
      <p:ext uri="{BB962C8B-B14F-4D97-AF65-F5344CB8AC3E}">
        <p14:creationId xmlns:p14="http://schemas.microsoft.com/office/powerpoint/2010/main" val="18868444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ea typeface="07ロゴたいぷゴシック7"/>
              </a:defRPr>
            </a:lvl1pPr>
          </a:lstStyle>
          <a:p>
            <a:r>
              <a:rPr kumimoji="1" lang="ja-JP" altLang="en-US" dirty="0" smtClean="0"/>
              <a:t>マスター</a:t>
            </a:r>
            <a:endParaRPr kumimoji="1" lang="ja-JP" altLang="en-US" dirty="0"/>
          </a:p>
        </p:txBody>
      </p:sp>
      <p:sp>
        <p:nvSpPr>
          <p:cNvPr id="3" name="コンテンツ プレースホルダー 2"/>
          <p:cNvSpPr>
            <a:spLocks noGrp="1"/>
          </p:cNvSpPr>
          <p:nvPr>
            <p:ph idx="1"/>
          </p:nvPr>
        </p:nvSpPr>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スライド番号プレースホルダー 5"/>
          <p:cNvSpPr>
            <a:spLocks noGrp="1"/>
          </p:cNvSpPr>
          <p:nvPr>
            <p:ph type="sldNum" sz="quarter" idx="4"/>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pPr/>
              <a:t>‹#›</a:t>
            </a:fld>
            <a:endParaRPr lang="ja-JP" altLang="en-US"/>
          </a:p>
        </p:txBody>
      </p:sp>
    </p:spTree>
    <p:extLst>
      <p:ext uri="{BB962C8B-B14F-4D97-AF65-F5344CB8AC3E}">
        <p14:creationId xmlns:p14="http://schemas.microsoft.com/office/powerpoint/2010/main" val="42321011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ea typeface="07ロゴたいぷゴシック7"/>
              </a:defRPr>
            </a:lvl1pPr>
          </a:lstStyle>
          <a:p>
            <a:r>
              <a:rPr kumimoji="1" lang="ja-JP" altLang="en-US" dirty="0" smtClean="0"/>
              <a:t>マスター </a:t>
            </a:r>
            <a:endParaRPr kumimoji="1" lang="ja-JP" altLang="en-US" dirty="0"/>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4"/>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pPr/>
              <a:t>‹#›</a:t>
            </a:fld>
            <a:endParaRPr lang="ja-JP" altLang="en-US"/>
          </a:p>
        </p:txBody>
      </p:sp>
    </p:spTree>
    <p:extLst>
      <p:ext uri="{BB962C8B-B14F-4D97-AF65-F5344CB8AC3E}">
        <p14:creationId xmlns:p14="http://schemas.microsoft.com/office/powerpoint/2010/main" val="20668140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dirty="0" smtClean="0"/>
              <a:t>マスター</a:t>
            </a:r>
            <a:endParaRPr kumimoji="1" lang="ja-JP" altLang="en-US" dirty="0"/>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8" name="スライド番号プレースホルダー 5"/>
          <p:cNvSpPr>
            <a:spLocks noGrp="1"/>
          </p:cNvSpPr>
          <p:nvPr>
            <p:ph type="sldNum" sz="quarter" idx="10"/>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pPr/>
              <a:t>‹#›</a:t>
            </a:fld>
            <a:endParaRPr lang="ja-JP" altLang="en-US"/>
          </a:p>
        </p:txBody>
      </p:sp>
    </p:spTree>
    <p:extLst>
      <p:ext uri="{BB962C8B-B14F-4D97-AF65-F5344CB8AC3E}">
        <p14:creationId xmlns:p14="http://schemas.microsoft.com/office/powerpoint/2010/main" val="9028210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ea typeface="07ロゴたいぷゴシック7"/>
              </a:defRPr>
            </a:lvl1pPr>
          </a:lstStyle>
          <a:p>
            <a:r>
              <a:rPr kumimoji="1" lang="ja-JP" altLang="en-US" dirty="0" smtClean="0"/>
              <a:t>マスター </a:t>
            </a:r>
            <a:endParaRPr kumimoji="1" lang="ja-JP" altLang="en-US" dirty="0"/>
          </a:p>
        </p:txBody>
      </p:sp>
      <p:sp>
        <p:nvSpPr>
          <p:cNvPr id="4" name="スライド番号プレースホルダー 5"/>
          <p:cNvSpPr>
            <a:spLocks noGrp="1"/>
          </p:cNvSpPr>
          <p:nvPr>
            <p:ph type="sldNum" sz="quarter" idx="4"/>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pPr/>
              <a:t>‹#›</a:t>
            </a:fld>
            <a:endParaRPr lang="ja-JP" altLang="en-US"/>
          </a:p>
        </p:txBody>
      </p:sp>
    </p:spTree>
    <p:extLst>
      <p:ext uri="{BB962C8B-B14F-4D97-AF65-F5344CB8AC3E}">
        <p14:creationId xmlns:p14="http://schemas.microsoft.com/office/powerpoint/2010/main" val="3076321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スライド番号プレースホルダー 5"/>
          <p:cNvSpPr>
            <a:spLocks noGrp="1"/>
          </p:cNvSpPr>
          <p:nvPr>
            <p:ph type="sldNum" sz="quarter" idx="4"/>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pPr/>
              <a:t>‹#›</a:t>
            </a:fld>
            <a:endParaRPr lang="ja-JP" altLang="en-US"/>
          </a:p>
        </p:txBody>
      </p:sp>
    </p:spTree>
    <p:extLst>
      <p:ext uri="{BB962C8B-B14F-4D97-AF65-F5344CB8AC3E}">
        <p14:creationId xmlns:p14="http://schemas.microsoft.com/office/powerpoint/2010/main" val="2105759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6" name="スライド番号プレースホルダー 5"/>
          <p:cNvSpPr>
            <a:spLocks noGrp="1"/>
          </p:cNvSpPr>
          <p:nvPr>
            <p:ph type="sldNum" sz="quarter" idx="4"/>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pPr/>
              <a:t>‹#›</a:t>
            </a:fld>
            <a:endParaRPr lang="ja-JP" altLang="en-US"/>
          </a:p>
        </p:txBody>
      </p:sp>
    </p:spTree>
    <p:extLst>
      <p:ext uri="{BB962C8B-B14F-4D97-AF65-F5344CB8AC3E}">
        <p14:creationId xmlns:p14="http://schemas.microsoft.com/office/powerpoint/2010/main" val="30714786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536EC7-DD9E-EC45-832C-40946C87714C}" type="slidenum">
              <a:rPr kumimoji="1" lang="ja-JP" altLang="en-US" smtClean="0"/>
              <a:t>‹#›</a:t>
            </a:fld>
            <a:endParaRPr kumimoji="1" lang="ja-JP" altLang="en-US"/>
          </a:p>
        </p:txBody>
      </p:sp>
    </p:spTree>
    <p:extLst>
      <p:ext uri="{BB962C8B-B14F-4D97-AF65-F5344CB8AC3E}">
        <p14:creationId xmlns:p14="http://schemas.microsoft.com/office/powerpoint/2010/main" val="4844955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536EC7-DD9E-EC45-832C-40946C87714C}" type="slidenum">
              <a:rPr kumimoji="1" lang="ja-JP" altLang="en-US" smtClean="0"/>
              <a:t>‹#›</a:t>
            </a:fld>
            <a:endParaRPr kumimoji="1" lang="ja-JP" altLang="en-US"/>
          </a:p>
        </p:txBody>
      </p:sp>
      <p:sp>
        <p:nvSpPr>
          <p:cNvPr id="5" name="テキスト プレースホルダー 10"/>
          <p:cNvSpPr>
            <a:spLocks noGrp="1"/>
          </p:cNvSpPr>
          <p:nvPr>
            <p:ph type="body" sz="quarter" idx="13" hasCustomPrompt="1"/>
          </p:nvPr>
        </p:nvSpPr>
        <p:spPr>
          <a:xfrm>
            <a:off x="199358" y="96567"/>
            <a:ext cx="1156879" cy="1067777"/>
          </a:xfrm>
        </p:spPr>
        <p:txBody>
          <a:bodyPr>
            <a:noAutofit/>
          </a:bodyPr>
          <a:lstStyle>
            <a:lvl1pPr marL="0" indent="0" algn="ctr">
              <a:buNone/>
              <a:defRPr sz="6600"/>
            </a:lvl1pPr>
          </a:lstStyle>
          <a:p>
            <a:pPr lvl="0"/>
            <a:r>
              <a:rPr kumimoji="1" lang="ja-JP" altLang="en-US" dirty="0" smtClean="0"/>
              <a:t>あ</a:t>
            </a:r>
          </a:p>
        </p:txBody>
      </p:sp>
      <p:sp>
        <p:nvSpPr>
          <p:cNvPr id="6" name="テキスト プレースホルダー 13"/>
          <p:cNvSpPr>
            <a:spLocks noGrp="1"/>
          </p:cNvSpPr>
          <p:nvPr>
            <p:ph type="body" sz="quarter" idx="14"/>
          </p:nvPr>
        </p:nvSpPr>
        <p:spPr>
          <a:xfrm>
            <a:off x="1369330" y="85491"/>
            <a:ext cx="1915854" cy="567771"/>
          </a:xfrm>
        </p:spPr>
        <p:txBody>
          <a:bodyPr/>
          <a:lstStyle>
            <a:lvl1pPr marL="0" indent="0">
              <a:buNone/>
              <a:defRPr/>
            </a:lvl1pPr>
          </a:lstStyle>
          <a:p>
            <a:pPr lvl="0"/>
            <a:r>
              <a:rPr kumimoji="1" lang="ja-JP" altLang="en-US" dirty="0" smtClean="0"/>
              <a:t>マスター</a:t>
            </a:r>
            <a:endParaRPr kumimoji="1" lang="ja-JP" altLang="en-US" dirty="0"/>
          </a:p>
        </p:txBody>
      </p:sp>
    </p:spTree>
    <p:extLst>
      <p:ext uri="{BB962C8B-B14F-4D97-AF65-F5344CB8AC3E}">
        <p14:creationId xmlns:p14="http://schemas.microsoft.com/office/powerpoint/2010/main" val="1212047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ea typeface="07ロゴたいぷゴシック7"/>
              </a:defRPr>
            </a:lvl1pPr>
          </a:lstStyle>
          <a:p>
            <a:r>
              <a:rPr kumimoji="1" lang="ja-JP" altLang="en-US" dirty="0" smtClean="0"/>
              <a:t>マスター</a:t>
            </a:r>
            <a:endParaRPr kumimoji="1" lang="ja-JP" altLang="en-US" dirty="0"/>
          </a:p>
        </p:txBody>
      </p:sp>
      <p:sp>
        <p:nvSpPr>
          <p:cNvPr id="3" name="コンテンツ プレースホルダー 2"/>
          <p:cNvSpPr>
            <a:spLocks noGrp="1"/>
          </p:cNvSpPr>
          <p:nvPr>
            <p:ph idx="1"/>
          </p:nvPr>
        </p:nvSpPr>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スライド番号プレースホルダー 5"/>
          <p:cNvSpPr>
            <a:spLocks noGrp="1"/>
          </p:cNvSpPr>
          <p:nvPr>
            <p:ph type="sldNum" sz="quarter" idx="4"/>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solidFill>
                  <a:prstClr val="black">
                    <a:lumMod val="50000"/>
                    <a:lumOff val="50000"/>
                  </a:prstClr>
                </a:solidFill>
                <a:latin typeface="Calibri"/>
                <a:ea typeface="ＭＳ Ｐゴシック"/>
              </a:rPr>
              <a:pPr/>
              <a:t>‹#›</a:t>
            </a:fld>
            <a:endParaRPr lang="ja-JP" altLang="en-US">
              <a:solidFill>
                <a:prstClr val="black">
                  <a:lumMod val="50000"/>
                  <a:lumOff val="50000"/>
                </a:prstClr>
              </a:solidFill>
              <a:latin typeface="Calibri"/>
              <a:ea typeface="ＭＳ Ｐゴシック"/>
            </a:endParaRPr>
          </a:p>
        </p:txBody>
      </p:sp>
    </p:spTree>
    <p:extLst>
      <p:ext uri="{BB962C8B-B14F-4D97-AF65-F5344CB8AC3E}">
        <p14:creationId xmlns:p14="http://schemas.microsoft.com/office/powerpoint/2010/main" val="791592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ea typeface="07ロゴたいぷゴシック7"/>
              </a:defRPr>
            </a:lvl1pPr>
          </a:lstStyle>
          <a:p>
            <a:r>
              <a:rPr kumimoji="1" lang="ja-JP" altLang="en-US" dirty="0" smtClean="0"/>
              <a:t>マスター </a:t>
            </a:r>
            <a:endParaRPr kumimoji="1" lang="ja-JP" altLang="en-US" dirty="0"/>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4"/>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solidFill>
                  <a:prstClr val="black">
                    <a:lumMod val="50000"/>
                    <a:lumOff val="50000"/>
                  </a:prstClr>
                </a:solidFill>
                <a:latin typeface="Calibri"/>
                <a:ea typeface="ＭＳ Ｐゴシック"/>
              </a:rPr>
              <a:pPr/>
              <a:t>‹#›</a:t>
            </a:fld>
            <a:endParaRPr lang="ja-JP" altLang="en-US">
              <a:solidFill>
                <a:prstClr val="black">
                  <a:lumMod val="50000"/>
                  <a:lumOff val="50000"/>
                </a:prstClr>
              </a:solidFill>
              <a:latin typeface="Calibri"/>
              <a:ea typeface="ＭＳ Ｐゴシック"/>
            </a:endParaRPr>
          </a:p>
        </p:txBody>
      </p:sp>
    </p:spTree>
    <p:extLst>
      <p:ext uri="{BB962C8B-B14F-4D97-AF65-F5344CB8AC3E}">
        <p14:creationId xmlns:p14="http://schemas.microsoft.com/office/powerpoint/2010/main" val="38094071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dirty="0" smtClean="0"/>
              <a:t>マスター</a:t>
            </a:r>
            <a:endParaRPr kumimoji="1" lang="ja-JP" altLang="en-US" dirty="0"/>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8" name="スライド番号プレースホルダー 5"/>
          <p:cNvSpPr>
            <a:spLocks noGrp="1"/>
          </p:cNvSpPr>
          <p:nvPr>
            <p:ph type="sldNum" sz="quarter" idx="10"/>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solidFill>
                  <a:prstClr val="black">
                    <a:lumMod val="50000"/>
                    <a:lumOff val="50000"/>
                  </a:prstClr>
                </a:solidFill>
                <a:latin typeface="Calibri"/>
                <a:ea typeface="ＭＳ Ｐゴシック"/>
              </a:rPr>
              <a:pPr/>
              <a:t>‹#›</a:t>
            </a:fld>
            <a:endParaRPr lang="ja-JP" altLang="en-US">
              <a:solidFill>
                <a:prstClr val="black">
                  <a:lumMod val="50000"/>
                  <a:lumOff val="50000"/>
                </a:prstClr>
              </a:solidFill>
              <a:latin typeface="Calibri"/>
              <a:ea typeface="ＭＳ Ｐゴシック"/>
            </a:endParaRPr>
          </a:p>
        </p:txBody>
      </p:sp>
    </p:spTree>
    <p:extLst>
      <p:ext uri="{BB962C8B-B14F-4D97-AF65-F5344CB8AC3E}">
        <p14:creationId xmlns:p14="http://schemas.microsoft.com/office/powerpoint/2010/main" val="18899798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ea typeface="07ロゴたいぷゴシック7"/>
              </a:defRPr>
            </a:lvl1pPr>
          </a:lstStyle>
          <a:p>
            <a:r>
              <a:rPr kumimoji="1" lang="ja-JP" altLang="en-US" dirty="0" smtClean="0"/>
              <a:t>マスター </a:t>
            </a:r>
            <a:endParaRPr kumimoji="1" lang="ja-JP" altLang="en-US" dirty="0"/>
          </a:p>
        </p:txBody>
      </p:sp>
      <p:sp>
        <p:nvSpPr>
          <p:cNvPr id="4" name="スライド番号プレースホルダー 5"/>
          <p:cNvSpPr>
            <a:spLocks noGrp="1"/>
          </p:cNvSpPr>
          <p:nvPr>
            <p:ph type="sldNum" sz="quarter" idx="4"/>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solidFill>
                  <a:prstClr val="black">
                    <a:lumMod val="50000"/>
                    <a:lumOff val="50000"/>
                  </a:prstClr>
                </a:solidFill>
                <a:latin typeface="Calibri"/>
                <a:ea typeface="ＭＳ Ｐゴシック"/>
              </a:rPr>
              <a:pPr/>
              <a:t>‹#›</a:t>
            </a:fld>
            <a:endParaRPr lang="ja-JP" altLang="en-US">
              <a:solidFill>
                <a:prstClr val="black">
                  <a:lumMod val="50000"/>
                  <a:lumOff val="50000"/>
                </a:prstClr>
              </a:solidFill>
              <a:latin typeface="Calibri"/>
              <a:ea typeface="ＭＳ Ｐゴシック"/>
            </a:endParaRPr>
          </a:p>
        </p:txBody>
      </p:sp>
    </p:spTree>
    <p:extLst>
      <p:ext uri="{BB962C8B-B14F-4D97-AF65-F5344CB8AC3E}">
        <p14:creationId xmlns:p14="http://schemas.microsoft.com/office/powerpoint/2010/main" val="26805105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スライド番号プレースホルダー 5"/>
          <p:cNvSpPr>
            <a:spLocks noGrp="1"/>
          </p:cNvSpPr>
          <p:nvPr>
            <p:ph type="sldNum" sz="quarter" idx="4"/>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solidFill>
                  <a:prstClr val="black">
                    <a:lumMod val="50000"/>
                    <a:lumOff val="50000"/>
                  </a:prstClr>
                </a:solidFill>
                <a:latin typeface="Calibri"/>
                <a:ea typeface="ＭＳ Ｐゴシック"/>
              </a:rPr>
              <a:pPr/>
              <a:t>‹#›</a:t>
            </a:fld>
            <a:endParaRPr lang="ja-JP" altLang="en-US">
              <a:solidFill>
                <a:prstClr val="black">
                  <a:lumMod val="50000"/>
                  <a:lumOff val="50000"/>
                </a:prstClr>
              </a:solidFill>
              <a:latin typeface="Calibri"/>
              <a:ea typeface="ＭＳ Ｐゴシック"/>
            </a:endParaRPr>
          </a:p>
        </p:txBody>
      </p:sp>
    </p:spTree>
    <p:extLst>
      <p:ext uri="{BB962C8B-B14F-4D97-AF65-F5344CB8AC3E}">
        <p14:creationId xmlns:p14="http://schemas.microsoft.com/office/powerpoint/2010/main" val="17322520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白紙">
    <p:spTree>
      <p:nvGrpSpPr>
        <p:cNvPr id="1" name=""/>
        <p:cNvGrpSpPr/>
        <p:nvPr/>
      </p:nvGrpSpPr>
      <p:grpSpPr>
        <a:xfrm>
          <a:off x="0" y="0"/>
          <a:ext cx="0" cy="0"/>
          <a:chOff x="0" y="0"/>
          <a:chExt cx="0" cy="0"/>
        </a:xfrm>
      </p:grpSpPr>
      <p:sp>
        <p:nvSpPr>
          <p:cNvPr id="6" name="テキスト プレースホルダー 10"/>
          <p:cNvSpPr>
            <a:spLocks noGrp="1"/>
          </p:cNvSpPr>
          <p:nvPr>
            <p:ph type="body" sz="quarter" idx="13" hasCustomPrompt="1"/>
          </p:nvPr>
        </p:nvSpPr>
        <p:spPr>
          <a:xfrm>
            <a:off x="199358" y="96567"/>
            <a:ext cx="1156879" cy="1067777"/>
          </a:xfrm>
        </p:spPr>
        <p:txBody>
          <a:bodyPr>
            <a:noAutofit/>
          </a:bodyPr>
          <a:lstStyle>
            <a:lvl1pPr marL="0" indent="0" algn="ctr">
              <a:buNone/>
              <a:defRPr sz="6600"/>
            </a:lvl1pPr>
          </a:lstStyle>
          <a:p>
            <a:pPr lvl="0"/>
            <a:r>
              <a:rPr kumimoji="1" lang="ja-JP" altLang="en-US" dirty="0" smtClean="0"/>
              <a:t>あ</a:t>
            </a:r>
          </a:p>
        </p:txBody>
      </p:sp>
      <p:sp>
        <p:nvSpPr>
          <p:cNvPr id="7" name="テキスト プレースホルダー 13"/>
          <p:cNvSpPr>
            <a:spLocks noGrp="1"/>
          </p:cNvSpPr>
          <p:nvPr>
            <p:ph type="body" sz="quarter" idx="14"/>
          </p:nvPr>
        </p:nvSpPr>
        <p:spPr>
          <a:xfrm>
            <a:off x="1369330" y="85491"/>
            <a:ext cx="1915854" cy="567771"/>
          </a:xfrm>
        </p:spPr>
        <p:txBody>
          <a:bodyPr/>
          <a:lstStyle>
            <a:lvl1pPr marL="0" indent="0">
              <a:buNone/>
              <a:defRPr/>
            </a:lvl1pPr>
          </a:lstStyle>
          <a:p>
            <a:pPr lvl="0"/>
            <a:r>
              <a:rPr kumimoji="1" lang="ja-JP" altLang="en-US" dirty="0" smtClean="0"/>
              <a:t>マスター</a:t>
            </a:r>
            <a:endParaRPr kumimoji="1" lang="ja-JP" altLang="en-US" dirty="0"/>
          </a:p>
        </p:txBody>
      </p:sp>
      <p:sp>
        <p:nvSpPr>
          <p:cNvPr id="5" name="スライド番号プレースホルダー 5"/>
          <p:cNvSpPr>
            <a:spLocks noGrp="1"/>
          </p:cNvSpPr>
          <p:nvPr>
            <p:ph type="sldNum" sz="quarter" idx="4"/>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solidFill>
                  <a:prstClr val="black">
                    <a:lumMod val="50000"/>
                    <a:lumOff val="50000"/>
                  </a:prstClr>
                </a:solidFill>
                <a:latin typeface="Calibri"/>
                <a:ea typeface="ＭＳ Ｐゴシック"/>
              </a:rPr>
              <a:pPr/>
              <a:t>‹#›</a:t>
            </a:fld>
            <a:endParaRPr lang="ja-JP" altLang="en-US">
              <a:solidFill>
                <a:prstClr val="black">
                  <a:lumMod val="50000"/>
                  <a:lumOff val="50000"/>
                </a:prstClr>
              </a:solidFill>
              <a:latin typeface="Calibri"/>
              <a:ea typeface="ＭＳ Ｐゴシック"/>
            </a:endParaRPr>
          </a:p>
        </p:txBody>
      </p:sp>
    </p:spTree>
    <p:extLst>
      <p:ext uri="{BB962C8B-B14F-4D97-AF65-F5344CB8AC3E}">
        <p14:creationId xmlns:p14="http://schemas.microsoft.com/office/powerpoint/2010/main" val="31778745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白紙">
    <p:spTree>
      <p:nvGrpSpPr>
        <p:cNvPr id="1" name=""/>
        <p:cNvGrpSpPr/>
        <p:nvPr/>
      </p:nvGrpSpPr>
      <p:grpSpPr>
        <a:xfrm>
          <a:off x="0" y="0"/>
          <a:ext cx="0" cy="0"/>
          <a:chOff x="0" y="0"/>
          <a:chExt cx="0" cy="0"/>
        </a:xfrm>
      </p:grpSpPr>
      <p:sp>
        <p:nvSpPr>
          <p:cNvPr id="6" name="テキスト プレースホルダー 10"/>
          <p:cNvSpPr>
            <a:spLocks noGrp="1"/>
          </p:cNvSpPr>
          <p:nvPr>
            <p:ph type="body" sz="quarter" idx="13" hasCustomPrompt="1"/>
          </p:nvPr>
        </p:nvSpPr>
        <p:spPr>
          <a:xfrm>
            <a:off x="199358" y="96567"/>
            <a:ext cx="1156879" cy="1067777"/>
          </a:xfrm>
        </p:spPr>
        <p:txBody>
          <a:bodyPr>
            <a:noAutofit/>
          </a:bodyPr>
          <a:lstStyle>
            <a:lvl1pPr marL="0" indent="0" algn="ctr">
              <a:buNone/>
              <a:defRPr sz="6600"/>
            </a:lvl1pPr>
          </a:lstStyle>
          <a:p>
            <a:pPr lvl="0"/>
            <a:r>
              <a:rPr kumimoji="1" lang="ja-JP" altLang="en-US" dirty="0" smtClean="0"/>
              <a:t>あ</a:t>
            </a:r>
          </a:p>
        </p:txBody>
      </p:sp>
      <p:sp>
        <p:nvSpPr>
          <p:cNvPr id="7" name="テキスト プレースホルダー 13"/>
          <p:cNvSpPr>
            <a:spLocks noGrp="1"/>
          </p:cNvSpPr>
          <p:nvPr>
            <p:ph type="body" sz="quarter" idx="14"/>
          </p:nvPr>
        </p:nvSpPr>
        <p:spPr>
          <a:xfrm>
            <a:off x="1369330" y="85491"/>
            <a:ext cx="1915854" cy="567771"/>
          </a:xfrm>
        </p:spPr>
        <p:txBody>
          <a:bodyPr/>
          <a:lstStyle>
            <a:lvl1pPr marL="0" indent="0">
              <a:buNone/>
              <a:defRPr/>
            </a:lvl1pPr>
          </a:lstStyle>
          <a:p>
            <a:pPr lvl="0"/>
            <a:r>
              <a:rPr kumimoji="1" lang="ja-JP" altLang="en-US" dirty="0" smtClean="0"/>
              <a:t>マスター</a:t>
            </a:r>
            <a:endParaRPr kumimoji="1" lang="ja-JP" altLang="en-US" dirty="0"/>
          </a:p>
        </p:txBody>
      </p:sp>
      <p:sp>
        <p:nvSpPr>
          <p:cNvPr id="5" name="スライド番号プレースホルダー 5"/>
          <p:cNvSpPr>
            <a:spLocks noGrp="1"/>
          </p:cNvSpPr>
          <p:nvPr>
            <p:ph type="sldNum" sz="quarter" idx="4"/>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solidFill>
                  <a:prstClr val="black">
                    <a:lumMod val="50000"/>
                    <a:lumOff val="50000"/>
                  </a:prstClr>
                </a:solidFill>
                <a:latin typeface="Calibri"/>
                <a:ea typeface="ＭＳ Ｐゴシック"/>
              </a:rPr>
              <a:pPr/>
              <a:t>‹#›</a:t>
            </a:fld>
            <a:endParaRPr lang="ja-JP" altLang="en-US">
              <a:solidFill>
                <a:prstClr val="black">
                  <a:lumMod val="50000"/>
                  <a:lumOff val="50000"/>
                </a:prstClr>
              </a:solidFill>
              <a:latin typeface="Calibri"/>
              <a:ea typeface="ＭＳ Ｐゴシック"/>
            </a:endParaRPr>
          </a:p>
        </p:txBody>
      </p:sp>
    </p:spTree>
    <p:extLst>
      <p:ext uri="{BB962C8B-B14F-4D97-AF65-F5344CB8AC3E}">
        <p14:creationId xmlns:p14="http://schemas.microsoft.com/office/powerpoint/2010/main" val="8814064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白紙">
    <p:spTree>
      <p:nvGrpSpPr>
        <p:cNvPr id="1" name=""/>
        <p:cNvGrpSpPr/>
        <p:nvPr/>
      </p:nvGrpSpPr>
      <p:grpSpPr>
        <a:xfrm>
          <a:off x="0" y="0"/>
          <a:ext cx="0" cy="0"/>
          <a:chOff x="0" y="0"/>
          <a:chExt cx="0" cy="0"/>
        </a:xfrm>
      </p:grpSpPr>
      <p:sp>
        <p:nvSpPr>
          <p:cNvPr id="6" name="テキスト プレースホルダー 10"/>
          <p:cNvSpPr>
            <a:spLocks noGrp="1"/>
          </p:cNvSpPr>
          <p:nvPr>
            <p:ph type="body" sz="quarter" idx="13" hasCustomPrompt="1"/>
          </p:nvPr>
        </p:nvSpPr>
        <p:spPr>
          <a:xfrm>
            <a:off x="199358" y="96567"/>
            <a:ext cx="1156879" cy="1067777"/>
          </a:xfrm>
        </p:spPr>
        <p:txBody>
          <a:bodyPr>
            <a:noAutofit/>
          </a:bodyPr>
          <a:lstStyle>
            <a:lvl1pPr marL="0" indent="0" algn="ctr">
              <a:buNone/>
              <a:defRPr sz="6600"/>
            </a:lvl1pPr>
          </a:lstStyle>
          <a:p>
            <a:pPr lvl="0"/>
            <a:r>
              <a:rPr kumimoji="1" lang="ja-JP" altLang="en-US" dirty="0" smtClean="0"/>
              <a:t>あ</a:t>
            </a:r>
          </a:p>
        </p:txBody>
      </p:sp>
      <p:sp>
        <p:nvSpPr>
          <p:cNvPr id="7" name="テキスト プレースホルダー 13"/>
          <p:cNvSpPr>
            <a:spLocks noGrp="1"/>
          </p:cNvSpPr>
          <p:nvPr>
            <p:ph type="body" sz="quarter" idx="14"/>
          </p:nvPr>
        </p:nvSpPr>
        <p:spPr>
          <a:xfrm>
            <a:off x="1369330" y="85491"/>
            <a:ext cx="1915854" cy="567771"/>
          </a:xfrm>
        </p:spPr>
        <p:txBody>
          <a:bodyPr/>
          <a:lstStyle>
            <a:lvl1pPr marL="0" indent="0">
              <a:buNone/>
              <a:defRPr/>
            </a:lvl1pPr>
          </a:lstStyle>
          <a:p>
            <a:pPr lvl="0"/>
            <a:r>
              <a:rPr kumimoji="1" lang="ja-JP" altLang="en-US" dirty="0" smtClean="0"/>
              <a:t>マスター</a:t>
            </a:r>
            <a:endParaRPr kumimoji="1" lang="ja-JP" altLang="en-US" dirty="0"/>
          </a:p>
        </p:txBody>
      </p:sp>
      <p:sp>
        <p:nvSpPr>
          <p:cNvPr id="5" name="スライド番号プレースホルダー 5"/>
          <p:cNvSpPr>
            <a:spLocks noGrp="1"/>
          </p:cNvSpPr>
          <p:nvPr>
            <p:ph type="sldNum" sz="quarter" idx="4"/>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solidFill>
                  <a:prstClr val="black">
                    <a:lumMod val="50000"/>
                    <a:lumOff val="50000"/>
                  </a:prstClr>
                </a:solidFill>
                <a:latin typeface="Calibri"/>
                <a:ea typeface="ＭＳ Ｐゴシック"/>
              </a:rPr>
              <a:pPr/>
              <a:t>‹#›</a:t>
            </a:fld>
            <a:endParaRPr lang="ja-JP" altLang="en-US">
              <a:solidFill>
                <a:prstClr val="black">
                  <a:lumMod val="50000"/>
                  <a:lumOff val="50000"/>
                </a:prstClr>
              </a:solidFill>
              <a:latin typeface="Calibri"/>
              <a:ea typeface="ＭＳ Ｐゴシック"/>
            </a:endParaRPr>
          </a:p>
        </p:txBody>
      </p:sp>
    </p:spTree>
    <p:extLst>
      <p:ext uri="{BB962C8B-B14F-4D97-AF65-F5344CB8AC3E}">
        <p14:creationId xmlns:p14="http://schemas.microsoft.com/office/powerpoint/2010/main" val="27039421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4"/>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pPr/>
              <a:t>‹#›</a:t>
            </a:fld>
            <a:endParaRPr lang="ja-JP" altLang="en-US"/>
          </a:p>
        </p:txBody>
      </p:sp>
    </p:spTree>
    <p:extLst>
      <p:ext uri="{BB962C8B-B14F-4D97-AF65-F5344CB8AC3E}">
        <p14:creationId xmlns:p14="http://schemas.microsoft.com/office/powerpoint/2010/main" val="30089753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ea typeface="07ロゴたいぷゴシックCondense"/>
              </a:defRPr>
            </a:lvl1pPr>
            <a:lvl2pPr>
              <a:defRPr sz="2800">
                <a:ea typeface="07ロゴたいぷゴシックCondense"/>
              </a:defRPr>
            </a:lvl2pPr>
            <a:lvl3pPr>
              <a:defRPr sz="2400">
                <a:ea typeface="07ロゴたいぷゴシックCondense"/>
              </a:defRPr>
            </a:lvl3pPr>
            <a:lvl4pPr>
              <a:defRPr sz="2000">
                <a:ea typeface="07ロゴたいぷゴシックCondense"/>
              </a:defRPr>
            </a:lvl4pPr>
            <a:lvl5pPr>
              <a:defRPr sz="2000">
                <a:ea typeface="07ロゴたいぷゴシックCondense"/>
              </a:defRPr>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8" name="スライド番号プレースホルダー 5"/>
          <p:cNvSpPr>
            <a:spLocks noGrp="1"/>
          </p:cNvSpPr>
          <p:nvPr>
            <p:ph type="sldNum" sz="quarter" idx="4"/>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pPr/>
              <a:t>‹#›</a:t>
            </a:fld>
            <a:endParaRPr lang="ja-JP" altLang="en-US"/>
          </a:p>
        </p:txBody>
      </p:sp>
    </p:spTree>
    <p:extLst>
      <p:ext uri="{BB962C8B-B14F-4D97-AF65-F5344CB8AC3E}">
        <p14:creationId xmlns:p14="http://schemas.microsoft.com/office/powerpoint/2010/main" val="23518943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テキスト プレースホルダー 10"/>
          <p:cNvSpPr>
            <a:spLocks noGrp="1"/>
          </p:cNvSpPr>
          <p:nvPr>
            <p:ph type="body" sz="quarter" idx="13" hasCustomPrompt="1"/>
          </p:nvPr>
        </p:nvSpPr>
        <p:spPr>
          <a:xfrm>
            <a:off x="199358" y="96567"/>
            <a:ext cx="1156879" cy="1067777"/>
          </a:xfrm>
        </p:spPr>
        <p:txBody>
          <a:bodyPr>
            <a:noAutofit/>
          </a:bodyPr>
          <a:lstStyle>
            <a:lvl1pPr marL="0" indent="0" algn="ctr">
              <a:buNone/>
              <a:defRPr sz="6600"/>
            </a:lvl1pPr>
          </a:lstStyle>
          <a:p>
            <a:pPr lvl="0"/>
            <a:r>
              <a:rPr kumimoji="1" lang="ja-JP" altLang="en-US" dirty="0" smtClean="0"/>
              <a:t>あ</a:t>
            </a:r>
          </a:p>
        </p:txBody>
      </p:sp>
      <p:sp>
        <p:nvSpPr>
          <p:cNvPr id="14" name="テキスト プレースホルダー 13"/>
          <p:cNvSpPr>
            <a:spLocks noGrp="1"/>
          </p:cNvSpPr>
          <p:nvPr>
            <p:ph type="body" sz="quarter" idx="14"/>
          </p:nvPr>
        </p:nvSpPr>
        <p:spPr>
          <a:xfrm>
            <a:off x="1369330" y="85491"/>
            <a:ext cx="1915854" cy="567771"/>
          </a:xfrm>
        </p:spPr>
        <p:txBody>
          <a:bodyPr/>
          <a:lstStyle>
            <a:lvl1pPr marL="0" indent="0">
              <a:buNone/>
              <a:defRPr/>
            </a:lvl1pPr>
          </a:lstStyle>
          <a:p>
            <a:pPr lvl="0"/>
            <a:r>
              <a:rPr kumimoji="1" lang="ja-JP" altLang="en-US" dirty="0" smtClean="0"/>
              <a:t>マスター</a:t>
            </a:r>
            <a:endParaRPr kumimoji="1" lang="ja-JP" altLang="en-US" dirty="0"/>
          </a:p>
        </p:txBody>
      </p:sp>
      <p:sp>
        <p:nvSpPr>
          <p:cNvPr id="7" name="スライド番号プレースホルダー 5"/>
          <p:cNvSpPr>
            <a:spLocks noGrp="1"/>
          </p:cNvSpPr>
          <p:nvPr>
            <p:ph type="sldNum" sz="quarter" idx="4"/>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pPr/>
              <a:t>‹#›</a:t>
            </a:fld>
            <a:endParaRPr lang="ja-JP" altLang="en-US"/>
          </a:p>
        </p:txBody>
      </p:sp>
    </p:spTree>
    <p:extLst>
      <p:ext uri="{BB962C8B-B14F-4D97-AF65-F5344CB8AC3E}">
        <p14:creationId xmlns:p14="http://schemas.microsoft.com/office/powerpoint/2010/main" val="4086970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9" name="テキスト プレースホルダー 10"/>
          <p:cNvSpPr>
            <a:spLocks noGrp="1"/>
          </p:cNvSpPr>
          <p:nvPr>
            <p:ph type="body" sz="quarter" idx="13" hasCustomPrompt="1"/>
          </p:nvPr>
        </p:nvSpPr>
        <p:spPr>
          <a:xfrm>
            <a:off x="199358" y="96567"/>
            <a:ext cx="1156879" cy="1067777"/>
          </a:xfrm>
        </p:spPr>
        <p:txBody>
          <a:bodyPr>
            <a:noAutofit/>
          </a:bodyPr>
          <a:lstStyle>
            <a:lvl1pPr marL="0" indent="0" algn="ctr">
              <a:buNone/>
              <a:defRPr sz="6600"/>
            </a:lvl1pPr>
          </a:lstStyle>
          <a:p>
            <a:pPr lvl="0"/>
            <a:r>
              <a:rPr kumimoji="1" lang="ja-JP" altLang="en-US" dirty="0" smtClean="0"/>
              <a:t>あ</a:t>
            </a:r>
          </a:p>
        </p:txBody>
      </p:sp>
      <p:sp>
        <p:nvSpPr>
          <p:cNvPr id="10" name="テキスト プレースホルダー 13"/>
          <p:cNvSpPr>
            <a:spLocks noGrp="1"/>
          </p:cNvSpPr>
          <p:nvPr>
            <p:ph type="body" sz="quarter" idx="14"/>
          </p:nvPr>
        </p:nvSpPr>
        <p:spPr>
          <a:xfrm>
            <a:off x="1369330" y="85491"/>
            <a:ext cx="1915854" cy="567771"/>
          </a:xfrm>
        </p:spPr>
        <p:txBody>
          <a:bodyPr/>
          <a:lstStyle>
            <a:lvl1pPr marL="0" indent="0">
              <a:buNone/>
              <a:defRPr/>
            </a:lvl1pPr>
          </a:lstStyle>
          <a:p>
            <a:pPr lvl="0"/>
            <a:r>
              <a:rPr kumimoji="1" lang="ja-JP" altLang="en-US" dirty="0" smtClean="0"/>
              <a:t>マスター</a:t>
            </a:r>
            <a:endParaRPr kumimoji="1" lang="ja-JP" altLang="en-US" dirty="0"/>
          </a:p>
        </p:txBody>
      </p:sp>
      <p:sp>
        <p:nvSpPr>
          <p:cNvPr id="8" name="スライド番号プレースホルダー 5"/>
          <p:cNvSpPr>
            <a:spLocks noGrp="1"/>
          </p:cNvSpPr>
          <p:nvPr>
            <p:ph type="sldNum" sz="quarter" idx="4"/>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pPr/>
              <a:t>‹#›</a:t>
            </a:fld>
            <a:endParaRPr lang="ja-JP" altLang="en-US"/>
          </a:p>
        </p:txBody>
      </p:sp>
    </p:spTree>
    <p:extLst>
      <p:ext uri="{BB962C8B-B14F-4D97-AF65-F5344CB8AC3E}">
        <p14:creationId xmlns:p14="http://schemas.microsoft.com/office/powerpoint/2010/main" val="36309293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 name="テキスト プレースホルダー 10"/>
          <p:cNvSpPr>
            <a:spLocks noGrp="1"/>
          </p:cNvSpPr>
          <p:nvPr>
            <p:ph type="body" sz="quarter" idx="13" hasCustomPrompt="1"/>
          </p:nvPr>
        </p:nvSpPr>
        <p:spPr>
          <a:xfrm>
            <a:off x="199358" y="96567"/>
            <a:ext cx="1156879" cy="1067777"/>
          </a:xfrm>
        </p:spPr>
        <p:txBody>
          <a:bodyPr>
            <a:noAutofit/>
          </a:bodyPr>
          <a:lstStyle>
            <a:lvl1pPr marL="0" indent="0" algn="ctr">
              <a:buNone/>
              <a:defRPr sz="6600"/>
            </a:lvl1pPr>
          </a:lstStyle>
          <a:p>
            <a:pPr lvl="0"/>
            <a:r>
              <a:rPr kumimoji="1" lang="ja-JP" altLang="en-US" dirty="0" smtClean="0"/>
              <a:t>あ</a:t>
            </a:r>
          </a:p>
        </p:txBody>
      </p:sp>
      <p:sp>
        <p:nvSpPr>
          <p:cNvPr id="12" name="テキスト プレースホルダー 13"/>
          <p:cNvSpPr>
            <a:spLocks noGrp="1"/>
          </p:cNvSpPr>
          <p:nvPr>
            <p:ph type="body" sz="quarter" idx="14"/>
          </p:nvPr>
        </p:nvSpPr>
        <p:spPr>
          <a:xfrm>
            <a:off x="1369330" y="85491"/>
            <a:ext cx="1915854" cy="567771"/>
          </a:xfrm>
        </p:spPr>
        <p:txBody>
          <a:bodyPr/>
          <a:lstStyle>
            <a:lvl1pPr marL="0" indent="0">
              <a:buNone/>
              <a:defRPr/>
            </a:lvl1pPr>
          </a:lstStyle>
          <a:p>
            <a:pPr lvl="0"/>
            <a:r>
              <a:rPr kumimoji="1" lang="ja-JP" altLang="en-US" dirty="0" smtClean="0"/>
              <a:t>マスター</a:t>
            </a:r>
            <a:endParaRPr kumimoji="1" lang="ja-JP" altLang="en-US" dirty="0"/>
          </a:p>
        </p:txBody>
      </p:sp>
      <p:sp>
        <p:nvSpPr>
          <p:cNvPr id="10" name="スライド番号プレースホルダー 5"/>
          <p:cNvSpPr>
            <a:spLocks noGrp="1"/>
          </p:cNvSpPr>
          <p:nvPr>
            <p:ph type="sldNum" sz="quarter" idx="15"/>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pPr/>
              <a:t>‹#›</a:t>
            </a:fld>
            <a:endParaRPr lang="ja-JP" altLang="en-US"/>
          </a:p>
        </p:txBody>
      </p:sp>
    </p:spTree>
    <p:extLst>
      <p:ext uri="{BB962C8B-B14F-4D97-AF65-F5344CB8AC3E}">
        <p14:creationId xmlns:p14="http://schemas.microsoft.com/office/powerpoint/2010/main" val="13559363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7" name="テキスト プレースホルダー 10"/>
          <p:cNvSpPr>
            <a:spLocks noGrp="1"/>
          </p:cNvSpPr>
          <p:nvPr>
            <p:ph type="body" sz="quarter" idx="13" hasCustomPrompt="1"/>
          </p:nvPr>
        </p:nvSpPr>
        <p:spPr>
          <a:xfrm>
            <a:off x="199358" y="96567"/>
            <a:ext cx="1156879" cy="1067777"/>
          </a:xfrm>
        </p:spPr>
        <p:txBody>
          <a:bodyPr>
            <a:noAutofit/>
          </a:bodyPr>
          <a:lstStyle>
            <a:lvl1pPr marL="0" indent="0" algn="ctr">
              <a:buNone/>
              <a:defRPr sz="6600"/>
            </a:lvl1pPr>
          </a:lstStyle>
          <a:p>
            <a:pPr lvl="0"/>
            <a:r>
              <a:rPr kumimoji="1" lang="ja-JP" altLang="en-US" dirty="0" smtClean="0"/>
              <a:t>あ</a:t>
            </a:r>
          </a:p>
        </p:txBody>
      </p:sp>
      <p:sp>
        <p:nvSpPr>
          <p:cNvPr id="8" name="テキスト プレースホルダー 13"/>
          <p:cNvSpPr>
            <a:spLocks noGrp="1"/>
          </p:cNvSpPr>
          <p:nvPr>
            <p:ph type="body" sz="quarter" idx="14"/>
          </p:nvPr>
        </p:nvSpPr>
        <p:spPr>
          <a:xfrm>
            <a:off x="1369330" y="85491"/>
            <a:ext cx="1915854" cy="567771"/>
          </a:xfrm>
        </p:spPr>
        <p:txBody>
          <a:bodyPr/>
          <a:lstStyle>
            <a:lvl1pPr marL="0" indent="0">
              <a:buNone/>
              <a:defRPr/>
            </a:lvl1pPr>
          </a:lstStyle>
          <a:p>
            <a:pPr lvl="0"/>
            <a:r>
              <a:rPr kumimoji="1" lang="ja-JP" altLang="en-US" dirty="0" smtClean="0"/>
              <a:t>マスター</a:t>
            </a:r>
            <a:endParaRPr kumimoji="1" lang="ja-JP" altLang="en-US" dirty="0"/>
          </a:p>
        </p:txBody>
      </p:sp>
      <p:sp>
        <p:nvSpPr>
          <p:cNvPr id="6" name="スライド番号プレースホルダー 5"/>
          <p:cNvSpPr>
            <a:spLocks noGrp="1"/>
          </p:cNvSpPr>
          <p:nvPr>
            <p:ph type="sldNum" sz="quarter" idx="4"/>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pPr/>
              <a:t>‹#›</a:t>
            </a:fld>
            <a:endParaRPr lang="ja-JP" altLang="en-US"/>
          </a:p>
        </p:txBody>
      </p:sp>
    </p:spTree>
    <p:extLst>
      <p:ext uri="{BB962C8B-B14F-4D97-AF65-F5344CB8AC3E}">
        <p14:creationId xmlns:p14="http://schemas.microsoft.com/office/powerpoint/2010/main" val="41526645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6" name="テキスト プレースホルダー 10"/>
          <p:cNvSpPr>
            <a:spLocks noGrp="1"/>
          </p:cNvSpPr>
          <p:nvPr>
            <p:ph type="body" sz="quarter" idx="13" hasCustomPrompt="1"/>
          </p:nvPr>
        </p:nvSpPr>
        <p:spPr>
          <a:xfrm>
            <a:off x="199358" y="96567"/>
            <a:ext cx="1156879" cy="1067777"/>
          </a:xfrm>
        </p:spPr>
        <p:txBody>
          <a:bodyPr>
            <a:noAutofit/>
          </a:bodyPr>
          <a:lstStyle>
            <a:lvl1pPr marL="0" indent="0" algn="ctr">
              <a:buNone/>
              <a:defRPr sz="6600"/>
            </a:lvl1pPr>
          </a:lstStyle>
          <a:p>
            <a:pPr lvl="0"/>
            <a:r>
              <a:rPr kumimoji="1" lang="ja-JP" altLang="en-US" dirty="0" smtClean="0"/>
              <a:t>あ</a:t>
            </a:r>
          </a:p>
        </p:txBody>
      </p:sp>
      <p:sp>
        <p:nvSpPr>
          <p:cNvPr id="7" name="テキスト プレースホルダー 13"/>
          <p:cNvSpPr>
            <a:spLocks noGrp="1"/>
          </p:cNvSpPr>
          <p:nvPr>
            <p:ph type="body" sz="quarter" idx="14"/>
          </p:nvPr>
        </p:nvSpPr>
        <p:spPr>
          <a:xfrm>
            <a:off x="1369330" y="85491"/>
            <a:ext cx="1915854" cy="567771"/>
          </a:xfrm>
        </p:spPr>
        <p:txBody>
          <a:bodyPr/>
          <a:lstStyle>
            <a:lvl1pPr marL="0" indent="0">
              <a:buNone/>
              <a:defRPr/>
            </a:lvl1pPr>
          </a:lstStyle>
          <a:p>
            <a:pPr lvl="0"/>
            <a:r>
              <a:rPr kumimoji="1" lang="ja-JP" altLang="en-US" dirty="0" smtClean="0"/>
              <a:t>マスター</a:t>
            </a:r>
            <a:endParaRPr kumimoji="1" lang="ja-JP" altLang="en-US" dirty="0"/>
          </a:p>
        </p:txBody>
      </p:sp>
      <p:sp>
        <p:nvSpPr>
          <p:cNvPr id="5" name="スライド番号プレースホルダー 5"/>
          <p:cNvSpPr>
            <a:spLocks noGrp="1"/>
          </p:cNvSpPr>
          <p:nvPr>
            <p:ph type="sldNum" sz="quarter" idx="4"/>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pPr/>
              <a:t>‹#›</a:t>
            </a:fld>
            <a:endParaRPr lang="ja-JP" altLang="en-US"/>
          </a:p>
        </p:txBody>
      </p:sp>
    </p:spTree>
    <p:extLst>
      <p:ext uri="{BB962C8B-B14F-4D97-AF65-F5344CB8AC3E}">
        <p14:creationId xmlns:p14="http://schemas.microsoft.com/office/powerpoint/2010/main" val="42750924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theme" Target="../theme/theme2.xml"/><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theme" Target="../theme/theme3.xml"/><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theme" Target="../theme/theme4.xml"/><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theme" Target="../theme/theme6.xml"/><Relationship Id="rId1" Type="http://schemas.openxmlformats.org/officeDocument/2006/relationships/slideLayout" Target="../slideLayouts/slideLayout22.xml"/><Relationship Id="rId2"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8" name="スライド番号プレースホルダー 5"/>
          <p:cNvSpPr>
            <a:spLocks noGrp="1"/>
          </p:cNvSpPr>
          <p:nvPr>
            <p:ph type="sldNum" sz="quarter" idx="4"/>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pPr/>
              <a:t>‹#›</a:t>
            </a:fld>
            <a:endParaRPr lang="ja-JP" altLang="en-US"/>
          </a:p>
        </p:txBody>
      </p:sp>
    </p:spTree>
    <p:extLst>
      <p:ext uri="{BB962C8B-B14F-4D97-AF65-F5344CB8AC3E}">
        <p14:creationId xmlns:p14="http://schemas.microsoft.com/office/powerpoint/2010/main" val="156064180"/>
      </p:ext>
    </p:extLst>
  </p:cSld>
  <p:clrMap bg1="lt1" tx1="dk1" bg2="lt2" tx2="dk2" accent1="accent1" accent2="accent2" accent3="accent3" accent4="accent4" accent5="accent5" accent6="accent6" hlink="hlink" folHlink="folHlink"/>
  <p:sldLayoutIdLst>
    <p:sldLayoutId id="2147483684" r:id="rId1"/>
    <p:sldLayoutId id="2147483689" r:id="rId2"/>
    <p:sldLayoutId id="2147483690" r:id="rId3"/>
    <p:sldLayoutId id="2147483691" r:id="rId4"/>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hdr="0" ftr="0" dt="0"/>
  <p:txStyles>
    <p:titleStyle>
      <a:lvl1pPr algn="ctr" defTabSz="457200" rtl="0" eaLnBrk="1" latinLnBrk="0" hangingPunct="1">
        <a:spcBef>
          <a:spcPct val="0"/>
        </a:spcBef>
        <a:buNone/>
        <a:defRPr kumimoji="1" sz="4400" kern="1200">
          <a:solidFill>
            <a:schemeClr val="tx1"/>
          </a:solidFill>
          <a:latin typeface="+mj-lt"/>
          <a:ea typeface="07ロゴたいぷゴシック7"/>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07ロゴたいぷゴシック7"/>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07ロゴたいぷゴシック7"/>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07ロゴたいぷゴシック7"/>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7"/>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7"/>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テキスト ボックス 4"/>
          <p:cNvSpPr txBox="1"/>
          <p:nvPr userDrawn="1"/>
        </p:nvSpPr>
        <p:spPr>
          <a:xfrm>
            <a:off x="7140433" y="66523"/>
            <a:ext cx="2030032" cy="369332"/>
          </a:xfrm>
          <a:prstGeom prst="rect">
            <a:avLst/>
          </a:prstGeom>
          <a:noFill/>
          <a:ln>
            <a:solidFill>
              <a:schemeClr val="bg2">
                <a:lumMod val="25000"/>
              </a:schemeClr>
            </a:solidFill>
          </a:ln>
        </p:spPr>
        <p:txBody>
          <a:bodyPr wrap="square" rtlCol="0">
            <a:spAutoFit/>
          </a:bodyPr>
          <a:lstStyle/>
          <a:p>
            <a:pPr algn="ctr"/>
            <a:r>
              <a:rPr kumimoji="1" lang="ja-JP" altLang="en-US" dirty="0" smtClean="0">
                <a:solidFill>
                  <a:srgbClr val="595959"/>
                </a:solidFill>
                <a:ea typeface="07ロゴたいぷゴシック7"/>
              </a:rPr>
              <a:t>１　目標都市像</a:t>
            </a:r>
            <a:endParaRPr kumimoji="1" lang="ja-JP" altLang="en-US" dirty="0">
              <a:solidFill>
                <a:srgbClr val="595959"/>
              </a:solidFill>
              <a:ea typeface="07ロゴたいぷゴシック7"/>
            </a:endParaRPr>
          </a:p>
        </p:txBody>
      </p:sp>
      <p:sp>
        <p:nvSpPr>
          <p:cNvPr id="7" name="タイトル 1"/>
          <p:cNvSpPr txBox="1">
            <a:spLocks/>
          </p:cNvSpPr>
          <p:nvPr userDrawn="1"/>
        </p:nvSpPr>
        <p:spPr>
          <a:xfrm>
            <a:off x="1526447" y="327351"/>
            <a:ext cx="1569025" cy="1047523"/>
          </a:xfrm>
          <a:prstGeom prst="rect">
            <a:avLst/>
          </a:prstGeom>
        </p:spPr>
        <p:txBody>
          <a:bodyPr/>
          <a:lstStyle>
            <a:lvl1pPr algn="ctr" defTabSz="457200" rtl="0" eaLnBrk="1" latinLnBrk="0" hangingPunct="1">
              <a:spcBef>
                <a:spcPct val="0"/>
              </a:spcBef>
              <a:buNone/>
              <a:defRPr kumimoji="1" sz="4400" kern="1200">
                <a:solidFill>
                  <a:schemeClr val="tx1"/>
                </a:solidFill>
                <a:latin typeface="+mj-lt"/>
                <a:ea typeface="07ロゴたいぷゴシック7"/>
                <a:cs typeface="+mj-cs"/>
              </a:defRPr>
            </a:lvl1pPr>
          </a:lstStyle>
          <a:p>
            <a:endParaRPr lang="ja-JP" altLang="en-US" dirty="0"/>
          </a:p>
        </p:txBody>
      </p:sp>
      <p:sp>
        <p:nvSpPr>
          <p:cNvPr id="6" name="スライド番号プレースホルダー 5"/>
          <p:cNvSpPr>
            <a:spLocks noGrp="1"/>
          </p:cNvSpPr>
          <p:nvPr>
            <p:ph type="sldNum" sz="quarter" idx="4"/>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pPr/>
              <a:t>‹#›</a:t>
            </a:fld>
            <a:endParaRPr lang="ja-JP" altLang="en-US"/>
          </a:p>
        </p:txBody>
      </p:sp>
    </p:spTree>
    <p:extLst>
      <p:ext uri="{BB962C8B-B14F-4D97-AF65-F5344CB8AC3E}">
        <p14:creationId xmlns:p14="http://schemas.microsoft.com/office/powerpoint/2010/main" val="315272745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07ロゴたいぷゴシックCondense"/>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07ロゴたいぷゴシックCondense"/>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07ロゴたいぷゴシックCondense"/>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テキスト ボックス 4"/>
          <p:cNvSpPr txBox="1"/>
          <p:nvPr userDrawn="1"/>
        </p:nvSpPr>
        <p:spPr>
          <a:xfrm>
            <a:off x="6581882" y="66523"/>
            <a:ext cx="2701972" cy="369332"/>
          </a:xfrm>
          <a:prstGeom prst="rect">
            <a:avLst/>
          </a:prstGeom>
          <a:noFill/>
          <a:ln>
            <a:solidFill>
              <a:schemeClr val="bg2">
                <a:lumMod val="25000"/>
              </a:schemeClr>
            </a:solidFill>
          </a:ln>
        </p:spPr>
        <p:txBody>
          <a:bodyPr wrap="square" rtlCol="0">
            <a:spAutoFit/>
          </a:bodyPr>
          <a:lstStyle/>
          <a:p>
            <a:pPr algn="ctr"/>
            <a:r>
              <a:rPr kumimoji="1" lang="ja-JP" altLang="en-US" dirty="0" smtClean="0">
                <a:solidFill>
                  <a:srgbClr val="595959"/>
                </a:solidFill>
                <a:ea typeface="07ロゴたいぷゴシック7"/>
              </a:rPr>
              <a:t>２　部門・地区別構想</a:t>
            </a:r>
            <a:endParaRPr kumimoji="1" lang="ja-JP" altLang="en-US" dirty="0">
              <a:solidFill>
                <a:srgbClr val="595959"/>
              </a:solidFill>
              <a:ea typeface="07ロゴたいぷゴシック7"/>
            </a:endParaRPr>
          </a:p>
        </p:txBody>
      </p:sp>
      <p:sp>
        <p:nvSpPr>
          <p:cNvPr id="4" name="スライド番号プレースホルダー 5"/>
          <p:cNvSpPr>
            <a:spLocks noGrp="1"/>
          </p:cNvSpPr>
          <p:nvPr>
            <p:ph type="sldNum" sz="quarter" idx="4"/>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pPr/>
              <a:t>‹#›</a:t>
            </a:fld>
            <a:endParaRPr lang="ja-JP" altLang="en-US"/>
          </a:p>
        </p:txBody>
      </p:sp>
    </p:spTree>
    <p:extLst>
      <p:ext uri="{BB962C8B-B14F-4D97-AF65-F5344CB8AC3E}">
        <p14:creationId xmlns:p14="http://schemas.microsoft.com/office/powerpoint/2010/main" val="355285335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kumimoji="1" sz="4400" kern="1200">
          <a:solidFill>
            <a:srgbClr val="00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07ロゴたいぷゴシックCondense"/>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07ロゴたいぷゴシックCondense"/>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07ロゴたいぷゴシックCondense"/>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82588" y="-39282"/>
            <a:ext cx="1569025" cy="1047523"/>
          </a:xfrm>
          <a:prstGeom prst="rect">
            <a:avLst/>
          </a:prstGeom>
          <a:solidFill>
            <a:srgbClr val="FFFFFF"/>
          </a:solidFill>
          <a:ln>
            <a:solidFill>
              <a:srgbClr val="8064A2"/>
            </a:solidFill>
          </a:ln>
        </p:spPr>
        <p:txBody>
          <a:bodyPr vert="horz" lIns="91440" tIns="45720" rIns="91440" bIns="45720" rtlCol="0" anchor="ctr">
            <a:normAutofit/>
          </a:bodyPr>
          <a:lstStyle/>
          <a:p>
            <a:r>
              <a:rPr kumimoji="1" lang="ja-JP" altLang="en-US" dirty="0" smtClean="0">
                <a:ea typeface="07ロゴたいぷゴシック7"/>
              </a:rPr>
              <a:t>商業</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テキスト ボックス 4"/>
          <p:cNvSpPr txBox="1"/>
          <p:nvPr userDrawn="1"/>
        </p:nvSpPr>
        <p:spPr>
          <a:xfrm>
            <a:off x="6647347" y="66523"/>
            <a:ext cx="2701972" cy="369332"/>
          </a:xfrm>
          <a:prstGeom prst="rect">
            <a:avLst/>
          </a:prstGeom>
          <a:solidFill>
            <a:srgbClr val="FFFFFF"/>
          </a:solidFill>
          <a:ln>
            <a:solidFill>
              <a:srgbClr val="4A452A"/>
            </a:solidFill>
          </a:ln>
        </p:spPr>
        <p:txBody>
          <a:bodyPr wrap="square" rtlCol="0">
            <a:spAutoFit/>
          </a:bodyPr>
          <a:lstStyle/>
          <a:p>
            <a:r>
              <a:rPr kumimoji="1" lang="en-US" altLang="ja-JP" baseline="0" dirty="0" smtClean="0">
                <a:solidFill>
                  <a:srgbClr val="595959"/>
                </a:solidFill>
                <a:ea typeface="07ロゴたいぷゴシック7"/>
              </a:rPr>
              <a:t> </a:t>
            </a:r>
            <a:r>
              <a:rPr kumimoji="1" lang="ja-JP" altLang="en-US" baseline="0" dirty="0" smtClean="0">
                <a:solidFill>
                  <a:srgbClr val="595959"/>
                </a:solidFill>
                <a:ea typeface="07ロゴたいぷゴシック7"/>
              </a:rPr>
              <a:t>３　</a:t>
            </a:r>
            <a:r>
              <a:rPr kumimoji="1" lang="ja-JP" altLang="en-US" dirty="0" smtClean="0">
                <a:solidFill>
                  <a:srgbClr val="595959"/>
                </a:solidFill>
                <a:ea typeface="07ロゴたいぷゴシック7"/>
              </a:rPr>
              <a:t>部門地区別方策案</a:t>
            </a:r>
            <a:endParaRPr kumimoji="1" lang="ja-JP" altLang="en-US" dirty="0">
              <a:solidFill>
                <a:srgbClr val="595959"/>
              </a:solidFill>
              <a:ea typeface="07ロゴたいぷゴシック7"/>
            </a:endParaRPr>
          </a:p>
        </p:txBody>
      </p:sp>
      <p:sp>
        <p:nvSpPr>
          <p:cNvPr id="6" name="スライド番号プレースホルダー 5"/>
          <p:cNvSpPr>
            <a:spLocks noGrp="1"/>
          </p:cNvSpPr>
          <p:nvPr>
            <p:ph type="sldNum" sz="quarter" idx="4"/>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pPr/>
              <a:t>‹#›</a:t>
            </a:fld>
            <a:endParaRPr lang="ja-JP" altLang="en-US"/>
          </a:p>
        </p:txBody>
      </p:sp>
    </p:spTree>
    <p:extLst>
      <p:ext uri="{BB962C8B-B14F-4D97-AF65-F5344CB8AC3E}">
        <p14:creationId xmlns:p14="http://schemas.microsoft.com/office/powerpoint/2010/main" val="278585283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kumimoji="1" sz="4400" kern="1200">
          <a:solidFill>
            <a:srgbClr val="00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07ロゴたいぷゴシックCondense"/>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07ロゴたいぷゴシックCondense"/>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07ロゴたいぷゴシックCondense"/>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pPr/>
              <a:t>‹#›</a:t>
            </a:fld>
            <a:endParaRPr lang="ja-JP" altLang="en-US"/>
          </a:p>
        </p:txBody>
      </p:sp>
      <p:sp>
        <p:nvSpPr>
          <p:cNvPr id="7" name="テキスト ボックス 6"/>
          <p:cNvSpPr txBox="1"/>
          <p:nvPr userDrawn="1"/>
        </p:nvSpPr>
        <p:spPr>
          <a:xfrm>
            <a:off x="6464045" y="66523"/>
            <a:ext cx="2832168" cy="369332"/>
          </a:xfrm>
          <a:prstGeom prst="rect">
            <a:avLst/>
          </a:prstGeom>
          <a:solidFill>
            <a:srgbClr val="FFFFFF"/>
          </a:solidFill>
          <a:ln>
            <a:solidFill>
              <a:srgbClr val="4A452A"/>
            </a:solidFill>
          </a:ln>
        </p:spPr>
        <p:txBody>
          <a:bodyPr wrap="square" rtlCol="0">
            <a:spAutoFit/>
          </a:bodyPr>
          <a:lstStyle/>
          <a:p>
            <a:r>
              <a:rPr kumimoji="1" lang="en-US" altLang="ja-JP" baseline="0" dirty="0" smtClean="0">
                <a:solidFill>
                  <a:srgbClr val="595959"/>
                </a:solidFill>
                <a:ea typeface="07ロゴたいぷゴシック7"/>
              </a:rPr>
              <a:t> </a:t>
            </a:r>
            <a:r>
              <a:rPr kumimoji="1" lang="ja-JP" altLang="en-US" baseline="0" dirty="0" smtClean="0">
                <a:solidFill>
                  <a:srgbClr val="595959"/>
                </a:solidFill>
                <a:ea typeface="07ロゴたいぷゴシック7"/>
              </a:rPr>
              <a:t>４　まとめ・今後の方針</a:t>
            </a:r>
            <a:endParaRPr kumimoji="1" lang="ja-JP" altLang="en-US" dirty="0">
              <a:solidFill>
                <a:srgbClr val="595959"/>
              </a:solidFill>
              <a:ea typeface="07ロゴたいぷゴシック7"/>
            </a:endParaRPr>
          </a:p>
        </p:txBody>
      </p:sp>
    </p:spTree>
    <p:extLst>
      <p:ext uri="{BB962C8B-B14F-4D97-AF65-F5344CB8AC3E}">
        <p14:creationId xmlns:p14="http://schemas.microsoft.com/office/powerpoint/2010/main" val="3940653584"/>
      </p:ext>
    </p:extLst>
  </p:cSld>
  <p:clrMap bg1="lt1" tx1="dk1" bg2="lt2" tx2="dk2" accent1="accent1" accent2="accent2" accent3="accent3" accent4="accent4" accent5="accent5" accent6="accent6" hlink="hlink" folHlink="folHlink"/>
  <p:sldLayoutIdLst>
    <p:sldLayoutId id="2147483699" r:id="rId1"/>
    <p:sldLayoutId id="2147483700" r:id="rId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hdr="0" ftr="0" dt="0"/>
  <p:txStyles>
    <p:titleStyle>
      <a:lvl1pPr algn="ctr" defTabSz="457200" rtl="0" eaLnBrk="1" latinLnBrk="0" hangingPunct="1">
        <a:spcBef>
          <a:spcPct val="0"/>
        </a:spcBef>
        <a:buNone/>
        <a:defRPr kumimoji="1" sz="4400" kern="1200">
          <a:solidFill>
            <a:schemeClr val="tx1"/>
          </a:solidFill>
          <a:latin typeface="+mj-lt"/>
          <a:ea typeface="07ロゴたいぷゴシック7"/>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07ロゴたいぷゴシックCondense"/>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07ロゴたいぷゴシックCondense"/>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07ロゴたいぷゴシックCondense"/>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82588" y="-39282"/>
            <a:ext cx="1569025" cy="1047523"/>
          </a:xfrm>
          <a:prstGeom prst="rect">
            <a:avLst/>
          </a:prstGeom>
          <a:solidFill>
            <a:srgbClr val="FFFFFF"/>
          </a:solidFill>
          <a:ln>
            <a:solidFill>
              <a:srgbClr val="8064A2"/>
            </a:solidFill>
          </a:ln>
        </p:spPr>
        <p:txBody>
          <a:bodyPr vert="horz" lIns="91440" tIns="45720" rIns="91440" bIns="45720" rtlCol="0" anchor="ctr">
            <a:normAutofit/>
          </a:bodyPr>
          <a:lstStyle/>
          <a:p>
            <a:r>
              <a:rPr kumimoji="1" lang="ja-JP" altLang="en-US" dirty="0" smtClean="0">
                <a:ea typeface="07ロゴたいぷゴシック7"/>
              </a:rPr>
              <a:t>商業</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テキスト ボックス 4"/>
          <p:cNvSpPr txBox="1"/>
          <p:nvPr userDrawn="1"/>
        </p:nvSpPr>
        <p:spPr>
          <a:xfrm>
            <a:off x="6647347" y="66523"/>
            <a:ext cx="2701972" cy="369332"/>
          </a:xfrm>
          <a:prstGeom prst="rect">
            <a:avLst/>
          </a:prstGeom>
          <a:solidFill>
            <a:srgbClr val="FFFFFF"/>
          </a:solidFill>
          <a:ln>
            <a:solidFill>
              <a:srgbClr val="4A452A"/>
            </a:solidFill>
          </a:ln>
        </p:spPr>
        <p:txBody>
          <a:bodyPr wrap="square" rtlCol="0">
            <a:spAutoFit/>
          </a:bodyPr>
          <a:lstStyle/>
          <a:p>
            <a:r>
              <a:rPr lang="en-US" altLang="ja-JP" dirty="0" smtClean="0">
                <a:solidFill>
                  <a:srgbClr val="595959"/>
                </a:solidFill>
                <a:latin typeface="Calibri"/>
                <a:ea typeface="07ロゴたいぷゴシック7"/>
              </a:rPr>
              <a:t> </a:t>
            </a:r>
            <a:r>
              <a:rPr lang="ja-JP" altLang="en-US" dirty="0" smtClean="0">
                <a:solidFill>
                  <a:srgbClr val="595959"/>
                </a:solidFill>
                <a:latin typeface="Calibri"/>
                <a:ea typeface="07ロゴたいぷゴシック7"/>
              </a:rPr>
              <a:t>３　部門地区別方策案</a:t>
            </a:r>
            <a:endParaRPr lang="ja-JP" altLang="en-US" dirty="0">
              <a:solidFill>
                <a:srgbClr val="595959"/>
              </a:solidFill>
              <a:latin typeface="Calibri"/>
              <a:ea typeface="07ロゴたいぷゴシック7"/>
            </a:endParaRPr>
          </a:p>
        </p:txBody>
      </p:sp>
      <p:sp>
        <p:nvSpPr>
          <p:cNvPr id="6" name="スライド番号プレースホルダー 5"/>
          <p:cNvSpPr>
            <a:spLocks noGrp="1"/>
          </p:cNvSpPr>
          <p:nvPr>
            <p:ph type="sldNum" sz="quarter" idx="4"/>
          </p:nvPr>
        </p:nvSpPr>
        <p:spPr>
          <a:xfrm>
            <a:off x="8471334" y="6356350"/>
            <a:ext cx="451144" cy="501650"/>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FD536EC7-DD9E-EC45-832C-40946C87714C}" type="slidenum">
              <a:rPr lang="ja-JP" altLang="en-US" smtClean="0">
                <a:solidFill>
                  <a:prstClr val="black">
                    <a:lumMod val="50000"/>
                    <a:lumOff val="50000"/>
                  </a:prstClr>
                </a:solidFill>
                <a:latin typeface="Calibri"/>
                <a:ea typeface="ＭＳ Ｐゴシック"/>
              </a:rPr>
              <a:pPr/>
              <a:t>‹#›</a:t>
            </a:fld>
            <a:endParaRPr lang="ja-JP" altLang="en-US">
              <a:solidFill>
                <a:prstClr val="black">
                  <a:lumMod val="50000"/>
                  <a:lumOff val="50000"/>
                </a:prstClr>
              </a:solidFill>
              <a:latin typeface="Calibri"/>
              <a:ea typeface="ＭＳ Ｐゴシック"/>
            </a:endParaRPr>
          </a:p>
        </p:txBody>
      </p:sp>
    </p:spTree>
    <p:extLst>
      <p:ext uri="{BB962C8B-B14F-4D97-AF65-F5344CB8AC3E}">
        <p14:creationId xmlns:p14="http://schemas.microsoft.com/office/powerpoint/2010/main" val="91626066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kumimoji="1" sz="4400" kern="1200">
          <a:solidFill>
            <a:srgbClr val="00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07ロゴたいぷゴシックCondense"/>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07ロゴたいぷゴシックCondense"/>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07ロゴたいぷゴシックCondense"/>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2.jpeg"/><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3.jpeg"/><Relationship Id="rId3" Type="http://schemas.microsoft.com/office/2007/relationships/hdphoto" Target="../media/hdphoto3.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4" Type="http://schemas.microsoft.com/office/2007/relationships/hdphoto" Target="../media/hdphoto5.wdp"/><Relationship Id="rId1" Type="http://schemas.openxmlformats.org/officeDocument/2006/relationships/slideLayout" Target="../slideLayouts/slideLayout18.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eg"/><Relationship Id="rId1" Type="http://schemas.openxmlformats.org/officeDocument/2006/relationships/slideLayout" Target="../slideLayouts/slideLayout18.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1.jpeg"/><Relationship Id="rId3"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4" Type="http://schemas.openxmlformats.org/officeDocument/2006/relationships/image" Target="../media/image21.jpeg"/><Relationship Id="rId5" Type="http://schemas.openxmlformats.org/officeDocument/2006/relationships/image" Target="../media/image22.PNG"/><Relationship Id="rId1" Type="http://schemas.openxmlformats.org/officeDocument/2006/relationships/slideLayout" Target="../slideLayouts/slideLayout18.xml"/><Relationship Id="rId2"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1" Type="http://schemas.openxmlformats.org/officeDocument/2006/relationships/slideLayout" Target="../slideLayouts/slideLayout18.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slideLayout" Target="../slideLayouts/slideLayout18.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1.jpeg"/><Relationship Id="rId3"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png"/><Relationship Id="rId1" Type="http://schemas.openxmlformats.org/officeDocument/2006/relationships/slideLayout" Target="../slideLayouts/slideLayout18.xml"/><Relationship Id="rId2"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18.xml"/><Relationship Id="rId2"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microsoft.com/office/2007/relationships/hdphoto" Target="../media/hdphoto7.wdp"/><Relationship Id="rId4" Type="http://schemas.openxmlformats.org/officeDocument/2006/relationships/image" Target="../media/image40.png"/><Relationship Id="rId5" Type="http://schemas.openxmlformats.org/officeDocument/2006/relationships/image" Target="../media/image41.jpeg"/><Relationship Id="rId6" Type="http://schemas.openxmlformats.org/officeDocument/2006/relationships/image" Target="../media/image42.jpeg"/><Relationship Id="rId7" Type="http://schemas.microsoft.com/office/2007/relationships/hdphoto" Target="../media/hdphoto8.wdp"/><Relationship Id="rId8" Type="http://schemas.openxmlformats.org/officeDocument/2006/relationships/image" Target="../media/image43.png"/><Relationship Id="rId9" Type="http://schemas.openxmlformats.org/officeDocument/2006/relationships/image" Target="../media/image44.png"/><Relationship Id="rId10" Type="http://schemas.openxmlformats.org/officeDocument/2006/relationships/image" Target="../media/image45.png"/><Relationship Id="rId11" Type="http://schemas.openxmlformats.org/officeDocument/2006/relationships/image" Target="../media/image46.png"/><Relationship Id="rId1" Type="http://schemas.openxmlformats.org/officeDocument/2006/relationships/slideLayout" Target="../slideLayouts/slideLayout18.xml"/><Relationship Id="rId2" Type="http://schemas.openxmlformats.org/officeDocument/2006/relationships/image" Target="../media/image3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3.png"/><Relationship Id="rId3"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1.jpeg"/><Relationship Id="rId3"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18.xml"/><Relationship Id="rId2"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1" Type="http://schemas.openxmlformats.org/officeDocument/2006/relationships/slideLayout" Target="../slideLayouts/slideLayout18.xml"/><Relationship Id="rId2" Type="http://schemas.openxmlformats.org/officeDocument/2006/relationships/image" Target="../media/image5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1.jpeg"/><Relationship Id="rId3" Type="http://schemas.microsoft.com/office/2007/relationships/hdphoto" Target="../media/hdphoto2.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4.png"/><Relationship Id="rId3"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61.png"/><Relationship Id="rId1" Type="http://schemas.openxmlformats.org/officeDocument/2006/relationships/slideLayout" Target="../slideLayouts/slideLayout18.xml"/><Relationship Id="rId2" Type="http://schemas.openxmlformats.org/officeDocument/2006/relationships/image" Target="../media/image5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1.jpeg"/><Relationship Id="rId3"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1" Type="http://schemas.openxmlformats.org/officeDocument/2006/relationships/slideLayout" Target="../slideLayouts/slideLayout18.xml"/><Relationship Id="rId2"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hyperlink" Target="http://www.town.tsuruta.aomori.jp/kankou/kankou-kankou/tsurumaihashi.html" TargetMode="External"/><Relationship Id="rId5" Type="http://schemas.openxmlformats.org/officeDocument/2006/relationships/hyperlink" Target="http://www.pref.shiga.lg.jp/h/kako/gyousei/hanahunsuigaiyou.html" TargetMode="External"/><Relationship Id="rId1" Type="http://schemas.openxmlformats.org/officeDocument/2006/relationships/slideLayout" Target="../slideLayouts/slideLayout15.xml"/><Relationship Id="rId2" Type="http://schemas.openxmlformats.org/officeDocument/2006/relationships/image" Target="../media/image6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68.png"/><Relationship Id="rId5" Type="http://schemas.microsoft.com/office/2007/relationships/hdphoto" Target="../media/hdphoto9.wdp"/><Relationship Id="rId1" Type="http://schemas.openxmlformats.org/officeDocument/2006/relationships/slideLayout" Target="../slideLayouts/slideLayout21.xml"/><Relationship Id="rId2" Type="http://schemas.openxmlformats.org/officeDocument/2006/relationships/image" Target="../media/image1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hyperlink" Target="http://www.city.tsuchiura.lg.jp/inform/rules/reiki_honbun/e004RG00000719.html%23e000000023" TargetMode="External"/><Relationship Id="rId4" Type="http://schemas.openxmlformats.org/officeDocument/2006/relationships/hyperlink" Target="http://www.city.tsuchiura.lg.jp/page/page000115.html" TargetMode="External"/><Relationship Id="rId5" Type="http://schemas.openxmlformats.org/officeDocument/2006/relationships/hyperlink" Target="http://www.pref.shiga.lg.jp/h/kako/gyousei/hanahunsuigaiyou.html" TargetMode="External"/><Relationship Id="rId6" Type="http://schemas.openxmlformats.org/officeDocument/2006/relationships/hyperlink" Target="http://www.town.tsuruta.aomori.jp/kankou/kankou-kankou/tsurumaihashi.html" TargetMode="External"/><Relationship Id="rId7" Type="http://schemas.openxmlformats.org/officeDocument/2006/relationships/hyperlink" Target="http://www.ydonoki.com/product/473" TargetMode="External"/><Relationship Id="rId8" Type="http://schemas.openxmlformats.org/officeDocument/2006/relationships/hyperlink" Target="http://item.rakuten.co.jp/toumeikan/c/0000000274/" TargetMode="External"/><Relationship Id="rId1" Type="http://schemas.openxmlformats.org/officeDocument/2006/relationships/slideLayout" Target="../slideLayouts/slideLayout21.xml"/><Relationship Id="rId2" Type="http://schemas.openxmlformats.org/officeDocument/2006/relationships/hyperlink" Target="http://www.city.tsuchiura.lg.jp/page/page000236.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1" Type="http://schemas.openxmlformats.org/officeDocument/2006/relationships/slideLayout" Target="../slideLayouts/slideLayout18.xml"/><Relationship Id="rId2" Type="http://schemas.openxmlformats.org/officeDocument/2006/relationships/image" Target="../media/image6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eg"/><Relationship Id="rId3"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1.jpeg"/><Relationship Id="rId3"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70806.jpg"/>
          <p:cNvPicPr>
            <a:picLocks noChangeAspect="1"/>
          </p:cNvPicPr>
          <p:nvPr/>
        </p:nvPicPr>
        <p:blipFill rotWithShape="1">
          <a:blip r:embed="rId2" cstate="screen">
            <a:biLevel thresh="25000"/>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sp>
        <p:nvSpPr>
          <p:cNvPr id="2" name="タイトル 1"/>
          <p:cNvSpPr>
            <a:spLocks noGrp="1"/>
          </p:cNvSpPr>
          <p:nvPr>
            <p:ph type="ctrTitle"/>
          </p:nvPr>
        </p:nvSpPr>
        <p:spPr>
          <a:xfrm>
            <a:off x="0" y="2680751"/>
            <a:ext cx="9144000" cy="1591231"/>
          </a:xfrm>
          <a:solidFill>
            <a:schemeClr val="bg2">
              <a:lumMod val="90000"/>
              <a:alpha val="80000"/>
            </a:schemeClr>
          </a:solidFill>
          <a:ln>
            <a:solidFill>
              <a:schemeClr val="bg1"/>
            </a:solidFill>
          </a:ln>
        </p:spPr>
        <p:txBody>
          <a:bodyPr>
            <a:normAutofit/>
          </a:bodyPr>
          <a:lstStyle/>
          <a:p>
            <a:pPr algn="l"/>
            <a:r>
              <a:rPr kumimoji="1" lang="en-US" altLang="ja-JP" sz="8000" dirty="0" smtClean="0">
                <a:ln>
                  <a:solidFill>
                    <a:schemeClr val="tx1">
                      <a:lumMod val="50000"/>
                      <a:lumOff val="50000"/>
                    </a:schemeClr>
                  </a:solidFill>
                </a:ln>
              </a:rPr>
              <a:t>      </a:t>
            </a:r>
            <a:r>
              <a:rPr kumimoji="1" lang="ja-JP" altLang="en-US" sz="8000" dirty="0" smtClean="0">
                <a:ln>
                  <a:solidFill>
                    <a:schemeClr val="bg1"/>
                  </a:solidFill>
                </a:ln>
              </a:rPr>
              <a:t>ナイス街</a:t>
            </a:r>
            <a:endParaRPr kumimoji="1" lang="ja-JP" altLang="en-US" sz="8000" dirty="0">
              <a:ln>
                <a:solidFill>
                  <a:schemeClr val="bg1"/>
                </a:solidFill>
              </a:ln>
            </a:endParaRPr>
          </a:p>
        </p:txBody>
      </p:sp>
      <p:sp>
        <p:nvSpPr>
          <p:cNvPr id="3" name="サブタイトル 2"/>
          <p:cNvSpPr>
            <a:spLocks noGrp="1"/>
          </p:cNvSpPr>
          <p:nvPr>
            <p:ph type="subTitle" idx="1"/>
          </p:nvPr>
        </p:nvSpPr>
        <p:spPr>
          <a:xfrm>
            <a:off x="0" y="4443676"/>
            <a:ext cx="9144000" cy="679674"/>
          </a:xfrm>
          <a:solidFill>
            <a:schemeClr val="bg2">
              <a:lumMod val="50000"/>
              <a:alpha val="79000"/>
            </a:schemeClr>
          </a:solidFill>
          <a:ln>
            <a:solidFill>
              <a:schemeClr val="bg2">
                <a:lumMod val="10000"/>
              </a:schemeClr>
            </a:solidFill>
          </a:ln>
        </p:spPr>
        <p:txBody>
          <a:bodyPr>
            <a:noAutofit/>
          </a:bodyPr>
          <a:lstStyle/>
          <a:p>
            <a:r>
              <a:rPr lang="ja-JP" altLang="en-US" sz="4000" dirty="0" smtClean="0">
                <a:ln>
                  <a:solidFill>
                    <a:schemeClr val="bg2">
                      <a:lumMod val="25000"/>
                    </a:schemeClr>
                  </a:solidFill>
                </a:ln>
                <a:solidFill>
                  <a:srgbClr val="FFFFFF"/>
                </a:solidFill>
              </a:rPr>
              <a:t>　　ー</a:t>
            </a:r>
            <a:r>
              <a:rPr kumimoji="1" lang="ja-JP" altLang="en-US" sz="4000" dirty="0" smtClean="0">
                <a:ln>
                  <a:solidFill>
                    <a:schemeClr val="bg2">
                      <a:lumMod val="25000"/>
                    </a:schemeClr>
                  </a:solidFill>
                </a:ln>
                <a:solidFill>
                  <a:srgbClr val="FFFFFF"/>
                </a:solidFill>
              </a:rPr>
              <a:t>土浦おしゃれ計画</a:t>
            </a:r>
            <a:r>
              <a:rPr lang="ja-JP" altLang="en-US" sz="4000" dirty="0" smtClean="0">
                <a:ln>
                  <a:solidFill>
                    <a:schemeClr val="bg2">
                      <a:lumMod val="25000"/>
                    </a:schemeClr>
                  </a:solidFill>
                </a:ln>
                <a:solidFill>
                  <a:srgbClr val="FFFFFF"/>
                </a:solidFill>
              </a:rPr>
              <a:t>ー</a:t>
            </a:r>
            <a:endParaRPr kumimoji="1" lang="ja-JP" altLang="en-US" sz="4000" dirty="0">
              <a:ln>
                <a:solidFill>
                  <a:schemeClr val="bg2">
                    <a:lumMod val="25000"/>
                  </a:schemeClr>
                </a:solidFill>
              </a:ln>
              <a:solidFill>
                <a:srgbClr val="FFFFFF"/>
              </a:solidFill>
            </a:endParaRPr>
          </a:p>
        </p:txBody>
      </p:sp>
      <p:sp>
        <p:nvSpPr>
          <p:cNvPr id="7" name="サブタイトル 2"/>
          <p:cNvSpPr txBox="1">
            <a:spLocks/>
          </p:cNvSpPr>
          <p:nvPr/>
        </p:nvSpPr>
        <p:spPr>
          <a:xfrm>
            <a:off x="0" y="5461648"/>
            <a:ext cx="9144000" cy="1206565"/>
          </a:xfrm>
          <a:prstGeom prst="rect">
            <a:avLst/>
          </a:prstGeom>
          <a:solidFill>
            <a:schemeClr val="tx1">
              <a:lumMod val="85000"/>
              <a:lumOff val="15000"/>
              <a:alpha val="79000"/>
            </a:schemeClr>
          </a:solidFill>
          <a:ln>
            <a:solidFill>
              <a:schemeClr val="bg2">
                <a:lumMod val="10000"/>
              </a:schemeClr>
            </a:solidFill>
          </a:ln>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07ロゴたいぷゴシックCondense"/>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07ロゴたいぷゴシック7"/>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07ロゴたいぷゴシック7"/>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07ロゴたいぷゴシック7"/>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07ロゴたいぷゴシック7"/>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ja-JP" altLang="en-US" sz="3600" dirty="0" smtClean="0">
                <a:ln>
                  <a:solidFill>
                    <a:schemeClr val="tx1">
                      <a:lumMod val="50000"/>
                      <a:lumOff val="50000"/>
                    </a:schemeClr>
                  </a:solidFill>
                </a:ln>
                <a:solidFill>
                  <a:schemeClr val="bg1"/>
                </a:solidFill>
              </a:rPr>
              <a:t>２</a:t>
            </a:r>
            <a:r>
              <a:rPr lang="ja-JP" altLang="en-US" sz="2800" dirty="0" smtClean="0">
                <a:ln>
                  <a:solidFill>
                    <a:schemeClr val="tx1">
                      <a:lumMod val="50000"/>
                      <a:lumOff val="50000"/>
                    </a:schemeClr>
                  </a:solidFill>
                </a:ln>
                <a:solidFill>
                  <a:schemeClr val="bg1"/>
                </a:solidFill>
              </a:rPr>
              <a:t>班</a:t>
            </a:r>
            <a:r>
              <a:rPr lang="ja-JP" altLang="ja-JP" sz="2800" dirty="0">
                <a:ln>
                  <a:solidFill>
                    <a:schemeClr val="tx1">
                      <a:lumMod val="50000"/>
                      <a:lumOff val="50000"/>
                    </a:schemeClr>
                  </a:solidFill>
                </a:ln>
                <a:solidFill>
                  <a:schemeClr val="bg1"/>
                </a:solidFill>
              </a:rPr>
              <a:t>　</a:t>
            </a:r>
            <a:r>
              <a:rPr lang="ja-JP" altLang="en-US" sz="2800" dirty="0" smtClean="0">
                <a:ln>
                  <a:solidFill>
                    <a:schemeClr val="tx1">
                      <a:lumMod val="50000"/>
                      <a:lumOff val="50000"/>
                    </a:schemeClr>
                  </a:solidFill>
                </a:ln>
                <a:solidFill>
                  <a:schemeClr val="bg1"/>
                </a:solidFill>
              </a:rPr>
              <a:t>遠藤茉弥　田中皓介</a:t>
            </a:r>
            <a:endParaRPr lang="en-US" altLang="ja-JP" sz="2800" dirty="0" smtClean="0">
              <a:ln>
                <a:solidFill>
                  <a:schemeClr val="tx1">
                    <a:lumMod val="50000"/>
                    <a:lumOff val="50000"/>
                  </a:schemeClr>
                </a:solidFill>
              </a:ln>
              <a:solidFill>
                <a:schemeClr val="bg1"/>
              </a:solidFill>
            </a:endParaRPr>
          </a:p>
          <a:p>
            <a:r>
              <a:rPr lang="ja-JP" altLang="en-US" sz="2800" dirty="0" smtClean="0">
                <a:ln>
                  <a:solidFill>
                    <a:schemeClr val="tx1">
                      <a:lumMod val="50000"/>
                      <a:lumOff val="50000"/>
                    </a:schemeClr>
                  </a:solidFill>
                </a:ln>
                <a:solidFill>
                  <a:schemeClr val="bg1"/>
                </a:solidFill>
              </a:rPr>
              <a:t>梶塚真良</a:t>
            </a:r>
            <a:r>
              <a:rPr lang="ja-JP" altLang="ja-JP" sz="2800" dirty="0">
                <a:ln>
                  <a:solidFill>
                    <a:schemeClr val="tx1">
                      <a:lumMod val="50000"/>
                      <a:lumOff val="50000"/>
                    </a:schemeClr>
                  </a:solidFill>
                </a:ln>
                <a:solidFill>
                  <a:schemeClr val="bg1"/>
                </a:solidFill>
              </a:rPr>
              <a:t>　</a:t>
            </a:r>
            <a:r>
              <a:rPr lang="ja-JP" altLang="en-US" sz="2800" dirty="0" smtClean="0">
                <a:ln>
                  <a:solidFill>
                    <a:schemeClr val="tx1">
                      <a:lumMod val="50000"/>
                      <a:lumOff val="50000"/>
                    </a:schemeClr>
                  </a:solidFill>
                </a:ln>
                <a:solidFill>
                  <a:schemeClr val="bg1"/>
                </a:solidFill>
              </a:rPr>
              <a:t>藤村美月</a:t>
            </a:r>
            <a:r>
              <a:rPr lang="ja-JP" altLang="ja-JP" sz="2800" dirty="0">
                <a:ln>
                  <a:solidFill>
                    <a:schemeClr val="tx1">
                      <a:lumMod val="50000"/>
                      <a:lumOff val="50000"/>
                    </a:schemeClr>
                  </a:solidFill>
                </a:ln>
                <a:solidFill>
                  <a:schemeClr val="bg1"/>
                </a:solidFill>
              </a:rPr>
              <a:t>　</a:t>
            </a:r>
            <a:r>
              <a:rPr lang="ja-JP" altLang="en-US" sz="2800" dirty="0" smtClean="0">
                <a:ln>
                  <a:solidFill>
                    <a:schemeClr val="tx1">
                      <a:lumMod val="50000"/>
                      <a:lumOff val="50000"/>
                    </a:schemeClr>
                  </a:solidFill>
                </a:ln>
                <a:solidFill>
                  <a:schemeClr val="bg1"/>
                </a:solidFill>
              </a:rPr>
              <a:t>増田祐太郎</a:t>
            </a:r>
            <a:r>
              <a:rPr lang="ja-JP" altLang="ja-JP" sz="2800" dirty="0">
                <a:ln>
                  <a:solidFill>
                    <a:schemeClr val="tx1">
                      <a:lumMod val="50000"/>
                      <a:lumOff val="50000"/>
                    </a:schemeClr>
                  </a:solidFill>
                </a:ln>
                <a:solidFill>
                  <a:schemeClr val="bg1"/>
                </a:solidFill>
              </a:rPr>
              <a:t>　</a:t>
            </a:r>
            <a:r>
              <a:rPr lang="en-US" altLang="ja-JP" sz="2800" dirty="0" smtClean="0">
                <a:ln>
                  <a:solidFill>
                    <a:schemeClr val="tx1">
                      <a:lumMod val="50000"/>
                      <a:lumOff val="50000"/>
                    </a:schemeClr>
                  </a:solidFill>
                </a:ln>
                <a:solidFill>
                  <a:schemeClr val="bg1"/>
                </a:solidFill>
              </a:rPr>
              <a:t>TA  </a:t>
            </a:r>
            <a:r>
              <a:rPr lang="ja-JP" altLang="en-US" sz="2800" dirty="0" smtClean="0">
                <a:ln>
                  <a:solidFill>
                    <a:schemeClr val="tx1">
                      <a:lumMod val="50000"/>
                      <a:lumOff val="50000"/>
                    </a:schemeClr>
                  </a:solidFill>
                </a:ln>
                <a:solidFill>
                  <a:schemeClr val="bg1"/>
                </a:solidFill>
              </a:rPr>
              <a:t>岡本ゆきえ</a:t>
            </a:r>
            <a:endParaRPr lang="en-US" altLang="ja-JP" sz="2800" dirty="0" smtClean="0">
              <a:ln>
                <a:solidFill>
                  <a:schemeClr val="tx1">
                    <a:lumMod val="50000"/>
                    <a:lumOff val="50000"/>
                  </a:schemeClr>
                </a:solidFill>
              </a:ln>
              <a:solidFill>
                <a:schemeClr val="bg1"/>
              </a:solidFill>
            </a:endParaRPr>
          </a:p>
          <a:p>
            <a:endParaRPr lang="ja-JP" altLang="en-US" sz="3600" dirty="0">
              <a:ln>
                <a:solidFill>
                  <a:schemeClr val="tx1">
                    <a:lumMod val="50000"/>
                    <a:lumOff val="50000"/>
                  </a:schemeClr>
                </a:solidFill>
              </a:ln>
              <a:solidFill>
                <a:schemeClr val="bg1"/>
              </a:solidFill>
            </a:endParaRPr>
          </a:p>
        </p:txBody>
      </p:sp>
      <p:sp>
        <p:nvSpPr>
          <p:cNvPr id="5" name="テキスト ボックス 4"/>
          <p:cNvSpPr txBox="1"/>
          <p:nvPr/>
        </p:nvSpPr>
        <p:spPr>
          <a:xfrm>
            <a:off x="4670647" y="2597036"/>
            <a:ext cx="811640" cy="523220"/>
          </a:xfrm>
          <a:prstGeom prst="rect">
            <a:avLst/>
          </a:prstGeom>
          <a:noFill/>
        </p:spPr>
        <p:txBody>
          <a:bodyPr wrap="none" rtlCol="0">
            <a:spAutoFit/>
          </a:bodyPr>
          <a:lstStyle/>
          <a:p>
            <a:r>
              <a:rPr kumimoji="1" lang="ja-JP" altLang="en-US" sz="2800" dirty="0" smtClean="0">
                <a:ln>
                  <a:solidFill>
                    <a:schemeClr val="bg1"/>
                  </a:solidFill>
                </a:ln>
              </a:rPr>
              <a:t>ガイ</a:t>
            </a:r>
            <a:endParaRPr kumimoji="1" lang="ja-JP" altLang="en-US" sz="2800" dirty="0">
              <a:ln>
                <a:solidFill>
                  <a:schemeClr val="bg1"/>
                </a:solidFill>
              </a:ln>
            </a:endParaRPr>
          </a:p>
        </p:txBody>
      </p:sp>
    </p:spTree>
    <p:extLst>
      <p:ext uri="{BB962C8B-B14F-4D97-AF65-F5344CB8AC3E}">
        <p14:creationId xmlns:p14="http://schemas.microsoft.com/office/powerpoint/2010/main" val="33298555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a:xfrm>
            <a:off x="282588" y="0"/>
            <a:ext cx="1569025" cy="1047523"/>
          </a:xfrm>
          <a:ln>
            <a:solidFill>
              <a:schemeClr val="accent2"/>
            </a:solidFill>
          </a:ln>
        </p:spPr>
        <p:txBody>
          <a:bodyPr>
            <a:normAutofit/>
          </a:bodyPr>
          <a:lstStyle/>
          <a:p>
            <a:r>
              <a:rPr kumimoji="1" lang="ja-JP" altLang="en-US" dirty="0" smtClean="0">
                <a:solidFill>
                  <a:schemeClr val="accent2"/>
                </a:solidFill>
              </a:rPr>
              <a:t>商業</a:t>
            </a:r>
            <a:endParaRPr kumimoji="1" lang="ja-JP" altLang="en-US" dirty="0">
              <a:solidFill>
                <a:schemeClr val="accent2"/>
              </a:solidFill>
            </a:endParaRPr>
          </a:p>
        </p:txBody>
      </p:sp>
      <p:sp>
        <p:nvSpPr>
          <p:cNvPr id="2" name="スライド番号プレースホルダー 1"/>
          <p:cNvSpPr>
            <a:spLocks noGrp="1"/>
          </p:cNvSpPr>
          <p:nvPr>
            <p:ph type="sldNum" sz="quarter" idx="4"/>
          </p:nvPr>
        </p:nvSpPr>
        <p:spPr/>
        <p:txBody>
          <a:bodyPr/>
          <a:lstStyle/>
          <a:p>
            <a:fld id="{FD536EC7-DD9E-EC45-832C-40946C87714C}" type="slidenum">
              <a:rPr lang="ja-JP" altLang="en-US" smtClean="0"/>
              <a:pPr/>
              <a:t>10</a:t>
            </a:fld>
            <a:endParaRPr lang="ja-JP" altLang="en-US"/>
          </a:p>
        </p:txBody>
      </p:sp>
      <p:sp>
        <p:nvSpPr>
          <p:cNvPr id="20" name="タイトル 1"/>
          <p:cNvSpPr txBox="1">
            <a:spLocks/>
          </p:cNvSpPr>
          <p:nvPr/>
        </p:nvSpPr>
        <p:spPr>
          <a:xfrm>
            <a:off x="1837448" y="0"/>
            <a:ext cx="4470318" cy="1047523"/>
          </a:xfrm>
          <a:prstGeom prst="rect">
            <a:avLst/>
          </a:prstGeom>
          <a:noFill/>
          <a:ln>
            <a:solidFill>
              <a:srgbClr val="FFFFFF"/>
            </a:solid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400" dirty="0">
                <a:solidFill>
                  <a:schemeClr val="accent2"/>
                </a:solidFill>
              </a:rPr>
              <a:t>賑わいの</a:t>
            </a:r>
            <a:r>
              <a:rPr lang="ja-JP" altLang="en-US" sz="2400" dirty="0" smtClean="0">
                <a:solidFill>
                  <a:schemeClr val="accent2"/>
                </a:solidFill>
              </a:rPr>
              <a:t>ある</a:t>
            </a:r>
            <a:endParaRPr lang="en-US" altLang="ja-JP" sz="2400" dirty="0" smtClean="0">
              <a:solidFill>
                <a:schemeClr val="accent2"/>
              </a:solidFill>
            </a:endParaRPr>
          </a:p>
          <a:p>
            <a:r>
              <a:rPr lang="ja-JP" altLang="en-US" sz="2400" dirty="0" smtClean="0">
                <a:solidFill>
                  <a:schemeClr val="accent2"/>
                </a:solidFill>
              </a:rPr>
              <a:t>ファッショナブル</a:t>
            </a:r>
            <a:r>
              <a:rPr lang="ja-JP" altLang="en-US" sz="2400" dirty="0">
                <a:solidFill>
                  <a:schemeClr val="accent2"/>
                </a:solidFill>
              </a:rPr>
              <a:t>なまちづくり</a:t>
            </a:r>
            <a:endParaRPr lang="en-US" altLang="ja-JP" sz="2400" dirty="0">
              <a:solidFill>
                <a:schemeClr val="accent2"/>
              </a:solidFill>
            </a:endParaRPr>
          </a:p>
        </p:txBody>
      </p:sp>
      <p:cxnSp>
        <p:nvCxnSpPr>
          <p:cNvPr id="21" name="直線コネクタ 20"/>
          <p:cNvCxnSpPr/>
          <p:nvPr/>
        </p:nvCxnSpPr>
        <p:spPr>
          <a:xfrm>
            <a:off x="1837448" y="1047523"/>
            <a:ext cx="4452791"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2" name="正方形/長方形 21"/>
          <p:cNvSpPr/>
          <p:nvPr/>
        </p:nvSpPr>
        <p:spPr>
          <a:xfrm>
            <a:off x="1606164" y="5798049"/>
            <a:ext cx="6275392" cy="954107"/>
          </a:xfrm>
          <a:prstGeom prst="rect">
            <a:avLst/>
          </a:prstGeom>
          <a:solidFill>
            <a:srgbClr val="FFFFFF"/>
          </a:solidFill>
          <a:ln w="19050" cmpd="sng">
            <a:solidFill>
              <a:srgbClr val="C0504D"/>
            </a:solidFill>
          </a:ln>
        </p:spPr>
        <p:txBody>
          <a:bodyPr wrap="square">
            <a:spAutoFit/>
          </a:bodyPr>
          <a:lstStyle/>
          <a:p>
            <a:pPr algn="ctr"/>
            <a:r>
              <a:rPr lang="ja-JP" altLang="en-US" sz="2800" dirty="0">
                <a:solidFill>
                  <a:schemeClr val="tx1">
                    <a:lumMod val="75000"/>
                    <a:lumOff val="25000"/>
                  </a:schemeClr>
                </a:solidFill>
                <a:ea typeface="07ロゴたいぷゴシックCondense"/>
              </a:rPr>
              <a:t>衰退したイメージの</a:t>
            </a:r>
            <a:r>
              <a:rPr lang="ja-JP" altLang="en-US" sz="2800" dirty="0" smtClean="0">
                <a:solidFill>
                  <a:schemeClr val="tx1">
                    <a:lumMod val="75000"/>
                    <a:lumOff val="25000"/>
                  </a:schemeClr>
                </a:solidFill>
                <a:ea typeface="07ロゴたいぷゴシックCondense"/>
              </a:rPr>
              <a:t>中心地を</a:t>
            </a:r>
            <a:endParaRPr lang="en-US" altLang="ja-JP" sz="2800" dirty="0" smtClean="0">
              <a:solidFill>
                <a:schemeClr val="tx1">
                  <a:lumMod val="75000"/>
                  <a:lumOff val="25000"/>
                </a:schemeClr>
              </a:solidFill>
              <a:ea typeface="07ロゴたいぷゴシックCondense"/>
            </a:endParaRPr>
          </a:p>
          <a:p>
            <a:pPr algn="ctr"/>
            <a:r>
              <a:rPr lang="ja-JP" altLang="en-US" sz="2800" dirty="0" smtClean="0">
                <a:solidFill>
                  <a:schemeClr val="accent2"/>
                </a:solidFill>
                <a:ea typeface="07ロゴたいぷゴシックCondense"/>
              </a:rPr>
              <a:t>おしゃれ</a:t>
            </a:r>
            <a:r>
              <a:rPr lang="ja-JP" altLang="en-US" sz="2800" dirty="0">
                <a:solidFill>
                  <a:schemeClr val="accent2"/>
                </a:solidFill>
                <a:ea typeface="07ロゴたいぷゴシックCondense"/>
              </a:rPr>
              <a:t>で特色のあるまちへ</a:t>
            </a:r>
            <a:endParaRPr lang="en-US" altLang="ja-JP" sz="2800" dirty="0">
              <a:solidFill>
                <a:schemeClr val="accent2"/>
              </a:solidFill>
              <a:ea typeface="07ロゴたいぷゴシックCondense"/>
            </a:endParaRPr>
          </a:p>
        </p:txBody>
      </p:sp>
      <p:sp>
        <p:nvSpPr>
          <p:cNvPr id="25" name="テキスト ボックス 24"/>
          <p:cNvSpPr txBox="1"/>
          <p:nvPr/>
        </p:nvSpPr>
        <p:spPr>
          <a:xfrm>
            <a:off x="1270324" y="4825915"/>
            <a:ext cx="6769058" cy="954107"/>
          </a:xfrm>
          <a:prstGeom prst="rect">
            <a:avLst/>
          </a:prstGeom>
          <a:noFill/>
        </p:spPr>
        <p:txBody>
          <a:bodyPr wrap="square" rtlCol="0">
            <a:spAutoFit/>
          </a:bodyPr>
          <a:lstStyle/>
          <a:p>
            <a:pPr algn="ctr"/>
            <a:r>
              <a:rPr kumimoji="1" lang="ja-JP" altLang="en-US" sz="2800" dirty="0" smtClean="0">
                <a:solidFill>
                  <a:schemeClr val="accent2"/>
                </a:solidFill>
                <a:latin typeface="07ロゴたいぷゴシックCondense"/>
                <a:ea typeface="07ロゴたいぷゴシックCondense"/>
                <a:cs typeface="07ロゴたいぷゴシックCondense"/>
              </a:rPr>
              <a:t>土浦市全体の商業の発展には</a:t>
            </a:r>
            <a:endParaRPr kumimoji="1" lang="en-US" altLang="ja-JP" sz="2800" dirty="0" smtClean="0">
              <a:solidFill>
                <a:schemeClr val="accent2"/>
              </a:solidFill>
              <a:latin typeface="07ロゴたいぷゴシックCondense"/>
              <a:ea typeface="07ロゴたいぷゴシックCondense"/>
              <a:cs typeface="07ロゴたいぷゴシックCondense"/>
            </a:endParaRPr>
          </a:p>
          <a:p>
            <a:pPr algn="ctr"/>
            <a:r>
              <a:rPr kumimoji="1" lang="ja-JP" altLang="en-US" sz="2800" dirty="0" smtClean="0">
                <a:solidFill>
                  <a:schemeClr val="accent2"/>
                </a:solidFill>
                <a:latin typeface="07ロゴたいぷゴシックCondense"/>
                <a:ea typeface="07ロゴたいぷゴシックCondense"/>
                <a:cs typeface="07ロゴたいぷゴシックCondense"/>
              </a:rPr>
              <a:t>まちの顔となる中心地の賑わいが不可欠</a:t>
            </a:r>
            <a:endParaRPr kumimoji="1" lang="ja-JP" altLang="en-US" sz="2800" dirty="0">
              <a:solidFill>
                <a:schemeClr val="accent2"/>
              </a:solidFill>
              <a:latin typeface="07ロゴたいぷゴシックCondense"/>
              <a:ea typeface="07ロゴたいぷゴシックCondense"/>
              <a:cs typeface="07ロゴたいぷゴシックCondense"/>
            </a:endParaRPr>
          </a:p>
        </p:txBody>
      </p:sp>
      <p:sp>
        <p:nvSpPr>
          <p:cNvPr id="27" name="テキスト ボックス 1"/>
          <p:cNvSpPr txBox="1"/>
          <p:nvPr/>
        </p:nvSpPr>
        <p:spPr>
          <a:xfrm>
            <a:off x="2404824" y="4510070"/>
            <a:ext cx="2244581" cy="1898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dirty="0" smtClean="0"/>
              <a:t>土浦市中心市街地活性化基本計画</a:t>
            </a:r>
          </a:p>
          <a:p>
            <a:endParaRPr lang="ja-JP" altLang="en-US" sz="1100" dirty="0"/>
          </a:p>
        </p:txBody>
      </p:sp>
      <p:grpSp>
        <p:nvGrpSpPr>
          <p:cNvPr id="3" name="図形グループ 2"/>
          <p:cNvGrpSpPr/>
          <p:nvPr/>
        </p:nvGrpSpPr>
        <p:grpSpPr>
          <a:xfrm>
            <a:off x="5083494" y="1585754"/>
            <a:ext cx="3595051" cy="2839782"/>
            <a:chOff x="5083495" y="1271106"/>
            <a:chExt cx="3492792" cy="2620450"/>
          </a:xfrm>
        </p:grpSpPr>
        <p:pic>
          <p:nvPicPr>
            <p:cNvPr id="23" name="Picture 5" descr="C:\Users\masayoshi\Downloads\IMG_292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83495" y="1273979"/>
              <a:ext cx="3490101" cy="2617577"/>
            </a:xfrm>
            <a:prstGeom prst="rect">
              <a:avLst/>
            </a:prstGeom>
            <a:noFill/>
            <a:extLst>
              <a:ext uri="{909E8E84-426E-40dd-AFC4-6F175D3DCCD1}">
                <a14:hiddenFill xmlns:a14="http://schemas.microsoft.com/office/drawing/2010/main">
                  <a:solidFill>
                    <a:srgbClr val="FFFFFF"/>
                  </a:solidFill>
                </a14:hiddenFill>
              </a:ext>
            </a:extLst>
          </p:spPr>
        </p:pic>
        <p:sp>
          <p:nvSpPr>
            <p:cNvPr id="28" name="正方形/長方形 27"/>
            <p:cNvSpPr/>
            <p:nvPr/>
          </p:nvSpPr>
          <p:spPr>
            <a:xfrm>
              <a:off x="5083495" y="1271106"/>
              <a:ext cx="3492792" cy="583324"/>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2400" dirty="0" smtClean="0">
                  <a:solidFill>
                    <a:schemeClr val="bg1"/>
                  </a:solidFill>
                  <a:latin typeface="07ロゴたいぷゴシックCondense"/>
                  <a:ea typeface="07ロゴたいぷゴシックCondense"/>
                  <a:cs typeface="07ロゴたいぷゴシックCondense"/>
                </a:rPr>
                <a:t>中心市街地</a:t>
              </a:r>
              <a:r>
                <a:rPr kumimoji="1" lang="ja-JP" altLang="en-US" sz="2400" dirty="0" smtClean="0">
                  <a:solidFill>
                    <a:schemeClr val="bg1"/>
                  </a:solidFill>
                  <a:latin typeface="07ロゴたいぷゴシックCondense"/>
                  <a:ea typeface="07ロゴたいぷゴシックCondense"/>
                  <a:cs typeface="07ロゴたいぷゴシックCondense"/>
                </a:rPr>
                <a:t>の</a:t>
              </a:r>
              <a:r>
                <a:rPr kumimoji="1" lang="ja-JP" altLang="en-US" sz="2400" dirty="0" smtClean="0">
                  <a:solidFill>
                    <a:schemeClr val="bg1"/>
                  </a:solidFill>
                  <a:latin typeface="07ロゴたいぷゴシックCondense"/>
                  <a:ea typeface="07ロゴたいぷゴシックCondense"/>
                  <a:cs typeface="07ロゴたいぷゴシックCondense"/>
                </a:rPr>
                <a:t>衰退</a:t>
              </a:r>
              <a:endParaRPr kumimoji="1" lang="ja-JP" altLang="en-US" sz="2400" dirty="0">
                <a:solidFill>
                  <a:schemeClr val="bg1"/>
                </a:solidFill>
                <a:latin typeface="07ロゴたいぷゴシックCondense"/>
                <a:ea typeface="07ロゴたいぷゴシックCondense"/>
                <a:cs typeface="07ロゴたいぷゴシックCondense"/>
              </a:endParaRPr>
            </a:p>
          </p:txBody>
        </p:sp>
      </p:grpSp>
      <p:sp>
        <p:nvSpPr>
          <p:cNvPr id="15" name="テキスト ボックス 14"/>
          <p:cNvSpPr txBox="1"/>
          <p:nvPr/>
        </p:nvSpPr>
        <p:spPr>
          <a:xfrm>
            <a:off x="7266065" y="4457025"/>
            <a:ext cx="1538421" cy="253916"/>
          </a:xfrm>
          <a:prstGeom prst="rect">
            <a:avLst/>
          </a:prstGeom>
          <a:noFill/>
        </p:spPr>
        <p:txBody>
          <a:bodyPr wrap="none" rtlCol="0">
            <a:spAutoFit/>
          </a:bodyPr>
          <a:lstStyle/>
          <a:p>
            <a:r>
              <a:rPr kumimoji="1" lang="ja-JP" altLang="en-US" sz="1050" dirty="0" smtClean="0"/>
              <a:t>（</a:t>
            </a:r>
            <a:r>
              <a:rPr lang="ja-JP" altLang="en-US" sz="1050" dirty="0" smtClean="0"/>
              <a:t>班員撮影：</a:t>
            </a:r>
            <a:r>
              <a:rPr lang="en-US" altLang="ja-JP" sz="1050" dirty="0" smtClean="0"/>
              <a:t>2014,12,05</a:t>
            </a:r>
            <a:r>
              <a:rPr kumimoji="1" lang="ja-JP" altLang="en-US" sz="1050" dirty="0" smtClean="0"/>
              <a:t>）</a:t>
            </a:r>
            <a:endParaRPr kumimoji="1" lang="ja-JP" altLang="en-US" sz="1050" dirty="0"/>
          </a:p>
        </p:txBody>
      </p:sp>
      <p:graphicFrame>
        <p:nvGraphicFramePr>
          <p:cNvPr id="14" name="グラフ 13"/>
          <p:cNvGraphicFramePr>
            <a:graphicFrameLocks/>
          </p:cNvGraphicFramePr>
          <p:nvPr>
            <p:extLst>
              <p:ext uri="{D42A27DB-BD31-4B8C-83A1-F6EECF244321}">
                <p14:modId xmlns:p14="http://schemas.microsoft.com/office/powerpoint/2010/main" val="3345920791"/>
              </p:ext>
            </p:extLst>
          </p:nvPr>
        </p:nvGraphicFramePr>
        <p:xfrm>
          <a:off x="282588" y="1195613"/>
          <a:ext cx="4800906" cy="3409404"/>
        </p:xfrm>
        <a:graphic>
          <a:graphicData uri="http://schemas.openxmlformats.org/drawingml/2006/chart">
            <c:chart xmlns:c="http://schemas.openxmlformats.org/drawingml/2006/chart" xmlns:r="http://schemas.openxmlformats.org/officeDocument/2006/relationships" r:id="rId3"/>
          </a:graphicData>
        </a:graphic>
      </p:graphicFrame>
      <p:sp>
        <p:nvSpPr>
          <p:cNvPr id="4" name="右矢印 3"/>
          <p:cNvSpPr/>
          <p:nvPr/>
        </p:nvSpPr>
        <p:spPr>
          <a:xfrm rot="852896">
            <a:off x="2181641" y="1965923"/>
            <a:ext cx="1873707" cy="493325"/>
          </a:xfrm>
          <a:prstGeom prst="rightArrow">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249851" y="1652698"/>
            <a:ext cx="1443875" cy="523220"/>
          </a:xfrm>
          <a:prstGeom prst="rect">
            <a:avLst/>
          </a:prstGeom>
          <a:noFill/>
        </p:spPr>
        <p:txBody>
          <a:bodyPr wrap="none" rtlCol="0">
            <a:spAutoFit/>
          </a:bodyPr>
          <a:lstStyle/>
          <a:p>
            <a:r>
              <a:rPr kumimoji="1" lang="en-US" altLang="ja-JP" sz="2800" dirty="0" smtClean="0">
                <a:solidFill>
                  <a:schemeClr val="tx2"/>
                </a:solidFill>
              </a:rPr>
              <a:t>3</a:t>
            </a:r>
            <a:r>
              <a:rPr kumimoji="1" lang="ja-JP" altLang="en-US" sz="2800" dirty="0" smtClean="0">
                <a:solidFill>
                  <a:schemeClr val="tx2"/>
                </a:solidFill>
              </a:rPr>
              <a:t>割減少</a:t>
            </a:r>
            <a:endParaRPr kumimoji="1" lang="ja-JP" altLang="en-US" sz="2800" dirty="0">
              <a:solidFill>
                <a:schemeClr val="tx2"/>
              </a:solidFill>
            </a:endParaRPr>
          </a:p>
        </p:txBody>
      </p:sp>
    </p:spTree>
    <p:extLst>
      <p:ext uri="{BB962C8B-B14F-4D97-AF65-F5344CB8AC3E}">
        <p14:creationId xmlns:p14="http://schemas.microsoft.com/office/powerpoint/2010/main" val="20944254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角丸四角形 203"/>
          <p:cNvSpPr/>
          <p:nvPr/>
        </p:nvSpPr>
        <p:spPr>
          <a:xfrm>
            <a:off x="282619" y="4845240"/>
            <a:ext cx="3438210" cy="192469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5" name="角丸四角形 14"/>
          <p:cNvSpPr/>
          <p:nvPr/>
        </p:nvSpPr>
        <p:spPr>
          <a:xfrm>
            <a:off x="310165" y="2754105"/>
            <a:ext cx="3389765" cy="183683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09" name="図 108"/>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a:ext>
            </a:extLst>
          </a:blip>
          <a:srcRect/>
          <a:stretch/>
        </p:blipFill>
        <p:spPr>
          <a:xfrm>
            <a:off x="3852432" y="1258093"/>
            <a:ext cx="5012632" cy="5181942"/>
          </a:xfrm>
          <a:prstGeom prst="rect">
            <a:avLst/>
          </a:prstGeom>
          <a:ln>
            <a:noFill/>
          </a:ln>
        </p:spPr>
      </p:pic>
      <p:grpSp>
        <p:nvGrpSpPr>
          <p:cNvPr id="110" name="グループ化 17"/>
          <p:cNvGrpSpPr/>
          <p:nvPr/>
        </p:nvGrpSpPr>
        <p:grpSpPr>
          <a:xfrm rot="9508588">
            <a:off x="5810432" y="3593438"/>
            <a:ext cx="1170504" cy="1228399"/>
            <a:chOff x="6606067" y="4381604"/>
            <a:chExt cx="1649634" cy="1637109"/>
          </a:xfrm>
          <a:solidFill>
            <a:srgbClr val="FF6666"/>
          </a:solidFill>
        </p:grpSpPr>
        <p:sp>
          <p:nvSpPr>
            <p:cNvPr id="159" name="円/楕円 158"/>
            <p:cNvSpPr/>
            <p:nvPr/>
          </p:nvSpPr>
          <p:spPr>
            <a:xfrm>
              <a:off x="6606067" y="4381604"/>
              <a:ext cx="195943" cy="195943"/>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61" name="円/楕円 160"/>
            <p:cNvSpPr/>
            <p:nvPr/>
          </p:nvSpPr>
          <p:spPr>
            <a:xfrm>
              <a:off x="6914532" y="4687773"/>
              <a:ext cx="195943" cy="195943"/>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63" name="円/楕円 162"/>
            <p:cNvSpPr/>
            <p:nvPr/>
          </p:nvSpPr>
          <p:spPr>
            <a:xfrm>
              <a:off x="7236854" y="4972048"/>
              <a:ext cx="195943" cy="195943"/>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65" name="円/楕円 164"/>
            <p:cNvSpPr/>
            <p:nvPr/>
          </p:nvSpPr>
          <p:spPr>
            <a:xfrm>
              <a:off x="7552321" y="5251269"/>
              <a:ext cx="195943" cy="195943"/>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67" name="円/楕円 166"/>
            <p:cNvSpPr/>
            <p:nvPr/>
          </p:nvSpPr>
          <p:spPr>
            <a:xfrm>
              <a:off x="7857121" y="5556069"/>
              <a:ext cx="195943" cy="195943"/>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69" name="円/楕円 168"/>
            <p:cNvSpPr/>
            <p:nvPr/>
          </p:nvSpPr>
          <p:spPr>
            <a:xfrm>
              <a:off x="8059758" y="5822770"/>
              <a:ext cx="195943" cy="195943"/>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grpSp>
      <p:grpSp>
        <p:nvGrpSpPr>
          <p:cNvPr id="111" name="グループ化 29"/>
          <p:cNvGrpSpPr/>
          <p:nvPr/>
        </p:nvGrpSpPr>
        <p:grpSpPr>
          <a:xfrm rot="20351243">
            <a:off x="5414417" y="4682667"/>
            <a:ext cx="1203881" cy="1136863"/>
            <a:chOff x="6708519" y="4485364"/>
            <a:chExt cx="1696673" cy="1515118"/>
          </a:xfrm>
          <a:solidFill>
            <a:srgbClr val="FF6666"/>
          </a:solidFill>
        </p:grpSpPr>
        <p:sp>
          <p:nvSpPr>
            <p:cNvPr id="148" name="円/楕円 147"/>
            <p:cNvSpPr/>
            <p:nvPr/>
          </p:nvSpPr>
          <p:spPr>
            <a:xfrm>
              <a:off x="6708519" y="4485364"/>
              <a:ext cx="195943" cy="195943"/>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50" name="円/楕円 149"/>
            <p:cNvSpPr/>
            <p:nvPr/>
          </p:nvSpPr>
          <p:spPr>
            <a:xfrm>
              <a:off x="6964919" y="4683484"/>
              <a:ext cx="195943" cy="195943"/>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52" name="円/楕円 151"/>
            <p:cNvSpPr/>
            <p:nvPr/>
          </p:nvSpPr>
          <p:spPr>
            <a:xfrm>
              <a:off x="7247521" y="4946469"/>
              <a:ext cx="195943" cy="195943"/>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54" name="円/楕円 153"/>
            <p:cNvSpPr/>
            <p:nvPr/>
          </p:nvSpPr>
          <p:spPr>
            <a:xfrm>
              <a:off x="7552321" y="5251269"/>
              <a:ext cx="195943" cy="195943"/>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56" name="円/楕円 155"/>
            <p:cNvSpPr/>
            <p:nvPr/>
          </p:nvSpPr>
          <p:spPr>
            <a:xfrm>
              <a:off x="7878618" y="5502594"/>
              <a:ext cx="195943" cy="195943"/>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58" name="円/楕円 157"/>
            <p:cNvSpPr/>
            <p:nvPr/>
          </p:nvSpPr>
          <p:spPr>
            <a:xfrm>
              <a:off x="8209249" y="5804539"/>
              <a:ext cx="195943" cy="195943"/>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grpSp>
      <p:grpSp>
        <p:nvGrpSpPr>
          <p:cNvPr id="112" name="グループ化 72"/>
          <p:cNvGrpSpPr/>
          <p:nvPr/>
        </p:nvGrpSpPr>
        <p:grpSpPr>
          <a:xfrm>
            <a:off x="5145855" y="2336138"/>
            <a:ext cx="2677174" cy="610890"/>
            <a:chOff x="4874761" y="2284291"/>
            <a:chExt cx="2949470" cy="645949"/>
          </a:xfrm>
          <a:solidFill>
            <a:srgbClr val="FF6666"/>
          </a:solidFill>
        </p:grpSpPr>
        <p:sp>
          <p:nvSpPr>
            <p:cNvPr id="132" name="円/楕円 131"/>
            <p:cNvSpPr/>
            <p:nvPr/>
          </p:nvSpPr>
          <p:spPr>
            <a:xfrm>
              <a:off x="6360995" y="2736121"/>
              <a:ext cx="143692" cy="143692"/>
            </a:xfrm>
            <a:prstGeom prst="ellipse">
              <a:avLst/>
            </a:prstGeom>
            <a:grp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34" name="円/楕円 133"/>
            <p:cNvSpPr/>
            <p:nvPr/>
          </p:nvSpPr>
          <p:spPr>
            <a:xfrm>
              <a:off x="6117880" y="2786548"/>
              <a:ext cx="143692" cy="143692"/>
            </a:xfrm>
            <a:prstGeom prst="ellipse">
              <a:avLst/>
            </a:prstGeom>
            <a:grp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37" name="円/楕円 136"/>
            <p:cNvSpPr/>
            <p:nvPr/>
          </p:nvSpPr>
          <p:spPr>
            <a:xfrm>
              <a:off x="5605513" y="2736122"/>
              <a:ext cx="143692" cy="143692"/>
            </a:xfrm>
            <a:prstGeom prst="ellipse">
              <a:avLst/>
            </a:prstGeom>
            <a:grp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39" name="円/楕円 138"/>
            <p:cNvSpPr/>
            <p:nvPr/>
          </p:nvSpPr>
          <p:spPr>
            <a:xfrm>
              <a:off x="5856044" y="2781042"/>
              <a:ext cx="143692" cy="143692"/>
            </a:xfrm>
            <a:prstGeom prst="ellipse">
              <a:avLst/>
            </a:prstGeom>
            <a:grp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40" name="円/楕円 139"/>
            <p:cNvSpPr/>
            <p:nvPr/>
          </p:nvSpPr>
          <p:spPr>
            <a:xfrm>
              <a:off x="5364679" y="2677070"/>
              <a:ext cx="143692" cy="143692"/>
            </a:xfrm>
            <a:prstGeom prst="ellipse">
              <a:avLst/>
            </a:prstGeom>
            <a:grp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42" name="円/楕円 141"/>
            <p:cNvSpPr/>
            <p:nvPr/>
          </p:nvSpPr>
          <p:spPr>
            <a:xfrm>
              <a:off x="5111786" y="2603045"/>
              <a:ext cx="143692" cy="143692"/>
            </a:xfrm>
            <a:prstGeom prst="ellipse">
              <a:avLst/>
            </a:prstGeom>
            <a:grp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43" name="円/楕円 142"/>
            <p:cNvSpPr/>
            <p:nvPr/>
          </p:nvSpPr>
          <p:spPr>
            <a:xfrm>
              <a:off x="4874761" y="2499377"/>
              <a:ext cx="143692" cy="143692"/>
            </a:xfrm>
            <a:prstGeom prst="ellipse">
              <a:avLst/>
            </a:prstGeom>
            <a:grp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45" name="円/楕円 144"/>
            <p:cNvSpPr/>
            <p:nvPr/>
          </p:nvSpPr>
          <p:spPr>
            <a:xfrm>
              <a:off x="7469026" y="2284291"/>
              <a:ext cx="143692" cy="143692"/>
            </a:xfrm>
            <a:prstGeom prst="ellipse">
              <a:avLst/>
            </a:prstGeom>
            <a:grp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47" name="円/楕円 146"/>
            <p:cNvSpPr/>
            <p:nvPr/>
          </p:nvSpPr>
          <p:spPr>
            <a:xfrm>
              <a:off x="7673403" y="2468488"/>
              <a:ext cx="150828" cy="148758"/>
            </a:xfrm>
            <a:prstGeom prst="ellipse">
              <a:avLst/>
            </a:prstGeom>
            <a:grp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grpSp>
      <p:sp>
        <p:nvSpPr>
          <p:cNvPr id="113" name="円/楕円 112"/>
          <p:cNvSpPr/>
          <p:nvPr/>
        </p:nvSpPr>
        <p:spPr>
          <a:xfrm>
            <a:off x="7576307" y="2769675"/>
            <a:ext cx="130426" cy="135893"/>
          </a:xfrm>
          <a:prstGeom prst="ellipse">
            <a:avLst/>
          </a:prstGeom>
          <a:solidFill>
            <a:srgbClr val="FF6666"/>
          </a:solid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16" name="角丸四角形 115"/>
          <p:cNvSpPr/>
          <p:nvPr/>
        </p:nvSpPr>
        <p:spPr>
          <a:xfrm rot="21094999">
            <a:off x="5285456" y="2615301"/>
            <a:ext cx="2242342" cy="290372"/>
          </a:xfrm>
          <a:prstGeom prst="roundRect">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latin typeface="07ロゴたいぷゴシックCondense"/>
              <a:ea typeface="07ロゴたいぷゴシックCondense"/>
              <a:cs typeface="07ロゴたいぷゴシックCondense"/>
            </a:endParaRPr>
          </a:p>
        </p:txBody>
      </p:sp>
      <p:grpSp>
        <p:nvGrpSpPr>
          <p:cNvPr id="114" name="グループ化 73"/>
          <p:cNvGrpSpPr/>
          <p:nvPr/>
        </p:nvGrpSpPr>
        <p:grpSpPr>
          <a:xfrm rot="11646371">
            <a:off x="4775666" y="2651776"/>
            <a:ext cx="1009801" cy="1025205"/>
            <a:chOff x="6565783" y="4436254"/>
            <a:chExt cx="1423148" cy="1366309"/>
          </a:xfrm>
          <a:solidFill>
            <a:srgbClr val="FF6666"/>
          </a:solidFill>
        </p:grpSpPr>
        <p:sp>
          <p:nvSpPr>
            <p:cNvPr id="121" name="円/楕円 120"/>
            <p:cNvSpPr/>
            <p:nvPr/>
          </p:nvSpPr>
          <p:spPr>
            <a:xfrm>
              <a:off x="6565783" y="4436254"/>
              <a:ext cx="195943" cy="195943"/>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23" name="円/楕円 122"/>
            <p:cNvSpPr/>
            <p:nvPr/>
          </p:nvSpPr>
          <p:spPr>
            <a:xfrm>
              <a:off x="6907113" y="4673909"/>
              <a:ext cx="195943" cy="195943"/>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25" name="円/楕円 124"/>
            <p:cNvSpPr/>
            <p:nvPr/>
          </p:nvSpPr>
          <p:spPr>
            <a:xfrm>
              <a:off x="7179102" y="4868546"/>
              <a:ext cx="195943" cy="195943"/>
            </a:xfrm>
            <a:prstGeom prst="ellipse">
              <a:avLst/>
            </a:prstGeom>
            <a:grp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27" name="円/楕円 126"/>
            <p:cNvSpPr/>
            <p:nvPr/>
          </p:nvSpPr>
          <p:spPr>
            <a:xfrm>
              <a:off x="7415605" y="5068768"/>
              <a:ext cx="195943" cy="195943"/>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29" name="円/楕円 128"/>
            <p:cNvSpPr/>
            <p:nvPr/>
          </p:nvSpPr>
          <p:spPr>
            <a:xfrm>
              <a:off x="7602470" y="5356344"/>
              <a:ext cx="195943" cy="195943"/>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31" name="円/楕円 130"/>
            <p:cNvSpPr/>
            <p:nvPr/>
          </p:nvSpPr>
          <p:spPr>
            <a:xfrm>
              <a:off x="7792988" y="5606620"/>
              <a:ext cx="195943" cy="195943"/>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grpSp>
      <p:sp>
        <p:nvSpPr>
          <p:cNvPr id="115" name="角丸四角形 114"/>
          <p:cNvSpPr/>
          <p:nvPr/>
        </p:nvSpPr>
        <p:spPr>
          <a:xfrm rot="1403768">
            <a:off x="5509867" y="4434107"/>
            <a:ext cx="1990132" cy="631856"/>
          </a:xfrm>
          <a:prstGeom prst="roundRect">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latin typeface="07ロゴたいぷゴシックCondense"/>
              <a:ea typeface="07ロゴたいぷゴシックCondense"/>
              <a:cs typeface="07ロゴたいぷゴシックCondense"/>
            </a:endParaRPr>
          </a:p>
        </p:txBody>
      </p:sp>
      <p:sp>
        <p:nvSpPr>
          <p:cNvPr id="117" name="正方形/長方形 116"/>
          <p:cNvSpPr/>
          <p:nvPr/>
        </p:nvSpPr>
        <p:spPr>
          <a:xfrm rot="1407548">
            <a:off x="7241538" y="3554106"/>
            <a:ext cx="286337" cy="864771"/>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20" name="四角形吹き出し 119"/>
          <p:cNvSpPr/>
          <p:nvPr/>
        </p:nvSpPr>
        <p:spPr>
          <a:xfrm>
            <a:off x="5964838" y="1561278"/>
            <a:ext cx="1320934" cy="463945"/>
          </a:xfrm>
          <a:prstGeom prst="wedgeRectCallout">
            <a:avLst>
              <a:gd name="adj1" fmla="val -15867"/>
              <a:gd name="adj2" fmla="val 120927"/>
            </a:avLst>
          </a:prstGeom>
          <a:ln w="12700" cmpd="sng">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smtClean="0">
                <a:latin typeface="07ロゴたいぷゴシックCondense"/>
                <a:ea typeface="07ロゴたいぷゴシックCondense"/>
                <a:cs typeface="07ロゴたいぷゴシックCondense"/>
              </a:rPr>
              <a:t>モール</a:t>
            </a:r>
            <a:r>
              <a:rPr kumimoji="1" lang="en-US" altLang="ja-JP" dirty="0" smtClean="0">
                <a:latin typeface="07ロゴたいぷゴシックCondense"/>
                <a:ea typeface="07ロゴたいぷゴシックCondense"/>
                <a:cs typeface="07ロゴたいぷゴシックCondense"/>
              </a:rPr>
              <a:t>505</a:t>
            </a:r>
            <a:endParaRPr kumimoji="1" lang="ja-JP" altLang="en-US" dirty="0">
              <a:latin typeface="07ロゴたいぷゴシックCondense"/>
              <a:ea typeface="07ロゴたいぷゴシックCondense"/>
              <a:cs typeface="07ロゴたいぷゴシックCondense"/>
            </a:endParaRPr>
          </a:p>
        </p:txBody>
      </p:sp>
      <p:grpSp>
        <p:nvGrpSpPr>
          <p:cNvPr id="97" name="グループ化 16"/>
          <p:cNvGrpSpPr/>
          <p:nvPr/>
        </p:nvGrpSpPr>
        <p:grpSpPr>
          <a:xfrm rot="15032988">
            <a:off x="6435246" y="2951005"/>
            <a:ext cx="1488012" cy="1019131"/>
            <a:chOff x="6637921" y="4336869"/>
            <a:chExt cx="2012744" cy="1415143"/>
          </a:xfrm>
          <a:solidFill>
            <a:srgbClr val="FF6666"/>
          </a:solidFill>
        </p:grpSpPr>
        <p:sp>
          <p:nvSpPr>
            <p:cNvPr id="98" name="円/楕円 97"/>
            <p:cNvSpPr/>
            <p:nvPr/>
          </p:nvSpPr>
          <p:spPr>
            <a:xfrm>
              <a:off x="6637921" y="4336869"/>
              <a:ext cx="195943" cy="195943"/>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00" name="円/楕円 99"/>
            <p:cNvSpPr/>
            <p:nvPr/>
          </p:nvSpPr>
          <p:spPr>
            <a:xfrm>
              <a:off x="6942721" y="4641669"/>
              <a:ext cx="195943" cy="195943"/>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02" name="円/楕円 101"/>
            <p:cNvSpPr/>
            <p:nvPr/>
          </p:nvSpPr>
          <p:spPr>
            <a:xfrm>
              <a:off x="7247521" y="4946469"/>
              <a:ext cx="195943" cy="195943"/>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04" name="円/楕円 103"/>
            <p:cNvSpPr/>
            <p:nvPr/>
          </p:nvSpPr>
          <p:spPr>
            <a:xfrm>
              <a:off x="7552321" y="5251269"/>
              <a:ext cx="195943" cy="195943"/>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06" name="円/楕円 105"/>
            <p:cNvSpPr/>
            <p:nvPr/>
          </p:nvSpPr>
          <p:spPr>
            <a:xfrm>
              <a:off x="7857121" y="5556069"/>
              <a:ext cx="195943" cy="195943"/>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08" name="円/楕円 107"/>
            <p:cNvSpPr/>
            <p:nvPr/>
          </p:nvSpPr>
          <p:spPr>
            <a:xfrm>
              <a:off x="8454722" y="4830061"/>
              <a:ext cx="195943" cy="195942"/>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grpSp>
      <p:sp>
        <p:nvSpPr>
          <p:cNvPr id="190" name="円/楕円 189"/>
          <p:cNvSpPr/>
          <p:nvPr/>
        </p:nvSpPr>
        <p:spPr>
          <a:xfrm rot="15032988">
            <a:off x="6970046" y="3181304"/>
            <a:ext cx="148647" cy="146544"/>
          </a:xfrm>
          <a:prstGeom prst="ellipse">
            <a:avLst/>
          </a:prstGeom>
          <a:solidFill>
            <a:srgbClr val="FF6666"/>
          </a:solid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92" name="円/楕円 191"/>
          <p:cNvSpPr/>
          <p:nvPr/>
        </p:nvSpPr>
        <p:spPr>
          <a:xfrm rot="15032988">
            <a:off x="7048693" y="3401048"/>
            <a:ext cx="148647" cy="146544"/>
          </a:xfrm>
          <a:prstGeom prst="ellipse">
            <a:avLst/>
          </a:prstGeom>
          <a:solidFill>
            <a:srgbClr val="FF6666"/>
          </a:solid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194" name="円/楕円 193"/>
          <p:cNvSpPr/>
          <p:nvPr/>
        </p:nvSpPr>
        <p:spPr>
          <a:xfrm rot="15032988">
            <a:off x="6896409" y="2974191"/>
            <a:ext cx="148647" cy="146544"/>
          </a:xfrm>
          <a:prstGeom prst="ellipse">
            <a:avLst/>
          </a:prstGeom>
          <a:solidFill>
            <a:srgbClr val="FF6666"/>
          </a:solid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2" name="タイトル 1"/>
          <p:cNvSpPr>
            <a:spLocks noGrp="1"/>
          </p:cNvSpPr>
          <p:nvPr>
            <p:ph type="title"/>
          </p:nvPr>
        </p:nvSpPr>
        <p:spPr>
          <a:xfrm>
            <a:off x="284101" y="0"/>
            <a:ext cx="1569025" cy="1047523"/>
          </a:xfrm>
          <a:ln>
            <a:solidFill>
              <a:srgbClr val="C0504D"/>
            </a:solidFill>
          </a:ln>
        </p:spPr>
        <p:txBody>
          <a:bodyPr>
            <a:normAutofit/>
          </a:bodyPr>
          <a:lstStyle/>
          <a:p>
            <a:r>
              <a:rPr kumimoji="1" lang="ja-JP" altLang="en-US" dirty="0" smtClean="0">
                <a:solidFill>
                  <a:srgbClr val="C0504D"/>
                </a:solidFill>
              </a:rPr>
              <a:t>商業</a:t>
            </a:r>
            <a:endParaRPr kumimoji="1" lang="ja-JP" altLang="en-US" dirty="0">
              <a:solidFill>
                <a:srgbClr val="C0504D"/>
              </a:solidFill>
            </a:endParaRPr>
          </a:p>
        </p:txBody>
      </p:sp>
      <p:sp>
        <p:nvSpPr>
          <p:cNvPr id="3" name="スライド番号プレースホルダー 2"/>
          <p:cNvSpPr>
            <a:spLocks noGrp="1"/>
          </p:cNvSpPr>
          <p:nvPr>
            <p:ph type="sldNum" sz="quarter" idx="4"/>
          </p:nvPr>
        </p:nvSpPr>
        <p:spPr/>
        <p:txBody>
          <a:bodyPr/>
          <a:lstStyle/>
          <a:p>
            <a:fld id="{EB6DE344-0E13-7A42-845D-D86302F9C55A}" type="slidenum">
              <a:rPr lang="ja-JP" altLang="en-US" smtClean="0"/>
              <a:pPr/>
              <a:t>11</a:t>
            </a:fld>
            <a:endParaRPr lang="ja-JP" altLang="en-US" dirty="0"/>
          </a:p>
        </p:txBody>
      </p:sp>
      <p:grpSp>
        <p:nvGrpSpPr>
          <p:cNvPr id="170" name="グループ化 2"/>
          <p:cNvGrpSpPr/>
          <p:nvPr/>
        </p:nvGrpSpPr>
        <p:grpSpPr>
          <a:xfrm>
            <a:off x="4051739" y="5577249"/>
            <a:ext cx="1255636" cy="788399"/>
            <a:chOff x="149160" y="1049828"/>
            <a:chExt cx="1381200" cy="867238"/>
          </a:xfrm>
          <a:solidFill>
            <a:schemeClr val="bg1"/>
          </a:solidFill>
        </p:grpSpPr>
        <p:sp>
          <p:nvSpPr>
            <p:cNvPr id="171" name="角丸四角形 170"/>
            <p:cNvSpPr/>
            <p:nvPr/>
          </p:nvSpPr>
          <p:spPr>
            <a:xfrm>
              <a:off x="149160" y="1070614"/>
              <a:ext cx="465300" cy="327760"/>
            </a:xfrm>
            <a:prstGeom prst="roundRect">
              <a:avLst/>
            </a:prstGeom>
            <a:grp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sp>
          <p:nvSpPr>
            <p:cNvPr id="172" name="円/楕円 171"/>
            <p:cNvSpPr/>
            <p:nvPr/>
          </p:nvSpPr>
          <p:spPr>
            <a:xfrm rot="20351243">
              <a:off x="178099" y="1595711"/>
              <a:ext cx="199430" cy="199514"/>
            </a:xfrm>
            <a:prstGeom prst="ellipse">
              <a:avLst/>
            </a:prstGeom>
            <a:solidFill>
              <a:srgbClr val="FF6666"/>
            </a:solid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円/楕円 172"/>
            <p:cNvSpPr/>
            <p:nvPr/>
          </p:nvSpPr>
          <p:spPr>
            <a:xfrm rot="20351243">
              <a:off x="435407" y="1595711"/>
              <a:ext cx="199430" cy="199514"/>
            </a:xfrm>
            <a:prstGeom prst="ellipse">
              <a:avLst/>
            </a:prstGeom>
            <a:solidFill>
              <a:srgbClr val="FF6666"/>
            </a:solid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円/楕円 173"/>
            <p:cNvSpPr/>
            <p:nvPr/>
          </p:nvSpPr>
          <p:spPr>
            <a:xfrm rot="20351243">
              <a:off x="692716" y="1595711"/>
              <a:ext cx="199430" cy="199514"/>
            </a:xfrm>
            <a:prstGeom prst="ellipse">
              <a:avLst/>
            </a:prstGeom>
            <a:solidFill>
              <a:srgbClr val="FF6666"/>
            </a:solid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テキスト ボックス 174"/>
            <p:cNvSpPr txBox="1"/>
            <p:nvPr/>
          </p:nvSpPr>
          <p:spPr>
            <a:xfrm>
              <a:off x="784976" y="1049828"/>
              <a:ext cx="710964" cy="406265"/>
            </a:xfrm>
            <a:prstGeom prst="rect">
              <a:avLst/>
            </a:prstGeom>
            <a:grpFill/>
          </p:spPr>
          <p:txBody>
            <a:bodyPr wrap="none" rtlCol="0">
              <a:spAutoFit/>
            </a:bodyPr>
            <a:lstStyle/>
            <a:p>
              <a:r>
                <a:rPr kumimoji="1" lang="ja-JP" altLang="en-US" dirty="0" smtClean="0">
                  <a:latin typeface="07ロゴたいぷゴシックCondense"/>
                  <a:ea typeface="07ロゴたいぷゴシックCondense"/>
                  <a:cs typeface="07ロゴたいぷゴシックCondense"/>
                </a:rPr>
                <a:t>拠点</a:t>
              </a:r>
              <a:endParaRPr kumimoji="1" lang="ja-JP" altLang="en-US" dirty="0">
                <a:latin typeface="07ロゴたいぷゴシックCondense"/>
                <a:ea typeface="07ロゴたいぷゴシックCondense"/>
                <a:cs typeface="07ロゴたいぷゴシックCondense"/>
              </a:endParaRPr>
            </a:p>
          </p:txBody>
        </p:sp>
        <p:sp>
          <p:nvSpPr>
            <p:cNvPr id="176" name="テキスト ボックス 175"/>
            <p:cNvSpPr txBox="1"/>
            <p:nvPr/>
          </p:nvSpPr>
          <p:spPr>
            <a:xfrm>
              <a:off x="1073312" y="1510801"/>
              <a:ext cx="457048" cy="406265"/>
            </a:xfrm>
            <a:prstGeom prst="rect">
              <a:avLst/>
            </a:prstGeom>
            <a:grpFill/>
          </p:spPr>
          <p:txBody>
            <a:bodyPr wrap="none" rtlCol="0">
              <a:spAutoFit/>
            </a:bodyPr>
            <a:lstStyle/>
            <a:p>
              <a:r>
                <a:rPr kumimoji="1" lang="ja-JP" altLang="en-US" dirty="0" smtClean="0">
                  <a:latin typeface="07ロゴたいぷゴシックCondense"/>
                  <a:ea typeface="07ロゴたいぷゴシックCondense"/>
                  <a:cs typeface="07ロゴたいぷゴシックCondense"/>
                </a:rPr>
                <a:t>軸</a:t>
              </a:r>
              <a:endParaRPr kumimoji="1" lang="ja-JP" altLang="en-US" dirty="0">
                <a:latin typeface="07ロゴたいぷゴシックCondense"/>
                <a:ea typeface="07ロゴたいぷゴシックCondense"/>
                <a:cs typeface="07ロゴたいぷゴシックCondense"/>
              </a:endParaRPr>
            </a:p>
          </p:txBody>
        </p:sp>
      </p:grpSp>
      <p:sp>
        <p:nvSpPr>
          <p:cNvPr id="185" name="タイトル 1"/>
          <p:cNvSpPr txBox="1">
            <a:spLocks/>
          </p:cNvSpPr>
          <p:nvPr/>
        </p:nvSpPr>
        <p:spPr>
          <a:xfrm>
            <a:off x="1837448" y="0"/>
            <a:ext cx="4470318" cy="1047523"/>
          </a:xfrm>
          <a:prstGeom prst="rect">
            <a:avLst/>
          </a:prstGeom>
          <a:noFill/>
          <a:ln>
            <a:solidFill>
              <a:srgbClr val="FFFFFF"/>
            </a:solid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400" dirty="0">
                <a:solidFill>
                  <a:schemeClr val="accent2"/>
                </a:solidFill>
              </a:rPr>
              <a:t>賑わいの</a:t>
            </a:r>
            <a:r>
              <a:rPr lang="ja-JP" altLang="en-US" sz="2400" dirty="0" smtClean="0">
                <a:solidFill>
                  <a:schemeClr val="accent2"/>
                </a:solidFill>
              </a:rPr>
              <a:t>ある</a:t>
            </a:r>
            <a:endParaRPr lang="en-US" altLang="ja-JP" sz="2400" dirty="0" smtClean="0">
              <a:solidFill>
                <a:schemeClr val="accent2"/>
              </a:solidFill>
            </a:endParaRPr>
          </a:p>
          <a:p>
            <a:r>
              <a:rPr lang="ja-JP" altLang="en-US" sz="2400" dirty="0" smtClean="0">
                <a:solidFill>
                  <a:schemeClr val="accent2"/>
                </a:solidFill>
              </a:rPr>
              <a:t>ファッショナブル</a:t>
            </a:r>
            <a:r>
              <a:rPr lang="ja-JP" altLang="en-US" sz="2400" dirty="0">
                <a:solidFill>
                  <a:schemeClr val="accent2"/>
                </a:solidFill>
              </a:rPr>
              <a:t>なまちづくり</a:t>
            </a:r>
            <a:endParaRPr lang="en-US" altLang="ja-JP" sz="2400" dirty="0">
              <a:solidFill>
                <a:schemeClr val="accent2"/>
              </a:solidFill>
            </a:endParaRPr>
          </a:p>
        </p:txBody>
      </p:sp>
      <p:sp>
        <p:nvSpPr>
          <p:cNvPr id="186" name="テキスト ボックス 185"/>
          <p:cNvSpPr txBox="1"/>
          <p:nvPr/>
        </p:nvSpPr>
        <p:spPr>
          <a:xfrm>
            <a:off x="310165" y="2937688"/>
            <a:ext cx="3082895" cy="707886"/>
          </a:xfrm>
          <a:prstGeom prst="rect">
            <a:avLst/>
          </a:prstGeom>
          <a:noFill/>
        </p:spPr>
        <p:txBody>
          <a:bodyPr wrap="none" rtlCol="0">
            <a:spAutoFit/>
          </a:bodyPr>
          <a:lstStyle/>
          <a:p>
            <a:r>
              <a:rPr kumimoji="1" lang="ja-JP" altLang="en-US" sz="2000" dirty="0" smtClean="0">
                <a:ea typeface="07ロゴたいぷゴシックCondense"/>
              </a:rPr>
              <a:t>「求心性や交流性を</a:t>
            </a:r>
            <a:endParaRPr kumimoji="1" lang="en-US" altLang="ja-JP" sz="2000" dirty="0" smtClean="0">
              <a:ea typeface="07ロゴたいぷゴシックCondense"/>
            </a:endParaRPr>
          </a:p>
          <a:p>
            <a:r>
              <a:rPr lang="ja-JP" altLang="en-US" sz="2000" dirty="0" smtClean="0">
                <a:ea typeface="07ロゴたいぷゴシックCondense"/>
              </a:rPr>
              <a:t>　　　　　創出</a:t>
            </a:r>
            <a:r>
              <a:rPr kumimoji="1" lang="ja-JP" altLang="en-US" sz="2000" dirty="0" smtClean="0">
                <a:ea typeface="07ロゴたいぷゴシックCondense"/>
              </a:rPr>
              <a:t>するエリア」</a:t>
            </a:r>
            <a:r>
              <a:rPr lang="en-US" altLang="ja-JP" sz="2000" dirty="0" smtClean="0">
                <a:ea typeface="07ロゴたいぷゴシックCondense"/>
              </a:rPr>
              <a:t>     </a:t>
            </a:r>
            <a:endParaRPr kumimoji="1" lang="ja-JP" altLang="en-US" sz="2000" dirty="0">
              <a:solidFill>
                <a:schemeClr val="accent2"/>
              </a:solidFill>
              <a:ea typeface="07ロゴたいぷゴシックCondense"/>
            </a:endParaRPr>
          </a:p>
        </p:txBody>
      </p:sp>
      <p:sp>
        <p:nvSpPr>
          <p:cNvPr id="187" name="下矢印 186"/>
          <p:cNvSpPr/>
          <p:nvPr/>
        </p:nvSpPr>
        <p:spPr>
          <a:xfrm>
            <a:off x="1752826" y="3681417"/>
            <a:ext cx="484632" cy="474906"/>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0504D"/>
              </a:solidFill>
            </a:endParaRPr>
          </a:p>
        </p:txBody>
      </p:sp>
      <p:sp>
        <p:nvSpPr>
          <p:cNvPr id="188" name="下矢印 187"/>
          <p:cNvSpPr/>
          <p:nvPr/>
        </p:nvSpPr>
        <p:spPr>
          <a:xfrm>
            <a:off x="1775570" y="5832661"/>
            <a:ext cx="484632" cy="474906"/>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0504D"/>
              </a:solidFill>
            </a:endParaRPr>
          </a:p>
        </p:txBody>
      </p:sp>
      <p:cxnSp>
        <p:nvCxnSpPr>
          <p:cNvPr id="191" name="直線コネクタ 190"/>
          <p:cNvCxnSpPr/>
          <p:nvPr/>
        </p:nvCxnSpPr>
        <p:spPr>
          <a:xfrm>
            <a:off x="1837448" y="1047523"/>
            <a:ext cx="4452791"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 name="正方形/長方形 4"/>
          <p:cNvSpPr/>
          <p:nvPr/>
        </p:nvSpPr>
        <p:spPr>
          <a:xfrm>
            <a:off x="283109" y="5142523"/>
            <a:ext cx="3798732" cy="707886"/>
          </a:xfrm>
          <a:prstGeom prst="rect">
            <a:avLst/>
          </a:prstGeom>
        </p:spPr>
        <p:txBody>
          <a:bodyPr wrap="square">
            <a:spAutoFit/>
          </a:bodyPr>
          <a:lstStyle/>
          <a:p>
            <a:r>
              <a:rPr lang="ja-JP" altLang="en-US" sz="2000" dirty="0" smtClean="0">
                <a:ea typeface="07ロゴたいぷゴシックCondense"/>
              </a:rPr>
              <a:t>「</a:t>
            </a:r>
            <a:r>
              <a:rPr lang="ja-JP" altLang="en-US" sz="2000" dirty="0">
                <a:ea typeface="07ロゴたいぷゴシックCondense"/>
              </a:rPr>
              <a:t>人々</a:t>
            </a:r>
            <a:r>
              <a:rPr lang="ja-JP" altLang="en-US" sz="2000" dirty="0" smtClean="0">
                <a:ea typeface="07ロゴたいぷゴシックCondense"/>
              </a:rPr>
              <a:t>の多様な</a:t>
            </a:r>
            <a:r>
              <a:rPr lang="ja-JP" altLang="en-US" sz="2000" dirty="0">
                <a:ea typeface="07ロゴたいぷゴシックCondense"/>
              </a:rPr>
              <a:t>活動を</a:t>
            </a:r>
            <a:endParaRPr lang="en-US" altLang="ja-JP" sz="2000" dirty="0">
              <a:ea typeface="07ロゴたいぷゴシックCondense"/>
            </a:endParaRPr>
          </a:p>
          <a:p>
            <a:r>
              <a:rPr lang="ja-JP" altLang="en-US" sz="2000" dirty="0">
                <a:ea typeface="07ロゴたいぷゴシックCondense"/>
              </a:rPr>
              <a:t>　　　　　</a:t>
            </a:r>
            <a:r>
              <a:rPr lang="ja-JP" altLang="en-US" sz="2000" dirty="0" smtClean="0">
                <a:ea typeface="07ロゴたいぷゴシックCondense"/>
              </a:rPr>
              <a:t>　形成</a:t>
            </a:r>
            <a:r>
              <a:rPr lang="ja-JP" altLang="en-US" sz="2000" dirty="0">
                <a:ea typeface="07ロゴたいぷゴシックCondense"/>
              </a:rPr>
              <a:t>する</a:t>
            </a:r>
            <a:r>
              <a:rPr lang="ja-JP" altLang="en-US" sz="2000" dirty="0" smtClean="0">
                <a:ea typeface="07ロゴたいぷゴシックCondense"/>
              </a:rPr>
              <a:t>街路」</a:t>
            </a:r>
            <a:endParaRPr lang="ja-JP" altLang="en-US" sz="2000" dirty="0"/>
          </a:p>
        </p:txBody>
      </p:sp>
      <p:sp>
        <p:nvSpPr>
          <p:cNvPr id="6" name="正方形/長方形 5"/>
          <p:cNvSpPr/>
          <p:nvPr/>
        </p:nvSpPr>
        <p:spPr>
          <a:xfrm>
            <a:off x="753689" y="6307567"/>
            <a:ext cx="2482217" cy="461665"/>
          </a:xfrm>
          <a:prstGeom prst="rect">
            <a:avLst/>
          </a:prstGeom>
        </p:spPr>
        <p:txBody>
          <a:bodyPr wrap="none">
            <a:spAutoFit/>
          </a:bodyPr>
          <a:lstStyle/>
          <a:p>
            <a:r>
              <a:rPr lang="en-US" altLang="ja-JP" sz="2400" dirty="0">
                <a:solidFill>
                  <a:srgbClr val="C0504D"/>
                </a:solidFill>
                <a:latin typeface="07ロゴたいぷゴシックCondense"/>
                <a:ea typeface="07ロゴたいぷゴシックCondense"/>
                <a:cs typeface="07ロゴたいぷゴシックCondense"/>
              </a:rPr>
              <a:t>Avenue </a:t>
            </a:r>
            <a:r>
              <a:rPr lang="en-US" altLang="ja-JP" sz="2400" dirty="0" smtClean="0">
                <a:solidFill>
                  <a:srgbClr val="C0504D"/>
                </a:solidFill>
                <a:latin typeface="07ロゴたいぷゴシックCondense"/>
                <a:ea typeface="07ロゴたいぷゴシックCondense"/>
                <a:cs typeface="07ロゴたいぷゴシックCondense"/>
              </a:rPr>
              <a:t>of </a:t>
            </a:r>
            <a:r>
              <a:rPr lang="en-US" altLang="ja-JP" sz="2400" dirty="0">
                <a:solidFill>
                  <a:srgbClr val="C0504D"/>
                </a:solidFill>
                <a:latin typeface="07ロゴたいぷゴシックCondense"/>
                <a:ea typeface="07ロゴたいぷゴシックCondense"/>
                <a:cs typeface="07ロゴたいぷゴシックCondense"/>
              </a:rPr>
              <a:t>Arts </a:t>
            </a:r>
            <a:endParaRPr lang="ja-JP" altLang="en-US" sz="2400" dirty="0">
              <a:solidFill>
                <a:srgbClr val="C0504D"/>
              </a:solidFill>
              <a:latin typeface="07ロゴたいぷゴシックCondense"/>
              <a:ea typeface="07ロゴたいぷゴシックCondense"/>
              <a:cs typeface="07ロゴたいぷゴシックCondense"/>
            </a:endParaRPr>
          </a:p>
        </p:txBody>
      </p:sp>
      <p:sp>
        <p:nvSpPr>
          <p:cNvPr id="7" name="正方形/長方形 6"/>
          <p:cNvSpPr/>
          <p:nvPr/>
        </p:nvSpPr>
        <p:spPr>
          <a:xfrm>
            <a:off x="738953" y="4129348"/>
            <a:ext cx="2719513" cy="461665"/>
          </a:xfrm>
          <a:prstGeom prst="rect">
            <a:avLst/>
          </a:prstGeom>
        </p:spPr>
        <p:txBody>
          <a:bodyPr wrap="none">
            <a:spAutoFit/>
          </a:bodyPr>
          <a:lstStyle/>
          <a:p>
            <a:r>
              <a:rPr lang="en-US" altLang="ja-JP" sz="2400" dirty="0">
                <a:solidFill>
                  <a:srgbClr val="C0504D"/>
                </a:solidFill>
                <a:latin typeface="07ロゴたいぷゴシックCondense"/>
                <a:ea typeface="07ロゴたいぷゴシックCondense"/>
                <a:cs typeface="07ロゴたいぷゴシックCondense"/>
              </a:rPr>
              <a:t>EGG</a:t>
            </a:r>
            <a:r>
              <a:rPr lang="ja-JP" altLang="en-US" sz="2400" dirty="0">
                <a:solidFill>
                  <a:srgbClr val="C0504D"/>
                </a:solidFill>
                <a:latin typeface="07ロゴたいぷゴシックCondense"/>
                <a:ea typeface="07ロゴたいぷゴシックCondense"/>
                <a:cs typeface="07ロゴたいぷゴシックCondense"/>
              </a:rPr>
              <a:t>　</a:t>
            </a:r>
            <a:r>
              <a:rPr lang="en-US" altLang="ja-JP" sz="2400" dirty="0">
                <a:solidFill>
                  <a:srgbClr val="C0504D"/>
                </a:solidFill>
                <a:latin typeface="07ロゴたいぷゴシックCondense"/>
                <a:ea typeface="07ロゴたいぷゴシックCondense"/>
                <a:cs typeface="07ロゴたいぷゴシックCondense"/>
              </a:rPr>
              <a:t>TSUCHIURA</a:t>
            </a:r>
          </a:p>
        </p:txBody>
      </p:sp>
      <p:sp>
        <p:nvSpPr>
          <p:cNvPr id="189" name="正方形/長方形 188"/>
          <p:cNvSpPr/>
          <p:nvPr/>
        </p:nvSpPr>
        <p:spPr>
          <a:xfrm rot="6813581">
            <a:off x="5882328" y="4086858"/>
            <a:ext cx="416929" cy="912538"/>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989552" y="2559305"/>
            <a:ext cx="1876154" cy="40011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000" dirty="0" smtClean="0">
                <a:solidFill>
                  <a:schemeClr val="accent2"/>
                </a:solidFill>
              </a:rPr>
              <a:t>拠点</a:t>
            </a:r>
            <a:endParaRPr kumimoji="1" lang="ja-JP" altLang="en-US" sz="2400" dirty="0">
              <a:solidFill>
                <a:schemeClr val="accent2"/>
              </a:solidFill>
            </a:endParaRPr>
          </a:p>
        </p:txBody>
      </p:sp>
      <p:sp>
        <p:nvSpPr>
          <p:cNvPr id="195" name="テキスト ボックス 194"/>
          <p:cNvSpPr txBox="1"/>
          <p:nvPr/>
        </p:nvSpPr>
        <p:spPr>
          <a:xfrm>
            <a:off x="1007464" y="4722142"/>
            <a:ext cx="1965754" cy="40011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000" dirty="0" smtClean="0">
                <a:solidFill>
                  <a:schemeClr val="accent2"/>
                </a:solidFill>
              </a:rPr>
              <a:t>軸</a:t>
            </a:r>
            <a:endParaRPr kumimoji="1" lang="ja-JP" altLang="en-US" sz="2000" dirty="0">
              <a:solidFill>
                <a:schemeClr val="accent2"/>
              </a:solidFill>
            </a:endParaRPr>
          </a:p>
        </p:txBody>
      </p:sp>
      <p:sp>
        <p:nvSpPr>
          <p:cNvPr id="196" name="円/楕円 195"/>
          <p:cNvSpPr/>
          <p:nvPr/>
        </p:nvSpPr>
        <p:spPr>
          <a:xfrm>
            <a:off x="6704952" y="2648934"/>
            <a:ext cx="130426" cy="135893"/>
          </a:xfrm>
          <a:prstGeom prst="ellipse">
            <a:avLst/>
          </a:prstGeom>
          <a:solidFill>
            <a:srgbClr val="FF6666"/>
          </a:solid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円/楕円 196"/>
          <p:cNvSpPr/>
          <p:nvPr/>
        </p:nvSpPr>
        <p:spPr>
          <a:xfrm>
            <a:off x="6893505" y="2539452"/>
            <a:ext cx="130426" cy="135893"/>
          </a:xfrm>
          <a:prstGeom prst="ellipse">
            <a:avLst/>
          </a:prstGeom>
          <a:solidFill>
            <a:srgbClr val="FF6666"/>
          </a:solid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円/楕円 197"/>
          <p:cNvSpPr/>
          <p:nvPr/>
        </p:nvSpPr>
        <p:spPr>
          <a:xfrm>
            <a:off x="7072266" y="2435503"/>
            <a:ext cx="130426" cy="135893"/>
          </a:xfrm>
          <a:prstGeom prst="ellipse">
            <a:avLst/>
          </a:prstGeom>
          <a:solidFill>
            <a:srgbClr val="FF6666"/>
          </a:solid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円/楕円 198"/>
          <p:cNvSpPr/>
          <p:nvPr/>
        </p:nvSpPr>
        <p:spPr>
          <a:xfrm>
            <a:off x="7245505" y="2345417"/>
            <a:ext cx="130426" cy="135893"/>
          </a:xfrm>
          <a:prstGeom prst="ellipse">
            <a:avLst/>
          </a:prstGeom>
          <a:solidFill>
            <a:srgbClr val="FF6666"/>
          </a:solid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図形グループ 3"/>
          <p:cNvGrpSpPr/>
          <p:nvPr/>
        </p:nvGrpSpPr>
        <p:grpSpPr>
          <a:xfrm>
            <a:off x="5299171" y="3995547"/>
            <a:ext cx="364840" cy="810215"/>
            <a:chOff x="5299171" y="3995547"/>
            <a:chExt cx="364840" cy="810215"/>
          </a:xfrm>
          <a:solidFill>
            <a:srgbClr val="FF6666"/>
          </a:solidFill>
        </p:grpSpPr>
        <p:sp>
          <p:nvSpPr>
            <p:cNvPr id="200" name="円/楕円 199"/>
            <p:cNvSpPr/>
            <p:nvPr/>
          </p:nvSpPr>
          <p:spPr>
            <a:xfrm rot="9508588">
              <a:off x="5524979" y="3995547"/>
              <a:ext cx="139032" cy="147025"/>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円/楕円 200"/>
            <p:cNvSpPr/>
            <p:nvPr/>
          </p:nvSpPr>
          <p:spPr>
            <a:xfrm rot="9508588">
              <a:off x="5418888" y="4213961"/>
              <a:ext cx="139032" cy="147025"/>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円/楕円 201"/>
            <p:cNvSpPr/>
            <p:nvPr/>
          </p:nvSpPr>
          <p:spPr>
            <a:xfrm rot="9508588">
              <a:off x="5364307" y="4413176"/>
              <a:ext cx="139032" cy="147025"/>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円/楕円 202"/>
            <p:cNvSpPr/>
            <p:nvPr/>
          </p:nvSpPr>
          <p:spPr>
            <a:xfrm rot="9508588">
              <a:off x="5299171" y="4658737"/>
              <a:ext cx="139032" cy="147025"/>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p:cNvSpPr txBox="1"/>
          <p:nvPr/>
        </p:nvSpPr>
        <p:spPr>
          <a:xfrm>
            <a:off x="167041" y="1188851"/>
            <a:ext cx="3775393" cy="707886"/>
          </a:xfrm>
          <a:prstGeom prst="rect">
            <a:avLst/>
          </a:prstGeom>
          <a:noFill/>
        </p:spPr>
        <p:txBody>
          <a:bodyPr wrap="none" rtlCol="0">
            <a:spAutoFit/>
          </a:bodyPr>
          <a:lstStyle/>
          <a:p>
            <a:r>
              <a:rPr lang="ja-JP" altLang="en-US" sz="2000" dirty="0" smtClean="0">
                <a:solidFill>
                  <a:schemeClr val="tx1">
                    <a:lumMod val="75000"/>
                    <a:lumOff val="25000"/>
                  </a:schemeClr>
                </a:solidFill>
                <a:latin typeface="07ロゴたいぷゴシックCondense"/>
                <a:ea typeface="07ロゴたいぷゴシックCondense"/>
                <a:cs typeface="07ロゴたいぷゴシックCondense"/>
              </a:rPr>
              <a:t>都市</a:t>
            </a:r>
            <a:r>
              <a:rPr lang="ja-JP" altLang="en-US" sz="2000" dirty="0">
                <a:solidFill>
                  <a:schemeClr val="tx1">
                    <a:lumMod val="75000"/>
                    <a:lumOff val="25000"/>
                  </a:schemeClr>
                </a:solidFill>
                <a:latin typeface="07ロゴたいぷゴシックCondense"/>
                <a:ea typeface="07ロゴたいぷゴシックCondense"/>
                <a:cs typeface="07ロゴたいぷゴシックCondense"/>
              </a:rPr>
              <a:t>機能</a:t>
            </a:r>
            <a:r>
              <a:rPr lang="ja-JP" altLang="en-US" sz="2000" dirty="0" smtClean="0">
                <a:solidFill>
                  <a:schemeClr val="tx1">
                    <a:lumMod val="75000"/>
                    <a:lumOff val="25000"/>
                  </a:schemeClr>
                </a:solidFill>
                <a:latin typeface="07ロゴたいぷゴシックCondense"/>
                <a:ea typeface="07ロゴたいぷゴシックCondense"/>
                <a:cs typeface="07ロゴたいぷゴシックCondense"/>
              </a:rPr>
              <a:t>の配置に</a:t>
            </a:r>
            <a:endParaRPr lang="en-US" altLang="ja-JP" sz="2000" dirty="0" smtClean="0">
              <a:solidFill>
                <a:schemeClr val="tx1">
                  <a:lumMod val="75000"/>
                  <a:lumOff val="25000"/>
                </a:schemeClr>
              </a:solidFill>
              <a:latin typeface="07ロゴたいぷゴシックCondense"/>
              <a:ea typeface="07ロゴたいぷゴシックCondense"/>
              <a:cs typeface="07ロゴたいぷゴシックCondense"/>
            </a:endParaRPr>
          </a:p>
          <a:p>
            <a:r>
              <a:rPr lang="ja-JP" altLang="en-US" sz="2000" dirty="0">
                <a:solidFill>
                  <a:schemeClr val="tx1">
                    <a:lumMod val="75000"/>
                    <a:lumOff val="25000"/>
                  </a:schemeClr>
                </a:solidFill>
                <a:latin typeface="07ロゴたいぷゴシックCondense"/>
                <a:ea typeface="07ロゴたいぷゴシックCondense"/>
                <a:cs typeface="07ロゴたいぷゴシックCondense"/>
              </a:rPr>
              <a:t>　</a:t>
            </a:r>
            <a:r>
              <a:rPr lang="ja-JP" altLang="en-US" sz="2000" dirty="0" smtClean="0">
                <a:solidFill>
                  <a:schemeClr val="tx1">
                    <a:lumMod val="75000"/>
                    <a:lumOff val="25000"/>
                  </a:schemeClr>
                </a:solidFill>
                <a:latin typeface="07ロゴたいぷゴシックCondense"/>
                <a:ea typeface="07ロゴたいぷゴシックCondense"/>
                <a:cs typeface="07ロゴたいぷゴシックCondense"/>
              </a:rPr>
              <a:t>　　　　メリハリを持たせる</a:t>
            </a:r>
            <a:endParaRPr kumimoji="1" lang="ja-JP" altLang="en-US" sz="2000" dirty="0">
              <a:solidFill>
                <a:schemeClr val="tx1">
                  <a:lumMod val="75000"/>
                  <a:lumOff val="25000"/>
                </a:schemeClr>
              </a:solidFill>
              <a:latin typeface="07ロゴたいぷゴシックCondense"/>
              <a:ea typeface="07ロゴたいぷゴシックCondense"/>
              <a:cs typeface="07ロゴたいぷゴシックCondense"/>
            </a:endParaRPr>
          </a:p>
        </p:txBody>
      </p:sp>
      <p:sp>
        <p:nvSpPr>
          <p:cNvPr id="205" name="四角形吹き出し 204"/>
          <p:cNvSpPr/>
          <p:nvPr/>
        </p:nvSpPr>
        <p:spPr>
          <a:xfrm>
            <a:off x="6901018" y="4883820"/>
            <a:ext cx="907660" cy="393450"/>
          </a:xfrm>
          <a:prstGeom prst="wedgeRectCallout">
            <a:avLst>
              <a:gd name="adj1" fmla="val -47641"/>
              <a:gd name="adj2" fmla="val -12195"/>
            </a:avLst>
          </a:prstGeom>
          <a:ln w="12700" cmpd="sng">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a:latin typeface="07ロゴたいぷゴシックCondense"/>
                <a:ea typeface="07ロゴたいぷゴシックCondense"/>
                <a:cs typeface="07ロゴたいぷゴシックCondense"/>
              </a:rPr>
              <a:t>土浦駅</a:t>
            </a:r>
            <a:endParaRPr kumimoji="1" lang="ja-JP" altLang="en-US" dirty="0">
              <a:latin typeface="07ロゴたいぷゴシックCondense"/>
              <a:ea typeface="07ロゴたいぷゴシックCondense"/>
              <a:cs typeface="07ロゴたいぷゴシックCondense"/>
            </a:endParaRPr>
          </a:p>
        </p:txBody>
      </p:sp>
      <p:sp>
        <p:nvSpPr>
          <p:cNvPr id="19" name="角丸四角形 18"/>
          <p:cNvSpPr/>
          <p:nvPr/>
        </p:nvSpPr>
        <p:spPr>
          <a:xfrm>
            <a:off x="308954" y="2025223"/>
            <a:ext cx="3489970" cy="523647"/>
          </a:xfrm>
          <a:prstGeom prst="round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dirty="0" smtClean="0">
                <a:latin typeface="07ロゴたいぷゴシックCondense"/>
                <a:ea typeface="07ロゴたいぷゴシックCondense"/>
                <a:cs typeface="07ロゴたいぷゴシックCondense"/>
              </a:rPr>
              <a:t>「拠点」</a:t>
            </a:r>
            <a:r>
              <a:rPr lang="ja-JP" altLang="en-US" sz="2000" dirty="0" smtClean="0">
                <a:latin typeface="07ロゴたいぷゴシックCondense"/>
                <a:ea typeface="07ロゴたいぷゴシックCondense"/>
                <a:cs typeface="07ロゴたいぷゴシックCondense"/>
              </a:rPr>
              <a:t>と</a:t>
            </a:r>
            <a:r>
              <a:rPr kumimoji="1" lang="ja-JP" altLang="en-US" sz="2400" dirty="0" smtClean="0">
                <a:latin typeface="07ロゴたいぷゴシックCondense"/>
                <a:ea typeface="07ロゴたいぷゴシックCondense"/>
                <a:cs typeface="07ロゴたいぷゴシックCondense"/>
              </a:rPr>
              <a:t>「軸」</a:t>
            </a:r>
            <a:r>
              <a:rPr kumimoji="1" lang="ja-JP" altLang="en-US" sz="2000" dirty="0" smtClean="0">
                <a:latin typeface="07ロゴたいぷゴシックCondense"/>
                <a:ea typeface="07ロゴたいぷゴシックCondense"/>
                <a:cs typeface="07ロゴたいぷゴシックCondense"/>
              </a:rPr>
              <a:t>の設定</a:t>
            </a:r>
            <a:endParaRPr kumimoji="1" lang="ja-JP" altLang="en-US" sz="2000" dirty="0">
              <a:latin typeface="07ロゴたいぷゴシックCondense"/>
              <a:ea typeface="07ロゴたいぷゴシックCondense"/>
              <a:cs typeface="07ロゴたいぷゴシックCondense"/>
            </a:endParaRPr>
          </a:p>
        </p:txBody>
      </p:sp>
      <p:sp>
        <p:nvSpPr>
          <p:cNvPr id="8" name="正方形/長方形 7"/>
          <p:cNvSpPr/>
          <p:nvPr/>
        </p:nvSpPr>
        <p:spPr>
          <a:xfrm>
            <a:off x="7576013" y="4046038"/>
            <a:ext cx="954107" cy="400110"/>
          </a:xfrm>
          <a:prstGeom prst="rect">
            <a:avLst/>
          </a:prstGeom>
          <a:solidFill>
            <a:schemeClr val="bg1"/>
          </a:solidFill>
          <a:ln>
            <a:solidFill>
              <a:schemeClr val="accent1"/>
            </a:solidFill>
          </a:ln>
        </p:spPr>
        <p:txBody>
          <a:bodyPr wrap="none">
            <a:spAutoFit/>
          </a:bodyPr>
          <a:lstStyle/>
          <a:p>
            <a:pPr algn="ctr"/>
            <a:r>
              <a:rPr lang="ja-JP" altLang="en-US" sz="2000" dirty="0">
                <a:latin typeface="07ロゴたいぷゴシックCondense"/>
                <a:ea typeface="07ロゴたいぷゴシックCondense"/>
                <a:cs typeface="07ロゴたいぷゴシックCondense"/>
              </a:rPr>
              <a:t>図書館</a:t>
            </a:r>
          </a:p>
        </p:txBody>
      </p:sp>
      <p:sp>
        <p:nvSpPr>
          <p:cNvPr id="84" name="正方形/長方形 83"/>
          <p:cNvSpPr/>
          <p:nvPr/>
        </p:nvSpPr>
        <p:spPr>
          <a:xfrm>
            <a:off x="5442201" y="2473039"/>
            <a:ext cx="2256557" cy="38107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latin typeface="07ロゴたいぷゴシックCondense"/>
                <a:ea typeface="07ロゴたいぷゴシックCondense"/>
                <a:cs typeface="07ロゴたいぷゴシックCondense"/>
              </a:rPr>
              <a:t>EGG</a:t>
            </a:r>
            <a:r>
              <a:rPr kumimoji="1" lang="ja-JP" altLang="en-US" dirty="0" smtClean="0">
                <a:latin typeface="07ロゴたいぷゴシックCondense"/>
                <a:ea typeface="07ロゴたいぷゴシックCondense"/>
                <a:cs typeface="07ロゴたいぷゴシックCondense"/>
              </a:rPr>
              <a:t>　</a:t>
            </a:r>
            <a:r>
              <a:rPr kumimoji="1" lang="en-US" altLang="ja-JP" dirty="0" smtClean="0">
                <a:latin typeface="07ロゴたいぷゴシックCondense"/>
                <a:ea typeface="07ロゴたいぷゴシックCondense"/>
                <a:cs typeface="07ロゴたいぷゴシックCondense"/>
              </a:rPr>
              <a:t>TSUCHIURA</a:t>
            </a:r>
            <a:endParaRPr kumimoji="1" lang="ja-JP" altLang="en-US" dirty="0">
              <a:latin typeface="07ロゴたいぷゴシックCondense"/>
              <a:ea typeface="07ロゴたいぷゴシックCondense"/>
              <a:cs typeface="07ロゴたいぷゴシックCondense"/>
            </a:endParaRPr>
          </a:p>
        </p:txBody>
      </p:sp>
      <p:sp>
        <p:nvSpPr>
          <p:cNvPr id="85" name="正方形/長方形 84"/>
          <p:cNvSpPr/>
          <p:nvPr/>
        </p:nvSpPr>
        <p:spPr>
          <a:xfrm>
            <a:off x="4176829" y="4531602"/>
            <a:ext cx="2368338" cy="38107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sz="2000" dirty="0">
                <a:latin typeface="07ロゴたいぷゴシックCondense"/>
                <a:ea typeface="07ロゴたいぷゴシックCondense"/>
                <a:cs typeface="07ロゴたいぷゴシックCondense"/>
              </a:rPr>
              <a:t>Avenue </a:t>
            </a:r>
            <a:r>
              <a:rPr lang="en-US" altLang="ja-JP" sz="2000" dirty="0" smtClean="0">
                <a:latin typeface="07ロゴたいぷゴシックCondense"/>
                <a:ea typeface="07ロゴたいぷゴシックCondense"/>
                <a:cs typeface="07ロゴたいぷゴシックCondense"/>
              </a:rPr>
              <a:t>of </a:t>
            </a:r>
            <a:r>
              <a:rPr lang="en-US" altLang="ja-JP" sz="2000" dirty="0">
                <a:latin typeface="07ロゴたいぷゴシックCondense"/>
                <a:ea typeface="07ロゴたいぷゴシックCondense"/>
                <a:cs typeface="07ロゴたいぷゴシックCondense"/>
              </a:rPr>
              <a:t>Arts </a:t>
            </a:r>
            <a:endParaRPr lang="ja-JP" altLang="en-US" sz="2000" dirty="0">
              <a:latin typeface="07ロゴたいぷゴシックCondense"/>
              <a:ea typeface="07ロゴたいぷゴシックCondense"/>
              <a:cs typeface="07ロゴたいぷゴシックCondense"/>
            </a:endParaRPr>
          </a:p>
        </p:txBody>
      </p:sp>
      <p:cxnSp>
        <p:nvCxnSpPr>
          <p:cNvPr id="13" name="直線矢印コネクタ 12"/>
          <p:cNvCxnSpPr/>
          <p:nvPr/>
        </p:nvCxnSpPr>
        <p:spPr>
          <a:xfrm flipV="1">
            <a:off x="5136001" y="3608101"/>
            <a:ext cx="306200" cy="923502"/>
          </a:xfrm>
          <a:prstGeom prst="straightConnector1">
            <a:avLst/>
          </a:prstGeom>
          <a:ln w="38100" cmpd="sng">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p:nvPr/>
        </p:nvCxnSpPr>
        <p:spPr>
          <a:xfrm flipV="1">
            <a:off x="5145855" y="3189518"/>
            <a:ext cx="1689523" cy="1342084"/>
          </a:xfrm>
          <a:prstGeom prst="straightConnector1">
            <a:avLst/>
          </a:prstGeom>
          <a:ln w="38100" cmpd="sng">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2" name="直線矢印コネクタ 91"/>
          <p:cNvCxnSpPr/>
          <p:nvPr/>
        </p:nvCxnSpPr>
        <p:spPr>
          <a:xfrm flipH="1" flipV="1">
            <a:off x="5107477" y="2696459"/>
            <a:ext cx="28523" cy="1884121"/>
          </a:xfrm>
          <a:prstGeom prst="straightConnector1">
            <a:avLst/>
          </a:prstGeom>
          <a:ln w="38100" cmpd="sng">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9" name="角丸四角形 88"/>
          <p:cNvSpPr/>
          <p:nvPr/>
        </p:nvSpPr>
        <p:spPr>
          <a:xfrm rot="3577780">
            <a:off x="3869063" y="1405289"/>
            <a:ext cx="599563" cy="357132"/>
          </a:xfrm>
          <a:prstGeom prst="roundRect">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latin typeface="07ロゴたいぷゴシックCondense"/>
              <a:ea typeface="07ロゴたいぷゴシックCondense"/>
              <a:cs typeface="07ロゴたいぷゴシックCondense"/>
            </a:endParaRPr>
          </a:p>
        </p:txBody>
      </p:sp>
      <p:grpSp>
        <p:nvGrpSpPr>
          <p:cNvPr id="90" name="グループ化 73"/>
          <p:cNvGrpSpPr/>
          <p:nvPr/>
        </p:nvGrpSpPr>
        <p:grpSpPr>
          <a:xfrm rot="11646371">
            <a:off x="4367397" y="2015478"/>
            <a:ext cx="574215" cy="471394"/>
            <a:chOff x="6565783" y="4436254"/>
            <a:chExt cx="809262" cy="628235"/>
          </a:xfrm>
          <a:solidFill>
            <a:srgbClr val="FF6666"/>
          </a:solidFill>
        </p:grpSpPr>
        <p:sp>
          <p:nvSpPr>
            <p:cNvPr id="91" name="円/楕円 90"/>
            <p:cNvSpPr/>
            <p:nvPr/>
          </p:nvSpPr>
          <p:spPr>
            <a:xfrm>
              <a:off x="6565783" y="4436254"/>
              <a:ext cx="195943" cy="195943"/>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93" name="円/楕円 92"/>
            <p:cNvSpPr/>
            <p:nvPr/>
          </p:nvSpPr>
          <p:spPr>
            <a:xfrm>
              <a:off x="6907113" y="4673909"/>
              <a:ext cx="195943" cy="195943"/>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sp>
          <p:nvSpPr>
            <p:cNvPr id="94" name="円/楕円 93"/>
            <p:cNvSpPr/>
            <p:nvPr/>
          </p:nvSpPr>
          <p:spPr>
            <a:xfrm>
              <a:off x="7179102" y="4868546"/>
              <a:ext cx="195943" cy="195943"/>
            </a:xfrm>
            <a:prstGeom prst="ellipse">
              <a:avLst/>
            </a:prstGeom>
            <a:grp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latin typeface="07ロゴたいぷゴシックCondense"/>
                <a:ea typeface="07ロゴたいぷゴシックCondense"/>
                <a:cs typeface="07ロゴたいぷゴシックCondense"/>
              </a:endParaRPr>
            </a:p>
          </p:txBody>
        </p:sp>
      </p:grpSp>
      <p:sp>
        <p:nvSpPr>
          <p:cNvPr id="101" name="四角形吹き出し 100"/>
          <p:cNvSpPr/>
          <p:nvPr/>
        </p:nvSpPr>
        <p:spPr>
          <a:xfrm>
            <a:off x="4570173" y="1329305"/>
            <a:ext cx="1320934" cy="463945"/>
          </a:xfrm>
          <a:prstGeom prst="wedgeRectCallout">
            <a:avLst>
              <a:gd name="adj1" fmla="val -68594"/>
              <a:gd name="adj2" fmla="val -24768"/>
            </a:avLst>
          </a:prstGeom>
          <a:ln w="12700" cmpd="sng">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smtClean="0">
                <a:latin typeface="07ロゴたいぷゴシックCondense"/>
                <a:ea typeface="07ロゴたいぷゴシックCondense"/>
                <a:cs typeface="07ロゴたいぷゴシックCondense"/>
              </a:rPr>
              <a:t>桜橋商店街</a:t>
            </a:r>
            <a:endParaRPr kumimoji="1" lang="ja-JP" altLang="en-US" dirty="0">
              <a:latin typeface="07ロゴたいぷゴシックCondense"/>
              <a:ea typeface="07ロゴたいぷゴシックCondense"/>
              <a:cs typeface="07ロゴたいぷゴシックCondense"/>
            </a:endParaRPr>
          </a:p>
        </p:txBody>
      </p:sp>
    </p:spTree>
    <p:extLst>
      <p:ext uri="{BB962C8B-B14F-4D97-AF65-F5344CB8AC3E}">
        <p14:creationId xmlns:p14="http://schemas.microsoft.com/office/powerpoint/2010/main" val="29251004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15" grpId="0" animBg="1"/>
      <p:bldP spid="186" grpId="0"/>
      <p:bldP spid="187" grpId="0" animBg="1"/>
      <p:bldP spid="188" grpId="0" animBg="1"/>
      <p:bldP spid="5" grpId="0"/>
      <p:bldP spid="6" grpId="0"/>
      <p:bldP spid="7" grpId="0"/>
      <p:bldP spid="10" grpId="0" animBg="1"/>
      <p:bldP spid="195"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タイトル 1"/>
          <p:cNvSpPr txBox="1">
            <a:spLocks/>
          </p:cNvSpPr>
          <p:nvPr/>
        </p:nvSpPr>
        <p:spPr>
          <a:xfrm>
            <a:off x="1837448" y="0"/>
            <a:ext cx="4470318" cy="1047523"/>
          </a:xfrm>
          <a:prstGeom prst="rect">
            <a:avLst/>
          </a:prstGeom>
          <a:noFill/>
          <a:ln>
            <a:solidFill>
              <a:srgbClr val="FFFFFF"/>
            </a:solid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en-US" altLang="ja-JP" dirty="0" smtClean="0">
                <a:solidFill>
                  <a:schemeClr val="accent2"/>
                </a:solidFill>
              </a:rPr>
              <a:t>EGG TSUCHIURA</a:t>
            </a:r>
            <a:endParaRPr lang="en-US" altLang="ja-JP" dirty="0">
              <a:solidFill>
                <a:schemeClr val="accent2"/>
              </a:solidFill>
            </a:endParaRPr>
          </a:p>
        </p:txBody>
      </p:sp>
      <p:sp>
        <p:nvSpPr>
          <p:cNvPr id="2" name="タイトル 1"/>
          <p:cNvSpPr>
            <a:spLocks noGrp="1"/>
          </p:cNvSpPr>
          <p:nvPr>
            <p:ph type="title"/>
          </p:nvPr>
        </p:nvSpPr>
        <p:spPr>
          <a:xfrm>
            <a:off x="284101" y="0"/>
            <a:ext cx="1569025" cy="1047523"/>
          </a:xfrm>
          <a:ln>
            <a:solidFill>
              <a:srgbClr val="C0504D"/>
            </a:solidFill>
          </a:ln>
        </p:spPr>
        <p:txBody>
          <a:bodyPr>
            <a:normAutofit/>
          </a:bodyPr>
          <a:lstStyle/>
          <a:p>
            <a:r>
              <a:rPr lang="en-US" altLang="ja-JP" dirty="0" smtClean="0">
                <a:solidFill>
                  <a:srgbClr val="C0504D"/>
                </a:solidFill>
              </a:rPr>
              <a:t>Plan</a:t>
            </a:r>
            <a:endParaRPr kumimoji="1" lang="ja-JP" altLang="en-US" dirty="0">
              <a:solidFill>
                <a:srgbClr val="C0504D"/>
              </a:solidFill>
            </a:endParaRPr>
          </a:p>
        </p:txBody>
      </p:sp>
      <p:sp>
        <p:nvSpPr>
          <p:cNvPr id="3" name="スライド番号プレースホルダー 2"/>
          <p:cNvSpPr>
            <a:spLocks noGrp="1"/>
          </p:cNvSpPr>
          <p:nvPr>
            <p:ph type="sldNum" sz="quarter" idx="4"/>
          </p:nvPr>
        </p:nvSpPr>
        <p:spPr/>
        <p:txBody>
          <a:bodyPr/>
          <a:lstStyle/>
          <a:p>
            <a:fld id="{EB6DE344-0E13-7A42-845D-D86302F9C55A}" type="slidenum">
              <a:rPr lang="ja-JP" altLang="en-US" smtClean="0"/>
              <a:pPr/>
              <a:t>12</a:t>
            </a:fld>
            <a:endParaRPr lang="ja-JP" altLang="en-US" dirty="0"/>
          </a:p>
        </p:txBody>
      </p:sp>
      <p:cxnSp>
        <p:nvCxnSpPr>
          <p:cNvPr id="191" name="直線コネクタ 190"/>
          <p:cNvCxnSpPr/>
          <p:nvPr/>
        </p:nvCxnSpPr>
        <p:spPr>
          <a:xfrm>
            <a:off x="1837448" y="1047523"/>
            <a:ext cx="4452791"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92" name="テキスト ボックス 91"/>
          <p:cNvSpPr txBox="1"/>
          <p:nvPr/>
        </p:nvSpPr>
        <p:spPr>
          <a:xfrm>
            <a:off x="612105" y="1076244"/>
            <a:ext cx="5262979" cy="646331"/>
          </a:xfrm>
          <a:prstGeom prst="rect">
            <a:avLst/>
          </a:prstGeom>
          <a:noFill/>
        </p:spPr>
        <p:txBody>
          <a:bodyPr wrap="none" rtlCol="0">
            <a:spAutoFit/>
          </a:bodyPr>
          <a:lstStyle/>
          <a:p>
            <a:r>
              <a:rPr lang="en-US" altLang="en-US" dirty="0" smtClean="0">
                <a:solidFill>
                  <a:schemeClr val="accent2"/>
                </a:solidFill>
                <a:ea typeface="07ロゴたいぷゴシック7"/>
              </a:rPr>
              <a:t>新規</a:t>
            </a:r>
            <a:r>
              <a:rPr lang="ja-JP" altLang="en-US" dirty="0" smtClean="0">
                <a:solidFill>
                  <a:schemeClr val="accent2"/>
                </a:solidFill>
                <a:ea typeface="07ロゴたいぷゴシック7"/>
              </a:rPr>
              <a:t>出店者向けの事業運営サポートで土浦活性化</a:t>
            </a:r>
            <a:endParaRPr lang="en-US" altLang="ja-JP" dirty="0">
              <a:solidFill>
                <a:schemeClr val="accent2"/>
              </a:solidFill>
              <a:ea typeface="07ロゴたいぷゴシック7"/>
            </a:endParaRPr>
          </a:p>
          <a:p>
            <a:endParaRPr kumimoji="1" lang="en-US" altLang="ja-JP" dirty="0" smtClean="0">
              <a:solidFill>
                <a:schemeClr val="accent2"/>
              </a:solidFill>
              <a:ea typeface="07ロゴたいぷゴシック7"/>
            </a:endParaRPr>
          </a:p>
        </p:txBody>
      </p:sp>
      <p:sp>
        <p:nvSpPr>
          <p:cNvPr id="94" name="テキスト ボックス 93"/>
          <p:cNvSpPr txBox="1"/>
          <p:nvPr/>
        </p:nvSpPr>
        <p:spPr>
          <a:xfrm>
            <a:off x="284101" y="1513805"/>
            <a:ext cx="9204673" cy="1200328"/>
          </a:xfrm>
          <a:prstGeom prst="rect">
            <a:avLst/>
          </a:prstGeom>
          <a:noFill/>
        </p:spPr>
        <p:txBody>
          <a:bodyPr wrap="none" rtlCol="0">
            <a:spAutoFit/>
          </a:bodyPr>
          <a:lstStyle/>
          <a:p>
            <a:r>
              <a:rPr kumimoji="1" lang="ja-JP" altLang="en-US" sz="2400" dirty="0" smtClean="0">
                <a:latin typeface="07ロゴたいぷゴシックCondense"/>
                <a:ea typeface="07ロゴたいぷゴシックCondense"/>
                <a:cs typeface="07ロゴたいぷゴシックCondense"/>
              </a:rPr>
              <a:t>新規出店を</a:t>
            </a:r>
            <a:r>
              <a:rPr lang="ja-JP" altLang="en-US" sz="2400" dirty="0" smtClean="0">
                <a:latin typeface="07ロゴたいぷゴシックCondense"/>
                <a:ea typeface="07ロゴたいぷゴシックCondense"/>
                <a:cs typeface="07ロゴたいぷゴシックCondense"/>
              </a:rPr>
              <a:t>目指す希望者に、</a:t>
            </a:r>
            <a:endParaRPr lang="en-US" altLang="ja-JP" sz="2400" dirty="0" smtClean="0">
              <a:latin typeface="07ロゴたいぷゴシックCondense"/>
              <a:ea typeface="07ロゴたいぷゴシックCondense"/>
              <a:cs typeface="07ロゴたいぷゴシックCondense"/>
            </a:endParaRPr>
          </a:p>
          <a:p>
            <a:r>
              <a:rPr lang="ja-JP" altLang="en-US" sz="2400" dirty="0" smtClean="0">
                <a:latin typeface="07ロゴたいぷゴシックCondense"/>
                <a:ea typeface="07ロゴたいぷゴシックCondense"/>
                <a:cs typeface="07ロゴたいぷゴシックCondense"/>
              </a:rPr>
              <a:t>モール</a:t>
            </a:r>
            <a:r>
              <a:rPr lang="en-US" altLang="ja-JP" sz="2400" dirty="0" smtClean="0">
                <a:latin typeface="07ロゴたいぷゴシックCondense"/>
                <a:ea typeface="07ロゴたいぷゴシックCondense"/>
                <a:cs typeface="07ロゴたいぷゴシックCondense"/>
              </a:rPr>
              <a:t>505</a:t>
            </a:r>
            <a:r>
              <a:rPr lang="ja-JP" altLang="en-US" sz="2400" dirty="0" smtClean="0">
                <a:latin typeface="07ロゴたいぷゴシックCondense"/>
                <a:ea typeface="07ロゴたいぷゴシックCondense"/>
                <a:cs typeface="07ロゴたいぷゴシックCondense"/>
              </a:rPr>
              <a:t>の</a:t>
            </a:r>
            <a:r>
              <a:rPr kumimoji="1" lang="ja-JP" altLang="en-US" sz="2400" dirty="0" smtClean="0">
                <a:latin typeface="07ロゴたいぷゴシックCondense"/>
                <a:ea typeface="07ロゴたいぷゴシックCondense"/>
                <a:cs typeface="07ロゴたいぷゴシックCondense"/>
              </a:rPr>
              <a:t>空き</a:t>
            </a:r>
            <a:r>
              <a:rPr lang="ja-JP" altLang="en-US" sz="2400" dirty="0" smtClean="0">
                <a:latin typeface="07ロゴたいぷゴシックCondense"/>
                <a:ea typeface="07ロゴたいぷゴシックCondense"/>
                <a:cs typeface="07ロゴたいぷゴシックCondense"/>
              </a:rPr>
              <a:t>店舗を</a:t>
            </a:r>
            <a:r>
              <a:rPr lang="ja-JP" altLang="en-US" sz="2400" dirty="0" smtClean="0">
                <a:solidFill>
                  <a:srgbClr val="C0504D"/>
                </a:solidFill>
                <a:latin typeface="07ロゴたいぷゴシックCondense"/>
                <a:ea typeface="07ロゴたいぷゴシックCondense"/>
                <a:cs typeface="07ロゴたいぷゴシックCondense"/>
              </a:rPr>
              <a:t>安価な家賃で半年</a:t>
            </a:r>
            <a:r>
              <a:rPr lang="en-US" altLang="ja-JP" sz="2400" dirty="0" smtClean="0">
                <a:solidFill>
                  <a:srgbClr val="C0504D"/>
                </a:solidFill>
                <a:latin typeface="07ロゴたいぷゴシックCondense"/>
                <a:ea typeface="07ロゴたいぷゴシックCondense"/>
                <a:cs typeface="07ロゴたいぷゴシックCondense"/>
              </a:rPr>
              <a:t>〜2</a:t>
            </a:r>
            <a:r>
              <a:rPr lang="ja-JP" altLang="en-US" sz="2400" dirty="0" smtClean="0">
                <a:solidFill>
                  <a:srgbClr val="C0504D"/>
                </a:solidFill>
                <a:latin typeface="07ロゴたいぷゴシックCondense"/>
                <a:ea typeface="07ロゴたいぷゴシックCondense"/>
                <a:cs typeface="07ロゴたいぷゴシックCondense"/>
              </a:rPr>
              <a:t>年間</a:t>
            </a:r>
            <a:r>
              <a:rPr lang="ja-JP" altLang="en-US" sz="2400" dirty="0" smtClean="0">
                <a:latin typeface="07ロゴたいぷゴシックCondense"/>
                <a:ea typeface="07ロゴたいぷゴシックCondense"/>
                <a:cs typeface="07ロゴたいぷゴシックCondense"/>
              </a:rPr>
              <a:t>貸し出す</a:t>
            </a:r>
            <a:endParaRPr lang="en-US" altLang="ja-JP" sz="2400" dirty="0" smtClean="0">
              <a:latin typeface="07ロゴたいぷゴシックCondense"/>
              <a:ea typeface="07ロゴたいぷゴシックCondense"/>
              <a:cs typeface="07ロゴたいぷゴシックCondense"/>
            </a:endParaRPr>
          </a:p>
          <a:p>
            <a:r>
              <a:rPr lang="ja-JP" altLang="en-US" sz="2400" dirty="0" smtClean="0">
                <a:latin typeface="07ロゴたいぷゴシックCondense"/>
                <a:ea typeface="07ロゴたいぷゴシックCondense"/>
                <a:cs typeface="07ロゴたいぷゴシックCondense"/>
              </a:rPr>
              <a:t>業種は小売店、飲食店、アパレルなどなんでも</a:t>
            </a:r>
            <a:r>
              <a:rPr lang="en-US" altLang="ja-JP" sz="2400" dirty="0" smtClean="0">
                <a:latin typeface="07ロゴたいぷゴシックCondense"/>
                <a:ea typeface="07ロゴたいぷゴシックCondense"/>
                <a:cs typeface="07ロゴたいぷゴシックCondense"/>
              </a:rPr>
              <a:t>OK</a:t>
            </a:r>
            <a:r>
              <a:rPr lang="ja-JP" altLang="en-US" sz="2400" dirty="0" smtClean="0">
                <a:latin typeface="07ロゴたいぷゴシックCondense"/>
                <a:ea typeface="07ロゴたいぷゴシックCondense"/>
                <a:cs typeface="07ロゴたいぷゴシックCondense"/>
              </a:rPr>
              <a:t>（一部除く）</a:t>
            </a:r>
            <a:endParaRPr lang="en-US" altLang="ja-JP" sz="2400" dirty="0" smtClean="0">
              <a:latin typeface="07ロゴたいぷゴシックCondense"/>
              <a:ea typeface="07ロゴたいぷゴシックCondense"/>
              <a:cs typeface="07ロゴたいぷゴシックCondense"/>
            </a:endParaRPr>
          </a:p>
        </p:txBody>
      </p:sp>
      <p:sp>
        <p:nvSpPr>
          <p:cNvPr id="122" name="テキスト ボックス 121"/>
          <p:cNvSpPr txBox="1"/>
          <p:nvPr/>
        </p:nvSpPr>
        <p:spPr>
          <a:xfrm>
            <a:off x="1565471" y="6204500"/>
            <a:ext cx="6076932" cy="523220"/>
          </a:xfrm>
          <a:prstGeom prst="rect">
            <a:avLst/>
          </a:prstGeom>
          <a:solidFill>
            <a:srgbClr val="C0504D"/>
          </a:solidFill>
        </p:spPr>
        <p:txBody>
          <a:bodyPr wrap="square" rtlCol="0">
            <a:spAutoFit/>
          </a:bodyPr>
          <a:lstStyle/>
          <a:p>
            <a:pPr algn="ctr"/>
            <a:r>
              <a:rPr lang="ja-JP" altLang="en-US" sz="2800" dirty="0" smtClean="0">
                <a:solidFill>
                  <a:schemeClr val="bg1"/>
                </a:solidFill>
                <a:latin typeface="07ロゴたいぷゴシックCondense"/>
                <a:ea typeface="07ロゴたいぷゴシックCondense"/>
                <a:cs typeface="07ロゴたいぷゴシックCondense"/>
              </a:rPr>
              <a:t>賑わいと新しさのある商業拠点へ</a:t>
            </a:r>
            <a:endParaRPr lang="en-US" altLang="ja-JP" sz="2800" dirty="0" smtClean="0">
              <a:solidFill>
                <a:schemeClr val="bg1"/>
              </a:solidFill>
              <a:latin typeface="07ロゴたいぷゴシックCondense"/>
              <a:ea typeface="07ロゴたいぷゴシックCondense"/>
              <a:cs typeface="07ロゴたいぷゴシックCondense"/>
            </a:endParaRPr>
          </a:p>
        </p:txBody>
      </p:sp>
      <p:pic>
        <p:nvPicPr>
          <p:cNvPr id="126" name="Picture 2" descr="http://media.tumblr.com/85757bde3c85262db23cf8ab0a417ea3/tumblr_inline_mnv5d4glLP1qz4rgp.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92958" y="4217976"/>
            <a:ext cx="2986444" cy="1093038"/>
          </a:xfrm>
          <a:prstGeom prst="rect">
            <a:avLst/>
          </a:prstGeom>
          <a:noFill/>
          <a:extLst>
            <a:ext uri="{909E8E84-426E-40dd-AFC4-6F175D3DCCD1}">
              <a14:hiddenFill xmlns:a14="http://schemas.microsoft.com/office/drawing/2010/main">
                <a:solidFill>
                  <a:srgbClr val="FFFFFF"/>
                </a:solidFill>
              </a14:hiddenFill>
            </a:ext>
          </a:extLst>
        </p:spPr>
      </p:pic>
      <p:sp>
        <p:nvSpPr>
          <p:cNvPr id="128" name="角丸四角形 127"/>
          <p:cNvSpPr/>
          <p:nvPr/>
        </p:nvSpPr>
        <p:spPr>
          <a:xfrm>
            <a:off x="3231857" y="5279654"/>
            <a:ext cx="3047545" cy="66538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ea typeface="07ロゴたいぷゴシックCondense"/>
              </a:rPr>
              <a:t>たまごからニワトリまで</a:t>
            </a:r>
            <a:endParaRPr kumimoji="1" lang="ja-JP" altLang="en-US" sz="2000" dirty="0">
              <a:solidFill>
                <a:schemeClr val="tx1"/>
              </a:solidFill>
              <a:ea typeface="07ロゴたいぷゴシックCondense"/>
            </a:endParaRPr>
          </a:p>
        </p:txBody>
      </p:sp>
      <p:grpSp>
        <p:nvGrpSpPr>
          <p:cNvPr id="21" name="図形グループ 20"/>
          <p:cNvGrpSpPr/>
          <p:nvPr/>
        </p:nvGrpSpPr>
        <p:grpSpPr>
          <a:xfrm>
            <a:off x="6417512" y="2777470"/>
            <a:ext cx="2581602" cy="3212260"/>
            <a:chOff x="6145646" y="1036874"/>
            <a:chExt cx="2581602" cy="3212260"/>
          </a:xfrm>
        </p:grpSpPr>
        <p:sp>
          <p:nvSpPr>
            <p:cNvPr id="14" name="角丸四角形 13"/>
            <p:cNvSpPr/>
            <p:nvPr/>
          </p:nvSpPr>
          <p:spPr>
            <a:xfrm>
              <a:off x="6145646" y="1321967"/>
              <a:ext cx="2550118" cy="2927167"/>
            </a:xfrm>
            <a:prstGeom prst="roundRect">
              <a:avLst/>
            </a:prstGeom>
            <a:noFill/>
            <a:ln w="3810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6263510" y="1036874"/>
              <a:ext cx="1723549" cy="523220"/>
            </a:xfrm>
            <a:prstGeom prst="rect">
              <a:avLst/>
            </a:prstGeom>
            <a:solidFill>
              <a:srgbClr val="FFFFFF"/>
            </a:solidFill>
          </p:spPr>
          <p:txBody>
            <a:bodyPr wrap="none">
              <a:spAutoFit/>
            </a:bodyPr>
            <a:lstStyle/>
            <a:p>
              <a:pPr lvl="0"/>
              <a:r>
                <a:rPr lang="en-US" altLang="ja-JP" sz="2800" dirty="0">
                  <a:solidFill>
                    <a:schemeClr val="accent6"/>
                  </a:solidFill>
                </a:rPr>
                <a:t>Consulting</a:t>
              </a:r>
              <a:endParaRPr lang="ja-JP" altLang="en-US" sz="2800" dirty="0">
                <a:solidFill>
                  <a:schemeClr val="accent6"/>
                </a:solidFill>
              </a:endParaRPr>
            </a:p>
          </p:txBody>
        </p:sp>
        <p:sp>
          <p:nvSpPr>
            <p:cNvPr id="8" name="正方形/長方形 7"/>
            <p:cNvSpPr/>
            <p:nvPr/>
          </p:nvSpPr>
          <p:spPr>
            <a:xfrm>
              <a:off x="6179019" y="1728232"/>
              <a:ext cx="2548229" cy="2246769"/>
            </a:xfrm>
            <a:prstGeom prst="rect">
              <a:avLst/>
            </a:prstGeom>
          </p:spPr>
          <p:txBody>
            <a:bodyPr wrap="square">
              <a:spAutoFit/>
            </a:bodyPr>
            <a:lstStyle/>
            <a:p>
              <a:pPr algn="ctr"/>
              <a:r>
                <a:rPr lang="ja-JP" altLang="en-US" sz="2000" dirty="0" smtClean="0">
                  <a:ea typeface="07ロゴたいぷゴシックCondense"/>
                </a:rPr>
                <a:t>経営</a:t>
              </a:r>
              <a:r>
                <a:rPr lang="ja-JP" altLang="en-US" sz="2000" dirty="0" smtClean="0">
                  <a:ea typeface="07ロゴたいぷゴシックCondense"/>
                </a:rPr>
                <a:t>アドバイス</a:t>
              </a:r>
              <a:endParaRPr lang="en-US" altLang="ja-JP" sz="2000" dirty="0" smtClean="0">
                <a:ea typeface="07ロゴたいぷゴシックCondense"/>
              </a:endParaRPr>
            </a:p>
            <a:p>
              <a:pPr algn="ctr"/>
              <a:endParaRPr lang="en-US" altLang="ja-JP" sz="2000" dirty="0" smtClean="0">
                <a:ea typeface="07ロゴたいぷゴシックCondense"/>
              </a:endParaRPr>
            </a:p>
            <a:p>
              <a:pPr algn="ctr"/>
              <a:r>
                <a:rPr lang="ja-JP" altLang="en-US" sz="2000" dirty="0" smtClean="0">
                  <a:ea typeface="07ロゴたいぷゴシックCondense"/>
                </a:rPr>
                <a:t>広報・</a:t>
              </a:r>
              <a:r>
                <a:rPr lang="en-US" altLang="ja-JP" sz="2000" dirty="0" smtClean="0">
                  <a:ea typeface="07ロゴたいぷゴシックCondense"/>
                </a:rPr>
                <a:t>PR</a:t>
              </a:r>
              <a:r>
                <a:rPr lang="ja-JP" altLang="en-US" sz="2000" dirty="0" smtClean="0">
                  <a:ea typeface="07ロゴたいぷゴシックCondense"/>
                </a:rPr>
                <a:t>支援</a:t>
              </a:r>
              <a:endParaRPr lang="en-US" altLang="ja-JP" sz="2000" dirty="0" smtClean="0">
                <a:ea typeface="07ロゴたいぷゴシックCondense"/>
              </a:endParaRPr>
            </a:p>
            <a:p>
              <a:pPr algn="ctr"/>
              <a:endParaRPr lang="en-US" altLang="ja-JP" sz="2000" dirty="0" smtClean="0">
                <a:ea typeface="07ロゴたいぷゴシックCondense"/>
              </a:endParaRPr>
            </a:p>
            <a:p>
              <a:pPr algn="ctr"/>
              <a:r>
                <a:rPr lang="ja-JP" altLang="en-US" sz="2000" dirty="0" smtClean="0">
                  <a:ea typeface="07ロゴたいぷゴシックCondense"/>
                </a:rPr>
                <a:t>卒業後の</a:t>
              </a:r>
              <a:endParaRPr lang="en-US" altLang="ja-JP" sz="2000" dirty="0" smtClean="0">
                <a:ea typeface="07ロゴたいぷゴシックCondense"/>
              </a:endParaRPr>
            </a:p>
            <a:p>
              <a:pPr algn="ctr"/>
              <a:r>
                <a:rPr lang="ja-JP" altLang="en-US" sz="2000" dirty="0" smtClean="0">
                  <a:ea typeface="07ロゴたいぷゴシックCondense"/>
                </a:rPr>
                <a:t>業種に沿った</a:t>
              </a:r>
              <a:endParaRPr lang="en-US" altLang="ja-JP" sz="2000" dirty="0" smtClean="0">
                <a:ea typeface="07ロゴたいぷゴシックCondense"/>
              </a:endParaRPr>
            </a:p>
            <a:p>
              <a:pPr algn="ctr"/>
              <a:r>
                <a:rPr lang="ja-JP" altLang="en-US" sz="2000" dirty="0" smtClean="0">
                  <a:ea typeface="07ロゴたいぷゴシックCondense"/>
                </a:rPr>
                <a:t>市内の候補地の提案</a:t>
              </a:r>
              <a:endParaRPr lang="en-US" altLang="ja-JP" sz="2000" dirty="0" smtClean="0">
                <a:ea typeface="07ロゴたいぷゴシックCondense"/>
              </a:endParaRPr>
            </a:p>
          </p:txBody>
        </p:sp>
      </p:grpSp>
      <p:grpSp>
        <p:nvGrpSpPr>
          <p:cNvPr id="16" name="図形グループ 15"/>
          <p:cNvGrpSpPr/>
          <p:nvPr/>
        </p:nvGrpSpPr>
        <p:grpSpPr>
          <a:xfrm>
            <a:off x="163449" y="2777470"/>
            <a:ext cx="3193002" cy="3229431"/>
            <a:chOff x="347337" y="4494227"/>
            <a:chExt cx="8954661" cy="1454977"/>
          </a:xfrm>
        </p:grpSpPr>
        <p:sp>
          <p:nvSpPr>
            <p:cNvPr id="135" name="角丸四角形 134"/>
            <p:cNvSpPr/>
            <p:nvPr/>
          </p:nvSpPr>
          <p:spPr>
            <a:xfrm>
              <a:off x="347337" y="4625727"/>
              <a:ext cx="8335104" cy="1323477"/>
            </a:xfrm>
            <a:prstGeom prst="roundRect">
              <a:avLst/>
            </a:prstGeom>
            <a:noFill/>
            <a:ln w="38100" cmpd="sng">
              <a:solidFill>
                <a:srgbClr val="FF00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7" name="テキスト ボックス 106"/>
            <p:cNvSpPr txBox="1"/>
            <p:nvPr/>
          </p:nvSpPr>
          <p:spPr>
            <a:xfrm>
              <a:off x="658467" y="4713393"/>
              <a:ext cx="8643531" cy="1095451"/>
            </a:xfrm>
            <a:prstGeom prst="rect">
              <a:avLst/>
            </a:prstGeom>
            <a:noFill/>
          </p:spPr>
          <p:txBody>
            <a:bodyPr wrap="square" rtlCol="0">
              <a:spAutoFit/>
            </a:bodyPr>
            <a:lstStyle/>
            <a:p>
              <a:r>
                <a:rPr lang="ja-JP" altLang="en-US" sz="2400" dirty="0" smtClean="0">
                  <a:solidFill>
                    <a:srgbClr val="C0504D"/>
                  </a:solidFill>
                  <a:ea typeface="07ロゴたいぷゴシックCondense"/>
                </a:rPr>
                <a:t>条件</a:t>
              </a:r>
              <a:endParaRPr lang="en-US" altLang="ja-JP" sz="2400" dirty="0">
                <a:solidFill>
                  <a:srgbClr val="C0504D"/>
                </a:solidFill>
                <a:ea typeface="07ロゴたいぷゴシックCondense"/>
              </a:endParaRPr>
            </a:p>
            <a:p>
              <a:r>
                <a:rPr lang="ja-JP" altLang="en-US" sz="2400" dirty="0" smtClean="0">
                  <a:solidFill>
                    <a:srgbClr val="C0504D"/>
                  </a:solidFill>
                  <a:ea typeface="07ロゴたいぷゴシックCondense"/>
                </a:rPr>
                <a:t>「土浦の活性化に</a:t>
              </a:r>
              <a:endParaRPr lang="en-US" altLang="ja-JP" sz="2400" dirty="0" smtClean="0">
                <a:solidFill>
                  <a:srgbClr val="C0504D"/>
                </a:solidFill>
                <a:ea typeface="07ロゴたいぷゴシックCondense"/>
              </a:endParaRPr>
            </a:p>
            <a:p>
              <a:r>
                <a:rPr lang="ja-JP" altLang="en-US" sz="2400" dirty="0" smtClean="0">
                  <a:solidFill>
                    <a:srgbClr val="C0504D"/>
                  </a:solidFill>
                  <a:ea typeface="07ロゴたいぷゴシックCondense"/>
                </a:rPr>
                <a:t>繋がる活動を行う」</a:t>
              </a:r>
              <a:endParaRPr lang="en-US" altLang="ja-JP" sz="2000" dirty="0" smtClean="0">
                <a:ea typeface="07ロゴたいぷゴシックCondense"/>
              </a:endParaRPr>
            </a:p>
            <a:p>
              <a:endParaRPr lang="en-US" altLang="ja-JP" sz="2000" dirty="0" smtClean="0">
                <a:ea typeface="07ロゴたいぷゴシックCondense"/>
              </a:endParaRPr>
            </a:p>
            <a:p>
              <a:r>
                <a:rPr lang="ja-JP" altLang="en-US" sz="2000" dirty="0" smtClean="0">
                  <a:ea typeface="07ロゴたいぷゴシックCondense"/>
                </a:rPr>
                <a:t>例：</a:t>
              </a:r>
              <a:endParaRPr lang="en-US" altLang="ja-JP" sz="2000" dirty="0" smtClean="0">
                <a:ea typeface="07ロゴたいぷゴシックCondense"/>
              </a:endParaRPr>
            </a:p>
            <a:p>
              <a:r>
                <a:rPr lang="ja-JP" altLang="en-US" sz="2000" dirty="0" smtClean="0">
                  <a:ea typeface="07ロゴたいぷゴシックCondense"/>
                </a:rPr>
                <a:t>土浦名産品をつくる、ワークショップを行う</a:t>
              </a:r>
              <a:endParaRPr lang="en-US" altLang="ja-JP" sz="2000" dirty="0" smtClean="0">
                <a:ea typeface="07ロゴたいぷゴシックCondense"/>
              </a:endParaRPr>
            </a:p>
          </p:txBody>
        </p:sp>
        <p:sp>
          <p:nvSpPr>
            <p:cNvPr id="13" name="正方形/長方形 12"/>
            <p:cNvSpPr/>
            <p:nvPr/>
          </p:nvSpPr>
          <p:spPr>
            <a:xfrm>
              <a:off x="920152" y="4494227"/>
              <a:ext cx="5690682" cy="235730"/>
            </a:xfrm>
            <a:prstGeom prst="rect">
              <a:avLst/>
            </a:prstGeom>
            <a:solidFill>
              <a:srgbClr val="FFFFFF"/>
            </a:solidFill>
            <a:ln>
              <a:noFill/>
            </a:ln>
          </p:spPr>
          <p:txBody>
            <a:bodyPr wrap="square">
              <a:spAutoFit/>
            </a:bodyPr>
            <a:lstStyle/>
            <a:p>
              <a:pPr lvl="0"/>
              <a:r>
                <a:rPr lang="en-US" altLang="ja-JP" sz="2800" dirty="0">
                  <a:solidFill>
                    <a:srgbClr val="FF0080"/>
                  </a:solidFill>
                </a:rPr>
                <a:t>Community</a:t>
              </a:r>
              <a:endParaRPr lang="ja-JP" altLang="en-US" sz="2800" dirty="0">
                <a:solidFill>
                  <a:srgbClr val="FF0080"/>
                </a:solidFill>
              </a:endParaRPr>
            </a:p>
          </p:txBody>
        </p:sp>
      </p:grpSp>
      <p:sp>
        <p:nvSpPr>
          <p:cNvPr id="136" name="角丸四角形 135"/>
          <p:cNvSpPr/>
          <p:nvPr/>
        </p:nvSpPr>
        <p:spPr>
          <a:xfrm>
            <a:off x="3513877" y="3117723"/>
            <a:ext cx="2518632" cy="1057575"/>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ea typeface="07ロゴたいぷゴシックCondense"/>
              </a:rPr>
              <a:t>新規出店者</a:t>
            </a:r>
            <a:endParaRPr lang="en-US" altLang="ja-JP" sz="2000" dirty="0" smtClean="0">
              <a:solidFill>
                <a:schemeClr val="tx1"/>
              </a:solidFill>
              <a:ea typeface="07ロゴたいぷゴシックCondense"/>
            </a:endParaRPr>
          </a:p>
          <a:p>
            <a:pPr algn="ctr"/>
            <a:r>
              <a:rPr kumimoji="1" lang="ja-JP" altLang="en-US" sz="2000" dirty="0" smtClean="0">
                <a:solidFill>
                  <a:schemeClr val="tx1"/>
                </a:solidFill>
                <a:ea typeface="07ロゴたいぷゴシックCondense"/>
              </a:rPr>
              <a:t>＆</a:t>
            </a:r>
            <a:endParaRPr kumimoji="1" lang="en-US" altLang="ja-JP" sz="2000" dirty="0" smtClean="0">
              <a:solidFill>
                <a:schemeClr val="tx1"/>
              </a:solidFill>
              <a:ea typeface="07ロゴたいぷゴシックCondense"/>
            </a:endParaRPr>
          </a:p>
          <a:p>
            <a:pPr algn="ctr"/>
            <a:r>
              <a:rPr lang="ja-JP" altLang="en-US" sz="2000" dirty="0" smtClean="0">
                <a:solidFill>
                  <a:schemeClr val="tx1"/>
                </a:solidFill>
                <a:ea typeface="07ロゴたいぷゴシックCondense"/>
              </a:rPr>
              <a:t>これからの土浦</a:t>
            </a:r>
            <a:endParaRPr kumimoji="1" lang="ja-JP" altLang="en-US" sz="2000" dirty="0">
              <a:solidFill>
                <a:schemeClr val="tx1"/>
              </a:solidFill>
              <a:ea typeface="07ロゴたいぷゴシックCondense"/>
            </a:endParaRPr>
          </a:p>
        </p:txBody>
      </p:sp>
    </p:spTree>
    <p:extLst>
      <p:ext uri="{BB962C8B-B14F-4D97-AF65-F5344CB8AC3E}">
        <p14:creationId xmlns:p14="http://schemas.microsoft.com/office/powerpoint/2010/main" val="16740461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8" grpId="0" animBg="1"/>
      <p:bldP spid="1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FD536EC7-DD9E-EC45-832C-40946C87714C}" type="slidenum">
              <a:rPr lang="ja-JP" altLang="en-US" smtClean="0"/>
              <a:pPr/>
              <a:t>13</a:t>
            </a:fld>
            <a:endParaRPr lang="ja-JP" altLang="en-US"/>
          </a:p>
        </p:txBody>
      </p:sp>
      <p:sp>
        <p:nvSpPr>
          <p:cNvPr id="50" name="正方形/長方形 49"/>
          <p:cNvSpPr/>
          <p:nvPr/>
        </p:nvSpPr>
        <p:spPr>
          <a:xfrm>
            <a:off x="280072" y="1495721"/>
            <a:ext cx="4055626" cy="432716"/>
          </a:xfrm>
          <a:prstGeom prst="rect">
            <a:avLst/>
          </a:prstGeom>
          <a:solidFill>
            <a:srgbClr val="FFFFFF"/>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dirty="0" smtClean="0">
                <a:solidFill>
                  <a:srgbClr val="000000"/>
                </a:solidFill>
                <a:latin typeface="07ロゴたいぷゴシックCondense"/>
                <a:ea typeface="07ロゴたいぷゴシックCondense"/>
                <a:cs typeface="07ロゴたいぷゴシックCondense"/>
              </a:rPr>
              <a:t>土浦駅西口の</a:t>
            </a:r>
            <a:r>
              <a:rPr lang="ja-JP" altLang="en-US" sz="2000" dirty="0">
                <a:solidFill>
                  <a:srgbClr val="000000"/>
                </a:solidFill>
                <a:latin typeface="07ロゴたいぷゴシックCondense"/>
                <a:ea typeface="07ロゴたいぷゴシックCondense"/>
                <a:cs typeface="07ロゴたいぷゴシックCondense"/>
              </a:rPr>
              <a:t>歩行者</a:t>
            </a:r>
            <a:r>
              <a:rPr lang="ja-JP" altLang="en-US" sz="2000" dirty="0" smtClean="0">
                <a:solidFill>
                  <a:srgbClr val="000000"/>
                </a:solidFill>
                <a:latin typeface="07ロゴたいぷゴシックCondense"/>
                <a:ea typeface="07ロゴたいぷゴシックCondense"/>
                <a:cs typeface="07ロゴたいぷゴシックCondense"/>
              </a:rPr>
              <a:t>通行経路調査</a:t>
            </a:r>
            <a:endParaRPr lang="en-US" altLang="ja-JP" sz="1050" u="sng" dirty="0">
              <a:solidFill>
                <a:srgbClr val="000000"/>
              </a:solidFill>
              <a:latin typeface="07ロゴたいぷゴシックCondense"/>
              <a:ea typeface="07ロゴたいぷゴシックCondense"/>
              <a:cs typeface="07ロゴたいぷゴシックCondense"/>
            </a:endParaRPr>
          </a:p>
        </p:txBody>
      </p:sp>
      <p:sp>
        <p:nvSpPr>
          <p:cNvPr id="51" name="タイトル 1"/>
          <p:cNvSpPr>
            <a:spLocks noGrp="1"/>
          </p:cNvSpPr>
          <p:nvPr>
            <p:ph type="title"/>
          </p:nvPr>
        </p:nvSpPr>
        <p:spPr>
          <a:xfrm>
            <a:off x="284101" y="0"/>
            <a:ext cx="1569025" cy="1047523"/>
          </a:xfrm>
          <a:ln>
            <a:solidFill>
              <a:srgbClr val="C0504D"/>
            </a:solidFill>
          </a:ln>
        </p:spPr>
        <p:txBody>
          <a:bodyPr>
            <a:normAutofit/>
          </a:bodyPr>
          <a:lstStyle/>
          <a:p>
            <a:r>
              <a:rPr lang="en-US" altLang="ja-JP" dirty="0" smtClean="0">
                <a:solidFill>
                  <a:srgbClr val="C0504D"/>
                </a:solidFill>
              </a:rPr>
              <a:t>Plan</a:t>
            </a:r>
            <a:endParaRPr kumimoji="1" lang="ja-JP" altLang="en-US" dirty="0">
              <a:solidFill>
                <a:srgbClr val="C0504D"/>
              </a:solidFill>
            </a:endParaRPr>
          </a:p>
        </p:txBody>
      </p:sp>
      <p:sp>
        <p:nvSpPr>
          <p:cNvPr id="52" name="タイトル 1"/>
          <p:cNvSpPr txBox="1">
            <a:spLocks/>
          </p:cNvSpPr>
          <p:nvPr/>
        </p:nvSpPr>
        <p:spPr>
          <a:xfrm>
            <a:off x="1837448" y="0"/>
            <a:ext cx="4470318" cy="1047523"/>
          </a:xfrm>
          <a:prstGeom prst="rect">
            <a:avLst/>
          </a:prstGeom>
          <a:noFill/>
          <a:ln>
            <a:solidFill>
              <a:srgbClr val="FFFFFF"/>
            </a:solid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en-US" altLang="ja-JP" dirty="0">
                <a:solidFill>
                  <a:schemeClr val="accent2"/>
                </a:solidFill>
              </a:rPr>
              <a:t>Avenue </a:t>
            </a:r>
            <a:r>
              <a:rPr lang="en-US" altLang="ja-JP" dirty="0" smtClean="0">
                <a:solidFill>
                  <a:schemeClr val="accent2"/>
                </a:solidFill>
              </a:rPr>
              <a:t>of </a:t>
            </a:r>
            <a:r>
              <a:rPr lang="en-US" altLang="ja-JP" dirty="0">
                <a:solidFill>
                  <a:schemeClr val="accent2"/>
                </a:solidFill>
              </a:rPr>
              <a:t>Arts</a:t>
            </a:r>
          </a:p>
        </p:txBody>
      </p:sp>
      <p:cxnSp>
        <p:nvCxnSpPr>
          <p:cNvPr id="53" name="直線コネクタ 52"/>
          <p:cNvCxnSpPr/>
          <p:nvPr/>
        </p:nvCxnSpPr>
        <p:spPr>
          <a:xfrm>
            <a:off x="1837448" y="1047523"/>
            <a:ext cx="4452791"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89" name="テキスト ボックス 88"/>
          <p:cNvSpPr txBox="1"/>
          <p:nvPr/>
        </p:nvSpPr>
        <p:spPr>
          <a:xfrm>
            <a:off x="2124483" y="4993865"/>
            <a:ext cx="2339102" cy="276999"/>
          </a:xfrm>
          <a:prstGeom prst="rect">
            <a:avLst/>
          </a:prstGeom>
          <a:noFill/>
        </p:spPr>
        <p:txBody>
          <a:bodyPr wrap="none" rtlCol="0">
            <a:spAutoFit/>
          </a:bodyPr>
          <a:lstStyle/>
          <a:p>
            <a:r>
              <a:rPr kumimoji="1" lang="en-US" altLang="ja-JP" sz="1200" dirty="0" smtClean="0">
                <a:latin typeface="07ロゴたいぷゴシックCondense"/>
                <a:ea typeface="07ロゴたいぷゴシックCondense"/>
                <a:cs typeface="07ロゴたいぷゴシックCondense"/>
              </a:rPr>
              <a:t>※</a:t>
            </a:r>
            <a:r>
              <a:rPr kumimoji="1" lang="ja-JP" altLang="en-US" sz="1200" dirty="0" smtClean="0">
                <a:latin typeface="07ロゴたいぷゴシックCondense"/>
                <a:ea typeface="07ロゴたいぷゴシックCondense"/>
                <a:cs typeface="07ロゴたいぷゴシックCondense"/>
              </a:rPr>
              <a:t>矢印の太さは歩行者数に比例</a:t>
            </a:r>
            <a:endParaRPr kumimoji="1" lang="en-US" altLang="ja-JP" sz="1200" dirty="0" smtClean="0">
              <a:latin typeface="07ロゴたいぷゴシックCondense"/>
              <a:ea typeface="07ロゴたいぷゴシックCondense"/>
              <a:cs typeface="07ロゴたいぷゴシックCondense"/>
            </a:endParaRPr>
          </a:p>
        </p:txBody>
      </p:sp>
      <p:sp>
        <p:nvSpPr>
          <p:cNvPr id="66" name="正方形/長方形 65"/>
          <p:cNvSpPr/>
          <p:nvPr/>
        </p:nvSpPr>
        <p:spPr>
          <a:xfrm>
            <a:off x="-31485" y="1971608"/>
            <a:ext cx="4759185" cy="338554"/>
          </a:xfrm>
          <a:prstGeom prst="rect">
            <a:avLst/>
          </a:prstGeom>
        </p:spPr>
        <p:txBody>
          <a:bodyPr wrap="square">
            <a:spAutoFit/>
          </a:bodyPr>
          <a:lstStyle/>
          <a:p>
            <a:pPr algn="ctr"/>
            <a:r>
              <a:rPr lang="ja-JP" altLang="en-US" sz="1600" dirty="0">
                <a:solidFill>
                  <a:srgbClr val="000000"/>
                </a:solidFill>
                <a:latin typeface="07ロゴたいぷゴシックCondense"/>
                <a:ea typeface="07ロゴたいぷゴシックCondense"/>
                <a:cs typeface="07ロゴたいぷゴシックCondense"/>
              </a:rPr>
              <a:t>（</a:t>
            </a:r>
            <a:r>
              <a:rPr lang="en-US" altLang="ja-JP" sz="1600" dirty="0" smtClean="0">
                <a:solidFill>
                  <a:srgbClr val="000000"/>
                </a:solidFill>
                <a:latin typeface="07ロゴたいぷゴシックCondense"/>
                <a:ea typeface="07ロゴたいぷゴシックCondense"/>
                <a:cs typeface="07ロゴたいぷゴシックCondense"/>
              </a:rPr>
              <a:t>2014,11,26 10:00-11:30</a:t>
            </a:r>
            <a:r>
              <a:rPr lang="ja-JP" altLang="en-US" sz="1600" dirty="0" smtClean="0">
                <a:solidFill>
                  <a:srgbClr val="000000"/>
                </a:solidFill>
                <a:latin typeface="07ロゴたいぷゴシックCondense"/>
                <a:ea typeface="07ロゴたいぷゴシックCondense"/>
                <a:cs typeface="07ロゴたいぷゴシックCondense"/>
              </a:rPr>
              <a:t>　サンプル数</a:t>
            </a:r>
            <a:r>
              <a:rPr lang="en-US" altLang="ja-JP" sz="1600" dirty="0" smtClean="0">
                <a:solidFill>
                  <a:srgbClr val="000000"/>
                </a:solidFill>
                <a:latin typeface="07ロゴたいぷゴシックCondense"/>
                <a:ea typeface="07ロゴたいぷゴシックCondense"/>
                <a:cs typeface="07ロゴたいぷゴシックCondense"/>
              </a:rPr>
              <a:t>25</a:t>
            </a:r>
            <a:r>
              <a:rPr lang="ja-JP" altLang="en-US" sz="1600" dirty="0" smtClean="0">
                <a:solidFill>
                  <a:srgbClr val="000000"/>
                </a:solidFill>
                <a:latin typeface="07ロゴたいぷゴシックCondense"/>
                <a:ea typeface="07ロゴたいぷゴシックCondense"/>
                <a:cs typeface="07ロゴたいぷゴシックCondense"/>
              </a:rPr>
              <a:t>）</a:t>
            </a:r>
            <a:endParaRPr lang="en-US" altLang="ja-JP" sz="1400" u="sng" dirty="0">
              <a:solidFill>
                <a:srgbClr val="000000"/>
              </a:solidFill>
              <a:latin typeface="07ロゴたいぷゴシックCondense"/>
              <a:ea typeface="07ロゴたいぷゴシックCondense"/>
              <a:cs typeface="07ロゴたいぷゴシックCondense"/>
            </a:endParaRPr>
          </a:p>
        </p:txBody>
      </p:sp>
      <p:sp>
        <p:nvSpPr>
          <p:cNvPr id="14" name="正方形/長方形 13"/>
          <p:cNvSpPr/>
          <p:nvPr/>
        </p:nvSpPr>
        <p:spPr>
          <a:xfrm>
            <a:off x="613957" y="5784347"/>
            <a:ext cx="3422610" cy="89210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400" dirty="0" smtClean="0">
                <a:latin typeface="07ロゴたいぷゴシックCondense"/>
                <a:ea typeface="07ロゴたいぷゴシックCondense"/>
                <a:cs typeface="07ロゴたいぷゴシックCondense"/>
              </a:rPr>
              <a:t>駅前からモール</a:t>
            </a:r>
            <a:r>
              <a:rPr lang="en-US" altLang="ja-JP" sz="2400" dirty="0" smtClean="0">
                <a:latin typeface="07ロゴたいぷゴシックCondense"/>
                <a:ea typeface="07ロゴたいぷゴシックCondense"/>
                <a:cs typeface="07ロゴたいぷゴシックCondense"/>
              </a:rPr>
              <a:t>505</a:t>
            </a:r>
            <a:r>
              <a:rPr lang="ja-JP" altLang="en-US" sz="2400" dirty="0" smtClean="0">
                <a:latin typeface="07ロゴたいぷゴシックCondense"/>
                <a:ea typeface="07ロゴたいぷゴシックCondense"/>
                <a:cs typeface="07ロゴたいぷゴシックCondense"/>
              </a:rPr>
              <a:t>へ行く人がいない</a:t>
            </a:r>
            <a:endParaRPr kumimoji="1" lang="ja-JP" altLang="en-US" sz="2400" dirty="0">
              <a:latin typeface="07ロゴたいぷゴシックCondense"/>
              <a:ea typeface="07ロゴたいぷゴシックCondense"/>
              <a:cs typeface="07ロゴたいぷゴシックCondense"/>
            </a:endParaRPr>
          </a:p>
        </p:txBody>
      </p:sp>
      <p:grpSp>
        <p:nvGrpSpPr>
          <p:cNvPr id="4" name="図形グループ 3"/>
          <p:cNvGrpSpPr/>
          <p:nvPr/>
        </p:nvGrpSpPr>
        <p:grpSpPr>
          <a:xfrm>
            <a:off x="284101" y="2577357"/>
            <a:ext cx="4179484" cy="3007882"/>
            <a:chOff x="324771" y="2458822"/>
            <a:chExt cx="4179484" cy="3007882"/>
          </a:xfrm>
        </p:grpSpPr>
        <p:pic>
          <p:nvPicPr>
            <p:cNvPr id="5" name="図 4"/>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a:ext>
              </a:extLst>
            </a:blip>
            <a:srcRect/>
            <a:stretch/>
          </p:blipFill>
          <p:spPr>
            <a:xfrm>
              <a:off x="324771" y="2458822"/>
              <a:ext cx="4179484" cy="3007882"/>
            </a:xfrm>
            <a:prstGeom prst="rect">
              <a:avLst/>
            </a:prstGeom>
            <a:noFill/>
            <a:ln w="12700" cmpd="sng">
              <a:noFill/>
            </a:ln>
          </p:spPr>
        </p:pic>
        <p:sp>
          <p:nvSpPr>
            <p:cNvPr id="6" name="正方形/長方形 5"/>
            <p:cNvSpPr/>
            <p:nvPr/>
          </p:nvSpPr>
          <p:spPr>
            <a:xfrm rot="1699460">
              <a:off x="3210531" y="3981805"/>
              <a:ext cx="182929" cy="574642"/>
            </a:xfrm>
            <a:prstGeom prst="rect">
              <a:avLst/>
            </a:prstGeom>
            <a:solidFill>
              <a:srgbClr val="1F497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solidFill>
                  <a:schemeClr val="tx1"/>
                </a:solidFill>
                <a:latin typeface="07ロゴたいぷゴシックCondense"/>
                <a:ea typeface="07ロゴたいぷゴシックCondense"/>
                <a:cs typeface="07ロゴたいぷゴシックCondense"/>
              </a:endParaRPr>
            </a:p>
          </p:txBody>
        </p:sp>
        <p:sp>
          <p:nvSpPr>
            <p:cNvPr id="8" name="四角形吹き出し 7"/>
            <p:cNvSpPr/>
            <p:nvPr/>
          </p:nvSpPr>
          <p:spPr>
            <a:xfrm>
              <a:off x="2736774" y="2652069"/>
              <a:ext cx="1328659" cy="287842"/>
            </a:xfrm>
            <a:prstGeom prst="wedgeRectCallout">
              <a:avLst>
                <a:gd name="adj1" fmla="val -24389"/>
                <a:gd name="adj2" fmla="val 93766"/>
              </a:avLst>
            </a:prstGeom>
            <a:solidFill>
              <a:srgbClr val="FFFFFF"/>
            </a:solidFill>
            <a:ln w="12700" cmpd="sng">
              <a:solidFill>
                <a:srgbClr val="558ED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solidFill>
                    <a:schemeClr val="tx1"/>
                  </a:solidFill>
                  <a:latin typeface="07ロゴたいぷゴシックCondense"/>
                  <a:ea typeface="07ロゴたいぷゴシックCondense"/>
                  <a:cs typeface="07ロゴたいぷゴシックCondense"/>
                </a:rPr>
                <a:t>モール</a:t>
              </a:r>
              <a:r>
                <a:rPr kumimoji="1" lang="en-US" altLang="ja-JP" dirty="0" smtClean="0">
                  <a:solidFill>
                    <a:schemeClr val="tx1"/>
                  </a:solidFill>
                  <a:latin typeface="07ロゴたいぷゴシックCondense"/>
                  <a:ea typeface="07ロゴたいぷゴシックCondense"/>
                  <a:cs typeface="07ロゴたいぷゴシックCondense"/>
                </a:rPr>
                <a:t>505</a:t>
              </a:r>
              <a:endParaRPr kumimoji="1" lang="ja-JP" altLang="en-US" dirty="0">
                <a:solidFill>
                  <a:schemeClr val="tx1"/>
                </a:solidFill>
                <a:latin typeface="07ロゴたいぷゴシックCondense"/>
                <a:ea typeface="07ロゴたいぷゴシックCondense"/>
                <a:cs typeface="07ロゴたいぷゴシックCondense"/>
              </a:endParaRPr>
            </a:p>
          </p:txBody>
        </p:sp>
        <p:sp>
          <p:nvSpPr>
            <p:cNvPr id="11" name="正方形/長方形 10"/>
            <p:cNvSpPr/>
            <p:nvPr/>
          </p:nvSpPr>
          <p:spPr>
            <a:xfrm rot="6662979">
              <a:off x="2072263" y="4315904"/>
              <a:ext cx="351602" cy="718428"/>
            </a:xfrm>
            <a:prstGeom prst="rect">
              <a:avLst/>
            </a:prstGeom>
            <a:solidFill>
              <a:srgbClr val="1F497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solidFill>
                  <a:schemeClr val="accent6"/>
                </a:solidFill>
                <a:latin typeface="07ロゴたいぷゴシックCondense"/>
                <a:ea typeface="07ロゴたいぷゴシックCondense"/>
                <a:cs typeface="07ロゴたいぷゴシックCondense"/>
              </a:endParaRPr>
            </a:p>
          </p:txBody>
        </p:sp>
        <p:sp>
          <p:nvSpPr>
            <p:cNvPr id="39" name="上下矢印 38"/>
            <p:cNvSpPr/>
            <p:nvPr/>
          </p:nvSpPr>
          <p:spPr>
            <a:xfrm rot="1743518">
              <a:off x="3078664" y="3237931"/>
              <a:ext cx="356168" cy="1241944"/>
            </a:xfrm>
            <a:prstGeom prst="upDownArrow">
              <a:avLst>
                <a:gd name="adj1" fmla="val 50000"/>
                <a:gd name="adj2" fmla="val 44417"/>
              </a:avLst>
            </a:prstGeom>
            <a:solidFill>
              <a:srgbClr val="FF6666"/>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en-US" altLang="ja-JP" dirty="0" smtClean="0">
                <a:solidFill>
                  <a:schemeClr val="tx1"/>
                </a:solidFill>
                <a:latin typeface="07ロゴたいぷゴシックCondense"/>
                <a:ea typeface="07ロゴたいぷゴシックCondense"/>
                <a:cs typeface="07ロゴたいぷゴシックCondense"/>
              </a:endParaRPr>
            </a:p>
            <a:p>
              <a:pPr algn="ctr"/>
              <a:endParaRPr kumimoji="1" lang="en-US" altLang="ja-JP" dirty="0" smtClean="0">
                <a:solidFill>
                  <a:schemeClr val="tx1"/>
                </a:solidFill>
                <a:latin typeface="07ロゴたいぷゴシックCondense"/>
                <a:ea typeface="07ロゴたいぷゴシックCondense"/>
                <a:cs typeface="07ロゴたいぷゴシックCondense"/>
              </a:endParaRPr>
            </a:p>
            <a:p>
              <a:pPr algn="ctr"/>
              <a:endParaRPr kumimoji="1" lang="en-US" altLang="ja-JP" dirty="0" smtClean="0">
                <a:solidFill>
                  <a:schemeClr val="tx1"/>
                </a:solidFill>
                <a:latin typeface="07ロゴたいぷゴシックCondense"/>
                <a:ea typeface="07ロゴたいぷゴシックCondense"/>
                <a:cs typeface="07ロゴたいぷゴシックCondense"/>
              </a:endParaRPr>
            </a:p>
            <a:p>
              <a:pPr algn="ctr"/>
              <a:endParaRPr kumimoji="1" lang="ja-JP" altLang="en-US" dirty="0">
                <a:solidFill>
                  <a:schemeClr val="tx1"/>
                </a:solidFill>
                <a:latin typeface="07ロゴたいぷゴシックCondense"/>
                <a:ea typeface="07ロゴたいぷゴシックCondense"/>
                <a:cs typeface="07ロゴたいぷゴシックCondense"/>
              </a:endParaRPr>
            </a:p>
          </p:txBody>
        </p:sp>
        <p:sp>
          <p:nvSpPr>
            <p:cNvPr id="41" name="上下矢印 40"/>
            <p:cNvSpPr/>
            <p:nvPr/>
          </p:nvSpPr>
          <p:spPr>
            <a:xfrm rot="6637537">
              <a:off x="2162339" y="4437709"/>
              <a:ext cx="127225" cy="1402721"/>
            </a:xfrm>
            <a:prstGeom prst="upDownArrow">
              <a:avLst>
                <a:gd name="adj1" fmla="val 50000"/>
                <a:gd name="adj2" fmla="val 101669"/>
              </a:avLst>
            </a:prstGeom>
            <a:solidFill>
              <a:srgbClr val="FF6666"/>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en-US" altLang="ja-JP" dirty="0" smtClean="0">
                <a:solidFill>
                  <a:schemeClr val="tx1"/>
                </a:solidFill>
                <a:latin typeface="07ロゴたいぷゴシックCondense"/>
                <a:ea typeface="07ロゴたいぷゴシックCondense"/>
                <a:cs typeface="07ロゴたいぷゴシックCondense"/>
              </a:endParaRPr>
            </a:p>
            <a:p>
              <a:pPr algn="ctr"/>
              <a:endParaRPr kumimoji="1" lang="en-US" altLang="ja-JP" dirty="0" smtClean="0">
                <a:solidFill>
                  <a:schemeClr val="tx1"/>
                </a:solidFill>
                <a:latin typeface="07ロゴたいぷゴシックCondense"/>
                <a:ea typeface="07ロゴたいぷゴシックCondense"/>
                <a:cs typeface="07ロゴたいぷゴシックCondense"/>
              </a:endParaRPr>
            </a:p>
            <a:p>
              <a:pPr algn="ctr"/>
              <a:endParaRPr kumimoji="1" lang="en-US" altLang="ja-JP" dirty="0" smtClean="0">
                <a:solidFill>
                  <a:schemeClr val="tx1"/>
                </a:solidFill>
                <a:latin typeface="07ロゴたいぷゴシックCondense"/>
                <a:ea typeface="07ロゴたいぷゴシックCondense"/>
                <a:cs typeface="07ロゴたいぷゴシックCondense"/>
              </a:endParaRPr>
            </a:p>
            <a:p>
              <a:pPr algn="ctr"/>
              <a:endParaRPr kumimoji="1" lang="ja-JP" altLang="en-US" dirty="0">
                <a:solidFill>
                  <a:schemeClr val="tx1"/>
                </a:solidFill>
                <a:latin typeface="07ロゴたいぷゴシックCondense"/>
                <a:ea typeface="07ロゴたいぷゴシックCondense"/>
                <a:cs typeface="07ロゴたいぷゴシックCondense"/>
              </a:endParaRPr>
            </a:p>
          </p:txBody>
        </p:sp>
        <p:sp>
          <p:nvSpPr>
            <p:cNvPr id="42" name="上下矢印 41"/>
            <p:cNvSpPr/>
            <p:nvPr/>
          </p:nvSpPr>
          <p:spPr>
            <a:xfrm rot="20180143">
              <a:off x="2896487" y="3516041"/>
              <a:ext cx="107726" cy="446348"/>
            </a:xfrm>
            <a:prstGeom prst="upDownArrow">
              <a:avLst>
                <a:gd name="adj1" fmla="val 50000"/>
                <a:gd name="adj2" fmla="val 39750"/>
              </a:avLst>
            </a:prstGeom>
            <a:solidFill>
              <a:schemeClr val="accent5">
                <a:lumMod val="60000"/>
                <a:lumOff val="4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en-US" altLang="ja-JP" dirty="0" smtClean="0">
                <a:solidFill>
                  <a:schemeClr val="tx2">
                    <a:lumMod val="50000"/>
                  </a:schemeClr>
                </a:solidFill>
                <a:latin typeface="07ロゴたいぷゴシックCondense"/>
                <a:ea typeface="07ロゴたいぷゴシックCondense"/>
                <a:cs typeface="07ロゴたいぷゴシックCondense"/>
              </a:endParaRPr>
            </a:p>
            <a:p>
              <a:pPr algn="ctr"/>
              <a:endParaRPr kumimoji="1" lang="en-US" altLang="ja-JP" dirty="0" smtClean="0">
                <a:solidFill>
                  <a:schemeClr val="tx2">
                    <a:lumMod val="50000"/>
                  </a:schemeClr>
                </a:solidFill>
                <a:latin typeface="07ロゴたいぷゴシックCondense"/>
                <a:ea typeface="07ロゴたいぷゴシックCondense"/>
                <a:cs typeface="07ロゴたいぷゴシックCondense"/>
              </a:endParaRPr>
            </a:p>
            <a:p>
              <a:pPr algn="ctr"/>
              <a:endParaRPr kumimoji="1" lang="en-US" altLang="ja-JP" dirty="0" smtClean="0">
                <a:solidFill>
                  <a:schemeClr val="tx2">
                    <a:lumMod val="50000"/>
                  </a:schemeClr>
                </a:solidFill>
                <a:latin typeface="07ロゴたいぷゴシックCondense"/>
                <a:ea typeface="07ロゴたいぷゴシックCondense"/>
                <a:cs typeface="07ロゴたいぷゴシックCondense"/>
              </a:endParaRPr>
            </a:p>
            <a:p>
              <a:pPr algn="ctr"/>
              <a:endParaRPr kumimoji="1" lang="ja-JP" altLang="en-US" dirty="0">
                <a:solidFill>
                  <a:schemeClr val="tx2">
                    <a:lumMod val="50000"/>
                  </a:schemeClr>
                </a:solidFill>
                <a:latin typeface="07ロゴたいぷゴシックCondense"/>
                <a:ea typeface="07ロゴたいぷゴシックCondense"/>
                <a:cs typeface="07ロゴたいぷゴシックCondense"/>
              </a:endParaRPr>
            </a:p>
          </p:txBody>
        </p:sp>
        <p:sp>
          <p:nvSpPr>
            <p:cNvPr id="43" name="上下矢印 42"/>
            <p:cNvSpPr/>
            <p:nvPr/>
          </p:nvSpPr>
          <p:spPr>
            <a:xfrm rot="12158300">
              <a:off x="1620571" y="4033379"/>
              <a:ext cx="123799" cy="856507"/>
            </a:xfrm>
            <a:prstGeom prst="upDownArrow">
              <a:avLst>
                <a:gd name="adj1" fmla="val 50000"/>
                <a:gd name="adj2" fmla="val 101669"/>
              </a:avLst>
            </a:prstGeom>
            <a:solidFill>
              <a:srgbClr val="FF6666"/>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en-US" altLang="ja-JP" dirty="0" smtClean="0">
                <a:solidFill>
                  <a:schemeClr val="tx1"/>
                </a:solidFill>
                <a:latin typeface="07ロゴたいぷゴシックCondense"/>
                <a:ea typeface="07ロゴたいぷゴシックCondense"/>
                <a:cs typeface="07ロゴたいぷゴシックCondense"/>
              </a:endParaRPr>
            </a:p>
            <a:p>
              <a:pPr algn="ctr"/>
              <a:endParaRPr kumimoji="1" lang="en-US" altLang="ja-JP" dirty="0" smtClean="0">
                <a:solidFill>
                  <a:schemeClr val="tx1"/>
                </a:solidFill>
                <a:latin typeface="07ロゴたいぷゴシックCondense"/>
                <a:ea typeface="07ロゴたいぷゴシックCondense"/>
                <a:cs typeface="07ロゴたいぷゴシックCondense"/>
              </a:endParaRPr>
            </a:p>
            <a:p>
              <a:pPr algn="ctr"/>
              <a:endParaRPr kumimoji="1" lang="en-US" altLang="ja-JP" dirty="0" smtClean="0">
                <a:solidFill>
                  <a:schemeClr val="tx1"/>
                </a:solidFill>
                <a:latin typeface="07ロゴたいぷゴシックCondense"/>
                <a:ea typeface="07ロゴたいぷゴシックCondense"/>
                <a:cs typeface="07ロゴたいぷゴシックCondense"/>
              </a:endParaRPr>
            </a:p>
            <a:p>
              <a:pPr algn="ctr"/>
              <a:endParaRPr kumimoji="1" lang="ja-JP" altLang="en-US" dirty="0">
                <a:solidFill>
                  <a:schemeClr val="tx1"/>
                </a:solidFill>
                <a:latin typeface="07ロゴたいぷゴシックCondense"/>
                <a:ea typeface="07ロゴたいぷゴシックCondense"/>
                <a:cs typeface="07ロゴたいぷゴシックCondense"/>
              </a:endParaRPr>
            </a:p>
          </p:txBody>
        </p:sp>
        <p:sp>
          <p:nvSpPr>
            <p:cNvPr id="45" name="角丸四角形 44"/>
            <p:cNvSpPr/>
            <p:nvPr/>
          </p:nvSpPr>
          <p:spPr>
            <a:xfrm rot="1199692">
              <a:off x="1761494" y="4482601"/>
              <a:ext cx="1346935" cy="605873"/>
            </a:xfrm>
            <a:prstGeom prst="roundRect">
              <a:avLst/>
            </a:prstGeom>
            <a:noFill/>
            <a:ln w="38100" cmpd="sng">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07ロゴたいぷゴシックCondense"/>
                <a:ea typeface="07ロゴたいぷゴシックCondense"/>
                <a:cs typeface="07ロゴたいぷゴシックCondense"/>
              </a:endParaRPr>
            </a:p>
          </p:txBody>
        </p:sp>
        <p:sp>
          <p:nvSpPr>
            <p:cNvPr id="46" name="上下矢印 45"/>
            <p:cNvSpPr/>
            <p:nvPr/>
          </p:nvSpPr>
          <p:spPr>
            <a:xfrm rot="15601763">
              <a:off x="2371112" y="2558687"/>
              <a:ext cx="86802" cy="1679788"/>
            </a:xfrm>
            <a:prstGeom prst="upDownArrow">
              <a:avLst>
                <a:gd name="adj1" fmla="val 50000"/>
                <a:gd name="adj2" fmla="val 101669"/>
              </a:avLst>
            </a:prstGeom>
            <a:solidFill>
              <a:srgbClr val="FF6666"/>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en-US" altLang="ja-JP" dirty="0" smtClean="0">
                <a:solidFill>
                  <a:schemeClr val="tx1"/>
                </a:solidFill>
                <a:latin typeface="07ロゴたいぷゴシックCondense"/>
                <a:ea typeface="07ロゴたいぷゴシックCondense"/>
                <a:cs typeface="07ロゴたいぷゴシックCondense"/>
              </a:endParaRPr>
            </a:p>
            <a:p>
              <a:pPr algn="ctr"/>
              <a:endParaRPr kumimoji="1" lang="en-US" altLang="ja-JP" dirty="0" smtClean="0">
                <a:solidFill>
                  <a:schemeClr val="tx1"/>
                </a:solidFill>
                <a:latin typeface="07ロゴたいぷゴシックCondense"/>
                <a:ea typeface="07ロゴたいぷゴシックCondense"/>
                <a:cs typeface="07ロゴたいぷゴシックCondense"/>
              </a:endParaRPr>
            </a:p>
            <a:p>
              <a:pPr algn="ctr"/>
              <a:endParaRPr kumimoji="1" lang="en-US" altLang="ja-JP" dirty="0" smtClean="0">
                <a:solidFill>
                  <a:schemeClr val="tx1"/>
                </a:solidFill>
                <a:latin typeface="07ロゴたいぷゴシックCondense"/>
                <a:ea typeface="07ロゴたいぷゴシックCondense"/>
                <a:cs typeface="07ロゴたいぷゴシックCondense"/>
              </a:endParaRPr>
            </a:p>
            <a:p>
              <a:pPr algn="ctr"/>
              <a:endParaRPr kumimoji="1" lang="ja-JP" altLang="en-US" dirty="0">
                <a:solidFill>
                  <a:schemeClr val="tx1"/>
                </a:solidFill>
                <a:latin typeface="07ロゴたいぷゴシックCondense"/>
                <a:ea typeface="07ロゴたいぷゴシックCondense"/>
                <a:cs typeface="07ロゴたいぷゴシックCondense"/>
              </a:endParaRPr>
            </a:p>
          </p:txBody>
        </p:sp>
        <p:sp>
          <p:nvSpPr>
            <p:cNvPr id="47" name="四角形吹き出し 46"/>
            <p:cNvSpPr/>
            <p:nvPr/>
          </p:nvSpPr>
          <p:spPr>
            <a:xfrm>
              <a:off x="2055390" y="4585625"/>
              <a:ext cx="653504" cy="286473"/>
            </a:xfrm>
            <a:prstGeom prst="wedgeRectCallout">
              <a:avLst>
                <a:gd name="adj1" fmla="val 50471"/>
                <a:gd name="adj2" fmla="val 11233"/>
              </a:avLst>
            </a:prstGeom>
            <a:solidFill>
              <a:srgbClr val="FFFFFF"/>
            </a:solidFill>
            <a:ln w="12700" cmpd="sng">
              <a:solidFill>
                <a:srgbClr val="558ED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solidFill>
                    <a:schemeClr val="tx1"/>
                  </a:solidFill>
                  <a:latin typeface="07ロゴたいぷゴシックCondense"/>
                  <a:ea typeface="07ロゴたいぷゴシックCondense"/>
                  <a:cs typeface="07ロゴたいぷゴシックCondense"/>
                </a:rPr>
                <a:t>駅前</a:t>
              </a:r>
              <a:endParaRPr kumimoji="1" lang="ja-JP" altLang="en-US" dirty="0">
                <a:solidFill>
                  <a:schemeClr val="tx1"/>
                </a:solidFill>
                <a:latin typeface="07ロゴたいぷゴシックCondense"/>
                <a:ea typeface="07ロゴたいぷゴシックCondense"/>
                <a:cs typeface="07ロゴたいぷゴシックCondense"/>
              </a:endParaRPr>
            </a:p>
          </p:txBody>
        </p:sp>
        <p:sp>
          <p:nvSpPr>
            <p:cNvPr id="49" name="上下矢印 48"/>
            <p:cNvSpPr/>
            <p:nvPr/>
          </p:nvSpPr>
          <p:spPr>
            <a:xfrm rot="8575172" flipH="1">
              <a:off x="1481902" y="3435109"/>
              <a:ext cx="102994" cy="714608"/>
            </a:xfrm>
            <a:prstGeom prst="upDownArrow">
              <a:avLst>
                <a:gd name="adj1" fmla="val 50000"/>
                <a:gd name="adj2" fmla="val 101669"/>
              </a:avLst>
            </a:prstGeom>
            <a:solidFill>
              <a:schemeClr val="accent5">
                <a:lumMod val="60000"/>
                <a:lumOff val="4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en-US" altLang="ja-JP" dirty="0" smtClean="0">
                <a:solidFill>
                  <a:schemeClr val="tx2">
                    <a:lumMod val="50000"/>
                  </a:schemeClr>
                </a:solidFill>
                <a:latin typeface="07ロゴたいぷゴシックCondense"/>
                <a:ea typeface="07ロゴたいぷゴシックCondense"/>
                <a:cs typeface="07ロゴたいぷゴシックCondense"/>
              </a:endParaRPr>
            </a:p>
            <a:p>
              <a:pPr algn="ctr"/>
              <a:endParaRPr kumimoji="1" lang="en-US" altLang="ja-JP" dirty="0" smtClean="0">
                <a:solidFill>
                  <a:schemeClr val="tx2">
                    <a:lumMod val="50000"/>
                  </a:schemeClr>
                </a:solidFill>
                <a:latin typeface="07ロゴたいぷゴシックCondense"/>
                <a:ea typeface="07ロゴたいぷゴシックCondense"/>
                <a:cs typeface="07ロゴたいぷゴシックCondense"/>
              </a:endParaRPr>
            </a:p>
            <a:p>
              <a:pPr algn="ctr"/>
              <a:endParaRPr kumimoji="1" lang="en-US" altLang="ja-JP" dirty="0" smtClean="0">
                <a:solidFill>
                  <a:schemeClr val="tx2">
                    <a:lumMod val="50000"/>
                  </a:schemeClr>
                </a:solidFill>
                <a:latin typeface="07ロゴたいぷゴシックCondense"/>
                <a:ea typeface="07ロゴたいぷゴシックCondense"/>
                <a:cs typeface="07ロゴたいぷゴシックCondense"/>
              </a:endParaRPr>
            </a:p>
            <a:p>
              <a:pPr algn="ctr"/>
              <a:endParaRPr kumimoji="1" lang="ja-JP" altLang="en-US" dirty="0">
                <a:solidFill>
                  <a:schemeClr val="tx2">
                    <a:lumMod val="50000"/>
                  </a:schemeClr>
                </a:solidFill>
                <a:latin typeface="07ロゴたいぷゴシックCondense"/>
                <a:ea typeface="07ロゴたいぷゴシックCondense"/>
                <a:cs typeface="07ロゴたいぷゴシックCondense"/>
              </a:endParaRPr>
            </a:p>
          </p:txBody>
        </p:sp>
        <p:sp>
          <p:nvSpPr>
            <p:cNvPr id="85" name="角丸四角形 84"/>
            <p:cNvSpPr/>
            <p:nvPr/>
          </p:nvSpPr>
          <p:spPr>
            <a:xfrm rot="21094999">
              <a:off x="1465993" y="3278093"/>
              <a:ext cx="1897039" cy="215598"/>
            </a:xfrm>
            <a:prstGeom prst="roundRect">
              <a:avLst/>
            </a:prstGeom>
            <a:noFill/>
            <a:ln w="38100" cmpd="sng">
              <a:solidFill>
                <a:srgbClr val="0000FF"/>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tx1"/>
                </a:solidFill>
                <a:latin typeface="07ロゴたいぷゴシックCondense"/>
                <a:ea typeface="07ロゴたいぷゴシックCondense"/>
                <a:cs typeface="07ロゴたいぷゴシックCondense"/>
              </a:endParaRPr>
            </a:p>
          </p:txBody>
        </p:sp>
        <p:sp>
          <p:nvSpPr>
            <p:cNvPr id="40" name="上下矢印 39"/>
            <p:cNvSpPr/>
            <p:nvPr/>
          </p:nvSpPr>
          <p:spPr>
            <a:xfrm rot="6637537">
              <a:off x="2434929" y="3680803"/>
              <a:ext cx="203509" cy="1339314"/>
            </a:xfrm>
            <a:prstGeom prst="upDownArrow">
              <a:avLst>
                <a:gd name="adj1" fmla="val 50000"/>
                <a:gd name="adj2" fmla="val 65361"/>
              </a:avLst>
            </a:prstGeom>
            <a:solidFill>
              <a:srgbClr val="FF6666"/>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en-US" altLang="ja-JP" dirty="0" smtClean="0">
                <a:solidFill>
                  <a:schemeClr val="tx1"/>
                </a:solidFill>
                <a:latin typeface="07ロゴたいぷゴシックCondense"/>
                <a:ea typeface="07ロゴたいぷゴシックCondense"/>
                <a:cs typeface="07ロゴたいぷゴシックCondense"/>
              </a:endParaRPr>
            </a:p>
            <a:p>
              <a:pPr algn="ctr"/>
              <a:endParaRPr kumimoji="1" lang="en-US" altLang="ja-JP" dirty="0" smtClean="0">
                <a:solidFill>
                  <a:schemeClr val="tx1"/>
                </a:solidFill>
                <a:latin typeface="07ロゴたいぷゴシックCondense"/>
                <a:ea typeface="07ロゴたいぷゴシックCondense"/>
                <a:cs typeface="07ロゴたいぷゴシックCondense"/>
              </a:endParaRPr>
            </a:p>
            <a:p>
              <a:pPr algn="ctr"/>
              <a:endParaRPr kumimoji="1" lang="en-US" altLang="ja-JP" dirty="0" smtClean="0">
                <a:solidFill>
                  <a:schemeClr val="tx1"/>
                </a:solidFill>
                <a:latin typeface="07ロゴたいぷゴシックCondense"/>
                <a:ea typeface="07ロゴたいぷゴシックCondense"/>
                <a:cs typeface="07ロゴたいぷゴシックCondense"/>
              </a:endParaRPr>
            </a:p>
            <a:p>
              <a:pPr algn="ctr"/>
              <a:endParaRPr kumimoji="1" lang="ja-JP" altLang="en-US" dirty="0">
                <a:solidFill>
                  <a:schemeClr val="tx1"/>
                </a:solidFill>
                <a:latin typeface="07ロゴたいぷゴシックCondense"/>
                <a:ea typeface="07ロゴたいぷゴシックCondense"/>
                <a:cs typeface="07ロゴたいぷゴシックCondense"/>
              </a:endParaRPr>
            </a:p>
          </p:txBody>
        </p:sp>
        <p:sp>
          <p:nvSpPr>
            <p:cNvPr id="37" name="四角形吹き出し 36"/>
            <p:cNvSpPr/>
            <p:nvPr/>
          </p:nvSpPr>
          <p:spPr>
            <a:xfrm>
              <a:off x="3368595" y="4249585"/>
              <a:ext cx="869813" cy="286473"/>
            </a:xfrm>
            <a:prstGeom prst="wedgeRectCallout">
              <a:avLst>
                <a:gd name="adj1" fmla="val 50471"/>
                <a:gd name="adj2" fmla="val 11233"/>
              </a:avLst>
            </a:prstGeom>
            <a:solidFill>
              <a:srgbClr val="FFFFFF"/>
            </a:solidFill>
            <a:ln w="12700" cmpd="sng">
              <a:solidFill>
                <a:srgbClr val="558ED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smtClean="0">
                  <a:solidFill>
                    <a:schemeClr val="tx1"/>
                  </a:solidFill>
                  <a:latin typeface="07ロゴたいぷゴシックCondense"/>
                  <a:ea typeface="07ロゴたいぷゴシックCondense"/>
                  <a:cs typeface="07ロゴたいぷゴシックCondense"/>
                </a:rPr>
                <a:t>図書館</a:t>
              </a:r>
              <a:endParaRPr kumimoji="1" lang="ja-JP" altLang="en-US" dirty="0">
                <a:solidFill>
                  <a:schemeClr val="tx1"/>
                </a:solidFill>
                <a:latin typeface="07ロゴたいぷゴシックCondense"/>
                <a:ea typeface="07ロゴたいぷゴシックCondense"/>
                <a:cs typeface="07ロゴたいぷゴシックCondense"/>
              </a:endParaRPr>
            </a:p>
          </p:txBody>
        </p:sp>
      </p:grpSp>
      <p:sp>
        <p:nvSpPr>
          <p:cNvPr id="104" name="テキスト ボックス 103"/>
          <p:cNvSpPr txBox="1"/>
          <p:nvPr/>
        </p:nvSpPr>
        <p:spPr>
          <a:xfrm>
            <a:off x="612105" y="1076244"/>
            <a:ext cx="4339650" cy="646331"/>
          </a:xfrm>
          <a:prstGeom prst="rect">
            <a:avLst/>
          </a:prstGeom>
          <a:noFill/>
        </p:spPr>
        <p:txBody>
          <a:bodyPr wrap="none" rtlCol="0">
            <a:spAutoFit/>
          </a:bodyPr>
          <a:lstStyle/>
          <a:p>
            <a:r>
              <a:rPr lang="ja-JP" altLang="en-US" dirty="0" smtClean="0">
                <a:solidFill>
                  <a:srgbClr val="C0504D"/>
                </a:solidFill>
                <a:latin typeface="07ロゴたいぷゴシック7"/>
                <a:ea typeface="07ロゴたいぷゴシック7"/>
                <a:cs typeface="07ロゴたいぷゴシック7"/>
              </a:rPr>
              <a:t>芸術性</a:t>
            </a:r>
            <a:r>
              <a:rPr lang="ja-JP" altLang="en-US" dirty="0">
                <a:solidFill>
                  <a:srgbClr val="C0504D"/>
                </a:solidFill>
                <a:latin typeface="07ロゴたいぷゴシック7"/>
                <a:ea typeface="07ロゴたいぷゴシック7"/>
                <a:cs typeface="07ロゴたいぷゴシック7"/>
              </a:rPr>
              <a:t>溢れるおしゃれな歩行者軸の確立</a:t>
            </a:r>
          </a:p>
          <a:p>
            <a:endParaRPr kumimoji="1" lang="en-US" altLang="ja-JP" dirty="0" smtClean="0">
              <a:solidFill>
                <a:schemeClr val="accent2"/>
              </a:solidFill>
              <a:latin typeface="07ロゴたいぷゴシック7"/>
              <a:ea typeface="07ロゴたいぷゴシック7"/>
              <a:cs typeface="07ロゴたいぷゴシック7"/>
            </a:endParaRPr>
          </a:p>
        </p:txBody>
      </p:sp>
      <p:sp>
        <p:nvSpPr>
          <p:cNvPr id="183" name="テキスト ボックス 182"/>
          <p:cNvSpPr txBox="1"/>
          <p:nvPr/>
        </p:nvSpPr>
        <p:spPr>
          <a:xfrm>
            <a:off x="4719579" y="5770523"/>
            <a:ext cx="4195058" cy="830997"/>
          </a:xfrm>
          <a:prstGeom prst="rect">
            <a:avLst/>
          </a:prstGeom>
          <a:noFill/>
        </p:spPr>
        <p:txBody>
          <a:bodyPr wrap="square" rtlCol="0">
            <a:spAutoFit/>
          </a:bodyPr>
          <a:lstStyle/>
          <a:p>
            <a:pPr algn="ctr"/>
            <a:r>
              <a:rPr lang="ja-JP" altLang="en-US" sz="2400" dirty="0" smtClean="0">
                <a:solidFill>
                  <a:schemeClr val="accent2"/>
                </a:solidFill>
                <a:latin typeface="07ロゴたいぷゴシックCondense"/>
                <a:ea typeface="07ロゴたいぷゴシックCondense"/>
                <a:cs typeface="07ロゴたいぷゴシックCondense"/>
              </a:rPr>
              <a:t>中心地</a:t>
            </a:r>
            <a:r>
              <a:rPr lang="ja-JP" altLang="en-US" sz="2400" dirty="0">
                <a:solidFill>
                  <a:schemeClr val="accent2"/>
                </a:solidFill>
                <a:latin typeface="07ロゴたいぷゴシックCondense"/>
                <a:ea typeface="07ロゴたいぷゴシックCondense"/>
                <a:cs typeface="07ロゴたいぷゴシックCondense"/>
              </a:rPr>
              <a:t>の</a:t>
            </a:r>
            <a:r>
              <a:rPr lang="ja-JP" altLang="en-US" sz="2400" dirty="0" smtClean="0">
                <a:solidFill>
                  <a:schemeClr val="accent2"/>
                </a:solidFill>
                <a:latin typeface="07ロゴたいぷゴシックCondense"/>
                <a:ea typeface="07ロゴたいぷゴシックCondense"/>
                <a:cs typeface="07ロゴたいぷゴシックCondense"/>
              </a:rPr>
              <a:t>イメージアップ</a:t>
            </a:r>
            <a:endParaRPr lang="en-US" altLang="ja-JP" sz="2400" dirty="0" smtClean="0">
              <a:solidFill>
                <a:schemeClr val="accent2"/>
              </a:solidFill>
              <a:latin typeface="07ロゴたいぷゴシックCondense"/>
              <a:ea typeface="07ロゴたいぷゴシックCondense"/>
              <a:cs typeface="07ロゴたいぷゴシックCondense"/>
            </a:endParaRPr>
          </a:p>
          <a:p>
            <a:pPr algn="ctr"/>
            <a:r>
              <a:rPr lang="ja-JP" altLang="en-US" sz="2400" dirty="0" smtClean="0">
                <a:solidFill>
                  <a:schemeClr val="accent2"/>
                </a:solidFill>
                <a:latin typeface="07ロゴたいぷゴシックCondense"/>
                <a:ea typeface="07ロゴたいぷゴシックCondense"/>
                <a:cs typeface="07ロゴたいぷゴシックCondense"/>
              </a:rPr>
              <a:t>回遊性</a:t>
            </a:r>
            <a:r>
              <a:rPr lang="ja-JP" altLang="en-US" sz="2400" dirty="0">
                <a:solidFill>
                  <a:schemeClr val="accent2"/>
                </a:solidFill>
                <a:latin typeface="07ロゴたいぷゴシックCondense"/>
                <a:ea typeface="07ロゴたいぷゴシックCondense"/>
                <a:cs typeface="07ロゴたいぷゴシックCondense"/>
              </a:rPr>
              <a:t>の向上を</a:t>
            </a:r>
            <a:r>
              <a:rPr lang="ja-JP" altLang="en-US" sz="2400" dirty="0" smtClean="0">
                <a:solidFill>
                  <a:schemeClr val="accent2"/>
                </a:solidFill>
                <a:latin typeface="07ロゴたいぷゴシックCondense"/>
                <a:ea typeface="07ロゴたいぷゴシックCondense"/>
                <a:cs typeface="07ロゴたいぷゴシックCondense"/>
              </a:rPr>
              <a:t>図る</a:t>
            </a:r>
            <a:endParaRPr lang="en-US" altLang="ja-JP" sz="2400" dirty="0">
              <a:solidFill>
                <a:schemeClr val="accent2"/>
              </a:solidFill>
              <a:latin typeface="07ロゴたいぷゴシックCondense"/>
              <a:ea typeface="07ロゴたいぷゴシックCondense"/>
              <a:cs typeface="07ロゴたいぷゴシックCondense"/>
            </a:endParaRPr>
          </a:p>
        </p:txBody>
      </p:sp>
      <p:sp>
        <p:nvSpPr>
          <p:cNvPr id="184" name="テキスト ボックス 183"/>
          <p:cNvSpPr txBox="1"/>
          <p:nvPr/>
        </p:nvSpPr>
        <p:spPr>
          <a:xfrm>
            <a:off x="4952155" y="1845575"/>
            <a:ext cx="3644579" cy="707886"/>
          </a:xfrm>
          <a:prstGeom prst="rect">
            <a:avLst/>
          </a:prstGeom>
          <a:noFill/>
        </p:spPr>
        <p:txBody>
          <a:bodyPr wrap="square" rtlCol="0">
            <a:spAutoFit/>
          </a:bodyPr>
          <a:lstStyle/>
          <a:p>
            <a:pPr algn="ctr"/>
            <a:r>
              <a:rPr lang="ja-JP" altLang="en-US" sz="2000" dirty="0" smtClean="0">
                <a:latin typeface="07ロゴたいぷゴシックCondense"/>
                <a:ea typeface="07ロゴたいぷゴシックCondense"/>
                <a:cs typeface="07ロゴたいぷゴシックCondense"/>
              </a:rPr>
              <a:t>思わず通りたくなるような</a:t>
            </a:r>
            <a:endParaRPr lang="en-US" altLang="ja-JP" sz="2000" dirty="0" smtClean="0">
              <a:latin typeface="07ロゴたいぷゴシックCondense"/>
              <a:ea typeface="07ロゴたいぷゴシックCondense"/>
              <a:cs typeface="07ロゴたいぷゴシックCondense"/>
            </a:endParaRPr>
          </a:p>
          <a:p>
            <a:pPr algn="ctr"/>
            <a:r>
              <a:rPr lang="ja-JP" altLang="en-US" sz="2000" dirty="0" smtClean="0">
                <a:solidFill>
                  <a:schemeClr val="accent2"/>
                </a:solidFill>
                <a:latin typeface="07ロゴたいぷゴシックCondense"/>
                <a:ea typeface="07ロゴたいぷゴシックCondense"/>
                <a:cs typeface="07ロゴたいぷゴシックCondense"/>
              </a:rPr>
              <a:t>おしゃれな</a:t>
            </a:r>
            <a:r>
              <a:rPr lang="en-US" altLang="ja-JP" sz="2000" dirty="0" smtClean="0">
                <a:solidFill>
                  <a:schemeClr val="accent2"/>
                </a:solidFill>
                <a:latin typeface="07ロゴたいぷゴシックCondense"/>
                <a:ea typeface="07ロゴたいぷゴシックCondense"/>
                <a:cs typeface="07ロゴたいぷゴシックCondense"/>
              </a:rPr>
              <a:t>art</a:t>
            </a:r>
            <a:r>
              <a:rPr lang="ja-JP" altLang="en-US" sz="2000" dirty="0" smtClean="0">
                <a:solidFill>
                  <a:schemeClr val="accent2"/>
                </a:solidFill>
                <a:latin typeface="07ロゴたいぷゴシックCondense"/>
                <a:ea typeface="07ロゴたいぷゴシックCondense"/>
                <a:cs typeface="07ロゴたいぷゴシックCondense"/>
              </a:rPr>
              <a:t>を街路に描く</a:t>
            </a:r>
            <a:endParaRPr lang="en-US" altLang="ja-JP" sz="2000" dirty="0" smtClean="0">
              <a:solidFill>
                <a:schemeClr val="accent2"/>
              </a:solidFill>
              <a:latin typeface="07ロゴたいぷゴシックCondense"/>
              <a:ea typeface="07ロゴたいぷゴシックCondense"/>
              <a:cs typeface="07ロゴたいぷゴシックCondense"/>
            </a:endParaRPr>
          </a:p>
        </p:txBody>
      </p:sp>
      <p:sp>
        <p:nvSpPr>
          <p:cNvPr id="185" name="正方形/長方形 184"/>
          <p:cNvSpPr/>
          <p:nvPr/>
        </p:nvSpPr>
        <p:spPr>
          <a:xfrm>
            <a:off x="4745802" y="1553930"/>
            <a:ext cx="2368338" cy="260282"/>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sz="2000" dirty="0" smtClean="0">
                <a:latin typeface="07ロゴたいぷゴシックCondense"/>
                <a:ea typeface="07ロゴたいぷゴシックCondense"/>
                <a:cs typeface="07ロゴたいぷゴシックCondense"/>
              </a:rPr>
              <a:t>Avenue </a:t>
            </a:r>
            <a:r>
              <a:rPr lang="en-US" altLang="ja-JP" sz="2000" dirty="0">
                <a:latin typeface="07ロゴたいぷゴシックCondense"/>
                <a:ea typeface="07ロゴたいぷゴシックCondense"/>
                <a:cs typeface="07ロゴたいぷゴシックCondense"/>
              </a:rPr>
              <a:t>o</a:t>
            </a:r>
            <a:r>
              <a:rPr lang="en-US" altLang="ja-JP" sz="2000" dirty="0" smtClean="0">
                <a:latin typeface="07ロゴたいぷゴシックCondense"/>
                <a:ea typeface="07ロゴたいぷゴシックCondense"/>
                <a:cs typeface="07ロゴたいぷゴシックCondense"/>
              </a:rPr>
              <a:t>f </a:t>
            </a:r>
            <a:r>
              <a:rPr lang="en-US" altLang="ja-JP" sz="2000" dirty="0">
                <a:latin typeface="07ロゴたいぷゴシックCondense"/>
                <a:ea typeface="07ロゴたいぷゴシックCondense"/>
                <a:cs typeface="07ロゴたいぷゴシックCondense"/>
              </a:rPr>
              <a:t>Arts </a:t>
            </a:r>
            <a:endParaRPr lang="ja-JP" altLang="en-US" sz="2000" dirty="0">
              <a:latin typeface="07ロゴたいぷゴシックCondense"/>
              <a:ea typeface="07ロゴたいぷゴシックCondense"/>
              <a:cs typeface="07ロゴたいぷゴシックCondense"/>
            </a:endParaRPr>
          </a:p>
        </p:txBody>
      </p:sp>
      <p:sp>
        <p:nvSpPr>
          <p:cNvPr id="35" name="テキスト ボックス 34"/>
          <p:cNvSpPr txBox="1"/>
          <p:nvPr/>
        </p:nvSpPr>
        <p:spPr>
          <a:xfrm>
            <a:off x="413730" y="4431238"/>
            <a:ext cx="1016478" cy="369332"/>
          </a:xfrm>
          <a:prstGeom prst="rect">
            <a:avLst/>
          </a:prstGeom>
          <a:solidFill>
            <a:schemeClr val="bg1"/>
          </a:solidFill>
          <a:ln w="28575" cmpd="sng">
            <a:solidFill>
              <a:srgbClr val="376092"/>
            </a:solidFill>
          </a:ln>
        </p:spPr>
        <p:txBody>
          <a:bodyPr wrap="square" rtlCol="0">
            <a:spAutoFit/>
          </a:bodyPr>
          <a:lstStyle/>
          <a:p>
            <a:pPr algn="ctr"/>
            <a:r>
              <a:rPr lang="en-US" altLang="ja-JP" dirty="0" smtClean="0">
                <a:solidFill>
                  <a:srgbClr val="0000FF"/>
                </a:solidFill>
                <a:latin typeface="07ロゴたいぷゴシックCondense"/>
                <a:ea typeface="07ロゴたいぷゴシックCondense"/>
                <a:cs typeface="07ロゴたいぷゴシックCondense"/>
              </a:rPr>
              <a:t>1</a:t>
            </a:r>
            <a:r>
              <a:rPr lang="ja-JP" altLang="en-US" dirty="0" smtClean="0">
                <a:solidFill>
                  <a:srgbClr val="0000FF"/>
                </a:solidFill>
                <a:latin typeface="07ロゴたいぷゴシックCondense"/>
                <a:ea typeface="07ロゴたいぷゴシックCondense"/>
                <a:cs typeface="07ロゴたいぷゴシックCondense"/>
              </a:rPr>
              <a:t>人のみ</a:t>
            </a:r>
            <a:endParaRPr kumimoji="1" lang="en-US" altLang="ja-JP" dirty="0" smtClean="0">
              <a:solidFill>
                <a:srgbClr val="0000FF"/>
              </a:solidFill>
              <a:latin typeface="07ロゴたいぷゴシックCondense"/>
              <a:ea typeface="07ロゴたいぷゴシックCondense"/>
              <a:cs typeface="07ロゴたいぷゴシックCondense"/>
            </a:endParaRPr>
          </a:p>
        </p:txBody>
      </p:sp>
      <p:cxnSp>
        <p:nvCxnSpPr>
          <p:cNvPr id="38" name="直線コネクタ 37"/>
          <p:cNvCxnSpPr>
            <a:stCxn id="35" idx="0"/>
            <a:endCxn id="49" idx="2"/>
          </p:cNvCxnSpPr>
          <p:nvPr/>
        </p:nvCxnSpPr>
        <p:spPr>
          <a:xfrm flipV="1">
            <a:off x="921969" y="3926472"/>
            <a:ext cx="550219" cy="504766"/>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7" name="直線コネクタ 186"/>
          <p:cNvCxnSpPr>
            <a:stCxn id="35" idx="0"/>
            <a:endCxn id="42" idx="2"/>
          </p:cNvCxnSpPr>
          <p:nvPr/>
        </p:nvCxnSpPr>
        <p:spPr>
          <a:xfrm flipV="1">
            <a:off x="921969" y="3868559"/>
            <a:ext cx="1963045" cy="562679"/>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7" name="図形グループ 16"/>
          <p:cNvGrpSpPr/>
          <p:nvPr/>
        </p:nvGrpSpPr>
        <p:grpSpPr>
          <a:xfrm>
            <a:off x="4719579" y="2570635"/>
            <a:ext cx="4195058" cy="3019090"/>
            <a:chOff x="4719579" y="2003851"/>
            <a:chExt cx="4195058" cy="3019090"/>
          </a:xfrm>
        </p:grpSpPr>
        <p:pic>
          <p:nvPicPr>
            <p:cNvPr id="145" name="図 144"/>
            <p:cNvPicPr>
              <a:picLocks noChangeAspect="1"/>
            </p:cNvPicPr>
            <p:nvPr/>
          </p:nvPicPr>
          <p:blipFill rotWithShape="1">
            <a:blip r:embed="rId2"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a:ext>
              </a:extLst>
            </a:blip>
            <a:srcRect/>
            <a:stretch/>
          </p:blipFill>
          <p:spPr>
            <a:xfrm>
              <a:off x="4719579" y="2003851"/>
              <a:ext cx="4195058" cy="3019090"/>
            </a:xfrm>
            <a:prstGeom prst="rect">
              <a:avLst/>
            </a:prstGeom>
          </p:spPr>
        </p:pic>
        <p:sp>
          <p:nvSpPr>
            <p:cNvPr id="146" name="正方形/長方形 145"/>
            <p:cNvSpPr/>
            <p:nvPr/>
          </p:nvSpPr>
          <p:spPr>
            <a:xfrm rot="1699460">
              <a:off x="7519548" y="3597473"/>
              <a:ext cx="245805" cy="574642"/>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47" name="四角形吹き出し 146"/>
            <p:cNvSpPr/>
            <p:nvPr/>
          </p:nvSpPr>
          <p:spPr>
            <a:xfrm>
              <a:off x="7172206" y="2277141"/>
              <a:ext cx="1322894" cy="291346"/>
            </a:xfrm>
            <a:prstGeom prst="wedgeRectCallout">
              <a:avLst>
                <a:gd name="adj1" fmla="val -22706"/>
                <a:gd name="adj2" fmla="val 106680"/>
              </a:avLst>
            </a:prstGeom>
            <a:ln w="12700" cmpd="sng">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latin typeface="07ロゴたいぷゴシックCondense"/>
                  <a:ea typeface="07ロゴたいぷゴシックCondense"/>
                  <a:cs typeface="07ロゴたいぷゴシックCondense"/>
                </a:rPr>
                <a:t>モール</a:t>
              </a:r>
              <a:r>
                <a:rPr kumimoji="1" lang="en-US" altLang="ja-JP" dirty="0" smtClean="0">
                  <a:latin typeface="07ロゴたいぷゴシックCondense"/>
                  <a:ea typeface="07ロゴたいぷゴシックCondense"/>
                  <a:cs typeface="07ロゴたいぷゴシックCondense"/>
                </a:rPr>
                <a:t>505</a:t>
              </a:r>
              <a:endParaRPr kumimoji="1" lang="ja-JP" altLang="en-US" dirty="0">
                <a:latin typeface="07ロゴたいぷゴシックCondense"/>
                <a:ea typeface="07ロゴたいぷゴシックCondense"/>
                <a:cs typeface="07ロゴたいぷゴシックCondense"/>
              </a:endParaRPr>
            </a:p>
          </p:txBody>
        </p:sp>
        <p:sp>
          <p:nvSpPr>
            <p:cNvPr id="148" name="正方形/長方形 147"/>
            <p:cNvSpPr/>
            <p:nvPr/>
          </p:nvSpPr>
          <p:spPr>
            <a:xfrm rot="6662979">
              <a:off x="6382298" y="3953814"/>
              <a:ext cx="351602" cy="718428"/>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grpSp>
          <p:nvGrpSpPr>
            <p:cNvPr id="149" name="グループ化 34"/>
            <p:cNvGrpSpPr/>
            <p:nvPr/>
          </p:nvGrpSpPr>
          <p:grpSpPr>
            <a:xfrm>
              <a:off x="7110966" y="3123547"/>
              <a:ext cx="395134" cy="1040900"/>
              <a:chOff x="2521049" y="2448916"/>
              <a:chExt cx="445181" cy="1158423"/>
            </a:xfrm>
            <a:solidFill>
              <a:srgbClr val="FF6666"/>
            </a:solidFill>
          </p:grpSpPr>
          <p:sp>
            <p:nvSpPr>
              <p:cNvPr id="174" name="円/楕円 173"/>
              <p:cNvSpPr/>
              <p:nvPr/>
            </p:nvSpPr>
            <p:spPr>
              <a:xfrm>
                <a:off x="2704559" y="3257793"/>
                <a:ext cx="113793" cy="113793"/>
              </a:xfrm>
              <a:prstGeom prst="ellipse">
                <a:avLst/>
              </a:prstGeom>
              <a:grp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175" name="円/楕円 174"/>
              <p:cNvSpPr/>
              <p:nvPr/>
            </p:nvSpPr>
            <p:spPr>
              <a:xfrm>
                <a:off x="2818352" y="3072494"/>
                <a:ext cx="113793" cy="113793"/>
              </a:xfrm>
              <a:prstGeom prst="ellipse">
                <a:avLst/>
              </a:prstGeom>
              <a:grp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176" name="円/楕円 175"/>
              <p:cNvSpPr/>
              <p:nvPr/>
            </p:nvSpPr>
            <p:spPr>
              <a:xfrm>
                <a:off x="2852437" y="2874321"/>
                <a:ext cx="113793" cy="113793"/>
              </a:xfrm>
              <a:prstGeom prst="ellipse">
                <a:avLst/>
              </a:prstGeom>
              <a:grp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177" name="円/楕円 176"/>
              <p:cNvSpPr/>
              <p:nvPr/>
            </p:nvSpPr>
            <p:spPr>
              <a:xfrm>
                <a:off x="2773513" y="2692226"/>
                <a:ext cx="113793" cy="113793"/>
              </a:xfrm>
              <a:prstGeom prst="ellipse">
                <a:avLst/>
              </a:prstGeom>
              <a:grp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178" name="下矢印 177"/>
              <p:cNvSpPr/>
              <p:nvPr/>
            </p:nvSpPr>
            <p:spPr>
              <a:xfrm rot="1667935">
                <a:off x="2521049" y="3421856"/>
                <a:ext cx="282937" cy="185483"/>
              </a:xfrm>
              <a:prstGeom prst="downArrow">
                <a:avLst/>
              </a:prstGeom>
              <a:grp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79" name="下矢印 178"/>
              <p:cNvSpPr/>
              <p:nvPr/>
            </p:nvSpPr>
            <p:spPr>
              <a:xfrm rot="9057126">
                <a:off x="2598332" y="2448916"/>
                <a:ext cx="282937" cy="185483"/>
              </a:xfrm>
              <a:prstGeom prst="downArrow">
                <a:avLst/>
              </a:prstGeom>
              <a:grp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sp>
          <p:nvSpPr>
            <p:cNvPr id="150" name="角丸四角形 149"/>
            <p:cNvSpPr/>
            <p:nvPr/>
          </p:nvSpPr>
          <p:spPr>
            <a:xfrm rot="21094999">
              <a:off x="6240071" y="2867505"/>
              <a:ext cx="1844064" cy="237765"/>
            </a:xfrm>
            <a:prstGeom prst="roundRect">
              <a:avLst/>
            </a:prstGeom>
            <a:noFill/>
            <a:ln w="38100" cmpd="sng">
              <a:solidFill>
                <a:srgbClr val="0000FF"/>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accent6"/>
                </a:solidFill>
                <a:latin typeface="07ロゴたいぷゴシックCondense"/>
                <a:ea typeface="07ロゴたいぷゴシックCondense"/>
                <a:cs typeface="07ロゴたいぷゴシックCondense"/>
              </a:endParaRPr>
            </a:p>
          </p:txBody>
        </p:sp>
        <p:sp>
          <p:nvSpPr>
            <p:cNvPr id="151" name="四角形吹き出し 150"/>
            <p:cNvSpPr/>
            <p:nvPr/>
          </p:nvSpPr>
          <p:spPr>
            <a:xfrm>
              <a:off x="6419386" y="4211315"/>
              <a:ext cx="653504" cy="286473"/>
            </a:xfrm>
            <a:prstGeom prst="wedgeRectCallout">
              <a:avLst>
                <a:gd name="adj1" fmla="val 50471"/>
                <a:gd name="adj2" fmla="val 11233"/>
              </a:avLst>
            </a:prstGeom>
            <a:ln w="12700" cmpd="sng">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latin typeface="07ロゴたいぷゴシックCondense"/>
                  <a:ea typeface="07ロゴたいぷゴシックCondense"/>
                  <a:cs typeface="07ロゴたいぷゴシックCondense"/>
                </a:rPr>
                <a:t>駅前</a:t>
              </a:r>
              <a:endParaRPr kumimoji="1" lang="ja-JP" altLang="en-US" dirty="0">
                <a:latin typeface="07ロゴたいぷゴシックCondense"/>
                <a:ea typeface="07ロゴたいぷゴシックCondense"/>
                <a:cs typeface="07ロゴたいぷゴシックCondense"/>
              </a:endParaRPr>
            </a:p>
          </p:txBody>
        </p:sp>
        <p:sp>
          <p:nvSpPr>
            <p:cNvPr id="152" name="角丸四角形 151"/>
            <p:cNvSpPr/>
            <p:nvPr/>
          </p:nvSpPr>
          <p:spPr>
            <a:xfrm rot="1152282">
              <a:off x="6029173" y="4108977"/>
              <a:ext cx="1584542" cy="592855"/>
            </a:xfrm>
            <a:prstGeom prst="roundRect">
              <a:avLst/>
            </a:prstGeom>
            <a:noFill/>
            <a:ln w="38100" cmpd="sng">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latin typeface="07ロゴたいぷゴシックCondense"/>
                <a:ea typeface="07ロゴたいぷゴシックCondense"/>
                <a:cs typeface="07ロゴたいぷゴシックCondense"/>
              </a:endParaRPr>
            </a:p>
          </p:txBody>
        </p:sp>
        <p:grpSp>
          <p:nvGrpSpPr>
            <p:cNvPr id="13" name="図形グループ 12"/>
            <p:cNvGrpSpPr/>
            <p:nvPr/>
          </p:nvGrpSpPr>
          <p:grpSpPr>
            <a:xfrm>
              <a:off x="5681584" y="3081341"/>
              <a:ext cx="829313" cy="835165"/>
              <a:chOff x="5707807" y="3742589"/>
              <a:chExt cx="829313" cy="835165"/>
            </a:xfrm>
          </p:grpSpPr>
          <p:sp>
            <p:nvSpPr>
              <p:cNvPr id="170" name="円/楕円 169"/>
              <p:cNvSpPr/>
              <p:nvPr/>
            </p:nvSpPr>
            <p:spPr>
              <a:xfrm rot="20085825" flipH="1" flipV="1">
                <a:off x="5707807" y="3742589"/>
                <a:ext cx="128165" cy="117372"/>
              </a:xfrm>
              <a:prstGeom prst="ellipse">
                <a:avLst/>
              </a:prstGeom>
              <a:solidFill>
                <a:srgbClr val="FF6666"/>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163" name="円/楕円 162"/>
              <p:cNvSpPr/>
              <p:nvPr/>
            </p:nvSpPr>
            <p:spPr>
              <a:xfrm rot="13114694">
                <a:off x="5814037" y="3889308"/>
                <a:ext cx="113793" cy="113793"/>
              </a:xfrm>
              <a:prstGeom prst="ellipse">
                <a:avLst/>
              </a:prstGeom>
              <a:solidFill>
                <a:srgbClr val="FF6666"/>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164" name="円/楕円 163"/>
              <p:cNvSpPr/>
              <p:nvPr/>
            </p:nvSpPr>
            <p:spPr>
              <a:xfrm rot="13114694">
                <a:off x="5916703" y="4013106"/>
                <a:ext cx="113793" cy="113793"/>
              </a:xfrm>
              <a:prstGeom prst="ellipse">
                <a:avLst/>
              </a:prstGeom>
              <a:solidFill>
                <a:srgbClr val="FF6666"/>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166" name="下矢印 165"/>
              <p:cNvSpPr/>
              <p:nvPr/>
            </p:nvSpPr>
            <p:spPr>
              <a:xfrm rot="19397541">
                <a:off x="6254183" y="4392271"/>
                <a:ext cx="282937" cy="185483"/>
              </a:xfrm>
              <a:prstGeom prst="downArrow">
                <a:avLst/>
              </a:prstGeom>
              <a:solidFill>
                <a:srgbClr val="FF6666"/>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67" name="円/楕円 166"/>
              <p:cNvSpPr/>
              <p:nvPr/>
            </p:nvSpPr>
            <p:spPr>
              <a:xfrm rot="13114694">
                <a:off x="6049079" y="4132238"/>
                <a:ext cx="113793" cy="113793"/>
              </a:xfrm>
              <a:prstGeom prst="ellipse">
                <a:avLst/>
              </a:prstGeom>
              <a:solidFill>
                <a:srgbClr val="FF6666"/>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168" name="円/楕円 167"/>
              <p:cNvSpPr/>
              <p:nvPr/>
            </p:nvSpPr>
            <p:spPr>
              <a:xfrm rot="13114694">
                <a:off x="6186240" y="4260549"/>
                <a:ext cx="113793" cy="113793"/>
              </a:xfrm>
              <a:prstGeom prst="ellipse">
                <a:avLst/>
              </a:prstGeom>
              <a:solidFill>
                <a:srgbClr val="FF6666"/>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grpSp>
        <p:sp>
          <p:nvSpPr>
            <p:cNvPr id="157" name="四角形吹き出し 156"/>
            <p:cNvSpPr/>
            <p:nvPr/>
          </p:nvSpPr>
          <p:spPr>
            <a:xfrm>
              <a:off x="7669589" y="3721623"/>
              <a:ext cx="869813" cy="286473"/>
            </a:xfrm>
            <a:prstGeom prst="wedgeRectCallout">
              <a:avLst>
                <a:gd name="adj1" fmla="val 50471"/>
                <a:gd name="adj2" fmla="val 11233"/>
              </a:avLst>
            </a:prstGeom>
            <a:solidFill>
              <a:srgbClr val="FFFFFF"/>
            </a:solidFill>
            <a:ln w="12700" cmpd="sng">
              <a:solidFill>
                <a:srgbClr val="558ED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smtClean="0">
                  <a:solidFill>
                    <a:schemeClr val="tx1"/>
                  </a:solidFill>
                  <a:latin typeface="07ロゴたいぷゴシックCondense"/>
                  <a:ea typeface="07ロゴたいぷゴシックCondense"/>
                  <a:cs typeface="07ロゴたいぷゴシックCondense"/>
                </a:rPr>
                <a:t>図書館</a:t>
              </a:r>
              <a:endParaRPr kumimoji="1" lang="ja-JP" altLang="en-US" dirty="0">
                <a:solidFill>
                  <a:schemeClr val="tx1"/>
                </a:solidFill>
                <a:latin typeface="07ロゴたいぷゴシックCondense"/>
                <a:ea typeface="07ロゴたいぷゴシックCondense"/>
                <a:cs typeface="07ロゴたいぷゴシックCondense"/>
              </a:endParaRPr>
            </a:p>
          </p:txBody>
        </p:sp>
        <p:cxnSp>
          <p:nvCxnSpPr>
            <p:cNvPr id="159" name="直線コネクタ 158"/>
            <p:cNvCxnSpPr/>
            <p:nvPr/>
          </p:nvCxnSpPr>
          <p:spPr>
            <a:xfrm flipH="1">
              <a:off x="5016171" y="2829571"/>
              <a:ext cx="82914" cy="785286"/>
            </a:xfrm>
            <a:prstGeom prst="line">
              <a:avLst/>
            </a:prstGeom>
            <a:ln w="38100" cmpd="sng">
              <a:noFill/>
            </a:ln>
            <a:effectLst/>
          </p:spPr>
          <p:style>
            <a:lnRef idx="2">
              <a:schemeClr val="accent1"/>
            </a:lnRef>
            <a:fillRef idx="0">
              <a:schemeClr val="accent1"/>
            </a:fillRef>
            <a:effectRef idx="1">
              <a:schemeClr val="accent1"/>
            </a:effectRef>
            <a:fontRef idx="minor">
              <a:schemeClr val="tx1"/>
            </a:fontRef>
          </p:style>
        </p:cxnSp>
        <p:cxnSp>
          <p:nvCxnSpPr>
            <p:cNvPr id="160" name="直線コネクタ 159"/>
            <p:cNvCxnSpPr/>
            <p:nvPr/>
          </p:nvCxnSpPr>
          <p:spPr>
            <a:xfrm>
              <a:off x="5463582" y="2895898"/>
              <a:ext cx="141597" cy="1124038"/>
            </a:xfrm>
            <a:prstGeom prst="line">
              <a:avLst/>
            </a:prstGeom>
            <a:ln w="38100" cmpd="sng">
              <a:solidFill>
                <a:srgbClr val="595959"/>
              </a:solidFill>
            </a:ln>
            <a:effectLst/>
          </p:spPr>
          <p:style>
            <a:lnRef idx="2">
              <a:schemeClr val="accent1"/>
            </a:lnRef>
            <a:fillRef idx="0">
              <a:schemeClr val="accent1"/>
            </a:fillRef>
            <a:effectRef idx="1">
              <a:schemeClr val="accent1"/>
            </a:effectRef>
            <a:fontRef idx="minor">
              <a:schemeClr val="tx1"/>
            </a:fontRef>
          </p:style>
        </p:cxnSp>
        <p:cxnSp>
          <p:nvCxnSpPr>
            <p:cNvPr id="161" name="直線コネクタ 160"/>
            <p:cNvCxnSpPr/>
            <p:nvPr/>
          </p:nvCxnSpPr>
          <p:spPr>
            <a:xfrm flipH="1">
              <a:off x="5646580" y="3786111"/>
              <a:ext cx="1627266" cy="233825"/>
            </a:xfrm>
            <a:prstGeom prst="line">
              <a:avLst/>
            </a:prstGeom>
            <a:ln w="38100" cmpd="sng">
              <a:solidFill>
                <a:srgbClr val="595959"/>
              </a:solidFill>
            </a:ln>
            <a:effectLst/>
          </p:spPr>
          <p:style>
            <a:lnRef idx="2">
              <a:schemeClr val="accent1"/>
            </a:lnRef>
            <a:fillRef idx="0">
              <a:schemeClr val="accent1"/>
            </a:fillRef>
            <a:effectRef idx="1">
              <a:schemeClr val="accent1"/>
            </a:effectRef>
            <a:fontRef idx="minor">
              <a:schemeClr val="tx1"/>
            </a:fontRef>
          </p:style>
        </p:cxnSp>
        <p:cxnSp>
          <p:nvCxnSpPr>
            <p:cNvPr id="162" name="直線コネクタ 161"/>
            <p:cNvCxnSpPr/>
            <p:nvPr/>
          </p:nvCxnSpPr>
          <p:spPr>
            <a:xfrm flipH="1">
              <a:off x="5557254" y="3567487"/>
              <a:ext cx="418501" cy="558425"/>
            </a:xfrm>
            <a:prstGeom prst="line">
              <a:avLst/>
            </a:prstGeom>
            <a:ln w="38100" cmpd="sng">
              <a:solidFill>
                <a:srgbClr val="595959"/>
              </a:solidFill>
            </a:ln>
            <a:effectLst/>
          </p:spPr>
          <p:style>
            <a:lnRef idx="2">
              <a:schemeClr val="accent1"/>
            </a:lnRef>
            <a:fillRef idx="0">
              <a:schemeClr val="accent1"/>
            </a:fillRef>
            <a:effectRef idx="1">
              <a:schemeClr val="accent1"/>
            </a:effectRef>
            <a:fontRef idx="minor">
              <a:schemeClr val="tx1"/>
            </a:fontRef>
          </p:style>
        </p:cxnSp>
        <p:grpSp>
          <p:nvGrpSpPr>
            <p:cNvPr id="12" name="図形グループ 11"/>
            <p:cNvGrpSpPr/>
            <p:nvPr/>
          </p:nvGrpSpPr>
          <p:grpSpPr>
            <a:xfrm>
              <a:off x="5624084" y="2879887"/>
              <a:ext cx="557835" cy="292665"/>
              <a:chOff x="5650307" y="3541135"/>
              <a:chExt cx="557835" cy="292665"/>
            </a:xfrm>
          </p:grpSpPr>
          <p:sp>
            <p:nvSpPr>
              <p:cNvPr id="169" name="円/楕円 168"/>
              <p:cNvSpPr/>
              <p:nvPr/>
            </p:nvSpPr>
            <p:spPr>
              <a:xfrm rot="20085825">
                <a:off x="5850621" y="3541135"/>
                <a:ext cx="113793" cy="113793"/>
              </a:xfrm>
              <a:prstGeom prst="ellipse">
                <a:avLst/>
              </a:prstGeom>
              <a:solidFill>
                <a:srgbClr val="FF6666"/>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172" name="下矢印 171"/>
              <p:cNvSpPr/>
              <p:nvPr/>
            </p:nvSpPr>
            <p:spPr>
              <a:xfrm rot="17622628">
                <a:off x="5973932" y="3599590"/>
                <a:ext cx="282937" cy="185483"/>
              </a:xfrm>
              <a:prstGeom prst="downArrow">
                <a:avLst/>
              </a:prstGeom>
              <a:solidFill>
                <a:srgbClr val="FF6666"/>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6" name="円/楕円 75"/>
              <p:cNvSpPr/>
              <p:nvPr/>
            </p:nvSpPr>
            <p:spPr>
              <a:xfrm rot="20085825" flipH="1" flipV="1">
                <a:off x="5650307" y="3548621"/>
                <a:ext cx="128165" cy="117372"/>
              </a:xfrm>
              <a:prstGeom prst="ellipse">
                <a:avLst/>
              </a:prstGeom>
              <a:solidFill>
                <a:srgbClr val="FF6666"/>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grpSp>
        <p:sp>
          <p:nvSpPr>
            <p:cNvPr id="158" name="テキスト ボックス 157"/>
            <p:cNvSpPr txBox="1"/>
            <p:nvPr/>
          </p:nvSpPr>
          <p:spPr>
            <a:xfrm>
              <a:off x="4775549" y="4017798"/>
              <a:ext cx="894746" cy="646331"/>
            </a:xfrm>
            <a:prstGeom prst="rect">
              <a:avLst/>
            </a:prstGeom>
            <a:solidFill>
              <a:schemeClr val="accent2"/>
            </a:solidFill>
            <a:ln>
              <a:noFill/>
            </a:ln>
          </p:spPr>
          <p:txBody>
            <a:bodyPr wrap="none" rtlCol="0">
              <a:spAutoFit/>
            </a:bodyPr>
            <a:lstStyle/>
            <a:p>
              <a:r>
                <a:rPr lang="en-US" altLang="ja-JP" dirty="0">
                  <a:solidFill>
                    <a:schemeClr val="bg1"/>
                  </a:solidFill>
                </a:rPr>
                <a:t>Avenue </a:t>
              </a:r>
              <a:endParaRPr lang="en-US" altLang="ja-JP" dirty="0" smtClean="0">
                <a:solidFill>
                  <a:schemeClr val="bg1"/>
                </a:solidFill>
              </a:endParaRPr>
            </a:p>
            <a:p>
              <a:r>
                <a:rPr lang="en-US" altLang="ja-JP" dirty="0">
                  <a:solidFill>
                    <a:schemeClr val="bg1"/>
                  </a:solidFill>
                </a:rPr>
                <a:t>o</a:t>
              </a:r>
              <a:r>
                <a:rPr lang="en-US" altLang="ja-JP" dirty="0" smtClean="0">
                  <a:solidFill>
                    <a:schemeClr val="bg1"/>
                  </a:solidFill>
                </a:rPr>
                <a:t>f Arts</a:t>
              </a:r>
              <a:endParaRPr lang="ja-JP" altLang="en-US" dirty="0">
                <a:solidFill>
                  <a:schemeClr val="bg1"/>
                </a:solidFill>
              </a:endParaRPr>
            </a:p>
          </p:txBody>
        </p:sp>
      </p:grpSp>
      <p:sp>
        <p:nvSpPr>
          <p:cNvPr id="68" name="角丸四角形 67"/>
          <p:cNvSpPr/>
          <p:nvPr/>
        </p:nvSpPr>
        <p:spPr>
          <a:xfrm rot="3577780">
            <a:off x="381403" y="2670451"/>
            <a:ext cx="386299" cy="357132"/>
          </a:xfrm>
          <a:prstGeom prst="roundRect">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latin typeface="07ロゴたいぷゴシックCondense"/>
              <a:ea typeface="07ロゴたいぷゴシックCondense"/>
              <a:cs typeface="07ロゴたいぷゴシックCondense"/>
            </a:endParaRPr>
          </a:p>
        </p:txBody>
      </p:sp>
      <p:sp>
        <p:nvSpPr>
          <p:cNvPr id="69" name="四角形吹き出し 68"/>
          <p:cNvSpPr/>
          <p:nvPr/>
        </p:nvSpPr>
        <p:spPr>
          <a:xfrm>
            <a:off x="1088778" y="2797551"/>
            <a:ext cx="1320934" cy="337720"/>
          </a:xfrm>
          <a:prstGeom prst="wedgeRectCallout">
            <a:avLst>
              <a:gd name="adj1" fmla="val -68594"/>
              <a:gd name="adj2" fmla="val -24768"/>
            </a:avLst>
          </a:prstGeom>
          <a:ln w="12700" cmpd="sng">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smtClean="0">
                <a:latin typeface="07ロゴたいぷゴシックCondense"/>
                <a:ea typeface="07ロゴたいぷゴシックCondense"/>
                <a:cs typeface="07ロゴたいぷゴシックCondense"/>
              </a:rPr>
              <a:t>桜橋商店街</a:t>
            </a:r>
            <a:endParaRPr kumimoji="1" lang="ja-JP" altLang="en-US" dirty="0">
              <a:latin typeface="07ロゴたいぷゴシックCondense"/>
              <a:ea typeface="07ロゴたいぷゴシックCondense"/>
              <a:cs typeface="07ロゴたいぷゴシックCondense"/>
            </a:endParaRPr>
          </a:p>
        </p:txBody>
      </p:sp>
      <p:sp>
        <p:nvSpPr>
          <p:cNvPr id="70" name="角丸四角形 69"/>
          <p:cNvSpPr/>
          <p:nvPr/>
        </p:nvSpPr>
        <p:spPr>
          <a:xfrm rot="3577780">
            <a:off x="4769112" y="2645719"/>
            <a:ext cx="386299" cy="357132"/>
          </a:xfrm>
          <a:prstGeom prst="roundRect">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latin typeface="07ロゴたいぷゴシックCondense"/>
              <a:ea typeface="07ロゴたいぷゴシックCondense"/>
              <a:cs typeface="07ロゴたいぷゴシックCondense"/>
            </a:endParaRPr>
          </a:p>
        </p:txBody>
      </p:sp>
      <p:sp>
        <p:nvSpPr>
          <p:cNvPr id="71" name="四角形吹き出し 70"/>
          <p:cNvSpPr/>
          <p:nvPr/>
        </p:nvSpPr>
        <p:spPr>
          <a:xfrm>
            <a:off x="5476487" y="2772819"/>
            <a:ext cx="1320934" cy="337720"/>
          </a:xfrm>
          <a:prstGeom prst="wedgeRectCallout">
            <a:avLst>
              <a:gd name="adj1" fmla="val -68594"/>
              <a:gd name="adj2" fmla="val -24768"/>
            </a:avLst>
          </a:prstGeom>
          <a:ln w="12700" cmpd="sng">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smtClean="0">
                <a:latin typeface="07ロゴたいぷゴシックCondense"/>
                <a:ea typeface="07ロゴたいぷゴシックCondense"/>
                <a:cs typeface="07ロゴたいぷゴシックCondense"/>
              </a:rPr>
              <a:t>桜橋商店街</a:t>
            </a:r>
            <a:endParaRPr kumimoji="1" lang="ja-JP" altLang="en-US" dirty="0">
              <a:latin typeface="07ロゴたいぷゴシックCondense"/>
              <a:ea typeface="07ロゴたいぷゴシックCondense"/>
              <a:cs typeface="07ロゴたいぷゴシックCondense"/>
            </a:endParaRPr>
          </a:p>
        </p:txBody>
      </p:sp>
      <p:sp>
        <p:nvSpPr>
          <p:cNvPr id="72" name="円/楕円 71"/>
          <p:cNvSpPr/>
          <p:nvPr/>
        </p:nvSpPr>
        <p:spPr>
          <a:xfrm rot="13114694">
            <a:off x="5341999" y="3202028"/>
            <a:ext cx="113793" cy="113793"/>
          </a:xfrm>
          <a:prstGeom prst="ellipse">
            <a:avLst/>
          </a:prstGeom>
          <a:solidFill>
            <a:srgbClr val="FF6666"/>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73" name="円/楕円 72"/>
          <p:cNvSpPr/>
          <p:nvPr/>
        </p:nvSpPr>
        <p:spPr>
          <a:xfrm rot="13114694">
            <a:off x="5486645" y="3325826"/>
            <a:ext cx="113793" cy="113793"/>
          </a:xfrm>
          <a:prstGeom prst="ellipse">
            <a:avLst/>
          </a:prstGeom>
          <a:solidFill>
            <a:srgbClr val="FF6666"/>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74" name="下矢印 73"/>
          <p:cNvSpPr/>
          <p:nvPr/>
        </p:nvSpPr>
        <p:spPr>
          <a:xfrm rot="7723152">
            <a:off x="5061104" y="2985782"/>
            <a:ext cx="282937" cy="185483"/>
          </a:xfrm>
          <a:prstGeom prst="downArrow">
            <a:avLst/>
          </a:prstGeom>
          <a:solidFill>
            <a:srgbClr val="FF6666"/>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nvGrpSpPr>
          <p:cNvPr id="180" name="グループ化 5"/>
          <p:cNvGrpSpPr/>
          <p:nvPr/>
        </p:nvGrpSpPr>
        <p:grpSpPr>
          <a:xfrm rot="2854843">
            <a:off x="5147534" y="3387755"/>
            <a:ext cx="2771729" cy="1277415"/>
            <a:chOff x="856355" y="2402580"/>
            <a:chExt cx="1338553" cy="1322387"/>
          </a:xfrm>
          <a:solidFill>
            <a:srgbClr val="66CCFF">
              <a:alpha val="83000"/>
            </a:srgbClr>
          </a:solidFill>
          <a:effectLst/>
        </p:grpSpPr>
        <p:sp>
          <p:nvSpPr>
            <p:cNvPr id="181" name="環状矢印 180"/>
            <p:cNvSpPr/>
            <p:nvPr/>
          </p:nvSpPr>
          <p:spPr>
            <a:xfrm rot="14908442">
              <a:off x="825806" y="2433130"/>
              <a:ext cx="1322386" cy="1261287"/>
            </a:xfrm>
            <a:prstGeom prst="circularArrow">
              <a:avLst/>
            </a:prstGeom>
            <a:grpFill/>
            <a:ln w="19050" cmpd="sng">
              <a:solidFill>
                <a:schemeClr val="bg1"/>
              </a:solidFill>
              <a:prstDash val="solid"/>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solidFill>
                  <a:schemeClr val="tx1"/>
                </a:solidFill>
              </a:endParaRPr>
            </a:p>
          </p:txBody>
        </p:sp>
        <p:sp>
          <p:nvSpPr>
            <p:cNvPr id="182" name="環状矢印 181"/>
            <p:cNvSpPr/>
            <p:nvPr/>
          </p:nvSpPr>
          <p:spPr>
            <a:xfrm rot="4035927">
              <a:off x="903072" y="2433129"/>
              <a:ext cx="1322386" cy="1261287"/>
            </a:xfrm>
            <a:prstGeom prst="circularArrow">
              <a:avLst/>
            </a:prstGeom>
            <a:grpFill/>
            <a:ln w="19050" cmpd="sng">
              <a:solidFill>
                <a:schemeClr val="bg1"/>
              </a:solidFill>
              <a:prstDash val="solid"/>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40020351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3"/>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3" grpId="0"/>
      <p:bldP spid="184" grpId="0"/>
      <p:bldP spid="185" grpId="0" animBg="1"/>
      <p:bldP spid="35" grpId="0" animBg="1"/>
      <p:bldP spid="70" grpId="0" animBg="1"/>
      <p:bldP spid="71" grpId="0" animBg="1"/>
      <p:bldP spid="72" grpId="0" animBg="1"/>
      <p:bldP spid="73"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タイトル 1"/>
          <p:cNvSpPr txBox="1">
            <a:spLocks/>
          </p:cNvSpPr>
          <p:nvPr/>
        </p:nvSpPr>
        <p:spPr>
          <a:xfrm>
            <a:off x="1837448" y="0"/>
            <a:ext cx="4470318" cy="1047523"/>
          </a:xfrm>
          <a:prstGeom prst="rect">
            <a:avLst/>
          </a:prstGeom>
          <a:noFill/>
          <a:ln>
            <a:solidFill>
              <a:srgbClr val="FFFFFF"/>
            </a:solid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en-US" altLang="ja-JP" dirty="0">
                <a:solidFill>
                  <a:schemeClr val="accent2"/>
                </a:solidFill>
              </a:rPr>
              <a:t>Avenue </a:t>
            </a:r>
            <a:r>
              <a:rPr lang="en-US" altLang="ja-JP" dirty="0" smtClean="0">
                <a:solidFill>
                  <a:schemeClr val="accent2"/>
                </a:solidFill>
              </a:rPr>
              <a:t>of </a:t>
            </a:r>
            <a:r>
              <a:rPr lang="en-US" altLang="ja-JP" dirty="0">
                <a:solidFill>
                  <a:schemeClr val="accent2"/>
                </a:solidFill>
              </a:rPr>
              <a:t>Arts</a:t>
            </a:r>
          </a:p>
        </p:txBody>
      </p:sp>
      <p:sp>
        <p:nvSpPr>
          <p:cNvPr id="2" name="タイトル 1"/>
          <p:cNvSpPr>
            <a:spLocks noGrp="1"/>
          </p:cNvSpPr>
          <p:nvPr>
            <p:ph type="title"/>
          </p:nvPr>
        </p:nvSpPr>
        <p:spPr>
          <a:xfrm>
            <a:off x="284101" y="0"/>
            <a:ext cx="1569025" cy="1047523"/>
          </a:xfrm>
          <a:ln>
            <a:solidFill>
              <a:srgbClr val="C0504D"/>
            </a:solidFill>
          </a:ln>
        </p:spPr>
        <p:txBody>
          <a:bodyPr>
            <a:normAutofit/>
          </a:bodyPr>
          <a:lstStyle/>
          <a:p>
            <a:r>
              <a:rPr lang="en-US" altLang="ja-JP" dirty="0" smtClean="0">
                <a:solidFill>
                  <a:srgbClr val="C0504D"/>
                </a:solidFill>
              </a:rPr>
              <a:t>Plan</a:t>
            </a:r>
            <a:endParaRPr kumimoji="1" lang="ja-JP" altLang="en-US" dirty="0">
              <a:solidFill>
                <a:srgbClr val="C0504D"/>
              </a:solidFill>
            </a:endParaRPr>
          </a:p>
        </p:txBody>
      </p:sp>
      <p:sp>
        <p:nvSpPr>
          <p:cNvPr id="3" name="スライド番号プレースホルダー 2"/>
          <p:cNvSpPr>
            <a:spLocks noGrp="1"/>
          </p:cNvSpPr>
          <p:nvPr>
            <p:ph type="sldNum" sz="quarter" idx="4"/>
          </p:nvPr>
        </p:nvSpPr>
        <p:spPr/>
        <p:txBody>
          <a:bodyPr/>
          <a:lstStyle/>
          <a:p>
            <a:fld id="{EB6DE344-0E13-7A42-845D-D86302F9C55A}" type="slidenum">
              <a:rPr lang="ja-JP" altLang="en-US" smtClean="0"/>
              <a:pPr/>
              <a:t>14</a:t>
            </a:fld>
            <a:endParaRPr lang="ja-JP" altLang="en-US" dirty="0"/>
          </a:p>
        </p:txBody>
      </p:sp>
      <p:cxnSp>
        <p:nvCxnSpPr>
          <p:cNvPr id="191" name="直線コネクタ 190"/>
          <p:cNvCxnSpPr/>
          <p:nvPr/>
        </p:nvCxnSpPr>
        <p:spPr>
          <a:xfrm>
            <a:off x="1837448" y="1047523"/>
            <a:ext cx="4452791"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92" name="テキスト ボックス 91"/>
          <p:cNvSpPr txBox="1"/>
          <p:nvPr/>
        </p:nvSpPr>
        <p:spPr>
          <a:xfrm>
            <a:off x="612105" y="1076244"/>
            <a:ext cx="4339650" cy="646331"/>
          </a:xfrm>
          <a:prstGeom prst="rect">
            <a:avLst/>
          </a:prstGeom>
          <a:noFill/>
        </p:spPr>
        <p:txBody>
          <a:bodyPr wrap="none" rtlCol="0">
            <a:spAutoFit/>
          </a:bodyPr>
          <a:lstStyle/>
          <a:p>
            <a:r>
              <a:rPr lang="ja-JP" altLang="en-US" dirty="0" smtClean="0">
                <a:solidFill>
                  <a:srgbClr val="C0504D"/>
                </a:solidFill>
                <a:ea typeface="07ロゴたいぷゴシック7"/>
              </a:rPr>
              <a:t>芸術性</a:t>
            </a:r>
            <a:r>
              <a:rPr lang="ja-JP" altLang="en-US" dirty="0">
                <a:solidFill>
                  <a:srgbClr val="C0504D"/>
                </a:solidFill>
                <a:ea typeface="07ロゴたいぷゴシック7"/>
              </a:rPr>
              <a:t>溢れるおしゃれな歩行者軸の確立</a:t>
            </a:r>
          </a:p>
          <a:p>
            <a:endParaRPr kumimoji="1" lang="en-US" altLang="ja-JP" dirty="0" smtClean="0">
              <a:solidFill>
                <a:schemeClr val="accent2"/>
              </a:solidFill>
              <a:ea typeface="07ロゴたいぷゴシック7"/>
            </a:endParaRPr>
          </a:p>
        </p:txBody>
      </p:sp>
      <p:sp>
        <p:nvSpPr>
          <p:cNvPr id="11" name="テキスト ボックス 10"/>
          <p:cNvSpPr txBox="1"/>
          <p:nvPr/>
        </p:nvSpPr>
        <p:spPr>
          <a:xfrm>
            <a:off x="7479585" y="6520948"/>
            <a:ext cx="768635" cy="246221"/>
          </a:xfrm>
          <a:prstGeom prst="rect">
            <a:avLst/>
          </a:prstGeom>
          <a:noFill/>
        </p:spPr>
        <p:txBody>
          <a:bodyPr wrap="none" rtlCol="0">
            <a:spAutoFit/>
          </a:bodyPr>
          <a:lstStyle/>
          <a:p>
            <a:r>
              <a:rPr lang="en-US" altLang="ja-JP" sz="1000" dirty="0" smtClean="0"/>
              <a:t>2014,11,26</a:t>
            </a:r>
            <a:endParaRPr kumimoji="1" lang="ja-JP" altLang="en-US" sz="1000" dirty="0"/>
          </a:p>
        </p:txBody>
      </p:sp>
      <p:pic>
        <p:nvPicPr>
          <p:cNvPr id="7" name="図 6" descr="街路（前）.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75161" y="1449493"/>
            <a:ext cx="6432738" cy="4824551"/>
          </a:xfrm>
          <a:prstGeom prst="rect">
            <a:avLst/>
          </a:prstGeom>
        </p:spPr>
      </p:pic>
      <p:sp>
        <p:nvSpPr>
          <p:cNvPr id="6" name="テキスト ボックス 5"/>
          <p:cNvSpPr txBox="1"/>
          <p:nvPr/>
        </p:nvSpPr>
        <p:spPr>
          <a:xfrm>
            <a:off x="3175655" y="6274044"/>
            <a:ext cx="3057247" cy="523220"/>
          </a:xfrm>
          <a:prstGeom prst="rect">
            <a:avLst/>
          </a:prstGeom>
          <a:noFill/>
        </p:spPr>
        <p:txBody>
          <a:bodyPr wrap="none" rtlCol="0">
            <a:spAutoFit/>
          </a:bodyPr>
          <a:lstStyle/>
          <a:p>
            <a:r>
              <a:rPr kumimoji="1" lang="ja-JP" altLang="en-US" sz="2800" dirty="0" smtClean="0">
                <a:solidFill>
                  <a:schemeClr val="tx2"/>
                </a:solidFill>
                <a:latin typeface="07ロゴたいぷゴシックCondense"/>
                <a:ea typeface="07ロゴたいぷゴシックCondense"/>
                <a:cs typeface="07ロゴたいぷゴシックCondense"/>
              </a:rPr>
              <a:t>ダサい、暗い印象</a:t>
            </a:r>
            <a:endParaRPr kumimoji="1" lang="ja-JP" altLang="en-US" sz="2800" dirty="0">
              <a:solidFill>
                <a:schemeClr val="tx2"/>
              </a:solidFill>
              <a:latin typeface="07ロゴたいぷゴシックCondense"/>
              <a:ea typeface="07ロゴたいぷゴシックCondense"/>
              <a:cs typeface="07ロゴたいぷゴシックCondense"/>
            </a:endParaRPr>
          </a:p>
        </p:txBody>
      </p:sp>
      <p:sp>
        <p:nvSpPr>
          <p:cNvPr id="16" name="テキスト ボックス 15"/>
          <p:cNvSpPr txBox="1"/>
          <p:nvPr/>
        </p:nvSpPr>
        <p:spPr>
          <a:xfrm>
            <a:off x="1375160" y="1463360"/>
            <a:ext cx="1435213" cy="584776"/>
          </a:xfrm>
          <a:prstGeom prst="rect">
            <a:avLst/>
          </a:prstGeom>
          <a:solidFill>
            <a:srgbClr val="FFFFFF"/>
          </a:solidFill>
          <a:ln>
            <a:solidFill>
              <a:schemeClr val="tx2"/>
            </a:solidFill>
          </a:ln>
        </p:spPr>
        <p:txBody>
          <a:bodyPr wrap="square" rtlCol="0">
            <a:spAutoFit/>
          </a:bodyPr>
          <a:lstStyle/>
          <a:p>
            <a:pPr algn="ctr"/>
            <a:r>
              <a:rPr lang="en-US" altLang="ja-JP" sz="3200" dirty="0" smtClean="0">
                <a:solidFill>
                  <a:schemeClr val="tx2"/>
                </a:solidFill>
              </a:rPr>
              <a:t>Before</a:t>
            </a:r>
            <a:endParaRPr kumimoji="1" lang="ja-JP" altLang="en-US" sz="3200" dirty="0">
              <a:solidFill>
                <a:schemeClr val="tx2"/>
              </a:solidFill>
            </a:endParaRPr>
          </a:p>
        </p:txBody>
      </p:sp>
    </p:spTree>
    <p:extLst>
      <p:ext uri="{BB962C8B-B14F-4D97-AF65-F5344CB8AC3E}">
        <p14:creationId xmlns:p14="http://schemas.microsoft.com/office/powerpoint/2010/main" val="4215306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タイトル 1"/>
          <p:cNvSpPr txBox="1">
            <a:spLocks/>
          </p:cNvSpPr>
          <p:nvPr/>
        </p:nvSpPr>
        <p:spPr>
          <a:xfrm>
            <a:off x="1837448" y="0"/>
            <a:ext cx="4470318" cy="1047523"/>
          </a:xfrm>
          <a:prstGeom prst="rect">
            <a:avLst/>
          </a:prstGeom>
          <a:noFill/>
          <a:ln>
            <a:solidFill>
              <a:srgbClr val="FFFFFF"/>
            </a:solid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en-US" altLang="ja-JP" dirty="0">
                <a:solidFill>
                  <a:schemeClr val="accent2"/>
                </a:solidFill>
              </a:rPr>
              <a:t>Avenue </a:t>
            </a:r>
            <a:r>
              <a:rPr lang="en-US" altLang="ja-JP" dirty="0" smtClean="0">
                <a:solidFill>
                  <a:schemeClr val="accent2"/>
                </a:solidFill>
              </a:rPr>
              <a:t>of </a:t>
            </a:r>
            <a:r>
              <a:rPr lang="en-US" altLang="ja-JP" dirty="0">
                <a:solidFill>
                  <a:schemeClr val="accent2"/>
                </a:solidFill>
              </a:rPr>
              <a:t>Arts</a:t>
            </a:r>
          </a:p>
        </p:txBody>
      </p:sp>
      <p:sp>
        <p:nvSpPr>
          <p:cNvPr id="2" name="タイトル 1"/>
          <p:cNvSpPr>
            <a:spLocks noGrp="1"/>
          </p:cNvSpPr>
          <p:nvPr>
            <p:ph type="title"/>
          </p:nvPr>
        </p:nvSpPr>
        <p:spPr>
          <a:xfrm>
            <a:off x="284101" y="0"/>
            <a:ext cx="1569025" cy="1047523"/>
          </a:xfrm>
          <a:ln>
            <a:solidFill>
              <a:srgbClr val="C0504D"/>
            </a:solidFill>
          </a:ln>
        </p:spPr>
        <p:txBody>
          <a:bodyPr>
            <a:normAutofit/>
          </a:bodyPr>
          <a:lstStyle/>
          <a:p>
            <a:r>
              <a:rPr lang="en-US" altLang="ja-JP" dirty="0" smtClean="0">
                <a:solidFill>
                  <a:srgbClr val="C0504D"/>
                </a:solidFill>
              </a:rPr>
              <a:t>Plan</a:t>
            </a:r>
            <a:endParaRPr kumimoji="1" lang="ja-JP" altLang="en-US" dirty="0">
              <a:solidFill>
                <a:srgbClr val="C0504D"/>
              </a:solidFill>
            </a:endParaRPr>
          </a:p>
        </p:txBody>
      </p:sp>
      <p:sp>
        <p:nvSpPr>
          <p:cNvPr id="3" name="スライド番号プレースホルダー 2"/>
          <p:cNvSpPr>
            <a:spLocks noGrp="1"/>
          </p:cNvSpPr>
          <p:nvPr>
            <p:ph type="sldNum" sz="quarter" idx="4"/>
          </p:nvPr>
        </p:nvSpPr>
        <p:spPr/>
        <p:txBody>
          <a:bodyPr/>
          <a:lstStyle/>
          <a:p>
            <a:fld id="{EB6DE344-0E13-7A42-845D-D86302F9C55A}" type="slidenum">
              <a:rPr lang="ja-JP" altLang="en-US" smtClean="0"/>
              <a:pPr/>
              <a:t>15</a:t>
            </a:fld>
            <a:endParaRPr lang="ja-JP" altLang="en-US" dirty="0"/>
          </a:p>
        </p:txBody>
      </p:sp>
      <p:cxnSp>
        <p:nvCxnSpPr>
          <p:cNvPr id="191" name="直線コネクタ 190"/>
          <p:cNvCxnSpPr/>
          <p:nvPr/>
        </p:nvCxnSpPr>
        <p:spPr>
          <a:xfrm>
            <a:off x="1837448" y="1047523"/>
            <a:ext cx="4452791"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92" name="テキスト ボックス 91"/>
          <p:cNvSpPr txBox="1"/>
          <p:nvPr/>
        </p:nvSpPr>
        <p:spPr>
          <a:xfrm>
            <a:off x="612105" y="1076244"/>
            <a:ext cx="4339650" cy="646331"/>
          </a:xfrm>
          <a:prstGeom prst="rect">
            <a:avLst/>
          </a:prstGeom>
          <a:noFill/>
        </p:spPr>
        <p:txBody>
          <a:bodyPr wrap="none" rtlCol="0">
            <a:spAutoFit/>
          </a:bodyPr>
          <a:lstStyle/>
          <a:p>
            <a:r>
              <a:rPr lang="ja-JP" altLang="en-US" dirty="0" smtClean="0">
                <a:solidFill>
                  <a:srgbClr val="C0504D"/>
                </a:solidFill>
                <a:ea typeface="07ロゴたいぷゴシック7"/>
              </a:rPr>
              <a:t>芸術性</a:t>
            </a:r>
            <a:r>
              <a:rPr lang="ja-JP" altLang="en-US" dirty="0">
                <a:solidFill>
                  <a:srgbClr val="C0504D"/>
                </a:solidFill>
                <a:ea typeface="07ロゴたいぷゴシック7"/>
              </a:rPr>
              <a:t>溢れるおしゃれな歩行者軸の確立</a:t>
            </a:r>
          </a:p>
          <a:p>
            <a:endParaRPr kumimoji="1" lang="en-US" altLang="ja-JP" dirty="0" smtClean="0">
              <a:solidFill>
                <a:schemeClr val="accent2"/>
              </a:solidFill>
              <a:ea typeface="07ロゴたいぷゴシック7"/>
            </a:endParaRPr>
          </a:p>
        </p:txBody>
      </p:sp>
      <p:sp>
        <p:nvSpPr>
          <p:cNvPr id="18" name="テキスト ボックス 17"/>
          <p:cNvSpPr txBox="1"/>
          <p:nvPr/>
        </p:nvSpPr>
        <p:spPr>
          <a:xfrm>
            <a:off x="663880" y="6246402"/>
            <a:ext cx="7595594" cy="523220"/>
          </a:xfrm>
          <a:prstGeom prst="rect">
            <a:avLst/>
          </a:prstGeom>
          <a:solidFill>
            <a:srgbClr val="C0504D"/>
          </a:solidFill>
        </p:spPr>
        <p:txBody>
          <a:bodyPr wrap="square" rtlCol="0">
            <a:spAutoFit/>
          </a:bodyPr>
          <a:lstStyle/>
          <a:p>
            <a:pPr algn="ctr"/>
            <a:r>
              <a:rPr lang="ja-JP" altLang="en-US" sz="2800" dirty="0" smtClean="0">
                <a:solidFill>
                  <a:schemeClr val="bg1"/>
                </a:solidFill>
                <a:latin typeface="07ロゴたいぷゴシックCondense"/>
                <a:ea typeface="07ロゴたいぷゴシックCondense"/>
                <a:cs typeface="07ロゴたいぷゴシックCondense"/>
              </a:rPr>
              <a:t>拠点間を結び</a:t>
            </a:r>
            <a:r>
              <a:rPr lang="en-US" altLang="ja-JP" sz="2800" dirty="0" smtClean="0">
                <a:solidFill>
                  <a:schemeClr val="bg1"/>
                </a:solidFill>
                <a:latin typeface="07ロゴたいぷゴシックCondense"/>
                <a:ea typeface="07ロゴたいぷゴシックCondense"/>
                <a:cs typeface="07ロゴたいぷゴシックCondense"/>
              </a:rPr>
              <a:t>,</a:t>
            </a:r>
            <a:r>
              <a:rPr lang="ja-JP" altLang="en-US" sz="2800" dirty="0" smtClean="0">
                <a:solidFill>
                  <a:schemeClr val="bg1"/>
                </a:solidFill>
                <a:latin typeface="07ロゴたいぷゴシックCondense"/>
                <a:ea typeface="07ロゴたいぷゴシックCondense"/>
                <a:cs typeface="07ロゴたいぷゴシックCondense"/>
              </a:rPr>
              <a:t>歩いて楽しいおしゃれな街路へ</a:t>
            </a:r>
            <a:endParaRPr lang="en-US" altLang="ja-JP" sz="2800" dirty="0">
              <a:solidFill>
                <a:schemeClr val="bg1"/>
              </a:solidFill>
              <a:latin typeface="07ロゴたいぷゴシックCondense"/>
              <a:ea typeface="07ロゴたいぷゴシックCondense"/>
              <a:cs typeface="07ロゴたいぷゴシックCondense"/>
            </a:endParaRPr>
          </a:p>
        </p:txBody>
      </p:sp>
      <p:pic>
        <p:nvPicPr>
          <p:cNvPr id="15" name="Picture 2" descr="C:\Users\masayoshi\Downloads\街路（後）.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75161" y="1450547"/>
            <a:ext cx="6432738" cy="4824554"/>
          </a:xfrm>
          <a:prstGeom prst="rect">
            <a:avLst/>
          </a:prstGeom>
          <a:noFill/>
          <a:extLst>
            <a:ext uri="{909E8E84-426E-40dd-AFC4-6F175D3DCCD1}">
              <a14:hiddenFill xmlns:a14="http://schemas.microsoft.com/office/drawing/2010/main">
                <a:solidFill>
                  <a:srgbClr val="FFFFFF"/>
                </a:solidFill>
              </a14:hiddenFill>
            </a:ext>
          </a:extLst>
        </p:spPr>
      </p:pic>
      <p:sp>
        <p:nvSpPr>
          <p:cNvPr id="55" name="テキスト ボックス 54"/>
          <p:cNvSpPr txBox="1"/>
          <p:nvPr/>
        </p:nvSpPr>
        <p:spPr>
          <a:xfrm>
            <a:off x="1375161" y="1463360"/>
            <a:ext cx="1120122" cy="584776"/>
          </a:xfrm>
          <a:prstGeom prst="rect">
            <a:avLst/>
          </a:prstGeom>
          <a:solidFill>
            <a:srgbClr val="FFFFFF"/>
          </a:solidFill>
          <a:ln>
            <a:solidFill>
              <a:srgbClr val="C0504D"/>
            </a:solidFill>
          </a:ln>
        </p:spPr>
        <p:txBody>
          <a:bodyPr wrap="square" rtlCol="0">
            <a:spAutoFit/>
          </a:bodyPr>
          <a:lstStyle/>
          <a:p>
            <a:pPr algn="ctr"/>
            <a:r>
              <a:rPr kumimoji="1" lang="en-US" altLang="ja-JP" sz="3200" dirty="0" smtClean="0">
                <a:solidFill>
                  <a:schemeClr val="accent2"/>
                </a:solidFill>
              </a:rPr>
              <a:t>After</a:t>
            </a:r>
            <a:endParaRPr kumimoji="1" lang="ja-JP" altLang="en-US" sz="3200" dirty="0">
              <a:solidFill>
                <a:schemeClr val="accent2"/>
              </a:solidFill>
            </a:endParaRPr>
          </a:p>
        </p:txBody>
      </p:sp>
      <p:grpSp>
        <p:nvGrpSpPr>
          <p:cNvPr id="13" name="図形グループ 12"/>
          <p:cNvGrpSpPr/>
          <p:nvPr/>
        </p:nvGrpSpPr>
        <p:grpSpPr>
          <a:xfrm>
            <a:off x="164624" y="4444619"/>
            <a:ext cx="2330659" cy="517363"/>
            <a:chOff x="164624" y="4444619"/>
            <a:chExt cx="2330659" cy="517363"/>
          </a:xfrm>
        </p:grpSpPr>
        <p:sp>
          <p:nvSpPr>
            <p:cNvPr id="10" name="四角形吹き出し 9"/>
            <p:cNvSpPr/>
            <p:nvPr/>
          </p:nvSpPr>
          <p:spPr>
            <a:xfrm>
              <a:off x="164624" y="4444619"/>
              <a:ext cx="2330659" cy="517363"/>
            </a:xfrm>
            <a:prstGeom prst="wedgeRectCallout">
              <a:avLst>
                <a:gd name="adj1" fmla="val 38702"/>
                <a:gd name="adj2" fmla="val 107954"/>
              </a:avLst>
            </a:prstGeom>
            <a:solidFill>
              <a:srgbClr val="FFFFFF"/>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25306" y="4507549"/>
              <a:ext cx="2236510" cy="400110"/>
            </a:xfrm>
            <a:prstGeom prst="rect">
              <a:avLst/>
            </a:prstGeom>
          </p:spPr>
          <p:txBody>
            <a:bodyPr wrap="none">
              <a:spAutoFit/>
            </a:bodyPr>
            <a:lstStyle/>
            <a:p>
              <a:r>
                <a:rPr lang="ja-JP" altLang="en-US" sz="2000" dirty="0">
                  <a:latin typeface="07ロゴたいぷゴシックCondense"/>
                  <a:ea typeface="07ロゴたいぷゴシックCondense"/>
                  <a:cs typeface="07ロゴたいぷゴシックCondense"/>
                </a:rPr>
                <a:t>両側に花を植える</a:t>
              </a:r>
              <a:endParaRPr lang="en-US" altLang="ja-JP" sz="2000" dirty="0">
                <a:latin typeface="07ロゴたいぷゴシックCondense"/>
                <a:ea typeface="07ロゴたいぷゴシックCondense"/>
                <a:cs typeface="07ロゴたいぷゴシックCondense"/>
              </a:endParaRPr>
            </a:p>
          </p:txBody>
        </p:sp>
      </p:grpSp>
      <p:grpSp>
        <p:nvGrpSpPr>
          <p:cNvPr id="17" name="図形グループ 16"/>
          <p:cNvGrpSpPr/>
          <p:nvPr/>
        </p:nvGrpSpPr>
        <p:grpSpPr>
          <a:xfrm>
            <a:off x="4516956" y="2048135"/>
            <a:ext cx="4420457" cy="2685327"/>
            <a:chOff x="4516956" y="2048135"/>
            <a:chExt cx="4420457" cy="2685327"/>
          </a:xfrm>
        </p:grpSpPr>
        <p:sp>
          <p:nvSpPr>
            <p:cNvPr id="5" name="四角形吹き出し 4"/>
            <p:cNvSpPr/>
            <p:nvPr/>
          </p:nvSpPr>
          <p:spPr>
            <a:xfrm>
              <a:off x="4516956" y="2048135"/>
              <a:ext cx="4420457" cy="2685327"/>
            </a:xfrm>
            <a:prstGeom prst="wedgeRectCallout">
              <a:avLst>
                <a:gd name="adj1" fmla="val -35708"/>
                <a:gd name="adj2" fmla="val 62976"/>
              </a:avLst>
            </a:prstGeom>
            <a:solidFill>
              <a:srgbClr val="FFFFFF"/>
            </a:solidFill>
            <a:ln>
              <a:solidFill>
                <a:srgbClr val="C0504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4591397" y="2102116"/>
              <a:ext cx="2377928" cy="1015663"/>
            </a:xfrm>
            <a:prstGeom prst="rect">
              <a:avLst/>
            </a:prstGeom>
            <a:noFill/>
            <a:ln>
              <a:noFill/>
            </a:ln>
          </p:spPr>
          <p:txBody>
            <a:bodyPr wrap="square">
              <a:spAutoFit/>
            </a:bodyPr>
            <a:lstStyle/>
            <a:p>
              <a:pPr algn="ctr"/>
              <a:r>
                <a:rPr lang="ja-JP" altLang="en-US" sz="2000" dirty="0">
                  <a:latin typeface="07ロゴたいぷゴシックCondense"/>
                  <a:ea typeface="07ロゴたいぷゴシックCondense"/>
                  <a:cs typeface="07ロゴたいぷゴシックCondense"/>
                </a:rPr>
                <a:t>街路に</a:t>
              </a:r>
              <a:r>
                <a:rPr lang="ja-JP" altLang="en-US" sz="2000" dirty="0" smtClean="0">
                  <a:latin typeface="07ロゴたいぷゴシックCondense"/>
                  <a:ea typeface="07ロゴたいぷゴシックCondense"/>
                  <a:cs typeface="07ロゴたいぷゴシックCondense"/>
                </a:rPr>
                <a:t>思わず</a:t>
              </a:r>
              <a:endParaRPr lang="en-US" altLang="ja-JP" sz="2000" dirty="0" smtClean="0">
                <a:latin typeface="07ロゴたいぷゴシックCondense"/>
                <a:ea typeface="07ロゴたいぷゴシックCondense"/>
                <a:cs typeface="07ロゴたいぷゴシックCondense"/>
              </a:endParaRPr>
            </a:p>
            <a:p>
              <a:pPr algn="ctr"/>
              <a:r>
                <a:rPr lang="ja-JP" altLang="en-US" sz="2000" dirty="0" smtClean="0">
                  <a:latin typeface="07ロゴたいぷゴシックCondense"/>
                  <a:ea typeface="07ロゴたいぷゴシックCondense"/>
                  <a:cs typeface="07ロゴたいぷゴシックCondense"/>
                </a:rPr>
                <a:t>通りたく</a:t>
              </a:r>
              <a:r>
                <a:rPr lang="ja-JP" altLang="en-US" sz="2000" dirty="0">
                  <a:latin typeface="07ロゴたいぷゴシックCondense"/>
                  <a:ea typeface="07ロゴたいぷゴシックCondense"/>
                  <a:cs typeface="07ロゴたいぷゴシックCondense"/>
                </a:rPr>
                <a:t>なる</a:t>
              </a:r>
              <a:r>
                <a:rPr lang="ja-JP" altLang="en-US" sz="2000" dirty="0" smtClean="0">
                  <a:latin typeface="07ロゴたいぷゴシックCondense"/>
                  <a:ea typeface="07ロゴたいぷゴシックCondense"/>
                  <a:cs typeface="07ロゴたいぷゴシックCondense"/>
                </a:rPr>
                <a:t>絵</a:t>
              </a:r>
              <a:endParaRPr lang="en-US" altLang="ja-JP" sz="2000" dirty="0" smtClean="0">
                <a:latin typeface="07ロゴたいぷゴシックCondense"/>
                <a:ea typeface="07ロゴたいぷゴシックCondense"/>
                <a:cs typeface="07ロゴたいぷゴシックCondense"/>
              </a:endParaRPr>
            </a:p>
            <a:p>
              <a:pPr algn="ctr"/>
              <a:r>
                <a:rPr lang="en-US" altLang="ja-JP" sz="2000" dirty="0" smtClean="0">
                  <a:latin typeface="07ロゴたいぷゴシックCondense"/>
                  <a:ea typeface="07ロゴたいぷゴシックCondense"/>
                  <a:cs typeface="07ロゴたいぷゴシックCondense"/>
                </a:rPr>
                <a:t>&gt;&gt;</a:t>
              </a:r>
              <a:r>
                <a:rPr lang="ja-JP" altLang="en-US" sz="2000" dirty="0" smtClean="0">
                  <a:solidFill>
                    <a:srgbClr val="C0504D"/>
                  </a:solidFill>
                  <a:latin typeface="07ロゴたいぷゴシックCondense"/>
                  <a:ea typeface="07ロゴたいぷゴシックCondense"/>
                  <a:cs typeface="07ロゴたいぷゴシックCondense"/>
                </a:rPr>
                <a:t>トリックアート</a:t>
              </a:r>
              <a:endParaRPr lang="en-US" altLang="ja-JP" sz="2000" dirty="0" smtClean="0">
                <a:solidFill>
                  <a:srgbClr val="C0504D"/>
                </a:solidFill>
                <a:latin typeface="07ロゴたいぷゴシックCondense"/>
                <a:ea typeface="07ロゴたいぷゴシックCondense"/>
                <a:cs typeface="07ロゴたいぷゴシックCondense"/>
              </a:endParaRPr>
            </a:p>
          </p:txBody>
        </p:sp>
        <p:pic>
          <p:nvPicPr>
            <p:cNvPr id="7" name="図 6" descr="20131017172249_525f9e5952d7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91396" y="3113288"/>
              <a:ext cx="2350272" cy="1557055"/>
            </a:xfrm>
            <a:prstGeom prst="rect">
              <a:avLst/>
            </a:prstGeom>
          </p:spPr>
        </p:pic>
        <p:pic>
          <p:nvPicPr>
            <p:cNvPr id="16" name="図 15" descr="20131017172757_525f9f8ddfd66.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69325" y="2102116"/>
              <a:ext cx="1879413" cy="2568227"/>
            </a:xfrm>
            <a:prstGeom prst="rect">
              <a:avLst/>
            </a:prstGeom>
          </p:spPr>
        </p:pic>
        <p:sp>
          <p:nvSpPr>
            <p:cNvPr id="6" name="正方形/長方形 5"/>
            <p:cNvSpPr/>
            <p:nvPr/>
          </p:nvSpPr>
          <p:spPr>
            <a:xfrm>
              <a:off x="7266254" y="4416427"/>
              <a:ext cx="1582484" cy="253916"/>
            </a:xfrm>
            <a:prstGeom prst="rect">
              <a:avLst/>
            </a:prstGeom>
          </p:spPr>
          <p:txBody>
            <a:bodyPr wrap="none">
              <a:spAutoFit/>
            </a:bodyPr>
            <a:lstStyle/>
            <a:p>
              <a:r>
                <a:rPr lang="en-US" altLang="ja-JP" sz="1050" dirty="0">
                  <a:solidFill>
                    <a:schemeClr val="bg1"/>
                  </a:solidFill>
                </a:rPr>
                <a:t>http://</a:t>
              </a:r>
              <a:r>
                <a:rPr lang="en-US" altLang="ja-JP" sz="1050" dirty="0" err="1">
                  <a:solidFill>
                    <a:schemeClr val="bg1"/>
                  </a:solidFill>
                </a:rPr>
                <a:t>nanapi.jp</a:t>
              </a:r>
              <a:r>
                <a:rPr lang="en-US" altLang="ja-JP" sz="1050" dirty="0">
                  <a:solidFill>
                    <a:schemeClr val="bg1"/>
                  </a:solidFill>
                </a:rPr>
                <a:t>/109282/</a:t>
              </a:r>
              <a:endParaRPr lang="ja-JP" altLang="en-US" sz="1050" dirty="0">
                <a:solidFill>
                  <a:schemeClr val="bg1"/>
                </a:solidFill>
              </a:endParaRPr>
            </a:p>
          </p:txBody>
        </p:sp>
      </p:grpSp>
    </p:spTree>
    <p:extLst>
      <p:ext uri="{BB962C8B-B14F-4D97-AF65-F5344CB8AC3E}">
        <p14:creationId xmlns:p14="http://schemas.microsoft.com/office/powerpoint/2010/main" val="34251041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FD536EC7-DD9E-EC45-832C-40946C87714C}" type="slidenum">
              <a:rPr lang="ja-JP" altLang="en-US" smtClean="0">
                <a:solidFill>
                  <a:prstClr val="black">
                    <a:lumMod val="50000"/>
                    <a:lumOff val="50000"/>
                  </a:prstClr>
                </a:solidFill>
                <a:latin typeface="Calibri"/>
                <a:ea typeface="ＭＳ Ｐゴシック"/>
              </a:rPr>
              <a:pPr/>
              <a:t>16</a:t>
            </a:fld>
            <a:endParaRPr lang="ja-JP" altLang="en-US">
              <a:solidFill>
                <a:prstClr val="black">
                  <a:lumMod val="50000"/>
                  <a:lumOff val="50000"/>
                </a:prstClr>
              </a:solidFill>
              <a:latin typeface="Calibri"/>
              <a:ea typeface="ＭＳ Ｐゴシック"/>
            </a:endParaRPr>
          </a:p>
        </p:txBody>
      </p:sp>
      <p:sp>
        <p:nvSpPr>
          <p:cNvPr id="20" name="テキスト プレースホルダー 2"/>
          <p:cNvSpPr txBox="1">
            <a:spLocks/>
          </p:cNvSpPr>
          <p:nvPr/>
        </p:nvSpPr>
        <p:spPr>
          <a:xfrm>
            <a:off x="199358" y="96567"/>
            <a:ext cx="1156879" cy="1067777"/>
          </a:xfrm>
          <a:prstGeom prst="rect">
            <a:avLst/>
          </a:prstGeom>
          <a:solidFill>
            <a:srgbClr val="66CCFF"/>
          </a:solidFill>
        </p:spPr>
        <p:txBody>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07ロゴたいぷゴシックCondense"/>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07ロゴたいぷゴシックCondense"/>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07ロゴたいぷゴシックCondense"/>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ja-JP" altLang="en-US" sz="6600" dirty="0" smtClean="0">
                <a:solidFill>
                  <a:srgbClr val="FFFFFF"/>
                </a:solidFill>
                <a:latin typeface="07ロゴたいぷゴシック7"/>
                <a:ea typeface="07ロゴたいぷゴシック7"/>
                <a:cs typeface="07ロゴたいぷゴシック7"/>
              </a:rPr>
              <a:t>部</a:t>
            </a:r>
            <a:endParaRPr lang="ja-JP" altLang="en-US" sz="6600" dirty="0">
              <a:solidFill>
                <a:srgbClr val="FFFFFF"/>
              </a:solidFill>
              <a:latin typeface="07ロゴたいぷゴシック7"/>
              <a:ea typeface="07ロゴたいぷゴシック7"/>
              <a:cs typeface="07ロゴたいぷゴシック7"/>
            </a:endParaRPr>
          </a:p>
        </p:txBody>
      </p:sp>
      <p:sp>
        <p:nvSpPr>
          <p:cNvPr id="21" name="テキスト プレースホルダー 3"/>
          <p:cNvSpPr txBox="1">
            <a:spLocks/>
          </p:cNvSpPr>
          <p:nvPr/>
        </p:nvSpPr>
        <p:spPr>
          <a:xfrm>
            <a:off x="1369329" y="85491"/>
            <a:ext cx="3286938" cy="567771"/>
          </a:xfrm>
          <a:prstGeom prst="rect">
            <a:avLst/>
          </a:prstGeom>
          <a:noFill/>
        </p:spPr>
        <p:txBody>
          <a:bodyP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07ロゴたいぷゴシックCondense"/>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07ロゴたいぷゴシックCondense"/>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07ロゴたいぷゴシックCondense"/>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ja-JP" altLang="en-US" dirty="0" smtClean="0">
                <a:solidFill>
                  <a:srgbClr val="66CCFF"/>
                </a:solidFill>
                <a:latin typeface="07ロゴたいぷゴシック7"/>
                <a:ea typeface="07ロゴたいぷゴシック7"/>
                <a:cs typeface="07ロゴたいぷゴシック7"/>
              </a:rPr>
              <a:t>門地区別方策案</a:t>
            </a:r>
            <a:endParaRPr lang="ja-JP" altLang="en-US" dirty="0">
              <a:solidFill>
                <a:srgbClr val="66CCFF"/>
              </a:solidFill>
              <a:latin typeface="07ロゴたいぷゴシック7"/>
              <a:ea typeface="07ロゴたいぷゴシック7"/>
              <a:cs typeface="07ロゴたいぷゴシック7"/>
            </a:endParaRPr>
          </a:p>
        </p:txBody>
      </p:sp>
      <p:pic>
        <p:nvPicPr>
          <p:cNvPr id="23" name="Picture 21" descr="土浦"/>
          <p:cNvPicPr>
            <a:picLocks noChangeAspect="1" noChangeArrowheads="1"/>
          </p:cNvPicPr>
          <p:nvPr/>
        </p:nvPicPr>
        <p:blipFill rotWithShape="1">
          <a:blip r:embed="rId2" cstate="screen">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bwMode="auto">
          <a:xfrm>
            <a:off x="-235030" y="1507723"/>
            <a:ext cx="4696531" cy="4555017"/>
          </a:xfrm>
          <a:prstGeom prst="rect">
            <a:avLst/>
          </a:prstGeom>
          <a:noFill/>
          <a:ln>
            <a:noFill/>
          </a:ln>
          <a:extLst/>
        </p:spPr>
      </p:pic>
      <p:sp>
        <p:nvSpPr>
          <p:cNvPr id="26" name="円/楕円 25"/>
          <p:cNvSpPr/>
          <p:nvPr/>
        </p:nvSpPr>
        <p:spPr>
          <a:xfrm>
            <a:off x="1649479" y="2850581"/>
            <a:ext cx="901659" cy="920347"/>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latin typeface="07ロゴたいぷゴシックCondense"/>
                <a:ea typeface="07ロゴたいぷゴシックCondense"/>
                <a:cs typeface="07ロゴたいぷゴシックCondense"/>
              </a:rPr>
              <a:t>全域</a:t>
            </a:r>
            <a:endParaRPr kumimoji="1" lang="ja-JP" altLang="en-US" sz="2400" dirty="0">
              <a:latin typeface="07ロゴたいぷゴシックCondense"/>
              <a:ea typeface="07ロゴたいぷゴシックCondense"/>
              <a:cs typeface="07ロゴたいぷゴシックCondense"/>
            </a:endParaRPr>
          </a:p>
        </p:txBody>
      </p:sp>
      <p:sp>
        <p:nvSpPr>
          <p:cNvPr id="27" name="円/楕円 26"/>
          <p:cNvSpPr/>
          <p:nvPr/>
        </p:nvSpPr>
        <p:spPr>
          <a:xfrm>
            <a:off x="3022432" y="3154497"/>
            <a:ext cx="901659" cy="920347"/>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latin typeface="07ロゴたいぷゴシックCondense"/>
                <a:ea typeface="07ロゴたいぷゴシックCondense"/>
                <a:cs typeface="07ロゴたいぷゴシックCondense"/>
              </a:rPr>
              <a:t>北部</a:t>
            </a:r>
            <a:endParaRPr kumimoji="1" lang="ja-JP" altLang="en-US" sz="2400" dirty="0">
              <a:latin typeface="07ロゴたいぷゴシックCondense"/>
              <a:ea typeface="07ロゴたいぷゴシックCondense"/>
              <a:cs typeface="07ロゴたいぷゴシックCondense"/>
            </a:endParaRPr>
          </a:p>
        </p:txBody>
      </p:sp>
      <p:sp>
        <p:nvSpPr>
          <p:cNvPr id="28" name="円/楕円 27"/>
          <p:cNvSpPr/>
          <p:nvPr/>
        </p:nvSpPr>
        <p:spPr>
          <a:xfrm>
            <a:off x="765059" y="4913520"/>
            <a:ext cx="901659" cy="920347"/>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latin typeface="07ロゴたいぷゴシックCondense"/>
                <a:ea typeface="07ロゴたいぷゴシックCondense"/>
                <a:cs typeface="07ロゴたいぷゴシックCondense"/>
              </a:rPr>
              <a:t>南部</a:t>
            </a:r>
            <a:endParaRPr kumimoji="1" lang="ja-JP" altLang="en-US" sz="2400" dirty="0">
              <a:latin typeface="07ロゴたいぷゴシックCondense"/>
              <a:ea typeface="07ロゴたいぷゴシックCondense"/>
              <a:cs typeface="07ロゴたいぷゴシックCondense"/>
            </a:endParaRPr>
          </a:p>
        </p:txBody>
      </p:sp>
      <p:sp>
        <p:nvSpPr>
          <p:cNvPr id="29" name="円/楕円 28"/>
          <p:cNvSpPr/>
          <p:nvPr/>
        </p:nvSpPr>
        <p:spPr>
          <a:xfrm>
            <a:off x="2532362" y="4505973"/>
            <a:ext cx="901659" cy="924466"/>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000" dirty="0" smtClean="0">
                <a:latin typeface="07ロゴたいぷゴシックCondense"/>
                <a:ea typeface="07ロゴたいぷゴシックCondense"/>
                <a:cs typeface="07ロゴたいぷゴシックCondense"/>
              </a:rPr>
              <a:t>霞</a:t>
            </a:r>
            <a:endParaRPr lang="en-US" altLang="ja-JP" sz="2000" dirty="0" smtClean="0">
              <a:latin typeface="07ロゴたいぷゴシックCondense"/>
              <a:ea typeface="07ロゴたいぷゴシックCondense"/>
              <a:cs typeface="07ロゴたいぷゴシックCondense"/>
            </a:endParaRPr>
          </a:p>
          <a:p>
            <a:pPr algn="ctr"/>
            <a:r>
              <a:rPr lang="ja-JP" altLang="en-US" sz="2000" dirty="0" smtClean="0">
                <a:latin typeface="07ロゴたいぷゴシックCondense"/>
                <a:ea typeface="07ロゴたいぷゴシックCondense"/>
                <a:cs typeface="07ロゴたいぷゴシックCondense"/>
              </a:rPr>
              <a:t>ヶ</a:t>
            </a:r>
            <a:endParaRPr lang="en-US" altLang="ja-JP" sz="2000" dirty="0" smtClean="0">
              <a:latin typeface="07ロゴたいぷゴシックCondense"/>
              <a:ea typeface="07ロゴたいぷゴシックCondense"/>
              <a:cs typeface="07ロゴたいぷゴシックCondense"/>
            </a:endParaRPr>
          </a:p>
          <a:p>
            <a:pPr algn="ctr"/>
            <a:r>
              <a:rPr lang="ja-JP" altLang="en-US" sz="2000" dirty="0" smtClean="0">
                <a:latin typeface="07ロゴたいぷゴシックCondense"/>
                <a:ea typeface="07ロゴたいぷゴシックCondense"/>
                <a:cs typeface="07ロゴたいぷゴシックCondense"/>
              </a:rPr>
              <a:t>浦</a:t>
            </a:r>
            <a:endParaRPr kumimoji="1" lang="ja-JP" altLang="en-US" sz="2000" dirty="0">
              <a:latin typeface="07ロゴたいぷゴシックCondense"/>
              <a:ea typeface="07ロゴたいぷゴシックCondense"/>
              <a:cs typeface="07ロゴたいぷゴシックCondense"/>
            </a:endParaRPr>
          </a:p>
        </p:txBody>
      </p:sp>
      <p:grpSp>
        <p:nvGrpSpPr>
          <p:cNvPr id="37" name="図形グループ 36"/>
          <p:cNvGrpSpPr/>
          <p:nvPr/>
        </p:nvGrpSpPr>
        <p:grpSpPr>
          <a:xfrm>
            <a:off x="3943783" y="1788611"/>
            <a:ext cx="4494707" cy="988761"/>
            <a:chOff x="5034068" y="1698257"/>
            <a:chExt cx="4494707" cy="988761"/>
          </a:xfrm>
        </p:grpSpPr>
        <p:sp>
          <p:nvSpPr>
            <p:cNvPr id="38" name="タイトル 1"/>
            <p:cNvSpPr txBox="1">
              <a:spLocks/>
            </p:cNvSpPr>
            <p:nvPr/>
          </p:nvSpPr>
          <p:spPr>
            <a:xfrm>
              <a:off x="5063260" y="2036083"/>
              <a:ext cx="4465515" cy="65093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rgbClr val="D9D9D9"/>
                  </a:solidFill>
                </a:rPr>
                <a:t>スマートな通院システム</a:t>
              </a:r>
              <a:endParaRPr lang="en-US" altLang="ja-JP" sz="2800" dirty="0" smtClean="0">
                <a:solidFill>
                  <a:srgbClr val="D9D9D9"/>
                </a:solidFill>
              </a:endParaRPr>
            </a:p>
          </p:txBody>
        </p:sp>
        <p:sp>
          <p:nvSpPr>
            <p:cNvPr id="39" name="正方形/長方形 38"/>
            <p:cNvSpPr/>
            <p:nvPr/>
          </p:nvSpPr>
          <p:spPr>
            <a:xfrm>
              <a:off x="5034068" y="2060020"/>
              <a:ext cx="4425205" cy="556721"/>
            </a:xfrm>
            <a:prstGeom prst="rect">
              <a:avLst/>
            </a:prstGeom>
            <a:no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0" name="タイトル 1"/>
            <p:cNvSpPr txBox="1">
              <a:spLocks/>
            </p:cNvSpPr>
            <p:nvPr/>
          </p:nvSpPr>
          <p:spPr>
            <a:xfrm>
              <a:off x="5137198" y="1698257"/>
              <a:ext cx="974241" cy="537963"/>
            </a:xfrm>
            <a:prstGeom prst="rect">
              <a:avLst/>
            </a:prstGeom>
            <a:solidFill>
              <a:srgbClr val="FFFFFF"/>
            </a:solidFill>
            <a:ln>
              <a:noFill/>
            </a:ln>
          </p:spPr>
          <p:txBody>
            <a:bodyPr>
              <a:noAutofit/>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000" dirty="0" smtClean="0">
                  <a:solidFill>
                    <a:srgbClr val="D9D9D9"/>
                  </a:solidFill>
                  <a:ea typeface="07ロゴたいぷゴシック7"/>
                </a:rPr>
                <a:t>福祉</a:t>
              </a:r>
              <a:endParaRPr lang="ja-JP" altLang="en-US" sz="3000" dirty="0">
                <a:solidFill>
                  <a:srgbClr val="D9D9D9"/>
                </a:solidFill>
                <a:ea typeface="07ロゴたいぷゴシック7"/>
              </a:endParaRPr>
            </a:p>
          </p:txBody>
        </p:sp>
      </p:grpSp>
      <p:grpSp>
        <p:nvGrpSpPr>
          <p:cNvPr id="41" name="図形グループ 40"/>
          <p:cNvGrpSpPr/>
          <p:nvPr/>
        </p:nvGrpSpPr>
        <p:grpSpPr>
          <a:xfrm>
            <a:off x="3644207" y="4983178"/>
            <a:ext cx="5204197" cy="995302"/>
            <a:chOff x="3797479" y="4950331"/>
            <a:chExt cx="5204197" cy="995302"/>
          </a:xfrm>
        </p:grpSpPr>
        <p:sp>
          <p:nvSpPr>
            <p:cNvPr id="42" name="タイトル 1"/>
            <p:cNvSpPr txBox="1">
              <a:spLocks/>
            </p:cNvSpPr>
            <p:nvPr/>
          </p:nvSpPr>
          <p:spPr>
            <a:xfrm>
              <a:off x="3797479" y="5294698"/>
              <a:ext cx="5204197" cy="65093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rgbClr val="D9D9D9"/>
                  </a:solidFill>
                </a:rPr>
                <a:t>地域親子のオープンな交流空間</a:t>
              </a:r>
              <a:endParaRPr lang="en-US" altLang="ja-JP" sz="2800" dirty="0" smtClean="0">
                <a:solidFill>
                  <a:srgbClr val="D9D9D9"/>
                </a:solidFill>
              </a:endParaRPr>
            </a:p>
          </p:txBody>
        </p:sp>
        <p:sp>
          <p:nvSpPr>
            <p:cNvPr id="43" name="正方形/長方形 42"/>
            <p:cNvSpPr/>
            <p:nvPr/>
          </p:nvSpPr>
          <p:spPr>
            <a:xfrm>
              <a:off x="3814714" y="5320532"/>
              <a:ext cx="5143169" cy="562565"/>
            </a:xfrm>
            <a:prstGeom prst="rect">
              <a:avLst/>
            </a:prstGeom>
            <a:no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タイトル 1"/>
            <p:cNvSpPr txBox="1">
              <a:spLocks/>
            </p:cNvSpPr>
            <p:nvPr/>
          </p:nvSpPr>
          <p:spPr>
            <a:xfrm>
              <a:off x="3983000" y="4950331"/>
              <a:ext cx="997995" cy="489057"/>
            </a:xfrm>
            <a:prstGeom prst="rect">
              <a:avLst/>
            </a:prstGeom>
            <a:solidFill>
              <a:srgbClr val="FFFFFF"/>
            </a:solidFill>
            <a:ln>
              <a:noFill/>
            </a:ln>
          </p:spPr>
          <p:txBody>
            <a:bodyPr>
              <a:normAutofit fontScale="92500" lnSpcReduction="2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200" dirty="0" smtClean="0">
                  <a:solidFill>
                    <a:srgbClr val="D9D9D9"/>
                  </a:solidFill>
                  <a:ea typeface="07ロゴたいぷゴシック7"/>
                </a:rPr>
                <a:t>交流</a:t>
              </a:r>
              <a:endParaRPr lang="ja-JP" altLang="en-US" sz="3200" dirty="0">
                <a:solidFill>
                  <a:srgbClr val="D9D9D9"/>
                </a:solidFill>
                <a:ea typeface="07ロゴたいぷゴシック7"/>
              </a:endParaRPr>
            </a:p>
          </p:txBody>
        </p:sp>
      </p:grpSp>
      <p:grpSp>
        <p:nvGrpSpPr>
          <p:cNvPr id="49" name="図形グループ 48"/>
          <p:cNvGrpSpPr/>
          <p:nvPr/>
        </p:nvGrpSpPr>
        <p:grpSpPr>
          <a:xfrm>
            <a:off x="4289070" y="3927569"/>
            <a:ext cx="4737854" cy="1021486"/>
            <a:chOff x="4316000" y="2586343"/>
            <a:chExt cx="4737854" cy="1021486"/>
          </a:xfrm>
        </p:grpSpPr>
        <p:sp>
          <p:nvSpPr>
            <p:cNvPr id="50" name="タイトル 1"/>
            <p:cNvSpPr txBox="1">
              <a:spLocks/>
            </p:cNvSpPr>
            <p:nvPr/>
          </p:nvSpPr>
          <p:spPr>
            <a:xfrm>
              <a:off x="4392636" y="2956894"/>
              <a:ext cx="4661218" cy="650935"/>
            </a:xfrm>
            <a:prstGeom prst="rect">
              <a:avLst/>
            </a:prstGeom>
            <a:noFill/>
            <a:ln>
              <a:solidFill>
                <a:srgbClr val="FFFFFF"/>
              </a:solid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rgbClr val="D9D9D9"/>
                  </a:solidFill>
                </a:rPr>
                <a:t>通勤時間をコーディネート</a:t>
              </a:r>
              <a:endParaRPr lang="en-US" altLang="ja-JP" sz="2800" dirty="0" smtClean="0">
                <a:solidFill>
                  <a:srgbClr val="D9D9D9"/>
                </a:solidFill>
              </a:endParaRPr>
            </a:p>
          </p:txBody>
        </p:sp>
        <p:sp>
          <p:nvSpPr>
            <p:cNvPr id="51" name="正方形/長方形 50"/>
            <p:cNvSpPr/>
            <p:nvPr/>
          </p:nvSpPr>
          <p:spPr>
            <a:xfrm>
              <a:off x="4316000" y="2940813"/>
              <a:ext cx="4685676" cy="583818"/>
            </a:xfrm>
            <a:prstGeom prst="rect">
              <a:avLst/>
            </a:prstGeom>
            <a:no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タイトル 1"/>
            <p:cNvSpPr txBox="1">
              <a:spLocks/>
            </p:cNvSpPr>
            <p:nvPr/>
          </p:nvSpPr>
          <p:spPr>
            <a:xfrm>
              <a:off x="4477483" y="2586343"/>
              <a:ext cx="974241" cy="537963"/>
            </a:xfrm>
            <a:prstGeom prst="rect">
              <a:avLst/>
            </a:prstGeom>
            <a:solidFill>
              <a:srgbClr val="FFFFFF"/>
            </a:solidFill>
            <a:ln>
              <a:noFill/>
            </a:ln>
          </p:spPr>
          <p:txBody>
            <a:bodyPr>
              <a:normAutofit fontScale="85000" lnSpcReduction="1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600" dirty="0" smtClean="0">
                  <a:solidFill>
                    <a:srgbClr val="D9D9D9"/>
                  </a:solidFill>
                  <a:ea typeface="07ロゴたいぷゴシック7"/>
                </a:rPr>
                <a:t>交通</a:t>
              </a:r>
              <a:endParaRPr lang="ja-JP" altLang="en-US" sz="3600" dirty="0">
                <a:solidFill>
                  <a:srgbClr val="D9D9D9"/>
                </a:solidFill>
                <a:ea typeface="07ロゴたいぷゴシック7"/>
              </a:endParaRPr>
            </a:p>
          </p:txBody>
        </p:sp>
      </p:grpSp>
      <p:sp>
        <p:nvSpPr>
          <p:cNvPr id="53" name="円/楕円 52"/>
          <p:cNvSpPr/>
          <p:nvPr/>
        </p:nvSpPr>
        <p:spPr>
          <a:xfrm>
            <a:off x="814958" y="1878367"/>
            <a:ext cx="901659" cy="920347"/>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latin typeface="07ロゴたいぷゴシックCondense"/>
                <a:ea typeface="07ロゴたいぷゴシックCondense"/>
                <a:cs typeface="07ロゴたいぷゴシックCondense"/>
              </a:rPr>
              <a:t>新治</a:t>
            </a:r>
            <a:endParaRPr kumimoji="1" lang="ja-JP" altLang="en-US" sz="2400" dirty="0">
              <a:latin typeface="07ロゴたいぷゴシックCondense"/>
              <a:ea typeface="07ロゴたいぷゴシックCondense"/>
              <a:cs typeface="07ロゴたいぷゴシックCondense"/>
            </a:endParaRPr>
          </a:p>
        </p:txBody>
      </p:sp>
      <p:grpSp>
        <p:nvGrpSpPr>
          <p:cNvPr id="54" name="図形グループ 53"/>
          <p:cNvGrpSpPr/>
          <p:nvPr/>
        </p:nvGrpSpPr>
        <p:grpSpPr>
          <a:xfrm>
            <a:off x="2866250" y="828446"/>
            <a:ext cx="4120172" cy="955820"/>
            <a:chOff x="2993610" y="307637"/>
            <a:chExt cx="4120172" cy="955820"/>
          </a:xfrm>
        </p:grpSpPr>
        <p:sp>
          <p:nvSpPr>
            <p:cNvPr id="55" name="正方形/長方形 54"/>
            <p:cNvSpPr/>
            <p:nvPr/>
          </p:nvSpPr>
          <p:spPr>
            <a:xfrm>
              <a:off x="2993610" y="705010"/>
              <a:ext cx="4120172" cy="506110"/>
            </a:xfrm>
            <a:prstGeom prst="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6" name="タイトル 1"/>
            <p:cNvSpPr txBox="1">
              <a:spLocks/>
            </p:cNvSpPr>
            <p:nvPr/>
          </p:nvSpPr>
          <p:spPr>
            <a:xfrm>
              <a:off x="2993610" y="672157"/>
              <a:ext cx="4120172" cy="591300"/>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chemeClr val="accent3"/>
                  </a:solidFill>
                </a:rPr>
                <a:t>トレンドとしての農業</a:t>
              </a:r>
              <a:endParaRPr lang="en-US" altLang="ja-JP" sz="2800" dirty="0">
                <a:solidFill>
                  <a:schemeClr val="accent3"/>
                </a:solidFill>
              </a:endParaRPr>
            </a:p>
          </p:txBody>
        </p:sp>
        <p:sp>
          <p:nvSpPr>
            <p:cNvPr id="57" name="タイトル 1"/>
            <p:cNvSpPr txBox="1">
              <a:spLocks/>
            </p:cNvSpPr>
            <p:nvPr/>
          </p:nvSpPr>
          <p:spPr>
            <a:xfrm>
              <a:off x="3096902" y="307637"/>
              <a:ext cx="974241" cy="537963"/>
            </a:xfrm>
            <a:prstGeom prst="rect">
              <a:avLst/>
            </a:prstGeom>
            <a:solidFill>
              <a:srgbClr val="FFFFFF"/>
            </a:solidFill>
            <a:ln>
              <a:noFill/>
            </a:ln>
          </p:spPr>
          <p:txBody>
            <a:bodyPr>
              <a:normAutofit fontScale="92500" lnSpcReduction="1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200" dirty="0" smtClean="0">
                  <a:solidFill>
                    <a:schemeClr val="accent3"/>
                  </a:solidFill>
                  <a:ea typeface="07ロゴたいぷゴシック7"/>
                </a:rPr>
                <a:t>農業</a:t>
              </a:r>
              <a:endParaRPr lang="ja-JP" altLang="en-US" sz="3200" dirty="0">
                <a:solidFill>
                  <a:schemeClr val="accent3"/>
                </a:solidFill>
                <a:ea typeface="07ロゴたいぷゴシック7"/>
              </a:endParaRPr>
            </a:p>
          </p:txBody>
        </p:sp>
      </p:grpSp>
      <p:sp>
        <p:nvSpPr>
          <p:cNvPr id="58" name="円/楕円 57"/>
          <p:cNvSpPr/>
          <p:nvPr/>
        </p:nvSpPr>
        <p:spPr>
          <a:xfrm>
            <a:off x="1209086" y="3771759"/>
            <a:ext cx="901659" cy="920347"/>
          </a:xfrm>
          <a:prstGeom prst="ellipse">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latin typeface="07ロゴたいぷゴシックCondense"/>
                <a:ea typeface="07ロゴたいぷゴシックCondense"/>
                <a:cs typeface="07ロゴたいぷゴシックCondense"/>
              </a:rPr>
              <a:t>中心</a:t>
            </a:r>
            <a:endParaRPr kumimoji="1" lang="ja-JP" altLang="en-US" sz="2400" dirty="0">
              <a:latin typeface="07ロゴたいぷゴシックCondense"/>
              <a:ea typeface="07ロゴたいぷゴシックCondense"/>
              <a:cs typeface="07ロゴたいぷゴシックCondense"/>
            </a:endParaRPr>
          </a:p>
        </p:txBody>
      </p:sp>
      <p:grpSp>
        <p:nvGrpSpPr>
          <p:cNvPr id="59" name="図形グループ 58"/>
          <p:cNvGrpSpPr/>
          <p:nvPr/>
        </p:nvGrpSpPr>
        <p:grpSpPr>
          <a:xfrm>
            <a:off x="4710985" y="2718349"/>
            <a:ext cx="3992943" cy="1074690"/>
            <a:chOff x="4650582" y="2828896"/>
            <a:chExt cx="3992943" cy="1074690"/>
          </a:xfrm>
        </p:grpSpPr>
        <p:sp>
          <p:nvSpPr>
            <p:cNvPr id="60" name="タイトル 1"/>
            <p:cNvSpPr txBox="1">
              <a:spLocks/>
            </p:cNvSpPr>
            <p:nvPr/>
          </p:nvSpPr>
          <p:spPr>
            <a:xfrm>
              <a:off x="4650582" y="3187557"/>
              <a:ext cx="3992943" cy="716029"/>
            </a:xfrm>
            <a:prstGeom prst="rect">
              <a:avLst/>
            </a:prstGeom>
            <a:noFill/>
            <a:ln>
              <a:solidFill>
                <a:srgbClr val="BFBFBF"/>
              </a:solidFill>
            </a:ln>
          </p:spPr>
          <p:txBody>
            <a:bodyPr vert="horz" lIns="91440" tIns="45720" rIns="91440" bIns="45720" rtlCol="0" anchor="ctr">
              <a:normAutofit fontScale="47500" lnSpcReduction="20000"/>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dirty="0">
                  <a:solidFill>
                    <a:srgbClr val="D9D9D9"/>
                  </a:solidFill>
                </a:rPr>
                <a:t>賑わいの</a:t>
              </a:r>
              <a:r>
                <a:rPr lang="ja-JP" altLang="en-US" dirty="0" smtClean="0">
                  <a:solidFill>
                    <a:srgbClr val="D9D9D9"/>
                  </a:solidFill>
                </a:rPr>
                <a:t>ある</a:t>
              </a:r>
              <a:endParaRPr lang="en-US" altLang="ja-JP" dirty="0" smtClean="0">
                <a:solidFill>
                  <a:srgbClr val="D9D9D9"/>
                </a:solidFill>
              </a:endParaRPr>
            </a:p>
            <a:p>
              <a:r>
                <a:rPr lang="ja-JP" altLang="en-US" dirty="0" smtClean="0">
                  <a:solidFill>
                    <a:srgbClr val="D9D9D9"/>
                  </a:solidFill>
                </a:rPr>
                <a:t>ファッショナブル</a:t>
              </a:r>
              <a:r>
                <a:rPr lang="ja-JP" altLang="en-US" dirty="0">
                  <a:solidFill>
                    <a:srgbClr val="D9D9D9"/>
                  </a:solidFill>
                </a:rPr>
                <a:t>なまちづくり</a:t>
              </a:r>
              <a:endParaRPr lang="en-US" altLang="ja-JP" dirty="0">
                <a:solidFill>
                  <a:srgbClr val="D9D9D9"/>
                </a:solidFill>
              </a:endParaRPr>
            </a:p>
          </p:txBody>
        </p:sp>
        <p:sp>
          <p:nvSpPr>
            <p:cNvPr id="61" name="タイトル 1"/>
            <p:cNvSpPr txBox="1">
              <a:spLocks/>
            </p:cNvSpPr>
            <p:nvPr/>
          </p:nvSpPr>
          <p:spPr>
            <a:xfrm>
              <a:off x="4762537" y="2828896"/>
              <a:ext cx="974241" cy="537963"/>
            </a:xfrm>
            <a:prstGeom prst="rect">
              <a:avLst/>
            </a:prstGeom>
            <a:solidFill>
              <a:srgbClr val="FFFFFF"/>
            </a:solidFill>
            <a:ln>
              <a:noFill/>
            </a:ln>
          </p:spPr>
          <p:txBody>
            <a:bodyPr>
              <a:noAutofit/>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000" dirty="0" smtClean="0">
                  <a:solidFill>
                    <a:srgbClr val="D9D9D9"/>
                  </a:solidFill>
                  <a:ea typeface="07ロゴたいぷゴシック7"/>
                </a:rPr>
                <a:t>商業</a:t>
              </a:r>
              <a:endParaRPr lang="ja-JP" altLang="en-US" sz="3000" dirty="0">
                <a:solidFill>
                  <a:srgbClr val="D9D9D9"/>
                </a:solidFill>
                <a:ea typeface="07ロゴたいぷゴシック7"/>
              </a:endParaRPr>
            </a:p>
          </p:txBody>
        </p:sp>
      </p:grpSp>
      <p:grpSp>
        <p:nvGrpSpPr>
          <p:cNvPr id="35" name="図形グループ 34"/>
          <p:cNvGrpSpPr/>
          <p:nvPr/>
        </p:nvGrpSpPr>
        <p:grpSpPr>
          <a:xfrm>
            <a:off x="2172240" y="5785561"/>
            <a:ext cx="6104160" cy="937806"/>
            <a:chOff x="1214838" y="5785561"/>
            <a:chExt cx="6104160" cy="937806"/>
          </a:xfrm>
        </p:grpSpPr>
        <p:sp>
          <p:nvSpPr>
            <p:cNvPr id="36" name="タイトル 1"/>
            <p:cNvSpPr txBox="1">
              <a:spLocks/>
            </p:cNvSpPr>
            <p:nvPr/>
          </p:nvSpPr>
          <p:spPr>
            <a:xfrm>
              <a:off x="1283721" y="6185405"/>
              <a:ext cx="6035277" cy="537962"/>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chemeClr val="bg1">
                      <a:lumMod val="85000"/>
                    </a:schemeClr>
                  </a:solidFill>
                </a:rPr>
                <a:t>リフレッシュして発見、土浦の魅力</a:t>
              </a:r>
              <a:endParaRPr lang="en-US" altLang="ja-JP" sz="2800" dirty="0" smtClean="0">
                <a:solidFill>
                  <a:schemeClr val="bg1">
                    <a:lumMod val="85000"/>
                  </a:schemeClr>
                </a:solidFill>
              </a:endParaRPr>
            </a:p>
          </p:txBody>
        </p:sp>
        <p:sp>
          <p:nvSpPr>
            <p:cNvPr id="62" name="正方形/長方形 61"/>
            <p:cNvSpPr/>
            <p:nvPr/>
          </p:nvSpPr>
          <p:spPr>
            <a:xfrm>
              <a:off x="1214838" y="6169776"/>
              <a:ext cx="6005632" cy="535885"/>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3" name="タイトル 1"/>
            <p:cNvSpPr txBox="1">
              <a:spLocks/>
            </p:cNvSpPr>
            <p:nvPr/>
          </p:nvSpPr>
          <p:spPr>
            <a:xfrm>
              <a:off x="1366948" y="5785561"/>
              <a:ext cx="974241" cy="537963"/>
            </a:xfrm>
            <a:prstGeom prst="rect">
              <a:avLst/>
            </a:prstGeom>
            <a:solidFill>
              <a:srgbClr val="FFFFFF"/>
            </a:solidFill>
            <a:ln>
              <a:noFill/>
            </a:ln>
          </p:spPr>
          <p:txBody>
            <a:bodyPr>
              <a:normAutofit fontScale="92500" lnSpcReduction="1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200" dirty="0" smtClean="0">
                  <a:solidFill>
                    <a:srgbClr val="D9D9D9"/>
                  </a:solidFill>
                  <a:ea typeface="07ロゴたいぷゴシック7"/>
                </a:rPr>
                <a:t>観光</a:t>
              </a:r>
              <a:endParaRPr lang="ja-JP" altLang="en-US" sz="3200" dirty="0">
                <a:solidFill>
                  <a:srgbClr val="D9D9D9"/>
                </a:solidFill>
                <a:ea typeface="07ロゴたいぷゴシック7"/>
              </a:endParaRPr>
            </a:p>
          </p:txBody>
        </p:sp>
      </p:grpSp>
    </p:spTree>
    <p:extLst>
      <p:ext uri="{BB962C8B-B14F-4D97-AF65-F5344CB8AC3E}">
        <p14:creationId xmlns:p14="http://schemas.microsoft.com/office/powerpoint/2010/main" val="32140283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1837448" y="40530"/>
            <a:ext cx="4470318" cy="1047523"/>
          </a:xfrm>
          <a:prstGeom prst="rect">
            <a:avLst/>
          </a:prstGeom>
          <a:noFill/>
          <a:ln>
            <a:solidFill>
              <a:srgbClr val="FFFFFF"/>
            </a:solidFill>
          </a:ln>
        </p:spPr>
        <p:txBody>
          <a:bodyPr vert="horz" lIns="91440" tIns="45720" rIns="91440" bIns="45720" rtlCol="0" anchor="ctr">
            <a:normAutofit fontScale="85000" lnSpcReduction="20000"/>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dirty="0" smtClean="0">
                <a:solidFill>
                  <a:srgbClr val="9BBB59"/>
                </a:solidFill>
                <a:latin typeface="Calibri"/>
              </a:rPr>
              <a:t>トレンドとしての</a:t>
            </a:r>
            <a:endParaRPr lang="en-US" altLang="ja-JP" dirty="0" smtClean="0">
              <a:solidFill>
                <a:srgbClr val="9BBB59"/>
              </a:solidFill>
              <a:latin typeface="Calibri"/>
            </a:endParaRPr>
          </a:p>
          <a:p>
            <a:r>
              <a:rPr lang="ja-JP" altLang="en-US" dirty="0" smtClean="0">
                <a:solidFill>
                  <a:srgbClr val="9BBB59"/>
                </a:solidFill>
                <a:latin typeface="Calibri"/>
              </a:rPr>
              <a:t>農業</a:t>
            </a:r>
            <a:endParaRPr lang="en-US" altLang="ja-JP" dirty="0">
              <a:solidFill>
                <a:srgbClr val="9BBB59"/>
              </a:solidFill>
              <a:latin typeface="Calibri"/>
            </a:endParaRPr>
          </a:p>
        </p:txBody>
      </p:sp>
      <p:sp>
        <p:nvSpPr>
          <p:cNvPr id="3" name="スライド番号プレースホルダー 2"/>
          <p:cNvSpPr>
            <a:spLocks noGrp="1"/>
          </p:cNvSpPr>
          <p:nvPr>
            <p:ph type="sldNum" sz="quarter" idx="4294967295"/>
          </p:nvPr>
        </p:nvSpPr>
        <p:spPr>
          <a:xfrm>
            <a:off x="8486391" y="6356350"/>
            <a:ext cx="532894" cy="501650"/>
          </a:xfrm>
          <a:prstGeom prst="rect">
            <a:avLst/>
          </a:prstGeom>
        </p:spPr>
        <p:txBody>
          <a:bodyPr/>
          <a:lstStyle/>
          <a:p>
            <a:fld id="{EB6DE344-0E13-7A42-845D-D86302F9C55A}" type="slidenum">
              <a:rPr lang="ja-JP" altLang="en-US" smtClean="0">
                <a:solidFill>
                  <a:prstClr val="black">
                    <a:lumMod val="50000"/>
                    <a:lumOff val="50000"/>
                  </a:prstClr>
                </a:solidFill>
                <a:latin typeface="Calibri"/>
                <a:ea typeface="ＭＳ Ｐゴシック"/>
              </a:rPr>
              <a:pPr/>
              <a:t>17</a:t>
            </a:fld>
            <a:endParaRPr lang="ja-JP" altLang="en-US" dirty="0">
              <a:solidFill>
                <a:prstClr val="black">
                  <a:lumMod val="50000"/>
                  <a:lumOff val="50000"/>
                </a:prstClr>
              </a:solidFill>
              <a:latin typeface="Calibri"/>
              <a:ea typeface="ＭＳ Ｐゴシック"/>
            </a:endParaRPr>
          </a:p>
        </p:txBody>
      </p:sp>
      <p:sp>
        <p:nvSpPr>
          <p:cNvPr id="4" name="タイトル 1"/>
          <p:cNvSpPr>
            <a:spLocks noGrp="1"/>
          </p:cNvSpPr>
          <p:nvPr>
            <p:ph type="title"/>
          </p:nvPr>
        </p:nvSpPr>
        <p:spPr>
          <a:xfrm>
            <a:off x="282588" y="0"/>
            <a:ext cx="1569025" cy="1047523"/>
          </a:xfrm>
          <a:noFill/>
          <a:ln>
            <a:solidFill>
              <a:schemeClr val="accent3"/>
            </a:solidFill>
          </a:ln>
        </p:spPr>
        <p:txBody>
          <a:bodyPr>
            <a:normAutofit/>
          </a:bodyPr>
          <a:lstStyle/>
          <a:p>
            <a:r>
              <a:rPr lang="ja-JP" altLang="en-US" dirty="0" smtClean="0">
                <a:solidFill>
                  <a:schemeClr val="accent3"/>
                </a:solidFill>
              </a:rPr>
              <a:t>農業</a:t>
            </a:r>
            <a:endParaRPr kumimoji="1" lang="ja-JP" altLang="en-US" dirty="0">
              <a:solidFill>
                <a:schemeClr val="accent3"/>
              </a:solidFill>
            </a:endParaRPr>
          </a:p>
        </p:txBody>
      </p:sp>
      <p:cxnSp>
        <p:nvCxnSpPr>
          <p:cNvPr id="6" name="直線コネクタ 5"/>
          <p:cNvCxnSpPr/>
          <p:nvPr/>
        </p:nvCxnSpPr>
        <p:spPr>
          <a:xfrm>
            <a:off x="1837448" y="1047523"/>
            <a:ext cx="4452791" cy="0"/>
          </a:xfrm>
          <a:prstGeom prst="line">
            <a:avLst/>
          </a:prstGeom>
          <a:ln w="19050" cmpd="sng">
            <a:solidFill>
              <a:srgbClr val="9BBB59"/>
            </a:solidFill>
          </a:ln>
          <a:effectLst/>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1334050" y="6096878"/>
            <a:ext cx="6394972" cy="584776"/>
          </a:xfrm>
          <a:prstGeom prst="rect">
            <a:avLst/>
          </a:prstGeom>
          <a:noFill/>
          <a:ln w="19050" cmpd="sng">
            <a:solidFill>
              <a:srgbClr val="9BBB59"/>
            </a:solidFill>
          </a:ln>
        </p:spPr>
        <p:txBody>
          <a:bodyPr wrap="square" rtlCol="0">
            <a:spAutoFit/>
          </a:bodyPr>
          <a:lstStyle/>
          <a:p>
            <a:pPr algn="ctr"/>
            <a:r>
              <a:rPr lang="ja-JP" altLang="en-US" sz="3200" dirty="0">
                <a:solidFill>
                  <a:prstClr val="black"/>
                </a:solidFill>
                <a:latin typeface="07ロゴたいぷゴシックCondense"/>
                <a:ea typeface="07ロゴたいぷゴシックCondense"/>
                <a:cs typeface="07ロゴたいぷゴシックCondense"/>
              </a:rPr>
              <a:t>市民</a:t>
            </a:r>
            <a:r>
              <a:rPr lang="ja-JP" altLang="en-US" sz="3200" dirty="0" smtClean="0">
                <a:solidFill>
                  <a:prstClr val="black"/>
                </a:solidFill>
                <a:latin typeface="07ロゴたいぷゴシックCondense"/>
                <a:ea typeface="07ロゴたいぷゴシックCondense"/>
                <a:cs typeface="07ロゴたいぷゴシックCondense"/>
              </a:rPr>
              <a:t>の</a:t>
            </a:r>
            <a:r>
              <a:rPr lang="ja-JP" altLang="en-US" sz="3200" dirty="0" smtClean="0">
                <a:solidFill>
                  <a:prstClr val="black"/>
                </a:solidFill>
                <a:latin typeface="07ロゴたいぷゴシックCondense"/>
                <a:ea typeface="07ロゴたいぷゴシックCondense"/>
                <a:cs typeface="07ロゴたいぷゴシックCondense"/>
              </a:rPr>
              <a:t>野菜栽培へ</a:t>
            </a:r>
            <a:r>
              <a:rPr lang="ja-JP" altLang="en-US" sz="3200" dirty="0" smtClean="0">
                <a:solidFill>
                  <a:prstClr val="black"/>
                </a:solidFill>
                <a:latin typeface="07ロゴたいぷゴシックCondense"/>
                <a:ea typeface="07ロゴたいぷゴシックCondense"/>
                <a:cs typeface="07ロゴたいぷゴシックCondense"/>
              </a:rPr>
              <a:t>の</a:t>
            </a:r>
            <a:r>
              <a:rPr lang="ja-JP" altLang="en-US" sz="3200" dirty="0">
                <a:latin typeface="07ロゴたいぷゴシックCondense"/>
                <a:ea typeface="07ロゴたいぷゴシックCondense"/>
                <a:cs typeface="07ロゴたいぷゴシックCondense"/>
              </a:rPr>
              <a:t>関心が高い</a:t>
            </a:r>
          </a:p>
        </p:txBody>
      </p:sp>
      <p:graphicFrame>
        <p:nvGraphicFramePr>
          <p:cNvPr id="11" name="表 10"/>
          <p:cNvGraphicFramePr>
            <a:graphicFrameLocks noGrp="1"/>
          </p:cNvGraphicFramePr>
          <p:nvPr>
            <p:extLst>
              <p:ext uri="{D42A27DB-BD31-4B8C-83A1-F6EECF244321}">
                <p14:modId xmlns:p14="http://schemas.microsoft.com/office/powerpoint/2010/main" val="1140045576"/>
              </p:ext>
            </p:extLst>
          </p:nvPr>
        </p:nvGraphicFramePr>
        <p:xfrm>
          <a:off x="4264622" y="2978093"/>
          <a:ext cx="4598844" cy="2438400"/>
        </p:xfrm>
        <a:graphic>
          <a:graphicData uri="http://schemas.openxmlformats.org/drawingml/2006/table">
            <a:tbl>
              <a:tblPr firstRow="1" bandRow="1">
                <a:tableStyleId>{F5AB1C69-6EDB-4FF4-983F-18BD219EF322}</a:tableStyleId>
              </a:tblPr>
              <a:tblGrid>
                <a:gridCol w="2001969"/>
                <a:gridCol w="1512852"/>
                <a:gridCol w="1084023"/>
              </a:tblGrid>
              <a:tr h="22579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1800" b="0" dirty="0" smtClean="0">
                          <a:latin typeface="07ロゴたいぷゴシックCondense"/>
                          <a:ea typeface="07ロゴたいぷゴシックCondense"/>
                          <a:cs typeface="07ロゴたいぷゴシックCondense"/>
                        </a:rPr>
                        <a:t>市民農園</a:t>
                      </a:r>
                      <a:endParaRPr lang="en-US" altLang="ja-JP" sz="1800" b="0" dirty="0" smtClean="0">
                        <a:latin typeface="07ロゴたいぷゴシックCondense"/>
                        <a:ea typeface="07ロゴたいぷゴシックCondense"/>
                        <a:cs typeface="07ロゴたいぷゴシックCondense"/>
                      </a:endParaRPr>
                    </a:p>
                  </a:txBody>
                  <a:tcPr anchor="ctr"/>
                </a:tc>
                <a:tc>
                  <a:txBody>
                    <a:bodyPr/>
                    <a:lstStyle/>
                    <a:p>
                      <a:pPr algn="ctr"/>
                      <a:r>
                        <a:rPr kumimoji="1" lang="ja-JP" altLang="en-US" sz="1800" b="0" dirty="0" smtClean="0">
                          <a:latin typeface="07ロゴたいぷゴシックCondense"/>
                          <a:ea typeface="07ロゴたいぷゴシックCondense"/>
                          <a:cs typeface="07ロゴたいぷゴシックCondense"/>
                        </a:rPr>
                        <a:t>区画数</a:t>
                      </a:r>
                      <a:endParaRPr kumimoji="1" lang="en-US" altLang="ja-JP" sz="1800" b="0" dirty="0" smtClean="0">
                        <a:latin typeface="07ロゴたいぷゴシックCondense"/>
                        <a:ea typeface="07ロゴたいぷゴシックCondense"/>
                        <a:cs typeface="07ロゴたいぷゴシックCondense"/>
                      </a:endParaRPr>
                    </a:p>
                    <a:p>
                      <a:pPr algn="ctr"/>
                      <a:r>
                        <a:rPr kumimoji="1" lang="en-US" altLang="ja-JP" sz="1600" b="0" dirty="0" smtClean="0">
                          <a:latin typeface="07ロゴたいぷゴシックCondense"/>
                          <a:ea typeface="07ロゴたいぷゴシックCondense"/>
                          <a:cs typeface="07ロゴたいぷゴシックCondense"/>
                        </a:rPr>
                        <a:t>(</a:t>
                      </a:r>
                      <a:r>
                        <a:rPr kumimoji="1" lang="ja-JP" altLang="en-US" sz="1600" b="0" dirty="0" smtClean="0">
                          <a:latin typeface="07ロゴたいぷゴシックCondense"/>
                          <a:ea typeface="07ロゴたいぷゴシックCondense"/>
                          <a:cs typeface="07ロゴたいぷゴシックCondense"/>
                        </a:rPr>
                        <a:t>一区画</a:t>
                      </a:r>
                      <a:r>
                        <a:rPr kumimoji="1" lang="en-US" altLang="ja-JP" sz="1600" b="0" dirty="0" smtClean="0">
                          <a:latin typeface="07ロゴたいぷゴシックCondense"/>
                          <a:ea typeface="07ロゴたいぷゴシックCondense"/>
                          <a:cs typeface="07ロゴたいぷゴシックCondense"/>
                        </a:rPr>
                        <a:t>/20</a:t>
                      </a:r>
                      <a:r>
                        <a:rPr kumimoji="1" lang="ja-JP" altLang="en-US" sz="1600" b="0" dirty="0" smtClean="0">
                          <a:latin typeface="07ロゴたいぷゴシックCondense"/>
                          <a:ea typeface="07ロゴたいぷゴシックCondense"/>
                          <a:cs typeface="07ロゴたいぷゴシックCondense"/>
                        </a:rPr>
                        <a:t>㎡</a:t>
                      </a:r>
                      <a:r>
                        <a:rPr kumimoji="1" lang="en-US" altLang="ja-JP" sz="1600" b="0" dirty="0" smtClean="0">
                          <a:latin typeface="07ロゴたいぷゴシックCondense"/>
                          <a:ea typeface="07ロゴたいぷゴシックCondense"/>
                          <a:cs typeface="07ロゴたいぷゴシックCondense"/>
                        </a:rPr>
                        <a:t>)</a:t>
                      </a:r>
                      <a:endParaRPr kumimoji="1" lang="ja-JP" altLang="en-US" sz="1600" b="0" dirty="0">
                        <a:latin typeface="07ロゴたいぷゴシックCondense"/>
                        <a:ea typeface="07ロゴたいぷゴシックCondense"/>
                        <a:cs typeface="07ロゴたいぷゴシックCondense"/>
                      </a:endParaRPr>
                    </a:p>
                  </a:txBody>
                  <a:tcPr/>
                </a:tc>
                <a:tc>
                  <a:txBody>
                    <a:bodyPr/>
                    <a:lstStyle/>
                    <a:p>
                      <a:pPr algn="ctr"/>
                      <a:r>
                        <a:rPr kumimoji="1" lang="ja-JP" altLang="en-US" sz="1800" b="0" dirty="0" smtClean="0">
                          <a:latin typeface="07ロゴたいぷゴシックCondense"/>
                          <a:ea typeface="07ロゴたいぷゴシックCondense"/>
                          <a:cs typeface="07ロゴたいぷゴシックCondense"/>
                        </a:rPr>
                        <a:t>利用率</a:t>
                      </a:r>
                      <a:endParaRPr kumimoji="1" lang="ja-JP" altLang="en-US" sz="1800" b="0" dirty="0">
                        <a:latin typeface="07ロゴたいぷゴシックCondense"/>
                        <a:ea typeface="07ロゴたいぷゴシックCondense"/>
                        <a:cs typeface="07ロゴたいぷゴシックCondense"/>
                      </a:endParaRPr>
                    </a:p>
                  </a:txBody>
                  <a:tcPr anchor="ctr"/>
                </a:tc>
              </a:tr>
              <a:tr h="32875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1800" b="0" dirty="0" smtClean="0">
                          <a:latin typeface="07ロゴたいぷゴシックCondense"/>
                          <a:ea typeface="07ロゴたいぷゴシックCondense"/>
                          <a:cs typeface="07ロゴたいぷゴシックCondense"/>
                        </a:rPr>
                        <a:t>高津農園</a:t>
                      </a:r>
                      <a:endParaRPr lang="en-US" altLang="ja-JP" sz="1800" b="0" dirty="0" smtClean="0">
                        <a:latin typeface="07ロゴたいぷゴシックCondense"/>
                        <a:ea typeface="07ロゴたいぷゴシックCondense"/>
                        <a:cs typeface="07ロゴたいぷゴシックCondense"/>
                      </a:endParaRPr>
                    </a:p>
                  </a:txBody>
                  <a:tcPr/>
                </a:tc>
                <a:tc>
                  <a:txBody>
                    <a:bodyPr/>
                    <a:lstStyle/>
                    <a:p>
                      <a:pPr algn="ctr"/>
                      <a:r>
                        <a:rPr kumimoji="1" lang="en-US" altLang="ja-JP" sz="1800" b="0" dirty="0" smtClean="0">
                          <a:solidFill>
                            <a:schemeClr val="tx1"/>
                          </a:solidFill>
                          <a:latin typeface="07ロゴたいぷゴシックCondense"/>
                          <a:ea typeface="07ロゴたいぷゴシックCondense"/>
                          <a:cs typeface="07ロゴたいぷゴシックCondense"/>
                        </a:rPr>
                        <a:t>114</a:t>
                      </a:r>
                      <a:endParaRPr kumimoji="1" lang="ja-JP" altLang="en-US" sz="1800" b="0" dirty="0">
                        <a:solidFill>
                          <a:schemeClr val="tx1"/>
                        </a:solidFill>
                        <a:latin typeface="07ロゴたいぷゴシックCondense"/>
                        <a:ea typeface="07ロゴたいぷゴシックCondense"/>
                        <a:cs typeface="07ロゴたいぷゴシックCondense"/>
                      </a:endParaRPr>
                    </a:p>
                  </a:txBody>
                  <a:tcPr/>
                </a:tc>
                <a:tc>
                  <a:txBody>
                    <a:bodyPr/>
                    <a:lstStyle/>
                    <a:p>
                      <a:pPr algn="ctr"/>
                      <a:r>
                        <a:rPr kumimoji="1" lang="en-US" altLang="ja-JP" sz="1800" b="0" dirty="0" smtClean="0">
                          <a:solidFill>
                            <a:srgbClr val="FF0000"/>
                          </a:solidFill>
                          <a:latin typeface="07ロゴたいぷゴシックCondense"/>
                          <a:ea typeface="07ロゴたいぷゴシックCondense"/>
                          <a:cs typeface="07ロゴたいぷゴシックCondense"/>
                        </a:rPr>
                        <a:t>98.9</a:t>
                      </a:r>
                      <a:r>
                        <a:rPr kumimoji="1" lang="ja-JP" altLang="en-US" sz="1800" b="0" dirty="0" smtClean="0">
                          <a:solidFill>
                            <a:schemeClr val="tx1"/>
                          </a:solidFill>
                          <a:latin typeface="07ロゴたいぷゴシックCondense"/>
                          <a:ea typeface="07ロゴたいぷゴシックCondense"/>
                          <a:cs typeface="07ロゴたいぷゴシックCondense"/>
                        </a:rPr>
                        <a:t>％</a:t>
                      </a:r>
                      <a:endParaRPr kumimoji="1" lang="ja-JP" altLang="en-US" sz="1800" b="0" dirty="0">
                        <a:solidFill>
                          <a:schemeClr val="tx1"/>
                        </a:solidFill>
                        <a:latin typeface="07ロゴたいぷゴシックCondense"/>
                        <a:ea typeface="07ロゴたいぷゴシックCondense"/>
                        <a:cs typeface="07ロゴたいぷゴシックCondense"/>
                      </a:endParaRPr>
                    </a:p>
                  </a:txBody>
                  <a:tcPr/>
                </a:tc>
              </a:tr>
              <a:tr h="32875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1800" b="0" dirty="0" smtClean="0">
                          <a:latin typeface="07ロゴたいぷゴシックCondense"/>
                          <a:ea typeface="07ロゴたいぷゴシックCondense"/>
                          <a:cs typeface="07ロゴたいぷゴシックCondense"/>
                        </a:rPr>
                        <a:t>摩利山農園</a:t>
                      </a:r>
                      <a:endParaRPr lang="en-US" altLang="ja-JP" sz="1800" b="0" dirty="0" smtClean="0">
                        <a:latin typeface="07ロゴたいぷゴシックCondense"/>
                        <a:ea typeface="07ロゴたいぷゴシックCondense"/>
                        <a:cs typeface="07ロゴたいぷゴシックCondense"/>
                      </a:endParaRPr>
                    </a:p>
                  </a:txBody>
                  <a:tcPr/>
                </a:tc>
                <a:tc>
                  <a:txBody>
                    <a:bodyPr/>
                    <a:lstStyle/>
                    <a:p>
                      <a:pPr algn="ctr"/>
                      <a:r>
                        <a:rPr kumimoji="1" lang="en-US" altLang="ja-JP" sz="1800" b="0" dirty="0" smtClean="0">
                          <a:solidFill>
                            <a:schemeClr val="tx1"/>
                          </a:solidFill>
                          <a:latin typeface="07ロゴたいぷゴシックCondense"/>
                          <a:ea typeface="07ロゴたいぷゴシックCondense"/>
                          <a:cs typeface="07ロゴたいぷゴシックCondense"/>
                        </a:rPr>
                        <a:t>40</a:t>
                      </a:r>
                      <a:endParaRPr kumimoji="1" lang="ja-JP" altLang="en-US" sz="1800" b="0" dirty="0">
                        <a:solidFill>
                          <a:schemeClr val="tx1"/>
                        </a:solidFill>
                        <a:latin typeface="07ロゴたいぷゴシックCondense"/>
                        <a:ea typeface="07ロゴたいぷゴシックCondense"/>
                        <a:cs typeface="07ロゴたいぷゴシックCondense"/>
                      </a:endParaRPr>
                    </a:p>
                  </a:txBody>
                  <a:tcPr/>
                </a:tc>
                <a:tc>
                  <a:txBody>
                    <a:bodyPr/>
                    <a:lstStyle/>
                    <a:p>
                      <a:pPr algn="ctr"/>
                      <a:r>
                        <a:rPr kumimoji="1" lang="en-US" altLang="ja-JP" sz="1800" b="0" dirty="0" smtClean="0">
                          <a:solidFill>
                            <a:srgbClr val="FF0000"/>
                          </a:solidFill>
                          <a:latin typeface="07ロゴたいぷゴシックCondense"/>
                          <a:ea typeface="07ロゴたいぷゴシックCondense"/>
                          <a:cs typeface="07ロゴたいぷゴシックCondense"/>
                        </a:rPr>
                        <a:t>100.0</a:t>
                      </a:r>
                      <a:r>
                        <a:rPr kumimoji="1" lang="ja-JP" altLang="en-US" sz="1800" b="0" dirty="0" smtClean="0">
                          <a:solidFill>
                            <a:schemeClr val="tx1"/>
                          </a:solidFill>
                          <a:latin typeface="07ロゴたいぷゴシックCondense"/>
                          <a:ea typeface="07ロゴたいぷゴシックCondense"/>
                          <a:cs typeface="07ロゴたいぷゴシックCondense"/>
                        </a:rPr>
                        <a:t>％</a:t>
                      </a:r>
                      <a:endParaRPr kumimoji="1" lang="ja-JP" altLang="en-US" sz="1800" b="0" dirty="0">
                        <a:solidFill>
                          <a:schemeClr val="tx1"/>
                        </a:solidFill>
                        <a:latin typeface="07ロゴたいぷゴシックCondense"/>
                        <a:ea typeface="07ロゴたいぷゴシックCondense"/>
                        <a:cs typeface="07ロゴたいぷゴシックCondense"/>
                      </a:endParaRPr>
                    </a:p>
                  </a:txBody>
                  <a:tcPr/>
                </a:tc>
              </a:tr>
              <a:tr h="32875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1800" b="0" dirty="0" smtClean="0">
                          <a:latin typeface="07ロゴたいぷゴシックCondense"/>
                          <a:ea typeface="07ロゴたいぷゴシックCondense"/>
                          <a:cs typeface="07ロゴたいぷゴシックCondense"/>
                        </a:rPr>
                        <a:t>神立農園</a:t>
                      </a:r>
                      <a:endParaRPr lang="en-US" altLang="ja-JP" sz="1800" b="0" dirty="0" smtClean="0">
                        <a:latin typeface="07ロゴたいぷゴシックCondense"/>
                        <a:ea typeface="07ロゴたいぷゴシックCondense"/>
                        <a:cs typeface="07ロゴたいぷゴシックCondense"/>
                      </a:endParaRPr>
                    </a:p>
                  </a:txBody>
                  <a:tcPr/>
                </a:tc>
                <a:tc>
                  <a:txBody>
                    <a:bodyPr/>
                    <a:lstStyle/>
                    <a:p>
                      <a:pPr algn="ctr"/>
                      <a:r>
                        <a:rPr kumimoji="1" lang="en-US" altLang="ja-JP" sz="1800" b="0" dirty="0" smtClean="0">
                          <a:solidFill>
                            <a:schemeClr val="tx1"/>
                          </a:solidFill>
                          <a:latin typeface="07ロゴたいぷゴシックCondense"/>
                          <a:ea typeface="07ロゴたいぷゴシックCondense"/>
                          <a:cs typeface="07ロゴたいぷゴシックCondense"/>
                        </a:rPr>
                        <a:t>85</a:t>
                      </a:r>
                    </a:p>
                  </a:txBody>
                  <a:tcPr/>
                </a:tc>
                <a:tc>
                  <a:txBody>
                    <a:bodyPr/>
                    <a:lstStyle/>
                    <a:p>
                      <a:pPr algn="ctr"/>
                      <a:r>
                        <a:rPr kumimoji="1" lang="en-US" altLang="ja-JP" sz="1800" b="0" dirty="0" smtClean="0">
                          <a:solidFill>
                            <a:srgbClr val="FF0000"/>
                          </a:solidFill>
                          <a:latin typeface="07ロゴたいぷゴシックCondense"/>
                          <a:ea typeface="07ロゴたいぷゴシックCondense"/>
                          <a:cs typeface="07ロゴたいぷゴシックCondense"/>
                        </a:rPr>
                        <a:t>90.0</a:t>
                      </a:r>
                      <a:r>
                        <a:rPr kumimoji="1" lang="ja-JP" altLang="en-US" sz="1800" b="0" dirty="0" smtClean="0">
                          <a:solidFill>
                            <a:schemeClr val="tx1"/>
                          </a:solidFill>
                          <a:latin typeface="07ロゴたいぷゴシックCondense"/>
                          <a:ea typeface="07ロゴたいぷゴシックCondense"/>
                          <a:cs typeface="07ロゴたいぷゴシックCondense"/>
                        </a:rPr>
                        <a:t>％</a:t>
                      </a:r>
                      <a:endParaRPr kumimoji="1" lang="en-US" altLang="ja-JP" sz="1800" b="0" dirty="0" smtClean="0">
                        <a:solidFill>
                          <a:schemeClr val="tx1"/>
                        </a:solidFill>
                        <a:latin typeface="07ロゴたいぷゴシックCondense"/>
                        <a:ea typeface="07ロゴたいぷゴシックCondense"/>
                        <a:cs typeface="07ロゴたいぷゴシックCondense"/>
                      </a:endParaRPr>
                    </a:p>
                  </a:txBody>
                  <a:tcPr/>
                </a:tc>
              </a:tr>
              <a:tr h="32875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1800" b="0" dirty="0" smtClean="0">
                          <a:latin typeface="07ロゴたいぷゴシックCondense"/>
                          <a:ea typeface="07ロゴたいぷゴシックCondense"/>
                          <a:cs typeface="07ロゴたいぷゴシックCondense"/>
                        </a:rPr>
                        <a:t>虫掛農園</a:t>
                      </a:r>
                      <a:endParaRPr kumimoji="1" lang="ja-JP" altLang="en-US" sz="1800" b="0" dirty="0" smtClean="0">
                        <a:latin typeface="07ロゴたいぷゴシックCondense"/>
                        <a:ea typeface="07ロゴたいぷゴシックCondense"/>
                        <a:cs typeface="07ロゴたいぷゴシックCondense"/>
                      </a:endParaRPr>
                    </a:p>
                  </a:txBody>
                  <a:tcPr/>
                </a:tc>
                <a:tc>
                  <a:txBody>
                    <a:bodyPr/>
                    <a:lstStyle/>
                    <a:p>
                      <a:pPr algn="ctr"/>
                      <a:r>
                        <a:rPr kumimoji="1" lang="en-US" altLang="ja-JP" sz="1800" b="0" dirty="0" smtClean="0">
                          <a:solidFill>
                            <a:schemeClr val="tx1"/>
                          </a:solidFill>
                          <a:latin typeface="07ロゴたいぷゴシックCondense"/>
                          <a:ea typeface="07ロゴたいぷゴシックCondense"/>
                          <a:cs typeface="07ロゴたいぷゴシックCondense"/>
                        </a:rPr>
                        <a:t>16</a:t>
                      </a:r>
                      <a:endParaRPr kumimoji="1" lang="ja-JP" altLang="en-US" sz="1800" b="0" dirty="0">
                        <a:solidFill>
                          <a:schemeClr val="tx1"/>
                        </a:solidFill>
                        <a:latin typeface="07ロゴたいぷゴシックCondense"/>
                        <a:ea typeface="07ロゴたいぷゴシックCondense"/>
                        <a:cs typeface="07ロゴたいぷゴシックCondense"/>
                      </a:endParaRPr>
                    </a:p>
                  </a:txBody>
                  <a:tcPr/>
                </a:tc>
                <a:tc>
                  <a:txBody>
                    <a:bodyPr/>
                    <a:lstStyle/>
                    <a:p>
                      <a:pPr algn="ctr"/>
                      <a:r>
                        <a:rPr kumimoji="1" lang="en-US" altLang="ja-JP" sz="1800" b="0" dirty="0" smtClean="0">
                          <a:solidFill>
                            <a:srgbClr val="FF0000"/>
                          </a:solidFill>
                          <a:latin typeface="07ロゴたいぷゴシックCondense"/>
                          <a:ea typeface="07ロゴたいぷゴシックCondense"/>
                          <a:cs typeface="07ロゴたいぷゴシックCondense"/>
                        </a:rPr>
                        <a:t>62.5</a:t>
                      </a:r>
                      <a:r>
                        <a:rPr kumimoji="1" lang="ja-JP" altLang="en-US" sz="1800" b="0" dirty="0" smtClean="0">
                          <a:solidFill>
                            <a:schemeClr val="tx1"/>
                          </a:solidFill>
                          <a:latin typeface="07ロゴたいぷゴシックCondense"/>
                          <a:ea typeface="07ロゴたいぷゴシックCondense"/>
                          <a:cs typeface="07ロゴたいぷゴシックCondense"/>
                        </a:rPr>
                        <a:t>％</a:t>
                      </a:r>
                      <a:endParaRPr kumimoji="1" lang="ja-JP" altLang="en-US" sz="1800" b="0" dirty="0">
                        <a:solidFill>
                          <a:schemeClr val="tx1"/>
                        </a:solidFill>
                        <a:latin typeface="07ロゴたいぷゴシックCondense"/>
                        <a:ea typeface="07ロゴたいぷゴシックCondense"/>
                        <a:cs typeface="07ロゴたいぷゴシックCondense"/>
                      </a:endParaRPr>
                    </a:p>
                  </a:txBody>
                  <a:tcPr/>
                </a:tc>
              </a:tr>
              <a:tr h="328750">
                <a:tc>
                  <a:txBody>
                    <a:bodyPr/>
                    <a:lstStyle/>
                    <a:p>
                      <a:pPr algn="ctr"/>
                      <a:r>
                        <a:rPr lang="ja-JP" altLang="en-US" sz="1800" b="0" dirty="0" smtClean="0">
                          <a:latin typeface="07ロゴたいぷゴシックCondense"/>
                          <a:ea typeface="07ロゴたいぷゴシックCondense"/>
                          <a:cs typeface="07ロゴたいぷゴシックCondense"/>
                        </a:rPr>
                        <a:t>中村西根農園</a:t>
                      </a:r>
                      <a:endParaRPr kumimoji="1" lang="ja-JP" altLang="en-US" sz="1800" b="0" dirty="0">
                        <a:latin typeface="07ロゴたいぷゴシックCondense"/>
                        <a:ea typeface="07ロゴたいぷゴシックCondense"/>
                        <a:cs typeface="07ロゴたいぷゴシックCondense"/>
                      </a:endParaRPr>
                    </a:p>
                  </a:txBody>
                  <a:tcPr/>
                </a:tc>
                <a:tc>
                  <a:txBody>
                    <a:bodyPr/>
                    <a:lstStyle/>
                    <a:p>
                      <a:pPr algn="ctr"/>
                      <a:r>
                        <a:rPr kumimoji="1" lang="en-US" altLang="ja-JP" sz="1800" b="0" dirty="0" smtClean="0">
                          <a:solidFill>
                            <a:schemeClr val="tx1"/>
                          </a:solidFill>
                          <a:latin typeface="07ロゴたいぷゴシックCondense"/>
                          <a:ea typeface="07ロゴたいぷゴシックCondense"/>
                          <a:cs typeface="07ロゴたいぷゴシックCondense"/>
                        </a:rPr>
                        <a:t>30</a:t>
                      </a:r>
                      <a:endParaRPr kumimoji="1" lang="ja-JP" altLang="en-US" sz="1800" b="0" dirty="0">
                        <a:solidFill>
                          <a:schemeClr val="tx1"/>
                        </a:solidFill>
                        <a:latin typeface="07ロゴたいぷゴシックCondense"/>
                        <a:ea typeface="07ロゴたいぷゴシックCondense"/>
                        <a:cs typeface="07ロゴたいぷゴシックCondense"/>
                      </a:endParaRPr>
                    </a:p>
                  </a:txBody>
                  <a:tcPr/>
                </a:tc>
                <a:tc>
                  <a:txBody>
                    <a:bodyPr/>
                    <a:lstStyle/>
                    <a:p>
                      <a:pPr algn="ctr"/>
                      <a:r>
                        <a:rPr kumimoji="1" lang="en-US" altLang="ja-JP" sz="1800" b="0" dirty="0" smtClean="0">
                          <a:solidFill>
                            <a:srgbClr val="FF0000"/>
                          </a:solidFill>
                          <a:latin typeface="07ロゴたいぷゴシックCondense"/>
                          <a:ea typeface="07ロゴたいぷゴシックCondense"/>
                          <a:cs typeface="07ロゴたいぷゴシックCondense"/>
                        </a:rPr>
                        <a:t>96.6</a:t>
                      </a:r>
                      <a:r>
                        <a:rPr kumimoji="1" lang="ja-JP" altLang="en-US" sz="1800" b="0" dirty="0" smtClean="0">
                          <a:solidFill>
                            <a:schemeClr val="tx1"/>
                          </a:solidFill>
                          <a:latin typeface="07ロゴたいぷゴシックCondense"/>
                          <a:ea typeface="07ロゴたいぷゴシックCondense"/>
                          <a:cs typeface="07ロゴたいぷゴシックCondense"/>
                        </a:rPr>
                        <a:t>％</a:t>
                      </a:r>
                      <a:endParaRPr kumimoji="1" lang="ja-JP" altLang="en-US" sz="1800" b="0" dirty="0">
                        <a:solidFill>
                          <a:schemeClr val="tx1"/>
                        </a:solidFill>
                        <a:latin typeface="07ロゴたいぷゴシックCondense"/>
                        <a:ea typeface="07ロゴたいぷゴシックCondense"/>
                        <a:cs typeface="07ロゴたいぷゴシックCondense"/>
                      </a:endParaRPr>
                    </a:p>
                  </a:txBody>
                  <a:tcPr/>
                </a:tc>
              </a:tr>
            </a:tbl>
          </a:graphicData>
        </a:graphic>
      </p:graphicFrame>
      <p:sp>
        <p:nvSpPr>
          <p:cNvPr id="13" name="テキスト ボックス 12"/>
          <p:cNvSpPr txBox="1"/>
          <p:nvPr/>
        </p:nvSpPr>
        <p:spPr>
          <a:xfrm>
            <a:off x="344742" y="1211580"/>
            <a:ext cx="2646878" cy="461665"/>
          </a:xfrm>
          <a:prstGeom prst="rect">
            <a:avLst/>
          </a:prstGeom>
          <a:noFill/>
        </p:spPr>
        <p:txBody>
          <a:bodyPr wrap="none" rtlCol="0">
            <a:spAutoFit/>
          </a:bodyPr>
          <a:lstStyle/>
          <a:p>
            <a:r>
              <a:rPr lang="ja-JP" altLang="en-US" sz="2400" dirty="0">
                <a:solidFill>
                  <a:srgbClr val="000000"/>
                </a:solidFill>
                <a:latin typeface="07ロゴたいぷゴシックCondense"/>
                <a:ea typeface="07ロゴたいぷゴシックCondense"/>
                <a:cs typeface="07ロゴたいぷゴシックCondense"/>
              </a:rPr>
              <a:t>土浦市の市民農園</a:t>
            </a:r>
            <a:endParaRPr lang="en-US" altLang="ja-JP" sz="2400" dirty="0">
              <a:solidFill>
                <a:srgbClr val="000000"/>
              </a:solidFill>
              <a:latin typeface="07ロゴたいぷゴシックCondense"/>
              <a:ea typeface="07ロゴたいぷゴシックCondense"/>
              <a:cs typeface="07ロゴたいぷゴシックCondense"/>
            </a:endParaRPr>
          </a:p>
        </p:txBody>
      </p:sp>
      <p:grpSp>
        <p:nvGrpSpPr>
          <p:cNvPr id="2" name="グループ化 1"/>
          <p:cNvGrpSpPr>
            <a:grpSpLocks noChangeAspect="1"/>
          </p:cNvGrpSpPr>
          <p:nvPr/>
        </p:nvGrpSpPr>
        <p:grpSpPr>
          <a:xfrm>
            <a:off x="4364068" y="1201832"/>
            <a:ext cx="2047607" cy="1508435"/>
            <a:chOff x="969574" y="3845485"/>
            <a:chExt cx="2293424" cy="1689524"/>
          </a:xfrm>
        </p:grpSpPr>
        <p:pic>
          <p:nvPicPr>
            <p:cNvPr id="21" name="図 20" descr="IMG_5135.JPG"/>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969574" y="3845485"/>
              <a:ext cx="2293424" cy="1689524"/>
            </a:xfrm>
            <a:prstGeom prst="rect">
              <a:avLst/>
            </a:prstGeom>
          </p:spPr>
        </p:pic>
        <p:sp>
          <p:nvSpPr>
            <p:cNvPr id="25" name="テキスト ボックス 24"/>
            <p:cNvSpPr txBox="1"/>
            <p:nvPr/>
          </p:nvSpPr>
          <p:spPr>
            <a:xfrm>
              <a:off x="969574" y="5152556"/>
              <a:ext cx="1548831" cy="36402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ja-JP" altLang="en-US" sz="1400" dirty="0">
                  <a:solidFill>
                    <a:prstClr val="black"/>
                  </a:solidFill>
                  <a:latin typeface="07ロゴたいぷゴシックCondense"/>
                  <a:ea typeface="07ロゴたいぷゴシックCondense"/>
                  <a:cs typeface="07ロゴたいぷゴシックCondense"/>
                </a:rPr>
                <a:t>中村西根農園</a:t>
              </a:r>
            </a:p>
          </p:txBody>
        </p:sp>
      </p:grpSp>
      <p:grpSp>
        <p:nvGrpSpPr>
          <p:cNvPr id="8" name="図形グループ 7"/>
          <p:cNvGrpSpPr/>
          <p:nvPr/>
        </p:nvGrpSpPr>
        <p:grpSpPr>
          <a:xfrm>
            <a:off x="6686871" y="1218697"/>
            <a:ext cx="2047607" cy="1513468"/>
            <a:chOff x="6643079" y="1326748"/>
            <a:chExt cx="2047607" cy="1513468"/>
          </a:xfrm>
        </p:grpSpPr>
        <p:pic>
          <p:nvPicPr>
            <p:cNvPr id="20" name="図 1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43079" y="1326748"/>
              <a:ext cx="2047607" cy="1513468"/>
            </a:xfrm>
            <a:prstGeom prst="rect">
              <a:avLst/>
            </a:prstGeom>
          </p:spPr>
        </p:pic>
        <p:sp>
          <p:nvSpPr>
            <p:cNvPr id="24" name="テキスト ボックス 23"/>
            <p:cNvSpPr txBox="1"/>
            <p:nvPr/>
          </p:nvSpPr>
          <p:spPr>
            <a:xfrm>
              <a:off x="6643079" y="2520654"/>
              <a:ext cx="1382822"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ja-JP" altLang="en-US" sz="1400" dirty="0">
                  <a:solidFill>
                    <a:prstClr val="black"/>
                  </a:solidFill>
                  <a:latin typeface="07ロゴたいぷゴシックCondense"/>
                  <a:ea typeface="07ロゴたいぷゴシックCondense"/>
                  <a:cs typeface="07ロゴたいぷゴシックCondense"/>
                </a:rPr>
                <a:t>摩利山農園</a:t>
              </a:r>
            </a:p>
          </p:txBody>
        </p:sp>
      </p:grpSp>
      <p:pic>
        <p:nvPicPr>
          <p:cNvPr id="18" name="図 1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3286" y="1808467"/>
            <a:ext cx="3793490" cy="4126253"/>
          </a:xfrm>
          <a:prstGeom prst="rect">
            <a:avLst/>
          </a:prstGeom>
        </p:spPr>
      </p:pic>
      <p:sp>
        <p:nvSpPr>
          <p:cNvPr id="22" name="テキスト ボックス 21"/>
          <p:cNvSpPr txBox="1"/>
          <p:nvPr/>
        </p:nvSpPr>
        <p:spPr>
          <a:xfrm>
            <a:off x="1765133" y="2338894"/>
            <a:ext cx="1127701" cy="369332"/>
          </a:xfrm>
          <a:prstGeom prst="rect">
            <a:avLst/>
          </a:prstGeom>
          <a:solidFill>
            <a:sysClr val="window" lastClr="FFFFFF"/>
          </a:solidFill>
          <a:ln w="25400" cap="flat" cmpd="sng" algn="ctr">
            <a:solidFill>
              <a:srgbClr val="9BBB59"/>
            </a:solidFill>
            <a:prstDash val="solid"/>
          </a:ln>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smtClean="0">
                <a:ln>
                  <a:noFill/>
                </a:ln>
                <a:solidFill>
                  <a:prstClr val="black"/>
                </a:solidFill>
                <a:effectLst/>
                <a:uLnTx/>
                <a:uFillTx/>
                <a:latin typeface="07ロゴたいぷゴシックCondense"/>
                <a:ea typeface="07ロゴたいぷゴシックCondense"/>
                <a:cs typeface="07ロゴたいぷゴシックCondense"/>
              </a:rPr>
              <a:t>神立</a:t>
            </a:r>
            <a:r>
              <a:rPr kumimoji="0" lang="ja-JP" altLang="en-US" sz="1800" b="0" i="0" u="none" strike="noStrike" kern="0" cap="none" spc="0" normalizeH="0" baseline="0" noProof="0" dirty="0">
                <a:ln>
                  <a:noFill/>
                </a:ln>
                <a:solidFill>
                  <a:prstClr val="black"/>
                </a:solidFill>
                <a:effectLst/>
                <a:uLnTx/>
                <a:uFillTx/>
                <a:latin typeface="07ロゴたいぷゴシックCondense"/>
                <a:ea typeface="07ロゴたいぷゴシックCondense"/>
                <a:cs typeface="07ロゴたいぷゴシックCondense"/>
              </a:rPr>
              <a:t>農園</a:t>
            </a:r>
            <a:endParaRPr kumimoji="0" lang="ja-JP" altLang="en-US" sz="1600" b="0" i="0" u="none" strike="noStrike" kern="0" cap="none" spc="0" normalizeH="0" baseline="0" noProof="0" dirty="0">
              <a:ln>
                <a:noFill/>
              </a:ln>
              <a:solidFill>
                <a:prstClr val="black"/>
              </a:solidFill>
              <a:effectLst/>
              <a:uLnTx/>
              <a:uFillTx/>
              <a:latin typeface="07ロゴたいぷゴシックCondense"/>
              <a:ea typeface="07ロゴたいぷゴシックCondense"/>
              <a:cs typeface="07ロゴたいぷゴシックCondense"/>
            </a:endParaRPr>
          </a:p>
        </p:txBody>
      </p:sp>
      <p:sp>
        <p:nvSpPr>
          <p:cNvPr id="23" name="正方形/長方形 22"/>
          <p:cNvSpPr/>
          <p:nvPr/>
        </p:nvSpPr>
        <p:spPr>
          <a:xfrm>
            <a:off x="359214" y="2582590"/>
            <a:ext cx="1107996" cy="369332"/>
          </a:xfrm>
          <a:prstGeom prst="rect">
            <a:avLst/>
          </a:prstGeom>
          <a:solidFill>
            <a:sysClr val="window" lastClr="FFFFFF"/>
          </a:solidFill>
          <a:ln w="25400" cap="flat" cmpd="sng" algn="ctr">
            <a:solidFill>
              <a:srgbClr val="9BBB59"/>
            </a:solidFill>
            <a:prstDash val="solid"/>
          </a:ln>
          <a:effectLst/>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07ロゴたいぷゴシックCondense"/>
                <a:ea typeface="07ロゴたいぷゴシックCondense"/>
                <a:cs typeface="07ロゴたいぷゴシックCondense"/>
              </a:rPr>
              <a:t>虫</a:t>
            </a:r>
            <a:r>
              <a:rPr kumimoji="0" lang="ja-JP" altLang="en-US" sz="1800" b="0" i="0" u="none" strike="noStrike" kern="0" cap="none" spc="0" normalizeH="0" baseline="0" noProof="0" dirty="0" smtClean="0">
                <a:ln>
                  <a:noFill/>
                </a:ln>
                <a:solidFill>
                  <a:prstClr val="black"/>
                </a:solidFill>
                <a:effectLst/>
                <a:uLnTx/>
                <a:uFillTx/>
                <a:latin typeface="07ロゴたいぷゴシックCondense"/>
                <a:ea typeface="07ロゴたいぷゴシックCondense"/>
                <a:cs typeface="07ロゴたいぷゴシックCondense"/>
              </a:rPr>
              <a:t>掛農園</a:t>
            </a:r>
            <a:endParaRPr kumimoji="0" lang="ja-JP" altLang="en-US" sz="1800" b="0" i="0" u="none" strike="noStrike" kern="0" cap="none" spc="0" normalizeH="0" baseline="0" noProof="0" dirty="0">
              <a:ln>
                <a:noFill/>
              </a:ln>
              <a:solidFill>
                <a:prstClr val="black"/>
              </a:solidFill>
              <a:effectLst/>
              <a:uLnTx/>
              <a:uFillTx/>
              <a:latin typeface="07ロゴたいぷゴシックCondense"/>
              <a:ea typeface="07ロゴたいぷゴシックCondense"/>
              <a:cs typeface="07ロゴたいぷゴシックCondense"/>
            </a:endParaRPr>
          </a:p>
        </p:txBody>
      </p:sp>
      <p:sp>
        <p:nvSpPr>
          <p:cNvPr id="26" name="正方形/長方形 25"/>
          <p:cNvSpPr/>
          <p:nvPr/>
        </p:nvSpPr>
        <p:spPr>
          <a:xfrm>
            <a:off x="1428991" y="3871594"/>
            <a:ext cx="1107996" cy="369332"/>
          </a:xfrm>
          <a:prstGeom prst="rect">
            <a:avLst/>
          </a:prstGeom>
          <a:solidFill>
            <a:sysClr val="window" lastClr="FFFFFF"/>
          </a:solidFill>
          <a:ln w="25400" cap="flat" cmpd="sng" algn="ctr">
            <a:solidFill>
              <a:srgbClr val="9BBB59"/>
            </a:solidFill>
            <a:prstDash val="solid"/>
          </a:ln>
          <a:effectLst/>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07ロゴたいぷゴシックCondense"/>
                <a:ea typeface="07ロゴたいぷゴシックCondense"/>
                <a:cs typeface="07ロゴたいぷゴシックCondense"/>
              </a:rPr>
              <a:t>高津</a:t>
            </a:r>
            <a:r>
              <a:rPr kumimoji="0" lang="ja-JP" altLang="en-US" sz="1800" b="0" i="0" u="none" strike="noStrike" kern="0" cap="none" spc="0" normalizeH="0" baseline="0" noProof="0" dirty="0" smtClean="0">
                <a:ln>
                  <a:noFill/>
                </a:ln>
                <a:solidFill>
                  <a:prstClr val="black"/>
                </a:solidFill>
                <a:effectLst/>
                <a:uLnTx/>
                <a:uFillTx/>
                <a:latin typeface="07ロゴたいぷゴシックCondense"/>
                <a:ea typeface="07ロゴたいぷゴシックCondense"/>
                <a:cs typeface="07ロゴたいぷゴシックCondense"/>
              </a:rPr>
              <a:t>農園</a:t>
            </a:r>
            <a:endParaRPr kumimoji="0" lang="ja-JP" altLang="en-US" sz="1800" b="0" i="0" u="none" strike="noStrike" kern="0" cap="none" spc="0" normalizeH="0" baseline="0" noProof="0" dirty="0">
              <a:ln>
                <a:noFill/>
              </a:ln>
              <a:solidFill>
                <a:prstClr val="black"/>
              </a:solidFill>
              <a:effectLst/>
              <a:uLnTx/>
              <a:uFillTx/>
              <a:latin typeface="07ロゴたいぷゴシックCondense"/>
              <a:ea typeface="07ロゴたいぷゴシックCondense"/>
              <a:cs typeface="07ロゴたいぷゴシックCondense"/>
            </a:endParaRPr>
          </a:p>
        </p:txBody>
      </p:sp>
      <p:sp>
        <p:nvSpPr>
          <p:cNvPr id="27" name="正方形/長方形 26"/>
          <p:cNvSpPr/>
          <p:nvPr/>
        </p:nvSpPr>
        <p:spPr>
          <a:xfrm>
            <a:off x="1044588" y="4660578"/>
            <a:ext cx="1415772" cy="338554"/>
          </a:xfrm>
          <a:prstGeom prst="rect">
            <a:avLst/>
          </a:prstGeom>
          <a:solidFill>
            <a:sysClr val="window" lastClr="FFFFFF"/>
          </a:solidFill>
          <a:ln w="25400" cap="flat" cmpd="sng" algn="ctr">
            <a:solidFill>
              <a:srgbClr val="9BBB59"/>
            </a:solidFill>
            <a:prstDash val="solid"/>
          </a:ln>
          <a:effectLst/>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prstClr val="black"/>
                </a:solidFill>
                <a:effectLst/>
                <a:uLnTx/>
                <a:uFillTx/>
                <a:latin typeface="07ロゴたいぷゴシックCondense"/>
                <a:ea typeface="07ロゴたいぷゴシックCondense"/>
                <a:cs typeface="07ロゴたいぷゴシックCondense"/>
              </a:rPr>
              <a:t>中村西根農園</a:t>
            </a:r>
            <a:endParaRPr kumimoji="0" lang="ja-JP" altLang="en-US" sz="1600" b="0" i="0" u="none" strike="noStrike" kern="0" cap="none" spc="0" normalizeH="0" baseline="0" noProof="0" dirty="0">
              <a:ln>
                <a:noFill/>
              </a:ln>
              <a:solidFill>
                <a:prstClr val="black"/>
              </a:solidFill>
              <a:effectLst/>
              <a:uLnTx/>
              <a:uFillTx/>
              <a:latin typeface="07ロゴたいぷゴシックCondense"/>
              <a:ea typeface="07ロゴたいぷゴシックCondense"/>
              <a:cs typeface="07ロゴたいぷゴシックCondense"/>
            </a:endParaRPr>
          </a:p>
        </p:txBody>
      </p:sp>
      <p:sp>
        <p:nvSpPr>
          <p:cNvPr id="28" name="正方形/長方形 27"/>
          <p:cNvSpPr/>
          <p:nvPr/>
        </p:nvSpPr>
        <p:spPr>
          <a:xfrm>
            <a:off x="1752474" y="5101400"/>
            <a:ext cx="1210588" cy="338554"/>
          </a:xfrm>
          <a:prstGeom prst="rect">
            <a:avLst/>
          </a:prstGeom>
          <a:solidFill>
            <a:sysClr val="window" lastClr="FFFFFF"/>
          </a:solidFill>
          <a:ln w="25400" cap="flat" cmpd="sng" algn="ctr">
            <a:solidFill>
              <a:srgbClr val="9BBB59"/>
            </a:solidFill>
            <a:prstDash val="solid"/>
          </a:ln>
          <a:effectLst/>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prstClr val="black"/>
                </a:solidFill>
                <a:effectLst/>
                <a:uLnTx/>
                <a:uFillTx/>
                <a:latin typeface="07ロゴたいぷゴシックCondense"/>
                <a:ea typeface="07ロゴたいぷゴシックCondense"/>
                <a:cs typeface="07ロゴたいぷゴシックCondense"/>
              </a:rPr>
              <a:t>摩利</a:t>
            </a:r>
            <a:r>
              <a:rPr kumimoji="0" lang="ja-JP" altLang="en-US" sz="1600" b="0" i="0" u="none" strike="noStrike" kern="0" cap="none" spc="0" normalizeH="0" baseline="0" noProof="0" dirty="0">
                <a:ln>
                  <a:noFill/>
                </a:ln>
                <a:solidFill>
                  <a:prstClr val="black"/>
                </a:solidFill>
                <a:effectLst/>
                <a:uLnTx/>
                <a:uFillTx/>
                <a:latin typeface="07ロゴたいぷゴシックCondense"/>
                <a:ea typeface="07ロゴたいぷゴシックCondense"/>
                <a:cs typeface="07ロゴたいぷゴシックCondense"/>
              </a:rPr>
              <a:t>山</a:t>
            </a:r>
            <a:r>
              <a:rPr kumimoji="0" lang="ja-JP" altLang="en-US" sz="1600" b="0" i="0" u="none" strike="noStrike" kern="0" cap="none" spc="0" normalizeH="0" baseline="0" noProof="0" dirty="0" smtClean="0">
                <a:ln>
                  <a:noFill/>
                </a:ln>
                <a:solidFill>
                  <a:prstClr val="black"/>
                </a:solidFill>
                <a:effectLst/>
                <a:uLnTx/>
                <a:uFillTx/>
                <a:latin typeface="07ロゴたいぷゴシックCondense"/>
                <a:ea typeface="07ロゴたいぷゴシックCondense"/>
                <a:cs typeface="07ロゴたいぷゴシックCondense"/>
              </a:rPr>
              <a:t>農園</a:t>
            </a:r>
            <a:endParaRPr kumimoji="0" lang="ja-JP" altLang="en-US" sz="1600" b="0" i="0" u="none" strike="noStrike" kern="0" cap="none" spc="0" normalizeH="0" baseline="0" noProof="0" dirty="0">
              <a:ln>
                <a:noFill/>
              </a:ln>
              <a:solidFill>
                <a:prstClr val="black"/>
              </a:solidFill>
              <a:effectLst/>
              <a:uLnTx/>
              <a:uFillTx/>
              <a:latin typeface="07ロゴたいぷゴシックCondense"/>
              <a:ea typeface="07ロゴたいぷゴシックCondense"/>
              <a:cs typeface="07ロゴたいぷゴシックCondense"/>
            </a:endParaRPr>
          </a:p>
        </p:txBody>
      </p:sp>
      <p:sp>
        <p:nvSpPr>
          <p:cNvPr id="29" name="テキスト ボックス 28"/>
          <p:cNvSpPr txBox="1"/>
          <p:nvPr/>
        </p:nvSpPr>
        <p:spPr>
          <a:xfrm>
            <a:off x="4416414" y="5481938"/>
            <a:ext cx="4322421" cy="523220"/>
          </a:xfrm>
          <a:prstGeom prst="rect">
            <a:avLst/>
          </a:prstGeom>
          <a:noFill/>
          <a:ln>
            <a:noFill/>
          </a:ln>
        </p:spPr>
        <p:txBody>
          <a:bodyPr wrap="square" rtlCol="0">
            <a:spAutoFit/>
          </a:bodyPr>
          <a:lstStyle/>
          <a:p>
            <a:pPr algn="ctr"/>
            <a:r>
              <a:rPr lang="ja-JP" altLang="en-US" sz="2800" dirty="0" smtClean="0">
                <a:solidFill>
                  <a:schemeClr val="accent3"/>
                </a:solidFill>
                <a:latin typeface="07ロゴたいぷゴシックCondense"/>
                <a:ea typeface="07ロゴたいぷゴシックCondense"/>
                <a:cs typeface="07ロゴたいぷゴシックCondense"/>
              </a:rPr>
              <a:t>市民農園の利用率が高い</a:t>
            </a:r>
            <a:endParaRPr lang="ja-JP" altLang="en-US" sz="2800" dirty="0">
              <a:solidFill>
                <a:schemeClr val="accent3"/>
              </a:solidFill>
              <a:latin typeface="07ロゴたいぷゴシックCondense"/>
              <a:ea typeface="07ロゴたいぷゴシックCondense"/>
              <a:cs typeface="07ロゴたいぷゴシックCondense"/>
            </a:endParaRPr>
          </a:p>
        </p:txBody>
      </p:sp>
      <p:sp>
        <p:nvSpPr>
          <p:cNvPr id="30" name="テキスト ボックス 29"/>
          <p:cNvSpPr txBox="1"/>
          <p:nvPr/>
        </p:nvSpPr>
        <p:spPr>
          <a:xfrm>
            <a:off x="7242394" y="2703185"/>
            <a:ext cx="1538421" cy="253916"/>
          </a:xfrm>
          <a:prstGeom prst="rect">
            <a:avLst/>
          </a:prstGeom>
          <a:noFill/>
        </p:spPr>
        <p:txBody>
          <a:bodyPr wrap="none" rtlCol="0">
            <a:spAutoFit/>
          </a:bodyPr>
          <a:lstStyle/>
          <a:p>
            <a:r>
              <a:rPr kumimoji="1" lang="ja-JP" altLang="en-US" sz="1050" dirty="0" smtClean="0"/>
              <a:t>（</a:t>
            </a:r>
            <a:r>
              <a:rPr lang="ja-JP" altLang="en-US" sz="1050" dirty="0" smtClean="0"/>
              <a:t>班員撮影：</a:t>
            </a:r>
            <a:r>
              <a:rPr lang="en-US" altLang="ja-JP" sz="1050" dirty="0" smtClean="0"/>
              <a:t>2014,12,05</a:t>
            </a:r>
            <a:r>
              <a:rPr kumimoji="1" lang="ja-JP" altLang="en-US" sz="1050" dirty="0" smtClean="0"/>
              <a:t>）</a:t>
            </a:r>
            <a:endParaRPr kumimoji="1" lang="ja-JP" altLang="en-US" sz="1050" dirty="0"/>
          </a:p>
        </p:txBody>
      </p:sp>
    </p:spTree>
    <p:extLst>
      <p:ext uri="{BB962C8B-B14F-4D97-AF65-F5344CB8AC3E}">
        <p14:creationId xmlns:p14="http://schemas.microsoft.com/office/powerpoint/2010/main" val="26904208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農地分布.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076244"/>
            <a:ext cx="3929149" cy="5070764"/>
          </a:xfrm>
          <a:prstGeom prst="rect">
            <a:avLst/>
          </a:prstGeom>
        </p:spPr>
      </p:pic>
      <p:pic>
        <p:nvPicPr>
          <p:cNvPr id="22" name="図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2730" y="5077809"/>
            <a:ext cx="1574013" cy="232776"/>
          </a:xfrm>
          <a:prstGeom prst="rect">
            <a:avLst/>
          </a:prstGeom>
          <a:ln>
            <a:noFill/>
          </a:ln>
          <a:effectLst>
            <a:outerShdw blurRad="292100" dist="139700" dir="2700000" algn="tl" rotWithShape="0">
              <a:srgbClr val="333333">
                <a:alpha val="65000"/>
              </a:srgbClr>
            </a:outerShdw>
          </a:effectLst>
        </p:spPr>
      </p:pic>
      <p:sp>
        <p:nvSpPr>
          <p:cNvPr id="7" name="タイトル 1"/>
          <p:cNvSpPr txBox="1">
            <a:spLocks/>
          </p:cNvSpPr>
          <p:nvPr/>
        </p:nvSpPr>
        <p:spPr>
          <a:xfrm>
            <a:off x="1880058" y="40530"/>
            <a:ext cx="4614913" cy="1047523"/>
          </a:xfrm>
          <a:prstGeom prst="rect">
            <a:avLst/>
          </a:prstGeom>
          <a:noFill/>
          <a:ln>
            <a:solidFill>
              <a:srgbClr val="FFFFFF"/>
            </a:solid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3200" dirty="0" smtClean="0">
                <a:solidFill>
                  <a:srgbClr val="9BBB59"/>
                </a:solidFill>
                <a:latin typeface="Calibri"/>
              </a:rPr>
              <a:t>オーガニックスクール</a:t>
            </a:r>
            <a:endParaRPr lang="en-US" altLang="ja-JP" sz="3200" dirty="0" smtClean="0">
              <a:solidFill>
                <a:srgbClr val="9BBB59"/>
              </a:solidFill>
              <a:latin typeface="Calibri"/>
            </a:endParaRPr>
          </a:p>
        </p:txBody>
      </p:sp>
      <p:sp>
        <p:nvSpPr>
          <p:cNvPr id="4" name="タイトル 1"/>
          <p:cNvSpPr>
            <a:spLocks noGrp="1"/>
          </p:cNvSpPr>
          <p:nvPr>
            <p:ph type="title"/>
          </p:nvPr>
        </p:nvSpPr>
        <p:spPr>
          <a:xfrm>
            <a:off x="282588" y="0"/>
            <a:ext cx="1569025" cy="1047523"/>
          </a:xfrm>
          <a:noFill/>
          <a:ln>
            <a:solidFill>
              <a:schemeClr val="accent3"/>
            </a:solidFill>
          </a:ln>
        </p:spPr>
        <p:txBody>
          <a:bodyPr>
            <a:normAutofit/>
          </a:bodyPr>
          <a:lstStyle/>
          <a:p>
            <a:r>
              <a:rPr lang="ja-JP" altLang="en-US" dirty="0" smtClean="0">
                <a:solidFill>
                  <a:schemeClr val="accent3"/>
                </a:solidFill>
              </a:rPr>
              <a:t>農業</a:t>
            </a:r>
            <a:endParaRPr kumimoji="1" lang="ja-JP" altLang="en-US" dirty="0">
              <a:solidFill>
                <a:schemeClr val="accent3"/>
              </a:solidFill>
            </a:endParaRPr>
          </a:p>
        </p:txBody>
      </p:sp>
      <p:cxnSp>
        <p:nvCxnSpPr>
          <p:cNvPr id="6" name="直線コネクタ 5"/>
          <p:cNvCxnSpPr/>
          <p:nvPr/>
        </p:nvCxnSpPr>
        <p:spPr>
          <a:xfrm>
            <a:off x="1837448" y="1047523"/>
            <a:ext cx="4452791" cy="0"/>
          </a:xfrm>
          <a:prstGeom prst="line">
            <a:avLst/>
          </a:prstGeom>
          <a:ln w="19050" cmpd="sng">
            <a:solidFill>
              <a:srgbClr val="9BBB59"/>
            </a:solidFill>
          </a:ln>
          <a:effectLst/>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612105" y="1076244"/>
            <a:ext cx="5493813" cy="646331"/>
          </a:xfrm>
          <a:prstGeom prst="rect">
            <a:avLst/>
          </a:prstGeom>
          <a:noFill/>
        </p:spPr>
        <p:txBody>
          <a:bodyPr wrap="none" rtlCol="0">
            <a:spAutoFit/>
          </a:bodyPr>
          <a:lstStyle/>
          <a:p>
            <a:r>
              <a:rPr lang="ja-JP" altLang="en-US" dirty="0">
                <a:solidFill>
                  <a:srgbClr val="9BBB59"/>
                </a:solidFill>
                <a:latin typeface="Calibri"/>
                <a:ea typeface="07ロゴたいぷゴシック7"/>
              </a:rPr>
              <a:t>習い事として、趣味の場として広がるコミュニティ</a:t>
            </a:r>
            <a:endParaRPr lang="en-US" altLang="ja-JP" dirty="0">
              <a:solidFill>
                <a:srgbClr val="9BBB59"/>
              </a:solidFill>
              <a:latin typeface="Calibri"/>
              <a:ea typeface="07ロゴたいぷゴシック7"/>
            </a:endParaRPr>
          </a:p>
          <a:p>
            <a:endParaRPr lang="en-US" altLang="ja-JP" dirty="0">
              <a:solidFill>
                <a:srgbClr val="9BBB59"/>
              </a:solidFill>
              <a:latin typeface="Calibri"/>
              <a:ea typeface="07ロゴたいぷゴシック7"/>
            </a:endParaRPr>
          </a:p>
        </p:txBody>
      </p:sp>
      <p:sp>
        <p:nvSpPr>
          <p:cNvPr id="32" name="テキスト ボックス 31"/>
          <p:cNvSpPr txBox="1"/>
          <p:nvPr/>
        </p:nvSpPr>
        <p:spPr>
          <a:xfrm>
            <a:off x="4417874" y="1558253"/>
            <a:ext cx="2314913" cy="892552"/>
          </a:xfrm>
          <a:prstGeom prst="rect">
            <a:avLst/>
          </a:prstGeom>
          <a:noFill/>
        </p:spPr>
        <p:txBody>
          <a:bodyPr wrap="square" rtlCol="0">
            <a:spAutoFit/>
          </a:bodyPr>
          <a:lstStyle/>
          <a:p>
            <a:r>
              <a:rPr lang="ja-JP" altLang="en-US" sz="2000" b="1" dirty="0" smtClean="0">
                <a:solidFill>
                  <a:prstClr val="black">
                    <a:lumMod val="85000"/>
                    <a:lumOff val="15000"/>
                  </a:prstClr>
                </a:solidFill>
                <a:latin typeface="07ロゴたいぷゴシックCondense"/>
                <a:ea typeface="07ロゴたいぷゴシックCondense"/>
                <a:cs typeface="07ロゴたいぷゴシックCondense"/>
              </a:rPr>
              <a:t>廃校</a:t>
            </a:r>
            <a:r>
              <a:rPr lang="ja-JP" altLang="en-US" sz="2000" b="1" dirty="0">
                <a:solidFill>
                  <a:prstClr val="black">
                    <a:lumMod val="85000"/>
                    <a:lumOff val="15000"/>
                  </a:prstClr>
                </a:solidFill>
                <a:latin typeface="07ロゴたいぷゴシックCondense"/>
                <a:ea typeface="07ロゴたいぷゴシックCondense"/>
                <a:cs typeface="07ロゴたいぷゴシックCondense"/>
              </a:rPr>
              <a:t>の活用</a:t>
            </a:r>
            <a:endParaRPr lang="en-US" altLang="ja-JP" sz="2000" b="1" dirty="0">
              <a:solidFill>
                <a:prstClr val="black">
                  <a:lumMod val="85000"/>
                  <a:lumOff val="15000"/>
                </a:prstClr>
              </a:solidFill>
              <a:latin typeface="07ロゴたいぷゴシックCondense"/>
              <a:ea typeface="07ロゴたいぷゴシックCondense"/>
              <a:cs typeface="07ロゴたいぷゴシックCondense"/>
            </a:endParaRPr>
          </a:p>
          <a:p>
            <a:r>
              <a:rPr lang="ja-JP" altLang="en-US" sz="3200" b="1" dirty="0" smtClean="0">
                <a:solidFill>
                  <a:srgbClr val="9BBB59"/>
                </a:solidFill>
                <a:latin typeface="07ロゴたいぷゴシックCondense"/>
                <a:ea typeface="07ロゴたいぷゴシックCondense"/>
                <a:cs typeface="07ロゴたいぷゴシックCondense"/>
              </a:rPr>
              <a:t>藤沢小学校</a:t>
            </a:r>
            <a:endParaRPr lang="en-US" altLang="ja-JP" sz="2400" dirty="0">
              <a:solidFill>
                <a:prstClr val="black"/>
              </a:solidFill>
              <a:latin typeface="07ロゴたいぷゴシックCondense"/>
              <a:ea typeface="07ロゴたいぷゴシックCondense"/>
              <a:cs typeface="07ロゴたいぷゴシックCondense"/>
            </a:endParaRPr>
          </a:p>
        </p:txBody>
      </p:sp>
      <p:sp>
        <p:nvSpPr>
          <p:cNvPr id="15" name="テキスト ボックス 14"/>
          <p:cNvSpPr txBox="1"/>
          <p:nvPr/>
        </p:nvSpPr>
        <p:spPr>
          <a:xfrm>
            <a:off x="1339302" y="5405677"/>
            <a:ext cx="2984500" cy="261610"/>
          </a:xfrm>
          <a:prstGeom prst="rect">
            <a:avLst/>
          </a:prstGeom>
          <a:noFill/>
        </p:spPr>
        <p:txBody>
          <a:bodyPr wrap="square" rtlCol="0">
            <a:spAutoFit/>
          </a:bodyPr>
          <a:lstStyle/>
          <a:p>
            <a:r>
              <a:rPr lang="ja-JP" altLang="en-US" sz="1100" dirty="0">
                <a:solidFill>
                  <a:prstClr val="black"/>
                </a:solidFill>
                <a:latin typeface="Calibri"/>
                <a:ea typeface="ＭＳ Ｐゴシック"/>
              </a:rPr>
              <a:t>平成</a:t>
            </a:r>
            <a:r>
              <a:rPr lang="en-US" altLang="ja-JP" sz="1100" dirty="0">
                <a:solidFill>
                  <a:prstClr val="black"/>
                </a:solidFill>
                <a:latin typeface="Calibri"/>
                <a:ea typeface="ＭＳ Ｐゴシック"/>
              </a:rPr>
              <a:t>21</a:t>
            </a:r>
            <a:r>
              <a:rPr lang="ja-JP" altLang="en-US" sz="1100" dirty="0">
                <a:solidFill>
                  <a:prstClr val="black"/>
                </a:solidFill>
                <a:latin typeface="Calibri"/>
                <a:ea typeface="ＭＳ Ｐゴシック"/>
              </a:rPr>
              <a:t>年度　土地利用細分メッシュデータ　より</a:t>
            </a:r>
          </a:p>
        </p:txBody>
      </p:sp>
      <p:sp>
        <p:nvSpPr>
          <p:cNvPr id="9" name="円/楕円 8"/>
          <p:cNvSpPr/>
          <p:nvPr/>
        </p:nvSpPr>
        <p:spPr>
          <a:xfrm>
            <a:off x="426511" y="1714813"/>
            <a:ext cx="1675673" cy="1725303"/>
          </a:xfrm>
          <a:prstGeom prst="ellipse">
            <a:avLst/>
          </a:prstGeom>
          <a:noFill/>
          <a:ln w="38100">
            <a:solidFill>
              <a:srgbClr val="0000FF"/>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solidFill>
                <a:prstClr val="white"/>
              </a:solidFill>
              <a:latin typeface="Calibri"/>
              <a:ea typeface="ＭＳ Ｐゴシック"/>
            </a:endParaRPr>
          </a:p>
        </p:txBody>
      </p:sp>
      <p:sp>
        <p:nvSpPr>
          <p:cNvPr id="14" name="テキスト ボックス 13"/>
          <p:cNvSpPr txBox="1"/>
          <p:nvPr/>
        </p:nvSpPr>
        <p:spPr>
          <a:xfrm>
            <a:off x="1840675" y="1558253"/>
            <a:ext cx="2236510" cy="400110"/>
          </a:xfrm>
          <a:prstGeom prst="rect">
            <a:avLst/>
          </a:prstGeom>
          <a:noFill/>
        </p:spPr>
        <p:txBody>
          <a:bodyPr wrap="none" rtlCol="0">
            <a:spAutoFit/>
          </a:bodyPr>
          <a:lstStyle/>
          <a:p>
            <a:r>
              <a:rPr lang="ja-JP" altLang="en-US" sz="2000" dirty="0">
                <a:solidFill>
                  <a:prstClr val="black"/>
                </a:solidFill>
                <a:latin typeface="07ロゴたいぷゴシックCondense"/>
                <a:ea typeface="07ロゴたいぷゴシックCondense"/>
                <a:cs typeface="07ロゴたいぷゴシックCondense"/>
              </a:rPr>
              <a:t>土浦市の農地分布</a:t>
            </a:r>
          </a:p>
        </p:txBody>
      </p:sp>
      <p:sp>
        <p:nvSpPr>
          <p:cNvPr id="5" name="線吹き出し 1 (枠付き) 4"/>
          <p:cNvSpPr/>
          <p:nvPr/>
        </p:nvSpPr>
        <p:spPr>
          <a:xfrm>
            <a:off x="1737851" y="2493031"/>
            <a:ext cx="1699711" cy="268955"/>
          </a:xfrm>
          <a:prstGeom prst="borderCallout1">
            <a:avLst>
              <a:gd name="adj1" fmla="val 58474"/>
              <a:gd name="adj2" fmla="val -6454"/>
              <a:gd name="adj3" fmla="val 112500"/>
              <a:gd name="adj4" fmla="val -38333"/>
            </a:avLst>
          </a:prstGeom>
          <a:solidFill>
            <a:srgbClr val="FFFFFF"/>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dirty="0" smtClean="0">
                <a:solidFill>
                  <a:schemeClr val="tx1"/>
                </a:solidFill>
                <a:latin typeface="07ロゴたいぷゴシックCondense"/>
                <a:ea typeface="07ロゴたいぷゴシックCondense"/>
                <a:cs typeface="07ロゴたいぷゴシックCondense"/>
              </a:rPr>
              <a:t>藤沢小学校</a:t>
            </a:r>
            <a:endParaRPr lang="ja-JP" altLang="en-US" dirty="0">
              <a:solidFill>
                <a:schemeClr val="tx1"/>
              </a:solidFill>
              <a:latin typeface="07ロゴたいぷゴシックCondense"/>
              <a:ea typeface="07ロゴたいぷゴシックCondense"/>
              <a:cs typeface="07ロゴたいぷゴシックCondense"/>
            </a:endParaRPr>
          </a:p>
        </p:txBody>
      </p:sp>
      <p:sp>
        <p:nvSpPr>
          <p:cNvPr id="10" name="正方形/長方形 9"/>
          <p:cNvSpPr/>
          <p:nvPr/>
        </p:nvSpPr>
        <p:spPr>
          <a:xfrm>
            <a:off x="658077" y="5806258"/>
            <a:ext cx="3122738" cy="830997"/>
          </a:xfrm>
          <a:prstGeom prst="rect">
            <a:avLst/>
          </a:prstGeom>
          <a:solidFill>
            <a:schemeClr val="bg1"/>
          </a:solidFill>
          <a:ln w="19050" cmpd="sng">
            <a:solidFill>
              <a:schemeClr val="accent3"/>
            </a:solidFill>
          </a:ln>
        </p:spPr>
        <p:txBody>
          <a:bodyPr>
            <a:spAutoFit/>
          </a:bodyPr>
          <a:lstStyle/>
          <a:p>
            <a:pPr algn="ctr"/>
            <a:r>
              <a:rPr lang="ja-JP" altLang="en-US" sz="2400" dirty="0">
                <a:solidFill>
                  <a:prstClr val="black"/>
                </a:solidFill>
                <a:latin typeface="07ロゴたいぷゴシックCondense"/>
                <a:ea typeface="07ロゴたいぷゴシックCondense"/>
                <a:cs typeface="07ロゴたいぷゴシックCondense"/>
              </a:rPr>
              <a:t>新治</a:t>
            </a:r>
            <a:r>
              <a:rPr lang="ja-JP" altLang="en-US" sz="2400" dirty="0" smtClean="0">
                <a:solidFill>
                  <a:prstClr val="black"/>
                </a:solidFill>
                <a:latin typeface="07ロゴたいぷゴシックCondense"/>
                <a:ea typeface="07ロゴたいぷゴシックCondense"/>
                <a:cs typeface="07ロゴたいぷゴシックCondense"/>
              </a:rPr>
              <a:t>地区は</a:t>
            </a:r>
            <a:endParaRPr lang="en-US" altLang="ja-JP" sz="2400" dirty="0" smtClean="0">
              <a:solidFill>
                <a:prstClr val="black"/>
              </a:solidFill>
              <a:latin typeface="07ロゴたいぷゴシックCondense"/>
              <a:ea typeface="07ロゴたいぷゴシックCondense"/>
              <a:cs typeface="07ロゴたいぷゴシックCondense"/>
            </a:endParaRPr>
          </a:p>
          <a:p>
            <a:pPr algn="ctr"/>
            <a:r>
              <a:rPr lang="ja-JP" altLang="en-US" sz="2400" dirty="0" smtClean="0">
                <a:solidFill>
                  <a:schemeClr val="accent3"/>
                </a:solidFill>
                <a:latin typeface="07ロゴたいぷゴシックCondense"/>
                <a:ea typeface="07ロゴたいぷゴシックCondense"/>
                <a:cs typeface="07ロゴたいぷゴシックCondense"/>
              </a:rPr>
              <a:t>農地</a:t>
            </a:r>
            <a:r>
              <a:rPr lang="ja-JP" altLang="en-US" sz="2400" dirty="0">
                <a:solidFill>
                  <a:schemeClr val="accent3"/>
                </a:solidFill>
                <a:latin typeface="07ロゴたいぷゴシックCondense"/>
                <a:ea typeface="07ロゴたいぷゴシックCondense"/>
                <a:cs typeface="07ロゴたいぷゴシックCondense"/>
              </a:rPr>
              <a:t>面積が大きい</a:t>
            </a:r>
            <a:endParaRPr lang="en-US" altLang="ja-JP" sz="2400" dirty="0">
              <a:solidFill>
                <a:schemeClr val="accent3"/>
              </a:solidFill>
              <a:latin typeface="07ロゴたいぷゴシックCondense"/>
              <a:ea typeface="07ロゴたいぷゴシックCondense"/>
              <a:cs typeface="07ロゴたいぷゴシックCondense"/>
            </a:endParaRPr>
          </a:p>
        </p:txBody>
      </p:sp>
      <p:sp>
        <p:nvSpPr>
          <p:cNvPr id="3" name="スライド番号プレースホルダー 2"/>
          <p:cNvSpPr>
            <a:spLocks noGrp="1"/>
          </p:cNvSpPr>
          <p:nvPr>
            <p:ph type="sldNum" sz="quarter" idx="4294967295"/>
          </p:nvPr>
        </p:nvSpPr>
        <p:spPr>
          <a:xfrm>
            <a:off x="8486391" y="6356350"/>
            <a:ext cx="532894" cy="501650"/>
          </a:xfrm>
          <a:prstGeom prst="rect">
            <a:avLst/>
          </a:prstGeom>
        </p:spPr>
        <p:txBody>
          <a:bodyPr/>
          <a:lstStyle/>
          <a:p>
            <a:fld id="{EB6DE344-0E13-7A42-845D-D86302F9C55A}" type="slidenum">
              <a:rPr lang="ja-JP" altLang="en-US" smtClean="0">
                <a:solidFill>
                  <a:prstClr val="black">
                    <a:lumMod val="50000"/>
                    <a:lumOff val="50000"/>
                  </a:prstClr>
                </a:solidFill>
                <a:latin typeface="Calibri"/>
                <a:ea typeface="ＭＳ Ｐゴシック"/>
              </a:rPr>
              <a:pPr/>
              <a:t>18</a:t>
            </a:fld>
            <a:endParaRPr lang="ja-JP" altLang="en-US" dirty="0">
              <a:solidFill>
                <a:prstClr val="black">
                  <a:lumMod val="50000"/>
                  <a:lumOff val="50000"/>
                </a:prstClr>
              </a:solidFill>
              <a:latin typeface="Calibri"/>
              <a:ea typeface="ＭＳ Ｐゴシック"/>
            </a:endParaRPr>
          </a:p>
        </p:txBody>
      </p:sp>
      <p:sp>
        <p:nvSpPr>
          <p:cNvPr id="24" name="テキスト ボックス 23"/>
          <p:cNvSpPr txBox="1"/>
          <p:nvPr/>
        </p:nvSpPr>
        <p:spPr>
          <a:xfrm>
            <a:off x="4728885" y="5769885"/>
            <a:ext cx="3825845" cy="867370"/>
          </a:xfrm>
          <a:prstGeom prst="rect">
            <a:avLst/>
          </a:prstGeom>
          <a:solidFill>
            <a:srgbClr val="9BBB59"/>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white"/>
                </a:solidFill>
                <a:effectLst/>
                <a:uLnTx/>
                <a:uFillTx/>
                <a:latin typeface="07ロゴたいぷゴシックCondense"/>
                <a:ea typeface="07ロゴたいぷゴシックCondense"/>
                <a:cs typeface="07ロゴたいぷゴシックCondense"/>
              </a:rPr>
              <a:t>市民</a:t>
            </a:r>
            <a:r>
              <a:rPr kumimoji="0" lang="ja-JP" altLang="en-US" sz="2800" b="0" i="0" u="none" strike="noStrike" kern="0" cap="none" spc="0" normalizeH="0" baseline="0" noProof="0" dirty="0" smtClean="0">
                <a:ln>
                  <a:noFill/>
                </a:ln>
                <a:solidFill>
                  <a:prstClr val="white"/>
                </a:solidFill>
                <a:effectLst/>
                <a:uLnTx/>
                <a:uFillTx/>
                <a:latin typeface="07ロゴたいぷゴシックCondense"/>
                <a:ea typeface="07ロゴたいぷゴシックCondense"/>
                <a:cs typeface="07ロゴたいぷゴシックCondense"/>
              </a:rPr>
              <a:t>のトレンドとなる</a:t>
            </a:r>
            <a:endParaRPr kumimoji="0" lang="en-US" altLang="ja-JP" sz="2800" b="0" i="0" u="none" strike="noStrike" kern="0" cap="none" spc="0" normalizeH="0" baseline="0" noProof="0" dirty="0" smtClean="0">
              <a:ln>
                <a:noFill/>
              </a:ln>
              <a:solidFill>
                <a:prstClr val="white"/>
              </a:solidFill>
              <a:effectLst/>
              <a:uLnTx/>
              <a:uFillTx/>
              <a:latin typeface="07ロゴたいぷゴシックCondense"/>
              <a:ea typeface="07ロゴたいぷゴシックCondense"/>
              <a:cs typeface="07ロゴたいぷゴシックCondense"/>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smtClean="0">
                <a:ln>
                  <a:noFill/>
                </a:ln>
                <a:solidFill>
                  <a:prstClr val="white"/>
                </a:solidFill>
                <a:effectLst/>
                <a:uLnTx/>
                <a:uFillTx/>
                <a:latin typeface="07ロゴたいぷゴシックCondense"/>
                <a:ea typeface="07ロゴたいぷゴシックCondense"/>
                <a:cs typeface="07ロゴたいぷゴシックCondense"/>
              </a:rPr>
              <a:t>農業の確立</a:t>
            </a:r>
            <a:endParaRPr kumimoji="0" lang="en-US" altLang="ja-JP" sz="2800" b="0" i="0" u="none" strike="noStrike" kern="0" cap="none" spc="0" normalizeH="0" baseline="0" noProof="0" dirty="0" smtClean="0">
              <a:ln>
                <a:noFill/>
              </a:ln>
              <a:solidFill>
                <a:prstClr val="white"/>
              </a:solidFill>
              <a:effectLst/>
              <a:uLnTx/>
              <a:uFillTx/>
              <a:latin typeface="07ロゴたいぷゴシックCondense"/>
              <a:ea typeface="07ロゴたいぷゴシックCondense"/>
              <a:cs typeface="07ロゴたいぷゴシックCondense"/>
            </a:endParaRPr>
          </a:p>
        </p:txBody>
      </p:sp>
      <p:sp>
        <p:nvSpPr>
          <p:cNvPr id="25" name="テキスト ボックス 24"/>
          <p:cNvSpPr txBox="1"/>
          <p:nvPr/>
        </p:nvSpPr>
        <p:spPr>
          <a:xfrm>
            <a:off x="4527350" y="3474940"/>
            <a:ext cx="4288353" cy="1015663"/>
          </a:xfrm>
          <a:prstGeom prst="rect">
            <a:avLst/>
          </a:prstGeom>
          <a:noFill/>
        </p:spPr>
        <p:txBody>
          <a:bodyPr wrap="none" rtlCol="0">
            <a:spAutoFit/>
          </a:bodyPr>
          <a:lstStyle/>
          <a:p>
            <a:pPr defTabSz="457200"/>
            <a:r>
              <a:rPr lang="ja-JP" altLang="en-US" sz="2000" dirty="0">
                <a:solidFill>
                  <a:prstClr val="black"/>
                </a:solidFill>
                <a:latin typeface="07ロゴたいぷゴシックCondense"/>
                <a:ea typeface="07ロゴたいぷゴシックCondense"/>
                <a:cs typeface="07ロゴたいぷゴシックCondense"/>
              </a:rPr>
              <a:t>子供から大人までが</a:t>
            </a:r>
            <a:endParaRPr lang="en-US" altLang="ja-JP" sz="2000" dirty="0">
              <a:solidFill>
                <a:prstClr val="black"/>
              </a:solidFill>
              <a:latin typeface="07ロゴたいぷゴシックCondense"/>
              <a:ea typeface="07ロゴたいぷゴシックCondense"/>
              <a:cs typeface="07ロゴたいぷゴシックCondense"/>
            </a:endParaRPr>
          </a:p>
          <a:p>
            <a:pPr defTabSz="457200"/>
            <a:r>
              <a:rPr lang="ja-JP" altLang="en-US" sz="2000" dirty="0">
                <a:solidFill>
                  <a:prstClr val="black"/>
                </a:solidFill>
                <a:latin typeface="07ロゴたいぷゴシックCondense"/>
                <a:ea typeface="07ロゴたいぷゴシックCondense"/>
                <a:cs typeface="07ロゴたいぷゴシックCondense"/>
              </a:rPr>
              <a:t>農業に触れる機会を設け、</a:t>
            </a:r>
            <a:endParaRPr lang="en-US" altLang="ja-JP" sz="2000" dirty="0">
              <a:solidFill>
                <a:prstClr val="black"/>
              </a:solidFill>
              <a:latin typeface="07ロゴたいぷゴシックCondense"/>
              <a:ea typeface="07ロゴたいぷゴシックCondense"/>
              <a:cs typeface="07ロゴたいぷゴシックCondense"/>
            </a:endParaRPr>
          </a:p>
          <a:p>
            <a:pPr defTabSz="457200"/>
            <a:r>
              <a:rPr lang="ja-JP" altLang="en-US" sz="2000" dirty="0">
                <a:latin typeface="07ロゴたいぷゴシックCondense"/>
                <a:ea typeface="07ロゴたいぷゴシックCondense"/>
                <a:cs typeface="07ロゴたいぷゴシックCondense"/>
              </a:rPr>
              <a:t>興味や関心をもつきっかけ</a:t>
            </a:r>
            <a:r>
              <a:rPr lang="ja-JP" altLang="en-US" sz="2000" dirty="0">
                <a:solidFill>
                  <a:prstClr val="black"/>
                </a:solidFill>
                <a:latin typeface="07ロゴたいぷゴシックCondense"/>
                <a:ea typeface="07ロゴたいぷゴシックCondense"/>
                <a:cs typeface="07ロゴたいぷゴシックCondense"/>
              </a:rPr>
              <a:t>を</a:t>
            </a:r>
            <a:r>
              <a:rPr lang="ja-JP" altLang="en-US" sz="2000" dirty="0" smtClean="0">
                <a:solidFill>
                  <a:prstClr val="black"/>
                </a:solidFill>
                <a:latin typeface="07ロゴたいぷゴシックCondense"/>
                <a:ea typeface="07ロゴたいぷゴシックCondense"/>
                <a:cs typeface="07ロゴたいぷゴシックCondense"/>
              </a:rPr>
              <a:t>つくる</a:t>
            </a:r>
            <a:endParaRPr lang="en-US" altLang="ja-JP" sz="2000" dirty="0">
              <a:solidFill>
                <a:prstClr val="black"/>
              </a:solidFill>
              <a:latin typeface="07ロゴたいぷゴシックCondense"/>
              <a:ea typeface="07ロゴたいぷゴシックCondense"/>
              <a:cs typeface="07ロゴたいぷゴシックCondense"/>
            </a:endParaRPr>
          </a:p>
        </p:txBody>
      </p:sp>
      <p:sp>
        <p:nvSpPr>
          <p:cNvPr id="31" name="テキスト ボックス 30"/>
          <p:cNvSpPr txBox="1"/>
          <p:nvPr/>
        </p:nvSpPr>
        <p:spPr>
          <a:xfrm>
            <a:off x="5120204" y="4653338"/>
            <a:ext cx="3057247" cy="954107"/>
          </a:xfrm>
          <a:prstGeom prst="rect">
            <a:avLst/>
          </a:prstGeom>
          <a:noFill/>
        </p:spPr>
        <p:txBody>
          <a:bodyPr wrap="none" rtlCol="0">
            <a:spAutoFit/>
          </a:bodyPr>
          <a:lstStyle/>
          <a:p>
            <a:pPr algn="ctr" defTabSz="457200"/>
            <a:r>
              <a:rPr lang="ja-JP" altLang="en-US" sz="2800" dirty="0" smtClean="0">
                <a:solidFill>
                  <a:schemeClr val="accent3"/>
                </a:solidFill>
                <a:latin typeface="07ロゴたいぷゴシックCondense"/>
                <a:ea typeface="07ロゴたいぷゴシックCondense"/>
                <a:cs typeface="07ロゴたいぷゴシックCondense"/>
              </a:rPr>
              <a:t>市民の</a:t>
            </a:r>
            <a:r>
              <a:rPr lang="en-US" altLang="en-US" sz="2800" dirty="0" smtClean="0">
                <a:solidFill>
                  <a:schemeClr val="accent3"/>
                </a:solidFill>
                <a:latin typeface="07ロゴたいぷゴシックCondense"/>
                <a:ea typeface="07ロゴたいぷゴシックCondense"/>
                <a:cs typeface="07ロゴたいぷゴシックCondense"/>
              </a:rPr>
              <a:t>農業</a:t>
            </a:r>
            <a:r>
              <a:rPr lang="ja-JP" altLang="en-US" sz="2800" dirty="0" smtClean="0">
                <a:solidFill>
                  <a:schemeClr val="accent3"/>
                </a:solidFill>
                <a:latin typeface="07ロゴたいぷゴシックCondense"/>
                <a:ea typeface="07ロゴたいぷゴシックCondense"/>
                <a:cs typeface="07ロゴたいぷゴシックCondense"/>
              </a:rPr>
              <a:t>への</a:t>
            </a:r>
            <a:endParaRPr lang="en-US" altLang="ja-JP" sz="2800" dirty="0" smtClean="0">
              <a:solidFill>
                <a:schemeClr val="accent3"/>
              </a:solidFill>
              <a:latin typeface="07ロゴたいぷゴシックCondense"/>
              <a:ea typeface="07ロゴたいぷゴシックCondense"/>
              <a:cs typeface="07ロゴたいぷゴシックCondense"/>
            </a:endParaRPr>
          </a:p>
          <a:p>
            <a:pPr algn="ctr" defTabSz="457200"/>
            <a:r>
              <a:rPr lang="ja-JP" altLang="en-US" sz="2800" dirty="0" smtClean="0">
                <a:solidFill>
                  <a:schemeClr val="accent3"/>
                </a:solidFill>
                <a:latin typeface="07ロゴたいぷゴシックCondense"/>
                <a:ea typeface="07ロゴたいぷゴシックCondense"/>
                <a:cs typeface="07ロゴたいぷゴシックCondense"/>
              </a:rPr>
              <a:t>関心の幅を広げる</a:t>
            </a:r>
            <a:endParaRPr lang="en-US" altLang="ja-JP" sz="2800" dirty="0" smtClean="0">
              <a:solidFill>
                <a:schemeClr val="accent3"/>
              </a:solidFill>
              <a:latin typeface="07ロゴたいぷゴシックCondense"/>
              <a:ea typeface="07ロゴたいぷゴシックCondense"/>
              <a:cs typeface="07ロゴたいぷゴシックCondense"/>
            </a:endParaRPr>
          </a:p>
        </p:txBody>
      </p:sp>
      <p:pic>
        <p:nvPicPr>
          <p:cNvPr id="12" name="図 11" descr="IMG_5186.JPG のコピー-2.jpe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24162" y="1558254"/>
            <a:ext cx="2232799" cy="1674598"/>
          </a:xfrm>
          <a:prstGeom prst="rect">
            <a:avLst/>
          </a:prstGeom>
        </p:spPr>
      </p:pic>
      <p:sp>
        <p:nvSpPr>
          <p:cNvPr id="13" name="テキスト ボックス 12"/>
          <p:cNvSpPr txBox="1"/>
          <p:nvPr/>
        </p:nvSpPr>
        <p:spPr>
          <a:xfrm>
            <a:off x="7399161" y="3186200"/>
            <a:ext cx="1538421" cy="253916"/>
          </a:xfrm>
          <a:prstGeom prst="rect">
            <a:avLst/>
          </a:prstGeom>
          <a:noFill/>
        </p:spPr>
        <p:txBody>
          <a:bodyPr wrap="none" rtlCol="0">
            <a:spAutoFit/>
          </a:bodyPr>
          <a:lstStyle/>
          <a:p>
            <a:r>
              <a:rPr kumimoji="1" lang="ja-JP" altLang="en-US" sz="1050" dirty="0" smtClean="0"/>
              <a:t>（</a:t>
            </a:r>
            <a:r>
              <a:rPr lang="ja-JP" altLang="en-US" sz="1050" dirty="0" smtClean="0"/>
              <a:t>班員撮影：</a:t>
            </a:r>
            <a:r>
              <a:rPr lang="en-US" altLang="ja-JP" sz="1050" dirty="0" smtClean="0"/>
              <a:t>2014,12,10</a:t>
            </a:r>
            <a:r>
              <a:rPr kumimoji="1" lang="ja-JP" altLang="en-US" sz="1050" dirty="0" smtClean="0"/>
              <a:t>）</a:t>
            </a:r>
            <a:endParaRPr kumimoji="1" lang="ja-JP" altLang="en-US" sz="1050" dirty="0"/>
          </a:p>
        </p:txBody>
      </p:sp>
    </p:spTree>
    <p:extLst>
      <p:ext uri="{BB962C8B-B14F-4D97-AF65-F5344CB8AC3E}">
        <p14:creationId xmlns:p14="http://schemas.microsoft.com/office/powerpoint/2010/main" val="25361647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9" grpId="0" animBg="1"/>
      <p:bldP spid="5" grpId="0" animBg="1"/>
      <p:bldP spid="10" grpId="0" animBg="1"/>
      <p:bldP spid="24" grpId="0" animBg="1"/>
      <p:bldP spid="25" grpId="0"/>
      <p:bldP spid="3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82588" y="0"/>
            <a:ext cx="1569025" cy="1047523"/>
          </a:xfrm>
          <a:noFill/>
          <a:ln>
            <a:solidFill>
              <a:schemeClr val="accent3"/>
            </a:solidFill>
          </a:ln>
        </p:spPr>
        <p:txBody>
          <a:bodyPr>
            <a:normAutofit/>
          </a:bodyPr>
          <a:lstStyle/>
          <a:p>
            <a:r>
              <a:rPr lang="ja-JP" altLang="en-US" dirty="0" smtClean="0">
                <a:solidFill>
                  <a:schemeClr val="accent3"/>
                </a:solidFill>
              </a:rPr>
              <a:t>農業</a:t>
            </a:r>
            <a:endParaRPr kumimoji="1" lang="ja-JP" altLang="en-US" dirty="0">
              <a:solidFill>
                <a:schemeClr val="accent3"/>
              </a:solidFill>
            </a:endParaRPr>
          </a:p>
        </p:txBody>
      </p:sp>
      <p:cxnSp>
        <p:nvCxnSpPr>
          <p:cNvPr id="6" name="直線コネクタ 5"/>
          <p:cNvCxnSpPr/>
          <p:nvPr/>
        </p:nvCxnSpPr>
        <p:spPr>
          <a:xfrm>
            <a:off x="1837448" y="1047523"/>
            <a:ext cx="4452791" cy="0"/>
          </a:xfrm>
          <a:prstGeom prst="line">
            <a:avLst/>
          </a:prstGeom>
          <a:ln w="19050" cmpd="sng">
            <a:solidFill>
              <a:srgbClr val="9BBB59"/>
            </a:solidFill>
          </a:ln>
          <a:effectLst/>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612105" y="1076244"/>
            <a:ext cx="5493813" cy="646331"/>
          </a:xfrm>
          <a:prstGeom prst="rect">
            <a:avLst/>
          </a:prstGeom>
          <a:noFill/>
        </p:spPr>
        <p:txBody>
          <a:bodyPr wrap="none" rtlCol="0">
            <a:spAutoFit/>
          </a:bodyPr>
          <a:lstStyle/>
          <a:p>
            <a:r>
              <a:rPr lang="ja-JP" altLang="en-US" dirty="0">
                <a:solidFill>
                  <a:srgbClr val="9BBB59"/>
                </a:solidFill>
                <a:latin typeface="Calibri"/>
                <a:ea typeface="07ロゴたいぷゴシック7"/>
              </a:rPr>
              <a:t>習い事として、趣味の場として広がるコミュニティ</a:t>
            </a:r>
            <a:endParaRPr lang="en-US" altLang="ja-JP" dirty="0">
              <a:solidFill>
                <a:srgbClr val="9BBB59"/>
              </a:solidFill>
              <a:latin typeface="Calibri"/>
              <a:ea typeface="07ロゴたいぷゴシック7"/>
            </a:endParaRPr>
          </a:p>
          <a:p>
            <a:endParaRPr lang="en-US" altLang="ja-JP" dirty="0">
              <a:solidFill>
                <a:srgbClr val="9BBB59"/>
              </a:solidFill>
              <a:latin typeface="Calibri"/>
              <a:ea typeface="07ロゴたいぷゴシック7"/>
            </a:endParaRPr>
          </a:p>
        </p:txBody>
      </p:sp>
      <p:sp>
        <p:nvSpPr>
          <p:cNvPr id="2" name="テキスト ボックス 1"/>
          <p:cNvSpPr txBox="1"/>
          <p:nvPr/>
        </p:nvSpPr>
        <p:spPr>
          <a:xfrm>
            <a:off x="282588" y="1722575"/>
            <a:ext cx="1960793" cy="523221"/>
          </a:xfrm>
          <a:prstGeom prst="rect">
            <a:avLst/>
          </a:prstGeom>
          <a:solidFill>
            <a:schemeClr val="accent3"/>
          </a:solidFill>
        </p:spPr>
        <p:txBody>
          <a:bodyPr wrap="none" rtlCol="0">
            <a:spAutoFit/>
          </a:bodyPr>
          <a:lstStyle/>
          <a:p>
            <a:r>
              <a:rPr lang="ja-JP" altLang="en-US" sz="2800" dirty="0">
                <a:solidFill>
                  <a:prstClr val="white"/>
                </a:solidFill>
                <a:latin typeface="07ロゴたいぷゴシックCondense"/>
                <a:ea typeface="07ロゴたいぷゴシックCondense"/>
                <a:cs typeface="07ロゴたいぷゴシックCondense"/>
              </a:rPr>
              <a:t>習い事農業</a:t>
            </a:r>
          </a:p>
        </p:txBody>
      </p:sp>
      <p:sp>
        <p:nvSpPr>
          <p:cNvPr id="5" name="テキスト ボックス 4"/>
          <p:cNvSpPr txBox="1"/>
          <p:nvPr/>
        </p:nvSpPr>
        <p:spPr>
          <a:xfrm>
            <a:off x="3972436" y="1704305"/>
            <a:ext cx="1620957" cy="523220"/>
          </a:xfrm>
          <a:prstGeom prst="rect">
            <a:avLst/>
          </a:prstGeom>
          <a:solidFill>
            <a:srgbClr val="9BBB59"/>
          </a:solidFill>
        </p:spPr>
        <p:txBody>
          <a:bodyPr wrap="none" rtlCol="0">
            <a:spAutoFit/>
          </a:bodyPr>
          <a:lstStyle/>
          <a:p>
            <a:r>
              <a:rPr lang="ja-JP" altLang="en-US" sz="2800" dirty="0">
                <a:solidFill>
                  <a:prstClr val="white"/>
                </a:solidFill>
                <a:latin typeface="07ロゴたいぷゴシックCondense"/>
                <a:ea typeface="07ロゴたいぷゴシックCondense"/>
                <a:cs typeface="07ロゴたいぷゴシックCondense"/>
              </a:rPr>
              <a:t>料理教室</a:t>
            </a:r>
            <a:endParaRPr lang="ja-JP" altLang="en-US" sz="2400" dirty="0">
              <a:solidFill>
                <a:prstClr val="white"/>
              </a:solidFill>
              <a:latin typeface="07ロゴたいぷゴシックCondense"/>
              <a:ea typeface="07ロゴたいぷゴシックCondense"/>
              <a:cs typeface="07ロゴたいぷゴシックCondense"/>
            </a:endParaRPr>
          </a:p>
        </p:txBody>
      </p:sp>
      <p:pic>
        <p:nvPicPr>
          <p:cNvPr id="9" name="図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3555" y="3457063"/>
            <a:ext cx="2778375" cy="1822614"/>
          </a:xfrm>
          <a:prstGeom prst="rect">
            <a:avLst/>
          </a:prstGeom>
        </p:spPr>
      </p:pic>
      <p:sp>
        <p:nvSpPr>
          <p:cNvPr id="10" name="正方形/長方形 9"/>
          <p:cNvSpPr/>
          <p:nvPr/>
        </p:nvSpPr>
        <p:spPr>
          <a:xfrm>
            <a:off x="318689" y="5254904"/>
            <a:ext cx="3122738" cy="430887"/>
          </a:xfrm>
          <a:prstGeom prst="rect">
            <a:avLst/>
          </a:prstGeom>
        </p:spPr>
        <p:txBody>
          <a:bodyPr>
            <a:spAutoFit/>
          </a:bodyPr>
          <a:lstStyle/>
          <a:p>
            <a:r>
              <a:rPr lang="ja-JP" altLang="en-US" sz="1050" dirty="0">
                <a:solidFill>
                  <a:prstClr val="black"/>
                </a:solidFill>
                <a:latin typeface="Calibri"/>
                <a:ea typeface="ＭＳ Ｐゴシック"/>
              </a:rPr>
              <a:t>画像：</a:t>
            </a:r>
            <a:r>
              <a:rPr lang="en-US" altLang="ja-JP" sz="1050" dirty="0">
                <a:solidFill>
                  <a:prstClr val="black"/>
                </a:solidFill>
                <a:latin typeface="Calibri"/>
                <a:ea typeface="ＭＳ Ｐゴシック"/>
              </a:rPr>
              <a:t>JA</a:t>
            </a:r>
            <a:r>
              <a:rPr lang="ja-JP" altLang="en-US" sz="1050" dirty="0">
                <a:solidFill>
                  <a:prstClr val="black"/>
                </a:solidFill>
                <a:latin typeface="Calibri"/>
                <a:ea typeface="ＭＳ Ｐゴシック"/>
              </a:rPr>
              <a:t>北つくば</a:t>
            </a:r>
            <a:endParaRPr lang="en-US" altLang="ja-JP" sz="1050" dirty="0">
              <a:solidFill>
                <a:prstClr val="black"/>
              </a:solidFill>
              <a:latin typeface="Calibri"/>
              <a:ea typeface="ＭＳ Ｐゴシック"/>
            </a:endParaRPr>
          </a:p>
          <a:p>
            <a:r>
              <a:rPr lang="en-US" altLang="ja-JP" sz="1050" dirty="0">
                <a:solidFill>
                  <a:prstClr val="black"/>
                </a:solidFill>
                <a:latin typeface="Calibri"/>
                <a:ea typeface="ＭＳ Ｐゴシック"/>
              </a:rPr>
              <a:t>http://www.ja-kitatsukuba.or.jp/topix/news/9019/</a:t>
            </a:r>
            <a:endParaRPr lang="ja-JP" altLang="en-US" sz="1050" dirty="0">
              <a:solidFill>
                <a:prstClr val="black"/>
              </a:solidFill>
              <a:latin typeface="Calibri"/>
              <a:ea typeface="ＭＳ Ｐゴシック"/>
            </a:endParaRPr>
          </a:p>
        </p:txBody>
      </p:sp>
      <p:sp>
        <p:nvSpPr>
          <p:cNvPr id="11" name="テキスト ボックス 10"/>
          <p:cNvSpPr txBox="1"/>
          <p:nvPr/>
        </p:nvSpPr>
        <p:spPr>
          <a:xfrm>
            <a:off x="282588" y="5726759"/>
            <a:ext cx="3494564" cy="1015663"/>
          </a:xfrm>
          <a:prstGeom prst="rect">
            <a:avLst/>
          </a:prstGeom>
          <a:noFill/>
        </p:spPr>
        <p:txBody>
          <a:bodyPr wrap="square" rtlCol="0">
            <a:spAutoFit/>
          </a:bodyPr>
          <a:lstStyle/>
          <a:p>
            <a:r>
              <a:rPr lang="ja-JP" altLang="en-US" sz="2000" dirty="0">
                <a:latin typeface="07ロゴたいぷゴシックCondense"/>
                <a:ea typeface="07ロゴたいぷゴシックCondense"/>
                <a:cs typeface="07ロゴたいぷゴシックCondense"/>
              </a:rPr>
              <a:t>農家の人に指導してもらい、</a:t>
            </a:r>
            <a:endParaRPr lang="en-US" altLang="ja-JP" sz="2000" dirty="0">
              <a:latin typeface="07ロゴたいぷゴシックCondense"/>
              <a:ea typeface="07ロゴたいぷゴシックCondense"/>
              <a:cs typeface="07ロゴたいぷゴシックCondense"/>
            </a:endParaRPr>
          </a:p>
          <a:p>
            <a:r>
              <a:rPr lang="ja-JP" altLang="en-US" sz="2000" dirty="0">
                <a:latin typeface="07ロゴたいぷゴシックCondense"/>
                <a:ea typeface="07ロゴたいぷゴシックCondense"/>
                <a:cs typeface="07ロゴたいぷゴシックCondense"/>
              </a:rPr>
              <a:t>野菜の育て方や食べものの</a:t>
            </a:r>
            <a:endParaRPr lang="en-US" altLang="ja-JP" sz="2000" dirty="0">
              <a:latin typeface="07ロゴたいぷゴシックCondense"/>
              <a:ea typeface="07ロゴたいぷゴシックCondense"/>
              <a:cs typeface="07ロゴたいぷゴシックCondense"/>
            </a:endParaRPr>
          </a:p>
          <a:p>
            <a:r>
              <a:rPr lang="ja-JP" altLang="en-US" sz="2000" dirty="0">
                <a:latin typeface="07ロゴたいぷゴシックCondense"/>
                <a:ea typeface="07ロゴたいぷゴシックCondense"/>
                <a:cs typeface="07ロゴたいぷゴシックCondense"/>
              </a:rPr>
              <a:t>大切を学ぶ</a:t>
            </a:r>
            <a:endParaRPr lang="en-US" altLang="ja-JP" sz="2000" dirty="0">
              <a:latin typeface="07ロゴたいぷゴシックCondense"/>
              <a:ea typeface="07ロゴたいぷゴシックCondense"/>
              <a:cs typeface="07ロゴたいぷゴシックCondense"/>
            </a:endParaRPr>
          </a:p>
        </p:txBody>
      </p:sp>
      <p:sp>
        <p:nvSpPr>
          <p:cNvPr id="12" name="テキスト ボックス 11"/>
          <p:cNvSpPr txBox="1"/>
          <p:nvPr/>
        </p:nvSpPr>
        <p:spPr>
          <a:xfrm>
            <a:off x="303555" y="2351370"/>
            <a:ext cx="3262432" cy="1015663"/>
          </a:xfrm>
          <a:prstGeom prst="rect">
            <a:avLst/>
          </a:prstGeom>
          <a:noFill/>
        </p:spPr>
        <p:txBody>
          <a:bodyPr wrap="none" rtlCol="0">
            <a:spAutoFit/>
          </a:bodyPr>
          <a:lstStyle/>
          <a:p>
            <a:r>
              <a:rPr lang="ja-JP" altLang="en-US" sz="2000" b="1" dirty="0" smtClean="0">
                <a:solidFill>
                  <a:prstClr val="black"/>
                </a:solidFill>
                <a:latin typeface="07ロゴたいぷゴシックCondense"/>
                <a:ea typeface="07ロゴたいぷゴシックCondense"/>
                <a:cs typeface="07ロゴたいぷゴシックCondense"/>
              </a:rPr>
              <a:t>対象</a:t>
            </a:r>
            <a:r>
              <a:rPr lang="ja-JP" altLang="en-US" sz="2000" dirty="0">
                <a:solidFill>
                  <a:prstClr val="black"/>
                </a:solidFill>
                <a:latin typeface="07ロゴたいぷゴシックCondense"/>
                <a:ea typeface="07ロゴたいぷゴシックCondense"/>
                <a:cs typeface="07ロゴたいぷゴシックCondense"/>
              </a:rPr>
              <a:t>：小学生</a:t>
            </a:r>
            <a:endParaRPr lang="en-US" altLang="ja-JP" sz="2000" dirty="0">
              <a:solidFill>
                <a:prstClr val="black"/>
              </a:solidFill>
              <a:latin typeface="07ロゴたいぷゴシックCondense"/>
              <a:ea typeface="07ロゴたいぷゴシックCondense"/>
              <a:cs typeface="07ロゴたいぷゴシックCondense"/>
            </a:endParaRPr>
          </a:p>
          <a:p>
            <a:r>
              <a:rPr lang="ja-JP" altLang="en-US" sz="2000" b="1" dirty="0" smtClean="0">
                <a:solidFill>
                  <a:prstClr val="black"/>
                </a:solidFill>
                <a:latin typeface="07ロゴたいぷゴシックCondense"/>
                <a:ea typeface="07ロゴたいぷゴシックCondense"/>
                <a:cs typeface="07ロゴたいぷゴシックCondense"/>
              </a:rPr>
              <a:t>場所</a:t>
            </a:r>
            <a:r>
              <a:rPr lang="ja-JP" altLang="en-US" sz="2000" dirty="0">
                <a:solidFill>
                  <a:prstClr val="black"/>
                </a:solidFill>
                <a:latin typeface="07ロゴたいぷゴシックCondense"/>
                <a:ea typeface="07ロゴたいぷゴシックCondense"/>
                <a:cs typeface="07ロゴたいぷゴシックCondense"/>
              </a:rPr>
              <a:t>：小学校付近の農地</a:t>
            </a:r>
            <a:endParaRPr lang="en-US" altLang="ja-JP" sz="2000" dirty="0">
              <a:solidFill>
                <a:prstClr val="black"/>
              </a:solidFill>
              <a:latin typeface="07ロゴたいぷゴシックCondense"/>
              <a:ea typeface="07ロゴたいぷゴシックCondense"/>
              <a:cs typeface="07ロゴたいぷゴシックCondense"/>
            </a:endParaRPr>
          </a:p>
          <a:p>
            <a:r>
              <a:rPr lang="ja-JP" altLang="en-US" sz="2000" b="1" dirty="0" smtClean="0">
                <a:solidFill>
                  <a:prstClr val="black"/>
                </a:solidFill>
                <a:latin typeface="07ロゴたいぷゴシックCondense"/>
                <a:ea typeface="07ロゴたいぷゴシックCondense"/>
                <a:cs typeface="07ロゴたいぷゴシックCondense"/>
              </a:rPr>
              <a:t>日程</a:t>
            </a:r>
            <a:r>
              <a:rPr lang="ja-JP" altLang="en-US" sz="2000" dirty="0">
                <a:solidFill>
                  <a:prstClr val="black"/>
                </a:solidFill>
                <a:latin typeface="07ロゴたいぷゴシックCondense"/>
                <a:ea typeface="07ロゴたいぷゴシックCondense"/>
                <a:cs typeface="07ロゴたいぷゴシックCondense"/>
              </a:rPr>
              <a:t>：月</a:t>
            </a:r>
            <a:r>
              <a:rPr lang="ja-JP" altLang="en-US" sz="2000" dirty="0" smtClean="0">
                <a:solidFill>
                  <a:prstClr val="black"/>
                </a:solidFill>
                <a:latin typeface="07ロゴたいぷゴシックCondense"/>
                <a:ea typeface="07ロゴたいぷゴシックCondense"/>
                <a:cs typeface="07ロゴたいぷゴシックCondense"/>
              </a:rPr>
              <a:t>２回程度</a:t>
            </a:r>
            <a:r>
              <a:rPr lang="ja-JP" altLang="en-US" sz="2000" dirty="0">
                <a:solidFill>
                  <a:prstClr val="black"/>
                </a:solidFill>
                <a:latin typeface="07ロゴたいぷゴシックCondense"/>
                <a:ea typeface="07ロゴたいぷゴシックCondense"/>
                <a:cs typeface="07ロゴたいぷゴシックCondense"/>
              </a:rPr>
              <a:t>　放課後</a:t>
            </a:r>
            <a:endParaRPr lang="en-US" altLang="ja-JP" sz="2000" dirty="0">
              <a:solidFill>
                <a:prstClr val="black"/>
              </a:solidFill>
              <a:latin typeface="07ロゴたいぷゴシックCondense"/>
              <a:ea typeface="07ロゴたいぷゴシックCondense"/>
              <a:cs typeface="07ロゴたいぷゴシックCondense"/>
            </a:endParaRPr>
          </a:p>
        </p:txBody>
      </p:sp>
      <p:pic>
        <p:nvPicPr>
          <p:cNvPr id="13" name="図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4078" y="1722009"/>
            <a:ext cx="2110013" cy="1582510"/>
          </a:xfrm>
          <a:prstGeom prst="rect">
            <a:avLst/>
          </a:prstGeom>
        </p:spPr>
      </p:pic>
      <p:sp>
        <p:nvSpPr>
          <p:cNvPr id="14" name="正方形/長方形 13"/>
          <p:cNvSpPr/>
          <p:nvPr/>
        </p:nvSpPr>
        <p:spPr>
          <a:xfrm>
            <a:off x="6326680" y="3329545"/>
            <a:ext cx="2727029" cy="415498"/>
          </a:xfrm>
          <a:prstGeom prst="rect">
            <a:avLst/>
          </a:prstGeom>
        </p:spPr>
        <p:txBody>
          <a:bodyPr wrap="none">
            <a:spAutoFit/>
          </a:bodyPr>
          <a:lstStyle/>
          <a:p>
            <a:r>
              <a:rPr lang="ja-JP" altLang="en-US" sz="1050" dirty="0">
                <a:solidFill>
                  <a:prstClr val="black"/>
                </a:solidFill>
                <a:latin typeface="Calibri"/>
                <a:ea typeface="ＭＳ Ｐゴシック"/>
              </a:rPr>
              <a:t>画像：</a:t>
            </a:r>
            <a:r>
              <a:rPr lang="en-US" altLang="ja-JP" sz="1050" dirty="0">
                <a:solidFill>
                  <a:prstClr val="black"/>
                </a:solidFill>
                <a:latin typeface="Calibri"/>
                <a:ea typeface="ＭＳ Ｐゴシック"/>
              </a:rPr>
              <a:t>JA</a:t>
            </a:r>
            <a:r>
              <a:rPr lang="ja-JP" altLang="en-US" sz="1050" dirty="0">
                <a:solidFill>
                  <a:prstClr val="black"/>
                </a:solidFill>
                <a:latin typeface="Calibri"/>
                <a:ea typeface="ＭＳ Ｐゴシック"/>
              </a:rPr>
              <a:t>広島</a:t>
            </a:r>
            <a:endParaRPr lang="en-US" altLang="ja-JP" sz="1050" dirty="0">
              <a:solidFill>
                <a:prstClr val="black"/>
              </a:solidFill>
              <a:latin typeface="Calibri"/>
              <a:ea typeface="ＭＳ Ｐゴシック"/>
            </a:endParaRPr>
          </a:p>
          <a:p>
            <a:r>
              <a:rPr lang="en-US" altLang="ja-JP" sz="1050" dirty="0">
                <a:solidFill>
                  <a:prstClr val="black"/>
                </a:solidFill>
                <a:latin typeface="Calibri"/>
                <a:ea typeface="ＭＳ Ｐゴシック"/>
              </a:rPr>
              <a:t>http://jajyoseikyo.com/</a:t>
            </a:r>
            <a:r>
              <a:rPr lang="ja-JP" altLang="en-US" sz="1050" dirty="0">
                <a:solidFill>
                  <a:prstClr val="black"/>
                </a:solidFill>
                <a:latin typeface="Calibri"/>
                <a:ea typeface="ＭＳ Ｐゴシック"/>
              </a:rPr>
              <a:t>親子で参加料理教室</a:t>
            </a:r>
            <a:r>
              <a:rPr lang="en-US" altLang="ja-JP" sz="1050" dirty="0">
                <a:solidFill>
                  <a:prstClr val="black"/>
                </a:solidFill>
                <a:latin typeface="Calibri"/>
                <a:ea typeface="ＭＳ Ｐゴシック"/>
              </a:rPr>
              <a:t>/</a:t>
            </a:r>
            <a:endParaRPr lang="ja-JP" altLang="en-US" sz="1050" dirty="0">
              <a:solidFill>
                <a:prstClr val="black"/>
              </a:solidFill>
              <a:latin typeface="Calibri"/>
              <a:ea typeface="ＭＳ Ｐゴシック"/>
            </a:endParaRPr>
          </a:p>
        </p:txBody>
      </p:sp>
      <p:sp>
        <p:nvSpPr>
          <p:cNvPr id="15" name="テキスト ボックス 14"/>
          <p:cNvSpPr txBox="1"/>
          <p:nvPr/>
        </p:nvSpPr>
        <p:spPr>
          <a:xfrm>
            <a:off x="3972436" y="2449885"/>
            <a:ext cx="2749471" cy="707886"/>
          </a:xfrm>
          <a:prstGeom prst="rect">
            <a:avLst/>
          </a:prstGeom>
          <a:noFill/>
        </p:spPr>
        <p:txBody>
          <a:bodyPr wrap="none" rtlCol="0">
            <a:spAutoFit/>
          </a:bodyPr>
          <a:lstStyle/>
          <a:p>
            <a:r>
              <a:rPr lang="ja-JP" altLang="en-US" sz="2000" dirty="0">
                <a:solidFill>
                  <a:prstClr val="black"/>
                </a:solidFill>
                <a:latin typeface="07ロゴたいぷゴシックCondense"/>
                <a:ea typeface="07ロゴたいぷゴシックCondense"/>
                <a:cs typeface="07ロゴたいぷゴシックCondense"/>
              </a:rPr>
              <a:t>地元の野菜</a:t>
            </a:r>
            <a:r>
              <a:rPr lang="ja-JP" altLang="en-US" sz="2000" dirty="0" smtClean="0">
                <a:solidFill>
                  <a:prstClr val="black"/>
                </a:solidFill>
                <a:latin typeface="07ロゴたいぷゴシックCondense"/>
                <a:ea typeface="07ロゴたいぷゴシックCondense"/>
                <a:cs typeface="07ロゴたいぷゴシックCondense"/>
              </a:rPr>
              <a:t>を使った</a:t>
            </a:r>
            <a:endParaRPr lang="en-US" altLang="ja-JP" sz="2000" dirty="0" smtClean="0">
              <a:solidFill>
                <a:prstClr val="black"/>
              </a:solidFill>
              <a:latin typeface="07ロゴたいぷゴシックCondense"/>
              <a:ea typeface="07ロゴたいぷゴシックCondense"/>
              <a:cs typeface="07ロゴたいぷゴシックCondense"/>
            </a:endParaRPr>
          </a:p>
          <a:p>
            <a:r>
              <a:rPr lang="ja-JP" altLang="en-US" sz="2000" dirty="0" smtClean="0">
                <a:solidFill>
                  <a:prstClr val="black"/>
                </a:solidFill>
                <a:latin typeface="07ロゴたいぷゴシックCondense"/>
                <a:ea typeface="07ロゴたいぷゴシックCondense"/>
                <a:cs typeface="07ロゴたいぷゴシックCondense"/>
              </a:rPr>
              <a:t>おしゃれ料理をつくる</a:t>
            </a:r>
            <a:endParaRPr lang="en-US" altLang="ja-JP" sz="2000" dirty="0" smtClean="0">
              <a:solidFill>
                <a:prstClr val="black"/>
              </a:solidFill>
              <a:latin typeface="07ロゴたいぷゴシックCondense"/>
              <a:ea typeface="07ロゴたいぷゴシックCondense"/>
              <a:cs typeface="07ロゴたいぷゴシックCondense"/>
            </a:endParaRPr>
          </a:p>
        </p:txBody>
      </p:sp>
      <p:sp>
        <p:nvSpPr>
          <p:cNvPr id="17" name="テキスト ボックス 16"/>
          <p:cNvSpPr txBox="1"/>
          <p:nvPr/>
        </p:nvSpPr>
        <p:spPr>
          <a:xfrm>
            <a:off x="3972436" y="3843904"/>
            <a:ext cx="1103331" cy="584776"/>
          </a:xfrm>
          <a:prstGeom prst="rect">
            <a:avLst/>
          </a:prstGeom>
          <a:solidFill>
            <a:schemeClr val="accent3"/>
          </a:solidFill>
        </p:spPr>
        <p:txBody>
          <a:bodyPr wrap="square" rtlCol="0">
            <a:spAutoFit/>
          </a:bodyPr>
          <a:lstStyle/>
          <a:p>
            <a:r>
              <a:rPr lang="en-US" altLang="ja-JP" sz="3200" dirty="0" smtClean="0">
                <a:solidFill>
                  <a:prstClr val="white"/>
                </a:solidFill>
                <a:latin typeface="07ロゴたいぷゴシックCondense"/>
                <a:ea typeface="07ロゴたいぷゴシックCondense"/>
                <a:cs typeface="07ロゴたいぷゴシックCondense"/>
              </a:rPr>
              <a:t>Cafe</a:t>
            </a:r>
            <a:endParaRPr lang="ja-JP" altLang="en-US" sz="2400" dirty="0">
              <a:solidFill>
                <a:prstClr val="white"/>
              </a:solidFill>
              <a:latin typeface="07ロゴたいぷゴシックCondense"/>
              <a:ea typeface="07ロゴたいぷゴシックCondense"/>
              <a:cs typeface="07ロゴたいぷゴシックCondense"/>
            </a:endParaRPr>
          </a:p>
        </p:txBody>
      </p:sp>
      <p:sp>
        <p:nvSpPr>
          <p:cNvPr id="20" name="タイトル 1"/>
          <p:cNvSpPr txBox="1">
            <a:spLocks/>
          </p:cNvSpPr>
          <p:nvPr/>
        </p:nvSpPr>
        <p:spPr>
          <a:xfrm>
            <a:off x="1880058" y="40530"/>
            <a:ext cx="4614913" cy="1047523"/>
          </a:xfrm>
          <a:prstGeom prst="rect">
            <a:avLst/>
          </a:prstGeom>
          <a:noFill/>
          <a:ln>
            <a:solidFill>
              <a:srgbClr val="FFFFFF"/>
            </a:solid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3200" dirty="0" smtClean="0">
                <a:solidFill>
                  <a:srgbClr val="9BBB59"/>
                </a:solidFill>
                <a:latin typeface="Calibri"/>
              </a:rPr>
              <a:t>オーガニックスクール</a:t>
            </a:r>
            <a:endParaRPr lang="en-US" altLang="ja-JP" sz="3200" dirty="0" smtClean="0">
              <a:solidFill>
                <a:srgbClr val="9BBB59"/>
              </a:solidFill>
              <a:latin typeface="Calibri"/>
            </a:endParaRPr>
          </a:p>
        </p:txBody>
      </p:sp>
      <p:sp>
        <p:nvSpPr>
          <p:cNvPr id="16" name="テキスト ボックス 15"/>
          <p:cNvSpPr txBox="1"/>
          <p:nvPr/>
        </p:nvSpPr>
        <p:spPr>
          <a:xfrm>
            <a:off x="3970682" y="4694930"/>
            <a:ext cx="2975153" cy="1323439"/>
          </a:xfrm>
          <a:prstGeom prst="rect">
            <a:avLst/>
          </a:prstGeom>
          <a:noFill/>
        </p:spPr>
        <p:txBody>
          <a:bodyPr wrap="square" rtlCol="0">
            <a:spAutoFit/>
          </a:bodyPr>
          <a:lstStyle/>
          <a:p>
            <a:r>
              <a:rPr lang="ja-JP" altLang="en-US" sz="2000" dirty="0">
                <a:solidFill>
                  <a:prstClr val="black"/>
                </a:solidFill>
                <a:latin typeface="07ロゴたいぷゴシックCondense"/>
                <a:ea typeface="07ロゴたいぷゴシックCondense"/>
                <a:cs typeface="07ロゴたいぷゴシックCondense"/>
              </a:rPr>
              <a:t>地元の名産品を使った</a:t>
            </a:r>
            <a:endParaRPr lang="en-US" altLang="ja-JP" sz="2000" dirty="0">
              <a:solidFill>
                <a:prstClr val="black"/>
              </a:solidFill>
              <a:latin typeface="07ロゴたいぷゴシックCondense"/>
              <a:ea typeface="07ロゴたいぷゴシックCondense"/>
              <a:cs typeface="07ロゴたいぷゴシックCondense"/>
            </a:endParaRPr>
          </a:p>
          <a:p>
            <a:r>
              <a:rPr lang="ja-JP" altLang="en-US" sz="2000" dirty="0">
                <a:solidFill>
                  <a:prstClr val="black"/>
                </a:solidFill>
                <a:latin typeface="07ロゴたいぷゴシックCondense"/>
                <a:ea typeface="07ロゴたいぷゴシックCondense"/>
                <a:cs typeface="07ロゴたいぷゴシックCondense"/>
              </a:rPr>
              <a:t>おしゃれ</a:t>
            </a:r>
            <a:r>
              <a:rPr lang="ja-JP" altLang="en-US" sz="2000" dirty="0" smtClean="0">
                <a:solidFill>
                  <a:prstClr val="black"/>
                </a:solidFill>
                <a:latin typeface="07ロゴたいぷゴシックCondense"/>
                <a:ea typeface="07ロゴたいぷゴシックCondense"/>
                <a:cs typeface="07ロゴたいぷゴシックCondense"/>
              </a:rPr>
              <a:t>なメニュー提供</a:t>
            </a:r>
            <a:endParaRPr lang="en-US" altLang="ja-JP" sz="2000" dirty="0" smtClean="0">
              <a:solidFill>
                <a:prstClr val="black"/>
              </a:solidFill>
              <a:latin typeface="07ロゴたいぷゴシックCondense"/>
              <a:ea typeface="07ロゴたいぷゴシックCondense"/>
              <a:cs typeface="07ロゴたいぷゴシックCondense"/>
            </a:endParaRPr>
          </a:p>
          <a:p>
            <a:endParaRPr lang="en-US" altLang="ja-JP" sz="2000" dirty="0">
              <a:solidFill>
                <a:prstClr val="black"/>
              </a:solidFill>
              <a:latin typeface="07ロゴたいぷゴシックCondense"/>
              <a:ea typeface="07ロゴたいぷゴシックCondense"/>
              <a:cs typeface="07ロゴたいぷゴシックCondense"/>
            </a:endParaRPr>
          </a:p>
          <a:p>
            <a:r>
              <a:rPr lang="ja-JP" altLang="en-US" sz="2000" dirty="0">
                <a:solidFill>
                  <a:prstClr val="black"/>
                </a:solidFill>
                <a:latin typeface="07ロゴたいぷゴシックCondense"/>
                <a:ea typeface="07ロゴたいぷゴシックCondense"/>
                <a:cs typeface="07ロゴたいぷゴシックCondense"/>
              </a:rPr>
              <a:t>そば粉パンケーキなど</a:t>
            </a:r>
          </a:p>
        </p:txBody>
      </p:sp>
      <p:pic>
        <p:nvPicPr>
          <p:cNvPr id="18" name="図 17" descr="Fotor_141860542773775.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73707" y="3760929"/>
            <a:ext cx="1620384" cy="1506990"/>
          </a:xfrm>
          <a:prstGeom prst="rect">
            <a:avLst/>
          </a:prstGeom>
        </p:spPr>
      </p:pic>
      <p:pic>
        <p:nvPicPr>
          <p:cNvPr id="19" name="図 18" descr="Fotor_141860363235846.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07233" y="5279677"/>
            <a:ext cx="1886858" cy="1415144"/>
          </a:xfrm>
          <a:prstGeom prst="rect">
            <a:avLst/>
          </a:prstGeom>
        </p:spPr>
      </p:pic>
      <p:sp>
        <p:nvSpPr>
          <p:cNvPr id="21" name="正方形/長方形 20"/>
          <p:cNvSpPr/>
          <p:nvPr/>
        </p:nvSpPr>
        <p:spPr>
          <a:xfrm>
            <a:off x="4075029" y="6106436"/>
            <a:ext cx="2852063" cy="584776"/>
          </a:xfrm>
          <a:prstGeom prst="rect">
            <a:avLst/>
          </a:prstGeom>
        </p:spPr>
        <p:txBody>
          <a:bodyPr wrap="none">
            <a:spAutoFit/>
          </a:bodyPr>
          <a:lstStyle/>
          <a:p>
            <a:r>
              <a:rPr lang="ja-JP" altLang="en-US" sz="1600" dirty="0" smtClean="0">
                <a:solidFill>
                  <a:prstClr val="black"/>
                </a:solidFill>
                <a:latin typeface="07ロゴたいぷゴシックCondense"/>
                <a:ea typeface="07ロゴたいぷゴシックCondense"/>
                <a:cs typeface="07ロゴたいぷゴシックCondense"/>
              </a:rPr>
              <a:t>画像</a:t>
            </a:r>
            <a:endParaRPr lang="en-US" altLang="ja-JP" sz="1600" dirty="0" smtClean="0">
              <a:solidFill>
                <a:prstClr val="black"/>
              </a:solidFill>
              <a:latin typeface="07ロゴたいぷゴシックCondense"/>
              <a:ea typeface="07ロゴたいぷゴシックCondense"/>
              <a:cs typeface="07ロゴたいぷゴシックCondense"/>
            </a:endParaRPr>
          </a:p>
          <a:p>
            <a:r>
              <a:rPr lang="ja-JP" altLang="en-US" sz="1600" dirty="0" smtClean="0">
                <a:solidFill>
                  <a:prstClr val="black"/>
                </a:solidFill>
                <a:latin typeface="07ロゴたいぷゴシックCondense"/>
                <a:ea typeface="07ロゴたいぷゴシックCondense"/>
                <a:cs typeface="07ロゴたいぷゴシックCondense"/>
              </a:rPr>
              <a:t>：班員製作そば粉パンケーキ</a:t>
            </a:r>
            <a:endParaRPr lang="en-US" altLang="ja-JP" sz="1600" dirty="0">
              <a:solidFill>
                <a:prstClr val="black"/>
              </a:solidFill>
              <a:latin typeface="07ロゴたいぷゴシックCondense"/>
              <a:ea typeface="07ロゴたいぷゴシックCondense"/>
              <a:cs typeface="07ロゴたいぷゴシックCondense"/>
            </a:endParaRPr>
          </a:p>
        </p:txBody>
      </p:sp>
      <p:sp>
        <p:nvSpPr>
          <p:cNvPr id="3" name="スライド番号プレースホルダー 2"/>
          <p:cNvSpPr>
            <a:spLocks noGrp="1"/>
          </p:cNvSpPr>
          <p:nvPr>
            <p:ph type="sldNum" sz="quarter" idx="4294967295"/>
          </p:nvPr>
        </p:nvSpPr>
        <p:spPr>
          <a:xfrm>
            <a:off x="8486391" y="6356350"/>
            <a:ext cx="532894" cy="501650"/>
          </a:xfrm>
          <a:prstGeom prst="rect">
            <a:avLst/>
          </a:prstGeom>
        </p:spPr>
        <p:txBody>
          <a:bodyPr/>
          <a:lstStyle/>
          <a:p>
            <a:fld id="{EB6DE344-0E13-7A42-845D-D86302F9C55A}" type="slidenum">
              <a:rPr lang="ja-JP" altLang="en-US" smtClean="0">
                <a:solidFill>
                  <a:schemeClr val="bg1"/>
                </a:solidFill>
                <a:latin typeface="Calibri"/>
                <a:ea typeface="ＭＳ Ｐゴシック"/>
              </a:rPr>
              <a:pPr/>
              <a:t>19</a:t>
            </a:fld>
            <a:endParaRPr lang="ja-JP" altLang="en-US" dirty="0">
              <a:solidFill>
                <a:schemeClr val="bg1"/>
              </a:solidFill>
              <a:latin typeface="Calibri"/>
              <a:ea typeface="ＭＳ Ｐゴシック"/>
            </a:endParaRPr>
          </a:p>
        </p:txBody>
      </p:sp>
    </p:spTree>
    <p:extLst>
      <p:ext uri="{BB962C8B-B14F-4D97-AF65-F5344CB8AC3E}">
        <p14:creationId xmlns:p14="http://schemas.microsoft.com/office/powerpoint/2010/main" val="16289035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2560x1440.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9144000" cy="6858000"/>
          </a:xfrm>
          <a:prstGeom prst="rect">
            <a:avLst/>
          </a:prstGeom>
          <a:solidFill>
            <a:srgbClr val="FFFFFF"/>
          </a:solidFill>
        </p:spPr>
      </p:pic>
      <p:sp>
        <p:nvSpPr>
          <p:cNvPr id="8" name="スライド番号プレースホルダー 7"/>
          <p:cNvSpPr>
            <a:spLocks noGrp="1"/>
          </p:cNvSpPr>
          <p:nvPr>
            <p:ph type="sldNum" sz="quarter" idx="4"/>
          </p:nvPr>
        </p:nvSpPr>
        <p:spPr/>
        <p:txBody>
          <a:bodyPr/>
          <a:lstStyle/>
          <a:p>
            <a:fld id="{FD536EC7-DD9E-EC45-832C-40946C87714C}" type="slidenum">
              <a:rPr lang="ja-JP" altLang="en-US" smtClean="0"/>
              <a:pPr/>
              <a:t>2</a:t>
            </a:fld>
            <a:endParaRPr lang="ja-JP" altLang="en-US" dirty="0"/>
          </a:p>
        </p:txBody>
      </p:sp>
      <p:sp>
        <p:nvSpPr>
          <p:cNvPr id="13" name="テキスト ボックス 12"/>
          <p:cNvSpPr txBox="1"/>
          <p:nvPr/>
        </p:nvSpPr>
        <p:spPr>
          <a:xfrm>
            <a:off x="737304" y="1942129"/>
            <a:ext cx="5032147" cy="923330"/>
          </a:xfrm>
          <a:prstGeom prst="rect">
            <a:avLst/>
          </a:prstGeom>
          <a:solidFill>
            <a:srgbClr val="FFFFFF">
              <a:alpha val="78000"/>
            </a:srgbClr>
          </a:solidFill>
          <a:ln>
            <a:noFill/>
          </a:ln>
        </p:spPr>
        <p:txBody>
          <a:bodyPr wrap="none" rtlCol="0">
            <a:spAutoFit/>
          </a:bodyPr>
          <a:lstStyle/>
          <a:p>
            <a:r>
              <a:rPr kumimoji="1" lang="ja-JP" altLang="en-US" sz="5400" dirty="0" smtClean="0">
                <a:ln>
                  <a:solidFill>
                    <a:schemeClr val="bg1"/>
                  </a:solidFill>
                </a:ln>
                <a:ea typeface="07ロゴたいぷゴシックCondense"/>
              </a:rPr>
              <a:t>１　目標都市像</a:t>
            </a:r>
            <a:endParaRPr kumimoji="1" lang="ja-JP" altLang="en-US" sz="5400" dirty="0">
              <a:ln>
                <a:solidFill>
                  <a:schemeClr val="bg1"/>
                </a:solidFill>
              </a:ln>
              <a:ea typeface="07ロゴたいぷゴシックCondense"/>
            </a:endParaRPr>
          </a:p>
        </p:txBody>
      </p:sp>
      <p:sp>
        <p:nvSpPr>
          <p:cNvPr id="14" name="テキスト ボックス 13"/>
          <p:cNvSpPr txBox="1"/>
          <p:nvPr/>
        </p:nvSpPr>
        <p:spPr>
          <a:xfrm>
            <a:off x="737304" y="2866707"/>
            <a:ext cx="6417141" cy="923330"/>
          </a:xfrm>
          <a:prstGeom prst="rect">
            <a:avLst/>
          </a:prstGeom>
          <a:solidFill>
            <a:srgbClr val="FFFFFF">
              <a:alpha val="78000"/>
            </a:srgbClr>
          </a:solidFill>
        </p:spPr>
        <p:txBody>
          <a:bodyPr wrap="none" rtlCol="0">
            <a:spAutoFit/>
          </a:bodyPr>
          <a:lstStyle/>
          <a:p>
            <a:r>
              <a:rPr kumimoji="1" lang="ja-JP" altLang="en-US" sz="5400" dirty="0" smtClean="0">
                <a:ln>
                  <a:solidFill>
                    <a:schemeClr val="bg1"/>
                  </a:solidFill>
                </a:ln>
                <a:solidFill>
                  <a:srgbClr val="000000"/>
                </a:solidFill>
                <a:ea typeface="07ロゴたいぷゴシックCondense"/>
              </a:rPr>
              <a:t>２　部門地区別構想</a:t>
            </a:r>
            <a:endParaRPr kumimoji="1" lang="ja-JP" altLang="en-US" sz="5400" dirty="0">
              <a:ln>
                <a:solidFill>
                  <a:schemeClr val="bg1"/>
                </a:solidFill>
              </a:ln>
              <a:solidFill>
                <a:srgbClr val="000000"/>
              </a:solidFill>
              <a:ea typeface="07ロゴたいぷゴシックCondense"/>
            </a:endParaRPr>
          </a:p>
        </p:txBody>
      </p:sp>
      <p:sp>
        <p:nvSpPr>
          <p:cNvPr id="15" name="テキスト ボックス 14"/>
          <p:cNvSpPr txBox="1"/>
          <p:nvPr/>
        </p:nvSpPr>
        <p:spPr>
          <a:xfrm>
            <a:off x="737304" y="3795529"/>
            <a:ext cx="6417141" cy="923330"/>
          </a:xfrm>
          <a:prstGeom prst="rect">
            <a:avLst/>
          </a:prstGeom>
          <a:solidFill>
            <a:srgbClr val="FFFFFF">
              <a:alpha val="78000"/>
            </a:srgbClr>
          </a:solidFill>
        </p:spPr>
        <p:txBody>
          <a:bodyPr wrap="none" rtlCol="0">
            <a:spAutoFit/>
          </a:bodyPr>
          <a:lstStyle/>
          <a:p>
            <a:r>
              <a:rPr lang="ja-JP" altLang="en-US" sz="5400" dirty="0" smtClean="0">
                <a:ln>
                  <a:solidFill>
                    <a:schemeClr val="bg1"/>
                  </a:solidFill>
                </a:ln>
                <a:solidFill>
                  <a:srgbClr val="000000"/>
                </a:solidFill>
                <a:ea typeface="07ロゴたいぷゴシックCondense"/>
              </a:rPr>
              <a:t>３　部門地区別方策</a:t>
            </a:r>
            <a:endParaRPr kumimoji="1" lang="ja-JP" altLang="en-US" sz="5400" dirty="0">
              <a:ln>
                <a:solidFill>
                  <a:schemeClr val="bg1"/>
                </a:solidFill>
              </a:ln>
              <a:solidFill>
                <a:srgbClr val="000000"/>
              </a:solidFill>
              <a:ea typeface="07ロゴたいぷゴシックCondense"/>
            </a:endParaRPr>
          </a:p>
        </p:txBody>
      </p:sp>
      <p:sp>
        <p:nvSpPr>
          <p:cNvPr id="16" name="テキスト ボックス 15"/>
          <p:cNvSpPr txBox="1"/>
          <p:nvPr/>
        </p:nvSpPr>
        <p:spPr>
          <a:xfrm>
            <a:off x="737304" y="4734766"/>
            <a:ext cx="7802136" cy="923330"/>
          </a:xfrm>
          <a:prstGeom prst="rect">
            <a:avLst/>
          </a:prstGeom>
          <a:solidFill>
            <a:srgbClr val="FFFFFF">
              <a:alpha val="78000"/>
            </a:srgbClr>
          </a:solidFill>
        </p:spPr>
        <p:txBody>
          <a:bodyPr wrap="none" rtlCol="0">
            <a:spAutoFit/>
          </a:bodyPr>
          <a:lstStyle/>
          <a:p>
            <a:r>
              <a:rPr lang="ja-JP" altLang="en-US" sz="5400" dirty="0" smtClean="0">
                <a:ln>
                  <a:solidFill>
                    <a:schemeClr val="bg1"/>
                  </a:solidFill>
                </a:ln>
                <a:solidFill>
                  <a:srgbClr val="000000"/>
                </a:solidFill>
                <a:ea typeface="07ロゴたいぷゴシックCondense"/>
              </a:rPr>
              <a:t>４　まとめ・今後の方針</a:t>
            </a:r>
            <a:endParaRPr kumimoji="1" lang="ja-JP" altLang="en-US" sz="5400" dirty="0">
              <a:ln>
                <a:solidFill>
                  <a:schemeClr val="bg1"/>
                </a:solidFill>
              </a:ln>
              <a:solidFill>
                <a:srgbClr val="000000"/>
              </a:solidFill>
              <a:ea typeface="07ロゴたいぷゴシックCondense"/>
            </a:endParaRPr>
          </a:p>
        </p:txBody>
      </p:sp>
      <p:sp>
        <p:nvSpPr>
          <p:cNvPr id="17" name="タイトル 1"/>
          <p:cNvSpPr>
            <a:spLocks noGrp="1"/>
          </p:cNvSpPr>
          <p:nvPr>
            <p:ph type="title"/>
          </p:nvPr>
        </p:nvSpPr>
        <p:spPr>
          <a:xfrm>
            <a:off x="2530120" y="581645"/>
            <a:ext cx="3839171" cy="1143000"/>
          </a:xfrm>
          <a:solidFill>
            <a:srgbClr val="FFFFFF">
              <a:alpha val="80000"/>
            </a:srgbClr>
          </a:solidFill>
        </p:spPr>
        <p:txBody>
          <a:bodyPr>
            <a:normAutofit/>
          </a:bodyPr>
          <a:lstStyle/>
          <a:p>
            <a:r>
              <a:rPr kumimoji="1" lang="ja-JP" altLang="en-US" sz="4800" dirty="0" smtClean="0"/>
              <a:t>発表の流れ</a:t>
            </a:r>
            <a:endParaRPr kumimoji="1" lang="ja-JP" altLang="en-US" sz="4800" dirty="0"/>
          </a:p>
        </p:txBody>
      </p:sp>
    </p:spTree>
    <p:extLst>
      <p:ext uri="{BB962C8B-B14F-4D97-AF65-F5344CB8AC3E}">
        <p14:creationId xmlns:p14="http://schemas.microsoft.com/office/powerpoint/2010/main" val="28334281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FD536EC7-DD9E-EC45-832C-40946C87714C}" type="slidenum">
              <a:rPr lang="ja-JP" altLang="en-US" smtClean="0">
                <a:solidFill>
                  <a:prstClr val="black">
                    <a:lumMod val="50000"/>
                    <a:lumOff val="50000"/>
                  </a:prstClr>
                </a:solidFill>
                <a:latin typeface="Calibri"/>
                <a:ea typeface="ＭＳ Ｐゴシック"/>
              </a:rPr>
              <a:pPr/>
              <a:t>20</a:t>
            </a:fld>
            <a:endParaRPr lang="ja-JP" altLang="en-US">
              <a:solidFill>
                <a:prstClr val="black">
                  <a:lumMod val="50000"/>
                  <a:lumOff val="50000"/>
                </a:prstClr>
              </a:solidFill>
              <a:latin typeface="Calibri"/>
              <a:ea typeface="ＭＳ Ｐゴシック"/>
            </a:endParaRPr>
          </a:p>
        </p:txBody>
      </p:sp>
      <p:sp>
        <p:nvSpPr>
          <p:cNvPr id="20" name="テキスト プレースホルダー 2"/>
          <p:cNvSpPr txBox="1">
            <a:spLocks/>
          </p:cNvSpPr>
          <p:nvPr/>
        </p:nvSpPr>
        <p:spPr>
          <a:xfrm>
            <a:off x="199358" y="96567"/>
            <a:ext cx="1156879" cy="1067777"/>
          </a:xfrm>
          <a:prstGeom prst="rect">
            <a:avLst/>
          </a:prstGeom>
          <a:solidFill>
            <a:srgbClr val="66CCFF"/>
          </a:solidFill>
        </p:spPr>
        <p:txBody>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07ロゴたいぷゴシックCondense"/>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07ロゴたいぷゴシックCondense"/>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07ロゴたいぷゴシックCondense"/>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ja-JP" altLang="en-US" sz="6600" dirty="0" smtClean="0">
                <a:solidFill>
                  <a:srgbClr val="FFFFFF"/>
                </a:solidFill>
                <a:latin typeface="07ロゴたいぷゴシック7"/>
                <a:ea typeface="07ロゴたいぷゴシック7"/>
                <a:cs typeface="07ロゴたいぷゴシック7"/>
              </a:rPr>
              <a:t>部</a:t>
            </a:r>
            <a:endParaRPr lang="ja-JP" altLang="en-US" sz="6600" dirty="0">
              <a:solidFill>
                <a:srgbClr val="FFFFFF"/>
              </a:solidFill>
              <a:latin typeface="07ロゴたいぷゴシック7"/>
              <a:ea typeface="07ロゴたいぷゴシック7"/>
              <a:cs typeface="07ロゴたいぷゴシック7"/>
            </a:endParaRPr>
          </a:p>
        </p:txBody>
      </p:sp>
      <p:sp>
        <p:nvSpPr>
          <p:cNvPr id="21" name="テキスト プレースホルダー 3"/>
          <p:cNvSpPr txBox="1">
            <a:spLocks/>
          </p:cNvSpPr>
          <p:nvPr/>
        </p:nvSpPr>
        <p:spPr>
          <a:xfrm>
            <a:off x="1369329" y="85491"/>
            <a:ext cx="3286938" cy="567771"/>
          </a:xfrm>
          <a:prstGeom prst="rect">
            <a:avLst/>
          </a:prstGeom>
          <a:noFill/>
        </p:spPr>
        <p:txBody>
          <a:bodyP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07ロゴたいぷゴシックCondense"/>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07ロゴたいぷゴシックCondense"/>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07ロゴたいぷゴシックCondense"/>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ja-JP" altLang="en-US" dirty="0" smtClean="0">
                <a:solidFill>
                  <a:srgbClr val="66CCFF"/>
                </a:solidFill>
                <a:latin typeface="07ロゴたいぷゴシック7"/>
                <a:ea typeface="07ロゴたいぷゴシック7"/>
                <a:cs typeface="07ロゴたいぷゴシック7"/>
              </a:rPr>
              <a:t>門地区別方策案</a:t>
            </a:r>
            <a:endParaRPr lang="ja-JP" altLang="en-US" dirty="0">
              <a:solidFill>
                <a:srgbClr val="66CCFF"/>
              </a:solidFill>
              <a:latin typeface="07ロゴたいぷゴシック7"/>
              <a:ea typeface="07ロゴたいぷゴシック7"/>
              <a:cs typeface="07ロゴたいぷゴシック7"/>
            </a:endParaRPr>
          </a:p>
        </p:txBody>
      </p:sp>
      <p:pic>
        <p:nvPicPr>
          <p:cNvPr id="23" name="Picture 21" descr="土浦"/>
          <p:cNvPicPr>
            <a:picLocks noChangeAspect="1" noChangeArrowheads="1"/>
          </p:cNvPicPr>
          <p:nvPr/>
        </p:nvPicPr>
        <p:blipFill rotWithShape="1">
          <a:blip r:embed="rId2" cstate="screen">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bwMode="auto">
          <a:xfrm>
            <a:off x="-235030" y="1507723"/>
            <a:ext cx="4696531" cy="4555017"/>
          </a:xfrm>
          <a:prstGeom prst="rect">
            <a:avLst/>
          </a:prstGeom>
          <a:noFill/>
          <a:ln>
            <a:noFill/>
          </a:ln>
          <a:extLst/>
        </p:spPr>
      </p:pic>
      <p:sp>
        <p:nvSpPr>
          <p:cNvPr id="24" name="円/楕円 23"/>
          <p:cNvSpPr/>
          <p:nvPr/>
        </p:nvSpPr>
        <p:spPr>
          <a:xfrm>
            <a:off x="1209086" y="3771759"/>
            <a:ext cx="901659" cy="920347"/>
          </a:xfrm>
          <a:prstGeom prst="ellipse">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latin typeface="07ロゴたいぷゴシックCondense"/>
                <a:ea typeface="07ロゴたいぷゴシックCondense"/>
                <a:cs typeface="07ロゴたいぷゴシックCondense"/>
              </a:rPr>
              <a:t>中心</a:t>
            </a:r>
            <a:endParaRPr kumimoji="1" lang="ja-JP" altLang="en-US" sz="2400" dirty="0">
              <a:latin typeface="07ロゴたいぷゴシックCondense"/>
              <a:ea typeface="07ロゴたいぷゴシックCondense"/>
              <a:cs typeface="07ロゴたいぷゴシックCondense"/>
            </a:endParaRPr>
          </a:p>
        </p:txBody>
      </p:sp>
      <p:sp>
        <p:nvSpPr>
          <p:cNvPr id="25" name="円/楕円 24"/>
          <p:cNvSpPr/>
          <p:nvPr/>
        </p:nvSpPr>
        <p:spPr>
          <a:xfrm>
            <a:off x="814958" y="1878367"/>
            <a:ext cx="901659" cy="920347"/>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latin typeface="07ロゴたいぷゴシックCondense"/>
                <a:ea typeface="07ロゴたいぷゴシックCondense"/>
                <a:cs typeface="07ロゴたいぷゴシックCondense"/>
              </a:rPr>
              <a:t>新治</a:t>
            </a:r>
            <a:endParaRPr kumimoji="1" lang="ja-JP" altLang="en-US" sz="2400" dirty="0">
              <a:latin typeface="07ロゴたいぷゴシックCondense"/>
              <a:ea typeface="07ロゴたいぷゴシックCondense"/>
              <a:cs typeface="07ロゴたいぷゴシックCondense"/>
            </a:endParaRPr>
          </a:p>
        </p:txBody>
      </p:sp>
      <p:sp>
        <p:nvSpPr>
          <p:cNvPr id="27" name="円/楕円 26"/>
          <p:cNvSpPr/>
          <p:nvPr/>
        </p:nvSpPr>
        <p:spPr>
          <a:xfrm>
            <a:off x="3022432" y="3154497"/>
            <a:ext cx="901659" cy="920347"/>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latin typeface="07ロゴたいぷゴシックCondense"/>
                <a:ea typeface="07ロゴたいぷゴシックCondense"/>
                <a:cs typeface="07ロゴたいぷゴシックCondense"/>
              </a:rPr>
              <a:t>北部</a:t>
            </a:r>
            <a:endParaRPr kumimoji="1" lang="ja-JP" altLang="en-US" sz="2400" dirty="0">
              <a:latin typeface="07ロゴたいぷゴシックCondense"/>
              <a:ea typeface="07ロゴたいぷゴシックCondense"/>
              <a:cs typeface="07ロゴたいぷゴシックCondense"/>
            </a:endParaRPr>
          </a:p>
        </p:txBody>
      </p:sp>
      <p:sp>
        <p:nvSpPr>
          <p:cNvPr id="28" name="円/楕円 27"/>
          <p:cNvSpPr/>
          <p:nvPr/>
        </p:nvSpPr>
        <p:spPr>
          <a:xfrm>
            <a:off x="765059" y="4913520"/>
            <a:ext cx="901659" cy="920347"/>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latin typeface="07ロゴたいぷゴシックCondense"/>
                <a:ea typeface="07ロゴたいぷゴシックCondense"/>
                <a:cs typeface="07ロゴたいぷゴシックCondense"/>
              </a:rPr>
              <a:t>南部</a:t>
            </a:r>
            <a:endParaRPr kumimoji="1" lang="ja-JP" altLang="en-US" sz="2400" dirty="0">
              <a:latin typeface="07ロゴたいぷゴシックCondense"/>
              <a:ea typeface="07ロゴたいぷゴシックCondense"/>
              <a:cs typeface="07ロゴたいぷゴシックCondense"/>
            </a:endParaRPr>
          </a:p>
        </p:txBody>
      </p:sp>
      <p:sp>
        <p:nvSpPr>
          <p:cNvPr id="29" name="円/楕円 28"/>
          <p:cNvSpPr/>
          <p:nvPr/>
        </p:nvSpPr>
        <p:spPr>
          <a:xfrm>
            <a:off x="2532362" y="4505973"/>
            <a:ext cx="901659" cy="924466"/>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000" dirty="0" smtClean="0">
                <a:latin typeface="07ロゴたいぷゴシックCondense"/>
                <a:ea typeface="07ロゴたいぷゴシックCondense"/>
                <a:cs typeface="07ロゴたいぷゴシックCondense"/>
              </a:rPr>
              <a:t>霞</a:t>
            </a:r>
            <a:endParaRPr lang="en-US" altLang="ja-JP" sz="2000" dirty="0" smtClean="0">
              <a:latin typeface="07ロゴたいぷゴシックCondense"/>
              <a:ea typeface="07ロゴたいぷゴシックCondense"/>
              <a:cs typeface="07ロゴたいぷゴシックCondense"/>
            </a:endParaRPr>
          </a:p>
          <a:p>
            <a:pPr algn="ctr"/>
            <a:r>
              <a:rPr lang="ja-JP" altLang="en-US" sz="2000" dirty="0" smtClean="0">
                <a:latin typeface="07ロゴたいぷゴシックCondense"/>
                <a:ea typeface="07ロゴたいぷゴシックCondense"/>
                <a:cs typeface="07ロゴたいぷゴシックCondense"/>
              </a:rPr>
              <a:t>ヶ</a:t>
            </a:r>
            <a:endParaRPr lang="en-US" altLang="ja-JP" sz="2000" dirty="0" smtClean="0">
              <a:latin typeface="07ロゴたいぷゴシックCondense"/>
              <a:ea typeface="07ロゴたいぷゴシックCondense"/>
              <a:cs typeface="07ロゴたいぷゴシックCondense"/>
            </a:endParaRPr>
          </a:p>
          <a:p>
            <a:pPr algn="ctr"/>
            <a:r>
              <a:rPr lang="ja-JP" altLang="en-US" sz="2000" dirty="0" smtClean="0">
                <a:latin typeface="07ロゴたいぷゴシックCondense"/>
                <a:ea typeface="07ロゴたいぷゴシックCondense"/>
                <a:cs typeface="07ロゴたいぷゴシックCondense"/>
              </a:rPr>
              <a:t>浦</a:t>
            </a:r>
            <a:endParaRPr kumimoji="1" lang="ja-JP" altLang="en-US" sz="2000" dirty="0">
              <a:latin typeface="07ロゴたいぷゴシックCondense"/>
              <a:ea typeface="07ロゴたいぷゴシックCondense"/>
              <a:cs typeface="07ロゴたいぷゴシックCondense"/>
            </a:endParaRPr>
          </a:p>
        </p:txBody>
      </p:sp>
      <p:grpSp>
        <p:nvGrpSpPr>
          <p:cNvPr id="30" name="図形グループ 29"/>
          <p:cNvGrpSpPr/>
          <p:nvPr/>
        </p:nvGrpSpPr>
        <p:grpSpPr>
          <a:xfrm>
            <a:off x="4710985" y="2718349"/>
            <a:ext cx="3992943" cy="1074690"/>
            <a:chOff x="4650582" y="2828896"/>
            <a:chExt cx="3992943" cy="1074690"/>
          </a:xfrm>
        </p:grpSpPr>
        <p:sp>
          <p:nvSpPr>
            <p:cNvPr id="31" name="タイトル 1"/>
            <p:cNvSpPr txBox="1">
              <a:spLocks/>
            </p:cNvSpPr>
            <p:nvPr/>
          </p:nvSpPr>
          <p:spPr>
            <a:xfrm>
              <a:off x="4650582" y="3187557"/>
              <a:ext cx="3992943" cy="716029"/>
            </a:xfrm>
            <a:prstGeom prst="rect">
              <a:avLst/>
            </a:prstGeom>
            <a:noFill/>
            <a:ln>
              <a:solidFill>
                <a:srgbClr val="BFBFBF"/>
              </a:solidFill>
            </a:ln>
          </p:spPr>
          <p:txBody>
            <a:bodyPr vert="horz" lIns="91440" tIns="45720" rIns="91440" bIns="45720" rtlCol="0" anchor="ctr">
              <a:normAutofit fontScale="47500" lnSpcReduction="20000"/>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dirty="0">
                  <a:solidFill>
                    <a:srgbClr val="D9D9D9"/>
                  </a:solidFill>
                </a:rPr>
                <a:t>賑わいの</a:t>
              </a:r>
              <a:r>
                <a:rPr lang="ja-JP" altLang="en-US" dirty="0" smtClean="0">
                  <a:solidFill>
                    <a:srgbClr val="D9D9D9"/>
                  </a:solidFill>
                </a:rPr>
                <a:t>ある</a:t>
              </a:r>
              <a:endParaRPr lang="en-US" altLang="ja-JP" dirty="0" smtClean="0">
                <a:solidFill>
                  <a:srgbClr val="D9D9D9"/>
                </a:solidFill>
              </a:endParaRPr>
            </a:p>
            <a:p>
              <a:r>
                <a:rPr lang="ja-JP" altLang="en-US" dirty="0" smtClean="0">
                  <a:solidFill>
                    <a:srgbClr val="D9D9D9"/>
                  </a:solidFill>
                </a:rPr>
                <a:t>ファッショナブル</a:t>
              </a:r>
              <a:r>
                <a:rPr lang="ja-JP" altLang="en-US" dirty="0">
                  <a:solidFill>
                    <a:srgbClr val="D9D9D9"/>
                  </a:solidFill>
                </a:rPr>
                <a:t>なまちづくり</a:t>
              </a:r>
              <a:endParaRPr lang="en-US" altLang="ja-JP" dirty="0">
                <a:solidFill>
                  <a:srgbClr val="D9D9D9"/>
                </a:solidFill>
              </a:endParaRPr>
            </a:p>
          </p:txBody>
        </p:sp>
        <p:sp>
          <p:nvSpPr>
            <p:cNvPr id="32" name="タイトル 1"/>
            <p:cNvSpPr txBox="1">
              <a:spLocks/>
            </p:cNvSpPr>
            <p:nvPr/>
          </p:nvSpPr>
          <p:spPr>
            <a:xfrm>
              <a:off x="4762537" y="2828896"/>
              <a:ext cx="974241" cy="537963"/>
            </a:xfrm>
            <a:prstGeom prst="rect">
              <a:avLst/>
            </a:prstGeom>
            <a:solidFill>
              <a:srgbClr val="FFFFFF"/>
            </a:solidFill>
            <a:ln>
              <a:noFill/>
            </a:ln>
          </p:spPr>
          <p:txBody>
            <a:bodyPr>
              <a:noAutofit/>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000" dirty="0" smtClean="0">
                  <a:solidFill>
                    <a:srgbClr val="D9D9D9"/>
                  </a:solidFill>
                  <a:ea typeface="07ロゴたいぷゴシック7"/>
                </a:rPr>
                <a:t>商業</a:t>
              </a:r>
              <a:endParaRPr lang="ja-JP" altLang="en-US" sz="3000" dirty="0">
                <a:solidFill>
                  <a:srgbClr val="D9D9D9"/>
                </a:solidFill>
                <a:ea typeface="07ロゴたいぷゴシック7"/>
              </a:endParaRPr>
            </a:p>
          </p:txBody>
        </p:sp>
      </p:grpSp>
      <p:grpSp>
        <p:nvGrpSpPr>
          <p:cNvPr id="33" name="図形グループ 32"/>
          <p:cNvGrpSpPr/>
          <p:nvPr/>
        </p:nvGrpSpPr>
        <p:grpSpPr>
          <a:xfrm>
            <a:off x="2866250" y="828446"/>
            <a:ext cx="4120172" cy="955820"/>
            <a:chOff x="2993610" y="307637"/>
            <a:chExt cx="4120172" cy="955820"/>
          </a:xfrm>
        </p:grpSpPr>
        <p:sp>
          <p:nvSpPr>
            <p:cNvPr id="34" name="正方形/長方形 33"/>
            <p:cNvSpPr/>
            <p:nvPr/>
          </p:nvSpPr>
          <p:spPr>
            <a:xfrm>
              <a:off x="2993610" y="705010"/>
              <a:ext cx="4120172" cy="506110"/>
            </a:xfrm>
            <a:prstGeom prst="rect">
              <a:avLst/>
            </a:prstGeom>
            <a:no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タイトル 1"/>
            <p:cNvSpPr txBox="1">
              <a:spLocks/>
            </p:cNvSpPr>
            <p:nvPr/>
          </p:nvSpPr>
          <p:spPr>
            <a:xfrm>
              <a:off x="2993610" y="672157"/>
              <a:ext cx="4120172" cy="591300"/>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rgbClr val="D9D9D9"/>
                  </a:solidFill>
                </a:rPr>
                <a:t>トレンドとしての農業</a:t>
              </a:r>
              <a:endParaRPr lang="en-US" altLang="ja-JP" sz="2800" dirty="0">
                <a:solidFill>
                  <a:srgbClr val="D9D9D9"/>
                </a:solidFill>
              </a:endParaRPr>
            </a:p>
          </p:txBody>
        </p:sp>
        <p:sp>
          <p:nvSpPr>
            <p:cNvPr id="36" name="タイトル 1"/>
            <p:cNvSpPr txBox="1">
              <a:spLocks/>
            </p:cNvSpPr>
            <p:nvPr/>
          </p:nvSpPr>
          <p:spPr>
            <a:xfrm>
              <a:off x="3096902" y="307637"/>
              <a:ext cx="974241" cy="537963"/>
            </a:xfrm>
            <a:prstGeom prst="rect">
              <a:avLst/>
            </a:prstGeom>
            <a:solidFill>
              <a:srgbClr val="FFFFFF"/>
            </a:solidFill>
            <a:ln>
              <a:noFill/>
            </a:ln>
          </p:spPr>
          <p:txBody>
            <a:bodyPr>
              <a:normAutofit fontScale="92500" lnSpcReduction="1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200" dirty="0" smtClean="0">
                  <a:solidFill>
                    <a:schemeClr val="bg1">
                      <a:lumMod val="85000"/>
                    </a:schemeClr>
                  </a:solidFill>
                  <a:ea typeface="07ロゴたいぷゴシック7"/>
                </a:rPr>
                <a:t>農業</a:t>
              </a:r>
              <a:endParaRPr lang="ja-JP" altLang="en-US" sz="3200" dirty="0">
                <a:solidFill>
                  <a:schemeClr val="bg1">
                    <a:lumMod val="85000"/>
                  </a:schemeClr>
                </a:solidFill>
                <a:ea typeface="07ロゴたいぷゴシック7"/>
              </a:endParaRPr>
            </a:p>
          </p:txBody>
        </p:sp>
      </p:grpSp>
      <p:grpSp>
        <p:nvGrpSpPr>
          <p:cNvPr id="37" name="図形グループ 36"/>
          <p:cNvGrpSpPr/>
          <p:nvPr/>
        </p:nvGrpSpPr>
        <p:grpSpPr>
          <a:xfrm>
            <a:off x="3943783" y="1788611"/>
            <a:ext cx="4494707" cy="988761"/>
            <a:chOff x="5034068" y="1698257"/>
            <a:chExt cx="4494707" cy="988761"/>
          </a:xfrm>
        </p:grpSpPr>
        <p:sp>
          <p:nvSpPr>
            <p:cNvPr id="38" name="タイトル 1"/>
            <p:cNvSpPr txBox="1">
              <a:spLocks/>
            </p:cNvSpPr>
            <p:nvPr/>
          </p:nvSpPr>
          <p:spPr>
            <a:xfrm>
              <a:off x="5063260" y="2036083"/>
              <a:ext cx="4465515" cy="65093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rgbClr val="D9D9D9"/>
                  </a:solidFill>
                </a:rPr>
                <a:t>スマートな通院システム</a:t>
              </a:r>
              <a:endParaRPr lang="en-US" altLang="ja-JP" sz="2800" dirty="0" smtClean="0">
                <a:solidFill>
                  <a:srgbClr val="D9D9D9"/>
                </a:solidFill>
              </a:endParaRPr>
            </a:p>
          </p:txBody>
        </p:sp>
        <p:sp>
          <p:nvSpPr>
            <p:cNvPr id="39" name="正方形/長方形 38"/>
            <p:cNvSpPr/>
            <p:nvPr/>
          </p:nvSpPr>
          <p:spPr>
            <a:xfrm>
              <a:off x="5034068" y="2060020"/>
              <a:ext cx="4425205" cy="556721"/>
            </a:xfrm>
            <a:prstGeom prst="rect">
              <a:avLst/>
            </a:prstGeom>
            <a:no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0" name="タイトル 1"/>
            <p:cNvSpPr txBox="1">
              <a:spLocks/>
            </p:cNvSpPr>
            <p:nvPr/>
          </p:nvSpPr>
          <p:spPr>
            <a:xfrm>
              <a:off x="5137198" y="1698257"/>
              <a:ext cx="974241" cy="537963"/>
            </a:xfrm>
            <a:prstGeom prst="rect">
              <a:avLst/>
            </a:prstGeom>
            <a:solidFill>
              <a:srgbClr val="FFFFFF"/>
            </a:solidFill>
            <a:ln>
              <a:noFill/>
            </a:ln>
          </p:spPr>
          <p:txBody>
            <a:bodyPr>
              <a:noAutofit/>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000" dirty="0" smtClean="0">
                  <a:solidFill>
                    <a:srgbClr val="D9D9D9"/>
                  </a:solidFill>
                  <a:ea typeface="07ロゴたいぷゴシック7"/>
                </a:rPr>
                <a:t>福祉</a:t>
              </a:r>
              <a:endParaRPr lang="ja-JP" altLang="en-US" sz="3000" dirty="0">
                <a:solidFill>
                  <a:srgbClr val="D9D9D9"/>
                </a:solidFill>
                <a:ea typeface="07ロゴたいぷゴシック7"/>
              </a:endParaRPr>
            </a:p>
          </p:txBody>
        </p:sp>
      </p:grpSp>
      <p:grpSp>
        <p:nvGrpSpPr>
          <p:cNvPr id="41" name="図形グループ 40"/>
          <p:cNvGrpSpPr/>
          <p:nvPr/>
        </p:nvGrpSpPr>
        <p:grpSpPr>
          <a:xfrm>
            <a:off x="3644207" y="4983178"/>
            <a:ext cx="5204197" cy="995302"/>
            <a:chOff x="3797479" y="4950331"/>
            <a:chExt cx="5204197" cy="995302"/>
          </a:xfrm>
        </p:grpSpPr>
        <p:sp>
          <p:nvSpPr>
            <p:cNvPr id="42" name="タイトル 1"/>
            <p:cNvSpPr txBox="1">
              <a:spLocks/>
            </p:cNvSpPr>
            <p:nvPr/>
          </p:nvSpPr>
          <p:spPr>
            <a:xfrm>
              <a:off x="3797479" y="5294698"/>
              <a:ext cx="5204197" cy="65093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rgbClr val="D9D9D9"/>
                  </a:solidFill>
                </a:rPr>
                <a:t>地域親子のオープンな交流空間</a:t>
              </a:r>
              <a:endParaRPr lang="en-US" altLang="ja-JP" sz="2800" dirty="0" smtClean="0">
                <a:solidFill>
                  <a:srgbClr val="D9D9D9"/>
                </a:solidFill>
              </a:endParaRPr>
            </a:p>
          </p:txBody>
        </p:sp>
        <p:sp>
          <p:nvSpPr>
            <p:cNvPr id="43" name="正方形/長方形 42"/>
            <p:cNvSpPr/>
            <p:nvPr/>
          </p:nvSpPr>
          <p:spPr>
            <a:xfrm>
              <a:off x="3814714" y="5320532"/>
              <a:ext cx="5143169" cy="562565"/>
            </a:xfrm>
            <a:prstGeom prst="rect">
              <a:avLst/>
            </a:prstGeom>
            <a:no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タイトル 1"/>
            <p:cNvSpPr txBox="1">
              <a:spLocks/>
            </p:cNvSpPr>
            <p:nvPr/>
          </p:nvSpPr>
          <p:spPr>
            <a:xfrm>
              <a:off x="3983000" y="4950331"/>
              <a:ext cx="997995" cy="489057"/>
            </a:xfrm>
            <a:prstGeom prst="rect">
              <a:avLst/>
            </a:prstGeom>
            <a:solidFill>
              <a:srgbClr val="FFFFFF"/>
            </a:solidFill>
            <a:ln>
              <a:noFill/>
            </a:ln>
          </p:spPr>
          <p:txBody>
            <a:bodyPr>
              <a:normAutofit fontScale="92500" lnSpcReduction="2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200" dirty="0" smtClean="0">
                  <a:solidFill>
                    <a:srgbClr val="D9D9D9"/>
                  </a:solidFill>
                  <a:ea typeface="07ロゴたいぷゴシック7"/>
                </a:rPr>
                <a:t>交流</a:t>
              </a:r>
              <a:endParaRPr lang="ja-JP" altLang="en-US" sz="3200" dirty="0">
                <a:solidFill>
                  <a:srgbClr val="D9D9D9"/>
                </a:solidFill>
                <a:ea typeface="07ロゴたいぷゴシック7"/>
              </a:endParaRPr>
            </a:p>
          </p:txBody>
        </p:sp>
      </p:grpSp>
      <p:sp>
        <p:nvSpPr>
          <p:cNvPr id="53" name="円/楕円 52"/>
          <p:cNvSpPr/>
          <p:nvPr/>
        </p:nvSpPr>
        <p:spPr>
          <a:xfrm>
            <a:off x="1649479" y="2850581"/>
            <a:ext cx="901659" cy="920347"/>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latin typeface="07ロゴたいぷゴシックCondense"/>
                <a:ea typeface="07ロゴたいぷゴシックCondense"/>
                <a:cs typeface="07ロゴたいぷゴシックCondense"/>
              </a:rPr>
              <a:t>全域</a:t>
            </a:r>
            <a:endParaRPr kumimoji="1" lang="ja-JP" altLang="en-US" sz="2400" dirty="0">
              <a:latin typeface="07ロゴたいぷゴシックCondense"/>
              <a:ea typeface="07ロゴたいぷゴシックCondense"/>
              <a:cs typeface="07ロゴたいぷゴシックCondense"/>
            </a:endParaRPr>
          </a:p>
        </p:txBody>
      </p:sp>
      <p:grpSp>
        <p:nvGrpSpPr>
          <p:cNvPr id="54" name="図形グループ 53"/>
          <p:cNvGrpSpPr/>
          <p:nvPr/>
        </p:nvGrpSpPr>
        <p:grpSpPr>
          <a:xfrm>
            <a:off x="4289070" y="3927569"/>
            <a:ext cx="4737854" cy="1021486"/>
            <a:chOff x="4316000" y="2586343"/>
            <a:chExt cx="4737854" cy="1021486"/>
          </a:xfrm>
        </p:grpSpPr>
        <p:sp>
          <p:nvSpPr>
            <p:cNvPr id="55" name="タイトル 1"/>
            <p:cNvSpPr txBox="1">
              <a:spLocks/>
            </p:cNvSpPr>
            <p:nvPr/>
          </p:nvSpPr>
          <p:spPr>
            <a:xfrm>
              <a:off x="4392636" y="2956894"/>
              <a:ext cx="4661218" cy="650935"/>
            </a:xfrm>
            <a:prstGeom prst="rect">
              <a:avLst/>
            </a:prstGeom>
            <a:noFill/>
            <a:ln>
              <a:solidFill>
                <a:srgbClr val="FFFFFF"/>
              </a:solid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chemeClr val="accent4"/>
                  </a:solidFill>
                </a:rPr>
                <a:t>通勤時間をコーディネート</a:t>
              </a:r>
              <a:endParaRPr lang="en-US" altLang="ja-JP" sz="2800" dirty="0" smtClean="0">
                <a:solidFill>
                  <a:schemeClr val="accent4"/>
                </a:solidFill>
              </a:endParaRPr>
            </a:p>
          </p:txBody>
        </p:sp>
        <p:sp>
          <p:nvSpPr>
            <p:cNvPr id="56" name="正方形/長方形 55"/>
            <p:cNvSpPr/>
            <p:nvPr/>
          </p:nvSpPr>
          <p:spPr>
            <a:xfrm>
              <a:off x="4316000" y="2940813"/>
              <a:ext cx="4685676" cy="583818"/>
            </a:xfrm>
            <a:prstGeom prst="rect">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7" name="タイトル 1"/>
            <p:cNvSpPr txBox="1">
              <a:spLocks/>
            </p:cNvSpPr>
            <p:nvPr/>
          </p:nvSpPr>
          <p:spPr>
            <a:xfrm>
              <a:off x="4477483" y="2586343"/>
              <a:ext cx="974241" cy="537963"/>
            </a:xfrm>
            <a:prstGeom prst="rect">
              <a:avLst/>
            </a:prstGeom>
            <a:solidFill>
              <a:srgbClr val="FFFFFF"/>
            </a:solidFill>
            <a:ln>
              <a:noFill/>
            </a:ln>
          </p:spPr>
          <p:txBody>
            <a:bodyPr>
              <a:normAutofit fontScale="85000" lnSpcReduction="1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600" dirty="0" smtClean="0">
                  <a:solidFill>
                    <a:schemeClr val="accent4"/>
                  </a:solidFill>
                  <a:ea typeface="07ロゴたいぷゴシック7"/>
                </a:rPr>
                <a:t>交通</a:t>
              </a:r>
              <a:endParaRPr lang="ja-JP" altLang="en-US" sz="3600" dirty="0">
                <a:solidFill>
                  <a:schemeClr val="accent4"/>
                </a:solidFill>
                <a:ea typeface="07ロゴたいぷゴシック7"/>
              </a:endParaRPr>
            </a:p>
          </p:txBody>
        </p:sp>
      </p:grpSp>
      <p:grpSp>
        <p:nvGrpSpPr>
          <p:cNvPr id="49" name="図形グループ 48"/>
          <p:cNvGrpSpPr/>
          <p:nvPr/>
        </p:nvGrpSpPr>
        <p:grpSpPr>
          <a:xfrm>
            <a:off x="2172240" y="5785561"/>
            <a:ext cx="6104160" cy="937806"/>
            <a:chOff x="1214838" y="5785561"/>
            <a:chExt cx="6104160" cy="937806"/>
          </a:xfrm>
        </p:grpSpPr>
        <p:sp>
          <p:nvSpPr>
            <p:cNvPr id="50" name="タイトル 1"/>
            <p:cNvSpPr txBox="1">
              <a:spLocks/>
            </p:cNvSpPr>
            <p:nvPr/>
          </p:nvSpPr>
          <p:spPr>
            <a:xfrm>
              <a:off x="1283721" y="6185405"/>
              <a:ext cx="6035277" cy="537962"/>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chemeClr val="bg1">
                      <a:lumMod val="85000"/>
                    </a:schemeClr>
                  </a:solidFill>
                </a:rPr>
                <a:t>リフレッシュして発見、土浦の魅力</a:t>
              </a:r>
              <a:endParaRPr lang="en-US" altLang="ja-JP" sz="2800" dirty="0" smtClean="0">
                <a:solidFill>
                  <a:schemeClr val="bg1">
                    <a:lumMod val="85000"/>
                  </a:schemeClr>
                </a:solidFill>
              </a:endParaRPr>
            </a:p>
          </p:txBody>
        </p:sp>
        <p:sp>
          <p:nvSpPr>
            <p:cNvPr id="51" name="正方形/長方形 50"/>
            <p:cNvSpPr/>
            <p:nvPr/>
          </p:nvSpPr>
          <p:spPr>
            <a:xfrm>
              <a:off x="1214838" y="6169776"/>
              <a:ext cx="6005632" cy="535885"/>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タイトル 1"/>
            <p:cNvSpPr txBox="1">
              <a:spLocks/>
            </p:cNvSpPr>
            <p:nvPr/>
          </p:nvSpPr>
          <p:spPr>
            <a:xfrm>
              <a:off x="1366948" y="5785561"/>
              <a:ext cx="974241" cy="537963"/>
            </a:xfrm>
            <a:prstGeom prst="rect">
              <a:avLst/>
            </a:prstGeom>
            <a:solidFill>
              <a:srgbClr val="FFFFFF"/>
            </a:solidFill>
            <a:ln>
              <a:noFill/>
            </a:ln>
          </p:spPr>
          <p:txBody>
            <a:bodyPr>
              <a:normAutofit fontScale="92500" lnSpcReduction="1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200" dirty="0" smtClean="0">
                  <a:solidFill>
                    <a:srgbClr val="D9D9D9"/>
                  </a:solidFill>
                  <a:ea typeface="07ロゴたいぷゴシック7"/>
                </a:rPr>
                <a:t>観光</a:t>
              </a:r>
              <a:endParaRPr lang="ja-JP" altLang="en-US" sz="3200" dirty="0">
                <a:solidFill>
                  <a:srgbClr val="D9D9D9"/>
                </a:solidFill>
                <a:ea typeface="07ロゴたいぷゴシック7"/>
              </a:endParaRPr>
            </a:p>
          </p:txBody>
        </p:sp>
      </p:grpSp>
    </p:spTree>
    <p:extLst>
      <p:ext uri="{BB962C8B-B14F-4D97-AF65-F5344CB8AC3E}">
        <p14:creationId xmlns:p14="http://schemas.microsoft.com/office/powerpoint/2010/main" val="14486818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土浦混雑度ペンギン.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57911" y="1381872"/>
            <a:ext cx="3761376" cy="5326639"/>
          </a:xfrm>
          <a:prstGeom prst="rect">
            <a:avLst/>
          </a:prstGeom>
          <a:ln w="76200" cmpd="sng">
            <a:noFill/>
          </a:ln>
        </p:spPr>
      </p:pic>
      <p:sp>
        <p:nvSpPr>
          <p:cNvPr id="11" name="正方形/長方形 10"/>
          <p:cNvSpPr/>
          <p:nvPr/>
        </p:nvSpPr>
        <p:spPr>
          <a:xfrm>
            <a:off x="199804" y="3470737"/>
            <a:ext cx="5078667" cy="1839389"/>
          </a:xfrm>
          <a:prstGeom prst="rect">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4"/>
          </p:nvPr>
        </p:nvSpPr>
        <p:spPr>
          <a:xfrm>
            <a:off x="8486392" y="6356350"/>
            <a:ext cx="532895" cy="501651"/>
          </a:xfrm>
        </p:spPr>
        <p:txBody>
          <a:bodyPr/>
          <a:lstStyle/>
          <a:p>
            <a:fld id="{EB6DE344-0E13-7A42-845D-D86302F9C55A}" type="slidenum">
              <a:rPr lang="ja-JP" altLang="en-US" smtClean="0">
                <a:solidFill>
                  <a:prstClr val="black">
                    <a:lumMod val="50000"/>
                    <a:lumOff val="50000"/>
                  </a:prstClr>
                </a:solidFill>
              </a:rPr>
              <a:pPr/>
              <a:t>21</a:t>
            </a:fld>
            <a:endParaRPr lang="ja-JP" altLang="en-US">
              <a:solidFill>
                <a:prstClr val="black">
                  <a:lumMod val="50000"/>
                  <a:lumOff val="50000"/>
                </a:prstClr>
              </a:solidFill>
            </a:endParaRPr>
          </a:p>
        </p:txBody>
      </p:sp>
      <p:sp>
        <p:nvSpPr>
          <p:cNvPr id="4" name="タイトル 1"/>
          <p:cNvSpPr>
            <a:spLocks noGrp="1"/>
          </p:cNvSpPr>
          <p:nvPr>
            <p:ph type="title"/>
          </p:nvPr>
        </p:nvSpPr>
        <p:spPr>
          <a:xfrm>
            <a:off x="282591" y="2"/>
            <a:ext cx="1569025" cy="1047523"/>
          </a:xfrm>
          <a:noFill/>
          <a:ln>
            <a:solidFill>
              <a:schemeClr val="accent4"/>
            </a:solidFill>
          </a:ln>
        </p:spPr>
        <p:txBody>
          <a:bodyPr>
            <a:normAutofit/>
          </a:bodyPr>
          <a:lstStyle/>
          <a:p>
            <a:r>
              <a:rPr lang="ja-JP" altLang="en-US" dirty="0" smtClean="0">
                <a:solidFill>
                  <a:schemeClr val="accent4"/>
                </a:solidFill>
              </a:rPr>
              <a:t>交通</a:t>
            </a:r>
            <a:endParaRPr kumimoji="1" lang="ja-JP" altLang="en-US" dirty="0">
              <a:solidFill>
                <a:schemeClr val="accent4"/>
              </a:solidFill>
            </a:endParaRPr>
          </a:p>
        </p:txBody>
      </p:sp>
      <p:sp>
        <p:nvSpPr>
          <p:cNvPr id="5" name="タイトル 1"/>
          <p:cNvSpPr txBox="1">
            <a:spLocks/>
          </p:cNvSpPr>
          <p:nvPr/>
        </p:nvSpPr>
        <p:spPr>
          <a:xfrm>
            <a:off x="1837450" y="40533"/>
            <a:ext cx="4470319" cy="1047523"/>
          </a:xfrm>
          <a:prstGeom prst="rect">
            <a:avLst/>
          </a:prstGeom>
          <a:noFill/>
          <a:ln>
            <a:solidFill>
              <a:srgbClr val="FFFFFF"/>
            </a:solidFill>
          </a:ln>
        </p:spPr>
        <p:txBody>
          <a:bodyPr vert="horz" lIns="91440" tIns="45720" rIns="91440" bIns="45720" rtlCol="0" anchor="ctr">
            <a:normAutofit fontScale="85000" lnSpcReduction="20000"/>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dirty="0">
                <a:solidFill>
                  <a:srgbClr val="8064A2"/>
                </a:solidFill>
              </a:rPr>
              <a:t>通勤時間を</a:t>
            </a:r>
            <a:endParaRPr lang="en-US" altLang="ja-JP" dirty="0">
              <a:solidFill>
                <a:srgbClr val="8064A2"/>
              </a:solidFill>
            </a:endParaRPr>
          </a:p>
          <a:p>
            <a:r>
              <a:rPr lang="ja-JP" altLang="en-US" dirty="0">
                <a:solidFill>
                  <a:srgbClr val="8064A2"/>
                </a:solidFill>
              </a:rPr>
              <a:t>コーディネート</a:t>
            </a:r>
            <a:endParaRPr lang="en-US" altLang="ja-JP" dirty="0">
              <a:solidFill>
                <a:srgbClr val="8064A2"/>
              </a:solidFill>
            </a:endParaRPr>
          </a:p>
        </p:txBody>
      </p:sp>
      <p:cxnSp>
        <p:nvCxnSpPr>
          <p:cNvPr id="6" name="直線コネクタ 5"/>
          <p:cNvCxnSpPr/>
          <p:nvPr/>
        </p:nvCxnSpPr>
        <p:spPr>
          <a:xfrm>
            <a:off x="1837451" y="1047523"/>
            <a:ext cx="4452791" cy="0"/>
          </a:xfrm>
          <a:prstGeom prst="line">
            <a:avLst/>
          </a:prstGeom>
          <a:ln w="1905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261262" y="1643709"/>
            <a:ext cx="2428764" cy="954107"/>
          </a:xfrm>
          <a:prstGeom prst="rect">
            <a:avLst/>
          </a:prstGeom>
          <a:noFill/>
        </p:spPr>
        <p:txBody>
          <a:bodyPr wrap="square" rtlCol="0">
            <a:spAutoFit/>
          </a:bodyPr>
          <a:lstStyle/>
          <a:p>
            <a:pPr algn="ctr" defTabSz="457189"/>
            <a:r>
              <a:rPr lang="ja-JP" altLang="en-US" sz="2800" dirty="0">
                <a:solidFill>
                  <a:srgbClr val="8064A2"/>
                </a:solidFill>
                <a:latin typeface="07ロゴたいぷゴシックCondense"/>
                <a:ea typeface="07ロゴたいぷゴシックCondense"/>
              </a:rPr>
              <a:t>中心市街地で</a:t>
            </a:r>
            <a:endParaRPr lang="en-US" altLang="ja-JP" sz="2800" dirty="0">
              <a:solidFill>
                <a:srgbClr val="8064A2"/>
              </a:solidFill>
              <a:latin typeface="07ロゴたいぷゴシックCondense"/>
              <a:ea typeface="07ロゴたいぷゴシックCondense"/>
            </a:endParaRPr>
          </a:p>
          <a:p>
            <a:pPr algn="ctr" defTabSz="457189"/>
            <a:r>
              <a:rPr lang="ja-JP" altLang="en-US" sz="2800" dirty="0">
                <a:solidFill>
                  <a:srgbClr val="8064A2"/>
                </a:solidFill>
                <a:latin typeface="07ロゴたいぷゴシックCondense"/>
                <a:ea typeface="07ロゴたいぷゴシックCondense"/>
              </a:rPr>
              <a:t>渋滞が発生！</a:t>
            </a:r>
          </a:p>
        </p:txBody>
      </p:sp>
      <p:sp>
        <p:nvSpPr>
          <p:cNvPr id="16" name="テキスト ボックス 15"/>
          <p:cNvSpPr txBox="1"/>
          <p:nvPr/>
        </p:nvSpPr>
        <p:spPr>
          <a:xfrm>
            <a:off x="199804" y="5631500"/>
            <a:ext cx="5078667" cy="954107"/>
          </a:xfrm>
          <a:prstGeom prst="rect">
            <a:avLst/>
          </a:prstGeom>
          <a:solidFill>
            <a:srgbClr val="FFFFFF"/>
          </a:solidFill>
          <a:ln w="19050" cmpd="sng">
            <a:solidFill>
              <a:srgbClr val="8064A2"/>
            </a:solidFill>
          </a:ln>
        </p:spPr>
        <p:txBody>
          <a:bodyPr wrap="square" rtlCol="0">
            <a:spAutoFit/>
          </a:bodyPr>
          <a:lstStyle/>
          <a:p>
            <a:pPr algn="ctr" defTabSz="457189"/>
            <a:r>
              <a:rPr lang="ja-JP" altLang="en-US" sz="2800" dirty="0" smtClean="0">
                <a:solidFill>
                  <a:srgbClr val="8064A2"/>
                </a:solidFill>
                <a:ea typeface="07ロゴたいぷゴシックCondense"/>
              </a:rPr>
              <a:t>自転車でストレスフリーな</a:t>
            </a:r>
            <a:endParaRPr lang="en-US" altLang="ja-JP" sz="2800" dirty="0" smtClean="0">
              <a:solidFill>
                <a:srgbClr val="8064A2"/>
              </a:solidFill>
              <a:ea typeface="07ロゴたいぷゴシックCondense"/>
            </a:endParaRPr>
          </a:p>
          <a:p>
            <a:pPr algn="ctr" defTabSz="457189"/>
            <a:r>
              <a:rPr lang="ja-JP" altLang="en-US" sz="2800" dirty="0" smtClean="0">
                <a:solidFill>
                  <a:srgbClr val="8064A2"/>
                </a:solidFill>
                <a:ea typeface="07ロゴたいぷゴシックCondense"/>
              </a:rPr>
              <a:t>交通</a:t>
            </a:r>
            <a:r>
              <a:rPr lang="ja-JP" altLang="en-US" sz="2800" dirty="0">
                <a:solidFill>
                  <a:srgbClr val="8064A2"/>
                </a:solidFill>
                <a:ea typeface="07ロゴたいぷゴシックCondense"/>
              </a:rPr>
              <a:t>サイクル</a:t>
            </a:r>
            <a:endParaRPr lang="en-US" altLang="ja-JP" sz="2800" dirty="0">
              <a:solidFill>
                <a:srgbClr val="8064A2"/>
              </a:solidFill>
              <a:ea typeface="07ロゴたいぷゴシックCondense"/>
            </a:endParaRPr>
          </a:p>
        </p:txBody>
      </p:sp>
      <p:pic>
        <p:nvPicPr>
          <p:cNvPr id="17" name="図 16" descr="IMG_514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3644" y="1350941"/>
            <a:ext cx="2080907" cy="1560680"/>
          </a:xfrm>
          <a:prstGeom prst="rect">
            <a:avLst/>
          </a:prstGeom>
        </p:spPr>
      </p:pic>
      <p:cxnSp>
        <p:nvCxnSpPr>
          <p:cNvPr id="19" name="直線矢印コネクタ 18"/>
          <p:cNvCxnSpPr>
            <a:stCxn id="22" idx="1"/>
          </p:cNvCxnSpPr>
          <p:nvPr/>
        </p:nvCxnSpPr>
        <p:spPr>
          <a:xfrm flipH="1" flipV="1">
            <a:off x="4873763" y="2307657"/>
            <a:ext cx="1304306" cy="607238"/>
          </a:xfrm>
          <a:prstGeom prst="straightConnector1">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爆発 1 21"/>
          <p:cNvSpPr/>
          <p:nvPr/>
        </p:nvSpPr>
        <p:spPr>
          <a:xfrm>
            <a:off x="6178069" y="2743500"/>
            <a:ext cx="409165" cy="429732"/>
          </a:xfrm>
          <a:prstGeom prst="irregularSeal1">
            <a:avLst/>
          </a:prstGeom>
          <a:solidFill>
            <a:srgbClr val="FFFF00"/>
          </a:solidFill>
          <a:ln w="190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a:endParaRPr lang="ja-JP" altLang="en-US">
              <a:solidFill>
                <a:schemeClr val="tx1">
                  <a:lumMod val="50000"/>
                  <a:lumOff val="50000"/>
                </a:schemeClr>
              </a:solidFill>
            </a:endParaRPr>
          </a:p>
        </p:txBody>
      </p:sp>
      <p:sp>
        <p:nvSpPr>
          <p:cNvPr id="24" name="テキスト ボックス 23"/>
          <p:cNvSpPr txBox="1"/>
          <p:nvPr/>
        </p:nvSpPr>
        <p:spPr>
          <a:xfrm>
            <a:off x="2809862" y="2911622"/>
            <a:ext cx="2617383" cy="261610"/>
          </a:xfrm>
          <a:prstGeom prst="rect">
            <a:avLst/>
          </a:prstGeom>
          <a:noFill/>
        </p:spPr>
        <p:txBody>
          <a:bodyPr wrap="square" rtlCol="0">
            <a:spAutoFit/>
          </a:bodyPr>
          <a:lstStyle/>
          <a:p>
            <a:pPr defTabSz="457189"/>
            <a:r>
              <a:rPr lang="en-US" altLang="ja-JP" sz="1100" dirty="0">
                <a:solidFill>
                  <a:prstClr val="black"/>
                </a:solidFill>
                <a:latin typeface="07ロゴたいぷゴシックCondense"/>
                <a:ea typeface="07ロゴたいぷゴシックCondense"/>
                <a:cs typeface="07ロゴたいぷゴシックCondense"/>
              </a:rPr>
              <a:t>12</a:t>
            </a:r>
            <a:r>
              <a:rPr lang="ja-JP" altLang="en-US" sz="1100" dirty="0">
                <a:solidFill>
                  <a:prstClr val="black"/>
                </a:solidFill>
                <a:latin typeface="07ロゴたいぷゴシックCondense"/>
                <a:ea typeface="07ロゴたいぷゴシックCondense"/>
                <a:cs typeface="07ロゴたいぷゴシックCondense"/>
              </a:rPr>
              <a:t>月</a:t>
            </a:r>
            <a:r>
              <a:rPr lang="en-US" altLang="ja-JP" sz="1100" dirty="0">
                <a:solidFill>
                  <a:prstClr val="black"/>
                </a:solidFill>
                <a:latin typeface="07ロゴたいぷゴシックCondense"/>
                <a:ea typeface="07ロゴたいぷゴシックCondense"/>
                <a:cs typeface="07ロゴたいぷゴシックCondense"/>
              </a:rPr>
              <a:t>5</a:t>
            </a:r>
            <a:r>
              <a:rPr lang="ja-JP" altLang="en-US" sz="1100" dirty="0">
                <a:solidFill>
                  <a:prstClr val="black"/>
                </a:solidFill>
                <a:latin typeface="07ロゴたいぷゴシックCondense"/>
                <a:ea typeface="07ロゴたいぷゴシックCondense"/>
                <a:cs typeface="07ロゴたいぷゴシックCondense"/>
              </a:rPr>
              <a:t>日（金）</a:t>
            </a:r>
            <a:r>
              <a:rPr lang="en-US" altLang="ja-JP" sz="1100" dirty="0">
                <a:solidFill>
                  <a:prstClr val="black"/>
                </a:solidFill>
                <a:latin typeface="07ロゴたいぷゴシックCondense"/>
                <a:ea typeface="07ロゴたいぷゴシックCondense"/>
                <a:cs typeface="07ロゴたいぷゴシックCondense"/>
              </a:rPr>
              <a:t>16</a:t>
            </a:r>
            <a:r>
              <a:rPr lang="ja-JP" altLang="en-US" sz="1100" dirty="0">
                <a:solidFill>
                  <a:prstClr val="black"/>
                </a:solidFill>
                <a:latin typeface="07ロゴたいぷゴシックCondense"/>
                <a:ea typeface="07ロゴたいぷゴシックCondense"/>
                <a:cs typeface="07ロゴたいぷゴシックCondense"/>
              </a:rPr>
              <a:t>：</a:t>
            </a:r>
            <a:r>
              <a:rPr lang="en-US" altLang="ja-JP" sz="1100" dirty="0">
                <a:solidFill>
                  <a:prstClr val="black"/>
                </a:solidFill>
                <a:latin typeface="07ロゴたいぷゴシックCondense"/>
                <a:ea typeface="07ロゴたいぷゴシックCondense"/>
                <a:cs typeface="07ロゴたいぷゴシックCondense"/>
              </a:rPr>
              <a:t>30</a:t>
            </a:r>
            <a:r>
              <a:rPr lang="ja-JP" altLang="en-US" sz="1100" dirty="0">
                <a:solidFill>
                  <a:prstClr val="black"/>
                </a:solidFill>
                <a:latin typeface="07ロゴたいぷゴシックCondense"/>
                <a:ea typeface="07ロゴたいぷゴシックCondense"/>
                <a:cs typeface="07ロゴたいぷゴシックCondense"/>
              </a:rPr>
              <a:t>頃　立田町</a:t>
            </a:r>
          </a:p>
        </p:txBody>
      </p:sp>
      <p:sp>
        <p:nvSpPr>
          <p:cNvPr id="26" name="テキスト ボックス 25"/>
          <p:cNvSpPr txBox="1"/>
          <p:nvPr/>
        </p:nvSpPr>
        <p:spPr>
          <a:xfrm>
            <a:off x="346728" y="3703997"/>
            <a:ext cx="4288353" cy="400110"/>
          </a:xfrm>
          <a:prstGeom prst="rect">
            <a:avLst/>
          </a:prstGeom>
          <a:noFill/>
        </p:spPr>
        <p:txBody>
          <a:bodyPr wrap="none" rtlCol="0">
            <a:spAutoFit/>
          </a:bodyPr>
          <a:lstStyle/>
          <a:p>
            <a:pPr defTabSz="457189"/>
            <a:r>
              <a:rPr lang="ja-JP" altLang="en-US" sz="2000" dirty="0">
                <a:solidFill>
                  <a:schemeClr val="accent4"/>
                </a:solidFill>
                <a:latin typeface="07ロゴたいぷゴシックCondense"/>
                <a:ea typeface="07ロゴたいぷゴシックCondense"/>
                <a:cs typeface="07ロゴたいぷゴシックCondense"/>
              </a:rPr>
              <a:t>サラリーマンのレンタサイクル</a:t>
            </a:r>
            <a:r>
              <a:rPr lang="ja-JP" altLang="en-US" sz="2000" dirty="0" smtClean="0">
                <a:solidFill>
                  <a:schemeClr val="accent4"/>
                </a:solidFill>
                <a:latin typeface="07ロゴたいぷゴシックCondense"/>
                <a:ea typeface="07ロゴたいぷゴシックCondense"/>
                <a:cs typeface="07ロゴたいぷゴシックCondense"/>
              </a:rPr>
              <a:t>利用</a:t>
            </a:r>
            <a:endParaRPr lang="en-US" altLang="ja-JP" sz="2000" dirty="0">
              <a:solidFill>
                <a:schemeClr val="accent4"/>
              </a:solidFill>
              <a:latin typeface="07ロゴたいぷゴシックCondense"/>
              <a:ea typeface="07ロゴたいぷゴシックCondense"/>
              <a:cs typeface="07ロゴたいぷゴシックCondense"/>
            </a:endParaRPr>
          </a:p>
        </p:txBody>
      </p:sp>
      <p:sp>
        <p:nvSpPr>
          <p:cNvPr id="27" name="角丸四角形 26"/>
          <p:cNvSpPr/>
          <p:nvPr/>
        </p:nvSpPr>
        <p:spPr>
          <a:xfrm>
            <a:off x="381707" y="3215381"/>
            <a:ext cx="4641896" cy="380646"/>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a:r>
              <a:rPr lang="ja-JP" altLang="en-US" dirty="0">
                <a:solidFill>
                  <a:schemeClr val="tx1"/>
                </a:solidFill>
                <a:latin typeface="07ロゴたいぷゴシックCondense"/>
                <a:ea typeface="07ロゴたいぷゴシックCondense"/>
                <a:cs typeface="07ロゴたいぷゴシックCondense"/>
              </a:rPr>
              <a:t>ほっと</a:t>
            </a:r>
            <a:r>
              <a:rPr lang="en-US" altLang="ja-JP" dirty="0">
                <a:solidFill>
                  <a:schemeClr val="tx1"/>
                </a:solidFill>
                <a:latin typeface="07ロゴたいぷゴシックCondense"/>
                <a:ea typeface="07ロゴたいぷゴシックCondense"/>
                <a:cs typeface="07ロゴたいぷゴシックCondense"/>
              </a:rPr>
              <a:t>one</a:t>
            </a:r>
            <a:r>
              <a:rPr lang="ja-JP" altLang="en-US" dirty="0">
                <a:solidFill>
                  <a:schemeClr val="tx1"/>
                </a:solidFill>
                <a:latin typeface="07ロゴたいぷゴシックCondense"/>
                <a:ea typeface="07ロゴたいぷゴシックCondense"/>
                <a:cs typeface="07ロゴたいぷゴシックCondense"/>
              </a:rPr>
              <a:t>・まちかど蔵　ヒアリング調査</a:t>
            </a:r>
          </a:p>
        </p:txBody>
      </p:sp>
      <p:sp>
        <p:nvSpPr>
          <p:cNvPr id="28" name="テキスト ボックス 27"/>
          <p:cNvSpPr txBox="1"/>
          <p:nvPr/>
        </p:nvSpPr>
        <p:spPr>
          <a:xfrm>
            <a:off x="5470857" y="1068986"/>
            <a:ext cx="2262158" cy="369332"/>
          </a:xfrm>
          <a:prstGeom prst="rect">
            <a:avLst/>
          </a:prstGeom>
          <a:noFill/>
        </p:spPr>
        <p:txBody>
          <a:bodyPr wrap="none" rtlCol="0">
            <a:spAutoFit/>
          </a:bodyPr>
          <a:lstStyle/>
          <a:p>
            <a:pPr defTabSz="457189"/>
            <a:r>
              <a:rPr lang="ja-JP" altLang="en-US" dirty="0">
                <a:solidFill>
                  <a:prstClr val="black"/>
                </a:solidFill>
                <a:latin typeface="07ロゴたいぷゴシックCondense"/>
                <a:ea typeface="07ロゴたいぷゴシックCondense"/>
                <a:cs typeface="07ロゴたいぷゴシックCondense"/>
              </a:rPr>
              <a:t>土浦駅周辺の混雑度</a:t>
            </a:r>
          </a:p>
        </p:txBody>
      </p:sp>
      <p:sp>
        <p:nvSpPr>
          <p:cNvPr id="31" name="正方形/長方形 30"/>
          <p:cNvSpPr/>
          <p:nvPr/>
        </p:nvSpPr>
        <p:spPr>
          <a:xfrm rot="1462213">
            <a:off x="7239293" y="4149149"/>
            <a:ext cx="155587" cy="45083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defTabSz="457189"/>
            <a:r>
              <a:rPr lang="ja-JP" altLang="en-US" sz="900" dirty="0">
                <a:solidFill>
                  <a:prstClr val="white"/>
                </a:solidFill>
              </a:rPr>
              <a:t>土浦駅</a:t>
            </a:r>
          </a:p>
        </p:txBody>
      </p:sp>
      <p:pic>
        <p:nvPicPr>
          <p:cNvPr id="2" name="図 1" descr="DSC00249.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299" y="4089791"/>
            <a:ext cx="1434253" cy="1075690"/>
          </a:xfrm>
          <a:prstGeom prst="rect">
            <a:avLst/>
          </a:prstGeom>
        </p:spPr>
      </p:pic>
      <p:sp>
        <p:nvSpPr>
          <p:cNvPr id="23" name="正方形/長方形 22"/>
          <p:cNvSpPr/>
          <p:nvPr/>
        </p:nvSpPr>
        <p:spPr>
          <a:xfrm>
            <a:off x="4360197" y="3518032"/>
            <a:ext cx="947295" cy="261610"/>
          </a:xfrm>
          <a:prstGeom prst="rect">
            <a:avLst/>
          </a:prstGeom>
        </p:spPr>
        <p:txBody>
          <a:bodyPr wrap="none">
            <a:spAutoFit/>
          </a:bodyPr>
          <a:lstStyle/>
          <a:p>
            <a:r>
              <a:rPr lang="ja-JP" altLang="en-US" sz="1100" dirty="0">
                <a:latin typeface="+mn-ea"/>
                <a:cs typeface="07ロゴたいぷゴシックCondense"/>
              </a:rPr>
              <a:t>（</a:t>
            </a:r>
            <a:r>
              <a:rPr lang="en-US" altLang="ja-JP" sz="1100" dirty="0" smtClean="0">
                <a:latin typeface="+mn-ea"/>
                <a:cs typeface="07ロゴたいぷゴシックCondense"/>
              </a:rPr>
              <a:t>2014,12,05</a:t>
            </a:r>
            <a:r>
              <a:rPr lang="ja-JP" altLang="en-US" sz="1100" dirty="0" smtClean="0">
                <a:latin typeface="+mn-ea"/>
                <a:cs typeface="07ロゴたいぷゴシックCondense"/>
              </a:rPr>
              <a:t>）</a:t>
            </a:r>
            <a:endParaRPr lang="en-US" altLang="ja-JP" sz="1050" u="sng" dirty="0">
              <a:latin typeface="+mn-ea"/>
              <a:cs typeface="07ロゴたいぷゴシックCondense"/>
            </a:endParaRPr>
          </a:p>
        </p:txBody>
      </p:sp>
      <p:sp>
        <p:nvSpPr>
          <p:cNvPr id="10" name="正方形/長方形 9"/>
          <p:cNvSpPr/>
          <p:nvPr/>
        </p:nvSpPr>
        <p:spPr>
          <a:xfrm>
            <a:off x="1767552" y="4246469"/>
            <a:ext cx="3256051" cy="707886"/>
          </a:xfrm>
          <a:prstGeom prst="rect">
            <a:avLst/>
          </a:prstGeom>
        </p:spPr>
        <p:txBody>
          <a:bodyPr wrap="square">
            <a:spAutoFit/>
          </a:bodyPr>
          <a:lstStyle/>
          <a:p>
            <a:pPr defTabSz="457189"/>
            <a:r>
              <a:rPr lang="ja-JP" altLang="en-US" sz="2000" dirty="0" smtClean="0">
                <a:solidFill>
                  <a:prstClr val="black"/>
                </a:solidFill>
                <a:latin typeface="07ロゴたいぷゴシックCondense"/>
                <a:ea typeface="07ロゴたいぷゴシックCondense"/>
                <a:cs typeface="07ロゴたいぷゴシックCondense"/>
              </a:rPr>
              <a:t>・主に中心</a:t>
            </a:r>
            <a:r>
              <a:rPr lang="ja-JP" altLang="en-US" sz="2000" dirty="0">
                <a:solidFill>
                  <a:prstClr val="black"/>
                </a:solidFill>
                <a:latin typeface="07ロゴたいぷゴシックCondense"/>
                <a:ea typeface="07ロゴたいぷゴシックCondense"/>
                <a:cs typeface="07ロゴたいぷゴシックCondense"/>
              </a:rPr>
              <a:t>市街地内の移動</a:t>
            </a:r>
            <a:endParaRPr lang="en-US" altLang="ja-JP" sz="2000" dirty="0">
              <a:solidFill>
                <a:prstClr val="black"/>
              </a:solidFill>
              <a:latin typeface="07ロゴたいぷゴシックCondense"/>
              <a:ea typeface="07ロゴたいぷゴシックCondense"/>
              <a:cs typeface="07ロゴたいぷゴシックCondense"/>
            </a:endParaRPr>
          </a:p>
          <a:p>
            <a:pPr defTabSz="457189"/>
            <a:r>
              <a:rPr lang="ja-JP" altLang="en-US" sz="2000" dirty="0" smtClean="0">
                <a:solidFill>
                  <a:prstClr val="black"/>
                </a:solidFill>
                <a:latin typeface="07ロゴたいぷゴシックCondense"/>
                <a:ea typeface="07ロゴたいぷゴシックCondense"/>
                <a:cs typeface="07ロゴたいぷゴシックCondense"/>
              </a:rPr>
              <a:t>・市内勤務者の出張時の足</a:t>
            </a:r>
            <a:endParaRPr lang="en-US" altLang="ja-JP" sz="2000" dirty="0" smtClean="0">
              <a:solidFill>
                <a:prstClr val="black"/>
              </a:solidFill>
              <a:latin typeface="07ロゴたいぷゴシックCondense"/>
              <a:ea typeface="07ロゴたいぷゴシックCondense"/>
              <a:cs typeface="07ロゴたいぷゴシックCondense"/>
            </a:endParaRPr>
          </a:p>
        </p:txBody>
      </p:sp>
      <p:sp>
        <p:nvSpPr>
          <p:cNvPr id="12" name="円/楕円 11"/>
          <p:cNvSpPr/>
          <p:nvPr/>
        </p:nvSpPr>
        <p:spPr>
          <a:xfrm>
            <a:off x="5836115" y="2446839"/>
            <a:ext cx="1157437" cy="951143"/>
          </a:xfrm>
          <a:prstGeom prst="ellipse">
            <a:avLst/>
          </a:prstGeom>
          <a:noFill/>
          <a:ln w="38100" cmpd="sng">
            <a:solidFill>
              <a:srgbClr val="FF008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6931093" y="3559253"/>
            <a:ext cx="1157437" cy="951143"/>
          </a:xfrm>
          <a:prstGeom prst="ellipse">
            <a:avLst/>
          </a:prstGeom>
          <a:noFill/>
          <a:ln w="38100" cmpd="sng">
            <a:solidFill>
              <a:srgbClr val="FF008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5347377" y="4913995"/>
            <a:ext cx="1688742" cy="1578932"/>
          </a:xfrm>
          <a:prstGeom prst="ellipse">
            <a:avLst/>
          </a:prstGeom>
          <a:noFill/>
          <a:ln w="38100" cmpd="sng">
            <a:solidFill>
              <a:srgbClr val="FF008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774838" y="5113430"/>
            <a:ext cx="1087169" cy="200055"/>
          </a:xfrm>
          <a:prstGeom prst="rect">
            <a:avLst/>
          </a:prstGeom>
          <a:noFill/>
        </p:spPr>
        <p:txBody>
          <a:bodyPr wrap="none" rtlCol="0">
            <a:spAutoFit/>
          </a:bodyPr>
          <a:lstStyle/>
          <a:p>
            <a:r>
              <a:rPr kumimoji="1" lang="ja-JP" altLang="en-US" sz="700" dirty="0" smtClean="0"/>
              <a:t>（</a:t>
            </a:r>
            <a:r>
              <a:rPr lang="ja-JP" altLang="en-US" sz="700" dirty="0" smtClean="0"/>
              <a:t>班員撮影：</a:t>
            </a:r>
            <a:r>
              <a:rPr lang="en-US" altLang="ja-JP" sz="700" dirty="0" smtClean="0"/>
              <a:t>2014,12,05</a:t>
            </a:r>
            <a:r>
              <a:rPr kumimoji="1" lang="ja-JP" altLang="en-US" sz="700" dirty="0" smtClean="0"/>
              <a:t>）</a:t>
            </a:r>
            <a:endParaRPr kumimoji="1" lang="ja-JP" altLang="en-US" sz="700" dirty="0"/>
          </a:p>
        </p:txBody>
      </p:sp>
      <p:pic>
        <p:nvPicPr>
          <p:cNvPr id="8" name="図 7" descr="凡例だよ.png"/>
          <p:cNvPicPr>
            <a:picLocks noChangeAspect="1"/>
          </p:cNvPicPr>
          <p:nvPr/>
        </p:nvPicPr>
        <p:blipFill rotWithShape="1">
          <a:blip r:embed="rId5" cstate="screen">
            <a:extLst>
              <a:ext uri="{28A0092B-C50C-407E-A947-70E740481C1C}">
                <a14:useLocalDpi xmlns:a14="http://schemas.microsoft.com/office/drawing/2010/main"/>
              </a:ext>
            </a:extLst>
          </a:blip>
          <a:srcRect l="4970" t="4902" r="6438" b="6066"/>
          <a:stretch/>
        </p:blipFill>
        <p:spPr>
          <a:xfrm>
            <a:off x="7395092" y="5008120"/>
            <a:ext cx="1485165" cy="1474566"/>
          </a:xfrm>
          <a:prstGeom prst="rect">
            <a:avLst/>
          </a:prstGeom>
          <a:ln w="12700" cmpd="sng">
            <a:solidFill>
              <a:schemeClr val="tx1">
                <a:lumMod val="50000"/>
                <a:lumOff val="50000"/>
              </a:schemeClr>
            </a:solidFill>
          </a:ln>
        </p:spPr>
      </p:pic>
    </p:spTree>
    <p:extLst>
      <p:ext uri="{BB962C8B-B14F-4D97-AF65-F5344CB8AC3E}">
        <p14:creationId xmlns:p14="http://schemas.microsoft.com/office/powerpoint/2010/main" val="16105592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500"/>
                            </p:stCondLst>
                            <p:childTnLst>
                              <p:par>
                                <p:cTn id="17" presetID="22" presetClass="entr" presetSubtype="2"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500"/>
                                        <p:tgtEl>
                                          <p:spTgt spid="19"/>
                                        </p:tgtEl>
                                      </p:cBhvr>
                                    </p:animEffect>
                                  </p:childTnLst>
                                </p:cTn>
                              </p:par>
                              <p:par>
                                <p:cTn id="20" presetID="1"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P spid="16" grpId="0" animBg="1"/>
      <p:bldP spid="22" grpId="0" animBg="1"/>
      <p:bldP spid="24" grpId="0"/>
      <p:bldP spid="26" grpId="0"/>
      <p:bldP spid="27" grpId="0" animBg="1"/>
      <p:bldP spid="23" grpId="0"/>
      <p:bldP spid="10" grpId="0"/>
      <p:bldP spid="12" grpId="0" animBg="1"/>
      <p:bldP spid="29" grpId="0" animBg="1"/>
      <p:bldP spid="30"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a:xfrm>
            <a:off x="8486391" y="6356350"/>
            <a:ext cx="532894" cy="501650"/>
          </a:xfrm>
        </p:spPr>
        <p:txBody>
          <a:bodyPr/>
          <a:lstStyle/>
          <a:p>
            <a:fld id="{EB6DE344-0E13-7A42-845D-D86302F9C55A}" type="slidenum">
              <a:rPr lang="ja-JP" altLang="en-US" smtClean="0"/>
              <a:pPr/>
              <a:t>22</a:t>
            </a:fld>
            <a:endParaRPr lang="ja-JP" altLang="en-US"/>
          </a:p>
        </p:txBody>
      </p:sp>
      <p:sp>
        <p:nvSpPr>
          <p:cNvPr id="4" name="タイトル 1"/>
          <p:cNvSpPr>
            <a:spLocks noGrp="1"/>
          </p:cNvSpPr>
          <p:nvPr>
            <p:ph type="title"/>
          </p:nvPr>
        </p:nvSpPr>
        <p:spPr>
          <a:xfrm>
            <a:off x="282588" y="0"/>
            <a:ext cx="1569025" cy="1047523"/>
          </a:xfrm>
          <a:noFill/>
          <a:ln>
            <a:solidFill>
              <a:schemeClr val="accent4"/>
            </a:solidFill>
          </a:ln>
        </p:spPr>
        <p:txBody>
          <a:bodyPr>
            <a:normAutofit/>
          </a:bodyPr>
          <a:lstStyle/>
          <a:p>
            <a:r>
              <a:rPr lang="en-US" altLang="ja-JP" dirty="0" smtClean="0">
                <a:solidFill>
                  <a:schemeClr val="accent4"/>
                </a:solidFill>
              </a:rPr>
              <a:t>Plan</a:t>
            </a:r>
            <a:endParaRPr kumimoji="1" lang="ja-JP" altLang="en-US" dirty="0">
              <a:solidFill>
                <a:schemeClr val="accent4"/>
              </a:solidFill>
            </a:endParaRPr>
          </a:p>
        </p:txBody>
      </p:sp>
      <p:sp>
        <p:nvSpPr>
          <p:cNvPr id="5" name="タイトル 1"/>
          <p:cNvSpPr txBox="1">
            <a:spLocks/>
          </p:cNvSpPr>
          <p:nvPr/>
        </p:nvSpPr>
        <p:spPr>
          <a:xfrm>
            <a:off x="1837448" y="40530"/>
            <a:ext cx="4470318" cy="1047523"/>
          </a:xfrm>
          <a:prstGeom prst="rect">
            <a:avLst/>
          </a:prstGeom>
          <a:noFill/>
          <a:ln>
            <a:solidFill>
              <a:srgbClr val="FFFFFF"/>
            </a:solid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chemeClr val="accent4"/>
                </a:solidFill>
              </a:rPr>
              <a:t>パーク＆</a:t>
            </a:r>
            <a:r>
              <a:rPr lang="ja-JP" altLang="en-US" sz="2800" dirty="0" smtClean="0">
                <a:solidFill>
                  <a:schemeClr val="accent4"/>
                </a:solidFill>
              </a:rPr>
              <a:t>サイクル</a:t>
            </a:r>
            <a:r>
              <a:rPr lang="ja-JP" altLang="en-US" sz="2800" dirty="0" smtClean="0">
                <a:solidFill>
                  <a:schemeClr val="accent4"/>
                </a:solidFill>
              </a:rPr>
              <a:t>ライド</a:t>
            </a:r>
            <a:endParaRPr lang="en-US" altLang="ja-JP" sz="2800" dirty="0" smtClean="0">
              <a:solidFill>
                <a:schemeClr val="accent4"/>
              </a:solidFill>
            </a:endParaRPr>
          </a:p>
        </p:txBody>
      </p:sp>
      <p:cxnSp>
        <p:nvCxnSpPr>
          <p:cNvPr id="6" name="直線コネクタ 5"/>
          <p:cNvCxnSpPr/>
          <p:nvPr/>
        </p:nvCxnSpPr>
        <p:spPr>
          <a:xfrm>
            <a:off x="1837448" y="1047523"/>
            <a:ext cx="4452791" cy="0"/>
          </a:xfrm>
          <a:prstGeom prst="line">
            <a:avLst/>
          </a:prstGeom>
          <a:ln w="1905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612105" y="1076244"/>
            <a:ext cx="4370983" cy="369332"/>
          </a:xfrm>
          <a:prstGeom prst="rect">
            <a:avLst/>
          </a:prstGeom>
          <a:noFill/>
        </p:spPr>
        <p:txBody>
          <a:bodyPr wrap="none" rtlCol="0">
            <a:spAutoFit/>
          </a:bodyPr>
          <a:lstStyle/>
          <a:p>
            <a:r>
              <a:rPr lang="en-US" altLang="ja-JP" dirty="0" smtClean="0">
                <a:solidFill>
                  <a:srgbClr val="8064A2"/>
                </a:solidFill>
                <a:ea typeface="07ロゴたいぷゴシック7"/>
              </a:rPr>
              <a:t>Cycle</a:t>
            </a:r>
            <a:r>
              <a:rPr lang="ja-JP" altLang="en-US" dirty="0" smtClean="0">
                <a:solidFill>
                  <a:srgbClr val="8064A2"/>
                </a:solidFill>
                <a:ea typeface="07ロゴたいぷゴシック7"/>
              </a:rPr>
              <a:t>でストレスフリーな交通サイクルへ</a:t>
            </a:r>
            <a:endParaRPr lang="en-US" altLang="ja-JP" dirty="0">
              <a:solidFill>
                <a:srgbClr val="8064A2"/>
              </a:solidFill>
              <a:ea typeface="07ロゴたいぷゴシック7"/>
            </a:endParaRPr>
          </a:p>
        </p:txBody>
      </p:sp>
      <p:sp>
        <p:nvSpPr>
          <p:cNvPr id="15" name="テキスト ボックス 14"/>
          <p:cNvSpPr txBox="1"/>
          <p:nvPr/>
        </p:nvSpPr>
        <p:spPr>
          <a:xfrm>
            <a:off x="-3930971" y="1987762"/>
            <a:ext cx="184666" cy="369332"/>
          </a:xfrm>
          <a:prstGeom prst="rect">
            <a:avLst/>
          </a:prstGeom>
          <a:noFill/>
        </p:spPr>
        <p:txBody>
          <a:bodyPr wrap="none" rtlCol="0">
            <a:spAutoFit/>
          </a:bodyPr>
          <a:lstStyle/>
          <a:p>
            <a:endParaRPr kumimoji="1" lang="ja-JP" altLang="en-US" dirty="0"/>
          </a:p>
        </p:txBody>
      </p:sp>
      <p:sp>
        <p:nvSpPr>
          <p:cNvPr id="17" name="テキスト ボックス 16"/>
          <p:cNvSpPr txBox="1"/>
          <p:nvPr/>
        </p:nvSpPr>
        <p:spPr>
          <a:xfrm>
            <a:off x="615695" y="5370601"/>
            <a:ext cx="7879080" cy="830997"/>
          </a:xfrm>
          <a:prstGeom prst="rect">
            <a:avLst/>
          </a:prstGeom>
          <a:noFill/>
        </p:spPr>
        <p:txBody>
          <a:bodyPr wrap="none" rtlCol="0">
            <a:spAutoFit/>
          </a:bodyPr>
          <a:lstStyle/>
          <a:p>
            <a:r>
              <a:rPr kumimoji="1" lang="ja-JP" altLang="en-US" sz="2400" dirty="0" smtClean="0">
                <a:ea typeface="07ロゴたいぷゴシックCondense"/>
              </a:rPr>
              <a:t>中心市街地に車を入らせず、</a:t>
            </a:r>
            <a:r>
              <a:rPr kumimoji="1" lang="ja-JP" altLang="en-US" sz="2400" dirty="0" smtClean="0">
                <a:solidFill>
                  <a:schemeClr val="accent4"/>
                </a:solidFill>
                <a:ea typeface="07ロゴたいぷゴシックCondense"/>
              </a:rPr>
              <a:t>渋滞を緩和</a:t>
            </a:r>
            <a:r>
              <a:rPr kumimoji="1" lang="ja-JP" altLang="en-US" sz="2400" dirty="0" smtClean="0">
                <a:ea typeface="07ロゴたいぷゴシックCondense"/>
              </a:rPr>
              <a:t>させる</a:t>
            </a:r>
            <a:endParaRPr kumimoji="1" lang="en-US" altLang="ja-JP" sz="2400" dirty="0" smtClean="0">
              <a:ea typeface="07ロゴたいぷゴシックCondense"/>
            </a:endParaRPr>
          </a:p>
          <a:p>
            <a:r>
              <a:rPr lang="ja-JP" altLang="en-US" sz="2400" dirty="0" smtClean="0">
                <a:ea typeface="07ロゴたいぷゴシックCondense"/>
              </a:rPr>
              <a:t>インセンティブを与え、</a:t>
            </a:r>
            <a:r>
              <a:rPr lang="ja-JP" altLang="en-US" sz="2400" dirty="0" smtClean="0">
                <a:solidFill>
                  <a:srgbClr val="8064A2"/>
                </a:solidFill>
                <a:ea typeface="07ロゴたいぷゴシックCondense"/>
              </a:rPr>
              <a:t>自転車利用通勤者を増加</a:t>
            </a:r>
            <a:r>
              <a:rPr lang="ja-JP" altLang="en-US" sz="2400" dirty="0" smtClean="0">
                <a:ea typeface="07ロゴたいぷゴシックCondense"/>
              </a:rPr>
              <a:t>させる</a:t>
            </a:r>
            <a:endParaRPr lang="en-US" altLang="ja-JP" sz="2400" dirty="0">
              <a:ea typeface="07ロゴたいぷゴシックCondense"/>
            </a:endParaRPr>
          </a:p>
        </p:txBody>
      </p:sp>
      <p:grpSp>
        <p:nvGrpSpPr>
          <p:cNvPr id="10" name="図形グループ 9"/>
          <p:cNvGrpSpPr/>
          <p:nvPr/>
        </p:nvGrpSpPr>
        <p:grpSpPr>
          <a:xfrm>
            <a:off x="160915" y="1545631"/>
            <a:ext cx="1780508" cy="2600488"/>
            <a:chOff x="302017" y="2703467"/>
            <a:chExt cx="1780508" cy="2600488"/>
          </a:xfrm>
        </p:grpSpPr>
        <p:pic>
          <p:nvPicPr>
            <p:cNvPr id="9" name="図 8" descr="house_1f.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2017" y="3364500"/>
              <a:ext cx="1780508" cy="1411054"/>
            </a:xfrm>
            <a:prstGeom prst="rect">
              <a:avLst/>
            </a:prstGeom>
          </p:spPr>
        </p:pic>
        <p:sp>
          <p:nvSpPr>
            <p:cNvPr id="33" name="テキスト ボックス 32"/>
            <p:cNvSpPr txBox="1"/>
            <p:nvPr/>
          </p:nvSpPr>
          <p:spPr>
            <a:xfrm>
              <a:off x="730823" y="2703467"/>
              <a:ext cx="902811" cy="523220"/>
            </a:xfrm>
            <a:prstGeom prst="rect">
              <a:avLst/>
            </a:prstGeom>
            <a:noFill/>
            <a:ln>
              <a:solidFill>
                <a:srgbClr val="66CCFF"/>
              </a:solidFill>
            </a:ln>
          </p:spPr>
          <p:txBody>
            <a:bodyPr wrap="none" rtlCol="0">
              <a:spAutoFit/>
            </a:bodyPr>
            <a:lstStyle/>
            <a:p>
              <a:r>
                <a:rPr kumimoji="1" lang="ja-JP" altLang="en-US" sz="2800" dirty="0" smtClean="0">
                  <a:latin typeface="07ロゴたいぷゴシックCondense"/>
                  <a:ea typeface="07ロゴたいぷゴシックCondense"/>
                  <a:cs typeface="07ロゴたいぷゴシックCondense"/>
                </a:rPr>
                <a:t>郊外</a:t>
              </a:r>
              <a:endParaRPr kumimoji="1" lang="ja-JP" altLang="en-US" sz="2800" dirty="0">
                <a:latin typeface="07ロゴたいぷゴシックCondense"/>
                <a:ea typeface="07ロゴたいぷゴシックCondense"/>
                <a:cs typeface="07ロゴたいぷゴシックCondense"/>
              </a:endParaRPr>
            </a:p>
          </p:txBody>
        </p:sp>
        <p:sp>
          <p:nvSpPr>
            <p:cNvPr id="35" name="テキスト ボックス 34"/>
            <p:cNvSpPr txBox="1"/>
            <p:nvPr/>
          </p:nvSpPr>
          <p:spPr>
            <a:xfrm>
              <a:off x="792022" y="4780735"/>
              <a:ext cx="902811" cy="523220"/>
            </a:xfrm>
            <a:prstGeom prst="rect">
              <a:avLst/>
            </a:prstGeom>
            <a:solidFill>
              <a:srgbClr val="FFFFFF"/>
            </a:solidFill>
          </p:spPr>
          <p:txBody>
            <a:bodyPr wrap="none" rtlCol="0">
              <a:spAutoFit/>
            </a:bodyPr>
            <a:lstStyle/>
            <a:p>
              <a:r>
                <a:rPr kumimoji="1" lang="ja-JP" altLang="en-US" sz="2800" dirty="0" smtClean="0">
                  <a:latin typeface="07ロゴたいぷゴシックCondense"/>
                  <a:ea typeface="07ロゴたいぷゴシックCondense"/>
                  <a:cs typeface="07ロゴたいぷゴシックCondense"/>
                </a:rPr>
                <a:t>自宅</a:t>
              </a:r>
              <a:endParaRPr kumimoji="1" lang="ja-JP" altLang="en-US" sz="2800" dirty="0">
                <a:latin typeface="07ロゴたいぷゴシックCondense"/>
                <a:ea typeface="07ロゴたいぷゴシックCondense"/>
                <a:cs typeface="07ロゴたいぷゴシックCondense"/>
              </a:endParaRPr>
            </a:p>
          </p:txBody>
        </p:sp>
      </p:grpSp>
      <p:grpSp>
        <p:nvGrpSpPr>
          <p:cNvPr id="11" name="図形グループ 10"/>
          <p:cNvGrpSpPr/>
          <p:nvPr/>
        </p:nvGrpSpPr>
        <p:grpSpPr>
          <a:xfrm>
            <a:off x="3331508" y="1522333"/>
            <a:ext cx="2339102" cy="2510979"/>
            <a:chOff x="3409898" y="1522333"/>
            <a:chExt cx="2339102" cy="2510979"/>
          </a:xfrm>
        </p:grpSpPr>
        <p:pic>
          <p:nvPicPr>
            <p:cNvPr id="2" name="図 1" descr="car_parkin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6864" y="2082915"/>
              <a:ext cx="2154415" cy="1556565"/>
            </a:xfrm>
            <a:prstGeom prst="rect">
              <a:avLst/>
            </a:prstGeom>
          </p:spPr>
        </p:pic>
        <p:sp>
          <p:nvSpPr>
            <p:cNvPr id="34" name="テキスト ボックス 33"/>
            <p:cNvSpPr txBox="1"/>
            <p:nvPr/>
          </p:nvSpPr>
          <p:spPr>
            <a:xfrm>
              <a:off x="3409898" y="3571647"/>
              <a:ext cx="2339102" cy="461665"/>
            </a:xfrm>
            <a:prstGeom prst="rect">
              <a:avLst/>
            </a:prstGeom>
            <a:noFill/>
          </p:spPr>
          <p:txBody>
            <a:bodyPr wrap="none" rtlCol="0">
              <a:spAutoFit/>
            </a:bodyPr>
            <a:lstStyle/>
            <a:p>
              <a:r>
                <a:rPr kumimoji="1" lang="ja-JP" altLang="en-US" sz="2400" dirty="0" smtClean="0">
                  <a:latin typeface="07ロゴたいぷゴシックCondense"/>
                  <a:ea typeface="07ロゴたいぷゴシックCondense"/>
                  <a:cs typeface="07ロゴたいぷゴシックCondense"/>
                </a:rPr>
                <a:t>駐車場＆駐輪場</a:t>
              </a:r>
              <a:endParaRPr kumimoji="1" lang="ja-JP" altLang="en-US" sz="2400" dirty="0">
                <a:latin typeface="07ロゴたいぷゴシックCondense"/>
                <a:ea typeface="07ロゴたいぷゴシックCondense"/>
                <a:cs typeface="07ロゴたいぷゴシックCondense"/>
              </a:endParaRPr>
            </a:p>
          </p:txBody>
        </p:sp>
        <p:sp>
          <p:nvSpPr>
            <p:cNvPr id="36" name="テキスト ボックス 35"/>
            <p:cNvSpPr txBox="1"/>
            <p:nvPr/>
          </p:nvSpPr>
          <p:spPr>
            <a:xfrm>
              <a:off x="3565157" y="1522333"/>
              <a:ext cx="1980029" cy="523220"/>
            </a:xfrm>
            <a:prstGeom prst="rect">
              <a:avLst/>
            </a:prstGeom>
            <a:noFill/>
            <a:ln>
              <a:solidFill>
                <a:srgbClr val="FFCC66"/>
              </a:solidFill>
            </a:ln>
          </p:spPr>
          <p:txBody>
            <a:bodyPr wrap="none" rtlCol="0">
              <a:spAutoFit/>
            </a:bodyPr>
            <a:lstStyle/>
            <a:p>
              <a:r>
                <a:rPr kumimoji="1" lang="ja-JP" altLang="en-US" sz="2800" dirty="0" smtClean="0">
                  <a:latin typeface="07ロゴたいぷゴシックCondense"/>
                  <a:ea typeface="07ロゴたいぷゴシックCondense"/>
                  <a:cs typeface="07ロゴたいぷゴシックCondense"/>
                </a:rPr>
                <a:t>中心部周辺</a:t>
              </a:r>
              <a:endParaRPr kumimoji="1" lang="ja-JP" altLang="en-US" sz="2800" dirty="0">
                <a:latin typeface="07ロゴたいぷゴシックCondense"/>
                <a:ea typeface="07ロゴたいぷゴシックCondense"/>
                <a:cs typeface="07ロゴたいぷゴシックCondense"/>
              </a:endParaRPr>
            </a:p>
          </p:txBody>
        </p:sp>
      </p:grpSp>
      <p:grpSp>
        <p:nvGrpSpPr>
          <p:cNvPr id="12" name="図形グループ 11"/>
          <p:cNvGrpSpPr/>
          <p:nvPr/>
        </p:nvGrpSpPr>
        <p:grpSpPr>
          <a:xfrm>
            <a:off x="7192174" y="1488786"/>
            <a:ext cx="1780508" cy="2668638"/>
            <a:chOff x="6909970" y="2495885"/>
            <a:chExt cx="1780508" cy="2668638"/>
          </a:xfrm>
        </p:grpSpPr>
        <p:pic>
          <p:nvPicPr>
            <p:cNvPr id="8" name="図 7" descr="tatemono_buildings.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09970" y="3112176"/>
              <a:ext cx="1780508" cy="1589104"/>
            </a:xfrm>
            <a:prstGeom prst="rect">
              <a:avLst/>
            </a:prstGeom>
          </p:spPr>
        </p:pic>
        <p:sp>
          <p:nvSpPr>
            <p:cNvPr id="37" name="テキスト ボックス 36"/>
            <p:cNvSpPr txBox="1"/>
            <p:nvPr/>
          </p:nvSpPr>
          <p:spPr>
            <a:xfrm>
              <a:off x="7123263" y="2495885"/>
              <a:ext cx="1261884" cy="523220"/>
            </a:xfrm>
            <a:prstGeom prst="rect">
              <a:avLst/>
            </a:prstGeom>
            <a:noFill/>
            <a:ln>
              <a:solidFill>
                <a:srgbClr val="FF6666"/>
              </a:solidFill>
            </a:ln>
          </p:spPr>
          <p:txBody>
            <a:bodyPr wrap="none" rtlCol="0">
              <a:spAutoFit/>
            </a:bodyPr>
            <a:lstStyle/>
            <a:p>
              <a:r>
                <a:rPr kumimoji="1" lang="ja-JP" altLang="en-US" sz="2800" dirty="0" smtClean="0">
                  <a:latin typeface="07ロゴたいぷゴシックCondense"/>
                  <a:ea typeface="07ロゴたいぷゴシックCondense"/>
                  <a:cs typeface="07ロゴたいぷゴシックCondense"/>
                </a:rPr>
                <a:t>中心部</a:t>
              </a:r>
              <a:endParaRPr kumimoji="1" lang="ja-JP" altLang="en-US" sz="2800" dirty="0">
                <a:latin typeface="07ロゴたいぷゴシックCondense"/>
                <a:ea typeface="07ロゴたいぷゴシックCondense"/>
                <a:cs typeface="07ロゴたいぷゴシックCondense"/>
              </a:endParaRPr>
            </a:p>
          </p:txBody>
        </p:sp>
        <p:sp>
          <p:nvSpPr>
            <p:cNvPr id="38" name="テキスト ボックス 37"/>
            <p:cNvSpPr txBox="1"/>
            <p:nvPr/>
          </p:nvSpPr>
          <p:spPr>
            <a:xfrm>
              <a:off x="7356912" y="4641303"/>
              <a:ext cx="902811" cy="523220"/>
            </a:xfrm>
            <a:prstGeom prst="rect">
              <a:avLst/>
            </a:prstGeom>
            <a:noFill/>
            <a:ln>
              <a:noFill/>
            </a:ln>
          </p:spPr>
          <p:txBody>
            <a:bodyPr wrap="none" rtlCol="0">
              <a:spAutoFit/>
            </a:bodyPr>
            <a:lstStyle/>
            <a:p>
              <a:r>
                <a:rPr lang="ja-JP" altLang="en-US" sz="2800" dirty="0">
                  <a:latin typeface="07ロゴたいぷゴシックCondense"/>
                  <a:ea typeface="07ロゴたいぷゴシックCondense"/>
                  <a:cs typeface="07ロゴたいぷゴシックCondense"/>
                </a:rPr>
                <a:t>会社</a:t>
              </a:r>
              <a:endParaRPr kumimoji="1" lang="ja-JP" altLang="en-US" sz="2800" dirty="0">
                <a:latin typeface="07ロゴたいぷゴシックCondense"/>
                <a:ea typeface="07ロゴたいぷゴシックCondense"/>
                <a:cs typeface="07ロゴたいぷゴシックCondense"/>
              </a:endParaRPr>
            </a:p>
          </p:txBody>
        </p:sp>
      </p:grpSp>
      <p:sp>
        <p:nvSpPr>
          <p:cNvPr id="39" name="左右矢印 38"/>
          <p:cNvSpPr/>
          <p:nvPr/>
        </p:nvSpPr>
        <p:spPr>
          <a:xfrm>
            <a:off x="1846249" y="2583965"/>
            <a:ext cx="1528668" cy="664227"/>
          </a:xfrm>
          <a:prstGeom prst="lef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rgbClr val="000000"/>
                </a:solidFill>
                <a:latin typeface="07ロゴたいぷゴシックCondense"/>
                <a:ea typeface="07ロゴたいぷゴシックCondense"/>
                <a:cs typeface="07ロゴたいぷゴシックCondense"/>
              </a:rPr>
              <a:t>自動車</a:t>
            </a:r>
            <a:endParaRPr kumimoji="1" lang="ja-JP" altLang="en-US" sz="2400" dirty="0">
              <a:solidFill>
                <a:srgbClr val="000000"/>
              </a:solidFill>
              <a:latin typeface="07ロゴたいぷゴシックCondense"/>
              <a:ea typeface="07ロゴたいぷゴシックCondense"/>
              <a:cs typeface="07ロゴたいぷゴシックCondense"/>
            </a:endParaRPr>
          </a:p>
        </p:txBody>
      </p:sp>
      <p:sp>
        <p:nvSpPr>
          <p:cNvPr id="40" name="左右矢印 39"/>
          <p:cNvSpPr/>
          <p:nvPr/>
        </p:nvSpPr>
        <p:spPr>
          <a:xfrm>
            <a:off x="5592220" y="2545777"/>
            <a:ext cx="1528668" cy="664227"/>
          </a:xfrm>
          <a:prstGeom prst="leftRightArrow">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solidFill>
                  <a:srgbClr val="000000"/>
                </a:solidFill>
                <a:latin typeface="07ロゴたいぷゴシックCondense"/>
                <a:ea typeface="07ロゴたいぷゴシックCondense"/>
                <a:cs typeface="07ロゴたいぷゴシックCondense"/>
              </a:rPr>
              <a:t>自転車</a:t>
            </a:r>
            <a:endParaRPr kumimoji="1" lang="ja-JP" altLang="en-US" sz="2400" dirty="0">
              <a:solidFill>
                <a:srgbClr val="000000"/>
              </a:solidFill>
              <a:latin typeface="07ロゴたいぷゴシックCondense"/>
              <a:ea typeface="07ロゴたいぷゴシックCondense"/>
              <a:cs typeface="07ロゴたいぷゴシックCondense"/>
            </a:endParaRPr>
          </a:p>
        </p:txBody>
      </p:sp>
      <p:sp>
        <p:nvSpPr>
          <p:cNvPr id="42" name="円形吹き出し 41"/>
          <p:cNvSpPr/>
          <p:nvPr/>
        </p:nvSpPr>
        <p:spPr>
          <a:xfrm>
            <a:off x="1574187" y="3900549"/>
            <a:ext cx="1834287" cy="1414940"/>
          </a:xfrm>
          <a:prstGeom prst="wedgeEllipseCallout">
            <a:avLst>
              <a:gd name="adj1" fmla="val 2244"/>
              <a:gd name="adj2" fmla="val -103826"/>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6" name="図 15" descr="car_mogura_36.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1790414" y="4074453"/>
            <a:ext cx="1471495" cy="967508"/>
          </a:xfrm>
          <a:prstGeom prst="rect">
            <a:avLst/>
          </a:prstGeom>
        </p:spPr>
      </p:pic>
      <p:sp>
        <p:nvSpPr>
          <p:cNvPr id="44" name="円形吹き出し 43"/>
          <p:cNvSpPr/>
          <p:nvPr/>
        </p:nvSpPr>
        <p:spPr>
          <a:xfrm>
            <a:off x="5504572" y="3900549"/>
            <a:ext cx="1834287" cy="1414940"/>
          </a:xfrm>
          <a:prstGeom prst="wedgeEllipseCallout">
            <a:avLst>
              <a:gd name="adj1" fmla="val -1175"/>
              <a:gd name="adj2" fmla="val -104934"/>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pic>
        <p:nvPicPr>
          <p:cNvPr id="41" name="図 40" descr="bicycle_blue.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5683314" y="3994629"/>
            <a:ext cx="1454232" cy="1136455"/>
          </a:xfrm>
          <a:prstGeom prst="rect">
            <a:avLst/>
          </a:prstGeom>
        </p:spPr>
      </p:pic>
      <p:sp>
        <p:nvSpPr>
          <p:cNvPr id="13" name="正方形/長方形 12"/>
          <p:cNvSpPr/>
          <p:nvPr/>
        </p:nvSpPr>
        <p:spPr>
          <a:xfrm>
            <a:off x="1501256" y="6220567"/>
            <a:ext cx="6288901" cy="523220"/>
          </a:xfrm>
          <a:prstGeom prst="rect">
            <a:avLst/>
          </a:prstGeom>
          <a:solidFill>
            <a:schemeClr val="accent4"/>
          </a:solidFill>
        </p:spPr>
        <p:txBody>
          <a:bodyPr wrap="none">
            <a:spAutoFit/>
          </a:bodyPr>
          <a:lstStyle/>
          <a:p>
            <a:r>
              <a:rPr lang="ja-JP" altLang="en-US" sz="2800" dirty="0" smtClean="0">
                <a:solidFill>
                  <a:schemeClr val="bg1"/>
                </a:solidFill>
                <a:ea typeface="07ロゴたいぷゴシックCondense"/>
              </a:rPr>
              <a:t>心と時間に余裕をもった</a:t>
            </a:r>
            <a:r>
              <a:rPr lang="ja-JP" altLang="en-US" sz="2800" dirty="0" smtClean="0">
                <a:solidFill>
                  <a:schemeClr val="bg1"/>
                </a:solidFill>
                <a:ea typeface="07ロゴたいぷゴシックCondense"/>
              </a:rPr>
              <a:t>通勤</a:t>
            </a:r>
            <a:r>
              <a:rPr lang="ja-JP" altLang="en-US" sz="2800" dirty="0" smtClean="0">
                <a:solidFill>
                  <a:schemeClr val="bg1"/>
                </a:solidFill>
                <a:ea typeface="07ロゴたいぷゴシックCondense"/>
              </a:rPr>
              <a:t>が</a:t>
            </a:r>
            <a:r>
              <a:rPr lang="ja-JP" altLang="en-US" sz="2800" dirty="0" smtClean="0">
                <a:solidFill>
                  <a:schemeClr val="bg1"/>
                </a:solidFill>
                <a:ea typeface="07ロゴたいぷゴシックCondense"/>
              </a:rPr>
              <a:t>できる</a:t>
            </a:r>
            <a:endParaRPr lang="ja-JP" altLang="en-US" sz="2800" dirty="0">
              <a:solidFill>
                <a:schemeClr val="bg1"/>
              </a:solidFill>
              <a:ea typeface="07ロゴたいぷゴシックCondense"/>
            </a:endParaRPr>
          </a:p>
        </p:txBody>
      </p:sp>
    </p:spTree>
    <p:extLst>
      <p:ext uri="{BB962C8B-B14F-4D97-AF65-F5344CB8AC3E}">
        <p14:creationId xmlns:p14="http://schemas.microsoft.com/office/powerpoint/2010/main" val="4678478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9" grpId="0" animBg="1"/>
      <p:bldP spid="40" grpId="0" animBg="1"/>
      <p:bldP spid="42" grpId="0" animBg="1"/>
      <p:bldP spid="44"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図形グループ 35"/>
          <p:cNvGrpSpPr/>
          <p:nvPr/>
        </p:nvGrpSpPr>
        <p:grpSpPr>
          <a:xfrm>
            <a:off x="282591" y="1420516"/>
            <a:ext cx="4016824" cy="4710176"/>
            <a:chOff x="323528" y="2214051"/>
            <a:chExt cx="3321582" cy="3894928"/>
          </a:xfrm>
        </p:grpSpPr>
        <p:sp>
          <p:nvSpPr>
            <p:cNvPr id="37" name="テキスト ボックス 36"/>
            <p:cNvSpPr txBox="1"/>
            <p:nvPr/>
          </p:nvSpPr>
          <p:spPr>
            <a:xfrm>
              <a:off x="756652" y="4728491"/>
              <a:ext cx="184731" cy="369332"/>
            </a:xfrm>
            <a:prstGeom prst="rect">
              <a:avLst/>
            </a:prstGeom>
            <a:noFill/>
          </p:spPr>
          <p:txBody>
            <a:bodyPr wrap="none" rtlCol="0">
              <a:spAutoFit/>
            </a:bodyPr>
            <a:lstStyle/>
            <a:p>
              <a:pPr defTabSz="457189"/>
              <a:endParaRPr lang="ja-JP" altLang="en-US" dirty="0">
                <a:solidFill>
                  <a:prstClr val="black"/>
                </a:solidFill>
              </a:endParaRPr>
            </a:p>
          </p:txBody>
        </p:sp>
        <p:pic>
          <p:nvPicPr>
            <p:cNvPr id="38" name="図 37" descr="スクリーンショット 2014-12-08 19.20.33.png"/>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323528" y="2214051"/>
              <a:ext cx="3321582" cy="3894928"/>
            </a:xfrm>
            <a:prstGeom prst="rect">
              <a:avLst/>
            </a:prstGeom>
          </p:spPr>
        </p:pic>
        <p:sp>
          <p:nvSpPr>
            <p:cNvPr id="51" name="円/楕円 50"/>
            <p:cNvSpPr/>
            <p:nvPr/>
          </p:nvSpPr>
          <p:spPr>
            <a:xfrm>
              <a:off x="3004216" y="2279624"/>
              <a:ext cx="288032" cy="266328"/>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ja-JP" altLang="en-US" dirty="0">
                <a:solidFill>
                  <a:prstClr val="white"/>
                </a:solidFill>
              </a:endParaRPr>
            </a:p>
          </p:txBody>
        </p:sp>
        <p:sp>
          <p:nvSpPr>
            <p:cNvPr id="52" name="円/楕円 51"/>
            <p:cNvSpPr/>
            <p:nvPr/>
          </p:nvSpPr>
          <p:spPr>
            <a:xfrm>
              <a:off x="1128820" y="5774417"/>
              <a:ext cx="288032" cy="266328"/>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ja-JP" altLang="en-US" dirty="0">
                <a:solidFill>
                  <a:prstClr val="white"/>
                </a:solidFill>
              </a:endParaRPr>
            </a:p>
          </p:txBody>
        </p:sp>
        <p:sp>
          <p:nvSpPr>
            <p:cNvPr id="53" name="テキスト ボックス 52"/>
            <p:cNvSpPr txBox="1"/>
            <p:nvPr/>
          </p:nvSpPr>
          <p:spPr>
            <a:xfrm>
              <a:off x="339646" y="5437984"/>
              <a:ext cx="1136010" cy="313382"/>
            </a:xfrm>
            <a:prstGeom prst="rect">
              <a:avLst/>
            </a:prstGeom>
            <a:solidFill>
              <a:srgbClr val="FFFFFF">
                <a:alpha val="77000"/>
              </a:srgbClr>
            </a:solidFill>
          </p:spPr>
          <p:txBody>
            <a:bodyPr wrap="none" rtlCol="0">
              <a:spAutoFit/>
            </a:bodyPr>
            <a:lstStyle/>
            <a:p>
              <a:pPr algn="ctr" defTabSz="457189"/>
              <a:r>
                <a:rPr lang="ja-JP" altLang="en-US" dirty="0">
                  <a:solidFill>
                    <a:prstClr val="black"/>
                  </a:solidFill>
                  <a:latin typeface="07ロゴたいぷゴシックCondense"/>
                  <a:ea typeface="07ロゴたいぷゴシックCondense"/>
                  <a:cs typeface="07ロゴたいぷゴシックCondense"/>
                </a:rPr>
                <a:t>市</a:t>
              </a:r>
              <a:r>
                <a:rPr lang="ja-JP" altLang="en-US" dirty="0" smtClean="0">
                  <a:solidFill>
                    <a:prstClr val="black"/>
                  </a:solidFill>
                  <a:latin typeface="07ロゴたいぷゴシックCondense"/>
                  <a:ea typeface="07ロゴたいぷゴシックCondense"/>
                  <a:cs typeface="07ロゴたいぷゴシックCondense"/>
                </a:rPr>
                <a:t>役所跡地</a:t>
              </a:r>
              <a:endParaRPr lang="ja-JP" altLang="en-US" dirty="0">
                <a:solidFill>
                  <a:prstClr val="black"/>
                </a:solidFill>
                <a:latin typeface="07ロゴたいぷゴシックCondense"/>
                <a:ea typeface="07ロゴたいぷゴシックCondense"/>
                <a:cs typeface="07ロゴたいぷゴシックCondense"/>
              </a:endParaRPr>
            </a:p>
          </p:txBody>
        </p:sp>
        <p:sp>
          <p:nvSpPr>
            <p:cNvPr id="54" name="テキスト ボックス 53"/>
            <p:cNvSpPr txBox="1"/>
            <p:nvPr/>
          </p:nvSpPr>
          <p:spPr>
            <a:xfrm>
              <a:off x="401317" y="2469572"/>
              <a:ext cx="1136010" cy="313382"/>
            </a:xfrm>
            <a:prstGeom prst="rect">
              <a:avLst/>
            </a:prstGeom>
            <a:solidFill>
              <a:srgbClr val="FFFFFF">
                <a:alpha val="77000"/>
              </a:srgbClr>
            </a:solidFill>
          </p:spPr>
          <p:txBody>
            <a:bodyPr wrap="none" rtlCol="0">
              <a:spAutoFit/>
            </a:bodyPr>
            <a:lstStyle/>
            <a:p>
              <a:pPr defTabSz="457189"/>
              <a:r>
                <a:rPr lang="ja-JP" altLang="en-US" dirty="0">
                  <a:solidFill>
                    <a:prstClr val="black"/>
                  </a:solidFill>
                  <a:latin typeface="07ロゴたいぷゴシックCondense"/>
                  <a:ea typeface="07ロゴたいぷゴシックCondense"/>
                  <a:cs typeface="07ロゴたいぷゴシックCondense"/>
                </a:rPr>
                <a:t>消防</a:t>
              </a:r>
              <a:r>
                <a:rPr lang="ja-JP" altLang="en-US" dirty="0" smtClean="0">
                  <a:solidFill>
                    <a:prstClr val="black"/>
                  </a:solidFill>
                  <a:latin typeface="07ロゴたいぷゴシックCondense"/>
                  <a:ea typeface="07ロゴたいぷゴシックCondense"/>
                  <a:cs typeface="07ロゴたいぷゴシックCondense"/>
                </a:rPr>
                <a:t>署跡地</a:t>
              </a:r>
              <a:endParaRPr lang="ja-JP" altLang="en-US" dirty="0">
                <a:solidFill>
                  <a:prstClr val="black"/>
                </a:solidFill>
                <a:latin typeface="07ロゴたいぷゴシックCondense"/>
                <a:ea typeface="07ロゴたいぷゴシックCondense"/>
                <a:cs typeface="07ロゴたいぷゴシックCondense"/>
              </a:endParaRPr>
            </a:p>
          </p:txBody>
        </p:sp>
        <p:sp>
          <p:nvSpPr>
            <p:cNvPr id="55" name="円/楕円 54"/>
            <p:cNvSpPr/>
            <p:nvPr/>
          </p:nvSpPr>
          <p:spPr>
            <a:xfrm>
              <a:off x="1187624" y="2862124"/>
              <a:ext cx="288032" cy="266328"/>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ja-JP" altLang="en-US" dirty="0">
                <a:solidFill>
                  <a:prstClr val="white"/>
                </a:solidFill>
              </a:endParaRPr>
            </a:p>
          </p:txBody>
        </p:sp>
        <p:sp>
          <p:nvSpPr>
            <p:cNvPr id="56" name="正方形/長方形 55"/>
            <p:cNvSpPr/>
            <p:nvPr/>
          </p:nvSpPr>
          <p:spPr>
            <a:xfrm rot="973059">
              <a:off x="2586968" y="4320155"/>
              <a:ext cx="157605" cy="64964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ja-JP" altLang="en-US" dirty="0">
                <a:solidFill>
                  <a:prstClr val="white"/>
                </a:solidFill>
              </a:endParaRPr>
            </a:p>
          </p:txBody>
        </p:sp>
        <p:sp>
          <p:nvSpPr>
            <p:cNvPr id="57" name="テキスト ボックス 56"/>
            <p:cNvSpPr txBox="1"/>
            <p:nvPr/>
          </p:nvSpPr>
          <p:spPr>
            <a:xfrm>
              <a:off x="2922182" y="4354988"/>
              <a:ext cx="368654" cy="649222"/>
            </a:xfrm>
            <a:prstGeom prst="rect">
              <a:avLst/>
            </a:prstGeom>
            <a:solidFill>
              <a:srgbClr val="FFFFFF">
                <a:alpha val="83000"/>
              </a:srgbClr>
            </a:solidFill>
          </p:spPr>
          <p:txBody>
            <a:bodyPr vert="eaVert" wrap="none" rtlCol="0">
              <a:spAutoFit/>
            </a:bodyPr>
            <a:lstStyle/>
            <a:p>
              <a:pPr defTabSz="457189"/>
              <a:r>
                <a:rPr lang="ja-JP" altLang="en-US" sz="2000" dirty="0">
                  <a:solidFill>
                    <a:prstClr val="black"/>
                  </a:solidFill>
                  <a:latin typeface="07ロゴたいぷゴシックCondense"/>
                  <a:ea typeface="07ロゴたいぷゴシックCondense"/>
                  <a:cs typeface="07ロゴたいぷゴシックCondense"/>
                </a:rPr>
                <a:t>土浦駅</a:t>
              </a:r>
            </a:p>
          </p:txBody>
        </p:sp>
        <p:sp>
          <p:nvSpPr>
            <p:cNvPr id="58" name="テキスト ボックス 57"/>
            <p:cNvSpPr txBox="1"/>
            <p:nvPr/>
          </p:nvSpPr>
          <p:spPr>
            <a:xfrm>
              <a:off x="2124763" y="2545952"/>
              <a:ext cx="1414786" cy="313382"/>
            </a:xfrm>
            <a:prstGeom prst="rect">
              <a:avLst/>
            </a:prstGeom>
            <a:solidFill>
              <a:srgbClr val="FFFFFF">
                <a:alpha val="77000"/>
              </a:srgbClr>
            </a:solidFill>
          </p:spPr>
          <p:txBody>
            <a:bodyPr wrap="square" rtlCol="0">
              <a:spAutoFit/>
            </a:bodyPr>
            <a:lstStyle/>
            <a:p>
              <a:pPr algn="ctr" defTabSz="457189"/>
              <a:r>
                <a:rPr lang="ja-JP" altLang="en-US" dirty="0">
                  <a:solidFill>
                    <a:prstClr val="black"/>
                  </a:solidFill>
                  <a:latin typeface="07ロゴたいぷゴシックCondense"/>
                  <a:ea typeface="07ロゴたいぷゴシックCondense"/>
                  <a:cs typeface="07ロゴたいぷゴシックCondense"/>
                </a:rPr>
                <a:t>協同</a:t>
              </a:r>
              <a:r>
                <a:rPr lang="ja-JP" altLang="en-US" dirty="0" smtClean="0">
                  <a:solidFill>
                    <a:prstClr val="black"/>
                  </a:solidFill>
                  <a:latin typeface="07ロゴたいぷゴシックCondense"/>
                  <a:ea typeface="07ロゴたいぷゴシックCondense"/>
                  <a:cs typeface="07ロゴたいぷゴシックCondense"/>
                </a:rPr>
                <a:t>病院跡地</a:t>
              </a:r>
              <a:endParaRPr lang="ja-JP" altLang="en-US" dirty="0">
                <a:solidFill>
                  <a:prstClr val="black"/>
                </a:solidFill>
                <a:latin typeface="07ロゴたいぷゴシックCondense"/>
                <a:ea typeface="07ロゴたいぷゴシックCondense"/>
                <a:cs typeface="07ロゴたいぷゴシックCondense"/>
              </a:endParaRPr>
            </a:p>
          </p:txBody>
        </p:sp>
      </p:grpSp>
      <p:sp>
        <p:nvSpPr>
          <p:cNvPr id="3" name="スライド番号プレースホルダー 2"/>
          <p:cNvSpPr>
            <a:spLocks noGrp="1"/>
          </p:cNvSpPr>
          <p:nvPr>
            <p:ph type="sldNum" sz="quarter" idx="4"/>
          </p:nvPr>
        </p:nvSpPr>
        <p:spPr>
          <a:xfrm>
            <a:off x="8486392" y="6356350"/>
            <a:ext cx="532895" cy="501651"/>
          </a:xfrm>
        </p:spPr>
        <p:txBody>
          <a:bodyPr/>
          <a:lstStyle/>
          <a:p>
            <a:fld id="{EB6DE344-0E13-7A42-845D-D86302F9C55A}" type="slidenum">
              <a:rPr lang="ja-JP" altLang="en-US" smtClean="0">
                <a:solidFill>
                  <a:prstClr val="black">
                    <a:lumMod val="50000"/>
                    <a:lumOff val="50000"/>
                  </a:prstClr>
                </a:solidFill>
              </a:rPr>
              <a:pPr/>
              <a:t>23</a:t>
            </a:fld>
            <a:endParaRPr lang="ja-JP" altLang="en-US">
              <a:solidFill>
                <a:prstClr val="black">
                  <a:lumMod val="50000"/>
                  <a:lumOff val="50000"/>
                </a:prstClr>
              </a:solidFill>
            </a:endParaRPr>
          </a:p>
        </p:txBody>
      </p:sp>
      <p:cxnSp>
        <p:nvCxnSpPr>
          <p:cNvPr id="6" name="直線コネクタ 5"/>
          <p:cNvCxnSpPr/>
          <p:nvPr/>
        </p:nvCxnSpPr>
        <p:spPr>
          <a:xfrm>
            <a:off x="1837451" y="1047523"/>
            <a:ext cx="4452791" cy="0"/>
          </a:xfrm>
          <a:prstGeom prst="line">
            <a:avLst/>
          </a:prstGeom>
          <a:ln w="1905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612105" y="1076244"/>
            <a:ext cx="4173194" cy="369332"/>
          </a:xfrm>
          <a:prstGeom prst="rect">
            <a:avLst/>
          </a:prstGeom>
          <a:noFill/>
        </p:spPr>
        <p:txBody>
          <a:bodyPr wrap="none" rtlCol="0">
            <a:spAutoFit/>
          </a:bodyPr>
          <a:lstStyle/>
          <a:p>
            <a:pPr defTabSz="457189"/>
            <a:r>
              <a:rPr lang="en-US" altLang="ja-JP" dirty="0">
                <a:solidFill>
                  <a:srgbClr val="8064A2"/>
                </a:solidFill>
                <a:ea typeface="07ロゴたいぷゴシック7"/>
              </a:rPr>
              <a:t>Cycle</a:t>
            </a:r>
            <a:r>
              <a:rPr lang="ja-JP" altLang="en-US" dirty="0">
                <a:solidFill>
                  <a:srgbClr val="8064A2"/>
                </a:solidFill>
                <a:ea typeface="07ロゴたいぷゴシック7"/>
              </a:rPr>
              <a:t>からストレスフリーな交通サイクルへ</a:t>
            </a:r>
            <a:endParaRPr lang="en-US" altLang="ja-JP" dirty="0">
              <a:solidFill>
                <a:srgbClr val="8064A2"/>
              </a:solidFill>
              <a:ea typeface="07ロゴたいぷゴシック7"/>
            </a:endParaRPr>
          </a:p>
        </p:txBody>
      </p:sp>
      <p:sp>
        <p:nvSpPr>
          <p:cNvPr id="10" name="タイトル 9"/>
          <p:cNvSpPr>
            <a:spLocks noGrp="1"/>
          </p:cNvSpPr>
          <p:nvPr>
            <p:ph type="title"/>
          </p:nvPr>
        </p:nvSpPr>
        <p:spPr>
          <a:xfrm>
            <a:off x="282591" y="2592"/>
            <a:ext cx="1569025" cy="1047523"/>
          </a:xfrm>
        </p:spPr>
        <p:txBody>
          <a:bodyPr/>
          <a:lstStyle/>
          <a:p>
            <a:r>
              <a:rPr lang="en-US" altLang="ja-JP" dirty="0">
                <a:solidFill>
                  <a:schemeClr val="accent4"/>
                </a:solidFill>
              </a:rPr>
              <a:t>P</a:t>
            </a:r>
            <a:r>
              <a:rPr kumimoji="1" lang="en-US" altLang="ja-JP" dirty="0" smtClean="0">
                <a:solidFill>
                  <a:schemeClr val="accent4"/>
                </a:solidFill>
              </a:rPr>
              <a:t>lan</a:t>
            </a:r>
            <a:endParaRPr kumimoji="1" lang="ja-JP" altLang="en-US" dirty="0">
              <a:solidFill>
                <a:schemeClr val="accent4"/>
              </a:solidFill>
            </a:endParaRPr>
          </a:p>
        </p:txBody>
      </p:sp>
      <p:pic>
        <p:nvPicPr>
          <p:cNvPr id="4" name="図 3" descr="消防署.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65542" y="5482761"/>
            <a:ext cx="1704341" cy="1236345"/>
          </a:xfrm>
          <a:prstGeom prst="rect">
            <a:avLst/>
          </a:prstGeom>
        </p:spPr>
      </p:pic>
      <p:pic>
        <p:nvPicPr>
          <p:cNvPr id="8" name="図 7" descr="DSC00231.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65542" y="2107014"/>
            <a:ext cx="1704340" cy="1215602"/>
          </a:xfrm>
          <a:prstGeom prst="rect">
            <a:avLst/>
          </a:prstGeom>
        </p:spPr>
      </p:pic>
      <p:pic>
        <p:nvPicPr>
          <p:cNvPr id="9" name="図 8" descr="DSC00356.JPG"/>
          <p:cNvPicPr>
            <a:picLocks noChangeAspect="1"/>
          </p:cNvPicPr>
          <p:nvPr/>
        </p:nvPicPr>
        <p:blipFill>
          <a:blip r:embed="rId6" cstate="screen">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a:ext>
            </a:extLst>
          </a:blip>
          <a:stretch>
            <a:fillRect/>
          </a:stretch>
        </p:blipFill>
        <p:spPr>
          <a:xfrm>
            <a:off x="4565542" y="3799955"/>
            <a:ext cx="1704340" cy="1236345"/>
          </a:xfrm>
          <a:prstGeom prst="rect">
            <a:avLst/>
          </a:prstGeom>
        </p:spPr>
      </p:pic>
      <p:pic>
        <p:nvPicPr>
          <p:cNvPr id="12" name="図 11" descr="bicycle_red.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7719592">
            <a:off x="2963304" y="2714198"/>
            <a:ext cx="787400" cy="615339"/>
          </a:xfrm>
          <a:prstGeom prst="rect">
            <a:avLst/>
          </a:prstGeom>
        </p:spPr>
      </p:pic>
      <p:pic>
        <p:nvPicPr>
          <p:cNvPr id="49" name="図 48" descr="bicycle_orange.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8281210" flipH="1">
            <a:off x="1260236" y="5357049"/>
            <a:ext cx="958819" cy="749300"/>
          </a:xfrm>
          <a:prstGeom prst="rect">
            <a:avLst/>
          </a:prstGeom>
        </p:spPr>
      </p:pic>
      <p:pic>
        <p:nvPicPr>
          <p:cNvPr id="59" name="図 58" descr="bicycle_blue.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4096234" flipH="1" flipV="1">
            <a:off x="1280033" y="2824972"/>
            <a:ext cx="884517" cy="691234"/>
          </a:xfrm>
          <a:prstGeom prst="rect">
            <a:avLst/>
          </a:prstGeom>
        </p:spPr>
      </p:pic>
      <p:sp>
        <p:nvSpPr>
          <p:cNvPr id="16" name="正方形/長方形 15"/>
          <p:cNvSpPr/>
          <p:nvPr/>
        </p:nvSpPr>
        <p:spPr>
          <a:xfrm>
            <a:off x="140061" y="6223774"/>
            <a:ext cx="4285508" cy="484133"/>
          </a:xfrm>
          <a:prstGeom prst="rect">
            <a:avLst/>
          </a:prstGeom>
          <a:solidFill>
            <a:schemeClr val="accent4"/>
          </a:solidFill>
        </p:spPr>
        <p:txBody>
          <a:bodyPr wrap="square">
            <a:spAutoFit/>
          </a:bodyPr>
          <a:lstStyle/>
          <a:p>
            <a:pPr algn="ctr" defTabSz="457189"/>
            <a:r>
              <a:rPr lang="ja-JP" altLang="en-US" sz="2000" dirty="0" smtClean="0">
                <a:solidFill>
                  <a:schemeClr val="bg1"/>
                </a:solidFill>
                <a:ea typeface="07ロゴたいぷゴシックCondense"/>
              </a:rPr>
              <a:t>中心</a:t>
            </a:r>
            <a:r>
              <a:rPr lang="ja-JP" altLang="en-US" sz="2000" dirty="0">
                <a:solidFill>
                  <a:schemeClr val="bg1"/>
                </a:solidFill>
                <a:ea typeface="07ロゴたいぷゴシックCondense"/>
              </a:rPr>
              <a:t>市街地周辺</a:t>
            </a:r>
            <a:r>
              <a:rPr lang="ja-JP" altLang="en-US" sz="2000" dirty="0" smtClean="0">
                <a:solidFill>
                  <a:schemeClr val="bg1"/>
                </a:solidFill>
                <a:ea typeface="07ロゴたいぷゴシックCondense"/>
              </a:rPr>
              <a:t>を自転車</a:t>
            </a:r>
            <a:r>
              <a:rPr lang="ja-JP" altLang="en-US" sz="2000" dirty="0">
                <a:solidFill>
                  <a:schemeClr val="bg1"/>
                </a:solidFill>
                <a:ea typeface="07ロゴたいぷゴシックCondense"/>
              </a:rPr>
              <a:t>ゾーンに</a:t>
            </a:r>
            <a:endParaRPr lang="en-US" altLang="ja-JP" sz="2000" dirty="0">
              <a:solidFill>
                <a:schemeClr val="bg1"/>
              </a:solidFill>
              <a:ea typeface="07ロゴたいぷゴシックCondense"/>
            </a:endParaRPr>
          </a:p>
        </p:txBody>
      </p:sp>
      <p:pic>
        <p:nvPicPr>
          <p:cNvPr id="32" name="図 31" descr="bicycle_red.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0800000" flipH="1" flipV="1">
            <a:off x="8011548" y="2056248"/>
            <a:ext cx="952754" cy="744561"/>
          </a:xfrm>
          <a:prstGeom prst="rect">
            <a:avLst/>
          </a:prstGeom>
        </p:spPr>
      </p:pic>
      <p:sp>
        <p:nvSpPr>
          <p:cNvPr id="2" name="正方形/長方形 1"/>
          <p:cNvSpPr/>
          <p:nvPr/>
        </p:nvSpPr>
        <p:spPr>
          <a:xfrm>
            <a:off x="8151345" y="2654515"/>
            <a:ext cx="745967" cy="400110"/>
          </a:xfrm>
          <a:prstGeom prst="rect">
            <a:avLst/>
          </a:prstGeom>
          <a:noFill/>
        </p:spPr>
        <p:txBody>
          <a:bodyPr wrap="none">
            <a:spAutoFit/>
          </a:bodyPr>
          <a:lstStyle/>
          <a:p>
            <a:pPr algn="ctr"/>
            <a:r>
              <a:rPr lang="en-US" altLang="ja-JP" sz="2000" dirty="0"/>
              <a:t>8’20”</a:t>
            </a:r>
            <a:endParaRPr lang="ja-JP" altLang="en-US" sz="2000" dirty="0"/>
          </a:p>
        </p:txBody>
      </p:sp>
      <p:pic>
        <p:nvPicPr>
          <p:cNvPr id="35" name="図 34" descr="car_coupe-2.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576683" y="2083661"/>
            <a:ext cx="1130682" cy="738713"/>
          </a:xfrm>
          <a:prstGeom prst="rect">
            <a:avLst/>
          </a:prstGeom>
        </p:spPr>
      </p:pic>
      <p:sp>
        <p:nvSpPr>
          <p:cNvPr id="13" name="正方形/長方形 12"/>
          <p:cNvSpPr/>
          <p:nvPr/>
        </p:nvSpPr>
        <p:spPr>
          <a:xfrm>
            <a:off x="6802887" y="2658072"/>
            <a:ext cx="796328" cy="400110"/>
          </a:xfrm>
          <a:prstGeom prst="rect">
            <a:avLst/>
          </a:prstGeom>
          <a:noFill/>
        </p:spPr>
        <p:txBody>
          <a:bodyPr wrap="none">
            <a:spAutoFit/>
          </a:bodyPr>
          <a:lstStyle/>
          <a:p>
            <a:pPr algn="ctr"/>
            <a:r>
              <a:rPr lang="en-US" altLang="ja-JP" sz="2000" dirty="0"/>
              <a:t>14’29”</a:t>
            </a:r>
          </a:p>
        </p:txBody>
      </p:sp>
      <p:sp>
        <p:nvSpPr>
          <p:cNvPr id="14" name="正方形/長方形 13"/>
          <p:cNvSpPr/>
          <p:nvPr/>
        </p:nvSpPr>
        <p:spPr>
          <a:xfrm>
            <a:off x="4467011" y="1776479"/>
            <a:ext cx="1569660" cy="369332"/>
          </a:xfrm>
          <a:prstGeom prst="rect">
            <a:avLst/>
          </a:prstGeom>
        </p:spPr>
        <p:txBody>
          <a:bodyPr wrap="none">
            <a:spAutoFit/>
          </a:bodyPr>
          <a:lstStyle/>
          <a:p>
            <a:r>
              <a:rPr lang="ja-JP" altLang="en-US" dirty="0">
                <a:solidFill>
                  <a:schemeClr val="accent4"/>
                </a:solidFill>
                <a:latin typeface="07ロゴたいぷゴシックCondense"/>
                <a:ea typeface="07ロゴたいぷゴシックCondense"/>
                <a:cs typeface="07ロゴたいぷゴシックCondense"/>
              </a:rPr>
              <a:t>協同</a:t>
            </a:r>
            <a:r>
              <a:rPr lang="ja-JP" altLang="en-US" dirty="0" smtClean="0">
                <a:solidFill>
                  <a:schemeClr val="accent4"/>
                </a:solidFill>
                <a:latin typeface="07ロゴたいぷゴシックCondense"/>
                <a:ea typeface="07ロゴたいぷゴシックCondense"/>
                <a:cs typeface="07ロゴたいぷゴシックCondense"/>
              </a:rPr>
              <a:t>病院跡地</a:t>
            </a:r>
            <a:endParaRPr lang="en-US" altLang="ja-JP" dirty="0">
              <a:solidFill>
                <a:schemeClr val="accent4"/>
              </a:solidFill>
              <a:latin typeface="07ロゴたいぷゴシックCondense"/>
              <a:ea typeface="07ロゴたいぷゴシックCondense"/>
              <a:cs typeface="07ロゴたいぷゴシックCondense"/>
            </a:endParaRPr>
          </a:p>
        </p:txBody>
      </p:sp>
      <p:pic>
        <p:nvPicPr>
          <p:cNvPr id="40" name="図 39" descr="car_coupe-2.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560490" y="3800033"/>
            <a:ext cx="1130682" cy="738713"/>
          </a:xfrm>
          <a:prstGeom prst="rect">
            <a:avLst/>
          </a:prstGeom>
        </p:spPr>
      </p:pic>
      <p:pic>
        <p:nvPicPr>
          <p:cNvPr id="42" name="図 41" descr="car_coupe-2.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599656" y="5430824"/>
            <a:ext cx="1130682" cy="738713"/>
          </a:xfrm>
          <a:prstGeom prst="rect">
            <a:avLst/>
          </a:prstGeom>
        </p:spPr>
      </p:pic>
      <p:sp>
        <p:nvSpPr>
          <p:cNvPr id="15" name="正方形/長方形 14"/>
          <p:cNvSpPr/>
          <p:nvPr/>
        </p:nvSpPr>
        <p:spPr>
          <a:xfrm>
            <a:off x="6787074" y="4371308"/>
            <a:ext cx="745967" cy="400110"/>
          </a:xfrm>
          <a:prstGeom prst="rect">
            <a:avLst/>
          </a:prstGeom>
        </p:spPr>
        <p:txBody>
          <a:bodyPr wrap="none">
            <a:spAutoFit/>
          </a:bodyPr>
          <a:lstStyle/>
          <a:p>
            <a:r>
              <a:rPr lang="en-US" altLang="ja-JP" sz="2000" dirty="0"/>
              <a:t>8’41”</a:t>
            </a:r>
          </a:p>
        </p:txBody>
      </p:sp>
      <p:sp>
        <p:nvSpPr>
          <p:cNvPr id="18" name="正方形/長方形 17"/>
          <p:cNvSpPr/>
          <p:nvPr/>
        </p:nvSpPr>
        <p:spPr>
          <a:xfrm>
            <a:off x="8135152" y="4371308"/>
            <a:ext cx="745967" cy="400110"/>
          </a:xfrm>
          <a:prstGeom prst="rect">
            <a:avLst/>
          </a:prstGeom>
        </p:spPr>
        <p:txBody>
          <a:bodyPr wrap="none">
            <a:spAutoFit/>
          </a:bodyPr>
          <a:lstStyle/>
          <a:p>
            <a:r>
              <a:rPr lang="en-US" altLang="ja-JP" sz="2000" dirty="0"/>
              <a:t>5’40”</a:t>
            </a:r>
            <a:endParaRPr lang="ja-JP" altLang="en-US" sz="2000" dirty="0"/>
          </a:p>
        </p:txBody>
      </p:sp>
      <p:sp>
        <p:nvSpPr>
          <p:cNvPr id="19" name="正方形/長方形 18"/>
          <p:cNvSpPr/>
          <p:nvPr/>
        </p:nvSpPr>
        <p:spPr>
          <a:xfrm>
            <a:off x="6853248" y="5975696"/>
            <a:ext cx="745967" cy="400110"/>
          </a:xfrm>
          <a:prstGeom prst="rect">
            <a:avLst/>
          </a:prstGeom>
        </p:spPr>
        <p:txBody>
          <a:bodyPr wrap="none">
            <a:spAutoFit/>
          </a:bodyPr>
          <a:lstStyle/>
          <a:p>
            <a:r>
              <a:rPr lang="en-US" altLang="ja-JP" sz="2000" dirty="0"/>
              <a:t>5’39”</a:t>
            </a:r>
          </a:p>
        </p:txBody>
      </p:sp>
      <p:sp>
        <p:nvSpPr>
          <p:cNvPr id="20" name="正方形/長方形 19"/>
          <p:cNvSpPr/>
          <p:nvPr/>
        </p:nvSpPr>
        <p:spPr>
          <a:xfrm>
            <a:off x="8095382" y="5975696"/>
            <a:ext cx="745967" cy="400110"/>
          </a:xfrm>
          <a:prstGeom prst="rect">
            <a:avLst/>
          </a:prstGeom>
        </p:spPr>
        <p:txBody>
          <a:bodyPr wrap="none">
            <a:spAutoFit/>
          </a:bodyPr>
          <a:lstStyle/>
          <a:p>
            <a:r>
              <a:rPr lang="en-US" altLang="ja-JP" sz="2000" dirty="0"/>
              <a:t>6’40”</a:t>
            </a:r>
            <a:endParaRPr lang="ja-JP" altLang="en-US" sz="2000" dirty="0"/>
          </a:p>
        </p:txBody>
      </p:sp>
      <p:pic>
        <p:nvPicPr>
          <p:cNvPr id="45" name="図 44" descr="bicycle_blue.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0800000" flipH="1" flipV="1">
            <a:off x="7991333" y="3742945"/>
            <a:ext cx="972969" cy="760357"/>
          </a:xfrm>
          <a:prstGeom prst="rect">
            <a:avLst/>
          </a:prstGeom>
        </p:spPr>
      </p:pic>
      <p:pic>
        <p:nvPicPr>
          <p:cNvPr id="46" name="図 45" descr="bicycle_orange.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011548" y="5381504"/>
            <a:ext cx="958819" cy="749300"/>
          </a:xfrm>
          <a:prstGeom prst="rect">
            <a:avLst/>
          </a:prstGeom>
        </p:spPr>
      </p:pic>
      <p:sp>
        <p:nvSpPr>
          <p:cNvPr id="21" name="正方形/長方形 20"/>
          <p:cNvSpPr/>
          <p:nvPr/>
        </p:nvSpPr>
        <p:spPr>
          <a:xfrm>
            <a:off x="4467391" y="3476121"/>
            <a:ext cx="1338828" cy="369332"/>
          </a:xfrm>
          <a:prstGeom prst="rect">
            <a:avLst/>
          </a:prstGeom>
        </p:spPr>
        <p:txBody>
          <a:bodyPr wrap="none">
            <a:spAutoFit/>
          </a:bodyPr>
          <a:lstStyle/>
          <a:p>
            <a:r>
              <a:rPr lang="ja-JP" altLang="en-US" dirty="0" smtClean="0">
                <a:solidFill>
                  <a:srgbClr val="8064A2"/>
                </a:solidFill>
                <a:latin typeface="07ロゴたいぷゴシックCondense"/>
                <a:ea typeface="07ロゴたいぷゴシックCondense"/>
                <a:cs typeface="07ロゴたいぷゴシックCondense"/>
              </a:rPr>
              <a:t>市役所跡地</a:t>
            </a:r>
            <a:endParaRPr lang="en-US" altLang="ja-JP" dirty="0">
              <a:solidFill>
                <a:srgbClr val="8064A2"/>
              </a:solidFill>
              <a:latin typeface="07ロゴたいぷゴシックCondense"/>
              <a:ea typeface="07ロゴたいぷゴシックCondense"/>
              <a:cs typeface="07ロゴたいぷゴシックCondense"/>
            </a:endParaRPr>
          </a:p>
        </p:txBody>
      </p:sp>
      <p:sp>
        <p:nvSpPr>
          <p:cNvPr id="22" name="正方形/長方形 21"/>
          <p:cNvSpPr/>
          <p:nvPr/>
        </p:nvSpPr>
        <p:spPr>
          <a:xfrm>
            <a:off x="4467010" y="5155413"/>
            <a:ext cx="1338828" cy="369332"/>
          </a:xfrm>
          <a:prstGeom prst="rect">
            <a:avLst/>
          </a:prstGeom>
        </p:spPr>
        <p:txBody>
          <a:bodyPr wrap="none">
            <a:spAutoFit/>
          </a:bodyPr>
          <a:lstStyle/>
          <a:p>
            <a:r>
              <a:rPr lang="ja-JP" altLang="en-US" dirty="0">
                <a:solidFill>
                  <a:srgbClr val="8064A2"/>
                </a:solidFill>
                <a:latin typeface="07ロゴたいぷゴシックCondense"/>
                <a:ea typeface="07ロゴたいぷゴシックCondense"/>
                <a:cs typeface="07ロゴたいぷゴシックCondense"/>
              </a:rPr>
              <a:t>消防</a:t>
            </a:r>
            <a:r>
              <a:rPr lang="ja-JP" altLang="en-US" dirty="0" smtClean="0">
                <a:solidFill>
                  <a:srgbClr val="8064A2"/>
                </a:solidFill>
                <a:latin typeface="07ロゴたいぷゴシックCondense"/>
                <a:ea typeface="07ロゴたいぷゴシックCondense"/>
                <a:cs typeface="07ロゴたいぷゴシックCondense"/>
              </a:rPr>
              <a:t>署跡地</a:t>
            </a:r>
            <a:endParaRPr lang="en-US" altLang="ja-JP" dirty="0">
              <a:solidFill>
                <a:srgbClr val="8064A2"/>
              </a:solidFill>
              <a:latin typeface="07ロゴたいぷゴシックCondense"/>
              <a:ea typeface="07ロゴたいぷゴシックCondense"/>
              <a:cs typeface="07ロゴたいぷゴシックCondense"/>
            </a:endParaRPr>
          </a:p>
        </p:txBody>
      </p:sp>
      <p:sp>
        <p:nvSpPr>
          <p:cNvPr id="50" name="テキスト ボックス 49"/>
          <p:cNvSpPr txBox="1"/>
          <p:nvPr/>
        </p:nvSpPr>
        <p:spPr>
          <a:xfrm>
            <a:off x="7150107" y="3060481"/>
            <a:ext cx="1367297" cy="400110"/>
          </a:xfrm>
          <a:prstGeom prst="rect">
            <a:avLst/>
          </a:prstGeom>
          <a:noFill/>
          <a:ln>
            <a:solidFill>
              <a:schemeClr val="tx1">
                <a:lumMod val="65000"/>
                <a:lumOff val="35000"/>
              </a:schemeClr>
            </a:solidFill>
          </a:ln>
        </p:spPr>
        <p:txBody>
          <a:bodyPr wrap="none" rtlCol="0">
            <a:spAutoFit/>
          </a:bodyPr>
          <a:lstStyle/>
          <a:p>
            <a:r>
              <a:rPr kumimoji="1" lang="ja-JP" altLang="en-US" sz="2000" dirty="0" smtClean="0">
                <a:solidFill>
                  <a:schemeClr val="accent4"/>
                </a:solidFill>
                <a:latin typeface="07ロゴたいぷゴシックCondense"/>
                <a:ea typeface="07ロゴたいぷゴシックCondense"/>
                <a:cs typeface="07ロゴたいぷゴシックCondense"/>
              </a:rPr>
              <a:t>約</a:t>
            </a:r>
            <a:r>
              <a:rPr kumimoji="1" lang="en-US" altLang="ja-JP" sz="2000" dirty="0" smtClean="0">
                <a:solidFill>
                  <a:schemeClr val="accent4"/>
                </a:solidFill>
                <a:latin typeface="07ロゴたいぷゴシックCondense"/>
                <a:ea typeface="07ロゴたいぷゴシックCondense"/>
                <a:cs typeface="07ロゴたいぷゴシックCondense"/>
              </a:rPr>
              <a:t>6</a:t>
            </a:r>
            <a:r>
              <a:rPr kumimoji="1" lang="ja-JP" altLang="en-US" sz="2000" dirty="0" smtClean="0">
                <a:solidFill>
                  <a:schemeClr val="accent4"/>
                </a:solidFill>
                <a:latin typeface="07ロゴたいぷゴシックCondense"/>
                <a:ea typeface="07ロゴたいぷゴシックCondense"/>
                <a:cs typeface="07ロゴたいぷゴシックCondense"/>
              </a:rPr>
              <a:t>分短縮</a:t>
            </a:r>
            <a:endParaRPr kumimoji="1" lang="ja-JP" altLang="en-US" sz="2000" dirty="0">
              <a:solidFill>
                <a:schemeClr val="accent4"/>
              </a:solidFill>
              <a:latin typeface="07ロゴたいぷゴシックCondense"/>
              <a:ea typeface="07ロゴたいぷゴシックCondense"/>
              <a:cs typeface="07ロゴたいぷゴシックCondense"/>
            </a:endParaRPr>
          </a:p>
        </p:txBody>
      </p:sp>
      <p:sp>
        <p:nvSpPr>
          <p:cNvPr id="60" name="テキスト ボックス 59"/>
          <p:cNvSpPr txBox="1"/>
          <p:nvPr/>
        </p:nvSpPr>
        <p:spPr>
          <a:xfrm>
            <a:off x="7133914" y="4756891"/>
            <a:ext cx="1367297" cy="400110"/>
          </a:xfrm>
          <a:prstGeom prst="rect">
            <a:avLst/>
          </a:prstGeom>
          <a:noFill/>
          <a:ln>
            <a:solidFill>
              <a:schemeClr val="tx1">
                <a:lumMod val="65000"/>
                <a:lumOff val="35000"/>
              </a:schemeClr>
            </a:solidFill>
          </a:ln>
        </p:spPr>
        <p:txBody>
          <a:bodyPr wrap="none" rtlCol="0">
            <a:spAutoFit/>
          </a:bodyPr>
          <a:lstStyle/>
          <a:p>
            <a:r>
              <a:rPr kumimoji="1" lang="ja-JP" altLang="en-US" sz="2000" dirty="0" smtClean="0">
                <a:solidFill>
                  <a:schemeClr val="accent4"/>
                </a:solidFill>
                <a:latin typeface="07ロゴたいぷゴシックCondense"/>
                <a:ea typeface="07ロゴたいぷゴシックCondense"/>
                <a:cs typeface="07ロゴたいぷゴシックCondense"/>
              </a:rPr>
              <a:t>約</a:t>
            </a:r>
            <a:r>
              <a:rPr lang="en-US" altLang="ja-JP" sz="2000" dirty="0">
                <a:solidFill>
                  <a:schemeClr val="accent4"/>
                </a:solidFill>
                <a:latin typeface="07ロゴたいぷゴシックCondense"/>
                <a:ea typeface="07ロゴたいぷゴシックCondense"/>
                <a:cs typeface="07ロゴたいぷゴシックCondense"/>
              </a:rPr>
              <a:t>3</a:t>
            </a:r>
            <a:r>
              <a:rPr kumimoji="1" lang="ja-JP" altLang="en-US" sz="2000" dirty="0" smtClean="0">
                <a:solidFill>
                  <a:schemeClr val="accent4"/>
                </a:solidFill>
                <a:latin typeface="07ロゴたいぷゴシックCondense"/>
                <a:ea typeface="07ロゴたいぷゴシックCondense"/>
                <a:cs typeface="07ロゴたいぷゴシックCondense"/>
              </a:rPr>
              <a:t>分短縮</a:t>
            </a:r>
            <a:endParaRPr kumimoji="1" lang="ja-JP" altLang="en-US" sz="2000" dirty="0">
              <a:solidFill>
                <a:schemeClr val="accent4"/>
              </a:solidFill>
              <a:latin typeface="07ロゴたいぷゴシックCondense"/>
              <a:ea typeface="07ロゴたいぷゴシックCondense"/>
              <a:cs typeface="07ロゴたいぷゴシックCondense"/>
            </a:endParaRPr>
          </a:p>
        </p:txBody>
      </p:sp>
      <p:sp>
        <p:nvSpPr>
          <p:cNvPr id="61" name="テキスト ボックス 60"/>
          <p:cNvSpPr txBox="1"/>
          <p:nvPr/>
        </p:nvSpPr>
        <p:spPr>
          <a:xfrm>
            <a:off x="7044728" y="6373937"/>
            <a:ext cx="1566863" cy="400110"/>
          </a:xfrm>
          <a:prstGeom prst="rect">
            <a:avLst/>
          </a:prstGeom>
          <a:noFill/>
          <a:ln>
            <a:solidFill>
              <a:schemeClr val="tx1">
                <a:lumMod val="65000"/>
                <a:lumOff val="35000"/>
              </a:schemeClr>
            </a:solidFill>
          </a:ln>
        </p:spPr>
        <p:txBody>
          <a:bodyPr wrap="none" rtlCol="0">
            <a:spAutoFit/>
          </a:bodyPr>
          <a:lstStyle/>
          <a:p>
            <a:pPr algn="ctr"/>
            <a:r>
              <a:rPr kumimoji="1" lang="ja-JP" altLang="en-US" sz="2000" dirty="0" smtClean="0">
                <a:solidFill>
                  <a:schemeClr val="accent4"/>
                </a:solidFill>
                <a:latin typeface="07ロゴたいぷゴシックCondense"/>
                <a:ea typeface="07ロゴたいぷゴシックCondense"/>
                <a:cs typeface="07ロゴたいぷゴシックCondense"/>
              </a:rPr>
              <a:t>短縮</a:t>
            </a:r>
            <a:r>
              <a:rPr lang="ja-JP" altLang="en-US" sz="2000" dirty="0" smtClean="0">
                <a:solidFill>
                  <a:schemeClr val="accent4"/>
                </a:solidFill>
                <a:latin typeface="07ロゴたいぷゴシックCondense"/>
                <a:ea typeface="07ロゴたいぷゴシックCondense"/>
                <a:cs typeface="07ロゴたいぷゴシックCondense"/>
              </a:rPr>
              <a:t>効果無し</a:t>
            </a:r>
            <a:endParaRPr kumimoji="1" lang="ja-JP" altLang="en-US" sz="2000" dirty="0">
              <a:solidFill>
                <a:schemeClr val="accent4"/>
              </a:solidFill>
              <a:latin typeface="07ロゴたいぷゴシックCondense"/>
              <a:ea typeface="07ロゴたいぷゴシックCondense"/>
              <a:cs typeface="07ロゴたいぷゴシックCondense"/>
            </a:endParaRPr>
          </a:p>
        </p:txBody>
      </p:sp>
      <p:sp>
        <p:nvSpPr>
          <p:cNvPr id="11" name="正方形/長方形 10"/>
          <p:cNvSpPr/>
          <p:nvPr/>
        </p:nvSpPr>
        <p:spPr>
          <a:xfrm>
            <a:off x="5908425" y="1779027"/>
            <a:ext cx="2450978" cy="369332"/>
          </a:xfrm>
          <a:prstGeom prst="rect">
            <a:avLst/>
          </a:prstGeom>
        </p:spPr>
        <p:txBody>
          <a:bodyPr wrap="none">
            <a:spAutoFit/>
          </a:bodyPr>
          <a:lstStyle/>
          <a:p>
            <a:r>
              <a:rPr lang="ja-JP" altLang="en-US" dirty="0">
                <a:solidFill>
                  <a:schemeClr val="accent4"/>
                </a:solidFill>
                <a:latin typeface="07ロゴたいぷゴシックCondense"/>
                <a:ea typeface="07ロゴたいぷゴシックCondense"/>
                <a:cs typeface="07ロゴたいぷゴシックCondense"/>
              </a:rPr>
              <a:t>→土浦駅</a:t>
            </a:r>
            <a:r>
              <a:rPr lang="ja-JP" altLang="en-US" dirty="0">
                <a:solidFill>
                  <a:schemeClr val="accent2"/>
                </a:solidFill>
                <a:latin typeface="07ロゴたいぷゴシックCondense"/>
                <a:ea typeface="07ロゴたいぷゴシックCondense"/>
                <a:cs typeface="07ロゴたいぷゴシックCondense"/>
              </a:rPr>
              <a:t>（約</a:t>
            </a:r>
            <a:r>
              <a:rPr lang="en-US" altLang="ja-JP" dirty="0">
                <a:solidFill>
                  <a:schemeClr val="accent2"/>
                </a:solidFill>
                <a:latin typeface="07ロゴたいぷゴシックCondense"/>
                <a:ea typeface="07ロゴたいぷゴシックCondense"/>
                <a:cs typeface="07ロゴたいぷゴシックCondense"/>
              </a:rPr>
              <a:t>2.0km</a:t>
            </a:r>
            <a:r>
              <a:rPr lang="ja-JP" altLang="en-US" dirty="0">
                <a:solidFill>
                  <a:schemeClr val="accent2"/>
                </a:solidFill>
                <a:latin typeface="07ロゴたいぷゴシックCondense"/>
                <a:ea typeface="07ロゴたいぷゴシックCondense"/>
                <a:cs typeface="07ロゴたいぷゴシックCondense"/>
              </a:rPr>
              <a:t>）</a:t>
            </a:r>
            <a:endParaRPr lang="ja-JP" altLang="en-US" dirty="0">
              <a:solidFill>
                <a:schemeClr val="accent2"/>
              </a:solidFill>
            </a:endParaRPr>
          </a:p>
        </p:txBody>
      </p:sp>
      <p:sp>
        <p:nvSpPr>
          <p:cNvPr id="17" name="正方形/長方形 16"/>
          <p:cNvSpPr/>
          <p:nvPr/>
        </p:nvSpPr>
        <p:spPr>
          <a:xfrm>
            <a:off x="5687778" y="3488728"/>
            <a:ext cx="2450516" cy="369332"/>
          </a:xfrm>
          <a:prstGeom prst="rect">
            <a:avLst/>
          </a:prstGeom>
        </p:spPr>
        <p:txBody>
          <a:bodyPr wrap="none">
            <a:spAutoFit/>
          </a:bodyPr>
          <a:lstStyle/>
          <a:p>
            <a:r>
              <a:rPr lang="ja-JP" altLang="en-US" dirty="0">
                <a:solidFill>
                  <a:srgbClr val="8064A2"/>
                </a:solidFill>
                <a:latin typeface="07ロゴたいぷゴシックCondense"/>
                <a:ea typeface="07ロゴたいぷゴシックCondense"/>
                <a:cs typeface="07ロゴたいぷゴシックCondense"/>
              </a:rPr>
              <a:t>→土浦駅</a:t>
            </a:r>
            <a:r>
              <a:rPr lang="ja-JP" altLang="en-US" dirty="0">
                <a:solidFill>
                  <a:srgbClr val="C0504D"/>
                </a:solidFill>
                <a:latin typeface="07ロゴたいぷゴシックCondense"/>
                <a:ea typeface="07ロゴたいぷゴシックCondense"/>
                <a:cs typeface="07ロゴたいぷゴシックCondense"/>
              </a:rPr>
              <a:t>（約</a:t>
            </a:r>
            <a:r>
              <a:rPr lang="en-US" altLang="ja-JP" dirty="0">
                <a:solidFill>
                  <a:srgbClr val="C0504D"/>
                </a:solidFill>
                <a:latin typeface="07ロゴたいぷゴシックCondense"/>
                <a:ea typeface="07ロゴたいぷゴシックCondense"/>
                <a:cs typeface="07ロゴたいぷゴシックCondense"/>
              </a:rPr>
              <a:t>1.2km</a:t>
            </a:r>
            <a:r>
              <a:rPr lang="ja-JP" altLang="en-US" dirty="0">
                <a:solidFill>
                  <a:srgbClr val="C0504D"/>
                </a:solidFill>
                <a:latin typeface="07ロゴたいぷゴシックCondense"/>
                <a:ea typeface="07ロゴたいぷゴシックCondense"/>
                <a:cs typeface="07ロゴたいぷゴシックCondense"/>
              </a:rPr>
              <a:t>）</a:t>
            </a:r>
            <a:endParaRPr lang="en-US" altLang="ja-JP" dirty="0">
              <a:solidFill>
                <a:srgbClr val="C0504D"/>
              </a:solidFill>
              <a:latin typeface="07ロゴたいぷゴシックCondense"/>
              <a:ea typeface="07ロゴたいぷゴシックCondense"/>
              <a:cs typeface="07ロゴたいぷゴシックCondense"/>
            </a:endParaRPr>
          </a:p>
        </p:txBody>
      </p:sp>
      <p:sp>
        <p:nvSpPr>
          <p:cNvPr id="23" name="正方形/長方形 22"/>
          <p:cNvSpPr/>
          <p:nvPr/>
        </p:nvSpPr>
        <p:spPr>
          <a:xfrm>
            <a:off x="5710167" y="5155413"/>
            <a:ext cx="2450516" cy="369332"/>
          </a:xfrm>
          <a:prstGeom prst="rect">
            <a:avLst/>
          </a:prstGeom>
        </p:spPr>
        <p:txBody>
          <a:bodyPr wrap="none">
            <a:spAutoFit/>
          </a:bodyPr>
          <a:lstStyle/>
          <a:p>
            <a:r>
              <a:rPr lang="ja-JP" altLang="en-US" dirty="0">
                <a:solidFill>
                  <a:srgbClr val="8064A2"/>
                </a:solidFill>
                <a:latin typeface="07ロゴたいぷゴシックCondense"/>
                <a:ea typeface="07ロゴたいぷゴシックCondense"/>
                <a:cs typeface="07ロゴたいぷゴシックCondense"/>
              </a:rPr>
              <a:t>→土浦駅</a:t>
            </a:r>
            <a:r>
              <a:rPr lang="ja-JP" altLang="en-US" dirty="0">
                <a:solidFill>
                  <a:srgbClr val="C0504D"/>
                </a:solidFill>
                <a:latin typeface="07ロゴたいぷゴシックCondense"/>
                <a:ea typeface="07ロゴたいぷゴシックCondense"/>
                <a:cs typeface="07ロゴたいぷゴシックCondense"/>
              </a:rPr>
              <a:t>（約</a:t>
            </a:r>
            <a:r>
              <a:rPr lang="en-US" altLang="ja-JP" dirty="0">
                <a:solidFill>
                  <a:srgbClr val="C0504D"/>
                </a:solidFill>
                <a:latin typeface="07ロゴたいぷゴシックCondense"/>
                <a:ea typeface="07ロゴたいぷゴシックCondense"/>
                <a:cs typeface="07ロゴたいぷゴシックCondense"/>
              </a:rPr>
              <a:t>1.2km</a:t>
            </a:r>
            <a:r>
              <a:rPr lang="ja-JP" altLang="en-US" dirty="0">
                <a:solidFill>
                  <a:srgbClr val="C0504D"/>
                </a:solidFill>
                <a:latin typeface="07ロゴたいぷゴシックCondense"/>
                <a:ea typeface="07ロゴたいぷゴシックCondense"/>
                <a:cs typeface="07ロゴたいぷゴシックCondense"/>
              </a:rPr>
              <a:t>）</a:t>
            </a:r>
            <a:endParaRPr lang="en-US" altLang="ja-JP" dirty="0">
              <a:solidFill>
                <a:srgbClr val="C0504D"/>
              </a:solidFill>
              <a:latin typeface="07ロゴたいぷゴシックCondense"/>
              <a:ea typeface="07ロゴたいぷゴシックCondense"/>
              <a:cs typeface="07ロゴたいぷゴシックCondense"/>
            </a:endParaRPr>
          </a:p>
        </p:txBody>
      </p:sp>
      <p:sp>
        <p:nvSpPr>
          <p:cNvPr id="47" name="正方形/長方形 46"/>
          <p:cNvSpPr/>
          <p:nvPr/>
        </p:nvSpPr>
        <p:spPr>
          <a:xfrm>
            <a:off x="4521860" y="1405628"/>
            <a:ext cx="4530428" cy="363736"/>
          </a:xfrm>
          <a:prstGeom prst="rect">
            <a:avLst/>
          </a:prstGeom>
          <a:ln>
            <a:solidFill>
              <a:schemeClr val="accent4"/>
            </a:solidFill>
          </a:ln>
        </p:spPr>
        <p:txBody>
          <a:bodyPr wrap="square">
            <a:spAutoFit/>
          </a:bodyPr>
          <a:lstStyle/>
          <a:p>
            <a:pPr algn="ctr"/>
            <a:r>
              <a:rPr lang="ja-JP" altLang="en-US" sz="2000" dirty="0" smtClean="0">
                <a:latin typeface="07ロゴたいぷゴシックCondense"/>
                <a:ea typeface="07ロゴたいぷゴシックCondense"/>
                <a:cs typeface="07ロゴたいぷゴシックCondense"/>
              </a:rPr>
              <a:t>移動時間調査</a:t>
            </a:r>
            <a:r>
              <a:rPr lang="en-US" altLang="ja-JP" dirty="0">
                <a:latin typeface="07ロゴたいぷゴシックCondense"/>
                <a:ea typeface="07ロゴたいぷゴシックCondense"/>
                <a:cs typeface="07ロゴたいぷゴシックCondense"/>
              </a:rPr>
              <a:t>(2014,12,12 8:00~9:00</a:t>
            </a:r>
            <a:r>
              <a:rPr lang="en-US" altLang="ja-JP" dirty="0" smtClean="0">
                <a:latin typeface="07ロゴたいぷゴシックCondense"/>
                <a:ea typeface="07ロゴたいぷゴシックCondense"/>
                <a:cs typeface="07ロゴたいぷゴシックCondense"/>
              </a:rPr>
              <a:t>)</a:t>
            </a:r>
            <a:endParaRPr lang="en-US" altLang="ja-JP" dirty="0">
              <a:latin typeface="07ロゴたいぷゴシックCondense"/>
              <a:ea typeface="07ロゴたいぷゴシックCondense"/>
              <a:cs typeface="07ロゴたいぷゴシックCondense"/>
            </a:endParaRPr>
          </a:p>
        </p:txBody>
      </p:sp>
      <p:sp>
        <p:nvSpPr>
          <p:cNvPr id="48" name="テキスト ボックス 47"/>
          <p:cNvSpPr txBox="1"/>
          <p:nvPr/>
        </p:nvSpPr>
        <p:spPr>
          <a:xfrm>
            <a:off x="4483720" y="3254699"/>
            <a:ext cx="1345027" cy="230832"/>
          </a:xfrm>
          <a:prstGeom prst="rect">
            <a:avLst/>
          </a:prstGeom>
          <a:noFill/>
        </p:spPr>
        <p:txBody>
          <a:bodyPr wrap="none" rtlCol="0">
            <a:spAutoFit/>
          </a:bodyPr>
          <a:lstStyle/>
          <a:p>
            <a:r>
              <a:rPr kumimoji="1" lang="ja-JP" altLang="en-US" sz="900" dirty="0" smtClean="0"/>
              <a:t>（</a:t>
            </a:r>
            <a:r>
              <a:rPr lang="ja-JP" altLang="en-US" sz="900" dirty="0" smtClean="0"/>
              <a:t>班員撮影：</a:t>
            </a:r>
            <a:r>
              <a:rPr lang="en-US" altLang="ja-JP" sz="900" dirty="0" smtClean="0"/>
              <a:t>2014,12,10</a:t>
            </a:r>
            <a:r>
              <a:rPr kumimoji="1" lang="ja-JP" altLang="en-US" sz="900" dirty="0" smtClean="0"/>
              <a:t>）</a:t>
            </a:r>
            <a:endParaRPr kumimoji="1" lang="ja-JP" altLang="en-US" sz="900" dirty="0"/>
          </a:p>
        </p:txBody>
      </p:sp>
      <p:sp>
        <p:nvSpPr>
          <p:cNvPr id="62" name="テキスト ボックス 61"/>
          <p:cNvSpPr txBox="1"/>
          <p:nvPr/>
        </p:nvSpPr>
        <p:spPr>
          <a:xfrm>
            <a:off x="4479438" y="4977021"/>
            <a:ext cx="1345027" cy="230832"/>
          </a:xfrm>
          <a:prstGeom prst="rect">
            <a:avLst/>
          </a:prstGeom>
          <a:noFill/>
        </p:spPr>
        <p:txBody>
          <a:bodyPr wrap="none" rtlCol="0">
            <a:spAutoFit/>
          </a:bodyPr>
          <a:lstStyle/>
          <a:p>
            <a:r>
              <a:rPr kumimoji="1" lang="ja-JP" altLang="en-US" sz="900" dirty="0" smtClean="0"/>
              <a:t>（</a:t>
            </a:r>
            <a:r>
              <a:rPr lang="ja-JP" altLang="en-US" sz="900" dirty="0" smtClean="0"/>
              <a:t>班員撮影：</a:t>
            </a:r>
            <a:r>
              <a:rPr lang="en-US" altLang="ja-JP" sz="900" dirty="0" smtClean="0"/>
              <a:t>2014,12,10</a:t>
            </a:r>
            <a:r>
              <a:rPr kumimoji="1" lang="ja-JP" altLang="en-US" sz="900" dirty="0" smtClean="0"/>
              <a:t>）</a:t>
            </a:r>
            <a:endParaRPr kumimoji="1" lang="ja-JP" altLang="en-US" sz="900" dirty="0"/>
          </a:p>
        </p:txBody>
      </p:sp>
      <p:sp>
        <p:nvSpPr>
          <p:cNvPr id="63" name="テキスト ボックス 62"/>
          <p:cNvSpPr txBox="1"/>
          <p:nvPr/>
        </p:nvSpPr>
        <p:spPr>
          <a:xfrm>
            <a:off x="4521860" y="6655399"/>
            <a:ext cx="1345027" cy="230832"/>
          </a:xfrm>
          <a:prstGeom prst="rect">
            <a:avLst/>
          </a:prstGeom>
          <a:noFill/>
        </p:spPr>
        <p:txBody>
          <a:bodyPr wrap="none" rtlCol="0">
            <a:spAutoFit/>
          </a:bodyPr>
          <a:lstStyle/>
          <a:p>
            <a:r>
              <a:rPr kumimoji="1" lang="ja-JP" altLang="en-US" sz="900" dirty="0" smtClean="0"/>
              <a:t>（</a:t>
            </a:r>
            <a:r>
              <a:rPr lang="ja-JP" altLang="en-US" sz="900" dirty="0" smtClean="0"/>
              <a:t>班員撮影：</a:t>
            </a:r>
            <a:r>
              <a:rPr lang="en-US" altLang="ja-JP" sz="900" dirty="0" smtClean="0"/>
              <a:t>2014,12,10</a:t>
            </a:r>
            <a:r>
              <a:rPr kumimoji="1" lang="ja-JP" altLang="en-US" sz="900" dirty="0" smtClean="0"/>
              <a:t>）</a:t>
            </a:r>
            <a:endParaRPr kumimoji="1" lang="ja-JP" altLang="en-US" sz="900" dirty="0"/>
          </a:p>
        </p:txBody>
      </p:sp>
      <p:sp>
        <p:nvSpPr>
          <p:cNvPr id="64" name="タイトル 1"/>
          <p:cNvSpPr txBox="1">
            <a:spLocks/>
          </p:cNvSpPr>
          <p:nvPr/>
        </p:nvSpPr>
        <p:spPr>
          <a:xfrm>
            <a:off x="1837448" y="40530"/>
            <a:ext cx="4470318" cy="1047523"/>
          </a:xfrm>
          <a:prstGeom prst="rect">
            <a:avLst/>
          </a:prstGeom>
          <a:noFill/>
          <a:ln>
            <a:solidFill>
              <a:srgbClr val="FFFFFF"/>
            </a:solid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chemeClr val="accent4"/>
                </a:solidFill>
              </a:rPr>
              <a:t>パーク＆</a:t>
            </a:r>
            <a:r>
              <a:rPr lang="ja-JP" altLang="en-US" sz="2800" dirty="0" smtClean="0">
                <a:solidFill>
                  <a:schemeClr val="accent4"/>
                </a:solidFill>
              </a:rPr>
              <a:t>サイクル</a:t>
            </a:r>
            <a:r>
              <a:rPr lang="ja-JP" altLang="en-US" sz="2800" dirty="0" smtClean="0">
                <a:solidFill>
                  <a:schemeClr val="accent4"/>
                </a:solidFill>
              </a:rPr>
              <a:t>ライド</a:t>
            </a:r>
            <a:endParaRPr lang="en-US" altLang="ja-JP" sz="2800" dirty="0" smtClean="0">
              <a:solidFill>
                <a:schemeClr val="accent4"/>
              </a:solidFill>
            </a:endParaRPr>
          </a:p>
        </p:txBody>
      </p:sp>
    </p:spTree>
    <p:extLst>
      <p:ext uri="{BB962C8B-B14F-4D97-AF65-F5344CB8AC3E}">
        <p14:creationId xmlns:p14="http://schemas.microsoft.com/office/powerpoint/2010/main" val="11945856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nodeType="clickEffect">
                                  <p:stCondLst>
                                    <p:cond delay="0"/>
                                  </p:stCondLst>
                                  <p:childTnLst>
                                    <p:animMotion origin="layout" path="M -0.11879 0.14454 C -0.11879 0.18856 -0.11758 0.10401 -0.08458 0.10401 C -0.0455 0.10401 -0.03143 0.06416 -0.02553 0.04007 L -0.01963 0.00811 C -0.01355 -0.01598 -0.02744 -0.08084 0.0165 -0.08084 C 0.04446 -0.08084 0.06808 -0.1552 0.06808 -0.11119 C 0.06808 -0.06718 0.06131 0.08061 0.03334 0.08061 C -0.01059 0.08061 -0.01355 0.06416 -0.01963 0.04007 L -0.02553 0.00811 C -0.03143 -0.01598 -0.0455 -0.05583 -0.08458 -0.05583 C -0.11758 -0.05583 -0.11879 0.10053 -0.11879 0.14454 Z " pathEditMode="relative" rAng="0" ptsTypes="ffFffffFfff">
                                      <p:cBhvr>
                                        <p:cTn id="6" dur="2500" spd="-100000" fill="hold"/>
                                        <p:tgtEl>
                                          <p:spTgt spid="59"/>
                                        </p:tgtEl>
                                        <p:attrNameLst>
                                          <p:attrName>ppt_x</p:attrName>
                                          <p:attrName>ppt_y</p:attrName>
                                        </p:attrNameLst>
                                      </p:cBhvr>
                                      <p:rCtr x="9344" y="-12787"/>
                                    </p:animMotion>
                                  </p:childTnLst>
                                </p:cTn>
                              </p:par>
                              <p:par>
                                <p:cTn id="7" presetID="26" presetClass="path" presetSubtype="0" accel="50000" decel="50000" fill="hold" nodeType="withEffect">
                                  <p:stCondLst>
                                    <p:cond delay="0"/>
                                  </p:stCondLst>
                                  <p:childTnLst>
                                    <p:animMotion origin="layout" path="M -0.03126 -0.00162 C -0.03126 0.04239 -0.00694 0.07829 0.02293 0.07829 C 0.05836 0.07829 0.07104 0.03845 0.07642 0.01436 L 0.08198 -0.01761 C 0.08719 -0.0417 0.10091 -0.08154 0.14068 -0.08154 C 0.16603 -0.08154 0.19521 -0.04563 0.19521 -0.00162 C 0.19521 0.04239 0.16603 0.07829 0.14068 0.07829 C 0.10091 0.07829 0.08719 0.03845 0.08198 0.01436 L 0.07642 -0.01761 C 0.07104 -0.0417 0.05836 -0.08154 0.02293 -0.08154 C -0.00694 -0.08154 -0.03126 -0.04563 -0.03126 -0.00162 Z " pathEditMode="relative" rAng="0" ptsTypes="ffFffffFfff">
                                      <p:cBhvr>
                                        <p:cTn id="8" dur="3000" fill="hold"/>
                                        <p:tgtEl>
                                          <p:spTgt spid="49"/>
                                        </p:tgtEl>
                                        <p:attrNameLst>
                                          <p:attrName>ppt_x</p:attrName>
                                          <p:attrName>ppt_y</p:attrName>
                                        </p:attrNameLst>
                                      </p:cBhvr>
                                      <p:rCtr x="11323" y="0"/>
                                    </p:animMotion>
                                  </p:childTnLst>
                                </p:cTn>
                              </p:par>
                              <p:par>
                                <p:cTn id="9" presetID="22" presetClass="path" presetSubtype="0" accel="50000" decel="50000" fill="hold" nodeType="withEffect">
                                  <p:stCondLst>
                                    <p:cond delay="0"/>
                                  </p:stCondLst>
                                  <p:childTnLst>
                                    <p:animMotion origin="layout" path="M -0.00365 -0.05745 C 0.02935 -0.05745 0.05626 -0.02155 0.05626 0.02246 C 0.05626 0.07458 0.02639 0.09335 0.00833 0.10122 L -0.01564 0.10933 C -0.0337 0.11721 -0.06357 0.13736 -0.06357 0.19596 C -0.06357 0.23326 -0.03665 0.27611 -0.00365 0.27611 C 0.02935 0.27611 0.05626 0.23326 0.05626 0.19596 C 0.05626 0.13736 0.02639 0.11721 0.00833 0.10933 L -0.01564 0.10122 C -0.0337 0.09335 -0.06357 0.07458 -0.06357 0.02246 C -0.06357 -0.02155 -0.03665 -0.05745 -0.00365 -0.05745 Z " pathEditMode="relative" rAng="0" ptsTypes="ffFffffFfff">
                                      <p:cBhvr>
                                        <p:cTn id="10" dur="3000" fill="hold"/>
                                        <p:tgtEl>
                                          <p:spTgt spid="12"/>
                                        </p:tgtEl>
                                        <p:attrNameLst>
                                          <p:attrName>ppt_x</p:attrName>
                                          <p:attrName>ppt_y</p:attrName>
                                        </p:attrNameLst>
                                      </p:cBhvr>
                                      <p:rCtr x="0" y="16678"/>
                                    </p:animMotion>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42"/>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13" grpId="0"/>
      <p:bldP spid="15" grpId="0"/>
      <p:bldP spid="18" grpId="0"/>
      <p:bldP spid="19" grpId="0"/>
      <p:bldP spid="20" grpId="0"/>
      <p:bldP spid="50" grpId="0" animBg="1"/>
      <p:bldP spid="60" grpId="0" animBg="1"/>
      <p:bldP spid="61" grpId="0" animBg="1"/>
      <p:bldP spid="11" grpId="0"/>
      <p:bldP spid="17" grpId="0"/>
      <p:bldP spid="23"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a:xfrm>
            <a:off x="8486391" y="6356350"/>
            <a:ext cx="532894" cy="501650"/>
          </a:xfrm>
        </p:spPr>
        <p:txBody>
          <a:bodyPr/>
          <a:lstStyle/>
          <a:p>
            <a:fld id="{EB6DE344-0E13-7A42-845D-D86302F9C55A}" type="slidenum">
              <a:rPr lang="ja-JP" altLang="en-US" smtClean="0">
                <a:solidFill>
                  <a:prstClr val="black">
                    <a:lumMod val="50000"/>
                    <a:lumOff val="50000"/>
                  </a:prstClr>
                </a:solidFill>
              </a:rPr>
              <a:pPr/>
              <a:t>24</a:t>
            </a:fld>
            <a:endParaRPr lang="ja-JP" altLang="en-US">
              <a:solidFill>
                <a:prstClr val="black">
                  <a:lumMod val="50000"/>
                  <a:lumOff val="50000"/>
                </a:prstClr>
              </a:solidFill>
            </a:endParaRPr>
          </a:p>
        </p:txBody>
      </p:sp>
      <p:sp>
        <p:nvSpPr>
          <p:cNvPr id="4" name="タイトル 1"/>
          <p:cNvSpPr>
            <a:spLocks noGrp="1"/>
          </p:cNvSpPr>
          <p:nvPr>
            <p:ph type="title"/>
          </p:nvPr>
        </p:nvSpPr>
        <p:spPr>
          <a:xfrm>
            <a:off x="282590" y="2"/>
            <a:ext cx="1569025" cy="1047523"/>
          </a:xfrm>
          <a:noFill/>
          <a:ln>
            <a:solidFill>
              <a:schemeClr val="accent4"/>
            </a:solidFill>
          </a:ln>
        </p:spPr>
        <p:txBody>
          <a:bodyPr>
            <a:normAutofit/>
          </a:bodyPr>
          <a:lstStyle/>
          <a:p>
            <a:r>
              <a:rPr lang="en-US" altLang="ja-JP" dirty="0" smtClean="0">
                <a:solidFill>
                  <a:schemeClr val="accent4"/>
                </a:solidFill>
              </a:rPr>
              <a:t>Plan</a:t>
            </a:r>
            <a:endParaRPr kumimoji="1" lang="ja-JP" altLang="en-US" dirty="0">
              <a:solidFill>
                <a:schemeClr val="accent4"/>
              </a:solidFill>
            </a:endParaRPr>
          </a:p>
        </p:txBody>
      </p:sp>
      <p:sp>
        <p:nvSpPr>
          <p:cNvPr id="5" name="タイトル 1"/>
          <p:cNvSpPr txBox="1">
            <a:spLocks/>
          </p:cNvSpPr>
          <p:nvPr/>
        </p:nvSpPr>
        <p:spPr>
          <a:xfrm>
            <a:off x="1837448" y="40532"/>
            <a:ext cx="4470318" cy="1047523"/>
          </a:xfrm>
          <a:prstGeom prst="rect">
            <a:avLst/>
          </a:prstGeom>
          <a:noFill/>
          <a:ln>
            <a:solidFill>
              <a:srgbClr val="FFFFFF"/>
            </a:solidFill>
          </a:ln>
        </p:spPr>
        <p:txBody>
          <a:bodyPr vert="horz" lIns="91440" tIns="45720" rIns="91440" bIns="45720" rtlCol="0" anchor="ctr">
            <a:normAutofit fontScale="92500"/>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dirty="0">
                <a:solidFill>
                  <a:srgbClr val="8064A2"/>
                </a:solidFill>
              </a:rPr>
              <a:t>パーク＆サイクル</a:t>
            </a:r>
            <a:endParaRPr lang="en-US" altLang="ja-JP" dirty="0">
              <a:solidFill>
                <a:srgbClr val="8064A2"/>
              </a:solidFill>
            </a:endParaRPr>
          </a:p>
        </p:txBody>
      </p:sp>
      <p:cxnSp>
        <p:nvCxnSpPr>
          <p:cNvPr id="6" name="直線コネクタ 5"/>
          <p:cNvCxnSpPr/>
          <p:nvPr/>
        </p:nvCxnSpPr>
        <p:spPr>
          <a:xfrm>
            <a:off x="1837450" y="1047523"/>
            <a:ext cx="4452791" cy="0"/>
          </a:xfrm>
          <a:prstGeom prst="line">
            <a:avLst/>
          </a:prstGeom>
          <a:ln w="1905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612105" y="1076244"/>
            <a:ext cx="4173194" cy="369332"/>
          </a:xfrm>
          <a:prstGeom prst="rect">
            <a:avLst/>
          </a:prstGeom>
          <a:noFill/>
        </p:spPr>
        <p:txBody>
          <a:bodyPr wrap="none" rtlCol="0">
            <a:spAutoFit/>
          </a:bodyPr>
          <a:lstStyle/>
          <a:p>
            <a:pPr defTabSz="457200"/>
            <a:r>
              <a:rPr lang="en-US" altLang="ja-JP" dirty="0">
                <a:solidFill>
                  <a:srgbClr val="8064A2"/>
                </a:solidFill>
                <a:ea typeface="07ロゴたいぷゴシック7"/>
              </a:rPr>
              <a:t>Cycle</a:t>
            </a:r>
            <a:r>
              <a:rPr lang="ja-JP" altLang="en-US" dirty="0">
                <a:solidFill>
                  <a:srgbClr val="8064A2"/>
                </a:solidFill>
                <a:ea typeface="07ロゴたいぷゴシック7"/>
              </a:rPr>
              <a:t>からストレスフリーな交通サイクルへ</a:t>
            </a:r>
            <a:endParaRPr lang="en-US" altLang="ja-JP" dirty="0">
              <a:solidFill>
                <a:srgbClr val="8064A2"/>
              </a:solidFill>
              <a:ea typeface="07ロゴたいぷゴシック7"/>
            </a:endParaRPr>
          </a:p>
        </p:txBody>
      </p:sp>
      <p:sp>
        <p:nvSpPr>
          <p:cNvPr id="18" name="テキスト ボックス 17"/>
          <p:cNvSpPr txBox="1"/>
          <p:nvPr/>
        </p:nvSpPr>
        <p:spPr>
          <a:xfrm>
            <a:off x="1552080" y="4727251"/>
            <a:ext cx="184731" cy="369332"/>
          </a:xfrm>
          <a:prstGeom prst="rect">
            <a:avLst/>
          </a:prstGeom>
          <a:noFill/>
        </p:spPr>
        <p:txBody>
          <a:bodyPr wrap="none" rtlCol="0">
            <a:spAutoFit/>
          </a:bodyPr>
          <a:lstStyle/>
          <a:p>
            <a:pPr defTabSz="457200"/>
            <a:endParaRPr lang="ja-JP" altLang="en-US" dirty="0">
              <a:solidFill>
                <a:prstClr val="black"/>
              </a:solidFill>
              <a:latin typeface="07ロゴたいぷゴシックCondense"/>
              <a:ea typeface="07ロゴたいぷゴシックCondense"/>
              <a:cs typeface="07ロゴたいぷゴシックCondense"/>
            </a:endParaRPr>
          </a:p>
        </p:txBody>
      </p:sp>
      <p:graphicFrame>
        <p:nvGraphicFramePr>
          <p:cNvPr id="28" name="表 27"/>
          <p:cNvGraphicFramePr>
            <a:graphicFrameLocks noGrp="1"/>
          </p:cNvGraphicFramePr>
          <p:nvPr>
            <p:extLst>
              <p:ext uri="{D42A27DB-BD31-4B8C-83A1-F6EECF244321}">
                <p14:modId xmlns:p14="http://schemas.microsoft.com/office/powerpoint/2010/main" val="4180514334"/>
              </p:ext>
            </p:extLst>
          </p:nvPr>
        </p:nvGraphicFramePr>
        <p:xfrm>
          <a:off x="4594967" y="2780822"/>
          <a:ext cx="4157815" cy="1579996"/>
        </p:xfrm>
        <a:graphic>
          <a:graphicData uri="http://schemas.openxmlformats.org/drawingml/2006/table">
            <a:tbl>
              <a:tblPr/>
              <a:tblGrid>
                <a:gridCol w="844670"/>
                <a:gridCol w="821325"/>
                <a:gridCol w="751722"/>
                <a:gridCol w="751722"/>
                <a:gridCol w="988376"/>
              </a:tblGrid>
              <a:tr h="580088">
                <a:tc>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時間費用（円</a:t>
                      </a:r>
                      <a:r>
                        <a:rPr lang="en-US" altLang="ja-JP"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2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年）</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乗用車</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小型貨物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普通貨物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全車種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6447">
                <a:tc>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実施前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2.03E+11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1.58E+11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1.00E+12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1.36002E+12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16447">
                <a:tc>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実施後</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r" fontAlgn="ctr"/>
                      <a:r>
                        <a:rPr 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2.03E+11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r" fontAlgn="ctr"/>
                      <a:r>
                        <a:rPr 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1.58E+11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r" fontAlgn="ctr"/>
                      <a:r>
                        <a:rPr 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9.99E+11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r" fontAlgn="ctr"/>
                      <a:r>
                        <a:rPr 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1.35957E+12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r>
              <a:tr h="367014">
                <a:tc>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効果</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2.12E+07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7.66E+07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3.55E+08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800" b="0" i="0" u="none" strike="noStrike" dirty="0">
                          <a:solidFill>
                            <a:srgbClr val="FF0000"/>
                          </a:solidFill>
                          <a:effectLst/>
                          <a:latin typeface="ＭＳ Ｐゴシック" panose="020B0600070205080204" pitchFamily="50" charset="-128"/>
                          <a:ea typeface="ＭＳ Ｐゴシック" panose="020B0600070205080204" pitchFamily="50" charset="-128"/>
                        </a:rPr>
                        <a:t>4.53E+08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pSp>
        <p:nvGrpSpPr>
          <p:cNvPr id="38" name="図形グループ 37"/>
          <p:cNvGrpSpPr/>
          <p:nvPr/>
        </p:nvGrpSpPr>
        <p:grpSpPr>
          <a:xfrm>
            <a:off x="-624782" y="4328057"/>
            <a:ext cx="5635427" cy="641719"/>
            <a:chOff x="1630395" y="1677077"/>
            <a:chExt cx="6464015" cy="442771"/>
          </a:xfrm>
        </p:grpSpPr>
        <p:sp>
          <p:nvSpPr>
            <p:cNvPr id="14" name="テキスト ボックス 13"/>
            <p:cNvSpPr txBox="1"/>
            <p:nvPr/>
          </p:nvSpPr>
          <p:spPr>
            <a:xfrm>
              <a:off x="1630395" y="1716367"/>
              <a:ext cx="6464015" cy="403481"/>
            </a:xfrm>
            <a:prstGeom prst="rect">
              <a:avLst/>
            </a:prstGeom>
            <a:noFill/>
          </p:spPr>
          <p:txBody>
            <a:bodyPr wrap="square" rtlCol="0">
              <a:spAutoFit/>
            </a:bodyPr>
            <a:lstStyle/>
            <a:p>
              <a:pPr defTabSz="457200"/>
              <a:r>
                <a:rPr lang="ja-JP" altLang="en-US" sz="2000" dirty="0">
                  <a:solidFill>
                    <a:prstClr val="black"/>
                  </a:solidFill>
                  <a:latin typeface="07ロゴたいぷゴシックCondense"/>
                  <a:ea typeface="07ロゴたいぷゴシックCondense"/>
                  <a:cs typeface="07ロゴたいぷゴシックCondense"/>
                </a:rPr>
                <a:t>　　　</a:t>
              </a:r>
              <a:r>
                <a:rPr lang="en-US" altLang="ja-JP" sz="3200" dirty="0">
                  <a:solidFill>
                    <a:srgbClr val="C0504D"/>
                  </a:solidFill>
                  <a:latin typeface="07ロゴたいぷゴシックCondense"/>
                  <a:ea typeface="07ロゴたいぷゴシックCondense"/>
                  <a:cs typeface="07ロゴたいぷゴシックCondense"/>
                </a:rPr>
                <a:t>1</a:t>
              </a:r>
              <a:r>
                <a:rPr lang="ja-JP" altLang="en-US" sz="3200" dirty="0" smtClean="0">
                  <a:solidFill>
                    <a:srgbClr val="C0504D"/>
                  </a:solidFill>
                  <a:latin typeface="07ロゴたいぷゴシックCondense"/>
                  <a:ea typeface="07ロゴたいぷゴシックCondense"/>
                  <a:cs typeface="07ロゴたいぷゴシックCondense"/>
                </a:rPr>
                <a:t>人</a:t>
              </a:r>
              <a:r>
                <a:rPr lang="en-US" altLang="ja-JP" sz="3200" dirty="0">
                  <a:solidFill>
                    <a:srgbClr val="C0504D"/>
                  </a:solidFill>
                  <a:latin typeface="07ロゴたいぷゴシックCondense"/>
                  <a:ea typeface="07ロゴたいぷゴシックCondense"/>
                  <a:cs typeface="07ロゴたいぷゴシックCondense"/>
                </a:rPr>
                <a:t> </a:t>
              </a:r>
              <a:r>
                <a:rPr lang="ja-JP" altLang="en-US" sz="3200" dirty="0" smtClean="0">
                  <a:solidFill>
                    <a:srgbClr val="C0504D"/>
                  </a:solidFill>
                  <a:latin typeface="07ロゴたいぷゴシックCondense"/>
                  <a:ea typeface="07ロゴたいぷゴシックCondense"/>
                  <a:cs typeface="07ロゴたいぷゴシックCondense"/>
                </a:rPr>
                <a:t>約</a:t>
              </a:r>
              <a:r>
                <a:rPr lang="en-US" altLang="ja-JP" sz="3200" dirty="0">
                  <a:solidFill>
                    <a:srgbClr val="C0504D"/>
                  </a:solidFill>
                  <a:latin typeface="07ロゴたいぷゴシックCondense"/>
                  <a:ea typeface="07ロゴたいぷゴシックCondense"/>
                  <a:cs typeface="07ロゴたいぷゴシックCondense"/>
                </a:rPr>
                <a:t>2</a:t>
              </a:r>
              <a:r>
                <a:rPr lang="ja-JP" altLang="en-US" sz="3200" dirty="0">
                  <a:solidFill>
                    <a:srgbClr val="C0504D"/>
                  </a:solidFill>
                  <a:latin typeface="07ロゴたいぷゴシックCondense"/>
                  <a:ea typeface="07ロゴたいぷゴシックCondense"/>
                  <a:cs typeface="07ロゴたいぷゴシックCondense"/>
                </a:rPr>
                <a:t>万</a:t>
              </a:r>
              <a:r>
                <a:rPr lang="en-US" altLang="ja-JP" sz="3200" dirty="0">
                  <a:solidFill>
                    <a:srgbClr val="C0504D"/>
                  </a:solidFill>
                  <a:latin typeface="07ロゴたいぷゴシックCondense"/>
                  <a:ea typeface="07ロゴたいぷゴシックCondense"/>
                  <a:cs typeface="07ロゴたいぷゴシックCondense"/>
                </a:rPr>
                <a:t>8000</a:t>
              </a:r>
              <a:r>
                <a:rPr lang="ja-JP" altLang="en-US" sz="3200" dirty="0">
                  <a:solidFill>
                    <a:srgbClr val="C0504D"/>
                  </a:solidFill>
                  <a:latin typeface="07ロゴたいぷゴシックCondense"/>
                  <a:ea typeface="07ロゴたいぷゴシックCondense"/>
                  <a:cs typeface="07ロゴたいぷゴシックCondense"/>
                </a:rPr>
                <a:t>円</a:t>
              </a:r>
              <a:r>
                <a:rPr lang="en-US" altLang="ja-JP" sz="3200" dirty="0">
                  <a:solidFill>
                    <a:srgbClr val="C0504D"/>
                  </a:solidFill>
                  <a:latin typeface="07ロゴたいぷゴシックCondense"/>
                  <a:ea typeface="07ロゴたいぷゴシックCondense"/>
                  <a:cs typeface="07ロゴたいぷゴシックCondense"/>
                </a:rPr>
                <a:t>/</a:t>
              </a:r>
              <a:r>
                <a:rPr lang="ja-JP" altLang="en-US" sz="3200" dirty="0">
                  <a:solidFill>
                    <a:srgbClr val="C0504D"/>
                  </a:solidFill>
                  <a:latin typeface="07ロゴたいぷゴシックCondense"/>
                  <a:ea typeface="07ロゴたいぷゴシックCondense"/>
                  <a:cs typeface="07ロゴたいぷゴシックCondense"/>
                </a:rPr>
                <a:t>年</a:t>
              </a:r>
              <a:endParaRPr lang="en-US" altLang="ja-JP" sz="3200" dirty="0">
                <a:solidFill>
                  <a:srgbClr val="C0504D"/>
                </a:solidFill>
                <a:latin typeface="07ロゴたいぷゴシックCondense"/>
                <a:ea typeface="07ロゴたいぷゴシックCondense"/>
                <a:cs typeface="07ロゴたいぷゴシックCondense"/>
              </a:endParaRPr>
            </a:p>
          </p:txBody>
        </p:sp>
        <p:sp>
          <p:nvSpPr>
            <p:cNvPr id="32" name="正方形/長方形 31"/>
            <p:cNvSpPr/>
            <p:nvPr/>
          </p:nvSpPr>
          <p:spPr>
            <a:xfrm>
              <a:off x="2585824" y="1677077"/>
              <a:ext cx="4533086" cy="442771"/>
            </a:xfrm>
            <a:prstGeom prst="rect">
              <a:avLst/>
            </a:prstGeom>
            <a:no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ja-JP" altLang="en-US">
                <a:solidFill>
                  <a:prstClr val="white"/>
                </a:solidFill>
              </a:endParaRPr>
            </a:p>
          </p:txBody>
        </p:sp>
      </p:grpSp>
      <p:sp>
        <p:nvSpPr>
          <p:cNvPr id="33" name="正方形/長方形 32"/>
          <p:cNvSpPr/>
          <p:nvPr/>
        </p:nvSpPr>
        <p:spPr>
          <a:xfrm>
            <a:off x="282157" y="3930008"/>
            <a:ext cx="2955449" cy="461665"/>
          </a:xfrm>
          <a:prstGeom prst="rect">
            <a:avLst/>
          </a:prstGeom>
          <a:solidFill>
            <a:srgbClr val="FFFFFF"/>
          </a:solidFill>
        </p:spPr>
        <p:txBody>
          <a:bodyPr wrap="square">
            <a:spAutoFit/>
          </a:bodyPr>
          <a:lstStyle/>
          <a:p>
            <a:pPr defTabSz="457200"/>
            <a:r>
              <a:rPr lang="ja-JP" altLang="en-US" sz="2400" dirty="0">
                <a:solidFill>
                  <a:srgbClr val="F79646"/>
                </a:solidFill>
                <a:latin typeface="07ロゴたいぷゴシックCondense"/>
                <a:ea typeface="07ロゴたいぷゴシックCondense"/>
                <a:cs typeface="07ロゴたいぷゴシックCondense"/>
              </a:rPr>
              <a:t>自転車利用者の効果</a:t>
            </a:r>
            <a:endParaRPr lang="en-US" altLang="ja-JP" sz="2400" dirty="0">
              <a:solidFill>
                <a:srgbClr val="F79646"/>
              </a:solidFill>
              <a:latin typeface="07ロゴたいぷゴシックCondense"/>
              <a:ea typeface="07ロゴたいぷゴシックCondense"/>
              <a:cs typeface="07ロゴたいぷゴシックCondense"/>
            </a:endParaRPr>
          </a:p>
        </p:txBody>
      </p:sp>
      <p:grpSp>
        <p:nvGrpSpPr>
          <p:cNvPr id="39" name="図形グループ 38"/>
          <p:cNvGrpSpPr/>
          <p:nvPr/>
        </p:nvGrpSpPr>
        <p:grpSpPr>
          <a:xfrm>
            <a:off x="4428694" y="2292505"/>
            <a:ext cx="4512578" cy="2900308"/>
            <a:chOff x="592758" y="3298030"/>
            <a:chExt cx="4520294" cy="2399765"/>
          </a:xfrm>
        </p:grpSpPr>
        <p:sp>
          <p:nvSpPr>
            <p:cNvPr id="16" name="テキスト ボックス 15"/>
            <p:cNvSpPr txBox="1"/>
            <p:nvPr/>
          </p:nvSpPr>
          <p:spPr>
            <a:xfrm>
              <a:off x="759313" y="3359148"/>
              <a:ext cx="3603611" cy="305592"/>
            </a:xfrm>
            <a:prstGeom prst="rect">
              <a:avLst/>
            </a:prstGeom>
            <a:noFill/>
          </p:spPr>
          <p:txBody>
            <a:bodyPr wrap="none" rtlCol="0">
              <a:spAutoFit/>
            </a:bodyPr>
            <a:lstStyle/>
            <a:p>
              <a:pPr defTabSz="457200"/>
              <a:r>
                <a:rPr lang="en-US" altLang="ja-JP" dirty="0">
                  <a:solidFill>
                    <a:prstClr val="black">
                      <a:lumMod val="50000"/>
                      <a:lumOff val="50000"/>
                    </a:prstClr>
                  </a:solidFill>
                  <a:latin typeface="07ロゴたいぷゴシックCondense"/>
                  <a:ea typeface="07ロゴたいぷゴシックCondense"/>
                  <a:cs typeface="07ロゴたいぷゴシックCondense"/>
                </a:rPr>
                <a:t>JICA STRADA</a:t>
              </a:r>
              <a:r>
                <a:rPr lang="ja-JP" altLang="en-US" dirty="0">
                  <a:solidFill>
                    <a:prstClr val="black">
                      <a:lumMod val="50000"/>
                      <a:lumOff val="50000"/>
                    </a:prstClr>
                  </a:solidFill>
                  <a:latin typeface="07ロゴたいぷゴシックCondense"/>
                  <a:ea typeface="07ロゴたいぷゴシックCondense"/>
                  <a:cs typeface="07ロゴたいぷゴシックCondense"/>
                </a:rPr>
                <a:t>による施策実施効果</a:t>
              </a:r>
            </a:p>
          </p:txBody>
        </p:sp>
        <p:sp>
          <p:nvSpPr>
            <p:cNvPr id="20" name="テキスト ボックス 19"/>
            <p:cNvSpPr txBox="1"/>
            <p:nvPr/>
          </p:nvSpPr>
          <p:spPr>
            <a:xfrm>
              <a:off x="1266710" y="5056735"/>
              <a:ext cx="3493276" cy="483854"/>
            </a:xfrm>
            <a:prstGeom prst="rect">
              <a:avLst/>
            </a:prstGeom>
            <a:noFill/>
          </p:spPr>
          <p:txBody>
            <a:bodyPr wrap="none" rtlCol="0">
              <a:spAutoFit/>
            </a:bodyPr>
            <a:lstStyle/>
            <a:p>
              <a:pPr defTabSz="457200"/>
              <a:r>
                <a:rPr lang="en-US" altLang="ja-JP" sz="3200" dirty="0" smtClean="0">
                  <a:solidFill>
                    <a:srgbClr val="C0504D"/>
                  </a:solidFill>
                  <a:latin typeface="07ロゴたいぷゴシックCondense"/>
                  <a:ea typeface="07ロゴたいぷゴシックCondense"/>
                  <a:cs typeface="07ロゴたいぷゴシックCondense"/>
                </a:rPr>
                <a:t>1</a:t>
              </a:r>
              <a:r>
                <a:rPr lang="ja-JP" altLang="en-US" sz="3200" dirty="0" smtClean="0">
                  <a:solidFill>
                    <a:srgbClr val="C0504D"/>
                  </a:solidFill>
                  <a:latin typeface="07ロゴたいぷゴシックCondense"/>
                  <a:ea typeface="07ロゴたいぷゴシックCondense"/>
                  <a:cs typeface="07ロゴたいぷゴシックCondense"/>
                </a:rPr>
                <a:t>台</a:t>
              </a:r>
              <a:r>
                <a:rPr lang="en-US" altLang="ja-JP" sz="3200" dirty="0" smtClean="0">
                  <a:solidFill>
                    <a:srgbClr val="C0504D"/>
                  </a:solidFill>
                  <a:latin typeface="07ロゴたいぷゴシックCondense"/>
                  <a:ea typeface="07ロゴたいぷゴシックCondense"/>
                  <a:cs typeface="07ロゴたいぷゴシックCondense"/>
                </a:rPr>
                <a:t> </a:t>
              </a:r>
              <a:r>
                <a:rPr lang="ja-JP" altLang="en-US" sz="3200" dirty="0" smtClean="0">
                  <a:solidFill>
                    <a:srgbClr val="C0504D"/>
                  </a:solidFill>
                  <a:latin typeface="07ロゴたいぷゴシックCondense"/>
                  <a:ea typeface="07ロゴたいぷゴシックCondense"/>
                  <a:cs typeface="07ロゴたいぷゴシックCondense"/>
                </a:rPr>
                <a:t>約</a:t>
              </a:r>
              <a:r>
                <a:rPr lang="en-US" altLang="ja-JP" sz="3200" dirty="0" smtClean="0">
                  <a:solidFill>
                    <a:srgbClr val="C0504D"/>
                  </a:solidFill>
                  <a:latin typeface="07ロゴたいぷゴシックCondense"/>
                  <a:ea typeface="07ロゴたいぷゴシックCondense"/>
                  <a:cs typeface="07ロゴたいぷゴシックCondense"/>
                </a:rPr>
                <a:t>1100</a:t>
              </a:r>
              <a:r>
                <a:rPr lang="ja-JP" altLang="en-US" sz="3200" dirty="0">
                  <a:solidFill>
                    <a:srgbClr val="C0504D"/>
                  </a:solidFill>
                  <a:latin typeface="07ロゴたいぷゴシックCondense"/>
                  <a:ea typeface="07ロゴたいぷゴシックCondense"/>
                  <a:cs typeface="07ロゴたいぷゴシックCondense"/>
                </a:rPr>
                <a:t>円</a:t>
              </a:r>
              <a:r>
                <a:rPr lang="en-US" altLang="ja-JP" sz="3200" dirty="0">
                  <a:solidFill>
                    <a:srgbClr val="C0504D"/>
                  </a:solidFill>
                  <a:latin typeface="07ロゴたいぷゴシックCondense"/>
                  <a:ea typeface="07ロゴたいぷゴシックCondense"/>
                  <a:cs typeface="07ロゴたいぷゴシックCondense"/>
                </a:rPr>
                <a:t>/</a:t>
              </a:r>
              <a:r>
                <a:rPr lang="ja-JP" altLang="en-US" sz="3200" dirty="0">
                  <a:solidFill>
                    <a:srgbClr val="C0504D"/>
                  </a:solidFill>
                  <a:latin typeface="07ロゴたいぷゴシックCondense"/>
                  <a:ea typeface="07ロゴたいぷゴシックCondense"/>
                  <a:cs typeface="07ロゴたいぷゴシックCondense"/>
                </a:rPr>
                <a:t>年</a:t>
              </a:r>
              <a:endParaRPr lang="en-US" altLang="ja-JP" sz="2000" dirty="0">
                <a:solidFill>
                  <a:srgbClr val="C0504D"/>
                </a:solidFill>
                <a:latin typeface="07ロゴたいぷゴシックCondense"/>
                <a:ea typeface="07ロゴたいぷゴシックCondense"/>
                <a:cs typeface="07ロゴたいぷゴシックCondense"/>
              </a:endParaRPr>
            </a:p>
          </p:txBody>
        </p:sp>
        <p:sp>
          <p:nvSpPr>
            <p:cNvPr id="35" name="正方形/長方形 34"/>
            <p:cNvSpPr/>
            <p:nvPr/>
          </p:nvSpPr>
          <p:spPr>
            <a:xfrm>
              <a:off x="592758" y="3298030"/>
              <a:ext cx="4520294" cy="2399765"/>
            </a:xfrm>
            <a:prstGeom prst="rect">
              <a:avLst/>
            </a:prstGeom>
            <a:noFill/>
            <a:ln w="19050" cmpd="sng">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ja-JP" altLang="en-US">
                <a:solidFill>
                  <a:prstClr val="white"/>
                </a:solidFill>
              </a:endParaRPr>
            </a:p>
          </p:txBody>
        </p:sp>
      </p:grpSp>
      <p:sp>
        <p:nvSpPr>
          <p:cNvPr id="34" name="正方形/長方形 33"/>
          <p:cNvSpPr/>
          <p:nvPr/>
        </p:nvSpPr>
        <p:spPr>
          <a:xfrm>
            <a:off x="4519052" y="1565335"/>
            <a:ext cx="2954655" cy="830997"/>
          </a:xfrm>
          <a:prstGeom prst="rect">
            <a:avLst/>
          </a:prstGeom>
          <a:solidFill>
            <a:srgbClr val="FFFFFF"/>
          </a:solidFill>
        </p:spPr>
        <p:txBody>
          <a:bodyPr wrap="none">
            <a:spAutoFit/>
          </a:bodyPr>
          <a:lstStyle/>
          <a:p>
            <a:pPr defTabSz="457200"/>
            <a:r>
              <a:rPr lang="ja-JP" altLang="en-US" sz="2400" dirty="0">
                <a:solidFill>
                  <a:srgbClr val="F79646"/>
                </a:solidFill>
                <a:latin typeface="07ロゴたいぷゴシックCondense"/>
                <a:ea typeface="07ロゴたいぷゴシックCondense"/>
                <a:cs typeface="07ロゴたいぷゴシックCondense"/>
              </a:rPr>
              <a:t>中心市街地における</a:t>
            </a:r>
            <a:endParaRPr lang="en-US" altLang="ja-JP" sz="2400" dirty="0">
              <a:solidFill>
                <a:srgbClr val="F79646"/>
              </a:solidFill>
              <a:latin typeface="07ロゴたいぷゴシックCondense"/>
              <a:ea typeface="07ロゴたいぷゴシックCondense"/>
              <a:cs typeface="07ロゴたいぷゴシックCondense"/>
            </a:endParaRPr>
          </a:p>
          <a:p>
            <a:pPr defTabSz="457200"/>
            <a:r>
              <a:rPr lang="ja-JP" altLang="en-US" sz="2400" dirty="0">
                <a:solidFill>
                  <a:srgbClr val="F79646"/>
                </a:solidFill>
                <a:latin typeface="07ロゴたいぷゴシックCondense"/>
                <a:ea typeface="07ロゴたいぷゴシックCondense"/>
                <a:cs typeface="07ロゴたいぷゴシックCondense"/>
              </a:rPr>
              <a:t>自動車利用者の効果</a:t>
            </a:r>
            <a:endParaRPr lang="en-US" altLang="ja-JP" sz="2400" dirty="0">
              <a:solidFill>
                <a:srgbClr val="F79646"/>
              </a:solidFill>
              <a:latin typeface="07ロゴたいぷゴシックCondense"/>
              <a:ea typeface="07ロゴたいぷゴシックCondense"/>
              <a:cs typeface="07ロゴたいぷゴシックCondense"/>
            </a:endParaRPr>
          </a:p>
        </p:txBody>
      </p:sp>
      <p:pic>
        <p:nvPicPr>
          <p:cNvPr id="37" name="図 36" descr="bicycle_re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3281415" y="3616259"/>
            <a:ext cx="952754" cy="744561"/>
          </a:xfrm>
          <a:prstGeom prst="rect">
            <a:avLst/>
          </a:prstGeom>
        </p:spPr>
      </p:pic>
      <p:pic>
        <p:nvPicPr>
          <p:cNvPr id="42" name="図 41" descr="car_coupe-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23903" y="1553794"/>
            <a:ext cx="1130682" cy="738713"/>
          </a:xfrm>
          <a:prstGeom prst="rect">
            <a:avLst/>
          </a:prstGeom>
        </p:spPr>
      </p:pic>
      <p:graphicFrame>
        <p:nvGraphicFramePr>
          <p:cNvPr id="11" name="表 10"/>
          <p:cNvGraphicFramePr>
            <a:graphicFrameLocks noGrp="1"/>
          </p:cNvGraphicFramePr>
          <p:nvPr>
            <p:extLst>
              <p:ext uri="{D42A27DB-BD31-4B8C-83A1-F6EECF244321}">
                <p14:modId xmlns:p14="http://schemas.microsoft.com/office/powerpoint/2010/main" val="4092476063"/>
              </p:ext>
            </p:extLst>
          </p:nvPr>
        </p:nvGraphicFramePr>
        <p:xfrm>
          <a:off x="208173" y="2313384"/>
          <a:ext cx="3983694" cy="842010"/>
        </p:xfrm>
        <a:graphic>
          <a:graphicData uri="http://schemas.openxmlformats.org/drawingml/2006/table">
            <a:tbl>
              <a:tblPr>
                <a:tableStyleId>{5C22544A-7EE6-4342-B048-85BDC9FD1C3A}</a:tableStyleId>
              </a:tblPr>
              <a:tblGrid>
                <a:gridCol w="1568780"/>
                <a:gridCol w="981024"/>
                <a:gridCol w="709273"/>
                <a:gridCol w="724617"/>
              </a:tblGrid>
              <a:tr h="206375">
                <a:tc>
                  <a:txBody>
                    <a:bodyPr/>
                    <a:lstStyle/>
                    <a:p>
                      <a:pPr algn="just">
                        <a:spcAft>
                          <a:spcPts val="0"/>
                        </a:spcAft>
                      </a:pPr>
                      <a:r>
                        <a:rPr lang="ja-JP" sz="1000" kern="100" dirty="0">
                          <a:solidFill>
                            <a:schemeClr val="tx1"/>
                          </a:solidFill>
                          <a:effectLst/>
                          <a:latin typeface="07ロゴたいぷゴシックCondense"/>
                          <a:ea typeface="07ロゴたいぷゴシックCondense"/>
                          <a:cs typeface="07ロゴたいぷゴシックCondense"/>
                        </a:rPr>
                        <a:t>　</a:t>
                      </a:r>
                      <a:endParaRPr lang="ja-JP" sz="1600" kern="100" dirty="0">
                        <a:solidFill>
                          <a:schemeClr val="tx1"/>
                        </a:solidFill>
                        <a:effectLst/>
                        <a:latin typeface="07ロゴたいぷゴシックCondense"/>
                        <a:ea typeface="07ロゴたいぷゴシックCondense"/>
                        <a:cs typeface="07ロゴたいぷゴシックCondens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sz="1800" kern="100" dirty="0">
                          <a:solidFill>
                            <a:schemeClr val="tx1"/>
                          </a:solidFill>
                          <a:effectLst/>
                          <a:latin typeface="07ロゴたいぷゴシックCondense"/>
                          <a:ea typeface="07ロゴたいぷゴシックCondense"/>
                          <a:cs typeface="07ロゴたいぷゴシックCondense"/>
                        </a:rPr>
                        <a:t>協同病院</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sz="1800" kern="100" dirty="0">
                          <a:solidFill>
                            <a:schemeClr val="tx1"/>
                          </a:solidFill>
                          <a:effectLst/>
                          <a:latin typeface="07ロゴたいぷゴシックCondense"/>
                          <a:ea typeface="07ロゴたいぷゴシックCondense"/>
                          <a:cs typeface="07ロゴたいぷゴシックCondense"/>
                        </a:rPr>
                        <a:t>市役所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sz="1800" kern="100" dirty="0">
                          <a:solidFill>
                            <a:schemeClr val="tx1"/>
                          </a:solidFill>
                          <a:effectLst/>
                          <a:latin typeface="07ロゴたいぷゴシックCondense"/>
                          <a:ea typeface="07ロゴたいぷゴシックCondense"/>
                          <a:cs typeface="07ロゴたいぷゴシックCondense"/>
                        </a:rPr>
                        <a:t>消防署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6375">
                <a:tc>
                  <a:txBody>
                    <a:bodyPr/>
                    <a:lstStyle/>
                    <a:p>
                      <a:pPr algn="just">
                        <a:spcAft>
                          <a:spcPts val="0"/>
                        </a:spcAft>
                      </a:pPr>
                      <a:r>
                        <a:rPr lang="ja-JP" sz="1800" kern="100" dirty="0">
                          <a:solidFill>
                            <a:schemeClr val="tx1"/>
                          </a:solidFill>
                          <a:effectLst/>
                          <a:latin typeface="07ロゴたいぷゴシックCondense"/>
                          <a:ea typeface="07ロゴたいぷゴシックCondense"/>
                          <a:cs typeface="07ロゴたいぷゴシックCondense"/>
                        </a:rPr>
                        <a:t>駐車可能</a:t>
                      </a:r>
                      <a:r>
                        <a:rPr lang="ja-JP" sz="1800" kern="100" dirty="0" smtClean="0">
                          <a:solidFill>
                            <a:schemeClr val="tx1"/>
                          </a:solidFill>
                          <a:effectLst/>
                          <a:latin typeface="07ロゴたいぷゴシックCondense"/>
                          <a:ea typeface="07ロゴたいぷゴシックCondense"/>
                          <a:cs typeface="07ロゴたいぷゴシックCondense"/>
                        </a:rPr>
                        <a:t>台数</a:t>
                      </a:r>
                      <a:r>
                        <a:rPr lang="en-US" altLang="ja-JP" sz="1400" kern="100" dirty="0" smtClean="0">
                          <a:solidFill>
                            <a:schemeClr val="tx1"/>
                          </a:solidFill>
                          <a:effectLst/>
                          <a:latin typeface="07ロゴたいぷゴシックCondense"/>
                          <a:ea typeface="07ロゴたいぷゴシックCondense"/>
                          <a:cs typeface="07ロゴたいぷゴシックCondense"/>
                        </a:rPr>
                        <a:t>※</a:t>
                      </a:r>
                      <a:endParaRPr lang="ja-JP" sz="2800" kern="100" dirty="0">
                        <a:solidFill>
                          <a:schemeClr val="tx1"/>
                        </a:solidFill>
                        <a:effectLst/>
                        <a:latin typeface="07ロゴたいぷゴシックCondense"/>
                        <a:ea typeface="07ロゴたいぷゴシックCondense"/>
                        <a:cs typeface="07ロゴたいぷゴシックCondens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800" kern="100" dirty="0" smtClean="0">
                          <a:solidFill>
                            <a:schemeClr val="tx1"/>
                          </a:solidFill>
                          <a:effectLst/>
                          <a:latin typeface="07ロゴたいぷゴシックCondense"/>
                          <a:ea typeface="07ロゴたいぷゴシックCondense"/>
                          <a:cs typeface="07ロゴたいぷゴシックCondense"/>
                        </a:rPr>
                        <a:t>700</a:t>
                      </a:r>
                      <a:r>
                        <a:rPr lang="ja-JP" altLang="en-US" sz="1800" kern="100" dirty="0" smtClean="0">
                          <a:solidFill>
                            <a:schemeClr val="tx1"/>
                          </a:solidFill>
                          <a:effectLst/>
                          <a:latin typeface="07ロゴたいぷゴシックCondense"/>
                          <a:ea typeface="07ロゴたいぷゴシックCondense"/>
                          <a:cs typeface="07ロゴたいぷゴシックCondense"/>
                        </a:rPr>
                        <a:t>台</a:t>
                      </a:r>
                      <a:endParaRPr lang="ja-JP" sz="1800" kern="100" dirty="0">
                        <a:solidFill>
                          <a:schemeClr val="tx1"/>
                        </a:solidFill>
                        <a:effectLst/>
                        <a:latin typeface="07ロゴたいぷゴシックCondense"/>
                        <a:ea typeface="07ロゴたいぷゴシックCondense"/>
                        <a:cs typeface="07ロゴたいぷゴシックCondens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800" kern="100" dirty="0" smtClean="0">
                          <a:solidFill>
                            <a:schemeClr val="tx1"/>
                          </a:solidFill>
                          <a:effectLst/>
                          <a:latin typeface="07ロゴたいぷゴシックCondense"/>
                          <a:ea typeface="07ロゴたいぷゴシックCondense"/>
                          <a:cs typeface="07ロゴたいぷゴシックCondense"/>
                        </a:rPr>
                        <a:t>350</a:t>
                      </a:r>
                      <a:r>
                        <a:rPr lang="ja-JP" altLang="en-US" sz="1800" kern="100" dirty="0" smtClean="0">
                          <a:solidFill>
                            <a:schemeClr val="tx1"/>
                          </a:solidFill>
                          <a:effectLst/>
                          <a:latin typeface="07ロゴたいぷゴシックCondense"/>
                          <a:ea typeface="07ロゴたいぷゴシックCondense"/>
                          <a:cs typeface="07ロゴたいぷゴシックCondense"/>
                        </a:rPr>
                        <a:t>台</a:t>
                      </a:r>
                      <a:endParaRPr lang="ja-JP" sz="1800" kern="100" dirty="0">
                        <a:solidFill>
                          <a:schemeClr val="tx1"/>
                        </a:solidFill>
                        <a:effectLst/>
                        <a:latin typeface="07ロゴたいぷゴシックCondense"/>
                        <a:ea typeface="07ロゴたいぷゴシックCondense"/>
                        <a:cs typeface="07ロゴたいぷゴシックCondens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800" kern="100" dirty="0" smtClean="0">
                          <a:solidFill>
                            <a:schemeClr val="tx1"/>
                          </a:solidFill>
                          <a:effectLst/>
                          <a:latin typeface="07ロゴたいぷゴシックCondense"/>
                          <a:ea typeface="07ロゴたいぷゴシックCondense"/>
                          <a:cs typeface="07ロゴたいぷゴシックCondense"/>
                        </a:rPr>
                        <a:t>120</a:t>
                      </a:r>
                      <a:r>
                        <a:rPr lang="ja-JP" altLang="en-US" sz="1800" kern="100" dirty="0" smtClean="0">
                          <a:solidFill>
                            <a:schemeClr val="tx1"/>
                          </a:solidFill>
                          <a:effectLst/>
                          <a:latin typeface="07ロゴたいぷゴシックCondense"/>
                          <a:ea typeface="07ロゴたいぷゴシックCondense"/>
                          <a:cs typeface="07ロゴたいぷゴシックCondense"/>
                        </a:rPr>
                        <a:t>台</a:t>
                      </a:r>
                      <a:endParaRPr lang="ja-JP" sz="1800" kern="100" dirty="0">
                        <a:solidFill>
                          <a:schemeClr val="tx1"/>
                        </a:solidFill>
                        <a:effectLst/>
                        <a:latin typeface="07ロゴたいぷゴシックCondense"/>
                        <a:ea typeface="07ロゴたいぷゴシックCondense"/>
                        <a:cs typeface="07ロゴたいぷゴシックCondense"/>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6375">
                <a:tc>
                  <a:txBody>
                    <a:bodyPr/>
                    <a:lstStyle/>
                    <a:p>
                      <a:pPr algn="l">
                        <a:spcAft>
                          <a:spcPts val="0"/>
                        </a:spcAft>
                      </a:pPr>
                      <a:r>
                        <a:rPr lang="ja-JP" sz="1800" kern="0" dirty="0">
                          <a:solidFill>
                            <a:schemeClr val="tx1"/>
                          </a:solidFill>
                          <a:effectLst/>
                          <a:latin typeface="07ロゴたいぷゴシックCondense"/>
                          <a:ea typeface="07ロゴたいぷゴシックCondense"/>
                          <a:cs typeface="07ロゴたいぷゴシックCondense"/>
                        </a:rPr>
                        <a:t>短縮効果</a:t>
                      </a:r>
                      <a:endParaRPr lang="ja-JP" sz="1800" kern="100" dirty="0">
                        <a:solidFill>
                          <a:schemeClr val="tx1"/>
                        </a:solidFill>
                        <a:effectLst/>
                        <a:latin typeface="07ロゴたいぷゴシックCondense"/>
                        <a:ea typeface="07ロゴたいぷゴシックCondense"/>
                        <a:cs typeface="07ロゴたいぷゴシックCondense"/>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800" kern="0" dirty="0">
                          <a:solidFill>
                            <a:schemeClr val="tx1"/>
                          </a:solidFill>
                          <a:effectLst/>
                          <a:latin typeface="07ロゴたいぷゴシックCondense"/>
                          <a:ea typeface="07ロゴたいぷゴシックCondense"/>
                          <a:cs typeface="07ロゴたいぷゴシックCondense"/>
                        </a:rPr>
                        <a:t>6'09"</a:t>
                      </a:r>
                      <a:endParaRPr lang="ja-JP" sz="1800" kern="100" dirty="0">
                        <a:solidFill>
                          <a:schemeClr val="tx1"/>
                        </a:solidFill>
                        <a:effectLst/>
                        <a:latin typeface="07ロゴたいぷゴシックCondense"/>
                        <a:ea typeface="07ロゴたいぷゴシックCondense"/>
                        <a:cs typeface="07ロゴたいぷゴシックCondense"/>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800" kern="0" dirty="0">
                          <a:solidFill>
                            <a:schemeClr val="tx1"/>
                          </a:solidFill>
                          <a:effectLst/>
                          <a:latin typeface="07ロゴたいぷゴシックCondense"/>
                          <a:ea typeface="07ロゴたいぷゴシックCondense"/>
                          <a:cs typeface="07ロゴたいぷゴシックCondense"/>
                        </a:rPr>
                        <a:t>3'01"</a:t>
                      </a:r>
                      <a:endParaRPr lang="ja-JP" sz="1800" kern="100" dirty="0">
                        <a:solidFill>
                          <a:schemeClr val="tx1"/>
                        </a:solidFill>
                        <a:effectLst/>
                        <a:latin typeface="07ロゴたいぷゴシックCondense"/>
                        <a:ea typeface="07ロゴたいぷゴシックCondense"/>
                        <a:cs typeface="07ロゴたいぷゴシックCondense"/>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ja-JP" sz="1800" kern="0" dirty="0">
                          <a:solidFill>
                            <a:schemeClr val="tx1"/>
                          </a:solidFill>
                          <a:effectLst/>
                          <a:latin typeface="07ロゴたいぷゴシックCondense"/>
                          <a:ea typeface="07ロゴたいぷゴシックCondense"/>
                          <a:cs typeface="07ロゴたいぷゴシックCondense"/>
                        </a:rPr>
                        <a:t>なし</a:t>
                      </a:r>
                      <a:endParaRPr lang="ja-JP" sz="1800" kern="100" dirty="0">
                        <a:solidFill>
                          <a:schemeClr val="tx1"/>
                        </a:solidFill>
                        <a:effectLst/>
                        <a:latin typeface="07ロゴたいぷゴシックCondense"/>
                        <a:ea typeface="07ロゴたいぷゴシックCondense"/>
                        <a:cs typeface="07ロゴたいぷゴシックCondense"/>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0" name="正方形/長方形 29"/>
          <p:cNvSpPr/>
          <p:nvPr/>
        </p:nvSpPr>
        <p:spPr>
          <a:xfrm>
            <a:off x="130163" y="1756382"/>
            <a:ext cx="4196193" cy="461665"/>
          </a:xfrm>
          <a:prstGeom prst="rect">
            <a:avLst/>
          </a:prstGeom>
          <a:solidFill>
            <a:srgbClr val="FFFFFF"/>
          </a:solidFill>
        </p:spPr>
        <p:txBody>
          <a:bodyPr wrap="square">
            <a:spAutoFit/>
          </a:bodyPr>
          <a:lstStyle/>
          <a:p>
            <a:pPr defTabSz="457200"/>
            <a:r>
              <a:rPr lang="ja-JP" altLang="en-US" sz="2400" dirty="0">
                <a:solidFill>
                  <a:srgbClr val="F79646"/>
                </a:solidFill>
                <a:latin typeface="07ロゴたいぷゴシックCondense"/>
                <a:ea typeface="07ロゴたいぷゴシックCondense"/>
                <a:cs typeface="07ロゴたいぷゴシックCondense"/>
              </a:rPr>
              <a:t>駐車場候補地のポテンシャル</a:t>
            </a:r>
            <a:endParaRPr lang="en-US" altLang="ja-JP" sz="2400" dirty="0">
              <a:solidFill>
                <a:srgbClr val="F79646"/>
              </a:solidFill>
              <a:latin typeface="07ロゴたいぷゴシックCondense"/>
              <a:ea typeface="07ロゴたいぷゴシックCondense"/>
              <a:cs typeface="07ロゴたいぷゴシックCondense"/>
            </a:endParaRPr>
          </a:p>
        </p:txBody>
      </p:sp>
      <p:sp>
        <p:nvSpPr>
          <p:cNvPr id="13" name="テキスト ボックス 12"/>
          <p:cNvSpPr txBox="1"/>
          <p:nvPr/>
        </p:nvSpPr>
        <p:spPr>
          <a:xfrm>
            <a:off x="238902" y="3163176"/>
            <a:ext cx="3592984" cy="338554"/>
          </a:xfrm>
          <a:prstGeom prst="rect">
            <a:avLst/>
          </a:prstGeom>
          <a:noFill/>
        </p:spPr>
        <p:txBody>
          <a:bodyPr wrap="none" rtlCol="0">
            <a:spAutoFit/>
          </a:bodyPr>
          <a:lstStyle/>
          <a:p>
            <a:pPr defTabSz="457200"/>
            <a:r>
              <a:rPr lang="en-US" altLang="ja-JP" sz="1600" dirty="0">
                <a:solidFill>
                  <a:prstClr val="black"/>
                </a:solidFill>
                <a:latin typeface="07ロゴたいぷゴシックCondense"/>
                <a:ea typeface="07ロゴたいぷゴシックCondense"/>
                <a:cs typeface="07ロゴたいぷゴシックCondense"/>
              </a:rPr>
              <a:t>※</a:t>
            </a:r>
            <a:r>
              <a:rPr lang="ja-JP" altLang="en-US" sz="1600" dirty="0">
                <a:solidFill>
                  <a:prstClr val="black"/>
                </a:solidFill>
                <a:latin typeface="07ロゴたいぷゴシックCondense"/>
                <a:ea typeface="07ロゴたいぷゴシックCondense"/>
                <a:cs typeface="07ロゴたいぷゴシックCondense"/>
              </a:rPr>
              <a:t>　筑波大学</a:t>
            </a:r>
            <a:r>
              <a:rPr lang="en-US" altLang="ja-JP" sz="1600" dirty="0">
                <a:solidFill>
                  <a:prstClr val="black"/>
                </a:solidFill>
                <a:latin typeface="07ロゴたいぷゴシックCondense"/>
                <a:ea typeface="07ロゴたいぷゴシックCondense"/>
                <a:cs typeface="07ロゴたいぷゴシックCondense"/>
              </a:rPr>
              <a:t>3</a:t>
            </a:r>
            <a:r>
              <a:rPr lang="ja-JP" altLang="en-US" sz="1600" dirty="0">
                <a:solidFill>
                  <a:prstClr val="black"/>
                </a:solidFill>
                <a:latin typeface="07ロゴたいぷゴシックCondense"/>
                <a:ea typeface="07ロゴたいぷゴシックCondense"/>
                <a:cs typeface="07ロゴたいぷゴシックCondense"/>
              </a:rPr>
              <a:t>学駐車場を基準とする</a:t>
            </a:r>
          </a:p>
        </p:txBody>
      </p:sp>
      <p:sp>
        <p:nvSpPr>
          <p:cNvPr id="15" name="テキスト ボックス 14"/>
          <p:cNvSpPr txBox="1"/>
          <p:nvPr/>
        </p:nvSpPr>
        <p:spPr>
          <a:xfrm>
            <a:off x="169917" y="5664931"/>
            <a:ext cx="8802410" cy="584776"/>
          </a:xfrm>
          <a:prstGeom prst="rect">
            <a:avLst/>
          </a:prstGeom>
          <a:solidFill>
            <a:srgbClr val="F79646"/>
          </a:solidFill>
        </p:spPr>
        <p:txBody>
          <a:bodyPr wrap="none" rtlCol="0">
            <a:spAutoFit/>
          </a:bodyPr>
          <a:lstStyle/>
          <a:p>
            <a:pPr defTabSz="457200"/>
            <a:r>
              <a:rPr lang="ja-JP" altLang="en-US" sz="3200" dirty="0">
                <a:solidFill>
                  <a:schemeClr val="bg1"/>
                </a:solidFill>
                <a:latin typeface="07ロゴたいぷゴシックCondense"/>
                <a:ea typeface="07ロゴたいぷゴシックCondense"/>
                <a:cs typeface="07ロゴたいぷゴシックCondense"/>
              </a:rPr>
              <a:t>自転車を利用するほうが大きい効果が得られる</a:t>
            </a:r>
          </a:p>
        </p:txBody>
      </p:sp>
    </p:spTree>
    <p:extLst>
      <p:ext uri="{BB962C8B-B14F-4D97-AF65-F5344CB8AC3E}">
        <p14:creationId xmlns:p14="http://schemas.microsoft.com/office/powerpoint/2010/main" val="2660301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FD536EC7-DD9E-EC45-832C-40946C87714C}" type="slidenum">
              <a:rPr lang="ja-JP" altLang="en-US" smtClean="0">
                <a:solidFill>
                  <a:prstClr val="black">
                    <a:lumMod val="50000"/>
                    <a:lumOff val="50000"/>
                  </a:prstClr>
                </a:solidFill>
                <a:latin typeface="Calibri"/>
                <a:ea typeface="ＭＳ Ｐゴシック"/>
              </a:rPr>
              <a:pPr/>
              <a:t>25</a:t>
            </a:fld>
            <a:endParaRPr lang="ja-JP" altLang="en-US">
              <a:solidFill>
                <a:prstClr val="black">
                  <a:lumMod val="50000"/>
                  <a:lumOff val="50000"/>
                </a:prstClr>
              </a:solidFill>
              <a:latin typeface="Calibri"/>
              <a:ea typeface="ＭＳ Ｐゴシック"/>
            </a:endParaRPr>
          </a:p>
        </p:txBody>
      </p:sp>
      <p:sp>
        <p:nvSpPr>
          <p:cNvPr id="20" name="テキスト プレースホルダー 2"/>
          <p:cNvSpPr txBox="1">
            <a:spLocks/>
          </p:cNvSpPr>
          <p:nvPr/>
        </p:nvSpPr>
        <p:spPr>
          <a:xfrm>
            <a:off x="199358" y="96567"/>
            <a:ext cx="1156879" cy="1067777"/>
          </a:xfrm>
          <a:prstGeom prst="rect">
            <a:avLst/>
          </a:prstGeom>
          <a:solidFill>
            <a:srgbClr val="66CCFF"/>
          </a:solidFill>
        </p:spPr>
        <p:txBody>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07ロゴたいぷゴシックCondense"/>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07ロゴたいぷゴシックCondense"/>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07ロゴたいぷゴシックCondense"/>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ja-JP" altLang="en-US" sz="6600" dirty="0" smtClean="0">
                <a:solidFill>
                  <a:srgbClr val="FFFFFF"/>
                </a:solidFill>
                <a:latin typeface="07ロゴたいぷゴシック7"/>
                <a:ea typeface="07ロゴたいぷゴシック7"/>
                <a:cs typeface="07ロゴたいぷゴシック7"/>
              </a:rPr>
              <a:t>部</a:t>
            </a:r>
            <a:endParaRPr lang="ja-JP" altLang="en-US" sz="6600" dirty="0">
              <a:solidFill>
                <a:srgbClr val="FFFFFF"/>
              </a:solidFill>
              <a:latin typeface="07ロゴたいぷゴシック7"/>
              <a:ea typeface="07ロゴたいぷゴシック7"/>
              <a:cs typeface="07ロゴたいぷゴシック7"/>
            </a:endParaRPr>
          </a:p>
        </p:txBody>
      </p:sp>
      <p:sp>
        <p:nvSpPr>
          <p:cNvPr id="21" name="テキスト プレースホルダー 3"/>
          <p:cNvSpPr txBox="1">
            <a:spLocks/>
          </p:cNvSpPr>
          <p:nvPr/>
        </p:nvSpPr>
        <p:spPr>
          <a:xfrm>
            <a:off x="1369329" y="85491"/>
            <a:ext cx="3286938" cy="567771"/>
          </a:xfrm>
          <a:prstGeom prst="rect">
            <a:avLst/>
          </a:prstGeom>
          <a:noFill/>
        </p:spPr>
        <p:txBody>
          <a:bodyP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07ロゴたいぷゴシックCondense"/>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07ロゴたいぷゴシックCondense"/>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07ロゴたいぷゴシックCondense"/>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ja-JP" altLang="en-US" dirty="0" smtClean="0">
                <a:solidFill>
                  <a:srgbClr val="66CCFF"/>
                </a:solidFill>
                <a:latin typeface="07ロゴたいぷゴシック7"/>
                <a:ea typeface="07ロゴたいぷゴシック7"/>
                <a:cs typeface="07ロゴたいぷゴシック7"/>
              </a:rPr>
              <a:t>門地区別方策案</a:t>
            </a:r>
            <a:endParaRPr lang="ja-JP" altLang="en-US" dirty="0">
              <a:solidFill>
                <a:srgbClr val="66CCFF"/>
              </a:solidFill>
              <a:latin typeface="07ロゴたいぷゴシック7"/>
              <a:ea typeface="07ロゴたいぷゴシック7"/>
              <a:cs typeface="07ロゴたいぷゴシック7"/>
            </a:endParaRPr>
          </a:p>
        </p:txBody>
      </p:sp>
      <p:pic>
        <p:nvPicPr>
          <p:cNvPr id="23" name="Picture 21" descr="土浦"/>
          <p:cNvPicPr>
            <a:picLocks noChangeAspect="1" noChangeArrowheads="1"/>
          </p:cNvPicPr>
          <p:nvPr/>
        </p:nvPicPr>
        <p:blipFill rotWithShape="1">
          <a:blip r:embed="rId2" cstate="screen">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bwMode="auto">
          <a:xfrm>
            <a:off x="-235030" y="1507723"/>
            <a:ext cx="4696531" cy="4555017"/>
          </a:xfrm>
          <a:prstGeom prst="rect">
            <a:avLst/>
          </a:prstGeom>
          <a:noFill/>
          <a:ln>
            <a:noFill/>
          </a:ln>
          <a:extLst/>
        </p:spPr>
      </p:pic>
      <p:sp>
        <p:nvSpPr>
          <p:cNvPr id="24" name="円/楕円 23"/>
          <p:cNvSpPr/>
          <p:nvPr/>
        </p:nvSpPr>
        <p:spPr>
          <a:xfrm>
            <a:off x="1209086" y="3771759"/>
            <a:ext cx="901659" cy="920347"/>
          </a:xfrm>
          <a:prstGeom prst="ellipse">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latin typeface="07ロゴたいぷゴシックCondense"/>
                <a:ea typeface="07ロゴたいぷゴシックCondense"/>
                <a:cs typeface="07ロゴたいぷゴシックCondense"/>
              </a:rPr>
              <a:t>中心</a:t>
            </a:r>
            <a:endParaRPr kumimoji="1" lang="ja-JP" altLang="en-US" sz="2400" dirty="0">
              <a:latin typeface="07ロゴたいぷゴシックCondense"/>
              <a:ea typeface="07ロゴたいぷゴシックCondense"/>
              <a:cs typeface="07ロゴたいぷゴシックCondense"/>
            </a:endParaRPr>
          </a:p>
        </p:txBody>
      </p:sp>
      <p:sp>
        <p:nvSpPr>
          <p:cNvPr id="25" name="円/楕円 24"/>
          <p:cNvSpPr/>
          <p:nvPr/>
        </p:nvSpPr>
        <p:spPr>
          <a:xfrm>
            <a:off x="814958" y="1878367"/>
            <a:ext cx="901659" cy="920347"/>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latin typeface="07ロゴたいぷゴシックCondense"/>
                <a:ea typeface="07ロゴたいぷゴシックCondense"/>
                <a:cs typeface="07ロゴたいぷゴシックCondense"/>
              </a:rPr>
              <a:t>新治</a:t>
            </a:r>
            <a:endParaRPr kumimoji="1" lang="ja-JP" altLang="en-US" sz="2400" dirty="0">
              <a:latin typeface="07ロゴたいぷゴシックCondense"/>
              <a:ea typeface="07ロゴたいぷゴシックCondense"/>
              <a:cs typeface="07ロゴたいぷゴシックCondense"/>
            </a:endParaRPr>
          </a:p>
        </p:txBody>
      </p:sp>
      <p:sp>
        <p:nvSpPr>
          <p:cNvPr id="28" name="円/楕円 27"/>
          <p:cNvSpPr/>
          <p:nvPr/>
        </p:nvSpPr>
        <p:spPr>
          <a:xfrm>
            <a:off x="765059" y="4913520"/>
            <a:ext cx="901659" cy="920347"/>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latin typeface="07ロゴたいぷゴシックCondense"/>
                <a:ea typeface="07ロゴたいぷゴシックCondense"/>
                <a:cs typeface="07ロゴたいぷゴシックCondense"/>
              </a:rPr>
              <a:t>南部</a:t>
            </a:r>
            <a:endParaRPr kumimoji="1" lang="ja-JP" altLang="en-US" sz="2400" dirty="0">
              <a:latin typeface="07ロゴたいぷゴシックCondense"/>
              <a:ea typeface="07ロゴたいぷゴシックCondense"/>
              <a:cs typeface="07ロゴたいぷゴシックCondense"/>
            </a:endParaRPr>
          </a:p>
        </p:txBody>
      </p:sp>
      <p:sp>
        <p:nvSpPr>
          <p:cNvPr id="29" name="円/楕円 28"/>
          <p:cNvSpPr/>
          <p:nvPr/>
        </p:nvSpPr>
        <p:spPr>
          <a:xfrm>
            <a:off x="2532362" y="4505973"/>
            <a:ext cx="901659" cy="924466"/>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000" dirty="0" smtClean="0">
                <a:latin typeface="07ロゴたいぷゴシックCondense"/>
                <a:ea typeface="07ロゴたいぷゴシックCondense"/>
                <a:cs typeface="07ロゴたいぷゴシックCondense"/>
              </a:rPr>
              <a:t>霞</a:t>
            </a:r>
            <a:endParaRPr lang="en-US" altLang="ja-JP" sz="2000" dirty="0" smtClean="0">
              <a:latin typeface="07ロゴたいぷゴシックCondense"/>
              <a:ea typeface="07ロゴたいぷゴシックCondense"/>
              <a:cs typeface="07ロゴたいぷゴシックCondense"/>
            </a:endParaRPr>
          </a:p>
          <a:p>
            <a:pPr algn="ctr"/>
            <a:r>
              <a:rPr lang="ja-JP" altLang="en-US" sz="2000" dirty="0" smtClean="0">
                <a:latin typeface="07ロゴたいぷゴシックCondense"/>
                <a:ea typeface="07ロゴたいぷゴシックCondense"/>
                <a:cs typeface="07ロゴたいぷゴシックCondense"/>
              </a:rPr>
              <a:t>ヶ</a:t>
            </a:r>
            <a:endParaRPr lang="en-US" altLang="ja-JP" sz="2000" dirty="0" smtClean="0">
              <a:latin typeface="07ロゴたいぷゴシックCondense"/>
              <a:ea typeface="07ロゴたいぷゴシックCondense"/>
              <a:cs typeface="07ロゴたいぷゴシックCondense"/>
            </a:endParaRPr>
          </a:p>
          <a:p>
            <a:pPr algn="ctr"/>
            <a:r>
              <a:rPr lang="ja-JP" altLang="en-US" sz="2000" dirty="0" smtClean="0">
                <a:latin typeface="07ロゴたいぷゴシックCondense"/>
                <a:ea typeface="07ロゴたいぷゴシックCondense"/>
                <a:cs typeface="07ロゴたいぷゴシックCondense"/>
              </a:rPr>
              <a:t>浦</a:t>
            </a:r>
            <a:endParaRPr kumimoji="1" lang="ja-JP" altLang="en-US" sz="2000" dirty="0">
              <a:latin typeface="07ロゴたいぷゴシックCondense"/>
              <a:ea typeface="07ロゴたいぷゴシックCondense"/>
              <a:cs typeface="07ロゴたいぷゴシックCondense"/>
            </a:endParaRPr>
          </a:p>
        </p:txBody>
      </p:sp>
      <p:grpSp>
        <p:nvGrpSpPr>
          <p:cNvPr id="30" name="図形グループ 29"/>
          <p:cNvGrpSpPr/>
          <p:nvPr/>
        </p:nvGrpSpPr>
        <p:grpSpPr>
          <a:xfrm>
            <a:off x="4710985" y="2718349"/>
            <a:ext cx="3992943" cy="1074690"/>
            <a:chOff x="4650582" y="2828896"/>
            <a:chExt cx="3992943" cy="1074690"/>
          </a:xfrm>
        </p:grpSpPr>
        <p:sp>
          <p:nvSpPr>
            <p:cNvPr id="31" name="タイトル 1"/>
            <p:cNvSpPr txBox="1">
              <a:spLocks/>
            </p:cNvSpPr>
            <p:nvPr/>
          </p:nvSpPr>
          <p:spPr>
            <a:xfrm>
              <a:off x="4650582" y="3187557"/>
              <a:ext cx="3992943" cy="716029"/>
            </a:xfrm>
            <a:prstGeom prst="rect">
              <a:avLst/>
            </a:prstGeom>
            <a:noFill/>
            <a:ln>
              <a:solidFill>
                <a:srgbClr val="BFBFBF"/>
              </a:solidFill>
            </a:ln>
          </p:spPr>
          <p:txBody>
            <a:bodyPr vert="horz" lIns="91440" tIns="45720" rIns="91440" bIns="45720" rtlCol="0" anchor="ctr">
              <a:normAutofit fontScale="47500" lnSpcReduction="20000"/>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dirty="0">
                  <a:solidFill>
                    <a:srgbClr val="D9D9D9"/>
                  </a:solidFill>
                </a:rPr>
                <a:t>賑わいの</a:t>
              </a:r>
              <a:r>
                <a:rPr lang="ja-JP" altLang="en-US" dirty="0" smtClean="0">
                  <a:solidFill>
                    <a:srgbClr val="D9D9D9"/>
                  </a:solidFill>
                </a:rPr>
                <a:t>ある</a:t>
              </a:r>
              <a:endParaRPr lang="en-US" altLang="ja-JP" dirty="0" smtClean="0">
                <a:solidFill>
                  <a:srgbClr val="D9D9D9"/>
                </a:solidFill>
              </a:endParaRPr>
            </a:p>
            <a:p>
              <a:r>
                <a:rPr lang="ja-JP" altLang="en-US" dirty="0" smtClean="0">
                  <a:solidFill>
                    <a:srgbClr val="D9D9D9"/>
                  </a:solidFill>
                </a:rPr>
                <a:t>ファッショナブル</a:t>
              </a:r>
              <a:r>
                <a:rPr lang="ja-JP" altLang="en-US" dirty="0">
                  <a:solidFill>
                    <a:srgbClr val="D9D9D9"/>
                  </a:solidFill>
                </a:rPr>
                <a:t>なまちづくり</a:t>
              </a:r>
              <a:endParaRPr lang="en-US" altLang="ja-JP" dirty="0">
                <a:solidFill>
                  <a:srgbClr val="D9D9D9"/>
                </a:solidFill>
              </a:endParaRPr>
            </a:p>
          </p:txBody>
        </p:sp>
        <p:sp>
          <p:nvSpPr>
            <p:cNvPr id="32" name="タイトル 1"/>
            <p:cNvSpPr txBox="1">
              <a:spLocks/>
            </p:cNvSpPr>
            <p:nvPr/>
          </p:nvSpPr>
          <p:spPr>
            <a:xfrm>
              <a:off x="4762537" y="2828896"/>
              <a:ext cx="974241" cy="537963"/>
            </a:xfrm>
            <a:prstGeom prst="rect">
              <a:avLst/>
            </a:prstGeom>
            <a:solidFill>
              <a:srgbClr val="FFFFFF"/>
            </a:solidFill>
            <a:ln>
              <a:noFill/>
            </a:ln>
          </p:spPr>
          <p:txBody>
            <a:bodyPr>
              <a:noAutofit/>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000" dirty="0" smtClean="0">
                  <a:solidFill>
                    <a:srgbClr val="D9D9D9"/>
                  </a:solidFill>
                  <a:ea typeface="07ロゴたいぷゴシック7"/>
                </a:rPr>
                <a:t>商業</a:t>
              </a:r>
              <a:endParaRPr lang="ja-JP" altLang="en-US" sz="3000" dirty="0">
                <a:solidFill>
                  <a:srgbClr val="D9D9D9"/>
                </a:solidFill>
                <a:ea typeface="07ロゴたいぷゴシック7"/>
              </a:endParaRPr>
            </a:p>
          </p:txBody>
        </p:sp>
      </p:grpSp>
      <p:grpSp>
        <p:nvGrpSpPr>
          <p:cNvPr id="33" name="図形グループ 32"/>
          <p:cNvGrpSpPr/>
          <p:nvPr/>
        </p:nvGrpSpPr>
        <p:grpSpPr>
          <a:xfrm>
            <a:off x="2866250" y="828446"/>
            <a:ext cx="4120172" cy="955820"/>
            <a:chOff x="2993610" y="307637"/>
            <a:chExt cx="4120172" cy="955820"/>
          </a:xfrm>
        </p:grpSpPr>
        <p:sp>
          <p:nvSpPr>
            <p:cNvPr id="34" name="正方形/長方形 33"/>
            <p:cNvSpPr/>
            <p:nvPr/>
          </p:nvSpPr>
          <p:spPr>
            <a:xfrm>
              <a:off x="2993610" y="705010"/>
              <a:ext cx="4120172" cy="506110"/>
            </a:xfrm>
            <a:prstGeom prst="rect">
              <a:avLst/>
            </a:prstGeom>
            <a:no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タイトル 1"/>
            <p:cNvSpPr txBox="1">
              <a:spLocks/>
            </p:cNvSpPr>
            <p:nvPr/>
          </p:nvSpPr>
          <p:spPr>
            <a:xfrm>
              <a:off x="2993610" y="672157"/>
              <a:ext cx="4120172" cy="591300"/>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rgbClr val="D9D9D9"/>
                  </a:solidFill>
                </a:rPr>
                <a:t>トレンドとしての農業</a:t>
              </a:r>
              <a:endParaRPr lang="en-US" altLang="ja-JP" sz="2800" dirty="0">
                <a:solidFill>
                  <a:srgbClr val="D9D9D9"/>
                </a:solidFill>
              </a:endParaRPr>
            </a:p>
          </p:txBody>
        </p:sp>
        <p:sp>
          <p:nvSpPr>
            <p:cNvPr id="36" name="タイトル 1"/>
            <p:cNvSpPr txBox="1">
              <a:spLocks/>
            </p:cNvSpPr>
            <p:nvPr/>
          </p:nvSpPr>
          <p:spPr>
            <a:xfrm>
              <a:off x="3096902" y="307637"/>
              <a:ext cx="974241" cy="537963"/>
            </a:xfrm>
            <a:prstGeom prst="rect">
              <a:avLst/>
            </a:prstGeom>
            <a:solidFill>
              <a:srgbClr val="FFFFFF"/>
            </a:solidFill>
            <a:ln>
              <a:noFill/>
            </a:ln>
          </p:spPr>
          <p:txBody>
            <a:bodyPr>
              <a:normAutofit fontScale="92500" lnSpcReduction="1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200" dirty="0" smtClean="0">
                  <a:solidFill>
                    <a:schemeClr val="bg1">
                      <a:lumMod val="85000"/>
                    </a:schemeClr>
                  </a:solidFill>
                  <a:ea typeface="07ロゴたいぷゴシック7"/>
                </a:rPr>
                <a:t>農業</a:t>
              </a:r>
              <a:endParaRPr lang="ja-JP" altLang="en-US" sz="3200" dirty="0">
                <a:solidFill>
                  <a:schemeClr val="bg1">
                    <a:lumMod val="85000"/>
                  </a:schemeClr>
                </a:solidFill>
                <a:ea typeface="07ロゴたいぷゴシック7"/>
              </a:endParaRPr>
            </a:p>
          </p:txBody>
        </p:sp>
      </p:grpSp>
      <p:grpSp>
        <p:nvGrpSpPr>
          <p:cNvPr id="41" name="図形グループ 40"/>
          <p:cNvGrpSpPr/>
          <p:nvPr/>
        </p:nvGrpSpPr>
        <p:grpSpPr>
          <a:xfrm>
            <a:off x="3644207" y="4983178"/>
            <a:ext cx="5204197" cy="995302"/>
            <a:chOff x="3797479" y="4950331"/>
            <a:chExt cx="5204197" cy="995302"/>
          </a:xfrm>
        </p:grpSpPr>
        <p:sp>
          <p:nvSpPr>
            <p:cNvPr id="42" name="タイトル 1"/>
            <p:cNvSpPr txBox="1">
              <a:spLocks/>
            </p:cNvSpPr>
            <p:nvPr/>
          </p:nvSpPr>
          <p:spPr>
            <a:xfrm>
              <a:off x="3797479" y="5294698"/>
              <a:ext cx="5204197" cy="65093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rgbClr val="D9D9D9"/>
                  </a:solidFill>
                </a:rPr>
                <a:t>地域親子のオープンな交流空間</a:t>
              </a:r>
              <a:endParaRPr lang="en-US" altLang="ja-JP" sz="2800" dirty="0" smtClean="0">
                <a:solidFill>
                  <a:srgbClr val="D9D9D9"/>
                </a:solidFill>
              </a:endParaRPr>
            </a:p>
          </p:txBody>
        </p:sp>
        <p:sp>
          <p:nvSpPr>
            <p:cNvPr id="43" name="正方形/長方形 42"/>
            <p:cNvSpPr/>
            <p:nvPr/>
          </p:nvSpPr>
          <p:spPr>
            <a:xfrm>
              <a:off x="3814714" y="5320532"/>
              <a:ext cx="5143169" cy="562565"/>
            </a:xfrm>
            <a:prstGeom prst="rect">
              <a:avLst/>
            </a:prstGeom>
            <a:no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タイトル 1"/>
            <p:cNvSpPr txBox="1">
              <a:spLocks/>
            </p:cNvSpPr>
            <p:nvPr/>
          </p:nvSpPr>
          <p:spPr>
            <a:xfrm>
              <a:off x="3983000" y="4950331"/>
              <a:ext cx="997995" cy="489057"/>
            </a:xfrm>
            <a:prstGeom prst="rect">
              <a:avLst/>
            </a:prstGeom>
            <a:solidFill>
              <a:srgbClr val="FFFFFF"/>
            </a:solidFill>
            <a:ln>
              <a:noFill/>
            </a:ln>
          </p:spPr>
          <p:txBody>
            <a:bodyPr>
              <a:normAutofit fontScale="92500" lnSpcReduction="2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200" dirty="0" smtClean="0">
                  <a:solidFill>
                    <a:srgbClr val="D9D9D9"/>
                  </a:solidFill>
                  <a:ea typeface="07ロゴたいぷゴシック7"/>
                </a:rPr>
                <a:t>交流</a:t>
              </a:r>
              <a:endParaRPr lang="ja-JP" altLang="en-US" sz="3200" dirty="0">
                <a:solidFill>
                  <a:srgbClr val="D9D9D9"/>
                </a:solidFill>
                <a:ea typeface="07ロゴたいぷゴシック7"/>
              </a:endParaRPr>
            </a:p>
          </p:txBody>
        </p:sp>
      </p:grpSp>
      <p:sp>
        <p:nvSpPr>
          <p:cNvPr id="49" name="円/楕円 48"/>
          <p:cNvSpPr/>
          <p:nvPr/>
        </p:nvSpPr>
        <p:spPr>
          <a:xfrm>
            <a:off x="3022432" y="3154497"/>
            <a:ext cx="901659" cy="920347"/>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latin typeface="07ロゴたいぷゴシックCondense"/>
                <a:ea typeface="07ロゴたいぷゴシックCondense"/>
                <a:cs typeface="07ロゴたいぷゴシックCondense"/>
              </a:rPr>
              <a:t>北部</a:t>
            </a:r>
            <a:endParaRPr kumimoji="1" lang="ja-JP" altLang="en-US" sz="2400" dirty="0">
              <a:latin typeface="07ロゴたいぷゴシックCondense"/>
              <a:ea typeface="07ロゴたいぷゴシックCondense"/>
              <a:cs typeface="07ロゴたいぷゴシックCondense"/>
            </a:endParaRPr>
          </a:p>
        </p:txBody>
      </p:sp>
      <p:grpSp>
        <p:nvGrpSpPr>
          <p:cNvPr id="50" name="図形グループ 49"/>
          <p:cNvGrpSpPr/>
          <p:nvPr/>
        </p:nvGrpSpPr>
        <p:grpSpPr>
          <a:xfrm>
            <a:off x="3943783" y="1788611"/>
            <a:ext cx="4494707" cy="988761"/>
            <a:chOff x="5034068" y="1698257"/>
            <a:chExt cx="4494707" cy="988761"/>
          </a:xfrm>
        </p:grpSpPr>
        <p:sp>
          <p:nvSpPr>
            <p:cNvPr id="51" name="タイトル 1"/>
            <p:cNvSpPr txBox="1">
              <a:spLocks/>
            </p:cNvSpPr>
            <p:nvPr/>
          </p:nvSpPr>
          <p:spPr>
            <a:xfrm>
              <a:off x="5063260" y="2036083"/>
              <a:ext cx="4465515" cy="65093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chemeClr val="accent1"/>
                  </a:solidFill>
                </a:rPr>
                <a:t>スマートな通院システム</a:t>
              </a:r>
              <a:endParaRPr lang="en-US" altLang="ja-JP" sz="2800" dirty="0" smtClean="0">
                <a:solidFill>
                  <a:schemeClr val="accent1"/>
                </a:solidFill>
              </a:endParaRPr>
            </a:p>
          </p:txBody>
        </p:sp>
        <p:sp>
          <p:nvSpPr>
            <p:cNvPr id="52" name="正方形/長方形 51"/>
            <p:cNvSpPr/>
            <p:nvPr/>
          </p:nvSpPr>
          <p:spPr>
            <a:xfrm>
              <a:off x="5034068" y="2060020"/>
              <a:ext cx="4425205" cy="556721"/>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8" name="タイトル 1"/>
            <p:cNvSpPr txBox="1">
              <a:spLocks/>
            </p:cNvSpPr>
            <p:nvPr/>
          </p:nvSpPr>
          <p:spPr>
            <a:xfrm>
              <a:off x="5137198" y="1698257"/>
              <a:ext cx="974241" cy="537963"/>
            </a:xfrm>
            <a:prstGeom prst="rect">
              <a:avLst/>
            </a:prstGeom>
            <a:solidFill>
              <a:srgbClr val="FFFFFF"/>
            </a:solidFill>
            <a:ln>
              <a:noFill/>
            </a:ln>
          </p:spPr>
          <p:txBody>
            <a:bodyPr>
              <a:noAutofit/>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000" dirty="0" smtClean="0">
                  <a:solidFill>
                    <a:schemeClr val="accent1"/>
                  </a:solidFill>
                  <a:ea typeface="07ロゴたいぷゴシック7"/>
                </a:rPr>
                <a:t>福祉</a:t>
              </a:r>
              <a:endParaRPr lang="ja-JP" altLang="en-US" sz="3000" dirty="0">
                <a:solidFill>
                  <a:schemeClr val="accent1"/>
                </a:solidFill>
                <a:ea typeface="07ロゴたいぷゴシック7"/>
              </a:endParaRPr>
            </a:p>
          </p:txBody>
        </p:sp>
      </p:grpSp>
      <p:sp>
        <p:nvSpPr>
          <p:cNvPr id="59" name="円/楕円 58"/>
          <p:cNvSpPr/>
          <p:nvPr/>
        </p:nvSpPr>
        <p:spPr>
          <a:xfrm>
            <a:off x="1649479" y="2850581"/>
            <a:ext cx="901659" cy="920347"/>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latin typeface="07ロゴたいぷゴシックCondense"/>
                <a:ea typeface="07ロゴたいぷゴシックCondense"/>
                <a:cs typeface="07ロゴたいぷゴシックCondense"/>
              </a:rPr>
              <a:t>全域</a:t>
            </a:r>
            <a:endParaRPr kumimoji="1" lang="ja-JP" altLang="en-US" sz="2400" dirty="0">
              <a:latin typeface="07ロゴたいぷゴシックCondense"/>
              <a:ea typeface="07ロゴたいぷゴシックCondense"/>
              <a:cs typeface="07ロゴたいぷゴシックCondense"/>
            </a:endParaRPr>
          </a:p>
        </p:txBody>
      </p:sp>
      <p:grpSp>
        <p:nvGrpSpPr>
          <p:cNvPr id="60" name="図形グループ 59"/>
          <p:cNvGrpSpPr/>
          <p:nvPr/>
        </p:nvGrpSpPr>
        <p:grpSpPr>
          <a:xfrm>
            <a:off x="4289070" y="3927569"/>
            <a:ext cx="4737854" cy="1021486"/>
            <a:chOff x="4316000" y="2586343"/>
            <a:chExt cx="4737854" cy="1021486"/>
          </a:xfrm>
        </p:grpSpPr>
        <p:sp>
          <p:nvSpPr>
            <p:cNvPr id="61" name="タイトル 1"/>
            <p:cNvSpPr txBox="1">
              <a:spLocks/>
            </p:cNvSpPr>
            <p:nvPr/>
          </p:nvSpPr>
          <p:spPr>
            <a:xfrm>
              <a:off x="4392636" y="2956894"/>
              <a:ext cx="4661218" cy="650935"/>
            </a:xfrm>
            <a:prstGeom prst="rect">
              <a:avLst/>
            </a:prstGeom>
            <a:noFill/>
            <a:ln>
              <a:solidFill>
                <a:srgbClr val="FFFFFF"/>
              </a:solid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rgbClr val="D9D9D9"/>
                  </a:solidFill>
                </a:rPr>
                <a:t>通勤時間をコーディネート</a:t>
              </a:r>
              <a:endParaRPr lang="en-US" altLang="ja-JP" sz="2800" dirty="0" smtClean="0">
                <a:solidFill>
                  <a:srgbClr val="D9D9D9"/>
                </a:solidFill>
              </a:endParaRPr>
            </a:p>
          </p:txBody>
        </p:sp>
        <p:sp>
          <p:nvSpPr>
            <p:cNvPr id="62" name="正方形/長方形 61"/>
            <p:cNvSpPr/>
            <p:nvPr/>
          </p:nvSpPr>
          <p:spPr>
            <a:xfrm>
              <a:off x="4316000" y="2940813"/>
              <a:ext cx="4685676" cy="583818"/>
            </a:xfrm>
            <a:prstGeom prst="rect">
              <a:avLst/>
            </a:prstGeom>
            <a:no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3" name="タイトル 1"/>
            <p:cNvSpPr txBox="1">
              <a:spLocks/>
            </p:cNvSpPr>
            <p:nvPr/>
          </p:nvSpPr>
          <p:spPr>
            <a:xfrm>
              <a:off x="4477483" y="2586343"/>
              <a:ext cx="974241" cy="537963"/>
            </a:xfrm>
            <a:prstGeom prst="rect">
              <a:avLst/>
            </a:prstGeom>
            <a:solidFill>
              <a:srgbClr val="FFFFFF"/>
            </a:solidFill>
            <a:ln>
              <a:noFill/>
            </a:ln>
          </p:spPr>
          <p:txBody>
            <a:bodyPr>
              <a:normAutofit fontScale="85000" lnSpcReduction="1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600" dirty="0" smtClean="0">
                  <a:solidFill>
                    <a:srgbClr val="D9D9D9"/>
                  </a:solidFill>
                  <a:ea typeface="07ロゴたいぷゴシック7"/>
                </a:rPr>
                <a:t>交通</a:t>
              </a:r>
              <a:endParaRPr lang="ja-JP" altLang="en-US" sz="3600" dirty="0">
                <a:solidFill>
                  <a:srgbClr val="D9D9D9"/>
                </a:solidFill>
                <a:ea typeface="07ロゴたいぷゴシック7"/>
              </a:endParaRPr>
            </a:p>
          </p:txBody>
        </p:sp>
      </p:grpSp>
      <p:grpSp>
        <p:nvGrpSpPr>
          <p:cNvPr id="53" name="図形グループ 52"/>
          <p:cNvGrpSpPr/>
          <p:nvPr/>
        </p:nvGrpSpPr>
        <p:grpSpPr>
          <a:xfrm>
            <a:off x="2172240" y="5785561"/>
            <a:ext cx="6104160" cy="937806"/>
            <a:chOff x="1214838" y="5785561"/>
            <a:chExt cx="6104160" cy="937806"/>
          </a:xfrm>
        </p:grpSpPr>
        <p:sp>
          <p:nvSpPr>
            <p:cNvPr id="54" name="タイトル 1"/>
            <p:cNvSpPr txBox="1">
              <a:spLocks/>
            </p:cNvSpPr>
            <p:nvPr/>
          </p:nvSpPr>
          <p:spPr>
            <a:xfrm>
              <a:off x="1283721" y="6185405"/>
              <a:ext cx="6035277" cy="537962"/>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chemeClr val="bg1">
                      <a:lumMod val="85000"/>
                    </a:schemeClr>
                  </a:solidFill>
                </a:rPr>
                <a:t>リフレッシュして発見、土浦の魅力</a:t>
              </a:r>
              <a:endParaRPr lang="en-US" altLang="ja-JP" sz="2800" dirty="0" smtClean="0">
                <a:solidFill>
                  <a:schemeClr val="bg1">
                    <a:lumMod val="85000"/>
                  </a:schemeClr>
                </a:solidFill>
              </a:endParaRPr>
            </a:p>
          </p:txBody>
        </p:sp>
        <p:sp>
          <p:nvSpPr>
            <p:cNvPr id="55" name="正方形/長方形 54"/>
            <p:cNvSpPr/>
            <p:nvPr/>
          </p:nvSpPr>
          <p:spPr>
            <a:xfrm>
              <a:off x="1214838" y="6169776"/>
              <a:ext cx="6005632" cy="535885"/>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6" name="タイトル 1"/>
            <p:cNvSpPr txBox="1">
              <a:spLocks/>
            </p:cNvSpPr>
            <p:nvPr/>
          </p:nvSpPr>
          <p:spPr>
            <a:xfrm>
              <a:off x="1366948" y="5785561"/>
              <a:ext cx="974241" cy="537963"/>
            </a:xfrm>
            <a:prstGeom prst="rect">
              <a:avLst/>
            </a:prstGeom>
            <a:solidFill>
              <a:srgbClr val="FFFFFF"/>
            </a:solidFill>
            <a:ln>
              <a:noFill/>
            </a:ln>
          </p:spPr>
          <p:txBody>
            <a:bodyPr>
              <a:normAutofit fontScale="92500" lnSpcReduction="1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200" dirty="0" smtClean="0">
                  <a:solidFill>
                    <a:srgbClr val="D9D9D9"/>
                  </a:solidFill>
                  <a:ea typeface="07ロゴたいぷゴシック7"/>
                </a:rPr>
                <a:t>観光</a:t>
              </a:r>
              <a:endParaRPr lang="ja-JP" altLang="en-US" sz="3200" dirty="0">
                <a:solidFill>
                  <a:srgbClr val="D9D9D9"/>
                </a:solidFill>
                <a:ea typeface="07ロゴたいぷゴシック7"/>
              </a:endParaRPr>
            </a:p>
          </p:txBody>
        </p:sp>
      </p:grpSp>
    </p:spTree>
    <p:extLst>
      <p:ext uri="{BB962C8B-B14F-4D97-AF65-F5344CB8AC3E}">
        <p14:creationId xmlns:p14="http://schemas.microsoft.com/office/powerpoint/2010/main" val="12649666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6471986" y="2972174"/>
            <a:ext cx="2236510" cy="400110"/>
          </a:xfrm>
          <a:prstGeom prst="rect">
            <a:avLst/>
          </a:prstGeom>
          <a:noFill/>
        </p:spPr>
        <p:txBody>
          <a:bodyPr wrap="none">
            <a:spAutoFit/>
          </a:bodyPr>
          <a:lstStyle/>
          <a:p>
            <a:pPr algn="ctr"/>
            <a:r>
              <a:rPr lang="ja-JP" altLang="en-US" sz="2000" dirty="0">
                <a:solidFill>
                  <a:schemeClr val="accent1"/>
                </a:solidFill>
                <a:latin typeface="07ロゴたいぷゴシックCondense"/>
                <a:ea typeface="07ロゴたいぷゴシックCondense"/>
                <a:cs typeface="07ロゴたいぷゴシックCondense"/>
              </a:rPr>
              <a:t>のりあいタクシー</a:t>
            </a:r>
            <a:endParaRPr lang="ja-JP" altLang="en-US" sz="2000" dirty="0">
              <a:solidFill>
                <a:schemeClr val="accent1"/>
              </a:solidFill>
            </a:endParaRPr>
          </a:p>
        </p:txBody>
      </p:sp>
      <p:pic>
        <p:nvPicPr>
          <p:cNvPr id="23" name="図 22" descr="タクシー.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18955" y="1881031"/>
            <a:ext cx="1512603" cy="1113096"/>
          </a:xfrm>
          <a:prstGeom prst="rect">
            <a:avLst/>
          </a:prstGeom>
        </p:spPr>
      </p:pic>
      <p:pic>
        <p:nvPicPr>
          <p:cNvPr id="25" name="図 24" descr="car_coupe-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28478" y="1993842"/>
            <a:ext cx="1820975" cy="1189704"/>
          </a:xfrm>
          <a:prstGeom prst="rect">
            <a:avLst/>
          </a:prstGeom>
        </p:spPr>
      </p:pic>
      <p:sp>
        <p:nvSpPr>
          <p:cNvPr id="7" name="正方形/長方形 6"/>
          <p:cNvSpPr/>
          <p:nvPr/>
        </p:nvSpPr>
        <p:spPr>
          <a:xfrm>
            <a:off x="3872245" y="2963873"/>
            <a:ext cx="1210588" cy="400110"/>
          </a:xfrm>
          <a:prstGeom prst="rect">
            <a:avLst/>
          </a:prstGeom>
          <a:noFill/>
        </p:spPr>
        <p:txBody>
          <a:bodyPr wrap="none">
            <a:spAutoFit/>
          </a:bodyPr>
          <a:lstStyle/>
          <a:p>
            <a:r>
              <a:rPr lang="ja-JP" altLang="en-US" sz="2000" dirty="0" smtClean="0">
                <a:solidFill>
                  <a:schemeClr val="accent1"/>
                </a:solidFill>
                <a:latin typeface="07ロゴたいぷゴシックCondense"/>
                <a:ea typeface="07ロゴたいぷゴシックCondense"/>
                <a:cs typeface="07ロゴたいぷゴシックCondense"/>
              </a:rPr>
              <a:t>自家用車</a:t>
            </a:r>
            <a:endParaRPr lang="ja-JP" altLang="en-US" sz="2000" dirty="0">
              <a:solidFill>
                <a:schemeClr val="accent1"/>
              </a:solidFill>
              <a:latin typeface="07ロゴたいぷゴシックCondense"/>
              <a:ea typeface="07ロゴたいぷゴシックCondense"/>
              <a:cs typeface="07ロゴたいぷゴシックCondense"/>
            </a:endParaRPr>
          </a:p>
        </p:txBody>
      </p:sp>
      <p:sp>
        <p:nvSpPr>
          <p:cNvPr id="3" name="スライド番号プレースホルダー 2"/>
          <p:cNvSpPr>
            <a:spLocks noGrp="1"/>
          </p:cNvSpPr>
          <p:nvPr>
            <p:ph type="sldNum" sz="quarter" idx="4"/>
          </p:nvPr>
        </p:nvSpPr>
        <p:spPr>
          <a:xfrm>
            <a:off x="8486391" y="6356350"/>
            <a:ext cx="532894" cy="501650"/>
          </a:xfrm>
        </p:spPr>
        <p:txBody>
          <a:bodyPr/>
          <a:lstStyle/>
          <a:p>
            <a:fld id="{EB6DE344-0E13-7A42-845D-D86302F9C55A}" type="slidenum">
              <a:rPr lang="ja-JP" altLang="en-US" smtClean="0"/>
              <a:pPr/>
              <a:t>26</a:t>
            </a:fld>
            <a:endParaRPr lang="ja-JP" altLang="en-US"/>
          </a:p>
        </p:txBody>
      </p:sp>
      <p:sp>
        <p:nvSpPr>
          <p:cNvPr id="4" name="タイトル 1"/>
          <p:cNvSpPr>
            <a:spLocks noGrp="1"/>
          </p:cNvSpPr>
          <p:nvPr>
            <p:ph type="title"/>
          </p:nvPr>
        </p:nvSpPr>
        <p:spPr>
          <a:xfrm>
            <a:off x="282588" y="0"/>
            <a:ext cx="1569025" cy="1047523"/>
          </a:xfrm>
          <a:noFill/>
          <a:ln>
            <a:solidFill>
              <a:schemeClr val="tx2">
                <a:lumMod val="60000"/>
                <a:lumOff val="40000"/>
              </a:schemeClr>
            </a:solidFill>
          </a:ln>
        </p:spPr>
        <p:txBody>
          <a:bodyPr>
            <a:normAutofit/>
          </a:bodyPr>
          <a:lstStyle/>
          <a:p>
            <a:r>
              <a:rPr lang="ja-JP" altLang="en-US" dirty="0" smtClean="0">
                <a:solidFill>
                  <a:schemeClr val="tx2">
                    <a:lumMod val="60000"/>
                    <a:lumOff val="40000"/>
                  </a:schemeClr>
                </a:solidFill>
              </a:rPr>
              <a:t>福祉</a:t>
            </a:r>
            <a:endParaRPr kumimoji="1" lang="ja-JP" altLang="en-US" dirty="0">
              <a:solidFill>
                <a:schemeClr val="tx2">
                  <a:lumMod val="60000"/>
                  <a:lumOff val="40000"/>
                </a:schemeClr>
              </a:solidFill>
            </a:endParaRPr>
          </a:p>
        </p:txBody>
      </p:sp>
      <p:sp>
        <p:nvSpPr>
          <p:cNvPr id="5" name="タイトル 1"/>
          <p:cNvSpPr txBox="1">
            <a:spLocks/>
          </p:cNvSpPr>
          <p:nvPr/>
        </p:nvSpPr>
        <p:spPr>
          <a:xfrm>
            <a:off x="1988561" y="0"/>
            <a:ext cx="4154997" cy="1047523"/>
          </a:xfrm>
          <a:prstGeom prst="rect">
            <a:avLst/>
          </a:prstGeom>
          <a:noFill/>
          <a:ln>
            <a:no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chemeClr val="accent1"/>
                </a:solidFill>
              </a:rPr>
              <a:t>スマートな通院システム</a:t>
            </a:r>
            <a:endParaRPr lang="en-US" altLang="ja-JP" sz="2800" dirty="0" smtClean="0">
              <a:solidFill>
                <a:schemeClr val="accent1"/>
              </a:solidFill>
            </a:endParaRPr>
          </a:p>
        </p:txBody>
      </p:sp>
      <p:cxnSp>
        <p:nvCxnSpPr>
          <p:cNvPr id="6" name="直線コネクタ 5"/>
          <p:cNvCxnSpPr/>
          <p:nvPr/>
        </p:nvCxnSpPr>
        <p:spPr>
          <a:xfrm>
            <a:off x="1837448" y="1047523"/>
            <a:ext cx="4452791"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 name="テキスト ボックス 1"/>
          <p:cNvSpPr txBox="1"/>
          <p:nvPr/>
        </p:nvSpPr>
        <p:spPr>
          <a:xfrm>
            <a:off x="129316" y="1108625"/>
            <a:ext cx="8263801" cy="369332"/>
          </a:xfrm>
          <a:prstGeom prst="rect">
            <a:avLst/>
          </a:prstGeom>
          <a:noFill/>
        </p:spPr>
        <p:txBody>
          <a:bodyPr wrap="none" rtlCol="0">
            <a:spAutoFit/>
          </a:bodyPr>
          <a:lstStyle/>
          <a:p>
            <a:r>
              <a:rPr kumimoji="1" lang="ja-JP" altLang="en-US" dirty="0" smtClean="0">
                <a:latin typeface="07ロゴたいぷゴシックCondense"/>
                <a:ea typeface="07ロゴたいぷゴシックCondense"/>
                <a:cs typeface="07ロゴたいぷゴシックCondense"/>
              </a:rPr>
              <a:t>社会福祉法人　土浦市社会福祉協議会</a:t>
            </a:r>
            <a:r>
              <a:rPr kumimoji="1" lang="en-US" altLang="ja-JP" dirty="0" smtClean="0">
                <a:latin typeface="07ロゴたいぷゴシックCondense"/>
                <a:ea typeface="07ロゴたいぷゴシックCondense"/>
                <a:cs typeface="07ロゴたいぷゴシックCondense"/>
              </a:rPr>
              <a:t> </a:t>
            </a:r>
            <a:r>
              <a:rPr lang="ja-JP" altLang="en-US" dirty="0" smtClean="0">
                <a:latin typeface="07ロゴたいぷゴシックCondense"/>
                <a:ea typeface="07ロゴたいぷゴシックCondense"/>
                <a:cs typeface="07ロゴたいぷゴシックCondense"/>
              </a:rPr>
              <a:t>＆</a:t>
            </a:r>
            <a:r>
              <a:rPr lang="en-US" altLang="ja-JP" dirty="0" smtClean="0">
                <a:latin typeface="07ロゴたいぷゴシックCondense"/>
                <a:ea typeface="07ロゴたいぷゴシックCondense"/>
                <a:cs typeface="07ロゴたいぷゴシックCondense"/>
              </a:rPr>
              <a:t> </a:t>
            </a:r>
            <a:r>
              <a:rPr kumimoji="1" lang="ja-JP" altLang="en-US" dirty="0" smtClean="0">
                <a:latin typeface="07ロゴたいぷゴシックCondense"/>
                <a:ea typeface="07ロゴたいぷゴシックCondense"/>
                <a:cs typeface="07ロゴたいぷゴシックCondense"/>
              </a:rPr>
              <a:t>土浦市高齢福祉課　ヒアリング調査</a:t>
            </a:r>
            <a:endParaRPr kumimoji="1" lang="ja-JP" altLang="en-US" dirty="0">
              <a:latin typeface="07ロゴたいぷゴシックCondense"/>
              <a:ea typeface="07ロゴたいぷゴシックCondense"/>
              <a:cs typeface="07ロゴたいぷゴシックCondense"/>
            </a:endParaRPr>
          </a:p>
        </p:txBody>
      </p:sp>
      <p:sp>
        <p:nvSpPr>
          <p:cNvPr id="13" name="テキスト ボックス 12"/>
          <p:cNvSpPr txBox="1"/>
          <p:nvPr/>
        </p:nvSpPr>
        <p:spPr>
          <a:xfrm>
            <a:off x="133021" y="1470895"/>
            <a:ext cx="6032421" cy="461665"/>
          </a:xfrm>
          <a:prstGeom prst="rect">
            <a:avLst/>
          </a:prstGeom>
          <a:noFill/>
        </p:spPr>
        <p:txBody>
          <a:bodyPr wrap="none" rtlCol="0">
            <a:spAutoFit/>
          </a:bodyPr>
          <a:lstStyle/>
          <a:p>
            <a:r>
              <a:rPr lang="ja-JP" altLang="en-US" sz="2400" dirty="0" smtClean="0">
                <a:solidFill>
                  <a:schemeClr val="accent1"/>
                </a:solidFill>
                <a:latin typeface="07ロゴたいぷゴシックCondense"/>
                <a:ea typeface="07ロゴたいぷゴシックCondense"/>
                <a:cs typeface="07ロゴたいぷゴシックCondense"/>
              </a:rPr>
              <a:t>高齢者の総合</a:t>
            </a:r>
            <a:r>
              <a:rPr kumimoji="1" lang="ja-JP" altLang="en-US" sz="2400" dirty="0" smtClean="0">
                <a:solidFill>
                  <a:schemeClr val="accent1"/>
                </a:solidFill>
                <a:latin typeface="07ロゴたいぷゴシックCondense"/>
                <a:ea typeface="07ロゴたいぷゴシックCondense"/>
                <a:cs typeface="07ロゴたいぷゴシックCondense"/>
              </a:rPr>
              <a:t>医療機関までの主な交通手段</a:t>
            </a:r>
            <a:endParaRPr kumimoji="1" lang="en-US" altLang="ja-JP" sz="2400" dirty="0" smtClean="0">
              <a:solidFill>
                <a:schemeClr val="accent1"/>
              </a:solidFill>
              <a:latin typeface="07ロゴたいぷゴシックCondense"/>
              <a:ea typeface="07ロゴたいぷゴシックCondense"/>
              <a:cs typeface="07ロゴたいぷゴシックCondense"/>
            </a:endParaRPr>
          </a:p>
        </p:txBody>
      </p:sp>
      <p:sp>
        <p:nvSpPr>
          <p:cNvPr id="16" name="正方形/長方形 15"/>
          <p:cNvSpPr/>
          <p:nvPr/>
        </p:nvSpPr>
        <p:spPr>
          <a:xfrm>
            <a:off x="4750333" y="8596643"/>
            <a:ext cx="4493538" cy="523220"/>
          </a:xfrm>
          <a:prstGeom prst="rect">
            <a:avLst/>
          </a:prstGeom>
        </p:spPr>
        <p:txBody>
          <a:bodyPr wrap="none">
            <a:spAutoFit/>
          </a:bodyPr>
          <a:lstStyle/>
          <a:p>
            <a:r>
              <a:rPr lang="ja-JP" altLang="en-US" sz="2800" dirty="0" smtClean="0">
                <a:solidFill>
                  <a:srgbClr val="4F81BD"/>
                </a:solidFill>
                <a:latin typeface="07ロゴたいぷゴシックCondense"/>
                <a:ea typeface="07ロゴたいぷゴシックCondense"/>
                <a:cs typeface="07ロゴたいぷゴシックCondense"/>
              </a:rPr>
              <a:t>以前よりバス</a:t>
            </a:r>
            <a:r>
              <a:rPr lang="ja-JP" altLang="en-US" sz="2800" dirty="0">
                <a:solidFill>
                  <a:srgbClr val="4F81BD"/>
                </a:solidFill>
                <a:latin typeface="07ロゴたいぷゴシックCondense"/>
                <a:ea typeface="07ロゴたいぷゴシックCondense"/>
                <a:cs typeface="07ロゴたいぷゴシックCondense"/>
              </a:rPr>
              <a:t>利用が不便に</a:t>
            </a:r>
            <a:endParaRPr lang="en-US" altLang="ja-JP" sz="2800" dirty="0">
              <a:solidFill>
                <a:srgbClr val="4F81BD"/>
              </a:solidFill>
              <a:latin typeface="07ロゴたいぷゴシックCondense"/>
              <a:ea typeface="07ロゴたいぷゴシックCondense"/>
              <a:cs typeface="07ロゴたいぷゴシックCondense"/>
            </a:endParaRPr>
          </a:p>
        </p:txBody>
      </p:sp>
      <p:sp>
        <p:nvSpPr>
          <p:cNvPr id="19" name="正方形/長方形 18"/>
          <p:cNvSpPr/>
          <p:nvPr/>
        </p:nvSpPr>
        <p:spPr>
          <a:xfrm>
            <a:off x="7689155" y="1417312"/>
            <a:ext cx="1182034" cy="261610"/>
          </a:xfrm>
          <a:prstGeom prst="rect">
            <a:avLst/>
          </a:prstGeom>
        </p:spPr>
        <p:txBody>
          <a:bodyPr wrap="none">
            <a:spAutoFit/>
          </a:bodyPr>
          <a:lstStyle/>
          <a:p>
            <a:r>
              <a:rPr lang="ja-JP" altLang="en-US" sz="1100" dirty="0">
                <a:latin typeface="+mn-ea"/>
                <a:cs typeface="07ロゴたいぷゴシックCondense"/>
              </a:rPr>
              <a:t>（</a:t>
            </a:r>
            <a:r>
              <a:rPr lang="en-US" altLang="ja-JP" sz="1100" dirty="0" smtClean="0">
                <a:latin typeface="+mn-ea"/>
                <a:cs typeface="07ロゴたいぷゴシックCondense"/>
              </a:rPr>
              <a:t>2014,12,10</a:t>
            </a:r>
            <a:r>
              <a:rPr lang="ja-JP" altLang="en-US" sz="1100" dirty="0" smtClean="0">
                <a:latin typeface="+mn-ea"/>
                <a:cs typeface="07ロゴたいぷゴシックCondense"/>
              </a:rPr>
              <a:t>、</a:t>
            </a:r>
            <a:r>
              <a:rPr lang="en-US" altLang="ja-JP" sz="1100" dirty="0" smtClean="0">
                <a:latin typeface="+mn-ea"/>
                <a:cs typeface="07ロゴたいぷゴシックCondense"/>
              </a:rPr>
              <a:t>15</a:t>
            </a:r>
            <a:r>
              <a:rPr lang="ja-JP" altLang="en-US" sz="1100" dirty="0" smtClean="0">
                <a:latin typeface="+mn-ea"/>
                <a:cs typeface="07ロゴたいぷゴシックCondense"/>
              </a:rPr>
              <a:t>）</a:t>
            </a:r>
            <a:endParaRPr lang="en-US" altLang="ja-JP" sz="1050" u="sng" dirty="0">
              <a:latin typeface="+mn-ea"/>
              <a:cs typeface="07ロゴたいぷゴシックCondense"/>
            </a:endParaRPr>
          </a:p>
        </p:txBody>
      </p:sp>
      <p:pic>
        <p:nvPicPr>
          <p:cNvPr id="24" name="図 23" descr="car_bus.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783" y="1943955"/>
            <a:ext cx="1655432" cy="1177195"/>
          </a:xfrm>
          <a:prstGeom prst="rect">
            <a:avLst/>
          </a:prstGeom>
        </p:spPr>
      </p:pic>
      <p:sp>
        <p:nvSpPr>
          <p:cNvPr id="9" name="正方形/長方形 8"/>
          <p:cNvSpPr/>
          <p:nvPr/>
        </p:nvSpPr>
        <p:spPr>
          <a:xfrm>
            <a:off x="619783" y="2994127"/>
            <a:ext cx="1723549" cy="400110"/>
          </a:xfrm>
          <a:prstGeom prst="rect">
            <a:avLst/>
          </a:prstGeom>
          <a:noFill/>
          <a:effectLst/>
        </p:spPr>
        <p:txBody>
          <a:bodyPr wrap="none">
            <a:spAutoFit/>
          </a:bodyPr>
          <a:lstStyle/>
          <a:p>
            <a:r>
              <a:rPr lang="ja-JP" altLang="en-US" sz="2000" dirty="0" smtClean="0">
                <a:solidFill>
                  <a:schemeClr val="accent1"/>
                </a:solidFill>
                <a:latin typeface="07ロゴたいぷゴシックCondense"/>
                <a:ea typeface="07ロゴたいぷゴシックCondense"/>
                <a:cs typeface="07ロゴたいぷゴシックCondense"/>
              </a:rPr>
              <a:t>関東鉄道バス</a:t>
            </a:r>
            <a:endParaRPr lang="en-US" altLang="ja-JP" sz="2000" dirty="0">
              <a:solidFill>
                <a:schemeClr val="accent1"/>
              </a:solidFill>
              <a:latin typeface="07ロゴたいぷゴシックCondense"/>
              <a:ea typeface="07ロゴたいぷゴシックCondense"/>
              <a:cs typeface="07ロゴたいぷゴシックCondense"/>
            </a:endParaRPr>
          </a:p>
        </p:txBody>
      </p:sp>
      <p:sp>
        <p:nvSpPr>
          <p:cNvPr id="34" name="正方形/長方形 33"/>
          <p:cNvSpPr/>
          <p:nvPr/>
        </p:nvSpPr>
        <p:spPr>
          <a:xfrm>
            <a:off x="6075930" y="1807106"/>
            <a:ext cx="3003161" cy="4936280"/>
          </a:xfrm>
          <a:prstGeom prst="rect">
            <a:avLst/>
          </a:prstGeom>
          <a:no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pSp>
        <p:nvGrpSpPr>
          <p:cNvPr id="11" name="図形グループ 10"/>
          <p:cNvGrpSpPr/>
          <p:nvPr/>
        </p:nvGrpSpPr>
        <p:grpSpPr>
          <a:xfrm>
            <a:off x="176812" y="3468943"/>
            <a:ext cx="2800009" cy="825081"/>
            <a:chOff x="176812" y="3363983"/>
            <a:chExt cx="2800009" cy="825081"/>
          </a:xfrm>
        </p:grpSpPr>
        <p:sp>
          <p:nvSpPr>
            <p:cNvPr id="22" name="テキスト ボックス 21"/>
            <p:cNvSpPr txBox="1"/>
            <p:nvPr/>
          </p:nvSpPr>
          <p:spPr>
            <a:xfrm>
              <a:off x="312881" y="3709000"/>
              <a:ext cx="2502413" cy="400110"/>
            </a:xfrm>
            <a:prstGeom prst="rect">
              <a:avLst/>
            </a:prstGeom>
            <a:noFill/>
            <a:ln>
              <a:noFill/>
            </a:ln>
          </p:spPr>
          <p:txBody>
            <a:bodyPr wrap="square" rtlCol="0">
              <a:spAutoFit/>
            </a:bodyPr>
            <a:lstStyle/>
            <a:p>
              <a:pPr algn="ctr"/>
              <a:r>
                <a:rPr kumimoji="1" lang="ja-JP" altLang="en-US" sz="2000" dirty="0" smtClean="0">
                  <a:solidFill>
                    <a:srgbClr val="C0504D"/>
                  </a:solidFill>
                  <a:latin typeface="07ロゴたいぷゴシックCondense"/>
                  <a:ea typeface="07ロゴたいぷゴシックCondense"/>
                  <a:cs typeface="07ロゴたいぷゴシックCondense"/>
                </a:rPr>
                <a:t>誰でも利用</a:t>
              </a:r>
              <a:r>
                <a:rPr lang="ja-JP" altLang="en-US" sz="2000" dirty="0" smtClean="0">
                  <a:solidFill>
                    <a:srgbClr val="C0504D"/>
                  </a:solidFill>
                  <a:latin typeface="07ロゴたいぷゴシックCondense"/>
                  <a:ea typeface="07ロゴたいぷゴシックCondense"/>
                  <a:cs typeface="07ロゴたいぷゴシックCondense"/>
                </a:rPr>
                <a:t>可能</a:t>
              </a:r>
              <a:endParaRPr kumimoji="1" lang="ja-JP" altLang="en-US" sz="2000" dirty="0">
                <a:solidFill>
                  <a:srgbClr val="C0504D"/>
                </a:solidFill>
                <a:latin typeface="07ロゴたいぷゴシックCondense"/>
                <a:ea typeface="07ロゴたいぷゴシックCondense"/>
                <a:cs typeface="07ロゴたいぷゴシックCondense"/>
              </a:endParaRPr>
            </a:p>
          </p:txBody>
        </p:sp>
        <p:sp>
          <p:nvSpPr>
            <p:cNvPr id="37" name="正方形/長方形 36"/>
            <p:cNvSpPr/>
            <p:nvPr/>
          </p:nvSpPr>
          <p:spPr>
            <a:xfrm>
              <a:off x="176812" y="3548649"/>
              <a:ext cx="2800009" cy="640415"/>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accent2"/>
                </a:solidFill>
              </a:endParaRPr>
            </a:p>
          </p:txBody>
        </p:sp>
        <p:sp>
          <p:nvSpPr>
            <p:cNvPr id="38" name="テキスト ボックス 37"/>
            <p:cNvSpPr txBox="1"/>
            <p:nvPr/>
          </p:nvSpPr>
          <p:spPr>
            <a:xfrm>
              <a:off x="260692" y="3363983"/>
              <a:ext cx="646331" cy="369332"/>
            </a:xfrm>
            <a:prstGeom prst="rect">
              <a:avLst/>
            </a:prstGeom>
            <a:solidFill>
              <a:srgbClr val="FFFFFF"/>
            </a:solidFill>
          </p:spPr>
          <p:txBody>
            <a:bodyPr wrap="none" rtlCol="0">
              <a:spAutoFit/>
            </a:bodyPr>
            <a:lstStyle/>
            <a:p>
              <a:r>
                <a:rPr lang="ja-JP" altLang="en-US" dirty="0" smtClean="0">
                  <a:latin typeface="07ロゴたいぷゴシックCondense"/>
                  <a:ea typeface="07ロゴたいぷゴシックCondense"/>
                  <a:cs typeface="07ロゴたいぷゴシックCondense"/>
                </a:rPr>
                <a:t>利点</a:t>
              </a:r>
              <a:endParaRPr kumimoji="1" lang="ja-JP" altLang="en-US" dirty="0">
                <a:latin typeface="07ロゴたいぷゴシックCondense"/>
                <a:ea typeface="07ロゴたいぷゴシックCondense"/>
                <a:cs typeface="07ロゴたいぷゴシックCondense"/>
              </a:endParaRPr>
            </a:p>
          </p:txBody>
        </p:sp>
      </p:grpSp>
      <p:grpSp>
        <p:nvGrpSpPr>
          <p:cNvPr id="26" name="図形グループ 25"/>
          <p:cNvGrpSpPr/>
          <p:nvPr/>
        </p:nvGrpSpPr>
        <p:grpSpPr>
          <a:xfrm>
            <a:off x="3155611" y="3436677"/>
            <a:ext cx="2809774" cy="993025"/>
            <a:chOff x="3155611" y="3331717"/>
            <a:chExt cx="2809774" cy="993025"/>
          </a:xfrm>
        </p:grpSpPr>
        <p:sp>
          <p:nvSpPr>
            <p:cNvPr id="40" name="正方形/長方形 39"/>
            <p:cNvSpPr/>
            <p:nvPr/>
          </p:nvSpPr>
          <p:spPr>
            <a:xfrm>
              <a:off x="3406648" y="3761926"/>
              <a:ext cx="2346159" cy="369332"/>
            </a:xfrm>
            <a:prstGeom prst="rect">
              <a:avLst/>
            </a:prstGeom>
          </p:spPr>
          <p:txBody>
            <a:bodyPr>
              <a:spAutoFit/>
            </a:bodyPr>
            <a:lstStyle/>
            <a:p>
              <a:pPr algn="ctr"/>
              <a:r>
                <a:rPr lang="en-US" altLang="ja-JP" dirty="0">
                  <a:solidFill>
                    <a:srgbClr val="000000"/>
                  </a:solidFill>
                  <a:latin typeface="07ロゴたいぷゴシックCondense"/>
                  <a:ea typeface="07ロゴたいぷゴシックCondense"/>
                  <a:cs typeface="07ロゴたいぷゴシックCondense"/>
                </a:rPr>
                <a:t>70</a:t>
              </a:r>
              <a:r>
                <a:rPr lang="ja-JP" altLang="en-US" dirty="0">
                  <a:solidFill>
                    <a:srgbClr val="000000"/>
                  </a:solidFill>
                  <a:latin typeface="07ロゴたいぷゴシックCondense"/>
                  <a:ea typeface="07ロゴたいぷゴシックCondense"/>
                  <a:cs typeface="07ロゴたいぷゴシックCondense"/>
                </a:rPr>
                <a:t>歳まで</a:t>
              </a:r>
              <a:r>
                <a:rPr lang="ja-JP" altLang="en-US" dirty="0" smtClean="0">
                  <a:solidFill>
                    <a:srgbClr val="000000"/>
                  </a:solidFill>
                  <a:latin typeface="07ロゴたいぷゴシックCondense"/>
                  <a:ea typeface="07ロゴたいぷゴシックCondense"/>
                  <a:cs typeface="07ロゴたいぷゴシックCondense"/>
                </a:rPr>
                <a:t>の高齢者</a:t>
              </a:r>
              <a:endParaRPr lang="en-US" altLang="ja-JP" dirty="0">
                <a:solidFill>
                  <a:srgbClr val="000000"/>
                </a:solidFill>
                <a:latin typeface="07ロゴたいぷゴシックCondense"/>
                <a:ea typeface="07ロゴたいぷゴシックCondense"/>
                <a:cs typeface="07ロゴたいぷゴシックCondense"/>
              </a:endParaRPr>
            </a:p>
          </p:txBody>
        </p:sp>
        <p:sp>
          <p:nvSpPr>
            <p:cNvPr id="41" name="正方形/長方形 40"/>
            <p:cNvSpPr/>
            <p:nvPr/>
          </p:nvSpPr>
          <p:spPr>
            <a:xfrm>
              <a:off x="3155611" y="3548649"/>
              <a:ext cx="2809774" cy="776093"/>
            </a:xfrm>
            <a:prstGeom prst="rect">
              <a:avLst/>
            </a:prstGeom>
            <a:no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3235675" y="3331717"/>
              <a:ext cx="1338828" cy="369332"/>
            </a:xfrm>
            <a:prstGeom prst="rect">
              <a:avLst/>
            </a:prstGeom>
            <a:solidFill>
              <a:srgbClr val="FFFFFF"/>
            </a:solidFill>
          </p:spPr>
          <p:txBody>
            <a:bodyPr wrap="none" rtlCol="0">
              <a:spAutoFit/>
            </a:bodyPr>
            <a:lstStyle/>
            <a:p>
              <a:r>
                <a:rPr kumimoji="1" lang="ja-JP" altLang="en-US" dirty="0" smtClean="0">
                  <a:latin typeface="07ロゴたいぷゴシックCondense"/>
                  <a:ea typeface="07ロゴたいぷゴシックCondense"/>
                  <a:cs typeface="07ロゴたいぷゴシックCondense"/>
                </a:rPr>
                <a:t>主な利用者</a:t>
              </a:r>
              <a:endParaRPr kumimoji="1" lang="ja-JP" altLang="en-US" dirty="0">
                <a:latin typeface="07ロゴたいぷゴシックCondense"/>
                <a:ea typeface="07ロゴたいぷゴシックCondense"/>
                <a:cs typeface="07ロゴたいぷゴシックCondense"/>
              </a:endParaRPr>
            </a:p>
          </p:txBody>
        </p:sp>
      </p:grpSp>
      <p:grpSp>
        <p:nvGrpSpPr>
          <p:cNvPr id="31" name="図形グループ 30"/>
          <p:cNvGrpSpPr/>
          <p:nvPr/>
        </p:nvGrpSpPr>
        <p:grpSpPr>
          <a:xfrm>
            <a:off x="6198297" y="3436677"/>
            <a:ext cx="2800009" cy="994651"/>
            <a:chOff x="6198297" y="3331717"/>
            <a:chExt cx="2800009" cy="994651"/>
          </a:xfrm>
        </p:grpSpPr>
        <p:sp>
          <p:nvSpPr>
            <p:cNvPr id="18" name="正方形/長方形 17"/>
            <p:cNvSpPr/>
            <p:nvPr/>
          </p:nvSpPr>
          <p:spPr>
            <a:xfrm>
              <a:off x="6198297" y="3680037"/>
              <a:ext cx="2800009" cy="646331"/>
            </a:xfrm>
            <a:prstGeom prst="rect">
              <a:avLst/>
            </a:prstGeom>
            <a:ln>
              <a:noFill/>
            </a:ln>
          </p:spPr>
          <p:txBody>
            <a:bodyPr wrap="square">
              <a:spAutoFit/>
            </a:bodyPr>
            <a:lstStyle/>
            <a:p>
              <a:pPr algn="ctr"/>
              <a:r>
                <a:rPr lang="en-US" altLang="ja-JP" dirty="0" smtClean="0">
                  <a:solidFill>
                    <a:srgbClr val="000000"/>
                  </a:solidFill>
                  <a:latin typeface="07ロゴたいぷゴシックCondense"/>
                  <a:ea typeface="07ロゴたいぷゴシックCondense"/>
                  <a:cs typeface="07ロゴたいぷゴシックCondense"/>
                </a:rPr>
                <a:t>70</a:t>
              </a:r>
              <a:r>
                <a:rPr lang="ja-JP" altLang="en-US" dirty="0" smtClean="0">
                  <a:solidFill>
                    <a:srgbClr val="000000"/>
                  </a:solidFill>
                  <a:latin typeface="07ロゴたいぷゴシックCondense"/>
                  <a:ea typeface="07ロゴたいぷゴシックCondense"/>
                  <a:cs typeface="07ロゴたいぷゴシックCondense"/>
                </a:rPr>
                <a:t>歳以上</a:t>
              </a:r>
              <a:endParaRPr lang="en-US" altLang="ja-JP" dirty="0" smtClean="0">
                <a:solidFill>
                  <a:srgbClr val="000000"/>
                </a:solidFill>
                <a:latin typeface="07ロゴたいぷゴシックCondense"/>
                <a:ea typeface="07ロゴたいぷゴシックCondense"/>
                <a:cs typeface="07ロゴたいぷゴシックCondense"/>
              </a:endParaRPr>
            </a:p>
            <a:p>
              <a:pPr algn="ctr"/>
              <a:r>
                <a:rPr lang="ja-JP" altLang="en-US" dirty="0" smtClean="0">
                  <a:solidFill>
                    <a:srgbClr val="000000"/>
                  </a:solidFill>
                  <a:latin typeface="07ロゴたいぷゴシックCondense"/>
                  <a:ea typeface="07ロゴたいぷゴシックCondense"/>
                  <a:cs typeface="07ロゴたいぷゴシックCondense"/>
                </a:rPr>
                <a:t>独居</a:t>
              </a:r>
              <a:r>
                <a:rPr lang="ja-JP" altLang="en-US" dirty="0" smtClean="0">
                  <a:solidFill>
                    <a:srgbClr val="000000"/>
                  </a:solidFill>
                  <a:latin typeface="07ロゴたいぷゴシックCondense"/>
                  <a:ea typeface="07ロゴたいぷゴシックCondense"/>
                  <a:cs typeface="07ロゴたいぷゴシックCondense"/>
                </a:rPr>
                <a:t>高齢者</a:t>
              </a:r>
              <a:endParaRPr lang="en-US" altLang="ja-JP" dirty="0">
                <a:solidFill>
                  <a:srgbClr val="000000"/>
                </a:solidFill>
                <a:latin typeface="07ロゴたいぷゴシックCondense"/>
                <a:ea typeface="07ロゴたいぷゴシックCondense"/>
                <a:cs typeface="07ロゴたいぷゴシックCondense"/>
              </a:endParaRPr>
            </a:p>
          </p:txBody>
        </p:sp>
        <p:sp>
          <p:nvSpPr>
            <p:cNvPr id="43" name="正方形/長方形 42"/>
            <p:cNvSpPr/>
            <p:nvPr/>
          </p:nvSpPr>
          <p:spPr>
            <a:xfrm>
              <a:off x="6198297" y="3548649"/>
              <a:ext cx="2787878" cy="776093"/>
            </a:xfrm>
            <a:prstGeom prst="rect">
              <a:avLst/>
            </a:prstGeom>
            <a:no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6256465" y="3331717"/>
              <a:ext cx="1338828" cy="369332"/>
            </a:xfrm>
            <a:prstGeom prst="rect">
              <a:avLst/>
            </a:prstGeom>
            <a:solidFill>
              <a:srgbClr val="FFFFFF"/>
            </a:solidFill>
          </p:spPr>
          <p:txBody>
            <a:bodyPr wrap="none" rtlCol="0">
              <a:spAutoFit/>
            </a:bodyPr>
            <a:lstStyle/>
            <a:p>
              <a:r>
                <a:rPr kumimoji="1" lang="ja-JP" altLang="en-US" dirty="0" smtClean="0">
                  <a:latin typeface="07ロゴたいぷゴシックCondense"/>
                  <a:ea typeface="07ロゴたいぷゴシックCondense"/>
                  <a:cs typeface="07ロゴたいぷゴシックCondense"/>
                </a:rPr>
                <a:t>主な利用者</a:t>
              </a:r>
              <a:endParaRPr kumimoji="1" lang="ja-JP" altLang="en-US" dirty="0">
                <a:latin typeface="07ロゴたいぷゴシックCondense"/>
                <a:ea typeface="07ロゴたいぷゴシックCondense"/>
                <a:cs typeface="07ロゴたいぷゴシックCondense"/>
              </a:endParaRPr>
            </a:p>
          </p:txBody>
        </p:sp>
      </p:grpSp>
      <p:grpSp>
        <p:nvGrpSpPr>
          <p:cNvPr id="27" name="図形グループ 26"/>
          <p:cNvGrpSpPr/>
          <p:nvPr/>
        </p:nvGrpSpPr>
        <p:grpSpPr>
          <a:xfrm>
            <a:off x="3155611" y="4453226"/>
            <a:ext cx="2809774" cy="881933"/>
            <a:chOff x="3155611" y="4348266"/>
            <a:chExt cx="2809774" cy="881933"/>
          </a:xfrm>
        </p:grpSpPr>
        <p:sp>
          <p:nvSpPr>
            <p:cNvPr id="20" name="正方形/長方形 19"/>
            <p:cNvSpPr/>
            <p:nvPr/>
          </p:nvSpPr>
          <p:spPr>
            <a:xfrm>
              <a:off x="3155611" y="4532933"/>
              <a:ext cx="2809774" cy="697266"/>
            </a:xfrm>
            <a:prstGeom prst="rect">
              <a:avLst/>
            </a:prstGeom>
            <a:noFill/>
            <a:ln>
              <a:solidFill>
                <a:srgbClr val="C0504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199767" y="4729435"/>
              <a:ext cx="2749471" cy="400110"/>
            </a:xfrm>
            <a:prstGeom prst="rect">
              <a:avLst/>
            </a:prstGeom>
          </p:spPr>
          <p:txBody>
            <a:bodyPr wrap="none">
              <a:spAutoFit/>
            </a:bodyPr>
            <a:lstStyle/>
            <a:p>
              <a:pPr algn="ctr"/>
              <a:r>
                <a:rPr lang="ja-JP" altLang="en-US" sz="2000" dirty="0" smtClean="0">
                  <a:solidFill>
                    <a:schemeClr val="accent2"/>
                  </a:solidFill>
                  <a:latin typeface="07ロゴたいぷゴシックCondense"/>
                  <a:ea typeface="07ロゴたいぷゴシックCondense"/>
                  <a:cs typeface="07ロゴたいぷゴシックCondense"/>
                </a:rPr>
                <a:t>好きな時間に利用可能</a:t>
              </a:r>
              <a:endParaRPr lang="en-US" altLang="ja-JP" sz="2000" dirty="0">
                <a:solidFill>
                  <a:schemeClr val="accent2"/>
                </a:solidFill>
                <a:latin typeface="07ロゴたいぷゴシックCondense"/>
                <a:ea typeface="07ロゴたいぷゴシックCondense"/>
                <a:cs typeface="07ロゴたいぷゴシックCondense"/>
              </a:endParaRPr>
            </a:p>
          </p:txBody>
        </p:sp>
        <p:sp>
          <p:nvSpPr>
            <p:cNvPr id="45" name="テキスト ボックス 44"/>
            <p:cNvSpPr txBox="1"/>
            <p:nvPr/>
          </p:nvSpPr>
          <p:spPr>
            <a:xfrm>
              <a:off x="3226973" y="4348266"/>
              <a:ext cx="646331" cy="369332"/>
            </a:xfrm>
            <a:prstGeom prst="rect">
              <a:avLst/>
            </a:prstGeom>
            <a:solidFill>
              <a:srgbClr val="FFFFFF"/>
            </a:solidFill>
          </p:spPr>
          <p:txBody>
            <a:bodyPr wrap="none" rtlCol="0">
              <a:spAutoFit/>
            </a:bodyPr>
            <a:lstStyle/>
            <a:p>
              <a:pPr algn="ctr"/>
              <a:r>
                <a:rPr kumimoji="1" lang="ja-JP" altLang="en-US" dirty="0" smtClean="0">
                  <a:latin typeface="07ロゴたいぷゴシックCondense"/>
                  <a:ea typeface="07ロゴたいぷゴシックCondense"/>
                  <a:cs typeface="07ロゴたいぷゴシックCondense"/>
                </a:rPr>
                <a:t>利点</a:t>
              </a:r>
              <a:endParaRPr kumimoji="1" lang="ja-JP" altLang="en-US" dirty="0">
                <a:latin typeface="07ロゴたいぷゴシックCondense"/>
                <a:ea typeface="07ロゴたいぷゴシックCondense"/>
                <a:cs typeface="07ロゴたいぷゴシックCondense"/>
              </a:endParaRPr>
            </a:p>
          </p:txBody>
        </p:sp>
      </p:grpSp>
      <p:grpSp>
        <p:nvGrpSpPr>
          <p:cNvPr id="32" name="図形グループ 31"/>
          <p:cNvGrpSpPr/>
          <p:nvPr/>
        </p:nvGrpSpPr>
        <p:grpSpPr>
          <a:xfrm>
            <a:off x="6169175" y="4442926"/>
            <a:ext cx="2800009" cy="892232"/>
            <a:chOff x="6169175" y="4359215"/>
            <a:chExt cx="2800009" cy="892232"/>
          </a:xfrm>
        </p:grpSpPr>
        <p:sp>
          <p:nvSpPr>
            <p:cNvPr id="29" name="テキスト ボックス 28"/>
            <p:cNvSpPr txBox="1"/>
            <p:nvPr/>
          </p:nvSpPr>
          <p:spPr>
            <a:xfrm>
              <a:off x="6169175" y="4543561"/>
              <a:ext cx="2800009" cy="707886"/>
            </a:xfrm>
            <a:prstGeom prst="rect">
              <a:avLst/>
            </a:prstGeom>
            <a:noFill/>
            <a:ln>
              <a:solidFill>
                <a:schemeClr val="accent2"/>
              </a:solidFill>
            </a:ln>
          </p:spPr>
          <p:txBody>
            <a:bodyPr wrap="square" rtlCol="0">
              <a:spAutoFit/>
            </a:bodyPr>
            <a:lstStyle/>
            <a:p>
              <a:pPr algn="ctr"/>
              <a:r>
                <a:rPr lang="ja-JP" altLang="en-US" sz="2000" dirty="0" smtClean="0">
                  <a:solidFill>
                    <a:srgbClr val="C0504D"/>
                  </a:solidFill>
                  <a:latin typeface="07ロゴたいぷゴシックCondense"/>
                  <a:ea typeface="07ロゴたいぷゴシックCondense"/>
                  <a:cs typeface="07ロゴたいぷゴシックCondense"/>
                </a:rPr>
                <a:t>予約</a:t>
              </a:r>
              <a:r>
                <a:rPr lang="ja-JP" altLang="en-US" sz="2000" dirty="0">
                  <a:solidFill>
                    <a:srgbClr val="C0504D"/>
                  </a:solidFill>
                  <a:latin typeface="07ロゴたいぷゴシックCondense"/>
                  <a:ea typeface="07ロゴたいぷゴシックCondense"/>
                  <a:cs typeface="07ロゴたいぷゴシックCondense"/>
                </a:rPr>
                <a:t>をすれば</a:t>
              </a:r>
              <a:endParaRPr lang="en-US" altLang="ja-JP" sz="2000" dirty="0">
                <a:solidFill>
                  <a:srgbClr val="C0504D"/>
                </a:solidFill>
                <a:latin typeface="07ロゴたいぷゴシックCondense"/>
                <a:ea typeface="07ロゴたいぷゴシックCondense"/>
                <a:cs typeface="07ロゴたいぷゴシックCondense"/>
              </a:endParaRPr>
            </a:p>
            <a:p>
              <a:pPr algn="ctr"/>
              <a:r>
                <a:rPr lang="ja-JP" altLang="en-US" sz="2000" dirty="0" smtClean="0">
                  <a:solidFill>
                    <a:srgbClr val="C0504D"/>
                  </a:solidFill>
                  <a:latin typeface="07ロゴたいぷゴシックCondense"/>
                  <a:ea typeface="07ロゴたいぷゴシックCondense"/>
                  <a:cs typeface="07ロゴたいぷゴシックCondense"/>
                </a:rPr>
                <a:t>好き</a:t>
              </a:r>
              <a:r>
                <a:rPr lang="ja-JP" altLang="en-US" sz="2000" dirty="0">
                  <a:solidFill>
                    <a:srgbClr val="C0504D"/>
                  </a:solidFill>
                  <a:latin typeface="07ロゴたいぷゴシックCondense"/>
                  <a:ea typeface="07ロゴたいぷゴシックCondense"/>
                  <a:cs typeface="07ロゴたいぷゴシックCondense"/>
                </a:rPr>
                <a:t>な時間</a:t>
              </a:r>
              <a:r>
                <a:rPr lang="ja-JP" altLang="en-US" sz="2000" dirty="0" smtClean="0">
                  <a:solidFill>
                    <a:srgbClr val="C0504D"/>
                  </a:solidFill>
                  <a:latin typeface="07ロゴたいぷゴシックCondense"/>
                  <a:ea typeface="07ロゴたいぷゴシックCondense"/>
                  <a:cs typeface="07ロゴたいぷゴシックCondense"/>
                </a:rPr>
                <a:t>に利用可能</a:t>
              </a:r>
              <a:endParaRPr lang="en-US" altLang="ja-JP" sz="2000" dirty="0" smtClean="0">
                <a:solidFill>
                  <a:srgbClr val="C0504D"/>
                </a:solidFill>
                <a:latin typeface="07ロゴたいぷゴシックCondense"/>
                <a:ea typeface="07ロゴたいぷゴシックCondense"/>
                <a:cs typeface="07ロゴたいぷゴシックCondense"/>
              </a:endParaRPr>
            </a:p>
          </p:txBody>
        </p:sp>
        <p:sp>
          <p:nvSpPr>
            <p:cNvPr id="46" name="テキスト ボックス 45"/>
            <p:cNvSpPr txBox="1"/>
            <p:nvPr/>
          </p:nvSpPr>
          <p:spPr>
            <a:xfrm>
              <a:off x="6264853" y="4359215"/>
              <a:ext cx="587574" cy="369332"/>
            </a:xfrm>
            <a:prstGeom prst="rect">
              <a:avLst/>
            </a:prstGeom>
            <a:solidFill>
              <a:srgbClr val="FFFFFF"/>
            </a:solidFill>
          </p:spPr>
          <p:txBody>
            <a:bodyPr wrap="none" rtlCol="0">
              <a:spAutoFit/>
            </a:bodyPr>
            <a:lstStyle/>
            <a:p>
              <a:pPr algn="ctr"/>
              <a:r>
                <a:rPr kumimoji="1" lang="ja-JP" altLang="en-US" dirty="0" smtClean="0">
                  <a:latin typeface="07ロゴたいぷゴシックCondense"/>
                  <a:ea typeface="07ロゴたいぷゴシックCondense"/>
                  <a:cs typeface="07ロゴたいぷゴシックCondense"/>
                </a:rPr>
                <a:t>利点</a:t>
              </a:r>
              <a:endParaRPr kumimoji="1" lang="ja-JP" altLang="en-US" dirty="0">
                <a:latin typeface="07ロゴたいぷゴシックCondense"/>
                <a:ea typeface="07ロゴたいぷゴシックCondense"/>
                <a:cs typeface="07ロゴたいぷゴシックCondense"/>
              </a:endParaRPr>
            </a:p>
          </p:txBody>
        </p:sp>
      </p:grpSp>
      <p:grpSp>
        <p:nvGrpSpPr>
          <p:cNvPr id="30" name="図形グループ 29"/>
          <p:cNvGrpSpPr/>
          <p:nvPr/>
        </p:nvGrpSpPr>
        <p:grpSpPr>
          <a:xfrm>
            <a:off x="3155611" y="5364520"/>
            <a:ext cx="2809774" cy="1180077"/>
            <a:chOff x="3155611" y="5458984"/>
            <a:chExt cx="2809774" cy="1180077"/>
          </a:xfrm>
        </p:grpSpPr>
        <p:sp>
          <p:nvSpPr>
            <p:cNvPr id="14" name="正方形/長方形 13"/>
            <p:cNvSpPr/>
            <p:nvPr/>
          </p:nvSpPr>
          <p:spPr>
            <a:xfrm>
              <a:off x="3155611" y="5623398"/>
              <a:ext cx="2809774" cy="1015663"/>
            </a:xfrm>
            <a:prstGeom prst="rect">
              <a:avLst/>
            </a:prstGeom>
            <a:ln>
              <a:solidFill>
                <a:schemeClr val="accent1"/>
              </a:solidFill>
            </a:ln>
          </p:spPr>
          <p:txBody>
            <a:bodyPr wrap="square">
              <a:spAutoFit/>
            </a:bodyPr>
            <a:lstStyle/>
            <a:p>
              <a:pPr algn="ctr"/>
              <a:r>
                <a:rPr lang="en-US" altLang="ja-JP" sz="2000" dirty="0">
                  <a:solidFill>
                    <a:srgbClr val="000000"/>
                  </a:solidFill>
                  <a:latin typeface="07ロゴたいぷゴシックCondense"/>
                  <a:ea typeface="07ロゴたいぷゴシックCondense"/>
                  <a:cs typeface="07ロゴたいぷゴシックCondense"/>
                </a:rPr>
                <a:t>70</a:t>
              </a:r>
              <a:r>
                <a:rPr lang="ja-JP" altLang="en-US" sz="2000" dirty="0">
                  <a:solidFill>
                    <a:srgbClr val="000000"/>
                  </a:solidFill>
                  <a:latin typeface="07ロゴたいぷゴシックCondense"/>
                  <a:ea typeface="07ロゴたいぷゴシックCondense"/>
                  <a:cs typeface="07ロゴたいぷゴシックCondense"/>
                </a:rPr>
                <a:t>歳以上</a:t>
              </a:r>
              <a:r>
                <a:rPr lang="ja-JP" altLang="en-US" sz="2000" dirty="0" smtClean="0">
                  <a:solidFill>
                    <a:srgbClr val="000000"/>
                  </a:solidFill>
                  <a:latin typeface="07ロゴたいぷゴシックCondense"/>
                  <a:ea typeface="07ロゴたいぷゴシックCondense"/>
                  <a:cs typeface="07ロゴたいぷゴシックCondense"/>
                </a:rPr>
                <a:t>は</a:t>
              </a:r>
              <a:endParaRPr lang="en-US" altLang="ja-JP" sz="2000" dirty="0" smtClean="0">
                <a:solidFill>
                  <a:srgbClr val="000000"/>
                </a:solidFill>
                <a:latin typeface="07ロゴたいぷゴシックCondense"/>
                <a:ea typeface="07ロゴたいぷゴシックCondense"/>
                <a:cs typeface="07ロゴたいぷゴシックCondense"/>
              </a:endParaRPr>
            </a:p>
            <a:p>
              <a:pPr algn="ctr"/>
              <a:r>
                <a:rPr lang="ja-JP" altLang="en-US" sz="2000" dirty="0" smtClean="0">
                  <a:solidFill>
                    <a:srgbClr val="000000"/>
                  </a:solidFill>
                  <a:latin typeface="07ロゴたいぷゴシックCondense"/>
                  <a:ea typeface="07ロゴたいぷゴシックCondense"/>
                  <a:cs typeface="07ロゴたいぷゴシックCondense"/>
                </a:rPr>
                <a:t>車</a:t>
              </a:r>
              <a:r>
                <a:rPr lang="ja-JP" altLang="en-US" sz="2000" dirty="0">
                  <a:solidFill>
                    <a:srgbClr val="000000"/>
                  </a:solidFill>
                  <a:latin typeface="07ロゴたいぷゴシックCondense"/>
                  <a:ea typeface="07ロゴたいぷゴシックCondense"/>
                  <a:cs typeface="07ロゴたいぷゴシックCondense"/>
                </a:rPr>
                <a:t>の運転</a:t>
              </a:r>
              <a:r>
                <a:rPr lang="ja-JP" altLang="en-US" sz="2000" dirty="0" smtClean="0">
                  <a:solidFill>
                    <a:srgbClr val="000000"/>
                  </a:solidFill>
                  <a:latin typeface="07ロゴたいぷゴシックCondense"/>
                  <a:ea typeface="07ロゴたいぷゴシックCondense"/>
                  <a:cs typeface="07ロゴたいぷゴシックCondense"/>
                </a:rPr>
                <a:t>が難しい</a:t>
              </a:r>
              <a:endParaRPr lang="en-US" altLang="ja-JP" sz="2000" dirty="0" smtClean="0">
                <a:solidFill>
                  <a:srgbClr val="000000"/>
                </a:solidFill>
                <a:latin typeface="07ロゴたいぷゴシックCondense"/>
                <a:ea typeface="07ロゴたいぷゴシックCondense"/>
                <a:cs typeface="07ロゴたいぷゴシックCondense"/>
              </a:endParaRPr>
            </a:p>
            <a:p>
              <a:pPr algn="ctr"/>
              <a:r>
                <a:rPr lang="ja-JP" altLang="en-US" sz="2000" dirty="0" smtClean="0">
                  <a:solidFill>
                    <a:schemeClr val="accent1"/>
                  </a:solidFill>
                  <a:latin typeface="07ロゴたいぷゴシックCondense"/>
                  <a:ea typeface="07ロゴたいぷゴシックCondense"/>
                  <a:cs typeface="07ロゴたいぷゴシックCondense"/>
                </a:rPr>
                <a:t>将来的に利用しにくい</a:t>
              </a:r>
              <a:endParaRPr lang="ja-JP" altLang="en-US" sz="2000" dirty="0">
                <a:solidFill>
                  <a:schemeClr val="accent1"/>
                </a:solidFill>
                <a:latin typeface="07ロゴたいぷゴシックCondense"/>
                <a:ea typeface="07ロゴたいぷゴシックCondense"/>
                <a:cs typeface="07ロゴたいぷゴシックCondense"/>
              </a:endParaRPr>
            </a:p>
          </p:txBody>
        </p:sp>
        <p:sp>
          <p:nvSpPr>
            <p:cNvPr id="52" name="テキスト ボックス 51"/>
            <p:cNvSpPr txBox="1"/>
            <p:nvPr/>
          </p:nvSpPr>
          <p:spPr>
            <a:xfrm>
              <a:off x="3225914" y="5458984"/>
              <a:ext cx="646331" cy="369332"/>
            </a:xfrm>
            <a:prstGeom prst="rect">
              <a:avLst/>
            </a:prstGeom>
            <a:solidFill>
              <a:srgbClr val="FFFFFF"/>
            </a:solidFill>
          </p:spPr>
          <p:txBody>
            <a:bodyPr wrap="none" rtlCol="0">
              <a:spAutoFit/>
            </a:bodyPr>
            <a:lstStyle/>
            <a:p>
              <a:pPr algn="ctr"/>
              <a:r>
                <a:rPr lang="ja-JP" altLang="en-US" dirty="0" smtClean="0">
                  <a:latin typeface="07ロゴたいぷゴシックCondense"/>
                  <a:ea typeface="07ロゴたいぷゴシックCondense"/>
                  <a:cs typeface="07ロゴたいぷゴシックCondense"/>
                </a:rPr>
                <a:t>弱</a:t>
              </a:r>
              <a:r>
                <a:rPr kumimoji="1" lang="ja-JP" altLang="en-US" dirty="0" smtClean="0">
                  <a:latin typeface="07ロゴたいぷゴシックCondense"/>
                  <a:ea typeface="07ロゴたいぷゴシックCondense"/>
                  <a:cs typeface="07ロゴたいぷゴシックCondense"/>
                </a:rPr>
                <a:t>点</a:t>
              </a:r>
              <a:endParaRPr kumimoji="1" lang="ja-JP" altLang="en-US" dirty="0">
                <a:latin typeface="07ロゴたいぷゴシックCondense"/>
                <a:ea typeface="07ロゴたいぷゴシックCondense"/>
                <a:cs typeface="07ロゴたいぷゴシックCondense"/>
              </a:endParaRPr>
            </a:p>
          </p:txBody>
        </p:sp>
      </p:grpSp>
      <p:grpSp>
        <p:nvGrpSpPr>
          <p:cNvPr id="33" name="図形グループ 32"/>
          <p:cNvGrpSpPr/>
          <p:nvPr/>
        </p:nvGrpSpPr>
        <p:grpSpPr>
          <a:xfrm>
            <a:off x="6176401" y="5369340"/>
            <a:ext cx="2800009" cy="1175257"/>
            <a:chOff x="6187349" y="5256954"/>
            <a:chExt cx="2800009" cy="1175257"/>
          </a:xfrm>
        </p:grpSpPr>
        <p:sp>
          <p:nvSpPr>
            <p:cNvPr id="15" name="正方形/長方形 14"/>
            <p:cNvSpPr/>
            <p:nvPr/>
          </p:nvSpPr>
          <p:spPr>
            <a:xfrm>
              <a:off x="6187349" y="5632563"/>
              <a:ext cx="2800009" cy="707886"/>
            </a:xfrm>
            <a:prstGeom prst="rect">
              <a:avLst/>
            </a:prstGeom>
            <a:ln>
              <a:noFill/>
            </a:ln>
          </p:spPr>
          <p:txBody>
            <a:bodyPr wrap="square">
              <a:spAutoFit/>
            </a:bodyPr>
            <a:lstStyle/>
            <a:p>
              <a:pPr algn="ctr"/>
              <a:r>
                <a:rPr lang="ja-JP" altLang="en-US" sz="2000" dirty="0">
                  <a:solidFill>
                    <a:srgbClr val="000000"/>
                  </a:solidFill>
                  <a:latin typeface="07ロゴたいぷゴシックCondense"/>
                  <a:ea typeface="07ロゴたいぷゴシックCondense"/>
                  <a:cs typeface="07ロゴたいぷゴシックCondense"/>
                </a:rPr>
                <a:t>診察の時間が</a:t>
              </a:r>
              <a:r>
                <a:rPr lang="ja-JP" altLang="en-US" sz="2000" dirty="0" smtClean="0">
                  <a:solidFill>
                    <a:srgbClr val="000000"/>
                  </a:solidFill>
                  <a:latin typeface="07ロゴたいぷゴシックCondense"/>
                  <a:ea typeface="07ロゴたいぷゴシックCondense"/>
                  <a:cs typeface="07ロゴたいぷゴシックCondense"/>
                </a:rPr>
                <a:t>読めない</a:t>
              </a:r>
              <a:endParaRPr lang="en-US" altLang="ja-JP" sz="2400" dirty="0">
                <a:solidFill>
                  <a:srgbClr val="000000"/>
                </a:solidFill>
                <a:latin typeface="07ロゴたいぷゴシックCondense"/>
                <a:ea typeface="07ロゴたいぷゴシックCondense"/>
                <a:cs typeface="07ロゴたいぷゴシックCondense"/>
              </a:endParaRPr>
            </a:p>
            <a:p>
              <a:pPr algn="ctr"/>
              <a:r>
                <a:rPr lang="ja-JP" altLang="en-US" sz="2000" dirty="0">
                  <a:solidFill>
                    <a:srgbClr val="4F81BD"/>
                  </a:solidFill>
                  <a:latin typeface="07ロゴたいぷゴシックCondense"/>
                  <a:ea typeface="07ロゴたいぷゴシックCondense"/>
                  <a:cs typeface="07ロゴたいぷゴシックCondense"/>
                </a:rPr>
                <a:t>帰りの利用がしづらい</a:t>
              </a:r>
              <a:endParaRPr lang="en-US" altLang="ja-JP" sz="2000" dirty="0">
                <a:solidFill>
                  <a:srgbClr val="4F81BD"/>
                </a:solidFill>
                <a:latin typeface="07ロゴたいぷゴシックCondense"/>
                <a:ea typeface="07ロゴたいぷゴシックCondense"/>
                <a:cs typeface="07ロゴたいぷゴシックCondense"/>
              </a:endParaRPr>
            </a:p>
          </p:txBody>
        </p:sp>
        <p:sp>
          <p:nvSpPr>
            <p:cNvPr id="54" name="正方形/長方形 53"/>
            <p:cNvSpPr/>
            <p:nvPr/>
          </p:nvSpPr>
          <p:spPr>
            <a:xfrm>
              <a:off x="6190965" y="5410871"/>
              <a:ext cx="2785445" cy="102134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6279291" y="5256954"/>
              <a:ext cx="646331" cy="369332"/>
            </a:xfrm>
            <a:prstGeom prst="rect">
              <a:avLst/>
            </a:prstGeom>
            <a:solidFill>
              <a:srgbClr val="FFFFFF"/>
            </a:solidFill>
            <a:effectLst/>
          </p:spPr>
          <p:txBody>
            <a:bodyPr wrap="none" rtlCol="0">
              <a:spAutoFit/>
            </a:bodyPr>
            <a:lstStyle/>
            <a:p>
              <a:pPr algn="ctr"/>
              <a:r>
                <a:rPr lang="ja-JP" altLang="en-US" dirty="0" smtClean="0">
                  <a:latin typeface="07ロゴたいぷゴシックCondense"/>
                  <a:ea typeface="07ロゴたいぷゴシックCondense"/>
                  <a:cs typeface="07ロゴたいぷゴシックCondense"/>
                </a:rPr>
                <a:t>弱</a:t>
              </a:r>
              <a:r>
                <a:rPr kumimoji="1" lang="ja-JP" altLang="en-US" dirty="0" smtClean="0">
                  <a:latin typeface="07ロゴたいぷゴシックCondense"/>
                  <a:ea typeface="07ロゴたいぷゴシックCondense"/>
                  <a:cs typeface="07ロゴたいぷゴシックCondense"/>
                </a:rPr>
                <a:t>点</a:t>
              </a:r>
              <a:endParaRPr kumimoji="1" lang="ja-JP" altLang="en-US" dirty="0">
                <a:latin typeface="07ロゴたいぷゴシックCondense"/>
                <a:ea typeface="07ロゴたいぷゴシックCondense"/>
                <a:cs typeface="07ロゴたいぷゴシックCondense"/>
              </a:endParaRPr>
            </a:p>
          </p:txBody>
        </p:sp>
      </p:grpSp>
      <p:grpSp>
        <p:nvGrpSpPr>
          <p:cNvPr id="12" name="図形グループ 11"/>
          <p:cNvGrpSpPr/>
          <p:nvPr/>
        </p:nvGrpSpPr>
        <p:grpSpPr>
          <a:xfrm>
            <a:off x="138241" y="4452581"/>
            <a:ext cx="2838853" cy="2092016"/>
            <a:chOff x="138241" y="4347621"/>
            <a:chExt cx="2838853" cy="2092016"/>
          </a:xfrm>
        </p:grpSpPr>
        <p:sp>
          <p:nvSpPr>
            <p:cNvPr id="56" name="正方形/長方形 55"/>
            <p:cNvSpPr/>
            <p:nvPr/>
          </p:nvSpPr>
          <p:spPr>
            <a:xfrm>
              <a:off x="138241" y="4823899"/>
              <a:ext cx="2838853" cy="1323439"/>
            </a:xfrm>
            <a:prstGeom prst="rect">
              <a:avLst/>
            </a:prstGeom>
          </p:spPr>
          <p:txBody>
            <a:bodyPr>
              <a:spAutoFit/>
            </a:bodyPr>
            <a:lstStyle/>
            <a:p>
              <a:pPr algn="ctr"/>
              <a:r>
                <a:rPr lang="ja-JP" altLang="en-US" sz="2000" dirty="0" smtClean="0">
                  <a:solidFill>
                    <a:schemeClr val="accent1"/>
                  </a:solidFill>
                  <a:latin typeface="07ロゴたいぷゴシックCondense"/>
                  <a:ea typeface="07ロゴたいぷゴシックCondense"/>
                  <a:cs typeface="07ロゴたいぷゴシックCondense"/>
                </a:rPr>
                <a:t>時間の自由度が低い</a:t>
              </a:r>
              <a:endParaRPr lang="en-US" altLang="ja-JP" sz="2000" dirty="0" smtClean="0">
                <a:solidFill>
                  <a:schemeClr val="accent1"/>
                </a:solidFill>
                <a:latin typeface="07ロゴたいぷゴシックCondense"/>
                <a:ea typeface="07ロゴたいぷゴシックCondense"/>
                <a:cs typeface="07ロゴたいぷゴシックCondense"/>
              </a:endParaRPr>
            </a:p>
            <a:p>
              <a:pPr algn="ctr"/>
              <a:endParaRPr lang="en-US" altLang="ja-JP" sz="2000" dirty="0">
                <a:latin typeface="07ロゴたいぷゴシックCondense"/>
                <a:ea typeface="07ロゴたいぷゴシックCondense"/>
                <a:cs typeface="07ロゴたいぷゴシックCondense"/>
              </a:endParaRPr>
            </a:p>
            <a:p>
              <a:pPr algn="ctr"/>
              <a:r>
                <a:rPr lang="ja-JP" altLang="en-US" sz="2000" dirty="0" smtClean="0">
                  <a:latin typeface="07ロゴたいぷゴシックCondense"/>
                  <a:ea typeface="07ロゴたいぷゴシックCondense"/>
                  <a:cs typeface="07ロゴたいぷゴシックCondense"/>
                </a:rPr>
                <a:t>バス停まで距離がある</a:t>
              </a:r>
              <a:endParaRPr lang="en-US" altLang="ja-JP" sz="2000" dirty="0" smtClean="0">
                <a:latin typeface="07ロゴたいぷゴシックCondense"/>
                <a:ea typeface="07ロゴたいぷゴシックCondense"/>
                <a:cs typeface="07ロゴたいぷゴシックCondense"/>
              </a:endParaRPr>
            </a:p>
            <a:p>
              <a:pPr algn="ctr"/>
              <a:r>
                <a:rPr lang="ja-JP" altLang="en-US" sz="2000" dirty="0" smtClean="0">
                  <a:solidFill>
                    <a:srgbClr val="4F81BD"/>
                  </a:solidFill>
                  <a:latin typeface="07ロゴたいぷゴシックCondense"/>
                  <a:ea typeface="07ロゴたいぷゴシックCondense"/>
                  <a:cs typeface="07ロゴたいぷゴシックCondense"/>
                </a:rPr>
                <a:t>アクセスが悪い</a:t>
              </a:r>
              <a:endParaRPr lang="en-US" altLang="ja-JP" sz="2000" dirty="0">
                <a:solidFill>
                  <a:srgbClr val="4F81BD"/>
                </a:solidFill>
                <a:latin typeface="07ロゴたいぷゴシックCondense"/>
                <a:ea typeface="07ロゴたいぷゴシックCondense"/>
                <a:cs typeface="07ロゴたいぷゴシックCondense"/>
              </a:endParaRPr>
            </a:p>
          </p:txBody>
        </p:sp>
        <p:sp>
          <p:nvSpPr>
            <p:cNvPr id="58" name="正方形/長方形 57"/>
            <p:cNvSpPr/>
            <p:nvPr/>
          </p:nvSpPr>
          <p:spPr>
            <a:xfrm>
              <a:off x="176812" y="4543561"/>
              <a:ext cx="2785445" cy="1896076"/>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258141" y="4347621"/>
              <a:ext cx="646331" cy="369332"/>
            </a:xfrm>
            <a:prstGeom prst="rect">
              <a:avLst/>
            </a:prstGeom>
            <a:solidFill>
              <a:srgbClr val="FFFFFF"/>
            </a:solidFill>
          </p:spPr>
          <p:txBody>
            <a:bodyPr wrap="none" rtlCol="0">
              <a:spAutoFit/>
            </a:bodyPr>
            <a:lstStyle/>
            <a:p>
              <a:pPr algn="ctr"/>
              <a:r>
                <a:rPr lang="ja-JP" altLang="en-US" dirty="0" smtClean="0">
                  <a:latin typeface="07ロゴたいぷゴシックCondense"/>
                  <a:ea typeface="07ロゴたいぷゴシックCondense"/>
                  <a:cs typeface="07ロゴたいぷゴシックCondense"/>
                </a:rPr>
                <a:t>弱</a:t>
              </a:r>
              <a:r>
                <a:rPr kumimoji="1" lang="ja-JP" altLang="en-US" dirty="0" smtClean="0">
                  <a:latin typeface="07ロゴたいぷゴシックCondense"/>
                  <a:ea typeface="07ロゴたいぷゴシックCondense"/>
                  <a:cs typeface="07ロゴたいぷゴシックCondense"/>
                </a:rPr>
                <a:t>点</a:t>
              </a:r>
              <a:endParaRPr kumimoji="1" lang="ja-JP" altLang="en-US" dirty="0">
                <a:latin typeface="07ロゴたいぷゴシックCondense"/>
                <a:ea typeface="07ロゴたいぷゴシックCondense"/>
                <a:cs typeface="07ロゴたいぷゴシックCondense"/>
              </a:endParaRPr>
            </a:p>
          </p:txBody>
        </p:sp>
      </p:grpSp>
    </p:spTree>
    <p:extLst>
      <p:ext uri="{BB962C8B-B14F-4D97-AF65-F5344CB8AC3E}">
        <p14:creationId xmlns:p14="http://schemas.microsoft.com/office/powerpoint/2010/main" val="28012334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a:xfrm>
            <a:off x="8486391" y="6356350"/>
            <a:ext cx="532894" cy="501650"/>
          </a:xfrm>
        </p:spPr>
        <p:txBody>
          <a:bodyPr/>
          <a:lstStyle/>
          <a:p>
            <a:fld id="{EB6DE344-0E13-7A42-845D-D86302F9C55A}" type="slidenum">
              <a:rPr lang="ja-JP" altLang="en-US" smtClean="0"/>
              <a:pPr/>
              <a:t>27</a:t>
            </a:fld>
            <a:endParaRPr lang="ja-JP" altLang="en-US"/>
          </a:p>
        </p:txBody>
      </p:sp>
      <p:sp>
        <p:nvSpPr>
          <p:cNvPr id="4" name="タイトル 1"/>
          <p:cNvSpPr>
            <a:spLocks noGrp="1"/>
          </p:cNvSpPr>
          <p:nvPr>
            <p:ph type="title"/>
          </p:nvPr>
        </p:nvSpPr>
        <p:spPr>
          <a:xfrm>
            <a:off x="282588" y="0"/>
            <a:ext cx="1569025" cy="1047523"/>
          </a:xfrm>
          <a:noFill/>
          <a:ln>
            <a:solidFill>
              <a:schemeClr val="tx2">
                <a:lumMod val="60000"/>
                <a:lumOff val="40000"/>
              </a:schemeClr>
            </a:solidFill>
          </a:ln>
        </p:spPr>
        <p:txBody>
          <a:bodyPr>
            <a:normAutofit/>
          </a:bodyPr>
          <a:lstStyle/>
          <a:p>
            <a:r>
              <a:rPr lang="en-US" altLang="ja-JP" dirty="0" smtClean="0">
                <a:solidFill>
                  <a:schemeClr val="tx2">
                    <a:lumMod val="60000"/>
                    <a:lumOff val="40000"/>
                  </a:schemeClr>
                </a:solidFill>
              </a:rPr>
              <a:t>Plan</a:t>
            </a:r>
            <a:endParaRPr kumimoji="1" lang="ja-JP" altLang="en-US" dirty="0">
              <a:solidFill>
                <a:schemeClr val="tx2">
                  <a:lumMod val="60000"/>
                  <a:lumOff val="40000"/>
                </a:schemeClr>
              </a:solidFill>
            </a:endParaRPr>
          </a:p>
        </p:txBody>
      </p:sp>
      <p:sp>
        <p:nvSpPr>
          <p:cNvPr id="5" name="タイトル 1"/>
          <p:cNvSpPr txBox="1">
            <a:spLocks/>
          </p:cNvSpPr>
          <p:nvPr/>
        </p:nvSpPr>
        <p:spPr>
          <a:xfrm>
            <a:off x="1837448" y="40530"/>
            <a:ext cx="4470318" cy="1047523"/>
          </a:xfrm>
          <a:prstGeom prst="rect">
            <a:avLst/>
          </a:prstGeom>
          <a:noFill/>
          <a:ln>
            <a:no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endParaRPr lang="en-US" altLang="ja-JP" dirty="0" smtClean="0">
              <a:solidFill>
                <a:schemeClr val="accent1"/>
              </a:solidFill>
            </a:endParaRPr>
          </a:p>
        </p:txBody>
      </p:sp>
      <p:cxnSp>
        <p:nvCxnSpPr>
          <p:cNvPr id="6" name="直線コネクタ 5"/>
          <p:cNvCxnSpPr/>
          <p:nvPr/>
        </p:nvCxnSpPr>
        <p:spPr>
          <a:xfrm>
            <a:off x="1837448" y="1047523"/>
            <a:ext cx="4452791"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558059" y="1047523"/>
            <a:ext cx="3877985" cy="369332"/>
          </a:xfrm>
          <a:prstGeom prst="rect">
            <a:avLst/>
          </a:prstGeom>
          <a:noFill/>
        </p:spPr>
        <p:txBody>
          <a:bodyPr wrap="none" rtlCol="0">
            <a:spAutoFit/>
          </a:bodyPr>
          <a:lstStyle/>
          <a:p>
            <a:r>
              <a:rPr lang="ja-JP" altLang="en-US" dirty="0" smtClean="0">
                <a:solidFill>
                  <a:srgbClr val="4F81BD"/>
                </a:solidFill>
                <a:ea typeface="07ロゴたいぷゴシック7"/>
              </a:rPr>
              <a:t>高齢者が利用しやすい帰宅システム</a:t>
            </a:r>
            <a:endParaRPr lang="en-US" altLang="ja-JP" dirty="0">
              <a:solidFill>
                <a:srgbClr val="4F81BD"/>
              </a:solidFill>
              <a:ea typeface="07ロゴたいぷゴシック7"/>
            </a:endParaRPr>
          </a:p>
        </p:txBody>
      </p:sp>
      <p:sp>
        <p:nvSpPr>
          <p:cNvPr id="8" name="タイトル 1"/>
          <p:cNvSpPr txBox="1">
            <a:spLocks/>
          </p:cNvSpPr>
          <p:nvPr/>
        </p:nvSpPr>
        <p:spPr>
          <a:xfrm>
            <a:off x="1851613" y="40530"/>
            <a:ext cx="4470318" cy="1047523"/>
          </a:xfrm>
          <a:prstGeom prst="rect">
            <a:avLst/>
          </a:prstGeom>
          <a:noFill/>
          <a:ln>
            <a:noFill/>
          </a:ln>
        </p:spPr>
        <p:txBody>
          <a:bodyPr vert="horz" lIns="91440" tIns="45720" rIns="91440" bIns="45720" rtlCol="0" anchor="ctr">
            <a:normAutofit fontScale="92500"/>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dirty="0" smtClean="0">
                <a:solidFill>
                  <a:schemeClr val="accent1"/>
                </a:solidFill>
              </a:rPr>
              <a:t>病院から帰宅シー</a:t>
            </a:r>
            <a:endParaRPr lang="en-US" altLang="ja-JP" dirty="0" smtClean="0">
              <a:solidFill>
                <a:schemeClr val="accent1"/>
              </a:solidFill>
            </a:endParaRPr>
          </a:p>
        </p:txBody>
      </p:sp>
      <p:sp>
        <p:nvSpPr>
          <p:cNvPr id="11" name="正方形/長方形 10"/>
          <p:cNvSpPr/>
          <p:nvPr/>
        </p:nvSpPr>
        <p:spPr>
          <a:xfrm>
            <a:off x="282588" y="1433944"/>
            <a:ext cx="7366119" cy="523220"/>
          </a:xfrm>
          <a:prstGeom prst="rect">
            <a:avLst/>
          </a:prstGeom>
          <a:solidFill>
            <a:schemeClr val="bg1"/>
          </a:solidFill>
          <a:ln>
            <a:noFill/>
          </a:ln>
        </p:spPr>
        <p:txBody>
          <a:bodyPr wrap="none">
            <a:spAutoFit/>
          </a:bodyPr>
          <a:lstStyle/>
          <a:p>
            <a:r>
              <a:rPr lang="ja-JP" altLang="en-US" sz="2800" dirty="0" smtClean="0">
                <a:latin typeface="07ロゴたいぷゴシックCondense"/>
                <a:ea typeface="07ロゴたいぷゴシックCondense"/>
                <a:cs typeface="07ロゴたいぷゴシックCondense"/>
              </a:rPr>
              <a:t>病院からのりあいタクシーで</a:t>
            </a:r>
            <a:r>
              <a:rPr lang="ja-JP" altLang="en-US" sz="2800" dirty="0" smtClean="0">
                <a:solidFill>
                  <a:schemeClr val="accent1"/>
                </a:solidFill>
                <a:latin typeface="07ロゴたいぷゴシックCondense"/>
                <a:ea typeface="07ロゴたいぷゴシックCondense"/>
                <a:cs typeface="07ロゴたいぷゴシックCondense"/>
              </a:rPr>
              <a:t>スマートに帰宅</a:t>
            </a:r>
            <a:endParaRPr lang="en-US" altLang="ja-JP" sz="2800" dirty="0" smtClean="0">
              <a:solidFill>
                <a:schemeClr val="accent1"/>
              </a:solidFill>
              <a:latin typeface="07ロゴたいぷゴシックCondense"/>
              <a:ea typeface="07ロゴたいぷゴシックCondense"/>
              <a:cs typeface="07ロゴたいぷゴシックCondense"/>
            </a:endParaRPr>
          </a:p>
        </p:txBody>
      </p:sp>
      <p:pic>
        <p:nvPicPr>
          <p:cNvPr id="13" name="図 12" descr="タクシー.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086888" y="2534469"/>
            <a:ext cx="1663862" cy="1224404"/>
          </a:xfrm>
          <a:prstGeom prst="rect">
            <a:avLst/>
          </a:prstGeom>
        </p:spPr>
      </p:pic>
      <p:grpSp>
        <p:nvGrpSpPr>
          <p:cNvPr id="22" name="図形グループ 21"/>
          <p:cNvGrpSpPr/>
          <p:nvPr/>
        </p:nvGrpSpPr>
        <p:grpSpPr>
          <a:xfrm>
            <a:off x="6655735" y="2385337"/>
            <a:ext cx="1780508" cy="1949711"/>
            <a:chOff x="576264" y="2815811"/>
            <a:chExt cx="1780508" cy="1949711"/>
          </a:xfrm>
        </p:grpSpPr>
        <p:pic>
          <p:nvPicPr>
            <p:cNvPr id="14" name="図 13" descr="house_1f.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264" y="2815811"/>
              <a:ext cx="1780508" cy="1411054"/>
            </a:xfrm>
            <a:prstGeom prst="rect">
              <a:avLst/>
            </a:prstGeom>
          </p:spPr>
        </p:pic>
        <p:sp>
          <p:nvSpPr>
            <p:cNvPr id="15" name="正方形/長方形 14"/>
            <p:cNvSpPr/>
            <p:nvPr/>
          </p:nvSpPr>
          <p:spPr>
            <a:xfrm>
              <a:off x="1077109" y="4303857"/>
              <a:ext cx="800219" cy="461665"/>
            </a:xfrm>
            <a:prstGeom prst="rect">
              <a:avLst/>
            </a:prstGeom>
          </p:spPr>
          <p:txBody>
            <a:bodyPr wrap="none">
              <a:spAutoFit/>
            </a:bodyPr>
            <a:lstStyle/>
            <a:p>
              <a:r>
                <a:rPr lang="ja-JP" altLang="en-US" sz="2400" dirty="0">
                  <a:latin typeface="07ロゴたいぷゴシックCondense"/>
                  <a:ea typeface="07ロゴたいぷゴシックCondense"/>
                  <a:cs typeface="07ロゴたいぷゴシックCondense"/>
                </a:rPr>
                <a:t>自宅</a:t>
              </a:r>
              <a:endParaRPr lang="ja-JP" altLang="en-US" sz="2400" dirty="0"/>
            </a:p>
          </p:txBody>
        </p:sp>
      </p:grpSp>
      <p:sp>
        <p:nvSpPr>
          <p:cNvPr id="16" name="正方形/長方形 15"/>
          <p:cNvSpPr/>
          <p:nvPr/>
        </p:nvSpPr>
        <p:spPr>
          <a:xfrm>
            <a:off x="815742" y="3911858"/>
            <a:ext cx="800219" cy="461665"/>
          </a:xfrm>
          <a:prstGeom prst="rect">
            <a:avLst/>
          </a:prstGeom>
        </p:spPr>
        <p:txBody>
          <a:bodyPr wrap="none">
            <a:spAutoFit/>
          </a:bodyPr>
          <a:lstStyle/>
          <a:p>
            <a:r>
              <a:rPr lang="ja-JP" altLang="en-US" sz="2400" dirty="0" smtClean="0">
                <a:latin typeface="07ロゴたいぷゴシックCondense"/>
                <a:ea typeface="07ロゴたいぷゴシックCondense"/>
                <a:cs typeface="07ロゴたいぷゴシックCondense"/>
              </a:rPr>
              <a:t>病院</a:t>
            </a:r>
            <a:endParaRPr lang="ja-JP" altLang="en-US" sz="2400" dirty="0">
              <a:latin typeface="07ロゴたいぷゴシックCondense"/>
              <a:ea typeface="07ロゴたいぷゴシックCondense"/>
              <a:cs typeface="07ロゴたいぷゴシックCondense"/>
            </a:endParaRPr>
          </a:p>
        </p:txBody>
      </p:sp>
      <p:pic>
        <p:nvPicPr>
          <p:cNvPr id="17" name="図 16" descr="tatemono_byouin.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4181" y="2195536"/>
            <a:ext cx="1404175" cy="1618645"/>
          </a:xfrm>
          <a:prstGeom prst="rect">
            <a:avLst/>
          </a:prstGeom>
        </p:spPr>
      </p:pic>
      <p:pic>
        <p:nvPicPr>
          <p:cNvPr id="18" name="図 17" descr="tatemono_fudousany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51613" y="2641115"/>
            <a:ext cx="1164995" cy="1158796"/>
          </a:xfrm>
          <a:prstGeom prst="rect">
            <a:avLst/>
          </a:prstGeom>
        </p:spPr>
      </p:pic>
      <p:sp>
        <p:nvSpPr>
          <p:cNvPr id="19" name="テキスト ボックス 18"/>
          <p:cNvSpPr txBox="1"/>
          <p:nvPr/>
        </p:nvSpPr>
        <p:spPr>
          <a:xfrm>
            <a:off x="2008041" y="2710687"/>
            <a:ext cx="835451" cy="277484"/>
          </a:xfrm>
          <a:prstGeom prst="rect">
            <a:avLst/>
          </a:prstGeom>
          <a:solidFill>
            <a:srgbClr val="00A201"/>
          </a:solidFill>
        </p:spPr>
        <p:txBody>
          <a:bodyPr wrap="square" rtlCol="0">
            <a:spAutoFit/>
          </a:bodyPr>
          <a:lstStyle/>
          <a:p>
            <a:pPr algn="ctr"/>
            <a:r>
              <a:rPr kumimoji="1" lang="en-US" altLang="ja-JP" dirty="0" smtClean="0">
                <a:solidFill>
                  <a:schemeClr val="bg1"/>
                </a:solidFill>
                <a:latin typeface="07やさしさゴシック"/>
                <a:ea typeface="07やさしさゴシック"/>
                <a:cs typeface="07やさしさゴシック"/>
              </a:rPr>
              <a:t>TAXI</a:t>
            </a:r>
            <a:endParaRPr kumimoji="1" lang="ja-JP" altLang="en-US" dirty="0">
              <a:solidFill>
                <a:schemeClr val="bg1"/>
              </a:solidFill>
              <a:latin typeface="07やさしさゴシック"/>
              <a:ea typeface="07やさしさゴシック"/>
              <a:cs typeface="07やさしさゴシック"/>
            </a:endParaRPr>
          </a:p>
        </p:txBody>
      </p:sp>
      <p:sp>
        <p:nvSpPr>
          <p:cNvPr id="21" name="左右矢印 20"/>
          <p:cNvSpPr/>
          <p:nvPr/>
        </p:nvSpPr>
        <p:spPr>
          <a:xfrm>
            <a:off x="3407149" y="3789415"/>
            <a:ext cx="2963480" cy="664227"/>
          </a:xfrm>
          <a:prstGeom prst="lef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000" dirty="0" smtClean="0">
                <a:solidFill>
                  <a:srgbClr val="000000"/>
                </a:solidFill>
                <a:latin typeface="07ロゴたいぷゴシックCondense"/>
                <a:ea typeface="07ロゴたいぷゴシックCondense"/>
                <a:cs typeface="07ロゴたいぷゴシックCondense"/>
              </a:rPr>
              <a:t>のりあいタクシー</a:t>
            </a:r>
            <a:endParaRPr kumimoji="1" lang="ja-JP" altLang="en-US" sz="2000" dirty="0">
              <a:solidFill>
                <a:srgbClr val="000000"/>
              </a:solidFill>
              <a:latin typeface="07ロゴたいぷゴシックCondense"/>
              <a:ea typeface="07ロゴたいぷゴシックCondense"/>
              <a:cs typeface="07ロゴたいぷゴシックCondense"/>
            </a:endParaRPr>
          </a:p>
        </p:txBody>
      </p:sp>
      <p:sp>
        <p:nvSpPr>
          <p:cNvPr id="24" name="正方形/長方形 23"/>
          <p:cNvSpPr/>
          <p:nvPr/>
        </p:nvSpPr>
        <p:spPr>
          <a:xfrm>
            <a:off x="1083666" y="6008938"/>
            <a:ext cx="6930959" cy="584776"/>
          </a:xfrm>
          <a:prstGeom prst="rect">
            <a:avLst/>
          </a:prstGeom>
          <a:solidFill>
            <a:schemeClr val="accent1"/>
          </a:solidFill>
          <a:ln>
            <a:noFill/>
          </a:ln>
        </p:spPr>
        <p:txBody>
          <a:bodyPr wrap="square">
            <a:spAutoFit/>
          </a:bodyPr>
          <a:lstStyle/>
          <a:p>
            <a:pPr algn="ctr"/>
            <a:r>
              <a:rPr lang="ja-JP" altLang="en-US" sz="3200" dirty="0" smtClean="0">
                <a:solidFill>
                  <a:schemeClr val="bg1"/>
                </a:solidFill>
                <a:latin typeface="07ロゴたいぷゴシックCondense"/>
                <a:ea typeface="07ロゴたいぷゴシックCondense"/>
                <a:cs typeface="07ロゴたいぷゴシックCondense"/>
              </a:rPr>
              <a:t>家から病院までの交通がスマートに</a:t>
            </a:r>
            <a:endParaRPr lang="en-US" altLang="ja-JP" sz="3200" dirty="0" smtClean="0">
              <a:solidFill>
                <a:schemeClr val="bg1"/>
              </a:solidFill>
              <a:latin typeface="07ロゴたいぷゴシックCondense"/>
              <a:ea typeface="07ロゴたいぷゴシックCondense"/>
              <a:cs typeface="07ロゴたいぷゴシックCondense"/>
            </a:endParaRPr>
          </a:p>
        </p:txBody>
      </p:sp>
      <p:sp>
        <p:nvSpPr>
          <p:cNvPr id="10" name="テキスト ボックス 9"/>
          <p:cNvSpPr txBox="1"/>
          <p:nvPr/>
        </p:nvSpPr>
        <p:spPr>
          <a:xfrm>
            <a:off x="4607424" y="9042"/>
            <a:ext cx="543739" cy="369332"/>
          </a:xfrm>
          <a:prstGeom prst="rect">
            <a:avLst/>
          </a:prstGeom>
          <a:noFill/>
        </p:spPr>
        <p:txBody>
          <a:bodyPr wrap="none" rtlCol="0">
            <a:spAutoFit/>
          </a:bodyPr>
          <a:lstStyle/>
          <a:p>
            <a:r>
              <a:rPr lang="ja-JP" altLang="en-US" dirty="0" smtClean="0">
                <a:solidFill>
                  <a:schemeClr val="accent1"/>
                </a:solidFill>
              </a:rPr>
              <a:t>タク</a:t>
            </a:r>
            <a:endParaRPr kumimoji="1" lang="ja-JP" altLang="en-US" dirty="0">
              <a:solidFill>
                <a:schemeClr val="accent1"/>
              </a:solidFill>
            </a:endParaRPr>
          </a:p>
        </p:txBody>
      </p:sp>
      <p:sp>
        <p:nvSpPr>
          <p:cNvPr id="26" name="正方形/長方形 25"/>
          <p:cNvSpPr/>
          <p:nvPr/>
        </p:nvSpPr>
        <p:spPr>
          <a:xfrm>
            <a:off x="3710841" y="4567200"/>
            <a:ext cx="2339102" cy="830997"/>
          </a:xfrm>
          <a:prstGeom prst="rect">
            <a:avLst/>
          </a:prstGeom>
        </p:spPr>
        <p:txBody>
          <a:bodyPr wrap="none">
            <a:spAutoFit/>
          </a:bodyPr>
          <a:lstStyle/>
          <a:p>
            <a:pPr algn="ctr"/>
            <a:r>
              <a:rPr lang="ja-JP" altLang="en-US" sz="2400" dirty="0">
                <a:solidFill>
                  <a:srgbClr val="4F81BD"/>
                </a:solidFill>
                <a:latin typeface="07ロゴたいぷゴシックCondense"/>
                <a:ea typeface="07ロゴたいぷゴシックCondense"/>
                <a:cs typeface="07ロゴたいぷゴシックCondense"/>
              </a:rPr>
              <a:t>協同病院</a:t>
            </a:r>
            <a:r>
              <a:rPr lang="ja-JP" altLang="en-US" sz="2400" dirty="0" smtClean="0">
                <a:solidFill>
                  <a:srgbClr val="4F81BD"/>
                </a:solidFill>
                <a:latin typeface="07ロゴたいぷゴシックCondense"/>
                <a:ea typeface="07ロゴたいぷゴシックCondense"/>
                <a:cs typeface="07ロゴたいぷゴシックCondense"/>
              </a:rPr>
              <a:t>から</a:t>
            </a:r>
            <a:endParaRPr lang="en-US" altLang="ja-JP" sz="2400" dirty="0" smtClean="0">
              <a:solidFill>
                <a:srgbClr val="4F81BD"/>
              </a:solidFill>
              <a:latin typeface="07ロゴたいぷゴシックCondense"/>
              <a:ea typeface="07ロゴたいぷゴシックCondense"/>
              <a:cs typeface="07ロゴたいぷゴシックCondense"/>
            </a:endParaRPr>
          </a:p>
          <a:p>
            <a:pPr algn="ctr"/>
            <a:r>
              <a:rPr lang="ja-JP" altLang="en-US" sz="2400" dirty="0" smtClean="0">
                <a:solidFill>
                  <a:srgbClr val="4F81BD"/>
                </a:solidFill>
                <a:latin typeface="07ロゴたいぷゴシックCondense"/>
                <a:ea typeface="07ロゴたいぷゴシックCondense"/>
                <a:cs typeface="07ロゴたいぷゴシックCondense"/>
              </a:rPr>
              <a:t>一定</a:t>
            </a:r>
            <a:r>
              <a:rPr lang="ja-JP" altLang="en-US" sz="2400" dirty="0" smtClean="0">
                <a:solidFill>
                  <a:srgbClr val="4F81BD"/>
                </a:solidFill>
                <a:latin typeface="07ロゴたいぷゴシックCondense"/>
                <a:ea typeface="07ロゴたいぷゴシックCondense"/>
                <a:cs typeface="07ロゴたいぷゴシックCondense"/>
              </a:rPr>
              <a:t>周期</a:t>
            </a:r>
            <a:r>
              <a:rPr lang="ja-JP" altLang="en-US" sz="2400" dirty="0" smtClean="0">
                <a:solidFill>
                  <a:srgbClr val="4F81BD"/>
                </a:solidFill>
                <a:latin typeface="07ロゴたいぷゴシックCondense"/>
                <a:ea typeface="07ロゴたいぷゴシックCondense"/>
                <a:cs typeface="07ロゴたいぷゴシックCondense"/>
              </a:rPr>
              <a:t>で出発</a:t>
            </a:r>
            <a:endParaRPr lang="en-US" altLang="ja-JP" sz="2400" dirty="0">
              <a:solidFill>
                <a:srgbClr val="4F81BD"/>
              </a:solidFill>
              <a:latin typeface="07ロゴたいぷゴシックCondense"/>
              <a:ea typeface="07ロゴたいぷゴシックCondense"/>
              <a:cs typeface="07ロゴたいぷゴシックCondense"/>
            </a:endParaRPr>
          </a:p>
        </p:txBody>
      </p:sp>
      <p:sp>
        <p:nvSpPr>
          <p:cNvPr id="27" name="正方形/長方形 26"/>
          <p:cNvSpPr/>
          <p:nvPr/>
        </p:nvSpPr>
        <p:spPr>
          <a:xfrm>
            <a:off x="1615961" y="3913100"/>
            <a:ext cx="1325593" cy="461665"/>
          </a:xfrm>
          <a:prstGeom prst="rect">
            <a:avLst/>
          </a:prstGeom>
        </p:spPr>
        <p:txBody>
          <a:bodyPr wrap="none">
            <a:spAutoFit/>
          </a:bodyPr>
          <a:lstStyle/>
          <a:p>
            <a:r>
              <a:rPr lang="en-US" altLang="ja-JP" sz="2400" dirty="0" smtClean="0">
                <a:latin typeface="07ロゴたいぷゴシックCondense"/>
                <a:ea typeface="07ロゴたいぷゴシックCondense"/>
                <a:cs typeface="07ロゴたいぷゴシックCondense"/>
              </a:rPr>
              <a:t>&amp;</a:t>
            </a:r>
            <a:r>
              <a:rPr lang="ja-JP" altLang="en-US" sz="2400" dirty="0" smtClean="0">
                <a:latin typeface="07ロゴたいぷゴシックCondense"/>
                <a:ea typeface="07ロゴたいぷゴシックCondense"/>
                <a:cs typeface="07ロゴたいぷゴシックCondense"/>
              </a:rPr>
              <a:t>事務</a:t>
            </a:r>
            <a:r>
              <a:rPr lang="ja-JP" altLang="en-US" sz="2400" dirty="0" smtClean="0">
                <a:latin typeface="07ロゴたいぷゴシックCondense"/>
                <a:ea typeface="07ロゴたいぷゴシックCondense"/>
                <a:cs typeface="07ロゴたいぷゴシックCondense"/>
              </a:rPr>
              <a:t>所</a:t>
            </a:r>
            <a:endParaRPr lang="ja-JP" altLang="en-US" sz="2400" dirty="0">
              <a:latin typeface="07ロゴたいぷゴシックCondense"/>
              <a:ea typeface="07ロゴたいぷゴシックCondense"/>
              <a:cs typeface="07ロゴたいぷゴシックCondense"/>
            </a:endParaRPr>
          </a:p>
        </p:txBody>
      </p:sp>
      <p:sp>
        <p:nvSpPr>
          <p:cNvPr id="28" name="正方形/長方形 27"/>
          <p:cNvSpPr/>
          <p:nvPr/>
        </p:nvSpPr>
        <p:spPr>
          <a:xfrm>
            <a:off x="6595096" y="4461732"/>
            <a:ext cx="2044252" cy="830997"/>
          </a:xfrm>
          <a:prstGeom prst="rect">
            <a:avLst/>
          </a:prstGeom>
        </p:spPr>
        <p:txBody>
          <a:bodyPr wrap="none">
            <a:spAutoFit/>
          </a:bodyPr>
          <a:lstStyle/>
          <a:p>
            <a:pPr algn="ctr"/>
            <a:r>
              <a:rPr lang="ja-JP" altLang="en-US" sz="2400" dirty="0" smtClean="0">
                <a:solidFill>
                  <a:srgbClr val="4F81BD"/>
                </a:solidFill>
                <a:latin typeface="07ロゴたいぷゴシックCondense"/>
                <a:ea typeface="07ロゴたいぷゴシックCondense"/>
                <a:cs typeface="07ロゴたいぷゴシックCondense"/>
              </a:rPr>
              <a:t>ドア</a:t>
            </a:r>
            <a:r>
              <a:rPr lang="en-US" altLang="ja-JP" sz="2400" dirty="0" smtClean="0">
                <a:solidFill>
                  <a:srgbClr val="4F81BD"/>
                </a:solidFill>
                <a:latin typeface="07ロゴたいぷゴシックCondense"/>
                <a:ea typeface="07ロゴたいぷゴシックCondense"/>
                <a:cs typeface="07ロゴたいぷゴシックCondense"/>
              </a:rPr>
              <a:t>to</a:t>
            </a:r>
            <a:r>
              <a:rPr lang="ja-JP" altLang="en-US" sz="2400" dirty="0" smtClean="0">
                <a:solidFill>
                  <a:srgbClr val="4F81BD"/>
                </a:solidFill>
                <a:latin typeface="07ロゴたいぷゴシックCondense"/>
                <a:ea typeface="07ロゴたいぷゴシックCondense"/>
                <a:cs typeface="07ロゴたいぷゴシックCondense"/>
              </a:rPr>
              <a:t>ドアで</a:t>
            </a:r>
            <a:endParaRPr lang="en-US" altLang="ja-JP" sz="2400" dirty="0" smtClean="0">
              <a:solidFill>
                <a:srgbClr val="4F81BD"/>
              </a:solidFill>
              <a:latin typeface="07ロゴたいぷゴシックCondense"/>
              <a:ea typeface="07ロゴたいぷゴシックCondense"/>
              <a:cs typeface="07ロゴたいぷゴシックCondense"/>
            </a:endParaRPr>
          </a:p>
          <a:p>
            <a:pPr algn="ctr"/>
            <a:r>
              <a:rPr lang="ja-JP" altLang="en-US" sz="2400" dirty="0" smtClean="0">
                <a:solidFill>
                  <a:srgbClr val="4F81BD"/>
                </a:solidFill>
                <a:latin typeface="07ロゴたいぷゴシックCondense"/>
                <a:ea typeface="07ロゴたいぷゴシックCondense"/>
                <a:cs typeface="07ロゴたいぷゴシックCondense"/>
              </a:rPr>
              <a:t>帰宅</a:t>
            </a:r>
            <a:endParaRPr lang="en-US" altLang="ja-JP" sz="2400" dirty="0" smtClean="0">
              <a:solidFill>
                <a:srgbClr val="4F81BD"/>
              </a:solidFill>
              <a:latin typeface="07ロゴたいぷゴシックCondense"/>
              <a:ea typeface="07ロゴたいぷゴシックCondense"/>
              <a:cs typeface="07ロゴたいぷゴシックCondense"/>
            </a:endParaRPr>
          </a:p>
        </p:txBody>
      </p:sp>
      <p:sp>
        <p:nvSpPr>
          <p:cNvPr id="29" name="正方形/長方形 28"/>
          <p:cNvSpPr/>
          <p:nvPr/>
        </p:nvSpPr>
        <p:spPr>
          <a:xfrm>
            <a:off x="300321" y="4421879"/>
            <a:ext cx="2972128" cy="1200328"/>
          </a:xfrm>
          <a:prstGeom prst="rect">
            <a:avLst/>
          </a:prstGeom>
        </p:spPr>
        <p:txBody>
          <a:bodyPr wrap="square">
            <a:spAutoFit/>
          </a:bodyPr>
          <a:lstStyle/>
          <a:p>
            <a:pPr algn="ctr"/>
            <a:r>
              <a:rPr lang="ja-JP" altLang="en-US" sz="2400" dirty="0">
                <a:solidFill>
                  <a:srgbClr val="4F81BD"/>
                </a:solidFill>
                <a:latin typeface="07ロゴたいぷゴシックCondense"/>
                <a:ea typeface="07ロゴたいぷゴシックCondense"/>
                <a:cs typeface="07ロゴたいぷゴシックCondense"/>
              </a:rPr>
              <a:t>利用者がいる</a:t>
            </a:r>
            <a:r>
              <a:rPr lang="ja-JP" altLang="en-US" sz="2400" dirty="0" smtClean="0">
                <a:solidFill>
                  <a:srgbClr val="4F81BD"/>
                </a:solidFill>
                <a:latin typeface="07ロゴたいぷゴシックCondense"/>
                <a:ea typeface="07ロゴたいぷゴシックCondense"/>
                <a:cs typeface="07ロゴたいぷゴシックCondense"/>
              </a:rPr>
              <a:t>時のみ</a:t>
            </a:r>
            <a:endParaRPr lang="en-US" altLang="ja-JP" sz="2400" dirty="0" smtClean="0">
              <a:solidFill>
                <a:srgbClr val="4F81BD"/>
              </a:solidFill>
              <a:latin typeface="07ロゴたいぷゴシックCondense"/>
              <a:ea typeface="07ロゴたいぷゴシックCondense"/>
              <a:cs typeface="07ロゴたいぷゴシックCondense"/>
            </a:endParaRPr>
          </a:p>
          <a:p>
            <a:pPr algn="ctr"/>
            <a:r>
              <a:rPr lang="ja-JP" altLang="en-US" sz="2400" dirty="0" smtClean="0">
                <a:solidFill>
                  <a:srgbClr val="4F81BD"/>
                </a:solidFill>
                <a:latin typeface="07ロゴたいぷゴシックCondense"/>
                <a:ea typeface="07ロゴたいぷゴシックCondense"/>
                <a:cs typeface="07ロゴたいぷゴシックCondense"/>
              </a:rPr>
              <a:t>運行可能</a:t>
            </a:r>
            <a:endParaRPr lang="en-US" altLang="ja-JP" sz="2400" dirty="0" smtClean="0">
              <a:solidFill>
                <a:srgbClr val="4F81BD"/>
              </a:solidFill>
              <a:latin typeface="07ロゴたいぷゴシックCondense"/>
              <a:ea typeface="07ロゴたいぷゴシックCondense"/>
              <a:cs typeface="07ロゴたいぷゴシックCondense"/>
            </a:endParaRPr>
          </a:p>
          <a:p>
            <a:pPr algn="ctr"/>
            <a:r>
              <a:rPr lang="ja-JP" altLang="en-US" sz="2400" dirty="0" smtClean="0">
                <a:solidFill>
                  <a:srgbClr val="4F81BD"/>
                </a:solidFill>
                <a:latin typeface="07ロゴたいぷゴシックCondense"/>
                <a:ea typeface="07ロゴたいぷゴシックCondense"/>
                <a:cs typeface="07ロゴたいぷゴシックCondense"/>
              </a:rPr>
              <a:t>（</a:t>
            </a:r>
            <a:r>
              <a:rPr lang="ja-JP" altLang="en-US" sz="2400" dirty="0">
                <a:solidFill>
                  <a:srgbClr val="4F81BD"/>
                </a:solidFill>
                <a:latin typeface="07ロゴたいぷゴシックCondense"/>
                <a:ea typeface="07ロゴたいぷゴシックCondense"/>
                <a:cs typeface="07ロゴたいぷゴシックCondense"/>
              </a:rPr>
              <a:t>空気輸送の回避）</a:t>
            </a:r>
            <a:endParaRPr lang="en-US" altLang="ja-JP" sz="2400" dirty="0">
              <a:solidFill>
                <a:srgbClr val="4F81BD"/>
              </a:solidFill>
              <a:latin typeface="07ロゴたいぷゴシックCondense"/>
              <a:ea typeface="07ロゴたいぷゴシックCondense"/>
              <a:cs typeface="07ロゴたいぷゴシックCondense"/>
            </a:endParaRPr>
          </a:p>
        </p:txBody>
      </p:sp>
      <p:pic>
        <p:nvPicPr>
          <p:cNvPr id="2" name="図 1" descr="clock_1200.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45959" y="2218269"/>
            <a:ext cx="832594" cy="832594"/>
          </a:xfrm>
          <a:prstGeom prst="rect">
            <a:avLst/>
          </a:prstGeom>
        </p:spPr>
      </p:pic>
    </p:spTree>
    <p:extLst>
      <p:ext uri="{BB962C8B-B14F-4D97-AF65-F5344CB8AC3E}">
        <p14:creationId xmlns:p14="http://schemas.microsoft.com/office/powerpoint/2010/main" val="7658916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6" grpId="0"/>
      <p:bldP spid="27" grpId="0"/>
      <p:bldP spid="28"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FD536EC7-DD9E-EC45-832C-40946C87714C}" type="slidenum">
              <a:rPr lang="ja-JP" altLang="en-US" smtClean="0">
                <a:solidFill>
                  <a:prstClr val="black">
                    <a:lumMod val="50000"/>
                    <a:lumOff val="50000"/>
                  </a:prstClr>
                </a:solidFill>
                <a:latin typeface="Calibri"/>
                <a:ea typeface="ＭＳ Ｐゴシック"/>
              </a:rPr>
              <a:pPr/>
              <a:t>28</a:t>
            </a:fld>
            <a:endParaRPr lang="ja-JP" altLang="en-US">
              <a:solidFill>
                <a:prstClr val="black">
                  <a:lumMod val="50000"/>
                  <a:lumOff val="50000"/>
                </a:prstClr>
              </a:solidFill>
              <a:latin typeface="Calibri"/>
              <a:ea typeface="ＭＳ Ｐゴシック"/>
            </a:endParaRPr>
          </a:p>
        </p:txBody>
      </p:sp>
      <p:sp>
        <p:nvSpPr>
          <p:cNvPr id="20" name="テキスト プレースホルダー 2"/>
          <p:cNvSpPr txBox="1">
            <a:spLocks/>
          </p:cNvSpPr>
          <p:nvPr/>
        </p:nvSpPr>
        <p:spPr>
          <a:xfrm>
            <a:off x="199358" y="96567"/>
            <a:ext cx="1156879" cy="1067777"/>
          </a:xfrm>
          <a:prstGeom prst="rect">
            <a:avLst/>
          </a:prstGeom>
          <a:solidFill>
            <a:srgbClr val="66CCFF"/>
          </a:solidFill>
        </p:spPr>
        <p:txBody>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07ロゴたいぷゴシックCondense"/>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07ロゴたいぷゴシックCondense"/>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07ロゴたいぷゴシックCondense"/>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ja-JP" altLang="en-US" sz="6600" dirty="0" smtClean="0">
                <a:solidFill>
                  <a:srgbClr val="FFFFFF"/>
                </a:solidFill>
                <a:latin typeface="07ロゴたいぷゴシック7"/>
                <a:ea typeface="07ロゴたいぷゴシック7"/>
                <a:cs typeface="07ロゴたいぷゴシック7"/>
              </a:rPr>
              <a:t>部</a:t>
            </a:r>
            <a:endParaRPr lang="ja-JP" altLang="en-US" sz="6600" dirty="0">
              <a:solidFill>
                <a:srgbClr val="FFFFFF"/>
              </a:solidFill>
              <a:latin typeface="07ロゴたいぷゴシック7"/>
              <a:ea typeface="07ロゴたいぷゴシック7"/>
              <a:cs typeface="07ロゴたいぷゴシック7"/>
            </a:endParaRPr>
          </a:p>
        </p:txBody>
      </p:sp>
      <p:sp>
        <p:nvSpPr>
          <p:cNvPr id="21" name="テキスト プレースホルダー 3"/>
          <p:cNvSpPr txBox="1">
            <a:spLocks/>
          </p:cNvSpPr>
          <p:nvPr/>
        </p:nvSpPr>
        <p:spPr>
          <a:xfrm>
            <a:off x="1369329" y="85491"/>
            <a:ext cx="3286938" cy="567771"/>
          </a:xfrm>
          <a:prstGeom prst="rect">
            <a:avLst/>
          </a:prstGeom>
          <a:noFill/>
        </p:spPr>
        <p:txBody>
          <a:bodyP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07ロゴたいぷゴシックCondense"/>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07ロゴたいぷゴシックCondense"/>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07ロゴたいぷゴシックCondense"/>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ja-JP" altLang="en-US" dirty="0" smtClean="0">
                <a:solidFill>
                  <a:srgbClr val="66CCFF"/>
                </a:solidFill>
                <a:latin typeface="07ロゴたいぷゴシック7"/>
                <a:ea typeface="07ロゴたいぷゴシック7"/>
                <a:cs typeface="07ロゴたいぷゴシック7"/>
              </a:rPr>
              <a:t>門地区別方策案</a:t>
            </a:r>
            <a:endParaRPr lang="ja-JP" altLang="en-US" dirty="0">
              <a:solidFill>
                <a:srgbClr val="66CCFF"/>
              </a:solidFill>
              <a:latin typeface="07ロゴたいぷゴシック7"/>
              <a:ea typeface="07ロゴたいぷゴシック7"/>
              <a:cs typeface="07ロゴたいぷゴシック7"/>
            </a:endParaRPr>
          </a:p>
        </p:txBody>
      </p:sp>
      <p:pic>
        <p:nvPicPr>
          <p:cNvPr id="23" name="Picture 21" descr="土浦"/>
          <p:cNvPicPr>
            <a:picLocks noChangeAspect="1" noChangeArrowheads="1"/>
          </p:cNvPicPr>
          <p:nvPr/>
        </p:nvPicPr>
        <p:blipFill rotWithShape="1">
          <a:blip r:embed="rId2" cstate="screen">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bwMode="auto">
          <a:xfrm>
            <a:off x="-235030" y="1507723"/>
            <a:ext cx="4696531" cy="4555017"/>
          </a:xfrm>
          <a:prstGeom prst="rect">
            <a:avLst/>
          </a:prstGeom>
          <a:noFill/>
          <a:ln>
            <a:noFill/>
          </a:ln>
          <a:extLst/>
        </p:spPr>
      </p:pic>
      <p:sp>
        <p:nvSpPr>
          <p:cNvPr id="24" name="円/楕円 23"/>
          <p:cNvSpPr/>
          <p:nvPr/>
        </p:nvSpPr>
        <p:spPr>
          <a:xfrm>
            <a:off x="1209086" y="3771759"/>
            <a:ext cx="901659" cy="920347"/>
          </a:xfrm>
          <a:prstGeom prst="ellipse">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latin typeface="07ロゴたいぷゴシックCondense"/>
                <a:ea typeface="07ロゴたいぷゴシックCondense"/>
                <a:cs typeface="07ロゴたいぷゴシックCondense"/>
              </a:rPr>
              <a:t>中心</a:t>
            </a:r>
            <a:endParaRPr kumimoji="1" lang="ja-JP" altLang="en-US" sz="2400" dirty="0">
              <a:latin typeface="07ロゴたいぷゴシックCondense"/>
              <a:ea typeface="07ロゴたいぷゴシックCondense"/>
              <a:cs typeface="07ロゴたいぷゴシックCondense"/>
            </a:endParaRPr>
          </a:p>
        </p:txBody>
      </p:sp>
      <p:sp>
        <p:nvSpPr>
          <p:cNvPr id="25" name="円/楕円 24"/>
          <p:cNvSpPr/>
          <p:nvPr/>
        </p:nvSpPr>
        <p:spPr>
          <a:xfrm>
            <a:off x="814958" y="1878367"/>
            <a:ext cx="901659" cy="920347"/>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latin typeface="07ロゴたいぷゴシックCondense"/>
                <a:ea typeface="07ロゴたいぷゴシックCondense"/>
                <a:cs typeface="07ロゴたいぷゴシックCondense"/>
              </a:rPr>
              <a:t>新治</a:t>
            </a:r>
            <a:endParaRPr kumimoji="1" lang="ja-JP" altLang="en-US" sz="2400" dirty="0">
              <a:latin typeface="07ロゴたいぷゴシックCondense"/>
              <a:ea typeface="07ロゴたいぷゴシックCondense"/>
              <a:cs typeface="07ロゴたいぷゴシックCondense"/>
            </a:endParaRPr>
          </a:p>
        </p:txBody>
      </p:sp>
      <p:sp>
        <p:nvSpPr>
          <p:cNvPr id="27" name="円/楕円 26"/>
          <p:cNvSpPr/>
          <p:nvPr/>
        </p:nvSpPr>
        <p:spPr>
          <a:xfrm>
            <a:off x="3022432" y="3154497"/>
            <a:ext cx="901659" cy="920347"/>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latin typeface="07ロゴたいぷゴシックCondense"/>
                <a:ea typeface="07ロゴたいぷゴシックCondense"/>
                <a:cs typeface="07ロゴたいぷゴシックCondense"/>
              </a:rPr>
              <a:t>北部</a:t>
            </a:r>
            <a:endParaRPr kumimoji="1" lang="ja-JP" altLang="en-US" sz="2400" dirty="0">
              <a:latin typeface="07ロゴたいぷゴシックCondense"/>
              <a:ea typeface="07ロゴたいぷゴシックCondense"/>
              <a:cs typeface="07ロゴたいぷゴシックCondense"/>
            </a:endParaRPr>
          </a:p>
        </p:txBody>
      </p:sp>
      <p:sp>
        <p:nvSpPr>
          <p:cNvPr id="29" name="円/楕円 28"/>
          <p:cNvSpPr/>
          <p:nvPr/>
        </p:nvSpPr>
        <p:spPr>
          <a:xfrm>
            <a:off x="2532362" y="4505973"/>
            <a:ext cx="901659" cy="924466"/>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000" dirty="0" smtClean="0">
                <a:latin typeface="07ロゴたいぷゴシックCondense"/>
                <a:ea typeface="07ロゴたいぷゴシックCondense"/>
                <a:cs typeface="07ロゴたいぷゴシックCondense"/>
              </a:rPr>
              <a:t>霞</a:t>
            </a:r>
            <a:endParaRPr lang="en-US" altLang="ja-JP" sz="2000" dirty="0" smtClean="0">
              <a:latin typeface="07ロゴたいぷゴシックCondense"/>
              <a:ea typeface="07ロゴたいぷゴシックCondense"/>
              <a:cs typeface="07ロゴたいぷゴシックCondense"/>
            </a:endParaRPr>
          </a:p>
          <a:p>
            <a:pPr algn="ctr"/>
            <a:r>
              <a:rPr lang="ja-JP" altLang="en-US" sz="2000" dirty="0" smtClean="0">
                <a:latin typeface="07ロゴたいぷゴシックCondense"/>
                <a:ea typeface="07ロゴたいぷゴシックCondense"/>
                <a:cs typeface="07ロゴたいぷゴシックCondense"/>
              </a:rPr>
              <a:t>ヶ</a:t>
            </a:r>
            <a:endParaRPr lang="en-US" altLang="ja-JP" sz="2000" dirty="0" smtClean="0">
              <a:latin typeface="07ロゴたいぷゴシックCondense"/>
              <a:ea typeface="07ロゴたいぷゴシックCondense"/>
              <a:cs typeface="07ロゴたいぷゴシックCondense"/>
            </a:endParaRPr>
          </a:p>
          <a:p>
            <a:pPr algn="ctr"/>
            <a:r>
              <a:rPr lang="ja-JP" altLang="en-US" sz="2000" dirty="0" smtClean="0">
                <a:latin typeface="07ロゴたいぷゴシックCondense"/>
                <a:ea typeface="07ロゴたいぷゴシックCondense"/>
                <a:cs typeface="07ロゴたいぷゴシックCondense"/>
              </a:rPr>
              <a:t>浦</a:t>
            </a:r>
            <a:endParaRPr kumimoji="1" lang="ja-JP" altLang="en-US" sz="2000" dirty="0">
              <a:latin typeface="07ロゴたいぷゴシックCondense"/>
              <a:ea typeface="07ロゴたいぷゴシックCondense"/>
              <a:cs typeface="07ロゴたいぷゴシックCondense"/>
            </a:endParaRPr>
          </a:p>
        </p:txBody>
      </p:sp>
      <p:grpSp>
        <p:nvGrpSpPr>
          <p:cNvPr id="30" name="図形グループ 29"/>
          <p:cNvGrpSpPr/>
          <p:nvPr/>
        </p:nvGrpSpPr>
        <p:grpSpPr>
          <a:xfrm>
            <a:off x="4710985" y="2718349"/>
            <a:ext cx="3992943" cy="1074690"/>
            <a:chOff x="4650582" y="2828896"/>
            <a:chExt cx="3992943" cy="1074690"/>
          </a:xfrm>
        </p:grpSpPr>
        <p:sp>
          <p:nvSpPr>
            <p:cNvPr id="31" name="タイトル 1"/>
            <p:cNvSpPr txBox="1">
              <a:spLocks/>
            </p:cNvSpPr>
            <p:nvPr/>
          </p:nvSpPr>
          <p:spPr>
            <a:xfrm>
              <a:off x="4650582" y="3187557"/>
              <a:ext cx="3992943" cy="716029"/>
            </a:xfrm>
            <a:prstGeom prst="rect">
              <a:avLst/>
            </a:prstGeom>
            <a:noFill/>
            <a:ln>
              <a:solidFill>
                <a:srgbClr val="BFBFBF"/>
              </a:solidFill>
            </a:ln>
          </p:spPr>
          <p:txBody>
            <a:bodyPr vert="horz" lIns="91440" tIns="45720" rIns="91440" bIns="45720" rtlCol="0" anchor="ctr">
              <a:normAutofit fontScale="47500" lnSpcReduction="20000"/>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dirty="0">
                  <a:solidFill>
                    <a:srgbClr val="D9D9D9"/>
                  </a:solidFill>
                </a:rPr>
                <a:t>賑わいの</a:t>
              </a:r>
              <a:r>
                <a:rPr lang="ja-JP" altLang="en-US" dirty="0" smtClean="0">
                  <a:solidFill>
                    <a:srgbClr val="D9D9D9"/>
                  </a:solidFill>
                </a:rPr>
                <a:t>ある</a:t>
              </a:r>
              <a:endParaRPr lang="en-US" altLang="ja-JP" dirty="0" smtClean="0">
                <a:solidFill>
                  <a:srgbClr val="D9D9D9"/>
                </a:solidFill>
              </a:endParaRPr>
            </a:p>
            <a:p>
              <a:r>
                <a:rPr lang="ja-JP" altLang="en-US" dirty="0" smtClean="0">
                  <a:solidFill>
                    <a:srgbClr val="D9D9D9"/>
                  </a:solidFill>
                </a:rPr>
                <a:t>ファッショナブル</a:t>
              </a:r>
              <a:r>
                <a:rPr lang="ja-JP" altLang="en-US" dirty="0">
                  <a:solidFill>
                    <a:srgbClr val="D9D9D9"/>
                  </a:solidFill>
                </a:rPr>
                <a:t>なまちづくり</a:t>
              </a:r>
              <a:endParaRPr lang="en-US" altLang="ja-JP" dirty="0">
                <a:solidFill>
                  <a:srgbClr val="D9D9D9"/>
                </a:solidFill>
              </a:endParaRPr>
            </a:p>
          </p:txBody>
        </p:sp>
        <p:sp>
          <p:nvSpPr>
            <p:cNvPr id="32" name="タイトル 1"/>
            <p:cNvSpPr txBox="1">
              <a:spLocks/>
            </p:cNvSpPr>
            <p:nvPr/>
          </p:nvSpPr>
          <p:spPr>
            <a:xfrm>
              <a:off x="4762537" y="2828896"/>
              <a:ext cx="974241" cy="537963"/>
            </a:xfrm>
            <a:prstGeom prst="rect">
              <a:avLst/>
            </a:prstGeom>
            <a:solidFill>
              <a:srgbClr val="FFFFFF"/>
            </a:solidFill>
            <a:ln>
              <a:noFill/>
            </a:ln>
          </p:spPr>
          <p:txBody>
            <a:bodyPr>
              <a:noAutofit/>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000" dirty="0" smtClean="0">
                  <a:solidFill>
                    <a:srgbClr val="D9D9D9"/>
                  </a:solidFill>
                  <a:ea typeface="07ロゴたいぷゴシック7"/>
                </a:rPr>
                <a:t>商業</a:t>
              </a:r>
              <a:endParaRPr lang="ja-JP" altLang="en-US" sz="3000" dirty="0">
                <a:solidFill>
                  <a:srgbClr val="D9D9D9"/>
                </a:solidFill>
                <a:ea typeface="07ロゴたいぷゴシック7"/>
              </a:endParaRPr>
            </a:p>
          </p:txBody>
        </p:sp>
      </p:grpSp>
      <p:grpSp>
        <p:nvGrpSpPr>
          <p:cNvPr id="33" name="図形グループ 32"/>
          <p:cNvGrpSpPr/>
          <p:nvPr/>
        </p:nvGrpSpPr>
        <p:grpSpPr>
          <a:xfrm>
            <a:off x="2866250" y="828446"/>
            <a:ext cx="4120172" cy="955820"/>
            <a:chOff x="2993610" y="307637"/>
            <a:chExt cx="4120172" cy="955820"/>
          </a:xfrm>
        </p:grpSpPr>
        <p:sp>
          <p:nvSpPr>
            <p:cNvPr id="34" name="正方形/長方形 33"/>
            <p:cNvSpPr/>
            <p:nvPr/>
          </p:nvSpPr>
          <p:spPr>
            <a:xfrm>
              <a:off x="2993610" y="705010"/>
              <a:ext cx="4120172" cy="506110"/>
            </a:xfrm>
            <a:prstGeom prst="rect">
              <a:avLst/>
            </a:prstGeom>
            <a:no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タイトル 1"/>
            <p:cNvSpPr txBox="1">
              <a:spLocks/>
            </p:cNvSpPr>
            <p:nvPr/>
          </p:nvSpPr>
          <p:spPr>
            <a:xfrm>
              <a:off x="2993610" y="672157"/>
              <a:ext cx="4120172" cy="591300"/>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rgbClr val="D9D9D9"/>
                  </a:solidFill>
                </a:rPr>
                <a:t>トレンドとしての農業</a:t>
              </a:r>
              <a:endParaRPr lang="en-US" altLang="ja-JP" sz="2800" dirty="0">
                <a:solidFill>
                  <a:srgbClr val="D9D9D9"/>
                </a:solidFill>
              </a:endParaRPr>
            </a:p>
          </p:txBody>
        </p:sp>
        <p:sp>
          <p:nvSpPr>
            <p:cNvPr id="36" name="タイトル 1"/>
            <p:cNvSpPr txBox="1">
              <a:spLocks/>
            </p:cNvSpPr>
            <p:nvPr/>
          </p:nvSpPr>
          <p:spPr>
            <a:xfrm>
              <a:off x="3096902" y="307637"/>
              <a:ext cx="974241" cy="537963"/>
            </a:xfrm>
            <a:prstGeom prst="rect">
              <a:avLst/>
            </a:prstGeom>
            <a:solidFill>
              <a:srgbClr val="FFFFFF"/>
            </a:solidFill>
            <a:ln>
              <a:noFill/>
            </a:ln>
          </p:spPr>
          <p:txBody>
            <a:bodyPr>
              <a:normAutofit fontScale="92500" lnSpcReduction="1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200" dirty="0" smtClean="0">
                  <a:solidFill>
                    <a:schemeClr val="bg1">
                      <a:lumMod val="85000"/>
                    </a:schemeClr>
                  </a:solidFill>
                  <a:ea typeface="07ロゴたいぷゴシック7"/>
                </a:rPr>
                <a:t>農業</a:t>
              </a:r>
              <a:endParaRPr lang="ja-JP" altLang="en-US" sz="3200" dirty="0">
                <a:solidFill>
                  <a:schemeClr val="bg1">
                    <a:lumMod val="85000"/>
                  </a:schemeClr>
                </a:solidFill>
                <a:ea typeface="07ロゴたいぷゴシック7"/>
              </a:endParaRPr>
            </a:p>
          </p:txBody>
        </p:sp>
      </p:grpSp>
      <p:grpSp>
        <p:nvGrpSpPr>
          <p:cNvPr id="37" name="図形グループ 36"/>
          <p:cNvGrpSpPr/>
          <p:nvPr/>
        </p:nvGrpSpPr>
        <p:grpSpPr>
          <a:xfrm>
            <a:off x="3943783" y="1788611"/>
            <a:ext cx="4494707" cy="988761"/>
            <a:chOff x="5034068" y="1698257"/>
            <a:chExt cx="4494707" cy="988761"/>
          </a:xfrm>
        </p:grpSpPr>
        <p:sp>
          <p:nvSpPr>
            <p:cNvPr id="38" name="タイトル 1"/>
            <p:cNvSpPr txBox="1">
              <a:spLocks/>
            </p:cNvSpPr>
            <p:nvPr/>
          </p:nvSpPr>
          <p:spPr>
            <a:xfrm>
              <a:off x="5063260" y="2036083"/>
              <a:ext cx="4465515" cy="65093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rgbClr val="D9D9D9"/>
                  </a:solidFill>
                </a:rPr>
                <a:t>スマートな通院システム</a:t>
              </a:r>
              <a:endParaRPr lang="en-US" altLang="ja-JP" sz="2800" dirty="0" smtClean="0">
                <a:solidFill>
                  <a:srgbClr val="D9D9D9"/>
                </a:solidFill>
              </a:endParaRPr>
            </a:p>
          </p:txBody>
        </p:sp>
        <p:sp>
          <p:nvSpPr>
            <p:cNvPr id="39" name="正方形/長方形 38"/>
            <p:cNvSpPr/>
            <p:nvPr/>
          </p:nvSpPr>
          <p:spPr>
            <a:xfrm>
              <a:off x="5034068" y="2060020"/>
              <a:ext cx="4425205" cy="556721"/>
            </a:xfrm>
            <a:prstGeom prst="rect">
              <a:avLst/>
            </a:prstGeom>
            <a:no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0" name="タイトル 1"/>
            <p:cNvSpPr txBox="1">
              <a:spLocks/>
            </p:cNvSpPr>
            <p:nvPr/>
          </p:nvSpPr>
          <p:spPr>
            <a:xfrm>
              <a:off x="5137198" y="1698257"/>
              <a:ext cx="974241" cy="537963"/>
            </a:xfrm>
            <a:prstGeom prst="rect">
              <a:avLst/>
            </a:prstGeom>
            <a:solidFill>
              <a:srgbClr val="FFFFFF"/>
            </a:solidFill>
            <a:ln>
              <a:noFill/>
            </a:ln>
          </p:spPr>
          <p:txBody>
            <a:bodyPr>
              <a:noAutofit/>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000" dirty="0" smtClean="0">
                  <a:solidFill>
                    <a:srgbClr val="D9D9D9"/>
                  </a:solidFill>
                  <a:ea typeface="07ロゴたいぷゴシック7"/>
                </a:rPr>
                <a:t>福祉</a:t>
              </a:r>
              <a:endParaRPr lang="ja-JP" altLang="en-US" sz="3000" dirty="0">
                <a:solidFill>
                  <a:srgbClr val="D9D9D9"/>
                </a:solidFill>
                <a:ea typeface="07ロゴたいぷゴシック7"/>
              </a:endParaRPr>
            </a:p>
          </p:txBody>
        </p:sp>
      </p:grpSp>
      <p:sp>
        <p:nvSpPr>
          <p:cNvPr id="49" name="円/楕円 48"/>
          <p:cNvSpPr/>
          <p:nvPr/>
        </p:nvSpPr>
        <p:spPr>
          <a:xfrm>
            <a:off x="1649479" y="2850581"/>
            <a:ext cx="901659" cy="920347"/>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latin typeface="07ロゴたいぷゴシックCondense"/>
                <a:ea typeface="07ロゴたいぷゴシックCondense"/>
                <a:cs typeface="07ロゴたいぷゴシックCondense"/>
              </a:rPr>
              <a:t>全域</a:t>
            </a:r>
            <a:endParaRPr kumimoji="1" lang="ja-JP" altLang="en-US" sz="2400" dirty="0">
              <a:latin typeface="07ロゴたいぷゴシックCondense"/>
              <a:ea typeface="07ロゴたいぷゴシックCondense"/>
              <a:cs typeface="07ロゴたいぷゴシックCondense"/>
            </a:endParaRPr>
          </a:p>
        </p:txBody>
      </p:sp>
      <p:grpSp>
        <p:nvGrpSpPr>
          <p:cNvPr id="50" name="図形グループ 49"/>
          <p:cNvGrpSpPr/>
          <p:nvPr/>
        </p:nvGrpSpPr>
        <p:grpSpPr>
          <a:xfrm>
            <a:off x="4289070" y="3927569"/>
            <a:ext cx="4737854" cy="1021486"/>
            <a:chOff x="4316000" y="2586343"/>
            <a:chExt cx="4737854" cy="1021486"/>
          </a:xfrm>
        </p:grpSpPr>
        <p:sp>
          <p:nvSpPr>
            <p:cNvPr id="51" name="タイトル 1"/>
            <p:cNvSpPr txBox="1">
              <a:spLocks/>
            </p:cNvSpPr>
            <p:nvPr/>
          </p:nvSpPr>
          <p:spPr>
            <a:xfrm>
              <a:off x="4392636" y="2956894"/>
              <a:ext cx="4661218" cy="650935"/>
            </a:xfrm>
            <a:prstGeom prst="rect">
              <a:avLst/>
            </a:prstGeom>
            <a:noFill/>
            <a:ln>
              <a:solidFill>
                <a:srgbClr val="FFFFFF"/>
              </a:solid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rgbClr val="D9D9D9"/>
                  </a:solidFill>
                </a:rPr>
                <a:t>通勤時間をコーディネート</a:t>
              </a:r>
              <a:endParaRPr lang="en-US" altLang="ja-JP" sz="2800" dirty="0" smtClean="0">
                <a:solidFill>
                  <a:srgbClr val="D9D9D9"/>
                </a:solidFill>
              </a:endParaRPr>
            </a:p>
          </p:txBody>
        </p:sp>
        <p:sp>
          <p:nvSpPr>
            <p:cNvPr id="52" name="正方形/長方形 51"/>
            <p:cNvSpPr/>
            <p:nvPr/>
          </p:nvSpPr>
          <p:spPr>
            <a:xfrm>
              <a:off x="4316000" y="2940813"/>
              <a:ext cx="4685676" cy="583818"/>
            </a:xfrm>
            <a:prstGeom prst="rect">
              <a:avLst/>
            </a:prstGeom>
            <a:no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8" name="タイトル 1"/>
            <p:cNvSpPr txBox="1">
              <a:spLocks/>
            </p:cNvSpPr>
            <p:nvPr/>
          </p:nvSpPr>
          <p:spPr>
            <a:xfrm>
              <a:off x="4477483" y="2586343"/>
              <a:ext cx="974241" cy="537963"/>
            </a:xfrm>
            <a:prstGeom prst="rect">
              <a:avLst/>
            </a:prstGeom>
            <a:solidFill>
              <a:srgbClr val="FFFFFF"/>
            </a:solidFill>
            <a:ln>
              <a:noFill/>
            </a:ln>
          </p:spPr>
          <p:txBody>
            <a:bodyPr>
              <a:normAutofit fontScale="85000" lnSpcReduction="1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600" dirty="0" smtClean="0">
                  <a:solidFill>
                    <a:srgbClr val="D9D9D9"/>
                  </a:solidFill>
                  <a:ea typeface="07ロゴたいぷゴシック7"/>
                </a:rPr>
                <a:t>交通</a:t>
              </a:r>
              <a:endParaRPr lang="ja-JP" altLang="en-US" sz="3600" dirty="0">
                <a:solidFill>
                  <a:srgbClr val="D9D9D9"/>
                </a:solidFill>
                <a:ea typeface="07ロゴたいぷゴシック7"/>
              </a:endParaRPr>
            </a:p>
          </p:txBody>
        </p:sp>
      </p:grpSp>
      <p:sp>
        <p:nvSpPr>
          <p:cNvPr id="59" name="円/楕円 58"/>
          <p:cNvSpPr/>
          <p:nvPr/>
        </p:nvSpPr>
        <p:spPr>
          <a:xfrm>
            <a:off x="765059" y="4913520"/>
            <a:ext cx="901659" cy="920347"/>
          </a:xfrm>
          <a:prstGeom prst="ellipse">
            <a:avLst/>
          </a:prstGeom>
          <a:solidFill>
            <a:srgbClr val="66C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latin typeface="07ロゴたいぷゴシックCondense"/>
                <a:ea typeface="07ロゴたいぷゴシックCondense"/>
                <a:cs typeface="07ロゴたいぷゴシックCondense"/>
              </a:rPr>
              <a:t>南部</a:t>
            </a:r>
            <a:endParaRPr kumimoji="1" lang="ja-JP" altLang="en-US" sz="2400" dirty="0">
              <a:latin typeface="07ロゴたいぷゴシックCondense"/>
              <a:ea typeface="07ロゴたいぷゴシックCondense"/>
              <a:cs typeface="07ロゴたいぷゴシックCondense"/>
            </a:endParaRPr>
          </a:p>
        </p:txBody>
      </p:sp>
      <p:grpSp>
        <p:nvGrpSpPr>
          <p:cNvPr id="60" name="図形グループ 59"/>
          <p:cNvGrpSpPr/>
          <p:nvPr/>
        </p:nvGrpSpPr>
        <p:grpSpPr>
          <a:xfrm>
            <a:off x="3644207" y="4983178"/>
            <a:ext cx="5204197" cy="995302"/>
            <a:chOff x="3797479" y="4950331"/>
            <a:chExt cx="5204197" cy="995302"/>
          </a:xfrm>
        </p:grpSpPr>
        <p:sp>
          <p:nvSpPr>
            <p:cNvPr id="61" name="タイトル 1"/>
            <p:cNvSpPr txBox="1">
              <a:spLocks/>
            </p:cNvSpPr>
            <p:nvPr/>
          </p:nvSpPr>
          <p:spPr>
            <a:xfrm>
              <a:off x="3797479" y="5294698"/>
              <a:ext cx="5204197" cy="65093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chemeClr val="accent5"/>
                  </a:solidFill>
                </a:rPr>
                <a:t>地域親子のオープンな交流空間</a:t>
              </a:r>
              <a:endParaRPr lang="en-US" altLang="ja-JP" sz="2800" dirty="0" smtClean="0">
                <a:solidFill>
                  <a:schemeClr val="accent5"/>
                </a:solidFill>
              </a:endParaRPr>
            </a:p>
          </p:txBody>
        </p:sp>
        <p:sp>
          <p:nvSpPr>
            <p:cNvPr id="62" name="正方形/長方形 61"/>
            <p:cNvSpPr/>
            <p:nvPr/>
          </p:nvSpPr>
          <p:spPr>
            <a:xfrm>
              <a:off x="3814714" y="5320532"/>
              <a:ext cx="5143169" cy="562565"/>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3" name="タイトル 1"/>
            <p:cNvSpPr txBox="1">
              <a:spLocks/>
            </p:cNvSpPr>
            <p:nvPr/>
          </p:nvSpPr>
          <p:spPr>
            <a:xfrm>
              <a:off x="3983000" y="4950331"/>
              <a:ext cx="997995" cy="489057"/>
            </a:xfrm>
            <a:prstGeom prst="rect">
              <a:avLst/>
            </a:prstGeom>
            <a:solidFill>
              <a:srgbClr val="FFFFFF"/>
            </a:solidFill>
            <a:ln>
              <a:noFill/>
            </a:ln>
          </p:spPr>
          <p:txBody>
            <a:bodyPr>
              <a:normAutofit fontScale="92500" lnSpcReduction="2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200" dirty="0" smtClean="0">
                  <a:solidFill>
                    <a:schemeClr val="accent5"/>
                  </a:solidFill>
                  <a:ea typeface="07ロゴたいぷゴシック7"/>
                </a:rPr>
                <a:t>交流</a:t>
              </a:r>
              <a:endParaRPr lang="ja-JP" altLang="en-US" sz="3200" dirty="0">
                <a:solidFill>
                  <a:schemeClr val="accent5"/>
                </a:solidFill>
                <a:ea typeface="07ロゴたいぷゴシック7"/>
              </a:endParaRPr>
            </a:p>
          </p:txBody>
        </p:sp>
      </p:grpSp>
      <p:grpSp>
        <p:nvGrpSpPr>
          <p:cNvPr id="41" name="図形グループ 40"/>
          <p:cNvGrpSpPr/>
          <p:nvPr/>
        </p:nvGrpSpPr>
        <p:grpSpPr>
          <a:xfrm>
            <a:off x="2172240" y="5785561"/>
            <a:ext cx="6104160" cy="937806"/>
            <a:chOff x="1214838" y="5785561"/>
            <a:chExt cx="6104160" cy="937806"/>
          </a:xfrm>
        </p:grpSpPr>
        <p:sp>
          <p:nvSpPr>
            <p:cNvPr id="42" name="タイトル 1"/>
            <p:cNvSpPr txBox="1">
              <a:spLocks/>
            </p:cNvSpPr>
            <p:nvPr/>
          </p:nvSpPr>
          <p:spPr>
            <a:xfrm>
              <a:off x="1283721" y="6185405"/>
              <a:ext cx="6035277" cy="537962"/>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chemeClr val="bg1">
                      <a:lumMod val="85000"/>
                    </a:schemeClr>
                  </a:solidFill>
                </a:rPr>
                <a:t>リフレッシュして発見、土浦の魅力</a:t>
              </a:r>
              <a:endParaRPr lang="en-US" altLang="ja-JP" sz="2800" dirty="0" smtClean="0">
                <a:solidFill>
                  <a:schemeClr val="bg1">
                    <a:lumMod val="85000"/>
                  </a:schemeClr>
                </a:solidFill>
              </a:endParaRPr>
            </a:p>
          </p:txBody>
        </p:sp>
        <p:sp>
          <p:nvSpPr>
            <p:cNvPr id="43" name="正方形/長方形 42"/>
            <p:cNvSpPr/>
            <p:nvPr/>
          </p:nvSpPr>
          <p:spPr>
            <a:xfrm>
              <a:off x="1214838" y="6169776"/>
              <a:ext cx="6005632" cy="535885"/>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タイトル 1"/>
            <p:cNvSpPr txBox="1">
              <a:spLocks/>
            </p:cNvSpPr>
            <p:nvPr/>
          </p:nvSpPr>
          <p:spPr>
            <a:xfrm>
              <a:off x="1366948" y="5785561"/>
              <a:ext cx="974241" cy="537963"/>
            </a:xfrm>
            <a:prstGeom prst="rect">
              <a:avLst/>
            </a:prstGeom>
            <a:solidFill>
              <a:srgbClr val="FFFFFF"/>
            </a:solidFill>
            <a:ln>
              <a:noFill/>
            </a:ln>
          </p:spPr>
          <p:txBody>
            <a:bodyPr>
              <a:normAutofit fontScale="92500" lnSpcReduction="1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200" dirty="0" smtClean="0">
                  <a:solidFill>
                    <a:srgbClr val="D9D9D9"/>
                  </a:solidFill>
                  <a:ea typeface="07ロゴたいぷゴシック7"/>
                </a:rPr>
                <a:t>観光</a:t>
              </a:r>
              <a:endParaRPr lang="ja-JP" altLang="en-US" sz="3200" dirty="0">
                <a:solidFill>
                  <a:srgbClr val="D9D9D9"/>
                </a:solidFill>
                <a:ea typeface="07ロゴたいぷゴシック7"/>
              </a:endParaRPr>
            </a:p>
          </p:txBody>
        </p:sp>
      </p:grpSp>
    </p:spTree>
    <p:extLst>
      <p:ext uri="{BB962C8B-B14F-4D97-AF65-F5344CB8AC3E}">
        <p14:creationId xmlns:p14="http://schemas.microsoft.com/office/powerpoint/2010/main" val="12649666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0～9歳総数.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5329" y="936710"/>
            <a:ext cx="3638420" cy="5152516"/>
          </a:xfrm>
          <a:prstGeom prst="rect">
            <a:avLst/>
          </a:prstGeom>
        </p:spPr>
      </p:pic>
      <p:sp>
        <p:nvSpPr>
          <p:cNvPr id="2" name="タイトル 1"/>
          <p:cNvSpPr>
            <a:spLocks noGrp="1"/>
          </p:cNvSpPr>
          <p:nvPr>
            <p:ph type="title"/>
          </p:nvPr>
        </p:nvSpPr>
        <p:spPr>
          <a:xfrm>
            <a:off x="282588" y="832"/>
            <a:ext cx="1569025" cy="1047523"/>
          </a:xfrm>
          <a:noFill/>
          <a:ln>
            <a:solidFill>
              <a:schemeClr val="accent5"/>
            </a:solidFill>
          </a:ln>
        </p:spPr>
        <p:txBody>
          <a:bodyPr>
            <a:normAutofit/>
          </a:bodyPr>
          <a:lstStyle/>
          <a:p>
            <a:r>
              <a:rPr lang="ja-JP" altLang="en-US" dirty="0" smtClean="0">
                <a:solidFill>
                  <a:schemeClr val="accent5"/>
                </a:solidFill>
              </a:rPr>
              <a:t>交流</a:t>
            </a:r>
            <a:endParaRPr kumimoji="1" lang="ja-JP" altLang="en-US" dirty="0">
              <a:solidFill>
                <a:schemeClr val="accent5"/>
              </a:solidFill>
            </a:endParaRPr>
          </a:p>
        </p:txBody>
      </p:sp>
      <p:sp>
        <p:nvSpPr>
          <p:cNvPr id="5" name="スライド番号プレースホルダー 4"/>
          <p:cNvSpPr>
            <a:spLocks noGrp="1"/>
          </p:cNvSpPr>
          <p:nvPr>
            <p:ph type="sldNum" sz="quarter" idx="4"/>
          </p:nvPr>
        </p:nvSpPr>
        <p:spPr>
          <a:xfrm>
            <a:off x="8486391" y="6356350"/>
            <a:ext cx="532894" cy="501650"/>
          </a:xfrm>
        </p:spPr>
        <p:txBody>
          <a:bodyPr/>
          <a:lstStyle/>
          <a:p>
            <a:fld id="{EB6DE344-0E13-7A42-845D-D86302F9C55A}" type="slidenum">
              <a:rPr kumimoji="1" lang="ja-JP" altLang="en-US" smtClean="0"/>
              <a:t>29</a:t>
            </a:fld>
            <a:endParaRPr kumimoji="1" lang="ja-JP" altLang="en-US"/>
          </a:p>
        </p:txBody>
      </p:sp>
      <p:sp>
        <p:nvSpPr>
          <p:cNvPr id="9" name="タイトル 1"/>
          <p:cNvSpPr txBox="1">
            <a:spLocks/>
          </p:cNvSpPr>
          <p:nvPr/>
        </p:nvSpPr>
        <p:spPr>
          <a:xfrm>
            <a:off x="1837448" y="40530"/>
            <a:ext cx="4470318" cy="1047523"/>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3200" dirty="0" smtClean="0">
                <a:solidFill>
                  <a:schemeClr val="accent5"/>
                </a:solidFill>
              </a:rPr>
              <a:t>地域親子の</a:t>
            </a:r>
            <a:endParaRPr lang="en-US" altLang="ja-JP" sz="3200" dirty="0" smtClean="0">
              <a:solidFill>
                <a:schemeClr val="accent5"/>
              </a:solidFill>
            </a:endParaRPr>
          </a:p>
          <a:p>
            <a:r>
              <a:rPr lang="ja-JP" altLang="en-US" sz="3200" dirty="0" smtClean="0">
                <a:solidFill>
                  <a:schemeClr val="accent5"/>
                </a:solidFill>
              </a:rPr>
              <a:t>オープンな交流空間</a:t>
            </a:r>
            <a:endParaRPr lang="en-US" altLang="ja-JP" sz="3200" dirty="0">
              <a:solidFill>
                <a:schemeClr val="accent5"/>
              </a:solidFill>
            </a:endParaRPr>
          </a:p>
        </p:txBody>
      </p:sp>
      <p:cxnSp>
        <p:nvCxnSpPr>
          <p:cNvPr id="10" name="直線コネクタ 9"/>
          <p:cNvCxnSpPr/>
          <p:nvPr/>
        </p:nvCxnSpPr>
        <p:spPr>
          <a:xfrm>
            <a:off x="1837448" y="1047523"/>
            <a:ext cx="4452791" cy="0"/>
          </a:xfrm>
          <a:prstGeom prst="line">
            <a:avLst/>
          </a:prstGeom>
          <a:ln w="1905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21" name="テキスト ボックス 20"/>
          <p:cNvSpPr txBox="1"/>
          <p:nvPr/>
        </p:nvSpPr>
        <p:spPr>
          <a:xfrm>
            <a:off x="282588" y="1061881"/>
            <a:ext cx="2293448" cy="400110"/>
          </a:xfrm>
          <a:prstGeom prst="rect">
            <a:avLst/>
          </a:prstGeom>
          <a:noFill/>
        </p:spPr>
        <p:txBody>
          <a:bodyPr wrap="none" rtlCol="0">
            <a:spAutoFit/>
          </a:bodyPr>
          <a:lstStyle/>
          <a:p>
            <a:r>
              <a:rPr lang="en-US" altLang="ja-JP" sz="2000" dirty="0">
                <a:latin typeface="07ロゴたいぷゴシックCondense"/>
                <a:ea typeface="07ロゴたいぷゴシックCondense"/>
                <a:cs typeface="07ロゴたいぷゴシックCondense"/>
              </a:rPr>
              <a:t>0</a:t>
            </a:r>
            <a:r>
              <a:rPr kumimoji="1" lang="en-US" altLang="ja-JP" sz="2000" dirty="0" smtClean="0">
                <a:latin typeface="07ロゴたいぷゴシックCondense"/>
                <a:ea typeface="07ロゴたいぷゴシックCondense"/>
                <a:cs typeface="07ロゴたいぷゴシックCondense"/>
              </a:rPr>
              <a:t>〜9</a:t>
            </a:r>
            <a:r>
              <a:rPr kumimoji="1" lang="ja-JP" altLang="en-US" sz="2000" dirty="0" smtClean="0">
                <a:latin typeface="07ロゴたいぷゴシックCondense"/>
                <a:ea typeface="07ロゴたいぷゴシックCondense"/>
                <a:cs typeface="07ロゴたいぷゴシックCondense"/>
              </a:rPr>
              <a:t>歳の人口</a:t>
            </a:r>
            <a:r>
              <a:rPr kumimoji="1" lang="ja-JP" altLang="en-US" sz="2000" dirty="0" smtClean="0">
                <a:latin typeface="07ロゴたいぷゴシックCondense"/>
                <a:ea typeface="07ロゴたいぷゴシックCondense"/>
                <a:cs typeface="07ロゴたいぷゴシックCondense"/>
              </a:rPr>
              <a:t>総数</a:t>
            </a:r>
            <a:endParaRPr kumimoji="1" lang="ja-JP" altLang="en-US" sz="2000" dirty="0">
              <a:latin typeface="07ロゴたいぷゴシックCondense"/>
              <a:ea typeface="07ロゴたいぷゴシックCondense"/>
              <a:cs typeface="07ロゴたいぷゴシックCondense"/>
            </a:endParaRPr>
          </a:p>
        </p:txBody>
      </p:sp>
      <p:sp>
        <p:nvSpPr>
          <p:cNvPr id="16" name="テキスト ボックス 15"/>
          <p:cNvSpPr txBox="1"/>
          <p:nvPr/>
        </p:nvSpPr>
        <p:spPr>
          <a:xfrm>
            <a:off x="3194074" y="6868497"/>
            <a:ext cx="7725192" cy="523220"/>
          </a:xfrm>
          <a:prstGeom prst="rect">
            <a:avLst/>
          </a:prstGeom>
          <a:noFill/>
          <a:ln w="19050" cmpd="sng">
            <a:noFill/>
          </a:ln>
        </p:spPr>
        <p:txBody>
          <a:bodyPr wrap="none" rtlCol="0">
            <a:spAutoFit/>
          </a:bodyPr>
          <a:lstStyle/>
          <a:p>
            <a:pPr algn="ctr"/>
            <a:r>
              <a:rPr lang="ja-JP" altLang="en-US" sz="2800" dirty="0" smtClean="0">
                <a:solidFill>
                  <a:srgbClr val="4BACC6"/>
                </a:solidFill>
                <a:latin typeface="07ロゴたいぷゴシックCondense"/>
                <a:ea typeface="07ロゴたいぷゴシックCondense"/>
                <a:cs typeface="07ロゴたいぷゴシックCondense"/>
              </a:rPr>
              <a:t>地域資源を使った子供と親が集える空間を提供</a:t>
            </a:r>
            <a:endParaRPr lang="en-US" altLang="ja-JP" sz="2800" dirty="0" smtClean="0">
              <a:solidFill>
                <a:srgbClr val="4BACC6"/>
              </a:solidFill>
              <a:latin typeface="07ロゴたいぷゴシックCondense"/>
              <a:ea typeface="07ロゴたいぷゴシックCondense"/>
              <a:cs typeface="07ロゴたいぷゴシックCondense"/>
            </a:endParaRPr>
          </a:p>
        </p:txBody>
      </p:sp>
      <p:pic>
        <p:nvPicPr>
          <p:cNvPr id="4" name="図 3" descr="集会施設のコピー.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8430" y="703820"/>
            <a:ext cx="4002262" cy="5667768"/>
          </a:xfrm>
          <a:prstGeom prst="rect">
            <a:avLst/>
          </a:prstGeom>
        </p:spPr>
      </p:pic>
      <p:sp>
        <p:nvSpPr>
          <p:cNvPr id="15" name="円/楕円 14"/>
          <p:cNvSpPr/>
          <p:nvPr/>
        </p:nvSpPr>
        <p:spPr>
          <a:xfrm>
            <a:off x="5039957" y="4051642"/>
            <a:ext cx="1941756" cy="1673337"/>
          </a:xfrm>
          <a:prstGeom prst="ellipse">
            <a:avLst/>
          </a:prstGeom>
          <a:noFill/>
          <a:ln w="34925">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4727552" y="1071836"/>
            <a:ext cx="2236510" cy="400110"/>
          </a:xfrm>
          <a:prstGeom prst="rect">
            <a:avLst/>
          </a:prstGeom>
          <a:noFill/>
        </p:spPr>
        <p:txBody>
          <a:bodyPr wrap="none" rtlCol="0">
            <a:spAutoFit/>
          </a:bodyPr>
          <a:lstStyle/>
          <a:p>
            <a:r>
              <a:rPr lang="ja-JP" altLang="en-US" sz="2000" dirty="0" smtClean="0">
                <a:latin typeface="07ロゴたいぷゴシックCondense"/>
                <a:ea typeface="07ロゴたいぷゴシックCondense"/>
                <a:cs typeface="07ロゴたいぷゴシックCondense"/>
              </a:rPr>
              <a:t>集会所と公園の数</a:t>
            </a:r>
            <a:endParaRPr kumimoji="1" lang="ja-JP" altLang="en-US" sz="2000" dirty="0">
              <a:latin typeface="07ロゴたいぷゴシックCondense"/>
              <a:ea typeface="07ロゴたいぷゴシックCondense"/>
              <a:cs typeface="07ロゴたいぷゴシックCondense"/>
            </a:endParaRPr>
          </a:p>
        </p:txBody>
      </p:sp>
      <p:sp>
        <p:nvSpPr>
          <p:cNvPr id="6" name="正方形/長方形 5"/>
          <p:cNvSpPr/>
          <p:nvPr/>
        </p:nvSpPr>
        <p:spPr>
          <a:xfrm>
            <a:off x="5223959" y="5919407"/>
            <a:ext cx="3262432" cy="830997"/>
          </a:xfrm>
          <a:prstGeom prst="rect">
            <a:avLst/>
          </a:prstGeom>
          <a:ln w="19050" cmpd="sng">
            <a:solidFill>
              <a:srgbClr val="4BACC6"/>
            </a:solidFill>
          </a:ln>
        </p:spPr>
        <p:txBody>
          <a:bodyPr wrap="none">
            <a:spAutoFit/>
          </a:bodyPr>
          <a:lstStyle/>
          <a:p>
            <a:pPr algn="ctr"/>
            <a:r>
              <a:rPr lang="ja-JP" altLang="en-US" sz="2400" dirty="0" smtClean="0">
                <a:latin typeface="07ロゴたいぷゴシックCondense"/>
                <a:ea typeface="07ロゴたいぷゴシックCondense"/>
                <a:cs typeface="07ロゴたいぷゴシックCondense"/>
              </a:rPr>
              <a:t>南部地区に</a:t>
            </a:r>
            <a:endParaRPr lang="en-US" altLang="ja-JP" sz="2400" dirty="0" smtClean="0">
              <a:latin typeface="07ロゴたいぷゴシックCondense"/>
              <a:ea typeface="07ロゴたいぷゴシックCondense"/>
              <a:cs typeface="07ロゴたいぷゴシックCondense"/>
            </a:endParaRPr>
          </a:p>
          <a:p>
            <a:pPr algn="ctr"/>
            <a:r>
              <a:rPr lang="ja-JP" altLang="en-US" sz="2400" dirty="0" smtClean="0">
                <a:solidFill>
                  <a:schemeClr val="accent5"/>
                </a:solidFill>
                <a:latin typeface="07ロゴたいぷゴシックCondense"/>
                <a:ea typeface="07ロゴたいぷゴシックCondense"/>
                <a:cs typeface="07ロゴたいぷゴシックCondense"/>
              </a:rPr>
              <a:t>集</a:t>
            </a:r>
            <a:r>
              <a:rPr lang="ja-JP" altLang="en-US" sz="2400" dirty="0">
                <a:solidFill>
                  <a:schemeClr val="accent5"/>
                </a:solidFill>
                <a:latin typeface="07ロゴたいぷゴシックCondense"/>
                <a:ea typeface="07ロゴたいぷゴシックCondense"/>
                <a:cs typeface="07ロゴたいぷゴシックCondense"/>
              </a:rPr>
              <a:t>会所や公園が少ない</a:t>
            </a:r>
            <a:endParaRPr lang="en-US" altLang="ja-JP" sz="2400" dirty="0">
              <a:solidFill>
                <a:schemeClr val="accent5"/>
              </a:solidFill>
              <a:latin typeface="07ロゴたいぷゴシックCondense"/>
              <a:ea typeface="07ロゴたいぷゴシックCondense"/>
              <a:cs typeface="07ロゴたいぷゴシックCondense"/>
            </a:endParaRPr>
          </a:p>
        </p:txBody>
      </p:sp>
      <p:sp>
        <p:nvSpPr>
          <p:cNvPr id="19" name="正方形/長方形 18"/>
          <p:cNvSpPr/>
          <p:nvPr/>
        </p:nvSpPr>
        <p:spPr>
          <a:xfrm>
            <a:off x="666533" y="5919407"/>
            <a:ext cx="3202723" cy="830997"/>
          </a:xfrm>
          <a:prstGeom prst="rect">
            <a:avLst/>
          </a:prstGeom>
          <a:ln w="19050" cmpd="sng">
            <a:solidFill>
              <a:srgbClr val="4BACC6"/>
            </a:solidFill>
          </a:ln>
        </p:spPr>
        <p:txBody>
          <a:bodyPr wrap="none">
            <a:spAutoFit/>
          </a:bodyPr>
          <a:lstStyle/>
          <a:p>
            <a:pPr algn="ctr"/>
            <a:r>
              <a:rPr lang="ja-JP" altLang="en-US" sz="2400" dirty="0" smtClean="0">
                <a:latin typeface="07ロゴたいぷゴシックCondense"/>
                <a:ea typeface="07ロゴたいぷゴシックCondense"/>
                <a:cs typeface="07ロゴたいぷゴシックCondense"/>
              </a:rPr>
              <a:t>南部地区は</a:t>
            </a:r>
            <a:endParaRPr lang="en-US" altLang="ja-JP" sz="2400" dirty="0" smtClean="0">
              <a:latin typeface="07ロゴたいぷゴシックCondense"/>
              <a:ea typeface="07ロゴたいぷゴシックCondense"/>
              <a:cs typeface="07ロゴたいぷゴシックCondense"/>
            </a:endParaRPr>
          </a:p>
          <a:p>
            <a:pPr algn="ctr"/>
            <a:r>
              <a:rPr lang="ja-JP" altLang="en-US" sz="2400" dirty="0" smtClean="0">
                <a:solidFill>
                  <a:schemeClr val="accent5"/>
                </a:solidFill>
                <a:latin typeface="07ロゴたいぷゴシックCondense"/>
                <a:ea typeface="07ロゴたいぷゴシックCondense"/>
                <a:cs typeface="07ロゴたいぷゴシックCondense"/>
              </a:rPr>
              <a:t>児童の</a:t>
            </a:r>
            <a:r>
              <a:rPr lang="ja-JP" altLang="en-US" sz="2400" dirty="0" smtClean="0">
                <a:solidFill>
                  <a:schemeClr val="accent5"/>
                </a:solidFill>
                <a:latin typeface="07ロゴたいぷゴシックCondense"/>
                <a:ea typeface="07ロゴたいぷゴシックCondense"/>
                <a:cs typeface="07ロゴたいぷゴシックCondense"/>
              </a:rPr>
              <a:t>人口が</a:t>
            </a:r>
            <a:r>
              <a:rPr lang="ja-JP" altLang="en-US" sz="2400" dirty="0" smtClean="0">
                <a:solidFill>
                  <a:schemeClr val="accent5"/>
                </a:solidFill>
                <a:latin typeface="07ロゴたいぷゴシックCondense"/>
                <a:ea typeface="07ロゴたいぷゴシックCondense"/>
                <a:cs typeface="07ロゴたいぷゴシックCondense"/>
              </a:rPr>
              <a:t>多い</a:t>
            </a:r>
            <a:endParaRPr lang="en-US" altLang="ja-JP" sz="2400" dirty="0">
              <a:solidFill>
                <a:schemeClr val="accent5"/>
              </a:solidFill>
              <a:latin typeface="07ロゴたいぷゴシックCondense"/>
              <a:ea typeface="07ロゴたいぷゴシックCondense"/>
              <a:cs typeface="07ロゴたいぷゴシックCondense"/>
            </a:endParaRPr>
          </a:p>
        </p:txBody>
      </p:sp>
      <p:sp>
        <p:nvSpPr>
          <p:cNvPr id="14" name="円/楕円 13"/>
          <p:cNvSpPr/>
          <p:nvPr/>
        </p:nvSpPr>
        <p:spPr>
          <a:xfrm>
            <a:off x="458596" y="4008552"/>
            <a:ext cx="1941756" cy="1673337"/>
          </a:xfrm>
          <a:prstGeom prst="ellipse">
            <a:avLst/>
          </a:prstGeom>
          <a:noFill/>
          <a:ln w="34925">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9488089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6" grpId="0" animBg="1"/>
      <p:bldP spid="19"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2560x1440.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9144000" cy="6858000"/>
          </a:xfrm>
          <a:prstGeom prst="rect">
            <a:avLst/>
          </a:prstGeom>
          <a:solidFill>
            <a:srgbClr val="FFFFFF"/>
          </a:solidFill>
        </p:spPr>
      </p:pic>
      <p:sp>
        <p:nvSpPr>
          <p:cNvPr id="12" name="スライド番号プレースホルダー 11"/>
          <p:cNvSpPr>
            <a:spLocks noGrp="1"/>
          </p:cNvSpPr>
          <p:nvPr>
            <p:ph type="sldNum" sz="quarter" idx="4"/>
          </p:nvPr>
        </p:nvSpPr>
        <p:spPr/>
        <p:txBody>
          <a:bodyPr/>
          <a:lstStyle/>
          <a:p>
            <a:fld id="{FD536EC7-DD9E-EC45-832C-40946C87714C}" type="slidenum">
              <a:rPr lang="ja-JP" altLang="en-US" smtClean="0"/>
              <a:pPr/>
              <a:t>3</a:t>
            </a:fld>
            <a:endParaRPr lang="ja-JP" altLang="en-US"/>
          </a:p>
        </p:txBody>
      </p:sp>
      <p:sp>
        <p:nvSpPr>
          <p:cNvPr id="19" name="テキスト ボックス 18"/>
          <p:cNvSpPr txBox="1"/>
          <p:nvPr/>
        </p:nvSpPr>
        <p:spPr>
          <a:xfrm>
            <a:off x="737304" y="1942129"/>
            <a:ext cx="5032147" cy="923330"/>
          </a:xfrm>
          <a:prstGeom prst="rect">
            <a:avLst/>
          </a:prstGeom>
          <a:solidFill>
            <a:srgbClr val="FFFFFF">
              <a:alpha val="78000"/>
            </a:srgbClr>
          </a:solidFill>
          <a:ln w="38100" cmpd="sng">
            <a:solidFill>
              <a:srgbClr val="FFCC66"/>
            </a:solidFill>
          </a:ln>
        </p:spPr>
        <p:txBody>
          <a:bodyPr wrap="none" rtlCol="0">
            <a:spAutoFit/>
          </a:bodyPr>
          <a:lstStyle/>
          <a:p>
            <a:r>
              <a:rPr kumimoji="1" lang="ja-JP" altLang="en-US" sz="5400" dirty="0" smtClean="0">
                <a:ln>
                  <a:solidFill>
                    <a:schemeClr val="bg1"/>
                  </a:solidFill>
                </a:ln>
                <a:ea typeface="07ロゴたいぷゴシックCondense"/>
              </a:rPr>
              <a:t>１　目標都市像</a:t>
            </a:r>
            <a:endParaRPr kumimoji="1" lang="ja-JP" altLang="en-US" sz="5400" dirty="0">
              <a:ln>
                <a:solidFill>
                  <a:schemeClr val="bg1"/>
                </a:solidFill>
              </a:ln>
              <a:ea typeface="07ロゴたいぷゴシックCondense"/>
            </a:endParaRPr>
          </a:p>
        </p:txBody>
      </p:sp>
      <p:sp>
        <p:nvSpPr>
          <p:cNvPr id="20" name="テキスト ボックス 19"/>
          <p:cNvSpPr txBox="1"/>
          <p:nvPr/>
        </p:nvSpPr>
        <p:spPr>
          <a:xfrm>
            <a:off x="737304" y="2866707"/>
            <a:ext cx="6417141" cy="923330"/>
          </a:xfrm>
          <a:prstGeom prst="rect">
            <a:avLst/>
          </a:prstGeom>
          <a:solidFill>
            <a:srgbClr val="FFFFFF">
              <a:alpha val="78000"/>
            </a:srgbClr>
          </a:solidFill>
        </p:spPr>
        <p:txBody>
          <a:bodyPr wrap="none" rtlCol="0">
            <a:spAutoFit/>
          </a:bodyPr>
          <a:lstStyle/>
          <a:p>
            <a:r>
              <a:rPr kumimoji="1" lang="ja-JP" altLang="en-US" sz="5400" dirty="0" smtClean="0">
                <a:ln>
                  <a:solidFill>
                    <a:schemeClr val="bg1"/>
                  </a:solidFill>
                </a:ln>
                <a:solidFill>
                  <a:srgbClr val="000000"/>
                </a:solidFill>
                <a:ea typeface="07ロゴたいぷゴシックCondense"/>
              </a:rPr>
              <a:t>２　部門地区別構想</a:t>
            </a:r>
            <a:endParaRPr kumimoji="1" lang="ja-JP" altLang="en-US" sz="5400" dirty="0">
              <a:ln>
                <a:solidFill>
                  <a:schemeClr val="bg1"/>
                </a:solidFill>
              </a:ln>
              <a:solidFill>
                <a:srgbClr val="000000"/>
              </a:solidFill>
              <a:ea typeface="07ロゴたいぷゴシックCondense"/>
            </a:endParaRPr>
          </a:p>
        </p:txBody>
      </p:sp>
      <p:sp>
        <p:nvSpPr>
          <p:cNvPr id="21" name="テキスト ボックス 20"/>
          <p:cNvSpPr txBox="1"/>
          <p:nvPr/>
        </p:nvSpPr>
        <p:spPr>
          <a:xfrm>
            <a:off x="737304" y="3795529"/>
            <a:ext cx="6417141" cy="923330"/>
          </a:xfrm>
          <a:prstGeom prst="rect">
            <a:avLst/>
          </a:prstGeom>
          <a:solidFill>
            <a:srgbClr val="FFFFFF">
              <a:alpha val="78000"/>
            </a:srgbClr>
          </a:solidFill>
        </p:spPr>
        <p:txBody>
          <a:bodyPr wrap="none" rtlCol="0">
            <a:spAutoFit/>
          </a:bodyPr>
          <a:lstStyle/>
          <a:p>
            <a:r>
              <a:rPr lang="ja-JP" altLang="en-US" sz="5400" dirty="0" smtClean="0">
                <a:ln>
                  <a:solidFill>
                    <a:schemeClr val="bg1"/>
                  </a:solidFill>
                </a:ln>
                <a:solidFill>
                  <a:srgbClr val="000000"/>
                </a:solidFill>
                <a:ea typeface="07ロゴたいぷゴシックCondense"/>
              </a:rPr>
              <a:t>３　部門地区別方策</a:t>
            </a:r>
            <a:endParaRPr kumimoji="1" lang="ja-JP" altLang="en-US" sz="5400" dirty="0">
              <a:ln>
                <a:solidFill>
                  <a:schemeClr val="bg1"/>
                </a:solidFill>
              </a:ln>
              <a:solidFill>
                <a:srgbClr val="000000"/>
              </a:solidFill>
              <a:ea typeface="07ロゴたいぷゴシックCondense"/>
            </a:endParaRPr>
          </a:p>
        </p:txBody>
      </p:sp>
      <p:sp>
        <p:nvSpPr>
          <p:cNvPr id="22" name="テキスト ボックス 21"/>
          <p:cNvSpPr txBox="1"/>
          <p:nvPr/>
        </p:nvSpPr>
        <p:spPr>
          <a:xfrm>
            <a:off x="737304" y="4734766"/>
            <a:ext cx="7802136" cy="923330"/>
          </a:xfrm>
          <a:prstGeom prst="rect">
            <a:avLst/>
          </a:prstGeom>
          <a:solidFill>
            <a:srgbClr val="FFFFFF">
              <a:alpha val="78000"/>
            </a:srgbClr>
          </a:solidFill>
        </p:spPr>
        <p:txBody>
          <a:bodyPr wrap="none" rtlCol="0">
            <a:spAutoFit/>
          </a:bodyPr>
          <a:lstStyle/>
          <a:p>
            <a:r>
              <a:rPr lang="ja-JP" altLang="en-US" sz="5400" dirty="0" smtClean="0">
                <a:ln>
                  <a:solidFill>
                    <a:schemeClr val="bg1"/>
                  </a:solidFill>
                </a:ln>
                <a:solidFill>
                  <a:srgbClr val="000000"/>
                </a:solidFill>
                <a:ea typeface="07ロゴたいぷゴシックCondense"/>
              </a:rPr>
              <a:t>４　まとめ・今後の方針</a:t>
            </a:r>
            <a:endParaRPr kumimoji="1" lang="ja-JP" altLang="en-US" sz="5400" dirty="0">
              <a:ln>
                <a:solidFill>
                  <a:schemeClr val="bg1"/>
                </a:solidFill>
              </a:ln>
              <a:solidFill>
                <a:srgbClr val="000000"/>
              </a:solidFill>
              <a:ea typeface="07ロゴたいぷゴシックCondense"/>
            </a:endParaRPr>
          </a:p>
        </p:txBody>
      </p:sp>
      <p:sp>
        <p:nvSpPr>
          <p:cNvPr id="23" name="タイトル 1"/>
          <p:cNvSpPr txBox="1">
            <a:spLocks/>
          </p:cNvSpPr>
          <p:nvPr/>
        </p:nvSpPr>
        <p:spPr>
          <a:xfrm>
            <a:off x="2530120" y="581645"/>
            <a:ext cx="3839171" cy="1143000"/>
          </a:xfrm>
          <a:prstGeom prst="rect">
            <a:avLst/>
          </a:prstGeom>
          <a:solidFill>
            <a:srgbClr val="FFFFFF">
              <a:alpha val="80000"/>
            </a:srgbClr>
          </a:solidFill>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07ロゴたいぷゴシック7"/>
                <a:cs typeface="+mj-cs"/>
              </a:defRPr>
            </a:lvl1pPr>
          </a:lstStyle>
          <a:p>
            <a:r>
              <a:rPr lang="ja-JP" altLang="en-US" sz="4800" smtClean="0"/>
              <a:t>発表の流れ</a:t>
            </a:r>
            <a:endParaRPr lang="ja-JP" altLang="en-US" sz="4800" dirty="0"/>
          </a:p>
        </p:txBody>
      </p:sp>
    </p:spTree>
    <p:extLst>
      <p:ext uri="{BB962C8B-B14F-4D97-AF65-F5344CB8AC3E}">
        <p14:creationId xmlns:p14="http://schemas.microsoft.com/office/powerpoint/2010/main" val="35319629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線吹き出し 1 (枠付き) 46"/>
          <p:cNvSpPr/>
          <p:nvPr/>
        </p:nvSpPr>
        <p:spPr>
          <a:xfrm>
            <a:off x="168305" y="2267987"/>
            <a:ext cx="3329152" cy="3645589"/>
          </a:xfrm>
          <a:prstGeom prst="borderCallout1">
            <a:avLst>
              <a:gd name="adj1" fmla="val 87567"/>
              <a:gd name="adj2" fmla="val 100356"/>
              <a:gd name="adj3" fmla="val 74221"/>
              <a:gd name="adj4" fmla="val 116930"/>
            </a:avLst>
          </a:prstGeom>
          <a:noFill/>
          <a:ln w="38100" cmpd="sng">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1" name="図 40" descr="building_boroya.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78046" y="3197728"/>
            <a:ext cx="2220620" cy="1805925"/>
          </a:xfrm>
          <a:prstGeom prst="rect">
            <a:avLst/>
          </a:prstGeom>
        </p:spPr>
      </p:pic>
      <p:sp>
        <p:nvSpPr>
          <p:cNvPr id="3" name="スライド番号プレースホルダー 2"/>
          <p:cNvSpPr>
            <a:spLocks noGrp="1"/>
          </p:cNvSpPr>
          <p:nvPr>
            <p:ph type="sldNum" sz="quarter" idx="4"/>
          </p:nvPr>
        </p:nvSpPr>
        <p:spPr>
          <a:xfrm>
            <a:off x="8486391" y="6356350"/>
            <a:ext cx="532894" cy="501650"/>
          </a:xfrm>
        </p:spPr>
        <p:txBody>
          <a:bodyPr/>
          <a:lstStyle/>
          <a:p>
            <a:fld id="{EB6DE344-0E13-7A42-845D-D86302F9C55A}" type="slidenum">
              <a:rPr lang="ja-JP" altLang="en-US" smtClean="0"/>
              <a:pPr/>
              <a:t>30</a:t>
            </a:fld>
            <a:endParaRPr lang="ja-JP" altLang="en-US"/>
          </a:p>
        </p:txBody>
      </p:sp>
      <p:sp>
        <p:nvSpPr>
          <p:cNvPr id="6" name="タイトル 1"/>
          <p:cNvSpPr>
            <a:spLocks noGrp="1"/>
          </p:cNvSpPr>
          <p:nvPr>
            <p:ph type="title"/>
          </p:nvPr>
        </p:nvSpPr>
        <p:spPr>
          <a:xfrm>
            <a:off x="282588" y="0"/>
            <a:ext cx="1569025" cy="1047523"/>
          </a:xfrm>
          <a:noFill/>
          <a:ln>
            <a:solidFill>
              <a:schemeClr val="accent5"/>
            </a:solidFill>
          </a:ln>
        </p:spPr>
        <p:txBody>
          <a:bodyPr>
            <a:normAutofit/>
          </a:bodyPr>
          <a:lstStyle/>
          <a:p>
            <a:r>
              <a:rPr lang="en-US" altLang="ja-JP" dirty="0" smtClean="0">
                <a:solidFill>
                  <a:schemeClr val="accent5"/>
                </a:solidFill>
              </a:rPr>
              <a:t>Plan</a:t>
            </a:r>
            <a:endParaRPr kumimoji="1" lang="ja-JP" altLang="en-US" dirty="0">
              <a:solidFill>
                <a:schemeClr val="accent5"/>
              </a:solidFill>
            </a:endParaRPr>
          </a:p>
        </p:txBody>
      </p:sp>
      <p:sp>
        <p:nvSpPr>
          <p:cNvPr id="7" name="タイトル 1"/>
          <p:cNvSpPr txBox="1">
            <a:spLocks/>
          </p:cNvSpPr>
          <p:nvPr/>
        </p:nvSpPr>
        <p:spPr>
          <a:xfrm>
            <a:off x="1837448" y="40530"/>
            <a:ext cx="4470318" cy="1047523"/>
          </a:xfrm>
          <a:prstGeom prst="rect">
            <a:avLst/>
          </a:prstGeom>
          <a:noFill/>
          <a:ln>
            <a:noFill/>
          </a:ln>
        </p:spPr>
        <p:txBody>
          <a:bodyPr vert="horz" lIns="91440" tIns="45720" rIns="91440" bIns="45720" rtlCol="0" anchor="ctr">
            <a:normAutofit fontScale="92500"/>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dirty="0" smtClean="0">
                <a:solidFill>
                  <a:schemeClr val="accent5"/>
                </a:solidFill>
              </a:rPr>
              <a:t>みんなの秘密基地</a:t>
            </a:r>
            <a:endParaRPr lang="en-US" altLang="ja-JP" dirty="0" smtClean="0">
              <a:solidFill>
                <a:schemeClr val="accent5"/>
              </a:solidFill>
            </a:endParaRPr>
          </a:p>
        </p:txBody>
      </p:sp>
      <p:sp>
        <p:nvSpPr>
          <p:cNvPr id="8" name="テキスト ボックス 7"/>
          <p:cNvSpPr txBox="1"/>
          <p:nvPr/>
        </p:nvSpPr>
        <p:spPr>
          <a:xfrm>
            <a:off x="436451" y="1047523"/>
            <a:ext cx="4339650" cy="369332"/>
          </a:xfrm>
          <a:prstGeom prst="rect">
            <a:avLst/>
          </a:prstGeom>
          <a:noFill/>
        </p:spPr>
        <p:txBody>
          <a:bodyPr wrap="none" rtlCol="0">
            <a:spAutoFit/>
          </a:bodyPr>
          <a:lstStyle/>
          <a:p>
            <a:r>
              <a:rPr lang="ja-JP" altLang="en-US" dirty="0" smtClean="0">
                <a:solidFill>
                  <a:schemeClr val="accent5"/>
                </a:solidFill>
                <a:ea typeface="07ロゴたいぷゴシック7"/>
              </a:rPr>
              <a:t>地域資源を活かした子供と親の交流空間</a:t>
            </a:r>
            <a:endParaRPr lang="en-US" altLang="ja-JP" dirty="0">
              <a:solidFill>
                <a:schemeClr val="accent5"/>
              </a:solidFill>
              <a:ea typeface="07ロゴたいぷゴシック7"/>
            </a:endParaRPr>
          </a:p>
        </p:txBody>
      </p:sp>
      <p:cxnSp>
        <p:nvCxnSpPr>
          <p:cNvPr id="9" name="直線コネクタ 8"/>
          <p:cNvCxnSpPr/>
          <p:nvPr/>
        </p:nvCxnSpPr>
        <p:spPr>
          <a:xfrm>
            <a:off x="1837448" y="1047523"/>
            <a:ext cx="4452791" cy="0"/>
          </a:xfrm>
          <a:prstGeom prst="line">
            <a:avLst/>
          </a:prstGeom>
          <a:ln w="1905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7" name="テキスト ボックス 16"/>
          <p:cNvSpPr txBox="1"/>
          <p:nvPr/>
        </p:nvSpPr>
        <p:spPr>
          <a:xfrm>
            <a:off x="288274" y="1464881"/>
            <a:ext cx="6647974" cy="523220"/>
          </a:xfrm>
          <a:prstGeom prst="rect">
            <a:avLst/>
          </a:prstGeom>
          <a:noFill/>
        </p:spPr>
        <p:txBody>
          <a:bodyPr wrap="none" rtlCol="0">
            <a:spAutoFit/>
          </a:bodyPr>
          <a:lstStyle/>
          <a:p>
            <a:r>
              <a:rPr lang="ja-JP" altLang="en-US" sz="2800" dirty="0" smtClean="0">
                <a:solidFill>
                  <a:schemeClr val="accent5"/>
                </a:solidFill>
                <a:latin typeface="07ロゴたいぷゴシックCondense"/>
                <a:ea typeface="07ロゴたいぷゴシックCondense"/>
                <a:cs typeface="07ロゴたいぷゴシックCondense"/>
              </a:rPr>
              <a:t>空き家</a:t>
            </a:r>
            <a:r>
              <a:rPr lang="ja-JP" altLang="en-US" sz="2800" dirty="0">
                <a:latin typeface="07ロゴたいぷゴシックCondense"/>
                <a:ea typeface="07ロゴたいぷゴシックCondense"/>
                <a:cs typeface="07ロゴたいぷゴシックCondense"/>
              </a:rPr>
              <a:t>を活用</a:t>
            </a:r>
            <a:r>
              <a:rPr lang="ja-JP" altLang="en-US" sz="2800" dirty="0" smtClean="0">
                <a:latin typeface="07ロゴたいぷゴシックCondense"/>
                <a:ea typeface="07ロゴたいぷゴシックCondense"/>
                <a:cs typeface="07ロゴたいぷゴシックCondense"/>
              </a:rPr>
              <a:t>した誰もが</a:t>
            </a:r>
            <a:r>
              <a:rPr lang="ja-JP" altLang="en-US" sz="2800" dirty="0" smtClean="0">
                <a:latin typeface="07ロゴたいぷゴシックCondense"/>
                <a:ea typeface="07ロゴたいぷゴシックCondense"/>
                <a:cs typeface="07ロゴたいぷゴシックCondense"/>
              </a:rPr>
              <a:t>使える</a:t>
            </a:r>
            <a:r>
              <a:rPr lang="ja-JP" altLang="en-US" sz="2800" dirty="0" smtClean="0">
                <a:solidFill>
                  <a:schemeClr val="accent5"/>
                </a:solidFill>
                <a:latin typeface="07ロゴたいぷゴシックCondense"/>
                <a:ea typeface="07ロゴたいぷゴシックCondense"/>
                <a:cs typeface="07ロゴたいぷゴシックCondense"/>
              </a:rPr>
              <a:t>遊び場に</a:t>
            </a:r>
            <a:endParaRPr kumimoji="1" lang="en-US" altLang="ja-JP" sz="2800" dirty="0" smtClean="0">
              <a:solidFill>
                <a:schemeClr val="accent5"/>
              </a:solidFill>
              <a:latin typeface="07ロゴたいぷゴシックCondense"/>
              <a:ea typeface="07ロゴたいぷゴシックCondense"/>
              <a:cs typeface="07ロゴたいぷゴシックCondense"/>
            </a:endParaRPr>
          </a:p>
        </p:txBody>
      </p:sp>
      <p:sp>
        <p:nvSpPr>
          <p:cNvPr id="25" name="テキスト ボックス 24"/>
          <p:cNvSpPr txBox="1"/>
          <p:nvPr/>
        </p:nvSpPr>
        <p:spPr>
          <a:xfrm>
            <a:off x="5898627" y="5019859"/>
            <a:ext cx="2954655" cy="830997"/>
          </a:xfrm>
          <a:prstGeom prst="rect">
            <a:avLst/>
          </a:prstGeom>
          <a:noFill/>
        </p:spPr>
        <p:txBody>
          <a:bodyPr wrap="none" rtlCol="0">
            <a:spAutoFit/>
          </a:bodyPr>
          <a:lstStyle/>
          <a:p>
            <a:pPr algn="ctr"/>
            <a:r>
              <a:rPr lang="ja-JP" altLang="en-US" sz="2400" dirty="0" smtClean="0">
                <a:solidFill>
                  <a:srgbClr val="000000"/>
                </a:solidFill>
                <a:latin typeface="07ロゴたいぷゴシックCondense"/>
                <a:ea typeface="07ロゴたいぷゴシックCondense"/>
                <a:cs typeface="07ロゴたいぷゴシックCondense"/>
              </a:rPr>
              <a:t>親が趣味の場などで</a:t>
            </a:r>
            <a:endParaRPr lang="en-US" altLang="ja-JP" sz="2400" dirty="0" smtClean="0">
              <a:solidFill>
                <a:srgbClr val="000000"/>
              </a:solidFill>
              <a:latin typeface="07ロゴたいぷゴシックCondense"/>
              <a:ea typeface="07ロゴたいぷゴシックCondense"/>
              <a:cs typeface="07ロゴたいぷゴシックCondense"/>
            </a:endParaRPr>
          </a:p>
          <a:p>
            <a:pPr algn="ctr"/>
            <a:r>
              <a:rPr lang="ja-JP" altLang="en-US" sz="2400" dirty="0" smtClean="0">
                <a:solidFill>
                  <a:srgbClr val="000000"/>
                </a:solidFill>
                <a:latin typeface="07ロゴたいぷゴシックCondense"/>
                <a:ea typeface="07ロゴたいぷゴシックCondense"/>
                <a:cs typeface="07ロゴたいぷゴシックCondense"/>
              </a:rPr>
              <a:t>誰でも集える空間に</a:t>
            </a:r>
            <a:endParaRPr lang="en-US" altLang="ja-JP" sz="2400" dirty="0" smtClean="0">
              <a:solidFill>
                <a:srgbClr val="000000"/>
              </a:solidFill>
              <a:latin typeface="07ロゴたいぷゴシックCondense"/>
              <a:ea typeface="07ロゴたいぷゴシックCondense"/>
              <a:cs typeface="07ロゴたいぷゴシックCondense"/>
            </a:endParaRPr>
          </a:p>
        </p:txBody>
      </p:sp>
      <p:sp>
        <p:nvSpPr>
          <p:cNvPr id="27" name="テキスト ボックス 26"/>
          <p:cNvSpPr txBox="1"/>
          <p:nvPr/>
        </p:nvSpPr>
        <p:spPr>
          <a:xfrm>
            <a:off x="206234" y="5056150"/>
            <a:ext cx="3262432" cy="830997"/>
          </a:xfrm>
          <a:prstGeom prst="rect">
            <a:avLst/>
          </a:prstGeom>
          <a:noFill/>
        </p:spPr>
        <p:txBody>
          <a:bodyPr wrap="none" rtlCol="0">
            <a:spAutoFit/>
          </a:bodyPr>
          <a:lstStyle/>
          <a:p>
            <a:pPr algn="ctr"/>
            <a:r>
              <a:rPr lang="ja-JP" altLang="en-US" sz="2400" dirty="0" smtClean="0">
                <a:solidFill>
                  <a:srgbClr val="000000"/>
                </a:solidFill>
                <a:latin typeface="07ロゴたいぷゴシックCondense"/>
                <a:ea typeface="07ロゴたいぷゴシックCondense"/>
                <a:cs typeface="07ロゴたいぷゴシックCondense"/>
              </a:rPr>
              <a:t>周辺の子どもたちが</a:t>
            </a:r>
            <a:endParaRPr lang="en-US" altLang="ja-JP" sz="2400" dirty="0" smtClean="0">
              <a:solidFill>
                <a:srgbClr val="000000"/>
              </a:solidFill>
              <a:latin typeface="07ロゴたいぷゴシックCondense"/>
              <a:ea typeface="07ロゴたいぷゴシックCondense"/>
              <a:cs typeface="07ロゴたいぷゴシックCondense"/>
            </a:endParaRPr>
          </a:p>
          <a:p>
            <a:pPr algn="ctr"/>
            <a:r>
              <a:rPr lang="ja-JP" altLang="en-US" sz="2400" dirty="0" smtClean="0">
                <a:solidFill>
                  <a:srgbClr val="000000"/>
                </a:solidFill>
                <a:latin typeface="07ロゴたいぷゴシックCondense"/>
                <a:ea typeface="07ロゴたいぷゴシックCondense"/>
                <a:cs typeface="07ロゴたいぷゴシックCondense"/>
              </a:rPr>
              <a:t>誰でも集い遊ぶ空間に</a:t>
            </a:r>
            <a:endParaRPr lang="en-US" altLang="ja-JP" sz="2400" dirty="0" smtClean="0">
              <a:solidFill>
                <a:srgbClr val="000000"/>
              </a:solidFill>
              <a:latin typeface="07ロゴたいぷゴシックCondense"/>
              <a:ea typeface="07ロゴたいぷゴシックCondense"/>
              <a:cs typeface="07ロゴたいぷゴシックCondense"/>
            </a:endParaRPr>
          </a:p>
        </p:txBody>
      </p:sp>
      <p:sp>
        <p:nvSpPr>
          <p:cNvPr id="28" name="テキスト ボックス 27"/>
          <p:cNvSpPr txBox="1"/>
          <p:nvPr/>
        </p:nvSpPr>
        <p:spPr>
          <a:xfrm>
            <a:off x="168305" y="6129485"/>
            <a:ext cx="8850980" cy="523220"/>
          </a:xfrm>
          <a:prstGeom prst="rect">
            <a:avLst/>
          </a:prstGeom>
          <a:solidFill>
            <a:schemeClr val="accent5"/>
          </a:solidFill>
          <a:ln>
            <a:solidFill>
              <a:schemeClr val="accent5"/>
            </a:solidFill>
          </a:ln>
        </p:spPr>
        <p:txBody>
          <a:bodyPr wrap="square" rtlCol="0">
            <a:spAutoFit/>
          </a:bodyPr>
          <a:lstStyle/>
          <a:p>
            <a:pPr algn="ctr"/>
            <a:r>
              <a:rPr lang="ja-JP" altLang="en-US" sz="2800" dirty="0" smtClean="0">
                <a:solidFill>
                  <a:schemeClr val="bg1"/>
                </a:solidFill>
                <a:latin typeface="07ロゴたいぷゴシックCondense"/>
                <a:ea typeface="07ロゴたいぷゴシックCondense"/>
                <a:cs typeface="07ロゴたいぷゴシックCondense"/>
              </a:rPr>
              <a:t>子供どうし、親どうしが交流できるオープンな空間へ</a:t>
            </a:r>
            <a:endParaRPr lang="en-US" altLang="ja-JP" sz="2800" dirty="0" smtClean="0">
              <a:solidFill>
                <a:schemeClr val="bg1"/>
              </a:solidFill>
              <a:latin typeface="07ロゴたいぷゴシックCondense"/>
              <a:ea typeface="07ロゴたいぷゴシックCondense"/>
              <a:cs typeface="07ロゴたいぷゴシックCondense"/>
            </a:endParaRPr>
          </a:p>
        </p:txBody>
      </p:sp>
      <p:pic>
        <p:nvPicPr>
          <p:cNvPr id="30" name="図 29" descr="game_friends_keitai.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8330" y="2007029"/>
            <a:ext cx="1385746" cy="1396363"/>
          </a:xfrm>
          <a:prstGeom prst="rect">
            <a:avLst/>
          </a:prstGeom>
        </p:spPr>
      </p:pic>
      <p:pic>
        <p:nvPicPr>
          <p:cNvPr id="32" name="図 31" descr="ehon_bo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2588" y="2896794"/>
            <a:ext cx="933366" cy="1216112"/>
          </a:xfrm>
          <a:prstGeom prst="rect">
            <a:avLst/>
          </a:prstGeom>
        </p:spPr>
      </p:pic>
      <p:pic>
        <p:nvPicPr>
          <p:cNvPr id="33" name="図 32" descr="kaigi_woman.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11384" y="3168697"/>
            <a:ext cx="1681768" cy="1805925"/>
          </a:xfrm>
          <a:prstGeom prst="rect">
            <a:avLst/>
          </a:prstGeom>
        </p:spPr>
      </p:pic>
      <p:sp>
        <p:nvSpPr>
          <p:cNvPr id="34" name="テキスト ボックス 33"/>
          <p:cNvSpPr txBox="1"/>
          <p:nvPr/>
        </p:nvSpPr>
        <p:spPr>
          <a:xfrm>
            <a:off x="1219113" y="3455234"/>
            <a:ext cx="1261884" cy="523220"/>
          </a:xfrm>
          <a:prstGeom prst="rect">
            <a:avLst/>
          </a:prstGeom>
          <a:noFill/>
        </p:spPr>
        <p:txBody>
          <a:bodyPr wrap="none" rtlCol="0">
            <a:spAutoFit/>
          </a:bodyPr>
          <a:lstStyle/>
          <a:p>
            <a:r>
              <a:rPr kumimoji="1" lang="ja-JP" altLang="en-US" sz="2800" dirty="0" smtClean="0">
                <a:latin typeface="07ロゴたいぷゴシックCondense"/>
                <a:ea typeface="07ロゴたいぷゴシックCondense"/>
                <a:cs typeface="07ロゴたいぷゴシックCondense"/>
              </a:rPr>
              <a:t>放課後</a:t>
            </a:r>
            <a:endParaRPr kumimoji="1" lang="ja-JP" altLang="en-US" sz="2800" dirty="0">
              <a:latin typeface="07ロゴたいぷゴシックCondense"/>
              <a:ea typeface="07ロゴたいぷゴシックCondense"/>
              <a:cs typeface="07ロゴたいぷゴシックCondense"/>
            </a:endParaRPr>
          </a:p>
        </p:txBody>
      </p:sp>
      <p:pic>
        <p:nvPicPr>
          <p:cNvPr id="35" name="図 34" descr="amimono.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53434" y="2422447"/>
            <a:ext cx="1128705" cy="1492500"/>
          </a:xfrm>
          <a:prstGeom prst="rect">
            <a:avLst/>
          </a:prstGeom>
        </p:spPr>
      </p:pic>
      <p:sp>
        <p:nvSpPr>
          <p:cNvPr id="37" name="テキスト ボックス 36"/>
          <p:cNvSpPr txBox="1"/>
          <p:nvPr/>
        </p:nvSpPr>
        <p:spPr>
          <a:xfrm>
            <a:off x="7190008" y="2394597"/>
            <a:ext cx="1156675" cy="523220"/>
          </a:xfrm>
          <a:prstGeom prst="rect">
            <a:avLst/>
          </a:prstGeom>
          <a:noFill/>
        </p:spPr>
        <p:txBody>
          <a:bodyPr wrap="none" rtlCol="0">
            <a:spAutoFit/>
          </a:bodyPr>
          <a:lstStyle/>
          <a:p>
            <a:r>
              <a:rPr lang="ja-JP" altLang="en-US" sz="2800" dirty="0" smtClean="0">
                <a:latin typeface="07ロゴたいぷゴシックCondense"/>
                <a:ea typeface="07ロゴたいぷゴシックCondense"/>
                <a:cs typeface="07ロゴたいぷゴシックCondense"/>
              </a:rPr>
              <a:t>昼</a:t>
            </a:r>
            <a:r>
              <a:rPr lang="en-US" altLang="ja-JP" sz="2800" dirty="0" smtClean="0">
                <a:latin typeface="07ロゴたいぷゴシックCondense"/>
                <a:ea typeface="07ロゴたいぷゴシックCondense"/>
                <a:cs typeface="07ロゴたいぷゴシックCondense"/>
              </a:rPr>
              <a:t>&amp;</a:t>
            </a:r>
            <a:r>
              <a:rPr lang="ja-JP" altLang="en-US" sz="2800" dirty="0" smtClean="0">
                <a:latin typeface="07ロゴたいぷゴシックCondense"/>
                <a:ea typeface="07ロゴたいぷゴシックCondense"/>
                <a:cs typeface="07ロゴたいぷゴシックCondense"/>
              </a:rPr>
              <a:t>夜</a:t>
            </a:r>
            <a:endParaRPr kumimoji="1" lang="ja-JP" altLang="en-US" sz="2800" dirty="0">
              <a:latin typeface="07ロゴたいぷゴシックCondense"/>
              <a:ea typeface="07ロゴたいぷゴシックCondense"/>
              <a:cs typeface="07ロゴたいぷゴシックCondense"/>
            </a:endParaRPr>
          </a:p>
        </p:txBody>
      </p:sp>
      <p:pic>
        <p:nvPicPr>
          <p:cNvPr id="38" name="図 37" descr="obasan4.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47538" y="3426450"/>
            <a:ext cx="1082105" cy="1468920"/>
          </a:xfrm>
          <a:prstGeom prst="rect">
            <a:avLst/>
          </a:prstGeom>
        </p:spPr>
      </p:pic>
      <p:sp>
        <p:nvSpPr>
          <p:cNvPr id="42" name="テキスト ボックス 41"/>
          <p:cNvSpPr txBox="1"/>
          <p:nvPr/>
        </p:nvSpPr>
        <p:spPr>
          <a:xfrm>
            <a:off x="3832905" y="3427680"/>
            <a:ext cx="1620957" cy="475655"/>
          </a:xfrm>
          <a:prstGeom prst="rect">
            <a:avLst/>
          </a:prstGeom>
          <a:solidFill>
            <a:srgbClr val="FFFFFF"/>
          </a:solidFill>
          <a:ln>
            <a:solidFill>
              <a:schemeClr val="tx1"/>
            </a:solidFill>
          </a:ln>
        </p:spPr>
        <p:txBody>
          <a:bodyPr wrap="none" rtlCol="0">
            <a:spAutoFit/>
          </a:bodyPr>
          <a:lstStyle/>
          <a:p>
            <a:r>
              <a:rPr lang="ja-JP" altLang="en-US" sz="2800" dirty="0" smtClean="0">
                <a:latin typeface="07ロゴたいぷゴシックCondense"/>
                <a:ea typeface="07ロゴたいぷゴシックCondense"/>
                <a:cs typeface="07ロゴたいぷゴシックCondense"/>
              </a:rPr>
              <a:t>秘密基地</a:t>
            </a:r>
            <a:endParaRPr kumimoji="1" lang="ja-JP" altLang="en-US" sz="2800" dirty="0">
              <a:latin typeface="07ロゴたいぷゴシックCondense"/>
              <a:ea typeface="07ロゴたいぷゴシックCondense"/>
              <a:cs typeface="07ロゴたいぷゴシックCondense"/>
            </a:endParaRPr>
          </a:p>
        </p:txBody>
      </p:sp>
      <p:sp>
        <p:nvSpPr>
          <p:cNvPr id="43" name="四角形吹き出し 42"/>
          <p:cNvSpPr/>
          <p:nvPr/>
        </p:nvSpPr>
        <p:spPr>
          <a:xfrm>
            <a:off x="502631" y="4320198"/>
            <a:ext cx="1825605" cy="438271"/>
          </a:xfrm>
          <a:prstGeom prst="wedgeRectCallout">
            <a:avLst>
              <a:gd name="adj1" fmla="val 65902"/>
              <a:gd name="adj2" fmla="val -30519"/>
            </a:avLst>
          </a:prstGeom>
          <a:solidFill>
            <a:srgbClr val="FFFFFF"/>
          </a:solidFill>
          <a:ln>
            <a:solidFill>
              <a:srgbClr val="4BACC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dirty="0">
                <a:solidFill>
                  <a:schemeClr val="tx1">
                    <a:lumMod val="75000"/>
                    <a:lumOff val="25000"/>
                  </a:schemeClr>
                </a:solidFill>
                <a:latin typeface="07ロゴたいぷゴシックCondense"/>
                <a:ea typeface="07ロゴたいぷゴシックCondense"/>
                <a:cs typeface="07ロゴたいぷゴシックCondense"/>
              </a:rPr>
              <a:t>PTA</a:t>
            </a:r>
            <a:r>
              <a:rPr lang="ja-JP" altLang="en-US" sz="2000" dirty="0">
                <a:solidFill>
                  <a:schemeClr val="tx1">
                    <a:lumMod val="75000"/>
                    <a:lumOff val="25000"/>
                  </a:schemeClr>
                </a:solidFill>
                <a:latin typeface="07ロゴたいぷゴシックCondense"/>
                <a:ea typeface="07ロゴたいぷゴシックCondense"/>
                <a:cs typeface="07ロゴたいぷゴシックCondense"/>
              </a:rPr>
              <a:t>が見守る</a:t>
            </a:r>
          </a:p>
        </p:txBody>
      </p:sp>
      <p:sp>
        <p:nvSpPr>
          <p:cNvPr id="48" name="線吹き出し 1 (枠付き) 47"/>
          <p:cNvSpPr/>
          <p:nvPr/>
        </p:nvSpPr>
        <p:spPr>
          <a:xfrm>
            <a:off x="5673354" y="2257238"/>
            <a:ext cx="3329152" cy="3656338"/>
          </a:xfrm>
          <a:prstGeom prst="borderCallout1">
            <a:avLst>
              <a:gd name="adj1" fmla="val 11438"/>
              <a:gd name="adj2" fmla="val -421"/>
              <a:gd name="adj3" fmla="val 28200"/>
              <a:gd name="adj4" fmla="val -20109"/>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512798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25" grpId="0"/>
      <p:bldP spid="27" grpId="0"/>
      <p:bldP spid="28" grpId="0" animBg="1"/>
      <p:bldP spid="34" grpId="0"/>
      <p:bldP spid="37" grpId="0"/>
      <p:bldP spid="43" grpId="0" animBg="1"/>
      <p:bldP spid="4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FD536EC7-DD9E-EC45-832C-40946C87714C}" type="slidenum">
              <a:rPr lang="ja-JP" altLang="en-US" smtClean="0">
                <a:solidFill>
                  <a:prstClr val="black">
                    <a:lumMod val="50000"/>
                    <a:lumOff val="50000"/>
                  </a:prstClr>
                </a:solidFill>
                <a:latin typeface="Calibri"/>
                <a:ea typeface="ＭＳ Ｐゴシック"/>
              </a:rPr>
              <a:pPr/>
              <a:t>31</a:t>
            </a:fld>
            <a:endParaRPr lang="ja-JP" altLang="en-US" dirty="0">
              <a:solidFill>
                <a:prstClr val="black">
                  <a:lumMod val="50000"/>
                  <a:lumOff val="50000"/>
                </a:prstClr>
              </a:solidFill>
              <a:latin typeface="Calibri"/>
              <a:ea typeface="ＭＳ Ｐゴシック"/>
            </a:endParaRPr>
          </a:p>
        </p:txBody>
      </p:sp>
      <p:sp>
        <p:nvSpPr>
          <p:cNvPr id="20" name="テキスト プレースホルダー 2"/>
          <p:cNvSpPr txBox="1">
            <a:spLocks/>
          </p:cNvSpPr>
          <p:nvPr/>
        </p:nvSpPr>
        <p:spPr>
          <a:xfrm>
            <a:off x="199358" y="96567"/>
            <a:ext cx="1156879" cy="1067777"/>
          </a:xfrm>
          <a:prstGeom prst="rect">
            <a:avLst/>
          </a:prstGeom>
          <a:solidFill>
            <a:srgbClr val="66CCFF"/>
          </a:solidFill>
        </p:spPr>
        <p:txBody>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07ロゴたいぷゴシックCondense"/>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07ロゴたいぷゴシックCondense"/>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07ロゴたいぷゴシックCondense"/>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ja-JP" altLang="en-US" sz="6600" dirty="0" smtClean="0">
                <a:solidFill>
                  <a:srgbClr val="FFFFFF"/>
                </a:solidFill>
                <a:latin typeface="07ロゴたいぷゴシック7"/>
                <a:ea typeface="07ロゴたいぷゴシック7"/>
                <a:cs typeface="07ロゴたいぷゴシック7"/>
              </a:rPr>
              <a:t>部</a:t>
            </a:r>
            <a:endParaRPr lang="ja-JP" altLang="en-US" sz="6600" dirty="0">
              <a:solidFill>
                <a:srgbClr val="FFFFFF"/>
              </a:solidFill>
              <a:latin typeface="07ロゴたいぷゴシック7"/>
              <a:ea typeface="07ロゴたいぷゴシック7"/>
              <a:cs typeface="07ロゴたいぷゴシック7"/>
            </a:endParaRPr>
          </a:p>
        </p:txBody>
      </p:sp>
      <p:sp>
        <p:nvSpPr>
          <p:cNvPr id="21" name="テキスト プレースホルダー 3"/>
          <p:cNvSpPr txBox="1">
            <a:spLocks/>
          </p:cNvSpPr>
          <p:nvPr/>
        </p:nvSpPr>
        <p:spPr>
          <a:xfrm>
            <a:off x="1369329" y="85491"/>
            <a:ext cx="3286938" cy="567771"/>
          </a:xfrm>
          <a:prstGeom prst="rect">
            <a:avLst/>
          </a:prstGeom>
          <a:noFill/>
        </p:spPr>
        <p:txBody>
          <a:bodyP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07ロゴたいぷゴシックCondense"/>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07ロゴたいぷゴシックCondense"/>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07ロゴたいぷゴシックCondense"/>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ja-JP" altLang="en-US" dirty="0" smtClean="0">
                <a:solidFill>
                  <a:srgbClr val="66CCFF"/>
                </a:solidFill>
                <a:latin typeface="07ロゴたいぷゴシック7"/>
                <a:ea typeface="07ロゴたいぷゴシック7"/>
                <a:cs typeface="07ロゴたいぷゴシック7"/>
              </a:rPr>
              <a:t>門地区別方策案</a:t>
            </a:r>
            <a:endParaRPr lang="ja-JP" altLang="en-US" dirty="0">
              <a:solidFill>
                <a:srgbClr val="66CCFF"/>
              </a:solidFill>
              <a:latin typeface="07ロゴたいぷゴシック7"/>
              <a:ea typeface="07ロゴたいぷゴシック7"/>
              <a:cs typeface="07ロゴたいぷゴシック7"/>
            </a:endParaRPr>
          </a:p>
        </p:txBody>
      </p:sp>
      <p:pic>
        <p:nvPicPr>
          <p:cNvPr id="23" name="Picture 21" descr="土浦"/>
          <p:cNvPicPr>
            <a:picLocks noChangeAspect="1" noChangeArrowheads="1"/>
          </p:cNvPicPr>
          <p:nvPr/>
        </p:nvPicPr>
        <p:blipFill rotWithShape="1">
          <a:blip r:embed="rId2" cstate="screen">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bwMode="auto">
          <a:xfrm>
            <a:off x="-235030" y="1507723"/>
            <a:ext cx="4696531" cy="4555017"/>
          </a:xfrm>
          <a:prstGeom prst="rect">
            <a:avLst/>
          </a:prstGeom>
          <a:noFill/>
          <a:ln>
            <a:noFill/>
          </a:ln>
          <a:extLst/>
        </p:spPr>
      </p:pic>
      <p:sp>
        <p:nvSpPr>
          <p:cNvPr id="24" name="円/楕円 23"/>
          <p:cNvSpPr/>
          <p:nvPr/>
        </p:nvSpPr>
        <p:spPr>
          <a:xfrm>
            <a:off x="1209086" y="3771759"/>
            <a:ext cx="901659" cy="920347"/>
          </a:xfrm>
          <a:prstGeom prst="ellipse">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latin typeface="07ロゴたいぷゴシックCondense"/>
                <a:ea typeface="07ロゴたいぷゴシックCondense"/>
                <a:cs typeface="07ロゴたいぷゴシックCondense"/>
              </a:rPr>
              <a:t>中心</a:t>
            </a:r>
            <a:endParaRPr kumimoji="1" lang="ja-JP" altLang="en-US" sz="2400" dirty="0">
              <a:latin typeface="07ロゴたいぷゴシックCondense"/>
              <a:ea typeface="07ロゴたいぷゴシックCondense"/>
              <a:cs typeface="07ロゴたいぷゴシックCondense"/>
            </a:endParaRPr>
          </a:p>
        </p:txBody>
      </p:sp>
      <p:sp>
        <p:nvSpPr>
          <p:cNvPr id="25" name="円/楕円 24"/>
          <p:cNvSpPr/>
          <p:nvPr/>
        </p:nvSpPr>
        <p:spPr>
          <a:xfrm>
            <a:off x="814958" y="1878367"/>
            <a:ext cx="901659" cy="920347"/>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latin typeface="07ロゴたいぷゴシックCondense"/>
                <a:ea typeface="07ロゴたいぷゴシックCondense"/>
                <a:cs typeface="07ロゴたいぷゴシックCondense"/>
              </a:rPr>
              <a:t>新治</a:t>
            </a:r>
            <a:endParaRPr kumimoji="1" lang="ja-JP" altLang="en-US" sz="2400" dirty="0">
              <a:latin typeface="07ロゴたいぷゴシックCondense"/>
              <a:ea typeface="07ロゴたいぷゴシックCondense"/>
              <a:cs typeface="07ロゴたいぷゴシックCondense"/>
            </a:endParaRPr>
          </a:p>
        </p:txBody>
      </p:sp>
      <p:sp>
        <p:nvSpPr>
          <p:cNvPr id="28" name="円/楕円 27"/>
          <p:cNvSpPr/>
          <p:nvPr/>
        </p:nvSpPr>
        <p:spPr>
          <a:xfrm>
            <a:off x="765059" y="4913520"/>
            <a:ext cx="901659" cy="920347"/>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latin typeface="07ロゴたいぷゴシックCondense"/>
                <a:ea typeface="07ロゴたいぷゴシックCondense"/>
                <a:cs typeface="07ロゴたいぷゴシックCondense"/>
              </a:rPr>
              <a:t>南部</a:t>
            </a:r>
            <a:endParaRPr kumimoji="1" lang="ja-JP" altLang="en-US" sz="2400" dirty="0">
              <a:latin typeface="07ロゴたいぷゴシックCondense"/>
              <a:ea typeface="07ロゴたいぷゴシックCondense"/>
              <a:cs typeface="07ロゴたいぷゴシックCondense"/>
            </a:endParaRPr>
          </a:p>
        </p:txBody>
      </p:sp>
      <p:grpSp>
        <p:nvGrpSpPr>
          <p:cNvPr id="30" name="図形グループ 29"/>
          <p:cNvGrpSpPr/>
          <p:nvPr/>
        </p:nvGrpSpPr>
        <p:grpSpPr>
          <a:xfrm>
            <a:off x="4710985" y="2718349"/>
            <a:ext cx="3992943" cy="1074690"/>
            <a:chOff x="4650582" y="2828896"/>
            <a:chExt cx="3992943" cy="1074690"/>
          </a:xfrm>
        </p:grpSpPr>
        <p:sp>
          <p:nvSpPr>
            <p:cNvPr id="31" name="タイトル 1"/>
            <p:cNvSpPr txBox="1">
              <a:spLocks/>
            </p:cNvSpPr>
            <p:nvPr/>
          </p:nvSpPr>
          <p:spPr>
            <a:xfrm>
              <a:off x="4650582" y="3187557"/>
              <a:ext cx="3992943" cy="716029"/>
            </a:xfrm>
            <a:prstGeom prst="rect">
              <a:avLst/>
            </a:prstGeom>
            <a:noFill/>
            <a:ln>
              <a:solidFill>
                <a:srgbClr val="BFBFBF"/>
              </a:solidFill>
            </a:ln>
          </p:spPr>
          <p:txBody>
            <a:bodyPr vert="horz" lIns="91440" tIns="45720" rIns="91440" bIns="45720" rtlCol="0" anchor="ctr">
              <a:normAutofit fontScale="47500" lnSpcReduction="20000"/>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dirty="0">
                  <a:solidFill>
                    <a:srgbClr val="D9D9D9"/>
                  </a:solidFill>
                </a:rPr>
                <a:t>賑わいの</a:t>
              </a:r>
              <a:r>
                <a:rPr lang="ja-JP" altLang="en-US" dirty="0" smtClean="0">
                  <a:solidFill>
                    <a:srgbClr val="D9D9D9"/>
                  </a:solidFill>
                </a:rPr>
                <a:t>ある</a:t>
              </a:r>
              <a:endParaRPr lang="en-US" altLang="ja-JP" dirty="0" smtClean="0">
                <a:solidFill>
                  <a:srgbClr val="D9D9D9"/>
                </a:solidFill>
              </a:endParaRPr>
            </a:p>
            <a:p>
              <a:r>
                <a:rPr lang="ja-JP" altLang="en-US" dirty="0" smtClean="0">
                  <a:solidFill>
                    <a:srgbClr val="D9D9D9"/>
                  </a:solidFill>
                </a:rPr>
                <a:t>ファッショナブル</a:t>
              </a:r>
              <a:r>
                <a:rPr lang="ja-JP" altLang="en-US" dirty="0">
                  <a:solidFill>
                    <a:srgbClr val="D9D9D9"/>
                  </a:solidFill>
                </a:rPr>
                <a:t>なまちづくり</a:t>
              </a:r>
              <a:endParaRPr lang="en-US" altLang="ja-JP" dirty="0">
                <a:solidFill>
                  <a:srgbClr val="D9D9D9"/>
                </a:solidFill>
              </a:endParaRPr>
            </a:p>
          </p:txBody>
        </p:sp>
        <p:sp>
          <p:nvSpPr>
            <p:cNvPr id="32" name="タイトル 1"/>
            <p:cNvSpPr txBox="1">
              <a:spLocks/>
            </p:cNvSpPr>
            <p:nvPr/>
          </p:nvSpPr>
          <p:spPr>
            <a:xfrm>
              <a:off x="4762537" y="2828896"/>
              <a:ext cx="974241" cy="537963"/>
            </a:xfrm>
            <a:prstGeom prst="rect">
              <a:avLst/>
            </a:prstGeom>
            <a:solidFill>
              <a:srgbClr val="FFFFFF"/>
            </a:solidFill>
            <a:ln>
              <a:noFill/>
            </a:ln>
          </p:spPr>
          <p:txBody>
            <a:bodyPr>
              <a:noAutofit/>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000" dirty="0" smtClean="0">
                  <a:solidFill>
                    <a:srgbClr val="D9D9D9"/>
                  </a:solidFill>
                  <a:ea typeface="07ロゴたいぷゴシック7"/>
                </a:rPr>
                <a:t>商業</a:t>
              </a:r>
              <a:endParaRPr lang="ja-JP" altLang="en-US" sz="3000" dirty="0">
                <a:solidFill>
                  <a:srgbClr val="D9D9D9"/>
                </a:solidFill>
                <a:ea typeface="07ロゴたいぷゴシック7"/>
              </a:endParaRPr>
            </a:p>
          </p:txBody>
        </p:sp>
      </p:grpSp>
      <p:grpSp>
        <p:nvGrpSpPr>
          <p:cNvPr id="33" name="図形グループ 32"/>
          <p:cNvGrpSpPr/>
          <p:nvPr/>
        </p:nvGrpSpPr>
        <p:grpSpPr>
          <a:xfrm>
            <a:off x="2866250" y="828446"/>
            <a:ext cx="4120172" cy="955820"/>
            <a:chOff x="2993610" y="307637"/>
            <a:chExt cx="4120172" cy="955820"/>
          </a:xfrm>
        </p:grpSpPr>
        <p:sp>
          <p:nvSpPr>
            <p:cNvPr id="34" name="正方形/長方形 33"/>
            <p:cNvSpPr/>
            <p:nvPr/>
          </p:nvSpPr>
          <p:spPr>
            <a:xfrm>
              <a:off x="2993610" y="705010"/>
              <a:ext cx="4120172" cy="506110"/>
            </a:xfrm>
            <a:prstGeom prst="rect">
              <a:avLst/>
            </a:prstGeom>
            <a:no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タイトル 1"/>
            <p:cNvSpPr txBox="1">
              <a:spLocks/>
            </p:cNvSpPr>
            <p:nvPr/>
          </p:nvSpPr>
          <p:spPr>
            <a:xfrm>
              <a:off x="2993610" y="672157"/>
              <a:ext cx="4120172" cy="591300"/>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rgbClr val="D9D9D9"/>
                  </a:solidFill>
                </a:rPr>
                <a:t>トレンドとしての農業</a:t>
              </a:r>
              <a:endParaRPr lang="en-US" altLang="ja-JP" sz="2800" dirty="0">
                <a:solidFill>
                  <a:srgbClr val="D9D9D9"/>
                </a:solidFill>
              </a:endParaRPr>
            </a:p>
          </p:txBody>
        </p:sp>
        <p:sp>
          <p:nvSpPr>
            <p:cNvPr id="36" name="タイトル 1"/>
            <p:cNvSpPr txBox="1">
              <a:spLocks/>
            </p:cNvSpPr>
            <p:nvPr/>
          </p:nvSpPr>
          <p:spPr>
            <a:xfrm>
              <a:off x="3096902" y="307637"/>
              <a:ext cx="974241" cy="537963"/>
            </a:xfrm>
            <a:prstGeom prst="rect">
              <a:avLst/>
            </a:prstGeom>
            <a:solidFill>
              <a:srgbClr val="FFFFFF"/>
            </a:solidFill>
            <a:ln>
              <a:noFill/>
            </a:ln>
          </p:spPr>
          <p:txBody>
            <a:bodyPr>
              <a:normAutofit fontScale="92500" lnSpcReduction="1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200" dirty="0" smtClean="0">
                  <a:solidFill>
                    <a:schemeClr val="bg1">
                      <a:lumMod val="85000"/>
                    </a:schemeClr>
                  </a:solidFill>
                  <a:ea typeface="07ロゴたいぷゴシック7"/>
                </a:rPr>
                <a:t>農業</a:t>
              </a:r>
              <a:endParaRPr lang="ja-JP" altLang="en-US" sz="3200" dirty="0">
                <a:solidFill>
                  <a:schemeClr val="bg1">
                    <a:lumMod val="85000"/>
                  </a:schemeClr>
                </a:solidFill>
                <a:ea typeface="07ロゴたいぷゴシック7"/>
              </a:endParaRPr>
            </a:p>
          </p:txBody>
        </p:sp>
      </p:grpSp>
      <p:grpSp>
        <p:nvGrpSpPr>
          <p:cNvPr id="41" name="図形グループ 40"/>
          <p:cNvGrpSpPr/>
          <p:nvPr/>
        </p:nvGrpSpPr>
        <p:grpSpPr>
          <a:xfrm>
            <a:off x="3644207" y="4983178"/>
            <a:ext cx="5204197" cy="995302"/>
            <a:chOff x="3797479" y="4950331"/>
            <a:chExt cx="5204197" cy="995302"/>
          </a:xfrm>
        </p:grpSpPr>
        <p:sp>
          <p:nvSpPr>
            <p:cNvPr id="42" name="タイトル 1"/>
            <p:cNvSpPr txBox="1">
              <a:spLocks/>
            </p:cNvSpPr>
            <p:nvPr/>
          </p:nvSpPr>
          <p:spPr>
            <a:xfrm>
              <a:off x="3797479" y="5294698"/>
              <a:ext cx="5204197" cy="65093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rgbClr val="D9D9D9"/>
                  </a:solidFill>
                </a:rPr>
                <a:t>地域親子のオープンな交流空間</a:t>
              </a:r>
              <a:endParaRPr lang="en-US" altLang="ja-JP" sz="2800" dirty="0" smtClean="0">
                <a:solidFill>
                  <a:srgbClr val="D9D9D9"/>
                </a:solidFill>
              </a:endParaRPr>
            </a:p>
          </p:txBody>
        </p:sp>
        <p:sp>
          <p:nvSpPr>
            <p:cNvPr id="43" name="正方形/長方形 42"/>
            <p:cNvSpPr/>
            <p:nvPr/>
          </p:nvSpPr>
          <p:spPr>
            <a:xfrm>
              <a:off x="3814714" y="5320532"/>
              <a:ext cx="5143169" cy="562565"/>
            </a:xfrm>
            <a:prstGeom prst="rect">
              <a:avLst/>
            </a:prstGeom>
            <a:no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タイトル 1"/>
            <p:cNvSpPr txBox="1">
              <a:spLocks/>
            </p:cNvSpPr>
            <p:nvPr/>
          </p:nvSpPr>
          <p:spPr>
            <a:xfrm>
              <a:off x="3983000" y="4950331"/>
              <a:ext cx="997995" cy="489057"/>
            </a:xfrm>
            <a:prstGeom prst="rect">
              <a:avLst/>
            </a:prstGeom>
            <a:solidFill>
              <a:srgbClr val="FFFFFF"/>
            </a:solidFill>
            <a:ln>
              <a:noFill/>
            </a:ln>
          </p:spPr>
          <p:txBody>
            <a:bodyPr>
              <a:normAutofit fontScale="92500" lnSpcReduction="2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200" dirty="0" smtClean="0">
                  <a:solidFill>
                    <a:srgbClr val="D9D9D9"/>
                  </a:solidFill>
                  <a:ea typeface="07ロゴたいぷゴシック7"/>
                </a:rPr>
                <a:t>交流</a:t>
              </a:r>
              <a:endParaRPr lang="ja-JP" altLang="en-US" sz="3200" dirty="0">
                <a:solidFill>
                  <a:srgbClr val="D9D9D9"/>
                </a:solidFill>
                <a:ea typeface="07ロゴたいぷゴシック7"/>
              </a:endParaRPr>
            </a:p>
          </p:txBody>
        </p:sp>
      </p:grpSp>
      <p:sp>
        <p:nvSpPr>
          <p:cNvPr id="49" name="円/楕円 48"/>
          <p:cNvSpPr/>
          <p:nvPr/>
        </p:nvSpPr>
        <p:spPr>
          <a:xfrm>
            <a:off x="1649479" y="2850581"/>
            <a:ext cx="901659" cy="920347"/>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latin typeface="07ロゴたいぷゴシックCondense"/>
                <a:ea typeface="07ロゴたいぷゴシックCondense"/>
                <a:cs typeface="07ロゴたいぷゴシックCondense"/>
              </a:rPr>
              <a:t>全域</a:t>
            </a:r>
            <a:endParaRPr kumimoji="1" lang="ja-JP" altLang="en-US" sz="2400" dirty="0">
              <a:latin typeface="07ロゴたいぷゴシックCondense"/>
              <a:ea typeface="07ロゴたいぷゴシックCondense"/>
              <a:cs typeface="07ロゴたいぷゴシックCondense"/>
            </a:endParaRPr>
          </a:p>
        </p:txBody>
      </p:sp>
      <p:grpSp>
        <p:nvGrpSpPr>
          <p:cNvPr id="50" name="図形グループ 49"/>
          <p:cNvGrpSpPr/>
          <p:nvPr/>
        </p:nvGrpSpPr>
        <p:grpSpPr>
          <a:xfrm>
            <a:off x="4289070" y="3927569"/>
            <a:ext cx="4737854" cy="1021486"/>
            <a:chOff x="4316000" y="2586343"/>
            <a:chExt cx="4737854" cy="1021486"/>
          </a:xfrm>
        </p:grpSpPr>
        <p:sp>
          <p:nvSpPr>
            <p:cNvPr id="51" name="タイトル 1"/>
            <p:cNvSpPr txBox="1">
              <a:spLocks/>
            </p:cNvSpPr>
            <p:nvPr/>
          </p:nvSpPr>
          <p:spPr>
            <a:xfrm>
              <a:off x="4392636" y="2956894"/>
              <a:ext cx="4661218" cy="650935"/>
            </a:xfrm>
            <a:prstGeom prst="rect">
              <a:avLst/>
            </a:prstGeom>
            <a:noFill/>
            <a:ln>
              <a:solidFill>
                <a:srgbClr val="FFFFFF"/>
              </a:solid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rgbClr val="D9D9D9"/>
                  </a:solidFill>
                </a:rPr>
                <a:t>通勤時間をコーディネート</a:t>
              </a:r>
              <a:endParaRPr lang="en-US" altLang="ja-JP" sz="2800" dirty="0" smtClean="0">
                <a:solidFill>
                  <a:srgbClr val="D9D9D9"/>
                </a:solidFill>
              </a:endParaRPr>
            </a:p>
          </p:txBody>
        </p:sp>
        <p:sp>
          <p:nvSpPr>
            <p:cNvPr id="52" name="正方形/長方形 51"/>
            <p:cNvSpPr/>
            <p:nvPr/>
          </p:nvSpPr>
          <p:spPr>
            <a:xfrm>
              <a:off x="4316000" y="2940813"/>
              <a:ext cx="4685676" cy="583818"/>
            </a:xfrm>
            <a:prstGeom prst="rect">
              <a:avLst/>
            </a:prstGeom>
            <a:no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8" name="タイトル 1"/>
            <p:cNvSpPr txBox="1">
              <a:spLocks/>
            </p:cNvSpPr>
            <p:nvPr/>
          </p:nvSpPr>
          <p:spPr>
            <a:xfrm>
              <a:off x="4477483" y="2586343"/>
              <a:ext cx="974241" cy="537963"/>
            </a:xfrm>
            <a:prstGeom prst="rect">
              <a:avLst/>
            </a:prstGeom>
            <a:solidFill>
              <a:srgbClr val="FFFFFF"/>
            </a:solidFill>
            <a:ln>
              <a:noFill/>
            </a:ln>
          </p:spPr>
          <p:txBody>
            <a:bodyPr>
              <a:normAutofit fontScale="85000" lnSpcReduction="1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600" dirty="0" smtClean="0">
                  <a:solidFill>
                    <a:srgbClr val="D9D9D9"/>
                  </a:solidFill>
                  <a:ea typeface="07ロゴたいぷゴシック7"/>
                </a:rPr>
                <a:t>交通</a:t>
              </a:r>
              <a:endParaRPr lang="ja-JP" altLang="en-US" sz="3600" dirty="0">
                <a:solidFill>
                  <a:srgbClr val="D9D9D9"/>
                </a:solidFill>
                <a:ea typeface="07ロゴたいぷゴシック7"/>
              </a:endParaRPr>
            </a:p>
          </p:txBody>
        </p:sp>
      </p:grpSp>
      <p:grpSp>
        <p:nvGrpSpPr>
          <p:cNvPr id="59" name="図形グループ 58"/>
          <p:cNvGrpSpPr/>
          <p:nvPr/>
        </p:nvGrpSpPr>
        <p:grpSpPr>
          <a:xfrm>
            <a:off x="3943783" y="1788611"/>
            <a:ext cx="4494707" cy="988761"/>
            <a:chOff x="5034068" y="1698257"/>
            <a:chExt cx="4494707" cy="988761"/>
          </a:xfrm>
        </p:grpSpPr>
        <p:sp>
          <p:nvSpPr>
            <p:cNvPr id="60" name="タイトル 1"/>
            <p:cNvSpPr txBox="1">
              <a:spLocks/>
            </p:cNvSpPr>
            <p:nvPr/>
          </p:nvSpPr>
          <p:spPr>
            <a:xfrm>
              <a:off x="5063260" y="2036083"/>
              <a:ext cx="4465515" cy="65093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rgbClr val="D9D9D9"/>
                  </a:solidFill>
                </a:rPr>
                <a:t>スマートな通院システム</a:t>
              </a:r>
              <a:endParaRPr lang="en-US" altLang="ja-JP" sz="2800" dirty="0" smtClean="0">
                <a:solidFill>
                  <a:srgbClr val="D9D9D9"/>
                </a:solidFill>
              </a:endParaRPr>
            </a:p>
          </p:txBody>
        </p:sp>
        <p:sp>
          <p:nvSpPr>
            <p:cNvPr id="61" name="正方形/長方形 60"/>
            <p:cNvSpPr/>
            <p:nvPr/>
          </p:nvSpPr>
          <p:spPr>
            <a:xfrm>
              <a:off x="5034068" y="2060020"/>
              <a:ext cx="4425205" cy="556721"/>
            </a:xfrm>
            <a:prstGeom prst="rect">
              <a:avLst/>
            </a:prstGeom>
            <a:no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タイトル 1"/>
            <p:cNvSpPr txBox="1">
              <a:spLocks/>
            </p:cNvSpPr>
            <p:nvPr/>
          </p:nvSpPr>
          <p:spPr>
            <a:xfrm>
              <a:off x="5137198" y="1698257"/>
              <a:ext cx="974241" cy="537963"/>
            </a:xfrm>
            <a:prstGeom prst="rect">
              <a:avLst/>
            </a:prstGeom>
            <a:solidFill>
              <a:srgbClr val="FFFFFF"/>
            </a:solidFill>
            <a:ln>
              <a:noFill/>
            </a:ln>
          </p:spPr>
          <p:txBody>
            <a:bodyPr>
              <a:noAutofit/>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000" dirty="0" smtClean="0">
                  <a:solidFill>
                    <a:srgbClr val="D9D9D9"/>
                  </a:solidFill>
                  <a:ea typeface="07ロゴたいぷゴシック7"/>
                </a:rPr>
                <a:t>福祉</a:t>
              </a:r>
              <a:endParaRPr lang="ja-JP" altLang="en-US" sz="3000" dirty="0">
                <a:solidFill>
                  <a:srgbClr val="D9D9D9"/>
                </a:solidFill>
                <a:ea typeface="07ロゴたいぷゴシック7"/>
              </a:endParaRPr>
            </a:p>
          </p:txBody>
        </p:sp>
      </p:grpSp>
      <p:sp>
        <p:nvSpPr>
          <p:cNvPr id="63" name="円/楕円 62"/>
          <p:cNvSpPr/>
          <p:nvPr/>
        </p:nvSpPr>
        <p:spPr>
          <a:xfrm>
            <a:off x="3022432" y="3154497"/>
            <a:ext cx="901659" cy="920347"/>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latin typeface="07ロゴたいぷゴシックCondense"/>
                <a:ea typeface="07ロゴたいぷゴシックCondense"/>
                <a:cs typeface="07ロゴたいぷゴシックCondense"/>
              </a:rPr>
              <a:t>北部</a:t>
            </a:r>
            <a:endParaRPr kumimoji="1" lang="ja-JP" altLang="en-US" sz="2400" dirty="0">
              <a:latin typeface="07ロゴたいぷゴシックCondense"/>
              <a:ea typeface="07ロゴたいぷゴシックCondense"/>
              <a:cs typeface="07ロゴたいぷゴシックCondense"/>
            </a:endParaRPr>
          </a:p>
        </p:txBody>
      </p:sp>
      <p:sp>
        <p:nvSpPr>
          <p:cNvPr id="64" name="円/楕円 63"/>
          <p:cNvSpPr/>
          <p:nvPr/>
        </p:nvSpPr>
        <p:spPr>
          <a:xfrm>
            <a:off x="2532362" y="4505973"/>
            <a:ext cx="901659" cy="924466"/>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000" dirty="0" smtClean="0">
                <a:latin typeface="07ロゴたいぷゴシックCondense"/>
                <a:ea typeface="07ロゴたいぷゴシックCondense"/>
                <a:cs typeface="07ロゴたいぷゴシックCondense"/>
              </a:rPr>
              <a:t>霞</a:t>
            </a:r>
            <a:endParaRPr lang="en-US" altLang="ja-JP" sz="2000" dirty="0" smtClean="0">
              <a:latin typeface="07ロゴたいぷゴシックCondense"/>
              <a:ea typeface="07ロゴたいぷゴシックCondense"/>
              <a:cs typeface="07ロゴたいぷゴシックCondense"/>
            </a:endParaRPr>
          </a:p>
          <a:p>
            <a:pPr algn="ctr"/>
            <a:r>
              <a:rPr lang="ja-JP" altLang="en-US" sz="2000" dirty="0" smtClean="0">
                <a:latin typeface="07ロゴたいぷゴシックCondense"/>
                <a:ea typeface="07ロゴたいぷゴシックCondense"/>
                <a:cs typeface="07ロゴたいぷゴシックCondense"/>
              </a:rPr>
              <a:t>ヶ</a:t>
            </a:r>
            <a:endParaRPr lang="en-US" altLang="ja-JP" sz="2000" dirty="0" smtClean="0">
              <a:latin typeface="07ロゴたいぷゴシックCondense"/>
              <a:ea typeface="07ロゴたいぷゴシックCondense"/>
              <a:cs typeface="07ロゴたいぷゴシックCondense"/>
            </a:endParaRPr>
          </a:p>
          <a:p>
            <a:pPr algn="ctr"/>
            <a:r>
              <a:rPr lang="ja-JP" altLang="en-US" sz="2000" dirty="0" smtClean="0">
                <a:latin typeface="07ロゴたいぷゴシックCondense"/>
                <a:ea typeface="07ロゴたいぷゴシックCondense"/>
                <a:cs typeface="07ロゴたいぷゴシックCondense"/>
              </a:rPr>
              <a:t>浦</a:t>
            </a:r>
            <a:endParaRPr kumimoji="1" lang="ja-JP" altLang="en-US" sz="2000" dirty="0">
              <a:latin typeface="07ロゴたいぷゴシックCondense"/>
              <a:ea typeface="07ロゴたいぷゴシックCondense"/>
              <a:cs typeface="07ロゴたいぷゴシックCondense"/>
            </a:endParaRPr>
          </a:p>
        </p:txBody>
      </p:sp>
      <p:grpSp>
        <p:nvGrpSpPr>
          <p:cNvPr id="65" name="図形グループ 64"/>
          <p:cNvGrpSpPr/>
          <p:nvPr/>
        </p:nvGrpSpPr>
        <p:grpSpPr>
          <a:xfrm>
            <a:off x="2172240" y="5785561"/>
            <a:ext cx="6104160" cy="937806"/>
            <a:chOff x="1214838" y="5785561"/>
            <a:chExt cx="6104160" cy="937806"/>
          </a:xfrm>
        </p:grpSpPr>
        <p:sp>
          <p:nvSpPr>
            <p:cNvPr id="66" name="タイトル 1"/>
            <p:cNvSpPr txBox="1">
              <a:spLocks/>
            </p:cNvSpPr>
            <p:nvPr/>
          </p:nvSpPr>
          <p:spPr>
            <a:xfrm>
              <a:off x="1283721" y="6185405"/>
              <a:ext cx="6035277" cy="537962"/>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chemeClr val="accent6"/>
                  </a:solidFill>
                </a:rPr>
                <a:t>リフレッシュして発見、土浦の魅力</a:t>
              </a:r>
              <a:endParaRPr lang="en-US" altLang="ja-JP" sz="2800" dirty="0" smtClean="0">
                <a:solidFill>
                  <a:schemeClr val="accent6"/>
                </a:solidFill>
              </a:endParaRPr>
            </a:p>
          </p:txBody>
        </p:sp>
        <p:sp>
          <p:nvSpPr>
            <p:cNvPr id="67" name="正方形/長方形 66"/>
            <p:cNvSpPr/>
            <p:nvPr/>
          </p:nvSpPr>
          <p:spPr>
            <a:xfrm>
              <a:off x="1214838" y="6169776"/>
              <a:ext cx="6005632" cy="535885"/>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8" name="タイトル 1"/>
            <p:cNvSpPr txBox="1">
              <a:spLocks/>
            </p:cNvSpPr>
            <p:nvPr/>
          </p:nvSpPr>
          <p:spPr>
            <a:xfrm>
              <a:off x="1366948" y="5785561"/>
              <a:ext cx="974241" cy="537963"/>
            </a:xfrm>
            <a:prstGeom prst="rect">
              <a:avLst/>
            </a:prstGeom>
            <a:solidFill>
              <a:srgbClr val="FFFFFF"/>
            </a:solidFill>
            <a:ln>
              <a:noFill/>
            </a:ln>
          </p:spPr>
          <p:txBody>
            <a:bodyPr>
              <a:normAutofit fontScale="92500" lnSpcReduction="1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200" dirty="0" smtClean="0">
                  <a:solidFill>
                    <a:schemeClr val="accent6"/>
                  </a:solidFill>
                  <a:ea typeface="07ロゴたいぷゴシック7"/>
                </a:rPr>
                <a:t>観光</a:t>
              </a:r>
              <a:endParaRPr lang="ja-JP" altLang="en-US" sz="3200" dirty="0">
                <a:solidFill>
                  <a:schemeClr val="accent6"/>
                </a:solidFill>
                <a:ea typeface="07ロゴたいぷゴシック7"/>
              </a:endParaRPr>
            </a:p>
          </p:txBody>
        </p:sp>
      </p:grpSp>
    </p:spTree>
    <p:extLst>
      <p:ext uri="{BB962C8B-B14F-4D97-AF65-F5344CB8AC3E}">
        <p14:creationId xmlns:p14="http://schemas.microsoft.com/office/powerpoint/2010/main" val="12649666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ちゃりまんなか.pd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2810" y="3925604"/>
            <a:ext cx="4956476" cy="2821801"/>
          </a:xfrm>
          <a:prstGeom prst="rect">
            <a:avLst/>
          </a:prstGeom>
        </p:spPr>
      </p:pic>
      <p:sp>
        <p:nvSpPr>
          <p:cNvPr id="4" name="タイトル 1"/>
          <p:cNvSpPr>
            <a:spLocks noGrp="1"/>
          </p:cNvSpPr>
          <p:nvPr>
            <p:ph type="title"/>
          </p:nvPr>
        </p:nvSpPr>
        <p:spPr>
          <a:xfrm>
            <a:off x="282588" y="0"/>
            <a:ext cx="1569025" cy="1047523"/>
          </a:xfrm>
          <a:noFill/>
          <a:ln>
            <a:solidFill>
              <a:schemeClr val="accent6"/>
            </a:solidFill>
          </a:ln>
        </p:spPr>
        <p:txBody>
          <a:bodyPr>
            <a:normAutofit/>
          </a:bodyPr>
          <a:lstStyle/>
          <a:p>
            <a:r>
              <a:rPr lang="en-US" altLang="ja-JP" dirty="0" smtClean="0">
                <a:solidFill>
                  <a:srgbClr val="F79646"/>
                </a:solidFill>
              </a:rPr>
              <a:t>Plan</a:t>
            </a:r>
            <a:endParaRPr kumimoji="1" lang="ja-JP" altLang="en-US" dirty="0">
              <a:solidFill>
                <a:srgbClr val="F79646"/>
              </a:solidFill>
            </a:endParaRPr>
          </a:p>
        </p:txBody>
      </p:sp>
      <p:sp>
        <p:nvSpPr>
          <p:cNvPr id="5" name="タイトル 1"/>
          <p:cNvSpPr txBox="1">
            <a:spLocks/>
          </p:cNvSpPr>
          <p:nvPr/>
        </p:nvSpPr>
        <p:spPr>
          <a:xfrm>
            <a:off x="1837448" y="40530"/>
            <a:ext cx="4470318" cy="1047523"/>
          </a:xfrm>
          <a:prstGeom prst="rect">
            <a:avLst/>
          </a:prstGeom>
          <a:noFill/>
          <a:ln>
            <a:no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dirty="0" smtClean="0">
                <a:solidFill>
                  <a:schemeClr val="accent6"/>
                </a:solidFill>
              </a:rPr>
              <a:t>水の遊歩道</a:t>
            </a:r>
            <a:endParaRPr lang="en-US" altLang="ja-JP" dirty="0" smtClean="0">
              <a:solidFill>
                <a:schemeClr val="accent6"/>
              </a:solidFill>
            </a:endParaRPr>
          </a:p>
        </p:txBody>
      </p:sp>
      <p:cxnSp>
        <p:nvCxnSpPr>
          <p:cNvPr id="6" name="直線コネクタ 5"/>
          <p:cNvCxnSpPr/>
          <p:nvPr/>
        </p:nvCxnSpPr>
        <p:spPr>
          <a:xfrm>
            <a:off x="1837448" y="1047523"/>
            <a:ext cx="4452791" cy="0"/>
          </a:xfrm>
          <a:prstGeom prst="line">
            <a:avLst/>
          </a:prstGeom>
          <a:ln w="190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1499792" y="3742262"/>
            <a:ext cx="184666" cy="369332"/>
          </a:xfrm>
          <a:prstGeom prst="rect">
            <a:avLst/>
          </a:prstGeom>
          <a:noFill/>
        </p:spPr>
        <p:txBody>
          <a:bodyPr wrap="none" rtlCol="0">
            <a:spAutoFit/>
          </a:bodyPr>
          <a:lstStyle/>
          <a:p>
            <a:endParaRPr kumimoji="1" lang="ja-JP" altLang="en-US" dirty="0"/>
          </a:p>
        </p:txBody>
      </p:sp>
      <p:sp>
        <p:nvSpPr>
          <p:cNvPr id="3" name="スライド番号プレースホルダー 2"/>
          <p:cNvSpPr>
            <a:spLocks noGrp="1"/>
          </p:cNvSpPr>
          <p:nvPr>
            <p:ph type="sldNum" sz="quarter" idx="4"/>
          </p:nvPr>
        </p:nvSpPr>
        <p:spPr>
          <a:xfrm>
            <a:off x="8486391" y="6356350"/>
            <a:ext cx="532894" cy="501650"/>
          </a:xfrm>
        </p:spPr>
        <p:txBody>
          <a:bodyPr/>
          <a:lstStyle/>
          <a:p>
            <a:fld id="{EB6DE344-0E13-7A42-845D-D86302F9C55A}" type="slidenum">
              <a:rPr lang="ja-JP" altLang="en-US" smtClean="0"/>
              <a:pPr/>
              <a:t>32</a:t>
            </a:fld>
            <a:endParaRPr lang="ja-JP" altLang="en-US"/>
          </a:p>
        </p:txBody>
      </p:sp>
      <p:sp>
        <p:nvSpPr>
          <p:cNvPr id="19" name="テキスト ボックス 18"/>
          <p:cNvSpPr txBox="1"/>
          <p:nvPr/>
        </p:nvSpPr>
        <p:spPr>
          <a:xfrm>
            <a:off x="282588" y="1423362"/>
            <a:ext cx="1980029" cy="523220"/>
          </a:xfrm>
          <a:prstGeom prst="rect">
            <a:avLst/>
          </a:prstGeom>
          <a:noFill/>
        </p:spPr>
        <p:txBody>
          <a:bodyPr wrap="none" rtlCol="0">
            <a:spAutoFit/>
          </a:bodyPr>
          <a:lstStyle/>
          <a:p>
            <a:r>
              <a:rPr lang="ja-JP" altLang="en-US" sz="2800" dirty="0" smtClean="0">
                <a:solidFill>
                  <a:srgbClr val="F79646"/>
                </a:solidFill>
                <a:ea typeface="07ロゴたいぷゴシックCondense"/>
              </a:rPr>
              <a:t>水の遊歩道</a:t>
            </a:r>
            <a:endParaRPr lang="en-US" altLang="ja-JP" sz="2800" dirty="0">
              <a:solidFill>
                <a:srgbClr val="F79646"/>
              </a:solidFill>
              <a:ea typeface="07ロゴたいぷゴシックCondense"/>
            </a:endParaRPr>
          </a:p>
        </p:txBody>
      </p:sp>
      <p:sp>
        <p:nvSpPr>
          <p:cNvPr id="20" name="テキスト ボックス 19"/>
          <p:cNvSpPr txBox="1"/>
          <p:nvPr/>
        </p:nvSpPr>
        <p:spPr>
          <a:xfrm>
            <a:off x="264360" y="1869939"/>
            <a:ext cx="4493538" cy="830997"/>
          </a:xfrm>
          <a:prstGeom prst="rect">
            <a:avLst/>
          </a:prstGeom>
          <a:noFill/>
        </p:spPr>
        <p:txBody>
          <a:bodyPr wrap="none" rtlCol="0">
            <a:spAutoFit/>
          </a:bodyPr>
          <a:lstStyle/>
          <a:p>
            <a:r>
              <a:rPr lang="ja-JP" altLang="en-US" sz="2400" dirty="0" smtClean="0">
                <a:ea typeface="07ロゴたいぷゴシックCondense"/>
              </a:rPr>
              <a:t>霞ヶ浦自転車道に霞ヶ浦を</a:t>
            </a:r>
            <a:endParaRPr lang="en-US" altLang="ja-JP" sz="2400" dirty="0" smtClean="0">
              <a:ea typeface="07ロゴたいぷゴシックCondense"/>
            </a:endParaRPr>
          </a:p>
          <a:p>
            <a:r>
              <a:rPr lang="ja-JP" altLang="en-US" sz="2400" dirty="0" smtClean="0">
                <a:ea typeface="07ロゴたいぷゴシックCondense"/>
              </a:rPr>
              <a:t>渡ることのできる遊歩道を整備</a:t>
            </a:r>
            <a:endParaRPr lang="en-US" altLang="ja-JP" sz="2400" dirty="0">
              <a:ea typeface="07ロゴたいぷゴシックCondense"/>
            </a:endParaRPr>
          </a:p>
        </p:txBody>
      </p:sp>
      <p:sp>
        <p:nvSpPr>
          <p:cNvPr id="16" name="テキスト ボックス 15"/>
          <p:cNvSpPr txBox="1"/>
          <p:nvPr/>
        </p:nvSpPr>
        <p:spPr>
          <a:xfrm>
            <a:off x="558059" y="1047523"/>
            <a:ext cx="4339650" cy="369332"/>
          </a:xfrm>
          <a:prstGeom prst="rect">
            <a:avLst/>
          </a:prstGeom>
          <a:noFill/>
        </p:spPr>
        <p:txBody>
          <a:bodyPr wrap="none" rtlCol="0">
            <a:spAutoFit/>
          </a:bodyPr>
          <a:lstStyle/>
          <a:p>
            <a:r>
              <a:rPr lang="ja-JP" altLang="en-US" dirty="0" smtClean="0">
                <a:solidFill>
                  <a:schemeClr val="accent6"/>
                </a:solidFill>
                <a:ea typeface="07ロゴたいぷゴシック7"/>
              </a:rPr>
              <a:t>リフレッシュしながらめぐる土浦の魅力</a:t>
            </a:r>
            <a:endParaRPr lang="en-US" altLang="ja-JP" dirty="0">
              <a:solidFill>
                <a:schemeClr val="accent6"/>
              </a:solidFill>
              <a:ea typeface="07ロゴたいぷゴシック7"/>
            </a:endParaRPr>
          </a:p>
        </p:txBody>
      </p:sp>
      <p:sp>
        <p:nvSpPr>
          <p:cNvPr id="17" name="テキスト ボックス 16"/>
          <p:cNvSpPr txBox="1"/>
          <p:nvPr/>
        </p:nvSpPr>
        <p:spPr>
          <a:xfrm>
            <a:off x="1499792" y="3742262"/>
            <a:ext cx="184666" cy="369332"/>
          </a:xfrm>
          <a:prstGeom prst="rect">
            <a:avLst/>
          </a:prstGeom>
          <a:noFill/>
        </p:spPr>
        <p:txBody>
          <a:bodyPr wrap="none" rtlCol="0">
            <a:spAutoFit/>
          </a:bodyPr>
          <a:lstStyle/>
          <a:p>
            <a:endParaRPr kumimoji="1" lang="ja-JP" altLang="en-US" dirty="0"/>
          </a:p>
        </p:txBody>
      </p:sp>
      <p:grpSp>
        <p:nvGrpSpPr>
          <p:cNvPr id="39" name="図形グループ 38"/>
          <p:cNvGrpSpPr/>
          <p:nvPr/>
        </p:nvGrpSpPr>
        <p:grpSpPr>
          <a:xfrm>
            <a:off x="4415331" y="1357979"/>
            <a:ext cx="4508353" cy="2353498"/>
            <a:chOff x="4388281" y="2059250"/>
            <a:chExt cx="4508353" cy="2353498"/>
          </a:xfrm>
        </p:grpSpPr>
        <p:grpSp>
          <p:nvGrpSpPr>
            <p:cNvPr id="30" name="図形グループ 29"/>
            <p:cNvGrpSpPr/>
            <p:nvPr/>
          </p:nvGrpSpPr>
          <p:grpSpPr>
            <a:xfrm>
              <a:off x="5194963" y="2059250"/>
              <a:ext cx="3701671" cy="2353498"/>
              <a:chOff x="5127887" y="4102564"/>
              <a:chExt cx="3701671" cy="2353498"/>
            </a:xfrm>
          </p:grpSpPr>
          <p:pic>
            <p:nvPicPr>
              <p:cNvPr id="7" name="図 6" descr="スクリーンショット 2014-12-11 20.52.46.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27887" y="4102564"/>
                <a:ext cx="3701671" cy="2353498"/>
              </a:xfrm>
              <a:prstGeom prst="rect">
                <a:avLst/>
              </a:prstGeom>
            </p:spPr>
          </p:pic>
          <p:cxnSp>
            <p:nvCxnSpPr>
              <p:cNvPr id="23" name="直線コネクタ 22"/>
              <p:cNvCxnSpPr/>
              <p:nvPr/>
            </p:nvCxnSpPr>
            <p:spPr>
              <a:xfrm flipV="1">
                <a:off x="6736278" y="4846738"/>
                <a:ext cx="306445" cy="87590"/>
              </a:xfrm>
              <a:prstGeom prst="line">
                <a:avLst/>
              </a:prstGeom>
              <a:ln w="50800">
                <a:solidFill>
                  <a:srgbClr val="0000FF"/>
                </a:solidFill>
                <a:prstDash val="sysDot"/>
              </a:ln>
            </p:spPr>
            <p:style>
              <a:lnRef idx="2">
                <a:schemeClr val="accent1"/>
              </a:lnRef>
              <a:fillRef idx="0">
                <a:schemeClr val="accent1"/>
              </a:fillRef>
              <a:effectRef idx="1">
                <a:schemeClr val="accent1"/>
              </a:effectRef>
              <a:fontRef idx="minor">
                <a:schemeClr val="tx1"/>
              </a:fontRef>
            </p:style>
          </p:cxnSp>
        </p:grpSp>
        <p:sp>
          <p:nvSpPr>
            <p:cNvPr id="21" name="テキスト ボックス 20"/>
            <p:cNvSpPr txBox="1"/>
            <p:nvPr/>
          </p:nvSpPr>
          <p:spPr>
            <a:xfrm>
              <a:off x="4388281" y="3877566"/>
              <a:ext cx="1984014" cy="400110"/>
            </a:xfrm>
            <a:prstGeom prst="rect">
              <a:avLst/>
            </a:prstGeom>
            <a:solidFill>
              <a:schemeClr val="bg1"/>
            </a:solidFill>
            <a:ln>
              <a:solidFill>
                <a:srgbClr val="FF0000"/>
              </a:solidFill>
            </a:ln>
          </p:spPr>
          <p:txBody>
            <a:bodyPr wrap="square" rtlCol="0">
              <a:spAutoFit/>
            </a:bodyPr>
            <a:lstStyle/>
            <a:p>
              <a:pPr algn="ctr"/>
              <a:r>
                <a:rPr kumimoji="1" lang="ja-JP" altLang="en-US" sz="2000" dirty="0" smtClean="0">
                  <a:latin typeface="07ロゴたいぷゴシックCondense"/>
                  <a:ea typeface="07ロゴたいぷゴシックCondense"/>
                  <a:cs typeface="07ロゴたいぷゴシックCondense"/>
                </a:rPr>
                <a:t>霞ヶ浦自転車道</a:t>
              </a:r>
              <a:endParaRPr kumimoji="1" lang="ja-JP" altLang="en-US" sz="2000" dirty="0">
                <a:latin typeface="07ロゴたいぷゴシックCondense"/>
                <a:ea typeface="07ロゴたいぷゴシックCondense"/>
                <a:cs typeface="07ロゴたいぷゴシックCondense"/>
              </a:endParaRPr>
            </a:p>
          </p:txBody>
        </p:sp>
        <p:cxnSp>
          <p:nvCxnSpPr>
            <p:cNvPr id="22" name="直線矢印コネクタ 21"/>
            <p:cNvCxnSpPr/>
            <p:nvPr/>
          </p:nvCxnSpPr>
          <p:spPr>
            <a:xfrm flipV="1">
              <a:off x="5380288" y="3570093"/>
              <a:ext cx="745225" cy="29861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テキスト ボックス 31"/>
            <p:cNvSpPr txBox="1"/>
            <p:nvPr/>
          </p:nvSpPr>
          <p:spPr>
            <a:xfrm>
              <a:off x="6992273" y="3485424"/>
              <a:ext cx="1467068" cy="400110"/>
            </a:xfrm>
            <a:prstGeom prst="rect">
              <a:avLst/>
            </a:prstGeom>
            <a:solidFill>
              <a:srgbClr val="FFFFFF"/>
            </a:solidFill>
            <a:ln>
              <a:solidFill>
                <a:srgbClr val="0000FF"/>
              </a:solidFill>
            </a:ln>
          </p:spPr>
          <p:txBody>
            <a:bodyPr wrap="none" rtlCol="0">
              <a:spAutoFit/>
            </a:bodyPr>
            <a:lstStyle/>
            <a:p>
              <a:pPr algn="ctr"/>
              <a:r>
                <a:rPr kumimoji="1" lang="ja-JP" altLang="en-US" sz="2000" dirty="0" smtClean="0">
                  <a:latin typeface="07ロゴたいぷゴシックCondense"/>
                  <a:ea typeface="07ロゴたいぷゴシックCondense"/>
                  <a:cs typeface="07ロゴたいぷゴシックCondense"/>
                </a:rPr>
                <a:t>水の遊歩道</a:t>
              </a:r>
              <a:endParaRPr kumimoji="1" lang="en-US" altLang="ja-JP" sz="2000" dirty="0" smtClean="0">
                <a:latin typeface="07ロゴたいぷゴシックCondense"/>
                <a:ea typeface="07ロゴたいぷゴシックCondense"/>
                <a:cs typeface="07ロゴたいぷゴシックCondense"/>
              </a:endParaRPr>
            </a:p>
          </p:txBody>
        </p:sp>
        <p:cxnSp>
          <p:nvCxnSpPr>
            <p:cNvPr id="33" name="直線矢印コネクタ 32"/>
            <p:cNvCxnSpPr/>
            <p:nvPr/>
          </p:nvCxnSpPr>
          <p:spPr>
            <a:xfrm flipH="1" flipV="1">
              <a:off x="7067008" y="2891014"/>
              <a:ext cx="77923" cy="59441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grpSp>
      <p:sp>
        <p:nvSpPr>
          <p:cNvPr id="18" name="円/楕円 17"/>
          <p:cNvSpPr/>
          <p:nvPr/>
        </p:nvSpPr>
        <p:spPr>
          <a:xfrm>
            <a:off x="7177917" y="1925590"/>
            <a:ext cx="186110" cy="156937"/>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7033903" y="1469829"/>
            <a:ext cx="954107" cy="400110"/>
          </a:xfrm>
          <a:prstGeom prst="rect">
            <a:avLst/>
          </a:prstGeom>
          <a:solidFill>
            <a:schemeClr val="bg1"/>
          </a:solidFill>
          <a:ln>
            <a:solidFill>
              <a:schemeClr val="tx2"/>
            </a:solidFill>
          </a:ln>
        </p:spPr>
        <p:txBody>
          <a:bodyPr wrap="none" rtlCol="0">
            <a:spAutoFit/>
          </a:bodyPr>
          <a:lstStyle/>
          <a:p>
            <a:pPr algn="ctr"/>
            <a:r>
              <a:rPr kumimoji="1" lang="ja-JP" altLang="en-US" sz="2000" dirty="0" smtClean="0">
                <a:latin typeface="07ロゴたいぷゴシックCondense"/>
                <a:ea typeface="07ロゴたいぷゴシックCondense"/>
                <a:cs typeface="07ロゴたいぷゴシックCondense"/>
              </a:rPr>
              <a:t>休憩所</a:t>
            </a:r>
            <a:endParaRPr kumimoji="1" lang="en-US" altLang="ja-JP" sz="2000" dirty="0" smtClean="0">
              <a:latin typeface="07ロゴたいぷゴシックCondense"/>
              <a:ea typeface="07ロゴたいぷゴシックCondense"/>
              <a:cs typeface="07ロゴたいぷゴシックCondense"/>
            </a:endParaRPr>
          </a:p>
        </p:txBody>
      </p:sp>
      <p:sp>
        <p:nvSpPr>
          <p:cNvPr id="34" name="テキスト ボックス 33"/>
          <p:cNvSpPr txBox="1"/>
          <p:nvPr/>
        </p:nvSpPr>
        <p:spPr>
          <a:xfrm>
            <a:off x="462712" y="2660205"/>
            <a:ext cx="2749471" cy="707886"/>
          </a:xfrm>
          <a:prstGeom prst="rect">
            <a:avLst/>
          </a:prstGeom>
          <a:solidFill>
            <a:srgbClr val="FFFFFF"/>
          </a:solidFill>
          <a:ln>
            <a:noFill/>
          </a:ln>
        </p:spPr>
        <p:txBody>
          <a:bodyPr wrap="none" rtlCol="0">
            <a:spAutoFit/>
          </a:bodyPr>
          <a:lstStyle/>
          <a:p>
            <a:r>
              <a:rPr lang="ja-JP" altLang="en-US" sz="2000" dirty="0" smtClean="0">
                <a:latin typeface="07ロゴたいぷゴシックCondense"/>
                <a:ea typeface="07ロゴたいぷゴシックCondense"/>
                <a:cs typeface="07ロゴたいぷゴシックCondense"/>
              </a:rPr>
              <a:t>道の先に休憩所</a:t>
            </a:r>
            <a:endParaRPr lang="en-US" altLang="ja-JP" sz="2000" dirty="0" smtClean="0">
              <a:latin typeface="07ロゴたいぷゴシックCondense"/>
              <a:ea typeface="07ロゴたいぷゴシックCondense"/>
              <a:cs typeface="07ロゴたいぷゴシックCondense"/>
            </a:endParaRPr>
          </a:p>
          <a:p>
            <a:r>
              <a:rPr kumimoji="1" lang="en-US" altLang="ja-JP" sz="2000" dirty="0" smtClean="0">
                <a:latin typeface="07ロゴたいぷゴシックCondense"/>
                <a:ea typeface="07ロゴたいぷゴシックCondense"/>
                <a:cs typeface="07ロゴたいぷゴシックCondense"/>
              </a:rPr>
              <a:t>≫</a:t>
            </a:r>
            <a:r>
              <a:rPr kumimoji="1" lang="ja-JP" altLang="en-US" sz="2000" dirty="0" smtClean="0">
                <a:latin typeface="07ロゴたいぷゴシックCondense"/>
                <a:ea typeface="07ロゴたいぷゴシックCondense"/>
                <a:cs typeface="07ロゴたいぷゴシックCondense"/>
              </a:rPr>
              <a:t>トイレ、軽食所完備</a:t>
            </a:r>
            <a:endParaRPr kumimoji="1" lang="en-US" altLang="ja-JP" sz="2000" dirty="0" smtClean="0">
              <a:latin typeface="07ロゴたいぷゴシックCondense"/>
              <a:ea typeface="07ロゴたいぷゴシックCondense"/>
              <a:cs typeface="07ロゴたいぷゴシックCondense"/>
            </a:endParaRPr>
          </a:p>
        </p:txBody>
      </p:sp>
      <p:grpSp>
        <p:nvGrpSpPr>
          <p:cNvPr id="26" name="図形グループ 25"/>
          <p:cNvGrpSpPr/>
          <p:nvPr/>
        </p:nvGrpSpPr>
        <p:grpSpPr>
          <a:xfrm>
            <a:off x="283325" y="3496789"/>
            <a:ext cx="3518912" cy="2577439"/>
            <a:chOff x="401977" y="2843274"/>
            <a:chExt cx="3518912" cy="2577439"/>
          </a:xfrm>
        </p:grpSpPr>
        <p:sp>
          <p:nvSpPr>
            <p:cNvPr id="41" name="角丸四角形吹き出し 40"/>
            <p:cNvSpPr/>
            <p:nvPr/>
          </p:nvSpPr>
          <p:spPr>
            <a:xfrm>
              <a:off x="405206" y="2843274"/>
              <a:ext cx="3506095" cy="2577439"/>
            </a:xfrm>
            <a:prstGeom prst="wedgeRoundRectCallout">
              <a:avLst>
                <a:gd name="adj1" fmla="val 62017"/>
                <a:gd name="adj2" fmla="val 37147"/>
                <a:gd name="adj3" fmla="val 16667"/>
              </a:avLst>
            </a:prstGeom>
            <a:solidFill>
              <a:schemeClr val="bg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2000" dirty="0" smtClean="0">
                <a:solidFill>
                  <a:srgbClr val="F79646"/>
                </a:solidFill>
                <a:latin typeface="07ロゴたいぷゴシックCondense"/>
                <a:ea typeface="07ロゴたいぷゴシックCondense"/>
                <a:cs typeface="07ロゴたいぷゴシックCondense"/>
              </a:endParaRPr>
            </a:p>
          </p:txBody>
        </p:sp>
        <p:sp>
          <p:nvSpPr>
            <p:cNvPr id="10" name="テキスト ボックス 9"/>
            <p:cNvSpPr txBox="1"/>
            <p:nvPr/>
          </p:nvSpPr>
          <p:spPr>
            <a:xfrm>
              <a:off x="401977" y="2915396"/>
              <a:ext cx="3518912" cy="1323439"/>
            </a:xfrm>
            <a:prstGeom prst="rect">
              <a:avLst/>
            </a:prstGeom>
            <a:noFill/>
          </p:spPr>
          <p:txBody>
            <a:bodyPr wrap="none" rtlCol="0">
              <a:spAutoFit/>
            </a:bodyPr>
            <a:lstStyle/>
            <a:p>
              <a:pPr algn="ctr"/>
              <a:r>
                <a:rPr lang="ja-JP" altLang="en-US" sz="2000" dirty="0">
                  <a:solidFill>
                    <a:srgbClr val="F79646"/>
                  </a:solidFill>
                  <a:latin typeface="07ロゴたいぷゴシックCondense"/>
                  <a:ea typeface="07ロゴたいぷゴシックCondense"/>
                  <a:cs typeface="07ロゴたいぷゴシックCondense"/>
                </a:rPr>
                <a:t>透明</a:t>
              </a:r>
              <a:r>
                <a:rPr lang="ja-JP" altLang="en-US" sz="2000" dirty="0" smtClean="0">
                  <a:solidFill>
                    <a:srgbClr val="F79646"/>
                  </a:solidFill>
                  <a:latin typeface="07ロゴたいぷゴシックCondense"/>
                  <a:ea typeface="07ロゴたいぷゴシックCondense"/>
                  <a:cs typeface="07ロゴたいぷゴシックCondense"/>
                </a:rPr>
                <a:t>なアクリル板</a:t>
              </a:r>
              <a:r>
                <a:rPr lang="ja-JP" altLang="en-US" sz="2000" dirty="0">
                  <a:latin typeface="07ロゴたいぷゴシックCondense"/>
                  <a:ea typeface="07ロゴたいぷゴシックCondense"/>
                  <a:cs typeface="07ロゴたいぷゴシックCondense"/>
                </a:rPr>
                <a:t>の上を歩行</a:t>
              </a:r>
              <a:endParaRPr lang="en-US" altLang="ja-JP" sz="2000" dirty="0">
                <a:latin typeface="07ロゴたいぷゴシックCondense"/>
                <a:ea typeface="07ロゴたいぷゴシックCondense"/>
                <a:cs typeface="07ロゴたいぷゴシックCondense"/>
              </a:endParaRPr>
            </a:p>
            <a:p>
              <a:pPr algn="ctr"/>
              <a:r>
                <a:rPr lang="ja-JP" altLang="en-US" sz="2000" dirty="0">
                  <a:latin typeface="07ロゴたいぷゴシックCondense"/>
                  <a:ea typeface="07ロゴたいぷゴシックCondense"/>
                  <a:cs typeface="07ロゴたいぷゴシックCondense"/>
                </a:rPr>
                <a:t>まるで水の上を走っている</a:t>
              </a:r>
              <a:endParaRPr lang="en-US" altLang="ja-JP" sz="2000" dirty="0">
                <a:latin typeface="07ロゴたいぷゴシックCondense"/>
                <a:ea typeface="07ロゴたいぷゴシックCondense"/>
                <a:cs typeface="07ロゴたいぷゴシックCondense"/>
              </a:endParaRPr>
            </a:p>
            <a:p>
              <a:pPr algn="ctr"/>
              <a:r>
                <a:rPr lang="ja-JP" altLang="en-US" sz="2000" dirty="0">
                  <a:latin typeface="07ロゴたいぷゴシックCondense"/>
                  <a:ea typeface="07ロゴたいぷゴシックCondense"/>
                  <a:cs typeface="07ロゴたいぷゴシックCondense"/>
                </a:rPr>
                <a:t>気分を体験してもらう！</a:t>
              </a:r>
              <a:endParaRPr lang="en-US" altLang="ja-JP" sz="2000" dirty="0">
                <a:latin typeface="07ロゴたいぷゴシックCondense"/>
                <a:ea typeface="07ロゴたいぷゴシックCondense"/>
                <a:cs typeface="07ロゴたいぷゴシックCondense"/>
              </a:endParaRPr>
            </a:p>
            <a:p>
              <a:endParaRPr kumimoji="1" lang="ja-JP" altLang="en-US" sz="2000" dirty="0"/>
            </a:p>
          </p:txBody>
        </p:sp>
        <p:pic>
          <p:nvPicPr>
            <p:cNvPr id="12" name="図 11" descr="cycling_famil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5356" y="3952318"/>
              <a:ext cx="1068258" cy="1468395"/>
            </a:xfrm>
            <a:prstGeom prst="rect">
              <a:avLst/>
            </a:prstGeom>
          </p:spPr>
        </p:pic>
        <p:sp>
          <p:nvSpPr>
            <p:cNvPr id="15" name="テキスト ボックス 14"/>
            <p:cNvSpPr txBox="1"/>
            <p:nvPr/>
          </p:nvSpPr>
          <p:spPr>
            <a:xfrm>
              <a:off x="1412208" y="4152320"/>
              <a:ext cx="1569660" cy="923330"/>
            </a:xfrm>
            <a:prstGeom prst="rect">
              <a:avLst/>
            </a:prstGeom>
            <a:noFill/>
          </p:spPr>
          <p:txBody>
            <a:bodyPr wrap="none" rtlCol="0">
              <a:spAutoFit/>
            </a:bodyPr>
            <a:lstStyle/>
            <a:p>
              <a:pPr algn="ctr"/>
              <a:r>
                <a:rPr kumimoji="1" lang="ja-JP" altLang="en-US" dirty="0" smtClean="0">
                  <a:latin typeface="07ロゴたいぷゴシックCondense"/>
                  <a:ea typeface="07ロゴたいぷゴシックCondense"/>
                  <a:cs typeface="07ロゴたいぷゴシックCondense"/>
                </a:rPr>
                <a:t>サイクリング</a:t>
              </a:r>
              <a:endParaRPr kumimoji="1" lang="en-US" altLang="ja-JP" dirty="0" smtClean="0">
                <a:latin typeface="07ロゴたいぷゴシックCondense"/>
                <a:ea typeface="07ロゴたいぷゴシックCondense"/>
                <a:cs typeface="07ロゴたいぷゴシックCondense"/>
              </a:endParaRPr>
            </a:p>
            <a:p>
              <a:pPr algn="ctr"/>
              <a:r>
                <a:rPr kumimoji="1" lang="ja-JP" altLang="en-US" dirty="0" smtClean="0">
                  <a:latin typeface="07ロゴたいぷゴシックCondense"/>
                  <a:ea typeface="07ロゴたいぷゴシックCondense"/>
                  <a:cs typeface="07ロゴたいぷゴシックCondense"/>
                </a:rPr>
                <a:t>＆</a:t>
              </a:r>
              <a:endParaRPr kumimoji="1" lang="en-US" altLang="ja-JP" dirty="0" smtClean="0">
                <a:latin typeface="07ロゴたいぷゴシックCondense"/>
                <a:ea typeface="07ロゴたいぷゴシックCondense"/>
                <a:cs typeface="07ロゴたいぷゴシックCondense"/>
              </a:endParaRPr>
            </a:p>
            <a:p>
              <a:pPr algn="ctr"/>
              <a:r>
                <a:rPr lang="ja-JP" altLang="en-US" dirty="0" smtClean="0">
                  <a:latin typeface="07ロゴたいぷゴシックCondense"/>
                  <a:ea typeface="07ロゴたいぷゴシックCondense"/>
                  <a:cs typeface="07ロゴたいぷゴシックCondense"/>
                </a:rPr>
                <a:t>散歩</a:t>
              </a:r>
              <a:r>
                <a:rPr kumimoji="1" lang="ja-JP" altLang="en-US" dirty="0" smtClean="0">
                  <a:latin typeface="07ロゴたいぷゴシックCondense"/>
                  <a:ea typeface="07ロゴたいぷゴシックCondense"/>
                  <a:cs typeface="07ロゴたいぷゴシックCondense"/>
                </a:rPr>
                <a:t>にも</a:t>
              </a:r>
              <a:endParaRPr kumimoji="1" lang="ja-JP" altLang="en-US" dirty="0">
                <a:latin typeface="07ロゴたいぷゴシックCondense"/>
                <a:ea typeface="07ロゴたいぷゴシックCondense"/>
                <a:cs typeface="07ロゴたいぷゴシックCondense"/>
              </a:endParaRPr>
            </a:p>
          </p:txBody>
        </p:sp>
        <p:pic>
          <p:nvPicPr>
            <p:cNvPr id="24" name="図 23" descr="roujinsya_coupl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71997" y="4222650"/>
              <a:ext cx="1216112" cy="1152266"/>
            </a:xfrm>
            <a:prstGeom prst="rect">
              <a:avLst/>
            </a:prstGeom>
          </p:spPr>
        </p:pic>
      </p:grpSp>
      <p:sp>
        <p:nvSpPr>
          <p:cNvPr id="36" name="テキスト ボックス 35"/>
          <p:cNvSpPr txBox="1"/>
          <p:nvPr/>
        </p:nvSpPr>
        <p:spPr>
          <a:xfrm>
            <a:off x="245390" y="6239573"/>
            <a:ext cx="3570208" cy="461665"/>
          </a:xfrm>
          <a:prstGeom prst="rect">
            <a:avLst/>
          </a:prstGeom>
          <a:solidFill>
            <a:schemeClr val="accent6"/>
          </a:solidFill>
        </p:spPr>
        <p:txBody>
          <a:bodyPr wrap="none" rtlCol="0">
            <a:spAutoFit/>
          </a:bodyPr>
          <a:lstStyle/>
          <a:p>
            <a:pPr algn="ctr"/>
            <a:r>
              <a:rPr kumimoji="1" lang="ja-JP" altLang="en-US" sz="2400" dirty="0" smtClean="0">
                <a:solidFill>
                  <a:schemeClr val="bg1"/>
                </a:solidFill>
                <a:latin typeface="07ロゴたいぷゴシックCondense"/>
                <a:ea typeface="07ロゴたいぷゴシックCondense"/>
                <a:cs typeface="07ロゴたいぷゴシックCondense"/>
              </a:rPr>
              <a:t>霞ヶ浦の新たな魅力創成</a:t>
            </a:r>
            <a:endParaRPr kumimoji="1" lang="ja-JP" altLang="en-US" sz="2400" dirty="0">
              <a:solidFill>
                <a:schemeClr val="bg1"/>
              </a:solidFill>
              <a:latin typeface="07ロゴたいぷゴシックCondense"/>
              <a:ea typeface="07ロゴたいぷゴシックCondense"/>
              <a:cs typeface="07ロゴたいぷゴシックCondense"/>
            </a:endParaRPr>
          </a:p>
        </p:txBody>
      </p:sp>
    </p:spTree>
    <p:extLst>
      <p:ext uri="{BB962C8B-B14F-4D97-AF65-F5344CB8AC3E}">
        <p14:creationId xmlns:p14="http://schemas.microsoft.com/office/powerpoint/2010/main" val="21742315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82588" y="0"/>
            <a:ext cx="1569025" cy="1047523"/>
          </a:xfrm>
          <a:noFill/>
          <a:ln>
            <a:solidFill>
              <a:schemeClr val="accent6"/>
            </a:solidFill>
          </a:ln>
        </p:spPr>
        <p:txBody>
          <a:bodyPr>
            <a:normAutofit/>
          </a:bodyPr>
          <a:lstStyle/>
          <a:p>
            <a:r>
              <a:rPr lang="en-US" altLang="ja-JP" dirty="0" smtClean="0">
                <a:solidFill>
                  <a:srgbClr val="F79646"/>
                </a:solidFill>
              </a:rPr>
              <a:t>Plan</a:t>
            </a:r>
            <a:endParaRPr kumimoji="1" lang="ja-JP" altLang="en-US" dirty="0">
              <a:solidFill>
                <a:srgbClr val="F79646"/>
              </a:solidFill>
            </a:endParaRPr>
          </a:p>
        </p:txBody>
      </p:sp>
      <p:cxnSp>
        <p:nvCxnSpPr>
          <p:cNvPr id="6" name="直線コネクタ 5"/>
          <p:cNvCxnSpPr/>
          <p:nvPr/>
        </p:nvCxnSpPr>
        <p:spPr>
          <a:xfrm>
            <a:off x="1837448" y="1047523"/>
            <a:ext cx="4452791" cy="0"/>
          </a:xfrm>
          <a:prstGeom prst="line">
            <a:avLst/>
          </a:prstGeom>
          <a:ln w="190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558059" y="1047523"/>
            <a:ext cx="4801314" cy="369332"/>
          </a:xfrm>
          <a:prstGeom prst="rect">
            <a:avLst/>
          </a:prstGeom>
          <a:noFill/>
        </p:spPr>
        <p:txBody>
          <a:bodyPr wrap="none" rtlCol="0">
            <a:spAutoFit/>
          </a:bodyPr>
          <a:lstStyle/>
          <a:p>
            <a:pPr defTabSz="457200"/>
            <a:r>
              <a:rPr lang="ja-JP" altLang="en-US" dirty="0">
                <a:solidFill>
                  <a:srgbClr val="F79646"/>
                </a:solidFill>
                <a:ea typeface="07ロゴたいぷゴシック7"/>
              </a:rPr>
              <a:t>おしゃれレンタサイクルでめぐる土浦の魅力</a:t>
            </a:r>
            <a:endParaRPr lang="en-US" altLang="ja-JP" dirty="0">
              <a:solidFill>
                <a:srgbClr val="F79646"/>
              </a:solidFill>
              <a:ea typeface="07ロゴたいぷゴシック7"/>
            </a:endParaRPr>
          </a:p>
        </p:txBody>
      </p:sp>
      <p:pic>
        <p:nvPicPr>
          <p:cNvPr id="8" name="図 7" descr="鶴の舞橋.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99459" y="1364375"/>
            <a:ext cx="4023019" cy="2876355"/>
          </a:xfrm>
          <a:prstGeom prst="rect">
            <a:avLst/>
          </a:prstGeom>
          <a:ln w="38100" cap="sq">
            <a:noFill/>
            <a:prstDash val="solid"/>
            <a:miter lim="800000"/>
          </a:ln>
          <a:effectLst/>
        </p:spPr>
      </p:pic>
      <p:pic>
        <p:nvPicPr>
          <p:cNvPr id="9" name="図 8" descr="びわこ花噴水.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48178" y="4380162"/>
            <a:ext cx="3974300" cy="2287481"/>
          </a:xfrm>
          <a:prstGeom prst="rect">
            <a:avLst/>
          </a:prstGeom>
          <a:noFill/>
          <a:ln>
            <a:solidFill>
              <a:schemeClr val="accent6"/>
            </a:solidFill>
          </a:ln>
        </p:spPr>
      </p:pic>
      <p:sp>
        <p:nvSpPr>
          <p:cNvPr id="11" name="正方形/長方形 10"/>
          <p:cNvSpPr/>
          <p:nvPr/>
        </p:nvSpPr>
        <p:spPr>
          <a:xfrm>
            <a:off x="282588" y="1364375"/>
            <a:ext cx="2954655" cy="461665"/>
          </a:xfrm>
          <a:prstGeom prst="rect">
            <a:avLst/>
          </a:prstGeom>
        </p:spPr>
        <p:txBody>
          <a:bodyPr wrap="none">
            <a:spAutoFit/>
          </a:bodyPr>
          <a:lstStyle/>
          <a:p>
            <a:r>
              <a:rPr lang="ja-JP" altLang="en-US" sz="2400" dirty="0" smtClean="0">
                <a:latin typeface="07ロゴたいぷゴシックCondense"/>
                <a:ea typeface="07ロゴたいぷゴシックCondense"/>
                <a:cs typeface="07ロゴたいぷゴシックCondense"/>
              </a:rPr>
              <a:t>事例：「</a:t>
            </a:r>
            <a:r>
              <a:rPr lang="ja-JP" altLang="en-US" sz="2400" dirty="0">
                <a:latin typeface="07ロゴたいぷゴシックCondense"/>
                <a:ea typeface="07ロゴたいぷゴシックCondense"/>
                <a:cs typeface="07ロゴたいぷゴシックCondense"/>
              </a:rPr>
              <a:t>鶴の舞橋」</a:t>
            </a:r>
            <a:endParaRPr lang="en-US" altLang="ja-JP" sz="2400" dirty="0">
              <a:latin typeface="07ロゴたいぷゴシックCondense"/>
              <a:ea typeface="07ロゴたいぷゴシックCondense"/>
              <a:cs typeface="07ロゴたいぷゴシックCondense"/>
            </a:endParaRPr>
          </a:p>
        </p:txBody>
      </p:sp>
      <p:sp>
        <p:nvSpPr>
          <p:cNvPr id="13" name="スライド番号プレースホルダー 1"/>
          <p:cNvSpPr>
            <a:spLocks noGrp="1"/>
          </p:cNvSpPr>
          <p:nvPr>
            <p:ph type="sldNum" sz="quarter" idx="4"/>
          </p:nvPr>
        </p:nvSpPr>
        <p:spPr>
          <a:xfrm>
            <a:off x="8471334" y="6356350"/>
            <a:ext cx="451144" cy="501650"/>
          </a:xfrm>
        </p:spPr>
        <p:txBody>
          <a:bodyPr/>
          <a:lstStyle/>
          <a:p>
            <a:fld id="{FD536EC7-DD9E-EC45-832C-40946C87714C}" type="slidenum">
              <a:rPr lang="ja-JP" altLang="en-US" smtClean="0">
                <a:solidFill>
                  <a:prstClr val="black">
                    <a:lumMod val="50000"/>
                    <a:lumOff val="50000"/>
                  </a:prstClr>
                </a:solidFill>
                <a:latin typeface="Calibri"/>
                <a:ea typeface="ＭＳ Ｐゴシック"/>
              </a:rPr>
              <a:pPr/>
              <a:t>33</a:t>
            </a:fld>
            <a:endParaRPr lang="ja-JP" altLang="en-US" dirty="0">
              <a:solidFill>
                <a:prstClr val="black">
                  <a:lumMod val="50000"/>
                  <a:lumOff val="50000"/>
                </a:prstClr>
              </a:solidFill>
              <a:latin typeface="Calibri"/>
              <a:ea typeface="ＭＳ Ｐゴシック"/>
            </a:endParaRPr>
          </a:p>
        </p:txBody>
      </p:sp>
      <p:sp>
        <p:nvSpPr>
          <p:cNvPr id="3" name="テキスト ボックス 2"/>
          <p:cNvSpPr txBox="1"/>
          <p:nvPr/>
        </p:nvSpPr>
        <p:spPr>
          <a:xfrm>
            <a:off x="282588" y="1794552"/>
            <a:ext cx="3005951" cy="707886"/>
          </a:xfrm>
          <a:prstGeom prst="rect">
            <a:avLst/>
          </a:prstGeom>
          <a:noFill/>
        </p:spPr>
        <p:txBody>
          <a:bodyPr wrap="none" rtlCol="0">
            <a:spAutoFit/>
          </a:bodyPr>
          <a:lstStyle/>
          <a:p>
            <a:r>
              <a:rPr lang="ja-JP" altLang="en-US" sz="2000" dirty="0">
                <a:latin typeface="07ロゴたいぷゴシックCondense"/>
                <a:ea typeface="07ロゴたいぷゴシックCondense"/>
                <a:cs typeface="07ロゴたいぷゴシックCondense"/>
              </a:rPr>
              <a:t>青森県</a:t>
            </a:r>
            <a:r>
              <a:rPr lang="ja-JP" altLang="en-US" sz="2000" dirty="0" smtClean="0">
                <a:latin typeface="07ロゴたいぷゴシックCondense"/>
                <a:ea typeface="07ロゴたいぷゴシックCondense"/>
                <a:cs typeface="07ロゴたいぷゴシックCondense"/>
              </a:rPr>
              <a:t>鶴田町</a:t>
            </a:r>
            <a:endParaRPr lang="en-US" altLang="ja-JP" sz="2000" dirty="0" smtClean="0">
              <a:latin typeface="07ロゴたいぷゴシックCondense"/>
              <a:ea typeface="07ロゴたいぷゴシックCondense"/>
              <a:cs typeface="07ロゴたいぷゴシックCondense"/>
            </a:endParaRPr>
          </a:p>
          <a:p>
            <a:r>
              <a:rPr kumimoji="1" lang="ja-JP" altLang="en-US" sz="2000" dirty="0" smtClean="0">
                <a:latin typeface="07ロゴたいぷゴシックCondense"/>
                <a:ea typeface="07ロゴたいぷゴシックCondense"/>
                <a:cs typeface="07ロゴたいぷゴシックCondense"/>
              </a:rPr>
              <a:t>湖の上に立つ木造の架橋</a:t>
            </a:r>
            <a:endParaRPr kumimoji="1" lang="en-US" altLang="ja-JP" sz="2000" dirty="0" smtClean="0">
              <a:latin typeface="07ロゴたいぷゴシックCondense"/>
              <a:ea typeface="07ロゴたいぷゴシックCondense"/>
              <a:cs typeface="07ロゴたいぷゴシックCondense"/>
            </a:endParaRPr>
          </a:p>
        </p:txBody>
      </p:sp>
      <p:grpSp>
        <p:nvGrpSpPr>
          <p:cNvPr id="26" name="図形グループ 25"/>
          <p:cNvGrpSpPr/>
          <p:nvPr/>
        </p:nvGrpSpPr>
        <p:grpSpPr>
          <a:xfrm>
            <a:off x="282588" y="4511744"/>
            <a:ext cx="4293741" cy="1159055"/>
            <a:chOff x="466850" y="3790140"/>
            <a:chExt cx="4293741" cy="1159055"/>
          </a:xfrm>
        </p:grpSpPr>
        <p:sp>
          <p:nvSpPr>
            <p:cNvPr id="24" name="正方形/長方形 23"/>
            <p:cNvSpPr/>
            <p:nvPr/>
          </p:nvSpPr>
          <p:spPr>
            <a:xfrm>
              <a:off x="466850" y="4021201"/>
              <a:ext cx="4293741" cy="927994"/>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812618" y="4157341"/>
              <a:ext cx="3073866" cy="769441"/>
            </a:xfrm>
            <a:prstGeom prst="rect">
              <a:avLst/>
            </a:prstGeom>
          </p:spPr>
          <p:txBody>
            <a:bodyPr wrap="none">
              <a:spAutoFit/>
            </a:bodyPr>
            <a:lstStyle/>
            <a:p>
              <a:r>
                <a:rPr lang="ja-JP" altLang="en-US" sz="2000" dirty="0" smtClean="0">
                  <a:latin typeface="07ロゴたいぷゴシックCondense"/>
                  <a:ea typeface="07ロゴたいぷゴシックCondense"/>
                  <a:cs typeface="07ロゴたいぷゴシックCondense"/>
                </a:rPr>
                <a:t>事例「びわこ</a:t>
              </a:r>
              <a:r>
                <a:rPr lang="ja-JP" altLang="en-US" sz="2000" dirty="0">
                  <a:latin typeface="07ロゴたいぷゴシックCondense"/>
                  <a:ea typeface="07ロゴたいぷゴシックCondense"/>
                  <a:cs typeface="07ロゴたいぷゴシックCondense"/>
                </a:rPr>
                <a:t>花</a:t>
              </a:r>
              <a:r>
                <a:rPr lang="ja-JP" altLang="en-US" sz="2000" dirty="0" smtClean="0">
                  <a:latin typeface="07ロゴたいぷゴシックCondense"/>
                  <a:ea typeface="07ロゴたいぷゴシックCondense"/>
                  <a:cs typeface="07ロゴたいぷゴシックCondense"/>
                </a:rPr>
                <a:t>噴水」</a:t>
              </a:r>
              <a:endParaRPr lang="en-US" altLang="ja-JP" sz="2000" dirty="0" smtClean="0">
                <a:latin typeface="07ロゴたいぷゴシックCondense"/>
                <a:ea typeface="07ロゴたいぷゴシックCondense"/>
                <a:cs typeface="07ロゴたいぷゴシックCondense"/>
              </a:endParaRPr>
            </a:p>
            <a:p>
              <a:r>
                <a:rPr lang="ja-JP" altLang="en-US" sz="2000" dirty="0" smtClean="0">
                  <a:latin typeface="07ロゴたいぷゴシックCondense"/>
                  <a:ea typeface="07ロゴたいぷゴシックCondense"/>
                  <a:cs typeface="07ロゴたいぷゴシックCondense"/>
                </a:rPr>
                <a:t>事業費：</a:t>
              </a:r>
              <a:r>
                <a:rPr lang="en-US" altLang="ja-JP" sz="2400" dirty="0" smtClean="0">
                  <a:solidFill>
                    <a:schemeClr val="accent2"/>
                  </a:solidFill>
                  <a:latin typeface="07ロゴたいぷゴシックCondense"/>
                  <a:ea typeface="07ロゴたいぷゴシックCondense"/>
                  <a:cs typeface="07ロゴたいぷゴシックCondense"/>
                </a:rPr>
                <a:t>4</a:t>
              </a:r>
              <a:r>
                <a:rPr lang="ja-JP" altLang="en-US" sz="2400" dirty="0">
                  <a:solidFill>
                    <a:schemeClr val="accent2"/>
                  </a:solidFill>
                  <a:latin typeface="07ロゴたいぷゴシックCondense"/>
                  <a:ea typeface="07ロゴたいぷゴシックCondense"/>
                  <a:cs typeface="07ロゴたいぷゴシックCondense"/>
                </a:rPr>
                <a:t>億</a:t>
              </a:r>
              <a:r>
                <a:rPr lang="en-US" altLang="ja-JP" sz="2400" dirty="0">
                  <a:solidFill>
                    <a:schemeClr val="accent2"/>
                  </a:solidFill>
                  <a:latin typeface="07ロゴたいぷゴシックCondense"/>
                  <a:ea typeface="07ロゴたいぷゴシックCondense"/>
                  <a:cs typeface="07ロゴたいぷゴシックCondense"/>
                </a:rPr>
                <a:t>6700</a:t>
              </a:r>
              <a:r>
                <a:rPr lang="ja-JP" altLang="en-US" sz="2400" dirty="0">
                  <a:solidFill>
                    <a:schemeClr val="accent2"/>
                  </a:solidFill>
                  <a:latin typeface="07ロゴたいぷゴシックCondense"/>
                  <a:ea typeface="07ロゴたいぷゴシックCondense"/>
                  <a:cs typeface="07ロゴたいぷゴシックCondense"/>
                </a:rPr>
                <a:t>万円</a:t>
              </a:r>
              <a:endParaRPr lang="en-US" altLang="ja-JP" sz="2400" dirty="0">
                <a:solidFill>
                  <a:schemeClr val="accent2"/>
                </a:solidFill>
                <a:latin typeface="07ロゴたいぷゴシックCondense"/>
                <a:ea typeface="07ロゴたいぷゴシックCondense"/>
                <a:cs typeface="07ロゴたいぷゴシックCondense"/>
              </a:endParaRPr>
            </a:p>
          </p:txBody>
        </p:sp>
        <p:sp>
          <p:nvSpPr>
            <p:cNvPr id="12" name="正方形/長方形 11"/>
            <p:cNvSpPr/>
            <p:nvPr/>
          </p:nvSpPr>
          <p:spPr>
            <a:xfrm>
              <a:off x="563443" y="3790140"/>
              <a:ext cx="1846659" cy="461665"/>
            </a:xfrm>
            <a:prstGeom prst="rect">
              <a:avLst/>
            </a:prstGeom>
            <a:solidFill>
              <a:srgbClr val="FFFFFF"/>
            </a:solidFill>
          </p:spPr>
          <p:txBody>
            <a:bodyPr wrap="none">
              <a:spAutoFit/>
            </a:bodyPr>
            <a:lstStyle/>
            <a:p>
              <a:pPr algn="ctr"/>
              <a:r>
                <a:rPr lang="ja-JP" altLang="en-US" sz="2400" dirty="0" smtClean="0">
                  <a:solidFill>
                    <a:schemeClr val="tx2"/>
                  </a:solidFill>
                  <a:latin typeface="07ロゴたいぷゴシックCondense"/>
                  <a:ea typeface="07ロゴたいぷゴシックCondense"/>
                  <a:cs typeface="07ロゴたいぷゴシックCondense"/>
                </a:rPr>
                <a:t>土浦噴水計画</a:t>
              </a:r>
              <a:endParaRPr lang="ja-JP" altLang="en-US" sz="2400" dirty="0">
                <a:solidFill>
                  <a:schemeClr val="tx2"/>
                </a:solidFill>
              </a:endParaRPr>
            </a:p>
          </p:txBody>
        </p:sp>
      </p:grpSp>
      <p:grpSp>
        <p:nvGrpSpPr>
          <p:cNvPr id="25" name="図形グループ 24"/>
          <p:cNvGrpSpPr/>
          <p:nvPr/>
        </p:nvGrpSpPr>
        <p:grpSpPr>
          <a:xfrm>
            <a:off x="282588" y="2496023"/>
            <a:ext cx="4293741" cy="1760097"/>
            <a:chOff x="471110" y="4988180"/>
            <a:chExt cx="4293741" cy="1760097"/>
          </a:xfrm>
        </p:grpSpPr>
        <p:sp>
          <p:nvSpPr>
            <p:cNvPr id="18" name="テキスト ボックス 17"/>
            <p:cNvSpPr txBox="1"/>
            <p:nvPr/>
          </p:nvSpPr>
          <p:spPr>
            <a:xfrm>
              <a:off x="586943" y="5363282"/>
              <a:ext cx="4177908" cy="1384995"/>
            </a:xfrm>
            <a:prstGeom prst="rect">
              <a:avLst/>
            </a:prstGeom>
            <a:noFill/>
          </p:spPr>
          <p:txBody>
            <a:bodyPr wrap="square" rtlCol="0">
              <a:spAutoFit/>
            </a:bodyPr>
            <a:lstStyle/>
            <a:p>
              <a:r>
                <a:rPr lang="ja-JP" altLang="en-US" sz="2000" dirty="0">
                  <a:latin typeface="07ロゴたいぷゴシックCondense"/>
                  <a:ea typeface="07ロゴたいぷゴシックCondense"/>
                  <a:cs typeface="07ロゴたいぷゴシックCondense"/>
                </a:rPr>
                <a:t>橋の幅員：</a:t>
              </a:r>
              <a:r>
                <a:rPr lang="en-US" altLang="ja-JP" sz="2000" dirty="0">
                  <a:latin typeface="07ロゴたいぷゴシックCondense"/>
                  <a:ea typeface="07ロゴたいぷゴシックCondense"/>
                  <a:cs typeface="07ロゴたいぷゴシックCondense"/>
                </a:rPr>
                <a:t>3m</a:t>
              </a:r>
            </a:p>
            <a:p>
              <a:r>
                <a:rPr lang="ja-JP" altLang="en-US" sz="2000" dirty="0">
                  <a:latin typeface="07ロゴたいぷゴシックCondense"/>
                  <a:ea typeface="07ロゴたいぷゴシックCondense"/>
                  <a:cs typeface="07ロゴたいぷゴシックCondense"/>
                </a:rPr>
                <a:t>長さ　　：</a:t>
              </a:r>
              <a:r>
                <a:rPr lang="en-US" altLang="ja-JP" sz="2000" dirty="0">
                  <a:latin typeface="07ロゴたいぷゴシックCondense"/>
                  <a:ea typeface="07ロゴたいぷゴシックCondense"/>
                  <a:cs typeface="07ロゴたいぷゴシックCondense"/>
                </a:rPr>
                <a:t>300</a:t>
              </a:r>
              <a:r>
                <a:rPr lang="ja-JP" altLang="en-US" sz="2000" dirty="0" smtClean="0">
                  <a:latin typeface="07ロゴたいぷゴシックCondense"/>
                  <a:ea typeface="07ロゴたいぷゴシックCondense"/>
                  <a:cs typeface="07ロゴたいぷゴシックCondense"/>
                </a:rPr>
                <a:t>ｍ</a:t>
              </a:r>
              <a:endParaRPr lang="en-US" altLang="ja-JP" sz="2000" dirty="0" smtClean="0">
                <a:latin typeface="07ロゴたいぷゴシックCondense"/>
                <a:ea typeface="07ロゴたいぷゴシックCondense"/>
                <a:cs typeface="07ロゴたいぷゴシックCondense"/>
              </a:endParaRPr>
            </a:p>
            <a:p>
              <a:pPr defTabSz="457200"/>
              <a:r>
                <a:rPr lang="ja-JP" altLang="en-US" sz="2000" dirty="0" smtClean="0">
                  <a:latin typeface="07ロゴたいぷゴシックCondense"/>
                  <a:ea typeface="07ロゴたいぷゴシックCondense"/>
                  <a:cs typeface="07ロゴたいぷゴシックCondense"/>
                </a:rPr>
                <a:t>事業費</a:t>
              </a:r>
              <a:r>
                <a:rPr lang="ja-JP" altLang="en-US" sz="2000" dirty="0">
                  <a:latin typeface="07ロゴたいぷゴシックCondense"/>
                  <a:ea typeface="07ロゴたいぷゴシックCondense"/>
                  <a:cs typeface="07ロゴたいぷゴシックCondense"/>
                </a:rPr>
                <a:t>　</a:t>
              </a:r>
              <a:r>
                <a:rPr lang="ja-JP" altLang="en-US" sz="2000" dirty="0" smtClean="0">
                  <a:latin typeface="07ロゴたいぷゴシックCondense"/>
                  <a:ea typeface="07ロゴたいぷゴシックCondense"/>
                  <a:cs typeface="07ロゴたいぷゴシックCondense"/>
                </a:rPr>
                <a:t>：</a:t>
              </a:r>
              <a:r>
                <a:rPr lang="en-US" altLang="ja-JP" sz="2400" dirty="0">
                  <a:solidFill>
                    <a:schemeClr val="accent2"/>
                  </a:solidFill>
                  <a:latin typeface="07ロゴたいぷゴシックCondense"/>
                  <a:ea typeface="07ロゴたいぷゴシックCondense"/>
                  <a:cs typeface="07ロゴたいぷゴシックCondense"/>
                </a:rPr>
                <a:t>3</a:t>
              </a:r>
              <a:r>
                <a:rPr lang="ja-JP" altLang="en-US" sz="2400" dirty="0" smtClean="0">
                  <a:solidFill>
                    <a:schemeClr val="accent2"/>
                  </a:solidFill>
                  <a:latin typeface="07ロゴたいぷゴシックCondense"/>
                  <a:ea typeface="07ロゴたいぷゴシックCondense"/>
                  <a:cs typeface="07ロゴたいぷゴシックCondense"/>
                </a:rPr>
                <a:t>億</a:t>
              </a:r>
              <a:r>
                <a:rPr lang="en-US" altLang="ja-JP" sz="2400" dirty="0" smtClean="0">
                  <a:solidFill>
                    <a:schemeClr val="accent2"/>
                  </a:solidFill>
                  <a:latin typeface="07ロゴたいぷゴシックCondense"/>
                  <a:ea typeface="07ロゴたいぷゴシックCondense"/>
                  <a:cs typeface="07ロゴたいぷゴシックCondense"/>
                </a:rPr>
                <a:t>7260</a:t>
              </a:r>
              <a:r>
                <a:rPr lang="ja-JP" altLang="en-US" sz="2400" dirty="0" smtClean="0">
                  <a:solidFill>
                    <a:schemeClr val="accent2"/>
                  </a:solidFill>
                  <a:latin typeface="07ロゴたいぷゴシックCondense"/>
                  <a:ea typeface="07ロゴたいぷゴシックCondense"/>
                  <a:cs typeface="07ロゴたいぷゴシックCondense"/>
                </a:rPr>
                <a:t>万</a:t>
              </a:r>
              <a:r>
                <a:rPr lang="en-US" altLang="ja-JP" sz="2400" dirty="0" smtClean="0">
                  <a:solidFill>
                    <a:schemeClr val="accent2"/>
                  </a:solidFill>
                  <a:latin typeface="07ロゴたいぷゴシックCondense"/>
                  <a:ea typeface="07ロゴたいぷゴシックCondense"/>
                  <a:cs typeface="07ロゴたいぷゴシックCondense"/>
                </a:rPr>
                <a:t>5000</a:t>
              </a:r>
              <a:r>
                <a:rPr lang="ja-JP" altLang="en-US" sz="2400" dirty="0" smtClean="0">
                  <a:solidFill>
                    <a:schemeClr val="accent2"/>
                  </a:solidFill>
                  <a:latin typeface="07ロゴたいぷゴシックCondense"/>
                  <a:ea typeface="07ロゴたいぷゴシックCondense"/>
                  <a:cs typeface="07ロゴたいぷゴシックCondense"/>
                </a:rPr>
                <a:t>円</a:t>
              </a:r>
              <a:endParaRPr lang="ja-JP" altLang="en-US" sz="2400" dirty="0">
                <a:solidFill>
                  <a:schemeClr val="accent2"/>
                </a:solidFill>
                <a:latin typeface="07ロゴたいぷゴシックCondense"/>
                <a:ea typeface="07ロゴたいぷゴシックCondense"/>
                <a:cs typeface="07ロゴたいぷゴシックCondense"/>
              </a:endParaRPr>
            </a:p>
            <a:p>
              <a:pPr defTabSz="457200"/>
              <a:r>
                <a:rPr lang="ja-JP" altLang="en-US" sz="2000" dirty="0">
                  <a:latin typeface="07ロゴたいぷゴシックCondense"/>
                  <a:ea typeface="07ロゴたいぷゴシックCondense"/>
                  <a:cs typeface="07ロゴたいぷゴシックCondense"/>
                </a:rPr>
                <a:t>使用材料</a:t>
              </a:r>
              <a:r>
                <a:rPr lang="ja-JP" altLang="en-US" sz="2000" dirty="0" smtClean="0">
                  <a:latin typeface="07ロゴたいぷゴシックCondense"/>
                  <a:ea typeface="07ロゴたいぷゴシックCondense"/>
                  <a:cs typeface="07ロゴたいぷゴシックCondense"/>
                </a:rPr>
                <a:t>：床面にアクリル板</a:t>
              </a:r>
              <a:endParaRPr lang="ja-JP" altLang="en-US" sz="2000" dirty="0">
                <a:latin typeface="07ロゴたいぷゴシックCondense"/>
                <a:ea typeface="07ロゴたいぷゴシックCondense"/>
                <a:cs typeface="07ロゴたいぷゴシックCondense"/>
              </a:endParaRPr>
            </a:p>
          </p:txBody>
        </p:sp>
        <p:sp>
          <p:nvSpPr>
            <p:cNvPr id="22" name="正方形/長方形 21"/>
            <p:cNvSpPr/>
            <p:nvPr/>
          </p:nvSpPr>
          <p:spPr>
            <a:xfrm>
              <a:off x="471110" y="5206149"/>
              <a:ext cx="4293741" cy="1542127"/>
            </a:xfrm>
            <a:prstGeom prst="rect">
              <a:avLst/>
            </a:prstGeom>
            <a:noFill/>
            <a:ln>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570443" y="4988180"/>
              <a:ext cx="1566863" cy="461665"/>
            </a:xfrm>
            <a:prstGeom prst="rect">
              <a:avLst/>
            </a:prstGeom>
            <a:solidFill>
              <a:srgbClr val="FFFFFF"/>
            </a:solidFill>
          </p:spPr>
          <p:txBody>
            <a:bodyPr wrap="none">
              <a:spAutoFit/>
            </a:bodyPr>
            <a:lstStyle/>
            <a:p>
              <a:pPr algn="ctr"/>
              <a:r>
                <a:rPr lang="ja-JP" altLang="en-US" sz="2400" dirty="0" smtClean="0">
                  <a:solidFill>
                    <a:schemeClr val="accent6"/>
                  </a:solidFill>
                  <a:latin typeface="07ロゴたいぷゴシックCondense"/>
                  <a:ea typeface="07ロゴたいぷゴシックCondense"/>
                  <a:cs typeface="07ロゴたいぷゴシックCondense"/>
                </a:rPr>
                <a:t>水の遊歩道</a:t>
              </a:r>
              <a:endParaRPr lang="ja-JP" altLang="en-US" sz="2400" dirty="0">
                <a:solidFill>
                  <a:schemeClr val="accent6"/>
                </a:solidFill>
              </a:endParaRPr>
            </a:p>
          </p:txBody>
        </p:sp>
      </p:grpSp>
      <p:sp>
        <p:nvSpPr>
          <p:cNvPr id="23" name="タイトル 1"/>
          <p:cNvSpPr txBox="1">
            <a:spLocks/>
          </p:cNvSpPr>
          <p:nvPr/>
        </p:nvSpPr>
        <p:spPr>
          <a:xfrm>
            <a:off x="1837448" y="40530"/>
            <a:ext cx="4470318" cy="1047523"/>
          </a:xfrm>
          <a:prstGeom prst="rect">
            <a:avLst/>
          </a:prstGeom>
          <a:noFill/>
          <a:ln>
            <a:no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dirty="0" smtClean="0">
                <a:solidFill>
                  <a:schemeClr val="accent6"/>
                </a:solidFill>
              </a:rPr>
              <a:t>水の遊歩道</a:t>
            </a:r>
            <a:endParaRPr lang="en-US" altLang="ja-JP" dirty="0" smtClean="0">
              <a:solidFill>
                <a:schemeClr val="accent6"/>
              </a:solidFill>
            </a:endParaRPr>
          </a:p>
        </p:txBody>
      </p:sp>
      <p:sp>
        <p:nvSpPr>
          <p:cNvPr id="27" name="正方形/長方形 26"/>
          <p:cNvSpPr/>
          <p:nvPr/>
        </p:nvSpPr>
        <p:spPr>
          <a:xfrm>
            <a:off x="4948178" y="4159826"/>
            <a:ext cx="4572000" cy="230832"/>
          </a:xfrm>
          <a:prstGeom prst="rect">
            <a:avLst/>
          </a:prstGeom>
        </p:spPr>
        <p:txBody>
          <a:bodyPr>
            <a:spAutoFit/>
          </a:bodyPr>
          <a:lstStyle/>
          <a:p>
            <a:r>
              <a:rPr lang="en-US" altLang="ja-JP" sz="900" dirty="0">
                <a:solidFill>
                  <a:srgbClr val="000000"/>
                </a:solidFill>
                <a:hlinkClick r:id="rId4"/>
              </a:rPr>
              <a:t>http://www.town.tsuruta.aomori.jp/kankou/kankou-kankou/</a:t>
            </a:r>
            <a:r>
              <a:rPr lang="en-US" altLang="ja-JP" sz="900" dirty="0" smtClean="0">
                <a:solidFill>
                  <a:srgbClr val="000000"/>
                </a:solidFill>
                <a:hlinkClick r:id="rId4"/>
              </a:rPr>
              <a:t>tsurumaihashi.html</a:t>
            </a:r>
            <a:endParaRPr lang="en-US" altLang="ja-JP" sz="900" dirty="0" smtClean="0">
              <a:solidFill>
                <a:srgbClr val="000000"/>
              </a:solidFill>
            </a:endParaRPr>
          </a:p>
        </p:txBody>
      </p:sp>
      <p:sp>
        <p:nvSpPr>
          <p:cNvPr id="28" name="正方形/長方形 27"/>
          <p:cNvSpPr/>
          <p:nvPr/>
        </p:nvSpPr>
        <p:spPr>
          <a:xfrm>
            <a:off x="4962194" y="6630999"/>
            <a:ext cx="4572000" cy="215444"/>
          </a:xfrm>
          <a:prstGeom prst="rect">
            <a:avLst/>
          </a:prstGeom>
        </p:spPr>
        <p:txBody>
          <a:bodyPr>
            <a:spAutoFit/>
          </a:bodyPr>
          <a:lstStyle/>
          <a:p>
            <a:r>
              <a:rPr lang="en-US" altLang="ja-JP" sz="800" dirty="0">
                <a:hlinkClick r:id="rId5"/>
              </a:rPr>
              <a:t>http://www.pref.shiga.lg.jp/h/kako/gyousei/hanahunsuigaiyou.html</a:t>
            </a:r>
            <a:endParaRPr lang="en-US" altLang="ja-JP" sz="800" dirty="0"/>
          </a:p>
        </p:txBody>
      </p:sp>
      <p:sp>
        <p:nvSpPr>
          <p:cNvPr id="2" name="テキスト ボックス 1"/>
          <p:cNvSpPr txBox="1"/>
          <p:nvPr/>
        </p:nvSpPr>
        <p:spPr>
          <a:xfrm>
            <a:off x="132024" y="5997259"/>
            <a:ext cx="4698722" cy="584776"/>
          </a:xfrm>
          <a:prstGeom prst="rect">
            <a:avLst/>
          </a:prstGeom>
          <a:solidFill>
            <a:srgbClr val="F79646"/>
          </a:solidFill>
        </p:spPr>
        <p:txBody>
          <a:bodyPr wrap="none" rtlCol="0">
            <a:spAutoFit/>
          </a:bodyPr>
          <a:lstStyle/>
          <a:p>
            <a:r>
              <a:rPr lang="ja-JP" altLang="en-US" sz="3200" dirty="0" smtClean="0">
                <a:solidFill>
                  <a:srgbClr val="FFFFFF"/>
                </a:solidFill>
                <a:latin typeface="07ロゴたいぷゴシックCondense"/>
                <a:ea typeface="07ロゴたいぷゴシックCondense"/>
                <a:cs typeface="07ロゴたいぷゴシックCondense"/>
              </a:rPr>
              <a:t>費用的に実現可能では？</a:t>
            </a:r>
            <a:endParaRPr kumimoji="1" lang="ja-JP" altLang="en-US" sz="3200" dirty="0">
              <a:solidFill>
                <a:srgbClr val="FFFFFF"/>
              </a:solidFill>
              <a:latin typeface="07ロゴたいぷゴシックCondense"/>
              <a:ea typeface="07ロゴたいぷゴシックCondense"/>
              <a:cs typeface="07ロゴたいぷゴシックCondense"/>
            </a:endParaRPr>
          </a:p>
        </p:txBody>
      </p:sp>
    </p:spTree>
    <p:extLst>
      <p:ext uri="{BB962C8B-B14F-4D97-AF65-F5344CB8AC3E}">
        <p14:creationId xmlns:p14="http://schemas.microsoft.com/office/powerpoint/2010/main" val="40476843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2560x1440.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9144000" cy="6858000"/>
          </a:xfrm>
          <a:prstGeom prst="rect">
            <a:avLst/>
          </a:prstGeom>
          <a:solidFill>
            <a:srgbClr val="FFFFFF"/>
          </a:solidFill>
        </p:spPr>
      </p:pic>
      <p:sp>
        <p:nvSpPr>
          <p:cNvPr id="8" name="スライド番号プレースホルダー 7"/>
          <p:cNvSpPr>
            <a:spLocks noGrp="1"/>
          </p:cNvSpPr>
          <p:nvPr>
            <p:ph type="sldNum" sz="quarter" idx="4"/>
          </p:nvPr>
        </p:nvSpPr>
        <p:spPr/>
        <p:txBody>
          <a:bodyPr/>
          <a:lstStyle/>
          <a:p>
            <a:fld id="{FD536EC7-DD9E-EC45-832C-40946C87714C}" type="slidenum">
              <a:rPr lang="ja-JP" altLang="en-US" smtClean="0"/>
              <a:pPr/>
              <a:t>34</a:t>
            </a:fld>
            <a:endParaRPr lang="ja-JP" altLang="en-US"/>
          </a:p>
        </p:txBody>
      </p:sp>
      <p:sp>
        <p:nvSpPr>
          <p:cNvPr id="9" name="テキスト ボックス 8"/>
          <p:cNvSpPr txBox="1"/>
          <p:nvPr/>
        </p:nvSpPr>
        <p:spPr>
          <a:xfrm>
            <a:off x="737304" y="1942129"/>
            <a:ext cx="5032147" cy="923330"/>
          </a:xfrm>
          <a:prstGeom prst="rect">
            <a:avLst/>
          </a:prstGeom>
          <a:solidFill>
            <a:srgbClr val="FFFFFF">
              <a:alpha val="78000"/>
            </a:srgbClr>
          </a:solidFill>
          <a:ln>
            <a:noFill/>
          </a:ln>
        </p:spPr>
        <p:txBody>
          <a:bodyPr wrap="none" rtlCol="0">
            <a:spAutoFit/>
          </a:bodyPr>
          <a:lstStyle/>
          <a:p>
            <a:r>
              <a:rPr kumimoji="1" lang="ja-JP" altLang="en-US" sz="5400" dirty="0" smtClean="0">
                <a:ln>
                  <a:solidFill>
                    <a:schemeClr val="bg1"/>
                  </a:solidFill>
                </a:ln>
                <a:ea typeface="07ロゴたいぷゴシックCondense"/>
              </a:rPr>
              <a:t>１　目標都市像</a:t>
            </a:r>
            <a:endParaRPr kumimoji="1" lang="ja-JP" altLang="en-US" sz="5400" dirty="0">
              <a:ln>
                <a:solidFill>
                  <a:schemeClr val="bg1"/>
                </a:solidFill>
              </a:ln>
              <a:ea typeface="07ロゴたいぷゴシックCondense"/>
            </a:endParaRPr>
          </a:p>
        </p:txBody>
      </p:sp>
      <p:sp>
        <p:nvSpPr>
          <p:cNvPr id="10" name="テキスト ボックス 9"/>
          <p:cNvSpPr txBox="1"/>
          <p:nvPr/>
        </p:nvSpPr>
        <p:spPr>
          <a:xfrm>
            <a:off x="737304" y="2866707"/>
            <a:ext cx="6417141" cy="923330"/>
          </a:xfrm>
          <a:prstGeom prst="rect">
            <a:avLst/>
          </a:prstGeom>
          <a:solidFill>
            <a:srgbClr val="FFFFFF">
              <a:alpha val="78000"/>
            </a:srgbClr>
          </a:solidFill>
        </p:spPr>
        <p:txBody>
          <a:bodyPr wrap="none" rtlCol="0">
            <a:spAutoFit/>
          </a:bodyPr>
          <a:lstStyle/>
          <a:p>
            <a:r>
              <a:rPr kumimoji="1" lang="ja-JP" altLang="en-US" sz="5400" dirty="0" smtClean="0">
                <a:ln>
                  <a:solidFill>
                    <a:schemeClr val="bg1"/>
                  </a:solidFill>
                </a:ln>
                <a:solidFill>
                  <a:srgbClr val="000000"/>
                </a:solidFill>
                <a:ea typeface="07ロゴたいぷゴシックCondense"/>
              </a:rPr>
              <a:t>２　部門地区別構想</a:t>
            </a:r>
            <a:endParaRPr kumimoji="1" lang="ja-JP" altLang="en-US" sz="5400" dirty="0">
              <a:ln>
                <a:solidFill>
                  <a:schemeClr val="bg1"/>
                </a:solidFill>
              </a:ln>
              <a:solidFill>
                <a:srgbClr val="000000"/>
              </a:solidFill>
              <a:ea typeface="07ロゴたいぷゴシックCondense"/>
            </a:endParaRPr>
          </a:p>
        </p:txBody>
      </p:sp>
      <p:sp>
        <p:nvSpPr>
          <p:cNvPr id="11" name="テキスト ボックス 10"/>
          <p:cNvSpPr txBox="1"/>
          <p:nvPr/>
        </p:nvSpPr>
        <p:spPr>
          <a:xfrm>
            <a:off x="737304" y="3795529"/>
            <a:ext cx="6417141" cy="923330"/>
          </a:xfrm>
          <a:prstGeom prst="rect">
            <a:avLst/>
          </a:prstGeom>
          <a:solidFill>
            <a:srgbClr val="FFFFFF">
              <a:alpha val="78000"/>
            </a:srgbClr>
          </a:solidFill>
        </p:spPr>
        <p:txBody>
          <a:bodyPr wrap="none" rtlCol="0">
            <a:spAutoFit/>
          </a:bodyPr>
          <a:lstStyle/>
          <a:p>
            <a:r>
              <a:rPr lang="ja-JP" altLang="en-US" sz="5400" dirty="0" smtClean="0">
                <a:ln>
                  <a:solidFill>
                    <a:schemeClr val="bg1"/>
                  </a:solidFill>
                </a:ln>
                <a:solidFill>
                  <a:srgbClr val="000000"/>
                </a:solidFill>
                <a:ea typeface="07ロゴたいぷゴシックCondense"/>
              </a:rPr>
              <a:t>３　部門地区別方策</a:t>
            </a:r>
            <a:endParaRPr kumimoji="1" lang="ja-JP" altLang="en-US" sz="5400" dirty="0">
              <a:ln>
                <a:solidFill>
                  <a:schemeClr val="bg1"/>
                </a:solidFill>
              </a:ln>
              <a:solidFill>
                <a:srgbClr val="000000"/>
              </a:solidFill>
              <a:ea typeface="07ロゴたいぷゴシックCondense"/>
            </a:endParaRPr>
          </a:p>
        </p:txBody>
      </p:sp>
      <p:sp>
        <p:nvSpPr>
          <p:cNvPr id="12" name="テキスト ボックス 11"/>
          <p:cNvSpPr txBox="1"/>
          <p:nvPr/>
        </p:nvSpPr>
        <p:spPr>
          <a:xfrm>
            <a:off x="737304" y="4734766"/>
            <a:ext cx="7802136" cy="923330"/>
          </a:xfrm>
          <a:prstGeom prst="rect">
            <a:avLst/>
          </a:prstGeom>
          <a:solidFill>
            <a:srgbClr val="FFFFFF">
              <a:alpha val="78000"/>
            </a:srgbClr>
          </a:solidFill>
          <a:ln w="38100" cmpd="sng">
            <a:solidFill>
              <a:srgbClr val="FF6FCF"/>
            </a:solidFill>
          </a:ln>
        </p:spPr>
        <p:txBody>
          <a:bodyPr wrap="none" rtlCol="0">
            <a:spAutoFit/>
          </a:bodyPr>
          <a:lstStyle/>
          <a:p>
            <a:r>
              <a:rPr lang="ja-JP" altLang="en-US" sz="5400" dirty="0" smtClean="0">
                <a:ln>
                  <a:solidFill>
                    <a:schemeClr val="bg1"/>
                  </a:solidFill>
                </a:ln>
                <a:solidFill>
                  <a:srgbClr val="000000"/>
                </a:solidFill>
                <a:ea typeface="07ロゴたいぷゴシックCondense"/>
              </a:rPr>
              <a:t>４　まとめ・今後の方針</a:t>
            </a:r>
            <a:endParaRPr kumimoji="1" lang="ja-JP" altLang="en-US" sz="5400" dirty="0">
              <a:ln>
                <a:solidFill>
                  <a:schemeClr val="bg1"/>
                </a:solidFill>
              </a:ln>
              <a:solidFill>
                <a:srgbClr val="000000"/>
              </a:solidFill>
              <a:ea typeface="07ロゴたいぷゴシックCondense"/>
            </a:endParaRPr>
          </a:p>
        </p:txBody>
      </p:sp>
      <p:sp>
        <p:nvSpPr>
          <p:cNvPr id="13" name="タイトル 1"/>
          <p:cNvSpPr txBox="1">
            <a:spLocks/>
          </p:cNvSpPr>
          <p:nvPr/>
        </p:nvSpPr>
        <p:spPr>
          <a:xfrm>
            <a:off x="2530120" y="581645"/>
            <a:ext cx="3839171" cy="1143000"/>
          </a:xfrm>
          <a:prstGeom prst="rect">
            <a:avLst/>
          </a:prstGeom>
          <a:solidFill>
            <a:srgbClr val="FFFFFF">
              <a:alpha val="80000"/>
            </a:srgbClr>
          </a:solidFill>
        </p:spPr>
        <p:txBody>
          <a:bodyPr>
            <a:normAutofit/>
          </a:bodyPr>
          <a:lstStyle>
            <a:lvl1pPr algn="ctr" defTabSz="457200" rtl="0" eaLnBrk="1" latinLnBrk="0" hangingPunct="1">
              <a:spcBef>
                <a:spcPct val="0"/>
              </a:spcBef>
              <a:buNone/>
              <a:defRPr kumimoji="1" sz="4400" kern="1200">
                <a:solidFill>
                  <a:schemeClr val="tx1"/>
                </a:solidFill>
                <a:latin typeface="+mj-lt"/>
                <a:ea typeface="07ロゴたいぷゴシック7"/>
                <a:cs typeface="+mj-cs"/>
              </a:defRPr>
            </a:lvl1pPr>
          </a:lstStyle>
          <a:p>
            <a:r>
              <a:rPr lang="ja-JP" altLang="en-US" sz="4800" smtClean="0"/>
              <a:t>発表の流れ</a:t>
            </a:r>
            <a:endParaRPr lang="ja-JP" altLang="en-US" sz="4800" dirty="0"/>
          </a:p>
        </p:txBody>
      </p:sp>
    </p:spTree>
    <p:extLst>
      <p:ext uri="{BB962C8B-B14F-4D97-AF65-F5344CB8AC3E}">
        <p14:creationId xmlns:p14="http://schemas.microsoft.com/office/powerpoint/2010/main" val="20319835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D536EC7-DD9E-EC45-832C-40946C87714C}" type="slidenum">
              <a:rPr kumimoji="1" lang="ja-JP" altLang="en-US" smtClean="0"/>
              <a:t>35</a:t>
            </a:fld>
            <a:endParaRPr kumimoji="1" lang="ja-JP" altLang="en-US"/>
          </a:p>
        </p:txBody>
      </p:sp>
      <p:sp>
        <p:nvSpPr>
          <p:cNvPr id="3" name="テキスト プレースホルダー 2"/>
          <p:cNvSpPr>
            <a:spLocks noGrp="1"/>
          </p:cNvSpPr>
          <p:nvPr>
            <p:ph type="body" sz="quarter" idx="13"/>
          </p:nvPr>
        </p:nvSpPr>
        <p:spPr>
          <a:solidFill>
            <a:srgbClr val="FF6FCF"/>
          </a:solidFill>
        </p:spPr>
        <p:txBody>
          <a:bodyPr/>
          <a:lstStyle/>
          <a:p>
            <a:r>
              <a:rPr kumimoji="1" lang="ja-JP" altLang="en-US" dirty="0" smtClean="0">
                <a:solidFill>
                  <a:schemeClr val="bg1"/>
                </a:solidFill>
              </a:rPr>
              <a:t>ま</a:t>
            </a:r>
            <a:endParaRPr kumimoji="1" lang="ja-JP" altLang="en-US" dirty="0">
              <a:solidFill>
                <a:schemeClr val="bg1"/>
              </a:solidFill>
            </a:endParaRPr>
          </a:p>
        </p:txBody>
      </p:sp>
      <p:sp>
        <p:nvSpPr>
          <p:cNvPr id="4" name="テキスト プレースホルダー 3"/>
          <p:cNvSpPr>
            <a:spLocks noGrp="1"/>
          </p:cNvSpPr>
          <p:nvPr>
            <p:ph type="body" sz="quarter" idx="14"/>
          </p:nvPr>
        </p:nvSpPr>
        <p:spPr>
          <a:noFill/>
        </p:spPr>
        <p:txBody>
          <a:bodyPr>
            <a:normAutofit lnSpcReduction="10000"/>
          </a:bodyPr>
          <a:lstStyle/>
          <a:p>
            <a:r>
              <a:rPr kumimoji="1" lang="ja-JP" altLang="en-US" dirty="0" smtClean="0">
                <a:solidFill>
                  <a:srgbClr val="FF6FCF"/>
                </a:solidFill>
              </a:rPr>
              <a:t>とめ</a:t>
            </a:r>
            <a:endParaRPr kumimoji="1" lang="ja-JP" altLang="en-US" dirty="0">
              <a:solidFill>
                <a:srgbClr val="FF6FCF"/>
              </a:solidFill>
            </a:endParaRPr>
          </a:p>
        </p:txBody>
      </p:sp>
      <p:pic>
        <p:nvPicPr>
          <p:cNvPr id="26" name="Picture 21" descr="土浦"/>
          <p:cNvPicPr>
            <a:picLocks noChangeAspect="1" noChangeArrowheads="1"/>
          </p:cNvPicPr>
          <p:nvPr/>
        </p:nvPicPr>
        <p:blipFill rotWithShape="1">
          <a:blip r:embed="rId2" cstate="screen">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bwMode="auto">
          <a:xfrm>
            <a:off x="-235030" y="1507723"/>
            <a:ext cx="4696531" cy="4555017"/>
          </a:xfrm>
          <a:prstGeom prst="rect">
            <a:avLst/>
          </a:prstGeom>
          <a:noFill/>
          <a:ln>
            <a:noFill/>
          </a:ln>
          <a:extLst/>
        </p:spPr>
      </p:pic>
      <p:sp>
        <p:nvSpPr>
          <p:cNvPr id="27" name="円/楕円 26"/>
          <p:cNvSpPr/>
          <p:nvPr/>
        </p:nvSpPr>
        <p:spPr>
          <a:xfrm>
            <a:off x="1209086" y="3771759"/>
            <a:ext cx="901659" cy="920347"/>
          </a:xfrm>
          <a:prstGeom prst="ellipse">
            <a:avLst/>
          </a:prstGeom>
          <a:solidFill>
            <a:srgbClr val="FF0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t>中心</a:t>
            </a:r>
            <a:endParaRPr kumimoji="1" lang="ja-JP" altLang="en-US" sz="2400" dirty="0"/>
          </a:p>
        </p:txBody>
      </p:sp>
      <p:sp>
        <p:nvSpPr>
          <p:cNvPr id="31" name="円/楕円 30"/>
          <p:cNvSpPr/>
          <p:nvPr/>
        </p:nvSpPr>
        <p:spPr>
          <a:xfrm>
            <a:off x="814958" y="1878367"/>
            <a:ext cx="901659" cy="920347"/>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t>新治</a:t>
            </a:r>
            <a:endParaRPr kumimoji="1" lang="ja-JP" altLang="en-US" sz="2400" dirty="0"/>
          </a:p>
        </p:txBody>
      </p:sp>
      <p:sp>
        <p:nvSpPr>
          <p:cNvPr id="32" name="円/楕円 31"/>
          <p:cNvSpPr/>
          <p:nvPr/>
        </p:nvSpPr>
        <p:spPr>
          <a:xfrm>
            <a:off x="1649479" y="2850581"/>
            <a:ext cx="901659" cy="920347"/>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t>全域</a:t>
            </a:r>
            <a:endParaRPr kumimoji="1" lang="ja-JP" altLang="en-US" sz="2400" dirty="0"/>
          </a:p>
        </p:txBody>
      </p:sp>
      <p:sp>
        <p:nvSpPr>
          <p:cNvPr id="33" name="円/楕円 32"/>
          <p:cNvSpPr/>
          <p:nvPr/>
        </p:nvSpPr>
        <p:spPr>
          <a:xfrm>
            <a:off x="3022432" y="3154497"/>
            <a:ext cx="901659" cy="920347"/>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t>北部</a:t>
            </a:r>
            <a:endParaRPr kumimoji="1" lang="ja-JP" altLang="en-US" sz="2400" dirty="0"/>
          </a:p>
        </p:txBody>
      </p:sp>
      <p:sp>
        <p:nvSpPr>
          <p:cNvPr id="34" name="円/楕円 33"/>
          <p:cNvSpPr/>
          <p:nvPr/>
        </p:nvSpPr>
        <p:spPr>
          <a:xfrm>
            <a:off x="765059" y="4913520"/>
            <a:ext cx="901659" cy="920347"/>
          </a:xfrm>
          <a:prstGeom prst="ellipse">
            <a:avLst/>
          </a:prstGeom>
          <a:solidFill>
            <a:srgbClr val="66C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t>南部</a:t>
            </a:r>
            <a:endParaRPr kumimoji="1" lang="ja-JP" altLang="en-US" sz="2400" dirty="0"/>
          </a:p>
        </p:txBody>
      </p:sp>
      <p:sp>
        <p:nvSpPr>
          <p:cNvPr id="35" name="円/楕円 34"/>
          <p:cNvSpPr/>
          <p:nvPr/>
        </p:nvSpPr>
        <p:spPr>
          <a:xfrm>
            <a:off x="2532362" y="4505973"/>
            <a:ext cx="901659" cy="924466"/>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000" dirty="0" smtClean="0"/>
              <a:t>霞</a:t>
            </a:r>
            <a:endParaRPr lang="en-US" altLang="ja-JP" sz="2000" dirty="0" smtClean="0"/>
          </a:p>
          <a:p>
            <a:pPr algn="ctr"/>
            <a:r>
              <a:rPr lang="ja-JP" altLang="en-US" sz="2000" dirty="0" smtClean="0"/>
              <a:t>ヶ</a:t>
            </a:r>
            <a:endParaRPr lang="en-US" altLang="ja-JP" sz="2000" dirty="0" smtClean="0"/>
          </a:p>
          <a:p>
            <a:pPr algn="ctr"/>
            <a:r>
              <a:rPr lang="ja-JP" altLang="en-US" sz="2000" dirty="0" smtClean="0"/>
              <a:t>浦</a:t>
            </a:r>
            <a:endParaRPr kumimoji="1" lang="ja-JP" altLang="en-US" sz="2000" dirty="0"/>
          </a:p>
        </p:txBody>
      </p:sp>
      <p:grpSp>
        <p:nvGrpSpPr>
          <p:cNvPr id="36" name="図形グループ 35"/>
          <p:cNvGrpSpPr/>
          <p:nvPr/>
        </p:nvGrpSpPr>
        <p:grpSpPr>
          <a:xfrm>
            <a:off x="4710985" y="2718349"/>
            <a:ext cx="3992943" cy="1074690"/>
            <a:chOff x="4650582" y="2828896"/>
            <a:chExt cx="3992943" cy="1074690"/>
          </a:xfrm>
        </p:grpSpPr>
        <p:sp>
          <p:nvSpPr>
            <p:cNvPr id="37" name="タイトル 1"/>
            <p:cNvSpPr txBox="1">
              <a:spLocks/>
            </p:cNvSpPr>
            <p:nvPr/>
          </p:nvSpPr>
          <p:spPr>
            <a:xfrm>
              <a:off x="4650582" y="3187557"/>
              <a:ext cx="3992943" cy="716029"/>
            </a:xfrm>
            <a:prstGeom prst="rect">
              <a:avLst/>
            </a:prstGeom>
            <a:noFill/>
            <a:ln>
              <a:solidFill>
                <a:schemeClr val="accent2"/>
              </a:solidFill>
            </a:ln>
          </p:spPr>
          <p:txBody>
            <a:bodyPr vert="horz" lIns="91440" tIns="45720" rIns="91440" bIns="45720" rtlCol="0" anchor="ctr">
              <a:normAutofit fontScale="47500" lnSpcReduction="20000"/>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dirty="0">
                  <a:solidFill>
                    <a:schemeClr val="accent2"/>
                  </a:solidFill>
                </a:rPr>
                <a:t>賑わいの</a:t>
              </a:r>
              <a:r>
                <a:rPr lang="ja-JP" altLang="en-US" dirty="0" smtClean="0">
                  <a:solidFill>
                    <a:schemeClr val="accent2"/>
                  </a:solidFill>
                </a:rPr>
                <a:t>ある</a:t>
              </a:r>
              <a:endParaRPr lang="en-US" altLang="ja-JP" dirty="0" smtClean="0">
                <a:solidFill>
                  <a:schemeClr val="accent2"/>
                </a:solidFill>
              </a:endParaRPr>
            </a:p>
            <a:p>
              <a:r>
                <a:rPr lang="ja-JP" altLang="en-US" dirty="0" smtClean="0">
                  <a:solidFill>
                    <a:schemeClr val="accent2"/>
                  </a:solidFill>
                </a:rPr>
                <a:t>ファッショナブル</a:t>
              </a:r>
              <a:r>
                <a:rPr lang="ja-JP" altLang="en-US" dirty="0">
                  <a:solidFill>
                    <a:schemeClr val="accent2"/>
                  </a:solidFill>
                </a:rPr>
                <a:t>なまちづくり</a:t>
              </a:r>
              <a:endParaRPr lang="en-US" altLang="ja-JP" dirty="0">
                <a:solidFill>
                  <a:schemeClr val="accent2"/>
                </a:solidFill>
              </a:endParaRPr>
            </a:p>
          </p:txBody>
        </p:sp>
        <p:sp>
          <p:nvSpPr>
            <p:cNvPr id="38" name="タイトル 1"/>
            <p:cNvSpPr txBox="1">
              <a:spLocks/>
            </p:cNvSpPr>
            <p:nvPr/>
          </p:nvSpPr>
          <p:spPr>
            <a:xfrm>
              <a:off x="4762537" y="2828896"/>
              <a:ext cx="974241" cy="537963"/>
            </a:xfrm>
            <a:prstGeom prst="rect">
              <a:avLst/>
            </a:prstGeom>
            <a:solidFill>
              <a:srgbClr val="FFFFFF"/>
            </a:solidFill>
            <a:ln>
              <a:noFill/>
            </a:ln>
          </p:spPr>
          <p:txBody>
            <a:bodyPr>
              <a:noAutofit/>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000" dirty="0" smtClean="0">
                  <a:solidFill>
                    <a:srgbClr val="C0504D"/>
                  </a:solidFill>
                  <a:ea typeface="07ロゴたいぷゴシック7"/>
                </a:rPr>
                <a:t>商業</a:t>
              </a:r>
              <a:endParaRPr lang="ja-JP" altLang="en-US" sz="3000" dirty="0">
                <a:solidFill>
                  <a:srgbClr val="C0504D"/>
                </a:solidFill>
                <a:ea typeface="07ロゴたいぷゴシック7"/>
              </a:endParaRPr>
            </a:p>
          </p:txBody>
        </p:sp>
      </p:grpSp>
      <p:grpSp>
        <p:nvGrpSpPr>
          <p:cNvPr id="39" name="図形グループ 38"/>
          <p:cNvGrpSpPr/>
          <p:nvPr/>
        </p:nvGrpSpPr>
        <p:grpSpPr>
          <a:xfrm>
            <a:off x="2866250" y="828446"/>
            <a:ext cx="4120172" cy="955820"/>
            <a:chOff x="2993610" y="307637"/>
            <a:chExt cx="4120172" cy="955820"/>
          </a:xfrm>
        </p:grpSpPr>
        <p:sp>
          <p:nvSpPr>
            <p:cNvPr id="40" name="正方形/長方形 39"/>
            <p:cNvSpPr/>
            <p:nvPr/>
          </p:nvSpPr>
          <p:spPr>
            <a:xfrm>
              <a:off x="2993610" y="705010"/>
              <a:ext cx="4120172" cy="506110"/>
            </a:xfrm>
            <a:prstGeom prst="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タイトル 1"/>
            <p:cNvSpPr txBox="1">
              <a:spLocks/>
            </p:cNvSpPr>
            <p:nvPr/>
          </p:nvSpPr>
          <p:spPr>
            <a:xfrm>
              <a:off x="2993610" y="672157"/>
              <a:ext cx="4120172" cy="591300"/>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chemeClr val="accent3"/>
                  </a:solidFill>
                </a:rPr>
                <a:t>トレンドとしての農業</a:t>
              </a:r>
              <a:endParaRPr lang="en-US" altLang="ja-JP" sz="2800" dirty="0">
                <a:solidFill>
                  <a:schemeClr val="accent3"/>
                </a:solidFill>
              </a:endParaRPr>
            </a:p>
          </p:txBody>
        </p:sp>
        <p:sp>
          <p:nvSpPr>
            <p:cNvPr id="42" name="タイトル 1"/>
            <p:cNvSpPr txBox="1">
              <a:spLocks/>
            </p:cNvSpPr>
            <p:nvPr/>
          </p:nvSpPr>
          <p:spPr>
            <a:xfrm>
              <a:off x="3096902" y="307637"/>
              <a:ext cx="974241" cy="537963"/>
            </a:xfrm>
            <a:prstGeom prst="rect">
              <a:avLst/>
            </a:prstGeom>
            <a:solidFill>
              <a:srgbClr val="FFFFFF"/>
            </a:solidFill>
            <a:ln>
              <a:noFill/>
            </a:ln>
          </p:spPr>
          <p:txBody>
            <a:bodyPr>
              <a:normAutofit fontScale="92500" lnSpcReduction="1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200" dirty="0" smtClean="0">
                  <a:solidFill>
                    <a:schemeClr val="accent3"/>
                  </a:solidFill>
                  <a:ea typeface="07ロゴたいぷゴシック7"/>
                </a:rPr>
                <a:t>農業</a:t>
              </a:r>
              <a:endParaRPr lang="ja-JP" altLang="en-US" sz="3200" dirty="0">
                <a:solidFill>
                  <a:schemeClr val="accent3"/>
                </a:solidFill>
                <a:ea typeface="07ロゴたいぷゴシック7"/>
              </a:endParaRPr>
            </a:p>
          </p:txBody>
        </p:sp>
      </p:grpSp>
      <p:grpSp>
        <p:nvGrpSpPr>
          <p:cNvPr id="43" name="図形グループ 42"/>
          <p:cNvGrpSpPr/>
          <p:nvPr/>
        </p:nvGrpSpPr>
        <p:grpSpPr>
          <a:xfrm>
            <a:off x="3943783" y="1788611"/>
            <a:ext cx="4494707" cy="988761"/>
            <a:chOff x="5034068" y="1698257"/>
            <a:chExt cx="4494707" cy="988761"/>
          </a:xfrm>
        </p:grpSpPr>
        <p:sp>
          <p:nvSpPr>
            <p:cNvPr id="44" name="タイトル 1"/>
            <p:cNvSpPr txBox="1">
              <a:spLocks/>
            </p:cNvSpPr>
            <p:nvPr/>
          </p:nvSpPr>
          <p:spPr>
            <a:xfrm>
              <a:off x="5063260" y="2036083"/>
              <a:ext cx="4465515" cy="65093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chemeClr val="accent1"/>
                  </a:solidFill>
                </a:rPr>
                <a:t>スマートな通院システム</a:t>
              </a:r>
              <a:endParaRPr lang="en-US" altLang="ja-JP" sz="2800" dirty="0" smtClean="0">
                <a:solidFill>
                  <a:schemeClr val="accent1"/>
                </a:solidFill>
              </a:endParaRPr>
            </a:p>
          </p:txBody>
        </p:sp>
        <p:sp>
          <p:nvSpPr>
            <p:cNvPr id="45" name="正方形/長方形 44"/>
            <p:cNvSpPr/>
            <p:nvPr/>
          </p:nvSpPr>
          <p:spPr>
            <a:xfrm>
              <a:off x="5034068" y="2060020"/>
              <a:ext cx="4425205" cy="556721"/>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タイトル 1"/>
            <p:cNvSpPr txBox="1">
              <a:spLocks/>
            </p:cNvSpPr>
            <p:nvPr/>
          </p:nvSpPr>
          <p:spPr>
            <a:xfrm>
              <a:off x="5137198" y="1698257"/>
              <a:ext cx="974241" cy="537963"/>
            </a:xfrm>
            <a:prstGeom prst="rect">
              <a:avLst/>
            </a:prstGeom>
            <a:solidFill>
              <a:srgbClr val="FFFFFF"/>
            </a:solidFill>
            <a:ln>
              <a:noFill/>
            </a:ln>
          </p:spPr>
          <p:txBody>
            <a:bodyPr>
              <a:noAutofit/>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000" dirty="0" smtClean="0">
                  <a:solidFill>
                    <a:schemeClr val="accent1"/>
                  </a:solidFill>
                  <a:ea typeface="07ロゴたいぷゴシック7"/>
                </a:rPr>
                <a:t>福祉</a:t>
              </a:r>
              <a:endParaRPr lang="ja-JP" altLang="en-US" sz="3000" dirty="0">
                <a:solidFill>
                  <a:schemeClr val="accent1"/>
                </a:solidFill>
                <a:ea typeface="07ロゴたいぷゴシック7"/>
              </a:endParaRPr>
            </a:p>
          </p:txBody>
        </p:sp>
      </p:grpSp>
      <p:grpSp>
        <p:nvGrpSpPr>
          <p:cNvPr id="47" name="図形グループ 46"/>
          <p:cNvGrpSpPr/>
          <p:nvPr/>
        </p:nvGrpSpPr>
        <p:grpSpPr>
          <a:xfrm>
            <a:off x="3644207" y="4983178"/>
            <a:ext cx="5204197" cy="995302"/>
            <a:chOff x="3797479" y="4950331"/>
            <a:chExt cx="5204197" cy="995302"/>
          </a:xfrm>
        </p:grpSpPr>
        <p:sp>
          <p:nvSpPr>
            <p:cNvPr id="48" name="タイトル 1"/>
            <p:cNvSpPr txBox="1">
              <a:spLocks/>
            </p:cNvSpPr>
            <p:nvPr/>
          </p:nvSpPr>
          <p:spPr>
            <a:xfrm>
              <a:off x="3797479" y="5294698"/>
              <a:ext cx="5204197" cy="65093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chemeClr val="accent5"/>
                  </a:solidFill>
                </a:rPr>
                <a:t>地域親子のオープンな交流空間</a:t>
              </a:r>
              <a:endParaRPr lang="en-US" altLang="ja-JP" sz="2800" dirty="0" smtClean="0">
                <a:solidFill>
                  <a:schemeClr val="accent5"/>
                </a:solidFill>
              </a:endParaRPr>
            </a:p>
          </p:txBody>
        </p:sp>
        <p:sp>
          <p:nvSpPr>
            <p:cNvPr id="49" name="正方形/長方形 48"/>
            <p:cNvSpPr/>
            <p:nvPr/>
          </p:nvSpPr>
          <p:spPr>
            <a:xfrm>
              <a:off x="3814714" y="5320532"/>
              <a:ext cx="5143169" cy="562565"/>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0" name="タイトル 1"/>
            <p:cNvSpPr txBox="1">
              <a:spLocks/>
            </p:cNvSpPr>
            <p:nvPr/>
          </p:nvSpPr>
          <p:spPr>
            <a:xfrm>
              <a:off x="3983000" y="4950331"/>
              <a:ext cx="997995" cy="489057"/>
            </a:xfrm>
            <a:prstGeom prst="rect">
              <a:avLst/>
            </a:prstGeom>
            <a:solidFill>
              <a:srgbClr val="FFFFFF"/>
            </a:solidFill>
            <a:ln>
              <a:noFill/>
            </a:ln>
          </p:spPr>
          <p:txBody>
            <a:bodyPr>
              <a:normAutofit fontScale="92500" lnSpcReduction="2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200" dirty="0" smtClean="0">
                  <a:solidFill>
                    <a:schemeClr val="accent5"/>
                  </a:solidFill>
                  <a:ea typeface="07ロゴたいぷゴシック7"/>
                </a:rPr>
                <a:t>交流</a:t>
              </a:r>
              <a:endParaRPr lang="ja-JP" altLang="en-US" sz="3200" dirty="0">
                <a:solidFill>
                  <a:schemeClr val="accent5"/>
                </a:solidFill>
                <a:ea typeface="07ロゴたいぷゴシック7"/>
              </a:endParaRPr>
            </a:p>
          </p:txBody>
        </p:sp>
      </p:grpSp>
      <p:grpSp>
        <p:nvGrpSpPr>
          <p:cNvPr id="51" name="図形グループ 50"/>
          <p:cNvGrpSpPr/>
          <p:nvPr/>
        </p:nvGrpSpPr>
        <p:grpSpPr>
          <a:xfrm>
            <a:off x="2241124" y="5785561"/>
            <a:ext cx="5810440" cy="937806"/>
            <a:chOff x="1283722" y="5785561"/>
            <a:chExt cx="5810440" cy="937806"/>
          </a:xfrm>
        </p:grpSpPr>
        <p:sp>
          <p:nvSpPr>
            <p:cNvPr id="52" name="タイトル 1"/>
            <p:cNvSpPr txBox="1">
              <a:spLocks/>
            </p:cNvSpPr>
            <p:nvPr/>
          </p:nvSpPr>
          <p:spPr>
            <a:xfrm>
              <a:off x="1283722" y="6185405"/>
              <a:ext cx="5810440" cy="537962"/>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chemeClr val="accent6"/>
                  </a:solidFill>
                </a:rPr>
                <a:t>リフレッシュして発見土浦の魅力</a:t>
              </a:r>
              <a:endParaRPr lang="en-US" altLang="ja-JP" sz="2800" dirty="0" smtClean="0">
                <a:solidFill>
                  <a:schemeClr val="accent6"/>
                </a:solidFill>
              </a:endParaRPr>
            </a:p>
          </p:txBody>
        </p:sp>
        <p:sp>
          <p:nvSpPr>
            <p:cNvPr id="53" name="正方形/長方形 52"/>
            <p:cNvSpPr/>
            <p:nvPr/>
          </p:nvSpPr>
          <p:spPr>
            <a:xfrm>
              <a:off x="1368389" y="6169776"/>
              <a:ext cx="5698525" cy="535885"/>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4" name="タイトル 1"/>
            <p:cNvSpPr txBox="1">
              <a:spLocks/>
            </p:cNvSpPr>
            <p:nvPr/>
          </p:nvSpPr>
          <p:spPr>
            <a:xfrm>
              <a:off x="1520220" y="5785561"/>
              <a:ext cx="974241" cy="537963"/>
            </a:xfrm>
            <a:prstGeom prst="rect">
              <a:avLst/>
            </a:prstGeom>
            <a:solidFill>
              <a:srgbClr val="FFFFFF"/>
            </a:solidFill>
            <a:ln>
              <a:noFill/>
            </a:ln>
          </p:spPr>
          <p:txBody>
            <a:bodyPr>
              <a:normAutofit fontScale="92500" lnSpcReduction="1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200" dirty="0" smtClean="0">
                  <a:solidFill>
                    <a:schemeClr val="accent6"/>
                  </a:solidFill>
                  <a:ea typeface="07ロゴたいぷゴシック7"/>
                </a:rPr>
                <a:t>観光</a:t>
              </a:r>
              <a:endParaRPr lang="ja-JP" altLang="en-US" sz="3200" dirty="0">
                <a:solidFill>
                  <a:schemeClr val="accent6"/>
                </a:solidFill>
                <a:ea typeface="07ロゴたいぷゴシック7"/>
              </a:endParaRPr>
            </a:p>
          </p:txBody>
        </p:sp>
      </p:grpSp>
      <p:grpSp>
        <p:nvGrpSpPr>
          <p:cNvPr id="59" name="図形グループ 58"/>
          <p:cNvGrpSpPr/>
          <p:nvPr/>
        </p:nvGrpSpPr>
        <p:grpSpPr>
          <a:xfrm>
            <a:off x="4289070" y="3927569"/>
            <a:ext cx="4737854" cy="1021486"/>
            <a:chOff x="4316000" y="2586343"/>
            <a:chExt cx="4737854" cy="1021486"/>
          </a:xfrm>
        </p:grpSpPr>
        <p:sp>
          <p:nvSpPr>
            <p:cNvPr id="60" name="タイトル 1"/>
            <p:cNvSpPr txBox="1">
              <a:spLocks/>
            </p:cNvSpPr>
            <p:nvPr/>
          </p:nvSpPr>
          <p:spPr>
            <a:xfrm>
              <a:off x="4392636" y="2956894"/>
              <a:ext cx="4661218" cy="650935"/>
            </a:xfrm>
            <a:prstGeom prst="rect">
              <a:avLst/>
            </a:prstGeom>
            <a:noFill/>
            <a:ln>
              <a:solidFill>
                <a:srgbClr val="FFFFFF"/>
              </a:solid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chemeClr val="accent4"/>
                  </a:solidFill>
                </a:rPr>
                <a:t>通勤時間をコーディネート</a:t>
              </a:r>
              <a:endParaRPr lang="en-US" altLang="ja-JP" sz="2800" dirty="0" smtClean="0">
                <a:solidFill>
                  <a:schemeClr val="accent4"/>
                </a:solidFill>
              </a:endParaRPr>
            </a:p>
          </p:txBody>
        </p:sp>
        <p:sp>
          <p:nvSpPr>
            <p:cNvPr id="61" name="正方形/長方形 60"/>
            <p:cNvSpPr/>
            <p:nvPr/>
          </p:nvSpPr>
          <p:spPr>
            <a:xfrm>
              <a:off x="4316000" y="2940813"/>
              <a:ext cx="4685676" cy="583818"/>
            </a:xfrm>
            <a:prstGeom prst="rect">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タイトル 1"/>
            <p:cNvSpPr txBox="1">
              <a:spLocks/>
            </p:cNvSpPr>
            <p:nvPr/>
          </p:nvSpPr>
          <p:spPr>
            <a:xfrm>
              <a:off x="4477483" y="2586343"/>
              <a:ext cx="974241" cy="537963"/>
            </a:xfrm>
            <a:prstGeom prst="rect">
              <a:avLst/>
            </a:prstGeom>
            <a:solidFill>
              <a:srgbClr val="FFFFFF"/>
            </a:solidFill>
            <a:ln>
              <a:noFill/>
            </a:ln>
          </p:spPr>
          <p:txBody>
            <a:bodyPr>
              <a:normAutofit fontScale="85000" lnSpcReduction="1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600" dirty="0" smtClean="0">
                  <a:solidFill>
                    <a:schemeClr val="accent4"/>
                  </a:solidFill>
                  <a:ea typeface="07ロゴたいぷゴシック7"/>
                </a:rPr>
                <a:t>交通</a:t>
              </a:r>
              <a:endParaRPr lang="ja-JP" altLang="en-US" sz="3600" dirty="0">
                <a:solidFill>
                  <a:schemeClr val="accent4"/>
                </a:solidFill>
                <a:ea typeface="07ロゴたいぷゴシック7"/>
              </a:endParaRPr>
            </a:p>
          </p:txBody>
        </p:sp>
      </p:grpSp>
      <p:sp>
        <p:nvSpPr>
          <p:cNvPr id="28" name="テキスト ボックス 27"/>
          <p:cNvSpPr txBox="1"/>
          <p:nvPr/>
        </p:nvSpPr>
        <p:spPr>
          <a:xfrm>
            <a:off x="0" y="0"/>
            <a:ext cx="9144000" cy="6858000"/>
          </a:xfrm>
          <a:prstGeom prst="rect">
            <a:avLst/>
          </a:prstGeom>
          <a:solidFill>
            <a:schemeClr val="bg1">
              <a:lumMod val="85000"/>
              <a:alpha val="81000"/>
            </a:schemeClr>
          </a:solidFill>
        </p:spPr>
        <p:txBody>
          <a:bodyPr wrap="square" rtlCol="0">
            <a:spAutoFit/>
          </a:bodyPr>
          <a:lstStyle/>
          <a:p>
            <a:endParaRPr kumimoji="1" lang="ja-JP" altLang="en-US" dirty="0"/>
          </a:p>
        </p:txBody>
      </p:sp>
      <p:sp>
        <p:nvSpPr>
          <p:cNvPr id="29" name="テキスト ボックス 28"/>
          <p:cNvSpPr txBox="1"/>
          <p:nvPr/>
        </p:nvSpPr>
        <p:spPr>
          <a:xfrm>
            <a:off x="0" y="1194699"/>
            <a:ext cx="9144000" cy="2616101"/>
          </a:xfrm>
          <a:prstGeom prst="rect">
            <a:avLst/>
          </a:prstGeom>
          <a:solidFill>
            <a:schemeClr val="bg1"/>
          </a:solidFill>
        </p:spPr>
        <p:txBody>
          <a:bodyPr wrap="square" rtlCol="0">
            <a:spAutoFit/>
          </a:bodyPr>
          <a:lstStyle/>
          <a:p>
            <a:pPr algn="ctr"/>
            <a:endParaRPr lang="en-US" altLang="ja-JP" sz="3600" dirty="0" smtClean="0">
              <a:ea typeface="07ロゴたいぷゴシック7"/>
            </a:endParaRPr>
          </a:p>
          <a:p>
            <a:pPr algn="ctr"/>
            <a:r>
              <a:rPr lang="ja-JP" altLang="en-US" sz="4400" dirty="0" smtClean="0">
                <a:ea typeface="07ロゴたいぷゴシック7"/>
              </a:rPr>
              <a:t>見た目と機能</a:t>
            </a:r>
            <a:r>
              <a:rPr lang="ja-JP" altLang="en-US" sz="4400" dirty="0">
                <a:ea typeface="07ロゴたいぷゴシック7"/>
              </a:rPr>
              <a:t>が洗練された</a:t>
            </a:r>
            <a:endParaRPr lang="en-US" altLang="ja-JP" sz="4400" dirty="0">
              <a:ea typeface="07ロゴたいぷゴシック7"/>
            </a:endParaRPr>
          </a:p>
          <a:p>
            <a:pPr algn="ctr"/>
            <a:r>
              <a:rPr lang="ja-JP" altLang="en-US" sz="4400" dirty="0">
                <a:ea typeface="07ロゴたいぷゴシック7"/>
              </a:rPr>
              <a:t>おしゃれな</a:t>
            </a:r>
            <a:r>
              <a:rPr lang="ja-JP" altLang="en-US" sz="4400" dirty="0" smtClean="0">
                <a:ea typeface="07ロゴたいぷゴシック7"/>
              </a:rPr>
              <a:t>街</a:t>
            </a:r>
            <a:endParaRPr lang="en-US" altLang="ja-JP" sz="4400" dirty="0" smtClean="0">
              <a:ea typeface="07ロゴたいぷゴシック7"/>
            </a:endParaRPr>
          </a:p>
          <a:p>
            <a:pPr algn="ctr"/>
            <a:endParaRPr lang="ja-JP" altLang="en-US" sz="3600" dirty="0">
              <a:ea typeface="07ロゴたいぷゴシック7"/>
            </a:endParaRPr>
          </a:p>
        </p:txBody>
      </p:sp>
      <p:sp>
        <p:nvSpPr>
          <p:cNvPr id="30" name="テキスト ボックス 29"/>
          <p:cNvSpPr txBox="1"/>
          <p:nvPr/>
        </p:nvSpPr>
        <p:spPr>
          <a:xfrm>
            <a:off x="590589" y="4129587"/>
            <a:ext cx="5367293" cy="2308324"/>
          </a:xfrm>
          <a:prstGeom prst="rect">
            <a:avLst/>
          </a:prstGeom>
          <a:noFill/>
        </p:spPr>
        <p:txBody>
          <a:bodyPr wrap="none" rtlCol="0">
            <a:spAutoFit/>
          </a:bodyPr>
          <a:lstStyle/>
          <a:p>
            <a:pPr algn="ctr"/>
            <a:r>
              <a:rPr kumimoji="1" lang="ja-JP" altLang="en-US" sz="7200" dirty="0" smtClean="0">
                <a:ln>
                  <a:solidFill>
                    <a:schemeClr val="bg1"/>
                  </a:solidFill>
                </a:ln>
                <a:latin typeface="Optima"/>
                <a:cs typeface="Optima"/>
              </a:rPr>
              <a:t>ナイス街</a:t>
            </a:r>
            <a:endParaRPr kumimoji="1" lang="en-US" altLang="ja-JP" sz="7200" dirty="0" smtClean="0">
              <a:ln>
                <a:solidFill>
                  <a:schemeClr val="bg1"/>
                </a:solidFill>
              </a:ln>
              <a:latin typeface="Optima"/>
              <a:cs typeface="Optima"/>
            </a:endParaRPr>
          </a:p>
          <a:p>
            <a:pPr algn="ctr"/>
            <a:r>
              <a:rPr kumimoji="1" lang="en-US" altLang="ja-JP" sz="7200" dirty="0" smtClean="0">
                <a:ln>
                  <a:solidFill>
                    <a:schemeClr val="bg1"/>
                  </a:solidFill>
                </a:ln>
                <a:latin typeface="Optima"/>
                <a:cs typeface="Optima"/>
              </a:rPr>
              <a:t>TSUCHIURA</a:t>
            </a:r>
            <a:endParaRPr kumimoji="1" lang="ja-JP" altLang="en-US" sz="7200" dirty="0">
              <a:ln>
                <a:solidFill>
                  <a:schemeClr val="bg1"/>
                </a:solidFill>
              </a:ln>
              <a:latin typeface="Optima"/>
              <a:cs typeface="Optima"/>
            </a:endParaRPr>
          </a:p>
        </p:txBody>
      </p:sp>
      <p:pic>
        <p:nvPicPr>
          <p:cNvPr id="12" name="図 11" descr="fashion_model.png"/>
          <p:cNvPicPr>
            <a:picLocks noChangeAspect="1"/>
          </p:cNvPicPr>
          <p:nvPr/>
        </p:nvPicPr>
        <p:blipFill>
          <a:blip r:embed="rId4">
            <a:biLevel thresh="75000"/>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flipH="1">
            <a:off x="5960423" y="2707662"/>
            <a:ext cx="2880849" cy="4160071"/>
          </a:xfrm>
          <a:prstGeom prst="rect">
            <a:avLst/>
          </a:prstGeom>
        </p:spPr>
      </p:pic>
    </p:spTree>
    <p:extLst>
      <p:ext uri="{BB962C8B-B14F-4D97-AF65-F5344CB8AC3E}">
        <p14:creationId xmlns:p14="http://schemas.microsoft.com/office/powerpoint/2010/main" val="1699025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1000" fill="hold"/>
                                        <p:tgtEl>
                                          <p:spTgt spid="29"/>
                                        </p:tgtEl>
                                        <p:attrNameLst>
                                          <p:attrName>ppt_x</p:attrName>
                                        </p:attrNameLst>
                                      </p:cBhvr>
                                      <p:tavLst>
                                        <p:tav tm="0">
                                          <p:val>
                                            <p:strVal val="0-#ppt_w/2"/>
                                          </p:val>
                                        </p:tav>
                                        <p:tav tm="100000">
                                          <p:val>
                                            <p:strVal val="#ppt_x"/>
                                          </p:val>
                                        </p:tav>
                                      </p:tavLst>
                                    </p:anim>
                                    <p:anim calcmode="lin" valueType="num">
                                      <p:cBhvr additive="base">
                                        <p:cTn id="48" dur="1000" fill="hold"/>
                                        <p:tgtEl>
                                          <p:spTgt spid="29"/>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1000" fill="hold"/>
                                        <p:tgtEl>
                                          <p:spTgt spid="30"/>
                                        </p:tgtEl>
                                        <p:attrNameLst>
                                          <p:attrName>ppt_x</p:attrName>
                                        </p:attrNameLst>
                                      </p:cBhvr>
                                      <p:tavLst>
                                        <p:tav tm="0">
                                          <p:val>
                                            <p:strVal val="1+#ppt_w/2"/>
                                          </p:val>
                                        </p:tav>
                                        <p:tav tm="100000">
                                          <p:val>
                                            <p:strVal val="#ppt_x"/>
                                          </p:val>
                                        </p:tav>
                                      </p:tavLst>
                                    </p:anim>
                                    <p:anim calcmode="lin" valueType="num">
                                      <p:cBhvr additive="base">
                                        <p:cTn id="52" dur="1000" fill="hold"/>
                                        <p:tgtEl>
                                          <p:spTgt spid="30"/>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1000" fill="hold"/>
                                        <p:tgtEl>
                                          <p:spTgt spid="12"/>
                                        </p:tgtEl>
                                        <p:attrNameLst>
                                          <p:attrName>ppt_x</p:attrName>
                                        </p:attrNameLst>
                                      </p:cBhvr>
                                      <p:tavLst>
                                        <p:tav tm="0">
                                          <p:val>
                                            <p:strVal val="1+#ppt_w/2"/>
                                          </p:val>
                                        </p:tav>
                                        <p:tav tm="100000">
                                          <p:val>
                                            <p:strVal val="#ppt_x"/>
                                          </p:val>
                                        </p:tav>
                                      </p:tavLst>
                                    </p:anim>
                                    <p:anim calcmode="lin" valueType="num">
                                      <p:cBhvr additive="base">
                                        <p:cTn id="5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32" grpId="0" animBg="1"/>
      <p:bldP spid="33" grpId="0" animBg="1"/>
      <p:bldP spid="34" grpId="0" animBg="1"/>
      <p:bldP spid="35" grpId="0" animBg="1"/>
      <p:bldP spid="28" grpId="0" animBg="1"/>
      <p:bldP spid="29" grpId="0" animBg="1"/>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D536EC7-DD9E-EC45-832C-40946C87714C}" type="slidenum">
              <a:rPr kumimoji="1" lang="ja-JP" altLang="en-US" smtClean="0"/>
              <a:t>36</a:t>
            </a:fld>
            <a:endParaRPr kumimoji="1" lang="ja-JP" altLang="en-US"/>
          </a:p>
        </p:txBody>
      </p:sp>
      <p:sp>
        <p:nvSpPr>
          <p:cNvPr id="3" name="テキスト プレースホルダー 2"/>
          <p:cNvSpPr>
            <a:spLocks noGrp="1"/>
          </p:cNvSpPr>
          <p:nvPr>
            <p:ph type="body" sz="quarter" idx="13"/>
          </p:nvPr>
        </p:nvSpPr>
        <p:spPr>
          <a:solidFill>
            <a:srgbClr val="FF6FCF"/>
          </a:solidFill>
        </p:spPr>
        <p:txBody>
          <a:bodyPr/>
          <a:lstStyle/>
          <a:p>
            <a:r>
              <a:rPr lang="ja-JP" altLang="en-US" dirty="0" smtClean="0">
                <a:solidFill>
                  <a:schemeClr val="bg1"/>
                </a:solidFill>
              </a:rPr>
              <a:t>今</a:t>
            </a:r>
            <a:endParaRPr kumimoji="1" lang="ja-JP" altLang="en-US" dirty="0">
              <a:solidFill>
                <a:schemeClr val="bg1"/>
              </a:solidFill>
            </a:endParaRPr>
          </a:p>
        </p:txBody>
      </p:sp>
      <p:sp>
        <p:nvSpPr>
          <p:cNvPr id="4" name="テキスト プレースホルダー 3"/>
          <p:cNvSpPr>
            <a:spLocks noGrp="1"/>
          </p:cNvSpPr>
          <p:nvPr>
            <p:ph type="body" sz="quarter" idx="14"/>
          </p:nvPr>
        </p:nvSpPr>
        <p:spPr>
          <a:noFill/>
        </p:spPr>
        <p:txBody>
          <a:bodyPr>
            <a:normAutofit lnSpcReduction="10000"/>
          </a:bodyPr>
          <a:lstStyle/>
          <a:p>
            <a:r>
              <a:rPr lang="ja-JP" altLang="en-US" dirty="0" smtClean="0">
                <a:solidFill>
                  <a:srgbClr val="FF6FCF"/>
                </a:solidFill>
              </a:rPr>
              <a:t>後の方針</a:t>
            </a:r>
            <a:endParaRPr kumimoji="1" lang="ja-JP" altLang="en-US" dirty="0">
              <a:solidFill>
                <a:srgbClr val="FF6FCF"/>
              </a:solidFill>
            </a:endParaRPr>
          </a:p>
        </p:txBody>
      </p:sp>
      <p:sp>
        <p:nvSpPr>
          <p:cNvPr id="5" name="テキスト ボックス 4"/>
          <p:cNvSpPr txBox="1"/>
          <p:nvPr/>
        </p:nvSpPr>
        <p:spPr>
          <a:xfrm>
            <a:off x="503398" y="1763249"/>
            <a:ext cx="8084264" cy="2246769"/>
          </a:xfrm>
          <a:prstGeom prst="rect">
            <a:avLst/>
          </a:prstGeom>
          <a:noFill/>
        </p:spPr>
        <p:txBody>
          <a:bodyPr wrap="none" rtlCol="0">
            <a:spAutoFit/>
          </a:bodyPr>
          <a:lstStyle/>
          <a:p>
            <a:r>
              <a:rPr kumimoji="1" lang="ja-JP" altLang="en-US" sz="2800" dirty="0" smtClean="0">
                <a:latin typeface="07ロゴたいぷゴシックCondense"/>
                <a:ea typeface="07ロゴたいぷゴシックCondense"/>
                <a:cs typeface="07ロゴたいぷゴシックCondense"/>
              </a:rPr>
              <a:t>・提案についての実現可能性のための調査</a:t>
            </a:r>
            <a:endParaRPr kumimoji="1" lang="en-US" altLang="ja-JP" sz="2800" dirty="0" smtClean="0">
              <a:latin typeface="07ロゴたいぷゴシックCondense"/>
              <a:ea typeface="07ロゴたいぷゴシックCondense"/>
              <a:cs typeface="07ロゴたいぷゴシックCondense"/>
            </a:endParaRPr>
          </a:p>
          <a:p>
            <a:r>
              <a:rPr kumimoji="1" lang="ja-JP" altLang="en-US" sz="2800" dirty="0" smtClean="0">
                <a:latin typeface="07ロゴたいぷゴシックCondense"/>
                <a:ea typeface="07ロゴたいぷゴシックCondense"/>
                <a:cs typeface="07ロゴたいぷゴシックCondense"/>
              </a:rPr>
              <a:t>・さらなる情報収集</a:t>
            </a:r>
            <a:endParaRPr kumimoji="1" lang="en-US" altLang="ja-JP" sz="2800" dirty="0" smtClean="0">
              <a:latin typeface="07ロゴたいぷゴシックCondense"/>
              <a:ea typeface="07ロゴたいぷゴシックCondense"/>
              <a:cs typeface="07ロゴたいぷゴシックCondense"/>
            </a:endParaRPr>
          </a:p>
          <a:p>
            <a:r>
              <a:rPr lang="ja-JP" altLang="en-US" sz="2800" dirty="0" smtClean="0">
                <a:latin typeface="07ロゴたいぷゴシックCondense"/>
                <a:ea typeface="07ロゴたいぷゴシックCondense"/>
                <a:cs typeface="07ロゴたいぷゴシックCondense"/>
              </a:rPr>
              <a:t>・施策効果に関する計量的検証</a:t>
            </a:r>
            <a:endParaRPr lang="en-US" altLang="ja-JP" sz="2800" dirty="0" smtClean="0">
              <a:latin typeface="07ロゴたいぷゴシックCondense"/>
              <a:ea typeface="07ロゴたいぷゴシックCondense"/>
              <a:cs typeface="07ロゴたいぷゴシックCondense"/>
            </a:endParaRPr>
          </a:p>
          <a:p>
            <a:r>
              <a:rPr kumimoji="1" lang="ja-JP" altLang="en-US" sz="2800" dirty="0" smtClean="0">
                <a:latin typeface="07ロゴたいぷゴシックCondense"/>
                <a:ea typeface="07ロゴたいぷゴシックCondense"/>
                <a:cs typeface="07ロゴたいぷゴシックCondense"/>
              </a:rPr>
              <a:t>・地理情報システムや景観シュミュレーションを</a:t>
            </a:r>
            <a:endParaRPr kumimoji="1" lang="en-US" altLang="ja-JP" sz="2800" dirty="0" smtClean="0">
              <a:latin typeface="07ロゴたいぷゴシックCondense"/>
              <a:ea typeface="07ロゴたいぷゴシックCondense"/>
              <a:cs typeface="07ロゴたいぷゴシックCondense"/>
            </a:endParaRPr>
          </a:p>
          <a:p>
            <a:r>
              <a:rPr kumimoji="1" lang="ja-JP" altLang="en-US" sz="2800" dirty="0" smtClean="0">
                <a:latin typeface="07ロゴたいぷゴシックCondense"/>
                <a:ea typeface="07ロゴたいぷゴシックCondense"/>
                <a:cs typeface="07ロゴたいぷゴシックCondense"/>
              </a:rPr>
              <a:t>　用いた</a:t>
            </a:r>
            <a:r>
              <a:rPr lang="ja-JP" altLang="en-US" sz="2800" dirty="0" smtClean="0">
                <a:latin typeface="07ロゴたいぷゴシックCondense"/>
                <a:ea typeface="07ロゴたいぷゴシックCondense"/>
                <a:cs typeface="07ロゴたいぷゴシックCondense"/>
              </a:rPr>
              <a:t>視覚的分析</a:t>
            </a:r>
            <a:endParaRPr kumimoji="1" lang="en-US" altLang="ja-JP" sz="2800" dirty="0" smtClean="0">
              <a:latin typeface="07ロゴたいぷゴシックCondense"/>
              <a:ea typeface="07ロゴたいぷゴシックCondense"/>
              <a:cs typeface="07ロゴたいぷゴシックCondense"/>
            </a:endParaRPr>
          </a:p>
        </p:txBody>
      </p:sp>
    </p:spTree>
    <p:extLst>
      <p:ext uri="{BB962C8B-B14F-4D97-AF65-F5344CB8AC3E}">
        <p14:creationId xmlns:p14="http://schemas.microsoft.com/office/powerpoint/2010/main" val="28488972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D536EC7-DD9E-EC45-832C-40946C87714C}" type="slidenum">
              <a:rPr kumimoji="1" lang="ja-JP" altLang="en-US" smtClean="0"/>
              <a:t>37</a:t>
            </a:fld>
            <a:endParaRPr kumimoji="1" lang="ja-JP" altLang="en-US"/>
          </a:p>
        </p:txBody>
      </p:sp>
      <p:sp>
        <p:nvSpPr>
          <p:cNvPr id="3" name="テキスト プレースホルダー 2"/>
          <p:cNvSpPr>
            <a:spLocks noGrp="1"/>
          </p:cNvSpPr>
          <p:nvPr>
            <p:ph type="body" sz="quarter" idx="13"/>
          </p:nvPr>
        </p:nvSpPr>
        <p:spPr>
          <a:solidFill>
            <a:srgbClr val="FF6FCF"/>
          </a:solidFill>
        </p:spPr>
        <p:txBody>
          <a:bodyPr/>
          <a:lstStyle/>
          <a:p>
            <a:r>
              <a:rPr lang="ja-JP" altLang="en-US" dirty="0" smtClean="0">
                <a:solidFill>
                  <a:schemeClr val="bg1"/>
                </a:solidFill>
              </a:rPr>
              <a:t>参</a:t>
            </a:r>
            <a:endParaRPr kumimoji="1" lang="ja-JP" altLang="en-US" dirty="0">
              <a:solidFill>
                <a:schemeClr val="bg1"/>
              </a:solidFill>
            </a:endParaRPr>
          </a:p>
        </p:txBody>
      </p:sp>
      <p:sp>
        <p:nvSpPr>
          <p:cNvPr id="4" name="テキスト プレースホルダー 3"/>
          <p:cNvSpPr>
            <a:spLocks noGrp="1"/>
          </p:cNvSpPr>
          <p:nvPr>
            <p:ph type="body" sz="quarter" idx="14"/>
          </p:nvPr>
        </p:nvSpPr>
        <p:spPr>
          <a:noFill/>
        </p:spPr>
        <p:txBody>
          <a:bodyPr>
            <a:normAutofit lnSpcReduction="10000"/>
          </a:bodyPr>
          <a:lstStyle/>
          <a:p>
            <a:r>
              <a:rPr lang="ja-JP" altLang="en-US" dirty="0" smtClean="0">
                <a:solidFill>
                  <a:srgbClr val="FF6FCF"/>
                </a:solidFill>
              </a:rPr>
              <a:t>考文献</a:t>
            </a:r>
            <a:endParaRPr kumimoji="1" lang="ja-JP" altLang="en-US" dirty="0">
              <a:solidFill>
                <a:srgbClr val="FF6FCF"/>
              </a:solidFill>
            </a:endParaRPr>
          </a:p>
        </p:txBody>
      </p:sp>
      <p:sp>
        <p:nvSpPr>
          <p:cNvPr id="6" name="コンテンツ プレースホルダー 2"/>
          <p:cNvSpPr txBox="1">
            <a:spLocks/>
          </p:cNvSpPr>
          <p:nvPr/>
        </p:nvSpPr>
        <p:spPr>
          <a:xfrm>
            <a:off x="214743" y="1180302"/>
            <a:ext cx="8465278" cy="5677697"/>
          </a:xfrm>
          <a:prstGeom prst="rect">
            <a:avLst/>
          </a:prstGeom>
        </p:spPr>
        <p:txBody>
          <a:bodyP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07ロゴたいぷゴシック7"/>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07ロゴたいぷゴシック7"/>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07ロゴたいぷゴシック7"/>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7"/>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7"/>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ja-JP" altLang="en-US" sz="1400" dirty="0" smtClean="0"/>
              <a:t>土浦市中心市街地活性化基本計画（概要版）</a:t>
            </a:r>
            <a:r>
              <a:rPr lang="en-US" altLang="ja-JP" sz="1400" dirty="0" smtClean="0"/>
              <a:t>/</a:t>
            </a:r>
            <a:r>
              <a:rPr lang="ja-JP" altLang="en-US" sz="1400" dirty="0" smtClean="0"/>
              <a:t>土浦市役所</a:t>
            </a:r>
            <a:r>
              <a:rPr lang="en-US" altLang="ja-JP" sz="1400" dirty="0" smtClean="0"/>
              <a:t>/</a:t>
            </a:r>
            <a:r>
              <a:rPr lang="ja-JP" altLang="en-US" sz="1400" dirty="0" smtClean="0"/>
              <a:t>平成</a:t>
            </a:r>
            <a:r>
              <a:rPr lang="en-US" altLang="ja-JP" sz="1400" dirty="0" smtClean="0"/>
              <a:t>26</a:t>
            </a:r>
            <a:r>
              <a:rPr lang="ja-JP" altLang="en-US" sz="1400" dirty="0" smtClean="0"/>
              <a:t>年度</a:t>
            </a:r>
            <a:r>
              <a:rPr lang="en-US" altLang="ja-JP" sz="1400" dirty="0" smtClean="0"/>
              <a:t>4</a:t>
            </a:r>
            <a:r>
              <a:rPr lang="ja-JP" altLang="en-US" sz="1400" dirty="0" smtClean="0"/>
              <a:t>月出版</a:t>
            </a:r>
            <a:endParaRPr lang="en-US" altLang="ja-JP" sz="1400" dirty="0" smtClean="0"/>
          </a:p>
          <a:p>
            <a:pPr marL="0" indent="0">
              <a:buNone/>
            </a:pPr>
            <a:r>
              <a:rPr lang="ja-JP" altLang="en-US" sz="1400" dirty="0" smtClean="0"/>
              <a:t>土浦市中心市街地基礎指標調査平成</a:t>
            </a:r>
            <a:r>
              <a:rPr lang="en-US" altLang="ja-JP" sz="1400" dirty="0" smtClean="0"/>
              <a:t>25</a:t>
            </a:r>
            <a:r>
              <a:rPr lang="ja-JP" altLang="en-US" sz="1400" dirty="0" smtClean="0"/>
              <a:t>年度版</a:t>
            </a:r>
            <a:r>
              <a:rPr lang="en-US" altLang="ja-JP" sz="1400" dirty="0" smtClean="0"/>
              <a:t>/</a:t>
            </a:r>
            <a:r>
              <a:rPr lang="ja-JP" altLang="en-US" sz="1400" dirty="0"/>
              <a:t>特定非営利法人まちづくり活性化</a:t>
            </a:r>
            <a:r>
              <a:rPr lang="ja-JP" altLang="en-US" sz="1400" dirty="0" smtClean="0"/>
              <a:t>土浦</a:t>
            </a:r>
            <a:r>
              <a:rPr lang="en-US" altLang="ja-JP" sz="1400" dirty="0" smtClean="0"/>
              <a:t>/</a:t>
            </a:r>
            <a:r>
              <a:rPr lang="ja-JP" altLang="en-US" sz="1400" dirty="0" smtClean="0"/>
              <a:t>平成</a:t>
            </a:r>
            <a:r>
              <a:rPr lang="en-US" altLang="ja-JP" sz="1400" dirty="0" smtClean="0"/>
              <a:t>26</a:t>
            </a:r>
            <a:r>
              <a:rPr lang="ja-JP" altLang="en-US" sz="1400" dirty="0" smtClean="0"/>
              <a:t>年度</a:t>
            </a:r>
            <a:r>
              <a:rPr lang="en-US" altLang="ja-JP" sz="1400" dirty="0" smtClean="0"/>
              <a:t>3</a:t>
            </a:r>
            <a:r>
              <a:rPr lang="ja-JP" altLang="en-US" sz="1400" dirty="0" smtClean="0"/>
              <a:t>月出版</a:t>
            </a:r>
            <a:endParaRPr lang="en-US" altLang="ja-JP" sz="1400" dirty="0" smtClean="0"/>
          </a:p>
          <a:p>
            <a:pPr marL="0" indent="0">
              <a:buNone/>
            </a:pPr>
            <a:r>
              <a:rPr lang="ja-JP" altLang="en-US" sz="1400" dirty="0" smtClean="0"/>
              <a:t>土浦市の商業</a:t>
            </a:r>
            <a:r>
              <a:rPr lang="en-US" altLang="ja-JP" sz="1400" dirty="0" smtClean="0"/>
              <a:t>/</a:t>
            </a:r>
            <a:r>
              <a:rPr lang="ja-JP" altLang="en-US" sz="1400" dirty="0" smtClean="0"/>
              <a:t>土浦市、土浦商工会議所、土浦市新治商工会</a:t>
            </a:r>
            <a:r>
              <a:rPr lang="en-US" altLang="ja-JP" sz="1400" dirty="0" smtClean="0"/>
              <a:t>/</a:t>
            </a:r>
            <a:r>
              <a:rPr lang="ja-JP" altLang="en-US" sz="1400" dirty="0" smtClean="0"/>
              <a:t>平成</a:t>
            </a:r>
            <a:r>
              <a:rPr lang="en-US" altLang="ja-JP" sz="1400" dirty="0" smtClean="0"/>
              <a:t>26</a:t>
            </a:r>
            <a:r>
              <a:rPr lang="ja-JP" altLang="en-US" sz="1400" dirty="0" smtClean="0"/>
              <a:t>年度</a:t>
            </a:r>
            <a:r>
              <a:rPr lang="en-US" altLang="ja-JP" sz="1400" dirty="0" smtClean="0"/>
              <a:t>3</a:t>
            </a:r>
            <a:r>
              <a:rPr lang="ja-JP" altLang="en-US" sz="1400" dirty="0" smtClean="0"/>
              <a:t>月出版</a:t>
            </a:r>
            <a:endParaRPr lang="en-US" altLang="ja-JP" sz="1400" dirty="0" smtClean="0"/>
          </a:p>
          <a:p>
            <a:pPr marL="0" indent="0">
              <a:buFont typeface="Arial"/>
              <a:buNone/>
            </a:pPr>
            <a:r>
              <a:rPr lang="en-US" altLang="ja-JP" sz="1400" dirty="0" smtClean="0"/>
              <a:t>EGGJAPAN</a:t>
            </a:r>
            <a:r>
              <a:rPr lang="ja-JP" altLang="en-US" sz="1400" dirty="0" smtClean="0"/>
              <a:t>日本創成ビレッジパンフレット</a:t>
            </a:r>
            <a:r>
              <a:rPr lang="en-US" altLang="ja-JP" sz="1400" dirty="0" smtClean="0"/>
              <a:t>/2014</a:t>
            </a:r>
            <a:r>
              <a:rPr lang="ja-JP" altLang="en-US" sz="1400" dirty="0" smtClean="0"/>
              <a:t>年発行</a:t>
            </a:r>
            <a:endParaRPr lang="en-US" altLang="ja-JP" sz="1400" dirty="0" smtClean="0"/>
          </a:p>
          <a:p>
            <a:pPr marL="0" indent="0">
              <a:buNone/>
            </a:pPr>
            <a:r>
              <a:rPr lang="ja-JP" altLang="en-US" sz="1400" dirty="0" smtClean="0"/>
              <a:t>大手町・丸の内・有楽町地区まちづくりガイドライン</a:t>
            </a:r>
            <a:r>
              <a:rPr lang="en-US" altLang="ja-JP" sz="1400" dirty="0" smtClean="0"/>
              <a:t>2012/</a:t>
            </a:r>
            <a:r>
              <a:rPr lang="ja-JP" altLang="en-US" sz="1400" dirty="0"/>
              <a:t>大手町・丸の内・有楽町地区</a:t>
            </a:r>
            <a:r>
              <a:rPr lang="ja-JP" altLang="en-US" sz="1400" dirty="0" smtClean="0"/>
              <a:t>まちづくり懇談会</a:t>
            </a:r>
            <a:r>
              <a:rPr lang="en-US" altLang="ja-JP" sz="1400" dirty="0" smtClean="0"/>
              <a:t>/</a:t>
            </a:r>
            <a:r>
              <a:rPr lang="ja-JP" altLang="en-US" sz="1400" dirty="0" smtClean="0"/>
              <a:t>平成</a:t>
            </a:r>
            <a:r>
              <a:rPr lang="en-US" altLang="ja-JP" sz="1400" dirty="0" smtClean="0"/>
              <a:t>24</a:t>
            </a:r>
            <a:r>
              <a:rPr lang="ja-JP" altLang="en-US" sz="1400" dirty="0" smtClean="0"/>
              <a:t>年</a:t>
            </a:r>
            <a:r>
              <a:rPr lang="en-US" altLang="ja-JP" sz="1400" dirty="0" smtClean="0"/>
              <a:t>11</a:t>
            </a:r>
            <a:r>
              <a:rPr lang="ja-JP" altLang="en-US" sz="1400" dirty="0" smtClean="0"/>
              <a:t>月</a:t>
            </a:r>
            <a:endParaRPr lang="en-US" altLang="ja-JP" sz="1400" dirty="0" smtClean="0"/>
          </a:p>
          <a:p>
            <a:pPr marL="0" indent="0">
              <a:buNone/>
            </a:pPr>
            <a:r>
              <a:rPr lang="ja-JP" altLang="en-US" sz="1400" dirty="0" smtClean="0"/>
              <a:t>土浦繁盛記</a:t>
            </a:r>
            <a:r>
              <a:rPr lang="en-US" altLang="ja-JP" sz="1400" dirty="0"/>
              <a:t>http://</a:t>
            </a:r>
            <a:r>
              <a:rPr lang="en-US" altLang="ja-JP" sz="1400" dirty="0" err="1" smtClean="0"/>
              <a:t>www.hanjoki.com</a:t>
            </a:r>
            <a:r>
              <a:rPr lang="ja-JP" altLang="en-US" sz="1400" dirty="0" smtClean="0"/>
              <a:t>／（最終閲覧日</a:t>
            </a:r>
            <a:r>
              <a:rPr lang="en-US" altLang="ja-JP" sz="1400" dirty="0" smtClean="0"/>
              <a:t>2014,12,17</a:t>
            </a:r>
            <a:r>
              <a:rPr lang="ja-JP" altLang="en-US" sz="1400" dirty="0" smtClean="0"/>
              <a:t>）</a:t>
            </a:r>
            <a:endParaRPr lang="en-US" altLang="ja-JP" sz="1400" dirty="0" smtClean="0"/>
          </a:p>
          <a:p>
            <a:pPr marL="0" indent="0">
              <a:buNone/>
            </a:pPr>
            <a:r>
              <a:rPr lang="ja-JP" altLang="en-US" sz="1400" dirty="0" smtClean="0"/>
              <a:t>のりあいタクシー概要</a:t>
            </a:r>
            <a:endParaRPr lang="en-US" altLang="ja-JP" sz="1400" dirty="0" smtClean="0"/>
          </a:p>
          <a:p>
            <a:pPr marL="0" indent="0">
              <a:buNone/>
            </a:pPr>
            <a:r>
              <a:rPr lang="en-US" altLang="ja-JP" sz="1400" dirty="0"/>
              <a:t>http://</a:t>
            </a:r>
            <a:r>
              <a:rPr lang="en-US" altLang="ja-JP" sz="1400" dirty="0" err="1"/>
              <a:t>www.t-koutsu.jp</a:t>
            </a:r>
            <a:r>
              <a:rPr lang="en-US" altLang="ja-JP" sz="1400" dirty="0"/>
              <a:t>/</a:t>
            </a:r>
            <a:r>
              <a:rPr lang="en-US" altLang="ja-JP" sz="1400" dirty="0" err="1"/>
              <a:t>noriai_taxi</a:t>
            </a:r>
            <a:r>
              <a:rPr lang="en-US" altLang="ja-JP" sz="1400" dirty="0"/>
              <a:t>/</a:t>
            </a:r>
            <a:r>
              <a:rPr lang="en-US" altLang="ja-JP" sz="1400" dirty="0" err="1" smtClean="0"/>
              <a:t>index.html</a:t>
            </a:r>
            <a:r>
              <a:rPr lang="ja-JP" altLang="en-US" sz="1400" dirty="0"/>
              <a:t>（最終閲覧日</a:t>
            </a:r>
            <a:r>
              <a:rPr lang="en-US" altLang="ja-JP" sz="1400" dirty="0" smtClean="0"/>
              <a:t>2014,12,18</a:t>
            </a:r>
            <a:r>
              <a:rPr lang="ja-JP" altLang="en-US" sz="1400" dirty="0" smtClean="0"/>
              <a:t>）</a:t>
            </a:r>
            <a:endParaRPr lang="en-US" altLang="ja-JP" sz="1400" dirty="0"/>
          </a:p>
          <a:p>
            <a:pPr marL="0" indent="0">
              <a:buFont typeface="Arial"/>
              <a:buNone/>
            </a:pPr>
            <a:r>
              <a:rPr lang="ja-JP" altLang="en-US" sz="1400" dirty="0" smtClean="0"/>
              <a:t>のりあいタクシー会費助成</a:t>
            </a:r>
            <a:endParaRPr lang="en-US" altLang="ja-JP" sz="1400" dirty="0" smtClean="0"/>
          </a:p>
          <a:p>
            <a:pPr marL="0" indent="0">
              <a:buNone/>
            </a:pPr>
            <a:r>
              <a:rPr lang="en-US" altLang="ja-JP" sz="1400" dirty="0">
                <a:hlinkClick r:id="rId2"/>
              </a:rPr>
              <a:t>http://www.city.tsuchiura.lg.jp/page/page000236.</a:t>
            </a:r>
            <a:r>
              <a:rPr lang="en-US" altLang="ja-JP" sz="1400" dirty="0" smtClean="0">
                <a:hlinkClick r:id="rId2"/>
              </a:rPr>
              <a:t>html</a:t>
            </a:r>
            <a:r>
              <a:rPr lang="ja-JP" altLang="en-US" sz="1400" dirty="0"/>
              <a:t>（最終閲覧日</a:t>
            </a:r>
            <a:r>
              <a:rPr lang="en-US" altLang="ja-JP" sz="1400" dirty="0" smtClean="0"/>
              <a:t>2014,12,18</a:t>
            </a:r>
            <a:r>
              <a:rPr lang="ja-JP" altLang="en-US" sz="1400" dirty="0" smtClean="0"/>
              <a:t>）</a:t>
            </a:r>
            <a:endParaRPr lang="en-US" altLang="ja-JP" sz="1400" dirty="0" smtClean="0"/>
          </a:p>
          <a:p>
            <a:pPr marL="0" indent="0">
              <a:buFont typeface="Arial"/>
              <a:buNone/>
            </a:pPr>
            <a:r>
              <a:rPr lang="ja-JP" altLang="en-US" sz="1400" dirty="0" smtClean="0"/>
              <a:t>長野門前ぐらしのすすめ</a:t>
            </a:r>
            <a:r>
              <a:rPr lang="en-US" altLang="ja-JP" sz="1400" dirty="0" smtClean="0"/>
              <a:t>/2010</a:t>
            </a:r>
            <a:r>
              <a:rPr lang="ja-JP" altLang="en-US" sz="1400" dirty="0" smtClean="0"/>
              <a:t>年</a:t>
            </a:r>
            <a:r>
              <a:rPr lang="en-US" altLang="ja-JP" sz="1400" dirty="0" smtClean="0"/>
              <a:t>3</a:t>
            </a:r>
            <a:r>
              <a:rPr lang="ja-JP" altLang="en-US" sz="1400" dirty="0" smtClean="0"/>
              <a:t>月</a:t>
            </a:r>
            <a:r>
              <a:rPr lang="en-US" altLang="ja-JP" sz="1400" dirty="0" smtClean="0"/>
              <a:t>28</a:t>
            </a:r>
            <a:r>
              <a:rPr lang="ja-JP" altLang="en-US" sz="1400" dirty="0" smtClean="0"/>
              <a:t>日発行</a:t>
            </a:r>
            <a:endParaRPr lang="en-US" altLang="ja-JP" sz="1400" dirty="0" smtClean="0"/>
          </a:p>
          <a:p>
            <a:pPr marL="0" indent="0">
              <a:buNone/>
            </a:pPr>
            <a:r>
              <a:rPr lang="ja-JP" altLang="en-US" sz="1400" dirty="0"/>
              <a:t>土浦市藤沢集会所</a:t>
            </a:r>
            <a:r>
              <a:rPr lang="ja-JP" altLang="en-US" sz="1400" dirty="0" smtClean="0"/>
              <a:t>条例</a:t>
            </a:r>
            <a:r>
              <a:rPr lang="en-US" altLang="ja-JP" sz="1400" dirty="0" smtClean="0"/>
              <a:t>/</a:t>
            </a:r>
            <a:r>
              <a:rPr lang="ja-JP" altLang="en-US" sz="1400" dirty="0"/>
              <a:t>平成</a:t>
            </a:r>
            <a:r>
              <a:rPr lang="en-US" altLang="ja-JP" sz="1400" dirty="0"/>
              <a:t>17</a:t>
            </a:r>
            <a:r>
              <a:rPr lang="ja-JP" altLang="en-US" sz="1400" dirty="0"/>
              <a:t>年</a:t>
            </a:r>
            <a:r>
              <a:rPr lang="en-US" altLang="ja-JP" sz="1400" dirty="0"/>
              <a:t>12</a:t>
            </a:r>
            <a:r>
              <a:rPr lang="ja-JP" altLang="en-US" sz="1400" dirty="0"/>
              <a:t>月</a:t>
            </a:r>
            <a:r>
              <a:rPr lang="en-US" altLang="ja-JP" sz="1400" dirty="0"/>
              <a:t>27</a:t>
            </a:r>
            <a:r>
              <a:rPr lang="ja-JP" altLang="en-US" sz="1400" dirty="0" smtClean="0"/>
              <a:t>日</a:t>
            </a:r>
            <a:r>
              <a:rPr lang="ja-JP" altLang="en-US" sz="1400" dirty="0"/>
              <a:t>（最終閲覧日</a:t>
            </a:r>
            <a:r>
              <a:rPr lang="en-US" altLang="ja-JP" sz="1400" dirty="0" smtClean="0"/>
              <a:t>2014,12,18</a:t>
            </a:r>
            <a:r>
              <a:rPr lang="ja-JP" altLang="en-US" sz="1400" dirty="0" smtClean="0"/>
              <a:t>）</a:t>
            </a:r>
            <a:endParaRPr lang="en-US" altLang="ja-JP" sz="1400" dirty="0" smtClean="0"/>
          </a:p>
          <a:p>
            <a:pPr marL="0" indent="0">
              <a:buNone/>
            </a:pPr>
            <a:r>
              <a:rPr lang="en-US" altLang="ja-JP" sz="1400" dirty="0">
                <a:hlinkClick r:id="rId3"/>
              </a:rPr>
              <a:t>http://www.city.tsuchiura.lg.jp/inform/rules/reiki_honbun/e004RG00000719.html#</a:t>
            </a:r>
            <a:r>
              <a:rPr lang="en-US" altLang="ja-JP" sz="1400" dirty="0" smtClean="0">
                <a:hlinkClick r:id="rId3"/>
              </a:rPr>
              <a:t>e000000023</a:t>
            </a:r>
            <a:endParaRPr lang="en-US" altLang="ja-JP" sz="1400" dirty="0" smtClean="0"/>
          </a:p>
          <a:p>
            <a:pPr marL="0" indent="0">
              <a:buNone/>
            </a:pPr>
            <a:r>
              <a:rPr lang="ja-JP" altLang="en-US" sz="1400" dirty="0" smtClean="0"/>
              <a:t>土浦市各地区公民館</a:t>
            </a:r>
            <a:endParaRPr lang="en-US" altLang="ja-JP" sz="1400" dirty="0" smtClean="0"/>
          </a:p>
          <a:p>
            <a:pPr marL="0" indent="0">
              <a:buNone/>
            </a:pPr>
            <a:r>
              <a:rPr lang="en-US" altLang="ja-JP" sz="1400" dirty="0" smtClean="0">
                <a:hlinkClick r:id="rId4"/>
              </a:rPr>
              <a:t>http</a:t>
            </a:r>
            <a:r>
              <a:rPr lang="en-US" altLang="ja-JP" sz="1400" dirty="0">
                <a:hlinkClick r:id="rId4"/>
              </a:rPr>
              <a:t>://www.city.tsuchiura.lg.jp/page/page000115.</a:t>
            </a:r>
            <a:r>
              <a:rPr lang="en-US" altLang="ja-JP" sz="1400" dirty="0" smtClean="0">
                <a:hlinkClick r:id="rId4"/>
              </a:rPr>
              <a:t>html</a:t>
            </a:r>
            <a:r>
              <a:rPr lang="ja-JP" altLang="en-US" sz="1400" dirty="0" smtClean="0"/>
              <a:t>（最終閲覧日</a:t>
            </a:r>
            <a:r>
              <a:rPr lang="en-US" altLang="ja-JP" sz="1400" dirty="0" smtClean="0"/>
              <a:t>2014,12,18</a:t>
            </a:r>
            <a:r>
              <a:rPr lang="ja-JP" altLang="en-US" sz="1400" dirty="0" smtClean="0"/>
              <a:t>）</a:t>
            </a:r>
            <a:endParaRPr lang="en-US" altLang="ja-JP" sz="1400" dirty="0" smtClean="0"/>
          </a:p>
          <a:p>
            <a:pPr marL="0" indent="0">
              <a:buFont typeface="Arial"/>
              <a:buNone/>
            </a:pPr>
            <a:r>
              <a:rPr lang="ja-JP" altLang="en-US" sz="1400" dirty="0" smtClean="0"/>
              <a:t>びわこ花噴水概要</a:t>
            </a:r>
            <a:r>
              <a:rPr lang="en-US" altLang="ja-JP" sz="1400" dirty="0" smtClean="0"/>
              <a:t>/</a:t>
            </a:r>
            <a:r>
              <a:rPr lang="ja-JP" altLang="en-US" sz="1400" dirty="0" smtClean="0"/>
              <a:t>滋賀県</a:t>
            </a:r>
          </a:p>
          <a:p>
            <a:pPr marL="0" indent="0">
              <a:buNone/>
            </a:pPr>
            <a:r>
              <a:rPr lang="en-US" altLang="ja-JP" sz="1400" dirty="0" smtClean="0">
                <a:hlinkClick r:id="rId5"/>
              </a:rPr>
              <a:t>http://www.pref.shiga.lg.jp/h/kako/gyousei/hanahunsuigaiyou.html</a:t>
            </a:r>
            <a:r>
              <a:rPr lang="ja-JP" altLang="en-US" sz="1400" dirty="0"/>
              <a:t>（最終閲覧日</a:t>
            </a:r>
            <a:r>
              <a:rPr lang="en-US" altLang="ja-JP" sz="1400" dirty="0" smtClean="0"/>
              <a:t>2014,12,18</a:t>
            </a:r>
            <a:r>
              <a:rPr lang="ja-JP" altLang="en-US" sz="1400" dirty="0" smtClean="0"/>
              <a:t>）</a:t>
            </a:r>
            <a:endParaRPr lang="en-US" altLang="ja-JP" sz="1400" dirty="0" smtClean="0"/>
          </a:p>
          <a:p>
            <a:pPr marL="0" indent="0">
              <a:buNone/>
            </a:pPr>
            <a:r>
              <a:rPr lang="ja-JP" altLang="en-US" sz="1400" dirty="0" smtClean="0"/>
              <a:t>鶴の舞橋概要</a:t>
            </a:r>
            <a:r>
              <a:rPr lang="en-US" altLang="ja-JP" sz="1400" dirty="0" smtClean="0"/>
              <a:t>/</a:t>
            </a:r>
            <a:r>
              <a:rPr lang="ja-JP" altLang="en-US" sz="1400" dirty="0" smtClean="0"/>
              <a:t>青森県鶴田町</a:t>
            </a:r>
          </a:p>
          <a:p>
            <a:pPr marL="0" indent="0">
              <a:buNone/>
            </a:pPr>
            <a:r>
              <a:rPr lang="en-US" altLang="ja-JP" sz="1400" dirty="0" smtClean="0">
                <a:hlinkClick r:id="rId6"/>
              </a:rPr>
              <a:t>http://www.town.tsuruta.aomori.jp/kankou/kankou-kankou/tsurumaihashi.html</a:t>
            </a:r>
            <a:r>
              <a:rPr lang="ja-JP" altLang="en-US" sz="1400" dirty="0"/>
              <a:t>（最終閲覧日</a:t>
            </a:r>
            <a:r>
              <a:rPr lang="en-US" altLang="ja-JP" sz="1400" dirty="0" smtClean="0"/>
              <a:t>2014,12,18</a:t>
            </a:r>
            <a:r>
              <a:rPr lang="ja-JP" altLang="en-US" sz="1400" dirty="0" smtClean="0"/>
              <a:t>）</a:t>
            </a:r>
            <a:endParaRPr lang="en-US" altLang="ja-JP" sz="1400" dirty="0" smtClean="0"/>
          </a:p>
          <a:p>
            <a:pPr marL="0" indent="0">
              <a:buNone/>
            </a:pPr>
            <a:r>
              <a:rPr lang="en-US" altLang="ja-JP" sz="1400" dirty="0" smtClean="0">
                <a:hlinkClick r:id="rId7"/>
              </a:rPr>
              <a:t>http://www.ydonoki.com/product/473</a:t>
            </a:r>
            <a:r>
              <a:rPr lang="ja-JP" altLang="en-US" sz="1400" dirty="0" smtClean="0"/>
              <a:t>（最終閲覧日</a:t>
            </a:r>
            <a:r>
              <a:rPr lang="en-US" altLang="ja-JP" sz="1400" dirty="0" smtClean="0"/>
              <a:t>2014,12,18</a:t>
            </a:r>
            <a:r>
              <a:rPr lang="ja-JP" altLang="en-US" sz="1400" dirty="0" smtClean="0"/>
              <a:t>）</a:t>
            </a:r>
            <a:endParaRPr lang="en-US" altLang="ja-JP" sz="1400" dirty="0" smtClean="0"/>
          </a:p>
          <a:p>
            <a:pPr marL="0" indent="0">
              <a:buNone/>
            </a:pPr>
            <a:r>
              <a:rPr lang="en-US" altLang="ja-JP" sz="1400" dirty="0" smtClean="0">
                <a:hlinkClick r:id="rId8"/>
              </a:rPr>
              <a:t>http://item.rakuten.co.jp/toumeikan/c/0000000274/</a:t>
            </a:r>
            <a:r>
              <a:rPr lang="ja-JP" altLang="en-US" sz="1400" dirty="0" smtClean="0"/>
              <a:t>（最終閲覧日</a:t>
            </a:r>
            <a:r>
              <a:rPr lang="en-US" altLang="ja-JP" sz="1400" dirty="0" smtClean="0"/>
              <a:t>2014,12,18</a:t>
            </a:r>
            <a:r>
              <a:rPr lang="ja-JP" altLang="en-US" sz="1400" dirty="0" smtClean="0"/>
              <a:t>）</a:t>
            </a:r>
            <a:endParaRPr lang="en-US" altLang="ja-JP" sz="1400" dirty="0" smtClean="0"/>
          </a:p>
          <a:p>
            <a:pPr marL="0" indent="0">
              <a:buFont typeface="Arial"/>
              <a:buNone/>
            </a:pPr>
            <a:endParaRPr lang="en-US" altLang="ja-JP" sz="1400" dirty="0" smtClean="0"/>
          </a:p>
          <a:p>
            <a:pPr marL="0" indent="0">
              <a:buFont typeface="Arial"/>
              <a:buNone/>
            </a:pPr>
            <a:endParaRPr lang="en-US" altLang="ja-JP" sz="1400" dirty="0" smtClean="0"/>
          </a:p>
          <a:p>
            <a:endParaRPr lang="ja-JP" altLang="en-US" sz="1400" dirty="0"/>
          </a:p>
        </p:txBody>
      </p:sp>
    </p:spTree>
    <p:extLst>
      <p:ext uri="{BB962C8B-B14F-4D97-AF65-F5344CB8AC3E}">
        <p14:creationId xmlns:p14="http://schemas.microsoft.com/office/powerpoint/2010/main" val="22171823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D536EC7-DD9E-EC45-832C-40946C87714C}" type="slidenum">
              <a:rPr kumimoji="1" lang="ja-JP" altLang="en-US" smtClean="0"/>
              <a:t>38</a:t>
            </a:fld>
            <a:endParaRPr kumimoji="1" lang="ja-JP" altLang="en-US"/>
          </a:p>
        </p:txBody>
      </p:sp>
      <p:sp>
        <p:nvSpPr>
          <p:cNvPr id="5" name="テキスト プレースホルダー 2"/>
          <p:cNvSpPr>
            <a:spLocks noGrp="1"/>
          </p:cNvSpPr>
          <p:nvPr>
            <p:ph type="body" sz="quarter" idx="13"/>
          </p:nvPr>
        </p:nvSpPr>
        <p:spPr>
          <a:xfrm>
            <a:off x="199358" y="96567"/>
            <a:ext cx="1156879" cy="1067777"/>
          </a:xfrm>
          <a:solidFill>
            <a:srgbClr val="FF6FCF"/>
          </a:solidFill>
        </p:spPr>
        <p:txBody>
          <a:bodyPr/>
          <a:lstStyle/>
          <a:p>
            <a:r>
              <a:rPr kumimoji="1" lang="ja-JP" altLang="en-US" dirty="0" smtClean="0">
                <a:solidFill>
                  <a:schemeClr val="bg1"/>
                </a:solidFill>
              </a:rPr>
              <a:t>謝辞</a:t>
            </a:r>
            <a:endParaRPr kumimoji="1" lang="ja-JP" altLang="en-US" dirty="0">
              <a:solidFill>
                <a:schemeClr val="bg1"/>
              </a:solidFill>
            </a:endParaRPr>
          </a:p>
        </p:txBody>
      </p:sp>
      <p:sp>
        <p:nvSpPr>
          <p:cNvPr id="6" name="テキスト プレースホルダー 3"/>
          <p:cNvSpPr>
            <a:spLocks noGrp="1"/>
          </p:cNvSpPr>
          <p:nvPr>
            <p:ph type="body" sz="quarter" idx="14"/>
          </p:nvPr>
        </p:nvSpPr>
        <p:spPr>
          <a:xfrm>
            <a:off x="1369330" y="85491"/>
            <a:ext cx="1915854" cy="567771"/>
          </a:xfrm>
          <a:noFill/>
        </p:spPr>
        <p:txBody>
          <a:bodyPr>
            <a:normAutofit lnSpcReduction="10000"/>
          </a:bodyPr>
          <a:lstStyle/>
          <a:p>
            <a:r>
              <a:rPr lang="ja-JP" altLang="en-US" dirty="0" smtClean="0">
                <a:solidFill>
                  <a:srgbClr val="FF6FCF"/>
                </a:solidFill>
              </a:rPr>
              <a:t>辞</a:t>
            </a:r>
            <a:endParaRPr kumimoji="1" lang="ja-JP" altLang="en-US" dirty="0">
              <a:solidFill>
                <a:srgbClr val="FF6FCF"/>
              </a:solidFill>
            </a:endParaRPr>
          </a:p>
        </p:txBody>
      </p:sp>
      <p:sp>
        <p:nvSpPr>
          <p:cNvPr id="7" name="コンテンツ プレースホルダー 2"/>
          <p:cNvSpPr txBox="1">
            <a:spLocks/>
          </p:cNvSpPr>
          <p:nvPr/>
        </p:nvSpPr>
        <p:spPr>
          <a:xfrm>
            <a:off x="457200" y="1364641"/>
            <a:ext cx="8229600" cy="4876800"/>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07ロゴたいぷゴシック7"/>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07ロゴたいぷゴシック7"/>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07ロゴたいぷゴシック7"/>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7"/>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7"/>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454025" indent="-454025">
              <a:spcBef>
                <a:spcPts val="2000"/>
              </a:spcBef>
              <a:buClr>
                <a:prstClr val="white">
                  <a:lumMod val="65000"/>
                </a:prstClr>
              </a:buClr>
              <a:buSzPct val="90000"/>
              <a:buFont typeface="Wingdings" pitchFamily="2" charset="2"/>
              <a:buChar char=""/>
            </a:pPr>
            <a:r>
              <a:rPr lang="ja-JP" altLang="en-US" sz="2000" dirty="0" smtClean="0">
                <a:solidFill>
                  <a:prstClr val="black">
                    <a:lumMod val="85000"/>
                    <a:lumOff val="15000"/>
                  </a:prstClr>
                </a:solidFill>
                <a:latin typeface="07ロゴたいぷゴシックCondense"/>
                <a:ea typeface="07ロゴたいぷゴシックCondense"/>
                <a:cs typeface="07ロゴたいぷゴシックCondense"/>
              </a:rPr>
              <a:t>商工会議所商工振興課　主幹　経営指導員　</a:t>
            </a:r>
            <a:r>
              <a:rPr lang="ja-JP" altLang="en-US" sz="2000" b="1" dirty="0" smtClean="0">
                <a:solidFill>
                  <a:prstClr val="black">
                    <a:lumMod val="85000"/>
                    <a:lumOff val="15000"/>
                  </a:prstClr>
                </a:solidFill>
                <a:latin typeface="07ロゴたいぷゴシックCondense"/>
                <a:ea typeface="07ロゴたいぷゴシックCondense"/>
                <a:cs typeface="07ロゴたいぷゴシックCondense"/>
              </a:rPr>
              <a:t>菅原伸司　様</a:t>
            </a:r>
            <a:r>
              <a:rPr lang="ja-JP" altLang="en-US" sz="2000" dirty="0" smtClean="0">
                <a:solidFill>
                  <a:prstClr val="black">
                    <a:lumMod val="85000"/>
                    <a:lumOff val="15000"/>
                  </a:prstClr>
                </a:solidFill>
                <a:latin typeface="07ロゴたいぷゴシックCondense"/>
                <a:ea typeface="07ロゴたいぷゴシックCondense"/>
                <a:cs typeface="07ロゴたいぷゴシックCondense"/>
              </a:rPr>
              <a:t>　</a:t>
            </a:r>
            <a:endParaRPr lang="en-US" altLang="ja-JP" sz="2000" dirty="0" smtClean="0">
              <a:solidFill>
                <a:prstClr val="black">
                  <a:lumMod val="85000"/>
                  <a:lumOff val="15000"/>
                </a:prstClr>
              </a:solidFill>
              <a:latin typeface="07ロゴたいぷゴシックCondense"/>
              <a:ea typeface="07ロゴたいぷゴシックCondense"/>
              <a:cs typeface="07ロゴたいぷゴシックCondense"/>
            </a:endParaRPr>
          </a:p>
          <a:p>
            <a:pPr marL="454025" indent="-454025">
              <a:spcBef>
                <a:spcPts val="2000"/>
              </a:spcBef>
              <a:buClr>
                <a:prstClr val="white">
                  <a:lumMod val="65000"/>
                </a:prstClr>
              </a:buClr>
              <a:buSzPct val="90000"/>
              <a:buFont typeface="Wingdings" pitchFamily="2" charset="2"/>
              <a:buChar char=""/>
            </a:pPr>
            <a:r>
              <a:rPr lang="ja-JP" altLang="en-US" sz="2000" dirty="0" smtClean="0">
                <a:solidFill>
                  <a:prstClr val="black">
                    <a:lumMod val="85000"/>
                    <a:lumOff val="15000"/>
                  </a:prstClr>
                </a:solidFill>
                <a:latin typeface="07ロゴたいぷゴシックCondense"/>
                <a:ea typeface="07ロゴたいぷゴシックCondense"/>
                <a:cs typeface="07ロゴたいぷゴシックCondense"/>
              </a:rPr>
              <a:t>商工会議所中小企業相談局長兼商工振興課長　</a:t>
            </a:r>
            <a:endParaRPr lang="en-US" altLang="ja-JP" sz="2000" dirty="0" smtClean="0">
              <a:solidFill>
                <a:prstClr val="black">
                  <a:lumMod val="85000"/>
                  <a:lumOff val="15000"/>
                </a:prstClr>
              </a:solidFill>
              <a:latin typeface="07ロゴたいぷゴシックCondense"/>
              <a:ea typeface="07ロゴたいぷゴシックCondense"/>
              <a:cs typeface="07ロゴたいぷゴシックCondense"/>
            </a:endParaRPr>
          </a:p>
          <a:p>
            <a:pPr marL="0" indent="0">
              <a:spcBef>
                <a:spcPts val="2000"/>
              </a:spcBef>
              <a:buClr>
                <a:prstClr val="white">
                  <a:lumMod val="65000"/>
                </a:prstClr>
              </a:buClr>
              <a:buSzPct val="90000"/>
              <a:buNone/>
            </a:pPr>
            <a:r>
              <a:rPr lang="ja-JP" altLang="en-US" sz="2000" dirty="0" smtClean="0">
                <a:solidFill>
                  <a:prstClr val="black">
                    <a:lumMod val="85000"/>
                    <a:lumOff val="15000"/>
                  </a:prstClr>
                </a:solidFill>
                <a:latin typeface="07ロゴたいぷゴシックCondense"/>
                <a:ea typeface="07ロゴたいぷゴシックCondense"/>
                <a:cs typeface="07ロゴたいぷゴシックCondense"/>
              </a:rPr>
              <a:t>　　　　　　　　　　　　　　　　　　経営指導員　</a:t>
            </a:r>
            <a:r>
              <a:rPr lang="ja-JP" altLang="en-US" sz="2000" b="1" dirty="0" smtClean="0">
                <a:solidFill>
                  <a:prstClr val="black">
                    <a:lumMod val="85000"/>
                    <a:lumOff val="15000"/>
                  </a:prstClr>
                </a:solidFill>
                <a:latin typeface="07ロゴたいぷゴシックCondense"/>
                <a:ea typeface="07ロゴたいぷゴシックCondense"/>
                <a:cs typeface="07ロゴたいぷゴシックCondense"/>
              </a:rPr>
              <a:t>稲葉豊実</a:t>
            </a:r>
            <a:r>
              <a:rPr lang="ja-JP" altLang="en-US" sz="2000" b="1" dirty="0">
                <a:solidFill>
                  <a:prstClr val="black">
                    <a:lumMod val="85000"/>
                    <a:lumOff val="15000"/>
                  </a:prstClr>
                </a:solidFill>
                <a:latin typeface="07ロゴたいぷゴシックCondense"/>
                <a:ea typeface="07ロゴたいぷゴシックCondense"/>
                <a:cs typeface="07ロゴたいぷゴシックCondense"/>
              </a:rPr>
              <a:t>　様</a:t>
            </a:r>
            <a:r>
              <a:rPr lang="ja-JP" altLang="en-US" sz="2000" b="1" dirty="0" smtClean="0">
                <a:solidFill>
                  <a:prstClr val="black">
                    <a:lumMod val="85000"/>
                    <a:lumOff val="15000"/>
                  </a:prstClr>
                </a:solidFill>
                <a:latin typeface="07ロゴたいぷゴシックCondense"/>
                <a:ea typeface="07ロゴたいぷゴシックCondense"/>
                <a:cs typeface="07ロゴたいぷゴシックCondense"/>
              </a:rPr>
              <a:t>　</a:t>
            </a:r>
            <a:r>
              <a:rPr lang="ja-JP" altLang="en-US" sz="2000" dirty="0" smtClean="0">
                <a:solidFill>
                  <a:prstClr val="black">
                    <a:lumMod val="85000"/>
                    <a:lumOff val="15000"/>
                  </a:prstClr>
                </a:solidFill>
                <a:latin typeface="07ロゴたいぷゴシックCondense"/>
                <a:ea typeface="07ロゴたいぷゴシックCondense"/>
                <a:cs typeface="07ロゴたいぷゴシックCondense"/>
              </a:rPr>
              <a:t>　　</a:t>
            </a:r>
            <a:endParaRPr lang="en-US" altLang="ja-JP" sz="2000" dirty="0" smtClean="0">
              <a:solidFill>
                <a:prstClr val="black">
                  <a:lumMod val="85000"/>
                  <a:lumOff val="15000"/>
                </a:prstClr>
              </a:solidFill>
              <a:latin typeface="07ロゴたいぷゴシックCondense"/>
              <a:ea typeface="07ロゴたいぷゴシックCondense"/>
              <a:cs typeface="07ロゴたいぷゴシックCondense"/>
            </a:endParaRPr>
          </a:p>
          <a:p>
            <a:pPr marL="454025" indent="-454025">
              <a:spcBef>
                <a:spcPts val="2000"/>
              </a:spcBef>
              <a:buClr>
                <a:prstClr val="white">
                  <a:lumMod val="65000"/>
                </a:prstClr>
              </a:buClr>
              <a:buSzPct val="90000"/>
              <a:buFont typeface="Wingdings" pitchFamily="2" charset="2"/>
              <a:buChar char=""/>
            </a:pPr>
            <a:r>
              <a:rPr lang="ja-JP" altLang="en-US" sz="2000" dirty="0">
                <a:solidFill>
                  <a:prstClr val="black">
                    <a:lumMod val="85000"/>
                    <a:lumOff val="15000"/>
                  </a:prstClr>
                </a:solidFill>
                <a:latin typeface="07ロゴたいぷゴシックCondense"/>
                <a:ea typeface="07ロゴたいぷゴシックCondense"/>
                <a:cs typeface="07ロゴたいぷゴシックCondense"/>
              </a:rPr>
              <a:t>土浦市都市整備部都市計画課　都市交通係　</a:t>
            </a:r>
            <a:r>
              <a:rPr lang="ja-JP" altLang="en-US" sz="2000" b="1" dirty="0">
                <a:solidFill>
                  <a:prstClr val="black">
                    <a:lumMod val="85000"/>
                    <a:lumOff val="15000"/>
                  </a:prstClr>
                </a:solidFill>
                <a:latin typeface="07ロゴたいぷゴシックCondense"/>
                <a:ea typeface="07ロゴたいぷゴシックCondense"/>
                <a:cs typeface="07ロゴたいぷゴシックCondense"/>
              </a:rPr>
              <a:t>東郷　様</a:t>
            </a:r>
            <a:endParaRPr lang="en-US" altLang="ja-JP" sz="2000" b="1" dirty="0">
              <a:solidFill>
                <a:prstClr val="black">
                  <a:lumMod val="85000"/>
                  <a:lumOff val="15000"/>
                </a:prstClr>
              </a:solidFill>
              <a:latin typeface="07ロゴたいぷゴシックCondense"/>
              <a:ea typeface="07ロゴたいぷゴシックCondense"/>
              <a:cs typeface="07ロゴたいぷゴシックCondense"/>
            </a:endParaRPr>
          </a:p>
          <a:p>
            <a:pPr marL="454025" indent="-454025">
              <a:spcBef>
                <a:spcPts val="2000"/>
              </a:spcBef>
              <a:buClr>
                <a:prstClr val="white">
                  <a:lumMod val="65000"/>
                </a:prstClr>
              </a:buClr>
              <a:buSzPct val="90000"/>
              <a:buFont typeface="Wingdings" pitchFamily="2" charset="2"/>
              <a:buChar char=""/>
            </a:pPr>
            <a:r>
              <a:rPr lang="ja-JP" altLang="en-US" sz="2000" dirty="0" smtClean="0">
                <a:solidFill>
                  <a:prstClr val="black">
                    <a:lumMod val="85000"/>
                    <a:lumOff val="15000"/>
                  </a:prstClr>
                </a:solidFill>
                <a:latin typeface="07ロゴたいぷゴシックCondense"/>
                <a:ea typeface="07ロゴたいぷゴシックCondense"/>
                <a:cs typeface="07ロゴたいぷゴシックCondense"/>
              </a:rPr>
              <a:t>土浦市都市整備部都市計画課　まちづくり推進室　</a:t>
            </a:r>
            <a:r>
              <a:rPr lang="ja-JP" altLang="en-US" sz="2000" b="1" dirty="0" smtClean="0">
                <a:solidFill>
                  <a:prstClr val="black">
                    <a:lumMod val="85000"/>
                    <a:lumOff val="15000"/>
                  </a:prstClr>
                </a:solidFill>
                <a:latin typeface="07ロゴたいぷゴシックCondense"/>
                <a:ea typeface="07ロゴたいぷゴシックCondense"/>
                <a:cs typeface="07ロゴたいぷゴシックCondense"/>
              </a:rPr>
              <a:t>長坂　様</a:t>
            </a:r>
            <a:endParaRPr lang="en-US" altLang="ja-JP" sz="2000" b="1" dirty="0" smtClean="0">
              <a:solidFill>
                <a:prstClr val="black">
                  <a:lumMod val="85000"/>
                  <a:lumOff val="15000"/>
                </a:prstClr>
              </a:solidFill>
              <a:latin typeface="07ロゴたいぷゴシックCondense"/>
              <a:ea typeface="07ロゴたいぷゴシックCondense"/>
              <a:cs typeface="07ロゴたいぷゴシックCondense"/>
            </a:endParaRPr>
          </a:p>
          <a:p>
            <a:pPr marL="454025" indent="-454025">
              <a:spcBef>
                <a:spcPts val="2000"/>
              </a:spcBef>
              <a:buClr>
                <a:prstClr val="white">
                  <a:lumMod val="65000"/>
                </a:prstClr>
              </a:buClr>
              <a:buSzPct val="90000"/>
              <a:buFont typeface="Wingdings" pitchFamily="2" charset="2"/>
              <a:buChar char=""/>
            </a:pPr>
            <a:r>
              <a:rPr lang="ja-JP" altLang="en-US" sz="2000" b="1" dirty="0" smtClean="0">
                <a:solidFill>
                  <a:prstClr val="black">
                    <a:lumMod val="85000"/>
                    <a:lumOff val="15000"/>
                  </a:prstClr>
                </a:solidFill>
                <a:latin typeface="07ロゴたいぷゴシックCondense"/>
                <a:ea typeface="07ロゴたいぷゴシックCondense"/>
                <a:cs typeface="07ロゴたいぷゴシックCondense"/>
              </a:rPr>
              <a:t>土浦市高齢福祉課　宮川　様</a:t>
            </a:r>
            <a:endParaRPr lang="en-US" altLang="ja-JP" sz="2000" b="1" dirty="0" smtClean="0">
              <a:solidFill>
                <a:prstClr val="black">
                  <a:lumMod val="85000"/>
                  <a:lumOff val="15000"/>
                </a:prstClr>
              </a:solidFill>
              <a:latin typeface="07ロゴたいぷゴシックCondense"/>
              <a:ea typeface="07ロゴたいぷゴシックCondense"/>
              <a:cs typeface="07ロゴたいぷゴシックCondense"/>
            </a:endParaRPr>
          </a:p>
          <a:p>
            <a:pPr marL="454025" indent="-454025">
              <a:spcBef>
                <a:spcPts val="2000"/>
              </a:spcBef>
              <a:buClr>
                <a:prstClr val="white">
                  <a:lumMod val="65000"/>
                </a:prstClr>
              </a:buClr>
              <a:buSzPct val="90000"/>
              <a:buFont typeface="Wingdings" pitchFamily="2" charset="2"/>
              <a:buChar char=""/>
            </a:pPr>
            <a:r>
              <a:rPr lang="ja-JP" altLang="en-US" sz="2000" dirty="0">
                <a:latin typeface="07ロゴたいぷゴシックCondense"/>
                <a:ea typeface="07ロゴたいぷゴシックCondense"/>
                <a:cs typeface="07ロゴたいぷゴシックCondense"/>
              </a:rPr>
              <a:t>社会福祉法人　土浦市社会福祉協</a:t>
            </a:r>
            <a:r>
              <a:rPr lang="ja-JP" altLang="en-US" sz="2000" dirty="0" smtClean="0">
                <a:latin typeface="07ロゴたいぷゴシックCondense"/>
                <a:ea typeface="07ロゴたいぷゴシックCondense"/>
                <a:cs typeface="07ロゴたいぷゴシックCondense"/>
              </a:rPr>
              <a:t>議会　</a:t>
            </a:r>
            <a:r>
              <a:rPr lang="ja-JP" altLang="en-US" sz="2000" dirty="0">
                <a:latin typeface="07ロゴたいぷゴシックCondense"/>
                <a:ea typeface="07ロゴたいぷゴシックCondense"/>
                <a:cs typeface="07ロゴたいぷゴシックCondense"/>
              </a:rPr>
              <a:t>地域ケアコーディネーター</a:t>
            </a:r>
            <a:r>
              <a:rPr lang="en-US" altLang="ja-JP" sz="2000" dirty="0">
                <a:latin typeface="07ロゴたいぷゴシックCondense"/>
                <a:ea typeface="07ロゴたいぷゴシックCondense"/>
                <a:cs typeface="07ロゴたいぷゴシックCondense"/>
              </a:rPr>
              <a:t> </a:t>
            </a:r>
            <a:r>
              <a:rPr lang="ja-JP" altLang="en-US" sz="2000" dirty="0">
                <a:latin typeface="07ロゴたいぷゴシックCondense"/>
                <a:ea typeface="07ロゴたいぷゴシックCondense"/>
                <a:cs typeface="07ロゴたいぷゴシックCondense"/>
              </a:rPr>
              <a:t>漆原千晶　</a:t>
            </a:r>
            <a:r>
              <a:rPr lang="ja-JP" altLang="en-US" sz="2000" dirty="0" smtClean="0">
                <a:latin typeface="07ロゴたいぷゴシックCondense"/>
                <a:ea typeface="07ロゴたいぷゴシックCondense"/>
                <a:cs typeface="07ロゴたいぷゴシックCondense"/>
              </a:rPr>
              <a:t>様</a:t>
            </a:r>
            <a:endParaRPr lang="en-US" altLang="ja-JP" sz="2000" dirty="0" smtClean="0">
              <a:latin typeface="07ロゴたいぷゴシックCondense"/>
              <a:ea typeface="07ロゴたいぷゴシックCondense"/>
              <a:cs typeface="07ロゴたいぷゴシックCondense"/>
            </a:endParaRPr>
          </a:p>
          <a:p>
            <a:pPr marL="454025" indent="-454025">
              <a:spcBef>
                <a:spcPts val="2000"/>
              </a:spcBef>
              <a:buClr>
                <a:prstClr val="white">
                  <a:lumMod val="65000"/>
                </a:prstClr>
              </a:buClr>
              <a:buSzPct val="90000"/>
              <a:buFont typeface="Wingdings" pitchFamily="2" charset="2"/>
              <a:buChar char=""/>
            </a:pPr>
            <a:r>
              <a:rPr lang="ja-JP" altLang="en-US" sz="2000" dirty="0" smtClean="0">
                <a:latin typeface="07ロゴたいぷゴシックCondense"/>
                <a:ea typeface="07ロゴたいぷゴシックCondense"/>
                <a:cs typeface="07ロゴたいぷゴシックCondense"/>
              </a:rPr>
              <a:t>ほっと</a:t>
            </a:r>
            <a:r>
              <a:rPr lang="en-US" altLang="ja-JP" sz="2000" dirty="0" smtClean="0">
                <a:latin typeface="07ロゴたいぷゴシックCondense"/>
                <a:ea typeface="07ロゴたいぷゴシックCondense"/>
                <a:cs typeface="07ロゴたいぷゴシックCondense"/>
              </a:rPr>
              <a:t>One</a:t>
            </a:r>
            <a:r>
              <a:rPr lang="ja-JP" altLang="en-US" sz="2000" dirty="0" smtClean="0">
                <a:latin typeface="07ロゴたいぷゴシックCondense"/>
                <a:ea typeface="07ロゴたいぷゴシックCondense"/>
                <a:cs typeface="07ロゴたいぷゴシックCondense"/>
              </a:rPr>
              <a:t>、まちかど蔵、小町の館　様</a:t>
            </a:r>
            <a:endParaRPr lang="en-US" altLang="ja-JP" sz="2000" dirty="0" smtClean="0">
              <a:latin typeface="07ロゴたいぷゴシックCondense"/>
              <a:ea typeface="07ロゴたいぷゴシックCondense"/>
              <a:cs typeface="07ロゴたいぷゴシックCondense"/>
            </a:endParaRPr>
          </a:p>
          <a:p>
            <a:pPr marL="0" indent="0">
              <a:spcBef>
                <a:spcPts val="2000"/>
              </a:spcBef>
              <a:buClr>
                <a:prstClr val="white">
                  <a:lumMod val="65000"/>
                </a:prstClr>
              </a:buClr>
              <a:buSzPct val="90000"/>
              <a:buNone/>
            </a:pPr>
            <a:r>
              <a:rPr lang="ja-JP" altLang="ja-JP" sz="2000" dirty="0">
                <a:latin typeface="07ロゴたいぷゴシックCondense"/>
                <a:ea typeface="07ロゴたいぷゴシックCondense"/>
                <a:cs typeface="07ロゴたいぷゴシックCondense"/>
              </a:rPr>
              <a:t>　</a:t>
            </a:r>
            <a:r>
              <a:rPr lang="ja-JP" altLang="en-US" sz="2000" dirty="0" smtClean="0">
                <a:latin typeface="07ロゴたいぷゴシックCondense"/>
                <a:ea typeface="07ロゴたいぷゴシックCondense"/>
                <a:cs typeface="07ロゴたいぷゴシックCondense"/>
              </a:rPr>
              <a:t>　　　　　　　　　　　</a:t>
            </a:r>
            <a:r>
              <a:rPr lang="ja-JP" altLang="en-US" sz="2000" b="1" dirty="0" smtClean="0">
                <a:solidFill>
                  <a:prstClr val="black">
                    <a:lumMod val="85000"/>
                    <a:lumOff val="15000"/>
                  </a:prstClr>
                </a:solidFill>
                <a:latin typeface="07ロゴたいぷゴシックCondense"/>
                <a:ea typeface="07ロゴたいぷゴシックCondense"/>
                <a:cs typeface="07ロゴたいぷゴシックCondense"/>
              </a:rPr>
              <a:t>　</a:t>
            </a:r>
            <a:endParaRPr lang="en-US" altLang="ja-JP" sz="2000" b="1" dirty="0">
              <a:solidFill>
                <a:prstClr val="black">
                  <a:lumMod val="85000"/>
                  <a:lumOff val="15000"/>
                </a:prstClr>
              </a:solidFill>
              <a:latin typeface="07ロゴたいぷゴシックCondense"/>
              <a:ea typeface="07ロゴたいぷゴシックCondense"/>
              <a:cs typeface="07ロゴたいぷゴシックCondense"/>
            </a:endParaRPr>
          </a:p>
          <a:p>
            <a:pPr marL="454025" indent="-454025">
              <a:spcBef>
                <a:spcPts val="2000"/>
              </a:spcBef>
              <a:buClr>
                <a:prstClr val="white">
                  <a:lumMod val="65000"/>
                </a:prstClr>
              </a:buClr>
              <a:buSzPct val="90000"/>
              <a:buFont typeface="Wingdings" pitchFamily="2" charset="2"/>
              <a:buChar char=""/>
            </a:pPr>
            <a:endParaRPr lang="ja-JP" altLang="en-US" sz="2000" b="1" dirty="0">
              <a:solidFill>
                <a:prstClr val="black">
                  <a:lumMod val="85000"/>
                  <a:lumOff val="15000"/>
                </a:prstClr>
              </a:solidFill>
              <a:latin typeface="07ロゴたいぷゴシックCondense"/>
              <a:ea typeface="07ロゴたいぷゴシックCondense"/>
              <a:cs typeface="07ロゴたいぷゴシックCondense"/>
            </a:endParaRPr>
          </a:p>
        </p:txBody>
      </p:sp>
    </p:spTree>
    <p:extLst>
      <p:ext uri="{BB962C8B-B14F-4D97-AF65-F5344CB8AC3E}">
        <p14:creationId xmlns:p14="http://schemas.microsoft.com/office/powerpoint/2010/main" val="18034569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FD536EC7-DD9E-EC45-832C-40946C87714C}" type="slidenum">
              <a:rPr lang="ja-JP" altLang="en-US" smtClean="0"/>
              <a:pPr/>
              <a:t>39</a:t>
            </a:fld>
            <a:endParaRPr lang="ja-JP" altLang="en-US"/>
          </a:p>
        </p:txBody>
      </p:sp>
      <p:sp>
        <p:nvSpPr>
          <p:cNvPr id="3" name="テキスト ボックス 2"/>
          <p:cNvSpPr txBox="1"/>
          <p:nvPr/>
        </p:nvSpPr>
        <p:spPr>
          <a:xfrm>
            <a:off x="3222046" y="2561090"/>
            <a:ext cx="2462633" cy="1107996"/>
          </a:xfrm>
          <a:prstGeom prst="rect">
            <a:avLst/>
          </a:prstGeom>
          <a:noFill/>
        </p:spPr>
        <p:txBody>
          <a:bodyPr wrap="none" rtlCol="0">
            <a:spAutoFit/>
          </a:bodyPr>
          <a:lstStyle/>
          <a:p>
            <a:r>
              <a:rPr kumimoji="1" lang="ja-JP" altLang="en-US" sz="6600" dirty="0" smtClean="0"/>
              <a:t>おわり</a:t>
            </a:r>
            <a:endParaRPr kumimoji="1" lang="ja-JP" altLang="en-US" sz="6600" dirty="0"/>
          </a:p>
        </p:txBody>
      </p:sp>
    </p:spTree>
    <p:extLst>
      <p:ext uri="{BB962C8B-B14F-4D97-AF65-F5344CB8AC3E}">
        <p14:creationId xmlns:p14="http://schemas.microsoft.com/office/powerpoint/2010/main" val="25136134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491640" y="1290437"/>
            <a:ext cx="8153038" cy="2851208"/>
          </a:xfrm>
          <a:prstGeom prst="rect">
            <a:avLst/>
          </a:prstGeom>
          <a:solidFill>
            <a:srgbClr val="FFCC66"/>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4"/>
          </p:nvPr>
        </p:nvSpPr>
        <p:spPr>
          <a:xfrm>
            <a:off x="8486391" y="6356350"/>
            <a:ext cx="532894" cy="501650"/>
          </a:xfrm>
        </p:spPr>
        <p:txBody>
          <a:bodyPr/>
          <a:lstStyle/>
          <a:p>
            <a:fld id="{EB6DE344-0E13-7A42-845D-D86302F9C55A}" type="slidenum">
              <a:rPr kumimoji="1" lang="ja-JP" altLang="en-US" smtClean="0"/>
              <a:t>4</a:t>
            </a:fld>
            <a:endParaRPr kumimoji="1" lang="ja-JP" altLang="en-US"/>
          </a:p>
        </p:txBody>
      </p:sp>
      <p:sp>
        <p:nvSpPr>
          <p:cNvPr id="3" name="テキスト プレースホルダー 2"/>
          <p:cNvSpPr>
            <a:spLocks noGrp="1"/>
          </p:cNvSpPr>
          <p:nvPr>
            <p:ph type="body" sz="quarter" idx="13"/>
          </p:nvPr>
        </p:nvSpPr>
        <p:spPr>
          <a:solidFill>
            <a:srgbClr val="FFCC66"/>
          </a:solidFill>
          <a:ln>
            <a:noFill/>
          </a:ln>
        </p:spPr>
        <p:txBody>
          <a:bodyPr/>
          <a:lstStyle/>
          <a:p>
            <a:r>
              <a:rPr lang="ja-JP" altLang="en-US" dirty="0" smtClean="0">
                <a:solidFill>
                  <a:schemeClr val="bg1"/>
                </a:solidFill>
              </a:rPr>
              <a:t>目</a:t>
            </a:r>
            <a:endParaRPr kumimoji="1" lang="ja-JP" altLang="en-US" dirty="0">
              <a:solidFill>
                <a:schemeClr val="bg1"/>
              </a:solidFill>
            </a:endParaRPr>
          </a:p>
        </p:txBody>
      </p:sp>
      <p:sp>
        <p:nvSpPr>
          <p:cNvPr id="4" name="テキスト プレースホルダー 3"/>
          <p:cNvSpPr>
            <a:spLocks noGrp="1"/>
          </p:cNvSpPr>
          <p:nvPr>
            <p:ph type="body" sz="quarter" idx="14"/>
          </p:nvPr>
        </p:nvSpPr>
        <p:spPr>
          <a:xfrm>
            <a:off x="1369330" y="85491"/>
            <a:ext cx="2494998" cy="567771"/>
          </a:xfrm>
        </p:spPr>
        <p:txBody>
          <a:bodyPr>
            <a:noAutofit/>
          </a:bodyPr>
          <a:lstStyle/>
          <a:p>
            <a:r>
              <a:rPr kumimoji="1" lang="ja-JP" altLang="en-US" dirty="0" smtClean="0">
                <a:solidFill>
                  <a:srgbClr val="FFCC66"/>
                </a:solidFill>
              </a:rPr>
              <a:t>標都市像</a:t>
            </a:r>
            <a:endParaRPr kumimoji="1" lang="ja-JP" altLang="en-US" dirty="0">
              <a:solidFill>
                <a:srgbClr val="FFCC66"/>
              </a:solidFill>
            </a:endParaRPr>
          </a:p>
        </p:txBody>
      </p:sp>
      <p:sp>
        <p:nvSpPr>
          <p:cNvPr id="5" name="テキスト ボックス 4"/>
          <p:cNvSpPr txBox="1"/>
          <p:nvPr/>
        </p:nvSpPr>
        <p:spPr>
          <a:xfrm>
            <a:off x="1369330" y="4580745"/>
            <a:ext cx="6494085" cy="1384995"/>
          </a:xfrm>
          <a:prstGeom prst="rect">
            <a:avLst/>
          </a:prstGeom>
          <a:solidFill>
            <a:srgbClr val="FFFFFF">
              <a:alpha val="84000"/>
            </a:srgbClr>
          </a:solidFill>
        </p:spPr>
        <p:txBody>
          <a:bodyPr wrap="none" rtlCol="0">
            <a:spAutoFit/>
          </a:bodyPr>
          <a:lstStyle/>
          <a:p>
            <a:pPr algn="ctr"/>
            <a:r>
              <a:rPr kumimoji="1" lang="ja-JP" altLang="en-US" sz="4800" dirty="0" smtClean="0">
                <a:solidFill>
                  <a:schemeClr val="accent2"/>
                </a:solidFill>
                <a:ea typeface="07ロゴたいぷゴシック7"/>
              </a:rPr>
              <a:t>見た目</a:t>
            </a:r>
            <a:r>
              <a:rPr kumimoji="1" lang="ja-JP" altLang="en-US" sz="3600" dirty="0" smtClean="0">
                <a:ea typeface="07ロゴたいぷゴシック7"/>
              </a:rPr>
              <a:t>と</a:t>
            </a:r>
            <a:r>
              <a:rPr kumimoji="1" lang="ja-JP" altLang="en-US" sz="4800" dirty="0" smtClean="0">
                <a:solidFill>
                  <a:schemeClr val="accent5"/>
                </a:solidFill>
                <a:ea typeface="07ロゴたいぷゴシック7"/>
              </a:rPr>
              <a:t>機能</a:t>
            </a:r>
            <a:r>
              <a:rPr kumimoji="1" lang="ja-JP" altLang="en-US" sz="3600" dirty="0" smtClean="0">
                <a:solidFill>
                  <a:srgbClr val="000000"/>
                </a:solidFill>
                <a:ea typeface="07ロゴたいぷゴシック7"/>
              </a:rPr>
              <a:t>が洗練された</a:t>
            </a:r>
            <a:endParaRPr kumimoji="1" lang="en-US" altLang="ja-JP" sz="3600" dirty="0" smtClean="0">
              <a:solidFill>
                <a:srgbClr val="000000"/>
              </a:solidFill>
              <a:ea typeface="07ロゴたいぷゴシック7"/>
            </a:endParaRPr>
          </a:p>
          <a:p>
            <a:pPr algn="ctr"/>
            <a:r>
              <a:rPr lang="ja-JP" altLang="en-US" sz="3600" dirty="0" smtClean="0">
                <a:solidFill>
                  <a:srgbClr val="000000"/>
                </a:solidFill>
                <a:ea typeface="07ロゴたいぷゴシック7"/>
              </a:rPr>
              <a:t>おしゃれな街</a:t>
            </a:r>
            <a:endParaRPr kumimoji="1" lang="ja-JP" altLang="en-US" sz="3600" dirty="0">
              <a:solidFill>
                <a:srgbClr val="000000"/>
              </a:solidFill>
              <a:ea typeface="07ロゴたいぷゴシック7"/>
            </a:endParaRPr>
          </a:p>
        </p:txBody>
      </p:sp>
      <p:sp>
        <p:nvSpPr>
          <p:cNvPr id="7" name="テキスト ボックス 6"/>
          <p:cNvSpPr txBox="1"/>
          <p:nvPr/>
        </p:nvSpPr>
        <p:spPr>
          <a:xfrm>
            <a:off x="2504781" y="4260433"/>
            <a:ext cx="3877985" cy="461665"/>
          </a:xfrm>
          <a:prstGeom prst="rect">
            <a:avLst/>
          </a:prstGeom>
          <a:solidFill>
            <a:srgbClr val="FFFFFF">
              <a:alpha val="75000"/>
            </a:srgbClr>
          </a:solidFill>
        </p:spPr>
        <p:txBody>
          <a:bodyPr wrap="none" rtlCol="0">
            <a:spAutoFit/>
          </a:bodyPr>
          <a:lstStyle/>
          <a:p>
            <a:pPr algn="ctr"/>
            <a:r>
              <a:rPr lang="ja-JP" altLang="en-US" sz="2400" dirty="0" smtClean="0">
                <a:ea typeface="07ロゴたいぷゴシックCondense"/>
              </a:rPr>
              <a:t>住民が</a:t>
            </a:r>
            <a:r>
              <a:rPr lang="ja-JP" altLang="en-US" sz="2400" dirty="0" smtClean="0">
                <a:ea typeface="07ロゴたいぷゴシックCondense"/>
              </a:rPr>
              <a:t>自慢</a:t>
            </a:r>
            <a:r>
              <a:rPr lang="ja-JP" altLang="en-US" sz="2400" dirty="0" smtClean="0">
                <a:ea typeface="07ロゴたいぷゴシックCondense"/>
              </a:rPr>
              <a:t>や</a:t>
            </a:r>
            <a:r>
              <a:rPr lang="ja-JP" altLang="en-US" sz="2400" dirty="0" smtClean="0">
                <a:ea typeface="07ロゴたいぷゴシックCondense"/>
              </a:rPr>
              <a:t>誇りを持てる</a:t>
            </a:r>
            <a:endParaRPr lang="en-US" altLang="ja-JP" sz="2400" dirty="0" smtClean="0">
              <a:solidFill>
                <a:schemeClr val="accent6"/>
              </a:solidFill>
              <a:ea typeface="07ロゴたいぷゴシックCondense"/>
            </a:endParaRPr>
          </a:p>
        </p:txBody>
      </p:sp>
      <p:sp>
        <p:nvSpPr>
          <p:cNvPr id="9" name="テキスト ボックス 8"/>
          <p:cNvSpPr txBox="1"/>
          <p:nvPr/>
        </p:nvSpPr>
        <p:spPr>
          <a:xfrm>
            <a:off x="7140433" y="66523"/>
            <a:ext cx="2030032" cy="369332"/>
          </a:xfrm>
          <a:prstGeom prst="rect">
            <a:avLst/>
          </a:prstGeom>
          <a:solidFill>
            <a:schemeClr val="bg1"/>
          </a:solidFill>
          <a:ln>
            <a:solidFill>
              <a:schemeClr val="tx1">
                <a:lumMod val="50000"/>
                <a:lumOff val="50000"/>
              </a:schemeClr>
            </a:solidFill>
          </a:ln>
        </p:spPr>
        <p:txBody>
          <a:bodyPr wrap="square" rtlCol="0">
            <a:spAutoFit/>
          </a:bodyPr>
          <a:lstStyle/>
          <a:p>
            <a:pPr algn="ctr"/>
            <a:r>
              <a:rPr kumimoji="1" lang="ja-JP" altLang="en-US" dirty="0" smtClean="0">
                <a:solidFill>
                  <a:srgbClr val="595959"/>
                </a:solidFill>
                <a:ea typeface="07ロゴたいぷゴシック7"/>
              </a:rPr>
              <a:t>１　目標都市像</a:t>
            </a:r>
            <a:endParaRPr kumimoji="1" lang="ja-JP" altLang="en-US" dirty="0">
              <a:solidFill>
                <a:srgbClr val="595959"/>
              </a:solidFill>
              <a:ea typeface="07ロゴたいぷゴシック7"/>
            </a:endParaRPr>
          </a:p>
        </p:txBody>
      </p:sp>
      <p:sp>
        <p:nvSpPr>
          <p:cNvPr id="10" name="テキスト ボックス 9"/>
          <p:cNvSpPr txBox="1"/>
          <p:nvPr/>
        </p:nvSpPr>
        <p:spPr>
          <a:xfrm>
            <a:off x="2184181" y="953989"/>
            <a:ext cx="4506362" cy="523220"/>
          </a:xfrm>
          <a:prstGeom prst="rect">
            <a:avLst/>
          </a:prstGeom>
          <a:solidFill>
            <a:srgbClr val="FFFFFF"/>
          </a:solidFill>
          <a:ln>
            <a:noFill/>
          </a:ln>
        </p:spPr>
        <p:txBody>
          <a:bodyPr wrap="none" rtlCol="0">
            <a:spAutoFit/>
          </a:bodyPr>
          <a:lstStyle/>
          <a:p>
            <a:r>
              <a:rPr kumimoji="1" lang="ja-JP" altLang="en-US" sz="2800" dirty="0" smtClean="0">
                <a:solidFill>
                  <a:srgbClr val="FFCC66"/>
                </a:solidFill>
                <a:ea typeface="07ロゴたいぷゴシックCondense"/>
              </a:rPr>
              <a:t>住みたい街ランキング</a:t>
            </a:r>
            <a:r>
              <a:rPr kumimoji="1" lang="en-US" altLang="ja-JP" sz="2800" dirty="0" smtClean="0">
                <a:solidFill>
                  <a:srgbClr val="FFCC66"/>
                </a:solidFill>
                <a:ea typeface="07ロゴたいぷゴシックCondense"/>
              </a:rPr>
              <a:t>2014</a:t>
            </a:r>
            <a:endParaRPr kumimoji="1" lang="ja-JP" altLang="en-US" sz="2800" dirty="0">
              <a:solidFill>
                <a:srgbClr val="FFCC66"/>
              </a:solidFill>
              <a:ea typeface="07ロゴたいぷゴシックCondense"/>
            </a:endParaRPr>
          </a:p>
        </p:txBody>
      </p:sp>
      <p:grpSp>
        <p:nvGrpSpPr>
          <p:cNvPr id="20" name="図形グループ 19"/>
          <p:cNvGrpSpPr/>
          <p:nvPr/>
        </p:nvGrpSpPr>
        <p:grpSpPr>
          <a:xfrm>
            <a:off x="877725" y="1435226"/>
            <a:ext cx="7381699" cy="1854937"/>
            <a:chOff x="877725" y="1434718"/>
            <a:chExt cx="7381699" cy="1854937"/>
          </a:xfrm>
        </p:grpSpPr>
        <p:pic>
          <p:nvPicPr>
            <p:cNvPr id="13" name="図 12" descr="P4260418-500x375.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86177" y="1434719"/>
              <a:ext cx="2473247" cy="1854936"/>
            </a:xfrm>
            <a:prstGeom prst="rect">
              <a:avLst/>
            </a:prstGeom>
          </p:spPr>
        </p:pic>
        <p:pic>
          <p:nvPicPr>
            <p:cNvPr id="14" name="図 13" descr="a0001_012938.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43433" y="1434718"/>
              <a:ext cx="2465707" cy="1849281"/>
            </a:xfrm>
            <a:prstGeom prst="rect">
              <a:avLst/>
            </a:prstGeom>
          </p:spPr>
        </p:pic>
        <p:grpSp>
          <p:nvGrpSpPr>
            <p:cNvPr id="19" name="図形グループ 18"/>
            <p:cNvGrpSpPr/>
            <p:nvPr/>
          </p:nvGrpSpPr>
          <p:grpSpPr>
            <a:xfrm>
              <a:off x="877725" y="1434718"/>
              <a:ext cx="2465708" cy="1849282"/>
              <a:chOff x="174892" y="1434717"/>
              <a:chExt cx="2465708" cy="1849282"/>
            </a:xfrm>
          </p:grpSpPr>
          <p:pic>
            <p:nvPicPr>
              <p:cNvPr id="12" name="図 11" descr="pc072309.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4892" y="1434717"/>
                <a:ext cx="2465708" cy="1849282"/>
              </a:xfrm>
              <a:prstGeom prst="rect">
                <a:avLst/>
              </a:prstGeom>
            </p:spPr>
          </p:pic>
          <p:sp>
            <p:nvSpPr>
              <p:cNvPr id="15" name="テキスト ボックス 14"/>
              <p:cNvSpPr txBox="1"/>
              <p:nvPr/>
            </p:nvSpPr>
            <p:spPr>
              <a:xfrm>
                <a:off x="879183" y="1434717"/>
                <a:ext cx="954107" cy="400110"/>
              </a:xfrm>
              <a:prstGeom prst="rect">
                <a:avLst/>
              </a:prstGeom>
              <a:solidFill>
                <a:schemeClr val="bg1"/>
              </a:solidFill>
            </p:spPr>
            <p:txBody>
              <a:bodyPr wrap="none" rtlCol="0">
                <a:spAutoFit/>
              </a:bodyPr>
              <a:lstStyle/>
              <a:p>
                <a:r>
                  <a:rPr lang="ja-JP" altLang="en-US" sz="2000" dirty="0" smtClean="0">
                    <a:ea typeface="07ロゴたいぷゴシックCondense"/>
                  </a:rPr>
                  <a:t>吉祥寺</a:t>
                </a:r>
                <a:endParaRPr kumimoji="1" lang="ja-JP" altLang="en-US" sz="2000" dirty="0">
                  <a:ea typeface="07ロゴたいぷゴシックCondense"/>
                </a:endParaRPr>
              </a:p>
            </p:txBody>
          </p:sp>
        </p:grpSp>
        <p:sp>
          <p:nvSpPr>
            <p:cNvPr id="16" name="テキスト ボックス 15"/>
            <p:cNvSpPr txBox="1"/>
            <p:nvPr/>
          </p:nvSpPr>
          <p:spPr>
            <a:xfrm>
              <a:off x="4090107" y="1434718"/>
              <a:ext cx="954107" cy="400110"/>
            </a:xfrm>
            <a:prstGeom prst="rect">
              <a:avLst/>
            </a:prstGeom>
            <a:solidFill>
              <a:schemeClr val="bg1"/>
            </a:solidFill>
          </p:spPr>
          <p:txBody>
            <a:bodyPr wrap="none" rtlCol="0">
              <a:spAutoFit/>
            </a:bodyPr>
            <a:lstStyle/>
            <a:p>
              <a:r>
                <a:rPr lang="ja-JP" altLang="en-US" sz="2000" dirty="0" smtClean="0">
                  <a:ea typeface="07ロゴたいぷゴシックCondense"/>
                </a:rPr>
                <a:t>中目黒</a:t>
              </a:r>
              <a:endParaRPr kumimoji="1" lang="ja-JP" altLang="en-US" sz="2000" dirty="0">
                <a:ea typeface="07ロゴたいぷゴシックCondense"/>
              </a:endParaRPr>
            </a:p>
          </p:txBody>
        </p:sp>
        <p:sp>
          <p:nvSpPr>
            <p:cNvPr id="17" name="テキスト ボックス 16"/>
            <p:cNvSpPr txBox="1"/>
            <p:nvPr/>
          </p:nvSpPr>
          <p:spPr>
            <a:xfrm>
              <a:off x="6378965" y="1434719"/>
              <a:ext cx="1210588" cy="400110"/>
            </a:xfrm>
            <a:prstGeom prst="rect">
              <a:avLst/>
            </a:prstGeom>
            <a:solidFill>
              <a:schemeClr val="bg1"/>
            </a:solidFill>
          </p:spPr>
          <p:txBody>
            <a:bodyPr wrap="none" rtlCol="0">
              <a:spAutoFit/>
            </a:bodyPr>
            <a:lstStyle/>
            <a:p>
              <a:r>
                <a:rPr lang="ja-JP" altLang="en-US" sz="2000" dirty="0" smtClean="0">
                  <a:ea typeface="07ロゴたいぷゴシックCondense"/>
                </a:rPr>
                <a:t>自由が丘</a:t>
              </a:r>
              <a:endParaRPr kumimoji="1" lang="ja-JP" altLang="en-US" sz="2000" dirty="0">
                <a:ea typeface="07ロゴたいぷゴシックCondense"/>
              </a:endParaRPr>
            </a:p>
          </p:txBody>
        </p:sp>
      </p:grpSp>
      <p:sp>
        <p:nvSpPr>
          <p:cNvPr id="18" name="テキスト ボックス 17"/>
          <p:cNvSpPr txBox="1"/>
          <p:nvPr/>
        </p:nvSpPr>
        <p:spPr>
          <a:xfrm>
            <a:off x="6622044" y="1030939"/>
            <a:ext cx="1584401" cy="307777"/>
          </a:xfrm>
          <a:prstGeom prst="rect">
            <a:avLst/>
          </a:prstGeom>
          <a:noFill/>
        </p:spPr>
        <p:txBody>
          <a:bodyPr wrap="none" rtlCol="0">
            <a:spAutoFit/>
          </a:bodyPr>
          <a:lstStyle/>
          <a:p>
            <a:r>
              <a:rPr lang="ja-JP" altLang="en-US" sz="1400" dirty="0" smtClean="0">
                <a:ea typeface="07ロゴたいぷゴシックCondense"/>
              </a:rPr>
              <a:t>出典：</a:t>
            </a:r>
            <a:r>
              <a:rPr lang="en-US" altLang="ja-JP" sz="1400" dirty="0" smtClean="0">
                <a:ea typeface="07ロゴたいぷゴシックCondense"/>
              </a:rPr>
              <a:t>Walker plus</a:t>
            </a:r>
            <a:endParaRPr lang="ja-JP" altLang="en-US" sz="1400" dirty="0">
              <a:ea typeface="07ロゴたいぷゴシックCondense"/>
            </a:endParaRPr>
          </a:p>
        </p:txBody>
      </p:sp>
      <p:sp>
        <p:nvSpPr>
          <p:cNvPr id="6" name="正方形/長方形 5"/>
          <p:cNvSpPr/>
          <p:nvPr/>
        </p:nvSpPr>
        <p:spPr>
          <a:xfrm>
            <a:off x="986854" y="6299044"/>
            <a:ext cx="7272570" cy="461665"/>
          </a:xfrm>
          <a:prstGeom prst="rect">
            <a:avLst/>
          </a:prstGeom>
        </p:spPr>
        <p:txBody>
          <a:bodyPr wrap="square">
            <a:spAutoFit/>
          </a:bodyPr>
          <a:lstStyle/>
          <a:p>
            <a:pPr algn="ctr"/>
            <a:r>
              <a:rPr lang="ja-JP" altLang="en-US" sz="2400" dirty="0">
                <a:solidFill>
                  <a:schemeClr val="accent6"/>
                </a:solidFill>
                <a:ea typeface="07ロゴたいぷゴシックCondense"/>
              </a:rPr>
              <a:t>「土浦＝おしゃれ」</a:t>
            </a:r>
            <a:r>
              <a:rPr lang="ja-JP" altLang="en-US" sz="2400" dirty="0">
                <a:ea typeface="07ロゴたいぷゴシックCondense"/>
              </a:rPr>
              <a:t>のイメージ</a:t>
            </a:r>
            <a:r>
              <a:rPr lang="ja-JP" altLang="en-US" sz="2400" dirty="0" smtClean="0">
                <a:ea typeface="07ロゴたいぷゴシックCondense"/>
              </a:rPr>
              <a:t>を人々</a:t>
            </a:r>
            <a:r>
              <a:rPr lang="ja-JP" altLang="en-US" sz="2400" dirty="0">
                <a:ea typeface="07ロゴたいぷゴシックCondense"/>
              </a:rPr>
              <a:t>に持たせる</a:t>
            </a:r>
            <a:endParaRPr lang="en-US" altLang="ja-JP" sz="2400" dirty="0">
              <a:ea typeface="07ロゴたいぷゴシックCondense"/>
            </a:endParaRPr>
          </a:p>
        </p:txBody>
      </p:sp>
      <p:sp>
        <p:nvSpPr>
          <p:cNvPr id="21" name="正方形/長方形 20"/>
          <p:cNvSpPr/>
          <p:nvPr/>
        </p:nvSpPr>
        <p:spPr>
          <a:xfrm>
            <a:off x="1711259" y="3290163"/>
            <a:ext cx="5643622" cy="830997"/>
          </a:xfrm>
          <a:prstGeom prst="rect">
            <a:avLst/>
          </a:prstGeom>
        </p:spPr>
        <p:txBody>
          <a:bodyPr wrap="square">
            <a:spAutoFit/>
          </a:bodyPr>
          <a:lstStyle/>
          <a:p>
            <a:pPr algn="ctr"/>
            <a:r>
              <a:rPr lang="ja-JP" altLang="en-US" sz="2400" dirty="0" smtClean="0">
                <a:solidFill>
                  <a:schemeClr val="tx1">
                    <a:lumMod val="65000"/>
                    <a:lumOff val="35000"/>
                  </a:schemeClr>
                </a:solidFill>
                <a:latin typeface="07ロゴたいぷゴシックCondense"/>
                <a:ea typeface="07ロゴたいぷゴシックCondense"/>
                <a:cs typeface="07ロゴたいぷゴシックCondense"/>
              </a:rPr>
              <a:t>住んでいることが</a:t>
            </a:r>
            <a:endParaRPr lang="en-US" altLang="ja-JP" sz="2400" dirty="0" smtClean="0">
              <a:solidFill>
                <a:schemeClr val="tx1">
                  <a:lumMod val="65000"/>
                  <a:lumOff val="35000"/>
                </a:schemeClr>
              </a:solidFill>
              <a:latin typeface="07ロゴたいぷゴシックCondense"/>
              <a:ea typeface="07ロゴたいぷゴシックCondense"/>
              <a:cs typeface="07ロゴたいぷゴシックCondense"/>
            </a:endParaRPr>
          </a:p>
          <a:p>
            <a:pPr algn="ctr"/>
            <a:r>
              <a:rPr lang="ja-JP" altLang="en-US" sz="2400" dirty="0" smtClean="0">
                <a:solidFill>
                  <a:schemeClr val="tx1">
                    <a:lumMod val="65000"/>
                    <a:lumOff val="35000"/>
                  </a:schemeClr>
                </a:solidFill>
                <a:latin typeface="07ロゴたいぷゴシックCondense"/>
                <a:ea typeface="07ロゴたいぷゴシックCondense"/>
                <a:cs typeface="07ロゴたいぷゴシックCondense"/>
              </a:rPr>
              <a:t>ステータスになるような街</a:t>
            </a:r>
            <a:endParaRPr lang="en-US" altLang="ja-JP" sz="2400" dirty="0">
              <a:solidFill>
                <a:schemeClr val="tx1">
                  <a:lumMod val="65000"/>
                  <a:lumOff val="35000"/>
                </a:schemeClr>
              </a:solidFill>
              <a:latin typeface="07ロゴたいぷゴシックCondense"/>
              <a:ea typeface="07ロゴたいぷゴシックCondense"/>
              <a:cs typeface="07ロゴたいぷゴシックCondense"/>
            </a:endParaRPr>
          </a:p>
        </p:txBody>
      </p:sp>
      <p:sp>
        <p:nvSpPr>
          <p:cNvPr id="23" name="下矢印 22"/>
          <p:cNvSpPr/>
          <p:nvPr/>
        </p:nvSpPr>
        <p:spPr>
          <a:xfrm>
            <a:off x="4018406" y="5910801"/>
            <a:ext cx="1172872" cy="384097"/>
          </a:xfrm>
          <a:prstGeom prst="downArrow">
            <a:avLst/>
          </a:prstGeom>
          <a:solidFill>
            <a:srgbClr val="FFC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3805730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2" animBg="1"/>
      <p:bldP spid="7" grpId="0" animBg="1"/>
      <p:bldP spid="6" grpId="0"/>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タイトル 1"/>
          <p:cNvSpPr txBox="1">
            <a:spLocks/>
          </p:cNvSpPr>
          <p:nvPr/>
        </p:nvSpPr>
        <p:spPr>
          <a:xfrm>
            <a:off x="1837448" y="0"/>
            <a:ext cx="4470318" cy="1047523"/>
          </a:xfrm>
          <a:prstGeom prst="rect">
            <a:avLst/>
          </a:prstGeom>
          <a:noFill/>
          <a:ln>
            <a:solidFill>
              <a:srgbClr val="FFFFFF"/>
            </a:solid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en-US" altLang="ja-JP" dirty="0" smtClean="0">
                <a:solidFill>
                  <a:schemeClr val="accent2"/>
                </a:solidFill>
              </a:rPr>
              <a:t>EGG TSUCHIURA</a:t>
            </a:r>
            <a:endParaRPr lang="en-US" altLang="ja-JP" dirty="0">
              <a:solidFill>
                <a:schemeClr val="accent2"/>
              </a:solidFill>
            </a:endParaRPr>
          </a:p>
        </p:txBody>
      </p:sp>
      <p:sp>
        <p:nvSpPr>
          <p:cNvPr id="2" name="タイトル 1"/>
          <p:cNvSpPr>
            <a:spLocks noGrp="1"/>
          </p:cNvSpPr>
          <p:nvPr>
            <p:ph type="title"/>
          </p:nvPr>
        </p:nvSpPr>
        <p:spPr>
          <a:xfrm>
            <a:off x="284101" y="0"/>
            <a:ext cx="1569025" cy="1047523"/>
          </a:xfrm>
          <a:ln>
            <a:solidFill>
              <a:srgbClr val="C0504D"/>
            </a:solidFill>
          </a:ln>
        </p:spPr>
        <p:txBody>
          <a:bodyPr>
            <a:normAutofit/>
          </a:bodyPr>
          <a:lstStyle/>
          <a:p>
            <a:r>
              <a:rPr lang="ja-JP" altLang="en-US" dirty="0">
                <a:solidFill>
                  <a:srgbClr val="C0504D"/>
                </a:solidFill>
              </a:rPr>
              <a:t>補足</a:t>
            </a:r>
            <a:endParaRPr kumimoji="1" lang="ja-JP" altLang="en-US" dirty="0">
              <a:solidFill>
                <a:srgbClr val="C0504D"/>
              </a:solidFill>
            </a:endParaRPr>
          </a:p>
        </p:txBody>
      </p:sp>
      <p:sp>
        <p:nvSpPr>
          <p:cNvPr id="3" name="スライド番号プレースホルダー 2"/>
          <p:cNvSpPr>
            <a:spLocks noGrp="1"/>
          </p:cNvSpPr>
          <p:nvPr>
            <p:ph type="sldNum" sz="quarter" idx="4"/>
          </p:nvPr>
        </p:nvSpPr>
        <p:spPr/>
        <p:txBody>
          <a:bodyPr/>
          <a:lstStyle/>
          <a:p>
            <a:fld id="{EB6DE344-0E13-7A42-845D-D86302F9C55A}" type="slidenum">
              <a:rPr lang="ja-JP" altLang="en-US" smtClean="0"/>
              <a:pPr/>
              <a:t>40</a:t>
            </a:fld>
            <a:endParaRPr lang="ja-JP" altLang="en-US" dirty="0"/>
          </a:p>
        </p:txBody>
      </p:sp>
      <p:cxnSp>
        <p:nvCxnSpPr>
          <p:cNvPr id="191" name="直線コネクタ 190"/>
          <p:cNvCxnSpPr/>
          <p:nvPr/>
        </p:nvCxnSpPr>
        <p:spPr>
          <a:xfrm>
            <a:off x="1837448" y="1047523"/>
            <a:ext cx="4452791"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26" name="Picture 2" descr="http://media.tumblr.com/85757bde3c85262db23cf8ab0a417ea3/tumblr_inline_mnv5d4glLP1qz4rgp.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61248" y="697977"/>
            <a:ext cx="1910086" cy="69909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グループ化 17"/>
          <p:cNvGrpSpPr/>
          <p:nvPr/>
        </p:nvGrpSpPr>
        <p:grpSpPr>
          <a:xfrm>
            <a:off x="2560655" y="3348802"/>
            <a:ext cx="1511952" cy="826145"/>
            <a:chOff x="2468974" y="1455857"/>
            <a:chExt cx="1511952" cy="826145"/>
          </a:xfrm>
        </p:grpSpPr>
        <p:sp>
          <p:nvSpPr>
            <p:cNvPr id="6" name="右矢印 5"/>
            <p:cNvSpPr/>
            <p:nvPr/>
          </p:nvSpPr>
          <p:spPr>
            <a:xfrm>
              <a:off x="2656706" y="1797370"/>
              <a:ext cx="1028190" cy="48463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468974" y="1455857"/>
              <a:ext cx="1511952" cy="400110"/>
            </a:xfrm>
            <a:prstGeom prst="rect">
              <a:avLst/>
            </a:prstGeom>
            <a:noFill/>
          </p:spPr>
          <p:txBody>
            <a:bodyPr wrap="none" rtlCol="0">
              <a:spAutoFit/>
            </a:bodyPr>
            <a:lstStyle/>
            <a:p>
              <a:r>
                <a:rPr kumimoji="1" lang="ja-JP" altLang="en-US" sz="2000" dirty="0" smtClean="0"/>
                <a:t>シャッター税</a:t>
              </a:r>
              <a:endParaRPr kumimoji="1" lang="ja-JP" altLang="en-US" sz="2000" dirty="0"/>
            </a:p>
          </p:txBody>
        </p:sp>
      </p:grpSp>
      <p:grpSp>
        <p:nvGrpSpPr>
          <p:cNvPr id="17" name="グループ化 16"/>
          <p:cNvGrpSpPr/>
          <p:nvPr/>
        </p:nvGrpSpPr>
        <p:grpSpPr>
          <a:xfrm>
            <a:off x="427952" y="3240274"/>
            <a:ext cx="2422458" cy="1942008"/>
            <a:chOff x="-350755" y="1799193"/>
            <a:chExt cx="3641064" cy="3026885"/>
          </a:xfrm>
        </p:grpSpPr>
        <p:pic>
          <p:nvPicPr>
            <p:cNvPr id="1026" name="Picture 2" descr="http://4.bp.blogspot.com/-CHMgIO5VI6Q/U2ssQkGZrlI/AAAAAAAAgCg/brVyOE3b8uM/s800/tatemono_shutter.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800000" flipV="1">
              <a:off x="588492" y="1799193"/>
              <a:ext cx="1762572" cy="1625973"/>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p:cNvSpPr txBox="1"/>
            <p:nvPr/>
          </p:nvSpPr>
          <p:spPr>
            <a:xfrm>
              <a:off x="-350755" y="3722741"/>
              <a:ext cx="3641064" cy="1103337"/>
            </a:xfrm>
            <a:prstGeom prst="rect">
              <a:avLst/>
            </a:prstGeom>
            <a:noFill/>
          </p:spPr>
          <p:txBody>
            <a:bodyPr wrap="none" rtlCol="0">
              <a:spAutoFit/>
            </a:bodyPr>
            <a:lstStyle/>
            <a:p>
              <a:r>
                <a:rPr kumimoji="1" lang="ja-JP" altLang="en-US" sz="2000" dirty="0" smtClean="0"/>
                <a:t>シャッターの閉まった</a:t>
              </a:r>
              <a:endParaRPr kumimoji="1" lang="en-US" altLang="ja-JP" sz="2000" dirty="0" smtClean="0"/>
            </a:p>
            <a:p>
              <a:r>
                <a:rPr kumimoji="1" lang="ja-JP" altLang="en-US" sz="2000" dirty="0" smtClean="0"/>
                <a:t>モール</a:t>
              </a:r>
              <a:r>
                <a:rPr kumimoji="1" lang="en-US" altLang="ja-JP" sz="2000" dirty="0" smtClean="0"/>
                <a:t>505</a:t>
              </a:r>
              <a:r>
                <a:rPr kumimoji="1" lang="ja-JP" altLang="en-US" sz="2000" dirty="0" smtClean="0"/>
                <a:t>テナント</a:t>
              </a:r>
              <a:endParaRPr kumimoji="1" lang="ja-JP" altLang="en-US" sz="2000" dirty="0"/>
            </a:p>
          </p:txBody>
        </p:sp>
      </p:grpSp>
      <p:grpSp>
        <p:nvGrpSpPr>
          <p:cNvPr id="15" name="グループ化 14"/>
          <p:cNvGrpSpPr/>
          <p:nvPr/>
        </p:nvGrpSpPr>
        <p:grpSpPr>
          <a:xfrm>
            <a:off x="3796885" y="2831860"/>
            <a:ext cx="1648694" cy="1716910"/>
            <a:chOff x="3583375" y="1554007"/>
            <a:chExt cx="2442957" cy="2206946"/>
          </a:xfrm>
        </p:grpSpPr>
        <p:pic>
          <p:nvPicPr>
            <p:cNvPr id="1030" name="Picture 6" descr="http://4.bp.blogspot.com/-izqPA1NEZj0/VCkbhS-qzLI/AAAAAAAAnIQ/rg1czMp1tpI/s800/jishin_building_before.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583375" y="1554007"/>
              <a:ext cx="2442957" cy="1762928"/>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p:cNvSpPr txBox="1"/>
            <p:nvPr/>
          </p:nvSpPr>
          <p:spPr>
            <a:xfrm>
              <a:off x="4160576" y="3360842"/>
              <a:ext cx="954107" cy="400111"/>
            </a:xfrm>
            <a:prstGeom prst="rect">
              <a:avLst/>
            </a:prstGeom>
            <a:noFill/>
          </p:spPr>
          <p:txBody>
            <a:bodyPr wrap="none" rtlCol="0">
              <a:spAutoFit/>
            </a:bodyPr>
            <a:lstStyle/>
            <a:p>
              <a:r>
                <a:rPr kumimoji="1" lang="ja-JP" altLang="en-US" sz="2000" dirty="0" smtClean="0"/>
                <a:t>市役所</a:t>
              </a:r>
              <a:endParaRPr kumimoji="1" lang="ja-JP" altLang="en-US" sz="2000" dirty="0"/>
            </a:p>
          </p:txBody>
        </p:sp>
      </p:grpSp>
      <p:grpSp>
        <p:nvGrpSpPr>
          <p:cNvPr id="11" name="グループ化 10"/>
          <p:cNvGrpSpPr/>
          <p:nvPr/>
        </p:nvGrpSpPr>
        <p:grpSpPr>
          <a:xfrm>
            <a:off x="6746945" y="2874116"/>
            <a:ext cx="1483951" cy="1775517"/>
            <a:chOff x="7059373" y="1695232"/>
            <a:chExt cx="1613334" cy="2409430"/>
          </a:xfrm>
        </p:grpSpPr>
        <p:pic>
          <p:nvPicPr>
            <p:cNvPr id="1028" name="Picture 4" descr="ケーキ屋の建物のイラスト"/>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59373" y="1695232"/>
              <a:ext cx="1613334" cy="1693789"/>
            </a:xfrm>
            <a:prstGeom prst="rect">
              <a:avLst/>
            </a:prstGeom>
            <a:noFill/>
            <a:extLst>
              <a:ext uri="{909E8E84-426E-40dd-AFC4-6F175D3DCCD1}">
                <a14:hiddenFill xmlns:a14="http://schemas.microsoft.com/office/drawing/2010/main">
                  <a:solidFill>
                    <a:srgbClr val="FFFFFF"/>
                  </a:solidFill>
                </a14:hiddenFill>
              </a:ext>
            </a:extLst>
          </p:spPr>
        </p:pic>
        <p:sp>
          <p:nvSpPr>
            <p:cNvPr id="35" name="テキスト ボックス 34"/>
            <p:cNvSpPr txBox="1"/>
            <p:nvPr/>
          </p:nvSpPr>
          <p:spPr>
            <a:xfrm>
              <a:off x="7260746" y="3704552"/>
              <a:ext cx="1210588" cy="400110"/>
            </a:xfrm>
            <a:prstGeom prst="rect">
              <a:avLst/>
            </a:prstGeom>
            <a:noFill/>
          </p:spPr>
          <p:txBody>
            <a:bodyPr wrap="none" rtlCol="0">
              <a:spAutoFit/>
            </a:bodyPr>
            <a:lstStyle/>
            <a:p>
              <a:r>
                <a:rPr kumimoji="1" lang="ja-JP" altLang="en-US" sz="2000" dirty="0" smtClean="0"/>
                <a:t>新規店舗</a:t>
              </a:r>
              <a:endParaRPr kumimoji="1" lang="ja-JP" altLang="en-US" sz="2000" dirty="0"/>
            </a:p>
          </p:txBody>
        </p:sp>
      </p:grpSp>
      <p:sp>
        <p:nvSpPr>
          <p:cNvPr id="10" name="テキスト ボックス 9"/>
          <p:cNvSpPr txBox="1"/>
          <p:nvPr/>
        </p:nvSpPr>
        <p:spPr>
          <a:xfrm>
            <a:off x="221709" y="5369361"/>
            <a:ext cx="8741600" cy="1200329"/>
          </a:xfrm>
          <a:prstGeom prst="rect">
            <a:avLst/>
          </a:prstGeom>
          <a:noFill/>
        </p:spPr>
        <p:txBody>
          <a:bodyPr wrap="square" rtlCol="0">
            <a:spAutoFit/>
          </a:bodyPr>
          <a:lstStyle/>
          <a:p>
            <a:r>
              <a:rPr lang="ja-JP" altLang="en-US" dirty="0" smtClean="0"/>
              <a:t>・活用</a:t>
            </a:r>
            <a:r>
              <a:rPr lang="ja-JP" altLang="en-US" dirty="0"/>
              <a:t>していない店舗に、より高い税金をかけて</a:t>
            </a:r>
            <a:r>
              <a:rPr lang="ja-JP" altLang="en-US" dirty="0" smtClean="0"/>
              <a:t>いく。</a:t>
            </a:r>
            <a:endParaRPr lang="en-US" altLang="ja-JP" dirty="0" smtClean="0"/>
          </a:p>
          <a:p>
            <a:r>
              <a:rPr lang="ja-JP" altLang="en-US" dirty="0"/>
              <a:t>・シャッター税を課して有効利用するインセンティブを</a:t>
            </a:r>
            <a:r>
              <a:rPr lang="ja-JP" altLang="en-US" dirty="0" smtClean="0"/>
              <a:t>与える。一方で新規店舗として有効　</a:t>
            </a:r>
            <a:endParaRPr lang="en-US" altLang="ja-JP" dirty="0" smtClean="0"/>
          </a:p>
          <a:p>
            <a:r>
              <a:rPr lang="ja-JP" altLang="en-US" dirty="0"/>
              <a:t>　</a:t>
            </a:r>
            <a:r>
              <a:rPr lang="ja-JP" altLang="en-US" dirty="0" smtClean="0"/>
              <a:t>利用</a:t>
            </a:r>
            <a:r>
              <a:rPr lang="ja-JP" altLang="en-US" dirty="0"/>
              <a:t>するところには補助金を与えるというようにプラスとマイナスの施策を</a:t>
            </a:r>
            <a:r>
              <a:rPr lang="ja-JP" altLang="en-US" dirty="0" smtClean="0"/>
              <a:t>行</a:t>
            </a:r>
            <a:r>
              <a:rPr lang="ja-JP" altLang="en-US" dirty="0"/>
              <a:t>う</a:t>
            </a:r>
            <a:endParaRPr lang="en-US" altLang="ja-JP" dirty="0" smtClean="0"/>
          </a:p>
          <a:p>
            <a:r>
              <a:rPr lang="ja-JP" altLang="en-US" dirty="0" smtClean="0"/>
              <a:t>・稼働</a:t>
            </a:r>
            <a:r>
              <a:rPr lang="ja-JP" altLang="en-US" dirty="0"/>
              <a:t>し始めたら税金を</a:t>
            </a:r>
            <a:r>
              <a:rPr lang="ja-JP" altLang="en-US" dirty="0" smtClean="0"/>
              <a:t>元の水準に戻す</a:t>
            </a:r>
            <a:endParaRPr lang="en-US" altLang="ja-JP" dirty="0" smtClean="0"/>
          </a:p>
        </p:txBody>
      </p:sp>
      <p:grpSp>
        <p:nvGrpSpPr>
          <p:cNvPr id="19" name="グループ化 18"/>
          <p:cNvGrpSpPr/>
          <p:nvPr/>
        </p:nvGrpSpPr>
        <p:grpSpPr>
          <a:xfrm>
            <a:off x="5482656" y="3348802"/>
            <a:ext cx="978408" cy="924475"/>
            <a:chOff x="5506957" y="1437612"/>
            <a:chExt cx="978408" cy="924475"/>
          </a:xfrm>
        </p:grpSpPr>
        <p:sp>
          <p:nvSpPr>
            <p:cNvPr id="32" name="テキスト ボックス 31"/>
            <p:cNvSpPr txBox="1"/>
            <p:nvPr/>
          </p:nvSpPr>
          <p:spPr>
            <a:xfrm>
              <a:off x="5506957" y="1437612"/>
              <a:ext cx="954107" cy="400110"/>
            </a:xfrm>
            <a:prstGeom prst="rect">
              <a:avLst/>
            </a:prstGeom>
            <a:noFill/>
          </p:spPr>
          <p:txBody>
            <a:bodyPr wrap="none" rtlCol="0">
              <a:spAutoFit/>
            </a:bodyPr>
            <a:lstStyle/>
            <a:p>
              <a:r>
                <a:rPr lang="ja-JP" altLang="en-US" sz="2000" dirty="0"/>
                <a:t>補助金</a:t>
              </a:r>
              <a:endParaRPr kumimoji="1" lang="ja-JP" altLang="en-US" sz="2000" dirty="0"/>
            </a:p>
          </p:txBody>
        </p:sp>
        <p:sp>
          <p:nvSpPr>
            <p:cNvPr id="40" name="右矢印 39"/>
            <p:cNvSpPr/>
            <p:nvPr/>
          </p:nvSpPr>
          <p:spPr>
            <a:xfrm>
              <a:off x="5506957" y="1877455"/>
              <a:ext cx="978408" cy="48463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a:off x="284100" y="1609447"/>
            <a:ext cx="8859899" cy="1077218"/>
          </a:xfrm>
          <a:prstGeom prst="rect">
            <a:avLst/>
          </a:prstGeom>
          <a:noFill/>
        </p:spPr>
        <p:txBody>
          <a:bodyPr wrap="square" rtlCol="0">
            <a:spAutoFit/>
          </a:bodyPr>
          <a:lstStyle/>
          <a:p>
            <a:r>
              <a:rPr lang="ja-JP" altLang="en-US" sz="1600" dirty="0" smtClean="0"/>
              <a:t>・モール</a:t>
            </a:r>
            <a:r>
              <a:rPr lang="en-US" altLang="ja-JP" sz="1600" dirty="0" smtClean="0"/>
              <a:t>505</a:t>
            </a:r>
            <a:r>
              <a:rPr lang="ja-JP" altLang="en-US" sz="1600" dirty="0" smtClean="0"/>
              <a:t>家賃：</a:t>
            </a:r>
            <a:r>
              <a:rPr lang="en-US" altLang="ja-JP" sz="1600" dirty="0" smtClean="0"/>
              <a:t>30000</a:t>
            </a:r>
            <a:r>
              <a:rPr lang="ja-JP" altLang="en-US" sz="1600" dirty="0" smtClean="0"/>
              <a:t>円</a:t>
            </a:r>
            <a:r>
              <a:rPr lang="en-US" altLang="ja-JP" sz="1600" dirty="0" smtClean="0"/>
              <a:t>/</a:t>
            </a:r>
            <a:r>
              <a:rPr lang="ja-JP" altLang="en-US" sz="1600" dirty="0" smtClean="0"/>
              <a:t>月　　　　　　　　　　　　　　　　　　家賃</a:t>
            </a:r>
            <a:r>
              <a:rPr lang="ja-JP" altLang="en-US" sz="1600" dirty="0"/>
              <a:t>の半額（</a:t>
            </a:r>
            <a:r>
              <a:rPr lang="en-US" altLang="ja-JP" sz="1600" dirty="0"/>
              <a:t>15000</a:t>
            </a:r>
            <a:r>
              <a:rPr lang="ja-JP" altLang="en-US" sz="1600" dirty="0"/>
              <a:t>円）を補助すると</a:t>
            </a:r>
            <a:r>
              <a:rPr lang="ja-JP" altLang="en-US" sz="1600" dirty="0" smtClean="0"/>
              <a:t>仮定　　　　　　　　　　　　　　　　　　　　　　</a:t>
            </a:r>
            <a:endParaRPr lang="en-US" altLang="ja-JP" sz="1600" dirty="0" smtClean="0"/>
          </a:p>
          <a:p>
            <a:r>
              <a:rPr lang="ja-JP" altLang="en-US" sz="1600" dirty="0" smtClean="0"/>
              <a:t>・空き店舗率：</a:t>
            </a:r>
            <a:r>
              <a:rPr lang="en-US" altLang="ja-JP" sz="1600" dirty="0" smtClean="0"/>
              <a:t>36/76(47.7%)</a:t>
            </a:r>
            <a:r>
              <a:rPr lang="ja-JP" altLang="en-US" sz="1600" dirty="0" smtClean="0"/>
              <a:t>　</a:t>
            </a:r>
            <a:r>
              <a:rPr lang="en-US" altLang="ja-JP" sz="1600" dirty="0" smtClean="0"/>
              <a:t>【2014.11.15</a:t>
            </a:r>
            <a:r>
              <a:rPr lang="ja-JP" altLang="en-US" sz="1600" dirty="0" smtClean="0"/>
              <a:t>現在</a:t>
            </a:r>
            <a:r>
              <a:rPr lang="en-US" altLang="ja-JP" sz="1600" dirty="0" smtClean="0"/>
              <a:t>】</a:t>
            </a:r>
            <a:r>
              <a:rPr lang="ja-JP" altLang="en-US" sz="1600" dirty="0" smtClean="0"/>
              <a:t>　　　　　　　　</a:t>
            </a:r>
            <a:r>
              <a:rPr lang="en-US" altLang="ja-JP" sz="1600" dirty="0" smtClean="0"/>
              <a:t>7</a:t>
            </a:r>
            <a:r>
              <a:rPr lang="ja-JP" altLang="en-US" sz="1600" dirty="0" smtClean="0"/>
              <a:t>舗分の家賃補助が可能</a:t>
            </a:r>
            <a:endParaRPr lang="en-US" altLang="ja-JP" sz="1600" dirty="0" smtClean="0"/>
          </a:p>
          <a:p>
            <a:r>
              <a:rPr kumimoji="1" lang="ja-JP" altLang="en-US" sz="1600" dirty="0" smtClean="0"/>
              <a:t>・シャッター税：</a:t>
            </a:r>
            <a:r>
              <a:rPr lang="en-US" altLang="ja-JP" sz="1600" dirty="0" smtClean="0"/>
              <a:t>3000</a:t>
            </a:r>
            <a:r>
              <a:rPr lang="ja-JP" altLang="en-US" sz="1600" dirty="0" smtClean="0"/>
              <a:t>円</a:t>
            </a:r>
            <a:r>
              <a:rPr lang="en-US" altLang="ja-JP" sz="1600" dirty="0" smtClean="0"/>
              <a:t>/</a:t>
            </a:r>
            <a:r>
              <a:rPr lang="ja-JP" altLang="en-US" sz="1600" dirty="0" smtClean="0"/>
              <a:t>月</a:t>
            </a:r>
            <a:r>
              <a:rPr lang="en-US" altLang="ja-JP" sz="1600" dirty="0" smtClean="0"/>
              <a:t>/</a:t>
            </a:r>
            <a:r>
              <a:rPr lang="ja-JP" altLang="en-US" sz="1600" dirty="0" smtClean="0"/>
              <a:t>店舗</a:t>
            </a:r>
            <a:endParaRPr kumimoji="1" lang="en-US" altLang="ja-JP" sz="1600" dirty="0" smtClean="0"/>
          </a:p>
          <a:p>
            <a:r>
              <a:rPr lang="ja-JP" altLang="en-US" sz="1600" dirty="0" smtClean="0"/>
              <a:t>・シャッター税収入：</a:t>
            </a:r>
            <a:r>
              <a:rPr lang="en-US" altLang="ja-JP" sz="1600" dirty="0" smtClean="0"/>
              <a:t>108000</a:t>
            </a:r>
            <a:r>
              <a:rPr lang="ja-JP" altLang="en-US" sz="1600" dirty="0" smtClean="0"/>
              <a:t>円</a:t>
            </a:r>
            <a:r>
              <a:rPr lang="en-US" altLang="ja-JP" sz="1600" dirty="0" smtClean="0"/>
              <a:t>/</a:t>
            </a:r>
            <a:r>
              <a:rPr lang="ja-JP" altLang="en-US" sz="1600" dirty="0" smtClean="0"/>
              <a:t>月</a:t>
            </a:r>
            <a:endParaRPr lang="en-US" altLang="ja-JP" sz="1600" dirty="0" smtClean="0"/>
          </a:p>
        </p:txBody>
      </p:sp>
    </p:spTree>
    <p:extLst>
      <p:ext uri="{BB962C8B-B14F-4D97-AF65-F5344CB8AC3E}">
        <p14:creationId xmlns:p14="http://schemas.microsoft.com/office/powerpoint/2010/main" val="252242496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1880058" y="40530"/>
            <a:ext cx="4614913" cy="1047523"/>
          </a:xfrm>
          <a:prstGeom prst="rect">
            <a:avLst/>
          </a:prstGeom>
          <a:noFill/>
          <a:ln>
            <a:solidFill>
              <a:srgbClr val="FFFFFF"/>
            </a:solid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3200" dirty="0" smtClean="0">
                <a:solidFill>
                  <a:schemeClr val="accent3"/>
                </a:solidFill>
              </a:rPr>
              <a:t>オーガニックスクール</a:t>
            </a:r>
            <a:endParaRPr lang="en-US" altLang="ja-JP" sz="3200" dirty="0" smtClean="0">
              <a:solidFill>
                <a:schemeClr val="accent3"/>
              </a:solidFill>
            </a:endParaRPr>
          </a:p>
        </p:txBody>
      </p:sp>
      <p:sp>
        <p:nvSpPr>
          <p:cNvPr id="13" name="タイトル 1"/>
          <p:cNvSpPr txBox="1">
            <a:spLocks/>
          </p:cNvSpPr>
          <p:nvPr/>
        </p:nvSpPr>
        <p:spPr>
          <a:xfrm>
            <a:off x="282588" y="0"/>
            <a:ext cx="1569025" cy="1047523"/>
          </a:xfrm>
          <a:prstGeom prst="rect">
            <a:avLst/>
          </a:prstGeom>
          <a:noFill/>
          <a:ln>
            <a:solidFill>
              <a:schemeClr val="accent3"/>
            </a:solid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dirty="0" smtClean="0">
                <a:solidFill>
                  <a:schemeClr val="accent3"/>
                </a:solidFill>
              </a:rPr>
              <a:t>補足</a:t>
            </a:r>
            <a:endParaRPr lang="ja-JP" altLang="en-US" dirty="0">
              <a:solidFill>
                <a:schemeClr val="accent3"/>
              </a:solidFill>
            </a:endParaRPr>
          </a:p>
        </p:txBody>
      </p:sp>
      <p:cxnSp>
        <p:nvCxnSpPr>
          <p:cNvPr id="14" name="直線コネクタ 13"/>
          <p:cNvCxnSpPr/>
          <p:nvPr/>
        </p:nvCxnSpPr>
        <p:spPr>
          <a:xfrm>
            <a:off x="1837448" y="1047523"/>
            <a:ext cx="4452791" cy="0"/>
          </a:xfrm>
          <a:prstGeom prst="line">
            <a:avLst/>
          </a:prstGeom>
          <a:ln w="19050" cmpd="sng">
            <a:solidFill>
              <a:srgbClr val="9BBB59"/>
            </a:solidFill>
          </a:ln>
          <a:effectLst/>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612105" y="1076244"/>
            <a:ext cx="5493813" cy="646331"/>
          </a:xfrm>
          <a:prstGeom prst="rect">
            <a:avLst/>
          </a:prstGeom>
          <a:noFill/>
        </p:spPr>
        <p:txBody>
          <a:bodyPr wrap="none" rtlCol="0">
            <a:spAutoFit/>
          </a:bodyPr>
          <a:lstStyle/>
          <a:p>
            <a:r>
              <a:rPr lang="ja-JP" altLang="en-US" dirty="0" smtClean="0">
                <a:solidFill>
                  <a:schemeClr val="accent3"/>
                </a:solidFill>
                <a:ea typeface="07ロゴたいぷゴシック7"/>
              </a:rPr>
              <a:t>習い事として、趣味の場として広がるコミュニティ</a:t>
            </a:r>
            <a:endParaRPr lang="en-US" altLang="ja-JP" dirty="0">
              <a:solidFill>
                <a:schemeClr val="accent3"/>
              </a:solidFill>
              <a:ea typeface="07ロゴたいぷゴシック7"/>
            </a:endParaRPr>
          </a:p>
          <a:p>
            <a:endParaRPr kumimoji="1" lang="en-US" altLang="ja-JP" dirty="0" smtClean="0">
              <a:solidFill>
                <a:schemeClr val="accent3"/>
              </a:solidFill>
              <a:ea typeface="07ロゴたいぷゴシック7"/>
            </a:endParaRPr>
          </a:p>
        </p:txBody>
      </p:sp>
    </p:spTree>
    <p:extLst>
      <p:ext uri="{BB962C8B-B14F-4D97-AF65-F5344CB8AC3E}">
        <p14:creationId xmlns:p14="http://schemas.microsoft.com/office/powerpoint/2010/main" val="24094410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a:xfrm>
            <a:off x="8486391" y="6356350"/>
            <a:ext cx="532894" cy="501650"/>
          </a:xfrm>
        </p:spPr>
        <p:txBody>
          <a:bodyPr/>
          <a:lstStyle/>
          <a:p>
            <a:fld id="{EB6DE344-0E13-7A42-845D-D86302F9C55A}" type="slidenum">
              <a:rPr lang="ja-JP" altLang="en-US" smtClean="0"/>
              <a:pPr/>
              <a:t>42</a:t>
            </a:fld>
            <a:endParaRPr lang="ja-JP" altLang="en-US"/>
          </a:p>
        </p:txBody>
      </p:sp>
      <p:sp>
        <p:nvSpPr>
          <p:cNvPr id="4" name="タイトル 1"/>
          <p:cNvSpPr>
            <a:spLocks noGrp="1"/>
          </p:cNvSpPr>
          <p:nvPr>
            <p:ph type="title"/>
          </p:nvPr>
        </p:nvSpPr>
        <p:spPr>
          <a:xfrm>
            <a:off x="282588" y="0"/>
            <a:ext cx="1569025" cy="1047523"/>
          </a:xfrm>
          <a:noFill/>
          <a:ln>
            <a:solidFill>
              <a:schemeClr val="accent4"/>
            </a:solidFill>
          </a:ln>
        </p:spPr>
        <p:txBody>
          <a:bodyPr>
            <a:normAutofit/>
          </a:bodyPr>
          <a:lstStyle/>
          <a:p>
            <a:r>
              <a:rPr lang="en-US" altLang="ja-JP" dirty="0" smtClean="0">
                <a:solidFill>
                  <a:schemeClr val="accent4"/>
                </a:solidFill>
              </a:rPr>
              <a:t>Plan</a:t>
            </a:r>
            <a:endParaRPr kumimoji="1" lang="ja-JP" altLang="en-US" dirty="0">
              <a:solidFill>
                <a:schemeClr val="accent4"/>
              </a:solidFill>
            </a:endParaRPr>
          </a:p>
        </p:txBody>
      </p:sp>
      <p:sp>
        <p:nvSpPr>
          <p:cNvPr id="5" name="タイトル 1"/>
          <p:cNvSpPr txBox="1">
            <a:spLocks/>
          </p:cNvSpPr>
          <p:nvPr/>
        </p:nvSpPr>
        <p:spPr>
          <a:xfrm>
            <a:off x="1837448" y="40530"/>
            <a:ext cx="4470318" cy="1047523"/>
          </a:xfrm>
          <a:prstGeom prst="rect">
            <a:avLst/>
          </a:prstGeom>
          <a:noFill/>
          <a:ln>
            <a:solidFill>
              <a:srgbClr val="FFFFFF"/>
            </a:solidFill>
          </a:ln>
        </p:spPr>
        <p:txBody>
          <a:bodyPr vert="horz" lIns="91440" tIns="45720" rIns="91440" bIns="45720" rtlCol="0" anchor="ctr">
            <a:normAutofit fontScale="92500"/>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dirty="0" smtClean="0">
                <a:solidFill>
                  <a:schemeClr val="accent4"/>
                </a:solidFill>
              </a:rPr>
              <a:t>パーク＆サイクル</a:t>
            </a:r>
            <a:endParaRPr lang="en-US" altLang="ja-JP" dirty="0" smtClean="0">
              <a:solidFill>
                <a:schemeClr val="accent4"/>
              </a:solidFill>
            </a:endParaRPr>
          </a:p>
        </p:txBody>
      </p:sp>
      <p:cxnSp>
        <p:nvCxnSpPr>
          <p:cNvPr id="6" name="直線コネクタ 5"/>
          <p:cNvCxnSpPr/>
          <p:nvPr/>
        </p:nvCxnSpPr>
        <p:spPr>
          <a:xfrm>
            <a:off x="1837448" y="1047523"/>
            <a:ext cx="4452791" cy="0"/>
          </a:xfrm>
          <a:prstGeom prst="line">
            <a:avLst/>
          </a:prstGeom>
          <a:ln w="1905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612105" y="1076244"/>
            <a:ext cx="4601815" cy="369332"/>
          </a:xfrm>
          <a:prstGeom prst="rect">
            <a:avLst/>
          </a:prstGeom>
          <a:noFill/>
        </p:spPr>
        <p:txBody>
          <a:bodyPr wrap="none" rtlCol="0">
            <a:spAutoFit/>
          </a:bodyPr>
          <a:lstStyle/>
          <a:p>
            <a:r>
              <a:rPr lang="en-US" altLang="ja-JP" dirty="0" smtClean="0">
                <a:solidFill>
                  <a:srgbClr val="8064A2"/>
                </a:solidFill>
                <a:ea typeface="07ロゴたいぷゴシック7"/>
              </a:rPr>
              <a:t>Cycle</a:t>
            </a:r>
            <a:r>
              <a:rPr lang="ja-JP" altLang="en-US" dirty="0" smtClean="0">
                <a:solidFill>
                  <a:srgbClr val="8064A2"/>
                </a:solidFill>
                <a:ea typeface="07ロゴたいぷゴシック7"/>
              </a:rPr>
              <a:t>からストレスフリーな交通サイクルへ</a:t>
            </a:r>
            <a:endParaRPr lang="en-US" altLang="ja-JP" dirty="0">
              <a:solidFill>
                <a:srgbClr val="8064A2"/>
              </a:solidFill>
              <a:ea typeface="07ロゴたいぷゴシック7"/>
            </a:endParaRPr>
          </a:p>
        </p:txBody>
      </p:sp>
      <p:sp>
        <p:nvSpPr>
          <p:cNvPr id="29" name="テキスト ボックス 28"/>
          <p:cNvSpPr txBox="1"/>
          <p:nvPr/>
        </p:nvSpPr>
        <p:spPr>
          <a:xfrm>
            <a:off x="281526" y="2336819"/>
            <a:ext cx="4075222" cy="1138773"/>
          </a:xfrm>
          <a:prstGeom prst="rect">
            <a:avLst/>
          </a:prstGeom>
          <a:noFill/>
        </p:spPr>
        <p:txBody>
          <a:bodyPr wrap="square" rtlCol="0">
            <a:spAutoFit/>
          </a:bodyPr>
          <a:lstStyle/>
          <a:p>
            <a:r>
              <a:rPr lang="ja-JP" altLang="en-US" sz="1600" dirty="0">
                <a:solidFill>
                  <a:prstClr val="black"/>
                </a:solidFill>
              </a:rPr>
              <a:t>・時間価値：</a:t>
            </a:r>
            <a:r>
              <a:rPr lang="en-US" altLang="ja-JP" sz="1600" dirty="0">
                <a:solidFill>
                  <a:prstClr val="black"/>
                </a:solidFill>
              </a:rPr>
              <a:t>24</a:t>
            </a:r>
            <a:r>
              <a:rPr lang="ja-JP" altLang="en-US" sz="1600" dirty="0">
                <a:solidFill>
                  <a:prstClr val="black"/>
                </a:solidFill>
              </a:rPr>
              <a:t>円</a:t>
            </a:r>
            <a:r>
              <a:rPr lang="en-US" altLang="ja-JP" sz="1600" dirty="0">
                <a:solidFill>
                  <a:prstClr val="black"/>
                </a:solidFill>
              </a:rPr>
              <a:t>/</a:t>
            </a:r>
            <a:r>
              <a:rPr lang="ja-JP" altLang="en-US" sz="1600" dirty="0">
                <a:solidFill>
                  <a:prstClr val="black"/>
                </a:solidFill>
              </a:rPr>
              <a:t>分</a:t>
            </a:r>
            <a:endParaRPr lang="en-US" altLang="ja-JP" sz="1600" dirty="0">
              <a:solidFill>
                <a:prstClr val="black"/>
              </a:solidFill>
            </a:endParaRPr>
          </a:p>
          <a:p>
            <a:r>
              <a:rPr lang="ja-JP" altLang="en-US" sz="1000" dirty="0">
                <a:solidFill>
                  <a:prstClr val="black"/>
                </a:solidFill>
              </a:rPr>
              <a:t>　　　｛平成</a:t>
            </a:r>
            <a:r>
              <a:rPr lang="en-US" altLang="ja-JP" sz="1000" dirty="0">
                <a:solidFill>
                  <a:prstClr val="black"/>
                </a:solidFill>
              </a:rPr>
              <a:t>23</a:t>
            </a:r>
            <a:r>
              <a:rPr lang="ja-JP" altLang="en-US" sz="1000" dirty="0">
                <a:solidFill>
                  <a:prstClr val="black"/>
                </a:solidFill>
              </a:rPr>
              <a:t>年度茨城県一人当たり所得</a:t>
            </a:r>
            <a:r>
              <a:rPr lang="en-US" altLang="ja-JP" sz="1000" dirty="0">
                <a:solidFill>
                  <a:prstClr val="black"/>
                </a:solidFill>
              </a:rPr>
              <a:t>/</a:t>
            </a:r>
            <a:r>
              <a:rPr lang="ja-JP" altLang="en-US" sz="1000" dirty="0">
                <a:solidFill>
                  <a:prstClr val="black"/>
                </a:solidFill>
              </a:rPr>
              <a:t>（</a:t>
            </a:r>
            <a:r>
              <a:rPr lang="en-US" altLang="ja-JP" sz="1000" dirty="0">
                <a:solidFill>
                  <a:prstClr val="black"/>
                </a:solidFill>
              </a:rPr>
              <a:t>8</a:t>
            </a:r>
            <a:r>
              <a:rPr lang="ja-JP" altLang="en-US" sz="1000" dirty="0">
                <a:solidFill>
                  <a:prstClr val="black"/>
                </a:solidFill>
              </a:rPr>
              <a:t>時間</a:t>
            </a:r>
            <a:r>
              <a:rPr lang="en-US" altLang="ja-JP" sz="1000" dirty="0">
                <a:solidFill>
                  <a:prstClr val="black"/>
                </a:solidFill>
              </a:rPr>
              <a:t>×260</a:t>
            </a:r>
            <a:r>
              <a:rPr lang="ja-JP" altLang="en-US" sz="1000" dirty="0">
                <a:solidFill>
                  <a:prstClr val="black"/>
                </a:solidFill>
              </a:rPr>
              <a:t>日）｝</a:t>
            </a:r>
            <a:endParaRPr lang="en-US" altLang="ja-JP" sz="1000" dirty="0">
              <a:solidFill>
                <a:prstClr val="black"/>
              </a:solidFill>
            </a:endParaRPr>
          </a:p>
          <a:p>
            <a:r>
              <a:rPr lang="ja-JP" altLang="en-US" sz="1600" dirty="0">
                <a:solidFill>
                  <a:prstClr val="black"/>
                </a:solidFill>
              </a:rPr>
              <a:t>・ガソリン代：</a:t>
            </a:r>
            <a:r>
              <a:rPr lang="en-US" altLang="ja-JP" sz="1600" dirty="0">
                <a:solidFill>
                  <a:prstClr val="black"/>
                </a:solidFill>
              </a:rPr>
              <a:t>14</a:t>
            </a:r>
            <a:r>
              <a:rPr lang="ja-JP" altLang="en-US" sz="1600" dirty="0">
                <a:solidFill>
                  <a:prstClr val="black"/>
                </a:solidFill>
              </a:rPr>
              <a:t>円</a:t>
            </a:r>
            <a:r>
              <a:rPr lang="en-US" altLang="ja-JP" sz="1600" dirty="0">
                <a:solidFill>
                  <a:prstClr val="black"/>
                </a:solidFill>
              </a:rPr>
              <a:t>/km</a:t>
            </a:r>
          </a:p>
          <a:p>
            <a:r>
              <a:rPr lang="ja-JP" altLang="en-US" sz="1000" dirty="0">
                <a:solidFill>
                  <a:prstClr val="black"/>
                </a:solidFill>
              </a:rPr>
              <a:t>　　　｛</a:t>
            </a:r>
            <a:r>
              <a:rPr lang="en-US" altLang="ja-JP" sz="1000" dirty="0">
                <a:solidFill>
                  <a:prstClr val="black"/>
                </a:solidFill>
              </a:rPr>
              <a:t>140</a:t>
            </a:r>
            <a:r>
              <a:rPr lang="ja-JP" altLang="en-US" sz="1000" dirty="0">
                <a:solidFill>
                  <a:prstClr val="black"/>
                </a:solidFill>
              </a:rPr>
              <a:t>円</a:t>
            </a:r>
            <a:r>
              <a:rPr lang="en-US" altLang="ja-JP" sz="1000" dirty="0">
                <a:solidFill>
                  <a:prstClr val="black"/>
                </a:solidFill>
              </a:rPr>
              <a:t>/L</a:t>
            </a:r>
            <a:r>
              <a:rPr lang="ja-JP" altLang="en-US" sz="1000" dirty="0" err="1">
                <a:solidFill>
                  <a:prstClr val="black"/>
                </a:solidFill>
              </a:rPr>
              <a:t>、</a:t>
            </a:r>
            <a:r>
              <a:rPr lang="ja-JP" altLang="en-US" sz="1000" dirty="0">
                <a:solidFill>
                  <a:prstClr val="black"/>
                </a:solidFill>
              </a:rPr>
              <a:t>車の燃費</a:t>
            </a:r>
            <a:r>
              <a:rPr lang="en-US" altLang="ja-JP" sz="1000" dirty="0">
                <a:solidFill>
                  <a:prstClr val="black"/>
                </a:solidFill>
              </a:rPr>
              <a:t>10km/L</a:t>
            </a:r>
            <a:r>
              <a:rPr lang="ja-JP" altLang="en-US" sz="1000" dirty="0">
                <a:solidFill>
                  <a:prstClr val="black"/>
                </a:solidFill>
              </a:rPr>
              <a:t>｝</a:t>
            </a:r>
            <a:endParaRPr lang="en-US" altLang="ja-JP" sz="1000" dirty="0">
              <a:solidFill>
                <a:prstClr val="black"/>
              </a:solidFill>
            </a:endParaRPr>
          </a:p>
          <a:p>
            <a:r>
              <a:rPr lang="ja-JP" altLang="en-US" sz="1600" dirty="0">
                <a:solidFill>
                  <a:prstClr val="black"/>
                </a:solidFill>
              </a:rPr>
              <a:t>・車から自転車の乗り換えに</a:t>
            </a:r>
            <a:r>
              <a:rPr lang="en-US" altLang="ja-JP" sz="1600" dirty="0">
                <a:solidFill>
                  <a:prstClr val="black"/>
                </a:solidFill>
              </a:rPr>
              <a:t>2</a:t>
            </a:r>
            <a:r>
              <a:rPr lang="ja-JP" altLang="en-US" sz="1600" dirty="0">
                <a:solidFill>
                  <a:prstClr val="black"/>
                </a:solidFill>
              </a:rPr>
              <a:t>分かかるとする</a:t>
            </a:r>
            <a:endParaRPr lang="en-US" altLang="ja-JP" sz="1600" dirty="0">
              <a:solidFill>
                <a:prstClr val="black"/>
              </a:solidFill>
            </a:endParaRPr>
          </a:p>
        </p:txBody>
      </p:sp>
      <p:sp>
        <p:nvSpPr>
          <p:cNvPr id="30" name="テキスト ボックス 29"/>
          <p:cNvSpPr txBox="1"/>
          <p:nvPr/>
        </p:nvSpPr>
        <p:spPr>
          <a:xfrm>
            <a:off x="133580" y="1525613"/>
            <a:ext cx="2920992" cy="400110"/>
          </a:xfrm>
          <a:prstGeom prst="rect">
            <a:avLst/>
          </a:prstGeom>
          <a:noFill/>
          <a:ln>
            <a:solidFill>
              <a:schemeClr val="tx1"/>
            </a:solidFill>
          </a:ln>
        </p:spPr>
        <p:txBody>
          <a:bodyPr wrap="none" rtlCol="0">
            <a:spAutoFit/>
          </a:bodyPr>
          <a:lstStyle/>
          <a:p>
            <a:r>
              <a:rPr lang="ja-JP" altLang="en-US" sz="2000" dirty="0">
                <a:solidFill>
                  <a:prstClr val="black"/>
                </a:solidFill>
              </a:rPr>
              <a:t>政策実施による</a:t>
            </a:r>
            <a:r>
              <a:rPr lang="ja-JP" altLang="en-US" sz="2000" dirty="0" smtClean="0">
                <a:solidFill>
                  <a:prstClr val="black"/>
                </a:solidFill>
              </a:rPr>
              <a:t>効果</a:t>
            </a:r>
            <a:r>
              <a:rPr lang="ja-JP" altLang="en-US" sz="2000" dirty="0">
                <a:solidFill>
                  <a:prstClr val="black"/>
                </a:solidFill>
              </a:rPr>
              <a:t>比較</a:t>
            </a:r>
            <a:endParaRPr lang="en-US" altLang="ja-JP" sz="2000" dirty="0">
              <a:solidFill>
                <a:prstClr val="black"/>
              </a:solidFill>
            </a:endParaRPr>
          </a:p>
        </p:txBody>
      </p:sp>
      <p:sp>
        <p:nvSpPr>
          <p:cNvPr id="31" name="テキスト ボックス 30"/>
          <p:cNvSpPr txBox="1"/>
          <p:nvPr/>
        </p:nvSpPr>
        <p:spPr>
          <a:xfrm>
            <a:off x="133580" y="3419260"/>
            <a:ext cx="3958135" cy="646331"/>
          </a:xfrm>
          <a:prstGeom prst="rect">
            <a:avLst/>
          </a:prstGeom>
          <a:noFill/>
        </p:spPr>
        <p:txBody>
          <a:bodyPr wrap="none" rtlCol="0">
            <a:spAutoFit/>
          </a:bodyPr>
          <a:lstStyle/>
          <a:p>
            <a:r>
              <a:rPr lang="en-US" altLang="ja-JP" sz="1600" dirty="0">
                <a:solidFill>
                  <a:prstClr val="black"/>
                </a:solidFill>
              </a:rPr>
              <a:t>(24*4+14*2.0*2)*700+(24*1+14*1.2*2)*350</a:t>
            </a:r>
          </a:p>
          <a:p>
            <a:r>
              <a:rPr lang="en-US" altLang="ja-JP" sz="1600" dirty="0">
                <a:solidFill>
                  <a:prstClr val="black"/>
                </a:solidFill>
              </a:rPr>
              <a:t>=</a:t>
            </a:r>
            <a:r>
              <a:rPr lang="en-US" altLang="ja-JP" sz="2000" dirty="0">
                <a:solidFill>
                  <a:prstClr val="black"/>
                </a:solidFill>
              </a:rPr>
              <a:t>126,560</a:t>
            </a:r>
            <a:r>
              <a:rPr lang="ja-JP" altLang="en-US" dirty="0">
                <a:solidFill>
                  <a:prstClr val="black"/>
                </a:solidFill>
              </a:rPr>
              <a:t>（円</a:t>
            </a:r>
            <a:r>
              <a:rPr lang="en-US" altLang="ja-JP" dirty="0">
                <a:solidFill>
                  <a:prstClr val="black"/>
                </a:solidFill>
              </a:rPr>
              <a:t>/</a:t>
            </a:r>
            <a:r>
              <a:rPr lang="ja-JP" altLang="en-US" dirty="0">
                <a:solidFill>
                  <a:prstClr val="black"/>
                </a:solidFill>
              </a:rPr>
              <a:t>日）</a:t>
            </a:r>
            <a:endParaRPr lang="ja-JP" altLang="en-US" sz="2000" dirty="0">
              <a:solidFill>
                <a:prstClr val="black"/>
              </a:solidFill>
            </a:endParaRPr>
          </a:p>
        </p:txBody>
      </p:sp>
      <p:sp>
        <p:nvSpPr>
          <p:cNvPr id="36" name="左大かっこ 35"/>
          <p:cNvSpPr/>
          <p:nvPr/>
        </p:nvSpPr>
        <p:spPr>
          <a:xfrm>
            <a:off x="301281" y="2375132"/>
            <a:ext cx="45719" cy="1011198"/>
          </a:xfrm>
          <a:prstGeom prst="leftBracket">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solidFill>
                <a:prstClr val="black"/>
              </a:solidFill>
            </a:endParaRPr>
          </a:p>
        </p:txBody>
      </p:sp>
      <p:sp>
        <p:nvSpPr>
          <p:cNvPr id="45" name="テキスト ボックス 44"/>
          <p:cNvSpPr txBox="1"/>
          <p:nvPr/>
        </p:nvSpPr>
        <p:spPr>
          <a:xfrm>
            <a:off x="166858" y="2019530"/>
            <a:ext cx="2749471" cy="400110"/>
          </a:xfrm>
          <a:prstGeom prst="rect">
            <a:avLst/>
          </a:prstGeom>
          <a:noFill/>
        </p:spPr>
        <p:txBody>
          <a:bodyPr wrap="none" rtlCol="0">
            <a:spAutoFit/>
          </a:bodyPr>
          <a:lstStyle/>
          <a:p>
            <a:r>
              <a:rPr lang="ja-JP" altLang="en-US" sz="2000" dirty="0">
                <a:solidFill>
                  <a:schemeClr val="accent4"/>
                </a:solidFill>
              </a:rPr>
              <a:t>○自転車利用者の効果</a:t>
            </a:r>
          </a:p>
        </p:txBody>
      </p:sp>
      <p:sp>
        <p:nvSpPr>
          <p:cNvPr id="46" name="テキスト ボックス 45"/>
          <p:cNvSpPr txBox="1"/>
          <p:nvPr/>
        </p:nvSpPr>
        <p:spPr>
          <a:xfrm>
            <a:off x="4602192" y="1559009"/>
            <a:ext cx="2749471" cy="400110"/>
          </a:xfrm>
          <a:prstGeom prst="rect">
            <a:avLst/>
          </a:prstGeom>
          <a:noFill/>
        </p:spPr>
        <p:txBody>
          <a:bodyPr wrap="none" rtlCol="0">
            <a:spAutoFit/>
          </a:bodyPr>
          <a:lstStyle/>
          <a:p>
            <a:r>
              <a:rPr lang="ja-JP" altLang="en-US" sz="2000" dirty="0">
                <a:solidFill>
                  <a:schemeClr val="accent4"/>
                </a:solidFill>
              </a:rPr>
              <a:t>○自動車利用者の効果</a:t>
            </a:r>
          </a:p>
        </p:txBody>
      </p:sp>
      <p:sp>
        <p:nvSpPr>
          <p:cNvPr id="47" name="テキスト ボックス 46"/>
          <p:cNvSpPr txBox="1"/>
          <p:nvPr/>
        </p:nvSpPr>
        <p:spPr>
          <a:xfrm>
            <a:off x="4538300" y="1913873"/>
            <a:ext cx="4278289" cy="830997"/>
          </a:xfrm>
          <a:prstGeom prst="rect">
            <a:avLst/>
          </a:prstGeom>
          <a:noFill/>
        </p:spPr>
        <p:txBody>
          <a:bodyPr wrap="square" rtlCol="0">
            <a:spAutoFit/>
          </a:bodyPr>
          <a:lstStyle/>
          <a:p>
            <a:r>
              <a:rPr lang="ja-JP" altLang="en-US" dirty="0" smtClean="0">
                <a:solidFill>
                  <a:schemeClr val="tx1">
                    <a:lumMod val="50000"/>
                    <a:lumOff val="50000"/>
                  </a:schemeClr>
                </a:solidFill>
              </a:rPr>
              <a:t>・</a:t>
            </a:r>
            <a:r>
              <a:rPr lang="en-US" altLang="ja-JP" dirty="0" smtClean="0">
                <a:solidFill>
                  <a:schemeClr val="tx1">
                    <a:lumMod val="50000"/>
                    <a:lumOff val="50000"/>
                  </a:schemeClr>
                </a:solidFill>
              </a:rPr>
              <a:t>JICA </a:t>
            </a:r>
            <a:r>
              <a:rPr lang="en-US" altLang="ja-JP" dirty="0">
                <a:solidFill>
                  <a:schemeClr val="tx1">
                    <a:lumMod val="50000"/>
                    <a:lumOff val="50000"/>
                  </a:schemeClr>
                </a:solidFill>
              </a:rPr>
              <a:t>STRADA</a:t>
            </a:r>
            <a:r>
              <a:rPr lang="ja-JP" altLang="en-US" dirty="0">
                <a:solidFill>
                  <a:schemeClr val="tx1">
                    <a:lumMod val="50000"/>
                    <a:lumOff val="50000"/>
                  </a:schemeClr>
                </a:solidFill>
              </a:rPr>
              <a:t>による施策実行効果の分析</a:t>
            </a:r>
            <a:endParaRPr lang="en-US" altLang="ja-JP" dirty="0">
              <a:solidFill>
                <a:schemeClr val="tx1">
                  <a:lumMod val="50000"/>
                  <a:lumOff val="50000"/>
                </a:schemeClr>
              </a:solidFill>
            </a:endParaRPr>
          </a:p>
          <a:p>
            <a:r>
              <a:rPr lang="ja-JP" altLang="en-US" sz="1400" dirty="0">
                <a:solidFill>
                  <a:prstClr val="black"/>
                </a:solidFill>
              </a:rPr>
              <a:t>　中心市街地（土浦市</a:t>
            </a:r>
            <a:r>
              <a:rPr lang="en-US" altLang="ja-JP" sz="1400" dirty="0">
                <a:solidFill>
                  <a:prstClr val="black"/>
                </a:solidFill>
              </a:rPr>
              <a:t>5</a:t>
            </a:r>
            <a:r>
              <a:rPr lang="ja-JP" altLang="en-US" sz="1400" dirty="0">
                <a:solidFill>
                  <a:prstClr val="black"/>
                </a:solidFill>
              </a:rPr>
              <a:t>）の従業者数、茨城県南総人口を</a:t>
            </a:r>
            <a:r>
              <a:rPr lang="en-US" altLang="ja-JP" sz="1400" dirty="0">
                <a:solidFill>
                  <a:prstClr val="black"/>
                </a:solidFill>
              </a:rPr>
              <a:t>-1170</a:t>
            </a:r>
            <a:r>
              <a:rPr lang="ja-JP" altLang="en-US" sz="1400" dirty="0">
                <a:solidFill>
                  <a:prstClr val="black"/>
                </a:solidFill>
              </a:rPr>
              <a:t>　　　</a:t>
            </a:r>
            <a:r>
              <a:rPr lang="ja-JP" altLang="en-US" sz="1600" dirty="0">
                <a:solidFill>
                  <a:prstClr val="black"/>
                </a:solidFill>
              </a:rPr>
              <a:t>→時間費用</a:t>
            </a:r>
            <a:r>
              <a:rPr lang="en-US" altLang="ja-JP" sz="1600" dirty="0">
                <a:solidFill>
                  <a:prstClr val="black"/>
                </a:solidFill>
              </a:rPr>
              <a:t>4</a:t>
            </a:r>
            <a:r>
              <a:rPr lang="ja-JP" altLang="en-US" sz="1600" dirty="0">
                <a:solidFill>
                  <a:prstClr val="black"/>
                </a:solidFill>
              </a:rPr>
              <a:t>億</a:t>
            </a:r>
            <a:r>
              <a:rPr lang="en-US" altLang="ja-JP" sz="1600" dirty="0">
                <a:solidFill>
                  <a:prstClr val="black"/>
                </a:solidFill>
              </a:rPr>
              <a:t>5000</a:t>
            </a:r>
            <a:r>
              <a:rPr lang="ja-JP" altLang="en-US" sz="1600" dirty="0">
                <a:solidFill>
                  <a:prstClr val="black"/>
                </a:solidFill>
              </a:rPr>
              <a:t>万円</a:t>
            </a:r>
            <a:r>
              <a:rPr lang="en-US" altLang="ja-JP" sz="1600" dirty="0">
                <a:solidFill>
                  <a:prstClr val="black"/>
                </a:solidFill>
              </a:rPr>
              <a:t>/</a:t>
            </a:r>
            <a:r>
              <a:rPr lang="ja-JP" altLang="en-US" sz="1600" dirty="0">
                <a:solidFill>
                  <a:prstClr val="black"/>
                </a:solidFill>
              </a:rPr>
              <a:t>年の減少</a:t>
            </a:r>
          </a:p>
        </p:txBody>
      </p:sp>
      <p:sp>
        <p:nvSpPr>
          <p:cNvPr id="48" name="テキスト ボックス 47"/>
          <p:cNvSpPr txBox="1"/>
          <p:nvPr/>
        </p:nvSpPr>
        <p:spPr>
          <a:xfrm>
            <a:off x="4538300" y="2756240"/>
            <a:ext cx="4786888" cy="984885"/>
          </a:xfrm>
          <a:prstGeom prst="rect">
            <a:avLst/>
          </a:prstGeom>
          <a:noFill/>
        </p:spPr>
        <p:txBody>
          <a:bodyPr wrap="none" rtlCol="0">
            <a:spAutoFit/>
          </a:bodyPr>
          <a:lstStyle/>
          <a:p>
            <a:r>
              <a:rPr lang="ja-JP" altLang="en-US" dirty="0" smtClean="0">
                <a:solidFill>
                  <a:srgbClr val="7F7F7F"/>
                </a:solidFill>
              </a:rPr>
              <a:t>・中心</a:t>
            </a:r>
            <a:r>
              <a:rPr lang="ja-JP" altLang="en-US" dirty="0">
                <a:solidFill>
                  <a:srgbClr val="7F7F7F"/>
                </a:solidFill>
              </a:rPr>
              <a:t>市街地の従業者分の効果</a:t>
            </a:r>
            <a:endParaRPr lang="en-US" altLang="ja-JP" dirty="0">
              <a:solidFill>
                <a:srgbClr val="7F7F7F"/>
              </a:solidFill>
            </a:endParaRPr>
          </a:p>
          <a:p>
            <a:r>
              <a:rPr lang="en-US" altLang="ja-JP" sz="1600" dirty="0">
                <a:solidFill>
                  <a:prstClr val="black"/>
                </a:solidFill>
              </a:rPr>
              <a:t>=4</a:t>
            </a:r>
            <a:r>
              <a:rPr lang="ja-JP" altLang="en-US" sz="1600" dirty="0">
                <a:solidFill>
                  <a:prstClr val="black"/>
                </a:solidFill>
              </a:rPr>
              <a:t>億</a:t>
            </a:r>
            <a:r>
              <a:rPr lang="en-US" altLang="ja-JP" sz="1600" dirty="0">
                <a:solidFill>
                  <a:prstClr val="black"/>
                </a:solidFill>
              </a:rPr>
              <a:t>5000</a:t>
            </a:r>
            <a:r>
              <a:rPr lang="ja-JP" altLang="en-US" sz="1600" dirty="0">
                <a:solidFill>
                  <a:prstClr val="black"/>
                </a:solidFill>
              </a:rPr>
              <a:t>万*（土浦市</a:t>
            </a:r>
            <a:r>
              <a:rPr lang="en-US" altLang="ja-JP" sz="1600" dirty="0">
                <a:solidFill>
                  <a:prstClr val="black"/>
                </a:solidFill>
              </a:rPr>
              <a:t>5</a:t>
            </a:r>
            <a:r>
              <a:rPr lang="ja-JP" altLang="en-US" sz="1600" dirty="0">
                <a:solidFill>
                  <a:prstClr val="black"/>
                </a:solidFill>
              </a:rPr>
              <a:t>の従業者数</a:t>
            </a:r>
            <a:r>
              <a:rPr lang="en-US" altLang="ja-JP" sz="1600" dirty="0">
                <a:solidFill>
                  <a:prstClr val="black"/>
                </a:solidFill>
              </a:rPr>
              <a:t>/</a:t>
            </a:r>
            <a:r>
              <a:rPr lang="ja-JP" altLang="en-US" sz="1600" dirty="0">
                <a:solidFill>
                  <a:prstClr val="black"/>
                </a:solidFill>
              </a:rPr>
              <a:t>県南総従業者数）</a:t>
            </a:r>
            <a:endParaRPr lang="en-US" altLang="ja-JP" sz="1400" dirty="0">
              <a:solidFill>
                <a:prstClr val="black"/>
              </a:solidFill>
            </a:endParaRPr>
          </a:p>
          <a:p>
            <a:r>
              <a:rPr lang="en-US" altLang="ja-JP" sz="1400" dirty="0">
                <a:solidFill>
                  <a:prstClr val="black"/>
                </a:solidFill>
              </a:rPr>
              <a:t>=</a:t>
            </a:r>
            <a:r>
              <a:rPr lang="en-US" altLang="ja-JP" sz="2400" u="sng" dirty="0">
                <a:solidFill>
                  <a:srgbClr val="C0504D"/>
                </a:solidFill>
              </a:rPr>
              <a:t>1675</a:t>
            </a:r>
            <a:r>
              <a:rPr lang="ja-JP" altLang="en-US" sz="2400" u="sng" dirty="0">
                <a:solidFill>
                  <a:srgbClr val="C0504D"/>
                </a:solidFill>
              </a:rPr>
              <a:t>万（円</a:t>
            </a:r>
            <a:r>
              <a:rPr lang="en-US" altLang="ja-JP" sz="2400" u="sng" dirty="0">
                <a:solidFill>
                  <a:srgbClr val="C0504D"/>
                </a:solidFill>
              </a:rPr>
              <a:t>/</a:t>
            </a:r>
            <a:r>
              <a:rPr lang="ja-JP" altLang="en-US" sz="2400" u="sng" dirty="0">
                <a:solidFill>
                  <a:srgbClr val="C0504D"/>
                </a:solidFill>
              </a:rPr>
              <a:t>年）</a:t>
            </a:r>
            <a:endParaRPr lang="ja-JP" altLang="en-US" sz="1400" u="sng" dirty="0">
              <a:solidFill>
                <a:srgbClr val="C0504D"/>
              </a:solidFill>
            </a:endParaRPr>
          </a:p>
        </p:txBody>
      </p:sp>
      <p:sp>
        <p:nvSpPr>
          <p:cNvPr id="49" name="テキスト ボックス 48"/>
          <p:cNvSpPr txBox="1"/>
          <p:nvPr/>
        </p:nvSpPr>
        <p:spPr>
          <a:xfrm>
            <a:off x="317206" y="4025124"/>
            <a:ext cx="2595582" cy="923330"/>
          </a:xfrm>
          <a:prstGeom prst="rect">
            <a:avLst/>
          </a:prstGeom>
          <a:noFill/>
        </p:spPr>
        <p:txBody>
          <a:bodyPr wrap="none" rtlCol="0">
            <a:spAutoFit/>
          </a:bodyPr>
          <a:lstStyle/>
          <a:p>
            <a:r>
              <a:rPr lang="ja-JP" altLang="en-US" dirty="0"/>
              <a:t>⇒</a:t>
            </a:r>
            <a:r>
              <a:rPr lang="en-US" altLang="ja-JP" dirty="0" smtClean="0"/>
              <a:t>1</a:t>
            </a:r>
            <a:r>
              <a:rPr lang="ja-JP" altLang="en-US" dirty="0" smtClean="0"/>
              <a:t>年間（平日</a:t>
            </a:r>
            <a:r>
              <a:rPr lang="en-US" altLang="ja-JP" dirty="0" smtClean="0"/>
              <a:t>260</a:t>
            </a:r>
            <a:r>
              <a:rPr lang="ja-JP" altLang="en-US" dirty="0" smtClean="0"/>
              <a:t>日）</a:t>
            </a:r>
            <a:endParaRPr lang="en-US" altLang="ja-JP" dirty="0" smtClean="0"/>
          </a:p>
          <a:p>
            <a:r>
              <a:rPr kumimoji="1" lang="en-US" altLang="ja-JP" dirty="0" smtClean="0"/>
              <a:t>	=126,560*260</a:t>
            </a:r>
          </a:p>
          <a:p>
            <a:r>
              <a:rPr lang="en-US" altLang="ja-JP" dirty="0" smtClean="0"/>
              <a:t>	=32,905,600</a:t>
            </a:r>
            <a:r>
              <a:rPr lang="ja-JP" altLang="en-US" dirty="0" smtClean="0"/>
              <a:t>（円</a:t>
            </a:r>
            <a:r>
              <a:rPr lang="en-US" altLang="ja-JP" dirty="0" smtClean="0"/>
              <a:t>/</a:t>
            </a:r>
            <a:r>
              <a:rPr lang="ja-JP" altLang="en-US" dirty="0" smtClean="0"/>
              <a:t>年）</a:t>
            </a:r>
            <a:endParaRPr lang="en-US" altLang="ja-JP" dirty="0" smtClean="0"/>
          </a:p>
        </p:txBody>
      </p:sp>
      <p:sp>
        <p:nvSpPr>
          <p:cNvPr id="50" name="テキスト ボックス 49"/>
          <p:cNvSpPr txBox="1"/>
          <p:nvPr/>
        </p:nvSpPr>
        <p:spPr>
          <a:xfrm>
            <a:off x="205116" y="5020555"/>
            <a:ext cx="4356748" cy="954107"/>
          </a:xfrm>
          <a:prstGeom prst="rect">
            <a:avLst/>
          </a:prstGeom>
          <a:noFill/>
        </p:spPr>
        <p:txBody>
          <a:bodyPr wrap="square" rtlCol="0">
            <a:spAutoFit/>
          </a:bodyPr>
          <a:lstStyle/>
          <a:p>
            <a:r>
              <a:rPr kumimoji="1" lang="ja-JP" altLang="en-US" dirty="0" smtClean="0">
                <a:solidFill>
                  <a:schemeClr val="accent6"/>
                </a:solidFill>
              </a:rPr>
              <a:t>駐車利用可能容量全部が利用された場合</a:t>
            </a:r>
            <a:endParaRPr kumimoji="1" lang="en-US" altLang="ja-JP" dirty="0" smtClean="0">
              <a:solidFill>
                <a:schemeClr val="accent6"/>
              </a:solidFill>
            </a:endParaRPr>
          </a:p>
          <a:p>
            <a:r>
              <a:rPr lang="en-US" altLang="ja-JP" dirty="0" smtClean="0">
                <a:solidFill>
                  <a:srgbClr val="F79646"/>
                </a:solidFill>
              </a:rPr>
              <a:t>1</a:t>
            </a:r>
            <a:r>
              <a:rPr lang="ja-JP" altLang="en-US" dirty="0" smtClean="0">
                <a:solidFill>
                  <a:srgbClr val="F79646"/>
                </a:solidFill>
              </a:rPr>
              <a:t>人あたり</a:t>
            </a:r>
          </a:p>
          <a:p>
            <a:r>
              <a:rPr kumimoji="1" lang="en-US" altLang="ja-JP" sz="2000" dirty="0" smtClean="0"/>
              <a:t>32,905,600/1170=</a:t>
            </a:r>
            <a:r>
              <a:rPr kumimoji="1" lang="en-US" altLang="ja-JP" sz="2000" u="sng" dirty="0" smtClean="0">
                <a:solidFill>
                  <a:srgbClr val="C0504D"/>
                </a:solidFill>
              </a:rPr>
              <a:t>28124</a:t>
            </a:r>
            <a:r>
              <a:rPr lang="ja-JP" altLang="en-US" sz="2000" dirty="0" smtClean="0">
                <a:solidFill>
                  <a:srgbClr val="C0504D"/>
                </a:solidFill>
              </a:rPr>
              <a:t>（円</a:t>
            </a:r>
            <a:r>
              <a:rPr lang="en-US" altLang="ja-JP" sz="2000" dirty="0" smtClean="0">
                <a:solidFill>
                  <a:srgbClr val="C0504D"/>
                </a:solidFill>
              </a:rPr>
              <a:t>/</a:t>
            </a:r>
            <a:r>
              <a:rPr lang="ja-JP" altLang="en-US" sz="2000" dirty="0" smtClean="0">
                <a:solidFill>
                  <a:srgbClr val="C0504D"/>
                </a:solidFill>
              </a:rPr>
              <a:t>年）</a:t>
            </a:r>
            <a:endParaRPr kumimoji="1" lang="ja-JP" altLang="en-US" sz="2000" dirty="0">
              <a:solidFill>
                <a:srgbClr val="C0504D"/>
              </a:solidFill>
            </a:endParaRPr>
          </a:p>
        </p:txBody>
      </p:sp>
      <p:sp>
        <p:nvSpPr>
          <p:cNvPr id="51" name="テキスト ボックス 50"/>
          <p:cNvSpPr txBox="1"/>
          <p:nvPr/>
        </p:nvSpPr>
        <p:spPr>
          <a:xfrm>
            <a:off x="166858" y="6019497"/>
            <a:ext cx="4089581" cy="461665"/>
          </a:xfrm>
          <a:prstGeom prst="rect">
            <a:avLst/>
          </a:prstGeom>
          <a:noFill/>
        </p:spPr>
        <p:txBody>
          <a:bodyPr wrap="none" rtlCol="0">
            <a:spAutoFit/>
          </a:bodyPr>
          <a:lstStyle/>
          <a:p>
            <a:r>
              <a:rPr lang="en-US" altLang="ja-JP" sz="2400" dirty="0" smtClean="0">
                <a:solidFill>
                  <a:schemeClr val="accent2"/>
                </a:solidFill>
              </a:rPr>
              <a:t>1</a:t>
            </a:r>
            <a:r>
              <a:rPr lang="ja-JP" altLang="en-US" sz="2400" dirty="0" smtClean="0">
                <a:solidFill>
                  <a:schemeClr val="accent2"/>
                </a:solidFill>
              </a:rPr>
              <a:t>年間で</a:t>
            </a:r>
            <a:r>
              <a:rPr lang="en-US" altLang="ja-JP" sz="2400" dirty="0" smtClean="0">
                <a:solidFill>
                  <a:schemeClr val="accent2"/>
                </a:solidFill>
              </a:rPr>
              <a:t>1</a:t>
            </a:r>
            <a:r>
              <a:rPr lang="ja-JP" altLang="en-US" sz="2400" dirty="0" smtClean="0">
                <a:solidFill>
                  <a:schemeClr val="accent2"/>
                </a:solidFill>
              </a:rPr>
              <a:t>人約</a:t>
            </a:r>
            <a:r>
              <a:rPr lang="en-US" altLang="ja-JP" sz="2400" dirty="0" smtClean="0">
                <a:solidFill>
                  <a:schemeClr val="accent2"/>
                </a:solidFill>
              </a:rPr>
              <a:t>28,000</a:t>
            </a:r>
            <a:r>
              <a:rPr lang="ja-JP" altLang="en-US" sz="2400" dirty="0" smtClean="0">
                <a:solidFill>
                  <a:schemeClr val="accent2"/>
                </a:solidFill>
              </a:rPr>
              <a:t>円の効果</a:t>
            </a:r>
            <a:endParaRPr kumimoji="1" lang="ja-JP" altLang="en-US" sz="2400" dirty="0">
              <a:solidFill>
                <a:schemeClr val="accent2"/>
              </a:solidFill>
            </a:endParaRPr>
          </a:p>
        </p:txBody>
      </p:sp>
      <p:sp>
        <p:nvSpPr>
          <p:cNvPr id="52" name="テキスト ボックス 51"/>
          <p:cNvSpPr txBox="1"/>
          <p:nvPr/>
        </p:nvSpPr>
        <p:spPr>
          <a:xfrm>
            <a:off x="4639994" y="3799110"/>
            <a:ext cx="3853940" cy="1200329"/>
          </a:xfrm>
          <a:prstGeom prst="rect">
            <a:avLst/>
          </a:prstGeom>
          <a:noFill/>
        </p:spPr>
        <p:txBody>
          <a:bodyPr wrap="none" rtlCol="0">
            <a:spAutoFit/>
          </a:bodyPr>
          <a:lstStyle/>
          <a:p>
            <a:r>
              <a:rPr kumimoji="1" lang="ja-JP" altLang="en-US" dirty="0" smtClean="0">
                <a:solidFill>
                  <a:srgbClr val="7F7F7F"/>
                </a:solidFill>
              </a:rPr>
              <a:t>・中心市街地の就業者数</a:t>
            </a:r>
            <a:endParaRPr kumimoji="1" lang="en-US" altLang="ja-JP" dirty="0" smtClean="0">
              <a:solidFill>
                <a:srgbClr val="7F7F7F"/>
              </a:solidFill>
            </a:endParaRPr>
          </a:p>
          <a:p>
            <a:r>
              <a:rPr lang="ja-JP" altLang="en-US" dirty="0"/>
              <a:t>　</a:t>
            </a:r>
            <a:r>
              <a:rPr lang="ja-JP" altLang="en-US" dirty="0" smtClean="0"/>
              <a:t>交通機関別利用比率：自家用車</a:t>
            </a:r>
            <a:r>
              <a:rPr lang="en-US" altLang="ja-JP" dirty="0" smtClean="0"/>
              <a:t>88%</a:t>
            </a:r>
          </a:p>
          <a:p>
            <a:r>
              <a:rPr kumimoji="1" lang="en-US" altLang="ja-JP" dirty="0"/>
              <a:t> </a:t>
            </a:r>
            <a:r>
              <a:rPr kumimoji="1" lang="ja-JP" altLang="en-US" dirty="0" smtClean="0"/>
              <a:t>（</a:t>
            </a:r>
            <a:r>
              <a:rPr kumimoji="1" lang="en-US" altLang="ja-JP" dirty="0" smtClean="0"/>
              <a:t>H18</a:t>
            </a:r>
            <a:r>
              <a:rPr kumimoji="1" lang="ja-JP" altLang="en-US" dirty="0" smtClean="0"/>
              <a:t>年度　土浦市総合体系調査）</a:t>
            </a:r>
            <a:endParaRPr kumimoji="1" lang="en-US" altLang="ja-JP" dirty="0" smtClean="0"/>
          </a:p>
          <a:p>
            <a:r>
              <a:rPr lang="ja-JP" altLang="en-US" dirty="0" smtClean="0"/>
              <a:t>→</a:t>
            </a:r>
            <a:r>
              <a:rPr lang="en-US" altLang="ja-JP" dirty="0" smtClean="0"/>
              <a:t>18574*0.88-1170=15175</a:t>
            </a:r>
            <a:r>
              <a:rPr lang="ja-JP" altLang="en-US" dirty="0" smtClean="0"/>
              <a:t>人</a:t>
            </a:r>
            <a:endParaRPr kumimoji="1" lang="ja-JP" altLang="en-US" dirty="0"/>
          </a:p>
        </p:txBody>
      </p:sp>
      <p:sp>
        <p:nvSpPr>
          <p:cNvPr id="53" name="テキスト ボックス 52"/>
          <p:cNvSpPr txBox="1"/>
          <p:nvPr/>
        </p:nvSpPr>
        <p:spPr>
          <a:xfrm>
            <a:off x="4576449" y="5152177"/>
            <a:ext cx="4575291" cy="707886"/>
          </a:xfrm>
          <a:prstGeom prst="rect">
            <a:avLst/>
          </a:prstGeom>
          <a:noFill/>
        </p:spPr>
        <p:txBody>
          <a:bodyPr wrap="none" rtlCol="0">
            <a:spAutoFit/>
          </a:bodyPr>
          <a:lstStyle/>
          <a:p>
            <a:r>
              <a:rPr kumimoji="1" lang="ja-JP" altLang="en-US" sz="2000" dirty="0" smtClean="0">
                <a:solidFill>
                  <a:srgbClr val="F79646"/>
                </a:solidFill>
              </a:rPr>
              <a:t>中心市街地の就業者</a:t>
            </a:r>
            <a:r>
              <a:rPr kumimoji="1" lang="en-US" altLang="ja-JP" sz="2000" dirty="0" smtClean="0">
                <a:solidFill>
                  <a:srgbClr val="F79646"/>
                </a:solidFill>
              </a:rPr>
              <a:t>1</a:t>
            </a:r>
            <a:r>
              <a:rPr kumimoji="1" lang="ja-JP" altLang="en-US" sz="2000" dirty="0" smtClean="0">
                <a:solidFill>
                  <a:srgbClr val="F79646"/>
                </a:solidFill>
              </a:rPr>
              <a:t>人あたりの効果</a:t>
            </a:r>
            <a:r>
              <a:rPr kumimoji="1" lang="ja-JP" altLang="en-US" sz="2000" dirty="0" smtClean="0"/>
              <a:t>は</a:t>
            </a:r>
            <a:endParaRPr kumimoji="1" lang="en-US" altLang="ja-JP" sz="2000" dirty="0" smtClean="0"/>
          </a:p>
          <a:p>
            <a:r>
              <a:rPr kumimoji="1" lang="en-US" altLang="ja-JP" sz="2000" dirty="0" smtClean="0"/>
              <a:t>1675</a:t>
            </a:r>
            <a:r>
              <a:rPr kumimoji="1" lang="ja-JP" altLang="en-US" sz="2000" dirty="0" smtClean="0"/>
              <a:t>万</a:t>
            </a:r>
            <a:r>
              <a:rPr lang="en-US" altLang="ja-JP" sz="2000" dirty="0" smtClean="0"/>
              <a:t>/15175=</a:t>
            </a:r>
            <a:r>
              <a:rPr lang="en-US" altLang="ja-JP" sz="2000" u="sng" dirty="0" smtClean="0">
                <a:solidFill>
                  <a:schemeClr val="accent2"/>
                </a:solidFill>
              </a:rPr>
              <a:t>1103</a:t>
            </a:r>
            <a:r>
              <a:rPr lang="ja-JP" altLang="en-US" sz="2000" dirty="0" smtClean="0">
                <a:solidFill>
                  <a:schemeClr val="accent2"/>
                </a:solidFill>
              </a:rPr>
              <a:t>（円</a:t>
            </a:r>
            <a:r>
              <a:rPr lang="en-US" altLang="ja-JP" sz="2000" dirty="0" smtClean="0">
                <a:solidFill>
                  <a:schemeClr val="accent2"/>
                </a:solidFill>
              </a:rPr>
              <a:t>/</a:t>
            </a:r>
            <a:r>
              <a:rPr lang="ja-JP" altLang="en-US" sz="2000" dirty="0" smtClean="0">
                <a:solidFill>
                  <a:schemeClr val="accent2"/>
                </a:solidFill>
              </a:rPr>
              <a:t>年）</a:t>
            </a:r>
            <a:endParaRPr kumimoji="1" lang="ja-JP" altLang="en-US" sz="2000" dirty="0">
              <a:solidFill>
                <a:schemeClr val="accent2"/>
              </a:solidFill>
            </a:endParaRPr>
          </a:p>
        </p:txBody>
      </p:sp>
      <p:sp>
        <p:nvSpPr>
          <p:cNvPr id="54" name="テキスト ボックス 53"/>
          <p:cNvSpPr txBox="1"/>
          <p:nvPr/>
        </p:nvSpPr>
        <p:spPr>
          <a:xfrm>
            <a:off x="4701709" y="6014408"/>
            <a:ext cx="3934090" cy="461665"/>
          </a:xfrm>
          <a:prstGeom prst="rect">
            <a:avLst/>
          </a:prstGeom>
          <a:noFill/>
        </p:spPr>
        <p:txBody>
          <a:bodyPr wrap="none" rtlCol="0">
            <a:spAutoFit/>
          </a:bodyPr>
          <a:lstStyle/>
          <a:p>
            <a:r>
              <a:rPr lang="en-US" altLang="ja-JP" sz="2400" dirty="0" smtClean="0">
                <a:solidFill>
                  <a:srgbClr val="C0504D"/>
                </a:solidFill>
              </a:rPr>
              <a:t>1</a:t>
            </a:r>
            <a:r>
              <a:rPr lang="ja-JP" altLang="en-US" sz="2400" dirty="0" smtClean="0">
                <a:solidFill>
                  <a:srgbClr val="C0504D"/>
                </a:solidFill>
              </a:rPr>
              <a:t>年間で</a:t>
            </a:r>
            <a:r>
              <a:rPr lang="en-US" altLang="ja-JP" sz="2400" dirty="0" smtClean="0">
                <a:solidFill>
                  <a:srgbClr val="C0504D"/>
                </a:solidFill>
              </a:rPr>
              <a:t>1</a:t>
            </a:r>
            <a:r>
              <a:rPr lang="ja-JP" altLang="en-US" sz="2400" dirty="0" smtClean="0">
                <a:solidFill>
                  <a:srgbClr val="C0504D"/>
                </a:solidFill>
              </a:rPr>
              <a:t>人約</a:t>
            </a:r>
            <a:r>
              <a:rPr lang="en-US" altLang="ja-JP" sz="2400" dirty="0" smtClean="0">
                <a:solidFill>
                  <a:srgbClr val="C0504D"/>
                </a:solidFill>
              </a:rPr>
              <a:t>1,100</a:t>
            </a:r>
            <a:r>
              <a:rPr lang="ja-JP" altLang="en-US" sz="2400" dirty="0" smtClean="0">
                <a:solidFill>
                  <a:srgbClr val="C0504D"/>
                </a:solidFill>
              </a:rPr>
              <a:t>円の効果</a:t>
            </a:r>
            <a:endParaRPr kumimoji="1" lang="ja-JP" altLang="en-US" sz="2400" dirty="0">
              <a:solidFill>
                <a:srgbClr val="C0504D"/>
              </a:solidFill>
            </a:endParaRPr>
          </a:p>
        </p:txBody>
      </p:sp>
    </p:spTree>
    <p:extLst>
      <p:ext uri="{BB962C8B-B14F-4D97-AF65-F5344CB8AC3E}">
        <p14:creationId xmlns:p14="http://schemas.microsoft.com/office/powerpoint/2010/main" val="20583142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82588" y="0"/>
            <a:ext cx="1569025" cy="1047523"/>
          </a:xfrm>
          <a:noFill/>
          <a:ln>
            <a:solidFill>
              <a:schemeClr val="tx2">
                <a:lumMod val="60000"/>
                <a:lumOff val="40000"/>
              </a:schemeClr>
            </a:solidFill>
          </a:ln>
        </p:spPr>
        <p:txBody>
          <a:bodyPr>
            <a:normAutofit/>
          </a:bodyPr>
          <a:lstStyle/>
          <a:p>
            <a:r>
              <a:rPr lang="ja-JP" altLang="en-US" dirty="0" smtClean="0">
                <a:solidFill>
                  <a:schemeClr val="tx2">
                    <a:lumMod val="60000"/>
                    <a:lumOff val="40000"/>
                  </a:schemeClr>
                </a:solidFill>
              </a:rPr>
              <a:t>補足</a:t>
            </a:r>
            <a:endParaRPr kumimoji="1" lang="ja-JP" altLang="en-US" dirty="0">
              <a:solidFill>
                <a:schemeClr val="tx2">
                  <a:lumMod val="60000"/>
                  <a:lumOff val="40000"/>
                </a:schemeClr>
              </a:solidFill>
            </a:endParaRPr>
          </a:p>
        </p:txBody>
      </p:sp>
      <p:cxnSp>
        <p:nvCxnSpPr>
          <p:cNvPr id="5" name="直線コネクタ 4"/>
          <p:cNvCxnSpPr/>
          <p:nvPr/>
        </p:nvCxnSpPr>
        <p:spPr>
          <a:xfrm>
            <a:off x="1837448" y="1047523"/>
            <a:ext cx="4452791"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558059" y="1047523"/>
            <a:ext cx="3647152" cy="369332"/>
          </a:xfrm>
          <a:prstGeom prst="rect">
            <a:avLst/>
          </a:prstGeom>
          <a:noFill/>
        </p:spPr>
        <p:txBody>
          <a:bodyPr wrap="none" rtlCol="0">
            <a:spAutoFit/>
          </a:bodyPr>
          <a:lstStyle/>
          <a:p>
            <a:r>
              <a:rPr lang="ja-JP" altLang="en-US" dirty="0" smtClean="0">
                <a:solidFill>
                  <a:srgbClr val="4F81BD"/>
                </a:solidFill>
                <a:ea typeface="07ロゴたいぷゴシック7"/>
              </a:rPr>
              <a:t>住民が利用しやすい送迎システム</a:t>
            </a:r>
            <a:endParaRPr lang="en-US" altLang="ja-JP" dirty="0">
              <a:solidFill>
                <a:srgbClr val="4F81BD"/>
              </a:solidFill>
              <a:ea typeface="07ロゴたいぷゴシック7"/>
            </a:endParaRPr>
          </a:p>
        </p:txBody>
      </p:sp>
      <p:sp>
        <p:nvSpPr>
          <p:cNvPr id="14" name="正方形/長方形 13"/>
          <p:cNvSpPr/>
          <p:nvPr/>
        </p:nvSpPr>
        <p:spPr>
          <a:xfrm>
            <a:off x="282587" y="1920336"/>
            <a:ext cx="8146997" cy="3416320"/>
          </a:xfrm>
          <a:prstGeom prst="rect">
            <a:avLst/>
          </a:prstGeom>
        </p:spPr>
        <p:txBody>
          <a:bodyPr wrap="square">
            <a:spAutoFit/>
          </a:bodyPr>
          <a:lstStyle/>
          <a:p>
            <a:r>
              <a:rPr lang="ja-JP" altLang="en-US" dirty="0" smtClean="0">
                <a:solidFill>
                  <a:srgbClr val="4F81BD"/>
                </a:solidFill>
                <a:latin typeface="07ロゴたいぷゴシックCondense"/>
                <a:ea typeface="07ロゴたいぷゴシックCondense"/>
                <a:cs typeface="07ロゴたいぷゴシックCondense"/>
              </a:rPr>
              <a:t>利用可</a:t>
            </a:r>
            <a:r>
              <a:rPr lang="ja-JP" altLang="en-US" dirty="0" smtClean="0">
                <a:latin typeface="07ロゴたいぷゴシックCondense"/>
                <a:ea typeface="07ロゴたいぷゴシックCondense"/>
                <a:cs typeface="07ロゴたいぷゴシックCondense"/>
              </a:rPr>
              <a:t>：</a:t>
            </a:r>
            <a:r>
              <a:rPr lang="en-US" altLang="ja-JP" dirty="0" smtClean="0">
                <a:latin typeface="07ロゴたいぷゴシックCondense"/>
                <a:ea typeface="07ロゴたいぷゴシックCondense"/>
                <a:cs typeface="07ロゴたいぷゴシックCondense"/>
              </a:rPr>
              <a:t>65</a:t>
            </a:r>
            <a:r>
              <a:rPr lang="ja-JP" altLang="en-US" dirty="0" smtClean="0">
                <a:latin typeface="07ロゴたいぷゴシックCondense"/>
                <a:ea typeface="07ロゴたいぷゴシックCondense"/>
                <a:cs typeface="07ロゴたいぷゴシックCondense"/>
              </a:rPr>
              <a:t>歳以上、土浦市在住、介護者も</a:t>
            </a:r>
            <a:r>
              <a:rPr lang="en-US" altLang="ja-JP" dirty="0" smtClean="0">
                <a:latin typeface="07ロゴたいぷゴシックCondense"/>
                <a:ea typeface="07ロゴたいぷゴシックCondense"/>
                <a:cs typeface="07ロゴたいぷゴシックCondense"/>
              </a:rPr>
              <a:t>OK</a:t>
            </a:r>
          </a:p>
          <a:p>
            <a:r>
              <a:rPr lang="ja-JP" altLang="en-US" dirty="0" smtClean="0">
                <a:solidFill>
                  <a:srgbClr val="4F81BD"/>
                </a:solidFill>
                <a:latin typeface="07ロゴたいぷゴシックCondense"/>
                <a:ea typeface="07ロゴたいぷゴシックCondense"/>
                <a:cs typeface="07ロゴたいぷゴシックCondense"/>
              </a:rPr>
              <a:t>利用方法</a:t>
            </a:r>
            <a:r>
              <a:rPr lang="ja-JP" altLang="en-US" dirty="0" smtClean="0">
                <a:latin typeface="07ロゴたいぷゴシックCondense"/>
                <a:ea typeface="07ロゴたいぷゴシックCondense"/>
                <a:cs typeface="07ロゴたいぷゴシックCondense"/>
              </a:rPr>
              <a:t>：会員登録をし、電話予約、</a:t>
            </a:r>
            <a:r>
              <a:rPr lang="en-US" altLang="ja-JP" dirty="0" smtClean="0">
                <a:latin typeface="07ロゴたいぷゴシックCondense"/>
                <a:ea typeface="07ロゴたいぷゴシックCondense"/>
                <a:cs typeface="07ロゴたいぷゴシックCondense"/>
              </a:rPr>
              <a:t>2</a:t>
            </a:r>
            <a:r>
              <a:rPr lang="ja-JP" altLang="en-US" dirty="0" smtClean="0">
                <a:latin typeface="07ロゴたいぷゴシックCondense"/>
                <a:ea typeface="07ロゴたいぷゴシックCondense"/>
                <a:cs typeface="07ロゴたいぷゴシックCondense"/>
              </a:rPr>
              <a:t>日前から予約可。</a:t>
            </a:r>
            <a:endParaRPr lang="en-US" altLang="ja-JP" dirty="0" smtClean="0">
              <a:latin typeface="07ロゴたいぷゴシックCondense"/>
              <a:ea typeface="07ロゴたいぷゴシックCondense"/>
              <a:cs typeface="07ロゴたいぷゴシックCondense"/>
            </a:endParaRPr>
          </a:p>
          <a:p>
            <a:r>
              <a:rPr lang="ja-JP" altLang="en-US" dirty="0" smtClean="0">
                <a:latin typeface="07ロゴたいぷゴシックCondense"/>
                <a:ea typeface="07ロゴたいぷゴシックCondense"/>
                <a:cs typeface="07ロゴたいぷゴシックCondense"/>
              </a:rPr>
              <a:t>乗車の一時間前まで受付</a:t>
            </a:r>
            <a:endParaRPr lang="en-US" altLang="ja-JP" dirty="0" smtClean="0">
              <a:latin typeface="07ロゴたいぷゴシックCondense"/>
              <a:ea typeface="07ロゴたいぷゴシックCondense"/>
              <a:cs typeface="07ロゴたいぷゴシックCondense"/>
            </a:endParaRPr>
          </a:p>
          <a:p>
            <a:r>
              <a:rPr lang="ja-JP" altLang="en-US" dirty="0" smtClean="0">
                <a:solidFill>
                  <a:srgbClr val="4F81BD"/>
                </a:solidFill>
                <a:latin typeface="07ロゴたいぷゴシックCondense"/>
                <a:ea typeface="07ロゴたいぷゴシックCondense"/>
                <a:cs typeface="07ロゴたいぷゴシックCondense"/>
              </a:rPr>
              <a:t>利用時間</a:t>
            </a:r>
            <a:r>
              <a:rPr lang="ja-JP" altLang="en-US" dirty="0" smtClean="0">
                <a:latin typeface="07ロゴたいぷゴシックCondense"/>
                <a:ea typeface="07ロゴたいぷゴシックCondense"/>
                <a:cs typeface="07ロゴたいぷゴシックCondense"/>
              </a:rPr>
              <a:t>：月</a:t>
            </a:r>
            <a:r>
              <a:rPr lang="en-US" altLang="ja-JP" dirty="0" smtClean="0">
                <a:latin typeface="07ロゴたいぷゴシックCondense"/>
                <a:ea typeface="07ロゴたいぷゴシックCondense"/>
                <a:cs typeface="07ロゴたいぷゴシックCondense"/>
              </a:rPr>
              <a:t>〜</a:t>
            </a:r>
            <a:r>
              <a:rPr lang="ja-JP" altLang="en-US" dirty="0" smtClean="0">
                <a:latin typeface="07ロゴたいぷゴシックCondense"/>
                <a:ea typeface="07ロゴたいぷゴシックCondense"/>
                <a:cs typeface="07ロゴたいぷゴシックCondense"/>
              </a:rPr>
              <a:t>金　</a:t>
            </a:r>
            <a:r>
              <a:rPr lang="en-US" altLang="ja-JP" dirty="0" smtClean="0">
                <a:latin typeface="07ロゴたいぷゴシックCondense"/>
                <a:ea typeface="07ロゴたいぷゴシックCondense"/>
                <a:cs typeface="07ロゴたいぷゴシックCondense"/>
              </a:rPr>
              <a:t>8</a:t>
            </a:r>
            <a:r>
              <a:rPr lang="ja-JP" altLang="en-US" dirty="0" smtClean="0">
                <a:latin typeface="07ロゴたいぷゴシックCondense"/>
                <a:ea typeface="07ロゴたいぷゴシックCondense"/>
                <a:cs typeface="07ロゴたいぷゴシックCondense"/>
              </a:rPr>
              <a:t>：</a:t>
            </a:r>
            <a:r>
              <a:rPr lang="en-US" altLang="ja-JP" dirty="0" smtClean="0">
                <a:latin typeface="07ロゴたいぷゴシックCondense"/>
                <a:ea typeface="07ロゴたいぷゴシックCondense"/>
                <a:cs typeface="07ロゴたいぷゴシックCondense"/>
              </a:rPr>
              <a:t>00〜16</a:t>
            </a:r>
            <a:r>
              <a:rPr lang="ja-JP" altLang="en-US" dirty="0" smtClean="0">
                <a:latin typeface="07ロゴたいぷゴシックCondense"/>
                <a:ea typeface="07ロゴたいぷゴシックCondense"/>
                <a:cs typeface="07ロゴたいぷゴシックCondense"/>
              </a:rPr>
              <a:t>：</a:t>
            </a:r>
            <a:r>
              <a:rPr lang="en-US" altLang="ja-JP" dirty="0" smtClean="0">
                <a:latin typeface="07ロゴたいぷゴシックCondense"/>
                <a:ea typeface="07ロゴたいぷゴシックCondense"/>
                <a:cs typeface="07ロゴたいぷゴシックCondense"/>
              </a:rPr>
              <a:t>30</a:t>
            </a:r>
          </a:p>
          <a:p>
            <a:r>
              <a:rPr lang="ja-JP" altLang="en-US" dirty="0" smtClean="0">
                <a:solidFill>
                  <a:srgbClr val="4F81BD"/>
                </a:solidFill>
                <a:latin typeface="07ロゴたいぷゴシックCondense"/>
                <a:ea typeface="07ロゴたいぷゴシックCondense"/>
                <a:cs typeface="07ロゴたいぷゴシックCondense"/>
              </a:rPr>
              <a:t>利用運賃</a:t>
            </a:r>
            <a:r>
              <a:rPr lang="ja-JP" altLang="en-US" dirty="0" smtClean="0">
                <a:latin typeface="07ロゴたいぷゴシックCondense"/>
                <a:ea typeface="07ロゴたいぷゴシックCondense"/>
                <a:cs typeface="07ロゴたいぷゴシックCondense"/>
              </a:rPr>
              <a:t>：</a:t>
            </a:r>
            <a:endParaRPr lang="en-US" altLang="ja-JP" dirty="0" smtClean="0">
              <a:latin typeface="07ロゴたいぷゴシックCondense"/>
              <a:ea typeface="07ロゴたいぷゴシックCondense"/>
              <a:cs typeface="07ロゴたいぷゴシックCondense"/>
            </a:endParaRPr>
          </a:p>
          <a:p>
            <a:r>
              <a:rPr lang="ja-JP" altLang="en-US" dirty="0" smtClean="0">
                <a:latin typeface="07ロゴたいぷゴシックCondense"/>
                <a:ea typeface="07ロゴたいぷゴシックCondense"/>
                <a:cs typeface="07ロゴたいぷゴシックCondense"/>
              </a:rPr>
              <a:t>年間費　￥</a:t>
            </a:r>
            <a:r>
              <a:rPr lang="en-US" altLang="ja-JP" dirty="0" smtClean="0">
                <a:latin typeface="07ロゴたいぷゴシックCondense"/>
                <a:ea typeface="07ロゴたいぷゴシックCondense"/>
                <a:cs typeface="07ロゴたいぷゴシックCondense"/>
              </a:rPr>
              <a:t>2,000</a:t>
            </a:r>
            <a:r>
              <a:rPr lang="ja-JP" altLang="en-US" dirty="0" smtClean="0">
                <a:latin typeface="07ロゴたいぷゴシックCondense"/>
                <a:ea typeface="07ロゴたいぷゴシックCondense"/>
                <a:cs typeface="07ロゴたいぷゴシックCondense"/>
              </a:rPr>
              <a:t>（市から</a:t>
            </a:r>
            <a:r>
              <a:rPr lang="en-US" altLang="ja-JP" dirty="0" smtClean="0">
                <a:latin typeface="07ロゴたいぷゴシックCondense"/>
                <a:ea typeface="07ロゴたいぷゴシックCondense"/>
                <a:cs typeface="07ロゴたいぷゴシックCondense"/>
              </a:rPr>
              <a:t>¥10,000</a:t>
            </a:r>
            <a:r>
              <a:rPr lang="ja-JP" altLang="en-US" dirty="0" smtClean="0">
                <a:latin typeface="07ロゴたいぷゴシックCondense"/>
                <a:ea typeface="07ロゴたいぷゴシックCondense"/>
                <a:cs typeface="07ロゴたいぷゴシックCondense"/>
              </a:rPr>
              <a:t>助成券）</a:t>
            </a:r>
            <a:endParaRPr lang="en-US" altLang="ja-JP" dirty="0" smtClean="0">
              <a:latin typeface="07ロゴたいぷゴシックCondense"/>
              <a:ea typeface="07ロゴたいぷゴシックCondense"/>
              <a:cs typeface="07ロゴたいぷゴシックCondense"/>
            </a:endParaRPr>
          </a:p>
          <a:p>
            <a:r>
              <a:rPr lang="ja-JP" altLang="en-US" dirty="0" smtClean="0">
                <a:latin typeface="07ロゴたいぷゴシックCondense"/>
                <a:ea typeface="07ロゴたいぷゴシックCondense"/>
                <a:cs typeface="07ロゴたいぷゴシックCondense"/>
              </a:rPr>
              <a:t>片道　￥</a:t>
            </a:r>
            <a:r>
              <a:rPr lang="en-US" altLang="ja-JP" dirty="0" smtClean="0">
                <a:latin typeface="07ロゴたいぷゴシックCondense"/>
                <a:ea typeface="07ロゴたいぷゴシックCondense"/>
                <a:cs typeface="07ロゴたいぷゴシックCondense"/>
              </a:rPr>
              <a:t>500</a:t>
            </a:r>
            <a:r>
              <a:rPr lang="ja-JP" altLang="en-US" dirty="0" smtClean="0">
                <a:latin typeface="07ロゴたいぷゴシックCondense"/>
                <a:ea typeface="07ロゴたいぷゴシックCondense"/>
                <a:cs typeface="07ロゴたいぷゴシックCondense"/>
              </a:rPr>
              <a:t>（土浦市内のみ運行）</a:t>
            </a:r>
            <a:endParaRPr lang="en-US" altLang="ja-JP" dirty="0" smtClean="0">
              <a:latin typeface="07ロゴたいぷゴシックCondense"/>
              <a:ea typeface="07ロゴたいぷゴシックCondense"/>
              <a:cs typeface="07ロゴたいぷゴシックCondense"/>
            </a:endParaRPr>
          </a:p>
          <a:p>
            <a:r>
              <a:rPr lang="en-US" altLang="ja-JP" dirty="0" smtClean="0">
                <a:latin typeface="07ロゴたいぷゴシックCondense"/>
                <a:ea typeface="07ロゴたいぷゴシックCondense"/>
                <a:cs typeface="07ロゴたいぷゴシックCondense"/>
              </a:rPr>
              <a:t>※</a:t>
            </a:r>
            <a:r>
              <a:rPr lang="ja-JP" altLang="en-US" dirty="0" smtClean="0">
                <a:latin typeface="07ロゴたいぷゴシックCondense"/>
                <a:ea typeface="07ロゴたいぷゴシックCondense"/>
                <a:cs typeface="07ロゴたいぷゴシックCondense"/>
              </a:rPr>
              <a:t>上大津</a:t>
            </a:r>
            <a:r>
              <a:rPr lang="ja-JP" altLang="en-US" dirty="0">
                <a:latin typeface="07ロゴたいぷゴシックCondense"/>
                <a:ea typeface="07ロゴたいぷゴシックCondense"/>
                <a:cs typeface="07ロゴたいぷゴシックCondense"/>
              </a:rPr>
              <a:t>地区（</a:t>
            </a:r>
            <a:r>
              <a:rPr lang="en-US" altLang="ja-JP" dirty="0">
                <a:latin typeface="07ロゴたいぷゴシックCondense"/>
                <a:ea typeface="07ロゴたいぷゴシックCondense"/>
                <a:cs typeface="07ロゴたいぷゴシックCondense"/>
              </a:rPr>
              <a:t>A</a:t>
            </a:r>
            <a:r>
              <a:rPr lang="ja-JP" altLang="en-US" dirty="0">
                <a:latin typeface="07ロゴたいぷゴシックCondense"/>
                <a:ea typeface="07ロゴたいぷゴシックCondense"/>
                <a:cs typeface="07ロゴたいぷゴシックCondense"/>
              </a:rPr>
              <a:t>地区）</a:t>
            </a:r>
            <a:r>
              <a:rPr lang="en-US" altLang="ja-JP" dirty="0">
                <a:latin typeface="07ロゴたいぷゴシックCondense"/>
                <a:ea typeface="07ロゴたいぷゴシックCondense"/>
                <a:cs typeface="07ロゴたいぷゴシックCondense"/>
              </a:rPr>
              <a:t>⇔</a:t>
            </a:r>
            <a:r>
              <a:rPr lang="ja-JP" altLang="en-US" dirty="0">
                <a:latin typeface="07ロゴたいぷゴシックCondense"/>
                <a:ea typeface="07ロゴたいぷゴシックCondense"/>
                <a:cs typeface="07ロゴたいぷゴシックCondense"/>
              </a:rPr>
              <a:t>荒川沖地区（</a:t>
            </a:r>
            <a:r>
              <a:rPr lang="en-US" altLang="ja-JP" dirty="0">
                <a:latin typeface="07ロゴたいぷゴシックCondense"/>
                <a:ea typeface="07ロゴたいぷゴシックCondense"/>
                <a:cs typeface="07ロゴたいぷゴシックCondense"/>
              </a:rPr>
              <a:t>C</a:t>
            </a:r>
            <a:r>
              <a:rPr lang="ja-JP" altLang="en-US" dirty="0">
                <a:latin typeface="07ロゴたいぷゴシックCondense"/>
                <a:ea typeface="07ロゴたいぷゴシックCondense"/>
                <a:cs typeface="07ロゴたいぷゴシックCondense"/>
              </a:rPr>
              <a:t>地区）間</a:t>
            </a:r>
            <a:r>
              <a:rPr lang="ja-JP" altLang="en-US" dirty="0" smtClean="0">
                <a:latin typeface="07ロゴたいぷゴシックCondense"/>
                <a:ea typeface="07ロゴたいぷゴシックCondense"/>
                <a:cs typeface="07ロゴたいぷゴシックCondense"/>
              </a:rPr>
              <a:t>，</a:t>
            </a:r>
            <a:endParaRPr lang="en-US" altLang="ja-JP" dirty="0" smtClean="0">
              <a:latin typeface="07ロゴたいぷゴシックCondense"/>
              <a:ea typeface="07ロゴたいぷゴシックCondense"/>
              <a:cs typeface="07ロゴたいぷゴシックCondense"/>
            </a:endParaRPr>
          </a:p>
          <a:p>
            <a:r>
              <a:rPr lang="ja-JP" altLang="en-US" dirty="0" smtClean="0">
                <a:latin typeface="07ロゴたいぷゴシックCondense"/>
                <a:ea typeface="07ロゴたいぷゴシックCondense"/>
                <a:cs typeface="07ロゴたいぷゴシックCondense"/>
              </a:rPr>
              <a:t>新治</a:t>
            </a:r>
            <a:r>
              <a:rPr lang="ja-JP" altLang="en-US" dirty="0">
                <a:latin typeface="07ロゴたいぷゴシックCondense"/>
                <a:ea typeface="07ロゴたいぷゴシックCondense"/>
                <a:cs typeface="07ロゴたいぷゴシックCondense"/>
              </a:rPr>
              <a:t>地区（</a:t>
            </a:r>
            <a:r>
              <a:rPr lang="en-US" altLang="ja-JP" dirty="0">
                <a:latin typeface="07ロゴたいぷゴシックCondense"/>
                <a:ea typeface="07ロゴたいぷゴシックCondense"/>
                <a:cs typeface="07ロゴたいぷゴシックCondense"/>
              </a:rPr>
              <a:t>D</a:t>
            </a:r>
            <a:r>
              <a:rPr lang="ja-JP" altLang="en-US" dirty="0">
                <a:latin typeface="07ロゴたいぷゴシックCondense"/>
                <a:ea typeface="07ロゴたいぷゴシックCondense"/>
                <a:cs typeface="07ロゴたいぷゴシックCondense"/>
              </a:rPr>
              <a:t>地区）</a:t>
            </a:r>
            <a:r>
              <a:rPr lang="en-US" altLang="ja-JP" dirty="0">
                <a:latin typeface="07ロゴたいぷゴシックCondense"/>
                <a:ea typeface="07ロゴたいぷゴシックCondense"/>
                <a:cs typeface="07ロゴたいぷゴシックCondense"/>
              </a:rPr>
              <a:t>⇔</a:t>
            </a:r>
            <a:r>
              <a:rPr lang="ja-JP" altLang="en-US" dirty="0">
                <a:latin typeface="07ロゴたいぷゴシックCondense"/>
                <a:ea typeface="07ロゴたいぷゴシックCondense"/>
                <a:cs typeface="07ロゴたいぷゴシックCondense"/>
              </a:rPr>
              <a:t>荒川沖地区（</a:t>
            </a:r>
            <a:r>
              <a:rPr lang="en-US" altLang="ja-JP" dirty="0">
                <a:latin typeface="07ロゴたいぷゴシックCondense"/>
                <a:ea typeface="07ロゴたいぷゴシックCondense"/>
                <a:cs typeface="07ロゴたいぷゴシックCondense"/>
              </a:rPr>
              <a:t>C</a:t>
            </a:r>
            <a:r>
              <a:rPr lang="ja-JP" altLang="en-US" dirty="0">
                <a:latin typeface="07ロゴたいぷゴシックCondense"/>
                <a:ea typeface="07ロゴたいぷゴシックCondense"/>
                <a:cs typeface="07ロゴたいぷゴシックCondense"/>
              </a:rPr>
              <a:t>地区）間</a:t>
            </a:r>
            <a:r>
              <a:rPr lang="ja-JP" altLang="en-US" dirty="0" smtClean="0">
                <a:latin typeface="07ロゴたいぷゴシックCondense"/>
                <a:ea typeface="07ロゴたいぷゴシックCondense"/>
                <a:cs typeface="07ロゴたいぷゴシックCondense"/>
              </a:rPr>
              <a:t>の利用</a:t>
            </a:r>
            <a:r>
              <a:rPr lang="ja-JP" altLang="en-US" dirty="0">
                <a:latin typeface="07ロゴたいぷゴシックCondense"/>
                <a:ea typeface="07ロゴたいぷゴシックCondense"/>
                <a:cs typeface="07ロゴたいぷゴシックCondense"/>
              </a:rPr>
              <a:t>は，別途</a:t>
            </a:r>
            <a:r>
              <a:rPr lang="en-US" altLang="ja-JP" dirty="0">
                <a:latin typeface="07ロゴたいぷゴシックCondense"/>
                <a:ea typeface="07ロゴたいぷゴシックCondense"/>
                <a:cs typeface="07ロゴたいぷゴシックCondense"/>
              </a:rPr>
              <a:t>500</a:t>
            </a:r>
            <a:r>
              <a:rPr lang="ja-JP" altLang="en-US" dirty="0">
                <a:latin typeface="07ロゴたいぷゴシックCondense"/>
                <a:ea typeface="07ロゴたいぷゴシックCondense"/>
                <a:cs typeface="07ロゴたいぷゴシックCondense"/>
              </a:rPr>
              <a:t>円が</a:t>
            </a:r>
            <a:r>
              <a:rPr lang="ja-JP" altLang="en-US" dirty="0" smtClean="0">
                <a:latin typeface="07ロゴたいぷゴシックCondense"/>
                <a:ea typeface="07ロゴたいぷゴシックCondense"/>
                <a:cs typeface="07ロゴたいぷゴシックCondense"/>
              </a:rPr>
              <a:t>必要</a:t>
            </a:r>
            <a:endParaRPr lang="ja-JP" altLang="en-US" dirty="0">
              <a:latin typeface="07ロゴたいぷゴシックCondense"/>
              <a:ea typeface="07ロゴたいぷゴシックCondense"/>
              <a:cs typeface="07ロゴたいぷゴシックCondense"/>
            </a:endParaRPr>
          </a:p>
          <a:p>
            <a:endParaRPr lang="en-US" altLang="ja-JP" dirty="0">
              <a:latin typeface="07ロゴたいぷゴシックCondense"/>
              <a:ea typeface="07ロゴたいぷゴシックCondense"/>
              <a:cs typeface="07ロゴたいぷゴシックCondense"/>
            </a:endParaRPr>
          </a:p>
          <a:p>
            <a:r>
              <a:rPr lang="ja-JP" altLang="en-US" dirty="0" smtClean="0">
                <a:solidFill>
                  <a:srgbClr val="4F81BD"/>
                </a:solidFill>
                <a:latin typeface="07ロゴたいぷゴシックCondense"/>
                <a:ea typeface="07ロゴたいぷゴシックCondense"/>
                <a:cs typeface="07ロゴたいぷゴシックCondense"/>
              </a:rPr>
              <a:t>事務所場所</a:t>
            </a:r>
            <a:r>
              <a:rPr lang="ja-JP" altLang="en-US" dirty="0" smtClean="0">
                <a:latin typeface="07ロゴたいぷゴシックCondense"/>
                <a:ea typeface="07ロゴたいぷゴシックCondense"/>
                <a:cs typeface="07ロゴたいぷゴシックCondense"/>
              </a:rPr>
              <a:t>：真鍋（おおつ野まで</a:t>
            </a:r>
            <a:r>
              <a:rPr lang="en-US" altLang="ja-JP" dirty="0" smtClean="0">
                <a:latin typeface="07ロゴたいぷゴシックCondense"/>
                <a:ea typeface="07ロゴたいぷゴシックCondense"/>
                <a:cs typeface="07ロゴたいぷゴシックCondense"/>
              </a:rPr>
              <a:t>30</a:t>
            </a:r>
            <a:r>
              <a:rPr lang="ja-JP" altLang="en-US" dirty="0" smtClean="0">
                <a:latin typeface="07ロゴたいぷゴシックCondense"/>
                <a:ea typeface="07ロゴたいぷゴシックCondense"/>
                <a:cs typeface="07ロゴたいぷゴシックCondense"/>
              </a:rPr>
              <a:t>分）</a:t>
            </a:r>
            <a:endParaRPr lang="en-US" altLang="ja-JP" dirty="0" smtClean="0">
              <a:latin typeface="07ロゴたいぷゴシックCondense"/>
              <a:ea typeface="07ロゴたいぷゴシックCondense"/>
              <a:cs typeface="07ロゴたいぷゴシックCondense"/>
            </a:endParaRPr>
          </a:p>
          <a:p>
            <a:endParaRPr lang="en-US" altLang="ja-JP" dirty="0" smtClean="0">
              <a:latin typeface="07ロゴたいぷゴシックCondense"/>
              <a:ea typeface="07ロゴたいぷゴシックCondense"/>
              <a:cs typeface="07ロゴたいぷゴシックCondense"/>
            </a:endParaRPr>
          </a:p>
        </p:txBody>
      </p:sp>
      <p:sp>
        <p:nvSpPr>
          <p:cNvPr id="15" name="正方形/長方形 14"/>
          <p:cNvSpPr/>
          <p:nvPr/>
        </p:nvSpPr>
        <p:spPr>
          <a:xfrm>
            <a:off x="282588" y="1551004"/>
            <a:ext cx="2857438" cy="369332"/>
          </a:xfrm>
          <a:prstGeom prst="rect">
            <a:avLst/>
          </a:prstGeom>
        </p:spPr>
        <p:txBody>
          <a:bodyPr wrap="square">
            <a:spAutoFit/>
          </a:bodyPr>
          <a:lstStyle/>
          <a:p>
            <a:r>
              <a:rPr lang="ja-JP" altLang="en-US" dirty="0" smtClean="0">
                <a:latin typeface="07ロゴたいぷゴシックCondense"/>
                <a:ea typeface="07ロゴたいぷゴシックCondense"/>
                <a:cs typeface="07ロゴたいぷゴシックCondense"/>
              </a:rPr>
              <a:t>のりあいタクシー</a:t>
            </a:r>
            <a:endParaRPr lang="en-US" altLang="ja-JP" dirty="0">
              <a:latin typeface="07ロゴたいぷゴシックCondense"/>
              <a:ea typeface="07ロゴたいぷゴシックCondense"/>
              <a:cs typeface="07ロゴたいぷゴシックCondense"/>
            </a:endParaRPr>
          </a:p>
        </p:txBody>
      </p:sp>
      <p:sp>
        <p:nvSpPr>
          <p:cNvPr id="18" name="タイトル 1"/>
          <p:cNvSpPr txBox="1">
            <a:spLocks/>
          </p:cNvSpPr>
          <p:nvPr/>
        </p:nvSpPr>
        <p:spPr>
          <a:xfrm>
            <a:off x="1851613" y="40530"/>
            <a:ext cx="4470318" cy="1047523"/>
          </a:xfrm>
          <a:prstGeom prst="rect">
            <a:avLst/>
          </a:prstGeom>
          <a:noFill/>
          <a:ln>
            <a:noFill/>
          </a:ln>
        </p:spPr>
        <p:txBody>
          <a:bodyPr vert="horz" lIns="91440" tIns="45720" rIns="91440" bIns="45720" rtlCol="0" anchor="ctr">
            <a:normAutofit fontScale="92500"/>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dirty="0" smtClean="0">
                <a:solidFill>
                  <a:schemeClr val="accent1"/>
                </a:solidFill>
              </a:rPr>
              <a:t>病院から帰宅シー</a:t>
            </a:r>
            <a:endParaRPr lang="en-US" altLang="ja-JP" dirty="0" smtClean="0">
              <a:solidFill>
                <a:schemeClr val="accent1"/>
              </a:solidFill>
            </a:endParaRPr>
          </a:p>
        </p:txBody>
      </p:sp>
    </p:spTree>
    <p:extLst>
      <p:ext uri="{BB962C8B-B14F-4D97-AF65-F5344CB8AC3E}">
        <p14:creationId xmlns:p14="http://schemas.microsoft.com/office/powerpoint/2010/main" val="42345125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82588" y="0"/>
            <a:ext cx="1569025" cy="1047523"/>
          </a:xfrm>
          <a:noFill/>
          <a:ln>
            <a:solidFill>
              <a:schemeClr val="tx2">
                <a:lumMod val="60000"/>
                <a:lumOff val="40000"/>
              </a:schemeClr>
            </a:solidFill>
          </a:ln>
        </p:spPr>
        <p:txBody>
          <a:bodyPr>
            <a:normAutofit/>
          </a:bodyPr>
          <a:lstStyle/>
          <a:p>
            <a:r>
              <a:rPr lang="ja-JP" altLang="en-US" dirty="0" smtClean="0">
                <a:solidFill>
                  <a:schemeClr val="tx2">
                    <a:lumMod val="60000"/>
                    <a:lumOff val="40000"/>
                  </a:schemeClr>
                </a:solidFill>
              </a:rPr>
              <a:t>補足</a:t>
            </a:r>
            <a:endParaRPr kumimoji="1" lang="ja-JP" altLang="en-US" dirty="0">
              <a:solidFill>
                <a:schemeClr val="tx2">
                  <a:lumMod val="60000"/>
                  <a:lumOff val="40000"/>
                </a:schemeClr>
              </a:solidFill>
            </a:endParaRPr>
          </a:p>
        </p:txBody>
      </p:sp>
      <p:cxnSp>
        <p:nvCxnSpPr>
          <p:cNvPr id="5" name="直線コネクタ 4"/>
          <p:cNvCxnSpPr/>
          <p:nvPr/>
        </p:nvCxnSpPr>
        <p:spPr>
          <a:xfrm>
            <a:off x="1837448" y="1047523"/>
            <a:ext cx="4452791"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558059" y="1047523"/>
            <a:ext cx="3647152" cy="369332"/>
          </a:xfrm>
          <a:prstGeom prst="rect">
            <a:avLst/>
          </a:prstGeom>
          <a:noFill/>
        </p:spPr>
        <p:txBody>
          <a:bodyPr wrap="none" rtlCol="0">
            <a:spAutoFit/>
          </a:bodyPr>
          <a:lstStyle/>
          <a:p>
            <a:r>
              <a:rPr lang="ja-JP" altLang="en-US" dirty="0" smtClean="0">
                <a:solidFill>
                  <a:srgbClr val="4F81BD"/>
                </a:solidFill>
                <a:ea typeface="07ロゴたいぷゴシック7"/>
              </a:rPr>
              <a:t>住民が利用しやすい送迎システム</a:t>
            </a:r>
            <a:endParaRPr lang="en-US" altLang="ja-JP" dirty="0">
              <a:solidFill>
                <a:srgbClr val="4F81BD"/>
              </a:solidFill>
              <a:ea typeface="07ロゴたいぷゴシック7"/>
            </a:endParaRPr>
          </a:p>
        </p:txBody>
      </p:sp>
      <p:grpSp>
        <p:nvGrpSpPr>
          <p:cNvPr id="7" name="図形グループ 6"/>
          <p:cNvGrpSpPr/>
          <p:nvPr/>
        </p:nvGrpSpPr>
        <p:grpSpPr>
          <a:xfrm>
            <a:off x="4820621" y="2151781"/>
            <a:ext cx="4143579" cy="4415898"/>
            <a:chOff x="4959300" y="945096"/>
            <a:chExt cx="4143579" cy="4415898"/>
          </a:xfrm>
        </p:grpSpPr>
        <p:pic>
          <p:nvPicPr>
            <p:cNvPr id="8" name="図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62130" y="1804547"/>
              <a:ext cx="3546988" cy="3556447"/>
            </a:xfrm>
            <a:prstGeom prst="rect">
              <a:avLst/>
            </a:prstGeom>
          </p:spPr>
        </p:pic>
        <p:sp>
          <p:nvSpPr>
            <p:cNvPr id="9" name="正方形/長方形 8"/>
            <p:cNvSpPr/>
            <p:nvPr/>
          </p:nvSpPr>
          <p:spPr>
            <a:xfrm>
              <a:off x="7315775" y="3174516"/>
              <a:ext cx="1681614" cy="369332"/>
            </a:xfrm>
            <a:prstGeom prst="rect">
              <a:avLst/>
            </a:prstGeom>
            <a:solidFill>
              <a:srgbClr val="FFFFFF">
                <a:alpha val="80000"/>
              </a:srgbClr>
            </a:solidFill>
            <a:ln>
              <a:solidFill>
                <a:schemeClr val="tx1">
                  <a:lumMod val="50000"/>
                  <a:lumOff val="50000"/>
                </a:schemeClr>
              </a:solidFill>
            </a:ln>
          </p:spPr>
          <p:txBody>
            <a:bodyPr wrap="none">
              <a:spAutoFit/>
            </a:bodyPr>
            <a:lstStyle/>
            <a:p>
              <a:r>
                <a:rPr lang="en-US" altLang="ja-JP" dirty="0">
                  <a:latin typeface="07ロゴたいぷゴシックCondense"/>
                  <a:ea typeface="07ロゴたいぷゴシックCondense"/>
                  <a:cs typeface="07ロゴたいぷゴシックCondense"/>
                </a:rPr>
                <a:t>A</a:t>
              </a:r>
              <a:r>
                <a:rPr lang="ja-JP" altLang="en-US" dirty="0">
                  <a:latin typeface="07ロゴたいぷゴシックCondense"/>
                  <a:ea typeface="07ロゴたいぷゴシックCondense"/>
                  <a:cs typeface="07ロゴたいぷゴシックCondense"/>
                </a:rPr>
                <a:t>地区　</a:t>
              </a:r>
              <a:r>
                <a:rPr lang="en-US" altLang="ja-JP" dirty="0">
                  <a:latin typeface="07ロゴたいぷゴシックCondense"/>
                  <a:ea typeface="07ロゴたいぷゴシックCondense"/>
                  <a:cs typeface="07ロゴたいぷゴシックCondense"/>
                </a:rPr>
                <a:t>190</a:t>
              </a:r>
              <a:r>
                <a:rPr lang="ja-JP" altLang="en-US" dirty="0">
                  <a:latin typeface="07ロゴたいぷゴシックCondense"/>
                  <a:ea typeface="07ロゴたいぷゴシックCondense"/>
                  <a:cs typeface="07ロゴたいぷゴシックCondense"/>
                </a:rPr>
                <a:t>人</a:t>
              </a:r>
              <a:endParaRPr lang="en-US" altLang="ja-JP" dirty="0">
                <a:latin typeface="07ロゴたいぷゴシックCondense"/>
                <a:ea typeface="07ロゴたいぷゴシックCondense"/>
                <a:cs typeface="07ロゴたいぷゴシックCondense"/>
              </a:endParaRPr>
            </a:p>
          </p:txBody>
        </p:sp>
        <p:sp>
          <p:nvSpPr>
            <p:cNvPr id="10" name="正方形/長方形 9"/>
            <p:cNvSpPr/>
            <p:nvPr/>
          </p:nvSpPr>
          <p:spPr>
            <a:xfrm>
              <a:off x="5058453" y="3609640"/>
              <a:ext cx="1761943" cy="369332"/>
            </a:xfrm>
            <a:prstGeom prst="rect">
              <a:avLst/>
            </a:prstGeom>
            <a:solidFill>
              <a:srgbClr val="FFFFFF">
                <a:alpha val="80000"/>
              </a:srgbClr>
            </a:solidFill>
            <a:ln>
              <a:solidFill>
                <a:schemeClr val="tx1">
                  <a:lumMod val="50000"/>
                  <a:lumOff val="50000"/>
                </a:schemeClr>
              </a:solidFill>
            </a:ln>
          </p:spPr>
          <p:txBody>
            <a:bodyPr wrap="none">
              <a:spAutoFit/>
            </a:bodyPr>
            <a:lstStyle/>
            <a:p>
              <a:r>
                <a:rPr lang="ja-JP" altLang="en-US" dirty="0">
                  <a:latin typeface="07ロゴたいぷゴシックCondense"/>
                  <a:ea typeface="07ロゴたいぷゴシックCondense"/>
                  <a:cs typeface="07ロゴたいぷゴシックCondense"/>
                </a:rPr>
                <a:t>Ｂ地区　</a:t>
              </a:r>
              <a:r>
                <a:rPr lang="en-US" altLang="ja-JP" dirty="0">
                  <a:latin typeface="07ロゴたいぷゴシックCondense"/>
                  <a:ea typeface="07ロゴたいぷゴシックCondense"/>
                  <a:cs typeface="07ロゴたいぷゴシックCondense"/>
                </a:rPr>
                <a:t>253</a:t>
              </a:r>
              <a:r>
                <a:rPr lang="ja-JP" altLang="en-US" dirty="0">
                  <a:latin typeface="07ロゴたいぷゴシックCondense"/>
                  <a:ea typeface="07ロゴたいぷゴシックCondense"/>
                  <a:cs typeface="07ロゴたいぷゴシックCondense"/>
                </a:rPr>
                <a:t>人</a:t>
              </a:r>
              <a:endParaRPr lang="en-US" altLang="ja-JP" dirty="0">
                <a:latin typeface="07ロゴたいぷゴシックCondense"/>
                <a:ea typeface="07ロゴたいぷゴシックCondense"/>
                <a:cs typeface="07ロゴたいぷゴシックCondense"/>
              </a:endParaRPr>
            </a:p>
          </p:txBody>
        </p:sp>
        <p:sp>
          <p:nvSpPr>
            <p:cNvPr id="11" name="正方形/長方形 10"/>
            <p:cNvSpPr/>
            <p:nvPr/>
          </p:nvSpPr>
          <p:spPr>
            <a:xfrm>
              <a:off x="4959300" y="4826533"/>
              <a:ext cx="1761943" cy="369332"/>
            </a:xfrm>
            <a:prstGeom prst="rect">
              <a:avLst/>
            </a:prstGeom>
            <a:solidFill>
              <a:srgbClr val="FFFFFF">
                <a:alpha val="80000"/>
              </a:srgbClr>
            </a:solidFill>
            <a:ln>
              <a:solidFill>
                <a:schemeClr val="tx1">
                  <a:lumMod val="50000"/>
                  <a:lumOff val="50000"/>
                </a:schemeClr>
              </a:solidFill>
            </a:ln>
          </p:spPr>
          <p:txBody>
            <a:bodyPr wrap="none">
              <a:spAutoFit/>
            </a:bodyPr>
            <a:lstStyle/>
            <a:p>
              <a:r>
                <a:rPr lang="ja-JP" altLang="en-US" dirty="0">
                  <a:latin typeface="07ロゴたいぷゴシックCondense"/>
                  <a:ea typeface="07ロゴたいぷゴシックCondense"/>
                  <a:cs typeface="07ロゴたいぷゴシックCondense"/>
                </a:rPr>
                <a:t>Ｃ地区　</a:t>
              </a:r>
              <a:r>
                <a:rPr lang="en-US" altLang="ja-JP" dirty="0">
                  <a:latin typeface="07ロゴたいぷゴシックCondense"/>
                  <a:ea typeface="07ロゴたいぷゴシックCondense"/>
                  <a:cs typeface="07ロゴたいぷゴシックCondense"/>
                </a:rPr>
                <a:t>286</a:t>
              </a:r>
              <a:r>
                <a:rPr lang="ja-JP" altLang="en-US" dirty="0">
                  <a:latin typeface="07ロゴたいぷゴシックCondense"/>
                  <a:ea typeface="07ロゴたいぷゴシックCondense"/>
                  <a:cs typeface="07ロゴたいぷゴシックCondense"/>
                </a:rPr>
                <a:t>人</a:t>
              </a:r>
              <a:endParaRPr lang="en-US" altLang="ja-JP" dirty="0">
                <a:latin typeface="07ロゴたいぷゴシックCondense"/>
                <a:ea typeface="07ロゴたいぷゴシックCondense"/>
                <a:cs typeface="07ロゴたいぷゴシックCondense"/>
              </a:endParaRPr>
            </a:p>
          </p:txBody>
        </p:sp>
        <p:sp>
          <p:nvSpPr>
            <p:cNvPr id="12" name="正方形/長方形 11"/>
            <p:cNvSpPr/>
            <p:nvPr/>
          </p:nvSpPr>
          <p:spPr>
            <a:xfrm>
              <a:off x="5521449" y="2204202"/>
              <a:ext cx="1761482" cy="369332"/>
            </a:xfrm>
            <a:prstGeom prst="rect">
              <a:avLst/>
            </a:prstGeom>
            <a:solidFill>
              <a:srgbClr val="FFFFFF">
                <a:alpha val="80000"/>
              </a:srgbClr>
            </a:solidFill>
            <a:ln>
              <a:solidFill>
                <a:schemeClr val="tx1">
                  <a:lumMod val="50000"/>
                  <a:lumOff val="50000"/>
                </a:schemeClr>
              </a:solidFill>
            </a:ln>
          </p:spPr>
          <p:txBody>
            <a:bodyPr wrap="none">
              <a:spAutoFit/>
            </a:bodyPr>
            <a:lstStyle/>
            <a:p>
              <a:r>
                <a:rPr lang="ja-JP" altLang="en-US" dirty="0">
                  <a:latin typeface="07ロゴたいぷゴシックCondense"/>
                  <a:ea typeface="07ロゴたいぷゴシックCondense"/>
                  <a:cs typeface="07ロゴたいぷゴシックCondense"/>
                </a:rPr>
                <a:t>Ｄ地区　</a:t>
              </a:r>
              <a:r>
                <a:rPr lang="en-US" altLang="ja-JP" dirty="0">
                  <a:latin typeface="07ロゴたいぷゴシックCondense"/>
                  <a:ea typeface="07ロゴたいぷゴシックCondense"/>
                  <a:cs typeface="07ロゴたいぷゴシックCondense"/>
                </a:rPr>
                <a:t>261</a:t>
              </a:r>
              <a:r>
                <a:rPr lang="ja-JP" altLang="en-US" dirty="0">
                  <a:latin typeface="07ロゴたいぷゴシックCondense"/>
                  <a:ea typeface="07ロゴたいぷゴシックCondense"/>
                  <a:cs typeface="07ロゴたいぷゴシックCondense"/>
                </a:rPr>
                <a:t>人</a:t>
              </a:r>
              <a:endParaRPr lang="en-US" altLang="ja-JP" dirty="0">
                <a:latin typeface="07ロゴたいぷゴシックCondense"/>
                <a:ea typeface="07ロゴたいぷゴシックCondense"/>
                <a:cs typeface="07ロゴたいぷゴシックCondense"/>
              </a:endParaRPr>
            </a:p>
          </p:txBody>
        </p:sp>
        <p:sp>
          <p:nvSpPr>
            <p:cNvPr id="13" name="テキスト ボックス 12"/>
            <p:cNvSpPr txBox="1"/>
            <p:nvPr/>
          </p:nvSpPr>
          <p:spPr>
            <a:xfrm>
              <a:off x="5406293" y="945096"/>
              <a:ext cx="3696586" cy="401321"/>
            </a:xfrm>
            <a:prstGeom prst="rect">
              <a:avLst/>
            </a:prstGeom>
            <a:noFill/>
          </p:spPr>
          <p:txBody>
            <a:bodyPr wrap="square" rtlCol="0">
              <a:spAutoFit/>
            </a:bodyPr>
            <a:lstStyle/>
            <a:p>
              <a:pPr algn="ctr"/>
              <a:r>
                <a:rPr lang="ja-JP" altLang="en-US" dirty="0" smtClean="0">
                  <a:latin typeface="07ロゴたいぷゴシックCondense"/>
                  <a:ea typeface="07ロゴたいぷゴシックCondense"/>
                  <a:cs typeface="07ロゴたいぷゴシックCondense"/>
                </a:rPr>
                <a:t>のりあいタクシー地域別の利用率（</a:t>
              </a:r>
              <a:r>
                <a:rPr lang="en-US" altLang="ja-JP" dirty="0" smtClean="0">
                  <a:latin typeface="07ロゴたいぷゴシックCondense"/>
                  <a:ea typeface="07ロゴたいぷゴシックCondense"/>
                  <a:cs typeface="07ロゴたいぷゴシックCondense"/>
                </a:rPr>
                <a:t>H25</a:t>
              </a:r>
              <a:r>
                <a:rPr lang="ja-JP" altLang="en-US" dirty="0" smtClean="0">
                  <a:latin typeface="07ロゴたいぷゴシックCondense"/>
                  <a:ea typeface="07ロゴたいぷゴシックCondense"/>
                  <a:cs typeface="07ロゴたいぷゴシックCondense"/>
                </a:rPr>
                <a:t>年度）</a:t>
              </a:r>
              <a:endParaRPr lang="en-US" altLang="ja-JP" dirty="0" smtClean="0">
                <a:latin typeface="07ロゴたいぷゴシックCondense"/>
                <a:ea typeface="07ロゴたいぷゴシックCondense"/>
                <a:cs typeface="07ロゴたいぷゴシックCondense"/>
              </a:endParaRPr>
            </a:p>
          </p:txBody>
        </p:sp>
      </p:grpSp>
      <p:sp>
        <p:nvSpPr>
          <p:cNvPr id="14" name="正方形/長方形 13"/>
          <p:cNvSpPr/>
          <p:nvPr/>
        </p:nvSpPr>
        <p:spPr>
          <a:xfrm>
            <a:off x="282588" y="3449383"/>
            <a:ext cx="4224116" cy="1938992"/>
          </a:xfrm>
          <a:prstGeom prst="rect">
            <a:avLst/>
          </a:prstGeom>
        </p:spPr>
        <p:txBody>
          <a:bodyPr wrap="square">
            <a:spAutoFit/>
          </a:bodyPr>
          <a:lstStyle/>
          <a:p>
            <a:r>
              <a:rPr lang="ja-JP" altLang="en-US" sz="2000" dirty="0">
                <a:latin typeface="07ロゴたいぷゴシックCondense"/>
                <a:ea typeface="07ロゴたいぷゴシックCondense"/>
                <a:cs typeface="07ロゴたいぷゴシックCondense"/>
              </a:rPr>
              <a:t>・のり合いタクシーの全台数は</a:t>
            </a:r>
            <a:r>
              <a:rPr lang="ja-JP" altLang="en-US" sz="2000" dirty="0" smtClean="0">
                <a:latin typeface="07ロゴたいぷゴシックCondense"/>
                <a:ea typeface="07ロゴたいぷゴシックCondense"/>
                <a:cs typeface="07ロゴたいぷゴシックCondense"/>
              </a:rPr>
              <a:t>？</a:t>
            </a:r>
            <a:endParaRPr lang="en-US" altLang="ja-JP" sz="2000" dirty="0" smtClean="0">
              <a:latin typeface="07ロゴたいぷゴシックCondense"/>
              <a:ea typeface="07ロゴたいぷゴシックCondense"/>
              <a:cs typeface="07ロゴたいぷゴシックCondense"/>
            </a:endParaRPr>
          </a:p>
          <a:p>
            <a:r>
              <a:rPr lang="ja-JP" altLang="en-US" sz="2000" dirty="0" smtClean="0">
                <a:latin typeface="07ロゴたいぷゴシックCondense"/>
                <a:ea typeface="07ロゴたいぷゴシックCondense"/>
                <a:cs typeface="07ロゴたいぷゴシックCondense"/>
              </a:rPr>
              <a:t>足りて</a:t>
            </a:r>
            <a:r>
              <a:rPr lang="ja-JP" altLang="en-US" sz="2000" dirty="0">
                <a:latin typeface="07ロゴたいぷゴシックCondense"/>
                <a:ea typeface="07ロゴたいぷゴシックCondense"/>
                <a:cs typeface="07ロゴたいぷゴシックCondense"/>
              </a:rPr>
              <a:t>いるのか</a:t>
            </a:r>
            <a:r>
              <a:rPr lang="ja-JP" altLang="en-US" sz="2000" dirty="0" smtClean="0">
                <a:latin typeface="07ロゴたいぷゴシックCondense"/>
                <a:ea typeface="07ロゴたいぷゴシックCondense"/>
                <a:cs typeface="07ロゴたいぷゴシックCondense"/>
              </a:rPr>
              <a:t>？</a:t>
            </a:r>
            <a:endParaRPr lang="en-US" altLang="ja-JP" sz="2000" dirty="0">
              <a:latin typeface="07ロゴたいぷゴシックCondense"/>
              <a:ea typeface="07ロゴたいぷゴシックCondense"/>
              <a:cs typeface="07ロゴたいぷゴシックCondense"/>
            </a:endParaRPr>
          </a:p>
          <a:p>
            <a:r>
              <a:rPr lang="ja-JP" altLang="en-US" sz="2000" dirty="0">
                <a:solidFill>
                  <a:schemeClr val="accent1"/>
                </a:solidFill>
                <a:latin typeface="07ロゴたいぷゴシックCondense"/>
                <a:ea typeface="07ロゴたいぷゴシックCondense"/>
                <a:cs typeface="07ロゴたいぷゴシックCondense"/>
              </a:rPr>
              <a:t>ワンボックス</a:t>
            </a:r>
            <a:r>
              <a:rPr lang="en-US" altLang="ja-JP" sz="2000" dirty="0">
                <a:solidFill>
                  <a:schemeClr val="accent1"/>
                </a:solidFill>
                <a:latin typeface="07ロゴたいぷゴシックCondense"/>
                <a:ea typeface="07ロゴたいぷゴシックCondense"/>
                <a:cs typeface="07ロゴたいぷゴシックCondense"/>
              </a:rPr>
              <a:t>×</a:t>
            </a:r>
            <a:r>
              <a:rPr lang="ja-JP" altLang="en-US" sz="2000" dirty="0">
                <a:solidFill>
                  <a:schemeClr val="accent1"/>
                </a:solidFill>
                <a:latin typeface="07ロゴたいぷゴシックCondense"/>
                <a:ea typeface="07ロゴたいぷゴシックCondense"/>
                <a:cs typeface="07ロゴたいぷゴシックCondense"/>
              </a:rPr>
              <a:t>５台　足りないときは組合加入業者からタクシーを回して</a:t>
            </a:r>
            <a:r>
              <a:rPr lang="ja-JP" altLang="en-US" sz="2000" dirty="0" smtClean="0">
                <a:solidFill>
                  <a:schemeClr val="accent1"/>
                </a:solidFill>
                <a:latin typeface="07ロゴたいぷゴシックCondense"/>
                <a:ea typeface="07ロゴたいぷゴシックCondense"/>
                <a:cs typeface="07ロゴたいぷゴシックCondense"/>
              </a:rPr>
              <a:t>もらう</a:t>
            </a:r>
            <a:endParaRPr lang="en-US" altLang="ja-JP" sz="2000" dirty="0" smtClean="0">
              <a:solidFill>
                <a:schemeClr val="accent1"/>
              </a:solidFill>
              <a:latin typeface="07ロゴたいぷゴシックCondense"/>
              <a:ea typeface="07ロゴたいぷゴシックCondense"/>
              <a:cs typeface="07ロゴたいぷゴシックCondense"/>
            </a:endParaRPr>
          </a:p>
          <a:p>
            <a:endParaRPr lang="en-US" altLang="ja-JP" sz="2000" dirty="0">
              <a:latin typeface="07ロゴたいぷゴシックCondense"/>
              <a:ea typeface="07ロゴたいぷゴシックCondense"/>
              <a:cs typeface="07ロゴたいぷゴシックCondense"/>
            </a:endParaRPr>
          </a:p>
        </p:txBody>
      </p:sp>
      <p:sp>
        <p:nvSpPr>
          <p:cNvPr id="15" name="正方形/長方形 14"/>
          <p:cNvSpPr/>
          <p:nvPr/>
        </p:nvSpPr>
        <p:spPr>
          <a:xfrm>
            <a:off x="282588" y="1988289"/>
            <a:ext cx="2728710" cy="1323439"/>
          </a:xfrm>
          <a:prstGeom prst="rect">
            <a:avLst/>
          </a:prstGeom>
        </p:spPr>
        <p:txBody>
          <a:bodyPr wrap="square">
            <a:spAutoFit/>
          </a:bodyPr>
          <a:lstStyle/>
          <a:p>
            <a:r>
              <a:rPr lang="ja-JP" altLang="en-US" sz="2000" dirty="0">
                <a:latin typeface="07ロゴたいぷゴシックCondense"/>
                <a:ea typeface="07ロゴたいぷゴシックCondense"/>
                <a:cs typeface="07ロゴたいぷゴシックCondense"/>
              </a:rPr>
              <a:t>・主な利用目的は？</a:t>
            </a:r>
            <a:endParaRPr lang="en-US" altLang="ja-JP" sz="2000" dirty="0">
              <a:latin typeface="07ロゴたいぷゴシックCondense"/>
              <a:ea typeface="07ロゴたいぷゴシックCondense"/>
              <a:cs typeface="07ロゴたいぷゴシックCondense"/>
            </a:endParaRPr>
          </a:p>
          <a:p>
            <a:r>
              <a:rPr lang="ja-JP" altLang="en-US" sz="2000" dirty="0">
                <a:solidFill>
                  <a:srgbClr val="4F81BD"/>
                </a:solidFill>
                <a:latin typeface="07ロゴたいぷゴシックCondense"/>
                <a:ea typeface="07ロゴたいぷゴシックCondense"/>
                <a:cs typeface="07ロゴたいぷゴシックCondense"/>
              </a:rPr>
              <a:t>医療</a:t>
            </a:r>
            <a:r>
              <a:rPr lang="en-US" altLang="ja-JP" sz="2000" dirty="0">
                <a:solidFill>
                  <a:srgbClr val="4F81BD"/>
                </a:solidFill>
                <a:latin typeface="07ロゴたいぷゴシックCondense"/>
                <a:ea typeface="07ロゴたいぷゴシックCondense"/>
                <a:cs typeface="07ロゴたいぷゴシックCondense"/>
              </a:rPr>
              <a:t>50.2%</a:t>
            </a:r>
          </a:p>
          <a:p>
            <a:r>
              <a:rPr lang="ja-JP" altLang="en-US" sz="2000" dirty="0">
                <a:solidFill>
                  <a:srgbClr val="4F81BD"/>
                </a:solidFill>
                <a:latin typeface="07ロゴたいぷゴシックCondense"/>
                <a:ea typeface="07ロゴたいぷゴシックCondense"/>
                <a:cs typeface="07ロゴたいぷゴシックCondense"/>
              </a:rPr>
              <a:t>買い物</a:t>
            </a:r>
            <a:r>
              <a:rPr lang="en-US" altLang="ja-JP" sz="2000" dirty="0">
                <a:solidFill>
                  <a:srgbClr val="4F81BD"/>
                </a:solidFill>
                <a:latin typeface="07ロゴたいぷゴシックCondense"/>
                <a:ea typeface="07ロゴたいぷゴシックCondense"/>
                <a:cs typeface="07ロゴたいぷゴシックCondense"/>
              </a:rPr>
              <a:t>23.2%</a:t>
            </a:r>
          </a:p>
          <a:p>
            <a:r>
              <a:rPr lang="ja-JP" altLang="en-US" sz="2000" dirty="0">
                <a:solidFill>
                  <a:srgbClr val="4F81BD"/>
                </a:solidFill>
                <a:latin typeface="07ロゴたいぷゴシックCondense"/>
                <a:ea typeface="07ロゴたいぷゴシックCondense"/>
                <a:cs typeface="07ロゴたいぷゴシックCondense"/>
              </a:rPr>
              <a:t>（</a:t>
            </a:r>
            <a:r>
              <a:rPr lang="en-US" altLang="ja-JP" sz="2000" dirty="0">
                <a:solidFill>
                  <a:srgbClr val="4F81BD"/>
                </a:solidFill>
                <a:latin typeface="07ロゴたいぷゴシックCondense"/>
                <a:ea typeface="07ロゴたいぷゴシックCondense"/>
                <a:cs typeface="07ロゴたいぷゴシックCondense"/>
              </a:rPr>
              <a:t>H23</a:t>
            </a:r>
            <a:r>
              <a:rPr lang="ja-JP" altLang="en-US" sz="2000" dirty="0">
                <a:solidFill>
                  <a:srgbClr val="4F81BD"/>
                </a:solidFill>
                <a:latin typeface="07ロゴたいぷゴシックCondense"/>
                <a:ea typeface="07ロゴたいぷゴシックCondense"/>
                <a:cs typeface="07ロゴたいぷゴシックCondense"/>
              </a:rPr>
              <a:t>年度）</a:t>
            </a:r>
            <a:endParaRPr lang="en-US" altLang="ja-JP" sz="2000" dirty="0">
              <a:solidFill>
                <a:srgbClr val="4F81BD"/>
              </a:solidFill>
              <a:latin typeface="07ロゴたいぷゴシックCondense"/>
              <a:ea typeface="07ロゴたいぷゴシックCondense"/>
              <a:cs typeface="07ロゴたいぷゴシックCondense"/>
            </a:endParaRPr>
          </a:p>
        </p:txBody>
      </p:sp>
      <p:sp>
        <p:nvSpPr>
          <p:cNvPr id="16" name="正方形/長方形 15"/>
          <p:cNvSpPr/>
          <p:nvPr/>
        </p:nvSpPr>
        <p:spPr>
          <a:xfrm>
            <a:off x="279464" y="5295823"/>
            <a:ext cx="4517394" cy="1323439"/>
          </a:xfrm>
          <a:prstGeom prst="rect">
            <a:avLst/>
          </a:prstGeom>
        </p:spPr>
        <p:txBody>
          <a:bodyPr wrap="square">
            <a:spAutoFit/>
          </a:bodyPr>
          <a:lstStyle/>
          <a:p>
            <a:r>
              <a:rPr lang="ja-JP" altLang="en-US" sz="2000" dirty="0">
                <a:latin typeface="07ロゴたいぷゴシックCondense"/>
                <a:ea typeface="07ロゴたいぷゴシックCondense"/>
                <a:cs typeface="07ロゴたいぷゴシックCondense"/>
              </a:rPr>
              <a:t>・医療機関への交通手段は？</a:t>
            </a:r>
            <a:endParaRPr lang="en-US" altLang="ja-JP" sz="2000" dirty="0">
              <a:latin typeface="07ロゴたいぷゴシックCondense"/>
              <a:ea typeface="07ロゴたいぷゴシックCondense"/>
              <a:cs typeface="07ロゴたいぷゴシックCondense"/>
            </a:endParaRPr>
          </a:p>
          <a:p>
            <a:r>
              <a:rPr lang="ja-JP" altLang="en-US" sz="2000" dirty="0" smtClean="0">
                <a:solidFill>
                  <a:srgbClr val="4F81BD"/>
                </a:solidFill>
                <a:latin typeface="07ロゴたいぷゴシックCondense"/>
                <a:ea typeface="07ロゴたいぷゴシックCondense"/>
                <a:cs typeface="07ロゴたいぷゴシックCondense"/>
              </a:rPr>
              <a:t>自分で運転する高齢者も多くいるが、</a:t>
            </a:r>
            <a:endParaRPr lang="en-US" altLang="ja-JP" sz="2000" dirty="0" smtClean="0">
              <a:solidFill>
                <a:srgbClr val="4F81BD"/>
              </a:solidFill>
              <a:latin typeface="07ロゴたいぷゴシックCondense"/>
              <a:ea typeface="07ロゴたいぷゴシックCondense"/>
              <a:cs typeface="07ロゴたいぷゴシックCondense"/>
            </a:endParaRPr>
          </a:p>
          <a:p>
            <a:r>
              <a:rPr lang="ja-JP" altLang="en-US" sz="2000" dirty="0" smtClean="0">
                <a:solidFill>
                  <a:srgbClr val="4F81BD"/>
                </a:solidFill>
                <a:latin typeface="07ロゴたいぷゴシックCondense"/>
                <a:ea typeface="07ロゴたいぷゴシックCondense"/>
                <a:cs typeface="07ロゴたいぷゴシックCondense"/>
              </a:rPr>
              <a:t>身寄り</a:t>
            </a:r>
            <a:r>
              <a:rPr lang="ja-JP" altLang="en-US" sz="2000" dirty="0">
                <a:solidFill>
                  <a:srgbClr val="4F81BD"/>
                </a:solidFill>
                <a:latin typeface="07ロゴたいぷゴシックCondense"/>
                <a:ea typeface="07ロゴたいぷゴシックCondense"/>
                <a:cs typeface="07ロゴたいぷゴシックCondense"/>
              </a:rPr>
              <a:t>のない</a:t>
            </a:r>
            <a:r>
              <a:rPr lang="ja-JP" altLang="en-US" sz="2000" dirty="0" smtClean="0">
                <a:solidFill>
                  <a:srgbClr val="4F81BD"/>
                </a:solidFill>
                <a:latin typeface="07ロゴたいぷゴシックCondense"/>
                <a:ea typeface="07ロゴたいぷゴシックCondense"/>
                <a:cs typeface="07ロゴたいぷゴシックCondense"/>
              </a:rPr>
              <a:t>高齢者</a:t>
            </a:r>
            <a:r>
              <a:rPr lang="ja-JP" altLang="en-US" sz="2000" dirty="0">
                <a:solidFill>
                  <a:srgbClr val="4F81BD"/>
                </a:solidFill>
                <a:latin typeface="07ロゴたいぷゴシックCondense"/>
                <a:ea typeface="07ロゴたいぷゴシックCondense"/>
                <a:cs typeface="07ロゴたいぷゴシックCondense"/>
              </a:rPr>
              <a:t>は</a:t>
            </a:r>
            <a:r>
              <a:rPr lang="ja-JP" altLang="en-US" sz="2000" dirty="0" smtClean="0">
                <a:solidFill>
                  <a:srgbClr val="4F81BD"/>
                </a:solidFill>
                <a:latin typeface="07ロゴたいぷゴシックCondense"/>
                <a:ea typeface="07ロゴたいぷゴシックCondense"/>
                <a:cs typeface="07ロゴたいぷゴシックCondense"/>
              </a:rPr>
              <a:t>タクシーを使わざるを得ないので、タクシーは重要</a:t>
            </a:r>
            <a:endParaRPr lang="ja-JP" altLang="en-US" sz="2000" dirty="0">
              <a:solidFill>
                <a:srgbClr val="4F81BD"/>
              </a:solidFill>
              <a:latin typeface="07ロゴたいぷゴシックCondense"/>
              <a:ea typeface="07ロゴたいぷゴシックCondense"/>
              <a:cs typeface="07ロゴたいぷゴシックCondense"/>
            </a:endParaRPr>
          </a:p>
        </p:txBody>
      </p:sp>
      <p:sp>
        <p:nvSpPr>
          <p:cNvPr id="18" name="タイトル 1"/>
          <p:cNvSpPr txBox="1">
            <a:spLocks/>
          </p:cNvSpPr>
          <p:nvPr/>
        </p:nvSpPr>
        <p:spPr>
          <a:xfrm>
            <a:off x="1851613" y="40530"/>
            <a:ext cx="4470318" cy="1047523"/>
          </a:xfrm>
          <a:prstGeom prst="rect">
            <a:avLst/>
          </a:prstGeom>
          <a:noFill/>
          <a:ln>
            <a:noFill/>
          </a:ln>
        </p:spPr>
        <p:txBody>
          <a:bodyPr vert="horz" lIns="91440" tIns="45720" rIns="91440" bIns="45720" rtlCol="0" anchor="ctr">
            <a:normAutofit fontScale="92500"/>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dirty="0" smtClean="0">
                <a:solidFill>
                  <a:schemeClr val="accent1"/>
                </a:solidFill>
              </a:rPr>
              <a:t>病院から帰宅シー</a:t>
            </a:r>
            <a:endParaRPr lang="en-US" altLang="ja-JP" dirty="0" smtClean="0">
              <a:solidFill>
                <a:schemeClr val="accent1"/>
              </a:solidFill>
            </a:endParaRPr>
          </a:p>
        </p:txBody>
      </p:sp>
      <p:sp>
        <p:nvSpPr>
          <p:cNvPr id="19" name="テキスト ボックス 18"/>
          <p:cNvSpPr txBox="1"/>
          <p:nvPr/>
        </p:nvSpPr>
        <p:spPr>
          <a:xfrm>
            <a:off x="252232" y="1487794"/>
            <a:ext cx="8263801" cy="369332"/>
          </a:xfrm>
          <a:prstGeom prst="rect">
            <a:avLst/>
          </a:prstGeom>
          <a:noFill/>
        </p:spPr>
        <p:txBody>
          <a:bodyPr wrap="none" rtlCol="0">
            <a:spAutoFit/>
          </a:bodyPr>
          <a:lstStyle/>
          <a:p>
            <a:r>
              <a:rPr kumimoji="1" lang="ja-JP" altLang="en-US" dirty="0" smtClean="0">
                <a:latin typeface="07ロゴたいぷゴシックCondense"/>
                <a:ea typeface="07ロゴたいぷゴシックCondense"/>
                <a:cs typeface="07ロゴたいぷゴシックCondense"/>
              </a:rPr>
              <a:t>社会福祉法人　土浦市社会福祉協議会</a:t>
            </a:r>
            <a:r>
              <a:rPr kumimoji="1" lang="en-US" altLang="ja-JP" dirty="0" smtClean="0">
                <a:latin typeface="07ロゴたいぷゴシックCondense"/>
                <a:ea typeface="07ロゴたいぷゴシックCondense"/>
                <a:cs typeface="07ロゴたいぷゴシックCondense"/>
              </a:rPr>
              <a:t> </a:t>
            </a:r>
            <a:r>
              <a:rPr lang="ja-JP" altLang="en-US" dirty="0" smtClean="0">
                <a:latin typeface="07ロゴたいぷゴシックCondense"/>
                <a:ea typeface="07ロゴたいぷゴシックCondense"/>
                <a:cs typeface="07ロゴたいぷゴシックCondense"/>
              </a:rPr>
              <a:t>＆</a:t>
            </a:r>
            <a:r>
              <a:rPr lang="en-US" altLang="ja-JP" dirty="0" smtClean="0">
                <a:latin typeface="07ロゴたいぷゴシックCondense"/>
                <a:ea typeface="07ロゴたいぷゴシックCondense"/>
                <a:cs typeface="07ロゴたいぷゴシックCondense"/>
              </a:rPr>
              <a:t> </a:t>
            </a:r>
            <a:r>
              <a:rPr kumimoji="1" lang="ja-JP" altLang="en-US" dirty="0" smtClean="0">
                <a:latin typeface="07ロゴたいぷゴシックCondense"/>
                <a:ea typeface="07ロゴたいぷゴシックCondense"/>
                <a:cs typeface="07ロゴたいぷゴシックCondense"/>
              </a:rPr>
              <a:t>土浦市高齢福祉課　ヒアリング調査</a:t>
            </a:r>
            <a:endParaRPr kumimoji="1" lang="ja-JP" altLang="en-US" dirty="0">
              <a:latin typeface="07ロゴたいぷゴシックCondense"/>
              <a:ea typeface="07ロゴたいぷゴシックCondense"/>
              <a:cs typeface="07ロゴたいぷゴシックCondense"/>
            </a:endParaRPr>
          </a:p>
        </p:txBody>
      </p:sp>
    </p:spTree>
    <p:extLst>
      <p:ext uri="{BB962C8B-B14F-4D97-AF65-F5344CB8AC3E}">
        <p14:creationId xmlns:p14="http://schemas.microsoft.com/office/powerpoint/2010/main" val="36789952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82588" y="0"/>
            <a:ext cx="1569025" cy="1047523"/>
          </a:xfrm>
          <a:noFill/>
          <a:ln>
            <a:solidFill>
              <a:schemeClr val="accent5"/>
            </a:solidFill>
          </a:ln>
        </p:spPr>
        <p:txBody>
          <a:bodyPr>
            <a:normAutofit/>
          </a:bodyPr>
          <a:lstStyle/>
          <a:p>
            <a:r>
              <a:rPr lang="ja-JP" altLang="en-US" dirty="0" smtClean="0">
                <a:solidFill>
                  <a:schemeClr val="accent5"/>
                </a:solidFill>
              </a:rPr>
              <a:t>補足</a:t>
            </a:r>
            <a:endParaRPr kumimoji="1" lang="ja-JP" altLang="en-US" dirty="0">
              <a:solidFill>
                <a:schemeClr val="accent5"/>
              </a:solidFill>
            </a:endParaRPr>
          </a:p>
        </p:txBody>
      </p:sp>
      <p:sp>
        <p:nvSpPr>
          <p:cNvPr id="5" name="タイトル 1"/>
          <p:cNvSpPr txBox="1">
            <a:spLocks/>
          </p:cNvSpPr>
          <p:nvPr/>
        </p:nvSpPr>
        <p:spPr>
          <a:xfrm>
            <a:off x="1837448" y="40530"/>
            <a:ext cx="4470318" cy="1047523"/>
          </a:xfrm>
          <a:prstGeom prst="rect">
            <a:avLst/>
          </a:prstGeom>
          <a:noFill/>
          <a:ln>
            <a:noFill/>
          </a:ln>
        </p:spPr>
        <p:txBody>
          <a:bodyPr vert="horz" lIns="91440" tIns="45720" rIns="91440" bIns="45720" rtlCol="0" anchor="ctr">
            <a:normAutofit fontScale="92500"/>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dirty="0" smtClean="0">
                <a:solidFill>
                  <a:schemeClr val="accent5"/>
                </a:solidFill>
              </a:rPr>
              <a:t>みんなの秘密基地</a:t>
            </a:r>
            <a:endParaRPr lang="en-US" altLang="ja-JP" dirty="0" smtClean="0">
              <a:solidFill>
                <a:schemeClr val="accent5"/>
              </a:solidFill>
            </a:endParaRPr>
          </a:p>
        </p:txBody>
      </p:sp>
      <p:cxnSp>
        <p:nvCxnSpPr>
          <p:cNvPr id="7" name="直線コネクタ 6"/>
          <p:cNvCxnSpPr/>
          <p:nvPr/>
        </p:nvCxnSpPr>
        <p:spPr>
          <a:xfrm>
            <a:off x="1837448" y="1047523"/>
            <a:ext cx="4452791" cy="0"/>
          </a:xfrm>
          <a:prstGeom prst="line">
            <a:avLst/>
          </a:prstGeom>
          <a:ln w="1905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436451" y="1047523"/>
            <a:ext cx="4339650" cy="369332"/>
          </a:xfrm>
          <a:prstGeom prst="rect">
            <a:avLst/>
          </a:prstGeom>
          <a:noFill/>
        </p:spPr>
        <p:txBody>
          <a:bodyPr wrap="none" rtlCol="0">
            <a:spAutoFit/>
          </a:bodyPr>
          <a:lstStyle/>
          <a:p>
            <a:r>
              <a:rPr lang="ja-JP" altLang="en-US" dirty="0" smtClean="0">
                <a:solidFill>
                  <a:schemeClr val="accent5"/>
                </a:solidFill>
                <a:ea typeface="07ロゴたいぷゴシック7"/>
              </a:rPr>
              <a:t>地域資源を活かした子供と親の交流空間</a:t>
            </a:r>
            <a:endParaRPr lang="en-US" altLang="ja-JP" dirty="0">
              <a:solidFill>
                <a:schemeClr val="accent5"/>
              </a:solidFill>
              <a:ea typeface="07ロゴたいぷゴシック7"/>
            </a:endParaRPr>
          </a:p>
        </p:txBody>
      </p:sp>
      <p:sp>
        <p:nvSpPr>
          <p:cNvPr id="2" name="正方形/長方形 1"/>
          <p:cNvSpPr/>
          <p:nvPr/>
        </p:nvSpPr>
        <p:spPr>
          <a:xfrm>
            <a:off x="209120" y="1818372"/>
            <a:ext cx="8680369" cy="4801315"/>
          </a:xfrm>
          <a:prstGeom prst="rect">
            <a:avLst/>
          </a:prstGeom>
        </p:spPr>
        <p:txBody>
          <a:bodyPr wrap="square">
            <a:spAutoFit/>
          </a:bodyPr>
          <a:lstStyle/>
          <a:p>
            <a:r>
              <a:rPr lang="ja-JP" altLang="en-US" dirty="0" smtClean="0">
                <a:latin typeface="07ロゴたいぷゴシックCondense"/>
                <a:ea typeface="07ロゴたいぷゴシックCondense"/>
                <a:cs typeface="07ロゴたいぷゴシックCondense"/>
              </a:rPr>
              <a:t>＜みんな</a:t>
            </a:r>
            <a:r>
              <a:rPr lang="ja-JP" altLang="en-US" dirty="0">
                <a:latin typeface="07ロゴたいぷゴシックCondense"/>
                <a:ea typeface="07ロゴたいぷゴシックCondense"/>
                <a:cs typeface="07ロゴたいぷゴシックCondense"/>
              </a:rPr>
              <a:t>の秘密</a:t>
            </a:r>
            <a:r>
              <a:rPr lang="ja-JP" altLang="en-US" dirty="0" smtClean="0">
                <a:latin typeface="07ロゴたいぷゴシックCondense"/>
                <a:ea typeface="07ロゴたいぷゴシックCondense"/>
                <a:cs typeface="07ロゴたいぷゴシックCondense"/>
              </a:rPr>
              <a:t>基地＞</a:t>
            </a:r>
            <a:endParaRPr lang="en-US" altLang="ja-JP" dirty="0">
              <a:latin typeface="07ロゴたいぷゴシックCondense"/>
              <a:ea typeface="07ロゴたいぷゴシックCondense"/>
              <a:cs typeface="07ロゴたいぷゴシックCondense"/>
            </a:endParaRPr>
          </a:p>
          <a:p>
            <a:r>
              <a:rPr lang="ja-JP" altLang="en-US" dirty="0">
                <a:solidFill>
                  <a:srgbClr val="4BACC6"/>
                </a:solidFill>
                <a:latin typeface="07ロゴたいぷゴシックCondense"/>
                <a:ea typeface="07ロゴたいぷゴシックCondense"/>
                <a:cs typeface="07ロゴたいぷゴシックCondense"/>
              </a:rPr>
              <a:t>建物・鍵管理</a:t>
            </a:r>
            <a:r>
              <a:rPr lang="en-US" altLang="ja-JP" dirty="0" smtClean="0">
                <a:solidFill>
                  <a:srgbClr val="4BACC6"/>
                </a:solidFill>
                <a:latin typeface="07ロゴたいぷゴシックCondense"/>
                <a:ea typeface="07ロゴたいぷゴシックCondense"/>
                <a:cs typeface="07ロゴたいぷゴシックCondense"/>
              </a:rPr>
              <a:t>≫</a:t>
            </a:r>
            <a:r>
              <a:rPr lang="ja-JP" altLang="en-US" dirty="0" smtClean="0">
                <a:latin typeface="07ロゴたいぷゴシックCondense"/>
                <a:ea typeface="07ロゴたいぷゴシックCondense"/>
                <a:cs typeface="07ロゴたいぷゴシックCondense"/>
              </a:rPr>
              <a:t>南部にある空き地付近の公民館</a:t>
            </a:r>
            <a:endParaRPr lang="en-US" altLang="ja-JP" dirty="0">
              <a:latin typeface="07ロゴたいぷゴシックCondense"/>
              <a:ea typeface="07ロゴたいぷゴシックCondense"/>
              <a:cs typeface="07ロゴたいぷゴシックCondense"/>
            </a:endParaRPr>
          </a:p>
          <a:p>
            <a:r>
              <a:rPr lang="ja-JP" altLang="en-US" dirty="0" smtClean="0">
                <a:solidFill>
                  <a:srgbClr val="4BACC6"/>
                </a:solidFill>
                <a:latin typeface="07ロゴたいぷゴシックCondense"/>
                <a:ea typeface="07ロゴたいぷゴシックCondense"/>
                <a:cs typeface="07ロゴたいぷゴシックCondense"/>
              </a:rPr>
              <a:t>利用</a:t>
            </a:r>
            <a:r>
              <a:rPr lang="ja-JP" altLang="en-US" dirty="0">
                <a:solidFill>
                  <a:srgbClr val="4BACC6"/>
                </a:solidFill>
                <a:latin typeface="07ロゴたいぷゴシックCondense"/>
                <a:ea typeface="07ロゴたいぷゴシックCondense"/>
                <a:cs typeface="07ロゴたいぷゴシックCondense"/>
              </a:rPr>
              <a:t>時間</a:t>
            </a:r>
            <a:r>
              <a:rPr lang="en-US" altLang="ja-JP" dirty="0" smtClean="0">
                <a:solidFill>
                  <a:srgbClr val="4BACC6"/>
                </a:solidFill>
                <a:latin typeface="07ロゴたいぷゴシックCondense"/>
                <a:ea typeface="07ロゴたいぷゴシックCondense"/>
                <a:cs typeface="07ロゴたいぷゴシックCondense"/>
              </a:rPr>
              <a:t>≫</a:t>
            </a:r>
          </a:p>
          <a:p>
            <a:r>
              <a:rPr lang="ja-JP" altLang="en-US" dirty="0" smtClean="0">
                <a:solidFill>
                  <a:schemeClr val="accent1"/>
                </a:solidFill>
                <a:latin typeface="07ロゴたいぷゴシックCondense"/>
                <a:ea typeface="07ロゴたいぷゴシックCondense"/>
                <a:cs typeface="07ロゴたいぷゴシックCondense"/>
              </a:rPr>
              <a:t>子供</a:t>
            </a:r>
            <a:r>
              <a:rPr lang="ja-JP" altLang="en-US" dirty="0">
                <a:latin typeface="07ロゴたいぷゴシックCondense"/>
                <a:ea typeface="07ロゴたいぷゴシックCondense"/>
                <a:cs typeface="07ロゴたいぷゴシックCondense"/>
              </a:rPr>
              <a:t>　</a:t>
            </a:r>
            <a:r>
              <a:rPr lang="en-US" altLang="ja-JP" dirty="0" smtClean="0">
                <a:latin typeface="07ロゴたいぷゴシックCondense"/>
                <a:ea typeface="07ロゴたいぷゴシックCondense"/>
                <a:cs typeface="07ロゴたいぷゴシックCondense"/>
              </a:rPr>
              <a:t>14</a:t>
            </a:r>
            <a:r>
              <a:rPr lang="ja-JP" altLang="en-US" dirty="0" smtClean="0">
                <a:latin typeface="07ロゴたいぷゴシックCondense"/>
                <a:ea typeface="07ロゴたいぷゴシックCondense"/>
                <a:cs typeface="07ロゴたいぷゴシックCondense"/>
              </a:rPr>
              <a:t>：</a:t>
            </a:r>
            <a:r>
              <a:rPr lang="en-US" altLang="ja-JP" dirty="0" smtClean="0">
                <a:latin typeface="07ロゴたいぷゴシックCondense"/>
                <a:ea typeface="07ロゴたいぷゴシックCondense"/>
                <a:cs typeface="07ロゴたいぷゴシックCondense"/>
              </a:rPr>
              <a:t>00</a:t>
            </a:r>
            <a:r>
              <a:rPr lang="en-US" altLang="ja-JP" dirty="0">
                <a:latin typeface="07ロゴたいぷゴシックCondense"/>
                <a:ea typeface="07ロゴたいぷゴシックCondense"/>
                <a:cs typeface="07ロゴたいぷゴシックCondense"/>
              </a:rPr>
              <a:t>〜</a:t>
            </a:r>
            <a:r>
              <a:rPr lang="en-US" altLang="ja-JP" dirty="0" smtClean="0">
                <a:latin typeface="07ロゴたいぷゴシックCondense"/>
                <a:ea typeface="07ロゴたいぷゴシックCondense"/>
                <a:cs typeface="07ロゴたいぷゴシックCondense"/>
              </a:rPr>
              <a:t>18</a:t>
            </a:r>
            <a:r>
              <a:rPr lang="ja-JP" altLang="en-US" dirty="0" smtClean="0">
                <a:latin typeface="07ロゴたいぷゴシックCondense"/>
                <a:ea typeface="07ロゴたいぷゴシックCondense"/>
                <a:cs typeface="07ロゴたいぷゴシックCondense"/>
              </a:rPr>
              <a:t>：</a:t>
            </a:r>
            <a:r>
              <a:rPr lang="en-US" altLang="ja-JP" dirty="0" smtClean="0">
                <a:latin typeface="07ロゴたいぷゴシックCondense"/>
                <a:ea typeface="07ロゴたいぷゴシックCondense"/>
                <a:cs typeface="07ロゴたいぷゴシックCondense"/>
              </a:rPr>
              <a:t>00</a:t>
            </a:r>
            <a:r>
              <a:rPr lang="ja-JP" altLang="en-US" dirty="0" smtClean="0">
                <a:latin typeface="07ロゴたいぷゴシックCondense"/>
                <a:ea typeface="07ロゴたいぷゴシックCondense"/>
                <a:cs typeface="07ロゴたいぷゴシックCondense"/>
              </a:rPr>
              <a:t>（平日）</a:t>
            </a:r>
            <a:endParaRPr lang="en-US" altLang="ja-JP" dirty="0" smtClean="0">
              <a:latin typeface="07ロゴたいぷゴシックCondense"/>
              <a:ea typeface="07ロゴたいぷゴシックCondense"/>
              <a:cs typeface="07ロゴたいぷゴシックCondense"/>
            </a:endParaRPr>
          </a:p>
          <a:p>
            <a:r>
              <a:rPr lang="ja-JP" altLang="en-US" dirty="0" smtClean="0">
                <a:solidFill>
                  <a:srgbClr val="4F81BD"/>
                </a:solidFill>
                <a:latin typeface="07ロゴたいぷゴシックCondense"/>
                <a:ea typeface="07ロゴたいぷゴシックCondense"/>
                <a:cs typeface="07ロゴたいぷゴシックCondense"/>
              </a:rPr>
              <a:t>親</a:t>
            </a:r>
            <a:r>
              <a:rPr lang="ja-JP" altLang="en-US" dirty="0">
                <a:latin typeface="07ロゴたいぷゴシックCondense"/>
                <a:ea typeface="07ロゴたいぷゴシックCondense"/>
                <a:cs typeface="07ロゴたいぷゴシックCondense"/>
              </a:rPr>
              <a:t>　</a:t>
            </a:r>
            <a:r>
              <a:rPr lang="en-US" altLang="ja-JP" dirty="0" smtClean="0">
                <a:latin typeface="07ロゴたいぷゴシックCondense"/>
                <a:ea typeface="07ロゴたいぷゴシックCondense"/>
                <a:cs typeface="07ロゴたいぷゴシックCondense"/>
              </a:rPr>
              <a:t>9</a:t>
            </a:r>
            <a:r>
              <a:rPr lang="ja-JP" altLang="en-US" dirty="0" smtClean="0">
                <a:latin typeface="07ロゴたいぷゴシックCondense"/>
                <a:ea typeface="07ロゴたいぷゴシックCondense"/>
                <a:cs typeface="07ロゴたいぷゴシックCondense"/>
              </a:rPr>
              <a:t>：０</a:t>
            </a:r>
            <a:r>
              <a:rPr lang="en-US" altLang="ja-JP" dirty="0" smtClean="0">
                <a:latin typeface="07ロゴたいぷゴシックCondense"/>
                <a:ea typeface="07ロゴたいぷゴシックCondense"/>
                <a:cs typeface="07ロゴたいぷゴシックCondense"/>
              </a:rPr>
              <a:t>0〜14</a:t>
            </a:r>
            <a:r>
              <a:rPr lang="ja-JP" altLang="en-US" dirty="0" smtClean="0">
                <a:latin typeface="07ロゴたいぷゴシックCondense"/>
                <a:ea typeface="07ロゴたいぷゴシックCondense"/>
                <a:cs typeface="07ロゴたいぷゴシックCondense"/>
              </a:rPr>
              <a:t>：</a:t>
            </a:r>
            <a:r>
              <a:rPr lang="en-US" altLang="ja-JP" dirty="0" smtClean="0">
                <a:latin typeface="07ロゴたいぷゴシックCondense"/>
                <a:ea typeface="07ロゴたいぷゴシックCondense"/>
                <a:cs typeface="07ロゴたいぷゴシックCondense"/>
              </a:rPr>
              <a:t>00</a:t>
            </a:r>
            <a:r>
              <a:rPr lang="ja-JP" altLang="en-US" dirty="0" smtClean="0">
                <a:latin typeface="07ロゴたいぷゴシックCondense"/>
                <a:ea typeface="07ロゴたいぷゴシックCondense"/>
                <a:cs typeface="07ロゴたいぷゴシックCondense"/>
              </a:rPr>
              <a:t>、</a:t>
            </a:r>
            <a:r>
              <a:rPr lang="en-US" altLang="ja-JP" dirty="0" smtClean="0">
                <a:latin typeface="07ロゴたいぷゴシックCondense"/>
                <a:ea typeface="07ロゴたいぷゴシックCondense"/>
                <a:cs typeface="07ロゴたいぷゴシックCondense"/>
              </a:rPr>
              <a:t>18</a:t>
            </a:r>
            <a:r>
              <a:rPr lang="ja-JP" altLang="en-US" dirty="0">
                <a:latin typeface="07ロゴたいぷゴシックCondense"/>
                <a:ea typeface="07ロゴたいぷゴシックCondense"/>
                <a:cs typeface="07ロゴたいぷゴシックCondense"/>
              </a:rPr>
              <a:t>：</a:t>
            </a:r>
            <a:r>
              <a:rPr lang="en-US" altLang="ja-JP" dirty="0">
                <a:latin typeface="07ロゴたいぷゴシックCondense"/>
                <a:ea typeface="07ロゴたいぷゴシックCondense"/>
                <a:cs typeface="07ロゴたいぷゴシックCondense"/>
              </a:rPr>
              <a:t>00</a:t>
            </a:r>
            <a:r>
              <a:rPr lang="en-US" altLang="ja-JP" dirty="0" smtClean="0">
                <a:latin typeface="07ロゴたいぷゴシックCondense"/>
                <a:ea typeface="07ロゴたいぷゴシックCondense"/>
                <a:cs typeface="07ロゴたいぷゴシックCondense"/>
              </a:rPr>
              <a:t>〜21</a:t>
            </a:r>
            <a:r>
              <a:rPr lang="ja-JP" altLang="en-US" dirty="0" smtClean="0">
                <a:latin typeface="07ロゴたいぷゴシックCondense"/>
                <a:ea typeface="07ロゴたいぷゴシックCondense"/>
                <a:cs typeface="07ロゴたいぷゴシックCondense"/>
              </a:rPr>
              <a:t>：</a:t>
            </a:r>
            <a:r>
              <a:rPr lang="en-US" altLang="ja-JP" dirty="0" smtClean="0">
                <a:latin typeface="07ロゴたいぷゴシックCondense"/>
                <a:ea typeface="07ロゴたいぷゴシックCondense"/>
                <a:cs typeface="07ロゴたいぷゴシックCondense"/>
              </a:rPr>
              <a:t>00</a:t>
            </a:r>
            <a:r>
              <a:rPr lang="ja-JP" altLang="en-US" dirty="0" smtClean="0">
                <a:latin typeface="07ロゴたいぷゴシックCondense"/>
                <a:ea typeface="07ロゴたいぷゴシックCondense"/>
                <a:cs typeface="07ロゴたいぷゴシックCondense"/>
              </a:rPr>
              <a:t>（平日）</a:t>
            </a:r>
            <a:endParaRPr lang="en-US" altLang="ja-JP" dirty="0">
              <a:latin typeface="07ロゴたいぷゴシックCondense"/>
              <a:ea typeface="07ロゴたいぷゴシックCondense"/>
              <a:cs typeface="07ロゴたいぷゴシックCondense"/>
            </a:endParaRPr>
          </a:p>
          <a:p>
            <a:r>
              <a:rPr lang="ja-JP" altLang="en-US" dirty="0" smtClean="0">
                <a:solidFill>
                  <a:srgbClr val="4BACC6"/>
                </a:solidFill>
                <a:latin typeface="07ロゴたいぷゴシックCondense"/>
                <a:ea typeface="07ロゴたいぷゴシックCondense"/>
                <a:cs typeface="07ロゴたいぷゴシックCondense"/>
              </a:rPr>
              <a:t>使用料金</a:t>
            </a:r>
            <a:r>
              <a:rPr lang="en-US" altLang="ja-JP" dirty="0" smtClean="0">
                <a:solidFill>
                  <a:schemeClr val="accent5"/>
                </a:solidFill>
                <a:latin typeface="07ロゴたいぷゴシックCondense"/>
                <a:ea typeface="07ロゴたいぷゴシックCondense"/>
                <a:cs typeface="07ロゴたいぷゴシックCondense"/>
              </a:rPr>
              <a:t>≫</a:t>
            </a:r>
            <a:r>
              <a:rPr lang="ja-JP" altLang="en-US" dirty="0" smtClean="0">
                <a:latin typeface="07ロゴたいぷゴシックCondense"/>
                <a:ea typeface="07ロゴたいぷゴシックCondense"/>
                <a:cs typeface="07ロゴたいぷゴシックCondense"/>
              </a:rPr>
              <a:t>無料</a:t>
            </a:r>
            <a:endParaRPr lang="en-US" altLang="ja-JP" dirty="0" smtClean="0">
              <a:latin typeface="07ロゴたいぷゴシックCondense"/>
              <a:ea typeface="07ロゴたいぷゴシックCondense"/>
              <a:cs typeface="07ロゴたいぷゴシックCondense"/>
            </a:endParaRPr>
          </a:p>
          <a:p>
            <a:r>
              <a:rPr lang="ja-JP" altLang="en-US" dirty="0" smtClean="0">
                <a:solidFill>
                  <a:srgbClr val="4BACC6"/>
                </a:solidFill>
                <a:latin typeface="07ロゴたいぷゴシックCondense"/>
                <a:ea typeface="07ロゴたいぷゴシックCondense"/>
                <a:cs typeface="07ロゴたいぷゴシックCondense"/>
              </a:rPr>
              <a:t>利用方法</a:t>
            </a:r>
            <a:r>
              <a:rPr lang="en-US" altLang="ja-JP" dirty="0" smtClean="0">
                <a:solidFill>
                  <a:srgbClr val="4BACC6"/>
                </a:solidFill>
                <a:latin typeface="07ロゴたいぷゴシックCondense"/>
                <a:ea typeface="07ロゴたいぷゴシックCondense"/>
                <a:cs typeface="07ロゴたいぷゴシックCondense"/>
              </a:rPr>
              <a:t>≫</a:t>
            </a:r>
          </a:p>
          <a:p>
            <a:r>
              <a:rPr lang="ja-JP" altLang="en-US" dirty="0" smtClean="0">
                <a:solidFill>
                  <a:srgbClr val="4F81BD"/>
                </a:solidFill>
                <a:latin typeface="07ロゴたいぷゴシックCondense"/>
                <a:ea typeface="07ロゴたいぷゴシックCondense"/>
                <a:cs typeface="07ロゴたいぷゴシックCondense"/>
              </a:rPr>
              <a:t>子供</a:t>
            </a:r>
            <a:r>
              <a:rPr lang="ja-JP" altLang="en-US" dirty="0">
                <a:solidFill>
                  <a:srgbClr val="000000"/>
                </a:solidFill>
                <a:latin typeface="07ロゴたいぷゴシックCondense"/>
                <a:ea typeface="07ロゴたいぷゴシックCondense"/>
                <a:cs typeface="07ロゴたいぷゴシックCondense"/>
              </a:rPr>
              <a:t>　</a:t>
            </a:r>
            <a:r>
              <a:rPr lang="ja-JP" altLang="en-US" dirty="0" smtClean="0">
                <a:latin typeface="07ロゴたいぷゴシックCondense"/>
                <a:ea typeface="07ロゴたいぷゴシックCondense"/>
                <a:cs typeface="07ロゴたいぷゴシックCondense"/>
              </a:rPr>
              <a:t>公民館に申請し、カードを発行。カードを見守り隊に見せたら入場可能。</a:t>
            </a:r>
            <a:endParaRPr lang="en-US" altLang="ja-JP" dirty="0" smtClean="0">
              <a:latin typeface="07ロゴたいぷゴシックCondense"/>
              <a:ea typeface="07ロゴたいぷゴシックCondense"/>
              <a:cs typeface="07ロゴたいぷゴシックCondense"/>
            </a:endParaRPr>
          </a:p>
          <a:p>
            <a:r>
              <a:rPr lang="ja-JP" altLang="en-US" dirty="0" smtClean="0">
                <a:latin typeface="07ロゴたいぷゴシックCondense"/>
                <a:ea typeface="07ロゴたいぷゴシックCondense"/>
                <a:cs typeface="07ロゴたいぷゴシックCondense"/>
              </a:rPr>
              <a:t>一年に一回カードの更新申請をする（年齢把握のため）</a:t>
            </a:r>
            <a:endParaRPr lang="en-US" altLang="ja-JP" dirty="0" smtClean="0">
              <a:latin typeface="07ロゴたいぷゴシックCondense"/>
              <a:ea typeface="07ロゴたいぷゴシックCondense"/>
              <a:cs typeface="07ロゴたいぷゴシックCondense"/>
            </a:endParaRPr>
          </a:p>
          <a:p>
            <a:r>
              <a:rPr lang="ja-JP" altLang="en-US" dirty="0" smtClean="0">
                <a:solidFill>
                  <a:srgbClr val="4F81BD"/>
                </a:solidFill>
                <a:latin typeface="07ロゴたいぷゴシックCondense"/>
                <a:ea typeface="07ロゴたいぷゴシックCondense"/>
                <a:cs typeface="07ロゴたいぷゴシックCondense"/>
              </a:rPr>
              <a:t>大人</a:t>
            </a:r>
            <a:r>
              <a:rPr lang="ja-JP" altLang="en-US" dirty="0">
                <a:latin typeface="07ロゴたいぷゴシックCondense"/>
                <a:ea typeface="07ロゴたいぷゴシックCondense"/>
                <a:cs typeface="07ロゴたいぷゴシックCondense"/>
              </a:rPr>
              <a:t>　</a:t>
            </a:r>
            <a:r>
              <a:rPr lang="ja-JP" altLang="en-US" dirty="0" smtClean="0">
                <a:latin typeface="07ロゴたいぷゴシックCondense"/>
                <a:ea typeface="07ロゴたいぷゴシックCondense"/>
                <a:cs typeface="07ロゴたいぷゴシックCondense"/>
              </a:rPr>
              <a:t>公民館で予約を行う。</a:t>
            </a:r>
            <a:r>
              <a:rPr lang="ja-JP" altLang="en-US" dirty="0">
                <a:latin typeface="07ロゴたいぷゴシックCondense"/>
                <a:ea typeface="07ロゴたいぷゴシックCondense"/>
                <a:cs typeface="07ロゴたいぷゴシックCondense"/>
              </a:rPr>
              <a:t>受付時間は</a:t>
            </a:r>
            <a:r>
              <a:rPr lang="ja-JP" altLang="en-US" dirty="0" smtClean="0">
                <a:latin typeface="07ロゴたいぷゴシックCondense"/>
                <a:ea typeface="07ロゴたいぷゴシックCondense"/>
                <a:cs typeface="07ロゴたいぷゴシックCondense"/>
              </a:rPr>
              <a:t>，公民館開館</a:t>
            </a:r>
            <a:r>
              <a:rPr lang="ja-JP" altLang="en-US" dirty="0">
                <a:latin typeface="07ロゴたいぷゴシックCondense"/>
                <a:ea typeface="07ロゴたいぷゴシックCondense"/>
                <a:cs typeface="07ロゴたいぷゴシックCondense"/>
              </a:rPr>
              <a:t>日</a:t>
            </a:r>
            <a:r>
              <a:rPr lang="ja-JP" altLang="en-US" dirty="0" smtClean="0">
                <a:latin typeface="07ロゴたいぷゴシックCondense"/>
                <a:ea typeface="07ロゴたいぷゴシックCondense"/>
                <a:cs typeface="07ロゴたいぷゴシックCondense"/>
              </a:rPr>
              <a:t>の</a:t>
            </a:r>
            <a:r>
              <a:rPr lang="en-US" altLang="ja-JP" dirty="0" smtClean="0">
                <a:latin typeface="07ロゴたいぷゴシックCondense"/>
                <a:ea typeface="07ロゴたいぷゴシックCondense"/>
                <a:cs typeface="07ロゴたいぷゴシックCondense"/>
              </a:rPr>
              <a:t>9</a:t>
            </a:r>
            <a:r>
              <a:rPr lang="ja-JP" altLang="en-US" dirty="0" smtClean="0">
                <a:latin typeface="07ロゴたいぷゴシックCondense"/>
                <a:ea typeface="07ロゴたいぷゴシックCondense"/>
                <a:cs typeface="07ロゴたいぷゴシックCondense"/>
              </a:rPr>
              <a:t>：</a:t>
            </a:r>
            <a:r>
              <a:rPr lang="en-US" altLang="ja-JP" dirty="0" smtClean="0">
                <a:latin typeface="07ロゴたいぷゴシックCondense"/>
                <a:ea typeface="07ロゴたいぷゴシックCondense"/>
                <a:cs typeface="07ロゴたいぷゴシックCondense"/>
              </a:rPr>
              <a:t>00〜17</a:t>
            </a:r>
            <a:r>
              <a:rPr lang="ja-JP" altLang="en-US" dirty="0" smtClean="0">
                <a:latin typeface="07ロゴたいぷゴシックCondense"/>
                <a:ea typeface="07ロゴたいぷゴシックCondense"/>
                <a:cs typeface="07ロゴたいぷゴシックCondense"/>
              </a:rPr>
              <a:t>：</a:t>
            </a:r>
            <a:r>
              <a:rPr lang="en-US" altLang="ja-JP" dirty="0" smtClean="0">
                <a:latin typeface="07ロゴたいぷゴシックCondense"/>
                <a:ea typeface="07ロゴたいぷゴシックCondense"/>
                <a:cs typeface="07ロゴたいぷゴシックCondense"/>
              </a:rPr>
              <a:t>00</a:t>
            </a:r>
          </a:p>
          <a:p>
            <a:r>
              <a:rPr lang="ja-JP" altLang="en-US" dirty="0" smtClean="0">
                <a:latin typeface="07ロゴたいぷゴシックCondense"/>
                <a:ea typeface="07ロゴたいぷゴシックCondense"/>
                <a:cs typeface="07ロゴたいぷゴシックCondense"/>
              </a:rPr>
              <a:t>利用</a:t>
            </a:r>
            <a:r>
              <a:rPr lang="ja-JP" altLang="en-US" dirty="0">
                <a:latin typeface="07ロゴたいぷゴシックCondense"/>
                <a:ea typeface="07ロゴたいぷゴシックCondense"/>
                <a:cs typeface="07ロゴたいぷゴシックCondense"/>
              </a:rPr>
              <a:t>する日の前月</a:t>
            </a:r>
            <a:r>
              <a:rPr lang="en-US" altLang="ja-JP" dirty="0">
                <a:latin typeface="07ロゴたいぷゴシックCondense"/>
                <a:ea typeface="07ロゴたいぷゴシックCondense"/>
                <a:cs typeface="07ロゴたいぷゴシックCondense"/>
              </a:rPr>
              <a:t>1</a:t>
            </a:r>
            <a:r>
              <a:rPr lang="ja-JP" altLang="en-US" dirty="0" smtClean="0">
                <a:latin typeface="07ロゴたいぷゴシックCondense"/>
                <a:ea typeface="07ロゴたいぷゴシックCondense"/>
                <a:cs typeface="07ロゴたいぷゴシックCondense"/>
              </a:rPr>
              <a:t>日から</a:t>
            </a:r>
            <a:r>
              <a:rPr lang="ja-JP" altLang="en-US" dirty="0">
                <a:latin typeface="07ロゴたいぷゴシックCondense"/>
                <a:ea typeface="07ロゴたいぷゴシックCondense"/>
                <a:cs typeface="07ロゴたいぷゴシックCondense"/>
              </a:rPr>
              <a:t>利用申し込みを</a:t>
            </a:r>
            <a:r>
              <a:rPr lang="ja-JP" altLang="en-US" dirty="0" smtClean="0">
                <a:latin typeface="07ロゴたいぷゴシックCondense"/>
                <a:ea typeface="07ロゴたいぷゴシックCondense"/>
                <a:cs typeface="07ロゴたいぷゴシックCondense"/>
              </a:rPr>
              <a:t>受け付け、利用</a:t>
            </a:r>
            <a:r>
              <a:rPr lang="ja-JP" altLang="en-US" dirty="0">
                <a:latin typeface="07ロゴたいぷゴシックCondense"/>
                <a:ea typeface="07ロゴたいぷゴシックCondense"/>
                <a:cs typeface="07ロゴたいぷゴシックCondense"/>
              </a:rPr>
              <a:t>する日の</a:t>
            </a:r>
            <a:r>
              <a:rPr lang="en-US" altLang="ja-JP" dirty="0">
                <a:latin typeface="07ロゴたいぷゴシックCondense"/>
                <a:ea typeface="07ロゴたいぷゴシックCondense"/>
                <a:cs typeface="07ロゴたいぷゴシックCondense"/>
              </a:rPr>
              <a:t>3</a:t>
            </a:r>
            <a:r>
              <a:rPr lang="ja-JP" altLang="en-US" dirty="0">
                <a:latin typeface="07ロゴたいぷゴシックCondense"/>
                <a:ea typeface="07ロゴたいぷゴシックCondense"/>
                <a:cs typeface="07ロゴたいぷゴシックCondense"/>
              </a:rPr>
              <a:t>日前までに公民館へ</a:t>
            </a:r>
            <a:r>
              <a:rPr lang="ja-JP" altLang="en-US" dirty="0" smtClean="0">
                <a:latin typeface="07ロゴたいぷゴシックCondense"/>
                <a:ea typeface="07ロゴたいぷゴシックCondense"/>
                <a:cs typeface="07ロゴたいぷゴシックCondense"/>
              </a:rPr>
              <a:t>申請する。</a:t>
            </a:r>
            <a:endParaRPr lang="en-US" altLang="ja-JP" dirty="0" smtClean="0">
              <a:latin typeface="07ロゴたいぷゴシックCondense"/>
              <a:ea typeface="07ロゴたいぷゴシックCondense"/>
              <a:cs typeface="07ロゴたいぷゴシックCondense"/>
            </a:endParaRPr>
          </a:p>
          <a:p>
            <a:r>
              <a:rPr lang="ja-JP" altLang="en-US" dirty="0">
                <a:solidFill>
                  <a:srgbClr val="4BACC6"/>
                </a:solidFill>
                <a:latin typeface="07ロゴたいぷゴシックCondense"/>
                <a:ea typeface="07ロゴたいぷゴシックCondense"/>
                <a:cs typeface="07ロゴたいぷゴシックCondense"/>
              </a:rPr>
              <a:t>見守り隊</a:t>
            </a:r>
            <a:r>
              <a:rPr lang="en-US" altLang="ja-JP" dirty="0" smtClean="0">
                <a:solidFill>
                  <a:srgbClr val="4BACC6"/>
                </a:solidFill>
                <a:latin typeface="07ロゴたいぷゴシックCondense"/>
                <a:ea typeface="07ロゴたいぷゴシックCondense"/>
                <a:cs typeface="07ロゴたいぷゴシックCondense"/>
              </a:rPr>
              <a:t>≫</a:t>
            </a:r>
          </a:p>
          <a:p>
            <a:r>
              <a:rPr lang="ja-JP" altLang="en-US" dirty="0" smtClean="0">
                <a:latin typeface="07ロゴたいぷゴシックCondense"/>
                <a:ea typeface="07ロゴたいぷゴシックCondense"/>
                <a:cs typeface="07ロゴたいぷゴシックCondense"/>
              </a:rPr>
              <a:t>見守り隊は</a:t>
            </a:r>
            <a:r>
              <a:rPr lang="en-US" altLang="ja-JP" dirty="0" smtClean="0">
                <a:latin typeface="07ロゴたいぷゴシックCondense"/>
                <a:ea typeface="07ロゴたいぷゴシックCondense"/>
                <a:cs typeface="07ロゴたいぷゴシックCondense"/>
              </a:rPr>
              <a:t>PTA</a:t>
            </a:r>
            <a:r>
              <a:rPr lang="ja-JP" altLang="en-US" dirty="0" smtClean="0">
                <a:latin typeface="07ロゴたいぷゴシックCondense"/>
                <a:ea typeface="07ロゴたいぷゴシックCondense"/>
                <a:cs typeface="07ロゴたいぷゴシックCondense"/>
              </a:rPr>
              <a:t>とし、当番制</a:t>
            </a:r>
            <a:endParaRPr lang="en-US" altLang="ja-JP" dirty="0" smtClean="0">
              <a:latin typeface="07ロゴたいぷゴシックCondense"/>
              <a:ea typeface="07ロゴたいぷゴシックCondense"/>
              <a:cs typeface="07ロゴたいぷゴシックCondense"/>
            </a:endParaRPr>
          </a:p>
          <a:p>
            <a:r>
              <a:rPr lang="ja-JP" altLang="en-US" dirty="0" smtClean="0">
                <a:solidFill>
                  <a:schemeClr val="accent5"/>
                </a:solidFill>
                <a:latin typeface="07ロゴたいぷゴシックCondense"/>
                <a:ea typeface="07ロゴたいぷゴシックCondense"/>
                <a:cs typeface="07ロゴたいぷゴシックCondense"/>
              </a:rPr>
              <a:t>利用条件</a:t>
            </a:r>
            <a:r>
              <a:rPr lang="en-US" altLang="ja-JP" dirty="0" smtClean="0">
                <a:solidFill>
                  <a:schemeClr val="accent5"/>
                </a:solidFill>
                <a:latin typeface="07ロゴたいぷゴシックCondense"/>
                <a:ea typeface="07ロゴたいぷゴシックCondense"/>
                <a:cs typeface="07ロゴたいぷゴシックCondense"/>
              </a:rPr>
              <a:t>≫</a:t>
            </a:r>
          </a:p>
          <a:p>
            <a:r>
              <a:rPr lang="ja-JP" altLang="en-US" dirty="0" smtClean="0">
                <a:latin typeface="07ロゴたいぷゴシックCondense"/>
                <a:ea typeface="07ロゴたいぷゴシックCondense"/>
                <a:cs typeface="07ロゴたいぷゴシックCondense"/>
              </a:rPr>
              <a:t>鍵は利用日の公民館閉館時（</a:t>
            </a:r>
            <a:r>
              <a:rPr lang="en-US" altLang="ja-JP" dirty="0" smtClean="0">
                <a:latin typeface="07ロゴたいぷゴシックCondense"/>
                <a:ea typeface="07ロゴたいぷゴシックCondense"/>
                <a:cs typeface="07ロゴたいぷゴシックCondense"/>
              </a:rPr>
              <a:t>22</a:t>
            </a:r>
            <a:r>
              <a:rPr lang="ja-JP" altLang="en-US" dirty="0" smtClean="0">
                <a:latin typeface="07ロゴたいぷゴシックCondense"/>
                <a:ea typeface="07ロゴたいぷゴシックCondense"/>
                <a:cs typeface="07ロゴたいぷゴシックCondense"/>
              </a:rPr>
              <a:t>：</a:t>
            </a:r>
            <a:r>
              <a:rPr lang="en-US" altLang="ja-JP" dirty="0" smtClean="0">
                <a:latin typeface="07ロゴたいぷゴシックCondense"/>
                <a:ea typeface="07ロゴたいぷゴシックCondense"/>
                <a:cs typeface="07ロゴたいぷゴシックCondense"/>
              </a:rPr>
              <a:t>00</a:t>
            </a:r>
            <a:r>
              <a:rPr lang="ja-JP" altLang="en-US" dirty="0" smtClean="0">
                <a:latin typeface="07ロゴたいぷゴシックCondense"/>
                <a:ea typeface="07ロゴたいぷゴシックCondense"/>
                <a:cs typeface="07ロゴたいぷゴシックCondense"/>
              </a:rPr>
              <a:t>）までに返却を行う。</a:t>
            </a:r>
            <a:endParaRPr lang="en-US" altLang="ja-JP" dirty="0" smtClean="0">
              <a:latin typeface="07ロゴたいぷゴシックCondense"/>
              <a:ea typeface="07ロゴたいぷゴシックCondense"/>
              <a:cs typeface="07ロゴたいぷゴシックCondense"/>
            </a:endParaRPr>
          </a:p>
          <a:p>
            <a:r>
              <a:rPr lang="ja-JP" altLang="en-US" dirty="0" smtClean="0">
                <a:latin typeface="07ロゴたいぷゴシックCondense"/>
                <a:ea typeface="07ロゴたいぷゴシックCondense"/>
                <a:cs typeface="07ロゴたいぷゴシックCondense"/>
              </a:rPr>
              <a:t>秘密基地利用後は現状復帰を行うこと</a:t>
            </a:r>
            <a:endParaRPr lang="en-US" altLang="ja-JP" dirty="0" smtClean="0">
              <a:latin typeface="07ロゴたいぷゴシックCondense"/>
              <a:ea typeface="07ロゴたいぷゴシックCondense"/>
              <a:cs typeface="07ロゴたいぷゴシックCondense"/>
            </a:endParaRPr>
          </a:p>
        </p:txBody>
      </p:sp>
      <p:sp>
        <p:nvSpPr>
          <p:cNvPr id="3" name="正方形/長方形 2"/>
          <p:cNvSpPr/>
          <p:nvPr/>
        </p:nvSpPr>
        <p:spPr>
          <a:xfrm>
            <a:off x="5205653" y="1220749"/>
            <a:ext cx="3767801" cy="1200329"/>
          </a:xfrm>
          <a:prstGeom prst="rect">
            <a:avLst/>
          </a:prstGeom>
          <a:ln w="19050" cmpd="sng">
            <a:solidFill>
              <a:schemeClr val="tx2"/>
            </a:solidFill>
          </a:ln>
        </p:spPr>
        <p:txBody>
          <a:bodyPr wrap="square">
            <a:spAutoFit/>
          </a:bodyPr>
          <a:lstStyle/>
          <a:p>
            <a:r>
              <a:rPr lang="ja-JP" altLang="en-US" dirty="0" smtClean="0">
                <a:latin typeface="07ロゴたいぷゴシックCondense"/>
                <a:ea typeface="07ロゴたいぷゴシックCondense"/>
                <a:cs typeface="07ロゴたいぷゴシックCondense"/>
              </a:rPr>
              <a:t>参考：土浦市公民館の利用方法</a:t>
            </a:r>
            <a:endParaRPr lang="en-US" altLang="ja-JP" dirty="0" smtClean="0">
              <a:latin typeface="07ロゴたいぷゴシックCondense"/>
              <a:ea typeface="07ロゴたいぷゴシックCondense"/>
              <a:cs typeface="07ロゴたいぷゴシックCondense"/>
            </a:endParaRPr>
          </a:p>
          <a:p>
            <a:r>
              <a:rPr lang="ja-JP" altLang="en-US" dirty="0" smtClean="0">
                <a:latin typeface="07ロゴたいぷゴシックCondense"/>
                <a:ea typeface="07ロゴたいぷゴシックCondense"/>
                <a:cs typeface="07ロゴたいぷゴシックCondense"/>
              </a:rPr>
              <a:t>公民館</a:t>
            </a:r>
            <a:endParaRPr lang="en-US" altLang="ja-JP" dirty="0" smtClean="0">
              <a:latin typeface="07ロゴたいぷゴシックCondense"/>
              <a:ea typeface="07ロゴたいぷゴシックCondense"/>
              <a:cs typeface="07ロゴたいぷゴシックCondense"/>
            </a:endParaRPr>
          </a:p>
          <a:p>
            <a:r>
              <a:rPr lang="ja-JP" altLang="en-US" dirty="0" smtClean="0">
                <a:latin typeface="07ロゴたいぷゴシックCondense"/>
                <a:ea typeface="07ロゴたいぷゴシックCondense"/>
                <a:cs typeface="07ロゴたいぷゴシックCondense"/>
              </a:rPr>
              <a:t>利用時間</a:t>
            </a:r>
            <a:r>
              <a:rPr lang="en-US" altLang="ja-JP" dirty="0" smtClean="0">
                <a:latin typeface="07ロゴたいぷゴシックCondense"/>
                <a:ea typeface="07ロゴたいぷゴシックCondense"/>
                <a:cs typeface="07ロゴたいぷゴシックCondense"/>
              </a:rPr>
              <a:t>≫9</a:t>
            </a:r>
            <a:r>
              <a:rPr lang="ja-JP" altLang="en-US" dirty="0">
                <a:latin typeface="07ロゴたいぷゴシックCondense"/>
                <a:ea typeface="07ロゴたいぷゴシックCondense"/>
                <a:cs typeface="07ロゴたいぷゴシックCondense"/>
              </a:rPr>
              <a:t>時から</a:t>
            </a:r>
            <a:r>
              <a:rPr lang="en-US" altLang="ja-JP" dirty="0">
                <a:latin typeface="07ロゴたいぷゴシックCondense"/>
                <a:ea typeface="07ロゴたいぷゴシックCondense"/>
                <a:cs typeface="07ロゴたいぷゴシックCondense"/>
              </a:rPr>
              <a:t>17</a:t>
            </a:r>
            <a:r>
              <a:rPr lang="ja-JP" altLang="en-US" dirty="0">
                <a:latin typeface="07ロゴたいぷゴシックCondense"/>
                <a:ea typeface="07ロゴたいぷゴシックCondense"/>
                <a:cs typeface="07ロゴたいぷゴシックCondense"/>
              </a:rPr>
              <a:t>時まで</a:t>
            </a:r>
          </a:p>
          <a:p>
            <a:r>
              <a:rPr lang="en-US" altLang="ja-JP" dirty="0">
                <a:latin typeface="07ロゴたいぷゴシックCondense"/>
                <a:ea typeface="07ロゴたいぷゴシックCondense"/>
                <a:cs typeface="07ロゴたいぷゴシックCondense"/>
              </a:rPr>
              <a:t>※</a:t>
            </a:r>
            <a:r>
              <a:rPr lang="ja-JP" altLang="en-US" dirty="0">
                <a:latin typeface="07ロゴたいぷゴシックCondense"/>
                <a:ea typeface="07ロゴたいぷゴシックCondense"/>
                <a:cs typeface="07ロゴたいぷゴシックCondense"/>
              </a:rPr>
              <a:t>夜間利用がある日は、</a:t>
            </a:r>
            <a:r>
              <a:rPr lang="en-US" altLang="ja-JP" dirty="0">
                <a:latin typeface="07ロゴたいぷゴシックCondense"/>
                <a:ea typeface="07ロゴたいぷゴシックCondense"/>
                <a:cs typeface="07ロゴたいぷゴシックCondense"/>
              </a:rPr>
              <a:t>22</a:t>
            </a:r>
            <a:r>
              <a:rPr lang="ja-JP" altLang="en-US" dirty="0">
                <a:latin typeface="07ロゴたいぷゴシックCondense"/>
                <a:ea typeface="07ロゴたいぷゴシックCondense"/>
                <a:cs typeface="07ロゴたいぷゴシックCondense"/>
              </a:rPr>
              <a:t>時まで</a:t>
            </a:r>
          </a:p>
        </p:txBody>
      </p:sp>
      <p:sp>
        <p:nvSpPr>
          <p:cNvPr id="8" name="正方形/長方形 7"/>
          <p:cNvSpPr/>
          <p:nvPr/>
        </p:nvSpPr>
        <p:spPr>
          <a:xfrm>
            <a:off x="267743" y="1474722"/>
            <a:ext cx="4572000" cy="369332"/>
          </a:xfrm>
          <a:prstGeom prst="rect">
            <a:avLst/>
          </a:prstGeom>
        </p:spPr>
        <p:txBody>
          <a:bodyPr>
            <a:spAutoFit/>
          </a:bodyPr>
          <a:lstStyle/>
          <a:p>
            <a:r>
              <a:rPr lang="ja-JP" altLang="en-US" dirty="0">
                <a:solidFill>
                  <a:srgbClr val="4BACC6"/>
                </a:solidFill>
                <a:latin typeface="07ロゴたいぷゴシックCondense"/>
                <a:ea typeface="07ロゴたいぷゴシックCondense"/>
                <a:cs typeface="07ロゴたいぷゴシックCondense"/>
              </a:rPr>
              <a:t>管理形態</a:t>
            </a:r>
            <a:r>
              <a:rPr lang="ja-JP" altLang="en-US" dirty="0">
                <a:latin typeface="07ロゴたいぷゴシックCondense"/>
                <a:ea typeface="07ロゴたいぷゴシックCondense"/>
                <a:cs typeface="07ロゴたいぷゴシックCondense"/>
              </a:rPr>
              <a:t>：</a:t>
            </a:r>
            <a:r>
              <a:rPr lang="ja-JP" altLang="en-US" dirty="0">
                <a:solidFill>
                  <a:schemeClr val="accent2"/>
                </a:solidFill>
                <a:latin typeface="07ロゴたいぷゴシックCondense"/>
                <a:ea typeface="07ロゴたいぷゴシックCondense"/>
                <a:cs typeface="07ロゴたいぷゴシックCondense"/>
              </a:rPr>
              <a:t>集会所</a:t>
            </a:r>
            <a:r>
              <a:rPr lang="ja-JP" altLang="en-US" dirty="0">
                <a:latin typeface="07ロゴたいぷゴシックCondense"/>
                <a:ea typeface="07ロゴたいぷゴシックCondense"/>
                <a:cs typeface="07ロゴたいぷゴシックCondense"/>
              </a:rPr>
              <a:t>を</a:t>
            </a:r>
            <a:r>
              <a:rPr lang="ja-JP" altLang="en-US" dirty="0" smtClean="0">
                <a:latin typeface="07ロゴたいぷゴシックCondense"/>
                <a:ea typeface="07ロゴたいぷゴシックCondense"/>
                <a:cs typeface="07ロゴたいぷゴシックCondense"/>
              </a:rPr>
              <a:t>イメージ</a:t>
            </a:r>
            <a:endParaRPr lang="en-US" altLang="ja-JP" dirty="0">
              <a:latin typeface="07ロゴたいぷゴシックCondense"/>
              <a:ea typeface="07ロゴたいぷゴシックCondense"/>
              <a:cs typeface="07ロゴたいぷゴシックCondense"/>
            </a:endParaRPr>
          </a:p>
        </p:txBody>
      </p:sp>
    </p:spTree>
    <p:extLst>
      <p:ext uri="{BB962C8B-B14F-4D97-AF65-F5344CB8AC3E}">
        <p14:creationId xmlns:p14="http://schemas.microsoft.com/office/powerpoint/2010/main" val="34810126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82588" y="0"/>
            <a:ext cx="1569025" cy="1047523"/>
          </a:xfrm>
          <a:noFill/>
          <a:ln>
            <a:solidFill>
              <a:schemeClr val="accent6"/>
            </a:solidFill>
          </a:ln>
        </p:spPr>
        <p:txBody>
          <a:bodyPr>
            <a:normAutofit/>
          </a:bodyPr>
          <a:lstStyle/>
          <a:p>
            <a:r>
              <a:rPr lang="ja-JP" altLang="en-US" dirty="0" smtClean="0">
                <a:solidFill>
                  <a:srgbClr val="F79646"/>
                </a:solidFill>
              </a:rPr>
              <a:t>補足</a:t>
            </a:r>
            <a:endParaRPr kumimoji="1" lang="ja-JP" altLang="en-US" dirty="0">
              <a:solidFill>
                <a:srgbClr val="F79646"/>
              </a:solidFill>
            </a:endParaRPr>
          </a:p>
        </p:txBody>
      </p:sp>
      <p:sp>
        <p:nvSpPr>
          <p:cNvPr id="5" name="タイトル 1"/>
          <p:cNvSpPr txBox="1">
            <a:spLocks/>
          </p:cNvSpPr>
          <p:nvPr/>
        </p:nvSpPr>
        <p:spPr>
          <a:xfrm>
            <a:off x="1753762" y="40530"/>
            <a:ext cx="4660542" cy="1047523"/>
          </a:xfrm>
          <a:prstGeom prst="rect">
            <a:avLst/>
          </a:prstGeom>
          <a:noFill/>
          <a:ln>
            <a:no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3600" dirty="0" smtClean="0">
                <a:solidFill>
                  <a:schemeClr val="accent6"/>
                </a:solidFill>
              </a:rPr>
              <a:t>水の遊歩道</a:t>
            </a:r>
            <a:endParaRPr lang="en-US" altLang="ja-JP" sz="3600" dirty="0" smtClean="0">
              <a:solidFill>
                <a:schemeClr val="accent6"/>
              </a:solidFill>
            </a:endParaRPr>
          </a:p>
        </p:txBody>
      </p:sp>
      <p:cxnSp>
        <p:nvCxnSpPr>
          <p:cNvPr id="6" name="直線コネクタ 5"/>
          <p:cNvCxnSpPr/>
          <p:nvPr/>
        </p:nvCxnSpPr>
        <p:spPr>
          <a:xfrm>
            <a:off x="1837448" y="1047523"/>
            <a:ext cx="4452791" cy="0"/>
          </a:xfrm>
          <a:prstGeom prst="line">
            <a:avLst/>
          </a:prstGeom>
          <a:ln w="190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558059" y="1047523"/>
            <a:ext cx="4801314" cy="369332"/>
          </a:xfrm>
          <a:prstGeom prst="rect">
            <a:avLst/>
          </a:prstGeom>
          <a:noFill/>
        </p:spPr>
        <p:txBody>
          <a:bodyPr wrap="none" rtlCol="0">
            <a:spAutoFit/>
          </a:bodyPr>
          <a:lstStyle/>
          <a:p>
            <a:r>
              <a:rPr lang="ja-JP" altLang="en-US" dirty="0" smtClean="0">
                <a:solidFill>
                  <a:schemeClr val="accent6"/>
                </a:solidFill>
                <a:ea typeface="07ロゴたいぷゴシック7"/>
              </a:rPr>
              <a:t>おしゃれレンタサイクルでめぐる土浦の魅力</a:t>
            </a:r>
            <a:endParaRPr lang="en-US" altLang="ja-JP" dirty="0">
              <a:solidFill>
                <a:schemeClr val="accent6"/>
              </a:solidFill>
              <a:ea typeface="07ロゴたいぷゴシック7"/>
            </a:endParaRPr>
          </a:p>
        </p:txBody>
      </p:sp>
      <p:sp>
        <p:nvSpPr>
          <p:cNvPr id="8" name="正方形/長方形 7"/>
          <p:cNvSpPr/>
          <p:nvPr/>
        </p:nvSpPr>
        <p:spPr>
          <a:xfrm>
            <a:off x="4338230" y="1273580"/>
            <a:ext cx="5207801" cy="5355313"/>
          </a:xfrm>
          <a:prstGeom prst="rect">
            <a:avLst/>
          </a:prstGeom>
        </p:spPr>
        <p:txBody>
          <a:bodyPr wrap="square">
            <a:spAutoFit/>
          </a:bodyPr>
          <a:lstStyle/>
          <a:p>
            <a:pPr algn="just"/>
            <a:endParaRPr lang="en-US" altLang="ja-JP" dirty="0">
              <a:latin typeface="07ロゴたいぷゴシックCondense"/>
              <a:ea typeface="07ロゴたいぷゴシックCondense"/>
              <a:cs typeface="07ロゴたいぷゴシックCondense"/>
            </a:endParaRPr>
          </a:p>
          <a:p>
            <a:r>
              <a:rPr lang="ja-JP" altLang="ja-JP" dirty="0">
                <a:latin typeface="07ロゴたいぷゴシックCondense"/>
                <a:ea typeface="07ロゴたいぷゴシックCondense"/>
                <a:cs typeface="07ロゴたいぷゴシックCondense"/>
              </a:rPr>
              <a:t>幅</a:t>
            </a:r>
            <a:r>
              <a:rPr lang="en-US" altLang="ja-JP" dirty="0">
                <a:latin typeface="07ロゴたいぷゴシックCondense"/>
                <a:ea typeface="07ロゴたいぷゴシックCondense"/>
                <a:cs typeface="07ロゴたいぷゴシックCondense"/>
              </a:rPr>
              <a:t>3m</a:t>
            </a:r>
            <a:r>
              <a:rPr lang="ja-JP" altLang="ja-JP" dirty="0">
                <a:latin typeface="07ロゴたいぷゴシックCondense"/>
                <a:ea typeface="07ロゴたいぷゴシックCondense"/>
                <a:cs typeface="07ロゴたいぷゴシックCondense"/>
              </a:rPr>
              <a:t>　長さ</a:t>
            </a:r>
            <a:r>
              <a:rPr lang="en-US" altLang="ja-JP" dirty="0">
                <a:latin typeface="07ロゴたいぷゴシックCondense"/>
                <a:ea typeface="07ロゴたいぷゴシックCondense"/>
                <a:cs typeface="07ロゴたいぷゴシックCondense"/>
              </a:rPr>
              <a:t>300m</a:t>
            </a:r>
            <a:r>
              <a:rPr lang="ja-JP" altLang="en-US" dirty="0">
                <a:latin typeface="07ロゴたいぷゴシックCondense"/>
                <a:ea typeface="07ロゴたいぷゴシックCondense"/>
                <a:cs typeface="07ロゴたいぷゴシックCondense"/>
              </a:rPr>
              <a:t>　厚さ</a:t>
            </a:r>
            <a:r>
              <a:rPr lang="en-US" altLang="ja-JP" dirty="0">
                <a:latin typeface="07ロゴたいぷゴシックCondense"/>
                <a:ea typeface="07ロゴたいぷゴシックCondense"/>
                <a:cs typeface="07ロゴたいぷゴシックCondense"/>
              </a:rPr>
              <a:t>0.036mm</a:t>
            </a:r>
            <a:r>
              <a:rPr lang="ja-JP" altLang="ja-JP" dirty="0">
                <a:latin typeface="07ロゴたいぷゴシックCondense"/>
                <a:ea typeface="07ロゴたいぷゴシックCondense"/>
                <a:cs typeface="07ロゴたいぷゴシックCondense"/>
              </a:rPr>
              <a:t>の床面</a:t>
            </a:r>
            <a:r>
              <a:rPr lang="ja-JP" altLang="ja-JP" dirty="0" smtClean="0">
                <a:latin typeface="07ロゴたいぷゴシックCondense"/>
                <a:ea typeface="07ロゴたいぷゴシックCondense"/>
                <a:cs typeface="07ロゴたいぷゴシックCondense"/>
              </a:rPr>
              <a:t>が</a:t>
            </a:r>
            <a:endParaRPr lang="en-US" altLang="ja-JP" dirty="0" smtClean="0">
              <a:latin typeface="07ロゴたいぷゴシックCondense"/>
              <a:ea typeface="07ロゴたいぷゴシックCondense"/>
              <a:cs typeface="07ロゴたいぷゴシックCondense"/>
            </a:endParaRPr>
          </a:p>
          <a:p>
            <a:r>
              <a:rPr lang="ja-JP" altLang="ja-JP" dirty="0" smtClean="0">
                <a:latin typeface="07ロゴたいぷゴシックCondense"/>
                <a:ea typeface="07ロゴたいぷゴシックCondense"/>
                <a:cs typeface="07ロゴたいぷゴシックCondense"/>
              </a:rPr>
              <a:t>アクリル板</a:t>
            </a:r>
            <a:r>
              <a:rPr lang="ja-JP" altLang="ja-JP" dirty="0">
                <a:latin typeface="07ロゴたいぷゴシックCondense"/>
                <a:ea typeface="07ロゴたいぷゴシックCondense"/>
                <a:cs typeface="07ロゴたいぷゴシックCondense"/>
              </a:rPr>
              <a:t>である歩道橋を作るならば</a:t>
            </a:r>
            <a:r>
              <a:rPr lang="ja-JP" altLang="ja-JP" dirty="0" smtClean="0">
                <a:latin typeface="07ロゴたいぷゴシックCondense"/>
                <a:ea typeface="07ロゴたいぷゴシックCondense"/>
                <a:cs typeface="07ロゴたいぷゴシックCondense"/>
              </a:rPr>
              <a:t>、</a:t>
            </a:r>
            <a:endParaRPr lang="en-US" altLang="ja-JP" dirty="0" smtClean="0">
              <a:latin typeface="07ロゴたいぷゴシックCondense"/>
              <a:ea typeface="07ロゴたいぷゴシックCondense"/>
              <a:cs typeface="07ロゴたいぷゴシックCondense"/>
            </a:endParaRPr>
          </a:p>
          <a:p>
            <a:endParaRPr lang="ja-JP" altLang="ja-JP" dirty="0">
              <a:latin typeface="07ロゴたいぷゴシックCondense"/>
              <a:ea typeface="07ロゴたいぷゴシックCondense"/>
              <a:cs typeface="07ロゴたいぷゴシックCondense"/>
            </a:endParaRPr>
          </a:p>
          <a:p>
            <a:r>
              <a:rPr lang="ja-JP" altLang="ja-JP" dirty="0">
                <a:solidFill>
                  <a:schemeClr val="accent5"/>
                </a:solidFill>
                <a:latin typeface="07ロゴたいぷゴシックCondense"/>
                <a:ea typeface="07ロゴたいぷゴシックCondense"/>
                <a:cs typeface="07ロゴたいぷゴシックCondense"/>
              </a:rPr>
              <a:t>アクリル床面</a:t>
            </a:r>
            <a:r>
              <a:rPr lang="ja-JP" altLang="ja-JP" dirty="0">
                <a:latin typeface="07ロゴたいぷゴシックCondense"/>
                <a:ea typeface="07ロゴたいぷゴシックCondense"/>
                <a:cs typeface="07ロゴたいぷゴシックCondense"/>
              </a:rPr>
              <a:t>…</a:t>
            </a:r>
            <a:r>
              <a:rPr lang="en-US" altLang="ja-JP" dirty="0">
                <a:latin typeface="07ロゴたいぷゴシックCondense"/>
                <a:ea typeface="07ロゴたいぷゴシックCondense"/>
                <a:cs typeface="07ロゴたいぷゴシックCondense"/>
              </a:rPr>
              <a:t>83070</a:t>
            </a:r>
            <a:r>
              <a:rPr lang="ja-JP" altLang="ja-JP" dirty="0">
                <a:latin typeface="07ロゴたいぷゴシックCondense"/>
                <a:ea typeface="07ロゴたいぷゴシックCondense"/>
                <a:cs typeface="07ロゴたいぷゴシックCondense"/>
              </a:rPr>
              <a:t>×</a:t>
            </a:r>
            <a:r>
              <a:rPr lang="en-US" altLang="ja-JP" dirty="0">
                <a:latin typeface="07ロゴたいぷゴシックCondense"/>
                <a:ea typeface="07ロゴたいぷゴシックCondense"/>
                <a:cs typeface="07ロゴたいぷゴシックCondense"/>
              </a:rPr>
              <a:t>(500/2)</a:t>
            </a:r>
            <a:r>
              <a:rPr lang="ja-JP" altLang="ja-JP" dirty="0">
                <a:latin typeface="07ロゴたいぷゴシックCondense"/>
                <a:ea typeface="07ロゴたいぷゴシックCondense"/>
                <a:cs typeface="07ロゴたいぷゴシックCondense"/>
              </a:rPr>
              <a:t>×</a:t>
            </a:r>
            <a:r>
              <a:rPr lang="en-US" altLang="ja-JP" dirty="0">
                <a:latin typeface="07ロゴたいぷゴシックCondense"/>
                <a:ea typeface="07ロゴたいぷゴシックCondense"/>
                <a:cs typeface="07ロゴたいぷゴシックCondense"/>
              </a:rPr>
              <a:t>(3/1)</a:t>
            </a:r>
            <a:r>
              <a:rPr lang="ja-JP" altLang="ja-JP" dirty="0">
                <a:latin typeface="07ロゴたいぷゴシックCondense"/>
                <a:ea typeface="07ロゴたいぷゴシックCondense"/>
                <a:cs typeface="07ロゴたいぷゴシックCondense"/>
              </a:rPr>
              <a:t>×</a:t>
            </a:r>
            <a:r>
              <a:rPr lang="en-US" altLang="ja-JP" dirty="0">
                <a:latin typeface="07ロゴたいぷゴシックCondense"/>
                <a:ea typeface="07ロゴたいぷゴシックCondense"/>
                <a:cs typeface="07ロゴたいぷゴシックCondense"/>
              </a:rPr>
              <a:t>(0.036/0.018</a:t>
            </a:r>
            <a:r>
              <a:rPr lang="en-US" altLang="ja-JP" dirty="0" smtClean="0">
                <a:latin typeface="07ロゴたいぷゴシックCondense"/>
                <a:ea typeface="07ロゴたいぷゴシックCondense"/>
                <a:cs typeface="07ロゴたいぷゴシックCondense"/>
              </a:rPr>
              <a:t>)</a:t>
            </a:r>
          </a:p>
          <a:p>
            <a:r>
              <a:rPr lang="en-US" altLang="ja-JP" dirty="0" smtClean="0">
                <a:latin typeface="07ロゴたいぷゴシックCondense"/>
                <a:ea typeface="07ロゴたいぷゴシックCondense"/>
                <a:cs typeface="07ロゴたいぷゴシックCondense"/>
              </a:rPr>
              <a:t>=</a:t>
            </a:r>
            <a:r>
              <a:rPr lang="en-US" altLang="ja-JP" dirty="0">
                <a:solidFill>
                  <a:schemeClr val="accent5"/>
                </a:solidFill>
                <a:latin typeface="07ロゴたいぷゴシックCondense"/>
                <a:ea typeface="07ロゴたいぷゴシックCondense"/>
                <a:cs typeface="07ロゴたいぷゴシックCondense"/>
              </a:rPr>
              <a:t>124,605,000</a:t>
            </a:r>
            <a:r>
              <a:rPr lang="ja-JP" altLang="ja-JP" dirty="0">
                <a:solidFill>
                  <a:schemeClr val="accent5"/>
                </a:solidFill>
                <a:latin typeface="07ロゴたいぷゴシックCondense"/>
                <a:ea typeface="07ロゴたいぷゴシックCondense"/>
                <a:cs typeface="07ロゴたいぷゴシックCondense"/>
              </a:rPr>
              <a:t>円</a:t>
            </a:r>
          </a:p>
          <a:p>
            <a:r>
              <a:rPr lang="ja-JP" altLang="ja-JP" dirty="0">
                <a:solidFill>
                  <a:schemeClr val="accent6"/>
                </a:solidFill>
                <a:latin typeface="07ロゴたいぷゴシックCondense"/>
                <a:ea typeface="07ロゴたいぷゴシックCondense"/>
                <a:cs typeface="07ロゴたいぷゴシックCondense"/>
              </a:rPr>
              <a:t>ヒバ床面</a:t>
            </a:r>
            <a:r>
              <a:rPr lang="ja-JP" altLang="ja-JP" dirty="0">
                <a:latin typeface="07ロゴたいぷゴシックCondense"/>
                <a:ea typeface="07ロゴたいぷゴシックCondense"/>
                <a:cs typeface="07ロゴたいぷゴシックCondense"/>
              </a:rPr>
              <a:t>…</a:t>
            </a:r>
            <a:r>
              <a:rPr lang="en-US" altLang="ja-JP" dirty="0">
                <a:latin typeface="07ロゴたいぷゴシックCondense"/>
                <a:ea typeface="07ロゴたいぷゴシックCondense"/>
                <a:cs typeface="07ロゴたいぷゴシックCondense"/>
              </a:rPr>
              <a:t>8000</a:t>
            </a:r>
            <a:r>
              <a:rPr lang="ja-JP" altLang="ja-JP" dirty="0">
                <a:latin typeface="07ロゴたいぷゴシックCondense"/>
                <a:ea typeface="07ロゴたいぷゴシックCondense"/>
                <a:cs typeface="07ロゴたいぷゴシックCondense"/>
              </a:rPr>
              <a:t>×</a:t>
            </a:r>
            <a:r>
              <a:rPr lang="en-US" altLang="ja-JP" dirty="0">
                <a:latin typeface="07ロゴたいぷゴシックCondense"/>
                <a:ea typeface="07ロゴたいぷゴシックCondense"/>
                <a:cs typeface="07ロゴたいぷゴシックCondense"/>
              </a:rPr>
              <a:t>(500/2)</a:t>
            </a:r>
            <a:r>
              <a:rPr lang="ja-JP" altLang="ja-JP" dirty="0">
                <a:latin typeface="07ロゴたいぷゴシックCondense"/>
                <a:ea typeface="07ロゴたいぷゴシックCondense"/>
                <a:cs typeface="07ロゴたいぷゴシックCondense"/>
              </a:rPr>
              <a:t>×</a:t>
            </a:r>
            <a:r>
              <a:rPr lang="en-US" altLang="ja-JP" dirty="0">
                <a:latin typeface="07ロゴたいぷゴシックCondense"/>
                <a:ea typeface="07ロゴたいぷゴシックCondense"/>
                <a:cs typeface="07ロゴたいぷゴシックCondense"/>
              </a:rPr>
              <a:t>(3/1)</a:t>
            </a:r>
            <a:r>
              <a:rPr lang="ja-JP" altLang="ja-JP" dirty="0">
                <a:latin typeface="07ロゴたいぷゴシックCondense"/>
                <a:ea typeface="07ロゴたいぷゴシックCondense"/>
                <a:cs typeface="07ロゴたいぷゴシックCondense"/>
              </a:rPr>
              <a:t>×</a:t>
            </a:r>
            <a:r>
              <a:rPr lang="en-US" altLang="ja-JP" dirty="0">
                <a:latin typeface="07ロゴたいぷゴシックCondense"/>
                <a:ea typeface="07ロゴたいぷゴシックCondense"/>
                <a:cs typeface="07ロゴたいぷゴシックCondense"/>
              </a:rPr>
              <a:t>(0.036/0.018</a:t>
            </a:r>
            <a:r>
              <a:rPr lang="en-US" altLang="ja-JP" dirty="0" smtClean="0">
                <a:latin typeface="07ロゴたいぷゴシックCondense"/>
                <a:ea typeface="07ロゴたいぷゴシックCondense"/>
                <a:cs typeface="07ロゴたいぷゴシックCondense"/>
              </a:rPr>
              <a:t>)</a:t>
            </a:r>
          </a:p>
          <a:p>
            <a:r>
              <a:rPr lang="en-US" altLang="ja-JP" dirty="0" smtClean="0">
                <a:latin typeface="07ロゴたいぷゴシックCondense"/>
                <a:ea typeface="07ロゴたいぷゴシックCondense"/>
                <a:cs typeface="07ロゴたいぷゴシックCondense"/>
              </a:rPr>
              <a:t>=</a:t>
            </a:r>
            <a:r>
              <a:rPr lang="en-US" altLang="ja-JP" dirty="0">
                <a:solidFill>
                  <a:schemeClr val="accent6"/>
                </a:solidFill>
                <a:latin typeface="07ロゴたいぷゴシックCondense"/>
                <a:ea typeface="07ロゴたいぷゴシックCondense"/>
                <a:cs typeface="07ロゴたいぷゴシックCondense"/>
              </a:rPr>
              <a:t>12,000,000</a:t>
            </a:r>
            <a:r>
              <a:rPr lang="ja-JP" altLang="ja-JP" dirty="0" smtClean="0">
                <a:solidFill>
                  <a:schemeClr val="accent6"/>
                </a:solidFill>
                <a:latin typeface="07ロゴたいぷゴシックCondense"/>
                <a:ea typeface="07ロゴたいぷゴシックCondense"/>
                <a:cs typeface="07ロゴたいぷゴシックCondense"/>
              </a:rPr>
              <a:t>円</a:t>
            </a:r>
            <a:endParaRPr lang="en-US" altLang="ja-JP" dirty="0" smtClean="0">
              <a:solidFill>
                <a:schemeClr val="accent6"/>
              </a:solidFill>
              <a:latin typeface="07ロゴたいぷゴシックCondense"/>
              <a:ea typeface="07ロゴたいぷゴシックCondense"/>
              <a:cs typeface="07ロゴたいぷゴシックCondense"/>
            </a:endParaRPr>
          </a:p>
          <a:p>
            <a:endParaRPr lang="ja-JP" altLang="ja-JP" dirty="0">
              <a:latin typeface="07ロゴたいぷゴシックCondense"/>
              <a:ea typeface="07ロゴたいぷゴシックCondense"/>
              <a:cs typeface="07ロゴたいぷゴシックCondense"/>
            </a:endParaRPr>
          </a:p>
          <a:p>
            <a:r>
              <a:rPr lang="ja-JP" altLang="ja-JP" dirty="0">
                <a:latin typeface="07ロゴたいぷゴシックCondense"/>
                <a:ea typeface="07ロゴたいぷゴシックCondense"/>
                <a:cs typeface="07ロゴたいぷゴシックCondense"/>
              </a:rPr>
              <a:t>よって、</a:t>
            </a:r>
            <a:r>
              <a:rPr lang="ja-JP" altLang="en-US" dirty="0">
                <a:latin typeface="07ロゴたいぷゴシックCondense"/>
                <a:ea typeface="07ロゴたいぷゴシックCondense"/>
                <a:cs typeface="07ロゴたいぷゴシックCondense"/>
              </a:rPr>
              <a:t>歩道橋の</a:t>
            </a:r>
            <a:r>
              <a:rPr lang="ja-JP" altLang="ja-JP" dirty="0">
                <a:latin typeface="07ロゴたいぷゴシックCondense"/>
                <a:ea typeface="07ロゴたいぷゴシックCondense"/>
                <a:cs typeface="07ロゴたいぷゴシックCondense"/>
              </a:rPr>
              <a:t>事業費は</a:t>
            </a:r>
            <a:r>
              <a:rPr lang="en-US" altLang="ja-JP" dirty="0">
                <a:latin typeface="07ロゴたいぷゴシックCondense"/>
                <a:ea typeface="07ロゴたいぷゴシックCondense"/>
                <a:cs typeface="07ロゴたいぷゴシックCondense"/>
              </a:rPr>
              <a:t>260,000,000</a:t>
            </a:r>
            <a:r>
              <a:rPr lang="ja-JP" altLang="ja-JP" dirty="0">
                <a:latin typeface="07ロゴたいぷゴシックCondense"/>
                <a:ea typeface="07ロゴたいぷゴシックCondense"/>
                <a:cs typeface="07ロゴたいぷゴシックCondense"/>
              </a:rPr>
              <a:t>−</a:t>
            </a:r>
            <a:r>
              <a:rPr lang="en-US" altLang="ja-JP" dirty="0">
                <a:latin typeface="07ロゴたいぷゴシックCondense"/>
                <a:ea typeface="07ロゴたいぷゴシックCondense"/>
                <a:cs typeface="07ロゴたいぷゴシックCondense"/>
              </a:rPr>
              <a:t>12,000,000+</a:t>
            </a:r>
            <a:r>
              <a:rPr lang="en-US" altLang="ja-JP" dirty="0" smtClean="0">
                <a:latin typeface="07ロゴたいぷゴシックCondense"/>
                <a:ea typeface="07ロゴたいぷゴシックCondense"/>
                <a:cs typeface="07ロゴたいぷゴシックCondense"/>
              </a:rPr>
              <a:t>124,605,000</a:t>
            </a:r>
          </a:p>
          <a:p>
            <a:r>
              <a:rPr lang="ja-JP" altLang="en-US" dirty="0" smtClean="0">
                <a:latin typeface="07ロゴたいぷゴシックCondense"/>
                <a:ea typeface="07ロゴたいぷゴシックCondense"/>
                <a:cs typeface="07ロゴたいぷゴシックCondense"/>
              </a:rPr>
              <a:t>＝</a:t>
            </a:r>
            <a:r>
              <a:rPr lang="en-US" altLang="ja-JP" dirty="0">
                <a:solidFill>
                  <a:schemeClr val="accent2"/>
                </a:solidFill>
                <a:latin typeface="07ロゴたいぷゴシックCondense"/>
                <a:ea typeface="07ロゴたいぷゴシックCondense"/>
                <a:cs typeface="07ロゴたいぷゴシックCondense"/>
              </a:rPr>
              <a:t>3</a:t>
            </a:r>
            <a:r>
              <a:rPr lang="ja-JP" altLang="en-US" dirty="0">
                <a:solidFill>
                  <a:schemeClr val="accent2"/>
                </a:solidFill>
                <a:latin typeface="07ロゴたいぷゴシックCondense"/>
                <a:ea typeface="07ロゴたいぷゴシックCondense"/>
                <a:cs typeface="07ロゴたいぷゴシックCondense"/>
              </a:rPr>
              <a:t>億</a:t>
            </a:r>
            <a:r>
              <a:rPr lang="en-US" altLang="ja-JP" dirty="0">
                <a:solidFill>
                  <a:schemeClr val="accent2"/>
                </a:solidFill>
                <a:latin typeface="07ロゴたいぷゴシックCondense"/>
                <a:ea typeface="07ロゴたいぷゴシックCondense"/>
                <a:cs typeface="07ロゴたいぷゴシックCondense"/>
              </a:rPr>
              <a:t>7260</a:t>
            </a:r>
            <a:r>
              <a:rPr lang="ja-JP" altLang="en-US" dirty="0">
                <a:solidFill>
                  <a:schemeClr val="accent2"/>
                </a:solidFill>
                <a:latin typeface="07ロゴたいぷゴシックCondense"/>
                <a:ea typeface="07ロゴたいぷゴシックCondense"/>
                <a:cs typeface="07ロゴたいぷゴシックCondense"/>
              </a:rPr>
              <a:t>万</a:t>
            </a:r>
            <a:r>
              <a:rPr lang="en-US" altLang="ja-JP" dirty="0">
                <a:solidFill>
                  <a:schemeClr val="accent2"/>
                </a:solidFill>
                <a:latin typeface="07ロゴたいぷゴシックCondense"/>
                <a:ea typeface="07ロゴたいぷゴシックCondense"/>
                <a:cs typeface="07ロゴたいぷゴシックCondense"/>
              </a:rPr>
              <a:t>5000</a:t>
            </a:r>
            <a:r>
              <a:rPr lang="ja-JP" altLang="en-US" dirty="0" smtClean="0">
                <a:solidFill>
                  <a:schemeClr val="accent2"/>
                </a:solidFill>
                <a:latin typeface="07ロゴたいぷゴシックCondense"/>
                <a:ea typeface="07ロゴたいぷゴシックCondense"/>
                <a:cs typeface="07ロゴたいぷゴシックCondense"/>
              </a:rPr>
              <a:t>円</a:t>
            </a:r>
            <a:endParaRPr lang="en-US" altLang="ja-JP" dirty="0" smtClean="0">
              <a:solidFill>
                <a:schemeClr val="accent2"/>
              </a:solidFill>
              <a:latin typeface="07ロゴたいぷゴシックCondense"/>
              <a:ea typeface="07ロゴたいぷゴシックCondense"/>
              <a:cs typeface="07ロゴたいぷゴシックCondense"/>
            </a:endParaRPr>
          </a:p>
          <a:p>
            <a:endParaRPr lang="en-US" altLang="ja-JP" dirty="0">
              <a:solidFill>
                <a:schemeClr val="accent2"/>
              </a:solidFill>
              <a:latin typeface="07ロゴたいぷゴシックCondense"/>
              <a:ea typeface="07ロゴたいぷゴシックCondense"/>
              <a:cs typeface="07ロゴたいぷゴシックCondense"/>
            </a:endParaRPr>
          </a:p>
          <a:p>
            <a:r>
              <a:rPr lang="ja-JP" altLang="en-US" dirty="0" smtClean="0">
                <a:latin typeface="07ロゴたいぷゴシックCondense"/>
                <a:ea typeface="07ロゴたいぷゴシックCondense"/>
                <a:cs typeface="07ロゴたいぷゴシックCondense"/>
              </a:rPr>
              <a:t>噴水の事例：「びわこ</a:t>
            </a:r>
            <a:r>
              <a:rPr lang="ja-JP" altLang="en-US" dirty="0">
                <a:latin typeface="07ロゴたいぷゴシックCondense"/>
                <a:ea typeface="07ロゴたいぷゴシックCondense"/>
                <a:cs typeface="07ロゴたいぷゴシックCondense"/>
              </a:rPr>
              <a:t>花</a:t>
            </a:r>
            <a:r>
              <a:rPr lang="ja-JP" altLang="en-US" dirty="0" smtClean="0">
                <a:latin typeface="07ロゴたいぷゴシックCondense"/>
                <a:ea typeface="07ロゴたいぷゴシックCondense"/>
                <a:cs typeface="07ロゴたいぷゴシックCondense"/>
              </a:rPr>
              <a:t>噴水」の事業費</a:t>
            </a:r>
            <a:endParaRPr lang="en-US" altLang="ja-JP" dirty="0" smtClean="0">
              <a:latin typeface="07ロゴたいぷゴシックCondense"/>
              <a:ea typeface="07ロゴたいぷゴシックCondense"/>
              <a:cs typeface="07ロゴたいぷゴシックCondense"/>
            </a:endParaRPr>
          </a:p>
          <a:p>
            <a:r>
              <a:rPr lang="ja-JP" altLang="en-US" dirty="0">
                <a:latin typeface="07ロゴたいぷゴシックCondense"/>
                <a:ea typeface="07ロゴたいぷゴシックCondense"/>
                <a:cs typeface="07ロゴたいぷゴシックCondense"/>
              </a:rPr>
              <a:t>長さ：約</a:t>
            </a:r>
            <a:r>
              <a:rPr lang="en-US" altLang="ja-JP" dirty="0">
                <a:latin typeface="07ロゴたいぷゴシックCondense"/>
                <a:ea typeface="07ロゴたいぷゴシックCondense"/>
                <a:cs typeface="07ロゴたいぷゴシックCondense"/>
              </a:rPr>
              <a:t>440</a:t>
            </a:r>
            <a:r>
              <a:rPr lang="ja-JP" altLang="en-US" dirty="0" smtClean="0">
                <a:latin typeface="07ロゴたいぷゴシックCondense"/>
                <a:ea typeface="07ロゴたいぷゴシックCondense"/>
                <a:cs typeface="07ロゴたいぷゴシックCondense"/>
              </a:rPr>
              <a:t>メートル</a:t>
            </a:r>
            <a:endParaRPr lang="en-US" altLang="ja-JP" dirty="0" smtClean="0">
              <a:latin typeface="07ロゴたいぷゴシックCondense"/>
              <a:ea typeface="07ロゴたいぷゴシックCondense"/>
              <a:cs typeface="07ロゴたいぷゴシックCondense"/>
            </a:endParaRPr>
          </a:p>
          <a:p>
            <a:r>
              <a:rPr lang="ja-JP" altLang="en-US" dirty="0" smtClean="0">
                <a:latin typeface="07ロゴたいぷゴシックCondense"/>
                <a:ea typeface="07ロゴたいぷゴシックCondense"/>
                <a:cs typeface="07ロゴたいぷゴシックCondense"/>
              </a:rPr>
              <a:t>（</a:t>
            </a:r>
            <a:r>
              <a:rPr lang="ja-JP" altLang="en-US" dirty="0">
                <a:latin typeface="07ロゴたいぷゴシックCondense"/>
                <a:ea typeface="07ロゴたいぷゴシックCondense"/>
                <a:cs typeface="07ロゴたいぷゴシックCondense"/>
              </a:rPr>
              <a:t>約</a:t>
            </a:r>
            <a:r>
              <a:rPr lang="en-US" altLang="ja-JP" dirty="0">
                <a:latin typeface="07ロゴたいぷゴシックCondense"/>
                <a:ea typeface="07ロゴたいぷゴシックCondense"/>
                <a:cs typeface="07ロゴたいぷゴシックCondense"/>
              </a:rPr>
              <a:t>40</a:t>
            </a:r>
            <a:r>
              <a:rPr lang="ja-JP" altLang="en-US" dirty="0">
                <a:latin typeface="07ロゴたいぷゴシックCondense"/>
                <a:ea typeface="07ロゴたいぷゴシックCondense"/>
                <a:cs typeface="07ロゴたいぷゴシックCondense"/>
              </a:rPr>
              <a:t>メートル</a:t>
            </a:r>
            <a:r>
              <a:rPr lang="en-US" altLang="ja-JP" dirty="0">
                <a:latin typeface="07ロゴたいぷゴシックCondense"/>
                <a:ea typeface="07ロゴたいぷゴシックCondense"/>
                <a:cs typeface="07ロゴたいぷゴシックCondense"/>
              </a:rPr>
              <a:t>×11</a:t>
            </a:r>
            <a:r>
              <a:rPr lang="ja-JP" altLang="en-US" dirty="0">
                <a:latin typeface="07ロゴたいぷゴシックCondense"/>
                <a:ea typeface="07ロゴたいぷゴシックCondense"/>
                <a:cs typeface="07ロゴたいぷゴシックCondense"/>
              </a:rPr>
              <a:t>箇所）</a:t>
            </a:r>
          </a:p>
          <a:p>
            <a:r>
              <a:rPr lang="en-US" altLang="ja-JP" dirty="0" smtClean="0">
                <a:solidFill>
                  <a:srgbClr val="C0504D"/>
                </a:solidFill>
                <a:latin typeface="07ロゴたいぷゴシックCondense"/>
                <a:ea typeface="07ロゴたいぷゴシックCondense"/>
                <a:cs typeface="07ロゴたいぷゴシックCondense"/>
              </a:rPr>
              <a:t>4</a:t>
            </a:r>
            <a:r>
              <a:rPr lang="ja-JP" altLang="en-US" dirty="0">
                <a:solidFill>
                  <a:srgbClr val="C0504D"/>
                </a:solidFill>
                <a:latin typeface="07ロゴたいぷゴシックCondense"/>
                <a:ea typeface="07ロゴたいぷゴシックCondense"/>
                <a:cs typeface="07ロゴたいぷゴシックCondense"/>
              </a:rPr>
              <a:t>億</a:t>
            </a:r>
            <a:r>
              <a:rPr lang="en-US" altLang="ja-JP" dirty="0">
                <a:solidFill>
                  <a:srgbClr val="C0504D"/>
                </a:solidFill>
                <a:latin typeface="07ロゴたいぷゴシックCondense"/>
                <a:ea typeface="07ロゴたいぷゴシックCondense"/>
                <a:cs typeface="07ロゴたいぷゴシックCondense"/>
              </a:rPr>
              <a:t>6700</a:t>
            </a:r>
            <a:r>
              <a:rPr lang="ja-JP" altLang="en-US" dirty="0">
                <a:solidFill>
                  <a:srgbClr val="C0504D"/>
                </a:solidFill>
                <a:latin typeface="07ロゴたいぷゴシックCondense"/>
                <a:ea typeface="07ロゴたいぷゴシックCondense"/>
                <a:cs typeface="07ロゴたいぷゴシックCondense"/>
              </a:rPr>
              <a:t>万円</a:t>
            </a:r>
            <a:endParaRPr lang="en-US" altLang="ja-JP" dirty="0">
              <a:solidFill>
                <a:srgbClr val="C0504D"/>
              </a:solidFill>
              <a:latin typeface="07ロゴたいぷゴシックCondense"/>
              <a:ea typeface="07ロゴたいぷゴシックCondense"/>
              <a:cs typeface="07ロゴたいぷゴシックCondense"/>
            </a:endParaRPr>
          </a:p>
        </p:txBody>
      </p:sp>
      <p:sp>
        <p:nvSpPr>
          <p:cNvPr id="9" name="テキスト ボックス 8"/>
          <p:cNvSpPr txBox="1"/>
          <p:nvPr/>
        </p:nvSpPr>
        <p:spPr>
          <a:xfrm>
            <a:off x="240608" y="2165637"/>
            <a:ext cx="3821061" cy="1477328"/>
          </a:xfrm>
          <a:prstGeom prst="rect">
            <a:avLst/>
          </a:prstGeom>
          <a:solidFill>
            <a:schemeClr val="accent6"/>
          </a:solidFill>
        </p:spPr>
        <p:txBody>
          <a:bodyPr wrap="square" rtlCol="0">
            <a:spAutoFit/>
          </a:bodyPr>
          <a:lstStyle/>
          <a:p>
            <a:pPr defTabSz="457200"/>
            <a:r>
              <a:rPr lang="ja-JP" altLang="en-US" dirty="0">
                <a:solidFill>
                  <a:prstClr val="white"/>
                </a:solidFill>
                <a:latin typeface="07ロゴたいぷゴシックCondense"/>
                <a:ea typeface="07ロゴたいぷゴシックCondense"/>
                <a:cs typeface="07ロゴたいぷゴシックCondense"/>
              </a:rPr>
              <a:t>橋の幅員：</a:t>
            </a:r>
            <a:r>
              <a:rPr lang="en-US" altLang="ja-JP" dirty="0">
                <a:solidFill>
                  <a:prstClr val="white"/>
                </a:solidFill>
                <a:latin typeface="07ロゴたいぷゴシックCondense"/>
                <a:ea typeface="07ロゴたいぷゴシックCondense"/>
                <a:cs typeface="07ロゴたいぷゴシックCondense"/>
              </a:rPr>
              <a:t>3m</a:t>
            </a:r>
          </a:p>
          <a:p>
            <a:pPr defTabSz="457200"/>
            <a:r>
              <a:rPr lang="ja-JP" altLang="en-US" dirty="0">
                <a:solidFill>
                  <a:prstClr val="white"/>
                </a:solidFill>
                <a:latin typeface="07ロゴたいぷゴシックCondense"/>
                <a:ea typeface="07ロゴたいぷゴシックCondense"/>
                <a:cs typeface="07ロゴたいぷゴシックCondense"/>
              </a:rPr>
              <a:t>長さ　　：</a:t>
            </a:r>
            <a:r>
              <a:rPr lang="en-US" altLang="ja-JP" dirty="0">
                <a:solidFill>
                  <a:prstClr val="white"/>
                </a:solidFill>
                <a:latin typeface="07ロゴたいぷゴシックCondense"/>
                <a:ea typeface="07ロゴたいぷゴシックCondense"/>
                <a:cs typeface="07ロゴたいぷゴシックCondense"/>
              </a:rPr>
              <a:t>300</a:t>
            </a:r>
            <a:r>
              <a:rPr lang="ja-JP" altLang="en-US" dirty="0">
                <a:solidFill>
                  <a:prstClr val="white"/>
                </a:solidFill>
                <a:latin typeface="07ロゴたいぷゴシックCondense"/>
                <a:ea typeface="07ロゴたいぷゴシックCondense"/>
                <a:cs typeface="07ロゴたいぷゴシックCondense"/>
              </a:rPr>
              <a:t>ｍ</a:t>
            </a:r>
          </a:p>
          <a:p>
            <a:pPr defTabSz="457200"/>
            <a:r>
              <a:rPr lang="ja-JP" altLang="en-US" dirty="0">
                <a:solidFill>
                  <a:prstClr val="white"/>
                </a:solidFill>
                <a:latin typeface="07ロゴたいぷゴシックCondense"/>
                <a:ea typeface="07ロゴたいぷゴシックCondense"/>
                <a:cs typeface="07ロゴたいぷゴシックCondense"/>
              </a:rPr>
              <a:t>事業費　：</a:t>
            </a:r>
            <a:r>
              <a:rPr lang="en-US" altLang="ja-JP" dirty="0">
                <a:solidFill>
                  <a:prstClr val="white"/>
                </a:solidFill>
                <a:latin typeface="07ロゴたいぷゴシックCondense"/>
                <a:ea typeface="07ロゴたいぷゴシックCondense"/>
                <a:cs typeface="07ロゴたいぷゴシックCondense"/>
              </a:rPr>
              <a:t>2</a:t>
            </a:r>
            <a:r>
              <a:rPr lang="ja-JP" altLang="en-US" dirty="0">
                <a:solidFill>
                  <a:prstClr val="white"/>
                </a:solidFill>
                <a:latin typeface="07ロゴたいぷゴシックCondense"/>
                <a:ea typeface="07ロゴたいぷゴシックCondense"/>
                <a:cs typeface="07ロゴたいぷゴシックCondense"/>
              </a:rPr>
              <a:t>億</a:t>
            </a:r>
            <a:r>
              <a:rPr lang="en-US" altLang="ja-JP" dirty="0">
                <a:solidFill>
                  <a:prstClr val="white"/>
                </a:solidFill>
                <a:latin typeface="07ロゴたいぷゴシックCondense"/>
                <a:ea typeface="07ロゴたいぷゴシックCondense"/>
                <a:cs typeface="07ロゴたいぷゴシックCondense"/>
              </a:rPr>
              <a:t>6000</a:t>
            </a:r>
            <a:r>
              <a:rPr lang="ja-JP" altLang="en-US" dirty="0" smtClean="0">
                <a:solidFill>
                  <a:prstClr val="white"/>
                </a:solidFill>
                <a:latin typeface="07ロゴたいぷゴシックCondense"/>
                <a:ea typeface="07ロゴたいぷゴシックCondense"/>
                <a:cs typeface="07ロゴたいぷゴシックCondense"/>
              </a:rPr>
              <a:t>円</a:t>
            </a:r>
            <a:endParaRPr lang="en-US" altLang="ja-JP" dirty="0" smtClean="0">
              <a:solidFill>
                <a:prstClr val="white"/>
              </a:solidFill>
              <a:latin typeface="07ロゴたいぷゴシックCondense"/>
              <a:ea typeface="07ロゴたいぷゴシックCondense"/>
              <a:cs typeface="07ロゴたいぷゴシックCondense"/>
            </a:endParaRPr>
          </a:p>
          <a:p>
            <a:pPr defTabSz="457200"/>
            <a:r>
              <a:rPr lang="ja-JP" altLang="en-US" dirty="0" smtClean="0">
                <a:solidFill>
                  <a:prstClr val="white"/>
                </a:solidFill>
                <a:latin typeface="07ロゴたいぷゴシックCondense"/>
                <a:ea typeface="07ロゴたいぷゴシックCondense"/>
                <a:cs typeface="07ロゴたいぷゴシックCondense"/>
              </a:rPr>
              <a:t>（</a:t>
            </a:r>
            <a:r>
              <a:rPr lang="ja-JP" altLang="en-US" dirty="0">
                <a:solidFill>
                  <a:prstClr val="white"/>
                </a:solidFill>
                <a:latin typeface="07ロゴたいぷゴシックCondense"/>
                <a:ea typeface="07ロゴたいぷゴシックCondense"/>
                <a:cs typeface="07ロゴたいぷゴシックCondense"/>
              </a:rPr>
              <a:t>木橋部及び休憩所）</a:t>
            </a:r>
          </a:p>
          <a:p>
            <a:pPr defTabSz="457200"/>
            <a:r>
              <a:rPr lang="ja-JP" altLang="en-US" dirty="0">
                <a:solidFill>
                  <a:prstClr val="white"/>
                </a:solidFill>
                <a:latin typeface="07ロゴたいぷゴシックCondense"/>
                <a:ea typeface="07ロゴたいぷゴシックCondense"/>
                <a:cs typeface="07ロゴたいぷゴシックCondense"/>
              </a:rPr>
              <a:t>使用材料：青森県産「ひば」</a:t>
            </a:r>
            <a:r>
              <a:rPr lang="en-US" altLang="ja-JP" dirty="0">
                <a:solidFill>
                  <a:prstClr val="white"/>
                </a:solidFill>
                <a:latin typeface="07ロゴたいぷゴシックCondense"/>
                <a:ea typeface="07ロゴたいぷゴシックCondense"/>
                <a:cs typeface="07ロゴたいぷゴシックCondense"/>
              </a:rPr>
              <a:t>1</a:t>
            </a:r>
            <a:r>
              <a:rPr lang="ja-JP" altLang="en-US" dirty="0">
                <a:solidFill>
                  <a:prstClr val="white"/>
                </a:solidFill>
                <a:latin typeface="07ロゴたいぷゴシックCondense"/>
                <a:ea typeface="07ロゴたいぷゴシックCondense"/>
                <a:cs typeface="07ロゴたいぷゴシックCondense"/>
              </a:rPr>
              <a:t>等材</a:t>
            </a:r>
          </a:p>
        </p:txBody>
      </p:sp>
      <p:sp>
        <p:nvSpPr>
          <p:cNvPr id="10" name="正方形/長方形 9"/>
          <p:cNvSpPr/>
          <p:nvPr/>
        </p:nvSpPr>
        <p:spPr>
          <a:xfrm>
            <a:off x="282588" y="1427210"/>
            <a:ext cx="2954655" cy="461665"/>
          </a:xfrm>
          <a:prstGeom prst="rect">
            <a:avLst/>
          </a:prstGeom>
        </p:spPr>
        <p:txBody>
          <a:bodyPr wrap="none">
            <a:spAutoFit/>
          </a:bodyPr>
          <a:lstStyle/>
          <a:p>
            <a:r>
              <a:rPr lang="ja-JP" altLang="en-US" sz="2400" dirty="0" smtClean="0">
                <a:latin typeface="07ロゴたいぷゴシックCondense"/>
                <a:ea typeface="07ロゴたいぷゴシックCondense"/>
                <a:cs typeface="07ロゴたいぷゴシックCondense"/>
              </a:rPr>
              <a:t>事例：「</a:t>
            </a:r>
            <a:r>
              <a:rPr lang="ja-JP" altLang="en-US" sz="2400" dirty="0">
                <a:latin typeface="07ロゴたいぷゴシックCondense"/>
                <a:ea typeface="07ロゴたいぷゴシックCondense"/>
                <a:cs typeface="07ロゴたいぷゴシックCondense"/>
              </a:rPr>
              <a:t>鶴の舞橋」</a:t>
            </a:r>
            <a:endParaRPr lang="en-US" altLang="ja-JP" sz="2400" dirty="0">
              <a:latin typeface="07ロゴたいぷゴシックCondense"/>
              <a:ea typeface="07ロゴたいぷゴシックCondense"/>
              <a:cs typeface="07ロゴたいぷゴシックCondense"/>
            </a:endParaRPr>
          </a:p>
        </p:txBody>
      </p:sp>
      <p:sp>
        <p:nvSpPr>
          <p:cNvPr id="14" name="正方形/長方形 13"/>
          <p:cNvSpPr/>
          <p:nvPr/>
        </p:nvSpPr>
        <p:spPr>
          <a:xfrm>
            <a:off x="240608" y="3985473"/>
            <a:ext cx="3926012" cy="1477328"/>
          </a:xfrm>
          <a:prstGeom prst="rect">
            <a:avLst/>
          </a:prstGeom>
        </p:spPr>
        <p:txBody>
          <a:bodyPr wrap="square">
            <a:spAutoFit/>
          </a:bodyPr>
          <a:lstStyle/>
          <a:p>
            <a:pPr algn="just"/>
            <a:r>
              <a:rPr lang="ja-JP" altLang="en-US" dirty="0">
                <a:latin typeface="07ロゴたいぷゴシックCondense"/>
                <a:ea typeface="07ロゴたいぷゴシックCondense"/>
                <a:cs typeface="07ロゴたいぷゴシックCondense"/>
              </a:rPr>
              <a:t>長さ</a:t>
            </a:r>
            <a:r>
              <a:rPr lang="en-US" altLang="ja-JP" dirty="0">
                <a:latin typeface="07ロゴたいぷゴシックCondense"/>
                <a:ea typeface="07ロゴたいぷゴシックCondense"/>
                <a:cs typeface="07ロゴたいぷゴシックCondense"/>
              </a:rPr>
              <a:t>2m×</a:t>
            </a:r>
            <a:r>
              <a:rPr lang="ja-JP" altLang="en-US" dirty="0">
                <a:latin typeface="07ロゴたいぷゴシックCondense"/>
                <a:ea typeface="07ロゴたいぷゴシックCondense"/>
                <a:cs typeface="07ロゴたいぷゴシックCondense"/>
              </a:rPr>
              <a:t>幅</a:t>
            </a:r>
            <a:r>
              <a:rPr lang="en-US" altLang="ja-JP" dirty="0">
                <a:latin typeface="07ロゴたいぷゴシックCondense"/>
                <a:ea typeface="07ロゴたいぷゴシックCondense"/>
                <a:cs typeface="07ロゴたいぷゴシックCondense"/>
              </a:rPr>
              <a:t>1m</a:t>
            </a:r>
            <a:r>
              <a:rPr lang="ja-JP" altLang="ja-JP" dirty="0">
                <a:latin typeface="07ロゴたいぷゴシックCondense"/>
                <a:ea typeface="07ロゴたいぷゴシックCondense"/>
                <a:cs typeface="07ロゴたいぷゴシックCondense"/>
              </a:rPr>
              <a:t>×</a:t>
            </a:r>
            <a:r>
              <a:rPr lang="ja-JP" altLang="en-US" dirty="0">
                <a:latin typeface="07ロゴたいぷゴシックCondense"/>
                <a:ea typeface="07ロゴたいぷゴシックCondense"/>
                <a:cs typeface="07ロゴたいぷゴシックCondense"/>
              </a:rPr>
              <a:t>厚さ</a:t>
            </a:r>
            <a:r>
              <a:rPr lang="en-US" altLang="ja-JP" dirty="0">
                <a:latin typeface="07ロゴたいぷゴシックCondense"/>
                <a:ea typeface="07ロゴたいぷゴシックCondense"/>
                <a:cs typeface="07ロゴたいぷゴシックCondense"/>
              </a:rPr>
              <a:t>0.018</a:t>
            </a:r>
            <a:r>
              <a:rPr lang="ja-JP" altLang="ja-JP" dirty="0">
                <a:latin typeface="07ロゴたいぷゴシックCondense"/>
                <a:ea typeface="07ロゴたいぷゴシックCondense"/>
                <a:cs typeface="07ロゴたいぷゴシックCondense"/>
              </a:rPr>
              <a:t>（</a:t>
            </a:r>
            <a:r>
              <a:rPr lang="en-US" altLang="ja-JP" dirty="0">
                <a:latin typeface="07ロゴたいぷゴシックCondense"/>
                <a:ea typeface="07ロゴたいぷゴシックCondense"/>
                <a:cs typeface="07ロゴたいぷゴシックCondense"/>
              </a:rPr>
              <a:t>m</a:t>
            </a:r>
            <a:r>
              <a:rPr lang="ja-JP" altLang="ja-JP" dirty="0" smtClean="0">
                <a:latin typeface="07ロゴたいぷゴシックCondense"/>
                <a:ea typeface="07ロゴたいぷゴシックCondense"/>
                <a:cs typeface="07ロゴたいぷゴシックCondense"/>
              </a:rPr>
              <a:t>）</a:t>
            </a:r>
            <a:endParaRPr lang="en-US" altLang="ja-JP" dirty="0" smtClean="0">
              <a:latin typeface="07ロゴたいぷゴシックCondense"/>
              <a:ea typeface="07ロゴたいぷゴシックCondense"/>
              <a:cs typeface="07ロゴたいぷゴシックCondense"/>
            </a:endParaRPr>
          </a:p>
          <a:p>
            <a:pPr algn="just"/>
            <a:r>
              <a:rPr lang="ja-JP" altLang="en-US" dirty="0" smtClean="0">
                <a:latin typeface="07ロゴたいぷゴシックCondense"/>
                <a:ea typeface="07ロゴたいぷゴシックCondense"/>
                <a:cs typeface="07ロゴたいぷゴシックCondense"/>
              </a:rPr>
              <a:t>で比較</a:t>
            </a:r>
            <a:endParaRPr lang="en-US" altLang="ja-JP" dirty="0" smtClean="0">
              <a:latin typeface="07ロゴたいぷゴシックCondense"/>
              <a:ea typeface="07ロゴたいぷゴシックCondense"/>
              <a:cs typeface="07ロゴたいぷゴシックCondense"/>
            </a:endParaRPr>
          </a:p>
          <a:p>
            <a:pPr algn="just"/>
            <a:endParaRPr lang="en-US" altLang="ja-JP" dirty="0">
              <a:latin typeface="07ロゴたいぷゴシックCondense"/>
              <a:ea typeface="07ロゴたいぷゴシックCondense"/>
              <a:cs typeface="07ロゴたいぷゴシックCondense"/>
            </a:endParaRPr>
          </a:p>
          <a:p>
            <a:pPr algn="just"/>
            <a:r>
              <a:rPr lang="ja-JP" altLang="en-US" dirty="0">
                <a:latin typeface="07ロゴたいぷゴシックCondense"/>
                <a:ea typeface="07ロゴたいぷゴシックCondense"/>
                <a:cs typeface="07ロゴたいぷゴシックCondense"/>
              </a:rPr>
              <a:t>＊</a:t>
            </a:r>
            <a:r>
              <a:rPr lang="ja-JP" altLang="ja-JP" dirty="0">
                <a:latin typeface="07ロゴたいぷゴシックCondense"/>
                <a:ea typeface="07ロゴたいぷゴシックCondense"/>
                <a:cs typeface="07ロゴたいぷゴシックCondense"/>
              </a:rPr>
              <a:t>アクリル板（キャスト）</a:t>
            </a:r>
            <a:r>
              <a:rPr lang="en-US" altLang="ja-JP" dirty="0">
                <a:latin typeface="07ロゴたいぷゴシックCondense"/>
                <a:ea typeface="07ロゴたいぷゴシックCondense"/>
                <a:cs typeface="07ロゴたいぷゴシックCondense"/>
              </a:rPr>
              <a:t>83,070</a:t>
            </a:r>
            <a:r>
              <a:rPr lang="ja-JP" altLang="ja-JP" dirty="0">
                <a:latin typeface="07ロゴたいぷゴシックCondense"/>
                <a:ea typeface="07ロゴたいぷゴシックCondense"/>
                <a:cs typeface="07ロゴたいぷゴシックCondense"/>
              </a:rPr>
              <a:t>円 </a:t>
            </a:r>
            <a:endParaRPr lang="en-US" altLang="ja-JP" dirty="0">
              <a:latin typeface="07ロゴたいぷゴシックCondense"/>
              <a:ea typeface="07ロゴたいぷゴシックCondense"/>
              <a:cs typeface="07ロゴたいぷゴシックCondense"/>
            </a:endParaRPr>
          </a:p>
          <a:p>
            <a:pPr algn="just"/>
            <a:r>
              <a:rPr lang="ja-JP" altLang="en-US" dirty="0">
                <a:latin typeface="07ロゴたいぷゴシックCondense"/>
                <a:ea typeface="07ロゴたいぷゴシックCondense"/>
                <a:cs typeface="07ロゴたいぷゴシックCondense"/>
              </a:rPr>
              <a:t>＊</a:t>
            </a:r>
            <a:r>
              <a:rPr lang="ja-JP" altLang="ja-JP" dirty="0">
                <a:latin typeface="07ロゴたいぷゴシックCondense"/>
                <a:ea typeface="07ロゴたいぷゴシックCondense"/>
                <a:cs typeface="07ロゴたいぷゴシックCondense"/>
              </a:rPr>
              <a:t>青森ヒバ板材 </a:t>
            </a:r>
            <a:r>
              <a:rPr lang="en-US" altLang="ja-JP" u="sng" dirty="0">
                <a:latin typeface="07ロゴたいぷゴシックCondense"/>
                <a:ea typeface="07ロゴたいぷゴシックCondense"/>
                <a:cs typeface="07ロゴたいぷゴシックCondense"/>
              </a:rPr>
              <a:t>8000</a:t>
            </a:r>
            <a:r>
              <a:rPr lang="ja-JP" altLang="ja-JP" u="sng" dirty="0">
                <a:latin typeface="07ロゴたいぷゴシックCondense"/>
                <a:ea typeface="07ロゴたいぷゴシックCondense"/>
                <a:cs typeface="07ロゴたいぷゴシックCondense"/>
              </a:rPr>
              <a:t>円</a:t>
            </a:r>
            <a:r>
              <a:rPr lang="ja-JP" altLang="ja-JP" dirty="0">
                <a:latin typeface="07ロゴたいぷゴシックCondense"/>
                <a:ea typeface="07ロゴたいぷゴシックCondense"/>
                <a:cs typeface="07ロゴたいぷゴシックCondense"/>
              </a:rPr>
              <a:t> </a:t>
            </a:r>
            <a:endParaRPr lang="en-US" altLang="ja-JP" dirty="0">
              <a:latin typeface="07ロゴたいぷゴシックCondense"/>
              <a:ea typeface="07ロゴたいぷゴシックCondense"/>
              <a:cs typeface="07ロゴたいぷゴシックCondense"/>
            </a:endParaRPr>
          </a:p>
        </p:txBody>
      </p:sp>
    </p:spTree>
    <p:extLst>
      <p:ext uri="{BB962C8B-B14F-4D97-AF65-F5344CB8AC3E}">
        <p14:creationId xmlns:p14="http://schemas.microsoft.com/office/powerpoint/2010/main" val="7886395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a:xfrm>
            <a:off x="8486391" y="6356350"/>
            <a:ext cx="532894" cy="501650"/>
          </a:xfrm>
        </p:spPr>
        <p:txBody>
          <a:bodyPr/>
          <a:lstStyle/>
          <a:p>
            <a:fld id="{EB6DE344-0E13-7A42-845D-D86302F9C55A}" type="slidenum">
              <a:rPr kumimoji="1" lang="ja-JP" altLang="en-US" smtClean="0"/>
              <a:t>5</a:t>
            </a:fld>
            <a:endParaRPr kumimoji="1" lang="ja-JP" altLang="en-US"/>
          </a:p>
        </p:txBody>
      </p:sp>
      <p:sp>
        <p:nvSpPr>
          <p:cNvPr id="3" name="テキスト プレースホルダー 2"/>
          <p:cNvSpPr>
            <a:spLocks noGrp="1"/>
          </p:cNvSpPr>
          <p:nvPr>
            <p:ph type="body" sz="quarter" idx="13"/>
          </p:nvPr>
        </p:nvSpPr>
        <p:spPr>
          <a:solidFill>
            <a:srgbClr val="FFCC66"/>
          </a:solidFill>
          <a:ln>
            <a:noFill/>
          </a:ln>
        </p:spPr>
        <p:txBody>
          <a:bodyPr/>
          <a:lstStyle/>
          <a:p>
            <a:r>
              <a:rPr kumimoji="1" lang="ja-JP" altLang="en-US" dirty="0" smtClean="0">
                <a:solidFill>
                  <a:schemeClr val="bg1"/>
                </a:solidFill>
              </a:rPr>
              <a:t>土</a:t>
            </a:r>
            <a:endParaRPr kumimoji="1" lang="ja-JP" altLang="en-US" dirty="0">
              <a:solidFill>
                <a:schemeClr val="bg1"/>
              </a:solidFill>
            </a:endParaRPr>
          </a:p>
        </p:txBody>
      </p:sp>
      <p:sp>
        <p:nvSpPr>
          <p:cNvPr id="4" name="テキスト プレースホルダー 3"/>
          <p:cNvSpPr>
            <a:spLocks noGrp="1"/>
          </p:cNvSpPr>
          <p:nvPr>
            <p:ph type="body" sz="quarter" idx="14"/>
          </p:nvPr>
        </p:nvSpPr>
        <p:spPr>
          <a:xfrm>
            <a:off x="1369330" y="85491"/>
            <a:ext cx="2494998" cy="567771"/>
          </a:xfrm>
        </p:spPr>
        <p:txBody>
          <a:bodyPr>
            <a:noAutofit/>
          </a:bodyPr>
          <a:lstStyle/>
          <a:p>
            <a:r>
              <a:rPr kumimoji="1" lang="ja-JP" altLang="en-US" dirty="0" smtClean="0">
                <a:solidFill>
                  <a:srgbClr val="FFCC66"/>
                </a:solidFill>
              </a:rPr>
              <a:t>浦市の現状</a:t>
            </a:r>
            <a:endParaRPr kumimoji="1" lang="ja-JP" altLang="en-US" dirty="0">
              <a:solidFill>
                <a:srgbClr val="FFCC66"/>
              </a:solidFill>
            </a:endParaRPr>
          </a:p>
        </p:txBody>
      </p:sp>
      <p:sp>
        <p:nvSpPr>
          <p:cNvPr id="5" name="テキスト ボックス 4"/>
          <p:cNvSpPr txBox="1"/>
          <p:nvPr/>
        </p:nvSpPr>
        <p:spPr>
          <a:xfrm>
            <a:off x="199358" y="3700127"/>
            <a:ext cx="3536881" cy="1938992"/>
          </a:xfrm>
          <a:prstGeom prst="rect">
            <a:avLst/>
          </a:prstGeom>
          <a:noFill/>
          <a:ln w="19050" cmpd="sng">
            <a:noFill/>
          </a:ln>
        </p:spPr>
        <p:txBody>
          <a:bodyPr wrap="square" rtlCol="0">
            <a:spAutoFit/>
          </a:bodyPr>
          <a:lstStyle/>
          <a:p>
            <a:pPr algn="ctr"/>
            <a:r>
              <a:rPr lang="ja-JP" altLang="en-US" sz="2800" dirty="0" smtClean="0">
                <a:solidFill>
                  <a:srgbClr val="000000"/>
                </a:solidFill>
                <a:ea typeface="07ロゴたいぷゴシックCondense"/>
              </a:rPr>
              <a:t>魅力があるのに</a:t>
            </a:r>
            <a:endParaRPr lang="en-US" altLang="ja-JP" sz="2800" dirty="0" smtClean="0">
              <a:solidFill>
                <a:srgbClr val="000000"/>
              </a:solidFill>
              <a:ea typeface="07ロゴたいぷゴシックCondense"/>
            </a:endParaRPr>
          </a:p>
          <a:p>
            <a:pPr algn="ctr"/>
            <a:r>
              <a:rPr lang="ja-JP" altLang="en-US" sz="2800" dirty="0" smtClean="0">
                <a:solidFill>
                  <a:srgbClr val="000000"/>
                </a:solidFill>
                <a:ea typeface="07ロゴたいぷゴシックCondense"/>
              </a:rPr>
              <a:t>活かしきれていない</a:t>
            </a:r>
            <a:endParaRPr lang="en-US" altLang="ja-JP" sz="2800" dirty="0" smtClean="0">
              <a:solidFill>
                <a:srgbClr val="000000"/>
              </a:solidFill>
              <a:ea typeface="07ロゴたいぷゴシックCondense"/>
            </a:endParaRPr>
          </a:p>
          <a:p>
            <a:pPr algn="ctr"/>
            <a:r>
              <a:rPr lang="ja-JP" altLang="en-US" sz="2800" dirty="0" smtClean="0">
                <a:solidFill>
                  <a:srgbClr val="000000"/>
                </a:solidFill>
                <a:ea typeface="07ロゴたいぷゴシックCondense"/>
              </a:rPr>
              <a:t>＝</a:t>
            </a:r>
            <a:r>
              <a:rPr lang="ja-JP" altLang="en-US" sz="3600" dirty="0" smtClean="0">
                <a:solidFill>
                  <a:srgbClr val="FFCC66"/>
                </a:solidFill>
                <a:ea typeface="07ロゴたいぷゴシックCondense"/>
              </a:rPr>
              <a:t>ダイヤの原石</a:t>
            </a:r>
            <a:r>
              <a:rPr lang="ja-JP" altLang="en-US" sz="2800" dirty="0" smtClean="0">
                <a:solidFill>
                  <a:srgbClr val="000000"/>
                </a:solidFill>
                <a:ea typeface="07ロゴたいぷゴシックCondense"/>
              </a:rPr>
              <a:t>がある</a:t>
            </a:r>
            <a:endParaRPr kumimoji="1" lang="ja-JP" altLang="en-US" sz="2800" dirty="0">
              <a:solidFill>
                <a:srgbClr val="000000"/>
              </a:solidFill>
              <a:ea typeface="07ロゴたいぷゴシックCondense"/>
            </a:endParaRPr>
          </a:p>
        </p:txBody>
      </p:sp>
      <p:grpSp>
        <p:nvGrpSpPr>
          <p:cNvPr id="24" name="図形グループ 23"/>
          <p:cNvGrpSpPr/>
          <p:nvPr/>
        </p:nvGrpSpPr>
        <p:grpSpPr>
          <a:xfrm>
            <a:off x="2837529" y="1288821"/>
            <a:ext cx="2516258" cy="1887193"/>
            <a:chOff x="2837529" y="1288821"/>
            <a:chExt cx="2516258" cy="1887193"/>
          </a:xfrm>
        </p:grpSpPr>
        <p:pic>
          <p:nvPicPr>
            <p:cNvPr id="11" name="図 10" descr="IMG_515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37529" y="1288821"/>
              <a:ext cx="2516258" cy="1887193"/>
            </a:xfrm>
            <a:prstGeom prst="rect">
              <a:avLst/>
            </a:prstGeom>
          </p:spPr>
        </p:pic>
        <p:sp>
          <p:nvSpPr>
            <p:cNvPr id="14" name="テキスト ボックス 13"/>
            <p:cNvSpPr txBox="1"/>
            <p:nvPr/>
          </p:nvSpPr>
          <p:spPr>
            <a:xfrm>
              <a:off x="2934206" y="1288821"/>
              <a:ext cx="2339102" cy="461665"/>
            </a:xfrm>
            <a:prstGeom prst="rect">
              <a:avLst/>
            </a:prstGeom>
            <a:solidFill>
              <a:srgbClr val="FFFFFF"/>
            </a:solidFill>
            <a:ln>
              <a:solidFill>
                <a:srgbClr val="FFCC66"/>
              </a:solidFill>
            </a:ln>
          </p:spPr>
          <p:txBody>
            <a:bodyPr wrap="none" rtlCol="0">
              <a:spAutoFit/>
            </a:bodyPr>
            <a:lstStyle/>
            <a:p>
              <a:r>
                <a:rPr kumimoji="1" lang="ja-JP" altLang="en-US" sz="2400" dirty="0" smtClean="0">
                  <a:solidFill>
                    <a:srgbClr val="FFCC66"/>
                  </a:solidFill>
                  <a:latin typeface="07ロゴたいぷゴシックCondense"/>
                  <a:ea typeface="07ロゴたいぷゴシックCondense"/>
                  <a:cs typeface="07ロゴたいぷゴシックCondense"/>
                </a:rPr>
                <a:t>交通渋滞の発生</a:t>
              </a:r>
              <a:endParaRPr kumimoji="1" lang="ja-JP" altLang="en-US" sz="2400" dirty="0">
                <a:solidFill>
                  <a:srgbClr val="FFCC66"/>
                </a:solidFill>
                <a:latin typeface="07ロゴたいぷゴシックCondense"/>
                <a:ea typeface="07ロゴたいぷゴシックCondense"/>
                <a:cs typeface="07ロゴたいぷゴシックCondense"/>
              </a:endParaRPr>
            </a:p>
          </p:txBody>
        </p:sp>
      </p:grpSp>
      <p:grpSp>
        <p:nvGrpSpPr>
          <p:cNvPr id="23" name="図形グループ 22"/>
          <p:cNvGrpSpPr/>
          <p:nvPr/>
        </p:nvGrpSpPr>
        <p:grpSpPr>
          <a:xfrm>
            <a:off x="199358" y="1285560"/>
            <a:ext cx="2516258" cy="1890454"/>
            <a:chOff x="199358" y="1285560"/>
            <a:chExt cx="2516258" cy="1890454"/>
          </a:xfrm>
        </p:grpSpPr>
        <p:pic>
          <p:nvPicPr>
            <p:cNvPr id="10" name="図 9" descr="IMG_2935.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9358" y="1285560"/>
              <a:ext cx="2516258" cy="1890454"/>
            </a:xfrm>
            <a:prstGeom prst="rect">
              <a:avLst/>
            </a:prstGeom>
          </p:spPr>
        </p:pic>
        <p:sp>
          <p:nvSpPr>
            <p:cNvPr id="15" name="テキスト ボックス 14"/>
            <p:cNvSpPr txBox="1"/>
            <p:nvPr/>
          </p:nvSpPr>
          <p:spPr>
            <a:xfrm>
              <a:off x="475183" y="1288821"/>
              <a:ext cx="2031325" cy="461665"/>
            </a:xfrm>
            <a:prstGeom prst="rect">
              <a:avLst/>
            </a:prstGeom>
            <a:solidFill>
              <a:srgbClr val="FFFFFF"/>
            </a:solidFill>
            <a:ln>
              <a:solidFill>
                <a:srgbClr val="FFCC66"/>
              </a:solidFill>
            </a:ln>
          </p:spPr>
          <p:txBody>
            <a:bodyPr wrap="none" rtlCol="0">
              <a:spAutoFit/>
            </a:bodyPr>
            <a:lstStyle/>
            <a:p>
              <a:r>
                <a:rPr lang="ja-JP" altLang="en-US" sz="2400" dirty="0" smtClean="0">
                  <a:solidFill>
                    <a:srgbClr val="FFCC66"/>
                  </a:solidFill>
                  <a:latin typeface="07ロゴたいぷゴシックCondense"/>
                  <a:ea typeface="07ロゴたいぷゴシックCondense"/>
                  <a:cs typeface="07ロゴたいぷゴシックCondense"/>
                </a:rPr>
                <a:t>シャッター街</a:t>
              </a:r>
              <a:endParaRPr kumimoji="1" lang="ja-JP" altLang="en-US" sz="2400" dirty="0">
                <a:solidFill>
                  <a:srgbClr val="FFCC66"/>
                </a:solidFill>
                <a:latin typeface="07ロゴたいぷゴシックCondense"/>
                <a:ea typeface="07ロゴたいぷゴシックCondense"/>
                <a:cs typeface="07ロゴたいぷゴシックCondense"/>
              </a:endParaRPr>
            </a:p>
          </p:txBody>
        </p:sp>
      </p:grpSp>
      <p:sp>
        <p:nvSpPr>
          <p:cNvPr id="8" name="テキスト ボックス 7"/>
          <p:cNvSpPr txBox="1"/>
          <p:nvPr/>
        </p:nvSpPr>
        <p:spPr>
          <a:xfrm>
            <a:off x="5190878" y="1542776"/>
            <a:ext cx="4021513" cy="1077218"/>
          </a:xfrm>
          <a:prstGeom prst="rect">
            <a:avLst/>
          </a:prstGeom>
          <a:noFill/>
          <a:ln w="19050" cmpd="sng">
            <a:noFill/>
          </a:ln>
        </p:spPr>
        <p:txBody>
          <a:bodyPr wrap="square" rtlCol="0">
            <a:spAutoFit/>
          </a:bodyPr>
          <a:lstStyle/>
          <a:p>
            <a:pPr algn="ctr"/>
            <a:r>
              <a:rPr lang="ja-JP" altLang="en-US" sz="2800" dirty="0" smtClean="0">
                <a:ea typeface="07ロゴたいぷゴシックCondense"/>
              </a:rPr>
              <a:t>うまく機能していない</a:t>
            </a:r>
            <a:endParaRPr lang="en-US" altLang="ja-JP" sz="2800" dirty="0" smtClean="0">
              <a:ea typeface="07ロゴたいぷゴシックCondense"/>
            </a:endParaRPr>
          </a:p>
          <a:p>
            <a:pPr algn="ctr"/>
            <a:r>
              <a:rPr lang="ja-JP" altLang="en-US" sz="2800" dirty="0" smtClean="0">
                <a:ea typeface="07ロゴたいぷゴシックCondense"/>
              </a:rPr>
              <a:t>＝</a:t>
            </a:r>
            <a:r>
              <a:rPr lang="ja-JP" altLang="en-US" sz="3600" dirty="0" smtClean="0">
                <a:solidFill>
                  <a:srgbClr val="FFCC66"/>
                </a:solidFill>
                <a:ea typeface="07ロゴたいぷゴシックCondense"/>
              </a:rPr>
              <a:t>カッコ悪い</a:t>
            </a:r>
            <a:r>
              <a:rPr lang="ja-JP" altLang="en-US" sz="3600" dirty="0" smtClean="0">
                <a:solidFill>
                  <a:srgbClr val="FFCC66"/>
                </a:solidFill>
                <a:ea typeface="07ロゴたいぷゴシックCondense"/>
              </a:rPr>
              <a:t>印象</a:t>
            </a:r>
            <a:endParaRPr lang="en-US" altLang="ja-JP" sz="3600" dirty="0" smtClean="0">
              <a:solidFill>
                <a:srgbClr val="FFCC66"/>
              </a:solidFill>
              <a:ea typeface="07ロゴたいぷゴシックCondense"/>
            </a:endParaRPr>
          </a:p>
        </p:txBody>
      </p:sp>
      <p:sp>
        <p:nvSpPr>
          <p:cNvPr id="18" name="テキスト ボックス 17"/>
          <p:cNvSpPr txBox="1"/>
          <p:nvPr/>
        </p:nvSpPr>
        <p:spPr>
          <a:xfrm>
            <a:off x="115398" y="3129365"/>
            <a:ext cx="1538421" cy="253916"/>
          </a:xfrm>
          <a:prstGeom prst="rect">
            <a:avLst/>
          </a:prstGeom>
          <a:noFill/>
        </p:spPr>
        <p:txBody>
          <a:bodyPr wrap="none" rtlCol="0">
            <a:spAutoFit/>
          </a:bodyPr>
          <a:lstStyle/>
          <a:p>
            <a:r>
              <a:rPr kumimoji="1" lang="ja-JP" altLang="en-US" sz="1050" dirty="0" smtClean="0"/>
              <a:t>（</a:t>
            </a:r>
            <a:r>
              <a:rPr lang="ja-JP" altLang="en-US" sz="1050" dirty="0" smtClean="0"/>
              <a:t>班員撮影：</a:t>
            </a:r>
            <a:r>
              <a:rPr lang="en-US" altLang="ja-JP" sz="1050" dirty="0" smtClean="0"/>
              <a:t>2014,12,10</a:t>
            </a:r>
            <a:r>
              <a:rPr kumimoji="1" lang="ja-JP" altLang="en-US" sz="1050" dirty="0" smtClean="0"/>
              <a:t>）</a:t>
            </a:r>
            <a:endParaRPr kumimoji="1" lang="ja-JP" altLang="en-US" sz="1050" dirty="0"/>
          </a:p>
        </p:txBody>
      </p:sp>
      <p:sp>
        <p:nvSpPr>
          <p:cNvPr id="19" name="テキスト ボックス 18"/>
          <p:cNvSpPr txBox="1"/>
          <p:nvPr/>
        </p:nvSpPr>
        <p:spPr>
          <a:xfrm>
            <a:off x="7585814" y="6124432"/>
            <a:ext cx="1538421" cy="253916"/>
          </a:xfrm>
          <a:prstGeom prst="rect">
            <a:avLst/>
          </a:prstGeom>
          <a:noFill/>
        </p:spPr>
        <p:txBody>
          <a:bodyPr wrap="none" rtlCol="0">
            <a:spAutoFit/>
          </a:bodyPr>
          <a:lstStyle/>
          <a:p>
            <a:r>
              <a:rPr kumimoji="1" lang="ja-JP" altLang="en-US" sz="1050" dirty="0" smtClean="0"/>
              <a:t>（</a:t>
            </a:r>
            <a:r>
              <a:rPr lang="ja-JP" altLang="en-US" sz="1050" dirty="0" smtClean="0"/>
              <a:t>班員撮影：</a:t>
            </a:r>
            <a:r>
              <a:rPr lang="en-US" altLang="ja-JP" sz="1050" dirty="0" smtClean="0"/>
              <a:t>2014,12,05</a:t>
            </a:r>
            <a:r>
              <a:rPr kumimoji="1" lang="ja-JP" altLang="en-US" sz="1050" dirty="0" smtClean="0"/>
              <a:t>）</a:t>
            </a:r>
            <a:endParaRPr kumimoji="1" lang="ja-JP" altLang="en-US" sz="1050" dirty="0"/>
          </a:p>
        </p:txBody>
      </p:sp>
      <p:grpSp>
        <p:nvGrpSpPr>
          <p:cNvPr id="7" name="図形グループ 6"/>
          <p:cNvGrpSpPr/>
          <p:nvPr/>
        </p:nvGrpSpPr>
        <p:grpSpPr>
          <a:xfrm>
            <a:off x="3864328" y="3383281"/>
            <a:ext cx="5112434" cy="2805909"/>
            <a:chOff x="3864328" y="3383281"/>
            <a:chExt cx="5112434" cy="2805909"/>
          </a:xfrm>
        </p:grpSpPr>
        <p:pic>
          <p:nvPicPr>
            <p:cNvPr id="13" name="図 12" descr="20141212_095704.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4328" y="3383281"/>
              <a:ext cx="3520545" cy="1980305"/>
            </a:xfrm>
            <a:prstGeom prst="rect">
              <a:avLst/>
            </a:prstGeom>
          </p:spPr>
        </p:pic>
        <p:sp>
          <p:nvSpPr>
            <p:cNvPr id="17" name="テキスト ボックス 16"/>
            <p:cNvSpPr txBox="1"/>
            <p:nvPr/>
          </p:nvSpPr>
          <p:spPr>
            <a:xfrm>
              <a:off x="4996503" y="3383281"/>
              <a:ext cx="1107996" cy="461665"/>
            </a:xfrm>
            <a:prstGeom prst="rect">
              <a:avLst/>
            </a:prstGeom>
            <a:solidFill>
              <a:srgbClr val="FFFFFF"/>
            </a:solidFill>
            <a:ln>
              <a:solidFill>
                <a:srgbClr val="FFCC66"/>
              </a:solidFill>
            </a:ln>
          </p:spPr>
          <p:txBody>
            <a:bodyPr wrap="none" rtlCol="0">
              <a:spAutoFit/>
            </a:bodyPr>
            <a:lstStyle/>
            <a:p>
              <a:r>
                <a:rPr lang="ja-JP" altLang="en-US" sz="2400" dirty="0" smtClean="0">
                  <a:solidFill>
                    <a:srgbClr val="FFCC66"/>
                  </a:solidFill>
                  <a:latin typeface="07ロゴたいぷゴシックCondense"/>
                  <a:ea typeface="07ロゴたいぷゴシックCondense"/>
                  <a:cs typeface="07ロゴたいぷゴシックCondense"/>
                </a:rPr>
                <a:t>霞ヶ浦</a:t>
              </a:r>
              <a:endParaRPr kumimoji="1" lang="ja-JP" altLang="en-US" sz="2400" dirty="0">
                <a:solidFill>
                  <a:srgbClr val="FFCC66"/>
                </a:solidFill>
                <a:latin typeface="07ロゴたいぷゴシックCondense"/>
                <a:ea typeface="07ロゴたいぷゴシックCondense"/>
                <a:cs typeface="07ロゴたいぷゴシックCondense"/>
              </a:endParaRPr>
            </a:p>
          </p:txBody>
        </p:sp>
        <p:pic>
          <p:nvPicPr>
            <p:cNvPr id="6" name="図 5" descr="DSC00233.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28071" y="4202672"/>
              <a:ext cx="2648691" cy="1986518"/>
            </a:xfrm>
            <a:prstGeom prst="rect">
              <a:avLst/>
            </a:prstGeom>
          </p:spPr>
        </p:pic>
        <p:sp>
          <p:nvSpPr>
            <p:cNvPr id="20" name="テキスト ボックス 19"/>
            <p:cNvSpPr txBox="1"/>
            <p:nvPr/>
          </p:nvSpPr>
          <p:spPr>
            <a:xfrm>
              <a:off x="7236919" y="4216549"/>
              <a:ext cx="800219" cy="461665"/>
            </a:xfrm>
            <a:prstGeom prst="rect">
              <a:avLst/>
            </a:prstGeom>
            <a:solidFill>
              <a:srgbClr val="FFFFFF"/>
            </a:solidFill>
            <a:ln>
              <a:solidFill>
                <a:srgbClr val="FFCC66"/>
              </a:solidFill>
            </a:ln>
          </p:spPr>
          <p:txBody>
            <a:bodyPr wrap="none" rtlCol="0">
              <a:spAutoFit/>
            </a:bodyPr>
            <a:lstStyle/>
            <a:p>
              <a:r>
                <a:rPr lang="ja-JP" altLang="en-US" sz="2400" dirty="0" smtClean="0">
                  <a:solidFill>
                    <a:srgbClr val="FFCC66"/>
                  </a:solidFill>
                  <a:latin typeface="07ロゴたいぷゴシックCondense"/>
                  <a:ea typeface="07ロゴたいぷゴシックCondense"/>
                  <a:cs typeface="07ロゴたいぷゴシックCondense"/>
                </a:rPr>
                <a:t>歴史</a:t>
              </a:r>
              <a:endParaRPr kumimoji="1" lang="ja-JP" altLang="en-US" sz="2400" dirty="0">
                <a:solidFill>
                  <a:srgbClr val="FFCC66"/>
                </a:solidFill>
                <a:latin typeface="07ロゴたいぷゴシックCondense"/>
                <a:ea typeface="07ロゴたいぷゴシックCondense"/>
                <a:cs typeface="07ロゴたいぷゴシックCondense"/>
              </a:endParaRPr>
            </a:p>
          </p:txBody>
        </p:sp>
      </p:grpSp>
      <p:sp>
        <p:nvSpPr>
          <p:cNvPr id="16" name="テキスト ボックス 15"/>
          <p:cNvSpPr txBox="1"/>
          <p:nvPr/>
        </p:nvSpPr>
        <p:spPr>
          <a:xfrm>
            <a:off x="876427" y="5727873"/>
            <a:ext cx="7366119" cy="954107"/>
          </a:xfrm>
          <a:prstGeom prst="rect">
            <a:avLst/>
          </a:prstGeom>
          <a:solidFill>
            <a:srgbClr val="FFCC66"/>
          </a:solidFill>
        </p:spPr>
        <p:txBody>
          <a:bodyPr wrap="none" rtlCol="0">
            <a:spAutoFit/>
          </a:bodyPr>
          <a:lstStyle/>
          <a:p>
            <a:pPr algn="ctr"/>
            <a:r>
              <a:rPr lang="ja-JP" altLang="en-US" sz="2800" dirty="0" smtClean="0">
                <a:solidFill>
                  <a:schemeClr val="tx1">
                    <a:lumMod val="75000"/>
                    <a:lumOff val="25000"/>
                  </a:schemeClr>
                </a:solidFill>
                <a:latin typeface="07ロゴたいぷゴシックCondense"/>
                <a:ea typeface="07ロゴたいぷゴシックCondense"/>
                <a:cs typeface="07ロゴたいぷゴシックCondense"/>
              </a:rPr>
              <a:t>土浦には</a:t>
            </a:r>
            <a:r>
              <a:rPr lang="ja-JP" altLang="en-US" sz="2800" dirty="0" smtClean="0">
                <a:solidFill>
                  <a:schemeClr val="accent2"/>
                </a:solidFill>
                <a:latin typeface="07ロゴたいぷゴシックCondense"/>
                <a:ea typeface="07ロゴたいぷゴシックCondense"/>
                <a:cs typeface="07ロゴたいぷゴシックCondense"/>
              </a:rPr>
              <a:t>おしゃれに変えられる要素</a:t>
            </a:r>
            <a:r>
              <a:rPr lang="ja-JP" altLang="en-US" sz="2800" dirty="0" smtClean="0">
                <a:solidFill>
                  <a:schemeClr val="tx1">
                    <a:lumMod val="75000"/>
                    <a:lumOff val="25000"/>
                  </a:schemeClr>
                </a:solidFill>
                <a:latin typeface="07ロゴたいぷゴシックCondense"/>
                <a:ea typeface="07ロゴたいぷゴシックCondense"/>
                <a:cs typeface="07ロゴたいぷゴシックCondense"/>
              </a:rPr>
              <a:t>があり、</a:t>
            </a:r>
            <a:endParaRPr lang="en-US" altLang="ja-JP" sz="2800" dirty="0" smtClean="0">
              <a:solidFill>
                <a:schemeClr val="tx1">
                  <a:lumMod val="75000"/>
                  <a:lumOff val="25000"/>
                </a:schemeClr>
              </a:solidFill>
              <a:latin typeface="07ロゴたいぷゴシックCondense"/>
              <a:ea typeface="07ロゴたいぷゴシックCondense"/>
              <a:cs typeface="07ロゴたいぷゴシックCondense"/>
            </a:endParaRPr>
          </a:p>
          <a:p>
            <a:pPr algn="ctr"/>
            <a:r>
              <a:rPr lang="ja-JP" altLang="en-US" sz="2800" dirty="0" smtClean="0">
                <a:solidFill>
                  <a:srgbClr val="C0504D"/>
                </a:solidFill>
                <a:latin typeface="07ロゴたいぷゴシックCondense"/>
                <a:ea typeface="07ロゴたいぷゴシックCondense"/>
                <a:cs typeface="07ロゴたいぷゴシックCondense"/>
              </a:rPr>
              <a:t>潜在能力</a:t>
            </a:r>
            <a:r>
              <a:rPr lang="ja-JP" altLang="en-US" sz="2800" dirty="0" smtClean="0">
                <a:solidFill>
                  <a:schemeClr val="tx1">
                    <a:lumMod val="75000"/>
                    <a:lumOff val="25000"/>
                  </a:schemeClr>
                </a:solidFill>
                <a:latin typeface="07ロゴたいぷゴシックCondense"/>
                <a:ea typeface="07ロゴたいぷゴシックCondense"/>
                <a:cs typeface="07ロゴたいぷゴシックCondense"/>
              </a:rPr>
              <a:t>を秘めている</a:t>
            </a:r>
            <a:endParaRPr lang="en-US" altLang="ja-JP" sz="2800" dirty="0" smtClean="0">
              <a:solidFill>
                <a:schemeClr val="tx1">
                  <a:lumMod val="75000"/>
                  <a:lumOff val="25000"/>
                </a:schemeClr>
              </a:solidFill>
              <a:latin typeface="07ロゴたいぷゴシックCondense"/>
              <a:ea typeface="07ロゴたいぷゴシックCondense"/>
              <a:cs typeface="07ロゴたいぷゴシックCondense"/>
            </a:endParaRPr>
          </a:p>
        </p:txBody>
      </p:sp>
    </p:spTree>
    <p:extLst>
      <p:ext uri="{BB962C8B-B14F-4D97-AF65-F5344CB8AC3E}">
        <p14:creationId xmlns:p14="http://schemas.microsoft.com/office/powerpoint/2010/main" val="140579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9"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2560x1440.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7" name="スライド番号プレースホルダー 6"/>
          <p:cNvSpPr>
            <a:spLocks noGrp="1"/>
          </p:cNvSpPr>
          <p:nvPr>
            <p:ph type="sldNum" sz="quarter" idx="4"/>
          </p:nvPr>
        </p:nvSpPr>
        <p:spPr/>
        <p:txBody>
          <a:bodyPr/>
          <a:lstStyle/>
          <a:p>
            <a:fld id="{FD536EC7-DD9E-EC45-832C-40946C87714C}" type="slidenum">
              <a:rPr lang="ja-JP" altLang="en-US" smtClean="0"/>
              <a:pPr/>
              <a:t>6</a:t>
            </a:fld>
            <a:endParaRPr lang="ja-JP" altLang="en-US"/>
          </a:p>
        </p:txBody>
      </p:sp>
      <p:sp>
        <p:nvSpPr>
          <p:cNvPr id="9" name="テキスト ボックス 8"/>
          <p:cNvSpPr txBox="1"/>
          <p:nvPr/>
        </p:nvSpPr>
        <p:spPr>
          <a:xfrm>
            <a:off x="737304" y="1942129"/>
            <a:ext cx="5032147" cy="923330"/>
          </a:xfrm>
          <a:prstGeom prst="rect">
            <a:avLst/>
          </a:prstGeom>
          <a:solidFill>
            <a:srgbClr val="FFFFFF">
              <a:alpha val="78000"/>
            </a:srgbClr>
          </a:solidFill>
          <a:ln>
            <a:noFill/>
          </a:ln>
        </p:spPr>
        <p:txBody>
          <a:bodyPr wrap="none" rtlCol="0">
            <a:spAutoFit/>
          </a:bodyPr>
          <a:lstStyle/>
          <a:p>
            <a:r>
              <a:rPr kumimoji="1" lang="ja-JP" altLang="en-US" sz="5400" dirty="0" smtClean="0">
                <a:ln>
                  <a:solidFill>
                    <a:schemeClr val="bg1"/>
                  </a:solidFill>
                </a:ln>
                <a:ea typeface="07ロゴたいぷゴシックCondense"/>
              </a:rPr>
              <a:t>１　目標都市像</a:t>
            </a:r>
            <a:endParaRPr kumimoji="1" lang="ja-JP" altLang="en-US" sz="5400" dirty="0">
              <a:ln>
                <a:solidFill>
                  <a:schemeClr val="bg1"/>
                </a:solidFill>
              </a:ln>
              <a:ea typeface="07ロゴたいぷゴシックCondense"/>
            </a:endParaRPr>
          </a:p>
        </p:txBody>
      </p:sp>
      <p:sp>
        <p:nvSpPr>
          <p:cNvPr id="10" name="テキスト ボックス 9"/>
          <p:cNvSpPr txBox="1"/>
          <p:nvPr/>
        </p:nvSpPr>
        <p:spPr>
          <a:xfrm>
            <a:off x="737304" y="2866707"/>
            <a:ext cx="6417141" cy="923330"/>
          </a:xfrm>
          <a:prstGeom prst="rect">
            <a:avLst/>
          </a:prstGeom>
          <a:solidFill>
            <a:srgbClr val="FFFFFF">
              <a:alpha val="78000"/>
            </a:srgbClr>
          </a:solidFill>
          <a:ln w="38100" cmpd="sng">
            <a:solidFill>
              <a:srgbClr val="CCFF66"/>
            </a:solidFill>
          </a:ln>
        </p:spPr>
        <p:txBody>
          <a:bodyPr wrap="none" rtlCol="0">
            <a:spAutoFit/>
          </a:bodyPr>
          <a:lstStyle/>
          <a:p>
            <a:r>
              <a:rPr kumimoji="1" lang="ja-JP" altLang="en-US" sz="5400" dirty="0" smtClean="0">
                <a:ln>
                  <a:solidFill>
                    <a:schemeClr val="bg1"/>
                  </a:solidFill>
                </a:ln>
                <a:solidFill>
                  <a:srgbClr val="000000"/>
                </a:solidFill>
                <a:ea typeface="07ロゴたいぷゴシックCondense"/>
              </a:rPr>
              <a:t>２　部門地区別構想</a:t>
            </a:r>
            <a:endParaRPr kumimoji="1" lang="ja-JP" altLang="en-US" sz="5400" dirty="0">
              <a:ln>
                <a:solidFill>
                  <a:schemeClr val="bg1"/>
                </a:solidFill>
              </a:ln>
              <a:solidFill>
                <a:srgbClr val="000000"/>
              </a:solidFill>
              <a:ea typeface="07ロゴたいぷゴシックCondense"/>
            </a:endParaRPr>
          </a:p>
        </p:txBody>
      </p:sp>
      <p:sp>
        <p:nvSpPr>
          <p:cNvPr id="11" name="テキスト ボックス 10"/>
          <p:cNvSpPr txBox="1"/>
          <p:nvPr/>
        </p:nvSpPr>
        <p:spPr>
          <a:xfrm>
            <a:off x="737304" y="3795529"/>
            <a:ext cx="6417141" cy="923330"/>
          </a:xfrm>
          <a:prstGeom prst="rect">
            <a:avLst/>
          </a:prstGeom>
          <a:solidFill>
            <a:srgbClr val="FFFFFF">
              <a:alpha val="78000"/>
            </a:srgbClr>
          </a:solidFill>
        </p:spPr>
        <p:txBody>
          <a:bodyPr wrap="none" rtlCol="0">
            <a:spAutoFit/>
          </a:bodyPr>
          <a:lstStyle/>
          <a:p>
            <a:r>
              <a:rPr lang="ja-JP" altLang="en-US" sz="5400" dirty="0" smtClean="0">
                <a:ln>
                  <a:solidFill>
                    <a:schemeClr val="bg1"/>
                  </a:solidFill>
                </a:ln>
                <a:solidFill>
                  <a:srgbClr val="000000"/>
                </a:solidFill>
                <a:ea typeface="07ロゴたいぷゴシックCondense"/>
              </a:rPr>
              <a:t>３　部門地区別方策</a:t>
            </a:r>
            <a:endParaRPr kumimoji="1" lang="ja-JP" altLang="en-US" sz="5400" dirty="0">
              <a:ln>
                <a:solidFill>
                  <a:schemeClr val="bg1"/>
                </a:solidFill>
              </a:ln>
              <a:solidFill>
                <a:srgbClr val="000000"/>
              </a:solidFill>
              <a:ea typeface="07ロゴたいぷゴシックCondense"/>
            </a:endParaRPr>
          </a:p>
        </p:txBody>
      </p:sp>
      <p:sp>
        <p:nvSpPr>
          <p:cNvPr id="12" name="テキスト ボックス 11"/>
          <p:cNvSpPr txBox="1"/>
          <p:nvPr/>
        </p:nvSpPr>
        <p:spPr>
          <a:xfrm>
            <a:off x="737304" y="4734766"/>
            <a:ext cx="7802136" cy="923330"/>
          </a:xfrm>
          <a:prstGeom prst="rect">
            <a:avLst/>
          </a:prstGeom>
          <a:solidFill>
            <a:srgbClr val="FFFFFF">
              <a:alpha val="78000"/>
            </a:srgbClr>
          </a:solidFill>
        </p:spPr>
        <p:txBody>
          <a:bodyPr wrap="none" rtlCol="0">
            <a:spAutoFit/>
          </a:bodyPr>
          <a:lstStyle/>
          <a:p>
            <a:r>
              <a:rPr lang="ja-JP" altLang="en-US" sz="5400" dirty="0" smtClean="0">
                <a:ln>
                  <a:solidFill>
                    <a:schemeClr val="bg1"/>
                  </a:solidFill>
                </a:ln>
                <a:solidFill>
                  <a:srgbClr val="000000"/>
                </a:solidFill>
                <a:ea typeface="07ロゴたいぷゴシックCondense"/>
              </a:rPr>
              <a:t>４　まとめ・今後の方針</a:t>
            </a:r>
            <a:endParaRPr kumimoji="1" lang="ja-JP" altLang="en-US" sz="5400" dirty="0">
              <a:ln>
                <a:solidFill>
                  <a:schemeClr val="bg1"/>
                </a:solidFill>
              </a:ln>
              <a:solidFill>
                <a:srgbClr val="000000"/>
              </a:solidFill>
              <a:ea typeface="07ロゴたいぷゴシックCondense"/>
            </a:endParaRPr>
          </a:p>
        </p:txBody>
      </p:sp>
      <p:sp>
        <p:nvSpPr>
          <p:cNvPr id="13" name="タイトル 1"/>
          <p:cNvSpPr txBox="1">
            <a:spLocks/>
          </p:cNvSpPr>
          <p:nvPr/>
        </p:nvSpPr>
        <p:spPr>
          <a:xfrm>
            <a:off x="2530120" y="581645"/>
            <a:ext cx="3839171" cy="1143000"/>
          </a:xfrm>
          <a:prstGeom prst="rect">
            <a:avLst/>
          </a:prstGeom>
          <a:solidFill>
            <a:srgbClr val="FFFFFF">
              <a:alpha val="80000"/>
            </a:srgbClr>
          </a:solidFill>
        </p:spPr>
        <p:txBody>
          <a:bodyPr>
            <a:normAutofit/>
          </a:bodyPr>
          <a:lstStyle>
            <a:lvl1pPr algn="ctr" defTabSz="457200" rtl="0" eaLnBrk="1" latinLnBrk="0" hangingPunct="1">
              <a:spcBef>
                <a:spcPct val="0"/>
              </a:spcBef>
              <a:buNone/>
              <a:defRPr kumimoji="1" sz="4400" kern="1200">
                <a:solidFill>
                  <a:schemeClr val="tx1"/>
                </a:solidFill>
                <a:latin typeface="+mj-lt"/>
                <a:ea typeface="07ロゴたいぷゴシック7"/>
                <a:cs typeface="+mj-cs"/>
              </a:defRPr>
            </a:lvl1pPr>
          </a:lstStyle>
          <a:p>
            <a:r>
              <a:rPr lang="ja-JP" altLang="en-US" sz="4800" smtClean="0"/>
              <a:t>発表の流れ</a:t>
            </a:r>
            <a:endParaRPr lang="ja-JP" altLang="en-US" sz="4800" dirty="0"/>
          </a:p>
        </p:txBody>
      </p:sp>
    </p:spTree>
    <p:extLst>
      <p:ext uri="{BB962C8B-B14F-4D97-AF65-F5344CB8AC3E}">
        <p14:creationId xmlns:p14="http://schemas.microsoft.com/office/powerpoint/2010/main" val="29754460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fld id="{FD536EC7-DD9E-EC45-832C-40946C87714C}" type="slidenum">
              <a:rPr lang="ja-JP" altLang="en-US" smtClean="0"/>
              <a:pPr/>
              <a:t>7</a:t>
            </a:fld>
            <a:endParaRPr lang="ja-JP" altLang="en-US"/>
          </a:p>
        </p:txBody>
      </p:sp>
      <p:sp>
        <p:nvSpPr>
          <p:cNvPr id="5" name="テキスト プレースホルダー 2"/>
          <p:cNvSpPr>
            <a:spLocks noGrp="1"/>
          </p:cNvSpPr>
          <p:nvPr>
            <p:ph type="body" sz="quarter" idx="13"/>
          </p:nvPr>
        </p:nvSpPr>
        <p:spPr>
          <a:xfrm>
            <a:off x="199358" y="96567"/>
            <a:ext cx="1156879" cy="1067777"/>
          </a:xfrm>
          <a:solidFill>
            <a:srgbClr val="CCFF66"/>
          </a:solidFill>
        </p:spPr>
        <p:txBody>
          <a:bodyPr/>
          <a:lstStyle/>
          <a:p>
            <a:r>
              <a:rPr kumimoji="1" lang="ja-JP" altLang="en-US" dirty="0" smtClean="0">
                <a:solidFill>
                  <a:srgbClr val="FFFFFF"/>
                </a:solidFill>
                <a:latin typeface="07ロゴたいぷゴシック7"/>
                <a:ea typeface="07ロゴたいぷゴシック7"/>
                <a:cs typeface="07ロゴたいぷゴシック7"/>
              </a:rPr>
              <a:t>部</a:t>
            </a:r>
            <a:endParaRPr kumimoji="1" lang="ja-JP" altLang="en-US" dirty="0">
              <a:solidFill>
                <a:srgbClr val="FFFFFF"/>
              </a:solidFill>
              <a:latin typeface="07ロゴたいぷゴシック7"/>
              <a:ea typeface="07ロゴたいぷゴシック7"/>
              <a:cs typeface="07ロゴたいぷゴシック7"/>
            </a:endParaRPr>
          </a:p>
        </p:txBody>
      </p:sp>
      <p:sp>
        <p:nvSpPr>
          <p:cNvPr id="6" name="テキスト プレースホルダー 3"/>
          <p:cNvSpPr>
            <a:spLocks noGrp="1"/>
          </p:cNvSpPr>
          <p:nvPr>
            <p:ph type="body" sz="quarter" idx="14"/>
          </p:nvPr>
        </p:nvSpPr>
        <p:spPr>
          <a:xfrm>
            <a:off x="1369328" y="85491"/>
            <a:ext cx="2741767" cy="567771"/>
          </a:xfrm>
        </p:spPr>
        <p:txBody>
          <a:bodyPr>
            <a:normAutofit lnSpcReduction="10000"/>
          </a:bodyPr>
          <a:lstStyle/>
          <a:p>
            <a:r>
              <a:rPr kumimoji="1" lang="ja-JP" altLang="en-US" dirty="0" smtClean="0">
                <a:solidFill>
                  <a:srgbClr val="CCFF66"/>
                </a:solidFill>
                <a:latin typeface="07ロゴたいぷゴシック7"/>
                <a:ea typeface="07ロゴたいぷゴシック7"/>
                <a:cs typeface="07ロゴたいぷゴシック7"/>
              </a:rPr>
              <a:t>門地区別構想</a:t>
            </a:r>
            <a:endParaRPr kumimoji="1" lang="ja-JP" altLang="en-US" dirty="0">
              <a:solidFill>
                <a:srgbClr val="CCFF66"/>
              </a:solidFill>
              <a:latin typeface="07ロゴたいぷゴシック7"/>
              <a:ea typeface="07ロゴたいぷゴシック7"/>
              <a:cs typeface="07ロゴたいぷゴシック7"/>
            </a:endParaRPr>
          </a:p>
        </p:txBody>
      </p:sp>
      <p:pic>
        <p:nvPicPr>
          <p:cNvPr id="7" name="Picture 21" descr="土浦"/>
          <p:cNvPicPr>
            <a:picLocks noChangeAspect="1" noChangeArrowheads="1"/>
          </p:cNvPicPr>
          <p:nvPr/>
        </p:nvPicPr>
        <p:blipFill rotWithShape="1">
          <a:blip r:embed="rId2" cstate="screen">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bwMode="auto">
          <a:xfrm>
            <a:off x="-235030" y="1507723"/>
            <a:ext cx="4696531" cy="4555017"/>
          </a:xfrm>
          <a:prstGeom prst="rect">
            <a:avLst/>
          </a:prstGeom>
          <a:noFill/>
          <a:ln>
            <a:noFill/>
          </a:ln>
          <a:extLst/>
        </p:spPr>
      </p:pic>
      <p:sp>
        <p:nvSpPr>
          <p:cNvPr id="8" name="円/楕円 7"/>
          <p:cNvSpPr/>
          <p:nvPr/>
        </p:nvSpPr>
        <p:spPr>
          <a:xfrm>
            <a:off x="1209086" y="3771759"/>
            <a:ext cx="901659" cy="920347"/>
          </a:xfrm>
          <a:prstGeom prst="ellipse">
            <a:avLst/>
          </a:prstGeom>
          <a:solidFill>
            <a:srgbClr val="FF0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latin typeface="07ロゴたいぷゴシックCondense"/>
                <a:ea typeface="07ロゴたいぷゴシックCondense"/>
                <a:cs typeface="07ロゴたいぷゴシックCondense"/>
              </a:rPr>
              <a:t>中心</a:t>
            </a:r>
            <a:endParaRPr kumimoji="1" lang="ja-JP" altLang="en-US" sz="2400" dirty="0">
              <a:latin typeface="07ロゴたいぷゴシックCondense"/>
              <a:ea typeface="07ロゴたいぷゴシックCondense"/>
              <a:cs typeface="07ロゴたいぷゴシックCondense"/>
            </a:endParaRPr>
          </a:p>
        </p:txBody>
      </p:sp>
      <p:sp>
        <p:nvSpPr>
          <p:cNvPr id="9" name="円/楕円 8"/>
          <p:cNvSpPr/>
          <p:nvPr/>
        </p:nvSpPr>
        <p:spPr>
          <a:xfrm>
            <a:off x="814958" y="1878367"/>
            <a:ext cx="901659" cy="920347"/>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latin typeface="07ロゴたいぷゴシックCondense"/>
                <a:ea typeface="07ロゴたいぷゴシックCondense"/>
                <a:cs typeface="07ロゴたいぷゴシックCondense"/>
              </a:rPr>
              <a:t>新治</a:t>
            </a:r>
            <a:endParaRPr kumimoji="1" lang="ja-JP" altLang="en-US" sz="2400" dirty="0">
              <a:latin typeface="07ロゴたいぷゴシックCondense"/>
              <a:ea typeface="07ロゴたいぷゴシックCondense"/>
              <a:cs typeface="07ロゴたいぷゴシックCondense"/>
            </a:endParaRPr>
          </a:p>
        </p:txBody>
      </p:sp>
      <p:sp>
        <p:nvSpPr>
          <p:cNvPr id="10" name="円/楕円 9"/>
          <p:cNvSpPr/>
          <p:nvPr/>
        </p:nvSpPr>
        <p:spPr>
          <a:xfrm>
            <a:off x="1649479" y="2850581"/>
            <a:ext cx="901659" cy="920347"/>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latin typeface="07ロゴたいぷゴシックCondense"/>
                <a:ea typeface="07ロゴたいぷゴシックCondense"/>
                <a:cs typeface="07ロゴたいぷゴシックCondense"/>
              </a:rPr>
              <a:t>全域</a:t>
            </a:r>
            <a:endParaRPr kumimoji="1" lang="ja-JP" altLang="en-US" sz="2400" dirty="0">
              <a:latin typeface="07ロゴたいぷゴシックCondense"/>
              <a:ea typeface="07ロゴたいぷゴシックCondense"/>
              <a:cs typeface="07ロゴたいぷゴシックCondense"/>
            </a:endParaRPr>
          </a:p>
        </p:txBody>
      </p:sp>
      <p:sp>
        <p:nvSpPr>
          <p:cNvPr id="11" name="円/楕円 10"/>
          <p:cNvSpPr/>
          <p:nvPr/>
        </p:nvSpPr>
        <p:spPr>
          <a:xfrm>
            <a:off x="3022432" y="3154497"/>
            <a:ext cx="901659" cy="920347"/>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latin typeface="07ロゴたいぷゴシックCondense"/>
                <a:ea typeface="07ロゴたいぷゴシックCondense"/>
                <a:cs typeface="07ロゴたいぷゴシックCondense"/>
              </a:rPr>
              <a:t>北部</a:t>
            </a:r>
            <a:endParaRPr kumimoji="1" lang="ja-JP" altLang="en-US" sz="2400" dirty="0">
              <a:latin typeface="07ロゴたいぷゴシックCondense"/>
              <a:ea typeface="07ロゴたいぷゴシックCondense"/>
              <a:cs typeface="07ロゴたいぷゴシックCondense"/>
            </a:endParaRPr>
          </a:p>
        </p:txBody>
      </p:sp>
      <p:sp>
        <p:nvSpPr>
          <p:cNvPr id="12" name="円/楕円 11"/>
          <p:cNvSpPr/>
          <p:nvPr/>
        </p:nvSpPr>
        <p:spPr>
          <a:xfrm>
            <a:off x="765059" y="4913520"/>
            <a:ext cx="901659" cy="920347"/>
          </a:xfrm>
          <a:prstGeom prst="ellipse">
            <a:avLst/>
          </a:prstGeom>
          <a:solidFill>
            <a:srgbClr val="66C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latin typeface="07ロゴたいぷゴシックCondense"/>
                <a:ea typeface="07ロゴたいぷゴシックCondense"/>
                <a:cs typeface="07ロゴたいぷゴシックCondense"/>
              </a:rPr>
              <a:t>南部</a:t>
            </a:r>
            <a:endParaRPr kumimoji="1" lang="ja-JP" altLang="en-US" sz="2400" dirty="0">
              <a:latin typeface="07ロゴたいぷゴシックCondense"/>
              <a:ea typeface="07ロゴたいぷゴシックCondense"/>
              <a:cs typeface="07ロゴたいぷゴシックCondense"/>
            </a:endParaRPr>
          </a:p>
        </p:txBody>
      </p:sp>
      <p:sp>
        <p:nvSpPr>
          <p:cNvPr id="13" name="円/楕円 12"/>
          <p:cNvSpPr/>
          <p:nvPr/>
        </p:nvSpPr>
        <p:spPr>
          <a:xfrm>
            <a:off x="2532362" y="4505973"/>
            <a:ext cx="901659" cy="924466"/>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000" dirty="0" smtClean="0">
                <a:latin typeface="07ロゴたいぷゴシックCondense"/>
                <a:ea typeface="07ロゴたいぷゴシックCondense"/>
                <a:cs typeface="07ロゴたいぷゴシックCondense"/>
              </a:rPr>
              <a:t>霞</a:t>
            </a:r>
            <a:endParaRPr lang="en-US" altLang="ja-JP" sz="2000" dirty="0" smtClean="0">
              <a:latin typeface="07ロゴたいぷゴシックCondense"/>
              <a:ea typeface="07ロゴたいぷゴシックCondense"/>
              <a:cs typeface="07ロゴたいぷゴシックCondense"/>
            </a:endParaRPr>
          </a:p>
          <a:p>
            <a:pPr algn="ctr"/>
            <a:r>
              <a:rPr lang="ja-JP" altLang="en-US" sz="2000" dirty="0" smtClean="0">
                <a:latin typeface="07ロゴたいぷゴシックCondense"/>
                <a:ea typeface="07ロゴたいぷゴシックCondense"/>
                <a:cs typeface="07ロゴたいぷゴシックCondense"/>
              </a:rPr>
              <a:t>ヶ</a:t>
            </a:r>
            <a:endParaRPr lang="en-US" altLang="ja-JP" sz="2000" dirty="0" smtClean="0">
              <a:latin typeface="07ロゴたいぷゴシックCondense"/>
              <a:ea typeface="07ロゴたいぷゴシックCondense"/>
              <a:cs typeface="07ロゴたいぷゴシックCondense"/>
            </a:endParaRPr>
          </a:p>
          <a:p>
            <a:pPr algn="ctr"/>
            <a:r>
              <a:rPr lang="ja-JP" altLang="en-US" sz="2000" dirty="0" smtClean="0">
                <a:latin typeface="07ロゴたいぷゴシックCondense"/>
                <a:ea typeface="07ロゴたいぷゴシックCondense"/>
                <a:cs typeface="07ロゴたいぷゴシックCondense"/>
              </a:rPr>
              <a:t>浦</a:t>
            </a:r>
            <a:endParaRPr kumimoji="1" lang="ja-JP" altLang="en-US" sz="2000" dirty="0">
              <a:latin typeface="07ロゴたいぷゴシックCondense"/>
              <a:ea typeface="07ロゴたいぷゴシックCondense"/>
              <a:cs typeface="07ロゴたいぷゴシックCondense"/>
            </a:endParaRPr>
          </a:p>
        </p:txBody>
      </p:sp>
      <p:grpSp>
        <p:nvGrpSpPr>
          <p:cNvPr id="14" name="図形グループ 13"/>
          <p:cNvGrpSpPr/>
          <p:nvPr/>
        </p:nvGrpSpPr>
        <p:grpSpPr>
          <a:xfrm>
            <a:off x="4710985" y="2718349"/>
            <a:ext cx="3992943" cy="1074690"/>
            <a:chOff x="4650582" y="2828896"/>
            <a:chExt cx="3992943" cy="1074690"/>
          </a:xfrm>
        </p:grpSpPr>
        <p:sp>
          <p:nvSpPr>
            <p:cNvPr id="15" name="タイトル 1"/>
            <p:cNvSpPr txBox="1">
              <a:spLocks/>
            </p:cNvSpPr>
            <p:nvPr/>
          </p:nvSpPr>
          <p:spPr>
            <a:xfrm>
              <a:off x="4650582" y="3187557"/>
              <a:ext cx="3992943" cy="716029"/>
            </a:xfrm>
            <a:prstGeom prst="rect">
              <a:avLst/>
            </a:prstGeom>
            <a:noFill/>
            <a:ln>
              <a:solidFill>
                <a:schemeClr val="accent2"/>
              </a:solidFill>
            </a:ln>
          </p:spPr>
          <p:txBody>
            <a:bodyPr vert="horz" lIns="91440" tIns="45720" rIns="91440" bIns="45720" rtlCol="0" anchor="ctr">
              <a:normAutofit fontScale="47500" lnSpcReduction="20000"/>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dirty="0">
                  <a:solidFill>
                    <a:schemeClr val="accent2"/>
                  </a:solidFill>
                </a:rPr>
                <a:t>賑わいの</a:t>
              </a:r>
              <a:r>
                <a:rPr lang="ja-JP" altLang="en-US" dirty="0" smtClean="0">
                  <a:solidFill>
                    <a:schemeClr val="accent2"/>
                  </a:solidFill>
                </a:rPr>
                <a:t>ある</a:t>
              </a:r>
              <a:endParaRPr lang="en-US" altLang="ja-JP" dirty="0" smtClean="0">
                <a:solidFill>
                  <a:schemeClr val="accent2"/>
                </a:solidFill>
              </a:endParaRPr>
            </a:p>
            <a:p>
              <a:r>
                <a:rPr lang="ja-JP" altLang="en-US" dirty="0" smtClean="0">
                  <a:solidFill>
                    <a:schemeClr val="accent2"/>
                  </a:solidFill>
                </a:rPr>
                <a:t>ファッショナブル</a:t>
              </a:r>
              <a:r>
                <a:rPr lang="ja-JP" altLang="en-US" dirty="0">
                  <a:solidFill>
                    <a:schemeClr val="accent2"/>
                  </a:solidFill>
                </a:rPr>
                <a:t>なまちづくり</a:t>
              </a:r>
              <a:endParaRPr lang="en-US" altLang="ja-JP" dirty="0">
                <a:solidFill>
                  <a:schemeClr val="accent2"/>
                </a:solidFill>
              </a:endParaRPr>
            </a:p>
          </p:txBody>
        </p:sp>
        <p:sp>
          <p:nvSpPr>
            <p:cNvPr id="16" name="タイトル 1"/>
            <p:cNvSpPr txBox="1">
              <a:spLocks/>
            </p:cNvSpPr>
            <p:nvPr/>
          </p:nvSpPr>
          <p:spPr>
            <a:xfrm>
              <a:off x="4762537" y="2828896"/>
              <a:ext cx="974241" cy="537963"/>
            </a:xfrm>
            <a:prstGeom prst="rect">
              <a:avLst/>
            </a:prstGeom>
            <a:solidFill>
              <a:srgbClr val="FFFFFF"/>
            </a:solidFill>
            <a:ln>
              <a:noFill/>
            </a:ln>
          </p:spPr>
          <p:txBody>
            <a:bodyPr>
              <a:noAutofit/>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000" dirty="0" smtClean="0">
                  <a:solidFill>
                    <a:srgbClr val="C0504D"/>
                  </a:solidFill>
                  <a:ea typeface="07ロゴたいぷゴシック7"/>
                </a:rPr>
                <a:t>商業</a:t>
              </a:r>
              <a:endParaRPr lang="ja-JP" altLang="en-US" sz="3000" dirty="0">
                <a:solidFill>
                  <a:srgbClr val="C0504D"/>
                </a:solidFill>
                <a:ea typeface="07ロゴたいぷゴシック7"/>
              </a:endParaRPr>
            </a:p>
          </p:txBody>
        </p:sp>
      </p:grpSp>
      <p:grpSp>
        <p:nvGrpSpPr>
          <p:cNvPr id="17" name="図形グループ 16"/>
          <p:cNvGrpSpPr/>
          <p:nvPr/>
        </p:nvGrpSpPr>
        <p:grpSpPr>
          <a:xfrm>
            <a:off x="2866250" y="828446"/>
            <a:ext cx="4120172" cy="955820"/>
            <a:chOff x="2993610" y="307637"/>
            <a:chExt cx="4120172" cy="955820"/>
          </a:xfrm>
        </p:grpSpPr>
        <p:sp>
          <p:nvSpPr>
            <p:cNvPr id="18" name="正方形/長方形 17"/>
            <p:cNvSpPr/>
            <p:nvPr/>
          </p:nvSpPr>
          <p:spPr>
            <a:xfrm>
              <a:off x="2993610" y="705010"/>
              <a:ext cx="4120172" cy="506110"/>
            </a:xfrm>
            <a:prstGeom prst="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タイトル 1"/>
            <p:cNvSpPr txBox="1">
              <a:spLocks/>
            </p:cNvSpPr>
            <p:nvPr/>
          </p:nvSpPr>
          <p:spPr>
            <a:xfrm>
              <a:off x="2993610" y="672157"/>
              <a:ext cx="4120172" cy="591300"/>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chemeClr val="accent3"/>
                  </a:solidFill>
                </a:rPr>
                <a:t>トレンドとしての農業</a:t>
              </a:r>
              <a:endParaRPr lang="en-US" altLang="ja-JP" sz="2800" dirty="0">
                <a:solidFill>
                  <a:schemeClr val="accent3"/>
                </a:solidFill>
              </a:endParaRPr>
            </a:p>
          </p:txBody>
        </p:sp>
        <p:sp>
          <p:nvSpPr>
            <p:cNvPr id="20" name="タイトル 1"/>
            <p:cNvSpPr txBox="1">
              <a:spLocks/>
            </p:cNvSpPr>
            <p:nvPr/>
          </p:nvSpPr>
          <p:spPr>
            <a:xfrm>
              <a:off x="3096902" y="307637"/>
              <a:ext cx="974241" cy="537963"/>
            </a:xfrm>
            <a:prstGeom prst="rect">
              <a:avLst/>
            </a:prstGeom>
            <a:solidFill>
              <a:srgbClr val="FFFFFF"/>
            </a:solidFill>
            <a:ln>
              <a:noFill/>
            </a:ln>
          </p:spPr>
          <p:txBody>
            <a:bodyPr>
              <a:normAutofit fontScale="92500" lnSpcReduction="1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200" dirty="0" smtClean="0">
                  <a:solidFill>
                    <a:schemeClr val="accent3"/>
                  </a:solidFill>
                  <a:ea typeface="07ロゴたいぷゴシック7"/>
                </a:rPr>
                <a:t>農業</a:t>
              </a:r>
              <a:endParaRPr lang="ja-JP" altLang="en-US" sz="3200" dirty="0">
                <a:solidFill>
                  <a:schemeClr val="accent3"/>
                </a:solidFill>
                <a:ea typeface="07ロゴたいぷゴシック7"/>
              </a:endParaRPr>
            </a:p>
          </p:txBody>
        </p:sp>
      </p:grpSp>
      <p:grpSp>
        <p:nvGrpSpPr>
          <p:cNvPr id="21" name="図形グループ 20"/>
          <p:cNvGrpSpPr/>
          <p:nvPr/>
        </p:nvGrpSpPr>
        <p:grpSpPr>
          <a:xfrm>
            <a:off x="3943783" y="1788611"/>
            <a:ext cx="4494707" cy="988761"/>
            <a:chOff x="5034068" y="1698257"/>
            <a:chExt cx="4494707" cy="988761"/>
          </a:xfrm>
        </p:grpSpPr>
        <p:sp>
          <p:nvSpPr>
            <p:cNvPr id="22" name="タイトル 1"/>
            <p:cNvSpPr txBox="1">
              <a:spLocks/>
            </p:cNvSpPr>
            <p:nvPr/>
          </p:nvSpPr>
          <p:spPr>
            <a:xfrm>
              <a:off x="5063260" y="2036083"/>
              <a:ext cx="4465515" cy="65093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chemeClr val="accent1"/>
                  </a:solidFill>
                </a:rPr>
                <a:t>スマートな通院システム</a:t>
              </a:r>
              <a:endParaRPr lang="en-US" altLang="ja-JP" sz="2800" dirty="0" smtClean="0">
                <a:solidFill>
                  <a:schemeClr val="accent1"/>
                </a:solidFill>
              </a:endParaRPr>
            </a:p>
          </p:txBody>
        </p:sp>
        <p:sp>
          <p:nvSpPr>
            <p:cNvPr id="23" name="正方形/長方形 22"/>
            <p:cNvSpPr/>
            <p:nvPr/>
          </p:nvSpPr>
          <p:spPr>
            <a:xfrm>
              <a:off x="5034068" y="2060020"/>
              <a:ext cx="4425205" cy="556721"/>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タイトル 1"/>
            <p:cNvSpPr txBox="1">
              <a:spLocks/>
            </p:cNvSpPr>
            <p:nvPr/>
          </p:nvSpPr>
          <p:spPr>
            <a:xfrm>
              <a:off x="5137198" y="1698257"/>
              <a:ext cx="974241" cy="537963"/>
            </a:xfrm>
            <a:prstGeom prst="rect">
              <a:avLst/>
            </a:prstGeom>
            <a:solidFill>
              <a:srgbClr val="FFFFFF"/>
            </a:solidFill>
            <a:ln>
              <a:noFill/>
            </a:ln>
          </p:spPr>
          <p:txBody>
            <a:bodyPr>
              <a:noAutofit/>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000" dirty="0" smtClean="0">
                  <a:solidFill>
                    <a:schemeClr val="accent1"/>
                  </a:solidFill>
                  <a:ea typeface="07ロゴたいぷゴシック7"/>
                </a:rPr>
                <a:t>福祉</a:t>
              </a:r>
              <a:endParaRPr lang="ja-JP" altLang="en-US" sz="3000" dirty="0">
                <a:solidFill>
                  <a:schemeClr val="accent1"/>
                </a:solidFill>
                <a:ea typeface="07ロゴたいぷゴシック7"/>
              </a:endParaRPr>
            </a:p>
          </p:txBody>
        </p:sp>
      </p:grpSp>
      <p:grpSp>
        <p:nvGrpSpPr>
          <p:cNvPr id="25" name="図形グループ 24"/>
          <p:cNvGrpSpPr/>
          <p:nvPr/>
        </p:nvGrpSpPr>
        <p:grpSpPr>
          <a:xfrm>
            <a:off x="3644207" y="4983178"/>
            <a:ext cx="5204197" cy="995302"/>
            <a:chOff x="3797479" y="4950331"/>
            <a:chExt cx="5204197" cy="995302"/>
          </a:xfrm>
        </p:grpSpPr>
        <p:sp>
          <p:nvSpPr>
            <p:cNvPr id="26" name="タイトル 1"/>
            <p:cNvSpPr txBox="1">
              <a:spLocks/>
            </p:cNvSpPr>
            <p:nvPr/>
          </p:nvSpPr>
          <p:spPr>
            <a:xfrm>
              <a:off x="3797479" y="5294698"/>
              <a:ext cx="5204197" cy="65093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chemeClr val="accent5"/>
                  </a:solidFill>
                </a:rPr>
                <a:t>地域親子のオープンな交流空間</a:t>
              </a:r>
              <a:endParaRPr lang="en-US" altLang="ja-JP" sz="2800" dirty="0" smtClean="0">
                <a:solidFill>
                  <a:schemeClr val="accent5"/>
                </a:solidFill>
              </a:endParaRPr>
            </a:p>
          </p:txBody>
        </p:sp>
        <p:sp>
          <p:nvSpPr>
            <p:cNvPr id="27" name="正方形/長方形 26"/>
            <p:cNvSpPr/>
            <p:nvPr/>
          </p:nvSpPr>
          <p:spPr>
            <a:xfrm>
              <a:off x="3814714" y="5320532"/>
              <a:ext cx="5143169" cy="562565"/>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タイトル 1"/>
            <p:cNvSpPr txBox="1">
              <a:spLocks/>
            </p:cNvSpPr>
            <p:nvPr/>
          </p:nvSpPr>
          <p:spPr>
            <a:xfrm>
              <a:off x="3983000" y="4950331"/>
              <a:ext cx="997995" cy="489057"/>
            </a:xfrm>
            <a:prstGeom prst="rect">
              <a:avLst/>
            </a:prstGeom>
            <a:solidFill>
              <a:srgbClr val="FFFFFF"/>
            </a:solidFill>
            <a:ln>
              <a:noFill/>
            </a:ln>
          </p:spPr>
          <p:txBody>
            <a:bodyPr>
              <a:normAutofit fontScale="92500" lnSpcReduction="2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200" dirty="0" smtClean="0">
                  <a:solidFill>
                    <a:schemeClr val="accent5"/>
                  </a:solidFill>
                  <a:ea typeface="07ロゴたいぷゴシック7"/>
                </a:rPr>
                <a:t>交流</a:t>
              </a:r>
              <a:endParaRPr lang="ja-JP" altLang="en-US" sz="3200" dirty="0">
                <a:solidFill>
                  <a:schemeClr val="accent5"/>
                </a:solidFill>
                <a:ea typeface="07ロゴたいぷゴシック7"/>
              </a:endParaRPr>
            </a:p>
          </p:txBody>
        </p:sp>
      </p:grpSp>
      <p:grpSp>
        <p:nvGrpSpPr>
          <p:cNvPr id="29" name="図形グループ 28"/>
          <p:cNvGrpSpPr/>
          <p:nvPr/>
        </p:nvGrpSpPr>
        <p:grpSpPr>
          <a:xfrm>
            <a:off x="2241124" y="5785561"/>
            <a:ext cx="5810440" cy="937806"/>
            <a:chOff x="1283722" y="5785561"/>
            <a:chExt cx="5810440" cy="937806"/>
          </a:xfrm>
        </p:grpSpPr>
        <p:sp>
          <p:nvSpPr>
            <p:cNvPr id="30" name="タイトル 1"/>
            <p:cNvSpPr txBox="1">
              <a:spLocks/>
            </p:cNvSpPr>
            <p:nvPr/>
          </p:nvSpPr>
          <p:spPr>
            <a:xfrm>
              <a:off x="1283722" y="6185405"/>
              <a:ext cx="5810440" cy="537962"/>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chemeClr val="accent6"/>
                  </a:solidFill>
                </a:rPr>
                <a:t>リフレッシュして発見土浦の魅力</a:t>
              </a:r>
              <a:endParaRPr lang="en-US" altLang="ja-JP" sz="2800" dirty="0" smtClean="0">
                <a:solidFill>
                  <a:schemeClr val="accent6"/>
                </a:solidFill>
              </a:endParaRPr>
            </a:p>
          </p:txBody>
        </p:sp>
        <p:sp>
          <p:nvSpPr>
            <p:cNvPr id="31" name="正方形/長方形 30"/>
            <p:cNvSpPr/>
            <p:nvPr/>
          </p:nvSpPr>
          <p:spPr>
            <a:xfrm>
              <a:off x="1368389" y="6169776"/>
              <a:ext cx="5698525" cy="535885"/>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タイトル 1"/>
            <p:cNvSpPr txBox="1">
              <a:spLocks/>
            </p:cNvSpPr>
            <p:nvPr/>
          </p:nvSpPr>
          <p:spPr>
            <a:xfrm>
              <a:off x="1520220" y="5785561"/>
              <a:ext cx="974241" cy="537963"/>
            </a:xfrm>
            <a:prstGeom prst="rect">
              <a:avLst/>
            </a:prstGeom>
            <a:solidFill>
              <a:srgbClr val="FFFFFF"/>
            </a:solidFill>
            <a:ln>
              <a:noFill/>
            </a:ln>
          </p:spPr>
          <p:txBody>
            <a:bodyPr>
              <a:normAutofit fontScale="92500" lnSpcReduction="1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200" dirty="0" smtClean="0">
                  <a:solidFill>
                    <a:schemeClr val="accent6"/>
                  </a:solidFill>
                  <a:ea typeface="07ロゴたいぷゴシック7"/>
                </a:rPr>
                <a:t>観光</a:t>
              </a:r>
              <a:endParaRPr lang="ja-JP" altLang="en-US" sz="3200" dirty="0">
                <a:solidFill>
                  <a:schemeClr val="accent6"/>
                </a:solidFill>
                <a:ea typeface="07ロゴたいぷゴシック7"/>
              </a:endParaRPr>
            </a:p>
          </p:txBody>
        </p:sp>
      </p:grpSp>
      <p:grpSp>
        <p:nvGrpSpPr>
          <p:cNvPr id="33" name="図形グループ 32"/>
          <p:cNvGrpSpPr/>
          <p:nvPr/>
        </p:nvGrpSpPr>
        <p:grpSpPr>
          <a:xfrm>
            <a:off x="4289070" y="3927569"/>
            <a:ext cx="4737854" cy="1021486"/>
            <a:chOff x="4316000" y="2586343"/>
            <a:chExt cx="4737854" cy="1021486"/>
          </a:xfrm>
        </p:grpSpPr>
        <p:sp>
          <p:nvSpPr>
            <p:cNvPr id="34" name="タイトル 1"/>
            <p:cNvSpPr txBox="1">
              <a:spLocks/>
            </p:cNvSpPr>
            <p:nvPr/>
          </p:nvSpPr>
          <p:spPr>
            <a:xfrm>
              <a:off x="4392636" y="2956894"/>
              <a:ext cx="4661218" cy="650935"/>
            </a:xfrm>
            <a:prstGeom prst="rect">
              <a:avLst/>
            </a:prstGeom>
            <a:noFill/>
            <a:ln>
              <a:solidFill>
                <a:srgbClr val="FFFFFF"/>
              </a:solid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chemeClr val="accent4"/>
                  </a:solidFill>
                </a:rPr>
                <a:t>通勤時間をコーディネート</a:t>
              </a:r>
              <a:endParaRPr lang="en-US" altLang="ja-JP" sz="2800" dirty="0" smtClean="0">
                <a:solidFill>
                  <a:schemeClr val="accent4"/>
                </a:solidFill>
              </a:endParaRPr>
            </a:p>
          </p:txBody>
        </p:sp>
        <p:sp>
          <p:nvSpPr>
            <p:cNvPr id="35" name="正方形/長方形 34"/>
            <p:cNvSpPr/>
            <p:nvPr/>
          </p:nvSpPr>
          <p:spPr>
            <a:xfrm>
              <a:off x="4316000" y="2940813"/>
              <a:ext cx="4685676" cy="583818"/>
            </a:xfrm>
            <a:prstGeom prst="rect">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タイトル 1"/>
            <p:cNvSpPr txBox="1">
              <a:spLocks/>
            </p:cNvSpPr>
            <p:nvPr/>
          </p:nvSpPr>
          <p:spPr>
            <a:xfrm>
              <a:off x="4477483" y="2586343"/>
              <a:ext cx="974241" cy="537963"/>
            </a:xfrm>
            <a:prstGeom prst="rect">
              <a:avLst/>
            </a:prstGeom>
            <a:solidFill>
              <a:srgbClr val="FFFFFF"/>
            </a:solidFill>
            <a:ln>
              <a:noFill/>
            </a:ln>
          </p:spPr>
          <p:txBody>
            <a:bodyPr>
              <a:normAutofit fontScale="85000" lnSpcReduction="1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600" dirty="0" smtClean="0">
                  <a:solidFill>
                    <a:schemeClr val="accent4"/>
                  </a:solidFill>
                  <a:ea typeface="07ロゴたいぷゴシック7"/>
                </a:rPr>
                <a:t>交通</a:t>
              </a:r>
              <a:endParaRPr lang="ja-JP" altLang="en-US" sz="3600" dirty="0">
                <a:solidFill>
                  <a:schemeClr val="accent4"/>
                </a:solidFill>
                <a:ea typeface="07ロゴたいぷゴシック7"/>
              </a:endParaRPr>
            </a:p>
          </p:txBody>
        </p:sp>
      </p:grpSp>
    </p:spTree>
    <p:extLst>
      <p:ext uri="{BB962C8B-B14F-4D97-AF65-F5344CB8AC3E}">
        <p14:creationId xmlns:p14="http://schemas.microsoft.com/office/powerpoint/2010/main" val="25626589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2560x1440.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9144000" cy="6858000"/>
          </a:xfrm>
          <a:prstGeom prst="rect">
            <a:avLst/>
          </a:prstGeom>
          <a:solidFill>
            <a:srgbClr val="FFFFFF"/>
          </a:solidFill>
        </p:spPr>
      </p:pic>
      <p:sp>
        <p:nvSpPr>
          <p:cNvPr id="7" name="スライド番号プレースホルダー 6"/>
          <p:cNvSpPr>
            <a:spLocks noGrp="1"/>
          </p:cNvSpPr>
          <p:nvPr>
            <p:ph type="sldNum" sz="quarter" idx="4"/>
          </p:nvPr>
        </p:nvSpPr>
        <p:spPr/>
        <p:txBody>
          <a:bodyPr/>
          <a:lstStyle/>
          <a:p>
            <a:fld id="{FD536EC7-DD9E-EC45-832C-40946C87714C}" type="slidenum">
              <a:rPr lang="ja-JP" altLang="en-US" smtClean="0"/>
              <a:pPr/>
              <a:t>8</a:t>
            </a:fld>
            <a:endParaRPr lang="ja-JP" altLang="en-US"/>
          </a:p>
        </p:txBody>
      </p:sp>
      <p:sp>
        <p:nvSpPr>
          <p:cNvPr id="10" name="テキスト ボックス 9"/>
          <p:cNvSpPr txBox="1"/>
          <p:nvPr/>
        </p:nvSpPr>
        <p:spPr>
          <a:xfrm>
            <a:off x="737304" y="1942129"/>
            <a:ext cx="5032147" cy="923330"/>
          </a:xfrm>
          <a:prstGeom prst="rect">
            <a:avLst/>
          </a:prstGeom>
          <a:solidFill>
            <a:srgbClr val="FFFFFF">
              <a:alpha val="78000"/>
            </a:srgbClr>
          </a:solidFill>
          <a:ln>
            <a:noFill/>
          </a:ln>
        </p:spPr>
        <p:txBody>
          <a:bodyPr wrap="none" rtlCol="0">
            <a:spAutoFit/>
          </a:bodyPr>
          <a:lstStyle/>
          <a:p>
            <a:r>
              <a:rPr kumimoji="1" lang="ja-JP" altLang="en-US" sz="5400" dirty="0" smtClean="0">
                <a:ln>
                  <a:solidFill>
                    <a:schemeClr val="bg1"/>
                  </a:solidFill>
                </a:ln>
                <a:ea typeface="07ロゴたいぷゴシックCondense"/>
              </a:rPr>
              <a:t>１　目標都市像</a:t>
            </a:r>
            <a:endParaRPr kumimoji="1" lang="ja-JP" altLang="en-US" sz="5400" dirty="0">
              <a:ln>
                <a:solidFill>
                  <a:schemeClr val="bg1"/>
                </a:solidFill>
              </a:ln>
              <a:ea typeface="07ロゴたいぷゴシックCondense"/>
            </a:endParaRPr>
          </a:p>
        </p:txBody>
      </p:sp>
      <p:sp>
        <p:nvSpPr>
          <p:cNvPr id="11" name="テキスト ボックス 10"/>
          <p:cNvSpPr txBox="1"/>
          <p:nvPr/>
        </p:nvSpPr>
        <p:spPr>
          <a:xfrm>
            <a:off x="737304" y="2866707"/>
            <a:ext cx="6417141" cy="923330"/>
          </a:xfrm>
          <a:prstGeom prst="rect">
            <a:avLst/>
          </a:prstGeom>
          <a:solidFill>
            <a:srgbClr val="FFFFFF">
              <a:alpha val="78000"/>
            </a:srgbClr>
          </a:solidFill>
        </p:spPr>
        <p:txBody>
          <a:bodyPr wrap="none" rtlCol="0">
            <a:spAutoFit/>
          </a:bodyPr>
          <a:lstStyle/>
          <a:p>
            <a:r>
              <a:rPr kumimoji="1" lang="ja-JP" altLang="en-US" sz="5400" dirty="0" smtClean="0">
                <a:ln>
                  <a:solidFill>
                    <a:schemeClr val="bg1"/>
                  </a:solidFill>
                </a:ln>
                <a:solidFill>
                  <a:srgbClr val="000000"/>
                </a:solidFill>
                <a:ea typeface="07ロゴたいぷゴシックCondense"/>
              </a:rPr>
              <a:t>２　部門地区別構想</a:t>
            </a:r>
            <a:endParaRPr kumimoji="1" lang="ja-JP" altLang="en-US" sz="5400" dirty="0">
              <a:ln>
                <a:solidFill>
                  <a:schemeClr val="bg1"/>
                </a:solidFill>
              </a:ln>
              <a:solidFill>
                <a:srgbClr val="000000"/>
              </a:solidFill>
              <a:ea typeface="07ロゴたいぷゴシックCondense"/>
            </a:endParaRPr>
          </a:p>
        </p:txBody>
      </p:sp>
      <p:sp>
        <p:nvSpPr>
          <p:cNvPr id="12" name="テキスト ボックス 11"/>
          <p:cNvSpPr txBox="1"/>
          <p:nvPr/>
        </p:nvSpPr>
        <p:spPr>
          <a:xfrm>
            <a:off x="737304" y="3795529"/>
            <a:ext cx="6417141" cy="923330"/>
          </a:xfrm>
          <a:prstGeom prst="rect">
            <a:avLst/>
          </a:prstGeom>
          <a:solidFill>
            <a:srgbClr val="FFFFFF">
              <a:alpha val="78000"/>
            </a:srgbClr>
          </a:solidFill>
          <a:ln w="38100" cmpd="sng">
            <a:solidFill>
              <a:srgbClr val="66CCFF"/>
            </a:solidFill>
          </a:ln>
        </p:spPr>
        <p:txBody>
          <a:bodyPr wrap="none" rtlCol="0">
            <a:spAutoFit/>
          </a:bodyPr>
          <a:lstStyle/>
          <a:p>
            <a:r>
              <a:rPr lang="ja-JP" altLang="en-US" sz="5400" dirty="0" smtClean="0">
                <a:ln>
                  <a:solidFill>
                    <a:schemeClr val="bg1"/>
                  </a:solidFill>
                </a:ln>
                <a:solidFill>
                  <a:srgbClr val="000000"/>
                </a:solidFill>
                <a:ea typeface="07ロゴたいぷゴシックCondense"/>
              </a:rPr>
              <a:t>３　部門地区別方策</a:t>
            </a:r>
            <a:endParaRPr kumimoji="1" lang="ja-JP" altLang="en-US" sz="5400" dirty="0">
              <a:ln>
                <a:solidFill>
                  <a:schemeClr val="bg1"/>
                </a:solidFill>
              </a:ln>
              <a:solidFill>
                <a:srgbClr val="000000"/>
              </a:solidFill>
              <a:ea typeface="07ロゴたいぷゴシックCondense"/>
            </a:endParaRPr>
          </a:p>
        </p:txBody>
      </p:sp>
      <p:sp>
        <p:nvSpPr>
          <p:cNvPr id="13" name="テキスト ボックス 12"/>
          <p:cNvSpPr txBox="1"/>
          <p:nvPr/>
        </p:nvSpPr>
        <p:spPr>
          <a:xfrm>
            <a:off x="737304" y="4734766"/>
            <a:ext cx="7802136" cy="923330"/>
          </a:xfrm>
          <a:prstGeom prst="rect">
            <a:avLst/>
          </a:prstGeom>
          <a:solidFill>
            <a:srgbClr val="FFFFFF">
              <a:alpha val="78000"/>
            </a:srgbClr>
          </a:solidFill>
        </p:spPr>
        <p:txBody>
          <a:bodyPr wrap="none" rtlCol="0">
            <a:spAutoFit/>
          </a:bodyPr>
          <a:lstStyle/>
          <a:p>
            <a:r>
              <a:rPr lang="ja-JP" altLang="en-US" sz="5400" dirty="0" smtClean="0">
                <a:ln>
                  <a:solidFill>
                    <a:schemeClr val="bg1"/>
                  </a:solidFill>
                </a:ln>
                <a:solidFill>
                  <a:srgbClr val="000000"/>
                </a:solidFill>
                <a:ea typeface="07ロゴたいぷゴシックCondense"/>
              </a:rPr>
              <a:t>４　まとめ・今後の方針</a:t>
            </a:r>
            <a:endParaRPr kumimoji="1" lang="ja-JP" altLang="en-US" sz="5400" dirty="0">
              <a:ln>
                <a:solidFill>
                  <a:schemeClr val="bg1"/>
                </a:solidFill>
              </a:ln>
              <a:solidFill>
                <a:srgbClr val="000000"/>
              </a:solidFill>
              <a:ea typeface="07ロゴたいぷゴシックCondense"/>
            </a:endParaRPr>
          </a:p>
        </p:txBody>
      </p:sp>
      <p:sp>
        <p:nvSpPr>
          <p:cNvPr id="14" name="タイトル 1"/>
          <p:cNvSpPr txBox="1">
            <a:spLocks/>
          </p:cNvSpPr>
          <p:nvPr/>
        </p:nvSpPr>
        <p:spPr>
          <a:xfrm>
            <a:off x="2530120" y="581645"/>
            <a:ext cx="3839171" cy="1143000"/>
          </a:xfrm>
          <a:prstGeom prst="rect">
            <a:avLst/>
          </a:prstGeom>
          <a:solidFill>
            <a:srgbClr val="FFFFFF">
              <a:alpha val="80000"/>
            </a:srgbClr>
          </a:solidFill>
        </p:spPr>
        <p:txBody>
          <a:bodyPr>
            <a:normAutofit/>
          </a:bodyPr>
          <a:lstStyle>
            <a:lvl1pPr algn="ctr" defTabSz="457200" rtl="0" eaLnBrk="1" latinLnBrk="0" hangingPunct="1">
              <a:spcBef>
                <a:spcPct val="0"/>
              </a:spcBef>
              <a:buNone/>
              <a:defRPr kumimoji="1" sz="4400" kern="1200">
                <a:solidFill>
                  <a:schemeClr val="tx1"/>
                </a:solidFill>
                <a:latin typeface="+mj-lt"/>
                <a:ea typeface="07ロゴたいぷゴシック7"/>
                <a:cs typeface="+mj-cs"/>
              </a:defRPr>
            </a:lvl1pPr>
          </a:lstStyle>
          <a:p>
            <a:r>
              <a:rPr lang="ja-JP" altLang="en-US" sz="4800" smtClean="0"/>
              <a:t>発表の流れ</a:t>
            </a:r>
            <a:endParaRPr lang="ja-JP" altLang="en-US" sz="4800" dirty="0"/>
          </a:p>
        </p:txBody>
      </p:sp>
    </p:spTree>
    <p:extLst>
      <p:ext uri="{BB962C8B-B14F-4D97-AF65-F5344CB8AC3E}">
        <p14:creationId xmlns:p14="http://schemas.microsoft.com/office/powerpoint/2010/main" val="29105697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FD536EC7-DD9E-EC45-832C-40946C87714C}" type="slidenum">
              <a:rPr lang="ja-JP" altLang="en-US" smtClean="0">
                <a:solidFill>
                  <a:prstClr val="black">
                    <a:lumMod val="50000"/>
                    <a:lumOff val="50000"/>
                  </a:prstClr>
                </a:solidFill>
                <a:latin typeface="Calibri"/>
                <a:ea typeface="ＭＳ Ｐゴシック"/>
              </a:rPr>
              <a:pPr/>
              <a:t>9</a:t>
            </a:fld>
            <a:endParaRPr lang="ja-JP" altLang="en-US">
              <a:solidFill>
                <a:prstClr val="black">
                  <a:lumMod val="50000"/>
                  <a:lumOff val="50000"/>
                </a:prstClr>
              </a:solidFill>
              <a:latin typeface="Calibri"/>
              <a:ea typeface="ＭＳ Ｐゴシック"/>
            </a:endParaRPr>
          </a:p>
        </p:txBody>
      </p:sp>
      <p:sp>
        <p:nvSpPr>
          <p:cNvPr id="20" name="テキスト プレースホルダー 2"/>
          <p:cNvSpPr txBox="1">
            <a:spLocks/>
          </p:cNvSpPr>
          <p:nvPr/>
        </p:nvSpPr>
        <p:spPr>
          <a:xfrm>
            <a:off x="199358" y="96567"/>
            <a:ext cx="1156879" cy="1067777"/>
          </a:xfrm>
          <a:prstGeom prst="rect">
            <a:avLst/>
          </a:prstGeom>
          <a:solidFill>
            <a:srgbClr val="66CCFF"/>
          </a:solidFill>
        </p:spPr>
        <p:txBody>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07ロゴたいぷゴシックCondense"/>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07ロゴたいぷゴシックCondense"/>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07ロゴたいぷゴシックCondense"/>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ja-JP" altLang="en-US" sz="6600" dirty="0" smtClean="0">
                <a:solidFill>
                  <a:srgbClr val="FFFFFF"/>
                </a:solidFill>
                <a:latin typeface="07ロゴたいぷゴシック7"/>
                <a:ea typeface="07ロゴたいぷゴシック7"/>
                <a:cs typeface="07ロゴたいぷゴシック7"/>
              </a:rPr>
              <a:t>部</a:t>
            </a:r>
            <a:endParaRPr lang="ja-JP" altLang="en-US" sz="6600" dirty="0">
              <a:solidFill>
                <a:srgbClr val="FFFFFF"/>
              </a:solidFill>
              <a:latin typeface="07ロゴたいぷゴシック7"/>
              <a:ea typeface="07ロゴたいぷゴシック7"/>
              <a:cs typeface="07ロゴたいぷゴシック7"/>
            </a:endParaRPr>
          </a:p>
        </p:txBody>
      </p:sp>
      <p:sp>
        <p:nvSpPr>
          <p:cNvPr id="21" name="テキスト プレースホルダー 3"/>
          <p:cNvSpPr txBox="1">
            <a:spLocks/>
          </p:cNvSpPr>
          <p:nvPr/>
        </p:nvSpPr>
        <p:spPr>
          <a:xfrm>
            <a:off x="1369329" y="85491"/>
            <a:ext cx="3286938" cy="567771"/>
          </a:xfrm>
          <a:prstGeom prst="rect">
            <a:avLst/>
          </a:prstGeom>
          <a:noFill/>
        </p:spPr>
        <p:txBody>
          <a:bodyP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07ロゴたいぷゴシックCondense"/>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07ロゴたいぷゴシックCondense"/>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07ロゴたいぷゴシックCondense"/>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07ロゴたいぷゴシックCondense"/>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ja-JP" altLang="en-US" dirty="0" smtClean="0">
                <a:solidFill>
                  <a:srgbClr val="66CCFF"/>
                </a:solidFill>
                <a:latin typeface="07ロゴたいぷゴシック7"/>
                <a:ea typeface="07ロゴたいぷゴシック7"/>
                <a:cs typeface="07ロゴたいぷゴシック7"/>
              </a:rPr>
              <a:t>門地区別方策案</a:t>
            </a:r>
            <a:endParaRPr lang="ja-JP" altLang="en-US" dirty="0">
              <a:solidFill>
                <a:srgbClr val="66CCFF"/>
              </a:solidFill>
              <a:latin typeface="07ロゴたいぷゴシック7"/>
              <a:ea typeface="07ロゴたいぷゴシック7"/>
              <a:cs typeface="07ロゴたいぷゴシック7"/>
            </a:endParaRPr>
          </a:p>
        </p:txBody>
      </p:sp>
      <p:pic>
        <p:nvPicPr>
          <p:cNvPr id="23" name="Picture 21" descr="土浦"/>
          <p:cNvPicPr>
            <a:picLocks noChangeAspect="1" noChangeArrowheads="1"/>
          </p:cNvPicPr>
          <p:nvPr/>
        </p:nvPicPr>
        <p:blipFill rotWithShape="1">
          <a:blip r:embed="rId2" cstate="screen">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bwMode="auto">
          <a:xfrm>
            <a:off x="-235030" y="1507723"/>
            <a:ext cx="4696531" cy="4555017"/>
          </a:xfrm>
          <a:prstGeom prst="rect">
            <a:avLst/>
          </a:prstGeom>
          <a:noFill/>
          <a:ln>
            <a:noFill/>
          </a:ln>
          <a:extLst/>
        </p:spPr>
      </p:pic>
      <p:sp>
        <p:nvSpPr>
          <p:cNvPr id="24" name="円/楕円 23"/>
          <p:cNvSpPr/>
          <p:nvPr/>
        </p:nvSpPr>
        <p:spPr>
          <a:xfrm>
            <a:off x="1209086" y="3771759"/>
            <a:ext cx="901659" cy="920347"/>
          </a:xfrm>
          <a:prstGeom prst="ellipse">
            <a:avLst/>
          </a:prstGeom>
          <a:solidFill>
            <a:srgbClr val="FF0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latin typeface="07ロゴたいぷゴシックCondense"/>
                <a:ea typeface="07ロゴたいぷゴシックCondense"/>
                <a:cs typeface="07ロゴたいぷゴシックCondense"/>
              </a:rPr>
              <a:t>中心</a:t>
            </a:r>
            <a:endParaRPr kumimoji="1" lang="ja-JP" altLang="en-US" sz="2400" dirty="0">
              <a:latin typeface="07ロゴたいぷゴシックCondense"/>
              <a:ea typeface="07ロゴたいぷゴシックCondense"/>
              <a:cs typeface="07ロゴたいぷゴシックCondense"/>
            </a:endParaRPr>
          </a:p>
        </p:txBody>
      </p:sp>
      <p:sp>
        <p:nvSpPr>
          <p:cNvPr id="25" name="円/楕円 24"/>
          <p:cNvSpPr/>
          <p:nvPr/>
        </p:nvSpPr>
        <p:spPr>
          <a:xfrm>
            <a:off x="814958" y="1878367"/>
            <a:ext cx="901659" cy="920347"/>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latin typeface="07ロゴたいぷゴシックCondense"/>
                <a:ea typeface="07ロゴたいぷゴシックCondense"/>
                <a:cs typeface="07ロゴたいぷゴシックCondense"/>
              </a:rPr>
              <a:t>新治</a:t>
            </a:r>
            <a:endParaRPr kumimoji="1" lang="ja-JP" altLang="en-US" sz="2400" dirty="0">
              <a:latin typeface="07ロゴたいぷゴシックCondense"/>
              <a:ea typeface="07ロゴたいぷゴシックCondense"/>
              <a:cs typeface="07ロゴたいぷゴシックCondense"/>
            </a:endParaRPr>
          </a:p>
        </p:txBody>
      </p:sp>
      <p:sp>
        <p:nvSpPr>
          <p:cNvPr id="26" name="円/楕円 25"/>
          <p:cNvSpPr/>
          <p:nvPr/>
        </p:nvSpPr>
        <p:spPr>
          <a:xfrm>
            <a:off x="1649479" y="2850581"/>
            <a:ext cx="901659" cy="920347"/>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latin typeface="07ロゴたいぷゴシックCondense"/>
                <a:ea typeface="07ロゴたいぷゴシックCondense"/>
                <a:cs typeface="07ロゴたいぷゴシックCondense"/>
              </a:rPr>
              <a:t>全域</a:t>
            </a:r>
            <a:endParaRPr kumimoji="1" lang="ja-JP" altLang="en-US" sz="2400" dirty="0">
              <a:latin typeface="07ロゴたいぷゴシックCondense"/>
              <a:ea typeface="07ロゴたいぷゴシックCondense"/>
              <a:cs typeface="07ロゴたいぷゴシックCondense"/>
            </a:endParaRPr>
          </a:p>
        </p:txBody>
      </p:sp>
      <p:sp>
        <p:nvSpPr>
          <p:cNvPr id="27" name="円/楕円 26"/>
          <p:cNvSpPr/>
          <p:nvPr/>
        </p:nvSpPr>
        <p:spPr>
          <a:xfrm>
            <a:off x="3022432" y="3154497"/>
            <a:ext cx="901659" cy="920347"/>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latin typeface="07ロゴたいぷゴシックCondense"/>
                <a:ea typeface="07ロゴたいぷゴシックCondense"/>
                <a:cs typeface="07ロゴたいぷゴシックCondense"/>
              </a:rPr>
              <a:t>北部</a:t>
            </a:r>
            <a:endParaRPr kumimoji="1" lang="ja-JP" altLang="en-US" sz="2400" dirty="0">
              <a:latin typeface="07ロゴたいぷゴシックCondense"/>
              <a:ea typeface="07ロゴたいぷゴシックCondense"/>
              <a:cs typeface="07ロゴたいぷゴシックCondense"/>
            </a:endParaRPr>
          </a:p>
        </p:txBody>
      </p:sp>
      <p:sp>
        <p:nvSpPr>
          <p:cNvPr id="28" name="円/楕円 27"/>
          <p:cNvSpPr/>
          <p:nvPr/>
        </p:nvSpPr>
        <p:spPr>
          <a:xfrm>
            <a:off x="765059" y="4913520"/>
            <a:ext cx="901659" cy="920347"/>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latin typeface="07ロゴたいぷゴシックCondense"/>
                <a:ea typeface="07ロゴたいぷゴシックCondense"/>
                <a:cs typeface="07ロゴたいぷゴシックCondense"/>
              </a:rPr>
              <a:t>南部</a:t>
            </a:r>
            <a:endParaRPr kumimoji="1" lang="ja-JP" altLang="en-US" sz="2400" dirty="0">
              <a:latin typeface="07ロゴたいぷゴシックCondense"/>
              <a:ea typeface="07ロゴたいぷゴシックCondense"/>
              <a:cs typeface="07ロゴたいぷゴシックCondense"/>
            </a:endParaRPr>
          </a:p>
        </p:txBody>
      </p:sp>
      <p:sp>
        <p:nvSpPr>
          <p:cNvPr id="29" name="円/楕円 28"/>
          <p:cNvSpPr/>
          <p:nvPr/>
        </p:nvSpPr>
        <p:spPr>
          <a:xfrm>
            <a:off x="2532362" y="4505973"/>
            <a:ext cx="901659" cy="924466"/>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000" dirty="0" smtClean="0">
                <a:latin typeface="07ロゴたいぷゴシックCondense"/>
                <a:ea typeface="07ロゴたいぷゴシックCondense"/>
                <a:cs typeface="07ロゴたいぷゴシックCondense"/>
              </a:rPr>
              <a:t>霞</a:t>
            </a:r>
            <a:endParaRPr lang="en-US" altLang="ja-JP" sz="2000" dirty="0" smtClean="0">
              <a:latin typeface="07ロゴたいぷゴシックCondense"/>
              <a:ea typeface="07ロゴたいぷゴシックCondense"/>
              <a:cs typeface="07ロゴたいぷゴシックCondense"/>
            </a:endParaRPr>
          </a:p>
          <a:p>
            <a:pPr algn="ctr"/>
            <a:r>
              <a:rPr lang="ja-JP" altLang="en-US" sz="2000" dirty="0" smtClean="0">
                <a:latin typeface="07ロゴたいぷゴシックCondense"/>
                <a:ea typeface="07ロゴたいぷゴシックCondense"/>
                <a:cs typeface="07ロゴたいぷゴシックCondense"/>
              </a:rPr>
              <a:t>ヶ</a:t>
            </a:r>
            <a:endParaRPr lang="en-US" altLang="ja-JP" sz="2000" dirty="0" smtClean="0">
              <a:latin typeface="07ロゴたいぷゴシックCondense"/>
              <a:ea typeface="07ロゴたいぷゴシックCondense"/>
              <a:cs typeface="07ロゴたいぷゴシックCondense"/>
            </a:endParaRPr>
          </a:p>
          <a:p>
            <a:pPr algn="ctr"/>
            <a:r>
              <a:rPr lang="ja-JP" altLang="en-US" sz="2000" dirty="0" smtClean="0">
                <a:latin typeface="07ロゴたいぷゴシックCondense"/>
                <a:ea typeface="07ロゴたいぷゴシックCondense"/>
                <a:cs typeface="07ロゴたいぷゴシックCondense"/>
              </a:rPr>
              <a:t>浦</a:t>
            </a:r>
            <a:endParaRPr kumimoji="1" lang="ja-JP" altLang="en-US" sz="2000" dirty="0">
              <a:latin typeface="07ロゴたいぷゴシックCondense"/>
              <a:ea typeface="07ロゴたいぷゴシックCondense"/>
              <a:cs typeface="07ロゴたいぷゴシックCondense"/>
            </a:endParaRPr>
          </a:p>
        </p:txBody>
      </p:sp>
      <p:grpSp>
        <p:nvGrpSpPr>
          <p:cNvPr id="30" name="図形グループ 29"/>
          <p:cNvGrpSpPr/>
          <p:nvPr/>
        </p:nvGrpSpPr>
        <p:grpSpPr>
          <a:xfrm>
            <a:off x="4710985" y="2718349"/>
            <a:ext cx="3992943" cy="1074690"/>
            <a:chOff x="4650582" y="2828896"/>
            <a:chExt cx="3992943" cy="1074690"/>
          </a:xfrm>
        </p:grpSpPr>
        <p:sp>
          <p:nvSpPr>
            <p:cNvPr id="31" name="タイトル 1"/>
            <p:cNvSpPr txBox="1">
              <a:spLocks/>
            </p:cNvSpPr>
            <p:nvPr/>
          </p:nvSpPr>
          <p:spPr>
            <a:xfrm>
              <a:off x="4650582" y="3187557"/>
              <a:ext cx="3992943" cy="716029"/>
            </a:xfrm>
            <a:prstGeom prst="rect">
              <a:avLst/>
            </a:prstGeom>
            <a:noFill/>
            <a:ln>
              <a:solidFill>
                <a:schemeClr val="accent2"/>
              </a:solidFill>
            </a:ln>
          </p:spPr>
          <p:txBody>
            <a:bodyPr vert="horz" lIns="91440" tIns="45720" rIns="91440" bIns="45720" rtlCol="0" anchor="ctr">
              <a:normAutofit fontScale="47500" lnSpcReduction="20000"/>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dirty="0">
                  <a:solidFill>
                    <a:schemeClr val="accent2"/>
                  </a:solidFill>
                </a:rPr>
                <a:t>賑わいの</a:t>
              </a:r>
              <a:r>
                <a:rPr lang="ja-JP" altLang="en-US" dirty="0" smtClean="0">
                  <a:solidFill>
                    <a:schemeClr val="accent2"/>
                  </a:solidFill>
                </a:rPr>
                <a:t>ある</a:t>
              </a:r>
              <a:endParaRPr lang="en-US" altLang="ja-JP" dirty="0" smtClean="0">
                <a:solidFill>
                  <a:schemeClr val="accent2"/>
                </a:solidFill>
              </a:endParaRPr>
            </a:p>
            <a:p>
              <a:r>
                <a:rPr lang="ja-JP" altLang="en-US" dirty="0" smtClean="0">
                  <a:solidFill>
                    <a:schemeClr val="accent2"/>
                  </a:solidFill>
                </a:rPr>
                <a:t>ファッショナブル</a:t>
              </a:r>
              <a:r>
                <a:rPr lang="ja-JP" altLang="en-US" dirty="0">
                  <a:solidFill>
                    <a:schemeClr val="accent2"/>
                  </a:solidFill>
                </a:rPr>
                <a:t>なまちづくり</a:t>
              </a:r>
              <a:endParaRPr lang="en-US" altLang="ja-JP" dirty="0">
                <a:solidFill>
                  <a:schemeClr val="accent2"/>
                </a:solidFill>
              </a:endParaRPr>
            </a:p>
          </p:txBody>
        </p:sp>
        <p:sp>
          <p:nvSpPr>
            <p:cNvPr id="32" name="タイトル 1"/>
            <p:cNvSpPr txBox="1">
              <a:spLocks/>
            </p:cNvSpPr>
            <p:nvPr/>
          </p:nvSpPr>
          <p:spPr>
            <a:xfrm>
              <a:off x="4762537" y="2828896"/>
              <a:ext cx="974241" cy="537963"/>
            </a:xfrm>
            <a:prstGeom prst="rect">
              <a:avLst/>
            </a:prstGeom>
            <a:solidFill>
              <a:srgbClr val="FFFFFF"/>
            </a:solidFill>
            <a:ln>
              <a:noFill/>
            </a:ln>
          </p:spPr>
          <p:txBody>
            <a:bodyPr>
              <a:noAutofit/>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000" dirty="0" smtClean="0">
                  <a:solidFill>
                    <a:srgbClr val="C0504D"/>
                  </a:solidFill>
                  <a:ea typeface="07ロゴたいぷゴシック7"/>
                </a:rPr>
                <a:t>商業</a:t>
              </a:r>
              <a:endParaRPr lang="ja-JP" altLang="en-US" sz="3000" dirty="0">
                <a:solidFill>
                  <a:srgbClr val="C0504D"/>
                </a:solidFill>
                <a:ea typeface="07ロゴたいぷゴシック7"/>
              </a:endParaRPr>
            </a:p>
          </p:txBody>
        </p:sp>
      </p:grpSp>
      <p:grpSp>
        <p:nvGrpSpPr>
          <p:cNvPr id="33" name="図形グループ 32"/>
          <p:cNvGrpSpPr/>
          <p:nvPr/>
        </p:nvGrpSpPr>
        <p:grpSpPr>
          <a:xfrm>
            <a:off x="2866250" y="828446"/>
            <a:ext cx="4120172" cy="955820"/>
            <a:chOff x="2993610" y="307637"/>
            <a:chExt cx="4120172" cy="955820"/>
          </a:xfrm>
        </p:grpSpPr>
        <p:sp>
          <p:nvSpPr>
            <p:cNvPr id="34" name="正方形/長方形 33"/>
            <p:cNvSpPr/>
            <p:nvPr/>
          </p:nvSpPr>
          <p:spPr>
            <a:xfrm>
              <a:off x="2993610" y="705010"/>
              <a:ext cx="4120172" cy="506110"/>
            </a:xfrm>
            <a:prstGeom prst="rect">
              <a:avLst/>
            </a:prstGeom>
            <a:no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タイトル 1"/>
            <p:cNvSpPr txBox="1">
              <a:spLocks/>
            </p:cNvSpPr>
            <p:nvPr/>
          </p:nvSpPr>
          <p:spPr>
            <a:xfrm>
              <a:off x="2993610" y="672157"/>
              <a:ext cx="4120172" cy="591300"/>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rgbClr val="D9D9D9"/>
                  </a:solidFill>
                </a:rPr>
                <a:t>トレンドとしての農業</a:t>
              </a:r>
              <a:endParaRPr lang="en-US" altLang="ja-JP" sz="2800" dirty="0">
                <a:solidFill>
                  <a:srgbClr val="D9D9D9"/>
                </a:solidFill>
              </a:endParaRPr>
            </a:p>
          </p:txBody>
        </p:sp>
        <p:sp>
          <p:nvSpPr>
            <p:cNvPr id="36" name="タイトル 1"/>
            <p:cNvSpPr txBox="1">
              <a:spLocks/>
            </p:cNvSpPr>
            <p:nvPr/>
          </p:nvSpPr>
          <p:spPr>
            <a:xfrm>
              <a:off x="3096902" y="307637"/>
              <a:ext cx="974241" cy="537963"/>
            </a:xfrm>
            <a:prstGeom prst="rect">
              <a:avLst/>
            </a:prstGeom>
            <a:solidFill>
              <a:srgbClr val="FFFFFF"/>
            </a:solidFill>
            <a:ln>
              <a:noFill/>
            </a:ln>
          </p:spPr>
          <p:txBody>
            <a:bodyPr>
              <a:normAutofit fontScale="92500" lnSpcReduction="1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200" dirty="0" smtClean="0">
                  <a:solidFill>
                    <a:schemeClr val="bg1">
                      <a:lumMod val="85000"/>
                    </a:schemeClr>
                  </a:solidFill>
                  <a:ea typeface="07ロゴたいぷゴシック7"/>
                </a:rPr>
                <a:t>農業</a:t>
              </a:r>
              <a:endParaRPr lang="ja-JP" altLang="en-US" sz="3200" dirty="0">
                <a:solidFill>
                  <a:schemeClr val="bg1">
                    <a:lumMod val="85000"/>
                  </a:schemeClr>
                </a:solidFill>
                <a:ea typeface="07ロゴたいぷゴシック7"/>
              </a:endParaRPr>
            </a:p>
          </p:txBody>
        </p:sp>
      </p:grpSp>
      <p:grpSp>
        <p:nvGrpSpPr>
          <p:cNvPr id="37" name="図形グループ 36"/>
          <p:cNvGrpSpPr/>
          <p:nvPr/>
        </p:nvGrpSpPr>
        <p:grpSpPr>
          <a:xfrm>
            <a:off x="3943783" y="1788611"/>
            <a:ext cx="4494707" cy="988761"/>
            <a:chOff x="5034068" y="1698257"/>
            <a:chExt cx="4494707" cy="988761"/>
          </a:xfrm>
        </p:grpSpPr>
        <p:sp>
          <p:nvSpPr>
            <p:cNvPr id="38" name="タイトル 1"/>
            <p:cNvSpPr txBox="1">
              <a:spLocks/>
            </p:cNvSpPr>
            <p:nvPr/>
          </p:nvSpPr>
          <p:spPr>
            <a:xfrm>
              <a:off x="5063260" y="2036083"/>
              <a:ext cx="4465515" cy="65093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rgbClr val="D9D9D9"/>
                  </a:solidFill>
                </a:rPr>
                <a:t>スマートな通院システム</a:t>
              </a:r>
              <a:endParaRPr lang="en-US" altLang="ja-JP" sz="2800" dirty="0" smtClean="0">
                <a:solidFill>
                  <a:srgbClr val="D9D9D9"/>
                </a:solidFill>
              </a:endParaRPr>
            </a:p>
          </p:txBody>
        </p:sp>
        <p:sp>
          <p:nvSpPr>
            <p:cNvPr id="39" name="正方形/長方形 38"/>
            <p:cNvSpPr/>
            <p:nvPr/>
          </p:nvSpPr>
          <p:spPr>
            <a:xfrm>
              <a:off x="5034068" y="2060020"/>
              <a:ext cx="4425205" cy="556721"/>
            </a:xfrm>
            <a:prstGeom prst="rect">
              <a:avLst/>
            </a:prstGeom>
            <a:no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0" name="タイトル 1"/>
            <p:cNvSpPr txBox="1">
              <a:spLocks/>
            </p:cNvSpPr>
            <p:nvPr/>
          </p:nvSpPr>
          <p:spPr>
            <a:xfrm>
              <a:off x="5137198" y="1698257"/>
              <a:ext cx="974241" cy="537963"/>
            </a:xfrm>
            <a:prstGeom prst="rect">
              <a:avLst/>
            </a:prstGeom>
            <a:solidFill>
              <a:srgbClr val="FFFFFF"/>
            </a:solidFill>
            <a:ln>
              <a:noFill/>
            </a:ln>
          </p:spPr>
          <p:txBody>
            <a:bodyPr>
              <a:noAutofit/>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000" dirty="0" smtClean="0">
                  <a:solidFill>
                    <a:srgbClr val="D9D9D9"/>
                  </a:solidFill>
                  <a:ea typeface="07ロゴたいぷゴシック7"/>
                </a:rPr>
                <a:t>福祉</a:t>
              </a:r>
              <a:endParaRPr lang="ja-JP" altLang="en-US" sz="3000" dirty="0">
                <a:solidFill>
                  <a:srgbClr val="D9D9D9"/>
                </a:solidFill>
                <a:ea typeface="07ロゴたいぷゴシック7"/>
              </a:endParaRPr>
            </a:p>
          </p:txBody>
        </p:sp>
      </p:grpSp>
      <p:grpSp>
        <p:nvGrpSpPr>
          <p:cNvPr id="41" name="図形グループ 40"/>
          <p:cNvGrpSpPr/>
          <p:nvPr/>
        </p:nvGrpSpPr>
        <p:grpSpPr>
          <a:xfrm>
            <a:off x="3644207" y="4983178"/>
            <a:ext cx="5204197" cy="995302"/>
            <a:chOff x="3797479" y="4950331"/>
            <a:chExt cx="5204197" cy="995302"/>
          </a:xfrm>
        </p:grpSpPr>
        <p:sp>
          <p:nvSpPr>
            <p:cNvPr id="42" name="タイトル 1"/>
            <p:cNvSpPr txBox="1">
              <a:spLocks/>
            </p:cNvSpPr>
            <p:nvPr/>
          </p:nvSpPr>
          <p:spPr>
            <a:xfrm>
              <a:off x="3797479" y="5294698"/>
              <a:ext cx="5204197" cy="65093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rgbClr val="D9D9D9"/>
                  </a:solidFill>
                </a:rPr>
                <a:t>地域親子のオープンな交流空間</a:t>
              </a:r>
              <a:endParaRPr lang="en-US" altLang="ja-JP" sz="2800" dirty="0" smtClean="0">
                <a:solidFill>
                  <a:srgbClr val="D9D9D9"/>
                </a:solidFill>
              </a:endParaRPr>
            </a:p>
          </p:txBody>
        </p:sp>
        <p:sp>
          <p:nvSpPr>
            <p:cNvPr id="43" name="正方形/長方形 42"/>
            <p:cNvSpPr/>
            <p:nvPr/>
          </p:nvSpPr>
          <p:spPr>
            <a:xfrm>
              <a:off x="3814714" y="5320532"/>
              <a:ext cx="5143169" cy="562565"/>
            </a:xfrm>
            <a:prstGeom prst="rect">
              <a:avLst/>
            </a:prstGeom>
            <a:no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タイトル 1"/>
            <p:cNvSpPr txBox="1">
              <a:spLocks/>
            </p:cNvSpPr>
            <p:nvPr/>
          </p:nvSpPr>
          <p:spPr>
            <a:xfrm>
              <a:off x="3983000" y="4950331"/>
              <a:ext cx="997995" cy="489057"/>
            </a:xfrm>
            <a:prstGeom prst="rect">
              <a:avLst/>
            </a:prstGeom>
            <a:solidFill>
              <a:srgbClr val="FFFFFF"/>
            </a:solidFill>
            <a:ln>
              <a:noFill/>
            </a:ln>
          </p:spPr>
          <p:txBody>
            <a:bodyPr>
              <a:normAutofit fontScale="92500" lnSpcReduction="2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200" dirty="0" smtClean="0">
                  <a:solidFill>
                    <a:srgbClr val="D9D9D9"/>
                  </a:solidFill>
                  <a:ea typeface="07ロゴたいぷゴシック7"/>
                </a:rPr>
                <a:t>交流</a:t>
              </a:r>
              <a:endParaRPr lang="ja-JP" altLang="en-US" sz="3200" dirty="0">
                <a:solidFill>
                  <a:srgbClr val="D9D9D9"/>
                </a:solidFill>
                <a:ea typeface="07ロゴたいぷゴシック7"/>
              </a:endParaRPr>
            </a:p>
          </p:txBody>
        </p:sp>
      </p:grpSp>
      <p:grpSp>
        <p:nvGrpSpPr>
          <p:cNvPr id="49" name="図形グループ 48"/>
          <p:cNvGrpSpPr/>
          <p:nvPr/>
        </p:nvGrpSpPr>
        <p:grpSpPr>
          <a:xfrm>
            <a:off x="4289070" y="3927569"/>
            <a:ext cx="4737854" cy="1021486"/>
            <a:chOff x="4316000" y="2586343"/>
            <a:chExt cx="4737854" cy="1021486"/>
          </a:xfrm>
        </p:grpSpPr>
        <p:sp>
          <p:nvSpPr>
            <p:cNvPr id="50" name="タイトル 1"/>
            <p:cNvSpPr txBox="1">
              <a:spLocks/>
            </p:cNvSpPr>
            <p:nvPr/>
          </p:nvSpPr>
          <p:spPr>
            <a:xfrm>
              <a:off x="4392636" y="2956894"/>
              <a:ext cx="4661218" cy="650935"/>
            </a:xfrm>
            <a:prstGeom prst="rect">
              <a:avLst/>
            </a:prstGeom>
            <a:noFill/>
            <a:ln>
              <a:solidFill>
                <a:srgbClr val="FFFFFF"/>
              </a:solid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rgbClr val="D9D9D9"/>
                  </a:solidFill>
                </a:rPr>
                <a:t>通勤時間をコーディネート</a:t>
              </a:r>
              <a:endParaRPr lang="en-US" altLang="ja-JP" sz="2800" dirty="0" smtClean="0">
                <a:solidFill>
                  <a:srgbClr val="D9D9D9"/>
                </a:solidFill>
              </a:endParaRPr>
            </a:p>
          </p:txBody>
        </p:sp>
        <p:sp>
          <p:nvSpPr>
            <p:cNvPr id="51" name="正方形/長方形 50"/>
            <p:cNvSpPr/>
            <p:nvPr/>
          </p:nvSpPr>
          <p:spPr>
            <a:xfrm>
              <a:off x="4316000" y="2940813"/>
              <a:ext cx="4685676" cy="583818"/>
            </a:xfrm>
            <a:prstGeom prst="rect">
              <a:avLst/>
            </a:prstGeom>
            <a:no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タイトル 1"/>
            <p:cNvSpPr txBox="1">
              <a:spLocks/>
            </p:cNvSpPr>
            <p:nvPr/>
          </p:nvSpPr>
          <p:spPr>
            <a:xfrm>
              <a:off x="4477483" y="2586343"/>
              <a:ext cx="974241" cy="537963"/>
            </a:xfrm>
            <a:prstGeom prst="rect">
              <a:avLst/>
            </a:prstGeom>
            <a:solidFill>
              <a:srgbClr val="FFFFFF"/>
            </a:solidFill>
            <a:ln>
              <a:noFill/>
            </a:ln>
          </p:spPr>
          <p:txBody>
            <a:bodyPr>
              <a:normAutofit fontScale="85000" lnSpcReduction="1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600" dirty="0" smtClean="0">
                  <a:solidFill>
                    <a:srgbClr val="D9D9D9"/>
                  </a:solidFill>
                  <a:ea typeface="07ロゴたいぷゴシック7"/>
                </a:rPr>
                <a:t>交通</a:t>
              </a:r>
              <a:endParaRPr lang="ja-JP" altLang="en-US" sz="3600" dirty="0">
                <a:solidFill>
                  <a:srgbClr val="D9D9D9"/>
                </a:solidFill>
                <a:ea typeface="07ロゴたいぷゴシック7"/>
              </a:endParaRPr>
            </a:p>
          </p:txBody>
        </p:sp>
      </p:grpSp>
      <p:grpSp>
        <p:nvGrpSpPr>
          <p:cNvPr id="53" name="図形グループ 52"/>
          <p:cNvGrpSpPr/>
          <p:nvPr/>
        </p:nvGrpSpPr>
        <p:grpSpPr>
          <a:xfrm>
            <a:off x="2172240" y="5785561"/>
            <a:ext cx="6104160" cy="937806"/>
            <a:chOff x="1214838" y="5785561"/>
            <a:chExt cx="6104160" cy="937806"/>
          </a:xfrm>
        </p:grpSpPr>
        <p:sp>
          <p:nvSpPr>
            <p:cNvPr id="54" name="タイトル 1"/>
            <p:cNvSpPr txBox="1">
              <a:spLocks/>
            </p:cNvSpPr>
            <p:nvPr/>
          </p:nvSpPr>
          <p:spPr>
            <a:xfrm>
              <a:off x="1283721" y="6185405"/>
              <a:ext cx="6035277" cy="537962"/>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rgbClr val="000000"/>
                  </a:solidFill>
                  <a:latin typeface="+mj-lt"/>
                  <a:ea typeface="07ロゴたいぷゴシック7"/>
                  <a:cs typeface="+mj-cs"/>
                </a:defRPr>
              </a:lvl1pPr>
            </a:lstStyle>
            <a:p>
              <a:r>
                <a:rPr lang="ja-JP" altLang="en-US" sz="2800" dirty="0" smtClean="0">
                  <a:solidFill>
                    <a:schemeClr val="bg1">
                      <a:lumMod val="85000"/>
                    </a:schemeClr>
                  </a:solidFill>
                </a:rPr>
                <a:t>リフレッシュして発見、土浦の魅力</a:t>
              </a:r>
              <a:endParaRPr lang="en-US" altLang="ja-JP" sz="2800" dirty="0" smtClean="0">
                <a:solidFill>
                  <a:schemeClr val="bg1">
                    <a:lumMod val="85000"/>
                  </a:schemeClr>
                </a:solidFill>
              </a:endParaRPr>
            </a:p>
          </p:txBody>
        </p:sp>
        <p:sp>
          <p:nvSpPr>
            <p:cNvPr id="55" name="正方形/長方形 54"/>
            <p:cNvSpPr/>
            <p:nvPr/>
          </p:nvSpPr>
          <p:spPr>
            <a:xfrm>
              <a:off x="1214838" y="6169776"/>
              <a:ext cx="6005632" cy="535885"/>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6" name="タイトル 1"/>
            <p:cNvSpPr txBox="1">
              <a:spLocks/>
            </p:cNvSpPr>
            <p:nvPr/>
          </p:nvSpPr>
          <p:spPr>
            <a:xfrm>
              <a:off x="1366948" y="5785561"/>
              <a:ext cx="974241" cy="537963"/>
            </a:xfrm>
            <a:prstGeom prst="rect">
              <a:avLst/>
            </a:prstGeom>
            <a:solidFill>
              <a:srgbClr val="FFFFFF"/>
            </a:solidFill>
            <a:ln>
              <a:noFill/>
            </a:ln>
          </p:spPr>
          <p:txBody>
            <a:bodyPr>
              <a:normAutofit fontScale="92500" lnSpcReduction="10000"/>
            </a:bodyPr>
            <a:lstStyle>
              <a:lvl1pPr algn="ctr" defTabSz="457200" rtl="0" eaLnBrk="1" latinLnBrk="0" hangingPunct="1">
                <a:spcBef>
                  <a:spcPct val="0"/>
                </a:spcBef>
                <a:buNone/>
                <a:defRPr kumimoji="1" sz="4400" kern="1200">
                  <a:solidFill>
                    <a:srgbClr val="000000"/>
                  </a:solidFill>
                  <a:latin typeface="+mj-lt"/>
                  <a:ea typeface="+mj-ea"/>
                  <a:cs typeface="+mj-cs"/>
                </a:defRPr>
              </a:lvl1pPr>
            </a:lstStyle>
            <a:p>
              <a:r>
                <a:rPr lang="ja-JP" altLang="en-US" sz="3200" dirty="0" smtClean="0">
                  <a:solidFill>
                    <a:srgbClr val="D9D9D9"/>
                  </a:solidFill>
                  <a:ea typeface="07ロゴたいぷゴシック7"/>
                </a:rPr>
                <a:t>観光</a:t>
              </a:r>
              <a:endParaRPr lang="ja-JP" altLang="en-US" sz="3200" dirty="0">
                <a:solidFill>
                  <a:srgbClr val="D9D9D9"/>
                </a:solidFill>
                <a:ea typeface="07ロゴたいぷゴシック7"/>
              </a:endParaRPr>
            </a:p>
          </p:txBody>
        </p:sp>
      </p:grpSp>
    </p:spTree>
    <p:extLst>
      <p:ext uri="{BB962C8B-B14F-4D97-AF65-F5344CB8AC3E}">
        <p14:creationId xmlns:p14="http://schemas.microsoft.com/office/powerpoint/2010/main" val="4323688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１_目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部門別・地区別構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３_部門・地区別方策">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部門・地区別方策">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6573</TotalTime>
  <Words>2952</Words>
  <Application>Microsoft Macintosh PowerPoint</Application>
  <PresentationFormat>画面に合わせる (4:3)</PresentationFormat>
  <Paragraphs>869</Paragraphs>
  <Slides>46</Slides>
  <Notes>0</Notes>
  <HiddenSlides>0</HiddenSlides>
  <MMClips>0</MMClips>
  <ScaleCrop>false</ScaleCrop>
  <HeadingPairs>
    <vt:vector size="4" baseType="variant">
      <vt:variant>
        <vt:lpstr>テーマ</vt:lpstr>
      </vt:variant>
      <vt:variant>
        <vt:i4>6</vt:i4>
      </vt:variant>
      <vt:variant>
        <vt:lpstr>スライド タイトル</vt:lpstr>
      </vt:variant>
      <vt:variant>
        <vt:i4>46</vt:i4>
      </vt:variant>
    </vt:vector>
  </HeadingPairs>
  <TitlesOfParts>
    <vt:vector size="52" baseType="lpstr">
      <vt:lpstr>デザインの設定</vt:lpstr>
      <vt:lpstr>１_目標</vt:lpstr>
      <vt:lpstr>2_部門別・地区別構想</vt:lpstr>
      <vt:lpstr>３_部門・地区別方策</vt:lpstr>
      <vt:lpstr>1_デザインの設定</vt:lpstr>
      <vt:lpstr>4_部門・地区別方策</vt:lpstr>
      <vt:lpstr>      ナイス街</vt:lpstr>
      <vt:lpstr>発表の流れ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商業</vt:lpstr>
      <vt:lpstr>商業</vt:lpstr>
      <vt:lpstr>Plan</vt:lpstr>
      <vt:lpstr>Plan</vt:lpstr>
      <vt:lpstr>Plan</vt:lpstr>
      <vt:lpstr>Plan</vt:lpstr>
      <vt:lpstr>PowerPoint プレゼンテーション</vt:lpstr>
      <vt:lpstr>農業</vt:lpstr>
      <vt:lpstr>農業</vt:lpstr>
      <vt:lpstr>農業</vt:lpstr>
      <vt:lpstr>PowerPoint プレゼンテーション</vt:lpstr>
      <vt:lpstr>交通</vt:lpstr>
      <vt:lpstr>Plan</vt:lpstr>
      <vt:lpstr>Plan</vt:lpstr>
      <vt:lpstr>Plan</vt:lpstr>
      <vt:lpstr>PowerPoint プレゼンテーション</vt:lpstr>
      <vt:lpstr>福祉</vt:lpstr>
      <vt:lpstr>Plan</vt:lpstr>
      <vt:lpstr>PowerPoint プレゼンテーション</vt:lpstr>
      <vt:lpstr>交流</vt:lpstr>
      <vt:lpstr>Plan</vt:lpstr>
      <vt:lpstr>PowerPoint プレゼンテーション</vt:lpstr>
      <vt:lpstr>Plan</vt:lpstr>
      <vt:lpstr>Plan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補足</vt:lpstr>
      <vt:lpstr>PowerPoint プレゼンテーション</vt:lpstr>
      <vt:lpstr>Plan</vt:lpstr>
      <vt:lpstr>補足</vt:lpstr>
      <vt:lpstr>補足</vt:lpstr>
      <vt:lpstr>補足</vt:lpstr>
      <vt:lpstr>補足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１農業</dc:title>
  <dc:creator>遠藤 茉弥</dc:creator>
  <cp:lastModifiedBy>遠藤 茉弥</cp:lastModifiedBy>
  <cp:revision>466</cp:revision>
  <dcterms:created xsi:type="dcterms:W3CDTF">2014-12-07T15:43:32Z</dcterms:created>
  <dcterms:modified xsi:type="dcterms:W3CDTF">2014-12-19T02:05:46Z</dcterms:modified>
</cp:coreProperties>
</file>